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7" r:id="rId16"/>
    <p:sldId id="273" r:id="rId17"/>
    <p:sldId id="271" r:id="rId18"/>
    <p:sldId id="272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1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4FD31-FEC7-C344-9C9B-9503460D3787}" type="datetimeFigureOut">
              <a:rPr lang="en-US" smtClean="0"/>
              <a:t>4/25/12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3998E-E033-EE4F-920A-87BE762A4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01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AD50-C26C-AA4E-BB5B-86C321E6321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93998E-E033-EE4F-920A-87BE762A4E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46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5CD25-9EFB-2D4A-86B6-E11450B3A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84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8A060FE-D64E-F340-8647-DB4194F84CD2}" type="datetimeFigureOut">
              <a:rPr lang="en-US" smtClean="0"/>
              <a:t>4/25/12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3A543655-BEEE-834A-9BAC-23CA18FBDD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oleObject" Target="Macintosh%20HD:Users:JBR:Desktop:Darpa%20AXiS%20Rosenzweig:DARPA%20AXiS%20White%20Paper%20JBR%20Final.docx!OLE_LINK1" TargetMode="External"/><Relationship Id="rId5" Type="http://schemas.openxmlformats.org/officeDocument/2006/relationships/image" Target="../media/image4.png"/><Relationship Id="rId6" Type="http://schemas.openxmlformats.org/officeDocument/2006/relationships/oleObject" Target="Macintosh%20HD:Users:JBR:Desktop:Darpa%20AXiS%20Rosenzweig:DARPA%20AXiS%20White%20Paper%20JBR%20Final.docx!OLE_LINK2" TargetMode="External"/><Relationship Id="rId7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22.emf"/><Relationship Id="rId6" Type="http://schemas.openxmlformats.org/officeDocument/2006/relationships/oleObject" Target="../embeddings/Microsoft_Equation2.bin"/><Relationship Id="rId7" Type="http://schemas.openxmlformats.org/officeDocument/2006/relationships/image" Target="../media/image23.emf"/><Relationship Id="rId8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244599"/>
            <a:ext cx="6498158" cy="1724867"/>
          </a:xfrm>
        </p:spPr>
        <p:txBody>
          <a:bodyPr/>
          <a:lstStyle/>
          <a:p>
            <a:r>
              <a:rPr lang="en-US" i="1" dirty="0" smtClean="0"/>
              <a:t>GALAXIE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800" b="1" i="1" dirty="0" smtClean="0"/>
              <a:t>G</a:t>
            </a:r>
            <a:r>
              <a:rPr lang="en-US" sz="2800" b="1" dirty="0" smtClean="0"/>
              <a:t>V-per-meter </a:t>
            </a:r>
            <a:r>
              <a:rPr lang="en-US" sz="2800" b="1" i="1" dirty="0" err="1" smtClean="0"/>
              <a:t>A</a:t>
            </a:r>
            <a:r>
              <a:rPr lang="en-US" sz="2800" b="1" dirty="0" err="1" smtClean="0"/>
              <a:t>cce</a:t>
            </a:r>
            <a:r>
              <a:rPr lang="en-US" sz="2800" b="1" i="1" dirty="0" err="1" smtClean="0"/>
              <a:t>L</a:t>
            </a:r>
            <a:r>
              <a:rPr lang="en-US" sz="2800" b="1" dirty="0" err="1" smtClean="0"/>
              <a:t>erator</a:t>
            </a:r>
            <a:r>
              <a:rPr lang="en-US" sz="2800" b="1" dirty="0" smtClean="0"/>
              <a:t> </a:t>
            </a:r>
            <a:r>
              <a:rPr lang="en-US" sz="2800" b="1" i="1" dirty="0" smtClean="0"/>
              <a:t>A</a:t>
            </a:r>
            <a:r>
              <a:rPr lang="en-US" sz="2800" b="1" dirty="0" smtClean="0"/>
              <a:t>nd </a:t>
            </a:r>
            <a:r>
              <a:rPr lang="en-US" sz="2800" b="1" i="1" dirty="0" smtClean="0"/>
              <a:t>X-</a:t>
            </a:r>
            <a:r>
              <a:rPr lang="en-US" sz="2800" b="1" dirty="0" smtClean="0"/>
              <a:t>ray-source </a:t>
            </a:r>
            <a:r>
              <a:rPr lang="en-US" sz="2800" b="1" i="1" dirty="0" smtClean="0"/>
              <a:t>I</a:t>
            </a:r>
            <a:r>
              <a:rPr lang="en-US" sz="2800" b="1" dirty="0" smtClean="0"/>
              <a:t>ntegrated </a:t>
            </a:r>
            <a:r>
              <a:rPr lang="en-US" sz="2800" b="1" i="1" dirty="0" smtClean="0"/>
              <a:t>E</a:t>
            </a:r>
            <a:r>
              <a:rPr lang="en-US" sz="2800" b="1" dirty="0" smtClean="0"/>
              <a:t>xperiment</a:t>
            </a:r>
            <a:r>
              <a:rPr lang="en-US" sz="2800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J. Rosenzweig</a:t>
            </a:r>
          </a:p>
          <a:p>
            <a:r>
              <a:rPr lang="en-US" dirty="0" smtClean="0"/>
              <a:t>UCLA Dept. of Physics and Astronomy</a:t>
            </a:r>
          </a:p>
          <a:p>
            <a:r>
              <a:rPr lang="en-US" dirty="0" smtClean="0"/>
              <a:t>BNL ATF User Meeting, April 26, 2012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4670332"/>
            <a:ext cx="2622550" cy="1563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64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Laser </a:t>
            </a:r>
            <a:r>
              <a:rPr lang="en-US" dirty="0" smtClean="0"/>
              <a:t>Approach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048" b="150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178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Mid-IR seed source setup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272" b="727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3056897" y="6254718"/>
            <a:ext cx="2351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Palitra</a:t>
            </a:r>
            <a:r>
              <a:rPr lang="en-US" dirty="0" smtClean="0"/>
              <a:t> also at UCLA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357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Light at 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3352" b="3352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011473" y="6158433"/>
            <a:ext cx="7697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But we need high power for materials testing now…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639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09860"/>
            <a:ext cx="8042276" cy="1336956"/>
          </a:xfrm>
        </p:spPr>
        <p:txBody>
          <a:bodyPr/>
          <a:lstStyle/>
          <a:p>
            <a:r>
              <a:rPr lang="en-US" dirty="0" smtClean="0"/>
              <a:t>Optical properties, breakdown at 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1788499"/>
            <a:ext cx="8623300" cy="4221163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Limited data exists on 5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m light interactions</a:t>
            </a:r>
          </a:p>
          <a:p>
            <a:pPr lvl="1"/>
            <a:r>
              <a:rPr lang="en-US" sz="2000" dirty="0" smtClean="0"/>
              <a:t>Index, loss tangent, </a:t>
            </a:r>
            <a:r>
              <a:rPr lang="en-US" sz="2000" i="1" dirty="0" smtClean="0"/>
              <a:t>breakdown</a:t>
            </a:r>
            <a:endParaRPr lang="en-US" sz="2000" dirty="0" smtClean="0"/>
          </a:p>
          <a:p>
            <a:pPr lvl="1"/>
            <a:r>
              <a:rPr lang="en-US" sz="2000" dirty="0" smtClean="0"/>
              <a:t>Long pulses more often studied.</a:t>
            </a:r>
          </a:p>
          <a:p>
            <a:pPr lvl="2"/>
            <a:r>
              <a:rPr lang="en-US" sz="1800" dirty="0" smtClean="0"/>
              <a:t>For &lt;10 </a:t>
            </a:r>
            <a:r>
              <a:rPr lang="en-US" sz="1800" dirty="0" err="1" smtClean="0"/>
              <a:t>ps</a:t>
            </a:r>
            <a:r>
              <a:rPr lang="en-US" sz="1800" dirty="0" smtClean="0"/>
              <a:t> pulses, electrons react faster than lattice</a:t>
            </a:r>
          </a:p>
          <a:p>
            <a:pPr lvl="3"/>
            <a:r>
              <a:rPr lang="en-US" sz="1600" dirty="0" smtClean="0"/>
              <a:t>Avalanche ionization dominant</a:t>
            </a:r>
          </a:p>
          <a:p>
            <a:pPr lvl="1"/>
            <a:r>
              <a:rPr lang="en-US" sz="2000" dirty="0" smtClean="0"/>
              <a:t>Single shot vs. high rep, </a:t>
            </a:r>
            <a:r>
              <a:rPr lang="en-US" sz="2000" dirty="0" err="1" smtClean="0"/>
              <a:t>fluence</a:t>
            </a:r>
            <a:r>
              <a:rPr lang="en-US" sz="2000" dirty="0" smtClean="0"/>
              <a:t> threshold</a:t>
            </a:r>
          </a:p>
          <a:p>
            <a:r>
              <a:rPr lang="en-US" sz="2400" dirty="0" smtClean="0"/>
              <a:t>Study critical for:</a:t>
            </a:r>
          </a:p>
          <a:p>
            <a:pPr lvl="1"/>
            <a:r>
              <a:rPr lang="en-US" sz="2000" dirty="0" smtClean="0"/>
              <a:t>Structure (accelerator and fabrication</a:t>
            </a:r>
          </a:p>
          <a:p>
            <a:pPr lvl="1"/>
            <a:r>
              <a:rPr lang="en-US" sz="2000" dirty="0" smtClean="0"/>
              <a:t>Optical </a:t>
            </a:r>
            <a:r>
              <a:rPr lang="en-US" sz="2000" dirty="0"/>
              <a:t>c</a:t>
            </a:r>
            <a:r>
              <a:rPr lang="en-US" sz="2000" dirty="0" smtClean="0"/>
              <a:t>omponents: </a:t>
            </a:r>
            <a:r>
              <a:rPr lang="en-US" sz="2000" dirty="0"/>
              <a:t>pulse, </a:t>
            </a:r>
            <a:r>
              <a:rPr lang="en-US" sz="2000" dirty="0" smtClean="0"/>
              <a:t>color splitters</a:t>
            </a:r>
          </a:p>
          <a:p>
            <a:r>
              <a:rPr lang="en-US" sz="2400" dirty="0" smtClean="0"/>
              <a:t>Candidate material crystals in hand</a:t>
            </a:r>
          </a:p>
          <a:p>
            <a:pPr lvl="1"/>
            <a:r>
              <a:rPr lang="en-US" sz="2000" dirty="0" smtClean="0"/>
              <a:t>CaF2,MgF2,ZnSe,Ge,Si,Al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3</a:t>
            </a:r>
          </a:p>
          <a:p>
            <a:r>
              <a:rPr lang="en-US" sz="2800" dirty="0" smtClean="0"/>
              <a:t>T</a:t>
            </a:r>
            <a:r>
              <a:rPr lang="en-US" sz="2800" dirty="0" smtClean="0"/>
              <a:t>esting ongoing at BNL ATF</a:t>
            </a: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7336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02" y="-443086"/>
            <a:ext cx="8997897" cy="133695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Diagnostic layout: Initial BNL tests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192823"/>
            <a:ext cx="1040793" cy="607911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497993" y="2465801"/>
            <a:ext cx="7164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7881" y="2304435"/>
            <a:ext cx="7071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HeNe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2214425" y="2192823"/>
            <a:ext cx="152400" cy="6079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rot="5400000" flipH="1" flipV="1">
            <a:off x="2806225" y="2263611"/>
            <a:ext cx="607911" cy="4663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3581356" y="2171910"/>
            <a:ext cx="272978" cy="206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3258149" y="2559793"/>
            <a:ext cx="311512" cy="271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235657" y="2464213"/>
            <a:ext cx="1084642" cy="47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343349" y="5257800"/>
            <a:ext cx="608740" cy="977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385429" y="2257959"/>
            <a:ext cx="1497993" cy="4809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689370" y="2304435"/>
            <a:ext cx="149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276600" y="5454524"/>
            <a:ext cx="878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CO2 Laser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3755838" y="2586919"/>
            <a:ext cx="56446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2366825" y="2462625"/>
            <a:ext cx="716432" cy="1588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2640621" y="3031143"/>
            <a:ext cx="88527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5400000" flipH="1" flipV="1">
            <a:off x="2826623" y="2047007"/>
            <a:ext cx="51326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2822737" y="3474573"/>
            <a:ext cx="466337" cy="4768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685779" y="3305093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HeNe</a:t>
            </a:r>
            <a:endParaRPr lang="en-US" dirty="0" smtClean="0"/>
          </a:p>
          <a:p>
            <a:r>
              <a:rPr lang="en-US" dirty="0" err="1" smtClean="0"/>
              <a:t>Det</a:t>
            </a:r>
            <a:r>
              <a:rPr lang="en-US" dirty="0" smtClean="0"/>
              <a:t> - Fast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811881" y="1314316"/>
            <a:ext cx="466337" cy="4768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629967" y="1144836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HeNe</a:t>
            </a:r>
            <a:endParaRPr lang="en-US" dirty="0" smtClean="0"/>
          </a:p>
          <a:p>
            <a:r>
              <a:rPr lang="en-US" dirty="0" err="1" smtClean="0"/>
              <a:t>Det</a:t>
            </a:r>
            <a:r>
              <a:rPr lang="en-US" dirty="0" smtClean="0"/>
              <a:t> - Fast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2549313" y="2062018"/>
            <a:ext cx="525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50/50</a:t>
            </a:r>
            <a:endParaRPr lang="en-US" sz="1100" dirty="0"/>
          </a:p>
        </p:txBody>
      </p:sp>
      <p:sp>
        <p:nvSpPr>
          <p:cNvPr id="51" name="TextBox 50"/>
          <p:cNvSpPr txBox="1"/>
          <p:nvPr/>
        </p:nvSpPr>
        <p:spPr>
          <a:xfrm>
            <a:off x="1769369" y="2800734"/>
            <a:ext cx="89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/>
              <a:t>HeNe</a:t>
            </a:r>
            <a:r>
              <a:rPr lang="en-US" sz="1100" dirty="0" smtClean="0"/>
              <a:t> Lens</a:t>
            </a:r>
            <a:endParaRPr lang="en-US" sz="1100" dirty="0"/>
          </a:p>
        </p:txBody>
      </p:sp>
      <p:sp>
        <p:nvSpPr>
          <p:cNvPr id="52" name="TextBox 51"/>
          <p:cNvSpPr txBox="1"/>
          <p:nvPr/>
        </p:nvSpPr>
        <p:spPr>
          <a:xfrm>
            <a:off x="3434630" y="1646520"/>
            <a:ext cx="7762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CO2 OAP</a:t>
            </a:r>
          </a:p>
          <a:p>
            <a:r>
              <a:rPr lang="en-US" sz="1050" dirty="0" err="1" smtClean="0"/>
              <a:t>w</a:t>
            </a:r>
            <a:r>
              <a:rPr lang="en-US" sz="1050" dirty="0" smtClean="0"/>
              <a:t>/ Hole</a:t>
            </a:r>
            <a:endParaRPr lang="en-US" sz="1050" dirty="0"/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3434630" y="3305093"/>
            <a:ext cx="386338" cy="342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5400000" flipH="1" flipV="1">
            <a:off x="3256489" y="3940566"/>
            <a:ext cx="7164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rot="5400000" flipH="1" flipV="1">
            <a:off x="3256429" y="2946800"/>
            <a:ext cx="715792" cy="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755838" y="3463717"/>
            <a:ext cx="825842" cy="108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581680" y="3305093"/>
            <a:ext cx="834976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4646810" y="3463717"/>
            <a:ext cx="7272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Cal.</a:t>
            </a:r>
            <a:endParaRPr lang="en-US" dirty="0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5883422" y="2411522"/>
            <a:ext cx="9335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883422" y="2589301"/>
            <a:ext cx="112892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081488" y="3994603"/>
            <a:ext cx="180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Det.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3691516" y="2990041"/>
            <a:ext cx="6722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Co2 Spt.</a:t>
            </a:r>
            <a:endParaRPr lang="en-US" sz="105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6578144" y="2138543"/>
            <a:ext cx="716431" cy="6621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>
            <a:off x="6416551" y="3074170"/>
            <a:ext cx="80080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294575" y="2539723"/>
            <a:ext cx="75985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6398672" y="3509883"/>
            <a:ext cx="834976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6463802" y="3668507"/>
            <a:ext cx="7272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Cal.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8054427" y="2216557"/>
            <a:ext cx="834976" cy="6463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8119557" y="2375181"/>
            <a:ext cx="7272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Cal.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6773535" y="1876933"/>
            <a:ext cx="521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CaF</a:t>
            </a:r>
            <a:r>
              <a:rPr lang="en-US" sz="1100" baseline="-25000" dirty="0" smtClean="0"/>
              <a:t>2</a:t>
            </a:r>
            <a:endParaRPr lang="en-US" sz="1100" baseline="-25000" dirty="0"/>
          </a:p>
        </p:txBody>
      </p:sp>
      <p:sp>
        <p:nvSpPr>
          <p:cNvPr id="84" name="Rectangle 83"/>
          <p:cNvSpPr/>
          <p:nvPr/>
        </p:nvSpPr>
        <p:spPr>
          <a:xfrm>
            <a:off x="3343349" y="4363935"/>
            <a:ext cx="608740" cy="4776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549313" y="4533212"/>
            <a:ext cx="826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Atten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cxnSp>
        <p:nvCxnSpPr>
          <p:cNvPr id="87" name="Straight Arrow Connector 86"/>
          <p:cNvCxnSpPr/>
          <p:nvPr/>
        </p:nvCxnSpPr>
        <p:spPr>
          <a:xfrm rot="5400000" flipH="1" flipV="1">
            <a:off x="3401036" y="5084659"/>
            <a:ext cx="42578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>
            <a:off x="74342" y="5071666"/>
            <a:ext cx="76571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456406" y="5454524"/>
            <a:ext cx="1041587" cy="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33134" y="4424538"/>
            <a:ext cx="25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1507383" y="5455318"/>
            <a:ext cx="2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endParaRPr lang="en-US" dirty="0"/>
          </a:p>
        </p:txBody>
      </p:sp>
      <p:sp>
        <p:nvSpPr>
          <p:cNvPr id="97" name="Freeform 96"/>
          <p:cNvSpPr/>
          <p:nvPr/>
        </p:nvSpPr>
        <p:spPr>
          <a:xfrm>
            <a:off x="499331" y="4892239"/>
            <a:ext cx="976952" cy="332904"/>
          </a:xfrm>
          <a:custGeom>
            <a:avLst/>
            <a:gdLst>
              <a:gd name="connsiteX0" fmla="*/ 0 w 976952"/>
              <a:gd name="connsiteY0" fmla="*/ 47041 h 332904"/>
              <a:gd name="connsiteX1" fmla="*/ 260521 w 976952"/>
              <a:gd name="connsiteY1" fmla="*/ 47041 h 332904"/>
              <a:gd name="connsiteX2" fmla="*/ 455911 w 976952"/>
              <a:gd name="connsiteY2" fmla="*/ 329285 h 332904"/>
              <a:gd name="connsiteX3" fmla="*/ 683867 w 976952"/>
              <a:gd name="connsiteY3" fmla="*/ 68752 h 332904"/>
              <a:gd name="connsiteX4" fmla="*/ 976952 w 976952"/>
              <a:gd name="connsiteY4" fmla="*/ 79607 h 33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6952" h="332904">
                <a:moveTo>
                  <a:pt x="0" y="47041"/>
                </a:moveTo>
                <a:cubicBezTo>
                  <a:pt x="92268" y="23520"/>
                  <a:pt x="184536" y="0"/>
                  <a:pt x="260521" y="47041"/>
                </a:cubicBezTo>
                <a:cubicBezTo>
                  <a:pt x="336506" y="94082"/>
                  <a:pt x="385353" y="325667"/>
                  <a:pt x="455911" y="329285"/>
                </a:cubicBezTo>
                <a:cubicBezTo>
                  <a:pt x="526469" y="332904"/>
                  <a:pt x="597027" y="110365"/>
                  <a:pt x="683867" y="68752"/>
                </a:cubicBezTo>
                <a:cubicBezTo>
                  <a:pt x="770707" y="27139"/>
                  <a:pt x="920868" y="90462"/>
                  <a:pt x="976952" y="79607"/>
                </a:cubicBezTo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233134" y="5731523"/>
            <a:ext cx="858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Event</a:t>
            </a:r>
            <a:endParaRPr lang="en-US" sz="1200" dirty="0"/>
          </a:p>
        </p:txBody>
      </p:sp>
      <p:cxnSp>
        <p:nvCxnSpPr>
          <p:cNvPr id="100" name="Straight Arrow Connector 99"/>
          <p:cNvCxnSpPr/>
          <p:nvPr/>
        </p:nvCxnSpPr>
        <p:spPr>
          <a:xfrm rot="5400000" flipH="1" flipV="1">
            <a:off x="488988" y="5308690"/>
            <a:ext cx="433177" cy="4124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rot="10800000" flipV="1">
            <a:off x="1507383" y="4037838"/>
            <a:ext cx="1152098" cy="6517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648200" y="5029200"/>
            <a:ext cx="27432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Red – </a:t>
            </a:r>
            <a:r>
              <a:rPr lang="en-US" dirty="0" smtClean="0"/>
              <a:t>He-Ne</a:t>
            </a:r>
            <a:endParaRPr lang="en-US" dirty="0" smtClean="0"/>
          </a:p>
          <a:p>
            <a:r>
              <a:rPr lang="en-US" dirty="0" smtClean="0"/>
              <a:t>Green – 10.2 um CO2</a:t>
            </a:r>
          </a:p>
          <a:p>
            <a:r>
              <a:rPr lang="en-US" dirty="0" smtClean="0"/>
              <a:t>Purple – 5.1 um light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24400" y="1057870"/>
            <a:ext cx="37882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Doubling crystals ordered, </a:t>
            </a:r>
            <a:r>
              <a:rPr lang="en-US" dirty="0" err="1" smtClean="0"/>
              <a:t>receiv</a:t>
            </a:r>
            <a:r>
              <a:rPr lang="en-US" dirty="0" smtClean="0"/>
              <a:t> </a:t>
            </a:r>
          </a:p>
          <a:p>
            <a:r>
              <a:rPr lang="en-US" dirty="0" smtClean="0"/>
              <a:t>(</a:t>
            </a:r>
            <a:r>
              <a:rPr lang="en-US" dirty="0"/>
              <a:t>Altos Photonics/</a:t>
            </a:r>
            <a:r>
              <a:rPr lang="en-US" dirty="0" smtClean="0"/>
              <a:t>EKSMA)</a:t>
            </a:r>
          </a:p>
          <a:p>
            <a:r>
              <a:rPr lang="en-US" dirty="0" smtClean="0"/>
              <a:t>ZGP and </a:t>
            </a:r>
            <a:r>
              <a:rPr lang="en-US" dirty="0"/>
              <a:t>AgGaSe2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6705" y="4572000"/>
            <a:ext cx="4508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Joint project: UCLA,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</a:rPr>
              <a:t>RadiaBeam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, BNL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1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248" y="-431848"/>
            <a:ext cx="9496610" cy="1336956"/>
          </a:xfrm>
        </p:spPr>
        <p:txBody>
          <a:bodyPr/>
          <a:lstStyle/>
          <a:p>
            <a:r>
              <a:rPr lang="en-US" sz="4400" dirty="0" smtClean="0"/>
              <a:t>IRNWA: Infrared Network Analyzer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10600" cy="4525963"/>
          </a:xfrm>
        </p:spPr>
        <p:txBody>
          <a:bodyPr/>
          <a:lstStyle/>
          <a:p>
            <a:r>
              <a:rPr lang="en-US" sz="2800" dirty="0" smtClean="0"/>
              <a:t>Precision DUT measurements of 5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m structures</a:t>
            </a:r>
          </a:p>
          <a:p>
            <a:r>
              <a:rPr lang="en-US" sz="2800" dirty="0" smtClean="0"/>
              <a:t>New lab developed above UCLA Pegasus</a:t>
            </a:r>
          </a:p>
          <a:p>
            <a:r>
              <a:rPr lang="en-US" sz="2800" dirty="0" err="1" smtClean="0"/>
              <a:t>Quantronix</a:t>
            </a:r>
            <a:r>
              <a:rPr lang="en-US" sz="2800" dirty="0" smtClean="0"/>
              <a:t> </a:t>
            </a:r>
            <a:r>
              <a:rPr lang="en-US" sz="2800" dirty="0" err="1" smtClean="0"/>
              <a:t>Palitra</a:t>
            </a:r>
            <a:r>
              <a:rPr lang="en-US" sz="2800" dirty="0" smtClean="0"/>
              <a:t> ordered, </a:t>
            </a:r>
            <a:r>
              <a:rPr lang="en-US" sz="2800" dirty="0" smtClean="0"/>
              <a:t>delivered, working</a:t>
            </a:r>
            <a:endParaRPr lang="en-US" sz="2800" dirty="0" smtClean="0"/>
          </a:p>
          <a:p>
            <a:r>
              <a:rPr lang="en-US" sz="2800" dirty="0" smtClean="0"/>
              <a:t>Upgrading current laser to 40 mJ at 800 nm; expect 0.5 mJ at 5 </a:t>
            </a:r>
            <a:r>
              <a:rPr lang="en-US" sz="2800" dirty="0" smtClean="0">
                <a:latin typeface="Symbol" charset="2"/>
                <a:cs typeface="Symbol" charset="2"/>
              </a:rPr>
              <a:t>m</a:t>
            </a:r>
            <a:r>
              <a:rPr lang="en-US" sz="2800" dirty="0" smtClean="0"/>
              <a:t>m after </a:t>
            </a:r>
            <a:r>
              <a:rPr lang="en-US" sz="2800" dirty="0" err="1" smtClean="0"/>
              <a:t>Palitra</a:t>
            </a:r>
            <a:endParaRPr lang="en-US" sz="2800" dirty="0" smtClean="0"/>
          </a:p>
        </p:txBody>
      </p:sp>
      <p:pic>
        <p:nvPicPr>
          <p:cNvPr id="5" name="Picture 4" descr="Palitra.png"/>
          <p:cNvPicPr/>
          <p:nvPr/>
        </p:nvPicPr>
        <p:blipFill>
          <a:blip r:embed="rId2" cstate="print"/>
          <a:srcRect r="10909"/>
          <a:stretch>
            <a:fillRect/>
          </a:stretch>
        </p:blipFill>
        <p:spPr>
          <a:xfrm>
            <a:off x="1003300" y="5086350"/>
            <a:ext cx="2983230" cy="1714500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9977" y="4862608"/>
            <a:ext cx="241490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298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0672"/>
            <a:ext cx="8610600" cy="762000"/>
          </a:xfrm>
        </p:spPr>
        <p:txBody>
          <a:bodyPr/>
          <a:lstStyle/>
          <a:p>
            <a:r>
              <a:rPr lang="en-US" dirty="0" smtClean="0"/>
              <a:t>Wakefields: 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smtClean="0"/>
              <a:t>observation of slab structure </a:t>
            </a:r>
            <a:r>
              <a:rPr lang="en-US" dirty="0" smtClean="0"/>
              <a:t>at </a:t>
            </a:r>
            <a:r>
              <a:rPr lang="en-US" dirty="0" smtClean="0"/>
              <a:t>BNL ATF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-22478" y="1460130"/>
            <a:ext cx="5715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Coherent Cerenkov radiation benchmark on mode frequencies</a:t>
            </a:r>
          </a:p>
          <a:p>
            <a:r>
              <a:rPr lang="en-US" sz="2400" dirty="0" smtClean="0"/>
              <a:t>Deceleration/acceleration observed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tart-to-end simulations w/OOPIC</a:t>
            </a:r>
          </a:p>
          <a:p>
            <a:pPr lvl="1"/>
            <a:r>
              <a:rPr lang="en-US" sz="2000" dirty="0" smtClean="0"/>
              <a:t>Now extended to VORPAL 3D </a:t>
            </a:r>
          </a:p>
          <a:p>
            <a:r>
              <a:rPr lang="en-US" sz="2400" dirty="0" smtClean="0"/>
              <a:t>Under review at PRL </a:t>
            </a:r>
            <a:endParaRPr lang="en-US" sz="2400" dirty="0"/>
          </a:p>
          <a:p>
            <a:r>
              <a:rPr lang="en-US" sz="2400" dirty="0" smtClean="0"/>
              <a:t>Continuation </a:t>
            </a:r>
            <a:r>
              <a:rPr lang="en-US" sz="2400" dirty="0" smtClean="0"/>
              <a:t>of work at SLAC FACET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22" y="4409454"/>
            <a:ext cx="4953000" cy="1824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4412" y="6319386"/>
            <a:ext cx="298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CCR signal and FFT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463922" y="3420223"/>
            <a:ext cx="3581400" cy="3116525"/>
            <a:chOff x="5562600" y="1409700"/>
            <a:chExt cx="3581400" cy="31165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1409700"/>
              <a:ext cx="3576336" cy="24765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764649" y="3879894"/>
              <a:ext cx="33793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Observed (solid) and simulated</a:t>
              </a:r>
            </a:p>
            <a:p>
              <a:r>
                <a:rPr lang="en-US" sz="1800" dirty="0" smtClean="0"/>
                <a:t>(dashed) momentum spectra </a:t>
              </a:r>
              <a:endParaRPr lang="en-US" sz="1800" dirty="0"/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5312103" y="2123454"/>
            <a:ext cx="730250" cy="3048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000" i="1">
                <a:effectLst/>
                <a:ea typeface="ＭＳ 明朝"/>
                <a:cs typeface="Times New Roman"/>
              </a:rPr>
              <a:t>x  </a:t>
            </a:r>
            <a:r>
              <a:rPr lang="en-US" sz="1000">
                <a:effectLst/>
                <a:ea typeface="ＭＳ 明朝"/>
                <a:cs typeface="Times New Roman"/>
              </a:rPr>
              <a:t>(m)</a:t>
            </a:r>
            <a:endParaRPr lang="en-US" sz="1200">
              <a:effectLst/>
              <a:ea typeface="ＭＳ 明朝"/>
              <a:cs typeface="Times New Roman"/>
            </a:endParaRPr>
          </a:p>
        </p:txBody>
      </p:sp>
      <p:sp>
        <p:nvSpPr>
          <p:cNvPr id="5" name="Text Box 5"/>
          <p:cNvSpPr txBox="1"/>
          <p:nvPr/>
        </p:nvSpPr>
        <p:spPr>
          <a:xfrm>
            <a:off x="7400672" y="3495054"/>
            <a:ext cx="730250" cy="3048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000" i="1" dirty="0">
                <a:effectLst/>
                <a:ea typeface="ＭＳ 明朝"/>
                <a:cs typeface="Times New Roman"/>
              </a:rPr>
              <a:t>z  </a:t>
            </a:r>
            <a:r>
              <a:rPr lang="en-US" sz="1000" dirty="0">
                <a:effectLst/>
                <a:ea typeface="ＭＳ 明朝"/>
                <a:cs typeface="Times New Roman"/>
              </a:rPr>
              <a:t>(m)</a:t>
            </a:r>
            <a:endParaRPr lang="en-US" sz="1200" dirty="0">
              <a:effectLst/>
              <a:ea typeface="ＭＳ 明朝"/>
              <a:cs typeface="Times New Roman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22" y="1454465"/>
            <a:ext cx="2799080" cy="2021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624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344" y="-353182"/>
            <a:ext cx="8594725" cy="1336956"/>
          </a:xfrm>
        </p:spPr>
        <p:txBody>
          <a:bodyPr/>
          <a:lstStyle/>
          <a:p>
            <a:r>
              <a:rPr lang="en-US" dirty="0" smtClean="0"/>
              <a:t>Next step: photonic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344" y="983774"/>
            <a:ext cx="8042276" cy="4343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Bragg, GALAXIE, woodpile structures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Both ATF and FACET planned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Convergent with HEP program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Advantage in fabrication at THz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Narrow, wide defects</a:t>
            </a:r>
          </a:p>
          <a:p>
            <a:pPr lvl="1"/>
            <a:r>
              <a:rPr lang="en-US" dirty="0" smtClean="0"/>
              <a:t>Optimized and Cowan-style, any axis…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5163" y="1231010"/>
            <a:ext cx="2661490" cy="2623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98" y="4291464"/>
            <a:ext cx="4159702" cy="2566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2" y="3538833"/>
            <a:ext cx="4864733" cy="26220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04988" y="3833601"/>
            <a:ext cx="373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Defect with optimized symmetry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239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229564"/>
            <a:ext cx="8042276" cy="1336956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VORPAL simulations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9952" r="4153" b="6787"/>
          <a:stretch/>
        </p:blipFill>
        <p:spPr>
          <a:xfrm>
            <a:off x="685800" y="1447800"/>
            <a:ext cx="3683300" cy="2910631"/>
          </a:xfrm>
        </p:spPr>
      </p:pic>
      <p:sp>
        <p:nvSpPr>
          <p:cNvPr id="5" name="Oval 4"/>
          <p:cNvSpPr/>
          <p:nvPr/>
        </p:nvSpPr>
        <p:spPr>
          <a:xfrm rot="1891679">
            <a:off x="1376768" y="3287660"/>
            <a:ext cx="381000" cy="127322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5567" r="17658"/>
          <a:stretch/>
        </p:blipFill>
        <p:spPr>
          <a:xfrm>
            <a:off x="5029200" y="1371600"/>
            <a:ext cx="3238847" cy="277674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631360" y="2858973"/>
            <a:ext cx="381000" cy="127322"/>
          </a:xfrm>
          <a:prstGeom prst="ellips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12360" y="4709456"/>
            <a:ext cx="53090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1872" y="2699745"/>
            <a:ext cx="53090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22286" y="270557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828" y="4351792"/>
            <a:ext cx="6357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DIMENSIONs:</a:t>
            </a:r>
            <a:endParaRPr lang="en-US" dirty="0" smtClean="0"/>
          </a:p>
          <a:p>
            <a:r>
              <a:rPr lang="en-US" dirty="0" smtClean="0"/>
              <a:t>Diameter of cylindrical:125 um</a:t>
            </a:r>
          </a:p>
          <a:p>
            <a:r>
              <a:rPr lang="en-US" dirty="0" smtClean="0"/>
              <a:t>Beam Channel: 250um</a:t>
            </a:r>
          </a:p>
          <a:p>
            <a:r>
              <a:rPr lang="en-US" dirty="0" smtClean="0"/>
              <a:t>A=350um</a:t>
            </a:r>
          </a:p>
          <a:p>
            <a:r>
              <a:rPr lang="en-US" dirty="0" smtClean="0"/>
              <a:t> C=500um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03125" y="2595750"/>
            <a:ext cx="381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53100" y="2520913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-5519" r="-7787" b="-1"/>
          <a:stretch/>
        </p:blipFill>
        <p:spPr>
          <a:xfrm>
            <a:off x="5105400" y="3962400"/>
            <a:ext cx="3704321" cy="2661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4464" y="5869214"/>
            <a:ext cx="431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First version: quartz tubes…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464" y="6330879"/>
            <a:ext cx="46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from Gerard </a:t>
            </a:r>
            <a:r>
              <a:rPr lang="en-US" dirty="0" err="1" smtClean="0"/>
              <a:t>Andonian</a:t>
            </a:r>
            <a:r>
              <a:rPr lang="en-US" dirty="0" smtClean="0"/>
              <a:t>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78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488038"/>
            <a:ext cx="8042276" cy="1336956"/>
          </a:xfrm>
        </p:spPr>
        <p:txBody>
          <a:bodyPr/>
          <a:lstStyle/>
          <a:p>
            <a:r>
              <a:rPr lang="en-US" dirty="0" smtClean="0"/>
              <a:t>Electromagnetic </a:t>
            </a:r>
            <a:r>
              <a:rPr lang="en-US" dirty="0" err="1" smtClean="0"/>
              <a:t>undulators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880969"/>
            <a:ext cx="8042276" cy="45694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Slab and cylindrical (better for FEL) geometries</a:t>
            </a:r>
          </a:p>
          <a:p>
            <a:r>
              <a:rPr lang="en-US" dirty="0" smtClean="0"/>
              <a:t>Fed by 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m, detuned </a:t>
            </a:r>
            <a:r>
              <a:rPr lang="en-US" i="1" dirty="0" err="1" smtClean="0"/>
              <a:t>v</a:t>
            </a:r>
            <a:r>
              <a:rPr lang="en-US" i="1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dirty="0" smtClean="0"/>
              <a:t> structure (</a:t>
            </a:r>
            <a:r>
              <a:rPr lang="en-US" dirty="0" err="1" smtClean="0">
                <a:latin typeface="Symbol" charset="2"/>
                <a:cs typeface="Symbol" charset="2"/>
              </a:rPr>
              <a:t>l</a:t>
            </a:r>
            <a:r>
              <a:rPr lang="en-US" baseline="-25000" dirty="0" err="1"/>
              <a:t>u</a:t>
            </a:r>
            <a:r>
              <a:rPr lang="en-US" dirty="0" smtClean="0"/>
              <a:t>=200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 </a:t>
            </a:r>
          </a:p>
          <a:p>
            <a:pPr lvl="1"/>
            <a:r>
              <a:rPr lang="en-US" dirty="0" smtClean="0"/>
              <a:t>Structure construction now,</a:t>
            </a:r>
            <a:r>
              <a:rPr lang="en-US" dirty="0"/>
              <a:t> </a:t>
            </a:r>
            <a:r>
              <a:rPr lang="en-US" dirty="0" smtClean="0"/>
              <a:t>beam tests at BNL ATF </a:t>
            </a:r>
          </a:p>
          <a:p>
            <a:pPr lvl="1"/>
            <a:r>
              <a:rPr lang="en-US" dirty="0" smtClean="0"/>
              <a:t>S. </a:t>
            </a:r>
            <a:r>
              <a:rPr lang="en-US" dirty="0" err="1" smtClean="0"/>
              <a:t>Tantawi</a:t>
            </a:r>
            <a:r>
              <a:rPr lang="en-US" dirty="0" smtClean="0"/>
              <a:t> reports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High effective field difficult (E and B cancel)</a:t>
            </a:r>
          </a:p>
          <a:p>
            <a:pPr lvl="1"/>
            <a:r>
              <a:rPr lang="en-US" dirty="0" smtClean="0"/>
              <a:t>also examining THz SW structure  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2480509"/>
            <a:ext cx="3048000" cy="1802861"/>
            <a:chOff x="4368976" y="381000"/>
            <a:chExt cx="4775024" cy="3326861"/>
          </a:xfrm>
        </p:grpSpPr>
        <p:grpSp>
          <p:nvGrpSpPr>
            <p:cNvPr id="5" name="Group 16"/>
            <p:cNvGrpSpPr/>
            <p:nvPr/>
          </p:nvGrpSpPr>
          <p:grpSpPr>
            <a:xfrm>
              <a:off x="4368976" y="381000"/>
              <a:ext cx="4775024" cy="3326861"/>
              <a:chOff x="4038600" y="914400"/>
              <a:chExt cx="4775024" cy="3326861"/>
            </a:xfrm>
          </p:grpSpPr>
          <p:pic>
            <p:nvPicPr>
              <p:cNvPr id="9" name="Picture 2" descr="C:\Documents and Settings\ttang\My Documents\Ansoft\Field_full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038600" y="914400"/>
                <a:ext cx="4775024" cy="3326861"/>
              </a:xfrm>
              <a:prstGeom prst="rect">
                <a:avLst/>
              </a:prstGeom>
              <a:noFill/>
            </p:spPr>
          </p:pic>
          <p:cxnSp>
            <p:nvCxnSpPr>
              <p:cNvPr id="10" name="Straight Arrow Connector 9"/>
              <p:cNvCxnSpPr/>
              <p:nvPr/>
            </p:nvCxnSpPr>
            <p:spPr>
              <a:xfrm>
                <a:off x="5257800" y="2514600"/>
                <a:ext cx="0" cy="533400"/>
              </a:xfrm>
              <a:prstGeom prst="straightConnector1">
                <a:avLst/>
              </a:prstGeom>
              <a:ln>
                <a:headEnd type="triangl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>
                <a:off x="5105400" y="2350295"/>
                <a:ext cx="0" cy="15240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5105400" y="2536029"/>
                <a:ext cx="0" cy="15240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4988723" y="2502695"/>
                <a:ext cx="152400" cy="0"/>
              </a:xfrm>
              <a:prstGeom prst="line">
                <a:avLst/>
              </a:prstGeom>
              <a:ln w="63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4988715" y="2533648"/>
                <a:ext cx="152400" cy="0"/>
              </a:xfrm>
              <a:prstGeom prst="line">
                <a:avLst/>
              </a:prstGeom>
              <a:ln w="6350"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257800" y="2590800"/>
                <a:ext cx="5629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Gap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648200" y="1981200"/>
                <a:ext cx="10903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Thickness</a:t>
                </a:r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680024" y="3200400"/>
                <a:ext cx="7633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Width</a:t>
                </a:r>
                <a:endParaRPr lang="en-US" dirty="0"/>
              </a:p>
            </p:txBody>
          </p:sp>
        </p:grpSp>
        <p:cxnSp>
          <p:nvCxnSpPr>
            <p:cNvPr id="6" name="Straight Arrow Connector 5"/>
            <p:cNvCxnSpPr/>
            <p:nvPr/>
          </p:nvCxnSpPr>
          <p:spPr>
            <a:xfrm>
              <a:off x="5476875" y="2667000"/>
              <a:ext cx="2857500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8334503" y="2538410"/>
              <a:ext cx="0" cy="152400"/>
            </a:xfrm>
            <a:prstGeom prst="line">
              <a:avLst/>
            </a:prstGeom>
            <a:ln w="63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472155" y="2540750"/>
              <a:ext cx="0" cy="152400"/>
            </a:xfrm>
            <a:prstGeom prst="line">
              <a:avLst/>
            </a:prstGeom>
            <a:ln w="635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124200" y="2480509"/>
            <a:ext cx="2514600" cy="1981200"/>
            <a:chOff x="152400" y="3810000"/>
            <a:chExt cx="2514600" cy="1981200"/>
          </a:xfrm>
        </p:grpSpPr>
        <p:sp>
          <p:nvSpPr>
            <p:cNvPr id="19" name="Chord 18"/>
            <p:cNvSpPr/>
            <p:nvPr/>
          </p:nvSpPr>
          <p:spPr>
            <a:xfrm rot="5400000">
              <a:off x="914400" y="3962400"/>
              <a:ext cx="1752600" cy="1752600"/>
            </a:xfrm>
            <a:prstGeom prst="chord">
              <a:avLst>
                <a:gd name="adj1" fmla="val 1500405"/>
                <a:gd name="adj2" fmla="val 2018324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90600" y="4800600"/>
              <a:ext cx="381000" cy="76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" y="4648200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09600" y="4851861"/>
              <a:ext cx="228600" cy="0"/>
            </a:xfrm>
            <a:prstGeom prst="straightConnector1">
              <a:avLst/>
            </a:prstGeom>
            <a:ln w="28575"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20" idx="0"/>
            </p:cNvCxnSpPr>
            <p:nvPr/>
          </p:nvCxnSpPr>
          <p:spPr>
            <a:xfrm>
              <a:off x="685800" y="4114800"/>
              <a:ext cx="4953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52400" y="3810000"/>
              <a:ext cx="81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Trench</a:t>
              </a:r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00200" y="4800600"/>
              <a:ext cx="381000" cy="76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33600" y="4800600"/>
              <a:ext cx="381000" cy="762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752600" y="3810000"/>
              <a:ext cx="0" cy="198120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752600" y="3810000"/>
              <a:ext cx="152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1752600" y="5791200"/>
              <a:ext cx="1524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556709"/>
            <a:ext cx="3429000" cy="150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/>
          <a:srcRect l="5192" t="30324" r="5311" b="41432"/>
          <a:stretch>
            <a:fillRect/>
          </a:stretch>
        </p:blipFill>
        <p:spPr bwMode="auto">
          <a:xfrm>
            <a:off x="284419" y="5732793"/>
            <a:ext cx="3868481" cy="2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/>
          <a:srcRect l="5192" t="30534" r="5311" b="41432"/>
          <a:stretch>
            <a:fillRect/>
          </a:stretch>
        </p:blipFill>
        <p:spPr bwMode="auto">
          <a:xfrm flipV="1">
            <a:off x="284419" y="6030936"/>
            <a:ext cx="3868481" cy="294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5168424"/>
            <a:ext cx="3581399" cy="174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3277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" y="-355593"/>
            <a:ext cx="1395301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404" y="-188759"/>
            <a:ext cx="8042276" cy="1336956"/>
          </a:xfrm>
        </p:spPr>
        <p:txBody>
          <a:bodyPr/>
          <a:lstStyle/>
          <a:p>
            <a:r>
              <a:rPr lang="en-US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GALAXIE Collaboration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547" y="1388539"/>
            <a:ext cx="8391525" cy="3987801"/>
          </a:xfrm>
        </p:spPr>
        <p:txBody>
          <a:bodyPr>
            <a:noAutofit/>
          </a:bodyPr>
          <a:lstStyle/>
          <a:p>
            <a:pPr>
              <a:buClr>
                <a:schemeClr val="accent5"/>
              </a:buClr>
            </a:pPr>
            <a:r>
              <a:rPr lang="en-US" dirty="0" smtClean="0">
                <a:solidFill>
                  <a:srgbClr val="FFD266"/>
                </a:solidFill>
              </a:rPr>
              <a:t>UCLA Dept. of Physics and Astronomy</a:t>
            </a:r>
          </a:p>
          <a:p>
            <a:pPr lvl="1">
              <a:buClr>
                <a:schemeClr val="accent5"/>
              </a:buClr>
            </a:pPr>
            <a:r>
              <a:rPr lang="en-US" sz="2000" dirty="0" smtClean="0">
                <a:solidFill>
                  <a:srgbClr val="FFD266"/>
                </a:solidFill>
              </a:rPr>
              <a:t>Miao, </a:t>
            </a:r>
            <a:r>
              <a:rPr lang="en-US" sz="2000" dirty="0" err="1" smtClean="0">
                <a:solidFill>
                  <a:srgbClr val="FFD266"/>
                </a:solidFill>
              </a:rPr>
              <a:t>Musumeci</a:t>
            </a:r>
            <a:r>
              <a:rPr lang="en-US" sz="2000" dirty="0" smtClean="0">
                <a:solidFill>
                  <a:srgbClr val="FFD266"/>
                </a:solidFill>
              </a:rPr>
              <a:t>, </a:t>
            </a:r>
            <a:r>
              <a:rPr lang="en-US" sz="2000" dirty="0" err="1" smtClean="0">
                <a:solidFill>
                  <a:srgbClr val="FFD266"/>
                </a:solidFill>
              </a:rPr>
              <a:t>Putterman</a:t>
            </a:r>
            <a:r>
              <a:rPr lang="en-US" sz="2000" smtClean="0">
                <a:solidFill>
                  <a:srgbClr val="FFD266"/>
                </a:solidFill>
              </a:rPr>
              <a:t>, </a:t>
            </a:r>
            <a:r>
              <a:rPr lang="en-US" sz="2000" smtClean="0">
                <a:solidFill>
                  <a:srgbClr val="FFD266"/>
                </a:solidFill>
              </a:rPr>
              <a:t>Regan, Rosenzweig (PI)</a:t>
            </a:r>
            <a:endParaRPr lang="en-US" sz="2000" dirty="0" smtClean="0">
              <a:solidFill>
                <a:srgbClr val="FFD266"/>
              </a:solidFill>
            </a:endParaRPr>
          </a:p>
          <a:p>
            <a:pPr>
              <a:buClr>
                <a:schemeClr val="accent5"/>
              </a:buClr>
            </a:pPr>
            <a:r>
              <a:rPr lang="en-US" dirty="0" smtClean="0">
                <a:solidFill>
                  <a:srgbClr val="FFD266"/>
                </a:solidFill>
              </a:rPr>
              <a:t>Stanford Linear Accelerator Center</a:t>
            </a:r>
          </a:p>
          <a:p>
            <a:pPr lvl="1">
              <a:buClr>
                <a:schemeClr val="accent5"/>
              </a:buClr>
            </a:pPr>
            <a:r>
              <a:rPr lang="en-US" sz="2000" dirty="0" err="1" smtClean="0">
                <a:solidFill>
                  <a:srgbClr val="FFD266"/>
                </a:solidFill>
              </a:rPr>
              <a:t>Tantawi</a:t>
            </a:r>
            <a:endParaRPr lang="en-US" sz="2000" dirty="0" smtClean="0">
              <a:solidFill>
                <a:srgbClr val="FFD266"/>
              </a:solidFill>
            </a:endParaRPr>
          </a:p>
          <a:p>
            <a:pPr>
              <a:buClr>
                <a:schemeClr val="accent5"/>
              </a:buClr>
            </a:pPr>
            <a:r>
              <a:rPr lang="en-US" dirty="0" smtClean="0">
                <a:solidFill>
                  <a:srgbClr val="FFD266"/>
                </a:solidFill>
              </a:rPr>
              <a:t>Penn State University</a:t>
            </a:r>
          </a:p>
          <a:p>
            <a:pPr lvl="1">
              <a:buClr>
                <a:schemeClr val="accent5"/>
              </a:buClr>
            </a:pPr>
            <a:r>
              <a:rPr lang="en-US" sz="2000" dirty="0" err="1" smtClean="0">
                <a:solidFill>
                  <a:srgbClr val="FFD266"/>
                </a:solidFill>
              </a:rPr>
              <a:t>Jovanovic</a:t>
            </a:r>
            <a:endParaRPr lang="en-US" sz="2000" dirty="0" smtClean="0">
              <a:solidFill>
                <a:srgbClr val="FFD266"/>
              </a:solidFill>
            </a:endParaRPr>
          </a:p>
          <a:p>
            <a:pPr>
              <a:buClr>
                <a:schemeClr val="accent5"/>
              </a:buClr>
            </a:pPr>
            <a:r>
              <a:rPr lang="en-US" dirty="0" err="1" smtClean="0">
                <a:solidFill>
                  <a:srgbClr val="FFD266"/>
                </a:solidFill>
              </a:rPr>
              <a:t>RadiaBeam</a:t>
            </a:r>
            <a:r>
              <a:rPr lang="en-US" dirty="0" smtClean="0">
                <a:solidFill>
                  <a:srgbClr val="FFD266"/>
                </a:solidFill>
              </a:rPr>
              <a:t> Technologies</a:t>
            </a:r>
          </a:p>
          <a:p>
            <a:pPr lvl="1">
              <a:buClr>
                <a:schemeClr val="accent5"/>
              </a:buClr>
            </a:pPr>
            <a:r>
              <a:rPr lang="en-US" sz="2000" dirty="0" smtClean="0">
                <a:solidFill>
                  <a:srgbClr val="FFD266"/>
                </a:solidFill>
              </a:rPr>
              <a:t>Murokh, Boucher</a:t>
            </a:r>
          </a:p>
          <a:p>
            <a:pPr lvl="1">
              <a:buClr>
                <a:schemeClr val="accent5"/>
              </a:buClr>
            </a:pPr>
            <a:endParaRPr lang="en-US" sz="2000" dirty="0" smtClean="0">
              <a:solidFill>
                <a:srgbClr val="FFD266"/>
              </a:solidFill>
            </a:endParaRPr>
          </a:p>
          <a:p>
            <a:pPr>
              <a:buClr>
                <a:schemeClr val="accent5"/>
              </a:buClr>
            </a:pPr>
            <a:r>
              <a:rPr lang="en-US" dirty="0" smtClean="0">
                <a:solidFill>
                  <a:srgbClr val="FFD266"/>
                </a:solidFill>
              </a:rPr>
              <a:t>Brookhaven National Laboratory (w/o DARPA funds)</a:t>
            </a:r>
          </a:p>
          <a:p>
            <a:pPr lvl="1">
              <a:buClr>
                <a:schemeClr val="accent5"/>
              </a:buClr>
            </a:pPr>
            <a:r>
              <a:rPr lang="en-US" sz="2000" dirty="0" err="1" smtClean="0">
                <a:solidFill>
                  <a:srgbClr val="FFD266"/>
                </a:solidFill>
              </a:rPr>
              <a:t>Pogorelsky</a:t>
            </a:r>
            <a:r>
              <a:rPr lang="en-US" sz="2000" dirty="0" smtClean="0">
                <a:solidFill>
                  <a:srgbClr val="FFD266"/>
                </a:solidFill>
              </a:rPr>
              <a:t>, </a:t>
            </a:r>
            <a:r>
              <a:rPr lang="en-US" sz="2000" dirty="0" err="1" smtClean="0">
                <a:solidFill>
                  <a:srgbClr val="FFD266"/>
                </a:solidFill>
              </a:rPr>
              <a:t>Yakimenko</a:t>
            </a:r>
            <a:endParaRPr lang="en-US" sz="2000" dirty="0" smtClean="0">
              <a:solidFill>
                <a:srgbClr val="FFD266"/>
              </a:solidFill>
            </a:endParaRPr>
          </a:p>
          <a:p>
            <a:pPr lvl="1">
              <a:buClr>
                <a:schemeClr val="accent5"/>
              </a:buClr>
            </a:pPr>
            <a:endParaRPr lang="en-US" sz="2000" dirty="0" smtClean="0">
              <a:solidFill>
                <a:srgbClr val="FFD266"/>
              </a:solidFill>
            </a:endParaRPr>
          </a:p>
          <a:p>
            <a:pPr>
              <a:buClr>
                <a:schemeClr val="accent5"/>
              </a:buClr>
            </a:pPr>
            <a:endParaRPr lang="en-US" dirty="0" smtClean="0">
              <a:solidFill>
                <a:srgbClr val="FFD266"/>
              </a:solidFill>
            </a:endParaRPr>
          </a:p>
          <a:p>
            <a:pPr lvl="1">
              <a:buClr>
                <a:schemeClr val="accent5"/>
              </a:buClr>
            </a:pPr>
            <a:endParaRPr lang="en-US" sz="2000" dirty="0" smtClean="0">
              <a:solidFill>
                <a:srgbClr val="FFD266"/>
              </a:solidFill>
            </a:endParaRPr>
          </a:p>
          <a:p>
            <a:pPr>
              <a:buClr>
                <a:schemeClr val="accent5"/>
              </a:buClr>
            </a:pPr>
            <a:endParaRPr lang="en-US" dirty="0" smtClean="0">
              <a:solidFill>
                <a:srgbClr val="FFD266"/>
              </a:solidFill>
            </a:endParaRPr>
          </a:p>
          <a:p>
            <a:pPr>
              <a:buClr>
                <a:schemeClr val="accent5"/>
              </a:buClr>
            </a:pPr>
            <a:endParaRPr lang="en-US" dirty="0">
              <a:solidFill>
                <a:srgbClr val="FFD2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4642" y="622705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accent5"/>
              </a:buClr>
            </a:pPr>
            <a:endParaRPr lang="en-US" sz="2000" dirty="0" smtClean="0">
              <a:solidFill>
                <a:srgbClr val="FFD2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5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9442"/>
            <a:ext cx="83058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Alternative</a:t>
            </a:r>
            <a:r>
              <a:rPr lang="en-US" sz="3600" dirty="0"/>
              <a:t>: laser </a:t>
            </a:r>
            <a:r>
              <a:rPr lang="en-US" sz="3600" dirty="0" smtClean="0"/>
              <a:t>cut-PM </a:t>
            </a:r>
            <a:r>
              <a:rPr lang="en-US" sz="3600" dirty="0" err="1" smtClean="0"/>
              <a:t>undulator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5210432" cy="390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5240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3D nonlinear FEM using periodic </a:t>
            </a:r>
            <a:r>
              <a:rPr lang="en-US" b="1" dirty="0" smtClean="0">
                <a:solidFill>
                  <a:srgbClr val="FF0000"/>
                </a:solidFill>
              </a:rPr>
              <a:t>BCs to </a:t>
            </a:r>
            <a:r>
              <a:rPr lang="en-US" b="1" dirty="0" smtClean="0">
                <a:solidFill>
                  <a:srgbClr val="FF0000"/>
                </a:solidFill>
              </a:rPr>
              <a:t>simulate infinite array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(checked with RADIA at UCLA)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066800"/>
            <a:ext cx="569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Collaboration with Arnold group (Florida) </a:t>
            </a:r>
            <a:endParaRPr lang="en-US" sz="2400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2407152"/>
            <a:ext cx="8839200" cy="5486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800" dirty="0" err="1" smtClean="0">
                <a:latin typeface="Symbol" charset="2"/>
                <a:cs typeface="Symbol" charset="2"/>
              </a:rPr>
              <a:t>l</a:t>
            </a:r>
            <a:r>
              <a:rPr lang="en-US" sz="1800" baseline="-25000" dirty="0" err="1" smtClean="0"/>
              <a:t>u</a:t>
            </a:r>
            <a:r>
              <a:rPr lang="en-US" sz="1800" dirty="0" smtClean="0"/>
              <a:t>: 400 µm, B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=0.34 T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Magnet width: </a:t>
            </a:r>
            <a:r>
              <a:rPr lang="en-US" sz="1800" dirty="0" smtClean="0"/>
              <a:t>200 µm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Magnet gap: 200 µm</a:t>
            </a:r>
          </a:p>
          <a:p>
            <a:pPr>
              <a:spcBef>
                <a:spcPts val="600"/>
              </a:spcBef>
            </a:pPr>
            <a:r>
              <a:rPr lang="en-US" sz="1800" dirty="0" err="1" smtClean="0"/>
              <a:t>Undulator</a:t>
            </a:r>
            <a:r>
              <a:rPr lang="en-US" sz="1800" dirty="0" smtClean="0"/>
              <a:t> </a:t>
            </a:r>
            <a:r>
              <a:rPr lang="en-US" sz="1800" dirty="0" smtClean="0"/>
              <a:t>length: </a:t>
            </a:r>
            <a:r>
              <a:rPr lang="en-US" sz="1800" dirty="0" smtClean="0"/>
              <a:t>2 </a:t>
            </a:r>
            <a:r>
              <a:rPr lang="en-US" sz="1800" dirty="0" smtClean="0"/>
              <a:t>cm  </a:t>
            </a:r>
          </a:p>
          <a:p>
            <a:pPr>
              <a:spcBef>
                <a:spcPts val="600"/>
              </a:spcBef>
            </a:pPr>
            <a:r>
              <a:rPr lang="en-US" sz="1800" dirty="0" smtClean="0"/>
              <a:t>Material: laser cut </a:t>
            </a:r>
            <a:r>
              <a:rPr lang="en-US" sz="1800" dirty="0" err="1" smtClean="0"/>
              <a:t>NdFeB</a:t>
            </a:r>
            <a:endParaRPr lang="en-US" sz="16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 smtClean="0"/>
              <a:t>Experiments planned </a:t>
            </a:r>
            <a:r>
              <a:rPr lang="en-US" sz="1800" dirty="0" smtClean="0"/>
              <a:t>at </a:t>
            </a:r>
            <a:r>
              <a:rPr lang="en-US" sz="1800" dirty="0" smtClean="0"/>
              <a:t>BNL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800" dirty="0" smtClean="0"/>
              <a:t>Initial testing at UCLA </a:t>
            </a:r>
            <a:endParaRPr lang="en-US" sz="1800" dirty="0" smtClean="0"/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800" dirty="0" smtClean="0"/>
              <a:t>Same setup as slab wakes 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en-US" sz="1800" dirty="0" smtClean="0"/>
              <a:t>150 </a:t>
            </a:r>
            <a:r>
              <a:rPr lang="en-US" sz="1800" dirty="0" err="1" smtClean="0"/>
              <a:t>eV</a:t>
            </a:r>
            <a:r>
              <a:rPr lang="en-US" sz="1800" dirty="0"/>
              <a:t> </a:t>
            </a:r>
            <a:r>
              <a:rPr lang="en-US" sz="1800" dirty="0" smtClean="0"/>
              <a:t>photon production</a:t>
            </a:r>
            <a:endParaRPr lang="en-US" sz="1800" dirty="0" smtClean="0"/>
          </a:p>
          <a:p>
            <a:pPr lvl="1">
              <a:buFontTx/>
              <a:buChar char="-"/>
            </a:pPr>
            <a:r>
              <a:rPr lang="en-US" sz="1600" dirty="0" smtClean="0"/>
              <a:t>F. O’Shea reports</a:t>
            </a:r>
            <a:endParaRPr lang="en-US" sz="1600" dirty="0" smtClean="0"/>
          </a:p>
          <a:p>
            <a:pPr marL="0" indent="0">
              <a:spcBef>
                <a:spcPts val="600"/>
              </a:spcBef>
              <a:buNone/>
            </a:pPr>
            <a:endParaRPr lang="en-US" sz="1800" b="1" dirty="0" smtClean="0">
              <a:solidFill>
                <a:srgbClr val="5F8804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 smtClean="0">
                <a:solidFill>
                  <a:srgbClr val="5F8804"/>
                </a:solidFill>
              </a:rPr>
              <a:t>Potential high impact on standard light sources</a:t>
            </a:r>
            <a:endParaRPr lang="en-US" sz="1800" b="1" dirty="0">
              <a:solidFill>
                <a:srgbClr val="5F88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12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GALAXIE provides new impetus to UCLA-centered collaborative work at ATF</a:t>
            </a:r>
          </a:p>
          <a:p>
            <a:pPr lvl="1"/>
            <a:r>
              <a:rPr lang="en-US" dirty="0" smtClean="0"/>
              <a:t>5 um materials testing</a:t>
            </a:r>
          </a:p>
          <a:p>
            <a:pPr lvl="1"/>
            <a:r>
              <a:rPr lang="en-US" dirty="0" smtClean="0"/>
              <a:t>Photonic/slab structure wakes</a:t>
            </a:r>
          </a:p>
          <a:p>
            <a:pPr lvl="1"/>
            <a:r>
              <a:rPr lang="en-US" dirty="0" smtClean="0"/>
              <a:t>EM </a:t>
            </a:r>
            <a:r>
              <a:rPr lang="en-US" dirty="0" err="1" smtClean="0"/>
              <a:t>undulator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PM </a:t>
            </a:r>
            <a:r>
              <a:rPr lang="en-US" dirty="0" err="1" smtClean="0"/>
              <a:t>microundulator</a:t>
            </a:r>
            <a:endParaRPr lang="en-US" dirty="0" smtClean="0"/>
          </a:p>
          <a:p>
            <a:r>
              <a:rPr lang="en-US" dirty="0" smtClean="0"/>
              <a:t>Overview complemented by more detailed presentations</a:t>
            </a:r>
          </a:p>
          <a:p>
            <a:r>
              <a:rPr lang="en-US" dirty="0" smtClean="0"/>
              <a:t>Materials/</a:t>
            </a:r>
            <a:r>
              <a:rPr lang="en-US" dirty="0" err="1" smtClean="0"/>
              <a:t>undulator</a:t>
            </a:r>
            <a:r>
              <a:rPr lang="en-US" dirty="0" smtClean="0"/>
              <a:t> proposal under development</a:t>
            </a:r>
          </a:p>
          <a:p>
            <a:pPr lvl="1"/>
            <a:r>
              <a:rPr lang="en-US" dirty="0" smtClean="0"/>
              <a:t>Issued after DARPA mid-year review (May 9-10)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87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" y="-375024"/>
            <a:ext cx="9359899" cy="1336956"/>
          </a:xfrm>
        </p:spPr>
        <p:txBody>
          <a:bodyPr/>
          <a:lstStyle/>
          <a:p>
            <a:r>
              <a:rPr lang="en-US" dirty="0" smtClean="0"/>
              <a:t>Answering the </a:t>
            </a:r>
            <a:r>
              <a:rPr lang="en-US" dirty="0" err="1" smtClean="0"/>
              <a:t>AXiS</a:t>
            </a:r>
            <a:r>
              <a:rPr lang="en-US" dirty="0" smtClean="0"/>
              <a:t> DARPA BAA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5" y="1600201"/>
            <a:ext cx="8042276" cy="4343400"/>
          </a:xfrm>
        </p:spPr>
        <p:txBody>
          <a:bodyPr>
            <a:normAutofit fontScale="77500" lnSpcReduction="20000"/>
          </a:bodyPr>
          <a:lstStyle/>
          <a:p>
            <a:r>
              <a:rPr lang="en-US" i="1" u="sng" dirty="0" smtClean="0"/>
              <a:t>Compact</a:t>
            </a:r>
            <a:r>
              <a:rPr lang="en-US" dirty="0" smtClean="0"/>
              <a:t>, </a:t>
            </a:r>
            <a:r>
              <a:rPr lang="en-US" i="1" dirty="0" smtClean="0"/>
              <a:t>narrow-band,</a:t>
            </a:r>
            <a:r>
              <a:rPr lang="en-US" dirty="0" smtClean="0"/>
              <a:t> </a:t>
            </a:r>
            <a:r>
              <a:rPr lang="en-US" i="1" dirty="0" smtClean="0"/>
              <a:t>high flux </a:t>
            </a:r>
            <a:r>
              <a:rPr lang="en-US" dirty="0" smtClean="0"/>
              <a:t>X-ray source</a:t>
            </a:r>
          </a:p>
          <a:p>
            <a:pPr lvl="1"/>
            <a:r>
              <a:rPr lang="en-US" dirty="0" smtClean="0"/>
              <a:t>Utilize GV/</a:t>
            </a:r>
            <a:r>
              <a:rPr lang="en-US" dirty="0" err="1" smtClean="0"/>
              <a:t>m</a:t>
            </a:r>
            <a:r>
              <a:rPr lang="en-US" dirty="0" smtClean="0"/>
              <a:t> fields</a:t>
            </a:r>
          </a:p>
          <a:p>
            <a:pPr lvl="1"/>
            <a:r>
              <a:rPr lang="en-US" dirty="0" smtClean="0"/>
              <a:t>0.1% BW, set by imaging apps (e.g. phase contrast)</a:t>
            </a:r>
          </a:p>
          <a:p>
            <a:r>
              <a:rPr lang="en-US" dirty="0" smtClean="0"/>
              <a:t>Efficient: Energy conversion 10</a:t>
            </a:r>
            <a:r>
              <a:rPr lang="en-US" baseline="30000" dirty="0" smtClean="0"/>
              <a:t>-4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Indicated in BAA</a:t>
            </a:r>
          </a:p>
          <a:p>
            <a:pPr lvl="1"/>
            <a:r>
              <a:rPr lang="en-US" dirty="0" smtClean="0"/>
              <a:t>Chooses FEL over ICS</a:t>
            </a:r>
          </a:p>
          <a:p>
            <a:pPr lvl="1"/>
            <a:r>
              <a:rPr lang="en-US" dirty="0" smtClean="0"/>
              <a:t>Sets FEL </a:t>
            </a:r>
          </a:p>
          <a:p>
            <a:r>
              <a:rPr lang="en-US" dirty="0" smtClean="0"/>
              <a:t>Ultra-high brightness electron beams</a:t>
            </a:r>
          </a:p>
          <a:p>
            <a:pPr lvl="1"/>
            <a:r>
              <a:rPr lang="en-US" dirty="0" smtClean="0"/>
              <a:t>Pellegrini criterion on </a:t>
            </a:r>
            <a:r>
              <a:rPr lang="en-US" dirty="0" err="1" smtClean="0"/>
              <a:t>emittance</a:t>
            </a:r>
            <a:endParaRPr lang="en-US" dirty="0" smtClean="0"/>
          </a:p>
          <a:p>
            <a:pPr lvl="1"/>
            <a:r>
              <a:rPr lang="en-US" dirty="0" smtClean="0"/>
              <a:t>Brightness for gain</a:t>
            </a:r>
          </a:p>
          <a:p>
            <a:r>
              <a:rPr lang="en-US" dirty="0" smtClean="0"/>
              <a:t>Dielectric laser acceleration</a:t>
            </a:r>
          </a:p>
          <a:p>
            <a:r>
              <a:rPr lang="en-US" dirty="0" smtClean="0"/>
              <a:t>Optical </a:t>
            </a:r>
            <a:r>
              <a:rPr lang="en-US" dirty="0" err="1" smtClean="0"/>
              <a:t>undulators</a:t>
            </a:r>
            <a:r>
              <a:rPr lang="en-US" dirty="0" smtClean="0"/>
              <a:t> (all optical system)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880" y="2812955"/>
            <a:ext cx="3373120" cy="3652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1248" y="6488668"/>
            <a:ext cx="40062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ICS illumination of “</a:t>
            </a:r>
            <a:r>
              <a:rPr lang="en-US" sz="1600" dirty="0" err="1" smtClean="0"/>
              <a:t>vespa</a:t>
            </a:r>
            <a:r>
              <a:rPr lang="en-US" sz="1600" dirty="0" smtClean="0"/>
              <a:t>” at BNL ATF</a:t>
            </a:r>
            <a:endParaRPr lang="en-US" sz="1600" dirty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505807"/>
              </p:ext>
            </p:extLst>
          </p:nvPr>
        </p:nvGraphicFramePr>
        <p:xfrm>
          <a:off x="1950355" y="3464885"/>
          <a:ext cx="181519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ocument" r:id="rId4" imgW="1104900" imgH="266700" progId="Word.Document.12">
                  <p:link updateAutomatic="1"/>
                </p:oleObj>
              </mc:Choice>
              <mc:Fallback>
                <p:oleObj name="Document" r:id="rId4" imgW="1104900" imgH="2667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0355" y="3464885"/>
                        <a:ext cx="1815193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4340224" y="4298719"/>
          <a:ext cx="1149352" cy="29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Document" r:id="rId6" imgW="698500" imgH="177800" progId="Word.Document.12">
                  <p:link updateAutomatic="1"/>
                </p:oleObj>
              </mc:Choice>
              <mc:Fallback>
                <p:oleObj name="Document" r:id="rId6" imgW="698500" imgH="1778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0224" y="4298719"/>
                        <a:ext cx="1149352" cy="29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2064654" y="1004670"/>
            <a:ext cx="5644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Advanced X-Ray integrated Sources (</a:t>
            </a:r>
            <a:r>
              <a:rPr lang="en-US" dirty="0" err="1" smtClean="0"/>
              <a:t>AXiS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22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54358"/>
            <a:ext cx="7771190" cy="1143000"/>
          </a:xfrm>
        </p:spPr>
        <p:txBody>
          <a:bodyPr/>
          <a:lstStyle/>
          <a:p>
            <a:r>
              <a:rPr lang="it-IT" sz="5400" dirty="0" smtClean="0"/>
              <a:t>The </a:t>
            </a:r>
            <a:r>
              <a:rPr lang="it-IT" sz="5400" dirty="0" err="1" smtClean="0"/>
              <a:t>X-ray</a:t>
            </a:r>
            <a:r>
              <a:rPr lang="it-IT" sz="5400" dirty="0" smtClean="0"/>
              <a:t> FEL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7595" y="1980903"/>
            <a:ext cx="4343703" cy="4660765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LCLS: First hard </a:t>
            </a:r>
            <a:r>
              <a:rPr lang="it-IT" dirty="0" err="1"/>
              <a:t>X-ray</a:t>
            </a:r>
            <a:r>
              <a:rPr lang="it-IT" dirty="0"/>
              <a:t> FEL</a:t>
            </a:r>
          </a:p>
          <a:p>
            <a:pPr lvl="1"/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existing</a:t>
            </a:r>
            <a:r>
              <a:rPr lang="it-IT" sz="2000" dirty="0"/>
              <a:t> </a:t>
            </a:r>
            <a:r>
              <a:rPr lang="it-IT" sz="2000" dirty="0" err="1"/>
              <a:t>linear</a:t>
            </a:r>
            <a:r>
              <a:rPr lang="it-IT" sz="2000" dirty="0"/>
              <a:t> acce</a:t>
            </a:r>
            <a:r>
              <a:rPr lang="it-IT" dirty="0"/>
              <a:t>lerate</a:t>
            </a:r>
            <a:r>
              <a:rPr lang="it-IT" sz="2000" dirty="0"/>
              <a:t> at SLAC</a:t>
            </a:r>
          </a:p>
          <a:p>
            <a:pPr lvl="2"/>
            <a:r>
              <a:rPr lang="it-IT" sz="1800" dirty="0" err="1"/>
              <a:t>Now</a:t>
            </a:r>
            <a:r>
              <a:rPr lang="it-IT" sz="1800" dirty="0"/>
              <a:t> </a:t>
            </a:r>
            <a:r>
              <a:rPr lang="it-IT" dirty="0" err="1"/>
              <a:t>working</a:t>
            </a:r>
            <a:r>
              <a:rPr lang="it-IT" dirty="0"/>
              <a:t> at 1.5 </a:t>
            </a:r>
            <a:r>
              <a:rPr lang="it-IT" dirty="0" err="1" smtClean="0"/>
              <a:t>Å</a:t>
            </a:r>
            <a:r>
              <a:rPr lang="it-IT" dirty="0" smtClean="0"/>
              <a:t>!</a:t>
            </a:r>
            <a:endParaRPr lang="it-IT" sz="1800" dirty="0"/>
          </a:p>
          <a:p>
            <a:pPr lvl="1"/>
            <a:r>
              <a:rPr lang="it-IT" dirty="0" err="1"/>
              <a:t>Many</a:t>
            </a:r>
            <a:r>
              <a:rPr lang="it-IT" dirty="0"/>
              <a:t> more </a:t>
            </a:r>
            <a:r>
              <a:rPr lang="it-IT" dirty="0" err="1" smtClean="0"/>
              <a:t>worldwide</a:t>
            </a:r>
            <a:endParaRPr lang="it-IT" dirty="0" smtClean="0"/>
          </a:p>
          <a:p>
            <a:pPr lvl="1"/>
            <a:r>
              <a:rPr lang="it-IT" sz="2000" dirty="0" smtClean="0"/>
              <a:t>UCLA </a:t>
            </a:r>
            <a:r>
              <a:rPr lang="it-IT" sz="2000" dirty="0" err="1" smtClean="0"/>
              <a:t>performed</a:t>
            </a:r>
            <a:r>
              <a:rPr lang="it-IT" sz="2000" dirty="0" smtClean="0"/>
              <a:t> POP </a:t>
            </a:r>
            <a:r>
              <a:rPr lang="it-IT" sz="2000" dirty="0" err="1" smtClean="0"/>
              <a:t>expts</a:t>
            </a:r>
            <a:r>
              <a:rPr lang="it-IT" sz="2000" dirty="0" smtClean="0"/>
              <a:t>. </a:t>
            </a:r>
            <a:endParaRPr lang="it-IT" sz="2000" dirty="0"/>
          </a:p>
          <a:p>
            <a:r>
              <a:rPr lang="it-IT" dirty="0" err="1"/>
              <a:t>Revolutionary</a:t>
            </a:r>
            <a:r>
              <a:rPr lang="it-IT" dirty="0"/>
              <a:t> </a:t>
            </a:r>
            <a:r>
              <a:rPr lang="it-IT" dirty="0" err="1"/>
              <a:t>capabilities</a:t>
            </a:r>
            <a:endParaRPr lang="it-IT" dirty="0"/>
          </a:p>
          <a:p>
            <a:pPr lvl="1"/>
            <a:r>
              <a:rPr lang="it-IT" sz="2000" dirty="0"/>
              <a:t>Single </a:t>
            </a:r>
            <a:r>
              <a:rPr lang="it-IT" sz="2000" dirty="0" err="1"/>
              <a:t>molecule</a:t>
            </a:r>
            <a:r>
              <a:rPr lang="it-IT" sz="2000" dirty="0"/>
              <a:t> </a:t>
            </a:r>
            <a:r>
              <a:rPr lang="it-IT" sz="2000" dirty="0" err="1"/>
              <a:t>imaging</a:t>
            </a:r>
            <a:r>
              <a:rPr lang="it-IT" sz="2000" dirty="0"/>
              <a:t> </a:t>
            </a:r>
          </a:p>
          <a:p>
            <a:pPr lvl="1"/>
            <a:r>
              <a:rPr lang="it-IT" sz="2000" dirty="0"/>
              <a:t>Coulomb </a:t>
            </a:r>
            <a:r>
              <a:rPr lang="it-IT" sz="2000" dirty="0" err="1"/>
              <a:t>explosions</a:t>
            </a:r>
            <a:endParaRPr lang="it-IT" sz="2000" dirty="0"/>
          </a:p>
          <a:p>
            <a:pPr lvl="1"/>
            <a:r>
              <a:rPr lang="it-IT" sz="2000" dirty="0" err="1"/>
              <a:t>Nonlinear</a:t>
            </a:r>
            <a:r>
              <a:rPr lang="it-IT" sz="2000" dirty="0"/>
              <a:t> </a:t>
            </a:r>
            <a:r>
              <a:rPr lang="it-IT" sz="2000" dirty="0" smtClean="0"/>
              <a:t>QED</a:t>
            </a:r>
          </a:p>
          <a:p>
            <a:r>
              <a:rPr lang="it-IT" dirty="0" smtClean="0"/>
              <a:t>DARPA AXIS: </a:t>
            </a:r>
            <a:r>
              <a:rPr lang="it-IT" dirty="0" err="1" smtClean="0"/>
              <a:t>apply</a:t>
            </a:r>
            <a:r>
              <a:rPr lang="it-IT" dirty="0" smtClean="0"/>
              <a:t> to </a:t>
            </a:r>
            <a:r>
              <a:rPr lang="it-IT" dirty="0" err="1" smtClean="0"/>
              <a:t>medical</a:t>
            </a:r>
            <a:r>
              <a:rPr lang="it-IT" dirty="0" smtClean="0"/>
              <a:t> </a:t>
            </a:r>
            <a:r>
              <a:rPr lang="it-IT" dirty="0" err="1" smtClean="0"/>
              <a:t>imaging</a:t>
            </a:r>
            <a:endParaRPr lang="it-IT" dirty="0" smtClean="0"/>
          </a:p>
          <a:p>
            <a:pPr lvl="1"/>
            <a:r>
              <a:rPr lang="it-IT" i="1" dirty="0" smtClean="0"/>
              <a:t>Compact and </a:t>
            </a:r>
            <a:r>
              <a:rPr lang="it-IT" i="1" dirty="0" err="1" smtClean="0"/>
              <a:t>inexpensive</a:t>
            </a:r>
            <a:endParaRPr lang="it-IT" i="1" dirty="0"/>
          </a:p>
          <a:p>
            <a:pPr lvl="1"/>
            <a:endParaRPr lang="it-IT" sz="2000" dirty="0"/>
          </a:p>
        </p:txBody>
      </p:sp>
      <p:sp>
        <p:nvSpPr>
          <p:cNvPr id="74756" name="Rectangle 6"/>
          <p:cNvSpPr>
            <a:spLocks noChangeArrowheads="1"/>
          </p:cNvSpPr>
          <p:nvPr/>
        </p:nvSpPr>
        <p:spPr bwMode="auto">
          <a:xfrm>
            <a:off x="381001" y="2437805"/>
            <a:ext cx="1592424" cy="86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2400" i="1" dirty="0">
                <a:latin typeface="Times" charset="0"/>
              </a:rPr>
              <a:t>E</a:t>
            </a:r>
            <a:r>
              <a:rPr lang="en-US" sz="2400" dirty="0">
                <a:latin typeface="Times" charset="0"/>
              </a:rPr>
              <a:t>=14 GeV</a:t>
            </a:r>
          </a:p>
          <a:p>
            <a:pPr algn="l" eaLnBrk="0" hangingPunct="0"/>
            <a:r>
              <a:rPr lang="en-US" sz="2400" i="1" dirty="0" err="1">
                <a:latin typeface="Symbol" charset="2"/>
              </a:rPr>
              <a:t>l</a:t>
            </a:r>
            <a:r>
              <a:rPr lang="en-US" sz="2400" i="1" baseline="-25000" dirty="0" err="1">
                <a:latin typeface="Times" charset="0"/>
              </a:rPr>
              <a:t>r</a:t>
            </a:r>
            <a:r>
              <a:rPr lang="en-US" sz="2400" dirty="0">
                <a:latin typeface="Times" charset="0"/>
              </a:rPr>
              <a:t>=1.5 Å</a:t>
            </a:r>
          </a:p>
        </p:txBody>
      </p:sp>
      <p:pic>
        <p:nvPicPr>
          <p:cNvPr id="74757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5405" y="1171767"/>
            <a:ext cx="4266595" cy="3034605"/>
          </a:xfrm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28600" y="4084637"/>
            <a:ext cx="4559300" cy="2776538"/>
            <a:chOff x="3072" y="1152"/>
            <a:chExt cx="2872" cy="1749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3072" y="1152"/>
              <a:ext cx="2872" cy="1749"/>
              <a:chOff x="3120" y="2208"/>
              <a:chExt cx="2872" cy="1749"/>
            </a:xfrm>
          </p:grpSpPr>
          <p:pic>
            <p:nvPicPr>
              <p:cNvPr id="9" name="Picture 9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208"/>
                <a:ext cx="2352" cy="15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Text Box 10"/>
              <p:cNvSpPr txBox="1">
                <a:spLocks noChangeArrowheads="1"/>
              </p:cNvSpPr>
              <p:nvPr/>
            </p:nvSpPr>
            <p:spPr bwMode="auto">
              <a:xfrm>
                <a:off x="3120" y="3763"/>
                <a:ext cx="2872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1" hangingPunct="1">
                  <a:spcBef>
                    <a:spcPct val="50000"/>
                  </a:spcBef>
                </a:pPr>
                <a:r>
                  <a:rPr lang="en-US" sz="1400" dirty="0"/>
                  <a:t>A. Murokh, et al., </a:t>
                </a:r>
                <a:r>
                  <a:rPr lang="en-US" sz="1400" i="1" dirty="0"/>
                  <a:t>Phys. Rev. E </a:t>
                </a:r>
                <a:r>
                  <a:rPr lang="en-US" sz="1400" b="1" dirty="0"/>
                  <a:t>67</a:t>
                </a:r>
                <a:r>
                  <a:rPr lang="en-US" sz="1400" dirty="0"/>
                  <a:t>, 066501 (2003) </a:t>
                </a:r>
                <a:endParaRPr lang="en-US" sz="1400" dirty="0">
                  <a:latin typeface="Times New Roman" charset="0"/>
                </a:endParaRPr>
              </a:p>
            </p:txBody>
          </p:sp>
        </p:grp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4656" y="2352"/>
              <a:ext cx="86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00">
                  <a:latin typeface="Times New Roman" charset="0"/>
                </a:rPr>
                <a:t>courtesy G. Andonian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70401" y="4165600"/>
            <a:ext cx="27109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66"/>
                </a:solidFill>
              </a:rPr>
              <a:t>Saturation at VISA</a:t>
            </a:r>
          </a:p>
          <a:p>
            <a:r>
              <a:rPr lang="en-US" sz="1800" dirty="0" smtClean="0">
                <a:solidFill>
                  <a:srgbClr val="003366"/>
                </a:solidFill>
              </a:rPr>
              <a:t>~800 nm</a:t>
            </a:r>
            <a:endParaRPr lang="en-US" sz="18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13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26"/>
          <p:cNvSpPr>
            <a:spLocks noChangeArrowheads="1"/>
          </p:cNvSpPr>
          <p:nvPr/>
        </p:nvSpPr>
        <p:spPr bwMode="auto">
          <a:xfrm>
            <a:off x="482600" y="291703"/>
            <a:ext cx="9144000" cy="6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prstTxWarp prst="textNoShape">
              <a:avLst/>
            </a:prstTxWarp>
          </a:bodyPr>
          <a:lstStyle/>
          <a:p>
            <a:r>
              <a:rPr lang="en-US" sz="2600" b="1" i="1" dirty="0">
                <a:solidFill>
                  <a:srgbClr val="000000"/>
                </a:solidFill>
                <a:sym typeface="Symbol" charset="2"/>
              </a:rPr>
              <a:t>Coherence: the importance of the phase information</a:t>
            </a:r>
            <a:endParaRPr lang="en-GB" sz="2600" b="1" i="1" dirty="0">
              <a:solidFill>
                <a:srgbClr val="000000"/>
              </a:solidFill>
              <a:sym typeface="Symbol" charset="2"/>
            </a:endParaRPr>
          </a:p>
        </p:txBody>
      </p:sp>
      <p:pic>
        <p:nvPicPr>
          <p:cNvPr id="77827" name="Picture 1027" descr="alien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8619" y="962323"/>
            <a:ext cx="2202846" cy="229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1028" descr="hominid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6857" y="971253"/>
            <a:ext cx="2202846" cy="229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Rectangle 1031"/>
          <p:cNvSpPr>
            <a:spLocks noChangeArrowheads="1"/>
          </p:cNvSpPr>
          <p:nvPr/>
        </p:nvSpPr>
        <p:spPr bwMode="auto">
          <a:xfrm>
            <a:off x="2733524" y="3294460"/>
            <a:ext cx="684893" cy="35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FFFFFF"/>
                </a:solidFill>
                <a:sym typeface="Symbol" charset="2"/>
              </a:rPr>
              <a:t>(a)</a:t>
            </a:r>
          </a:p>
        </p:txBody>
      </p:sp>
      <p:sp>
        <p:nvSpPr>
          <p:cNvPr id="77832" name="Rectangle 1032"/>
          <p:cNvSpPr>
            <a:spLocks noChangeArrowheads="1"/>
          </p:cNvSpPr>
          <p:nvPr/>
        </p:nvSpPr>
        <p:spPr bwMode="auto">
          <a:xfrm>
            <a:off x="6058203" y="3279577"/>
            <a:ext cx="471714" cy="35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2" tIns="45716" rIns="91432" bIns="45716">
            <a:prstTxWarp prst="textNoShape">
              <a:avLst/>
            </a:prstTxWarp>
            <a:spAutoFit/>
          </a:bodyPr>
          <a:lstStyle/>
          <a:p>
            <a:r>
              <a:rPr lang="en-US" sz="1700" b="1">
                <a:solidFill>
                  <a:srgbClr val="FFFFFF"/>
                </a:solidFill>
                <a:sym typeface="Symbol" charset="2"/>
              </a:rPr>
              <a:t>(b)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74762" y="3806428"/>
            <a:ext cx="5698369" cy="2899173"/>
            <a:chOff x="1874762" y="3806428"/>
            <a:chExt cx="5698369" cy="2899173"/>
          </a:xfrm>
        </p:grpSpPr>
        <p:pic>
          <p:nvPicPr>
            <p:cNvPr id="77829" name="Picture 1029" descr="hominid_new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0120" y="3806428"/>
              <a:ext cx="2193774" cy="228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0" name="Picture 1030" descr="alien_new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243286" y="3848100"/>
              <a:ext cx="2193774" cy="2281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7833" name="Rectangle 1033"/>
            <p:cNvSpPr>
              <a:spLocks noChangeArrowheads="1"/>
            </p:cNvSpPr>
            <p:nvPr/>
          </p:nvSpPr>
          <p:spPr bwMode="auto">
            <a:xfrm>
              <a:off x="1874762" y="6120706"/>
              <a:ext cx="2400905" cy="581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ym typeface="Symbol" charset="2"/>
                </a:rPr>
                <a:t>Amplitude of (a) </a:t>
              </a:r>
            </a:p>
            <a:p>
              <a:r>
                <a:rPr lang="en-US" sz="1600" dirty="0">
                  <a:sym typeface="Symbol" charset="2"/>
                </a:rPr>
                <a:t>+ phases of (b)</a:t>
              </a:r>
            </a:p>
          </p:txBody>
        </p:sp>
        <p:sp>
          <p:nvSpPr>
            <p:cNvPr id="77834" name="Rectangle 1034"/>
            <p:cNvSpPr>
              <a:spLocks noChangeArrowheads="1"/>
            </p:cNvSpPr>
            <p:nvPr/>
          </p:nvSpPr>
          <p:spPr bwMode="auto">
            <a:xfrm>
              <a:off x="5182809" y="6125171"/>
              <a:ext cx="2390322" cy="580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2" tIns="45716" rIns="91432" bIns="45716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ym typeface="Symbol" charset="2"/>
                </a:rPr>
                <a:t>Amplitude of (b) </a:t>
              </a:r>
            </a:p>
            <a:p>
              <a:r>
                <a:rPr lang="en-US" sz="1600" dirty="0">
                  <a:sym typeface="Symbol" charset="2"/>
                </a:rPr>
                <a:t>+ phases of (a)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49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5243" y="1341438"/>
            <a:ext cx="3206750" cy="274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140608" y="-127595"/>
            <a:ext cx="8793238" cy="1296293"/>
          </a:xfrm>
        </p:spPr>
        <p:txBody>
          <a:bodyPr/>
          <a:lstStyle/>
          <a:p>
            <a:r>
              <a:rPr lang="en-US" sz="3800" dirty="0" smtClean="0"/>
              <a:t>UCLA core research strength:</a:t>
            </a:r>
            <a:br>
              <a:rPr lang="en-US" sz="3800" dirty="0" smtClean="0"/>
            </a:br>
            <a:r>
              <a:rPr lang="en-US" sz="3800" dirty="0" smtClean="0"/>
              <a:t>Advanced acceleration techniques</a:t>
            </a:r>
            <a:endParaRPr lang="en-US" sz="4500" dirty="0"/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714" y="1226841"/>
            <a:ext cx="8926286" cy="563115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2600" dirty="0" smtClean="0"/>
              <a:t>High intensity electron/laser beam </a:t>
            </a:r>
            <a:r>
              <a:rPr lang="en-US" sz="2600" dirty="0" smtClean="0"/>
              <a:t>excites dielectric structures or </a:t>
            </a:r>
            <a:r>
              <a:rPr lang="en-US" sz="2600" u="sng" dirty="0" smtClean="0"/>
              <a:t>plasmas</a:t>
            </a:r>
            <a:endParaRPr lang="en-US" sz="2600" u="sng" dirty="0" smtClean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GV/m to TV/m fields possible; scenario dependent</a:t>
            </a:r>
          </a:p>
          <a:p>
            <a:pPr>
              <a:lnSpc>
                <a:spcPct val="90000"/>
              </a:lnSpc>
            </a:pPr>
            <a:r>
              <a:rPr lang="en-US" sz="2600" dirty="0" smtClean="0"/>
              <a:t>High </a:t>
            </a:r>
            <a:r>
              <a:rPr lang="en-US" sz="2600" dirty="0" smtClean="0"/>
              <a:t>energy densities: scaling of repetition rate difficult</a:t>
            </a: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8000"/>
                </a:solidFill>
              </a:rPr>
              <a:t>Utilize resonant optical/IR structure acceleration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rgbClr val="008000"/>
                </a:solidFill>
              </a:rPr>
              <a:t>Extend accelerator structure concept over 4 orders of magnitude in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 </a:t>
            </a:r>
            <a:r>
              <a:rPr lang="en-US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endParaRPr lang="en-US" dirty="0" smtClean="0">
              <a:solidFill>
                <a:srgbClr val="008000"/>
              </a:solidFill>
              <a:latin typeface="Symbol" charset="2"/>
              <a:cs typeface="Symbol" charset="2"/>
            </a:endParaRP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8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Married with advanced FEL: first “5</a:t>
            </a:r>
            <a:r>
              <a:rPr lang="en-US" sz="2400" baseline="30000" dirty="0" smtClean="0">
                <a:solidFill>
                  <a:srgbClr val="008000"/>
                </a:solidFill>
              </a:rPr>
              <a:t>th</a:t>
            </a:r>
            <a:r>
              <a:rPr lang="en-US" sz="2400" dirty="0" smtClean="0">
                <a:solidFill>
                  <a:srgbClr val="008000"/>
                </a:solidFill>
              </a:rPr>
              <a:t> generation” light </a:t>
            </a:r>
            <a:r>
              <a:rPr lang="en-US" sz="2400" dirty="0" smtClean="0">
                <a:solidFill>
                  <a:srgbClr val="008000"/>
                </a:solidFill>
              </a:rPr>
              <a:t>source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8000"/>
                </a:solidFill>
              </a:rPr>
              <a:t>Stepping stone to higher energy applications (</a:t>
            </a:r>
            <a:r>
              <a:rPr lang="en-US" sz="2400" dirty="0" smtClean="0">
                <a:solidFill>
                  <a:srgbClr val="008000"/>
                </a:solidFill>
              </a:rPr>
              <a:t>e.g. </a:t>
            </a:r>
            <a:r>
              <a:rPr lang="en-US" sz="2400" dirty="0" smtClean="0">
                <a:solidFill>
                  <a:srgbClr val="008000"/>
                </a:solidFill>
              </a:rPr>
              <a:t>linear collider) </a:t>
            </a:r>
            <a:endParaRPr lang="en-US" dirty="0" smtClean="0">
              <a:solidFill>
                <a:srgbClr val="008000"/>
              </a:solidFill>
              <a:latin typeface="Symbol" charset="2"/>
              <a:cs typeface="Symbol" charset="2"/>
            </a:endParaRPr>
          </a:p>
          <a:p>
            <a:pPr lvl="1">
              <a:lnSpc>
                <a:spcPct val="90000"/>
              </a:lnSpc>
            </a:pPr>
            <a:endParaRPr lang="en-US" dirty="0" smtClean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5715" y="1841500"/>
            <a:ext cx="4854727" cy="232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TextBox 7"/>
          <p:cNvSpPr txBox="1">
            <a:spLocks noChangeArrowheads="1"/>
          </p:cNvSpPr>
          <p:nvPr/>
        </p:nvSpPr>
        <p:spPr bwMode="auto">
          <a:xfrm>
            <a:off x="5899453" y="3770313"/>
            <a:ext cx="3004038" cy="51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493" tIns="43247" rIns="86493" bIns="43247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&gt;1 </a:t>
            </a:r>
            <a:r>
              <a:rPr lang="en-US" sz="1400" dirty="0" err="1"/>
              <a:t>TVm</a:t>
            </a:r>
            <a:r>
              <a:rPr lang="en-US" sz="1400" dirty="0"/>
              <a:t> accelerating fields </a:t>
            </a:r>
            <a:r>
              <a:rPr lang="en-US" sz="1400" dirty="0" smtClean="0"/>
              <a:t>in </a:t>
            </a:r>
          </a:p>
          <a:p>
            <a:r>
              <a:rPr lang="en-US" sz="1400" dirty="0"/>
              <a:t>p</a:t>
            </a:r>
            <a:r>
              <a:rPr lang="en-US" sz="1400" dirty="0" smtClean="0"/>
              <a:t>roposed LCLS </a:t>
            </a:r>
            <a:r>
              <a:rPr lang="en-US" sz="1400" dirty="0"/>
              <a:t>PWFA experiment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729680"/>
            <a:ext cx="5816600" cy="25750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5706252"/>
            <a:ext cx="7790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J.B. Rosenzweig, A. Murokh, and C. Pellegrini, </a:t>
            </a:r>
            <a:r>
              <a:rPr lang="en-US" sz="1600" i="1" dirty="0" smtClean="0"/>
              <a:t>PRL</a:t>
            </a:r>
            <a:r>
              <a:rPr lang="en-US" sz="1600" dirty="0" smtClean="0"/>
              <a:t>  </a:t>
            </a:r>
            <a:r>
              <a:rPr lang="en-US" sz="1600" b="1" dirty="0" smtClean="0"/>
              <a:t>74</a:t>
            </a:r>
            <a:r>
              <a:rPr lang="en-US" sz="1600" dirty="0" smtClean="0"/>
              <a:t>, 2467 (1995)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363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5985" y="-579578"/>
            <a:ext cx="8042276" cy="1336956"/>
          </a:xfrm>
        </p:spPr>
        <p:txBody>
          <a:bodyPr/>
          <a:lstStyle/>
          <a:p>
            <a:r>
              <a:rPr lang="en-US" dirty="0" smtClean="0"/>
              <a:t>All-optical FEL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223128"/>
            <a:ext cx="5305425" cy="525779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000" dirty="0" smtClean="0"/>
              <a:t>Ultra-low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, optically gated electron </a:t>
            </a:r>
            <a:r>
              <a:rPr lang="en-US" sz="2000" dirty="0" smtClean="0"/>
              <a:t>source (</a:t>
            </a:r>
            <a:r>
              <a:rPr lang="en-US" sz="2000" i="1" dirty="0" smtClean="0"/>
              <a:t>magnetized beam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Low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, relativistic </a:t>
            </a:r>
            <a:r>
              <a:rPr lang="en-US" sz="2000" dirty="0" smtClean="0"/>
              <a:t>photonic</a:t>
            </a:r>
            <a:r>
              <a:rPr lang="en-US" sz="2000" dirty="0" smtClean="0"/>
              <a:t> </a:t>
            </a:r>
            <a:r>
              <a:rPr lang="en-US" sz="2000" dirty="0" smtClean="0"/>
              <a:t>dielectric </a:t>
            </a:r>
            <a:r>
              <a:rPr lang="en-US" sz="2000" dirty="0" err="1" smtClean="0"/>
              <a:t>acceletors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Optical (or THz) </a:t>
            </a:r>
            <a:r>
              <a:rPr lang="en-US" sz="2000" dirty="0" err="1" smtClean="0"/>
              <a:t>undulator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Long</a:t>
            </a:r>
            <a:r>
              <a:rPr lang="en-US" sz="2000" dirty="0" smtClean="0">
                <a:latin typeface="Symbol" charset="2"/>
                <a:cs typeface="Symbol" charset="2"/>
              </a:rPr>
              <a:t> l </a:t>
            </a:r>
            <a:r>
              <a:rPr lang="en-US" sz="2000" dirty="0" smtClean="0"/>
              <a:t>laser </a:t>
            </a:r>
            <a:r>
              <a:rPr lang="en-US" sz="2000" dirty="0" smtClean="0"/>
              <a:t>source: 5 microns</a:t>
            </a:r>
            <a:endParaRPr lang="en-US" sz="2000" dirty="0" smtClean="0"/>
          </a:p>
          <a:p>
            <a:pPr>
              <a:spcBef>
                <a:spcPts val="600"/>
              </a:spcBef>
            </a:pPr>
            <a:r>
              <a:rPr lang="en-US" sz="2000" dirty="0" smtClean="0"/>
              <a:t>Challenging</a:t>
            </a:r>
            <a:r>
              <a:rPr lang="en-US" sz="2000" dirty="0" smtClean="0"/>
              <a:t> </a:t>
            </a:r>
            <a:r>
              <a:rPr lang="en-US" sz="2000" dirty="0" smtClean="0"/>
              <a:t>integrated project </a:t>
            </a:r>
          </a:p>
          <a:p>
            <a:pPr>
              <a:spcBef>
                <a:spcPts val="600"/>
              </a:spcBef>
            </a:pP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3648"/>
            <a:ext cx="3703365" cy="23527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66" y="4292601"/>
            <a:ext cx="3387723" cy="25653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422024"/>
            <a:ext cx="62382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600" dirty="0" smtClean="0"/>
              <a:t>GALAXIE: </a:t>
            </a:r>
            <a:r>
              <a:rPr lang="en-US" sz="1600" i="1" dirty="0" smtClean="0"/>
              <a:t>Compact</a:t>
            </a:r>
            <a:r>
              <a:rPr lang="en-US" sz="1600" i="1" dirty="0" smtClean="0"/>
              <a:t>, High-Brightness, Monochromatic </a:t>
            </a:r>
          </a:p>
          <a:p>
            <a:r>
              <a:rPr lang="en-US" sz="1600" i="1" dirty="0" smtClean="0"/>
              <a:t>X-rays from All-Optical, High Field Accelerators and </a:t>
            </a:r>
            <a:r>
              <a:rPr lang="en-US" sz="1600" i="1" dirty="0" err="1" smtClean="0"/>
              <a:t>Undulators</a:t>
            </a:r>
            <a:r>
              <a:rPr lang="en-US" sz="1600" i="1" dirty="0" smtClean="0"/>
              <a:t> 	</a:t>
            </a:r>
          </a:p>
          <a:p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" y="5486400"/>
            <a:ext cx="30768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Traveling wave dielectric laser </a:t>
            </a:r>
          </a:p>
          <a:p>
            <a:r>
              <a:rPr lang="en-US" sz="1600" dirty="0" smtClean="0"/>
              <a:t>accelerator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689692" y="6565899"/>
            <a:ext cx="3030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Overmoded</a:t>
            </a:r>
            <a:r>
              <a:rPr lang="en-US" sz="1600" dirty="0" smtClean="0"/>
              <a:t> optical </a:t>
            </a:r>
            <a:r>
              <a:rPr lang="en-US" sz="1600" dirty="0" err="1" smtClean="0"/>
              <a:t>undulator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628594" y="5135881"/>
            <a:ext cx="25815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Photonic defect mode </a:t>
            </a:r>
          </a:p>
          <a:p>
            <a:r>
              <a:rPr lang="en-US" sz="1600" dirty="0" smtClean="0"/>
              <a:t>bi-harmonic s</a:t>
            </a:r>
            <a:r>
              <a:rPr lang="en-US" sz="1600" dirty="0" smtClean="0"/>
              <a:t>tructure </a:t>
            </a:r>
          </a:p>
          <a:p>
            <a:r>
              <a:rPr lang="en-US" sz="1600" dirty="0" smtClean="0"/>
              <a:t>with </a:t>
            </a: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order focusing</a:t>
            </a:r>
          </a:p>
          <a:p>
            <a:r>
              <a:rPr lang="en-US" sz="1600" dirty="0" smtClean="0"/>
              <a:t>and acceleration on high</a:t>
            </a:r>
          </a:p>
          <a:p>
            <a:r>
              <a:rPr lang="en-US" sz="1600" dirty="0"/>
              <a:t>s</a:t>
            </a:r>
            <a:r>
              <a:rPr lang="en-US" sz="1600" dirty="0" smtClean="0"/>
              <a:t>patial </a:t>
            </a:r>
            <a:r>
              <a:rPr lang="en-US" sz="1600" dirty="0" smtClean="0"/>
              <a:t>harmonic</a:t>
            </a:r>
            <a:endParaRPr lang="en-US" sz="1600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1" t="14704" r="14272" b="8522"/>
          <a:stretch/>
        </p:blipFill>
        <p:spPr bwMode="auto">
          <a:xfrm>
            <a:off x="6023502" y="861333"/>
            <a:ext cx="3186648" cy="17478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3848" y="350245"/>
            <a:ext cx="2980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 MV/m X-band RF gun w/flat </a:t>
            </a:r>
          </a:p>
          <a:p>
            <a:r>
              <a:rPr lang="en-US" sz="1400" dirty="0" smtClean="0"/>
              <a:t>beam converter 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619489" y="1075496"/>
            <a:ext cx="2268206" cy="847491"/>
            <a:chOff x="914400" y="1524000"/>
            <a:chExt cx="7467600" cy="3324225"/>
          </a:xfrm>
        </p:grpSpPr>
        <p:pic>
          <p:nvPicPr>
            <p:cNvPr id="19" name="Picture 18" descr="xy0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" y="1600200"/>
              <a:ext cx="3429000" cy="3228975"/>
            </a:xfrm>
            <a:prstGeom prst="rect">
              <a:avLst/>
            </a:prstGeom>
          </p:spPr>
        </p:pic>
        <p:pic>
          <p:nvPicPr>
            <p:cNvPr id="20" name="Picture 19" descr="xyf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53000" y="1524000"/>
              <a:ext cx="3429000" cy="3324225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742" y="2699051"/>
            <a:ext cx="2519777" cy="23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4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311" y="78666"/>
            <a:ext cx="8042276" cy="1336956"/>
          </a:xfrm>
        </p:spPr>
        <p:txBody>
          <a:bodyPr/>
          <a:lstStyle/>
          <a:p>
            <a:pPr algn="l"/>
            <a:r>
              <a:rPr lang="en-US" dirty="0" smtClean="0"/>
              <a:t>Long-wavelength (5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 laser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929" y="1460171"/>
            <a:ext cx="5452134" cy="480546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Avoid aperture limitations</a:t>
            </a:r>
          </a:p>
          <a:p>
            <a:pPr lvl="1"/>
            <a:r>
              <a:rPr lang="en-US" dirty="0" smtClean="0"/>
              <a:t>Vertical </a:t>
            </a:r>
            <a:r>
              <a:rPr lang="en-US" dirty="0" err="1" smtClean="0"/>
              <a:t>emittance</a:t>
            </a:r>
            <a:r>
              <a:rPr lang="en-US" dirty="0" smtClean="0"/>
              <a:t> @ 1E-9 m level for 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case (3E-11 m @0.8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m)</a:t>
            </a:r>
          </a:p>
          <a:p>
            <a:pPr lvl="1"/>
            <a:r>
              <a:rPr lang="en-US" dirty="0" smtClean="0"/>
              <a:t>Spatial harmonic 2</a:t>
            </a:r>
            <a:r>
              <a:rPr lang="en-US" baseline="30000" dirty="0" smtClean="0"/>
              <a:t>nd</a:t>
            </a:r>
            <a:r>
              <a:rPr lang="en-US" dirty="0" smtClean="0"/>
              <a:t> order focusing</a:t>
            </a:r>
          </a:p>
          <a:p>
            <a:r>
              <a:rPr lang="en-US" dirty="0" smtClean="0"/>
              <a:t>More </a:t>
            </a:r>
            <a:r>
              <a:rPr lang="en-US" dirty="0"/>
              <a:t>stable longitudinal acceleration </a:t>
            </a:r>
            <a:r>
              <a:rPr lang="en-US" dirty="0" smtClean="0"/>
              <a:t>(enlarged buckets)</a:t>
            </a:r>
          </a:p>
          <a:p>
            <a:pPr lvl="1"/>
            <a:r>
              <a:rPr lang="en-US" dirty="0" smtClean="0"/>
              <a:t>Complex dynamics from focusing spatial harmonic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Mitigate breakdown</a:t>
            </a:r>
          </a:p>
          <a:p>
            <a:pPr lvl="1"/>
            <a:r>
              <a:rPr lang="en-US" dirty="0"/>
              <a:t>Small quantum </a:t>
            </a:r>
            <a:r>
              <a:rPr lang="en-US" dirty="0" smtClean="0"/>
              <a:t>energy </a:t>
            </a:r>
          </a:p>
          <a:p>
            <a:pPr lvl="1"/>
            <a:r>
              <a:rPr lang="en-US" dirty="0" smtClean="0"/>
              <a:t>Optimize at ~</a:t>
            </a:r>
            <a:r>
              <a:rPr lang="en-US" dirty="0" err="1" smtClean="0"/>
              <a:t>ps</a:t>
            </a:r>
            <a:r>
              <a:rPr lang="en-US" dirty="0" smtClean="0"/>
              <a:t> pulse length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Breakdown thresholds unknown (&gt;GV/m?)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Material investigations needed</a:t>
            </a:r>
            <a:endParaRPr lang="en-US" i="1" dirty="0">
              <a:solidFill>
                <a:srgbClr val="FF0000"/>
              </a:solidFill>
            </a:endParaRP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063" y="905108"/>
            <a:ext cx="3023978" cy="282355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3642427"/>
              </p:ext>
            </p:extLst>
          </p:nvPr>
        </p:nvGraphicFramePr>
        <p:xfrm>
          <a:off x="3184073" y="3490839"/>
          <a:ext cx="1662113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4" imgW="977900" imgH="431800" progId="Equation.3">
                  <p:embed/>
                </p:oleObj>
              </mc:Choice>
              <mc:Fallback>
                <p:oleObj name="Equation" r:id="rId4" imgW="977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4073" y="3490839"/>
                        <a:ext cx="1662113" cy="73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417150"/>
              </p:ext>
            </p:extLst>
          </p:nvPr>
        </p:nvGraphicFramePr>
        <p:xfrm>
          <a:off x="1004436" y="3444673"/>
          <a:ext cx="1970087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6" imgW="1066800" imgH="469900" progId="Equation.3">
                  <p:embed/>
                </p:oleObj>
              </mc:Choice>
              <mc:Fallback>
                <p:oleObj name="Equation" r:id="rId6" imgW="10668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436" y="3444673"/>
                        <a:ext cx="1970087" cy="868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0289" y="4415002"/>
            <a:ext cx="3644298" cy="22266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01489" y="3788785"/>
            <a:ext cx="3166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Biharmonic</a:t>
            </a:r>
            <a:r>
              <a:rPr lang="en-US" dirty="0"/>
              <a:t> </a:t>
            </a:r>
            <a:r>
              <a:rPr lang="en-US" dirty="0" smtClean="0"/>
              <a:t>photonic mode</a:t>
            </a:r>
          </a:p>
          <a:p>
            <a:r>
              <a:rPr lang="en-US" dirty="0" smtClean="0"/>
              <a:t>dielectric structure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23031" y="6544858"/>
            <a:ext cx="4211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 phase space (Poincare)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97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Accelerator Structure: Bigger Picture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608" b="17608"/>
          <a:stretch>
            <a:fillRect/>
          </a:stretch>
        </p:blipFill>
        <p:spPr>
          <a:xfrm>
            <a:off x="168574" y="1476582"/>
            <a:ext cx="4349336" cy="2348951"/>
          </a:xfrm>
        </p:spPr>
      </p:pic>
      <p:sp>
        <p:nvSpPr>
          <p:cNvPr id="5" name="TextBox 4"/>
          <p:cNvSpPr txBox="1"/>
          <p:nvPr/>
        </p:nvSpPr>
        <p:spPr>
          <a:xfrm>
            <a:off x="820418" y="3861021"/>
            <a:ext cx="306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silicon structure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81" y="4174163"/>
            <a:ext cx="3933508" cy="2492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0052" y="6538479"/>
            <a:ext cx="226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Coupling dynamics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17" y="2478203"/>
            <a:ext cx="4565085" cy="3391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74331" y="5855008"/>
            <a:ext cx="300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Monolithic plasma-etched </a:t>
            </a:r>
          </a:p>
          <a:p>
            <a:r>
              <a:rPr lang="en-US" dirty="0" smtClean="0"/>
              <a:t>Si assembly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085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846</TotalTime>
  <Words>1192</Words>
  <Application>Microsoft Macintosh PowerPoint</Application>
  <PresentationFormat>On-screen Show (4:3)</PresentationFormat>
  <Paragraphs>245</Paragraphs>
  <Slides>21</Slides>
  <Notes>2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Breeze</vt:lpstr>
      <vt:lpstr>Macintosh HD:Users:JBR:Desktop:Darpa AXiS Rosenzweig:DARPA AXiS White Paper JBR Final.docx!OLE_LINK1</vt:lpstr>
      <vt:lpstr>Macintosh HD:Users:JBR:Desktop:Darpa AXiS Rosenzweig:DARPA AXiS White Paper JBR Final.docx!OLE_LINK2</vt:lpstr>
      <vt:lpstr>Microsoft Equation</vt:lpstr>
      <vt:lpstr>GALAXIE  GV-per-meter AcceLerator And X-ray-source Integrated Experiment </vt:lpstr>
      <vt:lpstr>The GALAXIE Collaboration</vt:lpstr>
      <vt:lpstr>Answering the AXiS DARPA BAA</vt:lpstr>
      <vt:lpstr>The X-ray FEL</vt:lpstr>
      <vt:lpstr>PowerPoint Presentation</vt:lpstr>
      <vt:lpstr>UCLA core research strength: Advanced acceleration techniques</vt:lpstr>
      <vt:lpstr>All-optical FEL</vt:lpstr>
      <vt:lpstr>Long-wavelength (5 mm) laser system</vt:lpstr>
      <vt:lpstr>The Accelerator Structure: Bigger Picture</vt:lpstr>
      <vt:lpstr>5 mm Laser Approach</vt:lpstr>
      <vt:lpstr>Mid-IR seed source setup</vt:lpstr>
      <vt:lpstr>First Light at 5 mm</vt:lpstr>
      <vt:lpstr>Optical properties, breakdown at 5 mm</vt:lpstr>
      <vt:lpstr>Diagnostic layout: Initial BNL tests</vt:lpstr>
      <vt:lpstr>IRNWA: Infrared Network Analyzer</vt:lpstr>
      <vt:lpstr>Wakefields: 1st observation of slab structure at BNL ATF</vt:lpstr>
      <vt:lpstr>Next step: photonic structures</vt:lpstr>
      <vt:lpstr>1st VORPAL simulations </vt:lpstr>
      <vt:lpstr>Electromagnetic undulators</vt:lpstr>
      <vt:lpstr>Alternative: laser cut-PM undulator </vt:lpstr>
      <vt:lpstr>Conclusions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GALAXIE  GV-per-meter AcceLerator And X-ray-source Integrated Experiment </dc:title>
  <dc:creator>James Rosenzweig</dc:creator>
  <cp:lastModifiedBy>James Rosenzweig</cp:lastModifiedBy>
  <cp:revision>16</cp:revision>
  <dcterms:created xsi:type="dcterms:W3CDTF">2012-04-26T01:13:32Z</dcterms:created>
  <dcterms:modified xsi:type="dcterms:W3CDTF">2012-04-26T15:19:43Z</dcterms:modified>
</cp:coreProperties>
</file>