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4"/>
  </p:notesMasterIdLst>
  <p:sldIdLst>
    <p:sldId id="340" r:id="rId2"/>
    <p:sldId id="303" r:id="rId3"/>
    <p:sldId id="362" r:id="rId4"/>
    <p:sldId id="356" r:id="rId5"/>
    <p:sldId id="290" r:id="rId6"/>
    <p:sldId id="321" r:id="rId7"/>
    <p:sldId id="348" r:id="rId8"/>
    <p:sldId id="347" r:id="rId9"/>
    <p:sldId id="363" r:id="rId10"/>
    <p:sldId id="349" r:id="rId11"/>
    <p:sldId id="364" r:id="rId12"/>
    <p:sldId id="350" r:id="rId13"/>
    <p:sldId id="342" r:id="rId14"/>
    <p:sldId id="341" r:id="rId15"/>
    <p:sldId id="357" r:id="rId16"/>
    <p:sldId id="358" r:id="rId17"/>
    <p:sldId id="359" r:id="rId18"/>
    <p:sldId id="344" r:id="rId19"/>
    <p:sldId id="352" r:id="rId20"/>
    <p:sldId id="354" r:id="rId21"/>
    <p:sldId id="360" r:id="rId22"/>
    <p:sldId id="36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Pogorelsky" initials="i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3E"/>
    <a:srgbClr val="120191"/>
    <a:srgbClr val="1001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46" autoAdjust="0"/>
    <p:restoredTop sz="93165" autoAdjust="0"/>
  </p:normalViewPr>
  <p:slideViewPr>
    <p:cSldViewPr>
      <p:cViewPr varScale="1">
        <p:scale>
          <a:sx n="79" d="100"/>
          <a:sy n="79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E0F2A9-B7D8-4BFB-B501-4B4B0ABBDED0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F8DF70-15AA-4D69-B1D5-AFD656C77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350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8DF70-15AA-4D69-B1D5-AFD656C779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917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891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9B28-C101-4026-BC27-2FE6707A01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28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54251E-96A6-46C5-8E6A-21C5234699A1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D072E8-7B8C-4955-8A0E-012E0720C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279E71-3923-4AC6-807D-66ADE43E27E9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7AD354-5B48-45A7-AE62-72EE0F8ACB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69FE81-6D65-4DB7-8BCD-908A52D03394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1E1C6F-0A32-4EB1-BF72-C8F9B8DB9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220FB5-4615-4BB0-A149-DDA6FA3897CD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C691E2-F66C-4B4D-8A0B-D1E37439E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A601ED-B1C7-4F6D-8531-2A7A319E67C3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426E6D-0D16-4EB0-B4C7-1664444A5B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3D22B-DDCC-4967-A195-1BF8614009D5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3BA12C-4602-492F-BD3C-19954533DA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A19979-12A7-47C6-A06C-45D14FD22D8C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2F26F7-2086-4B87-95C9-7C06A473D9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961BF6-91A3-43A7-9F5E-1A4D237FD330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CA95E6-A3AC-4DF7-8311-3AC8F05D92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B978EC-302A-43DC-9DA6-BA18918CBC5B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701977-D96D-4A92-8049-D549CDC7C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1F70C5-FFA8-4448-95B1-0398BC4E37F6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E1177E-6DFE-4CFF-A69B-62B8A3EB8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BC8C5A-DBBF-40F7-ADCC-057044FBD5EF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0C0826-0F80-4E8A-B8A4-F719A3045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6811C94-E1BD-4FB5-9062-8050758284E0}" type="datetimeFigureOut">
              <a:rPr lang="en-US" smtClean="0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CCC4FA5-DC73-4264-835A-227778B20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microsoft.com/office/2007/relationships/hdphoto" Target="../media/hdphoto1.wdp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ead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34726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5720" y="285728"/>
            <a:ext cx="8572560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ATF Program Advisory Committee and ATF Users' Meeting   2012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4348" y="378619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Shock-wave proton acceleration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hydrogen gas jet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imperia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39828"/>
            <a:ext cx="2398649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9" y="5091082"/>
            <a:ext cx="1077341" cy="46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5020682"/>
            <a:ext cx="2354447" cy="90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802" y="5715016"/>
            <a:ext cx="681115" cy="692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5715016"/>
            <a:ext cx="457200" cy="656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927144"/>
            <a:ext cx="2006534" cy="480032"/>
          </a:xfrm>
          <a:prstGeom prst="rect">
            <a:avLst/>
          </a:prstGeom>
        </p:spPr>
      </p:pic>
      <p:pic>
        <p:nvPicPr>
          <p:cNvPr id="15" name="Picture 12" descr="Strath_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7330" y="5582764"/>
            <a:ext cx="869418" cy="51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RAL_STF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37695" y="5863752"/>
            <a:ext cx="2509175" cy="4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dow_Rotated_Cleaned_Shadow20091012_185829_FG13.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374"/>
            <a:ext cx="4953000" cy="5322626"/>
          </a:xfrm>
          <a:prstGeom prst="rect">
            <a:avLst/>
          </a:prstGeom>
        </p:spPr>
      </p:pic>
      <p:pic>
        <p:nvPicPr>
          <p:cNvPr id="45" name="Picture 44" descr="Shadow_Rotated_Cleaned_Shadow20091012_191010_FG13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616" y="1524000"/>
            <a:ext cx="4963584" cy="5334000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838200" y="608013"/>
            <a:ext cx="75438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>
                <a:srgbClr val="C51538"/>
              </a:buClr>
              <a:buFont typeface="Impact" pitchFamily="2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C51538"/>
                </a:solidFill>
                <a:latin typeface="Impact" pitchFamily="26" charset="0"/>
              </a:rPr>
              <a:t>Probe Images</a:t>
            </a:r>
            <a:endParaRPr lang="en-GB" sz="2600" dirty="0">
              <a:solidFill>
                <a:srgbClr val="C51538"/>
              </a:solidFill>
              <a:latin typeface="Impact" pitchFamily="2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7543800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>
              <a:lnSpc>
                <a:spcPct val="100000"/>
              </a:lnSpc>
              <a:spcBef>
                <a:spcPts val="70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 dirty="0">
              <a:solidFill>
                <a:srgbClr val="4B4F55"/>
              </a:solidFill>
              <a:latin typeface="Arial" pitchFamily="26" charset="0"/>
            </a:endParaRPr>
          </a:p>
        </p:txBody>
      </p:sp>
      <p:sp>
        <p:nvSpPr>
          <p:cNvPr id="22" name="Trapezoid 21"/>
          <p:cNvSpPr/>
          <p:nvPr/>
        </p:nvSpPr>
        <p:spPr bwMode="auto">
          <a:xfrm rot="10800000">
            <a:off x="685801" y="1981200"/>
            <a:ext cx="3809999" cy="4038600"/>
          </a:xfrm>
          <a:prstGeom prst="trapezoid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Verdana" pitchFamily="-65" charset="0"/>
              <a:buNone/>
              <a:defRPr/>
            </a:pPr>
            <a:endParaRPr lang="en-GB">
              <a:latin typeface="Verdana" pitchFamily="-65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304800" y="4267200"/>
            <a:ext cx="12192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6E6E6F"/>
              </a:buClr>
              <a:buSzPct val="100000"/>
              <a:buFont typeface="Verdana" pitchFamily="-65" charset="0"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65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1981200"/>
            <a:ext cx="1981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Helium Gas</a:t>
            </a:r>
            <a:endParaRPr lang="en-GB" sz="2300" i="0" dirty="0">
              <a:solidFill>
                <a:srgbClr val="3FFF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1524000"/>
            <a:ext cx="4267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electron density 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=1.8n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GB" b="1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609600"/>
            <a:ext cx="3429000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Probe time </a:t>
            </a:r>
            <a:r>
              <a:rPr lang="en-GB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2000" b="1" i="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GB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~ 1500 </a:t>
            </a:r>
            <a:r>
              <a:rPr lang="en-GB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</a:t>
            </a:r>
            <a:r>
              <a:rPr lang="en-GB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afterinteraction </a:t>
            </a:r>
            <a:endParaRPr lang="en-GB" sz="20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0" y="1524000"/>
            <a:ext cx="4267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electron density 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GB" b="1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rapezoid 36"/>
          <p:cNvSpPr/>
          <p:nvPr/>
        </p:nvSpPr>
        <p:spPr bwMode="auto">
          <a:xfrm rot="10800000">
            <a:off x="5257801" y="1905000"/>
            <a:ext cx="3809999" cy="4038600"/>
          </a:xfrm>
          <a:prstGeom prst="trapezoid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Verdana" pitchFamily="-65" charset="0"/>
              <a:buNone/>
              <a:defRPr/>
            </a:pPr>
            <a:endParaRPr lang="en-GB">
              <a:latin typeface="Verdana" pitchFamily="-65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5867400"/>
            <a:ext cx="1600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Nozzle</a:t>
            </a:r>
            <a:endParaRPr lang="en-GB" sz="2300" i="0" dirty="0">
              <a:solidFill>
                <a:srgbClr val="3FFF6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16200000" flipH="1">
            <a:off x="1333500" y="4457700"/>
            <a:ext cx="12192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0800000" flipV="1">
            <a:off x="2895601" y="3886200"/>
            <a:ext cx="2286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FFF6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971801" y="3124200"/>
            <a:ext cx="1600200" cy="84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Plasma bubble / post </a:t>
            </a:r>
            <a:r>
              <a:rPr lang="en-GB" i="0" dirty="0" err="1" smtClean="0">
                <a:solidFill>
                  <a:srgbClr val="3FFF62"/>
                </a:solidFill>
              </a:rPr>
              <a:t>soliton</a:t>
            </a:r>
            <a:endParaRPr lang="en-GB" i="0" dirty="0">
              <a:solidFill>
                <a:srgbClr val="3FFF6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3124200"/>
            <a:ext cx="1600200" cy="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Initial critical surface</a:t>
            </a:r>
            <a:endParaRPr lang="en-GB" i="0" dirty="0">
              <a:solidFill>
                <a:srgbClr val="3FFF6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3200400"/>
            <a:ext cx="1600200" cy="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Initial critical surface</a:t>
            </a:r>
            <a:endParaRPr lang="en-GB" i="0" dirty="0">
              <a:solidFill>
                <a:srgbClr val="3FFF6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5867400"/>
            <a:ext cx="1600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Nozzle</a:t>
            </a:r>
            <a:endParaRPr lang="en-GB" sz="2300" i="0" dirty="0">
              <a:solidFill>
                <a:srgbClr val="3FFF6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16200000" flipH="1">
            <a:off x="5676900" y="4495558"/>
            <a:ext cx="12192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dow_Rotated_Cleaned_Shadow20091012_185829_FG13.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374"/>
            <a:ext cx="4953000" cy="5322626"/>
          </a:xfrm>
          <a:prstGeom prst="rect">
            <a:avLst/>
          </a:prstGeom>
        </p:spPr>
      </p:pic>
      <p:pic>
        <p:nvPicPr>
          <p:cNvPr id="50" name="Picture 49" descr="Phase_Map_Interf20091012_185829_FG5.mat.png"/>
          <p:cNvPicPr>
            <a:picLocks noChangeAspect="1"/>
          </p:cNvPicPr>
          <p:nvPr/>
        </p:nvPicPr>
        <p:blipFill>
          <a:blip r:embed="rId3">
            <a:alphaModFix amt="62000"/>
          </a:blip>
          <a:srcRect l="17042" t="10416" r="34395" b="14930"/>
          <a:stretch>
            <a:fillRect/>
          </a:stretch>
        </p:blipFill>
        <p:spPr>
          <a:xfrm>
            <a:off x="642910" y="2714620"/>
            <a:ext cx="3786214" cy="3071834"/>
          </a:xfrm>
          <a:prstGeom prst="rect">
            <a:avLst/>
          </a:prstGeom>
        </p:spPr>
      </p:pic>
      <p:pic>
        <p:nvPicPr>
          <p:cNvPr id="45" name="Picture 44" descr="Shadow_Rotated_Cleaned_Shadow20091012_191010_FG13.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16" y="1524000"/>
            <a:ext cx="4963584" cy="5334000"/>
          </a:xfrm>
          <a:prstGeom prst="rect">
            <a:avLst/>
          </a:prstGeom>
        </p:spPr>
      </p:pic>
      <p:pic>
        <p:nvPicPr>
          <p:cNvPr id="51" name="Picture 50" descr="Phase_Map_Interf20091012_191010_FG5.mat.png"/>
          <p:cNvPicPr>
            <a:picLocks noChangeAspect="1"/>
          </p:cNvPicPr>
          <p:nvPr/>
        </p:nvPicPr>
        <p:blipFill>
          <a:blip r:embed="rId5">
            <a:alphaModFix amt="46000"/>
          </a:blip>
          <a:srcRect l="29188" t="6959" r="19588" b="14297"/>
          <a:stretch>
            <a:fillRect/>
          </a:stretch>
        </p:blipFill>
        <p:spPr>
          <a:xfrm>
            <a:off x="5357818" y="2786058"/>
            <a:ext cx="3786182" cy="3071834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838200" y="608013"/>
            <a:ext cx="75438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>
                <a:srgbClr val="C51538"/>
              </a:buClr>
              <a:buFont typeface="Impact" pitchFamily="2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C51538"/>
                </a:solidFill>
                <a:latin typeface="Impact" pitchFamily="26" charset="0"/>
              </a:rPr>
              <a:t>Probe Images</a:t>
            </a:r>
            <a:endParaRPr lang="en-GB" sz="2600" dirty="0">
              <a:solidFill>
                <a:srgbClr val="C51538"/>
              </a:solidFill>
              <a:latin typeface="Impact" pitchFamily="2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7543800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>
              <a:lnSpc>
                <a:spcPct val="100000"/>
              </a:lnSpc>
              <a:spcBef>
                <a:spcPts val="70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 dirty="0">
              <a:solidFill>
                <a:srgbClr val="4B4F55"/>
              </a:solidFill>
              <a:latin typeface="Arial" pitchFamily="26" charset="0"/>
            </a:endParaRPr>
          </a:p>
        </p:txBody>
      </p:sp>
      <p:sp>
        <p:nvSpPr>
          <p:cNvPr id="22" name="Trapezoid 21"/>
          <p:cNvSpPr/>
          <p:nvPr/>
        </p:nvSpPr>
        <p:spPr bwMode="auto">
          <a:xfrm rot="10800000">
            <a:off x="685801" y="1981200"/>
            <a:ext cx="3809999" cy="4038600"/>
          </a:xfrm>
          <a:prstGeom prst="trapezoid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Verdana" pitchFamily="-65" charset="0"/>
              <a:buNone/>
              <a:defRPr/>
            </a:pPr>
            <a:endParaRPr lang="en-GB">
              <a:latin typeface="Verdana" pitchFamily="-65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304800" y="4267200"/>
            <a:ext cx="12192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6E6E6F"/>
              </a:buClr>
              <a:buSzPct val="100000"/>
              <a:buFont typeface="Verdana" pitchFamily="-65" charset="0"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65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1981200"/>
            <a:ext cx="1981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Helium Gas</a:t>
            </a:r>
            <a:endParaRPr lang="en-GB" sz="2300" i="0" dirty="0">
              <a:solidFill>
                <a:srgbClr val="3FFF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1524000"/>
            <a:ext cx="4267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electron density 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=1.8n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GB" b="1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609600"/>
            <a:ext cx="3429000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Probe time </a:t>
            </a:r>
            <a:r>
              <a:rPr lang="en-GB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2000" b="1" i="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GB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~ 1500 </a:t>
            </a:r>
            <a:r>
              <a:rPr lang="en-GB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</a:t>
            </a:r>
            <a:r>
              <a:rPr lang="en-GB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afterinteraction </a:t>
            </a:r>
            <a:endParaRPr lang="en-GB" sz="20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0" y="1524000"/>
            <a:ext cx="4267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electron density 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GB" b="1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rapezoid 36"/>
          <p:cNvSpPr/>
          <p:nvPr/>
        </p:nvSpPr>
        <p:spPr bwMode="auto">
          <a:xfrm rot="10800000">
            <a:off x="5257801" y="1905000"/>
            <a:ext cx="3809999" cy="4038600"/>
          </a:xfrm>
          <a:prstGeom prst="trapezoid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Verdana" pitchFamily="-65" charset="0"/>
              <a:buNone/>
              <a:defRPr/>
            </a:pPr>
            <a:endParaRPr lang="en-GB">
              <a:latin typeface="Verdana" pitchFamily="-65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5867400"/>
            <a:ext cx="1600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Nozzle</a:t>
            </a:r>
            <a:endParaRPr lang="en-GB" sz="2300" i="0" dirty="0">
              <a:solidFill>
                <a:srgbClr val="3FFF6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16200000" flipH="1">
            <a:off x="1333500" y="4457700"/>
            <a:ext cx="12192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0800000" flipV="1">
            <a:off x="2895601" y="3886200"/>
            <a:ext cx="2286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FFF6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971801" y="3124200"/>
            <a:ext cx="1600200" cy="84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Plasma bubble / post </a:t>
            </a:r>
            <a:r>
              <a:rPr lang="en-GB" i="0" dirty="0" err="1" smtClean="0">
                <a:solidFill>
                  <a:srgbClr val="3FFF62"/>
                </a:solidFill>
              </a:rPr>
              <a:t>soliton</a:t>
            </a:r>
            <a:endParaRPr lang="en-GB" i="0" dirty="0">
              <a:solidFill>
                <a:srgbClr val="3FFF6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3124200"/>
            <a:ext cx="1600200" cy="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Initial critical surface</a:t>
            </a:r>
            <a:endParaRPr lang="en-GB" i="0" dirty="0">
              <a:solidFill>
                <a:srgbClr val="3FFF6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3200400"/>
            <a:ext cx="1600200" cy="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Initial critical surface</a:t>
            </a:r>
            <a:endParaRPr lang="en-GB" i="0" dirty="0">
              <a:solidFill>
                <a:srgbClr val="3FFF6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5867400"/>
            <a:ext cx="1600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Nozzle</a:t>
            </a:r>
            <a:endParaRPr lang="en-GB" sz="2300" i="0" dirty="0">
              <a:solidFill>
                <a:srgbClr val="3FFF6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16200000" flipH="1">
            <a:off x="5676900" y="4495558"/>
            <a:ext cx="12192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f_Rotated_Interf20091012_184811_FG5.png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500336"/>
            <a:ext cx="3429000" cy="2024062"/>
          </a:xfrm>
          <a:prstGeom prst="rect">
            <a:avLst/>
          </a:prstGeom>
        </p:spPr>
      </p:pic>
      <p:pic>
        <p:nvPicPr>
          <p:cNvPr id="7" name="Picture 6" descr="Phase_Map_Interf20091012_184811_FG5.mat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347936"/>
            <a:ext cx="4331370" cy="2286000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5200" y="1271736"/>
            <a:ext cx="1371600" cy="53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rgbClr val="404040"/>
                </a:solidFill>
              </a:rPr>
              <a:t>Phase Unwrapping</a:t>
            </a:r>
          </a:p>
        </p:txBody>
      </p:sp>
      <p:sp>
        <p:nvSpPr>
          <p:cNvPr id="17" name="Notched Right Arrow 16"/>
          <p:cNvSpPr/>
          <p:nvPr/>
        </p:nvSpPr>
        <p:spPr>
          <a:xfrm>
            <a:off x="3657600" y="1805136"/>
            <a:ext cx="762000" cy="3810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400">
              <a:solidFill>
                <a:srgbClr val="40404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119336"/>
            <a:ext cx="3124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404040"/>
                </a:solidFill>
              </a:rPr>
              <a:t>Red -&gt; high phase shift</a:t>
            </a:r>
            <a:endParaRPr lang="en-GB" i="0" dirty="0">
              <a:solidFill>
                <a:srgbClr val="404040"/>
              </a:solidFill>
            </a:endParaRPr>
          </a:p>
        </p:txBody>
      </p:sp>
      <p:pic>
        <p:nvPicPr>
          <p:cNvPr id="19" name="Picture 18" descr="full_density_map_20091012_1848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557736"/>
            <a:ext cx="3200400" cy="2895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5410200" y="2109936"/>
            <a:ext cx="7620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6E6E6F"/>
              </a:buClr>
              <a:buSzPct val="100000"/>
              <a:buFont typeface="Verdana" pitchFamily="-65" charset="0"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4700736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404040"/>
                </a:solidFill>
              </a:rPr>
              <a:t>Phase is related to electron density, so a numerical Abel inversion gives radial density map (assuming cylindrical symmetry)</a:t>
            </a:r>
            <a:endParaRPr lang="en-GB" i="0" dirty="0">
              <a:solidFill>
                <a:srgbClr val="404040"/>
              </a:solidFill>
            </a:endParaRPr>
          </a:p>
        </p:txBody>
      </p:sp>
      <p:sp>
        <p:nvSpPr>
          <p:cNvPr id="23" name="Notched Right Arrow 22"/>
          <p:cNvSpPr/>
          <p:nvPr/>
        </p:nvSpPr>
        <p:spPr>
          <a:xfrm rot="9254956">
            <a:off x="3778727" y="3475746"/>
            <a:ext cx="762000" cy="3810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400">
              <a:solidFill>
                <a:srgbClr val="40404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4243536"/>
            <a:ext cx="7620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</a:t>
            </a:r>
            <a:r>
              <a:rPr lang="en-GB" baseline="-25000" dirty="0" smtClean="0">
                <a:solidFill>
                  <a:schemeClr val="tx1"/>
                </a:solidFill>
              </a:rPr>
              <a:t>e</a:t>
            </a:r>
            <a:r>
              <a:rPr lang="en-GB" i="0" dirty="0" smtClean="0">
                <a:solidFill>
                  <a:schemeClr val="tx1"/>
                </a:solidFill>
              </a:rPr>
              <a:t>/</a:t>
            </a:r>
            <a:r>
              <a:rPr lang="en-GB" dirty="0" err="1" smtClean="0">
                <a:solidFill>
                  <a:schemeClr val="tx1"/>
                </a:solidFill>
              </a:rPr>
              <a:t>n</a:t>
            </a:r>
            <a:r>
              <a:rPr lang="en-GB" i="0" baseline="-25000" dirty="0" err="1" smtClean="0">
                <a:solidFill>
                  <a:schemeClr val="tx1"/>
                </a:solidFill>
              </a:rPr>
              <a:t>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4" y="35716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Interferogram</a:t>
            </a:r>
            <a:r>
              <a:rPr lang="en-US" sz="32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processing</a:t>
            </a:r>
            <a:endParaRPr lang="en-US" b="1" dirty="0" smtClean="0">
              <a:solidFill>
                <a:srgbClr val="FF8D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791838"/>
            <a:ext cx="2946792" cy="265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64" y="1434384"/>
            <a:ext cx="2643206" cy="24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8104" y="29137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Measuring </a:t>
            </a:r>
          </a:p>
          <a:p>
            <a:r>
              <a:rPr lang="en-US" sz="28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shock velocity</a:t>
            </a:r>
            <a:endParaRPr lang="en-US" sz="2800" b="1" dirty="0" smtClean="0">
              <a:solidFill>
                <a:srgbClr val="FF8D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57166"/>
            <a:ext cx="3918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PIC simulations </a:t>
            </a:r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(He</a:t>
            </a:r>
            <a:r>
              <a:rPr lang="en-US" sz="2400" b="1" baseline="300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2+</a:t>
            </a:r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2400" b="1" dirty="0" smtClean="0">
              <a:solidFill>
                <a:srgbClr val="FF8D3E"/>
              </a:solidFill>
            </a:endParaRP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714488"/>
            <a:ext cx="4882764" cy="43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71600" y="1725707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Plasma density at 9ps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13721" y="314096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</a:t>
            </a:r>
            <a:r>
              <a:rPr lang="en-US" sz="1200" baseline="-25000" dirty="0" smtClean="0">
                <a:solidFill>
                  <a:schemeClr val="bg1"/>
                </a:solidFill>
              </a:rPr>
              <a:t>e</a:t>
            </a:r>
            <a:r>
              <a:rPr lang="en-US" sz="1200" dirty="0" smtClean="0">
                <a:solidFill>
                  <a:schemeClr val="bg1"/>
                </a:solidFill>
              </a:rPr>
              <a:t>=1.8n</a:t>
            </a:r>
            <a:r>
              <a:rPr lang="en-US" sz="1200" baseline="-25000" dirty="0" smtClean="0">
                <a:solidFill>
                  <a:schemeClr val="bg1"/>
                </a:solidFill>
              </a:rPr>
              <a:t>cr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0392" y="2002706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5ps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46704" y="2141205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r>
              <a:rPr lang="en-US" sz="1200" dirty="0" smtClean="0"/>
              <a:t>5ps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31576" y="220486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30ps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3874" y="5827330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Ion phase space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4940" y="4841188"/>
            <a:ext cx="80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</a:t>
            </a:r>
            <a:r>
              <a:rPr lang="en-US" sz="1200" baseline="-25000" dirty="0" err="1" smtClean="0"/>
              <a:t>ei</a:t>
            </a:r>
            <a:r>
              <a:rPr lang="en-US" sz="1200" dirty="0" smtClean="0"/>
              <a:t>=5KeV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46704" y="4841189"/>
            <a:ext cx="80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</a:t>
            </a:r>
            <a:r>
              <a:rPr lang="en-US" sz="1200" baseline="-25000" dirty="0" err="1" smtClean="0"/>
              <a:t>ei</a:t>
            </a:r>
            <a:r>
              <a:rPr lang="en-US" sz="1200" dirty="0" smtClean="0"/>
              <a:t>=1KeV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24" y="1214422"/>
            <a:ext cx="7509392" cy="499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32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Measuring shock velocity  </a:t>
            </a:r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</a:t>
            </a:r>
            <a:r>
              <a:rPr lang="en-US" sz="2400" b="1" baseline="-250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=1.8 </a:t>
            </a:r>
            <a:r>
              <a:rPr lang="en-US" sz="2400" b="1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2400" b="1" baseline="-25000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</a:t>
            </a:r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2400" b="1" dirty="0" smtClean="0">
              <a:solidFill>
                <a:srgbClr val="FF8D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1187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5417" y="1187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8885" y="119675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1600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2309" y="28787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</a:rPr>
              <a:t>cr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23728" y="2636912"/>
            <a:ext cx="438581" cy="42645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123728" y="3248037"/>
            <a:ext cx="438581" cy="12610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BNLsetup_doublePro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071678"/>
            <a:ext cx="6846313" cy="4341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71480"/>
            <a:ext cx="3700818" cy="16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4071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development: Dual-probe</a:t>
            </a:r>
          </a:p>
          <a:p>
            <a:r>
              <a:rPr lang="en-US" sz="28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first </a:t>
            </a:r>
            <a:r>
              <a:rPr lang="en-US" sz="32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results</a:t>
            </a:r>
            <a:endParaRPr lang="en-US" b="1" dirty="0" smtClean="0">
              <a:solidFill>
                <a:srgbClr val="FF8D3E"/>
              </a:solidFill>
            </a:endParaRPr>
          </a:p>
          <a:p>
            <a:r>
              <a:rPr lang="en-US" sz="1600" b="1" dirty="0" smtClean="0">
                <a:solidFill>
                  <a:srgbClr val="FF8D3E"/>
                </a:solidFill>
              </a:rPr>
              <a:t>Probe pulses 200 </a:t>
            </a:r>
            <a:r>
              <a:rPr lang="en-US" sz="1600" b="1" dirty="0" err="1" smtClean="0">
                <a:solidFill>
                  <a:srgbClr val="FF8D3E"/>
                </a:solidFill>
              </a:rPr>
              <a:t>ps</a:t>
            </a:r>
            <a:r>
              <a:rPr lang="en-US" sz="1600" b="1" dirty="0" smtClean="0">
                <a:solidFill>
                  <a:srgbClr val="FF8D3E"/>
                </a:solidFill>
              </a:rPr>
              <a:t> apart</a:t>
            </a:r>
            <a:endParaRPr lang="en-US" sz="1600" b="1" dirty="0">
              <a:solidFill>
                <a:srgbClr val="FF8D3E"/>
              </a:solidFill>
            </a:endParaRPr>
          </a:p>
        </p:txBody>
      </p:sp>
      <p:pic>
        <p:nvPicPr>
          <p:cNvPr id="21" name="Picture 20" descr="Interf1_20110126_183848_FG15.png"/>
          <p:cNvPicPr>
            <a:picLocks noChangeAspect="1"/>
          </p:cNvPicPr>
          <p:nvPr/>
        </p:nvPicPr>
        <p:blipFill>
          <a:blip r:embed="rId4" cstate="print"/>
          <a:srcRect l="4834" t="14498" r="29014"/>
          <a:stretch>
            <a:fillRect/>
          </a:stretch>
        </p:blipFill>
        <p:spPr>
          <a:xfrm rot="10800000" flipH="1">
            <a:off x="285720" y="2143116"/>
            <a:ext cx="2643206" cy="2145592"/>
          </a:xfrm>
          <a:prstGeom prst="rect">
            <a:avLst/>
          </a:prstGeom>
        </p:spPr>
      </p:pic>
      <p:pic>
        <p:nvPicPr>
          <p:cNvPr id="22" name="Picture 21" descr="Interf2_20110126_183848_FG13.png"/>
          <p:cNvPicPr>
            <a:picLocks noChangeAspect="1"/>
          </p:cNvPicPr>
          <p:nvPr/>
        </p:nvPicPr>
        <p:blipFill>
          <a:blip r:embed="rId5" cstate="print"/>
          <a:srcRect l="27178" t="10314" r="6935" b="5109"/>
          <a:stretch>
            <a:fillRect/>
          </a:stretch>
        </p:blipFill>
        <p:spPr>
          <a:xfrm rot="10800000">
            <a:off x="285720" y="4357694"/>
            <a:ext cx="2643206" cy="213091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635896" y="3215912"/>
            <a:ext cx="288032" cy="28509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2714612" y="500042"/>
            <a:ext cx="4229128" cy="1604954"/>
            <a:chOff x="1343004" y="2990848"/>
            <a:chExt cx="6172200" cy="2971800"/>
          </a:xfrm>
        </p:grpSpPr>
        <p:pic>
          <p:nvPicPr>
            <p:cNvPr id="108" name="Picture 1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1647804" y="5124446"/>
              <a:ext cx="5562600" cy="658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4" y="3143248"/>
              <a:ext cx="48006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95417" y="4133848"/>
              <a:ext cx="482917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3933804" y="5200646"/>
              <a:ext cx="2437190" cy="60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" name="Rectangle 111"/>
            <p:cNvSpPr/>
            <p:nvPr/>
          </p:nvSpPr>
          <p:spPr>
            <a:xfrm>
              <a:off x="1647804" y="5734048"/>
              <a:ext cx="4953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219804" y="3067048"/>
              <a:ext cx="1295400" cy="289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343004" y="2990848"/>
              <a:ext cx="3048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428596" y="571480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development: Dual drive pulses</a:t>
            </a:r>
            <a:endParaRPr lang="en-US" sz="2400" b="1" dirty="0" smtClean="0">
              <a:solidFill>
                <a:srgbClr val="FF8D3E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143636" y="57148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 CO</a:t>
            </a:r>
            <a:r>
              <a:rPr lang="en-US" baseline="-25000" dirty="0" smtClean="0"/>
              <a:t>2</a:t>
            </a:r>
            <a:r>
              <a:rPr lang="en-US" dirty="0" smtClean="0"/>
              <a:t> amplifier 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143636" y="107154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Isotopic CO</a:t>
            </a:r>
            <a:r>
              <a:rPr lang="en-US" baseline="-25000" dirty="0" smtClean="0"/>
              <a:t>2</a:t>
            </a:r>
            <a:r>
              <a:rPr lang="en-US" dirty="0" smtClean="0"/>
              <a:t> amplifier 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6215074" y="15716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Isotopic, dual-pulse</a:t>
            </a:r>
            <a:endParaRPr lang="en-US" dirty="0"/>
          </a:p>
        </p:txBody>
      </p:sp>
      <p:cxnSp>
        <p:nvCxnSpPr>
          <p:cNvPr id="120" name="Straight Connector 119"/>
          <p:cNvCxnSpPr/>
          <p:nvPr/>
        </p:nvCxnSpPr>
        <p:spPr>
          <a:xfrm rot="5400000">
            <a:off x="3071802" y="57068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3858414" y="57068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4644232" y="57068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3215472" y="199944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4144166" y="199944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357554" y="28572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</a:t>
            </a:r>
            <a:r>
              <a:rPr lang="en-US" sz="1400" dirty="0" err="1" smtClean="0"/>
              <a:t>ps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214810" y="28572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</a:t>
            </a:r>
            <a:r>
              <a:rPr lang="en-US" sz="1400" dirty="0" err="1" smtClean="0"/>
              <a:t>ps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571868" y="192880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variable</a:t>
            </a:r>
            <a:endParaRPr lang="en-US" sz="1400" dirty="0"/>
          </a:p>
        </p:txBody>
      </p:sp>
      <p:sp>
        <p:nvSpPr>
          <p:cNvPr id="128" name="CustomShape 2"/>
          <p:cNvSpPr/>
          <p:nvPr/>
        </p:nvSpPr>
        <p:spPr>
          <a:xfrm>
            <a:off x="3469080" y="2702264"/>
            <a:ext cx="63864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 b="1" i="1" dirty="0">
                <a:solidFill>
                  <a:srgbClr val="000000"/>
                </a:solidFill>
                <a:latin typeface="Arial"/>
                <a:ea typeface="Osaka"/>
              </a:rPr>
              <a:t>10 ns</a:t>
            </a:r>
            <a:endParaRPr dirty="0"/>
          </a:p>
        </p:txBody>
      </p:sp>
      <p:sp>
        <p:nvSpPr>
          <p:cNvPr id="129" name="CustomShape 3"/>
          <p:cNvSpPr/>
          <p:nvPr/>
        </p:nvSpPr>
        <p:spPr>
          <a:xfrm>
            <a:off x="6872400" y="3845505"/>
            <a:ext cx="900000" cy="516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 b="1" i="1" dirty="0">
                <a:solidFill>
                  <a:srgbClr val="000000"/>
                </a:solidFill>
                <a:latin typeface="Arial"/>
                <a:ea typeface="Osaka"/>
              </a:rPr>
              <a:t>200 ps</a:t>
            </a:r>
            <a:endParaRPr dirty="0"/>
          </a:p>
        </p:txBody>
      </p:sp>
      <p:sp>
        <p:nvSpPr>
          <p:cNvPr id="130" name="CustomShape 4"/>
          <p:cNvSpPr/>
          <p:nvPr/>
        </p:nvSpPr>
        <p:spPr>
          <a:xfrm>
            <a:off x="685560" y="2333624"/>
            <a:ext cx="167616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ea typeface="Osaka"/>
              </a:rPr>
              <a:t>Oscillator</a:t>
            </a:r>
            <a:endParaRPr dirty="0"/>
          </a:p>
        </p:txBody>
      </p:sp>
      <p:sp>
        <p:nvSpPr>
          <p:cNvPr id="131" name="CustomShape 5"/>
          <p:cNvSpPr/>
          <p:nvPr/>
        </p:nvSpPr>
        <p:spPr>
          <a:xfrm>
            <a:off x="4663920" y="2221664"/>
            <a:ext cx="2243520" cy="3319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>
                <a:solidFill>
                  <a:srgbClr val="000000"/>
                </a:solidFill>
                <a:latin typeface="Arial"/>
                <a:ea typeface="Osaka"/>
              </a:rPr>
              <a:t>3 bar pre-amplifier</a:t>
            </a:r>
            <a:endParaRPr/>
          </a:p>
        </p:txBody>
      </p:sp>
      <p:sp>
        <p:nvSpPr>
          <p:cNvPr id="132" name="CustomShape 6"/>
          <p:cNvSpPr/>
          <p:nvPr/>
        </p:nvSpPr>
        <p:spPr>
          <a:xfrm>
            <a:off x="790760" y="6221864"/>
            <a:ext cx="224352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>
                <a:solidFill>
                  <a:srgbClr val="000000"/>
                </a:solidFill>
                <a:latin typeface="Arial"/>
                <a:ea typeface="Osaka"/>
              </a:rPr>
              <a:t>8 bar final amplifier</a:t>
            </a:r>
            <a:endParaRPr/>
          </a:p>
        </p:txBody>
      </p:sp>
      <p:sp>
        <p:nvSpPr>
          <p:cNvPr id="133" name="CustomShape 7"/>
          <p:cNvSpPr/>
          <p:nvPr/>
        </p:nvSpPr>
        <p:spPr>
          <a:xfrm>
            <a:off x="5971440" y="3520765"/>
            <a:ext cx="1329840" cy="2769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ea typeface="Osaka"/>
              </a:rPr>
              <a:t>Kerr cell</a:t>
            </a:r>
            <a:endParaRPr dirty="0"/>
          </a:p>
        </p:txBody>
      </p:sp>
      <p:sp>
        <p:nvSpPr>
          <p:cNvPr id="134" name="CustomShape 8"/>
          <p:cNvSpPr/>
          <p:nvPr/>
        </p:nvSpPr>
        <p:spPr>
          <a:xfrm>
            <a:off x="7618320" y="3936225"/>
            <a:ext cx="106632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>
                <a:solidFill>
                  <a:srgbClr val="000000"/>
                </a:solidFill>
                <a:latin typeface="Arial"/>
                <a:ea typeface="Osaka"/>
              </a:rPr>
              <a:t>Ge switch</a:t>
            </a:r>
            <a:endParaRPr/>
          </a:p>
        </p:txBody>
      </p:sp>
      <p:sp>
        <p:nvSpPr>
          <p:cNvPr id="135" name="CustomShape 9"/>
          <p:cNvSpPr/>
          <p:nvPr/>
        </p:nvSpPr>
        <p:spPr>
          <a:xfrm>
            <a:off x="6325680" y="4257345"/>
            <a:ext cx="1371600" cy="2728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 i="1">
                <a:solidFill>
                  <a:srgbClr val="000000"/>
                </a:solidFill>
                <a:latin typeface="Arial"/>
                <a:ea typeface="Osaka"/>
              </a:rPr>
              <a:t>5 ps SH-YAG</a:t>
            </a:r>
            <a:endParaRPr/>
          </a:p>
        </p:txBody>
      </p:sp>
      <p:sp>
        <p:nvSpPr>
          <p:cNvPr id="136" name="CustomShape 10"/>
          <p:cNvSpPr/>
          <p:nvPr/>
        </p:nvSpPr>
        <p:spPr>
          <a:xfrm>
            <a:off x="2083040" y="3518384"/>
            <a:ext cx="144756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 dirty="0" err="1">
                <a:solidFill>
                  <a:srgbClr val="000000"/>
                </a:solidFill>
                <a:latin typeface="Arial"/>
                <a:ea typeface="Osaka"/>
              </a:rPr>
              <a:t>Ge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Osaka"/>
              </a:rPr>
              <a:t> switch</a:t>
            </a:r>
            <a:endParaRPr dirty="0"/>
          </a:p>
        </p:txBody>
      </p:sp>
      <p:sp>
        <p:nvSpPr>
          <p:cNvPr id="137" name="CustomShape 11"/>
          <p:cNvSpPr/>
          <p:nvPr/>
        </p:nvSpPr>
        <p:spPr>
          <a:xfrm>
            <a:off x="3769120" y="3937484"/>
            <a:ext cx="108228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Osaka"/>
              </a:rPr>
              <a:t>2</a:t>
            </a:r>
            <a:r>
              <a:rPr lang="en-US" sz="1400" b="1" i="1" dirty="0" smtClean="0">
                <a:solidFill>
                  <a:srgbClr val="000000"/>
                </a:solidFill>
                <a:latin typeface="Calibri"/>
                <a:ea typeface="Osaka"/>
                <a:cs typeface="Calibri"/>
              </a:rPr>
              <a:t>×</a:t>
            </a: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Osaka"/>
              </a:rPr>
              <a:t>5 ps</a:t>
            </a:r>
            <a:endParaRPr dirty="0"/>
          </a:p>
        </p:txBody>
      </p:sp>
      <p:sp>
        <p:nvSpPr>
          <p:cNvPr id="138" name="CustomShape 12"/>
          <p:cNvSpPr/>
          <p:nvPr/>
        </p:nvSpPr>
        <p:spPr>
          <a:xfrm>
            <a:off x="1787040" y="4050464"/>
            <a:ext cx="110880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 i="1" dirty="0">
                <a:solidFill>
                  <a:srgbClr val="000000"/>
                </a:solidFill>
                <a:latin typeface="Arial"/>
                <a:ea typeface="Osaka"/>
              </a:rPr>
              <a:t>14 ps YAG</a:t>
            </a:r>
            <a:endParaRPr dirty="0"/>
          </a:p>
        </p:txBody>
      </p:sp>
      <p:sp>
        <p:nvSpPr>
          <p:cNvPr id="139" name="CustomShape 13"/>
          <p:cNvSpPr/>
          <p:nvPr/>
        </p:nvSpPr>
        <p:spPr>
          <a:xfrm>
            <a:off x="6719160" y="2621624"/>
            <a:ext cx="403920" cy="414000"/>
          </a:xfrm>
          <a:prstGeom prst="ellipse">
            <a:avLst/>
          </a:prstGeom>
          <a:ln w="9360">
            <a:solidFill>
              <a:srgbClr val="FFFFFF"/>
            </a:solidFill>
            <a:round/>
          </a:ln>
        </p:spPr>
      </p:sp>
      <p:sp>
        <p:nvSpPr>
          <p:cNvPr id="140" name="CustomShape 14"/>
          <p:cNvSpPr/>
          <p:nvPr/>
        </p:nvSpPr>
        <p:spPr>
          <a:xfrm>
            <a:off x="2586000" y="2348384"/>
            <a:ext cx="154620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>
                <a:solidFill>
                  <a:srgbClr val="000000"/>
                </a:solidFill>
                <a:latin typeface="Arial"/>
                <a:ea typeface="Osaka"/>
              </a:rPr>
              <a:t>Pockels cell</a:t>
            </a:r>
            <a:endParaRPr/>
          </a:p>
        </p:txBody>
      </p:sp>
      <p:sp>
        <p:nvSpPr>
          <p:cNvPr id="141" name="CustomShape 15"/>
          <p:cNvSpPr/>
          <p:nvPr/>
        </p:nvSpPr>
        <p:spPr>
          <a:xfrm>
            <a:off x="669000" y="2615864"/>
            <a:ext cx="1080000" cy="288000"/>
          </a:xfrm>
          <a:prstGeom prst="rect">
            <a:avLst/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 w="18000">
            <a:solidFill>
              <a:srgbClr val="000000"/>
            </a:solidFill>
            <a:round/>
          </a:ln>
        </p:spPr>
      </p:sp>
      <p:sp>
        <p:nvSpPr>
          <p:cNvPr id="142" name="Line 19"/>
          <p:cNvSpPr/>
          <p:nvPr/>
        </p:nvSpPr>
        <p:spPr>
          <a:xfrm>
            <a:off x="1749000" y="2708024"/>
            <a:ext cx="0" cy="108000"/>
          </a:xfrm>
          <a:prstGeom prst="line">
            <a:avLst/>
          </a:prstGeom>
          <a:ln w="36000">
            <a:solidFill>
              <a:srgbClr val="C0C0C0"/>
            </a:solidFill>
            <a:round/>
          </a:ln>
        </p:spPr>
      </p:sp>
      <p:sp>
        <p:nvSpPr>
          <p:cNvPr id="143" name="Line 20"/>
          <p:cNvSpPr/>
          <p:nvPr/>
        </p:nvSpPr>
        <p:spPr>
          <a:xfrm>
            <a:off x="669000" y="2708024"/>
            <a:ext cx="0" cy="108000"/>
          </a:xfrm>
          <a:prstGeom prst="line">
            <a:avLst/>
          </a:prstGeom>
          <a:ln w="36000">
            <a:solidFill>
              <a:srgbClr val="C0C0C0"/>
            </a:solidFill>
            <a:round/>
          </a:ln>
        </p:spPr>
      </p:sp>
      <p:sp>
        <p:nvSpPr>
          <p:cNvPr id="144" name="CustomShape 21"/>
          <p:cNvSpPr/>
          <p:nvPr/>
        </p:nvSpPr>
        <p:spPr>
          <a:xfrm>
            <a:off x="609840" y="3682184"/>
            <a:ext cx="1116000" cy="432000"/>
          </a:xfrm>
          <a:prstGeom prst="rect">
            <a:avLst/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 w="18000">
            <a:solidFill>
              <a:srgbClr val="000000"/>
            </a:solidFill>
            <a:round/>
          </a:ln>
        </p:spPr>
      </p:sp>
      <p:sp>
        <p:nvSpPr>
          <p:cNvPr id="145" name="CustomShape 22"/>
          <p:cNvSpPr/>
          <p:nvPr/>
        </p:nvSpPr>
        <p:spPr>
          <a:xfrm>
            <a:off x="721440" y="3826184"/>
            <a:ext cx="892800" cy="144000"/>
          </a:xfrm>
          <a:prstGeom prst="roundRect">
            <a:avLst>
              <a:gd name="adj" fmla="val 10800"/>
            </a:avLst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>
            <a:solidFill>
              <a:srgbClr val="C0C0C0"/>
            </a:solidFill>
          </a:ln>
        </p:spPr>
      </p:sp>
      <p:sp>
        <p:nvSpPr>
          <p:cNvPr id="146" name="Line 23"/>
          <p:cNvSpPr/>
          <p:nvPr/>
        </p:nvSpPr>
        <p:spPr>
          <a:xfrm>
            <a:off x="758520" y="3826184"/>
            <a:ext cx="81828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47" name="Line 24"/>
          <p:cNvSpPr/>
          <p:nvPr/>
        </p:nvSpPr>
        <p:spPr>
          <a:xfrm>
            <a:off x="758520" y="3970184"/>
            <a:ext cx="81828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48" name="Line 25"/>
          <p:cNvSpPr/>
          <p:nvPr/>
        </p:nvSpPr>
        <p:spPr>
          <a:xfrm>
            <a:off x="1725840" y="3826184"/>
            <a:ext cx="0" cy="144000"/>
          </a:xfrm>
          <a:prstGeom prst="line">
            <a:avLst/>
          </a:prstGeom>
          <a:ln w="36000">
            <a:solidFill>
              <a:srgbClr val="C0C0C0"/>
            </a:solidFill>
            <a:round/>
          </a:ln>
        </p:spPr>
      </p:sp>
      <p:sp>
        <p:nvSpPr>
          <p:cNvPr id="149" name="Line 26"/>
          <p:cNvSpPr/>
          <p:nvPr/>
        </p:nvSpPr>
        <p:spPr>
          <a:xfrm>
            <a:off x="609840" y="3826184"/>
            <a:ext cx="0" cy="144000"/>
          </a:xfrm>
          <a:prstGeom prst="line">
            <a:avLst/>
          </a:prstGeom>
          <a:ln w="36000">
            <a:solidFill>
              <a:srgbClr val="C0C0C0"/>
            </a:solidFill>
            <a:round/>
          </a:ln>
        </p:spPr>
      </p:sp>
      <p:sp>
        <p:nvSpPr>
          <p:cNvPr id="150" name="CustomShape 27"/>
          <p:cNvSpPr/>
          <p:nvPr/>
        </p:nvSpPr>
        <p:spPr>
          <a:xfrm>
            <a:off x="4456200" y="2543864"/>
            <a:ext cx="2304000" cy="540000"/>
          </a:xfrm>
          <a:prstGeom prst="rect">
            <a:avLst/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 w="18000">
            <a:solidFill>
              <a:srgbClr val="000000"/>
            </a:solidFill>
            <a:round/>
          </a:ln>
        </p:spPr>
      </p:sp>
      <p:sp>
        <p:nvSpPr>
          <p:cNvPr id="151" name="Line 30"/>
          <p:cNvSpPr/>
          <p:nvPr/>
        </p:nvSpPr>
        <p:spPr>
          <a:xfrm>
            <a:off x="4456200" y="2651864"/>
            <a:ext cx="0" cy="324000"/>
          </a:xfrm>
          <a:prstGeom prst="line">
            <a:avLst/>
          </a:prstGeom>
          <a:ln w="36000">
            <a:solidFill>
              <a:srgbClr val="C0C0C0"/>
            </a:solidFill>
            <a:round/>
          </a:ln>
        </p:spPr>
      </p:sp>
      <p:sp>
        <p:nvSpPr>
          <p:cNvPr id="152" name="Line 35"/>
          <p:cNvSpPr/>
          <p:nvPr/>
        </p:nvSpPr>
        <p:spPr>
          <a:xfrm>
            <a:off x="6760200" y="2651864"/>
            <a:ext cx="0" cy="324000"/>
          </a:xfrm>
          <a:prstGeom prst="line">
            <a:avLst/>
          </a:prstGeom>
          <a:ln w="36000">
            <a:solidFill>
              <a:srgbClr val="C0C0C0"/>
            </a:solidFill>
            <a:round/>
          </a:ln>
        </p:spPr>
      </p:sp>
      <p:sp>
        <p:nvSpPr>
          <p:cNvPr id="153" name="CustomShape 36"/>
          <p:cNvSpPr/>
          <p:nvPr/>
        </p:nvSpPr>
        <p:spPr>
          <a:xfrm>
            <a:off x="609600" y="5433464"/>
            <a:ext cx="2340000" cy="792000"/>
          </a:xfrm>
          <a:prstGeom prst="rect">
            <a:avLst/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 w="18000">
            <a:solidFill>
              <a:srgbClr val="000000"/>
            </a:solidFill>
            <a:round/>
          </a:ln>
        </p:spPr>
      </p:sp>
      <p:sp>
        <p:nvSpPr>
          <p:cNvPr id="154" name="Line 40"/>
          <p:cNvSpPr/>
          <p:nvPr/>
        </p:nvSpPr>
        <p:spPr>
          <a:xfrm>
            <a:off x="2949600" y="5649464"/>
            <a:ext cx="0" cy="468000"/>
          </a:xfrm>
          <a:prstGeom prst="line">
            <a:avLst/>
          </a:prstGeom>
          <a:ln w="108000">
            <a:solidFill>
              <a:srgbClr val="C0C0C0"/>
            </a:solidFill>
            <a:round/>
          </a:ln>
        </p:spPr>
      </p:sp>
      <p:sp>
        <p:nvSpPr>
          <p:cNvPr id="155" name="Line 41"/>
          <p:cNvSpPr/>
          <p:nvPr/>
        </p:nvSpPr>
        <p:spPr>
          <a:xfrm flipV="1">
            <a:off x="2949600" y="5479544"/>
            <a:ext cx="0" cy="108000"/>
          </a:xfrm>
          <a:prstGeom prst="line">
            <a:avLst/>
          </a:prstGeom>
          <a:ln w="36000">
            <a:solidFill>
              <a:srgbClr val="C0C0C0"/>
            </a:solidFill>
            <a:round/>
          </a:ln>
        </p:spPr>
      </p:sp>
      <p:sp>
        <p:nvSpPr>
          <p:cNvPr id="156" name="Line 45"/>
          <p:cNvSpPr/>
          <p:nvPr/>
        </p:nvSpPr>
        <p:spPr>
          <a:xfrm flipV="1">
            <a:off x="8648280" y="2903864"/>
            <a:ext cx="0" cy="993070"/>
          </a:xfrm>
          <a:prstGeom prst="line">
            <a:avLst/>
          </a:prstGeom>
          <a:ln w="18000">
            <a:solidFill>
              <a:srgbClr val="808080"/>
            </a:solidFill>
            <a:round/>
          </a:ln>
        </p:spPr>
      </p:sp>
      <p:sp>
        <p:nvSpPr>
          <p:cNvPr id="157" name="Line 46"/>
          <p:cNvSpPr/>
          <p:nvPr/>
        </p:nvSpPr>
        <p:spPr>
          <a:xfrm flipH="1" flipV="1">
            <a:off x="336789" y="3898184"/>
            <a:ext cx="4500370" cy="1250"/>
          </a:xfrm>
          <a:prstGeom prst="line">
            <a:avLst/>
          </a:prstGeom>
          <a:ln w="18000">
            <a:solidFill>
              <a:srgbClr val="808080"/>
            </a:solidFill>
            <a:round/>
          </a:ln>
        </p:spPr>
      </p:sp>
      <p:sp>
        <p:nvSpPr>
          <p:cNvPr id="158" name="Line 49"/>
          <p:cNvSpPr/>
          <p:nvPr/>
        </p:nvSpPr>
        <p:spPr>
          <a:xfrm>
            <a:off x="2678919" y="3891163"/>
            <a:ext cx="1216805" cy="1397551"/>
          </a:xfrm>
          <a:prstGeom prst="line">
            <a:avLst/>
          </a:prstGeom>
          <a:ln w="36000">
            <a:solidFill>
              <a:srgbClr val="808080"/>
            </a:solidFill>
            <a:round/>
          </a:ln>
        </p:spPr>
      </p:sp>
      <p:sp>
        <p:nvSpPr>
          <p:cNvPr id="159" name="CustomShape 51"/>
          <p:cNvSpPr/>
          <p:nvPr/>
        </p:nvSpPr>
        <p:spPr>
          <a:xfrm>
            <a:off x="1752600" y="2718224"/>
            <a:ext cx="76788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 b="1" i="1" dirty="0">
                <a:solidFill>
                  <a:srgbClr val="000000"/>
                </a:solidFill>
                <a:latin typeface="Arial"/>
                <a:ea typeface="Osaka"/>
              </a:rPr>
              <a:t>200 ns</a:t>
            </a:r>
            <a:endParaRPr dirty="0"/>
          </a:p>
        </p:txBody>
      </p:sp>
      <p:sp>
        <p:nvSpPr>
          <p:cNvPr id="160" name="Line 55"/>
          <p:cNvSpPr/>
          <p:nvPr/>
        </p:nvSpPr>
        <p:spPr>
          <a:xfrm>
            <a:off x="381000" y="2693984"/>
            <a:ext cx="156240" cy="15012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161" name="Line 56"/>
          <p:cNvSpPr/>
          <p:nvPr/>
        </p:nvSpPr>
        <p:spPr>
          <a:xfrm>
            <a:off x="391080" y="2687864"/>
            <a:ext cx="156240" cy="15012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custDash>
              <a:ds d="51000" sp="51000"/>
              <a:ds d="51000" sp="51000"/>
            </a:custDash>
            <a:round/>
          </a:ln>
        </p:spPr>
      </p:sp>
      <p:grpSp>
        <p:nvGrpSpPr>
          <p:cNvPr id="162" name="Group 161"/>
          <p:cNvGrpSpPr/>
          <p:nvPr/>
        </p:nvGrpSpPr>
        <p:grpSpPr>
          <a:xfrm>
            <a:off x="322980" y="3824579"/>
            <a:ext cx="13810" cy="145605"/>
            <a:chOff x="322980" y="3203115"/>
            <a:chExt cx="13810" cy="145605"/>
          </a:xfrm>
        </p:grpSpPr>
        <p:sp>
          <p:nvSpPr>
            <p:cNvPr id="163" name="Line 57"/>
            <p:cNvSpPr/>
            <p:nvPr/>
          </p:nvSpPr>
          <p:spPr>
            <a:xfrm>
              <a:off x="336790" y="3204720"/>
              <a:ext cx="0" cy="14400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164" name="Line 58"/>
            <p:cNvSpPr/>
            <p:nvPr/>
          </p:nvSpPr>
          <p:spPr>
            <a:xfrm>
              <a:off x="322980" y="3203115"/>
              <a:ext cx="0" cy="14400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165" name="Group 164"/>
          <p:cNvGrpSpPr/>
          <p:nvPr/>
        </p:nvGrpSpPr>
        <p:grpSpPr>
          <a:xfrm>
            <a:off x="4185645" y="2803784"/>
            <a:ext cx="10635" cy="145570"/>
            <a:chOff x="4185645" y="2182320"/>
            <a:chExt cx="10635" cy="145570"/>
          </a:xfrm>
        </p:grpSpPr>
        <p:sp>
          <p:nvSpPr>
            <p:cNvPr id="166" name="Line 59"/>
            <p:cNvSpPr/>
            <p:nvPr/>
          </p:nvSpPr>
          <p:spPr>
            <a:xfrm>
              <a:off x="4196280" y="2182320"/>
              <a:ext cx="0" cy="144000"/>
            </a:xfrm>
            <a:prstGeom prst="line">
              <a:avLst/>
            </a:prstGeom>
            <a:ln w="18000">
              <a:solidFill>
                <a:srgbClr val="808080"/>
              </a:solidFill>
              <a:round/>
            </a:ln>
          </p:spPr>
        </p:sp>
        <p:sp>
          <p:nvSpPr>
            <p:cNvPr id="167" name="Line 60"/>
            <p:cNvSpPr/>
            <p:nvPr/>
          </p:nvSpPr>
          <p:spPr>
            <a:xfrm>
              <a:off x="4185645" y="2183890"/>
              <a:ext cx="0" cy="144000"/>
            </a:xfrm>
            <a:prstGeom prst="line">
              <a:avLst/>
            </a:prstGeom>
            <a:ln w="18000">
              <a:solidFill>
                <a:srgbClr val="808080"/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168" name="Group 167"/>
          <p:cNvGrpSpPr/>
          <p:nvPr/>
        </p:nvGrpSpPr>
        <p:grpSpPr>
          <a:xfrm>
            <a:off x="6984905" y="2686294"/>
            <a:ext cx="13810" cy="145570"/>
            <a:chOff x="6988080" y="2064830"/>
            <a:chExt cx="13810" cy="145570"/>
          </a:xfrm>
        </p:grpSpPr>
        <p:sp>
          <p:nvSpPr>
            <p:cNvPr id="169" name="Line 61"/>
            <p:cNvSpPr/>
            <p:nvPr/>
          </p:nvSpPr>
          <p:spPr>
            <a:xfrm flipV="1">
              <a:off x="6988080" y="2066400"/>
              <a:ext cx="0" cy="144000"/>
            </a:xfrm>
            <a:prstGeom prst="line">
              <a:avLst/>
            </a:prstGeom>
            <a:ln w="18000">
              <a:solidFill>
                <a:srgbClr val="808080"/>
              </a:solidFill>
              <a:round/>
            </a:ln>
          </p:spPr>
        </p:sp>
        <p:sp>
          <p:nvSpPr>
            <p:cNvPr id="170" name="Line 62"/>
            <p:cNvSpPr/>
            <p:nvPr/>
          </p:nvSpPr>
          <p:spPr>
            <a:xfrm flipV="1">
              <a:off x="7001890" y="2064830"/>
              <a:ext cx="0" cy="144000"/>
            </a:xfrm>
            <a:prstGeom prst="line">
              <a:avLst/>
            </a:prstGeom>
            <a:ln w="18000">
              <a:solidFill>
                <a:srgbClr val="808080"/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sp>
        <p:nvSpPr>
          <p:cNvPr id="171" name="CustomShape 76"/>
          <p:cNvSpPr/>
          <p:nvPr/>
        </p:nvSpPr>
        <p:spPr>
          <a:xfrm>
            <a:off x="6329280" y="3825345"/>
            <a:ext cx="144000" cy="144000"/>
          </a:xfrm>
          <a:prstGeom prst="rect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172" name="Line 79"/>
          <p:cNvSpPr/>
          <p:nvPr/>
        </p:nvSpPr>
        <p:spPr>
          <a:xfrm flipH="1" flipV="1">
            <a:off x="2846640" y="5594384"/>
            <a:ext cx="11520" cy="102240"/>
          </a:xfrm>
          <a:prstGeom prst="line">
            <a:avLst/>
          </a:prstGeom>
          <a:ln w="18000">
            <a:solidFill>
              <a:srgbClr val="808080"/>
            </a:solidFill>
            <a:round/>
          </a:ln>
        </p:spPr>
      </p:sp>
      <p:sp>
        <p:nvSpPr>
          <p:cNvPr id="173" name="Line 80"/>
          <p:cNvSpPr/>
          <p:nvPr/>
        </p:nvSpPr>
        <p:spPr>
          <a:xfrm flipH="1" flipV="1">
            <a:off x="2857800" y="5585744"/>
            <a:ext cx="11520" cy="102240"/>
          </a:xfrm>
          <a:prstGeom prst="line">
            <a:avLst/>
          </a:prstGeom>
          <a:ln w="18000">
            <a:solidFill>
              <a:srgbClr val="80808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174" name="Freeform 81"/>
          <p:cNvSpPr/>
          <p:nvPr/>
        </p:nvSpPr>
        <p:spPr>
          <a:xfrm>
            <a:off x="770160" y="6048704"/>
            <a:ext cx="23760" cy="101160"/>
          </a:xfrm>
          <a:custGeom>
            <a:avLst/>
            <a:gdLst/>
            <a:ahLst/>
            <a:cxnLst/>
            <a:rect l="0" t="0" r="r" b="b"/>
            <a:pathLst>
              <a:path w="66" h="281">
                <a:moveTo>
                  <a:pt x="0" y="0"/>
                </a:moveTo>
                <a:cubicBezTo>
                  <a:pt x="0" y="0"/>
                  <a:pt x="47" y="82"/>
                  <a:pt x="56" y="130"/>
                </a:cubicBezTo>
                <a:cubicBezTo>
                  <a:pt x="65" y="178"/>
                  <a:pt x="57" y="280"/>
                  <a:pt x="57" y="280"/>
                </a:cubicBezTo>
              </a:path>
            </a:pathLst>
          </a:custGeom>
          <a:ln w="18000">
            <a:solidFill>
              <a:srgbClr val="808080"/>
            </a:solidFill>
            <a:round/>
          </a:ln>
        </p:spPr>
      </p:sp>
      <p:sp>
        <p:nvSpPr>
          <p:cNvPr id="175" name="Freeform 82"/>
          <p:cNvSpPr/>
          <p:nvPr/>
        </p:nvSpPr>
        <p:spPr>
          <a:xfrm>
            <a:off x="758280" y="6059504"/>
            <a:ext cx="25560" cy="101160"/>
          </a:xfrm>
          <a:custGeom>
            <a:avLst/>
            <a:gdLst/>
            <a:ahLst/>
            <a:cxnLst/>
            <a:rect l="0" t="0" r="r" b="b"/>
            <a:pathLst>
              <a:path w="71" h="281">
                <a:moveTo>
                  <a:pt x="0" y="0"/>
                </a:moveTo>
                <a:cubicBezTo>
                  <a:pt x="0" y="0"/>
                  <a:pt x="47" y="82"/>
                  <a:pt x="59" y="130"/>
                </a:cubicBezTo>
                <a:cubicBezTo>
                  <a:pt x="70" y="177"/>
                  <a:pt x="57" y="280"/>
                  <a:pt x="57" y="280"/>
                </a:cubicBezTo>
              </a:path>
            </a:pathLst>
          </a:custGeom>
          <a:ln w="18000">
            <a:solidFill>
              <a:srgbClr val="80808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176" name="Freeform 83"/>
          <p:cNvSpPr/>
          <p:nvPr/>
        </p:nvSpPr>
        <p:spPr>
          <a:xfrm>
            <a:off x="707880" y="5757464"/>
            <a:ext cx="12600" cy="216360"/>
          </a:xfrm>
          <a:custGeom>
            <a:avLst/>
            <a:gdLst/>
            <a:ahLst/>
            <a:cxnLst/>
            <a:rect l="0" t="0" r="r" b="b"/>
            <a:pathLst>
              <a:path w="35" h="601">
                <a:moveTo>
                  <a:pt x="0" y="0"/>
                </a:moveTo>
                <a:cubicBezTo>
                  <a:pt x="0" y="0"/>
                  <a:pt x="34" y="194"/>
                  <a:pt x="34" y="295"/>
                </a:cubicBezTo>
                <a:cubicBezTo>
                  <a:pt x="34" y="396"/>
                  <a:pt x="0" y="600"/>
                  <a:pt x="0" y="600"/>
                </a:cubicBezTo>
              </a:path>
            </a:pathLst>
          </a:custGeom>
          <a:ln w="18000">
            <a:solidFill>
              <a:srgbClr val="808080"/>
            </a:solidFill>
            <a:round/>
          </a:ln>
        </p:spPr>
      </p:sp>
      <p:sp>
        <p:nvSpPr>
          <p:cNvPr id="177" name="Freeform 84"/>
          <p:cNvSpPr/>
          <p:nvPr/>
        </p:nvSpPr>
        <p:spPr>
          <a:xfrm>
            <a:off x="689160" y="5762144"/>
            <a:ext cx="12600" cy="211680"/>
          </a:xfrm>
          <a:custGeom>
            <a:avLst/>
            <a:gdLst/>
            <a:ahLst/>
            <a:cxnLst/>
            <a:rect l="0" t="0" r="r" b="b"/>
            <a:pathLst>
              <a:path w="35" h="588">
                <a:moveTo>
                  <a:pt x="13" y="0"/>
                </a:moveTo>
                <a:cubicBezTo>
                  <a:pt x="13" y="0"/>
                  <a:pt x="34" y="181"/>
                  <a:pt x="34" y="282"/>
                </a:cubicBezTo>
                <a:cubicBezTo>
                  <a:pt x="34" y="383"/>
                  <a:pt x="0" y="587"/>
                  <a:pt x="0" y="587"/>
                </a:cubicBezTo>
              </a:path>
            </a:pathLst>
          </a:custGeom>
          <a:ln w="18000">
            <a:solidFill>
              <a:srgbClr val="80808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178" name="Line 87"/>
          <p:cNvSpPr/>
          <p:nvPr/>
        </p:nvSpPr>
        <p:spPr>
          <a:xfrm flipV="1">
            <a:off x="2102920" y="3936404"/>
            <a:ext cx="538880" cy="165020"/>
          </a:xfrm>
          <a:prstGeom prst="line">
            <a:avLst/>
          </a:prstGeom>
          <a:ln w="18000">
            <a:solidFill>
              <a:srgbClr val="808080"/>
            </a:solidFill>
            <a:custDash>
              <a:ds d="197000" sp="197000"/>
            </a:custDash>
            <a:round/>
            <a:tailEnd type="triangle" w="med" len="med"/>
          </a:ln>
        </p:spPr>
      </p:sp>
      <p:sp>
        <p:nvSpPr>
          <p:cNvPr id="179" name="Line 88"/>
          <p:cNvSpPr/>
          <p:nvPr/>
        </p:nvSpPr>
        <p:spPr>
          <a:xfrm flipH="1">
            <a:off x="7809580" y="3676045"/>
            <a:ext cx="540000" cy="198000"/>
          </a:xfrm>
          <a:prstGeom prst="line">
            <a:avLst/>
          </a:prstGeom>
          <a:ln w="18000">
            <a:solidFill>
              <a:srgbClr val="808080"/>
            </a:solidFill>
            <a:custDash>
              <a:ds d="197000" sp="197000"/>
            </a:custDash>
            <a:round/>
            <a:tailEnd type="triangle" w="med" len="med"/>
          </a:ln>
        </p:spPr>
      </p:sp>
      <p:sp>
        <p:nvSpPr>
          <p:cNvPr id="180" name="Line 90"/>
          <p:cNvSpPr/>
          <p:nvPr/>
        </p:nvSpPr>
        <p:spPr>
          <a:xfrm flipH="1">
            <a:off x="6509280" y="3933345"/>
            <a:ext cx="216000" cy="0"/>
          </a:xfrm>
          <a:prstGeom prst="line">
            <a:avLst/>
          </a:prstGeom>
          <a:ln w="18000">
            <a:solidFill>
              <a:srgbClr val="808080"/>
            </a:solidFill>
            <a:custDash>
              <a:ds d="197000" sp="197000"/>
            </a:custDash>
            <a:round/>
            <a:tailEnd type="triangle" w="med" len="med"/>
          </a:ln>
        </p:spPr>
      </p:sp>
      <p:sp>
        <p:nvSpPr>
          <p:cNvPr id="181" name="Line 91"/>
          <p:cNvSpPr/>
          <p:nvPr/>
        </p:nvSpPr>
        <p:spPr>
          <a:xfrm>
            <a:off x="6725280" y="3933345"/>
            <a:ext cx="0" cy="396000"/>
          </a:xfrm>
          <a:prstGeom prst="line">
            <a:avLst/>
          </a:prstGeom>
          <a:ln w="18000">
            <a:solidFill>
              <a:srgbClr val="808080"/>
            </a:solidFill>
            <a:custDash>
              <a:ds d="197000" sp="197000"/>
            </a:custDash>
            <a:round/>
          </a:ln>
        </p:spPr>
      </p:sp>
      <p:sp>
        <p:nvSpPr>
          <p:cNvPr id="182" name="CustomShape 22"/>
          <p:cNvSpPr/>
          <p:nvPr/>
        </p:nvSpPr>
        <p:spPr>
          <a:xfrm>
            <a:off x="918614" y="5578383"/>
            <a:ext cx="1728360" cy="532620"/>
          </a:xfrm>
          <a:prstGeom prst="roundRect">
            <a:avLst>
              <a:gd name="adj" fmla="val 10800"/>
            </a:avLst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>
            <a:solidFill>
              <a:srgbClr val="C0C0C0"/>
            </a:solidFill>
          </a:ln>
        </p:spPr>
      </p:sp>
      <p:sp>
        <p:nvSpPr>
          <p:cNvPr id="183" name="CustomShape 92"/>
          <p:cNvSpPr/>
          <p:nvPr/>
        </p:nvSpPr>
        <p:spPr>
          <a:xfrm>
            <a:off x="7654200" y="3412815"/>
            <a:ext cx="110880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200" i="1" dirty="0">
                <a:solidFill>
                  <a:srgbClr val="000000"/>
                </a:solidFill>
                <a:latin typeface="Arial"/>
                <a:ea typeface="Osaka"/>
              </a:rPr>
              <a:t>14 ps YAG</a:t>
            </a:r>
            <a:endParaRPr dirty="0"/>
          </a:p>
        </p:txBody>
      </p:sp>
      <p:sp>
        <p:nvSpPr>
          <p:cNvPr id="184" name="Line 94"/>
          <p:cNvSpPr/>
          <p:nvPr/>
        </p:nvSpPr>
        <p:spPr>
          <a:xfrm>
            <a:off x="8648640" y="3519345"/>
            <a:ext cx="0" cy="180000"/>
          </a:xfrm>
          <a:prstGeom prst="line">
            <a:avLst/>
          </a:prstGeom>
          <a:ln w="18000">
            <a:solidFill>
              <a:srgbClr val="4C4C4C"/>
            </a:solidFill>
            <a:round/>
            <a:tailEnd type="stealth" w="med" len="med"/>
          </a:ln>
        </p:spPr>
      </p:sp>
      <p:sp>
        <p:nvSpPr>
          <p:cNvPr id="185" name="Line 95"/>
          <p:cNvSpPr/>
          <p:nvPr/>
        </p:nvSpPr>
        <p:spPr>
          <a:xfrm>
            <a:off x="1926240" y="3898184"/>
            <a:ext cx="360000" cy="0"/>
          </a:xfrm>
          <a:prstGeom prst="line">
            <a:avLst/>
          </a:prstGeom>
          <a:ln w="18000">
            <a:solidFill>
              <a:srgbClr val="4C4C4C"/>
            </a:solidFill>
            <a:round/>
            <a:headEnd type="stealth" w="med" len="med"/>
            <a:tailEnd type="stealth" w="med" len="med"/>
          </a:ln>
        </p:spPr>
      </p:sp>
      <p:sp>
        <p:nvSpPr>
          <p:cNvPr id="186" name="Line 96"/>
          <p:cNvSpPr/>
          <p:nvPr/>
        </p:nvSpPr>
        <p:spPr>
          <a:xfrm>
            <a:off x="3205140" y="4492823"/>
            <a:ext cx="117000" cy="136800"/>
          </a:xfrm>
          <a:prstGeom prst="line">
            <a:avLst/>
          </a:prstGeom>
          <a:ln w="18000">
            <a:solidFill>
              <a:srgbClr val="4C4C4C"/>
            </a:solidFill>
            <a:round/>
            <a:tailEnd type="stealth" w="med" len="med"/>
          </a:ln>
        </p:spPr>
      </p:sp>
      <p:sp>
        <p:nvSpPr>
          <p:cNvPr id="187" name="Line 101"/>
          <p:cNvSpPr/>
          <p:nvPr/>
        </p:nvSpPr>
        <p:spPr>
          <a:xfrm>
            <a:off x="2527360" y="3823664"/>
            <a:ext cx="303120" cy="135000"/>
          </a:xfrm>
          <a:prstGeom prst="line">
            <a:avLst/>
          </a:prstGeom>
          <a:ln w="36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188" name="TextShape 105"/>
          <p:cNvSpPr txBox="1"/>
          <p:nvPr/>
        </p:nvSpPr>
        <p:spPr>
          <a:xfrm>
            <a:off x="5867400" y="3922905"/>
            <a:ext cx="418320" cy="290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>
                <a:solidFill>
                  <a:srgbClr val="000000"/>
                </a:solidFill>
                <a:latin typeface="Arial"/>
                <a:ea typeface="Osaka"/>
              </a:rPr>
              <a:t>PS</a:t>
            </a:r>
            <a:endParaRPr/>
          </a:p>
        </p:txBody>
      </p:sp>
      <p:sp>
        <p:nvSpPr>
          <p:cNvPr id="189" name="CustomShape 107"/>
          <p:cNvSpPr/>
          <p:nvPr/>
        </p:nvSpPr>
        <p:spPr>
          <a:xfrm>
            <a:off x="525600" y="4067264"/>
            <a:ext cx="2370240" cy="516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Osaka"/>
              </a:rPr>
              <a:t>10 bar isotopic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ea typeface="Osaka"/>
              </a:rPr>
              <a:t>amplifier</a:t>
            </a:r>
            <a:endParaRPr dirty="0"/>
          </a:p>
        </p:txBody>
      </p:sp>
      <p:sp>
        <p:nvSpPr>
          <p:cNvPr id="190" name="CustomShape 22"/>
          <p:cNvSpPr/>
          <p:nvPr/>
        </p:nvSpPr>
        <p:spPr>
          <a:xfrm>
            <a:off x="772126" y="2686161"/>
            <a:ext cx="892800" cy="144000"/>
          </a:xfrm>
          <a:prstGeom prst="roundRect">
            <a:avLst>
              <a:gd name="adj" fmla="val 10800"/>
            </a:avLst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>
            <a:solidFill>
              <a:srgbClr val="C0C0C0"/>
            </a:solidFill>
          </a:ln>
        </p:spPr>
      </p:sp>
      <p:sp>
        <p:nvSpPr>
          <p:cNvPr id="191" name="Line 17"/>
          <p:cNvSpPr/>
          <p:nvPr/>
        </p:nvSpPr>
        <p:spPr>
          <a:xfrm>
            <a:off x="813000" y="2687864"/>
            <a:ext cx="79200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92" name="Line 18"/>
          <p:cNvSpPr/>
          <p:nvPr/>
        </p:nvSpPr>
        <p:spPr>
          <a:xfrm>
            <a:off x="813000" y="2831864"/>
            <a:ext cx="79200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93" name="CustomShape 22"/>
          <p:cNvSpPr/>
          <p:nvPr/>
        </p:nvSpPr>
        <p:spPr>
          <a:xfrm>
            <a:off x="4588155" y="2697916"/>
            <a:ext cx="964920" cy="240233"/>
          </a:xfrm>
          <a:prstGeom prst="roundRect">
            <a:avLst>
              <a:gd name="adj" fmla="val 10800"/>
            </a:avLst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>
            <a:solidFill>
              <a:srgbClr val="C0C0C0"/>
            </a:solidFill>
          </a:ln>
        </p:spPr>
      </p:sp>
      <p:sp>
        <p:nvSpPr>
          <p:cNvPr id="194" name="CustomShape 22"/>
          <p:cNvSpPr/>
          <p:nvPr/>
        </p:nvSpPr>
        <p:spPr>
          <a:xfrm>
            <a:off x="5676525" y="2696379"/>
            <a:ext cx="962402" cy="237116"/>
          </a:xfrm>
          <a:prstGeom prst="roundRect">
            <a:avLst>
              <a:gd name="adj" fmla="val 10800"/>
            </a:avLst>
          </a:prstGeom>
          <a:gradFill>
            <a:gsLst>
              <a:gs pos="0">
                <a:srgbClr val="808080"/>
              </a:gs>
              <a:gs pos="50000">
                <a:srgbClr val="FFFFFF"/>
              </a:gs>
              <a:gs pos="100000">
                <a:srgbClr val="808080"/>
              </a:gs>
            </a:gsLst>
            <a:lin ang="5400000"/>
          </a:gradFill>
          <a:ln>
            <a:solidFill>
              <a:srgbClr val="C0C0C0"/>
            </a:solidFill>
          </a:ln>
        </p:spPr>
      </p:sp>
      <p:sp>
        <p:nvSpPr>
          <p:cNvPr id="195" name="Line 29"/>
          <p:cNvSpPr/>
          <p:nvPr/>
        </p:nvSpPr>
        <p:spPr>
          <a:xfrm>
            <a:off x="4636200" y="2694214"/>
            <a:ext cx="86400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96" name="Line 32"/>
          <p:cNvSpPr/>
          <p:nvPr/>
        </p:nvSpPr>
        <p:spPr>
          <a:xfrm>
            <a:off x="4636200" y="2939864"/>
            <a:ext cx="86400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97" name="Line 33"/>
          <p:cNvSpPr/>
          <p:nvPr/>
        </p:nvSpPr>
        <p:spPr>
          <a:xfrm>
            <a:off x="5716200" y="2694214"/>
            <a:ext cx="86400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98" name="Line 34"/>
          <p:cNvSpPr/>
          <p:nvPr/>
        </p:nvSpPr>
        <p:spPr>
          <a:xfrm>
            <a:off x="5716200" y="2939864"/>
            <a:ext cx="86400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99" name="Line 43"/>
          <p:cNvSpPr/>
          <p:nvPr/>
        </p:nvSpPr>
        <p:spPr>
          <a:xfrm flipV="1">
            <a:off x="4204200" y="2759864"/>
            <a:ext cx="2772000" cy="108000"/>
          </a:xfrm>
          <a:prstGeom prst="line">
            <a:avLst/>
          </a:prstGeom>
          <a:ln w="18000">
            <a:solidFill>
              <a:srgbClr val="808080"/>
            </a:solidFill>
            <a:round/>
          </a:ln>
        </p:spPr>
      </p:sp>
      <p:sp>
        <p:nvSpPr>
          <p:cNvPr id="200" name="Line 44"/>
          <p:cNvSpPr/>
          <p:nvPr/>
        </p:nvSpPr>
        <p:spPr>
          <a:xfrm>
            <a:off x="4196280" y="2875784"/>
            <a:ext cx="4452360" cy="28080"/>
          </a:xfrm>
          <a:prstGeom prst="line">
            <a:avLst/>
          </a:prstGeom>
          <a:ln w="18000">
            <a:solidFill>
              <a:srgbClr val="808080"/>
            </a:solidFill>
            <a:round/>
          </a:ln>
        </p:spPr>
      </p:sp>
      <p:sp>
        <p:nvSpPr>
          <p:cNvPr id="201" name="Line 42"/>
          <p:cNvSpPr/>
          <p:nvPr/>
        </p:nvSpPr>
        <p:spPr>
          <a:xfrm flipV="1">
            <a:off x="469200" y="2759864"/>
            <a:ext cx="6507000" cy="3060"/>
          </a:xfrm>
          <a:prstGeom prst="line">
            <a:avLst/>
          </a:prstGeom>
          <a:ln w="18000">
            <a:solidFill>
              <a:srgbClr val="808080"/>
            </a:solidFill>
            <a:round/>
          </a:ln>
        </p:spPr>
      </p:sp>
      <p:sp>
        <p:nvSpPr>
          <p:cNvPr id="202" name="Line 38"/>
          <p:cNvSpPr/>
          <p:nvPr/>
        </p:nvSpPr>
        <p:spPr>
          <a:xfrm>
            <a:off x="1077600" y="5577464"/>
            <a:ext cx="140400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203" name="Line 39"/>
          <p:cNvSpPr/>
          <p:nvPr/>
        </p:nvSpPr>
        <p:spPr>
          <a:xfrm>
            <a:off x="1072837" y="6112701"/>
            <a:ext cx="1440000" cy="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204" name="Line 93"/>
          <p:cNvSpPr/>
          <p:nvPr/>
        </p:nvSpPr>
        <p:spPr>
          <a:xfrm>
            <a:off x="1939680" y="2762245"/>
            <a:ext cx="180000" cy="0"/>
          </a:xfrm>
          <a:prstGeom prst="line">
            <a:avLst/>
          </a:prstGeom>
          <a:ln w="18000">
            <a:solidFill>
              <a:srgbClr val="4C4C4C"/>
            </a:solidFill>
            <a:round/>
            <a:tailEnd type="stealth" w="med" len="med"/>
          </a:ln>
        </p:spPr>
      </p:sp>
      <p:sp>
        <p:nvSpPr>
          <p:cNvPr id="205" name="Line 86"/>
          <p:cNvSpPr/>
          <p:nvPr/>
        </p:nvSpPr>
        <p:spPr>
          <a:xfrm>
            <a:off x="3263640" y="3806934"/>
            <a:ext cx="0" cy="192730"/>
          </a:xfrm>
          <a:prstGeom prst="line">
            <a:avLst/>
          </a:prstGeom>
          <a:ln w="36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06" name="CustomShape 10"/>
          <p:cNvSpPr/>
          <p:nvPr/>
        </p:nvSpPr>
        <p:spPr>
          <a:xfrm>
            <a:off x="2972040" y="3321534"/>
            <a:ext cx="144756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Partial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reflector</a:t>
            </a:r>
            <a:endParaRPr dirty="0"/>
          </a:p>
        </p:txBody>
      </p:sp>
      <p:sp>
        <p:nvSpPr>
          <p:cNvPr id="207" name="Line 50"/>
          <p:cNvSpPr/>
          <p:nvPr/>
        </p:nvSpPr>
        <p:spPr>
          <a:xfrm flipV="1">
            <a:off x="780601" y="5301361"/>
            <a:ext cx="3112910" cy="803704"/>
          </a:xfrm>
          <a:prstGeom prst="line">
            <a:avLst/>
          </a:prstGeom>
          <a:ln w="36000">
            <a:solidFill>
              <a:srgbClr val="808080"/>
            </a:solidFill>
            <a:round/>
          </a:ln>
        </p:spPr>
      </p:sp>
      <p:sp>
        <p:nvSpPr>
          <p:cNvPr id="208" name="Freeform 52"/>
          <p:cNvSpPr/>
          <p:nvPr/>
        </p:nvSpPr>
        <p:spPr>
          <a:xfrm>
            <a:off x="789600" y="5613464"/>
            <a:ext cx="2074680" cy="504360"/>
          </a:xfrm>
          <a:custGeom>
            <a:avLst/>
            <a:gdLst/>
            <a:ahLst/>
            <a:cxnLst/>
            <a:rect l="0" t="0" r="r" b="b"/>
            <a:pathLst>
              <a:path w="5763" h="1401">
                <a:moveTo>
                  <a:pt x="0" y="1400"/>
                </a:moveTo>
                <a:cubicBezTo>
                  <a:pt x="0" y="1367"/>
                  <a:pt x="0" y="1333"/>
                  <a:pt x="0" y="1300"/>
                </a:cubicBezTo>
                <a:cubicBezTo>
                  <a:pt x="1900" y="867"/>
                  <a:pt x="3800" y="433"/>
                  <a:pt x="5700" y="0"/>
                </a:cubicBezTo>
                <a:cubicBezTo>
                  <a:pt x="5721" y="59"/>
                  <a:pt x="5741" y="117"/>
                  <a:pt x="5762" y="176"/>
                </a:cubicBezTo>
                <a:cubicBezTo>
                  <a:pt x="3841" y="584"/>
                  <a:pt x="1921" y="992"/>
                  <a:pt x="0" y="1400"/>
                </a:cubicBezTo>
              </a:path>
            </a:pathLst>
          </a:custGeom>
          <a:solidFill>
            <a:srgbClr val="808080"/>
          </a:solidFill>
          <a:ln>
            <a:solidFill>
              <a:srgbClr val="333333"/>
            </a:solidFill>
          </a:ln>
        </p:spPr>
      </p:sp>
      <p:sp>
        <p:nvSpPr>
          <p:cNvPr id="209" name="Freeform 53"/>
          <p:cNvSpPr/>
          <p:nvPr/>
        </p:nvSpPr>
        <p:spPr>
          <a:xfrm>
            <a:off x="717600" y="5613464"/>
            <a:ext cx="2146320" cy="324360"/>
          </a:xfrm>
          <a:custGeom>
            <a:avLst/>
            <a:gdLst/>
            <a:ahLst/>
            <a:cxnLst/>
            <a:rect l="0" t="0" r="r" b="b"/>
            <a:pathLst>
              <a:path w="5962" h="901">
                <a:moveTo>
                  <a:pt x="0" y="900"/>
                </a:moveTo>
                <a:cubicBezTo>
                  <a:pt x="0" y="767"/>
                  <a:pt x="0" y="633"/>
                  <a:pt x="0" y="500"/>
                </a:cubicBezTo>
                <a:cubicBezTo>
                  <a:pt x="1967" y="333"/>
                  <a:pt x="3933" y="167"/>
                  <a:pt x="5900" y="0"/>
                </a:cubicBezTo>
                <a:cubicBezTo>
                  <a:pt x="5920" y="59"/>
                  <a:pt x="5941" y="117"/>
                  <a:pt x="5961" y="176"/>
                </a:cubicBezTo>
                <a:cubicBezTo>
                  <a:pt x="3974" y="417"/>
                  <a:pt x="1987" y="659"/>
                  <a:pt x="0" y="900"/>
                </a:cubicBezTo>
              </a:path>
            </a:pathLst>
          </a:custGeom>
          <a:solidFill>
            <a:srgbClr val="808080"/>
          </a:solidFill>
          <a:ln>
            <a:solidFill>
              <a:srgbClr val="333333"/>
            </a:solidFill>
          </a:ln>
        </p:spPr>
      </p:sp>
      <p:sp>
        <p:nvSpPr>
          <p:cNvPr id="210" name="Freeform 54"/>
          <p:cNvSpPr/>
          <p:nvPr/>
        </p:nvSpPr>
        <p:spPr>
          <a:xfrm>
            <a:off x="717600" y="5443904"/>
            <a:ext cx="3600360" cy="884520"/>
          </a:xfrm>
          <a:custGeom>
            <a:avLst/>
            <a:gdLst/>
            <a:ahLst/>
            <a:cxnLst/>
            <a:rect l="0" t="0" r="r" b="b"/>
            <a:pathLst>
              <a:path w="10001" h="2457">
                <a:moveTo>
                  <a:pt x="0" y="971"/>
                </a:moveTo>
                <a:cubicBezTo>
                  <a:pt x="2915" y="877"/>
                  <a:pt x="5831" y="783"/>
                  <a:pt x="8746" y="689"/>
                </a:cubicBezTo>
                <a:cubicBezTo>
                  <a:pt x="8746" y="459"/>
                  <a:pt x="8746" y="230"/>
                  <a:pt x="8746" y="0"/>
                </a:cubicBezTo>
                <a:cubicBezTo>
                  <a:pt x="9164" y="409"/>
                  <a:pt x="9582" y="819"/>
                  <a:pt x="10000" y="1228"/>
                </a:cubicBezTo>
                <a:cubicBezTo>
                  <a:pt x="9582" y="1637"/>
                  <a:pt x="9164" y="2047"/>
                  <a:pt x="8746" y="2456"/>
                </a:cubicBezTo>
                <a:cubicBezTo>
                  <a:pt x="8746" y="2226"/>
                  <a:pt x="8746" y="1996"/>
                  <a:pt x="8746" y="1766"/>
                </a:cubicBezTo>
                <a:cubicBezTo>
                  <a:pt x="5831" y="1634"/>
                  <a:pt x="2915" y="1503"/>
                  <a:pt x="0" y="1371"/>
                </a:cubicBezTo>
                <a:cubicBezTo>
                  <a:pt x="0" y="1238"/>
                  <a:pt x="0" y="1104"/>
                  <a:pt x="0" y="971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  <a:alpha val="75000"/>
                </a:scheme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333333"/>
            </a:solidFill>
          </a:ln>
        </p:spPr>
      </p:sp>
      <p:sp>
        <p:nvSpPr>
          <p:cNvPr id="211" name="TextShape 97"/>
          <p:cNvSpPr txBox="1"/>
          <p:nvPr/>
        </p:nvSpPr>
        <p:spPr>
          <a:xfrm>
            <a:off x="3345600" y="5712464"/>
            <a:ext cx="742680" cy="364680"/>
          </a:xfrm>
          <a:prstGeom prst="rect">
            <a:avLst/>
          </a:prstGeom>
        </p:spPr>
        <p:txBody>
          <a:bodyPr wrap="none" lIns="99000" tIns="54000" rIns="99000" bIns="54000"/>
          <a:lstStyle/>
          <a:p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TW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Line 46"/>
          <p:cNvSpPr/>
          <p:nvPr/>
        </p:nvSpPr>
        <p:spPr>
          <a:xfrm flipH="1" flipV="1">
            <a:off x="5247919" y="4863603"/>
            <a:ext cx="4764" cy="359636"/>
          </a:xfrm>
          <a:prstGeom prst="line">
            <a:avLst/>
          </a:prstGeom>
          <a:ln w="12700">
            <a:solidFill>
              <a:srgbClr val="808080"/>
            </a:solidFill>
            <a:round/>
          </a:ln>
        </p:spPr>
      </p:sp>
      <p:sp>
        <p:nvSpPr>
          <p:cNvPr id="213" name="Line 46"/>
          <p:cNvSpPr/>
          <p:nvPr/>
        </p:nvSpPr>
        <p:spPr>
          <a:xfrm flipH="1" flipV="1">
            <a:off x="5250793" y="3898184"/>
            <a:ext cx="3397774" cy="1250"/>
          </a:xfrm>
          <a:prstGeom prst="line">
            <a:avLst/>
          </a:prstGeom>
          <a:ln w="18000">
            <a:solidFill>
              <a:srgbClr val="808080"/>
            </a:solidFill>
            <a:round/>
          </a:ln>
        </p:spPr>
      </p:sp>
      <p:sp>
        <p:nvSpPr>
          <p:cNvPr id="214" name="Line 46"/>
          <p:cNvSpPr/>
          <p:nvPr/>
        </p:nvSpPr>
        <p:spPr>
          <a:xfrm flipV="1">
            <a:off x="4834819" y="3889306"/>
            <a:ext cx="2340" cy="1336108"/>
          </a:xfrm>
          <a:prstGeom prst="line">
            <a:avLst/>
          </a:prstGeom>
          <a:ln w="12700">
            <a:solidFill>
              <a:srgbClr val="808080"/>
            </a:solidFill>
            <a:round/>
          </a:ln>
        </p:spPr>
      </p:sp>
      <p:sp>
        <p:nvSpPr>
          <p:cNvPr id="215" name="Line 46"/>
          <p:cNvSpPr/>
          <p:nvPr/>
        </p:nvSpPr>
        <p:spPr>
          <a:xfrm flipV="1">
            <a:off x="4828400" y="5223241"/>
            <a:ext cx="426623" cy="0"/>
          </a:xfrm>
          <a:prstGeom prst="line">
            <a:avLst/>
          </a:prstGeom>
          <a:ln w="12700">
            <a:solidFill>
              <a:srgbClr val="808080"/>
            </a:solidFill>
            <a:round/>
          </a:ln>
        </p:spPr>
      </p:sp>
      <p:grpSp>
        <p:nvGrpSpPr>
          <p:cNvPr id="216" name="Group 215"/>
          <p:cNvGrpSpPr/>
          <p:nvPr/>
        </p:nvGrpSpPr>
        <p:grpSpPr>
          <a:xfrm rot="5400000">
            <a:off x="5183392" y="5150161"/>
            <a:ext cx="166320" cy="156240"/>
            <a:chOff x="4790520" y="3989400"/>
            <a:chExt cx="166320" cy="156240"/>
          </a:xfrm>
        </p:grpSpPr>
        <p:sp>
          <p:nvSpPr>
            <p:cNvPr id="217" name="Line 55"/>
            <p:cNvSpPr/>
            <p:nvPr/>
          </p:nvSpPr>
          <p:spPr>
            <a:xfrm>
              <a:off x="4790520" y="399552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18" name="Line 56"/>
            <p:cNvSpPr/>
            <p:nvPr/>
          </p:nvSpPr>
          <p:spPr>
            <a:xfrm>
              <a:off x="4800600" y="398940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219" name="Group 218"/>
          <p:cNvGrpSpPr/>
          <p:nvPr/>
        </p:nvGrpSpPr>
        <p:grpSpPr>
          <a:xfrm rot="10800000">
            <a:off x="4746620" y="5156281"/>
            <a:ext cx="166320" cy="156240"/>
            <a:chOff x="4790520" y="3989400"/>
            <a:chExt cx="166320" cy="156240"/>
          </a:xfrm>
        </p:grpSpPr>
        <p:sp>
          <p:nvSpPr>
            <p:cNvPr id="220" name="Line 55"/>
            <p:cNvSpPr/>
            <p:nvPr/>
          </p:nvSpPr>
          <p:spPr>
            <a:xfrm>
              <a:off x="4790520" y="399552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21" name="Line 56"/>
            <p:cNvSpPr/>
            <p:nvPr/>
          </p:nvSpPr>
          <p:spPr>
            <a:xfrm>
              <a:off x="4800600" y="398940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sp>
        <p:nvSpPr>
          <p:cNvPr id="222" name="Line 46"/>
          <p:cNvSpPr/>
          <p:nvPr/>
        </p:nvSpPr>
        <p:spPr>
          <a:xfrm>
            <a:off x="4439392" y="4855321"/>
            <a:ext cx="801807" cy="0"/>
          </a:xfrm>
          <a:prstGeom prst="line">
            <a:avLst/>
          </a:prstGeom>
          <a:ln w="12700">
            <a:solidFill>
              <a:srgbClr val="808080"/>
            </a:solidFill>
            <a:round/>
          </a:ln>
        </p:spPr>
      </p:sp>
      <p:sp>
        <p:nvSpPr>
          <p:cNvPr id="223" name="Line 46"/>
          <p:cNvSpPr/>
          <p:nvPr/>
        </p:nvSpPr>
        <p:spPr>
          <a:xfrm flipV="1">
            <a:off x="4441789" y="4478432"/>
            <a:ext cx="0" cy="378029"/>
          </a:xfrm>
          <a:prstGeom prst="line">
            <a:avLst/>
          </a:prstGeom>
          <a:ln w="12700">
            <a:solidFill>
              <a:srgbClr val="808080"/>
            </a:solidFill>
            <a:round/>
          </a:ln>
        </p:spPr>
      </p:sp>
      <p:sp>
        <p:nvSpPr>
          <p:cNvPr id="224" name="Line 46"/>
          <p:cNvSpPr/>
          <p:nvPr/>
        </p:nvSpPr>
        <p:spPr>
          <a:xfrm flipH="1">
            <a:off x="4445242" y="4474647"/>
            <a:ext cx="419338" cy="0"/>
          </a:xfrm>
          <a:prstGeom prst="line">
            <a:avLst/>
          </a:prstGeom>
          <a:ln w="12700">
            <a:solidFill>
              <a:srgbClr val="808080"/>
            </a:solidFill>
            <a:round/>
          </a:ln>
        </p:spPr>
      </p:sp>
      <p:sp>
        <p:nvSpPr>
          <p:cNvPr id="225" name="Line 46"/>
          <p:cNvSpPr/>
          <p:nvPr/>
        </p:nvSpPr>
        <p:spPr>
          <a:xfrm flipH="1" flipV="1">
            <a:off x="4842691" y="3905084"/>
            <a:ext cx="21888" cy="569332"/>
          </a:xfrm>
          <a:prstGeom prst="line">
            <a:avLst/>
          </a:prstGeom>
          <a:ln w="12700">
            <a:solidFill>
              <a:srgbClr val="808080"/>
            </a:solidFill>
            <a:round/>
          </a:ln>
        </p:spPr>
      </p:sp>
      <p:grpSp>
        <p:nvGrpSpPr>
          <p:cNvPr id="226" name="Group 225"/>
          <p:cNvGrpSpPr/>
          <p:nvPr/>
        </p:nvGrpSpPr>
        <p:grpSpPr>
          <a:xfrm rot="10800000">
            <a:off x="4351193" y="4782424"/>
            <a:ext cx="166320" cy="156240"/>
            <a:chOff x="4790520" y="3989400"/>
            <a:chExt cx="166320" cy="156240"/>
          </a:xfrm>
        </p:grpSpPr>
        <p:sp>
          <p:nvSpPr>
            <p:cNvPr id="227" name="Line 55"/>
            <p:cNvSpPr/>
            <p:nvPr/>
          </p:nvSpPr>
          <p:spPr>
            <a:xfrm>
              <a:off x="4790520" y="399552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28" name="Line 56"/>
            <p:cNvSpPr/>
            <p:nvPr/>
          </p:nvSpPr>
          <p:spPr>
            <a:xfrm>
              <a:off x="4800600" y="398940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229" name="Group 228"/>
          <p:cNvGrpSpPr/>
          <p:nvPr/>
        </p:nvGrpSpPr>
        <p:grpSpPr>
          <a:xfrm rot="16200000">
            <a:off x="4349950" y="4391258"/>
            <a:ext cx="166320" cy="156240"/>
            <a:chOff x="4790520" y="3989400"/>
            <a:chExt cx="166320" cy="156240"/>
          </a:xfrm>
        </p:grpSpPr>
        <p:sp>
          <p:nvSpPr>
            <p:cNvPr id="230" name="Line 55"/>
            <p:cNvSpPr/>
            <p:nvPr/>
          </p:nvSpPr>
          <p:spPr>
            <a:xfrm>
              <a:off x="4790520" y="399552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31" name="Line 56"/>
            <p:cNvSpPr/>
            <p:nvPr/>
          </p:nvSpPr>
          <p:spPr>
            <a:xfrm>
              <a:off x="4800600" y="398940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232" name="Group 231"/>
          <p:cNvGrpSpPr/>
          <p:nvPr/>
        </p:nvGrpSpPr>
        <p:grpSpPr>
          <a:xfrm>
            <a:off x="4764573" y="3814246"/>
            <a:ext cx="166320" cy="156240"/>
            <a:chOff x="4790520" y="3989400"/>
            <a:chExt cx="166320" cy="156240"/>
          </a:xfrm>
        </p:grpSpPr>
        <p:sp>
          <p:nvSpPr>
            <p:cNvPr id="233" name="Line 55"/>
            <p:cNvSpPr/>
            <p:nvPr/>
          </p:nvSpPr>
          <p:spPr>
            <a:xfrm>
              <a:off x="4790520" y="399552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34" name="Line 56"/>
            <p:cNvSpPr/>
            <p:nvPr/>
          </p:nvSpPr>
          <p:spPr>
            <a:xfrm>
              <a:off x="4800600" y="398940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235" name="Group 234"/>
          <p:cNvGrpSpPr/>
          <p:nvPr/>
        </p:nvGrpSpPr>
        <p:grpSpPr>
          <a:xfrm rot="5400000">
            <a:off x="4852495" y="4341622"/>
            <a:ext cx="166320" cy="156240"/>
            <a:chOff x="4790520" y="3989400"/>
            <a:chExt cx="166320" cy="156240"/>
          </a:xfrm>
        </p:grpSpPr>
        <p:sp>
          <p:nvSpPr>
            <p:cNvPr id="236" name="Line 55"/>
            <p:cNvSpPr/>
            <p:nvPr/>
          </p:nvSpPr>
          <p:spPr>
            <a:xfrm>
              <a:off x="4790520" y="399552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37" name="Line 56"/>
            <p:cNvSpPr/>
            <p:nvPr/>
          </p:nvSpPr>
          <p:spPr>
            <a:xfrm>
              <a:off x="4800600" y="398940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sp>
        <p:nvSpPr>
          <p:cNvPr id="238" name="Line 96"/>
          <p:cNvSpPr/>
          <p:nvPr/>
        </p:nvSpPr>
        <p:spPr>
          <a:xfrm>
            <a:off x="5474180" y="5104964"/>
            <a:ext cx="0" cy="240900"/>
          </a:xfrm>
          <a:prstGeom prst="line">
            <a:avLst/>
          </a:prstGeom>
          <a:ln w="18000">
            <a:solidFill>
              <a:schemeClr val="tx1"/>
            </a:solidFill>
            <a:round/>
            <a:headEnd type="stealth"/>
            <a:tailEnd type="stealth" w="med" len="med"/>
          </a:ln>
        </p:spPr>
      </p:sp>
      <p:sp>
        <p:nvSpPr>
          <p:cNvPr id="239" name="Line 46"/>
          <p:cNvSpPr/>
          <p:nvPr/>
        </p:nvSpPr>
        <p:spPr>
          <a:xfrm flipV="1">
            <a:off x="5248567" y="3899433"/>
            <a:ext cx="4452" cy="955886"/>
          </a:xfrm>
          <a:prstGeom prst="line">
            <a:avLst/>
          </a:prstGeom>
          <a:ln w="18000">
            <a:solidFill>
              <a:srgbClr val="808080"/>
            </a:solidFill>
            <a:round/>
          </a:ln>
        </p:spPr>
      </p:sp>
      <p:sp>
        <p:nvSpPr>
          <p:cNvPr id="240" name="Line 101"/>
          <p:cNvSpPr/>
          <p:nvPr/>
        </p:nvSpPr>
        <p:spPr>
          <a:xfrm rot="18900000" flipV="1">
            <a:off x="5094517" y="4860813"/>
            <a:ext cx="308100" cy="0"/>
          </a:xfrm>
          <a:prstGeom prst="line">
            <a:avLst/>
          </a:prstGeom>
          <a:ln w="36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41" name="CustomShape 10"/>
          <p:cNvSpPr/>
          <p:nvPr/>
        </p:nvSpPr>
        <p:spPr>
          <a:xfrm>
            <a:off x="5486400" y="4508984"/>
            <a:ext cx="144756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1:1</a:t>
            </a:r>
            <a:endParaRPr dirty="0"/>
          </a:p>
        </p:txBody>
      </p:sp>
      <p:sp>
        <p:nvSpPr>
          <p:cNvPr id="242" name="CustomShape 10"/>
          <p:cNvSpPr/>
          <p:nvPr/>
        </p:nvSpPr>
        <p:spPr>
          <a:xfrm>
            <a:off x="4241800" y="5409194"/>
            <a:ext cx="1447560" cy="30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n-US" sz="1400" dirty="0" smtClean="0">
                <a:solidFill>
                  <a:srgbClr val="000000"/>
                </a:solidFill>
                <a:latin typeface="Arial"/>
              </a:rPr>
              <a:t>Pulse splitter</a:t>
            </a:r>
            <a:endParaRPr dirty="0"/>
          </a:p>
        </p:txBody>
      </p:sp>
      <p:sp>
        <p:nvSpPr>
          <p:cNvPr id="243" name="Rounded Rectangle 242"/>
          <p:cNvSpPr/>
          <p:nvPr/>
        </p:nvSpPr>
        <p:spPr>
          <a:xfrm>
            <a:off x="4267200" y="4239964"/>
            <a:ext cx="1411320" cy="1217880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Line 94"/>
          <p:cNvSpPr/>
          <p:nvPr/>
        </p:nvSpPr>
        <p:spPr>
          <a:xfrm flipH="1">
            <a:off x="5252640" y="4011424"/>
            <a:ext cx="1" cy="180000"/>
          </a:xfrm>
          <a:prstGeom prst="line">
            <a:avLst/>
          </a:prstGeom>
          <a:ln w="18000">
            <a:solidFill>
              <a:srgbClr val="4C4C4C"/>
            </a:solidFill>
            <a:round/>
            <a:tailEnd type="stealth" w="med" len="med"/>
          </a:ln>
        </p:spPr>
      </p:sp>
      <p:sp>
        <p:nvSpPr>
          <p:cNvPr id="245" name="Rectangle 244"/>
          <p:cNvSpPr/>
          <p:nvPr/>
        </p:nvSpPr>
        <p:spPr>
          <a:xfrm>
            <a:off x="5210175" y="3937484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Osaka"/>
              </a:rPr>
              <a:t>5 </a:t>
            </a:r>
            <a:r>
              <a:rPr lang="en-US" sz="1400" b="1" i="1" dirty="0">
                <a:solidFill>
                  <a:srgbClr val="000000"/>
                </a:solidFill>
                <a:latin typeface="Arial"/>
                <a:ea typeface="Osaka"/>
              </a:rPr>
              <a:t>ps</a:t>
            </a:r>
            <a:endParaRPr lang="en-US" sz="1400" dirty="0"/>
          </a:p>
        </p:txBody>
      </p:sp>
      <p:sp>
        <p:nvSpPr>
          <p:cNvPr id="246" name="Line 96"/>
          <p:cNvSpPr/>
          <p:nvPr/>
        </p:nvSpPr>
        <p:spPr>
          <a:xfrm flipV="1">
            <a:off x="4842693" y="3999664"/>
            <a:ext cx="0" cy="168000"/>
          </a:xfrm>
          <a:prstGeom prst="line">
            <a:avLst/>
          </a:prstGeom>
          <a:ln w="18000">
            <a:solidFill>
              <a:srgbClr val="4C4C4C"/>
            </a:solidFill>
            <a:round/>
            <a:tailEnd type="stealth" w="med" len="med"/>
          </a:ln>
        </p:spPr>
      </p:sp>
      <p:grpSp>
        <p:nvGrpSpPr>
          <p:cNvPr id="247" name="Group 246"/>
          <p:cNvGrpSpPr/>
          <p:nvPr/>
        </p:nvGrpSpPr>
        <p:grpSpPr>
          <a:xfrm rot="16200000">
            <a:off x="5166463" y="3808221"/>
            <a:ext cx="166320" cy="156240"/>
            <a:chOff x="4790520" y="3989400"/>
            <a:chExt cx="166320" cy="156240"/>
          </a:xfrm>
        </p:grpSpPr>
        <p:sp>
          <p:nvSpPr>
            <p:cNvPr id="248" name="Line 55"/>
            <p:cNvSpPr/>
            <p:nvPr/>
          </p:nvSpPr>
          <p:spPr>
            <a:xfrm>
              <a:off x="4790520" y="399552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49" name="Line 56"/>
            <p:cNvSpPr/>
            <p:nvPr/>
          </p:nvSpPr>
          <p:spPr>
            <a:xfrm>
              <a:off x="4800600" y="3989400"/>
              <a:ext cx="156240" cy="15012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250" name="Group 249"/>
          <p:cNvGrpSpPr/>
          <p:nvPr/>
        </p:nvGrpSpPr>
        <p:grpSpPr>
          <a:xfrm>
            <a:off x="3879552" y="5218811"/>
            <a:ext cx="49515" cy="142790"/>
            <a:chOff x="3879552" y="4597347"/>
            <a:chExt cx="49515" cy="142790"/>
          </a:xfrm>
        </p:grpSpPr>
        <p:sp>
          <p:nvSpPr>
            <p:cNvPr id="251" name="Line 77"/>
            <p:cNvSpPr/>
            <p:nvPr/>
          </p:nvSpPr>
          <p:spPr>
            <a:xfrm flipV="1">
              <a:off x="3879552" y="4597347"/>
              <a:ext cx="37440" cy="13896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52" name="Line 78"/>
            <p:cNvSpPr/>
            <p:nvPr/>
          </p:nvSpPr>
          <p:spPr>
            <a:xfrm flipV="1">
              <a:off x="3891627" y="4601177"/>
              <a:ext cx="37440" cy="13896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253" name="Group 252"/>
          <p:cNvGrpSpPr/>
          <p:nvPr/>
        </p:nvGrpSpPr>
        <p:grpSpPr>
          <a:xfrm>
            <a:off x="8603280" y="2839524"/>
            <a:ext cx="113695" cy="108980"/>
            <a:chOff x="8603280" y="2218060"/>
            <a:chExt cx="113695" cy="108980"/>
          </a:xfrm>
        </p:grpSpPr>
        <p:sp>
          <p:nvSpPr>
            <p:cNvPr id="254" name="Line 63"/>
            <p:cNvSpPr/>
            <p:nvPr/>
          </p:nvSpPr>
          <p:spPr>
            <a:xfrm flipH="1" flipV="1">
              <a:off x="8603280" y="2225160"/>
              <a:ext cx="101880" cy="10188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55" name="Line 64"/>
            <p:cNvSpPr/>
            <p:nvPr/>
          </p:nvSpPr>
          <p:spPr>
            <a:xfrm flipH="1" flipV="1">
              <a:off x="8615095" y="2218060"/>
              <a:ext cx="101880" cy="10188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grpSp>
        <p:nvGrpSpPr>
          <p:cNvPr id="256" name="Group 255"/>
          <p:cNvGrpSpPr/>
          <p:nvPr/>
        </p:nvGrpSpPr>
        <p:grpSpPr>
          <a:xfrm>
            <a:off x="8601480" y="3854145"/>
            <a:ext cx="112155" cy="110520"/>
            <a:chOff x="8601480" y="3232681"/>
            <a:chExt cx="112155" cy="110520"/>
          </a:xfrm>
        </p:grpSpPr>
        <p:sp>
          <p:nvSpPr>
            <p:cNvPr id="257" name="Line 65"/>
            <p:cNvSpPr/>
            <p:nvPr/>
          </p:nvSpPr>
          <p:spPr>
            <a:xfrm flipV="1">
              <a:off x="8601480" y="3232681"/>
              <a:ext cx="101880" cy="10188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</p:sp>
        <p:sp>
          <p:nvSpPr>
            <p:cNvPr id="258" name="Line 66"/>
            <p:cNvSpPr/>
            <p:nvPr/>
          </p:nvSpPr>
          <p:spPr>
            <a:xfrm flipV="1">
              <a:off x="8611755" y="3241321"/>
              <a:ext cx="101880" cy="101880"/>
            </a:xfrm>
            <a:prstGeom prst="line">
              <a:avLst/>
            </a:prstGeom>
            <a:ln w="18000">
              <a:solidFill>
                <a:schemeClr val="tx1">
                  <a:lumMod val="65000"/>
                  <a:lumOff val="35000"/>
                </a:schemeClr>
              </a:solidFill>
              <a:custDash>
                <a:ds d="51000" sp="51000"/>
                <a:ds d="51000" sp="51000"/>
              </a:custDash>
              <a:round/>
            </a:ln>
          </p:spPr>
        </p:sp>
      </p:grpSp>
      <p:sp>
        <p:nvSpPr>
          <p:cNvPr id="259" name="CustomShape 75"/>
          <p:cNvSpPr/>
          <p:nvPr/>
        </p:nvSpPr>
        <p:spPr>
          <a:xfrm>
            <a:off x="6329280" y="3825345"/>
            <a:ext cx="144000" cy="14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60" name="Line 86"/>
          <p:cNvSpPr/>
          <p:nvPr/>
        </p:nvSpPr>
        <p:spPr>
          <a:xfrm>
            <a:off x="7623000" y="3834345"/>
            <a:ext cx="303120" cy="135000"/>
          </a:xfrm>
          <a:prstGeom prst="line">
            <a:avLst/>
          </a:prstGeom>
          <a:ln w="36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61" name="Line 89"/>
          <p:cNvSpPr/>
          <p:nvPr/>
        </p:nvSpPr>
        <p:spPr>
          <a:xfrm>
            <a:off x="6653280" y="3825345"/>
            <a:ext cx="144000" cy="14400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62" name="Line 103"/>
          <p:cNvSpPr/>
          <p:nvPr/>
        </p:nvSpPr>
        <p:spPr>
          <a:xfrm flipH="1">
            <a:off x="6005280" y="3825345"/>
            <a:ext cx="144000" cy="14400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63" name="CustomShape 69"/>
          <p:cNvSpPr/>
          <p:nvPr/>
        </p:nvSpPr>
        <p:spPr>
          <a:xfrm>
            <a:off x="3016200" y="2687864"/>
            <a:ext cx="144000" cy="144000"/>
          </a:xfrm>
          <a:prstGeom prst="rect">
            <a:avLst/>
          </a:prstGeom>
          <a:solidFill>
            <a:srgbClr val="FFFFFF"/>
          </a:solidFill>
          <a:ln w="18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64" name="Line 70"/>
          <p:cNvSpPr/>
          <p:nvPr/>
        </p:nvSpPr>
        <p:spPr>
          <a:xfrm>
            <a:off x="3016200" y="2687864"/>
            <a:ext cx="144000" cy="14400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65" name="Line 71"/>
          <p:cNvSpPr/>
          <p:nvPr/>
        </p:nvSpPr>
        <p:spPr>
          <a:xfrm flipV="1">
            <a:off x="3016200" y="2687864"/>
            <a:ext cx="144000" cy="14400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66" name="Line 104"/>
          <p:cNvSpPr/>
          <p:nvPr/>
        </p:nvSpPr>
        <p:spPr>
          <a:xfrm>
            <a:off x="3232200" y="2687864"/>
            <a:ext cx="144000" cy="144000"/>
          </a:xfrm>
          <a:prstGeom prst="line">
            <a:avLst/>
          </a:prstGeom>
          <a:ln w="18000">
            <a:solidFill>
              <a:schemeClr val="tx1">
                <a:lumMod val="65000"/>
                <a:lumOff val="35000"/>
              </a:schemeClr>
            </a:solidFill>
            <a:round/>
          </a:ln>
        </p:spPr>
      </p:sp>
      <p:sp>
        <p:nvSpPr>
          <p:cNvPr id="267" name="TextShape 106"/>
          <p:cNvSpPr txBox="1"/>
          <p:nvPr/>
        </p:nvSpPr>
        <p:spPr>
          <a:xfrm>
            <a:off x="3166320" y="2796224"/>
            <a:ext cx="418320" cy="290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400">
                <a:solidFill>
                  <a:srgbClr val="000000"/>
                </a:solidFill>
                <a:latin typeface="Arial"/>
                <a:ea typeface="Osaka"/>
              </a:rPr>
              <a:t>PS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50" y="74613"/>
            <a:ext cx="9144000" cy="611187"/>
            <a:chOff x="4" y="47"/>
            <a:chExt cx="5760" cy="385"/>
          </a:xfrm>
        </p:grpSpPr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4" y="47"/>
              <a:ext cx="5760" cy="385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8" name="Text Box 5"/>
            <p:cNvSpPr txBox="1">
              <a:spLocks noChangeArrowheads="1"/>
            </p:cNvSpPr>
            <p:nvPr/>
          </p:nvSpPr>
          <p:spPr bwMode="auto">
            <a:xfrm>
              <a:off x="947" y="56"/>
              <a:ext cx="4552" cy="371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sv-SE" sz="3200">
                  <a:solidFill>
                    <a:srgbClr val="FFFFFF"/>
                  </a:solidFill>
                </a:rPr>
                <a:t>Measuring the azimuthal magnetic field</a:t>
              </a:r>
            </a:p>
          </p:txBody>
        </p:sp>
      </p:grpSp>
      <p:pic>
        <p:nvPicPr>
          <p:cNvPr id="3789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587060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18"/>
          <p:cNvSpPr txBox="1">
            <a:spLocks noChangeArrowheads="1"/>
          </p:cNvSpPr>
          <p:nvPr/>
        </p:nvSpPr>
        <p:spPr bwMode="auto">
          <a:xfrm>
            <a:off x="928662" y="5715016"/>
            <a:ext cx="7493000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 err="1">
                <a:solidFill>
                  <a:srgbClr val="000000"/>
                </a:solidFill>
              </a:rPr>
              <a:t>Measurement</a:t>
            </a:r>
            <a:r>
              <a:rPr lang="fr-FR" sz="1600" b="1" dirty="0">
                <a:solidFill>
                  <a:srgbClr val="000000"/>
                </a:solidFill>
              </a:rPr>
              <a:t> of </a:t>
            </a:r>
            <a:r>
              <a:rPr lang="fr-FR" sz="1600" b="1" dirty="0" err="1">
                <a:solidFill>
                  <a:srgbClr val="000000"/>
                </a:solidFill>
              </a:rPr>
              <a:t>Magnetic</a:t>
            </a:r>
            <a:r>
              <a:rPr lang="fr-FR" sz="1600" b="1" dirty="0">
                <a:solidFill>
                  <a:srgbClr val="000000"/>
                </a:solidFill>
              </a:rPr>
              <a:t>-Field Structures in a Laser-Wakefield Accelerator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solidFill>
                  <a:schemeClr val="tx1"/>
                </a:solidFill>
              </a:rPr>
              <a:t>M. C. </a:t>
            </a:r>
            <a:r>
              <a:rPr lang="fr-FR" sz="1600" dirty="0" err="1">
                <a:solidFill>
                  <a:schemeClr val="tx1"/>
                </a:solidFill>
              </a:rPr>
              <a:t>Kaluza</a:t>
            </a:r>
            <a:r>
              <a:rPr lang="fr-FR" i="1" dirty="0"/>
              <a:t> </a:t>
            </a:r>
            <a:r>
              <a:rPr lang="fr-FR" sz="1600" i="1" dirty="0">
                <a:solidFill>
                  <a:schemeClr val="tx1"/>
                </a:solidFill>
              </a:rPr>
              <a:t>et al.</a:t>
            </a:r>
            <a:r>
              <a:rPr lang="fr-FR" sz="1600" i="1" dirty="0"/>
              <a:t>  </a:t>
            </a:r>
            <a:r>
              <a:rPr lang="sv-SE" dirty="0">
                <a:solidFill>
                  <a:srgbClr val="FF0000"/>
                </a:solidFill>
              </a:rPr>
              <a:t>http://arxiv.org/abs/1007.3241</a:t>
            </a:r>
          </a:p>
        </p:txBody>
      </p:sp>
      <p:sp>
        <p:nvSpPr>
          <p:cNvPr id="37895" name="Text Box 21"/>
          <p:cNvSpPr txBox="1">
            <a:spLocks noChangeArrowheads="1"/>
          </p:cNvSpPr>
          <p:nvPr/>
        </p:nvSpPr>
        <p:spPr bwMode="auto">
          <a:xfrm>
            <a:off x="6000760" y="928670"/>
            <a:ext cx="2735262" cy="4572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37896" name="Text Box 22"/>
          <p:cNvSpPr txBox="1">
            <a:spLocks noChangeArrowheads="1"/>
          </p:cNvSpPr>
          <p:nvPr/>
        </p:nvSpPr>
        <p:spPr bwMode="auto">
          <a:xfrm>
            <a:off x="6215074" y="1500174"/>
            <a:ext cx="2500330" cy="4249498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v-SE" u="sng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>
                <a:solidFill>
                  <a:srgbClr val="000000"/>
                </a:solidFill>
              </a:rPr>
              <a:t> Capturing the rich physics of transport in </a:t>
            </a:r>
            <a:r>
              <a:rPr lang="sv-SE" i="1">
                <a:solidFill>
                  <a:srgbClr val="990000"/>
                </a:solidFill>
              </a:rPr>
              <a:t>overdense</a:t>
            </a:r>
            <a:r>
              <a:rPr lang="sv-SE">
                <a:solidFill>
                  <a:srgbClr val="000000"/>
                </a:solidFill>
              </a:rPr>
              <a:t> laser plasma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v-SE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>
                <a:solidFill>
                  <a:srgbClr val="000000"/>
                </a:solidFill>
              </a:rPr>
              <a:t> Correlation of self generated B field with forward ion acceleration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v-SE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v-SE">
                <a:solidFill>
                  <a:srgbClr val="000000"/>
                </a:solidFill>
              </a:rPr>
              <a:t> Space resolved time evolution of B field over a wide density range 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5000636"/>
            <a:ext cx="2428892" cy="581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85723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Still coming….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000108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Goal: Select a material which best satisfies: </a:t>
            </a:r>
          </a:p>
          <a:p>
            <a:r>
              <a:rPr lang="en-US" dirty="0" smtClean="0"/>
              <a:t>•produces adequate light under impact of a small number (10</a:t>
            </a:r>
            <a:r>
              <a:rPr lang="en-US" baseline="30000" dirty="0" smtClean="0"/>
              <a:t>4</a:t>
            </a:r>
            <a:r>
              <a:rPr lang="en-US" dirty="0" smtClean="0"/>
              <a:t>-10</a:t>
            </a:r>
            <a:r>
              <a:rPr lang="en-US" baseline="30000" dirty="0" smtClean="0"/>
              <a:t>6</a:t>
            </a:r>
            <a:r>
              <a:rPr lang="en-US" dirty="0" smtClean="0"/>
              <a:t>) of mid-energy (1-20 MeV) protons </a:t>
            </a:r>
          </a:p>
          <a:p>
            <a:r>
              <a:rPr lang="en-US" dirty="0" smtClean="0"/>
              <a:t>•Has an adequate resolution to determine beam properties </a:t>
            </a:r>
          </a:p>
          <a:p>
            <a:r>
              <a:rPr lang="en-US" dirty="0" smtClean="0"/>
              <a:t>•Inexpensive and robust for extended use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74" y="3429000"/>
            <a:ext cx="5766762" cy="30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433625" cy="231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786190"/>
            <a:ext cx="1785950" cy="14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143512"/>
            <a:ext cx="1717232" cy="112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9167" y="357164"/>
            <a:ext cx="8572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Scintillator Tests at Stony Brook </a:t>
            </a:r>
          </a:p>
          <a:p>
            <a:r>
              <a:rPr lang="nl-NL" dirty="0" smtClean="0">
                <a:solidFill>
                  <a:srgbClr val="FF8D3E"/>
                </a:solidFill>
                <a:latin typeface="+mj-lt"/>
              </a:rPr>
              <a:t>Tandem Van de Graaf </a:t>
            </a:r>
            <a:r>
              <a:rPr lang="en-US" dirty="0" smtClean="0">
                <a:solidFill>
                  <a:srgbClr val="FF8D3E"/>
                </a:solidFill>
                <a:latin typeface="+mj-lt"/>
              </a:rPr>
              <a:t>accelerates protons and heavy ions to ~15 MeV/u</a:t>
            </a:r>
          </a:p>
          <a:p>
            <a:endParaRPr lang="nl-NL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Addressing specific problems: </a:t>
            </a:r>
            <a:r>
              <a:rPr lang="en-US" sz="2400" b="1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Filamentation</a:t>
            </a:r>
            <a:endParaRPr lang="en-US" sz="2400" b="1" dirty="0" smtClean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714356"/>
            <a:ext cx="1464479" cy="195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28596" y="2786058"/>
            <a:ext cx="3882656" cy="2020885"/>
            <a:chOff x="285720" y="3336941"/>
            <a:chExt cx="3882656" cy="202088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285720" y="4427551"/>
              <a:ext cx="1524000" cy="0"/>
            </a:xfrm>
            <a:prstGeom prst="line">
              <a:avLst/>
            </a:prstGeom>
            <a:noFill/>
            <a:ln w="231775">
              <a:solidFill>
                <a:srgbClr val="B10C1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1885920" y="3694126"/>
              <a:ext cx="2282456" cy="1177925"/>
              <a:chOff x="2112" y="1698"/>
              <a:chExt cx="1344" cy="742"/>
            </a:xfrm>
          </p:grpSpPr>
          <p:sp>
            <p:nvSpPr>
              <p:cNvPr id="9" name="Freeform 14"/>
              <p:cNvSpPr>
                <a:spLocks/>
              </p:cNvSpPr>
              <p:nvPr/>
            </p:nvSpPr>
            <p:spPr bwMode="auto">
              <a:xfrm>
                <a:off x="2640" y="1920"/>
                <a:ext cx="96" cy="480"/>
              </a:xfrm>
              <a:custGeom>
                <a:avLst/>
                <a:gdLst>
                  <a:gd name="T0" fmla="*/ 82 w 168"/>
                  <a:gd name="T1" fmla="*/ 0 h 576"/>
                  <a:gd name="T2" fmla="*/ 82 w 168"/>
                  <a:gd name="T3" fmla="*/ 120 h 576"/>
                  <a:gd name="T4" fmla="*/ 0 w 168"/>
                  <a:gd name="T5" fmla="*/ 240 h 576"/>
                  <a:gd name="T6" fmla="*/ 82 w 168"/>
                  <a:gd name="T7" fmla="*/ 320 h 576"/>
                  <a:gd name="T8" fmla="*/ 82 w 168"/>
                  <a:gd name="T9" fmla="*/ 48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8" h="576">
                    <a:moveTo>
                      <a:pt x="144" y="0"/>
                    </a:moveTo>
                    <a:cubicBezTo>
                      <a:pt x="156" y="48"/>
                      <a:pt x="168" y="96"/>
                      <a:pt x="144" y="144"/>
                    </a:cubicBezTo>
                    <a:cubicBezTo>
                      <a:pt x="120" y="192"/>
                      <a:pt x="0" y="248"/>
                      <a:pt x="0" y="288"/>
                    </a:cubicBezTo>
                    <a:cubicBezTo>
                      <a:pt x="0" y="328"/>
                      <a:pt x="120" y="336"/>
                      <a:pt x="144" y="384"/>
                    </a:cubicBezTo>
                    <a:cubicBezTo>
                      <a:pt x="168" y="432"/>
                      <a:pt x="144" y="544"/>
                      <a:pt x="144" y="576"/>
                    </a:cubicBezTo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2352" y="1920"/>
                <a:ext cx="96" cy="480"/>
              </a:xfrm>
              <a:custGeom>
                <a:avLst/>
                <a:gdLst>
                  <a:gd name="T0" fmla="*/ 82 w 168"/>
                  <a:gd name="T1" fmla="*/ 0 h 576"/>
                  <a:gd name="T2" fmla="*/ 82 w 168"/>
                  <a:gd name="T3" fmla="*/ 120 h 576"/>
                  <a:gd name="T4" fmla="*/ 0 w 168"/>
                  <a:gd name="T5" fmla="*/ 240 h 576"/>
                  <a:gd name="T6" fmla="*/ 82 w 168"/>
                  <a:gd name="T7" fmla="*/ 320 h 576"/>
                  <a:gd name="T8" fmla="*/ 82 w 168"/>
                  <a:gd name="T9" fmla="*/ 48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8" h="576">
                    <a:moveTo>
                      <a:pt x="144" y="0"/>
                    </a:moveTo>
                    <a:cubicBezTo>
                      <a:pt x="156" y="48"/>
                      <a:pt x="168" y="96"/>
                      <a:pt x="144" y="144"/>
                    </a:cubicBezTo>
                    <a:cubicBezTo>
                      <a:pt x="120" y="192"/>
                      <a:pt x="0" y="248"/>
                      <a:pt x="0" y="288"/>
                    </a:cubicBezTo>
                    <a:cubicBezTo>
                      <a:pt x="0" y="328"/>
                      <a:pt x="120" y="336"/>
                      <a:pt x="144" y="384"/>
                    </a:cubicBezTo>
                    <a:cubicBezTo>
                      <a:pt x="168" y="432"/>
                      <a:pt x="144" y="544"/>
                      <a:pt x="144" y="576"/>
                    </a:cubicBezTo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3024" y="1920"/>
                <a:ext cx="144" cy="480"/>
              </a:xfrm>
              <a:custGeom>
                <a:avLst/>
                <a:gdLst>
                  <a:gd name="T0" fmla="*/ 123 w 168"/>
                  <a:gd name="T1" fmla="*/ 0 h 576"/>
                  <a:gd name="T2" fmla="*/ 123 w 168"/>
                  <a:gd name="T3" fmla="*/ 120 h 576"/>
                  <a:gd name="T4" fmla="*/ 0 w 168"/>
                  <a:gd name="T5" fmla="*/ 240 h 576"/>
                  <a:gd name="T6" fmla="*/ 123 w 168"/>
                  <a:gd name="T7" fmla="*/ 320 h 576"/>
                  <a:gd name="T8" fmla="*/ 123 w 168"/>
                  <a:gd name="T9" fmla="*/ 48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8" h="576">
                    <a:moveTo>
                      <a:pt x="144" y="0"/>
                    </a:moveTo>
                    <a:cubicBezTo>
                      <a:pt x="156" y="48"/>
                      <a:pt x="168" y="96"/>
                      <a:pt x="144" y="144"/>
                    </a:cubicBezTo>
                    <a:cubicBezTo>
                      <a:pt x="120" y="192"/>
                      <a:pt x="0" y="248"/>
                      <a:pt x="0" y="288"/>
                    </a:cubicBezTo>
                    <a:cubicBezTo>
                      <a:pt x="0" y="328"/>
                      <a:pt x="120" y="336"/>
                      <a:pt x="144" y="384"/>
                    </a:cubicBezTo>
                    <a:cubicBezTo>
                      <a:pt x="168" y="432"/>
                      <a:pt x="144" y="544"/>
                      <a:pt x="144" y="576"/>
                    </a:cubicBezTo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112" y="1872"/>
                <a:ext cx="1344" cy="280"/>
              </a:xfrm>
              <a:custGeom>
                <a:avLst/>
                <a:gdLst>
                  <a:gd name="T0" fmla="*/ 96 w 1344"/>
                  <a:gd name="T1" fmla="*/ 40 h 280"/>
                  <a:gd name="T2" fmla="*/ 144 w 1344"/>
                  <a:gd name="T3" fmla="*/ 40 h 280"/>
                  <a:gd name="T4" fmla="*/ 960 w 1344"/>
                  <a:gd name="T5" fmla="*/ 40 h 280"/>
                  <a:gd name="T6" fmla="*/ 1344 w 1344"/>
                  <a:gd name="T7" fmla="*/ 280 h 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4" h="280">
                    <a:moveTo>
                      <a:pt x="96" y="40"/>
                    </a:moveTo>
                    <a:cubicBezTo>
                      <a:pt x="48" y="40"/>
                      <a:pt x="0" y="40"/>
                      <a:pt x="144" y="40"/>
                    </a:cubicBezTo>
                    <a:cubicBezTo>
                      <a:pt x="288" y="40"/>
                      <a:pt x="760" y="0"/>
                      <a:pt x="960" y="40"/>
                    </a:cubicBezTo>
                    <a:cubicBezTo>
                      <a:pt x="1160" y="80"/>
                      <a:pt x="1280" y="240"/>
                      <a:pt x="1344" y="280"/>
                    </a:cubicBezTo>
                  </a:path>
                </a:pathLst>
              </a:custGeom>
              <a:noFill/>
              <a:ln w="28575" cap="flat" cmpd="sng">
                <a:solidFill>
                  <a:srgbClr val="B10C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 flipV="1">
                <a:off x="2112" y="2160"/>
                <a:ext cx="1344" cy="280"/>
              </a:xfrm>
              <a:custGeom>
                <a:avLst/>
                <a:gdLst>
                  <a:gd name="T0" fmla="*/ 96 w 1344"/>
                  <a:gd name="T1" fmla="*/ 40 h 280"/>
                  <a:gd name="T2" fmla="*/ 144 w 1344"/>
                  <a:gd name="T3" fmla="*/ 40 h 280"/>
                  <a:gd name="T4" fmla="*/ 960 w 1344"/>
                  <a:gd name="T5" fmla="*/ 40 h 280"/>
                  <a:gd name="T6" fmla="*/ 1344 w 1344"/>
                  <a:gd name="T7" fmla="*/ 280 h 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4" h="280">
                    <a:moveTo>
                      <a:pt x="96" y="40"/>
                    </a:moveTo>
                    <a:cubicBezTo>
                      <a:pt x="48" y="40"/>
                      <a:pt x="0" y="40"/>
                      <a:pt x="144" y="40"/>
                    </a:cubicBezTo>
                    <a:cubicBezTo>
                      <a:pt x="288" y="40"/>
                      <a:pt x="760" y="0"/>
                      <a:pt x="960" y="40"/>
                    </a:cubicBezTo>
                    <a:cubicBezTo>
                      <a:pt x="1160" y="80"/>
                      <a:pt x="1280" y="240"/>
                      <a:pt x="1344" y="280"/>
                    </a:cubicBezTo>
                  </a:path>
                </a:pathLst>
              </a:custGeom>
              <a:noFill/>
              <a:ln w="28575" cap="flat" cmpd="sng">
                <a:solidFill>
                  <a:srgbClr val="B10C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2784" y="1920"/>
                <a:ext cx="144" cy="480"/>
              </a:xfrm>
              <a:custGeom>
                <a:avLst/>
                <a:gdLst>
                  <a:gd name="T0" fmla="*/ 123 w 168"/>
                  <a:gd name="T1" fmla="*/ 0 h 576"/>
                  <a:gd name="T2" fmla="*/ 123 w 168"/>
                  <a:gd name="T3" fmla="*/ 120 h 576"/>
                  <a:gd name="T4" fmla="*/ 0 w 168"/>
                  <a:gd name="T5" fmla="*/ 240 h 576"/>
                  <a:gd name="T6" fmla="*/ 123 w 168"/>
                  <a:gd name="T7" fmla="*/ 320 h 576"/>
                  <a:gd name="T8" fmla="*/ 123 w 168"/>
                  <a:gd name="T9" fmla="*/ 48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8" h="576">
                    <a:moveTo>
                      <a:pt x="144" y="0"/>
                    </a:moveTo>
                    <a:cubicBezTo>
                      <a:pt x="156" y="48"/>
                      <a:pt x="168" y="96"/>
                      <a:pt x="144" y="144"/>
                    </a:cubicBezTo>
                    <a:cubicBezTo>
                      <a:pt x="120" y="192"/>
                      <a:pt x="0" y="248"/>
                      <a:pt x="0" y="288"/>
                    </a:cubicBezTo>
                    <a:cubicBezTo>
                      <a:pt x="0" y="328"/>
                      <a:pt x="120" y="336"/>
                      <a:pt x="144" y="384"/>
                    </a:cubicBezTo>
                    <a:cubicBezTo>
                      <a:pt x="168" y="432"/>
                      <a:pt x="144" y="544"/>
                      <a:pt x="144" y="576"/>
                    </a:cubicBezTo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137" y="1698"/>
                <a:ext cx="12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1928794" y="3336941"/>
              <a:ext cx="223837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Effective Focal length, </a:t>
              </a:r>
              <a:r>
                <a:rPr lang="en-US" sz="1400" dirty="0" err="1"/>
                <a:t>z</a:t>
              </a:r>
              <a:r>
                <a:rPr lang="en-US" sz="1400" baseline="-25000" dirty="0" err="1"/>
                <a:t>f</a:t>
              </a:r>
              <a:endParaRPr lang="en-US" sz="1400" dirty="0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895320" y="4960951"/>
              <a:ext cx="3214687" cy="396875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 refractive index n=n</a:t>
              </a:r>
              <a:r>
                <a:rPr lang="en-US" sz="2000" baseline="-25000" dirty="0"/>
                <a:t>0</a:t>
              </a:r>
              <a:r>
                <a:rPr lang="en-US" sz="2000" dirty="0"/>
                <a:t>+n</a:t>
              </a:r>
              <a:r>
                <a:rPr lang="en-US" sz="2000" baseline="-25000" dirty="0"/>
                <a:t>2</a:t>
              </a:r>
              <a:r>
                <a:rPr lang="en-US" sz="2000" dirty="0"/>
                <a:t>I</a:t>
              </a:r>
            </a:p>
          </p:txBody>
        </p:sp>
      </p:grpSp>
      <p:graphicFrame>
        <p:nvGraphicFramePr>
          <p:cNvPr id="21" name="Group 4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0644208"/>
              </p:ext>
            </p:extLst>
          </p:nvPr>
        </p:nvGraphicFramePr>
        <p:xfrm>
          <a:off x="4786314" y="2714620"/>
          <a:ext cx="1881190" cy="1694733"/>
        </p:xfrm>
        <a:graphic>
          <a:graphicData uri="http://schemas.openxmlformats.org/drawingml/2006/table">
            <a:tbl>
              <a:tblPr/>
              <a:tblGrid>
                <a:gridCol w="940595"/>
                <a:gridCol w="940595"/>
              </a:tblGrid>
              <a:tr h="5974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Type of 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7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7.41x10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-21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7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9.67x10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-20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1.08x10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-19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7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1.52x10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-18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950" y="2685258"/>
            <a:ext cx="1725947" cy="708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447800" y="5181600"/>
            <a:ext cx="30003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Possible solutions: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Evacuated beam transport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Stretching/compression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16" y="100010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Spectrum broadening in saturated amplifier implies proportional pulse shortening. This explains severe self-focusing due to Kerr-effect.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357950" y="85723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6ps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286512" y="150017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6ps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57950" y="221455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3ps?</a:t>
            </a:r>
            <a:endParaRPr lang="en-US" sz="1200" dirty="0"/>
          </a:p>
        </p:txBody>
      </p:sp>
      <p:pic>
        <p:nvPicPr>
          <p:cNvPr id="29" name="Picture 28" descr="P4230550.JPG"/>
          <p:cNvPicPr>
            <a:picLocks noChangeAspect="1"/>
          </p:cNvPicPr>
          <p:nvPr/>
        </p:nvPicPr>
        <p:blipFill>
          <a:blip r:embed="rId4" cstate="print"/>
          <a:srcRect l="25000" t="22916" r="31250" b="18750"/>
          <a:stretch>
            <a:fillRect/>
          </a:stretch>
        </p:blipFill>
        <p:spPr>
          <a:xfrm>
            <a:off x="571472" y="785794"/>
            <a:ext cx="1571636" cy="1571636"/>
          </a:xfrm>
          <a:prstGeom prst="rect">
            <a:avLst/>
          </a:prstGeom>
        </p:spPr>
      </p:pic>
      <p:pic>
        <p:nvPicPr>
          <p:cNvPr id="32" name="Picture 31" descr="P4230545.JPG"/>
          <p:cNvPicPr>
            <a:picLocks noChangeAspect="1"/>
          </p:cNvPicPr>
          <p:nvPr/>
        </p:nvPicPr>
        <p:blipFill>
          <a:blip r:embed="rId5" cstate="print"/>
          <a:srcRect l="46094" t="66667" r="29687" b="8333"/>
          <a:stretch>
            <a:fillRect/>
          </a:stretch>
        </p:blipFill>
        <p:spPr>
          <a:xfrm>
            <a:off x="2571736" y="928670"/>
            <a:ext cx="1660934" cy="1285884"/>
          </a:xfrm>
          <a:prstGeom prst="rect">
            <a:avLst/>
          </a:prstGeom>
        </p:spPr>
      </p:pic>
      <p:pic>
        <p:nvPicPr>
          <p:cNvPr id="33" name="Picture 32" descr="P42305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4786322"/>
            <a:ext cx="3143272" cy="164306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rot="5400000">
            <a:off x="2107389" y="203516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608381" y="203516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8" idx="1"/>
          </p:cNvCxnSpPr>
          <p:nvPr/>
        </p:nvCxnSpPr>
        <p:spPr>
          <a:xfrm rot="5400000" flipH="1" flipV="1">
            <a:off x="1719242" y="3290886"/>
            <a:ext cx="7048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894133" y="3392487"/>
            <a:ext cx="7858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43174" y="2428868"/>
            <a:ext cx="150019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14678" y="214311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8D3E"/>
                </a:solidFill>
              </a:rPr>
              <a:t>3”</a:t>
            </a:r>
            <a:endParaRPr lang="en-US" dirty="0">
              <a:solidFill>
                <a:srgbClr val="FF8D3E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107919" y="218756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465241" y="218756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43704" y="2571744"/>
            <a:ext cx="1356528" cy="9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15208" y="229551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8D3E"/>
                </a:solidFill>
              </a:rPr>
              <a:t>~2”</a:t>
            </a:r>
            <a:endParaRPr lang="en-US" dirty="0">
              <a:solidFill>
                <a:srgbClr val="FF8D3E"/>
              </a:solidFill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9472" y="3423740"/>
            <a:ext cx="1568460" cy="6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00600" y="4419600"/>
            <a:ext cx="2315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S. </a:t>
            </a:r>
            <a:r>
              <a:rPr lang="en-US" sz="1200" dirty="0" err="1" smtClean="0"/>
              <a:t>Tochitsky</a:t>
            </a:r>
            <a:r>
              <a:rPr lang="en-US" sz="1200" dirty="0" smtClean="0"/>
              <a:t>, UCLA</a:t>
            </a:r>
            <a:endParaRPr lang="en-US" sz="1200" dirty="0"/>
          </a:p>
        </p:txBody>
      </p:sp>
      <p:pic>
        <p:nvPicPr>
          <p:cNvPr id="45" name="Picture 44" descr="P4230545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4711" t="72102" r="39560" b="20188"/>
          <a:stretch/>
        </p:blipFill>
        <p:spPr>
          <a:xfrm>
            <a:off x="4272192" y="961547"/>
            <a:ext cx="1157064" cy="1167736"/>
          </a:xfrm>
          <a:prstGeom prst="rect">
            <a:avLst/>
          </a:prstGeom>
          <a:ln>
            <a:solidFill>
              <a:srgbClr val="FF8D3E"/>
            </a:solidFill>
          </a:ln>
        </p:spPr>
      </p:pic>
      <p:cxnSp>
        <p:nvCxnSpPr>
          <p:cNvPr id="30" name="Straight Connector 29"/>
          <p:cNvCxnSpPr/>
          <p:nvPr/>
        </p:nvCxnSpPr>
        <p:spPr>
          <a:xfrm flipH="1">
            <a:off x="3347864" y="961547"/>
            <a:ext cx="924328" cy="307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393273" y="1545415"/>
            <a:ext cx="878919" cy="58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03848" y="1268760"/>
            <a:ext cx="317040" cy="302852"/>
          </a:xfrm>
          <a:prstGeom prst="rect">
            <a:avLst/>
          </a:prstGeom>
          <a:noFill/>
          <a:ln w="3175">
            <a:solidFill>
              <a:srgbClr val="FF8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47" grpId="0"/>
      <p:bldP spid="15" grpId="0"/>
      <p:bldP spid="15" grpId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08520" y="260648"/>
            <a:ext cx="8183563" cy="6462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</a:t>
            </a:r>
            <a:r>
              <a:rPr lang="en-US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Collaborators</a:t>
            </a:r>
            <a:endParaRPr lang="en-US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00364" y="916466"/>
            <a:ext cx="5629276" cy="557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 b="1" i="1" dirty="0">
                <a:solidFill>
                  <a:srgbClr val="4B4F55"/>
                </a:solidFill>
              </a:rPr>
              <a:t>Imperial </a:t>
            </a:r>
            <a:r>
              <a:rPr lang="en-GB" sz="1400" b="1" i="1" dirty="0" smtClean="0">
                <a:solidFill>
                  <a:srgbClr val="4B4F55"/>
                </a:solidFill>
              </a:rPr>
              <a:t>College, </a:t>
            </a:r>
            <a:r>
              <a:rPr lang="en-GB" sz="1400" b="1" i="1" dirty="0">
                <a:solidFill>
                  <a:srgbClr val="4B4F55"/>
                </a:solidFill>
              </a:rPr>
              <a:t>Laser Plasma Interactions Group</a:t>
            </a:r>
            <a:endParaRPr lang="en-GB" sz="1400" b="1" i="1" dirty="0" smtClean="0">
              <a:solidFill>
                <a:srgbClr val="4B4F55"/>
              </a:solidFill>
            </a:endParaRP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600" i="0" dirty="0" smtClean="0">
                <a:solidFill>
                  <a:srgbClr val="4B4F55"/>
                </a:solidFill>
              </a:rPr>
              <a:t>C.A.J. Palmer, N. Dover, Z. </a:t>
            </a:r>
            <a:r>
              <a:rPr lang="en-GB" sz="1600" i="0" dirty="0" err="1" smtClean="0">
                <a:solidFill>
                  <a:srgbClr val="4B4F55"/>
                </a:solidFill>
              </a:rPr>
              <a:t>Najmudin</a:t>
            </a:r>
            <a:endParaRPr lang="en-GB" sz="1600" i="0" dirty="0" smtClean="0">
              <a:solidFill>
                <a:srgbClr val="4B4F55"/>
              </a:solidFill>
            </a:endParaRP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dirty="0">
              <a:solidFill>
                <a:srgbClr val="4B4F55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1800" i="0" dirty="0">
              <a:solidFill>
                <a:srgbClr val="4B4F55"/>
              </a:solidFill>
            </a:endParaRPr>
          </a:p>
        </p:txBody>
      </p:sp>
      <p:pic>
        <p:nvPicPr>
          <p:cNvPr id="6" name="Picture 3" descr="imperia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99" y="908720"/>
            <a:ext cx="1800236" cy="69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3" y="2595259"/>
            <a:ext cx="1117400" cy="482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3" y="1830874"/>
            <a:ext cx="1657360" cy="638084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00364" y="1628800"/>
            <a:ext cx="5629276" cy="9264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 b="1" i="1" dirty="0" smtClean="0">
                <a:solidFill>
                  <a:srgbClr val="4B4F55"/>
                </a:solidFill>
              </a:rPr>
              <a:t>BNL, Accelerator Test Facility</a:t>
            </a: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600" i="0" dirty="0" smtClean="0">
                <a:solidFill>
                  <a:srgbClr val="4B4F55"/>
                </a:solidFill>
              </a:rPr>
              <a:t>I.V. </a:t>
            </a:r>
            <a:r>
              <a:rPr lang="en-GB" sz="1600" i="0" dirty="0" err="1" smtClean="0">
                <a:solidFill>
                  <a:srgbClr val="4B4F55"/>
                </a:solidFill>
              </a:rPr>
              <a:t>Pogorelsky</a:t>
            </a:r>
            <a:r>
              <a:rPr lang="en-GB" sz="1600" i="0" dirty="0" smtClean="0">
                <a:solidFill>
                  <a:srgbClr val="4B4F55"/>
                </a:solidFill>
              </a:rPr>
              <a:t>, M. </a:t>
            </a:r>
            <a:r>
              <a:rPr lang="en-GB" sz="1600" i="0" dirty="0" err="1" smtClean="0">
                <a:solidFill>
                  <a:srgbClr val="4B4F55"/>
                </a:solidFill>
              </a:rPr>
              <a:t>Babzien</a:t>
            </a:r>
            <a:r>
              <a:rPr lang="en-GB" sz="1600" i="0" dirty="0" smtClean="0">
                <a:solidFill>
                  <a:srgbClr val="4B4F55"/>
                </a:solidFill>
              </a:rPr>
              <a:t>, M.N. </a:t>
            </a:r>
            <a:r>
              <a:rPr lang="en-GB" sz="1600" i="0" dirty="0" err="1" smtClean="0">
                <a:solidFill>
                  <a:srgbClr val="4B4F55"/>
                </a:solidFill>
              </a:rPr>
              <a:t>Polyanskiy</a:t>
            </a:r>
            <a:r>
              <a:rPr lang="en-GB" sz="1600" i="0" dirty="0" smtClean="0">
                <a:solidFill>
                  <a:srgbClr val="4B4F55"/>
                </a:solidFill>
              </a:rPr>
              <a:t>,</a:t>
            </a: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600" i="0" dirty="0" smtClean="0">
                <a:solidFill>
                  <a:srgbClr val="4B4F55"/>
                </a:solidFill>
              </a:rPr>
              <a:t> V. </a:t>
            </a:r>
            <a:r>
              <a:rPr lang="en-GB" sz="1600" i="0" dirty="0" err="1" smtClean="0">
                <a:solidFill>
                  <a:srgbClr val="4B4F55"/>
                </a:solidFill>
              </a:rPr>
              <a:t>Yakimenko</a:t>
            </a:r>
            <a:r>
              <a:rPr lang="en-GB" sz="1600" i="0" dirty="0" smtClean="0">
                <a:solidFill>
                  <a:srgbClr val="4B4F55"/>
                </a:solidFill>
              </a:rPr>
              <a:t> (+</a:t>
            </a:r>
            <a:r>
              <a:rPr lang="en-GB" sz="1600" i="0" dirty="0" err="1" smtClean="0">
                <a:solidFill>
                  <a:srgbClr val="4B4F55"/>
                </a:solidFill>
              </a:rPr>
              <a:t>postdoc</a:t>
            </a:r>
            <a:r>
              <a:rPr lang="en-GB" sz="1600" i="0" dirty="0" smtClean="0">
                <a:solidFill>
                  <a:srgbClr val="4B4F55"/>
                </a:solidFill>
              </a:rPr>
              <a:t> vacancy)</a:t>
            </a: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1600" dirty="0">
              <a:solidFill>
                <a:srgbClr val="4B4F55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1800" i="0" dirty="0">
              <a:solidFill>
                <a:srgbClr val="4B4F55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00364" y="2697856"/>
            <a:ext cx="5629276" cy="587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 b="1" i="1" dirty="0" smtClean="0">
                <a:solidFill>
                  <a:srgbClr val="4B4F55"/>
                </a:solidFill>
              </a:rPr>
              <a:t>SUSB, Stony Brook University</a:t>
            </a: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600" i="0" dirty="0" smtClean="0">
                <a:solidFill>
                  <a:srgbClr val="4B4F55"/>
                </a:solidFill>
              </a:rPr>
              <a:t>P. </a:t>
            </a:r>
            <a:r>
              <a:rPr lang="en-GB" sz="1600" i="0" dirty="0" err="1" smtClean="0">
                <a:solidFill>
                  <a:srgbClr val="4B4F55"/>
                </a:solidFill>
              </a:rPr>
              <a:t>Shkolnikov</a:t>
            </a:r>
            <a:r>
              <a:rPr lang="en-GB" sz="1600" i="0" dirty="0" smtClean="0">
                <a:solidFill>
                  <a:srgbClr val="4B4F55"/>
                </a:solidFill>
              </a:rPr>
              <a:t>, N. Cook</a:t>
            </a:r>
            <a:r>
              <a:rPr lang="en-GB" sz="1600" dirty="0" smtClean="0">
                <a:solidFill>
                  <a:srgbClr val="4B4F55"/>
                </a:solidFill>
              </a:rPr>
              <a:t> (+</a:t>
            </a:r>
            <a:r>
              <a:rPr lang="en-GB" sz="1600" dirty="0" err="1" smtClean="0">
                <a:solidFill>
                  <a:srgbClr val="4B4F55"/>
                </a:solidFill>
              </a:rPr>
              <a:t>postdoc</a:t>
            </a:r>
            <a:r>
              <a:rPr lang="en-GB" sz="1600" dirty="0" smtClean="0">
                <a:solidFill>
                  <a:srgbClr val="4B4F55"/>
                </a:solidFill>
              </a:rPr>
              <a:t> vacancy)</a:t>
            </a:r>
            <a:endParaRPr lang="en-GB" sz="1600" i="0" dirty="0" smtClean="0">
              <a:solidFill>
                <a:srgbClr val="4B4F55"/>
              </a:solidFill>
            </a:endParaRP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dirty="0">
              <a:solidFill>
                <a:srgbClr val="4B4F55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1800" i="0" dirty="0">
              <a:solidFill>
                <a:srgbClr val="4B4F55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994478" y="3453950"/>
            <a:ext cx="5629276" cy="5920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 b="1" i="1" dirty="0" smtClean="0">
                <a:solidFill>
                  <a:srgbClr val="4B4F55"/>
                </a:solidFill>
              </a:rPr>
              <a:t>LMU </a:t>
            </a:r>
            <a:r>
              <a:rPr lang="en-US" sz="1400" b="1" i="1" dirty="0" err="1" smtClean="0">
                <a:solidFill>
                  <a:srgbClr val="4B4F55"/>
                </a:solidFill>
              </a:rPr>
              <a:t>Munchen</a:t>
            </a:r>
            <a:r>
              <a:rPr lang="en-GB" sz="1400" b="1" i="1" dirty="0" smtClean="0">
                <a:solidFill>
                  <a:srgbClr val="4B4F55"/>
                </a:solidFill>
              </a:rPr>
              <a:t>/</a:t>
            </a:r>
            <a:r>
              <a:rPr lang="en-US" sz="1400" b="1" i="1" dirty="0">
                <a:solidFill>
                  <a:srgbClr val="4B4F55"/>
                </a:solidFill>
              </a:rPr>
              <a:t>Max-Planck-</a:t>
            </a:r>
            <a:r>
              <a:rPr lang="en-US" sz="1400" b="1" i="1" dirty="0" err="1">
                <a:solidFill>
                  <a:srgbClr val="4B4F55"/>
                </a:solidFill>
              </a:rPr>
              <a:t>Institut</a:t>
            </a:r>
            <a:r>
              <a:rPr lang="en-US" sz="1400" b="1" i="1" dirty="0" smtClean="0">
                <a:solidFill>
                  <a:srgbClr val="4B4F55"/>
                </a:solidFill>
              </a:rPr>
              <a:t>fur </a:t>
            </a:r>
            <a:r>
              <a:rPr lang="en-US" sz="1400" b="1" i="1" dirty="0" err="1">
                <a:solidFill>
                  <a:srgbClr val="4B4F55"/>
                </a:solidFill>
              </a:rPr>
              <a:t>Quantenoptik</a:t>
            </a:r>
            <a:endParaRPr lang="en-GB" sz="1400" b="1" i="1" dirty="0" smtClean="0">
              <a:solidFill>
                <a:srgbClr val="4B4F55"/>
              </a:solidFill>
            </a:endParaRP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600" i="0" dirty="0" err="1" smtClean="0">
                <a:solidFill>
                  <a:srgbClr val="4B4F55"/>
                </a:solidFill>
              </a:rPr>
              <a:t>J.Schreiber</a:t>
            </a:r>
            <a:endParaRPr lang="en-GB" sz="1600" i="0" dirty="0" smtClean="0">
              <a:solidFill>
                <a:srgbClr val="4B4F55"/>
              </a:solidFill>
            </a:endParaRPr>
          </a:p>
          <a:p>
            <a:pPr marL="339725" indent="-339725" algn="ctr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dirty="0">
              <a:solidFill>
                <a:srgbClr val="4B4F55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1800" i="0" dirty="0">
              <a:solidFill>
                <a:srgbClr val="4B4F5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4657" y="3564574"/>
            <a:ext cx="487263" cy="4951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755" y="3559417"/>
            <a:ext cx="338950" cy="486557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01192" y="4222798"/>
            <a:ext cx="5629276" cy="7903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Laboratoire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d’ </a:t>
            </a:r>
            <a:r>
              <a:rPr lang="en-US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Optique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Applique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(LOA), </a:t>
            </a:r>
            <a:r>
              <a:rPr lang="en-US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Ecole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Polytechnique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France</a:t>
            </a:r>
          </a:p>
          <a:p>
            <a:pPr algn="ctr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Kahaly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F.Sylla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A.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Flacco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V. Malka</a:t>
            </a:r>
          </a:p>
          <a:p>
            <a:pPr algn="ctr">
              <a:buClrTx/>
              <a:buSzTx/>
              <a:buFontTx/>
              <a:buNone/>
            </a:pPr>
            <a:endParaRPr lang="en-GB" dirty="0">
              <a:solidFill>
                <a:srgbClr val="4B4F55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1800" i="0" dirty="0">
              <a:solidFill>
                <a:srgbClr val="4B4F5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3" y="4393440"/>
            <a:ext cx="2083475" cy="4984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Strath_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8287" y="5134318"/>
            <a:ext cx="869418" cy="51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001192" y="5165576"/>
            <a:ext cx="5629276" cy="4853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Univ. of </a:t>
            </a:r>
            <a:r>
              <a:rPr lang="en-US" sz="1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Strathclyde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UK</a:t>
            </a:r>
          </a:p>
          <a:p>
            <a:pPr algn="ctr">
              <a:defRPr/>
            </a:pPr>
            <a:r>
              <a:rPr lang="en-US" sz="16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</a:rPr>
              <a:t>P. </a:t>
            </a:r>
            <a:r>
              <a:rPr lang="en-US" sz="1600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</a:rPr>
              <a:t>McKeana</a:t>
            </a:r>
            <a:r>
              <a:rPr lang="en-US" sz="1600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</a:rPr>
              <a:t>D. Carroll, C. Brenner</a:t>
            </a:r>
            <a:endParaRPr lang="en-US" sz="1600" dirty="0">
              <a:ln w="1905"/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Tx/>
              <a:buSzTx/>
              <a:buFontTx/>
              <a:buNone/>
            </a:pPr>
            <a:endParaRPr lang="en-GB" dirty="0">
              <a:solidFill>
                <a:srgbClr val="4B4F55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1800" i="0" dirty="0">
              <a:solidFill>
                <a:srgbClr val="4B4F55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994478" y="5803367"/>
            <a:ext cx="5629276" cy="4853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Rutherford Appleton Laboratory, UK</a:t>
            </a:r>
          </a:p>
          <a:p>
            <a:pPr algn="ctr">
              <a:defRPr/>
            </a:pPr>
            <a:r>
              <a:rPr lang="en-US" sz="16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</a:rPr>
              <a:t>D. Neely</a:t>
            </a:r>
            <a:endParaRPr lang="en-US" sz="1600" dirty="0">
              <a:ln w="1905"/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Tx/>
              <a:buSzTx/>
              <a:buFontTx/>
              <a:buNone/>
            </a:pPr>
            <a:endParaRPr lang="en-GB" dirty="0">
              <a:solidFill>
                <a:srgbClr val="4B4F55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45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1800" i="0" dirty="0">
              <a:solidFill>
                <a:srgbClr val="4B4F55"/>
              </a:solidFill>
            </a:endParaRPr>
          </a:p>
        </p:txBody>
      </p:sp>
      <p:pic>
        <p:nvPicPr>
          <p:cNvPr id="20" name="Picture 11" descr="RAL_STF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926" y="5761359"/>
            <a:ext cx="2076139" cy="3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Phase-conjugated self-amplified reflection of laser light due to stimulated </a:t>
            </a:r>
            <a:r>
              <a:rPr lang="en-US" dirty="0" err="1" smtClean="0"/>
              <a:t>Brillouin</a:t>
            </a:r>
            <a:r>
              <a:rPr lang="en-US" dirty="0" smtClean="0"/>
              <a:t> scattering on ion acoustic waves in plasma.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857364"/>
            <a:ext cx="5429288" cy="114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714488"/>
            <a:ext cx="2419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Addressing specific problems: Plasma reflections</a:t>
            </a:r>
          </a:p>
        </p:txBody>
      </p:sp>
      <p:graphicFrame>
        <p:nvGraphicFramePr>
          <p:cNvPr id="1945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3243690"/>
              </p:ext>
            </p:extLst>
          </p:nvPr>
        </p:nvGraphicFramePr>
        <p:xfrm>
          <a:off x="4176336" y="3356361"/>
          <a:ext cx="4334524" cy="2781320"/>
        </p:xfrm>
        <a:graphic>
          <a:graphicData uri="http://schemas.openxmlformats.org/presentationml/2006/ole">
            <p:oleObj spid="_x0000_s194583" name="CorelDRAW" r:id="rId5" imgW="8193024" imgH="4931664" progId="">
              <p:embed/>
            </p:oleObj>
          </a:graphicData>
        </a:graphic>
      </p:graphicFrame>
      <p:pic>
        <p:nvPicPr>
          <p:cNvPr id="10" name="Picture 9" descr="P4230541.JPG"/>
          <p:cNvPicPr>
            <a:picLocks noChangeAspect="1"/>
          </p:cNvPicPr>
          <p:nvPr/>
        </p:nvPicPr>
        <p:blipFill>
          <a:blip r:embed="rId6" cstate="print"/>
          <a:srcRect l="9375" r="11718"/>
          <a:stretch>
            <a:fillRect/>
          </a:stretch>
        </p:blipFill>
        <p:spPr>
          <a:xfrm>
            <a:off x="857224" y="1571612"/>
            <a:ext cx="1878955" cy="1785925"/>
          </a:xfrm>
          <a:prstGeom prst="rect">
            <a:avLst/>
          </a:prstGeom>
        </p:spPr>
      </p:pic>
      <p:pic>
        <p:nvPicPr>
          <p:cNvPr id="12" name="Picture 11" descr="P42305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3929066"/>
            <a:ext cx="2762237" cy="207167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714480" y="4572008"/>
            <a:ext cx="1571636" cy="64294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0199891">
            <a:off x="2101364" y="456235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8D3E"/>
                </a:solidFill>
              </a:rPr>
              <a:t>30cm</a:t>
            </a:r>
            <a:endParaRPr lang="en-US" b="1" dirty="0">
              <a:solidFill>
                <a:srgbClr val="FF8D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5438-3575-41B8-84BA-F9087B6F26C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025" name="Group 1024"/>
          <p:cNvGrpSpPr/>
          <p:nvPr/>
        </p:nvGrpSpPr>
        <p:grpSpPr>
          <a:xfrm>
            <a:off x="1663651" y="1000512"/>
            <a:ext cx="4281065" cy="2218207"/>
            <a:chOff x="238196" y="783940"/>
            <a:chExt cx="4811836" cy="2918025"/>
          </a:xfrm>
        </p:grpSpPr>
        <p:grpSp>
          <p:nvGrpSpPr>
            <p:cNvPr id="27" name="Group 26"/>
            <p:cNvGrpSpPr/>
            <p:nvPr/>
          </p:nvGrpSpPr>
          <p:grpSpPr>
            <a:xfrm>
              <a:off x="4373788" y="1632521"/>
              <a:ext cx="320676" cy="633292"/>
              <a:chOff x="4930140" y="2583178"/>
              <a:chExt cx="472440" cy="8001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Cube 27"/>
              <p:cNvSpPr/>
              <p:nvPr/>
            </p:nvSpPr>
            <p:spPr>
              <a:xfrm rot="10800000">
                <a:off x="5036820" y="2583178"/>
                <a:ext cx="365760" cy="800101"/>
              </a:xfrm>
              <a:prstGeom prst="cube">
                <a:avLst>
                  <a:gd name="adj" fmla="val 39583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an 28"/>
              <p:cNvSpPr/>
              <p:nvPr/>
            </p:nvSpPr>
            <p:spPr>
              <a:xfrm rot="16200000">
                <a:off x="4853940" y="2849881"/>
                <a:ext cx="381000" cy="228600"/>
              </a:xfrm>
              <a:prstGeom prst="ca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20100000">
              <a:off x="4208696" y="800095"/>
              <a:ext cx="320676" cy="633292"/>
              <a:chOff x="4930140" y="2583178"/>
              <a:chExt cx="472440" cy="8001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Cube 9"/>
              <p:cNvSpPr/>
              <p:nvPr/>
            </p:nvSpPr>
            <p:spPr>
              <a:xfrm rot="10800000">
                <a:off x="5036820" y="2583178"/>
                <a:ext cx="365760" cy="800101"/>
              </a:xfrm>
              <a:prstGeom prst="cube">
                <a:avLst>
                  <a:gd name="adj" fmla="val 39583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an 8"/>
              <p:cNvSpPr/>
              <p:nvPr/>
            </p:nvSpPr>
            <p:spPr>
              <a:xfrm rot="16200000">
                <a:off x="4853940" y="2849881"/>
                <a:ext cx="381000" cy="228600"/>
              </a:xfrm>
              <a:prstGeom prst="ca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19980000">
              <a:off x="2415837" y="1512007"/>
              <a:ext cx="1905000" cy="9144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 rot="21180000">
              <a:off x="1841028" y="1475870"/>
              <a:ext cx="1401486" cy="93538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80000" flipV="1">
              <a:off x="826679" y="1883291"/>
              <a:ext cx="1706921" cy="878164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29" idx="1"/>
            </p:cNvCxnSpPr>
            <p:nvPr/>
          </p:nvCxnSpPr>
          <p:spPr>
            <a:xfrm>
              <a:off x="2552650" y="1934091"/>
              <a:ext cx="1821138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8900000" flipH="1">
              <a:off x="1674553" y="3309865"/>
              <a:ext cx="6096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18900000">
              <a:off x="1338543" y="2298375"/>
              <a:ext cx="1443920" cy="415568"/>
            </a:xfrm>
            <a:custGeom>
              <a:avLst/>
              <a:gdLst>
                <a:gd name="connsiteX0" fmla="*/ 0 w 2017610"/>
                <a:gd name="connsiteY0" fmla="*/ 0 h 152400"/>
                <a:gd name="connsiteX1" fmla="*/ 2017610 w 2017610"/>
                <a:gd name="connsiteY1" fmla="*/ 0 h 152400"/>
                <a:gd name="connsiteX2" fmla="*/ 2017610 w 2017610"/>
                <a:gd name="connsiteY2" fmla="*/ 152400 h 152400"/>
                <a:gd name="connsiteX3" fmla="*/ 0 w 2017610"/>
                <a:gd name="connsiteY3" fmla="*/ 152400 h 152400"/>
                <a:gd name="connsiteX4" fmla="*/ 0 w 2017610"/>
                <a:gd name="connsiteY4" fmla="*/ 0 h 152400"/>
                <a:gd name="connsiteX0" fmla="*/ 0 w 2017610"/>
                <a:gd name="connsiteY0" fmla="*/ 0 h 152400"/>
                <a:gd name="connsiteX1" fmla="*/ 2017610 w 2017610"/>
                <a:gd name="connsiteY1" fmla="*/ 0 h 152400"/>
                <a:gd name="connsiteX2" fmla="*/ 2015191 w 2017610"/>
                <a:gd name="connsiteY2" fmla="*/ 36386 h 152400"/>
                <a:gd name="connsiteX3" fmla="*/ 2017610 w 2017610"/>
                <a:gd name="connsiteY3" fmla="*/ 152400 h 152400"/>
                <a:gd name="connsiteX4" fmla="*/ 0 w 2017610"/>
                <a:gd name="connsiteY4" fmla="*/ 152400 h 152400"/>
                <a:gd name="connsiteX5" fmla="*/ 0 w 2017610"/>
                <a:gd name="connsiteY5" fmla="*/ 0 h 152400"/>
                <a:gd name="connsiteX0" fmla="*/ 0 w 2017610"/>
                <a:gd name="connsiteY0" fmla="*/ 0 h 152400"/>
                <a:gd name="connsiteX1" fmla="*/ 2017610 w 2017610"/>
                <a:gd name="connsiteY1" fmla="*/ 0 h 152400"/>
                <a:gd name="connsiteX2" fmla="*/ 2015191 w 2017610"/>
                <a:gd name="connsiteY2" fmla="*/ 36386 h 152400"/>
                <a:gd name="connsiteX3" fmla="*/ 2015365 w 2017610"/>
                <a:gd name="connsiteY3" fmla="*/ 114235 h 152400"/>
                <a:gd name="connsiteX4" fmla="*/ 0 w 2017610"/>
                <a:gd name="connsiteY4" fmla="*/ 152400 h 152400"/>
                <a:gd name="connsiteX5" fmla="*/ 0 w 2017610"/>
                <a:gd name="connsiteY5" fmla="*/ 0 h 152400"/>
                <a:gd name="connsiteX0" fmla="*/ 0 w 2268550"/>
                <a:gd name="connsiteY0" fmla="*/ 0 h 152400"/>
                <a:gd name="connsiteX1" fmla="*/ 2017610 w 2268550"/>
                <a:gd name="connsiteY1" fmla="*/ 0 h 152400"/>
                <a:gd name="connsiteX2" fmla="*/ 2015365 w 2268550"/>
                <a:gd name="connsiteY2" fmla="*/ 114235 h 152400"/>
                <a:gd name="connsiteX3" fmla="*/ 0 w 2268550"/>
                <a:gd name="connsiteY3" fmla="*/ 152400 h 152400"/>
                <a:gd name="connsiteX4" fmla="*/ 0 w 2268550"/>
                <a:gd name="connsiteY4" fmla="*/ 0 h 152400"/>
                <a:gd name="connsiteX0" fmla="*/ 0 w 2266306"/>
                <a:gd name="connsiteY0" fmla="*/ 0 h 152400"/>
                <a:gd name="connsiteX1" fmla="*/ 2013120 w 2266306"/>
                <a:gd name="connsiteY1" fmla="*/ 35921 h 152400"/>
                <a:gd name="connsiteX2" fmla="*/ 2015365 w 2266306"/>
                <a:gd name="connsiteY2" fmla="*/ 114235 h 152400"/>
                <a:gd name="connsiteX3" fmla="*/ 0 w 2266306"/>
                <a:gd name="connsiteY3" fmla="*/ 152400 h 152400"/>
                <a:gd name="connsiteX4" fmla="*/ 0 w 2266306"/>
                <a:gd name="connsiteY4" fmla="*/ 0 h 152400"/>
                <a:gd name="connsiteX0" fmla="*/ 0 w 2268574"/>
                <a:gd name="connsiteY0" fmla="*/ 0 h 152400"/>
                <a:gd name="connsiteX1" fmla="*/ 2013120 w 2268574"/>
                <a:gd name="connsiteY1" fmla="*/ 35921 h 152400"/>
                <a:gd name="connsiteX2" fmla="*/ 2019855 w 2268574"/>
                <a:gd name="connsiteY2" fmla="*/ 78314 h 152400"/>
                <a:gd name="connsiteX3" fmla="*/ 0 w 2268574"/>
                <a:gd name="connsiteY3" fmla="*/ 152400 h 152400"/>
                <a:gd name="connsiteX4" fmla="*/ 0 w 2268574"/>
                <a:gd name="connsiteY4" fmla="*/ 0 h 152400"/>
                <a:gd name="connsiteX0" fmla="*/ 0 w 2268574"/>
                <a:gd name="connsiteY0" fmla="*/ 0 h 183832"/>
                <a:gd name="connsiteX1" fmla="*/ 2013120 w 2268574"/>
                <a:gd name="connsiteY1" fmla="*/ 67353 h 183832"/>
                <a:gd name="connsiteX2" fmla="*/ 2019855 w 2268574"/>
                <a:gd name="connsiteY2" fmla="*/ 109746 h 183832"/>
                <a:gd name="connsiteX3" fmla="*/ 0 w 2268574"/>
                <a:gd name="connsiteY3" fmla="*/ 183832 h 183832"/>
                <a:gd name="connsiteX4" fmla="*/ 0 w 2268574"/>
                <a:gd name="connsiteY4" fmla="*/ 0 h 183832"/>
                <a:gd name="connsiteX0" fmla="*/ 0 w 2268574"/>
                <a:gd name="connsiteY0" fmla="*/ 0 h 206283"/>
                <a:gd name="connsiteX1" fmla="*/ 2013120 w 2268574"/>
                <a:gd name="connsiteY1" fmla="*/ 67353 h 206283"/>
                <a:gd name="connsiteX2" fmla="*/ 2019855 w 2268574"/>
                <a:gd name="connsiteY2" fmla="*/ 109746 h 206283"/>
                <a:gd name="connsiteX3" fmla="*/ 0 w 2268574"/>
                <a:gd name="connsiteY3" fmla="*/ 206283 h 206283"/>
                <a:gd name="connsiteX4" fmla="*/ 0 w 2268574"/>
                <a:gd name="connsiteY4" fmla="*/ 0 h 206283"/>
                <a:gd name="connsiteX0" fmla="*/ 15964 w 2284538"/>
                <a:gd name="connsiteY0" fmla="*/ 0 h 206283"/>
                <a:gd name="connsiteX1" fmla="*/ 2029084 w 2284538"/>
                <a:gd name="connsiteY1" fmla="*/ 67353 h 206283"/>
                <a:gd name="connsiteX2" fmla="*/ 2035819 w 2284538"/>
                <a:gd name="connsiteY2" fmla="*/ 109746 h 206283"/>
                <a:gd name="connsiteX3" fmla="*/ 15964 w 2284538"/>
                <a:gd name="connsiteY3" fmla="*/ 206283 h 206283"/>
                <a:gd name="connsiteX4" fmla="*/ 15964 w 2284538"/>
                <a:gd name="connsiteY4" fmla="*/ 0 h 206283"/>
                <a:gd name="connsiteX0" fmla="*/ 28649 w 2297223"/>
                <a:gd name="connsiteY0" fmla="*/ 0 h 206283"/>
                <a:gd name="connsiteX1" fmla="*/ 2041769 w 2297223"/>
                <a:gd name="connsiteY1" fmla="*/ 67353 h 206283"/>
                <a:gd name="connsiteX2" fmla="*/ 2048504 w 2297223"/>
                <a:gd name="connsiteY2" fmla="*/ 109746 h 206283"/>
                <a:gd name="connsiteX3" fmla="*/ 28649 w 2297223"/>
                <a:gd name="connsiteY3" fmla="*/ 206283 h 206283"/>
                <a:gd name="connsiteX4" fmla="*/ 28649 w 2297223"/>
                <a:gd name="connsiteY4" fmla="*/ 0 h 206283"/>
                <a:gd name="connsiteX0" fmla="*/ 28649 w 2296121"/>
                <a:gd name="connsiteY0" fmla="*/ 0 h 206283"/>
                <a:gd name="connsiteX1" fmla="*/ 2039524 w 2296121"/>
                <a:gd name="connsiteY1" fmla="*/ 56127 h 206283"/>
                <a:gd name="connsiteX2" fmla="*/ 2048504 w 2296121"/>
                <a:gd name="connsiteY2" fmla="*/ 109746 h 206283"/>
                <a:gd name="connsiteX3" fmla="*/ 28649 w 2296121"/>
                <a:gd name="connsiteY3" fmla="*/ 206283 h 206283"/>
                <a:gd name="connsiteX4" fmla="*/ 28649 w 2296121"/>
                <a:gd name="connsiteY4" fmla="*/ 0 h 206283"/>
                <a:gd name="connsiteX0" fmla="*/ 28649 w 2197435"/>
                <a:gd name="connsiteY0" fmla="*/ 0 h 206283"/>
                <a:gd name="connsiteX1" fmla="*/ 2039524 w 2197435"/>
                <a:gd name="connsiteY1" fmla="*/ 56127 h 206283"/>
                <a:gd name="connsiteX2" fmla="*/ 2048504 w 2197435"/>
                <a:gd name="connsiteY2" fmla="*/ 109746 h 206283"/>
                <a:gd name="connsiteX3" fmla="*/ 28649 w 2197435"/>
                <a:gd name="connsiteY3" fmla="*/ 206283 h 206283"/>
                <a:gd name="connsiteX4" fmla="*/ 28649 w 2197435"/>
                <a:gd name="connsiteY4" fmla="*/ 0 h 206283"/>
                <a:gd name="connsiteX0" fmla="*/ 28649 w 2051856"/>
                <a:gd name="connsiteY0" fmla="*/ 0 h 206283"/>
                <a:gd name="connsiteX1" fmla="*/ 2039524 w 2051856"/>
                <a:gd name="connsiteY1" fmla="*/ 56127 h 206283"/>
                <a:gd name="connsiteX2" fmla="*/ 2048504 w 2051856"/>
                <a:gd name="connsiteY2" fmla="*/ 109746 h 206283"/>
                <a:gd name="connsiteX3" fmla="*/ 28649 w 2051856"/>
                <a:gd name="connsiteY3" fmla="*/ 206283 h 206283"/>
                <a:gd name="connsiteX4" fmla="*/ 28649 w 2051856"/>
                <a:gd name="connsiteY4" fmla="*/ 0 h 206283"/>
                <a:gd name="connsiteX0" fmla="*/ 28649 w 2048504"/>
                <a:gd name="connsiteY0" fmla="*/ 0 h 206283"/>
                <a:gd name="connsiteX1" fmla="*/ 2039524 w 2048504"/>
                <a:gd name="connsiteY1" fmla="*/ 56127 h 206283"/>
                <a:gd name="connsiteX2" fmla="*/ 2048504 w 2048504"/>
                <a:gd name="connsiteY2" fmla="*/ 109746 h 206283"/>
                <a:gd name="connsiteX3" fmla="*/ 28649 w 2048504"/>
                <a:gd name="connsiteY3" fmla="*/ 206283 h 206283"/>
                <a:gd name="connsiteX4" fmla="*/ 28649 w 2048504"/>
                <a:gd name="connsiteY4" fmla="*/ 0 h 206283"/>
                <a:gd name="connsiteX0" fmla="*/ 28649 w 2048504"/>
                <a:gd name="connsiteY0" fmla="*/ 0 h 206283"/>
                <a:gd name="connsiteX1" fmla="*/ 2039524 w 2048504"/>
                <a:gd name="connsiteY1" fmla="*/ 56127 h 206283"/>
                <a:gd name="connsiteX2" fmla="*/ 2048504 w 2048504"/>
                <a:gd name="connsiteY2" fmla="*/ 109746 h 206283"/>
                <a:gd name="connsiteX3" fmla="*/ 28649 w 2048504"/>
                <a:gd name="connsiteY3" fmla="*/ 206283 h 206283"/>
                <a:gd name="connsiteX4" fmla="*/ 28649 w 2048504"/>
                <a:gd name="connsiteY4" fmla="*/ 0 h 206283"/>
                <a:gd name="connsiteX0" fmla="*/ 28649 w 2041769"/>
                <a:gd name="connsiteY0" fmla="*/ 0 h 206283"/>
                <a:gd name="connsiteX1" fmla="*/ 2039524 w 2041769"/>
                <a:gd name="connsiteY1" fmla="*/ 56127 h 206283"/>
                <a:gd name="connsiteX2" fmla="*/ 2041769 w 2041769"/>
                <a:gd name="connsiteY2" fmla="*/ 111991 h 206283"/>
                <a:gd name="connsiteX3" fmla="*/ 28649 w 2041769"/>
                <a:gd name="connsiteY3" fmla="*/ 206283 h 206283"/>
                <a:gd name="connsiteX4" fmla="*/ 28649 w 2041769"/>
                <a:gd name="connsiteY4" fmla="*/ 0 h 206283"/>
                <a:gd name="connsiteX0" fmla="*/ 33337 w 2037478"/>
                <a:gd name="connsiteY0" fmla="*/ 0 h 287106"/>
                <a:gd name="connsiteX1" fmla="*/ 2035233 w 2037478"/>
                <a:gd name="connsiteY1" fmla="*/ 136950 h 287106"/>
                <a:gd name="connsiteX2" fmla="*/ 2037478 w 2037478"/>
                <a:gd name="connsiteY2" fmla="*/ 192814 h 287106"/>
                <a:gd name="connsiteX3" fmla="*/ 24358 w 2037478"/>
                <a:gd name="connsiteY3" fmla="*/ 287106 h 287106"/>
                <a:gd name="connsiteX4" fmla="*/ 33337 w 2037478"/>
                <a:gd name="connsiteY4" fmla="*/ 0 h 287106"/>
                <a:gd name="connsiteX0" fmla="*/ 38793 w 2042934"/>
                <a:gd name="connsiteY0" fmla="*/ 0 h 349968"/>
                <a:gd name="connsiteX1" fmla="*/ 2040689 w 2042934"/>
                <a:gd name="connsiteY1" fmla="*/ 136950 h 349968"/>
                <a:gd name="connsiteX2" fmla="*/ 2042934 w 2042934"/>
                <a:gd name="connsiteY2" fmla="*/ 192814 h 349968"/>
                <a:gd name="connsiteX3" fmla="*/ 20834 w 2042934"/>
                <a:gd name="connsiteY3" fmla="*/ 349968 h 349968"/>
                <a:gd name="connsiteX4" fmla="*/ 38793 w 2042934"/>
                <a:gd name="connsiteY4" fmla="*/ 0 h 349968"/>
                <a:gd name="connsiteX0" fmla="*/ 38793 w 2042934"/>
                <a:gd name="connsiteY0" fmla="*/ 0 h 349968"/>
                <a:gd name="connsiteX1" fmla="*/ 2040689 w 2042934"/>
                <a:gd name="connsiteY1" fmla="*/ 136950 h 349968"/>
                <a:gd name="connsiteX2" fmla="*/ 2042934 w 2042934"/>
                <a:gd name="connsiteY2" fmla="*/ 192814 h 349968"/>
                <a:gd name="connsiteX3" fmla="*/ 20834 w 2042934"/>
                <a:gd name="connsiteY3" fmla="*/ 349968 h 349968"/>
                <a:gd name="connsiteX4" fmla="*/ 38793 w 2042934"/>
                <a:gd name="connsiteY4" fmla="*/ 0 h 349968"/>
                <a:gd name="connsiteX0" fmla="*/ 38793 w 2042934"/>
                <a:gd name="connsiteY0" fmla="*/ 0 h 349968"/>
                <a:gd name="connsiteX1" fmla="*/ 2040689 w 2042934"/>
                <a:gd name="connsiteY1" fmla="*/ 136950 h 349968"/>
                <a:gd name="connsiteX2" fmla="*/ 2042934 w 2042934"/>
                <a:gd name="connsiteY2" fmla="*/ 192814 h 349968"/>
                <a:gd name="connsiteX3" fmla="*/ 20834 w 2042934"/>
                <a:gd name="connsiteY3" fmla="*/ 349968 h 349968"/>
                <a:gd name="connsiteX4" fmla="*/ 38793 w 2042934"/>
                <a:gd name="connsiteY4" fmla="*/ 0 h 349968"/>
                <a:gd name="connsiteX0" fmla="*/ 38793 w 2042934"/>
                <a:gd name="connsiteY0" fmla="*/ 0 h 349968"/>
                <a:gd name="connsiteX1" fmla="*/ 2040689 w 2042934"/>
                <a:gd name="connsiteY1" fmla="*/ 136950 h 349968"/>
                <a:gd name="connsiteX2" fmla="*/ 2042934 w 2042934"/>
                <a:gd name="connsiteY2" fmla="*/ 192814 h 349968"/>
                <a:gd name="connsiteX3" fmla="*/ 20834 w 2042934"/>
                <a:gd name="connsiteY3" fmla="*/ 349968 h 349968"/>
                <a:gd name="connsiteX4" fmla="*/ 38793 w 2042934"/>
                <a:gd name="connsiteY4" fmla="*/ 0 h 349968"/>
                <a:gd name="connsiteX0" fmla="*/ 38793 w 2042934"/>
                <a:gd name="connsiteY0" fmla="*/ 0 h 349968"/>
                <a:gd name="connsiteX1" fmla="*/ 2040689 w 2042934"/>
                <a:gd name="connsiteY1" fmla="*/ 136950 h 349968"/>
                <a:gd name="connsiteX2" fmla="*/ 2042934 w 2042934"/>
                <a:gd name="connsiteY2" fmla="*/ 192814 h 349968"/>
                <a:gd name="connsiteX3" fmla="*/ 20834 w 2042934"/>
                <a:gd name="connsiteY3" fmla="*/ 349968 h 349968"/>
                <a:gd name="connsiteX4" fmla="*/ 38793 w 2042934"/>
                <a:gd name="connsiteY4" fmla="*/ 0 h 349968"/>
                <a:gd name="connsiteX0" fmla="*/ 38793 w 2042934"/>
                <a:gd name="connsiteY0" fmla="*/ 0 h 349968"/>
                <a:gd name="connsiteX1" fmla="*/ 2040689 w 2042934"/>
                <a:gd name="connsiteY1" fmla="*/ 136950 h 349968"/>
                <a:gd name="connsiteX2" fmla="*/ 2042934 w 2042934"/>
                <a:gd name="connsiteY2" fmla="*/ 192814 h 349968"/>
                <a:gd name="connsiteX3" fmla="*/ 20834 w 2042934"/>
                <a:gd name="connsiteY3" fmla="*/ 349968 h 349968"/>
                <a:gd name="connsiteX4" fmla="*/ 38793 w 2042934"/>
                <a:gd name="connsiteY4" fmla="*/ 0 h 349968"/>
                <a:gd name="connsiteX0" fmla="*/ 43915 w 2048056"/>
                <a:gd name="connsiteY0" fmla="*/ 0 h 349968"/>
                <a:gd name="connsiteX1" fmla="*/ 2045811 w 2048056"/>
                <a:gd name="connsiteY1" fmla="*/ 136950 h 349968"/>
                <a:gd name="connsiteX2" fmla="*/ 2048056 w 2048056"/>
                <a:gd name="connsiteY2" fmla="*/ 192814 h 349968"/>
                <a:gd name="connsiteX3" fmla="*/ 25956 w 2048056"/>
                <a:gd name="connsiteY3" fmla="*/ 349968 h 349968"/>
                <a:gd name="connsiteX4" fmla="*/ 43915 w 2048056"/>
                <a:gd name="connsiteY4" fmla="*/ 0 h 349968"/>
                <a:gd name="connsiteX0" fmla="*/ 43915 w 2048056"/>
                <a:gd name="connsiteY0" fmla="*/ 0 h 349968"/>
                <a:gd name="connsiteX1" fmla="*/ 2045811 w 2048056"/>
                <a:gd name="connsiteY1" fmla="*/ 136950 h 349968"/>
                <a:gd name="connsiteX2" fmla="*/ 2048056 w 2048056"/>
                <a:gd name="connsiteY2" fmla="*/ 192814 h 349968"/>
                <a:gd name="connsiteX3" fmla="*/ 25956 w 2048056"/>
                <a:gd name="connsiteY3" fmla="*/ 349968 h 349968"/>
                <a:gd name="connsiteX4" fmla="*/ 43915 w 2048056"/>
                <a:gd name="connsiteY4" fmla="*/ 0 h 349968"/>
                <a:gd name="connsiteX0" fmla="*/ 45049 w 2049190"/>
                <a:gd name="connsiteY0" fmla="*/ 0 h 328078"/>
                <a:gd name="connsiteX1" fmla="*/ 2046945 w 2049190"/>
                <a:gd name="connsiteY1" fmla="*/ 136950 h 328078"/>
                <a:gd name="connsiteX2" fmla="*/ 2049190 w 2049190"/>
                <a:gd name="connsiteY2" fmla="*/ 192814 h 328078"/>
                <a:gd name="connsiteX3" fmla="*/ 25406 w 2049190"/>
                <a:gd name="connsiteY3" fmla="*/ 328078 h 328078"/>
                <a:gd name="connsiteX4" fmla="*/ 45049 w 2049190"/>
                <a:gd name="connsiteY4" fmla="*/ 0 h 328078"/>
                <a:gd name="connsiteX0" fmla="*/ 40627 w 2051504"/>
                <a:gd name="connsiteY0" fmla="*/ 0 h 304506"/>
                <a:gd name="connsiteX1" fmla="*/ 2049259 w 2051504"/>
                <a:gd name="connsiteY1" fmla="*/ 113378 h 304506"/>
                <a:gd name="connsiteX2" fmla="*/ 2051504 w 2051504"/>
                <a:gd name="connsiteY2" fmla="*/ 169242 h 304506"/>
                <a:gd name="connsiteX3" fmla="*/ 27720 w 2051504"/>
                <a:gd name="connsiteY3" fmla="*/ 304506 h 304506"/>
                <a:gd name="connsiteX4" fmla="*/ 40627 w 2051504"/>
                <a:gd name="connsiteY4" fmla="*/ 0 h 304506"/>
                <a:gd name="connsiteX0" fmla="*/ 43241 w 2054118"/>
                <a:gd name="connsiteY0" fmla="*/ 0 h 304506"/>
                <a:gd name="connsiteX1" fmla="*/ 2051873 w 2054118"/>
                <a:gd name="connsiteY1" fmla="*/ 113378 h 304506"/>
                <a:gd name="connsiteX2" fmla="*/ 2054118 w 2054118"/>
                <a:gd name="connsiteY2" fmla="*/ 169242 h 304506"/>
                <a:gd name="connsiteX3" fmla="*/ 30334 w 2054118"/>
                <a:gd name="connsiteY3" fmla="*/ 304506 h 304506"/>
                <a:gd name="connsiteX4" fmla="*/ 43241 w 2054118"/>
                <a:gd name="connsiteY4" fmla="*/ 0 h 304506"/>
                <a:gd name="connsiteX0" fmla="*/ 43241 w 2051960"/>
                <a:gd name="connsiteY0" fmla="*/ 0 h 304506"/>
                <a:gd name="connsiteX1" fmla="*/ 2051873 w 2051960"/>
                <a:gd name="connsiteY1" fmla="*/ 113378 h 304506"/>
                <a:gd name="connsiteX2" fmla="*/ 2049066 w 2051960"/>
                <a:gd name="connsiteY2" fmla="*/ 157456 h 304506"/>
                <a:gd name="connsiteX3" fmla="*/ 30334 w 2051960"/>
                <a:gd name="connsiteY3" fmla="*/ 304506 h 304506"/>
                <a:gd name="connsiteX4" fmla="*/ 43241 w 2051960"/>
                <a:gd name="connsiteY4" fmla="*/ 0 h 304506"/>
                <a:gd name="connsiteX0" fmla="*/ 43241 w 2050325"/>
                <a:gd name="connsiteY0" fmla="*/ 0 h 304506"/>
                <a:gd name="connsiteX1" fmla="*/ 2050190 w 2050325"/>
                <a:gd name="connsiteY1" fmla="*/ 125165 h 304506"/>
                <a:gd name="connsiteX2" fmla="*/ 2049066 w 2050325"/>
                <a:gd name="connsiteY2" fmla="*/ 157456 h 304506"/>
                <a:gd name="connsiteX3" fmla="*/ 30334 w 2050325"/>
                <a:gd name="connsiteY3" fmla="*/ 304506 h 304506"/>
                <a:gd name="connsiteX4" fmla="*/ 43241 w 2050325"/>
                <a:gd name="connsiteY4" fmla="*/ 0 h 304506"/>
                <a:gd name="connsiteX0" fmla="*/ 43241 w 2050325"/>
                <a:gd name="connsiteY0" fmla="*/ 0 h 304506"/>
                <a:gd name="connsiteX1" fmla="*/ 2050190 w 2050325"/>
                <a:gd name="connsiteY1" fmla="*/ 125165 h 304506"/>
                <a:gd name="connsiteX2" fmla="*/ 2049066 w 2050325"/>
                <a:gd name="connsiteY2" fmla="*/ 157456 h 304506"/>
                <a:gd name="connsiteX3" fmla="*/ 30334 w 2050325"/>
                <a:gd name="connsiteY3" fmla="*/ 304506 h 304506"/>
                <a:gd name="connsiteX4" fmla="*/ 43241 w 2050325"/>
                <a:gd name="connsiteY4" fmla="*/ 0 h 304506"/>
                <a:gd name="connsiteX0" fmla="*/ 43241 w 2060011"/>
                <a:gd name="connsiteY0" fmla="*/ 0 h 304506"/>
                <a:gd name="connsiteX1" fmla="*/ 2050190 w 2060011"/>
                <a:gd name="connsiteY1" fmla="*/ 125165 h 304506"/>
                <a:gd name="connsiteX2" fmla="*/ 2049066 w 2060011"/>
                <a:gd name="connsiteY2" fmla="*/ 157456 h 304506"/>
                <a:gd name="connsiteX3" fmla="*/ 30334 w 2060011"/>
                <a:gd name="connsiteY3" fmla="*/ 304506 h 304506"/>
                <a:gd name="connsiteX4" fmla="*/ 43241 w 2060011"/>
                <a:gd name="connsiteY4" fmla="*/ 0 h 304506"/>
                <a:gd name="connsiteX0" fmla="*/ 43241 w 2063477"/>
                <a:gd name="connsiteY0" fmla="*/ 0 h 304506"/>
                <a:gd name="connsiteX1" fmla="*/ 2050190 w 2063477"/>
                <a:gd name="connsiteY1" fmla="*/ 125165 h 304506"/>
                <a:gd name="connsiteX2" fmla="*/ 2049066 w 2063477"/>
                <a:gd name="connsiteY2" fmla="*/ 157456 h 304506"/>
                <a:gd name="connsiteX3" fmla="*/ 30334 w 2063477"/>
                <a:gd name="connsiteY3" fmla="*/ 304506 h 304506"/>
                <a:gd name="connsiteX4" fmla="*/ 43241 w 2063477"/>
                <a:gd name="connsiteY4" fmla="*/ 0 h 304506"/>
                <a:gd name="connsiteX0" fmla="*/ 43241 w 2063477"/>
                <a:gd name="connsiteY0" fmla="*/ 0 h 304506"/>
                <a:gd name="connsiteX1" fmla="*/ 2050190 w 2063477"/>
                <a:gd name="connsiteY1" fmla="*/ 125165 h 304506"/>
                <a:gd name="connsiteX2" fmla="*/ 2049066 w 2063477"/>
                <a:gd name="connsiteY2" fmla="*/ 157456 h 304506"/>
                <a:gd name="connsiteX3" fmla="*/ 30334 w 2063477"/>
                <a:gd name="connsiteY3" fmla="*/ 304506 h 304506"/>
                <a:gd name="connsiteX4" fmla="*/ 43241 w 2063477"/>
                <a:gd name="connsiteY4" fmla="*/ 0 h 304506"/>
                <a:gd name="connsiteX0" fmla="*/ 43241 w 2063477"/>
                <a:gd name="connsiteY0" fmla="*/ 0 h 304506"/>
                <a:gd name="connsiteX1" fmla="*/ 2050190 w 2063477"/>
                <a:gd name="connsiteY1" fmla="*/ 125165 h 304506"/>
                <a:gd name="connsiteX2" fmla="*/ 2049066 w 2063477"/>
                <a:gd name="connsiteY2" fmla="*/ 157456 h 304506"/>
                <a:gd name="connsiteX3" fmla="*/ 30334 w 2063477"/>
                <a:gd name="connsiteY3" fmla="*/ 304506 h 304506"/>
                <a:gd name="connsiteX4" fmla="*/ 43241 w 2063477"/>
                <a:gd name="connsiteY4" fmla="*/ 0 h 304506"/>
                <a:gd name="connsiteX0" fmla="*/ 43241 w 2060876"/>
                <a:gd name="connsiteY0" fmla="*/ 0 h 304506"/>
                <a:gd name="connsiteX1" fmla="*/ 2050190 w 2060876"/>
                <a:gd name="connsiteY1" fmla="*/ 125165 h 304506"/>
                <a:gd name="connsiteX2" fmla="*/ 2044206 w 2060876"/>
                <a:gd name="connsiteY2" fmla="*/ 162391 h 304506"/>
                <a:gd name="connsiteX3" fmla="*/ 30334 w 2060876"/>
                <a:gd name="connsiteY3" fmla="*/ 304506 h 304506"/>
                <a:gd name="connsiteX4" fmla="*/ 43241 w 2060876"/>
                <a:gd name="connsiteY4" fmla="*/ 0 h 304506"/>
                <a:gd name="connsiteX0" fmla="*/ 43241 w 2063617"/>
                <a:gd name="connsiteY0" fmla="*/ 0 h 304506"/>
                <a:gd name="connsiteX1" fmla="*/ 2055051 w 2063617"/>
                <a:gd name="connsiteY1" fmla="*/ 112827 h 304506"/>
                <a:gd name="connsiteX2" fmla="*/ 2044206 w 2063617"/>
                <a:gd name="connsiteY2" fmla="*/ 162391 h 304506"/>
                <a:gd name="connsiteX3" fmla="*/ 30334 w 2063617"/>
                <a:gd name="connsiteY3" fmla="*/ 304506 h 304506"/>
                <a:gd name="connsiteX4" fmla="*/ 43241 w 2063617"/>
                <a:gd name="connsiteY4" fmla="*/ 0 h 304506"/>
                <a:gd name="connsiteX0" fmla="*/ 43241 w 2066979"/>
                <a:gd name="connsiteY0" fmla="*/ 0 h 304506"/>
                <a:gd name="connsiteX1" fmla="*/ 2055051 w 2066979"/>
                <a:gd name="connsiteY1" fmla="*/ 112827 h 304506"/>
                <a:gd name="connsiteX2" fmla="*/ 2051498 w 2066979"/>
                <a:gd name="connsiteY2" fmla="*/ 173496 h 304506"/>
                <a:gd name="connsiteX3" fmla="*/ 30334 w 2066979"/>
                <a:gd name="connsiteY3" fmla="*/ 304506 h 304506"/>
                <a:gd name="connsiteX4" fmla="*/ 43241 w 2066979"/>
                <a:gd name="connsiteY4" fmla="*/ 0 h 304506"/>
                <a:gd name="connsiteX0" fmla="*/ 43241 w 2078193"/>
                <a:gd name="connsiteY0" fmla="*/ 0 h 304506"/>
                <a:gd name="connsiteX1" fmla="*/ 2055051 w 2078193"/>
                <a:gd name="connsiteY1" fmla="*/ 112827 h 304506"/>
                <a:gd name="connsiteX2" fmla="*/ 2051498 w 2078193"/>
                <a:gd name="connsiteY2" fmla="*/ 173496 h 304506"/>
                <a:gd name="connsiteX3" fmla="*/ 30334 w 2078193"/>
                <a:gd name="connsiteY3" fmla="*/ 304506 h 304506"/>
                <a:gd name="connsiteX4" fmla="*/ 43241 w 2078193"/>
                <a:gd name="connsiteY4" fmla="*/ 0 h 304506"/>
                <a:gd name="connsiteX0" fmla="*/ 43241 w 2084397"/>
                <a:gd name="connsiteY0" fmla="*/ 0 h 304506"/>
                <a:gd name="connsiteX1" fmla="*/ 2055051 w 2084397"/>
                <a:gd name="connsiteY1" fmla="*/ 112827 h 304506"/>
                <a:gd name="connsiteX2" fmla="*/ 2051498 w 2084397"/>
                <a:gd name="connsiteY2" fmla="*/ 173496 h 304506"/>
                <a:gd name="connsiteX3" fmla="*/ 30334 w 2084397"/>
                <a:gd name="connsiteY3" fmla="*/ 304506 h 304506"/>
                <a:gd name="connsiteX4" fmla="*/ 43241 w 2084397"/>
                <a:gd name="connsiteY4" fmla="*/ 0 h 30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4397" h="304506">
                  <a:moveTo>
                    <a:pt x="43241" y="0"/>
                  </a:moveTo>
                  <a:cubicBezTo>
                    <a:pt x="710540" y="45650"/>
                    <a:pt x="1465586" y="95027"/>
                    <a:pt x="2055051" y="112827"/>
                  </a:cubicBezTo>
                  <a:cubicBezTo>
                    <a:pt x="2087398" y="134701"/>
                    <a:pt x="2101794" y="147806"/>
                    <a:pt x="2051498" y="173496"/>
                  </a:cubicBezTo>
                  <a:cubicBezTo>
                    <a:pt x="1478307" y="201054"/>
                    <a:pt x="707734" y="242018"/>
                    <a:pt x="30334" y="304506"/>
                  </a:cubicBezTo>
                  <a:cubicBezTo>
                    <a:pt x="-17373" y="153238"/>
                    <a:pt x="-5590" y="107489"/>
                    <a:pt x="432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50000">
                  <a:srgbClr val="FF0000">
                    <a:alpha val="75000"/>
                  </a:srgbClr>
                </a:gs>
                <a:gs pos="100000">
                  <a:srgbClr val="C0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18900000">
              <a:off x="1027140" y="3104162"/>
              <a:ext cx="739622" cy="411408"/>
            </a:xfrm>
            <a:custGeom>
              <a:avLst/>
              <a:gdLst>
                <a:gd name="connsiteX0" fmla="*/ 0 w 1452788"/>
                <a:gd name="connsiteY0" fmla="*/ 0 h 303084"/>
                <a:gd name="connsiteX1" fmla="*/ 1452788 w 1452788"/>
                <a:gd name="connsiteY1" fmla="*/ 0 h 303084"/>
                <a:gd name="connsiteX2" fmla="*/ 1452788 w 1452788"/>
                <a:gd name="connsiteY2" fmla="*/ 303084 h 303084"/>
                <a:gd name="connsiteX3" fmla="*/ 0 w 1452788"/>
                <a:gd name="connsiteY3" fmla="*/ 303084 h 303084"/>
                <a:gd name="connsiteX4" fmla="*/ 0 w 1452788"/>
                <a:gd name="connsiteY4" fmla="*/ 0 h 303084"/>
                <a:gd name="connsiteX0" fmla="*/ 30682 w 1483470"/>
                <a:gd name="connsiteY0" fmla="*/ 0 h 303084"/>
                <a:gd name="connsiteX1" fmla="*/ 1483470 w 1483470"/>
                <a:gd name="connsiteY1" fmla="*/ 0 h 303084"/>
                <a:gd name="connsiteX2" fmla="*/ 1483470 w 1483470"/>
                <a:gd name="connsiteY2" fmla="*/ 303084 h 303084"/>
                <a:gd name="connsiteX3" fmla="*/ 30682 w 1483470"/>
                <a:gd name="connsiteY3" fmla="*/ 303084 h 303084"/>
                <a:gd name="connsiteX4" fmla="*/ 30682 w 1483470"/>
                <a:gd name="connsiteY4" fmla="*/ 0 h 303084"/>
                <a:gd name="connsiteX0" fmla="*/ 42822 w 1495610"/>
                <a:gd name="connsiteY0" fmla="*/ 0 h 303084"/>
                <a:gd name="connsiteX1" fmla="*/ 1495610 w 1495610"/>
                <a:gd name="connsiteY1" fmla="*/ 0 h 303084"/>
                <a:gd name="connsiteX2" fmla="*/ 1495610 w 1495610"/>
                <a:gd name="connsiteY2" fmla="*/ 303084 h 303084"/>
                <a:gd name="connsiteX3" fmla="*/ 42822 w 1495610"/>
                <a:gd name="connsiteY3" fmla="*/ 303084 h 303084"/>
                <a:gd name="connsiteX4" fmla="*/ 42822 w 1495610"/>
                <a:gd name="connsiteY4" fmla="*/ 0 h 303084"/>
                <a:gd name="connsiteX0" fmla="*/ 47715 w 1500503"/>
                <a:gd name="connsiteY0" fmla="*/ 0 h 303084"/>
                <a:gd name="connsiteX1" fmla="*/ 1500503 w 1500503"/>
                <a:gd name="connsiteY1" fmla="*/ 0 h 303084"/>
                <a:gd name="connsiteX2" fmla="*/ 1500503 w 1500503"/>
                <a:gd name="connsiteY2" fmla="*/ 303084 h 303084"/>
                <a:gd name="connsiteX3" fmla="*/ 47715 w 1500503"/>
                <a:gd name="connsiteY3" fmla="*/ 303084 h 303084"/>
                <a:gd name="connsiteX4" fmla="*/ 47715 w 1500503"/>
                <a:gd name="connsiteY4" fmla="*/ 0 h 303084"/>
                <a:gd name="connsiteX0" fmla="*/ 9615 w 1462403"/>
                <a:gd name="connsiteY0" fmla="*/ 0 h 303084"/>
                <a:gd name="connsiteX1" fmla="*/ 1462403 w 1462403"/>
                <a:gd name="connsiteY1" fmla="*/ 0 h 303084"/>
                <a:gd name="connsiteX2" fmla="*/ 1462403 w 1462403"/>
                <a:gd name="connsiteY2" fmla="*/ 303084 h 303084"/>
                <a:gd name="connsiteX3" fmla="*/ 9615 w 1462403"/>
                <a:gd name="connsiteY3" fmla="*/ 303084 h 303084"/>
                <a:gd name="connsiteX4" fmla="*/ 9615 w 1462403"/>
                <a:gd name="connsiteY4" fmla="*/ 0 h 303084"/>
                <a:gd name="connsiteX0" fmla="*/ 26455 w 1479243"/>
                <a:gd name="connsiteY0" fmla="*/ 0 h 303084"/>
                <a:gd name="connsiteX1" fmla="*/ 1479243 w 1479243"/>
                <a:gd name="connsiteY1" fmla="*/ 0 h 303084"/>
                <a:gd name="connsiteX2" fmla="*/ 1479243 w 1479243"/>
                <a:gd name="connsiteY2" fmla="*/ 303084 h 303084"/>
                <a:gd name="connsiteX3" fmla="*/ 26455 w 1479243"/>
                <a:gd name="connsiteY3" fmla="*/ 303084 h 303084"/>
                <a:gd name="connsiteX4" fmla="*/ 26455 w 1479243"/>
                <a:gd name="connsiteY4" fmla="*/ 0 h 30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243" h="303084">
                  <a:moveTo>
                    <a:pt x="26455" y="0"/>
                  </a:moveTo>
                  <a:lnTo>
                    <a:pt x="1479243" y="0"/>
                  </a:lnTo>
                  <a:lnTo>
                    <a:pt x="1479243" y="303084"/>
                  </a:lnTo>
                  <a:lnTo>
                    <a:pt x="26455" y="303084"/>
                  </a:lnTo>
                  <a:cubicBezTo>
                    <a:pt x="107280" y="158277"/>
                    <a:pt x="-62226" y="126847"/>
                    <a:pt x="2645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50000">
                  <a:srgbClr val="FF0000">
                    <a:alpha val="75000"/>
                  </a:srgbClr>
                </a:gs>
                <a:gs pos="100000">
                  <a:srgbClr val="C0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8900000">
              <a:off x="1534924" y="2554399"/>
              <a:ext cx="126573" cy="867437"/>
            </a:xfrm>
            <a:prstGeom prst="ellipse">
              <a:avLst/>
            </a:prstGeom>
            <a:gradFill flip="none" rotWithShape="1">
              <a:gsLst>
                <a:gs pos="0">
                  <a:srgbClr val="F7C120">
                    <a:shade val="30000"/>
                    <a:satMod val="115000"/>
                  </a:srgbClr>
                </a:gs>
                <a:gs pos="50000">
                  <a:srgbClr val="F7C120">
                    <a:shade val="67500"/>
                    <a:satMod val="115000"/>
                  </a:srgbClr>
                </a:gs>
                <a:gs pos="100000">
                  <a:srgbClr val="F7C12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05000" y="1010887"/>
              <a:ext cx="81624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/ Si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8196" y="235101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1511" y="3332633"/>
              <a:ext cx="614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YAG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94160" y="78394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25904" y="176211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6324600" y="1849962"/>
            <a:ext cx="2438400" cy="1828800"/>
            <a:chOff x="6324600" y="1849962"/>
            <a:chExt cx="2438400" cy="1828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849962"/>
              <a:ext cx="24384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6392120" y="3046917"/>
              <a:ext cx="11249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YAG (1.06 </a:t>
              </a:r>
              <a:r>
                <a:rPr lang="en-US" sz="1200" dirty="0" smtClean="0">
                  <a:solidFill>
                    <a:srgbClr val="FFFF00"/>
                  </a:solidFill>
                  <a:latin typeface="Calibri"/>
                  <a:cs typeface="Calibri"/>
                </a:rPr>
                <a:t>µ</a:t>
              </a:r>
              <a:r>
                <a:rPr lang="en-US" sz="1200" dirty="0" smtClean="0">
                  <a:solidFill>
                    <a:srgbClr val="FFFF00"/>
                  </a:solidFill>
                </a:rPr>
                <a:t>m)</a:t>
              </a:r>
              <a:endParaRPr lang="en-US" sz="12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19888" y="2264624"/>
              <a:ext cx="4716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D60093"/>
                  </a:solidFill>
                </a:rPr>
                <a:t>CO</a:t>
              </a:r>
              <a:r>
                <a:rPr lang="en-US" sz="1200" baseline="-25000" dirty="0" smtClean="0">
                  <a:solidFill>
                    <a:srgbClr val="D60093"/>
                  </a:solidFill>
                </a:rPr>
                <a:t>2</a:t>
              </a:r>
              <a:endParaRPr lang="en-US" sz="1200" baseline="-25000" dirty="0">
                <a:solidFill>
                  <a:srgbClr val="D60093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16191" y="2632099"/>
              <a:ext cx="1186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2.5 </a:t>
              </a:r>
              <a:r>
                <a:rPr lang="en-US" dirty="0" err="1">
                  <a:solidFill>
                    <a:srgbClr val="FFFF00"/>
                  </a:solidFill>
                </a:rPr>
                <a:t>mJ</a:t>
              </a:r>
              <a:r>
                <a:rPr lang="en-US" dirty="0">
                  <a:solidFill>
                    <a:srgbClr val="FFFF00"/>
                  </a:solidFill>
                </a:rPr>
                <a:t>/cm</a:t>
              </a:r>
              <a:r>
                <a:rPr lang="en-US" baseline="30000" dirty="0">
                  <a:solidFill>
                    <a:srgbClr val="FFFF00"/>
                  </a:solidFill>
                </a:rPr>
                <a:t>2</a:t>
              </a:r>
              <a:endParaRPr lang="en-US" dirty="0"/>
            </a:p>
          </p:txBody>
        </p:sp>
        <p:cxnSp>
          <p:nvCxnSpPr>
            <p:cNvPr id="1034" name="Straight Connector 1033"/>
            <p:cNvCxnSpPr/>
            <p:nvPr/>
          </p:nvCxnSpPr>
          <p:spPr>
            <a:xfrm>
              <a:off x="6596737" y="2881746"/>
              <a:ext cx="473867" cy="0"/>
            </a:xfrm>
            <a:prstGeom prst="line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599119" y="2842865"/>
              <a:ext cx="0" cy="87285"/>
            </a:xfrm>
            <a:prstGeom prst="line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7070604" y="2840528"/>
              <a:ext cx="0" cy="87285"/>
            </a:xfrm>
            <a:prstGeom prst="line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6530340" y="2638901"/>
              <a:ext cx="5950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ns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324600" y="3886200"/>
            <a:ext cx="2438400" cy="1828800"/>
            <a:chOff x="6324600" y="3886200"/>
            <a:chExt cx="2438400" cy="1828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886200"/>
              <a:ext cx="24384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6378476" y="5092587"/>
              <a:ext cx="11249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YAG (1.06 </a:t>
              </a:r>
              <a:r>
                <a:rPr lang="en-US" sz="1200" dirty="0" smtClean="0">
                  <a:solidFill>
                    <a:srgbClr val="FFFF00"/>
                  </a:solidFill>
                  <a:latin typeface="Calibri"/>
                  <a:cs typeface="Calibri"/>
                </a:rPr>
                <a:t>µ</a:t>
              </a:r>
              <a:r>
                <a:rPr lang="en-US" sz="1200" dirty="0" smtClean="0">
                  <a:solidFill>
                    <a:srgbClr val="FFFF00"/>
                  </a:solidFill>
                </a:rPr>
                <a:t>m)</a:t>
              </a:r>
              <a:endParaRPr lang="en-US" sz="1200" baseline="30000" dirty="0">
                <a:solidFill>
                  <a:srgbClr val="FFFF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38016" y="4178187"/>
              <a:ext cx="4716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D60093"/>
                  </a:solidFill>
                </a:rPr>
                <a:t>CO</a:t>
              </a:r>
              <a:r>
                <a:rPr lang="en-US" sz="1200" baseline="-25000" dirty="0" smtClean="0">
                  <a:solidFill>
                    <a:srgbClr val="D60093"/>
                  </a:solidFill>
                </a:rPr>
                <a:t>2</a:t>
              </a:r>
              <a:endParaRPr lang="en-US" sz="1200" baseline="-25000" dirty="0">
                <a:solidFill>
                  <a:srgbClr val="D60093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75860" y="4620996"/>
              <a:ext cx="10198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5 </a:t>
              </a:r>
              <a:r>
                <a:rPr lang="en-US" dirty="0" err="1">
                  <a:solidFill>
                    <a:srgbClr val="FFFF00"/>
                  </a:solidFill>
                </a:rPr>
                <a:t>mJ</a:t>
              </a:r>
              <a:r>
                <a:rPr lang="en-US" dirty="0">
                  <a:solidFill>
                    <a:srgbClr val="FFFF00"/>
                  </a:solidFill>
                </a:rPr>
                <a:t>/cm</a:t>
              </a:r>
              <a:r>
                <a:rPr lang="en-US" baseline="30000" dirty="0">
                  <a:solidFill>
                    <a:srgbClr val="FFFF00"/>
                  </a:solidFill>
                </a:rPr>
                <a:t>2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6603682" y="4914120"/>
              <a:ext cx="473867" cy="0"/>
            </a:xfrm>
            <a:prstGeom prst="line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6606064" y="4875239"/>
              <a:ext cx="0" cy="87285"/>
            </a:xfrm>
            <a:prstGeom prst="line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7077549" y="4872902"/>
              <a:ext cx="0" cy="87285"/>
            </a:xfrm>
            <a:prstGeom prst="line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537285" y="4671275"/>
              <a:ext cx="5950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100 ns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850751" y="409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Semiconductor switch</a:t>
            </a:r>
            <a:endParaRPr lang="en-US" dirty="0"/>
          </a:p>
        </p:txBody>
      </p:sp>
      <p:grpSp>
        <p:nvGrpSpPr>
          <p:cNvPr id="1043" name="Group 1042"/>
          <p:cNvGrpSpPr/>
          <p:nvPr/>
        </p:nvGrpSpPr>
        <p:grpSpPr>
          <a:xfrm>
            <a:off x="3176087" y="3272746"/>
            <a:ext cx="2955081" cy="2364879"/>
            <a:chOff x="2743200" y="3959721"/>
            <a:chExt cx="2955081" cy="236487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959721"/>
              <a:ext cx="2955081" cy="2364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40" name="Straight Connector 1039"/>
            <p:cNvCxnSpPr/>
            <p:nvPr/>
          </p:nvCxnSpPr>
          <p:spPr>
            <a:xfrm>
              <a:off x="3970492" y="4588628"/>
              <a:ext cx="0" cy="127877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lg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3881496" y="571499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 CO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in 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7" descr="P4230543.JPG"/>
          <p:cNvPicPr>
            <a:picLocks noChangeAspect="1"/>
          </p:cNvPicPr>
          <p:nvPr/>
        </p:nvPicPr>
        <p:blipFill>
          <a:blip r:embed="rId6" cstate="print"/>
          <a:srcRect t="11458"/>
          <a:stretch>
            <a:fillRect/>
          </a:stretch>
        </p:blipFill>
        <p:spPr>
          <a:xfrm rot="5400000">
            <a:off x="2971" y="3827508"/>
            <a:ext cx="3214678" cy="2134753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rot="10800000">
            <a:off x="1471628" y="6216503"/>
            <a:ext cx="428628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328884" y="5502123"/>
            <a:ext cx="714380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2400322" y="5430685"/>
            <a:ext cx="71438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757380" y="4930619"/>
            <a:ext cx="1285884" cy="2857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603704" y="1173031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CO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in 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Summarizing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85860"/>
            <a:ext cx="8183563" cy="5286375"/>
          </a:xfrm>
        </p:spPr>
        <p:txBody>
          <a:bodyPr>
            <a:normAutofit/>
          </a:bodyPr>
          <a:lstStyle/>
          <a:p>
            <a:pPr marL="265176" indent="-265176" fontAlgn="auto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We continue in-depth study of SWA process.</a:t>
            </a:r>
          </a:p>
          <a:p>
            <a:pPr marL="265176" indent="-265176" fontAlgn="auto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New developments:</a:t>
            </a:r>
          </a:p>
          <a:p>
            <a:pPr lvl="1" indent="-265176">
              <a:spcBef>
                <a:spcPts val="600"/>
              </a:spcBef>
              <a:buFont typeface="Wingdings 2"/>
              <a:buChar char=""/>
              <a:defRPr/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Dual optical probing</a:t>
            </a:r>
          </a:p>
          <a:p>
            <a:pPr lvl="1" indent="-265176">
              <a:spcBef>
                <a:spcPts val="600"/>
              </a:spcBef>
              <a:buFont typeface="Wingdings 2"/>
              <a:buChar char=""/>
              <a:defRPr/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Dual CO</a:t>
            </a:r>
            <a:r>
              <a:rPr lang="en-US" sz="1400" i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laser pulse</a:t>
            </a:r>
          </a:p>
          <a:p>
            <a:pPr lvl="1" indent="-265176">
              <a:spcBef>
                <a:spcPts val="600"/>
              </a:spcBef>
              <a:buFont typeface="Wingdings 2"/>
              <a:buChar char=""/>
              <a:defRPr/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Suppression of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filamentation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in laser transport</a:t>
            </a:r>
          </a:p>
          <a:p>
            <a:pPr lvl="1" indent="-265176">
              <a:spcBef>
                <a:spcPts val="600"/>
              </a:spcBef>
              <a:buFont typeface="Wingdings 2"/>
              <a:buChar char=""/>
              <a:defRPr/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Suppression of parasitic reflections from plasma</a:t>
            </a:r>
          </a:p>
          <a:p>
            <a:pPr lvl="1" indent="-265176">
              <a:spcBef>
                <a:spcPts val="600"/>
              </a:spcBef>
              <a:buFont typeface="Wingdings 2"/>
              <a:buChar char=""/>
              <a:defRPr/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Scintillator studies (for </a:t>
            </a:r>
            <a:r>
              <a:rPr lang="en-US" sz="1400" i="1" smtClean="0">
                <a:solidFill>
                  <a:schemeClr val="accent1">
                    <a:lumMod val="50000"/>
                  </a:schemeClr>
                </a:solidFill>
              </a:rPr>
              <a:t>Thomson parabola)</a:t>
            </a:r>
            <a:endParaRPr lang="en-US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New resources:</a:t>
            </a:r>
          </a:p>
          <a:p>
            <a:pPr lvl="1" indent="-265176">
              <a:spcBef>
                <a:spcPts val="600"/>
              </a:spcBef>
              <a:buFont typeface="Wingdings 2"/>
              <a:buChar char=""/>
              <a:defRPr/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LDRD grant</a:t>
            </a:r>
          </a:p>
          <a:p>
            <a:pPr lvl="1" indent="-265176">
              <a:spcBef>
                <a:spcPts val="600"/>
              </a:spcBef>
              <a:buFont typeface="Wingdings 2"/>
              <a:buChar char=""/>
              <a:defRPr/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DOE grant to SUNY SB</a:t>
            </a:r>
          </a:p>
          <a:p>
            <a:pPr lvl="1" indent="-265176">
              <a:spcBef>
                <a:spcPts val="600"/>
              </a:spcBef>
              <a:buFont typeface="Wingdings 2"/>
              <a:buChar char=""/>
              <a:defRPr/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postdocs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coming soon</a:t>
            </a:r>
          </a:p>
          <a:p>
            <a:pPr marL="265176" indent="-265176" fontAlgn="auto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Ongoing laser power upgrade should result in proportionally higher ion energies.</a:t>
            </a:r>
          </a:p>
        </p:txBody>
      </p:sp>
    </p:spTree>
    <p:extLst>
      <p:ext uri="{BB962C8B-B14F-4D97-AF65-F5344CB8AC3E}">
        <p14:creationId xmlns="" xmlns:p14="http://schemas.microsoft.com/office/powerpoint/2010/main" val="36473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42984"/>
            <a:ext cx="4381505" cy="38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4786314" y="1214422"/>
            <a:ext cx="1643074" cy="12144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6429388" y="1214422"/>
            <a:ext cx="1785950" cy="12144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214810" y="3286124"/>
            <a:ext cx="314327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6357950" y="2643182"/>
            <a:ext cx="1000132" cy="64294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</a:t>
            </a:r>
            <a:endParaRPr lang="en-US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6500826" y="3071810"/>
            <a:ext cx="428628" cy="214314"/>
          </a:xfrm>
          <a:prstGeom prst="curvedConnector3">
            <a:avLst>
              <a:gd name="adj1" fmla="val -44514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6500826" y="2643182"/>
            <a:ext cx="571504" cy="142876"/>
          </a:xfrm>
          <a:prstGeom prst="curvedConnector3">
            <a:avLst>
              <a:gd name="adj1" fmla="val -33037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178694" y="1821248"/>
            <a:ext cx="1214446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9124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0" name="Flowchart: Or 29"/>
          <p:cNvSpPr/>
          <p:nvPr/>
        </p:nvSpPr>
        <p:spPr>
          <a:xfrm>
            <a:off x="6429388" y="3286124"/>
            <a:ext cx="142876" cy="142876"/>
          </a:xfrm>
          <a:prstGeom prst="flowChar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Or 31"/>
          <p:cNvSpPr/>
          <p:nvPr/>
        </p:nvSpPr>
        <p:spPr>
          <a:xfrm>
            <a:off x="6429388" y="2500306"/>
            <a:ext cx="142876" cy="142876"/>
          </a:xfrm>
          <a:prstGeom prst="flowChar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500826" y="3286124"/>
            <a:ext cx="6286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2V</a:t>
            </a:r>
            <a:r>
              <a:rPr lang="en-US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6446" y="171448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baseline="-25000" dirty="0" err="1" smtClean="0">
                <a:solidFill>
                  <a:schemeClr val="bg1"/>
                </a:solidFill>
              </a:rPr>
              <a:t>cr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57686" y="2643182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laser</a:t>
            </a:r>
            <a:endParaRPr lang="en-US" b="1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42910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Shock Wave Acceleration</a:t>
            </a:r>
            <a:r>
              <a:rPr lang="en-US" sz="32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200" b="1" dirty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86314" y="2428868"/>
            <a:ext cx="371477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86446" y="1714488"/>
            <a:ext cx="135732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28596" y="1214422"/>
                <a:ext cx="3714776" cy="488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42938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Laser energy absorbed within few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Debae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length critical plasma layer drives the front surface into the target.</a:t>
                </a:r>
              </a:p>
              <a:p>
                <a:pPr defTabSz="642938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This </a:t>
                </a:r>
                <a:r>
                  <a:rPr lang="en-US" sz="2000" i="1" dirty="0" smtClean="0">
                    <a:solidFill>
                      <a:srgbClr val="C00000"/>
                    </a:solidFill>
                  </a:rPr>
                  <a:t>hole boring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process creates electrostatic shock wave at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𝑠h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𝐼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i="1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defTabSz="642938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The shock field reflects upstream ions at the double velocity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𝑠h</m:t>
                        </m:r>
                      </m:sub>
                    </m:sSub>
                  </m:oMath>
                </a14:m>
                <a:r>
                  <a:rPr lang="en-US" sz="2000" i="1" baseline="-25000" dirty="0" smtClean="0">
                    <a:solidFill>
                      <a:srgbClr val="C00000"/>
                    </a:solidFill>
                  </a:rPr>
                  <a:t/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forming monoenergetic peak in ion spectrum.</a:t>
                </a:r>
              </a:p>
              <a:p>
                <a:pPr marL="0" lvl="1" defTabSz="642938">
                  <a:spcBef>
                    <a:spcPct val="50000"/>
                  </a:spcBef>
                  <a:buFont typeface="Arial" pitchFamily="34" charset="0"/>
                  <a:buChar char="•"/>
                </a:pPr>
                <a:endParaRPr lang="en-US" sz="1400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1214422"/>
                <a:ext cx="3714776" cy="4886081"/>
              </a:xfrm>
              <a:prstGeom prst="rect">
                <a:avLst/>
              </a:prstGeom>
              <a:blipFill rotWithShape="1">
                <a:blip r:embed="rId3"/>
                <a:stretch>
                  <a:fillRect l="-1639" t="-499" r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C:\Documents and Settings\igor.BNL\Local Settings\Temporary Internet Files\Content.IE5\WBBA3RUW\MC900437068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786322"/>
            <a:ext cx="1714500" cy="1714500"/>
          </a:xfrm>
          <a:prstGeom prst="rect">
            <a:avLst/>
          </a:prstGeom>
          <a:noFill/>
        </p:spPr>
      </p:pic>
      <p:sp>
        <p:nvSpPr>
          <p:cNvPr id="23" name="Right Arrow 22"/>
          <p:cNvSpPr/>
          <p:nvPr/>
        </p:nvSpPr>
        <p:spPr>
          <a:xfrm rot="19738796">
            <a:off x="5702931" y="4653992"/>
            <a:ext cx="714380" cy="4286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24" name="Right Arrow 23"/>
          <p:cNvSpPr/>
          <p:nvPr/>
        </p:nvSpPr>
        <p:spPr>
          <a:xfrm rot="19513295">
            <a:off x="6579657" y="4543271"/>
            <a:ext cx="1285884" cy="4286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0" grpId="0" animBg="1"/>
      <p:bldP spid="32" grpId="0" animBg="1"/>
      <p:bldP spid="33" grpId="0"/>
      <p:bldP spid="34" grpId="0"/>
      <p:bldP spid="16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3">
            <a:lum contrast="-50000"/>
          </a:blip>
          <a:srcRect/>
          <a:stretch>
            <a:fillRect/>
          </a:stretch>
        </p:blipFill>
        <p:spPr bwMode="auto">
          <a:xfrm>
            <a:off x="259645" y="332657"/>
            <a:ext cx="8632835" cy="6192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59644" y="-34231"/>
            <a:ext cx="8264702" cy="116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Benefits from combining gas jet with a CO</a:t>
            </a:r>
            <a:r>
              <a:rPr lang="en-US" sz="32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</a:t>
            </a:r>
          </a:p>
        </p:txBody>
      </p:sp>
      <p:sp>
        <p:nvSpPr>
          <p:cNvPr id="5" name="Text Box 4"/>
          <p:cNvSpPr txBox="1">
            <a:spLocks/>
          </p:cNvSpPr>
          <p:nvPr/>
        </p:nvSpPr>
        <p:spPr bwMode="auto">
          <a:xfrm>
            <a:off x="467544" y="975814"/>
            <a:ext cx="8056802" cy="58818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defTabSz="642938">
              <a:spcBef>
                <a:spcPct val="5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 @</a:t>
            </a:r>
            <a:r>
              <a:rPr lang="en-US" sz="2400" i="1" dirty="0" smtClean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  <a:sym typeface="Gill Sans"/>
              </a:rPr>
              <a:t>l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 =10 </a:t>
            </a:r>
            <a:r>
              <a:rPr lang="en-US" sz="2400" i="1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µ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m, </a:t>
            </a:r>
            <a:r>
              <a:rPr lang="en-US" sz="2400" i="1" dirty="0" err="1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n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cr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 = 10</a:t>
            </a:r>
            <a:r>
              <a:rPr lang="en-US" sz="2400" baseline="30000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19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 cm</a:t>
            </a:r>
            <a:r>
              <a:rPr lang="en-US" sz="2400" baseline="30000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-3</a:t>
            </a:r>
            <a:r>
              <a:rPr lang="en-US" sz="2400" i="1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ill Sans"/>
                <a:ea typeface="ヒラギノ角ゴ ProN W3" charset="-128"/>
                <a:sym typeface="Gill Sans"/>
              </a:rPr>
              <a:t>- 100 times lower than  for a solid sate laser.  Gas-jets operate at this density region allowing to attain the most efficient regime for RPA and SWA. </a:t>
            </a:r>
          </a:p>
          <a:p>
            <a:pPr defTabSz="642938">
              <a:spcBef>
                <a:spcPct val="5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Gas jet - pure source (compared to solid targets which become quickly covered in impurities).</a:t>
            </a:r>
          </a:p>
          <a:p>
            <a:pPr defTabSz="642938">
              <a:spcBef>
                <a:spcPct val="5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 employ H, He and other species difficult to make in other targets. </a:t>
            </a:r>
          </a:p>
          <a:p>
            <a:pPr defTabSz="642938">
              <a:spcBef>
                <a:spcPct val="5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 run at high repetition rate.</a:t>
            </a:r>
            <a:endParaRPr lang="en-GB" sz="2400" dirty="0" smtClean="0"/>
          </a:p>
          <a:p>
            <a:pPr defTabSz="642938">
              <a:spcBef>
                <a:spcPct val="50000"/>
              </a:spcBef>
              <a:buFont typeface="Arial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Possibility </a:t>
            </a:r>
            <a:r>
              <a:rPr lang="en-GB" sz="2400" dirty="0">
                <a:solidFill>
                  <a:schemeClr val="bg1"/>
                </a:solidFill>
              </a:rPr>
              <a:t>for optical probing of </a:t>
            </a:r>
            <a:r>
              <a:rPr lang="en-GB" sz="2400" dirty="0" smtClean="0">
                <a:solidFill>
                  <a:schemeClr val="bg1"/>
                </a:solidFill>
              </a:rPr>
              <a:t>over-critical plasma interactions.</a:t>
            </a:r>
          </a:p>
          <a:p>
            <a:pPr defTabSz="642938"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For </a:t>
            </a:r>
            <a:r>
              <a:rPr lang="en-GB" sz="2000" dirty="0">
                <a:solidFill>
                  <a:schemeClr val="bg1"/>
                </a:solidFill>
                <a:cs typeface="Arial" charset="0"/>
              </a:rPr>
              <a:t>532nm, </a:t>
            </a:r>
            <a:r>
              <a:rPr lang="en-GB" sz="2000" i="1" dirty="0" err="1">
                <a:solidFill>
                  <a:schemeClr val="bg1"/>
                </a:solidFill>
              </a:rPr>
              <a:t>n</a:t>
            </a:r>
            <a:r>
              <a:rPr lang="en-GB" sz="2000" i="1" baseline="-25000" dirty="0" err="1">
                <a:solidFill>
                  <a:schemeClr val="bg1"/>
                </a:solidFill>
              </a:rPr>
              <a:t>cr</a:t>
            </a:r>
            <a:r>
              <a:rPr lang="en-GB" sz="2000" dirty="0">
                <a:solidFill>
                  <a:schemeClr val="bg1"/>
                </a:solidFill>
                <a:cs typeface="Arial" charset="0"/>
              </a:rPr>
              <a:t> ~ 4x10</a:t>
            </a:r>
            <a:r>
              <a:rPr lang="en-GB" sz="2000" baseline="30000" dirty="0">
                <a:solidFill>
                  <a:schemeClr val="bg1"/>
                </a:solidFill>
                <a:cs typeface="Arial" charset="0"/>
              </a:rPr>
              <a:t>21</a:t>
            </a:r>
            <a:r>
              <a:rPr lang="en-GB" sz="2000" dirty="0">
                <a:solidFill>
                  <a:schemeClr val="bg1"/>
                </a:solidFill>
                <a:cs typeface="Arial" charset="0"/>
              </a:rPr>
              <a:t> cm</a:t>
            </a:r>
            <a:r>
              <a:rPr lang="en-GB" sz="2000" baseline="30000" dirty="0">
                <a:solidFill>
                  <a:schemeClr val="bg1"/>
                </a:solidFill>
                <a:cs typeface="Arial" charset="0"/>
              </a:rPr>
              <a:t>-3 </a:t>
            </a:r>
            <a:r>
              <a:rPr lang="en-GB" sz="2000" dirty="0">
                <a:solidFill>
                  <a:schemeClr val="bg1"/>
                </a:solidFill>
                <a:cs typeface="Arial" charset="0"/>
              </a:rPr>
              <a:t>(easy transmitted through the gas jet</a:t>
            </a:r>
            <a:r>
              <a:rPr lang="en-GB" sz="2000" dirty="0" smtClean="0">
                <a:solidFill>
                  <a:schemeClr val="bg1"/>
                </a:solidFill>
                <a:cs typeface="Arial" charset="0"/>
              </a:rPr>
              <a:t>).</a:t>
            </a:r>
            <a:endParaRPr lang="en-GB" sz="2000" baseline="30000" dirty="0">
              <a:solidFill>
                <a:schemeClr val="bg1"/>
              </a:solidFill>
              <a:cs typeface="Arial" charset="0"/>
            </a:endParaRPr>
          </a:p>
          <a:p>
            <a:pPr defTabSz="642938"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  <a:latin typeface="Gill Sans"/>
              <a:ea typeface="ヒラギノ角ゴ ProN W3" charset="-128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BNL experiment with gas jet</a:t>
            </a: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11400" y="97726500"/>
            <a:ext cx="15201900" cy="11122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980728"/>
            <a:ext cx="8139078" cy="45421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5152"/>
            <a:ext cx="3571900" cy="2145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28759"/>
            <a:ext cx="4286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71759"/>
            <a:ext cx="428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1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04263119"/>
              </p:ext>
            </p:extLst>
          </p:nvPr>
        </p:nvGraphicFramePr>
        <p:xfrm>
          <a:off x="4714876" y="3717032"/>
          <a:ext cx="2313110" cy="2365552"/>
        </p:xfrm>
        <a:graphic>
          <a:graphicData uri="http://schemas.openxmlformats.org/presentationml/2006/ole">
            <p:oleObj spid="_x0000_s146454" r:id="rId5" imgW="5428571" imgH="5533333" progId="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2875" y="214298"/>
            <a:ext cx="8543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Monoenergetic</a:t>
            </a:r>
            <a:r>
              <a:rPr lang="en-US" sz="3200" b="1" kern="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protons from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Hydrogen gas </a:t>
            </a:r>
            <a:r>
              <a:rPr lang="en-US" sz="3200" b="1" kern="0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jet</a:t>
            </a:r>
          </a:p>
        </p:txBody>
      </p:sp>
      <p:pic>
        <p:nvPicPr>
          <p:cNvPr id="9319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736" y="1963688"/>
            <a:ext cx="573548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92" name="TextBox 9"/>
          <p:cNvSpPr txBox="1">
            <a:spLocks noChangeArrowheads="1"/>
          </p:cNvSpPr>
          <p:nvPr/>
        </p:nvSpPr>
        <p:spPr bwMode="auto">
          <a:xfrm>
            <a:off x="323528" y="198884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8D3E"/>
                </a:solidFill>
                <a:latin typeface="Book Antiqua" pitchFamily="18" charset="0"/>
              </a:rPr>
              <a:t>foil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72198" y="1357298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500063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simulation</a:t>
            </a:r>
            <a:endParaRPr lang="en-US" sz="1600" dirty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996952"/>
            <a:ext cx="38576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580112" y="3573016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95536" y="1484784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8D3E"/>
                </a:solidFill>
                <a:latin typeface="Book Antiqua" pitchFamily="18" charset="0"/>
              </a:rPr>
              <a:t>jet</a:t>
            </a:r>
            <a:endParaRPr lang="en-US" dirty="0">
              <a:solidFill>
                <a:srgbClr val="FF8D3E"/>
              </a:solidFill>
              <a:latin typeface="Book Antiqua" pitchFamily="18" charset="0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419872" y="3356992"/>
            <a:ext cx="2016224" cy="28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dirty="0" err="1" smtClean="0">
                <a:solidFill>
                  <a:srgbClr val="FF8D3E"/>
                </a:solidFill>
                <a:latin typeface="Book Antiqua" pitchFamily="18" charset="0"/>
              </a:rPr>
              <a:t>deconvoluted</a:t>
            </a:r>
            <a:endParaRPr lang="en-US" dirty="0">
              <a:solidFill>
                <a:srgbClr val="FF8D3E"/>
              </a:solidFill>
              <a:latin typeface="Book Antiqu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500430" y="3643314"/>
            <a:ext cx="64294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04048" y="1854672"/>
            <a:ext cx="1800200" cy="61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7884" y="1428736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5% energy spread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5x10</a:t>
            </a:r>
            <a:r>
              <a:rPr lang="en-US" baseline="30000" dirty="0" smtClean="0">
                <a:solidFill>
                  <a:srgbClr val="C00000"/>
                </a:solidFill>
                <a:latin typeface="+mn-lt"/>
              </a:rPr>
              <a:t>6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protons within 5-mrad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spectral brightness 7×10</a:t>
            </a:r>
            <a:r>
              <a:rPr lang="en-US" baseline="30000" dirty="0" smtClean="0">
                <a:solidFill>
                  <a:srgbClr val="C00000"/>
                </a:solidFill>
              </a:rPr>
              <a:t>11</a:t>
            </a:r>
            <a:r>
              <a:rPr lang="en-US" dirty="0" smtClean="0">
                <a:solidFill>
                  <a:srgbClr val="C00000"/>
                </a:solidFill>
              </a:rPr>
              <a:t> protons/MeV/</a:t>
            </a:r>
            <a:r>
              <a:rPr lang="en-US" dirty="0" err="1" smtClean="0">
                <a:solidFill>
                  <a:srgbClr val="C00000"/>
                </a:solidFill>
              </a:rPr>
              <a:t>sr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(300× greater than previous laser- generated ion beams) </a:t>
            </a:r>
            <a:endParaRPr lang="en-US" sz="14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64164" y="6143723"/>
            <a:ext cx="4686300" cy="3571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C. A. J. Palmer, et al, Phys. Rev.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Lett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 106 (2011) 014801.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1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28596" y="357166"/>
            <a:ext cx="3429024" cy="496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>
                <a:srgbClr val="C51538"/>
              </a:buClr>
              <a:buFont typeface="Impact" pitchFamily="2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Optical probing</a:t>
            </a:r>
            <a:endParaRPr lang="en-GB" sz="2600" b="1" dirty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52400" y="1905000"/>
            <a:ext cx="7543800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>
              <a:lnSpc>
                <a:spcPct val="100000"/>
              </a:lnSpc>
              <a:spcBef>
                <a:spcPts val="70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 dirty="0">
              <a:solidFill>
                <a:srgbClr val="4B4F55"/>
              </a:solidFill>
              <a:latin typeface="Arial" pitchFamily="2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2214825"/>
            <a:ext cx="1981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Helium Gas</a:t>
            </a:r>
            <a:endParaRPr lang="en-GB" sz="2300" i="0" dirty="0">
              <a:solidFill>
                <a:srgbClr val="3FFF62"/>
              </a:solidFill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7086600" y="3657600"/>
          <a:ext cx="1631950" cy="609600"/>
        </p:xfrm>
        <a:graphic>
          <a:graphicData uri="http://schemas.openxmlformats.org/presentationml/2006/ole">
            <p:oleObj spid="_x0000_s187413" name="Equation" r:id="rId3" imgW="0" imgH="0" progId="Equation.3">
              <p:embed/>
            </p:oleObj>
          </a:graphicData>
        </a:graphic>
      </p:graphicFrame>
      <p:pic>
        <p:nvPicPr>
          <p:cNvPr id="1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0" y="857232"/>
            <a:ext cx="8412502" cy="3714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9800" y="4343400"/>
            <a:ext cx="2362200" cy="184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b="1" i="0" dirty="0" err="1" smtClean="0">
                <a:solidFill>
                  <a:srgbClr val="4B4F55"/>
                </a:solidFill>
              </a:rPr>
              <a:t>Shadowgram</a:t>
            </a:r>
            <a:r>
              <a:rPr lang="en-GB" i="0" dirty="0" smtClean="0">
                <a:solidFill>
                  <a:srgbClr val="4B4F55"/>
                </a:solidFill>
              </a:rPr>
              <a:t>-&gt; shows </a:t>
            </a:r>
            <a:r>
              <a:rPr lang="en-GB" dirty="0" smtClean="0">
                <a:solidFill>
                  <a:srgbClr val="4B4F55"/>
                </a:solidFill>
              </a:rPr>
              <a:t>d</a:t>
            </a:r>
            <a:r>
              <a:rPr lang="en-GB" baseline="30000" dirty="0" smtClean="0">
                <a:solidFill>
                  <a:srgbClr val="4B4F55"/>
                </a:solidFill>
              </a:rPr>
              <a:t>2</a:t>
            </a:r>
            <a:r>
              <a:rPr lang="en-GB" dirty="0" smtClean="0">
                <a:solidFill>
                  <a:srgbClr val="4B4F55"/>
                </a:solidFill>
              </a:rPr>
              <a:t>n/dr</a:t>
            </a:r>
            <a:r>
              <a:rPr lang="en-GB" baseline="30000" dirty="0" smtClean="0">
                <a:solidFill>
                  <a:srgbClr val="4B4F55"/>
                </a:solidFill>
              </a:rPr>
              <a:t>2</a:t>
            </a:r>
            <a:endParaRPr lang="en-GB" i="0" dirty="0" smtClean="0">
              <a:solidFill>
                <a:srgbClr val="4B4F55"/>
              </a:solidFill>
            </a:endParaRPr>
          </a:p>
          <a:p>
            <a:pPr>
              <a:buFont typeface="Arial"/>
              <a:buChar char="•"/>
            </a:pPr>
            <a:r>
              <a:rPr lang="en-GB" b="1" i="0" dirty="0" err="1" smtClean="0">
                <a:solidFill>
                  <a:srgbClr val="4B4F55"/>
                </a:solidFill>
              </a:rPr>
              <a:t>Interferometry</a:t>
            </a:r>
            <a:r>
              <a:rPr lang="en-GB" b="1" i="0" dirty="0" smtClean="0">
                <a:solidFill>
                  <a:srgbClr val="4B4F55"/>
                </a:solidFill>
              </a:rPr>
              <a:t> phase map </a:t>
            </a:r>
            <a:r>
              <a:rPr lang="en-GB" i="0" dirty="0" smtClean="0">
                <a:solidFill>
                  <a:srgbClr val="4B4F55"/>
                </a:solidFill>
              </a:rPr>
              <a:t>-&gt; shows density line integral</a:t>
            </a:r>
          </a:p>
          <a:p>
            <a:endParaRPr lang="en-GB" b="1" i="0" dirty="0" smtClean="0">
              <a:solidFill>
                <a:srgbClr val="4B4F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dow_Rotated_Cleaned_Shadow20091012_180352_FG13.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687"/>
            <a:ext cx="4953000" cy="5322626"/>
          </a:xfrm>
          <a:prstGeom prst="rect">
            <a:avLst/>
          </a:prstGeom>
        </p:spPr>
      </p:pic>
      <p:pic>
        <p:nvPicPr>
          <p:cNvPr id="29" name="Picture 28" descr="Shadow_Rotated_Cleaned_Shadow20091012_193743_FG13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1" y="1524000"/>
            <a:ext cx="4954588" cy="5324333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838200" y="608013"/>
            <a:ext cx="75438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>
                <a:srgbClr val="C51538"/>
              </a:buClr>
              <a:buFont typeface="Impact" pitchFamily="2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C51538"/>
                </a:solidFill>
                <a:latin typeface="Impact" pitchFamily="26" charset="0"/>
              </a:rPr>
              <a:t>Probe Images</a:t>
            </a:r>
            <a:endParaRPr lang="en-GB" sz="2600" dirty="0">
              <a:solidFill>
                <a:srgbClr val="C51538"/>
              </a:solidFill>
              <a:latin typeface="Impact" pitchFamily="2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7543800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>
              <a:lnSpc>
                <a:spcPct val="100000"/>
              </a:lnSpc>
              <a:spcBef>
                <a:spcPts val="70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 dirty="0">
              <a:solidFill>
                <a:srgbClr val="4B4F55"/>
              </a:solidFill>
              <a:latin typeface="Arial" pitchFamily="26" charset="0"/>
            </a:endParaRPr>
          </a:p>
        </p:txBody>
      </p:sp>
      <p:sp>
        <p:nvSpPr>
          <p:cNvPr id="22" name="Trapezoid 21"/>
          <p:cNvSpPr/>
          <p:nvPr/>
        </p:nvSpPr>
        <p:spPr bwMode="auto">
          <a:xfrm rot="10800000">
            <a:off x="685801" y="1981200"/>
            <a:ext cx="3809999" cy="4038600"/>
          </a:xfrm>
          <a:prstGeom prst="trapezoid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Verdana" pitchFamily="-65" charset="0"/>
              <a:buNone/>
              <a:defRPr/>
            </a:pPr>
            <a:endParaRPr lang="en-GB">
              <a:latin typeface="Verdana" pitchFamily="-65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5867400"/>
            <a:ext cx="1600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Nozzle</a:t>
            </a:r>
            <a:endParaRPr lang="en-GB" sz="2300" i="0" dirty="0">
              <a:solidFill>
                <a:srgbClr val="3FFF6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1981200"/>
            <a:ext cx="1981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Helium Gas</a:t>
            </a:r>
            <a:endParaRPr lang="en-GB" sz="2300" i="0" dirty="0">
              <a:solidFill>
                <a:srgbClr val="3FFF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1524000"/>
            <a:ext cx="4267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electron density 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=1.8n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GB" b="1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609600"/>
            <a:ext cx="3276600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Probe time </a:t>
            </a:r>
            <a:r>
              <a:rPr lang="en-GB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2000" b="1" i="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GB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~ 180 </a:t>
            </a:r>
            <a:r>
              <a:rPr lang="en-GB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</a:t>
            </a:r>
            <a:r>
              <a:rPr lang="en-GB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afterinteraction </a:t>
            </a:r>
            <a:endParaRPr lang="en-GB" sz="20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1524000"/>
            <a:ext cx="4267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electron density 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GB" b="1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rapezoid 36"/>
          <p:cNvSpPr/>
          <p:nvPr/>
        </p:nvSpPr>
        <p:spPr bwMode="auto">
          <a:xfrm rot="10800000">
            <a:off x="5257801" y="1905000"/>
            <a:ext cx="3809999" cy="4038600"/>
          </a:xfrm>
          <a:prstGeom prst="trapezoid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Verdana" pitchFamily="-65" charset="0"/>
              <a:buNone/>
              <a:defRPr/>
            </a:pPr>
            <a:endParaRPr lang="en-GB">
              <a:latin typeface="Verdana" pitchFamily="-65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5867400"/>
            <a:ext cx="1600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Nozzle</a:t>
            </a:r>
            <a:endParaRPr lang="en-GB" sz="2300" i="0" dirty="0">
              <a:solidFill>
                <a:srgbClr val="3FFF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3467342"/>
            <a:ext cx="25908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Initial critical surface</a:t>
            </a:r>
            <a:endParaRPr lang="en-GB" i="0" dirty="0">
              <a:solidFill>
                <a:srgbClr val="3FFF6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16200000" flipH="1">
            <a:off x="1333500" y="4457700"/>
            <a:ext cx="12192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638800" y="3276600"/>
            <a:ext cx="1752600" cy="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Initial critical surface</a:t>
            </a:r>
            <a:endParaRPr lang="en-GB" i="0" dirty="0">
              <a:solidFill>
                <a:srgbClr val="3FFF6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5200" y="3352800"/>
            <a:ext cx="1905000" cy="84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Sharp density gradient at rear of plasma</a:t>
            </a:r>
            <a:endParaRPr lang="en-GB" i="0" dirty="0">
              <a:solidFill>
                <a:srgbClr val="3FFF6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16200000" flipH="1">
            <a:off x="5676900" y="4495558"/>
            <a:ext cx="12192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 flipV="1">
            <a:off x="7162800" y="4191000"/>
            <a:ext cx="45720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FFF6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ight Arrow 23"/>
          <p:cNvSpPr/>
          <p:nvPr/>
        </p:nvSpPr>
        <p:spPr bwMode="auto">
          <a:xfrm>
            <a:off x="304800" y="4267200"/>
            <a:ext cx="12192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6E6E6F"/>
              </a:buClr>
              <a:buSzPct val="100000"/>
              <a:buFont typeface="Verdana" pitchFamily="-65" charset="0"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dow_Rotated_Cleaned_Shadow20091012_180352_FG13.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687"/>
            <a:ext cx="4953000" cy="5322626"/>
          </a:xfrm>
          <a:prstGeom prst="rect">
            <a:avLst/>
          </a:prstGeom>
        </p:spPr>
      </p:pic>
      <p:pic>
        <p:nvPicPr>
          <p:cNvPr id="29" name="Picture 28" descr="Shadow_Rotated_Cleaned_Shadow20091012_193743_FG13.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1" y="1524000"/>
            <a:ext cx="4954588" cy="5324333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838200" y="608013"/>
            <a:ext cx="75438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Clr>
                <a:srgbClr val="C51538"/>
              </a:buClr>
              <a:buFont typeface="Impact" pitchFamily="2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 smtClean="0">
                <a:solidFill>
                  <a:srgbClr val="C51538"/>
                </a:solidFill>
                <a:latin typeface="Impact" pitchFamily="26" charset="0"/>
              </a:rPr>
              <a:t>Probe Images</a:t>
            </a:r>
            <a:endParaRPr lang="en-GB" sz="2600" dirty="0">
              <a:solidFill>
                <a:srgbClr val="C51538"/>
              </a:solidFill>
              <a:latin typeface="Impact" pitchFamily="26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7543800" cy="44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39725" indent="-339725">
              <a:lnSpc>
                <a:spcPct val="100000"/>
              </a:lnSpc>
              <a:spcBef>
                <a:spcPts val="700"/>
              </a:spcBef>
              <a:buClr>
                <a:srgbClr val="4B4F55"/>
              </a:buClr>
              <a:buFont typeface="Arial" pitchFamily="2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 dirty="0">
              <a:solidFill>
                <a:srgbClr val="4B4F55"/>
              </a:solidFill>
              <a:latin typeface="Arial" pitchFamily="26" charset="0"/>
            </a:endParaRPr>
          </a:p>
        </p:txBody>
      </p:sp>
      <p:sp>
        <p:nvSpPr>
          <p:cNvPr id="22" name="Trapezoid 21"/>
          <p:cNvSpPr/>
          <p:nvPr/>
        </p:nvSpPr>
        <p:spPr bwMode="auto">
          <a:xfrm rot="10800000">
            <a:off x="685801" y="1981200"/>
            <a:ext cx="3809999" cy="4038600"/>
          </a:xfrm>
          <a:prstGeom prst="trapezoid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Verdana" pitchFamily="-65" charset="0"/>
              <a:buNone/>
              <a:defRPr/>
            </a:pPr>
            <a:endParaRPr lang="en-GB">
              <a:latin typeface="Verdana" pitchFamily="-65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5867400"/>
            <a:ext cx="1600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Nozzle</a:t>
            </a:r>
            <a:endParaRPr lang="en-GB" sz="2300" i="0" dirty="0">
              <a:solidFill>
                <a:srgbClr val="3FFF6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1981200"/>
            <a:ext cx="1981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Helium Gas</a:t>
            </a:r>
            <a:endParaRPr lang="en-GB" sz="2300" i="0" dirty="0">
              <a:solidFill>
                <a:srgbClr val="3FFF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1524000"/>
            <a:ext cx="4267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electron density 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=1.8n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GB" b="1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609600"/>
            <a:ext cx="3276600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Probe time </a:t>
            </a:r>
            <a:r>
              <a:rPr lang="en-GB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2000" b="1" i="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GB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~ 180 </a:t>
            </a:r>
            <a:r>
              <a:rPr lang="en-GB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</a:t>
            </a:r>
            <a:r>
              <a:rPr lang="en-GB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afterinteraction </a:t>
            </a:r>
            <a:endParaRPr lang="en-GB" sz="20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1600" y="1524000"/>
            <a:ext cx="42672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electron density 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=3n</a:t>
            </a:r>
            <a:r>
              <a:rPr lang="en-GB" b="1" i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en-GB" b="1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rapezoid 36"/>
          <p:cNvSpPr/>
          <p:nvPr/>
        </p:nvSpPr>
        <p:spPr bwMode="auto">
          <a:xfrm rot="10800000">
            <a:off x="5257801" y="1905000"/>
            <a:ext cx="3809999" cy="4038600"/>
          </a:xfrm>
          <a:prstGeom prst="trapezoid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Verdana" pitchFamily="-65" charset="0"/>
              <a:buNone/>
              <a:defRPr/>
            </a:pPr>
            <a:endParaRPr lang="en-GB">
              <a:latin typeface="Verdana" pitchFamily="-65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5867400"/>
            <a:ext cx="1600200" cy="45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i="0" dirty="0" smtClean="0">
                <a:solidFill>
                  <a:srgbClr val="3FFF62"/>
                </a:solidFill>
              </a:rPr>
              <a:t>Nozzle</a:t>
            </a:r>
            <a:endParaRPr lang="en-GB" sz="2300" i="0" dirty="0">
              <a:solidFill>
                <a:srgbClr val="3FFF62"/>
              </a:solidFill>
            </a:endParaRPr>
          </a:p>
        </p:txBody>
      </p:sp>
      <p:pic>
        <p:nvPicPr>
          <p:cNvPr id="33" name="Picture 32" descr="Phase_Map_interf20091012_180352_FG5.mat.png"/>
          <p:cNvPicPr>
            <a:picLocks noChangeAspect="1"/>
          </p:cNvPicPr>
          <p:nvPr/>
        </p:nvPicPr>
        <p:blipFill>
          <a:blip r:embed="rId4"/>
          <a:srcRect l="13197" t="7955" r="16020" b="17038"/>
          <a:stretch>
            <a:fillRect/>
          </a:stretch>
        </p:blipFill>
        <p:spPr>
          <a:xfrm>
            <a:off x="1000100" y="3328502"/>
            <a:ext cx="3500462" cy="19578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914400" y="3467342"/>
            <a:ext cx="2590800" cy="3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Initial critical surface</a:t>
            </a:r>
            <a:endParaRPr lang="en-GB" i="0" dirty="0">
              <a:solidFill>
                <a:srgbClr val="3FFF6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16200000" flipH="1">
            <a:off x="1333500" y="4457700"/>
            <a:ext cx="12192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33" descr="Phase_Map_Interf20091012_193743_FG5.mat.png"/>
          <p:cNvPicPr>
            <a:picLocks noChangeAspect="1"/>
          </p:cNvPicPr>
          <p:nvPr/>
        </p:nvPicPr>
        <p:blipFill>
          <a:blip r:embed="rId5">
            <a:lum bright="10000"/>
          </a:blip>
          <a:srcRect l="24120" t="7955" r="15420" b="14766"/>
          <a:stretch>
            <a:fillRect/>
          </a:stretch>
        </p:blipFill>
        <p:spPr>
          <a:xfrm>
            <a:off x="5572132" y="3357562"/>
            <a:ext cx="2928958" cy="188593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5638800" y="3276600"/>
            <a:ext cx="1752600" cy="59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Initial critical surface</a:t>
            </a:r>
            <a:endParaRPr lang="en-GB" i="0" dirty="0">
              <a:solidFill>
                <a:srgbClr val="3FFF6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15200" y="3352800"/>
            <a:ext cx="1905000" cy="84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3FFF62"/>
                </a:solidFill>
              </a:rPr>
              <a:t>Sharp density gradient at rear of plasma</a:t>
            </a:r>
            <a:endParaRPr lang="en-GB" i="0" dirty="0">
              <a:solidFill>
                <a:srgbClr val="3FFF62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16200000" flipH="1">
            <a:off x="5676900" y="4495558"/>
            <a:ext cx="1219200" cy="762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 flipV="1">
            <a:off x="7162800" y="4191000"/>
            <a:ext cx="45720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FFF6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ight Arrow 23"/>
          <p:cNvSpPr/>
          <p:nvPr/>
        </p:nvSpPr>
        <p:spPr bwMode="auto">
          <a:xfrm>
            <a:off x="304800" y="4267200"/>
            <a:ext cx="12192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6E6E6F"/>
              </a:buClr>
              <a:buSzPct val="100000"/>
              <a:buFont typeface="Verdana" pitchFamily="-65" charset="0"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27716</TotalTime>
  <Words>937</Words>
  <Application>Microsoft Office PowerPoint</Application>
  <PresentationFormat>On-screen Show (4:3)</PresentationFormat>
  <Paragraphs>227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Aspect</vt:lpstr>
      <vt:lpstr>Equation</vt:lpstr>
      <vt:lpstr>CorelDRAW</vt:lpstr>
      <vt:lpstr>Slide 1</vt:lpstr>
      <vt:lpstr>      Collaborators</vt:lpstr>
      <vt:lpstr>Slide 3</vt:lpstr>
      <vt:lpstr>Slide 4</vt:lpstr>
      <vt:lpstr>BNL experiment with gas jet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Semiconductor switch</vt:lpstr>
      <vt:lpstr>      Summarizing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Pogorelsky, Igor</dc:creator>
  <cp:lastModifiedBy> </cp:lastModifiedBy>
  <cp:revision>124</cp:revision>
  <dcterms:created xsi:type="dcterms:W3CDTF">2010-07-10T21:44:57Z</dcterms:created>
  <dcterms:modified xsi:type="dcterms:W3CDTF">2012-04-26T21:24:24Z</dcterms:modified>
</cp:coreProperties>
</file>