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notesMasterIdLst>
    <p:notesMasterId r:id="rId16"/>
  </p:notesMasterIdLst>
  <p:handoutMasterIdLst>
    <p:handoutMasterId r:id="rId17"/>
  </p:handoutMasterIdLst>
  <p:sldIdLst>
    <p:sldId id="359" r:id="rId2"/>
    <p:sldId id="360" r:id="rId3"/>
    <p:sldId id="353" r:id="rId4"/>
    <p:sldId id="354" r:id="rId5"/>
    <p:sldId id="356" r:id="rId6"/>
    <p:sldId id="357" r:id="rId7"/>
    <p:sldId id="358" r:id="rId8"/>
    <p:sldId id="361" r:id="rId9"/>
    <p:sldId id="363" r:id="rId10"/>
    <p:sldId id="364" r:id="rId11"/>
    <p:sldId id="365" r:id="rId12"/>
    <p:sldId id="367" r:id="rId13"/>
    <p:sldId id="368" r:id="rId14"/>
    <p:sldId id="369" r:id="rId1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71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98" y="-72"/>
      </p:cViewPr>
      <p:guideLst>
        <p:guide orient="horz" pos="144"/>
        <p:guide orient="horz" pos="4176"/>
        <p:guide pos="3120"/>
        <p:guide pos="5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5" d="100"/>
          <a:sy n="55" d="100"/>
        </p:scale>
        <p:origin x="-288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yuki-new\Groups\NFDD\Projects\SING%20I\1.5HYSPEC\commissioning\V_flux\PostMcStas_Correc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yuki-new\Groups\NFDD\Projects\SING%20I\1.5HYSPEC\commissioning\V_flux\SweetSpots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yuki-new\Groups\NFDD\Projects\SING%20I\1.5HYSPEC\commissioning\V_flux\SweetSpot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Vanadium</a:t>
            </a:r>
            <a:r>
              <a:rPr lang="en-US" baseline="0"/>
              <a:t> 6.4 mm dia rod</a:t>
            </a:r>
            <a:endParaRPr lang="en-US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DoubleO0T0FG!$A$31:$A$38</c:f>
              <c:numCache>
                <c:formatCode>General</c:formatCode>
                <c:ptCount val="8"/>
                <c:pt idx="0">
                  <c:v>6.04</c:v>
                </c:pt>
                <c:pt idx="1">
                  <c:v>15.12</c:v>
                </c:pt>
                <c:pt idx="2">
                  <c:v>19.82</c:v>
                </c:pt>
                <c:pt idx="3">
                  <c:v>31.16</c:v>
                </c:pt>
                <c:pt idx="4">
                  <c:v>40.58</c:v>
                </c:pt>
                <c:pt idx="5">
                  <c:v>61.9</c:v>
                </c:pt>
                <c:pt idx="6">
                  <c:v>83.41</c:v>
                </c:pt>
                <c:pt idx="7">
                  <c:v>93.8</c:v>
                </c:pt>
              </c:numCache>
            </c:numRef>
          </c:xVal>
          <c:yVal>
            <c:numRef>
              <c:f>DoubleO0T0FG!$U$31:$U$38</c:f>
              <c:numCache>
                <c:formatCode>0.00E+00</c:formatCode>
                <c:ptCount val="8"/>
                <c:pt idx="0">
                  <c:v>271.59821704788232</c:v>
                </c:pt>
                <c:pt idx="1">
                  <c:v>1068.1374891927258</c:v>
                </c:pt>
                <c:pt idx="2">
                  <c:v>880.10782073279711</c:v>
                </c:pt>
                <c:pt idx="3">
                  <c:v>387.94316538101367</c:v>
                </c:pt>
                <c:pt idx="4">
                  <c:v>297.63629211472528</c:v>
                </c:pt>
                <c:pt idx="5">
                  <c:v>193.52335146521611</c:v>
                </c:pt>
                <c:pt idx="6">
                  <c:v>145.15753267140616</c:v>
                </c:pt>
                <c:pt idx="7">
                  <c:v>121.22255219582433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170688"/>
        <c:axId val="89172608"/>
      </c:scatterChart>
      <c:valAx>
        <c:axId val="89170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Ei (meV)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172608"/>
        <c:crosses val="autoZero"/>
        <c:crossBetween val="midCat"/>
      </c:valAx>
      <c:valAx>
        <c:axId val="89172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</a:t>
                </a:r>
                <a:r>
                  <a:rPr lang="en-US" baseline="0"/>
                  <a:t> rate (count/s/MW)</a:t>
                </a:r>
                <a:endParaRPr lang="en-US"/>
              </a:p>
            </c:rich>
          </c:tx>
          <c:layout/>
          <c:overlay val="0"/>
        </c:title>
        <c:numFmt formatCode="#,##0" sourceLinked="0"/>
        <c:majorTickMark val="none"/>
        <c:minorTickMark val="none"/>
        <c:tickLblPos val="nextTo"/>
        <c:crossAx val="891706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Elastic line </a:t>
            </a:r>
            <a:r>
              <a:rPr lang="en-US" dirty="0" smtClean="0"/>
              <a:t>width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4832059366421829"/>
          <c:y val="8.5156966350899255E-2"/>
          <c:w val="0.73184414312669899"/>
          <c:h val="0.74090980136586748"/>
        </c:manualLayout>
      </c:layout>
      <c:scatterChart>
        <c:scatterStyle val="lineMarker"/>
        <c:varyColors val="0"/>
        <c:ser>
          <c:idx val="0"/>
          <c:order val="0"/>
          <c:tx>
            <c:v>Ei=3.8 meV</c:v>
          </c:tx>
          <c:spPr>
            <a:ln w="28575">
              <a:noFill/>
            </a:ln>
          </c:spPr>
          <c:xVal>
            <c:numRef>
              <c:f>FermiFreqVRuns!$B$4:$B$9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</c:numCache>
            </c:numRef>
          </c:xVal>
          <c:yVal>
            <c:numRef>
              <c:f>FermiFreqVRuns!$O$4:$O$9</c:f>
              <c:numCache>
                <c:formatCode>General</c:formatCode>
                <c:ptCount val="6"/>
                <c:pt idx="0">
                  <c:v>0.12390567760829303</c:v>
                </c:pt>
                <c:pt idx="1">
                  <c:v>7.3830708661417332E-2</c:v>
                </c:pt>
                <c:pt idx="2">
                  <c:v>5.230446194225722E-2</c:v>
                </c:pt>
                <c:pt idx="3">
                  <c:v>4.1633858267716539E-2</c:v>
                </c:pt>
                <c:pt idx="4">
                  <c:v>3.4355643044619424E-2</c:v>
                </c:pt>
                <c:pt idx="5">
                  <c:v>3.201181102362205E-2</c:v>
                </c:pt>
              </c:numCache>
            </c:numRef>
          </c:yVal>
          <c:smooth val="0"/>
        </c:ser>
        <c:ser>
          <c:idx val="2"/>
          <c:order val="1"/>
          <c:tx>
            <c:v>Ei=7 meV</c:v>
          </c:tx>
          <c:spPr>
            <a:ln w="28575">
              <a:noFill/>
            </a:ln>
          </c:spPr>
          <c:xVal>
            <c:numRef>
              <c:f>FermiFreqVRunSpring!$B$4:$B$8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180</c:v>
                </c:pt>
                <c:pt idx="3">
                  <c:v>300</c:v>
                </c:pt>
                <c:pt idx="4">
                  <c:v>420</c:v>
                </c:pt>
              </c:numCache>
            </c:numRef>
          </c:xVal>
          <c:yVal>
            <c:numRef>
              <c:f>FermiFreqVRunSpring!$K$4:$K$8</c:f>
              <c:numCache>
                <c:formatCode>General</c:formatCode>
                <c:ptCount val="5"/>
                <c:pt idx="0">
                  <c:v>0.19907857142857144</c:v>
                </c:pt>
                <c:pt idx="1">
                  <c:v>0.11716428571428571</c:v>
                </c:pt>
                <c:pt idx="2">
                  <c:v>4.5321428571428575E-2</c:v>
                </c:pt>
                <c:pt idx="3">
                  <c:v>3.3907142857142865E-2</c:v>
                </c:pt>
                <c:pt idx="4">
                  <c:v>2.3164285714285717E-2</c:v>
                </c:pt>
              </c:numCache>
            </c:numRef>
          </c:yVal>
          <c:smooth val="0"/>
        </c:ser>
        <c:ser>
          <c:idx val="3"/>
          <c:order val="2"/>
          <c:tx>
            <c:v>Ei=20 meV</c:v>
          </c:tx>
          <c:spPr>
            <a:ln w="28575">
              <a:noFill/>
            </a:ln>
          </c:spPr>
          <c:xVal>
            <c:numRef>
              <c:f>FermiFreqVRunSpring!$B$9:$B$13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180</c:v>
                </c:pt>
                <c:pt idx="3">
                  <c:v>300</c:v>
                </c:pt>
                <c:pt idx="4">
                  <c:v>420</c:v>
                </c:pt>
              </c:numCache>
            </c:numRef>
          </c:xVal>
          <c:yVal>
            <c:numRef>
              <c:f>FermiFreqVRunSpring!$K$9:$K$13</c:f>
              <c:numCache>
                <c:formatCode>General</c:formatCode>
                <c:ptCount val="5"/>
                <c:pt idx="0">
                  <c:v>0.20840978593272172</c:v>
                </c:pt>
                <c:pt idx="1">
                  <c:v>0.1581039755351682</c:v>
                </c:pt>
                <c:pt idx="2">
                  <c:v>6.3481141692150869E-2</c:v>
                </c:pt>
                <c:pt idx="3">
                  <c:v>4.1921508664627932E-2</c:v>
                </c:pt>
                <c:pt idx="4">
                  <c:v>3.3537206931702347E-2</c:v>
                </c:pt>
              </c:numCache>
            </c:numRef>
          </c:yVal>
          <c:smooth val="0"/>
        </c:ser>
        <c:ser>
          <c:idx val="1"/>
          <c:order val="3"/>
          <c:tx>
            <c:v>Ei=84.8 meV</c:v>
          </c:tx>
          <c:spPr>
            <a:ln w="28575">
              <a:noFill/>
            </a:ln>
          </c:spPr>
          <c:xVal>
            <c:numRef>
              <c:f>FermiFreqVRuns!$B$11:$B$15</c:f>
              <c:numCache>
                <c:formatCode>General</c:formatCode>
                <c:ptCount val="5"/>
                <c:pt idx="0">
                  <c:v>180</c:v>
                </c:pt>
                <c:pt idx="1">
                  <c:v>240</c:v>
                </c:pt>
                <c:pt idx="2">
                  <c:v>300</c:v>
                </c:pt>
                <c:pt idx="3">
                  <c:v>360</c:v>
                </c:pt>
                <c:pt idx="4">
                  <c:v>420</c:v>
                </c:pt>
              </c:numCache>
            </c:numRef>
          </c:xVal>
          <c:yVal>
            <c:numRef>
              <c:f>FermiFreqVRuns!$O$11:$O$15</c:f>
              <c:numCache>
                <c:formatCode>General</c:formatCode>
                <c:ptCount val="5"/>
                <c:pt idx="0">
                  <c:v>0.16793632075471698</c:v>
                </c:pt>
                <c:pt idx="1">
                  <c:v>0.1270607311320755</c:v>
                </c:pt>
                <c:pt idx="2">
                  <c:v>0.10142688679245285</c:v>
                </c:pt>
                <c:pt idx="3">
                  <c:v>8.133549528301888E-2</c:v>
                </c:pt>
                <c:pt idx="4">
                  <c:v>6.9308372641509436E-2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483904"/>
        <c:axId val="89486080"/>
      </c:scatterChart>
      <c:valAx>
        <c:axId val="894839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Fermi Chopper Frequency</a:t>
                </a:r>
                <a:r>
                  <a:rPr lang="en-US" baseline="0" dirty="0" smtClean="0"/>
                  <a:t> </a:t>
                </a:r>
                <a:r>
                  <a:rPr lang="en-US" baseline="0" dirty="0"/>
                  <a:t>(Hz)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486080"/>
        <c:crosses val="autoZero"/>
        <c:crossBetween val="midCat"/>
      </c:valAx>
      <c:valAx>
        <c:axId val="894860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Energy Resolution FWHM/</a:t>
                </a:r>
                <a:r>
                  <a:rPr lang="en-US" baseline="0"/>
                  <a:t>Ei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8948390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73888901228261106"/>
          <c:y val="8.0349896266466131E-2"/>
          <c:w val="0.21687127891702163"/>
          <c:h val="0.452361025825117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Flux tradeoff with Fermi Frequency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6208693120555431"/>
          <c:y val="0.14446101390250474"/>
          <c:w val="0.75980315469957393"/>
          <c:h val="0.66338677464252138"/>
        </c:manualLayout>
      </c:layout>
      <c:scatterChart>
        <c:scatterStyle val="lineMarker"/>
        <c:varyColors val="0"/>
        <c:ser>
          <c:idx val="0"/>
          <c:order val="0"/>
          <c:tx>
            <c:v>Ei=3.8 meV</c:v>
          </c:tx>
          <c:spPr>
            <a:ln w="28575">
              <a:noFill/>
            </a:ln>
          </c:spPr>
          <c:xVal>
            <c:numRef>
              <c:f>FermiFreqVRuns!$B$4:$B$9</c:f>
              <c:numCache>
                <c:formatCode>General</c:formatCode>
                <c:ptCount val="6"/>
                <c:pt idx="0">
                  <c:v>30</c:v>
                </c:pt>
                <c:pt idx="1">
                  <c:v>60</c:v>
                </c:pt>
                <c:pt idx="2">
                  <c:v>90</c:v>
                </c:pt>
                <c:pt idx="3">
                  <c:v>120</c:v>
                </c:pt>
                <c:pt idx="4">
                  <c:v>150</c:v>
                </c:pt>
                <c:pt idx="5">
                  <c:v>180</c:v>
                </c:pt>
              </c:numCache>
            </c:numRef>
          </c:xVal>
          <c:yVal>
            <c:numRef>
              <c:f>FermiFreqVRuns!$L$4:$L$9</c:f>
              <c:numCache>
                <c:formatCode>0.00</c:formatCode>
                <c:ptCount val="6"/>
                <c:pt idx="0">
                  <c:v>5.0143477931632017</c:v>
                </c:pt>
                <c:pt idx="1">
                  <c:v>2.8589031428161036</c:v>
                </c:pt>
                <c:pt idx="2">
                  <c:v>1.943361276553409</c:v>
                </c:pt>
                <c:pt idx="3">
                  <c:v>1.4698863767849057</c:v>
                </c:pt>
                <c:pt idx="4">
                  <c:v>1.1867711333302358</c:v>
                </c:pt>
                <c:pt idx="5">
                  <c:v>1</c:v>
                </c:pt>
              </c:numCache>
            </c:numRef>
          </c:yVal>
          <c:smooth val="0"/>
        </c:ser>
        <c:ser>
          <c:idx val="2"/>
          <c:order val="1"/>
          <c:tx>
            <c:v>Ei=7 meV</c:v>
          </c:tx>
          <c:spPr>
            <a:ln w="28575">
              <a:noFill/>
            </a:ln>
          </c:spPr>
          <c:xVal>
            <c:numRef>
              <c:f>FermiFreqVRunSpring!$B$4:$B$8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180</c:v>
                </c:pt>
                <c:pt idx="3">
                  <c:v>300</c:v>
                </c:pt>
                <c:pt idx="4">
                  <c:v>420</c:v>
                </c:pt>
              </c:numCache>
            </c:numRef>
          </c:xVal>
          <c:yVal>
            <c:numRef>
              <c:f>FermiFreqVRunSpring!$H$4:$H$8</c:f>
              <c:numCache>
                <c:formatCode>General</c:formatCode>
                <c:ptCount val="5"/>
                <c:pt idx="0">
                  <c:v>5.124948283444124</c:v>
                </c:pt>
                <c:pt idx="1">
                  <c:v>2.9229731228233642</c:v>
                </c:pt>
                <c:pt idx="2">
                  <c:v>1</c:v>
                </c:pt>
                <c:pt idx="3">
                  <c:v>0.59973957264184041</c:v>
                </c:pt>
                <c:pt idx="4">
                  <c:v>0.4339443302398921</c:v>
                </c:pt>
              </c:numCache>
            </c:numRef>
          </c:yVal>
          <c:smooth val="0"/>
        </c:ser>
        <c:ser>
          <c:idx val="3"/>
          <c:order val="2"/>
          <c:tx>
            <c:v>Ei=20 meV</c:v>
          </c:tx>
          <c:spPr>
            <a:ln w="28575">
              <a:noFill/>
            </a:ln>
          </c:spPr>
          <c:xVal>
            <c:numRef>
              <c:f>FermiFreqVRunSpring!$B$9:$B$13</c:f>
              <c:numCache>
                <c:formatCode>General</c:formatCode>
                <c:ptCount val="5"/>
                <c:pt idx="0">
                  <c:v>30</c:v>
                </c:pt>
                <c:pt idx="1">
                  <c:v>60</c:v>
                </c:pt>
                <c:pt idx="2">
                  <c:v>180</c:v>
                </c:pt>
                <c:pt idx="3">
                  <c:v>300</c:v>
                </c:pt>
                <c:pt idx="4">
                  <c:v>420</c:v>
                </c:pt>
              </c:numCache>
            </c:numRef>
          </c:xVal>
          <c:yVal>
            <c:numRef>
              <c:f>FermiFreqVRunSpring!$H$9:$H$13</c:f>
              <c:numCache>
                <c:formatCode>General</c:formatCode>
                <c:ptCount val="5"/>
                <c:pt idx="0">
                  <c:v>5.0399645726320985</c:v>
                </c:pt>
                <c:pt idx="1">
                  <c:v>2.8336239569467776</c:v>
                </c:pt>
                <c:pt idx="2">
                  <c:v>1</c:v>
                </c:pt>
                <c:pt idx="3">
                  <c:v>0.63431311052551953</c:v>
                </c:pt>
                <c:pt idx="4">
                  <c:v>0.44401389422671728</c:v>
                </c:pt>
              </c:numCache>
            </c:numRef>
          </c:yVal>
          <c:smooth val="0"/>
        </c:ser>
        <c:ser>
          <c:idx val="1"/>
          <c:order val="3"/>
          <c:tx>
            <c:v>Ei = 84.8 meV</c:v>
          </c:tx>
          <c:spPr>
            <a:ln w="28575">
              <a:noFill/>
            </a:ln>
          </c:spPr>
          <c:xVal>
            <c:numRef>
              <c:f>FermiFreqVRuns!$B$11:$B$15</c:f>
              <c:numCache>
                <c:formatCode>General</c:formatCode>
                <c:ptCount val="5"/>
                <c:pt idx="0">
                  <c:v>180</c:v>
                </c:pt>
                <c:pt idx="1">
                  <c:v>240</c:v>
                </c:pt>
                <c:pt idx="2">
                  <c:v>300</c:v>
                </c:pt>
                <c:pt idx="3">
                  <c:v>360</c:v>
                </c:pt>
                <c:pt idx="4">
                  <c:v>420</c:v>
                </c:pt>
              </c:numCache>
            </c:numRef>
          </c:xVal>
          <c:yVal>
            <c:numRef>
              <c:f>FermiFreqVRuns!$L$11:$L$15</c:f>
              <c:numCache>
                <c:formatCode>0.00</c:formatCode>
                <c:ptCount val="5"/>
                <c:pt idx="0">
                  <c:v>1</c:v>
                </c:pt>
                <c:pt idx="1">
                  <c:v>0.80855689537513109</c:v>
                </c:pt>
                <c:pt idx="2">
                  <c:v>0.69902674298453804</c:v>
                </c:pt>
                <c:pt idx="3">
                  <c:v>0.62709094695358769</c:v>
                </c:pt>
                <c:pt idx="4">
                  <c:v>0.57187059190034684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9517440"/>
        <c:axId val="89519616"/>
      </c:scatterChart>
      <c:valAx>
        <c:axId val="895174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Fermi Chopper Frequency (Hz)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89519616"/>
        <c:crosses val="autoZero"/>
        <c:crossBetween val="midCat"/>
      </c:valAx>
      <c:valAx>
        <c:axId val="895196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Countrate</a:t>
                </a:r>
                <a:r>
                  <a:rPr lang="en-US" baseline="0"/>
                  <a:t> normalized to 180 Hz</a:t>
                </a:r>
                <a:endParaRPr lang="en-US"/>
              </a:p>
            </c:rich>
          </c:tx>
          <c:layout/>
          <c:overlay val="0"/>
        </c:title>
        <c:numFmt formatCode="0.00" sourceLinked="1"/>
        <c:majorTickMark val="none"/>
        <c:minorTickMark val="none"/>
        <c:tickLblPos val="nextTo"/>
        <c:crossAx val="8951744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0182807746084921"/>
          <c:y val="0.16267476870406392"/>
          <c:w val="0.25479448163900764"/>
          <c:h val="0.453739129760099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0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/>
          <a:lstStyle>
            <a:lvl1pPr algn="r">
              <a:defRPr sz="1200"/>
            </a:lvl1pPr>
          </a:lstStyle>
          <a:p>
            <a:fld id="{FBA71DBD-3FE3-4E46-97EF-9A1E303418E0}" type="datetimeFigureOut">
              <a:rPr lang="en-US" smtClean="0"/>
              <a:pPr/>
              <a:t>7/2/2012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5"/>
            <a:ext cx="3038475" cy="465138"/>
          </a:xfrm>
          <a:prstGeom prst="rect">
            <a:avLst/>
          </a:prstGeom>
        </p:spPr>
        <p:txBody>
          <a:bodyPr vert="horz" lIns="91427" tIns="45713" rIns="91427" bIns="45713" rtlCol="0" anchor="b"/>
          <a:lstStyle>
            <a:lvl1pPr algn="r">
              <a:defRPr sz="1200"/>
            </a:lvl1pPr>
          </a:lstStyle>
          <a:p>
            <a:fld id="{2BBCE6F9-C9A6-4473-8BBC-2BAC973C9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292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9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90E3262-46D0-4426-9CFB-232EBC585772}" type="datetimeFigureOut">
              <a:rPr lang="en-US"/>
              <a:pPr>
                <a:defRPr/>
              </a:pPr>
              <a:t>7/2/2012</a:t>
            </a:fld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6" y="4416426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9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7" tIns="45713" rIns="91427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FD18A042-39B4-4124-958F-394873811D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925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9" descr="New_DOE_Logo_Color_042808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ORNL_managed by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738" y="6202363"/>
            <a:ext cx="3505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template graphic_090l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3925" y="1233488"/>
            <a:ext cx="429260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6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1125" y="177800"/>
            <a:ext cx="8229600" cy="2936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458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125" y="914400"/>
            <a:ext cx="8229600" cy="2200275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1125" y="177800"/>
            <a:ext cx="82296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125" y="914400"/>
            <a:ext cx="82296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38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73038">
              <a:lnSpc>
                <a:spcPct val="90000"/>
              </a:lnSpc>
              <a:tabLst>
                <a:tab pos="230188" algn="l"/>
              </a:tabLst>
              <a:defRPr/>
            </a:pPr>
            <a:fld id="{F53AB076-FD19-4D85-B3FC-F93BE8891633}" type="slidenum">
              <a:rPr lang="en-US" sz="90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</a:p>
        </p:txBody>
      </p:sp>
      <p:pic>
        <p:nvPicPr>
          <p:cNvPr id="1029" name="Content Placeholder 10" descr="ORNL emboss_2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 userDrawn="1"/>
        </p:nvSpPr>
        <p:spPr>
          <a:xfrm>
            <a:off x="3124200" y="6400800"/>
            <a:ext cx="28956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Novel</a:t>
            </a:r>
            <a:r>
              <a:rPr lang="en-US" sz="800" baseline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Material Science Using Polarized Neutrons</a:t>
            </a:r>
            <a:endParaRPr lang="en-US" sz="800" dirty="0" smtClean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Tohoku University, Sendai, January</a:t>
            </a:r>
            <a:r>
              <a:rPr lang="en-US" sz="800" baseline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7</a:t>
            </a:r>
            <a:r>
              <a:rPr lang="en-US" sz="80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2011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7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rgbClr val="006C3A"/>
          </a:solidFill>
          <a:latin typeface="Arial Black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30188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•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–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rtl="0" eaLnBrk="0" fontAlgn="base" hangingPunct="0">
        <a:spcBef>
          <a:spcPct val="0"/>
        </a:spcBef>
        <a:spcAft>
          <a:spcPts val="600"/>
        </a:spcAft>
        <a:buClr>
          <a:srgbClr val="006C3A"/>
        </a:buClr>
        <a:buFont typeface="Arial" charset="0"/>
        <a:buChar char="»"/>
        <a:defRPr sz="22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emf"/><Relationship Id="rId10" Type="http://schemas.openxmlformats.org/officeDocument/2006/relationships/image" Target="../media/image13.tiff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117475" y="1085850"/>
            <a:ext cx="5140325" cy="95410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dirty="0" smtClean="0"/>
              <a:t>The HYSPEC Polarized Beam Spectrometer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68627" y="2667000"/>
            <a:ext cx="4170363" cy="2200602"/>
          </a:xfrm>
        </p:spPr>
        <p:txBody>
          <a:bodyPr/>
          <a:lstStyle/>
          <a:p>
            <a:pPr eaLnBrk="1" hangingPunct="1"/>
            <a:r>
              <a:rPr lang="en-US" sz="2000" dirty="0" smtClean="0"/>
              <a:t>Barry Winn</a:t>
            </a:r>
            <a:r>
              <a:rPr lang="en-US" sz="2000" dirty="0"/>
              <a:t>, Mark Hagen,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Mark Lumsden, Melissa Graves-Brook</a:t>
            </a:r>
            <a:br>
              <a:rPr lang="en-US" sz="2000" dirty="0" smtClean="0"/>
            </a:br>
            <a:r>
              <a:rPr lang="en-US" sz="2000" dirty="0" smtClean="0"/>
              <a:t>David Anderson, Xin Tony Tong</a:t>
            </a:r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 smtClean="0"/>
              <a:t>B2.5, </a:t>
            </a:r>
            <a:r>
              <a:rPr lang="en-US" sz="2000" dirty="0" err="1" smtClean="0"/>
              <a:t>rm</a:t>
            </a:r>
            <a:r>
              <a:rPr lang="en-US" sz="2000" dirty="0" smtClean="0"/>
              <a:t> G, 3:15-3:30 PM</a:t>
            </a:r>
            <a:endParaRPr lang="en-US" sz="2000" dirty="0"/>
          </a:p>
          <a:p>
            <a:pPr eaLnBrk="1" hangingPunct="1"/>
            <a:endParaRPr lang="en-US" sz="2200" i="1" dirty="0" smtClean="0"/>
          </a:p>
        </p:txBody>
      </p:sp>
    </p:spTree>
    <p:extLst>
      <p:ext uri="{BB962C8B-B14F-4D97-AF65-F5344CB8AC3E}">
        <p14:creationId xmlns:p14="http://schemas.microsoft.com/office/powerpoint/2010/main" val="21704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etting ready for your samples</a:t>
            </a:r>
            <a:endParaRPr lang="en-US" dirty="0"/>
          </a:p>
        </p:txBody>
      </p:sp>
      <p:pic>
        <p:nvPicPr>
          <p:cNvPr id="3" name="Picture 2" descr="C:\Users\2xy\AppData\Local\Microsoft\Windows\Temporary Internet Files\Content.Word\IMG_20120516_08051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r="7997"/>
          <a:stretch/>
        </p:blipFill>
        <p:spPr bwMode="auto">
          <a:xfrm rot="5400000">
            <a:off x="283210" y="2312352"/>
            <a:ext cx="2969260" cy="2568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C:\Users\2xy\AppData\Local\Microsoft\Windows\Temporary Internet Files\Content.Word\IMG_20120517_1643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" r="12321"/>
          <a:stretch/>
        </p:blipFill>
        <p:spPr bwMode="auto">
          <a:xfrm rot="5400000">
            <a:off x="3273106" y="992823"/>
            <a:ext cx="2966085" cy="25463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Z:\commissioning\Hyspec photos Mar 16 2012\IMG_0840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6" t="12612" r="20673" b="32782"/>
          <a:stretch/>
        </p:blipFill>
        <p:spPr bwMode="auto">
          <a:xfrm>
            <a:off x="5836920" y="3975894"/>
            <a:ext cx="2633027" cy="22107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060" y="250288"/>
            <a:ext cx="1179511" cy="2156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C:\Users\2xy\AppData\Local\Microsoft\Windows\Temporary Internet Files\Content.Word\CCR19_HHLC2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974" y="3749041"/>
            <a:ext cx="2133600" cy="159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83552" y="1465678"/>
            <a:ext cx="1223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Dedicated</a:t>
            </a:r>
          </a:p>
          <a:p>
            <a:r>
              <a:rPr lang="en-US" dirty="0" smtClean="0"/>
              <a:t>Cryostat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06964" y="5342891"/>
            <a:ext cx="39096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Dedicated closed cycle refrigerator compatible with </a:t>
            </a:r>
            <a:r>
              <a:rPr lang="en-US" baseline="30000" dirty="0" smtClean="0"/>
              <a:t>3</a:t>
            </a:r>
            <a:r>
              <a:rPr lang="en-US" dirty="0" smtClean="0"/>
              <a:t>He polarization analysis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05471" y="3564375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Spare CCR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21402" y="2409386"/>
            <a:ext cx="20330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Larger OVC’s and new heat shields for both CCR’s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624840"/>
            <a:ext cx="6309360" cy="4909036"/>
          </a:xfrm>
        </p:spPr>
        <p:txBody>
          <a:bodyPr/>
          <a:lstStyle/>
          <a:p>
            <a:r>
              <a:rPr lang="en-US" u="sng" dirty="0"/>
              <a:t>70% already removed </a:t>
            </a:r>
            <a:r>
              <a:rPr lang="en-US" dirty="0"/>
              <a:t>by shielding BL 10 near monolith</a:t>
            </a:r>
          </a:p>
          <a:p>
            <a:r>
              <a:rPr lang="en-US" dirty="0" smtClean="0"/>
              <a:t>One frame shown (1/60 sec), with HYSPEC shutters closed</a:t>
            </a:r>
          </a:p>
          <a:p>
            <a:r>
              <a:rPr lang="en-US" dirty="0" smtClean="0"/>
              <a:t>Leading edge coincides with subsequent spallation events</a:t>
            </a:r>
          </a:p>
          <a:p>
            <a:r>
              <a:rPr lang="en-US" dirty="0" smtClean="0"/>
              <a:t>Tail is </a:t>
            </a:r>
            <a:r>
              <a:rPr lang="en-US" dirty="0" err="1"/>
              <a:t>e</a:t>
            </a:r>
            <a:r>
              <a:rPr lang="en-US" dirty="0" err="1" smtClean="0"/>
              <a:t>pi</a:t>
            </a:r>
            <a:r>
              <a:rPr lang="en-US" dirty="0" smtClean="0"/>
              <a:t>-cadmium </a:t>
            </a:r>
            <a:br>
              <a:rPr lang="en-US" dirty="0" smtClean="0"/>
            </a:br>
            <a:r>
              <a:rPr lang="en-US" dirty="0" smtClean="0"/>
              <a:t>(&gt;500 meV)</a:t>
            </a:r>
          </a:p>
          <a:p>
            <a:r>
              <a:rPr lang="en-US" dirty="0" smtClean="0"/>
              <a:t>Ei not yet useful at </a:t>
            </a:r>
            <a:br>
              <a:rPr lang="en-US" dirty="0" smtClean="0"/>
            </a:br>
            <a:r>
              <a:rPr lang="en-US" dirty="0" smtClean="0"/>
              <a:t>4 meV, 9 meV and </a:t>
            </a:r>
            <a:br>
              <a:rPr lang="en-US" dirty="0" smtClean="0"/>
            </a:br>
            <a:r>
              <a:rPr lang="en-US" dirty="0" smtClean="0"/>
              <a:t>27-38 meV</a:t>
            </a:r>
          </a:p>
          <a:p>
            <a:r>
              <a:rPr lang="en-US" dirty="0" smtClean="0"/>
              <a:t>STILL HUNTING!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7800"/>
            <a:ext cx="8229600" cy="458788"/>
          </a:xfrm>
        </p:spPr>
        <p:txBody>
          <a:bodyPr/>
          <a:lstStyle/>
          <a:p>
            <a:r>
              <a:rPr lang="en-US" dirty="0" smtClean="0"/>
              <a:t>Minimizing background…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479" y="2657474"/>
            <a:ext cx="572452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41" y="105958"/>
            <a:ext cx="2862263" cy="213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53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preparing to commission for polarization analysis</a:t>
            </a:r>
            <a:endParaRPr lang="en-US" dirty="0"/>
          </a:p>
        </p:txBody>
      </p:sp>
      <p:pic>
        <p:nvPicPr>
          <p:cNvPr id="4" name="Picture 2" descr="Z:\images\IRR_Walkthru\100_276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20752" r="32700" b="12381"/>
          <a:stretch/>
        </p:blipFill>
        <p:spPr bwMode="auto">
          <a:xfrm>
            <a:off x="1641064" y="2318735"/>
            <a:ext cx="2204413" cy="23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1064" y="4914150"/>
            <a:ext cx="3014414" cy="12003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Status: 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See T Tong’s talk, Wednesday at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11:00 AM, B4.2, and D. Brown’s poster Tuesday at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BP2.8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" y="1493520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1: 3He polarization analyzer</a:t>
            </a:r>
          </a:p>
          <a:p>
            <a:r>
              <a:rPr lang="en-US" dirty="0"/>
              <a:t>a</a:t>
            </a:r>
            <a:r>
              <a:rPr lang="en-US" dirty="0" smtClean="0"/>
              <a:t>nd Filling Station</a:t>
            </a:r>
            <a:endParaRPr lang="en-US" dirty="0"/>
          </a:p>
        </p:txBody>
      </p:sp>
      <p:pic>
        <p:nvPicPr>
          <p:cNvPr id="7" name="Picture 2" descr="hyspec_boa_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773686"/>
            <a:ext cx="3541713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76800" y="1508760"/>
            <a:ext cx="34419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Option 2: Polarizing supermirror</a:t>
            </a:r>
          </a:p>
          <a:p>
            <a:r>
              <a:rPr lang="en-US" dirty="0"/>
              <a:t>a</a:t>
            </a:r>
            <a:r>
              <a:rPr lang="en-US" dirty="0" smtClean="0"/>
              <a:t>rray from PSI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33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1125" y="914400"/>
            <a:ext cx="8229600" cy="2662267"/>
          </a:xfrm>
        </p:spPr>
        <p:txBody>
          <a:bodyPr/>
          <a:lstStyle/>
          <a:p>
            <a:r>
              <a:rPr lang="en-US" dirty="0" err="1" smtClean="0"/>
              <a:t>Unpolarized</a:t>
            </a:r>
            <a:r>
              <a:rPr lang="en-US" dirty="0" smtClean="0"/>
              <a:t> commissioning mostly complete</a:t>
            </a:r>
          </a:p>
          <a:p>
            <a:r>
              <a:rPr lang="en-US" dirty="0" smtClean="0"/>
              <a:t>Polarized commissioning has begun</a:t>
            </a:r>
          </a:p>
          <a:p>
            <a:pPr lvl="1"/>
            <a:r>
              <a:rPr lang="en-US" dirty="0" smtClean="0"/>
              <a:t>Through spring 2013</a:t>
            </a:r>
          </a:p>
          <a:p>
            <a:r>
              <a:rPr lang="en-US" dirty="0" smtClean="0"/>
              <a:t>Limited availability in user program in spring 2013</a:t>
            </a:r>
          </a:p>
          <a:p>
            <a:pPr lvl="1"/>
            <a:r>
              <a:rPr lang="en-US" dirty="0" err="1"/>
              <a:t>U</a:t>
            </a:r>
            <a:r>
              <a:rPr lang="en-US" dirty="0" err="1" smtClean="0"/>
              <a:t>npolarized</a:t>
            </a:r>
            <a:r>
              <a:rPr lang="en-US" dirty="0" smtClean="0"/>
              <a:t> neutrons only</a:t>
            </a:r>
          </a:p>
          <a:p>
            <a:r>
              <a:rPr lang="en-US" dirty="0" smtClean="0"/>
              <a:t>Expanding Instrument Team at ORNL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0" y="177800"/>
            <a:ext cx="8229600" cy="458788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5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takes a village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64029"/>
            <a:ext cx="4038600" cy="5324535"/>
          </a:xfrm>
        </p:spPr>
        <p:txBody>
          <a:bodyPr/>
          <a:lstStyle/>
          <a:p>
            <a:r>
              <a:rPr lang="en-US" sz="2000" dirty="0" smtClean="0"/>
              <a:t>Engineering &amp; Design</a:t>
            </a:r>
          </a:p>
          <a:p>
            <a:pPr lvl="1"/>
            <a:r>
              <a:rPr lang="en-US" sz="2000" dirty="0" smtClean="0"/>
              <a:t>J. Terrell, R. </a:t>
            </a:r>
            <a:r>
              <a:rPr lang="en-US" sz="2000" dirty="0" err="1" smtClean="0"/>
              <a:t>Huerto</a:t>
            </a:r>
            <a:endParaRPr lang="en-US" sz="2000" dirty="0" smtClean="0"/>
          </a:p>
          <a:p>
            <a:r>
              <a:rPr lang="en-US" sz="2000" dirty="0" smtClean="0"/>
              <a:t>Installation</a:t>
            </a:r>
          </a:p>
          <a:p>
            <a:pPr lvl="1"/>
            <a:r>
              <a:rPr lang="en-US" sz="2000" dirty="0" smtClean="0"/>
              <a:t>R. Connatser, S. Proffitt</a:t>
            </a:r>
          </a:p>
          <a:p>
            <a:pPr lvl="1"/>
            <a:r>
              <a:rPr lang="en-US" sz="2000" dirty="0" smtClean="0"/>
              <a:t>D. Engle, W. Dawkins, C. Fletcher, S. Vasques, J. Brackett</a:t>
            </a:r>
          </a:p>
          <a:p>
            <a:pPr lvl="1"/>
            <a:r>
              <a:rPr lang="en-US" sz="2000" dirty="0" smtClean="0"/>
              <a:t>HAZELWOOD</a:t>
            </a:r>
          </a:p>
          <a:p>
            <a:r>
              <a:rPr lang="en-US" sz="2000" dirty="0" smtClean="0"/>
              <a:t>Electrical &amp; Controls</a:t>
            </a:r>
          </a:p>
          <a:p>
            <a:pPr lvl="1"/>
            <a:r>
              <a:rPr lang="en-US" sz="2000" dirty="0" smtClean="0"/>
              <a:t>J. Moss, R. Saethre</a:t>
            </a:r>
          </a:p>
          <a:p>
            <a:pPr lvl="1"/>
            <a:r>
              <a:rPr lang="en-US" sz="2000" dirty="0" smtClean="0"/>
              <a:t>A. Groff, R. Morgan</a:t>
            </a:r>
          </a:p>
          <a:p>
            <a:pPr lvl="1"/>
            <a:r>
              <a:rPr lang="en-US" sz="2000" dirty="0" smtClean="0"/>
              <a:t>Research Mechanics</a:t>
            </a:r>
          </a:p>
          <a:p>
            <a:r>
              <a:rPr lang="en-US" sz="2000" dirty="0" smtClean="0"/>
              <a:t>Interlocks &amp; Safety</a:t>
            </a:r>
          </a:p>
          <a:p>
            <a:pPr lvl="1"/>
            <a:r>
              <a:rPr lang="en-US" sz="2000" dirty="0" smtClean="0"/>
              <a:t>P. Wright, J. </a:t>
            </a:r>
            <a:r>
              <a:rPr lang="en-US" sz="2000" dirty="0" err="1" smtClean="0"/>
              <a:t>Proulx</a:t>
            </a:r>
            <a:endParaRPr lang="en-US" sz="2000" dirty="0" smtClean="0"/>
          </a:p>
          <a:p>
            <a:pPr lvl="1"/>
            <a:r>
              <a:rPr lang="en-US" sz="2000" dirty="0" smtClean="0"/>
              <a:t>G. Rowland, P. Abston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74915"/>
            <a:ext cx="4038600" cy="4093428"/>
          </a:xfrm>
        </p:spPr>
        <p:txBody>
          <a:bodyPr/>
          <a:lstStyle/>
          <a:p>
            <a:r>
              <a:rPr lang="en-US" sz="2000" dirty="0" smtClean="0"/>
              <a:t>Vacuum</a:t>
            </a:r>
          </a:p>
          <a:p>
            <a:pPr lvl="1"/>
            <a:r>
              <a:rPr lang="en-US" sz="2000" dirty="0" smtClean="0"/>
              <a:t>J. Price, C. Stone, R. Morton</a:t>
            </a:r>
          </a:p>
          <a:p>
            <a:r>
              <a:rPr lang="en-US" sz="2000" dirty="0" smtClean="0"/>
              <a:t>Choppers</a:t>
            </a:r>
          </a:p>
          <a:p>
            <a:pPr lvl="1"/>
            <a:r>
              <a:rPr lang="en-US" sz="2000" dirty="0" smtClean="0"/>
              <a:t>W. McHargue, J. Garrett</a:t>
            </a:r>
          </a:p>
          <a:p>
            <a:r>
              <a:rPr lang="en-US" sz="2000" dirty="0" smtClean="0"/>
              <a:t>DAS</a:t>
            </a:r>
          </a:p>
          <a:p>
            <a:pPr lvl="1"/>
            <a:r>
              <a:rPr lang="en-US" sz="2000" dirty="0" smtClean="0"/>
              <a:t>A. Parizzi, T. Thompson, G. Greene, M. Ruiz-Rodrigues</a:t>
            </a:r>
          </a:p>
          <a:p>
            <a:pPr lvl="1"/>
            <a:r>
              <a:rPr lang="en-US" sz="2000" dirty="0" smtClean="0"/>
              <a:t>M. Yao, J. Kohl, M. Sundaram, P. </a:t>
            </a:r>
            <a:r>
              <a:rPr lang="en-US" sz="2000" dirty="0" err="1" smtClean="0"/>
              <a:t>Zivanovic</a:t>
            </a:r>
            <a:endParaRPr lang="en-US" sz="2000" dirty="0" smtClean="0"/>
          </a:p>
          <a:p>
            <a:r>
              <a:rPr lang="en-US" sz="2000" dirty="0" smtClean="0"/>
              <a:t>Data Reduction &amp; Analysis</a:t>
            </a:r>
          </a:p>
          <a:p>
            <a:pPr lvl="1"/>
            <a:r>
              <a:rPr lang="en-US" sz="2000" dirty="0" smtClean="0"/>
              <a:t>S. Campbell, A. Savici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219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/>
          </p:cNvSpPr>
          <p:nvPr/>
        </p:nvSpPr>
        <p:spPr bwMode="auto">
          <a:xfrm>
            <a:off x="111125" y="159330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85000"/>
              </a:lnSpc>
            </a:pPr>
            <a:r>
              <a:rPr lang="en-US" sz="2800" dirty="0" smtClean="0">
                <a:solidFill>
                  <a:srgbClr val="006C3A"/>
                </a:solidFill>
                <a:latin typeface="Arial Black" pitchFamily="34" charset="0"/>
              </a:rPr>
              <a:t>HYSPEC History and People</a:t>
            </a:r>
            <a:endParaRPr lang="en-US" sz="2800" dirty="0">
              <a:solidFill>
                <a:srgbClr val="006C3A"/>
              </a:solidFill>
              <a:latin typeface="Arial Black" pitchFamily="34" charset="0"/>
            </a:endParaRPr>
          </a:p>
        </p:txBody>
      </p:sp>
      <p:pic>
        <p:nvPicPr>
          <p:cNvPr id="4" name="Picture 3" descr="IMG_024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21053" r="9865"/>
          <a:stretch>
            <a:fillRect/>
          </a:stretch>
        </p:blipFill>
        <p:spPr bwMode="auto">
          <a:xfrm>
            <a:off x="3266974" y="3544458"/>
            <a:ext cx="3111612" cy="2353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348596" y="5888277"/>
            <a:ext cx="30562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/>
              <a:t>Mark      </a:t>
            </a:r>
            <a:r>
              <a:rPr lang="en-US" sz="1400" dirty="0" smtClean="0"/>
              <a:t>Barry    Tony        </a:t>
            </a:r>
            <a:r>
              <a:rPr lang="en-US" sz="1400" dirty="0"/>
              <a:t>David</a:t>
            </a:r>
          </a:p>
          <a:p>
            <a:pPr eaLnBrk="1" hangingPunct="1"/>
            <a:r>
              <a:rPr lang="en-US" sz="1400" dirty="0"/>
              <a:t>Hagen    </a:t>
            </a:r>
            <a:r>
              <a:rPr lang="en-US" sz="1400" dirty="0" smtClean="0"/>
              <a:t>Winn    Tong        </a:t>
            </a:r>
            <a:r>
              <a:rPr lang="en-US" sz="1400" dirty="0"/>
              <a:t>Anderson</a:t>
            </a:r>
          </a:p>
        </p:txBody>
      </p:sp>
      <p:pic>
        <p:nvPicPr>
          <p:cNvPr id="1026" name="Picture 2" descr="E:\Sendai Meeting\SING Review Dec 2010\IMG_04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69" t="12807" r="17309" b="26964"/>
          <a:stretch/>
        </p:blipFill>
        <p:spPr bwMode="auto">
          <a:xfrm>
            <a:off x="6628846" y="3544457"/>
            <a:ext cx="1230512" cy="235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764896" y="5888276"/>
            <a:ext cx="12891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Melissa</a:t>
            </a:r>
            <a:endParaRPr lang="en-US" sz="1400" dirty="0"/>
          </a:p>
          <a:p>
            <a:pPr eaLnBrk="1" hangingPunct="1"/>
            <a:r>
              <a:rPr lang="en-US" sz="1400" dirty="0" smtClean="0"/>
              <a:t>Graves-Brook</a:t>
            </a:r>
            <a:endParaRPr lang="en-US" sz="1400" dirty="0"/>
          </a:p>
        </p:txBody>
      </p:sp>
      <p:pic>
        <p:nvPicPr>
          <p:cNvPr id="1028" name="Picture 4" descr="C:\Users\h3n\Documents\Mark\work2\talks\NSSD talk on RUMS\steve_shapir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963" y="693781"/>
            <a:ext cx="1549873" cy="1162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2940839" y="1817822"/>
            <a:ext cx="130997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Steve Shapiro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7"/>
          <a:stretch/>
        </p:blipFill>
        <p:spPr bwMode="auto">
          <a:xfrm>
            <a:off x="4553965" y="700821"/>
            <a:ext cx="1586063" cy="1530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3"/>
          <p:cNvSpPr txBox="1">
            <a:spLocks noChangeArrowheads="1"/>
          </p:cNvSpPr>
          <p:nvPr/>
        </p:nvSpPr>
        <p:spPr bwMode="auto">
          <a:xfrm>
            <a:off x="4843294" y="2189675"/>
            <a:ext cx="129875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Igor </a:t>
            </a:r>
            <a:r>
              <a:rPr lang="en-US" sz="1400" dirty="0" err="1" smtClean="0"/>
              <a:t>Zaliznyak</a:t>
            </a:r>
            <a:endParaRPr lang="en-US" sz="1400" dirty="0" smtClean="0"/>
          </a:p>
        </p:txBody>
      </p:sp>
      <p:pic>
        <p:nvPicPr>
          <p:cNvPr id="1030" name="Picture 6" descr="E:\Sendai Meeting\Leonhardt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882" y="693781"/>
            <a:ext cx="1678440" cy="134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6776158" y="2009902"/>
            <a:ext cx="12795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dirty="0" smtClean="0"/>
              <a:t>Bill </a:t>
            </a:r>
            <a:r>
              <a:rPr lang="en-US" sz="1400" dirty="0" err="1" smtClean="0"/>
              <a:t>Leonhardt</a:t>
            </a:r>
            <a:endParaRPr lang="en-US" sz="14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172649" y="620995"/>
            <a:ext cx="2598788" cy="58169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Initial Proposal:</a:t>
            </a:r>
            <a:endParaRPr lang="en-US" sz="1400" b="1" dirty="0"/>
          </a:p>
          <a:p>
            <a:endParaRPr lang="en-US" sz="1400" dirty="0" smtClean="0"/>
          </a:p>
          <a:p>
            <a:endParaRPr lang="en-US" sz="800" dirty="0"/>
          </a:p>
          <a:p>
            <a:endParaRPr lang="en-US" sz="1400" u="sng" dirty="0" smtClean="0"/>
          </a:p>
          <a:p>
            <a:r>
              <a:rPr lang="en-US" sz="1400" b="1" dirty="0" smtClean="0"/>
              <a:t>Principal Investigators &amp;</a:t>
            </a:r>
          </a:p>
          <a:p>
            <a:r>
              <a:rPr lang="en-US" sz="1400" b="1" dirty="0" smtClean="0"/>
              <a:t>BNL Engineer:</a:t>
            </a:r>
            <a:r>
              <a:rPr lang="en-US" sz="1400" dirty="0" smtClean="0"/>
              <a:t/>
            </a:r>
            <a:br>
              <a:rPr lang="en-US" sz="1400" dirty="0" smtClean="0"/>
            </a:br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  <a:p>
            <a:r>
              <a:rPr lang="en-US" sz="1400" b="1" dirty="0" smtClean="0"/>
              <a:t>IDT Executive also includes:</a:t>
            </a:r>
          </a:p>
          <a:p>
            <a:endParaRPr lang="en-US" sz="1400" dirty="0"/>
          </a:p>
          <a:p>
            <a:endParaRPr lang="en-US" sz="1400" b="1" dirty="0" smtClean="0"/>
          </a:p>
          <a:p>
            <a:endParaRPr lang="en-US" sz="1400" b="1" dirty="0"/>
          </a:p>
          <a:p>
            <a:endParaRPr lang="en-US" sz="1400" b="1" dirty="0" smtClean="0"/>
          </a:p>
          <a:p>
            <a:endParaRPr lang="en-US" sz="1400" b="1" dirty="0"/>
          </a:p>
          <a:p>
            <a:r>
              <a:rPr lang="en-US" sz="1400" b="1" dirty="0" smtClean="0"/>
              <a:t>At ORNL:</a:t>
            </a:r>
          </a:p>
          <a:p>
            <a:endParaRPr lang="en-US" sz="1400" b="1" dirty="0"/>
          </a:p>
          <a:p>
            <a:r>
              <a:rPr lang="en-US" sz="1400" b="1" dirty="0" smtClean="0"/>
              <a:t>Instrument construction </a:t>
            </a:r>
            <a:br>
              <a:rPr lang="en-US" sz="1400" b="1" dirty="0" smtClean="0"/>
            </a:br>
            <a:r>
              <a:rPr lang="en-US" sz="1400" b="1" dirty="0" smtClean="0"/>
              <a:t>complete</a:t>
            </a:r>
          </a:p>
          <a:p>
            <a:endParaRPr lang="en-US" sz="1400" b="1" dirty="0"/>
          </a:p>
          <a:p>
            <a:r>
              <a:rPr lang="en-US" sz="1400" b="1" dirty="0" smtClean="0"/>
              <a:t>Commissioning with </a:t>
            </a:r>
            <a:br>
              <a:rPr lang="en-US" sz="1400" b="1" dirty="0" smtClean="0"/>
            </a:br>
            <a:r>
              <a:rPr lang="en-US" sz="1400" b="1" dirty="0" err="1" smtClean="0"/>
              <a:t>unpolarized</a:t>
            </a:r>
            <a:r>
              <a:rPr lang="en-US" sz="1400" b="1" dirty="0" smtClean="0"/>
              <a:t> neutrons</a:t>
            </a:r>
            <a:br>
              <a:rPr lang="en-US" sz="1400" b="1" dirty="0" smtClean="0"/>
            </a:br>
            <a:r>
              <a:rPr lang="en-US" sz="1400" b="1" dirty="0" smtClean="0"/>
              <a:t>mostly done</a:t>
            </a:r>
            <a:br>
              <a:rPr lang="en-US" sz="1400" b="1" dirty="0" smtClean="0"/>
            </a:br>
            <a:r>
              <a:rPr lang="en-US" sz="1400" b="1" dirty="0" smtClean="0"/>
              <a:t/>
            </a:r>
            <a:br>
              <a:rPr lang="en-US" sz="1400" b="1" dirty="0" smtClean="0"/>
            </a:br>
            <a:r>
              <a:rPr lang="en-US" sz="1400" b="1" dirty="0" smtClean="0"/>
              <a:t>Polarized neutron</a:t>
            </a:r>
            <a:br>
              <a:rPr lang="en-US" sz="1400" b="1" dirty="0" smtClean="0"/>
            </a:br>
            <a:r>
              <a:rPr lang="en-US" sz="1400" b="1" dirty="0" smtClean="0"/>
              <a:t>commissioning beginning</a:t>
            </a:r>
          </a:p>
        </p:txBody>
      </p:sp>
      <p:pic>
        <p:nvPicPr>
          <p:cNvPr id="20" name="Picture 7" descr="http://www.bnl.gov/pga/images/Logo_B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27" y="929028"/>
            <a:ext cx="1253284" cy="38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://www.lanl.gov/orgs/pa/newsbulletin/images/LANL_logo_slogan_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136" y="2467409"/>
            <a:ext cx="1094128" cy="6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383" y="2597768"/>
            <a:ext cx="921974" cy="280988"/>
          </a:xfrm>
          <a:prstGeom prst="rect">
            <a:avLst/>
          </a:prstGeom>
        </p:spPr>
      </p:pic>
      <p:pic>
        <p:nvPicPr>
          <p:cNvPr id="23" name="Picture 13" descr="C:\Users\2xy\AppData\Local\Microsoft\Windows\Temporary Internet Files\Low\Content.IE5\NGANUHDG\Master_vertfullcolorDOE0905[1].tif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16" y="2419435"/>
            <a:ext cx="1018206" cy="586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94116" y="3138831"/>
            <a:ext cx="491993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en-US" sz="1400" dirty="0">
                <a:latin typeface="Arial" pitchFamily="34" charset="0"/>
                <a:cs typeface="Arial" pitchFamily="34" charset="0"/>
              </a:rPr>
              <a:t>R.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McQueeny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J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Rhyne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                M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Kenzelmann</a:t>
            </a:r>
            <a:endParaRPr lang="en-US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23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Hy</a:t>
            </a:r>
            <a:r>
              <a:rPr lang="en-US" dirty="0" smtClean="0"/>
              <a:t>brid </a:t>
            </a:r>
            <a:r>
              <a:rPr lang="en-US" u="sng" dirty="0" smtClean="0"/>
              <a:t>Spec</a:t>
            </a:r>
            <a:r>
              <a:rPr lang="en-US" dirty="0" smtClean="0"/>
              <a:t>trometer:  a cross between</a:t>
            </a:r>
            <a:endParaRPr lang="en-US" dirty="0"/>
          </a:p>
        </p:txBody>
      </p:sp>
      <p:pic>
        <p:nvPicPr>
          <p:cNvPr id="5" name="Picture 43"/>
          <p:cNvPicPr>
            <a:picLocks noChangeAspect="1" noChangeArrowheads="1"/>
          </p:cNvPicPr>
          <p:nvPr/>
        </p:nvPicPr>
        <p:blipFill rotWithShape="1">
          <a:blip r:embed="rId2" cstate="print"/>
          <a:srcRect t="9206"/>
          <a:stretch/>
        </p:blipFill>
        <p:spPr bwMode="auto">
          <a:xfrm>
            <a:off x="173260" y="1264919"/>
            <a:ext cx="8839200" cy="43427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01041" y="4389120"/>
            <a:ext cx="412552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A direct geometry spectrometer that selects Ei and E </a:t>
            </a:r>
            <a:r>
              <a:rPr lang="en-US" b="1" dirty="0" err="1" smtClean="0"/>
              <a:t>resoultion</a:t>
            </a:r>
            <a:r>
              <a:rPr lang="en-US" b="1" dirty="0" smtClean="0"/>
              <a:t>, and measures variable </a:t>
            </a:r>
            <a:r>
              <a:rPr lang="en-US" b="1" dirty="0" err="1" smtClean="0"/>
              <a:t>Ef</a:t>
            </a:r>
            <a:r>
              <a:rPr lang="en-US" b="1" dirty="0" smtClean="0"/>
              <a:t> of scattered neutrons using </a:t>
            </a:r>
            <a:r>
              <a:rPr lang="en-US" b="1" dirty="0" err="1" smtClean="0"/>
              <a:t>ToF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66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Hy</a:t>
            </a:r>
            <a:r>
              <a:rPr lang="en-US" dirty="0" smtClean="0"/>
              <a:t>brid </a:t>
            </a:r>
            <a:r>
              <a:rPr lang="en-US" u="sng" dirty="0" smtClean="0"/>
              <a:t>Spec</a:t>
            </a:r>
            <a:r>
              <a:rPr lang="en-US" dirty="0" smtClean="0"/>
              <a:t>trometer:  a cross between</a:t>
            </a:r>
            <a:endParaRPr lang="en-US" dirty="0"/>
          </a:p>
        </p:txBody>
      </p:sp>
      <p:pic>
        <p:nvPicPr>
          <p:cNvPr id="6" name="Picture 5" descr="C:\Users\h3n\Documents\work2010\HYSPEC\HYSPEC photos 27 Oct 2011\IMG_0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310" y="936171"/>
            <a:ext cx="6589860" cy="494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" y="1432560"/>
            <a:ext cx="19069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…and a </a:t>
            </a:r>
            <a:br>
              <a:rPr lang="en-US" b="1" dirty="0" smtClean="0"/>
            </a:br>
            <a:r>
              <a:rPr lang="en-US" b="1" dirty="0" smtClean="0"/>
              <a:t>triple-axis spectrometer’s vertical focusing array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and a variable</a:t>
            </a:r>
            <a:br>
              <a:rPr lang="en-US" b="1" dirty="0" smtClean="0"/>
            </a:br>
            <a:r>
              <a:rPr lang="en-US" b="1" dirty="0" smtClean="0"/>
              <a:t>direction final</a:t>
            </a:r>
            <a:br>
              <a:rPr lang="en-US" b="1" dirty="0" smtClean="0"/>
            </a:br>
            <a:r>
              <a:rPr lang="en-US" b="1" dirty="0" smtClean="0"/>
              <a:t>flight path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324599" y="3034430"/>
            <a:ext cx="149134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60</a:t>
            </a:r>
            <a:r>
              <a:rPr lang="en-US" baseline="30000" dirty="0" smtClean="0"/>
              <a:t>o</a:t>
            </a:r>
            <a:r>
              <a:rPr lang="en-US" dirty="0" smtClean="0"/>
              <a:t> x 15</a:t>
            </a:r>
            <a:r>
              <a:rPr lang="en-US" baseline="30000" dirty="0" smtClean="0"/>
              <a:t>o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r = 4.5 m</a:t>
            </a:r>
            <a:br>
              <a:rPr lang="en-US" dirty="0" smtClean="0"/>
            </a:br>
            <a:r>
              <a:rPr lang="en-US" dirty="0" smtClean="0"/>
              <a:t>Ar flight path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07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399" y="1051560"/>
            <a:ext cx="5140325" cy="2708434"/>
          </a:xfrm>
        </p:spPr>
        <p:txBody>
          <a:bodyPr/>
          <a:lstStyle/>
          <a:p>
            <a:r>
              <a:rPr lang="en-US" sz="2000" dirty="0" smtClean="0"/>
              <a:t>15 cm high guide, PG focusing array focused at sample with ~2 cm high spot size</a:t>
            </a:r>
          </a:p>
          <a:p>
            <a:r>
              <a:rPr lang="en-US" sz="2000" dirty="0" smtClean="0"/>
              <a:t>Gold foil measurement at sample position, </a:t>
            </a:r>
            <a:br>
              <a:rPr lang="en-US" sz="2000" dirty="0" smtClean="0"/>
            </a:br>
            <a:r>
              <a:rPr lang="en-US" sz="2000" dirty="0" smtClean="0"/>
              <a:t>1.8 m between focus element and sample, Ei=15 </a:t>
            </a:r>
            <a:r>
              <a:rPr lang="en-US" sz="2000" dirty="0"/>
              <a:t>meV, Fermi Chopper frequency 180 Hz :  </a:t>
            </a:r>
            <a:r>
              <a:rPr lang="en-US" sz="2000" dirty="0" smtClean="0"/>
              <a:t>4.2E5 c/s/MW/cm</a:t>
            </a:r>
            <a:r>
              <a:rPr lang="en-US" sz="2000" baseline="30000" dirty="0" smtClean="0"/>
              <a:t>2</a:t>
            </a:r>
            <a:endParaRPr lang="en-US" sz="2000" dirty="0" smtClean="0"/>
          </a:p>
          <a:p>
            <a:r>
              <a:rPr lang="en-US" sz="2000" dirty="0" smtClean="0"/>
              <a:t>Vanadium incoherent isotropic scatter to detector array at 70</a:t>
            </a:r>
            <a:r>
              <a:rPr lang="en-US" sz="2000" baseline="30000" dirty="0" smtClean="0"/>
              <a:t>o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7800"/>
            <a:ext cx="8229600" cy="827919"/>
          </a:xfrm>
        </p:spPr>
        <p:txBody>
          <a:bodyPr/>
          <a:lstStyle/>
          <a:p>
            <a:r>
              <a:rPr lang="en-US" dirty="0" smtClean="0"/>
              <a:t>The focusing element focuses neutrons from a vertical trumpet guide system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07465"/>
              </p:ext>
            </p:extLst>
          </p:nvPr>
        </p:nvGraphicFramePr>
        <p:xfrm>
          <a:off x="2636520" y="3855719"/>
          <a:ext cx="5466602" cy="2661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3" descr="IMG_003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2" t="36350" r="26263" b="13348"/>
          <a:stretch/>
        </p:blipFill>
        <p:spPr bwMode="auto">
          <a:xfrm>
            <a:off x="666975" y="1407314"/>
            <a:ext cx="1600200" cy="1324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97894" y="2889679"/>
            <a:ext cx="218040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err="1" smtClean="0">
                <a:latin typeface="Arial Narrow" charset="0"/>
              </a:rPr>
              <a:t>Pyrolitic</a:t>
            </a:r>
            <a:endParaRPr lang="en-US" b="1" dirty="0" smtClean="0">
              <a:latin typeface="Arial Narrow" charset="0"/>
            </a:endParaRPr>
          </a:p>
          <a:p>
            <a:pPr algn="ctr" eaLnBrk="0" hangingPunct="0"/>
            <a:r>
              <a:rPr lang="en-US" b="1" dirty="0" smtClean="0">
                <a:latin typeface="Arial Narrow" charset="0"/>
              </a:rPr>
              <a:t>Graphite</a:t>
            </a:r>
          </a:p>
          <a:p>
            <a:pPr algn="ctr" eaLnBrk="0" hangingPunct="0"/>
            <a:endParaRPr lang="en-US" b="1" dirty="0">
              <a:latin typeface="Arial Narrow" charset="0"/>
            </a:endParaRPr>
          </a:p>
          <a:p>
            <a:pPr algn="ctr" eaLnBrk="0" hangingPunct="0"/>
            <a:r>
              <a:rPr lang="en-US" b="1" dirty="0" smtClean="0">
                <a:latin typeface="Arial Narrow" charset="0"/>
              </a:rPr>
              <a:t>3.8 meV &lt; Ei &lt; 95 meV</a:t>
            </a:r>
            <a:endParaRPr lang="en-US" b="1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50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1194173"/>
          </a:xfrm>
        </p:spPr>
        <p:txBody>
          <a:bodyPr/>
          <a:lstStyle/>
          <a:p>
            <a:r>
              <a:rPr lang="en-US" dirty="0" smtClean="0"/>
              <a:t>And we have the option to polarize the incident beam with a Heusler crystal array</a:t>
            </a:r>
            <a:endParaRPr lang="en-US" dirty="0"/>
          </a:p>
        </p:txBody>
      </p:sp>
      <p:pic>
        <p:nvPicPr>
          <p:cNvPr id="3" name="Picture 2" descr="C:\Users\2xy\AppData\Local\Microsoft\Windows\Temporary Internet Files\Content.Word\IMG_20120615_14234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31"/>
          <a:stretch/>
        </p:blipFill>
        <p:spPr bwMode="auto">
          <a:xfrm>
            <a:off x="3326447" y="1173480"/>
            <a:ext cx="4350385" cy="2133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312287"/>
              </p:ext>
            </p:extLst>
          </p:nvPr>
        </p:nvGraphicFramePr>
        <p:xfrm>
          <a:off x="2741226" y="3533965"/>
          <a:ext cx="4726374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82802"/>
                <a:gridCol w="234357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Energy(meV)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Flipping Ratio of </a:t>
                      </a:r>
                      <a:r>
                        <a:rPr lang="en-US" sz="2000" dirty="0" smtClean="0">
                          <a:effectLst/>
                        </a:rPr>
                        <a:t>Heusler and guide fields pre-sample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50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23.01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2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14.59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25.44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7.5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28.41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E:\Photos\IMG_01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47" t="11740" r="38397" b="50329"/>
          <a:stretch/>
        </p:blipFill>
        <p:spPr bwMode="auto">
          <a:xfrm>
            <a:off x="1293426" y="1173480"/>
            <a:ext cx="1447800" cy="13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251091" y="2577156"/>
            <a:ext cx="15440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b="1" dirty="0" smtClean="0">
                <a:latin typeface="Arial Narrow" charset="0"/>
              </a:rPr>
              <a:t>Heusler</a:t>
            </a:r>
          </a:p>
          <a:p>
            <a:pPr algn="ctr" eaLnBrk="0" hangingPunct="0"/>
            <a:r>
              <a:rPr lang="en-US" b="1" dirty="0" smtClean="0">
                <a:latin typeface="Arial Narrow" charset="0"/>
              </a:rPr>
              <a:t>(polarizing)</a:t>
            </a:r>
            <a:endParaRPr lang="en-US" b="1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10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6423" y="2037695"/>
            <a:ext cx="8229600" cy="461665"/>
          </a:xfrm>
        </p:spPr>
        <p:txBody>
          <a:bodyPr/>
          <a:lstStyle/>
          <a:p>
            <a:r>
              <a:rPr lang="en-US" dirty="0" smtClean="0"/>
              <a:t>V rod 6.4 mm diameter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7800"/>
            <a:ext cx="8229600" cy="1191095"/>
          </a:xfrm>
        </p:spPr>
        <p:txBody>
          <a:bodyPr/>
          <a:lstStyle/>
          <a:p>
            <a:r>
              <a:rPr lang="en-US" dirty="0" smtClean="0"/>
              <a:t>Flux / Resolution tradeoff using Fermi Chopper </a:t>
            </a:r>
            <a:br>
              <a:rPr lang="en-US" dirty="0" smtClean="0"/>
            </a:br>
            <a:r>
              <a:rPr lang="en-US" dirty="0" smtClean="0"/>
              <a:t>Frequency 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5922639"/>
              </p:ext>
            </p:extLst>
          </p:nvPr>
        </p:nvGraphicFramePr>
        <p:xfrm>
          <a:off x="4617721" y="2788919"/>
          <a:ext cx="4232162" cy="3320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821946"/>
              </p:ext>
            </p:extLst>
          </p:nvPr>
        </p:nvGraphicFramePr>
        <p:xfrm>
          <a:off x="126477" y="2638313"/>
          <a:ext cx="4506483" cy="3640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E:\Corroded Guide\FERMI delivered\P908031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2" r="33148"/>
          <a:stretch/>
        </p:blipFill>
        <p:spPr bwMode="auto">
          <a:xfrm>
            <a:off x="3482590" y="627857"/>
            <a:ext cx="1146349" cy="18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DSCF0285"/>
          <p:cNvPicPr>
            <a:picLocks noChangeAspect="1" noChangeArrowheads="1"/>
          </p:cNvPicPr>
          <p:nvPr/>
        </p:nvPicPr>
        <p:blipFill rotWithShape="1">
          <a:blip r:embed="rId5" cstate="print"/>
          <a:srcRect l="17215" r="25796"/>
          <a:stretch/>
        </p:blipFill>
        <p:spPr bwMode="auto">
          <a:xfrm>
            <a:off x="4923590" y="627857"/>
            <a:ext cx="1331460" cy="1753177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764123" y="841435"/>
            <a:ext cx="16919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1" dirty="0" smtClean="0">
                <a:latin typeface="Arial Narrow" charset="0"/>
              </a:rPr>
              <a:t>Straight-blade Fermi chopper,</a:t>
            </a:r>
          </a:p>
          <a:p>
            <a:pPr algn="ctr" eaLnBrk="0" hangingPunct="0"/>
            <a:r>
              <a:rPr lang="en-US" b="1" dirty="0" smtClean="0">
                <a:latin typeface="Arial Narrow" charset="0"/>
              </a:rPr>
              <a:t>30-420 Hz</a:t>
            </a:r>
            <a:endParaRPr lang="en-US" b="1" dirty="0"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1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27919"/>
          </a:xfrm>
        </p:spPr>
        <p:txBody>
          <a:bodyPr/>
          <a:lstStyle/>
          <a:p>
            <a:r>
              <a:rPr lang="en-US" dirty="0" smtClean="0"/>
              <a:t>Useful to study phonon excitations on single crystals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90" y="1804147"/>
            <a:ext cx="5544572" cy="36945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4320" y="1176021"/>
            <a:ext cx="8671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FeSb</a:t>
            </a:r>
            <a:r>
              <a:rPr lang="en-US" baseline="-25000" dirty="0" smtClean="0"/>
              <a:t>2</a:t>
            </a:r>
            <a:r>
              <a:rPr lang="en-US" dirty="0" smtClean="0"/>
              <a:t>, Ei=51.58 meV, Fermi chopper 420 Hz, </a:t>
            </a:r>
            <a:r>
              <a:rPr lang="en-US" u="sng" dirty="0" smtClean="0"/>
              <a:t>High</a:t>
            </a:r>
            <a:r>
              <a:rPr lang="en-US" dirty="0" smtClean="0"/>
              <a:t> Detector Vessel angle, </a:t>
            </a:r>
            <a:br>
              <a:rPr lang="en-US" dirty="0" smtClean="0"/>
            </a:br>
            <a:r>
              <a:rPr lang="en-US" dirty="0" smtClean="0"/>
              <a:t>Multiple sample </a:t>
            </a:r>
            <a:r>
              <a:rPr lang="en-US" dirty="0" smtClean="0">
                <a:latin typeface="Symbol" pitchFamily="18" charset="2"/>
              </a:rPr>
              <a:t>q,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30 min/angle, </a:t>
            </a:r>
            <a:r>
              <a:rPr lang="en-US" dirty="0" err="1" smtClean="0"/>
              <a:t>Mantid</a:t>
            </a:r>
            <a:r>
              <a:rPr lang="en-US" dirty="0" smtClean="0"/>
              <a:t> to </a:t>
            </a:r>
            <a:r>
              <a:rPr lang="en-US" dirty="0" err="1" smtClean="0"/>
              <a:t>NxSPE</a:t>
            </a:r>
            <a:r>
              <a:rPr lang="en-US" dirty="0" smtClean="0"/>
              <a:t>, Dave </a:t>
            </a:r>
            <a:r>
              <a:rPr lang="en-US" dirty="0" err="1" smtClean="0"/>
              <a:t>Mslice</a:t>
            </a:r>
            <a:r>
              <a:rPr lang="en-US" dirty="0" smtClean="0"/>
              <a:t>:    T=3, 100, 300 K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90" y="1804147"/>
            <a:ext cx="5544572" cy="369452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990" y="1822352"/>
            <a:ext cx="5517250" cy="367632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46782" y="5596205"/>
            <a:ext cx="7930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I. </a:t>
            </a:r>
            <a:r>
              <a:rPr lang="en-US" dirty="0" err="1" smtClean="0"/>
              <a:t>Zaliznyak</a:t>
            </a:r>
            <a:r>
              <a:rPr lang="en-US" dirty="0" smtClean="0"/>
              <a:t> (BNL), </a:t>
            </a:r>
            <a:r>
              <a:rPr lang="en-US" dirty="0"/>
              <a:t>A. Savici, A. </a:t>
            </a:r>
            <a:r>
              <a:rPr lang="en-US" dirty="0" smtClean="0"/>
              <a:t>Christianson</a:t>
            </a:r>
            <a:r>
              <a:rPr lang="en-US" dirty="0"/>
              <a:t>, B. Winn, M. Hagen, </a:t>
            </a:r>
            <a:r>
              <a:rPr lang="en-US" dirty="0" smtClean="0"/>
              <a:t>R</a:t>
            </a:r>
            <a:r>
              <a:rPr lang="en-US" dirty="0"/>
              <a:t>. Hu and C. </a:t>
            </a:r>
            <a:r>
              <a:rPr lang="en-US" dirty="0" err="1"/>
              <a:t>Petrovic</a:t>
            </a:r>
            <a:r>
              <a:rPr lang="en-US" dirty="0"/>
              <a:t> (in preparation)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8" t="26451" r="39340" b="4049"/>
          <a:stretch/>
        </p:blipFill>
        <p:spPr bwMode="auto">
          <a:xfrm>
            <a:off x="411480" y="2630330"/>
            <a:ext cx="1341120" cy="20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864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25" y="177800"/>
            <a:ext cx="8229600" cy="827919"/>
          </a:xfrm>
        </p:spPr>
        <p:txBody>
          <a:bodyPr/>
          <a:lstStyle/>
          <a:p>
            <a:r>
              <a:rPr lang="en-US" dirty="0" smtClean="0"/>
              <a:t>Or magnetic excitations in single crystals or powders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121" name="Picture 1" descr="lbco_exci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" y="1386364"/>
            <a:ext cx="536539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72073" y="1881664"/>
            <a:ext cx="351952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Very dispersive magnetic excitations in the ground state of the quantum magnet La(2-x)Ba(x)CuO4 with x=0.025 can be seen emanating out of ~ 1/2 1/2 L. These particular data, taken with HYSPEC at T=4 K, integrate over much of the direction normal to L, that is normal to the two dimensional copper-oxide planes in this layered magnet. These spin excitations are gapless and are known to extend to very high energies (~ 200 meV). Acoustic phonons can also be seen emanating out of the nuclear zone centers near 11L.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" y="5288280"/>
            <a:ext cx="5237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K. Fritsch, B. </a:t>
            </a:r>
            <a:r>
              <a:rPr lang="en-US" dirty="0" err="1" smtClean="0"/>
              <a:t>Gaulin</a:t>
            </a:r>
            <a:r>
              <a:rPr lang="en-US" dirty="0" smtClean="0"/>
              <a:t> (McMaster U), in preparation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37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Page Slid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8353</TotalTime>
  <Words>674</Words>
  <Application>Microsoft Office PowerPoint</Application>
  <PresentationFormat>On-screen Show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Master Page Slide</vt:lpstr>
      <vt:lpstr>The HYSPEC Polarized Beam Spectrometer</vt:lpstr>
      <vt:lpstr>PowerPoint Presentation</vt:lpstr>
      <vt:lpstr>Hybrid Spectrometer:  a cross between</vt:lpstr>
      <vt:lpstr>Hybrid Spectrometer:  a cross between</vt:lpstr>
      <vt:lpstr>The focusing element focuses neutrons from a vertical trumpet guide system</vt:lpstr>
      <vt:lpstr>And we have the option to polarize the incident beam with a Heusler crystal array</vt:lpstr>
      <vt:lpstr>Flux / Resolution tradeoff using Fermi Chopper  Frequency </vt:lpstr>
      <vt:lpstr>Useful to study phonon excitations on single crystals</vt:lpstr>
      <vt:lpstr>Or magnetic excitations in single crystals or powders</vt:lpstr>
      <vt:lpstr>Getting ready for your samples</vt:lpstr>
      <vt:lpstr>Minimizing background…</vt:lpstr>
      <vt:lpstr>And preparing to commission for polarization analysis</vt:lpstr>
      <vt:lpstr>Summary</vt:lpstr>
      <vt:lpstr>It takes a village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keywords>USE THIS ONE UPDATED NOV 6 2009</cp:keywords>
  <cp:lastModifiedBy>Winn, Barry L.</cp:lastModifiedBy>
  <cp:revision>383</cp:revision>
  <cp:lastPrinted>2012-06-22T13:57:35Z</cp:lastPrinted>
  <dcterms:created xsi:type="dcterms:W3CDTF">2008-12-10T13:33:36Z</dcterms:created>
  <dcterms:modified xsi:type="dcterms:W3CDTF">2012-07-02T13:17:01Z</dcterms:modified>
</cp:coreProperties>
</file>