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4"/>
  </p:sldMasterIdLst>
  <p:notesMasterIdLst>
    <p:notesMasterId r:id="rId16"/>
  </p:notesMasterIdLst>
  <p:sldIdLst>
    <p:sldId id="272" r:id="rId5"/>
    <p:sldId id="258" r:id="rId6"/>
    <p:sldId id="260" r:id="rId7"/>
    <p:sldId id="267" r:id="rId8"/>
    <p:sldId id="259" r:id="rId9"/>
    <p:sldId id="266" r:id="rId10"/>
    <p:sldId id="263" r:id="rId11"/>
    <p:sldId id="268" r:id="rId12"/>
    <p:sldId id="261" r:id="rId13"/>
    <p:sldId id="264" r:id="rId14"/>
    <p:sldId id="271"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EA723B6-AEFD-40FB-835A-CBFF9C8EB75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962D657-70DB-4C62-B75C-6BF389EBA74A}">
      <dgm:prSet/>
      <dgm:spPr/>
      <dgm:t>
        <a:bodyPr/>
        <a:lstStyle/>
        <a:p>
          <a:pPr>
            <a:lnSpc>
              <a:spcPct val="100000"/>
            </a:lnSpc>
          </a:pPr>
          <a:r>
            <a:rPr lang="en-US"/>
            <a:t>Difficulty attracting early career staff</a:t>
          </a:r>
        </a:p>
      </dgm:t>
    </dgm:pt>
    <dgm:pt modelId="{6EF3D0D7-9C44-48DF-A25D-3F2D890A1DF7}" type="parTrans" cxnId="{F01A9F72-88A1-45B4-B10D-75D3333798E1}">
      <dgm:prSet/>
      <dgm:spPr/>
      <dgm:t>
        <a:bodyPr/>
        <a:lstStyle/>
        <a:p>
          <a:endParaRPr lang="en-US"/>
        </a:p>
      </dgm:t>
    </dgm:pt>
    <dgm:pt modelId="{96312348-3C8B-4681-9480-6472466C1425}" type="sibTrans" cxnId="{F01A9F72-88A1-45B4-B10D-75D3333798E1}">
      <dgm:prSet/>
      <dgm:spPr/>
      <dgm:t>
        <a:bodyPr/>
        <a:lstStyle/>
        <a:p>
          <a:endParaRPr lang="en-US"/>
        </a:p>
      </dgm:t>
    </dgm:pt>
    <dgm:pt modelId="{678E3DAE-1556-4E45-A0F4-2BB57457C0D5}">
      <dgm:prSet/>
      <dgm:spPr/>
      <dgm:t>
        <a:bodyPr/>
        <a:lstStyle/>
        <a:p>
          <a:pPr>
            <a:lnSpc>
              <a:spcPct val="100000"/>
            </a:lnSpc>
          </a:pPr>
          <a:r>
            <a:rPr lang="en-US"/>
            <a:t>Lack of professional growth and career development opportunities</a:t>
          </a:r>
        </a:p>
      </dgm:t>
    </dgm:pt>
    <dgm:pt modelId="{8F793608-4275-4B0F-9003-FEE341DDF8CE}" type="parTrans" cxnId="{B9810020-F75C-4F19-AEDD-E79570CA979C}">
      <dgm:prSet/>
      <dgm:spPr/>
      <dgm:t>
        <a:bodyPr/>
        <a:lstStyle/>
        <a:p>
          <a:endParaRPr lang="en-US"/>
        </a:p>
      </dgm:t>
    </dgm:pt>
    <dgm:pt modelId="{8C03F90A-384A-4373-801F-D0343621CC7A}" type="sibTrans" cxnId="{B9810020-F75C-4F19-AEDD-E79570CA979C}">
      <dgm:prSet/>
      <dgm:spPr/>
      <dgm:t>
        <a:bodyPr/>
        <a:lstStyle/>
        <a:p>
          <a:endParaRPr lang="en-US"/>
        </a:p>
      </dgm:t>
    </dgm:pt>
    <dgm:pt modelId="{58885DDB-1E7C-430E-84CF-AFA056CEF9E7}">
      <dgm:prSet/>
      <dgm:spPr/>
      <dgm:t>
        <a:bodyPr/>
        <a:lstStyle/>
        <a:p>
          <a:pPr>
            <a:lnSpc>
              <a:spcPct val="100000"/>
            </a:lnSpc>
          </a:pPr>
          <a:r>
            <a:rPr lang="en-US"/>
            <a:t>Reduction of work-life benefits that are attractive to staff</a:t>
          </a:r>
        </a:p>
      </dgm:t>
    </dgm:pt>
    <dgm:pt modelId="{6D17F414-D0DC-4A84-A30E-045C367C8A31}" type="parTrans" cxnId="{28869EC1-C675-4212-A92C-B7488E5F94F8}">
      <dgm:prSet/>
      <dgm:spPr/>
      <dgm:t>
        <a:bodyPr/>
        <a:lstStyle/>
        <a:p>
          <a:endParaRPr lang="en-US"/>
        </a:p>
      </dgm:t>
    </dgm:pt>
    <dgm:pt modelId="{F8339F2C-BC4F-4F4A-B702-E9FA16590210}" type="sibTrans" cxnId="{28869EC1-C675-4212-A92C-B7488E5F94F8}">
      <dgm:prSet/>
      <dgm:spPr/>
      <dgm:t>
        <a:bodyPr/>
        <a:lstStyle/>
        <a:p>
          <a:endParaRPr lang="en-US"/>
        </a:p>
      </dgm:t>
    </dgm:pt>
    <dgm:pt modelId="{42D0D1E8-4E1E-4073-9045-F515F997537E}">
      <dgm:prSet/>
      <dgm:spPr/>
      <dgm:t>
        <a:bodyPr/>
        <a:lstStyle/>
        <a:p>
          <a:pPr>
            <a:lnSpc>
              <a:spcPct val="100000"/>
            </a:lnSpc>
          </a:pPr>
          <a:r>
            <a:rPr lang="en-US"/>
            <a:t>Lack of participation in social activities/clubs/sports</a:t>
          </a:r>
        </a:p>
      </dgm:t>
    </dgm:pt>
    <dgm:pt modelId="{748146FB-2B4B-4DDD-9C66-CEEAA0CA3CD7}" type="parTrans" cxnId="{965492F3-FC10-43A3-BD03-FF3A6EEE85D6}">
      <dgm:prSet/>
      <dgm:spPr/>
      <dgm:t>
        <a:bodyPr/>
        <a:lstStyle/>
        <a:p>
          <a:endParaRPr lang="en-US"/>
        </a:p>
      </dgm:t>
    </dgm:pt>
    <dgm:pt modelId="{B667B634-DA53-4246-A7C3-9C230EF2C584}" type="sibTrans" cxnId="{965492F3-FC10-43A3-BD03-FF3A6EEE85D6}">
      <dgm:prSet/>
      <dgm:spPr/>
      <dgm:t>
        <a:bodyPr/>
        <a:lstStyle/>
        <a:p>
          <a:endParaRPr lang="en-US"/>
        </a:p>
      </dgm:t>
    </dgm:pt>
    <dgm:pt modelId="{998514E3-FFD5-4B1E-B8A1-90E928F7BBE6}">
      <dgm:prSet/>
      <dgm:spPr/>
      <dgm:t>
        <a:bodyPr/>
        <a:lstStyle/>
        <a:p>
          <a:pPr>
            <a:lnSpc>
              <a:spcPct val="100000"/>
            </a:lnSpc>
          </a:pPr>
          <a:r>
            <a:rPr lang="en-US"/>
            <a:t>Issues with acceptance of flexible work schedules (varies by department) and grade restrictions</a:t>
          </a:r>
        </a:p>
      </dgm:t>
    </dgm:pt>
    <dgm:pt modelId="{84C39B9E-1B8E-45CF-9CBD-AD797A54EBF6}" type="parTrans" cxnId="{F87C01B7-53DD-4BD2-BE81-E6BF64312D43}">
      <dgm:prSet/>
      <dgm:spPr/>
      <dgm:t>
        <a:bodyPr/>
        <a:lstStyle/>
        <a:p>
          <a:endParaRPr lang="en-US"/>
        </a:p>
      </dgm:t>
    </dgm:pt>
    <dgm:pt modelId="{AD1BF246-0F37-4775-8ABD-13EABD053484}" type="sibTrans" cxnId="{F87C01B7-53DD-4BD2-BE81-E6BF64312D43}">
      <dgm:prSet/>
      <dgm:spPr/>
      <dgm:t>
        <a:bodyPr/>
        <a:lstStyle/>
        <a:p>
          <a:endParaRPr lang="en-US"/>
        </a:p>
      </dgm:t>
    </dgm:pt>
    <dgm:pt modelId="{A5414221-E955-4C6B-9563-982BD1E5BFE4}">
      <dgm:prSet/>
      <dgm:spPr/>
      <dgm:t>
        <a:bodyPr/>
        <a:lstStyle/>
        <a:p>
          <a:pPr>
            <a:lnSpc>
              <a:spcPct val="100000"/>
            </a:lnSpc>
          </a:pPr>
          <a:r>
            <a:rPr lang="en-US"/>
            <a:t>Lack of Business Agility</a:t>
          </a:r>
        </a:p>
      </dgm:t>
    </dgm:pt>
    <dgm:pt modelId="{BC9CCDED-4BE2-430F-89F4-B4DF988A3F50}" type="parTrans" cxnId="{73480FBB-C2A1-4803-A550-4E4BC9EFAE85}">
      <dgm:prSet/>
      <dgm:spPr/>
      <dgm:t>
        <a:bodyPr/>
        <a:lstStyle/>
        <a:p>
          <a:endParaRPr lang="en-US"/>
        </a:p>
      </dgm:t>
    </dgm:pt>
    <dgm:pt modelId="{E953C6DB-F870-4A74-AC15-ED70FCCB1CB1}" type="sibTrans" cxnId="{73480FBB-C2A1-4803-A550-4E4BC9EFAE85}">
      <dgm:prSet/>
      <dgm:spPr/>
      <dgm:t>
        <a:bodyPr/>
        <a:lstStyle/>
        <a:p>
          <a:endParaRPr lang="en-US"/>
        </a:p>
      </dgm:t>
    </dgm:pt>
    <dgm:pt modelId="{25F8BF24-0572-490F-BF06-C51D4A60EB30}" type="pres">
      <dgm:prSet presAssocID="{7EA723B6-AEFD-40FB-835A-CBFF9C8EB75D}" presName="root" presStyleCnt="0">
        <dgm:presLayoutVars>
          <dgm:dir/>
          <dgm:resizeHandles val="exact"/>
        </dgm:presLayoutVars>
      </dgm:prSet>
      <dgm:spPr/>
    </dgm:pt>
    <dgm:pt modelId="{83957AF3-D111-4DB3-B5CA-78AC8EC4E1A2}" type="pres">
      <dgm:prSet presAssocID="{E962D657-70DB-4C62-B75C-6BF389EBA74A}" presName="compNode" presStyleCnt="0"/>
      <dgm:spPr/>
    </dgm:pt>
    <dgm:pt modelId="{998AC885-20A6-44C4-95BA-4838BF9494BD}" type="pres">
      <dgm:prSet presAssocID="{E962D657-70DB-4C62-B75C-6BF389EBA74A}" presName="bgRect" presStyleLbl="bgShp" presStyleIdx="0" presStyleCnt="6"/>
      <dgm:spPr/>
    </dgm:pt>
    <dgm:pt modelId="{164D14CD-477B-482A-8EE7-75527424E770}" type="pres">
      <dgm:prSet presAssocID="{E962D657-70DB-4C62-B75C-6BF389EBA74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3B310F7D-0B43-48C0-8043-4ACB902448EB}" type="pres">
      <dgm:prSet presAssocID="{E962D657-70DB-4C62-B75C-6BF389EBA74A}" presName="spaceRect" presStyleCnt="0"/>
      <dgm:spPr/>
    </dgm:pt>
    <dgm:pt modelId="{5555BB4A-1101-4490-8A5A-F67978E76027}" type="pres">
      <dgm:prSet presAssocID="{E962D657-70DB-4C62-B75C-6BF389EBA74A}" presName="parTx" presStyleLbl="revTx" presStyleIdx="0" presStyleCnt="6">
        <dgm:presLayoutVars>
          <dgm:chMax val="0"/>
          <dgm:chPref val="0"/>
        </dgm:presLayoutVars>
      </dgm:prSet>
      <dgm:spPr/>
    </dgm:pt>
    <dgm:pt modelId="{C5C0061A-39C2-43D7-9DEE-F4485A5D81CC}" type="pres">
      <dgm:prSet presAssocID="{96312348-3C8B-4681-9480-6472466C1425}" presName="sibTrans" presStyleCnt="0"/>
      <dgm:spPr/>
    </dgm:pt>
    <dgm:pt modelId="{5C592946-CF89-47AD-8FAB-ABD9DB76AFAC}" type="pres">
      <dgm:prSet presAssocID="{678E3DAE-1556-4E45-A0F4-2BB57457C0D5}" presName="compNode" presStyleCnt="0"/>
      <dgm:spPr/>
    </dgm:pt>
    <dgm:pt modelId="{09C4FE33-5E29-449A-937C-19A93372D233}" type="pres">
      <dgm:prSet presAssocID="{678E3DAE-1556-4E45-A0F4-2BB57457C0D5}" presName="bgRect" presStyleLbl="bgShp" presStyleIdx="1" presStyleCnt="6"/>
      <dgm:spPr/>
    </dgm:pt>
    <dgm:pt modelId="{7F84C68E-8AE5-4DAA-8645-0708EB5CE330}" type="pres">
      <dgm:prSet presAssocID="{678E3DAE-1556-4E45-A0F4-2BB57457C0D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6BDA5FF2-0F6F-456F-A7A5-AEF35B150229}" type="pres">
      <dgm:prSet presAssocID="{678E3DAE-1556-4E45-A0F4-2BB57457C0D5}" presName="spaceRect" presStyleCnt="0"/>
      <dgm:spPr/>
    </dgm:pt>
    <dgm:pt modelId="{7D96C4C2-E34F-445D-BE9A-64C16092843B}" type="pres">
      <dgm:prSet presAssocID="{678E3DAE-1556-4E45-A0F4-2BB57457C0D5}" presName="parTx" presStyleLbl="revTx" presStyleIdx="1" presStyleCnt="6">
        <dgm:presLayoutVars>
          <dgm:chMax val="0"/>
          <dgm:chPref val="0"/>
        </dgm:presLayoutVars>
      </dgm:prSet>
      <dgm:spPr/>
    </dgm:pt>
    <dgm:pt modelId="{2A9326BB-7F2B-42D1-A70F-B4CE30B1C6CB}" type="pres">
      <dgm:prSet presAssocID="{8C03F90A-384A-4373-801F-D0343621CC7A}" presName="sibTrans" presStyleCnt="0"/>
      <dgm:spPr/>
    </dgm:pt>
    <dgm:pt modelId="{DC059E87-7106-4511-8D35-8CF82F34CDEB}" type="pres">
      <dgm:prSet presAssocID="{58885DDB-1E7C-430E-84CF-AFA056CEF9E7}" presName="compNode" presStyleCnt="0"/>
      <dgm:spPr/>
    </dgm:pt>
    <dgm:pt modelId="{2F7A1BA4-677B-4EBB-B040-8C2082770073}" type="pres">
      <dgm:prSet presAssocID="{58885DDB-1E7C-430E-84CF-AFA056CEF9E7}" presName="bgRect" presStyleLbl="bgShp" presStyleIdx="2" presStyleCnt="6"/>
      <dgm:spPr/>
    </dgm:pt>
    <dgm:pt modelId="{B3658BA3-B091-4EA1-9A06-D18430B6E3BC}" type="pres">
      <dgm:prSet presAssocID="{58885DDB-1E7C-430E-84CF-AFA056CEF9E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oardroom"/>
        </a:ext>
      </dgm:extLst>
    </dgm:pt>
    <dgm:pt modelId="{E6F81C0B-785C-45DC-9B9E-EF9AFB0AC0B4}" type="pres">
      <dgm:prSet presAssocID="{58885DDB-1E7C-430E-84CF-AFA056CEF9E7}" presName="spaceRect" presStyleCnt="0"/>
      <dgm:spPr/>
    </dgm:pt>
    <dgm:pt modelId="{341FA256-5A88-45F9-A9D2-36A6307C633E}" type="pres">
      <dgm:prSet presAssocID="{58885DDB-1E7C-430E-84CF-AFA056CEF9E7}" presName="parTx" presStyleLbl="revTx" presStyleIdx="2" presStyleCnt="6">
        <dgm:presLayoutVars>
          <dgm:chMax val="0"/>
          <dgm:chPref val="0"/>
        </dgm:presLayoutVars>
      </dgm:prSet>
      <dgm:spPr/>
    </dgm:pt>
    <dgm:pt modelId="{9DD1C08D-E3DE-4284-994D-CA93C531E5F8}" type="pres">
      <dgm:prSet presAssocID="{F8339F2C-BC4F-4F4A-B702-E9FA16590210}" presName="sibTrans" presStyleCnt="0"/>
      <dgm:spPr/>
    </dgm:pt>
    <dgm:pt modelId="{7F47A81A-F9CA-4AF6-87A7-BEB74CF66BB1}" type="pres">
      <dgm:prSet presAssocID="{42D0D1E8-4E1E-4073-9045-F515F997537E}" presName="compNode" presStyleCnt="0"/>
      <dgm:spPr/>
    </dgm:pt>
    <dgm:pt modelId="{D1FE14F2-C592-4908-847D-65432FF78C91}" type="pres">
      <dgm:prSet presAssocID="{42D0D1E8-4E1E-4073-9045-F515F997537E}" presName="bgRect" presStyleLbl="bgShp" presStyleIdx="3" presStyleCnt="6"/>
      <dgm:spPr/>
    </dgm:pt>
    <dgm:pt modelId="{F0BDCEB0-A81D-40A2-A76C-CD73658780A0}" type="pres">
      <dgm:prSet presAssocID="{42D0D1E8-4E1E-4073-9045-F515F997537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occer"/>
        </a:ext>
      </dgm:extLst>
    </dgm:pt>
    <dgm:pt modelId="{5C4E2D7E-36BE-4B05-BE97-D48FDBCE2614}" type="pres">
      <dgm:prSet presAssocID="{42D0D1E8-4E1E-4073-9045-F515F997537E}" presName="spaceRect" presStyleCnt="0"/>
      <dgm:spPr/>
    </dgm:pt>
    <dgm:pt modelId="{709FDD75-46BC-488A-838E-2302E7EFDB2E}" type="pres">
      <dgm:prSet presAssocID="{42D0D1E8-4E1E-4073-9045-F515F997537E}" presName="parTx" presStyleLbl="revTx" presStyleIdx="3" presStyleCnt="6">
        <dgm:presLayoutVars>
          <dgm:chMax val="0"/>
          <dgm:chPref val="0"/>
        </dgm:presLayoutVars>
      </dgm:prSet>
      <dgm:spPr/>
    </dgm:pt>
    <dgm:pt modelId="{3DC09A8E-D358-4BF3-B164-4C40C73BB00B}" type="pres">
      <dgm:prSet presAssocID="{B667B634-DA53-4246-A7C3-9C230EF2C584}" presName="sibTrans" presStyleCnt="0"/>
      <dgm:spPr/>
    </dgm:pt>
    <dgm:pt modelId="{D998FDC7-3933-4B23-8CB5-01D5820EB45B}" type="pres">
      <dgm:prSet presAssocID="{998514E3-FFD5-4B1E-B8A1-90E928F7BBE6}" presName="compNode" presStyleCnt="0"/>
      <dgm:spPr/>
    </dgm:pt>
    <dgm:pt modelId="{50A5E1CD-1853-4072-90D2-C77F7E48B8B0}" type="pres">
      <dgm:prSet presAssocID="{998514E3-FFD5-4B1E-B8A1-90E928F7BBE6}" presName="bgRect" presStyleLbl="bgShp" presStyleIdx="4" presStyleCnt="6"/>
      <dgm:spPr/>
    </dgm:pt>
    <dgm:pt modelId="{AA3970D1-658F-4819-AB2D-A36980C5774B}" type="pres">
      <dgm:prSet presAssocID="{998514E3-FFD5-4B1E-B8A1-90E928F7BBE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Speaker Phone"/>
        </a:ext>
      </dgm:extLst>
    </dgm:pt>
    <dgm:pt modelId="{D20D67A7-8B60-4795-8E98-BD06ED5289B4}" type="pres">
      <dgm:prSet presAssocID="{998514E3-FFD5-4B1E-B8A1-90E928F7BBE6}" presName="spaceRect" presStyleCnt="0"/>
      <dgm:spPr/>
    </dgm:pt>
    <dgm:pt modelId="{CFA6D275-4ACF-41A7-9465-1A4311ACF835}" type="pres">
      <dgm:prSet presAssocID="{998514E3-FFD5-4B1E-B8A1-90E928F7BBE6}" presName="parTx" presStyleLbl="revTx" presStyleIdx="4" presStyleCnt="6">
        <dgm:presLayoutVars>
          <dgm:chMax val="0"/>
          <dgm:chPref val="0"/>
        </dgm:presLayoutVars>
      </dgm:prSet>
      <dgm:spPr/>
    </dgm:pt>
    <dgm:pt modelId="{B01ACABE-E0F5-4C99-A999-F98B4F61A5B0}" type="pres">
      <dgm:prSet presAssocID="{AD1BF246-0F37-4775-8ABD-13EABD053484}" presName="sibTrans" presStyleCnt="0"/>
      <dgm:spPr/>
    </dgm:pt>
    <dgm:pt modelId="{C506C435-3185-4070-8102-142E67BA192F}" type="pres">
      <dgm:prSet presAssocID="{A5414221-E955-4C6B-9563-982BD1E5BFE4}" presName="compNode" presStyleCnt="0"/>
      <dgm:spPr/>
    </dgm:pt>
    <dgm:pt modelId="{F23B7259-00E0-4405-BDF0-AED2D7F95E48}" type="pres">
      <dgm:prSet presAssocID="{A5414221-E955-4C6B-9563-982BD1E5BFE4}" presName="bgRect" presStyleLbl="bgShp" presStyleIdx="5" presStyleCnt="6"/>
      <dgm:spPr/>
    </dgm:pt>
    <dgm:pt modelId="{9A417048-75C3-465F-8DFD-4ADF12C0B5EB}" type="pres">
      <dgm:prSet presAssocID="{A5414221-E955-4C6B-9563-982BD1E5BFE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laybook"/>
        </a:ext>
      </dgm:extLst>
    </dgm:pt>
    <dgm:pt modelId="{1128FE26-B289-4C3F-B5D2-8A9E3547629B}" type="pres">
      <dgm:prSet presAssocID="{A5414221-E955-4C6B-9563-982BD1E5BFE4}" presName="spaceRect" presStyleCnt="0"/>
      <dgm:spPr/>
    </dgm:pt>
    <dgm:pt modelId="{6A37A946-AD19-41C8-AF46-BCEC785CAFB0}" type="pres">
      <dgm:prSet presAssocID="{A5414221-E955-4C6B-9563-982BD1E5BFE4}" presName="parTx" presStyleLbl="revTx" presStyleIdx="5" presStyleCnt="6">
        <dgm:presLayoutVars>
          <dgm:chMax val="0"/>
          <dgm:chPref val="0"/>
        </dgm:presLayoutVars>
      </dgm:prSet>
      <dgm:spPr/>
    </dgm:pt>
  </dgm:ptLst>
  <dgm:cxnLst>
    <dgm:cxn modelId="{B9810020-F75C-4F19-AEDD-E79570CA979C}" srcId="{7EA723B6-AEFD-40FB-835A-CBFF9C8EB75D}" destId="{678E3DAE-1556-4E45-A0F4-2BB57457C0D5}" srcOrd="1" destOrd="0" parTransId="{8F793608-4275-4B0F-9003-FEE341DDF8CE}" sibTransId="{8C03F90A-384A-4373-801F-D0343621CC7A}"/>
    <dgm:cxn modelId="{97386030-E822-419D-9B80-3E6A8E5A085B}" type="presOf" srcId="{678E3DAE-1556-4E45-A0F4-2BB57457C0D5}" destId="{7D96C4C2-E34F-445D-BE9A-64C16092843B}" srcOrd="0" destOrd="0" presId="urn:microsoft.com/office/officeart/2018/2/layout/IconVerticalSolidList"/>
    <dgm:cxn modelId="{F01A9F72-88A1-45B4-B10D-75D3333798E1}" srcId="{7EA723B6-AEFD-40FB-835A-CBFF9C8EB75D}" destId="{E962D657-70DB-4C62-B75C-6BF389EBA74A}" srcOrd="0" destOrd="0" parTransId="{6EF3D0D7-9C44-48DF-A25D-3F2D890A1DF7}" sibTransId="{96312348-3C8B-4681-9480-6472466C1425}"/>
    <dgm:cxn modelId="{E04C97A9-0170-449F-AE7C-F7DF4DE95BAE}" type="presOf" srcId="{7EA723B6-AEFD-40FB-835A-CBFF9C8EB75D}" destId="{25F8BF24-0572-490F-BF06-C51D4A60EB30}" srcOrd="0" destOrd="0" presId="urn:microsoft.com/office/officeart/2018/2/layout/IconVerticalSolidList"/>
    <dgm:cxn modelId="{F87C01B7-53DD-4BD2-BE81-E6BF64312D43}" srcId="{7EA723B6-AEFD-40FB-835A-CBFF9C8EB75D}" destId="{998514E3-FFD5-4B1E-B8A1-90E928F7BBE6}" srcOrd="4" destOrd="0" parTransId="{84C39B9E-1B8E-45CF-9CBD-AD797A54EBF6}" sibTransId="{AD1BF246-0F37-4775-8ABD-13EABD053484}"/>
    <dgm:cxn modelId="{73480FBB-C2A1-4803-A550-4E4BC9EFAE85}" srcId="{7EA723B6-AEFD-40FB-835A-CBFF9C8EB75D}" destId="{A5414221-E955-4C6B-9563-982BD1E5BFE4}" srcOrd="5" destOrd="0" parTransId="{BC9CCDED-4BE2-430F-89F4-B4DF988A3F50}" sibTransId="{E953C6DB-F870-4A74-AC15-ED70FCCB1CB1}"/>
    <dgm:cxn modelId="{28869EC1-C675-4212-A92C-B7488E5F94F8}" srcId="{7EA723B6-AEFD-40FB-835A-CBFF9C8EB75D}" destId="{58885DDB-1E7C-430E-84CF-AFA056CEF9E7}" srcOrd="2" destOrd="0" parTransId="{6D17F414-D0DC-4A84-A30E-045C367C8A31}" sibTransId="{F8339F2C-BC4F-4F4A-B702-E9FA16590210}"/>
    <dgm:cxn modelId="{02B39DD7-50B5-4FEF-89D6-669C82161430}" type="presOf" srcId="{998514E3-FFD5-4B1E-B8A1-90E928F7BBE6}" destId="{CFA6D275-4ACF-41A7-9465-1A4311ACF835}" srcOrd="0" destOrd="0" presId="urn:microsoft.com/office/officeart/2018/2/layout/IconVerticalSolidList"/>
    <dgm:cxn modelId="{7A6DD3D8-472D-47C7-A47F-E390CB039819}" type="presOf" srcId="{E962D657-70DB-4C62-B75C-6BF389EBA74A}" destId="{5555BB4A-1101-4490-8A5A-F67978E76027}" srcOrd="0" destOrd="0" presId="urn:microsoft.com/office/officeart/2018/2/layout/IconVerticalSolidList"/>
    <dgm:cxn modelId="{65265FDD-4708-4802-A269-4827959FD5A2}" type="presOf" srcId="{A5414221-E955-4C6B-9563-982BD1E5BFE4}" destId="{6A37A946-AD19-41C8-AF46-BCEC785CAFB0}" srcOrd="0" destOrd="0" presId="urn:microsoft.com/office/officeart/2018/2/layout/IconVerticalSolidList"/>
    <dgm:cxn modelId="{284F38E0-1677-4C81-80D8-433E8DAAFE46}" type="presOf" srcId="{42D0D1E8-4E1E-4073-9045-F515F997537E}" destId="{709FDD75-46BC-488A-838E-2302E7EFDB2E}" srcOrd="0" destOrd="0" presId="urn:microsoft.com/office/officeart/2018/2/layout/IconVerticalSolidList"/>
    <dgm:cxn modelId="{8D3638E8-1233-4E4E-9DB7-6C27A7845D31}" type="presOf" srcId="{58885DDB-1E7C-430E-84CF-AFA056CEF9E7}" destId="{341FA256-5A88-45F9-A9D2-36A6307C633E}" srcOrd="0" destOrd="0" presId="urn:microsoft.com/office/officeart/2018/2/layout/IconVerticalSolidList"/>
    <dgm:cxn modelId="{965492F3-FC10-43A3-BD03-FF3A6EEE85D6}" srcId="{7EA723B6-AEFD-40FB-835A-CBFF9C8EB75D}" destId="{42D0D1E8-4E1E-4073-9045-F515F997537E}" srcOrd="3" destOrd="0" parTransId="{748146FB-2B4B-4DDD-9C66-CEEAA0CA3CD7}" sibTransId="{B667B634-DA53-4246-A7C3-9C230EF2C584}"/>
    <dgm:cxn modelId="{9C0EF359-A36C-48C5-BF1C-5D54D973A4B5}" type="presParOf" srcId="{25F8BF24-0572-490F-BF06-C51D4A60EB30}" destId="{83957AF3-D111-4DB3-B5CA-78AC8EC4E1A2}" srcOrd="0" destOrd="0" presId="urn:microsoft.com/office/officeart/2018/2/layout/IconVerticalSolidList"/>
    <dgm:cxn modelId="{FA048365-AB10-4A7E-81B9-B2BEDCA33619}" type="presParOf" srcId="{83957AF3-D111-4DB3-B5CA-78AC8EC4E1A2}" destId="{998AC885-20A6-44C4-95BA-4838BF9494BD}" srcOrd="0" destOrd="0" presId="urn:microsoft.com/office/officeart/2018/2/layout/IconVerticalSolidList"/>
    <dgm:cxn modelId="{46990E73-E2E4-4892-B091-B9615B0855DE}" type="presParOf" srcId="{83957AF3-D111-4DB3-B5CA-78AC8EC4E1A2}" destId="{164D14CD-477B-482A-8EE7-75527424E770}" srcOrd="1" destOrd="0" presId="urn:microsoft.com/office/officeart/2018/2/layout/IconVerticalSolidList"/>
    <dgm:cxn modelId="{8B7D29F4-7625-4841-A9F9-3D45FB5A3639}" type="presParOf" srcId="{83957AF3-D111-4DB3-B5CA-78AC8EC4E1A2}" destId="{3B310F7D-0B43-48C0-8043-4ACB902448EB}" srcOrd="2" destOrd="0" presId="urn:microsoft.com/office/officeart/2018/2/layout/IconVerticalSolidList"/>
    <dgm:cxn modelId="{6F72485C-94D5-453A-9FA4-A237C267C38F}" type="presParOf" srcId="{83957AF3-D111-4DB3-B5CA-78AC8EC4E1A2}" destId="{5555BB4A-1101-4490-8A5A-F67978E76027}" srcOrd="3" destOrd="0" presId="urn:microsoft.com/office/officeart/2018/2/layout/IconVerticalSolidList"/>
    <dgm:cxn modelId="{C5063B8E-6E6A-47D6-9AA0-4C7AB6DD96B0}" type="presParOf" srcId="{25F8BF24-0572-490F-BF06-C51D4A60EB30}" destId="{C5C0061A-39C2-43D7-9DEE-F4485A5D81CC}" srcOrd="1" destOrd="0" presId="urn:microsoft.com/office/officeart/2018/2/layout/IconVerticalSolidList"/>
    <dgm:cxn modelId="{57D4CD3E-4538-42F4-8EC5-BDD6D418F687}" type="presParOf" srcId="{25F8BF24-0572-490F-BF06-C51D4A60EB30}" destId="{5C592946-CF89-47AD-8FAB-ABD9DB76AFAC}" srcOrd="2" destOrd="0" presId="urn:microsoft.com/office/officeart/2018/2/layout/IconVerticalSolidList"/>
    <dgm:cxn modelId="{EEB8F899-5CEF-4235-94DD-B8747C2C8D83}" type="presParOf" srcId="{5C592946-CF89-47AD-8FAB-ABD9DB76AFAC}" destId="{09C4FE33-5E29-449A-937C-19A93372D233}" srcOrd="0" destOrd="0" presId="urn:microsoft.com/office/officeart/2018/2/layout/IconVerticalSolidList"/>
    <dgm:cxn modelId="{57EAFA47-0482-434D-B5FC-4FD6636907D5}" type="presParOf" srcId="{5C592946-CF89-47AD-8FAB-ABD9DB76AFAC}" destId="{7F84C68E-8AE5-4DAA-8645-0708EB5CE330}" srcOrd="1" destOrd="0" presId="urn:microsoft.com/office/officeart/2018/2/layout/IconVerticalSolidList"/>
    <dgm:cxn modelId="{C6AA7742-719E-48A3-8BD2-A8E4E504A28F}" type="presParOf" srcId="{5C592946-CF89-47AD-8FAB-ABD9DB76AFAC}" destId="{6BDA5FF2-0F6F-456F-A7A5-AEF35B150229}" srcOrd="2" destOrd="0" presId="urn:microsoft.com/office/officeart/2018/2/layout/IconVerticalSolidList"/>
    <dgm:cxn modelId="{76CBDCA5-DF9B-4117-81DA-B571BBCA9561}" type="presParOf" srcId="{5C592946-CF89-47AD-8FAB-ABD9DB76AFAC}" destId="{7D96C4C2-E34F-445D-BE9A-64C16092843B}" srcOrd="3" destOrd="0" presId="urn:microsoft.com/office/officeart/2018/2/layout/IconVerticalSolidList"/>
    <dgm:cxn modelId="{5DD8CDC8-8F08-484B-A24F-FECD48E8BB05}" type="presParOf" srcId="{25F8BF24-0572-490F-BF06-C51D4A60EB30}" destId="{2A9326BB-7F2B-42D1-A70F-B4CE30B1C6CB}" srcOrd="3" destOrd="0" presId="urn:microsoft.com/office/officeart/2018/2/layout/IconVerticalSolidList"/>
    <dgm:cxn modelId="{74FC7C37-6ECB-4D28-BBA2-99F81A7ADD79}" type="presParOf" srcId="{25F8BF24-0572-490F-BF06-C51D4A60EB30}" destId="{DC059E87-7106-4511-8D35-8CF82F34CDEB}" srcOrd="4" destOrd="0" presId="urn:microsoft.com/office/officeart/2018/2/layout/IconVerticalSolidList"/>
    <dgm:cxn modelId="{609CCBAD-B99D-4C86-8A6E-7B58693DD42B}" type="presParOf" srcId="{DC059E87-7106-4511-8D35-8CF82F34CDEB}" destId="{2F7A1BA4-677B-4EBB-B040-8C2082770073}" srcOrd="0" destOrd="0" presId="urn:microsoft.com/office/officeart/2018/2/layout/IconVerticalSolidList"/>
    <dgm:cxn modelId="{344476C6-1BDB-4A36-94F6-1F790BFB85EC}" type="presParOf" srcId="{DC059E87-7106-4511-8D35-8CF82F34CDEB}" destId="{B3658BA3-B091-4EA1-9A06-D18430B6E3BC}" srcOrd="1" destOrd="0" presId="urn:microsoft.com/office/officeart/2018/2/layout/IconVerticalSolidList"/>
    <dgm:cxn modelId="{F9A86997-A971-4347-A0DD-7B4C4387EB2E}" type="presParOf" srcId="{DC059E87-7106-4511-8D35-8CF82F34CDEB}" destId="{E6F81C0B-785C-45DC-9B9E-EF9AFB0AC0B4}" srcOrd="2" destOrd="0" presId="urn:microsoft.com/office/officeart/2018/2/layout/IconVerticalSolidList"/>
    <dgm:cxn modelId="{E6BE6053-8431-4E41-9247-AD8E0E016FB9}" type="presParOf" srcId="{DC059E87-7106-4511-8D35-8CF82F34CDEB}" destId="{341FA256-5A88-45F9-A9D2-36A6307C633E}" srcOrd="3" destOrd="0" presId="urn:microsoft.com/office/officeart/2018/2/layout/IconVerticalSolidList"/>
    <dgm:cxn modelId="{DE9A02BC-DCD9-4A71-9CEC-58ABD1296F4C}" type="presParOf" srcId="{25F8BF24-0572-490F-BF06-C51D4A60EB30}" destId="{9DD1C08D-E3DE-4284-994D-CA93C531E5F8}" srcOrd="5" destOrd="0" presId="urn:microsoft.com/office/officeart/2018/2/layout/IconVerticalSolidList"/>
    <dgm:cxn modelId="{ACE9600B-AA58-4487-AF21-0B21A3387F3A}" type="presParOf" srcId="{25F8BF24-0572-490F-BF06-C51D4A60EB30}" destId="{7F47A81A-F9CA-4AF6-87A7-BEB74CF66BB1}" srcOrd="6" destOrd="0" presId="urn:microsoft.com/office/officeart/2018/2/layout/IconVerticalSolidList"/>
    <dgm:cxn modelId="{D9D52433-2146-4FBE-AF4E-D4FB0FEFCDB6}" type="presParOf" srcId="{7F47A81A-F9CA-4AF6-87A7-BEB74CF66BB1}" destId="{D1FE14F2-C592-4908-847D-65432FF78C91}" srcOrd="0" destOrd="0" presId="urn:microsoft.com/office/officeart/2018/2/layout/IconVerticalSolidList"/>
    <dgm:cxn modelId="{9E34DFD6-9D7B-4B74-8A40-230E24754B53}" type="presParOf" srcId="{7F47A81A-F9CA-4AF6-87A7-BEB74CF66BB1}" destId="{F0BDCEB0-A81D-40A2-A76C-CD73658780A0}" srcOrd="1" destOrd="0" presId="urn:microsoft.com/office/officeart/2018/2/layout/IconVerticalSolidList"/>
    <dgm:cxn modelId="{A0D05D0A-4587-4B04-98CE-9B041A60901D}" type="presParOf" srcId="{7F47A81A-F9CA-4AF6-87A7-BEB74CF66BB1}" destId="{5C4E2D7E-36BE-4B05-BE97-D48FDBCE2614}" srcOrd="2" destOrd="0" presId="urn:microsoft.com/office/officeart/2018/2/layout/IconVerticalSolidList"/>
    <dgm:cxn modelId="{09EBE33B-82E5-47B5-A0AA-C604B0D57196}" type="presParOf" srcId="{7F47A81A-F9CA-4AF6-87A7-BEB74CF66BB1}" destId="{709FDD75-46BC-488A-838E-2302E7EFDB2E}" srcOrd="3" destOrd="0" presId="urn:microsoft.com/office/officeart/2018/2/layout/IconVerticalSolidList"/>
    <dgm:cxn modelId="{22611719-6106-42BF-AEEA-E2F0D427B6D1}" type="presParOf" srcId="{25F8BF24-0572-490F-BF06-C51D4A60EB30}" destId="{3DC09A8E-D358-4BF3-B164-4C40C73BB00B}" srcOrd="7" destOrd="0" presId="urn:microsoft.com/office/officeart/2018/2/layout/IconVerticalSolidList"/>
    <dgm:cxn modelId="{85441ACE-7F2B-401B-A9CC-F786FAB19C16}" type="presParOf" srcId="{25F8BF24-0572-490F-BF06-C51D4A60EB30}" destId="{D998FDC7-3933-4B23-8CB5-01D5820EB45B}" srcOrd="8" destOrd="0" presId="urn:microsoft.com/office/officeart/2018/2/layout/IconVerticalSolidList"/>
    <dgm:cxn modelId="{D6C7C75E-7C77-42C4-BDEC-EC6537E4EDB0}" type="presParOf" srcId="{D998FDC7-3933-4B23-8CB5-01D5820EB45B}" destId="{50A5E1CD-1853-4072-90D2-C77F7E48B8B0}" srcOrd="0" destOrd="0" presId="urn:microsoft.com/office/officeart/2018/2/layout/IconVerticalSolidList"/>
    <dgm:cxn modelId="{E6711E48-05CD-447B-9C86-1500578BD979}" type="presParOf" srcId="{D998FDC7-3933-4B23-8CB5-01D5820EB45B}" destId="{AA3970D1-658F-4819-AB2D-A36980C5774B}" srcOrd="1" destOrd="0" presId="urn:microsoft.com/office/officeart/2018/2/layout/IconVerticalSolidList"/>
    <dgm:cxn modelId="{A965ACE1-4951-41EB-A94A-12C0E92D3427}" type="presParOf" srcId="{D998FDC7-3933-4B23-8CB5-01D5820EB45B}" destId="{D20D67A7-8B60-4795-8E98-BD06ED5289B4}" srcOrd="2" destOrd="0" presId="urn:microsoft.com/office/officeart/2018/2/layout/IconVerticalSolidList"/>
    <dgm:cxn modelId="{7762FFB0-185D-4A46-9F5C-ED8D8D61A915}" type="presParOf" srcId="{D998FDC7-3933-4B23-8CB5-01D5820EB45B}" destId="{CFA6D275-4ACF-41A7-9465-1A4311ACF835}" srcOrd="3" destOrd="0" presId="urn:microsoft.com/office/officeart/2018/2/layout/IconVerticalSolidList"/>
    <dgm:cxn modelId="{185B67A8-E0F7-4932-9BDC-3507A28752C0}" type="presParOf" srcId="{25F8BF24-0572-490F-BF06-C51D4A60EB30}" destId="{B01ACABE-E0F5-4C99-A999-F98B4F61A5B0}" srcOrd="9" destOrd="0" presId="urn:microsoft.com/office/officeart/2018/2/layout/IconVerticalSolidList"/>
    <dgm:cxn modelId="{4FC03BE4-C6D1-456D-96AD-1FB9F58883B5}" type="presParOf" srcId="{25F8BF24-0572-490F-BF06-C51D4A60EB30}" destId="{C506C435-3185-4070-8102-142E67BA192F}" srcOrd="10" destOrd="0" presId="urn:microsoft.com/office/officeart/2018/2/layout/IconVerticalSolidList"/>
    <dgm:cxn modelId="{C418C486-862D-4A6D-A7BD-CCBD7203B72D}" type="presParOf" srcId="{C506C435-3185-4070-8102-142E67BA192F}" destId="{F23B7259-00E0-4405-BDF0-AED2D7F95E48}" srcOrd="0" destOrd="0" presId="urn:microsoft.com/office/officeart/2018/2/layout/IconVerticalSolidList"/>
    <dgm:cxn modelId="{F26AD119-7D81-46C4-9199-DBF8E838F2DC}" type="presParOf" srcId="{C506C435-3185-4070-8102-142E67BA192F}" destId="{9A417048-75C3-465F-8DFD-4ADF12C0B5EB}" srcOrd="1" destOrd="0" presId="urn:microsoft.com/office/officeart/2018/2/layout/IconVerticalSolidList"/>
    <dgm:cxn modelId="{52614A5E-3837-46B1-AB9F-2D1402F8DE6B}" type="presParOf" srcId="{C506C435-3185-4070-8102-142E67BA192F}" destId="{1128FE26-B289-4C3F-B5D2-8A9E3547629B}" srcOrd="2" destOrd="0" presId="urn:microsoft.com/office/officeart/2018/2/layout/IconVerticalSolidList"/>
    <dgm:cxn modelId="{AA649854-6799-4D2D-A463-D2C8695C613C}" type="presParOf" srcId="{C506C435-3185-4070-8102-142E67BA192F}" destId="{6A37A946-AD19-41C8-AF46-BCEC785CAFB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AC885-20A6-44C4-95BA-4838BF9494BD}">
      <dsp:nvSpPr>
        <dsp:cNvPr id="0" name=""/>
        <dsp:cNvSpPr/>
      </dsp:nvSpPr>
      <dsp:spPr>
        <a:xfrm>
          <a:off x="0" y="1790"/>
          <a:ext cx="6602679" cy="7628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4D14CD-477B-482A-8EE7-75527424E770}">
      <dsp:nvSpPr>
        <dsp:cNvPr id="0" name=""/>
        <dsp:cNvSpPr/>
      </dsp:nvSpPr>
      <dsp:spPr>
        <a:xfrm>
          <a:off x="230747" y="173420"/>
          <a:ext cx="419541" cy="4195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555BB4A-1101-4490-8A5A-F67978E76027}">
      <dsp:nvSpPr>
        <dsp:cNvPr id="0" name=""/>
        <dsp:cNvSpPr/>
      </dsp:nvSpPr>
      <dsp:spPr>
        <a:xfrm>
          <a:off x="881037" y="1790"/>
          <a:ext cx="5721641" cy="762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0" tIns="80730" rIns="80730" bIns="80730" numCol="1" spcCol="1270" anchor="ctr" anchorCtr="0">
          <a:noAutofit/>
        </a:bodyPr>
        <a:lstStyle/>
        <a:p>
          <a:pPr marL="0" lvl="0" indent="0" algn="l" defTabSz="800100">
            <a:lnSpc>
              <a:spcPct val="100000"/>
            </a:lnSpc>
            <a:spcBef>
              <a:spcPct val="0"/>
            </a:spcBef>
            <a:spcAft>
              <a:spcPct val="35000"/>
            </a:spcAft>
            <a:buNone/>
          </a:pPr>
          <a:r>
            <a:rPr lang="en-US" sz="1800" kern="1200"/>
            <a:t>Difficulty attracting early career staff</a:t>
          </a:r>
        </a:p>
      </dsp:txBody>
      <dsp:txXfrm>
        <a:off x="881037" y="1790"/>
        <a:ext cx="5721641" cy="762802"/>
      </dsp:txXfrm>
    </dsp:sp>
    <dsp:sp modelId="{09C4FE33-5E29-449A-937C-19A93372D233}">
      <dsp:nvSpPr>
        <dsp:cNvPr id="0" name=""/>
        <dsp:cNvSpPr/>
      </dsp:nvSpPr>
      <dsp:spPr>
        <a:xfrm>
          <a:off x="0" y="955293"/>
          <a:ext cx="6602679" cy="7628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84C68E-8AE5-4DAA-8645-0708EB5CE330}">
      <dsp:nvSpPr>
        <dsp:cNvPr id="0" name=""/>
        <dsp:cNvSpPr/>
      </dsp:nvSpPr>
      <dsp:spPr>
        <a:xfrm>
          <a:off x="230747" y="1126924"/>
          <a:ext cx="419541" cy="4195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D96C4C2-E34F-445D-BE9A-64C16092843B}">
      <dsp:nvSpPr>
        <dsp:cNvPr id="0" name=""/>
        <dsp:cNvSpPr/>
      </dsp:nvSpPr>
      <dsp:spPr>
        <a:xfrm>
          <a:off x="881037" y="955293"/>
          <a:ext cx="5721641" cy="762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0" tIns="80730" rIns="80730" bIns="80730" numCol="1" spcCol="1270" anchor="ctr" anchorCtr="0">
          <a:noAutofit/>
        </a:bodyPr>
        <a:lstStyle/>
        <a:p>
          <a:pPr marL="0" lvl="0" indent="0" algn="l" defTabSz="800100">
            <a:lnSpc>
              <a:spcPct val="100000"/>
            </a:lnSpc>
            <a:spcBef>
              <a:spcPct val="0"/>
            </a:spcBef>
            <a:spcAft>
              <a:spcPct val="35000"/>
            </a:spcAft>
            <a:buNone/>
          </a:pPr>
          <a:r>
            <a:rPr lang="en-US" sz="1800" kern="1200"/>
            <a:t>Lack of professional growth and career development opportunities</a:t>
          </a:r>
        </a:p>
      </dsp:txBody>
      <dsp:txXfrm>
        <a:off x="881037" y="955293"/>
        <a:ext cx="5721641" cy="762802"/>
      </dsp:txXfrm>
    </dsp:sp>
    <dsp:sp modelId="{2F7A1BA4-677B-4EBB-B040-8C2082770073}">
      <dsp:nvSpPr>
        <dsp:cNvPr id="0" name=""/>
        <dsp:cNvSpPr/>
      </dsp:nvSpPr>
      <dsp:spPr>
        <a:xfrm>
          <a:off x="0" y="1908797"/>
          <a:ext cx="6602679" cy="7628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658BA3-B091-4EA1-9A06-D18430B6E3BC}">
      <dsp:nvSpPr>
        <dsp:cNvPr id="0" name=""/>
        <dsp:cNvSpPr/>
      </dsp:nvSpPr>
      <dsp:spPr>
        <a:xfrm>
          <a:off x="230747" y="2080427"/>
          <a:ext cx="419541" cy="4195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41FA256-5A88-45F9-A9D2-36A6307C633E}">
      <dsp:nvSpPr>
        <dsp:cNvPr id="0" name=""/>
        <dsp:cNvSpPr/>
      </dsp:nvSpPr>
      <dsp:spPr>
        <a:xfrm>
          <a:off x="881037" y="1908797"/>
          <a:ext cx="5721641" cy="762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0" tIns="80730" rIns="80730" bIns="80730" numCol="1" spcCol="1270" anchor="ctr" anchorCtr="0">
          <a:noAutofit/>
        </a:bodyPr>
        <a:lstStyle/>
        <a:p>
          <a:pPr marL="0" lvl="0" indent="0" algn="l" defTabSz="800100">
            <a:lnSpc>
              <a:spcPct val="100000"/>
            </a:lnSpc>
            <a:spcBef>
              <a:spcPct val="0"/>
            </a:spcBef>
            <a:spcAft>
              <a:spcPct val="35000"/>
            </a:spcAft>
            <a:buNone/>
          </a:pPr>
          <a:r>
            <a:rPr lang="en-US" sz="1800" kern="1200"/>
            <a:t>Reduction of work-life benefits that are attractive to staff</a:t>
          </a:r>
        </a:p>
      </dsp:txBody>
      <dsp:txXfrm>
        <a:off x="881037" y="1908797"/>
        <a:ext cx="5721641" cy="762802"/>
      </dsp:txXfrm>
    </dsp:sp>
    <dsp:sp modelId="{D1FE14F2-C592-4908-847D-65432FF78C91}">
      <dsp:nvSpPr>
        <dsp:cNvPr id="0" name=""/>
        <dsp:cNvSpPr/>
      </dsp:nvSpPr>
      <dsp:spPr>
        <a:xfrm>
          <a:off x="0" y="2862300"/>
          <a:ext cx="6602679" cy="76280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BDCEB0-A81D-40A2-A76C-CD73658780A0}">
      <dsp:nvSpPr>
        <dsp:cNvPr id="0" name=""/>
        <dsp:cNvSpPr/>
      </dsp:nvSpPr>
      <dsp:spPr>
        <a:xfrm>
          <a:off x="230747" y="3033931"/>
          <a:ext cx="419541" cy="41954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09FDD75-46BC-488A-838E-2302E7EFDB2E}">
      <dsp:nvSpPr>
        <dsp:cNvPr id="0" name=""/>
        <dsp:cNvSpPr/>
      </dsp:nvSpPr>
      <dsp:spPr>
        <a:xfrm>
          <a:off x="881037" y="2862300"/>
          <a:ext cx="5721641" cy="762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0" tIns="80730" rIns="80730" bIns="80730" numCol="1" spcCol="1270" anchor="ctr" anchorCtr="0">
          <a:noAutofit/>
        </a:bodyPr>
        <a:lstStyle/>
        <a:p>
          <a:pPr marL="0" lvl="0" indent="0" algn="l" defTabSz="800100">
            <a:lnSpc>
              <a:spcPct val="100000"/>
            </a:lnSpc>
            <a:spcBef>
              <a:spcPct val="0"/>
            </a:spcBef>
            <a:spcAft>
              <a:spcPct val="35000"/>
            </a:spcAft>
            <a:buNone/>
          </a:pPr>
          <a:r>
            <a:rPr lang="en-US" sz="1800" kern="1200"/>
            <a:t>Lack of participation in social activities/clubs/sports</a:t>
          </a:r>
        </a:p>
      </dsp:txBody>
      <dsp:txXfrm>
        <a:off x="881037" y="2862300"/>
        <a:ext cx="5721641" cy="762802"/>
      </dsp:txXfrm>
    </dsp:sp>
    <dsp:sp modelId="{50A5E1CD-1853-4072-90D2-C77F7E48B8B0}">
      <dsp:nvSpPr>
        <dsp:cNvPr id="0" name=""/>
        <dsp:cNvSpPr/>
      </dsp:nvSpPr>
      <dsp:spPr>
        <a:xfrm>
          <a:off x="0" y="3815804"/>
          <a:ext cx="6602679" cy="762802"/>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3970D1-658F-4819-AB2D-A36980C5774B}">
      <dsp:nvSpPr>
        <dsp:cNvPr id="0" name=""/>
        <dsp:cNvSpPr/>
      </dsp:nvSpPr>
      <dsp:spPr>
        <a:xfrm>
          <a:off x="230747" y="3987435"/>
          <a:ext cx="419541" cy="41954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FA6D275-4ACF-41A7-9465-1A4311ACF835}">
      <dsp:nvSpPr>
        <dsp:cNvPr id="0" name=""/>
        <dsp:cNvSpPr/>
      </dsp:nvSpPr>
      <dsp:spPr>
        <a:xfrm>
          <a:off x="881037" y="3815804"/>
          <a:ext cx="5721641" cy="762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0" tIns="80730" rIns="80730" bIns="80730" numCol="1" spcCol="1270" anchor="ctr" anchorCtr="0">
          <a:noAutofit/>
        </a:bodyPr>
        <a:lstStyle/>
        <a:p>
          <a:pPr marL="0" lvl="0" indent="0" algn="l" defTabSz="800100">
            <a:lnSpc>
              <a:spcPct val="100000"/>
            </a:lnSpc>
            <a:spcBef>
              <a:spcPct val="0"/>
            </a:spcBef>
            <a:spcAft>
              <a:spcPct val="35000"/>
            </a:spcAft>
            <a:buNone/>
          </a:pPr>
          <a:r>
            <a:rPr lang="en-US" sz="1800" kern="1200"/>
            <a:t>Issues with acceptance of flexible work schedules (varies by department) and grade restrictions</a:t>
          </a:r>
        </a:p>
      </dsp:txBody>
      <dsp:txXfrm>
        <a:off x="881037" y="3815804"/>
        <a:ext cx="5721641" cy="762802"/>
      </dsp:txXfrm>
    </dsp:sp>
    <dsp:sp modelId="{F23B7259-00E0-4405-BDF0-AED2D7F95E48}">
      <dsp:nvSpPr>
        <dsp:cNvPr id="0" name=""/>
        <dsp:cNvSpPr/>
      </dsp:nvSpPr>
      <dsp:spPr>
        <a:xfrm>
          <a:off x="0" y="4769308"/>
          <a:ext cx="6602679" cy="7628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417048-75C3-465F-8DFD-4ADF12C0B5EB}">
      <dsp:nvSpPr>
        <dsp:cNvPr id="0" name=""/>
        <dsp:cNvSpPr/>
      </dsp:nvSpPr>
      <dsp:spPr>
        <a:xfrm>
          <a:off x="230747" y="4940938"/>
          <a:ext cx="419541" cy="41954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A37A946-AD19-41C8-AF46-BCEC785CAFB0}">
      <dsp:nvSpPr>
        <dsp:cNvPr id="0" name=""/>
        <dsp:cNvSpPr/>
      </dsp:nvSpPr>
      <dsp:spPr>
        <a:xfrm>
          <a:off x="881037" y="4769308"/>
          <a:ext cx="5721641" cy="762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0" tIns="80730" rIns="80730" bIns="80730" numCol="1" spcCol="1270" anchor="ctr" anchorCtr="0">
          <a:noAutofit/>
        </a:bodyPr>
        <a:lstStyle/>
        <a:p>
          <a:pPr marL="0" lvl="0" indent="0" algn="l" defTabSz="800100">
            <a:lnSpc>
              <a:spcPct val="100000"/>
            </a:lnSpc>
            <a:spcBef>
              <a:spcPct val="0"/>
            </a:spcBef>
            <a:spcAft>
              <a:spcPct val="35000"/>
            </a:spcAft>
            <a:buNone/>
          </a:pPr>
          <a:r>
            <a:rPr lang="en-US" sz="1800" kern="1200"/>
            <a:t>Lack of Business Agility</a:t>
          </a:r>
        </a:p>
      </dsp:txBody>
      <dsp:txXfrm>
        <a:off x="881037" y="4769308"/>
        <a:ext cx="5721641" cy="76280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0ED847-60EC-4C73-B9A9-DFD1D3FA19C6}" type="datetimeFigureOut">
              <a:rPr lang="en-US" smtClean="0"/>
              <a:t>12/11/2020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4321A-E5A7-43D2-A558-B1214BD749AB}" type="slidenum">
              <a:rPr lang="en-US" smtClean="0"/>
              <a:t>‹#›</a:t>
            </a:fld>
            <a:endParaRPr lang="en-US"/>
          </a:p>
        </p:txBody>
      </p:sp>
    </p:spTree>
    <p:extLst>
      <p:ext uri="{BB962C8B-B14F-4D97-AF65-F5344CB8AC3E}">
        <p14:creationId xmlns:p14="http://schemas.microsoft.com/office/powerpoint/2010/main" val="1777329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Based on feedback from staff-created survey collected from early career employees and collective concerns for the Lab’s future, with a wave of retirements on the horizon</a:t>
            </a:r>
          </a:p>
          <a:p>
            <a:endParaRPr lang="en-US"/>
          </a:p>
        </p:txBody>
      </p:sp>
      <p:sp>
        <p:nvSpPr>
          <p:cNvPr id="4" name="Slide Number Placeholder 3"/>
          <p:cNvSpPr>
            <a:spLocks noGrp="1"/>
          </p:cNvSpPr>
          <p:nvPr>
            <p:ph type="sldNum" sz="quarter" idx="5"/>
          </p:nvPr>
        </p:nvSpPr>
        <p:spPr/>
        <p:txBody>
          <a:bodyPr/>
          <a:lstStyle/>
          <a:p>
            <a:fld id="{3CF4321A-E5A7-43D2-A558-B1214BD749AB}" type="slidenum">
              <a:rPr lang="en-US" smtClean="0"/>
              <a:t>5</a:t>
            </a:fld>
            <a:endParaRPr lang="en-US"/>
          </a:p>
        </p:txBody>
      </p:sp>
    </p:spTree>
    <p:extLst>
      <p:ext uri="{BB962C8B-B14F-4D97-AF65-F5344CB8AC3E}">
        <p14:creationId xmlns:p14="http://schemas.microsoft.com/office/powerpoint/2010/main" val="79542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t>
            </a:r>
            <a:r>
              <a:rPr lang="en-US" err="1"/>
              <a:t>megan</a:t>
            </a:r>
            <a:r>
              <a:rPr lang="en-US"/>
              <a:t> mentioned we have a hot button list, it’s a live document and always changing. </a:t>
            </a:r>
          </a:p>
          <a:p>
            <a:r>
              <a:rPr lang="en-US"/>
              <a:t>Our main concerns are about </a:t>
            </a:r>
            <a:r>
              <a:rPr lang="en-US" err="1"/>
              <a:t>actracting</a:t>
            </a:r>
            <a:r>
              <a:rPr lang="en-US"/>
              <a:t> early career staff, </a:t>
            </a:r>
          </a:p>
          <a:p>
            <a:r>
              <a:rPr lang="en-US"/>
              <a:t>Growth and professional development, </a:t>
            </a:r>
            <a:r>
              <a:rPr lang="en-US" err="1"/>
              <a:t>worklife</a:t>
            </a:r>
            <a:r>
              <a:rPr lang="en-US"/>
              <a:t> balance, </a:t>
            </a:r>
            <a:r>
              <a:rPr lang="en-US" err="1"/>
              <a:t>bera</a:t>
            </a:r>
            <a:r>
              <a:rPr lang="en-US"/>
              <a:t> clubs, flexible work </a:t>
            </a:r>
            <a:r>
              <a:rPr lang="en-US" err="1"/>
              <a:t>schedles</a:t>
            </a:r>
            <a:r>
              <a:rPr lang="en-US"/>
              <a:t>, and business agility</a:t>
            </a:r>
          </a:p>
          <a:p>
            <a:endParaRPr lang="en-US"/>
          </a:p>
          <a:p>
            <a:r>
              <a:rPr lang="en-US"/>
              <a:t>So you can see while some of our </a:t>
            </a:r>
            <a:r>
              <a:rPr lang="en-US" err="1"/>
              <a:t>ocncerns</a:t>
            </a:r>
            <a:r>
              <a:rPr lang="en-US"/>
              <a:t>  can be </a:t>
            </a:r>
            <a:r>
              <a:rPr lang="en-US" err="1"/>
              <a:t>uniquew</a:t>
            </a:r>
            <a:r>
              <a:rPr lang="en-US"/>
              <a:t> to young early career employees: </a:t>
            </a:r>
            <a:r>
              <a:rPr lang="en-US" err="1"/>
              <a:t>ie</a:t>
            </a:r>
            <a:r>
              <a:rPr lang="en-US"/>
              <a:t> child care, we have a lot of overlap with the general concerns of the lab community like </a:t>
            </a:r>
            <a:r>
              <a:rPr lang="en-US" err="1"/>
              <a:t>sucession</a:t>
            </a:r>
            <a:r>
              <a:rPr lang="en-US"/>
              <a:t> planning. </a:t>
            </a:r>
          </a:p>
        </p:txBody>
      </p:sp>
      <p:sp>
        <p:nvSpPr>
          <p:cNvPr id="4" name="Slide Number Placeholder 3"/>
          <p:cNvSpPr>
            <a:spLocks noGrp="1"/>
          </p:cNvSpPr>
          <p:nvPr>
            <p:ph type="sldNum" sz="quarter" idx="5"/>
          </p:nvPr>
        </p:nvSpPr>
        <p:spPr/>
        <p:txBody>
          <a:bodyPr/>
          <a:lstStyle/>
          <a:p>
            <a:fld id="{3CF4321A-E5A7-43D2-A558-B1214BD749AB}" type="slidenum">
              <a:rPr lang="en-US" smtClean="0"/>
              <a:t>6</a:t>
            </a:fld>
            <a:endParaRPr lang="en-US"/>
          </a:p>
        </p:txBody>
      </p:sp>
    </p:spTree>
    <p:extLst>
      <p:ext uri="{BB962C8B-B14F-4D97-AF65-F5344CB8AC3E}">
        <p14:creationId xmlns:p14="http://schemas.microsoft.com/office/powerpoint/2010/main" val="2764142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How to we keep up with peoples concerns?</a:t>
            </a:r>
          </a:p>
          <a:p>
            <a:pPr marL="742950" marR="0" lvl="1" indent="-285750">
              <a:spcBef>
                <a:spcPts val="0"/>
              </a:spcBef>
              <a:spcAft>
                <a:spcPts val="0"/>
              </a:spcAft>
              <a:buFont typeface="Courier New" panose="02070309020205020404" pitchFamily="49" charset="0"/>
              <a:buChar char="o"/>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Bimonthly well-attended general member  we participated in</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What do we do with this  information?</a:t>
            </a:r>
          </a:p>
          <a:p>
            <a:pPr marL="742950" marR="0" lvl="1" indent="-285750">
              <a:spcBef>
                <a:spcPts val="0"/>
              </a:spcBef>
              <a:spcAft>
                <a:spcPts val="0"/>
              </a:spcAft>
              <a:buFont typeface="Courier New" panose="02070309020205020404" pitchFamily="49" charset="0"/>
              <a:buChar char="o"/>
            </a:pP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1" algn="just">
              <a:spcBef>
                <a:spcPts val="0"/>
              </a:spcBef>
              <a:spcAft>
                <a:spcPts val="0"/>
              </a:spcAft>
            </a:pPr>
            <a:r>
              <a:rPr lang="en-US" sz="1200">
                <a:solidFill>
                  <a:srgbClr val="000000"/>
                </a:solidFill>
                <a:effectLst/>
                <a:latin typeface="Times New Roman" panose="02020603050405020304" pitchFamily="18" charset="0"/>
                <a:ea typeface="MS PGothic" panose="020B0600070205080204" pitchFamily="34" charset="-128"/>
              </a:rPr>
              <a:t>The whole idea is that ECRG helps to act as a pathway for people’s voices to be heard by Laboratory leadership. </a:t>
            </a:r>
            <a:endParaRPr lang="en-US" sz="1400">
              <a:solidFill>
                <a:srgbClr val="000000"/>
              </a:solidFill>
              <a:effectLst/>
              <a:latin typeface="Arial" panose="020B0604020202020204" pitchFamily="34" charset="0"/>
              <a:ea typeface="MS PGothic" panose="020B0600070205080204" pitchFamily="34" charset="-128"/>
            </a:endParaRPr>
          </a:p>
          <a:p>
            <a:pPr marL="800100" marR="0" lvl="1" indent="-342900">
              <a:spcBef>
                <a:spcPts val="0"/>
              </a:spcBef>
              <a:spcAft>
                <a:spcPts val="0"/>
              </a:spcAft>
              <a:buFont typeface="Symbol" panose="05050102010706020507" pitchFamily="18" charset="2"/>
              <a:buChar char=""/>
            </a:pPr>
            <a:r>
              <a:rPr lang="en-US" sz="1200">
                <a:effectLst/>
                <a:latin typeface="Times New Roman" panose="02020603050405020304" pitchFamily="18" charset="0"/>
                <a:ea typeface="MS PGothic" panose="020B0600070205080204" pitchFamily="34" charset="-128"/>
                <a:cs typeface="Arial" panose="020B0604020202020204" pitchFamily="34" charset="0"/>
              </a:rPr>
              <a:t>Quarterly I&amp;D Management Steering Committee meetings</a:t>
            </a:r>
            <a:endParaRPr lang="en-US" sz="1200">
              <a:effectLst/>
              <a:latin typeface="Calibri" panose="020F0502020204030204" pitchFamily="34" charset="0"/>
              <a:ea typeface="MS PGothic" panose="020B0600070205080204" pitchFamily="34" charset="-128"/>
              <a:cs typeface="Arial" panose="020B0604020202020204" pitchFamily="34" charset="0"/>
            </a:endParaRPr>
          </a:p>
          <a:p>
            <a:pPr marL="800100" marR="0" lvl="1" indent="-342900">
              <a:spcBef>
                <a:spcPts val="0"/>
              </a:spcBef>
              <a:spcAft>
                <a:spcPts val="0"/>
              </a:spcAft>
              <a:buFont typeface="Symbol" panose="05050102010706020507" pitchFamily="18" charset="2"/>
              <a:buChar char=""/>
            </a:pPr>
            <a:r>
              <a:rPr lang="en-US" sz="1200">
                <a:effectLst/>
                <a:latin typeface="Times New Roman" panose="02020603050405020304" pitchFamily="18" charset="0"/>
                <a:ea typeface="MS PGothic" panose="020B0600070205080204" pitchFamily="34" charset="-128"/>
                <a:cs typeface="Arial" panose="020B0604020202020204" pitchFamily="34" charset="0"/>
              </a:rPr>
              <a:t>Culture IQ Survey Focus Groups</a:t>
            </a:r>
            <a:endParaRPr lang="en-US" sz="1200">
              <a:effectLst/>
              <a:latin typeface="Calibri" panose="020F0502020204030204" pitchFamily="34" charset="0"/>
              <a:ea typeface="MS PGothic" panose="020B0600070205080204" pitchFamily="34" charset="-128"/>
              <a:cs typeface="Arial" panose="020B0604020202020204" pitchFamily="34" charset="0"/>
            </a:endParaRPr>
          </a:p>
          <a:p>
            <a:pPr marL="800100" marR="0" lvl="1" indent="-342900">
              <a:spcBef>
                <a:spcPts val="0"/>
              </a:spcBef>
              <a:spcAft>
                <a:spcPts val="0"/>
              </a:spcAft>
              <a:buFont typeface="Symbol" panose="05050102010706020507" pitchFamily="18" charset="2"/>
              <a:buChar char=""/>
            </a:pPr>
            <a:r>
              <a:rPr lang="en-US" sz="1200">
                <a:effectLst/>
                <a:latin typeface="Times New Roman" panose="02020603050405020304" pitchFamily="18" charset="0"/>
                <a:ea typeface="MS PGothic" panose="020B0600070205080204" pitchFamily="34" charset="-128"/>
                <a:cs typeface="Arial" panose="020B0604020202020204" pitchFamily="34" charset="0"/>
              </a:rPr>
              <a:t>External Advisory I&amp;D Meetings</a:t>
            </a:r>
            <a:endParaRPr lang="en-US" sz="1200">
              <a:effectLst/>
              <a:latin typeface="Calibri" panose="020F0502020204030204" pitchFamily="34" charset="0"/>
              <a:ea typeface="MS PGothic" panose="020B0600070205080204" pitchFamily="34" charset="-128"/>
              <a:cs typeface="Arial" panose="020B0604020202020204" pitchFamily="34" charset="0"/>
            </a:endParaRPr>
          </a:p>
          <a:p>
            <a:pPr marL="800100" marR="0" lvl="1" indent="-342900">
              <a:spcBef>
                <a:spcPts val="0"/>
              </a:spcBef>
              <a:spcAft>
                <a:spcPts val="0"/>
              </a:spcAft>
              <a:buFont typeface="Symbol" panose="05050102010706020507" pitchFamily="18" charset="2"/>
              <a:buChar char=""/>
            </a:pPr>
            <a:r>
              <a:rPr lang="en-US" sz="1200">
                <a:effectLst/>
                <a:latin typeface="Times New Roman" panose="02020603050405020304" pitchFamily="18" charset="0"/>
                <a:ea typeface="MS PGothic" panose="020B0600070205080204" pitchFamily="34" charset="-128"/>
                <a:cs typeface="Arial" panose="020B0604020202020204" pitchFamily="34" charset="0"/>
              </a:rPr>
              <a:t>Rebranding Initiative Focus Groups </a:t>
            </a:r>
            <a:endParaRPr lang="en-US" sz="1200">
              <a:effectLst/>
              <a:latin typeface="Calibri" panose="020F0502020204030204" pitchFamily="34" charset="0"/>
              <a:ea typeface="MS PGothic" panose="020B0600070205080204" pitchFamily="34" charset="-128"/>
              <a:cs typeface="Arial" panose="020B0604020202020204" pitchFamily="34" charset="0"/>
            </a:endParaRPr>
          </a:p>
          <a:p>
            <a:pPr marL="457200" marR="0" lvl="1" indent="0">
              <a:spcBef>
                <a:spcPts val="0"/>
              </a:spcBef>
              <a:spcAft>
                <a:spcPts val="0"/>
              </a:spcAft>
              <a:buFont typeface="Courier New" panose="02070309020205020404" pitchFamily="49" charset="0"/>
              <a:buNone/>
            </a:pP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b="1">
                <a:effectLst/>
                <a:latin typeface="Times New Roman" panose="02020603050405020304" pitchFamily="18" charset="0"/>
                <a:ea typeface="MS PGothic" panose="020B0600070205080204" pitchFamily="34" charset="-128"/>
                <a:cs typeface="Arial" panose="020B0604020202020204" pitchFamily="34" charset="0"/>
              </a:rPr>
              <a:t>Networking: </a:t>
            </a:r>
            <a:r>
              <a:rPr lang="en-US" sz="1200">
                <a:effectLst/>
                <a:latin typeface="Times New Roman" panose="02020603050405020304" pitchFamily="18" charset="0"/>
                <a:ea typeface="MS PGothic" panose="020B0600070205080204" pitchFamily="34" charset="-128"/>
                <a:cs typeface="Arial" panose="020B0604020202020204" pitchFamily="34" charset="0"/>
              </a:rPr>
              <a:t>Coordinated well-attended social/professional networking events to help build an early career workforce community, foster retention and bridge the gap between the science and support staff.</a:t>
            </a:r>
            <a:endParaRPr lang="en-US" sz="1200">
              <a:effectLst/>
              <a:latin typeface="Calibri" panose="020F0502020204030204" pitchFamily="34" charset="0"/>
              <a:ea typeface="MS PGothic" panose="020B0600070205080204" pitchFamily="34" charset="-128"/>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Monthly offsite social networking events</a:t>
            </a:r>
          </a:p>
          <a:p>
            <a:pPr marL="742950" marR="0" lvl="1" indent="-285750">
              <a:spcBef>
                <a:spcPts val="0"/>
              </a:spcBef>
              <a:spcAft>
                <a:spcPts val="0"/>
              </a:spcAft>
              <a:buFont typeface="Courier New" panose="02070309020205020404" pitchFamily="49" charset="0"/>
              <a:buChar char="o"/>
            </a:pPr>
            <a:r>
              <a:rPr lang="en-US" sz="1200">
                <a:effectLst/>
                <a:latin typeface="Times New Roman" panose="02020603050405020304" pitchFamily="18" charset="0"/>
                <a:ea typeface="Calibri" panose="020F0502020204030204" pitchFamily="34" charset="0"/>
              </a:rPr>
              <a:t>Onsite end of fiscal year BBQ, including Lab leadership attendance</a:t>
            </a:r>
            <a:endParaRPr lang="en-US" sz="1400">
              <a:effectLst/>
              <a:latin typeface="Times New Roman" panose="02020603050405020304" pitchFamily="18" charset="0"/>
              <a:ea typeface="MS PGothic" panose="020B0600070205080204" pitchFamily="34" charset="-128"/>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CF4321A-E5A7-43D2-A558-B1214BD749AB}" type="slidenum">
              <a:rPr lang="en-US" smtClean="0"/>
              <a:t>7</a:t>
            </a:fld>
            <a:endParaRPr lang="en-US"/>
          </a:p>
        </p:txBody>
      </p:sp>
    </p:spTree>
    <p:extLst>
      <p:ext uri="{BB962C8B-B14F-4D97-AF65-F5344CB8AC3E}">
        <p14:creationId xmlns:p14="http://schemas.microsoft.com/office/powerpoint/2010/main" val="2809713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200" b="1">
                <a:effectLst/>
                <a:latin typeface="Times New Roman" panose="02020603050405020304" pitchFamily="18" charset="0"/>
                <a:ea typeface="MS PGothic" panose="020B0600070205080204" pitchFamily="34" charset="-128"/>
                <a:cs typeface="Arial" panose="020B0604020202020204" pitchFamily="34" charset="0"/>
              </a:rPr>
              <a:t>Outreach:</a:t>
            </a:r>
            <a:r>
              <a:rPr lang="en-US" sz="1200">
                <a:effectLst/>
                <a:latin typeface="Times New Roman" panose="02020603050405020304" pitchFamily="18" charset="0"/>
                <a:ea typeface="MS PGothic" panose="020B0600070205080204" pitchFamily="34" charset="-128"/>
                <a:cs typeface="Arial" panose="020B0604020202020204" pitchFamily="34" charset="0"/>
              </a:rPr>
              <a:t> Coordinated outreach events with the local general and academic community and promoted BNL internal events.</a:t>
            </a:r>
            <a:endParaRPr lang="en-US" sz="1200">
              <a:effectLst/>
              <a:latin typeface="Calibri" panose="020F0502020204030204" pitchFamily="34" charset="0"/>
              <a:ea typeface="MS PGothic" panose="020B0600070205080204" pitchFamily="34" charset="-128"/>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Alive B4 5 activities fair</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Developed ECRG brochure also utilized during new-employee orientation</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Habitat for Humanity builds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Rocky Point School District STEAM Night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Stony Brook University Career Fair</a:t>
            </a:r>
          </a:p>
          <a:p>
            <a:pPr marL="742950" marR="0" lvl="1" indent="-285750">
              <a:spcBef>
                <a:spcPts val="0"/>
              </a:spcBef>
              <a:spcAft>
                <a:spcPts val="0"/>
              </a:spcAft>
              <a:buFont typeface="Courier New" panose="02070309020205020404" pitchFamily="49" charset="0"/>
              <a:buChar char="o"/>
            </a:pPr>
            <a:r>
              <a:rPr lang="en-US" sz="1200">
                <a:effectLst/>
                <a:latin typeface="Times New Roman" panose="02020603050405020304" pitchFamily="18" charset="0"/>
                <a:ea typeface="Calibri" panose="020F0502020204030204" pitchFamily="34" charset="0"/>
              </a:rPr>
              <a:t>Long Island Association- Young Professionals Committee Meetings</a:t>
            </a:r>
          </a:p>
          <a:p>
            <a:pPr marL="342900" marR="0" lvl="0" indent="-342900">
              <a:spcBef>
                <a:spcPts val="0"/>
              </a:spcBef>
              <a:spcAft>
                <a:spcPts val="0"/>
              </a:spcAft>
              <a:buFont typeface="Symbol" panose="05050102010706020507" pitchFamily="18" charset="2"/>
              <a:buChar char=""/>
            </a:pPr>
            <a:endParaRPr lang="en-US" sz="1200">
              <a:effectLst/>
              <a:latin typeface="Times New Roman" panose="02020603050405020304" pitchFamily="18" charset="0"/>
              <a:ea typeface="MS PGothic" panose="020B0600070205080204" pitchFamily="34"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200" b="1">
                <a:effectLst/>
                <a:latin typeface="Times New Roman" panose="02020603050405020304" pitchFamily="18" charset="0"/>
                <a:ea typeface="MS PGothic" panose="020B0600070205080204" pitchFamily="34" charset="-128"/>
                <a:cs typeface="Arial" panose="020B0604020202020204" pitchFamily="34" charset="0"/>
              </a:rPr>
              <a:t>Resources: </a:t>
            </a:r>
            <a:r>
              <a:rPr lang="en-US" sz="1200">
                <a:effectLst/>
                <a:latin typeface="Times New Roman" panose="02020603050405020304" pitchFamily="18" charset="0"/>
                <a:ea typeface="MS PGothic" panose="020B0600070205080204" pitchFamily="34" charset="-128"/>
                <a:cs typeface="Arial" panose="020B0604020202020204" pitchFamily="34" charset="0"/>
              </a:rPr>
              <a:t>Provided information to members on work-life balance and professional development activities at the Lab, as well as other resources and current events.</a:t>
            </a:r>
            <a:endParaRPr lang="en-US" sz="1200">
              <a:effectLst/>
              <a:latin typeface="Calibri" panose="020F0502020204030204" pitchFamily="34" charset="0"/>
              <a:ea typeface="MS PGothic" panose="020B0600070205080204" pitchFamily="34" charset="-128"/>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Discovery Park and Upton Square</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Microsoft Teams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BNL’s Mentoring Program</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lvl="1" indent="0">
              <a:spcBef>
                <a:spcPts val="0"/>
              </a:spcBef>
              <a:spcAft>
                <a:spcPts val="0"/>
              </a:spcAft>
              <a:buFont typeface="Courier New" panose="02070309020205020404" pitchFamily="49" charset="0"/>
              <a:buNone/>
            </a:pPr>
            <a:endParaRPr lang="en-US"/>
          </a:p>
        </p:txBody>
      </p:sp>
      <p:sp>
        <p:nvSpPr>
          <p:cNvPr id="4" name="Slide Number Placeholder 3"/>
          <p:cNvSpPr>
            <a:spLocks noGrp="1"/>
          </p:cNvSpPr>
          <p:nvPr>
            <p:ph type="sldNum" sz="quarter" idx="5"/>
          </p:nvPr>
        </p:nvSpPr>
        <p:spPr/>
        <p:txBody>
          <a:bodyPr/>
          <a:lstStyle/>
          <a:p>
            <a:fld id="{3CF4321A-E5A7-43D2-A558-B1214BD749AB}" type="slidenum">
              <a:rPr lang="en-US" smtClean="0"/>
              <a:t>8</a:t>
            </a:fld>
            <a:endParaRPr lang="en-US"/>
          </a:p>
        </p:txBody>
      </p:sp>
    </p:spTree>
    <p:extLst>
      <p:ext uri="{BB962C8B-B14F-4D97-AF65-F5344CB8AC3E}">
        <p14:creationId xmlns:p14="http://schemas.microsoft.com/office/powerpoint/2010/main" val="2853252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90000"/>
              </a:lnSpc>
              <a:buNone/>
            </a:pPr>
            <a:r>
              <a:rPr lang="en-US" b="1"/>
              <a:t>ECRG’s goals for the coming years will focus on:</a:t>
            </a:r>
          </a:p>
          <a:p>
            <a:pPr marL="171450" lvl="0" indent="-171450">
              <a:lnSpc>
                <a:spcPct val="90000"/>
              </a:lnSpc>
              <a:buFont typeface="Arial" panose="020B0604020202020204" pitchFamily="34" charset="0"/>
              <a:buChar char="•"/>
            </a:pPr>
            <a:r>
              <a:rPr lang="en-US"/>
              <a:t>Growing membership and support through continued collaborative events and outreach</a:t>
            </a:r>
          </a:p>
          <a:p>
            <a:pPr marL="171450" lvl="0" indent="-171450">
              <a:lnSpc>
                <a:spcPct val="90000"/>
              </a:lnSpc>
              <a:buFont typeface="Arial" panose="020B0604020202020204" pitchFamily="34" charset="0"/>
              <a:buChar char="•"/>
            </a:pPr>
            <a:r>
              <a:rPr lang="en-US"/>
              <a:t>Hosting guest speakers and trainings that align with ECRG’s vision</a:t>
            </a:r>
          </a:p>
          <a:p>
            <a:pPr marL="171450" lvl="0" indent="-171450">
              <a:lnSpc>
                <a:spcPct val="90000"/>
              </a:lnSpc>
              <a:buFont typeface="Arial" panose="020B0604020202020204" pitchFamily="34" charset="0"/>
              <a:buChar char="•"/>
            </a:pPr>
            <a:r>
              <a:rPr lang="en-US"/>
              <a:t>Assisting in promoting awareness and advising for the BNL mentoring program and other mentoring opportunities</a:t>
            </a:r>
          </a:p>
          <a:p>
            <a:pPr marL="171450" lvl="0" indent="-171450">
              <a:lnSpc>
                <a:spcPct val="90000"/>
              </a:lnSpc>
              <a:buFont typeface="Arial" panose="020B0604020202020204" pitchFamily="34" charset="0"/>
              <a:buChar char="•"/>
            </a:pPr>
            <a:r>
              <a:rPr lang="en-US"/>
              <a:t>Exploring opportunities to host professional development courses at BNL</a:t>
            </a:r>
          </a:p>
          <a:p>
            <a:pPr marL="171450" lvl="0" indent="-171450">
              <a:lnSpc>
                <a:spcPct val="90000"/>
              </a:lnSpc>
              <a:buFont typeface="Arial" panose="020B0604020202020204" pitchFamily="34" charset="0"/>
              <a:buChar char="•"/>
            </a:pPr>
            <a:r>
              <a:rPr lang="en-US"/>
              <a:t>Exploring opportunities to collaborate with similar groups at other DOE Laboratories</a:t>
            </a:r>
          </a:p>
          <a:p>
            <a:pPr marL="171450" lvl="0" indent="-171450">
              <a:lnSpc>
                <a:spcPct val="90000"/>
              </a:lnSpc>
              <a:buFont typeface="Arial" panose="020B0604020202020204" pitchFamily="34" charset="0"/>
              <a:buChar char="•"/>
            </a:pPr>
            <a:r>
              <a:rPr lang="en-US"/>
              <a:t>Collaborating with Human Resources in growing the next generation of staff at BNL. Exploring the potential for a early career cross-training program. </a:t>
            </a:r>
          </a:p>
          <a:p>
            <a:pPr marL="171450" indent="-171450">
              <a:lnSpc>
                <a:spcPct val="90000"/>
              </a:lnSpc>
              <a:buFont typeface="Arial" panose="020B0604020202020204" pitchFamily="34" charset="0"/>
              <a:buChar char="•"/>
            </a:pPr>
            <a:r>
              <a:rPr lang="en-US"/>
              <a:t>Continuing to provide a platform for the early career staff and its supporters to discuss “hot button” issues, including inclusion and diversity and facilitating a pathway to senior leadership</a:t>
            </a:r>
          </a:p>
          <a:p>
            <a:endParaRPr lang="en-US"/>
          </a:p>
        </p:txBody>
      </p:sp>
      <p:sp>
        <p:nvSpPr>
          <p:cNvPr id="4" name="Slide Number Placeholder 3"/>
          <p:cNvSpPr>
            <a:spLocks noGrp="1"/>
          </p:cNvSpPr>
          <p:nvPr>
            <p:ph type="sldNum" sz="quarter" idx="5"/>
          </p:nvPr>
        </p:nvSpPr>
        <p:spPr/>
        <p:txBody>
          <a:bodyPr/>
          <a:lstStyle/>
          <a:p>
            <a:fld id="{3CF4321A-E5A7-43D2-A558-B1214BD749AB}" type="slidenum">
              <a:rPr lang="en-US" smtClean="0"/>
              <a:t>9</a:t>
            </a:fld>
            <a:endParaRPr lang="en-US"/>
          </a:p>
        </p:txBody>
      </p:sp>
    </p:spTree>
    <p:extLst>
      <p:ext uri="{BB962C8B-B14F-4D97-AF65-F5344CB8AC3E}">
        <p14:creationId xmlns:p14="http://schemas.microsoft.com/office/powerpoint/2010/main" val="1829573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4321A-E5A7-43D2-A558-B1214BD749AB}" type="slidenum">
              <a:rPr lang="en-US" smtClean="0"/>
              <a:t>10</a:t>
            </a:fld>
            <a:endParaRPr lang="en-US"/>
          </a:p>
        </p:txBody>
      </p:sp>
    </p:spTree>
    <p:extLst>
      <p:ext uri="{BB962C8B-B14F-4D97-AF65-F5344CB8AC3E}">
        <p14:creationId xmlns:p14="http://schemas.microsoft.com/office/powerpoint/2010/main" val="3938411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3EAE76-6198-435F-9442-FE40E40A096A}"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32225-4C91-440B-96D7-287E61152FEA}" type="slidenum">
              <a:rPr lang="en-US" smtClean="0"/>
              <a:t>‹#›</a:t>
            </a:fld>
            <a:endParaRPr lang="en-US"/>
          </a:p>
        </p:txBody>
      </p:sp>
    </p:spTree>
    <p:extLst>
      <p:ext uri="{BB962C8B-B14F-4D97-AF65-F5344CB8AC3E}">
        <p14:creationId xmlns:p14="http://schemas.microsoft.com/office/powerpoint/2010/main" val="419080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3EAE76-6198-435F-9442-FE40E40A096A}" type="datetimeFigureOut">
              <a:rPr lang="en-US" smtClean="0"/>
              <a:t>12/11/2020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532225-4C91-440B-96D7-287E61152FEA}" type="slidenum">
              <a:rPr lang="en-US" smtClean="0"/>
              <a:t>‹#›</a:t>
            </a:fld>
            <a:endParaRPr lang="en-US"/>
          </a:p>
        </p:txBody>
      </p:sp>
    </p:spTree>
    <p:extLst>
      <p:ext uri="{BB962C8B-B14F-4D97-AF65-F5344CB8AC3E}">
        <p14:creationId xmlns:p14="http://schemas.microsoft.com/office/powerpoint/2010/main" val="1407209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C63EAE76-6198-435F-9442-FE40E40A096A}"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32225-4C91-440B-96D7-287E61152FEA}" type="slidenum">
              <a:rPr lang="en-US" smtClean="0"/>
              <a:t>‹#›</a:t>
            </a:fld>
            <a:endParaRPr lang="en-US"/>
          </a:p>
        </p:txBody>
      </p:sp>
    </p:spTree>
    <p:extLst>
      <p:ext uri="{BB962C8B-B14F-4D97-AF65-F5344CB8AC3E}">
        <p14:creationId xmlns:p14="http://schemas.microsoft.com/office/powerpoint/2010/main" val="433765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C63EAE76-6198-435F-9442-FE40E40A096A}" type="datetimeFigureOut">
              <a:rPr lang="en-US" smtClean="0"/>
              <a:t>12/11/2020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532225-4C91-440B-96D7-287E61152FEA}" type="slidenum">
              <a:rPr lang="en-US" smtClean="0"/>
              <a:t>‹#›</a:t>
            </a:fld>
            <a:endParaRPr lang="en-US"/>
          </a:p>
        </p:txBody>
      </p:sp>
    </p:spTree>
    <p:extLst>
      <p:ext uri="{BB962C8B-B14F-4D97-AF65-F5344CB8AC3E}">
        <p14:creationId xmlns:p14="http://schemas.microsoft.com/office/powerpoint/2010/main" val="2062166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3EAE76-6198-435F-9442-FE40E40A096A}"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32225-4C91-440B-96D7-287E61152FEA}" type="slidenum">
              <a:rPr lang="en-US" smtClean="0"/>
              <a:t>‹#›</a:t>
            </a:fld>
            <a:endParaRPr lang="en-US"/>
          </a:p>
        </p:txBody>
      </p:sp>
    </p:spTree>
    <p:extLst>
      <p:ext uri="{BB962C8B-B14F-4D97-AF65-F5344CB8AC3E}">
        <p14:creationId xmlns:p14="http://schemas.microsoft.com/office/powerpoint/2010/main" val="3688386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3EAE76-6198-435F-9442-FE40E40A096A}"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32225-4C91-440B-96D7-287E61152FEA}" type="slidenum">
              <a:rPr lang="en-US" smtClean="0"/>
              <a:t>‹#›</a:t>
            </a:fld>
            <a:endParaRPr lang="en-US"/>
          </a:p>
        </p:txBody>
      </p:sp>
    </p:spTree>
    <p:extLst>
      <p:ext uri="{BB962C8B-B14F-4D97-AF65-F5344CB8AC3E}">
        <p14:creationId xmlns:p14="http://schemas.microsoft.com/office/powerpoint/2010/main" val="2189915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3EAE76-6198-435F-9442-FE40E40A096A}"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32225-4C91-440B-96D7-287E61152FEA}" type="slidenum">
              <a:rPr lang="en-US" smtClean="0"/>
              <a:t>‹#›</a:t>
            </a:fld>
            <a:endParaRPr lang="en-US"/>
          </a:p>
        </p:txBody>
      </p:sp>
    </p:spTree>
    <p:extLst>
      <p:ext uri="{BB962C8B-B14F-4D97-AF65-F5344CB8AC3E}">
        <p14:creationId xmlns:p14="http://schemas.microsoft.com/office/powerpoint/2010/main" val="1250443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3EAE76-6198-435F-9442-FE40E40A096A}"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32225-4C91-440B-96D7-287E61152FEA}" type="slidenum">
              <a:rPr lang="en-US" smtClean="0"/>
              <a:t>‹#›</a:t>
            </a:fld>
            <a:endParaRPr lang="en-US"/>
          </a:p>
        </p:txBody>
      </p:sp>
    </p:spTree>
    <p:extLst>
      <p:ext uri="{BB962C8B-B14F-4D97-AF65-F5344CB8AC3E}">
        <p14:creationId xmlns:p14="http://schemas.microsoft.com/office/powerpoint/2010/main" val="667733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3EAE76-6198-435F-9442-FE40E40A096A}" type="datetimeFigureOut">
              <a:rPr lang="en-US" smtClean="0"/>
              <a:t>12/11/2020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532225-4C91-440B-96D7-287E61152FEA}" type="slidenum">
              <a:rPr lang="en-US" smtClean="0"/>
              <a:t>‹#›</a:t>
            </a:fld>
            <a:endParaRPr lang="en-US"/>
          </a:p>
        </p:txBody>
      </p:sp>
    </p:spTree>
    <p:extLst>
      <p:ext uri="{BB962C8B-B14F-4D97-AF65-F5344CB8AC3E}">
        <p14:creationId xmlns:p14="http://schemas.microsoft.com/office/powerpoint/2010/main" val="72390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3EAE76-6198-435F-9442-FE40E40A096A}" type="datetimeFigureOut">
              <a:rPr lang="en-US" smtClean="0"/>
              <a:t>12/11/2020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532225-4C91-440B-96D7-287E61152FEA}" type="slidenum">
              <a:rPr lang="en-US" smtClean="0"/>
              <a:t>‹#›</a:t>
            </a:fld>
            <a:endParaRPr lang="en-US"/>
          </a:p>
        </p:txBody>
      </p:sp>
    </p:spTree>
    <p:extLst>
      <p:ext uri="{BB962C8B-B14F-4D97-AF65-F5344CB8AC3E}">
        <p14:creationId xmlns:p14="http://schemas.microsoft.com/office/powerpoint/2010/main" val="588608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3EAE76-6198-435F-9442-FE40E40A096A}" type="datetimeFigureOut">
              <a:rPr lang="en-US" smtClean="0"/>
              <a:t>12/11/2020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532225-4C91-440B-96D7-287E61152FEA}" type="slidenum">
              <a:rPr lang="en-US" smtClean="0"/>
              <a:t>‹#›</a:t>
            </a:fld>
            <a:endParaRPr lang="en-US"/>
          </a:p>
        </p:txBody>
      </p:sp>
    </p:spTree>
    <p:extLst>
      <p:ext uri="{BB962C8B-B14F-4D97-AF65-F5344CB8AC3E}">
        <p14:creationId xmlns:p14="http://schemas.microsoft.com/office/powerpoint/2010/main" val="1006290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EAE76-6198-435F-9442-FE40E40A096A}" type="datetimeFigureOut">
              <a:rPr lang="en-US" smtClean="0"/>
              <a:t>12/11/2020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532225-4C91-440B-96D7-287E61152FEA}" type="slidenum">
              <a:rPr lang="en-US" smtClean="0"/>
              <a:t>‹#›</a:t>
            </a:fld>
            <a:endParaRPr lang="en-US"/>
          </a:p>
        </p:txBody>
      </p:sp>
    </p:spTree>
    <p:extLst>
      <p:ext uri="{BB962C8B-B14F-4D97-AF65-F5344CB8AC3E}">
        <p14:creationId xmlns:p14="http://schemas.microsoft.com/office/powerpoint/2010/main" val="1446135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3EAE76-6198-435F-9442-FE40E40A096A}" type="datetimeFigureOut">
              <a:rPr lang="en-US" smtClean="0"/>
              <a:t>12/11/2020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532225-4C91-440B-96D7-287E61152FEA}" type="slidenum">
              <a:rPr lang="en-US" smtClean="0"/>
              <a:t>‹#›</a:t>
            </a:fld>
            <a:endParaRPr lang="en-US"/>
          </a:p>
        </p:txBody>
      </p:sp>
    </p:spTree>
    <p:extLst>
      <p:ext uri="{BB962C8B-B14F-4D97-AF65-F5344CB8AC3E}">
        <p14:creationId xmlns:p14="http://schemas.microsoft.com/office/powerpoint/2010/main" val="908358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C63EAE76-6198-435F-9442-FE40E40A096A}" type="datetimeFigureOut">
              <a:rPr lang="en-US" smtClean="0"/>
              <a:t>12/11/2020</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3D532225-4C91-440B-96D7-287E61152FEA}" type="slidenum">
              <a:rPr lang="en-US" smtClean="0"/>
              <a:t>‹#›</a:t>
            </a:fld>
            <a:endParaRPr lang="en-US"/>
          </a:p>
        </p:txBody>
      </p:sp>
    </p:spTree>
    <p:extLst>
      <p:ext uri="{BB962C8B-B14F-4D97-AF65-F5344CB8AC3E}">
        <p14:creationId xmlns:p14="http://schemas.microsoft.com/office/powerpoint/2010/main" val="4286160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C63EAE76-6198-435F-9442-FE40E40A096A}" type="datetimeFigureOut">
              <a:rPr lang="en-US" smtClean="0"/>
              <a:t>12/11/2020</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3D532225-4C91-440B-96D7-287E61152FEA}" type="slidenum">
              <a:rPr lang="en-US" smtClean="0"/>
              <a:t>‹#›</a:t>
            </a:fld>
            <a:endParaRPr lang="en-US"/>
          </a:p>
        </p:txBody>
      </p:sp>
    </p:spTree>
    <p:extLst>
      <p:ext uri="{BB962C8B-B14F-4D97-AF65-F5344CB8AC3E}">
        <p14:creationId xmlns:p14="http://schemas.microsoft.com/office/powerpoint/2010/main" val="593064503"/>
      </p:ext>
    </p:extLst>
  </p:cSld>
  <p:clrMap bg1="dk1" tx1="lt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bnlecrg@bnl.gov"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brookhavenlab.sharepoint.com/sites/ecrg"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alpha val="7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FEB30-4410-4E9F-874A-A6D72457E7A1}"/>
              </a:ext>
            </a:extLst>
          </p:cNvPr>
          <p:cNvSpPr>
            <a:spLocks noGrp="1"/>
          </p:cNvSpPr>
          <p:nvPr>
            <p:ph type="ctrTitle"/>
          </p:nvPr>
        </p:nvSpPr>
        <p:spPr>
          <a:xfrm>
            <a:off x="810002" y="639097"/>
            <a:ext cx="3211392" cy="3781101"/>
          </a:xfrm>
        </p:spPr>
        <p:txBody>
          <a:bodyPr>
            <a:normAutofit/>
          </a:bodyPr>
          <a:lstStyle/>
          <a:p>
            <a:r>
              <a:rPr lang="en-US" sz="5000"/>
              <a:t>Early Career Resource Group</a:t>
            </a:r>
          </a:p>
        </p:txBody>
      </p:sp>
      <p:sp>
        <p:nvSpPr>
          <p:cNvPr id="26" name="Freeform: Shape 18">
            <a:extLst>
              <a:ext uri="{FF2B5EF4-FFF2-40B4-BE49-F238E27FC236}">
                <a16:creationId xmlns:a16="http://schemas.microsoft.com/office/drawing/2014/main" id="{9674F1F8-962D-4FF5-B378-D9D2FFDFD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896681"/>
            <a:ext cx="12188952" cy="1961319"/>
          </a:xfrm>
          <a:custGeom>
            <a:avLst/>
            <a:gdLst>
              <a:gd name="connsiteX0" fmla="*/ 0 w 12188952"/>
              <a:gd name="connsiteY0" fmla="*/ 0 h 1961319"/>
              <a:gd name="connsiteX1" fmla="*/ 1996017 w 12188952"/>
              <a:gd name="connsiteY1" fmla="*/ 0 h 1961319"/>
              <a:gd name="connsiteX2" fmla="*/ 2377017 w 12188952"/>
              <a:gd name="connsiteY2" fmla="*/ 263783 h 1961319"/>
              <a:gd name="connsiteX3" fmla="*/ 2385484 w 12188952"/>
              <a:gd name="connsiteY3" fmla="*/ 266713 h 1961319"/>
              <a:gd name="connsiteX4" fmla="*/ 2398184 w 12188952"/>
              <a:gd name="connsiteY4" fmla="*/ 271110 h 1961319"/>
              <a:gd name="connsiteX5" fmla="*/ 2410883 w 12188952"/>
              <a:gd name="connsiteY5" fmla="*/ 275506 h 1961319"/>
              <a:gd name="connsiteX6" fmla="*/ 2421467 w 12188952"/>
              <a:gd name="connsiteY6" fmla="*/ 275506 h 1961319"/>
              <a:gd name="connsiteX7" fmla="*/ 2434167 w 12188952"/>
              <a:gd name="connsiteY7" fmla="*/ 275506 h 1961319"/>
              <a:gd name="connsiteX8" fmla="*/ 2444750 w 12188952"/>
              <a:gd name="connsiteY8" fmla="*/ 271110 h 1961319"/>
              <a:gd name="connsiteX9" fmla="*/ 2457450 w 12188952"/>
              <a:gd name="connsiteY9" fmla="*/ 266713 h 1961319"/>
              <a:gd name="connsiteX10" fmla="*/ 2465917 w 12188952"/>
              <a:gd name="connsiteY10" fmla="*/ 263783 h 1961319"/>
              <a:gd name="connsiteX11" fmla="*/ 2846917 w 12188952"/>
              <a:gd name="connsiteY11" fmla="*/ 0 h 1961319"/>
              <a:gd name="connsiteX12" fmla="*/ 12188952 w 12188952"/>
              <a:gd name="connsiteY12" fmla="*/ 0 h 1961319"/>
              <a:gd name="connsiteX13" fmla="*/ 12188952 w 12188952"/>
              <a:gd name="connsiteY13" fmla="*/ 1264506 h 1961319"/>
              <a:gd name="connsiteX14" fmla="*/ 12188952 w 12188952"/>
              <a:gd name="connsiteY14" fmla="*/ 1917775 h 1961319"/>
              <a:gd name="connsiteX15" fmla="*/ 12188952 w 12188952"/>
              <a:gd name="connsiteY15" fmla="*/ 1961319 h 1961319"/>
              <a:gd name="connsiteX16" fmla="*/ 0 w 12188952"/>
              <a:gd name="connsiteY16" fmla="*/ 1961319 h 1961319"/>
              <a:gd name="connsiteX17" fmla="*/ 0 w 12188952"/>
              <a:gd name="connsiteY17" fmla="*/ 1917775 h 1961319"/>
              <a:gd name="connsiteX18" fmla="*/ 0 w 12188952"/>
              <a:gd name="connsiteY18" fmla="*/ 1264506 h 196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88952" h="1961319">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88952" y="0"/>
                </a:lnTo>
                <a:lnTo>
                  <a:pt x="12188952" y="1264506"/>
                </a:lnTo>
                <a:lnTo>
                  <a:pt x="12188952" y="1917775"/>
                </a:lnTo>
                <a:lnTo>
                  <a:pt x="12188952" y="1961319"/>
                </a:lnTo>
                <a:lnTo>
                  <a:pt x="0" y="1961319"/>
                </a:lnTo>
                <a:lnTo>
                  <a:pt x="0" y="1917775"/>
                </a:lnTo>
                <a:lnTo>
                  <a:pt x="0" y="1264506"/>
                </a:lnTo>
                <a:close/>
              </a:path>
            </a:pathLst>
          </a:cu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0">
            <a:extLst>
              <a:ext uri="{FF2B5EF4-FFF2-40B4-BE49-F238E27FC236}">
                <a16:creationId xmlns:a16="http://schemas.microsoft.com/office/drawing/2014/main" id="{C701CDB4-05E2-481A-9165-2455B6FE2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658" y="0"/>
            <a:ext cx="755294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14">
            <a:extLst>
              <a:ext uri="{FF2B5EF4-FFF2-40B4-BE49-F238E27FC236}">
                <a16:creationId xmlns:a16="http://schemas.microsoft.com/office/drawing/2014/main" id="{93C43E0F-EC0A-4928-BA40-42313C099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0386" y="958640"/>
            <a:ext cx="6258150" cy="4945244"/>
          </a:xfrm>
          <a:prstGeom prst="roundRect">
            <a:avLst>
              <a:gd name="adj" fmla="val 3513"/>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62FAD2-BC35-441B-8521-AA6D4001D8B9}"/>
              </a:ext>
            </a:extLst>
          </p:cNvPr>
          <p:cNvPicPr>
            <a:picLocks noChangeAspect="1"/>
          </p:cNvPicPr>
          <p:nvPr/>
        </p:nvPicPr>
        <p:blipFill>
          <a:blip r:embed="rId2"/>
          <a:stretch>
            <a:fillRect/>
          </a:stretch>
        </p:blipFill>
        <p:spPr>
          <a:xfrm>
            <a:off x="5612118" y="1507303"/>
            <a:ext cx="5630441" cy="3813685"/>
          </a:xfrm>
          <a:prstGeom prst="rect">
            <a:avLst/>
          </a:prstGeom>
        </p:spPr>
      </p:pic>
    </p:spTree>
    <p:extLst>
      <p:ext uri="{BB962C8B-B14F-4D97-AF65-F5344CB8AC3E}">
        <p14:creationId xmlns:p14="http://schemas.microsoft.com/office/powerpoint/2010/main" val="859290809"/>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D93DC-7C94-4AD4-ACA4-D6313DAF0D48}"/>
              </a:ext>
            </a:extLst>
          </p:cNvPr>
          <p:cNvSpPr>
            <a:spLocks noGrp="1"/>
          </p:cNvSpPr>
          <p:nvPr>
            <p:ph type="title"/>
          </p:nvPr>
        </p:nvSpPr>
        <p:spPr>
          <a:xfrm>
            <a:off x="810000" y="447188"/>
            <a:ext cx="10571998" cy="970450"/>
          </a:xfrm>
        </p:spPr>
        <p:txBody>
          <a:bodyPr>
            <a:normAutofit/>
          </a:bodyPr>
          <a:lstStyle/>
          <a:p>
            <a:pPr>
              <a:spcBef>
                <a:spcPts val="1000"/>
              </a:spcBef>
            </a:pPr>
            <a:r>
              <a:rPr lang="en-US">
                <a:ea typeface="+mj-lt"/>
                <a:cs typeface="+mj-lt"/>
              </a:rPr>
              <a:t>Want to get Involved?</a:t>
            </a:r>
          </a:p>
        </p:txBody>
      </p:sp>
      <p:sp>
        <p:nvSpPr>
          <p:cNvPr id="3" name="Content Placeholder 2">
            <a:extLst>
              <a:ext uri="{FF2B5EF4-FFF2-40B4-BE49-F238E27FC236}">
                <a16:creationId xmlns:a16="http://schemas.microsoft.com/office/drawing/2014/main" id="{F79E15DF-3A4B-4865-907B-072CA344EBA1}"/>
              </a:ext>
            </a:extLst>
          </p:cNvPr>
          <p:cNvSpPr>
            <a:spLocks noGrp="1"/>
          </p:cNvSpPr>
          <p:nvPr>
            <p:ph idx="1"/>
          </p:nvPr>
        </p:nvSpPr>
        <p:spPr>
          <a:xfrm>
            <a:off x="412124" y="2413000"/>
            <a:ext cx="9169758" cy="3997812"/>
          </a:xfrm>
        </p:spPr>
        <p:txBody>
          <a:bodyPr>
            <a:normAutofit/>
          </a:bodyPr>
          <a:lstStyle/>
          <a:p>
            <a:pPr marL="0" indent="0">
              <a:buNone/>
            </a:pPr>
            <a:r>
              <a:rPr lang="en-US" sz="2800" b="1"/>
              <a:t>Contact us:</a:t>
            </a:r>
          </a:p>
          <a:p>
            <a:pPr marL="400050" lvl="1" indent="0">
              <a:buNone/>
            </a:pPr>
            <a:r>
              <a:rPr lang="en-US" sz="2800">
                <a:hlinkClick r:id="rId3"/>
              </a:rPr>
              <a:t>bnlecrg@bnl.gov</a:t>
            </a:r>
            <a:r>
              <a:rPr lang="en-US" sz="2800"/>
              <a:t> </a:t>
            </a:r>
          </a:p>
          <a:p>
            <a:endParaRPr lang="en-US" sz="2800"/>
          </a:p>
          <a:p>
            <a:pPr marL="0" indent="0">
              <a:buNone/>
            </a:pPr>
            <a:r>
              <a:rPr lang="en-US" sz="2800" b="1"/>
              <a:t>ECRG SharePoint Site: </a:t>
            </a:r>
          </a:p>
          <a:p>
            <a:pPr marL="400050" lvl="1" indent="0">
              <a:buNone/>
            </a:pPr>
            <a:r>
              <a:rPr lang="en-US" sz="2800">
                <a:hlinkClick r:id="rId4"/>
              </a:rPr>
              <a:t>https://brookhavenlab.sharepoint.com/sites/ecrg</a:t>
            </a:r>
            <a:r>
              <a:rPr lang="en-US" sz="2800"/>
              <a:t> </a:t>
            </a:r>
          </a:p>
        </p:txBody>
      </p:sp>
      <p:pic>
        <p:nvPicPr>
          <p:cNvPr id="4" name="Picture 3">
            <a:extLst>
              <a:ext uri="{FF2B5EF4-FFF2-40B4-BE49-F238E27FC236}">
                <a16:creationId xmlns:a16="http://schemas.microsoft.com/office/drawing/2014/main" id="{E0D3840D-BF83-4E91-9DF9-73E13DE3696E}"/>
              </a:ext>
            </a:extLst>
          </p:cNvPr>
          <p:cNvPicPr/>
          <p:nvPr/>
        </p:nvPicPr>
        <p:blipFill rotWithShape="1">
          <a:blip r:embed="rId5" cstate="print">
            <a:extLst>
              <a:ext uri="{28A0092B-C50C-407E-A947-70E740481C1C}">
                <a14:useLocalDpi xmlns:a14="http://schemas.microsoft.com/office/drawing/2010/main" val="0"/>
              </a:ext>
            </a:extLst>
          </a:blip>
          <a:srcRect b="23272"/>
          <a:stretch/>
        </p:blipFill>
        <p:spPr bwMode="auto">
          <a:xfrm>
            <a:off x="8100810" y="2059725"/>
            <a:ext cx="4296817" cy="2872884"/>
          </a:xfrm>
          <a:prstGeom prst="roundRect">
            <a:avLst>
              <a:gd name="adj" fmla="val 3876"/>
            </a:avLst>
          </a:prstGeom>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28774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3" name="Rectangle 12">
            <a:extLst>
              <a:ext uri="{FF2B5EF4-FFF2-40B4-BE49-F238E27FC236}">
                <a16:creationId xmlns:a16="http://schemas.microsoft.com/office/drawing/2014/main" id="{54047A07-72EC-41BC-A55F-C264F639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FA805DE-70D2-4F9B-BB2A-627E45D5BAF9}"/>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7006" b="16463"/>
          <a:stretch/>
        </p:blipFill>
        <p:spPr>
          <a:xfrm>
            <a:off x="20" y="10"/>
            <a:ext cx="12191980" cy="6857990"/>
          </a:xfrm>
          <a:prstGeom prst="rect">
            <a:avLst/>
          </a:prstGeom>
        </p:spPr>
      </p:pic>
      <p:sp>
        <p:nvSpPr>
          <p:cNvPr id="2" name="Title 1">
            <a:extLst>
              <a:ext uri="{FF2B5EF4-FFF2-40B4-BE49-F238E27FC236}">
                <a16:creationId xmlns:a16="http://schemas.microsoft.com/office/drawing/2014/main" id="{9B71635C-D883-4CFA-8432-CEE4480157EE}"/>
              </a:ext>
            </a:extLst>
          </p:cNvPr>
          <p:cNvSpPr>
            <a:spLocks noGrp="1"/>
          </p:cNvSpPr>
          <p:nvPr>
            <p:ph type="title"/>
          </p:nvPr>
        </p:nvSpPr>
        <p:spPr>
          <a:xfrm>
            <a:off x="810000" y="1803042"/>
            <a:ext cx="10572000" cy="1926236"/>
          </a:xfrm>
        </p:spPr>
        <p:txBody>
          <a:bodyPr vert="horz" lIns="91440" tIns="45720" rIns="91440" bIns="45720" rtlCol="0" anchor="b">
            <a:normAutofit/>
          </a:bodyPr>
          <a:lstStyle/>
          <a:p>
            <a:pPr algn="ctr"/>
            <a:r>
              <a:rPr lang="en-US" sz="11500" b="1"/>
              <a:t>Questions?</a:t>
            </a:r>
          </a:p>
        </p:txBody>
      </p:sp>
    </p:spTree>
    <p:extLst>
      <p:ext uri="{BB962C8B-B14F-4D97-AF65-F5344CB8AC3E}">
        <p14:creationId xmlns:p14="http://schemas.microsoft.com/office/powerpoint/2010/main" val="2375364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BC61-1B5D-4770-9392-B84F265FD995}"/>
              </a:ext>
            </a:extLst>
          </p:cNvPr>
          <p:cNvSpPr>
            <a:spLocks noGrp="1"/>
          </p:cNvSpPr>
          <p:nvPr>
            <p:ph type="title"/>
          </p:nvPr>
        </p:nvSpPr>
        <p:spPr>
          <a:xfrm>
            <a:off x="801288" y="679007"/>
            <a:ext cx="10571998" cy="970450"/>
          </a:xfrm>
        </p:spPr>
        <p:txBody>
          <a:bodyPr/>
          <a:lstStyle/>
          <a:p>
            <a:pPr>
              <a:spcBef>
                <a:spcPts val="1000"/>
              </a:spcBef>
            </a:pPr>
            <a:r>
              <a:rPr lang="en-US">
                <a:ea typeface="+mj-lt"/>
                <a:cs typeface="+mj-lt"/>
              </a:rPr>
              <a:t>Overview</a:t>
            </a:r>
          </a:p>
        </p:txBody>
      </p:sp>
      <p:sp>
        <p:nvSpPr>
          <p:cNvPr id="3" name="Content Placeholder 2">
            <a:extLst>
              <a:ext uri="{FF2B5EF4-FFF2-40B4-BE49-F238E27FC236}">
                <a16:creationId xmlns:a16="http://schemas.microsoft.com/office/drawing/2014/main" id="{7DB147A0-C5F6-4A61-9F46-5817111EA12C}"/>
              </a:ext>
            </a:extLst>
          </p:cNvPr>
          <p:cNvSpPr>
            <a:spLocks noGrp="1"/>
          </p:cNvSpPr>
          <p:nvPr>
            <p:ph idx="1"/>
          </p:nvPr>
        </p:nvSpPr>
        <p:spPr>
          <a:xfrm>
            <a:off x="810000" y="2279562"/>
            <a:ext cx="10554574" cy="4288663"/>
          </a:xfrm>
        </p:spPr>
        <p:txBody>
          <a:bodyPr>
            <a:normAutofit/>
          </a:bodyPr>
          <a:lstStyle/>
          <a:p>
            <a:r>
              <a:rPr lang="en-US" sz="2800"/>
              <a:t>ECRG At-a-Glance</a:t>
            </a:r>
          </a:p>
          <a:p>
            <a:pPr lvl="1">
              <a:buFont typeface="Arial" panose="020B0604020202020204" pitchFamily="34" charset="0"/>
              <a:buChar char="•"/>
            </a:pPr>
            <a:r>
              <a:rPr lang="en-US" sz="2400"/>
              <a:t>Membership and Mission Statement</a:t>
            </a:r>
          </a:p>
          <a:p>
            <a:pPr lvl="1">
              <a:buFont typeface="Arial" panose="020B0604020202020204" pitchFamily="34" charset="0"/>
              <a:buChar char="•"/>
            </a:pPr>
            <a:r>
              <a:rPr lang="en-US" sz="2400"/>
              <a:t>ECRG History</a:t>
            </a:r>
          </a:p>
          <a:p>
            <a:pPr lvl="1">
              <a:buFont typeface="Arial" panose="020B0604020202020204" pitchFamily="34" charset="0"/>
              <a:buChar char="•"/>
            </a:pPr>
            <a:r>
              <a:rPr lang="en-US" sz="2400"/>
              <a:t>Our Concerns</a:t>
            </a:r>
          </a:p>
          <a:p>
            <a:r>
              <a:rPr lang="en-US" sz="2800"/>
              <a:t>Current Activities and Looking Forward</a:t>
            </a:r>
          </a:p>
          <a:p>
            <a:pPr lvl="1">
              <a:buFont typeface="Arial" panose="020B0604020202020204" pitchFamily="34" charset="0"/>
              <a:buChar char="•"/>
            </a:pPr>
            <a:r>
              <a:rPr lang="en-US" sz="2400"/>
              <a:t>Group Actions</a:t>
            </a:r>
          </a:p>
          <a:p>
            <a:pPr lvl="1">
              <a:buFont typeface="Arial" panose="020B0604020202020204" pitchFamily="34" charset="0"/>
              <a:buChar char="•"/>
            </a:pPr>
            <a:r>
              <a:rPr lang="en-US" sz="2400"/>
              <a:t>Plans for the Future</a:t>
            </a:r>
          </a:p>
          <a:p>
            <a:r>
              <a:rPr lang="en-US" sz="2800"/>
              <a:t>Resources to get Involved </a:t>
            </a:r>
            <a:endParaRPr lang="en-US"/>
          </a:p>
        </p:txBody>
      </p:sp>
    </p:spTree>
    <p:extLst>
      <p:ext uri="{BB962C8B-B14F-4D97-AF65-F5344CB8AC3E}">
        <p14:creationId xmlns:p14="http://schemas.microsoft.com/office/powerpoint/2010/main" val="2750761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B7645F3-69C5-4E0D-A0DC-EE333982A3F5}"/>
              </a:ext>
            </a:extLst>
          </p:cNvPr>
          <p:cNvPicPr>
            <a:picLocks noChangeAspect="1"/>
          </p:cNvPicPr>
          <p:nvPr/>
        </p:nvPicPr>
        <p:blipFill rotWithShape="1">
          <a:blip r:embed="rId2">
            <a:alphaModFix amt="40000"/>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500" b="11628"/>
          <a:stretch/>
        </p:blipFill>
        <p:spPr>
          <a:xfrm>
            <a:off x="153" y="10"/>
            <a:ext cx="12191695" cy="685799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969C6FD3-16EA-4B74-9433-A6B8B96E3991}"/>
              </a:ext>
            </a:extLst>
          </p:cNvPr>
          <p:cNvSpPr>
            <a:spLocks noGrp="1"/>
          </p:cNvSpPr>
          <p:nvPr>
            <p:ph type="title"/>
          </p:nvPr>
        </p:nvSpPr>
        <p:spPr>
          <a:xfrm>
            <a:off x="810000" y="1741598"/>
            <a:ext cx="10571998" cy="970450"/>
          </a:xfrm>
        </p:spPr>
        <p:txBody>
          <a:bodyPr>
            <a:normAutofit/>
          </a:bodyPr>
          <a:lstStyle/>
          <a:p>
            <a:pPr>
              <a:spcBef>
                <a:spcPts val="1000"/>
              </a:spcBef>
            </a:pPr>
            <a:r>
              <a:rPr lang="en-US" b="1">
                <a:ea typeface="+mj-lt"/>
                <a:cs typeface="+mj-lt"/>
              </a:rPr>
              <a:t>Who We Are</a:t>
            </a:r>
          </a:p>
        </p:txBody>
      </p:sp>
      <p:sp>
        <p:nvSpPr>
          <p:cNvPr id="3" name="Content Placeholder 2">
            <a:extLst>
              <a:ext uri="{FF2B5EF4-FFF2-40B4-BE49-F238E27FC236}">
                <a16:creationId xmlns:a16="http://schemas.microsoft.com/office/drawing/2014/main" id="{4B2625F1-7F5D-4B9F-9A28-519BF9E7118F}"/>
              </a:ext>
            </a:extLst>
          </p:cNvPr>
          <p:cNvSpPr>
            <a:spLocks noGrp="1"/>
          </p:cNvSpPr>
          <p:nvPr>
            <p:ph idx="1"/>
          </p:nvPr>
        </p:nvSpPr>
        <p:spPr>
          <a:xfrm>
            <a:off x="810000" y="3559336"/>
            <a:ext cx="10554574" cy="3636511"/>
          </a:xfrm>
          <a:effectLst>
            <a:glow rad="228600">
              <a:schemeClr val="accent1">
                <a:satMod val="175000"/>
                <a:alpha val="40000"/>
              </a:schemeClr>
            </a:glow>
            <a:outerShdw blurRad="50800" dir="14400000">
              <a:srgbClr val="000000">
                <a:alpha val="40000"/>
              </a:srgbClr>
            </a:outerShdw>
          </a:effectLst>
        </p:spPr>
        <p:txBody>
          <a:bodyPr>
            <a:normAutofit/>
          </a:bodyPr>
          <a:lstStyle/>
          <a:p>
            <a:pPr marL="0" indent="0">
              <a:buNone/>
            </a:pPr>
            <a:r>
              <a:rPr lang="en-US" sz="2400" b="1">
                <a:effectLst>
                  <a:outerShdw blurRad="63500" sx="102000" sy="102000" algn="ctr" rotWithShape="0">
                    <a:prstClr val="black">
                      <a:alpha val="40000"/>
                    </a:prstClr>
                  </a:outerShdw>
                </a:effectLst>
              </a:rPr>
              <a:t>We are a group of employees who represent the Laboratory’s next generation of leaders, scientists, and support staff. Many of us are new to the Lab or new to our fields/positions at the Lab, while others are experienced staff who are interested in supporting and building collaborative relationships with the Lab’s next generation.</a:t>
            </a:r>
          </a:p>
        </p:txBody>
      </p:sp>
    </p:spTree>
    <p:extLst>
      <p:ext uri="{BB962C8B-B14F-4D97-AF65-F5344CB8AC3E}">
        <p14:creationId xmlns:p14="http://schemas.microsoft.com/office/powerpoint/2010/main" val="3717436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A7281-BBC0-47BD-B463-272361931FFB}"/>
              </a:ext>
            </a:extLst>
          </p:cNvPr>
          <p:cNvSpPr>
            <a:spLocks noGrp="1"/>
          </p:cNvSpPr>
          <p:nvPr>
            <p:ph type="title"/>
          </p:nvPr>
        </p:nvSpPr>
        <p:spPr>
          <a:xfrm>
            <a:off x="810000" y="447188"/>
            <a:ext cx="10571998" cy="970450"/>
          </a:xfrm>
        </p:spPr>
        <p:txBody>
          <a:bodyPr/>
          <a:lstStyle/>
          <a:p>
            <a:r>
              <a:rPr lang="en-US"/>
              <a:t>What’s Our Goal?</a:t>
            </a:r>
          </a:p>
        </p:txBody>
      </p:sp>
      <p:sp>
        <p:nvSpPr>
          <p:cNvPr id="3" name="Content Placeholder 2">
            <a:extLst>
              <a:ext uri="{FF2B5EF4-FFF2-40B4-BE49-F238E27FC236}">
                <a16:creationId xmlns:a16="http://schemas.microsoft.com/office/drawing/2014/main" id="{F6227192-1672-430C-B6F2-5E4531987615}"/>
              </a:ext>
            </a:extLst>
          </p:cNvPr>
          <p:cNvSpPr>
            <a:spLocks noGrp="1"/>
          </p:cNvSpPr>
          <p:nvPr>
            <p:ph idx="1"/>
          </p:nvPr>
        </p:nvSpPr>
        <p:spPr>
          <a:xfrm>
            <a:off x="818712" y="2410691"/>
            <a:ext cx="10554574" cy="4275117"/>
          </a:xfrm>
        </p:spPr>
        <p:txBody>
          <a:bodyPr>
            <a:normAutofit/>
          </a:bodyPr>
          <a:lstStyle/>
          <a:p>
            <a:pPr marL="0" indent="0">
              <a:buNone/>
            </a:pPr>
            <a:r>
              <a:rPr lang="en-US" sz="2800" b="1"/>
              <a:t>Our mission is to proactively prepare for the growth and development of future leaders at all levels at BNL by: </a:t>
            </a:r>
            <a:endParaRPr lang="en-US" sz="2800"/>
          </a:p>
          <a:p>
            <a:r>
              <a:rPr lang="en-US" sz="2400"/>
              <a:t>Attracting the talent and insight of diverse perspectives;</a:t>
            </a:r>
          </a:p>
          <a:p>
            <a:r>
              <a:rPr lang="en-US" sz="2400"/>
              <a:t>Retaining talent through an inclusive environment;</a:t>
            </a:r>
          </a:p>
          <a:p>
            <a:r>
              <a:rPr lang="en-US" sz="2400"/>
              <a:t>Developing talent through professional growth opportunities and transferring the pipeline of knowledge; and</a:t>
            </a:r>
          </a:p>
          <a:p>
            <a:r>
              <a:rPr lang="en-US" sz="2400"/>
              <a:t>Promoting collaboration between early career scientific and support staffs by providing a platform to discuss issues and propose ideas for the future</a:t>
            </a:r>
          </a:p>
          <a:p>
            <a:endParaRPr lang="en-US"/>
          </a:p>
        </p:txBody>
      </p:sp>
      <p:pic>
        <p:nvPicPr>
          <p:cNvPr id="5" name="Picture 4">
            <a:extLst>
              <a:ext uri="{FF2B5EF4-FFF2-40B4-BE49-F238E27FC236}">
                <a16:creationId xmlns:a16="http://schemas.microsoft.com/office/drawing/2014/main" id="{DE599569-81E5-42E1-A9F8-7965AE349C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2010" y="86989"/>
            <a:ext cx="3274800" cy="1690847"/>
          </a:xfrm>
          <a:prstGeom prst="rect">
            <a:avLst/>
          </a:prstGeom>
        </p:spPr>
      </p:pic>
    </p:spTree>
    <p:extLst>
      <p:ext uri="{BB962C8B-B14F-4D97-AF65-F5344CB8AC3E}">
        <p14:creationId xmlns:p14="http://schemas.microsoft.com/office/powerpoint/2010/main" val="3592103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02801-42E1-4F30-87A7-DB09372A1FAF}"/>
              </a:ext>
            </a:extLst>
          </p:cNvPr>
          <p:cNvSpPr>
            <a:spLocks noGrp="1"/>
          </p:cNvSpPr>
          <p:nvPr>
            <p:ph type="title"/>
          </p:nvPr>
        </p:nvSpPr>
        <p:spPr/>
        <p:txBody>
          <a:bodyPr/>
          <a:lstStyle/>
          <a:p>
            <a:pPr>
              <a:spcBef>
                <a:spcPts val="1000"/>
              </a:spcBef>
            </a:pPr>
            <a:r>
              <a:rPr lang="en-US">
                <a:ea typeface="+mj-lt"/>
                <a:cs typeface="+mj-lt"/>
              </a:rPr>
              <a:t>ECRG: A Brief History </a:t>
            </a:r>
          </a:p>
        </p:txBody>
      </p:sp>
      <p:sp>
        <p:nvSpPr>
          <p:cNvPr id="3" name="Content Placeholder 2">
            <a:extLst>
              <a:ext uri="{FF2B5EF4-FFF2-40B4-BE49-F238E27FC236}">
                <a16:creationId xmlns:a16="http://schemas.microsoft.com/office/drawing/2014/main" id="{E114429A-27FD-4CDB-BB1F-B851FE669A5A}"/>
              </a:ext>
            </a:extLst>
          </p:cNvPr>
          <p:cNvSpPr>
            <a:spLocks noGrp="1"/>
          </p:cNvSpPr>
          <p:nvPr>
            <p:ph idx="1"/>
          </p:nvPr>
        </p:nvSpPr>
        <p:spPr>
          <a:xfrm>
            <a:off x="818712" y="2222287"/>
            <a:ext cx="10554574" cy="4075482"/>
          </a:xfrm>
        </p:spPr>
        <p:txBody>
          <a:bodyPr>
            <a:normAutofit lnSpcReduction="10000"/>
          </a:bodyPr>
          <a:lstStyle/>
          <a:p>
            <a:r>
              <a:rPr lang="en-US" sz="2400"/>
              <a:t>Grassroots, employee driven effort in December 2018 </a:t>
            </a:r>
          </a:p>
          <a:p>
            <a:r>
              <a:rPr lang="en-US" sz="2400"/>
              <a:t>Premise of our group is based on the results of a staff-created survey and collective concerns for the Lab’s future</a:t>
            </a:r>
          </a:p>
          <a:p>
            <a:r>
              <a:rPr lang="en-US" sz="2400"/>
              <a:t>The importance of our group is echoed by management in FY19 Inclusion &amp; Diversity Plan:</a:t>
            </a:r>
          </a:p>
          <a:p>
            <a:pPr lvl="1">
              <a:buFont typeface="Arial" panose="020B0604020202020204" pitchFamily="34" charset="0"/>
              <a:buChar char="•"/>
            </a:pPr>
            <a:r>
              <a:rPr lang="en-US" sz="2400">
                <a:solidFill>
                  <a:srgbClr val="FFFFFF"/>
                </a:solidFill>
                <a:latin typeface="Arial" panose="020B0604020202020204" pitchFamily="34" charset="0"/>
                <a:ea typeface="Arial" panose="020B0604020202020204" pitchFamily="34" charset="0"/>
                <a:cs typeface="Times New Roman" panose="02020603050405020304" pitchFamily="18" charset="0"/>
              </a:rPr>
              <a:t>“BNL’s aging workforce drives the need for the Lab to recruit new talent and develop the early career workforce…A new ERG for the early career workforce was established and is expected to help leadership better understand recruiting, retention, and quality of life issues for early career talent.”</a:t>
            </a:r>
            <a:endParaRPr lang="en-US" sz="2400"/>
          </a:p>
        </p:txBody>
      </p:sp>
    </p:spTree>
    <p:extLst>
      <p:ext uri="{BB962C8B-B14F-4D97-AF65-F5344CB8AC3E}">
        <p14:creationId xmlns:p14="http://schemas.microsoft.com/office/powerpoint/2010/main" val="2661651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22B77-FA16-4D4E-BAA6-811C61DB3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CA6EF34F-3BAD-4CD8-B05E-03BA773AE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50631" y="1050634"/>
            <a:ext cx="6857997" cy="4756735"/>
          </a:xfrm>
          <a:custGeom>
            <a:avLst/>
            <a:gdLst>
              <a:gd name="connsiteX0" fmla="*/ 6857997 w 6857997"/>
              <a:gd name="connsiteY0" fmla="*/ 0 h 4756735"/>
              <a:gd name="connsiteX1" fmla="*/ 6857997 w 6857997"/>
              <a:gd name="connsiteY1" fmla="*/ 4458285 h 4756735"/>
              <a:gd name="connsiteX2" fmla="*/ 4861980 w 6857997"/>
              <a:gd name="connsiteY2" fmla="*/ 4458285 h 4756735"/>
              <a:gd name="connsiteX3" fmla="*/ 4480980 w 6857997"/>
              <a:gd name="connsiteY3" fmla="*/ 4744036 h 4756735"/>
              <a:gd name="connsiteX4" fmla="*/ 4472514 w 6857997"/>
              <a:gd name="connsiteY4" fmla="*/ 4747210 h 4756735"/>
              <a:gd name="connsiteX5" fmla="*/ 4459814 w 6857997"/>
              <a:gd name="connsiteY5" fmla="*/ 4751973 h 4756735"/>
              <a:gd name="connsiteX6" fmla="*/ 4447114 w 6857997"/>
              <a:gd name="connsiteY6" fmla="*/ 4756735 h 4756735"/>
              <a:gd name="connsiteX7" fmla="*/ 4436530 w 6857997"/>
              <a:gd name="connsiteY7" fmla="*/ 4756735 h 4756735"/>
              <a:gd name="connsiteX8" fmla="*/ 4423830 w 6857997"/>
              <a:gd name="connsiteY8" fmla="*/ 4756735 h 4756735"/>
              <a:gd name="connsiteX9" fmla="*/ 4413247 w 6857997"/>
              <a:gd name="connsiteY9" fmla="*/ 4751973 h 4756735"/>
              <a:gd name="connsiteX10" fmla="*/ 4400547 w 6857997"/>
              <a:gd name="connsiteY10" fmla="*/ 4747210 h 4756735"/>
              <a:gd name="connsiteX11" fmla="*/ 4392080 w 6857997"/>
              <a:gd name="connsiteY11" fmla="*/ 4744036 h 4756735"/>
              <a:gd name="connsiteX12" fmla="*/ 4011080 w 6857997"/>
              <a:gd name="connsiteY12" fmla="*/ 4458285 h 4756735"/>
              <a:gd name="connsiteX13" fmla="*/ 0 w 6857997"/>
              <a:gd name="connsiteY13" fmla="*/ 4458285 h 4756735"/>
              <a:gd name="connsiteX14" fmla="*/ 1 w 6857997"/>
              <a:gd name="connsiteY14" fmla="*/ 0 h 47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7997" h="4756735">
                <a:moveTo>
                  <a:pt x="6857997" y="0"/>
                </a:moveTo>
                <a:lnTo>
                  <a:pt x="6857997" y="4458285"/>
                </a:lnTo>
                <a:lnTo>
                  <a:pt x="4861980" y="4458285"/>
                </a:lnTo>
                <a:lnTo>
                  <a:pt x="4480980" y="4744036"/>
                </a:lnTo>
                <a:lnTo>
                  <a:pt x="4472514" y="4747210"/>
                </a:lnTo>
                <a:lnTo>
                  <a:pt x="4459814" y="4751973"/>
                </a:lnTo>
                <a:lnTo>
                  <a:pt x="4447114" y="4756735"/>
                </a:lnTo>
                <a:lnTo>
                  <a:pt x="4436530" y="4756735"/>
                </a:lnTo>
                <a:lnTo>
                  <a:pt x="4423830" y="4756735"/>
                </a:lnTo>
                <a:lnTo>
                  <a:pt x="4413247" y="4751973"/>
                </a:lnTo>
                <a:lnTo>
                  <a:pt x="4400547" y="4747210"/>
                </a:lnTo>
                <a:lnTo>
                  <a:pt x="4392080" y="4744036"/>
                </a:lnTo>
                <a:lnTo>
                  <a:pt x="4011080" y="4458285"/>
                </a:lnTo>
                <a:lnTo>
                  <a:pt x="0" y="4458285"/>
                </a:lnTo>
                <a:lnTo>
                  <a:pt x="1" y="0"/>
                </a:lnTo>
                <a:close/>
              </a:path>
            </a:pathLst>
          </a:custGeom>
          <a:solidFill>
            <a:schemeClr val="accent1"/>
          </a:solidFill>
          <a:ln>
            <a:headEnd/>
            <a:tailEnd/>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DD847FE-CEE3-4252-97DA-743A405A6C46}"/>
              </a:ext>
            </a:extLst>
          </p:cNvPr>
          <p:cNvSpPr>
            <a:spLocks noGrp="1"/>
          </p:cNvSpPr>
          <p:nvPr>
            <p:ph type="title"/>
          </p:nvPr>
        </p:nvSpPr>
        <p:spPr>
          <a:xfrm>
            <a:off x="641754" y="1918252"/>
            <a:ext cx="3365439" cy="3997635"/>
          </a:xfrm>
        </p:spPr>
        <p:txBody>
          <a:bodyPr anchor="t">
            <a:normAutofit/>
          </a:bodyPr>
          <a:lstStyle/>
          <a:p>
            <a:r>
              <a:rPr lang="en-US" sz="4400">
                <a:cs typeface="Calibri Light"/>
              </a:rPr>
              <a:t>What </a:t>
            </a:r>
            <a:br>
              <a:rPr lang="en-US" sz="4400">
                <a:cs typeface="Calibri Light"/>
              </a:rPr>
            </a:br>
            <a:r>
              <a:rPr lang="en-US" sz="4400">
                <a:cs typeface="Calibri Light"/>
              </a:rPr>
              <a:t>Are Our Concerns?</a:t>
            </a:r>
            <a:endParaRPr lang="en-US" sz="4400"/>
          </a:p>
        </p:txBody>
      </p:sp>
      <p:graphicFrame>
        <p:nvGraphicFramePr>
          <p:cNvPr id="5" name="Content Placeholder 2">
            <a:extLst>
              <a:ext uri="{FF2B5EF4-FFF2-40B4-BE49-F238E27FC236}">
                <a16:creationId xmlns:a16="http://schemas.microsoft.com/office/drawing/2014/main" id="{EEA2B989-BB3A-49CA-99BC-C16BA9177E53}"/>
              </a:ext>
            </a:extLst>
          </p:cNvPr>
          <p:cNvGraphicFramePr>
            <a:graphicFrameLocks noGrp="1"/>
          </p:cNvGraphicFramePr>
          <p:nvPr>
            <p:ph idx="1"/>
            <p:extLst>
              <p:ext uri="{D42A27DB-BD31-4B8C-83A1-F6EECF244321}">
                <p14:modId xmlns:p14="http://schemas.microsoft.com/office/powerpoint/2010/main" val="870969788"/>
              </p:ext>
            </p:extLst>
          </p:nvPr>
        </p:nvGraphicFramePr>
        <p:xfrm>
          <a:off x="5189517" y="653143"/>
          <a:ext cx="6602679" cy="55339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9407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B656-6C86-4DE0-A1A3-E2DA6A62598C}"/>
              </a:ext>
            </a:extLst>
          </p:cNvPr>
          <p:cNvSpPr>
            <a:spLocks noGrp="1"/>
          </p:cNvSpPr>
          <p:nvPr>
            <p:ph type="title"/>
          </p:nvPr>
        </p:nvSpPr>
        <p:spPr>
          <a:xfrm>
            <a:off x="203076" y="698680"/>
            <a:ext cx="10571998" cy="970450"/>
          </a:xfrm>
        </p:spPr>
        <p:txBody>
          <a:bodyPr/>
          <a:lstStyle/>
          <a:p>
            <a:r>
              <a:rPr lang="en-US">
                <a:ea typeface="+mj-lt"/>
                <a:cs typeface="+mj-lt"/>
              </a:rPr>
              <a:t>What We Do </a:t>
            </a:r>
            <a:endParaRPr lang="en-US"/>
          </a:p>
        </p:txBody>
      </p:sp>
      <p:pic>
        <p:nvPicPr>
          <p:cNvPr id="9" name="Picture 4">
            <a:extLst>
              <a:ext uri="{FF2B5EF4-FFF2-40B4-BE49-F238E27FC236}">
                <a16:creationId xmlns:a16="http://schemas.microsoft.com/office/drawing/2014/main" id="{894E4CA0-28A8-478B-AF8F-2D9CD5DBEFE3}"/>
              </a:ext>
            </a:extLst>
          </p:cNvPr>
          <p:cNvPicPr>
            <a:picLocks noChangeAspect="1"/>
          </p:cNvPicPr>
          <p:nvPr/>
        </p:nvPicPr>
        <p:blipFill rotWithShape="1">
          <a:blip r:embed="rId3">
            <a:alphaModFix/>
          </a:blip>
          <a:srcRect t="4117" r="-2" b="8045"/>
          <a:stretch/>
        </p:blipFill>
        <p:spPr>
          <a:xfrm>
            <a:off x="6083786" y="-168316"/>
            <a:ext cx="6261330" cy="3932313"/>
          </a:xfrm>
          <a:prstGeom prst="rect">
            <a:avLst/>
          </a:prstGeom>
          <a:effectLst>
            <a:softEdge rad="533400"/>
          </a:effectLst>
        </p:spPr>
      </p:pic>
      <p:pic>
        <p:nvPicPr>
          <p:cNvPr id="10" name="Picture 6">
            <a:extLst>
              <a:ext uri="{FF2B5EF4-FFF2-40B4-BE49-F238E27FC236}">
                <a16:creationId xmlns:a16="http://schemas.microsoft.com/office/drawing/2014/main" id="{2E6F147F-2F68-48FA-8206-FCB973532D3F}"/>
              </a:ext>
            </a:extLst>
          </p:cNvPr>
          <p:cNvPicPr>
            <a:picLocks noChangeAspect="1"/>
          </p:cNvPicPr>
          <p:nvPr/>
        </p:nvPicPr>
        <p:blipFill rotWithShape="1">
          <a:blip r:embed="rId4"/>
          <a:srcRect l="8305" r="685" b="2"/>
          <a:stretch/>
        </p:blipFill>
        <p:spPr>
          <a:xfrm>
            <a:off x="6089904" y="2487166"/>
            <a:ext cx="6263640" cy="4215384"/>
          </a:xfrm>
          <a:prstGeom prst="rect">
            <a:avLst/>
          </a:prstGeom>
          <a:effectLst>
            <a:softEdge rad="533400"/>
          </a:effectLst>
        </p:spPr>
      </p:pic>
      <p:sp>
        <p:nvSpPr>
          <p:cNvPr id="12" name="Content Placeholder 2">
            <a:extLst>
              <a:ext uri="{FF2B5EF4-FFF2-40B4-BE49-F238E27FC236}">
                <a16:creationId xmlns:a16="http://schemas.microsoft.com/office/drawing/2014/main" id="{03EF9829-3711-426E-B8BE-ED3942DA47A2}"/>
              </a:ext>
            </a:extLst>
          </p:cNvPr>
          <p:cNvSpPr txBox="1">
            <a:spLocks/>
          </p:cNvSpPr>
          <p:nvPr/>
        </p:nvSpPr>
        <p:spPr>
          <a:xfrm>
            <a:off x="296883" y="2358615"/>
            <a:ext cx="5778475" cy="4215384"/>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r>
              <a:rPr lang="en-US" sz="2400" b="1" u="sng">
                <a:ea typeface="+mn-lt"/>
                <a:cs typeface="+mn-lt"/>
              </a:rPr>
              <a:t>Discussion: </a:t>
            </a:r>
            <a:r>
              <a:rPr lang="en-US" sz="2400">
                <a:ea typeface="+mn-lt"/>
                <a:cs typeface="+mn-lt"/>
              </a:rPr>
              <a:t>We host group meetings to discuss issues/ideas and provide a pipeline  to senior leadership.</a:t>
            </a:r>
          </a:p>
          <a:p>
            <a:r>
              <a:rPr lang="en-US" sz="2400" b="1" u="sng">
                <a:ea typeface="+mn-lt"/>
                <a:cs typeface="+mn-lt"/>
              </a:rPr>
              <a:t>Networking:</a:t>
            </a:r>
            <a:r>
              <a:rPr lang="en-US" sz="2400" b="1">
                <a:ea typeface="+mn-lt"/>
                <a:cs typeface="+mn-lt"/>
              </a:rPr>
              <a:t> </a:t>
            </a:r>
            <a:r>
              <a:rPr lang="en-US" sz="2400">
                <a:ea typeface="+mn-lt"/>
                <a:cs typeface="+mn-lt"/>
              </a:rPr>
              <a:t>We coordinate social/professional networking events to help build an early career workforce community, foster retention and bridge the gap between the science and support.</a:t>
            </a:r>
            <a:endParaRPr lang="en-US" sz="2400">
              <a:cs typeface="Calibri"/>
            </a:endParaRPr>
          </a:p>
        </p:txBody>
      </p:sp>
    </p:spTree>
    <p:extLst>
      <p:ext uri="{BB962C8B-B14F-4D97-AF65-F5344CB8AC3E}">
        <p14:creationId xmlns:p14="http://schemas.microsoft.com/office/powerpoint/2010/main" val="1980184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47B96A-E8A5-492C-9DBE-6BB15B958018}"/>
              </a:ext>
            </a:extLst>
          </p:cNvPr>
          <p:cNvPicPr>
            <a:picLocks noChangeAspect="1"/>
          </p:cNvPicPr>
          <p:nvPr/>
        </p:nvPicPr>
        <p:blipFill>
          <a:blip r:embed="rId3"/>
          <a:stretch>
            <a:fillRect/>
          </a:stretch>
        </p:blipFill>
        <p:spPr>
          <a:xfrm>
            <a:off x="4735792" y="0"/>
            <a:ext cx="7456208" cy="2889278"/>
          </a:xfrm>
          <a:prstGeom prst="roundRect">
            <a:avLst>
              <a:gd name="adj" fmla="val 3876"/>
            </a:avLst>
          </a:prstGeom>
          <a:ln>
            <a:solidFill>
              <a:schemeClr val="accent1"/>
            </a:solidFill>
          </a:ln>
          <a:effectLst>
            <a:reflection blurRad="6350" stA="52000" endA="300" endPos="35000" dir="5400000" sy="-100000" algn="bl" rotWithShape="0"/>
            <a:softEdge rad="127000"/>
          </a:effectLst>
        </p:spPr>
      </p:pic>
      <p:sp>
        <p:nvSpPr>
          <p:cNvPr id="2" name="Title 1">
            <a:extLst>
              <a:ext uri="{FF2B5EF4-FFF2-40B4-BE49-F238E27FC236}">
                <a16:creationId xmlns:a16="http://schemas.microsoft.com/office/drawing/2014/main" id="{003FB656-6C86-4DE0-A1A3-E2DA6A62598C}"/>
              </a:ext>
            </a:extLst>
          </p:cNvPr>
          <p:cNvSpPr>
            <a:spLocks noGrp="1"/>
          </p:cNvSpPr>
          <p:nvPr>
            <p:ph type="title"/>
          </p:nvPr>
        </p:nvSpPr>
        <p:spPr>
          <a:xfrm>
            <a:off x="810000" y="447188"/>
            <a:ext cx="10571998" cy="970450"/>
          </a:xfrm>
        </p:spPr>
        <p:txBody>
          <a:bodyPr>
            <a:normAutofit/>
          </a:bodyPr>
          <a:lstStyle/>
          <a:p>
            <a:r>
              <a:rPr lang="en-US">
                <a:ea typeface="+mj-lt"/>
                <a:cs typeface="+mj-lt"/>
              </a:rPr>
              <a:t>What We Do</a:t>
            </a:r>
            <a:endParaRPr lang="en-US"/>
          </a:p>
        </p:txBody>
      </p:sp>
      <p:sp>
        <p:nvSpPr>
          <p:cNvPr id="3" name="Content Placeholder 2">
            <a:extLst>
              <a:ext uri="{FF2B5EF4-FFF2-40B4-BE49-F238E27FC236}">
                <a16:creationId xmlns:a16="http://schemas.microsoft.com/office/drawing/2014/main" id="{AC86A6D6-94FB-40E3-B03C-01B213AAB9FE}"/>
              </a:ext>
            </a:extLst>
          </p:cNvPr>
          <p:cNvSpPr>
            <a:spLocks noGrp="1"/>
          </p:cNvSpPr>
          <p:nvPr>
            <p:ph idx="1"/>
          </p:nvPr>
        </p:nvSpPr>
        <p:spPr>
          <a:xfrm>
            <a:off x="520186" y="2639278"/>
            <a:ext cx="5277286" cy="3997812"/>
          </a:xfrm>
        </p:spPr>
        <p:txBody>
          <a:bodyPr vert="horz" lIns="91440" tIns="45720" rIns="91440" bIns="45720" rtlCol="0">
            <a:normAutofit fontScale="92500"/>
          </a:bodyPr>
          <a:lstStyle/>
          <a:p>
            <a:r>
              <a:rPr lang="en-US" sz="2400" b="1" u="sng">
                <a:cs typeface="Calibri"/>
              </a:rPr>
              <a:t>Outreach:</a:t>
            </a:r>
            <a:r>
              <a:rPr lang="en-US" sz="2400">
                <a:cs typeface="Calibri"/>
              </a:rPr>
              <a:t> We coordinate outreach events with the local community. We participate and promote BNL internal events. </a:t>
            </a:r>
          </a:p>
          <a:p>
            <a:r>
              <a:rPr lang="en-US" sz="2400" b="1" u="sng">
                <a:cs typeface="Calibri"/>
              </a:rPr>
              <a:t>Resources: </a:t>
            </a:r>
            <a:r>
              <a:rPr lang="en-US" sz="2400">
                <a:cs typeface="Calibri"/>
              </a:rPr>
              <a:t>We provide information to members on work/life balance and professional development at BNL, as well as other resources and relevant  current events.</a:t>
            </a:r>
            <a:endParaRPr lang="en-US" sz="2400">
              <a:ea typeface="+mn-lt"/>
              <a:cs typeface="+mn-lt"/>
            </a:endParaRPr>
          </a:p>
          <a:p>
            <a:endParaRPr lang="en-US">
              <a:cs typeface="Calibri"/>
            </a:endParaRPr>
          </a:p>
        </p:txBody>
      </p:sp>
      <p:pic>
        <p:nvPicPr>
          <p:cNvPr id="6" name="Picture 6">
            <a:extLst>
              <a:ext uri="{FF2B5EF4-FFF2-40B4-BE49-F238E27FC236}">
                <a16:creationId xmlns:a16="http://schemas.microsoft.com/office/drawing/2014/main" id="{F03168C1-48B2-4D9C-88F8-C4AE6957F2A8}"/>
              </a:ext>
            </a:extLst>
          </p:cNvPr>
          <p:cNvPicPr>
            <a:picLocks noChangeAspect="1"/>
          </p:cNvPicPr>
          <p:nvPr/>
        </p:nvPicPr>
        <p:blipFill>
          <a:blip r:embed="rId4"/>
          <a:stretch>
            <a:fillRect/>
          </a:stretch>
        </p:blipFill>
        <p:spPr>
          <a:xfrm>
            <a:off x="10101953" y="3083425"/>
            <a:ext cx="1735154" cy="2185627"/>
          </a:xfrm>
          <a:prstGeom prst="roundRect">
            <a:avLst>
              <a:gd name="adj" fmla="val 3876"/>
            </a:avLst>
          </a:prstGeom>
          <a:solidFill>
            <a:srgbClr val="FFFFFF">
              <a:shade val="85000"/>
            </a:srgbClr>
          </a:solidFill>
          <a:ln>
            <a:solidFill>
              <a:schemeClr val="accent1"/>
            </a:solidFill>
          </a:ln>
          <a:effectLst>
            <a:reflection blurRad="6350" stA="50000" endA="300" endPos="38500" dist="50800" dir="5400000" sy="-100000" algn="bl" rotWithShape="0"/>
          </a:effectLst>
        </p:spPr>
      </p:pic>
      <p:pic>
        <p:nvPicPr>
          <p:cNvPr id="4" name="Picture 4">
            <a:extLst>
              <a:ext uri="{FF2B5EF4-FFF2-40B4-BE49-F238E27FC236}">
                <a16:creationId xmlns:a16="http://schemas.microsoft.com/office/drawing/2014/main" id="{A93EADC9-F44E-4BE3-BBF0-395163B12C35}"/>
              </a:ext>
            </a:extLst>
          </p:cNvPr>
          <p:cNvPicPr>
            <a:picLocks noChangeAspect="1"/>
          </p:cNvPicPr>
          <p:nvPr/>
        </p:nvPicPr>
        <p:blipFill>
          <a:blip r:embed="rId5"/>
          <a:stretch>
            <a:fillRect/>
          </a:stretch>
        </p:blipFill>
        <p:spPr>
          <a:xfrm>
            <a:off x="7069414" y="3134941"/>
            <a:ext cx="2074585" cy="2074585"/>
          </a:xfrm>
          <a:prstGeom prst="roundRect">
            <a:avLst>
              <a:gd name="adj" fmla="val 3876"/>
            </a:avLst>
          </a:prstGeom>
          <a:solidFill>
            <a:srgbClr val="FFFFFF">
              <a:shade val="85000"/>
            </a:srgbClr>
          </a:solidFill>
          <a:ln>
            <a:solidFill>
              <a:schemeClr val="accent1"/>
            </a:solidFill>
          </a:ln>
          <a:effectLst>
            <a:reflection blurRad="6350" stA="50000" endA="300" endPos="38500" dist="50800" dir="5400000" sy="-100000" algn="bl" rotWithShape="0"/>
          </a:effectLst>
        </p:spPr>
      </p:pic>
    </p:spTree>
    <p:extLst>
      <p:ext uri="{BB962C8B-B14F-4D97-AF65-F5344CB8AC3E}">
        <p14:creationId xmlns:p14="http://schemas.microsoft.com/office/powerpoint/2010/main" val="3954547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71928F3-3960-4490-85FA-6203307EFC5A}"/>
              </a:ext>
            </a:extLst>
          </p:cNvPr>
          <p:cNvSpPr>
            <a:spLocks noGrp="1"/>
          </p:cNvSpPr>
          <p:nvPr>
            <p:ph type="title"/>
          </p:nvPr>
        </p:nvSpPr>
        <p:spPr>
          <a:xfrm>
            <a:off x="451515" y="1734857"/>
            <a:ext cx="3765483" cy="3388287"/>
          </a:xfrm>
        </p:spPr>
        <p:txBody>
          <a:bodyPr anchor="ctr">
            <a:normAutofit/>
          </a:bodyPr>
          <a:lstStyle/>
          <a:p>
            <a:r>
              <a:rPr lang="en-US">
                <a:ea typeface="+mj-lt"/>
                <a:cs typeface="+mj-lt"/>
              </a:rPr>
              <a:t>Plans for the Future</a:t>
            </a:r>
            <a:endParaRPr lang="en-US"/>
          </a:p>
        </p:txBody>
      </p:sp>
      <p:sp>
        <p:nvSpPr>
          <p:cNvPr id="3" name="Content Placeholder 2">
            <a:extLst>
              <a:ext uri="{FF2B5EF4-FFF2-40B4-BE49-F238E27FC236}">
                <a16:creationId xmlns:a16="http://schemas.microsoft.com/office/drawing/2014/main" id="{73F70C84-D058-435F-A8EF-CDE6C717FEF5}"/>
              </a:ext>
            </a:extLst>
          </p:cNvPr>
          <p:cNvSpPr>
            <a:spLocks noGrp="1"/>
          </p:cNvSpPr>
          <p:nvPr>
            <p:ph idx="1"/>
          </p:nvPr>
        </p:nvSpPr>
        <p:spPr>
          <a:xfrm>
            <a:off x="6008068" y="270456"/>
            <a:ext cx="5365218" cy="6400800"/>
          </a:xfrm>
          <a:effectLst/>
        </p:spPr>
        <p:txBody>
          <a:bodyPr>
            <a:normAutofit fontScale="92500"/>
          </a:bodyPr>
          <a:lstStyle/>
          <a:p>
            <a:pPr marL="0" lvl="0" indent="0">
              <a:lnSpc>
                <a:spcPct val="90000"/>
              </a:lnSpc>
              <a:buNone/>
            </a:pPr>
            <a:r>
              <a:rPr lang="en-US" sz="2600" b="1"/>
              <a:t>ECRG’s goals for the coming years will focus on:</a:t>
            </a:r>
          </a:p>
          <a:p>
            <a:pPr lvl="0">
              <a:lnSpc>
                <a:spcPct val="90000"/>
              </a:lnSpc>
            </a:pPr>
            <a:r>
              <a:rPr lang="en-US" sz="2400"/>
              <a:t>Growing membership and support </a:t>
            </a:r>
          </a:p>
          <a:p>
            <a:pPr lvl="0">
              <a:lnSpc>
                <a:spcPct val="90000"/>
              </a:lnSpc>
            </a:pPr>
            <a:r>
              <a:rPr lang="en-US" sz="2400"/>
              <a:t>Hosting guest speakers and trainings</a:t>
            </a:r>
          </a:p>
          <a:p>
            <a:pPr lvl="0">
              <a:lnSpc>
                <a:spcPct val="90000"/>
              </a:lnSpc>
            </a:pPr>
            <a:r>
              <a:rPr lang="en-US" sz="2400"/>
              <a:t>Promoting awareness for the BNL mentoring program and mentoring opportunities</a:t>
            </a:r>
          </a:p>
          <a:p>
            <a:pPr lvl="0">
              <a:lnSpc>
                <a:spcPct val="90000"/>
              </a:lnSpc>
            </a:pPr>
            <a:r>
              <a:rPr lang="en-US" sz="2400"/>
              <a:t>Hosting professional development courses </a:t>
            </a:r>
          </a:p>
          <a:p>
            <a:pPr lvl="0">
              <a:lnSpc>
                <a:spcPct val="90000"/>
              </a:lnSpc>
            </a:pPr>
            <a:r>
              <a:rPr lang="en-US" sz="2400"/>
              <a:t>Collaborating with similar groups at other DOE Laboratories</a:t>
            </a:r>
          </a:p>
          <a:p>
            <a:pPr lvl="0">
              <a:lnSpc>
                <a:spcPct val="90000"/>
              </a:lnSpc>
            </a:pPr>
            <a:r>
              <a:rPr lang="en-US" sz="2400"/>
              <a:t>Collaborating with HR to explore potential cross-training program. </a:t>
            </a:r>
          </a:p>
          <a:p>
            <a:pPr>
              <a:lnSpc>
                <a:spcPct val="90000"/>
              </a:lnSpc>
            </a:pPr>
            <a:r>
              <a:rPr lang="en-US" sz="2400"/>
              <a:t>Continuing to provide a platform to discuss “hot button” issues</a:t>
            </a:r>
          </a:p>
        </p:txBody>
      </p:sp>
    </p:spTree>
    <p:extLst>
      <p:ext uri="{BB962C8B-B14F-4D97-AF65-F5344CB8AC3E}">
        <p14:creationId xmlns:p14="http://schemas.microsoft.com/office/powerpoint/2010/main" val="1383958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C37B4A3417AE249A0501C32DA1806B5" ma:contentTypeVersion="2" ma:contentTypeDescription="Create a new document." ma:contentTypeScope="" ma:versionID="e3d5d201880faa94f7916e3f01197bef">
  <xsd:schema xmlns:xsd="http://www.w3.org/2001/XMLSchema" xmlns:xs="http://www.w3.org/2001/XMLSchema" xmlns:p="http://schemas.microsoft.com/office/2006/metadata/properties" xmlns:ns2="f254e3d4-7637-464e-bbc4-03d209eecf36" targetNamespace="http://schemas.microsoft.com/office/2006/metadata/properties" ma:root="true" ma:fieldsID="4c78bce42712f5c2b53ea03f53557d66" ns2:_="">
    <xsd:import namespace="f254e3d4-7637-464e-bbc4-03d209eecf3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54e3d4-7637-464e-bbc4-03d209eec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09C475C-7BB1-4E4B-A5BB-028E968D98B9}">
  <ds:schemaRefs>
    <ds:schemaRef ds:uri="http://schemas.microsoft.com/sharepoint/v3/contenttype/forms"/>
  </ds:schemaRefs>
</ds:datastoreItem>
</file>

<file path=customXml/itemProps2.xml><?xml version="1.0" encoding="utf-8"?>
<ds:datastoreItem xmlns:ds="http://schemas.openxmlformats.org/officeDocument/2006/customXml" ds:itemID="{3F4969CD-28AF-4705-8A76-E5F00039F1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54e3d4-7637-464e-bbc4-03d209eecf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721E7B-A881-4DE0-B0DD-C7CC35AE7E9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TotalTime>
  <Words>972</Words>
  <Application>Microsoft Office PowerPoint</Application>
  <PresentationFormat>Widescreen</PresentationFormat>
  <Paragraphs>98</Paragraphs>
  <Slides>11</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Century Gothic</vt:lpstr>
      <vt:lpstr>Courier New</vt:lpstr>
      <vt:lpstr>Symbol</vt:lpstr>
      <vt:lpstr>Times New Roman</vt:lpstr>
      <vt:lpstr>Wingdings</vt:lpstr>
      <vt:lpstr>Wingdings 2</vt:lpstr>
      <vt:lpstr>Quotable</vt:lpstr>
      <vt:lpstr>Early Career Resource Group</vt:lpstr>
      <vt:lpstr>Overview</vt:lpstr>
      <vt:lpstr>Who We Are</vt:lpstr>
      <vt:lpstr>What’s Our Goal?</vt:lpstr>
      <vt:lpstr>ECRG: A Brief History </vt:lpstr>
      <vt:lpstr>What  Are Our Concerns?</vt:lpstr>
      <vt:lpstr>What We Do </vt:lpstr>
      <vt:lpstr>What We Do</vt:lpstr>
      <vt:lpstr>Plans for the Future</vt:lpstr>
      <vt:lpstr>Want to get Involved?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Career Resource Group</dc:title>
  <dc:creator>Quarant, Megan</dc:creator>
  <cp:lastModifiedBy>Baldassarre1, Charles</cp:lastModifiedBy>
  <cp:revision>1</cp:revision>
  <dcterms:created xsi:type="dcterms:W3CDTF">2020-05-06T21:28:28Z</dcterms:created>
  <dcterms:modified xsi:type="dcterms:W3CDTF">2020-12-11T18:19:28Z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0x010100DC37B4A3417AE249A0501C32DA1806B5</vt:lpwstr>
  </property>
</Properties>
</file>