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8" r:id="rId4"/>
    <p:sldId id="260" r:id="rId5"/>
    <p:sldId id="270" r:id="rId6"/>
    <p:sldId id="271" r:id="rId7"/>
    <p:sldId id="272" r:id="rId8"/>
    <p:sldId id="273" r:id="rId9"/>
    <p:sldId id="277" r:id="rId10"/>
    <p:sldId id="276" r:id="rId11"/>
    <p:sldId id="265" r:id="rId12"/>
    <p:sldId id="268" r:id="rId13"/>
    <p:sldId id="278" r:id="rId14"/>
    <p:sldId id="274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9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2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2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5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60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7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6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00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50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346493-77D4-497F-A482-E304D9AE51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7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B432-2D13-4EEF-9083-9A4DF2F3EF97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23BA-D44E-4221-A3FE-88003F83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09F8-0DDD-420B-9B83-7987A02D4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F261-F00F-434A-BE45-7ACEDDB9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5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82575"/>
            <a:ext cx="65532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Status of Compton Scattering at ATF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5626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ATF </a:t>
            </a:r>
            <a:r>
              <a:rPr lang="en-US" sz="2000" dirty="0" smtClean="0">
                <a:solidFill>
                  <a:schemeClr val="bg1"/>
                </a:solidFill>
              </a:rPr>
              <a:t>Users Meeting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April 2012</a:t>
            </a:r>
          </a:p>
          <a:p>
            <a:r>
              <a:rPr lang="en-US" sz="2000" dirty="0">
                <a:solidFill>
                  <a:schemeClr val="bg1"/>
                </a:solidFill>
              </a:rPr>
              <a:t>Oliver Williams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iron5_h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48971"/>
            <a:ext cx="5250456" cy="40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 determined from Bragg scan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876245" cy="394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912508"/>
            <a:ext cx="822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agreement with simulation gives </a:t>
            </a:r>
            <a:r>
              <a:rPr lang="en-US" dirty="0" err="1" smtClean="0"/>
              <a:t>rms</a:t>
            </a:r>
            <a:r>
              <a:rPr lang="en-US" dirty="0" smtClean="0"/>
              <a:t> BW = 2.6% with central energy of 8.7 </a:t>
            </a:r>
            <a:r>
              <a:rPr lang="en-US" dirty="0" err="1" smtClean="0"/>
              <a:t>keV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0103"/>
            <a:ext cx="4038600" cy="32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Compton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95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Riding on prior success of harmonic production at ATF</a:t>
            </a:r>
          </a:p>
          <a:p>
            <a:r>
              <a:rPr lang="en-US" dirty="0" smtClean="0"/>
              <a:t>Same set up but more powerful laser</a:t>
            </a:r>
          </a:p>
          <a:p>
            <a:r>
              <a:rPr lang="en-US" dirty="0" smtClean="0"/>
              <a:t>Will help act as benchmark for laser power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3962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3657600"/>
            <a:ext cx="742405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and Beyond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22537"/>
            <a:ext cx="3505200" cy="51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Need more photons!</a:t>
            </a:r>
          </a:p>
          <a:p>
            <a:r>
              <a:rPr lang="en-US" dirty="0" smtClean="0"/>
              <a:t>Deserves revisit due to new laser parameters</a:t>
            </a:r>
          </a:p>
          <a:p>
            <a:pPr lvl="1"/>
            <a:r>
              <a:rPr lang="en-US" dirty="0" smtClean="0"/>
              <a:t>2006: 4 J, 30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smtClean="0"/>
              <a:t>2012: 5 J, 5 </a:t>
            </a:r>
            <a:r>
              <a:rPr lang="en-US" dirty="0" err="1" smtClean="0"/>
              <a:t>ps</a:t>
            </a:r>
            <a:endParaRPr lang="en-US" dirty="0" smtClean="0"/>
          </a:p>
          <a:p>
            <a:pPr lvl="1"/>
            <a:r>
              <a:rPr lang="en-US" dirty="0" smtClean="0"/>
              <a:t>8x more power!</a:t>
            </a:r>
          </a:p>
          <a:p>
            <a:r>
              <a:rPr lang="en-US" dirty="0" smtClean="0"/>
              <a:t>Using foils of various K and L edges</a:t>
            </a:r>
          </a:p>
        </p:txBody>
      </p:sp>
    </p:spTree>
    <p:extLst>
      <p:ext uri="{BB962C8B-B14F-4D97-AF65-F5344CB8AC3E}">
        <p14:creationId xmlns:p14="http://schemas.microsoft.com/office/powerpoint/2010/main" val="24095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Angular Distributions-Harmonics &amp; Red shifting (60 MeV)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2980"/>
            <a:ext cx="8229600" cy="182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24400"/>
            <a:ext cx="8410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1908" y="18404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4361" y="184046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</a:t>
            </a:r>
            <a:r>
              <a:rPr lang="en-US" dirty="0" smtClean="0"/>
              <a:t>=0.75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3181" y="18404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</a:t>
            </a:r>
            <a:r>
              <a:rPr lang="en-US" dirty="0" smtClean="0"/>
              <a:t>=0.5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782669"/>
            <a:ext cx="477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foil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229600" cy="18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0574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8372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1054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8498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84986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</a:t>
            </a:r>
            <a:r>
              <a:rPr lang="en-US" dirty="0" smtClean="0"/>
              <a:t>=0.75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8498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</a:t>
            </a:r>
            <a:r>
              <a:rPr lang="en-US" dirty="0" smtClean="0"/>
              <a:t>=0.5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2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Spectral diagnostic experience will assist in studying spectrum of harmonics and fundamental in nonlinear regime</a:t>
            </a:r>
          </a:p>
          <a:p>
            <a:r>
              <a:rPr lang="en-US" dirty="0" smtClean="0"/>
              <a:t>Heavy demand on CO2 laser performing optimally for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harmonics</a:t>
            </a:r>
          </a:p>
          <a:p>
            <a:r>
              <a:rPr lang="en-US" dirty="0" smtClean="0"/>
              <a:t>Photon limit must be pushed for dynamics</a:t>
            </a:r>
          </a:p>
          <a:p>
            <a:r>
              <a:rPr lang="en-US" dirty="0" smtClean="0"/>
              <a:t>Sets stage for other provocations: 2-color (10 um AND 1 um) laser ICS???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2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like Compton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Sub-picosecond x-rays for dynamics studies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melting and shocks</a:t>
            </a:r>
          </a:p>
          <a:p>
            <a:r>
              <a:rPr lang="en-US" dirty="0" smtClean="0"/>
              <a:t>Easy tuning of energy and polarization</a:t>
            </a:r>
          </a:p>
          <a:p>
            <a:pPr lvl="1"/>
            <a:r>
              <a:rPr lang="en-US" dirty="0" smtClean="0"/>
              <a:t>Ferromagnetic materials, XMCD</a:t>
            </a:r>
          </a:p>
          <a:p>
            <a:r>
              <a:rPr lang="en-US" dirty="0" smtClean="0"/>
              <a:t>Access to hard x-rays and gamma rays</a:t>
            </a:r>
          </a:p>
          <a:p>
            <a:pPr lvl="1"/>
            <a:r>
              <a:rPr lang="en-US" dirty="0" smtClean="0"/>
              <a:t>Nuclear materials, positron production</a:t>
            </a:r>
            <a:endParaRPr lang="en-US" dirty="0"/>
          </a:p>
          <a:p>
            <a:r>
              <a:rPr lang="en-US" dirty="0" smtClean="0"/>
              <a:t>High peak brightness in small footprint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2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Compton Experience at ATF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observation of 2</a:t>
            </a:r>
            <a:r>
              <a:rPr lang="en-US" baseline="30000" dirty="0" smtClean="0"/>
              <a:t>nd</a:t>
            </a:r>
            <a:r>
              <a:rPr lang="en-US" dirty="0" smtClean="0"/>
              <a:t> harmonic</a:t>
            </a:r>
          </a:p>
          <a:p>
            <a:r>
              <a:rPr lang="en-US" dirty="0" smtClean="0"/>
              <a:t>Energy determined by K-edges</a:t>
            </a:r>
          </a:p>
          <a:p>
            <a:r>
              <a:rPr lang="en-US" dirty="0" smtClean="0"/>
              <a:t>Single-shot phase contrast imaging</a:t>
            </a:r>
          </a:p>
          <a:p>
            <a:r>
              <a:rPr lang="en-US" dirty="0" smtClean="0"/>
              <a:t>Single-shot static diffraction</a:t>
            </a:r>
          </a:p>
          <a:p>
            <a:r>
              <a:rPr lang="en-US" dirty="0" smtClean="0"/>
              <a:t>BW determined by Bragg spectrometer</a:t>
            </a:r>
          </a:p>
        </p:txBody>
      </p:sp>
    </p:spTree>
    <p:extLst>
      <p:ext uri="{BB962C8B-B14F-4D97-AF65-F5344CB8AC3E}">
        <p14:creationId xmlns:p14="http://schemas.microsoft.com/office/powerpoint/2010/main" val="15018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Measurement Using K-edge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237"/>
            <a:ext cx="5029200" cy="4525963"/>
          </a:xfrm>
        </p:spPr>
        <p:txBody>
          <a:bodyPr/>
          <a:lstStyle/>
          <a:p>
            <a:r>
              <a:rPr lang="en-US" sz="2400" dirty="0" smtClean="0"/>
              <a:t>Characterized x-rays via K-edge foil</a:t>
            </a:r>
          </a:p>
          <a:p>
            <a:r>
              <a:rPr lang="en-US" sz="2400" dirty="0" smtClean="0"/>
              <a:t>ICS photons have angular-energy relation </a:t>
            </a:r>
            <a:r>
              <a:rPr lang="en-US" sz="2400" dirty="0" smtClean="0"/>
              <a:t>(“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</a:t>
            </a:r>
            <a:r>
              <a:rPr lang="en-US" sz="2400" dirty="0" smtClean="0"/>
              <a:t>eqn</a:t>
            </a:r>
            <a:r>
              <a:rPr lang="en-US" sz="2400" dirty="0" smtClean="0"/>
              <a:t>.”):</a:t>
            </a:r>
            <a:endParaRPr lang="en-US" sz="2400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954713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87774" y="2790230"/>
          <a:ext cx="2779426" cy="132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1625400" imgH="774360" progId="Equation.3">
                  <p:embed/>
                </p:oleObj>
              </mc:Choice>
              <mc:Fallback>
                <p:oleObj name="Equation" r:id="rId5" imgW="16254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774" y="2790230"/>
                        <a:ext cx="2779426" cy="1324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3124200" y="3352800"/>
            <a:ext cx="533400" cy="5334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6" descr="filters_BN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3472" y="4267201"/>
            <a:ext cx="5000528" cy="2438400"/>
          </a:xfrm>
          <a:prstGeom prst="rect">
            <a:avLst/>
          </a:prstGeom>
          <a:noFill/>
          <a:ln/>
        </p:spPr>
      </p:pic>
      <p:pic>
        <p:nvPicPr>
          <p:cNvPr id="10" name="Picture 19" descr="simnofo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85791" y="892628"/>
            <a:ext cx="2901009" cy="2971800"/>
          </a:xfrm>
          <a:prstGeom prst="rect">
            <a:avLst/>
          </a:prstGeom>
          <a:noFill/>
          <a:ln/>
        </p:spPr>
      </p:pic>
      <p:pic>
        <p:nvPicPr>
          <p:cNvPr id="11" name="Picture 20" descr="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831887" y="3733800"/>
            <a:ext cx="2854913" cy="3131585"/>
          </a:xfrm>
          <a:prstGeom prst="rect">
            <a:avLst/>
          </a:prstGeom>
          <a:noFill/>
          <a:ln/>
        </p:spPr>
      </p:pic>
      <p:sp>
        <p:nvSpPr>
          <p:cNvPr id="12" name="AutoShape 25"/>
          <p:cNvSpPr>
            <a:spLocks noChangeArrowheads="1"/>
          </p:cNvSpPr>
          <p:nvPr/>
        </p:nvSpPr>
        <p:spPr bwMode="auto">
          <a:xfrm rot="6925422">
            <a:off x="4654957" y="3206370"/>
            <a:ext cx="304800" cy="2063713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ir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228600"/>
            <a:ext cx="36560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iro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656013" cy="2743200"/>
          </a:xfrm>
          <a:prstGeom prst="rect">
            <a:avLst/>
          </a:prstGeom>
          <a:noFill/>
        </p:spPr>
      </p:pic>
      <p:pic>
        <p:nvPicPr>
          <p:cNvPr id="56326" name="Picture 6" descr="iro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505200"/>
            <a:ext cx="3656013" cy="274320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947863" y="3048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72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400800" y="3048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70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175125" y="6324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68 </a:t>
            </a:r>
            <a:r>
              <a:rPr lang="en-US" dirty="0" err="1"/>
              <a:t>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iro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656013" cy="2741613"/>
          </a:xfrm>
          <a:prstGeom prst="rect">
            <a:avLst/>
          </a:prstGeom>
          <a:noFill/>
        </p:spPr>
      </p:pic>
      <p:pic>
        <p:nvPicPr>
          <p:cNvPr id="57349" name="Picture 5" descr="iron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588" y="381000"/>
            <a:ext cx="3656012" cy="2741613"/>
          </a:xfrm>
          <a:prstGeom prst="rect">
            <a:avLst/>
          </a:prstGeom>
          <a:noFill/>
        </p:spPr>
      </p:pic>
      <p:pic>
        <p:nvPicPr>
          <p:cNvPr id="57350" name="Picture 6" descr="iron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8588" y="3581400"/>
            <a:ext cx="3656012" cy="2741613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871663" y="3135313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66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400800" y="31242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65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114800" y="6411913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64 </a:t>
            </a:r>
            <a:r>
              <a:rPr lang="en-US" dirty="0" err="1"/>
              <a:t>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Lobe observation angle</a:t>
            </a:r>
          </a:p>
        </p:txBody>
      </p:sp>
      <p:pic>
        <p:nvPicPr>
          <p:cNvPr id="74758" name="Picture 6" descr="theta_gamm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990600"/>
            <a:ext cx="7097713" cy="3746500"/>
          </a:xfrm>
          <a:noFill/>
          <a:ln/>
        </p:spPr>
      </p:pic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2133600" y="3962400"/>
            <a:ext cx="762000" cy="76200"/>
          </a:xfrm>
          <a:prstGeom prst="leftRightArrow">
            <a:avLst>
              <a:gd name="adj1" fmla="val 50000"/>
              <a:gd name="adj2" fmla="val 2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838200" y="4614446"/>
            <a:ext cx="2569421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cs typeface="Arial" charset="0"/>
              </a:rPr>
              <a:t>Δ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E</a:t>
            </a:r>
            <a:r>
              <a:rPr lang="en-US" sz="1600" baseline="-25000" dirty="0" err="1">
                <a:solidFill>
                  <a:schemeClr val="bg1"/>
                </a:solidFill>
                <a:cs typeface="Arial" charset="0"/>
              </a:rPr>
              <a:t>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=1.3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MeV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=&gt; </a:t>
            </a:r>
            <a:r>
              <a:rPr lang="el-GR" sz="1600" dirty="0">
                <a:solidFill>
                  <a:schemeClr val="bg1"/>
                </a:solidFill>
                <a:cs typeface="Arial" charset="0"/>
              </a:rPr>
              <a:t>Δ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E</a:t>
            </a:r>
            <a:r>
              <a:rPr lang="en-US" sz="1600" baseline="-2500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= </a:t>
            </a:r>
            <a:r>
              <a:rPr lang="en-US" sz="1600" dirty="0">
                <a:solidFill>
                  <a:schemeClr val="bg1"/>
                </a:solidFill>
              </a:rPr>
              <a:t>290 </a:t>
            </a:r>
            <a:r>
              <a:rPr lang="en-US" sz="1600" dirty="0" err="1">
                <a:solidFill>
                  <a:schemeClr val="bg1"/>
                </a:solidFill>
              </a:rPr>
              <a:t>eV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2133600" y="40386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44600" y="5075872"/>
            <a:ext cx="690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sz="1800" dirty="0" smtClean="0">
                <a:ln>
                  <a:solidFill>
                    <a:schemeClr val="accent1"/>
                  </a:solidFill>
                </a:ln>
              </a:rPr>
              <a:t>Fit </a:t>
            </a:r>
            <a:r>
              <a:rPr lang="en-US" sz="1800" dirty="0">
                <a:ln>
                  <a:solidFill>
                    <a:schemeClr val="accent1"/>
                  </a:solidFill>
                </a:ln>
              </a:rPr>
              <a:t>simulation curve to data by adding energy offset (~290 </a:t>
            </a:r>
            <a:r>
              <a:rPr lang="en-US" sz="1800" dirty="0" err="1">
                <a:ln>
                  <a:solidFill>
                    <a:schemeClr val="accent1"/>
                  </a:solidFill>
                </a:ln>
              </a:rPr>
              <a:t>eV</a:t>
            </a:r>
            <a:r>
              <a:rPr lang="en-US" sz="1800" dirty="0">
                <a:ln>
                  <a:solidFill>
                    <a:schemeClr val="accent1"/>
                  </a:solidFill>
                </a:ln>
              </a:rPr>
              <a:t>)</a:t>
            </a:r>
          </a:p>
          <a:p>
            <a:pPr>
              <a:buFontTx/>
              <a:buChar char="-"/>
            </a:pPr>
            <a:endParaRPr lang="en-US" sz="1800" dirty="0">
              <a:ln>
                <a:solidFill>
                  <a:schemeClr val="accent1"/>
                </a:solidFill>
              </a:ln>
            </a:endParaRPr>
          </a:p>
          <a:p>
            <a:pPr>
              <a:buFontTx/>
              <a:buChar char="-"/>
            </a:pPr>
            <a:r>
              <a:rPr lang="en-US" sz="1800" dirty="0">
                <a:ln>
                  <a:solidFill>
                    <a:schemeClr val="accent1"/>
                  </a:solidFill>
                </a:ln>
              </a:rPr>
              <a:t>Energy offset could be due to absolute e-beam energy calibration or nonlinear induced red-shifting (</a:t>
            </a:r>
            <a:r>
              <a:rPr lang="en-US" sz="1800" dirty="0" err="1">
                <a:ln>
                  <a:solidFill>
                    <a:schemeClr val="accent1"/>
                  </a:solidFill>
                </a:ln>
              </a:rPr>
              <a:t>a</a:t>
            </a:r>
            <a:r>
              <a:rPr lang="en-US" sz="1800" baseline="-25000" dirty="0" err="1">
                <a:ln>
                  <a:solidFill>
                    <a:schemeClr val="accent1"/>
                  </a:solidFill>
                </a:ln>
              </a:rPr>
              <a:t>L</a:t>
            </a:r>
            <a:r>
              <a:rPr lang="en-US" sz="1800" dirty="0">
                <a:ln>
                  <a:solidFill>
                    <a:schemeClr val="accent1"/>
                  </a:solidFill>
                </a:ln>
              </a:rPr>
              <a:t>&gt;0</a:t>
            </a:r>
            <a:r>
              <a:rPr lang="en-US" sz="1800" dirty="0" smtClean="0">
                <a:ln>
                  <a:solidFill>
                    <a:schemeClr val="accent1"/>
                  </a:solidFill>
                </a:ln>
              </a:rPr>
              <a:t>) (more likely)</a:t>
            </a:r>
          </a:p>
          <a:p>
            <a:endParaRPr lang="en-US" sz="1800" dirty="0" smtClean="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100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Bragg Diffraction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632" y="2057400"/>
            <a:ext cx="410876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X-rays pass through 1 </a:t>
            </a:r>
            <a:r>
              <a:rPr lang="en-US" dirty="0" err="1" smtClean="0"/>
              <a:t>mrad</a:t>
            </a:r>
            <a:r>
              <a:rPr lang="en-US" dirty="0" smtClean="0"/>
              <a:t> slit</a:t>
            </a:r>
          </a:p>
          <a:p>
            <a:r>
              <a:rPr lang="en-US" dirty="0" smtClean="0"/>
              <a:t>Si-diode measured 6x10</a:t>
            </a:r>
            <a:r>
              <a:rPr lang="en-US" baseline="30000" dirty="0" smtClean="0"/>
              <a:t>7</a:t>
            </a:r>
            <a:r>
              <a:rPr lang="en-US" dirty="0" smtClean="0"/>
              <a:t> photons</a:t>
            </a:r>
          </a:p>
          <a:p>
            <a:r>
              <a:rPr lang="en-US" dirty="0" smtClean="0"/>
              <a:t>Nickel foil (K-edge: 8.33 </a:t>
            </a:r>
            <a:r>
              <a:rPr lang="en-US" dirty="0" err="1" smtClean="0"/>
              <a:t>keV</a:t>
            </a:r>
            <a:r>
              <a:rPr lang="en-US" dirty="0" smtClean="0"/>
              <a:t>) used to verify x-ray energy ~8.7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4” Si &lt;111&gt; wafer</a:t>
            </a:r>
          </a:p>
          <a:p>
            <a:r>
              <a:rPr lang="en-US" dirty="0" smtClean="0"/>
              <a:t>Bragg angle=13.25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endParaRPr lang="en-US" baseline="30000" dirty="0"/>
          </a:p>
          <a:p>
            <a:r>
              <a:rPr lang="en-US" dirty="0" smtClean="0"/>
              <a:t>MCP detection efficiency: ~1%</a:t>
            </a:r>
          </a:p>
        </p:txBody>
      </p:sp>
    </p:spTree>
    <p:extLst>
      <p:ext uri="{BB962C8B-B14F-4D97-AF65-F5344CB8AC3E}">
        <p14:creationId xmlns:p14="http://schemas.microsoft.com/office/powerpoint/2010/main" val="32441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Single-shot diffraction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photons diffracted from 4” Si &lt;111&gt; wafer</a:t>
            </a:r>
          </a:p>
          <a:p>
            <a:r>
              <a:rPr lang="en-US" dirty="0" smtClean="0"/>
              <a:t>Detection limited to ~100 photons due to MCP efficiency</a:t>
            </a:r>
          </a:p>
          <a:p>
            <a:r>
              <a:rPr lang="en-US" dirty="0" smtClean="0"/>
              <a:t>New MCP ordered with 10x better detection efficiency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9108"/>
            <a:ext cx="4038600" cy="40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394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Equation</vt:lpstr>
      <vt:lpstr>Status of Compton Scattering at ATF</vt:lpstr>
      <vt:lpstr>Why we like Compton Scattering</vt:lpstr>
      <vt:lpstr>Compton Experience at ATF </vt:lpstr>
      <vt:lpstr>Energy Measurement Using K-edge</vt:lpstr>
      <vt:lpstr>PowerPoint Presentation</vt:lpstr>
      <vt:lpstr>PowerPoint Presentation</vt:lpstr>
      <vt:lpstr>Lobe observation angle</vt:lpstr>
      <vt:lpstr>Static Bragg Diffraction</vt:lpstr>
      <vt:lpstr>Single-shot diffraction</vt:lpstr>
      <vt:lpstr>BW determined from Bragg scan</vt:lpstr>
      <vt:lpstr>Nonlinear Compton</vt:lpstr>
      <vt:lpstr>2nd Harmonic and Beyond</vt:lpstr>
      <vt:lpstr>Angular Distributions-Harmonics &amp; Red shifting (60 MeV)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Oliver</cp:lastModifiedBy>
  <cp:revision>42</cp:revision>
  <dcterms:created xsi:type="dcterms:W3CDTF">2012-04-22T22:25:04Z</dcterms:created>
  <dcterms:modified xsi:type="dcterms:W3CDTF">2012-04-27T15:32:12Z</dcterms:modified>
</cp:coreProperties>
</file>