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1"/>
    <p:sldMasterId id="2147483687" r:id="rId2"/>
  </p:sldMasterIdLst>
  <p:notesMasterIdLst>
    <p:notesMasterId r:id="rId25"/>
  </p:notesMasterIdLst>
  <p:handoutMasterIdLst>
    <p:handoutMasterId r:id="rId26"/>
  </p:handoutMasterIdLst>
  <p:sldIdLst>
    <p:sldId id="668" r:id="rId3"/>
    <p:sldId id="670" r:id="rId4"/>
    <p:sldId id="685" r:id="rId5"/>
    <p:sldId id="650" r:id="rId6"/>
    <p:sldId id="681" r:id="rId7"/>
    <p:sldId id="669" r:id="rId8"/>
    <p:sldId id="620" r:id="rId9"/>
    <p:sldId id="626" r:id="rId10"/>
    <p:sldId id="631" r:id="rId11"/>
    <p:sldId id="634" r:id="rId12"/>
    <p:sldId id="629" r:id="rId13"/>
    <p:sldId id="684" r:id="rId14"/>
    <p:sldId id="676" r:id="rId15"/>
    <p:sldId id="680" r:id="rId16"/>
    <p:sldId id="656" r:id="rId17"/>
    <p:sldId id="678" r:id="rId18"/>
    <p:sldId id="683" r:id="rId19"/>
    <p:sldId id="672" r:id="rId20"/>
    <p:sldId id="673" r:id="rId21"/>
    <p:sldId id="674" r:id="rId22"/>
    <p:sldId id="659" r:id="rId23"/>
    <p:sldId id="639" r:id="rId24"/>
  </p:sldIdLst>
  <p:sldSz cx="9144000" cy="5143500" type="screen16x9"/>
  <p:notesSz cx="6858000" cy="9144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1D843B-45E5-3643-814B-AEE145F6BEB6}">
          <p14:sldIdLst>
            <p14:sldId id="668"/>
            <p14:sldId id="670"/>
            <p14:sldId id="685"/>
            <p14:sldId id="650"/>
            <p14:sldId id="681"/>
            <p14:sldId id="669"/>
            <p14:sldId id="620"/>
            <p14:sldId id="626"/>
            <p14:sldId id="631"/>
            <p14:sldId id="634"/>
            <p14:sldId id="629"/>
            <p14:sldId id="684"/>
            <p14:sldId id="676"/>
            <p14:sldId id="680"/>
            <p14:sldId id="656"/>
            <p14:sldId id="678"/>
            <p14:sldId id="683"/>
            <p14:sldId id="672"/>
            <p14:sldId id="673"/>
            <p14:sldId id="674"/>
            <p14:sldId id="659"/>
            <p14:sldId id="63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yro Maniat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4" autoAdjust="0"/>
    <p:restoredTop sz="73401" autoAdjust="0"/>
  </p:normalViewPr>
  <p:slideViewPr>
    <p:cSldViewPr snapToGrid="0" snapToObjects="1">
      <p:cViewPr varScale="1">
        <p:scale>
          <a:sx n="117" d="100"/>
          <a:sy n="117" d="100"/>
        </p:scale>
        <p:origin x="1784"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0"/>
    </p:cViewPr>
  </p:sorterViewPr>
  <p:notesViewPr>
    <p:cSldViewPr snapToGrid="0" snapToObjects="1">
      <p:cViewPr varScale="1">
        <p:scale>
          <a:sx n="67" d="100"/>
          <a:sy n="67" d="100"/>
        </p:scale>
        <p:origin x="-316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BFFF32-C621-4211-8B2F-39DC2FD574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577CDA-2DCB-4BC9-B8A5-06B66896B9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64F15-D51C-48EC-8F3B-3D0D8A4A08E6}" type="datetime1">
              <a:rPr lang="en-US" smtClean="0"/>
              <a:pPr/>
              <a:t>4/9/21</a:t>
            </a:fld>
            <a:endParaRPr lang="en-US"/>
          </a:p>
        </p:txBody>
      </p:sp>
      <p:sp>
        <p:nvSpPr>
          <p:cNvPr id="4" name="Footer Placeholder 3">
            <a:extLst>
              <a:ext uri="{FF2B5EF4-FFF2-40B4-BE49-F238E27FC236}">
                <a16:creationId xmlns:a16="http://schemas.microsoft.com/office/drawing/2014/main" id="{1FC26E6C-6F25-4462-9C50-2E05E9B03C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“Discussions between UNM and the University of Michigan – Privileged information.”</a:t>
            </a:r>
          </a:p>
        </p:txBody>
      </p:sp>
      <p:sp>
        <p:nvSpPr>
          <p:cNvPr id="5" name="Slide Number Placeholder 4">
            <a:extLst>
              <a:ext uri="{FF2B5EF4-FFF2-40B4-BE49-F238E27FC236}">
                <a16:creationId xmlns:a16="http://schemas.microsoft.com/office/drawing/2014/main" id="{A09512D4-2F84-4195-8C02-2F771222F6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6EEC44-D873-4BE1-8C71-EFD18D5CDEF8}" type="slidenum">
              <a:rPr lang="en-US" smtClean="0"/>
              <a:pPr/>
              <a:t>‹#›</a:t>
            </a:fld>
            <a:endParaRPr lang="en-US"/>
          </a:p>
        </p:txBody>
      </p:sp>
    </p:spTree>
    <p:extLst>
      <p:ext uri="{BB962C8B-B14F-4D97-AF65-F5344CB8AC3E}">
        <p14:creationId xmlns:p14="http://schemas.microsoft.com/office/powerpoint/2010/main" val="39971711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B75D7-5512-4C94-B778-AD2BE55A3362}" type="datetime1">
              <a:rPr lang="en-US" smtClean="0"/>
              <a:pPr/>
              <a:t>4/9/21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398713" y="8685213"/>
            <a:ext cx="2971800" cy="457200"/>
          </a:xfrm>
          <a:prstGeom prst="rect">
            <a:avLst/>
          </a:prstGeom>
        </p:spPr>
        <p:txBody>
          <a:bodyPr vert="horz" lIns="91440" tIns="45720" rIns="91440" bIns="45720" rtlCol="0" anchor="b"/>
          <a:lstStyle>
            <a:lvl1pPr algn="l">
              <a:defRPr sz="1200"/>
            </a:lvl1pPr>
          </a:lstStyle>
          <a:p>
            <a:r>
              <a:rPr lang="en-US" dirty="0"/>
              <a:t>23</a:t>
            </a:r>
            <a:r>
              <a:rPr lang="en-US" baseline="30000" dirty="0"/>
              <a:t>rd</a:t>
            </a:r>
            <a:r>
              <a:rPr lang="en-US" dirty="0"/>
              <a:t>  ATF User’s meetings, December, 2020.</a:t>
            </a:r>
          </a:p>
        </p:txBody>
      </p:sp>
    </p:spTree>
    <p:extLst>
      <p:ext uri="{BB962C8B-B14F-4D97-AF65-F5344CB8AC3E}">
        <p14:creationId xmlns:p14="http://schemas.microsoft.com/office/powerpoint/2010/main" val="405464429"/>
      </p:ext>
    </p:extLst>
  </p:cSld>
  <p:clrMap bg1="lt1" tx1="dk1" bg2="lt2" tx2="dk2" accent1="accent1" accent2="accent2" accent3="accent3" accent4="accent4" accent5="accent5" accent6="accent6" hlink="hlink" folHlink="folHlink"/>
  <p:hf hdr="0" dt="0"/>
  <p:notesStyle>
    <a:lvl1pPr marL="0" algn="l" defTabSz="457166" rtl="0" eaLnBrk="1" latinLnBrk="0" hangingPunct="1">
      <a:defRPr sz="1200" kern="1200">
        <a:solidFill>
          <a:schemeClr val="tx1"/>
        </a:solidFill>
        <a:latin typeface="+mn-lt"/>
        <a:ea typeface="+mn-ea"/>
        <a:cs typeface="+mn-cs"/>
      </a:defRPr>
    </a:lvl1pPr>
    <a:lvl2pPr marL="457166" algn="l" defTabSz="457166" rtl="0" eaLnBrk="1" latinLnBrk="0" hangingPunct="1">
      <a:defRPr sz="1200" kern="1200">
        <a:solidFill>
          <a:schemeClr val="tx1"/>
        </a:solidFill>
        <a:latin typeface="+mn-lt"/>
        <a:ea typeface="+mn-ea"/>
        <a:cs typeface="+mn-cs"/>
      </a:defRPr>
    </a:lvl2pPr>
    <a:lvl3pPr marL="914333" algn="l" defTabSz="457166" rtl="0" eaLnBrk="1" latinLnBrk="0" hangingPunct="1">
      <a:defRPr sz="1200" kern="1200">
        <a:solidFill>
          <a:schemeClr val="tx1"/>
        </a:solidFill>
        <a:latin typeface="+mn-lt"/>
        <a:ea typeface="+mn-ea"/>
        <a:cs typeface="+mn-cs"/>
      </a:defRPr>
    </a:lvl3pPr>
    <a:lvl4pPr marL="1371498" algn="l" defTabSz="457166" rtl="0" eaLnBrk="1" latinLnBrk="0" hangingPunct="1">
      <a:defRPr sz="1200" kern="1200">
        <a:solidFill>
          <a:schemeClr val="tx1"/>
        </a:solidFill>
        <a:latin typeface="+mn-lt"/>
        <a:ea typeface="+mn-ea"/>
        <a:cs typeface="+mn-cs"/>
      </a:defRPr>
    </a:lvl4pPr>
    <a:lvl5pPr marL="1828664" algn="l" defTabSz="457166" rtl="0" eaLnBrk="1" latinLnBrk="0" hangingPunct="1">
      <a:defRPr sz="1200" kern="1200">
        <a:solidFill>
          <a:schemeClr val="tx1"/>
        </a:solidFill>
        <a:latin typeface="+mn-lt"/>
        <a:ea typeface="+mn-ea"/>
        <a:cs typeface="+mn-cs"/>
      </a:defRPr>
    </a:lvl5pPr>
    <a:lvl6pPr marL="2285829" algn="l" defTabSz="457166" rtl="0" eaLnBrk="1" latinLnBrk="0" hangingPunct="1">
      <a:defRPr sz="1200" kern="1200">
        <a:solidFill>
          <a:schemeClr val="tx1"/>
        </a:solidFill>
        <a:latin typeface="+mn-lt"/>
        <a:ea typeface="+mn-ea"/>
        <a:cs typeface="+mn-cs"/>
      </a:defRPr>
    </a:lvl6pPr>
    <a:lvl7pPr marL="2742995" algn="l" defTabSz="457166" rtl="0" eaLnBrk="1" latinLnBrk="0" hangingPunct="1">
      <a:defRPr sz="1200" kern="1200">
        <a:solidFill>
          <a:schemeClr val="tx1"/>
        </a:solidFill>
        <a:latin typeface="+mn-lt"/>
        <a:ea typeface="+mn-ea"/>
        <a:cs typeface="+mn-cs"/>
      </a:defRPr>
    </a:lvl7pPr>
    <a:lvl8pPr marL="3200160" algn="l" defTabSz="457166" rtl="0" eaLnBrk="1" latinLnBrk="0" hangingPunct="1">
      <a:defRPr sz="1200" kern="1200">
        <a:solidFill>
          <a:schemeClr val="tx1"/>
        </a:solidFill>
        <a:latin typeface="+mn-lt"/>
        <a:ea typeface="+mn-ea"/>
        <a:cs typeface="+mn-cs"/>
      </a:defRPr>
    </a:lvl8pPr>
    <a:lvl9pPr marL="3657326" algn="l" defTabSz="4571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23</a:t>
            </a:r>
            <a:r>
              <a:rPr lang="en-US" baseline="30000"/>
              <a:t>rd</a:t>
            </a:r>
            <a:r>
              <a:rPr lang="en-US"/>
              <a:t>  ATF User’s meetings, December, 2020.</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Oak Ridge National Laboratory, Los Alamos National Laboratory, Stanford Linear Accelerator Center, </a:t>
            </a:r>
            <a:endParaRPr lang="en-US" dirty="0"/>
          </a:p>
        </p:txBody>
      </p:sp>
      <p:sp>
        <p:nvSpPr>
          <p:cNvPr id="4" name="Footer Placeholder 3"/>
          <p:cNvSpPr>
            <a:spLocks noGrp="1"/>
          </p:cNvSpPr>
          <p:nvPr>
            <p:ph type="ftr" sz="quarter" idx="10"/>
          </p:nvPr>
        </p:nvSpPr>
        <p:spPr/>
        <p:txBody>
          <a:bodyPr/>
          <a:lstStyle/>
          <a:p>
            <a:r>
              <a:rPr lang="en-US"/>
              <a:t>23</a:t>
            </a:r>
            <a:r>
              <a:rPr lang="en-US" baseline="30000"/>
              <a:t>rd</a:t>
            </a:r>
            <a:r>
              <a:rPr lang="en-US"/>
              <a:t>  ATF User’s meetings, December, 2020.</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“Discussions between UNM and the University of Michigan – Privileged information.”</a:t>
            </a:r>
          </a:p>
        </p:txBody>
      </p:sp>
      <p:sp>
        <p:nvSpPr>
          <p:cNvPr id="5" name="Slide Number Placeholder 4"/>
          <p:cNvSpPr>
            <a:spLocks noGrp="1"/>
          </p:cNvSpPr>
          <p:nvPr>
            <p:ph type="sldNum" sz="quarter" idx="11"/>
          </p:nvPr>
        </p:nvSpPr>
        <p:spPr>
          <a:xfrm>
            <a:off x="3884613" y="8685213"/>
            <a:ext cx="2971800" cy="457200"/>
          </a:xfrm>
          <a:prstGeom prst="rect">
            <a:avLst/>
          </a:prstGeom>
        </p:spPr>
        <p:txBody>
          <a:bodyPr/>
          <a:lstStyle/>
          <a:p>
            <a:fld id="{3575D556-A72A-AD4D-B42C-8C8236EBB931}"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23</a:t>
            </a:r>
            <a:r>
              <a:rPr lang="en-US" baseline="30000"/>
              <a:t>rd</a:t>
            </a:r>
            <a:r>
              <a:rPr lang="en-US"/>
              <a:t>  ATF User’s meetings, December, 2020.</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23</a:t>
            </a:r>
            <a:r>
              <a:rPr lang="en-US" baseline="30000"/>
              <a:t>rd</a:t>
            </a:r>
            <a:r>
              <a:rPr lang="en-US"/>
              <a:t>  ATF User’s meetings, December, 2020.</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expect to collect data from the virtual cathode (images), from the energy meter, from the available downstream electron-beam diagnostics to incorporate into our learned model. </a:t>
            </a:r>
          </a:p>
        </p:txBody>
      </p:sp>
      <p:sp>
        <p:nvSpPr>
          <p:cNvPr id="4" name="Footer Placeholder 3"/>
          <p:cNvSpPr>
            <a:spLocks noGrp="1"/>
          </p:cNvSpPr>
          <p:nvPr>
            <p:ph type="ftr" sz="quarter" idx="10"/>
          </p:nvPr>
        </p:nvSpPr>
        <p:spPr/>
        <p:txBody>
          <a:bodyPr/>
          <a:lstStyle/>
          <a:p>
            <a:r>
              <a:rPr lang="en-US"/>
              <a:t>23</a:t>
            </a:r>
            <a:r>
              <a:rPr lang="en-US" baseline="30000"/>
              <a:t>rd</a:t>
            </a:r>
            <a:r>
              <a:rPr lang="en-US"/>
              <a:t>  ATF User’s meetings, December, 2020.</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23</a:t>
            </a:r>
            <a:r>
              <a:rPr lang="en-US" baseline="30000"/>
              <a:t>rd</a:t>
            </a:r>
            <a:r>
              <a:rPr lang="en-US"/>
              <a:t>  ATF User’s meetings, December, 2020.</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US" dirty="0"/>
              <a:t>Dr. Karl </a:t>
            </a:r>
            <a:r>
              <a:rPr lang="en-US" dirty="0" err="1"/>
              <a:t>Krushelnick</a:t>
            </a:r>
            <a:r>
              <a:rPr lang="en-US" dirty="0"/>
              <a:t>, Dr. Yong Ma and his group provided 12000 data points that were randomly recorded for experiment.</a:t>
            </a:r>
          </a:p>
          <a:p>
            <a:pPr>
              <a:buFont typeface="Wingdings" pitchFamily="2" charset="2"/>
              <a:buChar char="Ø"/>
            </a:pPr>
            <a:r>
              <a:rPr lang="en-US" dirty="0"/>
              <a:t>We received set of numerical data but images would also be useful if available.</a:t>
            </a:r>
          </a:p>
          <a:p>
            <a:pPr>
              <a:buFont typeface="Wingdings" pitchFamily="2" charset="2"/>
              <a:buChar char="Ø"/>
            </a:pPr>
            <a:r>
              <a:rPr lang="en-US" dirty="0"/>
              <a:t>After exploring the new numerical data, we found a method to investigate this data.</a:t>
            </a:r>
          </a:p>
          <a:p>
            <a:pPr>
              <a:buFont typeface="Wingdings" pitchFamily="2" charset="2"/>
              <a:buChar char="Ø"/>
            </a:pPr>
            <a:r>
              <a:rPr lang="en-US" dirty="0"/>
              <a:t>We developed a model using 10 layers and 15-layers of feed forward neural network and found a correlation between input and outputs.</a:t>
            </a:r>
          </a:p>
          <a:p>
            <a:endParaRPr lang="en-US" dirty="0"/>
          </a:p>
        </p:txBody>
      </p:sp>
      <p:sp>
        <p:nvSpPr>
          <p:cNvPr id="4" name="Footer Placeholder 3"/>
          <p:cNvSpPr>
            <a:spLocks noGrp="1"/>
          </p:cNvSpPr>
          <p:nvPr>
            <p:ph type="ftr" sz="quarter" idx="10"/>
          </p:nvPr>
        </p:nvSpPr>
        <p:spPr/>
        <p:txBody>
          <a:bodyPr/>
          <a:lstStyle/>
          <a:p>
            <a:r>
              <a:rPr lang="en-US"/>
              <a:t>“Discussions between UNM and the University of Michigan – Privileged information.”</a:t>
            </a:r>
          </a:p>
        </p:txBody>
      </p:sp>
      <p:sp>
        <p:nvSpPr>
          <p:cNvPr id="5" name="Slide Number Placeholder 4"/>
          <p:cNvSpPr>
            <a:spLocks noGrp="1"/>
          </p:cNvSpPr>
          <p:nvPr>
            <p:ph type="sldNum" sz="quarter" idx="11"/>
          </p:nvPr>
        </p:nvSpPr>
        <p:spPr>
          <a:xfrm>
            <a:off x="3884613" y="8685213"/>
            <a:ext cx="2971800" cy="457200"/>
          </a:xfrm>
          <a:prstGeom prst="rect">
            <a:avLst/>
          </a:prstGeom>
        </p:spPr>
        <p:txBody>
          <a:bodyPr/>
          <a:lstStyle/>
          <a:p>
            <a:fld id="{3575D556-A72A-AD4D-B42C-8C8236EBB931}"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Wingdings" pitchFamily="2" charset="2"/>
              <a:buChar char="Ø"/>
            </a:pPr>
            <a:r>
              <a:rPr lang="en-US" dirty="0"/>
              <a:t>One run with DAZZLER as the control and FROG as the diagnostic.</a:t>
            </a:r>
          </a:p>
          <a:p>
            <a:pPr marL="285750" indent="-285750" algn="just">
              <a:buFont typeface="Wingdings" pitchFamily="2" charset="2"/>
              <a:buChar char="Ø"/>
            </a:pPr>
            <a:r>
              <a:rPr lang="en-US" dirty="0"/>
              <a:t>12000 shots with random DAZZLER settings and FROG as the diagnostic to measure laser pulse shape/</a:t>
            </a:r>
          </a:p>
          <a:p>
            <a:pPr lvl="3" algn="just"/>
            <a:r>
              <a:rPr lang="en-US" u="sng" dirty="0">
                <a:solidFill>
                  <a:srgbClr val="FF0000"/>
                </a:solidFill>
              </a:rPr>
              <a:t>We use these parameters to characterize </a:t>
            </a:r>
          </a:p>
          <a:p>
            <a:pPr lvl="3" algn="just"/>
            <a:r>
              <a:rPr lang="en-US" u="sng" dirty="0">
                <a:solidFill>
                  <a:srgbClr val="FF0000"/>
                </a:solidFill>
              </a:rPr>
              <a:t>the quality of the pulse shape. </a:t>
            </a:r>
          </a:p>
          <a:p>
            <a:pPr lvl="3" algn="just"/>
            <a:r>
              <a:rPr lang="en-US" u="sng" dirty="0">
                <a:solidFill>
                  <a:srgbClr val="FF0000"/>
                </a:solidFill>
              </a:rPr>
              <a:t>In general the smaller the better.</a:t>
            </a:r>
            <a:r>
              <a:rPr lang="en-US" u="sng" dirty="0"/>
              <a:t> </a:t>
            </a:r>
          </a:p>
          <a:p>
            <a:pPr marL="285750" indent="-285750" algn="just">
              <a:buFont typeface="Wingdings" pitchFamily="2" charset="2"/>
              <a:buChar char="Ø"/>
            </a:pPr>
            <a:endParaRPr lang="en-US" dirty="0"/>
          </a:p>
        </p:txBody>
      </p:sp>
      <p:sp>
        <p:nvSpPr>
          <p:cNvPr id="4" name="Footer Placeholder 3"/>
          <p:cNvSpPr>
            <a:spLocks noGrp="1"/>
          </p:cNvSpPr>
          <p:nvPr>
            <p:ph type="ftr" sz="quarter" idx="10"/>
          </p:nvPr>
        </p:nvSpPr>
        <p:spPr/>
        <p:txBody>
          <a:bodyPr/>
          <a:lstStyle/>
          <a:p>
            <a:r>
              <a:rPr lang="en-US"/>
              <a:t>“Discussions between UNM and the University of Michigan – Privileged information.”</a:t>
            </a:r>
          </a:p>
        </p:txBody>
      </p:sp>
      <p:sp>
        <p:nvSpPr>
          <p:cNvPr id="5" name="Slide Number Placeholder 4"/>
          <p:cNvSpPr>
            <a:spLocks noGrp="1"/>
          </p:cNvSpPr>
          <p:nvPr>
            <p:ph type="sldNum" sz="quarter" idx="11"/>
          </p:nvPr>
        </p:nvSpPr>
        <p:spPr>
          <a:xfrm>
            <a:off x="3884613" y="8685213"/>
            <a:ext cx="2971800" cy="457200"/>
          </a:xfrm>
          <a:prstGeom prst="rect">
            <a:avLst/>
          </a:prstGeom>
        </p:spPr>
        <p:txBody>
          <a:bodyPr/>
          <a:lstStyle/>
          <a:p>
            <a:fld id="{3575D556-A72A-AD4D-B42C-8C8236EBB931}" type="slidenum">
              <a:rPr lang="en-US" smtClean="0"/>
              <a:pPr/>
              <a:t>9</a:t>
            </a:fld>
            <a:endParaRPr lang="en-US"/>
          </a:p>
        </p:txBody>
      </p:sp>
    </p:spTree>
    <p:extLst>
      <p:ext uri="{BB962C8B-B14F-4D97-AF65-F5344CB8AC3E}">
        <p14:creationId xmlns:p14="http://schemas.microsoft.com/office/powerpoint/2010/main" val="26478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MLP represents a </a:t>
            </a:r>
            <a:r>
              <a:rPr lang="en-US" dirty="0" err="1"/>
              <a:t>feedforward</a:t>
            </a:r>
            <a:r>
              <a:rPr lang="en-US" dirty="0"/>
              <a:t> neural network where sets of inputs are fed to the hidden layer through connections between them which represent the strength or weight. A multi-layer </a:t>
            </a:r>
            <a:r>
              <a:rPr lang="en-US" dirty="0" err="1"/>
              <a:t>perceptron</a:t>
            </a:r>
            <a:r>
              <a:rPr lang="en-US" dirty="0"/>
              <a:t> (MLP) has the same structure as a single layer </a:t>
            </a:r>
            <a:r>
              <a:rPr lang="en-US" dirty="0" err="1"/>
              <a:t>perceptron</a:t>
            </a:r>
            <a:r>
              <a:rPr lang="en-US" dirty="0"/>
              <a:t> with one or more hidden layers.</a:t>
            </a:r>
          </a:p>
          <a:p>
            <a:pPr algn="just">
              <a:buFont typeface="Wingdings" pitchFamily="2" charset="2"/>
              <a:buChar char="Ø"/>
            </a:pPr>
            <a:r>
              <a:rPr lang="en-US" dirty="0"/>
              <a:t>We expect to collect data from the virtual cathode (images), from the energy meter, from the available downstream electron-beam diagnostics to incorporate into our learned model.</a:t>
            </a:r>
          </a:p>
          <a:p>
            <a:pPr algn="just">
              <a:buFont typeface="Wingdings" pitchFamily="2" charset="2"/>
              <a:buChar char="Ø"/>
            </a:pPr>
            <a:r>
              <a:rPr lang="en-US" dirty="0"/>
              <a:t>MLP (Multilayer </a:t>
            </a:r>
            <a:r>
              <a:rPr lang="en-US" dirty="0" err="1"/>
              <a:t>Perceptron</a:t>
            </a:r>
            <a:r>
              <a:rPr lang="en-US" dirty="0"/>
              <a:t>) ( For different number of layers).</a:t>
            </a:r>
          </a:p>
          <a:p>
            <a:endParaRPr lang="en-US" dirty="0"/>
          </a:p>
          <a:p>
            <a:r>
              <a:rPr lang="en-US" dirty="0"/>
              <a:t>Model of the electron beam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Developing the surrogate model (</a:t>
            </a:r>
            <a:r>
              <a:rPr lang="en-US" dirty="0" err="1"/>
              <a:t>Feedforward</a:t>
            </a:r>
            <a:r>
              <a:rPr lang="en-US" dirty="0"/>
              <a:t> Neural Network (FFNN)) </a:t>
            </a:r>
          </a:p>
          <a:p>
            <a:endParaRPr lang="en-US" dirty="0"/>
          </a:p>
        </p:txBody>
      </p:sp>
      <p:sp>
        <p:nvSpPr>
          <p:cNvPr id="4" name="Footer Placeholder 3"/>
          <p:cNvSpPr>
            <a:spLocks noGrp="1"/>
          </p:cNvSpPr>
          <p:nvPr>
            <p:ph type="ftr" sz="quarter" idx="10"/>
          </p:nvPr>
        </p:nvSpPr>
        <p:spPr/>
        <p:txBody>
          <a:bodyPr/>
          <a:lstStyle/>
          <a:p>
            <a:r>
              <a:rPr lang="en-US"/>
              <a:t>“Discussions between UNM and the University of Michigan – Privileged information.”</a:t>
            </a:r>
          </a:p>
        </p:txBody>
      </p:sp>
      <p:sp>
        <p:nvSpPr>
          <p:cNvPr id="5" name="Slide Number Placeholder 4"/>
          <p:cNvSpPr>
            <a:spLocks noGrp="1"/>
          </p:cNvSpPr>
          <p:nvPr>
            <p:ph type="sldNum" sz="quarter" idx="11"/>
          </p:nvPr>
        </p:nvSpPr>
        <p:spPr>
          <a:xfrm>
            <a:off x="3884613" y="8685213"/>
            <a:ext cx="2971800" cy="457200"/>
          </a:xfrm>
          <a:prstGeom prst="rect">
            <a:avLst/>
          </a:prstGeom>
        </p:spPr>
        <p:txBody>
          <a:bodyPr/>
          <a:lstStyle/>
          <a:p>
            <a:fld id="{3575D556-A72A-AD4D-B42C-8C8236EBB931}"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We will develop a surrogate model for laser control, a neural network-based control system that is being developed for electron control of an RF electron gun at the Brookhaven National Laboratory (BNL).</a:t>
            </a:r>
          </a:p>
          <a:p>
            <a:endParaRPr lang="en-US" dirty="0"/>
          </a:p>
        </p:txBody>
      </p:sp>
      <p:sp>
        <p:nvSpPr>
          <p:cNvPr id="4" name="Footer Placeholder 3"/>
          <p:cNvSpPr>
            <a:spLocks noGrp="1"/>
          </p:cNvSpPr>
          <p:nvPr>
            <p:ph type="ftr" sz="quarter" idx="10"/>
          </p:nvPr>
        </p:nvSpPr>
        <p:spPr/>
        <p:txBody>
          <a:bodyPr/>
          <a:lstStyle/>
          <a:p>
            <a:r>
              <a:rPr lang="en-US"/>
              <a:t>23</a:t>
            </a:r>
            <a:r>
              <a:rPr lang="en-US" baseline="30000"/>
              <a:t>rd</a:t>
            </a:r>
            <a:r>
              <a:rPr lang="en-US"/>
              <a:t>  ATF User’s meetings, December, 2020.</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a:t>
            </a:r>
            <a:r>
              <a:rPr lang="en-US" dirty="0" err="1"/>
              <a:t>exep</a:t>
            </a:r>
            <a:endParaRPr lang="en-US" dirty="0"/>
          </a:p>
        </p:txBody>
      </p:sp>
      <p:sp>
        <p:nvSpPr>
          <p:cNvPr id="4" name="Footer Placeholder 3"/>
          <p:cNvSpPr>
            <a:spLocks noGrp="1"/>
          </p:cNvSpPr>
          <p:nvPr>
            <p:ph type="ftr" sz="quarter" idx="10"/>
          </p:nvPr>
        </p:nvSpPr>
        <p:spPr/>
        <p:txBody>
          <a:bodyPr/>
          <a:lstStyle/>
          <a:p>
            <a:r>
              <a:rPr lang="en-US"/>
              <a:t>23</a:t>
            </a:r>
            <a:r>
              <a:rPr lang="en-US" baseline="30000"/>
              <a:t>rd</a:t>
            </a:r>
            <a:r>
              <a:rPr lang="en-US"/>
              <a:t>  ATF User’s meetings, December, 2020.</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1942"/>
            <a:ext cx="7772400" cy="1102519"/>
          </a:xfrm>
        </p:spPr>
        <p:txBody>
          <a:bodyPr/>
          <a:lstStyle>
            <a:lvl1pPr>
              <a:defRPr sz="2600" baseline="0">
                <a:solidFill>
                  <a:srgbClr val="1D4F9F"/>
                </a:solidFill>
              </a:defRPr>
            </a:lvl1pPr>
          </a:lstStyle>
          <a:p>
            <a:r>
              <a:rPr lang="en-US" dirty="0"/>
              <a:t>Click to add Title</a:t>
            </a:r>
          </a:p>
        </p:txBody>
      </p:sp>
      <p:sp>
        <p:nvSpPr>
          <p:cNvPr id="5" name="Text Placeholder 4"/>
          <p:cNvSpPr>
            <a:spLocks noGrp="1"/>
          </p:cNvSpPr>
          <p:nvPr>
            <p:ph type="body" sz="quarter" idx="10" hasCustomPrompt="1"/>
          </p:nvPr>
        </p:nvSpPr>
        <p:spPr>
          <a:xfrm>
            <a:off x="2" y="153962"/>
            <a:ext cx="5075853" cy="342900"/>
          </a:xfrm>
        </p:spPr>
        <p:txBody>
          <a:bodyPr/>
          <a:lstStyle>
            <a:lvl1pPr>
              <a:buNone/>
              <a:defRPr sz="1500" b="1" baseline="0">
                <a:solidFill>
                  <a:srgbClr val="1D4F9F"/>
                </a:solidFill>
              </a:defRPr>
            </a:lvl1pPr>
          </a:lstStyle>
          <a:p>
            <a:pPr lvl="0"/>
            <a:r>
              <a:rPr lang="en-US" dirty="0"/>
              <a:t>Click to add location</a:t>
            </a:r>
          </a:p>
        </p:txBody>
      </p:sp>
      <p:sp>
        <p:nvSpPr>
          <p:cNvPr id="6" name="Text Placeholder 4"/>
          <p:cNvSpPr>
            <a:spLocks noGrp="1"/>
          </p:cNvSpPr>
          <p:nvPr>
            <p:ph type="body" sz="quarter" idx="11" hasCustomPrompt="1"/>
          </p:nvPr>
        </p:nvSpPr>
        <p:spPr>
          <a:xfrm>
            <a:off x="5723715" y="1121939"/>
            <a:ext cx="2845907" cy="342900"/>
          </a:xfrm>
        </p:spPr>
        <p:txBody>
          <a:bodyPr/>
          <a:lstStyle>
            <a:lvl1pPr algn="r">
              <a:buNone/>
              <a:defRPr sz="1500" b="1" baseline="0">
                <a:solidFill>
                  <a:srgbClr val="1D4F9F"/>
                </a:solidFill>
              </a:defRPr>
            </a:lvl1pPr>
          </a:lstStyle>
          <a:p>
            <a:pPr lvl="0"/>
            <a:r>
              <a:rPr lang="en-US" dirty="0"/>
              <a:t>Click to add Date</a:t>
            </a:r>
          </a:p>
        </p:txBody>
      </p:sp>
    </p:spTree>
    <p:extLst>
      <p:ext uri="{BB962C8B-B14F-4D97-AF65-F5344CB8AC3E}">
        <p14:creationId xmlns:p14="http://schemas.microsoft.com/office/powerpoint/2010/main" val="348442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4238"/>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61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4686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0"/>
            <a:ext cx="65913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551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500"/>
          </a:xfrm>
        </p:spPr>
        <p:txBody>
          <a:bodyPr/>
          <a:lstStyle/>
          <a:p>
            <a:r>
              <a:rPr lang="en-US"/>
              <a:t>Click to edit Master title style</a:t>
            </a:r>
            <a:endParaRPr lang="en-US" dirty="0"/>
          </a:p>
        </p:txBody>
      </p:sp>
      <p:sp>
        <p:nvSpPr>
          <p:cNvPr id="3" name="Table Placeholder 2"/>
          <p:cNvSpPr>
            <a:spLocks noGrp="1"/>
          </p:cNvSpPr>
          <p:nvPr>
            <p:ph type="tbl" idx="1"/>
          </p:nvPr>
        </p:nvSpPr>
        <p:spPr>
          <a:xfrm>
            <a:off x="457200" y="742950"/>
            <a:ext cx="8229600" cy="3943350"/>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75130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150AB8-5BD8-4C45-A296-3C37F04EAC75}" type="datetimeFigureOut">
              <a:rPr lang="en-US" smtClean="0"/>
              <a:pPr/>
              <a:t>4/9/21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50AB8-5BD8-4C45-A296-3C37F04EAC75}" type="datetimeFigureOut">
              <a:rPr lang="en-US" smtClean="0"/>
              <a:pPr/>
              <a:t>4/9/21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150AB8-5BD8-4C45-A296-3C37F04EAC75}" type="datetimeFigureOut">
              <a:rPr lang="en-US" smtClean="0"/>
              <a:pPr/>
              <a:t>4/9/21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150AB8-5BD8-4C45-A296-3C37F04EAC75}" type="datetimeFigureOut">
              <a:rPr lang="en-US" smtClean="0"/>
              <a:pPr/>
              <a:t>4/9/21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150AB8-5BD8-4C45-A296-3C37F04EAC75}" type="datetimeFigureOut">
              <a:rPr lang="en-US" smtClean="0"/>
              <a:pPr/>
              <a:t>4/9/21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150AB8-5BD8-4C45-A296-3C37F04EAC75}" type="datetimeFigureOut">
              <a:rPr lang="en-US" smtClean="0"/>
              <a:pPr/>
              <a:t>4/9/21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50AB8-5BD8-4C45-A296-3C37F04EAC75}" type="datetimeFigureOut">
              <a:rPr lang="en-US" smtClean="0"/>
              <a:pPr/>
              <a:t>4/9/21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20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896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150AB8-5BD8-4C45-A296-3C37F04EAC75}" type="datetimeFigureOut">
              <a:rPr lang="en-US" smtClean="0"/>
              <a:pPr/>
              <a:t>4/9/21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8150AB8-5BD8-4C45-A296-3C37F04EAC75}" type="datetimeFigureOut">
              <a:rPr lang="en-US" smtClean="0"/>
              <a:pPr/>
              <a:t>4/9/21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50AB8-5BD8-4C45-A296-3C37F04EAC75}" type="datetimeFigureOut">
              <a:rPr lang="en-US" smtClean="0"/>
              <a:pPr/>
              <a:t>4/9/21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50AB8-5BD8-4C45-A296-3C37F04EAC75}" type="datetimeFigureOut">
              <a:rPr lang="en-US" smtClean="0"/>
              <a:pPr/>
              <a:t>4/9/21</a:t>
            </a:fld>
            <a:endParaRPr lang="en-US"/>
          </a:p>
        </p:txBody>
      </p:sp>
      <p:sp>
        <p:nvSpPr>
          <p:cNvPr id="5" name="Footer Placeholder 4"/>
          <p:cNvSpPr>
            <a:spLocks noGrp="1"/>
          </p:cNvSpPr>
          <p:nvPr>
            <p:ph type="ftr" sz="quarter" idx="11"/>
          </p:nvPr>
        </p:nvSpPr>
        <p:spPr/>
        <p:txBody>
          <a:bodyPr/>
          <a:lstStyle/>
          <a:p>
            <a:r>
              <a:rPr lang="en-US" dirty="0"/>
              <a:t>23</a:t>
            </a:r>
            <a:r>
              <a:rPr lang="en-US" baseline="30000" dirty="0"/>
              <a:t>rd</a:t>
            </a:r>
            <a:r>
              <a:rPr lang="en-US" dirty="0"/>
              <a:t>  ATF User’s meetings, December, 2020.</a:t>
            </a:r>
          </a:p>
          <a:p>
            <a:endParaRPr lang="en-US" dirty="0"/>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75" indent="0">
              <a:buNone/>
              <a:defRPr sz="1400"/>
            </a:lvl2pPr>
            <a:lvl3pPr marL="685749" indent="0">
              <a:buNone/>
              <a:defRPr sz="1200"/>
            </a:lvl3pPr>
            <a:lvl4pPr marL="1028624" indent="0">
              <a:buNone/>
              <a:defRPr sz="1100"/>
            </a:lvl4pPr>
            <a:lvl5pPr marL="1371498" indent="0">
              <a:buNone/>
              <a:defRPr sz="1100"/>
            </a:lvl5pPr>
            <a:lvl6pPr marL="1714373" indent="0">
              <a:buNone/>
              <a:defRPr sz="1100"/>
            </a:lvl6pPr>
            <a:lvl7pPr marL="2057246" indent="0">
              <a:buNone/>
              <a:defRPr sz="1100"/>
            </a:lvl7pPr>
            <a:lvl8pPr marL="2400120" indent="0">
              <a:buNone/>
              <a:defRPr sz="1100"/>
            </a:lvl8pPr>
            <a:lvl9pPr marL="2742995" indent="0">
              <a:buNone/>
              <a:defRPr sz="1100"/>
            </a:lvl9pPr>
          </a:lstStyle>
          <a:p>
            <a:pPr lvl="0"/>
            <a:r>
              <a:rPr lang="en-US" dirty="0"/>
              <a:t>Click to edit Master text styles</a:t>
            </a:r>
          </a:p>
        </p:txBody>
      </p:sp>
    </p:spTree>
    <p:extLst>
      <p:ext uri="{BB962C8B-B14F-4D97-AF65-F5344CB8AC3E}">
        <p14:creationId xmlns:p14="http://schemas.microsoft.com/office/powerpoint/2010/main" val="34152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96348"/>
          </a:xfrm>
        </p:spPr>
        <p:txBody>
          <a:bodyPr/>
          <a:lstStyle/>
          <a:p>
            <a:r>
              <a:rPr lang="en-US"/>
              <a:t>Click to edit Master title style</a:t>
            </a:r>
          </a:p>
        </p:txBody>
      </p:sp>
      <p:sp>
        <p:nvSpPr>
          <p:cNvPr id="3" name="Content Placeholder 2"/>
          <p:cNvSpPr>
            <a:spLocks noGrp="1"/>
          </p:cNvSpPr>
          <p:nvPr>
            <p:ph sz="half" idx="1"/>
          </p:nvPr>
        </p:nvSpPr>
        <p:spPr>
          <a:xfrm>
            <a:off x="457200" y="742950"/>
            <a:ext cx="4038600" cy="394335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42950"/>
            <a:ext cx="4038600" cy="394335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38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231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96348"/>
          </a:xfrm>
        </p:spPr>
        <p:txBody>
          <a:bodyPr/>
          <a:lstStyle/>
          <a:p>
            <a:r>
              <a:rPr lang="en-US"/>
              <a:t>Click to edit Master title style</a:t>
            </a:r>
            <a:endParaRPr lang="en-US" dirty="0"/>
          </a:p>
        </p:txBody>
      </p:sp>
    </p:spTree>
    <p:extLst>
      <p:ext uri="{BB962C8B-B14F-4D97-AF65-F5344CB8AC3E}">
        <p14:creationId xmlns:p14="http://schemas.microsoft.com/office/powerpoint/2010/main" val="377854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89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Tree>
    <p:extLst>
      <p:ext uri="{BB962C8B-B14F-4D97-AF65-F5344CB8AC3E}">
        <p14:creationId xmlns:p14="http://schemas.microsoft.com/office/powerpoint/2010/main" val="364404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100"/>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Tree>
    <p:extLst>
      <p:ext uri="{BB962C8B-B14F-4D97-AF65-F5344CB8AC3E}">
        <p14:creationId xmlns:p14="http://schemas.microsoft.com/office/powerpoint/2010/main" val="47640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06" y="1"/>
            <a:ext cx="9144000" cy="602312"/>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dirty="0"/>
              <a:t>Click to edit Master title style</a:t>
            </a:r>
          </a:p>
        </p:txBody>
      </p:sp>
      <p:sp>
        <p:nvSpPr>
          <p:cNvPr id="627716" name="Line 4"/>
          <p:cNvSpPr>
            <a:spLocks noChangeShapeType="1"/>
          </p:cNvSpPr>
          <p:nvPr userDrawn="1"/>
        </p:nvSpPr>
        <p:spPr bwMode="auto">
          <a:xfrm>
            <a:off x="0" y="503243"/>
            <a:ext cx="9144000" cy="0"/>
          </a:xfrm>
          <a:prstGeom prst="line">
            <a:avLst/>
          </a:prstGeom>
          <a:noFill/>
          <a:ln w="63500">
            <a:solidFill>
              <a:srgbClr val="C00000"/>
            </a:solidFill>
            <a:round/>
            <a:headEnd/>
            <a:tailEnd/>
          </a:ln>
          <a:effectLst/>
        </p:spPr>
        <p:txBody>
          <a:bodyPr lIns="91434" tIns="45717" rIns="91434" bIns="45717"/>
          <a:lstStyle/>
          <a:p>
            <a:pPr>
              <a:defRPr/>
            </a:pPr>
            <a:endParaRPr lang="en-US" sz="1400" dirty="0">
              <a:cs typeface="+mn-cs"/>
            </a:endParaRPr>
          </a:p>
        </p:txBody>
      </p:sp>
      <p:sp>
        <p:nvSpPr>
          <p:cNvPr id="627717" name="Line 5"/>
          <p:cNvSpPr>
            <a:spLocks noChangeShapeType="1"/>
          </p:cNvSpPr>
          <p:nvPr/>
        </p:nvSpPr>
        <p:spPr bwMode="auto">
          <a:xfrm>
            <a:off x="-3705" y="4841450"/>
            <a:ext cx="9144000" cy="0"/>
          </a:xfrm>
          <a:prstGeom prst="line">
            <a:avLst/>
          </a:prstGeom>
          <a:noFill/>
          <a:ln w="63500">
            <a:solidFill>
              <a:srgbClr val="C00000"/>
            </a:solidFill>
            <a:round/>
            <a:headEnd/>
            <a:tailEnd/>
          </a:ln>
          <a:effectLst/>
        </p:spPr>
        <p:txBody>
          <a:bodyPr lIns="91434" tIns="45717" rIns="91434" bIns="45717"/>
          <a:lstStyle/>
          <a:p>
            <a:pPr>
              <a:defRPr/>
            </a:pPr>
            <a:endParaRPr lang="en-US" sz="1400" dirty="0">
              <a:cs typeface="+mn-cs"/>
            </a:endParaRPr>
          </a:p>
        </p:txBody>
      </p:sp>
      <p:sp>
        <p:nvSpPr>
          <p:cNvPr id="627720" name="Text Box 8"/>
          <p:cNvSpPr txBox="1">
            <a:spLocks noChangeArrowheads="1"/>
          </p:cNvSpPr>
          <p:nvPr userDrawn="1"/>
        </p:nvSpPr>
        <p:spPr bwMode="auto">
          <a:xfrm>
            <a:off x="8532736" y="4912009"/>
            <a:ext cx="308132" cy="338548"/>
          </a:xfrm>
          <a:prstGeom prst="rect">
            <a:avLst/>
          </a:prstGeom>
          <a:noFill/>
          <a:ln w="9525">
            <a:noFill/>
            <a:miter lim="800000"/>
            <a:headEnd/>
            <a:tailEnd/>
          </a:ln>
          <a:effectLst/>
        </p:spPr>
        <p:txBody>
          <a:bodyPr wrap="square" lIns="91434" tIns="45717" rIns="91434" bIns="45717">
            <a:spAutoFit/>
          </a:bodyPr>
          <a:lstStyle/>
          <a:p>
            <a:pPr eaLnBrk="1" hangingPunct="1">
              <a:spcBef>
                <a:spcPct val="50000"/>
              </a:spcBef>
              <a:defRPr/>
            </a:pPr>
            <a:r>
              <a:rPr lang="en-US" sz="800" b="0" i="1" dirty="0">
                <a:latin typeface="Times New Roman" pitchFamily="18" charset="0"/>
                <a:cs typeface="+mn-cs"/>
              </a:rPr>
              <a:t> </a:t>
            </a:r>
            <a:fld id="{1B5B5EA7-2DCA-4A86-8031-B157A36EB5B6}" type="slidenum">
              <a:rPr lang="en-US" sz="800" b="0" i="1" smtClean="0">
                <a:latin typeface="Times New Roman" pitchFamily="18" charset="0"/>
                <a:cs typeface="+mn-cs"/>
              </a:rPr>
              <a:pPr eaLnBrk="1" hangingPunct="1">
                <a:spcBef>
                  <a:spcPct val="50000"/>
                </a:spcBef>
                <a:defRPr/>
              </a:pPr>
              <a:t>‹#›</a:t>
            </a:fld>
            <a:endParaRPr lang="en-US" sz="800" b="0" i="1" dirty="0">
              <a:latin typeface="Times New Roman" pitchFamily="18" charset="0"/>
              <a:cs typeface="+mn-cs"/>
            </a:endParaRPr>
          </a:p>
        </p:txBody>
      </p:sp>
      <p:sp>
        <p:nvSpPr>
          <p:cNvPr id="1034" name="Rectangle 10"/>
          <p:cNvSpPr>
            <a:spLocks noGrp="1" noChangeArrowheads="1"/>
          </p:cNvSpPr>
          <p:nvPr>
            <p:ph type="body" idx="1"/>
          </p:nvPr>
        </p:nvSpPr>
        <p:spPr bwMode="auto">
          <a:xfrm>
            <a:off x="457200" y="742950"/>
            <a:ext cx="8229600" cy="3943350"/>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11EEF623-C9E3-4EBA-8C30-1354116376C2}"/>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7564585" y="1737"/>
            <a:ext cx="1575713" cy="477400"/>
          </a:xfrm>
          <a:prstGeom prst="rect">
            <a:avLst/>
          </a:prstGeom>
        </p:spPr>
      </p:pic>
      <p:sp>
        <p:nvSpPr>
          <p:cNvPr id="9" name="Footer Placeholder 8"/>
          <p:cNvSpPr>
            <a:spLocks noGrp="1"/>
          </p:cNvSpPr>
          <p:nvPr>
            <p:ph type="ftr" sz="quarter" idx="3"/>
          </p:nvPr>
        </p:nvSpPr>
        <p:spPr>
          <a:xfrm>
            <a:off x="2702168" y="4868863"/>
            <a:ext cx="3142318"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dirty="0"/>
          </a:p>
          <a:p>
            <a:endParaRPr lang="en-US" dirty="0"/>
          </a:p>
        </p:txBody>
      </p:sp>
      <p:sp>
        <p:nvSpPr>
          <p:cNvPr id="10" name="Footer Placeholder 8"/>
          <p:cNvSpPr txBox="1">
            <a:spLocks/>
          </p:cNvSpPr>
          <p:nvPr userDrawn="1"/>
        </p:nvSpPr>
        <p:spPr>
          <a:xfrm>
            <a:off x="98580" y="4975920"/>
            <a:ext cx="8588219"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chemeClr val="tx1">
                    <a:tint val="75000"/>
                  </a:schemeClr>
                </a:solidFill>
                <a:effectLst/>
                <a:uLnTx/>
                <a:uFillTx/>
                <a:latin typeface="+mn-lt"/>
                <a:ea typeface="+mn-ea"/>
                <a:cs typeface="+mn-cs"/>
              </a:rPr>
              <a:t>Aasma</a:t>
            </a: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1">
                    <a:tint val="75000"/>
                  </a:schemeClr>
                </a:solidFill>
                <a:effectLst/>
                <a:uLnTx/>
                <a:uFillTx/>
                <a:latin typeface="+mn-lt"/>
                <a:ea typeface="+mn-ea"/>
                <a:cs typeface="+mn-cs"/>
              </a:rPr>
              <a:t>Aslam</a:t>
            </a: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a:t>
            </a:r>
            <a:r>
              <a:rPr lang="en-US" dirty="0"/>
              <a:t>23</a:t>
            </a:r>
            <a:r>
              <a:rPr lang="en-US" baseline="30000" dirty="0"/>
              <a:t>rd</a:t>
            </a:r>
            <a:r>
              <a:rPr lang="en-US" dirty="0"/>
              <a:t>  ATF User’s meetings, December, 2020.</a:t>
            </a:r>
          </a:p>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spTree>
    <p:extLst>
      <p:ext uri="{BB962C8B-B14F-4D97-AF65-F5344CB8AC3E}">
        <p14:creationId xmlns:p14="http://schemas.microsoft.com/office/powerpoint/2010/main" val="28708078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cs typeface="Arial" charset="0"/>
        </a:defRPr>
      </a:lvl2pPr>
      <a:lvl3pPr algn="ctr" rtl="0" eaLnBrk="1" fontAlgn="base" hangingPunct="1">
        <a:spcBef>
          <a:spcPct val="0"/>
        </a:spcBef>
        <a:spcAft>
          <a:spcPct val="0"/>
        </a:spcAft>
        <a:defRPr sz="2400" b="1">
          <a:solidFill>
            <a:schemeClr val="tx1"/>
          </a:solidFill>
          <a:latin typeface="Arial" charset="0"/>
          <a:cs typeface="Arial" charset="0"/>
        </a:defRPr>
      </a:lvl3pPr>
      <a:lvl4pPr algn="ctr" rtl="0" eaLnBrk="1" fontAlgn="base" hangingPunct="1">
        <a:spcBef>
          <a:spcPct val="0"/>
        </a:spcBef>
        <a:spcAft>
          <a:spcPct val="0"/>
        </a:spcAft>
        <a:defRPr sz="2400" b="1">
          <a:solidFill>
            <a:schemeClr val="tx1"/>
          </a:solidFill>
          <a:latin typeface="Arial" charset="0"/>
          <a:cs typeface="Arial" charset="0"/>
        </a:defRPr>
      </a:lvl4pPr>
      <a:lvl5pPr algn="ctr" rtl="0" eaLnBrk="1" fontAlgn="base" hangingPunct="1">
        <a:spcBef>
          <a:spcPct val="0"/>
        </a:spcBef>
        <a:spcAft>
          <a:spcPct val="0"/>
        </a:spcAft>
        <a:defRPr sz="2400" b="1">
          <a:solidFill>
            <a:schemeClr val="tx1"/>
          </a:solidFill>
          <a:latin typeface="Arial" charset="0"/>
          <a:cs typeface="Arial" charset="0"/>
        </a:defRPr>
      </a:lvl5pPr>
      <a:lvl6pPr marL="342875" algn="ctr" rtl="0" eaLnBrk="1" fontAlgn="base" hangingPunct="1">
        <a:spcBef>
          <a:spcPct val="0"/>
        </a:spcBef>
        <a:spcAft>
          <a:spcPct val="0"/>
        </a:spcAft>
        <a:defRPr sz="2400" b="1">
          <a:solidFill>
            <a:schemeClr val="tx1"/>
          </a:solidFill>
          <a:latin typeface="Arial" charset="0"/>
          <a:cs typeface="Arial" charset="0"/>
        </a:defRPr>
      </a:lvl6pPr>
      <a:lvl7pPr marL="685749" algn="ctr" rtl="0" eaLnBrk="1" fontAlgn="base" hangingPunct="1">
        <a:spcBef>
          <a:spcPct val="0"/>
        </a:spcBef>
        <a:spcAft>
          <a:spcPct val="0"/>
        </a:spcAft>
        <a:defRPr sz="2400" b="1">
          <a:solidFill>
            <a:schemeClr val="tx1"/>
          </a:solidFill>
          <a:latin typeface="Arial" charset="0"/>
          <a:cs typeface="Arial" charset="0"/>
        </a:defRPr>
      </a:lvl7pPr>
      <a:lvl8pPr marL="1028624" algn="ctr" rtl="0" eaLnBrk="1" fontAlgn="base" hangingPunct="1">
        <a:spcBef>
          <a:spcPct val="0"/>
        </a:spcBef>
        <a:spcAft>
          <a:spcPct val="0"/>
        </a:spcAft>
        <a:defRPr sz="2400" b="1">
          <a:solidFill>
            <a:schemeClr val="tx1"/>
          </a:solidFill>
          <a:latin typeface="Arial" charset="0"/>
          <a:cs typeface="Arial" charset="0"/>
        </a:defRPr>
      </a:lvl8pPr>
      <a:lvl9pPr marL="1371498" algn="ctr" rtl="0" eaLnBrk="1" fontAlgn="base" hangingPunct="1">
        <a:spcBef>
          <a:spcPct val="0"/>
        </a:spcBef>
        <a:spcAft>
          <a:spcPct val="0"/>
        </a:spcAft>
        <a:defRPr sz="2400" b="1">
          <a:solidFill>
            <a:schemeClr val="tx1"/>
          </a:solidFill>
          <a:latin typeface="Arial" charset="0"/>
          <a:cs typeface="Arial" charset="0"/>
        </a:defRPr>
      </a:lvl9pPr>
    </p:titleStyle>
    <p:bodyStyle>
      <a:lvl1pPr marL="257156" indent="-257156" algn="l" rtl="0" eaLnBrk="1" fontAlgn="base" hangingPunct="1">
        <a:spcBef>
          <a:spcPct val="20000"/>
        </a:spcBef>
        <a:spcAft>
          <a:spcPct val="0"/>
        </a:spcAft>
        <a:buChar char="•"/>
        <a:defRPr sz="2100">
          <a:solidFill>
            <a:schemeClr val="tx1"/>
          </a:solidFill>
          <a:latin typeface="+mn-lt"/>
          <a:ea typeface="+mn-ea"/>
          <a:cs typeface="+mn-cs"/>
        </a:defRPr>
      </a:lvl1pPr>
      <a:lvl2pPr marL="557171" indent="-214298" algn="l" rtl="0" eaLnBrk="1" fontAlgn="base" hangingPunct="1">
        <a:spcBef>
          <a:spcPct val="20000"/>
        </a:spcBef>
        <a:spcAft>
          <a:spcPct val="0"/>
        </a:spcAft>
        <a:buChar char="–"/>
        <a:defRPr sz="1800">
          <a:solidFill>
            <a:schemeClr val="tx1"/>
          </a:solidFill>
          <a:latin typeface="+mn-lt"/>
          <a:cs typeface="+mn-cs"/>
        </a:defRPr>
      </a:lvl2pPr>
      <a:lvl3pPr marL="857186" indent="-171438" algn="l" rtl="0" eaLnBrk="1" fontAlgn="base" hangingPunct="1">
        <a:spcBef>
          <a:spcPct val="20000"/>
        </a:spcBef>
        <a:spcAft>
          <a:spcPct val="0"/>
        </a:spcAft>
        <a:buChar char="•"/>
        <a:defRPr sz="1500">
          <a:solidFill>
            <a:schemeClr val="tx1"/>
          </a:solidFill>
          <a:latin typeface="+mn-lt"/>
          <a:cs typeface="+mn-cs"/>
        </a:defRPr>
      </a:lvl3pPr>
      <a:lvl4pPr marL="1200060" indent="-171438" algn="l" rtl="0" eaLnBrk="1" fontAlgn="base" hangingPunct="1">
        <a:spcBef>
          <a:spcPct val="20000"/>
        </a:spcBef>
        <a:spcAft>
          <a:spcPct val="0"/>
        </a:spcAft>
        <a:buChar char="–"/>
        <a:defRPr sz="1400">
          <a:solidFill>
            <a:schemeClr val="tx1"/>
          </a:solidFill>
          <a:latin typeface="+mn-lt"/>
          <a:cs typeface="+mn-cs"/>
        </a:defRPr>
      </a:lvl4pPr>
      <a:lvl5pPr marL="1542935" indent="-171438" algn="l" rtl="0" eaLnBrk="1" fontAlgn="base" hangingPunct="1">
        <a:spcBef>
          <a:spcPct val="20000"/>
        </a:spcBef>
        <a:spcAft>
          <a:spcPct val="0"/>
        </a:spcAft>
        <a:buChar char="»"/>
        <a:defRPr sz="1400">
          <a:solidFill>
            <a:schemeClr val="tx1"/>
          </a:solidFill>
          <a:latin typeface="+mn-lt"/>
          <a:cs typeface="+mn-cs"/>
        </a:defRPr>
      </a:lvl5pPr>
      <a:lvl6pPr marL="1885809" indent="-171438" algn="l" rtl="0" eaLnBrk="1" fontAlgn="base" hangingPunct="1">
        <a:spcBef>
          <a:spcPct val="20000"/>
        </a:spcBef>
        <a:spcAft>
          <a:spcPct val="0"/>
        </a:spcAft>
        <a:buChar char="»"/>
        <a:defRPr>
          <a:solidFill>
            <a:schemeClr val="tx1"/>
          </a:solidFill>
          <a:latin typeface="+mn-lt"/>
          <a:cs typeface="+mn-cs"/>
        </a:defRPr>
      </a:lvl6pPr>
      <a:lvl7pPr marL="2228684" indent="-171438" algn="l" rtl="0" eaLnBrk="1" fontAlgn="base" hangingPunct="1">
        <a:spcBef>
          <a:spcPct val="20000"/>
        </a:spcBef>
        <a:spcAft>
          <a:spcPct val="0"/>
        </a:spcAft>
        <a:buChar char="»"/>
        <a:defRPr>
          <a:solidFill>
            <a:schemeClr val="tx1"/>
          </a:solidFill>
          <a:latin typeface="+mn-lt"/>
          <a:cs typeface="+mn-cs"/>
        </a:defRPr>
      </a:lvl7pPr>
      <a:lvl8pPr marL="2571558" indent="-171438" algn="l" rtl="0" eaLnBrk="1" fontAlgn="base" hangingPunct="1">
        <a:spcBef>
          <a:spcPct val="20000"/>
        </a:spcBef>
        <a:spcAft>
          <a:spcPct val="0"/>
        </a:spcAft>
        <a:buChar char="»"/>
        <a:defRPr>
          <a:solidFill>
            <a:schemeClr val="tx1"/>
          </a:solidFill>
          <a:latin typeface="+mn-lt"/>
          <a:cs typeface="+mn-cs"/>
        </a:defRPr>
      </a:lvl8pPr>
      <a:lvl9pPr marL="2914433" indent="-171438"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34" tIns="45717" rIns="91434" bIns="45717" rtlCol="0" anchor="ctr">
            <a:normAutofit/>
          </a:bodyPr>
          <a:lstStyle/>
          <a:p>
            <a:r>
              <a:rPr lang="en-US"/>
              <a:t>Click to edit Master title style</a:t>
            </a:r>
          </a:p>
        </p:txBody>
      </p:sp>
      <p:sp>
        <p:nvSpPr>
          <p:cNvPr id="3" name="Text Placeholder 2"/>
          <p:cNvSpPr>
            <a:spLocks noGrp="1"/>
          </p:cNvSpPr>
          <p:nvPr>
            <p:ph type="body" idx="1"/>
          </p:nvPr>
        </p:nvSpPr>
        <p:spPr>
          <a:xfrm>
            <a:off x="457200" y="1200153"/>
            <a:ext cx="8229600" cy="3394075"/>
          </a:xfrm>
          <a:prstGeom prst="rect">
            <a:avLst/>
          </a:prstGeom>
        </p:spPr>
        <p:txBody>
          <a:bodyPr vert="horz" lIns="91434" tIns="45717" rIns="91434"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6"/>
            <a:ext cx="2133600" cy="274637"/>
          </a:xfrm>
          <a:prstGeom prst="rect">
            <a:avLst/>
          </a:prstGeom>
        </p:spPr>
        <p:txBody>
          <a:bodyPr vert="horz" lIns="91434" tIns="45717" rIns="91434" bIns="45717" rtlCol="0" anchor="ctr"/>
          <a:lstStyle>
            <a:lvl1pPr algn="l">
              <a:defRPr sz="1200">
                <a:solidFill>
                  <a:schemeClr val="tx1">
                    <a:tint val="75000"/>
                  </a:schemeClr>
                </a:solidFill>
              </a:defRPr>
            </a:lvl1pPr>
          </a:lstStyle>
          <a:p>
            <a:fld id="{D8150AB8-5BD8-4C45-A296-3C37F04EAC75}" type="datetimeFigureOut">
              <a:rPr lang="en-US" smtClean="0"/>
              <a:pPr/>
              <a:t>4/9/21</a:t>
            </a:fld>
            <a:endParaRPr lang="en-US"/>
          </a:p>
        </p:txBody>
      </p:sp>
      <p:sp>
        <p:nvSpPr>
          <p:cNvPr id="5" name="Footer Placeholder 4"/>
          <p:cNvSpPr>
            <a:spLocks noGrp="1"/>
          </p:cNvSpPr>
          <p:nvPr>
            <p:ph type="ftr" sz="quarter" idx="3"/>
          </p:nvPr>
        </p:nvSpPr>
        <p:spPr>
          <a:xfrm>
            <a:off x="3124200" y="4767266"/>
            <a:ext cx="2895600"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6"/>
            <a:ext cx="2133600" cy="274637"/>
          </a:xfrm>
          <a:prstGeom prst="rect">
            <a:avLst/>
          </a:prstGeom>
        </p:spPr>
        <p:txBody>
          <a:bodyPr vert="horz" lIns="91434" tIns="45717" rIns="91434" bIns="45717" rtlCol="0" anchor="ctr"/>
          <a:lstStyle>
            <a:lvl1pPr algn="r">
              <a:defRPr sz="1200">
                <a:solidFill>
                  <a:schemeClr val="tx1">
                    <a:tint val="75000"/>
                  </a:schemeClr>
                </a:solidFill>
              </a:defRPr>
            </a:lvl1pPr>
          </a:lstStyle>
          <a:p>
            <a:fld id="{D7958869-5CF4-4B9E-A18B-9071A87317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95" indent="-285729" algn="l" defTabSz="91433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15" indent="-228582" algn="l" defTabSz="91433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80"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46"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alcf.anl.gov/theta"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6" y="11945"/>
            <a:ext cx="5416938" cy="529152"/>
          </a:xfrm>
        </p:spPr>
        <p:txBody>
          <a:bodyPr>
            <a:noAutofit/>
          </a:bodyPr>
          <a:lstStyle/>
          <a:p>
            <a:r>
              <a:rPr lang="es-MX" sz="2400" dirty="0">
                <a:highlight>
                  <a:srgbClr val="FFFF00"/>
                </a:highlight>
              </a:rPr>
              <a:t>Proposal ID:</a:t>
            </a:r>
            <a:r>
              <a:rPr lang="es-MX" sz="2400" b="0" strike="sngStrike" dirty="0">
                <a:highlight>
                  <a:srgbClr val="FFFF00"/>
                </a:highlight>
              </a:rPr>
              <a:t>UED</a:t>
            </a:r>
            <a:r>
              <a:rPr lang="es-MX" sz="2400" dirty="0">
                <a:highlight>
                  <a:srgbClr val="FFFF00"/>
                </a:highlight>
              </a:rPr>
              <a:t>E-Beam-308095</a:t>
            </a:r>
            <a:endParaRPr lang="en-US" sz="2400" i="1" dirty="0"/>
          </a:p>
        </p:txBody>
      </p:sp>
      <p:sp>
        <p:nvSpPr>
          <p:cNvPr id="6" name="Subtitle 2">
            <a:extLst>
              <a:ext uri="{FF2B5EF4-FFF2-40B4-BE49-F238E27FC236}">
                <a16:creationId xmlns:a16="http://schemas.microsoft.com/office/drawing/2014/main" id="{BFC1A0AB-019D-4DB7-8EE6-1ABAEE4D6C98}"/>
              </a:ext>
            </a:extLst>
          </p:cNvPr>
          <p:cNvSpPr txBox="1">
            <a:spLocks/>
          </p:cNvSpPr>
          <p:nvPr/>
        </p:nvSpPr>
        <p:spPr bwMode="auto">
          <a:xfrm>
            <a:off x="138341" y="2118021"/>
            <a:ext cx="6366369" cy="1704678"/>
          </a:xfrm>
          <a:prstGeom prst="rect">
            <a:avLst/>
          </a:prstGeom>
          <a:noFill/>
          <a:ln w="9525">
            <a:noFill/>
            <a:miter lim="800000"/>
            <a:headEnd/>
            <a:tailEnd/>
          </a:ln>
        </p:spPr>
        <p:txBody>
          <a:bodyPr vert="horz" wrap="square" lIns="68576" tIns="34289" rIns="68576" bIns="34289" numCol="1" anchor="ctr" anchorCtr="0" compatLnSpc="1">
            <a:prstTxWarp prst="textNoShape">
              <a:avLst/>
            </a:prstTxWarp>
            <a:normAutofit/>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cs typeface="+mn-cs"/>
              </a:defRPr>
            </a:lvl2pPr>
            <a:lvl3pPr marL="914400" indent="0" algn="l" rtl="0" eaLnBrk="1" fontAlgn="base" hangingPunct="1">
              <a:spcBef>
                <a:spcPct val="20000"/>
              </a:spcBef>
              <a:spcAft>
                <a:spcPct val="0"/>
              </a:spcAft>
              <a:buNone/>
              <a:defRPr sz="1600">
                <a:solidFill>
                  <a:schemeClr val="tx1"/>
                </a:solidFill>
                <a:latin typeface="+mn-lt"/>
                <a:cs typeface="+mn-cs"/>
              </a:defRPr>
            </a:lvl3pPr>
            <a:lvl4pPr marL="1371600" indent="0" algn="l" rtl="0" eaLnBrk="1" fontAlgn="base" hangingPunct="1">
              <a:spcBef>
                <a:spcPct val="20000"/>
              </a:spcBef>
              <a:spcAft>
                <a:spcPct val="0"/>
              </a:spcAft>
              <a:buNone/>
              <a:defRPr sz="1400">
                <a:solidFill>
                  <a:schemeClr val="tx1"/>
                </a:solidFill>
                <a:latin typeface="+mn-lt"/>
                <a:cs typeface="+mn-cs"/>
              </a:defRPr>
            </a:lvl4pPr>
            <a:lvl5pPr marL="1828800" indent="0" algn="l" rtl="0" eaLnBrk="1" fontAlgn="base" hangingPunct="1">
              <a:spcBef>
                <a:spcPct val="20000"/>
              </a:spcBef>
              <a:spcAft>
                <a:spcPct val="0"/>
              </a:spcAft>
              <a:buNone/>
              <a:defRPr sz="1400">
                <a:solidFill>
                  <a:schemeClr val="tx1"/>
                </a:solidFill>
                <a:latin typeface="+mn-lt"/>
                <a:cs typeface="+mn-cs"/>
              </a:defRPr>
            </a:lvl5pPr>
            <a:lvl6pPr marL="2286000" indent="0" algn="l" rtl="0" eaLnBrk="1" fontAlgn="base" hangingPunct="1">
              <a:spcBef>
                <a:spcPct val="20000"/>
              </a:spcBef>
              <a:spcAft>
                <a:spcPct val="0"/>
              </a:spcAft>
              <a:buNone/>
              <a:defRPr sz="1400">
                <a:solidFill>
                  <a:schemeClr val="tx1"/>
                </a:solidFill>
                <a:latin typeface="+mn-lt"/>
                <a:cs typeface="+mn-cs"/>
              </a:defRPr>
            </a:lvl6pPr>
            <a:lvl7pPr marL="2743200" indent="0" algn="l" rtl="0" eaLnBrk="1" fontAlgn="base" hangingPunct="1">
              <a:spcBef>
                <a:spcPct val="20000"/>
              </a:spcBef>
              <a:spcAft>
                <a:spcPct val="0"/>
              </a:spcAft>
              <a:buNone/>
              <a:defRPr sz="1400">
                <a:solidFill>
                  <a:schemeClr val="tx1"/>
                </a:solidFill>
                <a:latin typeface="+mn-lt"/>
                <a:cs typeface="+mn-cs"/>
              </a:defRPr>
            </a:lvl7pPr>
            <a:lvl8pPr marL="3200400" indent="0" algn="l" rtl="0" eaLnBrk="1" fontAlgn="base" hangingPunct="1">
              <a:spcBef>
                <a:spcPct val="20000"/>
              </a:spcBef>
              <a:spcAft>
                <a:spcPct val="0"/>
              </a:spcAft>
              <a:buNone/>
              <a:defRPr sz="1400">
                <a:solidFill>
                  <a:schemeClr val="tx1"/>
                </a:solidFill>
                <a:latin typeface="+mn-lt"/>
                <a:cs typeface="+mn-cs"/>
              </a:defRPr>
            </a:lvl8pPr>
            <a:lvl9pPr marL="3657600" indent="0" algn="l" rtl="0" eaLnBrk="1" fontAlgn="base" hangingPunct="1">
              <a:spcBef>
                <a:spcPct val="20000"/>
              </a:spcBef>
              <a:spcAft>
                <a:spcPct val="0"/>
              </a:spcAft>
              <a:buNone/>
              <a:defRPr sz="1400">
                <a:solidFill>
                  <a:schemeClr val="tx1"/>
                </a:solidFill>
                <a:latin typeface="+mn-lt"/>
                <a:cs typeface="+mn-cs"/>
              </a:defRPr>
            </a:lvl9pPr>
          </a:lstStyle>
          <a:p>
            <a:pPr lvl="0">
              <a:defRPr/>
            </a:pPr>
            <a:r>
              <a:rPr lang="en-US" kern="0" dirty="0">
                <a:solidFill>
                  <a:srgbClr val="000000">
                    <a:lumMod val="75000"/>
                    <a:lumOff val="25000"/>
                  </a:srgbClr>
                </a:solidFill>
                <a:latin typeface="Arial"/>
                <a:cs typeface="Arial"/>
              </a:rPr>
              <a:t>PI: </a:t>
            </a:r>
            <a:r>
              <a:rPr lang="en-US" dirty="0" err="1"/>
              <a:t>Aasma</a:t>
            </a:r>
            <a:r>
              <a:rPr lang="en-US" dirty="0"/>
              <a:t> </a:t>
            </a:r>
            <a:r>
              <a:rPr lang="en-US" dirty="0" err="1"/>
              <a:t>Aslam</a:t>
            </a:r>
            <a:endParaRPr lang="en-US" kern="0" dirty="0">
              <a:solidFill>
                <a:srgbClr val="000000">
                  <a:lumMod val="75000"/>
                  <a:lumOff val="25000"/>
                </a:srgbClr>
              </a:solidFill>
              <a:latin typeface="Arial"/>
              <a:cs typeface="Arial"/>
            </a:endParaRPr>
          </a:p>
          <a:p>
            <a:r>
              <a:rPr lang="en-US" kern="0" dirty="0">
                <a:solidFill>
                  <a:srgbClr val="000000">
                    <a:lumMod val="75000"/>
                    <a:lumOff val="25000"/>
                  </a:srgbClr>
                </a:solidFill>
                <a:latin typeface="Arial"/>
                <a:cs typeface="Arial"/>
              </a:rPr>
              <a:t>Collaborators: </a:t>
            </a:r>
            <a:r>
              <a:rPr lang="en-US" dirty="0"/>
              <a:t>University of New Mexico (Mariana A Fazio, Salvador Sosa </a:t>
            </a:r>
            <a:r>
              <a:rPr lang="en-US" dirty="0" err="1"/>
              <a:t>Guitron</a:t>
            </a:r>
            <a:r>
              <a:rPr lang="en-US" dirty="0"/>
              <a:t>, Sandra </a:t>
            </a:r>
            <a:r>
              <a:rPr lang="en-US" dirty="0" err="1"/>
              <a:t>Biedron</a:t>
            </a:r>
            <a:r>
              <a:rPr lang="en-US" dirty="0"/>
              <a:t>, </a:t>
            </a:r>
            <a:r>
              <a:rPr lang="en-US" dirty="0" err="1"/>
              <a:t>Manel</a:t>
            </a:r>
            <a:r>
              <a:rPr lang="en-US" dirty="0"/>
              <a:t> </a:t>
            </a:r>
            <a:r>
              <a:rPr lang="en-US" dirty="0" err="1"/>
              <a:t>Martínez</a:t>
            </a:r>
            <a:r>
              <a:rPr lang="en-US" dirty="0"/>
              <a:t>-Ramón), Brookhaven National Laboratory (Marcus </a:t>
            </a:r>
            <a:r>
              <a:rPr lang="en-US" dirty="0" err="1"/>
              <a:t>Babzien</a:t>
            </a:r>
            <a:r>
              <a:rPr lang="en-US" dirty="0"/>
              <a:t>)</a:t>
            </a:r>
          </a:p>
        </p:txBody>
      </p:sp>
      <p:pic>
        <p:nvPicPr>
          <p:cNvPr id="14" name="Picture 13">
            <a:extLst>
              <a:ext uri="{FF2B5EF4-FFF2-40B4-BE49-F238E27FC236}">
                <a16:creationId xmlns:a16="http://schemas.microsoft.com/office/drawing/2014/main" id="{4FD963A5-FB37-4C1E-B028-BBD3E4B175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2772" y="6302"/>
            <a:ext cx="2741228" cy="756201"/>
          </a:xfrm>
          <a:prstGeom prst="rect">
            <a:avLst/>
          </a:prstGeom>
          <a:solidFill>
            <a:schemeClr val="bg1"/>
          </a:solidFill>
        </p:spPr>
      </p:pic>
      <p:pic>
        <p:nvPicPr>
          <p:cNvPr id="15" name="Picture 14" descr="A picture containing clipart&#10;&#10;Description automatically generated">
            <a:extLst>
              <a:ext uri="{FF2B5EF4-FFF2-40B4-BE49-F238E27FC236}">
                <a16:creationId xmlns:a16="http://schemas.microsoft.com/office/drawing/2014/main" id="{ED02E8D9-BAAA-4C27-B997-469E1C40CE2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04710" y="2445830"/>
            <a:ext cx="2357985" cy="887913"/>
          </a:xfrm>
          <a:prstGeom prst="rect">
            <a:avLst/>
          </a:prstGeom>
        </p:spPr>
      </p:pic>
      <p:pic>
        <p:nvPicPr>
          <p:cNvPr id="16" name="Picture 15" descr="Logo, company name&#10;&#10;Description automatically generated">
            <a:extLst>
              <a:ext uri="{FF2B5EF4-FFF2-40B4-BE49-F238E27FC236}">
                <a16:creationId xmlns:a16="http://schemas.microsoft.com/office/drawing/2014/main" id="{CF74024B-CB40-43CF-A0E1-8B096987A8E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57301" y="1732225"/>
            <a:ext cx="2602888" cy="954392"/>
          </a:xfrm>
          <a:prstGeom prst="rect">
            <a:avLst/>
          </a:prstGeom>
        </p:spPr>
      </p:pic>
      <p:sp>
        <p:nvSpPr>
          <p:cNvPr id="19" name="Title 1">
            <a:extLst>
              <a:ext uri="{FF2B5EF4-FFF2-40B4-BE49-F238E27FC236}">
                <a16:creationId xmlns:a16="http://schemas.microsoft.com/office/drawing/2014/main" id="{59F33D55-C9D6-435D-B5C7-4A2E91DC3F37}"/>
              </a:ext>
            </a:extLst>
          </p:cNvPr>
          <p:cNvSpPr txBox="1">
            <a:spLocks/>
          </p:cNvSpPr>
          <p:nvPr/>
        </p:nvSpPr>
        <p:spPr bwMode="auto">
          <a:xfrm>
            <a:off x="138340" y="878914"/>
            <a:ext cx="8916018" cy="1330508"/>
          </a:xfrm>
          <a:prstGeom prst="rect">
            <a:avLst/>
          </a:prstGeom>
          <a:noFill/>
          <a:ln w="9525">
            <a:noFill/>
            <a:miter lim="800000"/>
            <a:headEnd/>
            <a:tailEnd/>
          </a:ln>
        </p:spPr>
        <p:txBody>
          <a:bodyPr vert="horz" wrap="square" lIns="68576" tIns="34289" rIns="68576" bIns="34289" numCol="1" anchor="t" anchorCtr="0" compatLnSpc="1">
            <a:prstTxWarp prst="textNoShape">
              <a:avLst/>
            </a:prstTxWarp>
            <a:noAutofit/>
          </a:bodyPr>
          <a:lstStyle>
            <a:lvl1pPr algn="l" rtl="0" eaLnBrk="1" fontAlgn="base" hangingPunct="1">
              <a:spcBef>
                <a:spcPct val="0"/>
              </a:spcBef>
              <a:spcAft>
                <a:spcPct val="0"/>
              </a:spcAft>
              <a:defRPr sz="4000" b="1" cap="all">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ctr" rtl="0" eaLnBrk="1" fontAlgn="base" hangingPunct="1">
              <a:spcBef>
                <a:spcPct val="0"/>
              </a:spcBef>
              <a:spcAft>
                <a:spcPct val="0"/>
              </a:spcAft>
              <a:defRPr sz="3200" b="1">
                <a:solidFill>
                  <a:schemeClr val="tx1"/>
                </a:solidFill>
                <a:latin typeface="Arial" charset="0"/>
                <a:cs typeface="Arial" charset="0"/>
              </a:defRPr>
            </a:lvl6pPr>
            <a:lvl7pPr marL="914400" algn="ctr" rtl="0" eaLnBrk="1" fontAlgn="base" hangingPunct="1">
              <a:spcBef>
                <a:spcPct val="0"/>
              </a:spcBef>
              <a:spcAft>
                <a:spcPct val="0"/>
              </a:spcAft>
              <a:defRPr sz="3200" b="1">
                <a:solidFill>
                  <a:schemeClr val="tx1"/>
                </a:solidFill>
                <a:latin typeface="Arial" charset="0"/>
                <a:cs typeface="Arial" charset="0"/>
              </a:defRPr>
            </a:lvl7pPr>
            <a:lvl8pPr marL="1371600" algn="ctr" rtl="0" eaLnBrk="1" fontAlgn="base" hangingPunct="1">
              <a:spcBef>
                <a:spcPct val="0"/>
              </a:spcBef>
              <a:spcAft>
                <a:spcPct val="0"/>
              </a:spcAft>
              <a:defRPr sz="3200" b="1">
                <a:solidFill>
                  <a:schemeClr val="tx1"/>
                </a:solidFill>
                <a:latin typeface="Arial" charset="0"/>
                <a:cs typeface="Arial" charset="0"/>
              </a:defRPr>
            </a:lvl8pPr>
            <a:lvl9pPr marL="1828800" algn="ctr" rtl="0" eaLnBrk="1" fontAlgn="base" hangingPunct="1">
              <a:spcBef>
                <a:spcPct val="0"/>
              </a:spcBef>
              <a:spcAft>
                <a:spcPct val="0"/>
              </a:spcAft>
              <a:defRPr sz="3200" b="1">
                <a:solidFill>
                  <a:schemeClr val="tx1"/>
                </a:solidFill>
                <a:latin typeface="Arial" charset="0"/>
                <a:cs typeface="Arial" charset="0"/>
              </a:defRPr>
            </a:lvl9pPr>
          </a:lstStyle>
          <a:p>
            <a:pPr lvl="0">
              <a:defRPr/>
            </a:pPr>
            <a:r>
              <a:rPr lang="en-US" sz="2100" dirty="0"/>
              <a:t>Intelligent laser control with uncertainty quantification for electron beam generation.</a:t>
            </a:r>
            <a:endParaRPr lang="en-US" sz="2400" i="1" kern="0" dirty="0">
              <a:solidFill>
                <a:srgbClr val="000000"/>
              </a:solidFill>
              <a:latin typeface="Arial"/>
              <a:cs typeface="Arial"/>
            </a:endParaRPr>
          </a:p>
        </p:txBody>
      </p:sp>
      <p:sp>
        <p:nvSpPr>
          <p:cNvPr id="24" name="Subtitle 2">
            <a:extLst>
              <a:ext uri="{FF2B5EF4-FFF2-40B4-BE49-F238E27FC236}">
                <a16:creationId xmlns:a16="http://schemas.microsoft.com/office/drawing/2014/main" id="{DC86211E-F5E2-4040-9992-D602AC9F366D}"/>
              </a:ext>
            </a:extLst>
          </p:cNvPr>
          <p:cNvSpPr txBox="1">
            <a:spLocks/>
          </p:cNvSpPr>
          <p:nvPr/>
        </p:nvSpPr>
        <p:spPr bwMode="auto">
          <a:xfrm>
            <a:off x="138340" y="3822700"/>
            <a:ext cx="6051084" cy="809612"/>
          </a:xfrm>
          <a:prstGeom prst="rect">
            <a:avLst/>
          </a:prstGeom>
          <a:noFill/>
          <a:ln w="9525">
            <a:noFill/>
            <a:miter lim="800000"/>
            <a:headEnd/>
            <a:tailEnd/>
          </a:ln>
        </p:spPr>
        <p:txBody>
          <a:bodyPr vert="horz" wrap="square" lIns="68576" tIns="34289" rIns="68576" bIns="34289" numCol="1" anchor="ctr" anchorCtr="0" compatLnSpc="1">
            <a:prstTxWarp prst="textNoShape">
              <a:avLst/>
            </a:prstTxWarp>
            <a:normAutofit/>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cs typeface="+mn-cs"/>
              </a:defRPr>
            </a:lvl2pPr>
            <a:lvl3pPr marL="914400" indent="0" algn="l" rtl="0" eaLnBrk="1" fontAlgn="base" hangingPunct="1">
              <a:spcBef>
                <a:spcPct val="20000"/>
              </a:spcBef>
              <a:spcAft>
                <a:spcPct val="0"/>
              </a:spcAft>
              <a:buNone/>
              <a:defRPr sz="1600">
                <a:solidFill>
                  <a:schemeClr val="tx1"/>
                </a:solidFill>
                <a:latin typeface="+mn-lt"/>
                <a:cs typeface="+mn-cs"/>
              </a:defRPr>
            </a:lvl3pPr>
            <a:lvl4pPr marL="1371600" indent="0" algn="l" rtl="0" eaLnBrk="1" fontAlgn="base" hangingPunct="1">
              <a:spcBef>
                <a:spcPct val="20000"/>
              </a:spcBef>
              <a:spcAft>
                <a:spcPct val="0"/>
              </a:spcAft>
              <a:buNone/>
              <a:defRPr sz="1400">
                <a:solidFill>
                  <a:schemeClr val="tx1"/>
                </a:solidFill>
                <a:latin typeface="+mn-lt"/>
                <a:cs typeface="+mn-cs"/>
              </a:defRPr>
            </a:lvl4pPr>
            <a:lvl5pPr marL="1828800" indent="0" algn="l" rtl="0" eaLnBrk="1" fontAlgn="base" hangingPunct="1">
              <a:spcBef>
                <a:spcPct val="20000"/>
              </a:spcBef>
              <a:spcAft>
                <a:spcPct val="0"/>
              </a:spcAft>
              <a:buNone/>
              <a:defRPr sz="1400">
                <a:solidFill>
                  <a:schemeClr val="tx1"/>
                </a:solidFill>
                <a:latin typeface="+mn-lt"/>
                <a:cs typeface="+mn-cs"/>
              </a:defRPr>
            </a:lvl5pPr>
            <a:lvl6pPr marL="2286000" indent="0" algn="l" rtl="0" eaLnBrk="1" fontAlgn="base" hangingPunct="1">
              <a:spcBef>
                <a:spcPct val="20000"/>
              </a:spcBef>
              <a:spcAft>
                <a:spcPct val="0"/>
              </a:spcAft>
              <a:buNone/>
              <a:defRPr sz="1400">
                <a:solidFill>
                  <a:schemeClr val="tx1"/>
                </a:solidFill>
                <a:latin typeface="+mn-lt"/>
                <a:cs typeface="+mn-cs"/>
              </a:defRPr>
            </a:lvl6pPr>
            <a:lvl7pPr marL="2743200" indent="0" algn="l" rtl="0" eaLnBrk="1" fontAlgn="base" hangingPunct="1">
              <a:spcBef>
                <a:spcPct val="20000"/>
              </a:spcBef>
              <a:spcAft>
                <a:spcPct val="0"/>
              </a:spcAft>
              <a:buNone/>
              <a:defRPr sz="1400">
                <a:solidFill>
                  <a:schemeClr val="tx1"/>
                </a:solidFill>
                <a:latin typeface="+mn-lt"/>
                <a:cs typeface="+mn-cs"/>
              </a:defRPr>
            </a:lvl7pPr>
            <a:lvl8pPr marL="3200400" indent="0" algn="l" rtl="0" eaLnBrk="1" fontAlgn="base" hangingPunct="1">
              <a:spcBef>
                <a:spcPct val="20000"/>
              </a:spcBef>
              <a:spcAft>
                <a:spcPct val="0"/>
              </a:spcAft>
              <a:buNone/>
              <a:defRPr sz="1400">
                <a:solidFill>
                  <a:schemeClr val="tx1"/>
                </a:solidFill>
                <a:latin typeface="+mn-lt"/>
                <a:cs typeface="+mn-cs"/>
              </a:defRPr>
            </a:lvl8pPr>
            <a:lvl9pPr marL="3657600" indent="0" algn="l" rtl="0" eaLnBrk="1" fontAlgn="base" hangingPunct="1">
              <a:spcBef>
                <a:spcPct val="20000"/>
              </a:spcBef>
              <a:spcAft>
                <a:spcPct val="0"/>
              </a:spcAft>
              <a:buNone/>
              <a:defRPr sz="1400">
                <a:solidFill>
                  <a:schemeClr val="tx1"/>
                </a:solidFill>
                <a:latin typeface="+mn-lt"/>
                <a:cs typeface="+mn-cs"/>
              </a:defRPr>
            </a:lvl9pPr>
          </a:lstStyle>
          <a:p>
            <a:pPr defTabSz="685749">
              <a:defRPr/>
            </a:pPr>
            <a:r>
              <a:rPr lang="en-US" sz="1400" kern="0" dirty="0">
                <a:solidFill>
                  <a:srgbClr val="000000">
                    <a:lumMod val="75000"/>
                    <a:lumOff val="25000"/>
                  </a:srgbClr>
                </a:solidFill>
                <a:latin typeface="Arial" pitchFamily="34" charset="0"/>
                <a:cs typeface="Arial" pitchFamily="34" charset="0"/>
              </a:rPr>
              <a:t>Funding source: </a:t>
            </a:r>
          </a:p>
          <a:p>
            <a:pPr defTabSz="685749">
              <a:defRPr/>
            </a:pPr>
            <a:r>
              <a:rPr lang="en-US" sz="1400" dirty="0">
                <a:latin typeface="Arial" pitchFamily="34" charset="0"/>
                <a:cs typeface="Arial" pitchFamily="34" charset="0"/>
              </a:rPr>
              <a:t>Center for Bright Beams (CBB), support of the National Science Foundation and Technology Center (NSF), </a:t>
            </a:r>
            <a:r>
              <a:rPr lang="en-US" sz="1400" kern="0" dirty="0">
                <a:solidFill>
                  <a:srgbClr val="000000">
                    <a:lumMod val="75000"/>
                    <a:lumOff val="25000"/>
                  </a:srgbClr>
                </a:solidFill>
                <a:latin typeface="Arial" pitchFamily="34" charset="0"/>
                <a:cs typeface="Arial" pitchFamily="34" charset="0"/>
              </a:rPr>
              <a:t>Status: Funded.</a:t>
            </a:r>
          </a:p>
        </p:txBody>
      </p:sp>
      <p:pic>
        <p:nvPicPr>
          <p:cNvPr id="9" name="Picture 8"/>
          <p:cNvPicPr/>
          <p:nvPr/>
        </p:nvPicPr>
        <p:blipFill>
          <a:blip r:embed="rId6" cstate="email">
            <a:extLst>
              <a:ext uri="{28A0092B-C50C-407E-A947-70E740481C1C}">
                <a14:useLocalDpi xmlns:a14="http://schemas.microsoft.com/office/drawing/2010/main" val="0"/>
              </a:ext>
            </a:extLst>
          </a:blip>
          <a:stretch>
            <a:fillRect/>
          </a:stretch>
        </p:blipFill>
        <p:spPr>
          <a:xfrm>
            <a:off x="4800603" y="3538185"/>
            <a:ext cx="4253758" cy="569032"/>
          </a:xfrm>
          <a:prstGeom prst="rect">
            <a:avLst/>
          </a:prstGeom>
        </p:spPr>
      </p:pic>
    </p:spTree>
    <p:extLst>
      <p:ext uri="{BB962C8B-B14F-4D97-AF65-F5344CB8AC3E}">
        <p14:creationId xmlns:p14="http://schemas.microsoft.com/office/powerpoint/2010/main" val="279210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 Overview</a:t>
            </a:r>
            <a:endParaRPr lang="en-US" sz="2000" dirty="0"/>
          </a:p>
        </p:txBody>
      </p:sp>
      <p:sp>
        <p:nvSpPr>
          <p:cNvPr id="3" name="Rectangle 2"/>
          <p:cNvSpPr/>
          <p:nvPr/>
        </p:nvSpPr>
        <p:spPr>
          <a:xfrm>
            <a:off x="400395" y="828098"/>
            <a:ext cx="8497956" cy="3487309"/>
          </a:xfrm>
          <a:prstGeom prst="rect">
            <a:avLst/>
          </a:prstGeom>
        </p:spPr>
        <p:txBody>
          <a:bodyPr vert="horz" lIns="54861" tIns="91434" rIns="91434" bIns="45717" rtlCol="0">
            <a:normAutofit/>
          </a:bodyPr>
          <a:lstStyle/>
          <a:p>
            <a:pPr marL="342900" indent="-342900" algn="just">
              <a:buFont typeface="Arial" pitchFamily="34" charset="0"/>
              <a:buChar char="•"/>
            </a:pPr>
            <a:r>
              <a:rPr lang="en-US" dirty="0"/>
              <a:t>In this research, using a liquid crystal (on Silicon) spatial modulator, we want to perform active, adaptive control of the drive laser transverse profile on the photocathode in the main ATF linear accelerator system. </a:t>
            </a:r>
          </a:p>
          <a:p>
            <a:pPr marL="342900" indent="-342900" algn="just">
              <a:buFont typeface="Arial" pitchFamily="34" charset="0"/>
              <a:buChar char="•"/>
            </a:pPr>
            <a:endParaRPr lang="en-US" dirty="0"/>
          </a:p>
          <a:p>
            <a:pPr marL="342900" indent="-342900" algn="just">
              <a:buFont typeface="Arial" pitchFamily="34" charset="0"/>
              <a:buChar char="•"/>
            </a:pPr>
            <a:r>
              <a:rPr lang="en-US" dirty="0"/>
              <a:t>To optimize and stabilize the electron beam (length, charge distribution, transverse profile, etc.) by applying a machine learning (ML) based control for the drive laser of the photocathode RF electron gun. </a:t>
            </a:r>
          </a:p>
          <a:p>
            <a:pPr marL="342900" indent="-342900" algn="just">
              <a:buFont typeface="Arial" pitchFamily="34" charset="0"/>
              <a:buChar char="•"/>
            </a:pPr>
            <a:endParaRPr lang="en-US" dirty="0"/>
          </a:p>
          <a:p>
            <a:pPr marL="342900" indent="-342900" algn="just">
              <a:buFont typeface="Arial" pitchFamily="34" charset="0"/>
              <a:buChar char="•"/>
            </a:pPr>
            <a:r>
              <a:rPr lang="en-US" dirty="0"/>
              <a:t>We will create a surrogate model by using computational nodes from ALCF (Argonne National Leadership Computing Facility).</a:t>
            </a:r>
          </a:p>
          <a:p>
            <a:pPr marL="342900" indent="-342900">
              <a:buFont typeface="Arial" pitchFamily="34" charset="0"/>
              <a:buChar char="•"/>
            </a:pPr>
            <a:endParaRPr lang="en-US" dirty="0"/>
          </a:p>
          <a:p>
            <a:pPr marL="285729" indent="-285729" algn="just">
              <a:buFont typeface="Arial" panose="020B0604020202020204" pitchFamily="34" charset="0"/>
              <a:buChar char="•"/>
            </a:pPr>
            <a:endParaRPr lang="en-US" dirty="0"/>
          </a:p>
          <a:p>
            <a:pPr marL="285729" indent="-285729" algn="just">
              <a:buFont typeface="Arial" panose="020B0604020202020204" pitchFamily="34" charset="0"/>
              <a:buChar char="•"/>
            </a:pPr>
            <a:endParaRPr lang="en-US" dirty="0"/>
          </a:p>
          <a:p>
            <a:pPr marL="285729" indent="-285729">
              <a:buFont typeface="Arial" panose="020B0604020202020204" pitchFamily="34" charset="0"/>
              <a:buChar char="•"/>
            </a:pPr>
            <a:endParaRPr lang="en-US" dirty="0"/>
          </a:p>
          <a:p>
            <a:pPr marL="285729" indent="-285729">
              <a:buFont typeface="Arial" panose="020B0604020202020204" pitchFamily="34" charset="0"/>
              <a:buChar char="•"/>
            </a:pPr>
            <a:endParaRPr lang="en-US" dirty="0">
              <a:solidFill>
                <a:schemeClr val="tx2">
                  <a:lumMod val="50000"/>
                </a:schemeClr>
              </a:solidFill>
            </a:endParaRPr>
          </a:p>
          <a:p>
            <a:pPr marL="285729" indent="-285729">
              <a:buFont typeface="Arial" panose="020B0604020202020204" pitchFamily="34" charset="0"/>
              <a:buChar char="•"/>
            </a:pPr>
            <a:endParaRPr lang="en-US" dirty="0">
              <a:solidFill>
                <a:schemeClr val="tx2">
                  <a:lumMod val="50000"/>
                </a:schemeClr>
              </a:solidFill>
            </a:endParaRPr>
          </a:p>
          <a:p>
            <a:pPr marL="404592" indent="-285729" algn="just">
              <a:spcAft>
                <a:spcPts val="900"/>
              </a:spcAft>
              <a:buClr>
                <a:srgbClr val="AA0530"/>
              </a:buClr>
              <a:buSzPct val="80000"/>
              <a:buFont typeface="Arial" panose="020B0604020202020204" pitchFamily="34" charset="0"/>
              <a:buChar char="•"/>
            </a:pPr>
            <a:endParaRPr lang="en-US" dirty="0">
              <a:solidFill>
                <a:srgbClr val="505150"/>
              </a:solidFill>
              <a:ea typeface="Gotham Book" charset="0"/>
              <a:cs typeface="Gotham Book" charset="0"/>
            </a:endParaRPr>
          </a:p>
        </p:txBody>
      </p:sp>
    </p:spTree>
    <p:extLst>
      <p:ext uri="{BB962C8B-B14F-4D97-AF65-F5344CB8AC3E}">
        <p14:creationId xmlns:p14="http://schemas.microsoft.com/office/powerpoint/2010/main" val="192738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779"/>
            <a:ext cx="6858000" cy="620202"/>
          </a:xfrm>
        </p:spPr>
        <p:txBody>
          <a:bodyPr>
            <a:noAutofit/>
          </a:bodyPr>
          <a:lstStyle/>
          <a:p>
            <a:pPr algn="l"/>
            <a:r>
              <a:rPr lang="en-US" sz="2000" b="0" dirty="0"/>
              <a:t>.</a:t>
            </a:r>
          </a:p>
        </p:txBody>
      </p:sp>
      <p:sp>
        <p:nvSpPr>
          <p:cNvPr id="6" name="Rectangle 5"/>
          <p:cNvSpPr/>
          <p:nvPr/>
        </p:nvSpPr>
        <p:spPr>
          <a:xfrm>
            <a:off x="3525867" y="76117"/>
            <a:ext cx="1867582" cy="461665"/>
          </a:xfrm>
          <a:prstGeom prst="rect">
            <a:avLst/>
          </a:prstGeom>
        </p:spPr>
        <p:txBody>
          <a:bodyPr wrap="square" lIns="91434" tIns="45717" rIns="91434" bIns="45717">
            <a:spAutoFit/>
          </a:bodyPr>
          <a:lstStyle/>
          <a:p>
            <a:r>
              <a:rPr lang="en-US" sz="2400" b="1" dirty="0"/>
              <a:t>Abstract</a:t>
            </a:r>
            <a:endParaRPr lang="en-US" sz="2400" dirty="0"/>
          </a:p>
        </p:txBody>
      </p:sp>
      <p:sp>
        <p:nvSpPr>
          <p:cNvPr id="7" name="Content Placeholder 6"/>
          <p:cNvSpPr>
            <a:spLocks noGrp="1"/>
          </p:cNvSpPr>
          <p:nvPr>
            <p:ph idx="1"/>
          </p:nvPr>
        </p:nvSpPr>
        <p:spPr>
          <a:xfrm>
            <a:off x="595745" y="824345"/>
            <a:ext cx="8229600" cy="3943350"/>
          </a:xfrm>
        </p:spPr>
        <p:txBody>
          <a:bodyPr/>
          <a:lstStyle/>
          <a:p>
            <a:pPr algn="just">
              <a:buFont typeface="Arial" pitchFamily="34" charset="0"/>
              <a:buChar char="•"/>
            </a:pPr>
            <a:r>
              <a:rPr lang="en-US" sz="1600" dirty="0">
                <a:latin typeface="Arial" pitchFamily="34" charset="0"/>
                <a:cs typeface="Arial" pitchFamily="34" charset="0"/>
              </a:rPr>
              <a:t>In this project, Brookhaven National Lab and the University of New Mexico (UNM) will test control of a laser system. The quality of the laser pulses drives the quality of the electron beam. </a:t>
            </a:r>
          </a:p>
          <a:p>
            <a:pPr algn="just">
              <a:buFont typeface="Arial" pitchFamily="34" charset="0"/>
              <a:buChar char="•"/>
            </a:pPr>
            <a:r>
              <a:rPr lang="en-US" sz="1600" dirty="0">
                <a:latin typeface="Arial" pitchFamily="34" charset="0"/>
                <a:cs typeface="Arial" pitchFamily="34" charset="0"/>
              </a:rPr>
              <a:t>The high brightness electron gun is also the ideal test bed for the impact of the laser quality on the electron beam quality.</a:t>
            </a:r>
          </a:p>
          <a:p>
            <a:pPr algn="just">
              <a:buFont typeface="Arial" pitchFamily="34" charset="0"/>
              <a:buChar char="•"/>
            </a:pPr>
            <a:r>
              <a:rPr lang="en-US" sz="1600" dirty="0">
                <a:latin typeface="Arial" pitchFamily="34" charset="0"/>
                <a:cs typeface="Arial" pitchFamily="34" charset="0"/>
              </a:rPr>
              <a:t>The experiment conducted at BNL facilities employs a 1.6-cell photocathode RF gun operating at a resonant frequency of 2856 MHz to produce 2-5 </a:t>
            </a:r>
            <a:r>
              <a:rPr lang="en-US" sz="1600" dirty="0" err="1">
                <a:latin typeface="Arial" pitchFamily="34" charset="0"/>
                <a:cs typeface="Arial" pitchFamily="34" charset="0"/>
              </a:rPr>
              <a:t>MeV</a:t>
            </a:r>
            <a:r>
              <a:rPr lang="en-US" sz="1600" dirty="0">
                <a:latin typeface="Arial" pitchFamily="34" charset="0"/>
                <a:cs typeface="Arial" pitchFamily="34" charset="0"/>
              </a:rPr>
              <a:t> electrons driven by a frequency-quadrupled </a:t>
            </a:r>
            <a:r>
              <a:rPr lang="en-US" sz="1600" dirty="0" err="1">
                <a:latin typeface="Arial" pitchFamily="34" charset="0"/>
                <a:cs typeface="Arial" pitchFamily="34" charset="0"/>
              </a:rPr>
              <a:t>Nd:YAG</a:t>
            </a:r>
            <a:r>
              <a:rPr lang="en-US" sz="1600" dirty="0">
                <a:latin typeface="Arial" pitchFamily="34" charset="0"/>
                <a:cs typeface="Arial" pitchFamily="34" charset="0"/>
              </a:rPr>
              <a:t> laser (266 nm) generates the </a:t>
            </a:r>
            <a:r>
              <a:rPr lang="en-US" sz="1600" dirty="0" err="1">
                <a:latin typeface="Arial" pitchFamily="34" charset="0"/>
                <a:cs typeface="Arial" pitchFamily="34" charset="0"/>
              </a:rPr>
              <a:t>picosecond</a:t>
            </a:r>
            <a:r>
              <a:rPr lang="en-US" sz="1600" dirty="0">
                <a:latin typeface="Arial" pitchFamily="34" charset="0"/>
                <a:cs typeface="Arial" pitchFamily="34" charset="0"/>
              </a:rPr>
              <a:t> electron pulses through the photoelectric effect from a copper cathode.</a:t>
            </a:r>
          </a:p>
          <a:p>
            <a:pPr algn="just">
              <a:buFont typeface="Arial" pitchFamily="34" charset="0"/>
              <a:buChar char="•"/>
            </a:pPr>
            <a:r>
              <a:rPr lang="en-US" sz="1600" dirty="0">
                <a:latin typeface="Arial" pitchFamily="34" charset="0"/>
                <a:cs typeface="Arial" pitchFamily="34" charset="0"/>
              </a:rPr>
              <a:t>We will optimize and stabilize the electron beam (length, charge distribution, transverse profile, etc.).</a:t>
            </a:r>
          </a:p>
          <a:p>
            <a:pPr algn="just">
              <a:buFont typeface="Arial" pitchFamily="34" charset="0"/>
              <a:buChar char="•"/>
            </a:pPr>
            <a:endParaRPr lang="en-US" sz="1800" dirty="0">
              <a:latin typeface="Arial" pitchFamily="34" charset="0"/>
              <a:cs typeface="Arial" pitchFamily="34" charset="0"/>
            </a:endParaRPr>
          </a:p>
          <a:p>
            <a:pPr algn="just">
              <a:buFont typeface="Arial" pitchFamily="34" charset="0"/>
              <a:buChar char="•"/>
            </a:pPr>
            <a:endParaRPr lang="en-US" sz="1800" dirty="0">
              <a:latin typeface="Arial" pitchFamily="34" charset="0"/>
              <a:cs typeface="Arial" pitchFamily="34" charset="0"/>
            </a:endParaRPr>
          </a:p>
          <a:p>
            <a:pPr>
              <a:buFont typeface="Arial" pitchFamily="34" charset="0"/>
              <a:buChar char="•"/>
            </a:pPr>
            <a:endParaRPr lang="en-US" sz="1800" dirty="0">
              <a:latin typeface="Arial" pitchFamily="34" charset="0"/>
              <a:cs typeface="Arial" pitchFamily="34" charset="0"/>
            </a:endParaRPr>
          </a:p>
        </p:txBody>
      </p:sp>
    </p:spTree>
    <p:extLst>
      <p:ext uri="{BB962C8B-B14F-4D97-AF65-F5344CB8AC3E}">
        <p14:creationId xmlns:p14="http://schemas.microsoft.com/office/powerpoint/2010/main" val="38540979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 Transport, Delivery, and Diagnostics</a:t>
            </a:r>
          </a:p>
        </p:txBody>
      </p:sp>
      <p:pic>
        <p:nvPicPr>
          <p:cNvPr id="4" name="Content Placeholder 3" descr="GH_optics2.png"/>
          <p:cNvPicPr>
            <a:picLocks noGrp="1" noChangeAspect="1"/>
          </p:cNvPicPr>
          <p:nvPr>
            <p:ph idx="1"/>
          </p:nvPr>
        </p:nvPicPr>
        <p:blipFill>
          <a:blip r:embed="rId3" cstate="print"/>
          <a:stretch>
            <a:fillRect/>
          </a:stretch>
        </p:blipFill>
        <p:spPr>
          <a:xfrm>
            <a:off x="5303520" y="665922"/>
            <a:ext cx="3452558" cy="4014218"/>
          </a:xfrm>
        </p:spPr>
      </p:pic>
      <p:sp>
        <p:nvSpPr>
          <p:cNvPr id="3" name="TextBox 2">
            <a:extLst>
              <a:ext uri="{FF2B5EF4-FFF2-40B4-BE49-F238E27FC236}">
                <a16:creationId xmlns:a16="http://schemas.microsoft.com/office/drawing/2014/main" id="{CE89BDA0-D9CF-473C-AC17-EFCE399402E0}"/>
              </a:ext>
            </a:extLst>
          </p:cNvPr>
          <p:cNvSpPr txBox="1"/>
          <p:nvPr/>
        </p:nvSpPr>
        <p:spPr>
          <a:xfrm>
            <a:off x="197414" y="704022"/>
            <a:ext cx="4198620" cy="4247317"/>
          </a:xfrm>
          <a:prstGeom prst="rect">
            <a:avLst/>
          </a:prstGeom>
          <a:noFill/>
        </p:spPr>
        <p:txBody>
          <a:bodyPr wrap="square" rtlCol="0">
            <a:spAutoFit/>
          </a:bodyPr>
          <a:lstStyle/>
          <a:p>
            <a:pPr marL="285750" indent="-285750">
              <a:buFont typeface="Arial" pitchFamily="34" charset="0"/>
              <a:buChar char="•"/>
            </a:pPr>
            <a:r>
              <a:rPr lang="en-US" dirty="0"/>
              <a:t>UV is generated in the laser room, and transported through vacuum transport line to gun hutch near photoinjector</a:t>
            </a:r>
          </a:p>
          <a:p>
            <a:pPr marL="285750" indent="-285750">
              <a:buFont typeface="Arial" pitchFamily="34" charset="0"/>
              <a:buChar char="•"/>
            </a:pPr>
            <a:r>
              <a:rPr lang="en-US" dirty="0"/>
              <a:t>Diagnostics consist of energy (joulemeter), timing (photodetector), profile and position (CCD’s) measurements</a:t>
            </a:r>
          </a:p>
          <a:p>
            <a:pPr marL="285750" indent="-285750">
              <a:buFont typeface="Arial" pitchFamily="34" charset="0"/>
              <a:buChar char="•"/>
            </a:pPr>
            <a:r>
              <a:rPr lang="en-US" dirty="0"/>
              <a:t>Instrument suite enables measurement of correlations between laser and electron beam parameters</a:t>
            </a:r>
          </a:p>
          <a:p>
            <a:pPr marL="285750" indent="-285750">
              <a:buFont typeface="Arial" pitchFamily="34" charset="0"/>
              <a:buChar char="•"/>
            </a:pPr>
            <a:r>
              <a:rPr lang="en-US" dirty="0"/>
              <a:t>Active control of laser energy, phase, and position already in place</a:t>
            </a:r>
          </a:p>
          <a:p>
            <a:pPr marL="285750" indent="-285750">
              <a:buFont typeface="Arial" pitchFamily="34" charset="0"/>
              <a:buChar cha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1E9E-FC4E-435F-8DD1-E594697F0AA6}"/>
              </a:ext>
            </a:extLst>
          </p:cNvPr>
          <p:cNvSpPr>
            <a:spLocks noGrp="1"/>
          </p:cNvSpPr>
          <p:nvPr>
            <p:ph type="title"/>
          </p:nvPr>
        </p:nvSpPr>
        <p:spPr/>
        <p:txBody>
          <a:bodyPr/>
          <a:lstStyle/>
          <a:p>
            <a:r>
              <a:rPr lang="en-US" dirty="0"/>
              <a:t>Argonne Leadership Computer Facility</a:t>
            </a:r>
          </a:p>
        </p:txBody>
      </p:sp>
      <p:pic>
        <p:nvPicPr>
          <p:cNvPr id="8" name="Content Placeholder 7" descr="A picture containing building&#10;&#10;Description automatically generated">
            <a:extLst>
              <a:ext uri="{FF2B5EF4-FFF2-40B4-BE49-F238E27FC236}">
                <a16:creationId xmlns:a16="http://schemas.microsoft.com/office/drawing/2014/main" id="{32B10F72-C113-4CD2-A8F8-B23110DE17A9}"/>
              </a:ext>
            </a:extLst>
          </p:cNvPr>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4987947" y="1729603"/>
            <a:ext cx="3900190" cy="2191118"/>
          </a:xfrm>
        </p:spPr>
      </p:pic>
      <p:sp>
        <p:nvSpPr>
          <p:cNvPr id="9" name="Content Placeholder 8">
            <a:extLst>
              <a:ext uri="{FF2B5EF4-FFF2-40B4-BE49-F238E27FC236}">
                <a16:creationId xmlns:a16="http://schemas.microsoft.com/office/drawing/2014/main" id="{93F6177B-F7CA-495B-9CFD-5F8B9821BC45}"/>
              </a:ext>
            </a:extLst>
          </p:cNvPr>
          <p:cNvSpPr>
            <a:spLocks noGrp="1"/>
          </p:cNvSpPr>
          <p:nvPr>
            <p:ph sz="half" idx="2"/>
          </p:nvPr>
        </p:nvSpPr>
        <p:spPr>
          <a:xfrm>
            <a:off x="97046" y="858794"/>
            <a:ext cx="4562607" cy="3787853"/>
          </a:xfrm>
        </p:spPr>
        <p:txBody>
          <a:bodyPr/>
          <a:lstStyle/>
          <a:p>
            <a:r>
              <a:rPr lang="en-US" sz="1500" dirty="0"/>
              <a:t>Our AI for accelerators projects have allocations at the ALCF’s THETA supercomputer.</a:t>
            </a:r>
          </a:p>
          <a:p>
            <a:endParaRPr lang="en-US" sz="1500" dirty="0"/>
          </a:p>
          <a:p>
            <a:r>
              <a:rPr lang="en-US" sz="1500" dirty="0"/>
              <a:t>We currently use THETA for:</a:t>
            </a:r>
            <a:endParaRPr lang="en-US" sz="1200" dirty="0"/>
          </a:p>
          <a:p>
            <a:pPr lvl="1">
              <a:buFont typeface="Courier New" pitchFamily="49" charset="0"/>
              <a:buChar char="o"/>
            </a:pPr>
            <a:r>
              <a:rPr lang="en-US" sz="1500" dirty="0"/>
              <a:t>Deep learning and optimization.</a:t>
            </a:r>
          </a:p>
          <a:p>
            <a:pPr lvl="1">
              <a:buFont typeface="Courier New" pitchFamily="49" charset="0"/>
              <a:buChar char="o"/>
            </a:pPr>
            <a:r>
              <a:rPr lang="en-US" sz="1500" dirty="0"/>
              <a:t>Surrogate models.</a:t>
            </a:r>
          </a:p>
          <a:p>
            <a:pPr lvl="1">
              <a:buFont typeface="Courier New" pitchFamily="49" charset="0"/>
              <a:buChar char="o"/>
            </a:pPr>
            <a:r>
              <a:rPr lang="en-US" sz="1500" dirty="0"/>
              <a:t>Training of AI-based controllers.</a:t>
            </a:r>
          </a:p>
          <a:p>
            <a:pPr lvl="1"/>
            <a:endParaRPr lang="en-US" sz="1500" dirty="0"/>
          </a:p>
          <a:p>
            <a:r>
              <a:rPr lang="en-US" sz="1500" dirty="0"/>
              <a:t>Multiple computation resources and experimental user facilities are available at DOE labs like ORNL, LANL, SLAC, etc. </a:t>
            </a:r>
          </a:p>
        </p:txBody>
      </p:sp>
      <p:pic>
        <p:nvPicPr>
          <p:cNvPr id="11" name="Picture 10" descr="A picture containing clipart&#10;&#10;Description automatically generated">
            <a:extLst>
              <a:ext uri="{FF2B5EF4-FFF2-40B4-BE49-F238E27FC236}">
                <a16:creationId xmlns:a16="http://schemas.microsoft.com/office/drawing/2014/main" id="{64F51A11-46DA-4D0E-9936-A9EC99F7E8F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96263" y="717889"/>
            <a:ext cx="2203704" cy="829818"/>
          </a:xfrm>
          <a:prstGeom prst="rect">
            <a:avLst/>
          </a:prstGeom>
        </p:spPr>
      </p:pic>
      <p:sp>
        <p:nvSpPr>
          <p:cNvPr id="15" name="TextBox 14">
            <a:extLst>
              <a:ext uri="{FF2B5EF4-FFF2-40B4-BE49-F238E27FC236}">
                <a16:creationId xmlns:a16="http://schemas.microsoft.com/office/drawing/2014/main" id="{86A73E60-E5C3-4230-959F-8EBE19FCF4D6}"/>
              </a:ext>
            </a:extLst>
          </p:cNvPr>
          <p:cNvSpPr txBox="1"/>
          <p:nvPr/>
        </p:nvSpPr>
        <p:spPr>
          <a:xfrm>
            <a:off x="4920297" y="4076102"/>
            <a:ext cx="4082105" cy="807911"/>
          </a:xfrm>
          <a:prstGeom prst="rect">
            <a:avLst/>
          </a:prstGeom>
          <a:noFill/>
        </p:spPr>
        <p:txBody>
          <a:bodyPr wrap="square" lIns="68579" tIns="34289" rIns="68579" bIns="34289" rtlCol="0">
            <a:spAutoFit/>
          </a:bodyPr>
          <a:lstStyle/>
          <a:p>
            <a:r>
              <a:rPr lang="en-US" sz="1200" dirty="0"/>
              <a:t>THETA is a 11.69 petaflops system based on the second-generation Intel® Xeon Phi™ processor, </a:t>
            </a:r>
            <a:r>
              <a:rPr lang="en-US" sz="1200" b="1" dirty="0"/>
              <a:t>281,088 cores.</a:t>
            </a:r>
            <a:endParaRPr lang="en-US" sz="1200" dirty="0"/>
          </a:p>
          <a:p>
            <a:r>
              <a:rPr lang="en-US" sz="1200" dirty="0"/>
              <a:t>For more information: </a:t>
            </a:r>
            <a:r>
              <a:rPr lang="en-US" sz="1200" dirty="0">
                <a:hlinkClick r:id="rId5"/>
              </a:rPr>
              <a:t>https://www.alcf.anl.gov/theta</a:t>
            </a:r>
            <a:endParaRPr lang="en-US" sz="1200" dirty="0"/>
          </a:p>
          <a:p>
            <a:endParaRPr lang="en-US" sz="1200" dirty="0"/>
          </a:p>
        </p:txBody>
      </p:sp>
    </p:spTree>
    <p:extLst>
      <p:ext uri="{BB962C8B-B14F-4D97-AF65-F5344CB8AC3E}">
        <p14:creationId xmlns:p14="http://schemas.microsoft.com/office/powerpoint/2010/main" val="177884799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AI-controls and diagnostic of laser</a:t>
            </a:r>
          </a:p>
        </p:txBody>
      </p:sp>
      <p:sp>
        <p:nvSpPr>
          <p:cNvPr id="3" name="Content Placeholder 2"/>
          <p:cNvSpPr>
            <a:spLocks noGrp="1"/>
          </p:cNvSpPr>
          <p:nvPr>
            <p:ph idx="1"/>
          </p:nvPr>
        </p:nvSpPr>
        <p:spPr>
          <a:xfrm>
            <a:off x="457200" y="777239"/>
            <a:ext cx="8229600" cy="3476211"/>
          </a:xfrm>
        </p:spPr>
        <p:txBody>
          <a:bodyPr/>
          <a:lstStyle/>
          <a:p>
            <a:pPr>
              <a:buFont typeface="Arial" pitchFamily="34" charset="0"/>
              <a:buChar char="•"/>
            </a:pPr>
            <a:r>
              <a:rPr lang="en-US" dirty="0"/>
              <a:t>Control of the laser using NN</a:t>
            </a:r>
          </a:p>
          <a:p>
            <a:pPr lvl="1">
              <a:buFont typeface="Arial" pitchFamily="34" charset="0"/>
              <a:buChar char="•"/>
            </a:pPr>
            <a:r>
              <a:rPr lang="en-US" dirty="0"/>
              <a:t>Inputs:</a:t>
            </a:r>
          </a:p>
          <a:p>
            <a:pPr lvl="2">
              <a:buFont typeface="Courier New" pitchFamily="49" charset="0"/>
              <a:buChar char="o"/>
            </a:pPr>
            <a:r>
              <a:rPr lang="en-US" dirty="0"/>
              <a:t>5 joulemeter channels throughout laser</a:t>
            </a:r>
          </a:p>
          <a:p>
            <a:pPr lvl="2">
              <a:buFont typeface="Courier New" pitchFamily="49" charset="0"/>
              <a:buChar char="o"/>
            </a:pPr>
            <a:r>
              <a:rPr lang="en-US" dirty="0"/>
              <a:t>Laser position and transverse profile at cathode</a:t>
            </a:r>
          </a:p>
          <a:p>
            <a:pPr lvl="2">
              <a:buFont typeface="Courier New" pitchFamily="49" charset="0"/>
              <a:buChar char="o"/>
            </a:pPr>
            <a:r>
              <a:rPr lang="en-US" dirty="0"/>
              <a:t>Electron beam energy spectrum, transverse and longitudinal emittance scans</a:t>
            </a:r>
          </a:p>
          <a:p>
            <a:pPr lvl="2">
              <a:buFont typeface="Courier New" pitchFamily="49" charset="0"/>
              <a:buChar char="o"/>
            </a:pPr>
            <a:r>
              <a:rPr lang="en-US" dirty="0"/>
              <a:t>Laser-RF phasemeter</a:t>
            </a:r>
          </a:p>
          <a:p>
            <a:pPr lvl="1">
              <a:buFont typeface="Arial" pitchFamily="34" charset="0"/>
              <a:buChar char="•"/>
            </a:pPr>
            <a:r>
              <a:rPr lang="en-US" dirty="0"/>
              <a:t>Outputs:</a:t>
            </a:r>
          </a:p>
          <a:p>
            <a:pPr lvl="2">
              <a:buFont typeface="Courier New" pitchFamily="49" charset="0"/>
              <a:buChar char="o"/>
            </a:pPr>
            <a:r>
              <a:rPr lang="en-US" dirty="0"/>
              <a:t>Laser energy</a:t>
            </a:r>
          </a:p>
          <a:p>
            <a:pPr lvl="2">
              <a:buFont typeface="Courier New" pitchFamily="49" charset="0"/>
              <a:buChar char="o"/>
            </a:pPr>
            <a:r>
              <a:rPr lang="en-US" dirty="0"/>
              <a:t>Laser phase</a:t>
            </a:r>
          </a:p>
          <a:p>
            <a:pPr lvl="2">
              <a:buFont typeface="Courier New" pitchFamily="49" charset="0"/>
              <a:buChar char="o"/>
            </a:pPr>
            <a:r>
              <a:rPr lang="en-US" dirty="0"/>
              <a:t>Spatial light modulator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scientific case</a:t>
            </a:r>
          </a:p>
        </p:txBody>
      </p:sp>
      <p:sp>
        <p:nvSpPr>
          <p:cNvPr id="3" name="Content Placeholder 2"/>
          <p:cNvSpPr>
            <a:spLocks noGrp="1"/>
          </p:cNvSpPr>
          <p:nvPr>
            <p:ph idx="1"/>
          </p:nvPr>
        </p:nvSpPr>
        <p:spPr>
          <a:xfrm>
            <a:off x="302217" y="620202"/>
            <a:ext cx="8229600" cy="3943350"/>
          </a:xfrm>
        </p:spPr>
        <p:txBody>
          <a:bodyPr/>
          <a:lstStyle/>
          <a:p>
            <a:pPr algn="just"/>
            <a:r>
              <a:rPr lang="en-US" sz="1600" dirty="0">
                <a:latin typeface="Arial" pitchFamily="34" charset="0"/>
                <a:cs typeface="Arial" pitchFamily="34" charset="0"/>
              </a:rPr>
              <a:t>In modeling the system, the primary aim is to investigate several model structures and use these to inform the controller design. While elements of the system can be modeled analytically or with other data-driven techniques, by using NNs we will also set the stage for NN-centric controllers. </a:t>
            </a:r>
          </a:p>
          <a:p>
            <a:pPr algn="just">
              <a:buFont typeface="Arial" pitchFamily="34" charset="0"/>
              <a:buChar char="•"/>
            </a:pPr>
            <a:r>
              <a:rPr lang="en-US" sz="1600" dirty="0">
                <a:latin typeface="Arial" pitchFamily="34" charset="0"/>
                <a:cs typeface="Arial" pitchFamily="34" charset="0"/>
              </a:rPr>
              <a:t>The major objectives are</a:t>
            </a:r>
          </a:p>
          <a:p>
            <a:pPr lvl="1" algn="just">
              <a:buFont typeface="Courier New" pitchFamily="49" charset="0"/>
              <a:buChar char="o"/>
            </a:pPr>
            <a:r>
              <a:rPr lang="en-US" sz="1400" dirty="0">
                <a:latin typeface="Arial" pitchFamily="34" charset="0"/>
                <a:cs typeface="Arial" pitchFamily="34" charset="0"/>
              </a:rPr>
              <a:t> The combination of surrogate model’s inputs</a:t>
            </a:r>
          </a:p>
          <a:p>
            <a:pPr lvl="1" algn="just">
              <a:buFont typeface="Courier New" pitchFamily="49" charset="0"/>
              <a:buChar char="o"/>
            </a:pPr>
            <a:r>
              <a:rPr lang="en-US" sz="1400" dirty="0">
                <a:latin typeface="Arial" pitchFamily="34" charset="0"/>
                <a:cs typeface="Arial" pitchFamily="34" charset="0"/>
              </a:rPr>
              <a:t> The choice of data training sets</a:t>
            </a:r>
          </a:p>
          <a:p>
            <a:pPr lvl="1" algn="just">
              <a:buFont typeface="Courier New" pitchFamily="49" charset="0"/>
              <a:buChar char="o"/>
            </a:pPr>
            <a:r>
              <a:rPr lang="en-US" sz="1400" dirty="0">
                <a:latin typeface="Arial" pitchFamily="34" charset="0"/>
                <a:cs typeface="Arial" pitchFamily="34" charset="0"/>
              </a:rPr>
              <a:t> The AI System. </a:t>
            </a:r>
          </a:p>
          <a:p>
            <a:pPr lvl="1" algn="just">
              <a:buFont typeface="Courier New" pitchFamily="49" charset="0"/>
              <a:buChar char="o"/>
            </a:pPr>
            <a:r>
              <a:rPr lang="en-US" sz="1400" dirty="0">
                <a:latin typeface="Arial" pitchFamily="34" charset="0"/>
                <a:cs typeface="Arial" pitchFamily="34" charset="0"/>
              </a:rPr>
              <a:t> To improve the laser shaping delivered onto the cathode</a:t>
            </a:r>
          </a:p>
          <a:p>
            <a:pPr lvl="1" algn="just">
              <a:buFont typeface="Courier New" pitchFamily="49" charset="0"/>
              <a:buChar char="o"/>
            </a:pPr>
            <a:r>
              <a:rPr lang="en-US" sz="1400" dirty="0">
                <a:latin typeface="Arial" pitchFamily="34" charset="0"/>
                <a:cs typeface="Arial" pitchFamily="34" charset="0"/>
              </a:rPr>
              <a:t> To better control the electron beam </a:t>
            </a:r>
            <a:r>
              <a:rPr lang="en-US" sz="1400" dirty="0" err="1">
                <a:latin typeface="Arial" pitchFamily="34" charset="0"/>
                <a:cs typeface="Arial" pitchFamily="34" charset="0"/>
              </a:rPr>
              <a:t>emittance</a:t>
            </a:r>
            <a:r>
              <a:rPr lang="en-US" sz="1400" dirty="0">
                <a:latin typeface="Arial" pitchFamily="34" charset="0"/>
                <a:cs typeface="Arial" pitchFamily="34" charset="0"/>
              </a:rPr>
              <a:t> and overall beam quality for tailoring user experiments</a:t>
            </a:r>
          </a:p>
          <a:p>
            <a:pPr algn="just"/>
            <a:r>
              <a:rPr lang="en-US" sz="1600" dirty="0">
                <a:latin typeface="Arial" pitchFamily="34" charset="0"/>
                <a:cs typeface="Arial" pitchFamily="34" charset="0"/>
              </a:rPr>
              <a:t>In addition to training and testing with gathered data, a few studies in online updating during operation will be conducted as well.</a:t>
            </a: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detail: Adaptive optics</a:t>
            </a:r>
          </a:p>
        </p:txBody>
      </p:sp>
      <p:sp>
        <p:nvSpPr>
          <p:cNvPr id="3" name="Content Placeholder 2"/>
          <p:cNvSpPr>
            <a:spLocks noGrp="1"/>
          </p:cNvSpPr>
          <p:nvPr>
            <p:ph idx="1"/>
          </p:nvPr>
        </p:nvSpPr>
        <p:spPr>
          <a:xfrm>
            <a:off x="457200" y="537210"/>
            <a:ext cx="8229600" cy="4255770"/>
          </a:xfrm>
        </p:spPr>
        <p:txBody>
          <a:bodyPr/>
          <a:lstStyle/>
          <a:p>
            <a:pPr>
              <a:buFont typeface="Arial" pitchFamily="34" charset="0"/>
              <a:buChar char="•"/>
            </a:pPr>
            <a:r>
              <a:rPr lang="en-US" sz="1800" dirty="0">
                <a:latin typeface="Arial" pitchFamily="34" charset="0"/>
                <a:cs typeface="Arial" pitchFamily="34" charset="0"/>
              </a:rPr>
              <a:t>A liquid crystal on silicon (LCOS) modulator operating as a spatial intensity control permits adjustment of beam profile</a:t>
            </a:r>
          </a:p>
          <a:p>
            <a:pPr>
              <a:buFont typeface="Arial" pitchFamily="34" charset="0"/>
              <a:buChar char="•"/>
            </a:pPr>
            <a:r>
              <a:rPr lang="en-US" sz="1800" dirty="0">
                <a:latin typeface="Arial" pitchFamily="34" charset="0"/>
                <a:cs typeface="Arial" pitchFamily="34" charset="0"/>
              </a:rPr>
              <a:t>Electron emission from photocathode sensitive only to laser intensity, not </a:t>
            </a:r>
            <a:r>
              <a:rPr lang="en-US" sz="1800" dirty="0" err="1">
                <a:latin typeface="Arial" pitchFamily="34" charset="0"/>
                <a:cs typeface="Arial" pitchFamily="34" charset="0"/>
              </a:rPr>
              <a:t>wavefront</a:t>
            </a:r>
            <a:endParaRPr lang="en-US" sz="1800" dirty="0">
              <a:latin typeface="Arial" pitchFamily="34" charset="0"/>
              <a:cs typeface="Arial" pitchFamily="34" charset="0"/>
            </a:endParaRPr>
          </a:p>
          <a:p>
            <a:pPr>
              <a:buFont typeface="Arial" pitchFamily="34" charset="0"/>
              <a:buChar char="•"/>
            </a:pPr>
            <a:r>
              <a:rPr lang="en-US" sz="1800" dirty="0">
                <a:latin typeface="Arial" pitchFamily="34" charset="0"/>
                <a:cs typeface="Arial" pitchFamily="34" charset="0"/>
              </a:rPr>
              <a:t>Near-</a:t>
            </a:r>
            <a:r>
              <a:rPr lang="en-US" sz="1800" dirty="0" err="1">
                <a:latin typeface="Arial" pitchFamily="34" charset="0"/>
                <a:cs typeface="Arial" pitchFamily="34" charset="0"/>
              </a:rPr>
              <a:t>tophat</a:t>
            </a:r>
            <a:r>
              <a:rPr lang="en-US" sz="1800" dirty="0">
                <a:latin typeface="Arial" pitchFamily="34" charset="0"/>
                <a:cs typeface="Arial" pitchFamily="34" charset="0"/>
              </a:rPr>
              <a:t> profile on cathode is highly multimode, requiring high-resolution modulator</a:t>
            </a:r>
          </a:p>
          <a:p>
            <a:pPr>
              <a:buFont typeface="Arial" pitchFamily="34" charset="0"/>
              <a:buChar char="•"/>
            </a:pPr>
            <a:r>
              <a:rPr lang="en-US" sz="1800" dirty="0">
                <a:latin typeface="Arial" pitchFamily="34" charset="0"/>
                <a:cs typeface="Arial" pitchFamily="34" charset="0"/>
              </a:rPr>
              <a:t>Laser beam transport already incorporates necessary relay imaging from amplifiers to cathode </a:t>
            </a:r>
          </a:p>
          <a:p>
            <a:pPr>
              <a:buFont typeface="Arial" pitchFamily="34" charset="0"/>
              <a:buChar char="•"/>
            </a:pPr>
            <a:r>
              <a:rPr lang="en-US" sz="1800" dirty="0">
                <a:latin typeface="Arial" pitchFamily="34" charset="0"/>
                <a:cs typeface="Arial" pitchFamily="34" charset="0"/>
              </a:rPr>
              <a:t>Placement of modulator at intermediate object plane allows control of beam profile at cathode and compensation of undesired distortion from optical imperfections in the laser system</a:t>
            </a:r>
          </a:p>
          <a:p>
            <a:pPr>
              <a:buFont typeface="Arial" pitchFamily="34" charset="0"/>
              <a:buChar char="•"/>
            </a:pPr>
            <a:r>
              <a:rPr lang="en-US" sz="1800" dirty="0">
                <a:latin typeface="Arial" pitchFamily="34" charset="0"/>
                <a:cs typeface="Arial" pitchFamily="34" charset="0"/>
              </a:rPr>
              <a:t>Computer interface closes feedback loop for adaptive control and rapid change of beam profile (e.g. micro-spots for gun electrical center measurement or cathode QE mapping)</a:t>
            </a:r>
          </a:p>
          <a:p>
            <a:pPr marL="0" indent="0">
              <a:buFont typeface="Arial" pitchFamily="34" charset="0"/>
              <a:buChar char="•"/>
            </a:pPr>
            <a:endParaRPr lang="en-US" sz="1500" dirty="0">
              <a:latin typeface="Arial" pitchFamily="34" charset="0"/>
              <a:cs typeface="Arial" pitchFamily="34"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detail: Virtual cathode</a:t>
            </a:r>
          </a:p>
        </p:txBody>
      </p:sp>
      <p:sp>
        <p:nvSpPr>
          <p:cNvPr id="3" name="Content Placeholder 2"/>
          <p:cNvSpPr>
            <a:spLocks noGrp="1"/>
          </p:cNvSpPr>
          <p:nvPr>
            <p:ph idx="1"/>
          </p:nvPr>
        </p:nvSpPr>
        <p:spPr/>
        <p:txBody>
          <a:bodyPr/>
          <a:lstStyle/>
          <a:p>
            <a:pPr>
              <a:buFont typeface="Arial" pitchFamily="34" charset="0"/>
              <a:buChar char="•"/>
            </a:pPr>
            <a:r>
              <a:rPr lang="en-US" sz="2000" dirty="0"/>
              <a:t>A beam pickoff samples laser at gun vacuum entrance window</a:t>
            </a:r>
          </a:p>
          <a:p>
            <a:pPr>
              <a:buFont typeface="Arial" pitchFamily="34" charset="0"/>
              <a:buChar char="•"/>
            </a:pPr>
            <a:r>
              <a:rPr lang="en-US" sz="2000" dirty="0"/>
              <a:t>Enables placement of a fluorescent screen in the diagnostic beam at the conjugate image plane</a:t>
            </a:r>
          </a:p>
          <a:p>
            <a:pPr>
              <a:buFont typeface="Arial" pitchFamily="34" charset="0"/>
              <a:buChar char="•"/>
            </a:pPr>
            <a:r>
              <a:rPr lang="en-US" sz="2000" dirty="0"/>
              <a:t>Screen serves as a permanent alignment monument and profile monitor</a:t>
            </a:r>
          </a:p>
          <a:p>
            <a:pPr>
              <a:buFont typeface="Arial" pitchFamily="34" charset="0"/>
              <a:buChar char="•"/>
            </a:pPr>
            <a:r>
              <a:rPr lang="en-US" sz="2000" dirty="0"/>
              <a:t>Beam profiles at the conjugate image plane and on cathode are equivalent</a:t>
            </a:r>
          </a:p>
          <a:p>
            <a:pPr>
              <a:buFont typeface="Arial" pitchFamily="34" charset="0"/>
              <a:buChar char="•"/>
            </a:pPr>
            <a:r>
              <a:rPr lang="en-US" sz="2000" dirty="0"/>
              <a:t>Spent beam camera at gun output window images cathode and permits comparison with monument as well as inspection of cathode surface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5" y="0"/>
            <a:ext cx="9144000" cy="620202"/>
          </a:xfrm>
        </p:spPr>
        <p:txBody>
          <a:bodyPr>
            <a:normAutofit/>
          </a:bodyPr>
          <a:lstStyle/>
          <a:p>
            <a:r>
              <a:rPr lang="en-US" sz="1800" dirty="0"/>
              <a:t>Experimental detail: Feed Forward Neural Networks (FFNNs)</a:t>
            </a:r>
          </a:p>
        </p:txBody>
      </p:sp>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pPr lvl="0">
              <a:buFont typeface="Arial" pitchFamily="34" charset="0"/>
              <a:buChar char="•"/>
            </a:pPr>
            <a:r>
              <a:rPr lang="en-US" sz="1600" dirty="0">
                <a:solidFill>
                  <a:schemeClr val="tx1"/>
                </a:solidFill>
                <a:latin typeface="Arial" pitchFamily="34" charset="0"/>
                <a:ea typeface="Calibri" pitchFamily="34" charset="0"/>
                <a:cs typeface="Arial" pitchFamily="34" charset="0"/>
              </a:rPr>
              <a:t>We are planning to apply </a:t>
            </a:r>
            <a:r>
              <a:rPr lang="en-US" sz="1600" dirty="0" err="1">
                <a:solidFill>
                  <a:schemeClr val="tx1"/>
                </a:solidFill>
                <a:latin typeface="Arial" pitchFamily="34" charset="0"/>
                <a:ea typeface="Calibri" pitchFamily="34" charset="0"/>
                <a:cs typeface="Arial" pitchFamily="34" charset="0"/>
              </a:rPr>
              <a:t>Feedforward</a:t>
            </a:r>
            <a:r>
              <a:rPr lang="en-US" sz="1600" dirty="0">
                <a:solidFill>
                  <a:schemeClr val="tx1"/>
                </a:solidFill>
                <a:latin typeface="Arial" pitchFamily="34" charset="0"/>
                <a:ea typeface="Calibri" pitchFamily="34" charset="0"/>
                <a:cs typeface="Arial" pitchFamily="34" charset="0"/>
              </a:rPr>
              <a:t> Neural Network (FFNN) with a different number of layers and with different </a:t>
            </a:r>
            <a:r>
              <a:rPr lang="en-US" sz="1600" dirty="0" err="1">
                <a:solidFill>
                  <a:schemeClr val="tx1"/>
                </a:solidFill>
                <a:latin typeface="Arial" pitchFamily="34" charset="0"/>
                <a:ea typeface="Calibri" pitchFamily="34" charset="0"/>
                <a:cs typeface="Arial" pitchFamily="34" charset="0"/>
              </a:rPr>
              <a:t>Inputs.</a:t>
            </a:r>
            <a:r>
              <a:rPr lang="en-US" sz="1600" dirty="0" err="1">
                <a:solidFill>
                  <a:srgbClr val="1D2129"/>
                </a:solidFill>
                <a:latin typeface="Arial" pitchFamily="34" charset="0"/>
                <a:ea typeface="Calibri" pitchFamily="34" charset="0"/>
                <a:cs typeface="Arial" pitchFamily="34" charset="0"/>
              </a:rPr>
              <a:t>The</a:t>
            </a:r>
            <a:r>
              <a:rPr lang="en-US" sz="1600" dirty="0">
                <a:solidFill>
                  <a:srgbClr val="1D2129"/>
                </a:solidFill>
                <a:latin typeface="Arial" pitchFamily="34" charset="0"/>
                <a:ea typeface="Calibri" pitchFamily="34" charset="0"/>
                <a:cs typeface="Arial" pitchFamily="34" charset="0"/>
              </a:rPr>
              <a:t> feed-forward model is the simplest form of a neural network as information is only processed in one direction. While the data may pass through multiple hidden nodes, it always moves in one direction and never backward. Schematic for the internal structure of the </a:t>
            </a:r>
            <a:r>
              <a:rPr lang="en-US" sz="1600" dirty="0" err="1">
                <a:solidFill>
                  <a:srgbClr val="1D2129"/>
                </a:solidFill>
                <a:latin typeface="Arial" pitchFamily="34" charset="0"/>
                <a:ea typeface="Calibri" pitchFamily="34" charset="0"/>
                <a:cs typeface="Arial" pitchFamily="34" charset="0"/>
              </a:rPr>
              <a:t>feedforward</a:t>
            </a:r>
            <a:r>
              <a:rPr lang="en-US" sz="1600" dirty="0">
                <a:solidFill>
                  <a:srgbClr val="1D2129"/>
                </a:solidFill>
                <a:latin typeface="Arial" pitchFamily="34" charset="0"/>
                <a:ea typeface="Calibri" pitchFamily="34" charset="0"/>
                <a:cs typeface="Arial" pitchFamily="34" charset="0"/>
              </a:rPr>
              <a:t> Neural Network is given below:</a:t>
            </a:r>
            <a:endParaRPr lang="en-US" sz="1600" dirty="0">
              <a:solidFill>
                <a:schemeClr val="tx1"/>
              </a:solidFill>
              <a:latin typeface="Arial" pitchFamily="34" charset="0"/>
              <a:cs typeface="Arial" pitchFamily="34" charset="0"/>
            </a:endParaRPr>
          </a:p>
          <a:p>
            <a:endParaRPr lang="en-US" b="1" dirty="0">
              <a:solidFill>
                <a:schemeClr val="tx1"/>
              </a:solidFill>
            </a:endParaRPr>
          </a:p>
        </p:txBody>
      </p:sp>
      <p:pic>
        <p:nvPicPr>
          <p:cNvPr id="6" name="Picture 5" descr="pix1.gif"/>
          <p:cNvPicPr>
            <a:picLocks noChangeAspect="1"/>
          </p:cNvPicPr>
          <p:nvPr/>
        </p:nvPicPr>
        <p:blipFill>
          <a:blip r:embed="rId3" cstate="print"/>
          <a:stretch>
            <a:fillRect/>
          </a:stretch>
        </p:blipFill>
        <p:spPr>
          <a:xfrm>
            <a:off x="2776523" y="2009820"/>
            <a:ext cx="2482866" cy="2084971"/>
          </a:xfrm>
          <a:prstGeom prst="rect">
            <a:avLst/>
          </a:prstGeom>
        </p:spPr>
      </p:pic>
      <p:sp>
        <p:nvSpPr>
          <p:cNvPr id="7" name="Rounded Rectangle 6"/>
          <p:cNvSpPr/>
          <p:nvPr/>
        </p:nvSpPr>
        <p:spPr>
          <a:xfrm>
            <a:off x="382701" y="2616352"/>
            <a:ext cx="1839185" cy="689546"/>
          </a:xfrm>
          <a:prstGeom prst="round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en-US" dirty="0"/>
              <a:t>Inputs</a:t>
            </a:r>
          </a:p>
        </p:txBody>
      </p:sp>
      <p:sp>
        <p:nvSpPr>
          <p:cNvPr id="10" name="Right Arrow 9"/>
          <p:cNvSpPr/>
          <p:nvPr/>
        </p:nvSpPr>
        <p:spPr>
          <a:xfrm>
            <a:off x="2221886" y="2913643"/>
            <a:ext cx="554638" cy="217358"/>
          </a:xfrm>
          <a:prstGeom prst="rightArrow">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p>
        </p:txBody>
      </p:sp>
      <p:sp>
        <p:nvSpPr>
          <p:cNvPr id="11" name="Rounded Rectangle 10"/>
          <p:cNvSpPr/>
          <p:nvPr/>
        </p:nvSpPr>
        <p:spPr>
          <a:xfrm>
            <a:off x="6110081" y="2736274"/>
            <a:ext cx="1266669" cy="569625"/>
          </a:xfrm>
          <a:prstGeom prst="round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en-US" dirty="0"/>
              <a:t>Outputs</a:t>
            </a:r>
          </a:p>
        </p:txBody>
      </p:sp>
      <p:sp>
        <p:nvSpPr>
          <p:cNvPr id="12" name="Right Arrow 11"/>
          <p:cNvSpPr/>
          <p:nvPr/>
        </p:nvSpPr>
        <p:spPr>
          <a:xfrm>
            <a:off x="5030789" y="2913643"/>
            <a:ext cx="1079292" cy="217358"/>
          </a:xfrm>
          <a:prstGeom prst="rightArrow">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p>
        </p:txBody>
      </p:sp>
      <p:sp>
        <p:nvSpPr>
          <p:cNvPr id="14" name="Left-Right Arrow 13"/>
          <p:cNvSpPr/>
          <p:nvPr/>
        </p:nvSpPr>
        <p:spPr>
          <a:xfrm>
            <a:off x="3154522" y="3735026"/>
            <a:ext cx="1723868" cy="359764"/>
          </a:xfrm>
          <a:prstGeom prst="leftRightArrow">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en-US" dirty="0">
                <a:solidFill>
                  <a:schemeClr val="tx1"/>
                </a:solidFill>
              </a:rPr>
              <a:t>Hidden layers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9" y="0"/>
            <a:ext cx="9144000" cy="620202"/>
          </a:xfrm>
        </p:spPr>
        <p:txBody>
          <a:bodyPr>
            <a:normAutofit/>
          </a:bodyPr>
          <a:lstStyle/>
          <a:p>
            <a:r>
              <a:rPr lang="en-US" sz="2200" b="0" dirty="0"/>
              <a:t>		</a:t>
            </a:r>
            <a:r>
              <a:rPr lang="en-US" sz="2000" dirty="0"/>
              <a:t> Experimental detail: </a:t>
            </a:r>
            <a:r>
              <a:rPr lang="en-US" sz="2200" dirty="0"/>
              <a:t>Feed forward Neural Networks</a:t>
            </a:r>
            <a:endParaRPr lang="en-US" dirty="0"/>
          </a:p>
        </p:txBody>
      </p:sp>
      <p:sp>
        <p:nvSpPr>
          <p:cNvPr id="7" name="Rectangle 6"/>
          <p:cNvSpPr/>
          <p:nvPr/>
        </p:nvSpPr>
        <p:spPr>
          <a:xfrm>
            <a:off x="259263" y="775855"/>
            <a:ext cx="8282065" cy="2031321"/>
          </a:xfrm>
          <a:prstGeom prst="rect">
            <a:avLst/>
          </a:prstGeom>
        </p:spPr>
        <p:txBody>
          <a:bodyPr wrap="square" lIns="91436" tIns="45718" rIns="91436" bIns="45718">
            <a:spAutoFit/>
          </a:bodyPr>
          <a:lstStyle/>
          <a:p>
            <a:pPr marL="342900" indent="-342900" algn="just">
              <a:buFont typeface="Arial" pitchFamily="34" charset="0"/>
              <a:buChar char="•"/>
            </a:pPr>
            <a:r>
              <a:rPr lang="en-US" dirty="0">
                <a:latin typeface="Arial" pitchFamily="34" charset="0"/>
                <a:cs typeface="Arial" pitchFamily="34" charset="0"/>
              </a:rPr>
              <a:t>An Artificial Neural Network (ANN) is made up of many interconnected neurons:</a:t>
            </a:r>
          </a:p>
          <a:p>
            <a:pPr marL="342900" indent="-342900" algn="just">
              <a:buFont typeface="Arial" pitchFamily="34" charset="0"/>
              <a:buChar char="•"/>
            </a:pPr>
            <a:r>
              <a:rPr lang="en-US" dirty="0">
                <a:latin typeface="Arial" pitchFamily="34" charset="0"/>
                <a:cs typeface="Arial" pitchFamily="34" charset="0"/>
              </a:rPr>
              <a:t>How each neuron works?</a:t>
            </a:r>
          </a:p>
          <a:p>
            <a:pPr marL="342900" indent="-342900" algn="just">
              <a:buFont typeface="Arial" pitchFamily="34" charset="0"/>
              <a:buChar char="•"/>
            </a:pPr>
            <a:r>
              <a:rPr lang="en-US" dirty="0">
                <a:latin typeface="Arial" pitchFamily="34" charset="0"/>
                <a:cs typeface="Arial" pitchFamily="34" charset="0"/>
              </a:rPr>
              <a:t>Each neuron takes in some floating point numbers (e.g. 1.0, 0.5, -1.0) and multiplies them by some other floating point numbers (e.g. 0.7, 0.6, 1.4) known as </a:t>
            </a:r>
            <a:r>
              <a:rPr lang="en-US" b="1" dirty="0">
                <a:latin typeface="Arial" pitchFamily="34" charset="0"/>
                <a:cs typeface="Arial" pitchFamily="34" charset="0"/>
              </a:rPr>
              <a:t>weights</a:t>
            </a:r>
            <a:r>
              <a:rPr lang="en-US" dirty="0">
                <a:latin typeface="Arial" pitchFamily="34" charset="0"/>
                <a:cs typeface="Arial" pitchFamily="34" charset="0"/>
              </a:rPr>
              <a:t> (1.0 * 0.7 = 0.7, 0.5 * 0.6 = 0.3, -1.0 * 1.4 = -1.4). The weights act as a mechanism to focus on, or ignore, certain inputs.</a:t>
            </a:r>
          </a:p>
        </p:txBody>
      </p:sp>
      <p:pic>
        <p:nvPicPr>
          <p:cNvPr id="9" name="Content Placeholder 8" descr="pix2.gif"/>
          <p:cNvPicPr>
            <a:picLocks noGrp="1" noChangeAspect="1"/>
          </p:cNvPicPr>
          <p:nvPr>
            <p:ph idx="1"/>
          </p:nvPr>
        </p:nvPicPr>
        <p:blipFill>
          <a:blip r:embed="rId2" cstate="print"/>
          <a:stretch>
            <a:fillRect/>
          </a:stretch>
        </p:blipFill>
        <p:spPr>
          <a:xfrm>
            <a:off x="3324503" y="2807176"/>
            <a:ext cx="3289718" cy="203037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13574AAE-A0C9-492D-96D1-73AF04CAA3C5}"/>
              </a:ext>
            </a:extLst>
          </p:cNvPr>
          <p:cNvSpPr txBox="1">
            <a:spLocks/>
          </p:cNvSpPr>
          <p:nvPr/>
        </p:nvSpPr>
        <p:spPr bwMode="auto">
          <a:xfrm>
            <a:off x="132085" y="637841"/>
            <a:ext cx="7508699" cy="1933911"/>
          </a:xfrm>
          <a:prstGeom prst="rect">
            <a:avLst/>
          </a:prstGeom>
          <a:noFill/>
          <a:ln w="9525">
            <a:noFill/>
            <a:miter lim="800000"/>
            <a:headEnd/>
            <a:tailEnd/>
          </a:ln>
        </p:spPr>
        <p:txBody>
          <a:bodyPr vert="horz" wrap="square" lIns="68577" tIns="34289" rIns="68577" bIns="34289"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0" indent="0" defTabSz="685766">
              <a:buNone/>
              <a:defRPr/>
            </a:pPr>
            <a:r>
              <a:rPr lang="en-US" sz="2400" kern="0" dirty="0">
                <a:solidFill>
                  <a:srgbClr val="000000"/>
                </a:solidFill>
                <a:latin typeface="Arial"/>
                <a:cs typeface="Arial"/>
              </a:rPr>
              <a:t>Founding source: </a:t>
            </a:r>
            <a:r>
              <a:rPr lang="en-US" sz="2400" dirty="0">
                <a:latin typeface="Times New Roman" pitchFamily="18" charset="0"/>
                <a:cs typeface="Times New Roman" pitchFamily="18" charset="0"/>
              </a:rPr>
              <a:t>Center for Bright Beams (CBB).</a:t>
            </a:r>
            <a:endParaRPr lang="en-US" sz="2400" kern="0" dirty="0">
              <a:solidFill>
                <a:srgbClr val="000000"/>
              </a:solidFill>
              <a:latin typeface="Arial"/>
              <a:cs typeface="Arial"/>
            </a:endParaRPr>
          </a:p>
          <a:p>
            <a:pPr marL="0" indent="0" defTabSz="685766">
              <a:buNone/>
              <a:defRPr/>
            </a:pPr>
            <a:r>
              <a:rPr lang="en-US" sz="2400" kern="0" dirty="0">
                <a:solidFill>
                  <a:srgbClr val="000000"/>
                </a:solidFill>
                <a:latin typeface="Arial"/>
                <a:cs typeface="Arial"/>
              </a:rPr>
              <a:t>Status: </a:t>
            </a:r>
            <a:r>
              <a:rPr lang="en-US" sz="2400" b="1" kern="0" dirty="0">
                <a:solidFill>
                  <a:srgbClr val="000000"/>
                </a:solidFill>
                <a:latin typeface="Arial"/>
                <a:cs typeface="Arial"/>
              </a:rPr>
              <a:t>Funded</a:t>
            </a:r>
            <a:r>
              <a:rPr lang="en-US" sz="2400" kern="0" dirty="0">
                <a:solidFill>
                  <a:srgbClr val="000000"/>
                </a:solidFill>
                <a:latin typeface="Arial"/>
                <a:cs typeface="Arial"/>
              </a:rPr>
              <a:t>.</a:t>
            </a:r>
          </a:p>
        </p:txBody>
      </p:sp>
      <p:sp>
        <p:nvSpPr>
          <p:cNvPr id="2" name="TextBox 1">
            <a:extLst>
              <a:ext uri="{FF2B5EF4-FFF2-40B4-BE49-F238E27FC236}">
                <a16:creationId xmlns:a16="http://schemas.microsoft.com/office/drawing/2014/main" id="{EFE0520A-A443-4DE7-89FB-6763314BC2D0}"/>
              </a:ext>
            </a:extLst>
          </p:cNvPr>
          <p:cNvSpPr txBox="1"/>
          <p:nvPr/>
        </p:nvSpPr>
        <p:spPr>
          <a:xfrm>
            <a:off x="471522" y="1717964"/>
            <a:ext cx="8200961" cy="1392687"/>
          </a:xfrm>
          <a:prstGeom prst="rect">
            <a:avLst/>
          </a:prstGeom>
          <a:noFill/>
        </p:spPr>
        <p:txBody>
          <a:bodyPr wrap="square" lIns="68577" tIns="34289" rIns="68577" bIns="34289" rtlCol="0">
            <a:spAutoFit/>
          </a:bodyPr>
          <a:lstStyle/>
          <a:p>
            <a:pPr marL="228600" lvl="0" indent="-228600" algn="just">
              <a:buFont typeface="Arial" pitchFamily="34" charset="0"/>
              <a:buChar char="•"/>
              <a:defRPr/>
            </a:pPr>
            <a:r>
              <a:rPr lang="en-US" sz="1200" dirty="0">
                <a:latin typeface="Arial" pitchFamily="34" charset="0"/>
                <a:cs typeface="Arial" pitchFamily="34" charset="0"/>
              </a:rPr>
              <a:t> We have funding from the Center for Bright Beams (CBB), support of the National Science Foundation and Technology Center (NSF), and collaborations with BNL, we will research and develop intelligent controls of the drive laser systems to better control the output from high-brightness photocathode RF electron guns. </a:t>
            </a:r>
            <a:endParaRPr lang="en-US" sz="1200" dirty="0">
              <a:solidFill>
                <a:srgbClr val="000000"/>
              </a:solidFill>
              <a:latin typeface="Arial" pitchFamily="34" charset="0"/>
              <a:cs typeface="Arial" pitchFamily="34" charset="0"/>
            </a:endParaRPr>
          </a:p>
          <a:p>
            <a:pPr marL="228600" indent="-228600" algn="just" defTabSz="685766">
              <a:buFont typeface="Arial" pitchFamily="34" charset="0"/>
              <a:buChar char="•"/>
              <a:defRPr/>
            </a:pPr>
            <a:r>
              <a:rPr lang="en-US" sz="1200" dirty="0">
                <a:solidFill>
                  <a:srgbClr val="000000"/>
                </a:solidFill>
                <a:latin typeface="Arial" pitchFamily="34" charset="0"/>
                <a:cs typeface="Arial" pitchFamily="34" charset="0"/>
              </a:rPr>
              <a:t>This research used resources of the Brookhaven National Laboratory's Accelerator Test Facility (ATF), which is a DOE Office of Science User Facility. Additionally, this research used resources of the Argonne Leadership Computing Facility, which is a DOE Office of Science User Facility.</a:t>
            </a:r>
          </a:p>
          <a:p>
            <a:pPr defTabSz="685766">
              <a:defRPr/>
            </a:pPr>
            <a:endParaRPr lang="en-US" sz="1400" dirty="0">
              <a:solidFill>
                <a:srgbClr val="000000"/>
              </a:solidFill>
              <a:latin typeface="Arial"/>
              <a:cs typeface="Arial"/>
            </a:endParaRPr>
          </a:p>
        </p:txBody>
      </p:sp>
      <p:pic>
        <p:nvPicPr>
          <p:cNvPr id="6" name="Picture 5"/>
          <p:cNvPicPr/>
          <p:nvPr/>
        </p:nvPicPr>
        <p:blipFill>
          <a:blip r:embed="rId3" cstate="email">
            <a:extLst>
              <a:ext uri="{28A0092B-C50C-407E-A947-70E740481C1C}">
                <a14:useLocalDpi xmlns:a14="http://schemas.microsoft.com/office/drawing/2010/main" val="0"/>
              </a:ext>
            </a:extLst>
          </a:blip>
          <a:stretch>
            <a:fillRect/>
          </a:stretch>
        </p:blipFill>
        <p:spPr>
          <a:xfrm>
            <a:off x="1966381" y="3332326"/>
            <a:ext cx="4822346" cy="863282"/>
          </a:xfrm>
          <a:prstGeom prst="rect">
            <a:avLst/>
          </a:prstGeom>
        </p:spPr>
      </p:pic>
    </p:spTree>
    <p:extLst>
      <p:ext uri="{BB962C8B-B14F-4D97-AF65-F5344CB8AC3E}">
        <p14:creationId xmlns:p14="http://schemas.microsoft.com/office/powerpoint/2010/main" val="382601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202"/>
            <a:ext cx="9144000" cy="620202"/>
          </a:xfrm>
        </p:spPr>
        <p:txBody>
          <a:bodyPr>
            <a:normAutofit fontScale="90000"/>
          </a:bodyPr>
          <a:lstStyle/>
          <a:p>
            <a:r>
              <a:rPr lang="en-US" b="0" dirty="0"/>
              <a:t>The neuron’s output value (e.g. -0.05) is often an input for another neuron.</a:t>
            </a:r>
            <a:endParaRPr lang="en-US" dirty="0"/>
          </a:p>
        </p:txBody>
      </p:sp>
      <p:pic>
        <p:nvPicPr>
          <p:cNvPr id="6" name="Content Placeholder 5" descr="pix4.gif"/>
          <p:cNvPicPr>
            <a:picLocks noGrp="1" noChangeAspect="1"/>
          </p:cNvPicPr>
          <p:nvPr>
            <p:ph idx="1"/>
          </p:nvPr>
        </p:nvPicPr>
        <p:blipFill>
          <a:blip r:embed="rId2" cstate="print"/>
          <a:stretch>
            <a:fillRect/>
          </a:stretch>
        </p:blipFill>
        <p:spPr>
          <a:xfrm>
            <a:off x="0" y="1240404"/>
            <a:ext cx="4191000" cy="3048000"/>
          </a:xfrm>
        </p:spPr>
      </p:pic>
      <p:sp>
        <p:nvSpPr>
          <p:cNvPr id="4" name="Rectangle 3"/>
          <p:cNvSpPr/>
          <p:nvPr/>
        </p:nvSpPr>
        <p:spPr>
          <a:xfrm>
            <a:off x="537195" y="138547"/>
            <a:ext cx="6391485" cy="369328"/>
          </a:xfrm>
          <a:prstGeom prst="rect">
            <a:avLst/>
          </a:prstGeom>
        </p:spPr>
        <p:txBody>
          <a:bodyPr wrap="none" lIns="91436" tIns="45718" rIns="91436" bIns="45718">
            <a:spAutoFit/>
          </a:bodyPr>
          <a:lstStyle/>
          <a:p>
            <a:r>
              <a:rPr lang="en-US" dirty="0"/>
              <a:t>Experimental detail: Steps for Feed forward Neural Networks</a:t>
            </a:r>
          </a:p>
        </p:txBody>
      </p:sp>
      <p:pic>
        <p:nvPicPr>
          <p:cNvPr id="5" name="Picture 8" descr="https://miro.medium.com/proxy/1*4vHDsYc0IKWDdtoZ3EHOgQ.gif"/>
          <p:cNvPicPr>
            <a:picLocks noChangeAspect="1" noChangeArrowheads="1" noCrop="1"/>
          </p:cNvPicPr>
          <p:nvPr/>
        </p:nvPicPr>
        <p:blipFill>
          <a:blip r:embed="rId3" cstate="print"/>
          <a:srcRect/>
          <a:stretch>
            <a:fillRect/>
          </a:stretch>
        </p:blipFill>
        <p:spPr bwMode="auto">
          <a:xfrm>
            <a:off x="4003964" y="1636644"/>
            <a:ext cx="4876800" cy="2651760"/>
          </a:xfrm>
          <a:prstGeom prst="rect">
            <a:avLst/>
          </a:prstGeom>
          <a:noFill/>
          <a:ln w="9525">
            <a:noFill/>
            <a:miter lim="800000"/>
            <a:headEnd/>
            <a:tailEnd/>
          </a:ln>
        </p:spPr>
      </p:pic>
      <p:sp>
        <p:nvSpPr>
          <p:cNvPr id="7" name="Rectangle 6"/>
          <p:cNvSpPr/>
          <p:nvPr/>
        </p:nvSpPr>
        <p:spPr>
          <a:xfrm>
            <a:off x="1717964" y="4288405"/>
            <a:ext cx="6386945" cy="369332"/>
          </a:xfrm>
          <a:prstGeom prst="rect">
            <a:avLst/>
          </a:prstGeom>
        </p:spPr>
        <p:txBody>
          <a:bodyPr wrap="square" lIns="91438" tIns="45719" rIns="91438" bIns="45719">
            <a:spAutoFit/>
          </a:bodyPr>
          <a:lstStyle/>
          <a:p>
            <a:r>
              <a:rPr lang="en-US" dirty="0"/>
              <a:t>The output of the </a:t>
            </a:r>
            <a:r>
              <a:rPr lang="en-US" dirty="0" err="1"/>
              <a:t>perceptron’s</a:t>
            </a:r>
            <a:r>
              <a:rPr lang="en-US" dirty="0"/>
              <a:t> acts as the final prediction.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lstStyle/>
          <a:p>
            <a:r>
              <a:rPr lang="en-US" dirty="0"/>
              <a:t>Our surrogate model will learn system relationships (e.g. dynamic models), to do perform rapid computations, and to act as controllers.</a:t>
            </a:r>
          </a:p>
          <a:p>
            <a:r>
              <a:rPr lang="en-US" dirty="0"/>
              <a:t> We plan to continue our research in this area to develop advanced controllers based on artificial intelligence and machine learning for a wide variety of control problems found in laser control.</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References </a:t>
            </a:r>
          </a:p>
        </p:txBody>
      </p:sp>
      <p:sp>
        <p:nvSpPr>
          <p:cNvPr id="3" name="Content Placeholder 2"/>
          <p:cNvSpPr>
            <a:spLocks noGrp="1"/>
          </p:cNvSpPr>
          <p:nvPr>
            <p:ph idx="1"/>
          </p:nvPr>
        </p:nvSpPr>
        <p:spPr>
          <a:xfrm>
            <a:off x="336884" y="750971"/>
            <a:ext cx="8229600" cy="3943350"/>
          </a:xfrm>
        </p:spPr>
        <p:txBody>
          <a:bodyPr>
            <a:normAutofit/>
          </a:bodyPr>
          <a:lstStyle/>
          <a:p>
            <a:pPr>
              <a:buNone/>
            </a:pPr>
            <a:endParaRPr lang="en-US" sz="800" dirty="0"/>
          </a:p>
          <a:p>
            <a:pPr lvl="0" algn="just">
              <a:buFont typeface="+mj-lt"/>
              <a:buAutoNum type="arabicPeriod"/>
            </a:pPr>
            <a:r>
              <a:rPr lang="en-US" sz="1200" dirty="0"/>
              <a:t>Accelerator Test Facility.” BNL, www.bnl.gov/atf.</a:t>
            </a:r>
          </a:p>
          <a:p>
            <a:pPr lvl="0" algn="just">
              <a:buFont typeface="+mj-lt"/>
              <a:buAutoNum type="arabicPeriod"/>
            </a:pPr>
            <a:r>
              <a:rPr lang="en-US" sz="1200" dirty="0"/>
              <a:t>Z. H. He, B. </a:t>
            </a:r>
            <a:r>
              <a:rPr lang="en-US" sz="1200" dirty="0" err="1"/>
              <a:t>Hou</a:t>
            </a:r>
            <a:r>
              <a:rPr lang="en-US" sz="1200" dirty="0"/>
              <a:t>, G. </a:t>
            </a:r>
            <a:r>
              <a:rPr lang="en-US" sz="1200" dirty="0" err="1"/>
              <a:t>Gao</a:t>
            </a:r>
            <a:r>
              <a:rPr lang="en-US" sz="1200" dirty="0"/>
              <a:t>, V. </a:t>
            </a:r>
            <a:r>
              <a:rPr lang="en-US" sz="1200" dirty="0" err="1"/>
              <a:t>Lebailly</a:t>
            </a:r>
            <a:r>
              <a:rPr lang="en-US" sz="1200" dirty="0"/>
              <a:t>, J. A. </a:t>
            </a:r>
            <a:r>
              <a:rPr lang="en-US" sz="1200" dirty="0" err="1"/>
              <a:t>Nees</a:t>
            </a:r>
            <a:r>
              <a:rPr lang="en-US" sz="1200" dirty="0"/>
              <a:t>, R. Clarke, K. </a:t>
            </a:r>
            <a:r>
              <a:rPr lang="en-US" sz="1200" dirty="0" err="1"/>
              <a:t>Krushelnick</a:t>
            </a:r>
            <a:r>
              <a:rPr lang="en-US" sz="1200" dirty="0"/>
              <a:t>, A. G. R. Thomas Nature Communications 6:7156 (2015); Physics of Plasmas 22, 056704.</a:t>
            </a:r>
          </a:p>
          <a:p>
            <a:pPr lvl="0" algn="just">
              <a:buFont typeface="+mj-lt"/>
              <a:buAutoNum type="arabicPeriod"/>
            </a:pPr>
            <a:r>
              <a:rPr lang="en-US" sz="1200" dirty="0"/>
              <a:t>A. </a:t>
            </a:r>
            <a:r>
              <a:rPr lang="en-US" sz="1200" dirty="0" err="1"/>
              <a:t>Aslam</a:t>
            </a:r>
            <a:r>
              <a:rPr lang="en-US" sz="1200" dirty="0"/>
              <a:t>, S. </a:t>
            </a:r>
            <a:r>
              <a:rPr lang="en-US" sz="1200" dirty="0" err="1"/>
              <a:t>Biedron</a:t>
            </a:r>
            <a:r>
              <a:rPr lang="en-US" sz="1200" dirty="0"/>
              <a:t>, M. Martinez-Ramon, S. Sosa, Y. Ma, J. Murphy, K. </a:t>
            </a:r>
            <a:r>
              <a:rPr lang="en-US" sz="1200" dirty="0" err="1"/>
              <a:t>Krushelnick</a:t>
            </a:r>
            <a:r>
              <a:rPr lang="en-US" sz="1200" dirty="0"/>
              <a:t>, "</a:t>
            </a:r>
            <a:r>
              <a:rPr lang="en-US" sz="1200" dirty="0" err="1"/>
              <a:t>Convolutional</a:t>
            </a:r>
            <a:r>
              <a:rPr lang="en-US" sz="1200" dirty="0"/>
              <a:t> neural network-based control of plasma dynamics by spatial deformation of the ultrafast pulsed laser </a:t>
            </a:r>
            <a:r>
              <a:rPr lang="en-US" sz="1200" dirty="0" err="1"/>
              <a:t>wavefront</a:t>
            </a:r>
            <a:r>
              <a:rPr lang="en-US" sz="1200" dirty="0"/>
              <a:t>," manuscript in preparation for Nuclear Instruments and Methods A.</a:t>
            </a:r>
          </a:p>
          <a:p>
            <a:pPr lvl="0" algn="just">
              <a:buFont typeface="+mj-lt"/>
              <a:buAutoNum type="arabicPeriod"/>
            </a:pPr>
            <a:r>
              <a:rPr lang="en-US" sz="1200" dirty="0"/>
              <a:t>Zhu, P., Zhu, Y., Hidaka, Y., Wu, L., Cao, J., Berger, H., ... &amp; Tobey, R. I. (2015). Femtosecond time-resolved </a:t>
            </a:r>
            <a:r>
              <a:rPr lang="en-US" sz="1200" dirty="0" err="1"/>
              <a:t>MeV</a:t>
            </a:r>
            <a:r>
              <a:rPr lang="en-US" sz="1200" dirty="0"/>
              <a:t> electron diffraction. </a:t>
            </a:r>
            <a:r>
              <a:rPr lang="en-US" sz="1200" i="1" dirty="0"/>
              <a:t>New Journal of Physics</a:t>
            </a:r>
            <a:r>
              <a:rPr lang="en-US" sz="1200" dirty="0"/>
              <a:t>, </a:t>
            </a:r>
            <a:r>
              <a:rPr lang="en-US" sz="1200" i="1" dirty="0"/>
              <a:t>17</a:t>
            </a:r>
            <a:r>
              <a:rPr lang="en-US" sz="1200" dirty="0"/>
              <a:t>(6), 063004.</a:t>
            </a:r>
          </a:p>
          <a:p>
            <a:pPr lvl="0" algn="just">
              <a:buFont typeface="+mj-lt"/>
              <a:buAutoNum type="arabicPeriod"/>
            </a:pPr>
            <a:r>
              <a:rPr lang="en-US" sz="1200" dirty="0"/>
              <a:t>Wang, X. J., </a:t>
            </a:r>
            <a:r>
              <a:rPr lang="en-US" sz="1200" dirty="0" err="1"/>
              <a:t>Qiu</a:t>
            </a:r>
            <a:r>
              <a:rPr lang="en-US" sz="1200" dirty="0"/>
              <a:t>, X., &amp; Ben-</a:t>
            </a:r>
            <a:r>
              <a:rPr lang="en-US" sz="1200" dirty="0" err="1"/>
              <a:t>Zvi</a:t>
            </a:r>
            <a:r>
              <a:rPr lang="en-US" sz="1200" dirty="0"/>
              <a:t>, I. (1996). Experimental observation of high-brightness </a:t>
            </a:r>
            <a:r>
              <a:rPr lang="en-US" sz="1200" dirty="0" err="1"/>
              <a:t>microbunching</a:t>
            </a:r>
            <a:r>
              <a:rPr lang="en-US" sz="1200" dirty="0"/>
              <a:t> </a:t>
            </a:r>
            <a:r>
              <a:rPr lang="en-US" sz="1200" dirty="0" err="1"/>
              <a:t>uin</a:t>
            </a:r>
            <a:r>
              <a:rPr lang="en-US" sz="1200" dirty="0"/>
              <a:t> a photocathode </a:t>
            </a:r>
            <a:r>
              <a:rPr lang="en-US" sz="1200" dirty="0" err="1"/>
              <a:t>rf</a:t>
            </a:r>
            <a:r>
              <a:rPr lang="en-US" sz="1200" dirty="0"/>
              <a:t> electron gun. </a:t>
            </a:r>
            <a:r>
              <a:rPr lang="en-US" sz="1200" i="1" dirty="0"/>
              <a:t>Physical Review E</a:t>
            </a:r>
            <a:r>
              <a:rPr lang="en-US" sz="1200" dirty="0"/>
              <a:t>, </a:t>
            </a:r>
            <a:r>
              <a:rPr lang="en-US" sz="1200" i="1" dirty="0"/>
              <a:t>54</a:t>
            </a:r>
            <a:r>
              <a:rPr lang="en-US" sz="1200" dirty="0"/>
              <a:t>(4), R3121.</a:t>
            </a:r>
          </a:p>
          <a:p>
            <a:pPr lvl="0" algn="just">
              <a:buFont typeface="+mj-lt"/>
              <a:buAutoNum type="arabicPeriod"/>
            </a:pPr>
            <a:r>
              <a:rPr lang="en-US" sz="1200" dirty="0"/>
              <a:t>Zhou, F., Ben-</a:t>
            </a:r>
            <a:r>
              <a:rPr lang="en-US" sz="1200" dirty="0" err="1"/>
              <a:t>Zvi</a:t>
            </a:r>
            <a:r>
              <a:rPr lang="en-US" sz="1200" dirty="0"/>
              <a:t>, I., </a:t>
            </a:r>
            <a:r>
              <a:rPr lang="en-US" sz="1200" dirty="0" err="1"/>
              <a:t>Babzien</a:t>
            </a:r>
            <a:r>
              <a:rPr lang="en-US" sz="1200" dirty="0"/>
              <a:t>, M., Chang, X. Y., </a:t>
            </a:r>
            <a:r>
              <a:rPr lang="en-US" sz="1200" dirty="0" err="1"/>
              <a:t>Doyuran</a:t>
            </a:r>
            <a:r>
              <a:rPr lang="en-US" sz="1200" dirty="0"/>
              <a:t>, A., Malone, R., ... &amp; </a:t>
            </a:r>
            <a:r>
              <a:rPr lang="en-US" sz="1200" dirty="0" err="1"/>
              <a:t>Yakimenko</a:t>
            </a:r>
            <a:r>
              <a:rPr lang="en-US" sz="1200" dirty="0"/>
              <a:t>, V. (2002). Experimental characterization of </a:t>
            </a:r>
            <a:r>
              <a:rPr lang="en-US" sz="1200" dirty="0" err="1"/>
              <a:t>emittance</a:t>
            </a:r>
            <a:r>
              <a:rPr lang="en-US" sz="1200" dirty="0"/>
              <a:t> growth induced by the </a:t>
            </a:r>
            <a:r>
              <a:rPr lang="en-US" sz="1200" dirty="0" err="1"/>
              <a:t>nonuniform</a:t>
            </a:r>
            <a:r>
              <a:rPr lang="en-US" sz="1200" dirty="0"/>
              <a:t> transverse laser distribution in a </a:t>
            </a:r>
            <a:r>
              <a:rPr lang="en-US" sz="1200" dirty="0" err="1"/>
              <a:t>photoinjector</a:t>
            </a:r>
            <a:r>
              <a:rPr lang="en-US" sz="1200" dirty="0"/>
              <a:t>. </a:t>
            </a:r>
            <a:r>
              <a:rPr lang="en-US" sz="1200" i="1" dirty="0"/>
              <a:t>Physical Review Special Topics-Accelerators and Beams</a:t>
            </a:r>
            <a:r>
              <a:rPr lang="en-US" sz="1200" dirty="0"/>
              <a:t>, </a:t>
            </a:r>
            <a:r>
              <a:rPr lang="en-US" sz="1200" i="1" dirty="0"/>
              <a:t>5</a:t>
            </a:r>
            <a:r>
              <a:rPr lang="en-US" sz="1200" dirty="0"/>
              <a:t>(9), 094203.</a:t>
            </a:r>
          </a:p>
          <a:p>
            <a:pPr algn="just">
              <a:buFont typeface="+mj-lt"/>
              <a:buAutoNum type="arabicPeriod"/>
            </a:pPr>
            <a:endParaRPr lang="en-US" sz="1200" dirty="0"/>
          </a:p>
        </p:txBody>
      </p:sp>
      <p:sp>
        <p:nvSpPr>
          <p:cNvPr id="4098" name="AutoShape 2" descr="data:image/jpg;base64,%20/9j/4AAQSkZJRgABAQEAYABgAAD/2wBDAAUDBAQEAwUEBAQFBQUGBwwIBwcHBw8LCwkMEQ8SEhEPERETFhwXExQaFRERGCEYGh0dHx8fExciJCIeJBweHx7/2wBDAQUFBQcGBw4ICA4eFBEUHh4eHh4eHh4eHh4eHh4eHh4eHh4eHh4eHh4eHh4eHh4eHh4eHh4eHh4eHh4eHh4eHh7/wAARCAKTBM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DQAUVzHjzxlpvhKyWW7LTXMv+pt0PzP7+w968puvjN4kmkY2ljZRIT8q7WcivTweUYrFw56cdO7PEzDiHA4Cfs6sve7JXPfaK+eG+Kfjub/AFaxL/uWZNN/4WN8RM7vnx/15HFdv+reK6yj9/8AwDzHxngekJ/+An0TRXzwnxV8dQ/6xIG/3rRhV2w+M+vwzr9u060nj/iVco34UpcOYxK8bP0ZcOMsubtLmj6o96orC8GeKNN8U6YL7T5DleJYX4eJvQ/41p6tfW+maZdajdMVt7WF55SOoVVJP6CvDqU50pOE1Zo+mo1qdemqlN3T2ZaorwbQvj7qtzc6Dq+seA7vTfB/iK7Frpmqfalkk3E4VpIx91TivdRPCZWhE0ZkUZZAw3AepFQaklFRJcW7yeWk8TPjdtDgnHriuO+IPxBs/COueGdKeykvZNd1L+z1aKVR5DlSwLA/SgDtqK5/wV4gu9Z8NW+q63o0/h25lkdDZXkql0IYgcjg5AyPrXQUAFFFFABRRRQAUUUUAFFFFABRRRQAUUUUAFFFFABRRRQAUUUUAFFFFABRRRQAUUUUAFFFFABRRRQAUUUUAFFFFABRRRQAUUUUAFFIxAGScCvNvGnxI1ax8QTeH/B3g3UfE1/bKrXUsbCO2gLDIUuerY5wKqMXJ2RE5qCuz0qivGZfiB8ZLcebN8I43jAyRFqIZgPpivNPC/7Qfja++JNnbXlraNpt5eratp0cX72EFscN1LA9e1bxwtSV7dPM5p46lBpO+vkfWNFIDxyaM1zHYLRRmkzQAtFAooAKKKKACiiigAooooAKKKKACiiigAooooAKKKKACiiigAooooAKKKKACiiigAooooAKKKKACiiigAooooAKKKKACiiigAooooAKKKKACiiigAooooAKKKKACiiigAorwv8Aadv/ABHrmpaD8M/BmrXWm6vqKT6lc3Fs5V4oIEJUZHOGfArtvgB4wk8b/CrRtauWzfrGba+U9VnjO1wfxFAHfUV51r/xq+HWiR35vtcIlsb/APs+W3jt3eVp8ZKogGWwDyRwPWr3jP4qeDPCTWUOrajM17exCa3sba2ee5ZCM7vLQEge5oA7eivMfD/x3+G+u65b6Hp+qXx1O4mWEW0mnTI6OegcFflHueKs+MvjR8P/AArrUujahqlzdX8A3XEOn2kl0bcf9NPLB2/jQB6LRXJWXxH8G3vgO48cWetw3GhW0bPPcRgsY9vUMv3gw9MZrnvEXx3+G+hzpFc6tdXH7lJ5mtLKWdbdHAKmVlUhOCDg80AenUVzGr+PvCml+ELXxbdatGdFu2iWC6iUyK5kOExtGeTXL658efhpo2sSabea1ORDKIZ7uKzkktYXP8LzAbAfXnigD0+isHxT4w8N+GPDf/CQ63q9va6awUxzFs+aW+6EA5YnsBkmsDwT8XPBHi3W/wCw9Ov7q21Nk8yK1v7OS1kmT+8gkA3D6UAd7XMfEfxbH4R0Br5bb7ZdudtvbB9plPU89uK6SV0SNndgqqCWJ6AetfN/xF8Rv4k8Sy3SufsduTFajttHVvxP6Yrws+zb+zsPePxvRGVasqSTHD9p6Xdg+DJBg/MPtQyMde1e/eF9bs/EXh+y1rTpBJa3cQkQg9M9j7jpXxt8SPBl/odnp/ihoClhrBOABzE/bPpuHIrvv2U/G/8AZury+C9QmxbXrGawZjwkvVo/x6j3zW2Cx8qqi6itzJfifdYnJMPicpjj8GrPdrfTqvVb+h9PUUCivXPigooooAKKKKACiiigAooooAKKKKACiiigAooooAKKKKACiiigAooooAKKKKACiiigAooooAKKKKACkNLSd6APnDxeJfFPxffT5pGEb3a2qkfwIOuP1r3rSfD+jaXZx2tnptrHHGMD92CT7k9Sa8J8Kf6T8bg3/UQlb8s13/xS+IOpeE9dgsLOxtp45IPMLSMQQc+1fWZnQrVp0cLQ6RvbY/P8kxWGw1PE4/E9ZtXtcd8RfGuqeF9aFrp/h+K5tRAJWnKEBSScjIGO1cmfjVq+P+QJZdf+ehrP1/4raxrGj3WmTabZxx3MZjZ0Y5UGvPMcYzxXqZfktN0bYmkuZdb7+Z4ebcTVlX5sFXfI+lkreR9e2Hk3un29xLbxZliVyNoIGRms/wAR+FtE1vTZbK70+3w6nbIkYV0PYgivHrH4xa3a2UFqml2bLFGqAljzgYrvfhR431DxhNqCXtnBALZUK+WxOc565+lfNYjKsbg062yT7n2mEz7LMylHDL3pSXVeWp518GLq40j4lPpYkLRzeZBKOzFeh/nXuHi+60qy8Lapda6caWlrJ9sO0n91tIbgc9K8I8N/6L8cVTp/xMpV/PNe7eLr7SdN8Manfa/t/sqG2drzcpYGLHzAgcniteIknXhU/mimY8HSawtSl0jNo+arC+v/AIQ6P4c17Rdbg8VfCTVryNLWC9hzc6Z5rHa0RI5UHPB5+lcpFdeT4x8JeKPDen65FZat4lubSXxFqOo7ptURlfdF5IPyxDHykjjFdz4U0P4C2vh3TPiDa+I9f1DwtaasINP067mlks7W6dsKFgK5HJ4zkV6Fp/7P3gWz1eHUVn1yRba/a/s7V79jBayNksI06AHP/wBevnz64+ePCNquh+E/hN4t0ue+h1vUNZu7a7ujdyOZoh5mEIJxtGBxirfhHRbH+wPgv4yf7RPrus+ILh9QvJbh3M7fvOSCcAjaMY6V7hrnhT4TeEdA8LWt9dXbWXh3WwLFYZGnKXcpPyShAePm5BxjvWhpfwD8B6drdpqlu2sYsb9r+xtWvmNvau2dwjj6KpJzigD5w8ITWfiTwFoejNput+Ltds9G1K6Fk2pfZrSxj+0yAXLuSC0owAo56V9Rfs16jf6t8DvCl9qd1JdXT2Kh5ZG3M2CQMnucDrWKf2efh+kGnRWbazYrZ281q5tr5o2uoJXLtFKRyy7mOOleheCvDeleCfCVn4e0gSpp2nxFYhI+9gvJ5PegDdorC8C+LND8beHY9f8ADt011p8kkkSyNGyEsjFWGG56g1u0AFFFFABRRRQAUUUUAFFFFABRRRQAUUUUAFFFFABRRRQAUUUUAFFFFABRRRQAUUUUAFFFFABRRRQAUUUUAFFFFABRRRQBDfQLdWk1s5IWWNkYqcEAjHFcL8JtYeNbvwZrISHxBox2yg8G7gz+7uF/vAjAPoQRXfnmuU8feDYPEq21/aXcuk69p5LafqUIy8RPVGH8cbd1NXFrZmc4u6kuhv6zcSWmkXt1EFMkFvJIgbplVJGfyr4u0P4s6gvi+21uPwh4Ui1W4uVSS8S0YP8AM2CRzgH3619Iw+Nr2O1u/CnjaxXSdeltpY7WVDm01E7CAYXPAY/3DyPevi7Tbe4s/ENlZ3kEtvcw30SywyqVdD5g4INejgaSalzI8fM68lKHIz6R+Ofxn8XeDviDceH9Kt9Lks0tYpAZ4mLEsDnoelbvwC+I2qeONG1s3ksFnqmmfOIYgTFJGVJU7TyMEc8141+1X/yWa7/68bf+RrK+AfiNfDfxIt2nm8qy1GCSxuCTx8y/IT9GArX6tCWHUorUw+u1IYpxk9LnX6T+0b4+udXs7Wa10VYpbtIXIhbIUvg9/Sup+NHxu8XeEviHeaFosOlS2UUMTo80bFiWXJ5Br538OKU8U6Yp4K6lGD/39Fd/+1Gqr8a9UCqAPs0BwB32Vp9Xpe1S5ehksXX9hKXNrdH058BvF2q+Nvh7b69rCW6XbzyxkQKVXCtgcGu/FeK/soX8Vr8IrGK5Vole7nEcp+6x39Cex+te0j1rx68VGpJI+gws3OjFyethaKKKyOgKKKKACiiigAooooAKKKKACiiigAooooAKKKKACiiigAooooAKKKKACiiigAooooAKKKKACiiigAooooAKKKKACiiigAooooAKKKKACiiigAooooAKCQASeBRWT4ysNS1Twtqem6RfJYX11bPDDcuhYRMwxux3xmgD5x8C/FPwqvxk8beOtcXWJi8q6TpBtdMmnjFrCfmYMgIBZ85HtWj+zp4t0e2+N3jHwro/2yLRtbI1nTEurV7dlk6ToquAcZ5r2v4W+D7XwL4C0nwrbOJ1sYQsk23BmkPLuR6kkmsX4k/Du48SeNfCXi7SNTi0zU/D9yzMzxFxcW7jDxHBGM0DPPv2c9B0+5+MXxW8R3FvHNeW+um0gZ1DeUpUMxXPQk9cVV0LxV4d+Hf7RHjw/EKeOwu9ZMFxpGozqWQ2irjygwzsw3OOK9S+F3gObwbr/jLUpdRju08RasdQjRYyphG3btJzyfevI7LR/FXjT44eNfE/w81qy0yxt/L0q9l1azF0s88YyREh5RB655PagCwutx+KPjRqvxD8CWs0mjaP4ZuYLzUhC0cV/c/ejRcgb9mM5rr/ANkjTdPi+CGj6xHGkt/rHmXuo3LYaSednbcWbv6Y7Vl2viL4k+CPiF4b8K+N7rQNe0XxLJJaQzWFr9mlt5QucFM4KkVJpXwq+Ifgi5vrD4a+ObCy8O3c7zx2Gp2JnNkznLeUwIyM9AaAPNvHVrDo/iP4+aRpCLb6ZJoUF5JBGP3aXDLyQOgJ64717d8IPDGj6F8B9L0+0s4mjudHE90zoCbiSSPc7Of4sk9+1ZsXwZjg+F3inw1/bkt7r/idGbU9auo8vNKRgHaDwqjgKOleg+HtFfS/BFj4de4WV7XT0tDMFwGKpt3YoA+TJka6/YP0y2eV1VtZWFSDyim7YDHpivf/AIi+HNF0T9nLXdD0/T7eOwt9CkCRbBgkR53H1Oec+tc+nwPvV+Adn8NP+EhgM9vqIvDefZztYCcybduffGc16h418PyeIPAeqeG0uVgkvrB7UTFdwQsuN2O9AXPmG1/4STW/EnwT0fSZNLkng8KtqNsurKz25nAC7iF5LhenpXpHiX4ffFnxZ4h8M6lr2peDbY6FqSXsU9hBMs+BwyAsTwR2rT1f4LSXXgfwdZ6f4jk0vxT4SgSOw1iGHKkhcMrRk8o3pmtTw5oPxlOuWE3iTxzoR022lD3EFhpZWS7Ufwlmb5c+woC5f+PWqappHw6vbzTbR7iMEC72Nh0hP3iP6+1fM+i+M9Nl1CD7TpVzJaowaVUkA3KO3419oXtvBeWktpcxrJDMhjkRhkMpGCK+eZf2c76C8uhpuvWsdo0zNCskJLKhPCnnt0rkjkeAzDGwqY1+6vN9OmnfqeBnFPG3UsLr5EPjX4u+H/FnhS68N3vhe6jt5o9sTLKv7lh91h9DivmyLxNdWGrwxWtncrqkFwgt/Lb5vNDfLtHucfnX0x/wzzrY/wCZisf+/Df41o+Av2eYNH+I9h4v1vUra/NghaGCOIgNN0V2yf4RnHvivsMThchcXK12lpqzt4e4g4jwLdGbtCXlF2f/AAT2vwvLqU3hzTptZhSDUXto2uokbISQqNwB+tadAor5o9Ju7uFFFFAgooooAKKKKACiiigAooooAKKKKACiiigAooooAKKKKACiiigAooooAKKKKACiiigAooooAKaadSGgGfOvw3+b4ykt/wA/Nwf51d/aJ/5HCz/69B/6Eao+Cf8AR/jVtPH+mzr+ea0/j4qyePtLjYZVoUVh6gvzX317ZpSl/cPyZx5skrw6+1MyDwXpr/Ct/Fj3NyLsKSIwRsyGx6ZrgSflzX0P8SdNsdF+El9p+nw+TbIqbEyTyXBPWvng/dP0rryTFzxcKlSTuuZ28kebxLl9PAVaNKMUnyq9ur6s7/xj4K03RfAWm+ILW5uZLi68rerkbRuXJxxXQ/s1/wDH1rX+5F/M11sGl6frfwk09NQgEyQ2CzICSMOqcHiuR/ZqP+k61/ux/wAzXjVcZPEZdXhN3cZfrofS4fLqeEzjC1KSSjOOy78urOdT5Pjsdv8A0Fm/rXqnx94+C3i4jr/ZU3/oNeWaQPtHx0UjnOqSN+Wa9p+JWjR+IfAOuaHLfx6el9ZyQtdSDKxAj7x5HA+tcHEG9Ff3Eetwj8OJf/TxnxAy2nhTwRL4H3O0OqXega/YDPH7xwsqj8ea9Y8Z/EXxFpPxBM1j4/vdSuv+Ekj019OsrAnS7a2c7fLeVl/14znhjyMV0XjH9neHxdbfD+9sfFkEUnhm1hge4S23pexowYEYbjofXrTtQ+B+p2tyNFX4jW9j4em8Sf23ZadJZL50k5cO0ZkLAuOOMCvnj7A808EXniXwboPiK70vxXfu9x8RF02cSxxtvUyfPJyPvMODjp2rsk8f+PRaxfENvEzmxk8Yvoh0T7On2YWnmmMEHG7ze+7OPaupuvgPqbT6pb2/i2IaXeeJY/EEMEllmSKUPudC4b5lPQccVJF8C9WXVE01vF8beDk8QNr66f8AYh9oMxbf5Rlzjy93PTPagDznSvGvxBtLDQvF0nje/vRP45fQX0+aOIW7WpdhzhQdwx97NaGh/ELX0+Kfh+1Hjy88SDV9YudP1OCCxK6VHGFbYlvKVBLpgZwTnmu2l+As03g3T/Ds/iRCLbxW2vySLbEeYhZiYQN3B+b736VW8KfAbXdFvPDdtJ46WbQ/DWrTX2m2I08KxWQsSJJN3LDcecfhQBp/sXLt+BFio6DUb4f+TD17RXE/BLwLJ8OvAMPhiXUl1Fo7m4n89YvLB8yRnxjJ6ZxXXwXtnPczWsN1DJPAQJY1cFo89NwHI/GgCeiiigAooooAKKKKACiiigAooooAKKKKACiiigAooooAKKKKACiiigAooooAKKKKACiiigAooooAKKKKACiiigAooooAKD0ooNAGD4603T9U8JanbalZw3UItpHCSoCAwUkEehB5BFfEeieL/wC0ZNOsvF2lnX1hmjW1u0k8u/hIf5VEp++Ogw+fqK+6PE//ACLmqf8AXnN/6Aa/OzQpY/7W0394P+PyL/0YK9PL4qUZXPDzaUozhynr3x00fUvGHj641nRLVnuVtIo7nSJSEvoCoPPln76nsUJry3V9I1DSINPn1C3ltvt8TSwCRSjYVtrAg9CCK9D/AGrJVj+Nlw4lMciWNvtdWwy8HoRyK157fUbj9nzTPHGoyjxNBFO0d3aaoN/lRl9u+KQYdCMDPJFdlOo4U4dmcFWiqtWfdHknh3/kZtI9ft8H/oYr0D9qT/ktmp/9etv/AOgVzuj3HgG71vT7iGbV9AnjuopPJZftkLEMDtUjDgntkGus+OthL4s+Jd7rXh+5srqOWGKM20k4guY2VcENFJtIqnL98m+xEYNYeSWuqPbv2Too5vgrbRyxq6NdTgqwyD85r0jdJojjezSaaxwCxy1uT6+q/wAq+KNM1j4seFdJGl6PJrmn2cbFliggDoCTknIB719pRapZW3he1l1q7jUy2ieaJCNzkqMjb1JPoK8vFUXCfNfRnt4Cup0+W1nFG8MEBhyKWsnwl9q/4R+0+1oySbOFf7wXPy598YrWrjZ6Sd1cKKKKQwooooAKKKKACiiigAooooAKKKKACiiigAooooAKKKKACiiigAooooAKKKKACiiigAooooAKKKKACiiigAooooAKKKKACiiigAooooAKKKKACiiigAooooAK8k1j4PX1p4t1LxJ4B8cap4Tn1WTzb+1jhSe2mk/56BHHDfSvW6KAPN/Bvwtj0vxRH4u8UeItT8WeIYImjtbi92rFaKfveTEoCqT3PWuR03Vvi7bSazZX1jf3e+0uZNIuY40U75LjZHHJngNGoLA9Cp5r3aigDxiyHxEubDS9QvLjXLbUbbRryO8tlCeVLdw4WJyMdXBLYBweKoX9/wDE6XVb+OBtaivRA6qggU2q2xg+WVSes/mnp9RjFe7UUDueDTax8Zl8K3lr/Zt4+v2+pxoJYY08qe2hhVndc9BKeMdQScV2Wh634mvIPGNvNbanFeJE1xpXmW+1VVocqiN0LB8jBr0c0CgDyDVfEfj24Hg270TStWe1gSObXBJCsby5IjaNlbnIOX+X0rnrbUvidHH4g/tBtf8A7O/tNEkmggUzw2+47jACMk429AQB719AUUCPDtBvvijD4p0m71WPVG0uKxYzDy1Pmn5zGjoBxIwC5YdDximaHJ8U9TttLi1v+2tPvYdYLTmLywktpKhkRWxnhGAQ9690ooHc+eJb74t3Wjah9gTXpL9vL+1xTIkIiufN+ZLZsH93sHJOc8dya7/wt/wms/jXTxfX902h/wBkxXczSW4jZ7orsaI+i8b8dcnrXpFFABRRRQIKKKKACiiigAooooAKKKKACiiigAooooAKKKKACiiigAooooAKKKKACiiigAooooAKKKKACiiigAptOpMUAfOMkq6R8bWluj5Uaan87HoFbv8ArXu2q+HND1i5ju9R023upowNkjrkgZyMGuI+MHw9n16Ya1oyqb9U2zQk4EwHQg9mrz608RfEnQIlsVGookXCrNamTA9M4PFfW1KP9qU6dShUUZxVmm7H59SrvI61ajiqLlTnLmTSuj1/4v2V7f8AgK7s9PtZLmd3j2xxjkgMK8GPgvxZg/8AEgvf++a6Nfih4+h/1qIf9+yI/pT/APhbfjT7vk2uf+vY125fhswwFN06ag9b7nm5vi8ozSsq1V1ItK1uU9h8B2csfgXTbDULdo3FqI5YnHPTBBq5peiaH4dhnm06xt7FGXMrINuQPWvD2+J3xAm/1SqP9yyJ/pVS91X4j+Ko/wCz5o9RmjkOGjS38pW+pwOK8yWRYlzlKpUjGLd3qe3HifBxpxjRoynKKsvdJ/hl/wATH4updQ5dPOnmDf7PPP616n8fP+SLeLv+wVN/6DUHwj8CN4Xt5L7UCj6lcLtYLysSf3Qe/ua2Pizo194g+GviHRNMRHvb2wkhgVm2gsRxk9q4M7xVPEYn907xikvuPW4ZwFXCYN+2VpSblbtc838I694l8Pfs3eB5/C+n6dPczWVvHNdalcCK1sYiPmmlJIJA9AcmvM/FvjzX/Her/D+eCPQ7jX9H8ayaekttK50+6YQkpKrZLbcdRzWzdeBPipqfw18IaHq3gvTJY/CN7bu+mHUg0erwqpUhuMLg84OarWnwp+J9hq+n61beGdBintfFza4thbXoSBIfJ2iMHbwe3TrzXjn0R1lt8bfFstsvhk6Fo/8AwmzeI20IASv9iUhN/nn+Pbt/hznPeq958b/HS/2Zo9p4b0SXxG/iKbQLyJp3FuZFj3JMjdQmDkg5PFZdt8MviFDLF8Qxodl/wkK+K21uTRPto5tjH5YjEuMeZjnpirOh/C7x1L4m0HxRqWm2dtcT+MJdbv7VLkN9ktzFsRN2Pmb1xQBp+K/jB478K+JraPXtM8L2tlJqkOmrppvCdQnV8L9rQBiBFuOQpGcda5LwX8TPiH4Wg+IGpa8dN1q4fxcNG0+HzZAsd4+0KoJJ224XnA5zmmat8HPiHLq+r2sfhrQ7x5fFcesjX7i7H2iW2EgYQqMZXbj1x6Vra98KPH80ni+xs9O0+WObxZF4r0u5a62rcMhH+jMuMocZ+bpQBZ8W/Hjxx4UbUPDup+H9DufFenapY2siW8kgtbmG6VihQk7lcEAHORVO5+J+peEvFfiqNfC/hu08U3epWGnyXXnSLA0skZZnmYnlUHAxjNVPFvwo+IvjTXb/AMcXui2mlX+o63pUg0v7YJDBbWud8jPgAsc9BV74lfB7xbr3i3xdrUOj6fqFtLrFhqVnZ3E4C30cS7ZYm4+UkdM8UATS/tC+I47OXSJNN8PJrMGvjRp9Y8920eLcm9ZWYHcAemM9e9e0/CzWvE2u+FlvPF2hx6NqiTSRPFFJvimVT8ssZyfkYcjmvG4/BXxGtvC88lv4D8Iro1/qRe+8HxRRI0llswqmfbgyg85wMV6L+zh4V8R+D/hymk+JJNkv2uaW1tPtBn+xW7NlId5+9tFAHpVFFFABRRRQAUUUUAFFFFABRRRQAUUUUAFFFFABRRRQAUUUUAFFFFABRRRQAUUUUAFFFFABRRRQAUUUUAFFFFACNXOReKoJZbBdscP2gymVZZAGiRP4yPTPeujbpXl9z4G1o328W+nTqrvP5ruQ7g/8ux4+4e5/StIKLvcyqymrcqO3t9bsbm51C3uLi0WG3VWLGUYaNl+8f9ntnpWLqMXg3Tdc07TX8Paf5l9FJLbTJbJsLIN2M46kdKyYPBF/Fpyzf2fpT3YJZrXcfKkTtAWx9zPt26VryeFLq4tbK3mkhiEVjJETHnMUpOUKZ7L0/CqtFPczvOW8R91c+E9QtYdT1LTNPmvJxGgiljjebLZ2Kc9M9s1rQr4eXTTpfk6dFbFxC9mdgUO3Owr03c9K4ax8A60lxCl4umzmFSXvefMuHJzyvYL2qZvAepXEsvnR2EWyFoo5lYs8sh5W4b0deg6n3puMf5hKU9+Q3msfCsepRLZ6HpEyoksjSRQoSjx4+XgcHmovEH/CLz6eNYvNH0i4vZIY5WS4RPMEbMBuYnnAyeelR+FfDOo2M1xJc21haho2iAt2LGY7cea3H3mPJrIm8I+ILoB7jSdGeURL87zMxO1Qohzj7jbdx+vSjS+4nzW+E6BvDXgMlXFjpUR8oSjynCDYTgNweme9SWVr4I0m8jFtHpiT/Owk3KxXZjdlj0xkVzsfgbVJp4FuLXToofNW4kZWLGNc/wDHsoxzGOoPqOlRJ4F1TfNcNpmj7omHlwhji6AGCXOPl3d+vQZzT06yC8ukD0hL6zaR41u4C6KGZRIMqD0J9jVkHivND4Vmsp9LtZZY1ubrUd8xiUnfbhctET6AhQPpXpYHFZTilszeEnK90LRRRUGgUUUUAFFFFABRRRQAUUUUAFFFFABRRRQAUUUUAFFFFABRRRQAUUUUAFFFFABRRRQAUUUUAFFFFABRRRQAUUUUAFFFFABRRRQAUUUUAFFFFABRRRQAUUUUAFFFFABRRRQAUUUUAFFFFABRRRQAUUUUAFFFFABRRRQAUUUUAFFFFABRRRQAUUUUAFFFFABRRRQAUUUUAFFFFABRRRQAUUUUAFFFFABRRRQAUUUUAFFFFABRRRQA09TRtz1GRTqKAImghbloYz9VFN+y2uc/Zoc/7gqeinzPuTyR7ESwQrysMY+igU8D2p1FDdxqKWwi0tFFIYYoxRRQAYooooAKKKKADFGKKKADFFFFABRRRQAUUUUAFFFFABRRRQAUUUUAFFFFABRRRQAUUUUAFFFFABRRRQAUUUUAFFFFABRRRQAUUUUAFFFFABRRRQAUGiigBMUtFFACEc0ClooAMUmPalooATFGKWigBNq7g20ZHQ+lL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VPVNS0/S7Y3OpXtvZw5x5k0gRc/U1V0XxFoOtSPHpOsWN86DcywTq5A9SBVckrc1tCeeN+W+prUUCipKCiiigAooooAKKKKACiiigAooooAKKKKACiiigAooooAKKKKACiiigAooooAKKKKACiiigAooooAKKKKACiiigAooooAKKKKACiiigAooooAKKKKACiiigAooooAKKKKACiiigAooooAKKKKACiiigAooooAKKKKACiiigAooooAKKKKACiiigAooooAKKKKACiiigAooooAKKKKACiiigAooooAKKKKACiiigAooooAKKKKACiiigAooNMaaNW2mRAfQnmgB9FJmkEiscKyn6GgB1FAooAKKazqv3iB9TSq24ZBBHqKAFoopkkscZ/eSIv1bFAD6KRWDDIOR7UtABRSBh6ikaRF+86j0ycUAOophkULuLKB6k8Uu4eo/OgLDqKTIpRQAUUUUAFFFFABRRRQAUUUUAFFFFABRRRQAUUUUAFFFFABRRRQAUUUUAFFFFABRRRQAUUUUAFFFFABRRRQAUUUUAFFFFABRRRQAUUUUABo6Cg1wHx78ap4G+HV9qUcgGoXA+y2K55Mr8A/gMn8KunB1JqEd2TOSjFyZ4H+0X41XxN46fS7WQPpuksYEAOVknP3298HCj6GuD8F+ItQ8CfFez1yeCS2NnN9lv7dhg+Q3Dhh7cN+FZvw/u7KPxfp11q0FzfWlrL9pmiiwXmccqDnsWwT+NdV8XNR0vxV4ubxBp+m3OnSXsIF5bTAY8xeAykdcrjP0r6Oti8PCcMu5le23f8Arc87B5Vi3SqZo6bcE7X6Lv8AdofbVrPFc28dxA4eKVA6MOhUjINS15H+y74obWPAQ0W7l332jMICSeWhPMbflx+Feo6xPc22l3VxZ27XNxHCzQwrjMjgcLz6mvnqtF0qjps9CnUVSKkjw/xx8ctR0L4yx+HLWxtZvDVpcw2eqXjI2+KaTsGzgY461ofGb4xXvgX4l+HNAt7a0n0y7VZNRdwTIiM4UFCDgdc815vZ/BT4nav8PNdn1DUrewvNZum1G50iSFXklnQkx/vs/KfTFbOkfDvxp4213Wbzxn4cfTFfwpFpls0sqOTcp/GME4ORnNd3s8OrO6stx3Z1d78Zr7/hoFfAVjb2T6QkbRS3ByZDcCIuACDjH3R+dY/wv+LnxA8SSS6vqUHhddDtTdfaYIZmF84iViNkZOTkgc/WsHSvhL4w0Hwz4A1G30hrrX7fV5LzWdsi70V1K8sT8wAA/Om/B7wJ4u8K+IzdXnwptrjUUku3t9ZmvlDIrK2yMoCRtPT/AIFT5KHK+W39XFqdh8CviL8QvH2r22qXU3hT+wLnzTLZwTH7baBeEyuec+telaB4ivr/AMe61oU0cC2tiiNEyg7yT1zXg3gzwD4s1T4weH/EUPw5h8BJpsjSatPb3IMV2cfdRQeh6fjXq81r4t0bx9resaX4f+3w3gRUYzKgwB1rOpTpuTUbbfcRNyjYseIPiBdaf46TS4beF9Kiljgu5yDuR36c9B/+upPGni7XNN8VHSdKGliJbP7SXu2Kg46jOevoK5uPwD4svvDmoy3N5FBcX0xuZbNkDO0gJ2/P29qfquheIr/U9N1LUfCf9p7dNWC4t5ZVAEo43Zz/AJzVqnQTW2hg5VLG1dePtWn0bRItL0lW1vVozIkLn5I1Bxu+h7U6x8WeKNH1uLSPF1laKbqNja3MH3C4GdprCsfCHjLR7TTfEFrGk+p2cjj7C0u7bATwgPt6VpDT/FXjDX7XUNb0kaXY6ejtFAXy8shHFDhR12tr6j5qnncrad8RPEiw6dqOoWOmyafeXZttsTETKwOM4Naviz4gXWkeM49NtraKXToHjS+lKklGc8AHoOMVzeheDvEGj/2Vry6ILu9inkW6spHU4Un5ZF5wDU8PgTxXqWjavNd3UVpJqUzTS2boHZypynz547VUoYfmvpb+vyFzVbW1NvxL4m8baf4mg0q1tdIZL+RhYM7N8ygdW9KY/irxlrep3Gm+GbGy/wBAAS7uZidjS/xKvtnNNg0nxJean4Kvr7TXjksFdL3LqfLwMA9ecio/sXizwX4g1ObRdJXWNN1CUzKitho3PrWaVO1klf8ADcpuW7vYJ/iJq8PhjU3uNPgttb0yeOO4ifJRlY43DmnJ4w8Ym+u9FNnpb6olp9sgMRZkdRyUIzkHHSsy+8JeKb3w5reqXlmsmsarcREWyMP3canpnp/+qtzwR4e1Dwt4uuIU0vz9MvIlZLwkGSBscxt3259KqSoKLaSv/wAMJe0bVxuh+O9U8S6tpmn6JZRRnyvM1SSZCRBjgqvvXpA6VxHw20XUNL1rxJPfWf2eO6vfMt2yDvTHXjpXcYrjxHIp2gtDelzct5MKKKKwNQooooAKKKKACiiigAooooAKKKKACiiigAooooAKKKKACiiigAooooAKKKKACiiigAooooAKKKKACiiigAooooAKKKKACiiigAooooAKKKKACiiigAooooAKKKKACiiigAooooAKKKKACiiigAooooAKKKKACiiigAooooAKKKKACiiigAooooAKKKKACkPWlpDQB4p+1d8RtV8EeF7Gx0Gb7NqOrSOgusZMEajLFf8Aa5A/GvDvDPwh+LHjDw3D4wtdcL/ax5sC3GpSCaUf3sjgZr6f+MngLS/GejQy3Ph+21u/sSWtILi6eBDn7w3L04rhPCkPjvwJpbxaP8OtP03TkyxjufErvDFnqQHGFrkq0nKd5bH0mAxsaOEUaCSnfW9tfLVmP+z9D8XLNfEth4ynvo9HsLSSNUvvnlM23I8qTuoHfJ615/8Asf6nqV18ZBFdale3EZ0+dtks7Oudw5wTX0N4M8b6l4ijvtO12w8P280lu5tUs9ajuBcfKcpgcjjv6VwHwA0Cy0/4gm5tvBOgaS4tZA11Za8buTBI48vceD61PJ70OVl/Wv3eI9pBJtLa1tv62PolaU9KSqOvagumaPdXzvbr5MZZfOmESFuwLHgZOBmu258zFNuyPkz9r/x5d33jyDwvpWoXFva6PHm4MEpTfO46Ej+6P51337GXjebWPDV/4U1K7kuL3TJPNgaVyzvA59T/AHTxXH6l4a0XVNRuNS1D4e+Ep7y6kMs8jeMjlnPU1tfDiz0vwl4utNV03wd4W0ksfInuYvFglKRN947Dw1cMeb2vM3ofW11Qll6w8Y+8lvpv951H7TXxjm8CwxeHfDrRHXrqPzJJnG5bSLs2O7HnA/GvEtF+E/xk+INkviG8vblFn/eQvqd+6PIOzBB90enSvW/FXhvw/rXxm+1a54Q8PXO+8iBvpvEW2YoANh8j+S96x/2tvGPxD8O+KtKs/Dtzf6bpBtw8c1nET50+7BRiAegxhe+aKq5rym9OyJwFRUlCjhopTkruUtfkjB+EafG7wb8UrLwhPFd3NpL89xFeSma1EAPzSJJztI7D1PSvrds4PrXOfDK91rU/AOi6h4ktvs+rTWiNcpt2kMR3HYng4ro2O0E100oKMdzwsxxTxFW7ik1o7dX3PJNO0Pxxo99FNBazXtu1xeXvlSXeTDMdwROTzG+QcfwkGq9h4I8TzaQdJ8Q2i3/lX8N7DcJesceYc3CZJBwDkgdMHFOn8Y+MZbrXJUtNTt7G7UnSpDYg/Z0jkCSMB1ZmQmQBh2xzRNre02MCeMNc/wCEeYSMdU+zEyvcAjEJOzhcZI45PGeKn3TsXtl2v6P1/wCB5kt14Z1qO/uZNT0a91PSDrV1MbKG7+Z4nUCFwNwBVcEbc8ZzVW48LeOodNivbNbiS+ttJkt47SS9+SZXkP7ljn76Jgh/XjNaUeua7/wkfimP7ZdmS3tZG06IqcMBECrCPZgnPOd3XtSa14pvru98Jz2moXUenXELC8kVWiBmXaCGOwnqT8uBn1otGwlKtdLT+lccmj+PP+Ent9UWECwjtl0wwNdneYTFzMV+7u8zBznOBXX/AA3/ALRh8K2lhqljd2t1aIIpDOyt5hH8QIJyPrXDr4k8Xab4w124vIr+bTIhcGzgEO4XLLtCJGAMqQTnkncPpUdjqPjW/sdLstQutZs9TttVS2vXS3WNbiCQbwxwCAByuQe3vTUkmRVozqRs+W2n9fiexUleNWHiDxG18GXVNSk1hzcrqOmvanybNFV/LZPl7EJg5O7P5dP8GL7xHd6ZfL4klnNxFKgSKdP3iqY1OdwADAkkjA46dqtTTdjkq4OVODk2tD0CiiirOMKKKKACiiigAooooAKKKKACiiigAooooAKKKKACiiigAooooAKKKKACiiigAooooAKKKKACiiigAooooAKKKKACiiigAPSvhr9rb4hQ+JfiZJo9pdK2maADAMN8rXB5kb8OF/A19yMAylT0Iwa4SX4OfC6V5Hl8DaNI8rF5GaDJZickk9yTXXg68KE+eSuROHOrM+YPBnw/8QaX4A0jx0mm3F7Dqm6SWCKIs9vED+7bHUhhyfTiuh0PwTr/AIzfUNSXS7nT7KytXljeaIp9olA4jUHkjrk/SvrOztbeztIbW1hSGCFBHHGgwqKBgADsAKlI4xgYryquEjUzBY5v3rp/ce/DPatPLHl8YKzTjfrZ76bHyN8GNfHhfx5ZXjyBLS8xa3QzwAx+Un6N/OvrS6laKzkmQBiqFgPWucm+HngmV2d/DOnFnYsx8rqSc5rp4o0jiWJFARQFUegFezmGKpYmanCNn1PlcBhquHi4zlczE1OSUziFYXKQLIp34BYjkZqbSr43Vm0jspmQkOoGMEdup/OrSWtsilVgjVSScBe5606KCGFQsUSIFGAAOgrh0O4wBrd19mD/AOjuzoGGz/ln82MHnrUsurXUVyVMavFFGrytt6A5yc546dOa1xZ2oR4xbxBXOWG0YP1p6wQrH5axIFxjGOMUaCOdk8QXP2SN1jj83ewkCqxAwAR9OD1qzPqOoRC6KpA5iWMpGM5JY8jNbRiiJJMa5IweO1KI4/7i9u3p0ouBgDXJ5mVoY0WKSYLExGSV25zgkd8ipV1ac6h9jeONDJO0cL8kMAOT9Qe1a8ttbyrtkhRhnOCveneVHkfu14ORx0NGgzLS+uY9FN5KInkJwNoIVecZNQtqV55i26eVM/mbTJEu4EYzwM9fXmtvYmzZtG3pjHFNhghhRUiiRFXoFGMUgM+7vpotUitV2hDF5jEjnr06/wCNZ7a9ciDDQxpcBN5GcjBfaCPXj9a6CS3hkdXkiRmT7pI5FEkEMilXhRlIxgr2p6CMWTVrmO/ht9iuGVSfl+9kEnnOAeOnekj1ibypZMxSukYmMaA8J3Gema21hhVVVY0CrjAx0xSJbwR79kKLv+/hfvfWjQBLNpnt0edVWRhkqvQe1S0tFIYUUUUAFFFFABRRRQAUUUUAFFFFABRRRQAUUUUAFFFFABRRRQAUUUUAFFFFABRRRQAUUUUAFFFcD8e9c1bw98ObjU9FvDaXi3NuiyhQ2FaQAjB9jWlKm6s1BbsmclCLk+h3uaN1cnqWp6hFFqhjuCphsIpI/lHyseprx39ozx/4y8M+K9Ks9B1t7KCbThLIgiVtz568104XAVMTUVOL1MK2KjRjzSPo4GlzXxx4O+LHxGvfGOiWV34mklt7i/iilTyEG5S2COlfSXxr8Qan4W+Guq65o8kUd7bKhiaRNyjLAHI+hrTFZZVw1WFOTTctiKGNhWhKaWx2pNJmsy21OOHwxDrGoSiNFs1uJ3CnA+QFjgVxlr8Y/CUyzNJDrNoEtHvIvtNg0ZuYU5ZogfvYHPauSGHqzvyq9jolVhG3Mz0fNGa5OL4geGZvEGjaFHeO15rVn9tsgEO1osZyT2OM8e1YM/xp8FRiHY+qXD3BkFtHBZM7z7H2NsA68g/lTjha8nZRf9f0xOvTW7PSs0ma4D/hbfg9tZTTvNvvLadbZr77K32VJ26RNJ0DZOPrxUOr/GTwbpdzf29w2pu2nXJt74xWTOtsRj5nI4C89apYOu3ZQYvrFL+Y9GzRmuD8UfFTwr4fvI7WZ76+lNst3ItjatN5MDDIkfH3QRTdb+LHhHTTahJb7UftFqt4fsNq03kwHpJJj7o+tSsLWdrReo3Xprqd7nmlrk/GPiXyfhfqfirw7dQzbdOe6s5sbkb5cqcd6n8Eatear8PNL1q+lQXdzp6TyuqfKHKZJA+vapdGahzvvb5j9pHm5fK50maM15v8LfiDY6zBpuk3+tHUdWvIJrmG5WyNvFPGkhU7R6r0I/GrFx8W/CUdit1A2o3hkvJrO3gtrRpJbh4v9Y0ajqg/vdK0lg60ZOPLclV6bjzXPQc0ma4C++Lnguz0bTdVku7t4NReSKBY7Zmk82P70TJ1D54xVOX41+DYorhnj1kPaFDdx/YG3Wyt0eQfwrQsFiHtBg8RSX2j0vNLmuF0P4peE9Z19NHtbi6jkmga4tp57do4LmNRlmjc/eAFQaP8XfBuq61b6bb3F6iXUxgtLya1ZLW5kH8KSHgn+dS8LX19xh7en/MegZpRXnUXxj8FSXd3B9ovkSyMou7h7RhDA0ZwVZum4noO9a/gn4gaD4rvptPsVv7S9hiExtr+2aCRoj0kUHqvvRLC1opylF2HGvTk7JnXUUCisDUKKKKACiiigAooooAKKKKACiiigAooooAKKKKACiiigAooooAKKKKACiiigApDS0hoA8R/ai8ZfEHwpp+nv4P0+aOz8wS3epRxCUR46RleoB7n0rz/AE39q7do7W+ueEIbu7KbS0NyBDIfdWBIHtX1Y8auhR1VlPUEZBrmr74e+B7y5a6uvCejyzMcl2tVyT+Vc86dRyvGR6+FxmDjSVOvRu11T1PkP9nrQ9Q8RfFS88Y2ulpaaXYpd3dw0SlYI2dGCwoe/wB78hXJfBrx8vw38XTeIodPh1CSS3kt/Jaby9u5gd2fwr9BrLTrCxshZWdlBb2wG0RRRhUx9BWX/wAIX4S/6FrSf/AVP8Ky+qySXLLU9D+36c3NVad4tJWv0Vz5vb9rW72k/wDCIW3H/T9/9aqX7T/xRHiL4d+FNKiVbV9YtU1S+t0k3bU/gjz7nmvpz/hCvCP/AELWk/8AgKn+FSy+EvDE0iPL4f012jVUQtbqdqr90DjoKt0qji05HNDMcDTqwqU6NuXzPnLwR+y1pOreEtN1TW9b1Gz1C6t1mmghRNke4ZCjIz0xXKfHr4CWHw98IxeIdI1K81CBZxFeC4VR5atwGG33r7SVVVQqjCgYAHaq9/Z2t/aPZ31vFc28gw8cqBlYe4NN4Wm42S1Jp8QYyNZTlK8b7Hw1qmg6h8RPAGm+OtAie91zRI10/WYIOZisX+puFA6nbwe/Fdd4R/ah1TTdJj0/xV4fh1m5txsW4WUROxHGXVgcN6kYr6v0nRNH0cyf2XplpZebjzPIiCbsdM461lax4B8F6xdG71TwtpN3OesklspJ/Sp+rzjrGWpvLOMNWvCvSvFPTXVeR83eCvjT8UvHHxWsZPD+lRzaap8qbTohmFIieXklPRx2P4Y5r6zydmSMEDpVPRtH0rRrQWuk6ba2MA/ggiCD9KvkVtShKK953PKx2Jo15L2VPlS/rU861X4hNa+BJNXjjsW1WS7ks7S1Lko8iuygNjJHyqSeKzLr4lzyanov9nWNnNpN5BbzSFgQVMjMDzn5SCuAMEkntXodv4d0O1vTe2+k2kdyzlzIsQB3HqfqaX/hHtD+1RXX9k2fnwsWjfyhlSSTkfiSabjJ9QhWw0d4NnnsXxA1lbe31KaDR5YtQtrqW1t4XPnWxiBIEpzyDjBwBg1Tj+Kl8vgkapNp1i19JemG2iZHjEiooeUlOWQqM9evHrXpkHhrQLe7uruHR7KOe7BFw6xDMgPUH61YTR9LS4+0Jp9sJufn8sZ5GD+lLkl3K+sYf/n2ec6r8Q9Vt7u9vLRdLu9JSxgu7U/Mr/vjtXe2SAqnljj24pmveP8AX9FtL63m/su9vLSeBTcWkbyRlJFJx5YOdw2+vQ5r0hdG0qOJ4U021ETx+S6iIYKf3fpkniotN8O6Hp1qtrY6VaW8KyeYESMAb8Yz9ccU+WXclYigrXgcdYeLvEd1quiWY0WzVtZtY7pbhJNyQov+uDEdTgrsx6nPSvRFFV7bTrG3WFYLWGIQKUiCrjYp6gegqzVRTXU5qs4zd4qwtFFFUZBRRRQAUUUUAFFFFABRRRQAUUUUAFFFFABRRRQAUUUUAFFFFABRRRQAUUUUAFFFFABRRRQAUUUUAFFFFABRRRQAUUUUAFFFFABRRRQAUUUUAFFFFABRRRQAUUUUAFFFFABRRRQAUUUUAFFFFABRRRQAUUUUAFFFFABRRRQAUUUUAFFFFABRRRQAUUUUAFFFFABRRRQAUUUUAFFFFABRRRQAUUUUAHevMP2nf+STXX/X5a/+jVr0/vXln7UzMnwb1GSPG9J4GXPqJARXXgFfEwXmjHEu1KT8ja1f/U61/wBg2CvJv2i/AnjDxP4p0i+8P6HLf28WmrG7q6gBs5xzXpfgnxDZ+LdCtPEWiLDerNarbalYM4EiMB79x+oqTWJNL0TSp9T1TT9WsrG2jLySNd4CqOwGeT6Cu3D1qmFr3iveWlvwOSrThXpavQ+cvDXw18daL4r0PU9X0H7FZQajC0kstwgA+b07n2FfS/x10XUvEPwv1fR9JgWe9nVBFGXC7sOD1P0r5q1LxxceMvir4dMH2q20WHVIPstpLKWLYb/WPn+I+navof8AaTLD4Oa3sleJiI1DoxUrmRRnIrvzF13XoOpZS/4K8zmwfs40qvs9v+AZMetfFS60E6FB4Jg0eZrIwQahNfpIkUgTCsVxzkiua8K+CvFd1428O6vrOgagsEdtcWuqzX2oieSR3j2llXoseegHr7Vj3viTVJvDvh7wf4huXj8Q6H4hso5mWQg3Ns3Mcox94YOD9K7Hxh8VvEPhzxK8d3ZaAbBdQS0FnHemS9aNmwJjtG1f9081i6daneNOMbu/f0utev4F81KdnNvSxx0fww8fWfhvUb+KND4g0m6jtdAczAf6Gu5evQZD/pXd+F/AWp6H8QvCE0VmraZpXh2W0nuN4yLh3DHjqcnPNcHq3iDxFLYfEeTxJaRanp1vqkEXkLfSRmJty7EQryEwQT75rvb34geL72/1iLwT4f0680zw6qpey3dyyPM4QM0cWB2Hc9aqu8VKNtOvkldLrfzCmqCel/8Ahr/5HHW3wz8S2d1N4ZufDt1qljNqxulvf7WMVn5Jk37niHPmD9TXSjwR4jXwh8UbH+zw1xrd3I+nAyLmdCgCknt071Ytvil4h8SazY6b4M0OxmN/oy6lHLezsghO4qyuB154GKS2+KHiLU/Aul63ZWGhabPNdTWt9NqV6VhgeJtp2KPmk3HpjpWU54x25kunX5r77Fxjh1s31/r8TPstF8d+C9cuNU0fw1BrY1jSLW2aN7pYza3EUe0h8/eT6Vna34H8a2fia61ybRn1eTV9Oihnh0rUfsaQTqMFWH8UXPaj/hMrzxpqnw41e4iWzmj8RXFlOlvKxilKJ94dMqfQ11vxRmmT4z/DmNJpUjea53qrkK3ydx0NV7StColJK7Tv/wBu/Py6C5acouzdk1b5mlceE7y1+BFx4RsLCKG9bS5IEtY5i6LIwJ2h26jJ71heCtT+I2meH9J8NXnw9WG2htktJbs6knygLt37f6V3PxJ1zVfD/h/7bo9vpskxlVGk1C6EEEKnq7Hqceg5NeJeNvH2reK/Bc0M0Fq19o/iOyiWXT53EN4GbK7ScEA9DniufCRqV4O8U03fXo/vNa7hSa1d0jTj+Hvjex+Evh2TR7WODxdod1c+TG0gIMM7MHBPToQ34VP4k+GOr6Gng++0WzvNTi0ewezvbWxvfs1wzOdzSo59WzkdxW1qXxW1rwlqWq6f450W0inh086hYHT5i6zLnb5R3Dhskc9KlsviH400vVNMt/GXh3TbOHXIJG057S4ZzFKsZcRS59QOo71t7TGfFZW1frft6XfoZqOH2u+nyMfQPh/rtrq/gvUDoCWSwatdX2oxfbPPMIdMIzM3Vz3x3q1qXgvxLJ/wtkx6aGOuoo00+YP32I8fhz61JoPxI8fav4KPiseHdAtLCdAlu1zqJjCsHIeRyf4OOAOTXJ+Mfif4r1rwNrljZtp8N3pd/awz3+nzuI54pGG3y9wyMng+1XGOLnUtppo9dvev+egr0IR69/wOm1LwF4g1CfwNatZ+TBZ6HcWN9Ksg/wBHd4go478+lZ9r4T8e6t4b8N/D7U/Dlpp1jot3DLcaulwrLLHEcr5SAZDN3zXQSeOvHd9qtxoPhrQNJuL7RLSKTV5Lm5YRGVlz5URAyTj+I1Sh+Lmv+IL3QdO8I+HrOa81ewmmZby4KC1kifa6sR1A9utZqWKtstNd9t3ffzKaod3r+OxUT4b+JNQ+Enijw/Jbx2epXmty31qryAiZBIGTcw6ZA/CtT4VeFtVHjc+ItX8NX+lm1sjbRTX+qm5mdmPzKoHAj44zzQfi1qsPg6/lutEtl8UWmsppA09ZWMbyuRtYHrt2kn8K9ctvMMKGZVEu0bwvTOOcVhiMRiIQlGol7zf6X+WxpRpUZSTi9v8AgkgpaKK8k7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O9cp8V/CB8ceCrrw6t99hM7I3nbN+3ac9K6uirp1JU5qcd0TKKnFxezPnfTP2ddY0q6N1pXxCu7Cc9ZLeDYT9cHn8ataz8B/FGtWq2usfE/UL+3Vg4inh3LuHQ4zXvuKMV3vN8U5c11f0X+RyLL6CXLbT1Z89eH/ANnK40rxFpuqnxaJls7qO48s2gG/ac4znivYfiT4XXxn4OvPDrXjWYutn75UDFdrBun4V0tFY1sfXrzjOctY7GtPC0qUXGK0Z5142+Fem+JPEPhvXheNZ6hojx5kWMH7TGuCEb05HB7ZNc/d/BOeWHULCHxW8Om3OpDUki+xIZfN378PJnLrnoK9loohj8RBJKW3/DhLC0pNtrc8k1z4PXGo3PiWOLxRLb6dr80VzLbfZlYxzIVO4Nnp8vT3qzrPws1FtU1S58N+MLrQ7XWlVdUtkt1kEhC7S8ZP3GI616l+dFH1+vpr+C8v8kH1Wl2OC8LfDbT/AA54rtNY028kS1tNHXS4bQoOFDZ3lu5Jrm4fgvLYro0+l+JjHfaXc3UqSz2ayxlZ33MNhOAw7N1r2ClqVjq6d+b+v6Y3hqbVrHleg/CJdLm0dz4hnuRpmtTasC8ChpWkXBViPfvWx8S/AV54s1rRdY03xFLol7pBkMMscCyZLjB4Nd5QaTxlZzU29V6ddw+rU+VxtoeS6x8KvEetWtuda8fT6leWN2l3YNPYR+VG6ggh4xw4Oe/Sorv4LSXtpqsN54runl1O+tr6WdLdUZJIeyAcAenpivX6KtZhiFs/wRLwlJ7r8WeWH4RJq11q134y8Q3Ou3N7ZfYLeTylh+zQ5yCoH8ecHNGk/CzU21Kzu/E3jK71tdLt5INKja3WMQl02eY+PvuF4r1Oil9fxFrc3/A9O3yK+rU+x5XffCFJ/hzoPhWPXHW50S4FzbXTwKySOCTh4zww5qpdfBmW7sPEcd34omlu9bNvK04tVQQzQnKlVHG3/Zr16loWPxC2l57Lvf8AMTwtKTu0eV3Pwv16O+k1bR/HE+m6pf2qW+sTJaKyXZUYEiqT8j444rQ8MfC3TvDniTQdU02+mEGj6dNZiF1BadpG3NIzf3s16JSYqZY2vJcrY1hqad7HheiaAviv9oWfxTa6RqdjpGmxgztdwmJLm9XKqyqeuFOd30r3RRzmgClFTiMQ6zV1ZJWRVKkqd7dXcKKKKwN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M0ZoAKKM0UAFFFFABRRRQAUUUUAFFFFABRRRQAUUUUAFFFFABRRRQAUUUUAFFFFABRRRQAUUUUAFFFFABRRRQAUUUUAFFFFABRRRQAUUUUAFFFFABRRRQAUUUUAFFFFABRRRQAUUUUAFFFFACVyPjrxRrWk3MGm+H9AGo3sybzcXM4gs4BnH7yQ5OT2UAmoPFGi+MvEGuvZw68ugeHURcyWPN7dMeo3niJR7DJ9RUVl8JvAUAY3GhjUZGOWlv5nuHY+pLk1St1M25PRI2fA/iG+16ym/tPQ7rR723cRzRSsrxuSM7opFOHQ+vB9RXQ5rgLv4T+GEY3GgSal4bvAPkn0y7eMKfdCSrD2Iqg3jDxJ4EL2vj6yn1bTlQtb67ploWBUclbiJfuMBzuHyn2osnsNSaXvHp9Fea+LdW1bxVqttoPhXWm0aFbOPU5tR43Pv5hiUHsx5b24FdT8PvEEniTwzBf3FuLe7R3t7qMHKrMh2vtPdSRkexFK2gKabsdDRRRSLCiiigAooooAKKKKACiiigAooooAKKKKACiiigAooooAKKKKACiiigAooooAKKKKACiiigAooooAKKKKACiiigAooooAKKKKACiiigAooooAKKKKACiiigAooooAKKKKACiiigAooooAKKKKACiiigAooooAKKKKACiiigAooooAKKKKACiiigAooooAKKKKACiiigAooooAKKKKACiiigAooooAKKKKACiiigAooooAKKKKACuQ+MviO/8JfDHXvEOmJE17Z226DzRlQxYKCfXGc/hXX15x+0z/yQvxT/ANeyf+jEoA80j8Qa0njy28CXvxw1aDX54422nQ4BBvdA4QOR1weAa0tcn8TaN4/0rwNffGvWV1rVYzJaouhwGPAz95tvHQ15T8SvC+oeLPjz4jsdHuHg1Wx0a31KxK9XlhhjIUe57fSr+heNo/H/AMd/hdrrsU1BLT7NqURGPLuF37h+PWgD0h5vEiuyH42axlWKnGi2/UHH92qPiTWfHGgeFdS8VaX8VLvWW0fyppbG70qGOOdGcKVJUZHXqDXokt/r3nSf8UNbEb2wfLHIz161yfxouNRm+Cfi0X3h+LSlEEOxkXHmHzV4r57B5hiKleMJS0f9yS/HYwjOTla/4HcyfFXwrbyapa3VxMt7pLWqXsCREspuMbGUfxLk4J7VpyeO9BXxZqfhaOSafVtNsRfTQRR53J/dU936fL7ivMtd+Hul6xfXepSa3LbXiXltqMk0dqdqQJGm+3kYH5w23I9DVy18Ew6f4oj8Y/8ACZ3k9/8Abn1C4j8ndbyw3A8sRoo5B2BQDk8jOK9n63QV/fWhtzI6nRPi94S1PTP7Sb+0LC1+yTXe+8tTH+7iZUcgc5O5gAOpNNHxe8MxaZqd9qdprGlHTbVbyW3vbIxyvbkgeai5O5ckZ7juBXKL8PdNfTtP0G88RSh006e3jkFqVZZJrkTxSc8AqUA2nrT7vwrrHiue6PiHxTb3eoNZfYLKW00x0tUTzEeUtknezeWB1CjHFCxdB/bQcyO9PxE8M/ZtXulu3e30mxiv7iZUyjQyIWQof4iQOg78VLpfjzw/qSeG3s5ppF8RRPLYHyiMhFDMG/unBHB715zZfC+yvZtZ07RvFNxb6bq11a3jwRwnfawxEnyUY8KDIAQCOACK1tP+Fuv6Nc6TLo/imGUaXqdzdQG/tjIxiuAvmRsVI5yCQe2elawqRmrxd0M9ZooGcDPWirAKKKKACiiigAooooAKKKKACiiigAooooAKKKKACiiigAooooAKKKKACiiigAooooAKKKKACiiigAooooAKKKKACiiigAooooAKKKKACiiigAooooA5rU9A1a78XRaxH4kvLawisngXTowBG0xPEzHqSBxt6VlWHgzxDDB4fjuPHWrXH2CV5dRY4DagSPlUn+BQecDrXdUU7k8qODl8GeJJNLltm8eaqtxNqou5LhAARbBifsyD+EYIG4c8VH4j0LU9O0Pxpql54ivr+C50+b7HaSHEdoghIKjH3iTzk16BWJ4+hmuPA+uwW8TyyyafOqIgyzMYzgD3ppilFWZ5FbeE/wDhM7y00ptQlsfI0TTLnzI1yWwv3a7r4NyLa+Cb1mBZbfULoHHVgjY/pVT4Z2N/a+J1lurK4gj/AOEcsIt0iYG9V+ZfqO4q78NLO8tfBOrQ3VpPBK99essbrhmBY4I+vaqkzOEbNM4uz/aO0OTTYtbuvCPia08PPdfZW1drZTbxvv2ckHOM1ueLvjNZ6H41m8J2HhTxDr99FZx3jnTYBIoifoeSP8mvmTRvDPiFfB1rpNl4T8dS+KI9Y+0QWtxGf7HI87cC8bHaRjn613/xW0nUU+O97q2raN43+xy6HbQ/aPDAZSZh95Sw6oOePpT5Y3Fzzset+IfjNb6NH4ail8G+I5dU8QxyvbaYkK/aE8s/MGXPBxz9KLP44eG7jwR4l8SSabqtrP4aYLqemXEIS5hJIxxnBBz1z2NcD480TVfG/jT4T3WnW3ivRrMWt1HNekbLyzIUBTI3Ytt/EGsHS/C2vWXwK+Kuh3vh/VLvxW166y30iF31ZN48qRSeuBngfXvS5VYfNK571o/xF03WPGkHhfTdPvbi4/s5L+9mCjyrJXGY45D/AH2Bzj0rkdH+O8OsXs0Oj/D/AMW39vDetZSXcFsrRK6ttYk56DrXJfBjwz4n+F/xI06znj1TVtH8W6THLfXkke42t+i9HP8ACuOBn2rjvhPDc+F/FE9xrPh74lpeDX55oorBWGnujyEKzrnng5NHKtQ55aXPpTwn4807xH408R+FbW1uorrQHjW4kkACOXGRtrlfEPxst9N8Z6v4W07wV4m1270nZ9pfT7dXVdwyO9cNoviHVPAXx0+IGoXfgjxPqdprFzb/AGWexs96YVcEk5965jxfp91a/HPxfrGp6H8RFsrs20lpJ4eBQSlUBIkIPPp+dCirjcnZHu6/FXSoPGOkeGdY0zUdHm1bTTf2s12gWP5Rl4mOeHUDkVu/DfxdbeOPDY8QWFld21hLNIlq9woU3EattEqj+6cHGa8o/ad0KTxr8GNE1Cw0DVZtRjvbV4IvLP2qGNyFkDAc/dzmvb9CsbXTNGstOs7dbe2toEiiiUYCKqgAVLtYuN7nPeGPHmm69488SeELa1uY7vQDELiSQDY/mLkbazvjN8VfD/wtsNOutchurg38/kxx2yhmAAyznPYcfnXlth4g1TwD8ffiFql14J8TapZ6tJai1nsLTfGdiAE5z7/pS/Fnwx45+I/xO1VNH0eyi0vTdB+wI+sxtskkuV3O0O3+NQFGexpqKvqS5u2m56p8S/ibpfgnRNG1STT77VV1m5jt7OKyUM8juuVxk96i+HfxS03xd4j1DwzNo+raDrthEs8tjqMIRzE3RwQSCK8E8V2fizWPgD8PrPVPDviI32ha0ltfpawkXSwwggSJ/wABxhvWux/Zz0vWYPix4h1Sy0LxDb+GbqyjU3niQZvnuFP3UY8lMZ4+lOysJTk2j6LFFFFZmwUUUUAFFFFABRRRQAUUUUAFFFFABRRRQAUUUUAFFFFABRRRQAUUUUAFFFFABRRRQAUUUUAFFFFABRRRQAUUUUAFFFFABRRRQAUUUUAFFFFABRRRQAUUUUAFFFFABRRRQAUUUUAFFFFABRRRQAUUUUAFFFFABRRRQAUUUUAFFFFABRRRQAUUUUAFFFFABRRRQAUUUUAFFFFABXnH7TP/ACQvxT/17J/6MSvR684/aa/5IX4p/wCvZP8A0YlAHmgvvA/gv9oW88Za/wCPdPt55dIgt30k27maJmiTBZhkYwM+vNYXhnSPhpqn7R2neKPCPxA0xEnu2uV0c2riR5th3BG4UA/ewfQ16D8evBXhO4+EGs+LJtBsX11NKiZb7y/3oKqoU59hWd+y94N8KzfCLRPF0uhWT68sMzi/KZlDfMM5+nFAHSeEb2fxmL+fwt8Qk1KK0uGhn8tHHlvk/LzWb8dNJ1vTfgn4rbVtYN+skMQjUg/IRKuTzXNfsL/8gnxj/wBhX/4qvRf2of8AkhniP/rlH/6MWvPo5bRo1FUi3df3m1+ZCppO5QufEnhbT9R1bT77W7e3u49MjuLkPaylreLy1GdwG0qfb6VHqev+E7HS/tR1iRLbU9hsrRrCZpQsTZkPlAbxHnvxjNV/EfhWbxUfFD6Zq+m5fw5BpcsUjMDbzKVlPmEdAV9KxLOWXwzpWi/ELR9Y8KeTdWb6Z5dxeTTW8g8wsrQzEF85U7lPBx7VUstw8t13/G/+YOnFnaNq/hdrldcbX7RYrKytp5UWOTy1hlLKjc88nOM8gin2Gu6Ol3bWqeK4Psun6oNLZYQ4ka4PKwSL0zjnd3Fee/EzQ9GuNXbUvE3izQ7LVL3S7E2YgklECtHKXeRlXI8o5AUt3qafwjpq/Eizhh8XaTBrV1rh1C9slZv9NtWDGHnGPNUbipzyCaFl1BO6T77hyRPR/CvjLwaPFd/o1nrEct5eXkjRssDrFK6j540kI2uwwcgH1rW1D4g+FbHw3Za/Lqe+zv222YiiZ5Lhu4RANxPB7cV5dZafPZ2sHh3VvEXhpPDHga/S4ury33/a125MUcigYjb5gWYdefU1k6dfr4d0Hwnrn/CUeFWvtMS6j01XaUwX1nIRukPy7omDAfPjbjIrqp0o048sVoWlY9juviR4Pg8N2uv/ANrCW0vJTDbJFE7zSyj70YjA3bh3GOO9Oj+I3hB7C1vm1dYbe6gmmheaJo8iH/WD5gMMv93r6V5T/Z0mk+INM1C28TeHZfGt9Pc3z6cXdLaSK6UDEEgB2OAow5+8c1dsfDB8VeDdJ0HUfF1j4k1g6pHraGVi4itUlwUVgMkcbct1NaAe36ddw39jBe27M0NxGssZKkEqwyODyOKnpAABgAAdqWgAooooAKKKKACiiigAooooAKKKKACiiigAooooAKKKKACiiigAooooAKKKKACiiigAooooAKKKKACiiigAooooAKKKKACiiigAooooAKKKKACiiigAooooAMCjAoooAMUUUUAFFFFABijFFFABRRRQAUUUUAFGKKKADAowKKKACiiigAooooAKKKKACiiigAooooAKKKKACiiigAooooAKKKKACiiigAooooAKKKKACiiigAooooAKKKKACiiigAooooAKKKKACiiigAooooAKKKKACiiigAooooAKKKKACiiigAooooAKKKKACiiigAooooAKKKKACiiigAooooAKKKKACiiigAooooAKKKKACiiigAooooAKKKKACvOv2lo5JPgZ4qWKN5GFoGKopJwHUk4HsCa9FpskaSI0ciq6MCGVhkEehoA8d+Ifirwb4q+Dl/4b0zxt4cjvr3TUihM96qoGwvDc5HSq/wAEdb8J+DfhJpvhXWPHHhltQghdJTBfK0YLE9DnnrXox+H3gUkk+DtAyTk/8S+L/Cj/AIV74E/6E3QP/BfF/hQB8meENN8feDP7Qh8KfFLwHY295ctNIP7QR95ycHnpwa3df8R+LJfhb4v0/wAcfELwx4gkvILePS7TTZ0kmaXzVzgLyeO1fS3/AAr3wJ/0Jugf+C+L/CpbPwP4NsrqO7s/CuiW9xE26OWOxjVkPqCBwaAPOLrwh4+kj8W6dpMOnWtn4jFu0WoPOfNtx5apIDH3IAOKxdY+EfjGHwpJ4cs203ULK31Zb6zWKQ2WI3iKSRjGdgBw3HXJr6CooA8Wg8E+OvDwuf7L0/QNel1jSbeyvZLtvKW1kiQpwuDviIOdowcg+tVLH4S+INJ8a6RrUMltqVnpNpa26W8suxZ3ihdROR2dWI2/7JNe6UUAeF+Hfhf440l9SuLjVNNv5Nf0u7h1SMRCPbcSbnjct/y0wzsuTj5cVoWngvxp4ZuYtQ0TSdE1ma90S3028hu5fLW2eJSMqcfNEc5K8HI969kooA8JsvhDr+n+J/DWoLNa31no1vaQy27SFEuCjOWfHYxlspXefDbwT/wi/iTxdqRtbaJNX1H7RbGM5KxbR8uP4RuycDjmu6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HZVUsxAA6kmgBaKy7jxBotvJ5cup2yv6bwa00ZXQOjBlIyCDwRQAtFFFABRRRQAUUUUAFFFFABRRRQAUUUUAFFFFABRRRQAUUUUAFFFFABRRRQAUUUUAFFFFABRRQaACsrxB4i0HQIlk1rWLDTVfOw3U6xhvpk1j+M/G1n4d8S+GvDpVZtQ168MEKbsbI1Us8h9hgD6mvgP8AaC17UvEvxg8SXGrPI/2a+ktbeGQ5EMcZ2hQO3TP416+V5TLHT952ja/6GNasqaPrnxd4++Ksv2i7+Hum+CvEtnHyqWupmWfb7r8oz9DXmel/taeJNK1htN8a+A1gkibbPHA7RTR/8Afr+dfLun3Nzpt3HdaddXFlcq37uW2kZHB7YxzX0h4b0/XfHPgZ5fjlY2Wm6PDAx03xJfyra6jGwHygJjMy+xHPvX0NXKsNhIr2sVKL+Uvlrqc8a0p/CfTHwu+J3hD4j6a114b1IPNGP39pMNk8P+8vp7jIrtq+FZtK+HPwd1jRtcg13xnrOpTRLc2WpaWIobO4TugY53DsynpX1z8IviBpHxI8HQ+I9IWSJWZop7eXG+GQdVOPzzXzmY5eqP72im6b6tHTTnfR7nXswXknH1pVII4INeI/trXl5Y/BC4uLG7uLWYX9uBJDIUbBfkZFXP2Obq6vPgVpdxeXU9zM082ZJnLsfn9TXP8AUn9U+tX0vaxXP7/Kex0Vg+OPFug+C9An13xHqEdjYxYG5uWdj0VR1Yn0FeIL+198PTqXkHR9eFtu2/aPJT89u7P9anD4HEYiLlSg2hynGO7Po2iue8MeM/DfiTwovijR9Wt59J2M73BbaIwoywfP3SO4NePa1+1h8P7TUpbXTNN1zWIYT89zbW48sj1GTkj34pUcFiK0nGEG2t/IHOK6n0FRXDfCf4q+D/iZZSz+Gr9mngx59pOuyaIHoSvce4yK7msatKdKThNWaGmnsNLAckgfWlDAjI5HrXyf+2n4u1m/8YeHfhx4Wurpb5z9omjtZCjvI3EaZHtk1v8A7D3je81Xw9rHgvWrqabUtHuDJGZ3LyGJjggk/wB1hj8a9CeVVI4NYq/y8u5mqq5+U+kGZVPLAfU0or5S/b/1LUtOTwodP1G7s97T7/ImZN2AvXB5r2+68c+H/Anwn0bxB4o1AwW/2C3Vc/PLPIY1+VR1ZjWM8BNUadWOrney9Bqau12O/orwDwt+1d8OtZ12PS7q31PSElbZHc3Ua+XnsGIJ25rqvhn8dPCnj/UdXsdHs9Uik0q3a4nM8SgMoJHy4Y56UqmW4qmm502kh+0j3PVaK8Is/wBqj4bT6NqWpSR6rbfYiiLBLCvmXDsSNsYDc4xyTgCr3w0/aR8BeNL64sW+16LPDA9wDfBVR40GWwwPUDt1pyyzFxi5Om7IPaw7ntNFfOtx+118O49YNrDp2tz2YfabxIVCkZ+8FJyR+te52niXQ7rwrH4oh1K3Ojvb/aRdlgEEeM7ie1Z18FiKCTqQavsNTi9ma9FfPGu/tcfDuw1N7WxsNY1OFGwbmGJVRvddxBI/KvUvhZ8TvCfxJ02S88M35keAgXFtKuyaEnpuX09xkU6uAxNGHtJwaQlUi3ZM7WivFfiF+0n4B8JeIZtAhj1DXNQgcxzJp8QdEcdV3E8kd8ZrU+FPx78CfELVP7Hsbi503VsHbZ38YjeTHUIc4JHp19qby/Eqn7VwfKHtI3tc9WooFFcZYUUUUAFFFFABRRRQAUUUUAFFFFABRRRQAUUUUAFFFFABRRRQAUUUUAFFFFABRRRQAUUUUAFFFFABRRRQAUUUUAFFFFABRRRQAUUUUAFFFFABRRRQAUUUUAFFFFABRRRQAUUUUAFFFFABRRRQAUUUUAFFFFABRRRQAUUUUAFFFFABRRRQAUUUUAFFFFABRRRQAUUUUAFFFFABRRRQAUUUUAFFFef/ABy+KWlfCfw1a67q2n3d9DcXIt1S3IBBIJyc/SgD0Civmqb9rrw5baVY6xe+CfEdvpd87pbXbBDHKUOHCnuR6VufEb9p/wAIeDbjR1OkanqUGr6fHf2s0O1Q0b9Bg85oA95or5/0j9qTwvL41svCuveGde8P3l48aIbuNcKZMbCQOcHI5p/jL9p3w7pPju48F+HPDOseKdVt5WhkSz2ou9fvBSc7sYOT7UAe+0V4n8KP2kvBHjptUt5oLzQr3TLWS7uIbwAjyo/vkMOpHcYrk5P2vNCuf7RutC8C+INV0rTgGur1WRFiUnAZhzjNAH0xRXhNz+094IX4Wp4+tLHUrq2F+thcWgCrLBKylgTngrgHBqtqv7U3g7Tfh3o/jG40fU9urXU0FvZgr5m2LG6QnpjJAoA9/qG9u7azgae7njgiXqztgV87+Ov2qtH8M6TodzP4Q1mObWrL7ZAkpVdkZcqpPrnGfxFVPGfx18H+FfGWn6X4k0fWtb1C8tra6jdiohjWdQygJ0yM80Ae3TeJ77UXMPhvS5LodPtUw2RD6dzUDeFdX1U79e1yRgesNuNqD2rhPjJ+0R4V+F2vWOh3+j395PcWi3OLbaBGrdFIPfFWfhR+0P4M8e6Pr+reVcaLa6FEs1294wx5Z/iGPfjHrQBseJfB1ra3lhZaZJI813IVZJMHagHL+wFejWUCWtpFbR/ciQIv0ArwfQf2h/Bt94E8T/EmLTNTkg0m7is3jfaHZXPybPQHqc81Qf8Aay8MR+C4/Fb+FdaWwkvjYoSyfNIE3HH0GPzoA+jaK8I8IftIWHiOxvNRh8CeJ7bTbbTp7/7bLCPIdIlJKh+mTjA96b4K/ae8H+KvC/iXWrTS9Rhl0C1F3NaOVMk0ROCyY9DjP1FAHvNFcB8DPijpfxY8LXHiDSdPu7GCC7a1ZLggksFVsjHb5q7+gAooooAKKKKACiiigAooooAKKKKACiiigAooooAKKKKACiiigAooooAKKKKACg9KKD0oA+Ff2kfHl7p/7UkOsRSlovDMlskSDpt4aQfU7iKP2hPhvq+vfF+x1bwXYPqdl4zhS8tJIx+7R9o8ws3QDGGyfWud/ai0O+i/aJ1qwtreSafU5YJLSMLzK0igAD15BFe5eG9Q0Pwd4etP2fL7xdd23iO9058aojjy7G4l+ZbdT1Uf0+tfdOp9Wo0KtDfl28ur+TOC3M5KWx5Pd3vgb4Jk2ejw2fjL4goMXF9Ou+x0x+6xr/E4/wA+leSeLvE3iDxdqrap4l1e61O6J4MzZWMeiL0Uewp/jXwvrXgvxNd+HfEFq9vfWzHJ5KzKekin+IGsSRhHGXPQCvawuGppe1vzN/a/y7I56k5X5djsvBniiyh8P33g7xUJ7jw5dq01u0Q3S6ddgfJNFn+Enhl6EGvaP2Adcmt/FviLw5JKTDdWqXaKOnmK20n8Qa4P4kfArWvA/wALtP8AHV3rdndJceV9otI0IMXmjK7W/i96679gnTZbj4m6zqmCIrPTRGT2LO/T8hXm5hPD1sBWqU3dfqjWlzxqRUj2T9uP/khNx/2ELb/0Orn7Fp/4sFpX/Xef/wBDNXf2sPCuv+MvhJNovhvT2v79ryCQQhwp2q2ScnivAPB/h79qTwjoMOh+HtNms9OhLNHDmBtpJyeT718/hqcMRlvsfaRjLmvq7HTJuNW9jR/btvrrUPiX4U8NTTvDp3kiTr8u+SQIW+oA/DNfQ958Jvh+3w9fwv8A8I3p6WC2pQP5S+YrBf8AWb+u7POa8d8ZfB/x98UfhFpV/wCKnS38faZLMFExVVnhZuEYpwDwCDXMyXn7Vk3hr/hB20GcRGP7Kb/bGJTHjHMufT+LGa25fa0KVKlVUXTbvrb5ruG0m2tznv2XdN1TxPo/xI+G9lqDxW9/YboZdx2LMshUN7BgAD7Va+Hms/E/4E2moaLqvwsGqWM0xkluBAXJ4xxIoIK4HGRxXsXwZ+Bms+CPhfrdlHr/APZni/WkXN9ajeLTbyiDP3hnOT3zXJ6Nq/7UngWG40S78Mw+MYi7eTeyyCQ8/wC0CCR7EcdK6J4yFerVjBxlFtaN2vZbpk8jSVzof2YfHHwn8S+Kb1PDvgyHwv4nmjeWRcBvOTPz7HHYH+HAxX0HqN7b6fp9xf3biO3t4mlkY9lUZJ/IV81/s3fB3xjp3xKvviX48httNvJ/NaGwg2/fkPzMQvCgdABXpf7Tdn4w1b4WXug+C9Llv7/U2W3l2Oq+XDnLnJPfGK8fH06FTGqFOfuu123dLvr2RtByULtHyr8MPHnha+/aM1D4lePdUFnapJLcWKmNn3N92MADONq8/Wn+HfG/hrwn+1OPFHhTURc+GdTu9k77GQIs/wB8EH+6/P417n8APgB4d034eQf8LA8KWN5r1xK8sq3ADmBOix5BxwB+tY/7S37PtnfeGtPuvhh4XtLbUre423EFsRH50TDrycZU4Ne3/aGBniJUruzXLfTlt0MOSajf5mH/AMFDjuh8IkEEFp8EfRa5D9rG8ub/AFf4ceHZpmisV0S1cHPAaTajN9QBXVfG34ffFPx38MvAMB8LzvrOmQywahEZkypGFVs553AZrt/2gPgrqvjz4deGrjSVji8S6JYxwm3kcKs67FDR7uzAjIPSs8JicPh40IzktHJX7X2Y5RlLmPRLj4S/D4/D5/Cv/CN6eLD7KUD+UPMDbf8AWb+u7POfWvmL9i5BD4n8dQq29Y9IkRW9QGYA10nhpf2pNc0VfAd3Z/2RYeV9nm1a7RBMkWMEBwSWOOMgZ96ufst/Cvx14N1vxXJr+gyWcF3pbW9s7TK3mvk46HvWdP8A2fD1oVayk3a2t+u4370lZHIfsM+FdF8QeOdf1HWLC3vm022QWyTxh1Vndstg8ZwKzf2lPCGh2f7Sum6Hp9lFZWGrPaG4hgXYuXfa5AHTIr1n9jP4c+NPA2t+J7jxVoj6dFeRRLbs0qtvIZyehPYiqnx6+GnjjxF+0X4f8T6NoT3ekWrWhmuBKoC7JMtwTngVt9fisynL2nu8umul7f5i5H7Naa3Nj9r/AMDeFdN+Bkt5pmh2NlcaXNCLWWCEIyqW2kZHUEeteNa/r2pw/sT+HrGKaQQ3Osy20oB6xISwQ+2e1fUH7UHhrW/Fvwe1PQ/D1i19qE0sRSEMFJAbJ5PFcB4A+C+pa1+zF/wgHiy1Okaut3Nc2zMwcwybsoxx2PcelcmBx1OGFg60r2nfu7W3KnB8z5V0Oj/Zp+Hfg2D4LaLcyaJp9/caraie9nnhWRpSx6ZPYdMe1eGeBrGHwH+2fceGvDsjrpk1xJaNEjcLFJFu2/8AACcj0xWj4Yt/2nvhhpknhDRdAXUdPRmFrKqpOkWe8ZJBA74PSu2/Zv8Agf4m0fxPffEH4gXWzXrlJRbRrIHkieQENK56bucADpW0prD+3q1aqlGadkne99tOlhW5rJLY830/wv8AFL4F/EnVtbsfBK+KrC5MirdCIzB42fduBX5kf14rrvht8WPhX4o+KlrN4o+G8Ph7xVPOkUN86BlE4+7kYBRj0zir1za/tMfDnxVfTadIfH+kXB/dfaHBIUdPlyCjeuODWPofwq+KHxN+L9j44+IOi2XhqytJYpHhiwHkWM7lQAEkknqxPStJzpVoOeIlH4fijJpvy5RJNP3UfXg6UULwAB0or486wooooAKKKKACiiigAooooAKKKKACiiigAooooAKKKKACiiigAooooAKKKKACiig9KAOX1v4heDdF1Z9K1TXra1vk27oW3bhu6dB3zV/VvFGhaTHbvqV+lqLld0QdWyw+mPevFvjb8Ob668S33jS3hGqljGiaZHw7kKArE9SM5JA5xiuqt/hZdeJvDGkxePtaurnULNHwbR/LCh8EIT/FtxjNes8LhFThUc3rv3v5HkRxWMlUqU1Babenmd3qni7w7pmjQa1fanHBp0+PLuWVthz05xxmpvDHiXQ/E1pJd6DqMV/BG/lu8ecK3pzXjnxa8DeIrXS9F0jT/N1nw1CqWZs87ZoZO1wW6HHvwBXc/BLwTceB9AutNuL6G9M84n8yMYAJUAjHtWdXDYeGH9pGd5N6Ly/zLpYrEzxPs5QtG2r8/wDI39J8b+FdW16bQdP1m3n1KEsJLcZDDb97qOcV0WeK+JtZbWLP4i6/rWiCQT6VfyXTSJ/yzXfjJ9V7H619W/C7xlZeOPCsGrW+2O4XEd3BnmKUDkfQ9R7VrmOV/VYRqQd09/JmWW5r9anKnUVpJ6eaLmm+M/DOo+Ip/D1lq0M2qwbvNtlDbl29e2Kp658R/BOiarNpeq+ILa1vIceZE4bK5GR0FeOfC0f8ZO+IPrcf0rM8ZaNp/iD9qCTR9UjaSzuXRZVVipIEWeo5reOV0fbOEm7KHN5mE81r+x54xXM58uux7Wnxa+HTMFHiqyyfUMP6V1ul6jY6pZpeaddw3du4+WSJwyn8RXmd18Bfh7LbvHFZ3sEjD5ZFumJU+uDxXnnwImv/AAj8aNS8FLdNcWLmWNhn5Sycq+Oxxwax+p4WvSnPDyd4q7Ttt8jaONxdCrCGJirSdk1fc9u174i+C9B1WXStX1+2tLyIAvE4bKgjI6D0ql/wtz4c/wDQ1Wf/AHy/+FeF/FuxttT/AGjl068TfbXU9rFKoOCylRnmvXj8DPhx/wBAq4/8C3/xrSpg8FQp05VZSvJX0sZU8djq9SpGio2i7a3On8N+P/B/iPU/7N0TXLe9u9hk8tA2do6nkU7V/HfhPSdej0HUdagt9SkKBbdg24lvu9sc1neDvhj4P8J6wdW0Swlgu/KaLc07ONp68H6V4j8aR/xkdp//AF0s6xwuDw+KruFNvlUW9bXujbFY3E4WhGdRLmcraXtZn1JRRRXknshRRRQAUUUUAFFFFABRRRQAUUUUAFFFFABRRRQAUUUUAFFFFABRRRQAUUUUAFFFFABRRRQAUUUUAFFFFABRRRQAUUUUAFFFFABRRRQAUUUUAFfMn/BRb/kkOk/9hZP/AEBq+ivE+pSaP4fvtUispr57WFpRbQkB5doztXPc9veuJuJPAvxd07T7PVNDj1rSJYPt0ZucqIZVYo0bJkMsi8gg9KAPgDxIs9r8E/AV7d+JYtWsvt14V0Bio+y4cZYlTuw/v+Fbf7TOoQaxP8OtWsrCLSobrw3btFZxcpbgOQAueo4zzX1r4f8Aht8E9Wi1O50P4Yadc3Wl35tXhkBTJHIkG5sbCOQe4p/iTTPhv4m8FJ4+8RfDGC7t7O2ijs1dl3GLzNgRQpAXaT0PagD5e8Teb4b/AGpNAb4iT/8ACXPjTmV4/wDRwoZU8r5e4TI474pfhPKml/tm3zalcx2YTVL8O87iMDIfGSema+tPGfhP4bar47gWbwFaa54lhsI7xm3FTBBH8sfzZxuyMKPasL4i6T8F/E8GheNPEngxLu11ufyJtVSMo1q4yMz7SCF3AqW7HrxQB8jfBpHuvHPxAe3Vp1Ph/VmDRjdkFTg8etWPgdfWlt8EvizBPewQSzafbiKN5QrSHzOig9fwr7f8CaB8O/AfhzVb/Q/Clro0atLDMEUSTXSoOgPJYN2FcHq/wx+Des+CZ/iQ/gC3FmsDXhtbWRopZCD8yuM7QQcgj1FAHyDo7bf2Y9fUpJ8/iazw235eIZcjNYFxpuraNofhDxRqyLqWh3E0htbaRzs/dSjzIiO2cgn61+l4+GXw91HwRZ+Gp/B+mroiMt1HYbMIkhH3jg5LYOM1z+o+A/he2q6T8MbjwFZTactvNqlspz5ULBlVsc7snI9uKAPk79ubWtN8Sa74F1zRigsL3w8ksAXoimRvlx2x0x7VwfxQ0TWdH+Kfh2x1nxDLrtzNaadLHcSAgpG4UpHz2UcV9w+Jfh38FrPW/DfhLUvA1lN9pE0dh8rmO35LlSd3y7iWIHcg1nfEnS/hNZeLriXxB8P7a+u9GsbSUXW75/KL+XEsa5yxUgcUAfPHixrXxr+17qdxekXFpoSKotYxue7WCNV8tB3JJJ/A1d8GPptr8QfE3wXsUt4tJ1jSbsSSEAzXN4U82Pf/AHSv3Ao6Y9a+jR4X+Gei/EM3nhvwDbXXii0tf7VmnjJR4VbIByx++3OFxWZc2fwh0m/8PfELSfA9rcX+sSzXdvfB/KeOREZ3Lbjjdwwx68UrO+5o5QdPl5db7+XY+F9G8VLpPwl8VeCZxIlzqWoWs23HA8ktkH867/4p6GdB/ZN+HCMCr6jqF1fyKfVxtH6KPzr6k1/wP8CIvBMPj6++G9vJBqOydozbuJ8ytyzJu4xkk+groPijovgV9J8OaLq3gG21zR1mhtNKAlCxxPIMKFGc4wOTTMzwD4OPqK/s96oLj4nWd/ZP4WvxF4YAUS25AY5znPHJ/GvnfQdK8Q6T8N73xzo+oeVZT3LaLfxIOdkibhu/2Tg/iBX3bZ+DfhVoeralbaD8MLU6lZ6UZNWjiPMMMysDFknDOyhuB2HXmm6pD8IfDvgeDS9L8C2l34Z8RWL6rJFEdqSrCqsOGOS+GGFHOeKAOd/4J1/8kY1P/sNS/wDouOvpivLPDGpeDPh6bPQfD3hSTRNK1axfVLSRBsjnnCrmAhjkTFcEA9cH0NelaXcTXWnW9zcWr2kssYZ4HYM0ZI6EjjNAFmiiigAooooAKKKKACiiigAooooAKKKKACiiigAooooAKKKKACiiigAooooAKD0oooA878afDaz134qeF/HgWL7ToqTJIjrnzQVPl/irHP418B/EGx8UDx1rUniDTdSi1SW/lklLQuWLbzgqQOR0wRX6gYrzj4s+G/iHqCtf+AfE1hZ3QTBtL+ySVGP+w55Q/pXu5Rm0sNPllZq1lfpr8+5hVpcy0Pnz4eQax8WfByeGfip4W1OK3sIidP8AF8sYge1AHAlL43D+feuf1r4a2Xwt0GHxRDpT/Ea8kJe0u7ePfpVng/K0irlpG6HB+Xis74meDf2jNZuXi8W2GvaxCpwEtJg9v+CpgY+op/ws+Gf7QmmXyf8ACL2eqeG4pD85urgRwEd8xnIP5V76SjFzVaKi9eW+n376+SOfd2seZeJvG3i7xfJHZ65r+o6rmctDZM3yrIeAEjHT0A7V9z/sq/DaX4efDpf7SjC61qrC6vR/zz4+SP8A4COvua3fhv4EvtLtI7zxpPomt60CGW4t9KigEJH90gZJ9zXoOBXhZrm6xFNYelFRit7dfwRvSo8r5m9TivjD4xvvBHhq31bT9J/tWeS9hgNsG2syMfmK+rAZIHfFO8C+NY/FGt63bwQxLp1jHazWtyG5mjmjL5I/hxjGK1vFvhy38Q/2YJ7iWH+z9Qhv08vHzNGchTnsawfDnw207w8PFY0fULy1XxFIZCAQfsbFSD5ee2WJx2NeXGWH9jaXxd/mv0NXzc3kVPhp8Rj4v8Ra5pb2cFqtuTLpciy7jd24dozIR/D86kY9CKb4G8VeN9X8eazoGr6boUFro7ItxNbTSM7mRNybQePrmrHhf4U+G/DGt6Lq2gLLYT6baPaTeX0vUYD/AFvqdw3ZHfNdBoXhi20nxRruvxXM0kusvE0sb42x+Wm0bfqKqpPDpy9mtGtL9/8AhhJS0uZHhzxRrV54v8Wadqtrp0GmaGyCKaF2MsgZN+WB4GFP51zvhv4leIru68O6rq2iafb+G/E9wbfTZIZ2a5hJDNEZQflw4U/d6cV1nh7wfLpfirxDrU+tXN9DrbK0lnLEoji2rtAUjk/KAOaxPD3wrg0rVtMkm8RajfaRoszzaRpcyqI7V2BAJYcvtBIXPTNUpYbW66Lv21t53HaRn+L/AIsXfh7xV4m0WbR4jFp+n/aNNuWkIS6nEfmPAx/hbBBHqM1veOfGl7ofw+sdb07Tob3WNSWFLGykl2JJNIu7aW7AAHn2qHxv8LNE8XWHiS01K6ulGuNDJvQgNayRIFV4/fH860Ne8A6Tr0ugrrDPe2WjRFY7SQDy5X2BRI2OcgDj6mkpYS0NNt/PT/MVp6lHxB8QPsfwqtfG+m2sd2JxBiJnIUF5AjDPsSfyrva89f4W6avw4vfA1rql9b6fLdNcWrDDNaDzA6xpnqqsOM+tdb4Y0/UtM0sWuqa1NrFxvZvtMsSxtg9FwvHFY1VR5f3b6v7uhUea+pm23iWeX4mXfhM2qCGDTI70T7vmLM5Xbj04rH+L/wAQJfA8WnfY9Piv555GluYnk2eXaRjM0o9SoIwO+ata94HvL3xwvirS/E17pFwbVLWeGOFJEmjV9wHzdD1GRR4m+G/h/wAT+Jpda8RRvqamw+xQWs3+qgUnLuoH8TcZ+grSm8OpxlPa2q8yXzWdit8WfHc3hLQ9F1DTl0+RdVv47UXF7Iywwo6lt528npjj1rO0X4pSzfCfVfGmo6SjNp88tvGtpJmK8ZX2I0ZPIVmI+9yOa0NW+Gy33g/w7oCeIL6KXw/PHNaXjRpI7FFZVDq3BG1sfhTtI+GGj2vgrWvDWoXd3qK63PJc31w5CO0rY+ZAvCbdq4A9KtSwippPe/4X/wAgtPmI/B/i/wASN4wTwr4w0vT7W9u9P/tCzl0+RnjKAgPG+7kMpYcjg5rmfDXxf1bUvF1ppklho0kF1rE+m/Zba5Zr6BYyQJ3Q8bPl5PbIrsPBvgOTRtebX9Y8QXviDVFtBZW09xGsYggByVCrwWJxlupwKqaL8K9J0fVNM1WwvrmLULG/urprgIm+4juGLPBIccpnGO4xVKeFTlp087X1/wCAK09A+I/xEbwn4n0fS4rGO6tpCsurTNJtNnbu/lpIB/ES5Ax6c0nxS8U+L/DeraJb6Fp2i3dtqt4lijXcsiukzZwTt4K8fWpPE3wo8M+JdV1vVNcjlvbvUoUgikY4NmiD5RFj/a+bnvWvrPg+DVrbw3HeajdNJoV3DdRycbp3jXA3/XqaiM8NHk0vve/4fjoNqTuZfjDxV4isdX0TwtoWn6dceIdSt5LmVrp3W1gjjA3nj5jliAB+NZlx8T7tfhDqfi8aTDHqemTyWl1ayynykmSTYx3jnZyDn0NdH458GnxBf6frGnaxc6JrWnB1t76CNZP3bj542RuGU4B9iBVEfDTSB8OZvBi3l2YbmY3F1dMQ0s8pk8x3bPHzHt6cUQlhuWPMtbq/6/oFpXKPw98d6z4oh8RWkVppN1e6WiG1urGdnsrl3QkJuPIYEYYdsipvh18QLvxlrH2O20kW8NjaAaxJIxzbXxODbL6lcEk+hX1rf8KeE7Pw3qmsXOmzPFaanOtwbJUVYoZdoV2TA43YBI9RUnhDwxa+G5tYkt7iWY6rqL38u8AbHYKCox2+WoqToPn5Y9rfqEVLS50A6UUUVyGgUUUUAFFFFABRRRQAUUUUAFFFFABRRRQAUUUUAFFFFABRRRQAUUUUAFFFFABQelFB6UAeM/EHw7q0PxR03xfcTW0Gg2l5G88k135YA2Bc47nPavZI2V0V1IYMMgjuK+ZfjlN4quPiNqGlf2bqWp+H28s/ZhE3klmQZYMOhBGc9q67Ubjx58PfC+g6bod4Nd3xyNLJeRMxQcbEUr2A9ete7Xwkq1Kl76vbReW+vmeDQxkaNWs+R8qer89tPI9B+LbRSeAdTsDcW8FxfRfZrbzpvKV5W+6u7sazvgj4b1rwz4Zksdc2/aTIrDE3mcBQOv1rzT4s6V4k1TwxoXjDUftGp3nkKv8AZEcbCKKc/wDLYKOTj0Ndp+zfdeJLzwtfy+Jnv2uluhHGbtCreWFGMZ7VFSg6WBdpJq+vrtoXTrqrj1eLTtp2tvqcD8F7eG8+Ofi61uY1lgmS4SRGGQyl+QapTR6h8DfiqksXmy+GtSbGOxizyP8AfT9RW38E9O1C3+Ovia5uNPu4IH87bLJEVRsvxgng16/8SPCNj408LXGjXmEkI3282OYZB0Yf1rrxOMhSxXLPWEoxT+7f1Rx4fBTq4XmhpOMpNfft6M8T+Edxb3f7Set3VrMk9vMk0kciHKupAIIov/8Ak7qH/rqv/omqf7PXh3XNB+ME9rqmmXMBt7aWJ5TERGx7EN0IPWtW907UT+1bFfLp14bUSr+/8lvL/wBV/e6V01pQWJmoyuvZ2OWiqksNTco2ftL2Lfxv8ffETwXr8llDLZJpl6payuhb5ZR/Eh7bh/Ktj4BfDm50i7k8Z67qEV/qV/GWhMb71VXOSxbuxrvPib4Qs/GvhS40e4ASbHmW02OYpR0P9D7GvL/2dda8Q6DqM/gHxJpl/FFHI/2OdomMaMPvR7um09QelefCsqmAkqKUZL4u7Xc9GdB08wjKs3KL+HsmcN8a7O51D9oCXT7K4+zXVxJbRwzZI8tigweK6o/Bz4nZ/wCR9J/7by1z/wAZYNbs/jtNrlhot7eLavbzRlIWKOVUcZFdIfjd4/8A+iet/wB8S/4V6c3inQo/V+VrlV72/U8qCw0a9b6xzJ8zta/6Hqnwm8Oa54Y8L/2br+rf2nd+e8nnb2b5T0GTzXhnxq/5ON0//rpZ/wA69G+F/wATfFnijxamkav4RbTLVoXkNxtkGCMYHIxzXnXx7tNYj+NQ1bT9HvLxbaO2lQpAzIxUZxkVxZdTqU8dNVbJuL7WO3MqlOpgYOjdpSXe59R0V88f8Lu+IX/RPz/37l/wrufg94/8TeMNUv7XXPDZ0mK3hV432uN5Jxj5q8utllejB1JWsvNHrUM1w9aapxvd+TPTqKQGlrzz0gooooAKKKKACiiigAooooAKKKKACiiigAooooAKKKKACiiigAooooAKKKKACiiigAooooAKKKKACiiigAooooAKKKKACiiigAooooApa9Ytqej3OnrcNbmeMoJVXcU9wK5uLwFZ2eq61qml31xYXOsWqw3IQZjEo6zqnQOw4J74z1rsaKAOR0PwLZ6H4nn1nSbuS2judOjs7i0C7o5GjzsmyTkMAdv0qu/w/ib4Wr4D/te4EKqq/a/KXzMCUSdOnUYrtqjmlSIAtkk9FAyTQBzOq+EvM8Rr4k03Un0/UjYfYJ5BGGWWLOVJB6MpyQfwqlYeEtPh0fS9A0sedptgssc4uF3pciUESBj3JLE/U11Zgluubn5Y+0QPX/ePeraKqqFVQAOgAoA4nSPhzp+l+HbLQLfULuSxt7vzmFwfMeSPduEO48hRwPXAFNT4dwQ+EfEnhi21a5isNanmljXYGNl5uC6pk8jdlue7Gu5ooAytA0/ULFZBfasb4EKsS+SI1jCjHbqT3rL17wrdX3i638SWOsvYXUFhJZBPIWRdrsGLcnqNoxXU0UAcN4o+HVt4ggumu9UuF1F7i2ntL5UHmWrQkFdozg5O7Of77VB40+Gdv4o1DU7q71aSNdTsYbKYLApaNY3L7426o5JPPbtXoFFAHIXvgmNdcbWtI1OewvptOXTrmRlEpmiX7jHP8a5PzVn6p8KtBv8ARfDuhtJKNL0QSAW7AN5+9CpLE9CCSwI7139FAHHf8IKl3plhp2u6tPrFvZ2ctridApl3jbvYjqwT5ffrUEfw/wD+KW8M6FNr13OPD95DcxXDxLvmEROxG7YxgZHpXcUUAcjq3gtZ9f1TWdL1ObTbjV7NLS/2IGEipkI65+64DMM+/tWbrnwq0HVLTRNO82WDTtGsJLO2t1UEjcF2yBjyHQoCD616BRQByWueDX1zSPD9nqesSzz6PfQ3v2kwruuHjBA3DoM55IrrRRRQAUUUUAFFFFABRRRQAUUUUAFFFFABRRRQAUUUUAFFFFABRRRQAUUUUAFFFFABRRRQAUUUUAGKMc0UUAFFFFABRiiigAooooAKKKKACjFFFABRRRQAUYoooAKKKKACiiigAoxRRQAYooooAKKKKACiiigAooooAKKKKACiiigAooooAKKKKACiiigAooooAKKKKACiiigAooooAKKKKACiiigBu2lx70tFACFc0beKWigLHDf8JvPZ+JbzT9Xs7a3soblLaOeGUyPJI67wNoHACglj2q3J8QfDscTuWvTtYKqrasWkBUtvUd12gnPpV+bwjos09xNJbuz3Ek0kp3n5mlTY3/jo49Ko2fw+8P2sLxj7bMzo0bSS3BZyrIExn2UYFAFbW/H9jDZq+kRPeSvdxWu9kZYkLKHLMeuFQ5NWV+IHhvbGGnuFkdtqxm3YMy7C/mY/uFVJ3dOKmTwPoIuZriSGaZpl2MHk+XYIzGFAHYKTjv71FZ/D/wAP28bKyXdxI0LwNLNOWcoyhcZ9lGB+NAEKfETw/Oji2a53iMspmt3RCfL8wAsRxleR7VLb+PNCbfFcSTJNEpDYhYo8gIVkjbHzsGYDA9atXng3Q7sMs0MxUyNJtEpAyUVP/QVA/OqGv+BrS409U0xQl1ET5DzTNtjJk8wsMfxbv8KYFi98WwNpNjqGnxjy7q5a3JuVZPKZd2dwAznKkUp8USW2o2tteW8Rgnt/Ma6ic+WjFiFU5GQDjqe9P0zwhaWfhvTNH+1XW+wO9bmN9rtIQdzHr1yavDw/ZMki3RmvDLbm2kM77i6ZJ5/PrXNONTm916GMozu7MxrTxZc3V/BaJb2lu0sEcuJXYkliRgYHbHeiLxbcfbE861txbvPLGESQmYImcyFehXjn0q/a+E7K0eJrO7v7byoUhAjm4ZE+7nIOanTwzpatC6xOHhmeVX3c/P8AfU+qnuKhQr9yeWr3M638R6nLsP2OxWS4gaa1tjOfNcYyoPGOR6dKv+HddOuTyyW1qyWUahTK5wTL/EmP9noT60af4YsbO7gnSS6kW2LG3hkk3JCW67R1/M1o6Vp1vptu8FqrBGkaQhjn5mOTV041L+8yoxnfVlsUtAoroNgooooAKKKKACiiigAooooAKKKKACiiigAooooAKKKKACiiigAooooAKKKKACiiigAooooAKKKKACiiigAooooAKKKKACiiigAooooAKKKKAGybtp243ds02KFVO4ks56sak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M0AFBpM0y4mhghaaeRIo0GWdmwAPc0m0lqG4/NMmljiQySOqKOpY4FcwviaXWbhrfwzCk6A7WvZsiEH/ZHVz+Q960bTQV3rcapdSalcDkGXiNT/soOBXNHEe1/hK679P+CbOlyfHp5dTUtbiK5TzIXDpnG4Dg1NSKoUAAAD0FLXSr21M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UF55/2SX7KUE+0+WX6Bu2anopNXVgRwVj42utJ1FNH8ZwwWl033LqFwYpB2JHVfxrs4dQsJCPLvbZyegWUHP61BfaLpN9M015p1tPIy7Szxgkj0rzTUfB19pbXVzBp8S6S0xLW8B8y5ij7ujHp/u9q8apUxmDWq54/il59D0Iww9fryv8Pker3Fzb28fmTzxRJ/edwB+tY174u8O2agzanFljhQgLFj6ADrXDppul6lPb2/g+G4vJoVG7UrmVngg9sHh2/wBntTpluNO16TTNGEOva+6Ze7lQAWS+4Hyj2A5rOpmde14xVu+/yW136feXDBU72k3ftt9+9jV1vxxei4Wz0/TZ4JpQTAk0W6ab3VB90e7VLoHhu/1RhfeLrye9kB3pYkbYIj7gcMf0rY8I+HrbSYnu5JZbzUbjm4u5x+8c+g9F9hXQrXRQwdSs1UxMr+XT592ZVMRGC5KKt59SOGGKJVSKJI0XgKq4A/KpaKK9VJLY4bhRRRTAKKKKACiiigAooooAKKKKACiiigAooooAKKKKACiiigAooooAKKKKACiiigAooooAKKKKACiiigAooooAKKKKACiiigAooooAKKKKACiiigAooooAKKKKACiiigAooooAKKKKACiiigAooooAKKKKACiiigAooooAKKKKACiiigAooooAKKKKACiiigAooooAKKKKACiiigAopCarT30ERK5Lv/dQZNA0my1RWW91qkoxa6esY/vTvj9BUL2GtXGfP1gQKe1vCOPxPNK5ap92kbVJuX+8PzrCbwzazLi7vtRuf9+5YD8hTJPB3h9x+8sWf3Mr5/nRqUo0usn93/BOhzRXz/8AHoT/AA5g0vU/BniDU7TVbq7EaaYZjNHcg9fkbpg46ete46BNe3GiWU+pQrDeSQI08a9EcqMj86mM7trsdOJwPsaEMRGV4zvbo9PL9S/RRRVnAFFFFABRRRQAUUUUAFFFFABRRRQAUUUUAFFFFABRRRQAUUUUAFFFFABRRRQAUUUUAFFFFABRRRQAUUUUAFFFFABRRRQAUUUUAFFFFABRRRQAUUUUAFFFFABRRRQAUUUUAFFFcP4n8Xa3Z+Mf+Ed0XRbW+lFoLlnnuxCAC2Mc0AdxRXDaJ8SNJn0T7bq8b6fcpdSWj26AzZkT720qOR71rXnjjwva6LbavLq0JtLpisBQFmkYdQFHOR39KAOjorkZvGunSzaVdWGoadJpl2JmlkkdhIBGuSFXHUdwa57QfiPe6xY3Opx/2LbWq3cUEUU07+aFd9oL4GAWHKgUWA9Pormbvx54UtNcOjXGrxJdiQRMMHajnopboD7Ve8Zaw+g+F7/WI4FuHtYTIsbNtDH0z2oA2KK8+b4kQyeA18RWtjuuo7mG2urKRtrQO7AHP4HI9RW7d+OPDFnraaLdarDHekqjKc7Uc9FZugPsaAOkqpq9jBqWnTWNwZBFMNrmNyrY9iKw9R8eeGbO5vrNtQR7yyjd5oVU5XaAcE446iubvPiVHc+FtK1vTvJiWTUIbfUVlBP2ZWBLDPc4x0pSgpJp7DTad0TeJ4L7QbxNK8JQy20d9EfPIjzDagcGUf7XqO/Wuq8I6BYaBpgt7T97JJ881wxy8zHqxNVNN8beFtSjR7bVIyJLkWgDqVPmkZCkHpkdM9auv4k0GGLU2bUrdV0ohb3n/UkjgH864qOAhTqup9y7enqb1MTKcFH7/P1NgdKWuak8deFotWj0t9VjFw5VfunYrMMhS2MAn0JqS58aeHbfXRosl+PtnmCJlVGZVkPRGYDAPsa7rHOdDRXH6D4/0jVvF194ejbZNBJ5cDHJ88gHfjjjaRjmuwoAKKKKACiiigAooooAKKKKACiiigAooooAKKKKACiiigAooooAKKKKACiiigAooooAKKKKACiiigAooooAKKKKACiiigAooooAKKKKACiiigAooooAKKKKACiiigAooooAKKKKACiiigAooooAKKKKACiiigAooooAKKKKACiiigAooooAKKKKACiiigAooooAKKKKACiiigAoorlfifdeNLLwy134EsbDUNVhlRzaXbbFniz8yq3ZsdKAOD1jxXqth+1NHotzrMsHh2Lwu97PbMwEKsrnMh98CotM+P8AoUtzZ3s/hLxBp/hO/uRbWniOaFVtZXLbVJGdyqTxuIrmbLwp4s+IXjbxX4r8aWNn4QguPC8ui21o14k0yByS00gH3VGa4HwV4D0uz0zStD8ZeDbW606zkVLzWU8XbrF41ORIkIblunygUrlKEm0ktTrZPGXinxl+0frGkXOneNbTSvDKo9vY6Y6RpIygvvuD3WXACgdQwpnwO8fX2t614v8AiZ47vPFOl6dpE84WOWRV06CJTtEGwctKP1JrW8FeIhY/Hn4geJNK0bV9c03VreyhsH0+2Z0kMcYVsscAAHuaw9I+FPxO1r4ReLfBN1p+m6LBq+p3F8j3M/mSvlw6JheFGQASaXMmdE8HVp/xFy+un4Hpnhv46adfa1ptnr/hPXvC1jrGf7J1HU0VYLvjcBkH5CV5G6smw+Ptx4pOo2vgjwVqt59inlgudUucLY2mzJMjsOSMAnA56Vw3wm+Fhj1vSoPHnw71KFLAh5tR1TxB51qs64CCCLOCCfWvQfgHo158PfCfiOw8VRWGlzX+s3d1ZW09wirNEx+XHbB4H40zJOMHda2fyZzHwK1ix8WeJZfHHiLQ9f1JvImmg8R3qIunxJH95YUBzH3xkZNdRp37RGh3N5ZXdx4V8Q2PhbULsWll4inhAtZpCdoOPvKpPQkVxPg34c+LdQ8e3/8AZ/g+68C+GdQ026ttYtG1ITWtzNICI5IIwfl55JGKrjwT8Vta+G3h/wCC1/4RtrCw0q8gN14g+1q0MlvDJvVo0Hzbz6dqUYqK0KxGJqYiXNUd7bdkuyXQ9F8U/Hi30nxJ4h0LTfAvibXJvD0oGpS2UamOGMoG8zJPPB6deK9N8F+I9L8XeFtP8SaLMZtP1CETQsRg46EEdiCCD9K8u8I+Fdc0fx18WdQ1C3S1tPEUkUekNJOo+0MLcxgDnrn8a6P9nLRb/wAJ/A/w1omuJFbXlnbuk6iVXVSZXP3gcHqKowMX4FeIdc1j4j/E+w1XVLi8tdN1eOGyikOVgQoSVX0FdD8U/iFqHgiSFrfwPrviC0MRluLqyMaxwKOoJYjJxzgV5X4cX4qeB/iJ471Tw/8AD2LxFp2vakLm3uV1JIxtVSuPz/lVH4n+FfHfiLxpH4k8TeBW1/Sb3RVittLfVxb2+kXf8TTHIDDvv98UAaPxV+Klxeaz8IvFPg5dY1PStWubqSTS7LCy3hWMARsp4yrZznjg16n8K/idpvju51PSzpeo6FrulMov9K1BAs0Ib7rccMp9RXgnh/wP8QvDPhn4UeR4VS+1Xwnf6ncXWnrfxo0kTn5WjJPzAhuPp716r8G/DPi67+JniX4n+MdJi0K41a3gsrPS1lEjxwxfxyMONx9O1AHsdFRC4h+0m182Pzwgcx7huC5xnHpmpC20EtgAdzQAtFNSRZEDxsHUjIIOQapXWs6Xa6jDptxqFrFez/6qBpAJH+i9aAL9FRzzxwQvNM6xxINzOxwAPU1BbalYXLlLe9t5m9EkBPf/AAP5UAW6KQHNLQAUUUUAFFFFABRRRQAUUUUAFFFFABRRRQAUUUUAFFFFABRRRQAUUUUAFFFFABRRRQAUUUUAFFFFABRRRQAUUUUAFFFFABRRRQAGvP8AxD4HXxB8SDqWr2aT6QNOESETFW83dnoCDjBr0CigDzTxT4V1Sxu9OsvDumu/h6KJg9laXQt3M5P33c8lcdcHNZPh/wAI+KvDf9m6zFpFrfXVpJdJJY/aBwkrZV0c8buxzXsNFO4Hni6D4i1HWPDmp3+ladZfZpbp7qC3cFUWRMJnj5mPeqNl4N1yD4c6dpAtLZdQh1VLmZRIMGMTFs57kLXqNcrfahqlm9zM0krW0t15UZEeTAcj81Izz2oA5zR9I8WaE1xoNr4e0zULSfUHuV1G4mG3Y77jvTG4uOg/Cus+ImmXmteCNU0rT1R7u4tykSs21S317Vm3N9rcou5JPtNtBOjyWbRkEqU6AjH8QyefanzXN1BNBa3Wo3UVk8SNLckDcrFScbscAn+VAHO+NvAOqXcGn32htGl8wto9Ut2fCXKxkEMT/eUjr3FVtQ8J+KE0/WPCdtpVnc2OrXjXH9qySjdCrsGO5epdegI9q6y0v9VErXEEs13a26NhWjw08efvj/aHb+8KLfV9VkktLyNJJdPiRVuW27SzN1O3r8uV/X0pgQeGvDN9Zv4rF1DCDqMuLaQkMXTyQgLenI6Vzun+G/E914U0HRrzRYLV9G1KBnYzqy3ESg7nGPqODXoHhvVI7zT4I5LlZLzy90q4wwOfSqdnryro8jSSie/RnVYcYZm3YUY/KkBzviPwbqepan4quIY4YvtaWsunSBgCJ4RkEjtzxn3rGtvh3rv23R5J2hKX7CbxMA/+ukVt67fXnA+grpbjUNcjitbG+leCcTnzXMgQOhXK/MAQMHjFPtdSuZrUNqeqXFm6Rk2+xeJmB65x83YY4zQBx8/gHXF1K90ubT7i90681A3Pnx6iIYQhbd80eM7x2I9Ku6/4X8Uw+I7yXwxZXWny3FxHIt5FqCm3kwAGeaJhndgfw100N5rX2iC6uftEKPOFlYsDGigZwUxnn1z1ps99rklvdyXH2q1EyNPZGMgldv8AARjuOeaAItG03XdJ+I+qXP8AY8Nxp2qtFIb1ZVUwFY8MCp5OT6etd1kVyF1cy20k8c2rXkdxAF+yRlQfOyM88fPk5HtiktpNblvoFlmubUXLyKZSwZFIzhAuODxwT6UAdjmisfw5JqdyJbrUWVPmMSQoPl+UkF/q36CtikAUUUUAFFFFABRRRQAUUUUAFFFFABRRRQAUUUUAFFFFABRRRQAUUUUAFFFFABRRRQAUUUUAFFFFABRRRQAUUUUAFFFFABRRRQAUUUUAFFFFABRRRQAUUUUAFFFFABRRRQAUUUUAFFFFABRRRQAUUUUAFFFFABRRRQAUUUUAFFFFABRRRQAUUUUAFFFFABRRRQAUUUUAFIRS0UAeXa58KYtY1ee5vJ4TbGKYKibke4d+nnMD8yj074rk4v2drW1/s2TTLuw0+6sbKGBbiO2yTIquZZNp4Jd2Tr0CmvfaKiFOMdjpq4ytVtzS22PDk+D/AIwltIYLnxk1vBCcw2dnNMkUGTlgrZDMG2r16ZbFQ3vwi+IlwmooPiEQs1jDaWuHlUoUIO98dTxjjqCc17vRVnMeZeOPAnivxJp2k6GNesbbTLOGOWScRMbk3casEdc5GzcQ3PPFcbJ8ANS1R7GbxL4lTU7m1C7Jpd7tF8zO2wNxjcUPP92vf6KAPDrH4P8AjZNHu4L/AMfXN3eG1lSzYXEqJFPI3zSnHJ+UYA6A5qSP4T+PPOj83x6wAto4GmjaRXKbdrxBc4Cn72772a9tooA8f174R6xqngrSvD7eJ5Um068uL6G6Znd45ju+z4J5ITIznrzWH/wpLxY6Pa3Xiy1uNOSG1jhsh5scTmORXdnCnqWDnj+9zXvlFAHiVp8IfGUM/kt46lW0KCOV4mdJZo2Kl4sD5VAIcqw+bL81XuPg341u54re88cCbSltDavbMZG8xGkDMG3H5sLkAnnpXutFAHj3if4V+KtX8aT+KbfxhHY3EcEtlp0UdvkWts0W0YbrvLfMe35VC3ws8ZtGUh8Vx2O7TTBC0M87GyuP4mi3H5lf+IvkjtXs9FAHgy/BbxqFtJh8QJUuo1himkXfmSJPm27/AL3D5IB4weatXfwh8ayS2Cx+OpfJS2nN95kkpa6uJAQT1wI8EDaMYxxXt9FAHhuk/BnxVbSQWcvjOWLSVMUc8NrNKrzwKVPlZJ+TbggFeSCc1teIfhXqt94m8R+KLHXIrXVru0is9JLRlo7aJFI+cYyWyxOVI7V6xRQB4hp/wl8cQ2Bs7rxqt5mzSBLmV5S8B3EyIq/dZGB6tlhgVk638HPE+maZ9u03Uk1HULXzXsoIGaHZcOpCSZyBhXdmYHt0r6FoxzQBheA9HvdC8LWen6nqEupaiFMl5dSMT5szHc5HouScDsMCt2iigAooooAKKKKACiiigAooooAKKKKACiiigAooooAKKKKACiiigAooooAKKKKACiiigAooooAKKKKACiiigAooooAKKKKACiiigAooooAKKKKACjA9KKKACkIBGCARS0UAGKMUUUAIFUHIUA/Sjauc7Rn6UtFAAQD1ANIVU4yoOOnFLRQAED0ooooAQqpIJUEjocUtFFABRRRQAUUUUAFFFFABRRRQAUUUUAFFFFABRRRQAUUUUAFFFFABRRRQAUUUUAFFFFABRRRQAUUUUAFFFFABRRRQAlcx8Q/HGgeBtHGo65csDI2y3t4l3TXD9lRe5rppGVEZmOFUEk+gr5ds9asNe1vxV8WPFGoy21rpty2leHlSDzzCw4Lxx9DIexPAJz2rrwmHVVty2X4t7I5sTWdNJLdnVz+L/HvibVYrG71vT/AMFwhljsljF1qIhAyZJc/LCuO5rk9O1XwhrnittBtvGvxE16ZIJpnvob7ybc+WhYhcAZzjAPSud1nxND4d8H6d4j8N+F4IbzxDNOr3GqI17dzRRkAySM3ALMfu4wKn+EXxK8d6t41WwvtQCWg0+6kEUWnxxKGWIlei9iK9qOGlGnKcVZL0X+b/ABPHniYuahJ3f9edjofAeu6Xr6SL4S+JvjLRdWhjMn9nasq3ZlA5OxSPnx6A59q6zw/8YNX0WG3uPGsVjqegTuIo/EejZaFG/uzxn5om9a8Bb4s/EOaFTdXUN28Z3RvLpiB42B4ZWCgg16UuseDdK8U6bqGpafeaXa+LrGO9vJYQ0tpN5nyywzwkcfMCQ64K5or4S38SN79t/v0/UeHxV/gdrfd9x9P2V1bX1nDd2c6T28yB45I2yrKehBr4++Mv7V3iT/hNLjwn8L9KhuBBO1uLuSEzyXEgOD5aDoM5HOSa9V+BM83hX4g+JPhTPcSXGlwIL7R2dtxW3k52Z9ACK+Vfil8N/iV8EfihL4s0K3uZbOK6e5sdVgh81ArEnbIMHacHBz17V4OIo+ynbpuvRntUKvtIX6nsHwO+Mnx41f4raP4V8X+H0is752M73WmvbukajLMp4GR7irX7V37Qfjz4b/E4eF/DcWlC0+ww3G+e3LyFn3ZH3gMcelS/s/ftXxeK/ENj4Y8daZbWN/dOIbbUbbiJnPAV1P3c+oOK8g/4KANt/aAVuuNKtj+rVgbHRXv7Snx98JrZaj4r8K2senXeGiN1p0kKzAjPyuD1xXvi/G//AISP9mzV/iZ4Yt47bUrGJlltrgeYsM6kZB6ZGCCD718n/Gr4/wB78SPAGjeBYfDsOlW1r5PmzzT+Y8jIoUEEgbR3r3K1+HbfDr9ifxNZz6hb313qVsb6aW2ffEN23aqMPvAADn1NAHHfB79rjxdqXxE0nTPGqaSmi3kot5pYIDG0TNwr5LHgHGfbNenfth/Gnxh8K9S8PweFv7OaPUIZZJTcwGTlSAMYI9a+PfDfgb+3vgjr/i/T4Xa/0DUYftG09baRSM4/2WC/gTXQ/GzxwfH3wk+H1/dXRm1bS0uNNv8AOc5TYY3J77lPX1BoA+qfjP8AGLxf4S/Z48J+O9LXT/7W1X7P9pEsJaL54izbVzxyPWuo/ZM+I3iH4m/DmfX/ABILQXaXzwL9mjKLtAGOCTzzXin7Tv8AyZn8PfpZ/wDohq7v/gnn/wAkUuv+wpL/ACWgD6R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O4jE0EkTdHUqfxGK+YPh+t9o2h+Nvh9/b0vhvWNH1N9RtrgQCUSQP/EVIOUxgkjkde1fUTHCknoK8n+InhbRfHWqWms+Fddj0rxlp4b7Lcop+dQcNHKv8Sc4/GuzCV4wvCWz/ADRyYqi52lHdHlvi/wASfFC0+HuhXFjriX2oW15Na3smnLHcLcK/zwyLtXoQCOnXrWX8J/H/AMRL7xz9g1nU77yRYXbmOWyVPnWJip+6OhArodOSDwh4huZPGHh3U/CTXy+XqUumxtPpd4Rys0ZT5reQHkEd81b8Lape2filrq0+NWj6zoBt51RNQmSO5R2QiPdkfNhsZPH0r2FOHs5R5F6/8Nc8nkn7RS5mvI8q074ifGHUQEsL3V7uQ9BFpob+SV6/cSfEDUdS8J6beeLT4fhNhFHeiWGNry8uCSX8uLBKqBwWOAMZrJ8O61FpEc1z4y+MKavqGwrb6ZpCNLFvPQsIxmTHYcCneEvAviDxAZ4PDel6j4b02+yupeItYO7U7yMnlIU/5YoemOKdapCWvKopdbf5/omOhTmvtOV/P/I6T4WOPFP7QXirxnZsZdH0q0XS4rgcid1xuIx16Z49a8gvP2xPEuk61qula14LsryCK6ljh3b4XMYYhQ6nIPGO1fWvhvw3p/gzwaNE8NWyW8VrAxi3gtvkx958csSeteP6lqHxJ1WbzZ/hXpl4oQKkt3Zxl3cLy3XhSc4BrwsTWVWd47LReiPZw9J04We71PlH4a+F/EPxl+Oqa3o/h5NI0+XUkvbprWIra2iKwJAPTJx07kmul/b7Un9oJMKSBpdrnj3avpWy8UfGKwUw2Xw2sre18x40SBFQgYBjbAOMZyD+FT6hrHxQvtNjvpvh/pjXn28xMs1usrfZvL4bk5zv7Z6Vzm55N+2p4Is7j4J+D/GOn6bFHdWMNvBdSxRBSYpIhjdjrhgOvrVH4YeKW1v9hjxfolxIzXOiI8AU5yInIZP5sPwr2m3174u3F1ZWWqeErE2r3MEdxD9mDosAfEknJx0wQO1QRat8VGuJdOj8Badp1u0kyyzJaI8c6q/7vK56Mnr0NAHlX/BPHTbTV/BvjzSNStxNaXbQwzxuOGRkcEflXzR8aPA+ofDz4iav4TuBK0FtOXtnIOJYW5R/Tp198190WPiX4xWLOLP4c2Mcc0Lf6iFYyk4xhDz8yYz81a2reIPGl1o1ref8K/ivtWntwPJms1PlyLPiRWYngCPJHqaAPFv2m8t+xn8PdqnOLLjH/TBq8o+Bn7RXiD4U+D5PDmm+G7C/ie5a482dnDZIHHH0r6l/4SX4w3VtDDP4BspbWEoxje0GDGHOSoJ4bbwF/HvUU2ofFcaf9qj+HWkNcywO6WjWEf7qQDhC2encHueKAOn/AGX/AIq6p8WvB+oa3qulWunS2t59nWO3ZiCu0HJ3d+a9crjfhMfEbeH5X8TaVYabdGb5IrSDylZdo+Yj1zn8q7K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A9KrQ2FlDcm5htYUmK7TIqANjrjNWaKAGSxxyIUkRXQ9VYZBrCvvBfhC+lMl34Z0iZz/E1omf5V0FFVGco7OwnGL3RlaX4d0HS8f2do2n2mOhit1U/mBWqKKKTk5O7YKKWyCiiikMKKKKACiiigAooooAKKKKACiiigAooooAKKKKACiiigAooooAKKKKACiiigAooooAKKKKACiiigAooooAKKKKACiiigAooooAKKKKACiiigAoopDQAGkJ5rj/ABX4ru4dQbRtAt/tV8ozNISPLgB9T0zWPFoviy9zPcajFO3UqtxwPy4rycRmijNwowc2t7bfeelSy1uCnVmoJ7X3+49I7U6vPrS81jS7gRXLTRt/dkO5T9DXY6PqSX8OcbZF+8tc+Bz+hia/1ecXCfZ9fQyxOBnQXMndd0aFFIKDXvHELRSZooAWikoPAoAWikBpaACiiigAooooAKKKKACiiigAooooAKKKKACiiigAooooAKKKKACiiigAooooAKKKKACiiigAooooAKKKKACiiigAooooAKKKKACiiigAooooAKKKKACiiigANMeREIVnVSegJxmqWv61pWh2P2zV9RtrCAsEEtxIEXcegye9fGnxA8R/EbXvH+g2tzrWmXOoreH+yBplwCmS/wAnmbTjoB1ruwWBlim9bJdzkxWLjh1qrs+2ElRydjK2OuDnFOzXxT8IvFPj7RvFep2Vprml2y/2krayNUuQp4ch/L3n68CvsG21rT9U0CfVNF1C2vYFjfZNC4dNyj1HoaMbgZYaSV7p9RYXGRrxvaxq5pc18sfDzxt8fPHlne3nh280N4bS4MEnnwhCG6jAz6V698Mbr4i6ZZ6te/Fa+0eG2iCNbSwEKqLzvLH8qK+AlQupSV10T1KpYuNXZO3foek0VzHhr4geC/El81joXibTb+6XP7qKYFiB6DvVi/8AGnhOwn1C3vPEWmwTabH5l6jzgNAvqw7dR+dcrpVE7crubqpBq9zfornl8beEd8CN4i05HuLT7bErzhS0GM+Zg/w471V0/wCI3gXUNLvNUs/FWlS2Vl/x8zCcbYs9Cfr2o9jUtflf3B7SHc6ukzXHaj4t0/XfAWrat4M8RaVLLDA3l3TSgxQvjgv6D615B4r+JHj7w78NPBuoNr+i6jqepao1vd3dmolgkjyMBSD15rejg6lV2WjvbX0uZ1MRCCv0PpEdKK53xL418LeF4YD4j16w015kDIs8oVm9wKwfHvju0/4VLrvirwbrFjfSWdszxTxMJUVx6isoUKkmklvpfoW6sEnrsegUV5R8M/ixosngDw/eeN/E2l2etajCZGjdxGW+dgDt7DivVIZopoklhkWSNwGVlOQwPQg0qtGdKTUkFOrCorxY+iiisjQKKKKACiiigAooooAKKKKACiiigAooooAKKKKACiiigAooooAKKKKACiiigAooooAKKKKACiiigAooooAKKKKACiiigAooooAKKKKACiiigAooooAKKKKACiiigAooooAKKKKACiiigAooooAKKKKACiiigAooooAKKKKACiiigAooooAKKKKACiiigAooooAKKKKACiiigAooooAKpa1d/YdKursKWaKJmVR1JxwKu0ySNZAVdQy+hqZpuLSepUWlJNrQ8RmA0eIDWprWbUbj9/JaMrPgtz85XpW94citdW06bU/DavpWq2nMlskhaKQfT0Ncr8R9M1Cw8XX1xcwSmG5k8yKYKSrDHTPqOldf8IrC402x1DXNRRrW3eMBPMG0lV5LYNfB4NTljnh5RtFX16q3W/8AVz7nG8iwKxCneTtp0d/s27fidfpk0Hibw5FPNHtZwQw7xuOD+tYuhzyWeqrE5wyyGN/etfwDbyQ6B5sqGM3M8k6oRyqs2R+lYEMq3vjGRIeVNx29B1rbPcK6tPDV1pVutev9f5ngUIrmrU18CuUb/wAW+L5vGGoaHottZTfZ2O1ZBg7cDkmo9Q8YeONAlgm1/R7X7I77SYz/ACPrWSbnWLT4p6xLoVlHe3ZJBjc4G3jmr2u2Xj/xb5Fjf6Xb2NusgZmD8Z9T/hVfWcRONRwnNzUmkkvd39D2vq2HhKmqkIKDim2372q9R9n418Ya1rF3baBbWNxFEd6BxtPl9s571Lc+NPGGg3tv/wAJJpNstrM20tEeffB9R6VzvhRtb0XxXqtr4dsE1CaHMTiVsfKD1/OtnWdL8d+MLi1t9W0630+0hfcSH6difUnHSs6WJxdSi5RlN1b7Je7uaVsLhKdZRlCCpW3btLb1v+BJpfjLxtrd7dx6Ha2FxHC5ILDb8hPy9aln8ceK9C1GGHxPpVvHBKDh4uv1Hr9K57wPceINL1bVYvDemx35R/Lk8xsbVBIB/GtbWNG8beLr2BtasodOtbcMchs4yOSO5NFLFYqpQU4Tm6l9re7v6fqFbC4SFdwnCCp23v723a/fyOq+F3iTUfEcF/JqAgBgmCx+UpGVIzzXaV5l8B2UWmrpnlbgDHfAGK9NzX02TVqlXBQnUd3rf7z5jOaNOjjZwpq0dLfcgooor1DzAooooAKKKKACiiigAooooAKKKKACiiigAooooAKKKKACiiigAooooAKKKKACiiigAooooAKKKKACiiigAooooAKKKKACiiigAooooAKKKKACiiigDyr9py0W9+H0ELeE7nxQPt8Z+xwSMjLw3z5UE8f1rx/4M6p4T8LfEvTLPW/hhc+G9Qvz5dheXNw8uxzwMKwGM9Nw5FfWjjcpHT3r5X8efs8+J/8AhJNPk0LW7zVLa4uXe7ubqYK1kC2coCcnGe3pXs5fXpSpSoVZcqfW7PMxtKopqrTV/Ix/ijqXhLxf8Q9X/wCEd+Fd14hmtJTHe3lvcvF5sg4LFFB7jGepxXtnwGtVtPg3JCnhm48Njdcn7DPIzuuR97LAHmvMfhd+z74lg1ye+8QaxeaQLO/SW2+yTBheorZ3Pg8Zx0PrX05dwC4tJbfcVEkbJkdsjFPMcRSUY0acuZK2t30Fg6NRt1Kis3fQ+OP2fvB3jbxPpGsT+E/G0vh2CG+KTRImfNbk7q2vj7pni7w38P8Aw54U8R+IZ/EMmo6y8005OzzECrshJ9M5PNe5/Bb4Z2/w00zUrG31WfURfXP2gtKgUocdBitP4peA9G+IXhltF1jzY9riW3uIjh4ZB0Yf1FXPM4vF8zs4J9tdvvCOCaw7j9o+dPE3gbxdcajoWpeFfhSnhK+0u4R1uItTiPnICODkjJ9/c1eh8G6P44/ap8T6TryySWKW63E0COUEzhIxtYjqAST+Fd5ovwEdtb0698X+ONY8S2mmMHs7Of5UUjBG7k56D8q67w98M7fSPi3q/wAQU1WeWXUoPJa0MYCRj5eQev8ADTnmEIpqMteVpNX6tdWTHCSlbmWl1c8d8c+FdCvP2pfC/hW4sVfRodJjiW23HBjRWKoT1I4H1qppPgLwnL+1fqPhdtJjOixWf2lbHJ8ovsU8juuSSBXtmrfDO3v/AIxaf8Rm1aeOeyt/IFoEGxhgjOevelsvhrb2vxluviQNVnea4tfs5syg2KNoGc9e1RHMYqFlJ/Bb53KeDble32r/ACPAtE0600Pxr8ZNB0yMwabDpUnl24OVGDx+WTWBqK/8Y+fDJVHXXZMAf7wr6IPwbtT4n8Za5/blzv8AFFq1vJH5S4twe6nv+NZc/wABbOXwH4a8K/8ACSXgTQr1rtJxCu6Uk52kdhxW8cxoXTcu3/pNvzMvqdTlat/Vzi/Gq+HdU+Oepx6P4K1Pxz4jt4Ejuobu5SOwtBtAAGRnjPfjJrifB0NxY6H8ZNPltItPMdl+8sYJN8MLhvuqe+M4zXuXiP4L3F14+vvFvhvxtqnh2bU1C6gltGreb0ztJ+7nA9cHmoNI+AenaVD4qtbPxHqBtPENp9ndZkV3iOc79/VjnPX1ohjqEYKPN0j36NX8vuHLC1ZSvbv+Jw3gX4Y+CNU/Zrm8QahaRS6pNYzXL37Od8Lpu2qPQDAGPrXffsgahfah8GLNb6R5BbXMsEBY5Plg8D6AkisKb9nFo9Gi0TTfiBrdppUgH260wGjnfPLBc4XPHHI4r2bwV4b0zwj4YsvD+jxmO0tE2puOWYnksx7kkk1y43FU6lKUVNybd1fojbC0JxnFuNrK3qbVFFFeOekFFFFABRRRQAUUUUAFFFFABRRRQAUUUUAFFFFABRRRQAUUUUAFFFFABRRRQAUUUUAFFFFABRRRQAUUUUAFFFFABRRRQAUUUUAFFFFABRRRQAUUUUAFFFFABRRRQAUUUUAFFFFABRRRQAUUUUAFFFFABRRRQAUUUUAFFFFABRRRQAUUUUAFFFFABRRRQAUUUUAFFFFABRRRQAUUUUAFFFFADJI0cfOqsPcZrK1GLT7kj7feIYEO7yWYKmR6+tbFU7vTNPuzm6sreY+rxg1jVg5LRI1pT5XdtnJ+I/GMLhtK8Nq1/fP8m6BdyRD69Kv+B/D76Tbm5viGvJByM5CD0z610NpZ2lmm21t4YV9I0C/yqfFcdPAuVZV68rtbLov+CdVTFxVL2NGNk931Zx+jeErix8d33iJ7xHiuQQsQTkZx3/CuvrhJrfxc4vJlNwEe5MaxeeA0ibhgr8v7sAd+aksW8XPHarvmjeM73WRQVbG790zYyc8Dd9K68PhqeHi401ZN3+858RiKmIkpVHskvkiz4V8J3Gj+K9V1qW8SZL0krGEwVyc9a64jINcTZ3WsXDia/XVrWYxbrSFIwRuO7IkwMZHHXtg03T4dYu9AtvMuNQS8F3F5+xmB2n72dyjj6UYfDU8PDkprTV/eGIxFTET56j10X3FrwP4TuPD2rapeTXiTrevuVVTG3knn8661hkEdveuFkbxFJHOsM+pRX7h1n/dAxxYYBGjyMH9cjOa6Pw1Pqksl8mqQvE0MixxsQNsgCDLr7E/keKMPhqeHp+zprQWIxFTET9pUepy178Pr221ifUPDWuyaZ55LPHtyMnrj2rf8H6Tr2mNcnWtcOpiTHlgpjZ610fFHFc9HLaFGp7SmmvK7tr5bHTWzKvWp+zqNPzsr/fuLRRRXecAUUUUAFFFFABRRRQAUUUUAFFFFABRRRQAUUUUAFFFFABRRRQAUUUUAFFFFABRRRQAUUUUAFFFFABRRRQAUUUUAFFFFABRRRQAUUUUAFFFFABRRRQAUmBS0UAJilxRRQAUUUUAFGKKKACiiigAxRiiigAoxRRQAmOaWiigAooooAKKKKACiiigAooooAKKKKACiiigAooooAKKKKACiiigAooooAKKKKACiiigAooooAKKKKACiiigAooooAKKKKACiiigAooooAKKKKACiiigAooooAKKKKACiiigAooooAKKKKACiiigAooooAKKKKACiiigAooooAKKKKACiiigAooooAKKKKACiiigAooooAKKKKACiiigAooooAKKKKACiiigAooooA4Y2viW1luNSkkumQXRJgjcu8sW4YO08LgZ4HWrl7N4huNbgvrO1uI9PRBEYzIFZg4+Z9h7qcY5HeldfEEmk3unRW8y3UlwwS4llwgiY9VYHOQOnFZM2m+K2vLGSRHM8CJGHSUlDtflic91xnIPegCbTrXxPI1v9luLmH7O8gd7kkrc5AGWUklSOSMHGR6GpdNi8WW9zpkkguLmC1QQ3HmyqGn3E7pCAOSuFxz61A+k65cJNDFDdRSupW7kmuDsuG3jBXByBjPpxxT49O8XRQWkcPl/6HK0zK07bZSWwI177NmfvdyPSgCzrFj4lkv8AU7uxnkjVSPso80neNq8begGcnPWnTW/i5pGkM8YkNwkRWM/u/IZRucAn74Oefeqz6HeWrSM9pfXFpLdyNJBDdEuVIHlkZPQHPGR1zTLbQ/ETXttPdTSBCVSZo5281Y9vQc4xnrxk4zQBIkPiKO8vLex+2SMJMpc3DYGOcKVJwR0+YY7ZqOeO/GmJJZxa35qSjzoZ3b98+OzBsqM9xx7V0vhe11K3tZJNWuDNdyOQTn5Qg4XA7cdfetegCO3LmCMyIUcqNy5ztOORnvUl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iiigAxRiiigAxRiiigAooooAKKKKACiiigAooooAKKKKACiiigAooooAKKKKACiiigAooooAKKKKACiiigAooooAKKKKACiiigAooooAKKKKACiiigAooooAKKKKACiiigAooooAKKKKACiiigAooooAKKKKACiiigAooooAKKKKACiiigAooooAKKKKACiiigAooooAKKKKACiiigAooooAKKKKACiiigAooooAKKKKACiiigAooooAKKKKACiiigAooooAKKKKACiiigAooooAKKKDQAUUZpM0ALRQaKACiiigAooooAKKKKACiiigAooooAKKKKACiiigAooooAKKKKACiiigAooooAKKKKACiiigAooooAKKKKACiiigAooooAKKKKACiiigAooooAKKKKACiiigAooooAKKKKACiiigAooooAKKKKACiiigAooooAKKKKACiiigAooooAKKKKACiiigAooooAKKKKACiiigAooooAKKKKACiiigAooooAKKKKACiiigAooooAKKKKACiiigAooooAKKKRjihsBaK8u8dfGrw34evZdN023ude1CJgsyWY/dwsegeQ8CuKX9oPW1dGk8G2/lO4UKuoAv/LGa4ZZhQjLlvf0IlUhH4mfQ1FcB4E+KvhzxRqJ0eQTaTrKAFrG8AVznptYcH6ZzXfEhVyeABXTSrwqq8HcpO+otFUrbU7C6eOO2vbeZ5UMkYRwSyg4JHqAeKjtNa0m71KXTbbULaa8hBMkKSAsv1FahdGjRWdrGt6Ro5iGqala2XnEiPzpAu8jrjNN/t7RxqQ0z+0rT7aQD5IkBbBGRx9OaVxcy7mnRWND4o8PTWdxexa1YNbW2POlEw2x5OBk9s1LeeIdEs7yKzu9Vs4LiUK0cTygMwJwCB7ngUXDnj3NSisX/hK/De+6Q65p4azGbkGYDyRnHzenPrT7jxLoFuk7zaxZIsDrHKTMPkZhlVPuRyBRcOePc16KzU13R3+7qdoT5ay480Z2McK2PQnjNJp+v6PqF/Np9jqVrcXcGfNhjkBdMeo7UXHzLuadFZK+ItDa/uLBdWsjdWyl54vNG5FHUke3erGkatpur25uNMvYbyIHBeJtwz9aLoFJPZl6iiimMKKKKACiiigAooooAKKKKACiiigAooooAKKKKACiiigAooooAKKKKACiiigAooooAKKKKACiiigAooooAKDRSGgDPu9UtWa6sbO6t5dSjhZlt/MG7OOMjr1xXgNr8cdch8K3NpqFsv8AwkcF2scG1cI6hsMH9+CDj1zWx8XfAnjqXxX/AMJl4dmgeeCLYos8xXG0Z5IPDnBx+FeIafKg1+1uNS8wot6kl3vB38OC+R1z1rGc2meBjsbWhUUbcv5M+2oLwJpMd7qDRW2IRJMWbCpxk8nsKntp4rmBJ4W3RuAyt6j1r5S+K3jRfG3jGG0g1Sex8NxlbdZOQpUn55WXuOmAfSvpHwDc6JL4bt7fQNUGp2tqBCbnzN5dgOSW7mrjK7PRw2MVecoLZde5zviLxhquo+OR4G8IGBbuGPztTv5l3paJ2VV/ic+h4FM8W23j7w3pb61omt/279mXfcafdwKplQfeKMvRsdq5X4FzNB8XPHdlqBxfyXHmDd1Khj/iK9ruvLFtKZceXsbdnpjHNC1VxUL4inKbbTu/lYwvh94r0/xn4Zt9c07cqSZWWJvvRSDqpp2jeLdE1fxNqfh6wuWlvtNCm5XaQq57A968j+AWoNo/hDxpq8Sn7EuoP9kUD778gBfXkip7i4j8MfEzwdrSx3cSX8DabqUk8DRhpX+YMcjk7ifyFLndkyIYyXsoTfz++3/BPVfF/i7R/CsdvLrMk8MVxII43SFnBc9F47ml1zxVpujQ6e98l4H1B/Lt4kt2eRmxnG0cjiuJ/aT/AORZ0Puf7btsDOMndVz4d63BrfjjW49ctntPEent5UVpIwZYrU/deM993ViPYVXN71jWWIl7Z079rHo0D+ZEsm1l3AHDDBH1p9AoqjtQUUUUAFFFFABRRRQAUUUUAFFFFABRRRQAUUUUAFFFFABRRRQAUUUUAFFFFABRRRQAUUUUAFFFFABRRRQAUUUUAFFFFABRRWL408S6X4R8PXOu6xI8dnb43bF3MSTgADv1qoxlOSjFXbFKSim3sbVFeX+G/jn4E17XbPRrS4vI7i7fy4jNblE3dgSema9PrSvh6uHly1YtPzM6VenWV6buhaM1wXxK+KnhnwFqNpYa19rknuYzKq28W/aoOMn0roPBHiWy8W+G7bXtPhuIrW5yYxOm1iAcZx6USw1aNJVZR917MI16cpumnquhu0V5v49+MXhnwX4hbRdatNTWcRrIjx2+5JFPdTnmsfT/ANoTwTf6hbWFra6vJPcyrFGoturMcCt4Zbi5w5403buYyx2HjPklNXPYKKo6vqlhpOmTalqd1FZ2kC7pJZWwqivG9e/aU8I2c7Q6Xpuo6kAcCUKI0b3G7n9KjDYLEYl2pQbLr4ujQ/iSse5UZr57tP2ntHaYLdeF9QjTPVJUY4+hxXpvw8+J/hLxwzQ6PfFL1V3NaXC7JQPUA/eH0rXEZZi8PHmqQaXczpY/D1ZcsJ6nb5ozWPNr9lHfS2my4fyiFllSEmNGPYn1rldX+LPhfStQ1mG6+1Cz0YKt5fLHmESt92Fe7v7AVzQw1ao7Ri2byrQj8TPQqK4+Hx7p1xcXtvZ2GoXctosEhWGIMzpMu5XAz09a6y1kM1vHKY2jLqG2N1XI6H3qZ0pw+JWKhUjP4WSUUUVmWFFFFABRRRQAUUUUAFFFFABRRRQAUUUUAFFFFABRRRQAUUUUAFFFFABRRRQAUUUUAFFFFABRRRQAUUUUAFFFFABRRRQAUUUUAFFFFABXjP7SvjS80uxtfCWi3T2uoaojNcXMf34LccHb6Mx4BPvXsp6V8jftE32or8X9cVHQJHpkSIhJ3Mu0k49s1wY9zcFCL+J2Mq1T2cHI8vvNTvLq7GjeGoHiSP5GeFSzyN3wOfxPPOa7XVPBM0XwftNft7G7tPFKXnzLHcSSTXFv0LtGfunPYCuF8B376Ta3WoWs08FxDGpWSAgSqC4B2E9GwSM11+k+JvEM9lqGsz+JfEMdnZ3BVYmnBnuOMrEuB97+83QCvXx9bC5LKOHhSvy2bf8AM30fe54lCftrylJ63t5W6/I5nw9r0rT/ANm6krRzLIZFlT5HEv8Afz2kGOv14r7A+B/jCbxZ4Vms9UlSTVdOb7PdMp4kUj5ZPxH618X+MJWbxc14kCRSyukxiXnDMASPevef2SJ7tvEusLIYjG1iMmPPUOcbveuHM8PToYihiqC5Y1Y3cezf/DnTgKrUpUnrZ2uereGfDcuh6l9oHiLS5Vs7eS1sFKgFUeXzG8z5uSDwMYp2h+GJLHxnfazp+vaYv2kSlLaFBiR3IO5xuPIx1XGe9fJWk6Lpev8Aj/WbHWPEsXh+2FxcSC7nyylhIcJ1616x8Gfh34XsfiVpeoaT8TbDWrq03yCzhjIaRdpB/i7ZqVO/QmjinVkkoaX7ntfjbw/L4l1Cyk0/VtNSe3t57eZJYhNlJQAxAzwRjvWdYeCxo3is3cWsWZhltorfy5yfOASLywR82GJ68ivlGw8T33g34u3viKxaQtbapOJotxxLEZCHXH06fhXefGrUbXWfjz4O1iwmMlpewWM8LBjhlaQ0e0T1sJY2nNOXLqmlv+J7JcfDHRY9Dt9Dl15YifLGoyO6mS4RAdkeGOFQFs4x6VDeeALS7a1nuvF1tNeW1rbWwLFdlwIZCw81d3zAgjjsQCPSvCfj/aW9/wDtDX9jd6gNPt52t0lunJ2QqYx8xFWNN+FvguXV7KK2+MGkTztcx+XGITudtwIUfN1NHMr2sL26lNxjT2dtz6M8Q+EdMvz4kt7rU7KEa2IBJGyqCgRQDnnnOK56z+GKLo8tpb+JLa9vJL+C8eZ15kaIFQDsbPQgZHpXiP7QOnJqH7Qj6TNfCziuI7SF7hmwsQKY3nn2rC+I/hOP4cz6ff6B4+g1W6d2ZWspdskBXkMcMRg9OaHPV6E1MUuaV4aLTc+oNd+GcmrXlvqbaqtpfxQ28DPFGSrRRvueM5OWVuOvIIzW5oNto+k+KtcvDrVg9xqksbCAOivHsXbjrk5rxH47/E/xBD8O/Cuk2c0tnqWtWCXN/LESsmzAG1T/AAlifyrnrn9njWYfB41ptfhbXGg+0Lp/QvxnYJCc7vf1p86T91HRLEJTapQvbVnt0ngN7aU29xrthFp6Ndy2e6ELMXnVg29yfmA3n68Z6V2XgnRbTQPDVpptnctcxxRqvmmQvvIABI5PHHSvDPDPgXxn4z+DF/4a8aW0kGpae4n0O5nnV5vu8I+0k47c9j7VwXw1+LWp+BfAPiHwndRzf2hGWXTA4JNvKSVkVvQKfmFNTSs7CWKhSknKNk1v+h9hx6hYyTC3S8t2lyRsEoLZHUYq0K+cf2RPADRwTfEHWEke5ut0en+aSTsJ+eXnux6ew96+jhWkG2rnfh6sqtNTatcKKKKo3CiiigAooooAKKKKACiiigAooooAKKKKACiiigAooooAKKKKACiiigAooooAKKKKACiiigAooooAKranbtdWE1ukzwvIhVZFPKHsas0jqGUq3QjBoE1dHzFL4++IXw+8X3WlazqUWtoj73jkYFXVujIw5U+xrz3xRq82v+I77Wp4YoJLyXeY4x8q8YA9+nWvfvGPwt+GGlyXOta5fXVjHMxkKvekAnvtzyfpzXnPxI8L/Dmx8MR6z4P8SCecyBBaNP5plB68dVI688Vzyi+58vi8PXScZSVlra5B8PPCOgN4Yn8ceNblo9Fhdo7a0U4a7ccfUjPAAr6B+Fd9pN94Vik8PaNLpejKcWaSrtLr1LBeoGc9etfLvgzTP+Ep1qy0HVfEA03TLdHkVp5PkiXqwjB4DHP869T8DfEGyt/H1h4N8Goj+HlHlSXVwHkklcdWUjnHQDOBwacGkbZdXhTs7WT082/8js/GnhDTb/xNF4v8PeIrfRPEFt8jzblaKcDqkq5GfTPWrN/ZeNfFGknTX1rRtPtJl8u6utOZpZXU9QmcBM8884rjNZ0vT/8AhqHT7b7HB5EmnNLJHsGxn/vEdCfek8URx+H/AI/eH7TwWxgnvVzq1lbn915f990HCnHequdjqJOUrWXNZ2e/mdtd+Cr2wsNF0Twz/Z1rommypM8E4YvcOpz8xHvznnJqf4ueEL7xn4ct9Lsrq2s547hLgXEiljEy8gqBVT4l+K/EPhnxBoVnp66dLb6xeC1BmRt0Jx97g/N9Kb8TvFfiLwrqGgQ2S6dcRatdpZt5sbAxsRy4weR7VTa1OiboqM4tOysn/wAAj8deDfFXizw3pGnXWo6ZDc2V1HczTBGIlZPu4HbPen+O/Auta1rmheJNF1Cz0nXNOUrNcbGYTJj/AFZHGVznrVrxp4i8VeD7Q6zdWNnrGjQ4N39mVo7iFe7gEkMB3HFWvFHxC0XRvBdr4mh338d/sXT4Ivv3Ej/dUenv6UWQSjQfNzaPS/y2Oo0z7aLGL+0PJ+1bf3nk52Z9s81aHSuQgXx9NpS3z3GjQXzJvFiYWaMH+4ZM5z2zj8KzrrxhrzfC+78VR6dbWOo2ImNxZXG5wDGxBXcMemc1Vzo9sorVPa56BRXn9lrfjfU/Adl4i0v+xnvLq2W4SyljdQ2RkoG3dcdK7fS7iS7063uZoHgkljVnicYZGI5BoTuXCqp7FmiiimaBRRRQAUUUUAFFFFABRRRQAUUUUAFFFFABRRRQAUUUUAFFFFABRRRQAUUUUAFFFFABRRRQAUUUUAFFFFABXzz+2Xr4j03R/DMcmGuJTdTqP7q8L+pP5V9Ck18S/H7WZfFXxd1GO1PmLBKmn2wBzkg4OPqxNe9w7h1Vxim9oq54+d1vZ4ZxW8tDlb/QdY0rQdH8TOpittQd2s5lPKvG3f0OeRX2h8GvGEfjXwJY6sWX7Wi+TeID92VeD+fX8ayvFfw4tdW+C0Hg6JEFxZWiNaSYwVmRev4nIP1r5z+DHj64+Huo65Z3/nRwXVtIhjA5jukBCHHbng/hXq4mSzrDScV78Hp6M86hF5VXipP3Jr8Sv8cdYk8XfF7UVtWMiLOmn2oXnODtJH4k19awyab4B+HUMl3mKx0iyQSlRk4UDJ/OvlH9nXQ38RfFzT5blfMjsy9/OSMgsOmf+BH9K9o/a91/7D4EtdCikxLqlwA69/KTk/gTgVOa0VUr4fL47K1/69EPL6vJRrY2XUn/AGlvCkPi/wCHsHijSVE13p0YuY2Xky27DLD8ufwrxv8AZg0D+3Pina3jputtKiN0x7buifqc/hXq37KXjBda8KXHg/UpBJc6av7kOeZbdu34Hj8RXXfCn4f2/wAPJvE92rI8F5dGa32DLRwKuQmPYk/pWDxk8Bh62Bnuvh9GbLCwxlaljI7dfVHLftg2ur3HgOxlso5JNPgvA98sYJwNp2sw/ug15B8AvFvgjwzql23i7SUuDcbfs96YRMIB3Ur2z6ive7T45fDfVbuHS/ts7m7kEAWW1bYSxxhs8Yp/i34F+APEDvPFp76VcPkmSxbYCfXb939KWFxkcLhfqmMhKKfVaFYjCuviPrOGkm10Zowx/C34gaTLZ2p0PUI5UIxGEWVPcdGUivPtE/Zzl0XXrPWNO8aXEU9ncCaIi0GcA/dJ3dxwa86+LXwa1L4facPEFjrS3likqoXwYp4yehGOv4VpfCD44al4btrnT/Fd1c6pZhV+yO/zSxtuAYFupXGTzzxW8MJXjQlUy+tzxe6a1/ExliaLrqnjKfLJdUeqfFLWtc0GDWdI0K5tvtGp3MKLMrb5LMzDacxjnJIO09PeuG8ZaBBN4b0/QdUsZ7nStPnFnb63PO376+bhmljXkxZO0PnI+lUvCMPjGx+JWteOhZjxPa3cUnly2OoxLHMrH5PvH5do6AgYNX7m18RaLp9xPrXjyA+CrfP2fcguZ4p2yVikEYPzISec4PFRTpewcYxkujv1btbprddL9y51HWTk07a/Jf5M3PhV4kZfj/rnhyfT4rQrYR2sfBDt5Cj1PI5OPave16V8u/Dbxzodr4g0qHQbOa5kgnhtLvV9UUNd3FvISPlx9wBj054r6iXpXk5zRdOtFuNtF+HXyPRyyqp02lK+otFFFeQekFFFFABRRRQAUUUUAFFFFABRRRQAUUUUAFFFFABRRRQAUUUUAFFFFABRRRQAUUUUAFFFFABRRRQAUUUUAFFFFABRRRQAUUUUAFFFFACGvBP2lvDTwaxZ+LI4C9rcRCxv9vG0ZyjE9hk4Jr3yq2p2VpqVjNY31vHcW06FJI3GVYHsa5sVQ9tTst+hFSCnFxPz0lsT4f1ie3uiw064UoJ1G4RgnKsfoQPqK2FW6msYLe+mW0s7AtJ9rDjyHV/vup6s7dAB0r3Pxz8CdThnln8LXMV7Zscizu2xJGP7qv3HoDXng+Dnjt5PJTwxPFtcshaePy1Pr6CuPGY14iUJYmEueKSbWt0uvk+l9TyXgnFOP9f8MedxQza34il1XyTBCSWt0fqEUYDH2AGSa+q/2avDUun+HrrxBcwvC1+ix2yP18lc/N/wI81k/Dz4EmC+XUfFksJj+QnTrdiyOy93c8n6Divdo4Y44FhjQJGq7VVRgAegrZzrY6vGtUjyxgrRj2O7D4ZUk31Z8KeF9N8Iap8SNYtfG+qS6ZpQnuGWZGwTJ5hwucHtmvaPhJo/wT8P+PbK88L+MLi91eZHt7eCVyQ5Yc/wjn8a6W9/Zz+H93eXF1M2q+ZPK0r4ujjcxyf51b8MfATwP4d8RWOu2B1L7VZS+bFvuCy7vcVvGEk9kefQwValK/LHffqfP/gjwhB43+JPjTQpPlufLu5rKTOPLnWX5SfY9D9a5Dwst9B4/wBCsdQEsc9lqkVu0UnWIrIMqPQZzX2T4M+FXhnwn4wvfFOltem/vRIJfNmLJ87bjgfWq3iH4N+Dta8bJ4vuIruHURNHMwhmKo8iHhivrwM+tL2TJllc+VNb3/A+ePjtBpl1+0dd22tXDW2mSvbrdzLwY4/LGSK6bRvC/wCz3petWOp23jy6M1pcJNErS5Usp4B+TpmvWfG3wR8G+LvE114g1VtQ+13IUSCK4Kr8owMD8Kxf+Ga/h3kEHVcggj/Sj2OfSn7N3ehX1Gqqkpcid3fU8i+Omn2+vftIrpckzJb6j9kiMidQrJ1Ga5rxf4Rg+FvxPtrHxDp41fRUlWddw2/aoM85x/Ep6jvX1Nq/wh8Kap44tfF9yb4ajbeT5YWchP3YwuR/Otf4lfD7w78QNPt7PXoZT9mk8yGWF9kiHoRn0PpQ6Td2OeWylzT05r3R89/tZWaT3nhXxlpAWXSbi0WKF0HyKQQ6Lx0yOPwqP4wat4L+Imk6T4mTxxHpV1Yae0L6Y1u7TPLwdvB9RjNfQeh/Dfw3pngZ/BcsMupaKxbbDev5mwHnCnqMHkelcM/7NPw/a++0LNq6Q5z5Auflx6ZxnH403CX3lVsHWbk4pPm3Xmch+xIzvd+Kd7OzYt8hmLYPzVyn7Smj6dH8ebe1itxHFqQtnu1TjezPtY+2QK+qvB3hPw/4Q0oab4e02Gxt85YIMs59WPUn61zPjX4SeF/F3i628T6o18L63EYTypyqfI24cfWm6b5FEueBk8NGl1TO5021t7LT7e0tIUht4YlSNFGAqgYAFWRSKNqhR2GKWtj1ErIKKKKBhRRRQAUUUUAFFFFABRRRQAUUUUAFFFFABRRRQAUUUUAFFFFABRRRQAUUUUAFFFFABRRRQAUUUUAFFFFAGdr+iaXr2nvYavYw3ls/VJFz+XpXCa58EPAl/bFLLT30ufHyzW0hBH1ByDXplFJpMxqYelV+OKZ4D8PPgtYnxBqkPi1hfR2MwW2gUlUnQjIkbHPtj1Br23SdF0jSIli0zTbSzUDAEMQX+VQa5YXj3EepaTJGl7ECpWTOyZP7jY6eoPaqkuu6vDYxSyeF717hpGR4YpkYoB0bJIyDSUVExo4ejh1aMTzLxLa29/8AtO2NpcF/LfSW5SQowPsRzTPBd0fhv8V7vwnrbCax1g+dpupTjMuT/wAs3c8n0571uT6DplxrB1iX4d6y+o7t32r7WvmL7A7+B7Vf8VW1t4oitotd+HGpXotW3Ql5I9yH2IbNRY41RkpOa+K91v8Ac9DO+Ox/4qnwBj/oND/0Gk/aBYf2p4FGcf8AE9T+VS3uh6fe/ZTefD7W7hrPm2aS8VjEfVfn4PvU3iDTLPXpreXV/h9rN29uFEPmXK/uyOhHz8H3ptbl1Iykp/3rd+nyOg+L2safo3w81ie+kTEts8MUZ5aWRhhVA7kk15Br2i6l4b+GHw51PU4JPJ0e+Sa/QjPko7ZBYdsZwfSvQ4bK1XUYdQl+HurXd1B/qZLm4SUxn1Xcxwa3LrXtSuraS1ufAupzQyKVkjdomVgeoILc0NXKq01WblJ20stH3ubOs3s6+HZtS0iS2lZYTNE0hJjdQM9R6jvXnH/CTX/jD4Ba94gvLW0tlubOcRxQknaFyDuJ6nIqzHotpFZvYw+BfEMVk+c2sd8Fhweo2b8Y9qvXcENxoMegn4d6nFpaDAtoZY0QjuCA3Ipu7KnKc/JWt13+4p/DTw9JP4a8GeIP7YuPJs7EM9tKwMWGTGR6EY4zXo2k6jZ6pZR31hOs9tJnZIvRsHGR7V5wmi2SaQdIj8A69Hp+0p9nS9AQKe2N/Su08GzSfYhp6+HbnRba0RY4ElKFSoHRdpPSnHsa4a8bRt+Zv0UUVR2BRRRQAUUUUAFFFFABRRRQAUUUUAFFFFABRRRQAUUUUAFFFFABRRRQAUUUUAFFFFABRRRQAUUUUAFFFFAFLXHu49HvHsIRNdiB/IjLYDPg7RntzXzH8MPgz41g+JGmax4osLdLKG4a7uHFwHLPyQMD/aNfR3jPRptf0OTSo7trRJ2AlkQkOFBz8pHQ5ArkIvA/iwW/2afxQJIdiBggZPMcNuZ2weucdK9fL8W8PRnGMkubR3TvY83GYZVqkZSi3yno4YEZGCPavm346/BnX9W8cSa54Ss4J4L9d9zG0oTZMOpGeuRzXqkfhDxYqtEPFs0Ua8JsBBbH3SfT0IHBxUtj4V8TlrybVfEEd1NIkiW6hGCQ78Akc5+7+tTgq7wNR1KVRX+eoYuisXD2dSDOS/Zl+HeseDItYvvENtFBfXTJFEqSB8RLz1Hqa5z9oXwD4+8beOY7nSdLil0yzthFbs1yqliTljjtzj8q9A0vwL4q0m3az03xQUgIIWV1YyKq/wCrXrzxkE1bbwj4s+2w3sHiXypRGFkXDMCQMjJJyRu7eldUcfKOLeKVSLk/JmDwilhlh+R8q80eGfD34Y/Fbwf4x0/X7XRoD9nkxPGLtR5kR4Zfyr6uRlmiBG1lYcgHI9xXIaR4b8RwaVfJqevtf3c0DRQqxZYk3HJzg5J7A9hWVp/gnxZYW0cFp4lSGGOIAQRqyqxz8wY9TkcbuvFY47E/Xpc9ScU1ponqaYPD/VIctOLs/Q84+Jn7O93carcap4MvbdI53MrWNySoRicnY47Z7HpWXY6X+0ho1utpaTXM8KDamZ4pcDty3Ne2N4Z8WSTuJfFDpbKW8pI9wZuPl3H0Bx9ag8N+HPE+naxOram5tEjMnzOStxOcheOqooxkdzXVDNansuSpKM7bXRhLLoe05qalG/Znh2qfDX42+NJB/wAJNeL5UWXVbm6XYrY7IvGawbf4EfEiW5iil060t43kCtM1ypEYJ5bHf6V9At4B8TLbXNqPEqzR3lwbi5ZkZCzkD0PI4xjpirZ8F+KPut4rlljLAkSbm24PBXPQ10xzypCPLCcEvJM55ZRTm+acZN+bRX8P/BbwDpehnTH0oXTzQJHdyvKwacg5yQDxz6V0OgeAvCmg27QaTpMVvA0TRPBuZo5ATk7lJwxz3PNYw8IeLkkiZPFbtgtvL7iSmDtXOecE5zSL4O8WR2drbReKZERUfzwWY7iRhVBzwPU9c141SpOo3zV739T1IRUV7tLb0PHPFXwv8aTeIvtnhTwXbaHAJla4ij1BXSYpJuVkBHyDA6V9Q2TStaRNMuyUopkXOcNjkfnXA2fg/wAV2uyKLxU8cQTnG4kcYK9efZjzXa+HrO50/SILS8vJLyeMEPM5yX5qsxxbrxhFyT5e17/O4YLDqjKTSav6F+iiivKPQCiiigAooooAKKKKACiiigAooooAKKKKACiiigAooooAKKKKACiiigAooooAKKKKACiiigAooooAKKKKACiiigAooooAKKKKACiiigAooooAKKKKACiiigAooooAKKKKACiiigAooooAKKKKACiiigAooooAKKKKACiiigAooooAKKKKACiiigAooooAKKKKACiiigAooooAKKKKACiiigAooooAKKKKACiiigAooooAKKKKACiiigArlvHmltqs+mw273FteRyPLa3UOcQyKON+OqHoQetdTQRmgmceZWOBsNT16zj05G0WW2uLu7c36BPMReSC4b0JwR7Gm2mq+JY44ZprR5rhrYCeXyCvlHzSD8vQ4XB969AxRgVNjH2L/mOFh1zxX9ptzNpwSPEXmoISc7mYE57YABx71Fo93q2qeJtLvL6zuoTBNcICYyi+UUG0sOmc5rv8UYosP2MusjhvDlzcaXFrxaxvDNNqU0kI8otldq4Ye3BxWbb3nieXV7fVo7CYXjW5haJ4yscgE3A9FOw5zXpWBS4ot5g6LtbmOEGt+LpHEY09YQ88KM5hJ8oszB1x3AAU7vekGueJri88tbaWCFL+NDIbXl4iGDDB6DcAM9ga7zAoxTt5h7GX8zOFh1rxZM0UbWItxJcQo8hhLeVuDeYuO4XC/N0+atrwne6xeS3qamqKLaZoUZEwswByHH4cfWugwKitLaC0gWC2iWONc4UdBRYqNNp35rktFFFM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p:cNvSpPr>
            <a:spLocks noChangeAspect="1" noChangeArrowheads="1"/>
          </p:cNvSpPr>
          <p:nvPr/>
        </p:nvSpPr>
        <p:spPr bwMode="auto">
          <a:xfrm>
            <a:off x="212725" y="-144463"/>
            <a:ext cx="304800" cy="304801"/>
          </a:xfrm>
          <a:prstGeom prst="rect">
            <a:avLst/>
          </a:prstGeom>
          <a:noFill/>
        </p:spPr>
        <p:txBody>
          <a:bodyPr vert="horz" wrap="square" lIns="91434" tIns="45717" rIns="91434" bIns="45717"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7FA7B-7A85-4C3A-A222-976B8FB4024B}"/>
              </a:ext>
            </a:extLst>
          </p:cNvPr>
          <p:cNvSpPr>
            <a:spLocks noGrp="1"/>
          </p:cNvSpPr>
          <p:nvPr>
            <p:ph type="title"/>
          </p:nvPr>
        </p:nvSpPr>
        <p:spPr>
          <a:xfrm>
            <a:off x="0" y="-6658"/>
            <a:ext cx="7623699" cy="512404"/>
          </a:xfrm>
        </p:spPr>
        <p:txBody>
          <a:bodyPr/>
          <a:lstStyle/>
          <a:p>
            <a:r>
              <a:rPr lang="en-US" dirty="0"/>
              <a:t>Two DOE facilities are involved: ATF and ALCF</a:t>
            </a:r>
          </a:p>
        </p:txBody>
      </p:sp>
      <p:pic>
        <p:nvPicPr>
          <p:cNvPr id="5" name="Content Placeholder 7" descr="A picture containing building&#10;&#10;Description automatically generated">
            <a:extLst>
              <a:ext uri="{FF2B5EF4-FFF2-40B4-BE49-F238E27FC236}">
                <a16:creationId xmlns:a16="http://schemas.microsoft.com/office/drawing/2014/main" id="{7FF1AACD-3B7A-4BB4-AFCE-5B44281A9515}"/>
              </a:ext>
            </a:extLst>
          </p:cNvPr>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6112275" y="1251805"/>
            <a:ext cx="2583403" cy="1451349"/>
          </a:xfrm>
        </p:spPr>
      </p:pic>
      <p:pic>
        <p:nvPicPr>
          <p:cNvPr id="1026" name="Picture 2">
            <a:extLst>
              <a:ext uri="{FF2B5EF4-FFF2-40B4-BE49-F238E27FC236}">
                <a16:creationId xmlns:a16="http://schemas.microsoft.com/office/drawing/2014/main" id="{EB6FEA09-23AC-4D79-94DD-854675339D0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71821" y="2890821"/>
            <a:ext cx="1476535" cy="1910912"/>
          </a:xfrm>
          <a:prstGeom prst="rect">
            <a:avLst/>
          </a:prstGeom>
          <a:noFill/>
          <a:extLst>
            <a:ext uri="{909E8E84-426E-40DD-AFC4-6F175D3DCCD1}">
              <a14:hiddenFill xmlns:a14="http://schemas.microsoft.com/office/drawing/2010/main">
                <a:solidFill>
                  <a:srgbClr val="FFFFFF"/>
                </a:solidFill>
              </a14:hiddenFill>
            </a:ext>
          </a:extLst>
        </p:spPr>
      </p:pic>
      <p:sp>
        <p:nvSpPr>
          <p:cNvPr id="3" name="Plus Sign 2">
            <a:extLst>
              <a:ext uri="{FF2B5EF4-FFF2-40B4-BE49-F238E27FC236}">
                <a16:creationId xmlns:a16="http://schemas.microsoft.com/office/drawing/2014/main" id="{76728E23-3CB8-427F-81F1-EAAD97303D24}"/>
              </a:ext>
            </a:extLst>
          </p:cNvPr>
          <p:cNvSpPr/>
          <p:nvPr/>
        </p:nvSpPr>
        <p:spPr bwMode="auto">
          <a:xfrm>
            <a:off x="5399438" y="1562359"/>
            <a:ext cx="619217" cy="566360"/>
          </a:xfrm>
          <a:prstGeom prst="mathPlus">
            <a:avLst/>
          </a:prstGeom>
          <a:solidFill>
            <a:srgbClr val="00B0F0"/>
          </a:solidFill>
          <a:ln w="28575" cap="flat" cmpd="sng" algn="ctr">
            <a:solidFill>
              <a:srgbClr val="00B0F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100" b="1" dirty="0">
              <a:latin typeface="Arial" charset="0"/>
            </a:endParaRPr>
          </a:p>
        </p:txBody>
      </p:sp>
      <p:sp>
        <p:nvSpPr>
          <p:cNvPr id="8" name="TextBox 7">
            <a:extLst>
              <a:ext uri="{FF2B5EF4-FFF2-40B4-BE49-F238E27FC236}">
                <a16:creationId xmlns:a16="http://schemas.microsoft.com/office/drawing/2014/main" id="{6A6BC1D3-6594-4A06-80D4-57B3E6024EB6}"/>
              </a:ext>
            </a:extLst>
          </p:cNvPr>
          <p:cNvSpPr txBox="1"/>
          <p:nvPr/>
        </p:nvSpPr>
        <p:spPr>
          <a:xfrm>
            <a:off x="1040935" y="690497"/>
            <a:ext cx="2942948" cy="623248"/>
          </a:xfrm>
          <a:prstGeom prst="rect">
            <a:avLst/>
          </a:prstGeom>
          <a:noFill/>
        </p:spPr>
        <p:txBody>
          <a:bodyPr wrap="square" lIns="68580" tIns="34290" rIns="68580" bIns="34290" rtlCol="0">
            <a:spAutoFit/>
          </a:bodyPr>
          <a:lstStyle/>
          <a:p>
            <a:pPr algn="ctr"/>
            <a:r>
              <a:rPr lang="en-US" dirty="0">
                <a:latin typeface="Arial" pitchFamily="34" charset="0"/>
                <a:cs typeface="Arial" pitchFamily="34" charset="0"/>
              </a:rPr>
              <a:t>Accelerator Test Facility (ATF)</a:t>
            </a:r>
          </a:p>
        </p:txBody>
      </p:sp>
      <p:sp>
        <p:nvSpPr>
          <p:cNvPr id="10" name="TextBox 9">
            <a:extLst>
              <a:ext uri="{FF2B5EF4-FFF2-40B4-BE49-F238E27FC236}">
                <a16:creationId xmlns:a16="http://schemas.microsoft.com/office/drawing/2014/main" id="{072480BA-DF1E-49ED-AE55-792C7290F64D}"/>
              </a:ext>
            </a:extLst>
          </p:cNvPr>
          <p:cNvSpPr txBox="1"/>
          <p:nvPr/>
        </p:nvSpPr>
        <p:spPr>
          <a:xfrm>
            <a:off x="5399438" y="640541"/>
            <a:ext cx="4040855" cy="623248"/>
          </a:xfrm>
          <a:prstGeom prst="rect">
            <a:avLst/>
          </a:prstGeom>
          <a:noFill/>
        </p:spPr>
        <p:txBody>
          <a:bodyPr wrap="square" lIns="68580" tIns="34290" rIns="68580" bIns="34290" rtlCol="0">
            <a:spAutoFit/>
          </a:bodyPr>
          <a:lstStyle/>
          <a:p>
            <a:r>
              <a:rPr lang="en-US" dirty="0">
                <a:latin typeface="Arial" pitchFamily="34" charset="0"/>
                <a:cs typeface="Arial" pitchFamily="34" charset="0"/>
              </a:rPr>
              <a:t>Argonne Leadership Computing Facility (ALCF</a:t>
            </a:r>
            <a:r>
              <a:rPr lang="en-US" dirty="0">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08A77342-9067-4194-9D5C-E67971E13197}"/>
              </a:ext>
            </a:extLst>
          </p:cNvPr>
          <p:cNvSpPr txBox="1"/>
          <p:nvPr/>
        </p:nvSpPr>
        <p:spPr>
          <a:xfrm>
            <a:off x="511175" y="3104602"/>
            <a:ext cx="5240045" cy="1361911"/>
          </a:xfrm>
          <a:prstGeom prst="rect">
            <a:avLst/>
          </a:prstGeom>
          <a:noFill/>
        </p:spPr>
        <p:txBody>
          <a:bodyPr wrap="square" lIns="68580" tIns="34290" rIns="68580" bIns="34290" rtlCol="0">
            <a:spAutoFit/>
          </a:bodyPr>
          <a:lstStyle/>
          <a:p>
            <a:pPr algn="ctr"/>
            <a:r>
              <a:rPr lang="en-US" sz="1400" dirty="0">
                <a:latin typeface="Arial" pitchFamily="34" charset="0"/>
                <a:cs typeface="Arial" pitchFamily="34" charset="0"/>
              </a:rPr>
              <a:t>The combination of machine hardware, advanced computing for simulation, and data science for surrogate modelling, training of neural networks and data analysis is inspired by our past work and our participation on DOE meetings, workshops and reports such as AI for Science (</a:t>
            </a:r>
            <a:r>
              <a:rPr lang="en-US" sz="1400" i="1" dirty="0">
                <a:latin typeface="Arial" pitchFamily="34" charset="0"/>
                <a:cs typeface="Arial" pitchFamily="34" charset="0"/>
              </a:rPr>
              <a:t>https://www.anl.gov/ai-for-science-report</a:t>
            </a:r>
            <a:r>
              <a:rPr lang="en-US" sz="1400" dirty="0">
                <a:latin typeface="Arial" pitchFamily="34" charset="0"/>
                <a:cs typeface="Arial" pitchFamily="34" charset="0"/>
              </a:rPr>
              <a:t>).</a:t>
            </a:r>
          </a:p>
        </p:txBody>
      </p:sp>
      <p:sp>
        <p:nvSpPr>
          <p:cNvPr id="11" name="Rectangle 10">
            <a:extLst>
              <a:ext uri="{FF2B5EF4-FFF2-40B4-BE49-F238E27FC236}">
                <a16:creationId xmlns:a16="http://schemas.microsoft.com/office/drawing/2014/main" id="{1D6E2AED-19AC-4C48-8EAB-C4788D41A301}"/>
              </a:ext>
            </a:extLst>
          </p:cNvPr>
          <p:cNvSpPr/>
          <p:nvPr/>
        </p:nvSpPr>
        <p:spPr bwMode="auto">
          <a:xfrm>
            <a:off x="392837" y="3154837"/>
            <a:ext cx="5493058" cy="1311676"/>
          </a:xfrm>
          <a:prstGeom prst="rect">
            <a:avLst/>
          </a:prstGeom>
          <a:noFill/>
          <a:ln w="38100" cap="flat" cmpd="sng" algn="ctr">
            <a:solidFill>
              <a:srgbClr val="00B0F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100" b="1" dirty="0">
              <a:latin typeface="Arial" charset="0"/>
            </a:endParaRPr>
          </a:p>
        </p:txBody>
      </p:sp>
      <p:sp>
        <p:nvSpPr>
          <p:cNvPr id="2" name="AutoShape 2" descr="data:image/png;base64,%20iVBORw0KGgoAAAANSUhEUgAAAmoAAACmCAYAAABqZ6OZAAAAAXNSR0IArs4c6QAAAARnQU1BAACxjwv8YQUAAAAJcEhZcwAADsMAAA7DAcdvqGQAAK+USURBVHhe7Z0HnFU19sczA0Nv0qsFUAQpgggKdkBQUFQUVBQLdlRU7A3F3nv/K3ZdFRu6imJF1kVdC/Z17QXsHXdVyP98c28emTu5772ZeTPMSH58wrzbctNu8ss5JydFWqACAgICAgICAgJqGkqK4x8BAQEBAQEBAQE1DIGoBQQEBAQEBATUUATVZ0AqfvjhB/X000+rBQsWqH/+858mgA022MCEfv36qc0220y1b9/enA8ICAgICAgoKEoCUQsog//+97/q4osvVtdcc41ad9111eDBgzPkDFjS9tprr6lXX31VTZgwQR177LGqQYMG5npAQEBAQEBAQRCIWkBpIEE78MAD1XbbbaeOOeYY1aJFi/iKH0jdIHU33XSTmjlzppGwBQQEBAQEBBQEgagFLMe1115ryNljjz2m1l9//fhsfli8eLHafvvt1UUXXZSRvAUEBAQEBARUCoGoBUT46KOP1LBhw1TLli3V//73P0Payku4kK5tvvnm6r777lOrr756fDYgICAgICCgggjuOQIi7LLLLuq2225TJ5xwglq2bJk65JBDjEqzPEBNCknbaqutjJ1bQEBAQEDtwRZbbKGKi4tVUVFRCNUUdt99d7V06dK4BvwIRC2g1GpObNMeeugh87HOnj3bELjykC4kaQRs3QICAgICag8gDk888YSZrKNsqylh6623Vn//+9/zStepp56qpk+fbsiP77oNeCtAMJHtvt9++81omubPn5/Xu8eNG6fuvffevMsP2+6SkpK49NMRiFqAeuCBB9TYsWPjo4hsPfPMM2qttdZSixYtMqs+33nnnfhqbrAK9G9/+1t8FBAQEBAQUHGMHz9e3X333Ybc5MLJJ5+snnvuOSMsSLsfM50//vhDvfvuu/EZPyByY8aMMUIMSGw2INBg3BwxYkTOe8sNyUiNQI8ePSjREEKodWG77baLW3FAQEBA7cUWW2yhn3zySb1s2bL4TM3A999/rzt16qR/+eWX+Ex2LFq0SK+33nr6s88+i8+UxtVXX633228/3aFDB/3NN9/EZ0vj/vvv19tvv73+888/4zPZceedd+pddtkl7/vBTTfdpPfaa69cz9StMYsJMELff//91XHHHac+/PBDteuuu6qPP/5Y1atXT/3+++9KClN17Ngxvvuvha+++sqoGl9//fX4jFJTpkxRV155ZXz018Qee+yhbrzxxvhIqS+//FKtttpqZjFDQISmTZuqH3/8sfAztICAgIAEUPOdeOKJxs1STetzUCvutttuxjwnn7Qh3ZoxY4bxYlCnTp34bISNNtpInXvuuerWW29Vffr0MdyDMdgCSRsc5Nlnn1WNGzeOz2bHjjvuqCZOnJh3+sDNN99sJH/XXXddmTQ6qDmrPpNEbeDAgaaAhEUbVdw555xj9L5/ZTz11FNKWLlae+211UsvvWT04jiRRUzbunVrE3CDIexbde7cOX6qNFBVUn7du3dXv/76q1pjjTXiK+mgCeSyKSMNkydPVo888oiqX7++ib9Jkybx1fKDfHTp0sV8DNjIIVpec8011SabbGKCxb///W9DZPmw/gr4z3/+Y4goZV63bl1Tjvz1gbx/8cUXpt0HohYQULU4//zzjW0TwoFsQGW2ww47GPuiv9p3WZOJGmPQ6NGjDanp2bNnXumDqNF/og61RAx1JhPgo48+2giBhg8fri699FLVv39/EycqTMYbSFS+74H0ff/99+qMM84oRfhyIV+iVmNUn9Iw9B133KGFlJljIWq6ZcuWWkiLOc/12gghXznTvueeexoVGvfKoK2FvGhpTHrs2LF61KhReubMmSaO++67T0tHYkIaLrroIt2iRYv4qPCgfoRUmbRWBuSJfPOXvPN33rx5Jv8ubNnkC0TkpI34KKedd97ZlB1lQjzJIETYXCfwLp7h2VdeeSWOsbDgHauuuqqWj9+I3V977bX4SlnYvNc0NURAwF8RkyZN0m3atNFbbrmlbty4sd588811+/bt9SqrrKJHjBihGzVqZPoJmfyaPnDp0qXxk38d1FTVp8WHH36ohwwZot9///34TG4IudMPP/ywydMll1yiDzzwwFJ1h5p06NCh+s033zT37L333vqGG27IuwxuvPHGcqs8LWq96nOdddZR7733npKPREnhmu2MkDjVNsCWWYWSLe2o+z755BPjbPa8884zS6Qx4MddhpAGM7u5//77MzM4xLFIo1itAgvn7y+//KKaN2+uvv76a/Xdd9+pJUuWxLEXFkjoWrVqZUTQbC9VUTz66KPq008/VW+//bYSUqQOO+wwI9omr3Pnzo3vUur00083q5DSyo+8so0V21m99dZbRlKHlIoVPe3atVNCioxvuDQJIDMqngM8S0AFi+SLOunVq5cJzKwKIdVDMsxiC3Z/oG6FSMZXykI+YKMalg6jxs1uVxRY1EId5QPcxVSmjQasXNh3333NykIkavQXtJ9Zs2YZ6bdMqsw3SF+LhJ970ADQfyH57tq1axxL7UYuiRpSLfra6qINjGuUtSvlpG9GcoUkDHUjGp5sIA7cTTE+MtZOnTrVSM/gFhaoOhl/0FRR90jYcknG8D2KiRJpQ4War4rURa1XfaI3RiXEAMlv9Mx/RaLGQEyjo/ExgL/xxhumsaAe69Gjh1mRiSoUcewdd9xhVmd+8MEHpjHRSfCXey1BwZ6JJcWoQKsCEDU+YBo9HVlFQfpQ4fLBIDIm7ZAmymPTTTeN71KGrJM3mimEiw6RdvHZZ58Zu0XiIB2EZs2aVUodmwQE6aeffsoESCHqZ9LB3zSVZTZANHgWcggBhJRCKH0IRK00sFml/ZWny7rwwgvV4YcfHh8FBJQF5KNbt27m+2awpN/dZ5991EknnWTMR3zge7TtkH6H/n3AgAHmuDYjF1GDmJDXtD6r0IAMoWqGFLug32cizRjQtm3bTP/vkiuEFZA06pe6xcadiTtxTpo0yai53fsZYxmDFy5caK5TBkz0XELHswsWLDD2b4ztqMvxG1rR/rnWEzUkajBVSwYwPN9zzz3N79oGGj4huWk5lU4ls13TLbfcYhqOC4wSsc9DYgRZQ0pE4wFULoMWHw3xWDKYixhWFryTdJx11lmZtFQELJ/+v//7P5M/Cz4UBmMIaRJcQwqHRIqOFELLLIZyqS6QBiSbc+bMMX9HjRplZmfY1+UL7PxuuOGG+Cg7mClCwgNRi0A7h6hT5vQNSDl8YBJAuSGxPOWUUwJRC8gK2hUEBekMC7iYSDG49+vXz0jX+e6HDBlihAVI1f/1r3+pNm3aqMcff1xtu+226h//+IchbdiTprXJ2oJcRI3+izJgLK6OPslnY+aCukPTBHHC1hmJGeMTZIrf1CET/wMOOCCT3lxxIhhgZx7GUsZehBKMU0gS+Y22izgpg4YNG8ZPVQz5EjUaWI2ANIxSNmocC9kwv2s7DjvsMH3FFVfER8th82htkfKBNBATAGWFzp44iAu4v6sCvLMQNmoVBTZo2I0IWYpOYOO1++4YvWlt7crkHn3VVRR89DsX3n5b699+i35z/777av3EE9ExmDSJgo3inzBB6xNO0Hr//fW8I44wZUGg7RYaMkPU8vGa9vNX+RYqA9q6dLbmW+EvdkQykSsTuE6QTlhfeOGF8dMBAX7QrmQCoI8++mjdtGlT3a5dO2OPhl3auuuua4IQFNPvYO+EKyn6YOyc6GttmySe2o5cNmrltd+qLE499VRjN+zalGXDO++8Y/rKJUuWxGfKorxx2jH2u+++i88UDvnaqGVXwgYUBNieocJ0bWvYngmxqnzo8ZmAfMCqWCSNW265pVLYssnsRn34IV57Ecuix4j+yoxKzZ+v1DrrxE+mQGZkqk8fpayUi+eR6B15ZHQsM0h1++3R+Q8+UOruu6PfMsveSOrw+ZkzzUb01C/SRiRthQIid2b4zAyRkrLpPTP9Qr6jtgKJGrNQ1ObJwMyZmbKdQQcEZAPtBCksK/dQlfHdYUP65ptvmvaEKQnSM7Q8SNLcdoVU3QIVXMCKBdoWxtTKSrpcIE0jTlcFWt0IRK2cwJ3EhhtuaFS1+Qa2YcJYEQ/HiFKxU0Jci/owIH8g5mZhCcTIYMIEpY47Tql585QSwiQFqoTR8GVFxyeeiBw7utcHIVtSOUohcraLL7hfOmthArDCiMDtsAN6aKXmzFEKGzjU8RA8jFjlN6pP1LUy6zL1ijq7PDs5pAGyASFloQVxo/4v7y4RAQEB2cFECHsm7NKwY8JWFtMKTFL4jd0vdsN8j/Tf2rEWYjEQtqq4e0iatgQEFAqBqJUTrFTE4BB7svIEVkoeeeSRZrCFvLHCKHzY5QOEF7sjU27SYUoPqtShh0YXIU4HHKDU1Vcrtf/+0Tn5/d8+fQyxY/VoGfTuHZEy7BQWLozOCdFSLVsq9cknEeljHzbIIIC49e8fPcNCgmeeUap9++iagJnXyy+/bFblYhuBvSX2LfmAzexztQfi6i1pPvbYY+MzAQEBhQTfGHZm2A39/PPPqm/fvuZbhojNkwkhC4kgbxizA2yL+c29SLsDaj7+K/3sM5tuqk4tKlKnyLEbDkscE06Q8J2EFYnaT9SQLsiMSLHiRgiQ2mqrSCrCAI5hJ+cIeMBn0MSZKvfLh1gRMHuyKsvyBFakYOSIQeK0adPMvmWoyiBtiNUDsuPss8825Zgx3GcRAWRpt92UOvDA5WQKdwxIwQYNMurPi4cNUxdccIEhy6zmMaBDHT48ah9I4ZCoWbXmrbdGz37/fRQ/RI13HXJIRNAuvRS9daR2lRl3EqxEYnZOZ47hKdLXfCRgrKbCAJ7VVKhbksBQFhc1uGwJCPirgNWWqBLzCXz/rjQrG3BxZNXf+QYWN3377bfG0Tjf4pNPPmkWDtkAiePchx9+aO7B+JuVoTZNqD598VY2oG7F+D0gO16TME6CLSnpqZX01GWOv5d+OQ23SEj2vo9IuF7CiqyB2k/UkGh8/jnGAkpNnIiDrmgg/vTT6LoM1EYVhs0SEosvvlAKr/4r0L8SkjVUWQQIBO5HAvxgFSgrjdjknbLKgLp84YXor8x41X33Recfkc+qVy+lOnVS6uWX1cNyD6uxhg4dambHBrQPpGnj5LPm78iREdHnPNK48eOVmjULg4dIvYrkDlUobczTYTKrZlBwff0ASCUrDnGpgn0ZKkxWIfIXGxjUmPw9+OCDzTJz4HN7gsqXeFCvBilsQE0GfshKZHLjIxy+AOnBVQ1kxw1MVpjEskIakoKbGia2+QLp9vXXX2+eTcZd6ICbHWzVdt9990x6ffdVJFA+TPL/KoBMISL5zRwVFsgzCZbK22MLe9zuyy/Vps88o6ZL+SalZ1ihoaNxz/WX0FrCirR4rbHuOThmYGYWlRUyo1FnnBFJPrBdGjIkImEcI55uLUX84ouRXREStS5dlGJPzQq6dcg7XQlke876y8pVFfjcQhqHbx8G99NOO81IYvARw4yP3/hjQ2x/+eWXx08VFuxlhi+ayrrnyBd77723UXdCtHBwWB4g3YLgMRNGUgVhKzSOOuookz5m4gw81CF/ATYujRo1Msv5UY3kCzp64sAVBVt2sQwcdSckrqYCI2xsMKsS1j0HZYzrEsoddXgSriQFB9LBPUf1ARvNq666yhjir7XWWsYUwAf8HeLygskqEmfq1YJjbIGvuOIKI5EGOCBl6x+2bqKvtN+YD7QTvj3ux5VLtnsLARYZ0CeiMWH7u0K6riAvuMzAnyTtuqpRle45IGlbSGDJxTAJSLhkZPaSNjxpEnsuVxounpEwQ8JjEnB0wW+m1SdL4El7LJGaCbcvzu4S5kjoZo4iTJaAq3OcgxW6JdV6P2p5EyLUmNxDgUPUIGRIQ5CuSebVH39E16RhmYBdkcRv7I2QTmAkXg5UJVHjWto9kDT8/CC1YdBHBYt6jWOqEDsJZrL85hwGslUB7DCQ+GD3Vd4yqAi22WYb9dBDDxkbkSOOOCI+Wz6QZqRR+EQqNJCQvf/++8anm+24mAHjc2kQKlQBkgA6XNoAhBGCwepV6+jYfoIMSqg4cWSMfzj8OREnHzGEEOIJ8atpsO0P8o4H8KpCIGo1Hy5RwwSAOmKgZVKJfS+SZcwYIDd8C59//nkpooY/LMYAVPyuBA3zBdSMqCTp+6x02re6D7MSJpR8X2gvyksoyotA1PKDJVITJMjIbMgQ3j57SnBj+kgCUi3sxU4LRA2UVH3NVyWwT0LtyQctHYIhaTLQGZcKrM7DVkk6CCNJw8gc+x7ImQyY0ntHKtEaBEgabhgY0HHu6gKywvJgOgVUamxaz4yUv8weGeTtb4xfIVPlCSd//bW6VzqDg376SY2RQZdz/L1GyMH1H3+s2gr54BwqBTxFszoqA2y2kFRaIkSZd5Ombu0A5Xl1C9r/GGybhH0YzxFwsUEdcb/kz1yPgSQNIEWkYwZIEFE3Qug5lwwY5r/++utmsIDw0KmnERxsBtOMgFmpy0eULSTJHySCVWLuil5LxCBuqEEhF5RhEjhRtMAhMHWKSpRn6BT5kMlbTQuUOdunQKarG7i8YXEP5gNsRRZQMwCZwv4MwnXQQQeZvoNvGYN87Mcwyk86q4bk4dD64YcfLqPmZNJCPTOxoY+DuBEnmgXcZ7hAlcqiG54JqHn4UcJSCSyzQkdAr+cGap4euTolSCwYQNqHj4DdJWwv4eb4HMTt/Pg3mw2uCMlW7ZaoYaQtA62McMtX3zHgY6fEvlvYDEHMMEBngQHSNLv1BfdXQP2ZV7o8yPZcUvUJAaDDYhDiGfyGMWgjxcoY0xcSG28ckalzz1Xqkkui8sI+S9JgjO0x1MeO7sEH4wcSQDqJZANfZtiBUa7k00otiQvwDrDttpE6+vnn6VWVGj06muXst1+ktsagH9tCAWpLjHwPPfRQI2mig7799ttTt3ZxwUDB8nmW3TNI+AzxqRe2J8ETtQUzf1SZ+L9Daol0EmmlC6QFSVWqnWEy4ECW11tvPSP5IQ4fMUP9g8owCbsjAYMNbgKYUeIfCF9PbGWVnMmOHz/eSBGQVtx7773x2YqBGR4rkyk7ZvH5zJppr5BPyCkz7apCUqIGAcf3lduFIXXlOyHdhCBRq164EjW+Xbs6cm3pE5A4derUyayK5vvBlAGiz3eNqQZ2afgN9EnJiJd2hg0Y9UrfSFtjH2CApIf2x2QWqRBaBb6LQkq30rCySdSYKGPvW948fiST/LuEbDeWvrvzZ5+prYWQvyCT1z8SfSvoJ+P6KtIekLDShiD3ud6HJO5ZCRAt7kTCRs8A+XOPi6T9bSJjHmOrLVMkaRhucB/k8TIJm0uAUCLO4Ryj38ES9pJQvpynY+VRfVYzqoOoWeCzBwkbqgEG6SpZ/m3VxMQNqcLtBdIuCJN0uEY1DLGSDiPjwiIJSb9kICJ1f/ubEnbBJp2RxJJBkucgZkIyDDCOFRKkTpB5DCs2UUVD2oSQGeey0nm7uOeee9ROO+1kygHCgvQEaSKrINPAPZBbCJg7wJcXdA6QgmQnAXmCTAGkSRBHew/X2KgZ4oRkAeke72aQIi58MtHx0uEhOaCDZ+9S4qCek8hF1LBbZE9LztOWaCe+BSoMnAQkEUnwzbHhNCpi3gfJfFHqLPkuH1YUUYP8kj5s41h0giSTfAA6YK4Fola9sEQN8kXbp40D2iMmG/SD2KUhBaMvhKjxF2N8iLfb3mhT2Jja7xZVFdJb9x4I234ywcOWE/DNsYqe/oFzFfnmKwryy0SJ9pjPd5MPahpRs3tcVrRcIWug9TffqCaeSWoSqMYhMPSR2UA7eFPiWyhEve2cOapTx47qO2lzzZo3V8OkXsiJS9y2GztWhrh1M3lEoiYjkHpBAkvOEOcMlon4zVLmnzJxkL6ltfSLx8okftvu3Y0Ll0IgX6JGgdcISMOoFVtIVTRd2Z6TwY32Ex+VhnRoevDgwfqSSy6JzxQYw4drPXBg9Jvtk+67L9ouyaaHrZUaNjRbNF100UUmnV26dImuAa63aMF+R1r36qX1qquyz1R07cQTtW7fXuvu3bUuKYnOsfVTvXrRu3iW64sXR89zH+9PQAZfeUSeidFL3iOEJD7yQ2bwmXt4XgZ207aSgfxIB1vqXNu2bSUbq5otiOx1G+RjMtsUsb0T1wgyizd/5aM3YeLEiabeLOx9xxxzTHyG4pypW7ZsqceOHRuf0eY69/Ee/vIu/gpx0t26dTPpoR3ZIJ2XyZeNv9CBLZrc96WFjTbayGy7Q56qEtQj5UvaaA/8pS4oQ7b52WqrrTJpp6wov7CFVPVCJpymv2rSpIkJMjkxddWgQQNTLzLAaZl0me9nwIABpp6uvvpq75ZEfL+0Kd+1JL6X/mTXXXc1385uu+1WbVscvfbaayZvtDXyMmXKFLP9FHktkT6Pv6SJ7anGjRuXab9CJPXxxx9v7uXcnXfe6U0zbV4mJ3lvd1RZZLaQYru8UaO0fv/96MJHH2m9YIGWRFLJWk+frvW990b9+ejRWp98stYvv6z15MnRlnv0dck0H3CA1jNmLD/P8za+HXbQescdtf711+haHqDOjzjiCFN+/fr106POOkuv9dln+uFHH9VC6PWat9yiG5x9tl59jTX0rFmz9CnyLkm1zlaSa0jaDjjvPN1Q6oUxZI899tCDX39dH75woZ4ucdLH0IYZJ2677bZKtzOZ2IQtpGo7kIzg5Z5ZJKq/KgESLSRgPXtizb5cVczMBzUmzl+xGdtzT/XSSy+VtvtACocNGbMdZh1wEmwGsVfDfhCJl8yCjasMVH9I24gLezFcXqByRbpWv360ZdNXX0UuMDxwbeKk4WZUKmmQj9dIiCyYASFtSQYkR7Nnzy51DrszJDTYXKF2ZoZO2HrrrU2cqGiQ3ljg58iCtKFiHYnLjwSkw45/RcBOh5kgCwuAvc6KN1QpSAcsyC9xo4a14euvvzZSPfw3oaYl2Jknv5Hgshkx0ickUayAI7AajxWkMnCYe1gdB5AM8hsJHeqcfNTL4IUXXjBSuOoE9YtRM/VA3WBPiF0n5wNWPIS0mHZHG0LFjysaJBgE3FnQlmkzSBFGjBhRpt7o+5C85btSGykx3x1SO+xXq6sdoAJEeigDt8kPK1VR6wJr7sC3i4peyILJN2Aj9zPPPNPcyzkWP6D2tddXODATeTq2McacaIstItOUhx9mKb5Szz6LnUG0gA/1s/ShxjUWtsj4BcVsRvrSUkBbYlcBz5mj1I47RqYv552HUW6kSTn4YGPonwvsUCNE32gn6JPRPrEyvrOMNfS99GtC2E0/iO87NHWUL31mGtC+YPbym9TJN3If9Yqma53evY1EmDhxP0ObpG1iS4nk1m7KX5UIRK0GgkaHjZq1u3D3kys42B6JD0saobHt412QNVSR0pGYj+uGG0wjRy2G6qx7dzT6AlRoeO9HRfrYYzhRij5cnMLij+yuuyLbNRYMcA4CeP750cfMqlTeCZkjHtysYG/Iux1gVI9qI0kEkqQnCT4cBoFcgHymlS+dPUQAu0C2crL2ZBBnVwXjvodz2He5Nm8WrELjOkFmUabTWLBggVHxcI7rADsbiCIDnAU2N9jJMSDYgOsSzkM2WUlHYAcMQLshjXRUEE5sZ9hflkDnAnHFEJt72LWB91OmrM47X+rIutpggUOuwC4b+ZR1oYGROmVHXUNYsQus17a0L7uA6gffKgQE4s9f1J8MZgx8kGnU9Nihocr3DXCo+3DDge1oeVVMK8LPIN8iixz4pskvkyG+Q+xjIayAleBMCPlWWfSFnS3ltO222xp1MN8f3yO2WMm+boUAe2P67ptvjuyNmUQLiTGuraZMgWlGtssQLGzMpB+QGWBEsrgXv5TughDuw1RE+iPpcJTaaafoPGYxUnZm8R8TaybsOVS8uKHCDIa+G7MGyi4bXpVxhYknQg/qgEVHyXbHBPV5GfOY9L4o8f4GOc0C6pyJAf0pK/IhblVK1iTyGgFUKBVRfcpAQelUW0CMLZUdvz1/ZMuPVX1yj3ysWoiDEdW66rN8sXjxYqNSS6a7JgZUd7kgRMOot9x7UX0KSYmP/EBsLQTC/P7www8z7ao84L2oblABos584YUXTLpR/RIfqh3UHtttt505Lx2GCXPnzo1jiMA5rsvsz9QxgfS1bt3a/EVtx7s6duxo7uN9qE1QpXBMuyEdMrjpOXPmmPfSDomP69LRx2+K2hnnpLM3x+Sd99DGLPjNe932SBrJk31OOq5S8WQD8VA/Va36lIE9UyZpofVaSrcaH/0mTyeffHKl1RMB+QPVp5AsPXToUN27d+9MvdCmmzdvbto17Zx+m3voq9636jWBDKJ6ww031C+//HK5VJ81FYcccohph/RX2fJh1aRC5EqpOfl+q1v1+ebRR9MhQDsiUxapN923r5aOR+uRI6Nr/fppvf/+y+/jN9eln9LTpmndqpXWrjpP6tncV79+ZPoyfnz07EYbLY9jwIDSz3hwzjnn6GOPPdZbHk9L2EKCjeFUCVO//173lzL95ptvzPG0n3/WG0q7c9scqvcDDzzQxNlNjq967DG9vbRhq45kpLlBQlrtoYKlLb/55pvlbqsrjepTPoIMm62OgLrFlXQUEohWL7vsMmMEy4yyIrNDjHSZvfnS7gvMIii/QgfUg773uQG1Xy5QBm55W6Nx/JTJB2ZWgWHAi/qQ1aH8xTkm9zG7RQJYGbAyDYkUhsy4BQCIx5n1I2EjfiQFFuSLZ5B2WXAO4F7Als+kSZOMBItViszwMMK30gPURahN5KM3x8wacdOB1IgFN7wXdQoLEADx8R0QMEwFzOQ5ZrECzyLCt/fwmxmpnckTSCN5ss9Z6V5NAmpd6pjdHFDpMrN2A2rqhlLd9RcoI+WjbF3JZ0D1gP4HNxyUvy172jTfLe0aCTltFmk5Kkt7zwMPPGCkpKgI+7On7l8AmBeQP1Sb2WDLwPYVKxJfjhqlNBqBYcOUOuywaOcWzFNwRYR6Ey2I1J86++zIdIZ72MEF9SdbNNJfs5jMlbJjEoPbJhkXpHNW6vffo3jQxCBlY59mFpw99FC0M4z03carw667RmpWKRcWlqBtom+ykspsoI988MEH1eUypmJmAhhL2LGCXSRY2Y+jeO5h3LVxoopHOo92wfbB2WDV7rTrqnCqbiANo0YASUBFJGr53lcoVPR92Z7LtpigvCiP9EhImjFGx7AXqQ5pLERAWiMDafyWdOSTZyGvRnJkJWrSoZnn8g3M2CsqUUMCMHXq1Pgogo3XGrMTBg0alPlNQNrlStVsmpFSWVx77bVaSFRGCoX0FImZG48NlCnXMFjuKzPb5HUMkm3Zk1+kTvYYo2Vm65Qf6aSekWgg4XDrnGfceFgcQNz5zBBp19UhUcsFypR85JvugMIDiRr9GeWPUbpt+y+++GJ8R2kgLfrggw/0xRdfbCTTMrmKr5RvMUFNhUycTJt84oknsuajVatWppyuvPLKUvetCIna6ywCa9pU6+OP1xppPYu8+Esa/vlPLR0Roq1osQELzaS/MIsJpP/Qa62lpaPR+s034xgFLByTPkg6Rq1/+UXrddaJpG5SLnrCBK232Sa6zgIF6ROlwychWnfooPWwYZFE788/zYKq//znP3GkZZGUqK33wAN67Cuv6KVxeSJRs4sJZEJgyhrp7fz58zNljkTNvmGYvJt620uuZZOoWZx66qlmvCpPXdV6idpXX31lbLQw3gsoDLChYOZmA+4rkOpgmD569OiMtKeyAbuoykqyfCDN0mjjo/yAfUzGpq6c4H1pwDcaMzACNmmA3zyD1IBl7km4NmrMvli0YOsEmx2koYBZOIaqzOwAxrAYzXIPM0okrswE2WSeZ7F7sWWP7zXpdMwzHDPTY+EAdnjYwyG9w96uS5cuxt+YfY5yxa7GPochbm0DUhjbPqgLJJG+9oKhOpLHXAGpY0DFYSW2AMPvNLDjANJcJOO08ZURLPChrJC62zJbUVj1jjsix+PsiY0UjEUBLAKTvsrYqyFlYlEAi8ZYgDZ/vpJONlpA9u23bFhc2kcpNsjsvzx2bLQ/My6IkLixQIwFZixkQ5o1bx5ewZViuz0WaLEwCns36d/ou9jJQibccaTZgZsYvn0kY1Kg8dnlwMceu8lgJ8lCF1+Zcx1Nys/WrVQOUHe4kirvGJUPaixRQ5zICkP8qNQ2MBCwYo+OygarplqRoDO0gzIBtSeDuszazIDuprcygYUQhQZlWlHIDCfj86wQoOxQ21J2BFQ49jwBkoAvKQvOAQYr1NsEdhtgtwT+2nNW3cNgxQpT/K5ZEAeqXIyNKV8WC1gyyOo6C1TOFYXrfNeq3Xmfr47dwEBr81gRUH50lr64swUmGqyms8BI24KOFzMFXwe8tgwiEGR8FKYFVomxoo/VpAEVA3vc2nbBbx9Qy1Mf1g/gygpWTlNWtFn6lBWJD/fZJyJnLBhgERjEi0Vl1OHuu0er+CFTkC3SetBB6LajY/w3ohJN1iXeAi67LCJ28u2ahWOQNhYWCKkShsPGyUoYGc7wooVs9Gs4rZ89Wz0oE1e2E8ynjfDNYv7C5DTtfhZBsYNFNp93mFrgYJ1xkol5rh4OX5eACV5l+kMfiiTCwsZYQdDxJh3eMljAUrHfSQP3MchtBtOvBuTzPmbjDAR4eEdPDtm8//77M84dk+Be7IYKURWQMdJIGSbhSzt7S1aF9IvOl4aeDXwgufKMjRE2BSy7x8aFZ/LtyCgLuxUNUkOOk4DkYPPE6p0ksLVh5ZqZlcVAkoUkijKjrQIkauz36eaHVUSspgS2I8DtBSsqAfWNhI37bPtmX0I6hiQgftivYf/gpgWJGmXBalCkYbwHAkkacGdC58JqTKTT/CUO7iEeyCuSNs6zcpSZJdd4DokgxJjn8wUuSiBN2b7VNODsEWkKktjygBWE1CmrkUk7EkryaOsAlzbUP2VCX8K9tElm20hZjz/+eLMSLAnyjo0oHT4k0rahgNygbOn/7A4CuJpBykCboo0iyXXBYEld0AZd0D4Z8JisI0kpFD744AMzIcGZczYpX6GAg1gmO7iQof+lTHwg/5QRK8znz59vvnlAm8Wlid1cnvEELVNlJmTZwLdCv0e5swKy0ICYI4RBk1MesNUffTjPpuEH6Rs/nDRJ1Rfytbq0s6+wn5MyWx0iKH3CRzIeu8cQMNwguRPiBbfdpvoKYWzo2Jq9MmWKqv/SS6qnEEuz7CELcExMO7c2cblAefNNoCXJsnK+Zu9MUFuJGoUP+aJR0jEwM+eDmzlzZo0iapANCEpVEDUMu+lgsoGOJ1eeLVGjg6JceSZJ1JBMoTbEPxNb11hQFgyyttOr6EzV7VR4P8fEZaV0EB5LIgkQc5ekcg645M1H1PAI7jPiJ/1I2ZCoWdWQ/cuARtnYj5x0VAZ2v07qhXKl084F2g9pg2TmQ9QgttZjPYAQUp5WipcvfM+Rf8oCo2HywDHtkE4e4oVaGf9VGK5DuEmza7hOXiAXLEZggQJbFAWilj+QjNHPsZjGtnvUVhiCUye0J9qsba+Qa9R+LlGjXlkMxD0MzPkOevmANkBfQZyklUU9Np1VgXyJGnmlLfPNMSl1iRo+vPi+Ktp/lRfUBeYU1lSjkGCyilkF32R54qbvT5v4vyZt5FUJi6QfWCh/N/3kE1Vf8sB5Rpd+MvHiTe7xKInvt7ffVl0T3/ZiiaN9Yjz8jrYpz7TE/2cOMAkoz2JDJv7UMWpW+024oD+S/i0QtfKiPO/DAR8dFJI07GXSnqtOooaqzRIo7J3orNwVioUAsx86WDrsbOBDzZXnJFEDyWeIhxknZY1kyMISNdshVKR8+Xhoh8lOhbjoPPnLdT4o7iEwEDFDwu6PDpcO1vduSBGdci4QZ/J5Bjxm30wEytMx5AIEijJ01alpIE1IAejYyWPPnj0zRM+COsC+ziW7TGDs5IBB0w5QyTIGXGPbrLSZNNchY/ieA7yP8kAiQJthwEclih8lfAFCcKkTCBjpRXKG2t+SMb4Fu18jeUGdgcQSKVvaQEEaMG1gdp4GrvN8miSB+Ekv6faB8qLcKEsfSAN5x7FxGkgD8bvE1oVdxZyWBvsNZksD/tL4myT4lpwxuSEeJNWASc7LL7+cIWNI+Fn5SZ2w/Rd1gWbC1zYqAsqZ/haiDijTQhLBJPIlarQLyoh2TJpcooZZAJJfpJT2fFWCtECmquJ9mGswOc1WFuUFFsLbSKBV06vYnoLRwv1i7TEbIbJ35/USqr40syPXFlKWqJVP/hiQN/jAcB+BQXhN2WsQkkYHZTspOi0GLshQIQHppIOqCvg+bjZcZ/BJ272BZxhEfeSV/EPycBabBAMSTmmNI1Vnxg/4gFCf0LmiumHzdIgLAUedEAEGfQZ5VHOQCSR+7FkKIMlIGujELXHGGSODFvYTlB/vZ3Al/WxkzQwXdR8DYaE6uSTYwJ53MMPLBgZslq8jefJJTpGKcB2yuiMeyD3gPdhMYuPmI5s4EbX2eL4FITYNTPAGYYQs4F0slmCxBmngeb5B1KrJMoM44XgUskZ9QQyQ7kAMAISCuqfsZ8yYkXGf4gJii8GxmwYXpAGpNW00jXDYcuAdSaILKAfiOProo03bSgKCRRqIn/bkA89DwCBBvjSg4sW1DWXtS8Mnn3xipMHZ0sB1viXK0fcO3HVAzCHMvutMtNi/l7qwxLvQgPBbMuubPK0oIMGiP2HCUm5IP66GDImM73Glgad/3IFgU0abfeUVXPlHNmA4ssaG2FP+tRXk5BAJ0ZKu3LhJQtWMToVHZlIljbVGYLPNyrrnwPFrriX/3CedXHxU9cj3fUIKTF64l2eyPSezd3qM+KhysO/NB2+//XZmD75Ch8MOOyx+Szq4Lxemx+45ZCA390sHH1/JDcrCpgeHsVUB0ieEzLxDZp+Z99F2LagPzrmuPmjXQj5KtW+uc9+SJUuMiw+Wo9t4582bZ+LkWIha/EThMXnyZJOubO/ArYuQM9N+fMAxLcve7/Ps22qB00raPXn14ZFHHjHfDK4bfHAdo7oQMmWcJNs00KckQZtnP1ebR/LTo0cP4yDZnsNRKeXev39/LWTMnEuCNHA9mQYLHGGyNyB1nFaexx13XNZyoAzJxxdffBGfKQ3qgDT84x//iM+Uhk1D0u2DC5mklHGN4YK6IA1pdcF3xnXccfgg5Exvv/32Zq/gbGnYeeedq8U9h0yijXsdvkuZaMVnqwZP5+mew/YdfPdumihb2qqQ8PS04u4CNxZyj7700sh9xoIFkVuNhx6K3GawPzNOaFO+WRd15Pms76sEZCKRsyzKC1xq3CaB0XVO/Df52z0+TgLuv6u25vPDSuPwNqDiwOCfGS6zaKQLuG6QRlGQgP1PIUGc9i+z8XyCa1vEcVUBOxtg0ygDgFG1IdImoB4ESMc4fuihh4wEDrUnf3Hey3mr2kWqw8waKUVNA1IXzBNw40H7SQJJIRIq9jzETjEJJJFcR+Ulg3DG1s4Fkmj28mOBgc8+jIU5LABJc4zK4glWXZMGtvFJAtWLu48p5Y4BMI6MLcgfs1kMu33SHdKAdAo3Kr40IFFn5S7by6BGTbY/ygFbOFSEqJh85UAZYJyPhMknzaPNILWlHIQoxWeXgzRQ1kI6TXn50sDzSNbTXGMg4WIFHfn01QWqSt6BeQLqrCQoW6R8OBhF2pYtDUg33TTQ/m1dI/VPC2y9hH2n7xoBExSZOGaOaXdIuvnGWOHLORwo2+u+kOs6/Z39/isCpLGUDaqwcvdVrExGIs3KzLlzo9/Y6uLi4qWXIinbN99ELjfY5ukvhgkS/k/CNAm4FUY/dKqEAyXsG/92j5+XgOy76kaEwqPGEjU+UkT+MsOKzwRUBegg6YwZdOkUaypQQ1UG1iam0MCew+5MYDtqBkiM1BmgsMlghRb2BwyoDGYsM+c6BI+/bCLMeVQ/dNIMbgxYkGgLbHZYIQcYeF9nz71qBuph1ObY3/nICyo81Pyk1Ude7KCNATeDpw+QH2wcWdnmewdpgLxApHzkBRsoiA2DfhqBglTYuoJoQETmygCHPSzqQ/YPxUaPVW8Z1YODXAQqH/ICiaMdUA4+8kI5kNZsBAq1bhqBgjBDBGlf2Va2brzxxmZxhY8coKokHt7hqwvaKytnKQfs/ZJwSTvEOfmOXGlAjY33eEwE0kgQYwTps5OhJCwBdL8lF/QreKbP5lKBPSXJY9o7mIBhJF8ZombbKm3QVxdZIUTRuLWQtqJuvDEiY/KNGi//zwstwTSB/ZVRiZY37loAll89KeFCCX0lPCHhKQkYMEDcfMeQtlpVEtK4Cgr2YSTa8gZE0TKbyKjtBg4cqMeNG2dE99lQk1WfLVq0MGqNmqr6tEB9kk1NVVXIJ8+oFslPddZxRYBakjp22zQqC8K2225r1Amca9OmTfxEdrCfaFWppXMF1ICuagLVFW0UdWUarrrqKlMGlVUTEo8PpAEVAWlIU5vwLGWG2t13DypO0nDUUUcZVTqqPI5tmlGXCukx/Q6qH9pdMp4DDzwwNX6AqlXIWdZyQE2YS1VJXtLeIWTY7PyRpqqUCVdWdWlVqSpd2DRURl2aq77Zo5GySitrW98ywYnPLAff5dixY02bveGGG3KWddr1O++809S3kCuvqvDpPFWf7EnriyNV9Snjo9kzc731or92T07Jk9lzc7XV6GCjwN6d7ArQrBnu86MdAXbcMfordSgRx5FGqMmqz1bxDg7ewL7fErfMiqNjKVMhsTi29B/nE/r104p+Pd5hQ2Zu0XvWXjs6Z4+5Jy1ssIG5d1WpIyH7cU4i5Kv6LDhRo3Ojcbmw9ibJ8xZ0XpAal6jlS4jyva9QyPd9dDSnnXaaIRqQoGzPrWiitqKQT55rC1GzyHzgibzttttu5ly+tnLYp1m7Ff5io5ZEeQhU2oSHb28D6Uj46wPP8bxrS5cExCXbYEb75x25iAP9hA+kgcEwWxrsgNq+fXtjo5ZMCwSKb5BB/bzzzjNEjTRZIuESKDpONll2iZpNQzYClYu8kD/iqEpbr4s9WzG54DtKIy/ApuHee+/1viMfApUrDdkIFLBktRAEKo3EMeC3bNnSlHVaPinrCy+8MPUdbn3zjVaGqN14443eOKgPL1GDjNHHQMCOOCIiYZddhmGf1tdcozXb1XFN4jUbod96Kw1Q69NPX74JurzPbOmUAESNyUpNJGqkLY3U+DZlt1tGgeRxLrwqoZUEobz6HAk8JyWte0oQSqw/c443yxLaSbjqyy91V+nTayxRyzVQWBJHp+kuJkAyl81g2aKmErUkAlEri3zyXNuIWqGw5pprGsPiNKJWHgKVhlwTKM7zXaaVPYMZAzLEIQ1cq8ygnctY3iUvwC4mcAeCJIE6XQYrOnyk9uSffoaJInnlmICEn8GceCiHQkh/qK+KSH+AXRwBgUpDLmkfZCCbBMqS1VxSz2wEirLcZpttUq/nIlD5lHVlpX2QJ+p3yy239JIRm4bykNVqJWpXXBGRrCuvjP4uWBCRsoMOEtYgtOHbb7Xu3TvaN5PfEDUZY/ROOzFAa92vHx1MFDxp5tto2LChcLiyJK6yqCqiRg82TMIgCT6iBumS0tAXxMf5wBK/kyXYePaWwL6fXSWwJ6g9zpYb7jn3668rRdQK7kcNewnp2I1BNfYq2FsIWYuvlgZGw9i8CEEzNgyuHzWWs0vijSGpEJn4ibLAu7R0MPFRzYU0MOPczrcHpFRUhf2o4fVbOiTj+gEj9YkTJ5ql3vn451rRwH8RNijZgKEu9kAYAMsAGp+tGCifbbfdNlPOGBTjdiDNP9aKBAsKMG7n+5EO3LjrYHsZgO0SdlQsAvGVCc9wHTcfMnDHZ0vD/fZ8Psqws+Lb47pv0QB2VtgXEdytmyxwSyGDqXG7geNYH2QwNi5JcLHhc8+BjRP+hXDf4asjGeyNWwoZlDNlk3TPQRpoZ7gRseA7JH88iz2QXbThpkGIk7FtEqJrbNJYgIDT3CR4FrcU1IMQsfhsaeCOAts56sJnf2TLIZd7Dozxs7nGGDJkiGnfPvzf//2f+dZIg89HnnXPgXE9CyuSoL55B/svC6GMzy6HTQN/sdeiz07mFZs66jRt8QR1Yn2o+WzerE0bNposVPGVJc+zUCXN7o6+BNs6tmyizu6+++5S95E+4sCuzpdP0oDtH2523DzSv2PDxrfqIl8/aqSLRRXJOGQyZfp0FhtYFzPtpf22XLBAfS3pb//YY+ptOd/yX/9Szd54Q30i3/2f0obWPvts9d366ytJpFqbPpYtmrALpT9gi6b77osWGTC2JtKE3W2zZs1MOdP/pqW5IqisHzXSxrdEeQOWX02WgMUusbleBNmHBgtTeg4YAl9vmsc8XAmz/8WdEsZIwKKRTQvxy7aJhMcl8Px/JOAKhI3rcBjExpA4hTpSQprBP+lb+5tv1NUbbKDefecdkweLXH7UYhTe4S1EDaNimW1kHSiSJI6Kc4kaHRIdFKSvsgN0VYGP2hrg89FCTiuCihI1jNHtAEYHDzmjk6VDptIZgJNEiEGLnRIo19qAQhE1Vp1BcBjc8YzPoLDVVlsZQ2F8h9EeaxIgahgpy+y9FFHjoyat2QgUkx46dQYzH3JNoBiwMVbHkN1nRE67h8Tx/IYbbmgc7yaBk1omENlI8AcffGC+meTgZkF94UvO7dhcsBUWA4pLsHC4yjvxlZUtDfQ1ELw0/Pvf/zZOP/nG8MGXlgack3LNR3YB5ew6ql1V0tNNyMz39eqpTxo1Ur0kjXfK4D9avstPJR8ly5apP6Q81vj1V/W5kBl6hE8kDX3l9xK5vrqc/1kmGHhi3/yrr4y39X9LHJRhmuNW0sBK2GwOeelrKbO0uqBdUdZpfr6sk1bewyIEtkOzAzHvh/ywFVQagbI+1Fhw42tzGPtDkCBQtLkkLIFigQbk2vcOFj7gzBnizFZptAtW9dpyY+ICmWTyy/UkaI+8A3+G9EXuO6qCqEHg8UMIMbGrVJl8LF261Et0k8B3I4th2K3Ft+AkDbRnO5bdddddhrCmpbu8KDRRA/hEe1DCoxL4opmyETPTL9sznCfhKwm7S+gjIflmCB8b2H0gAXJHXG9I+JuEjSWwrp/FCGwAOFYC+8vgeRNvk/Sy+0ioCFHD4TyTML49ygMOwDeQmCyV5NY9lRMYQSPCTzNOR2zsU5dIwy/jR62mq7tII2pL8sPfioJnpTLio/KBZ2XGpaXDMf68XnzxRS2zTi2zSmMrMmXKFKMGGD58uJbBKVUFXVNRCNXna6+9Zgx15ePWrVu3NmVN4Jjz0jEalU1NCvXr1zfpIp38RfWJmjObGUEue7O0b8/FWWedZdoL9/qQVJdSfhVVY1QFfKrPGoNFi7ReZZXIRqhp00g9ha0RdkP4uBo5UmsWm6CuxpZx0KDoeJddtF5rLQwXI4NxwiWXRGqv44/Xktn4BSseqHFop7b881GX5qOqRBWZzbZPBn7997//3fsO2vIuUoa0ba5fe+21pt3ybWE7yjn6SlSqaWnIpZrmG/WpPsk378ql7pNJl0mPEKPMfeS7T58+pi8fKW0DdbAQXi0TbfObPjFboH8Tgqfff/99E1++4DnKCzvZddZZR//666/xlcqjkKrPGyWgkrStQr4I3V9CmhJxewl4svSpPunN8MfGs3UloKBE9TlAwh4SXNUnFsEdJFjVJ8co6hmhfGFrCWmqT74PVOy2zvAZKpOmZPkU3kaNRvXwww/HR6WBnQUDiY/E1UaixqDHoMpHhm1IRVEZovZXRyGIGh05K24OP/xw02ni0JWOlYBtEvYYnKtJgQ7WJWoMKLSTfAlUEtm+PUC8xF/ehQmBqJUD1N1xx0XkDJs7SaskFu+/MGQ6PbzxRiv2br9d68GDtTSEiLRxP3ZIMlDpCy7A+C8yIIe81KDJl0vUaIu57M24P5ttXyHs6iBxt0t52ndAFFgdzDdGGnPZ9lm7um+x9/KANPiIGn2W/YbvvvvurG2S1eA+okbemFxWZBXmKaecIvOCVSpE1Hgf9UZfxPdU3nenoVBEjV4OQ/+xEnaXQOqSiwmSyLaYwEfUOEd8LAiYJYEUXyNhcwnbScCC7+r42F084Av3fPGFl6glQXn7iJpXWoeYGRVLeQPiccTW2EslgboEVRPqEp9KRhIW/6o9QB2HDQx5wl4ooGZCyIRRI8pM2qgUpeMy7Q2VGeoB1A2opmpSQDwunbxJP2llSyfU43xDSVgHsULCvOp3vj3UoWnfHmojrmOqkNaOUZfi3wybmTQ1X1Vj4cKFmb6G3/mAvGGbyDNs0VMRVCQO9hi1jowzz0g86sorlcLODHUxvr1mz8YBHTths0mukgrApoHMohvG6AqDP3QkNAQlnatSL7yg1Eknsf9ZtHWQZ2u0fID/MdLH33yBfzv7DH9l4DQqzWS54PsMe7I0X3KUKdez+XFDVck70tShqCpRqXLdZ0/GOIbaEVUlNpv2Hdg1k24ZFI0Kn03PUUH50oAqFPMW8utTLWPviKpXBtP4zHJgB2fP089kA7ayfPfjx4833z1pkYmXsZVErYxqFHUn6lDfu6oC9AfYe2LHh6lIdb03X9ALYQzztAQ2TsPIKnIZXhjQk1ofbDtIoHXsJwGfbfdJwDPn/vEx92QLA+UbLtu6ygEp/FL46KOPzLJlZudIMpBE8NsGpEesQtlkk00y5wYNGmQkae3btzfPJGf1dnk+s3ofmJEg2bi5Au45/goIErV0FGrVJ9JapJ/NmjXTEyZM0F27djVqBdrZu+++G99VM2Bn4axM468bKAt3toUkINvKTvvtpUnaWFXJ9bTyRSKRTV0qA0qFZ8dpIE344SJNMhCavwSkC/g5w8UJKhnfe5MStWnTpumOHTuamSrShYqk1cZBm8k3Dr5pGXi1TAyMRCTzzA03IOKNfktfq2fPjiRi9I2SVwN+c8/jjy8/fvVVrW+5BTFNJJkjHn6nqLmzAUmWEH+zqpVvAulSrtX1QIiPcWvCM/zFPyD1T7scM2aMySMSMtoj31VlVna6qkofcrkAEYJn3pGmLiXvSLGyqUtzSftcP24+iRrfjv2WaQOub8TGjRubNsU52jTjLGniflumBH4jRaK8aXsc5yuRqqxEjfxQDr179zZtvxAq0EJK1JCAXS9hKwlPSLhYwlAJaRK146Q+TpD85JKoNZGwqQSfZKy84U0J5BRehSq5ohK1MosJMJhkBiQfkzk+++yzzUwa6RGGicAaGzODt7NrfmMMybF0qpmZPYZyGFRi/Gyfd8HCA2YtGJyyqskuJmCmJY3FGHrnAga/zI7s6q2A8gEpk894FjDzpVyZ7fmQNJZOgpW7tCnqxwdpkMaoPM2QGUkY0gmktL5ZNeAe2p1rVO6CBQRAiI9py+xSQLoIrKbC4JxFF9KxmrCiwWyfckGqRhqzAakDEgMfcn17SCv43vi2fQsTqDcZrMx36UriaBPEDVglSFplADHHuTBv3jwjnSA9SCqoE4ydqQMLVlciYaDOqVu7SpF6pLuSAcQYV2NUzGIQDLwpKyQbQuzNzgdIBkkT6WOTcLaM4ph2jnTl3HPPLZNmFq4gPSDeyy67zNQD6UMqhIE5bZ1naKukiRWmaaviWLBC+dGmiYNvyN4nk1xzDkkukifKD2kv/V0yLiF8ZmUY98sE2VynDFhpy2IKJC6cw/hYBlXzPhZR8Jf38G2xeph7iIu+m/LjW+EeJD0ckycWJPGd2pWQtC0kicRLvZF/tkbDoJ12SRlzD/GwGIE+n3dynTGgMis7WaXLYo9keQCep/zTpGBIn1hQQLpYMczCGvc+JMyDBw82YwxST+5zQRp8KztdJDeYp61Qn25cSLpJK/XFPe5QyzH3Uvf2mDgoV3uvfY77WNhC+WPcz+b6fI+0YxZvUDdIy5GK8x0gyWP1L/fyzbz11lumfvMFcfA+VufybtooK0+HDx9u8pssr/KgUIsJvkYiKsdsBDdVArsSzJMwQ8JjEnzrJ/eYMUO1l+/orKOPLpMHVogOl/CuBFZ2LpJQWbCAYUcJ+Kz4RMYw8o6UlzykgUWUcCLqyymfsosJmO0gHYNJWyCNYIbEDMEC40pmVnYmxnPM9gn8BsysstluMUu3Ni/Ez3t4HiC1Y/bx7LPPmuNseOCBB4y9QSM2nxXw3mxSBgtsKbIZZ1swm88mlbDgejbphEU2eyLOMxtHwiidjJlVwbKlcs2G2YUA5U78BMqYBQekORmQTCAtnS2zft/1K664wqSNekteI0584UnnbxyMJq8TiJc2RD5915GmbLTRRmazbN91ArN6GTC91wjYpZEHVzLjBpwSk05mzvJhxCW0YsBiEMqcdFDv0pmYv9kCbcmHXN9errafbWECzyKNpO7zbZNIpZAwCQkz/QuSBGbHvjzR1vmLpIG/lAfft3sP52SQM3WIZAItgAwAZRzeIlWgndvnkGTIAO2d0Z944om6Xbt25pto1qyZSSftk3fbOrFx0K7Jky8egASEe1kUQtrOPPNMIx1GUmTjIQ7yStxoKLjuBmu3lC1wD17taSvEw1+ODz744Eya6Rc5h9TGljn3kVc3X+STfFvJEAb+1BnpRDJFf8Vv+4yQ10wb5bwMMGbRko1vZQrUMZIit2+h37NlxXhm64dj2phb9rQD7Nj4yzX7DRQi+L7hbKCNJG3i+I74tliIkdbm80GhJGo+uDZqOKJ1bcdY6rfr/ffrA6Redpd3u1IvFhggc7QSteskJO3OsElLWiieIcFnn4aFPrljoYH1sVZZiZqXqPHx5yJmwCUm/LZEjVV2DAIYH6chOZAkiRqdBp06ZCAX6HhtoySebO+1YGCGELmE1Id8yZyvfHwgbdniI/2UJx0fAzd5Aqz6qyxhcwmaVWXRiQvTN79d5CofH3l3MWDAAKOiQuTvI6SUE+VFufmQy/id9+ZqY7nUgpQB6hPySCdJx7kiYdtwZcJ+++1n2sno0aMNweXbIPDbEoBNN93UlD0Elw6ZMGnSpMx1VhEzQENE7DkbIEOoHSErTJDyAXVJm4X4uKTHkplcgcGNdspz9ln+soqZa0OGDDFkG/LHNdSfvPOMM84w1+0zhGZCRFhBR16SbZfvDqNxyo888g1STnZwtQHyxV8mGKy2ltmvuYdypYNl9aD7TvsbskT52eN6HtU23yb9LwtcOM5nwLZlkzxvzzG48W4Irb0GGXDLBiLBX8qOARriyDXugzBTnpbk2WfIr80DcVG3HPOXe+05yovznLPBnvfda8/ZwLPJ85SLGy/P23sJpMmm1ZIf9132GnFw3T6fTEPyPPdyTLDvsmmw7+KYeznnpsOWmy9Q35Q7z/Fd8D7OEwdxusRp4cKFevHixeY3wBk03xZjhFUFMwYTB2mpiOqTb+ryyy83fSjfBGnHCfczzzxTK4haHQlzJSAyIXSUcKgESBkrNlGV2mvcywpOS9QYDS+U4K7kZPUnz7ip5v7bJNh7CMdJgBRSU1VO1CBLuYiZhR0wmT3wHB0896TN9NMG2CRR48NikIUs5AIDjm3wbtp8YFBmpoj9Qy7kS+ZykRYL4ssl6UOChAQIewXKmzy5qAhh8xE0C85hX2IJC4E8ZysfrmVz4UB5MMNE6kI9Jm0TqSPaiI/AgWzSHMBzlHeuNpbMq4XNoztRqLVEbbPSoWREia47XAaxkfV10eYyg9+iWBf3KjYDwXbHbqc3OHYDrVrIvQ1k8JDrBPvsiDNG6PWPWj9z3H5Ue0Nqtjp8Kz3yrJF63ORxunXn1pnn1tx3TT3j2RnR8aZFuu+kvvqipy7S1z11nfG4PeGACbp56+amrfZap5du06mNbtA4kiSYQatI3uPJU526pSVtxf2Ldfud2+uiZv5nMvE55xo1blTq2Iai4iLdaOtGpoyK6kTPdO3bVc94fIaePS+SHE+5e4rusEsHU4adJnbSxR1kYM/yXvf9a/SJpIBlQmPnt3S7o45Ses+pxCHHcXmbsEHimNBJAs+tLmENCfXj4+R9viD3kc9S5SPvKOpXpOuU+CWaxXViIiNlRb55ljpM3mfuId5G8lveVWdYTKI6C5nhd7fouHiItEHaoQRzXkLymPjrdIrO85w5Hhpd891vz3Ff5n3rRM+5ZWifcZ/lt6lP+Q7c5+qst/y6e78N5lxjube1vFPaD8+Z/A3w32veY+uBNMVtqFRdJALkCuJt8iHHpjzld1LClQ+QglXURs0SUDtZQSIM+asMSQOQFeKlX2F7LlbrlidO0pZG1B6T0F0COwkUS3DvgpwNjkN7Ce41VnkeImEVCSdJgIAxsrip4rlJElg1akNrCRA8F7AaSB1pwFUINnRVStTs7zRihqTJgoEPssSgzwD9cIp7jmwDrI+oQeYQt+aCS9SygbTb92QD+cmXzOUiLSDf+Cgf8ks+KEvSm5anfAhbNoJmYa8huWJLHaRrbt26sAQHwpkGWx40TNpNkmzlklBmUwuDQpG4ZB5rClHL1okTuI7KCqlLyfoy635Kzj0tA7GE4meKM385nwl3xM/zl+M9JYyKf2cLj0jA52o+zx0mIZHWcoc6nnOEDSU8KWE951xFA4MlcZHmeODEAkQdLoH8rSvBXrdhRwnJeJyQq85MaF36uMHTSl/5T6U7DJdj+75ZEgY7xzbsJUGItbpQwokSekrwpdMX1pHgvNeEcyScJ6HYOZcSDFnznC8VZBghLfXm19Ndtu2iW53XSjf8Z0PdYmYLvcaQNXTD5xua42yhEM81md1EN+7eOFMupCd5vw3F6xXr+vvXN+/guW69u+lGTzfy3uuGjpM76rZHt837Ob7HTF10lOArPydA1JCoWaLG3xVB1Oz7mGTTjyOpR9qHz7vKkDUkaqjI6Z8xS8E3HWM+nCGfeLMRtY8k7CUBEpUkauy3uYsEJGr8ThI1JGFTJPAsW02hK3BTs56EJFHDPYhdLGDBFlUQNIga91h1aZUQNaRiFmnELDlg2+codN8gi4Qu2wCLJClJ1DiGzac9Y5EPUcularMoD5nLRVpAvvGlEZBseQI+wpYPQbOw91BnSMDS7k8jOBb5lAfXuId7fcilFoZMUkZJCZ1FWhlakEeuuxMPi5pC1OgMbVuuSEDliRqTssIxpj2PKsuC9sjqbZdg8Nt2DltvvbX5Hj/++GNz7OL66683gwkBswTeg3qb9of6DAJJ3KiMiBMVaY8ePcz9SPU4z71lCEBMmhhYCO41ZuC0cZ4lHjprztu/9DvJZ5BK8xy/SQf3EtzyPfroo82KvX//+99x7iLQPig7K02wz9pgn8c0A+mHPbZxkk5+85dBl7+Uw1FHHWXe75Z7oUK2dkM5oMrlt3331KlTzaSa36iD7b1c32effUqlkefdtkQgP/y95JJLMvklULeUEc8T+M05e5577Tn+2nPca+/z3eueS7vXTTO/OWfjcAPn7D02DvfeZLz2Od+99ry9142DvzY9+QSepX3TpuyzNq4VRdQA/TX9Ae09zZdcvvCpPumX6XPQ6nz++efxWT9IWxpRc+FTfSL9gpl0kpBUfbr0qVCqTxeVJWpmZJIGkcG7775rfNKwouaAAw4w51htgr+Z9u3bl/Kz5K4IxYea9ZcjHV0pf052laiQFe92LqwEGjFihPEFxb5/UnFmxRDxEg8r04SBe1euAVbnsCoLJLJjYFe38X43XUmwIoOVNEIYvNviWLAqiPsmTJhgVgWlId/4WP3GylcZ9MqUj3y8ZvUT+w5mA3v1seqHFZjSsZr4DkvZvssCn0hjx441dSuEL3VbImlkJh/UvQzy8dnloDxYHUhcvvKw7UcGbLO1mA/UD/FQVj6wggqfRaTR1w6ylSGgjZGGtDyyso8VxtIpxmfKQj6erCueKntdOqD4VwQZSMz90mGadPE3Cbe9cy9x8FxVgnoCrK7EnxmrsFg1y4olGRTMysH33nvPrIJjRTHfM7993yagvXKNe1yQZ5sffnOdrXCofyGEmT4JsKpSSFGpvT7B66+/bvojVn3yDlb6EZKwzwNWBdL/8S116tTJtH/6I9qvDHx5xcF7586da97JqksC6SKvLug/KTO7Ny916JaTW5f2vD3nHtvysb+5JuTNXAesxCRQdnyPDz74oFnVJ4OwSTPnZaJnysnmwYdLL73UrCoVMmHqgH6b7dls2+WdvF8GVJMGzvPXpou/fAe0Zc5zn72Xc1xz8wCS97rPA85Rbqwctt+IzQNx2XIBxAuoK0AcyW+Sc/Z+/nJs3wXsNXvOHtu6cwPgOtds2nzgOqudaSekkboin7Yc3FWY+YIVz4yprIyuzKpP4mGVLiu98eNo81sRZFv1iV889rtl39s0LwSkLbmFlA9s28R2UBaM+ldIoPQmSoj8AEToJ4FVo7Zkb4rD8hqPtpW6XoKbKvb7ZKsp9z5wlAS8Xbq5w3NBZVZ9liFqdEoU4qhRo8zHe9FFF8VXsrvqoEEwUAOXqPmecWGf54Nm82brnsMSNUgKjj5xM8CxD9mIGs+yjxwDdIssjjrzJXO5SItFvvHlcqHAu/jQGPjSQBx8TIBOE1JLOmVWZDZjTgPEBGLD3p/89ZVPLoLDeyBpLIGnzSSRi9QyaPB8v379Uklcrr0pc5Whz52MC5tH6jNJFgB5gCTyobE0PgkGCEgvrj58+ynSseAGgI/QV4Z04LQXBj/iaNmypRkETzzxRPMdsMSe/MmsNn4iStO6665r4uPD5pmTTz45JzmvLJiQUZ6QYgZ5iAz7L8qMOONygvN08Aw0IPlNWlAXDE6454AANW/e3JAWCBHEpUuXLsaRKvFQDnTOEDWO3XrABQXnIIjuXp8WEC7cfeDo1AfqDxcGvXv3Nu2HtkafRR5KSkrMoEkdEn+HDh3ip0rDTUMS9G100JAD3yQCcM/XX39t6t3XkVOGixYtMi40CD5AoIiHtuAD+aLd8DxuNpLgOumkTfm+I/LH9bZt22bK357DTQSgzqh/ytIH0sg+qrRdXz5J/xtvvGHqr1mzZvHZ0vjPf/5j0sf1V155xdQreeI37kZoJ3wrDHT0m5QbxNoOfNTDv/71r0zd8t25BIiypixoz2mEgOe4z5JhCC59mAV1ifsUnuf7hjgSH+0IkBbSQRw2Xb7vxL5/RRE1JhyMr7gzwe1Jed7vQzaiBk455RQzZkFsfGWfL1GraagsUaNxlAJiSCEW5jdqMGtkbiGDYRn1E+pEVl25qk+eyaUKs/ZM3GvVg/bdkhlarQmkAcNv/hJ3EmmqT57JpmqzEAKYVeVmgUoEVUiulZ35xkf6CNkgxMusZvOB+kF1SUiqLPOxYdt1112N2iOtfKgP6iUtH5VRNQLitfXuA+miztPUsSC5ejgJt435kCuPpJ08+NodyKcMiL+8NnMAtQVqRekcTX1aCIkwdX7IIZjARuDebOVUKPA9s3oQNacM6Mamkjpyv1eCNUR3z0nnmlENyaBl8sAqQ9ogzkmpC7ceKLt8HaNaJB3e2j7MroZLgvrN5hiVNLDqDceoPrhpsO9Mgm2QqGPUrD7Qf2bbR5K+ljSyJ2AaZKJhvoNsaSj0Vkwuxo8fb1YF8j2mpUEIvokjLQ30q5QDqxh9oKxZUUud8g6Z3BgTGb4/6s+uAiYIOTK2UJhzCEnKqPFwpEwa+F7GjRtnviUXbpvz5SOtvnknK2vdFdK4SLEqadvu7Tcgg3Dmu+A35+yxG7if664qUiYvpt3mCsRJqKjqEwe3lJ+QhkqrPC3SVn3KZNmsNKWvtqvNbX5dkDYh8/FR7cFHVbmYANznsQvyDU4MJNg88CyNn8HJN/gAGjsV4pI4O2Dbd1MhdOb8xT4CkBYGByrRTU+SqBF/rgHegjQUkszxAeeKL9/00XExICaJGs+lEbQkshE2jrnmQy6C42sXLnyrhl3kshkkXuLnPT5YgoNdmw+kO9dEgWvZ8kjc2UicLQO+GR9sGaSROFsGdKo+UL9JosZgx8Bz3XV4+1mO6iJqpJk00SZpO7zXELIEKSO0aNnCDDJ458fuht+u93UGMQZ+H/IhLwy4SZLvErVc5MV+04UgL2nAYJp2mEYUSX828pJPGiBgtNW0fB533HFZ0wB54R1ffPFFfKY0qPPyECgfMELnW6soYaa+uQ5Zte+AqDVs2ND42qQMsUukXTFmQKxJE/0YtoYM+hfHG69T1vSrEDU3vbnaHGUN0fCRVdo0701+A4UK2Jha4kKecY1C35QtYO82dOjQcu8oQD4gavSPkIvKuNNIIknUqFcEBvSjuLrhPO2JfuKXX9hNszRIWyBqgnfeecc0BHcA9hEzBicag5UUWIKH7yyka2kDMI2d55IdrD3nEjXbSHm3BZUIUWMmz718/Mzk7L25BngL4uFZPuRcyIfMcS0XMQD5po+Oi/sgoZZMlYegJeEjbD6ilk8+eDdEM608qEfqM43g2LylERxfe3ORbHtJ8N40KRXIp+4Z4LO5UqmOMqCuLLGh/nDOS91b0uaiqoka7daWN3m6Zs41uuPqHaOVmtKNpK3YZOC0g6f97Qbfd0C9UXa5yIuPOEDUqLtsJB7kIi+ka0WTF8obAlKV0j7IS2UkjrSLJIFyQRr2qqKN1y1RQ2JEWTAZoM1BUMaOHWvydP755xuihrTNJe1JomalfWmSo1z1zTfKmOSTAqUB0pImucsG3gXZoW6yBfK0YMGCcsfPt4r7DCZYlFt58pQLlqhRNyx2wEffbbfdViaNO+ywg7dNMUlN9jG1JbAYo6ASNVQbyYHSNzjaAZEOkesQJwYM30ACrATBR+KI2yVqfGwQPs6ndbi8k2dGjBiRKYxsA7wF6bbvy4Z8BnSQixhYkK580kd+iY94IVNIMCpK0JJwCRur8Vyilk8+KqtqtFIM3uUD7Yu6oW59yFWGPMd1OiofctU96c4l7ayuMkAlaCVqG2+8sfnNzMwHBqNkO73lllvMAOh7D/ub0mkyYKV15DjVxOkynSmkCn9RlK1xA/JRkW4/vr0uqVdi0ofUm2t8g7Qtgv0mzbNyj/uXQMeVrOdcBMqWTRpxID944K8p5MUH0pCLvLCPJG2kENK+tHdUh7qU52+44YbUd+Sqb9SXaWTVJWqAerftzUqRIGq0xSuvvDKTBvJs2yDELBdh5j3Z6ps2TLvGbU51EDUm73wDuQL5g3SlpTsNPEN/ggSovNK4XCDP7ABCn4KqOK3M+Qapp0KSxNqAchE1yBJ/qew0YuaCgYsOnefss0nQudGR+64B9NMuUcP2IBeRcoEnfDswmIDfonrOcRyaSegr4cDOcozfpEkSdo9/EzpIcO4PofYFOmYfsk0UQC5pZ1r7t2AAziWN5Br3pJE4l6Qz6YGckSdmt2kdOrZqdMrHH3+8sYvBroRjWx7rr7++uQ/ygumAe43AjNYHJgbGWedVEhZJeF7prkO66hk3zzDpA0glsE1loLJScOInuKTMPUdAJePmxyVQabBlk0YcqFfMJSBBvrKyBCpbv1Id6lLIC/GkvQN1aTZbr8pK+2waXPKSRD6EOZe0jzRWZuN1d9NzF3/7298MkUbVSZuzRA0pEG2MscOeg6jRJnBZgwsI4kKiA8Hr169f5nvNloZskjarLqXdV5dELV9gioQblYrYqDFJrKzKE4ke3yJ9KvVCGdE30y5yueGAHFM+mfL8v//TumdPrW+9VUvFackUlavlBrZq0NKhaGF+Wioqut+C59h558ILtZ46FaKgNSrVc87RQjaQEGn9r39paehaX3ZZFN+ECVo/8wwG4lpPnBids5BvU1gmhEVLJvjgtTRSrWfPjuI49VQtjTNKh4w1Gp+yl18epc+jyk0ib6I2d+7cjE0UH3QaMUtKFBgsqFwfUeN5SJ/t3JOAxDEo3HzzzRUmagDpE4SNd7Xu0FrXqVdHr7dKPT2kQV09tH4dvUmdIt1dGktbCT2a19ftN2ivuwzqYgK/2w1qp9cYgLu7KC4GSUS/OILFoLJKQYXLTEmfcILWxxwTnaO8dt01Op4+nYKKzgPut7j2WhhA9JtnaGA+Qsw1GiH3W1xyiZZeDPGJ1kcfjTI9um/KFK3vuit6J+ni/YQUom0gA2HW6+UEdhi0CwiLha0X2ht1nawXJIY+opZropCPpC45cXFhv5U0aSQDUy7pLN8U35aFS9T4tpjlco6/BL4ROlVLgrjPF9KuU07E8dxzz5n077bbbnrBawv02JljdcM7G2r1vdyHo84DlC7uGJEuJmQAMnDEEUcYv2kuIbO/LSGzgXfZawT6GNsZ8W4Gw1wEKht54VnqB6mGu5jAIl8CRV+V9o7qIC+51KWVlfaRBtJYGYljGoGysOQlm60Xacgm7ctGVnfaaSdDvtD8DJNBmLJA8sY2SrRrvglMcOgjKAc0BxzT7pCe4VOOiQ/CgWzSvlyE2VWX0rZrGlGrjB81yqgi0izaD+0DidkEGWsoX9qDzSP9DT4rc+UZaS4kL5MGxqX69bXu1Ssap+hHpczlg9ZS8VoG6ojICcnJAJIkRFU+XC0NUsssVWv8SWLjJt+IdKo4cNWSSBqVlgaiNapJaVe6bVstA7/W11yjJbFxhALe0aSJUCcZY7bZBluL6N1C/PUee2jpIKJ3zpgR/ZU61o0aReNuHrZ1eRE11CoY+DLTcOEjZnQmdBhUDIC5M1AliVpy8EnCkrg0h7cVBWlYfdVVWY4UMWrSIIx5gBTwJPnI94RZZwGekl2bBzYZr1LA/Gl4Bx8cNSAqnXKkQQhhMY0Chg7mzIkalS3nMWNY2L38Nw3ERzjeeYevUOt9941PCLp103q11VhKqGXU1bpPnyheIQj6zDOjj4Jn9tknmoGkqQR5L2li1lKFYH9JZsOWaCTrxUfUaqu61RI1Bhjym/xrA8duSF5zj93z9lpxy3jF2VkShJzVnV1XD75qsL74xovN4ENAisMm3Kg4+R7s8wRLxixpdAmZe8z3RD5diWa+0p/kZNEFpAISzGq4YpmM1W9Uv1RHlw+Bqix5gUBlk7TlIi/5qEtzSftyEah8yGplCBSw5CUtDfnUdy6yCllmnLCDOCSNZyBsBx10kGmHblt3AwQP4oZZTS77QrY4SktDUl36VyNq7irTfPHqq6+aiTPCDd+3Rhun785HUscCg1LtEJ7BuMZK99NOi8ZFqU8j4eI8BEr6Jf3NN9H9QNqhdFh46aYTiK5DvHhG2oEhWfAa+balg4qCtF9DBiFXkDWXXCHM4DnGQeEn+qijIsI3cqQW5h89f+mlUXoOPTQazyF1jJ9ffx1Hkh15ETU6LOxGrDjYBR9OcrCj82aAogL4CIAlammDjwuXxNmBrKBEjYpglwUkQpCc0aN1fym83aWx7AkhqUmQ/JsKhlxSwbNmaX3TTdFv+dj0449H0i2kVuSF8rbEgJkCxwxm/IVc+UAjpQFa0PhpeIhtiZeGyTEb4ZMe0Lt3RBylEzLvc+o/A84xcyCtUu4rEkmiVh5Vow9uG/eBARh1KgOQD5yvqLrVR9Tc4A5AyXP8psNFHYQEwr3XEKdV5N728pvtphbJ/R3l+Z5FunP3zqU6CVaXsliHMs08G8ftEjJ+u8Geh9QxoNGJJ2GlnLkIVJoUkzp1bb2uvfZamWhGZWDzYOu3EOQlDbkIFP1YNvJSCGmfJVC5pH1p6lLKmjTkIi/ZCFRlV3ba+k5bmGDhEjWXpFkgyYGQIXTgvkNl0LRqUeopW5vje0TSVt7FEbT5lZmoUXdoOLKpNFldjA1pPkSNRVTfuKTrllswxGULmYhIQZI4vvLKaMxEyMD348bLxItxa7fdIoFNy5aR0GOHHaJn+Y2GAJIHeePcoEFaGlSkaYJ0uWUg5WnGwscei4QbN98cxUF6UGsecURE/lCzShszQg9swDn3889xJNmRN1GzRMnOUt0Bzid5sNIGOkfA8y+88ELq4AOIM0nikkSNDw37l+nTpxtVRjbC50MmL8cfHzFpyJrkZx1J5yQ53jN2+VFjAENHxUnlU5YQA0SvBBoOxJm6gHhyXTodfc89MIWoMXKuXbsorymkwhA6RLCQEimLDPsHiJJ5B5I74oAk8z5ID2SahpxSnwZI6fhgVjAsUaON0X7Lo2pMgjbnSo2ToL3SbtNIXmXVrUmiRrAEyB67gfMMToMHDzblYIGkhXNF/eU5pGZvS0ClKc+UbFwS/ZU6Z7AjL6g0IWf2XTZYEmZJmvvXvY9OFtUJBCatQ85l62UlUPnYellAZEwaiiOiVl22XtkIVCFWdpLGyqhLK6uqhLyQhvKSFxeVXZjgwhI1JKBJkpYE5Uf54sKDbwO7tjR7s3wIM+TKpy7lO8BMI+lLLVtghTLmHclnTjjhBKMpcM/ZwFiYdi0ZsFHDRKKqiZolt7nec+qppxqVaC6iVkbtacHYyLdIfaOudNuSHfPQGiFQYOLMO55+OhojfWMi/bbt23kOVSnPcC+SbX5znd++56sAaURNRnvG+Ah4mZdGbXYGAHfeeafxbCwdWsajNturSAdsvMSvu+665hzPSQXA1IyncmmwZssJe90F9+6yyy7Gk70MgvFZZd67//77Z3YmaNCggRozZozxcM0zeC/HS3m+MHnp3l19+PnnSp13nlIbbqjUwQerdb79Vg2U68X9+6uZCxZEN69obLEF2znEB4K99lKqeXNc7scnBEceqdR11+HSWqk5c5QaPFgpdgKYO1ep9dZT6u23cY8tQ65UJ3lOekA/5BClLr88PhAceij7wSjVuLFS7PgwfrxSJ52k1EEHKcX2OK+/rhTeyz+IN+LAUzlpTNsKq29fpY4/Xqmdd45PrBiwlZaQJ9MepfMw26ElIQOL2cWgW7duSjrK+Oxy4B2dNi/kpVQbdSEzeeONfdddd/V6mpbB3Xj1Zpulhg0bxmejd3PMNRk8zLeQ5kn+eClPGQCM13MgJMR8Y2mQDtb8lQ7OeI7He/rvW/+u/rvpf5UiG4sl/E3C/RLekZAA3y2e4+07eJ99J3+l8zDnfZCB02wvc/TRR5v+Yby0JxlQ46sR8PbOVl/suCAdkiljt2ws6HfYSUKIgdmxIAm8e1PuF1xwgek3XMiM3WwjRR8ycuRIJWQ8vlIaF8e7Wdx+++3eNDz99NOm/OnHaEtJ0L/svffe6qijjjL5ToK8HiTfUrt27dSZZ55pyi8J8kh5kAZfPtkxgzhIQ8+ePeOzy8EuETvssINJgxCW+GxpCOk2be7KK6/0poFdW0jHrFmzvGmgvycN7D7h+5bY6YC6wHs99e17B+Uog7lJg6+s2TqInS5Ig5CX+Gw6ZBA3u68IqUqtPxfUFWlk/GB7ItpFMp02DWn1bdsc5cB7k+DbE1Kkpk6d6i0DH2gXgPjcZ4TMmh06Bg4cWCYumVRI9/6591oS9C/cw+4MeLrPF/Rn5dkJYejQoTLEnlcmH0mMGzfO7EoBp+C79d3LjiC0t8cff9zsGJGB5FcKJRrfGLsoO8ZBxs6JE5V66SU6ZaV69VLysRCRko8iuoddNNhFSPIjGYriY4s5jqXOZaBQ0nijsU7SJh0L25mQYDpspZ54Ihp3GVez7CpQCKTtTFCKqLHPJw2Ais1GzOgg6BhcskWkRMUWKDLTUeuvv74578IXl0WSqPHxyWzZbCFFp8l2GE+5ZCYHMkQNIjN8uFJsT/Tkk2q9F15QveWjKu7XT82U37Ud1AWdSHWBwdxHwGsKIECkr7EQUEtckmALEjogiJgPbINEW+Y+Oq1khwJhIfgIGoAgqW7SeX8U7UEITJyDtWognOm3hUJ8lkUkyKYBcgVBTIObBueT9YNk7SRhgDz3jnyXb8v73pDno+0kDZJxJPOYD/jW+/Tpk9kWy261xfY9TNjAkiVLFNs38U2zjQodUL169Qx58BGcF+Sb/FYmU2zFxeSMOnTrkXJiIINUUP7Uw7dtvlWt1mmllvx3ifrx7z+qotZFqk+rPqkEmL6BsoYs+kD8n332mfT5vbx1TP2yzRH7mNo9JZPgm+Rbsf1oEgy4bCFEHD5wTWbWZqLqSwP5pj/NlQaude7cOT5TGvQd5JX6SxuQiQMSzsQ5CZsG6pS8+vCBDH6k37e1GuD9lAVlnQ8pAIxTTJIgCPk+w5Zkr8TbTSXLK1cabH1z3VcOANIPKYdE5Zsmxki2d6pKMI5C+vIhwBbUV75EDYLL1lJs4ZjrXtohW8axn7ePqC1YsMCQtLvvvrs0sZTJtxnDpV8wggm2RRTibwQNQuiMAIK9ciFUCBvmz2f/rEgIccYZdL5KGKJSrVrFEQpuvJE9FJX68Ucls/VIyCCTaqkUpXr0iIgez0HOTjghui7tRAonjqBqkBdRowNDCkFhJiVmzGIgZqPi/RyZMSINQCLBrJVIiYrZCISKj9sFM8dsm2bDxpmNWKJWv359tc0222QkajBtPrR8YYiaDBgfSmdnJE9UgDSqARJ3bxkc60jHMbMaCU5VgVkunUdaB1Jo0DFTvzWZrBUKbBDMYFRezLhphtJLhRz9r0jV+S4iGRCDBjLRWyrNke/ffi+QEH7znoq8KwP6SAQL9CM/SeC1S+U98dbASWJWUZBWOmSnEzEgftJvSRW/7Tu51wYLCJdLwOzzFsn7s2HpLRJX5zpq6TLJ8EUykW68vTp0X5l1pwASlEZugCHaAghlGvKJI9vzua6DysaRK425rueD6iiHJHgGYsgkoDygjfnaVD5pyHUPG+63EiJQHqJWU1EeooaUjHsR2GT7XpkUIASCiJwkZMolanAJyBvjCvt8Ij0uFZdM8IykrG1bJaQAUTSMRqlPP42us4E74zzSdc6hgRCuYiRvaIe+/lqphQsRe0b3g113ZeNZwwkMQRNeYrRUaJZOOYVEKTV7NhuJMwNVwkSVGjOGjimOoGqQN1GjACmwJDFjtgwxY+P1Aw44wJwDh8cbZl999dXmQ/ARNatmQN3kIxSQuD322MNsAE+FJVWfDHJUcpoaygeTl7591YeILs8/X6nbbzfizn777qvWFaJWLAUyU2ZJtR1pxLiqQPuYPn161g3pV3Y0aNTAkIaff/g5094R+aNWfOLFJ9RX//nKqO2Q/iGRAnxvqPwsYaHNO5+m+Wg5Rr3E9/Jjhx+VHivXJ8jFpyWwJ79USdED0cdtn4UMEZ/96DnvdoL8ttd97+N5ZsIbbLCB+X59uFFmp6jPmDTQFgH9Bhvx85wP9AlMvhhw6Zggbkh2UJOlPZMGW45I7JBqVNekJSDAAhJHu2M8dL+v2ggmqJhs5EPU6BuQgneELGWBlbx9//33hqhxP5yAgIp/XxmX4Rup7/vySyUPR9Kuv/89kpYhMYdEQdpQi2ICBKlDuoswCLKFedMmm5QlWFxz+wkkbsTDfUjwhg6NfgvBVGykv9pq8Y1VizSiRmecgRCkjDE/hpMY+2Io6wLjXIywXXCPRGZ+8zzxAIxMMfxM3u/CGmyzl5m7mEAavTnOF7NmzdJPXX21fmrOHP3U5ZfrWSeeqAc3bqxn7rWXnrnxxvrG4mJ907hxuo/8NYsJMNL/C8At7yTwPo8RbSGB8bwMxvFRbiQ3PQYYTNK+/mqw5d2seTPduGm8SCNPCFEzRrwNGzY0hsl8TwT7Wz5arZooXfewutFigLkShkloH93nCzxjgz12rxM37yRwjWP+YuQsHafxr+brAywwxseImDRjpM23nLb6NQkMkDEuL88zAQE1Fbincr+tEEKoSGjSpIn+uqwrj7KLCQYPHizkVdhrDGzKAKpQC2bD2KIww7a2CdLBmxm4lfBwHgkcs+qkUTFACkfc3IckLZuNWi4gzTv99NPVmog4u3Qx4s/fly1Tf/z5p/pOriMgX2TuVKqXhIFI1Hr1UjNffTU66QHpgOn7wMzJzXtVos6GdZR+X6vmjZvHZ0rjp89+UvUa11Ord1hdffXfr9Qy+ddA/v2w+AdTxtgmIHZu1qWZKirOMHQD1GKN/mxk7DOadW6mGhY3VMXyb4kpMT9+WfyLatCigfrzhz/VUvmn5R/PEBfHLpb+LteXRc2rboNIt19X/v257E+jqks+V1y3WDVs1dCdSRj88dsfaslXS1TLtVuqpfWXqnq/1zPhlya/xHeko8kvTdTv9X43oaLP1f2zrmq0pJH6qRk6RT/+9/X/1G+f/yazPDmQZlH0XZFa9n3+qswTTjhBnXvuuaXs1CiHhh0aqiUnLVFF28v39Q8py8fl/NNSau+WNe5Plhvgm7Tn3d9JMINDqn0Ii04E9AFIzpNSdaR5fPv85bxMsMx3nmaLFRAQEBBQKZRVffbr18+sbnGJGUQI0aVLThDPYXMGmULtxgBgidott9xiViKdddZZXhWZVaO6JK4yRA3VyzNPPqlmPvOMUqedptT116vndtpJbXfooWo9ud6oTh3VHP103brqFfTX9eqpAd26qZlvvRVF4AH5IP2+AYi0P//881Wubhy01SD14psvqnp16qmem5Zd9fX5gs/VN+98Y+qEQfXss8+OryzHKaecom6++WaTn/kvz1c9tu0RX5FikH9r/LaGmv3IbNVtTDe1Rr01zLn/yL80vD/nfdWhXwf13pz3VP+R/dVP8q+l/Gsm/z6Sf+DHj39UzVdrrj547APTJkDTDk3Vb9/9purIv3Y92qmSDiVlnvv42Y/Vmluvqeo1KW0L8sd3f6j3Hn1PDTlyiPqh7Q+q/eL2quV3LdVbvdLrz6LXW73Udy2/U4vbL67wczzT6fNO5rmldUqTUYtvn/9WfXbXZ9LYhDANLFLPXficGrLekPhqWfC9EDCevfzyy803h+oT6H5SZtPlB5L5XeTeXeTbulfOLZ8/ZQhXGvGycD7vUvdC8rAFYVXgPhjVOnAX/dC2+NZZHch5zA9YNcffoGIMCAgIqHL4bdSYReciZsDt0LFPISokOKy2Yqm1XQ3mgndAdJIkrtJE7eKL1UxI2LbbKmEm6jkhijtLPoYxmPTqZYgKBO3zRYtUJ/kNictmEG8lgz4ylrwG8WSRBHZGhcQ1916jDtjlAKX/t3ywdTF58mSzPJ0VhUhCsB1LSvkgakhqWO2E7c/52Os5IO24VLj22mvjM9lhbdT465IAgAQPoo89FrZN2B1ZQBLs/VxjFVWyfWQrcx+Q+ryNW5IEaI+0M7u8+5tvvjHtbZ/n9lFfNfrKpAND/71/2lvttuNu5h4XEBhsnSwee+yxnMbG2UCeWN05d+5cY0/FMn7sqQCuJGa9Nkvp0VI22JvNkYD7DIrgUSk3SSdlZ6Vn2HCQfv5a2HI1+YrL2d7nljuwv6kD2g5uFVxAFnEbgHH0E088YdqHtTcLdokBAQEB1Y50G7Vszm1dL+vYmnBOIjPHOOj02SUBGbBSvbjzLmzS7PvLY6MmhE7vOXas1oSGDfGYp+cNHaq7SJr2bNZMz2Sz1nKCdLh5d9G+fXuTD/LsCzI4Gjssa/ODDZC5dqyEBtFedPaasa2TcrnvvtP0pf9oqR9b0Eofdm4TvfuZbXW/Xs30vfcqfcFrjfWDj6xh7rMBL9A4NSSek046ST/44IMmXva0szjyyCON527yQb2MGDFCd+1aX/fuXWLy0KBBfeMctmPHtrpRq0a66SoNdZMmDXSDpg10/fp1I3upOkUSinXbtvX05sOKdFG9yLu3zaf9C3BQzG8Z7E0ahXRnygTd++zZs/WcOXMyTlyBEKLMPTh4TStzH9hnEtsQIaemvnie3+SJ9+HwkXwSd5subXTx8cVanaJ08Yzor9ovqgvSwH0EPGcLCTXxj5wwUjfap5FxlGmvk3acSLIdEu/nHGkgsNcg+w/Slm0gPbyfvzi35Fmb30w4TcJFEjZwzqUE227ctmUD59zAdRvsdX7buKZNm2byCfjesTcjH2wTRdview8ICAgIWKFI35kApBEzS6osWDRAxw/SCA5kCsPkNCPygQMHVpyonX++3hPP/tzP1hIPPKCfE4JmiJqcn4lX/XIiG1HDizv5NYMegysETI7tAGkHQlUkYTMnLJKws3PcSUIcT4lw5mmXKf3J90q/9oPSY24p1odto/T/lio940elv9RKN2/TPBO/HYD5zZYpeIO37x0rhBXjbnu8//77m3sHDlS6Z8/o3CabQB5Is9J33aVkYI7CtdcqPWorpe+5R+lhIxuadK2yitI77hg9t/vu0V+Ttzj+tDB16tTM7z0P3DPzTFFxaaN2b5B7u3aTvO1cP5PPPhv3MX/dvBdtL38PU3ry9MmZ33WFDO8s15rsIfFMlfBKFJ8bt3pLwjcSFkpw/8m93bp308N2Gaa3uUDppodIfPKZmOdaxX/juBo2aqhXabOKVhPluLGEaRIaRemrUxIZ6Jv7+yvdbHwzXXyi1N18OZ4nIa4H7pkxY4Y+X9qwS8QhtJDxY445JnOfbV8Ee8xfgiVi/E1es88TIKV4QreAoEFs+TZPP/30chHlgICAgIAqR90ya2FRJ6HSBKgGUemhjrT2M+3btzdeoVGNWpuoXLYqPM8yXOJKquYAqktUVajwKoSGDTG6iZbV4lVY0q2bNlVLscnhvPwuJKzzQClAZcyrrjeHRj1lVFTu67A1ikNxSynuqc45VjRLEokHG/JXlyi16CeJ539K1asvZSrncA116stKPfm0Ur/+8WtGBcYz5v0CHBriJLROg8hPDI4yKU9AHeI4lHvxrYjLIyFfasaMaBUzPkfx44cj5hEjlLrsMqXOPVep++YoNW36n6rnukp1Xk2plyUNwGoAZdCPfsRYffrqqvPUzqpu8+UOAW+57Zb4F25q7pNER7+LSopU67GtVVGdKI5kXAZy75Jflbr/vv9l8vn6vNcRAi/PO4+hQZTm+u5m76qij+WE/F72e6RFbPCI/HeXBLS68btZxKDIA82ZNRNXS0BjbcPF8g189aV6bv5zxo3O/6Qa4iKXgor+2PTS7uu0kzLHkSx+a1mxInGStmV/xn7EMMGcpdRPt/6klg1bpooWF6k6w+uo4neLjbd2bDSxIXzooYeMU2fUyqgjsfHEWajdlQDYfPN+IWLmHL8JtAt7Hdh2wjX8ImHOwDkWlvAeC2wtUevipJoFDTJBia8EBAQEBNQElCFqbD2D3RmrukAaMbvjjjvUjz/+aOyysE3ygfPYozVv3tzYm/kInSVxeH1O8xSfE9giYZuGV2J8qYwerYrwQ8I1FhE4K+kKAQZJO1AaA++vo58ZyMBtBnPGTHa4ITwjg2dHGTxZSGrPsSOW3NNytZbqsGNK1K2TlOonHPCpD4SUvbVEvSkD/wdCoJZdJVk7WKnGurEhupbsNm7c2KRjPckzfmmW/jeyCcNfDbZppIEVndTR1ltvbWwHWRhL0g84oEjInFIPP6zU6aezlYxSe++t1HvvCckRlvOgHO8/4Q/1upC7N16LdtLA2fyHH0Ykobgo0XRukmL+259q2c/LzPuxcfr262+N4TlE4IdFP5gVgrSBAX0GqJ8egZFGj1pywX34kbH49tsSaUMR+Tj22GPV8OHD1ahho0y+sPFixWjRDxJ+LFKf7fWZ+UvQ/YrUDqcWqW9wuzdZ6mJukaq3Vj1Vp560hTPkuK3UjRBVNVLCo9JE5tVR9f5Rz4Q6/6ijRm05Sv334/+qpr82Vb9Lk9XyvpJmJapei3qquCRaqQp+/eVX9ev7QqTmysEPEh6SQNX0kme2lTwNld+sWzhQqQ122EAd9sBhatPLNlVNGjQxeeXbwmP7xIkTjR0b3xSONa+77jrjYwySTR0D055iWEJG4LwNADJWR9o8ZY0vpGbNmpm4sdFLgu222PrFkrqAgICAgJoH72ICDLQhWHbXAQtIFTNyjLUt6UIaxsDMNk9EZQ3Cuc42U+w24FsQAImDQGB8ziBc6cUEBx+sZjLgDBhgHNc99/nnatfHH1fDmjZVmx5+uNrTkSLkg1yLCSCubI3D7gmAQZeBFnwtbAipSIbMCfSTUsz7yg/cK3QtPeiuu8G66pXnX1H/lX+41gD8vv/p+9Uum++iftO/Zc67YK9B9qZjcIdcsz8aAzP1x8CNQTwuF3BdwpY77IO42WabCXlaRzVt2jPj2ZutknbffXfjrHHYsGHmnAX3kEYIQ8OGX6ujj77cSGTI74MPPmj2bSSfxGFhmxRG+BA1wHZDlEsSPMv99hkL0g/ZPPnkk+MzZYGbGNpsUkqLd2s8hIMtttjCLHTBezpOZn95/RdVtIWUv5BUvbFWdb6vo07c4URzL8B4njq37R4yQ3xpkiYmKxffebFSrItgQS1O2tnw4n3hbItbmDL/9NNPzXdAfUC+CDbN5BGwitIuzOE64JvAXQ6LeGw5WULmlhe/+d5ocziMZmcRVnLSRtmihuMkWMXJPewVST2yjY6NOyAgICCgxiB9MQHAaBwHty58tmbYsElk5jfPP/zww8a2Lc0YmWeTdm722L5fBp78bdQkTdhkXT5jhr60fXt9aePG+sSNNtKdJU1VYaPmXiPfNu/ZUNw1si1r3r95fCYC51q3bx0flcbsp2ZnjXv+/PnmOnZHQsiMETwG7aNHj9Ybb7yxOUfYSMpCBmEtpKqUHVRFgpAI89di6NChxnCfdNhgF5e4gYUJ9jd2VPZ3r169tBBM0yaoc86RVv6yQKIiOOGEE8zz2F5hP+lC3ad07416Z97Pu8oL6n7aLdN0q7ta6aKPJK3YwJ0icfWP0o2z2CSwOUuWJQGH0BMnTjTtP9neOJe0UbNlQ8AuUSY5Zew+KX8Wsyxbtiw+Uxo8Q52x6AeHs0IaU+8NCAgICFihKO3wls1u2egWdwYWPh9qSM+QfHFOSIs5JwOImdkjaUHi5F5zwSa/SOuQHMiAEp+NpAcVlahddtll6ugjj1Q95f114uz8b+lS9a383rJ+fbXpEUeoPdltvxzItocmjnBJI3lFXZvc7scHJDVItbr37q7ee/29+KxSq7RcRX3/3ffxUWk89vRjauTmI7PGvd9++5lN9AEqLGzVkOCg5uQYSQxuKpDsFArUS7JuhZwbaR6uJ3DlQj26sO0DkDbaEmXInq5J1XmX3l3UZ+98ppb9UXUqOVdClY/qD7vN8+adpx5o8YD647k/lP5eq9U3WF0dsuYhqsUPLYyaEVsw2u3ChQtLlQ8SMXyl+TYBRzVNWeBE1n5fFq5ELQmk3UnQDpGgUd9s7UJ9kCYX2CuylRUbQnONzceRkrNpNWUREBAQEFCjUNaPGvZOgwYNKkXMfD7UkoTLJWqovPr27Wvuc+EjeBaVUn2efbZ65txz1UzixJhq333Vc//6l9r59tvVCIjatGlqT3bRLwcYvMijD5SLVU+VByUNS4yX/Xxx59N3GtWnU0V5Afsn9kwE1Av5oMyrExjDQxSs6pJJwFprrWV+pwECzCSBPV4Xy7/28q+qYIkaRBvVsQ93PHWHuuTdS9TLXV5WdQ6uo5ZNWqZ6d+6tju96vBo3bFx8V4R58+YZ+zrafxJGNf/MM6Y9u7D75PIN+UB5jR492pgW8H289dZbpi4hYj57TggneWFyAfFC3Zz0VUc99GC/vBiorCFtl156aXwmICAgIKAGwa/6TPOhhtrLddXhqjAlMnOO593nLGQwMvcm1TQWxH3zzTdXTPV5xRV6T5474gitJ07Ues019bxOnSLVZ9OmeiYuO2ohSqk+USMPH44+WuuRI7VevJgKwHkZG0VqPX06G6dG94I5c/TUPfbQQtq0vuuu6BnAM8OGsVFjdOzCxrf//vhcic5J2Wr8ivH+k07S+s47o2uHHhodc37TTdE3Rml4qvQ+oPgbE7KIX5fontGjo/fUQPTp00cXrVGki48o1sXPFOuixUW64Z0N9ejLRqeq8XMBn3L4r9t2223jM5E7G/a3Re3og90jl28B1aeQPxMP5Uh7QL2NT7ZsQSZceuHChXGMAQEBAQG1FGXdcwA8kbP/JhIz11XHU089ZSRe1lUHkiW7IjQbkBywio3nk+odgFE4KpgKg1WfX30V+ZsgbePHK9W3b7Q2jxWfKatSazrYzimDYqmqJ5+M8oI3/i22YPlttGxz4UJ0WkrZBRNIArfaSl3cv39k5P/660o9/jgiU6WOPlopttry1IOJ76GHECdGvwHLQaXuzP333qvUwQdH16hzJH2LFiFOipaL4oIj0RZwL2FUi/gBIY34CBk7Nr5avUAaJZOFzK4AAElS20FtVdGpRer1u143iz6WdVmmxr0xTr31/VtqyYQl6qGDH6qQBBXg/oJFJ0g5AZJapGMs8nAX6ligImcRjpCtUlJnFiJQjvLRmnuQTmcLqECFeMZPBwQEBATUVpQhanbbHwYmfF+xEs1HzJKuOnxArcOgw6qzNPUO8TNw9u7du8LuOfBHdacQklYzZqghMpB1OussNfnRR6OtvskPzsNqIb6zjrvA1VdHxIi/MvDLSI8eC91VRKRQEQsRllGczUijPNtVli++GD17zz1KXXedcV8ijCW65uKFF6LyiuvbAAdq2Juh0oNMo1rGDQr2TOyrSr0SN07H7rpLqek4iPOAzb4hmKQPfyBVBLY96tatW3y0HKg6cQGDCpLre/1tL7XKnauoqXdMVV+PjsrpyPlHqq7Duqq7Ot2l7jroLu8WaOUF3wfqRggakx6+B74FVnkmgenBVkJo8Xlm98ANCAgICFi5UYao4ULBdW6LFMxHzHL5UMtHcsCghHsOpHeVAQ5o19tgA3VS48Zq/AEHqKP23VeNbNMmuogkCoe4tR0QoYMOiqRdEFrICF5re/aMCNOcOUqYhVIbbojlu1K//KLUBx9EUjQkbJApvNniVy62XyuDE05Qyi7wkLpTc+dGEjykaPjVQyomJEKxMGPixOg+pHyQM8gbEjWfpI73HXqoUh074odCjTp0P7XDrjvEF5fjjc/eiH+Vxo233aguuix3G6FN4aIER7E33HCDOUf7PFTeretrpSdIGUg0S1svVTcX3aw6fdNJXTjpQrX5M5urJzd5Up03+TzjPDi5/2VlwHeDbRo2l0iW+XZ80jns8yBx3IvULyAgICAgwMBoQGNgW7baaqvpnXfe2ez154Il/djNuO4OZFDJuOqwUWFXk8s9B+/BXg1bOAtr61YhGzX2+tx9d61btND6xRe1Li7Wz0n6zRZS2Kgdf3x8Z83Di6TXwUcffZRx3XDSRSeZcl285ZbQrCgUFelFUuZvH3PM8nMSvtxiC/1z1676Tym3F6+/Pjovx7pNGzbU1LptW61btozOe2wIpRBLxWfs3urXZ78srdm7lXPYl1H/AwdGNmdSx6WeceqzFPr00XrwYFMvUsG6wZHKbLuVhLpK6aJdyrrLaNKuia7boG58lA5suAi4/yC0WLeFVgfIux6R8JuEO5SuMzFyDcKem9WFU0891ezBmmafSTv32W9yztqo0R4CAgICAlY6lLVRY5Ugs36AjZqVmOHZHLsZZv1ILgDqGdQ0SMYshMgZp5tpkgPUP8SLFA1buILhlVdYJhep9eQd+scfo/Oo8n5mj58Vg9mzZ5vdHqzqFzXvlVdeaSQnlDUr7s5wVqRuuOGGZisfnMrOummWObfz77+rzTfbLApSB7tInRy4YMHycxImLFumtll1VTV8gw3U+NNPV2utuaZ6+vrr1QPXXaeuk/p4+m9/U0/PmqXuRj2ZWHFrgKpNuNKjjzyiuiOtQyJF3bMikhW8UDHs17BPQ5WKKvT55y1Fi0JafWJD989/RnXx4Yfqv02knTU0FoSlgVlcbBpnQVv79atf1Z///VNe+6K65557jKNfViazqhT7RkC5Iu3VPbRaevpStfSlpeqH+6Sd9pOLlyjVqnMradBKLbt9mSn3sdVgJ4ejYd7FtlC4rPHZZyJxQ2KNSYHvekBAQEDASo6YsRnYVZ8Wvpk+M3shYPrtt9+Oz2jz20aF81UcafpAfEja2Ng9iUpL1AYM0Prcc3lQ63331c+1bq1laNajSkoq5PA2H7CqjnwjxUkDTle5pxhpkmDttdfW9evX102bNc1s7o30h9WZ119/vSm/Rx991MS56chNzWbfbvm/++67evHixSY+IYHxWRZx3qS3O6CNFtJn4iQgNbK/S6QciJPf/EVyOnLkyDJByIK53nm1Nnr1Xs3MCsJOnZrqXXdvoLt166LX7LGa7tS1oe7Ro4fJyyabbBKnwI9x48YZR7zuO3AOS3DPmfMzJW17FekhY1rqjce1M850V+/ZKJMHN/20D/dYbSP3NJSwl4Rhcq5zkW7Tpo1ZWUm47rrrjKS3oqs3KwJWvO6www5R+9xzz/hsBLuyE0l1GgYOHBgkagEBAQErN+qWIWrNmjUrRQxwx5EkZtwH4XIHDwZMANHiehJnnXWWUam6qlMXffv2rbh7jhkzzA4ERu2Jiw55xzvNm+sNhZxsJmTi7RdeiO8sLF566aUMidhj+h6lwuTpk/WRRx6ZIROQMkMwmjfQjVo00puM20TXPb6u3mX6Lrpx88bL73NCUf0iXdRBfjeQsJmQvS2Kzd+63SPyxzP1iLN3kT5I4n+us9LDeRbCIveZ0FoChHBdCVyrF/8l1JEwmHiioEY713aRwL828t594t/uvzsl2HsljJw5Upc0KtGD9xmst7toOz3loil6xIEjMmTUhGIJ7nE3Cd2dwHU5T1pWW01+c+890TkTyEP76HfRECmbeCeAfAPksjrRs2dP8+2MHTtW77jjjvHZyK0NJgMQOB/4RnDfAREORC0gICBgpUZZosagAAlzyZYlZq5NWXKwYSAESaKWj+QAEsd7KyxRw4/aqqtqfdllxoZLH3+8/nCVVfTqnTvHd1QNrrj7ijJkIFdoubn8vUrCxxKeE8JRV8iGS16cUGdnpUsOl9/DJTzlhBkSLKkhCJkbI3+XSnhdgrlm743vM4SsvbwLEsexJzSv7xyPlXBD9LvtNkr3/VR+nxqFojPk74bRNZN2Au+S46IGQqBaFOm6Lerq4obRtlkmQLAIzSQIoVR9JOzphN0lEI+QxyLKKJa61TlP/q4ugTggmWtImC7hYAlbSLDx5xHYrqo6gfQOW0+IGt8KsN9SGvFC2sz1++67L9ioBQQEBASUtVHDzgf7KWzRWIkGhDwZG5pLLrnEbCkFsKfBfQfuDljN5gP2RcSDbRs2bklg/4a9GitIK+UKAT9qbJVzyy2Riwh8hk2bhqv2+IaqwUE7HmRcinTp0gWWaoIQWONNHvupoiKhUfWUKhlTolS80PL7j5QqWlikRp01Su3w2w5q6rtTVZvWbVTz5s3Ndkps68OG2dhc/XmHVvVvaaKu3vFq4UHRv0ajGyl9kla77bqbiX9LibPfImEho5uoqy5XakhTqVLJNhuP1xspL7dFsEDuWSx85Tf5Ta0TMC08VsJwCYcp9SO7PtkW8a2ETySsq9RXnyq18Hr5HVMezeYK7LU+UN5zWJFavGix0ptF+V/22zK17Ptl6o/v/1BLlyxVxWtKhB3kXhek6QsJTzthnoSWElgB8oH8jbH0V6ne1nGi2EDgQ6XqnF5HKcmretKczRv5bBVVSGCjyabruOIQspVzZWcu9x0BAQEBASshoGsWzPZZncbsHfsn1DbHHXecObYBD+symJTaZHrKlClmCAdWopZLcoBEztqlgUrbqPXurfUuuxCR1uutpz8cM0av3qxZfEf1QIis2QxbtRM6g1pvbwnPKF10S5GxvVI9lP7Hm//Q/fv3N/ZLagOl19x9TWOL9M4775g4khLJXKDc69ZbviKya9euMZ3yB6tirU6YdxdV7p0nnXSSsd8j/dj4uXkCSK64RkCCO378eH3ggQfqyZMn65122slsTu+q9KsTtE9s/WjjaWlAWs11t+45DhK1gICAgJUapVWfqCmHDBliBggCRAsjdAzG7TlCxv1BixaZgG0b11q3bq0feuihMnZtLjjPdXc7Kp6tKFFDTcRgZtIng/lmkhbSjo1PVYByuvrqq42hONsDGYJQv0gXDy7WqoWQh1clYO/lqBkffPBB/YJjK2eJWRIVIWq83+KAAw7IvDMtuPdXB3inSyYLBbZS2m+//eKjwoO2nCy7igYIdJp9JturWTc3LmjPgagFBAQErNQoTdSSgDBY4mTBCrotttjCSNysRM0NSD4YYNIkB9wDiUqSkcoQNQDpS6alPIQniZ2v3lnXHVhX33777fGZCJ07d85Ibowxe08ZiDHYl1DUJZJWWYkPBJaBNo2U+QA5OOecc1IH9SRIh11RarHLLruY/EPajj/+eEMSNtxwQ3PuoIMOMqtGqxOURXWTw0KAukb6yUTAB9o4BAuilQbqIOmT0MVhhx1m7vEhELWAgICAlR51zegpA6kXbGnD7gJCeIw9GbZo2LCl7STAPqDsSICNDfclceONNxr7KyFgZXxG8Z7999/fxMH78OSOLc/ObI1UzcCv1XanbKfUTKU2OmQjNW/ePDVu3Dh1L3tdjlKqaLsipUdKsf0gv8+V32ZPemXyhW2RL+/5YuHChab87r//fhPXmDFjVOPGjeOrFcO0adPUBRdcsMI83rN9E3tdpu1iUVOxyiqrqNtuu01tvfXW8Znl4NtgZw4hUl5/gNhnYn+JvzYhYvHZ5bD2mdhv+nbuAPjYGzZsmLrppptM21pR9RcQEBAQsMJQkhdRe+WVV3IOOgxabAd17LFYp5dFLhLHs0ceeaQ6+eSTVzhRA5MnT1Y3bHqDKpoiROwXrS4TXllnJ6UO2kHI2W1FSj0qN32rDAFhUK4MOfOBOMn/9ddfr9rY7bAqCLYFg2SuhUPggLyBk9qnnnqq1OboAKN/9qilLbNgIIlcJI7vgEUDXPctGrAkjk3k+eYCUQsICAhYaVGSU/WJ+qc8iwKSQIUng5FxwZEGVEOod4ijoqrPQuKuh+8y6jo39GxWpEeuWWxUeEIi9ejRo0u5Kwn468FnL4galO/B57QZWL+DaY51Oc/zadeDe46AgICAAAdl3XP4gGTHN5tnxo/EDdcbPskXkgOuszG7T9JmJQegUu45CoySrUtUcUmxKqpbpIrqFKmJEyeqp/69SD3676XGxcOSJUvUQw89VNgtsAJqPNiuCukWUjYhT/HZ5bjzzjuN5JjrPkkb6uxsG7MjqWM7NiR1wT1HQEBAQADISdTw6+UjUU8//bRR7+BLbYMNNojPLkcun1Co9hiUUO3ga6omYTv59+q/XlXvvPmOWvbnMnXrrbeqdu3axVcDVkag6sS3He3dp+bOtWenJXk8n1SlAkgc7+B5H4kLCAgICFg5kfdiAhc4vWVRAIOOb1B69NFH1TnnnGMkcb5BCUkckjRInCV5NWkxQUD147nnnjOLHhrhvNjBN998Y9oYEwYfrH1gmo3gL7/8Yv42adLE/E0CqS7B145feukl9eSTTxq7yWz2mRAsJGw+p86A66QvbREOJA7H0Uja3HzwTQwePDjYqAUEBASsvMhvMYFL1FDdMDhBsnyAxCFZYGDxDX5I4iBjXMfI/ddffzXnGaSPOuqoQNRWUlx33XVmwQMG9hac++6770qdc/Hggw+q+fPnq9NOO80s6kgC8kc7Y9LgI2pvvfWWIU8871Nlvvvuu0admbYowK7snDBhgtpzzz3js8thr1uSR3yLFi2Kryr1+++/m/eTtilTpsRnl4NvYsSIEYGoBQQEBKy8yJ+oWXuybO4EcpG4pHuONddc02y1RPjtt9/U5ZdfrnbaaadA1FZC0DaQKlHntKFcq4hztbU0KZUFBOyaa65JlQrnWtmJVJg0IkXzESjfyk8IGS43LCChkDUfSQSkYbfddlP33HNPIGoBAQEBKydyr/pk5Zu7Es0H6/gTZ7hpwLEnW/u4jlxl4Cm1ms2+D8jgusJWfQZUP4SgmfaRaxUx11lFnK2t4UCW9pYGViDLBCDVqTDtnPaetrKTNsv1tJ030lZ2ygdntgvjbz6hbt26Jh9h1WdAQEDASovcqz6Z8WdbFIDkgOtTp071StqQenB9tdVWM9KSNFsiH3A0e3HDhmrnDTc0kr2fSkrUP1q3ViM33VSNGzrUnDuhTx916VprqR49ehhj74DaCzbnp07TVhHbtsYqYl9bswtUkMT57MGspI73pEnaWBSQbWUnkj9UqRj9+xbZ2EUBSOp8kjikasQtH1/OsNFGG5mN+gMCAgICVl7kJGp4lWdQS3MngDqUQTHNsScDb9rAmg1//PGHeunWW9Wr8vfk4cPV7U2bqp+EKA4QsvbQa6+pmxYtUg988YXac7PN1PaSNtSnqEwDaidYNIBNGQTHLjBx4ba1XBMGn9E/JI7rqO59Rv8uiSMNPhKH/STqVK771KW53HcEBAQEBASUF3m558jmTiBNcpDLPQck7uWXXzae93HPweDKQMeACSCIDZo3V0V16qhe48erDnPmqM6XX64adOigSmRQbjJihGrWqZNaU353kQF+1ttvm+cKBtKBTVCXLiy/i8Kjjyp1yy1K4arj/PMxdFKqZ0+lTjtNqaOOis4LEVA9eihhFFEcW2yhVOfOpeN45x2l2CWAZ9dZR6lJk6J3Spmo3r2j57lnhx2U2nDD6BrYZBOlxo6N7uvbN4rDxsv9Tz+tpDKU+vLL6B7soYTkqnffVWqrraL32We4HyxcGOXJgndKuZq8ZQP5l7pQhx8evXe11aL0xfWn2G5L2oABaRk4EFf/y9/LfYMHK9WtmzkHMa8jdQ1Zgty7oX///oZg0SawTeO3OzHINWGAxCFpw14szeg/F4kj/ubSHtOkwnwLudx3BAQEBAQElBdZiRoDzvfff6+uvPLK+EyEXJID3HPk49gT9RYqUTBHiNhnn31mHMoCBu31Bw1SqqREKVbE8RuS8frr5rr6v/9TatVVlerVS6lZs9S1kIBCgsEWgtG6dURyOIZ4CEFUv/+uFMTwkUeiNO2+u1JFRUr9/LNSp54aHUPchACo775TCumLjeOZZ5QwXyWZjYggJE/KSV19tZLCVAqpIBIl7iHOf/0rSg/Xn39eqZ12iu779FOl+vSJiBvkR8iI6tgxKp+DD47u4f177AFLiAgc+RkwYPn9kKVhw5Qw5egdgPSSzlyG67jR+OYbJcwnIoCff67UrrtGzxL3hAnRewFp4d3UtSX93Ece1lzTnIPosMpz+vTpZQKrMu+++251xhlnmGPufeONN0w0LArINmH45z//aUgYBCvN6D8XibP+/nwLG8qjbg0ICAgICCg3dA7ss88++oQTTjC/Mb7OZah91VVXmYUFGH37IAOq11DbGpC7iwn23XdfvX2fPnrBzTfrL0aP1j93767nz5qlP91xR/3dwIF63uzZemlJiX738MP1BuuuW1iDa9Jfp47Wq66q9aabao3huDU+nzZN67p1yWx0DNq107p9e6379tW6SROtN9ooup84VltNa0mvZjsi4n38ca2LitijSOtVVtG6YUP2DtL6mWe0rl8/+s2zLVpoTRWRr3r1tO7QIXrXggVaFxdr3aWL1vvvj/V6dB4Deykbc+/cuVpLmRhwnSBlZeK292+3XZTOzp2jY97ZqBGW/dFxNvToEaVP6k137RrlGRAH75V6M3ED8s27XeN7zlGG/C0n7KKTXIsCWKBAu0pri3a7p2yLArjOfT6QDuJP20qM9/ItkA7A58b9+bZT7hUCGRYTBAQEBKy8yL2YoFOnTkb9adVDaZIDgGTjtddey+mdPV8bnpYtW6r3i4rUMTfcoPb8+We1TefO6oILLlBfPPmkmv/55+q0885TO62/vtr/lVfU78XFqieSnULhiisiqc8220TSISRCHP/zn0o9/jg64egYIEH69ttI3Tl9evR33jwsz6P7MIyfODGSZFEu55wTSaFmzIikXkjnKI8zz2Qvreg3qkekT3XqRNI5/lrbq9NPV6p790h1iGrUpkPKVp1wQqQ63WWXSJoGkDQh6UPNSNwc77ZbJCHEr9fXX0f3WXUn6SWtSPF8IM1I/ngX+UWSaN+13npK/flnJDFEBQuQ2KFOJW+8gzLkHCph8mjPlQPYtGVbFGDtydLaorvdk29RgJUKI6nLZTNXEXVrQEBAQEBAXogZWyqmT5+up06daqRgabN6KzlAmpaGXJK4tdZaS9988801wz0H75X3644dI4kRkrI5cyKpWMuWWr/wgtadOmndtKnW8+ZF1xs3jqRVFsTBubZtl8eB5OXYYyNp2J57Rve1aRNJligbzu+2WyRB47kxYyLp2IYbRhI4KR/zPFK6tddeHi/v3X57rVu3jqRWCxZEcdr0IGnjmZEjo2OpKyOdu+kmrddZJ7rGb/LTqtXyeH3lT5xI04ifdyHBI23nnBOlqWdPre+8M8oX+T/vvOjeNddcHu9xx5U+h2TOSvnyAJKsjtSNB0jXkLIhbUtDLklcRaXCFmmSOj63IFELCAgICCgH6soIawaQVGDkz04DaZIHJAfY4CA58EkWrCQO7+2+1XjY8CCJY8cCDLlrxM4ESM/+/nelunaNjpHIIIV6+OHIZm7LLZV69lmlPvlEqR13VFJASjVurNSYMdH9gDjmzlWqbVul8Jpv40BS9Y9/RIsMkCZxHxIqYM9z73PPRVKz4mKllixR6uWXldp66+he7rNpQ0JGvSAd++qryKAfCRPxWqklEr8nn1RqyJDo3hdeiOJEUkR6iHv06EhSaNNLHB5JksFDDynFjhLWPs6m7aWXIps+nuMeJGvkmXe76SVu95wtmzxBm2ORQXKVr21rbEXmaze2rSHN9S0aAFXpSLeoqMjYyWFnx99cII9hC6mAgICAlRrZHd4CZvQEH9Ice1og+chHEmdtiZI2aitMohZQo0G7su3EAulVNnuypL1YEkjXsjnStfaZTZs2NZKxigQhbkGiFhAQEBBQHuS2UUNq4JMc5HLPkWu1HVvwIDFAElebbXhwM4JdXkDFgRTVuuIgrLXWWl67sDQgjUWqm2ZPlsteLJe/P9c+s1WrVkbKVREQD3uTsqI5H7AC+pNPPjGuSwICAgICVk7kJGo+5FoUkMtQ2x1Ya7M6Z/jw4ap3795m/0YGclRmAeUH7QV1JSrBjh07mvDFF1/EV7PD3Slgdev6w0GuCYN1FZPm788leVZ1jwqTti0zHfOXePlNQB1LOuxxMrDTx8Ybb2ziyQUWS0Dsfv75Z7MvaEBAQEDAyoecNmo4o7V/rY0PtjdpKz+579133zUDo08Sl9yY3QKJBoN1vjZqOBdN2igxCNbDvioGkj7fij8XNp7ks8CeQxJyySWXmJWG2NqdeOKJ5nqXLl3Uqaeeqjp37mykMc8//7yXLARkxxprrGFWWdJ2kFpR57SHZP1aWBs17kMaBskqj72YrXN2QqAdnnzyyYZEEdeff/5pVjnb+/DfNmnSJNUW2z0BPt2odyYrEDQkwzjkdUk6k5O3C+CAmTwGG7WAgICAlRoleRM1VEK4I4Co+NRHDFRIydhz0z6TBCQsbWAtL1HDbUi7du2Mt3gAqcIJaq9evUzcOM9FcnHDDTeY62lo06aNUWf99ttvxvO9S7SQ6vz000+GoDGAB1QNIMMDBgww2z9R32mLBSyYCHD/SSed5HVCC9gJAJW0b8LAohdUikisIGC0FfbghJD/+uuv5n7Uk7QJfiNBs+A67eTaa681BK4qEYhaQEBAwEqP9MUEMgAaY2YhMbp+/fq6bt26WgYzYxCNQXWjRo3Mbxu4LgOuuZZ0a2ANtbO5TMA4/PrrrzduFzCcJi4hbea3G+bMmWP+CiEzQQbzOIbSBuXTpk3T3bt3N3nIFmQgzhiQT58+vYzbBhnoTd7Ow81EAix2II40Nw6kk8UUbhpd5LMYg/izOVTt06eP3mijjbwG9uRDSLXJVxpyuaog/9lcVZA20ljRPPoWAfjy4oLrQtTjo9Kweab9pmHXXXfNLCqgjki/BWXJuTTwHG18xx13jM9UHUhXWEwQEBAQsFKjbipRY6CcNGmSHjBggCEpM2bMMIRm//33NwTopJNOMscECBWDyZFHHqmLi4v1PHyLxcDXFAP1fffdF58pDUviiBP/VUVFRWaA4i8kkd82MKC3bNnSxAdRvOmmm8oM8hAKfLLxLARS2GhqaNOmja5Tp47u0aNHJg4f+WrcuHEZoraiCQ7P8fwRRxxhiEmS3PDeXKsccxEarnFPWh6pr2x5pM7JQ5q/sTQim8xLEly3hN4Ns2fP1oMGDTLkJnnNDbSPE0880cTFMeVo0blz56yrjXmOCQvtPa1cCgXSFYhaQEBAwEqNdKLWrFkzvffee8dHEXwDM4TDHWyRPlmilotsuCSOQenSSy81z0MQIFDugOkSH96FJIzBi2Oede8ds+sY3Xxyc108sViX7FaiG+zTQDfcp6FuOFnC3g11g30b6EZ7NtJqvNJ1d6+rV5m4ir7iiivip5c7LLXpZmC2RK0mEBy3XCmXJFHjN9fTBnfem4vEQUKzSUBxXoy7ijRA4CHgaWWQjciS/tXYdisFxIk0lXp3Q+/evU29Jc8nA8TH1meSqPE7Gyki3TwPIUyTdBYKpCUQtYCAgICVGulEDcmCJV/ANzD7CAcEC6JmyZcbh4skiePeCy+80EjSIAgQMUu+UN25xIc4UcfawStJLFr1a6W38EjQfKEZoUiZwdD1JM87SBODsSVqlhRmIzi5VLyVJThJEpckapZkunlxwflsJI54yWOaVIkyIH2k0wfSTf7IZxpyEVmktc2bN4+PCg/ebeuwokSNNNLmqhKkJRC1gICAgJUa6X7U6sYr31gkgHuD1VZbrZS3djy4J/f1vPrqq43vJxnkjQG0kArvKkjrg437hFTEZ6N3YqgtA7k5xn8UCxSADJAZo/Bzzz3XXLuC/TgFnCcujMO5v+7iuqpdUZGaKde87MwJAyQ0VkVq3Lhx5llchwDSTfpZ7clCgq+++soYdwsJy+mLy6bfRVo5uqBMWGnIe21eXeRyi4KhO4sxuJ7NLQplKSQgPrscuKogjeRRSEh8djkw8ud6Pv7GhMjFZ5eDMmBBCgtA3Pp0QRl8/vnnapVVVonP1ExstNFGpjzJc0BAQEBAQFUhqx+1r7/+OkM+7MBsB+M04sYKOVZJQjYsgXPhkg0fiXNX2LEB+6abbppZRWoHejuI//3vfzdp4TyAYHA/aYSE5YvGEiAPkE58cuFCBJB+zi1dulTdddddJk8beByqWoJDeWzn8cWVj0NVfHXl2vA+G4nj3UuWLEndhNz1N+YjcXYTcghvWh7tJuS+PPr8jbmweRw7dqyXyLplwGrOmg5Wqo4aNcpMOgICAgICAqoKqUQNdxe4y3DJh0+iYgdYS9yQiB1yyCHmWhK5yIYFvqn+97//qdGjR2ekV+5Af8YZZ5jBHoJGWiBBXAfc37hx43J58v01/gvBIW3s5YhkygJXDbj6QNKThEtwXOmgRS4SZ8sU1xTZCE4aiUOyiD8wnKLiasRXruSFPKWRZyShSA65nk0CynVfHvPdhSKXpC6tDAoBypF0FhK0PSYdAQEBAQEBVYZYB1oGrK50V28mbcqAa8dl4S4msLC2XUJW4jOlga3SqquuamzUsHHjPdigCfkx130uHKZMmWLs2QBpcu2ysOnZpbhYzyR7OYLQCt1F4hkyZIh51gI7M2tH1b9/f7NClJWkLrDTyrYogHIh3/na6SXhK18XvDeXe46qXhRAHZHGtDLAtoo8ZisDnk+2q2ReKoMxY8ZIVUfabtrn8OHDK22jZu8hnWl5qyxIS7BRCwgICFipkW6j1qxZM+NxH/gkKq4qDBUQQDKCmhBpnIVVibE9UJrECGlKo0aNzLEkyqjnrArUt48j73ZVTqSJ666N2R8SzwPyF6VptvCRhCUSUGWRH6tGRWKHGpW0Pfnkk2rrrbdWTZs2NdeAlQ6S1jQVbzYpFV7zs0mpfOXrwpYr6erevXt8djlcCWRV2czhVPaBBx7IS93qKwMrjUQSlywD2hB16YbHHnuszDk3sOOFEHzTdnr27Jk5j40hKtk5c+aYbb+wN0TKxzXKmbLiN/Hzm3P2WTdwnedIG/eg0kaqxu+AgICAgIAqQUTYysJKCpDGJCUqMnAbKYnrPsKuNrSrPt1z+axARHpg3XMAIQZ68uTJ5rwrrbHvRqJG8l0pG/ch4Vpl+CrmmlC9jCQlLdThb12lz7/sfK90iLTxvnHjxpkyse9Ikw4CJFRIqtJAmSLpSpNS+crXhVuuSHiQ/LlSKJ8E0gXxEj/v8SFXHkk37xQCGJ8pC65ZiaQPxM073LK2uPfee42fPOrCBvKG1NU95wZ8o7Vt21avvfbaJm/c717r2rWrkRLb+5CSco17ceuBv0Bc0uBTDwmlfdYG7uM6EkzaJu5B8OVWleC9QaIWEBAQsFKjbuoWUjLQmc3GkdZgW2SBpAh7J2yyrJTF3VMROykZVMy2PL59Fi2QUGA7hTQF43ZsmHbYYQcjYZk7d64aNmyY2UPx/PPPj59Q6p577jELFjA2v/nmm9Xtt9+uunXrpoYMGWLuBUhPWBXKqjwhKmZ1JNvw2LQiSSI9SEOwL+I60hxswJBcvfXWW0aKxZ6OXENCiG3awQcfbFalIoFC0jVo0CATn4tffvnFPDd06FC17bbbxmeXA0kMcQthUPvuu298tjTcPCLlSwLp3uzZs8172PYIqRT3I9mh7JAcXXfddeZ50p/Ef/7zH5MG7vVJ4igXpGC58kh9UV5JkEeep1523XXX+GxpsFqX+0hDEuQPyRfpJ382PvbXxP7QBxufkHdvmdkypWyIMwlbpryTuknCtgmuC1k0ZY3UDjtKvgOe6du3b3x3dtD+nn32WW86k5g2bZoaMWKEaae8R4hbfCUgICAgYCVB+l6fqD7ZrPrII4+Mz0SqMAgPg5ZFck/FkpIStfvuu5t9Eu25JDBeR2XG4GNJHAP/3nvvbd7HYIiKqXfv3pnnGYghf127djXH3333ndnzkT1BeRd/LbiXvUA/+OADkx4GVUgWgMihHrMqTrDWWmuZAdwOnlxj5SqqX/b7ZCD+8MMPzapK9jL1DfYAkkMcvsEekGbS5iNQIJnHJHB9Qp64zqINQJpQ19k9K8kfJNvmNwlUprzfVy+AOKiTbHnkWR/5BuSRNNhNzJOA6JFeq1Z34ctfZeIDFSnTJP7973+b67ZMP/30U6Oqp81xjrb67bffmmu5MGbMGPXSSy8Z1Wwu0AYnTpxoVOiBqAUEBASslEgnamussUbGhQYDIRIW7J2snRlkBuLGoO9K3BjsIEfW5iwJBk6kVC6xAmx+jmQLgugDzzEgWhs4BthkHEnCxgDPvQympIsVkvzmPCs5OQeJ4zf3cewSHN7FvRA7rkPCKC7yzobwaYN/LixatEh16NAhPloO8sTG8vlKZ2oKIEKtW7cuRf4gdJC9NMIHAQNppBYCRkgjtS6Z9oF6I120Xx/yIWhcJ/406RftEbtFvg/s3vIBdoFIpJHg5gM2j0eiO2vWLLMKOiAgICBgpUJuogYgaSwGsKouS9wmTJiQUUdZ4saAguuOtAGYAdQlQxYQOyRbacBgGxUX6i0I1IIFC9Trr7+uJk2alCFnHD/xxBNq8uTJGcN/Brm7775b7bTTTmbQh5RBEpBQoF61PsUgeahT+/TpY1SpFixagODhENcO6I8//rgZbB966CFzXF6QftKRBOQGdSBpq00gzagDIdoA1StljKrRhwcffFDNnz/fqFB9JAh3I5QBKk8f0Uuqp5OA3HCN9/vUuxBA1JjbbLON2mKLLeKzywEp53nI1I477hifLQ3ev3DhQvMNsIgFSWu+YFFCGvnzAakpi0YCAgICAlY6lGRdTIBRtzVat8BoHcNq17jZGp9j2M5zVeGuYM6cOWZbK9c4HbcVGFy77/O5vLDbInG/BWlmkQRpduFbCIDhu7uggvdh2F5oEC/lV9tA2dIeKB/KKZs7EMqXkAbf4hUX1Bfv8y1CANQx9Z/WBgu50ILFEsn2ExAQEBAQUECk7/UJYWCV25lnnhmf8a/iZEB0iRvXBw4cWGrVHWGTTTYxRIu/7nkIDz7M3HOsqOvbt2+pc927d9dNmzY1v91B2kfMSBP3JYmZHWAtIAO+1YsXeXyHuSsxq4pQ1WaiNmvWrLwJjg9pdeGiMitJAW2UNKaROF9bcpFsV4GoBQQEBARUMdJXfWJ0zmq5hx9+2KhA8YnF6jN3FSee3lF3oqayKkTUVqiCXLWTT9WUpl5iJef7779vnrfqIVY28g728uR38p2oDLH94RkhWOacz64O5LMgAqDyRPVGfq16DfUrz5MXVLAycJvzhQJlzgIKVtvWJgixMSptDOTTbNJQE2LvlaYSx96LdpVmk4a9GCpzFpr4wKIPdmfgHS+88EJ8djlov/hZo934FkJQ3xjt0waELMdnl4O2jopXyGBGxUs7x9eeEDZzHBAQEBAQUGCk26gBXGiceuqpxtEsZIhByhIZ1yWHHfisyw0GQzvYMQBDmHiWeICPWKUtTiA+7l9nnXXM1lHff/+9ITTEyX2bxSvheJ5zI0eOzEnMcrkYsfmxxMwdnO27IWmkq5AgbtyK3Hrrrcaubs0114yv1ExQF7grgTxhnM8qXOzvfEizTbSo6HX2o11vvfUMQcQu7qijjjKrMl3YNuS2Xxe2PUDSfCTOtg3ai0skA1ELCAgICKhiZCdqGD3jagNJwrGOd3ufBMonsfARNx/5SVucwECIxI13M5jiLoTVoaA8EjMfMfNJzHwSQsiTlRCOihdTIB2yHu4LCd6FmxIkduSJ1bNIiHBNkY3EVDcgRBAfXFJQDkg5AemFUFGetvyqChBDFg1Ayg499FB14YUXZsrPSjqTbcgHX3tx4WvrFoGoBQQEBARUMdIXE4DZs2cbr+0WaXZEPtshGdjK2Av5jP/5jV1QcnEC9wlhis9oYysnZKWMjRmG6Unj/1w2ZhZp9m2+9Lj2VdxTlTZqvJv8YwtI/oT4mPJNM4CvDlBuGPqTPsqCupk+fboJFtKgTBopP3ZecMu6kODdpIN3y0QiYyfm1ouvDblI1mkSaW3dBfaYrg1nQEBAQEBAgZG+mABYwgDswGYHRcBg5tv020fcGBCTxM23OMG3Ko9nWEzQpEmTKiFm5NG38MDNK7Dvri6iZkG+SAtpX3vttU1ZuuVYlaBcqGPIIvVKGi18RM3CJVNuvVQGPhJIO0sStVwrO3117iKt/i1su+cdafcEBAQEBAQUAPkRNQY2BsiklIlrrsTCDmBJ4ga5geS4YIDjeZdwMHDyHpcM2EGXOFq0aGHOVQUxIz530CVuSEAyL7x7yy231Kuttlp8pnCwRCNJ1FxUh5TNJz3zIRtRA5Qh14knLY58QHpoV9RlMr9Joka5JNuQBe3giiuuMKuKr7vuOlPOyXDTTTeZ69Sz7zqrW2mPxxxzjB49enQgagEBAQEBVYncRI3NqhmY8pF6+YgbBIhBz0W+Ejfebwdd4rBEDRRCYuaqvSwxS6q6fGm95pprdPPmzeOjwiEfomZBeiAJ5LdQUrZs0jMfchE1C0u0aDPkLV+QH9KRjegliRouZXzl8Oyzz+pWrVqZvCXdwbiBjdYHDRrkvUbAnQzfBL/Z4P3OO++M3xAQEBAQEFBwZCdq2Ki1bNkylTxZ+IgbgzP3QagsIBflkbi5xM3aqBWKmAGfGpW0kUaXmCXTYglVoWHjzYeouaiMlI13WjJEHssj+cqXqFlQT+QL8u62Hx+oKwgo9eHWRRJJopZWL1OmTKmSOgsICAgICKhCpPtRA9Y9hxAHc1zZlZ245Nh///2VECFzzrrUYOWcECZzDpxyyinq448/LuVOga2ibrvtNuOGgb0w7SpI4sAFCKsM7b2sPGSboY4dO5o9KC3YXJutqlhJacF+kMThbjXEak72kezVq1d8Jko/qwrJD/dzLAQpvloY2FWLQjxKlXu+IF3WlQTpmzp1qinrNJcT+MWj7Gyd2PrLF9ST+5d9U7M0pwxYcUubEcJmVtO66aM9scpYCLjZtkzIZ3zFD3flZXLVpwVtkfoklLdMAwICAgICViDy86PG4ObzReUjbrhqwO0FZMMO/OX1pYZvLjv4A94N+eMZnOQmnariUNfnaNV3vlDnyFt5iU0uVJaouaDMceAKKRo1apQhY5AeSBz1ttlmm5n9OblWUVSUqAHqGrcpkEUIJemAoEEwL7roogzBz4VsRI24rAsXiHxlyzQgICAgIKCakd09hwxqZssnn7rSZ7uFuspVEQLiSKpKfSpLq560aizgqkqJpzzqwNoIq7orZF4pQ9Si2PeVlJQYteO7774bX60cyqv69IG09O/fXwv510LC47P5I031yW/K0KrAV4b2ExAQEBDwl0Pd4oiw+YHk7PnnnzcOXufMmWOkFQQkXnfddZeRYGy11VbmXI8ePYy0C0kJkjLO4Wh03LhxRk2J5INzbI/EX4AEhd9IRIgTiRkSFs4ROnXqlHk391pJXkBuUDdIItdYYw0jWULqSVkiVaO8qQ8c/K5IXH311UbaNX78eOOQ+IknnjBth7RXBkhfkaQhmauMxDAgICAgIGBFI6vqE8ydO7eMV3z26bT7cFqknQPJ8xVVP6K+ymWzVJtRCNVn0vYMlWCyzMpjy5YNFVV9oh6HRPrs0Kz9GgSLa7nSlFR9Dh48WHXt2rXUjhMgaW8ZEBAQEBBQC5Bd9RlQvaio6pPnUEULMTGqYnfFay5UZsVoeVWfvAv1NsFVeyeBuhZ3LJRF0rVLEknVJ+45fKtEKVPU+AEBAQEBAbUI2VWfATUbSMWs6rl58+ZKyI9RcZZH3YeUkkUeQnKMZAoVc8+ePY1aEmlbIUA8xItaE+mdEMmsiwVQcbMKmPyw+pf02P1Ec6Fly5ZeFfntt99eaZVqQEBAQEBAdSMQtVoGa3vWoUMH9cADDxjiA8k69thjK6UWhtygPsQmEbUhG5FDkCpry8bKzv79+xsbRNyZlIdEovbEzoz0sIIVUopKtzxAzUsefv31V6MSDQgICAgIqE0IRK2WoBDSs3xRCCkbEjCeQSJGWl0/eeUF6UEKBylFKkd68kkH93A/edh3333jswEBAQEBAbUHgajVYFSV9CxfVETKhsQLQokEjGeQiJV3kUIaIKVI5ZDOIaVDWpcGyo504KePPAQEBAQEBNRG5Fz1GVB9gFwgMTv77LPNTgzFxcVmdwVIWXLl7IrCsmXLzM4NX3zxhfrtt9/UPvvso6688kpzrX79+maFMLs8YCtWlWD3CcoLly6U17Rp0zLlh6QRx8n8RRoHwqrPgICAgIBaiOw7EwRULyAaG220kbr11lvVzTffbLbKqsn45JNPjDsMyOTSpUuNehLpXxogdg0bNoyP/Mh1T/I6hHGTTTYxblwgbQcffLDq06ePkea5krxA1AICAgICaiECUatJ+PLLL9XQoUNVly5d4jO1Ay+++KJaddVVTfp79+5tJIFJYNSPWhQJl29VZtr+rBZI8tirFULm7tXqAqKL777333+/zDsgaieddJKaN29efCYgICAgIKDmAmGIjK2BqAVUHtiLQZAefvhh7/6nvk36XUCwsHvDnsy3OIJFAew0MGHCBK+9GSSQ+FERn3XWWfHZ0thpp51MOt577734TEBAQEBAQM0FC/gWL15cEhYTBBQEbMTvI2ms/mSVJqpIH0nLtd0TJC7bogB3ZaePpNktzdq1a5cqiQsICAgICKhpaNSokdpss83Cqs+AygNbsOT2X4DZgF396VulynZRSMLSSBwrSyFZbKlFY00iF4nDZo3FBXvssYfacccd47MBAQEBAQG1B4GoBVQJkKLhzoMFBj73HLjWYE9SjPt9JA6/cbgm4bpduekiF4lDUsd11K3bbbddfDYgICAgIKB2IdioBVQaLIDABgypGLZqp512murXr1+qFAs1J+5GpkyZEp8pDbZ7YkEAkjKfW5Inn3xSzZ4927zHJ8l74YUXjGsOnrckEOJ29913q/nz55vjgICAgICAmgy8P4TFBAEFAerLN954w/hQ++mnnwxZ863cBNiMfffdd2Z1pw+s/sTlBqtI0/DBBx8Yezjf6lLAShniJz0WpGnAgAHqsssui88EBAQEBATUXASiFhAQEBAQEBBQQ2GJWrBRCwgICAgICAiokVDq/wGW+jkeZ9rTHgAAAABJRU5ErkJggg=="/>
          <p:cNvSpPr>
            <a:spLocks noChangeAspect="1" noChangeArrowheads="1"/>
          </p:cNvSpPr>
          <p:nvPr/>
        </p:nvSpPr>
        <p:spPr bwMode="auto">
          <a:xfrm>
            <a:off x="21272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20iVBORw0KGgoAAAANSUhEUgAAAmoAAACmCAYAAABqZ6OZAAAAAXNSR0IArs4c6QAAAARnQU1BAACxjwv8YQUAAAAJcEhZcwAADsMAAA7DAcdvqGQAAK+USURBVHhe7Z0HnFU19sczA0Nv0qsFUAQpgggKdkBQUFQUVBQLdlRU7A3F3nv/K3ZdFRu6imJF1kVdC/Z17QXsHXdVyP98c28emTu5772ZeTPMSH58wrzbctNu8ss5JydFWqACAgICAgICAgJqGkqK4x8BAQEBAQEBAQE1DIGoBQQEBAQEBATUUATVZ0AqfvjhB/X000+rBQsWqH/+858mgA022MCEfv36qc0220y1b9/enA8ICAgICAgoKEoCUQsog//+97/q4osvVtdcc41ad9111eDBgzPkDFjS9tprr6lXX31VTZgwQR177LGqQYMG5npAQEBAQEBAQRCIWkBpIEE78MAD1XbbbaeOOeYY1aJFi/iKH0jdIHU33XSTmjlzppGwBQQEBAQEBBQEgagFLMe1115ryNljjz2m1l9//fhsfli8eLHafvvt1UUXXZSRvAUEBAQEBARUCoGoBUT46KOP1LBhw1TLli3V//73P0Payku4kK5tvvnm6r777lOrr756fDYgICAgICCgggjuOQIi7LLLLuq2225TJ5xwglq2bJk65JBDjEqzPEBNCknbaqutjJ1bQEBAQEDtwRZbbKGKi4tVUVFRCNUUdt99d7V06dK4BvwIRC2g1GpObNMeeugh87HOnj3bELjykC4kaQRs3QICAgICag8gDk888YSZrKNsqylh6623Vn//+9/zStepp56qpk+fbsiP77oNeCtAMJHtvt9++81omubPn5/Xu8eNG6fuvffevMsP2+6SkpK49NMRiFqAeuCBB9TYsWPjo4hsPfPMM2qttdZSixYtMqs+33nnnfhqbrAK9G9/+1t8FBAQEBAQUHGMHz9e3X333Ybc5MLJJ5+snnvuOSMsSLsfM50//vhDvfvuu/EZPyByY8aMMUIMSGw2INBg3BwxYkTOe8sNyUiNQI8ePSjREEKodWG77baLW3FAQEBA7cUWW2yhn3zySb1s2bL4TM3A999/rzt16qR/+eWX+Ex2LFq0SK+33nr6s88+i8+UxtVXX633228/3aFDB/3NN9/EZ0vj/vvv19tvv73+888/4zPZceedd+pddtkl7/vBTTfdpPfaa69cz9StMYsJMELff//91XHHHac+/PBDteuuu6qPP/5Y1atXT/3+++9KClN17Ngxvvuvha+++sqoGl9//fX4jFJTpkxRV155ZXz018Qee+yhbrzxxvhIqS+//FKtttpqZjFDQISmTZuqH3/8sfAztICAgIAEUPOdeOKJxs1STetzUCvutttuxjwnn7Qh3ZoxY4bxYlCnTp34bISNNtpInXvuuerWW29Vffr0MdyDMdgCSRsc5Nlnn1WNGzeOz2bHjjvuqCZOnJh3+sDNN99sJH/XXXddmTQ6qDmrPpNEbeDAgaaAhEUbVdw555xj9L5/ZTz11FNKWLlae+211UsvvWT04jiRRUzbunVrE3CDIexbde7cOX6qNFBVUn7du3dXv/76q1pjjTXiK+mgCeSyKSMNkydPVo888oiqX7++ib9Jkybx1fKDfHTp0sV8DNjIIVpec8011SabbGKCxb///W9DZPmw/gr4z3/+Y4goZV63bl1Tjvz1gbx/8cUXpt0HohYQULU4//zzjW0TwoFsQGW2ww47GPuiv9p3WZOJGmPQ6NGjDanp2bNnXumDqNF/og61RAx1JhPgo48+2giBhg8fri699FLVv39/EycqTMYbSFS+74H0ff/99+qMM84oRfhyIV+iVmNUn9Iw9B133KGFlJljIWq6ZcuWWkiLOc/12gghXznTvueeexoVGvfKoK2FvGhpTHrs2LF61KhReubMmSaO++67T0tHYkIaLrroIt2iRYv4qPCgfoRUmbRWBuSJfPOXvPN33rx5Jv8ubNnkC0TkpI34KKedd97ZlB1lQjzJIETYXCfwLp7h2VdeeSWOsbDgHauuuqqWj9+I3V977bX4SlnYvNc0NURAwF8RkyZN0m3atNFbbrmlbty4sd588811+/bt9SqrrKJHjBihGzVqZPoJmfyaPnDp0qXxk38d1FTVp8WHH36ohwwZot9///34TG4IudMPP/ywydMll1yiDzzwwFJ1h5p06NCh+s033zT37L333vqGG27IuwxuvPHGcqs8LWq96nOdddZR7733npKPREnhmu2MkDjVNsCWWYWSLe2o+z755BPjbPa8884zS6Qx4MddhpAGM7u5//77MzM4xLFIo1itAgvn7y+//KKaN2+uvv76a/Xdd9+pJUuWxLEXFkjoWrVqZUTQbC9VUTz66KPq008/VW+//bYSUqQOO+wwI9omr3Pnzo3vUur00083q5DSyo+8so0V21m99dZbRlKHlIoVPe3atVNCioxvuDQJIDMqngM8S0AFi+SLOunVq5cJzKwKIdVDMsxiC3Z/oG6FSMZXykI+YKMalg6jxs1uVxRY1EId5QPcxVSmjQasXNh3333NykIkavQXtJ9Zs2YZ6bdMqsw3SF+LhJ970ADQfyH57tq1axxL7UYuiRpSLfra6qINjGuUtSvlpG9GcoUkDHUjGp5sIA7cTTE+MtZOnTrVSM/gFhaoOhl/0FRR90jYcknG8D2KiRJpQ4War4rURa1XfaI3RiXEAMlv9Mx/RaLGQEyjo/ExgL/xxhumsaAe69Gjh1mRiSoUcewdd9xhVmd+8MEHpjHRSfCXey1BwZ6JJcWoQKsCEDU+YBo9HVlFQfpQ4fLBIDIm7ZAmymPTTTeN71KGrJM3mimEiw6RdvHZZ58Zu0XiIB2EZs2aVUodmwQE6aeffsoESCHqZ9LB3zSVZTZANHgWcggBhJRCKH0IRK00sFml/ZWny7rwwgvV4YcfHh8FBJQF5KNbt27m+2awpN/dZ5991EknnWTMR3zge7TtkH6H/n3AgAHmuDYjF1GDmJDXtD6r0IAMoWqGFLug32cizRjQtm3bTP/vkiuEFZA06pe6xcadiTtxTpo0yai53fsZYxmDFy5caK5TBkz0XELHswsWLDD2b4ztqMvxG1rR/rnWEzUkajBVSwYwPN9zzz3N79oGGj4huWk5lU4ls13TLbfcYhqOC4wSsc9DYgRZQ0pE4wFULoMWHw3xWDKYixhWFryTdJx11lmZtFQELJ/+v//7P5M/Cz4UBmMIaRJcQwqHRIqOFELLLIZyqS6QBiSbc+bMMX9HjRplZmfY1+UL7PxuuOGG+Cg7mClCwgNRi0A7h6hT5vQNSDl8YBJAuSGxPOWUUwJRC8gK2hUEBekMC7iYSDG49+vXz0jX+e6HDBlihAVI1f/1r3+pNm3aqMcff1xtu+226h//+IchbdiTprXJ2oJcRI3+izJgLK6OPslnY+aCukPTBHHC1hmJGeMTZIrf1CET/wMOOCCT3lxxIhhgZx7GUsZehBKMU0gS+Y22izgpg4YNG8ZPVQz5EjUaWI2ANIxSNmocC9kwv2s7DjvsMH3FFVfER8th82htkfKBNBATAGWFzp44iAu4v6sCvLMQNmoVBTZo2I0IWYpOYOO1++4YvWlt7crkHn3VVRR89DsX3n5b699+i35z/777av3EE9ExmDSJgo3inzBB6xNO0Hr//fW8I44wZUGg7RYaMkPU8vGa9vNX+RYqA9q6dLbmW+EvdkQykSsTuE6QTlhfeOGF8dMBAX7QrmQCoI8++mjdtGlT3a5dO2OPhl3auuuua4IQFNPvYO+EKyn6YOyc6GttmySe2o5cNmrltd+qLE499VRjN+zalGXDO++8Y/rKJUuWxGfKorxx2jH2u+++i88UDvnaqGVXwgYUBNieocJ0bWvYngmxqnzo8ZmAfMCqWCSNW265pVLYssnsRn34IV57Ecuix4j+yoxKzZ+v1DrrxE+mQGZkqk8fpayUi+eR6B15ZHQsM0h1++3R+Q8+UOruu6PfMsveSOrw+ZkzzUb01C/SRiRthQIid2b4zAyRkrLpPTP9Qr6jtgKJGrNQ1ObJwMyZmbKdQQcEZAPtBCksK/dQlfHdYUP65ptvmvaEKQnSM7Q8SNLcdoVU3QIVXMCKBdoWxtTKSrpcIE0jTlcFWt0IRK2cwJ3EhhtuaFS1+Qa2YcJYEQ/HiFKxU0Jci/owIH8g5mZhCcTIYMIEpY47Tql585QSwiQFqoTR8GVFxyeeiBw7utcHIVtSOUohcraLL7hfOmthArDCiMDtsAN6aKXmzFEKGzjU8RA8jFjlN6pP1LUy6zL1ijq7PDs5pAGyASFloQVxo/4v7y4RAQEB2cFECHsm7NKwY8JWFtMKTFL4jd0vdsN8j/Tf2rEWYjEQtqq4e0iatgQEFAqBqJUTrFTE4BB7svIEVkoeeeSRZrCFvLHCKHzY5QOEF7sjU27SYUoPqtShh0YXIU4HHKDU1Vcrtf/+0Tn5/d8+fQyxY/VoGfTuHZEy7BQWLozOCdFSLVsq9cknEeljHzbIIIC49e8fPcNCgmeeUap9++iagJnXyy+/bFblYhuBvSX2LfmAzexztQfi6i1pPvbYY+MzAQEBhQTfGHZm2A39/PPPqm/fvuZbhojNkwkhC4kgbxizA2yL+c29SLsDaj7+K/3sM5tuqk4tKlKnyLEbDkscE06Q8J2EFYnaT9SQLsiMSLHiRgiQ2mqrSCrCAI5hJ+cIeMBn0MSZKvfLh1gRMHuyKsvyBFakYOSIQeK0adPMvmWoyiBtiNUDsuPss8825Zgx3GcRAWRpt92UOvDA5WQKdwxIwQYNMurPi4cNUxdccIEhy6zmMaBDHT48ah9I4ZCoWbXmrbdGz37/fRQ/RI13HXJIRNAuvRS9daR2lRl3EqxEYnZOZ47hKdLXfCRgrKbCAJ7VVKhbksBQFhc1uGwJCPirgNWWqBLzCXz/rjQrG3BxZNXf+QYWN3377bfG0Tjf4pNPPmkWDtkAiePchx9+aO7B+JuVoTZNqD598VY2oG7F+D0gO16TME6CLSnpqZX01GWOv5d+OQ23SEj2vo9IuF7CiqyB2k/UkGh8/jnGAkpNnIiDrmgg/vTT6LoM1EYVhs0SEosvvlAKr/4r0L8SkjVUWQQIBO5HAvxgFSgrjdjknbLKgLp84YXor8x41X33Recfkc+qVy+lOnVS6uWX1cNyD6uxhg4dambHBrQPpGnj5LPm78iREdHnPNK48eOVmjULg4dIvYrkDlUobczTYTKrZlBwff0ASCUrDnGpgn0ZKkxWIfIXGxjUmPw9+OCDzTJz4HN7gsqXeFCvBilsQE0GfshKZHLjIxy+AOnBVQ1kxw1MVpjEskIakoKbGia2+QLp9vXXX2+eTcZd6ICbHWzVdt9990x6ffdVJFA+TPL/KoBMISL5zRwVFsgzCZbK22MLe9zuyy/Vps88o6ZL+SalZ1ihoaNxz/WX0FrCirR4rbHuOThmYGYWlRUyo1FnnBFJPrBdGjIkImEcI55uLUX84ouRXREStS5dlGJPzQq6dcg7XQlke876y8pVFfjcQhqHbx8G99NOO81IYvARw4yP3/hjQ2x/+eWXx08VFuxlhi+ayrrnyBd77723UXdCtHBwWB4g3YLgMRNGUgVhKzSOOuookz5m4gw81CF/ATYujRo1Msv5UY3kCzp64sAVBVt2sQwcdSckrqYCI2xsMKsS1j0HZYzrEsoddXgSriQFB9LBPUf1ARvNq666yhjir7XWWsYUwAf8HeLygskqEmfq1YJjbIGvuOIKI5EGOCBl6x+2bqKvtN+YD7QTvj3ux5VLtnsLARYZ0CeiMWH7u0K6riAvuMzAnyTtuqpRle45IGlbSGDJxTAJSLhkZPaSNjxpEnsuVxounpEwQ8JjEnB0wW+m1SdL4El7LJGaCbcvzu4S5kjoZo4iTJaAq3OcgxW6JdV6P2p5EyLUmNxDgUPUIGRIQ5CuSebVH39E16RhmYBdkcRv7I2QTmAkXg5UJVHjWto9kDT8/CC1YdBHBYt6jWOqEDsJZrL85hwGslUB7DCQ+GD3Vd4yqAi22WYb9dBDDxkbkSOOOCI+Wz6QZqRR+EQqNJCQvf/++8anm+24mAHjc2kQKlQBkgA6XNoAhBGCwepV6+jYfoIMSqg4cWSMfzj8OREnHzGEEOIJ8atpsO0P8o4H8KpCIGo1Hy5RwwSAOmKgZVKJfS+SZcwYIDd8C59//nkpooY/LMYAVPyuBA3zBdSMqCTp+6x02re6D7MSJpR8X2gvyksoyotA1PKDJVITJMjIbMgQ3j57SnBj+kgCUi3sxU4LRA2UVH3NVyWwT0LtyQctHYIhaTLQGZcKrM7DVkk6CCNJw8gc+x7ImQyY0ntHKtEaBEgabhgY0HHu6gKywvJgOgVUamxaz4yUv8weGeTtb4xfIVPlCSd//bW6VzqDg376SY2RQZdz/L1GyMH1H3+s2gr54BwqBTxFszoqA2y2kFRaIkSZd5Ombu0A5Xl1C9r/GGybhH0YzxFwsUEdcb/kz1yPgSQNIEWkYwZIEFE3Qug5lwwY5r/++utmsIDw0KmnERxsBtOMgFmpy0eULSTJHySCVWLuil5LxCBuqEEhF5RhEjhRtMAhMHWKSpRn6BT5kMlbTQuUOdunQKarG7i8YXEP5gNsRRZQMwCZwv4MwnXQQQeZvoNvGYN87Mcwyk86q4bk4dD64YcfLqPmZNJCPTOxoY+DuBEnmgXcZ7hAlcqiG54JqHn4UcJSCSyzQkdAr+cGap4euTolSCwYQNqHj4DdJWwv4eb4HMTt/Pg3mw2uCMlW7ZaoYaQtA62McMtX3zHgY6fEvlvYDEHMMEBngQHSNLv1BfdXQP2ZV7o8yPZcUvUJAaDDYhDiGfyGMWgjxcoY0xcSG28ckalzz1Xqkkui8sI+S9JgjO0x1MeO7sEH4wcSQDqJZANfZtiBUa7k00otiQvwDrDttpE6+vnn6VWVGj06muXst1+ktsagH9tCAWpLjHwPPfRQI2mig7799ttTt3ZxwUDB8nmW3TNI+AzxqRe2J8ETtQUzf1SZ+L9Daol0EmmlC6QFSVWqnWEy4ECW11tvPSP5IQ4fMUP9g8owCbsjAYMNbgKYUeIfCF9PbGWVnMmOHz/eSBGQVtx7773x2YqBGR4rkyk7ZvH5zJppr5BPyCkz7apCUqIGAcf3lduFIXXlOyHdhCBRq164EjW+Xbs6cm3pE5A4derUyayK5vvBlAGiz3eNqQZ2afgN9EnJiJd2hg0Y9UrfSFtjH2CApIf2x2QWqRBaBb6LQkq30rCySdSYKGPvW948fiST/LuEbDeWvrvzZ5+prYWQvyCT1z8SfSvoJ+P6KtIekLDShiD3ud6HJO5ZCRAt7kTCRs8A+XOPi6T9bSJjHmOrLVMkaRhucB/k8TIJm0uAUCLO4Ryj38ES9pJQvpynY+VRfVYzqoOoWeCzBwkbqgEG6SpZ/m3VxMQNqcLtBdIuCJN0uEY1DLGSDiPjwiIJSb9kICJ1f/ubEnbBJp2RxJJBkucgZkIyDDCOFRKkTpB5DCs2UUVD2oSQGeey0nm7uOeee9ROO+1kygHCgvQEaSKrINPAPZBbCJg7wJcXdA6QgmQnAXmCTAGkSRBHew/X2KgZ4oRkAeke72aQIi58MtHx0uEhOaCDZ+9S4qCek8hF1LBbZE9LztOWaCe+BSoMnAQkEUnwzbHhNCpi3gfJfFHqLPkuH1YUUYP8kj5s41h0giSTfAA6YK4Fola9sEQN8kXbp40D2iMmG/SD2KUhBaMvhKjxF2N8iLfb3mhT2Jja7xZVFdJb9x4I234ywcOWE/DNsYqe/oFzFfnmKwryy0SJ9pjPd5MPahpRs3tcVrRcIWug9TffqCaeSWoSqMYhMPSR2UA7eFPiWyhEve2cOapTx47qO2lzzZo3V8OkXsiJS9y2GztWhrh1M3lEoiYjkHpBAkvOEOcMlon4zVLmnzJxkL6ltfSLx8okftvu3Y0Ll0IgX6JGgdcISMOoFVtIVTRd2Z6TwY32Ex+VhnRoevDgwfqSSy6JzxQYw4drPXBg9Jvtk+67L9ouyaaHrZUaNjRbNF100UUmnV26dImuAa63aMF+R1r36qX1qquyz1R07cQTtW7fXuvu3bUuKYnOsfVTvXrRu3iW64sXR89zH+9PQAZfeUSeidFL3iOEJD7yQ2bwmXt4XgZ207aSgfxIB1vqXNu2bSUbq5otiOx1G+RjMtsUsb0T1wgyizd/5aM3YeLEiabeLOx9xxxzTHyG4pypW7ZsqceOHRuf0eY69/Ee/vIu/gpx0t26dTPpoR3ZIJ2XyZeNv9CBLZrc96WFjTbayGy7Q56qEtQj5UvaaA/8pS4oQ7b52WqrrTJpp6wov7CFVPVCJpymv2rSpIkJMjkxddWgQQNTLzLAaZl0me9nwIABpp6uvvpq75ZEfL+0Kd+1JL6X/mTXXXc1385uu+1WbVscvfbaayZvtDXyMmXKFLP9FHktkT6Pv6SJ7anGjRuXab9CJPXxxx9v7uXcnXfe6U0zbV4mJ3lvd1RZZLaQYru8UaO0fv/96MJHH2m9YIGWRFLJWk+frvW990b9+ejRWp98stYvv6z15MnRlnv0dck0H3CA1jNmLD/P8za+HXbQescdtf711+haHqDOjzjiCFN+/fr106POOkuv9dln+uFHH9VC6PWat9yiG5x9tl59jTX0rFmz9CnyLkm1zlaSa0jaDjjvPN1Q6oUxZI899tCDX39dH75woZ4ucdLH0IYZJ2677bZKtzOZ2IQtpGo7kIzg5Z5ZJKq/KgESLSRgPXtizb5cVczMBzUmzl+xGdtzT/XSSy+VtvtACocNGbMdZh1wEmwGsVfDfhCJl8yCjasMVH9I24gLezFcXqByRbpWv360ZdNXX0UuMDxwbeKk4WZUKmmQj9dIiCyYASFtSQYkR7Nnzy51DrszJDTYXKF2ZoZO2HrrrU2cqGiQ3ljg58iCtKFiHYnLjwSkw45/RcBOh5kgCwuAvc6KN1QpSAcsyC9xo4a14euvvzZSPfw3oaYl2Jknv5Hgshkx0ickUayAI7AajxWkMnCYe1gdB5AM8hsJHeqcfNTL4IUXXjBSuOoE9YtRM/VA3WBPiF0n5wNWPIS0mHZHG0LFjysaJBgE3FnQlmkzSBFGjBhRpt7o+5C85btSGykx3x1SO+xXq6sdoAJEeigDt8kPK1VR6wJr7sC3i4peyILJN2Aj9zPPPNPcyzkWP6D2tddXODATeTq2McacaIstItOUhx9mKb5Szz6LnUG0gA/1s/ShxjUWtsj4BcVsRvrSUkBbYlcBz5mj1I47RqYv552HUW6kSTn4YGPonwvsUCNE32gn6JPRPrEyvrOMNfS99GtC2E0/iO87NHWUL31mGtC+YPbym9TJN3If9Yqma53evY1EmDhxP0ObpG1iS4nk1m7KX5UIRK0GgkaHjZq1u3D3kys42B6JD0saobHt412QNVSR0pGYj+uGG0wjRy2G6qx7dzT6AlRoeO9HRfrYYzhRij5cnMLij+yuuyLbNRYMcA4CeP750cfMqlTeCZkjHtysYG/Iux1gVI9qI0kEkqQnCT4cBoFcgHymlS+dPUQAu0C2crL2ZBBnVwXjvodz2He5Nm8WrELjOkFmUabTWLBggVHxcI7rADsbiCIDnAU2N9jJMSDYgOsSzkM2WUlHYAcMQLshjXRUEE5sZ9hflkDnAnHFEJt72LWB91OmrM47X+rIutpggUOuwC4b+ZR1oYGROmVHXUNYsQus17a0L7uA6gffKgQE4s9f1J8MZgx8kGnU9Nihocr3DXCo+3DDge1oeVVMK8LPIN8iixz4pskvkyG+Q+xjIayAleBMCPlWWfSFnS3ltO222xp1MN8f3yO2WMm+boUAe2P67ptvjuyNmUQLiTGuraZMgWlGtssQLGzMpB+QGWBEsrgXv5TughDuw1RE+iPpcJTaaafoPGYxUnZm8R8TaybsOVS8uKHCDIa+G7MGyi4bXpVxhYknQg/qgEVHyXbHBPV5GfOY9L4o8f4GOc0C6pyJAf0pK/IhblVK1iTyGgFUKBVRfcpAQelUW0CMLZUdvz1/ZMuPVX1yj3ysWoiDEdW66rN8sXjxYqNSS6a7JgZUd7kgRMOot9x7UX0KSYmP/EBsLQTC/P7www8z7ao84L2oblABos584YUXTLpR/RIfqh3UHtttt505Lx2GCXPnzo1jiMA5rsvsz9QxgfS1bt3a/EVtx7s6duxo7uN9qE1QpXBMuyEdMrjpOXPmmPfSDomP69LRx2+K2hnnpLM3x+Sd99DGLPjNe932SBrJk31OOq5S8WQD8VA/Va36lIE9UyZpofVaSrcaH/0mTyeffHKl1RMB+QPVp5AsPXToUN27d+9MvdCmmzdvbto17Zx+m3voq9636jWBDKJ6ww031C+//HK5VJ81FYcccohph/RX2fJh1aRC5EqpOfl+q1v1+ebRR9MhQDsiUxapN923r5aOR+uRI6Nr/fppvf/+y+/jN9eln9LTpmndqpXWrjpP6tncV79+ZPoyfnz07EYbLY9jwIDSz3hwzjnn6GOPPdZbHk9L2EKCjeFUCVO//173lzL95ptvzPG0n3/WG0q7c9scqvcDDzzQxNlNjq967DG9vbRhq45kpLlBQlrtoYKlLb/55pvlbqsrjepTPoIMm62OgLrFlXQUEohWL7vsMmMEy4yyIrNDjHSZvfnS7gvMIii/QgfUg773uQG1Xy5QBm55W6Nx/JTJB2ZWgWHAi/qQ1aH8xTkm9zG7RQJYGbAyDYkUhsy4BQCIx5n1I2EjfiQFFuSLZ5B2WXAO4F7Als+kSZOMBItViszwMMK30gPURahN5KM3x8wacdOB1IgFN7wXdQoLEADx8R0QMEwFzOQ5ZrECzyLCt/fwmxmpnckTSCN5ss9Z6V5NAmpd6pjdHFDpMrN2A2rqhlLd9RcoI+WjbF3JZ0D1gP4HNxyUvy172jTfLe0aCTltFmk5Kkt7zwMPPGCkpKgI+7On7l8AmBeQP1Sb2WDLwPYVKxJfjhqlNBqBYcOUOuywaOcWzFNwRYR6Ey2I1J86++zIdIZ72MEF9SdbNNJfs5jMlbJjEoPbJhkXpHNW6vffo3jQxCBlY59mFpw99FC0M4z03carw667RmpWKRcWlqBtom+ykspsoI988MEH1eUypmJmAhhL2LGCXSRY2Y+jeO5h3LVxoopHOo92wfbB2WDV7rTrqnCqbiANo0YASUBFJGr53lcoVPR92Z7LtpigvCiP9EhImjFGx7AXqQ5pLERAWiMDafyWdOSTZyGvRnJkJWrSoZnn8g3M2CsqUUMCMHXq1Pgogo3XGrMTBg0alPlNQNrlStVsmpFSWVx77bVaSFRGCoX0FImZG48NlCnXMFjuKzPb5HUMkm3Zk1+kTvYYo2Vm65Qf6aSekWgg4XDrnGfceFgcQNz5zBBp19UhUcsFypR85JvugMIDiRr9GeWPUbpt+y+++GJ8R2kgLfrggw/0xRdfbCTTMrmKr5RvMUFNhUycTJt84oknsuajVatWppyuvPLKUvetCIna6ywCa9pU6+OP1xppPYu8+Esa/vlPLR0Roq1osQELzaS/MIsJpP/Qa62lpaPR+s034xgFLByTPkg6Rq1/+UXrddaJpG5SLnrCBK232Sa6zgIF6ROlwychWnfooPWwYZFE788/zYKq//znP3GkZZGUqK33wAN67Cuv6KVxeSJRs4sJZEJgyhrp7fz58zNljkTNvmGYvJt620uuZZOoWZx66qlmvCpPXdV6idpXX31lbLQw3gsoDLChYOZmA+4rkOpgmD569OiMtKeyAbuoykqyfCDN0mjjo/yAfUzGpq6c4H1pwDcaMzACNmmA3zyD1IBl7km4NmrMvli0YOsEmx2koYBZOIaqzOwAxrAYzXIPM0okrswE2WSeZ7F7sWWP7zXpdMwzHDPTY+EAdnjYwyG9w96uS5cuxt+YfY5yxa7GPochbm0DUhjbPqgLJJG+9oKhOpLHXAGpY0DFYSW2AMPvNLDjANJcJOO08ZURLPChrJC62zJbUVj1jjsix+PsiY0UjEUBLAKTvsrYqyFlYlEAi8ZYgDZ/vpJONlpA9u23bFhc2kcpNsjsvzx2bLQ/My6IkLixQIwFZixkQ5o1bx5ewZViuz0WaLEwCns36d/ou9jJQibccaTZgZsYvn0kY1Kg8dnlwMceu8lgJ8lCF1+Zcx1Nys/WrVQOUHe4kirvGJUPaixRQ5zICkP8qNQ2MBCwYo+OygarplqRoDO0gzIBtSeDuszazIDuprcygYUQhQZlWlHIDCfj86wQoOxQ21J2BFQ49jwBkoAvKQvOAQYr1NsEdhtgtwT+2nNW3cNgxQpT/K5ZEAeqXIyNKV8WC1gyyOo6C1TOFYXrfNeq3Xmfr47dwEBr81gRUH50lr64swUmGqyms8BI24KOFzMFXwe8tgwiEGR8FKYFVomxoo/VpAEVA3vc2nbBbx9Qy1Mf1g/gygpWTlNWtFn6lBWJD/fZJyJnLBhgERjEi0Vl1OHuu0er+CFTkC3SetBB6LajY/w3ohJN1iXeAi67LCJ28u2ahWOQNhYWCKkShsPGyUoYGc7wooVs9Gs4rZ89Wz0oE1e2E8ynjfDNYv7C5DTtfhZBsYNFNp93mFrgYJ1xkol5rh4OX5eACV5l+kMfiiTCwsZYQdDxJh3eMljAUrHfSQP3MchtBtOvBuTzPmbjDAR4eEdPDtm8//77M84dk+Be7IYKURWQMdJIGSbhSzt7S1aF9IvOl4aeDXwgufKMjRE2BSy7x8aFZ/LtyCgLuxUNUkOOk4DkYPPE6p0ksLVh5ZqZlcVAkoUkijKjrQIkauz36eaHVUSspgS2I8DtBSsqAfWNhI37bPtmX0I6hiQgftivYf/gpgWJGmXBalCkYbwHAkkacGdC58JqTKTT/CUO7iEeyCuSNs6zcpSZJdd4DokgxJjn8wUuSiBN2b7VNODsEWkKktjygBWE1CmrkUk7EkryaOsAlzbUP2VCX8K9tElm20hZjz/+eLMSLAnyjo0oHT4k0rahgNygbOn/7A4CuJpBykCboo0iyXXBYEld0AZd0D4Z8JisI0kpFD744AMzIcGZczYpX6GAg1gmO7iQof+lTHwg/5QRK8znz59vvnlAm8Wlid1cnvEELVNlJmTZwLdCv0e5swKy0ICYI4RBk1MesNUffTjPpuEH6Rs/nDRJ1Rfytbq0s6+wn5MyWx0iKH3CRzIeu8cQMNwguRPiBbfdpvoKYWzo2Jq9MmWKqv/SS6qnEEuz7CELcExMO7c2cblAefNNoCXJsnK+Zu9MUFuJGoUP+aJR0jEwM+eDmzlzZo0iapANCEpVEDUMu+lgsoGOJ1eeLVGjg6JceSZJ1JBMoTbEPxNb11hQFgyyttOr6EzV7VR4P8fEZaV0EB5LIgkQc5ekcg645M1H1PAI7jPiJ/1I2ZCoWdWQ/cuARtnYj5x0VAZ2v07qhXKl084F2g9pg2TmQ9QgttZjPYAQUp5WipcvfM+Rf8oCo2HywDHtkE4e4oVaGf9VGK5DuEmza7hOXiAXLEZggQJbFAWilj+QjNHPsZjGtnvUVhiCUye0J9qsba+Qa9R+LlGjXlkMxD0MzPkOevmANkBfQZyklUU9Np1VgXyJGnmlLfPNMSl1iRo+vPi+Ktp/lRfUBeYU1lSjkGCyilkF32R54qbvT5v4vyZt5FUJi6QfWCh/N/3kE1Vf8sB5Rpd+MvHiTe7xKInvt7ffVl0T3/ZiiaN9Yjz8jrYpz7TE/2cOMAkoz2JDJv7UMWpW+024oD+S/i0QtfKiPO/DAR8dFJI07GXSnqtOooaqzRIo7J3orNwVioUAsx86WDrsbOBDzZXnJFEDyWeIhxknZY1kyMISNdshVKR8+Xhoh8lOhbjoPPnLdT4o7iEwEDFDwu6PDpcO1vduSBGdci4QZ/J5Bjxm30wEytMx5AIEijJ01alpIE1IAejYyWPPnj0zRM+COsC+ziW7TGDs5IBB0w5QyTIGXGPbrLSZNNchY/ieA7yP8kAiQJthwEclih8lfAFCcKkTCBjpRXKG2t+SMb4Fu18jeUGdgcQSKVvaQEEaMG1gdp4GrvN8miSB+Ekv6faB8qLcKEsfSAN5x7FxGkgD8bvE1oVdxZyWBvsNZksD/tL4myT4lpwxuSEeJNWASc7LL7+cIWNI+Fn5SZ2w/Rd1gWbC1zYqAsqZ/haiDijTQhLBJPIlarQLyoh2TJpcooZZAJJfpJT2fFWCtECmquJ9mGswOc1WFuUFFsLbSKBV06vYnoLRwv1i7TEbIbJ35/USqr40syPXFlKWqJVP/hiQN/jAcB+BQXhN2WsQkkYHZTspOi0GLshQIQHppIOqCvg+bjZcZ/BJ272BZxhEfeSV/EPycBabBAMSTmmNI1Vnxg/4gFCf0LmiumHzdIgLAUedEAEGfQZ5VHOQCSR+7FkKIMlIGujELXHGGSODFvYTlB/vZ3Al/WxkzQwXdR8DYaE6uSTYwJ53MMPLBgZslq8jefJJTpGKcB2yuiMeyD3gPdhMYuPmI5s4EbX2eL4FITYNTPAGYYQs4F0slmCxBmngeb5B1KrJMoM44XgUskZ9QQyQ7kAMAISCuqfsZ8yYkXGf4gJii8GxmwYXpAGpNW00jXDYcuAdSaILKAfiOProo03bSgKCRRqIn/bkA89DwCBBvjSg4sW1DWXtS8Mnn3xipMHZ0sB1viXK0fcO3HVAzCHMvutMtNi/l7qwxLvQgPBbMuubPK0oIMGiP2HCUm5IP66GDImM73Glgad/3IFgU0abfeUVXPlHNmA4ssaG2FP+tRXk5BAJ0ZKu3LhJQtWMToVHZlIljbVGYLPNyrrnwPFrriX/3CedXHxU9cj3fUIKTF64l2eyPSezd3qM+KhysO/NB2+//XZmD75Ch8MOOyx+Szq4Lxemx+45ZCA390sHH1/JDcrCpgeHsVUB0ieEzLxDZp+Z99F2LagPzrmuPmjXQj5KtW+uc9+SJUuMiw+Wo9t4582bZ+LkWIha/EThMXnyZJOubO/ArYuQM9N+fMAxLcve7/Ps22qB00raPXn14ZFHHjHfDK4bfHAdo7oQMmWcJNs00KckQZtnP1ebR/LTo0cP4yDZnsNRKeXev39/LWTMnEuCNHA9mQYLHGGyNyB1nFaexx13XNZyoAzJxxdffBGfKQ3qgDT84x//iM+Uhk1D0u2DC5mklHGN4YK6IA1pdcF3xnXccfgg5Exvv/32Zq/gbGnYeeedq8U9h0yijXsdvkuZaMVnqwZP5+mew/YdfPdumihb2qqQ8PS04u4CNxZyj7700sh9xoIFkVuNhx6K3GawPzNOaFO+WRd15Pms76sEZCKRsyzKC1xq3CaB0XVO/Df52z0+TgLuv6u25vPDSuPwNqDiwOCfGS6zaKQLuG6QRlGQgP1PIUGc9i+z8XyCa1vEcVUBOxtg0ygDgFG1IdImoB4ESMc4fuihh4wEDrUnf3Hey3mr2kWqw8waKUVNA1IXzBNw40H7SQJJIRIq9jzETjEJJJFcR+Ulg3DG1s4Fkmj28mOBgc8+jIU5LABJc4zK4glWXZMGtvFJAtWLu48p5Y4BMI6MLcgfs1kMu33SHdKAdAo3Kr40IFFn5S7by6BGTbY/ygFbOFSEqJh85UAZYJyPhMknzaPNILWlHIQoxWeXgzRQ1kI6TXn50sDzSNbTXGMg4WIFHfn01QWqSt6BeQLqrCQoW6R8OBhF2pYtDUg33TTQ/m1dI/VPC2y9hH2n7xoBExSZOGaOaXdIuvnGWOHLORwo2+u+kOs6/Z39/isCpLGUDaqwcvdVrExGIs3KzLlzo9/Y6uLi4qWXIinbN99ELjfY5ukvhgkS/k/CNAm4FUY/dKqEAyXsG/92j5+XgOy76kaEwqPGEjU+UkT+MsOKzwRUBegg6YwZdOkUaypQQ1UG1iam0MCew+5MYDtqBkiM1BmgsMlghRb2BwyoDGYsM+c6BI+/bCLMeVQ/dNIMbgxYkGgLbHZYIQcYeF9nz71qBuph1ObY3/nICyo81Pyk1Ude7KCNATeDpw+QH2wcWdnmewdpgLxApHzkBRsoiA2DfhqBglTYuoJoQETmygCHPSzqQ/YPxUaPVW8Z1YODXAQqH/ICiaMdUA4+8kI5kNZsBAq1bhqBgjBDBGlf2Va2brzxxmZxhY8coKokHt7hqwvaKytnKQfs/ZJwSTvEOfmOXGlAjY33eEwE0kgQYwTps5OhJCwBdL8lF/QreKbP5lKBPSXJY9o7mIBhJF8ZombbKm3QVxdZIUTRuLWQtqJuvDEiY/KNGi//zwstwTSB/ZVRiZY37loAll89KeFCCX0lPCHhKQkYMEDcfMeQtlpVEtK4Cgr2YSTa8gZE0TKbyKjtBg4cqMeNG2dE99lQk1WfLVq0MGqNmqr6tEB9kk1NVVXIJ8+oFslPddZxRYBakjp22zQqC8K2225r1Amca9OmTfxEdrCfaFWppXMF1ICuagLVFW0UdWUarrrqKlMGlVUTEo8PpAEVAWlIU5vwLGWG2t13DypO0nDUUUcZVTqqPI5tmlGXCukx/Q6qH9pdMp4DDzwwNX6AqlXIWdZyQE2YS1VJXtLeIWTY7PyRpqqUCVdWdWlVqSpd2DRURl2aq77Zo5GySitrW98ywYnPLAff5dixY02bveGGG3KWddr1O++809S3kCuvqvDpPFWf7EnriyNV9Snjo9kzc731or92T07Jk9lzc7XV6GCjwN6d7ArQrBnu86MdAXbcMfordSgRx5FGqMmqz1bxDg7ewL7fErfMiqNjKVMhsTi29B/nE/r104p+Pd5hQ2Zu0XvWXjs6Z4+5Jy1ssIG5d1WpIyH7cU4i5Kv6LDhRo3Ojcbmw9ibJ8xZ0XpAal6jlS4jyva9QyPd9dDSnnXaaIRqQoGzPrWiitqKQT55rC1GzyHzgibzttttu5ly+tnLYp1m7Ff5io5ZEeQhU2oSHb28D6Uj46wPP8bxrS5cExCXbYEb75x25iAP9hA+kgcEwWxrsgNq+fXtjo5ZMCwSKb5BB/bzzzjNEjTRZIuESKDpONll2iZpNQzYClYu8kD/iqEpbr4s9WzG54DtKIy/ApuHee+/1viMfApUrDdkIFLBktRAEKo3EMeC3bNnSlHVaPinrCy+8MPUdbn3zjVaGqN14443eOKgPL1GDjNHHQMCOOCIiYZddhmGf1tdcozXb1XFN4jUbod96Kw1Q69NPX74JurzPbOmUAESNyUpNJGqkLY3U+DZlt1tGgeRxLrwqoZUEobz6HAk8JyWte0oQSqw/c443yxLaSbjqyy91V+nTayxRyzVQWBJHp+kuJkAyl81g2aKmErUkAlEri3zyXNuIWqGw5pprGsPiNKJWHgKVhlwTKM7zXaaVPYMZAzLEIQ1cq8ygnctY3iUvwC4mcAeCJIE6XQYrOnyk9uSffoaJInnlmICEn8GceCiHQkh/qK+KSH+AXRwBgUpDLmkfZCCbBMqS1VxSz2wEirLcZpttUq/nIlD5lHVlpX2QJ+p3yy239JIRm4bykNVqJWpXXBGRrCuvjP4uWBCRsoMOEtYgtOHbb7Xu3TvaN5PfEDUZY/ROOzFAa92vHx1MFDxp5tto2LChcLiyJK6yqCqiRg82TMIgCT6iBumS0tAXxMf5wBK/kyXYePaWwL6fXSWwJ6g9zpYb7jn3668rRdQK7kcNewnp2I1BNfYq2FsIWYuvlgZGw9i8CEEzNgyuHzWWs0vijSGpEJn4ibLAu7R0MPFRzYU0MOPczrcHpFRUhf2o4fVbOiTj+gEj9YkTJ5ql3vn451rRwH8RNijZgKEu9kAYAMsAGp+tGCifbbfdNlPOGBTjdiDNP9aKBAsKMG7n+5EO3LjrYHsZgO0SdlQsAvGVCc9wHTcfMnDHZ0vD/fZ8Psqws+Lb47pv0QB2VtgXEdytmyxwSyGDqXG7geNYH2QwNi5JcLHhc8+BjRP+hXDf4asjGeyNWwoZlDNlk3TPQRpoZ7gRseA7JH88iz2QXbThpkGIk7FtEqJrbNJYgIDT3CR4FrcU1IMQsfhsaeCOAts56sJnf2TLIZd7Dozxs7nGGDJkiGnfPvzf//2f+dZIg89HnnXPgXE9CyuSoL55B/svC6GMzy6HTQN/sdeiz07mFZs66jRt8QR1Yn2o+WzerE0bNposVPGVJc+zUCXN7o6+BNs6tmyizu6+++5S95E+4sCuzpdP0oDtH2523DzSv2PDxrfqIl8/aqSLRRXJOGQyZfp0FhtYFzPtpf22XLBAfS3pb//YY+ptOd/yX/9Szd54Q30i3/2f0obWPvts9d366ytJpFqbPpYtmrALpT9gi6b77osWGTC2JtKE3W2zZs1MOdP/pqW5IqisHzXSxrdEeQOWX02WgMUusbleBNmHBgtTeg4YAl9vmsc8XAmz/8WdEsZIwKKRTQvxy7aJhMcl8Px/JOAKhI3rcBjExpA4hTpSQprBP+lb+5tv1NUbbKDefecdkweLXH7UYhTe4S1EDaNimW1kHSiSJI6Kc4kaHRIdFKSvsgN0VYGP2hrg89FCTiuCihI1jNHtAEYHDzmjk6VDptIZgJNEiEGLnRIo19qAQhE1Vp1BcBjc8YzPoLDVVlsZQ2F8h9EeaxIgahgpy+y9FFHjoyat2QgUkx46dQYzH3JNoBiwMVbHkN1nRE67h8Tx/IYbbmgc7yaBk1omENlI8AcffGC+meTgZkF94UvO7dhcsBUWA4pLsHC4yjvxlZUtDfQ1ELw0/Pvf/zZOP/nG8MGXlgack3LNR3YB5ew6ql1V0tNNyMz39eqpTxo1Ur0kjXfK4D9avstPJR8ly5apP6Q81vj1V/W5kBl6hE8kDX3l9xK5vrqc/1kmGHhi3/yrr4y39X9LHJRhmuNW0sBK2GwOeelrKbO0uqBdUdZpfr6sk1bewyIEtkOzAzHvh/ywFVQagbI+1Fhw42tzGPtDkCBQtLkkLIFigQbk2vcOFj7gzBnizFZptAtW9dpyY+ICmWTyy/UkaI+8A3+G9EXuO6qCqEHg8UMIMbGrVJl8LF261Et0k8B3I4th2K3Ft+AkDbRnO5bdddddhrCmpbu8KDRRA/hEe1DCoxL4opmyETPTL9sznCfhKwm7S+gjIflmCB8b2H0gAXJHXG9I+JuEjSWwrp/FCGwAOFYC+8vgeRNvk/Sy+0ioCFHD4TyTML49ygMOwDeQmCyV5NY9lRMYQSPCTzNOR2zsU5dIwy/jR62mq7tII2pL8sPfioJnpTLio/KBZ2XGpaXDMf68XnzxRS2zTi2zSmMrMmXKFKMGGD58uJbBKVUFXVNRCNXna6+9Zgx15ePWrVu3NmVN4Jjz0jEalU1NCvXr1zfpIp38RfWJmjObGUEue7O0b8/FWWedZdoL9/qQVJdSfhVVY1QFfKrPGoNFi7ReZZXIRqhp00g9ha0RdkP4uBo5UmsWm6CuxpZx0KDoeJddtF5rLQwXI4NxwiWXRGqv44/Xktn4BSseqHFop7b881GX5qOqRBWZzbZPBn7997//3fsO2vIuUoa0ba5fe+21pt3ybWE7yjn6SlSqaWnIpZrmG/WpPsk378ql7pNJl0mPEKPMfeS7T58+pi8fKW0DdbAQXi0TbfObPjFboH8Tgqfff/99E1++4DnKCzvZddZZR//666/xlcqjkKrPGyWgkrStQr4I3V9CmhJxewl4svSpPunN8MfGs3UloKBE9TlAwh4SXNUnFsEdJFjVJ8co6hmhfGFrCWmqT74PVOy2zvAZKpOmZPkU3kaNRvXwww/HR6WBnQUDiY/E1UaixqDHoMpHhm1IRVEZovZXRyGIGh05K24OP/xw02ni0JWOlYBtEvYYnKtJgQ7WJWoMKLSTfAlUEtm+PUC8xF/ehQmBqJUD1N1xx0XkDJs7SaskFu+/MGQ6PbzxRiv2br9d68GDtTSEiLRxP3ZIMlDpCy7A+C8yIIe81KDJl0vUaIu57M24P5ttXyHs6iBxt0t52ndAFFgdzDdGGnPZ9lm7um+x9/KANPiIGn2W/YbvvvvurG2S1eA+okbemFxWZBXmKaecIvOCVSpE1Hgf9UZfxPdU3nenoVBEjV4OQ/+xEnaXQOqSiwmSyLaYwEfUOEd8LAiYJYEUXyNhcwnbScCC7+r42F084Av3fPGFl6glQXn7iJpXWoeYGRVLeQPiccTW2EslgboEVRPqEp9KRhIW/6o9QB2HDQx5wl4ooGZCyIRRI8pM2qgUpeMy7Q2VGeoB1A2opmpSQDwunbxJP2llSyfU43xDSVgHsULCvOp3vj3UoWnfHmojrmOqkNaOUZfi3wybmTQ1X1Vj4cKFmb6G3/mAvGGbyDNs0VMRVCQO9hi1jowzz0g86sorlcLODHUxvr1mz8YBHTths0mukgrApoHMohvG6AqDP3QkNAQlnatSL7yg1Eknsf9ZtHWQZ2u0fID/MdLH33yBfzv7DH9l4DQqzWS54PsMe7I0X3KUKdez+XFDVck70tShqCpRqXLdZ0/GOIbaEVUlNpv2Hdg1k24ZFI0Kn03PUUH50oAqFPMW8utTLWPviKpXBtP4zHJgB2fP089kA7ayfPfjx4833z1pkYmXsZVErYxqFHUn6lDfu6oC9AfYe2LHh6lIdb03X9ALYQzztAQ2TsPIKnIZXhjQk1ofbDtIoHXsJwGfbfdJwDPn/vEx92QLA+UbLtu6ygEp/FL46KOPzLJlZudIMpBE8NsGpEesQtlkk00y5wYNGmQkae3btzfPJGf1dnk+s3ofmJEg2bi5Au45/goIErV0FGrVJ9JapJ/NmjXTEyZM0F27djVqBdrZu+++G99VM2Bn4axM468bKAt3toUkINvKTvvtpUnaWFXJ9bTyRSKRTV0qA0qFZ8dpIE344SJNMhCavwSkC/g5w8UJKhnfe5MStWnTpumOHTuamSrShYqk1cZBm8k3Dr5pGXi1TAyMRCTzzA03IOKNfktfq2fPjiRi9I2SVwN+c8/jjy8/fvVVrW+5BTFNJJkjHn6nqLmzAUmWEH+zqpVvAulSrtX1QIiPcWvCM/zFPyD1T7scM2aMySMSMtoj31VlVna6qkofcrkAEYJn3pGmLiXvSLGyqUtzSftcP24+iRrfjv2WaQOub8TGjRubNsU52jTjLGniflumBH4jRaK8aXsc5yuRqqxEjfxQDr179zZtvxAq0EJK1JCAXS9hKwlPSLhYwlAJaRK146Q+TpD85JKoNZGwqQSfZKy84U0J5BRehSq5ohK1MosJMJhkBiQfkzk+++yzzUwa6RGGicAaGzODt7NrfmMMybF0qpmZPYZyGFRi/Gyfd8HCA2YtGJyyqskuJmCmJY3FGHrnAga/zI7s6q2A8gEpk894FjDzpVyZ7fmQNJZOgpW7tCnqxwdpkMaoPM2QGUkY0gmktL5ZNeAe2p1rVO6CBQRAiI9py+xSQLoIrKbC4JxFF9KxmrCiwWyfckGqRhqzAakDEgMfcn17SCv43vi2fQsTqDcZrMx36UriaBPEDVglSFplADHHuTBv3jwjnSA9SCqoE4ydqQMLVlciYaDOqVu7SpF6pLuSAcQYV2NUzGIQDLwpKyQbQuzNzgdIBkkT6WOTcLaM4ph2jnTl3HPPLZNmFq4gPSDeyy67zNQD6UMqhIE5bZ1naKukiRWmaaviWLBC+dGmiYNvyN4nk1xzDkkukifKD2kv/V0yLiF8ZmUY98sE2VynDFhpy2IKJC6cw/hYBlXzPhZR8Jf38G2xeph7iIu+m/LjW+EeJD0ckycWJPGd2pWQtC0kicRLvZF/tkbDoJ12SRlzD/GwGIE+n3dynTGgMis7WaXLYo9keQCep/zTpGBIn1hQQLpYMczCGvc+JMyDBw82YwxST+5zQRp8KztdJDeYp61Qn25cSLpJK/XFPe5QyzH3Uvf2mDgoV3uvfY77WNhC+WPcz+b6fI+0YxZvUDdIy5GK8x0gyWP1L/fyzbz11lumfvMFcfA+VufybtooK0+HDx9u8pssr/KgUIsJvkYiKsdsBDdVArsSzJMwQ8JjEnzrJ/eYMUO1l+/orKOPLpMHVogOl/CuBFZ2LpJQWbCAYUcJ+Kz4RMYw8o6UlzykgUWUcCLqyymfsosJmO0gHYNJWyCNYIbEDMEC40pmVnYmxnPM9gn8BsysstluMUu3Ni/Ez3t4HiC1Y/bx7LPPmuNseOCBB4y9QSM2nxXw3mxSBgtsKbIZZ1swm88mlbDgejbphEU2eyLOMxtHwiidjJlVwbKlcs2G2YUA5U78BMqYBQekORmQTCAtnS2zft/1K664wqSNekteI0584UnnbxyMJq8TiJc2RD5915GmbLTRRmazbN91ArN6GTC91wjYpZEHVzLjBpwSk05mzvJhxCW0YsBiEMqcdFDv0pmYv9kCbcmHXN9errafbWECzyKNpO7zbZNIpZAwCQkz/QuSBGbHvjzR1vmLpIG/lAfft3sP52SQM3WIZAItgAwAZRzeIlWgndvnkGTIAO2d0Z944om6Xbt25pto1qyZSSftk3fbOrFx0K7Jky8egASEe1kUQtrOPPNMIx1GUmTjIQ7yStxoKLjuBmu3lC1wD17taSvEw1+ODz744Eya6Rc5h9TGljn3kVc3X+STfFvJEAb+1BnpRDJFf8Vv+4yQ10wb5bwMMGbRko1vZQrUMZIit2+h37NlxXhm64dj2phb9rQD7Nj4yzX7DRQi+L7hbKCNJG3i+I74tliIkdbm80GhJGo+uDZqOKJ1bcdY6rfr/ffrA6Redpd3u1IvFhggc7QSteskJO3OsElLWiieIcFnn4aFPrljoYH1sVZZiZqXqPHx5yJmwCUm/LZEjVV2DAIYH6chOZAkiRqdBp06ZCAX6HhtoySebO+1YGCGELmE1Id8yZyvfHwgbdniI/2UJx0fAzd5Aqz6qyxhcwmaVWXRiQvTN79d5CofH3l3MWDAAKOiQuTvI6SUE+VFufmQy/id9+ZqY7nUgpQB6hPySCdJx7kiYdtwZcJ+++1n2sno0aMNweXbIPDbEoBNN93UlD0Elw6ZMGnSpMx1VhEzQENE7DkbIEOoHSErTJDyAXVJm4X4uKTHkplcgcGNdspz9ln+soqZa0OGDDFkG/LHNdSfvPOMM84w1+0zhGZCRFhBR16SbZfvDqNxyo888g1STnZwtQHyxV8mGKy2ltmvuYdypYNl9aD7TvsbskT52eN6HtU23yb9LwtcOM5nwLZlkzxvzzG48W4Irb0GGXDLBiLBX8qOARriyDXugzBTnpbk2WfIr80DcVG3HPOXe+05yovznLPBnvfda8/ZwLPJ85SLGy/P23sJpMmm1ZIf9132GnFw3T6fTEPyPPdyTLDvsmmw7+KYeznnpsOWmy9Q35Q7z/Fd8D7OEwdxusRp4cKFevHixeY3wBk03xZjhFUFMwYTB2mpiOqTb+ryyy83fSjfBGnHCfczzzxTK4haHQlzJSAyIXSUcKgESBkrNlGV2mvcywpOS9QYDS+U4K7kZPUnz7ip5v7bJNh7CMdJgBRSU1VO1CBLuYiZhR0wmT3wHB0896TN9NMG2CRR48NikIUs5AIDjm3wbtp8YFBmpoj9Qy7kS+ZykRYL4ssl6UOChAQIewXKmzy5qAhh8xE0C85hX2IJC4E8ZysfrmVz4UB5MMNE6kI9Jm0TqSPaiI/AgWzSHMBzlHeuNpbMq4XNoztRqLVEbbPSoWREia47XAaxkfV10eYyg9+iWBf3KjYDwXbHbqc3OHYDrVrIvQ1k8JDrBPvsiDNG6PWPWj9z3H5Ue0Nqtjp8Kz3yrJF63ORxunXn1pnn1tx3TT3j2RnR8aZFuu+kvvqipy7S1z11nfG4PeGACbp56+amrfZap5du06mNbtA4kiSYQatI3uPJU526pSVtxf2Ldfud2+uiZv5nMvE55xo1blTq2Iai4iLdaOtGpoyK6kTPdO3bVc94fIaePS+SHE+5e4rusEsHU4adJnbSxR1kYM/yXvf9a/SJpIBlQmPnt3S7o45Ses+pxCHHcXmbsEHimNBJAs+tLmENCfXj4+R9viD3kc9S5SPvKOpXpOuU+CWaxXViIiNlRb55ljpM3mfuId5G8lveVWdYTKI6C5nhd7fouHiItEHaoQRzXkLymPjrdIrO85w5Hhpd891vz3Ff5n3rRM+5ZWifcZ/lt6lP+Q7c5+qst/y6e78N5lxjube1vFPaD8+Z/A3w32veY+uBNMVtqFRdJALkCuJt8iHHpjzld1LClQ+QglXURs0SUDtZQSIM+asMSQOQFeKlX2F7LlbrlidO0pZG1B6T0F0COwkUS3DvgpwNjkN7Ce41VnkeImEVCSdJgIAxsrip4rlJElg1akNrCRA8F7AaSB1pwFUINnRVStTs7zRihqTJgoEPssSgzwD9cIp7jmwDrI+oQeYQt+aCS9SygbTb92QD+cmXzOUiLSDf+Cgf8ks+KEvSm5anfAhbNoJmYa8huWJLHaRrbt26sAQHwpkGWx40TNpNkmzlklBmUwuDQpG4ZB5rClHL1okTuI7KCqlLyfoy635Kzj0tA7GE4meKM385nwl3xM/zl+M9JYyKf2cLj0jA52o+zx0mIZHWcoc6nnOEDSU8KWE951xFA4MlcZHmeODEAkQdLoH8rSvBXrdhRwnJeJyQq85MaF36uMHTSl/5T6U7DJdj+75ZEgY7xzbsJUGItbpQwokSekrwpdMX1pHgvNeEcyScJ6HYOZcSDFnznC8VZBghLfXm19Ndtu2iW53XSjf8Z0PdYmYLvcaQNXTD5xua42yhEM81md1EN+7eOFMupCd5vw3F6xXr+vvXN+/guW69u+lGTzfy3uuGjpM76rZHt837Ob7HTF10lOArPydA1JCoWaLG3xVB1Oz7mGTTjyOpR9qHz7vKkDUkaqjI6Z8xS8E3HWM+nCGfeLMRtY8k7CUBEpUkauy3uYsEJGr8ThI1JGFTJPAsW02hK3BTs56EJFHDPYhdLGDBFlUQNIga91h1aZUQNaRiFmnELDlg2+codN8gi4Qu2wCLJClJ1DiGzac9Y5EPUcularMoD5nLRVpAvvGlEZBseQI+wpYPQbOw91BnSMDS7k8jOBb5lAfXuId7fcilFoZMUkZJCZ1FWhlakEeuuxMPi5pC1OgMbVuuSEDliRqTssIxpj2PKsuC9sjqbZdg8Nt2DltvvbX5Hj/++GNz7OL66683gwkBswTeg3qb9of6DAJJ3KiMiBMVaY8ePcz9SPU4z71lCEBMmhhYCO41ZuC0cZ4lHjprztu/9DvJZ5BK8xy/SQf3EtzyPfroo82KvX//+99x7iLQPig7K02wz9pgn8c0A+mHPbZxkk5+85dBl7+Uw1FHHWXe75Z7oUK2dkM5oMrlt3331KlTzaSa36iD7b1c32effUqlkefdtkQgP/y95JJLMvklULeUEc8T+M05e5577Tn+2nPca+/z3eueS7vXTTO/OWfjcAPn7D02DvfeZLz2Od+99ry9142DvzY9+QSepX3TpuyzNq4VRdQA/TX9Ae09zZdcvvCpPumX6XPQ6nz++efxWT9IWxpRc+FTfSL9gpl0kpBUfbr0qVCqTxeVJWpmZJIGkcG7775rfNKwouaAAw4w51htgr+Z9u3bl/Kz5K4IxYea9ZcjHV0pf052laiQFe92LqwEGjFihPEFxb5/UnFmxRDxEg8r04SBe1euAVbnsCoLJLJjYFe38X43XUmwIoOVNEIYvNviWLAqiPsmTJhgVgWlId/4WP3GylcZ9MqUj3y8ZvUT+w5mA3v1seqHFZjSsZr4DkvZvssCn0hjx441dSuEL3VbImlkJh/UvQzy8dnloDxYHUhcvvKw7UcGbLO1mA/UD/FQVj6wggqfRaTR1w6ylSGgjZGGtDyyso8VxtIpxmfKQj6erCueKntdOqD4VwQZSMz90mGadPE3Cbe9cy9x8FxVgnoCrK7EnxmrsFg1y4olGRTMysH33nvPrIJjRTHfM7993yagvXKNe1yQZ5sffnOdrXCofyGEmT4JsKpSSFGpvT7B66+/bvojVn3yDlb6EZKwzwNWBdL/8S116tTJtH/6I9qvDHx5xcF7586da97JqksC6SKvLug/KTO7Ny916JaTW5f2vD3nHtvysb+5JuTNXAesxCRQdnyPDz74oFnVJ4OwSTPnZaJnysnmwYdLL73UrCoVMmHqgH6b7dls2+WdvF8GVJMGzvPXpou/fAe0Zc5zn72Xc1xz8wCS97rPA85Rbqwctt+IzQNx2XIBxAuoK0AcyW+Sc/Z+/nJs3wXsNXvOHtu6cwPgOtds2nzgOqudaSekkboin7Yc3FWY+YIVz4yprIyuzKpP4mGVLiu98eNo81sRZFv1iV889rtl39s0LwSkLbmFlA9s28R2UBaM+ldIoPQmSoj8AEToJ4FVo7Zkb4rD8hqPtpW6XoKbKvb7ZKsp9z5wlAS8Xbq5w3NBZVZ9liFqdEoU4qhRo8zHe9FFF8VXsrvqoEEwUAOXqPmecWGf54Nm82brnsMSNUgKjj5xM8CxD9mIGs+yjxwDdIssjjrzJXO5SItFvvHlcqHAu/jQGPjSQBx8TIBOE1JLOmVWZDZjTgPEBGLD3p/89ZVPLoLDeyBpLIGnzSSRi9QyaPB8v379Uklcrr0pc5Whz52MC5tH6jNJFgB5gCTyobE0PgkGCEgvrj58+ynSseAGgI/QV4Z04LQXBj/iaNmypRkETzzxRPMdsMSe/MmsNn4iStO6665r4uPD5pmTTz45JzmvLJiQUZ6QYgZ5iAz7L8qMOONygvN08Aw0IPlNWlAXDE6454AANW/e3JAWCBHEpUuXLsaRKvFQDnTOEDWO3XrABQXnIIjuXp8WEC7cfeDo1AfqDxcGvXv3Nu2HtkafRR5KSkrMoEkdEn+HDh3ip0rDTUMS9G100JAD3yQCcM/XX39t6t3XkVOGixYtMi40CD5AoIiHtuAD+aLd8DxuNpLgOumkTfm+I/LH9bZt22bK357DTQSgzqh/ytIH0sg+qrRdXz5J/xtvvGHqr1mzZvHZ0vjPf/5j0sf1V155xdQreeI37kZoJ3wrDHT0m5QbxNoOfNTDv/71r0zd8t25BIiypixoz2mEgOe4z5JhCC59mAV1ifsUnuf7hjgSH+0IkBbSQRw2Xb7vxL5/RRE1JhyMr7gzwe1Jed7vQzaiBk455RQzZkFsfGWfL1GraagsUaNxlAJiSCEW5jdqMGtkbiGDYRn1E+pEVl25qk+eyaUKs/ZM3GvVg/bdkhlarQmkAcNv/hJ3EmmqT57JpmqzEAKYVeVmgUoEVUiulZ35xkf6CNkgxMusZvOB+kF1SUiqLPOxYdt1112N2iOtfKgP6iUtH5VRNQLitfXuA+miztPUsSC5ejgJt435kCuPpJ08+NodyKcMiL+8NnMAtQVqRekcTX1aCIkwdX7IIZjARuDebOVUKPA9s3oQNacM6Mamkjpyv1eCNUR3z0nnmlENyaBl8sAqQ9ogzkmpC7ceKLt8HaNaJB3e2j7MroZLgvrN5hiVNLDqDceoPrhpsO9Mgm2QqGPUrD7Qf2bbR5K+ljSyJ2AaZKJhvoNsaSj0Vkwuxo8fb1YF8j2mpUEIvokjLQ30q5QDqxh9oKxZUUud8g6Z3BgTGb4/6s+uAiYIOTK2UJhzCEnKqPFwpEwa+F7GjRtnviUXbpvz5SOtvnknK2vdFdK4SLEqadvu7Tcgg3Dmu+A35+yxG7if664qUiYvpt3mCsRJqKjqEwe3lJ+QhkqrPC3SVn3KZNmsNKWvtqvNbX5dkDYh8/FR7cFHVbmYANznsQvyDU4MJNg88CyNn8HJN/gAGjsV4pI4O2Dbd1MhdOb8xT4CkBYGByrRTU+SqBF/rgHegjQUkszxAeeKL9/00XExICaJGs+lEbQkshE2jrnmQy6C42sXLnyrhl3kshkkXuLnPT5YgoNdmw+kO9dEgWvZ8kjc2UicLQO+GR9sGaSROFsGdKo+UL9JosZgx8Bz3XV4+1mO6iJqpJk00SZpO7zXELIEKSO0aNnCDDJ458fuht+u93UGMQZ+H/IhLwy4SZLvErVc5MV+04UgL2nAYJp2mEYUSX828pJPGiBgtNW0fB533HFZ0wB54R1ffPFFfKY0qPPyECgfMELnW6soYaa+uQ5Zte+AqDVs2ND42qQMsUukXTFmQKxJE/0YtoYM+hfHG69T1vSrEDU3vbnaHGUN0fCRVdo0701+A4UK2Jha4kKecY1C35QtYO82dOjQcu8oQD4gavSPkIvKuNNIIknUqFcEBvSjuLrhPO2JfuKXX9hNszRIWyBqgnfeecc0BHcA9hEzBicag5UUWIKH7yyka2kDMI2d55IdrD3nEjXbSHm3BZUIUWMmz718/Mzk7L25BngL4uFZPuRcyIfMcS0XMQD5po+Oi/sgoZZMlYegJeEjbD6ilk8+eDdEM608qEfqM43g2LylERxfe3ORbHtJ8N40KRXIp+4Z4LO5UqmOMqCuLLGh/nDOS91b0uaiqoka7daWN3m6Zs41uuPqHaOVmtKNpK3YZOC0g6f97Qbfd0C9UXa5yIuPOEDUqLtsJB7kIi+ka0WTF8obAlKV0j7IS2UkjrSLJIFyQRr2qqKN1y1RQ2JEWTAZoM1BUMaOHWvydP755xuihrTNJe1JomalfWmSo1z1zTfKmOSTAqUB0pImucsG3gXZoW6yBfK0YMGCcsfPt4r7DCZYlFt58pQLlqhRNyx2wEffbbfdViaNO+ywg7dNMUlN9jG1JbAYo6ASNVQbyYHSNzjaAZEOkesQJwYM30ACrATBR+KI2yVqfGwQPs6ndbi8k2dGjBiRKYxsA7wF6bbvy4Z8BnSQixhYkK580kd+iY94IVNIMCpK0JJwCRur8Vyilk8+KqtqtFIM3uUD7Yu6oW59yFWGPMd1OiofctU96c4l7ayuMkAlaCVqG2+8sfnNzMwHBqNkO73lllvMAOh7D/ub0mkyYKV15DjVxOkynSmkCn9RlK1xA/JRkW4/vr0uqVdi0ofUm2t8g7Qtgv0mzbNyj/uXQMeVrOdcBMqWTRpxID944K8p5MUH0pCLvLCPJG2kENK+tHdUh7qU52+44YbUd+Sqb9SXaWTVJWqAerftzUqRIGq0xSuvvDKTBvJs2yDELBdh5j3Z6ps2TLvGbU51EDUm73wDuQL5g3SlpTsNPEN/ggSovNK4XCDP7ABCn4KqOK3M+Qapp0KSxNqAchE1yBJ/qew0YuaCgYsOnefss0nQudGR+64B9NMuUcP2IBeRcoEnfDswmIDfonrOcRyaSegr4cDOcozfpEkSdo9/EzpIcO4PofYFOmYfsk0UQC5pZ1r7t2AAziWN5Br3pJE4l6Qz6YGckSdmt2kdOrZqdMrHH3+8sYvBroRjWx7rr7++uQ/ygumAe43AjNYHJgbGWedVEhZJeF7prkO66hk3zzDpA0glsE1loLJScOInuKTMPUdAJePmxyVQabBlk0YcqFfMJSBBvrKyBCpbv1Id6lLIC/GkvQN1aTZbr8pK+2waXPKSRD6EOZe0jzRWZuN1d9NzF3/7298MkUbVSZuzRA0pEG2MscOeg6jRJnBZgwsI4kKiA8Hr169f5nvNloZskjarLqXdV5dELV9gioQblYrYqDFJrKzKE4ke3yJ9KvVCGdE30y5yueGAHFM+mfL8v//TumdPrW+9VUvFackUlavlBrZq0NKhaGF+Wioqut+C59h558ILtZ46FaKgNSrVc87RQjaQEGn9r39paehaX3ZZFN+ECVo/8wwG4lpPnBids5BvU1gmhEVLJvjgtTRSrWfPjuI49VQtjTNKh4w1Gp+yl18epc+jyk0ib6I2d+7cjE0UH3QaMUtKFBgsqFwfUeN5SJ/t3JOAxDEo3HzzzRUmagDpE4SNd7Xu0FrXqVdHr7dKPT2kQV09tH4dvUmdIt1dGktbCT2a19ftN2ivuwzqYgK/2w1qp9cYgLu7KC4GSUS/OILFoLJKQYXLTEmfcILWxxwTnaO8dt01Op4+nYKKzgPut7j2WhhA9JtnaGA+Qsw1GiH3W1xyiZZeDPGJ1kcfjTI9um/KFK3vuit6J+ni/YQUom0gA2HW6+UEdhi0CwiLha0X2ht1nawXJIY+opZropCPpC45cXFhv5U0aSQDUy7pLN8U35aFS9T4tpjlco6/BL4ROlVLgrjPF9KuU07E8dxzz5n077bbbnrBawv02JljdcM7G2r1vdyHo84DlC7uGJEuJmQAMnDEEUcYv2kuIbO/LSGzgXfZawT6GNsZ8W4Gw1wEKht54VnqB6mGu5jAIl8CRV+V9o7qIC+51KWVlfaRBtJYGYljGoGysOQlm60Xacgm7ctGVnfaaSdDvtD8DJNBmLJA8sY2SrRrvglMcOgjKAc0BxzT7pCe4VOOiQ/CgWzSvlyE2VWX0rZrGlGrjB81yqgi0izaD+0DidkEGWsoX9qDzSP9DT4rc+UZaS4kL5MGxqX69bXu1Ssap+hHpczlg9ZS8VoG6ojICcnJAJIkRFU+XC0NUsssVWv8SWLjJt+IdKo4cNWSSBqVlgaiNapJaVe6bVstA7/W11yjJbFxhALe0aSJUCcZY7bZBluL6N1C/PUee2jpIKJ3zpgR/ZU61o0aReNuHrZ1eRE11CoY+DLTcOEjZnQmdBhUDIC5M1AliVpy8EnCkrg0h7cVBWlYfdVVWY4UMWrSIIx5gBTwJPnI94RZZwGekl2bBzYZr1LA/Gl4Bx8cNSAqnXKkQQhhMY0Chg7mzIkalS3nMWNY2L38Nw3ERzjeeYevUOt9941PCLp103q11VhKqGXU1bpPnyheIQj6zDOjj4Jn9tknmoGkqQR5L2li1lKFYH9JZsOWaCTrxUfUaqu61RI1Bhjym/xrA8duSF5zj93z9lpxy3jF2VkShJzVnV1XD75qsL74xovN4ENAisMm3Kg4+R7s8wRLxixpdAmZe8z3RD5diWa+0p/kZNEFpAISzGq4YpmM1W9Uv1RHlw+Bqix5gUBlk7TlIi/5qEtzSftyEah8yGplCBSw5CUtDfnUdy6yCllmnLCDOCSNZyBsBx10kGmHblt3AwQP4oZZTS77QrY4SktDUl36VyNq7irTfPHqq6+aiTPCDd+3Rhun785HUscCg1LtEJ7BuMZK99NOi8ZFqU8j4eI8BEr6Jf3NN9H9QNqhdFh46aYTiK5DvHhG2oEhWfAa+balg4qCtF9DBiFXkDWXXCHM4DnGQeEn+qijIsI3cqQW5h89f+mlUXoOPTQazyF1jJ9ffx1Hkh15ETU6LOxGrDjYBR9OcrCj82aAogL4CIAlammDjwuXxNmBrKBEjYpglwUkQpCc0aN1fym83aWx7AkhqUmQ/JsKhlxSwbNmaX3TTdFv+dj0449H0i2kVuSF8rbEgJkCxwxm/IVc+UAjpQFa0PhpeIhtiZeGyTEb4ZMe0Lt3RBylEzLvc+o/A84xcyCtUu4rEkmiVh5Vow9uG/eBARh1KgOQD5yvqLrVR9Tc4A5AyXP8psNFHYQEwr3XEKdV5N728pvtphbJ/R3l+Z5FunP3zqU6CVaXsliHMs08G8ftEjJ+u8Geh9QxoNGJJ2GlnLkIVJoUkzp1bb2uvfZamWhGZWDzYOu3EOQlDbkIFP1YNvJSCGmfJVC5pH1p6lLKmjTkIi/ZCFRlV3ba+k5bmGDhEjWXpFkgyYGQIXTgvkNl0LRqUeopW5vje0TSVt7FEbT5lZmoUXdoOLKpNFldjA1pPkSNRVTfuKTrllswxGULmYhIQZI4vvLKaMxEyMD348bLxItxa7fdIoFNy5aR0GOHHaJn+Y2GAJIHeePcoEFaGlSkaYJ0uWUg5WnGwscei4QbN98cxUF6UGsecURE/lCzShszQg9swDn3889xJNmRN1GzRMnOUt0Bzid5sNIGOkfA8y+88ELq4AOIM0nikkSNDw37l+nTpxtVRjbC50MmL8cfHzFpyJrkZx1J5yQ53jN2+VFjAENHxUnlU5YQA0SvBBoOxJm6gHhyXTodfc89MIWoMXKuXbsorymkwhA6RLCQEimLDPsHiJJ5B5I74oAk8z5ID2SahpxSnwZI6fhgVjAsUaON0X7Lo2pMgjbnSo2ToL3SbtNIXmXVrUmiRrAEyB67gfMMToMHDzblYIGkhXNF/eU5pGZvS0ClKc+UbFwS/ZU6Z7AjL6g0IWf2XTZYEmZJmvvXvY9OFtUJBCatQ85l62UlUPnYellAZEwaiiOiVl22XtkIVCFWdpLGyqhLK6uqhLyQhvKSFxeVXZjgwhI1JKBJkpYE5Uf54sKDbwO7tjR7s3wIM+TKpy7lO8BMI+lLLVtghTLmHclnTjjhBKMpcM/ZwFiYdi0ZsFHDRKKqiZolt7nec+qppxqVaC6iVkbtacHYyLdIfaOudNuSHfPQGiFQYOLMO55+OhojfWMi/bbt23kOVSnPcC+SbX5znd++56sAaURNRnvG+Ah4mZdGbXYGAHfeeafxbCwdWsajNturSAdsvMSvu+665hzPSQXA1IyncmmwZssJe90F9+6yyy7Gk70MgvFZZd67//77Z3YmaNCggRozZozxcM0zeC/HS3m+MHnp3l19+PnnSp13nlIbbqjUwQerdb79Vg2U68X9+6uZCxZEN69obLEF2znEB4K99lKqeXNc7scnBEceqdR11+HSWqk5c5QaPFgpdgKYO1ep9dZT6u23cY8tQ65UJ3lOekA/5BClLr88PhAceij7wSjVuLFS7PgwfrxSJ52k1EEHKcX2OK+/rhTeyz+IN+LAUzlpTNsKq29fpY4/Xqmdd45PrBiwlZaQJ9MepfMw26ElIQOL2cWgW7duSjrK+Oxy4B2dNi/kpVQbdSEzeeONfdddd/V6mpbB3Xj1Zpulhg0bxmejd3PMNRk8zLeQ5kn+eClPGQCM13MgJMR8Y2mQDtb8lQ7OeI7He/rvW/+u/rvpf5UiG4sl/E3C/RLekZAA3y2e4+07eJ99J3+l8zDnfZCB02wvc/TRR5v+Yby0JxlQ46sR8PbOVl/suCAdkiljt2ws6HfYSUKIgdmxIAm8e1PuF1xwgek3XMiM3WwjRR8ycuRIJWQ8vlIaF8e7Wdx+++3eNDz99NOm/OnHaEtJ0L/svffe6qijjjL5ToK8HiTfUrt27dSZZ55pyi8J8kh5kAZfPtkxgzhIQ8+ePeOzy8EuETvssINJgxCW+GxpCOk2be7KK6/0poFdW0jHrFmzvGmgvycN7D7h+5bY6YC6wHs99e17B+Uog7lJg6+s2TqInS5Ig5CX+Gw6ZBA3u68IqUqtPxfUFWlk/GB7ItpFMp02DWn1bdsc5cB7k+DbE1Kkpk6d6i0DH2gXgPjcZ4TMmh06Bg4cWCYumVRI9/6591oS9C/cw+4MeLrPF/Rn5dkJYejQoTLEnlcmH0mMGzfO7EoBp+C79d3LjiC0t8cff9zsGJGB5FcKJRrfGLsoO8ZBxs6JE5V66SU6ZaV69VLysRCRko8iuoddNNhFSPIjGYriY4s5jqXOZaBQ0nijsU7SJh0L25mQYDpspZ54Ihp3GVez7CpQCKTtTFCKqLHPJw2Ais1GzOgg6BhcskWkRMUWKDLTUeuvv74578IXl0WSqPHxyWzZbCFFp8l2GE+5ZCYHMkQNIjN8uFJsT/Tkk2q9F15QveWjKu7XT82U37Ud1AWdSHWBwdxHwGsKIECkr7EQUEtckmALEjogiJgPbINEW+Y+Oq1khwJhIfgIGoAgqW7SeX8U7UEITJyDtWognOm3hUJ8lkUkyKYBcgVBTIObBueT9YNk7SRhgDz3jnyXb8v73pDno+0kDZJxJPOYD/jW+/Tpk9kWy261xfY9TNjAkiVLFNs38U2zjQodUL169Qx58BGcF+Sb/FYmU2zFxeSMOnTrkXJiIINUUP7Uw7dtvlWt1mmllvx3ifrx7z+qotZFqk+rPqkEmL6BsoYs+kD8n332mfT5vbx1TP2yzRH7mNo9JZPgm+Rbsf1oEgy4bCFEHD5wTWbWZqLqSwP5pj/NlQaude7cOT5TGvQd5JX6SxuQiQMSzsQ5CZsG6pS8+vCBDH6k37e1GuD9lAVlnQ8pAIxTTJIgCPk+w5Zkr8TbTSXLK1cabH1z3VcOANIPKYdE5Zsmxki2d6pKMI5C+vIhwBbUV75EDYLL1lJs4ZjrXtohW8axn7ePqC1YsMCQtLvvvrs0sZTJtxnDpV8wggm2RRTibwQNQuiMAIK9ciFUCBvmz2f/rEgIccYZdL5KGKJSrVrFEQpuvJE9FJX68Ucls/VIyCCTaqkUpXr0iIgez0HOTjghui7tRAonjqBqkBdRowNDCkFhJiVmzGIgZqPi/RyZMSINQCLBrJVIiYrZCISKj9sFM8dsm2bDxpmNWKJWv359tc0222QkajBtPrR8YYiaDBgfSmdnJE9UgDSqARJ3bxkc60jHMbMaCU5VgVkunUdaB1Jo0DFTvzWZrBUKbBDMYFRezLhphtJLhRz9r0jV+S4iGRCDBjLRWyrNke/ffi+QEH7znoq8KwP6SAQL9CM/SeC1S+U98dbASWJWUZBWOmSnEzEgftJvSRW/7Tu51wYLCJdLwOzzFsn7s2HpLRJX5zpq6TLJ8EUykW68vTp0X5l1pwASlEZugCHaAghlGvKJI9vzua6DysaRK425rueD6iiHJHgGYsgkoDygjfnaVD5pyHUPG+63EiJQHqJWU1EeooaUjHsR2GT7XpkUIASCiJwkZMolanAJyBvjCvt8Ij0uFZdM8IykrG1bJaQAUTSMRqlPP42us4E74zzSdc6hgRCuYiRvaIe+/lqphQsRe0b3g113ZeNZwwkMQRNeYrRUaJZOOYVEKTV7NhuJMwNVwkSVGjOGjimOoGqQN1GjACmwJDFjtgwxY+P1Aw44wJwDh8cbZl999dXmQ/ARNatmQN3kIxSQuD322MNsAE+FJVWfDHJUcpoaygeTl7591YeILs8/X6nbbzfizn777qvWFaJWLAUyU2ZJtR1pxLiqQPuYPn161g3pV3Y0aNTAkIaff/g5094R+aNWfOLFJ9RX//nKqO2Q/iGRAnxvqPwsYaHNO5+m+Wg5Rr3E9/Jjhx+VHivXJ8jFpyWwJ79USdED0cdtn4UMEZ/96DnvdoL8ttd97+N5ZsIbbLCB+X59uFFmp6jPmDTQFgH9Bhvx85wP9AlMvhhw6Zggbkh2UJOlPZMGW45I7JBqVNekJSDAAhJHu2M8dL+v2ggmqJhs5EPU6BuQgneELGWBlbx9//33hqhxP5yAgIp/XxmX4Rup7/vySyUPR9Kuv/89kpYhMYdEQdpQi2ICBKlDuoswCLKFedMmm5QlWFxz+wkkbsTDfUjwhg6NfgvBVGykv9pq8Y1VizSiRmecgRCkjDE/hpMY+2Io6wLjXIywXXCPRGZ+8zzxAIxMMfxM3u/CGmyzl5m7mEAavTnOF7NmzdJPXX21fmrOHP3U5ZfrWSeeqAc3bqxn7rWXnrnxxvrG4mJ907hxuo/8NYsJMNL/C8At7yTwPo8RbSGB8bwMxvFRbiQ3PQYYTNK+/mqw5d2seTPduGm8SCNPCFEzRrwNGzY0hsl8TwT7Wz5arZooXfewutFigLkShkloH93nCzxjgz12rxM37yRwjWP+YuQsHafxr+brAywwxseImDRjpM23nLb6NQkMkDEuL88zAQE1Fbincr+tEEKoSGjSpIn+uqwrj7KLCQYPHizkVdhrDGzKAKpQC2bD2KIww7a2CdLBmxm4lfBwHgkcs+qkUTFACkfc3IckLZuNWi4gzTv99NPVmog4u3Qx4s/fly1Tf/z5p/pOriMgX2TuVKqXhIFI1Hr1UjNffTU66QHpgOn7wMzJzXtVos6GdZR+X6vmjZvHZ0rjp89+UvUa11Ord1hdffXfr9Qy+ddA/v2w+AdTxtgmIHZu1qWZKirOMHQD1GKN/mxk7DOadW6mGhY3VMXyb4kpMT9+WfyLatCigfrzhz/VUvmn5R/PEBfHLpb+LteXRc2rboNIt19X/v257E+jqks+V1y3WDVs1dCdSRj88dsfaslXS1TLtVuqpfWXqnq/1zPhlya/xHeko8kvTdTv9X43oaLP1f2zrmq0pJH6qRk6RT/+9/X/1G+f/yazPDmQZlH0XZFa9n3+qswTTjhBnXvuuaXs1CiHhh0aqiUnLVFF28v39Q8py8fl/NNSau+WNe5Plhvgm7Tn3d9JMINDqn0Ii04E9AFIzpNSdaR5fPv85bxMsMx3nmaLFRAQEBBQKZRVffbr18+sbnGJGUQI0aVLThDPYXMGmULtxgBgidott9xiViKdddZZXhWZVaO6JK4yRA3VyzNPPqlmPvOMUqedptT116vndtpJbXfooWo9ud6oTh3VHP103brqFfTX9eqpAd26qZlvvRVF4AH5IP2+AYi0P//881Wubhy01SD14psvqnp16qmem5Zd9fX5gs/VN+98Y+qEQfXss8+OryzHKaecom6++WaTn/kvz1c9tu0RX5FikH9r/LaGmv3IbNVtTDe1Rr01zLn/yL80vD/nfdWhXwf13pz3VP+R/dVP8q+l/Gsm/z6Sf+DHj39UzVdrrj547APTJkDTDk3Vb9/9purIv3Y92qmSDiVlnvv42Y/Vmluvqeo1KW0L8sd3f6j3Hn1PDTlyiPqh7Q+q/eL2quV3LdVbvdLrz6LXW73Udy2/U4vbL67wczzT6fNO5rmldUqTUYtvn/9WfXbXZ9LYhDANLFLPXficGrLekPhqWfC9EDCevfzyy803h+oT6H5SZtPlB5L5XeTeXeTbulfOLZ8/ZQhXGvGycD7vUvdC8rAFYVXgPhjVOnAX/dC2+NZZHch5zA9YNcffoGIMCAgIqHL4bdSYReciZsDt0LFPISokOKy2Yqm1XQ3mgndAdJIkrtJE7eKL1UxI2LbbKmEm6jkhijtLPoYxmPTqZYgKBO3zRYtUJ/kNictmEG8lgz4ylrwG8WSRBHZGhcQ1916jDtjlAKX/t3ywdTF58mSzPJ0VhUhCsB1LSvkgakhqWO2E7c/52Os5IO24VLj22mvjM9lhbdT465IAgAQPoo89FrZN2B1ZQBLs/VxjFVWyfWQrcx+Q+ryNW5IEaI+0M7u8+5tvvjHtbZ/n9lFfNfrKpAND/71/2lvttuNu5h4XEBhsnSwee+yxnMbG2UCeWN05d+5cY0/FMn7sqQCuJGa9Nkvp0VI22JvNkYD7DIrgUSk3SSdlZ6Vn2HCQfv5a2HI1+YrL2d7nljuwv6kD2g5uFVxAFnEbgHH0E088YdqHtTcLdokBAQEB1Y50G7Vszm1dL+vYmnBOIjPHOOj02SUBGbBSvbjzLmzS7PvLY6MmhE7vOXas1oSGDfGYp+cNHaq7SJr2bNZMz2Sz1nKCdLh5d9G+fXuTD/LsCzI4Gjssa/ODDZC5dqyEBtFedPaasa2TcrnvvtP0pf9oqR9b0Eofdm4TvfuZbXW/Xs30vfcqfcFrjfWDj6xh7rMBL9A4NSSek046ST/44IMmXva0szjyyCON527yQb2MGDFCd+1aX/fuXWLy0KBBfeMctmPHtrpRq0a66SoNdZMmDXSDpg10/fp1I3upOkUSinXbtvX05sOKdFG9yLu3zaf9C3BQzG8Z7E0ahXRnygTd++zZs/WcOXMyTlyBEKLMPTh4TStzH9hnEtsQIaemvnie3+SJ9+HwkXwSd5subXTx8cVanaJ08Yzor9ovqgvSwH0EPGcLCTXxj5wwUjfap5FxlGmvk3acSLIdEu/nHGkgsNcg+w/Slm0gPbyfvzi35Fmb30w4TcJFEjZwzqUE227ctmUD59zAdRvsdX7buKZNm2byCfjesTcjH2wTRdview8ICAgIWKFI35kApBEzS6osWDRAxw/SCA5kCsPkNCPygQMHVpyonX++3hPP/tzP1hIPPKCfE4JmiJqcn4lX/XIiG1HDizv5NYMegysETI7tAGkHQlUkYTMnLJKws3PcSUIcT4lw5mmXKf3J90q/9oPSY24p1odto/T/lio940elv9RKN2/TPBO/HYD5zZYpeIO37x0rhBXjbnu8//77m3sHDlS6Z8/o3CabQB5Is9J33aVkYI7CtdcqPWorpe+5R+lhIxuadK2yitI77hg9t/vu0V+Ttzj+tDB16tTM7z0P3DPzTFFxaaN2b5B7u3aTvO1cP5PPPhv3MX/dvBdtL38PU3ry9MmZ33WFDO8s15rsIfFMlfBKFJ8bt3pLwjcSFkpw/8m93bp308N2Gaa3uUDppodIfPKZmOdaxX/juBo2aqhXabOKVhPluLGEaRIaRemrUxIZ6Jv7+yvdbHwzXXyi1N18OZ4nIa4H7pkxY4Y+X9qwS8QhtJDxY445JnOfbV8Ee8xfgiVi/E1es88TIKV4QreAoEFs+TZPP/30chHlgICAgIAqR90ya2FRJ6HSBKgGUemhjrT2M+3btzdeoVGNWpuoXLYqPM8yXOJKquYAqktUVajwKoSGDTG6iZbV4lVY0q2bNlVLscnhvPwuJKzzQClAZcyrrjeHRj1lVFTu67A1ikNxSynuqc45VjRLEokHG/JXlyi16CeJ539K1asvZSrncA116stKPfm0Ur/+8WtGBcYz5v0CHBriJLROg8hPDI4yKU9AHeI4lHvxrYjLIyFfasaMaBUzPkfx44cj5hEjlLrsMqXOPVep++YoNW36n6rnukp1Xk2plyUNwGoAZdCPfsRYffrqqvPUzqpu8+UOAW+57Zb4F25q7pNER7+LSopU67GtVVGdKI5kXAZy75Jflbr/vv9l8vn6vNcRAi/PO4+hQZTm+u5m76qij+WE/F72e6RFbPCI/HeXBLS68btZxKDIA82ZNRNXS0BjbcPF8g189aV6bv5zxo3O/6Qa4iKXgor+2PTS7uu0kzLHkSx+a1mxInGStmV/xn7EMMGcpdRPt/6klg1bpooWF6k6w+uo4neLjbd2bDSxIXzooYeMU2fUyqgjsfHEWajdlQDYfPN+IWLmHL8JtAt7Hdh2wjX8ImHOwDkWlvAeC2wtUevipJoFDTJBia8EBAQEBNQElCFqbD2D3RmrukAaMbvjjjvUjz/+aOyysE3ygfPYozVv3tzYm/kInSVxeH1O8xSfE9giYZuGV2J8qYwerYrwQ8I1FhE4K+kKAQZJO1AaA++vo58ZyMBtBnPGTHa4ITwjg2dHGTxZSGrPsSOW3NNytZbqsGNK1K2TlOonHPCpD4SUvbVEvSkD/wdCoJZdJVk7WKnGurEhupbsNm7c2KRjPckzfmmW/jeyCcNfDbZppIEVndTR1ltvbWwHWRhL0g84oEjInFIPP6zU6aezlYxSe++t1HvvCckRlvOgHO8/4Q/1upC7N16LdtLA2fyHH0Ykobgo0XRukmL+259q2c/LzPuxcfr262+N4TlE4IdFP5gVgrSBAX0GqJ8egZFGj1pywX34kbH49tsSaUMR+Tj22GPV8OHD1ahho0y+sPFixWjRDxJ+LFKf7fWZ+UvQ/YrUDqcWqW9wuzdZ6mJukaq3Vj1Vp560hTPkuK3UjRBVNVLCo9JE5tVR9f5Rz4Q6/6ijRm05Sv334/+qpr82Vb9Lk9XyvpJmJapei3qquCRaqQp+/eVX9ev7QqTmysEPEh6SQNX0kme2lTwNld+sWzhQqQ122EAd9sBhatPLNlVNGjQxeeXbwmP7xIkTjR0b3xSONa+77jrjYwySTR0D055iWEJG4LwNADJWR9o8ZY0vpGbNmpm4sdFLgu222PrFkrqAgICAgJoH72ICDLQhWHbXAQtIFTNyjLUt6UIaxsDMNk9EZQ3Cuc42U+w24FsQAImDQGB8ziBc6cUEBx+sZjLgDBhgHNc99/nnatfHH1fDmjZVmx5+uNrTkSLkg1yLCSCubI3D7gmAQZeBFnwtbAipSIbMCfSTUsz7yg/cK3QtPeiuu8G66pXnX1H/lX+41gD8vv/p+9Uum++iftO/Zc67YK9B9qZjcIdcsz8aAzP1x8CNQTwuF3BdwpY77IO42WabCXlaRzVt2jPj2ZutknbffXfjrHHYsGHmnAX3kEYIQ8OGX6ujj77cSGTI74MPPmj2bSSfxGFhmxRG+BA1wHZDlEsSPMv99hkL0g/ZPPnkk+MzZYGbGNpsUkqLd2s8hIMtttjCLHTBezpOZn95/RdVtIWUv5BUvbFWdb6vo07c4URzL8B4njq37R4yQ3xpkiYmKxffebFSrItgQS1O2tnw4n3hbItbmDL/9NNPzXdAfUC+CDbN5BGwitIuzOE64JvAXQ6LeGw5WULmlhe/+d5ocziMZmcRVnLSRtmihuMkWMXJPewVST2yjY6NOyAgICCgxiB9MQHAaBwHty58tmbYsElk5jfPP/zww8a2Lc0YmWeTdm722L5fBp78bdQkTdhkXT5jhr60fXt9aePG+sSNNtKdJU1VYaPmXiPfNu/ZUNw1si1r3r95fCYC51q3bx0flcbsp2ZnjXv+/PnmOnZHQsiMETwG7aNHj9Ybb7yxOUfYSMpCBmEtpKqUHVRFgpAI89di6NChxnCfdNhgF5e4gYUJ9jd2VPZ3r169tBBM0yaoc86RVv6yQKIiOOGEE8zz2F5hP+lC3ad07416Z97Pu8oL6n7aLdN0q7ta6aKPJK3YwJ0icfWP0o2z2CSwOUuWJQGH0BMnTjTtP9neOJe0UbNlQ8AuUSY5Zew+KX8Wsyxbtiw+Uxo8Q52x6AeHs0IaU+8NCAgICFihKO3wls1u2egWdwYWPh9qSM+QfHFOSIs5JwOImdkjaUHi5F5zwSa/SOuQHMiAEp+NpAcVlahddtll6ugjj1Q95f114uz8b+lS9a383rJ+fbXpEUeoPdltvxzItocmjnBJI3lFXZvc7scHJDVItbr37q7ee/29+KxSq7RcRX3/3ffxUWk89vRjauTmI7PGvd9++5lN9AEqLGzVkOCg5uQYSQxuKpDsFArUS7JuhZwbaR6uJ3DlQj26sO0DkDbaEmXInq5J1XmX3l3UZ+98ppb9UXUqOVdClY/qD7vN8+adpx5o8YD647k/lP5eq9U3WF0dsuYhqsUPLYyaEVsw2u3ChQtLlQ8SMXyl+TYBRzVNWeBE1n5fFq5ELQmk3UnQDpGgUd9s7UJ9kCYX2CuylRUbQnONzceRkrNpNWUREBAQEFCjUNaPGvZOgwYNKkXMfD7UkoTLJWqovPr27Wvuc+EjeBaVUn2efbZ65txz1UzixJhq333Vc//6l9r59tvVCIjatGlqT3bRLwcYvMijD5SLVU+VByUNS4yX/Xxx59N3GtWnU0V5Afsn9kwE1Av5oMyrExjDQxSs6pJJwFprrWV+pwECzCSBPV4Xy7/28q+qYIkaRBvVsQ93PHWHuuTdS9TLXV5WdQ6uo5ZNWqZ6d+6tju96vBo3bFx8V4R58+YZ+zrafxJGNf/MM6Y9u7D75PIN+UB5jR492pgW8H289dZbpi4hYj57TggneWFyAfFC3Zz0VUc99GC/vBiorCFtl156aXwmICAgIKAGwa/6TPOhhtrLddXhqjAlMnOO593nLGQwMvcm1TQWxH3zzTdXTPV5xRV6T5474gitJ07Ues019bxOnSLVZ9OmeiYuO2ohSqk+USMPH44+WuuRI7VevJgKwHkZG0VqPX06G6dG94I5c/TUPfbQQtq0vuuu6BnAM8OGsVFjdOzCxrf//vhcic5J2Wr8ivH+k07S+s47o2uHHhodc37TTdE3Rml4qvQ+oPgbE7KIX5fontGjo/fUQPTp00cXrVGki48o1sXPFOuixUW64Z0N9ejLRqeq8XMBn3L4r9t2223jM5E7G/a3Re3og90jl28B1aeQPxMP5Uh7QL2NT7ZsQSZceuHChXGMAQEBAQG1FGXdcwA8kbP/JhIz11XHU089ZSRe1lUHkiW7IjQbkBywio3nk+odgFE4KpgKg1WfX30V+ZsgbePHK9W3b7Q2jxWfKatSazrYzimDYqmqJ5+M8oI3/i22YPlttGxz4UJ0WkrZBRNIArfaSl3cv39k5P/660o9/jgiU6WOPlopttry1IOJ76GHECdGvwHLQaXuzP333qvUwQdH16hzJH2LFiFOipaL4oIj0RZwL2FUi/gBIY34CBk7Nr5avUAaJZOFzK4AAElS20FtVdGpRer1u143iz6WdVmmxr0xTr31/VtqyYQl6qGDH6qQBBXg/oJFJ0g5AZJapGMs8nAX6ligImcRjpCtUlJnFiJQjvLRmnuQTmcLqECFeMZPBwQEBATUVpQhanbbHwYmfF+xEs1HzJKuOnxArcOgw6qzNPUO8TNw9u7du8LuOfBHdacQklYzZqghMpB1OussNfnRR6OtvskPzsNqIb6zjrvA1VdHxIi/MvDLSI8eC91VRKRQEQsRllGczUijPNtVli++GD17zz1KXXedcV8ijCW65uKFF6LyiuvbAAdq2Juh0oNMo1rGDQr2TOyrSr0SN07H7rpLqek4iPOAzb4hmKQPfyBVBLY96tatW3y0HKg6cQGDCpLre/1tL7XKnauoqXdMVV+PjsrpyPlHqq7Duqq7Ot2l7jroLu8WaOUF3wfqRggakx6+B74FVnkmgenBVkJo8Xlm98ANCAgICFi5UYao4ULBdW6LFMxHzHL5UMtHcsCghHsOpHeVAQ5o19tgA3VS48Zq/AEHqKP23VeNbNMmuogkCoe4tR0QoYMOiqRdEFrICF5re/aMCNOcOUqYhVIbbojlu1K//KLUBx9EUjQkbJApvNniVy62XyuDE05Qyi7wkLpTc+dGEjykaPjVQyomJEKxMGPixOg+pHyQM8gbEjWfpI73HXqoUh074odCjTp0P7XDrjvEF5fjjc/eiH+Vxo233aguuix3G6FN4aIER7E33HCDOUf7PFTeretrpSdIGUg0S1svVTcX3aw6fdNJXTjpQrX5M5urJzd5Up03+TzjPDi5/2VlwHeDbRo2l0iW+XZ80jns8yBx3IvULyAgICAgwMBoQGNgW7baaqvpnXfe2ez154Il/djNuO4OZFDJuOqwUWFXk8s9B+/BXg1bOAtr61YhGzX2+tx9d61btND6xRe1Li7Wz0n6zRZS2Kgdf3x8Z83Di6TXwUcffZRx3XDSRSeZcl285ZbQrCgUFelFUuZvH3PM8nMSvtxiC/1z1676Tym3F6+/Pjovx7pNGzbU1LptW61btozOe2wIpRBLxWfs3urXZ78srdm7lXPYl1H/AwdGNmdSx6WeceqzFPr00XrwYFMvUsG6wZHKbLuVhLpK6aJdyrrLaNKuia7boG58lA5suAi4/yC0WLeFVgfIux6R8JuEO5SuMzFyDcKem9WFU0891ezBmmafSTv32W9yztqo0R4CAgICAlY6lLVRY5Ugs36AjZqVmOHZHLsZZv1ILgDqGdQ0SMYshMgZp5tpkgPUP8SLFA1buILhlVdYJhep9eQd+scfo/Oo8n5mj58Vg9mzZ5vdHqzqFzXvlVdeaSQnlDUr7s5wVqRuuOGGZisfnMrOummWObfz77+rzTfbLApSB7tInRy4YMHycxImLFumtll1VTV8gw3U+NNPV2utuaZ6+vrr1QPXXaeuk/p4+m9/U0/PmqXuRj2ZWHFrgKpNuNKjjzyiuiOtQyJF3bMikhW8UDHs17BPQ5WKKvT55y1Fi0JafWJD989/RnXx4Yfqv02knTU0FoSlgVlcbBpnQVv79atf1Z///VNe+6K65557jKNfViazqhT7RkC5Iu3VPbRaevpStfSlpeqH+6Sd9pOLlyjVqnMradBKLbt9mSn3sdVgJ4ejYd7FtlC4rPHZZyJxQ2KNSYHvekBAQEDASo6YsRnYVZ8Wvpk+M3shYPrtt9+Oz2jz20aF81UcafpAfEja2Ng9iUpL1AYM0Prcc3lQ63331c+1bq1laNajSkoq5PA2H7CqjnwjxUkDTle5pxhpkmDttdfW9evX102bNc1s7o30h9WZ119/vSm/Rx991MS56chNzWbfbvm/++67evHixSY+IYHxWRZx3qS3O6CNFtJn4iQgNbK/S6QciJPf/EVyOnLkyDJByIK53nm1Nnr1Xs3MCsJOnZrqXXdvoLt166LX7LGa7tS1oe7Ro4fJyyabbBKnwI9x48YZR7zuO3AOS3DPmfMzJW17FekhY1rqjce1M850V+/ZKJMHN/20D/dYbSP3NJSwl4Rhcq5zkW7Tpo1ZWUm47rrrjKS3oqs3KwJWvO6www5R+9xzz/hsBLuyE0l1GgYOHBgkagEBAQErN+qWIWrNmjUrRQxwx5EkZtwH4XIHDwZMANHiehJnnXWWUam6qlMXffv2rbh7jhkzzA4ERu2Jiw55xzvNm+sNhZxsJmTi7RdeiO8sLF566aUMidhj+h6lwuTpk/WRRx6ZIROQMkMwmjfQjVo00puM20TXPb6u3mX6Lrpx88bL73NCUf0iXdRBfjeQsJmQvS2Kzd+63SPyxzP1iLN3kT5I4n+us9LDeRbCIveZ0FoChHBdCVyrF/8l1JEwmHiioEY713aRwL828t594t/uvzsl2HsljJw5Upc0KtGD9xmst7toOz3loil6xIEjMmTUhGIJ7nE3Cd2dwHU5T1pWW01+c+890TkTyEP76HfRECmbeCeAfAPksjrRs2dP8+2MHTtW77jjjvHZyK0NJgMQOB/4RnDfAREORC0gICBgpUZZosagAAlzyZYlZq5NWXKwYSAESaKWj+QAEsd7KyxRw4/aqqtqfdllxoZLH3+8/nCVVfTqnTvHd1QNrrj7ijJkIFdoubn8vUrCxxKeE8JRV8iGS16cUGdnpUsOl9/DJTzlhBkSLKkhCJkbI3+XSnhdgrlm743vM4SsvbwLEsexJzSv7xyPlXBD9LvtNkr3/VR+nxqFojPk74bRNZN2Au+S46IGQqBaFOm6Lerq4obRtlkmQLAIzSQIoVR9JOzphN0lEI+QxyLKKJa61TlP/q4ugTggmWtImC7hYAlbSLDx5xHYrqo6gfQOW0+IGt8KsN9SGvFC2sz1++67L9ioBQQEBASUtVHDzgf7KWzRWIkGhDwZG5pLLrnEbCkFsKfBfQfuDljN5gP2RcSDbRs2bklg/4a9GitIK+UKAT9qbJVzyy2Riwh8hk2bhqv2+IaqwUE7HmRcinTp0gWWaoIQWONNHvupoiKhUfWUKhlTolS80PL7j5QqWlikRp01Su3w2w5q6rtTVZvWbVTz5s3Ndkps68OG2dhc/XmHVvVvaaKu3vFq4UHRv0ajGyl9kla77bqbiX9LibPfImEho5uoqy5XakhTqVLJNhuP1xspL7dFsEDuWSx85Tf5Ta0TMC08VsJwCYcp9SO7PtkW8a2ETySsq9RXnyq18Hr5HVMezeYK7LU+UN5zWJFavGix0ptF+V/22zK17Ptl6o/v/1BLlyxVxWtKhB3kXhek6QsJTzthnoSWElgB8oH8jbH0V6ne1nGi2EDgQ6XqnF5HKcmretKczRv5bBVVSGCjyabruOIQspVzZWcu9x0BAQEBASshoGsWzPZZncbsHfsn1DbHHXecObYBD+symJTaZHrKlClmCAdWopZLcoBEztqlgUrbqPXurfUuuxCR1uutpz8cM0av3qxZfEf1QIis2QxbtRM6g1pvbwnPKF10S5GxvVI9lP7Hm//Q/fv3N/ZLagOl19x9TWOL9M4775g4khLJXKDc69ZbviKya9euMZ3yB6tirU6YdxdV7p0nnXSSsd8j/dj4uXkCSK64RkCCO378eH3ggQfqyZMn65122slsTu+q9KsTtE9s/WjjaWlAWs11t+45DhK1gICAgJUapVWfqCmHDBliBggCRAsjdAzG7TlCxv1BixaZgG0b11q3bq0feuihMnZtLjjPdXc7Kp6tKFFDTcRgZtIng/lmkhbSjo1PVYByuvrqq42hONsDGYJQv0gXDy7WqoWQh1clYO/lqBkffPBB/YJjK2eJWRIVIWq83+KAAw7IvDMtuPdXB3inSyYLBbZS2m+//eKjwoO2nCy7igYIdJp9JturWTc3LmjPgagFBAQErNQoTdSSgDBY4mTBCrotttjCSNysRM0NSD4YYNIkB9wDiUqSkcoQNQDpS6alPIQniZ2v3lnXHVhX33777fGZCJ07d85Ibowxe08ZiDHYl1DUJZJWWYkPBJaBNo2U+QA5OOecc1IH9SRIh11RarHLLruY/EPajj/+eEMSNtxwQ3PuoIMOMqtGqxOURXWTw0KAukb6yUTAB9o4BAuilQbqIOmT0MVhhx1m7vEhELWAgICAlR51zegpA6kXbGnD7gJCeIw9GbZo2LCl7STAPqDsSICNDfclceONNxr7KyFgZXxG8Z7999/fxMH78OSOLc/ObI1UzcCv1XanbKfUTKU2OmQjNW/ePDVu3Dh1L3tdjlKqaLsipUdKsf0gv8+V32ZPemXyhW2RL+/5YuHChab87r//fhPXmDFjVOPGjeOrFcO0adPUBRdcsMI83rN9E3tdpu1iUVOxyiqrqNtuu01tvfXW8Znl4NtgZw4hUl5/gNhnYn+JvzYhYvHZ5bD2mdhv+nbuAPjYGzZsmLrppptM21pR9RcQEBAQsMJQkhdRe+WVV3IOOgxabAd17LFYp5dFLhLHs0ceeaQ6+eSTVzhRA5MnT1Y3bHqDKpoiROwXrS4TXllnJ6UO2kHI2W1FSj0qN32rDAFhUK4MOfOBOMn/9ddfr9rY7bAqCLYFg2SuhUPggLyBk9qnnnqq1OboAKN/9qilLbNgIIlcJI7vgEUDXPctGrAkjk3k+eYCUQsICAhYaVGSU/WJ+qc8iwKSQIUng5FxwZEGVEOod4ijoqrPQuKuh+8y6jo39GxWpEeuWWxUeEIi9ejRo0u5Kwn468FnL4galO/B57QZWL+DaY51Oc/zadeDe46AgICAAAdl3XP4gGTHN5tnxo/EDdcbPskXkgOuszG7T9JmJQegUu45CoySrUtUcUmxKqpbpIrqFKmJEyeqp/69SD3676XGxcOSJUvUQw89VNgtsAJqPNiuCukWUjYhT/HZ5bjzzjuN5JjrPkkb6uxsG7MjqWM7NiR1wT1HQEBAQADISdTw6+UjUU8//bRR7+BLbYMNNojPLkcun1Co9hiUUO3ga6omYTv59+q/XlXvvPmOWvbnMnXrrbeqdu3axVcDVkag6sS3He3dp+bOtWenJXk8n1SlAkgc7+B5H4kLCAgICFg5kfdiAhc4vWVRAIOOb1B69NFH1TnnnGMkcb5BCUkckjRInCV5NWkxQUD147nnnjOLHhrhvNjBN998Y9oYEwYfrH1gmo3gL7/8Yv42adLE/E0CqS7B145feukl9eSTTxq7yWz2mRAsJGw+p86A66QvbREOJA7H0Uja3HzwTQwePDjYqAUEBASsvMhvMYFL1FDdMDhBsnyAxCFZYGDxDX5I4iBjXMfI/ddffzXnGaSPOuqoQNRWUlx33XVmwQMG9hac++6770qdc/Hggw+q+fPnq9NOO80s6kgC8kc7Y9LgI2pvvfWWIU8871Nlvvvuu0admbYowK7snDBhgtpzzz3js8thr1uSR3yLFi2Kryr1+++/m/eTtilTpsRnl4NvYsSIEYGoBQQEBKy8yJ+oWXuybO4EcpG4pHuONddc02y1RPjtt9/U5ZdfrnbaaadA1FZC0DaQKlHntKFcq4hztbU0KZUFBOyaa65JlQrnWtmJVJg0IkXzESjfyk8IGS43LCChkDUfSQSkYbfddlP33HNPIGoBAQEBKydyr/pk5Zu7Es0H6/gTZ7hpwLEnW/u4jlxl4Cm1ms2+D8jgusJWfQZUP4SgmfaRaxUx11lFnK2t4UCW9pYGViDLBCDVqTDtnPaetrKTNsv1tJ030lZ2ygdntgvjbz6hbt26Jh9h1WdAQEDASovcqz6Z8WdbFIDkgOtTp071StqQenB9tdVWM9KSNFsiH3A0e3HDhmrnDTc0kr2fSkrUP1q3ViM33VSNGzrUnDuhTx916VprqR49ehhj74DaCzbnp07TVhHbtsYqYl9bswtUkMT57MGspI73pEnaWBSQbWUnkj9UqRj9+xbZ2EUBSOp8kjikasQtH1/OsNFGG5mN+gMCAgICVl7kJGp4lWdQS3MngDqUQTHNsScDb9rAmg1//PGHeunWW9Wr8vfk4cPV7U2bqp+EKA4QsvbQa6+pmxYtUg988YXac7PN1PaSNtSnqEwDaidYNIBNGQTHLjBx4ba1XBMGn9E/JI7rqO59Rv8uiSMNPhKH/STqVK771KW53HcEBAQEBASUF3m558jmTiBNcpDLPQck7uWXXzae93HPweDKQMeACSCIDZo3V0V16qhe48erDnPmqM6XX64adOigSmRQbjJihGrWqZNaU353kQF+1ttvm+cKBtKBTVCXLiy/i8Kjjyp1yy1K4arj/PMxdFKqZ0+lTjtNqaOOis4LEVA9eihhFFEcW2yhVOfOpeN45x2l2CWAZ9dZR6lJk6J3Spmo3r2j57lnhx2U2nDD6BrYZBOlxo6N7uvbN4rDxsv9Tz+tpDKU+vLL6B7soYTkqnffVWqrraL32We4HyxcGOXJgndKuZq8ZQP5l7pQhx8evXe11aL0xfWn2G5L2oABaRk4EFf/y9/LfYMHK9WtmzkHMa8jdQ1Zgty7oX///oZg0SawTeO3OzHINWGAxCFpw14szeg/F4kj/ubSHtOkwnwLudx3BAQEBAQElBdZiRoDzvfff6+uvPLK+EyEXJID3HPk49gT9RYqUTBHiNhnn31mHMoCBu31Bw1SqqREKVbE8RuS8frr5rr6v/9TatVVlerVS6lZs9S1kIBCgsEWgtG6dURyOIZ4CEFUv/+uFMTwkUeiNO2+u1JFRUr9/LNSp54aHUPchACo775TCumLjeOZZ5QwXyWZjYggJE/KSV19tZLCVAqpIBIl7iHOf/0rSg/Xn39eqZ12iu779FOl+vSJiBvkR8iI6tgxKp+DD47u4f177AFLiAgc+RkwYPn9kKVhw5Qw5egdgPSSzlyG67jR+OYbJcwnIoCff67UrrtGzxL3hAnRewFp4d3UtSX93Ece1lzTnIPosMpz+vTpZQKrMu+++251xhlnmGPufeONN0w0LArINmH45z//aUgYBCvN6D8XibP+/nwLG8qjbg0ICAgICCg3dA7ss88++oQTTjC/Mb7OZah91VVXmYUFGH37IAOq11DbGpC7iwn23XdfvX2fPnrBzTfrL0aP1j93767nz5qlP91xR/3dwIF63uzZemlJiX738MP1BuuuW1iDa9Jfp47Wq66q9aabao3huDU+nzZN67p1yWx0DNq107p9e6379tW6SROtN9ooup84VltNa0mvZjsi4n38ca2LitijSOtVVtG6YUP2DtL6mWe0rl8/+s2zLVpoTRWRr3r1tO7QIXrXggVaFxdr3aWL1vvvj/V6dB4Deykbc+/cuVpLmRhwnSBlZeK292+3XZTOzp2jY97ZqBGW/dFxNvToEaVP6k137RrlGRAH75V6M3ED8s27XeN7zlGG/C0n7KKTXIsCWKBAu0pri3a7p2yLArjOfT6QDuJP20qM9/ItkA7A58b9+bZT7hUCGRYTBAQEBKy8yL2YoFOnTkb9adVDaZIDgGTjtddey+mdPV8bnpYtW6r3i4rUMTfcoPb8+We1TefO6oILLlBfPPmkmv/55+q0885TO62/vtr/lVfU78XFqieSnULhiisiqc8220TSISRCHP/zn0o9/jg64egYIEH69ttI3Tl9evR33jwsz6P7MIyfODGSZFEu55wTSaFmzIikXkjnKI8zz2Qvreg3qkekT3XqRNI5/lrbq9NPV6p790h1iGrUpkPKVp1wQqQ63WWXSJoGkDQh6UPNSNwc77ZbJCHEr9fXX0f3WXUn6SWtSPF8IM1I/ngX+UWSaN+13npK/flnJDFEBQuQ2KFOJW+8gzLkHCph8mjPlQPYtGVbFGDtydLaorvdk29RgJUKI6nLZTNXEXVrQEBAQEBAXogZWyqmT5+up06daqRgabN6KzlAmpaGXJK4tdZaS9988801wz0H75X3644dI4kRkrI5cyKpWMuWWr/wgtadOmndtKnW8+ZF1xs3jqRVFsTBubZtl8eB5OXYYyNp2J57Rve1aRNJligbzu+2WyRB47kxYyLp2IYbRhI4KR/zPFK6tddeHi/v3X57rVu3jqRWCxZEcdr0IGnjmZEjo2OpKyOdu+kmrddZJ7rGb/LTqtXyeH3lT5xI04ifdyHBI23nnBOlqWdPre+8M8oX+T/vvOjeNddcHu9xx5U+h2TOSvnyAJKsjtSNB0jXkLIhbUtDLklcRaXCFmmSOj63IFELCAgICCgH6soIawaQVGDkz04DaZIHJAfY4CA58EkWrCQO7+2+1XjY8CCJY8cCDLlrxM4ESM/+/nelunaNjpHIIIV6+OHIZm7LLZV69lmlPvlEqR13VFJASjVurNSYMdH9gDjmzlWqbVul8Jpv40BS9Y9/RIsMkCZxHxIqYM9z73PPRVKz4mKllixR6uWXldp66+he7rNpQ0JGvSAd++qryKAfCRPxWqklEr8nn1RqyJDo3hdeiOJEUkR6iHv06EhSaNNLHB5JksFDDynFjhLWPs6m7aWXIps+nuMeJGvkmXe76SVu95wtmzxBm2ORQXKVr21rbEXmaze2rSHN9S0aAFXpSLeoqMjYyWFnx99cII9hC6mAgICAlRrZHd4CZvQEH9Ice1og+chHEmdtiZI2aitMohZQo0G7su3EAulVNnuypL1YEkjXsjnStfaZTZs2NZKxigQhbkGiFhAQEBBQHuS2UUNq4JMc5HLPkWu1HVvwIDFAElebbXhwM4JdXkDFgRTVuuIgrLXWWl67sDQgjUWqm2ZPlsteLJe/P9c+s1WrVkbKVREQD3uTsqI5H7AC+pNPPjGuSwICAgICVk7kJGo+5FoUkMtQ2x1Ya7M6Z/jw4ap3795m/0YGclRmAeUH7QV1JSrBjh07mvDFF1/EV7PD3Slgdev6w0GuCYN1FZPm788leVZ1jwqTti0zHfOXePlNQB1LOuxxMrDTx8Ybb2ziyQUWS0Dsfv75Z7MvaEBAQEDAyoecNmo4o7V/rY0PtjdpKz+579133zUDo08Sl9yY3QKJBoN1vjZqOBdN2igxCNbDvioGkj7fij8XNp7ks8CeQxJyySWXmJWG2NqdeOKJ5nqXLl3Uqaeeqjp37mykMc8//7yXLARkxxprrGFWWdJ2kFpR57SHZP1aWBs17kMaBskqj72YrXN2QqAdnnzyyYZEEdeff/5pVjnb+/DfNmnSJNUW2z0BPt2odyYrEDQkwzjkdUk6k5O3C+CAmTwGG7WAgICAlRoleRM1VEK4I4Co+NRHDFRIydhz0z6TBCQsbWAtL1HDbUi7du2Mt3gAqcIJaq9evUzcOM9FcnHDDTeY62lo06aNUWf99ttvxvO9S7SQ6vz000+GoDGAB1QNIMMDBgww2z9R32mLBSyYCHD/SSed5HVCC9gJAJW0b8LAohdUikisIGC0FfbghJD/+uuv5n7Uk7QJfiNBs+A67eTaa681BK4qEYhaQEBAwEqP9MUEMgAaY2YhMbp+/fq6bt26WgYzYxCNQXWjRo3Mbxu4LgOuuZZ0a2ANtbO5TMA4/PrrrzduFzCcJi4hbea3G+bMmWP+CiEzQQbzOIbSBuXTpk3T3bt3N3nIFmQgzhiQT58+vYzbBhnoTd7Ow81EAix2II40Nw6kk8UUbhpd5LMYg/izOVTt06eP3mijjbwG9uRDSLXJVxpyuaog/9lcVZA20ljRPPoWAfjy4oLrQtTjo9Kweab9pmHXXXfNLCqgjki/BWXJuTTwHG18xx13jM9UHUhXWEwQEBAQsFKjbipRY6CcNGmSHjBggCEpM2bMMIRm//33NwTopJNOMscECBWDyZFHHqmLi4v1PHyLxcDXFAP1fffdF58pDUviiBP/VUVFRWaA4i8kkd82MKC3bNnSxAdRvOmmm8oM8hAKfLLxLARS2GhqaNOmja5Tp47u0aNHJg4f+WrcuHEZoraiCQ7P8fwRRxxhiEmS3PDeXKsccxEarnFPWh6pr2x5pM7JQ5q/sTQim8xLEly3hN4Ns2fP1oMGDTLkJnnNDbSPE0880cTFMeVo0blz56yrjXmOCQvtPa1cCgXSFYhaQEBAwEqNdKLWrFkzvffee8dHEXwDM4TDHWyRPlmilotsuCSOQenSSy81z0MQIFDugOkSH96FJIzBi2Oede8ds+sY3Xxyc108sViX7FaiG+zTQDfcp6FuOFnC3g11g30b6EZ7NtJqvNJ1d6+rV5m4ir7iiivip5c7LLXpZmC2RK0mEBy3XCmXJFHjN9fTBnfem4vEQUKzSUBxXoy7ijRA4CHgaWWQjciS/tXYdisFxIk0lXp3Q+/evU29Jc8nA8TH1meSqPE7Gyki3TwPIUyTdBYKpCUQtYCAgICVGulEDcmCJV/ANzD7CAcEC6JmyZcbh4skiePeCy+80EjSIAgQMUu+UN25xIc4UcfawStJLFr1a6W38EjQfKEZoUiZwdD1JM87SBODsSVqlhRmIzi5VLyVJThJEpckapZkunlxwflsJI54yWOaVIkyIH2k0wfSTf7IZxpyEVmktc2bN4+PCg/ebeuwokSNNNLmqhKkJRC1gICAgJUa6X7U6sYr31gkgHuD1VZbrZS3djy4J/f1vPrqq43vJxnkjQG0kArvKkjrg437hFTEZ6N3YqgtA7k5xn8UCxSADJAZo/Bzzz3XXLuC/TgFnCcujMO5v+7iuqpdUZGaKde87MwJAyQ0VkVq3Lhx5llchwDSTfpZ7clCgq+++soYdwsJy+mLy6bfRVo5uqBMWGnIe21eXeRyi4KhO4sxuJ7NLQplKSQgPrscuKogjeRRSEh8djkw8ud6Pv7GhMjFZ5eDMmBBCgtA3Pp0QRl8/vnnapVVVonP1ExstNFGpjzJc0BAQEBAQFUhqx+1r7/+OkM+7MBsB+M04sYKOVZJQjYsgXPhkg0fiXNX2LEB+6abbppZRWoHejuI//3vfzdp4TyAYHA/aYSE5YvGEiAPkE58cuFCBJB+zi1dulTdddddJk8beByqWoJDeWzn8cWVj0NVfHXl2vA+G4nj3UuWLEndhNz1N+YjcXYTcghvWh7tJuS+PPr8jbmweRw7dqyXyLplwGrOmg5Wqo4aNcpMOgICAgICAqoKqUQNdxe4y3DJh0+iYgdYS9yQiB1yyCHmWhK5yIYFvqn+97//qdGjR2ekV+5Af8YZZ5jBHoJGWiBBXAfc37hx43J58v01/gvBIW3s5YhkygJXDbj6QNKThEtwXOmgRS4SZ8sU1xTZCE4aiUOyiD8wnKLiasRXruSFPKWRZyShSA65nk0CynVfHvPdhSKXpC6tDAoBypF0FhK0PSYdAQEBAQEBVYZYB1oGrK50V28mbcqAa8dl4S4msLC2XUJW4jOlga3SqquuamzUsHHjPdigCfkx130uHKZMmWLs2QBpcu2ysOnZpbhYzyR7OYLQCt1F4hkyZIh51gI7M2tH1b9/f7NClJWkLrDTyrYogHIh3/na6SXhK18XvDeXe46qXhRAHZHGtDLAtoo8ZisDnk+2q2ReKoMxY8ZIVUfabtrn8OHDK22jZu8hnWl5qyxIS7BRCwgICFipkW6j1qxZM+NxH/gkKq4qDBUQQDKCmhBpnIVVibE9UJrECGlKo0aNzLEkyqjnrArUt48j73ZVTqSJ666N2R8SzwPyF6VptvCRhCUSUGWRH6tGRWKHGpW0Pfnkk2rrrbdWTZs2NdeAlQ6S1jQVbzYpFV7zs0mpfOXrwpYr6erevXt8djlcCWRV2czhVPaBBx7IS93qKwMrjUQSlywD2hB16YbHHnuszDk3sOOFEHzTdnr27Jk5j40hKtk5c+aYbb+wN0TKxzXKmbLiN/Hzm3P2WTdwnedIG/eg0kaqxu+AgICAgIAqQUTYysJKCpDGJCUqMnAbKYnrPsKuNrSrPt1z+axARHpg3XMAIQZ68uTJ5rwrrbHvRqJG8l0pG/ch4Vpl+CrmmlC9jCQlLdThb12lz7/sfK90iLTxvnHjxpkyse9Ikw4CJFRIqtJAmSLpSpNS+crXhVuuSHiQ/LlSKJ8E0gXxEj/v8SFXHkk37xQCGJ8pC65ZiaQPxM073LK2uPfee42fPOrCBvKG1NU95wZ8o7Vt21avvfbaJm/c717r2rWrkRLb+5CSco17ceuBv0Bc0uBTDwmlfdYG7uM6EkzaJu5B8OVWleC9QaIWEBAQsFKjbuoWUjLQmc3GkdZgW2SBpAh7J2yyrJTF3VMROykZVMy2PL59Fi2QUGA7hTQF43ZsmHbYYQcjYZk7d64aNmyY2UPx/PPPj59Q6p577jELFjA2v/nmm9Xtt9+uunXrpoYMGWLuBUhPWBXKqjwhKmZ1JNvw2LQiSSI9SEOwL+I60hxswJBcvfXWW0aKxZ6OXENCiG3awQcfbFalIoFC0jVo0CATn4tffvnFPDd06FC17bbbxmeXA0kMcQthUPvuu298tjTcPCLlSwLp3uzZs8172PYIqRT3I9mh7JAcXXfddeZ50p/Ef/7zH5MG7vVJ4igXpGC58kh9UV5JkEeep1523XXX+GxpsFqX+0hDEuQPyRfpJ382PvbXxP7QBxufkHdvmdkypWyIMwlbpryTuknCtgmuC1k0ZY3UDjtKvgOe6du3b3x3dtD+nn32WW86k5g2bZoaMWKEaae8R4hbfCUgICAgYCVB+l6fqD7ZrPrII4+Mz0SqMAgPg5ZFck/FkpIStfvuu5t9Eu25JDBeR2XG4GNJHAP/3nvvbd7HYIiKqXfv3pnnGYghf127djXH3333ndnzkT1BeRd/LbiXvUA/+OADkx4GVUgWgMihHrMqTrDWWmuZAdwOnlxj5SqqX/b7ZCD+8MMPzapK9jL1DfYAkkMcvsEekGbS5iNQIJnHJHB9Qp64zqINQJpQ19k9K8kfJNvmNwlUprzfVy+AOKiTbHnkWR/5BuSRNNhNzJOA6JFeq1Z34ctfZeIDFSnTJP7973+b67ZMP/30U6Oqp81xjrb67bffmmu5MGbMGPXSSy8Z1Wwu0AYnTpxoVOiBqAUEBASslEgnamussUbGhQYDIRIW7J2snRlkBuLGoO9K3BjsIEfW5iwJBk6kVC6xAmx+jmQLgugDzzEgWhs4BthkHEnCxgDPvQympIsVkvzmPCs5OQeJ4zf3cewSHN7FvRA7rkPCKC7yzobwaYN/LixatEh16NAhPloO8sTG8vlKZ2oKIEKtW7cuRf4gdJC9NMIHAQNppBYCRkgjtS6Z9oF6I120Xx/yIWhcJ/406RftEbtFvg/s3vIBdoFIpJHg5gM2j0eiO2vWLLMKOiAgICBgpUJuogYgaSwGsKouS9wmTJiQUUdZ4saAguuOtAGYAdQlQxYQOyRbacBgGxUX6i0I1IIFC9Trr7+uJk2alCFnHD/xxBNq8uTJGcN/Brm7775b7bTTTmbQh5RBEpBQoF61PsUgeahT+/TpY1SpFixagODhENcO6I8//rgZbB966CFzXF6QftKRBOQGdSBpq00gzagDIdoA1StljKrRhwcffFDNnz/fqFB9JAh3I5QBKk8f0Uuqp5OA3HCN9/vUuxBA1JjbbLON2mKLLeKzywEp53nI1I477hifLQ3ev3DhQvMNsIgFSWu+YFFCGvnzAakpi0YCAgICAlY6lGRdTIBRtzVat8BoHcNq17jZGp9j2M5zVeGuYM6cOWZbK9c4HbcVGFy77/O5vLDbInG/BWlmkQRpduFbCIDhu7uggvdh2F5oEC/lV9tA2dIeKB/KKZs7EMqXkAbf4hUX1Bfv8y1CANQx9Z/WBgu50ILFEsn2ExAQEBAQUECk7/UJYWCV25lnnhmf8a/iZEB0iRvXBw4cWGrVHWGTTTYxRIu/7nkIDz7M3HOsqOvbt2+pc927d9dNmzY1v91B2kfMSBP3JYmZHWAtIAO+1YsXeXyHuSsxq4pQ1WaiNmvWrLwJjg9pdeGiMitJAW2UNKaROF9bcpFsV4GoBQQEBARUMdJXfWJ0zmq5hx9+2KhA8YnF6jN3FSee3lF3oqayKkTUVqiCXLWTT9WUpl5iJef7779vnrfqIVY28g728uR38p2oDLH94RkhWOacz64O5LMgAqDyRPVGfq16DfUrz5MXVLAycJvzhQJlzgIKVtvWJgixMSptDOTTbNJQE2LvlaYSx96LdpVmk4a9GCpzFpr4wKIPdmfgHS+88EJ8djlov/hZo934FkJQ3xjt0waELMdnl4O2jopXyGBGxUs7x9eeEDZzHBAQEBAQUGCk26gBXGiceuqpxtEsZIhByhIZ1yWHHfisyw0GQzvYMQBDmHiWeICPWKUtTiA+7l9nnXXM1lHff/+9ITTEyX2bxSvheJ5zI0eOzEnMcrkYsfmxxMwdnO27IWmkq5AgbtyK3Hrrrcaubs0114yv1ExQF7grgTxhnM8qXOzvfEizTbSo6HX2o11vvfUMQcQu7qijjjKrMl3YNuS2Xxe2PUDSfCTOtg3ai0skA1ELCAgICKhiZCdqGD3jagNJwrGOd3ufBMonsfARNx/5SVucwECIxI13M5jiLoTVoaA8EjMfMfNJzHwSQsiTlRCOihdTIB2yHu4LCd6FmxIkduSJ1bNIiHBNkY3EVDcgRBAfXFJQDkg5AemFUFGetvyqChBDFg1Ayg499FB14YUXZsrPSjqTbcgHX3tx4WvrFoGoBQQEBARUMdIXE4DZs2cbr+0WaXZEPtshGdjK2Av5jP/5jV1QcnEC9wlhis9oYysnZKWMjRmG6Unj/1w2ZhZp9m2+9Lj2VdxTlTZqvJv8YwtI/oT4mPJNM4CvDlBuGPqTPsqCupk+fboJFtKgTBopP3ZecMu6kODdpIN3y0QiYyfm1ouvDblI1mkSaW3dBfaYrg1nQEBAQEBAgZG+mABYwgDswGYHRcBg5tv020fcGBCTxM23OMG3Ko9nWEzQpEmTKiFm5NG38MDNK7Dvri6iZkG+SAtpX3vttU1ZuuVYlaBcqGPIIvVKGi18RM3CJVNuvVQGPhJIO0sStVwrO3117iKt/i1su+cdafcEBAQEBAQUAPkRNQY2BsiklIlrrsTCDmBJ4ga5geS4YIDjeZdwMHDyHpcM2EGXOFq0aGHOVQUxIz530CVuSEAyL7x7yy231Kuttlp8pnCwRCNJ1FxUh5TNJz3zIRtRA5Qh14knLY58QHpoV9RlMr9Joka5JNuQBe3giiuuMKuKr7vuOlPOyXDTTTeZ69Sz7zqrW2mPxxxzjB49enQgagEBAQEBVYncRI3NqhmY8pF6+YgbBIhBz0W+Ejfebwdd4rBEDRRCYuaqvSwxS6q6fGm95pprdPPmzeOjwiEfomZBeiAJ5LdQUrZs0jMfchE1C0u0aDPkLV+QH9KRjegliRouZXzl8Oyzz+pWrVqZvCXdwbiBjdYHDRrkvUbAnQzfBL/Z4P3OO++M3xAQEBAQEFBwZCdq2Ki1bNkylTxZ+IgbgzP3QagsIBflkbi5xM3aqBWKmAGfGpW0kUaXmCXTYglVoWHjzYeouaiMlI13WjJEHssj+cqXqFlQT+QL8u62Hx+oKwgo9eHWRRJJopZWL1OmTKmSOgsICAgICKhCpPtRA9Y9hxAHc1zZlZ245Nh///2VECFzzrrUYOWcECZzDpxyyinq448/LuVOga2ibrvtNuOGgb0w7SpI4sAFCKsM7b2sPGSboY4dO5o9KC3YXJutqlhJacF+kMThbjXEak72kezVq1d8Jko/qwrJD/dzLAQpvloY2FWLQjxKlXu+IF3WlQTpmzp1qinrNJcT+MWj7Gyd2PrLF9ST+5d9U7M0pwxYcUubEcJmVtO66aM9scpYCLjZtkzIZ3zFD3flZXLVpwVtkfoklLdMAwICAgICViDy86PG4ObzReUjbrhqwO0FZMMO/OX1pYZvLjv4A94N+eMZnOQmnariUNfnaNV3vlDnyFt5iU0uVJaouaDMceAKKRo1apQhY5AeSBz1ttlmm5n9OblWUVSUqAHqGrcpkEUIJemAoEEwL7roogzBz4VsRI24rAsXiHxlyzQgICAgIKCakd09hwxqZssnn7rSZ7uFuspVEQLiSKpKfSpLq560aizgqkqJpzzqwNoIq7orZF4pQ9Si2PeVlJQYteO7774bX60cyqv69IG09O/fXwv510LC47P5I031yW/K0KrAV4b2ExAQEBDwl0Pd4oiw+YHk7PnnnzcOXufMmWOkFQQkXnfddZeRYGy11VbmXI8ePYy0C0kJkjLO4Wh03LhxRk2J5INzbI/EX4AEhd9IRIgTiRkSFs4ROnXqlHk391pJXkBuUDdIItdYYw0jWULqSVkiVaO8qQ8c/K5IXH311UbaNX78eOOQ+IknnjBth7RXBkhfkaQhmauMxDAgICAgIGBFI6vqE8ydO7eMV3z26bT7cFqknQPJ8xVVP6K+ymWzVJtRCNVn0vYMlWCyzMpjy5YNFVV9oh6HRPrs0Kz9GgSLa7nSlFR9Dh48WHXt2rXUjhMgaW8ZEBAQEBBQC5Bd9RlQvaio6pPnUEULMTGqYnfFay5UZsVoeVWfvAv1NsFVeyeBuhZ3LJRF0rVLEknVJ+45fKtEKVPU+AEBAQEBAbUI2VWfATUbSMWs6rl58+ZKyI9RcZZH3YeUkkUeQnKMZAoVc8+ePY1aEmlbIUA8xItaE+mdEMmsiwVQcbMKmPyw+pf02P1Ec6Fly5ZeFfntt99eaZVqQEBAQEBAdSMQtVoGa3vWoUMH9cADDxjiA8k69thjK6UWhtygPsQmEbUhG5FDkCpry8bKzv79+xsbRNyZlIdEovbEzoz0sIIVUopKtzxAzUsefv31V6MSDQgICAgIqE0IRK2WoBDSs3xRCCkbEjCeQSJGWl0/eeUF6UEKBylFKkd68kkH93A/edh3333jswEBAQEBAbUHgajVYFSV9CxfVETKhsQLQokEjGeQiJV3kUIaIKVI5ZDOIaVDWpcGyo504KePPAQEBAQEBNRG5Fz1GVB9gFwgMTv77LPNTgzFxcVmdwVIWXLl7IrCsmXLzM4NX3zxhfrtt9/UPvvso6688kpzrX79+maFMLs8YCtWlWD3CcoLly6U17Rp0zLlh6QRx8n8RRoHwqrPgICAgIBaiOw7EwRULyAaG220kbr11lvVzTffbLbKqsn45JNPjDsMyOTSpUuNehLpXxogdg0bNoyP/Mh1T/I6hHGTTTYxblwgbQcffLDq06ePkea5krxA1AICAgICaiECUatJ+PLLL9XQoUNVly5d4jO1Ay+++KJaddVVTfp79+5tJIFJYNSPWhQJl29VZtr+rBZI8tirFULm7tXqAqKL777333+/zDsgaieddJKaN29efCYgICAgIKDmAmGIjK2BqAVUHtiLQZAefvhh7/6nvk36XUCwsHvDnsy3OIJFAew0MGHCBK+9GSSQ+FERn3XWWfHZ0thpp51MOt577734TEBAQEBAQM0FC/gWL15cEhYTBBQEbMTvI2ms/mSVJqpIH0nLtd0TJC7bogB3ZaePpNktzdq1a5cqiQsICAgICKhpaNSokdpss83Cqs+AygNbsOT2X4DZgF396VulynZRSMLSSBwrSyFZbKlFY00iF4nDZo3FBXvssYfacccd47MBAQEBAQG1B4GoBVQJkKLhzoMFBj73HLjWYE9SjPt9JA6/cbgm4bpduekiF4lDUsd11K3bbbddfDYgICAgIKB2IdioBVQaLIDABgypGLZqp512murXr1+qFAs1J+5GpkyZEp8pDbZ7YkEAkjKfW5Inn3xSzZ4927zHJ8l74YUXjGsOnrckEOJ29913q/nz55vjgICAgICAmgy8P4TFBAEFAerLN954w/hQ++mnnwxZ863cBNiMfffdd2Z1pw+s/sTlBqtI0/DBBx8Yezjf6lLAShniJz0WpGnAgAHqsssui88EBAQEBATUXASiFhAQEBAQEBBQQ2GJWrBRCwgICAgICAiokVDq/wGW+jkeZ9rTHgAAAABJRU5ErkJggg=="/>
          <p:cNvSpPr>
            <a:spLocks noChangeAspect="1" noChangeArrowheads="1"/>
          </p:cNvSpPr>
          <p:nvPr/>
        </p:nvSpPr>
        <p:spPr bwMode="auto">
          <a:xfrm>
            <a:off x="21272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5" cstate="print"/>
          <a:srcRect r="1983" b="9422"/>
          <a:stretch>
            <a:fillRect/>
          </a:stretch>
        </p:blipFill>
        <p:spPr bwMode="auto">
          <a:xfrm>
            <a:off x="21854" y="1263789"/>
            <a:ext cx="5377584" cy="1439365"/>
          </a:xfrm>
          <a:prstGeom prst="rect">
            <a:avLst/>
          </a:prstGeom>
          <a:noFill/>
          <a:ln w="9525">
            <a:noFill/>
            <a:miter lim="800000"/>
            <a:headEnd/>
            <a:tailEnd/>
          </a:ln>
        </p:spPr>
      </p:pic>
    </p:spTree>
    <p:extLst>
      <p:ext uri="{BB962C8B-B14F-4D97-AF65-F5344CB8AC3E}">
        <p14:creationId xmlns:p14="http://schemas.microsoft.com/office/powerpoint/2010/main" val="383809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and Hazards</a:t>
            </a:r>
          </a:p>
        </p:txBody>
      </p:sp>
      <p:sp>
        <p:nvSpPr>
          <p:cNvPr id="3" name="Content Placeholder 2"/>
          <p:cNvSpPr>
            <a:spLocks noGrp="1"/>
          </p:cNvSpPr>
          <p:nvPr>
            <p:ph idx="1"/>
          </p:nvPr>
        </p:nvSpPr>
        <p:spPr/>
        <p:txBody>
          <a:bodyPr/>
          <a:lstStyle/>
          <a:p>
            <a:pPr>
              <a:buFont typeface="Arial" pitchFamily="34" charset="0"/>
              <a:buChar char="•"/>
            </a:pPr>
            <a:r>
              <a:rPr lang="en-US" sz="2000" b="1" dirty="0">
                <a:latin typeface="Arial" pitchFamily="34" charset="0"/>
                <a:cs typeface="Arial" pitchFamily="34" charset="0"/>
              </a:rPr>
              <a:t>Special equipment</a:t>
            </a:r>
            <a:endParaRPr lang="en-US" sz="1600" dirty="0">
              <a:latin typeface="Arial" pitchFamily="34" charset="0"/>
              <a:cs typeface="Arial" pitchFamily="34" charset="0"/>
            </a:endParaRPr>
          </a:p>
          <a:p>
            <a:pPr lvl="3"/>
            <a:endParaRPr lang="en-US" sz="1600" dirty="0">
              <a:latin typeface="Arial" pitchFamily="34" charset="0"/>
              <a:cs typeface="Arial" pitchFamily="34" charset="0"/>
            </a:endParaRPr>
          </a:p>
          <a:p>
            <a:pPr lvl="3">
              <a:buFont typeface="Courier New" pitchFamily="49" charset="0"/>
              <a:buChar char="o"/>
            </a:pPr>
            <a:r>
              <a:rPr lang="en-US" sz="1600" dirty="0">
                <a:latin typeface="Arial" pitchFamily="34" charset="0"/>
                <a:cs typeface="Arial" pitchFamily="34" charset="0"/>
              </a:rPr>
              <a:t>Adaptive optics</a:t>
            </a:r>
          </a:p>
          <a:p>
            <a:pPr lvl="3">
              <a:buNone/>
            </a:pPr>
            <a:endParaRPr lang="en-US" sz="1600" dirty="0">
              <a:latin typeface="Arial" pitchFamily="34" charset="0"/>
              <a:cs typeface="Arial" pitchFamily="34" charset="0"/>
            </a:endParaRPr>
          </a:p>
          <a:p>
            <a:pPr>
              <a:buFont typeface="Arial" pitchFamily="34" charset="0"/>
              <a:buChar char="•"/>
            </a:pPr>
            <a:r>
              <a:rPr lang="en-US" sz="2000" b="1" dirty="0">
                <a:latin typeface="Arial" pitchFamily="34" charset="0"/>
                <a:cs typeface="Arial" pitchFamily="34" charset="0"/>
              </a:rPr>
              <a:t>Specific Hazards</a:t>
            </a:r>
          </a:p>
          <a:p>
            <a:pPr lvl="3"/>
            <a:endParaRPr lang="en-US" sz="1200" dirty="0">
              <a:latin typeface="Arial" pitchFamily="34" charset="0"/>
              <a:cs typeface="Arial" pitchFamily="34" charset="0"/>
            </a:endParaRPr>
          </a:p>
          <a:p>
            <a:pPr lvl="3">
              <a:buFont typeface="Courier New" pitchFamily="49" charset="0"/>
              <a:buChar char="o"/>
            </a:pPr>
            <a:r>
              <a:rPr lang="en-US" sz="1600" dirty="0">
                <a:latin typeface="Arial" pitchFamily="34" charset="0"/>
                <a:cs typeface="Arial" pitchFamily="34" charset="0"/>
              </a:rPr>
              <a:t>The ATF class 4 drive laser presents an eye damage hazard as a result of direct, diffuse or indirect beam viewing.</a:t>
            </a:r>
          </a:p>
          <a:p>
            <a:pPr lvl="3">
              <a:buFont typeface="Courier New" pitchFamily="49" charset="0"/>
              <a:buChar char="o"/>
            </a:pPr>
            <a:r>
              <a:rPr lang="en-US" sz="1600" dirty="0">
                <a:latin typeface="Arial" pitchFamily="34" charset="0"/>
                <a:cs typeface="Arial" pitchFamily="34" charset="0"/>
              </a:rPr>
              <a:t>All laser work envisioned for this experiment will be consistent with the hazard controls already in place and documented for the facility drive laser.</a:t>
            </a:r>
          </a:p>
          <a:p>
            <a:pPr lvl="2">
              <a:buFont typeface="Courier New" pitchFamily="49" charset="0"/>
              <a:buChar char="o"/>
            </a:pPr>
            <a:endParaRPr lang="en-US" sz="1700" dirty="0">
              <a:latin typeface="Arial" pitchFamily="34" charset="0"/>
              <a:cs typeface="Arial" pitchFamily="34" charset="0"/>
            </a:endParaRPr>
          </a:p>
          <a:p>
            <a:pPr>
              <a:buFont typeface="Wingdings" pitchFamily="2" charset="2"/>
              <a:buChar char="Ø"/>
            </a:pPr>
            <a:endParaRPr lang="en-US" sz="1400" b="1" dirty="0">
              <a:latin typeface="Arial" pitchFamily="34" charset="0"/>
              <a:cs typeface="Arial" pitchFamily="34" charset="0"/>
            </a:endParaRP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FEAA-F4E0-1246-B1E7-DF336DE11A19}"/>
              </a:ext>
            </a:extLst>
          </p:cNvPr>
          <p:cNvSpPr>
            <a:spLocks noGrp="1"/>
          </p:cNvSpPr>
          <p:nvPr>
            <p:ph type="title"/>
          </p:nvPr>
        </p:nvSpPr>
        <p:spPr>
          <a:xfrm>
            <a:off x="644061" y="1"/>
            <a:ext cx="7886700" cy="477749"/>
          </a:xfrm>
        </p:spPr>
        <p:txBody>
          <a:bodyPr>
            <a:normAutofit/>
          </a:bodyPr>
          <a:lstStyle/>
          <a:p>
            <a:pPr algn="ctr"/>
            <a:r>
              <a:rPr lang="en-US" sz="2100" dirty="0"/>
              <a:t>Experimental Time Request</a:t>
            </a:r>
          </a:p>
        </p:txBody>
      </p:sp>
      <p:graphicFrame>
        <p:nvGraphicFramePr>
          <p:cNvPr id="6" name="Content Placeholder 5">
            <a:extLst>
              <a:ext uri="{FF2B5EF4-FFF2-40B4-BE49-F238E27FC236}">
                <a16:creationId xmlns:a16="http://schemas.microsoft.com/office/drawing/2014/main" id="{A33A3B09-4E77-B749-8153-C1844FE9A83A}"/>
              </a:ext>
            </a:extLst>
          </p:cNvPr>
          <p:cNvGraphicFramePr>
            <a:graphicFrameLocks noGrp="1"/>
          </p:cNvGraphicFramePr>
          <p:nvPr>
            <p:ph idx="1"/>
          </p:nvPr>
        </p:nvGraphicFramePr>
        <p:xfrm>
          <a:off x="628650" y="968528"/>
          <a:ext cx="7886700" cy="55626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3615137945"/>
                    </a:ext>
                  </a:extLst>
                </a:gridCol>
                <a:gridCol w="2628900">
                  <a:extLst>
                    <a:ext uri="{9D8B030D-6E8A-4147-A177-3AD203B41FA5}">
                      <a16:colId xmlns:a16="http://schemas.microsoft.com/office/drawing/2014/main" val="2365650492"/>
                    </a:ext>
                  </a:extLst>
                </a:gridCol>
                <a:gridCol w="2628900">
                  <a:extLst>
                    <a:ext uri="{9D8B030D-6E8A-4147-A177-3AD203B41FA5}">
                      <a16:colId xmlns:a16="http://schemas.microsoft.com/office/drawing/2014/main" val="2983676112"/>
                    </a:ext>
                  </a:extLst>
                </a:gridCol>
              </a:tblGrid>
              <a:tr h="278130">
                <a:tc>
                  <a:txBody>
                    <a:bodyPr/>
                    <a:lstStyle/>
                    <a:p>
                      <a:pPr algn="ctr"/>
                      <a:r>
                        <a:rPr lang="en-US" sz="1100" dirty="0"/>
                        <a:t>Capability</a:t>
                      </a:r>
                    </a:p>
                  </a:txBody>
                  <a:tcPr marL="68580" marR="68580" marT="34290" marB="34290"/>
                </a:tc>
                <a:tc>
                  <a:txBody>
                    <a:bodyPr/>
                    <a:lstStyle/>
                    <a:p>
                      <a:pPr algn="ctr"/>
                      <a:r>
                        <a:rPr lang="en-US" sz="1100" dirty="0"/>
                        <a:t>Setup Hours</a:t>
                      </a:r>
                    </a:p>
                  </a:txBody>
                  <a:tcPr marL="68580" marR="68580" marT="34290" marB="34290"/>
                </a:tc>
                <a:tc>
                  <a:txBody>
                    <a:bodyPr/>
                    <a:lstStyle/>
                    <a:p>
                      <a:pPr algn="ctr"/>
                      <a:r>
                        <a:rPr lang="en-US" sz="1100" dirty="0"/>
                        <a:t>Running Hours</a:t>
                      </a:r>
                    </a:p>
                  </a:txBody>
                  <a:tcPr marL="68580" marR="68580" marT="34290" marB="34290"/>
                </a:tc>
                <a:extLst>
                  <a:ext uri="{0D108BD9-81ED-4DB2-BD59-A6C34878D82A}">
                    <a16:rowId xmlns:a16="http://schemas.microsoft.com/office/drawing/2014/main" val="401107034"/>
                  </a:ext>
                </a:extLst>
              </a:tr>
              <a:tr h="278130">
                <a:tc>
                  <a:txBody>
                    <a:bodyPr/>
                    <a:lstStyle/>
                    <a:p>
                      <a:pPr algn="ctr"/>
                      <a:r>
                        <a:rPr lang="en-US" sz="1100" dirty="0"/>
                        <a:t>ATF Facility</a:t>
                      </a:r>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r>
                        <a:rPr lang="en-US" sz="1100" dirty="0"/>
                        <a:t>30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100" dirty="0"/>
                        <a:t>60</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98231356"/>
                  </a:ext>
                </a:extLst>
              </a:tr>
            </a:tbl>
          </a:graphicData>
        </a:graphic>
      </p:graphicFrame>
      <p:sp>
        <p:nvSpPr>
          <p:cNvPr id="8" name="TextBox 7">
            <a:extLst>
              <a:ext uri="{FF2B5EF4-FFF2-40B4-BE49-F238E27FC236}">
                <a16:creationId xmlns:a16="http://schemas.microsoft.com/office/drawing/2014/main" id="{8B694B9C-51DF-1B41-9225-691F9D253220}"/>
              </a:ext>
            </a:extLst>
          </p:cNvPr>
          <p:cNvSpPr txBox="1"/>
          <p:nvPr/>
        </p:nvSpPr>
        <p:spPr>
          <a:xfrm>
            <a:off x="3467528" y="608746"/>
            <a:ext cx="2459712" cy="346249"/>
          </a:xfrm>
          <a:prstGeom prst="rect">
            <a:avLst/>
          </a:prstGeom>
          <a:noFill/>
        </p:spPr>
        <p:txBody>
          <a:bodyPr wrap="none" lIns="68579" tIns="34289" rIns="68579" bIns="34289" rtlCol="0">
            <a:spAutoFit/>
          </a:bodyPr>
          <a:lstStyle/>
          <a:p>
            <a:r>
              <a:rPr lang="en-US" dirty="0"/>
              <a:t>CY2021 Time Request</a:t>
            </a:r>
          </a:p>
        </p:txBody>
      </p:sp>
      <p:graphicFrame>
        <p:nvGraphicFramePr>
          <p:cNvPr id="9" name="Content Placeholder 5">
            <a:extLst>
              <a:ext uri="{FF2B5EF4-FFF2-40B4-BE49-F238E27FC236}">
                <a16:creationId xmlns:a16="http://schemas.microsoft.com/office/drawing/2014/main" id="{12C37A2F-A990-9749-952B-CEF0455DCD9E}"/>
              </a:ext>
            </a:extLst>
          </p:cNvPr>
          <p:cNvGraphicFramePr>
            <a:graphicFrameLocks/>
          </p:cNvGraphicFramePr>
          <p:nvPr/>
        </p:nvGraphicFramePr>
        <p:xfrm>
          <a:off x="642779" y="3078584"/>
          <a:ext cx="7886700" cy="55626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3615137945"/>
                    </a:ext>
                  </a:extLst>
                </a:gridCol>
                <a:gridCol w="2628900">
                  <a:extLst>
                    <a:ext uri="{9D8B030D-6E8A-4147-A177-3AD203B41FA5}">
                      <a16:colId xmlns:a16="http://schemas.microsoft.com/office/drawing/2014/main" val="2365650492"/>
                    </a:ext>
                  </a:extLst>
                </a:gridCol>
                <a:gridCol w="2628900">
                  <a:extLst>
                    <a:ext uri="{9D8B030D-6E8A-4147-A177-3AD203B41FA5}">
                      <a16:colId xmlns:a16="http://schemas.microsoft.com/office/drawing/2014/main" val="2983676112"/>
                    </a:ext>
                  </a:extLst>
                </a:gridCol>
              </a:tblGrid>
              <a:tr h="278130">
                <a:tc>
                  <a:txBody>
                    <a:bodyPr/>
                    <a:lstStyle/>
                    <a:p>
                      <a:pPr algn="ctr"/>
                      <a:r>
                        <a:rPr lang="en-US" sz="1100" dirty="0"/>
                        <a:t>Capability</a:t>
                      </a:r>
                    </a:p>
                  </a:txBody>
                  <a:tcPr marL="68580" marR="68580" marT="34290" marB="34290"/>
                </a:tc>
                <a:tc>
                  <a:txBody>
                    <a:bodyPr/>
                    <a:lstStyle/>
                    <a:p>
                      <a:pPr algn="ctr"/>
                      <a:r>
                        <a:rPr lang="en-US" sz="1100" dirty="0"/>
                        <a:t>Setup Hours</a:t>
                      </a:r>
                    </a:p>
                  </a:txBody>
                  <a:tcPr marL="68580" marR="68580" marT="34290" marB="34290"/>
                </a:tc>
                <a:tc>
                  <a:txBody>
                    <a:bodyPr/>
                    <a:lstStyle/>
                    <a:p>
                      <a:pPr algn="ctr"/>
                      <a:r>
                        <a:rPr lang="en-US" sz="1100" dirty="0"/>
                        <a:t>Running Hours</a:t>
                      </a:r>
                    </a:p>
                  </a:txBody>
                  <a:tcPr marL="68580" marR="68580" marT="34290" marB="34290"/>
                </a:tc>
                <a:extLst>
                  <a:ext uri="{0D108BD9-81ED-4DB2-BD59-A6C34878D82A}">
                    <a16:rowId xmlns:a16="http://schemas.microsoft.com/office/drawing/2014/main" val="401107034"/>
                  </a:ext>
                </a:extLst>
              </a:tr>
              <a:tr h="278130">
                <a:tc>
                  <a:txBody>
                    <a:bodyPr/>
                    <a:lstStyle/>
                    <a:p>
                      <a:pPr algn="ctr"/>
                      <a:r>
                        <a:rPr lang="en-US" sz="1100" dirty="0"/>
                        <a:t>ATF Facility</a:t>
                      </a:r>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r>
                        <a:rPr lang="en-US" sz="1100" dirty="0"/>
                        <a:t>30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100" dirty="0"/>
                        <a:t>60</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98231356"/>
                  </a:ext>
                </a:extLst>
              </a:tr>
            </a:tbl>
          </a:graphicData>
        </a:graphic>
      </p:graphicFrame>
      <p:sp>
        <p:nvSpPr>
          <p:cNvPr id="12" name="TextBox 11">
            <a:extLst>
              <a:ext uri="{FF2B5EF4-FFF2-40B4-BE49-F238E27FC236}">
                <a16:creationId xmlns:a16="http://schemas.microsoft.com/office/drawing/2014/main" id="{038A15D9-E89D-0948-B156-6FDD73380BE4}"/>
              </a:ext>
            </a:extLst>
          </p:cNvPr>
          <p:cNvSpPr txBox="1"/>
          <p:nvPr/>
        </p:nvSpPr>
        <p:spPr>
          <a:xfrm>
            <a:off x="1231616" y="2718801"/>
            <a:ext cx="7260385" cy="346249"/>
          </a:xfrm>
          <a:prstGeom prst="rect">
            <a:avLst/>
          </a:prstGeom>
          <a:noFill/>
        </p:spPr>
        <p:txBody>
          <a:bodyPr wrap="none" lIns="68579" tIns="34289" rIns="68579" bIns="34289" rtlCol="0">
            <a:spAutoFit/>
          </a:bodyPr>
          <a:lstStyle/>
          <a:p>
            <a:r>
              <a:rPr lang="en-US" dirty="0"/>
              <a:t>Time Estimate for Remaining Years of Experiment (including CY2021)</a:t>
            </a:r>
          </a:p>
        </p:txBody>
      </p:sp>
    </p:spTree>
    <p:extLst>
      <p:ext uri="{BB962C8B-B14F-4D97-AF65-F5344CB8AC3E}">
        <p14:creationId xmlns:p14="http://schemas.microsoft.com/office/powerpoint/2010/main" val="339680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55"/>
            <a:ext cx="9144000" cy="620202"/>
          </a:xfrm>
        </p:spPr>
        <p:txBody>
          <a:bodyPr/>
          <a:lstStyle/>
          <a:p>
            <a:r>
              <a:rPr lang="en-US" dirty="0"/>
              <a:t>Overall goal</a:t>
            </a:r>
            <a:br>
              <a:rPr lang="en-US" dirty="0"/>
            </a:br>
            <a:endParaRPr lang="en-US" dirty="0"/>
          </a:p>
        </p:txBody>
      </p:sp>
      <p:sp>
        <p:nvSpPr>
          <p:cNvPr id="3" name="Content Placeholder 2"/>
          <p:cNvSpPr>
            <a:spLocks noGrp="1"/>
          </p:cNvSpPr>
          <p:nvPr>
            <p:ph idx="1"/>
          </p:nvPr>
        </p:nvSpPr>
        <p:spPr>
          <a:xfrm>
            <a:off x="124690" y="1433945"/>
            <a:ext cx="8229600" cy="1059873"/>
          </a:xfrm>
        </p:spPr>
        <p:txBody>
          <a:bodyPr/>
          <a:lstStyle/>
          <a:p>
            <a:pPr algn="ctr">
              <a:buFont typeface="Arial" pitchFamily="34" charset="0"/>
              <a:buChar char="•"/>
            </a:pPr>
            <a:r>
              <a:rPr lang="en-US" b="1" dirty="0">
                <a:latin typeface="Arial" pitchFamily="34" charset="0"/>
                <a:cs typeface="Arial" pitchFamily="34" charset="0"/>
              </a:rPr>
              <a:t>Improved electron beam quality from the photocathode gun by AI-enhanced control of the drive laser.</a:t>
            </a:r>
          </a:p>
          <a:p>
            <a:pPr>
              <a:buFont typeface="Arial" pitchFamily="34" charset="0"/>
              <a:buChar char="•"/>
            </a:pPr>
            <a:endParaRPr lang="en-US" dirty="0"/>
          </a:p>
        </p:txBody>
      </p:sp>
      <p:sp>
        <p:nvSpPr>
          <p:cNvPr id="4" name="TextBox 3"/>
          <p:cNvSpPr txBox="1"/>
          <p:nvPr/>
        </p:nvSpPr>
        <p:spPr>
          <a:xfrm>
            <a:off x="1184565" y="2182092"/>
            <a:ext cx="6809508" cy="415496"/>
          </a:xfrm>
          <a:prstGeom prst="rect">
            <a:avLst/>
          </a:prstGeom>
          <a:noFill/>
        </p:spPr>
        <p:txBody>
          <a:bodyPr wrap="square" lIns="91438" tIns="45719" rIns="91438" bIns="45719" rtlCol="0">
            <a:spAutoFit/>
          </a:bodyPr>
          <a:lstStyle/>
          <a:p>
            <a:pPr>
              <a:buFont typeface="Arial" pitchFamily="34" charset="0"/>
              <a:buChar char="•"/>
            </a:pPr>
            <a:r>
              <a:rPr lang="en-US" sz="2100" b="1" dirty="0">
                <a:latin typeface="Arial" pitchFamily="34" charset="0"/>
                <a:cs typeface="Arial" pitchFamily="34" charset="0"/>
              </a:rPr>
              <a:t> It’s a one year research project with CBB funding</a:t>
            </a:r>
            <a:r>
              <a:rPr lang="en-US" sz="2100" dirty="0">
                <a:latin typeface="Arial" pitchFamily="34" charset="0"/>
                <a:cs typeface="Arial" pitchFamily="34" charset="0"/>
              </a:rPr>
              <a:t>.  </a:t>
            </a:r>
          </a:p>
        </p:txBody>
      </p:sp>
      <p:pic>
        <p:nvPicPr>
          <p:cNvPr id="5" name="Picture 4"/>
          <p:cNvPicPr/>
          <p:nvPr/>
        </p:nvPicPr>
        <p:blipFill>
          <a:blip r:embed="rId3" cstate="email">
            <a:extLst>
              <a:ext uri="{28A0092B-C50C-407E-A947-70E740481C1C}">
                <a14:useLocalDpi xmlns:a14="http://schemas.microsoft.com/office/drawing/2010/main" val="0"/>
              </a:ext>
            </a:extLst>
          </a:blip>
          <a:stretch>
            <a:fillRect/>
          </a:stretch>
        </p:blipFill>
        <p:spPr>
          <a:xfrm>
            <a:off x="4203892" y="3304618"/>
            <a:ext cx="4822346" cy="8632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Past experience to apply to the ATF</a:t>
            </a:r>
          </a:p>
        </p:txBody>
      </p:sp>
      <p:sp>
        <p:nvSpPr>
          <p:cNvPr id="4" name="Content Placeholder 3">
            <a:extLst>
              <a:ext uri="{FF2B5EF4-FFF2-40B4-BE49-F238E27FC236}">
                <a16:creationId xmlns:a16="http://schemas.microsoft.com/office/drawing/2014/main" id="{74537A94-44F0-4395-AC08-8790DB3BCA97}"/>
              </a:ext>
            </a:extLst>
          </p:cNvPr>
          <p:cNvSpPr>
            <a:spLocks noGrp="1"/>
          </p:cNvSpPr>
          <p:nvPr>
            <p:ph idx="1"/>
          </p:nvPr>
        </p:nvSpPr>
        <p:spPr>
          <a:xfrm>
            <a:off x="337624" y="644218"/>
            <a:ext cx="8229600" cy="1071170"/>
          </a:xfrm>
        </p:spPr>
        <p:txBody>
          <a:bodyPr>
            <a:noAutofit/>
          </a:bodyPr>
          <a:lstStyle/>
          <a:p>
            <a:pPr algn="just">
              <a:buFont typeface="Arial" pitchFamily="34" charset="0"/>
              <a:buChar char="•"/>
            </a:pPr>
            <a:r>
              <a:rPr lang="en-US" sz="1200" dirty="0">
                <a:latin typeface="Arial" pitchFamily="34" charset="0"/>
                <a:cs typeface="Arial" pitchFamily="34" charset="0"/>
              </a:rPr>
              <a:t>We were impressed by University of Michigan work and began working with them.</a:t>
            </a:r>
          </a:p>
          <a:p>
            <a:pPr algn="just">
              <a:buFont typeface="Arial" pitchFamily="34" charset="0"/>
              <a:buChar char="•"/>
            </a:pPr>
            <a:endParaRPr lang="en-US" sz="1200" dirty="0">
              <a:latin typeface="Arial" pitchFamily="34" charset="0"/>
              <a:cs typeface="Arial" pitchFamily="34" charset="0"/>
            </a:endParaRPr>
          </a:p>
          <a:p>
            <a:pPr algn="just">
              <a:buFont typeface="Arial" pitchFamily="34" charset="0"/>
              <a:buChar char="•"/>
            </a:pPr>
            <a:r>
              <a:rPr lang="en-US" sz="1200" dirty="0">
                <a:latin typeface="Arial" pitchFamily="34" charset="0"/>
                <a:cs typeface="Arial" pitchFamily="34" charset="0"/>
              </a:rPr>
              <a:t>Using Genetic Algorithm the peak charge density was increased by a factor of 20 compared with the initial electron beam profile before optimization.</a:t>
            </a:r>
          </a:p>
        </p:txBody>
      </p:sp>
      <p:pic>
        <p:nvPicPr>
          <p:cNvPr id="3" name="Picture 3">
            <a:extLst>
              <a:ext uri="{FF2B5EF4-FFF2-40B4-BE49-F238E27FC236}">
                <a16:creationId xmlns:a16="http://schemas.microsoft.com/office/drawing/2014/main" id="{7DDF9129-CD27-4461-B928-012D028FA0AF}"/>
              </a:ext>
            </a:extLst>
          </p:cNvPr>
          <p:cNvPicPr>
            <a:picLocks noChangeAspect="1" noChangeArrowheads="1"/>
          </p:cNvPicPr>
          <p:nvPr/>
        </p:nvPicPr>
        <p:blipFill>
          <a:blip r:embed="rId2" cstate="print"/>
          <a:srcRect/>
          <a:stretch>
            <a:fillRect/>
          </a:stretch>
        </p:blipFill>
        <p:spPr bwMode="auto">
          <a:xfrm>
            <a:off x="2006718" y="1648125"/>
            <a:ext cx="5217042" cy="2541784"/>
          </a:xfrm>
          <a:prstGeom prst="rect">
            <a:avLst/>
          </a:prstGeom>
          <a:noFill/>
          <a:ln w="9525">
            <a:noFill/>
            <a:miter lim="800000"/>
            <a:headEnd/>
            <a:tailEnd/>
          </a:ln>
          <a:effectLst/>
        </p:spPr>
      </p:pic>
      <p:sp>
        <p:nvSpPr>
          <p:cNvPr id="6" name="Rectangle 5"/>
          <p:cNvSpPr/>
          <p:nvPr/>
        </p:nvSpPr>
        <p:spPr>
          <a:xfrm>
            <a:off x="802573" y="4189909"/>
            <a:ext cx="6324444" cy="646325"/>
          </a:xfrm>
          <a:prstGeom prst="rect">
            <a:avLst/>
          </a:prstGeom>
        </p:spPr>
        <p:txBody>
          <a:bodyPr wrap="square" lIns="91434" tIns="45717" rIns="91434" bIns="45717">
            <a:spAutoFit/>
          </a:bodyPr>
          <a:lstStyle/>
          <a:p>
            <a:r>
              <a:rPr lang="en-US" sz="1200" b="1" dirty="0">
                <a:latin typeface="Vitesse"/>
              </a:rPr>
              <a:t>Courtesy</a:t>
            </a:r>
            <a:r>
              <a:rPr lang="en-US" sz="1200" dirty="0">
                <a:latin typeface="Vitesse"/>
              </a:rPr>
              <a:t>: Z. H. He, B. </a:t>
            </a:r>
            <a:r>
              <a:rPr lang="en-US" sz="1200" dirty="0" err="1">
                <a:latin typeface="Vitesse"/>
              </a:rPr>
              <a:t>Hou</a:t>
            </a:r>
            <a:r>
              <a:rPr lang="en-US" sz="1200" dirty="0">
                <a:latin typeface="Vitesse"/>
              </a:rPr>
              <a:t>, G. </a:t>
            </a:r>
            <a:r>
              <a:rPr lang="en-US" sz="1200" dirty="0" err="1">
                <a:latin typeface="Vitesse"/>
              </a:rPr>
              <a:t>Gao</a:t>
            </a:r>
            <a:r>
              <a:rPr lang="en-US" sz="1200" dirty="0">
                <a:latin typeface="Vitesse"/>
              </a:rPr>
              <a:t>, V. </a:t>
            </a:r>
            <a:r>
              <a:rPr lang="en-US" sz="1200" dirty="0" err="1">
                <a:latin typeface="Vitesse"/>
              </a:rPr>
              <a:t>Lebailly</a:t>
            </a:r>
            <a:r>
              <a:rPr lang="en-US" sz="1200" dirty="0">
                <a:latin typeface="Vitesse"/>
              </a:rPr>
              <a:t>, J. A. </a:t>
            </a:r>
            <a:r>
              <a:rPr lang="en-US" sz="1200" dirty="0" err="1">
                <a:latin typeface="Vitesse"/>
              </a:rPr>
              <a:t>Nees</a:t>
            </a:r>
            <a:r>
              <a:rPr lang="en-US" sz="1200" dirty="0">
                <a:latin typeface="Vitesse"/>
              </a:rPr>
              <a:t>, R. Clarke, K. </a:t>
            </a:r>
            <a:r>
              <a:rPr lang="en-US" sz="1200" dirty="0" err="1">
                <a:latin typeface="Vitesse"/>
              </a:rPr>
              <a:t>Krushelnick</a:t>
            </a:r>
            <a:r>
              <a:rPr lang="en-US" sz="1200" dirty="0">
                <a:latin typeface="Vitesse"/>
              </a:rPr>
              <a:t>, A. G. R. Thomas</a:t>
            </a:r>
          </a:p>
          <a:p>
            <a:r>
              <a:rPr lang="en-US" sz="1200" dirty="0">
                <a:latin typeface="Vitesse"/>
              </a:rPr>
              <a:t>Nature Communications 6:7156 (2015); Physics of Plasmas 22, 056704 (2015)</a:t>
            </a:r>
          </a:p>
        </p:txBody>
      </p:sp>
    </p:spTree>
    <p:extLst>
      <p:ext uri="{BB962C8B-B14F-4D97-AF65-F5344CB8AC3E}">
        <p14:creationId xmlns:p14="http://schemas.microsoft.com/office/powerpoint/2010/main" val="420617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6" y="797900"/>
            <a:ext cx="8517741" cy="620202"/>
          </a:xfrm>
        </p:spPr>
        <p:txBody>
          <a:bodyPr>
            <a:noAutofit/>
          </a:bodyPr>
          <a:lstStyle/>
          <a:p>
            <a:pPr marL="457200" indent="-457200" algn="l"/>
            <a:br>
              <a:rPr lang="en-US" sz="2000" b="0" dirty="0">
                <a:latin typeface="Arial" pitchFamily="34" charset="0"/>
                <a:cs typeface="Arial" pitchFamily="34" charset="0"/>
              </a:rPr>
            </a:br>
            <a:endParaRPr lang="en-US" sz="2000" b="0" dirty="0">
              <a:latin typeface="Arial" pitchFamily="34" charset="0"/>
              <a:cs typeface="Arial" pitchFamily="34" charset="0"/>
            </a:endParaRPr>
          </a:p>
        </p:txBody>
      </p:sp>
      <p:sp>
        <p:nvSpPr>
          <p:cNvPr id="3" name="Rectangle 2"/>
          <p:cNvSpPr/>
          <p:nvPr/>
        </p:nvSpPr>
        <p:spPr>
          <a:xfrm>
            <a:off x="200891" y="1191491"/>
            <a:ext cx="8542058" cy="2249819"/>
          </a:xfrm>
          <a:prstGeom prst="rect">
            <a:avLst/>
          </a:prstGeom>
        </p:spPr>
        <p:txBody>
          <a:bodyPr vert="horz" lIns="54861" tIns="91434" rIns="91434" bIns="45717" rtlCol="0">
            <a:normAutofit fontScale="92500" lnSpcReduction="10000"/>
          </a:bodyPr>
          <a:lstStyle/>
          <a:p>
            <a:pPr marL="285729" indent="-285729">
              <a:buFont typeface="Arial" pitchFamily="34" charset="0"/>
              <a:buChar char="•"/>
            </a:pPr>
            <a:r>
              <a:rPr lang="en-US" sz="2000" dirty="0">
                <a:latin typeface="Arial" pitchFamily="34" charset="0"/>
                <a:cs typeface="Arial" pitchFamily="34" charset="0"/>
              </a:rPr>
              <a:t>Based on the novelty of experimental setup, we started a collaboration with the University of Michigan on their </a:t>
            </a:r>
            <a:r>
              <a:rPr lang="en-US" sz="2000" dirty="0" err="1">
                <a:latin typeface="Arial" pitchFamily="34" charset="0"/>
                <a:cs typeface="Arial" pitchFamily="34" charset="0"/>
              </a:rPr>
              <a:t>femtosecond</a:t>
            </a:r>
            <a:r>
              <a:rPr lang="en-US" sz="2000" dirty="0">
                <a:latin typeface="Arial" pitchFamily="34" charset="0"/>
                <a:cs typeface="Arial" pitchFamily="34" charset="0"/>
              </a:rPr>
              <a:t> laser system.</a:t>
            </a:r>
          </a:p>
          <a:p>
            <a:pPr marL="285729" indent="-285729">
              <a:buFont typeface="Arial" pitchFamily="34" charset="0"/>
              <a:buChar char="•"/>
            </a:pPr>
            <a:endParaRPr lang="en-US" sz="2000" dirty="0">
              <a:latin typeface="Arial" pitchFamily="34" charset="0"/>
              <a:cs typeface="Arial" pitchFamily="34" charset="0"/>
            </a:endParaRPr>
          </a:p>
          <a:p>
            <a:pPr marL="285729" indent="-285729">
              <a:buFont typeface="Arial" pitchFamily="34" charset="0"/>
              <a:buChar char="•"/>
            </a:pPr>
            <a:r>
              <a:rPr lang="en-US" sz="2000" dirty="0">
                <a:latin typeface="Arial" pitchFamily="34" charset="0"/>
                <a:cs typeface="Arial" pitchFamily="34" charset="0"/>
              </a:rPr>
              <a:t>Since it takes long time to experimentally iterate the input parameters to find an optimized output, we offered an AI-inspired solution.</a:t>
            </a:r>
          </a:p>
          <a:p>
            <a:pPr marL="285729" indent="-285729">
              <a:buFont typeface="Arial" pitchFamily="34" charset="0"/>
              <a:buChar char="•"/>
            </a:pPr>
            <a:endParaRPr lang="en-US" sz="2000" dirty="0">
              <a:latin typeface="Arial" pitchFamily="34" charset="0"/>
              <a:cs typeface="Arial" pitchFamily="34" charset="0"/>
            </a:endParaRPr>
          </a:p>
          <a:p>
            <a:pPr marL="285729" indent="-285729">
              <a:buFont typeface="Arial" pitchFamily="34" charset="0"/>
              <a:buChar char="•"/>
            </a:pPr>
            <a:r>
              <a:rPr lang="en-US" sz="2000" dirty="0">
                <a:latin typeface="Arial" pitchFamily="34" charset="0"/>
                <a:cs typeface="Arial" pitchFamily="34" charset="0"/>
              </a:rPr>
              <a:t>We suggested Neural Network (NN) based modeling to find optimized input parameters in different conditions. </a:t>
            </a:r>
            <a:endParaRPr lang="en-US" sz="2000" dirty="0">
              <a:solidFill>
                <a:srgbClr val="505150"/>
              </a:solidFill>
              <a:latin typeface="Arial" pitchFamily="34" charset="0"/>
              <a:ea typeface="Gotham Book" charset="0"/>
              <a:cs typeface="Arial" pitchFamily="34" charset="0"/>
            </a:endParaRPr>
          </a:p>
        </p:txBody>
      </p:sp>
      <p:sp>
        <p:nvSpPr>
          <p:cNvPr id="4" name="Rectangle 3"/>
          <p:cNvSpPr/>
          <p:nvPr/>
        </p:nvSpPr>
        <p:spPr>
          <a:xfrm>
            <a:off x="2265243" y="109471"/>
            <a:ext cx="4095929" cy="369332"/>
          </a:xfrm>
          <a:prstGeom prst="rect">
            <a:avLst/>
          </a:prstGeom>
        </p:spPr>
        <p:txBody>
          <a:bodyPr wrap="none" lIns="91434" tIns="45717" rIns="91434" bIns="45717">
            <a:spAutoFit/>
          </a:bodyPr>
          <a:lstStyle/>
          <a:p>
            <a:r>
              <a:rPr lang="en-US" b="1" dirty="0"/>
              <a:t>Past Experience to apply to the ATF</a:t>
            </a:r>
          </a:p>
        </p:txBody>
      </p:sp>
    </p:spTree>
    <p:extLst>
      <p:ext uri="{BB962C8B-B14F-4D97-AF65-F5344CB8AC3E}">
        <p14:creationId xmlns:p14="http://schemas.microsoft.com/office/powerpoint/2010/main" val="192738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0"/>
            <a:ext cx="7638757" cy="620202"/>
          </a:xfrm>
        </p:spPr>
        <p:txBody>
          <a:bodyPr>
            <a:noAutofit/>
          </a:bodyPr>
          <a:lstStyle/>
          <a:p>
            <a:r>
              <a:rPr lang="en-US" dirty="0"/>
              <a:t>Past Experience to apply to the ATF</a:t>
            </a:r>
          </a:p>
        </p:txBody>
      </p:sp>
      <p:sp>
        <p:nvSpPr>
          <p:cNvPr id="28" name="Rectangle 27"/>
          <p:cNvSpPr/>
          <p:nvPr/>
        </p:nvSpPr>
        <p:spPr>
          <a:xfrm>
            <a:off x="5027160" y="827418"/>
            <a:ext cx="4073652" cy="1200323"/>
          </a:xfrm>
          <a:prstGeom prst="rect">
            <a:avLst/>
          </a:prstGeom>
        </p:spPr>
        <p:txBody>
          <a:bodyPr wrap="square" lIns="91434" tIns="45717" rIns="91434" bIns="45717">
            <a:spAutoFit/>
          </a:bodyPr>
          <a:lstStyle/>
          <a:p>
            <a:pPr marL="228600" indent="-228600" algn="just">
              <a:buFont typeface="Arial" pitchFamily="34" charset="0"/>
              <a:buChar char="•"/>
            </a:pPr>
            <a:r>
              <a:rPr lang="en-US" sz="1200" dirty="0"/>
              <a:t>Femtosecond Oscillator:  A setup for generating ultra-short laser pulses.</a:t>
            </a:r>
          </a:p>
          <a:p>
            <a:pPr marL="228600" indent="-228600" algn="just">
              <a:buFont typeface="Arial" pitchFamily="34" charset="0"/>
              <a:buChar char="•"/>
            </a:pPr>
            <a:r>
              <a:rPr lang="en-US" sz="1200" dirty="0"/>
              <a:t>Dazzler AOPDF: The Dazzler system is an acousto-optic programmable dispersive filter. It enables the separate control of both the spectral amplitude &amp; the spectral phase. </a:t>
            </a:r>
          </a:p>
        </p:txBody>
      </p:sp>
      <p:sp>
        <p:nvSpPr>
          <p:cNvPr id="29" name="TextBox 28"/>
          <p:cNvSpPr txBox="1"/>
          <p:nvPr/>
        </p:nvSpPr>
        <p:spPr>
          <a:xfrm>
            <a:off x="122759" y="3389177"/>
            <a:ext cx="5050821" cy="1384988"/>
          </a:xfrm>
          <a:prstGeom prst="rect">
            <a:avLst/>
          </a:prstGeom>
          <a:noFill/>
        </p:spPr>
        <p:txBody>
          <a:bodyPr wrap="square" lIns="91434" tIns="45717" rIns="91434" bIns="45717" rtlCol="0">
            <a:spAutoFit/>
          </a:bodyPr>
          <a:lstStyle/>
          <a:p>
            <a:pPr marL="171438" indent="-171438" algn="just">
              <a:buFont typeface="Arial" panose="020B0604020202020204" pitchFamily="34" charset="0"/>
              <a:buChar char="•"/>
            </a:pPr>
            <a:r>
              <a:rPr lang="en-US" sz="1200" dirty="0" err="1"/>
              <a:t>Lamda</a:t>
            </a:r>
            <a:r>
              <a:rPr lang="en-US" sz="1200" dirty="0"/>
              <a:t> Cube Laser: Focuses the laser within a volume of cube of the laser wavelength, to concentrate intensity of the laser.</a:t>
            </a:r>
          </a:p>
          <a:p>
            <a:pPr marL="171438" indent="-171438" algn="just">
              <a:buFont typeface="Arial" panose="020B0604020202020204" pitchFamily="34" charset="0"/>
              <a:buChar char="•"/>
            </a:pPr>
            <a:r>
              <a:rPr lang="en-US" sz="1200" dirty="0"/>
              <a:t>Frog Auto-</a:t>
            </a:r>
            <a:r>
              <a:rPr lang="en-US" sz="1200" dirty="0" err="1"/>
              <a:t>Correlator</a:t>
            </a:r>
            <a:r>
              <a:rPr lang="en-US" sz="1200" dirty="0"/>
              <a:t>: Measures different parameters of the laser after passing from </a:t>
            </a:r>
            <a:r>
              <a:rPr lang="en-US" sz="1200" dirty="0" err="1"/>
              <a:t>lamda</a:t>
            </a:r>
            <a:r>
              <a:rPr lang="en-US" sz="1200" dirty="0"/>
              <a:t> cube, like </a:t>
            </a:r>
            <a:r>
              <a:rPr lang="en-US" sz="1200" dirty="0" err="1"/>
              <a:t>fwhm</a:t>
            </a:r>
            <a:r>
              <a:rPr lang="en-US" sz="1200" dirty="0"/>
              <a:t>, </a:t>
            </a:r>
            <a:r>
              <a:rPr lang="en-US" sz="1200" dirty="0" err="1"/>
              <a:t>rms</a:t>
            </a:r>
            <a:r>
              <a:rPr lang="en-US" sz="1200" dirty="0"/>
              <a:t> etc. Frequency resolved optical gating, used to temporary characterize the pulses. It enables both the phase and the amplitude of the pulse be retrieved simultaneously.</a:t>
            </a:r>
          </a:p>
        </p:txBody>
      </p:sp>
      <p:grpSp>
        <p:nvGrpSpPr>
          <p:cNvPr id="5" name="Group 4">
            <a:extLst>
              <a:ext uri="{FF2B5EF4-FFF2-40B4-BE49-F238E27FC236}">
                <a16:creationId xmlns:a16="http://schemas.microsoft.com/office/drawing/2014/main" id="{C4B469CB-5616-4EC3-ACE3-2A7FEA4DBCEC}"/>
              </a:ext>
            </a:extLst>
          </p:cNvPr>
          <p:cNvGrpSpPr/>
          <p:nvPr/>
        </p:nvGrpSpPr>
        <p:grpSpPr>
          <a:xfrm>
            <a:off x="437719" y="956552"/>
            <a:ext cx="8411642" cy="3532299"/>
            <a:chOff x="132918" y="1189162"/>
            <a:chExt cx="8411642" cy="3532299"/>
          </a:xfrm>
        </p:grpSpPr>
        <p:pic>
          <p:nvPicPr>
            <p:cNvPr id="8" name="Picture 7">
              <a:extLst>
                <a:ext uri="{FF2B5EF4-FFF2-40B4-BE49-F238E27FC236}">
                  <a16:creationId xmlns:a16="http://schemas.microsoft.com/office/drawing/2014/main" id="{0CEC2C42-B028-844B-9BAB-1411028923FB}"/>
                </a:ext>
              </a:extLst>
            </p:cNvPr>
            <p:cNvPicPr>
              <a:picLocks noChangeAspect="1"/>
            </p:cNvPicPr>
            <p:nvPr/>
          </p:nvPicPr>
          <p:blipFill>
            <a:blip r:embed="rId3" cstate="print"/>
            <a:stretch>
              <a:fillRect/>
            </a:stretch>
          </p:blipFill>
          <p:spPr>
            <a:xfrm>
              <a:off x="132918" y="2487168"/>
              <a:ext cx="6803926" cy="1123814"/>
            </a:xfrm>
            <a:prstGeom prst="rect">
              <a:avLst/>
            </a:prstGeom>
          </p:spPr>
        </p:pic>
        <p:cxnSp>
          <p:nvCxnSpPr>
            <p:cNvPr id="9" name="Straight Arrow Connector 8">
              <a:extLst>
                <a:ext uri="{FF2B5EF4-FFF2-40B4-BE49-F238E27FC236}">
                  <a16:creationId xmlns:a16="http://schemas.microsoft.com/office/drawing/2014/main" id="{3A9C3DB4-6F94-4C30-B095-BC47062E4980}"/>
                </a:ext>
              </a:extLst>
            </p:cNvPr>
            <p:cNvCxnSpPr>
              <a:cxnSpLocks/>
            </p:cNvCxnSpPr>
            <p:nvPr/>
          </p:nvCxnSpPr>
          <p:spPr>
            <a:xfrm flipV="1">
              <a:off x="2660904" y="2204825"/>
              <a:ext cx="0" cy="282343"/>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8E756CC-6E1F-48E0-B0CF-AAD1366E2FA9}"/>
                </a:ext>
              </a:extLst>
            </p:cNvPr>
            <p:cNvCxnSpPr>
              <a:cxnSpLocks/>
            </p:cNvCxnSpPr>
            <p:nvPr/>
          </p:nvCxnSpPr>
          <p:spPr>
            <a:xfrm>
              <a:off x="6872836" y="3310128"/>
              <a:ext cx="0" cy="258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6226" y="2981436"/>
              <a:ext cx="800219" cy="369332"/>
            </a:xfrm>
            <a:prstGeom prst="rect">
              <a:avLst/>
            </a:prstGeom>
            <a:noFill/>
          </p:spPr>
          <p:txBody>
            <a:bodyPr wrap="none" rtlCol="0">
              <a:spAutoFit/>
            </a:bodyPr>
            <a:lstStyle/>
            <a:p>
              <a:r>
                <a:rPr lang="en-US" b="1" dirty="0"/>
                <a:t>Laser</a:t>
              </a:r>
            </a:p>
          </p:txBody>
        </p:sp>
        <p:pic>
          <p:nvPicPr>
            <p:cNvPr id="12" name="Picture 2" descr="C:\Users\Babar\Desktop\Research data\Figures-Plots\ExampleSettingDataFile.JPG"/>
            <p:cNvPicPr>
              <a:picLocks noChangeAspect="1" noChangeArrowheads="1"/>
            </p:cNvPicPr>
            <p:nvPr/>
          </p:nvPicPr>
          <p:blipFill>
            <a:blip r:embed="rId4" cstate="email">
              <a:extLst>
                <a:ext uri="{28A0092B-C50C-407E-A947-70E740481C1C}">
                  <a14:useLocalDpi xmlns:a14="http://schemas.microsoft.com/office/drawing/2010/main" val="0"/>
                </a:ext>
              </a:extLst>
            </a:blip>
            <a:srcRect r="22320" b="21539"/>
            <a:stretch>
              <a:fillRect/>
            </a:stretch>
          </p:blipFill>
          <p:spPr bwMode="auto">
            <a:xfrm>
              <a:off x="1775214" y="1189162"/>
              <a:ext cx="2603746" cy="98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2" descr="C:\Users\Babar\Desktop\Research data\Figures-Plots\ExampleResultsDataFile.JPG"/>
            <p:cNvPicPr>
              <a:picLocks noChangeAspect="1" noChangeArrowheads="1"/>
            </p:cNvPicPr>
            <p:nvPr/>
          </p:nvPicPr>
          <p:blipFill>
            <a:blip r:embed="rId5" cstate="email">
              <a:extLst>
                <a:ext uri="{28A0092B-C50C-407E-A947-70E740481C1C}">
                  <a14:useLocalDpi xmlns:a14="http://schemas.microsoft.com/office/drawing/2010/main" val="0"/>
                </a:ext>
              </a:extLst>
            </a:blip>
            <a:srcRect r="13408" b="14686"/>
            <a:stretch>
              <a:fillRect/>
            </a:stretch>
          </p:blipFill>
          <p:spPr bwMode="auto">
            <a:xfrm>
              <a:off x="5229860" y="3610982"/>
              <a:ext cx="3314700" cy="1110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4650383"/>
      </p:ext>
    </p:extLst>
  </p:cSld>
  <p:clrMapOvr>
    <a:masterClrMapping/>
  </p:clrMapOvr>
  <p:transition/>
</p:sld>
</file>

<file path=ppt/theme/theme1.xml><?xml version="1.0" encoding="utf-8"?>
<a:theme xmlns:a="http://schemas.openxmlformats.org/drawingml/2006/main" name="ODU-SLAC-LARP-HiLumi">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UNM Brand Template 3</Template>
  <TotalTime>27931</TotalTime>
  <Words>2460</Words>
  <Application>Microsoft Macintosh PowerPoint</Application>
  <PresentationFormat>On-screen Show (16:9)</PresentationFormat>
  <Paragraphs>186</Paragraphs>
  <Slides>22</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Courier New</vt:lpstr>
      <vt:lpstr>Times New Roman</vt:lpstr>
      <vt:lpstr>Vitesse</vt:lpstr>
      <vt:lpstr>Wingdings</vt:lpstr>
      <vt:lpstr>ODU-SLAC-LARP-HiLumi</vt:lpstr>
      <vt:lpstr>Custom Design</vt:lpstr>
      <vt:lpstr>Proposal ID:UEDE-Beam-308095</vt:lpstr>
      <vt:lpstr>PowerPoint Presentation</vt:lpstr>
      <vt:lpstr>Two DOE facilities are involved: ATF and ALCF</vt:lpstr>
      <vt:lpstr>Requirements and Hazards</vt:lpstr>
      <vt:lpstr>Experimental Time Request</vt:lpstr>
      <vt:lpstr>Overall goal </vt:lpstr>
      <vt:lpstr>Past experience to apply to the ATF</vt:lpstr>
      <vt:lpstr> </vt:lpstr>
      <vt:lpstr>Past Experience to apply to the ATF</vt:lpstr>
      <vt:lpstr> Overview</vt:lpstr>
      <vt:lpstr>.</vt:lpstr>
      <vt:lpstr>UV Transport, Delivery, and Diagnostics</vt:lpstr>
      <vt:lpstr>Argonne Leadership Computer Facility</vt:lpstr>
      <vt:lpstr>AI-controls and diagnostic of laser</vt:lpstr>
      <vt:lpstr>Detailed scientific case</vt:lpstr>
      <vt:lpstr>Experimental detail: Adaptive optics</vt:lpstr>
      <vt:lpstr>Experimental detail: Virtual cathode</vt:lpstr>
      <vt:lpstr>Experimental detail: Feed Forward Neural Networks (FFNNs)</vt:lpstr>
      <vt:lpstr>   Experimental detail: Feed forward Neural Networks</vt:lpstr>
      <vt:lpstr>The neuron’s output value (e.g. -0.05) is often an input for another neuron.</vt:lpstr>
      <vt:lpstr>Outcomes: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Ethan Gregory Rule</dc:creator>
  <cp:keywords>CTPClassification=CTP_NT</cp:keywords>
  <cp:lastModifiedBy>Palmer, Mark</cp:lastModifiedBy>
  <cp:revision>1028</cp:revision>
  <cp:lastPrinted>2016-02-15T22:48:54Z</cp:lastPrinted>
  <dcterms:created xsi:type="dcterms:W3CDTF">2017-09-13T16:57:15Z</dcterms:created>
  <dcterms:modified xsi:type="dcterms:W3CDTF">2021-04-09T12:35:46Z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d36ab43e-aa8d-49bf-9b6d-55681e55461e</vt:lpwstr>
  </property>
  <property fmtid="{D5CDD505-2E9C-101B-9397-08002B2CF9AE}" pid="3" name="CTP_TimeStamp">
    <vt:lpwstr>2019-09-15 21:50:26Z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