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403" r:id="rId3"/>
    <p:sldId id="664" r:id="rId4"/>
    <p:sldId id="426" r:id="rId5"/>
    <p:sldId id="442" r:id="rId6"/>
    <p:sldId id="654" r:id="rId7"/>
    <p:sldId id="462" r:id="rId8"/>
    <p:sldId id="655" r:id="rId9"/>
    <p:sldId id="665" r:id="rId10"/>
    <p:sldId id="666" r:id="rId11"/>
    <p:sldId id="470" r:id="rId12"/>
    <p:sldId id="471" r:id="rId13"/>
    <p:sldId id="474" r:id="rId14"/>
    <p:sldId id="410" r:id="rId15"/>
    <p:sldId id="407" r:id="rId16"/>
    <p:sldId id="40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6" autoAdjust="0"/>
    <p:restoredTop sz="93201" autoAdjust="0"/>
  </p:normalViewPr>
  <p:slideViewPr>
    <p:cSldViewPr snapToGrid="0">
      <p:cViewPr>
        <p:scale>
          <a:sx n="86" d="100"/>
          <a:sy n="86" d="100"/>
        </p:scale>
        <p:origin x="684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5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31BB44-748C-4B68-881E-6E9DF4B7BC02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281778C-F1B8-4673-8C12-475227BD9B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AA7A1A-8011-3A42-91B8-EE1BD44E445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616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EAA7A1A-8011-3A42-91B8-EE1BD44E4455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0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778C-F1B8-4673-8C12-475227BD9B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2431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2173" y="1711595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902173" y="5497445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353507" y="1710816"/>
            <a:ext cx="5053832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353507" y="5496667"/>
            <a:ext cx="512064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3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61172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115" y="3616113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0772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517715" y="1697094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8348928" y="3618612"/>
            <a:ext cx="3287445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358528" y="1699593"/>
            <a:ext cx="3148325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701473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701473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706193"/>
            <a:ext cx="11246069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79062"/>
            <a:ext cx="2984625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1607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9916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49916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549909" y="1574667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6549909" y="344342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649916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49916" y="5898517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549909" y="4025152"/>
            <a:ext cx="5053832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6549909" y="5902308"/>
            <a:ext cx="512064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31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606"/>
            <a:ext cx="11163868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1" y="6318956"/>
            <a:ext cx="4948052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7700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626534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www.anl.gov</a:t>
            </a: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1"/>
            <a:ext cx="12192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12191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1321339" y="-1815882"/>
            <a:ext cx="5042667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99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12192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9"/>
            <a:ext cx="11163868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</p:spTree>
    <p:extLst>
      <p:ext uri="{BB962C8B-B14F-4D97-AF65-F5344CB8AC3E}">
        <p14:creationId xmlns:p14="http://schemas.microsoft.com/office/powerpoint/2010/main" val="37741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1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1662" y="0"/>
            <a:ext cx="2479527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75733" y="730250"/>
            <a:ext cx="8250767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422052" y="-1241416"/>
            <a:ext cx="5168552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6156882"/>
            <a:ext cx="2062237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12192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12192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484968" y="1689100"/>
            <a:ext cx="5707033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" y="1689100"/>
            <a:ext cx="6484965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3"/>
            <a:ext cx="7802035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8480262" y="4582947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8480262" y="4960384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1689100"/>
            <a:ext cx="319619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699995"/>
            <a:ext cx="11163868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5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72" y="167615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899575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726366"/>
            <a:ext cx="11270539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945565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5323002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4589247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899573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70984" y="366275"/>
            <a:ext cx="11313219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</p:spTree>
    <p:extLst>
      <p:ext uri="{BB962C8B-B14F-4D97-AF65-F5344CB8AC3E}">
        <p14:creationId xmlns:p14="http://schemas.microsoft.com/office/powerpoint/2010/main" val="22148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72" y="320211"/>
            <a:ext cx="2062648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26533" y="6094282"/>
            <a:ext cx="7859323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6534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626534" y="4959068"/>
            <a:ext cx="3590495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556495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4556495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1681607"/>
            <a:ext cx="11901165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116710"/>
            <a:ext cx="9034837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8480262" y="4581631"/>
            <a:ext cx="3590495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8480262" y="4959068"/>
            <a:ext cx="3590495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26533" y="1229594"/>
            <a:ext cx="11313219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681605"/>
            <a:ext cx="299452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12192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5" y="5042974"/>
            <a:ext cx="1109472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5" y="0"/>
            <a:ext cx="11901164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8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90836" y="0"/>
            <a:ext cx="597408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243367" y="0"/>
            <a:ext cx="597408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91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12192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0"/>
            <a:ext cx="3986784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258983" y="0"/>
            <a:ext cx="3986784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248149" y="0"/>
            <a:ext cx="3943851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533" y="3807284"/>
            <a:ext cx="11565467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1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12192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0836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270980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251121" y="1654175"/>
            <a:ext cx="298704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208029" y="1654175"/>
            <a:ext cx="298704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6534" y="4645419"/>
            <a:ext cx="11246069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9083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3256793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241418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207376" y="3931764"/>
            <a:ext cx="2984625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3048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3048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2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 marL="429816" indent="-223838">
              <a:defRPr>
                <a:solidFill>
                  <a:srgbClr val="000000"/>
                </a:solidFill>
              </a:defRPr>
            </a:lvl2pPr>
            <a:lvl3pPr marL="389335" indent="163116"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417300" y="6471466"/>
            <a:ext cx="609600" cy="182880"/>
          </a:xfrm>
          <a:ln/>
        </p:spPr>
        <p:txBody>
          <a:bodyPr/>
          <a:lstStyle>
            <a:lvl1pPr>
              <a:defRPr>
                <a:solidFill>
                  <a:srgbClr val="232425"/>
                </a:solidFill>
              </a:defRPr>
            </a:lvl1pPr>
          </a:lstStyle>
          <a:p>
            <a:pPr>
              <a:defRPr/>
            </a:pPr>
            <a:fld id="{D8294B01-9356-4A99-BF43-1EB6DE2E1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23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657-D6E0-BE42-9DAC-E9A6565AE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390A6F-F3CD-154C-8ACE-8EBC6BC28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0D4B1-35E6-1744-8CBA-9C192195E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8449A-ECD1-1C49-A3A0-6FE365F2ED53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6F16-77FE-F640-B44E-59AAFAB4A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96ADA-3ECD-1342-8EB2-63185E5E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B878-864C-DB4B-B3B2-873D6E44A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0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50"/>
            <a:ext cx="11163868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864467" y="14455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8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67451" y="1685707"/>
            <a:ext cx="536448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79057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4527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6500" y="2263770"/>
            <a:ext cx="54864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0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14527" y="1684229"/>
            <a:ext cx="54864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16643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04767" y="1699995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6" y="1699995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60906" y="4080588"/>
            <a:ext cx="497264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04767" y="4066957"/>
            <a:ext cx="5759667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060412" y="1731527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52525" y="1720414"/>
            <a:ext cx="2698328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49353" y="3290408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060412" y="3304768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649351" y="4872981"/>
            <a:ext cx="270467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4060412" y="4856121"/>
            <a:ext cx="7753216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84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1643" y="3998350"/>
            <a:ext cx="54864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3998350"/>
            <a:ext cx="5463447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60905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278733" y="169999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168749"/>
            <a:ext cx="11163868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288287" y="1699996"/>
            <a:ext cx="54864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8861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307819" y="3437315"/>
            <a:ext cx="536448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501970" y="0"/>
            <a:ext cx="2065241" cy="25237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35021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333719" y="5735092"/>
            <a:ext cx="5327631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1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1163868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99996"/>
            <a:ext cx="11163868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91200" y="6473709"/>
            <a:ext cx="6096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304800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6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993" r:id="rId27"/>
    <p:sldLayoutId id="2147483994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emf"/></Relationships>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319617" y="1490361"/>
            <a:ext cx="11872383" cy="2706624"/>
          </a:xfrm>
        </p:spPr>
        <p:txBody>
          <a:bodyPr>
            <a:normAutofit/>
          </a:bodyPr>
          <a:lstStyle/>
          <a:p>
            <a:pPr marL="101600" marR="0">
              <a:spcBef>
                <a:spcPts val="290"/>
              </a:spcBef>
              <a:spcAft>
                <a:spcPts val="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Characterization of the collinear </a:t>
            </a:r>
            <a:r>
              <a:rPr lang="en-US" sz="40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wakefield</a:t>
            </a:r>
            <a:r>
              <a:rPr lang="en-US" sz="40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accelerator module </a:t>
            </a:r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2"/>
          </p:nvPr>
        </p:nvSpPr>
        <p:spPr>
          <a:xfrm>
            <a:off x="-2" y="1490361"/>
            <a:ext cx="319619" cy="2706624"/>
          </a:xfrm>
        </p:spPr>
        <p:txBody>
          <a:bodyPr/>
          <a:lstStyle/>
          <a:p>
            <a:r>
              <a:rPr lang="en-US" dirty="0" err="1"/>
              <a:t>drhgfdjhngngfmhgmghmghjmghfmf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6613" y="6389680"/>
            <a:ext cx="442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ATF User meeting, January 20,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07" y="0"/>
            <a:ext cx="2847975" cy="828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94108" y="163447"/>
            <a:ext cx="2796963" cy="461665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 new proposal: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15085" y="697989"/>
            <a:ext cx="2789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Funded by LDRD at ANL</a:t>
            </a:r>
            <a:endParaRPr 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2DD1BB-5C5C-4706-B021-35AD45AA52A0}"/>
              </a:ext>
            </a:extLst>
          </p:cNvPr>
          <p:cNvSpPr txBox="1"/>
          <p:nvPr/>
        </p:nvSpPr>
        <p:spPr>
          <a:xfrm>
            <a:off x="285750" y="4516430"/>
            <a:ext cx="721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PI: 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A. Zholents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APS/ANL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5E1B65-C41A-479F-A623-A94E803C1ED0}"/>
              </a:ext>
            </a:extLst>
          </p:cNvPr>
          <p:cNvSpPr txBox="1"/>
          <p:nvPr/>
        </p:nvSpPr>
        <p:spPr>
          <a:xfrm>
            <a:off x="291253" y="4973297"/>
            <a:ext cx="1090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W. Jansma, S. Lee, A. Nassiri, S.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Sorsher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K.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Suthar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E. Trakhtenberg, G. Waldschmidt</a:t>
            </a:r>
            <a:r>
              <a:rPr lang="en-US" dirty="0">
                <a:solidFill>
                  <a:srgbClr val="47484A">
                    <a:lumMod val="50000"/>
                  </a:srgbClr>
                </a:solidFill>
                <a:latin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APS/ANL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S. Siy,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N. Behdad, </a:t>
            </a:r>
            <a:r>
              <a:rPr lang="en-US" dirty="0">
                <a:effectLst/>
                <a:latin typeface="Arial" panose="020B0604020202020204" pitchFamily="34" charset="0"/>
              </a:rPr>
              <a:t>J. </a:t>
            </a:r>
            <a:r>
              <a:rPr lang="en-US" dirty="0" err="1">
                <a:effectLst/>
                <a:latin typeface="Arial" panose="020B0604020202020204" pitchFamily="34" charset="0"/>
              </a:rPr>
              <a:t>Booske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University of Wisconsin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Fedurin, K. Kusche</a:t>
            </a:r>
            <a:r>
              <a:rPr lang="en-US" dirty="0">
                <a:solidFill>
                  <a:srgbClr val="47484A">
                    <a:lumMod val="50000"/>
                  </a:srgbClr>
                </a:solidFill>
                <a:latin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ATF/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BNL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G. Mouravieff</a:t>
            </a:r>
            <a:r>
              <a:rPr lang="en-US" dirty="0">
                <a:solidFill>
                  <a:srgbClr val="47484A">
                    <a:lumMod val="50000"/>
                  </a:srgbClr>
                </a:solidFill>
                <a:latin typeface="Arial"/>
              </a:rPr>
              <a:t>, </a:t>
            </a:r>
            <a:r>
              <a:rPr lang="en-US" dirty="0">
                <a:effectLst/>
                <a:latin typeface="Arial" panose="020B0604020202020204" pitchFamily="34" charset="0"/>
              </a:rPr>
              <a:t>S. Oliphant (</a:t>
            </a:r>
            <a:r>
              <a:rPr lang="en-US" b="1" dirty="0" err="1">
                <a:effectLst/>
                <a:latin typeface="Arial" panose="020B0604020202020204" pitchFamily="34" charset="0"/>
              </a:rPr>
              <a:t>Servometer</a:t>
            </a:r>
            <a:r>
              <a:rPr lang="en-US" dirty="0">
                <a:effectLst/>
                <a:latin typeface="Arial" panose="020B0604020202020204" pitchFamily="34" charset="0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079F8A-FB5A-42BF-8FDB-CF1C8D10AA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92" y="809263"/>
            <a:ext cx="2361489" cy="683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48C199-B3B3-47BB-AF7B-D0BE00D99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6109" y="672276"/>
            <a:ext cx="2108024" cy="80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B86789-46C4-49FB-85B4-67C83146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01" y="1225650"/>
            <a:ext cx="6448425" cy="3457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953F93-6343-4B0F-93D7-A052CE0A9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7471"/>
            <a:ext cx="12079963" cy="141970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2181804-4BA2-48D5-8EE3-3D53839F7103}"/>
              </a:ext>
            </a:extLst>
          </p:cNvPr>
          <p:cNvSpPr txBox="1">
            <a:spLocks/>
          </p:cNvSpPr>
          <p:nvPr/>
        </p:nvSpPr>
        <p:spPr>
          <a:xfrm>
            <a:off x="174091" y="-346612"/>
            <a:ext cx="10515600" cy="90156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Transition Section fabrication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000356-638C-4154-B59A-072555371C8D}"/>
              </a:ext>
            </a:extLst>
          </p:cNvPr>
          <p:cNvGrpSpPr/>
          <p:nvPr/>
        </p:nvGrpSpPr>
        <p:grpSpPr>
          <a:xfrm>
            <a:off x="347834" y="596005"/>
            <a:ext cx="11731542" cy="360014"/>
            <a:chOff x="387721" y="602673"/>
            <a:chExt cx="11731542" cy="36001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ADD1449-35D9-4494-8E7B-3F8F930206E4}"/>
                </a:ext>
              </a:extLst>
            </p:cNvPr>
            <p:cNvCxnSpPr/>
            <p:nvPr/>
          </p:nvCxnSpPr>
          <p:spPr bwMode="auto">
            <a:xfrm flipV="1">
              <a:off x="387721" y="796931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8" name="Picture 2" descr="C:\Users\amiesen\Desktop\anlrgbpptlogo.png">
              <a:extLst>
                <a:ext uri="{FF2B5EF4-FFF2-40B4-BE49-F238E27FC236}">
                  <a16:creationId xmlns:a16="http://schemas.microsoft.com/office/drawing/2014/main" id="{7D0FAAB2-E078-4DF9-BC7A-957F55C343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8F9E7E-03BA-4DF3-856C-534EA401A649}"/>
              </a:ext>
            </a:extLst>
          </p:cNvPr>
          <p:cNvSpPr txBox="1"/>
          <p:nvPr/>
        </p:nvSpPr>
        <p:spPr>
          <a:xfrm>
            <a:off x="277792" y="960699"/>
            <a:ext cx="3446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Received three trial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BF3B1-7880-45D7-A24D-03C03D0DAD9D}"/>
              </a:ext>
            </a:extLst>
          </p:cNvPr>
          <p:cNvSpPr txBox="1"/>
          <p:nvPr/>
        </p:nvSpPr>
        <p:spPr>
          <a:xfrm>
            <a:off x="430192" y="6457890"/>
            <a:ext cx="5652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Expect fabrication to be completed by May 2022</a:t>
            </a:r>
          </a:p>
        </p:txBody>
      </p:sp>
    </p:spTree>
    <p:extLst>
      <p:ext uri="{BB962C8B-B14F-4D97-AF65-F5344CB8AC3E}">
        <p14:creationId xmlns:p14="http://schemas.microsoft.com/office/powerpoint/2010/main" val="423907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A0C3564C-8191-47FD-92E6-F0C1F6401CE5}"/>
              </a:ext>
            </a:extLst>
          </p:cNvPr>
          <p:cNvGrpSpPr/>
          <p:nvPr/>
        </p:nvGrpSpPr>
        <p:grpSpPr>
          <a:xfrm>
            <a:off x="2095500" y="2770415"/>
            <a:ext cx="6241143" cy="3403599"/>
            <a:chOff x="1930400" y="3062515"/>
            <a:chExt cx="6241143" cy="34035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2E8C038-1CAF-4065-BC99-22304D4DC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0400" y="3098459"/>
              <a:ext cx="6241143" cy="3367655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A3DD3AA-BC20-4447-83E0-B46F35C8C7D7}"/>
                </a:ext>
              </a:extLst>
            </p:cNvPr>
            <p:cNvSpPr txBox="1"/>
            <p:nvPr/>
          </p:nvSpPr>
          <p:spPr>
            <a:xfrm>
              <a:off x="2148114" y="3062515"/>
              <a:ext cx="6008914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                                                                                   .</a:t>
              </a:r>
            </a:p>
            <a:p>
              <a:endParaRPr lang="en-US" sz="1000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5CAABEA-3209-48F5-8268-4BC330D914A0}"/>
              </a:ext>
            </a:extLst>
          </p:cNvPr>
          <p:cNvGrpSpPr/>
          <p:nvPr/>
        </p:nvGrpSpPr>
        <p:grpSpPr>
          <a:xfrm rot="188504">
            <a:off x="5791201" y="2686051"/>
            <a:ext cx="381000" cy="615950"/>
            <a:chOff x="8077200" y="2660650"/>
            <a:chExt cx="565150" cy="75565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CB56086-5C1A-4D8C-B9DC-AC877E16AFF6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Triangle 131">
              <a:extLst>
                <a:ext uri="{FF2B5EF4-FFF2-40B4-BE49-F238E27FC236}">
                  <a16:creationId xmlns:a16="http://schemas.microsoft.com/office/drawing/2014/main" id="{87647F38-7912-441A-A5D9-4EB9F9FB0FE7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>
            <a:cxnSpLocks/>
            <a:stCxn id="69" idx="2"/>
          </p:cNvCxnSpPr>
          <p:nvPr/>
        </p:nvCxnSpPr>
        <p:spPr>
          <a:xfrm>
            <a:off x="2150786" y="1825502"/>
            <a:ext cx="78822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3" y="0"/>
            <a:ext cx="12284055" cy="623300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3600" spc="-20" dirty="0">
                <a:solidFill>
                  <a:prstClr val="black"/>
                </a:solidFill>
                <a:latin typeface="+mn-lt"/>
                <a:cs typeface="Calibri"/>
              </a:rPr>
              <a:t>ATF Experimental Setup (under consideration)</a:t>
            </a:r>
            <a:endParaRPr lang="en-US" sz="36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48769" y="1358308"/>
            <a:ext cx="277074" cy="9674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733267" y="1599456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9879381" y="1710374"/>
            <a:ext cx="540202" cy="246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0398439" y="1831831"/>
            <a:ext cx="519312" cy="1725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960000">
            <a:off x="10882080" y="1765876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89296" y="1791875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18056" y="445630"/>
            <a:ext cx="11745190" cy="360014"/>
            <a:chOff x="374073" y="602673"/>
            <a:chExt cx="11745190" cy="360014"/>
          </a:xfrm>
        </p:grpSpPr>
        <p:cxnSp>
          <p:nvCxnSpPr>
            <p:cNvPr id="70" name="Straight Connector 69"/>
            <p:cNvCxnSpPr>
              <a:endCxn id="71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1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Oval 72"/>
          <p:cNvSpPr/>
          <p:nvPr/>
        </p:nvSpPr>
        <p:spPr>
          <a:xfrm>
            <a:off x="8028789" y="1779368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6185CB-8C6E-406B-8FF9-847049EF1FB7}"/>
              </a:ext>
            </a:extLst>
          </p:cNvPr>
          <p:cNvSpPr txBox="1"/>
          <p:nvPr/>
        </p:nvSpPr>
        <p:spPr>
          <a:xfrm>
            <a:off x="4066816" y="745091"/>
            <a:ext cx="241925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 Chamber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9C27159-942A-4662-98CC-FD450987C9AF}"/>
              </a:ext>
            </a:extLst>
          </p:cNvPr>
          <p:cNvGrpSpPr/>
          <p:nvPr/>
        </p:nvGrpSpPr>
        <p:grpSpPr>
          <a:xfrm>
            <a:off x="296179" y="1689000"/>
            <a:ext cx="2383189" cy="513591"/>
            <a:chOff x="410479" y="1981100"/>
            <a:chExt cx="2383189" cy="513591"/>
          </a:xfrm>
        </p:grpSpPr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>
              <a:off x="2478483" y="1981100"/>
              <a:ext cx="315185" cy="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61404" y="212535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i="0" u="none" strike="noStrike" kern="1200" cap="none" spc="0" normalizeH="0" baseline="3000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2265086" y="2082042"/>
              <a:ext cx="426795" cy="7112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E244AC5-0841-47FC-9EA6-A1B869C29277}"/>
                </a:ext>
              </a:extLst>
            </p:cNvPr>
            <p:cNvSpPr/>
            <p:nvPr/>
          </p:nvSpPr>
          <p:spPr>
            <a:xfrm>
              <a:off x="1774246" y="2023438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C37B627-B510-4644-85E8-4984EDE37882}"/>
                </a:ext>
              </a:extLst>
            </p:cNvPr>
            <p:cNvSpPr/>
            <p:nvPr/>
          </p:nvSpPr>
          <p:spPr>
            <a:xfrm>
              <a:off x="832735" y="2295821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21271A-3180-4505-A274-F05309CF80E9}"/>
                </a:ext>
              </a:extLst>
            </p:cNvPr>
            <p:cNvCxnSpPr>
              <a:cxnSpLocks/>
              <a:stCxn id="63" idx="3"/>
              <a:endCxn id="10" idx="1"/>
            </p:cNvCxnSpPr>
            <p:nvPr/>
          </p:nvCxnSpPr>
          <p:spPr>
            <a:xfrm flipV="1">
              <a:off x="1249794" y="2106179"/>
              <a:ext cx="524452" cy="27238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5632C1A-E566-4AF9-ABFD-E3E56EFFF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479" y="2385562"/>
              <a:ext cx="42225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0237E6-447D-48A7-9A2C-4EAE7C987DBF}"/>
                </a:ext>
              </a:extLst>
            </p:cNvPr>
            <p:cNvSpPr/>
            <p:nvPr/>
          </p:nvSpPr>
          <p:spPr>
            <a:xfrm rot="20100000" flipH="1">
              <a:off x="1376229" y="2106938"/>
              <a:ext cx="45719" cy="38737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B9578E-56CF-499C-8A45-7022CE7BE010}"/>
              </a:ext>
            </a:extLst>
          </p:cNvPr>
          <p:cNvGrpSpPr/>
          <p:nvPr/>
        </p:nvGrpSpPr>
        <p:grpSpPr>
          <a:xfrm>
            <a:off x="2794000" y="1782639"/>
            <a:ext cx="2171700" cy="135061"/>
            <a:chOff x="2524125" y="2266950"/>
            <a:chExt cx="2828193" cy="20478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3F62C12-FD15-477C-B42F-4364A787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24125" y="2266950"/>
              <a:ext cx="733425" cy="20478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FF5B5C6-45AB-42FC-AA91-94B71BA4E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22381" y="2266950"/>
              <a:ext cx="733425" cy="20478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F9F70D-4647-4561-A39E-D92554C7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0637" y="2266950"/>
              <a:ext cx="733425" cy="2047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E894F5E-41F4-484A-A713-64567BAFD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8893" y="2266950"/>
              <a:ext cx="733425" cy="20478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C6AF92-83A9-4655-BF2A-961283715390}"/>
              </a:ext>
            </a:extLst>
          </p:cNvPr>
          <p:cNvGrpSpPr/>
          <p:nvPr/>
        </p:nvGrpSpPr>
        <p:grpSpPr>
          <a:xfrm>
            <a:off x="4954814" y="1738084"/>
            <a:ext cx="2563585" cy="243116"/>
            <a:chOff x="4876801" y="1988455"/>
            <a:chExt cx="1132114" cy="290287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2C6A5603-1AEC-431D-901F-4456F829F8F7}"/>
                </a:ext>
              </a:extLst>
            </p:cNvPr>
            <p:cNvSpPr/>
            <p:nvPr/>
          </p:nvSpPr>
          <p:spPr>
            <a:xfrm>
              <a:off x="4876801" y="2057209"/>
              <a:ext cx="1110342" cy="119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23BB885E-E75A-4C5A-B0BE-E28E343FCFF0}"/>
                </a:ext>
              </a:extLst>
            </p:cNvPr>
            <p:cNvSpPr/>
            <p:nvPr/>
          </p:nvSpPr>
          <p:spPr>
            <a:xfrm rot="16200000">
              <a:off x="5776687" y="2046515"/>
              <a:ext cx="290287" cy="17416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5EB7C3-7DCB-479A-A6B8-40ECF759A9B9}"/>
              </a:ext>
            </a:extLst>
          </p:cNvPr>
          <p:cNvGrpSpPr/>
          <p:nvPr/>
        </p:nvGrpSpPr>
        <p:grpSpPr>
          <a:xfrm>
            <a:off x="6868861" y="1365810"/>
            <a:ext cx="249489" cy="904316"/>
            <a:chOff x="5252332" y="1657909"/>
            <a:chExt cx="257163" cy="9217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54B271-A85E-4E08-8E8D-6839F716C128}"/>
                </a:ext>
              </a:extLst>
            </p:cNvPr>
            <p:cNvGrpSpPr/>
            <p:nvPr/>
          </p:nvGrpSpPr>
          <p:grpSpPr>
            <a:xfrm>
              <a:off x="5252332" y="1657909"/>
              <a:ext cx="257163" cy="921766"/>
              <a:chOff x="5252332" y="1657909"/>
              <a:chExt cx="257163" cy="921766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2ECF242-4CA7-41CE-9030-95A2F2F95D5F}"/>
                  </a:ext>
                </a:extLst>
              </p:cNvPr>
              <p:cNvGrpSpPr/>
              <p:nvPr/>
            </p:nvGrpSpPr>
            <p:grpSpPr>
              <a:xfrm>
                <a:off x="5252332" y="1657909"/>
                <a:ext cx="257163" cy="921766"/>
                <a:chOff x="6572250" y="2686529"/>
                <a:chExt cx="257163" cy="921766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B4C14E9-6CBC-438C-B204-9C7892C5384E}"/>
                    </a:ext>
                  </a:extLst>
                </p:cNvPr>
                <p:cNvSpPr/>
                <p:nvPr/>
              </p:nvSpPr>
              <p:spPr>
                <a:xfrm>
                  <a:off x="6572250" y="2966707"/>
                  <a:ext cx="257163" cy="3547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78485370-F7BC-48E6-ACB2-7E2E45B4FD34}"/>
                    </a:ext>
                  </a:extLst>
                </p:cNvPr>
                <p:cNvGrpSpPr/>
                <p:nvPr/>
              </p:nvGrpSpPr>
              <p:grpSpPr>
                <a:xfrm>
                  <a:off x="6619163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9246A191-BCC8-41AE-B72A-172CD8DC8A60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553BD5A-38D0-49B5-B60C-88353D216EC1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55F56180-9479-4153-BEC4-C079A79AE666}"/>
                    </a:ext>
                  </a:extLst>
                </p:cNvPr>
                <p:cNvGrpSpPr/>
                <p:nvPr/>
              </p:nvGrpSpPr>
              <p:grpSpPr>
                <a:xfrm>
                  <a:off x="6704888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0A19D91A-D3BC-4E26-A2E2-F4CE5C6B478C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F8C8115A-39DB-49E8-875B-156F5A904AF4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C81D9B5-C58A-4E78-8409-A2753DEB118A}"/>
                  </a:ext>
                </a:extLst>
              </p:cNvPr>
              <p:cNvSpPr/>
              <p:nvPr/>
            </p:nvSpPr>
            <p:spPr>
              <a:xfrm>
                <a:off x="5304972" y="2093355"/>
                <a:ext cx="73231" cy="732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3EE5A27-96B8-48F3-8978-FBEAC05C87B1}"/>
                </a:ext>
              </a:extLst>
            </p:cNvPr>
            <p:cNvSpPr/>
            <p:nvPr/>
          </p:nvSpPr>
          <p:spPr>
            <a:xfrm>
              <a:off x="5399315" y="2095437"/>
              <a:ext cx="73231" cy="73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0364F5-CECE-4836-B214-47217237C5B3}"/>
              </a:ext>
            </a:extLst>
          </p:cNvPr>
          <p:cNvCxnSpPr>
            <a:cxnSpLocks/>
          </p:cNvCxnSpPr>
          <p:nvPr/>
        </p:nvCxnSpPr>
        <p:spPr>
          <a:xfrm>
            <a:off x="2432957" y="5533571"/>
            <a:ext cx="0" cy="1095829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0585EF57-0A76-47C9-AF26-51A79F81016E}"/>
              </a:ext>
            </a:extLst>
          </p:cNvPr>
          <p:cNvSpPr txBox="1"/>
          <p:nvPr/>
        </p:nvSpPr>
        <p:spPr>
          <a:xfrm>
            <a:off x="2523670" y="5541612"/>
            <a:ext cx="854529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bIns="0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96 mm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9CF468B7-3034-4BFA-BAF6-CE073C984E61}"/>
              </a:ext>
            </a:extLst>
          </p:cNvPr>
          <p:cNvCxnSpPr>
            <a:cxnSpLocks/>
          </p:cNvCxnSpPr>
          <p:nvPr/>
        </p:nvCxnSpPr>
        <p:spPr>
          <a:xfrm>
            <a:off x="2574471" y="6449785"/>
            <a:ext cx="44268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D6F37E98-C247-4558-9986-DC9B98F3DE77}"/>
              </a:ext>
            </a:extLst>
          </p:cNvPr>
          <p:cNvSpPr txBox="1"/>
          <p:nvPr/>
        </p:nvSpPr>
        <p:spPr>
          <a:xfrm>
            <a:off x="5749471" y="6260068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598 mm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095A33D-CC16-4BEC-BF01-C8FCB8673A5F}"/>
              </a:ext>
            </a:extLst>
          </p:cNvPr>
          <p:cNvSpPr txBox="1"/>
          <p:nvPr/>
        </p:nvSpPr>
        <p:spPr>
          <a:xfrm>
            <a:off x="3706583" y="2277713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300 mm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699799E-E09E-4261-85A9-CFE5DCE31382}"/>
              </a:ext>
            </a:extLst>
          </p:cNvPr>
          <p:cNvCxnSpPr>
            <a:cxnSpLocks/>
          </p:cNvCxnSpPr>
          <p:nvPr/>
        </p:nvCxnSpPr>
        <p:spPr>
          <a:xfrm>
            <a:off x="2794000" y="2291444"/>
            <a:ext cx="2146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C8970EE-106B-4B71-B063-05C67E3E9E58}"/>
              </a:ext>
            </a:extLst>
          </p:cNvPr>
          <p:cNvGrpSpPr/>
          <p:nvPr/>
        </p:nvGrpSpPr>
        <p:grpSpPr>
          <a:xfrm>
            <a:off x="5776661" y="1356738"/>
            <a:ext cx="257163" cy="921766"/>
            <a:chOff x="4591932" y="1636138"/>
            <a:chExt cx="257163" cy="921766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F63821A-96A6-4D6A-9B96-F17F129407B2}"/>
                </a:ext>
              </a:extLst>
            </p:cNvPr>
            <p:cNvGrpSpPr/>
            <p:nvPr/>
          </p:nvGrpSpPr>
          <p:grpSpPr>
            <a:xfrm>
              <a:off x="4591932" y="1636138"/>
              <a:ext cx="257163" cy="921766"/>
              <a:chOff x="4591932" y="1636138"/>
              <a:chExt cx="257163" cy="9217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B2ED5E-45A9-4034-B9A5-4DE65771DA3D}"/>
                  </a:ext>
                </a:extLst>
              </p:cNvPr>
              <p:cNvGrpSpPr/>
              <p:nvPr/>
            </p:nvGrpSpPr>
            <p:grpSpPr>
              <a:xfrm>
                <a:off x="4591932" y="1636138"/>
                <a:ext cx="257163" cy="921766"/>
                <a:chOff x="6572250" y="2686529"/>
                <a:chExt cx="257163" cy="921766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1EFF84-302F-4F97-943B-5E84330E30C8}"/>
                    </a:ext>
                  </a:extLst>
                </p:cNvPr>
                <p:cNvSpPr/>
                <p:nvPr/>
              </p:nvSpPr>
              <p:spPr>
                <a:xfrm>
                  <a:off x="6572250" y="2966707"/>
                  <a:ext cx="257163" cy="3547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CE7D28C-2431-4CC9-B3EA-E5ED537A4A22}"/>
                    </a:ext>
                  </a:extLst>
                </p:cNvPr>
                <p:cNvGrpSpPr/>
                <p:nvPr/>
              </p:nvGrpSpPr>
              <p:grpSpPr>
                <a:xfrm>
                  <a:off x="6619163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5368D27F-B44D-457D-865F-89AB7CF77694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E2722D23-6730-419E-BC0B-49A9FF58CB91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2359906C-10E0-482A-8FC2-DCFAD42FD75C}"/>
                    </a:ext>
                  </a:extLst>
                </p:cNvPr>
                <p:cNvGrpSpPr/>
                <p:nvPr/>
              </p:nvGrpSpPr>
              <p:grpSpPr>
                <a:xfrm>
                  <a:off x="6704888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62C527E-E196-420D-9BFE-68F0EF7C6AB1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B0473023-0C77-4258-BC96-BAE00187982A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CE5ADFE-9789-4577-AD35-0D2D347F5B8B}"/>
                  </a:ext>
                </a:extLst>
              </p:cNvPr>
              <p:cNvSpPr/>
              <p:nvPr/>
            </p:nvSpPr>
            <p:spPr>
              <a:xfrm>
                <a:off x="4641273" y="2088078"/>
                <a:ext cx="73231" cy="732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5E6EBA8-55A1-4009-A31F-C435090F5C1E}"/>
                </a:ext>
              </a:extLst>
            </p:cNvPr>
            <p:cNvSpPr/>
            <p:nvPr/>
          </p:nvSpPr>
          <p:spPr>
            <a:xfrm>
              <a:off x="4746172" y="2086098"/>
              <a:ext cx="73231" cy="73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ADF5553-D04B-4A49-8936-11BEE43BD4BA}"/>
              </a:ext>
            </a:extLst>
          </p:cNvPr>
          <p:cNvSpPr txBox="1"/>
          <p:nvPr/>
        </p:nvSpPr>
        <p:spPr>
          <a:xfrm>
            <a:off x="5244288" y="14421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3AEF374-AD80-447A-B9A0-3AD081AE8E85}"/>
              </a:ext>
            </a:extLst>
          </p:cNvPr>
          <p:cNvSpPr txBox="1"/>
          <p:nvPr/>
        </p:nvSpPr>
        <p:spPr>
          <a:xfrm>
            <a:off x="8585200" y="3903370"/>
            <a:ext cx="3365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Beampipe: vac chamber - transition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Beampipe: transition – transition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3) Beampipe: transition – angle cut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4) </a:t>
            </a:r>
            <a:r>
              <a:rPr lang="en-US" sz="14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Transition waveguide with shutters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B807424-472C-4513-9D09-BF695A315B08}"/>
              </a:ext>
            </a:extLst>
          </p:cNvPr>
          <p:cNvSpPr/>
          <p:nvPr/>
        </p:nvSpPr>
        <p:spPr>
          <a:xfrm>
            <a:off x="6642100" y="2637927"/>
            <a:ext cx="711199" cy="671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B4110CA-4977-41EE-8BDF-1FDE83D56F77}"/>
              </a:ext>
            </a:extLst>
          </p:cNvPr>
          <p:cNvSpPr/>
          <p:nvPr/>
        </p:nvSpPr>
        <p:spPr>
          <a:xfrm>
            <a:off x="3937000" y="2646681"/>
            <a:ext cx="11049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F1C74FE-CFA8-4BDA-A6B8-A9018CD4D2D5}"/>
              </a:ext>
            </a:extLst>
          </p:cNvPr>
          <p:cNvSpPr/>
          <p:nvPr/>
        </p:nvSpPr>
        <p:spPr>
          <a:xfrm flipV="1">
            <a:off x="5651501" y="2628900"/>
            <a:ext cx="482599" cy="635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AF1F1B7-257D-47D3-BC79-60D7280A3024}"/>
              </a:ext>
            </a:extLst>
          </p:cNvPr>
          <p:cNvSpPr/>
          <p:nvPr/>
        </p:nvSpPr>
        <p:spPr>
          <a:xfrm>
            <a:off x="3073401" y="2650627"/>
            <a:ext cx="469899" cy="544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E193978-1D40-421A-B421-49270B559FF5}"/>
              </a:ext>
            </a:extLst>
          </p:cNvPr>
          <p:cNvGrpSpPr/>
          <p:nvPr/>
        </p:nvGrpSpPr>
        <p:grpSpPr>
          <a:xfrm rot="188504">
            <a:off x="6870702" y="2698751"/>
            <a:ext cx="381000" cy="615950"/>
            <a:chOff x="8077200" y="2660650"/>
            <a:chExt cx="565150" cy="75565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8957BC7-E886-4652-91A3-637A73909600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>
              <a:extLst>
                <a:ext uri="{FF2B5EF4-FFF2-40B4-BE49-F238E27FC236}">
                  <a16:creationId xmlns:a16="http://schemas.microsoft.com/office/drawing/2014/main" id="{348B81A0-59A5-4183-BAFA-1B849C550544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2D43A32-78CF-42AB-8D25-A9AA17023BA5}"/>
              </a:ext>
            </a:extLst>
          </p:cNvPr>
          <p:cNvCxnSpPr>
            <a:cxnSpLocks/>
          </p:cNvCxnSpPr>
          <p:nvPr/>
        </p:nvCxnSpPr>
        <p:spPr>
          <a:xfrm flipH="1">
            <a:off x="6620702" y="2870192"/>
            <a:ext cx="511806" cy="136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0E93ACC-EAC7-4E04-BBCE-72908ECAE564}"/>
              </a:ext>
            </a:extLst>
          </p:cNvPr>
          <p:cNvCxnSpPr>
            <a:cxnSpLocks/>
          </p:cNvCxnSpPr>
          <p:nvPr/>
        </p:nvCxnSpPr>
        <p:spPr>
          <a:xfrm flipH="1" flipV="1">
            <a:off x="6635047" y="3114812"/>
            <a:ext cx="310009" cy="39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DFF757B-DB90-4C41-A120-F69FF7487903}"/>
              </a:ext>
            </a:extLst>
          </p:cNvPr>
          <p:cNvCxnSpPr>
            <a:cxnSpLocks/>
          </p:cNvCxnSpPr>
          <p:nvPr/>
        </p:nvCxnSpPr>
        <p:spPr>
          <a:xfrm flipH="1">
            <a:off x="6924297" y="2297371"/>
            <a:ext cx="37316" cy="8787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B4D007A-CD67-42BB-8D4D-999563422BDD}"/>
              </a:ext>
            </a:extLst>
          </p:cNvPr>
          <p:cNvCxnSpPr>
            <a:cxnSpLocks/>
          </p:cNvCxnSpPr>
          <p:nvPr/>
        </p:nvCxnSpPr>
        <p:spPr>
          <a:xfrm>
            <a:off x="6993789" y="2274143"/>
            <a:ext cx="114978" cy="6196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CB386B-964C-4EAB-9DE9-62D9DE44A934}"/>
              </a:ext>
            </a:extLst>
          </p:cNvPr>
          <p:cNvGrpSpPr/>
          <p:nvPr/>
        </p:nvGrpSpPr>
        <p:grpSpPr>
          <a:xfrm>
            <a:off x="2799829" y="1083080"/>
            <a:ext cx="4858266" cy="2080307"/>
            <a:chOff x="3041132" y="1083080"/>
            <a:chExt cx="4655069" cy="2080307"/>
          </a:xfrm>
        </p:grpSpPr>
        <p:sp>
          <p:nvSpPr>
            <p:cNvPr id="56" name="Rectangle 55"/>
            <p:cNvSpPr/>
            <p:nvPr/>
          </p:nvSpPr>
          <p:spPr>
            <a:xfrm>
              <a:off x="3041132" y="1083080"/>
              <a:ext cx="4655069" cy="16169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>
              <a:cxnSpLocks/>
            </p:cNvCxnSpPr>
            <p:nvPr/>
          </p:nvCxnSpPr>
          <p:spPr>
            <a:xfrm flipH="1">
              <a:off x="5667846" y="2857492"/>
              <a:ext cx="490400" cy="1363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cxnSpLocks/>
            </p:cNvCxnSpPr>
            <p:nvPr/>
          </p:nvCxnSpPr>
          <p:spPr>
            <a:xfrm flipH="1" flipV="1">
              <a:off x="5681591" y="3102112"/>
              <a:ext cx="297043" cy="39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A7FC900-9629-45C2-B0E6-965B93DA05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743" y="2284671"/>
              <a:ext cx="35755" cy="8787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A1106D7-5D61-4C19-BDEF-EC12AE3B126C}"/>
                </a:ext>
              </a:extLst>
            </p:cNvPr>
            <p:cNvCxnSpPr>
              <a:cxnSpLocks/>
            </p:cNvCxnSpPr>
            <p:nvPr/>
          </p:nvCxnSpPr>
          <p:spPr>
            <a:xfrm>
              <a:off x="6025329" y="2261443"/>
              <a:ext cx="110169" cy="61961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A10CEC2B-FD69-4C42-85AC-CDCCA895BA36}"/>
              </a:ext>
            </a:extLst>
          </p:cNvPr>
          <p:cNvSpPr txBox="1"/>
          <p:nvPr/>
        </p:nvSpPr>
        <p:spPr>
          <a:xfrm>
            <a:off x="6285688" y="14294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F924AA88-6A9E-4738-95A1-0DC0E5A6D1E7}"/>
              </a:ext>
            </a:extLst>
          </p:cNvPr>
          <p:cNvSpPr txBox="1"/>
          <p:nvPr/>
        </p:nvSpPr>
        <p:spPr>
          <a:xfrm>
            <a:off x="7225488" y="14167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D12CF5C-80D5-4ACF-A5F5-D92E4037FBF8}"/>
              </a:ext>
            </a:extLst>
          </p:cNvPr>
          <p:cNvSpPr txBox="1"/>
          <p:nvPr/>
        </p:nvSpPr>
        <p:spPr>
          <a:xfrm>
            <a:off x="5447488" y="21406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B8C4668-42D3-4ECF-9CFE-E9C3DFF0249E}"/>
              </a:ext>
            </a:extLst>
          </p:cNvPr>
          <p:cNvSpPr txBox="1"/>
          <p:nvPr/>
        </p:nvSpPr>
        <p:spPr>
          <a:xfrm>
            <a:off x="6565088" y="21406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B997996-4386-402C-8534-9C62372FE4BC}"/>
              </a:ext>
            </a:extLst>
          </p:cNvPr>
          <p:cNvSpPr txBox="1"/>
          <p:nvPr/>
        </p:nvSpPr>
        <p:spPr>
          <a:xfrm>
            <a:off x="4533900" y="5829300"/>
            <a:ext cx="398780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50" dirty="0"/>
              <a:t> 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82FA62E0-A00C-4DDA-919A-8C9CEF0EB16A}"/>
              </a:ext>
            </a:extLst>
          </p:cNvPr>
          <p:cNvSpPr txBox="1"/>
          <p:nvPr/>
        </p:nvSpPr>
        <p:spPr>
          <a:xfrm>
            <a:off x="4089400" y="5930900"/>
            <a:ext cx="3683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6D12FA8-B9C4-4782-BD06-6E1E64C56052}"/>
              </a:ext>
            </a:extLst>
          </p:cNvPr>
          <p:cNvCxnSpPr>
            <a:cxnSpLocks/>
          </p:cNvCxnSpPr>
          <p:nvPr/>
        </p:nvCxnSpPr>
        <p:spPr>
          <a:xfrm>
            <a:off x="2567215" y="6072414"/>
            <a:ext cx="19086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D3EB851C-CEFB-4821-93A8-FF49840BE567}"/>
              </a:ext>
            </a:extLst>
          </p:cNvPr>
          <p:cNvSpPr txBox="1"/>
          <p:nvPr/>
        </p:nvSpPr>
        <p:spPr>
          <a:xfrm>
            <a:off x="3191327" y="5855484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261 mm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5725523-70E1-4F29-A7B2-EBC474232500}"/>
              </a:ext>
            </a:extLst>
          </p:cNvPr>
          <p:cNvCxnSpPr/>
          <p:nvPr/>
        </p:nvCxnSpPr>
        <p:spPr>
          <a:xfrm>
            <a:off x="2574472" y="5871029"/>
            <a:ext cx="69668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64B4887-D28C-4021-B36C-7B41429ACA9C}"/>
              </a:ext>
            </a:extLst>
          </p:cNvPr>
          <p:cNvCxnSpPr>
            <a:cxnSpLocks/>
          </p:cNvCxnSpPr>
          <p:nvPr/>
        </p:nvCxnSpPr>
        <p:spPr>
          <a:xfrm>
            <a:off x="2574472" y="6297385"/>
            <a:ext cx="32802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3D8CF294-3CDB-41C6-BF24-BAB971D71352}"/>
              </a:ext>
            </a:extLst>
          </p:cNvPr>
          <p:cNvSpPr txBox="1"/>
          <p:nvPr/>
        </p:nvSpPr>
        <p:spPr>
          <a:xfrm>
            <a:off x="4533900" y="6087710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442 mm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5B389BB0-1902-45DF-B269-B7EA0F0CCBDE}"/>
              </a:ext>
            </a:extLst>
          </p:cNvPr>
          <p:cNvCxnSpPr>
            <a:cxnSpLocks/>
          </p:cNvCxnSpPr>
          <p:nvPr/>
        </p:nvCxnSpPr>
        <p:spPr>
          <a:xfrm>
            <a:off x="7366001" y="1879600"/>
            <a:ext cx="266699" cy="1651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B30A452A-A04A-4232-9558-8C103E17EEAF}"/>
              </a:ext>
            </a:extLst>
          </p:cNvPr>
          <p:cNvSpPr txBox="1"/>
          <p:nvPr/>
        </p:nvSpPr>
        <p:spPr>
          <a:xfrm>
            <a:off x="8089901" y="2552700"/>
            <a:ext cx="369312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Space needed to collect radiation from angle-cut beampipe </a:t>
            </a:r>
          </a:p>
        </p:txBody>
      </p: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F2E17304-B3C0-4618-AD32-B95DFF1D31CB}"/>
              </a:ext>
            </a:extLst>
          </p:cNvPr>
          <p:cNvCxnSpPr/>
          <p:nvPr/>
        </p:nvCxnSpPr>
        <p:spPr>
          <a:xfrm flipH="1" flipV="1">
            <a:off x="7696200" y="2146300"/>
            <a:ext cx="520700" cy="469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58D89B3-6702-4EF2-AA53-5600EDD612EC}"/>
              </a:ext>
            </a:extLst>
          </p:cNvPr>
          <p:cNvGrpSpPr/>
          <p:nvPr/>
        </p:nvGrpSpPr>
        <p:grpSpPr>
          <a:xfrm rot="188504">
            <a:off x="6794502" y="5721353"/>
            <a:ext cx="381000" cy="615950"/>
            <a:chOff x="8077200" y="2660650"/>
            <a:chExt cx="565150" cy="755650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33A15AA-04EA-41BB-8FFD-FC74F59BA850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ight Triangle 215">
              <a:extLst>
                <a:ext uri="{FF2B5EF4-FFF2-40B4-BE49-F238E27FC236}">
                  <a16:creationId xmlns:a16="http://schemas.microsoft.com/office/drawing/2014/main" id="{5F929C8F-34C1-4E3C-B309-3B9D96DD20CD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5CAABEA-3209-48F5-8268-4BC330D914A0}"/>
              </a:ext>
            </a:extLst>
          </p:cNvPr>
          <p:cNvGrpSpPr/>
          <p:nvPr/>
        </p:nvGrpSpPr>
        <p:grpSpPr>
          <a:xfrm rot="188504">
            <a:off x="5791201" y="2686051"/>
            <a:ext cx="381000" cy="615950"/>
            <a:chOff x="8077200" y="2660650"/>
            <a:chExt cx="565150" cy="755650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CB56086-5C1A-4D8C-B9DC-AC877E16AFF6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Triangle 131">
              <a:extLst>
                <a:ext uri="{FF2B5EF4-FFF2-40B4-BE49-F238E27FC236}">
                  <a16:creationId xmlns:a16="http://schemas.microsoft.com/office/drawing/2014/main" id="{87647F38-7912-441A-A5D9-4EB9F9FB0FE7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Connector 40"/>
          <p:cNvCxnSpPr>
            <a:cxnSpLocks/>
            <a:stCxn id="69" idx="2"/>
          </p:cNvCxnSpPr>
          <p:nvPr/>
        </p:nvCxnSpPr>
        <p:spPr>
          <a:xfrm>
            <a:off x="2150786" y="1825502"/>
            <a:ext cx="78822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4618F2B3-6AE6-431D-A7A7-5FFB58183C83}"/>
              </a:ext>
            </a:extLst>
          </p:cNvPr>
          <p:cNvSpPr/>
          <p:nvPr/>
        </p:nvSpPr>
        <p:spPr>
          <a:xfrm rot="5160000">
            <a:off x="8813562" y="2281942"/>
            <a:ext cx="1409302" cy="5603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4048769" y="1358308"/>
            <a:ext cx="277074" cy="9674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733267" y="1599456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38" name="Rectangle 37"/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9879381" y="1710374"/>
            <a:ext cx="540202" cy="246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10398439" y="1831831"/>
            <a:ext cx="519312" cy="1725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 rot="960000">
            <a:off x="10882080" y="1765876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089296" y="1791875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318056" y="445630"/>
            <a:ext cx="11745190" cy="360014"/>
            <a:chOff x="374073" y="602673"/>
            <a:chExt cx="11745190" cy="360014"/>
          </a:xfrm>
        </p:grpSpPr>
        <p:cxnSp>
          <p:nvCxnSpPr>
            <p:cNvPr id="70" name="Straight Connector 69"/>
            <p:cNvCxnSpPr>
              <a:endCxn id="71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1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Oval 72"/>
          <p:cNvSpPr/>
          <p:nvPr/>
        </p:nvSpPr>
        <p:spPr>
          <a:xfrm>
            <a:off x="8028789" y="1779368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26185CB-8C6E-406B-8FF9-847049EF1FB7}"/>
              </a:ext>
            </a:extLst>
          </p:cNvPr>
          <p:cNvSpPr txBox="1"/>
          <p:nvPr/>
        </p:nvSpPr>
        <p:spPr>
          <a:xfrm>
            <a:off x="2987316" y="745091"/>
            <a:ext cx="4464684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 setup for 2 transition sections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9C27159-942A-4662-98CC-FD450987C9AF}"/>
              </a:ext>
            </a:extLst>
          </p:cNvPr>
          <p:cNvGrpSpPr/>
          <p:nvPr/>
        </p:nvGrpSpPr>
        <p:grpSpPr>
          <a:xfrm>
            <a:off x="296179" y="1689000"/>
            <a:ext cx="2383189" cy="513591"/>
            <a:chOff x="410479" y="1981100"/>
            <a:chExt cx="2383189" cy="513591"/>
          </a:xfrm>
        </p:grpSpPr>
        <p:cxnSp>
          <p:nvCxnSpPr>
            <p:cNvPr id="46" name="Straight Arrow Connector 45"/>
            <p:cNvCxnSpPr>
              <a:cxnSpLocks/>
            </p:cNvCxnSpPr>
            <p:nvPr/>
          </p:nvCxnSpPr>
          <p:spPr>
            <a:xfrm>
              <a:off x="2478483" y="1981100"/>
              <a:ext cx="315185" cy="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361404" y="212535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i="0" u="none" strike="noStrike" kern="1200" cap="none" spc="0" normalizeH="0" baseline="3000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2265086" y="2082042"/>
              <a:ext cx="426795" cy="7112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E244AC5-0841-47FC-9EA6-A1B869C29277}"/>
                </a:ext>
              </a:extLst>
            </p:cNvPr>
            <p:cNvSpPr/>
            <p:nvPr/>
          </p:nvSpPr>
          <p:spPr>
            <a:xfrm>
              <a:off x="1774246" y="2023438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5C37B627-B510-4644-85E8-4984EDE37882}"/>
                </a:ext>
              </a:extLst>
            </p:cNvPr>
            <p:cNvSpPr/>
            <p:nvPr/>
          </p:nvSpPr>
          <p:spPr>
            <a:xfrm>
              <a:off x="832735" y="2295821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521271A-3180-4505-A274-F05309CF80E9}"/>
                </a:ext>
              </a:extLst>
            </p:cNvPr>
            <p:cNvCxnSpPr>
              <a:cxnSpLocks/>
              <a:stCxn id="63" idx="3"/>
              <a:endCxn id="10" idx="1"/>
            </p:cNvCxnSpPr>
            <p:nvPr/>
          </p:nvCxnSpPr>
          <p:spPr>
            <a:xfrm flipV="1">
              <a:off x="1249794" y="2106179"/>
              <a:ext cx="524452" cy="27238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5632C1A-E566-4AF9-ABFD-E3E56EFFFD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479" y="2385562"/>
              <a:ext cx="42225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0237E6-447D-48A7-9A2C-4EAE7C987DBF}"/>
                </a:ext>
              </a:extLst>
            </p:cNvPr>
            <p:cNvSpPr/>
            <p:nvPr/>
          </p:nvSpPr>
          <p:spPr>
            <a:xfrm rot="20100000" flipH="1">
              <a:off x="1376229" y="2106938"/>
              <a:ext cx="45719" cy="38737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7B9578E-56CF-499C-8A45-7022CE7BE010}"/>
              </a:ext>
            </a:extLst>
          </p:cNvPr>
          <p:cNvGrpSpPr/>
          <p:nvPr/>
        </p:nvGrpSpPr>
        <p:grpSpPr>
          <a:xfrm>
            <a:off x="2794000" y="1782639"/>
            <a:ext cx="2171700" cy="135061"/>
            <a:chOff x="2524125" y="2266950"/>
            <a:chExt cx="2828193" cy="204787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03F62C12-FD15-477C-B42F-4364A787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4125" y="2266950"/>
              <a:ext cx="733425" cy="204787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FF5B5C6-45AB-42FC-AA91-94B71BA4EB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2381" y="2266950"/>
              <a:ext cx="733425" cy="204787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F9F70D-4647-4561-A39E-D92554C71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0637" y="2266950"/>
              <a:ext cx="733425" cy="2047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2E894F5E-41F4-484A-A713-64567BAFD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8893" y="2266950"/>
              <a:ext cx="733425" cy="204787"/>
            </a:xfrm>
            <a:prstGeom prst="rect">
              <a:avLst/>
            </a:prstGeom>
          </p:spPr>
        </p:pic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C6A5603-1AEC-431D-901F-4456F829F8F7}"/>
              </a:ext>
            </a:extLst>
          </p:cNvPr>
          <p:cNvSpPr/>
          <p:nvPr/>
        </p:nvSpPr>
        <p:spPr>
          <a:xfrm>
            <a:off x="4954814" y="1795666"/>
            <a:ext cx="2514284" cy="100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E5EB7C3-7DCB-479A-A6B8-40ECF759A9B9}"/>
              </a:ext>
            </a:extLst>
          </p:cNvPr>
          <p:cNvGrpSpPr/>
          <p:nvPr/>
        </p:nvGrpSpPr>
        <p:grpSpPr>
          <a:xfrm>
            <a:off x="6868861" y="1365810"/>
            <a:ext cx="249489" cy="904316"/>
            <a:chOff x="5252332" y="1657909"/>
            <a:chExt cx="257163" cy="9217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354B271-A85E-4E08-8E8D-6839F716C128}"/>
                </a:ext>
              </a:extLst>
            </p:cNvPr>
            <p:cNvGrpSpPr/>
            <p:nvPr/>
          </p:nvGrpSpPr>
          <p:grpSpPr>
            <a:xfrm>
              <a:off x="5252332" y="1657909"/>
              <a:ext cx="257163" cy="921766"/>
              <a:chOff x="5252332" y="1657909"/>
              <a:chExt cx="257163" cy="921766"/>
            </a:xfrm>
          </p:grpSpPr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02ECF242-4CA7-41CE-9030-95A2F2F95D5F}"/>
                  </a:ext>
                </a:extLst>
              </p:cNvPr>
              <p:cNvGrpSpPr/>
              <p:nvPr/>
            </p:nvGrpSpPr>
            <p:grpSpPr>
              <a:xfrm>
                <a:off x="5252332" y="1657909"/>
                <a:ext cx="257163" cy="921766"/>
                <a:chOff x="6572250" y="2686529"/>
                <a:chExt cx="257163" cy="921766"/>
              </a:xfrm>
            </p:grpSpPr>
            <p:sp>
              <p:nvSpPr>
                <p:cNvPr id="94" name="Rectangle 93">
                  <a:extLst>
                    <a:ext uri="{FF2B5EF4-FFF2-40B4-BE49-F238E27FC236}">
                      <a16:creationId xmlns:a16="http://schemas.microsoft.com/office/drawing/2014/main" id="{7B4C14E9-6CBC-438C-B204-9C7892C5384E}"/>
                    </a:ext>
                  </a:extLst>
                </p:cNvPr>
                <p:cNvSpPr/>
                <p:nvPr/>
              </p:nvSpPr>
              <p:spPr>
                <a:xfrm>
                  <a:off x="6572250" y="2966707"/>
                  <a:ext cx="257163" cy="3547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78485370-F7BC-48E6-ACB2-7E2E45B4FD34}"/>
                    </a:ext>
                  </a:extLst>
                </p:cNvPr>
                <p:cNvGrpSpPr/>
                <p:nvPr/>
              </p:nvGrpSpPr>
              <p:grpSpPr>
                <a:xfrm>
                  <a:off x="6619163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9246A191-BCC8-41AE-B72A-172CD8DC8A60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9553BD5A-38D0-49B5-B60C-88353D216EC1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55F56180-9479-4153-BEC4-C079A79AE666}"/>
                    </a:ext>
                  </a:extLst>
                </p:cNvPr>
                <p:cNvGrpSpPr/>
                <p:nvPr/>
              </p:nvGrpSpPr>
              <p:grpSpPr>
                <a:xfrm>
                  <a:off x="6704888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0A19D91A-D3BC-4E26-A2E2-F4CE5C6B478C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F8C8115A-39DB-49E8-875B-156F5A904AF4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DC81D9B5-C58A-4E78-8409-A2753DEB118A}"/>
                  </a:ext>
                </a:extLst>
              </p:cNvPr>
              <p:cNvSpPr/>
              <p:nvPr/>
            </p:nvSpPr>
            <p:spPr>
              <a:xfrm>
                <a:off x="5304972" y="2093355"/>
                <a:ext cx="73231" cy="732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3EE5A27-96B8-48F3-8978-FBEAC05C87B1}"/>
                </a:ext>
              </a:extLst>
            </p:cNvPr>
            <p:cNvSpPr/>
            <p:nvPr/>
          </p:nvSpPr>
          <p:spPr>
            <a:xfrm>
              <a:off x="5399315" y="2095437"/>
              <a:ext cx="73231" cy="73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B095A33D-CC16-4BEC-BF01-C8FCB8673A5F}"/>
              </a:ext>
            </a:extLst>
          </p:cNvPr>
          <p:cNvSpPr txBox="1"/>
          <p:nvPr/>
        </p:nvSpPr>
        <p:spPr>
          <a:xfrm>
            <a:off x="3706583" y="2277713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300 mm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1699799E-E09E-4261-85A9-CFE5DCE31382}"/>
              </a:ext>
            </a:extLst>
          </p:cNvPr>
          <p:cNvCxnSpPr>
            <a:cxnSpLocks/>
          </p:cNvCxnSpPr>
          <p:nvPr/>
        </p:nvCxnSpPr>
        <p:spPr>
          <a:xfrm>
            <a:off x="2794000" y="2291444"/>
            <a:ext cx="2146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C8970EE-106B-4B71-B063-05C67E3E9E58}"/>
              </a:ext>
            </a:extLst>
          </p:cNvPr>
          <p:cNvGrpSpPr/>
          <p:nvPr/>
        </p:nvGrpSpPr>
        <p:grpSpPr>
          <a:xfrm>
            <a:off x="5776661" y="1356738"/>
            <a:ext cx="257163" cy="921766"/>
            <a:chOff x="4591932" y="1636138"/>
            <a:chExt cx="257163" cy="921766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CF63821A-96A6-4D6A-9B96-F17F129407B2}"/>
                </a:ext>
              </a:extLst>
            </p:cNvPr>
            <p:cNvGrpSpPr/>
            <p:nvPr/>
          </p:nvGrpSpPr>
          <p:grpSpPr>
            <a:xfrm>
              <a:off x="4591932" y="1636138"/>
              <a:ext cx="257163" cy="921766"/>
              <a:chOff x="4591932" y="1636138"/>
              <a:chExt cx="257163" cy="921766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B2ED5E-45A9-4034-B9A5-4DE65771DA3D}"/>
                  </a:ext>
                </a:extLst>
              </p:cNvPr>
              <p:cNvGrpSpPr/>
              <p:nvPr/>
            </p:nvGrpSpPr>
            <p:grpSpPr>
              <a:xfrm>
                <a:off x="4591932" y="1636138"/>
                <a:ext cx="257163" cy="921766"/>
                <a:chOff x="6572250" y="2686529"/>
                <a:chExt cx="257163" cy="921766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31EFF84-302F-4F97-943B-5E84330E30C8}"/>
                    </a:ext>
                  </a:extLst>
                </p:cNvPr>
                <p:cNvSpPr/>
                <p:nvPr/>
              </p:nvSpPr>
              <p:spPr>
                <a:xfrm>
                  <a:off x="6572250" y="2966707"/>
                  <a:ext cx="257163" cy="3547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CE7D28C-2431-4CC9-B3EA-E5ED537A4A22}"/>
                    </a:ext>
                  </a:extLst>
                </p:cNvPr>
                <p:cNvGrpSpPr/>
                <p:nvPr/>
              </p:nvGrpSpPr>
              <p:grpSpPr>
                <a:xfrm>
                  <a:off x="6619163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5368D27F-B44D-457D-865F-89AB7CF77694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E2722D23-6730-419E-BC0B-49A9FF58CB91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2359906C-10E0-482A-8FC2-DCFAD42FD75C}"/>
                    </a:ext>
                  </a:extLst>
                </p:cNvPr>
                <p:cNvGrpSpPr/>
                <p:nvPr/>
              </p:nvGrpSpPr>
              <p:grpSpPr>
                <a:xfrm>
                  <a:off x="6704888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762C527E-E196-420D-9BFE-68F0EF7C6AB1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B0473023-0C77-4258-BC96-BAE00187982A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ECE5ADFE-9789-4577-AD35-0D2D347F5B8B}"/>
                  </a:ext>
                </a:extLst>
              </p:cNvPr>
              <p:cNvSpPr/>
              <p:nvPr/>
            </p:nvSpPr>
            <p:spPr>
              <a:xfrm>
                <a:off x="4641273" y="2088078"/>
                <a:ext cx="73231" cy="732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5E6EBA8-55A1-4009-A31F-C435090F5C1E}"/>
                </a:ext>
              </a:extLst>
            </p:cNvPr>
            <p:cNvSpPr/>
            <p:nvPr/>
          </p:nvSpPr>
          <p:spPr>
            <a:xfrm>
              <a:off x="4746172" y="2086098"/>
              <a:ext cx="73231" cy="73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3ADF5553-D04B-4A49-8936-11BEE43BD4BA}"/>
              </a:ext>
            </a:extLst>
          </p:cNvPr>
          <p:cNvSpPr txBox="1"/>
          <p:nvPr/>
        </p:nvSpPr>
        <p:spPr>
          <a:xfrm>
            <a:off x="5244288" y="14421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B807424-472C-4513-9D09-BF695A315B08}"/>
              </a:ext>
            </a:extLst>
          </p:cNvPr>
          <p:cNvSpPr/>
          <p:nvPr/>
        </p:nvSpPr>
        <p:spPr>
          <a:xfrm>
            <a:off x="6642100" y="2637927"/>
            <a:ext cx="711199" cy="671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B4110CA-4977-41EE-8BDF-1FDE83D56F77}"/>
              </a:ext>
            </a:extLst>
          </p:cNvPr>
          <p:cNvSpPr/>
          <p:nvPr/>
        </p:nvSpPr>
        <p:spPr>
          <a:xfrm>
            <a:off x="3937000" y="2646681"/>
            <a:ext cx="11049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F1C74FE-CFA8-4BDA-A6B8-A9018CD4D2D5}"/>
              </a:ext>
            </a:extLst>
          </p:cNvPr>
          <p:cNvSpPr/>
          <p:nvPr/>
        </p:nvSpPr>
        <p:spPr>
          <a:xfrm flipV="1">
            <a:off x="5651501" y="2628900"/>
            <a:ext cx="482599" cy="635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AF1F1B7-257D-47D3-BC79-60D7280A3024}"/>
              </a:ext>
            </a:extLst>
          </p:cNvPr>
          <p:cNvSpPr/>
          <p:nvPr/>
        </p:nvSpPr>
        <p:spPr>
          <a:xfrm>
            <a:off x="3073401" y="2650627"/>
            <a:ext cx="469899" cy="544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E193978-1D40-421A-B421-49270B559FF5}"/>
              </a:ext>
            </a:extLst>
          </p:cNvPr>
          <p:cNvGrpSpPr/>
          <p:nvPr/>
        </p:nvGrpSpPr>
        <p:grpSpPr>
          <a:xfrm rot="188504">
            <a:off x="6870702" y="2698751"/>
            <a:ext cx="381000" cy="615950"/>
            <a:chOff x="8077200" y="2660650"/>
            <a:chExt cx="565150" cy="75565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A8957BC7-E886-4652-91A3-637A73909600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ight Triangle 143">
              <a:extLst>
                <a:ext uri="{FF2B5EF4-FFF2-40B4-BE49-F238E27FC236}">
                  <a16:creationId xmlns:a16="http://schemas.microsoft.com/office/drawing/2014/main" id="{348B81A0-59A5-4183-BAFA-1B849C550544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F2D43A32-78CF-42AB-8D25-A9AA17023BA5}"/>
              </a:ext>
            </a:extLst>
          </p:cNvPr>
          <p:cNvCxnSpPr>
            <a:cxnSpLocks/>
          </p:cNvCxnSpPr>
          <p:nvPr/>
        </p:nvCxnSpPr>
        <p:spPr>
          <a:xfrm flipH="1">
            <a:off x="6620702" y="2870192"/>
            <a:ext cx="511806" cy="136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0E93ACC-EAC7-4E04-BBCE-72908ECAE564}"/>
              </a:ext>
            </a:extLst>
          </p:cNvPr>
          <p:cNvCxnSpPr>
            <a:cxnSpLocks/>
          </p:cNvCxnSpPr>
          <p:nvPr/>
        </p:nvCxnSpPr>
        <p:spPr>
          <a:xfrm flipH="1" flipV="1">
            <a:off x="6635047" y="3114812"/>
            <a:ext cx="310009" cy="39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ADFF757B-DB90-4C41-A120-F69FF7487903}"/>
              </a:ext>
            </a:extLst>
          </p:cNvPr>
          <p:cNvCxnSpPr>
            <a:cxnSpLocks/>
          </p:cNvCxnSpPr>
          <p:nvPr/>
        </p:nvCxnSpPr>
        <p:spPr>
          <a:xfrm flipH="1">
            <a:off x="6924297" y="2297371"/>
            <a:ext cx="37316" cy="8787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3B4D007A-CD67-42BB-8D4D-999563422BDD}"/>
              </a:ext>
            </a:extLst>
          </p:cNvPr>
          <p:cNvCxnSpPr>
            <a:cxnSpLocks/>
          </p:cNvCxnSpPr>
          <p:nvPr/>
        </p:nvCxnSpPr>
        <p:spPr>
          <a:xfrm>
            <a:off x="6993789" y="2274143"/>
            <a:ext cx="114978" cy="6196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CCB386B-964C-4EAB-9DE9-62D9DE44A934}"/>
              </a:ext>
            </a:extLst>
          </p:cNvPr>
          <p:cNvGrpSpPr/>
          <p:nvPr/>
        </p:nvGrpSpPr>
        <p:grpSpPr>
          <a:xfrm>
            <a:off x="2799829" y="1083080"/>
            <a:ext cx="4858266" cy="2080307"/>
            <a:chOff x="3041132" y="1083080"/>
            <a:chExt cx="4655069" cy="2080307"/>
          </a:xfrm>
        </p:grpSpPr>
        <p:sp>
          <p:nvSpPr>
            <p:cNvPr id="56" name="Rectangle 55"/>
            <p:cNvSpPr/>
            <p:nvPr/>
          </p:nvSpPr>
          <p:spPr>
            <a:xfrm>
              <a:off x="3041132" y="1083080"/>
              <a:ext cx="4655069" cy="16169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>
              <a:cxnSpLocks/>
            </p:cNvCxnSpPr>
            <p:nvPr/>
          </p:nvCxnSpPr>
          <p:spPr>
            <a:xfrm flipH="1">
              <a:off x="5667846" y="2857492"/>
              <a:ext cx="490400" cy="1363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cxnSpLocks/>
            </p:cNvCxnSpPr>
            <p:nvPr/>
          </p:nvCxnSpPr>
          <p:spPr>
            <a:xfrm flipH="1" flipV="1">
              <a:off x="5681591" y="3102112"/>
              <a:ext cx="297043" cy="39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8A7FC900-9629-45C2-B0E6-965B93DA05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743" y="2284671"/>
              <a:ext cx="35755" cy="8787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FA1106D7-5D61-4C19-BDEF-EC12AE3B126C}"/>
                </a:ext>
              </a:extLst>
            </p:cNvPr>
            <p:cNvCxnSpPr>
              <a:cxnSpLocks/>
            </p:cNvCxnSpPr>
            <p:nvPr/>
          </p:nvCxnSpPr>
          <p:spPr>
            <a:xfrm>
              <a:off x="6025329" y="2261443"/>
              <a:ext cx="110169" cy="61961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A10CEC2B-FD69-4C42-85AC-CDCCA895BA36}"/>
              </a:ext>
            </a:extLst>
          </p:cNvPr>
          <p:cNvSpPr txBox="1"/>
          <p:nvPr/>
        </p:nvSpPr>
        <p:spPr>
          <a:xfrm>
            <a:off x="6285688" y="14294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F651098-5004-4525-8419-905F2B120A91}"/>
              </a:ext>
            </a:extLst>
          </p:cNvPr>
          <p:cNvGrpSpPr/>
          <p:nvPr/>
        </p:nvGrpSpPr>
        <p:grpSpPr>
          <a:xfrm rot="188504">
            <a:off x="5816601" y="5695951"/>
            <a:ext cx="381000" cy="615950"/>
            <a:chOff x="8077200" y="2660650"/>
            <a:chExt cx="565150" cy="75565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3A5695A-078E-4135-8866-3CA4D6AFBFB6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ight Triangle 120">
              <a:extLst>
                <a:ext uri="{FF2B5EF4-FFF2-40B4-BE49-F238E27FC236}">
                  <a16:creationId xmlns:a16="http://schemas.microsoft.com/office/drawing/2014/main" id="{4ECEBE2B-9781-4BFE-82A7-88D7F21B5A63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C43129A-9D4B-40E6-A604-04CE8E3EE8E9}"/>
              </a:ext>
            </a:extLst>
          </p:cNvPr>
          <p:cNvCxnSpPr>
            <a:cxnSpLocks/>
            <a:stCxn id="153" idx="2"/>
          </p:cNvCxnSpPr>
          <p:nvPr/>
        </p:nvCxnSpPr>
        <p:spPr>
          <a:xfrm>
            <a:off x="2176186" y="4835402"/>
            <a:ext cx="78822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965EEBD1-B998-42A5-BDE1-05891130C6E9}"/>
              </a:ext>
            </a:extLst>
          </p:cNvPr>
          <p:cNvSpPr/>
          <p:nvPr/>
        </p:nvSpPr>
        <p:spPr>
          <a:xfrm rot="5160000">
            <a:off x="8838962" y="5291842"/>
            <a:ext cx="1409302" cy="5603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32">
            <a:extLst>
              <a:ext uri="{FF2B5EF4-FFF2-40B4-BE49-F238E27FC236}">
                <a16:creationId xmlns:a16="http://schemas.microsoft.com/office/drawing/2014/main" id="{BB47B4A1-E1B7-4CDA-A713-BB08683831D5}"/>
              </a:ext>
            </a:extLst>
          </p:cNvPr>
          <p:cNvSpPr/>
          <p:nvPr/>
        </p:nvSpPr>
        <p:spPr>
          <a:xfrm>
            <a:off x="4074169" y="4368208"/>
            <a:ext cx="277074" cy="9674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11E1ED-82C1-4AE4-A252-B2381FF3EE1C}"/>
              </a:ext>
            </a:extLst>
          </p:cNvPr>
          <p:cNvGrpSpPr/>
          <p:nvPr/>
        </p:nvGrpSpPr>
        <p:grpSpPr>
          <a:xfrm>
            <a:off x="8758667" y="4609356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DE429AC-7FCF-427A-A8C4-7BC5EB51EB7C}"/>
                </a:ext>
              </a:extLst>
            </p:cNvPr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227D94F-C8B2-46D3-B3B3-0E24EE01928A}"/>
                </a:ext>
              </a:extLst>
            </p:cNvPr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8" name="Rounded Rectangle 39">
            <a:extLst>
              <a:ext uri="{FF2B5EF4-FFF2-40B4-BE49-F238E27FC236}">
                <a16:creationId xmlns:a16="http://schemas.microsoft.com/office/drawing/2014/main" id="{C2E007C3-B9A3-4880-B5B7-7CC0A52545DC}"/>
              </a:ext>
            </a:extLst>
          </p:cNvPr>
          <p:cNvSpPr/>
          <p:nvPr/>
        </p:nvSpPr>
        <p:spPr>
          <a:xfrm>
            <a:off x="9904781" y="4720274"/>
            <a:ext cx="540202" cy="246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797E3FE-F907-40ED-AF3D-5C0B5DFD785D}"/>
              </a:ext>
            </a:extLst>
          </p:cNvPr>
          <p:cNvCxnSpPr>
            <a:cxnSpLocks/>
          </p:cNvCxnSpPr>
          <p:nvPr/>
        </p:nvCxnSpPr>
        <p:spPr>
          <a:xfrm>
            <a:off x="10423839" y="4841731"/>
            <a:ext cx="519312" cy="1725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37FC59F-0338-468C-BEF8-68A650345501}"/>
              </a:ext>
            </a:extLst>
          </p:cNvPr>
          <p:cNvSpPr/>
          <p:nvPr/>
        </p:nvSpPr>
        <p:spPr>
          <a:xfrm rot="960000">
            <a:off x="10907480" y="4775776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B8D744-F674-42EB-8F23-A69EC6F87C01}"/>
              </a:ext>
            </a:extLst>
          </p:cNvPr>
          <p:cNvSpPr/>
          <p:nvPr/>
        </p:nvSpPr>
        <p:spPr>
          <a:xfrm>
            <a:off x="9114696" y="4801775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290EC94-C066-419D-B8C4-75A60681BA34}"/>
              </a:ext>
            </a:extLst>
          </p:cNvPr>
          <p:cNvSpPr/>
          <p:nvPr/>
        </p:nvSpPr>
        <p:spPr>
          <a:xfrm>
            <a:off x="8054189" y="4789268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3A0ED0C-766A-4C50-981A-449CB41E6794}"/>
              </a:ext>
            </a:extLst>
          </p:cNvPr>
          <p:cNvGrpSpPr/>
          <p:nvPr/>
        </p:nvGrpSpPr>
        <p:grpSpPr>
          <a:xfrm>
            <a:off x="321579" y="4698900"/>
            <a:ext cx="2383189" cy="513591"/>
            <a:chOff x="410479" y="1981100"/>
            <a:chExt cx="2383189" cy="513591"/>
          </a:xfrm>
        </p:grpSpPr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18B0940-5731-41C4-BDCF-E5763C40D249}"/>
                </a:ext>
              </a:extLst>
            </p:cNvPr>
            <p:cNvCxnSpPr>
              <a:cxnSpLocks/>
            </p:cNvCxnSpPr>
            <p:nvPr/>
          </p:nvCxnSpPr>
          <p:spPr>
            <a:xfrm>
              <a:off x="2478483" y="1981100"/>
              <a:ext cx="315185" cy="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CCFAC6E-D29D-4D29-8104-4588646B8DB9}"/>
                </a:ext>
              </a:extLst>
            </p:cNvPr>
            <p:cNvSpPr txBox="1"/>
            <p:nvPr/>
          </p:nvSpPr>
          <p:spPr>
            <a:xfrm>
              <a:off x="2361404" y="212535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i="0" u="none" strike="noStrike" kern="1200" cap="none" spc="0" normalizeH="0" baseline="3000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1B65A7A-594E-42F3-94CF-39183D3A8ACE}"/>
                </a:ext>
              </a:extLst>
            </p:cNvPr>
            <p:cNvSpPr/>
            <p:nvPr/>
          </p:nvSpPr>
          <p:spPr>
            <a:xfrm>
              <a:off x="2265086" y="2082042"/>
              <a:ext cx="426795" cy="7112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826A5D9C-D058-448F-B7A8-8DC66955D80A}"/>
                </a:ext>
              </a:extLst>
            </p:cNvPr>
            <p:cNvSpPr/>
            <p:nvPr/>
          </p:nvSpPr>
          <p:spPr>
            <a:xfrm>
              <a:off x="1774246" y="2023438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6B34FF1B-99A9-4C63-913D-A7B8E7C3BA80}"/>
                </a:ext>
              </a:extLst>
            </p:cNvPr>
            <p:cNvSpPr/>
            <p:nvPr/>
          </p:nvSpPr>
          <p:spPr>
            <a:xfrm>
              <a:off x="832735" y="2295821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5E71A30-D6B5-40DF-81A3-B6731F4C3E88}"/>
                </a:ext>
              </a:extLst>
            </p:cNvPr>
            <p:cNvCxnSpPr>
              <a:cxnSpLocks/>
              <a:stCxn id="155" idx="3"/>
              <a:endCxn id="154" idx="1"/>
            </p:cNvCxnSpPr>
            <p:nvPr/>
          </p:nvCxnSpPr>
          <p:spPr>
            <a:xfrm flipV="1">
              <a:off x="1249794" y="2106179"/>
              <a:ext cx="524452" cy="27238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84E6CFA-D41F-4BDB-8594-31B0310A2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479" y="2385562"/>
              <a:ext cx="42225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3A09662-8ED6-428F-A9B2-E13566BE8B27}"/>
                </a:ext>
              </a:extLst>
            </p:cNvPr>
            <p:cNvSpPr/>
            <p:nvPr/>
          </p:nvSpPr>
          <p:spPr>
            <a:xfrm rot="20100000" flipH="1">
              <a:off x="1376229" y="2106938"/>
              <a:ext cx="45719" cy="38737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D53E19C-8D2F-4BEA-A4D6-AC7BDC466A4C}"/>
              </a:ext>
            </a:extLst>
          </p:cNvPr>
          <p:cNvGrpSpPr/>
          <p:nvPr/>
        </p:nvGrpSpPr>
        <p:grpSpPr>
          <a:xfrm>
            <a:off x="2819400" y="4792539"/>
            <a:ext cx="2171700" cy="135061"/>
            <a:chOff x="2524125" y="2266950"/>
            <a:chExt cx="2828193" cy="204787"/>
          </a:xfrm>
        </p:grpSpPr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2033A694-F5EF-48A9-A6E3-74C2E6342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4125" y="2266950"/>
              <a:ext cx="733425" cy="204787"/>
            </a:xfrm>
            <a:prstGeom prst="rect">
              <a:avLst/>
            </a:prstGeom>
          </p:spPr>
        </p:pic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D3E4AFFC-D154-4758-BCB7-45AE9EFC1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2381" y="2266950"/>
              <a:ext cx="733425" cy="204787"/>
            </a:xfrm>
            <a:prstGeom prst="rect">
              <a:avLst/>
            </a:prstGeom>
          </p:spPr>
        </p:pic>
        <p:pic>
          <p:nvPicPr>
            <p:cNvPr id="162" name="Picture 161">
              <a:extLst>
                <a:ext uri="{FF2B5EF4-FFF2-40B4-BE49-F238E27FC236}">
                  <a16:creationId xmlns:a16="http://schemas.microsoft.com/office/drawing/2014/main" id="{2CBC23FF-5C12-4580-A9C2-3B8DB9864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0637" y="2266950"/>
              <a:ext cx="733425" cy="204787"/>
            </a:xfrm>
            <a:prstGeom prst="rect">
              <a:avLst/>
            </a:prstGeom>
          </p:spPr>
        </p:pic>
        <p:pic>
          <p:nvPicPr>
            <p:cNvPr id="163" name="Picture 162">
              <a:extLst>
                <a:ext uri="{FF2B5EF4-FFF2-40B4-BE49-F238E27FC236}">
                  <a16:creationId xmlns:a16="http://schemas.microsoft.com/office/drawing/2014/main" id="{823B9BDF-F7C0-4336-B88D-FEA1B8D4C3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8893" y="2266950"/>
              <a:ext cx="733425" cy="204787"/>
            </a:xfrm>
            <a:prstGeom prst="rect">
              <a:avLst/>
            </a:prstGeom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1CB4133-0AA8-4E83-970C-38C04AA1D79E}"/>
              </a:ext>
            </a:extLst>
          </p:cNvPr>
          <p:cNvGrpSpPr/>
          <p:nvPr/>
        </p:nvGrpSpPr>
        <p:grpSpPr>
          <a:xfrm>
            <a:off x="4980215" y="4747984"/>
            <a:ext cx="1712686" cy="217716"/>
            <a:chOff x="4876801" y="1988455"/>
            <a:chExt cx="1132114" cy="290287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A47B8F1-F6EF-4019-A591-B7C98466F017}"/>
                </a:ext>
              </a:extLst>
            </p:cNvPr>
            <p:cNvSpPr/>
            <p:nvPr/>
          </p:nvSpPr>
          <p:spPr>
            <a:xfrm>
              <a:off x="4876801" y="2057209"/>
              <a:ext cx="1110342" cy="119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Triangle 165">
              <a:extLst>
                <a:ext uri="{FF2B5EF4-FFF2-40B4-BE49-F238E27FC236}">
                  <a16:creationId xmlns:a16="http://schemas.microsoft.com/office/drawing/2014/main" id="{7F2FBE6E-FB1B-40ED-9AE0-80ED0C9C3737}"/>
                </a:ext>
              </a:extLst>
            </p:cNvPr>
            <p:cNvSpPr/>
            <p:nvPr/>
          </p:nvSpPr>
          <p:spPr>
            <a:xfrm rot="16200000">
              <a:off x="5776687" y="2046515"/>
              <a:ext cx="290287" cy="17416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9" name="TextBox 178">
            <a:extLst>
              <a:ext uri="{FF2B5EF4-FFF2-40B4-BE49-F238E27FC236}">
                <a16:creationId xmlns:a16="http://schemas.microsoft.com/office/drawing/2014/main" id="{0ABD32B2-ECA7-4674-9DBE-FF47A9514334}"/>
              </a:ext>
            </a:extLst>
          </p:cNvPr>
          <p:cNvSpPr txBox="1"/>
          <p:nvPr/>
        </p:nvSpPr>
        <p:spPr>
          <a:xfrm>
            <a:off x="3731983" y="5287613"/>
            <a:ext cx="9573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300 mm</a:t>
            </a:r>
          </a:p>
        </p:txBody>
      </p: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E0EC5732-7C1A-48D6-96B1-7DCE2D3AFED8}"/>
              </a:ext>
            </a:extLst>
          </p:cNvPr>
          <p:cNvCxnSpPr>
            <a:cxnSpLocks/>
          </p:cNvCxnSpPr>
          <p:nvPr/>
        </p:nvCxnSpPr>
        <p:spPr>
          <a:xfrm>
            <a:off x="2819400" y="5301344"/>
            <a:ext cx="21463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3121992-5607-4A37-8593-CCEDE4DBFD9D}"/>
              </a:ext>
            </a:extLst>
          </p:cNvPr>
          <p:cNvGrpSpPr/>
          <p:nvPr/>
        </p:nvGrpSpPr>
        <p:grpSpPr>
          <a:xfrm>
            <a:off x="5802061" y="4366638"/>
            <a:ext cx="257163" cy="921766"/>
            <a:chOff x="4591932" y="1636138"/>
            <a:chExt cx="257163" cy="92176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3922B46-418C-4F81-AB04-2908E0F804E5}"/>
                </a:ext>
              </a:extLst>
            </p:cNvPr>
            <p:cNvGrpSpPr/>
            <p:nvPr/>
          </p:nvGrpSpPr>
          <p:grpSpPr>
            <a:xfrm>
              <a:off x="4591932" y="1636138"/>
              <a:ext cx="257163" cy="921766"/>
              <a:chOff x="4591932" y="1636138"/>
              <a:chExt cx="257163" cy="921766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164C46B-FB46-430E-BDC9-41753E728DA5}"/>
                  </a:ext>
                </a:extLst>
              </p:cNvPr>
              <p:cNvGrpSpPr/>
              <p:nvPr/>
            </p:nvGrpSpPr>
            <p:grpSpPr>
              <a:xfrm>
                <a:off x="4591932" y="1636138"/>
                <a:ext cx="257163" cy="921766"/>
                <a:chOff x="6572250" y="2686529"/>
                <a:chExt cx="257163" cy="921766"/>
              </a:xfrm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ACEB5357-2A05-490D-9B74-E2D2F8C998E2}"/>
                    </a:ext>
                  </a:extLst>
                </p:cNvPr>
                <p:cNvSpPr/>
                <p:nvPr/>
              </p:nvSpPr>
              <p:spPr>
                <a:xfrm>
                  <a:off x="6572250" y="2966707"/>
                  <a:ext cx="257163" cy="3547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EB2A0D6C-89C7-4513-9FDC-38D5C78E627E}"/>
                    </a:ext>
                  </a:extLst>
                </p:cNvPr>
                <p:cNvGrpSpPr/>
                <p:nvPr/>
              </p:nvGrpSpPr>
              <p:grpSpPr>
                <a:xfrm>
                  <a:off x="6619163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987548EC-615B-430D-A91C-37A3720D85C7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67BCD70B-D1E6-42FF-AD0D-0F729631A222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63EACDC4-CEAA-420E-BC9C-A71DF5BA0BBA}"/>
                    </a:ext>
                  </a:extLst>
                </p:cNvPr>
                <p:cNvGrpSpPr/>
                <p:nvPr/>
              </p:nvGrpSpPr>
              <p:grpSpPr>
                <a:xfrm>
                  <a:off x="6704888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87FFF8F5-00D2-4FE7-B415-74EBACCAF2BA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8959D490-D0C0-4F68-95D7-BDEB26EFEF22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29F4D02-58DA-4456-84C9-2F1ABC44ED90}"/>
                  </a:ext>
                </a:extLst>
              </p:cNvPr>
              <p:cNvSpPr/>
              <p:nvPr/>
            </p:nvSpPr>
            <p:spPr>
              <a:xfrm>
                <a:off x="4641273" y="2088078"/>
                <a:ext cx="73231" cy="732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10E520B-B20B-4D84-880F-ED9FA8479040}"/>
                </a:ext>
              </a:extLst>
            </p:cNvPr>
            <p:cNvSpPr/>
            <p:nvPr/>
          </p:nvSpPr>
          <p:spPr>
            <a:xfrm>
              <a:off x="4746172" y="2086098"/>
              <a:ext cx="73231" cy="73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TextBox 192">
            <a:extLst>
              <a:ext uri="{FF2B5EF4-FFF2-40B4-BE49-F238E27FC236}">
                <a16:creationId xmlns:a16="http://schemas.microsoft.com/office/drawing/2014/main" id="{885E8BA0-382C-4011-BDE6-1CB932D4F813}"/>
              </a:ext>
            </a:extLst>
          </p:cNvPr>
          <p:cNvSpPr txBox="1"/>
          <p:nvPr/>
        </p:nvSpPr>
        <p:spPr>
          <a:xfrm>
            <a:off x="5269688" y="44520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D8FF998-E165-45DF-BE1C-DB39AB5BBE0F}"/>
              </a:ext>
            </a:extLst>
          </p:cNvPr>
          <p:cNvSpPr/>
          <p:nvPr/>
        </p:nvSpPr>
        <p:spPr>
          <a:xfrm>
            <a:off x="6667500" y="5647827"/>
            <a:ext cx="711199" cy="671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5A14278-752D-4C42-A12C-3D0DF7516079}"/>
              </a:ext>
            </a:extLst>
          </p:cNvPr>
          <p:cNvSpPr/>
          <p:nvPr/>
        </p:nvSpPr>
        <p:spPr>
          <a:xfrm>
            <a:off x="3962400" y="5656581"/>
            <a:ext cx="11049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89374E-7129-4EDF-A90B-3C8CE7378A25}"/>
              </a:ext>
            </a:extLst>
          </p:cNvPr>
          <p:cNvSpPr/>
          <p:nvPr/>
        </p:nvSpPr>
        <p:spPr>
          <a:xfrm flipV="1">
            <a:off x="5676901" y="5638800"/>
            <a:ext cx="482599" cy="635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5BD558A-622C-4EF2-BCF8-49DBB8B7E2DF}"/>
              </a:ext>
            </a:extLst>
          </p:cNvPr>
          <p:cNvSpPr/>
          <p:nvPr/>
        </p:nvSpPr>
        <p:spPr>
          <a:xfrm>
            <a:off x="3098801" y="5660527"/>
            <a:ext cx="469899" cy="544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97E4985-FEB5-4B84-9503-DD55EA95EA72}"/>
              </a:ext>
            </a:extLst>
          </p:cNvPr>
          <p:cNvGrpSpPr/>
          <p:nvPr/>
        </p:nvGrpSpPr>
        <p:grpSpPr>
          <a:xfrm rot="18710867">
            <a:off x="7059206" y="4912694"/>
            <a:ext cx="430744" cy="618998"/>
            <a:chOff x="8077200" y="2660650"/>
            <a:chExt cx="565150" cy="755650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A31F922-7C9A-47FB-8676-067E7ED19A28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ight Triangle 199">
              <a:extLst>
                <a:ext uri="{FF2B5EF4-FFF2-40B4-BE49-F238E27FC236}">
                  <a16:creationId xmlns:a16="http://schemas.microsoft.com/office/drawing/2014/main" id="{1DA1E64F-2E14-43F1-9A83-CBFEF4FE7D9B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BCB9030-8A48-4BFA-983A-DE96655638C2}"/>
              </a:ext>
            </a:extLst>
          </p:cNvPr>
          <p:cNvCxnSpPr>
            <a:cxnSpLocks/>
          </p:cNvCxnSpPr>
          <p:nvPr/>
        </p:nvCxnSpPr>
        <p:spPr>
          <a:xfrm flipH="1">
            <a:off x="6527800" y="6007092"/>
            <a:ext cx="46500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4E78A56-E0D8-45EF-8054-3C31439FBEE0}"/>
              </a:ext>
            </a:extLst>
          </p:cNvPr>
          <p:cNvCxnSpPr>
            <a:cxnSpLocks/>
            <a:endCxn id="216" idx="5"/>
          </p:cNvCxnSpPr>
          <p:nvPr/>
        </p:nvCxnSpPr>
        <p:spPr>
          <a:xfrm flipH="1">
            <a:off x="6985002" y="5143500"/>
            <a:ext cx="241298" cy="8858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4EB66B7-EBBC-4A0F-AB40-495A6148339F}"/>
              </a:ext>
            </a:extLst>
          </p:cNvPr>
          <p:cNvGrpSpPr/>
          <p:nvPr/>
        </p:nvGrpSpPr>
        <p:grpSpPr>
          <a:xfrm>
            <a:off x="2825229" y="4092980"/>
            <a:ext cx="4858266" cy="2080307"/>
            <a:chOff x="3041132" y="1083080"/>
            <a:chExt cx="4655069" cy="20803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8BF068E-E6AC-45DC-9F4F-753D3D158063}"/>
                </a:ext>
              </a:extLst>
            </p:cNvPr>
            <p:cNvSpPr/>
            <p:nvPr/>
          </p:nvSpPr>
          <p:spPr>
            <a:xfrm>
              <a:off x="3041132" y="1083080"/>
              <a:ext cx="4655069" cy="16169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58C3CE54-163A-463E-A3ED-318A368B4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7846" y="2857492"/>
              <a:ext cx="490400" cy="1363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B2C3D77-2127-4C24-8394-CBB3F483E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1591" y="3102112"/>
              <a:ext cx="297043" cy="39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4978B5F1-8FE1-4807-BB06-FE81B5625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743" y="2284671"/>
              <a:ext cx="35755" cy="8787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A3F65009-F3FB-42B3-A362-A602F7D0A03A}"/>
                </a:ext>
              </a:extLst>
            </p:cNvPr>
            <p:cNvCxnSpPr>
              <a:cxnSpLocks/>
            </p:cNvCxnSpPr>
            <p:nvPr/>
          </p:nvCxnSpPr>
          <p:spPr>
            <a:xfrm>
              <a:off x="6025329" y="2261443"/>
              <a:ext cx="110169" cy="61961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1" name="TextBox 210">
            <a:extLst>
              <a:ext uri="{FF2B5EF4-FFF2-40B4-BE49-F238E27FC236}">
                <a16:creationId xmlns:a16="http://schemas.microsoft.com/office/drawing/2014/main" id="{BAD0BB59-D0FF-4E19-B627-30C3827BE271}"/>
              </a:ext>
            </a:extLst>
          </p:cNvPr>
          <p:cNvSpPr txBox="1"/>
          <p:nvPr/>
        </p:nvSpPr>
        <p:spPr>
          <a:xfrm>
            <a:off x="6184088" y="4439394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9BB6E042-75EF-4A36-8A23-9CA8AA4267C6}"/>
              </a:ext>
            </a:extLst>
          </p:cNvPr>
          <p:cNvCxnSpPr>
            <a:cxnSpLocks/>
          </p:cNvCxnSpPr>
          <p:nvPr/>
        </p:nvCxnSpPr>
        <p:spPr>
          <a:xfrm>
            <a:off x="6642101" y="4838700"/>
            <a:ext cx="609599" cy="2921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E4010F23-4CF7-44E9-9167-921199DE3C0C}"/>
              </a:ext>
            </a:extLst>
          </p:cNvPr>
          <p:cNvSpPr txBox="1"/>
          <p:nvPr/>
        </p:nvSpPr>
        <p:spPr>
          <a:xfrm>
            <a:off x="2987316" y="3716891"/>
            <a:ext cx="45320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 setup with angle-cut beampipe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66BE2C-482F-4237-89F2-BE07BDDF2B7C}"/>
              </a:ext>
            </a:extLst>
          </p:cNvPr>
          <p:cNvSpPr txBox="1"/>
          <p:nvPr/>
        </p:nvSpPr>
        <p:spPr>
          <a:xfrm>
            <a:off x="558800" y="10922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1)</a:t>
            </a: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ED18F776-B79F-4633-B311-9BB1C274F725}"/>
              </a:ext>
            </a:extLst>
          </p:cNvPr>
          <p:cNvSpPr txBox="1"/>
          <p:nvPr/>
        </p:nvSpPr>
        <p:spPr>
          <a:xfrm>
            <a:off x="520700" y="39370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2)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92E509D-EC7A-4F91-A8B7-3267068E0F6C}"/>
              </a:ext>
            </a:extLst>
          </p:cNvPr>
          <p:cNvSpPr txBox="1"/>
          <p:nvPr/>
        </p:nvSpPr>
        <p:spPr>
          <a:xfrm>
            <a:off x="8115301" y="2311400"/>
            <a:ext cx="344169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Purpose: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fundamental power removed by transition section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E165AF4-6588-4A62-ADB2-6D037DC784BA}"/>
              </a:ext>
            </a:extLst>
          </p:cNvPr>
          <p:cNvSpPr txBox="1"/>
          <p:nvPr/>
        </p:nvSpPr>
        <p:spPr>
          <a:xfrm>
            <a:off x="8191501" y="5372100"/>
            <a:ext cx="34416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Purpose: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 HOM power</a:t>
            </a:r>
          </a:p>
        </p:txBody>
      </p:sp>
      <p:sp>
        <p:nvSpPr>
          <p:cNvPr id="167" name="Title 1">
            <a:extLst>
              <a:ext uri="{FF2B5EF4-FFF2-40B4-BE49-F238E27FC236}">
                <a16:creationId xmlns:a16="http://schemas.microsoft.com/office/drawing/2014/main" id="{364B817F-0273-4B7B-894C-B2FB63FF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3" y="0"/>
            <a:ext cx="12284055" cy="623300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3600" spc="-20" dirty="0">
                <a:solidFill>
                  <a:prstClr val="black"/>
                </a:solidFill>
                <a:latin typeface="+mn-lt"/>
                <a:cs typeface="Calibri"/>
              </a:rPr>
              <a:t>ATF Experimental Setup (under consideration)</a:t>
            </a:r>
            <a:endParaRPr lang="en-US" sz="36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3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>
            <a:extLst>
              <a:ext uri="{FF2B5EF4-FFF2-40B4-BE49-F238E27FC236}">
                <a16:creationId xmlns:a16="http://schemas.microsoft.com/office/drawing/2014/main" id="{F58D89B3-6702-4EF2-AA53-5600EDD612EC}"/>
              </a:ext>
            </a:extLst>
          </p:cNvPr>
          <p:cNvGrpSpPr/>
          <p:nvPr/>
        </p:nvGrpSpPr>
        <p:grpSpPr>
          <a:xfrm rot="188504">
            <a:off x="7048502" y="3575053"/>
            <a:ext cx="381000" cy="615950"/>
            <a:chOff x="8077200" y="2660650"/>
            <a:chExt cx="565150" cy="755650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433A15AA-04EA-41BB-8FFD-FC74F59BA850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ight Triangle 215">
              <a:extLst>
                <a:ext uri="{FF2B5EF4-FFF2-40B4-BE49-F238E27FC236}">
                  <a16:creationId xmlns:a16="http://schemas.microsoft.com/office/drawing/2014/main" id="{5F929C8F-34C1-4E3C-B309-3B9D96DD20CD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8056" y="445630"/>
            <a:ext cx="11745190" cy="360014"/>
            <a:chOff x="374073" y="602673"/>
            <a:chExt cx="11745190" cy="360014"/>
          </a:xfrm>
        </p:grpSpPr>
        <p:cxnSp>
          <p:nvCxnSpPr>
            <p:cNvPr id="70" name="Straight Connector 69"/>
            <p:cNvCxnSpPr>
              <a:endCxn id="71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1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F651098-5004-4525-8419-905F2B120A91}"/>
              </a:ext>
            </a:extLst>
          </p:cNvPr>
          <p:cNvGrpSpPr/>
          <p:nvPr/>
        </p:nvGrpSpPr>
        <p:grpSpPr>
          <a:xfrm rot="188504">
            <a:off x="6070601" y="3549651"/>
            <a:ext cx="381000" cy="615950"/>
            <a:chOff x="8077200" y="2660650"/>
            <a:chExt cx="565150" cy="755650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3A5695A-078E-4135-8866-3CA4D6AFBFB6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ight Triangle 120">
              <a:extLst>
                <a:ext uri="{FF2B5EF4-FFF2-40B4-BE49-F238E27FC236}">
                  <a16:creationId xmlns:a16="http://schemas.microsoft.com/office/drawing/2014/main" id="{4ECEBE2B-9781-4BFE-82A7-88D7F21B5A63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3C43129A-9D4B-40E6-A604-04CE8E3EE8E9}"/>
              </a:ext>
            </a:extLst>
          </p:cNvPr>
          <p:cNvCxnSpPr>
            <a:cxnSpLocks/>
            <a:stCxn id="153" idx="2"/>
          </p:cNvCxnSpPr>
          <p:nvPr/>
        </p:nvCxnSpPr>
        <p:spPr>
          <a:xfrm>
            <a:off x="2430186" y="2689102"/>
            <a:ext cx="78822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Isosceles Triangle 122">
            <a:extLst>
              <a:ext uri="{FF2B5EF4-FFF2-40B4-BE49-F238E27FC236}">
                <a16:creationId xmlns:a16="http://schemas.microsoft.com/office/drawing/2014/main" id="{965EEBD1-B998-42A5-BDE1-05891130C6E9}"/>
              </a:ext>
            </a:extLst>
          </p:cNvPr>
          <p:cNvSpPr/>
          <p:nvPr/>
        </p:nvSpPr>
        <p:spPr>
          <a:xfrm rot="5160000">
            <a:off x="9092962" y="3145542"/>
            <a:ext cx="1409302" cy="5603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ounded Rectangle 32">
            <a:extLst>
              <a:ext uri="{FF2B5EF4-FFF2-40B4-BE49-F238E27FC236}">
                <a16:creationId xmlns:a16="http://schemas.microsoft.com/office/drawing/2014/main" id="{BB47B4A1-E1B7-4CDA-A713-BB08683831D5}"/>
              </a:ext>
            </a:extLst>
          </p:cNvPr>
          <p:cNvSpPr/>
          <p:nvPr/>
        </p:nvSpPr>
        <p:spPr>
          <a:xfrm>
            <a:off x="6042669" y="2209208"/>
            <a:ext cx="277074" cy="9674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411E1ED-82C1-4AE4-A252-B2381FF3EE1C}"/>
              </a:ext>
            </a:extLst>
          </p:cNvPr>
          <p:cNvGrpSpPr/>
          <p:nvPr/>
        </p:nvGrpSpPr>
        <p:grpSpPr>
          <a:xfrm>
            <a:off x="9012667" y="2463056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DE429AC-7FCF-427A-A8C4-7BC5EB51EB7C}"/>
                </a:ext>
              </a:extLst>
            </p:cNvPr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D227D94F-C8B2-46D3-B3B3-0E24EE01928A}"/>
                </a:ext>
              </a:extLst>
            </p:cNvPr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28" name="Rounded Rectangle 39">
            <a:extLst>
              <a:ext uri="{FF2B5EF4-FFF2-40B4-BE49-F238E27FC236}">
                <a16:creationId xmlns:a16="http://schemas.microsoft.com/office/drawing/2014/main" id="{C2E007C3-B9A3-4880-B5B7-7CC0A52545DC}"/>
              </a:ext>
            </a:extLst>
          </p:cNvPr>
          <p:cNvSpPr/>
          <p:nvPr/>
        </p:nvSpPr>
        <p:spPr>
          <a:xfrm>
            <a:off x="10158781" y="2573974"/>
            <a:ext cx="540202" cy="246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797E3FE-F907-40ED-AF3D-5C0B5DFD785D}"/>
              </a:ext>
            </a:extLst>
          </p:cNvPr>
          <p:cNvCxnSpPr>
            <a:cxnSpLocks/>
          </p:cNvCxnSpPr>
          <p:nvPr/>
        </p:nvCxnSpPr>
        <p:spPr>
          <a:xfrm>
            <a:off x="10677839" y="2695431"/>
            <a:ext cx="519312" cy="1725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37FC59F-0338-468C-BEF8-68A650345501}"/>
              </a:ext>
            </a:extLst>
          </p:cNvPr>
          <p:cNvSpPr/>
          <p:nvPr/>
        </p:nvSpPr>
        <p:spPr>
          <a:xfrm rot="960000">
            <a:off x="11161480" y="2629476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0B8D744-F674-42EB-8F23-A69EC6F87C01}"/>
              </a:ext>
            </a:extLst>
          </p:cNvPr>
          <p:cNvSpPr/>
          <p:nvPr/>
        </p:nvSpPr>
        <p:spPr>
          <a:xfrm>
            <a:off x="9368696" y="2655475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0290EC94-C066-419D-B8C4-75A60681BA34}"/>
              </a:ext>
            </a:extLst>
          </p:cNvPr>
          <p:cNvSpPr/>
          <p:nvPr/>
        </p:nvSpPr>
        <p:spPr>
          <a:xfrm>
            <a:off x="8308189" y="2642968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3A0ED0C-766A-4C50-981A-449CB41E6794}"/>
              </a:ext>
            </a:extLst>
          </p:cNvPr>
          <p:cNvGrpSpPr/>
          <p:nvPr/>
        </p:nvGrpSpPr>
        <p:grpSpPr>
          <a:xfrm>
            <a:off x="575579" y="2552600"/>
            <a:ext cx="2383189" cy="513591"/>
            <a:chOff x="410479" y="1981100"/>
            <a:chExt cx="2383189" cy="513591"/>
          </a:xfrm>
        </p:grpSpPr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918B0940-5731-41C4-BDCF-E5763C40D249}"/>
                </a:ext>
              </a:extLst>
            </p:cNvPr>
            <p:cNvCxnSpPr>
              <a:cxnSpLocks/>
            </p:cNvCxnSpPr>
            <p:nvPr/>
          </p:nvCxnSpPr>
          <p:spPr>
            <a:xfrm>
              <a:off x="2478483" y="1981100"/>
              <a:ext cx="315185" cy="0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CCFAC6E-D29D-4D29-8104-4588646B8DB9}"/>
                </a:ext>
              </a:extLst>
            </p:cNvPr>
            <p:cNvSpPr txBox="1"/>
            <p:nvPr/>
          </p:nvSpPr>
          <p:spPr>
            <a:xfrm>
              <a:off x="2361404" y="212535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1200" cap="none" spc="0" normalizeH="0" baseline="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</a:t>
              </a:r>
              <a:r>
                <a:rPr kumimoji="0" lang="en-US" i="0" u="none" strike="noStrike" kern="1200" cap="none" spc="0" normalizeH="0" baseline="30000" noProof="0" dirty="0">
                  <a:ln>
                    <a:noFill/>
                  </a:ln>
                  <a:solidFill>
                    <a:srgbClr val="47484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</a:t>
              </a: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01B65A7A-594E-42F3-94CF-39183D3A8ACE}"/>
                </a:ext>
              </a:extLst>
            </p:cNvPr>
            <p:cNvSpPr/>
            <p:nvPr/>
          </p:nvSpPr>
          <p:spPr>
            <a:xfrm>
              <a:off x="2265086" y="2082042"/>
              <a:ext cx="426795" cy="7112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826A5D9C-D058-448F-B7A8-8DC66955D80A}"/>
                </a:ext>
              </a:extLst>
            </p:cNvPr>
            <p:cNvSpPr/>
            <p:nvPr/>
          </p:nvSpPr>
          <p:spPr>
            <a:xfrm>
              <a:off x="1774246" y="2023438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6B34FF1B-99A9-4C63-913D-A7B8E7C3BA80}"/>
                </a:ext>
              </a:extLst>
            </p:cNvPr>
            <p:cNvSpPr/>
            <p:nvPr/>
          </p:nvSpPr>
          <p:spPr>
            <a:xfrm>
              <a:off x="832735" y="2295821"/>
              <a:ext cx="417059" cy="16548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75E71A30-D6B5-40DF-81A3-B6731F4C3E88}"/>
                </a:ext>
              </a:extLst>
            </p:cNvPr>
            <p:cNvCxnSpPr>
              <a:cxnSpLocks/>
              <a:stCxn id="155" idx="3"/>
              <a:endCxn id="154" idx="1"/>
            </p:cNvCxnSpPr>
            <p:nvPr/>
          </p:nvCxnSpPr>
          <p:spPr>
            <a:xfrm flipV="1">
              <a:off x="1249794" y="2106179"/>
              <a:ext cx="524452" cy="272383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84E6CFA-D41F-4BDB-8594-31B0310A21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0479" y="2385562"/>
              <a:ext cx="422256" cy="0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83A09662-8ED6-428F-A9B2-E13566BE8B27}"/>
                </a:ext>
              </a:extLst>
            </p:cNvPr>
            <p:cNvSpPr/>
            <p:nvPr/>
          </p:nvSpPr>
          <p:spPr>
            <a:xfrm rot="20100000" flipH="1">
              <a:off x="1376229" y="2106938"/>
              <a:ext cx="45719" cy="387379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1CB4133-0AA8-4E83-970C-38C04AA1D79E}"/>
              </a:ext>
            </a:extLst>
          </p:cNvPr>
          <p:cNvGrpSpPr/>
          <p:nvPr/>
        </p:nvGrpSpPr>
        <p:grpSpPr>
          <a:xfrm>
            <a:off x="5234215" y="2601684"/>
            <a:ext cx="1712686" cy="217716"/>
            <a:chOff x="4876801" y="1988455"/>
            <a:chExt cx="1132114" cy="290287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A47B8F1-F6EF-4019-A591-B7C98466F017}"/>
                </a:ext>
              </a:extLst>
            </p:cNvPr>
            <p:cNvSpPr/>
            <p:nvPr/>
          </p:nvSpPr>
          <p:spPr>
            <a:xfrm>
              <a:off x="4876801" y="2057209"/>
              <a:ext cx="1110342" cy="119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ight Triangle 165">
              <a:extLst>
                <a:ext uri="{FF2B5EF4-FFF2-40B4-BE49-F238E27FC236}">
                  <a16:creationId xmlns:a16="http://schemas.microsoft.com/office/drawing/2014/main" id="{7F2FBE6E-FB1B-40ED-9AE0-80ED0C9C3737}"/>
                </a:ext>
              </a:extLst>
            </p:cNvPr>
            <p:cNvSpPr/>
            <p:nvPr/>
          </p:nvSpPr>
          <p:spPr>
            <a:xfrm rot="16200000">
              <a:off x="5776687" y="2046515"/>
              <a:ext cx="290287" cy="174168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3121992-5607-4A37-8593-CCEDE4DBFD9D}"/>
              </a:ext>
            </a:extLst>
          </p:cNvPr>
          <p:cNvGrpSpPr/>
          <p:nvPr/>
        </p:nvGrpSpPr>
        <p:grpSpPr>
          <a:xfrm>
            <a:off x="6068761" y="2220338"/>
            <a:ext cx="257163" cy="921766"/>
            <a:chOff x="4591932" y="1636138"/>
            <a:chExt cx="257163" cy="921766"/>
          </a:xfrm>
        </p:grpSpPr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13922B46-418C-4F81-AB04-2908E0F804E5}"/>
                </a:ext>
              </a:extLst>
            </p:cNvPr>
            <p:cNvGrpSpPr/>
            <p:nvPr/>
          </p:nvGrpSpPr>
          <p:grpSpPr>
            <a:xfrm>
              <a:off x="4591932" y="1636138"/>
              <a:ext cx="257163" cy="921766"/>
              <a:chOff x="4591932" y="1636138"/>
              <a:chExt cx="257163" cy="921766"/>
            </a:xfrm>
          </p:grpSpPr>
          <p:grpSp>
            <p:nvGrpSpPr>
              <p:cNvPr id="184" name="Group 183">
                <a:extLst>
                  <a:ext uri="{FF2B5EF4-FFF2-40B4-BE49-F238E27FC236}">
                    <a16:creationId xmlns:a16="http://schemas.microsoft.com/office/drawing/2014/main" id="{E164C46B-FB46-430E-BDC9-41753E728DA5}"/>
                  </a:ext>
                </a:extLst>
              </p:cNvPr>
              <p:cNvGrpSpPr/>
              <p:nvPr/>
            </p:nvGrpSpPr>
            <p:grpSpPr>
              <a:xfrm>
                <a:off x="4591932" y="1636138"/>
                <a:ext cx="257163" cy="921766"/>
                <a:chOff x="6572250" y="2686529"/>
                <a:chExt cx="257163" cy="921766"/>
              </a:xfrm>
            </p:grpSpPr>
            <p:sp>
              <p:nvSpPr>
                <p:cNvPr id="186" name="Rectangle 185">
                  <a:extLst>
                    <a:ext uri="{FF2B5EF4-FFF2-40B4-BE49-F238E27FC236}">
                      <a16:creationId xmlns:a16="http://schemas.microsoft.com/office/drawing/2014/main" id="{ACEB5357-2A05-490D-9B74-E2D2F8C998E2}"/>
                    </a:ext>
                  </a:extLst>
                </p:cNvPr>
                <p:cNvSpPr/>
                <p:nvPr/>
              </p:nvSpPr>
              <p:spPr>
                <a:xfrm>
                  <a:off x="6572250" y="2966707"/>
                  <a:ext cx="257163" cy="35473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EB2A0D6C-89C7-4513-9FDC-38D5C78E627E}"/>
                    </a:ext>
                  </a:extLst>
                </p:cNvPr>
                <p:cNvGrpSpPr/>
                <p:nvPr/>
              </p:nvGrpSpPr>
              <p:grpSpPr>
                <a:xfrm>
                  <a:off x="6619163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987548EC-615B-430D-A91C-37A3720D85C7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id="{67BCD70B-D1E6-42FF-AD0D-0F729631A222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63EACDC4-CEAA-420E-BC9C-A71DF5BA0BBA}"/>
                    </a:ext>
                  </a:extLst>
                </p:cNvPr>
                <p:cNvGrpSpPr/>
                <p:nvPr/>
              </p:nvGrpSpPr>
              <p:grpSpPr>
                <a:xfrm>
                  <a:off x="6704888" y="2686529"/>
                  <a:ext cx="72857" cy="921766"/>
                  <a:chOff x="6619163" y="2686529"/>
                  <a:chExt cx="72857" cy="921766"/>
                </a:xfrm>
              </p:grpSpPr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87FFF8F5-00D2-4FE7-B415-74EBACCAF2BA}"/>
                      </a:ext>
                    </a:extLst>
                  </p:cNvPr>
                  <p:cNvSpPr/>
                  <p:nvPr/>
                </p:nvSpPr>
                <p:spPr>
                  <a:xfrm>
                    <a:off x="6619163" y="2686529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8959D490-D0C0-4F68-95D7-BDEB26EFEF22}"/>
                      </a:ext>
                    </a:extLst>
                  </p:cNvPr>
                  <p:cNvSpPr/>
                  <p:nvPr/>
                </p:nvSpPr>
                <p:spPr>
                  <a:xfrm>
                    <a:off x="6628688" y="3324704"/>
                    <a:ext cx="63332" cy="283591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729F4D02-58DA-4456-84C9-2F1ABC44ED90}"/>
                  </a:ext>
                </a:extLst>
              </p:cNvPr>
              <p:cNvSpPr/>
              <p:nvPr/>
            </p:nvSpPr>
            <p:spPr>
              <a:xfrm>
                <a:off x="4641273" y="2088078"/>
                <a:ext cx="73231" cy="7323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D10E520B-B20B-4D84-880F-ED9FA8479040}"/>
                </a:ext>
              </a:extLst>
            </p:cNvPr>
            <p:cNvSpPr/>
            <p:nvPr/>
          </p:nvSpPr>
          <p:spPr>
            <a:xfrm>
              <a:off x="4746172" y="2086098"/>
              <a:ext cx="73231" cy="7323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D8FF998-E165-45DF-BE1C-DB39AB5BBE0F}"/>
              </a:ext>
            </a:extLst>
          </p:cNvPr>
          <p:cNvSpPr/>
          <p:nvPr/>
        </p:nvSpPr>
        <p:spPr>
          <a:xfrm>
            <a:off x="6921500" y="3501527"/>
            <a:ext cx="711199" cy="671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15A14278-752D-4C42-A12C-3D0DF7516079}"/>
              </a:ext>
            </a:extLst>
          </p:cNvPr>
          <p:cNvSpPr/>
          <p:nvPr/>
        </p:nvSpPr>
        <p:spPr>
          <a:xfrm>
            <a:off x="4216400" y="3510281"/>
            <a:ext cx="11049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4389374E-7129-4EDF-A90B-3C8CE7378A25}"/>
              </a:ext>
            </a:extLst>
          </p:cNvPr>
          <p:cNvSpPr/>
          <p:nvPr/>
        </p:nvSpPr>
        <p:spPr>
          <a:xfrm flipV="1">
            <a:off x="5930901" y="3492500"/>
            <a:ext cx="482599" cy="63501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A5BD558A-622C-4EF2-BCF8-49DBB8B7E2DF}"/>
              </a:ext>
            </a:extLst>
          </p:cNvPr>
          <p:cNvSpPr/>
          <p:nvPr/>
        </p:nvSpPr>
        <p:spPr>
          <a:xfrm>
            <a:off x="3352801" y="3514227"/>
            <a:ext cx="469899" cy="5447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97E4985-FEB5-4B84-9503-DD55EA95EA72}"/>
              </a:ext>
            </a:extLst>
          </p:cNvPr>
          <p:cNvGrpSpPr/>
          <p:nvPr/>
        </p:nvGrpSpPr>
        <p:grpSpPr>
          <a:xfrm rot="18710867">
            <a:off x="7313206" y="2766394"/>
            <a:ext cx="430744" cy="618998"/>
            <a:chOff x="8077200" y="2660650"/>
            <a:chExt cx="565150" cy="755650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1A31F922-7C9A-47FB-8676-067E7ED19A28}"/>
                </a:ext>
              </a:extLst>
            </p:cNvPr>
            <p:cNvSpPr/>
            <p:nvPr/>
          </p:nvSpPr>
          <p:spPr>
            <a:xfrm rot="5160000">
              <a:off x="8116362" y="2781998"/>
              <a:ext cx="553144" cy="467021"/>
            </a:xfrm>
            <a:prstGeom prst="rect">
              <a:avLst/>
            </a:prstGeom>
            <a:solidFill>
              <a:srgbClr val="FFA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ight Triangle 199">
              <a:extLst>
                <a:ext uri="{FF2B5EF4-FFF2-40B4-BE49-F238E27FC236}">
                  <a16:creationId xmlns:a16="http://schemas.microsoft.com/office/drawing/2014/main" id="{1DA1E64F-2E14-43F1-9A83-CBFEF4FE7D9B}"/>
                </a:ext>
              </a:extLst>
            </p:cNvPr>
            <p:cNvSpPr/>
            <p:nvPr/>
          </p:nvSpPr>
          <p:spPr>
            <a:xfrm rot="5400000">
              <a:off x="7981950" y="2755900"/>
              <a:ext cx="755650" cy="56515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1" name="Straight Arrow Connector 200">
            <a:extLst>
              <a:ext uri="{FF2B5EF4-FFF2-40B4-BE49-F238E27FC236}">
                <a16:creationId xmlns:a16="http://schemas.microsoft.com/office/drawing/2014/main" id="{BBCB9030-8A48-4BFA-983A-DE96655638C2}"/>
              </a:ext>
            </a:extLst>
          </p:cNvPr>
          <p:cNvCxnSpPr>
            <a:cxnSpLocks/>
          </p:cNvCxnSpPr>
          <p:nvPr/>
        </p:nvCxnSpPr>
        <p:spPr>
          <a:xfrm flipH="1">
            <a:off x="6781800" y="3860792"/>
            <a:ext cx="46500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34E78A56-E0D8-45EF-8054-3C31439FBEE0}"/>
              </a:ext>
            </a:extLst>
          </p:cNvPr>
          <p:cNvCxnSpPr>
            <a:cxnSpLocks/>
            <a:endCxn id="216" idx="5"/>
          </p:cNvCxnSpPr>
          <p:nvPr/>
        </p:nvCxnSpPr>
        <p:spPr>
          <a:xfrm flipH="1">
            <a:off x="7239002" y="2997200"/>
            <a:ext cx="241298" cy="8858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4EB66B7-EBBC-4A0F-AB40-495A6148339F}"/>
              </a:ext>
            </a:extLst>
          </p:cNvPr>
          <p:cNvGrpSpPr/>
          <p:nvPr/>
        </p:nvGrpSpPr>
        <p:grpSpPr>
          <a:xfrm>
            <a:off x="3079229" y="1946680"/>
            <a:ext cx="4858266" cy="2080307"/>
            <a:chOff x="3041132" y="1083080"/>
            <a:chExt cx="4655069" cy="2080307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98BF068E-E6AC-45DC-9F4F-753D3D158063}"/>
                </a:ext>
              </a:extLst>
            </p:cNvPr>
            <p:cNvSpPr/>
            <p:nvPr/>
          </p:nvSpPr>
          <p:spPr>
            <a:xfrm>
              <a:off x="3041132" y="1083080"/>
              <a:ext cx="4655069" cy="16169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58C3CE54-163A-463E-A3ED-318A368B4C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67846" y="2857492"/>
              <a:ext cx="490400" cy="1363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BB2C3D77-2127-4C24-8394-CBB3F483EC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81591" y="3102112"/>
              <a:ext cx="297043" cy="3992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4978B5F1-8FE1-4807-BB06-FE81B5625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58743" y="2284671"/>
              <a:ext cx="35755" cy="878716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A3F65009-F3FB-42B3-A362-A602F7D0A03A}"/>
                </a:ext>
              </a:extLst>
            </p:cNvPr>
            <p:cNvCxnSpPr>
              <a:cxnSpLocks/>
            </p:cNvCxnSpPr>
            <p:nvPr/>
          </p:nvCxnSpPr>
          <p:spPr>
            <a:xfrm>
              <a:off x="6025329" y="2261443"/>
              <a:ext cx="110169" cy="61961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9BB6E042-75EF-4A36-8A23-9CA8AA4267C6}"/>
              </a:ext>
            </a:extLst>
          </p:cNvPr>
          <p:cNvCxnSpPr>
            <a:cxnSpLocks/>
          </p:cNvCxnSpPr>
          <p:nvPr/>
        </p:nvCxnSpPr>
        <p:spPr>
          <a:xfrm>
            <a:off x="6896101" y="2692400"/>
            <a:ext cx="609599" cy="2921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E4010F23-4CF7-44E9-9167-921199DE3C0C}"/>
              </a:ext>
            </a:extLst>
          </p:cNvPr>
          <p:cNvSpPr txBox="1"/>
          <p:nvPr/>
        </p:nvSpPr>
        <p:spPr>
          <a:xfrm>
            <a:off x="3241316" y="1570591"/>
            <a:ext cx="453201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Experimental setup with angle-cut beampipe</a:t>
            </a:r>
            <a:endParaRPr kumimoji="0" lang="en-US" sz="16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0607393-6F99-4633-BFA0-AA3FB2D05937}"/>
              </a:ext>
            </a:extLst>
          </p:cNvPr>
          <p:cNvSpPr txBox="1"/>
          <p:nvPr/>
        </p:nvSpPr>
        <p:spPr>
          <a:xfrm>
            <a:off x="647700" y="168910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3)</a:t>
            </a:r>
          </a:p>
        </p:txBody>
      </p:sp>
      <p:sp>
        <p:nvSpPr>
          <p:cNvPr id="67" name="Title 1">
            <a:extLst>
              <a:ext uri="{FF2B5EF4-FFF2-40B4-BE49-F238E27FC236}">
                <a16:creationId xmlns:a16="http://schemas.microsoft.com/office/drawing/2014/main" id="{18301BC8-5E5C-451A-80ED-50D5DAF41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03" y="0"/>
            <a:ext cx="12284055" cy="623300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3600" spc="-20" dirty="0">
                <a:solidFill>
                  <a:prstClr val="black"/>
                </a:solidFill>
                <a:latin typeface="+mn-lt"/>
                <a:cs typeface="Calibri"/>
              </a:rPr>
              <a:t>ATF Experimental Setup (under consideration)</a:t>
            </a:r>
            <a:endParaRPr lang="en-US" sz="36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18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63345" y="102208"/>
            <a:ext cx="4422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Electron Beam Requirements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6A956D-C78E-4C35-9D36-56B9DA67996B}"/>
              </a:ext>
            </a:extLst>
          </p:cNvPr>
          <p:cNvGrpSpPr/>
          <p:nvPr/>
        </p:nvGrpSpPr>
        <p:grpSpPr>
          <a:xfrm>
            <a:off x="1860849" y="753813"/>
            <a:ext cx="9180276" cy="5691054"/>
            <a:chOff x="1860849" y="753813"/>
            <a:chExt cx="9180276" cy="56910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716B4A3-7FAF-470D-B6B8-19A8BF37E408}"/>
                </a:ext>
              </a:extLst>
            </p:cNvPr>
            <p:cNvSpPr txBox="1"/>
            <p:nvPr/>
          </p:nvSpPr>
          <p:spPr>
            <a:xfrm>
              <a:off x="10185722" y="2419108"/>
              <a:ext cx="26621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12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62" y="0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Special Equipment Requirements and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18695-53DD-1844-BBEF-9F56CC265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6867"/>
            <a:ext cx="10515600" cy="5170096"/>
          </a:xfrm>
        </p:spPr>
        <p:txBody>
          <a:bodyPr>
            <a:normAutofit/>
          </a:bodyPr>
          <a:lstStyle/>
          <a:p>
            <a:r>
              <a:rPr lang="en-US" dirty="0"/>
              <a:t>Electron Beam</a:t>
            </a:r>
          </a:p>
          <a:p>
            <a:pPr lvl="2"/>
            <a:r>
              <a:rPr lang="en-US" dirty="0"/>
              <a:t>shaped bunch using mask technique (likely), </a:t>
            </a:r>
          </a:p>
          <a:p>
            <a:pPr lvl="2"/>
            <a:r>
              <a:rPr lang="en-US" dirty="0" err="1"/>
              <a:t>LiHe</a:t>
            </a:r>
            <a:r>
              <a:rPr lang="en-US" dirty="0"/>
              <a:t> bolometer/interferometer setup, </a:t>
            </a:r>
          </a:p>
          <a:p>
            <a:pPr lvl="2"/>
            <a:r>
              <a:rPr lang="en-US" dirty="0" err="1"/>
              <a:t>TPX</a:t>
            </a:r>
            <a:r>
              <a:rPr lang="en-US" dirty="0"/>
              <a:t> windows</a:t>
            </a:r>
          </a:p>
          <a:p>
            <a:pPr lvl="2"/>
            <a:r>
              <a:rPr lang="en-US" dirty="0"/>
              <a:t>vertical translation stage (levered at the beam height)</a:t>
            </a:r>
          </a:p>
          <a:p>
            <a:pPr lvl="2"/>
            <a:r>
              <a:rPr lang="en-US" dirty="0"/>
              <a:t>the horizontal slit,</a:t>
            </a:r>
          </a:p>
          <a:p>
            <a:pPr lvl="2"/>
            <a:r>
              <a:rPr lang="en-US" dirty="0"/>
              <a:t>diagnostic screen,</a:t>
            </a:r>
          </a:p>
          <a:p>
            <a:pPr lvl="2"/>
            <a:r>
              <a:rPr lang="en-US" dirty="0"/>
              <a:t>alignment laser(s)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single shot THz spectrometer – a new instrument</a:t>
            </a:r>
          </a:p>
          <a:p>
            <a:pPr lvl="2" indent="0">
              <a:buNone/>
            </a:pPr>
            <a:endParaRPr lang="en-US" dirty="0"/>
          </a:p>
          <a:p>
            <a:r>
              <a:rPr lang="en-US" dirty="0"/>
              <a:t>Hazards &amp; Special Installation Requirements</a:t>
            </a:r>
          </a:p>
          <a:p>
            <a:pPr lvl="1"/>
            <a:r>
              <a:rPr lang="en-US" dirty="0"/>
              <a:t>No known hazards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62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9FEAA-F4E0-1246-B1E7-DF336DE11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8" y="1"/>
            <a:ext cx="10515600" cy="63699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Experimental Time Request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3A3B09-4E77-B749-8153-C1844FE9A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796015"/>
              </p:ext>
            </p:extLst>
          </p:nvPr>
        </p:nvGraphicFramePr>
        <p:xfrm>
          <a:off x="838200" y="1291370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32 hours</a:t>
                      </a:r>
                      <a:r>
                        <a:rPr lang="en-US" baseline="30000" dirty="0"/>
                        <a:t>*)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 </a:t>
                      </a:r>
                      <a:r>
                        <a:rPr lang="en-US" dirty="0"/>
                        <a:t>48 hours</a:t>
                      </a:r>
                      <a:r>
                        <a:rPr lang="en-US" baseline="30000" dirty="0"/>
                        <a:t>*)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Laser* Only (in FEL Room)</a:t>
                      </a:r>
                      <a:endParaRPr lang="en-US" strike="sngStrike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baseline="0" dirty="0"/>
                        <a:t>Laser* + Electron Beam</a:t>
                      </a:r>
                      <a:endParaRPr lang="en-US" strike="sngStrike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B694B9C-51DF-1B41-9225-691F9D253220}"/>
              </a:ext>
            </a:extLst>
          </p:cNvPr>
          <p:cNvSpPr txBox="1"/>
          <p:nvPr/>
        </p:nvSpPr>
        <p:spPr>
          <a:xfrm>
            <a:off x="4623371" y="811659"/>
            <a:ext cx="3283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CY2022 Time Request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2C37A2F-A990-9749-952B-CEF0455DCD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042508"/>
              </p:ext>
            </p:extLst>
          </p:nvPr>
        </p:nvGraphicFramePr>
        <p:xfrm>
          <a:off x="857038" y="4104778"/>
          <a:ext cx="10515600" cy="1483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61513794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3656504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9836761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Setup Hours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Running Hours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07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Electron Beam Only</a:t>
                      </a:r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32 hours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48 hours</a:t>
                      </a:r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982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Only (in FEL Room)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78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/>
                        <a:t>Laser* + Electron Beam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2288786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0DD5C7A-2802-9C41-84FC-3B5797C13958}"/>
              </a:ext>
            </a:extLst>
          </p:cNvPr>
          <p:cNvSpPr txBox="1"/>
          <p:nvPr/>
        </p:nvSpPr>
        <p:spPr>
          <a:xfrm>
            <a:off x="2217506" y="3594245"/>
            <a:ext cx="8236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 Estimate for one year experiment (including CY2022)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2762992"/>
            <a:ext cx="954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*) we may need a second run using two shifts for a setup and three shifts for the experiment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2D735-B371-488C-8CC0-56E4E1D6E52C}"/>
              </a:ext>
            </a:extLst>
          </p:cNvPr>
          <p:cNvSpPr txBox="1"/>
          <p:nvPr/>
        </p:nvSpPr>
        <p:spPr>
          <a:xfrm>
            <a:off x="666956" y="6046642"/>
            <a:ext cx="11376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The goal is to complete the experiment in FY’2022.  Completion of student’s PhD thesis depends on obtaining the data.</a:t>
            </a:r>
          </a:p>
        </p:txBody>
      </p:sp>
    </p:spTree>
    <p:extLst>
      <p:ext uri="{BB962C8B-B14F-4D97-AF65-F5344CB8AC3E}">
        <p14:creationId xmlns:p14="http://schemas.microsoft.com/office/powerpoint/2010/main" val="308033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54370" y="73224"/>
            <a:ext cx="12137629" cy="622699"/>
          </a:xfrm>
        </p:spPr>
        <p:txBody>
          <a:bodyPr>
            <a:normAutofit/>
          </a:bodyPr>
          <a:lstStyle/>
          <a:p>
            <a:r>
              <a:rPr lang="en-US" dirty="0"/>
              <a:t>A big picture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65" y="1132948"/>
            <a:ext cx="8630752" cy="31322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6697" y="714380"/>
            <a:ext cx="12032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 concept of a high repetition rate multi-user FEL facility based on a collinear </a:t>
            </a:r>
            <a:r>
              <a:rPr lang="en-US" sz="2000" i="1" dirty="0" err="1"/>
              <a:t>wakefield</a:t>
            </a:r>
            <a:r>
              <a:rPr lang="en-US" sz="2000" i="1" dirty="0"/>
              <a:t> accelerator CWA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30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EDE0942-1F92-4B69-AE8F-25237EB48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60" y="1480662"/>
            <a:ext cx="6326300" cy="2843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31" y="300942"/>
            <a:ext cx="7573700" cy="590309"/>
          </a:xfrm>
        </p:spPr>
        <p:txBody>
          <a:bodyPr/>
          <a:lstStyle/>
          <a:p>
            <a:r>
              <a:rPr lang="en-US" dirty="0"/>
              <a:t>Collinear Wakefield accelerator module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187615" y="2025570"/>
            <a:ext cx="0" cy="4977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5418" y="1012647"/>
            <a:ext cx="246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Transition Section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6203780" y="1331089"/>
            <a:ext cx="0" cy="3761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85295" y="1486062"/>
            <a:ext cx="177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Corrugated Tube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C782AE05-2BAE-4671-8047-D34D4BBFC6F0}"/>
              </a:ext>
            </a:extLst>
          </p:cNvPr>
          <p:cNvSpPr/>
          <p:nvPr/>
        </p:nvSpPr>
        <p:spPr>
          <a:xfrm rot="-120000">
            <a:off x="506707" y="2577626"/>
            <a:ext cx="471054" cy="221672"/>
          </a:xfrm>
          <a:prstGeom prst="rightArrow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9686F5-B632-4962-ACFD-AEE2379A4045}"/>
              </a:ext>
            </a:extLst>
          </p:cNvPr>
          <p:cNvSpPr txBox="1"/>
          <p:nvPr/>
        </p:nvSpPr>
        <p:spPr>
          <a:xfrm rot="-120000">
            <a:off x="402353" y="2652540"/>
            <a:ext cx="97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48ED9BC8-4F2E-45C4-9F0E-DD9894CD067E}"/>
              </a:ext>
            </a:extLst>
          </p:cNvPr>
          <p:cNvSpPr/>
          <p:nvPr/>
        </p:nvSpPr>
        <p:spPr>
          <a:xfrm rot="5400000">
            <a:off x="3569646" y="2201841"/>
            <a:ext cx="587024" cy="4612296"/>
          </a:xfrm>
          <a:prstGeom prst="rightBrace">
            <a:avLst>
              <a:gd name="adj1" fmla="val 6500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54B850-3036-496D-97F4-CA5AADFF4296}"/>
              </a:ext>
            </a:extLst>
          </p:cNvPr>
          <p:cNvSpPr txBox="1"/>
          <p:nvPr/>
        </p:nvSpPr>
        <p:spPr>
          <a:xfrm>
            <a:off x="1782501" y="4849793"/>
            <a:ext cx="4942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30-cm long prototype chamber, ID = 2 mm (in fabrication)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2A35F9-F3CB-4E72-ADA7-21AA482764EE}"/>
              </a:ext>
            </a:extLst>
          </p:cNvPr>
          <p:cNvGrpSpPr/>
          <p:nvPr/>
        </p:nvGrpSpPr>
        <p:grpSpPr>
          <a:xfrm>
            <a:off x="7985358" y="198867"/>
            <a:ext cx="4206642" cy="2226029"/>
            <a:chOff x="1688836" y="1697695"/>
            <a:chExt cx="4206642" cy="22260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F13D06B-0E7A-4F30-BA97-86694FDFE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8836" y="1697695"/>
              <a:ext cx="4206642" cy="2226029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811701-6F76-4838-8555-922C59A8CF07}"/>
                </a:ext>
              </a:extLst>
            </p:cNvPr>
            <p:cNvCxnSpPr/>
            <p:nvPr/>
          </p:nvCxnSpPr>
          <p:spPr bwMode="auto">
            <a:xfrm rot="21360000" flipV="1">
              <a:off x="3043170" y="2997284"/>
              <a:ext cx="2405156" cy="469689"/>
            </a:xfrm>
            <a:prstGeom prst="straightConnector1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6672E78-59EC-4D23-9882-8A6023B980AF}"/>
                </a:ext>
              </a:extLst>
            </p:cNvPr>
            <p:cNvSpPr txBox="1"/>
            <p:nvPr/>
          </p:nvSpPr>
          <p:spPr>
            <a:xfrm rot="20700000">
              <a:off x="3755058" y="2914663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0.5 m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21C291FD-1DEE-453A-BD4C-90F1890382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116" y="2858946"/>
            <a:ext cx="2518762" cy="33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69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2290-C2E9-4E40-87E0-16FECCE1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33" y="57277"/>
            <a:ext cx="10515600" cy="445171"/>
          </a:xfrm>
        </p:spPr>
        <p:txBody>
          <a:bodyPr>
            <a:normAutofit/>
          </a:bodyPr>
          <a:lstStyle/>
          <a:p>
            <a:r>
              <a:rPr lang="en-US" dirty="0"/>
              <a:t>Physics design of the Transition Section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9927AD-AAED-46E8-A387-435C1A0A502E}"/>
              </a:ext>
            </a:extLst>
          </p:cNvPr>
          <p:cNvSpPr txBox="1">
            <a:spLocks/>
          </p:cNvSpPr>
          <p:nvPr/>
        </p:nvSpPr>
        <p:spPr>
          <a:xfrm>
            <a:off x="465909" y="202792"/>
            <a:ext cx="11163868" cy="4176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4E5C8-0B99-4A41-8396-0F9255B75FDB}"/>
              </a:ext>
            </a:extLst>
          </p:cNvPr>
          <p:cNvSpPr txBox="1"/>
          <p:nvPr/>
        </p:nvSpPr>
        <p:spPr>
          <a:xfrm>
            <a:off x="9424981" y="1006883"/>
            <a:ext cx="2425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Design Highlights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AE391F-B778-4246-97B4-25C60AF1BAFF}"/>
              </a:ext>
            </a:extLst>
          </p:cNvPr>
          <p:cNvSpPr txBox="1"/>
          <p:nvPr/>
        </p:nvSpPr>
        <p:spPr>
          <a:xfrm>
            <a:off x="9217960" y="1563162"/>
            <a:ext cx="277167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Excellent separation of TM01 and TE11 modes.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Wide bandwidth to accommodate fabrication errors.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99.98% TM01 power extraction in coupler.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84% TE11 power extraction in IOM.</a:t>
            </a:r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000D45-D90C-42F8-9CCE-147AEF9EB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59" t="11365" r="40546"/>
          <a:stretch/>
        </p:blipFill>
        <p:spPr>
          <a:xfrm>
            <a:off x="5823206" y="1524128"/>
            <a:ext cx="3280162" cy="236634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F09AD90-4D95-4F17-B477-655EE2B98F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50" t="10865" r="41705"/>
          <a:stretch/>
        </p:blipFill>
        <p:spPr>
          <a:xfrm>
            <a:off x="5823206" y="4280373"/>
            <a:ext cx="3207507" cy="2371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E5F956-A1B8-4B59-BA8B-69D1E5812AFD}"/>
              </a:ext>
            </a:extLst>
          </p:cNvPr>
          <p:cNvSpPr txBox="1"/>
          <p:nvPr/>
        </p:nvSpPr>
        <p:spPr>
          <a:xfrm>
            <a:off x="5843839" y="1178181"/>
            <a:ext cx="323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180GHz TM01 electric field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904DB8-E659-4BAC-9127-035987AFBA12}"/>
              </a:ext>
            </a:extLst>
          </p:cNvPr>
          <p:cNvSpPr txBox="1"/>
          <p:nvPr/>
        </p:nvSpPr>
        <p:spPr>
          <a:xfrm>
            <a:off x="5773157" y="3913054"/>
            <a:ext cx="339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190GHz TE11-Y electric field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8386" y="376088"/>
            <a:ext cx="11731542" cy="360014"/>
            <a:chOff x="387721" y="602673"/>
            <a:chExt cx="11731542" cy="360014"/>
          </a:xfrm>
        </p:grpSpPr>
        <p:cxnSp>
          <p:nvCxnSpPr>
            <p:cNvPr id="17" name="Straight Connector 16"/>
            <p:cNvCxnSpPr/>
            <p:nvPr/>
          </p:nvCxnSpPr>
          <p:spPr bwMode="auto">
            <a:xfrm flipV="1">
              <a:off x="387721" y="796931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21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5773157" y="3549968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Coupler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92364" y="301170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IOM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68442" y="827735"/>
            <a:ext cx="5123691" cy="5286223"/>
            <a:chOff x="568442" y="827735"/>
            <a:chExt cx="5123691" cy="5286223"/>
          </a:xfrm>
        </p:grpSpPr>
        <p:grpSp>
          <p:nvGrpSpPr>
            <p:cNvPr id="25" name="Group 24"/>
            <p:cNvGrpSpPr/>
            <p:nvPr/>
          </p:nvGrpSpPr>
          <p:grpSpPr>
            <a:xfrm>
              <a:off x="568442" y="827735"/>
              <a:ext cx="5123691" cy="5286223"/>
              <a:chOff x="568442" y="827735"/>
              <a:chExt cx="5123691" cy="52862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5BE51E7-46BA-4E00-8623-8BDFCE55D4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602"/>
              <a:stretch/>
            </p:blipFill>
            <p:spPr bwMode="auto">
              <a:xfrm>
                <a:off x="568442" y="827735"/>
                <a:ext cx="5123691" cy="5286223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106905" y="2074331"/>
                <a:ext cx="91082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reflection</a:t>
                </a: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1694046" y="1915427"/>
                <a:ext cx="163630" cy="23334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242111" y="1822473"/>
                <a:ext cx="8515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coupling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V="1">
                <a:off x="3829252" y="1663569"/>
                <a:ext cx="163630" cy="23334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/>
            <p:cNvSpPr/>
            <p:nvPr/>
          </p:nvSpPr>
          <p:spPr>
            <a:xfrm>
              <a:off x="2221252" y="3038764"/>
              <a:ext cx="289338" cy="182052"/>
            </a:xfrm>
            <a:prstGeom prst="rect">
              <a:avLst/>
            </a:prstGeom>
            <a:solidFill>
              <a:srgbClr val="7AB800">
                <a:alpha val="50196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600875" y="5741859"/>
              <a:ext cx="289338" cy="182052"/>
            </a:xfrm>
            <a:prstGeom prst="rect">
              <a:avLst/>
            </a:prstGeom>
            <a:solidFill>
              <a:srgbClr val="7AB800">
                <a:alpha val="50196"/>
              </a:srgb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007161" y="330828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315973" y="25904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3A3F2-0264-47CD-8AD6-7A8FD5284E66}"/>
              </a:ext>
            </a:extLst>
          </p:cNvPr>
          <p:cNvSpPr txBox="1"/>
          <p:nvPr/>
        </p:nvSpPr>
        <p:spPr>
          <a:xfrm>
            <a:off x="5301204" y="706056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Plots show vacuum that TS holds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ECB477-04A6-4836-8C0E-00631B1A6460}"/>
              </a:ext>
            </a:extLst>
          </p:cNvPr>
          <p:cNvSpPr/>
          <p:nvPr/>
        </p:nvSpPr>
        <p:spPr>
          <a:xfrm>
            <a:off x="5613721" y="1145894"/>
            <a:ext cx="3611301" cy="5544273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5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6000">
        <p:fade/>
      </p:transition>
    </mc:Choice>
    <mc:Fallback xmlns="">
      <p:transition advClick="0" advTm="6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09" y="1011146"/>
            <a:ext cx="4790145" cy="5208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733" y="-431552"/>
            <a:ext cx="10515600" cy="901567"/>
          </a:xfrm>
        </p:spPr>
        <p:txBody>
          <a:bodyPr>
            <a:normAutofit/>
          </a:bodyPr>
          <a:lstStyle/>
          <a:p>
            <a:r>
              <a:rPr lang="en-US" dirty="0"/>
              <a:t>Transition Section Mechanical Design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48000" y="5679496"/>
            <a:ext cx="146613" cy="3245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46090" y="5967075"/>
            <a:ext cx="1034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25677" y="4308833"/>
            <a:ext cx="610120" cy="11200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73209" y="5531795"/>
            <a:ext cx="190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Brazed joint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78386" y="376088"/>
            <a:ext cx="11731542" cy="360014"/>
            <a:chOff x="387721" y="602673"/>
            <a:chExt cx="11731542" cy="360014"/>
          </a:xfrm>
        </p:grpSpPr>
        <p:cxnSp>
          <p:nvCxnSpPr>
            <p:cNvPr id="23" name="Straight Connector 22"/>
            <p:cNvCxnSpPr/>
            <p:nvPr/>
          </p:nvCxnSpPr>
          <p:spPr bwMode="auto">
            <a:xfrm flipV="1">
              <a:off x="387721" y="796931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24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562" y="968975"/>
            <a:ext cx="5107826" cy="533502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575336" y="3802347"/>
            <a:ext cx="2024077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This area contains</a:t>
            </a:r>
          </a:p>
          <a:p>
            <a:r>
              <a:rPr lang="en-US" sz="2000" dirty="0"/>
              <a:t>all design features</a:t>
            </a:r>
          </a:p>
        </p:txBody>
      </p:sp>
      <p:sp>
        <p:nvSpPr>
          <p:cNvPr id="29" name="Oval 28"/>
          <p:cNvSpPr/>
          <p:nvPr/>
        </p:nvSpPr>
        <p:spPr>
          <a:xfrm rot="-240000">
            <a:off x="8180981" y="3546246"/>
            <a:ext cx="1413581" cy="54351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8315535" y="4413147"/>
            <a:ext cx="1352550" cy="114300"/>
          </a:xfrm>
          <a:prstGeom prst="straightConnector1">
            <a:avLst/>
          </a:prstGeom>
          <a:ln w="28575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-300000">
            <a:off x="8464880" y="4124167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20.86mm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58354" y="1391962"/>
            <a:ext cx="1706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Diamond windows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390290" y="1673578"/>
            <a:ext cx="531371" cy="8309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4743995" y="2017300"/>
            <a:ext cx="807777" cy="3808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B8E3394-D222-4D59-A3F1-D4B0DD3D7561}"/>
              </a:ext>
            </a:extLst>
          </p:cNvPr>
          <p:cNvCxnSpPr>
            <a:cxnSpLocks/>
          </p:cNvCxnSpPr>
          <p:nvPr/>
        </p:nvCxnSpPr>
        <p:spPr>
          <a:xfrm flipH="1" flipV="1">
            <a:off x="9569692" y="3896024"/>
            <a:ext cx="928546" cy="34031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8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1080">
        <p:fade/>
      </p:transition>
    </mc:Choice>
    <mc:Fallback xmlns="">
      <p:transition advClick="0" advTm="2108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FD0BE-E8B0-44A5-BFE4-DC17CCC5D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EA1-A797-4C12-8D62-1BAF9DE75901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E5E55F-5821-401A-BFB8-869AE0C1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649" y="766119"/>
            <a:ext cx="4084701" cy="603056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FE7760F-F67A-4C8A-905B-41153F2F7F51}"/>
              </a:ext>
            </a:extLst>
          </p:cNvPr>
          <p:cNvCxnSpPr>
            <a:cxnSpLocks/>
          </p:cNvCxnSpPr>
          <p:nvPr/>
        </p:nvCxnSpPr>
        <p:spPr>
          <a:xfrm>
            <a:off x="2794491" y="4719538"/>
            <a:ext cx="295337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75AF36-B55C-4697-A52C-AFB51391801F}"/>
              </a:ext>
            </a:extLst>
          </p:cNvPr>
          <p:cNvCxnSpPr>
            <a:cxnSpLocks/>
          </p:cNvCxnSpPr>
          <p:nvPr/>
        </p:nvCxnSpPr>
        <p:spPr>
          <a:xfrm>
            <a:off x="3296729" y="2793324"/>
            <a:ext cx="0" cy="6557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A0E0562-55CC-49C6-BF87-CAAB453437C6}"/>
              </a:ext>
            </a:extLst>
          </p:cNvPr>
          <p:cNvSpPr txBox="1"/>
          <p:nvPr/>
        </p:nvSpPr>
        <p:spPr>
          <a:xfrm>
            <a:off x="2055774" y="4563594"/>
            <a:ext cx="827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0.5 mm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97DEE4-7FAE-4514-B9D6-1C8B9D308E7C}"/>
              </a:ext>
            </a:extLst>
          </p:cNvPr>
          <p:cNvCxnSpPr>
            <a:cxnSpLocks/>
          </p:cNvCxnSpPr>
          <p:nvPr/>
        </p:nvCxnSpPr>
        <p:spPr>
          <a:xfrm>
            <a:off x="2383396" y="3545192"/>
            <a:ext cx="72504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7D7571-F63F-4235-AB75-FE34C0288A7F}"/>
              </a:ext>
            </a:extLst>
          </p:cNvPr>
          <p:cNvCxnSpPr>
            <a:cxnSpLocks/>
          </p:cNvCxnSpPr>
          <p:nvPr/>
        </p:nvCxnSpPr>
        <p:spPr>
          <a:xfrm>
            <a:off x="2383396" y="3992867"/>
            <a:ext cx="72504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7F163DC-7B95-4A92-8EAB-49BA7FA9C98C}"/>
              </a:ext>
            </a:extLst>
          </p:cNvPr>
          <p:cNvCxnSpPr>
            <a:cxnSpLocks/>
          </p:cNvCxnSpPr>
          <p:nvPr/>
        </p:nvCxnSpPr>
        <p:spPr>
          <a:xfrm>
            <a:off x="2583421" y="3561809"/>
            <a:ext cx="0" cy="43105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D9767D-70A9-44CB-8FBB-3A8878CCC515}"/>
              </a:ext>
            </a:extLst>
          </p:cNvPr>
          <p:cNvSpPr txBox="1"/>
          <p:nvPr/>
        </p:nvSpPr>
        <p:spPr>
          <a:xfrm>
            <a:off x="1707122" y="3623450"/>
            <a:ext cx="103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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4.0 mm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FB630AA-7593-4309-ABD1-46063D8C0BE2}"/>
              </a:ext>
            </a:extLst>
          </p:cNvPr>
          <p:cNvCxnSpPr>
            <a:cxnSpLocks/>
          </p:cNvCxnSpPr>
          <p:nvPr/>
        </p:nvCxnSpPr>
        <p:spPr>
          <a:xfrm>
            <a:off x="1650755" y="3197564"/>
            <a:ext cx="131513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4D3690-E6DE-4344-A2AC-F1A5E7A399E9}"/>
              </a:ext>
            </a:extLst>
          </p:cNvPr>
          <p:cNvCxnSpPr>
            <a:cxnSpLocks/>
          </p:cNvCxnSpPr>
          <p:nvPr/>
        </p:nvCxnSpPr>
        <p:spPr>
          <a:xfrm>
            <a:off x="1654554" y="4331039"/>
            <a:ext cx="1344949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5F0B1E-175B-498D-B9E4-8B1998181EE7}"/>
              </a:ext>
            </a:extLst>
          </p:cNvPr>
          <p:cNvCxnSpPr>
            <a:cxnSpLocks/>
          </p:cNvCxnSpPr>
          <p:nvPr/>
        </p:nvCxnSpPr>
        <p:spPr>
          <a:xfrm>
            <a:off x="1707122" y="3213471"/>
            <a:ext cx="0" cy="111756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6C46C6-1C99-4031-88B3-842B1BD4F282}"/>
              </a:ext>
            </a:extLst>
          </p:cNvPr>
          <p:cNvSpPr txBox="1"/>
          <p:nvPr/>
        </p:nvSpPr>
        <p:spPr>
          <a:xfrm>
            <a:off x="893507" y="3607544"/>
            <a:ext cx="103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  <a:sym typeface="Symbol" panose="05050102010706020507" pitchFamily="18" charset="2"/>
              </a:rPr>
              <a:t>10 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mm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6F5905-F066-42EA-A56B-24EC415B2CA8}"/>
              </a:ext>
            </a:extLst>
          </p:cNvPr>
          <p:cNvCxnSpPr>
            <a:cxnSpLocks/>
          </p:cNvCxnSpPr>
          <p:nvPr/>
        </p:nvCxnSpPr>
        <p:spPr>
          <a:xfrm>
            <a:off x="3170407" y="4331039"/>
            <a:ext cx="0" cy="63128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86446E-81FA-4770-8570-3E2513B8546A}"/>
              </a:ext>
            </a:extLst>
          </p:cNvPr>
          <p:cNvCxnSpPr>
            <a:cxnSpLocks/>
          </p:cNvCxnSpPr>
          <p:nvPr/>
        </p:nvCxnSpPr>
        <p:spPr>
          <a:xfrm flipH="1">
            <a:off x="3157814" y="4708326"/>
            <a:ext cx="364572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161E88-7ACA-4A58-B621-184AA9FCCBBA}"/>
              </a:ext>
            </a:extLst>
          </p:cNvPr>
          <p:cNvCxnSpPr>
            <a:cxnSpLocks/>
          </p:cNvCxnSpPr>
          <p:nvPr/>
        </p:nvCxnSpPr>
        <p:spPr>
          <a:xfrm>
            <a:off x="2897170" y="2927241"/>
            <a:ext cx="295337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688AAA4-6372-4FBF-A085-14A98EC762F8}"/>
              </a:ext>
            </a:extLst>
          </p:cNvPr>
          <p:cNvSpPr txBox="1"/>
          <p:nvPr/>
        </p:nvSpPr>
        <p:spPr>
          <a:xfrm>
            <a:off x="1546533" y="2746238"/>
            <a:ext cx="1369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1.0~1.025 mm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D72723F-D7E9-437A-B177-DDE8B37BDA8B}"/>
              </a:ext>
            </a:extLst>
          </p:cNvPr>
          <p:cNvCxnSpPr>
            <a:cxnSpLocks/>
          </p:cNvCxnSpPr>
          <p:nvPr/>
        </p:nvCxnSpPr>
        <p:spPr>
          <a:xfrm flipH="1">
            <a:off x="3296729" y="2927241"/>
            <a:ext cx="364572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9BBC3D-2CFC-4BF3-989B-16F5E64739C6}"/>
              </a:ext>
            </a:extLst>
          </p:cNvPr>
          <p:cNvCxnSpPr>
            <a:cxnSpLocks/>
          </p:cNvCxnSpPr>
          <p:nvPr/>
        </p:nvCxnSpPr>
        <p:spPr>
          <a:xfrm>
            <a:off x="3170407" y="2793324"/>
            <a:ext cx="0" cy="65570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451A19-D502-4D99-8592-294269314E62}"/>
              </a:ext>
            </a:extLst>
          </p:cNvPr>
          <p:cNvCxnSpPr>
            <a:cxnSpLocks/>
          </p:cNvCxnSpPr>
          <p:nvPr/>
        </p:nvCxnSpPr>
        <p:spPr>
          <a:xfrm flipH="1">
            <a:off x="3661301" y="1523444"/>
            <a:ext cx="1788154" cy="202174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150B01B-87C9-43D3-96EA-839455C9AB3B}"/>
              </a:ext>
            </a:extLst>
          </p:cNvPr>
          <p:cNvSpPr txBox="1"/>
          <p:nvPr/>
        </p:nvSpPr>
        <p:spPr>
          <a:xfrm>
            <a:off x="5105624" y="855439"/>
            <a:ext cx="194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Fundamental mode coupler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6B0A35B-F2EC-4D38-BAFB-F37C7DBD2F61}"/>
              </a:ext>
            </a:extLst>
          </p:cNvPr>
          <p:cNvCxnSpPr>
            <a:cxnSpLocks/>
          </p:cNvCxnSpPr>
          <p:nvPr/>
        </p:nvCxnSpPr>
        <p:spPr>
          <a:xfrm flipH="1">
            <a:off x="4276283" y="1899713"/>
            <a:ext cx="1543356" cy="169305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187020F-FA76-4D85-BD37-B590C9CDE69F}"/>
              </a:ext>
            </a:extLst>
          </p:cNvPr>
          <p:cNvSpPr txBox="1"/>
          <p:nvPr/>
        </p:nvSpPr>
        <p:spPr>
          <a:xfrm>
            <a:off x="5227448" y="1449572"/>
            <a:ext cx="1543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Integrated offset monitor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D3BDD3F-117F-4688-AB23-B4626E40FF97}"/>
              </a:ext>
            </a:extLst>
          </p:cNvPr>
          <p:cNvCxnSpPr>
            <a:cxnSpLocks/>
          </p:cNvCxnSpPr>
          <p:nvPr/>
        </p:nvCxnSpPr>
        <p:spPr>
          <a:xfrm flipH="1" flipV="1">
            <a:off x="3924100" y="3927350"/>
            <a:ext cx="1382313" cy="116197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AA39400-4B06-46B1-B1E6-FDB44AD51D66}"/>
              </a:ext>
            </a:extLst>
          </p:cNvPr>
          <p:cNvCxnSpPr>
            <a:cxnSpLocks/>
          </p:cNvCxnSpPr>
          <p:nvPr/>
        </p:nvCxnSpPr>
        <p:spPr>
          <a:xfrm flipH="1" flipV="1">
            <a:off x="4601296" y="3969032"/>
            <a:ext cx="728372" cy="1157239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8F903CB-52EE-4095-BB84-907DBD133C93}"/>
              </a:ext>
            </a:extLst>
          </p:cNvPr>
          <p:cNvSpPr txBox="1"/>
          <p:nvPr/>
        </p:nvSpPr>
        <p:spPr>
          <a:xfrm>
            <a:off x="4927158" y="5126270"/>
            <a:ext cx="1168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Notch filters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69E50A9-FC19-4982-84AC-F63274A8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33" y="-431552"/>
            <a:ext cx="10515600" cy="901567"/>
          </a:xfrm>
        </p:spPr>
        <p:txBody>
          <a:bodyPr>
            <a:normAutofit/>
          </a:bodyPr>
          <a:lstStyle/>
          <a:p>
            <a:r>
              <a:rPr lang="en-US" dirty="0"/>
              <a:t>Transition Section Mechanical Design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A384401-7C65-4F87-99BA-B055B1FDE40F}"/>
              </a:ext>
            </a:extLst>
          </p:cNvPr>
          <p:cNvGrpSpPr/>
          <p:nvPr/>
        </p:nvGrpSpPr>
        <p:grpSpPr>
          <a:xfrm>
            <a:off x="278386" y="376088"/>
            <a:ext cx="11731542" cy="360014"/>
            <a:chOff x="387721" y="602673"/>
            <a:chExt cx="11731542" cy="360014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52D4AF-22BA-4AC7-B18A-2408E89529F7}"/>
                </a:ext>
              </a:extLst>
            </p:cNvPr>
            <p:cNvCxnSpPr/>
            <p:nvPr/>
          </p:nvCxnSpPr>
          <p:spPr bwMode="auto">
            <a:xfrm flipV="1">
              <a:off x="387721" y="796931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42" name="Picture 2" descr="C:\Users\amiesen\Desktop\anlrgbpptlogo.png">
              <a:extLst>
                <a:ext uri="{FF2B5EF4-FFF2-40B4-BE49-F238E27FC236}">
                  <a16:creationId xmlns:a16="http://schemas.microsoft.com/office/drawing/2014/main" id="{3D9D08DA-5CE0-41A8-A398-94E65F496A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ECE775E5-83B7-4D13-898B-0917D25B33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4203" y="1134015"/>
            <a:ext cx="2943225" cy="43529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8CF88F-3165-4BAC-8C04-7398930F9D1F}"/>
              </a:ext>
            </a:extLst>
          </p:cNvPr>
          <p:cNvSpPr txBox="1"/>
          <p:nvPr/>
        </p:nvSpPr>
        <p:spPr>
          <a:xfrm>
            <a:off x="7407798" y="1238491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holder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D3F7FC-4170-47FB-8EBB-5F331B6EAF97}"/>
              </a:ext>
            </a:extLst>
          </p:cNvPr>
          <p:cNvSpPr txBox="1"/>
          <p:nvPr/>
        </p:nvSpPr>
        <p:spPr>
          <a:xfrm>
            <a:off x="7456026" y="2177970"/>
            <a:ext cx="77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part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3C043EB-0BD1-42B0-A323-D87A8574CD1A}"/>
              </a:ext>
            </a:extLst>
          </p:cNvPr>
          <p:cNvCxnSpPr>
            <a:cxnSpLocks/>
          </p:cNvCxnSpPr>
          <p:nvPr/>
        </p:nvCxnSpPr>
        <p:spPr>
          <a:xfrm flipH="1">
            <a:off x="5944966" y="1577551"/>
            <a:ext cx="1543356" cy="169305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4E8BA46C-3858-484C-96CF-75A017E822AE}"/>
              </a:ext>
            </a:extLst>
          </p:cNvPr>
          <p:cNvCxnSpPr>
            <a:cxnSpLocks/>
          </p:cNvCxnSpPr>
          <p:nvPr/>
        </p:nvCxnSpPr>
        <p:spPr>
          <a:xfrm>
            <a:off x="8032830" y="1620456"/>
            <a:ext cx="715139" cy="656651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4B0E1F6-647A-4132-8339-CE8771326643}"/>
              </a:ext>
            </a:extLst>
          </p:cNvPr>
          <p:cNvCxnSpPr>
            <a:cxnSpLocks/>
            <a:stCxn id="45" idx="1"/>
          </p:cNvCxnSpPr>
          <p:nvPr/>
        </p:nvCxnSpPr>
        <p:spPr>
          <a:xfrm flipH="1">
            <a:off x="5715402" y="2501136"/>
            <a:ext cx="1740624" cy="128068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A3F0A4F-AF76-46CB-A8D8-DFCB3430EAFE}"/>
              </a:ext>
            </a:extLst>
          </p:cNvPr>
          <p:cNvCxnSpPr>
            <a:cxnSpLocks/>
          </p:cNvCxnSpPr>
          <p:nvPr/>
        </p:nvCxnSpPr>
        <p:spPr>
          <a:xfrm>
            <a:off x="8102278" y="2558005"/>
            <a:ext cx="1203768" cy="509286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800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798" y="11455"/>
            <a:ext cx="10711169" cy="623300"/>
          </a:xfrm>
        </p:spPr>
        <p:txBody>
          <a:bodyPr/>
          <a:lstStyle/>
          <a:p>
            <a:pPr marL="12700">
              <a:spcBef>
                <a:spcPts val="1000"/>
              </a:spcBef>
              <a:tabLst>
                <a:tab pos="355600" algn="l"/>
              </a:tabLst>
            </a:pPr>
            <a:r>
              <a:rPr lang="en-US" sz="3600" spc="-20" dirty="0">
                <a:solidFill>
                  <a:prstClr val="black"/>
                </a:solidFill>
                <a:latin typeface="+mn-lt"/>
                <a:cs typeface="Calibri"/>
              </a:rPr>
              <a:t>ATF Experiment Goals</a:t>
            </a:r>
            <a:endParaRPr lang="en-US" sz="3600" dirty="0">
              <a:solidFill>
                <a:prstClr val="black"/>
              </a:solidFill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48570" y="754317"/>
            <a:ext cx="10458955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goal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Measure frequency of output THz signal from transition section ports (fundamental mode coupler and IOM)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energy modulation in the bunch due to the </a:t>
            </a:r>
            <a:r>
              <a:rPr lang="en-US" sz="22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wakefield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power of THz signal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goal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Verify that transition section removes all fundamental power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any HOM power that is not removed by transition section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318056" y="445630"/>
            <a:ext cx="11745190" cy="360014"/>
            <a:chOff x="374073" y="602673"/>
            <a:chExt cx="11745190" cy="360014"/>
          </a:xfrm>
        </p:grpSpPr>
        <p:cxnSp>
          <p:nvCxnSpPr>
            <p:cNvPr id="70" name="Straight Connector 69"/>
            <p:cNvCxnSpPr>
              <a:endCxn id="71" idx="1"/>
            </p:cNvCxnSpPr>
            <p:nvPr/>
          </p:nvCxnSpPr>
          <p:spPr bwMode="auto">
            <a:xfrm flipV="1">
              <a:off x="374073" y="782680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71" name="Picture 2" descr="C:\Users\amiesen\Desktop\anlrgbppt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48FB6800-E22A-4F93-8784-A628D8DCDB77}"/>
              </a:ext>
            </a:extLst>
          </p:cNvPr>
          <p:cNvSpPr/>
          <p:nvPr/>
        </p:nvSpPr>
        <p:spPr>
          <a:xfrm rot="5160000">
            <a:off x="4679762" y="5948681"/>
            <a:ext cx="568292" cy="415090"/>
          </a:xfrm>
          <a:prstGeom prst="rect">
            <a:avLst/>
          </a:prstGeom>
          <a:solidFill>
            <a:srgbClr val="FFA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id="{DDEE79AF-CFF2-48FA-A1D3-0F844626C373}"/>
              </a:ext>
            </a:extLst>
          </p:cNvPr>
          <p:cNvSpPr/>
          <p:nvPr/>
        </p:nvSpPr>
        <p:spPr>
          <a:xfrm rot="5160000">
            <a:off x="4216162" y="5571725"/>
            <a:ext cx="1409302" cy="56033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C8BD2FF4-2FD9-4556-B82C-A6FE7D5C9F74}"/>
              </a:ext>
            </a:extLst>
          </p:cNvPr>
          <p:cNvCxnSpPr>
            <a:cxnSpLocks/>
          </p:cNvCxnSpPr>
          <p:nvPr/>
        </p:nvCxnSpPr>
        <p:spPr>
          <a:xfrm flipH="1">
            <a:off x="4538753" y="6096475"/>
            <a:ext cx="490400" cy="136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0216E9DE-002B-454A-A6AD-D33EEC5F5DA0}"/>
              </a:ext>
            </a:extLst>
          </p:cNvPr>
          <p:cNvCxnSpPr>
            <a:cxnSpLocks/>
          </p:cNvCxnSpPr>
          <p:nvPr/>
        </p:nvCxnSpPr>
        <p:spPr>
          <a:xfrm flipH="1" flipV="1">
            <a:off x="4552498" y="6341095"/>
            <a:ext cx="297043" cy="399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F9B9428-0F96-4D1C-8C6C-B82689287E9D}"/>
              </a:ext>
            </a:extLst>
          </p:cNvPr>
          <p:cNvCxnSpPr>
            <a:cxnSpLocks/>
            <a:stCxn id="94" idx="1"/>
          </p:cNvCxnSpPr>
          <p:nvPr/>
        </p:nvCxnSpPr>
        <p:spPr>
          <a:xfrm>
            <a:off x="4896236" y="5500426"/>
            <a:ext cx="110169" cy="61961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2F32AF1-9228-4A20-8612-E2D630F94600}"/>
              </a:ext>
            </a:extLst>
          </p:cNvPr>
          <p:cNvCxnSpPr>
            <a:cxnSpLocks/>
          </p:cNvCxnSpPr>
          <p:nvPr/>
        </p:nvCxnSpPr>
        <p:spPr>
          <a:xfrm flipH="1">
            <a:off x="4829650" y="5523654"/>
            <a:ext cx="35755" cy="8787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ounded Rectangle 32">
            <a:extLst>
              <a:ext uri="{FF2B5EF4-FFF2-40B4-BE49-F238E27FC236}">
                <a16:creationId xmlns:a16="http://schemas.microsoft.com/office/drawing/2014/main" id="{297BDD11-A8E5-47B4-B842-D97BDEAB16C7}"/>
              </a:ext>
            </a:extLst>
          </p:cNvPr>
          <p:cNvSpPr/>
          <p:nvPr/>
        </p:nvSpPr>
        <p:spPr>
          <a:xfrm>
            <a:off x="4086869" y="4635391"/>
            <a:ext cx="277074" cy="96740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05FFA0CF-802F-41A1-BEBC-3142219A660B}"/>
              </a:ext>
            </a:extLst>
          </p:cNvPr>
          <p:cNvGrpSpPr/>
          <p:nvPr/>
        </p:nvGrpSpPr>
        <p:grpSpPr>
          <a:xfrm>
            <a:off x="6166053" y="4857728"/>
            <a:ext cx="175846" cy="465612"/>
            <a:chOff x="5955324" y="2397623"/>
            <a:chExt cx="175846" cy="465612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C87FC57-3306-4217-86E6-6E3E24D0FE29}"/>
                </a:ext>
              </a:extLst>
            </p:cNvPr>
            <p:cNvSpPr/>
            <p:nvPr/>
          </p:nvSpPr>
          <p:spPr>
            <a:xfrm>
              <a:off x="5955324" y="2397623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BAA6E344-CF69-456F-AC1C-3C38FF0170F8}"/>
                </a:ext>
              </a:extLst>
            </p:cNvPr>
            <p:cNvSpPr/>
            <p:nvPr/>
          </p:nvSpPr>
          <p:spPr>
            <a:xfrm>
              <a:off x="5955324" y="2690704"/>
              <a:ext cx="175846" cy="172531"/>
            </a:xfrm>
            <a:prstGeom prst="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3" name="Rounded Rectangle 39">
            <a:extLst>
              <a:ext uri="{FF2B5EF4-FFF2-40B4-BE49-F238E27FC236}">
                <a16:creationId xmlns:a16="http://schemas.microsoft.com/office/drawing/2014/main" id="{D674C127-44DC-47D7-9F31-4CC4567211EC}"/>
              </a:ext>
            </a:extLst>
          </p:cNvPr>
          <p:cNvSpPr/>
          <p:nvPr/>
        </p:nvSpPr>
        <p:spPr>
          <a:xfrm rot="240000">
            <a:off x="7147068" y="4968646"/>
            <a:ext cx="540202" cy="246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1B485B2-8949-4775-A490-E68160D901F7}"/>
              </a:ext>
            </a:extLst>
          </p:cNvPr>
          <p:cNvCxnSpPr>
            <a:cxnSpLocks/>
            <a:stCxn id="118" idx="2"/>
            <a:endCxn id="103" idx="1"/>
          </p:cNvCxnSpPr>
          <p:nvPr/>
        </p:nvCxnSpPr>
        <p:spPr>
          <a:xfrm flipV="1">
            <a:off x="2468286" y="5073059"/>
            <a:ext cx="4679440" cy="29526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06C56FA-0D0C-4200-BFCD-4AA1AFE8B677}"/>
              </a:ext>
            </a:extLst>
          </p:cNvPr>
          <p:cNvCxnSpPr>
            <a:cxnSpLocks/>
          </p:cNvCxnSpPr>
          <p:nvPr/>
        </p:nvCxnSpPr>
        <p:spPr>
          <a:xfrm>
            <a:off x="7678825" y="5090103"/>
            <a:ext cx="519312" cy="1725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952FB2F-957B-43F0-9568-0DFD84B81D9F}"/>
              </a:ext>
            </a:extLst>
          </p:cNvPr>
          <p:cNvCxnSpPr>
            <a:cxnSpLocks/>
          </p:cNvCxnSpPr>
          <p:nvPr/>
        </p:nvCxnSpPr>
        <p:spPr>
          <a:xfrm>
            <a:off x="2681683" y="4966083"/>
            <a:ext cx="315185" cy="0"/>
          </a:xfrm>
          <a:prstGeom prst="straightConnector1">
            <a:avLst/>
          </a:prstGeom>
          <a:ln w="3810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84AC94C-C669-4453-A53C-78003DD276CC}"/>
              </a:ext>
            </a:extLst>
          </p:cNvPr>
          <p:cNvSpPr/>
          <p:nvPr/>
        </p:nvSpPr>
        <p:spPr>
          <a:xfrm rot="960000">
            <a:off x="8162466" y="5024148"/>
            <a:ext cx="92765" cy="5061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DFFF74F-0A33-42F7-947E-2BFDB6BC995B}"/>
              </a:ext>
            </a:extLst>
          </p:cNvPr>
          <p:cNvSpPr txBox="1"/>
          <p:nvPr/>
        </p:nvSpPr>
        <p:spPr>
          <a:xfrm>
            <a:off x="2564604" y="511034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</a:t>
            </a:r>
            <a:r>
              <a:rPr kumimoji="0" lang="en-US" i="0" u="none" strike="noStrike" kern="1200" cap="none" spc="0" normalizeH="0" baseline="3000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2D1B837-6515-4C07-A96C-261D5C46DA98}"/>
              </a:ext>
            </a:extLst>
          </p:cNvPr>
          <p:cNvSpPr txBox="1"/>
          <p:nvPr/>
        </p:nvSpPr>
        <p:spPr>
          <a:xfrm>
            <a:off x="3457216" y="5187363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E678059B-1643-4EFF-B36D-22F9C8207EDD}"/>
              </a:ext>
            </a:extLst>
          </p:cNvPr>
          <p:cNvSpPr txBox="1"/>
          <p:nvPr/>
        </p:nvSpPr>
        <p:spPr>
          <a:xfrm>
            <a:off x="5063685" y="4548649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40D9162-6E44-41B9-93FF-A70B11BD9F9E}"/>
              </a:ext>
            </a:extLst>
          </p:cNvPr>
          <p:cNvSpPr txBox="1"/>
          <p:nvPr/>
        </p:nvSpPr>
        <p:spPr>
          <a:xfrm>
            <a:off x="6413195" y="4543530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5B4FFF3-1451-46E7-B26E-49CE62116C78}"/>
              </a:ext>
            </a:extLst>
          </p:cNvPr>
          <p:cNvSpPr txBox="1"/>
          <p:nvPr/>
        </p:nvSpPr>
        <p:spPr>
          <a:xfrm>
            <a:off x="7553184" y="4627168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AC89B8B-01E4-44C1-9989-58AF56265436}"/>
              </a:ext>
            </a:extLst>
          </p:cNvPr>
          <p:cNvSpPr/>
          <p:nvPr/>
        </p:nvSpPr>
        <p:spPr>
          <a:xfrm>
            <a:off x="3079230" y="4334763"/>
            <a:ext cx="2919046" cy="161692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5EFEE62-BF06-482B-9845-535FC00616CF}"/>
              </a:ext>
            </a:extLst>
          </p:cNvPr>
          <p:cNvSpPr/>
          <p:nvPr/>
        </p:nvSpPr>
        <p:spPr>
          <a:xfrm>
            <a:off x="4823335" y="5940410"/>
            <a:ext cx="32049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34BBF4-7D83-43B9-BBE7-9274AE322B0A}"/>
              </a:ext>
            </a:extLst>
          </p:cNvPr>
          <p:cNvSpPr txBox="1"/>
          <p:nvPr/>
        </p:nvSpPr>
        <p:spPr>
          <a:xfrm>
            <a:off x="4032050" y="6026488"/>
            <a:ext cx="52044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ED741D4-5B17-4CF1-B483-00CE82B262C1}"/>
              </a:ext>
            </a:extLst>
          </p:cNvPr>
          <p:cNvSpPr txBox="1"/>
          <p:nvPr/>
        </p:nvSpPr>
        <p:spPr>
          <a:xfrm>
            <a:off x="4128607" y="6454798"/>
            <a:ext cx="32733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47484A"/>
                </a:solidFill>
                <a:latin typeface="Arial"/>
              </a:rPr>
              <a:t>9</a:t>
            </a:r>
            <a:endParaRPr kumimoji="0" lang="en-US" sz="20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66590A3-F947-4E2B-AB61-1E733AE8154F}"/>
              </a:ext>
            </a:extLst>
          </p:cNvPr>
          <p:cNvSpPr/>
          <p:nvPr/>
        </p:nvSpPr>
        <p:spPr>
          <a:xfrm>
            <a:off x="6471282" y="5037447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FD683861-53D4-422A-A700-8BD20F4A2F94}"/>
              </a:ext>
            </a:extLst>
          </p:cNvPr>
          <p:cNvSpPr/>
          <p:nvPr/>
        </p:nvSpPr>
        <p:spPr>
          <a:xfrm>
            <a:off x="2468286" y="5067025"/>
            <a:ext cx="426795" cy="7112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3459341-4B1E-48C2-A396-72E91DED0008}"/>
              </a:ext>
            </a:extLst>
          </p:cNvPr>
          <p:cNvSpPr txBox="1"/>
          <p:nvPr/>
        </p:nvSpPr>
        <p:spPr>
          <a:xfrm>
            <a:off x="5110862" y="5612435"/>
            <a:ext cx="31932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7484A"/>
                </a:solidFill>
                <a:latin typeface="Arial"/>
              </a:rPr>
              <a:t>7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9B56DEC-9D31-4540-BF80-A873DD75781B}"/>
              </a:ext>
            </a:extLst>
          </p:cNvPr>
          <p:cNvSpPr/>
          <p:nvPr/>
        </p:nvSpPr>
        <p:spPr>
          <a:xfrm>
            <a:off x="5461575" y="5037640"/>
            <a:ext cx="407395" cy="7515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58CD9926-DA2A-47DC-A74C-6275FAC6C99C}"/>
              </a:ext>
            </a:extLst>
          </p:cNvPr>
          <p:cNvSpPr txBox="1"/>
          <p:nvPr/>
        </p:nvSpPr>
        <p:spPr>
          <a:xfrm>
            <a:off x="3763467" y="4629847"/>
            <a:ext cx="28405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82754E94-B688-403C-BD51-EDB72DEA233B}"/>
              </a:ext>
            </a:extLst>
          </p:cNvPr>
          <p:cNvSpPr/>
          <p:nvPr/>
        </p:nvSpPr>
        <p:spPr>
          <a:xfrm>
            <a:off x="1977446" y="5008421"/>
            <a:ext cx="417059" cy="165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5498D96F-0F68-4FC3-AE6B-466BBAD7B23A}"/>
              </a:ext>
            </a:extLst>
          </p:cNvPr>
          <p:cNvSpPr/>
          <p:nvPr/>
        </p:nvSpPr>
        <p:spPr>
          <a:xfrm>
            <a:off x="1035935" y="5280804"/>
            <a:ext cx="417059" cy="16548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8DC54E6A-2C84-4FDD-B8F4-B0F185EA5BCC}"/>
              </a:ext>
            </a:extLst>
          </p:cNvPr>
          <p:cNvCxnSpPr>
            <a:cxnSpLocks/>
            <a:stCxn id="123" idx="3"/>
            <a:endCxn id="122" idx="1"/>
          </p:cNvCxnSpPr>
          <p:nvPr/>
        </p:nvCxnSpPr>
        <p:spPr>
          <a:xfrm flipV="1">
            <a:off x="1452994" y="5091162"/>
            <a:ext cx="524452" cy="27238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0F503ABB-C953-43E8-8271-DBBAFD7D72C9}"/>
              </a:ext>
            </a:extLst>
          </p:cNvPr>
          <p:cNvCxnSpPr>
            <a:cxnSpLocks/>
          </p:cNvCxnSpPr>
          <p:nvPr/>
        </p:nvCxnSpPr>
        <p:spPr>
          <a:xfrm flipH="1">
            <a:off x="613679" y="5370545"/>
            <a:ext cx="422256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C2700F6-B40A-434E-AD90-5EA831A1281B}"/>
              </a:ext>
            </a:extLst>
          </p:cNvPr>
          <p:cNvSpPr/>
          <p:nvPr/>
        </p:nvSpPr>
        <p:spPr>
          <a:xfrm rot="20100000" flipH="1">
            <a:off x="1579429" y="5091921"/>
            <a:ext cx="45719" cy="38737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FDA544F0-4BBE-48FA-9EB4-BAA538093186}"/>
              </a:ext>
            </a:extLst>
          </p:cNvPr>
          <p:cNvSpPr txBox="1"/>
          <p:nvPr/>
        </p:nvSpPr>
        <p:spPr>
          <a:xfrm>
            <a:off x="1883597" y="4442423"/>
            <a:ext cx="39840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47484A"/>
                </a:solidFill>
                <a:latin typeface="Arial"/>
              </a:rPr>
              <a:t>10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1867B3F-9C1F-4402-A50A-C7490487F46E}"/>
              </a:ext>
            </a:extLst>
          </p:cNvPr>
          <p:cNvSpPr txBox="1"/>
          <p:nvPr/>
        </p:nvSpPr>
        <p:spPr>
          <a:xfrm>
            <a:off x="1704863" y="5520094"/>
            <a:ext cx="37356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Left Brace 128">
            <a:extLst>
              <a:ext uri="{FF2B5EF4-FFF2-40B4-BE49-F238E27FC236}">
                <a16:creationId xmlns:a16="http://schemas.microsoft.com/office/drawing/2014/main" id="{B9051F4E-2465-4F5A-895A-E5F7ABE04F84}"/>
              </a:ext>
            </a:extLst>
          </p:cNvPr>
          <p:cNvSpPr/>
          <p:nvPr/>
        </p:nvSpPr>
        <p:spPr>
          <a:xfrm rot="5400000">
            <a:off x="1599949" y="4157913"/>
            <a:ext cx="206560" cy="1354060"/>
          </a:xfrm>
          <a:prstGeom prst="leftBrace">
            <a:avLst>
              <a:gd name="adj1" fmla="val 80738"/>
              <a:gd name="adj2" fmla="val 50000"/>
            </a:avLst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F852C69-F310-49E0-86F6-6A3F079C2A3B}"/>
              </a:ext>
            </a:extLst>
          </p:cNvPr>
          <p:cNvGrpSpPr/>
          <p:nvPr/>
        </p:nvGrpSpPr>
        <p:grpSpPr>
          <a:xfrm>
            <a:off x="3545338" y="5059722"/>
            <a:ext cx="1250199" cy="97473"/>
            <a:chOff x="2524125" y="2266950"/>
            <a:chExt cx="2828193" cy="204787"/>
          </a:xfrm>
        </p:grpSpPr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96592EAB-D958-4505-AF04-E4C8848A9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4125" y="2266950"/>
              <a:ext cx="733425" cy="204787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ED8DBBAF-55E5-46A7-9470-A2B4DCE9D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2381" y="2266950"/>
              <a:ext cx="733425" cy="204787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345C584C-98EF-4E2F-BDA8-1E348491D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0637" y="2266950"/>
              <a:ext cx="733425" cy="204787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6CB770FB-1CB9-458B-86A6-8990468D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18893" y="2266950"/>
              <a:ext cx="733425" cy="204787"/>
            </a:xfrm>
            <a:prstGeom prst="rect">
              <a:avLst/>
            </a:prstGeom>
          </p:spPr>
        </p:pic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45D3182-3252-4DE4-9261-10E30FB17524}"/>
              </a:ext>
            </a:extLst>
          </p:cNvPr>
          <p:cNvGrpSpPr/>
          <p:nvPr/>
        </p:nvGrpSpPr>
        <p:grpSpPr>
          <a:xfrm>
            <a:off x="4795132" y="4621121"/>
            <a:ext cx="257163" cy="921766"/>
            <a:chOff x="6572250" y="2686529"/>
            <a:chExt cx="257163" cy="921766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5D82F2C-EDB1-4E93-8492-E51F12BE63A5}"/>
                </a:ext>
              </a:extLst>
            </p:cNvPr>
            <p:cNvSpPr/>
            <p:nvPr/>
          </p:nvSpPr>
          <p:spPr>
            <a:xfrm>
              <a:off x="6572250" y="2966707"/>
              <a:ext cx="257163" cy="354734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87CECF4-4FD2-451A-A8C9-BC034DD6F631}"/>
                </a:ext>
              </a:extLst>
            </p:cNvPr>
            <p:cNvGrpSpPr/>
            <p:nvPr/>
          </p:nvGrpSpPr>
          <p:grpSpPr>
            <a:xfrm>
              <a:off x="6619163" y="2686529"/>
              <a:ext cx="72857" cy="921766"/>
              <a:chOff x="6619163" y="2686529"/>
              <a:chExt cx="72857" cy="921766"/>
            </a:xfrm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1B9EBD0-D93B-4C85-9FAF-24E8C558284C}"/>
                  </a:ext>
                </a:extLst>
              </p:cNvPr>
              <p:cNvSpPr/>
              <p:nvPr/>
            </p:nvSpPr>
            <p:spPr>
              <a:xfrm>
                <a:off x="6619163" y="2686529"/>
                <a:ext cx="63332" cy="28359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4976DA81-C16E-4384-AC28-9CD6010A9447}"/>
                  </a:ext>
                </a:extLst>
              </p:cNvPr>
              <p:cNvSpPr/>
              <p:nvPr/>
            </p:nvSpPr>
            <p:spPr>
              <a:xfrm>
                <a:off x="6628688" y="3324704"/>
                <a:ext cx="63332" cy="28359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F6ADBFC6-7D2A-4214-B0AF-17BCD889BBC1}"/>
                </a:ext>
              </a:extLst>
            </p:cNvPr>
            <p:cNvGrpSpPr/>
            <p:nvPr/>
          </p:nvGrpSpPr>
          <p:grpSpPr>
            <a:xfrm>
              <a:off x="6704888" y="2686529"/>
              <a:ext cx="72857" cy="921766"/>
              <a:chOff x="6619163" y="2686529"/>
              <a:chExt cx="72857" cy="921766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D57C18D5-0C46-45B1-893B-3B27E0875784}"/>
                  </a:ext>
                </a:extLst>
              </p:cNvPr>
              <p:cNvSpPr/>
              <p:nvPr/>
            </p:nvSpPr>
            <p:spPr>
              <a:xfrm>
                <a:off x="6619163" y="2686529"/>
                <a:ext cx="63332" cy="28359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47686C45-FEF2-492F-84FC-3B6F6803AA2D}"/>
                  </a:ext>
                </a:extLst>
              </p:cNvPr>
              <p:cNvSpPr/>
              <p:nvPr/>
            </p:nvSpPr>
            <p:spPr>
              <a:xfrm>
                <a:off x="6628688" y="3324704"/>
                <a:ext cx="63332" cy="28359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27D7E53-2488-4AC2-AF73-D2BF7B770E50}"/>
              </a:ext>
            </a:extLst>
          </p:cNvPr>
          <p:cNvSpPr txBox="1"/>
          <p:nvPr/>
        </p:nvSpPr>
        <p:spPr>
          <a:xfrm>
            <a:off x="8245891" y="4656787"/>
            <a:ext cx="2840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7484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rgbClr val="47484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788D758-3589-4DDE-8603-3D16CA9F869A}"/>
              </a:ext>
            </a:extLst>
          </p:cNvPr>
          <p:cNvSpPr txBox="1"/>
          <p:nvPr/>
        </p:nvSpPr>
        <p:spPr>
          <a:xfrm>
            <a:off x="9065564" y="3811012"/>
            <a:ext cx="31264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1) Corrugated waveguide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2) T</a:t>
            </a:r>
            <a:r>
              <a:rPr lang="en-US" sz="1600" dirty="0" err="1">
                <a:solidFill>
                  <a:srgbClr val="47484A">
                    <a:lumMod val="50000"/>
                  </a:srgbClr>
                </a:solidFill>
                <a:latin typeface="Arial"/>
              </a:rPr>
              <a:t>ranslation</a:t>
            </a: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 stage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3) Transition section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4) Collimator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5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Spectrometer magnet (horizontal)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Diagnostic screen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TPX window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8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Michelson interferometer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B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olometer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748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Dog-leg lattice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47484A">
                    <a:lumMod val="50000"/>
                  </a:srgbClr>
                </a:solidFill>
                <a:latin typeface="Arial"/>
              </a:rPr>
              <a:t>11)  Energy collimator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7484A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87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375F-1C5D-4784-A6D5-22517D6F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4EA1-A797-4C12-8D62-1BAF9DE75901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F74E9-4FE9-49C3-A443-74DE37F0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78" y="1392757"/>
            <a:ext cx="10354828" cy="46626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93B719A-D61E-4EFB-962B-4C1919F23837}"/>
              </a:ext>
            </a:extLst>
          </p:cNvPr>
          <p:cNvSpPr txBox="1">
            <a:spLocks/>
          </p:cNvSpPr>
          <p:nvPr/>
        </p:nvSpPr>
        <p:spPr>
          <a:xfrm>
            <a:off x="498181" y="127322"/>
            <a:ext cx="10515600" cy="56261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Mechanical Design of the mandrel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E117D5D-B2CC-421F-9CB9-5C9595E820D4}"/>
              </a:ext>
            </a:extLst>
          </p:cNvPr>
          <p:cNvGrpSpPr/>
          <p:nvPr/>
        </p:nvGrpSpPr>
        <p:grpSpPr>
          <a:xfrm>
            <a:off x="347834" y="596005"/>
            <a:ext cx="11731542" cy="360014"/>
            <a:chOff x="387721" y="602673"/>
            <a:chExt cx="11731542" cy="36001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3A061D1-A8C0-4D59-B1E7-69A07C7180A4}"/>
                </a:ext>
              </a:extLst>
            </p:cNvPr>
            <p:cNvCxnSpPr/>
            <p:nvPr/>
          </p:nvCxnSpPr>
          <p:spPr bwMode="auto">
            <a:xfrm flipV="1">
              <a:off x="387721" y="796931"/>
              <a:ext cx="10546772" cy="9587"/>
            </a:xfrm>
            <a:prstGeom prst="line">
              <a:avLst/>
            </a:prstGeom>
            <a:noFill/>
            <a:ln w="381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pic>
          <p:nvPicPr>
            <p:cNvPr id="9" name="Picture 2" descr="C:\Users\amiesen\Desktop\anlrgbpptlogo.png">
              <a:extLst>
                <a:ext uri="{FF2B5EF4-FFF2-40B4-BE49-F238E27FC236}">
                  <a16:creationId xmlns:a16="http://schemas.microsoft.com/office/drawing/2014/main" id="{C0A4E23C-B97E-485A-9826-EC05A8722B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0845" y="602673"/>
              <a:ext cx="1198418" cy="360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98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15036E-0B2A-485A-9E84-BEB5B80AF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5" y="1367260"/>
            <a:ext cx="3609975" cy="5257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997E03-187D-4C3A-848F-D42138246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199" y="4328932"/>
            <a:ext cx="7797572" cy="2354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200B96-5235-40DB-9AA2-ACBF7CAC06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630" y="576512"/>
            <a:ext cx="5179477" cy="34341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A7B00A0-A50B-4A2F-8EDA-841FAF797CC8}"/>
              </a:ext>
            </a:extLst>
          </p:cNvPr>
          <p:cNvSpPr txBox="1">
            <a:spLocks/>
          </p:cNvSpPr>
          <p:nvPr/>
        </p:nvSpPr>
        <p:spPr>
          <a:xfrm>
            <a:off x="220389" y="-450784"/>
            <a:ext cx="10515600" cy="901567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b="1" i="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Transition Section fabrication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30D21-32F0-4F50-8A6C-4AC4254948BD}"/>
              </a:ext>
            </a:extLst>
          </p:cNvPr>
          <p:cNvSpPr txBox="1"/>
          <p:nvPr/>
        </p:nvSpPr>
        <p:spPr>
          <a:xfrm>
            <a:off x="1342664" y="902825"/>
            <a:ext cx="2323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Aluminum mandrel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8D2E74-5FDC-44F1-B82A-66B55441DA98}"/>
              </a:ext>
            </a:extLst>
          </p:cNvPr>
          <p:cNvSpPr txBox="1"/>
          <p:nvPr/>
        </p:nvSpPr>
        <p:spPr>
          <a:xfrm>
            <a:off x="6020765" y="592238"/>
            <a:ext cx="3886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fragment of aluminum mandrel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402782-EE17-422C-BEBD-D9F380305ECF}"/>
              </a:ext>
            </a:extLst>
          </p:cNvPr>
          <p:cNvSpPr txBox="1"/>
          <p:nvPr/>
        </p:nvSpPr>
        <p:spPr>
          <a:xfrm>
            <a:off x="6738396" y="6538913"/>
            <a:ext cx="3732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Plated mandrel after machining</a:t>
            </a:r>
          </a:p>
        </p:txBody>
      </p:sp>
    </p:spTree>
    <p:extLst>
      <p:ext uri="{BB962C8B-B14F-4D97-AF65-F5344CB8AC3E}">
        <p14:creationId xmlns:p14="http://schemas.microsoft.com/office/powerpoint/2010/main" val="350638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17597</TotalTime>
  <Words>708</Words>
  <Application>Microsoft Office PowerPoint</Application>
  <PresentationFormat>Widescreen</PresentationFormat>
  <Paragraphs>176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presentation_4x3</vt:lpstr>
      <vt:lpstr>Worksheet</vt:lpstr>
      <vt:lpstr>Characterization of the collinear wakefield accelerator module </vt:lpstr>
      <vt:lpstr>A big picture …</vt:lpstr>
      <vt:lpstr>Collinear Wakefield accelerator module</vt:lpstr>
      <vt:lpstr>Physics design of the Transition Section</vt:lpstr>
      <vt:lpstr>Transition Section Mechanical Design</vt:lpstr>
      <vt:lpstr>Transition Section Mechanical Design</vt:lpstr>
      <vt:lpstr>ATF Experiment Goals</vt:lpstr>
      <vt:lpstr>PowerPoint Presentation</vt:lpstr>
      <vt:lpstr>PowerPoint Presentation</vt:lpstr>
      <vt:lpstr>PowerPoint Presentation</vt:lpstr>
      <vt:lpstr>ATF Experimental Setup (under consideration)</vt:lpstr>
      <vt:lpstr>ATF Experimental Setup (under consideration)</vt:lpstr>
      <vt:lpstr>ATF Experimental Setup (under consideration)</vt:lpstr>
      <vt:lpstr>PowerPoint Presentation</vt:lpstr>
      <vt:lpstr>Special Equipment Requirements and Hazards</vt:lpstr>
      <vt:lpstr>Experimental Time Request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by design</dc:title>
  <dc:creator>Alexander Zholents</dc:creator>
  <cp:lastModifiedBy>Sasha</cp:lastModifiedBy>
  <cp:revision>637</cp:revision>
  <cp:lastPrinted>2019-04-29T13:28:43Z</cp:lastPrinted>
  <dcterms:created xsi:type="dcterms:W3CDTF">2017-09-18T13:49:24Z</dcterms:created>
  <dcterms:modified xsi:type="dcterms:W3CDTF">2022-01-20T17:37:32Z</dcterms:modified>
</cp:coreProperties>
</file>