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73" r:id="rId6"/>
    <p:sldId id="261" r:id="rId7"/>
    <p:sldId id="296" r:id="rId8"/>
    <p:sldId id="307" r:id="rId9"/>
    <p:sldId id="309" r:id="rId10"/>
    <p:sldId id="306" r:id="rId11"/>
    <p:sldId id="264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DCFCC-0C84-BE45-8085-5AEDDBC76CF4}" type="datetimeFigureOut">
              <a:rPr lang="en-US" smtClean="0"/>
              <a:t>1/20/22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FE3C9-1EEB-E04B-B737-A9780647F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A23D7-9BBC-0A46-8092-2196AD635B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2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3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8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1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6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skyproject.io/bluesk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blueskyproject.io/databroker" TargetMode="External"/><Relationship Id="rId4" Type="http://schemas.openxmlformats.org/officeDocument/2006/relationships/hyperlink" Target="https://blueskyproject.io/ophy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iucr.org/s/issues/2018/06/00/il5006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SLS-II/sirepo-bluesky" TargetMode="External"/><Relationship Id="rId2" Type="http://schemas.openxmlformats.org/officeDocument/2006/relationships/hyperlink" Target="https://doi.org/10.1117/12.2569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SLS-II/bloptools" TargetMode="External"/><Relationship Id="rId4" Type="http://schemas.openxmlformats.org/officeDocument/2006/relationships/hyperlink" Target="https://github.com/NSLS-II-TES/profile_sirep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2A1C-3885-2442-9D9F-C97A283CE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634" y="1345388"/>
            <a:ext cx="1126273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Proposal # 310077</a:t>
            </a:r>
            <a:br>
              <a:rPr lang="en-US" dirty="0"/>
            </a:br>
            <a:r>
              <a:rPr lang="en-US" dirty="0"/>
              <a:t>Simulation‐aided Instrument Optimization using Artificial Intelligence and Machine Learning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550B4-378F-DA43-B5FB-76BB79ED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80985"/>
            <a:ext cx="9144000" cy="2720898"/>
          </a:xfrm>
        </p:spPr>
        <p:txBody>
          <a:bodyPr>
            <a:normAutofit/>
          </a:bodyPr>
          <a:lstStyle/>
          <a:p>
            <a:r>
              <a:rPr lang="en-US" dirty="0"/>
              <a:t>PI: Maksim </a:t>
            </a:r>
            <a:r>
              <a:rPr lang="en-US" dirty="0" err="1"/>
              <a:t>Rakitin</a:t>
            </a:r>
            <a:r>
              <a:rPr lang="en-US" dirty="0"/>
              <a:t>, </a:t>
            </a:r>
          </a:p>
          <a:p>
            <a:r>
              <a:rPr lang="en-US" dirty="0"/>
              <a:t>Co-PIs: Mikhail </a:t>
            </a:r>
            <a:r>
              <a:rPr lang="en-US" dirty="0" err="1"/>
              <a:t>Fedurin</a:t>
            </a:r>
            <a:r>
              <a:rPr lang="en-US" dirty="0"/>
              <a:t>, Yonghua Du</a:t>
            </a:r>
          </a:p>
          <a:p>
            <a:r>
              <a:rPr lang="en-US" dirty="0"/>
              <a:t>Brookhaven National Laboratory</a:t>
            </a:r>
          </a:p>
          <a:p>
            <a:r>
              <a:rPr lang="en-US" dirty="0"/>
              <a:t>LDRD#22-031 PS/EPS (“Received”)</a:t>
            </a:r>
          </a:p>
          <a:p>
            <a:r>
              <a:rPr lang="en-US" dirty="0"/>
              <a:t>January 20, 2022</a:t>
            </a:r>
          </a:p>
        </p:txBody>
      </p:sp>
    </p:spTree>
    <p:extLst>
      <p:ext uri="{BB962C8B-B14F-4D97-AF65-F5344CB8AC3E}">
        <p14:creationId xmlns:p14="http://schemas.microsoft.com/office/powerpoint/2010/main" val="42003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632413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</a:t>
                      </a:r>
                      <a:r>
                        <a:rPr lang="en-US" baseline="0"/>
                        <a:t>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CY2022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767683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Laser = Near-IR or LWIR (CO</a:t>
            </a:r>
            <a:r>
              <a:rPr lang="en-US" baseline="-25000" dirty="0"/>
              <a:t>2</a:t>
            </a:r>
            <a:r>
              <a:rPr lang="en-US" dirty="0"/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2217506" y="3594245"/>
            <a:ext cx="7657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Estimate for Full 3-year Experiment (including CY2022)</a:t>
            </a:r>
          </a:p>
        </p:txBody>
      </p:sp>
    </p:spTree>
    <p:extLst>
      <p:ext uri="{BB962C8B-B14F-4D97-AF65-F5344CB8AC3E}">
        <p14:creationId xmlns:p14="http://schemas.microsoft.com/office/powerpoint/2010/main" val="173573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281A-9FCD-D847-877B-A2E07240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Goals at ATF: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20F4-69D3-244F-806B-B1A56BB35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e-beam tunning data (PS set/read, BPM read )</a:t>
            </a:r>
          </a:p>
          <a:p>
            <a:r>
              <a:rPr lang="en-US" dirty="0"/>
              <a:t>Process collected data </a:t>
            </a:r>
          </a:p>
          <a:p>
            <a:r>
              <a:rPr lang="en-US" dirty="0"/>
              <a:t>Create AI based e-beam tuning optimization procedures</a:t>
            </a:r>
          </a:p>
          <a:p>
            <a:r>
              <a:rPr lang="en-US" dirty="0"/>
              <a:t>Apply beam optimization on e-beam to match real beam to requested beam parameters</a:t>
            </a:r>
          </a:p>
          <a:p>
            <a:r>
              <a:rPr lang="en-US" dirty="0"/>
              <a:t>Integrate beam optimization to ATF control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8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36111F-380D-FA4C-A1AC-2AAE0F6B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22" y="0"/>
            <a:ext cx="10515600" cy="1325563"/>
          </a:xfrm>
        </p:spPr>
        <p:txBody>
          <a:bodyPr/>
          <a:lstStyle/>
          <a:p>
            <a:r>
              <a:rPr lang="en-US" dirty="0"/>
              <a:t>Experiment overview: </a:t>
            </a:r>
            <a:r>
              <a:rPr lang="en-US" dirty="0" err="1"/>
              <a:t>Bluesky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8672D-19EE-D64E-8C60-377E4F1CC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868" y="6311899"/>
            <a:ext cx="428263" cy="546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E5D06D-0BE4-B843-8370-FB88EDC7364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D3339-6FC1-714D-9925-FBC28EA4AE8C}"/>
              </a:ext>
            </a:extLst>
          </p:cNvPr>
          <p:cNvSpPr txBox="1"/>
          <p:nvPr/>
        </p:nvSpPr>
        <p:spPr>
          <a:xfrm>
            <a:off x="1882763" y="916537"/>
            <a:ext cx="84881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Bluesky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https://blueskyproject.io/bluesky</a:t>
            </a:r>
            <a:r>
              <a:rPr lang="en-US" dirty="0"/>
              <a:t>: data collection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Ophyd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https://blueskyproject.io/ophyd</a:t>
            </a:r>
            <a:r>
              <a:rPr lang="en-US" dirty="0"/>
              <a:t>: hardware abstraction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Databroker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https://blueskyproject.io/databroker</a:t>
            </a:r>
            <a:r>
              <a:rPr lang="en-US" dirty="0"/>
              <a:t>: user-friendly interface for retrieving</a:t>
            </a:r>
          </a:p>
          <a:p>
            <a:r>
              <a:rPr lang="en-US" dirty="0"/>
              <a:t>				stored data and metadata from multiple sources</a:t>
            </a:r>
          </a:p>
          <a:p>
            <a:endParaRPr lang="en-US" dirty="0"/>
          </a:p>
          <a:p>
            <a:r>
              <a:rPr lang="en-US" dirty="0"/>
              <a:t>Contributors: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NSLS-II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LCLS-II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pic>
        <p:nvPicPr>
          <p:cNvPr id="2050" name="Picture 2" descr="https://blueskyproject.io/_assets/overview-white-no-heading.png">
            <a:extLst>
              <a:ext uri="{FF2B5EF4-FFF2-40B4-BE49-F238E27FC236}">
                <a16:creationId xmlns:a16="http://schemas.microsoft.com/office/drawing/2014/main" id="{52328912-C966-8840-B5F3-84E05678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51" y="2019846"/>
            <a:ext cx="6831668" cy="44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5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D41CA0-B8B7-394A-92E5-D22CACEB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475" y="2623404"/>
            <a:ext cx="6063049" cy="387916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D6C46-6B52-394F-89ED-085622AC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954" y="1114699"/>
            <a:ext cx="8342355" cy="1363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err="1"/>
              <a:t>Sirepo</a:t>
            </a:r>
            <a:r>
              <a:rPr lang="en-US" b="1" dirty="0"/>
              <a:t>: an open-source cloud-based software interface for X-ray source and optics simulations</a:t>
            </a:r>
            <a:br>
              <a:rPr lang="en-US" b="1" dirty="0"/>
            </a:br>
            <a:r>
              <a:rPr lang="en-US" sz="2000" b="1" dirty="0"/>
              <a:t>(</a:t>
            </a:r>
            <a:r>
              <a:rPr lang="en-US" sz="2000" dirty="0">
                <a:hlinkClick r:id="rId3"/>
              </a:rPr>
              <a:t>https://journals.iucr.org/s/issues/2018/06/00/il5006</a:t>
            </a:r>
            <a:r>
              <a:rPr lang="en-US" sz="2000" b="1" dirty="0"/>
              <a:t>)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F5219-B538-0D41-B8A9-29656DC1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21868"/>
            <a:ext cx="7886700" cy="674804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 overview: </a:t>
            </a:r>
            <a:r>
              <a:rPr lang="en-US" dirty="0" err="1"/>
              <a:t>Sirepo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9A2FF-6E0E-7649-9FFE-A9400658A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868" y="6311899"/>
            <a:ext cx="428263" cy="546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E5D06D-0BE4-B843-8370-FB88EDC7364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7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F2351A-CF3F-264E-A4EE-4728A9DF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153" y="1351714"/>
            <a:ext cx="7886700" cy="92796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Maksim S. Rakitin, Abigail Giles, Kaleb Swartz, Joshua Lynch, Paul Moeller, Robert </a:t>
            </a:r>
            <a:r>
              <a:rPr lang="en-US" dirty="0" err="1"/>
              <a:t>Nagler</a:t>
            </a:r>
            <a:r>
              <a:rPr lang="en-US" dirty="0"/>
              <a:t>, Daniel B. Allan, Thomas A. Caswell, Lutz </a:t>
            </a:r>
            <a:r>
              <a:rPr lang="en-US" dirty="0" err="1"/>
              <a:t>Wiegart</a:t>
            </a:r>
            <a:r>
              <a:rPr lang="en-US" dirty="0"/>
              <a:t>, Oleg </a:t>
            </a:r>
            <a:r>
              <a:rPr lang="en-US" dirty="0" err="1"/>
              <a:t>Chubar</a:t>
            </a:r>
            <a:r>
              <a:rPr lang="en-US" dirty="0"/>
              <a:t>, and Yonghua Du "Introduction of the </a:t>
            </a:r>
            <a:r>
              <a:rPr lang="en-US" dirty="0" err="1"/>
              <a:t>Sirepo-Bluesky</a:t>
            </a:r>
            <a:r>
              <a:rPr lang="en-US" dirty="0"/>
              <a:t> interface and its application to the optimization problems", Proc. SPIE 11493, Advances in Computational Methods for X-Ray Optics V, 1149311 (21 August 2020) </a:t>
            </a:r>
            <a:r>
              <a:rPr lang="en-US" dirty="0">
                <a:hlinkClick r:id="rId2"/>
              </a:rPr>
              <a:t>https://doi.org/10.1117/12.2569000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40930C-35BB-3644-9D4F-7951FBD4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overview: </a:t>
            </a:r>
            <a:r>
              <a:rPr lang="en-US" dirty="0" err="1"/>
              <a:t>Sirepo-Bluesky</a:t>
            </a:r>
            <a:r>
              <a:rPr lang="en-US" dirty="0"/>
              <a:t> library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97F93-A39C-E448-AD60-61C57D900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868" y="6311899"/>
            <a:ext cx="428263" cy="546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E5D06D-0BE4-B843-8370-FB88EDC7364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37DD1-D60F-C24E-BC51-93AEF5AE663A}"/>
              </a:ext>
            </a:extLst>
          </p:cNvPr>
          <p:cNvSpPr/>
          <p:nvPr/>
        </p:nvSpPr>
        <p:spPr>
          <a:xfrm>
            <a:off x="4981843" y="2276246"/>
            <a:ext cx="4400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https://github.com/NSLS-II/sirepo-bluesky</a:t>
            </a:r>
            <a:endParaRPr lang="en-US" dirty="0"/>
          </a:p>
        </p:txBody>
      </p:sp>
      <p:pic>
        <p:nvPicPr>
          <p:cNvPr id="6" name="Picture 2" descr="https://blueskyproject.io/_assets/overview-white-no-heading.png">
            <a:extLst>
              <a:ext uri="{FF2B5EF4-FFF2-40B4-BE49-F238E27FC236}">
                <a16:creationId xmlns:a16="http://schemas.microsoft.com/office/drawing/2014/main" id="{9580C059-BD90-5C48-9534-CCCE55FF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3" y="3037327"/>
            <a:ext cx="4314847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4F14D-3597-4743-8A37-A0238C8C8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38" y="2895595"/>
            <a:ext cx="3745261" cy="307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8B238-AD48-C645-87B9-0D339A311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380" y="2082906"/>
            <a:ext cx="1892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86D586-0714-E04A-AF69-2EFDEB29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81" y="-88006"/>
            <a:ext cx="7886700" cy="1268213"/>
          </a:xfrm>
        </p:spPr>
        <p:txBody>
          <a:bodyPr/>
          <a:lstStyle/>
          <a:p>
            <a:r>
              <a:rPr lang="en-US" dirty="0"/>
              <a:t>Optimization: Genetic Algorithm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1B81D-DEF8-E04C-8EB6-0CC75F997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868" y="6311899"/>
            <a:ext cx="428263" cy="546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E5D06D-0BE4-B843-8370-FB88EDC7364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4131E-936A-8442-B780-7C85DBF4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29" y="1369145"/>
            <a:ext cx="3162300" cy="4942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9E7A1-2B50-FE4D-AE3F-F3962077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35" y="1369146"/>
            <a:ext cx="5337917" cy="4765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2AF93B-E3CC-B24E-B8A8-8BBEB8A848A0}"/>
              </a:ext>
            </a:extLst>
          </p:cNvPr>
          <p:cNvSpPr/>
          <p:nvPr/>
        </p:nvSpPr>
        <p:spPr>
          <a:xfrm>
            <a:off x="5637268" y="911435"/>
            <a:ext cx="454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https://github.com/NSLS-II-TES/profile_sirepo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668E2-5233-DA4C-8CB3-B43A51098470}"/>
              </a:ext>
            </a:extLst>
          </p:cNvPr>
          <p:cNvSpPr/>
          <p:nvPr/>
        </p:nvSpPr>
        <p:spPr>
          <a:xfrm>
            <a:off x="1618703" y="911435"/>
            <a:ext cx="3721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https://github.com/NSLS-II/bloptools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9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9F970-32DF-5446-882E-E101D1EC7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868" y="6311899"/>
            <a:ext cx="428263" cy="546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E5D06D-0BE4-B843-8370-FB88EDC7364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10DED-73E0-6D4F-B6C0-C06491A29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99" y="253999"/>
            <a:ext cx="70358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49364"/>
              </p:ext>
            </p:extLst>
          </p:nvPr>
        </p:nvGraphicFramePr>
        <p:xfrm>
          <a:off x="595901" y="906450"/>
          <a:ext cx="11222513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19841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 b="1" dirty="0"/>
              <a:t>Electron Beam</a:t>
            </a:r>
          </a:p>
          <a:p>
            <a:pPr lvl="1"/>
            <a:r>
              <a:rPr lang="en-US" b="1" dirty="0"/>
              <a:t>No specific requirements</a:t>
            </a:r>
          </a:p>
          <a:p>
            <a:pPr lvl="1"/>
            <a:r>
              <a:rPr lang="en-US" dirty="0"/>
              <a:t>Large installation (chamber, insertion device, etc.): No large installation</a:t>
            </a:r>
          </a:p>
          <a:p>
            <a:pPr lvl="1"/>
            <a:r>
              <a:rPr lang="en-US" dirty="0"/>
              <a:t>Cryogens: No needs</a:t>
            </a:r>
          </a:p>
          <a:p>
            <a:pPr lvl="1"/>
            <a:r>
              <a:rPr lang="en-US" dirty="0"/>
              <a:t>Introducing new magnetic elements: None</a:t>
            </a:r>
          </a:p>
          <a:p>
            <a:pPr lvl="1"/>
            <a:r>
              <a:rPr lang="en-US" dirty="0"/>
              <a:t>Introducing new materials into the beam path: None</a:t>
            </a:r>
          </a:p>
          <a:p>
            <a:pPr lvl="1"/>
            <a:r>
              <a:rPr lang="en-US" dirty="0"/>
              <a:t>Any other foreseeable beam line modifications: None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1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D16DBC-6607-4814-A38D-2C198582CDD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b82b1ec5-da85-45a7-bfb0-80f4a2c0b640"/>
    <ds:schemaRef ds:uri="http://purl.org/dc/elements/1.1/"/>
    <ds:schemaRef ds:uri="http://schemas.microsoft.com/office/infopath/2007/PartnerControls"/>
    <ds:schemaRef ds:uri="7f3722f4-cadb-4c27-9c2a-892b94db93c7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1AC4AC-B0F5-4515-8281-BDE1584935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0410F-4A93-4915-B0A3-2FED84892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625</Words>
  <Application>Microsoft Macintosh PowerPoint</Application>
  <PresentationFormat>Widescreen</PresentationFormat>
  <Paragraphs>117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Office Theme</vt:lpstr>
      <vt:lpstr>Proposal # 310077 Simulation‐aided Instrument Optimization using Artificial Intelligence and Machine Learning Methods</vt:lpstr>
      <vt:lpstr>Experiment Goals at ATF:</vt:lpstr>
      <vt:lpstr>Experiment overview: Bluesky</vt:lpstr>
      <vt:lpstr>Experiment overview: Sirepo</vt:lpstr>
      <vt:lpstr>Experiment overview: Sirepo-Bluesky library</vt:lpstr>
      <vt:lpstr>Optimization: Genetic Algorithm</vt:lpstr>
      <vt:lpstr>PowerPoint Presentation</vt:lpstr>
      <vt:lpstr>PowerPoint Presentation</vt:lpstr>
      <vt:lpstr>Special Equipment Requirements and Hazards</vt:lpstr>
      <vt:lpstr>Experimental Time Request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Palmer, Mark</dc:creator>
  <cp:lastModifiedBy>Fedurin, Mikhail</cp:lastModifiedBy>
  <cp:revision>18</cp:revision>
  <dcterms:created xsi:type="dcterms:W3CDTF">2019-11-26T13:47:49Z</dcterms:created>
  <dcterms:modified xsi:type="dcterms:W3CDTF">2022-01-20T19:20:35Z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