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94" r:id="rId3"/>
  </p:sldMasterIdLst>
  <p:notesMasterIdLst>
    <p:notesMasterId r:id="rId25"/>
  </p:notesMasterIdLst>
  <p:sldIdLst>
    <p:sldId id="264" r:id="rId4"/>
    <p:sldId id="540" r:id="rId5"/>
    <p:sldId id="532" r:id="rId6"/>
    <p:sldId id="276" r:id="rId7"/>
    <p:sldId id="287" r:id="rId8"/>
    <p:sldId id="277" r:id="rId9"/>
    <p:sldId id="286" r:id="rId10"/>
    <p:sldId id="284" r:id="rId11"/>
    <p:sldId id="280" r:id="rId12"/>
    <p:sldId id="278" r:id="rId13"/>
    <p:sldId id="279" r:id="rId14"/>
    <p:sldId id="293" r:id="rId15"/>
    <p:sldId id="541" r:id="rId16"/>
    <p:sldId id="543" r:id="rId17"/>
    <p:sldId id="544" r:id="rId18"/>
    <p:sldId id="545" r:id="rId19"/>
    <p:sldId id="546" r:id="rId20"/>
    <p:sldId id="547" r:id="rId21"/>
    <p:sldId id="539" r:id="rId22"/>
    <p:sldId id="542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24"/>
    <p:restoredTop sz="85535"/>
  </p:normalViewPr>
  <p:slideViewPr>
    <p:cSldViewPr snapToGrid="0" snapToObjects="1" showGuides="1">
      <p:cViewPr varScale="1">
        <p:scale>
          <a:sx n="88" d="100"/>
          <a:sy n="88" d="100"/>
        </p:scale>
        <p:origin x="560" y="19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88A43-71C7-8240-9B06-5C4C9D7FDE8B}" type="datetimeFigureOut">
              <a:rPr lang="en-US" smtClean="0"/>
              <a:t>12/9/20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487AA-044B-EF46-81B7-F0CA0CEDC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20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604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baseline="0" dirty="0"/>
              <a:t>Polar MOKE is sensitive to out-of-plane magnetization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12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487AA-044B-EF46-81B7-F0CA0CEDCD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12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 is a material-specific scaling factor for the </a:t>
            </a:r>
            <a:r>
              <a:rPr lang="en-US" dirty="0" err="1"/>
              <a:t>demag</a:t>
            </a:r>
            <a:r>
              <a:rPr lang="en-US" dirty="0"/>
              <a:t> rate and depends on </a:t>
            </a:r>
            <a:r>
              <a:rPr lang="en-US" dirty="0" err="1"/>
              <a:t>a_sf</a:t>
            </a:r>
            <a:r>
              <a:rPr lang="en-US" dirty="0"/>
              <a:t>, the probability that an electron spin-flips after emission/absorption of a phonon</a:t>
            </a:r>
          </a:p>
          <a:p>
            <a:r>
              <a:rPr lang="en-US" dirty="0"/>
              <a:t>Type-II </a:t>
            </a:r>
            <a:r>
              <a:rPr lang="en-US" dirty="0" err="1"/>
              <a:t>demag</a:t>
            </a:r>
            <a:r>
              <a:rPr lang="en-US" dirty="0"/>
              <a:t>: initial rapid </a:t>
            </a:r>
            <a:r>
              <a:rPr lang="en-US" dirty="0" err="1"/>
              <a:t>demag</a:t>
            </a:r>
            <a:r>
              <a:rPr lang="en-US" dirty="0"/>
              <a:t> on left due to spin-flip scattering, slower e-</a:t>
            </a:r>
            <a:r>
              <a:rPr lang="en-US" dirty="0" err="1"/>
              <a:t>ph</a:t>
            </a:r>
            <a:r>
              <a:rPr lang="en-US" dirty="0"/>
              <a:t> coupling on middle figure, but if initial </a:t>
            </a:r>
            <a:r>
              <a:rPr lang="en-US" dirty="0" err="1"/>
              <a:t>demag</a:t>
            </a:r>
            <a:r>
              <a:rPr lang="en-US" dirty="0"/>
              <a:t> isn’t completed during e-</a:t>
            </a:r>
            <a:r>
              <a:rPr lang="en-US" dirty="0" err="1"/>
              <a:t>ph</a:t>
            </a:r>
            <a:r>
              <a:rPr lang="en-US" dirty="0"/>
              <a:t> thermalization, then the rate gets slower since the system temperature is lower after e-</a:t>
            </a:r>
            <a:r>
              <a:rPr lang="en-US" dirty="0" err="1"/>
              <a:t>ph</a:t>
            </a:r>
            <a:r>
              <a:rPr lang="en-US" dirty="0"/>
              <a:t> equilibration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487AA-044B-EF46-81B7-F0CA0CEDCD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92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Relatively small c-axis distortions, not necessarily lattice constant,</a:t>
            </a:r>
            <a:r>
              <a:rPr lang="en-US" baseline="0" dirty="0"/>
              <a:t> pm (hundredths of an angstrom), time-dependent modulations of the Iodine octahedra</a:t>
            </a:r>
          </a:p>
          <a:p>
            <a:r>
              <a:rPr lang="en-US" baseline="0" dirty="0"/>
              <a:t>Why do we show the 75 K data vs. 15 K here?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632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487AA-044B-EF46-81B7-F0CA0CEDCD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63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Pump pulse provides a helicity-dependent lattice distortion, Q=Q+psi1(1+sig*psi2*m), where Q is lattice displacement</a:t>
            </a:r>
          </a:p>
          <a:p>
            <a:r>
              <a:rPr lang="en-US" dirty="0"/>
              <a:t>Last term in Hamiltonian is off-diagonal symmetric exchange</a:t>
            </a:r>
          </a:p>
          <a:p>
            <a:r>
              <a:rPr lang="en-US" dirty="0"/>
              <a:t>Note that we could neglect coupling to other exchange terms besides J_H</a:t>
            </a:r>
          </a:p>
          <a:p>
            <a:r>
              <a:rPr lang="en-US" dirty="0"/>
              <a:t>DFT says that changes in Q change E by 3.2 </a:t>
            </a:r>
            <a:r>
              <a:rPr lang="en-US" dirty="0" err="1"/>
              <a:t>meV</a:t>
            </a:r>
            <a:r>
              <a:rPr lang="en-US" dirty="0"/>
              <a:t>/nm of displacement for A_1g(2) phonon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370FD-03C2-3746-8606-D2134C428E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318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Presumably the (-6 8 4) peak corresponds to the A1g(1) mode, and the (009) peak corresponds to the A1g(2) mode?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487AA-044B-EF46-81B7-F0CA0CEDCD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18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75185B3-9C2B-A74C-BD04-A46D3BB2F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10" b="29069"/>
          <a:stretch/>
        </p:blipFill>
        <p:spPr>
          <a:xfrm rot="10800000">
            <a:off x="0" y="-2"/>
            <a:ext cx="6783976" cy="64844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DD1F6F-D141-1B47-AF42-E056914D40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23745"/>
            <a:ext cx="12192000" cy="6334255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62CDECA7-B068-5142-8D5B-6E3D8A20CC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24704" y="173170"/>
            <a:ext cx="6190211" cy="169025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tx2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91808244-E37D-8F41-B6C0-9483428EF0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0694" y="2900988"/>
            <a:ext cx="6261331" cy="353125"/>
          </a:xfrm>
          <a:prstGeom prst="rect">
            <a:avLst/>
          </a:prstGeom>
        </p:spPr>
        <p:txBody>
          <a:bodyPr lIns="91440" rIns="91440">
            <a:noAutofit/>
          </a:bodyPr>
          <a:lstStyle>
            <a:lvl1pPr marL="0" indent="0" algn="l">
              <a:buNone/>
              <a:defRPr sz="2400" cap="none" spc="200" baseline="0">
                <a:solidFill>
                  <a:schemeClr val="tx2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E89E822-5F35-634E-8603-41D2A015EED5}"/>
              </a:ext>
            </a:extLst>
          </p:cNvPr>
          <p:cNvSpPr/>
          <p:nvPr userDrawn="1"/>
        </p:nvSpPr>
        <p:spPr>
          <a:xfrm>
            <a:off x="9615088" y="5858187"/>
            <a:ext cx="2581002" cy="627618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" name="Picture 43" descr="LANL_allWHITE.ai">
            <a:extLst>
              <a:ext uri="{FF2B5EF4-FFF2-40B4-BE49-F238E27FC236}">
                <a16:creationId xmlns:a16="http://schemas.microsoft.com/office/drawing/2014/main" id="{703CC825-BC10-3241-BAC3-32A503F48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11068532" y="5910699"/>
            <a:ext cx="1005921" cy="5019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83809CE-6D3C-7A4E-834A-2F402E3488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379" y="5958695"/>
            <a:ext cx="1117292" cy="426602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2F3A4C5-589C-F045-B78A-923818D10FF4}"/>
              </a:ext>
            </a:extLst>
          </p:cNvPr>
          <p:cNvCxnSpPr>
            <a:cxnSpLocks/>
          </p:cNvCxnSpPr>
          <p:nvPr userDrawn="1"/>
        </p:nvCxnSpPr>
        <p:spPr>
          <a:xfrm>
            <a:off x="3871667" y="2064730"/>
            <a:ext cx="8293828" cy="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31DCFB0-C35C-3344-B5CC-293C2AB234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19" y="640133"/>
            <a:ext cx="2217249" cy="23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3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774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189038"/>
            <a:ext cx="5080000" cy="4906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038"/>
            <a:ext cx="5080000" cy="4906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6073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5103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4647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90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701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4542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6161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31764"/>
            <a:ext cx="2590800" cy="59642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31764"/>
            <a:ext cx="7569200" cy="59642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6361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1764"/>
            <a:ext cx="10363200" cy="9794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189038"/>
            <a:ext cx="5080000" cy="4906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189038"/>
            <a:ext cx="5080000" cy="4906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5058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75185B3-9C2B-A74C-BD04-A46D3BB2F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10" b="29069"/>
          <a:stretch/>
        </p:blipFill>
        <p:spPr>
          <a:xfrm rot="10800000">
            <a:off x="0" y="-2"/>
            <a:ext cx="6783976" cy="64844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DD1F6F-D141-1B47-AF42-E056914D40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23745"/>
            <a:ext cx="12192000" cy="6334255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62CDECA7-B068-5142-8D5B-6E3D8A20CC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30694" y="961306"/>
            <a:ext cx="6190211" cy="169025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tx2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91808244-E37D-8F41-B6C0-9483428EF0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0694" y="2900988"/>
            <a:ext cx="6261331" cy="353125"/>
          </a:xfrm>
          <a:prstGeom prst="rect">
            <a:avLst/>
          </a:prstGeom>
        </p:spPr>
        <p:txBody>
          <a:bodyPr lIns="91440" rIns="91440">
            <a:noAutofit/>
          </a:bodyPr>
          <a:lstStyle>
            <a:lvl1pPr marL="0" indent="0" algn="l">
              <a:buNone/>
              <a:defRPr sz="2400" cap="none" spc="200" baseline="0">
                <a:solidFill>
                  <a:schemeClr val="tx2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E89E822-5F35-634E-8603-41D2A015EED5}"/>
              </a:ext>
            </a:extLst>
          </p:cNvPr>
          <p:cNvSpPr/>
          <p:nvPr userDrawn="1"/>
        </p:nvSpPr>
        <p:spPr>
          <a:xfrm>
            <a:off x="9615088" y="5858187"/>
            <a:ext cx="2581002" cy="627618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" name="Picture 43" descr="LANL_allWHITE.ai">
            <a:extLst>
              <a:ext uri="{FF2B5EF4-FFF2-40B4-BE49-F238E27FC236}">
                <a16:creationId xmlns:a16="http://schemas.microsoft.com/office/drawing/2014/main" id="{703CC825-BC10-3241-BAC3-32A503F48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11068532" y="5910699"/>
            <a:ext cx="1005921" cy="5019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83809CE-6D3C-7A4E-834A-2F402E3488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379" y="5958695"/>
            <a:ext cx="1117292" cy="426602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2F3A4C5-589C-F045-B78A-923818D10FF4}"/>
              </a:ext>
            </a:extLst>
          </p:cNvPr>
          <p:cNvCxnSpPr>
            <a:cxnSpLocks/>
          </p:cNvCxnSpPr>
          <p:nvPr userDrawn="1"/>
        </p:nvCxnSpPr>
        <p:spPr>
          <a:xfrm>
            <a:off x="3927563" y="2661076"/>
            <a:ext cx="8293828" cy="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31DCFB0-C35C-3344-B5CC-293C2AB234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19" y="640133"/>
            <a:ext cx="2217249" cy="23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7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1764"/>
            <a:ext cx="10363200" cy="9794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189039"/>
            <a:ext cx="10363200" cy="2376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717926"/>
            <a:ext cx="10363200" cy="2378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3388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1764"/>
            <a:ext cx="10363200" cy="9794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189038"/>
            <a:ext cx="5080000" cy="4906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189039"/>
            <a:ext cx="5080000" cy="2376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717926"/>
            <a:ext cx="5080000" cy="2378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6670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1764"/>
            <a:ext cx="10363200" cy="9794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189039"/>
            <a:ext cx="5080000" cy="2376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189039"/>
            <a:ext cx="5080000" cy="2376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914400" y="3717926"/>
            <a:ext cx="10363200" cy="2378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0106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pitchFamily="-107" charset="0"/>
                <a:ea typeface="+mn-ea"/>
                <a:cs typeface="+mn-cs"/>
              </a:defRPr>
            </a:lvl1pPr>
          </a:lstStyle>
          <a:p>
            <a:pPr defTabSz="457200"/>
            <a:fld id="{251BA642-1D65-4BAE-9435-32B116B3D3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12/9/20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/>
            <a:fld id="{5A9CC29F-B095-43B9-BB4D-161AA36E5D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301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-11906" y="17861"/>
            <a:ext cx="12215812" cy="5000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YaleAdmin-Italic"/>
              </a:defRPr>
            </a:lvl1pPr>
          </a:lstStyle>
          <a:p>
            <a: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5944897" y="6572252"/>
            <a:ext cx="291208" cy="213277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4861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1288"/>
            <a:ext cx="10972800" cy="1009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68413"/>
            <a:ext cx="5384800" cy="4718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268413"/>
            <a:ext cx="5384800" cy="4718050"/>
          </a:xfrm>
        </p:spPr>
        <p:txBody>
          <a:bodyPr/>
          <a:lstStyle/>
          <a:p>
            <a:pPr lvl="0"/>
            <a:r>
              <a:rPr lang="en-US" noProof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4193481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1E5A2B6-0DED-2846-8F9D-89662D784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47" t="-2617" r="58747" b="31686"/>
          <a:stretch/>
        </p:blipFill>
        <p:spPr>
          <a:xfrm rot="16200000" flipH="1">
            <a:off x="1630563" y="-3696479"/>
            <a:ext cx="6857999" cy="14264875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7B260C81-8A27-3D4B-A28D-7F09B2D20A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700" y="30066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AFBA2B6-462E-B34C-B272-DBD7C785E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C486F3-844D-DF4A-B6BA-6C352618F7CB}"/>
              </a:ext>
            </a:extLst>
          </p:cNvPr>
          <p:cNvSpPr/>
          <p:nvPr userDrawn="1"/>
        </p:nvSpPr>
        <p:spPr>
          <a:xfrm>
            <a:off x="9431383" y="341465"/>
            <a:ext cx="2760616" cy="4946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" name="Picture 31" descr="LANL_allWHITE.ai">
            <a:extLst>
              <a:ext uri="{FF2B5EF4-FFF2-40B4-BE49-F238E27FC236}">
                <a16:creationId xmlns:a16="http://schemas.microsoft.com/office/drawing/2014/main" id="{6B3A41C5-8FF3-1F40-ADE0-C9BAD82CD6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11224465" y="367134"/>
            <a:ext cx="832786" cy="4155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F549531-BD38-B542-B3D8-E0EFB87205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269" y="453818"/>
            <a:ext cx="774974" cy="295899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8CC198B-3DE0-DE44-B1F2-574F69F03F53}"/>
              </a:ext>
            </a:extLst>
          </p:cNvPr>
          <p:cNvCxnSpPr>
            <a:cxnSpLocks/>
          </p:cNvCxnSpPr>
          <p:nvPr userDrawn="1"/>
        </p:nvCxnSpPr>
        <p:spPr>
          <a:xfrm>
            <a:off x="0" y="1123405"/>
            <a:ext cx="9431383" cy="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5623F6C-AB4E-8C43-A35E-E245E1BE2AD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399" y="203602"/>
            <a:ext cx="723385" cy="7672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A8531E7-3C3F-174C-891C-2FCC7196411B}"/>
              </a:ext>
            </a:extLst>
          </p:cNvPr>
          <p:cNvSpPr/>
          <p:nvPr userDrawn="1"/>
        </p:nvSpPr>
        <p:spPr>
          <a:xfrm>
            <a:off x="11580839" y="6371345"/>
            <a:ext cx="476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CDE719F-2931-1E48-9E19-6835D1329706}" type="slidenum">
              <a:rPr lang="en-US" sz="1800" smtClean="0">
                <a:solidFill>
                  <a:schemeClr val="tx2"/>
                </a:solidFill>
              </a:rPr>
              <a:pPr/>
              <a:t>‹#›</a:t>
            </a:fld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EF9F2F7-53DE-7245-A5E0-F1E10ACE38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47" t="-2617" r="58747" b="31686"/>
          <a:stretch/>
        </p:blipFill>
        <p:spPr>
          <a:xfrm rot="16200000" flipH="1">
            <a:off x="1630563" y="-3703437"/>
            <a:ext cx="6857999" cy="14264875"/>
          </a:xfrm>
          <a:prstGeom prst="rect">
            <a:avLst/>
          </a:prstGeom>
        </p:spPr>
      </p:pic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8741AEA7-5927-B343-9F40-F1AF242ADF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700" y="30066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8FDDE5-C752-4546-8DFC-BAD291331953}"/>
              </a:ext>
            </a:extLst>
          </p:cNvPr>
          <p:cNvSpPr/>
          <p:nvPr userDrawn="1"/>
        </p:nvSpPr>
        <p:spPr>
          <a:xfrm>
            <a:off x="9431383" y="341465"/>
            <a:ext cx="2760616" cy="4946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" name="Picture 26" descr="LANL_allWHITE.ai">
            <a:extLst>
              <a:ext uri="{FF2B5EF4-FFF2-40B4-BE49-F238E27FC236}">
                <a16:creationId xmlns:a16="http://schemas.microsoft.com/office/drawing/2014/main" id="{766024E6-F471-D449-A0AC-D00CDDA6A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11224465" y="367134"/>
            <a:ext cx="832786" cy="4155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182A966-0E7B-B245-A762-42343A966C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269" y="453818"/>
            <a:ext cx="774974" cy="29589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3CA4215-5E79-E542-BC86-A89CE538D2AE}"/>
              </a:ext>
            </a:extLst>
          </p:cNvPr>
          <p:cNvCxnSpPr>
            <a:cxnSpLocks/>
          </p:cNvCxnSpPr>
          <p:nvPr userDrawn="1"/>
        </p:nvCxnSpPr>
        <p:spPr>
          <a:xfrm>
            <a:off x="0" y="1123405"/>
            <a:ext cx="6871063" cy="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5964E4F-9CD0-C447-97BE-53EFF5342D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399" y="203602"/>
            <a:ext cx="723385" cy="7672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191C31-60E4-9645-BA3E-58FA41D08931}"/>
              </a:ext>
            </a:extLst>
          </p:cNvPr>
          <p:cNvSpPr/>
          <p:nvPr userDrawn="1"/>
        </p:nvSpPr>
        <p:spPr>
          <a:xfrm>
            <a:off x="11580839" y="6371345"/>
            <a:ext cx="476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CDE719F-2931-1E48-9E19-6835D1329706}" type="slidenum">
              <a:rPr lang="en-US" sz="1800" smtClean="0">
                <a:solidFill>
                  <a:schemeClr val="tx2"/>
                </a:solidFill>
              </a:rPr>
              <a:pPr/>
              <a:t>‹#›</a:t>
            </a:fld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7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EF9F2F7-53DE-7245-A5E0-F1E10ACE38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47" t="-2617" r="58747" b="31686"/>
          <a:stretch/>
        </p:blipFill>
        <p:spPr>
          <a:xfrm rot="16200000" flipH="1">
            <a:off x="1630562" y="-3703437"/>
            <a:ext cx="6857999" cy="142648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78FDDE5-C752-4546-8DFC-BAD291331953}"/>
              </a:ext>
            </a:extLst>
          </p:cNvPr>
          <p:cNvSpPr/>
          <p:nvPr userDrawn="1"/>
        </p:nvSpPr>
        <p:spPr>
          <a:xfrm>
            <a:off x="9431383" y="341465"/>
            <a:ext cx="2760616" cy="4946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" name="Picture 26" descr="LANL_allWHITE.ai">
            <a:extLst>
              <a:ext uri="{FF2B5EF4-FFF2-40B4-BE49-F238E27FC236}">
                <a16:creationId xmlns:a16="http://schemas.microsoft.com/office/drawing/2014/main" id="{766024E6-F471-D449-A0AC-D00CDDA6A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11224465" y="367134"/>
            <a:ext cx="832786" cy="4155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182A966-0E7B-B245-A762-42343A966C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269" y="453818"/>
            <a:ext cx="774974" cy="2958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964E4F-9CD0-C447-97BE-53EFF5342D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399" y="203602"/>
            <a:ext cx="723385" cy="7672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6FA3DD-E285-1041-8531-8868063D0F4A}"/>
              </a:ext>
            </a:extLst>
          </p:cNvPr>
          <p:cNvSpPr/>
          <p:nvPr userDrawn="1"/>
        </p:nvSpPr>
        <p:spPr>
          <a:xfrm>
            <a:off x="11580839" y="6371345"/>
            <a:ext cx="476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CDE719F-2931-1E48-9E19-6835D1329706}" type="slidenum">
              <a:rPr lang="en-US" sz="1800" smtClean="0">
                <a:solidFill>
                  <a:schemeClr val="tx2"/>
                </a:solidFill>
              </a:rPr>
              <a:pPr/>
              <a:t>‹#›</a:t>
            </a:fld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5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371601"/>
            <a:ext cx="10972800" cy="4525963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3399"/>
              </a:buClr>
              <a:buSzPct val="125000"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tx1"/>
                </a:solidFill>
              </a:defRPr>
            </a:lvl1pPr>
            <a:lvl2pPr marL="690563" marR="0" indent="-3460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Pct val="120000"/>
              <a:buFont typeface="Arial" panose="020B0604020202020204" pitchFamily="34" charset="0"/>
              <a:buChar char="–"/>
              <a:tabLst/>
              <a:def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defRPr>
            </a:lvl2pPr>
            <a:lvl3pPr marL="1031875" marR="0" indent="-350838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Wingdings" panose="05000000000000000000" pitchFamily="2" charset="2"/>
              <a:buChar char="§"/>
              <a:tabLst/>
              <a:defRPr sz="2000">
                <a:solidFill>
                  <a:schemeClr val="tx1"/>
                </a:solidFill>
              </a:defRPr>
            </a:lvl3pPr>
            <a:lvl4pPr marL="1374775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Pct val="130000"/>
              <a:buFont typeface="Arial" panose="020B0604020202020204" pitchFamily="34" charset="0"/>
              <a:buChar char="-"/>
              <a:tabLst/>
              <a:defRPr sz="1800">
                <a:solidFill>
                  <a:schemeClr val="tx1"/>
                </a:solidFill>
              </a:defRPr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761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C1E3-DA6A-4771-87C1-F6876D1B5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A221DD-5B0A-4256-B7BB-548F9D167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1454E-5FB2-45F0-BA70-23C648345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4E33-F2A5-4CE5-B26F-C5E7CED6D038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79783-2637-4602-893F-BB4E3664A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85316-4498-449A-995E-981951FDE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3C381-6401-4F0A-BDA6-872DADF17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07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7725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692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25579-AB30-704B-9487-37DB70B76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4AA67-C5AE-8943-86FE-17CB83FEB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724D-6912-2643-A6FE-14A0496EA9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D4FC0-B9C7-B240-A1AC-788B036EC9A8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3032F-E531-3743-BAF5-039E4EE16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1EFCE-EF06-8442-B67A-6E2533906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F12AE-5616-0645-BBCA-168A71E21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3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854F854-F1E3-B94B-95D9-11EDA79E9400}"/>
              </a:ext>
            </a:extLst>
          </p:cNvPr>
          <p:cNvSpPr/>
          <p:nvPr userDrawn="1"/>
        </p:nvSpPr>
        <p:spPr>
          <a:xfrm>
            <a:off x="0" y="-6959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44E7A40-16D4-F74E-9536-1E1713E340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959"/>
            <a:ext cx="12211594" cy="6858000"/>
          </a:xfrm>
          <a:prstGeom prst="rect">
            <a:avLst/>
          </a:prstGeom>
        </p:spPr>
      </p:pic>
      <p:sp>
        <p:nvSpPr>
          <p:cNvPr id="37" name="Title Placeholder 1">
            <a:extLst>
              <a:ext uri="{FF2B5EF4-FFF2-40B4-BE49-F238E27FC236}">
                <a16:creationId xmlns:a16="http://schemas.microsoft.com/office/drawing/2014/main" id="{71B8B653-3754-C948-A821-8D0BD664F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01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49AFC63-838F-754C-BA8B-1D6FFA6B4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649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F640353-56EF-D043-A1BE-FD64BD0C825E}"/>
              </a:ext>
            </a:extLst>
          </p:cNvPr>
          <p:cNvSpPr/>
          <p:nvPr userDrawn="1"/>
        </p:nvSpPr>
        <p:spPr>
          <a:xfrm>
            <a:off x="9431384" y="341465"/>
            <a:ext cx="2760616" cy="494681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2" name="Picture 41" descr="LANL_allWHITE.ai">
            <a:extLst>
              <a:ext uri="{FF2B5EF4-FFF2-40B4-BE49-F238E27FC236}">
                <a16:creationId xmlns:a16="http://schemas.microsoft.com/office/drawing/2014/main" id="{3310D748-FE39-AE4E-9FAE-9FAB987664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11224466" y="367134"/>
            <a:ext cx="832786" cy="41552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C66D980-AC7D-9542-9C34-D4E8D035F0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270" y="453818"/>
            <a:ext cx="774974" cy="29589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C8BA3AA-AC48-0F4A-805B-C219D6361B5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400" y="203602"/>
            <a:ext cx="723385" cy="76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4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  <p:sldLayoutId id="2147483674" r:id="rId4"/>
    <p:sldLayoutId id="2147483714" r:id="rId5"/>
    <p:sldLayoutId id="214748371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3200" b="0" i="0" kern="1200" spc="100" baseline="0">
          <a:solidFill>
            <a:schemeClr val="bg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20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6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6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6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794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89038"/>
            <a:ext cx="10363200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6172200"/>
            <a:ext cx="190711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2015067" y="6529388"/>
            <a:ext cx="9141884" cy="6350"/>
          </a:xfrm>
          <a:prstGeom prst="line">
            <a:avLst/>
          </a:prstGeom>
          <a:noFill/>
          <a:ln w="38100">
            <a:solidFill>
              <a:srgbClr val="FFB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latin typeface="Arial"/>
              <a:ea typeface="+mn-ea"/>
              <a:cs typeface="+mn-cs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6107114"/>
            <a:ext cx="990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32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pitchFamily="-107" charset="0"/>
          <a:ea typeface="ＭＳ Ｐゴシック" pitchFamily="-109" charset="-128"/>
          <a:cs typeface="ＭＳ Ｐゴシック" pitchFamily="-109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-107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-107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-107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-107" charset="0"/>
        </a:defRPr>
      </a:lvl9pPr>
    </p:titleStyle>
    <p:bodyStyle>
      <a:lvl1pPr marL="228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90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6858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5" Type="http://schemas.openxmlformats.org/officeDocument/2006/relationships/image" Target="../media/image12.png"/><Relationship Id="rId4" Type="http://schemas.openxmlformats.org/officeDocument/2006/relationships/hyperlink" Target="about:blank" TargetMode="External"/></Relationships>
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010.04915" TargetMode="Externa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9.e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38.emf"/><Relationship Id="rId11" Type="http://schemas.openxmlformats.org/officeDocument/2006/relationships/image" Target="../media/image12.png"/><Relationship Id="rId5" Type="http://schemas.openxmlformats.org/officeDocument/2006/relationships/image" Target="../media/image37.emf"/><Relationship Id="rId10" Type="http://schemas.openxmlformats.org/officeDocument/2006/relationships/image" Target="../media/image42.png"/><Relationship Id="rId4" Type="http://schemas.openxmlformats.org/officeDocument/2006/relationships/image" Target="../media/image36.emf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tmp"/><Relationship Id="rId4" Type="http://schemas.openxmlformats.org/officeDocument/2006/relationships/image" Target="../media/image45.tmp"/></Relationships>
</file>

<file path=ppt/slides/_rels/slide15.xml.rels><?xml version="1.0" encoding="UTF-8" standalone="yes"?>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0.tmp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tmp"/><Relationship Id="rId5" Type="http://schemas.openxmlformats.org/officeDocument/2006/relationships/image" Target="../media/image47.wmf"/><Relationship Id="rId9" Type="http://schemas.openxmlformats.org/officeDocument/2006/relationships/image" Target="../media/image48.wmf"/></Relationships>
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tm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67.png"/><Relationship Id="rId7" Type="http://schemas.openxmlformats.org/officeDocument/2006/relationships/image" Target="../media/image59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NULL"/></Relationships>
</file>

<file path=ppt/slides/_rels/slide6.xml.rels><?xml version="1.0" encoding="UTF-8" standalone="yes"?>
<Relationships xmlns="http://schemas.openxmlformats.org/package/2006/relationships"><Relationship Id="rId8" Type="http://schemas.openxmlformats.org/officeDocument/2006/relationships/hyperlink" Target="about:blank" TargetMode="Externa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2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4209A0-6623-0F4E-B331-3803FCF1E1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-492958" y="6484452"/>
            <a:ext cx="41939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4AE320-6B20-AE47-9E3E-C3C3DF57B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0746" y="57598"/>
            <a:ext cx="9021170" cy="194862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dirty="0"/>
              <a:t>Unraveling the Origin of  Coherent Helicity-Dependent Spin-Phonon Oscillations in the van der Waals Ferromagnet CrI</a:t>
            </a:r>
            <a:r>
              <a:rPr lang="en-US" baseline="-25000" dirty="0"/>
              <a:t>3</a:t>
            </a:r>
            <a:r>
              <a:rPr lang="en-US" dirty="0"/>
              <a:t>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78853AD-7901-F34D-BEF0-CEFCB6E6DE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0746" y="2125398"/>
            <a:ext cx="9021171" cy="2596723"/>
          </a:xfrm>
        </p:spPr>
        <p:txBody>
          <a:bodyPr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Min-Cheol Lee,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Prashant Padmanabhan,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Mariana Fazio,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Finn L. Buessen,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R. Tutchton,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Kevin W. C. Kwock,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Sam Gilinsky,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Sandra Biedron,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Michael A. McGuire,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Srinivasa R. Singamaneni,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Dmitry A. Yarotski,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Antoinette J. Taylor,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Arun Paremekanti,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Jian-Xin Zhu,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Rohit P. Prasankumar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r>
              <a:rPr lang="en-US" sz="16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Center for Integrated Nanotechnologies, Los Alamos National Laboratory</a:t>
            </a:r>
          </a:p>
          <a:p>
            <a:r>
              <a:rPr lang="en-US" sz="16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ECE Department, University of New Mexico</a:t>
            </a:r>
          </a:p>
          <a:p>
            <a:r>
              <a:rPr lang="en-US" sz="16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Department of Physics, University of Toronto</a:t>
            </a:r>
          </a:p>
          <a:p>
            <a:r>
              <a:rPr lang="en-US" sz="16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Materials Science and Technology Division, Oak Ridge National Laboratory</a:t>
            </a:r>
          </a:p>
          <a:p>
            <a:r>
              <a:rPr lang="en-US" sz="16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Department of Physics, University of Texas at El Paso</a:t>
            </a:r>
          </a:p>
        </p:txBody>
      </p:sp>
    </p:spTree>
    <p:extLst>
      <p:ext uri="{BB962C8B-B14F-4D97-AF65-F5344CB8AC3E}">
        <p14:creationId xmlns:p14="http://schemas.microsoft.com/office/powerpoint/2010/main" val="387565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553">
        <p:fade/>
      </p:transition>
    </mc:Choice>
    <mc:Fallback xmlns="">
      <p:transition spd="med" advTm="32553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9973" y="85344"/>
            <a:ext cx="7856747" cy="1014587"/>
          </a:xfrm>
        </p:spPr>
        <p:txBody>
          <a:bodyPr/>
          <a:lstStyle/>
          <a:p>
            <a:r>
              <a:rPr lang="en-US" sz="4000" dirty="0"/>
              <a:t>Pump Helicity Dependence of Coherent Modes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29569" y="5506810"/>
            <a:ext cx="9932862" cy="860363"/>
          </a:xfrm>
        </p:spPr>
        <p:txBody>
          <a:bodyPr>
            <a:normAutofit lnSpcReduction="10000"/>
          </a:bodyPr>
          <a:lstStyle/>
          <a:p>
            <a:pPr marL="346075" indent="-346075">
              <a:buFont typeface="Courier New" panose="02070309020205020404" pitchFamily="49" charset="0"/>
              <a:buChar char="o"/>
            </a:pPr>
            <a:r>
              <a:rPr lang="en-US" sz="2000" dirty="0"/>
              <a:t>Above </a:t>
            </a:r>
            <a:r>
              <a:rPr lang="en-US" sz="2000" i="1" dirty="0"/>
              <a:t>T</a:t>
            </a:r>
            <a:r>
              <a:rPr lang="en-US" sz="2000" i="1" baseline="-25000" dirty="0"/>
              <a:t>c</a:t>
            </a:r>
            <a:r>
              <a:rPr lang="en-US" sz="2000" dirty="0"/>
              <a:t>, nearly equivalent amplitude for both modes under RCP and LCP pumping</a:t>
            </a:r>
          </a:p>
          <a:p>
            <a:pPr marL="346075" indent="-346075">
              <a:buFont typeface="Courier New" panose="02070309020205020404" pitchFamily="49" charset="0"/>
              <a:buChar char="o"/>
            </a:pPr>
            <a:r>
              <a:rPr lang="en-US" sz="2000" dirty="0"/>
              <a:t>Below </a:t>
            </a:r>
            <a:r>
              <a:rPr lang="en-US" sz="2000" i="1" dirty="0"/>
              <a:t>T</a:t>
            </a:r>
            <a:r>
              <a:rPr lang="en-US" sz="2000" i="1" baseline="-25000" dirty="0"/>
              <a:t>c</a:t>
            </a:r>
            <a:r>
              <a:rPr lang="en-US" sz="2000" dirty="0"/>
              <a:t>, higher energy mode has substantially lower amplitude under LCP pumping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421B4E-5107-A14D-8E86-EC7261002E4A}"/>
              </a:ext>
            </a:extLst>
          </p:cNvPr>
          <p:cNvSpPr txBox="1"/>
          <p:nvPr/>
        </p:nvSpPr>
        <p:spPr bwMode="auto">
          <a:xfrm>
            <a:off x="3325091" y="6463513"/>
            <a:ext cx="55418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/>
              <a:t>P. Padmanabhan et al., </a:t>
            </a:r>
            <a:r>
              <a:rPr lang="en-US" sz="1600" i="1" dirty="0">
                <a:hlinkClick r:id="rId4"/>
              </a:rPr>
              <a:t>https://arxiv.org/abs/2010.04915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F99DE5-998F-FA44-A236-E18284EDE6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554"/>
          <a:stretch/>
        </p:blipFill>
        <p:spPr>
          <a:xfrm>
            <a:off x="1249074" y="1216487"/>
            <a:ext cx="4386264" cy="41939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6FA9E7-18AB-A642-BC5A-5AC57E5074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62" r="35092"/>
          <a:stretch/>
        </p:blipFill>
        <p:spPr>
          <a:xfrm>
            <a:off x="6438900" y="1196271"/>
            <a:ext cx="4386263" cy="41939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098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128">
        <p:fade/>
      </p:transition>
    </mc:Choice>
    <mc:Fallback xmlns="">
      <p:transition spd="med" advTm="261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359700" y="301463"/>
                <a:ext cx="8979372" cy="57022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1" i="1">
                            <a:latin typeface="Cambria Math" charset="0"/>
                          </a:rPr>
                          <m:t>𝑨</m:t>
                        </m:r>
                      </m:e>
                      <m:sub>
                        <m:r>
                          <a:rPr lang="en-US" sz="4000" b="1" i="1">
                            <a:latin typeface="Cambria Math" charset="0"/>
                          </a:rPr>
                          <m:t>𝟏</m:t>
                        </m:r>
                        <m:r>
                          <a:rPr lang="en-US" sz="4000" b="1" i="1">
                            <a:latin typeface="Cambria Math" charset="0"/>
                          </a:rPr>
                          <m:t>𝒈</m:t>
                        </m:r>
                      </m:sub>
                      <m:sup>
                        <m:r>
                          <a:rPr lang="en-US" sz="4000" b="1" i="1">
                            <a:latin typeface="Cambria Math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sz="4000" dirty="0"/>
                  <a:t> Mode Amplitude vs. Temperature</a:t>
                </a:r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9700" y="301463"/>
                <a:ext cx="8979372" cy="570225"/>
              </a:xfrm>
              <a:blipFill>
                <a:blip r:embed="rId5"/>
                <a:stretch>
                  <a:fillRect l="-990" t="-40000" b="-4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212806" y="1255594"/>
                <a:ext cx="5541818" cy="5207919"/>
              </a:xfrm>
            </p:spPr>
            <p:txBody>
              <a:bodyPr>
                <a:normAutofit lnSpcReduction="10000"/>
              </a:bodyPr>
              <a:lstStyle/>
              <a:p>
                <a:pPr marL="349250" indent="-34925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dirty="0"/>
                  <a:t>LCP vs. RCP intensity ratio shows sharp increase across </a:t>
                </a:r>
                <a:r>
                  <a:rPr lang="en-US" i="1" dirty="0"/>
                  <a:t>T</a:t>
                </a:r>
                <a:r>
                  <a:rPr lang="en-US" i="1" baseline="-25000" dirty="0"/>
                  <a:t>c</a:t>
                </a:r>
                <a:endParaRPr lang="en-US" i="1" dirty="0"/>
              </a:p>
              <a:p>
                <a:pPr marL="641843" lvl="1" indent="-34925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dirty="0"/>
                  <a:t>Demonstrates that the oscillatory amplitude is linked to underlying magnetic order, likely due to strong spin-phonon coupling</a:t>
                </a:r>
              </a:p>
              <a:p>
                <a:pPr marL="349250" indent="-34925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dirty="0"/>
                  <a:t>No significant change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  <m:r>
                          <a:rPr lang="en-US" i="1">
                            <a:latin typeface="Cambria Math" charset="0"/>
                          </a:rPr>
                          <m:t>𝑔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 mode across </a:t>
                </a:r>
                <a:r>
                  <a:rPr lang="en-US" i="1" dirty="0"/>
                  <a:t>T</a:t>
                </a:r>
                <a:r>
                  <a:rPr lang="en-US" i="1" baseline="-25000" dirty="0"/>
                  <a:t>c</a:t>
                </a:r>
                <a:endParaRPr lang="en-US" dirty="0"/>
              </a:p>
              <a:p>
                <a:pPr marL="349250" indent="-34925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dirty="0"/>
                  <a:t>Can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  <m:r>
                          <a:rPr lang="en-US" i="1">
                            <a:latin typeface="Cambria Math" charset="0"/>
                          </a:rPr>
                          <m:t>𝑔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phonon modulate spin exchange coupling?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2806" y="1255594"/>
                <a:ext cx="5541818" cy="5207919"/>
              </a:xfrm>
              <a:blipFill>
                <a:blip r:embed="rId6"/>
                <a:stretch>
                  <a:fillRect l="-3196" r="-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938345" y="1450429"/>
            <a:ext cx="357352" cy="283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10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95027807-F790-E64F-B1B8-0DAA1EFEB4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5697" y="1292771"/>
            <a:ext cx="5868388" cy="5263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65E2F-CAC3-8946-9FA8-97AD313CD055}"/>
              </a:ext>
            </a:extLst>
          </p:cNvPr>
          <p:cNvSpPr txBox="1"/>
          <p:nvPr/>
        </p:nvSpPr>
        <p:spPr bwMode="auto">
          <a:xfrm>
            <a:off x="212806" y="6466265"/>
            <a:ext cx="55418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/>
              <a:t>P. Padmanabhan et al., </a:t>
            </a:r>
            <a:r>
              <a:rPr lang="en-US" sz="1600" i="1" dirty="0">
                <a:hlinkClick r:id="rId8"/>
              </a:rPr>
              <a:t>https://arxiv.org/abs/2010.04915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0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585">
        <p:fade/>
      </p:transition>
    </mc:Choice>
    <mc:Fallback xmlns="">
      <p:transition spd="med" advTm="505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B7FC91A-1642-6B47-A55E-3606F0D9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40" y="214601"/>
            <a:ext cx="9075761" cy="823263"/>
          </a:xfrm>
        </p:spPr>
        <p:txBody>
          <a:bodyPr>
            <a:normAutofit/>
          </a:bodyPr>
          <a:lstStyle/>
          <a:p>
            <a:r>
              <a:rPr lang="en-US" sz="4000" dirty="0"/>
              <a:t>Capturing Spin-Phonon Coupling in CrI</a:t>
            </a:r>
            <a:r>
              <a:rPr lang="en-US" sz="4000" baseline="-25000" dirty="0"/>
              <a:t>3</a:t>
            </a:r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153B7FDF-A263-B948-955A-18E1F6DD6E1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45250"/>
            <a:ext cx="501015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Prashant Padmanabhan | IUKCH 2020 | September 28, 2020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4EF828-F3D8-874C-9032-4E339927A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543" y="2679450"/>
            <a:ext cx="2860188" cy="40254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F3D745-F867-B54A-ADF0-6BA1D736FBD3}"/>
              </a:ext>
            </a:extLst>
          </p:cNvPr>
          <p:cNvGrpSpPr/>
          <p:nvPr/>
        </p:nvGrpSpPr>
        <p:grpSpPr>
          <a:xfrm>
            <a:off x="662655" y="1501746"/>
            <a:ext cx="6128886" cy="1120203"/>
            <a:chOff x="544441" y="1637828"/>
            <a:chExt cx="5433345" cy="9930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94A767D-01B0-3C4D-81A7-601CACD5F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9536" y="1637828"/>
              <a:ext cx="5048250" cy="7048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A28931A-C642-D544-AA3B-47A28B8FD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4441" y="2307054"/>
              <a:ext cx="3314700" cy="3238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7F1AA8-FDF5-2542-B265-9F69FB3A6C4B}"/>
              </a:ext>
            </a:extLst>
          </p:cNvPr>
          <p:cNvGrpSpPr/>
          <p:nvPr/>
        </p:nvGrpSpPr>
        <p:grpSpPr>
          <a:xfrm>
            <a:off x="600599" y="1143327"/>
            <a:ext cx="6511780" cy="2106151"/>
            <a:chOff x="1268233" y="1288543"/>
            <a:chExt cx="5974495" cy="1932373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0FDEC11-DD4F-B943-A288-6E165ECEA2A9}"/>
                </a:ext>
              </a:extLst>
            </p:cNvPr>
            <p:cNvSpPr/>
            <p:nvPr/>
          </p:nvSpPr>
          <p:spPr>
            <a:xfrm>
              <a:off x="1268233" y="1637828"/>
              <a:ext cx="5974495" cy="1583088"/>
            </a:xfrm>
            <a:prstGeom prst="roundRect">
              <a:avLst>
                <a:gd name="adj" fmla="val 9841"/>
              </a:avLst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A27614-6F31-6B48-A9B1-DB6BEE8C6B5C}"/>
                </a:ext>
              </a:extLst>
            </p:cNvPr>
            <p:cNvSpPr txBox="1"/>
            <p:nvPr/>
          </p:nvSpPr>
          <p:spPr>
            <a:xfrm>
              <a:off x="1387502" y="1288543"/>
              <a:ext cx="19480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000" dirty="0">
                  <a:solidFill>
                    <a:srgbClr val="002060"/>
                  </a:solidFill>
                  <a:latin typeface="Calibri" panose="020F0502020204030204"/>
                </a:rPr>
                <a:t>Model Equations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BA2103-A101-F64E-93BB-193A3E898083}"/>
              </a:ext>
            </a:extLst>
          </p:cNvPr>
          <p:cNvGrpSpPr/>
          <p:nvPr/>
        </p:nvGrpSpPr>
        <p:grpSpPr>
          <a:xfrm>
            <a:off x="1116283" y="2174561"/>
            <a:ext cx="5390679" cy="907434"/>
            <a:chOff x="929536" y="2242604"/>
            <a:chExt cx="4979716" cy="8382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164B6DA-B405-2745-BDA0-9C876AFE9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9536" y="2718909"/>
              <a:ext cx="2590800" cy="3619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0F1B40-AAFE-204E-A8BB-2E6151FAE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92936" y="2242604"/>
              <a:ext cx="1716316" cy="45492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1C87F10-1D32-3C4E-AE07-82EC6E517C58}"/>
              </a:ext>
            </a:extLst>
          </p:cNvPr>
          <p:cNvGrpSpPr/>
          <p:nvPr/>
        </p:nvGrpSpPr>
        <p:grpSpPr>
          <a:xfrm>
            <a:off x="3580892" y="3282754"/>
            <a:ext cx="2866682" cy="3575245"/>
            <a:chOff x="2842109" y="3300130"/>
            <a:chExt cx="2437587" cy="3040090"/>
          </a:xfrm>
        </p:grpSpPr>
        <p:pic>
          <p:nvPicPr>
            <p:cNvPr id="8" name="Picture 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8AF430B-66A6-9945-B88B-AE3C621F3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1526"/>
            <a:stretch/>
          </p:blipFill>
          <p:spPr>
            <a:xfrm>
              <a:off x="2842109" y="3300130"/>
              <a:ext cx="2437587" cy="3040090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3E54408-038D-034D-8B5D-61BB3067D95E}"/>
                </a:ext>
              </a:extLst>
            </p:cNvPr>
            <p:cNvSpPr/>
            <p:nvPr/>
          </p:nvSpPr>
          <p:spPr>
            <a:xfrm>
              <a:off x="2958211" y="3346242"/>
              <a:ext cx="223203" cy="165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B0EEEE5-F664-6648-8536-30DEAB4E6994}"/>
                </a:ext>
              </a:extLst>
            </p:cNvPr>
            <p:cNvSpPr/>
            <p:nvPr/>
          </p:nvSpPr>
          <p:spPr>
            <a:xfrm>
              <a:off x="2965142" y="4335066"/>
              <a:ext cx="223203" cy="165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C1CFD89-FAAD-7644-BD13-33A1A10720C2}"/>
                </a:ext>
              </a:extLst>
            </p:cNvPr>
            <p:cNvSpPr/>
            <p:nvPr/>
          </p:nvSpPr>
          <p:spPr>
            <a:xfrm>
              <a:off x="2965142" y="5254885"/>
              <a:ext cx="223203" cy="165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DF5630-34D4-5048-8DB1-36628D10B41D}"/>
              </a:ext>
            </a:extLst>
          </p:cNvPr>
          <p:cNvGrpSpPr/>
          <p:nvPr/>
        </p:nvGrpSpPr>
        <p:grpSpPr>
          <a:xfrm>
            <a:off x="337106" y="3257274"/>
            <a:ext cx="2937320" cy="3600726"/>
            <a:chOff x="248157" y="3296121"/>
            <a:chExt cx="2497652" cy="3061757"/>
          </a:xfrm>
        </p:grpSpPr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B0F7F16-C40B-224D-8CC6-F117B02893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8235" r="7371"/>
            <a:stretch/>
          </p:blipFill>
          <p:spPr>
            <a:xfrm>
              <a:off x="513397" y="3296121"/>
              <a:ext cx="2232412" cy="304009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DC9463-4B4C-CC40-AD12-2F82DB41712E}"/>
                </a:ext>
              </a:extLst>
            </p:cNvPr>
            <p:cNvSpPr/>
            <p:nvPr/>
          </p:nvSpPr>
          <p:spPr>
            <a:xfrm>
              <a:off x="513397" y="3329989"/>
              <a:ext cx="223203" cy="165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E38B7D-E48F-3945-9A9E-D7907B127DEC}"/>
                </a:ext>
              </a:extLst>
            </p:cNvPr>
            <p:cNvSpPr/>
            <p:nvPr/>
          </p:nvSpPr>
          <p:spPr>
            <a:xfrm>
              <a:off x="485572" y="4335066"/>
              <a:ext cx="223203" cy="165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6B2253D-B51C-7444-8FC0-F7624BA7EA16}"/>
                </a:ext>
              </a:extLst>
            </p:cNvPr>
            <p:cNvSpPr/>
            <p:nvPr/>
          </p:nvSpPr>
          <p:spPr>
            <a:xfrm>
              <a:off x="544441" y="5220172"/>
              <a:ext cx="223203" cy="165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9" name="Picture 3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FA07B08-19A3-A84A-8AEF-D3ABDF772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93149"/>
            <a:stretch/>
          </p:blipFill>
          <p:spPr>
            <a:xfrm>
              <a:off x="248157" y="3317788"/>
              <a:ext cx="344504" cy="304009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0C092F9-97C5-5547-AAD2-801C1CDDE615}"/>
                </a:ext>
              </a:extLst>
            </p:cNvPr>
            <p:cNvSpPr/>
            <p:nvPr/>
          </p:nvSpPr>
          <p:spPr>
            <a:xfrm>
              <a:off x="328654" y="3383202"/>
              <a:ext cx="223203" cy="165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E7AE79E-8A59-554E-8D6F-195AA5DDC23C}"/>
                </a:ext>
              </a:extLst>
            </p:cNvPr>
            <p:cNvSpPr/>
            <p:nvPr/>
          </p:nvSpPr>
          <p:spPr>
            <a:xfrm>
              <a:off x="397283" y="4389740"/>
              <a:ext cx="223203" cy="165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DF57038-E047-6841-B7AE-0F04016EE705}"/>
                </a:ext>
              </a:extLst>
            </p:cNvPr>
            <p:cNvSpPr/>
            <p:nvPr/>
          </p:nvSpPr>
          <p:spPr>
            <a:xfrm>
              <a:off x="362515" y="5254040"/>
              <a:ext cx="223203" cy="165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F1A0FF76-55C4-2541-A42C-504E0003E997}"/>
              </a:ext>
            </a:extLst>
          </p:cNvPr>
          <p:cNvSpPr/>
          <p:nvPr/>
        </p:nvSpPr>
        <p:spPr>
          <a:xfrm>
            <a:off x="8166191" y="1320563"/>
            <a:ext cx="237580" cy="33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5" name="Picture 44" descr="Diagram&#10;&#10;Description automatically generated">
            <a:extLst>
              <a:ext uri="{FF2B5EF4-FFF2-40B4-BE49-F238E27FC236}">
                <a16:creationId xmlns:a16="http://schemas.microsoft.com/office/drawing/2014/main" id="{AF8EF03B-D2B9-DF48-9F44-ECB2ECE4B27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144" t="46701" r="4189" b="4904"/>
          <a:stretch/>
        </p:blipFill>
        <p:spPr>
          <a:xfrm>
            <a:off x="8593736" y="1221873"/>
            <a:ext cx="2410412" cy="2238277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3B30584-3251-514E-8357-03096C64A9A1}"/>
              </a:ext>
            </a:extLst>
          </p:cNvPr>
          <p:cNvSpPr/>
          <p:nvPr/>
        </p:nvSpPr>
        <p:spPr>
          <a:xfrm>
            <a:off x="8562590" y="1143327"/>
            <a:ext cx="237580" cy="330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1122736-BE8B-3749-9836-1926B1013A6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7159"/>
          <a:stretch/>
        </p:blipFill>
        <p:spPr>
          <a:xfrm>
            <a:off x="7848788" y="3531635"/>
            <a:ext cx="3436388" cy="3246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8317086F-9E0B-2C49-9E64-CD6F7546E4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" y="5428096"/>
                <a:ext cx="12191999" cy="142877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0090"/>
                </a:solidFill>
              </a:ln>
            </p:spPr>
            <p:txBody>
              <a:bodyPr/>
              <a:lstStyle>
                <a:lvl1pPr marL="228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000090"/>
                    </a:solidFill>
                    <a:latin typeface="+mn-lt"/>
                    <a:ea typeface="ＭＳ Ｐゴシック" pitchFamily="-109" charset="-128"/>
                    <a:cs typeface="ＭＳ Ｐゴシック" pitchFamily="-109" charset="-128"/>
                  </a:defRPr>
                </a:lvl1pPr>
                <a:lvl2pPr marL="685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ＭＳ Ｐゴシック" pitchFamily="-107" charset="-128"/>
                  </a:defRPr>
                </a:lvl9pPr>
              </a:lstStyle>
              <a:p>
                <a:pPr marL="0" lvl="0" indent="0" algn="ctr" defTabSz="457200">
                  <a:buNone/>
                  <a:defRPr/>
                </a:pPr>
                <a:r>
                  <a:rPr kumimoji="0" lang="en-US" sz="2000" b="1" i="0" u="none" strike="noStrike" kern="1200" cap="none" spc="0" normalizeH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굴림" charset="0"/>
                  </a:rPr>
                  <a:t>Our results demonstrate that the</a:t>
                </a:r>
                <a:r>
                  <a:rPr kumimoji="0" lang="en-US" sz="20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굴림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𝑨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𝟏</m:t>
                        </m:r>
                        <m:r>
                          <a:rPr lang="en-US" sz="20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𝒈</m:t>
                        </m:r>
                      </m:sub>
                      <m:sup>
                        <m:r>
                          <a:rPr lang="en-US" sz="20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sz="2000" b="1" dirty="0">
                    <a:solidFill>
                      <a:schemeClr val="tx2"/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 is strongly coupled to magnetic order, while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𝑨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𝟏</m:t>
                        </m:r>
                        <m:r>
                          <a:rPr lang="en-US" sz="20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𝒈</m:t>
                        </m:r>
                      </m:sub>
                      <m:sup>
                        <m:r>
                          <a:rPr lang="en-US" sz="20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bSup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굴림" charset="0"/>
                  </a:rPr>
                  <a:t> mode is not coupled at all,</a:t>
                </a:r>
                <a:r>
                  <a:rPr kumimoji="0" lang="en-US" sz="2000" b="1" i="0" u="none" strike="noStrike" kern="1200" cap="none" spc="0" normalizeH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굴림" charset="0"/>
                  </a:rPr>
                  <a:t> but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굴림" charset="0"/>
                  </a:rPr>
                  <a:t> the reasons for this discrepancy remain unclear. Can we gain more insight</a:t>
                </a:r>
                <a:r>
                  <a:rPr kumimoji="0" lang="en-US" sz="2000" b="1" i="0" u="none" strike="noStrike" kern="1200" cap="none" spc="0" normalizeH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굴림" charset="0"/>
                  </a:rPr>
                  <a:t> by directly measuring the atomic motions associated with both modes after polarized femtosecond optical excitation?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굴림" charset="0"/>
                </a:endParaRPr>
              </a:p>
            </p:txBody>
          </p:sp>
        </mc:Choice>
        <mc:Fallback xmlns=""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8317086F-9E0B-2C49-9E64-CD6F7546E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5428096"/>
                <a:ext cx="12191999" cy="1428770"/>
              </a:xfrm>
              <a:prstGeom prst="rect">
                <a:avLst/>
              </a:prstGeom>
              <a:blipFill>
                <a:blip r:embed="rId12"/>
                <a:stretch>
                  <a:fillRect r="-208" b="-3478"/>
                </a:stretch>
              </a:blipFill>
              <a:ln>
                <a:solidFill>
                  <a:srgbClr val="00009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9094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332">
        <p:fade/>
      </p:transition>
    </mc:Choice>
    <mc:Fallback xmlns="">
      <p:transition spd="med" advTm="98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2AD4D-B898-104E-889F-C0B8C2026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00" y="0"/>
            <a:ext cx="8885900" cy="1146629"/>
          </a:xfrm>
        </p:spPr>
        <p:txBody>
          <a:bodyPr/>
          <a:lstStyle/>
          <a:p>
            <a:r>
              <a:rPr lang="en-US" sz="3600" dirty="0"/>
              <a:t>Proposed Ultrafast Electron Diffraction Experiments on CrI</a:t>
            </a:r>
            <a:r>
              <a:rPr lang="en-US" sz="3600" baseline="-25000" dirty="0"/>
              <a:t>3</a:t>
            </a:r>
          </a:p>
        </p:txBody>
      </p:sp>
      <p:grpSp>
        <p:nvGrpSpPr>
          <p:cNvPr id="65" name="그룹 184">
            <a:extLst>
              <a:ext uri="{FF2B5EF4-FFF2-40B4-BE49-F238E27FC236}">
                <a16:creationId xmlns:a16="http://schemas.microsoft.com/office/drawing/2014/main" id="{6A5E4739-9E2D-014C-AEBD-D334D450D1D7}"/>
              </a:ext>
            </a:extLst>
          </p:cNvPr>
          <p:cNvGrpSpPr/>
          <p:nvPr/>
        </p:nvGrpSpPr>
        <p:grpSpPr>
          <a:xfrm rot="15623825">
            <a:off x="7496431" y="1761095"/>
            <a:ext cx="3501639" cy="3724136"/>
            <a:chOff x="8581745" y="1398624"/>
            <a:chExt cx="2378586" cy="2529724"/>
          </a:xfrm>
          <a:scene3d>
            <a:camera prst="orthographicFront">
              <a:rot lat="18078000" lon="3210000" rev="18144000"/>
            </a:camera>
            <a:lightRig rig="threePt" dir="t"/>
          </a:scene3d>
        </p:grpSpPr>
        <p:sp>
          <p:nvSpPr>
            <p:cNvPr id="66" name="직사각형 216">
              <a:extLst>
                <a:ext uri="{FF2B5EF4-FFF2-40B4-BE49-F238E27FC236}">
                  <a16:creationId xmlns:a16="http://schemas.microsoft.com/office/drawing/2014/main" id="{A361517C-4263-F246-B456-19F18BBC2E22}"/>
                </a:ext>
              </a:extLst>
            </p:cNvPr>
            <p:cNvSpPr/>
            <p:nvPr/>
          </p:nvSpPr>
          <p:spPr>
            <a:xfrm rot="16200000">
              <a:off x="8506176" y="1474193"/>
              <a:ext cx="2529724" cy="2378586"/>
            </a:xfrm>
            <a:prstGeom prst="rect">
              <a:avLst/>
            </a:prstGeom>
            <a:solidFill>
              <a:srgbClr val="002060">
                <a:alpha val="80000"/>
              </a:srgbClr>
            </a:solidFill>
            <a:ln w="50800">
              <a:noFill/>
            </a:ln>
            <a:effectLst>
              <a:outerShdw blurRad="50800" dir="10800000" algn="r" rotWithShape="0">
                <a:prstClr val="black">
                  <a:alpha val="40000"/>
                </a:prstClr>
              </a:outerShdw>
            </a:effectLst>
            <a:sp3d>
              <a:bevelT w="0" h="0" prst="coolSlant"/>
              <a:bevelB w="0" h="127000"/>
              <a:extrusionClr>
                <a:schemeClr val="tx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67" name="타원 201">
              <a:extLst>
                <a:ext uri="{FF2B5EF4-FFF2-40B4-BE49-F238E27FC236}">
                  <a16:creationId xmlns:a16="http://schemas.microsoft.com/office/drawing/2014/main" id="{D00FE9DC-3294-674D-9083-5FD5D99FFF33}"/>
                </a:ext>
              </a:extLst>
            </p:cNvPr>
            <p:cNvSpPr/>
            <p:nvPr/>
          </p:nvSpPr>
          <p:spPr>
            <a:xfrm>
              <a:off x="9582736" y="2475141"/>
              <a:ext cx="376604" cy="37660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타원 202">
              <a:extLst>
                <a:ext uri="{FF2B5EF4-FFF2-40B4-BE49-F238E27FC236}">
                  <a16:creationId xmlns:a16="http://schemas.microsoft.com/office/drawing/2014/main" id="{60A37B06-734F-5245-BD61-FDA9238124F4}"/>
                </a:ext>
              </a:extLst>
            </p:cNvPr>
            <p:cNvSpPr/>
            <p:nvPr/>
          </p:nvSpPr>
          <p:spPr>
            <a:xfrm flipV="1">
              <a:off x="9708406" y="2144342"/>
              <a:ext cx="125264" cy="125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타원 203">
              <a:extLst>
                <a:ext uri="{FF2B5EF4-FFF2-40B4-BE49-F238E27FC236}">
                  <a16:creationId xmlns:a16="http://schemas.microsoft.com/office/drawing/2014/main" id="{31333ABF-F6CE-9346-B094-7D20FD5D87FA}"/>
                </a:ext>
              </a:extLst>
            </p:cNvPr>
            <p:cNvSpPr/>
            <p:nvPr/>
          </p:nvSpPr>
          <p:spPr>
            <a:xfrm flipV="1">
              <a:off x="9711955" y="1896914"/>
              <a:ext cx="118166" cy="1181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타원 204">
              <a:extLst>
                <a:ext uri="{FF2B5EF4-FFF2-40B4-BE49-F238E27FC236}">
                  <a16:creationId xmlns:a16="http://schemas.microsoft.com/office/drawing/2014/main" id="{4397DE79-6953-B849-9BBE-D19E9742B879}"/>
                </a:ext>
              </a:extLst>
            </p:cNvPr>
            <p:cNvSpPr/>
            <p:nvPr/>
          </p:nvSpPr>
          <p:spPr>
            <a:xfrm rot="179714" flipV="1">
              <a:off x="9714816" y="1774287"/>
              <a:ext cx="112444" cy="1124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타원 205">
              <a:extLst>
                <a:ext uri="{FF2B5EF4-FFF2-40B4-BE49-F238E27FC236}">
                  <a16:creationId xmlns:a16="http://schemas.microsoft.com/office/drawing/2014/main" id="{4B481C49-F63B-D64A-BB27-8561F8364685}"/>
                </a:ext>
              </a:extLst>
            </p:cNvPr>
            <p:cNvSpPr/>
            <p:nvPr/>
          </p:nvSpPr>
          <p:spPr>
            <a:xfrm rot="179714" flipV="1">
              <a:off x="9714816" y="1607540"/>
              <a:ext cx="112444" cy="1124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타원 206">
              <a:extLst>
                <a:ext uri="{FF2B5EF4-FFF2-40B4-BE49-F238E27FC236}">
                  <a16:creationId xmlns:a16="http://schemas.microsoft.com/office/drawing/2014/main" id="{2E305426-F0A5-914B-9301-6DAB5EBF65D2}"/>
                </a:ext>
              </a:extLst>
            </p:cNvPr>
            <p:cNvSpPr/>
            <p:nvPr/>
          </p:nvSpPr>
          <p:spPr>
            <a:xfrm rot="179714" flipV="1">
              <a:off x="9714816" y="1494225"/>
              <a:ext cx="112444" cy="1124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그룹 207">
              <a:extLst>
                <a:ext uri="{FF2B5EF4-FFF2-40B4-BE49-F238E27FC236}">
                  <a16:creationId xmlns:a16="http://schemas.microsoft.com/office/drawing/2014/main" id="{87B640EC-4935-8745-AA20-7400BE61EE20}"/>
                </a:ext>
              </a:extLst>
            </p:cNvPr>
            <p:cNvGrpSpPr/>
            <p:nvPr/>
          </p:nvGrpSpPr>
          <p:grpSpPr>
            <a:xfrm rot="10800000">
              <a:off x="9711441" y="3057280"/>
              <a:ext cx="125264" cy="775381"/>
              <a:chOff x="9711441" y="2724546"/>
              <a:chExt cx="125264" cy="775381"/>
            </a:xfrm>
          </p:grpSpPr>
          <p:sp>
            <p:nvSpPr>
              <p:cNvPr id="104" name="타원 238">
                <a:extLst>
                  <a:ext uri="{FF2B5EF4-FFF2-40B4-BE49-F238E27FC236}">
                    <a16:creationId xmlns:a16="http://schemas.microsoft.com/office/drawing/2014/main" id="{C498CCA9-48E3-444A-A667-FD0930B166E4}"/>
                  </a:ext>
                </a:extLst>
              </p:cNvPr>
              <p:cNvSpPr/>
              <p:nvPr/>
            </p:nvSpPr>
            <p:spPr>
              <a:xfrm flipV="1">
                <a:off x="9711441" y="3374663"/>
                <a:ext cx="125264" cy="1252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타원 239">
                <a:extLst>
                  <a:ext uri="{FF2B5EF4-FFF2-40B4-BE49-F238E27FC236}">
                    <a16:creationId xmlns:a16="http://schemas.microsoft.com/office/drawing/2014/main" id="{AA8D847F-C91D-7347-A3B0-F8B8C8AEDB58}"/>
                  </a:ext>
                </a:extLst>
              </p:cNvPr>
              <p:cNvSpPr/>
              <p:nvPr/>
            </p:nvSpPr>
            <p:spPr>
              <a:xfrm flipV="1">
                <a:off x="9714990" y="3127235"/>
                <a:ext cx="118166" cy="1181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타원 240">
                <a:extLst>
                  <a:ext uri="{FF2B5EF4-FFF2-40B4-BE49-F238E27FC236}">
                    <a16:creationId xmlns:a16="http://schemas.microsoft.com/office/drawing/2014/main" id="{2CE4F404-4B74-9246-B2AE-C8D0AB09DD33}"/>
                  </a:ext>
                </a:extLst>
              </p:cNvPr>
              <p:cNvSpPr/>
              <p:nvPr/>
            </p:nvSpPr>
            <p:spPr>
              <a:xfrm rot="179714" flipV="1">
                <a:off x="9717851" y="3004608"/>
                <a:ext cx="112444" cy="112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타원 241">
                <a:extLst>
                  <a:ext uri="{FF2B5EF4-FFF2-40B4-BE49-F238E27FC236}">
                    <a16:creationId xmlns:a16="http://schemas.microsoft.com/office/drawing/2014/main" id="{EDECA41B-C58A-134E-B377-B173334CBD0A}"/>
                  </a:ext>
                </a:extLst>
              </p:cNvPr>
              <p:cNvSpPr/>
              <p:nvPr/>
            </p:nvSpPr>
            <p:spPr>
              <a:xfrm rot="179714" flipV="1">
                <a:off x="9717851" y="2837861"/>
                <a:ext cx="112444" cy="112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타원 242">
                <a:extLst>
                  <a:ext uri="{FF2B5EF4-FFF2-40B4-BE49-F238E27FC236}">
                    <a16:creationId xmlns:a16="http://schemas.microsoft.com/office/drawing/2014/main" id="{9E3E0AE2-6B4B-4A4E-8DC7-2CCCBE0F273B}"/>
                  </a:ext>
                </a:extLst>
              </p:cNvPr>
              <p:cNvSpPr/>
              <p:nvPr/>
            </p:nvSpPr>
            <p:spPr>
              <a:xfrm rot="179714" flipV="1">
                <a:off x="9717851" y="2724546"/>
                <a:ext cx="112444" cy="112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그룹 208">
              <a:extLst>
                <a:ext uri="{FF2B5EF4-FFF2-40B4-BE49-F238E27FC236}">
                  <a16:creationId xmlns:a16="http://schemas.microsoft.com/office/drawing/2014/main" id="{8C64C24B-370B-4144-9EAB-29A0B185A8A4}"/>
                </a:ext>
              </a:extLst>
            </p:cNvPr>
            <p:cNvGrpSpPr/>
            <p:nvPr/>
          </p:nvGrpSpPr>
          <p:grpSpPr>
            <a:xfrm rot="3600000">
              <a:off x="9017660" y="2712140"/>
              <a:ext cx="125264" cy="775381"/>
              <a:chOff x="9711441" y="2724546"/>
              <a:chExt cx="125264" cy="775381"/>
            </a:xfrm>
          </p:grpSpPr>
          <p:sp>
            <p:nvSpPr>
              <p:cNvPr id="99" name="타원 233">
                <a:extLst>
                  <a:ext uri="{FF2B5EF4-FFF2-40B4-BE49-F238E27FC236}">
                    <a16:creationId xmlns:a16="http://schemas.microsoft.com/office/drawing/2014/main" id="{977ACF42-AFDC-C546-A67B-E17C8D5893EE}"/>
                  </a:ext>
                </a:extLst>
              </p:cNvPr>
              <p:cNvSpPr/>
              <p:nvPr/>
            </p:nvSpPr>
            <p:spPr>
              <a:xfrm flipV="1">
                <a:off x="9711441" y="3374663"/>
                <a:ext cx="125264" cy="1252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타원 234">
                <a:extLst>
                  <a:ext uri="{FF2B5EF4-FFF2-40B4-BE49-F238E27FC236}">
                    <a16:creationId xmlns:a16="http://schemas.microsoft.com/office/drawing/2014/main" id="{14491853-951A-3D4D-8DCA-2409A8DC71FA}"/>
                  </a:ext>
                </a:extLst>
              </p:cNvPr>
              <p:cNvSpPr/>
              <p:nvPr/>
            </p:nvSpPr>
            <p:spPr>
              <a:xfrm flipV="1">
                <a:off x="9714990" y="3127235"/>
                <a:ext cx="118166" cy="1181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타원 235">
                <a:extLst>
                  <a:ext uri="{FF2B5EF4-FFF2-40B4-BE49-F238E27FC236}">
                    <a16:creationId xmlns:a16="http://schemas.microsoft.com/office/drawing/2014/main" id="{424F885E-5B65-4E41-84FB-DD6A59E56F59}"/>
                  </a:ext>
                </a:extLst>
              </p:cNvPr>
              <p:cNvSpPr/>
              <p:nvPr/>
            </p:nvSpPr>
            <p:spPr>
              <a:xfrm rot="179714" flipV="1">
                <a:off x="9717851" y="3004608"/>
                <a:ext cx="112444" cy="112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타원 236">
                <a:extLst>
                  <a:ext uri="{FF2B5EF4-FFF2-40B4-BE49-F238E27FC236}">
                    <a16:creationId xmlns:a16="http://schemas.microsoft.com/office/drawing/2014/main" id="{1E9E3358-991E-ED44-B3ED-F6251C8F26B5}"/>
                  </a:ext>
                </a:extLst>
              </p:cNvPr>
              <p:cNvSpPr/>
              <p:nvPr/>
            </p:nvSpPr>
            <p:spPr>
              <a:xfrm rot="179714" flipV="1">
                <a:off x="9717851" y="2837861"/>
                <a:ext cx="112444" cy="112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타원 237">
                <a:extLst>
                  <a:ext uri="{FF2B5EF4-FFF2-40B4-BE49-F238E27FC236}">
                    <a16:creationId xmlns:a16="http://schemas.microsoft.com/office/drawing/2014/main" id="{EBBAC173-4730-924D-BD7E-F9A91E371E0D}"/>
                  </a:ext>
                </a:extLst>
              </p:cNvPr>
              <p:cNvSpPr/>
              <p:nvPr/>
            </p:nvSpPr>
            <p:spPr>
              <a:xfrm flipV="1">
                <a:off x="9717851" y="2724546"/>
                <a:ext cx="112444" cy="112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그룹 209">
              <a:extLst>
                <a:ext uri="{FF2B5EF4-FFF2-40B4-BE49-F238E27FC236}">
                  <a16:creationId xmlns:a16="http://schemas.microsoft.com/office/drawing/2014/main" id="{79CD93DC-7B24-7947-A4C3-9F9A41F666F7}"/>
                </a:ext>
              </a:extLst>
            </p:cNvPr>
            <p:cNvGrpSpPr/>
            <p:nvPr/>
          </p:nvGrpSpPr>
          <p:grpSpPr>
            <a:xfrm rot="14400000">
              <a:off x="10417126" y="1839365"/>
              <a:ext cx="125264" cy="775381"/>
              <a:chOff x="9711441" y="2724546"/>
              <a:chExt cx="125264" cy="775381"/>
            </a:xfrm>
          </p:grpSpPr>
          <p:sp>
            <p:nvSpPr>
              <p:cNvPr id="94" name="타원 228">
                <a:extLst>
                  <a:ext uri="{FF2B5EF4-FFF2-40B4-BE49-F238E27FC236}">
                    <a16:creationId xmlns:a16="http://schemas.microsoft.com/office/drawing/2014/main" id="{60098C5E-DB84-C64E-8BCD-62C680FB5905}"/>
                  </a:ext>
                </a:extLst>
              </p:cNvPr>
              <p:cNvSpPr/>
              <p:nvPr/>
            </p:nvSpPr>
            <p:spPr>
              <a:xfrm flipV="1">
                <a:off x="9711441" y="3374663"/>
                <a:ext cx="125264" cy="1252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타원 229">
                <a:extLst>
                  <a:ext uri="{FF2B5EF4-FFF2-40B4-BE49-F238E27FC236}">
                    <a16:creationId xmlns:a16="http://schemas.microsoft.com/office/drawing/2014/main" id="{3F3ED608-3094-5A41-943D-745166C2442A}"/>
                  </a:ext>
                </a:extLst>
              </p:cNvPr>
              <p:cNvSpPr/>
              <p:nvPr/>
            </p:nvSpPr>
            <p:spPr>
              <a:xfrm flipV="1">
                <a:off x="9714990" y="3127235"/>
                <a:ext cx="118166" cy="1181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타원 230">
                <a:extLst>
                  <a:ext uri="{FF2B5EF4-FFF2-40B4-BE49-F238E27FC236}">
                    <a16:creationId xmlns:a16="http://schemas.microsoft.com/office/drawing/2014/main" id="{7233A520-6D71-134E-AA50-74312B9F7B0D}"/>
                  </a:ext>
                </a:extLst>
              </p:cNvPr>
              <p:cNvSpPr/>
              <p:nvPr/>
            </p:nvSpPr>
            <p:spPr>
              <a:xfrm rot="179714" flipV="1">
                <a:off x="9717851" y="3004608"/>
                <a:ext cx="112444" cy="112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타원 231">
                <a:extLst>
                  <a:ext uri="{FF2B5EF4-FFF2-40B4-BE49-F238E27FC236}">
                    <a16:creationId xmlns:a16="http://schemas.microsoft.com/office/drawing/2014/main" id="{8974C542-26BE-C440-BAB3-51EBF78248BD}"/>
                  </a:ext>
                </a:extLst>
              </p:cNvPr>
              <p:cNvSpPr/>
              <p:nvPr/>
            </p:nvSpPr>
            <p:spPr>
              <a:xfrm rot="179714" flipV="1">
                <a:off x="9717851" y="2837861"/>
                <a:ext cx="112444" cy="112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타원 232">
                <a:extLst>
                  <a:ext uri="{FF2B5EF4-FFF2-40B4-BE49-F238E27FC236}">
                    <a16:creationId xmlns:a16="http://schemas.microsoft.com/office/drawing/2014/main" id="{E320509E-ED74-C140-B1A7-47827FF5FCAC}"/>
                  </a:ext>
                </a:extLst>
              </p:cNvPr>
              <p:cNvSpPr/>
              <p:nvPr/>
            </p:nvSpPr>
            <p:spPr>
              <a:xfrm flipV="1">
                <a:off x="9717851" y="2724546"/>
                <a:ext cx="112444" cy="112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그룹 210">
              <a:extLst>
                <a:ext uri="{FF2B5EF4-FFF2-40B4-BE49-F238E27FC236}">
                  <a16:creationId xmlns:a16="http://schemas.microsoft.com/office/drawing/2014/main" id="{C24BF3C9-EB3A-FA46-A3AA-A7461E579B54}"/>
                </a:ext>
              </a:extLst>
            </p:cNvPr>
            <p:cNvGrpSpPr/>
            <p:nvPr/>
          </p:nvGrpSpPr>
          <p:grpSpPr>
            <a:xfrm rot="18000000">
              <a:off x="10417126" y="2699706"/>
              <a:ext cx="125264" cy="775381"/>
              <a:chOff x="9711441" y="2724546"/>
              <a:chExt cx="125264" cy="775381"/>
            </a:xfrm>
          </p:grpSpPr>
          <p:sp>
            <p:nvSpPr>
              <p:cNvPr id="89" name="타원 223">
                <a:extLst>
                  <a:ext uri="{FF2B5EF4-FFF2-40B4-BE49-F238E27FC236}">
                    <a16:creationId xmlns:a16="http://schemas.microsoft.com/office/drawing/2014/main" id="{6FFC5AF0-73AC-9A4E-BE0C-9BC5CB57A54B}"/>
                  </a:ext>
                </a:extLst>
              </p:cNvPr>
              <p:cNvSpPr/>
              <p:nvPr/>
            </p:nvSpPr>
            <p:spPr>
              <a:xfrm flipV="1">
                <a:off x="9711441" y="3374663"/>
                <a:ext cx="125264" cy="1252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타원 224">
                <a:extLst>
                  <a:ext uri="{FF2B5EF4-FFF2-40B4-BE49-F238E27FC236}">
                    <a16:creationId xmlns:a16="http://schemas.microsoft.com/office/drawing/2014/main" id="{25BE2EB1-D111-294A-936C-BCF16314B3F0}"/>
                  </a:ext>
                </a:extLst>
              </p:cNvPr>
              <p:cNvSpPr/>
              <p:nvPr/>
            </p:nvSpPr>
            <p:spPr>
              <a:xfrm flipV="1">
                <a:off x="9714990" y="3127235"/>
                <a:ext cx="118166" cy="1181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타원 225">
                <a:extLst>
                  <a:ext uri="{FF2B5EF4-FFF2-40B4-BE49-F238E27FC236}">
                    <a16:creationId xmlns:a16="http://schemas.microsoft.com/office/drawing/2014/main" id="{AF1BDDD9-67E3-5A4B-8EBC-6F18DAA9EE7E}"/>
                  </a:ext>
                </a:extLst>
              </p:cNvPr>
              <p:cNvSpPr/>
              <p:nvPr/>
            </p:nvSpPr>
            <p:spPr>
              <a:xfrm rot="179714" flipV="1">
                <a:off x="9717851" y="3004608"/>
                <a:ext cx="112444" cy="112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타원 226">
                <a:extLst>
                  <a:ext uri="{FF2B5EF4-FFF2-40B4-BE49-F238E27FC236}">
                    <a16:creationId xmlns:a16="http://schemas.microsoft.com/office/drawing/2014/main" id="{E6C10A29-75EF-CC44-9B6A-F1244A916812}"/>
                  </a:ext>
                </a:extLst>
              </p:cNvPr>
              <p:cNvSpPr/>
              <p:nvPr/>
            </p:nvSpPr>
            <p:spPr>
              <a:xfrm rot="179714" flipV="1">
                <a:off x="9717851" y="2837861"/>
                <a:ext cx="112444" cy="112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타원 227">
                <a:extLst>
                  <a:ext uri="{FF2B5EF4-FFF2-40B4-BE49-F238E27FC236}">
                    <a16:creationId xmlns:a16="http://schemas.microsoft.com/office/drawing/2014/main" id="{6EAA8283-CF27-0C4D-BA17-2067C8F19F48}"/>
                  </a:ext>
                </a:extLst>
              </p:cNvPr>
              <p:cNvSpPr/>
              <p:nvPr/>
            </p:nvSpPr>
            <p:spPr>
              <a:xfrm flipV="1">
                <a:off x="9717851" y="2724546"/>
                <a:ext cx="112444" cy="112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그룹 211">
              <a:extLst>
                <a:ext uri="{FF2B5EF4-FFF2-40B4-BE49-F238E27FC236}">
                  <a16:creationId xmlns:a16="http://schemas.microsoft.com/office/drawing/2014/main" id="{D5D7F6AF-A312-7246-A86F-5BBE23415BE2}"/>
                </a:ext>
              </a:extLst>
            </p:cNvPr>
            <p:cNvGrpSpPr/>
            <p:nvPr/>
          </p:nvGrpSpPr>
          <p:grpSpPr>
            <a:xfrm rot="7200000">
              <a:off x="9017660" y="1854378"/>
              <a:ext cx="125264" cy="775381"/>
              <a:chOff x="9711441" y="2724546"/>
              <a:chExt cx="125264" cy="775381"/>
            </a:xfrm>
          </p:grpSpPr>
          <p:sp>
            <p:nvSpPr>
              <p:cNvPr id="84" name="타원 218">
                <a:extLst>
                  <a:ext uri="{FF2B5EF4-FFF2-40B4-BE49-F238E27FC236}">
                    <a16:creationId xmlns:a16="http://schemas.microsoft.com/office/drawing/2014/main" id="{390B710B-D91E-934C-8A48-6C9C51207E0F}"/>
                  </a:ext>
                </a:extLst>
              </p:cNvPr>
              <p:cNvSpPr/>
              <p:nvPr/>
            </p:nvSpPr>
            <p:spPr>
              <a:xfrm flipV="1">
                <a:off x="9711441" y="3374663"/>
                <a:ext cx="125264" cy="1252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타원 219">
                <a:extLst>
                  <a:ext uri="{FF2B5EF4-FFF2-40B4-BE49-F238E27FC236}">
                    <a16:creationId xmlns:a16="http://schemas.microsoft.com/office/drawing/2014/main" id="{85089D67-C6ED-D34E-9AB1-7B4A5D14EDC4}"/>
                  </a:ext>
                </a:extLst>
              </p:cNvPr>
              <p:cNvSpPr/>
              <p:nvPr/>
            </p:nvSpPr>
            <p:spPr>
              <a:xfrm flipV="1">
                <a:off x="9714990" y="3127235"/>
                <a:ext cx="118166" cy="1181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타원 220">
                <a:extLst>
                  <a:ext uri="{FF2B5EF4-FFF2-40B4-BE49-F238E27FC236}">
                    <a16:creationId xmlns:a16="http://schemas.microsoft.com/office/drawing/2014/main" id="{3A8D1A44-BB32-8B4F-88A1-B7141915460C}"/>
                  </a:ext>
                </a:extLst>
              </p:cNvPr>
              <p:cNvSpPr/>
              <p:nvPr/>
            </p:nvSpPr>
            <p:spPr>
              <a:xfrm rot="179714" flipV="1">
                <a:off x="9717851" y="3004608"/>
                <a:ext cx="112444" cy="112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타원 221">
                <a:extLst>
                  <a:ext uri="{FF2B5EF4-FFF2-40B4-BE49-F238E27FC236}">
                    <a16:creationId xmlns:a16="http://schemas.microsoft.com/office/drawing/2014/main" id="{1662B01A-CD7C-2040-BD3C-61790CEDD28D}"/>
                  </a:ext>
                </a:extLst>
              </p:cNvPr>
              <p:cNvSpPr/>
              <p:nvPr/>
            </p:nvSpPr>
            <p:spPr>
              <a:xfrm rot="179714" flipV="1">
                <a:off x="9717851" y="2837861"/>
                <a:ext cx="112444" cy="112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타원 222">
                <a:extLst>
                  <a:ext uri="{FF2B5EF4-FFF2-40B4-BE49-F238E27FC236}">
                    <a16:creationId xmlns:a16="http://schemas.microsoft.com/office/drawing/2014/main" id="{FE05DC98-1C9C-704E-95A9-D43FD87201B2}"/>
                  </a:ext>
                </a:extLst>
              </p:cNvPr>
              <p:cNvSpPr/>
              <p:nvPr/>
            </p:nvSpPr>
            <p:spPr>
              <a:xfrm flipV="1">
                <a:off x="9717851" y="2724546"/>
                <a:ext cx="112444" cy="112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그룹 212">
              <a:extLst>
                <a:ext uri="{FF2B5EF4-FFF2-40B4-BE49-F238E27FC236}">
                  <a16:creationId xmlns:a16="http://schemas.microsoft.com/office/drawing/2014/main" id="{1703754E-D533-7E46-B8A6-3FDC7F3E0DDE}"/>
                </a:ext>
              </a:extLst>
            </p:cNvPr>
            <p:cNvGrpSpPr/>
            <p:nvPr/>
          </p:nvGrpSpPr>
          <p:grpSpPr>
            <a:xfrm rot="16200000">
              <a:off x="10557157" y="2422215"/>
              <a:ext cx="125264" cy="495319"/>
              <a:chOff x="9711441" y="3004608"/>
              <a:chExt cx="125264" cy="495319"/>
            </a:xfrm>
          </p:grpSpPr>
          <p:sp>
            <p:nvSpPr>
              <p:cNvPr id="82" name="타원 216">
                <a:extLst>
                  <a:ext uri="{FF2B5EF4-FFF2-40B4-BE49-F238E27FC236}">
                    <a16:creationId xmlns:a16="http://schemas.microsoft.com/office/drawing/2014/main" id="{268918B9-7DAC-1D45-A7E6-4CD581DABEDD}"/>
                  </a:ext>
                </a:extLst>
              </p:cNvPr>
              <p:cNvSpPr/>
              <p:nvPr/>
            </p:nvSpPr>
            <p:spPr>
              <a:xfrm flipV="1">
                <a:off x="9711441" y="3374663"/>
                <a:ext cx="125264" cy="1252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타원 217">
                <a:extLst>
                  <a:ext uri="{FF2B5EF4-FFF2-40B4-BE49-F238E27FC236}">
                    <a16:creationId xmlns:a16="http://schemas.microsoft.com/office/drawing/2014/main" id="{2DBDF140-53AD-D44F-86F0-14458C268809}"/>
                  </a:ext>
                </a:extLst>
              </p:cNvPr>
              <p:cNvSpPr/>
              <p:nvPr/>
            </p:nvSpPr>
            <p:spPr>
              <a:xfrm rot="179714" flipV="1">
                <a:off x="9717851" y="3004608"/>
                <a:ext cx="112444" cy="112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그룹 213">
              <a:extLst>
                <a:ext uri="{FF2B5EF4-FFF2-40B4-BE49-F238E27FC236}">
                  <a16:creationId xmlns:a16="http://schemas.microsoft.com/office/drawing/2014/main" id="{E787DDA2-BC78-5147-8820-3EFE5A52654C}"/>
                </a:ext>
              </a:extLst>
            </p:cNvPr>
            <p:cNvGrpSpPr/>
            <p:nvPr/>
          </p:nvGrpSpPr>
          <p:grpSpPr>
            <a:xfrm rot="5400000">
              <a:off x="8865608" y="2422215"/>
              <a:ext cx="125264" cy="495319"/>
              <a:chOff x="9711441" y="3004608"/>
              <a:chExt cx="125264" cy="495319"/>
            </a:xfrm>
          </p:grpSpPr>
          <p:sp>
            <p:nvSpPr>
              <p:cNvPr id="80" name="타원 214">
                <a:extLst>
                  <a:ext uri="{FF2B5EF4-FFF2-40B4-BE49-F238E27FC236}">
                    <a16:creationId xmlns:a16="http://schemas.microsoft.com/office/drawing/2014/main" id="{06E53C57-D6C3-C94A-9436-9485792D5329}"/>
                  </a:ext>
                </a:extLst>
              </p:cNvPr>
              <p:cNvSpPr/>
              <p:nvPr/>
            </p:nvSpPr>
            <p:spPr>
              <a:xfrm flipV="1">
                <a:off x="9711441" y="3374663"/>
                <a:ext cx="125264" cy="1252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타원 215">
                <a:extLst>
                  <a:ext uri="{FF2B5EF4-FFF2-40B4-BE49-F238E27FC236}">
                    <a16:creationId xmlns:a16="http://schemas.microsoft.com/office/drawing/2014/main" id="{C20FC273-F099-2241-9CCC-E65A3F34E6F1}"/>
                  </a:ext>
                </a:extLst>
              </p:cNvPr>
              <p:cNvSpPr/>
              <p:nvPr/>
            </p:nvSpPr>
            <p:spPr>
              <a:xfrm rot="179714" flipV="1">
                <a:off x="9717851" y="3004608"/>
                <a:ext cx="112444" cy="1124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9" name="타원 185">
            <a:extLst>
              <a:ext uri="{FF2B5EF4-FFF2-40B4-BE49-F238E27FC236}">
                <a16:creationId xmlns:a16="http://schemas.microsoft.com/office/drawing/2014/main" id="{F0EC8365-7F73-EB40-BBDC-180238D5E57D}"/>
              </a:ext>
            </a:extLst>
          </p:cNvPr>
          <p:cNvSpPr/>
          <p:nvPr/>
        </p:nvSpPr>
        <p:spPr>
          <a:xfrm rot="15747200">
            <a:off x="6048822" y="2450459"/>
            <a:ext cx="2839865" cy="2839864"/>
          </a:xfrm>
          <a:prstGeom prst="ellipse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solidFill>
              <a:srgbClr val="002060"/>
            </a:solidFill>
          </a:ln>
          <a:scene3d>
            <a:camera prst="isometricOffAxis2Top"/>
            <a:lightRig rig="sunrise" dir="t"/>
          </a:scene3d>
          <a:sp3d>
            <a:bevelT w="914400" h="19050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24A1EB4-BA7B-CF4A-922E-700DCE1D08A8}"/>
              </a:ext>
            </a:extLst>
          </p:cNvPr>
          <p:cNvSpPr txBox="1"/>
          <p:nvPr/>
        </p:nvSpPr>
        <p:spPr>
          <a:xfrm>
            <a:off x="6387665" y="4874397"/>
            <a:ext cx="2639324" cy="67006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2500" dirty="0">
                <a:latin typeface="Segoe UI Bold" panose="020B0802040204020203" pitchFamily="34" charset="0"/>
                <a:cs typeface="Segoe UI Bold" panose="020B0802040204020203" pitchFamily="34" charset="0"/>
              </a:rPr>
              <a:t>CrI</a:t>
            </a:r>
            <a:r>
              <a:rPr lang="en-US" altLang="ko-KR" sz="2500" baseline="-25000" dirty="0">
                <a:latin typeface="Segoe UI Bold" panose="020B0802040204020203" pitchFamily="34" charset="0"/>
                <a:cs typeface="Segoe UI Bold" panose="020B0802040204020203" pitchFamily="34" charset="0"/>
              </a:rPr>
              <a:t>3</a:t>
            </a:r>
            <a:endParaRPr lang="ko-KR" altLang="en-US" sz="2500" baseline="-25000" dirty="0"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322B8FD-C7BC-A54B-A7F2-ABC2255F4EA0}"/>
              </a:ext>
            </a:extLst>
          </p:cNvPr>
          <p:cNvSpPr txBox="1"/>
          <p:nvPr/>
        </p:nvSpPr>
        <p:spPr>
          <a:xfrm rot="526709">
            <a:off x="1687134" y="2503103"/>
            <a:ext cx="2405367" cy="73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Helvetica" pitchFamily="2" charset="0"/>
              </a:rPr>
              <a:t>Optical pump</a:t>
            </a:r>
          </a:p>
          <a:p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(800 nm; 1.55 eV)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FCB7AA5-920B-AA48-A410-2B8BE278768A}"/>
              </a:ext>
            </a:extLst>
          </p:cNvPr>
          <p:cNvSpPr txBox="1"/>
          <p:nvPr/>
        </p:nvSpPr>
        <p:spPr>
          <a:xfrm rot="21085043">
            <a:off x="1689517" y="4637786"/>
            <a:ext cx="2357369" cy="768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Helvetica" pitchFamily="2" charset="0"/>
              </a:rPr>
              <a:t>Electron </a:t>
            </a:r>
          </a:p>
          <a:p>
            <a:r>
              <a:rPr lang="en-US" b="1" dirty="0">
                <a:solidFill>
                  <a:srgbClr val="002060"/>
                </a:solidFill>
                <a:latin typeface="Helvetica" pitchFamily="2" charset="0"/>
              </a:rPr>
              <a:t>probe</a:t>
            </a:r>
          </a:p>
        </p:txBody>
      </p:sp>
      <p:cxnSp>
        <p:nvCxnSpPr>
          <p:cNvPr id="113" name="직선 화살표 연결선 189">
            <a:extLst>
              <a:ext uri="{FF2B5EF4-FFF2-40B4-BE49-F238E27FC236}">
                <a16:creationId xmlns:a16="http://schemas.microsoft.com/office/drawing/2014/main" id="{5083BC11-C50D-CE4D-B024-CA4252201E4F}"/>
              </a:ext>
            </a:extLst>
          </p:cNvPr>
          <p:cNvCxnSpPr/>
          <p:nvPr/>
        </p:nvCxnSpPr>
        <p:spPr>
          <a:xfrm>
            <a:off x="1628602" y="3146373"/>
            <a:ext cx="2542621" cy="0"/>
          </a:xfrm>
          <a:prstGeom prst="straightConnector1">
            <a:avLst/>
          </a:prstGeom>
          <a:ln w="50800">
            <a:solidFill>
              <a:srgbClr val="C00000"/>
            </a:solidFill>
            <a:tailEnd type="none"/>
          </a:ln>
          <a:scene3d>
            <a:camera prst="isometricOffAxis2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그룹 190">
            <a:extLst>
              <a:ext uri="{FF2B5EF4-FFF2-40B4-BE49-F238E27FC236}">
                <a16:creationId xmlns:a16="http://schemas.microsoft.com/office/drawing/2014/main" id="{6F37087F-EEEF-174D-88FA-5D641052C31B}"/>
              </a:ext>
            </a:extLst>
          </p:cNvPr>
          <p:cNvGrpSpPr/>
          <p:nvPr/>
        </p:nvGrpSpPr>
        <p:grpSpPr>
          <a:xfrm>
            <a:off x="4019411" y="2709736"/>
            <a:ext cx="1752431" cy="1374887"/>
            <a:chOff x="3767328" y="3269463"/>
            <a:chExt cx="1371986" cy="1076405"/>
          </a:xfrm>
        </p:grpSpPr>
        <p:sp>
          <p:nvSpPr>
            <p:cNvPr id="115" name="자유형 198">
              <a:extLst>
                <a:ext uri="{FF2B5EF4-FFF2-40B4-BE49-F238E27FC236}">
                  <a16:creationId xmlns:a16="http://schemas.microsoft.com/office/drawing/2014/main" id="{6DE14FD8-B360-D943-99CE-4B6142195082}"/>
                </a:ext>
              </a:extLst>
            </p:cNvPr>
            <p:cNvSpPr/>
            <p:nvPr/>
          </p:nvSpPr>
          <p:spPr>
            <a:xfrm rot="544026">
              <a:off x="4000991" y="3269463"/>
              <a:ext cx="1138323" cy="1076405"/>
            </a:xfrm>
            <a:custGeom>
              <a:avLst/>
              <a:gdLst>
                <a:gd name="connsiteX0" fmla="*/ 0 w 1352550"/>
                <a:gd name="connsiteY0" fmla="*/ 647774 h 1076405"/>
                <a:gd name="connsiteX1" fmla="*/ 161925 w 1352550"/>
                <a:gd name="connsiteY1" fmla="*/ 304874 h 1076405"/>
                <a:gd name="connsiteX2" fmla="*/ 352425 w 1352550"/>
                <a:gd name="connsiteY2" fmla="*/ 600149 h 1076405"/>
                <a:gd name="connsiteX3" fmla="*/ 247650 w 1352550"/>
                <a:gd name="connsiteY3" fmla="*/ 943049 h 1076405"/>
                <a:gd name="connsiteX4" fmla="*/ 123825 w 1352550"/>
                <a:gd name="connsiteY4" fmla="*/ 638249 h 1076405"/>
                <a:gd name="connsiteX5" fmla="*/ 371475 w 1352550"/>
                <a:gd name="connsiteY5" fmla="*/ 133424 h 1076405"/>
                <a:gd name="connsiteX6" fmla="*/ 581025 w 1352550"/>
                <a:gd name="connsiteY6" fmla="*/ 609674 h 1076405"/>
                <a:gd name="connsiteX7" fmla="*/ 438150 w 1352550"/>
                <a:gd name="connsiteY7" fmla="*/ 1076399 h 1076405"/>
                <a:gd name="connsiteX8" fmla="*/ 295275 w 1352550"/>
                <a:gd name="connsiteY8" fmla="*/ 600149 h 1076405"/>
                <a:gd name="connsiteX9" fmla="*/ 581025 w 1352550"/>
                <a:gd name="connsiteY9" fmla="*/ 74 h 1076405"/>
                <a:gd name="connsiteX10" fmla="*/ 800100 w 1352550"/>
                <a:gd name="connsiteY10" fmla="*/ 562049 h 1076405"/>
                <a:gd name="connsiteX11" fmla="*/ 647700 w 1352550"/>
                <a:gd name="connsiteY11" fmla="*/ 1009724 h 1076405"/>
                <a:gd name="connsiteX12" fmla="*/ 514350 w 1352550"/>
                <a:gd name="connsiteY12" fmla="*/ 628724 h 1076405"/>
                <a:gd name="connsiteX13" fmla="*/ 771525 w 1352550"/>
                <a:gd name="connsiteY13" fmla="*/ 209624 h 1076405"/>
                <a:gd name="connsiteX14" fmla="*/ 981075 w 1352550"/>
                <a:gd name="connsiteY14" fmla="*/ 581099 h 1076405"/>
                <a:gd name="connsiteX15" fmla="*/ 866775 w 1352550"/>
                <a:gd name="connsiteY15" fmla="*/ 876374 h 1076405"/>
                <a:gd name="connsiteX16" fmla="*/ 723900 w 1352550"/>
                <a:gd name="connsiteY16" fmla="*/ 609674 h 1076405"/>
                <a:gd name="connsiteX17" fmla="*/ 1000125 w 1352550"/>
                <a:gd name="connsiteY17" fmla="*/ 428699 h 1076405"/>
                <a:gd name="connsiteX18" fmla="*/ 1114425 w 1352550"/>
                <a:gd name="connsiteY18" fmla="*/ 638249 h 1076405"/>
                <a:gd name="connsiteX19" fmla="*/ 1038225 w 1352550"/>
                <a:gd name="connsiteY19" fmla="*/ 790649 h 1076405"/>
                <a:gd name="connsiteX20" fmla="*/ 942975 w 1352550"/>
                <a:gd name="connsiteY20" fmla="*/ 638249 h 1076405"/>
                <a:gd name="connsiteX21" fmla="*/ 1143000 w 1352550"/>
                <a:gd name="connsiteY21" fmla="*/ 523949 h 1076405"/>
                <a:gd name="connsiteX22" fmla="*/ 1209675 w 1352550"/>
                <a:gd name="connsiteY22" fmla="*/ 657299 h 1076405"/>
                <a:gd name="connsiteX23" fmla="*/ 1133475 w 1352550"/>
                <a:gd name="connsiteY23" fmla="*/ 714449 h 1076405"/>
                <a:gd name="connsiteX24" fmla="*/ 1076325 w 1352550"/>
                <a:gd name="connsiteY24" fmla="*/ 638249 h 1076405"/>
                <a:gd name="connsiteX25" fmla="*/ 1276350 w 1352550"/>
                <a:gd name="connsiteY25" fmla="*/ 590624 h 1076405"/>
                <a:gd name="connsiteX26" fmla="*/ 1352550 w 1352550"/>
                <a:gd name="connsiteY26" fmla="*/ 647774 h 107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52550" h="1076405">
                  <a:moveTo>
                    <a:pt x="0" y="647774"/>
                  </a:moveTo>
                  <a:cubicBezTo>
                    <a:pt x="51594" y="480292"/>
                    <a:pt x="103188" y="312811"/>
                    <a:pt x="161925" y="304874"/>
                  </a:cubicBezTo>
                  <a:cubicBezTo>
                    <a:pt x="220663" y="296936"/>
                    <a:pt x="338138" y="493787"/>
                    <a:pt x="352425" y="600149"/>
                  </a:cubicBezTo>
                  <a:cubicBezTo>
                    <a:pt x="366712" y="706511"/>
                    <a:pt x="285750" y="936699"/>
                    <a:pt x="247650" y="943049"/>
                  </a:cubicBezTo>
                  <a:cubicBezTo>
                    <a:pt x="209550" y="949399"/>
                    <a:pt x="103188" y="773186"/>
                    <a:pt x="123825" y="638249"/>
                  </a:cubicBezTo>
                  <a:cubicBezTo>
                    <a:pt x="144462" y="503312"/>
                    <a:pt x="295275" y="138186"/>
                    <a:pt x="371475" y="133424"/>
                  </a:cubicBezTo>
                  <a:cubicBezTo>
                    <a:pt x="447675" y="128662"/>
                    <a:pt x="569913" y="452512"/>
                    <a:pt x="581025" y="609674"/>
                  </a:cubicBezTo>
                  <a:cubicBezTo>
                    <a:pt x="592137" y="766836"/>
                    <a:pt x="485775" y="1077986"/>
                    <a:pt x="438150" y="1076399"/>
                  </a:cubicBezTo>
                  <a:cubicBezTo>
                    <a:pt x="390525" y="1074812"/>
                    <a:pt x="271463" y="779537"/>
                    <a:pt x="295275" y="600149"/>
                  </a:cubicBezTo>
                  <a:cubicBezTo>
                    <a:pt x="319088" y="420761"/>
                    <a:pt x="496888" y="6424"/>
                    <a:pt x="581025" y="74"/>
                  </a:cubicBezTo>
                  <a:cubicBezTo>
                    <a:pt x="665162" y="-6276"/>
                    <a:pt x="788988" y="393774"/>
                    <a:pt x="800100" y="562049"/>
                  </a:cubicBezTo>
                  <a:cubicBezTo>
                    <a:pt x="811212" y="730324"/>
                    <a:pt x="695325" y="998612"/>
                    <a:pt x="647700" y="1009724"/>
                  </a:cubicBezTo>
                  <a:cubicBezTo>
                    <a:pt x="600075" y="1020836"/>
                    <a:pt x="493713" y="762074"/>
                    <a:pt x="514350" y="628724"/>
                  </a:cubicBezTo>
                  <a:cubicBezTo>
                    <a:pt x="534987" y="495374"/>
                    <a:pt x="693738" y="217561"/>
                    <a:pt x="771525" y="209624"/>
                  </a:cubicBezTo>
                  <a:cubicBezTo>
                    <a:pt x="849313" y="201686"/>
                    <a:pt x="965200" y="469974"/>
                    <a:pt x="981075" y="581099"/>
                  </a:cubicBezTo>
                  <a:cubicBezTo>
                    <a:pt x="996950" y="692224"/>
                    <a:pt x="909638" y="871612"/>
                    <a:pt x="866775" y="876374"/>
                  </a:cubicBezTo>
                  <a:cubicBezTo>
                    <a:pt x="823913" y="881137"/>
                    <a:pt x="701675" y="684287"/>
                    <a:pt x="723900" y="609674"/>
                  </a:cubicBezTo>
                  <a:cubicBezTo>
                    <a:pt x="746125" y="535061"/>
                    <a:pt x="935038" y="423937"/>
                    <a:pt x="1000125" y="428699"/>
                  </a:cubicBezTo>
                  <a:cubicBezTo>
                    <a:pt x="1065212" y="433461"/>
                    <a:pt x="1108075" y="577924"/>
                    <a:pt x="1114425" y="638249"/>
                  </a:cubicBezTo>
                  <a:cubicBezTo>
                    <a:pt x="1120775" y="698574"/>
                    <a:pt x="1066800" y="790649"/>
                    <a:pt x="1038225" y="790649"/>
                  </a:cubicBezTo>
                  <a:cubicBezTo>
                    <a:pt x="1009650" y="790649"/>
                    <a:pt x="925513" y="682699"/>
                    <a:pt x="942975" y="638249"/>
                  </a:cubicBezTo>
                  <a:cubicBezTo>
                    <a:pt x="960437" y="593799"/>
                    <a:pt x="1098550" y="520774"/>
                    <a:pt x="1143000" y="523949"/>
                  </a:cubicBezTo>
                  <a:cubicBezTo>
                    <a:pt x="1187450" y="527124"/>
                    <a:pt x="1211263" y="625549"/>
                    <a:pt x="1209675" y="657299"/>
                  </a:cubicBezTo>
                  <a:cubicBezTo>
                    <a:pt x="1208087" y="689049"/>
                    <a:pt x="1155700" y="717624"/>
                    <a:pt x="1133475" y="714449"/>
                  </a:cubicBezTo>
                  <a:cubicBezTo>
                    <a:pt x="1111250" y="711274"/>
                    <a:pt x="1052513" y="658886"/>
                    <a:pt x="1076325" y="638249"/>
                  </a:cubicBezTo>
                  <a:cubicBezTo>
                    <a:pt x="1100137" y="617612"/>
                    <a:pt x="1230313" y="589037"/>
                    <a:pt x="1276350" y="590624"/>
                  </a:cubicBezTo>
                  <a:cubicBezTo>
                    <a:pt x="1322387" y="592211"/>
                    <a:pt x="1335088" y="628724"/>
                    <a:pt x="1352550" y="647774"/>
                  </a:cubicBezTo>
                </a:path>
              </a:pathLst>
            </a:cu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자유형 199">
              <a:extLst>
                <a:ext uri="{FF2B5EF4-FFF2-40B4-BE49-F238E27FC236}">
                  <a16:creationId xmlns:a16="http://schemas.microsoft.com/office/drawing/2014/main" id="{C5D3E516-21EC-4448-8C5C-A1DFA7697CB1}"/>
                </a:ext>
              </a:extLst>
            </p:cNvPr>
            <p:cNvSpPr/>
            <p:nvPr/>
          </p:nvSpPr>
          <p:spPr>
            <a:xfrm>
              <a:off x="3767328" y="3651226"/>
              <a:ext cx="377952" cy="311181"/>
            </a:xfrm>
            <a:custGeom>
              <a:avLst/>
              <a:gdLst>
                <a:gd name="connsiteX0" fmla="*/ 225552 w 377952"/>
                <a:gd name="connsiteY0" fmla="*/ 152678 h 311181"/>
                <a:gd name="connsiteX1" fmla="*/ 274320 w 377952"/>
                <a:gd name="connsiteY1" fmla="*/ 311174 h 311181"/>
                <a:gd name="connsiteX2" fmla="*/ 377952 w 377952"/>
                <a:gd name="connsiteY2" fmla="*/ 158774 h 311181"/>
                <a:gd name="connsiteX3" fmla="*/ 274320 w 377952"/>
                <a:gd name="connsiteY3" fmla="*/ 278 h 311181"/>
                <a:gd name="connsiteX4" fmla="*/ 121920 w 377952"/>
                <a:gd name="connsiteY4" fmla="*/ 122198 h 311181"/>
                <a:gd name="connsiteX5" fmla="*/ 152400 w 377952"/>
                <a:gd name="connsiteY5" fmla="*/ 195350 h 311181"/>
                <a:gd name="connsiteX6" fmla="*/ 182880 w 377952"/>
                <a:gd name="connsiteY6" fmla="*/ 122198 h 311181"/>
                <a:gd name="connsiteX7" fmla="*/ 109728 w 377952"/>
                <a:gd name="connsiteY7" fmla="*/ 61238 h 311181"/>
                <a:gd name="connsiteX8" fmla="*/ 67056 w 377952"/>
                <a:gd name="connsiteY8" fmla="*/ 103910 h 311181"/>
                <a:gd name="connsiteX9" fmla="*/ 0 w 377952"/>
                <a:gd name="connsiteY9" fmla="*/ 103910 h 31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7952" h="311181">
                  <a:moveTo>
                    <a:pt x="225552" y="152678"/>
                  </a:moveTo>
                  <a:cubicBezTo>
                    <a:pt x="237236" y="231418"/>
                    <a:pt x="248920" y="310158"/>
                    <a:pt x="274320" y="311174"/>
                  </a:cubicBezTo>
                  <a:cubicBezTo>
                    <a:pt x="299720" y="312190"/>
                    <a:pt x="377952" y="210590"/>
                    <a:pt x="377952" y="158774"/>
                  </a:cubicBezTo>
                  <a:cubicBezTo>
                    <a:pt x="377952" y="106958"/>
                    <a:pt x="316992" y="6374"/>
                    <a:pt x="274320" y="278"/>
                  </a:cubicBezTo>
                  <a:cubicBezTo>
                    <a:pt x="231648" y="-5818"/>
                    <a:pt x="142240" y="89686"/>
                    <a:pt x="121920" y="122198"/>
                  </a:cubicBezTo>
                  <a:cubicBezTo>
                    <a:pt x="101600" y="154710"/>
                    <a:pt x="142240" y="195350"/>
                    <a:pt x="152400" y="195350"/>
                  </a:cubicBezTo>
                  <a:cubicBezTo>
                    <a:pt x="162560" y="195350"/>
                    <a:pt x="189992" y="144550"/>
                    <a:pt x="182880" y="122198"/>
                  </a:cubicBezTo>
                  <a:cubicBezTo>
                    <a:pt x="175768" y="99846"/>
                    <a:pt x="129032" y="64286"/>
                    <a:pt x="109728" y="61238"/>
                  </a:cubicBezTo>
                  <a:cubicBezTo>
                    <a:pt x="90424" y="58190"/>
                    <a:pt x="85344" y="96798"/>
                    <a:pt x="67056" y="103910"/>
                  </a:cubicBezTo>
                  <a:cubicBezTo>
                    <a:pt x="48768" y="111022"/>
                    <a:pt x="24384" y="107466"/>
                    <a:pt x="0" y="103910"/>
                  </a:cubicBezTo>
                </a:path>
              </a:pathLst>
            </a:cu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7" name="직선 화살표 연결선 191">
            <a:extLst>
              <a:ext uri="{FF2B5EF4-FFF2-40B4-BE49-F238E27FC236}">
                <a16:creationId xmlns:a16="http://schemas.microsoft.com/office/drawing/2014/main" id="{36F7CE9F-A230-F548-9C06-028CEE3702C8}"/>
              </a:ext>
            </a:extLst>
          </p:cNvPr>
          <p:cNvCxnSpPr/>
          <p:nvPr/>
        </p:nvCxnSpPr>
        <p:spPr>
          <a:xfrm>
            <a:off x="1628602" y="4659522"/>
            <a:ext cx="1817166" cy="0"/>
          </a:xfrm>
          <a:prstGeom prst="straightConnector1">
            <a:avLst/>
          </a:prstGeom>
          <a:ln w="50800">
            <a:solidFill>
              <a:srgbClr val="002060"/>
            </a:solidFill>
            <a:tailEnd type="none"/>
          </a:ln>
          <a:scene3d>
            <a:camera prst="isometricOffAxis1Righ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타원 192">
            <a:extLst>
              <a:ext uri="{FF2B5EF4-FFF2-40B4-BE49-F238E27FC236}">
                <a16:creationId xmlns:a16="http://schemas.microsoft.com/office/drawing/2014/main" id="{7CEE8B22-F139-5344-B94A-81F42E430AE9}"/>
              </a:ext>
            </a:extLst>
          </p:cNvPr>
          <p:cNvSpPr/>
          <p:nvPr/>
        </p:nvSpPr>
        <p:spPr>
          <a:xfrm>
            <a:off x="3506209" y="4350970"/>
            <a:ext cx="280517" cy="280517"/>
          </a:xfrm>
          <a:prstGeom prst="ellipse">
            <a:avLst/>
          </a:prstGeom>
          <a:solidFill>
            <a:srgbClr val="002060">
              <a:alpha val="60000"/>
            </a:srgb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9" name="직선 화살표 연결선 193">
            <a:extLst>
              <a:ext uri="{FF2B5EF4-FFF2-40B4-BE49-F238E27FC236}">
                <a16:creationId xmlns:a16="http://schemas.microsoft.com/office/drawing/2014/main" id="{E235C6AF-DCA4-F845-8471-6B68ECC094C5}"/>
              </a:ext>
            </a:extLst>
          </p:cNvPr>
          <p:cNvCxnSpPr/>
          <p:nvPr/>
        </p:nvCxnSpPr>
        <p:spPr>
          <a:xfrm>
            <a:off x="7685077" y="3767490"/>
            <a:ext cx="2085489" cy="0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headEnd type="none"/>
            <a:tailEnd type="none"/>
          </a:ln>
          <a:scene3d>
            <a:camera prst="isometricOffAxis1Righ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직사각형 216">
            <a:extLst>
              <a:ext uri="{FF2B5EF4-FFF2-40B4-BE49-F238E27FC236}">
                <a16:creationId xmlns:a16="http://schemas.microsoft.com/office/drawing/2014/main" id="{F5AFECB0-611C-6342-A176-45A6EF8AA3DD}"/>
              </a:ext>
            </a:extLst>
          </p:cNvPr>
          <p:cNvSpPr/>
          <p:nvPr/>
        </p:nvSpPr>
        <p:spPr>
          <a:xfrm rot="15600471">
            <a:off x="6363290" y="3171877"/>
            <a:ext cx="1661726" cy="156244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50800">
            <a:noFill/>
          </a:ln>
          <a:effectLst>
            <a:outerShdw blurRad="50800" dir="10800000" algn="r" rotWithShape="0">
              <a:prstClr val="black">
                <a:alpha val="40000"/>
              </a:prstClr>
            </a:outerShdw>
          </a:effectLst>
          <a:scene3d>
            <a:camera prst="isometricOffAxis2Top"/>
            <a:lightRig rig="threePt" dir="t"/>
          </a:scene3d>
          <a:sp3d>
            <a:bevelT w="0" h="266700" prst="coolSlant"/>
            <a:bevelB w="0" h="12700"/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21" name="직선 화살표 연결선 195">
            <a:extLst>
              <a:ext uri="{FF2B5EF4-FFF2-40B4-BE49-F238E27FC236}">
                <a16:creationId xmlns:a16="http://schemas.microsoft.com/office/drawing/2014/main" id="{58F11D8B-E139-2843-ADCE-A9598D46D7F5}"/>
              </a:ext>
            </a:extLst>
          </p:cNvPr>
          <p:cNvCxnSpPr/>
          <p:nvPr/>
        </p:nvCxnSpPr>
        <p:spPr>
          <a:xfrm>
            <a:off x="3720376" y="4190601"/>
            <a:ext cx="3624275" cy="0"/>
          </a:xfrm>
          <a:prstGeom prst="straightConnector1">
            <a:avLst/>
          </a:prstGeom>
          <a:ln w="50800">
            <a:solidFill>
              <a:srgbClr val="002060"/>
            </a:solidFill>
            <a:tailEnd type="triangle"/>
          </a:ln>
          <a:scene3d>
            <a:camera prst="isometricOffAxis1Righ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화살표 연결선 196">
            <a:extLst>
              <a:ext uri="{FF2B5EF4-FFF2-40B4-BE49-F238E27FC236}">
                <a16:creationId xmlns:a16="http://schemas.microsoft.com/office/drawing/2014/main" id="{570BDCDC-EF50-7D40-8598-8D087449F84B}"/>
              </a:ext>
            </a:extLst>
          </p:cNvPr>
          <p:cNvCxnSpPr/>
          <p:nvPr/>
        </p:nvCxnSpPr>
        <p:spPr>
          <a:xfrm>
            <a:off x="5620283" y="3753739"/>
            <a:ext cx="1626818" cy="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  <a:scene3d>
            <a:camera prst="isometricOffAxis2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A62E7286-3E7B-1D4F-B664-E684F58D2E4F}"/>
              </a:ext>
            </a:extLst>
          </p:cNvPr>
          <p:cNvSpPr txBox="1"/>
          <p:nvPr/>
        </p:nvSpPr>
        <p:spPr>
          <a:xfrm>
            <a:off x="5612093" y="2337912"/>
            <a:ext cx="2639324" cy="40011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Helvetica" pitchFamily="2" charset="0"/>
                <a:cs typeface="Segoe UI Bold" panose="020B0802040204020203" pitchFamily="34" charset="0"/>
              </a:rPr>
              <a:t>H </a:t>
            </a:r>
            <a:r>
              <a:rPr lang="en-US" altLang="ko-KR" sz="2000" b="1" dirty="0" err="1">
                <a:latin typeface="Helvetica" pitchFamily="2" charset="0"/>
                <a:cs typeface="Segoe UI Bold" panose="020B0802040204020203" pitchFamily="34" charset="0"/>
              </a:rPr>
              <a:t>ll</a:t>
            </a:r>
            <a:r>
              <a:rPr lang="en-US" altLang="ko-KR" sz="2000" b="1" dirty="0">
                <a:latin typeface="Helvetica" pitchFamily="2" charset="0"/>
                <a:cs typeface="Segoe UI Bold" panose="020B0802040204020203" pitchFamily="34" charset="0"/>
              </a:rPr>
              <a:t> c</a:t>
            </a:r>
            <a:endParaRPr lang="ko-KR" altLang="en-US" sz="2000" b="1" baseline="-25000" dirty="0">
              <a:latin typeface="Helvetica" pitchFamily="2" charset="0"/>
              <a:cs typeface="Segoe UI Bold" panose="020B0802040204020203" pitchFamily="34" charset="0"/>
            </a:endParaRPr>
          </a:p>
        </p:txBody>
      </p:sp>
      <p:cxnSp>
        <p:nvCxnSpPr>
          <p:cNvPr id="124" name="직선 화살표 연결선 244">
            <a:extLst>
              <a:ext uri="{FF2B5EF4-FFF2-40B4-BE49-F238E27FC236}">
                <a16:creationId xmlns:a16="http://schemas.microsoft.com/office/drawing/2014/main" id="{DDFE2CC4-7457-404C-BD43-16D13AA7CF00}"/>
              </a:ext>
            </a:extLst>
          </p:cNvPr>
          <p:cNvCxnSpPr>
            <a:cxnSpLocks/>
          </p:cNvCxnSpPr>
          <p:nvPr/>
        </p:nvCxnSpPr>
        <p:spPr>
          <a:xfrm flipH="1">
            <a:off x="6690829" y="2707692"/>
            <a:ext cx="510720" cy="7586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44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2CE67-9C8A-AE43-A96B-326A913AE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00" y="1"/>
            <a:ext cx="8261786" cy="1103086"/>
          </a:xfrm>
        </p:spPr>
        <p:txBody>
          <a:bodyPr/>
          <a:lstStyle/>
          <a:p>
            <a:r>
              <a:rPr lang="en-US" sz="3600" dirty="0"/>
              <a:t>Using UED to Study Coherent Phonons in Quantum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E8053-6C8F-D548-9558-5BB7E12E7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2743" y="4584932"/>
            <a:ext cx="5703238" cy="2273067"/>
          </a:xfrm>
        </p:spPr>
        <p:txBody>
          <a:bodyPr>
            <a:normAutofit fontScale="92500"/>
          </a:bodyPr>
          <a:lstStyle/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US" sz="2000" dirty="0"/>
              <a:t>THz pump, UED probe experiments were performed at SLAC on the Weyl semimetal WTe</a:t>
            </a:r>
            <a:r>
              <a:rPr lang="en-US" sz="2000" baseline="-25000" dirty="0"/>
              <a:t>2</a:t>
            </a:r>
          </a:p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US" sz="2000" dirty="0"/>
              <a:t>Temporally resolved dynamics at Bragg peaks</a:t>
            </a:r>
          </a:p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US" sz="2000" dirty="0"/>
              <a:t>Observed coherent acoustic phonon oscillations due to a shear mode, which drives a topologically distinct metastable state</a:t>
            </a:r>
          </a:p>
          <a:p>
            <a:endParaRPr lang="en-US" sz="2000" dirty="0"/>
          </a:p>
        </p:txBody>
      </p:sp>
      <p:pic>
        <p:nvPicPr>
          <p:cNvPr id="4" name="그림 2" descr="화면 캡처">
            <a:extLst>
              <a:ext uri="{FF2B5EF4-FFF2-40B4-BE49-F238E27FC236}">
                <a16:creationId xmlns:a16="http://schemas.microsoft.com/office/drawing/2014/main" id="{60EA2885-2638-4844-9710-3B342B52C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1" y="1161267"/>
            <a:ext cx="6411586" cy="2759083"/>
          </a:xfrm>
          <a:prstGeom prst="rect">
            <a:avLst/>
          </a:prstGeom>
        </p:spPr>
      </p:pic>
      <p:pic>
        <p:nvPicPr>
          <p:cNvPr id="5" name="그림 3" descr="화면 캡처">
            <a:extLst>
              <a:ext uri="{FF2B5EF4-FFF2-40B4-BE49-F238E27FC236}">
                <a16:creationId xmlns:a16="http://schemas.microsoft.com/office/drawing/2014/main" id="{2AFF3E85-8E19-9E4D-879F-7F5424EED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1" y="4184874"/>
            <a:ext cx="2570360" cy="2564269"/>
          </a:xfrm>
          <a:prstGeom prst="rect">
            <a:avLst/>
          </a:prstGeom>
        </p:spPr>
      </p:pic>
      <p:grpSp>
        <p:nvGrpSpPr>
          <p:cNvPr id="6" name="그룹 14">
            <a:extLst>
              <a:ext uri="{FF2B5EF4-FFF2-40B4-BE49-F238E27FC236}">
                <a16:creationId xmlns:a16="http://schemas.microsoft.com/office/drawing/2014/main" id="{8EDAF372-B399-2C41-8018-C0DC3E8471BA}"/>
              </a:ext>
            </a:extLst>
          </p:cNvPr>
          <p:cNvGrpSpPr/>
          <p:nvPr/>
        </p:nvGrpSpPr>
        <p:grpSpPr>
          <a:xfrm>
            <a:off x="8479768" y="993894"/>
            <a:ext cx="2710746" cy="3532858"/>
            <a:chOff x="4295685" y="3542563"/>
            <a:chExt cx="2196555" cy="2862723"/>
          </a:xfrm>
        </p:grpSpPr>
        <p:pic>
          <p:nvPicPr>
            <p:cNvPr id="7" name="그림 4" descr="화면 캡처">
              <a:extLst>
                <a:ext uri="{FF2B5EF4-FFF2-40B4-BE49-F238E27FC236}">
                  <a16:creationId xmlns:a16="http://schemas.microsoft.com/office/drawing/2014/main" id="{694A271B-17B2-AC40-8D47-48CA2F40D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685" y="3542563"/>
              <a:ext cx="2196555" cy="2862723"/>
            </a:xfrm>
            <a:prstGeom prst="rect">
              <a:avLst/>
            </a:prstGeom>
          </p:spPr>
        </p:pic>
        <p:sp>
          <p:nvSpPr>
            <p:cNvPr id="8" name="직사각형 11">
              <a:extLst>
                <a:ext uri="{FF2B5EF4-FFF2-40B4-BE49-F238E27FC236}">
                  <a16:creationId xmlns:a16="http://schemas.microsoft.com/office/drawing/2014/main" id="{C7EF5D71-6021-F048-8BC9-A4D104365E5E}"/>
                </a:ext>
              </a:extLst>
            </p:cNvPr>
            <p:cNvSpPr/>
            <p:nvPr/>
          </p:nvSpPr>
          <p:spPr>
            <a:xfrm>
              <a:off x="4346485" y="3542563"/>
              <a:ext cx="164555" cy="218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그림 17" descr="화면 캡처">
            <a:extLst>
              <a:ext uri="{FF2B5EF4-FFF2-40B4-BE49-F238E27FC236}">
                <a16:creationId xmlns:a16="http://schemas.microsoft.com/office/drawing/2014/main" id="{89789AC4-CE18-6F44-874C-891AC54D78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298" y="4209864"/>
            <a:ext cx="3063505" cy="23395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0EF985-808F-F445-BCDF-99321AC8AFD2}"/>
              </a:ext>
            </a:extLst>
          </p:cNvPr>
          <p:cNvSpPr txBox="1"/>
          <p:nvPr/>
        </p:nvSpPr>
        <p:spPr>
          <a:xfrm>
            <a:off x="267511" y="3902087"/>
            <a:ext cx="2050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Helvetica" pitchFamily="2" charset="0"/>
                <a:cs typeface="Segoe UI Bold" panose="020B0802040204020203" pitchFamily="34" charset="0"/>
              </a:rPr>
              <a:t>Nature </a:t>
            </a:r>
            <a:r>
              <a:rPr lang="en-US" altLang="ko-KR" sz="1400" b="1" dirty="0">
                <a:latin typeface="Helvetica" pitchFamily="2" charset="0"/>
                <a:cs typeface="Segoe UI Bold" panose="020B0802040204020203" pitchFamily="34" charset="0"/>
              </a:rPr>
              <a:t>565</a:t>
            </a:r>
            <a:r>
              <a:rPr lang="en-US" altLang="ko-KR" sz="1400" dirty="0">
                <a:latin typeface="Helvetica" pitchFamily="2" charset="0"/>
                <a:cs typeface="Segoe UI Bold" panose="020B0802040204020203" pitchFamily="34" charset="0"/>
              </a:rPr>
              <a:t>, 61 (2019)</a:t>
            </a:r>
            <a:endParaRPr lang="ko-KR" altLang="en-US" sz="1400" baseline="-25000" dirty="0">
              <a:latin typeface="Helvetica" pitchFamily="2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1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300B5-2A15-744D-908D-8B1781ED7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94"/>
            <a:ext cx="9448800" cy="1028850"/>
          </a:xfrm>
        </p:spPr>
        <p:txBody>
          <a:bodyPr/>
          <a:lstStyle/>
          <a:p>
            <a:r>
              <a:rPr lang="en-US" sz="3600" dirty="0"/>
              <a:t>Using Bragg Diffraction to Probe the A</a:t>
            </a:r>
            <a:r>
              <a:rPr lang="en-US" sz="3600" baseline="-25000" dirty="0"/>
              <a:t>1g</a:t>
            </a:r>
            <a:r>
              <a:rPr lang="en-US" sz="3600" dirty="0"/>
              <a:t> Modes in CrI</a:t>
            </a:r>
            <a:r>
              <a:rPr lang="en-US" sz="3600" baseline="-25000" dirty="0"/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3EB74-A4FA-0E4F-A3BD-A5BA4DC22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6075800"/>
            <a:ext cx="10058400" cy="782199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MeV-UED is more beneficial than time-resolved X-ray diffraction for studying lattice dynamics, due to its high spatial resolution (</a:t>
            </a:r>
            <a:r>
              <a:rPr lang="en-US" sz="2000" dirty="0">
                <a:latin typeface="Helvetica" pitchFamily="2" charset="0"/>
              </a:rPr>
              <a:t>&lt; 0.5 </a:t>
            </a:r>
            <a:r>
              <a:rPr lang="en-US" sz="2000" dirty="0" err="1">
                <a:latin typeface="Helvetica" pitchFamily="2" charset="0"/>
              </a:rPr>
              <a:t>Å</a:t>
            </a:r>
            <a:r>
              <a:rPr lang="en-US" sz="2000" dirty="0">
                <a:latin typeface="Helvetica" pitchFamily="2" charset="0"/>
              </a:rPr>
              <a:t>)</a:t>
            </a:r>
            <a:endParaRPr lang="en-US" sz="2000" dirty="0"/>
          </a:p>
        </p:txBody>
      </p:sp>
      <p:grpSp>
        <p:nvGrpSpPr>
          <p:cNvPr id="6" name="그룹 7">
            <a:extLst>
              <a:ext uri="{FF2B5EF4-FFF2-40B4-BE49-F238E27FC236}">
                <a16:creationId xmlns:a16="http://schemas.microsoft.com/office/drawing/2014/main" id="{EE686D79-BD81-9147-9DC3-5EE65A68D159}"/>
              </a:ext>
            </a:extLst>
          </p:cNvPr>
          <p:cNvGrpSpPr/>
          <p:nvPr/>
        </p:nvGrpSpPr>
        <p:grpSpPr>
          <a:xfrm>
            <a:off x="2764875" y="1736254"/>
            <a:ext cx="2590877" cy="2048037"/>
            <a:chOff x="1127760" y="3906427"/>
            <a:chExt cx="2988427" cy="2362293"/>
          </a:xfrm>
        </p:grpSpPr>
        <p:pic>
          <p:nvPicPr>
            <p:cNvPr id="7" name="그림 5" descr="화면 캡처">
              <a:extLst>
                <a:ext uri="{FF2B5EF4-FFF2-40B4-BE49-F238E27FC236}">
                  <a16:creationId xmlns:a16="http://schemas.microsoft.com/office/drawing/2014/main" id="{3CD04EC2-69BE-8A4C-A608-11CC6B323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0853" y="3906427"/>
              <a:ext cx="2705334" cy="2133785"/>
            </a:xfrm>
            <a:prstGeom prst="rect">
              <a:avLst/>
            </a:prstGeom>
          </p:spPr>
        </p:pic>
        <p:sp>
          <p:nvSpPr>
            <p:cNvPr id="8" name="직사각형 6">
              <a:extLst>
                <a:ext uri="{FF2B5EF4-FFF2-40B4-BE49-F238E27FC236}">
                  <a16:creationId xmlns:a16="http://schemas.microsoft.com/office/drawing/2014/main" id="{F3DA9A94-3253-C146-A45D-9025FCD9591B}"/>
                </a:ext>
              </a:extLst>
            </p:cNvPr>
            <p:cNvSpPr/>
            <p:nvPr/>
          </p:nvSpPr>
          <p:spPr>
            <a:xfrm>
              <a:off x="1127760" y="5334000"/>
              <a:ext cx="518160" cy="934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그림 8" descr="화면 캡처">
            <a:extLst>
              <a:ext uri="{FF2B5EF4-FFF2-40B4-BE49-F238E27FC236}">
                <a16:creationId xmlns:a16="http://schemas.microsoft.com/office/drawing/2014/main" id="{0295852C-9254-324D-8371-04393EA361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668" y="4004089"/>
            <a:ext cx="2279375" cy="15063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04F1B7-6906-354C-A0BF-B03BBEC308AD}"/>
              </a:ext>
            </a:extLst>
          </p:cNvPr>
          <p:cNvSpPr txBox="1"/>
          <p:nvPr/>
        </p:nvSpPr>
        <p:spPr>
          <a:xfrm>
            <a:off x="1521898" y="4259213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UI Bold" panose="020B0802040204020203" pitchFamily="34" charset="0"/>
                <a:cs typeface="Segoe UI Bold" panose="020B0802040204020203" pitchFamily="34" charset="0"/>
              </a:rPr>
              <a:t>A</a:t>
            </a:r>
            <a:r>
              <a:rPr lang="en-US" sz="2400" baseline="-25000" dirty="0">
                <a:latin typeface="Segoe UI Bold" panose="020B0802040204020203" pitchFamily="34" charset="0"/>
                <a:cs typeface="Segoe UI Bold" panose="020B0802040204020203" pitchFamily="34" charset="0"/>
              </a:rPr>
              <a:t>1g</a:t>
            </a:r>
            <a:r>
              <a:rPr lang="en-US" sz="2400" baseline="30000" dirty="0">
                <a:latin typeface="Segoe UI Bold" panose="020B0802040204020203" pitchFamily="34" charset="0"/>
                <a:cs typeface="Segoe UI Bold" panose="020B0802040204020203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9B5BE5-BBEA-D14E-B5F5-9B0D336308E9}"/>
              </a:ext>
            </a:extLst>
          </p:cNvPr>
          <p:cNvSpPr txBox="1"/>
          <p:nvPr/>
        </p:nvSpPr>
        <p:spPr>
          <a:xfrm>
            <a:off x="1309587" y="2141909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UI Bold" panose="020B0802040204020203" pitchFamily="34" charset="0"/>
                <a:cs typeface="Segoe UI Bold" panose="020B0802040204020203" pitchFamily="34" charset="0"/>
              </a:rPr>
              <a:t>A</a:t>
            </a:r>
            <a:r>
              <a:rPr lang="en-US" sz="2400" baseline="-25000" dirty="0">
                <a:latin typeface="Segoe UI Bold" panose="020B0802040204020203" pitchFamily="34" charset="0"/>
                <a:cs typeface="Segoe UI Bold" panose="020B0802040204020203" pitchFamily="34" charset="0"/>
              </a:rPr>
              <a:t>1g</a:t>
            </a:r>
            <a:r>
              <a:rPr lang="en-US" sz="2400" baseline="30000" dirty="0">
                <a:latin typeface="Segoe UI Bold" panose="020B0802040204020203" pitchFamily="34" charset="0"/>
                <a:cs typeface="Segoe UI Bold" panose="020B0802040204020203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206E3E-27C9-E049-B5E8-103D10B2A20A}"/>
              </a:ext>
            </a:extLst>
          </p:cNvPr>
          <p:cNvSpPr txBox="1"/>
          <p:nvPr/>
        </p:nvSpPr>
        <p:spPr>
          <a:xfrm>
            <a:off x="831091" y="2603574"/>
            <a:ext cx="1721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in-plane mode</a:t>
            </a:r>
          </a:p>
          <a:p>
            <a:pPr algn="ctr"/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(79 cm</a:t>
            </a:r>
            <a:r>
              <a:rPr lang="en-US" baseline="30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-1</a:t>
            </a: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) </a:t>
            </a:r>
            <a:endParaRPr lang="en-US" baseline="30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57BEE0-AE06-704C-B930-1C57819DC7DD}"/>
              </a:ext>
            </a:extLst>
          </p:cNvPr>
          <p:cNvSpPr txBox="1"/>
          <p:nvPr/>
        </p:nvSpPr>
        <p:spPr>
          <a:xfrm>
            <a:off x="825455" y="4681132"/>
            <a:ext cx="2167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out-of-plane mode</a:t>
            </a:r>
          </a:p>
          <a:p>
            <a:pPr algn="ctr"/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(129 cm</a:t>
            </a:r>
            <a:r>
              <a:rPr lang="en-US" baseline="30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-1</a:t>
            </a: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) </a:t>
            </a:r>
            <a:endParaRPr lang="en-US" baseline="30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CC2A33-B308-FF49-8F05-D05F6BCA10E6}"/>
              </a:ext>
            </a:extLst>
          </p:cNvPr>
          <p:cNvSpPr txBox="1"/>
          <p:nvPr/>
        </p:nvSpPr>
        <p:spPr>
          <a:xfrm>
            <a:off x="7637777" y="3990322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 = (0 0 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1DEB21-AB25-864B-8A88-A1ECF2B59D44}"/>
              </a:ext>
            </a:extLst>
          </p:cNvPr>
          <p:cNvSpPr txBox="1"/>
          <p:nvPr/>
        </p:nvSpPr>
        <p:spPr>
          <a:xfrm>
            <a:off x="5905913" y="1165913"/>
            <a:ext cx="6227667" cy="400110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36" indent="-91436" algn="ctr" defTabSz="914354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chemeClr val="tx2"/>
                </a:solidFill>
                <a:latin typeface="Arial" panose="020B0604020202020204" pitchFamily="34" charset="0"/>
                <a:ea typeface="Garamond" charset="0"/>
                <a:cs typeface="Arial" panose="020B0604020202020204" pitchFamily="34" charset="0"/>
              </a:defRPr>
            </a:lvl1pPr>
            <a:lvl2pPr marL="384029" indent="-182870" defTabSz="914354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2000">
                <a:solidFill>
                  <a:schemeClr val="tx2"/>
                </a:solidFill>
                <a:latin typeface="Arial" panose="020B0604020202020204" pitchFamily="34" charset="0"/>
                <a:ea typeface="Garamond" charset="0"/>
                <a:cs typeface="Arial" panose="020B0604020202020204" pitchFamily="34" charset="0"/>
              </a:defRPr>
            </a:lvl2pPr>
            <a:lvl3pPr marL="566900" indent="-182870" defTabSz="914354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>
                <a:solidFill>
                  <a:schemeClr val="tx2"/>
                </a:solidFill>
                <a:latin typeface="Arial" panose="020B0604020202020204" pitchFamily="34" charset="0"/>
                <a:ea typeface="Garamond" charset="0"/>
                <a:cs typeface="Arial" panose="020B0604020202020204" pitchFamily="34" charset="0"/>
              </a:defRPr>
            </a:lvl3pPr>
            <a:lvl4pPr marL="749771" indent="-182870" defTabSz="914354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>
                <a:solidFill>
                  <a:schemeClr val="tx2"/>
                </a:solidFill>
                <a:latin typeface="Arial" panose="020B0604020202020204" pitchFamily="34" charset="0"/>
                <a:ea typeface="Garamond" charset="0"/>
                <a:cs typeface="Arial" panose="020B0604020202020204" pitchFamily="34" charset="0"/>
              </a:defRPr>
            </a:lvl4pPr>
            <a:lvl5pPr marL="932642" indent="-182870" defTabSz="914354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>
                <a:solidFill>
                  <a:schemeClr val="tx2"/>
                </a:solidFill>
                <a:latin typeface="Arial" panose="020B0604020202020204" pitchFamily="34" charset="0"/>
                <a:ea typeface="Garamond" charset="0"/>
                <a:cs typeface="Arial" panose="020B0604020202020204" pitchFamily="34" charset="0"/>
              </a:defRPr>
            </a:lvl5pPr>
            <a:lvl6pPr marL="109994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29993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499925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699916" indent="-228589" defTabSz="914354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b="1" dirty="0"/>
              <a:t>Simulating changes in X-ray Bragg diffraction peaks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93211F-B314-6E4E-AAFE-C337F7869806}"/>
              </a:ext>
            </a:extLst>
          </p:cNvPr>
          <p:cNvSpPr txBox="1"/>
          <p:nvPr/>
        </p:nvSpPr>
        <p:spPr>
          <a:xfrm>
            <a:off x="5084384" y="3929362"/>
            <a:ext cx="31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+</a:t>
            </a:r>
          </a:p>
        </p:txBody>
      </p:sp>
      <p:cxnSp>
        <p:nvCxnSpPr>
          <p:cNvPr id="17" name="직선 화살표 연결선 15">
            <a:extLst>
              <a:ext uri="{FF2B5EF4-FFF2-40B4-BE49-F238E27FC236}">
                <a16:creationId xmlns:a16="http://schemas.microsoft.com/office/drawing/2014/main" id="{F5ECE46A-487D-694A-B2FC-B36AAC126AF9}"/>
              </a:ext>
            </a:extLst>
          </p:cNvPr>
          <p:cNvCxnSpPr>
            <a:cxnSpLocks/>
          </p:cNvCxnSpPr>
          <p:nvPr/>
        </p:nvCxnSpPr>
        <p:spPr>
          <a:xfrm>
            <a:off x="3171344" y="4502562"/>
            <a:ext cx="0" cy="236932"/>
          </a:xfrm>
          <a:prstGeom prst="straightConnector1">
            <a:avLst/>
          </a:prstGeom>
          <a:ln w="50800">
            <a:solidFill>
              <a:srgbClr val="FF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64">
            <a:extLst>
              <a:ext uri="{FF2B5EF4-FFF2-40B4-BE49-F238E27FC236}">
                <a16:creationId xmlns:a16="http://schemas.microsoft.com/office/drawing/2014/main" id="{DB703841-F16B-4241-9212-3E6D127E8F7E}"/>
              </a:ext>
            </a:extLst>
          </p:cNvPr>
          <p:cNvCxnSpPr>
            <a:cxnSpLocks/>
          </p:cNvCxnSpPr>
          <p:nvPr/>
        </p:nvCxnSpPr>
        <p:spPr>
          <a:xfrm>
            <a:off x="3582824" y="4502562"/>
            <a:ext cx="0" cy="236932"/>
          </a:xfrm>
          <a:prstGeom prst="straightConnector1">
            <a:avLst/>
          </a:prstGeom>
          <a:ln w="50800">
            <a:solidFill>
              <a:srgbClr val="FF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65">
            <a:extLst>
              <a:ext uri="{FF2B5EF4-FFF2-40B4-BE49-F238E27FC236}">
                <a16:creationId xmlns:a16="http://schemas.microsoft.com/office/drawing/2014/main" id="{A112B83E-28B5-5043-BF84-DA42AD094325}"/>
              </a:ext>
            </a:extLst>
          </p:cNvPr>
          <p:cNvCxnSpPr>
            <a:cxnSpLocks/>
          </p:cNvCxnSpPr>
          <p:nvPr/>
        </p:nvCxnSpPr>
        <p:spPr>
          <a:xfrm>
            <a:off x="4114515" y="4507642"/>
            <a:ext cx="0" cy="236932"/>
          </a:xfrm>
          <a:prstGeom prst="straightConnector1">
            <a:avLst/>
          </a:prstGeom>
          <a:ln w="50800">
            <a:solidFill>
              <a:srgbClr val="FF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66">
            <a:extLst>
              <a:ext uri="{FF2B5EF4-FFF2-40B4-BE49-F238E27FC236}">
                <a16:creationId xmlns:a16="http://schemas.microsoft.com/office/drawing/2014/main" id="{E59C51DE-814F-DB43-B0E4-A0452F20F136}"/>
              </a:ext>
            </a:extLst>
          </p:cNvPr>
          <p:cNvCxnSpPr>
            <a:cxnSpLocks/>
          </p:cNvCxnSpPr>
          <p:nvPr/>
        </p:nvCxnSpPr>
        <p:spPr>
          <a:xfrm>
            <a:off x="4642835" y="4507642"/>
            <a:ext cx="0" cy="236932"/>
          </a:xfrm>
          <a:prstGeom prst="straightConnector1">
            <a:avLst/>
          </a:prstGeom>
          <a:ln w="50800">
            <a:solidFill>
              <a:srgbClr val="FF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67">
            <a:extLst>
              <a:ext uri="{FF2B5EF4-FFF2-40B4-BE49-F238E27FC236}">
                <a16:creationId xmlns:a16="http://schemas.microsoft.com/office/drawing/2014/main" id="{B571E55B-B1D4-AB45-A61C-5B72B5300554}"/>
              </a:ext>
            </a:extLst>
          </p:cNvPr>
          <p:cNvCxnSpPr>
            <a:cxnSpLocks/>
          </p:cNvCxnSpPr>
          <p:nvPr/>
        </p:nvCxnSpPr>
        <p:spPr>
          <a:xfrm>
            <a:off x="5057973" y="4507642"/>
            <a:ext cx="0" cy="236932"/>
          </a:xfrm>
          <a:prstGeom prst="straightConnector1">
            <a:avLst/>
          </a:prstGeom>
          <a:ln w="50800">
            <a:solidFill>
              <a:srgbClr val="FF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68">
            <a:extLst>
              <a:ext uri="{FF2B5EF4-FFF2-40B4-BE49-F238E27FC236}">
                <a16:creationId xmlns:a16="http://schemas.microsoft.com/office/drawing/2014/main" id="{C992450E-BC10-3C4F-A9BF-2D8B46DC70F7}"/>
              </a:ext>
            </a:extLst>
          </p:cNvPr>
          <p:cNvCxnSpPr>
            <a:cxnSpLocks/>
          </p:cNvCxnSpPr>
          <p:nvPr/>
        </p:nvCxnSpPr>
        <p:spPr>
          <a:xfrm>
            <a:off x="3171344" y="4775463"/>
            <a:ext cx="0" cy="236932"/>
          </a:xfrm>
          <a:prstGeom prst="straightConnector1">
            <a:avLst/>
          </a:prstGeom>
          <a:ln w="50800">
            <a:solidFill>
              <a:srgbClr val="FF8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69">
            <a:extLst>
              <a:ext uri="{FF2B5EF4-FFF2-40B4-BE49-F238E27FC236}">
                <a16:creationId xmlns:a16="http://schemas.microsoft.com/office/drawing/2014/main" id="{27BB3F8E-00D8-1B4C-90E8-39A3EE6C8F13}"/>
              </a:ext>
            </a:extLst>
          </p:cNvPr>
          <p:cNvCxnSpPr>
            <a:cxnSpLocks/>
          </p:cNvCxnSpPr>
          <p:nvPr/>
        </p:nvCxnSpPr>
        <p:spPr>
          <a:xfrm>
            <a:off x="3582824" y="4775463"/>
            <a:ext cx="0" cy="236932"/>
          </a:xfrm>
          <a:prstGeom prst="straightConnector1">
            <a:avLst/>
          </a:prstGeom>
          <a:ln w="50800">
            <a:solidFill>
              <a:srgbClr val="FF8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70">
            <a:extLst>
              <a:ext uri="{FF2B5EF4-FFF2-40B4-BE49-F238E27FC236}">
                <a16:creationId xmlns:a16="http://schemas.microsoft.com/office/drawing/2014/main" id="{FA92BF73-5A8A-F344-9B8E-DCC64EAF55D2}"/>
              </a:ext>
            </a:extLst>
          </p:cNvPr>
          <p:cNvCxnSpPr>
            <a:cxnSpLocks/>
          </p:cNvCxnSpPr>
          <p:nvPr/>
        </p:nvCxnSpPr>
        <p:spPr>
          <a:xfrm>
            <a:off x="4114515" y="4775463"/>
            <a:ext cx="0" cy="236932"/>
          </a:xfrm>
          <a:prstGeom prst="straightConnector1">
            <a:avLst/>
          </a:prstGeom>
          <a:ln w="50800">
            <a:solidFill>
              <a:srgbClr val="FF8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71">
            <a:extLst>
              <a:ext uri="{FF2B5EF4-FFF2-40B4-BE49-F238E27FC236}">
                <a16:creationId xmlns:a16="http://schemas.microsoft.com/office/drawing/2014/main" id="{62E1F57F-D786-1149-B0FE-AEBEA52BA154}"/>
              </a:ext>
            </a:extLst>
          </p:cNvPr>
          <p:cNvCxnSpPr>
            <a:cxnSpLocks/>
          </p:cNvCxnSpPr>
          <p:nvPr/>
        </p:nvCxnSpPr>
        <p:spPr>
          <a:xfrm>
            <a:off x="4642835" y="4775463"/>
            <a:ext cx="0" cy="236932"/>
          </a:xfrm>
          <a:prstGeom prst="straightConnector1">
            <a:avLst/>
          </a:prstGeom>
          <a:ln w="50800">
            <a:solidFill>
              <a:srgbClr val="FF8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72">
            <a:extLst>
              <a:ext uri="{FF2B5EF4-FFF2-40B4-BE49-F238E27FC236}">
                <a16:creationId xmlns:a16="http://schemas.microsoft.com/office/drawing/2014/main" id="{EED943C6-2836-824D-9694-CFC4BE3EAC03}"/>
              </a:ext>
            </a:extLst>
          </p:cNvPr>
          <p:cNvCxnSpPr>
            <a:cxnSpLocks/>
          </p:cNvCxnSpPr>
          <p:nvPr/>
        </p:nvCxnSpPr>
        <p:spPr>
          <a:xfrm>
            <a:off x="5057973" y="4775463"/>
            <a:ext cx="0" cy="236932"/>
          </a:xfrm>
          <a:prstGeom prst="straightConnector1">
            <a:avLst/>
          </a:prstGeom>
          <a:ln w="50800">
            <a:solidFill>
              <a:srgbClr val="FF8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7F89ED8-D310-6242-BE07-470E902566F3}"/>
              </a:ext>
            </a:extLst>
          </p:cNvPr>
          <p:cNvSpPr txBox="1"/>
          <p:nvPr/>
        </p:nvSpPr>
        <p:spPr>
          <a:xfrm>
            <a:off x="5113238" y="4409640"/>
            <a:ext cx="261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8000"/>
                </a:solidFill>
                <a:latin typeface="Helvetica" pitchFamily="2" charset="0"/>
              </a:rPr>
              <a:t>-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B87904-03D4-604B-9B63-A36C9A868468}"/>
              </a:ext>
            </a:extLst>
          </p:cNvPr>
          <p:cNvSpPr txBox="1"/>
          <p:nvPr/>
        </p:nvSpPr>
        <p:spPr>
          <a:xfrm rot="16200000">
            <a:off x="5487467" y="3438852"/>
            <a:ext cx="3024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X-ray diffraction intensity (a. u.)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F9522E-5898-0D4C-A57A-8331A5BA762E}"/>
              </a:ext>
            </a:extLst>
          </p:cNvPr>
          <p:cNvSpPr txBox="1"/>
          <p:nvPr/>
        </p:nvSpPr>
        <p:spPr>
          <a:xfrm>
            <a:off x="7637777" y="1958665"/>
            <a:ext cx="1103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 = (-6 8 4)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6B253C-BBE0-024B-B075-145951E01130}"/>
              </a:ext>
            </a:extLst>
          </p:cNvPr>
          <p:cNvSpPr txBox="1"/>
          <p:nvPr/>
        </p:nvSpPr>
        <p:spPr>
          <a:xfrm>
            <a:off x="4660024" y="188642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DC7B42-5207-FF4B-B920-EB022C9D0004}"/>
              </a:ext>
            </a:extLst>
          </p:cNvPr>
          <p:cNvSpPr txBox="1"/>
          <p:nvPr/>
        </p:nvSpPr>
        <p:spPr>
          <a:xfrm>
            <a:off x="7716467" y="1603386"/>
            <a:ext cx="3259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by a lattice modulation of ~ ±1 pm</a:t>
            </a:r>
          </a:p>
        </p:txBody>
      </p:sp>
    </p:spTree>
    <p:extLst>
      <p:ext uri="{BB962C8B-B14F-4D97-AF65-F5344CB8AC3E}">
        <p14:creationId xmlns:p14="http://schemas.microsoft.com/office/powerpoint/2010/main" val="143675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4FF01-0624-E74F-A507-CA0CBD700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81" y="304895"/>
            <a:ext cx="8885900" cy="570225"/>
          </a:xfrm>
        </p:spPr>
        <p:txBody>
          <a:bodyPr/>
          <a:lstStyle/>
          <a:p>
            <a:r>
              <a:rPr lang="en-US" sz="4000" dirty="0"/>
              <a:t>Phonon and Magnon Dispersion of CrI</a:t>
            </a:r>
            <a:r>
              <a:rPr lang="en-US" sz="4000" baseline="-25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52952E-9B5E-E64D-A9B0-1AA6F107EA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0781" y="5676752"/>
                <a:ext cx="11050438" cy="1181249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With its ability to probe large momentum transfers </a:t>
                </a:r>
                <a:r>
                  <a:rPr lang="en-US" dirty="0">
                    <a:latin typeface="Helvetica" pitchFamily="2" charset="0"/>
                  </a:rPr>
                  <a:t>(~ 10 Å</a:t>
                </a:r>
                <a:r>
                  <a:rPr lang="en-US" baseline="30000" dirty="0">
                    <a:latin typeface="Helvetica" pitchFamily="2" charset="0"/>
                  </a:rPr>
                  <a:t>-1</a:t>
                </a:r>
                <a:r>
                  <a:rPr lang="en-US" dirty="0">
                    <a:latin typeface="Helvetica" pitchFamily="2" charset="0"/>
                  </a:rPr>
                  <a:t>), MeV-UED will also enable us to investigate magnons with energies similar to the A</a:t>
                </a:r>
                <a:r>
                  <a:rPr lang="en-US" baseline="-25000" dirty="0">
                    <a:latin typeface="Helvetica" pitchFamily="2" charset="0"/>
                  </a:rPr>
                  <a:t>1g</a:t>
                </a:r>
                <a:r>
                  <a:rPr lang="en-US" dirty="0">
                    <a:latin typeface="Helvetica" pitchFamily="2" charset="0"/>
                  </a:rPr>
                  <a:t> phonons, providing additional insight into the specific magnons that couple to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charset="0"/>
                          </a:rPr>
                          <m:t>𝑨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</a:rPr>
                          <m:t>𝟏</m:t>
                        </m:r>
                        <m:r>
                          <a:rPr lang="en-US" b="1" i="1">
                            <a:latin typeface="Cambria Math" charset="0"/>
                          </a:rPr>
                          <m:t>𝒈</m:t>
                        </m:r>
                      </m:sub>
                      <m:sup>
                        <m:r>
                          <a:rPr lang="en-US" b="1" i="1">
                            <a:latin typeface="Cambria Math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b="1" dirty="0"/>
                  <a:t> </a:t>
                </a:r>
                <a:r>
                  <a:rPr lang="en-US" dirty="0">
                    <a:latin typeface="Helvetica" pitchFamily="2" charset="0"/>
                  </a:rPr>
                  <a:t>phonon in this system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52952E-9B5E-E64D-A9B0-1AA6F107EA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0781" y="5676752"/>
                <a:ext cx="11050438" cy="1181249"/>
              </a:xfrm>
              <a:blipFill>
                <a:blip r:embed="rId2"/>
                <a:stretch>
                  <a:fillRect l="-805" t="-2128" r="-920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직사각형 2">
            <a:extLst>
              <a:ext uri="{FF2B5EF4-FFF2-40B4-BE49-F238E27FC236}">
                <a16:creationId xmlns:a16="http://schemas.microsoft.com/office/drawing/2014/main" id="{618C379C-71C1-D644-A223-EEBFEE78E994}"/>
              </a:ext>
            </a:extLst>
          </p:cNvPr>
          <p:cNvSpPr/>
          <p:nvPr/>
        </p:nvSpPr>
        <p:spPr>
          <a:xfrm>
            <a:off x="4938453" y="1349490"/>
            <a:ext cx="2273123" cy="369332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/>
          <a:p>
            <a:pPr marL="91436" indent="-91436" defTabSz="914354"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Magnon dispersion</a:t>
            </a:r>
          </a:p>
        </p:txBody>
      </p:sp>
      <p:grpSp>
        <p:nvGrpSpPr>
          <p:cNvPr id="6" name="그룹 4">
            <a:extLst>
              <a:ext uri="{FF2B5EF4-FFF2-40B4-BE49-F238E27FC236}">
                <a16:creationId xmlns:a16="http://schemas.microsoft.com/office/drawing/2014/main" id="{EB07366D-53EE-634C-B059-F0A5A482C2E4}"/>
              </a:ext>
            </a:extLst>
          </p:cNvPr>
          <p:cNvGrpSpPr/>
          <p:nvPr/>
        </p:nvGrpSpPr>
        <p:grpSpPr>
          <a:xfrm>
            <a:off x="8210729" y="1837919"/>
            <a:ext cx="3686949" cy="3124961"/>
            <a:chOff x="5926584" y="2638430"/>
            <a:chExt cx="2991185" cy="2535250"/>
          </a:xfrm>
        </p:grpSpPr>
        <p:pic>
          <p:nvPicPr>
            <p:cNvPr id="7" name="그림 1" descr="화면 캡처">
              <a:extLst>
                <a:ext uri="{FF2B5EF4-FFF2-40B4-BE49-F238E27FC236}">
                  <a16:creationId xmlns:a16="http://schemas.microsoft.com/office/drawing/2014/main" id="{3775764A-FA89-3E4C-912D-0055B317D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065" r="52793"/>
            <a:stretch/>
          </p:blipFill>
          <p:spPr>
            <a:xfrm>
              <a:off x="5926584" y="2743200"/>
              <a:ext cx="2991185" cy="2430480"/>
            </a:xfrm>
            <a:prstGeom prst="rect">
              <a:avLst/>
            </a:prstGeom>
          </p:spPr>
        </p:pic>
        <p:sp>
          <p:nvSpPr>
            <p:cNvPr id="8" name="직사각형 3">
              <a:extLst>
                <a:ext uri="{FF2B5EF4-FFF2-40B4-BE49-F238E27FC236}">
                  <a16:creationId xmlns:a16="http://schemas.microsoft.com/office/drawing/2014/main" id="{7ECFF7C8-F8D6-8A43-9B2E-5B28AAF950CF}"/>
                </a:ext>
              </a:extLst>
            </p:cNvPr>
            <p:cNvSpPr/>
            <p:nvPr/>
          </p:nvSpPr>
          <p:spPr>
            <a:xfrm>
              <a:off x="5926584" y="2638430"/>
              <a:ext cx="255702" cy="440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그룹 14">
            <a:extLst>
              <a:ext uri="{FF2B5EF4-FFF2-40B4-BE49-F238E27FC236}">
                <a16:creationId xmlns:a16="http://schemas.microsoft.com/office/drawing/2014/main" id="{947B0929-F6A3-284F-B76F-05034B2B7B36}"/>
              </a:ext>
            </a:extLst>
          </p:cNvPr>
          <p:cNvGrpSpPr/>
          <p:nvPr/>
        </p:nvGrpSpPr>
        <p:grpSpPr>
          <a:xfrm>
            <a:off x="4882622" y="1658862"/>
            <a:ext cx="3062145" cy="4032512"/>
            <a:chOff x="4445331" y="1128656"/>
            <a:chExt cx="3087125" cy="4065408"/>
          </a:xfrm>
        </p:grpSpPr>
        <p:pic>
          <p:nvPicPr>
            <p:cNvPr id="10" name="그림 35" descr="화면 캡처">
              <a:extLst>
                <a:ext uri="{FF2B5EF4-FFF2-40B4-BE49-F238E27FC236}">
                  <a16:creationId xmlns:a16="http://schemas.microsoft.com/office/drawing/2014/main" id="{C7FAAC98-CFAA-F94C-BE05-526237C72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8" r="5601"/>
            <a:stretch/>
          </p:blipFill>
          <p:spPr>
            <a:xfrm>
              <a:off x="4445332" y="1138852"/>
              <a:ext cx="3087124" cy="4055212"/>
            </a:xfrm>
            <a:prstGeom prst="rect">
              <a:avLst/>
            </a:prstGeom>
          </p:spPr>
        </p:pic>
        <p:sp>
          <p:nvSpPr>
            <p:cNvPr id="11" name="직사각형 11">
              <a:extLst>
                <a:ext uri="{FF2B5EF4-FFF2-40B4-BE49-F238E27FC236}">
                  <a16:creationId xmlns:a16="http://schemas.microsoft.com/office/drawing/2014/main" id="{0FB32846-3473-734B-B818-86DFF585195B}"/>
                </a:ext>
              </a:extLst>
            </p:cNvPr>
            <p:cNvSpPr/>
            <p:nvPr/>
          </p:nvSpPr>
          <p:spPr>
            <a:xfrm>
              <a:off x="4445331" y="1128656"/>
              <a:ext cx="327949" cy="417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직사각형 38">
              <a:extLst>
                <a:ext uri="{FF2B5EF4-FFF2-40B4-BE49-F238E27FC236}">
                  <a16:creationId xmlns:a16="http://schemas.microsoft.com/office/drawing/2014/main" id="{D1EB2CEF-A1F2-B648-B738-C39F468DB3FD}"/>
                </a:ext>
              </a:extLst>
            </p:cNvPr>
            <p:cNvSpPr/>
            <p:nvPr/>
          </p:nvSpPr>
          <p:spPr>
            <a:xfrm>
              <a:off x="4445331" y="2835113"/>
              <a:ext cx="327949" cy="417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AA1A0AB-BAE1-8545-9ED8-052168D0A664}"/>
              </a:ext>
            </a:extLst>
          </p:cNvPr>
          <p:cNvSpPr txBox="1"/>
          <p:nvPr/>
        </p:nvSpPr>
        <p:spPr>
          <a:xfrm>
            <a:off x="8508707" y="4976907"/>
            <a:ext cx="3388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Helvetica" pitchFamily="2" charset="0"/>
                <a:cs typeface="Segoe UI Bold" panose="020B0802040204020203" pitchFamily="34" charset="0"/>
              </a:rPr>
              <a:t>Nat. </a:t>
            </a:r>
            <a:r>
              <a:rPr lang="en-US" altLang="ko-KR" sz="1400" dirty="0" err="1">
                <a:latin typeface="Helvetica" pitchFamily="2" charset="0"/>
                <a:cs typeface="Segoe UI Bold" panose="020B0802040204020203" pitchFamily="34" charset="0"/>
              </a:rPr>
              <a:t>Commun</a:t>
            </a:r>
            <a:r>
              <a:rPr lang="en-US" altLang="ko-KR" sz="1400" dirty="0">
                <a:latin typeface="Helvetica" pitchFamily="2" charset="0"/>
                <a:cs typeface="Segoe UI Bold" panose="020B0802040204020203" pitchFamily="34" charset="0"/>
              </a:rPr>
              <a:t>. </a:t>
            </a:r>
            <a:r>
              <a:rPr lang="en-US" altLang="ko-KR" sz="1400" b="1" dirty="0">
                <a:latin typeface="Helvetica" pitchFamily="2" charset="0"/>
                <a:cs typeface="Segoe UI Bold" panose="020B0802040204020203" pitchFamily="34" charset="0"/>
              </a:rPr>
              <a:t>9</a:t>
            </a:r>
            <a:r>
              <a:rPr lang="en-US" altLang="ko-KR" sz="1400" dirty="0">
                <a:latin typeface="Helvetica" pitchFamily="2" charset="0"/>
                <a:cs typeface="Segoe UI Bold" panose="020B0802040204020203" pitchFamily="34" charset="0"/>
              </a:rPr>
              <a:t>, 5122 (2018)</a:t>
            </a:r>
            <a:endParaRPr lang="ko-KR" altLang="en-US" sz="1400" baseline="-25000" dirty="0">
              <a:latin typeface="Helvetica" pitchFamily="2" charset="0"/>
              <a:cs typeface="Segoe UI Bold" panose="020B0802040204020203" pitchFamily="34" charset="0"/>
            </a:endParaRPr>
          </a:p>
        </p:txBody>
      </p:sp>
      <p:sp>
        <p:nvSpPr>
          <p:cNvPr id="15" name="직사각형 44">
            <a:extLst>
              <a:ext uri="{FF2B5EF4-FFF2-40B4-BE49-F238E27FC236}">
                <a16:creationId xmlns:a16="http://schemas.microsoft.com/office/drawing/2014/main" id="{160FE7DE-BA73-EE47-A1DF-A3323EAA6BAB}"/>
              </a:ext>
            </a:extLst>
          </p:cNvPr>
          <p:cNvSpPr/>
          <p:nvPr/>
        </p:nvSpPr>
        <p:spPr>
          <a:xfrm>
            <a:off x="229781" y="1364564"/>
            <a:ext cx="3198311" cy="369332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10000"/>
          </a:bodyPr>
          <a:lstStyle/>
          <a:p>
            <a:pPr marL="91436" indent="-91436" defTabSz="914354"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Inelastic neutron scattering</a:t>
            </a:r>
          </a:p>
        </p:txBody>
      </p:sp>
      <p:grpSp>
        <p:nvGrpSpPr>
          <p:cNvPr id="16" name="그룹 21">
            <a:extLst>
              <a:ext uri="{FF2B5EF4-FFF2-40B4-BE49-F238E27FC236}">
                <a16:creationId xmlns:a16="http://schemas.microsoft.com/office/drawing/2014/main" id="{97F21A1C-231F-1049-8635-EFAEDA9994F0}"/>
              </a:ext>
            </a:extLst>
          </p:cNvPr>
          <p:cNvGrpSpPr/>
          <p:nvPr/>
        </p:nvGrpSpPr>
        <p:grpSpPr>
          <a:xfrm>
            <a:off x="379107" y="1672204"/>
            <a:ext cx="3388971" cy="3710624"/>
            <a:chOff x="613458" y="1541711"/>
            <a:chExt cx="3227192" cy="3533490"/>
          </a:xfrm>
        </p:grpSpPr>
        <p:pic>
          <p:nvPicPr>
            <p:cNvPr id="17" name="그림 16" descr="화면 캡처">
              <a:extLst>
                <a:ext uri="{FF2B5EF4-FFF2-40B4-BE49-F238E27FC236}">
                  <a16:creationId xmlns:a16="http://schemas.microsoft.com/office/drawing/2014/main" id="{3CD2B86C-A6A4-3B47-A96C-77095246B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06" y="1704298"/>
              <a:ext cx="3169344" cy="3370903"/>
            </a:xfrm>
            <a:prstGeom prst="rect">
              <a:avLst/>
            </a:prstGeom>
          </p:spPr>
        </p:pic>
        <p:sp>
          <p:nvSpPr>
            <p:cNvPr id="18" name="직사각형 20">
              <a:extLst>
                <a:ext uri="{FF2B5EF4-FFF2-40B4-BE49-F238E27FC236}">
                  <a16:creationId xmlns:a16="http://schemas.microsoft.com/office/drawing/2014/main" id="{7390B928-7999-DD43-9756-64051D81ACE5}"/>
                </a:ext>
              </a:extLst>
            </p:cNvPr>
            <p:cNvSpPr/>
            <p:nvPr/>
          </p:nvSpPr>
          <p:spPr>
            <a:xfrm>
              <a:off x="613458" y="1541711"/>
              <a:ext cx="401578" cy="324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44CD6A2-CAAA-1B43-9CE4-071F66251801}"/>
              </a:ext>
            </a:extLst>
          </p:cNvPr>
          <p:cNvSpPr txBox="1"/>
          <p:nvPr/>
        </p:nvSpPr>
        <p:spPr>
          <a:xfrm>
            <a:off x="570781" y="5228939"/>
            <a:ext cx="3388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Helvetica" pitchFamily="2" charset="0"/>
                <a:cs typeface="Segoe UI Bold" panose="020B0802040204020203" pitchFamily="34" charset="0"/>
              </a:rPr>
              <a:t>Phys. Rev. X </a:t>
            </a:r>
            <a:r>
              <a:rPr lang="en-US" altLang="ko-KR" sz="1400" b="1" dirty="0">
                <a:latin typeface="Helvetica" pitchFamily="2" charset="0"/>
                <a:cs typeface="Segoe UI Bold" panose="020B0802040204020203" pitchFamily="34" charset="0"/>
              </a:rPr>
              <a:t>8</a:t>
            </a:r>
            <a:r>
              <a:rPr lang="en-US" altLang="ko-KR" sz="1400" dirty="0">
                <a:latin typeface="Helvetica" pitchFamily="2" charset="0"/>
                <a:cs typeface="Segoe UI Bold" panose="020B0802040204020203" pitchFamily="34" charset="0"/>
              </a:rPr>
              <a:t>, 041028 (2018)</a:t>
            </a:r>
            <a:endParaRPr lang="ko-KR" altLang="en-US" sz="1400" baseline="-25000" dirty="0">
              <a:latin typeface="Helvetica" pitchFamily="2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4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845A1-6A9D-6B44-9611-FB79B2118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Equipment Requirements and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6FD89-A33F-AF4C-A8F8-9FDAFBBC6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10058400" cy="501511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Special equipment: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None.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b="1" dirty="0"/>
              <a:t>Hazards: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a typeface="Calibri" panose="020F0502020204030204" pitchFamily="34" charset="0"/>
              </a:rPr>
              <a:t>Potential hazards include the </a:t>
            </a:r>
            <a:r>
              <a:rPr lang="en-US" sz="2000" b="1" i="1" dirty="0">
                <a:ea typeface="Calibri" panose="020F0502020204030204" pitchFamily="34" charset="0"/>
              </a:rPr>
              <a:t>laser</a:t>
            </a:r>
            <a:r>
              <a:rPr lang="en-US" sz="2000" dirty="0">
                <a:ea typeface="Calibri" panose="020F0502020204030204" pitchFamily="34" charset="0"/>
              </a:rPr>
              <a:t> of the MUED instrument and the </a:t>
            </a:r>
            <a:r>
              <a:rPr lang="en-US" sz="2000" b="1" i="1" dirty="0">
                <a:ea typeface="Calibri" panose="020F0502020204030204" pitchFamily="34" charset="0"/>
              </a:rPr>
              <a:t>cryogenic system </a:t>
            </a:r>
            <a:r>
              <a:rPr lang="en-US" sz="2000" dirty="0">
                <a:ea typeface="Calibri" panose="020F0502020204030204" pitchFamily="34" charset="0"/>
              </a:rPr>
              <a:t>necessary to cool the samples to the desired temperatures (&lt;60 K). We would also like to apply an external magnetic field up to 1 T if possible. We will work with our BNL collaborators to exercise the necessary precautions.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39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F0E90-FE04-BF4E-A18A-8F47FAD71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Time Request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D7571-3901-1042-B936-19A3FDC3A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29234"/>
            <a:ext cx="10058400" cy="570225"/>
          </a:xfrm>
        </p:spPr>
        <p:txBody>
          <a:bodyPr/>
          <a:lstStyle/>
          <a:p>
            <a:pPr algn="ctr"/>
            <a:r>
              <a:rPr lang="en-US" b="1" dirty="0"/>
              <a:t>CY2021 Time Request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C4C98468-9B80-4D49-9525-BE5326BCD8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3292798"/>
              </p:ext>
            </p:extLst>
          </p:nvPr>
        </p:nvGraphicFramePr>
        <p:xfrm>
          <a:off x="838200" y="1999459"/>
          <a:ext cx="10515600" cy="792480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17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354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53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709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5886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06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24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41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Capability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17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354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53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709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5886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06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24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41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Setup Hours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17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354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53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709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5886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06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24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41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Running Hours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UED Facility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82E467-CAD6-6F4D-B468-F3118C0661B1}"/>
              </a:ext>
            </a:extLst>
          </p:cNvPr>
          <p:cNvSpPr txBox="1">
            <a:spLocks/>
          </p:cNvSpPr>
          <p:nvPr/>
        </p:nvSpPr>
        <p:spPr>
          <a:xfrm>
            <a:off x="838200" y="3635397"/>
            <a:ext cx="10515600" cy="5702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Garamond" charset="0"/>
                <a:cs typeface="Arial" panose="020B0604020202020204" pitchFamily="34" charset="0"/>
              </a:defRPr>
            </a:lvl1pPr>
            <a:lvl2pPr marL="384029" indent="-182870" algn="l" defTabSz="914354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Garamond" charset="0"/>
                <a:cs typeface="Arial" panose="020B0604020202020204" pitchFamily="34" charset="0"/>
              </a:defRPr>
            </a:lvl2pPr>
            <a:lvl3pPr marL="566900" indent="-182870" algn="l" defTabSz="914354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Garamond" charset="0"/>
                <a:cs typeface="Arial" panose="020B0604020202020204" pitchFamily="34" charset="0"/>
              </a:defRPr>
            </a:lvl3pPr>
            <a:lvl4pPr marL="749771" indent="-182870" algn="l" defTabSz="914354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Garamond" charset="0"/>
                <a:cs typeface="Arial" panose="020B0604020202020204" pitchFamily="34" charset="0"/>
              </a:defRPr>
            </a:lvl4pPr>
            <a:lvl5pPr marL="932642" indent="-182870" algn="l" defTabSz="914354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Garamond" charset="0"/>
                <a:cs typeface="Arial" panose="020B060402020202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Time Estimate for Remaining Years of Experiment (including CY2021)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AD7D28BC-DA5F-AE4F-A314-5D8328ACA6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6970873"/>
              </p:ext>
            </p:extLst>
          </p:nvPr>
        </p:nvGraphicFramePr>
        <p:xfrm>
          <a:off x="845459" y="4256600"/>
          <a:ext cx="10515600" cy="792480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17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354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53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709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5886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06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24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41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Capability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17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354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53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709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5886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06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24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41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Setup Hours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17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354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53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709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5886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06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24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41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Running Hours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UED Facility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20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rgbClr val="000000">
                          <a:lumMod val="50000"/>
                          <a:lumOff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930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9B623-F4EB-D245-BDF4-1805B34D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Conclusions and 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636DE-9D57-4C45-B7C2-4CAAAFA0F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02" y="1255595"/>
            <a:ext cx="11857219" cy="5301741"/>
          </a:xfrm>
        </p:spPr>
        <p:txBody>
          <a:bodyPr>
            <a:normAutofit/>
          </a:bodyPr>
          <a:lstStyle/>
          <a:p>
            <a:r>
              <a:rPr lang="en-US" sz="2600" b="1" dirty="0"/>
              <a:t>Ultrafast optical microscopy revealed strong helicity-dependent coherent phonon oscillations in bulk CrI</a:t>
            </a:r>
            <a:r>
              <a:rPr lang="en-US" sz="2600" b="1" baseline="-25000" dirty="0"/>
              <a:t>3</a:t>
            </a:r>
          </a:p>
          <a:p>
            <a:pPr marL="458788" indent="-338138">
              <a:buFont typeface="Courier New" panose="02070309020205020404" pitchFamily="49" charset="0"/>
              <a:buChar char="o"/>
            </a:pPr>
            <a:r>
              <a:rPr lang="en-US" sz="2000" dirty="0"/>
              <a:t>Pump helicity dependence of higher energy A</a:t>
            </a:r>
            <a:r>
              <a:rPr lang="en-US" sz="2000" baseline="-25000" dirty="0"/>
              <a:t>1g</a:t>
            </a:r>
            <a:r>
              <a:rPr lang="en-US" sz="2000" dirty="0"/>
              <a:t> phonon below </a:t>
            </a:r>
            <a:r>
              <a:rPr lang="en-US" sz="2000" i="1" dirty="0"/>
              <a:t>T</a:t>
            </a:r>
            <a:r>
              <a:rPr lang="en-US" sz="2000" i="1" baseline="-25000" dirty="0"/>
              <a:t>c</a:t>
            </a:r>
            <a:r>
              <a:rPr lang="en-US" sz="2000" dirty="0"/>
              <a:t> demonstrates its strong coupling to the magnetization, while lower energy A</a:t>
            </a:r>
            <a:r>
              <a:rPr lang="en-US" sz="2000" baseline="-25000" dirty="0"/>
              <a:t>1g</a:t>
            </a:r>
            <a:r>
              <a:rPr lang="en-US" sz="2000" dirty="0"/>
              <a:t> phonon has no measurable coupling</a:t>
            </a:r>
          </a:p>
          <a:p>
            <a:pPr marL="120650" indent="0">
              <a:buNone/>
            </a:pPr>
            <a:r>
              <a:rPr lang="en-US" sz="2600" b="1" dirty="0"/>
              <a:t>MeV-ultrafast electron diffraction can provide new insight into spin-phonon coupling in CrI</a:t>
            </a:r>
            <a:r>
              <a:rPr lang="en-US" sz="2600" b="1" baseline="-25000" dirty="0"/>
              <a:t>3</a:t>
            </a:r>
            <a:r>
              <a:rPr lang="en-US" sz="2600" b="1" dirty="0"/>
              <a:t>:</a:t>
            </a:r>
          </a:p>
          <a:p>
            <a:pPr marL="463550" indent="-342900">
              <a:buFont typeface="Courier New" panose="02070309020205020404" pitchFamily="49" charset="0"/>
              <a:buChar char="o"/>
            </a:pPr>
            <a:r>
              <a:rPr lang="en-US" sz="2000" dirty="0"/>
              <a:t>By directly resolving the relevant atomic motions for both phonon modes as a function of temperature and pump polarization, we can shed light on the differences in coupling between both phonon modes</a:t>
            </a:r>
          </a:p>
          <a:p>
            <a:pPr marL="463550" indent="-342900">
              <a:buFont typeface="Courier New" panose="02070309020205020404" pitchFamily="49" charset="0"/>
              <a:buChar char="o"/>
            </a:pPr>
            <a:r>
              <a:rPr lang="en-US" sz="2000" dirty="0"/>
              <a:t>We can take advantage of the ability of MeV-UED to track magnon dynamics, enabling us to determine the coupling of specific magnons to specific phonons</a:t>
            </a:r>
          </a:p>
          <a:p>
            <a:pPr marL="463550" indent="-342900">
              <a:buFont typeface="Courier New" panose="02070309020205020404" pitchFamily="49" charset="0"/>
              <a:buChar char="o"/>
            </a:pPr>
            <a:r>
              <a:rPr lang="en-US" sz="2000" dirty="0"/>
              <a:t>We plan to extend these studies to few-layer CrI</a:t>
            </a:r>
            <a:r>
              <a:rPr lang="en-US" sz="2000" baseline="-25000" dirty="0"/>
              <a:t>3</a:t>
            </a:r>
            <a:r>
              <a:rPr lang="en-US" sz="2000" dirty="0"/>
              <a:t>, providing even more insight into this hotly studied material</a:t>
            </a:r>
          </a:p>
          <a:p>
            <a:pPr marL="463550" indent="-34290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62BADA-12DE-F54F-9C23-77DE3A6F8F7D}"/>
              </a:ext>
            </a:extLst>
          </p:cNvPr>
          <p:cNvSpPr txBox="1"/>
          <p:nvPr/>
        </p:nvSpPr>
        <p:spPr bwMode="auto">
          <a:xfrm>
            <a:off x="3325091" y="6435803"/>
            <a:ext cx="55418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/>
              <a:t>P. Padmanabhan et al., </a:t>
            </a:r>
            <a:r>
              <a:rPr lang="en-US" sz="1600" i="1" dirty="0">
                <a:hlinkClick r:id="rId3"/>
              </a:rPr>
              <a:t>https://arxiv.org/abs/2010.04915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85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789">
        <p:fade/>
      </p:transition>
    </mc:Choice>
    <mc:Fallback xmlns="">
      <p:transition spd="med" advTm="707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A2324-50C3-8C41-943C-C293A7ED9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00" y="1"/>
            <a:ext cx="10058400" cy="1081288"/>
          </a:xfrm>
        </p:spPr>
        <p:txBody>
          <a:bodyPr/>
          <a:lstStyle/>
          <a:p>
            <a:r>
              <a:rPr lang="en-US" sz="40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3F5BB-16D9-4443-9BD9-316CE947C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00" y="1272209"/>
            <a:ext cx="8319843" cy="5380382"/>
          </a:xfrm>
        </p:spPr>
        <p:txBody>
          <a:bodyPr>
            <a:normAutofit/>
          </a:bodyPr>
          <a:lstStyle/>
          <a:p>
            <a:pPr marL="349250" indent="-3492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1" dirty="0"/>
              <a:t>Overview of magnetic 2D nanomaterials</a:t>
            </a:r>
          </a:p>
          <a:p>
            <a:pPr marL="641843" lvl="1" indent="-3492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Properties of the ferromagnetic (FM) van der Waals (vdW) crystal CrI</a:t>
            </a:r>
            <a:r>
              <a:rPr lang="en-US" baseline="-25000" dirty="0"/>
              <a:t>3</a:t>
            </a:r>
          </a:p>
          <a:p>
            <a:pPr marL="349250" indent="-3492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1" dirty="0"/>
              <a:t>Revealing coherent helicity-dependent spin-phonon oscillations in bulk CrI</a:t>
            </a:r>
            <a:r>
              <a:rPr lang="en-US" b="1" baseline="-25000" dirty="0"/>
              <a:t>3</a:t>
            </a:r>
          </a:p>
          <a:p>
            <a:pPr marL="349250" indent="-3492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1" dirty="0"/>
              <a:t>Using ultrafast electron diffraction (UED) to reveal the origin of helicity-dependent oscillations in CrI</a:t>
            </a:r>
            <a:r>
              <a:rPr lang="en-US" b="1" baseline="-25000" dirty="0"/>
              <a:t>3</a:t>
            </a:r>
          </a:p>
          <a:p>
            <a:pPr marL="349250" indent="-3492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1" dirty="0"/>
              <a:t>Future plans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FDD7C-5AC5-1E4A-8D50-FADF3BBBA1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75"/>
          <a:stretch/>
        </p:blipFill>
        <p:spPr>
          <a:xfrm>
            <a:off x="9644137" y="1194436"/>
            <a:ext cx="2188163" cy="1814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F52051-1300-1547-B232-2C7F28FEB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159"/>
          <a:stretch/>
        </p:blipFill>
        <p:spPr>
          <a:xfrm>
            <a:off x="8679543" y="3121914"/>
            <a:ext cx="3497943" cy="330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95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56A46-D208-E541-B707-B4A8890F8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66333"/>
            <a:ext cx="9274629" cy="878696"/>
          </a:xfrm>
        </p:spPr>
        <p:txBody>
          <a:bodyPr/>
          <a:lstStyle/>
          <a:p>
            <a:r>
              <a:rPr lang="en-US" sz="3600" dirty="0"/>
              <a:t>Layer-Dependent Magnetic Properties of CrI</a:t>
            </a:r>
            <a:r>
              <a:rPr lang="en-US" sz="3600" baseline="-25000" dirty="0"/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61240-2557-2D43-92C5-23A7363CD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381" y="6265484"/>
            <a:ext cx="10847238" cy="570225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An external magnetic field (~1 T) can switch the 2D magnetism of vdW CrI</a:t>
            </a:r>
            <a:r>
              <a:rPr lang="en-US" baseline="-25000" dirty="0">
                <a:latin typeface="Helvetica" pitchFamily="2" charset="0"/>
              </a:rPr>
              <a:t>3</a:t>
            </a:r>
            <a:r>
              <a:rPr lang="en-US" dirty="0">
                <a:latin typeface="Helvetica" pitchFamily="2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037FC8-D7BC-5643-8015-676D2DB82C34}"/>
              </a:ext>
            </a:extLst>
          </p:cNvPr>
          <p:cNvSpPr txBox="1"/>
          <p:nvPr/>
        </p:nvSpPr>
        <p:spPr>
          <a:xfrm>
            <a:off x="3664861" y="4766167"/>
            <a:ext cx="2745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Bulk: </a:t>
            </a:r>
          </a:p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Ferromagnetic </a:t>
            </a:r>
            <a:b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(T</a:t>
            </a:r>
            <a:r>
              <a:rPr lang="en-US" altLang="ko-KR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= 61 K)</a:t>
            </a:r>
            <a:endParaRPr lang="ko-KR" altLang="en-US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그룹 23">
            <a:extLst>
              <a:ext uri="{FF2B5EF4-FFF2-40B4-BE49-F238E27FC236}">
                <a16:creationId xmlns:a16="http://schemas.microsoft.com/office/drawing/2014/main" id="{AB7F4BAF-1205-5E47-916F-65B8F8DE9255}"/>
              </a:ext>
            </a:extLst>
          </p:cNvPr>
          <p:cNvGrpSpPr/>
          <p:nvPr/>
        </p:nvGrpSpPr>
        <p:grpSpPr>
          <a:xfrm>
            <a:off x="5837596" y="4657852"/>
            <a:ext cx="1767149" cy="1043745"/>
            <a:chOff x="3669971" y="5560864"/>
            <a:chExt cx="1767149" cy="1043745"/>
          </a:xfrm>
        </p:grpSpPr>
        <p:sp>
          <p:nvSpPr>
            <p:cNvPr id="6" name="직사각형 216">
              <a:extLst>
                <a:ext uri="{FF2B5EF4-FFF2-40B4-BE49-F238E27FC236}">
                  <a16:creationId xmlns:a16="http://schemas.microsoft.com/office/drawing/2014/main" id="{88C2B01A-3018-DA4D-B6D2-74545E9DEADB}"/>
                </a:ext>
              </a:extLst>
            </p:cNvPr>
            <p:cNvSpPr/>
            <p:nvPr/>
          </p:nvSpPr>
          <p:spPr>
            <a:xfrm>
              <a:off x="3669971" y="5560864"/>
              <a:ext cx="1110066" cy="104374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50800">
              <a:noFill/>
            </a:ln>
            <a:effectLst>
              <a:outerShdw blurRad="508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2Top"/>
              <a:lightRig rig="threePt" dir="t"/>
            </a:scene3d>
            <a:sp3d>
              <a:bevelT w="0" h="266700" prst="coolSlant"/>
              <a:bevelB w="0" h="12700"/>
              <a:extrusionClr>
                <a:schemeClr val="tx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cxnSp>
          <p:nvCxnSpPr>
            <p:cNvPr id="7" name="직선 화살표 연결선 176">
              <a:extLst>
                <a:ext uri="{FF2B5EF4-FFF2-40B4-BE49-F238E27FC236}">
                  <a16:creationId xmlns:a16="http://schemas.microsoft.com/office/drawing/2014/main" id="{34D488BE-B8D9-0641-808F-75367DCDED55}"/>
                </a:ext>
              </a:extLst>
            </p:cNvPr>
            <p:cNvCxnSpPr/>
            <p:nvPr/>
          </p:nvCxnSpPr>
          <p:spPr>
            <a:xfrm flipH="1" flipV="1">
              <a:off x="5065878" y="5844598"/>
              <a:ext cx="1" cy="47627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AD198E-909A-A445-8016-918BD0284B3E}"/>
                </a:ext>
              </a:extLst>
            </p:cNvPr>
            <p:cNvSpPr txBox="1"/>
            <p:nvPr/>
          </p:nvSpPr>
          <p:spPr>
            <a:xfrm>
              <a:off x="4980108" y="5951541"/>
              <a:ext cx="4570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latin typeface="Helvetica" pitchFamily="2" charset="0"/>
                  <a:cs typeface="Segoe UI Bold" panose="020B0802040204020203" pitchFamily="34" charset="0"/>
                </a:rPr>
                <a:t>c</a:t>
              </a:r>
              <a:endParaRPr lang="ko-KR" altLang="en-US" b="1" baseline="-25000" dirty="0">
                <a:latin typeface="Helvetica" pitchFamily="2" charset="0"/>
                <a:cs typeface="Segoe UI Bold" panose="020B0802040204020203" pitchFamily="34" charset="0"/>
              </a:endParaRPr>
            </a:p>
          </p:txBody>
        </p:sp>
        <p:cxnSp>
          <p:nvCxnSpPr>
            <p:cNvPr id="9" name="직선 화살표 연결선 186">
              <a:extLst>
                <a:ext uri="{FF2B5EF4-FFF2-40B4-BE49-F238E27FC236}">
                  <a16:creationId xmlns:a16="http://schemas.microsoft.com/office/drawing/2014/main" id="{187514C0-EF74-9E45-BCD6-9D2A332B7DAC}"/>
                </a:ext>
              </a:extLst>
            </p:cNvPr>
            <p:cNvCxnSpPr/>
            <p:nvPr/>
          </p:nvCxnSpPr>
          <p:spPr>
            <a:xfrm flipH="1" flipV="1">
              <a:off x="4233286" y="5651338"/>
              <a:ext cx="1" cy="476275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35B70D5-3CCB-A74A-A519-0B62969FD5AF}"/>
              </a:ext>
            </a:extLst>
          </p:cNvPr>
          <p:cNvSpPr txBox="1"/>
          <p:nvPr/>
        </p:nvSpPr>
        <p:spPr>
          <a:xfrm>
            <a:off x="3664861" y="1620355"/>
            <a:ext cx="1967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Monolayer: </a:t>
            </a:r>
          </a:p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Ferromagnetic </a:t>
            </a:r>
          </a:p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(T</a:t>
            </a:r>
            <a:r>
              <a:rPr lang="en-US" altLang="ko-KR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= 45 K)</a:t>
            </a:r>
            <a:endParaRPr lang="ko-KR" altLang="en-US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그룹 22">
            <a:extLst>
              <a:ext uri="{FF2B5EF4-FFF2-40B4-BE49-F238E27FC236}">
                <a16:creationId xmlns:a16="http://schemas.microsoft.com/office/drawing/2014/main" id="{49621130-3226-E444-AD99-562038A0650B}"/>
              </a:ext>
            </a:extLst>
          </p:cNvPr>
          <p:cNvGrpSpPr/>
          <p:nvPr/>
        </p:nvGrpSpPr>
        <p:grpSpPr>
          <a:xfrm>
            <a:off x="5837596" y="1371440"/>
            <a:ext cx="1773848" cy="1291474"/>
            <a:chOff x="2451156" y="714451"/>
            <a:chExt cx="1773848" cy="129147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2BD774-ABB3-A446-A532-AF25DBE1AE8E}"/>
                </a:ext>
              </a:extLst>
            </p:cNvPr>
            <p:cNvSpPr txBox="1"/>
            <p:nvPr/>
          </p:nvSpPr>
          <p:spPr>
            <a:xfrm>
              <a:off x="2785750" y="714451"/>
              <a:ext cx="384340" cy="383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C00000"/>
                  </a:solidFill>
                  <a:latin typeface="Helvetica" pitchFamily="2" charset="0"/>
                  <a:cs typeface="Segoe UI Bold" panose="020B0802040204020203" pitchFamily="34" charset="0"/>
                </a:rPr>
                <a:t>M</a:t>
              </a:r>
              <a:endParaRPr lang="ko-KR" altLang="en-US" b="1" baseline="-25000" dirty="0">
                <a:solidFill>
                  <a:srgbClr val="C00000"/>
                </a:solidFill>
                <a:latin typeface="Helvetica" pitchFamily="2" charset="0"/>
                <a:cs typeface="Segoe UI Bold" panose="020B0802040204020203" pitchFamily="34" charset="0"/>
              </a:endParaRPr>
            </a:p>
          </p:txBody>
        </p:sp>
        <p:grpSp>
          <p:nvGrpSpPr>
            <p:cNvPr id="13" name="그룹 20">
              <a:extLst>
                <a:ext uri="{FF2B5EF4-FFF2-40B4-BE49-F238E27FC236}">
                  <a16:creationId xmlns:a16="http://schemas.microsoft.com/office/drawing/2014/main" id="{E189C81A-A218-014B-8DA3-B407700157F6}"/>
                </a:ext>
              </a:extLst>
            </p:cNvPr>
            <p:cNvGrpSpPr/>
            <p:nvPr/>
          </p:nvGrpSpPr>
          <p:grpSpPr>
            <a:xfrm>
              <a:off x="2451156" y="962180"/>
              <a:ext cx="1773848" cy="1043745"/>
              <a:chOff x="2451156" y="962180"/>
              <a:chExt cx="1773848" cy="1043745"/>
            </a:xfrm>
          </p:grpSpPr>
          <p:sp>
            <p:nvSpPr>
              <p:cNvPr id="14" name="직사각형 216">
                <a:extLst>
                  <a:ext uri="{FF2B5EF4-FFF2-40B4-BE49-F238E27FC236}">
                    <a16:creationId xmlns:a16="http://schemas.microsoft.com/office/drawing/2014/main" id="{5092527F-1D4D-394A-9E8B-054842F03D9A}"/>
                  </a:ext>
                </a:extLst>
              </p:cNvPr>
              <p:cNvSpPr/>
              <p:nvPr/>
            </p:nvSpPr>
            <p:spPr>
              <a:xfrm>
                <a:off x="2451156" y="962180"/>
                <a:ext cx="1110066" cy="1043745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50800">
                <a:noFill/>
              </a:ln>
              <a:effectLst>
                <a:outerShdw blurRad="50800" dir="10800000" algn="r" rotWithShape="0">
                  <a:prstClr val="black">
                    <a:alpha val="40000"/>
                  </a:prstClr>
                </a:outerShdw>
              </a:effectLst>
              <a:scene3d>
                <a:camera prst="isometricOffAxis2Top"/>
                <a:lightRig rig="threePt" dir="t"/>
              </a:scene3d>
              <a:sp3d>
                <a:bevelT w="0" h="12700" prst="coolSlant"/>
                <a:bevelB w="0" h="12700"/>
                <a:extrusionClr>
                  <a:schemeClr val="tx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latin typeface="Segoe UI Semibold" panose="020B0702040204020203" pitchFamily="34" charset="0"/>
                  <a:cs typeface="Segoe UI Semibold" panose="020B0702040204020203" pitchFamily="34" charset="0"/>
                </a:endParaRPr>
              </a:p>
            </p:txBody>
          </p:sp>
          <p:cxnSp>
            <p:nvCxnSpPr>
              <p:cNvPr id="15" name="직선 화살표 연결선 182">
                <a:extLst>
                  <a:ext uri="{FF2B5EF4-FFF2-40B4-BE49-F238E27FC236}">
                    <a16:creationId xmlns:a16="http://schemas.microsoft.com/office/drawing/2014/main" id="{3084A2F9-6F54-CA4C-B1C9-CF8914E57B10}"/>
                  </a:ext>
                </a:extLst>
              </p:cNvPr>
              <p:cNvCxnSpPr/>
              <p:nvPr/>
            </p:nvCxnSpPr>
            <p:spPr>
              <a:xfrm flipH="1" flipV="1">
                <a:off x="3820633" y="1182214"/>
                <a:ext cx="1" cy="476275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F274D74-7226-9D4B-B143-92EC742A3533}"/>
                  </a:ext>
                </a:extLst>
              </p:cNvPr>
              <p:cNvSpPr txBox="1"/>
              <p:nvPr/>
            </p:nvSpPr>
            <p:spPr>
              <a:xfrm>
                <a:off x="3767992" y="1289157"/>
                <a:ext cx="4570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b="1" dirty="0">
                    <a:latin typeface="Helvetica" pitchFamily="2" charset="0"/>
                    <a:cs typeface="Segoe UI Bold" panose="020B0802040204020203" pitchFamily="34" charset="0"/>
                  </a:rPr>
                  <a:t>c</a:t>
                </a:r>
                <a:endParaRPr lang="ko-KR" altLang="en-US" b="1" baseline="-25000" dirty="0">
                  <a:latin typeface="Helvetica" pitchFamily="2" charset="0"/>
                  <a:cs typeface="Segoe UI Bold" panose="020B0802040204020203" pitchFamily="34" charset="0"/>
                </a:endParaRPr>
              </a:p>
            </p:txBody>
          </p:sp>
          <p:cxnSp>
            <p:nvCxnSpPr>
              <p:cNvPr id="17" name="직선 화살표 연결선 193">
                <a:extLst>
                  <a:ext uri="{FF2B5EF4-FFF2-40B4-BE49-F238E27FC236}">
                    <a16:creationId xmlns:a16="http://schemas.microsoft.com/office/drawing/2014/main" id="{ED1992E8-099B-2241-9A08-17FE1301A252}"/>
                  </a:ext>
                </a:extLst>
              </p:cNvPr>
              <p:cNvCxnSpPr/>
              <p:nvPr/>
            </p:nvCxnSpPr>
            <p:spPr>
              <a:xfrm flipH="1" flipV="1">
                <a:off x="2981466" y="1006120"/>
                <a:ext cx="1" cy="476275"/>
              </a:xfrm>
              <a:prstGeom prst="straightConnector1">
                <a:avLst/>
              </a:prstGeom>
              <a:ln w="635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그룹 21">
            <a:extLst>
              <a:ext uri="{FF2B5EF4-FFF2-40B4-BE49-F238E27FC236}">
                <a16:creationId xmlns:a16="http://schemas.microsoft.com/office/drawing/2014/main" id="{C69EFD02-94A7-7F4A-AB29-A501CC38B12B}"/>
              </a:ext>
            </a:extLst>
          </p:cNvPr>
          <p:cNvGrpSpPr/>
          <p:nvPr/>
        </p:nvGrpSpPr>
        <p:grpSpPr>
          <a:xfrm>
            <a:off x="5837596" y="3011931"/>
            <a:ext cx="1788968" cy="1196850"/>
            <a:chOff x="9236003" y="921329"/>
            <a:chExt cx="1788968" cy="1196850"/>
          </a:xfrm>
        </p:grpSpPr>
        <p:cxnSp>
          <p:nvCxnSpPr>
            <p:cNvPr id="19" name="직선 화살표 연결선 197">
              <a:extLst>
                <a:ext uri="{FF2B5EF4-FFF2-40B4-BE49-F238E27FC236}">
                  <a16:creationId xmlns:a16="http://schemas.microsoft.com/office/drawing/2014/main" id="{DEF0A505-BED9-7A4C-BEF9-FF4427E61D42}"/>
                </a:ext>
              </a:extLst>
            </p:cNvPr>
            <p:cNvCxnSpPr/>
            <p:nvPr/>
          </p:nvCxnSpPr>
          <p:spPr>
            <a:xfrm flipH="1" flipV="1">
              <a:off x="9815759" y="1637158"/>
              <a:ext cx="1" cy="476275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직사각형 216">
              <a:extLst>
                <a:ext uri="{FF2B5EF4-FFF2-40B4-BE49-F238E27FC236}">
                  <a16:creationId xmlns:a16="http://schemas.microsoft.com/office/drawing/2014/main" id="{C3841ECC-278E-1746-816E-6D78161044EA}"/>
                </a:ext>
              </a:extLst>
            </p:cNvPr>
            <p:cNvSpPr/>
            <p:nvPr/>
          </p:nvSpPr>
          <p:spPr>
            <a:xfrm>
              <a:off x="9236003" y="1074434"/>
              <a:ext cx="1110066" cy="104374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50800">
              <a:noFill/>
            </a:ln>
            <a:effectLst>
              <a:outerShdw blurRad="508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2Top"/>
              <a:lightRig rig="threePt" dir="t"/>
            </a:scene3d>
            <a:sp3d>
              <a:bevelT w="0" h="12700" prst="coolSlant"/>
              <a:bevelB w="0" h="12700"/>
              <a:extrusionClr>
                <a:schemeClr val="tx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1" name="직사각형 216">
              <a:extLst>
                <a:ext uri="{FF2B5EF4-FFF2-40B4-BE49-F238E27FC236}">
                  <a16:creationId xmlns:a16="http://schemas.microsoft.com/office/drawing/2014/main" id="{15471674-3FA0-164B-BB8D-8D2F4528473C}"/>
                </a:ext>
              </a:extLst>
            </p:cNvPr>
            <p:cNvSpPr/>
            <p:nvPr/>
          </p:nvSpPr>
          <p:spPr>
            <a:xfrm>
              <a:off x="9236003" y="921329"/>
              <a:ext cx="1110066" cy="104374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50800">
              <a:noFill/>
            </a:ln>
            <a:effectLst>
              <a:outerShdw blurRad="50800" dir="10800000" algn="r" rotWithShape="0">
                <a:prstClr val="black">
                  <a:alpha val="40000"/>
                </a:prstClr>
              </a:outerShdw>
            </a:effectLst>
            <a:scene3d>
              <a:camera prst="isometricOffAxis2Top"/>
              <a:lightRig rig="threePt" dir="t"/>
            </a:scene3d>
            <a:sp3d>
              <a:bevelT w="0" h="12700" prst="coolSlant"/>
              <a:bevelB w="0" h="12700"/>
              <a:extrusionClr>
                <a:schemeClr val="tx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cxnSp>
          <p:nvCxnSpPr>
            <p:cNvPr id="22" name="직선 화살표 연결선 191">
              <a:extLst>
                <a:ext uri="{FF2B5EF4-FFF2-40B4-BE49-F238E27FC236}">
                  <a16:creationId xmlns:a16="http://schemas.microsoft.com/office/drawing/2014/main" id="{F707DE40-3E20-D740-9E58-2DE3A05B0802}"/>
                </a:ext>
              </a:extLst>
            </p:cNvPr>
            <p:cNvCxnSpPr/>
            <p:nvPr/>
          </p:nvCxnSpPr>
          <p:spPr>
            <a:xfrm flipH="1" flipV="1">
              <a:off x="10620600" y="1294468"/>
              <a:ext cx="1" cy="476275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6F69F5-E336-8741-B12E-3017A43B0BBD}"/>
                </a:ext>
              </a:extLst>
            </p:cNvPr>
            <p:cNvSpPr txBox="1"/>
            <p:nvPr/>
          </p:nvSpPr>
          <p:spPr>
            <a:xfrm>
              <a:off x="10567959" y="1401411"/>
              <a:ext cx="4570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>
                  <a:latin typeface="Helvetica" pitchFamily="2" charset="0"/>
                  <a:cs typeface="Segoe UI Bold" panose="020B0802040204020203" pitchFamily="34" charset="0"/>
                </a:rPr>
                <a:t>c</a:t>
              </a:r>
              <a:endParaRPr lang="ko-KR" altLang="en-US" b="1" baseline="-25000" dirty="0">
                <a:latin typeface="Helvetica" pitchFamily="2" charset="0"/>
                <a:cs typeface="Segoe UI Bold" panose="020B0802040204020203" pitchFamily="34" charset="0"/>
              </a:endParaRPr>
            </a:p>
          </p:txBody>
        </p:sp>
        <p:cxnSp>
          <p:nvCxnSpPr>
            <p:cNvPr id="24" name="직선 화살표 연결선 195">
              <a:extLst>
                <a:ext uri="{FF2B5EF4-FFF2-40B4-BE49-F238E27FC236}">
                  <a16:creationId xmlns:a16="http://schemas.microsoft.com/office/drawing/2014/main" id="{C80E0EB0-D54C-3B4E-97D7-F4829AB77A70}"/>
                </a:ext>
              </a:extLst>
            </p:cNvPr>
            <p:cNvCxnSpPr/>
            <p:nvPr/>
          </p:nvCxnSpPr>
          <p:spPr>
            <a:xfrm flipH="1" flipV="1">
              <a:off x="9815759" y="1007778"/>
              <a:ext cx="1" cy="476275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CF506FE-E84C-7E48-966B-01CB87DB49E6}"/>
              </a:ext>
            </a:extLst>
          </p:cNvPr>
          <p:cNvSpPr txBox="1"/>
          <p:nvPr/>
        </p:nvSpPr>
        <p:spPr>
          <a:xfrm>
            <a:off x="3673475" y="3132301"/>
            <a:ext cx="2764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Bilayer: </a:t>
            </a:r>
          </a:p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Antiferromagnetic </a:t>
            </a:r>
          </a:p>
          <a:p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(T</a:t>
            </a:r>
            <a:r>
              <a:rPr lang="en-US" altLang="ko-KR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= 61 K)</a:t>
            </a:r>
            <a:endParaRPr lang="ko-KR" altLang="en-US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그림 209" descr="화면 캡처">
            <a:extLst>
              <a:ext uri="{FF2B5EF4-FFF2-40B4-BE49-F238E27FC236}">
                <a16:creationId xmlns:a16="http://schemas.microsoft.com/office/drawing/2014/main" id="{5CD56BD7-9BB8-6D48-8FD4-CB2EA35BE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117" y="1696837"/>
            <a:ext cx="3440931" cy="452093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9A9F6D-B257-F54A-B64B-D73E9D4C90D4}"/>
              </a:ext>
            </a:extLst>
          </p:cNvPr>
          <p:cNvSpPr txBox="1"/>
          <p:nvPr/>
        </p:nvSpPr>
        <p:spPr>
          <a:xfrm>
            <a:off x="9038026" y="1200564"/>
            <a:ext cx="2976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Helvetica" pitchFamily="2" charset="0"/>
                <a:cs typeface="Segoe UI Bold" panose="020B0802040204020203" pitchFamily="34" charset="0"/>
              </a:rPr>
              <a:t>Magneto-Optical Kerr effect</a:t>
            </a:r>
            <a:endParaRPr lang="ko-KR" altLang="en-US" sz="1600" b="1" baseline="-25000" dirty="0">
              <a:latin typeface="Helvetica" pitchFamily="2" charset="0"/>
              <a:cs typeface="Segoe UI Bold" panose="020B0802040204020203" pitchFamily="34" charset="0"/>
            </a:endParaRPr>
          </a:p>
        </p:txBody>
      </p:sp>
      <p:grpSp>
        <p:nvGrpSpPr>
          <p:cNvPr id="30" name="그룹 28">
            <a:extLst>
              <a:ext uri="{FF2B5EF4-FFF2-40B4-BE49-F238E27FC236}">
                <a16:creationId xmlns:a16="http://schemas.microsoft.com/office/drawing/2014/main" id="{CAA3E3F4-214D-E44C-B99F-908884772193}"/>
              </a:ext>
            </a:extLst>
          </p:cNvPr>
          <p:cNvGrpSpPr/>
          <p:nvPr/>
        </p:nvGrpSpPr>
        <p:grpSpPr>
          <a:xfrm>
            <a:off x="222277" y="1340474"/>
            <a:ext cx="3133823" cy="4925010"/>
            <a:chOff x="235410" y="881612"/>
            <a:chExt cx="3133823" cy="4925010"/>
          </a:xfrm>
        </p:grpSpPr>
        <p:pic>
          <p:nvPicPr>
            <p:cNvPr id="31" name="그림 24" descr="화면 캡처">
              <a:extLst>
                <a:ext uri="{FF2B5EF4-FFF2-40B4-BE49-F238E27FC236}">
                  <a16:creationId xmlns:a16="http://schemas.microsoft.com/office/drawing/2014/main" id="{AEA6A4C6-53AD-5248-8431-E38AD8B3C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44"/>
            <a:stretch/>
          </p:blipFill>
          <p:spPr>
            <a:xfrm>
              <a:off x="235410" y="881612"/>
              <a:ext cx="3133823" cy="4925010"/>
            </a:xfrm>
            <a:prstGeom prst="rect">
              <a:avLst/>
            </a:prstGeom>
          </p:spPr>
        </p:pic>
        <p:sp>
          <p:nvSpPr>
            <p:cNvPr id="32" name="직사각형 27">
              <a:extLst>
                <a:ext uri="{FF2B5EF4-FFF2-40B4-BE49-F238E27FC236}">
                  <a16:creationId xmlns:a16="http://schemas.microsoft.com/office/drawing/2014/main" id="{DFED6E42-27E2-8F4B-8FB3-CAA02B0677B2}"/>
                </a:ext>
              </a:extLst>
            </p:cNvPr>
            <p:cNvSpPr/>
            <p:nvPr/>
          </p:nvSpPr>
          <p:spPr>
            <a:xfrm>
              <a:off x="235410" y="1117600"/>
              <a:ext cx="495969" cy="565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A231F09-688E-404A-AAA1-92B251188428}"/>
              </a:ext>
            </a:extLst>
          </p:cNvPr>
          <p:cNvSpPr txBox="1"/>
          <p:nvPr/>
        </p:nvSpPr>
        <p:spPr>
          <a:xfrm>
            <a:off x="8574077" y="1470416"/>
            <a:ext cx="3388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latin typeface="Helvetica" pitchFamily="2" charset="0"/>
                <a:cs typeface="Segoe UI Bold" panose="020B0802040204020203" pitchFamily="34" charset="0"/>
              </a:rPr>
              <a:t>Nature </a:t>
            </a:r>
            <a:r>
              <a:rPr lang="en-US" altLang="ko-KR" sz="1200" b="1" dirty="0">
                <a:latin typeface="Helvetica" pitchFamily="2" charset="0"/>
                <a:cs typeface="Segoe UI Bold" panose="020B0802040204020203" pitchFamily="34" charset="0"/>
              </a:rPr>
              <a:t>546</a:t>
            </a:r>
            <a:r>
              <a:rPr lang="en-US" altLang="ko-KR" sz="1200" dirty="0">
                <a:latin typeface="Helvetica" pitchFamily="2" charset="0"/>
                <a:cs typeface="Segoe UI Bold" panose="020B0802040204020203" pitchFamily="34" charset="0"/>
              </a:rPr>
              <a:t>, 270 (2017).</a:t>
            </a:r>
            <a:endParaRPr lang="ko-KR" altLang="en-US" sz="1200" baseline="-25000" dirty="0">
              <a:latin typeface="Helvetica" pitchFamily="2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44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Picture 4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776" y="4656197"/>
            <a:ext cx="7248630" cy="18009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359700" y="240503"/>
                <a:ext cx="8930604" cy="57022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i="1">
                            <a:latin typeface="Cambria Math" charset="0"/>
                          </a:rPr>
                          <m:t>𝑨</m:t>
                        </m:r>
                      </m:e>
                      <m:sub>
                        <m:r>
                          <a:rPr lang="en-US" sz="3600" i="1">
                            <a:latin typeface="Cambria Math" charset="0"/>
                          </a:rPr>
                          <m:t>𝟏</m:t>
                        </m:r>
                        <m:r>
                          <a:rPr lang="en-US" sz="3600" i="1">
                            <a:latin typeface="Cambria Math" charset="0"/>
                          </a:rPr>
                          <m:t>𝒈</m:t>
                        </m:r>
                      </m:sub>
                      <m:sup>
                        <m:r>
                          <a:rPr lang="en-US" sz="3600" i="1">
                            <a:latin typeface="Cambria Math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sz="3600" dirty="0"/>
                  <a:t> Excitation and Coupling to Spin System</a:t>
                </a:r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9700" y="240503"/>
                <a:ext cx="8930604" cy="570225"/>
              </a:xfrm>
              <a:blipFill>
                <a:blip r:embed="rId3"/>
                <a:stretch>
                  <a:fillRect l="-711" t="-31111" r="-128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2" name="Picture 3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1312192"/>
            <a:ext cx="2472836" cy="2057400"/>
          </a:xfrm>
          <a:prstGeom prst="rect">
            <a:avLst/>
          </a:prstGeom>
        </p:spPr>
      </p:pic>
      <p:pic>
        <p:nvPicPr>
          <p:cNvPr id="420" name="Picture 4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529" y="1312192"/>
            <a:ext cx="2472836" cy="2057400"/>
          </a:xfrm>
          <a:prstGeom prst="rect">
            <a:avLst/>
          </a:prstGeom>
        </p:spPr>
      </p:pic>
      <p:pic>
        <p:nvPicPr>
          <p:cNvPr id="475" name="Picture 4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6432" y="1312192"/>
            <a:ext cx="2472836" cy="2057400"/>
          </a:xfrm>
          <a:prstGeom prst="rect">
            <a:avLst/>
          </a:prstGeom>
        </p:spPr>
      </p:pic>
      <p:sp>
        <p:nvSpPr>
          <p:cNvPr id="476" name="Rectangle 475"/>
          <p:cNvSpPr/>
          <p:nvPr/>
        </p:nvSpPr>
        <p:spPr>
          <a:xfrm>
            <a:off x="3028923" y="1383429"/>
            <a:ext cx="914345" cy="55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7" name="Picture 4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310" y="3678280"/>
            <a:ext cx="1155458" cy="1141702"/>
          </a:xfrm>
          <a:prstGeom prst="rect">
            <a:avLst/>
          </a:prstGeom>
        </p:spPr>
      </p:pic>
      <p:cxnSp>
        <p:nvCxnSpPr>
          <p:cNvPr id="479" name="Straight Arrow Connector 478"/>
          <p:cNvCxnSpPr>
            <a:cxnSpLocks/>
            <a:endCxn id="420" idx="2"/>
          </p:cNvCxnSpPr>
          <p:nvPr/>
        </p:nvCxnSpPr>
        <p:spPr>
          <a:xfrm flipV="1">
            <a:off x="6098592" y="3369592"/>
            <a:ext cx="14355" cy="332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Straight Arrow Connector 480"/>
          <p:cNvCxnSpPr>
            <a:cxnSpLocks/>
          </p:cNvCxnSpPr>
          <p:nvPr/>
        </p:nvCxnSpPr>
        <p:spPr>
          <a:xfrm flipH="1">
            <a:off x="6087039" y="4725953"/>
            <a:ext cx="1" cy="3300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1" name="Group 490"/>
          <p:cNvGrpSpPr/>
          <p:nvPr/>
        </p:nvGrpSpPr>
        <p:grpSpPr>
          <a:xfrm>
            <a:off x="7349365" y="3717079"/>
            <a:ext cx="3439646" cy="1173887"/>
            <a:chOff x="5918272" y="3682647"/>
            <a:chExt cx="2768528" cy="944847"/>
          </a:xfrm>
        </p:grpSpPr>
        <p:cxnSp>
          <p:nvCxnSpPr>
            <p:cNvPr id="485" name="Straight Arrow Connector 484"/>
            <p:cNvCxnSpPr/>
            <p:nvPr/>
          </p:nvCxnSpPr>
          <p:spPr>
            <a:xfrm flipV="1">
              <a:off x="6338788" y="4196080"/>
              <a:ext cx="231648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Arrow Connector 485"/>
            <p:cNvCxnSpPr/>
            <p:nvPr/>
          </p:nvCxnSpPr>
          <p:spPr>
            <a:xfrm flipV="1">
              <a:off x="6663908" y="3714832"/>
              <a:ext cx="1052" cy="89464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8" name="Freeform 487"/>
            <p:cNvSpPr/>
            <p:nvPr/>
          </p:nvSpPr>
          <p:spPr>
            <a:xfrm>
              <a:off x="6675120" y="3850409"/>
              <a:ext cx="1475740" cy="671353"/>
            </a:xfrm>
            <a:custGeom>
              <a:avLst/>
              <a:gdLst>
                <a:gd name="connsiteX0" fmla="*/ 0 w 1475740"/>
                <a:gd name="connsiteY0" fmla="*/ 91671 h 671353"/>
                <a:gd name="connsiteX1" fmla="*/ 213360 w 1475740"/>
                <a:gd name="connsiteY1" fmla="*/ 670791 h 671353"/>
                <a:gd name="connsiteX2" fmla="*/ 386080 w 1475740"/>
                <a:gd name="connsiteY2" fmla="*/ 231 h 671353"/>
                <a:gd name="connsiteX3" fmla="*/ 548640 w 1475740"/>
                <a:gd name="connsiteY3" fmla="*/ 589511 h 671353"/>
                <a:gd name="connsiteX4" fmla="*/ 660400 w 1475740"/>
                <a:gd name="connsiteY4" fmla="*/ 111991 h 671353"/>
                <a:gd name="connsiteX5" fmla="*/ 833120 w 1475740"/>
                <a:gd name="connsiteY5" fmla="*/ 487911 h 671353"/>
                <a:gd name="connsiteX6" fmla="*/ 914400 w 1475740"/>
                <a:gd name="connsiteY6" fmla="*/ 183111 h 671353"/>
                <a:gd name="connsiteX7" fmla="*/ 1066800 w 1475740"/>
                <a:gd name="connsiteY7" fmla="*/ 426951 h 671353"/>
                <a:gd name="connsiteX8" fmla="*/ 1148080 w 1475740"/>
                <a:gd name="connsiteY8" fmla="*/ 223751 h 671353"/>
                <a:gd name="connsiteX9" fmla="*/ 1259840 w 1475740"/>
                <a:gd name="connsiteY9" fmla="*/ 345671 h 671353"/>
                <a:gd name="connsiteX10" fmla="*/ 1351280 w 1475740"/>
                <a:gd name="connsiteY10" fmla="*/ 294871 h 671353"/>
                <a:gd name="connsiteX11" fmla="*/ 1463040 w 1475740"/>
                <a:gd name="connsiteY11" fmla="*/ 335511 h 671353"/>
                <a:gd name="connsiteX12" fmla="*/ 1473200 w 1475740"/>
                <a:gd name="connsiteY12" fmla="*/ 355831 h 67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5740" h="671353">
                  <a:moveTo>
                    <a:pt x="0" y="91671"/>
                  </a:moveTo>
                  <a:cubicBezTo>
                    <a:pt x="74506" y="388851"/>
                    <a:pt x="149013" y="686031"/>
                    <a:pt x="213360" y="670791"/>
                  </a:cubicBezTo>
                  <a:cubicBezTo>
                    <a:pt x="277707" y="655551"/>
                    <a:pt x="330200" y="13778"/>
                    <a:pt x="386080" y="231"/>
                  </a:cubicBezTo>
                  <a:cubicBezTo>
                    <a:pt x="441960" y="-13316"/>
                    <a:pt x="502920" y="570884"/>
                    <a:pt x="548640" y="589511"/>
                  </a:cubicBezTo>
                  <a:cubicBezTo>
                    <a:pt x="594360" y="608138"/>
                    <a:pt x="612987" y="128924"/>
                    <a:pt x="660400" y="111991"/>
                  </a:cubicBezTo>
                  <a:cubicBezTo>
                    <a:pt x="707813" y="95058"/>
                    <a:pt x="790787" y="476058"/>
                    <a:pt x="833120" y="487911"/>
                  </a:cubicBezTo>
                  <a:cubicBezTo>
                    <a:pt x="875453" y="499764"/>
                    <a:pt x="875453" y="193271"/>
                    <a:pt x="914400" y="183111"/>
                  </a:cubicBezTo>
                  <a:cubicBezTo>
                    <a:pt x="953347" y="172951"/>
                    <a:pt x="1027853" y="420178"/>
                    <a:pt x="1066800" y="426951"/>
                  </a:cubicBezTo>
                  <a:cubicBezTo>
                    <a:pt x="1105747" y="433724"/>
                    <a:pt x="1115907" y="237298"/>
                    <a:pt x="1148080" y="223751"/>
                  </a:cubicBezTo>
                  <a:cubicBezTo>
                    <a:pt x="1180253" y="210204"/>
                    <a:pt x="1225973" y="333818"/>
                    <a:pt x="1259840" y="345671"/>
                  </a:cubicBezTo>
                  <a:cubicBezTo>
                    <a:pt x="1293707" y="357524"/>
                    <a:pt x="1317413" y="296564"/>
                    <a:pt x="1351280" y="294871"/>
                  </a:cubicBezTo>
                  <a:cubicBezTo>
                    <a:pt x="1385147" y="293178"/>
                    <a:pt x="1442720" y="325351"/>
                    <a:pt x="1463040" y="335511"/>
                  </a:cubicBezTo>
                  <a:cubicBezTo>
                    <a:pt x="1483360" y="345671"/>
                    <a:pt x="1473200" y="355831"/>
                    <a:pt x="1473200" y="355831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9" name="Picture 488"/>
            <p:cNvPicPr>
              <a:picLocks noChangeAspect="1"/>
            </p:cNvPicPr>
            <p:nvPr/>
          </p:nvPicPr>
          <p:blipFill rotWithShape="1">
            <a:blip r:embed="rId8"/>
            <a:srcRect l="11566" t="15561" r="9179" b="13943"/>
            <a:stretch/>
          </p:blipFill>
          <p:spPr>
            <a:xfrm>
              <a:off x="5918272" y="3682647"/>
              <a:ext cx="583076" cy="37899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90" name="Picture 489"/>
            <p:cNvPicPr>
              <a:picLocks noChangeAspect="1"/>
            </p:cNvPicPr>
            <p:nvPr/>
          </p:nvPicPr>
          <p:blipFill rotWithShape="1">
            <a:blip r:embed="rId8"/>
            <a:srcRect l="61578" t="15561" r="20276" b="13943"/>
            <a:stretch/>
          </p:blipFill>
          <p:spPr>
            <a:xfrm>
              <a:off x="8553304" y="4248495"/>
              <a:ext cx="133496" cy="378999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499" name="TextBox 498"/>
          <p:cNvSpPr txBox="1"/>
          <p:nvPr/>
        </p:nvSpPr>
        <p:spPr bwMode="auto">
          <a:xfrm>
            <a:off x="7461032" y="6479174"/>
            <a:ext cx="41941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/>
              <a:t>I. Lee, et al., </a:t>
            </a:r>
            <a:r>
              <a:rPr lang="en-US" sz="1400" i="1" dirty="0"/>
              <a:t>Phys. Rev. Lett</a:t>
            </a:r>
            <a:r>
              <a:rPr lang="en-US" sz="1400" dirty="0"/>
              <a:t>. </a:t>
            </a:r>
            <a:r>
              <a:rPr lang="en-US" sz="1400" b="1" dirty="0"/>
              <a:t>124</a:t>
            </a:r>
            <a:r>
              <a:rPr lang="en-US" sz="1400" dirty="0"/>
              <a:t>, 017201 (2020)</a:t>
            </a:r>
          </a:p>
        </p:txBody>
      </p:sp>
    </p:spTree>
    <p:extLst>
      <p:ext uri="{BB962C8B-B14F-4D97-AF65-F5344CB8AC3E}">
        <p14:creationId xmlns:p14="http://schemas.microsoft.com/office/powerpoint/2010/main" val="75571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" grpId="0" animBg="1"/>
      <p:bldP spid="49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E508F-7E76-F947-9D1D-CD4938B56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35" y="251663"/>
            <a:ext cx="10058400" cy="570225"/>
          </a:xfrm>
        </p:spPr>
        <p:txBody>
          <a:bodyPr/>
          <a:lstStyle/>
          <a:p>
            <a:r>
              <a:rPr lang="en-US" sz="4000" dirty="0"/>
              <a:t>Magnetic 2D Nanomaterials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01041-6DDB-EF4B-87BA-40255286C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863" y="4005418"/>
            <a:ext cx="7155337" cy="28525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Two-dimensional (2D) transition metal dichalcogenides (TMDs) have attracted a great deal of attention over the past decade</a:t>
            </a:r>
          </a:p>
          <a:p>
            <a:pPr lvl="1"/>
            <a:r>
              <a:rPr lang="en-US" sz="1800" dirty="0"/>
              <a:t>Layer-dependent optical and electronic properties, including a direct bandgap when thinned down to a single atomic layer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1800" dirty="0">
                <a:ea typeface="Tahoma" panose="020B0604030504040204" pitchFamily="34" charset="0"/>
              </a:rPr>
              <a:t>2D magnetic crystals such as CrI</a:t>
            </a:r>
            <a:r>
              <a:rPr lang="en-US" sz="1800" baseline="-25000" dirty="0">
                <a:ea typeface="Tahoma" panose="020B0604030504040204" pitchFamily="34" charset="0"/>
              </a:rPr>
              <a:t>3</a:t>
            </a:r>
            <a:r>
              <a:rPr lang="en-US" sz="1800" dirty="0">
                <a:ea typeface="Tahoma" panose="020B0604030504040204" pitchFamily="34" charset="0"/>
              </a:rPr>
              <a:t> and Cr</a:t>
            </a:r>
            <a:r>
              <a:rPr lang="en-US" sz="1800" baseline="-25000" dirty="0">
                <a:ea typeface="Tahoma" panose="020B0604030504040204" pitchFamily="34" charset="0"/>
              </a:rPr>
              <a:t>2</a:t>
            </a:r>
            <a:r>
              <a:rPr lang="en-US" sz="1800" dirty="0">
                <a:ea typeface="Tahoma" panose="020B0604030504040204" pitchFamily="34" charset="0"/>
              </a:rPr>
              <a:t>Ge</a:t>
            </a:r>
            <a:r>
              <a:rPr lang="en-US" sz="1800" baseline="-25000" dirty="0">
                <a:ea typeface="Tahoma" panose="020B0604030504040204" pitchFamily="34" charset="0"/>
              </a:rPr>
              <a:t>2</a:t>
            </a:r>
            <a:r>
              <a:rPr lang="en-US" sz="1800" dirty="0">
                <a:ea typeface="Tahoma" panose="020B0604030504040204" pitchFamily="34" charset="0"/>
              </a:rPr>
              <a:t>Te</a:t>
            </a:r>
            <a:r>
              <a:rPr lang="en-US" sz="1800" baseline="-25000" dirty="0">
                <a:ea typeface="Tahoma" panose="020B0604030504040204" pitchFamily="34" charset="0"/>
              </a:rPr>
              <a:t>6</a:t>
            </a:r>
            <a:r>
              <a:rPr lang="en-US" sz="1800" dirty="0">
                <a:ea typeface="Tahoma" panose="020B0604030504040204" pitchFamily="34" charset="0"/>
              </a:rPr>
              <a:t> exhibit ferromagnetic (FM) or antiferromagnetic (AFM) order along with both semiconducting and metallic behavior 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Tahoma" panose="020B0604030504040204" pitchFamily="34" charset="0"/>
              </a:rPr>
              <a:t>(C. Gong and X. Zhang, </a:t>
            </a:r>
            <a:r>
              <a:rPr lang="en-US" sz="1400" i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</a:rPr>
              <a:t>Science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Tahoma" panose="020B0604030504040204" pitchFamily="34" charset="0"/>
              </a:rPr>
              <a:t> (2019); K. S. Burch et al, </a:t>
            </a:r>
            <a:r>
              <a:rPr lang="en-US" sz="1400" i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</a:rPr>
              <a:t>Nature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Tahoma" panose="020B0604030504040204" pitchFamily="34" charset="0"/>
              </a:rPr>
              <a:t> (2018))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1800" dirty="0">
                <a:ea typeface="Tahoma" panose="020B0604030504040204" pitchFamily="34" charset="0"/>
              </a:rPr>
              <a:t>Static optical measurements have shed light on their properties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5EF6E8-05E6-614F-987A-345CDD92417F}"/>
              </a:ext>
            </a:extLst>
          </p:cNvPr>
          <p:cNvSpPr/>
          <p:nvPr/>
        </p:nvSpPr>
        <p:spPr>
          <a:xfrm>
            <a:off x="2103002" y="3697642"/>
            <a:ext cx="33722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a typeface="Arial" charset="0"/>
                <a:cs typeface="Arial" charset="0"/>
              </a:rPr>
              <a:t>C. Gong and X. Zhang, </a:t>
            </a:r>
            <a:r>
              <a:rPr lang="en-US" sz="1400" i="1" dirty="0">
                <a:ea typeface="Arial" charset="0"/>
                <a:cs typeface="Arial" charset="0"/>
              </a:rPr>
              <a:t>Science </a:t>
            </a:r>
            <a:r>
              <a:rPr lang="en-US" sz="1400" dirty="0">
                <a:ea typeface="Arial" charset="0"/>
                <a:cs typeface="Arial" charset="0"/>
              </a:rPr>
              <a:t>(2019)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A3A856-415A-9841-A05B-AE021C21E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85" y="1208907"/>
            <a:ext cx="6530078" cy="256114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8701F4F-C27F-E14D-A974-7AD4F9123519}"/>
              </a:ext>
            </a:extLst>
          </p:cNvPr>
          <p:cNvGrpSpPr/>
          <p:nvPr/>
        </p:nvGrpSpPr>
        <p:grpSpPr>
          <a:xfrm>
            <a:off x="7115893" y="1224437"/>
            <a:ext cx="5001433" cy="2758172"/>
            <a:chOff x="7115893" y="1224437"/>
            <a:chExt cx="5001433" cy="275817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9E7E10-C3B2-DE42-95C7-0F5EC2D0F63E}"/>
                </a:ext>
              </a:extLst>
            </p:cNvPr>
            <p:cNvSpPr/>
            <p:nvPr/>
          </p:nvSpPr>
          <p:spPr>
            <a:xfrm>
              <a:off x="7233849" y="3459389"/>
              <a:ext cx="488347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  <a:latin typeface="Arial" panose="020B0604020202020204" pitchFamily="34" charset="0"/>
                  <a:ea typeface="Garamond" charset="0"/>
                  <a:cs typeface="Arial" panose="020B0604020202020204" pitchFamily="34" charset="0"/>
                </a:rPr>
                <a:t>MOKE and PL on monolayer CrI</a:t>
              </a:r>
              <a:r>
                <a:rPr lang="en-US" sz="1600" baseline="-25000" dirty="0">
                  <a:solidFill>
                    <a:schemeClr val="tx2"/>
                  </a:solidFill>
                  <a:latin typeface="Arial" panose="020B0604020202020204" pitchFamily="34" charset="0"/>
                  <a:ea typeface="Garamond" charset="0"/>
                  <a:cs typeface="Arial" panose="020B0604020202020204" pitchFamily="34" charset="0"/>
                </a:rPr>
                <a:t>3</a:t>
              </a:r>
            </a:p>
            <a:p>
              <a:pPr algn="ctr"/>
              <a:r>
                <a:rPr lang="en-US" sz="1200" dirty="0">
                  <a:ea typeface="Arial" charset="0"/>
                  <a:cs typeface="Arial" charset="0"/>
                </a:rPr>
                <a:t>B. Huang et al, </a:t>
              </a:r>
              <a:r>
                <a:rPr lang="en-US" sz="1200" i="1" dirty="0">
                  <a:ea typeface="Arial" charset="0"/>
                  <a:cs typeface="Arial" charset="0"/>
                </a:rPr>
                <a:t>Nature </a:t>
              </a:r>
              <a:r>
                <a:rPr lang="en-US" sz="1200" dirty="0">
                  <a:ea typeface="Arial" charset="0"/>
                  <a:cs typeface="Arial" charset="0"/>
                </a:rPr>
                <a:t>(2017) ; K. </a:t>
              </a:r>
              <a:r>
                <a:rPr lang="en-US" sz="1200" dirty="0" err="1">
                  <a:ea typeface="Arial" charset="0"/>
                  <a:cs typeface="Arial" charset="0"/>
                </a:rPr>
                <a:t>Seyler</a:t>
              </a:r>
              <a:r>
                <a:rPr lang="en-US" sz="1200" dirty="0">
                  <a:ea typeface="Arial" charset="0"/>
                  <a:cs typeface="Arial" charset="0"/>
                </a:rPr>
                <a:t> et al, </a:t>
              </a:r>
              <a:r>
                <a:rPr lang="en-US" sz="1200" i="1" dirty="0">
                  <a:ea typeface="Arial" charset="0"/>
                  <a:cs typeface="Arial" charset="0"/>
                </a:rPr>
                <a:t>Nature Phys</a:t>
              </a:r>
              <a:r>
                <a:rPr lang="en-US" sz="1200" dirty="0">
                  <a:ea typeface="Arial" charset="0"/>
                  <a:cs typeface="Arial" charset="0"/>
                </a:rPr>
                <a:t>. (2018)</a:t>
              </a:r>
              <a:endParaRPr lang="en-US" sz="1100" dirty="0">
                <a:ea typeface="Arial" charset="0"/>
                <a:cs typeface="Arial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551385A-99E1-6C4F-A5DE-244BD6C2D306}"/>
                </a:ext>
              </a:extLst>
            </p:cNvPr>
            <p:cNvGrpSpPr/>
            <p:nvPr/>
          </p:nvGrpSpPr>
          <p:grpSpPr>
            <a:xfrm>
              <a:off x="7115893" y="1224437"/>
              <a:ext cx="4916883" cy="2204563"/>
              <a:chOff x="228047" y="1398493"/>
              <a:chExt cx="5097489" cy="228554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216836F-1BDD-C645-B231-927C0320F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8047" y="1398493"/>
                <a:ext cx="2409863" cy="227409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B983FB1-127F-254D-8BE1-FECDF81FB4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7910" y="1444344"/>
                <a:ext cx="2687626" cy="2239690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3EF072-A6A2-EA45-AF3F-ACB60D6302D4}"/>
              </a:ext>
            </a:extLst>
          </p:cNvPr>
          <p:cNvGrpSpPr/>
          <p:nvPr/>
        </p:nvGrpSpPr>
        <p:grpSpPr>
          <a:xfrm>
            <a:off x="7263541" y="4101085"/>
            <a:ext cx="4895825" cy="2692208"/>
            <a:chOff x="1559722" y="5794721"/>
            <a:chExt cx="4895825" cy="269220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5B34C27-1A83-1A48-9B14-70F2C46BE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3645" y="5794721"/>
              <a:ext cx="3727980" cy="224911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2B7877-AACF-3C42-9040-4AFABB6BFD0B}"/>
                </a:ext>
              </a:extLst>
            </p:cNvPr>
            <p:cNvSpPr/>
            <p:nvPr/>
          </p:nvSpPr>
          <p:spPr>
            <a:xfrm>
              <a:off x="1559722" y="7963709"/>
              <a:ext cx="489582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  <a:latin typeface="Arial" panose="020B0604020202020204" pitchFamily="34" charset="0"/>
                  <a:ea typeface="Garamond" charset="0"/>
                  <a:cs typeface="Arial" panose="020B0604020202020204" pitchFamily="34" charset="0"/>
                </a:rPr>
                <a:t>Ultrafast FM exchange enhancement in CrSiTe</a:t>
              </a:r>
              <a:r>
                <a:rPr lang="en-US" sz="1600" baseline="-25000" dirty="0">
                  <a:solidFill>
                    <a:schemeClr val="tx2"/>
                  </a:solidFill>
                  <a:latin typeface="Arial" panose="020B0604020202020204" pitchFamily="34" charset="0"/>
                  <a:ea typeface="Garamond" charset="0"/>
                  <a:cs typeface="Arial" panose="020B0604020202020204" pitchFamily="34" charset="0"/>
                </a:rPr>
                <a:t>3</a:t>
              </a:r>
            </a:p>
            <a:p>
              <a:pPr algn="ctr"/>
              <a:r>
                <a:rPr lang="en-US" sz="1200" dirty="0">
                  <a:ea typeface="Arial" charset="0"/>
                  <a:cs typeface="Arial" charset="0"/>
                </a:rPr>
                <a:t>A. Ron et al, </a:t>
              </a:r>
              <a:r>
                <a:rPr lang="en-US" sz="1200" i="1" dirty="0">
                  <a:ea typeface="Arial" charset="0"/>
                  <a:cs typeface="Arial" charset="0"/>
                </a:rPr>
                <a:t>Phys. Rev. Lett. </a:t>
              </a:r>
              <a:r>
                <a:rPr lang="en-US" sz="1200" dirty="0">
                  <a:ea typeface="Arial" charset="0"/>
                  <a:cs typeface="Arial" charset="0"/>
                </a:rPr>
                <a:t>(2020)</a:t>
              </a:r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1EB9BD6-654B-8948-95E6-F1D5E2A23782}"/>
              </a:ext>
            </a:extLst>
          </p:cNvPr>
          <p:cNvSpPr txBox="1">
            <a:spLocks/>
          </p:cNvSpPr>
          <p:nvPr/>
        </p:nvSpPr>
        <p:spPr>
          <a:xfrm>
            <a:off x="1" y="6131442"/>
            <a:ext cx="12191999" cy="7254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90"/>
            </a:solidFill>
          </a:ln>
        </p:spPr>
        <p:txBody>
          <a:bodyPr/>
          <a:lstStyle>
            <a:lvl1pPr marL="228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90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굴림" charset="0"/>
              </a:rPr>
              <a:t>Relatively few ultrafast optical experiments have been done on these novel 2D magnets, providing an exciting opportunity to learn more about their properties!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굴림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66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599">
        <p:fade/>
      </p:transition>
    </mc:Choice>
    <mc:Fallback xmlns="">
      <p:transition spd="med" advTm="86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9700" y="313655"/>
            <a:ext cx="8064972" cy="570225"/>
          </a:xfrm>
        </p:spPr>
        <p:txBody>
          <a:bodyPr/>
          <a:lstStyle/>
          <a:p>
            <a:r>
              <a:rPr lang="en-US" sz="4000" dirty="0"/>
              <a:t>CrI</a:t>
            </a:r>
            <a:r>
              <a:rPr lang="en-US" sz="4000" baseline="-25000" dirty="0"/>
              <a:t>3</a:t>
            </a:r>
            <a:r>
              <a:rPr lang="en-US" sz="4000" dirty="0"/>
              <a:t> at a Glance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4330" y="1252416"/>
            <a:ext cx="5790814" cy="5475200"/>
          </a:xfrm>
        </p:spPr>
        <p:txBody>
          <a:bodyPr>
            <a:normAutofit fontScale="85000" lnSpcReduction="20000"/>
          </a:bodyPr>
          <a:lstStyle/>
          <a:p>
            <a:pPr marL="349250" indent="-349250">
              <a:lnSpc>
                <a:spcPct val="11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Van der Waals semiconductor with 1.2 eV optical gap</a:t>
            </a:r>
          </a:p>
          <a:p>
            <a:pPr marL="349250" indent="-349250">
              <a:lnSpc>
                <a:spcPct val="11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Rare example of a material hosting magnetic order from the bulk to the monolayer limit</a:t>
            </a:r>
          </a:p>
          <a:p>
            <a:pPr marL="349250" indent="-349250">
              <a:lnSpc>
                <a:spcPct val="11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Bulk and odd number of layers are ferromagnetic, bilayers are antiferromagnetic</a:t>
            </a:r>
          </a:p>
          <a:p>
            <a:pPr marL="641843" lvl="1" indent="-349250">
              <a:lnSpc>
                <a:spcPct val="11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Intimate coupling between structure and magnetic order yields unusual phenomena</a:t>
            </a:r>
          </a:p>
          <a:p>
            <a:pPr marL="641843" lvl="1" indent="-349250">
              <a:lnSpc>
                <a:spcPct val="11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FM magnetization along </a:t>
            </a:r>
            <a:r>
              <a:rPr lang="en-US" i="1" dirty="0"/>
              <a:t>c</a:t>
            </a:r>
            <a:r>
              <a:rPr lang="en-US" dirty="0"/>
              <a:t>-axis</a:t>
            </a:r>
          </a:p>
          <a:p>
            <a:pPr marL="349250" indent="-349250">
              <a:lnSpc>
                <a:spcPct val="11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ym typeface="Wingdings"/>
              </a:rPr>
              <a:t>Nonreciprocal second harmonic generation (SHG) due to time and inversion symmetry breaking in bilayers</a:t>
            </a:r>
          </a:p>
          <a:p>
            <a:pPr marL="349250" indent="-349250">
              <a:lnSpc>
                <a:spcPct val="11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1" i="1" dirty="0">
                <a:sym typeface="Wingdings"/>
              </a:rPr>
              <a:t>Little known about the coupling between spin and lattice degrees of freedom on ultrafast timescales or under non-equilibrium conditions</a:t>
            </a:r>
            <a:endParaRPr lang="en-US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891" y="1280479"/>
            <a:ext cx="5024825" cy="1755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521" y="3029927"/>
            <a:ext cx="2350523" cy="3070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1625" y="3484795"/>
            <a:ext cx="2692950" cy="23057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24412" y="6054995"/>
            <a:ext cx="5024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a typeface="Arial" charset="0"/>
                <a:cs typeface="Arial" charset="0"/>
              </a:rPr>
              <a:t>M. A. McGuire, et al., </a:t>
            </a:r>
            <a:r>
              <a:rPr lang="en-US" sz="1400" i="1" dirty="0">
                <a:ea typeface="Arial" charset="0"/>
                <a:cs typeface="Arial" charset="0"/>
              </a:rPr>
              <a:t>Chemistry of Materials </a:t>
            </a:r>
            <a:r>
              <a:rPr lang="en-US" sz="1400" b="1" dirty="0">
                <a:ea typeface="Arial" charset="0"/>
                <a:cs typeface="Arial" charset="0"/>
              </a:rPr>
              <a:t>27</a:t>
            </a:r>
            <a:r>
              <a:rPr lang="en-US" sz="1400" dirty="0">
                <a:ea typeface="Arial" charset="0"/>
                <a:cs typeface="Arial" charset="0"/>
              </a:rPr>
              <a:t>, 612 (2015) </a:t>
            </a:r>
          </a:p>
        </p:txBody>
      </p:sp>
      <p:sp>
        <p:nvSpPr>
          <p:cNvPr id="9" name="Rectangle 8"/>
          <p:cNvSpPr/>
          <p:nvPr/>
        </p:nvSpPr>
        <p:spPr>
          <a:xfrm>
            <a:off x="6422264" y="628774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ea typeface="Arial" charset="0"/>
                <a:cs typeface="Arial" charset="0"/>
              </a:rPr>
              <a:t>B. Huang, et al., </a:t>
            </a:r>
            <a:r>
              <a:rPr lang="en-US" sz="1400" i="1" dirty="0">
                <a:ea typeface="Arial" charset="0"/>
                <a:cs typeface="Arial" charset="0"/>
              </a:rPr>
              <a:t>Nature</a:t>
            </a:r>
            <a:r>
              <a:rPr lang="en-US" sz="1400" dirty="0">
                <a:ea typeface="Arial" charset="0"/>
                <a:cs typeface="Arial" charset="0"/>
              </a:rPr>
              <a:t> </a:t>
            </a:r>
            <a:r>
              <a:rPr lang="en-US" sz="1400" b="1" dirty="0">
                <a:ea typeface="Arial" charset="0"/>
                <a:cs typeface="Arial" charset="0"/>
              </a:rPr>
              <a:t>546</a:t>
            </a:r>
            <a:r>
              <a:rPr lang="en-US" sz="1400" dirty="0">
                <a:ea typeface="Arial" charset="0"/>
                <a:cs typeface="Arial" charset="0"/>
              </a:rPr>
              <a:t>, 270 (2017)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20116" y="653414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ea typeface="Arial" charset="0"/>
                <a:cs typeface="Arial" charset="0"/>
              </a:rPr>
              <a:t>Z. Sun, et al., </a:t>
            </a:r>
            <a:r>
              <a:rPr lang="en-US" sz="1400" i="1" dirty="0">
                <a:ea typeface="Arial" charset="0"/>
                <a:cs typeface="Arial" charset="0"/>
              </a:rPr>
              <a:t>Nature</a:t>
            </a:r>
            <a:r>
              <a:rPr lang="en-US" sz="1400" dirty="0">
                <a:ea typeface="Arial" charset="0"/>
                <a:cs typeface="Arial" charset="0"/>
              </a:rPr>
              <a:t> </a:t>
            </a:r>
            <a:r>
              <a:rPr lang="en-US" sz="1400" b="1" dirty="0">
                <a:ea typeface="Arial" charset="0"/>
                <a:cs typeface="Arial" charset="0"/>
              </a:rPr>
              <a:t>572</a:t>
            </a:r>
            <a:r>
              <a:rPr lang="en-US" sz="1400" dirty="0">
                <a:ea typeface="Arial" charset="0"/>
                <a:cs typeface="Arial" charset="0"/>
              </a:rPr>
              <a:t>, 297 (2019)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299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394">
        <p:fade/>
      </p:transition>
    </mc:Choice>
    <mc:Fallback xmlns="">
      <p:transition spd="med" advTm="58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B37264-6DA7-5D4C-BC14-F0B96624F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00" y="47625"/>
            <a:ext cx="8920778" cy="1047749"/>
          </a:xfrm>
        </p:spPr>
        <p:txBody>
          <a:bodyPr>
            <a:noAutofit/>
          </a:bodyPr>
          <a:lstStyle/>
          <a:p>
            <a:r>
              <a:rPr lang="en-US" sz="3600" dirty="0"/>
              <a:t>Time-Resolved Polarization Rotation Microscopy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69B88F8-78BD-1B4F-90B3-83598E848C1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45250"/>
            <a:ext cx="501015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Prashant Padmanabhan | IUKCH 2020 | September 28, 2020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A10651-FD5C-6740-BEB9-E0DF427F3592}"/>
              </a:ext>
            </a:extLst>
          </p:cNvPr>
          <p:cNvGrpSpPr/>
          <p:nvPr/>
        </p:nvGrpSpPr>
        <p:grpSpPr>
          <a:xfrm>
            <a:off x="1644262" y="1274489"/>
            <a:ext cx="9437607" cy="4860868"/>
            <a:chOff x="457200" y="1624696"/>
            <a:chExt cx="8200995" cy="422394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B23833-B910-B343-9C17-66C1E3C8A8CE}"/>
                </a:ext>
              </a:extLst>
            </p:cNvPr>
            <p:cNvGrpSpPr/>
            <p:nvPr/>
          </p:nvGrpSpPr>
          <p:grpSpPr>
            <a:xfrm>
              <a:off x="457200" y="1825283"/>
              <a:ext cx="8200995" cy="4023360"/>
              <a:chOff x="431996" y="994761"/>
              <a:chExt cx="8200995" cy="4023360"/>
            </a:xfrm>
          </p:grpSpPr>
          <p:pic>
            <p:nvPicPr>
              <p:cNvPr id="21" name="Content Placeholder 5">
                <a:extLst>
                  <a:ext uri="{FF2B5EF4-FFF2-40B4-BE49-F238E27FC236}">
                    <a16:creationId xmlns:a16="http://schemas.microsoft.com/office/drawing/2014/main" id="{5C5EC93A-4364-3645-A70A-44EC6C2DF4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881" t="1582" r="940" b="1475"/>
              <a:stretch/>
            </p:blipFill>
            <p:spPr>
              <a:xfrm>
                <a:off x="431996" y="994761"/>
                <a:ext cx="8200995" cy="402336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821DCA-7485-F248-986B-B2118403258D}"/>
                  </a:ext>
                </a:extLst>
              </p:cNvPr>
              <p:cNvSpPr txBox="1"/>
              <p:nvPr/>
            </p:nvSpPr>
            <p:spPr>
              <a:xfrm>
                <a:off x="3445630" y="4476885"/>
                <a:ext cx="11722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Pump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C13806-5AE0-784D-BBA2-AB10E0508F6F}"/>
                  </a:ext>
                </a:extLst>
              </p:cNvPr>
              <p:cNvSpPr txBox="1"/>
              <p:nvPr/>
            </p:nvSpPr>
            <p:spPr>
              <a:xfrm>
                <a:off x="577160" y="2821775"/>
                <a:ext cx="1104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Probe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04A0BCE-ED40-F54D-AAED-B9DF166A39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32696" y="2486297"/>
                <a:ext cx="1698256" cy="78810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D4EACB6-8825-764F-B5F8-52AAF6B30F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29477" y="2049977"/>
                <a:ext cx="173302" cy="152727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4924AC6-A7AB-C74D-A25A-3FEEC97E36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02444" y="2141648"/>
                <a:ext cx="1242822" cy="1435608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DE87AF0-BB06-014B-A8D6-409F249FEFC2}"/>
                      </a:ext>
                    </a:extLst>
                  </p:cNvPr>
                  <p:cNvSpPr txBox="1"/>
                  <p:nvPr/>
                </p:nvSpPr>
                <p:spPr>
                  <a:xfrm>
                    <a:off x="7372129" y="2164656"/>
                    <a:ext cx="26197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BB67370F-ACD4-BB4D-9987-1E6E93EFFF1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2129" y="2164656"/>
                    <a:ext cx="261977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42857" b="-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D4584AD-DADD-3D46-88A5-A385A5BC0CE0}"/>
                  </a:ext>
                </a:extLst>
              </p:cNvPr>
              <p:cNvSpPr/>
              <p:nvPr/>
            </p:nvSpPr>
            <p:spPr>
              <a:xfrm>
                <a:off x="6008593" y="1447778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1EB356E-A1BC-8746-A549-B9F147D8C9AD}"/>
                  </a:ext>
                </a:extLst>
              </p:cNvPr>
              <p:cNvSpPr/>
              <p:nvPr/>
            </p:nvSpPr>
            <p:spPr>
              <a:xfrm>
                <a:off x="5961745" y="1399261"/>
                <a:ext cx="139416" cy="14275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EA3B05-CA34-5B40-8214-3D29FC5C2479}"/>
                  </a:ext>
                </a:extLst>
              </p:cNvPr>
              <p:cNvSpPr txBox="1"/>
              <p:nvPr/>
            </p:nvSpPr>
            <p:spPr>
              <a:xfrm>
                <a:off x="5649846" y="1277147"/>
                <a:ext cx="3118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ED837F-4A3A-854F-8FDD-DC59D8866D9C}"/>
                </a:ext>
              </a:extLst>
            </p:cNvPr>
            <p:cNvSpPr txBox="1"/>
            <p:nvPr/>
          </p:nvSpPr>
          <p:spPr>
            <a:xfrm>
              <a:off x="457200" y="1624696"/>
              <a:ext cx="3367790" cy="401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Magneto-optical Kerr effect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16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520">
        <p:fade/>
      </p:transition>
    </mc:Choice>
    <mc:Fallback xmlns="">
      <p:transition spd="med" advTm="665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19382" y="1294999"/>
            <a:ext cx="5677979" cy="5093607"/>
            <a:chOff x="2411206" y="3200400"/>
            <a:chExt cx="4077224" cy="3657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206" y="3200400"/>
              <a:ext cx="4077224" cy="36576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 bwMode="auto">
            <a:xfrm>
              <a:off x="5054657" y="3793770"/>
              <a:ext cx="107568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dirty="0">
                  <a:solidFill>
                    <a:srgbClr val="0000FF"/>
                  </a:solidFill>
                  <a:latin typeface="Arial" charset="0"/>
                </a:rPr>
                <a:t>RCP Pump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9700" y="184649"/>
            <a:ext cx="8991564" cy="915274"/>
          </a:xfrm>
        </p:spPr>
        <p:txBody>
          <a:bodyPr/>
          <a:lstStyle/>
          <a:p>
            <a:r>
              <a:rPr lang="en-US" sz="4400" dirty="0"/>
              <a:t>Magnetization Dynamics in Bulk CrI</a:t>
            </a:r>
            <a:r>
              <a:rPr lang="en-US" sz="4400" baseline="-25000" dirty="0"/>
              <a:t>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0" y="4793858"/>
            <a:ext cx="5999018" cy="2052420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US" dirty="0"/>
              <a:t>Time-resolved polarization rotation at 800 nm</a:t>
            </a:r>
          </a:p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US" dirty="0"/>
              <a:t>Significant change in incoherent dynamics above and below </a:t>
            </a:r>
            <a:r>
              <a:rPr lang="en-US" i="1" dirty="0"/>
              <a:t>T</a:t>
            </a:r>
            <a:r>
              <a:rPr lang="en-US" i="1" baseline="-25000" dirty="0"/>
              <a:t>C</a:t>
            </a:r>
            <a:r>
              <a:rPr lang="en-US" dirty="0"/>
              <a:t> = 61 K</a:t>
            </a:r>
            <a:endParaRPr lang="en-US" baseline="-25000" dirty="0"/>
          </a:p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US" dirty="0"/>
              <a:t>Signal switches polarity with pump helicity</a:t>
            </a:r>
          </a:p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US" dirty="0"/>
              <a:t>Strong coherent oscillations at THz frequencies</a:t>
            </a:r>
          </a:p>
          <a:p>
            <a:pPr marL="349250" indent="-3492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317" y="1099926"/>
            <a:ext cx="4077223" cy="36575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60" y="1099927"/>
            <a:ext cx="4077223" cy="36575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167108" y="2162466"/>
            <a:ext cx="2509019" cy="1508136"/>
            <a:chOff x="5676460" y="1660974"/>
            <a:chExt cx="2509021" cy="1508137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5676460" y="2163271"/>
              <a:ext cx="250902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i="1" dirty="0">
                  <a:solidFill>
                    <a:srgbClr val="003399"/>
                  </a:solidFill>
                  <a:latin typeface="Arial" charset="0"/>
                </a:rPr>
                <a:t>coherent oscillations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6303672" y="1660974"/>
              <a:ext cx="402011" cy="502297"/>
            </a:xfrm>
            <a:prstGeom prst="straightConnector1">
              <a:avLst/>
            </a:prstGeom>
            <a:ln w="50800">
              <a:solidFill>
                <a:srgbClr val="00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6324640" y="2611433"/>
              <a:ext cx="381044" cy="557678"/>
            </a:xfrm>
            <a:prstGeom prst="straightConnector1">
              <a:avLst/>
            </a:prstGeom>
            <a:ln w="50800">
              <a:solidFill>
                <a:srgbClr val="00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19381" y="1295003"/>
            <a:ext cx="5677980" cy="5093606"/>
            <a:chOff x="496137" y="986115"/>
            <a:chExt cx="4077224" cy="3657599"/>
          </a:xfrm>
        </p:grpSpPr>
        <p:grpSp>
          <p:nvGrpSpPr>
            <p:cNvPr id="18" name="Group 17"/>
            <p:cNvGrpSpPr/>
            <p:nvPr/>
          </p:nvGrpSpPr>
          <p:grpSpPr>
            <a:xfrm>
              <a:off x="496137" y="986115"/>
              <a:ext cx="4077224" cy="3657599"/>
              <a:chOff x="497494" y="986116"/>
              <a:chExt cx="4077224" cy="3657599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494" y="986116"/>
                <a:ext cx="4077224" cy="3657599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 bwMode="auto">
              <a:xfrm>
                <a:off x="3138227" y="3424342"/>
                <a:ext cx="107568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i="1" dirty="0">
                    <a:solidFill>
                      <a:srgbClr val="0000FF"/>
                    </a:solidFill>
                    <a:latin typeface="Arial" charset="0"/>
                  </a:rPr>
                  <a:t>RCP Pump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 bwMode="auto">
            <a:xfrm>
              <a:off x="3136870" y="1696340"/>
              <a:ext cx="107568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dirty="0">
                  <a:solidFill>
                    <a:srgbClr val="0000FF"/>
                  </a:solidFill>
                  <a:latin typeface="Arial" charset="0"/>
                </a:rPr>
                <a:t>RCP Pump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322D6DD-768B-1148-9D57-9707D53B2FF2}"/>
              </a:ext>
            </a:extLst>
          </p:cNvPr>
          <p:cNvSpPr txBox="1"/>
          <p:nvPr/>
        </p:nvSpPr>
        <p:spPr bwMode="auto">
          <a:xfrm>
            <a:off x="303628" y="6469877"/>
            <a:ext cx="55418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/>
              <a:t>P. Padmanabhan et al., </a:t>
            </a:r>
            <a:r>
              <a:rPr lang="en-US" sz="1600" i="1" dirty="0">
                <a:hlinkClick r:id="rId8"/>
              </a:rPr>
              <a:t>https://arxiv.org/abs/2010.04915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58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176">
        <p:fade/>
      </p:transition>
    </mc:Choice>
    <mc:Fallback xmlns="">
      <p:transition spd="med" advTm="781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14FC6E4-931D-A548-B8EB-DAB198166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/>
        </p:blipFill>
        <p:spPr>
          <a:xfrm>
            <a:off x="340728" y="1326569"/>
            <a:ext cx="5664872" cy="508893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F9AAE2-9DE9-A84B-8B11-1515D45A3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8664"/>
            <a:ext cx="9364133" cy="770476"/>
          </a:xfrm>
        </p:spPr>
        <p:txBody>
          <a:bodyPr>
            <a:noAutofit/>
          </a:bodyPr>
          <a:lstStyle/>
          <a:p>
            <a:r>
              <a:rPr lang="en-US" sz="4400" dirty="0"/>
              <a:t>Long-Time Dynamics in the FM Phase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A0E5A8-F922-4C49-B06D-595C5466E8E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156549" y="1187355"/>
            <a:ext cx="5664871" cy="5500047"/>
          </a:xfrm>
        </p:spPr>
        <p:txBody>
          <a:bodyPr>
            <a:normAutofit lnSpcReduction="10000"/>
          </a:bodyPr>
          <a:lstStyle/>
          <a:p>
            <a:pPr marL="349250" lvl="8" indent="-349250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ea typeface="Garamond" charset="0"/>
                <a:cs typeface="Arial" panose="020B0604020202020204" pitchFamily="34" charset="0"/>
              </a:rPr>
              <a:t>Initial rapid picosecond (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ea typeface="Garamond" charset="0"/>
                <a:cs typeface="Arial" panose="020B0604020202020204" pitchFamily="34" charset="0"/>
              </a:rPr>
              <a:t>ps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ea typeface="Garamond" charset="0"/>
                <a:cs typeface="Arial" panose="020B0604020202020204" pitchFamily="34" charset="0"/>
              </a:rPr>
              <a:t>) demagnetization</a:t>
            </a:r>
          </a:p>
          <a:p>
            <a:pPr marL="349250" indent="-3492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Slower demagnetization occurs on a ∼100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timescale</a:t>
            </a:r>
          </a:p>
          <a:p>
            <a:pPr marL="349250" indent="-3492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Coherent strain wave due to impulsive heating</a:t>
            </a:r>
          </a:p>
          <a:p>
            <a:pPr marL="349250" indent="-3492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we see two-step (type-II) demagnetization dynamics?</a:t>
            </a:r>
          </a:p>
          <a:p>
            <a:pPr marL="349250" indent="-3492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model these dynamics?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52D888-4FDE-9841-8D19-036B7FBEF0D6}"/>
              </a:ext>
            </a:extLst>
          </p:cNvPr>
          <p:cNvSpPr/>
          <p:nvPr/>
        </p:nvSpPr>
        <p:spPr>
          <a:xfrm>
            <a:off x="1513762" y="2223840"/>
            <a:ext cx="1434153" cy="1604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3D1C4D-BE9A-FA4F-92EE-FBD0C0161409}"/>
              </a:ext>
            </a:extLst>
          </p:cNvPr>
          <p:cNvSpPr/>
          <p:nvPr/>
        </p:nvSpPr>
        <p:spPr>
          <a:xfrm>
            <a:off x="2702693" y="3667536"/>
            <a:ext cx="1110470" cy="1604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52604D-37F2-9B4A-8AA9-4EF55CFC9D47}"/>
              </a:ext>
            </a:extLst>
          </p:cNvPr>
          <p:cNvSpPr txBox="1"/>
          <p:nvPr/>
        </p:nvSpPr>
        <p:spPr>
          <a:xfrm>
            <a:off x="4413443" y="1814497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Heiti TC Medium" pitchFamily="2" charset="-128"/>
                <a:ea typeface="Heiti TC Medium" pitchFamily="2" charset="-128"/>
              </a:rPr>
              <a:t>T = 15 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99128B-2C43-624A-85DA-500423808081}"/>
              </a:ext>
            </a:extLst>
          </p:cNvPr>
          <p:cNvGrpSpPr/>
          <p:nvPr/>
        </p:nvGrpSpPr>
        <p:grpSpPr>
          <a:xfrm>
            <a:off x="3821830" y="3399249"/>
            <a:ext cx="1588051" cy="1833736"/>
            <a:chOff x="3698998" y="3160713"/>
            <a:chExt cx="1588051" cy="18337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8AFB0ED-3DDE-6B49-9739-56ACCDF1A140}"/>
                </a:ext>
              </a:extLst>
            </p:cNvPr>
            <p:cNvGrpSpPr/>
            <p:nvPr/>
          </p:nvGrpSpPr>
          <p:grpSpPr>
            <a:xfrm>
              <a:off x="3698998" y="3160713"/>
              <a:ext cx="1588051" cy="1604057"/>
              <a:chOff x="3217519" y="3303025"/>
              <a:chExt cx="865248" cy="137954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9B31475-BE73-8C40-9360-E05048D8F3EC}"/>
                  </a:ext>
                </a:extLst>
              </p:cNvPr>
              <p:cNvSpPr/>
              <p:nvPr/>
            </p:nvSpPr>
            <p:spPr>
              <a:xfrm>
                <a:off x="3217519" y="3303025"/>
                <a:ext cx="865248" cy="11109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3A1771E-C75B-1C41-9233-D8B0ADFC1CBE}"/>
                  </a:ext>
                </a:extLst>
              </p:cNvPr>
              <p:cNvSpPr/>
              <p:nvPr/>
            </p:nvSpPr>
            <p:spPr>
              <a:xfrm>
                <a:off x="3452501" y="3571621"/>
                <a:ext cx="196553" cy="11109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1F21C7-5BE0-C54B-9F98-8173FF0AF538}"/>
                </a:ext>
              </a:extLst>
            </p:cNvPr>
            <p:cNvGrpSpPr/>
            <p:nvPr/>
          </p:nvGrpSpPr>
          <p:grpSpPr>
            <a:xfrm>
              <a:off x="3922347" y="4397548"/>
              <a:ext cx="729016" cy="596901"/>
              <a:chOff x="3217519" y="3303025"/>
              <a:chExt cx="865248" cy="137954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A377AC5-567F-B048-8561-B3FE5073F88D}"/>
                  </a:ext>
                </a:extLst>
              </p:cNvPr>
              <p:cNvSpPr/>
              <p:nvPr/>
            </p:nvSpPr>
            <p:spPr>
              <a:xfrm>
                <a:off x="3217519" y="3303025"/>
                <a:ext cx="865248" cy="11109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D5D7328-9ED7-CC42-8614-5869ABD521A1}"/>
                  </a:ext>
                </a:extLst>
              </p:cNvPr>
              <p:cNvSpPr/>
              <p:nvPr/>
            </p:nvSpPr>
            <p:spPr>
              <a:xfrm>
                <a:off x="3452501" y="3571621"/>
                <a:ext cx="196553" cy="11109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4626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975">
        <p:fade/>
      </p:transition>
    </mc:Choice>
    <mc:Fallback xmlns="">
      <p:transition spd="med" advTm="539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7503" y="117281"/>
            <a:ext cx="9212504" cy="937232"/>
          </a:xfrm>
        </p:spPr>
        <p:txBody>
          <a:bodyPr/>
          <a:lstStyle/>
          <a:p>
            <a:r>
              <a:rPr lang="en-US" sz="4000" dirty="0"/>
              <a:t>Modeling Demagnetization with the Microscopic Three-Temperature Model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6564" y="1251959"/>
            <a:ext cx="10678872" cy="3433635"/>
          </a:xfrm>
        </p:spPr>
        <p:txBody>
          <a:bodyPr>
            <a:normAutofit/>
          </a:bodyPr>
          <a:lstStyle/>
          <a:p>
            <a:r>
              <a:rPr lang="en-US" dirty="0"/>
              <a:t>Strong spin-orbit coupling allows for demagnetization that can be driven by Elliott-</a:t>
            </a:r>
            <a:r>
              <a:rPr lang="en-US" dirty="0" err="1"/>
              <a:t>Yafet</a:t>
            </a:r>
            <a:r>
              <a:rPr lang="en-US" dirty="0"/>
              <a:t> scattering and modeled with the M3TM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C73B3B-4655-B84F-93F0-6200808E563F}"/>
              </a:ext>
            </a:extLst>
          </p:cNvPr>
          <p:cNvGrpSpPr/>
          <p:nvPr/>
        </p:nvGrpSpPr>
        <p:grpSpPr>
          <a:xfrm>
            <a:off x="1573036" y="2163202"/>
            <a:ext cx="8433628" cy="2086894"/>
            <a:chOff x="1573036" y="2163202"/>
            <a:chExt cx="8433628" cy="2086894"/>
          </a:xfrm>
        </p:grpSpPr>
        <p:grpSp>
          <p:nvGrpSpPr>
            <p:cNvPr id="4" name="Group 3"/>
            <p:cNvGrpSpPr/>
            <p:nvPr/>
          </p:nvGrpSpPr>
          <p:grpSpPr>
            <a:xfrm>
              <a:off x="1573036" y="2163202"/>
              <a:ext cx="8433628" cy="2086894"/>
              <a:chOff x="1221611" y="2305414"/>
              <a:chExt cx="6907977" cy="1709373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221611" y="2305414"/>
                <a:ext cx="6907977" cy="1709373"/>
              </a:xfrm>
              <a:prstGeom prst="roundRect">
                <a:avLst>
                  <a:gd name="adj" fmla="val 7473"/>
                </a:avLst>
              </a:prstGeom>
              <a:solidFill>
                <a:schemeClr val="accent1">
                  <a:alpha val="1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6212458" y="2509091"/>
                <a:ext cx="1755648" cy="1258286"/>
                <a:chOff x="5813806" y="2437654"/>
                <a:chExt cx="1755648" cy="1258286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813806" y="3147300"/>
                  <a:ext cx="1755648" cy="548640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69324" y="2437654"/>
                  <a:ext cx="1044611" cy="512064"/>
                </a:xfrm>
                <a:prstGeom prst="rect">
                  <a:avLst/>
                </a:prstGeom>
              </p:spPr>
            </p:pic>
          </p:grp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4938" y="2314015"/>
              <a:ext cx="5749956" cy="172498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7" y="4185091"/>
            <a:ext cx="2772717" cy="24873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07" y="4185091"/>
            <a:ext cx="2772717" cy="24873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DFA3F0-6EF9-074C-92BD-450E720D8C6B}"/>
              </a:ext>
            </a:extLst>
          </p:cNvPr>
          <p:cNvSpPr txBox="1"/>
          <p:nvPr/>
        </p:nvSpPr>
        <p:spPr bwMode="auto">
          <a:xfrm>
            <a:off x="10153202" y="2870827"/>
            <a:ext cx="172020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/>
              <a:t>B. Koopmans et al., </a:t>
            </a:r>
            <a:r>
              <a:rPr lang="en-US" sz="1600" i="1" dirty="0"/>
              <a:t>Nature Mater</a:t>
            </a:r>
            <a:r>
              <a:rPr lang="en-US" sz="1600" dirty="0"/>
              <a:t>. </a:t>
            </a:r>
            <a:r>
              <a:rPr lang="en-US" sz="1600" b="1" dirty="0"/>
              <a:t>9</a:t>
            </a:r>
            <a:r>
              <a:rPr lang="en-US" sz="1600" dirty="0"/>
              <a:t>, 259 (2010)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1BBE4C-CF20-4242-AD5F-84D9B96368D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767208" y="4260171"/>
            <a:ext cx="2823961" cy="253685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414ECE0-2DF1-504C-9454-94059700F59B}"/>
              </a:ext>
            </a:extLst>
          </p:cNvPr>
          <p:cNvCxnSpPr>
            <a:cxnSpLocks/>
          </p:cNvCxnSpPr>
          <p:nvPr/>
        </p:nvCxnSpPr>
        <p:spPr>
          <a:xfrm flipH="1">
            <a:off x="8531091" y="4697807"/>
            <a:ext cx="478596" cy="256876"/>
          </a:xfrm>
          <a:prstGeom prst="straightConnector1">
            <a:avLst/>
          </a:prstGeom>
          <a:ln w="508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A228-47E8-D24E-AEE5-1DEB13886545}"/>
              </a:ext>
            </a:extLst>
          </p:cNvPr>
          <p:cNvCxnSpPr>
            <a:cxnSpLocks/>
          </p:cNvCxnSpPr>
          <p:nvPr/>
        </p:nvCxnSpPr>
        <p:spPr>
          <a:xfrm flipH="1">
            <a:off x="9179188" y="5336881"/>
            <a:ext cx="478596" cy="256876"/>
          </a:xfrm>
          <a:prstGeom prst="straightConnector1">
            <a:avLst/>
          </a:prstGeom>
          <a:ln w="508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7977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681">
        <p:fade/>
      </p:transition>
    </mc:Choice>
    <mc:Fallback xmlns="">
      <p:transition spd="med" advTm="596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149000A-59E3-3B49-BC02-D76C13EE04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332"/>
          <a:stretch/>
        </p:blipFill>
        <p:spPr>
          <a:xfrm>
            <a:off x="622779" y="3363281"/>
            <a:ext cx="5245760" cy="229344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9700" y="277079"/>
            <a:ext cx="9003756" cy="570225"/>
          </a:xfrm>
        </p:spPr>
        <p:txBody>
          <a:bodyPr/>
          <a:lstStyle/>
          <a:p>
            <a:r>
              <a:rPr lang="en-US" sz="4000" dirty="0"/>
              <a:t>A Closer Look at the Coherent Modes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24868" y="5583491"/>
            <a:ext cx="8703754" cy="996880"/>
          </a:xfrm>
        </p:spPr>
        <p:txBody>
          <a:bodyPr>
            <a:normAutofit fontScale="92500"/>
          </a:bodyPr>
          <a:lstStyle/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US" dirty="0"/>
              <a:t>Coherent oscillations correspond to A</a:t>
            </a:r>
            <a:r>
              <a:rPr lang="en-US" baseline="-25000" dirty="0"/>
              <a:t>1g</a:t>
            </a:r>
            <a:r>
              <a:rPr lang="en-US" dirty="0"/>
              <a:t> symmetry phonon modes</a:t>
            </a:r>
          </a:p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US" dirty="0"/>
              <a:t>What happens if we change the pump polarization?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6486829" y="6485769"/>
            <a:ext cx="51289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/>
              <a:t>L. Webster, et al., </a:t>
            </a:r>
            <a:r>
              <a:rPr lang="en-US" sz="1400" i="1" dirty="0"/>
              <a:t>Phys. Chem. Chem. Phys</a:t>
            </a:r>
            <a:r>
              <a:rPr lang="en-US" sz="1400" dirty="0"/>
              <a:t>. </a:t>
            </a:r>
            <a:r>
              <a:rPr lang="en-US" sz="1400" b="1" dirty="0"/>
              <a:t>20</a:t>
            </a:r>
            <a:r>
              <a:rPr lang="en-US" sz="1400" dirty="0"/>
              <a:t>, 23546 (2018)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74429" y="3184443"/>
            <a:ext cx="2254467" cy="657965"/>
            <a:chOff x="1450428" y="3209842"/>
            <a:chExt cx="2254467" cy="657965"/>
          </a:xfrm>
        </p:grpSpPr>
        <p:sp>
          <p:nvSpPr>
            <p:cNvPr id="19" name="Rectangle 18"/>
            <p:cNvSpPr/>
            <p:nvPr/>
          </p:nvSpPr>
          <p:spPr>
            <a:xfrm>
              <a:off x="1450428" y="3593409"/>
              <a:ext cx="451944" cy="2743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252951" y="3209842"/>
              <a:ext cx="451944" cy="2743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4376B2D-788F-0343-B494-D884123F61C3}"/>
              </a:ext>
            </a:extLst>
          </p:cNvPr>
          <p:cNvCxnSpPr>
            <a:cxnSpLocks/>
          </p:cNvCxnSpPr>
          <p:nvPr/>
        </p:nvCxnSpPr>
        <p:spPr>
          <a:xfrm flipH="1">
            <a:off x="1937980" y="4904264"/>
            <a:ext cx="3411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B659F17-F18D-884D-A374-780543913783}"/>
              </a:ext>
            </a:extLst>
          </p:cNvPr>
          <p:cNvCxnSpPr>
            <a:cxnSpLocks/>
          </p:cNvCxnSpPr>
          <p:nvPr/>
        </p:nvCxnSpPr>
        <p:spPr>
          <a:xfrm flipH="1">
            <a:off x="3862316" y="3833050"/>
            <a:ext cx="46783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3F5A73D9-6BC6-8F48-A38B-E979C643F0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341"/>
          <a:stretch/>
        </p:blipFill>
        <p:spPr>
          <a:xfrm>
            <a:off x="568187" y="1117586"/>
            <a:ext cx="5245760" cy="24343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31FCB7-E579-2645-8BF7-86DF3000ECFB}"/>
              </a:ext>
            </a:extLst>
          </p:cNvPr>
          <p:cNvSpPr txBox="1"/>
          <p:nvPr/>
        </p:nvSpPr>
        <p:spPr>
          <a:xfrm>
            <a:off x="13648" y="42581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1B1D73-87C3-3F4B-A388-B6C395781C56}"/>
              </a:ext>
            </a:extLst>
          </p:cNvPr>
          <p:cNvGrpSpPr/>
          <p:nvPr/>
        </p:nvGrpSpPr>
        <p:grpSpPr>
          <a:xfrm>
            <a:off x="6633496" y="3586518"/>
            <a:ext cx="4431351" cy="1625600"/>
            <a:chOff x="7210196" y="3754935"/>
            <a:chExt cx="4431351" cy="1625600"/>
          </a:xfrm>
        </p:grpSpPr>
        <p:grpSp>
          <p:nvGrpSpPr>
            <p:cNvPr id="18" name="Group 17"/>
            <p:cNvGrpSpPr/>
            <p:nvPr/>
          </p:nvGrpSpPr>
          <p:grpSpPr>
            <a:xfrm>
              <a:off x="7210196" y="3999242"/>
              <a:ext cx="2296570" cy="1116239"/>
              <a:chOff x="4332829" y="3246611"/>
              <a:chExt cx="2296570" cy="1116239"/>
            </a:xfrm>
          </p:grpSpPr>
          <p:sp>
            <p:nvSpPr>
              <p:cNvPr id="10" name="TextBox 9"/>
              <p:cNvSpPr txBox="1"/>
              <p:nvPr/>
            </p:nvSpPr>
            <p:spPr bwMode="auto">
              <a:xfrm>
                <a:off x="4332829" y="3593409"/>
                <a:ext cx="2296570" cy="769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200" i="1" dirty="0">
                    <a:solidFill>
                      <a:srgbClr val="000000"/>
                    </a:solidFill>
                    <a:latin typeface="Arial" charset="0"/>
                  </a:rPr>
                  <a:t>c</a:t>
                </a:r>
                <a:r>
                  <a:rPr lang="en-US" sz="2200" dirty="0">
                    <a:solidFill>
                      <a:srgbClr val="000000"/>
                    </a:solidFill>
                    <a:latin typeface="Arial" charset="0"/>
                  </a:rPr>
                  <a:t>-axis iodine atom oscillations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 bwMode="auto">
                  <a:xfrm>
                    <a:off x="4442090" y="3246611"/>
                    <a:ext cx="2121543" cy="47525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2200" i="1">
                                <a:solidFill>
                                  <a:srgbClr val="00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solidFill>
                                  <a:srgbClr val="003399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003399"/>
                                </a:solidFill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sz="2200" i="1">
                                <a:solidFill>
                                  <a:srgbClr val="003399"/>
                                </a:solidFill>
                                <a:latin typeface="Cambria Math" charset="0"/>
                              </a:rPr>
                              <m:t>𝑔</m:t>
                            </m:r>
                          </m:sub>
                          <m:sup>
                            <m:r>
                              <a:rPr lang="en-US" sz="2200" i="1">
                                <a:solidFill>
                                  <a:srgbClr val="003399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oMath>
                    </a14:m>
                    <a:r>
                      <a:rPr lang="en-US" sz="2200" dirty="0">
                        <a:solidFill>
                          <a:srgbClr val="003399"/>
                        </a:solidFill>
                        <a:latin typeface="Arial" charset="0"/>
                      </a:rPr>
                      <a:t> (~ 3.9 THz)</a:t>
                    </a:r>
                    <a:endParaRPr lang="en-US" sz="2200" i="1" dirty="0">
                      <a:solidFill>
                        <a:srgbClr val="003399"/>
                      </a:solidFill>
                      <a:latin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442090" y="3246611"/>
                    <a:ext cx="2121543" cy="475258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7692" r="-3736" b="-16667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9" name="Picture 28" descr="A picture containing light, night, train, sitting&#10;&#10;Description automatically generated">
              <a:extLst>
                <a:ext uri="{FF2B5EF4-FFF2-40B4-BE49-F238E27FC236}">
                  <a16:creationId xmlns:a16="http://schemas.microsoft.com/office/drawing/2014/main" id="{167795F4-3893-F047-8CBA-EB157C093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82547" y="3754935"/>
              <a:ext cx="2159000" cy="16256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6DE89-7ECB-3745-BF11-3014602E124C}"/>
              </a:ext>
            </a:extLst>
          </p:cNvPr>
          <p:cNvGrpSpPr/>
          <p:nvPr/>
        </p:nvGrpSpPr>
        <p:grpSpPr>
          <a:xfrm>
            <a:off x="6270369" y="1340083"/>
            <a:ext cx="4794478" cy="1875062"/>
            <a:chOff x="5961909" y="1320829"/>
            <a:chExt cx="4794478" cy="187506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80DA03C-A00D-BD42-9BF0-C3BE5EC92FE1}"/>
                </a:ext>
              </a:extLst>
            </p:cNvPr>
            <p:cNvGrpSpPr/>
            <p:nvPr/>
          </p:nvGrpSpPr>
          <p:grpSpPr>
            <a:xfrm>
              <a:off x="5961909" y="1320829"/>
              <a:ext cx="4794478" cy="1790399"/>
              <a:chOff x="5961909" y="1320829"/>
              <a:chExt cx="4794478" cy="1790399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8398022" y="1432050"/>
                <a:ext cx="2358365" cy="1140501"/>
                <a:chOff x="6713363" y="1300612"/>
                <a:chExt cx="2358365" cy="1140501"/>
              </a:xfrm>
            </p:grpSpPr>
            <p:sp>
              <p:nvSpPr>
                <p:cNvPr id="9" name="TextBox 8"/>
                <p:cNvSpPr txBox="1"/>
                <p:nvPr/>
              </p:nvSpPr>
              <p:spPr bwMode="auto">
                <a:xfrm>
                  <a:off x="6775158" y="1671672"/>
                  <a:ext cx="2296570" cy="7694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200" i="1" dirty="0">
                      <a:solidFill>
                        <a:srgbClr val="000000"/>
                      </a:solidFill>
                      <a:latin typeface="Arial" charset="0"/>
                    </a:rPr>
                    <a:t>ab</a:t>
                  </a:r>
                  <a:r>
                    <a:rPr lang="en-US" sz="2200" dirty="0">
                      <a:solidFill>
                        <a:srgbClr val="000000"/>
                      </a:solidFill>
                      <a:latin typeface="Arial" charset="0"/>
                    </a:rPr>
                    <a:t>-plane iodine atom oscillations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TextBox 10"/>
                    <p:cNvSpPr txBox="1"/>
                    <p:nvPr/>
                  </p:nvSpPr>
                  <p:spPr bwMode="auto">
                    <a:xfrm>
                      <a:off x="6713363" y="1300612"/>
                      <a:ext cx="2121543" cy="47455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vert="horz" wrap="none" lIns="91440" tIns="45720" rIns="91440" bIns="45720" numCol="1" rtlCol="0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200" i="1">
                                  <a:solidFill>
                                    <a:srgbClr val="00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200" i="1">
                                  <a:solidFill>
                                    <a:srgbClr val="003399"/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3399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  <m:r>
                                <a:rPr lang="en-US" sz="2200" i="1">
                                  <a:solidFill>
                                    <a:srgbClr val="003399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US" sz="2200" i="1">
                                  <a:solidFill>
                                    <a:srgbClr val="003399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p>
                          </m:sSubSup>
                        </m:oMath>
                      </a14:m>
                      <a:r>
                        <a:rPr lang="en-US" sz="2200" dirty="0">
                          <a:solidFill>
                            <a:srgbClr val="003399"/>
                          </a:solidFill>
                          <a:latin typeface="Arial" charset="0"/>
                        </a:rPr>
                        <a:t> (~ 2.4 THz)</a:t>
                      </a:r>
                      <a:endParaRPr lang="en-US" sz="2200" i="1" dirty="0">
                        <a:solidFill>
                          <a:srgbClr val="003399"/>
                        </a:solidFill>
                        <a:latin typeface="Arial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" name="TextBox 1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6713363" y="1300612"/>
                      <a:ext cx="2121543" cy="474553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 t="-6410" r="-3736" b="-17949"/>
                      </a:stretch>
                    </a:blip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31" name="Picture 30" descr="A close up of a light&#10;&#10;Description automatically generated">
                <a:extLst>
                  <a:ext uri="{FF2B5EF4-FFF2-40B4-BE49-F238E27FC236}">
                    <a16:creationId xmlns:a16="http://schemas.microsoft.com/office/drawing/2014/main" id="{A126751F-15D4-C240-AE63-5056C71991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61909" y="1320829"/>
                <a:ext cx="2392343" cy="1790399"/>
              </a:xfrm>
              <a:prstGeom prst="rect">
                <a:avLst/>
              </a:prstGeom>
            </p:spPr>
          </p:pic>
        </p:grpSp>
        <p:pic>
          <p:nvPicPr>
            <p:cNvPr id="33" name="Picture 32" descr="A picture containing clock, light&#10;&#10;Description automatically generated">
              <a:extLst>
                <a:ext uri="{FF2B5EF4-FFF2-40B4-BE49-F238E27FC236}">
                  <a16:creationId xmlns:a16="http://schemas.microsoft.com/office/drawing/2014/main" id="{62C8337B-117E-9A40-AA2C-833FA153B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49172" y="2764091"/>
              <a:ext cx="1358900" cy="4318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179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530">
        <p:fade/>
      </p:transition>
    </mc:Choice>
    <mc:Fallback xmlns="">
      <p:transition spd="med" advTm="385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20|21.5|1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|1.3|4.4|5.2|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6.2|20.4|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3|14.3|7.7|1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3.3|4.7|18.9|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|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7.5|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3.7|6.5|18.8|20.6|12.7|14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F08D4CB-71B7-064C-8D93-42718E84150D}" vid="{F7B897EC-CD26-A643-A6E1-F025ADC4477E}"/>
    </a:ext>
  </a:extLst>
</a:theme>
</file>

<file path=ppt/theme/theme2.xml><?xml version="1.0" encoding="utf-8"?>
<a:theme xmlns:a="http://schemas.openxmlformats.org/drawingml/2006/main" name="Sandia Theme 1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F08D4CB-71B7-064C-8D93-42718E84150D}" vid="{A2261132-A791-3A41-9FAA-D15E809082CF}"/>
    </a:ext>
  </a:extLst>
</a:theme>
</file>

<file path=ppt/theme/theme3.xml><?xml version="1.0" encoding="utf-8"?>
<a:theme xmlns:a="http://schemas.openxmlformats.org/drawingml/2006/main" name="2_Default Theme">
  <a:themeElements>
    <a:clrScheme name="LANL_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NL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LANL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NL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L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L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L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L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L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andia 2018">
    <a:dk1>
      <a:srgbClr val="000000"/>
    </a:dk1>
    <a:lt1>
      <a:srgbClr val="FFFFFF"/>
    </a:lt1>
    <a:dk2>
      <a:srgbClr val="005376"/>
    </a:dk2>
    <a:lt2>
      <a:srgbClr val="E7E6E6"/>
    </a:lt2>
    <a:accent1>
      <a:srgbClr val="008E74"/>
    </a:accent1>
    <a:accent2>
      <a:srgbClr val="6CB312"/>
    </a:accent2>
    <a:accent3>
      <a:srgbClr val="FFA033"/>
    </a:accent3>
    <a:accent4>
      <a:srgbClr val="A92C00"/>
    </a:accent4>
    <a:accent5>
      <a:srgbClr val="7D0D7C"/>
    </a:accent5>
    <a:accent6>
      <a:srgbClr val="00ADD0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6789</TotalTime>
  <Words>1736</Words>
  <Application>Microsoft Macintosh PowerPoint</Application>
  <PresentationFormat>Widescreen</PresentationFormat>
  <Paragraphs>181</Paragraphs>
  <Slides>21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Heiti TC Medium</vt:lpstr>
      <vt:lpstr>Arial</vt:lpstr>
      <vt:lpstr>Calibri</vt:lpstr>
      <vt:lpstr>Calibri Light</vt:lpstr>
      <vt:lpstr>Cambria Math</vt:lpstr>
      <vt:lpstr>Courier New</vt:lpstr>
      <vt:lpstr>Garamond</vt:lpstr>
      <vt:lpstr>Gill Sans MT</vt:lpstr>
      <vt:lpstr>Helvetica</vt:lpstr>
      <vt:lpstr>Segoe UI Bold</vt:lpstr>
      <vt:lpstr>Segoe UI Semibold</vt:lpstr>
      <vt:lpstr>Trebuchet MS</vt:lpstr>
      <vt:lpstr>Wingdings</vt:lpstr>
      <vt:lpstr>Office Theme</vt:lpstr>
      <vt:lpstr>Sandia Theme 1</vt:lpstr>
      <vt:lpstr>2_Default Theme</vt:lpstr>
      <vt:lpstr>Graph</vt:lpstr>
      <vt:lpstr>Unraveling the Origin of  Coherent Helicity-Dependent Spin-Phonon Oscillations in the van der Waals Ferromagnet CrI3 </vt:lpstr>
      <vt:lpstr>Outline</vt:lpstr>
      <vt:lpstr>Magnetic 2D Nanomaterials</vt:lpstr>
      <vt:lpstr>CrI3 at a Glance</vt:lpstr>
      <vt:lpstr>Time-Resolved Polarization Rotation Microscopy</vt:lpstr>
      <vt:lpstr>Magnetization Dynamics in Bulk CrI3</vt:lpstr>
      <vt:lpstr>Long-Time Dynamics in the FM Phase</vt:lpstr>
      <vt:lpstr>Modeling Demagnetization with the Microscopic Three-Temperature Model</vt:lpstr>
      <vt:lpstr>A Closer Look at the Coherent Modes</vt:lpstr>
      <vt:lpstr>Pump Helicity Dependence of Coherent Modes</vt:lpstr>
      <vt:lpstr>A_1g^2 Mode Amplitude vs. Temperature</vt:lpstr>
      <vt:lpstr>Capturing Spin-Phonon Coupling in CrI3</vt:lpstr>
      <vt:lpstr>Proposed Ultrafast Electron Diffraction Experiments on CrI3</vt:lpstr>
      <vt:lpstr>Using UED to Study Coherent Phonons in Quantum Materials</vt:lpstr>
      <vt:lpstr>Using Bragg Diffraction to Probe the A1g Modes in CrI3</vt:lpstr>
      <vt:lpstr>Phonon and Magnon Dispersion of CrI3</vt:lpstr>
      <vt:lpstr>Special Equipment Requirements and Hazards</vt:lpstr>
      <vt:lpstr>Experimental Time Request</vt:lpstr>
      <vt:lpstr>Conclusions and Future Directions</vt:lpstr>
      <vt:lpstr>Layer-Dependent Magnetic Properties of CrI3</vt:lpstr>
      <vt:lpstr>A_1g^2 Excitation and Coupling to Spin System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Rohit Prasankumar</dc:creator>
  <cp:keywords/>
  <dc:description/>
  <cp:lastModifiedBy>Rohit Prasankumar</cp:lastModifiedBy>
  <cp:revision>158</cp:revision>
  <dcterms:created xsi:type="dcterms:W3CDTF">2020-08-14T01:52:29Z</dcterms:created>
  <dcterms:modified xsi:type="dcterms:W3CDTF">2020-12-09T17:50:29Z</dcterms:modified>
  <cp:category/>
</cp:coreProperties>
</file>