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3" r:id="rId3"/>
    <p:sldId id="266" r:id="rId4"/>
    <p:sldId id="268" r:id="rId5"/>
    <p:sldId id="259" r:id="rId6"/>
    <p:sldId id="276" r:id="rId7"/>
    <p:sldId id="264" r:id="rId8"/>
    <p:sldId id="270" r:id="rId9"/>
    <p:sldId id="271" r:id="rId10"/>
    <p:sldId id="274" r:id="rId11"/>
    <p:sldId id="278" r:id="rId12"/>
    <p:sldId id="273" r:id="rId13"/>
    <p:sldId id="269" r:id="rId14"/>
    <p:sldId id="262" r:id="rId15"/>
    <p:sldId id="267" r:id="rId16"/>
    <p:sldId id="265" r:id="rId17"/>
    <p:sldId id="277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6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0977270237656403"/>
          <c:y val="0.130946881574611"/>
          <c:w val="0.604767668609463"/>
          <c:h val="0.868161727681592"/>
        </c:manualLayout>
      </c:layout>
      <c:pie3DChart>
        <c:varyColors val="1"/>
        <c:ser>
          <c:idx val="0"/>
          <c:order val="0"/>
          <c:explosion val="10"/>
          <c:dPt>
            <c:idx val="0"/>
            <c:bubble3D val="0"/>
            <c:explosion val="13"/>
          </c:dPt>
          <c:dLbls>
            <c:dLbl>
              <c:idx val="3"/>
              <c:layout>
                <c:manualLayout>
                  <c:x val="-0.049028587276306"/>
                  <c:y val="-0.1352449721272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0576078891041112"/>
                  <c:y val="-0.1002346456692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0564056859833494"/>
                  <c:y val="-0.08070007158196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0536453189443521"/>
                  <c:y val="-0.0712672870436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0552436378052428"/>
                  <c:y val="-0.07541080770279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Sheet1!$A$1:$A$12</c:f>
              <c:strCache>
                <c:ptCount val="12"/>
                <c:pt idx="0">
                  <c:v>Beam studies</c:v>
                </c:pt>
                <c:pt idx="1">
                  <c:v>Inverse Gamma Scattering</c:v>
                </c:pt>
                <c:pt idx="2">
                  <c:v>Compton</c:v>
                </c:pt>
                <c:pt idx="3">
                  <c:v>Rubicon IFEL</c:v>
                </c:pt>
                <c:pt idx="4">
                  <c:v>Vacuum Laser Acceleration</c:v>
                </c:pt>
                <c:pt idx="5">
                  <c:v>Plasma Wake Field Acceleration</c:v>
                </c:pt>
                <c:pt idx="6">
                  <c:v>Dielectric Wake Field (Euclid)</c:v>
                </c:pt>
                <c:pt idx="7">
                  <c:v>Dielectric Wakefield (UCLA)</c:v>
                </c:pt>
                <c:pt idx="8">
                  <c:v>Coherent Synhrotron Radiation Suppression</c:v>
                </c:pt>
                <c:pt idx="9">
                  <c:v>Coherent Noise Suppression</c:v>
                </c:pt>
                <c:pt idx="10">
                  <c:v>Coherent Filamentation Instability</c:v>
                </c:pt>
                <c:pt idx="11">
                  <c:v>Ions generation</c:v>
                </c:pt>
              </c:strCache>
            </c:strRef>
          </c:cat>
          <c:val>
            <c:numRef>
              <c:f>Sheet1!$B$1:$B$12</c:f>
              <c:numCache>
                <c:formatCode>General</c:formatCode>
                <c:ptCount val="12"/>
                <c:pt idx="0">
                  <c:v>58.0</c:v>
                </c:pt>
                <c:pt idx="1">
                  <c:v>29.0</c:v>
                </c:pt>
                <c:pt idx="2">
                  <c:v>26.0</c:v>
                </c:pt>
                <c:pt idx="3">
                  <c:v>10.0</c:v>
                </c:pt>
                <c:pt idx="4">
                  <c:v>17.0</c:v>
                </c:pt>
                <c:pt idx="5">
                  <c:v>22.0</c:v>
                </c:pt>
                <c:pt idx="6">
                  <c:v>20.0</c:v>
                </c:pt>
                <c:pt idx="7">
                  <c:v>12.0</c:v>
                </c:pt>
                <c:pt idx="8">
                  <c:v>13.0</c:v>
                </c:pt>
                <c:pt idx="9">
                  <c:v>8.0</c:v>
                </c:pt>
                <c:pt idx="10">
                  <c:v>37.0</c:v>
                </c:pt>
                <c:pt idx="11">
                  <c:v>32.0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52698716432859"/>
          <c:y val="0.0"/>
          <c:w val="0.436260032758609"/>
          <c:h val="0.960294058697208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23C0C-6BB3-C448-9E30-481074CA899E}" type="datetimeFigureOut">
              <a:rPr lang="en-US" smtClean="0"/>
              <a:t>4/26/12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E7B16-29CB-EB40-A6C3-00689BE39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13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24EDEDD0-7A69-364D-AFE7-B02C7469CA14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24EDEDD0-7A69-364D-AFE7-B02C7469CA14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r"/>
            <a:fld id="{9E2439C3-93F5-4F4C-A5DA-946B0E69C283}" type="slidenum">
              <a:rPr lang="en-US" sz="1200"/>
              <a:pPr algn="r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r"/>
            <a:fld id="{29704BB0-F5D5-0845-A125-C008617E7D3E}" type="slidenum">
              <a:rPr lang="en-US" sz="1200"/>
              <a:pPr algn="r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  <p:sp>
        <p:nvSpPr>
          <p:cNvPr id="32771" name="Slide Number Placeholder 3"/>
          <p:cNvSpPr txBox="1">
            <a:spLocks noGrp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r"/>
            <a:fld id="{25564320-0BF8-944B-A212-06816C087805}" type="slidenum">
              <a:rPr lang="en-US" sz="1200"/>
              <a:pPr algn="r"/>
              <a:t>17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E57C-C5E1-5745-A440-20CFC6815AB6}" type="datetimeFigureOut">
              <a:rPr lang="en-US" smtClean="0"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7890-72F8-5449-BCC0-9C939831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4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E57C-C5E1-5745-A440-20CFC6815AB6}" type="datetimeFigureOut">
              <a:rPr lang="en-US" smtClean="0"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7890-72F8-5449-BCC0-9C939831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E57C-C5E1-5745-A440-20CFC6815AB6}" type="datetimeFigureOut">
              <a:rPr lang="en-US" smtClean="0"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7890-72F8-5449-BCC0-9C939831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2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-109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-109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BE06EC-7043-B34E-8BA9-92A3FFF2D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0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E57C-C5E1-5745-A440-20CFC6815AB6}" type="datetimeFigureOut">
              <a:rPr lang="en-US" smtClean="0"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7890-72F8-5449-BCC0-9C939831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8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E57C-C5E1-5745-A440-20CFC6815AB6}" type="datetimeFigureOut">
              <a:rPr lang="en-US" smtClean="0"/>
              <a:t>4/26/12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7890-72F8-5449-BCC0-9C939831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93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E57C-C5E1-5745-A440-20CFC6815AB6}" type="datetimeFigureOut">
              <a:rPr lang="en-US" smtClean="0"/>
              <a:t>4/26/12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7890-72F8-5449-BCC0-9C939831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8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E57C-C5E1-5745-A440-20CFC6815AB6}" type="datetimeFigureOut">
              <a:rPr lang="en-US" smtClean="0"/>
              <a:t>4/26/12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7890-72F8-5449-BCC0-9C939831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6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E57C-C5E1-5745-A440-20CFC6815AB6}" type="datetimeFigureOut">
              <a:rPr lang="en-US" smtClean="0"/>
              <a:t>4/26/12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7890-72F8-5449-BCC0-9C939831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5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E57C-C5E1-5745-A440-20CFC6815AB6}" type="datetimeFigureOut">
              <a:rPr lang="en-US" smtClean="0"/>
              <a:t>4/26/12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7890-72F8-5449-BCC0-9C939831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3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E57C-C5E1-5745-A440-20CFC6815AB6}" type="datetimeFigureOut">
              <a:rPr lang="en-US" smtClean="0"/>
              <a:t>4/26/12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7890-72F8-5449-BCC0-9C939831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4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E57C-C5E1-5745-A440-20CFC6815AB6}" type="datetimeFigureOut">
              <a:rPr lang="en-US" smtClean="0"/>
              <a:t>4/26/12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57890-72F8-5449-BCC0-9C939831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16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4/26/12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57890-72F8-5449-BCC0-9C939831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4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4084"/>
            <a:ext cx="7772400" cy="1470025"/>
          </a:xfrm>
        </p:spPr>
        <p:txBody>
          <a:bodyPr/>
          <a:lstStyle/>
          <a:p>
            <a:r>
              <a:rPr lang="en-US" dirty="0">
                <a:latin typeface="Comic Sans MS"/>
                <a:cs typeface="Comic Sans MS"/>
              </a:rPr>
              <a:t>ATF status report and plans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Vitaly Yakimenko</a:t>
            </a:r>
          </a:p>
          <a:p>
            <a:r>
              <a:rPr lang="en-US" dirty="0" smtClean="0">
                <a:latin typeface="Comic Sans MS"/>
                <a:cs typeface="Comic Sans MS"/>
              </a:rPr>
              <a:t>April 26, 2012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4487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66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New beam capabilities: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284"/>
            <a:ext cx="8229600" cy="39822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Used for experiments: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Extremely stable chirped beam </a:t>
            </a:r>
            <a:r>
              <a:rPr lang="en-US" dirty="0" smtClean="0">
                <a:latin typeface="Comic Sans MS"/>
                <a:cs typeface="Comic Sans MS"/>
              </a:rPr>
              <a:t>to characterized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~10</a:t>
            </a:r>
            <a:r>
              <a:rPr lang="en-US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-5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energy variation 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(CSR suppression studies)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~30 microns (RMS) beam in 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PWFA, DWFA and Compton </a:t>
            </a:r>
            <a:r>
              <a:rPr lang="en-US" dirty="0" smtClean="0">
                <a:latin typeface="Comic Sans MS"/>
                <a:cs typeface="Comic Sans MS"/>
              </a:rPr>
              <a:t>location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characterized with four screen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Continuously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tunable spacing between drive and witness</a:t>
            </a:r>
            <a:r>
              <a:rPr lang="en-US" dirty="0" smtClean="0">
                <a:latin typeface="Comic Sans MS"/>
                <a:cs typeface="Comic Sans MS"/>
              </a:rPr>
              <a:t> bunches for short range </a:t>
            </a:r>
            <a:r>
              <a:rPr lang="en-US" dirty="0" err="1" smtClean="0">
                <a:latin typeface="Comic Sans MS"/>
                <a:cs typeface="Comic Sans MS"/>
              </a:rPr>
              <a:t>wakefield</a:t>
            </a:r>
            <a:r>
              <a:rPr lang="en-US" dirty="0" smtClean="0">
                <a:latin typeface="Comic Sans MS"/>
                <a:cs typeface="Comic Sans MS"/>
              </a:rPr>
              <a:t> characterization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 (DWFA structures)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~5 microns (RMS) beam </a:t>
            </a:r>
            <a:r>
              <a:rPr lang="en-US" dirty="0" smtClean="0">
                <a:latin typeface="Comic Sans MS"/>
                <a:cs typeface="Comic Sans MS"/>
              </a:rPr>
              <a:t>focused with PMQs and characterized with in vacuum microscope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with ~1 micron optical resolution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(optical acceleration structures)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10</a:t>
            </a:fld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81214" y="1524000"/>
            <a:ext cx="8672286" cy="2222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1714" t="33372" r="16596" b="43577"/>
          <a:stretch/>
        </p:blipFill>
        <p:spPr>
          <a:xfrm>
            <a:off x="3746230" y="4827982"/>
            <a:ext cx="1513064" cy="19126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0075" y="5361674"/>
            <a:ext cx="2044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Comic Sans MS"/>
                <a:cs typeface="Comic Sans MS"/>
              </a:rPr>
              <a:t>σ</a:t>
            </a:r>
            <a:r>
              <a:rPr lang="el-GR" sz="2400" baseline="-25000" dirty="0">
                <a:latin typeface="Comic Sans MS"/>
                <a:cs typeface="Comic Sans MS"/>
              </a:rPr>
              <a:t>x</a:t>
            </a:r>
            <a:r>
              <a:rPr lang="el-GR" sz="2400" dirty="0">
                <a:latin typeface="Comic Sans MS"/>
                <a:cs typeface="Comic Sans MS"/>
              </a:rPr>
              <a:t> = 7 μm</a:t>
            </a:r>
          </a:p>
          <a:p>
            <a:r>
              <a:rPr lang="el-GR" sz="2400" dirty="0">
                <a:latin typeface="Comic Sans MS"/>
                <a:cs typeface="Comic Sans MS"/>
              </a:rPr>
              <a:t>σ</a:t>
            </a:r>
            <a:r>
              <a:rPr lang="el-GR" sz="2400" baseline="-25000" dirty="0">
                <a:latin typeface="Comic Sans MS"/>
                <a:cs typeface="Comic Sans MS"/>
              </a:rPr>
              <a:t>y</a:t>
            </a:r>
            <a:r>
              <a:rPr lang="el-GR" sz="2400" dirty="0">
                <a:latin typeface="Comic Sans MS"/>
                <a:cs typeface="Comic Sans MS"/>
              </a:rPr>
              <a:t> = 15 μm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376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Ealing_reflector_schematic_annotat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" r="23366" b="16544"/>
          <a:stretch/>
        </p:blipFill>
        <p:spPr>
          <a:xfrm>
            <a:off x="1" y="5168109"/>
            <a:ext cx="3765175" cy="1469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2092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Comic Sans MS"/>
                <a:cs typeface="Comic Sans MS"/>
              </a:rPr>
              <a:t>μ</a:t>
            </a:r>
            <a:r>
              <a:rPr lang="en-US" sz="3600" dirty="0" err="1" smtClean="0">
                <a:latin typeface="Comic Sans MS"/>
                <a:cs typeface="Comic Sans MS"/>
              </a:rPr>
              <a:t>beam</a:t>
            </a:r>
            <a:endParaRPr lang="en-US" sz="3600" dirty="0"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6890"/>
          <a:stretch/>
        </p:blipFill>
        <p:spPr>
          <a:xfrm>
            <a:off x="2763795" y="1706928"/>
            <a:ext cx="3332881" cy="26267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2542" t="18580" r="32742" b="16250"/>
          <a:stretch/>
        </p:blipFill>
        <p:spPr>
          <a:xfrm>
            <a:off x="7482895" y="816197"/>
            <a:ext cx="1233515" cy="35175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70774" t="13429" r="14879" b="22752"/>
          <a:stretch/>
        </p:blipFill>
        <p:spPr>
          <a:xfrm>
            <a:off x="6096676" y="816197"/>
            <a:ext cx="1233516" cy="3517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676" y="163083"/>
            <a:ext cx="1334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Comic Sans MS"/>
                <a:cs typeface="Comic Sans MS"/>
              </a:rPr>
              <a:t>σ</a:t>
            </a:r>
            <a:r>
              <a:rPr lang="el-GR" baseline="-25000" dirty="0">
                <a:latin typeface="Comic Sans MS"/>
                <a:cs typeface="Comic Sans MS"/>
              </a:rPr>
              <a:t>x</a:t>
            </a:r>
            <a:r>
              <a:rPr lang="el-GR" dirty="0">
                <a:latin typeface="Comic Sans MS"/>
                <a:cs typeface="Comic Sans MS"/>
              </a:rPr>
              <a:t> = 7 μm</a:t>
            </a:r>
          </a:p>
          <a:p>
            <a:r>
              <a:rPr lang="el-GR" dirty="0">
                <a:latin typeface="Comic Sans MS"/>
                <a:cs typeface="Comic Sans MS"/>
              </a:rPr>
              <a:t>σ</a:t>
            </a:r>
            <a:r>
              <a:rPr lang="el-GR" baseline="-25000" dirty="0">
                <a:latin typeface="Comic Sans MS"/>
                <a:cs typeface="Comic Sans MS"/>
              </a:rPr>
              <a:t>y</a:t>
            </a:r>
            <a:r>
              <a:rPr lang="el-GR" dirty="0">
                <a:latin typeface="Comic Sans MS"/>
                <a:cs typeface="Comic Sans MS"/>
              </a:rPr>
              <a:t> = 15 μm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82895" y="156300"/>
            <a:ext cx="142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Comic Sans MS"/>
                <a:cs typeface="Comic Sans MS"/>
              </a:rPr>
              <a:t>σ</a:t>
            </a:r>
            <a:r>
              <a:rPr lang="el-GR" baseline="-25000" dirty="0">
                <a:latin typeface="Comic Sans MS"/>
                <a:cs typeface="Comic Sans MS"/>
              </a:rPr>
              <a:t>x</a:t>
            </a:r>
            <a:r>
              <a:rPr lang="el-GR" dirty="0">
                <a:latin typeface="Comic Sans MS"/>
                <a:cs typeface="Comic Sans MS"/>
              </a:rPr>
              <a:t> = 7 μm</a:t>
            </a:r>
          </a:p>
          <a:p>
            <a:r>
              <a:rPr lang="el-GR" dirty="0">
                <a:latin typeface="Comic Sans MS"/>
                <a:cs typeface="Comic Sans MS"/>
              </a:rPr>
              <a:t>σ</a:t>
            </a:r>
            <a:r>
              <a:rPr lang="el-GR" baseline="-25000" dirty="0">
                <a:latin typeface="Comic Sans MS"/>
                <a:cs typeface="Comic Sans MS"/>
              </a:rPr>
              <a:t>y</a:t>
            </a:r>
            <a:r>
              <a:rPr lang="el-GR" dirty="0">
                <a:latin typeface="Comic Sans MS"/>
                <a:cs typeface="Comic Sans MS"/>
              </a:rPr>
              <a:t> = </a:t>
            </a:r>
            <a:r>
              <a:rPr lang="el-GR" dirty="0" smtClean="0">
                <a:latin typeface="Comic Sans MS"/>
                <a:cs typeface="Comic Sans MS"/>
              </a:rPr>
              <a:t>1</a:t>
            </a:r>
            <a:r>
              <a:rPr lang="en-US" dirty="0" smtClean="0">
                <a:latin typeface="Comic Sans MS"/>
                <a:cs typeface="Comic Sans MS"/>
              </a:rPr>
              <a:t>1</a:t>
            </a:r>
            <a:r>
              <a:rPr lang="el-GR" dirty="0" smtClean="0">
                <a:latin typeface="Comic Sans MS"/>
                <a:cs typeface="Comic Sans MS"/>
              </a:rPr>
              <a:t>5 </a:t>
            </a:r>
            <a:r>
              <a:rPr lang="el-GR" dirty="0">
                <a:latin typeface="Comic Sans MS"/>
                <a:cs typeface="Comic Sans MS"/>
              </a:rPr>
              <a:t>μm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54135" t="3094" r="5324" b="60865"/>
          <a:stretch/>
        </p:blipFill>
        <p:spPr>
          <a:xfrm rot="5400000" flipH="1">
            <a:off x="7346575" y="4928863"/>
            <a:ext cx="2273876" cy="12401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42000" y="4682710"/>
            <a:ext cx="2187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optical resolution: </a:t>
            </a:r>
            <a:r>
              <a:rPr lang="en-US" dirty="0" smtClean="0">
                <a:latin typeface="Comic Sans MS"/>
                <a:cs typeface="Comic Sans MS"/>
              </a:rPr>
              <a:t>	1.25 </a:t>
            </a:r>
            <a:r>
              <a:rPr lang="en-US" dirty="0" err="1" smtClean="0">
                <a:latin typeface="Comic Sans MS"/>
                <a:cs typeface="Comic Sans MS"/>
              </a:rPr>
              <a:t>μm</a:t>
            </a:r>
            <a:endParaRPr lang="en-US" dirty="0" smtClean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r>
              <a:rPr lang="en-US" dirty="0">
                <a:latin typeface="Comic Sans MS"/>
                <a:cs typeface="Comic Sans MS"/>
              </a:rPr>
              <a:t>calibration: 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	</a:t>
            </a:r>
            <a:r>
              <a:rPr lang="el-GR" dirty="0" smtClean="0">
                <a:latin typeface="Comic Sans MS"/>
                <a:cs typeface="Comic Sans MS"/>
              </a:rPr>
              <a:t>0.63 </a:t>
            </a:r>
            <a:r>
              <a:rPr lang="el-GR" dirty="0">
                <a:latin typeface="Comic Sans MS"/>
                <a:cs typeface="Comic Sans MS"/>
              </a:rPr>
              <a:t>μm/pix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63155" y="2672290"/>
            <a:ext cx="1233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latin typeface="Comic Sans MS"/>
                <a:cs typeface="Comic Sans MS"/>
              </a:rPr>
              <a:t>β</a:t>
            </a:r>
            <a:r>
              <a:rPr lang="en-US" baseline="-25000" dirty="0" smtClean="0">
                <a:latin typeface="Comic Sans MS"/>
                <a:cs typeface="Comic Sans MS"/>
              </a:rPr>
              <a:t>x </a:t>
            </a:r>
            <a:r>
              <a:rPr lang="en-US" dirty="0" smtClean="0">
                <a:latin typeface="Comic Sans MS"/>
                <a:cs typeface="Comic Sans MS"/>
              </a:rPr>
              <a:t>= 3 mm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l-GR" dirty="0" smtClean="0">
                <a:latin typeface="Comic Sans MS"/>
                <a:cs typeface="Comic Sans MS"/>
              </a:rPr>
              <a:t>β</a:t>
            </a:r>
            <a:r>
              <a:rPr lang="en-US" baseline="-25000" dirty="0" smtClean="0">
                <a:latin typeface="Comic Sans MS"/>
                <a:cs typeface="Comic Sans MS"/>
              </a:rPr>
              <a:t>y </a:t>
            </a:r>
            <a:r>
              <a:rPr lang="en-US" dirty="0">
                <a:latin typeface="Comic Sans MS"/>
                <a:cs typeface="Comic Sans MS"/>
              </a:rPr>
              <a:t>= 3 mm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0608" y="4353725"/>
            <a:ext cx="5184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Reflective objective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9232" y="718749"/>
            <a:ext cx="52386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PMQ triplet set to have equivalent to thing lens matrix 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2" y="2348421"/>
            <a:ext cx="2543144" cy="1611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2897" y="4962227"/>
            <a:ext cx="3019103" cy="172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757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New beam capabilities: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283"/>
            <a:ext cx="8229600" cy="487682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Used for experiments: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Extremely stable chirped beam </a:t>
            </a:r>
            <a:r>
              <a:rPr lang="en-US" dirty="0" smtClean="0">
                <a:latin typeface="Comic Sans MS"/>
                <a:cs typeface="Comic Sans MS"/>
              </a:rPr>
              <a:t>to characterized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~10</a:t>
            </a:r>
            <a:r>
              <a:rPr lang="en-US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-5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energy variation 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(CSR suppression studies)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~30 microns (RMS) beam in 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PWFA, DWFA and Compton </a:t>
            </a:r>
            <a:r>
              <a:rPr lang="en-US" dirty="0" smtClean="0">
                <a:latin typeface="Comic Sans MS"/>
                <a:cs typeface="Comic Sans MS"/>
              </a:rPr>
              <a:t>location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characterized with four screen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Continuously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tunable spacing between drive and witness</a:t>
            </a:r>
            <a:r>
              <a:rPr lang="en-US" dirty="0" smtClean="0">
                <a:latin typeface="Comic Sans MS"/>
                <a:cs typeface="Comic Sans MS"/>
              </a:rPr>
              <a:t> bunches for short range </a:t>
            </a:r>
            <a:r>
              <a:rPr lang="en-US" dirty="0" err="1" smtClean="0">
                <a:latin typeface="Comic Sans MS"/>
                <a:cs typeface="Comic Sans MS"/>
              </a:rPr>
              <a:t>wakefield</a:t>
            </a:r>
            <a:r>
              <a:rPr lang="en-US" dirty="0" smtClean="0">
                <a:latin typeface="Comic Sans MS"/>
                <a:cs typeface="Comic Sans MS"/>
              </a:rPr>
              <a:t> characterization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 (DWFA structures)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~5 microns (RMS) beam </a:t>
            </a:r>
            <a:r>
              <a:rPr lang="en-US" dirty="0" smtClean="0">
                <a:latin typeface="Comic Sans MS"/>
                <a:cs typeface="Comic Sans MS"/>
              </a:rPr>
              <a:t>focused with PMQs and characterized with in vacuum microscope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with ~1 micron optical resolution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(optical acceleration structures)</a:t>
            </a:r>
          </a:p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Plans: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X band deflecting cavity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12</a:t>
            </a:fld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281214" y="1524000"/>
            <a:ext cx="8672286" cy="35015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8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686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Comic Sans MS"/>
                <a:cs typeface="Comic Sans MS"/>
              </a:rPr>
              <a:t>New laser capabilities:</a:t>
            </a:r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sz="2700" dirty="0">
                <a:latin typeface="Comic Sans MS"/>
                <a:cs typeface="Comic Sans MS"/>
              </a:rPr>
              <a:t>(10mJ/5ps high rep rate; 5J/5ps</a:t>
            </a:r>
            <a:r>
              <a:rPr lang="en-US" sz="2700" dirty="0" smtClean="0">
                <a:latin typeface="Comic Sans MS"/>
                <a:cs typeface="Comic Sans MS"/>
              </a:rPr>
              <a:t>)</a:t>
            </a:r>
            <a:endParaRPr lang="en-US" sz="27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4572"/>
            <a:ext cx="8229600" cy="554524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CO</a:t>
            </a:r>
            <a:r>
              <a:rPr lang="en-US" baseline="-25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laser</a:t>
            </a:r>
          </a:p>
          <a:p>
            <a:pPr lvl="1"/>
            <a:r>
              <a:rPr lang="en-US" dirty="0" err="1" smtClean="0">
                <a:latin typeface="Comic Sans MS"/>
                <a:cs typeface="Comic Sans MS"/>
              </a:rPr>
              <a:t>Ti:Sapphire</a:t>
            </a:r>
            <a:r>
              <a:rPr lang="en-US" dirty="0" smtClean="0">
                <a:latin typeface="Comic Sans MS"/>
                <a:cs typeface="Comic Sans MS"/>
              </a:rPr>
              <a:t> seed system being commissioned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Regenerative amplifier rebuild with </a:t>
            </a:r>
            <a:r>
              <a:rPr lang="en-US" dirty="0" err="1" smtClean="0">
                <a:latin typeface="Comic Sans MS"/>
                <a:cs typeface="Comic Sans MS"/>
              </a:rPr>
              <a:t>Pockels</a:t>
            </a:r>
            <a:r>
              <a:rPr lang="en-US" dirty="0" smtClean="0">
                <a:latin typeface="Comic Sans MS"/>
                <a:cs typeface="Comic Sans MS"/>
              </a:rPr>
              <a:t> cells replaced by </a:t>
            </a:r>
            <a:r>
              <a:rPr lang="en-US" dirty="0" err="1" smtClean="0">
                <a:latin typeface="Comic Sans MS"/>
                <a:cs typeface="Comic Sans MS"/>
              </a:rPr>
              <a:t>Ge</a:t>
            </a:r>
            <a:r>
              <a:rPr lang="en-US" dirty="0" smtClean="0">
                <a:latin typeface="Comic Sans MS"/>
                <a:cs typeface="Comic Sans MS"/>
              </a:rPr>
              <a:t> Switches =&gt; ~10x output intensity.  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Electromechanical control of main amplifier mirrors.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Change in main amplifier configuration after studies of saturation effects.</a:t>
            </a:r>
          </a:p>
          <a:p>
            <a:pPr lvl="1"/>
            <a:endParaRPr lang="en-US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Plans: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Shorter pulse/ more stable output with new seed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Si switch to protect windows damage from amplified back reflection (laser plasma interaction).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Main amplifier maintenance: to re-optimize/restore discharge energy.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Chirped pulse amplification studies.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~100fs timing distribution for ATF subsystems: photo injector laser; CO2 seed laser, RF systems…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13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30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20" y="4125612"/>
            <a:ext cx="3131627" cy="2339055"/>
          </a:xfrm>
          <a:prstGeom prst="rect">
            <a:avLst/>
          </a:prstGeom>
        </p:spPr>
      </p:pic>
      <p:pic>
        <p:nvPicPr>
          <p:cNvPr id="13" name="Picture 12" descr="Screen Shot 2012-04-23 at 12.33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28" y="832551"/>
            <a:ext cx="4033272" cy="2346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757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Control system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679" y="1172313"/>
            <a:ext cx="4747009" cy="520391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Changes: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Feedbacks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Step motors</a:t>
            </a:r>
          </a:p>
          <a:p>
            <a:pPr lvl="1"/>
            <a:r>
              <a:rPr lang="en-US" dirty="0" err="1" smtClean="0">
                <a:latin typeface="Comic Sans MS"/>
                <a:cs typeface="Comic Sans MS"/>
              </a:rPr>
              <a:t>Mathematica</a:t>
            </a:r>
            <a:endParaRPr lang="en-US" dirty="0" smtClean="0">
              <a:latin typeface="Comic Sans MS"/>
              <a:cs typeface="Comic Sans MS"/>
            </a:endParaRPr>
          </a:p>
          <a:p>
            <a:pPr lvl="1"/>
            <a:endParaRPr lang="en-US" dirty="0">
              <a:latin typeface="Comic Sans MS"/>
              <a:cs typeface="Comic Sans MS"/>
            </a:endParaRPr>
          </a:p>
          <a:p>
            <a:pPr lvl="1"/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Plans: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Power supplies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Control computer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CAMAC-&gt; ???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FG overhaul (currently: 8 analog and 10 digital)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523" y="3356846"/>
            <a:ext cx="2436410" cy="1938294"/>
          </a:xfrm>
          <a:prstGeom prst="rect">
            <a:avLst/>
          </a:prstGeom>
        </p:spPr>
      </p:pic>
      <p:pic>
        <p:nvPicPr>
          <p:cNvPr id="7" name="Picture 6" descr="Screen Shot 2012-04-23 at 11.03.2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18" y="864779"/>
            <a:ext cx="1952170" cy="1456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291" y="3134700"/>
            <a:ext cx="2948256" cy="1197800"/>
          </a:xfrm>
          <a:prstGeom prst="rect">
            <a:avLst/>
          </a:prstGeom>
        </p:spPr>
      </p:pic>
      <p:pic>
        <p:nvPicPr>
          <p:cNvPr id="8" name="Picture 7" descr="Screen Shot 2012-04-23 at 11.02.5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384" y="1999659"/>
            <a:ext cx="2122536" cy="1525917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14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2047561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40"/>
            <a:ext cx="8229600" cy="70733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latin typeface="Comic Sans MS" charset="0"/>
                <a:ea typeface="MS PGothic" charset="0"/>
              </a:rPr>
              <a:t>New Space</a:t>
            </a:r>
            <a:endParaRPr lang="en-US" sz="3600" dirty="0">
              <a:latin typeface="Comic Sans MS" charset="0"/>
              <a:ea typeface="MS PGothic" charset="0"/>
            </a:endParaRPr>
          </a:p>
        </p:txBody>
      </p:sp>
      <p:sp>
        <p:nvSpPr>
          <p:cNvPr id="29699" name="Text Box 86"/>
          <p:cNvSpPr txBox="1">
            <a:spLocks noChangeArrowheads="1"/>
          </p:cNvSpPr>
          <p:nvPr/>
        </p:nvSpPr>
        <p:spPr bwMode="auto">
          <a:xfrm>
            <a:off x="4800600" y="16002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52400" y="939800"/>
            <a:ext cx="8991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1800" dirty="0">
                <a:latin typeface="Comic Sans MS" charset="0"/>
              </a:rPr>
              <a:t> Phase I:  ATF capabilities (100MeV) in the new experimental space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latin typeface="Comic Sans MS" charset="0"/>
              </a:rPr>
              <a:t> Phase II:  Energy upgrade to 300 MeV 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latin typeface="Comic Sans MS" charset="0"/>
              </a:rPr>
              <a:t> Phase III:  Energy upgrade to 500 MeV </a:t>
            </a:r>
          </a:p>
          <a:p>
            <a:pPr marL="342900" indent="-342900">
              <a:buFont typeface="Arial" charset="0"/>
              <a:buChar char="•"/>
            </a:pPr>
            <a:endParaRPr lang="en-US" sz="1000" dirty="0">
              <a:latin typeface="Comic Sans MS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Comic Sans MS" charset="0"/>
              </a:rPr>
              <a:t>Phase I and II can be completed in 4 years with no noticeable interruption to current ATF operations.</a:t>
            </a:r>
            <a:endParaRPr lang="en-US" sz="1800" dirty="0">
              <a:latin typeface="Comic Sans MS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1000" dirty="0">
              <a:latin typeface="Comic Sans MS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latin typeface="Comic Sans MS" charset="0"/>
              </a:rPr>
              <a:t>Total floor space – increase from 5,000 ft</a:t>
            </a:r>
            <a:r>
              <a:rPr lang="en-US" sz="1800" baseline="30000" dirty="0">
                <a:latin typeface="Comic Sans MS" charset="0"/>
              </a:rPr>
              <a:t>2</a:t>
            </a:r>
            <a:r>
              <a:rPr lang="en-US" sz="1800" dirty="0">
                <a:latin typeface="Comic Sans MS" charset="0"/>
              </a:rPr>
              <a:t> to 15,000 ft</a:t>
            </a:r>
            <a:r>
              <a:rPr lang="en-US" sz="1800" baseline="30000" dirty="0">
                <a:latin typeface="Comic Sans MS" charset="0"/>
              </a:rPr>
              <a:t>2</a:t>
            </a:r>
            <a:endParaRPr lang="en-US" sz="1800" dirty="0">
              <a:latin typeface="Comic Sans MS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latin typeface="Comic Sans MS" charset="0"/>
              </a:rPr>
              <a:t>Number of independent experimental halls – increase from 1 to 5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latin typeface="Comic Sans MS" charset="0"/>
              </a:rPr>
              <a:t>Number of </a:t>
            </a:r>
            <a:r>
              <a:rPr lang="en-US" sz="1800" dirty="0" err="1">
                <a:latin typeface="Comic Sans MS" charset="0"/>
              </a:rPr>
              <a:t>beamlines</a:t>
            </a:r>
            <a:r>
              <a:rPr lang="en-US" sz="1800" dirty="0">
                <a:latin typeface="Comic Sans MS" charset="0"/>
              </a:rPr>
              <a:t> – increase from 3 to 6 with potential for further “branching”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latin typeface="Comic Sans MS" charset="0"/>
              </a:rPr>
              <a:t>E-beam energy – increase from 100 MeV to 300 MeV (with the potential for further upgrade to 500 MeV)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latin typeface="Comic Sans MS" charset="0"/>
              </a:rPr>
              <a:t>Laser room space - increase from 1500 ft</a:t>
            </a:r>
            <a:r>
              <a:rPr lang="en-US" sz="1800" baseline="30000" dirty="0">
                <a:latin typeface="Comic Sans MS" charset="0"/>
              </a:rPr>
              <a:t>2</a:t>
            </a:r>
            <a:r>
              <a:rPr lang="en-US" sz="1800" dirty="0">
                <a:latin typeface="Comic Sans MS" charset="0"/>
              </a:rPr>
              <a:t> to 4000 ft</a:t>
            </a:r>
            <a:r>
              <a:rPr lang="en-US" sz="1800" baseline="30000" dirty="0">
                <a:latin typeface="Comic Sans MS" charset="0"/>
              </a:rPr>
              <a:t>2</a:t>
            </a:r>
            <a:r>
              <a:rPr lang="en-US" sz="1800" dirty="0">
                <a:latin typeface="Comic Sans MS" charset="0"/>
              </a:rPr>
              <a:t> to allow for </a:t>
            </a:r>
            <a:r>
              <a:rPr lang="en-US" sz="1800" dirty="0" smtClean="0">
                <a:latin typeface="Comic Sans MS" charset="0"/>
              </a:rPr>
              <a:t>further laser </a:t>
            </a:r>
            <a:r>
              <a:rPr lang="en-US" sz="1800" dirty="0">
                <a:latin typeface="Comic Sans MS" charset="0"/>
              </a:rPr>
              <a:t>upgrades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latin typeface="Comic Sans MS" charset="0"/>
              </a:rPr>
              <a:t>User experimental preparation space - increase from 700sf (presently shared with laser experiments) to dedicated 1400 ft</a:t>
            </a:r>
            <a:r>
              <a:rPr lang="en-US" sz="1800" baseline="30000" dirty="0">
                <a:latin typeface="Comic Sans MS" charset="0"/>
              </a:rPr>
              <a:t>2</a:t>
            </a:r>
            <a:r>
              <a:rPr lang="en-US" sz="1800" dirty="0">
                <a:latin typeface="Comic Sans MS" charset="0"/>
              </a:rPr>
              <a:t> room</a:t>
            </a:r>
          </a:p>
          <a:p>
            <a:pPr marL="342900" indent="-342900">
              <a:buFont typeface="Arial" charset="0"/>
              <a:buChar char="•"/>
            </a:pPr>
            <a:endParaRPr lang="en-US" sz="1000" dirty="0">
              <a:latin typeface="Comic Sans MS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latin typeface="Comic Sans MS" charset="0"/>
              </a:rPr>
              <a:t>Dedicated </a:t>
            </a:r>
            <a:r>
              <a:rPr lang="en-US" sz="1800" dirty="0" err="1">
                <a:latin typeface="Comic Sans MS" charset="0"/>
              </a:rPr>
              <a:t>Linac</a:t>
            </a:r>
            <a:r>
              <a:rPr lang="en-US" sz="1800" dirty="0">
                <a:latin typeface="Comic Sans MS" charset="0"/>
              </a:rPr>
              <a:t> and RF test space – Newly introduced, 1300 ft</a:t>
            </a:r>
            <a:r>
              <a:rPr lang="en-US" sz="1800" baseline="30000" dirty="0">
                <a:latin typeface="Comic Sans MS" charset="0"/>
              </a:rPr>
              <a:t>2</a:t>
            </a:r>
            <a:r>
              <a:rPr lang="en-US" sz="1800" dirty="0">
                <a:latin typeface="Comic Sans MS" charset="0"/>
              </a:rPr>
              <a:t> to allow for high gradient R&amp;D and testing.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15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996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3" y="2959297"/>
            <a:ext cx="8653647" cy="378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79"/>
            <a:ext cx="9144000" cy="701364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>
                <a:latin typeface="Comic Sans MS" charset="0"/>
                <a:ea typeface="MS PGothic" charset="0"/>
              </a:rPr>
              <a:t>New Space </a:t>
            </a:r>
            <a:r>
              <a:rPr lang="en-US" sz="2400" dirty="0" smtClean="0">
                <a:latin typeface="Comic Sans MS" charset="0"/>
                <a:ea typeface="MS PGothic" charset="0"/>
              </a:rPr>
              <a:t>(Current </a:t>
            </a:r>
            <a:r>
              <a:rPr lang="en-US" sz="2400" dirty="0">
                <a:latin typeface="Comic Sans MS" charset="0"/>
                <a:ea typeface="MS PGothic" charset="0"/>
              </a:rPr>
              <a:t>and Proposed </a:t>
            </a:r>
            <a:r>
              <a:rPr lang="en-US" sz="2400" dirty="0" smtClean="0">
                <a:latin typeface="Comic Sans MS" charset="0"/>
                <a:ea typeface="MS PGothic" charset="0"/>
              </a:rPr>
              <a:t>layouts)</a:t>
            </a:r>
            <a:endParaRPr lang="en-US" sz="2400" dirty="0">
              <a:latin typeface="Comic Sans MS" charset="0"/>
              <a:ea typeface="MS PGothic" charset="0"/>
            </a:endParaRPr>
          </a:p>
        </p:txBody>
      </p:sp>
      <p:sp>
        <p:nvSpPr>
          <p:cNvPr id="7172" name="Text Box 86"/>
          <p:cNvSpPr txBox="1">
            <a:spLocks noChangeArrowheads="1"/>
          </p:cNvSpPr>
          <p:nvPr/>
        </p:nvSpPr>
        <p:spPr bwMode="auto">
          <a:xfrm>
            <a:off x="4114800" y="11430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1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73" y="831341"/>
            <a:ext cx="6258408" cy="209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93695" y="786579"/>
            <a:ext cx="3750305" cy="21398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Comic Sans MS"/>
                <a:cs typeface="Comic Sans MS"/>
              </a:rPr>
              <a:t>Space for CO2 chirped pulse amplification and experiments</a:t>
            </a:r>
          </a:p>
          <a:p>
            <a:r>
              <a:rPr lang="en-US" sz="1800" dirty="0" smtClean="0">
                <a:latin typeface="Comic Sans MS"/>
                <a:cs typeface="Comic Sans MS"/>
              </a:rPr>
              <a:t>3 x experimental areas</a:t>
            </a:r>
          </a:p>
          <a:p>
            <a:r>
              <a:rPr lang="en-US" sz="1800" dirty="0" smtClean="0">
                <a:latin typeface="Comic Sans MS"/>
                <a:cs typeface="Comic Sans MS"/>
              </a:rPr>
              <a:t>Independent experimental halls</a:t>
            </a:r>
          </a:p>
          <a:p>
            <a:r>
              <a:rPr lang="en-US" sz="1800" dirty="0" smtClean="0">
                <a:latin typeface="Comic Sans MS"/>
                <a:cs typeface="Comic Sans MS"/>
              </a:rPr>
              <a:t>Energy upgrade for nonlinear PWFA, GV/m DWFA and ~MeV </a:t>
            </a:r>
            <a:r>
              <a:rPr lang="en-US" sz="1800" dirty="0">
                <a:latin typeface="Comic Sans MS"/>
                <a:cs typeface="Comic Sans MS"/>
              </a:rPr>
              <a:t>gamma </a:t>
            </a:r>
            <a:r>
              <a:rPr lang="en-US" sz="1800" dirty="0" smtClean="0">
                <a:latin typeface="Comic Sans MS"/>
                <a:cs typeface="Comic Sans MS"/>
              </a:rPr>
              <a:t>beams</a:t>
            </a:r>
          </a:p>
          <a:p>
            <a:endParaRPr lang="en-US" sz="2000" dirty="0" smtClean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16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0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0638"/>
            <a:ext cx="8229600" cy="70507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Comic Sans MS" charset="0"/>
                <a:ea typeface="MS PGothic" charset="0"/>
              </a:rPr>
              <a:t>New Capabilities:</a:t>
            </a:r>
          </a:p>
        </p:txBody>
      </p:sp>
      <p:sp>
        <p:nvSpPr>
          <p:cNvPr id="31747" name="Text Box 86"/>
          <p:cNvSpPr txBox="1">
            <a:spLocks noChangeArrowheads="1"/>
          </p:cNvSpPr>
          <p:nvPr/>
        </p:nvSpPr>
        <p:spPr bwMode="auto">
          <a:xfrm>
            <a:off x="4800600" y="16002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304800" y="1066800"/>
            <a:ext cx="8458200" cy="512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Space for CO</a:t>
            </a:r>
            <a:r>
              <a:rPr lang="en-US" sz="2000" baseline="-25000" dirty="0">
                <a:latin typeface="Comic Sans MS"/>
                <a:ea typeface="ＭＳ Ｐゴシック" charset="0"/>
                <a:cs typeface="Comic Sans MS"/>
              </a:rPr>
              <a:t>2</a:t>
            </a: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 pulse re-compression after chirped pulse amplification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Shielded area for experiments with ion beams 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000" dirty="0">
              <a:latin typeface="Comic Sans MS"/>
              <a:ea typeface="ＭＳ Ｐゴシック" charset="0"/>
              <a:cs typeface="Comic Sans M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300MeV =&gt; 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Plasma </a:t>
            </a:r>
            <a:r>
              <a:rPr lang="en-US" sz="2000" dirty="0" err="1">
                <a:latin typeface="Comic Sans MS"/>
                <a:ea typeface="ＭＳ Ｐゴシック" charset="0"/>
                <a:cs typeface="Comic Sans MS"/>
              </a:rPr>
              <a:t>wakefield</a:t>
            </a: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 experiments in nonlinear and pseudo nonlinear regimes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Experiments with mono energetic ~MeV class gamma ray beams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~2 micron electron beams for structure based laser acceleration experiments</a:t>
            </a:r>
          </a:p>
          <a:p>
            <a:pPr>
              <a:defRPr/>
            </a:pPr>
            <a:endParaRPr lang="en-US" sz="1000" dirty="0">
              <a:latin typeface="Comic Sans MS"/>
              <a:ea typeface="ＭＳ Ｐゴシック" charset="0"/>
              <a:cs typeface="Comic Sans M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500MeV =&gt;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Compact X ray FEL experiments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High intensity MeV class gamma ray beams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000" dirty="0">
              <a:latin typeface="Comic Sans MS"/>
              <a:ea typeface="ＭＳ Ｐゴシック" charset="0"/>
              <a:cs typeface="Comic Sans M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New </a:t>
            </a:r>
            <a:r>
              <a:rPr lang="en-US" sz="2000" dirty="0" err="1">
                <a:latin typeface="Comic Sans MS"/>
                <a:ea typeface="ＭＳ Ｐゴシック" charset="0"/>
                <a:cs typeface="Comic Sans MS"/>
              </a:rPr>
              <a:t>quadrupole</a:t>
            </a: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 power supplies =&gt; shorter beam setup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Comic Sans MS"/>
                <a:ea typeface="ＭＳ Ｐゴシック" charset="0"/>
                <a:cs typeface="Comic Sans MS"/>
              </a:rPr>
              <a:t>Updated equipment =&gt; more efficient facility maintenance</a:t>
            </a:r>
            <a:endParaRPr lang="en-US" sz="2000" dirty="0">
              <a:solidFill>
                <a:srgbClr val="167104"/>
              </a:solidFill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17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2457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9667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Conclusion: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33" y="732771"/>
            <a:ext cx="8734777" cy="585611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Very busy times at ATF: Activity doubled in last 3 years (publications, active experiments, new proposals, students …)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New modes of e-beam operations were main results driver in the  past 18 months 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High demands/expectations for experiments depending on CO</a:t>
            </a:r>
            <a:r>
              <a:rPr lang="en-US" baseline="-25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laser performance utilizing latest laser state. </a:t>
            </a:r>
            <a:r>
              <a:rPr lang="en-US" dirty="0">
                <a:latin typeface="Comic Sans MS"/>
                <a:cs typeface="Comic Sans MS"/>
              </a:rPr>
              <a:t>B</a:t>
            </a:r>
            <a:r>
              <a:rPr lang="en-US" dirty="0" smtClean="0">
                <a:latin typeface="Comic Sans MS"/>
                <a:cs typeface="Comic Sans MS"/>
              </a:rPr>
              <a:t>alanced approach is planned to serve: 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Ion beams generated with CO</a:t>
            </a:r>
            <a:r>
              <a:rPr lang="en-US" baseline="-25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beam experiments: (studies with tunable split beam, short pulse, higher energy with chirped pulse …)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Studies of </a:t>
            </a:r>
            <a:r>
              <a:rPr lang="en-US" dirty="0">
                <a:latin typeface="Comic Sans MS"/>
                <a:cs typeface="Comic Sans MS"/>
              </a:rPr>
              <a:t>interactions with electron beam  </a:t>
            </a:r>
            <a:r>
              <a:rPr lang="en-US" dirty="0" smtClean="0">
                <a:latin typeface="Comic Sans MS"/>
                <a:cs typeface="Comic Sans MS"/>
              </a:rPr>
              <a:t>(Rubicon, Compton, VLA…)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Experimental activities with Regenerative Amplifier output.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Further laser developments.</a:t>
            </a:r>
          </a:p>
          <a:p>
            <a:endParaRPr lang="en-US" baseline="-25000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Hardware updates are carried out in a evolutionary manner to keep reliable/relevant operations of 20 year old facility </a:t>
            </a:r>
            <a:endParaRPr lang="en-US" baseline="-25000" dirty="0">
              <a:latin typeface="Comic Sans MS"/>
              <a:cs typeface="Comic Sans MS"/>
            </a:endParaRPr>
          </a:p>
          <a:p>
            <a:endParaRPr lang="en-US" baseline="-25000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There is a queue of hardware updates to enhance facility capabilities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Lack of space is the major limitation at ATF. 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18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9270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82669"/>
              </p:ext>
            </p:extLst>
          </p:nvPr>
        </p:nvGraphicFramePr>
        <p:xfrm>
          <a:off x="0" y="28223"/>
          <a:ext cx="9201856" cy="682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9" y="0"/>
            <a:ext cx="5277557" cy="1467556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Comic Sans MS"/>
                <a:cs typeface="Comic Sans MS"/>
              </a:rPr>
              <a:t>Beam allocation:</a:t>
            </a:r>
            <a:r>
              <a:rPr lang="en-US" dirty="0" smtClean="0">
                <a:latin typeface="Comic Sans MS"/>
                <a:cs typeface="Comic Sans MS"/>
              </a:rPr>
              <a:t/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sz="2700" dirty="0" smtClean="0">
                <a:latin typeface="Comic Sans MS"/>
                <a:cs typeface="Comic Sans MS"/>
              </a:rPr>
              <a:t>October 2010-April 2012</a:t>
            </a:r>
            <a:br>
              <a:rPr lang="en-US" sz="2700" dirty="0" smtClean="0">
                <a:latin typeface="Comic Sans MS"/>
                <a:cs typeface="Comic Sans MS"/>
              </a:rPr>
            </a:br>
            <a:r>
              <a:rPr lang="en-US" sz="2700" dirty="0" smtClean="0">
                <a:latin typeface="Comic Sans MS"/>
                <a:cs typeface="Comic Sans MS"/>
              </a:rPr>
              <a:t>Total: 284 shifts</a:t>
            </a:r>
            <a:endParaRPr lang="en-US" sz="2700" dirty="0">
              <a:latin typeface="Comic Sans MS"/>
              <a:cs typeface="Comic Sans MS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25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Line 2"/>
          <p:cNvSpPr>
            <a:spLocks noChangeShapeType="1"/>
          </p:cNvSpPr>
          <p:nvPr/>
        </p:nvSpPr>
        <p:spPr bwMode="auto">
          <a:xfrm>
            <a:off x="1371600" y="1371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6" name="Line 3"/>
          <p:cNvSpPr>
            <a:spLocks noChangeShapeType="1"/>
          </p:cNvSpPr>
          <p:nvPr/>
        </p:nvSpPr>
        <p:spPr bwMode="auto">
          <a:xfrm>
            <a:off x="1371600" y="19050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987" name="Organization Chart 4"/>
          <p:cNvGrpSpPr>
            <a:grpSpLocks noChangeAspect="1"/>
          </p:cNvGrpSpPr>
          <p:nvPr/>
        </p:nvGrpSpPr>
        <p:grpSpPr bwMode="auto">
          <a:xfrm>
            <a:off x="228600" y="1066800"/>
            <a:ext cx="7346950" cy="5443538"/>
            <a:chOff x="332" y="7270"/>
            <a:chExt cx="6240" cy="9008"/>
          </a:xfrm>
        </p:grpSpPr>
        <p:cxnSp>
          <p:nvCxnSpPr>
            <p:cNvPr id="41996" name="_s28678"/>
            <p:cNvCxnSpPr>
              <a:cxnSpLocks noChangeShapeType="1"/>
              <a:stCxn id="42023" idx="3"/>
              <a:endCxn id="42013" idx="3"/>
            </p:cNvCxnSpPr>
            <p:nvPr/>
          </p:nvCxnSpPr>
          <p:spPr bwMode="auto">
            <a:xfrm flipH="1" flipV="1">
              <a:off x="2248" y="11962"/>
              <a:ext cx="8" cy="1111"/>
            </a:xfrm>
            <a:prstGeom prst="bentConnector3">
              <a:avLst>
                <a:gd name="adj1" fmla="val -96720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7" name="_s28680"/>
            <p:cNvCxnSpPr>
              <a:cxnSpLocks noChangeShapeType="1"/>
              <a:stCxn id="42019" idx="0"/>
              <a:endCxn id="42029" idx="2"/>
            </p:cNvCxnSpPr>
            <p:nvPr/>
          </p:nvCxnSpPr>
          <p:spPr bwMode="auto">
            <a:xfrm rot="16200000" flipV="1">
              <a:off x="2815" y="12046"/>
              <a:ext cx="1294" cy="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8" name="_s28681"/>
            <p:cNvCxnSpPr>
              <a:cxnSpLocks noChangeShapeType="1"/>
            </p:cNvCxnSpPr>
            <p:nvPr/>
          </p:nvCxnSpPr>
          <p:spPr bwMode="auto">
            <a:xfrm rot="16200000" flipH="1">
              <a:off x="685" y="13315"/>
              <a:ext cx="3889" cy="194"/>
            </a:xfrm>
            <a:prstGeom prst="bentConnector3">
              <a:avLst>
                <a:gd name="adj1" fmla="val 1001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9" name="_s28682"/>
            <p:cNvCxnSpPr>
              <a:cxnSpLocks noChangeShapeType="1"/>
              <a:stCxn id="42017" idx="2"/>
              <a:endCxn id="42017" idx="2"/>
            </p:cNvCxnSpPr>
            <p:nvPr/>
          </p:nvCxnSpPr>
          <p:spPr bwMode="auto">
            <a:xfrm rot="16200000" flipH="1">
              <a:off x="1257" y="8093"/>
              <a:ext cx="2" cy="2"/>
            </a:xfrm>
            <a:prstGeom prst="bentConnector3">
              <a:avLst>
                <a:gd name="adj1" fmla="val -1150000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0" name="_s28683"/>
            <p:cNvCxnSpPr>
              <a:cxnSpLocks noChangeShapeType="1"/>
              <a:stCxn id="42018" idx="1"/>
            </p:cNvCxnSpPr>
            <p:nvPr/>
          </p:nvCxnSpPr>
          <p:spPr bwMode="auto">
            <a:xfrm rot="10800000">
              <a:off x="2532" y="11344"/>
              <a:ext cx="194" cy="3011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1" name="_s28684"/>
            <p:cNvCxnSpPr>
              <a:cxnSpLocks noChangeShapeType="1"/>
              <a:stCxn id="42015" idx="3"/>
              <a:endCxn id="42023" idx="3"/>
            </p:cNvCxnSpPr>
            <p:nvPr/>
          </p:nvCxnSpPr>
          <p:spPr bwMode="auto">
            <a:xfrm flipV="1">
              <a:off x="2237" y="13073"/>
              <a:ext cx="19" cy="1111"/>
            </a:xfrm>
            <a:prstGeom prst="bentConnector3">
              <a:avLst>
                <a:gd name="adj1" fmla="val 532306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2" name="_s28685"/>
            <p:cNvCxnSpPr>
              <a:cxnSpLocks noChangeShapeType="1"/>
              <a:stCxn id="42014" idx="1"/>
              <a:endCxn id="42012" idx="1"/>
            </p:cNvCxnSpPr>
            <p:nvPr/>
          </p:nvCxnSpPr>
          <p:spPr bwMode="auto">
            <a:xfrm rot="10800000">
              <a:off x="4603" y="13539"/>
              <a:ext cx="11" cy="2271"/>
            </a:xfrm>
            <a:prstGeom prst="bentConnector3">
              <a:avLst>
                <a:gd name="adj1" fmla="val 180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3" name="_s28687"/>
            <p:cNvCxnSpPr>
              <a:cxnSpLocks noChangeShapeType="1"/>
              <a:stCxn id="42013" idx="0"/>
              <a:endCxn id="42029" idx="1"/>
            </p:cNvCxnSpPr>
            <p:nvPr/>
          </p:nvCxnSpPr>
          <p:spPr bwMode="auto">
            <a:xfrm rot="-5400000">
              <a:off x="1715" y="10799"/>
              <a:ext cx="461" cy="878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4" name="_s28688"/>
            <p:cNvCxnSpPr>
              <a:cxnSpLocks noChangeShapeType="1"/>
              <a:stCxn id="42024" idx="1"/>
              <a:endCxn id="42012" idx="1"/>
            </p:cNvCxnSpPr>
            <p:nvPr/>
          </p:nvCxnSpPr>
          <p:spPr bwMode="auto">
            <a:xfrm rot="10800000">
              <a:off x="4603" y="13539"/>
              <a:ext cx="11" cy="1134"/>
            </a:xfrm>
            <a:prstGeom prst="bentConnector3">
              <a:avLst>
                <a:gd name="adj1" fmla="val 180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5" name="_s28689"/>
            <p:cNvCxnSpPr>
              <a:cxnSpLocks noChangeShapeType="1"/>
            </p:cNvCxnSpPr>
            <p:nvPr/>
          </p:nvCxnSpPr>
          <p:spPr bwMode="auto">
            <a:xfrm rot="10800000" flipV="1">
              <a:off x="4345" y="11961"/>
              <a:ext cx="259" cy="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6" name="_s28690"/>
            <p:cNvCxnSpPr>
              <a:cxnSpLocks noChangeShapeType="1"/>
              <a:stCxn id="42029" idx="0"/>
              <a:endCxn id="42010" idx="2"/>
            </p:cNvCxnSpPr>
            <p:nvPr/>
          </p:nvCxnSpPr>
          <p:spPr bwMode="auto">
            <a:xfrm rot="-5400000">
              <a:off x="2695" y="9844"/>
              <a:ext cx="1517" cy="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7" name="_s28691"/>
            <p:cNvCxnSpPr>
              <a:cxnSpLocks noChangeShapeType="1"/>
              <a:stCxn id="42026" idx="1"/>
              <a:endCxn id="42010" idx="2"/>
            </p:cNvCxnSpPr>
            <p:nvPr/>
          </p:nvCxnSpPr>
          <p:spPr bwMode="auto">
            <a:xfrm rot="10800000" flipV="1">
              <a:off x="3453" y="8245"/>
              <a:ext cx="1391" cy="841"/>
            </a:xfrm>
            <a:prstGeom prst="bentConnector4">
              <a:avLst>
                <a:gd name="adj1" fmla="val 6977"/>
                <a:gd name="adj2" fmla="val 261468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8" name="_s28692"/>
            <p:cNvCxnSpPr>
              <a:cxnSpLocks noChangeShapeType="1"/>
              <a:stCxn id="42010" idx="0"/>
              <a:endCxn id="42009" idx="2"/>
            </p:cNvCxnSpPr>
            <p:nvPr/>
          </p:nvCxnSpPr>
          <p:spPr bwMode="auto">
            <a:xfrm rot="-5400000">
              <a:off x="3321" y="8125"/>
              <a:ext cx="265" cy="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09" name="_s28693"/>
            <p:cNvSpPr>
              <a:spLocks noChangeArrowheads="1"/>
            </p:cNvSpPr>
            <p:nvPr/>
          </p:nvSpPr>
          <p:spPr bwMode="auto">
            <a:xfrm>
              <a:off x="2515" y="7270"/>
              <a:ext cx="1876" cy="723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DOE HE,</a:t>
              </a:r>
            </a:p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S. </a:t>
              </a:r>
              <a:r>
                <a:rPr lang="en-US" sz="1300" dirty="0" err="1">
                  <a:solidFill>
                    <a:srgbClr val="000090"/>
                  </a:solidFill>
                  <a:latin typeface="Comic Sans MS" charset="0"/>
                </a:rPr>
                <a:t>Vigdor</a:t>
              </a:r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, ALD – (Contact)</a:t>
              </a:r>
            </a:p>
          </p:txBody>
        </p:sp>
        <p:sp>
          <p:nvSpPr>
            <p:cNvPr id="42010" name="_s28694"/>
            <p:cNvSpPr>
              <a:spLocks noChangeArrowheads="1"/>
            </p:cNvSpPr>
            <p:nvPr/>
          </p:nvSpPr>
          <p:spPr bwMode="auto">
            <a:xfrm>
              <a:off x="2515" y="8258"/>
              <a:ext cx="1876" cy="828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T. </a:t>
              </a:r>
              <a:r>
                <a:rPr lang="en-US" sz="1300" dirty="0" err="1">
                  <a:solidFill>
                    <a:srgbClr val="000090"/>
                  </a:solidFill>
                  <a:latin typeface="Comic Sans MS" charset="0"/>
                </a:rPr>
                <a:t>Ludlam</a:t>
              </a:r>
              <a:endParaRPr lang="en-US" sz="1300" dirty="0">
                <a:solidFill>
                  <a:srgbClr val="000090"/>
                </a:solidFill>
                <a:latin typeface="Comic Sans MS" charset="0"/>
              </a:endParaRPr>
            </a:p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Chair, Physics Department</a:t>
              </a:r>
            </a:p>
          </p:txBody>
        </p:sp>
        <p:sp>
          <p:nvSpPr>
            <p:cNvPr id="42011" name="_s28696"/>
            <p:cNvSpPr>
              <a:spLocks noChangeArrowheads="1"/>
            </p:cNvSpPr>
            <p:nvPr/>
          </p:nvSpPr>
          <p:spPr bwMode="auto">
            <a:xfrm>
              <a:off x="4844" y="8875"/>
              <a:ext cx="1728" cy="1157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External program committee</a:t>
              </a:r>
            </a:p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W. </a:t>
              </a:r>
              <a:r>
                <a:rPr lang="en-US" sz="1300" dirty="0" err="1">
                  <a:solidFill>
                    <a:srgbClr val="000090"/>
                  </a:solidFill>
                  <a:latin typeface="Comic Sans MS" charset="0"/>
                </a:rPr>
                <a:t>Leemans</a:t>
              </a:r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, Chair</a:t>
              </a:r>
            </a:p>
          </p:txBody>
        </p:sp>
        <p:sp>
          <p:nvSpPr>
            <p:cNvPr id="42012" name="_s28698"/>
            <p:cNvSpPr>
              <a:spLocks noChangeArrowheads="1"/>
            </p:cNvSpPr>
            <p:nvPr/>
          </p:nvSpPr>
          <p:spPr bwMode="auto">
            <a:xfrm>
              <a:off x="4603" y="13071"/>
              <a:ext cx="1419" cy="9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M. Montemagno</a:t>
              </a:r>
            </a:p>
            <a:p>
              <a:pPr algn="ctr"/>
              <a:r>
                <a:rPr lang="en-US" sz="1300">
                  <a:latin typeface="Comic Sans MS" charset="0"/>
                </a:rPr>
                <a:t>Engineer Electrical</a:t>
              </a:r>
            </a:p>
          </p:txBody>
        </p:sp>
        <p:sp>
          <p:nvSpPr>
            <p:cNvPr id="42013" name="_s28699"/>
            <p:cNvSpPr>
              <a:spLocks noChangeArrowheads="1"/>
            </p:cNvSpPr>
            <p:nvPr/>
          </p:nvSpPr>
          <p:spPr bwMode="auto">
            <a:xfrm>
              <a:off x="767" y="11468"/>
              <a:ext cx="1481" cy="9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I. Pogorelsky, </a:t>
              </a:r>
            </a:p>
            <a:p>
              <a:pPr algn="ctr"/>
              <a:r>
                <a:rPr lang="en-US" sz="1300">
                  <a:latin typeface="Comic Sans MS" charset="0"/>
                </a:rPr>
                <a:t>Physicist, </a:t>
              </a:r>
            </a:p>
            <a:p>
              <a:pPr algn="ctr"/>
              <a:r>
                <a:rPr lang="en-US" sz="1300">
                  <a:latin typeface="Comic Sans MS" charset="0"/>
                </a:rPr>
                <a:t>Laser</a:t>
              </a:r>
            </a:p>
          </p:txBody>
        </p:sp>
        <p:sp>
          <p:nvSpPr>
            <p:cNvPr id="42014" name="_s28701"/>
            <p:cNvSpPr>
              <a:spLocks noChangeArrowheads="1"/>
            </p:cNvSpPr>
            <p:nvPr/>
          </p:nvSpPr>
          <p:spPr bwMode="auto">
            <a:xfrm>
              <a:off x="4603" y="15341"/>
              <a:ext cx="1419" cy="93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  <a:latin typeface="Comic Sans MS" charset="0"/>
                </a:rPr>
                <a:t>P. Jacob</a:t>
              </a:r>
            </a:p>
            <a:p>
              <a:pPr algn="ctr"/>
              <a:r>
                <a:rPr lang="en-US" sz="1300" dirty="0">
                  <a:latin typeface="Comic Sans MS" charset="0"/>
                </a:rPr>
                <a:t>Technician</a:t>
              </a:r>
            </a:p>
            <a:p>
              <a:pPr algn="ctr"/>
              <a:r>
                <a:rPr lang="en-US" sz="1300" dirty="0">
                  <a:latin typeface="Comic Sans MS" charset="0"/>
                </a:rPr>
                <a:t>Mech./Laser</a:t>
              </a:r>
            </a:p>
          </p:txBody>
        </p:sp>
        <p:sp>
          <p:nvSpPr>
            <p:cNvPr id="42015" name="_s28702"/>
            <p:cNvSpPr>
              <a:spLocks noChangeArrowheads="1"/>
            </p:cNvSpPr>
            <p:nvPr/>
          </p:nvSpPr>
          <p:spPr bwMode="auto">
            <a:xfrm>
              <a:off x="767" y="13690"/>
              <a:ext cx="1470" cy="9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M. Babzien</a:t>
              </a:r>
            </a:p>
            <a:p>
              <a:pPr algn="ctr"/>
              <a:r>
                <a:rPr lang="en-US" sz="1300">
                  <a:latin typeface="Comic Sans MS" charset="0"/>
                </a:rPr>
                <a:t>Engineer,</a:t>
              </a:r>
            </a:p>
            <a:p>
              <a:pPr algn="ctr"/>
              <a:r>
                <a:rPr lang="en-US" sz="1300">
                  <a:latin typeface="Comic Sans MS" charset="0"/>
                </a:rPr>
                <a:t>Laser</a:t>
              </a:r>
            </a:p>
          </p:txBody>
        </p:sp>
        <p:sp>
          <p:nvSpPr>
            <p:cNvPr id="42016" name="_s28703"/>
            <p:cNvSpPr>
              <a:spLocks noChangeArrowheads="1"/>
            </p:cNvSpPr>
            <p:nvPr/>
          </p:nvSpPr>
          <p:spPr bwMode="auto">
            <a:xfrm>
              <a:off x="2727" y="14925"/>
              <a:ext cx="1419" cy="86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K. Kusche</a:t>
              </a:r>
            </a:p>
            <a:p>
              <a:pPr algn="ctr"/>
              <a:r>
                <a:rPr lang="en-US" sz="1300">
                  <a:latin typeface="Comic Sans MS" charset="0"/>
                </a:rPr>
                <a:t>Safety Engineer</a:t>
              </a:r>
            </a:p>
          </p:txBody>
        </p:sp>
        <p:sp>
          <p:nvSpPr>
            <p:cNvPr id="42017" name="_s28704"/>
            <p:cNvSpPr>
              <a:spLocks noChangeArrowheads="1"/>
            </p:cNvSpPr>
            <p:nvPr/>
          </p:nvSpPr>
          <p:spPr bwMode="auto">
            <a:xfrm>
              <a:off x="332" y="7374"/>
              <a:ext cx="1851" cy="719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DOE BES </a:t>
              </a:r>
            </a:p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J. </a:t>
              </a:r>
              <a:r>
                <a:rPr lang="en-US" sz="1300" dirty="0" err="1">
                  <a:solidFill>
                    <a:srgbClr val="000090"/>
                  </a:solidFill>
                  <a:latin typeface="Comic Sans MS" charset="0"/>
                </a:rPr>
                <a:t>Misewich</a:t>
              </a:r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, ALD –(Contact)</a:t>
              </a:r>
            </a:p>
          </p:txBody>
        </p:sp>
        <p:sp>
          <p:nvSpPr>
            <p:cNvPr id="42018" name="_s28705"/>
            <p:cNvSpPr>
              <a:spLocks noChangeArrowheads="1"/>
            </p:cNvSpPr>
            <p:nvPr/>
          </p:nvSpPr>
          <p:spPr bwMode="auto">
            <a:xfrm>
              <a:off x="2727" y="13937"/>
              <a:ext cx="1419" cy="8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R. Malone</a:t>
              </a:r>
            </a:p>
            <a:p>
              <a:pPr algn="ctr"/>
              <a:r>
                <a:rPr lang="en-US" sz="1300">
                  <a:latin typeface="Comic Sans MS" charset="0"/>
                </a:rPr>
                <a:t>Computer Control</a:t>
              </a:r>
            </a:p>
          </p:txBody>
        </p:sp>
        <p:sp>
          <p:nvSpPr>
            <p:cNvPr id="42019" name="_s28706"/>
            <p:cNvSpPr>
              <a:spLocks noChangeArrowheads="1"/>
            </p:cNvSpPr>
            <p:nvPr/>
          </p:nvSpPr>
          <p:spPr bwMode="auto">
            <a:xfrm>
              <a:off x="2727" y="12702"/>
              <a:ext cx="1488" cy="9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  <a:latin typeface="Comic Sans MS" charset="0"/>
                </a:rPr>
                <a:t>C. </a:t>
              </a:r>
              <a:r>
                <a:rPr lang="en-US" sz="1300" dirty="0" err="1">
                  <a:solidFill>
                    <a:srgbClr val="000000"/>
                  </a:solidFill>
                  <a:latin typeface="Comic Sans MS" charset="0"/>
                </a:rPr>
                <a:t>Swinson</a:t>
              </a:r>
              <a:endParaRPr lang="en-US" sz="1300" i="1" dirty="0">
                <a:solidFill>
                  <a:srgbClr val="000000"/>
                </a:solidFill>
                <a:latin typeface="Comic Sans MS" charset="0"/>
              </a:endParaRPr>
            </a:p>
            <a:p>
              <a:pPr algn="ctr"/>
              <a:r>
                <a:rPr lang="en-US" sz="1300" dirty="0">
                  <a:latin typeface="Comic Sans MS" charset="0"/>
                </a:rPr>
                <a:t>Research Associate,</a:t>
              </a:r>
            </a:p>
            <a:p>
              <a:pPr algn="ctr"/>
              <a:r>
                <a:rPr lang="en-US" sz="1300" dirty="0">
                  <a:latin typeface="Comic Sans MS" charset="0"/>
                </a:rPr>
                <a:t>Accelerator</a:t>
              </a:r>
            </a:p>
          </p:txBody>
        </p:sp>
        <p:sp>
          <p:nvSpPr>
            <p:cNvPr id="42020" name="_s28707"/>
            <p:cNvSpPr>
              <a:spLocks noChangeArrowheads="1"/>
            </p:cNvSpPr>
            <p:nvPr/>
          </p:nvSpPr>
          <p:spPr bwMode="auto">
            <a:xfrm>
              <a:off x="4603" y="11684"/>
              <a:ext cx="1535" cy="743"/>
            </a:xfrm>
            <a:prstGeom prst="roundRect">
              <a:avLst>
                <a:gd name="adj" fmla="val 16667"/>
              </a:avLst>
            </a:prstGeom>
            <a:solidFill>
              <a:srgbClr val="B8ABF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342900" indent="-342900" algn="ctr"/>
              <a:r>
                <a:rPr lang="en-US" sz="1300">
                  <a:solidFill>
                    <a:srgbClr val="34006E"/>
                  </a:solidFill>
                  <a:latin typeface="Comic Sans MS" charset="0"/>
                </a:rPr>
                <a:t>A. Karostoshevsky,</a:t>
              </a:r>
            </a:p>
            <a:p>
              <a:pPr marL="342900" indent="-342900" algn="ctr"/>
              <a:r>
                <a:rPr lang="en-US" sz="1300">
                  <a:solidFill>
                    <a:srgbClr val="34006E"/>
                  </a:solidFill>
                  <a:latin typeface="Comic Sans MS" charset="0"/>
                </a:rPr>
                <a:t>Mechanical designer</a:t>
              </a:r>
            </a:p>
          </p:txBody>
        </p:sp>
        <p:cxnSp>
          <p:nvCxnSpPr>
            <p:cNvPr id="42021" name="_s1033"/>
            <p:cNvCxnSpPr>
              <a:cxnSpLocks noChangeShapeType="1"/>
              <a:stCxn id="42022" idx="1"/>
              <a:endCxn id="42029" idx="3"/>
            </p:cNvCxnSpPr>
            <p:nvPr/>
          </p:nvCxnSpPr>
          <p:spPr bwMode="auto">
            <a:xfrm rot="10800000">
              <a:off x="4521" y="11006"/>
              <a:ext cx="82" cy="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22" name="_s1053"/>
            <p:cNvSpPr>
              <a:spLocks noChangeArrowheads="1"/>
            </p:cNvSpPr>
            <p:nvPr/>
          </p:nvSpPr>
          <p:spPr bwMode="auto">
            <a:xfrm>
              <a:off x="4603" y="10603"/>
              <a:ext cx="1553" cy="8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>
                  <a:solidFill>
                    <a:srgbClr val="492AFB"/>
                  </a:solidFill>
                  <a:latin typeface="Comic Sans MS" charset="0"/>
                </a:rPr>
                <a:t>K. Tuohy</a:t>
              </a:r>
            </a:p>
            <a:p>
              <a:pPr algn="ctr"/>
              <a:r>
                <a:rPr lang="en-US" sz="1300">
                  <a:solidFill>
                    <a:srgbClr val="492AFB"/>
                  </a:solidFill>
                  <a:latin typeface="Comic Sans MS" charset="0"/>
                </a:rPr>
                <a:t>Group Secretary</a:t>
              </a:r>
            </a:p>
          </p:txBody>
        </p:sp>
        <p:sp>
          <p:nvSpPr>
            <p:cNvPr id="42023" name="_s28710"/>
            <p:cNvSpPr>
              <a:spLocks noChangeArrowheads="1"/>
            </p:cNvSpPr>
            <p:nvPr/>
          </p:nvSpPr>
          <p:spPr bwMode="auto">
            <a:xfrm>
              <a:off x="785" y="12579"/>
              <a:ext cx="1471" cy="9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M. Polyansky,</a:t>
              </a:r>
            </a:p>
            <a:p>
              <a:pPr algn="ctr"/>
              <a:r>
                <a:rPr lang="en-US" sz="1300">
                  <a:latin typeface="Comic Sans MS" charset="0"/>
                </a:rPr>
                <a:t>Physicist,</a:t>
              </a:r>
            </a:p>
            <a:p>
              <a:pPr algn="ctr"/>
              <a:r>
                <a:rPr lang="en-US" sz="1300">
                  <a:latin typeface="Comic Sans MS" charset="0"/>
                </a:rPr>
                <a:t>Laser</a:t>
              </a:r>
            </a:p>
          </p:txBody>
        </p:sp>
        <p:sp>
          <p:nvSpPr>
            <p:cNvPr id="42024" name="_s1049"/>
            <p:cNvSpPr>
              <a:spLocks noChangeArrowheads="1"/>
            </p:cNvSpPr>
            <p:nvPr/>
          </p:nvSpPr>
          <p:spPr bwMode="auto">
            <a:xfrm>
              <a:off x="4603" y="14206"/>
              <a:ext cx="1418" cy="93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 dirty="0">
                  <a:latin typeface="Comic Sans MS" charset="0"/>
                </a:rPr>
                <a:t>G. </a:t>
              </a:r>
              <a:r>
                <a:rPr lang="en-US" sz="1300" dirty="0" err="1">
                  <a:latin typeface="Comic Sans MS" charset="0"/>
                </a:rPr>
                <a:t>Stenby</a:t>
              </a:r>
              <a:r>
                <a:rPr lang="en-US" sz="1300" dirty="0">
                  <a:latin typeface="Comic Sans MS" charset="0"/>
                </a:rPr>
                <a:t>  </a:t>
              </a:r>
            </a:p>
            <a:p>
              <a:pPr algn="ctr"/>
              <a:r>
                <a:rPr lang="en-US" sz="1300" dirty="0">
                  <a:latin typeface="Comic Sans MS" charset="0"/>
                </a:rPr>
                <a:t>Technician</a:t>
              </a:r>
            </a:p>
            <a:p>
              <a:pPr algn="ctr"/>
              <a:r>
                <a:rPr lang="en-US" sz="1300" dirty="0" err="1">
                  <a:latin typeface="Comic Sans MS" charset="0"/>
                </a:rPr>
                <a:t>Electr</a:t>
              </a:r>
              <a:r>
                <a:rPr lang="en-US" sz="1300" dirty="0">
                  <a:latin typeface="Comic Sans MS" charset="0"/>
                </a:rPr>
                <a:t>./Mech.</a:t>
              </a:r>
            </a:p>
          </p:txBody>
        </p:sp>
        <p:cxnSp>
          <p:nvCxnSpPr>
            <p:cNvPr id="42025" name="_s1040"/>
            <p:cNvCxnSpPr>
              <a:cxnSpLocks noChangeShapeType="1"/>
              <a:stCxn id="42012" idx="0"/>
            </p:cNvCxnSpPr>
            <p:nvPr/>
          </p:nvCxnSpPr>
          <p:spPr bwMode="auto">
            <a:xfrm rot="16200000" flipV="1">
              <a:off x="3849" y="11608"/>
              <a:ext cx="1975" cy="951"/>
            </a:xfrm>
            <a:prstGeom prst="bentConnector3">
              <a:avLst>
                <a:gd name="adj1" fmla="val 21273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26" name="_s1046"/>
            <p:cNvSpPr>
              <a:spLocks noChangeArrowheads="1"/>
            </p:cNvSpPr>
            <p:nvPr/>
          </p:nvSpPr>
          <p:spPr bwMode="auto">
            <a:xfrm>
              <a:off x="4844" y="7887"/>
              <a:ext cx="1726" cy="713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400" dirty="0">
                  <a:solidFill>
                    <a:srgbClr val="000090"/>
                  </a:solidFill>
                  <a:latin typeface="Comic Sans MS" charset="0"/>
                </a:rPr>
                <a:t>R. Palmer</a:t>
              </a:r>
            </a:p>
            <a:p>
              <a:pPr algn="ctr"/>
              <a:r>
                <a:rPr lang="en-US" sz="1400" dirty="0">
                  <a:solidFill>
                    <a:srgbClr val="000090"/>
                  </a:solidFill>
                  <a:latin typeface="Comic Sans MS" charset="0"/>
                </a:rPr>
                <a:t>ATF Program Director</a:t>
              </a:r>
            </a:p>
          </p:txBody>
        </p:sp>
        <p:cxnSp>
          <p:nvCxnSpPr>
            <p:cNvPr id="42027" name="_s1041"/>
            <p:cNvCxnSpPr>
              <a:cxnSpLocks noChangeShapeType="1"/>
              <a:stCxn id="42026" idx="2"/>
              <a:endCxn id="42011" idx="0"/>
            </p:cNvCxnSpPr>
            <p:nvPr/>
          </p:nvCxnSpPr>
          <p:spPr bwMode="auto">
            <a:xfrm rot="16200000" flipH="1">
              <a:off x="5570" y="8737"/>
              <a:ext cx="275" cy="2"/>
            </a:xfrm>
            <a:prstGeom prst="bentConnector3">
              <a:avLst>
                <a:gd name="adj1" fmla="val 49532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28" name="_s1044"/>
            <p:cNvSpPr>
              <a:spLocks noChangeArrowheads="1"/>
            </p:cNvSpPr>
            <p:nvPr/>
          </p:nvSpPr>
          <p:spPr bwMode="auto">
            <a:xfrm>
              <a:off x="2385" y="9245"/>
              <a:ext cx="2136" cy="865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L. </a:t>
              </a:r>
              <a:r>
                <a:rPr lang="en-US" sz="1300" dirty="0" err="1">
                  <a:solidFill>
                    <a:srgbClr val="000090"/>
                  </a:solidFill>
                  <a:latin typeface="Comic Sans MS" charset="0"/>
                </a:rPr>
                <a:t>Littenberg</a:t>
              </a:r>
              <a:endParaRPr lang="en-US" sz="1300" dirty="0">
                <a:solidFill>
                  <a:srgbClr val="000090"/>
                </a:solidFill>
                <a:latin typeface="Comic Sans MS" charset="0"/>
              </a:endParaRPr>
            </a:p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HEP Ass. Chair, Physics Dept.</a:t>
              </a:r>
            </a:p>
          </p:txBody>
        </p:sp>
        <p:sp>
          <p:nvSpPr>
            <p:cNvPr id="42029" name="_s28695"/>
            <p:cNvSpPr>
              <a:spLocks noChangeArrowheads="1"/>
            </p:cNvSpPr>
            <p:nvPr/>
          </p:nvSpPr>
          <p:spPr bwMode="auto">
            <a:xfrm>
              <a:off x="2385" y="10603"/>
              <a:ext cx="2136" cy="8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V. Yakimenko</a:t>
              </a:r>
            </a:p>
            <a:p>
              <a:pPr algn="ctr"/>
              <a:r>
                <a:rPr lang="en-US" sz="1300">
                  <a:latin typeface="Comic Sans MS" charset="0"/>
                </a:rPr>
                <a:t>Director ATF, Accelerator</a:t>
              </a:r>
            </a:p>
          </p:txBody>
        </p:sp>
      </p:grpSp>
      <p:sp>
        <p:nvSpPr>
          <p:cNvPr id="41988" name="AutoShape 45"/>
          <p:cNvSpPr>
            <a:spLocks noChangeArrowheads="1"/>
          </p:cNvSpPr>
          <p:nvPr/>
        </p:nvSpPr>
        <p:spPr bwMode="auto">
          <a:xfrm>
            <a:off x="7467600" y="3429000"/>
            <a:ext cx="1371600" cy="4572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400" dirty="0">
                <a:solidFill>
                  <a:srgbClr val="000090"/>
                </a:solidFill>
                <a:latin typeface="Comic Sans MS" charset="0"/>
              </a:rPr>
              <a:t>Management/</a:t>
            </a:r>
          </a:p>
          <a:p>
            <a:pPr algn="ctr"/>
            <a:r>
              <a:rPr lang="en-US" sz="1400" dirty="0">
                <a:solidFill>
                  <a:srgbClr val="000090"/>
                </a:solidFill>
                <a:latin typeface="Comic Sans MS" charset="0"/>
              </a:rPr>
              <a:t>oversight</a:t>
            </a:r>
          </a:p>
        </p:txBody>
      </p:sp>
      <p:sp>
        <p:nvSpPr>
          <p:cNvPr id="41989" name="AutoShape 46"/>
          <p:cNvSpPr>
            <a:spLocks noChangeArrowheads="1"/>
          </p:cNvSpPr>
          <p:nvPr/>
        </p:nvSpPr>
        <p:spPr bwMode="auto">
          <a:xfrm>
            <a:off x="7467600" y="3962400"/>
            <a:ext cx="1371600" cy="457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400">
                <a:latin typeface="Comic Sans MS" charset="0"/>
              </a:rPr>
              <a:t>Full time staff</a:t>
            </a:r>
          </a:p>
        </p:txBody>
      </p:sp>
      <p:sp>
        <p:nvSpPr>
          <p:cNvPr id="41990" name="AutoShape 48"/>
          <p:cNvSpPr>
            <a:spLocks noChangeArrowheads="1"/>
          </p:cNvSpPr>
          <p:nvPr/>
        </p:nvSpPr>
        <p:spPr bwMode="auto">
          <a:xfrm>
            <a:off x="7467600" y="4495800"/>
            <a:ext cx="1371600" cy="457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400">
                <a:solidFill>
                  <a:srgbClr val="492AFB"/>
                </a:solidFill>
                <a:latin typeface="Comic Sans MS" charset="0"/>
              </a:rPr>
              <a:t>Part time</a:t>
            </a:r>
          </a:p>
        </p:txBody>
      </p:sp>
      <p:sp>
        <p:nvSpPr>
          <p:cNvPr id="41991" name="Rectangle 49"/>
          <p:cNvSpPr>
            <a:spLocks noChangeArrowheads="1"/>
          </p:cNvSpPr>
          <p:nvPr/>
        </p:nvSpPr>
        <p:spPr bwMode="auto">
          <a:xfrm>
            <a:off x="381000" y="-1"/>
            <a:ext cx="82296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latin typeface="Comic Sans MS" charset="0"/>
              </a:rPr>
              <a:t>ATF Organization Chart</a:t>
            </a:r>
          </a:p>
        </p:txBody>
      </p:sp>
      <p:sp>
        <p:nvSpPr>
          <p:cNvPr id="41992" name="_s28706"/>
          <p:cNvSpPr>
            <a:spLocks noChangeArrowheads="1"/>
          </p:cNvSpPr>
          <p:nvPr/>
        </p:nvSpPr>
        <p:spPr bwMode="auto">
          <a:xfrm>
            <a:off x="3048000" y="3657600"/>
            <a:ext cx="1752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300" i="1">
                <a:latin typeface="Comic Sans MS" charset="0"/>
              </a:rPr>
              <a:t>M. Fedurin</a:t>
            </a:r>
          </a:p>
          <a:p>
            <a:pPr algn="ctr"/>
            <a:r>
              <a:rPr lang="en-US" sz="1300">
                <a:latin typeface="Comic Sans MS" charset="0"/>
              </a:rPr>
              <a:t>Physicist,</a:t>
            </a:r>
          </a:p>
          <a:p>
            <a:pPr algn="ctr"/>
            <a:r>
              <a:rPr lang="en-US" sz="1300">
                <a:latin typeface="Comic Sans MS" charset="0"/>
              </a:rPr>
              <a:t>Accelerator</a:t>
            </a:r>
          </a:p>
        </p:txBody>
      </p:sp>
      <p:sp>
        <p:nvSpPr>
          <p:cNvPr id="4199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3</a:t>
            </a:fld>
            <a:endParaRPr lang="en-US" sz="1400" dirty="0"/>
          </a:p>
        </p:txBody>
      </p:sp>
      <p:sp>
        <p:nvSpPr>
          <p:cNvPr id="41994" name="AutoShape 48"/>
          <p:cNvSpPr>
            <a:spLocks noChangeArrowheads="1"/>
          </p:cNvSpPr>
          <p:nvPr/>
        </p:nvSpPr>
        <p:spPr bwMode="auto">
          <a:xfrm>
            <a:off x="7467600" y="5105400"/>
            <a:ext cx="1371600" cy="457200"/>
          </a:xfrm>
          <a:prstGeom prst="roundRect">
            <a:avLst>
              <a:gd name="adj" fmla="val 16667"/>
            </a:avLst>
          </a:prstGeom>
          <a:solidFill>
            <a:srgbClr val="B8ABF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400">
                <a:solidFill>
                  <a:srgbClr val="34006E"/>
                </a:solidFill>
                <a:latin typeface="Comic Sans MS" charset="0"/>
              </a:rPr>
              <a:t>Temp/LDRD</a:t>
            </a:r>
          </a:p>
        </p:txBody>
      </p:sp>
      <p:sp>
        <p:nvSpPr>
          <p:cNvPr id="47" name="AutoShape 45"/>
          <p:cNvSpPr>
            <a:spLocks noChangeArrowheads="1"/>
          </p:cNvSpPr>
          <p:nvPr/>
        </p:nvSpPr>
        <p:spPr bwMode="auto">
          <a:xfrm>
            <a:off x="7467600" y="5770326"/>
            <a:ext cx="1371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Comic Sans MS" charset="0"/>
              </a:rPr>
              <a:t>New people</a:t>
            </a:r>
            <a:endParaRPr lang="en-US" sz="1400" dirty="0">
              <a:solidFill>
                <a:srgbClr val="FF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8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Line 2"/>
          <p:cNvSpPr>
            <a:spLocks noChangeShapeType="1"/>
          </p:cNvSpPr>
          <p:nvPr/>
        </p:nvSpPr>
        <p:spPr bwMode="auto">
          <a:xfrm>
            <a:off x="1371600" y="1371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6" name="Line 3"/>
          <p:cNvSpPr>
            <a:spLocks noChangeShapeType="1"/>
          </p:cNvSpPr>
          <p:nvPr/>
        </p:nvSpPr>
        <p:spPr bwMode="auto">
          <a:xfrm>
            <a:off x="1371600" y="19050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987" name="Organization Chart 4"/>
          <p:cNvGrpSpPr>
            <a:grpSpLocks noChangeAspect="1"/>
          </p:cNvGrpSpPr>
          <p:nvPr/>
        </p:nvGrpSpPr>
        <p:grpSpPr bwMode="auto">
          <a:xfrm>
            <a:off x="228600" y="1066800"/>
            <a:ext cx="7346950" cy="5443538"/>
            <a:chOff x="332" y="7270"/>
            <a:chExt cx="6240" cy="9008"/>
          </a:xfrm>
        </p:grpSpPr>
        <p:cxnSp>
          <p:nvCxnSpPr>
            <p:cNvPr id="41996" name="_s28678"/>
            <p:cNvCxnSpPr>
              <a:cxnSpLocks noChangeShapeType="1"/>
              <a:stCxn id="42023" idx="3"/>
              <a:endCxn id="42013" idx="3"/>
            </p:cNvCxnSpPr>
            <p:nvPr/>
          </p:nvCxnSpPr>
          <p:spPr bwMode="auto">
            <a:xfrm flipH="1" flipV="1">
              <a:off x="2248" y="11962"/>
              <a:ext cx="8" cy="1111"/>
            </a:xfrm>
            <a:prstGeom prst="bentConnector3">
              <a:avLst>
                <a:gd name="adj1" fmla="val -96720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7" name="_s28680"/>
            <p:cNvCxnSpPr>
              <a:cxnSpLocks noChangeShapeType="1"/>
              <a:stCxn id="42019" idx="0"/>
              <a:endCxn id="42029" idx="2"/>
            </p:cNvCxnSpPr>
            <p:nvPr/>
          </p:nvCxnSpPr>
          <p:spPr bwMode="auto">
            <a:xfrm rot="16200000" flipV="1">
              <a:off x="2815" y="12046"/>
              <a:ext cx="1294" cy="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8" name="_s28681"/>
            <p:cNvCxnSpPr>
              <a:cxnSpLocks noChangeShapeType="1"/>
            </p:cNvCxnSpPr>
            <p:nvPr/>
          </p:nvCxnSpPr>
          <p:spPr bwMode="auto">
            <a:xfrm rot="16200000" flipH="1">
              <a:off x="685" y="13315"/>
              <a:ext cx="3889" cy="194"/>
            </a:xfrm>
            <a:prstGeom prst="bentConnector3">
              <a:avLst>
                <a:gd name="adj1" fmla="val 1001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9" name="_s28682"/>
            <p:cNvCxnSpPr>
              <a:cxnSpLocks noChangeShapeType="1"/>
              <a:stCxn id="42017" idx="2"/>
              <a:endCxn id="42017" idx="2"/>
            </p:cNvCxnSpPr>
            <p:nvPr/>
          </p:nvCxnSpPr>
          <p:spPr bwMode="auto">
            <a:xfrm rot="16200000" flipH="1">
              <a:off x="1257" y="8093"/>
              <a:ext cx="2" cy="2"/>
            </a:xfrm>
            <a:prstGeom prst="bentConnector3">
              <a:avLst>
                <a:gd name="adj1" fmla="val -1150000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0" name="_s28683"/>
            <p:cNvCxnSpPr>
              <a:cxnSpLocks noChangeShapeType="1"/>
              <a:stCxn id="42018" idx="1"/>
            </p:cNvCxnSpPr>
            <p:nvPr/>
          </p:nvCxnSpPr>
          <p:spPr bwMode="auto">
            <a:xfrm rot="10800000">
              <a:off x="2532" y="11344"/>
              <a:ext cx="194" cy="3011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1" name="_s28684"/>
            <p:cNvCxnSpPr>
              <a:cxnSpLocks noChangeShapeType="1"/>
              <a:stCxn id="42015" idx="3"/>
              <a:endCxn id="42023" idx="3"/>
            </p:cNvCxnSpPr>
            <p:nvPr/>
          </p:nvCxnSpPr>
          <p:spPr bwMode="auto">
            <a:xfrm flipV="1">
              <a:off x="2237" y="13073"/>
              <a:ext cx="19" cy="1111"/>
            </a:xfrm>
            <a:prstGeom prst="bentConnector3">
              <a:avLst>
                <a:gd name="adj1" fmla="val 532306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2" name="_s28685"/>
            <p:cNvCxnSpPr>
              <a:cxnSpLocks noChangeShapeType="1"/>
              <a:stCxn id="42014" idx="1"/>
              <a:endCxn id="42012" idx="1"/>
            </p:cNvCxnSpPr>
            <p:nvPr/>
          </p:nvCxnSpPr>
          <p:spPr bwMode="auto">
            <a:xfrm rot="10800000">
              <a:off x="4603" y="13539"/>
              <a:ext cx="11" cy="2271"/>
            </a:xfrm>
            <a:prstGeom prst="bentConnector3">
              <a:avLst>
                <a:gd name="adj1" fmla="val 180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3" name="_s28687"/>
            <p:cNvCxnSpPr>
              <a:cxnSpLocks noChangeShapeType="1"/>
              <a:stCxn id="42013" idx="0"/>
              <a:endCxn id="42029" idx="1"/>
            </p:cNvCxnSpPr>
            <p:nvPr/>
          </p:nvCxnSpPr>
          <p:spPr bwMode="auto">
            <a:xfrm rot="-5400000">
              <a:off x="1715" y="10799"/>
              <a:ext cx="461" cy="878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4" name="_s28688"/>
            <p:cNvCxnSpPr>
              <a:cxnSpLocks noChangeShapeType="1"/>
              <a:stCxn id="42024" idx="1"/>
              <a:endCxn id="42012" idx="1"/>
            </p:cNvCxnSpPr>
            <p:nvPr/>
          </p:nvCxnSpPr>
          <p:spPr bwMode="auto">
            <a:xfrm rot="10800000">
              <a:off x="4603" y="13539"/>
              <a:ext cx="11" cy="1134"/>
            </a:xfrm>
            <a:prstGeom prst="bentConnector3">
              <a:avLst>
                <a:gd name="adj1" fmla="val 180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5" name="_s28689"/>
            <p:cNvCxnSpPr>
              <a:cxnSpLocks noChangeShapeType="1"/>
            </p:cNvCxnSpPr>
            <p:nvPr/>
          </p:nvCxnSpPr>
          <p:spPr bwMode="auto">
            <a:xfrm rot="10800000" flipV="1">
              <a:off x="4345" y="11961"/>
              <a:ext cx="259" cy="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6" name="_s28690"/>
            <p:cNvCxnSpPr>
              <a:cxnSpLocks noChangeShapeType="1"/>
              <a:stCxn id="42029" idx="0"/>
              <a:endCxn id="42010" idx="2"/>
            </p:cNvCxnSpPr>
            <p:nvPr/>
          </p:nvCxnSpPr>
          <p:spPr bwMode="auto">
            <a:xfrm rot="-5400000">
              <a:off x="2695" y="9844"/>
              <a:ext cx="1517" cy="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7" name="_s28691"/>
            <p:cNvCxnSpPr>
              <a:cxnSpLocks noChangeShapeType="1"/>
              <a:stCxn id="42026" idx="1"/>
              <a:endCxn id="42010" idx="2"/>
            </p:cNvCxnSpPr>
            <p:nvPr/>
          </p:nvCxnSpPr>
          <p:spPr bwMode="auto">
            <a:xfrm rot="10800000" flipV="1">
              <a:off x="3453" y="8245"/>
              <a:ext cx="1391" cy="841"/>
            </a:xfrm>
            <a:prstGeom prst="bentConnector4">
              <a:avLst>
                <a:gd name="adj1" fmla="val 6977"/>
                <a:gd name="adj2" fmla="val 17508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8" name="_s28692"/>
            <p:cNvCxnSpPr>
              <a:cxnSpLocks noChangeShapeType="1"/>
              <a:stCxn id="42010" idx="0"/>
              <a:endCxn id="42009" idx="2"/>
            </p:cNvCxnSpPr>
            <p:nvPr/>
          </p:nvCxnSpPr>
          <p:spPr bwMode="auto">
            <a:xfrm rot="-5400000">
              <a:off x="3321" y="8125"/>
              <a:ext cx="265" cy="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09" name="_s28693"/>
            <p:cNvSpPr>
              <a:spLocks noChangeArrowheads="1"/>
            </p:cNvSpPr>
            <p:nvPr/>
          </p:nvSpPr>
          <p:spPr bwMode="auto">
            <a:xfrm>
              <a:off x="2515" y="7270"/>
              <a:ext cx="1876" cy="723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 dirty="0">
                  <a:solidFill>
                    <a:srgbClr val="FF0000"/>
                  </a:solidFill>
                  <a:latin typeface="Comic Sans MS" charset="0"/>
                </a:rPr>
                <a:t>DOE </a:t>
              </a:r>
              <a:r>
                <a:rPr lang="en-US" sz="1300" dirty="0" smtClean="0">
                  <a:solidFill>
                    <a:srgbClr val="FF0000"/>
                  </a:solidFill>
                  <a:latin typeface="Comic Sans MS" charset="0"/>
                </a:rPr>
                <a:t>HEP,</a:t>
              </a:r>
              <a:endParaRPr lang="en-US" sz="1300" dirty="0">
                <a:solidFill>
                  <a:srgbClr val="FF0000"/>
                </a:solidFill>
                <a:latin typeface="Comic Sans MS" charset="0"/>
              </a:endParaRPr>
            </a:p>
            <a:p>
              <a:pPr algn="ctr"/>
              <a:r>
                <a:rPr lang="en-US" sz="1300" dirty="0" smtClean="0">
                  <a:solidFill>
                    <a:srgbClr val="FF0000"/>
                  </a:solidFill>
                  <a:latin typeface="Comic Sans MS" charset="0"/>
                </a:rPr>
                <a:t>ALD </a:t>
              </a:r>
              <a:r>
                <a:rPr lang="en-US" sz="1300" dirty="0">
                  <a:solidFill>
                    <a:srgbClr val="FF0000"/>
                  </a:solidFill>
                  <a:latin typeface="Comic Sans MS" charset="0"/>
                </a:rPr>
                <a:t>– (Contact)</a:t>
              </a:r>
            </a:p>
          </p:txBody>
        </p:sp>
        <p:sp>
          <p:nvSpPr>
            <p:cNvPr id="42010" name="_s28694"/>
            <p:cNvSpPr>
              <a:spLocks noChangeArrowheads="1"/>
            </p:cNvSpPr>
            <p:nvPr/>
          </p:nvSpPr>
          <p:spPr bwMode="auto">
            <a:xfrm>
              <a:off x="2515" y="8258"/>
              <a:ext cx="1876" cy="828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 dirty="0" smtClean="0">
                  <a:solidFill>
                    <a:srgbClr val="FF0000"/>
                  </a:solidFill>
                  <a:latin typeface="Comic Sans MS" charset="0"/>
                </a:rPr>
                <a:t>Department Chair</a:t>
              </a:r>
              <a:endParaRPr lang="en-US" sz="1300" dirty="0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42011" name="_s28696"/>
            <p:cNvSpPr>
              <a:spLocks noChangeArrowheads="1"/>
            </p:cNvSpPr>
            <p:nvPr/>
          </p:nvSpPr>
          <p:spPr bwMode="auto">
            <a:xfrm>
              <a:off x="4844" y="8875"/>
              <a:ext cx="1728" cy="1157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External program committee</a:t>
              </a:r>
            </a:p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W. </a:t>
              </a:r>
              <a:r>
                <a:rPr lang="en-US" sz="1300" dirty="0" err="1">
                  <a:solidFill>
                    <a:srgbClr val="000090"/>
                  </a:solidFill>
                  <a:latin typeface="Comic Sans MS" charset="0"/>
                </a:rPr>
                <a:t>Leemans</a:t>
              </a:r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, Chair</a:t>
              </a:r>
            </a:p>
          </p:txBody>
        </p:sp>
        <p:sp>
          <p:nvSpPr>
            <p:cNvPr id="42012" name="_s28698"/>
            <p:cNvSpPr>
              <a:spLocks noChangeArrowheads="1"/>
            </p:cNvSpPr>
            <p:nvPr/>
          </p:nvSpPr>
          <p:spPr bwMode="auto">
            <a:xfrm>
              <a:off x="4603" y="13071"/>
              <a:ext cx="1419" cy="9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M. Montemagno</a:t>
              </a:r>
            </a:p>
            <a:p>
              <a:pPr algn="ctr"/>
              <a:r>
                <a:rPr lang="en-US" sz="1300">
                  <a:latin typeface="Comic Sans MS" charset="0"/>
                </a:rPr>
                <a:t>Engineer Electrical</a:t>
              </a:r>
            </a:p>
          </p:txBody>
        </p:sp>
        <p:sp>
          <p:nvSpPr>
            <p:cNvPr id="42013" name="_s28699"/>
            <p:cNvSpPr>
              <a:spLocks noChangeArrowheads="1"/>
            </p:cNvSpPr>
            <p:nvPr/>
          </p:nvSpPr>
          <p:spPr bwMode="auto">
            <a:xfrm>
              <a:off x="767" y="11468"/>
              <a:ext cx="1481" cy="9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I. Pogorelsky, </a:t>
              </a:r>
            </a:p>
            <a:p>
              <a:pPr algn="ctr"/>
              <a:r>
                <a:rPr lang="en-US" sz="1300">
                  <a:latin typeface="Comic Sans MS" charset="0"/>
                </a:rPr>
                <a:t>Physicist, </a:t>
              </a:r>
            </a:p>
            <a:p>
              <a:pPr algn="ctr"/>
              <a:r>
                <a:rPr lang="en-US" sz="1300">
                  <a:latin typeface="Comic Sans MS" charset="0"/>
                </a:rPr>
                <a:t>Laser</a:t>
              </a:r>
            </a:p>
          </p:txBody>
        </p:sp>
        <p:sp>
          <p:nvSpPr>
            <p:cNvPr id="42014" name="_s28701"/>
            <p:cNvSpPr>
              <a:spLocks noChangeArrowheads="1"/>
            </p:cNvSpPr>
            <p:nvPr/>
          </p:nvSpPr>
          <p:spPr bwMode="auto">
            <a:xfrm>
              <a:off x="4603" y="15341"/>
              <a:ext cx="1419" cy="93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  <a:latin typeface="Comic Sans MS" charset="0"/>
                </a:rPr>
                <a:t>P. Jacob</a:t>
              </a:r>
            </a:p>
            <a:p>
              <a:pPr algn="ctr"/>
              <a:r>
                <a:rPr lang="en-US" sz="1300" dirty="0">
                  <a:latin typeface="Comic Sans MS" charset="0"/>
                </a:rPr>
                <a:t>Technician</a:t>
              </a:r>
            </a:p>
            <a:p>
              <a:pPr algn="ctr"/>
              <a:r>
                <a:rPr lang="en-US" sz="1300" dirty="0">
                  <a:latin typeface="Comic Sans MS" charset="0"/>
                </a:rPr>
                <a:t>Mech./Laser</a:t>
              </a:r>
            </a:p>
          </p:txBody>
        </p:sp>
        <p:sp>
          <p:nvSpPr>
            <p:cNvPr id="42015" name="_s28702"/>
            <p:cNvSpPr>
              <a:spLocks noChangeArrowheads="1"/>
            </p:cNvSpPr>
            <p:nvPr/>
          </p:nvSpPr>
          <p:spPr bwMode="auto">
            <a:xfrm>
              <a:off x="767" y="13690"/>
              <a:ext cx="1470" cy="9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M. Babzien</a:t>
              </a:r>
            </a:p>
            <a:p>
              <a:pPr algn="ctr"/>
              <a:r>
                <a:rPr lang="en-US" sz="1300">
                  <a:latin typeface="Comic Sans MS" charset="0"/>
                </a:rPr>
                <a:t>Engineer,</a:t>
              </a:r>
            </a:p>
            <a:p>
              <a:pPr algn="ctr"/>
              <a:r>
                <a:rPr lang="en-US" sz="1300">
                  <a:latin typeface="Comic Sans MS" charset="0"/>
                </a:rPr>
                <a:t>Laser</a:t>
              </a:r>
            </a:p>
          </p:txBody>
        </p:sp>
        <p:sp>
          <p:nvSpPr>
            <p:cNvPr id="42016" name="_s28703"/>
            <p:cNvSpPr>
              <a:spLocks noChangeArrowheads="1"/>
            </p:cNvSpPr>
            <p:nvPr/>
          </p:nvSpPr>
          <p:spPr bwMode="auto">
            <a:xfrm>
              <a:off x="2727" y="14925"/>
              <a:ext cx="1419" cy="86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K. Kusche</a:t>
              </a:r>
            </a:p>
            <a:p>
              <a:pPr algn="ctr"/>
              <a:r>
                <a:rPr lang="en-US" sz="1300">
                  <a:latin typeface="Comic Sans MS" charset="0"/>
                </a:rPr>
                <a:t>Safety Engineer</a:t>
              </a:r>
            </a:p>
          </p:txBody>
        </p:sp>
        <p:sp>
          <p:nvSpPr>
            <p:cNvPr id="42017" name="_s28704"/>
            <p:cNvSpPr>
              <a:spLocks noChangeArrowheads="1"/>
            </p:cNvSpPr>
            <p:nvPr/>
          </p:nvSpPr>
          <p:spPr bwMode="auto">
            <a:xfrm>
              <a:off x="332" y="7374"/>
              <a:ext cx="1851" cy="719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DOE BES </a:t>
              </a:r>
            </a:p>
            <a:p>
              <a:pPr algn="ctr"/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J. </a:t>
              </a:r>
              <a:r>
                <a:rPr lang="en-US" sz="1300" dirty="0" err="1">
                  <a:solidFill>
                    <a:srgbClr val="000090"/>
                  </a:solidFill>
                  <a:latin typeface="Comic Sans MS" charset="0"/>
                </a:rPr>
                <a:t>Misewich</a:t>
              </a:r>
              <a:r>
                <a:rPr lang="en-US" sz="1300" dirty="0">
                  <a:solidFill>
                    <a:srgbClr val="000090"/>
                  </a:solidFill>
                  <a:latin typeface="Comic Sans MS" charset="0"/>
                </a:rPr>
                <a:t>, ALD –(Contact)</a:t>
              </a:r>
            </a:p>
          </p:txBody>
        </p:sp>
        <p:sp>
          <p:nvSpPr>
            <p:cNvPr id="42018" name="_s28705"/>
            <p:cNvSpPr>
              <a:spLocks noChangeArrowheads="1"/>
            </p:cNvSpPr>
            <p:nvPr/>
          </p:nvSpPr>
          <p:spPr bwMode="auto">
            <a:xfrm>
              <a:off x="2727" y="13937"/>
              <a:ext cx="1419" cy="8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R. Malone</a:t>
              </a:r>
            </a:p>
            <a:p>
              <a:pPr algn="ctr"/>
              <a:r>
                <a:rPr lang="en-US" sz="1300">
                  <a:latin typeface="Comic Sans MS" charset="0"/>
                </a:rPr>
                <a:t>Computer Control</a:t>
              </a:r>
            </a:p>
          </p:txBody>
        </p:sp>
        <p:sp>
          <p:nvSpPr>
            <p:cNvPr id="42019" name="_s28706"/>
            <p:cNvSpPr>
              <a:spLocks noChangeArrowheads="1"/>
            </p:cNvSpPr>
            <p:nvPr/>
          </p:nvSpPr>
          <p:spPr bwMode="auto">
            <a:xfrm>
              <a:off x="2727" y="12702"/>
              <a:ext cx="1488" cy="9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300" dirty="0">
                  <a:latin typeface="Comic Sans MS" charset="0"/>
                </a:rPr>
                <a:t>C. </a:t>
              </a:r>
              <a:r>
                <a:rPr lang="en-US" sz="1300" dirty="0" err="1">
                  <a:latin typeface="Comic Sans MS" charset="0"/>
                </a:rPr>
                <a:t>Swinson</a:t>
              </a:r>
              <a:endParaRPr lang="en-US" sz="1300" i="1" dirty="0">
                <a:latin typeface="Comic Sans MS" charset="0"/>
              </a:endParaRPr>
            </a:p>
            <a:p>
              <a:pPr algn="ctr"/>
              <a:r>
                <a:rPr lang="en-US" sz="1300" dirty="0">
                  <a:latin typeface="Comic Sans MS" charset="0"/>
                </a:rPr>
                <a:t>Research Associate,</a:t>
              </a:r>
            </a:p>
            <a:p>
              <a:pPr algn="ctr"/>
              <a:r>
                <a:rPr lang="en-US" sz="1300" dirty="0">
                  <a:latin typeface="Comic Sans MS" charset="0"/>
                </a:rPr>
                <a:t>Accelerator</a:t>
              </a:r>
            </a:p>
          </p:txBody>
        </p:sp>
        <p:sp>
          <p:nvSpPr>
            <p:cNvPr id="42020" name="_s28707"/>
            <p:cNvSpPr>
              <a:spLocks noChangeArrowheads="1"/>
            </p:cNvSpPr>
            <p:nvPr/>
          </p:nvSpPr>
          <p:spPr bwMode="auto">
            <a:xfrm>
              <a:off x="4603" y="11684"/>
              <a:ext cx="1535" cy="743"/>
            </a:xfrm>
            <a:prstGeom prst="roundRect">
              <a:avLst>
                <a:gd name="adj" fmla="val 16667"/>
              </a:avLst>
            </a:prstGeom>
            <a:solidFill>
              <a:srgbClr val="B8ABF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342900" indent="-342900" algn="ctr"/>
              <a:r>
                <a:rPr lang="en-US" sz="1300">
                  <a:solidFill>
                    <a:srgbClr val="34006E"/>
                  </a:solidFill>
                  <a:latin typeface="Comic Sans MS" charset="0"/>
                </a:rPr>
                <a:t>A. Karostoshevsky,</a:t>
              </a:r>
            </a:p>
            <a:p>
              <a:pPr marL="342900" indent="-342900" algn="ctr"/>
              <a:r>
                <a:rPr lang="en-US" sz="1300">
                  <a:solidFill>
                    <a:srgbClr val="34006E"/>
                  </a:solidFill>
                  <a:latin typeface="Comic Sans MS" charset="0"/>
                </a:rPr>
                <a:t>Mechanical designer</a:t>
              </a:r>
            </a:p>
          </p:txBody>
        </p:sp>
        <p:cxnSp>
          <p:nvCxnSpPr>
            <p:cNvPr id="42021" name="_s1033"/>
            <p:cNvCxnSpPr>
              <a:cxnSpLocks noChangeShapeType="1"/>
              <a:stCxn id="42022" idx="1"/>
              <a:endCxn id="42029" idx="3"/>
            </p:cNvCxnSpPr>
            <p:nvPr/>
          </p:nvCxnSpPr>
          <p:spPr bwMode="auto">
            <a:xfrm rot="10800000">
              <a:off x="4521" y="11006"/>
              <a:ext cx="82" cy="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22" name="_s1053"/>
            <p:cNvSpPr>
              <a:spLocks noChangeArrowheads="1"/>
            </p:cNvSpPr>
            <p:nvPr/>
          </p:nvSpPr>
          <p:spPr bwMode="auto">
            <a:xfrm>
              <a:off x="4603" y="10603"/>
              <a:ext cx="1553" cy="81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>
                  <a:solidFill>
                    <a:srgbClr val="492AFB"/>
                  </a:solidFill>
                  <a:latin typeface="Comic Sans MS" charset="0"/>
                </a:rPr>
                <a:t>K. Tuohy</a:t>
              </a:r>
            </a:p>
            <a:p>
              <a:pPr algn="ctr"/>
              <a:r>
                <a:rPr lang="en-US" sz="1300">
                  <a:solidFill>
                    <a:srgbClr val="492AFB"/>
                  </a:solidFill>
                  <a:latin typeface="Comic Sans MS" charset="0"/>
                </a:rPr>
                <a:t>Group Secretary</a:t>
              </a:r>
            </a:p>
          </p:txBody>
        </p:sp>
        <p:sp>
          <p:nvSpPr>
            <p:cNvPr id="42023" name="_s28710"/>
            <p:cNvSpPr>
              <a:spLocks noChangeArrowheads="1"/>
            </p:cNvSpPr>
            <p:nvPr/>
          </p:nvSpPr>
          <p:spPr bwMode="auto">
            <a:xfrm>
              <a:off x="785" y="12579"/>
              <a:ext cx="1471" cy="9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M. Polyansky,</a:t>
              </a:r>
            </a:p>
            <a:p>
              <a:pPr algn="ctr"/>
              <a:r>
                <a:rPr lang="en-US" sz="1300">
                  <a:latin typeface="Comic Sans MS" charset="0"/>
                </a:rPr>
                <a:t>Physicist,</a:t>
              </a:r>
            </a:p>
            <a:p>
              <a:pPr algn="ctr"/>
              <a:r>
                <a:rPr lang="en-US" sz="1300">
                  <a:latin typeface="Comic Sans MS" charset="0"/>
                </a:rPr>
                <a:t>Laser</a:t>
              </a:r>
            </a:p>
          </p:txBody>
        </p:sp>
        <p:sp>
          <p:nvSpPr>
            <p:cNvPr id="42024" name="_s1049"/>
            <p:cNvSpPr>
              <a:spLocks noChangeArrowheads="1"/>
            </p:cNvSpPr>
            <p:nvPr/>
          </p:nvSpPr>
          <p:spPr bwMode="auto">
            <a:xfrm>
              <a:off x="4603" y="14206"/>
              <a:ext cx="1418" cy="93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 dirty="0">
                  <a:latin typeface="Comic Sans MS" charset="0"/>
                </a:rPr>
                <a:t>G. </a:t>
              </a:r>
              <a:r>
                <a:rPr lang="en-US" sz="1300" dirty="0" err="1">
                  <a:latin typeface="Comic Sans MS" charset="0"/>
                </a:rPr>
                <a:t>Stenby</a:t>
              </a:r>
              <a:r>
                <a:rPr lang="en-US" sz="1300" dirty="0">
                  <a:latin typeface="Comic Sans MS" charset="0"/>
                </a:rPr>
                <a:t>  </a:t>
              </a:r>
            </a:p>
            <a:p>
              <a:pPr algn="ctr"/>
              <a:r>
                <a:rPr lang="en-US" sz="1300" dirty="0">
                  <a:latin typeface="Comic Sans MS" charset="0"/>
                </a:rPr>
                <a:t>Technician</a:t>
              </a:r>
            </a:p>
            <a:p>
              <a:pPr algn="ctr"/>
              <a:r>
                <a:rPr lang="en-US" sz="1300" dirty="0" err="1">
                  <a:latin typeface="Comic Sans MS" charset="0"/>
                </a:rPr>
                <a:t>Electr</a:t>
              </a:r>
              <a:r>
                <a:rPr lang="en-US" sz="1300" dirty="0">
                  <a:latin typeface="Comic Sans MS" charset="0"/>
                </a:rPr>
                <a:t>./Mech.</a:t>
              </a:r>
            </a:p>
          </p:txBody>
        </p:sp>
        <p:cxnSp>
          <p:nvCxnSpPr>
            <p:cNvPr id="42025" name="_s1040"/>
            <p:cNvCxnSpPr>
              <a:cxnSpLocks noChangeShapeType="1"/>
              <a:stCxn id="42012" idx="0"/>
            </p:cNvCxnSpPr>
            <p:nvPr/>
          </p:nvCxnSpPr>
          <p:spPr bwMode="auto">
            <a:xfrm rot="16200000" flipV="1">
              <a:off x="3849" y="11608"/>
              <a:ext cx="1975" cy="951"/>
            </a:xfrm>
            <a:prstGeom prst="bentConnector3">
              <a:avLst>
                <a:gd name="adj1" fmla="val 21273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26" name="_s1046"/>
            <p:cNvSpPr>
              <a:spLocks noChangeArrowheads="1"/>
            </p:cNvSpPr>
            <p:nvPr/>
          </p:nvSpPr>
          <p:spPr bwMode="auto">
            <a:xfrm>
              <a:off x="4844" y="7887"/>
              <a:ext cx="1726" cy="713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latin typeface="Comic Sans MS" charset="0"/>
                </a:rPr>
                <a:t>I. Ben-</a:t>
              </a:r>
              <a:r>
                <a:rPr lang="en-US" sz="1400" dirty="0" err="1" smtClean="0">
                  <a:solidFill>
                    <a:srgbClr val="FF0000"/>
                  </a:solidFill>
                  <a:latin typeface="Comic Sans MS" charset="0"/>
                </a:rPr>
                <a:t>Zvi</a:t>
              </a:r>
              <a:endParaRPr lang="en-US" sz="1400" dirty="0">
                <a:solidFill>
                  <a:srgbClr val="FF0000"/>
                </a:solidFill>
                <a:latin typeface="Comic Sans MS" charset="0"/>
              </a:endParaRPr>
            </a:p>
            <a:p>
              <a:pPr algn="ctr"/>
              <a:r>
                <a:rPr lang="en-US" sz="1400" dirty="0">
                  <a:solidFill>
                    <a:srgbClr val="FF0000"/>
                  </a:solidFill>
                  <a:latin typeface="Comic Sans MS" charset="0"/>
                </a:rPr>
                <a:t>ATF Program Director</a:t>
              </a:r>
            </a:p>
          </p:txBody>
        </p:sp>
        <p:cxnSp>
          <p:nvCxnSpPr>
            <p:cNvPr id="42027" name="_s1041"/>
            <p:cNvCxnSpPr>
              <a:cxnSpLocks noChangeShapeType="1"/>
              <a:stCxn id="42026" idx="2"/>
              <a:endCxn id="42011" idx="0"/>
            </p:cNvCxnSpPr>
            <p:nvPr/>
          </p:nvCxnSpPr>
          <p:spPr bwMode="auto">
            <a:xfrm rot="16200000" flipH="1">
              <a:off x="5570" y="8737"/>
              <a:ext cx="275" cy="2"/>
            </a:xfrm>
            <a:prstGeom prst="bentConnector3">
              <a:avLst>
                <a:gd name="adj1" fmla="val 49532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29" name="_s28695"/>
            <p:cNvSpPr>
              <a:spLocks noChangeArrowheads="1"/>
            </p:cNvSpPr>
            <p:nvPr/>
          </p:nvSpPr>
          <p:spPr bwMode="auto">
            <a:xfrm>
              <a:off x="2385" y="10603"/>
              <a:ext cx="2136" cy="8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300">
                  <a:latin typeface="Comic Sans MS" charset="0"/>
                </a:rPr>
                <a:t>V. Yakimenko</a:t>
              </a:r>
            </a:p>
            <a:p>
              <a:pPr algn="ctr"/>
              <a:r>
                <a:rPr lang="en-US" sz="1300">
                  <a:latin typeface="Comic Sans MS" charset="0"/>
                </a:rPr>
                <a:t>Director ATF, Accelerator</a:t>
              </a:r>
            </a:p>
          </p:txBody>
        </p:sp>
      </p:grpSp>
      <p:sp>
        <p:nvSpPr>
          <p:cNvPr id="41988" name="AutoShape 45"/>
          <p:cNvSpPr>
            <a:spLocks noChangeArrowheads="1"/>
          </p:cNvSpPr>
          <p:nvPr/>
        </p:nvSpPr>
        <p:spPr bwMode="auto">
          <a:xfrm>
            <a:off x="7467600" y="3429000"/>
            <a:ext cx="1371600" cy="4572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400" dirty="0">
                <a:solidFill>
                  <a:srgbClr val="000090"/>
                </a:solidFill>
                <a:latin typeface="Comic Sans MS" charset="0"/>
              </a:rPr>
              <a:t>Management/</a:t>
            </a:r>
          </a:p>
          <a:p>
            <a:pPr algn="ctr"/>
            <a:r>
              <a:rPr lang="en-US" sz="1400" dirty="0">
                <a:solidFill>
                  <a:srgbClr val="000090"/>
                </a:solidFill>
                <a:latin typeface="Comic Sans MS" charset="0"/>
              </a:rPr>
              <a:t>oversight</a:t>
            </a:r>
          </a:p>
        </p:txBody>
      </p:sp>
      <p:sp>
        <p:nvSpPr>
          <p:cNvPr id="41989" name="AutoShape 46"/>
          <p:cNvSpPr>
            <a:spLocks noChangeArrowheads="1"/>
          </p:cNvSpPr>
          <p:nvPr/>
        </p:nvSpPr>
        <p:spPr bwMode="auto">
          <a:xfrm>
            <a:off x="7467600" y="3962400"/>
            <a:ext cx="1371600" cy="457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400">
                <a:latin typeface="Comic Sans MS" charset="0"/>
              </a:rPr>
              <a:t>Full time staff</a:t>
            </a:r>
          </a:p>
        </p:txBody>
      </p:sp>
      <p:sp>
        <p:nvSpPr>
          <p:cNvPr id="41990" name="AutoShape 48"/>
          <p:cNvSpPr>
            <a:spLocks noChangeArrowheads="1"/>
          </p:cNvSpPr>
          <p:nvPr/>
        </p:nvSpPr>
        <p:spPr bwMode="auto">
          <a:xfrm>
            <a:off x="7467600" y="4495800"/>
            <a:ext cx="1371600" cy="457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400">
                <a:solidFill>
                  <a:srgbClr val="492AFB"/>
                </a:solidFill>
                <a:latin typeface="Comic Sans MS" charset="0"/>
              </a:rPr>
              <a:t>Part time</a:t>
            </a:r>
          </a:p>
        </p:txBody>
      </p:sp>
      <p:sp>
        <p:nvSpPr>
          <p:cNvPr id="41991" name="Rectangle 49"/>
          <p:cNvSpPr>
            <a:spLocks noChangeArrowheads="1"/>
          </p:cNvSpPr>
          <p:nvPr/>
        </p:nvSpPr>
        <p:spPr bwMode="auto">
          <a:xfrm>
            <a:off x="381000" y="-1"/>
            <a:ext cx="82296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 smtClean="0">
                <a:latin typeface="Comic Sans MS" charset="0"/>
              </a:rPr>
              <a:t>Expected changes</a:t>
            </a:r>
            <a:endParaRPr lang="en-US" sz="3600" dirty="0">
              <a:latin typeface="Comic Sans MS" charset="0"/>
            </a:endParaRPr>
          </a:p>
        </p:txBody>
      </p:sp>
      <p:sp>
        <p:nvSpPr>
          <p:cNvPr id="41992" name="_s28706"/>
          <p:cNvSpPr>
            <a:spLocks noChangeArrowheads="1"/>
          </p:cNvSpPr>
          <p:nvPr/>
        </p:nvSpPr>
        <p:spPr bwMode="auto">
          <a:xfrm>
            <a:off x="3048000" y="3657600"/>
            <a:ext cx="1752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300" i="1">
                <a:latin typeface="Comic Sans MS" charset="0"/>
              </a:rPr>
              <a:t>M. Fedurin</a:t>
            </a:r>
          </a:p>
          <a:p>
            <a:pPr algn="ctr"/>
            <a:r>
              <a:rPr lang="en-US" sz="1300">
                <a:latin typeface="Comic Sans MS" charset="0"/>
              </a:rPr>
              <a:t>Physicist,</a:t>
            </a:r>
          </a:p>
          <a:p>
            <a:pPr algn="ctr"/>
            <a:r>
              <a:rPr lang="en-US" sz="1300">
                <a:latin typeface="Comic Sans MS" charset="0"/>
              </a:rPr>
              <a:t>Accelerator</a:t>
            </a:r>
          </a:p>
        </p:txBody>
      </p:sp>
      <p:sp>
        <p:nvSpPr>
          <p:cNvPr id="4199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16688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4</a:t>
            </a:fld>
            <a:endParaRPr lang="en-US" sz="1400" dirty="0"/>
          </a:p>
        </p:txBody>
      </p:sp>
      <p:sp>
        <p:nvSpPr>
          <p:cNvPr id="41994" name="AutoShape 48"/>
          <p:cNvSpPr>
            <a:spLocks noChangeArrowheads="1"/>
          </p:cNvSpPr>
          <p:nvPr/>
        </p:nvSpPr>
        <p:spPr bwMode="auto">
          <a:xfrm>
            <a:off x="7467600" y="5105400"/>
            <a:ext cx="1371600" cy="457200"/>
          </a:xfrm>
          <a:prstGeom prst="roundRect">
            <a:avLst>
              <a:gd name="adj" fmla="val 16667"/>
            </a:avLst>
          </a:prstGeom>
          <a:solidFill>
            <a:srgbClr val="B8ABF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400">
                <a:solidFill>
                  <a:srgbClr val="34006E"/>
                </a:solidFill>
                <a:latin typeface="Comic Sans MS" charset="0"/>
              </a:rPr>
              <a:t>Temp/LDRD</a:t>
            </a:r>
          </a:p>
        </p:txBody>
      </p:sp>
      <p:sp>
        <p:nvSpPr>
          <p:cNvPr id="41995" name="_s28707"/>
          <p:cNvSpPr>
            <a:spLocks noChangeArrowheads="1"/>
          </p:cNvSpPr>
          <p:nvPr/>
        </p:nvSpPr>
        <p:spPr bwMode="auto">
          <a:xfrm>
            <a:off x="685800" y="5715000"/>
            <a:ext cx="1806575" cy="685800"/>
          </a:xfrm>
          <a:prstGeom prst="roundRect">
            <a:avLst>
              <a:gd name="adj" fmla="val 21477"/>
            </a:avLst>
          </a:prstGeom>
          <a:solidFill>
            <a:srgbClr val="B8AB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342900" indent="-342900" algn="ctr"/>
            <a:r>
              <a:rPr lang="en-US" sz="1300" dirty="0" smtClean="0">
                <a:solidFill>
                  <a:srgbClr val="FF0000"/>
                </a:solidFill>
                <a:latin typeface="Comic Sans MS" charset="0"/>
              </a:rPr>
              <a:t>Olivier </a:t>
            </a:r>
            <a:r>
              <a:rPr lang="en-US" sz="1300" dirty="0" err="1" smtClean="0">
                <a:solidFill>
                  <a:srgbClr val="FF0000"/>
                </a:solidFill>
                <a:latin typeface="Comic Sans MS" charset="0"/>
              </a:rPr>
              <a:t>Tresca</a:t>
            </a:r>
            <a:endParaRPr lang="en-US" sz="1300" dirty="0" smtClean="0">
              <a:solidFill>
                <a:srgbClr val="FF0000"/>
              </a:solidFill>
              <a:latin typeface="Comic Sans MS" charset="0"/>
            </a:endParaRPr>
          </a:p>
          <a:p>
            <a:pPr marL="342900" indent="-342900" algn="ctr"/>
            <a:r>
              <a:rPr lang="en-US" sz="1300" dirty="0" smtClean="0">
                <a:solidFill>
                  <a:srgbClr val="FF0000"/>
                </a:solidFill>
                <a:latin typeface="Comic Sans MS" charset="0"/>
              </a:rPr>
              <a:t>Research </a:t>
            </a:r>
            <a:r>
              <a:rPr lang="en-US" sz="1300" dirty="0">
                <a:solidFill>
                  <a:srgbClr val="FF0000"/>
                </a:solidFill>
                <a:latin typeface="Comic Sans MS" charset="0"/>
              </a:rPr>
              <a:t>Associate</a:t>
            </a:r>
          </a:p>
          <a:p>
            <a:pPr marL="342900" indent="-342900" algn="ctr"/>
            <a:r>
              <a:rPr lang="en-US" sz="1300" dirty="0">
                <a:solidFill>
                  <a:srgbClr val="FF0000"/>
                </a:solidFill>
                <a:latin typeface="Comic Sans MS" charset="0"/>
              </a:rPr>
              <a:t>Laser Ion Generation</a:t>
            </a:r>
          </a:p>
        </p:txBody>
      </p:sp>
      <p:sp>
        <p:nvSpPr>
          <p:cNvPr id="47" name="AutoShape 45"/>
          <p:cNvSpPr>
            <a:spLocks noChangeArrowheads="1"/>
          </p:cNvSpPr>
          <p:nvPr/>
        </p:nvSpPr>
        <p:spPr bwMode="auto">
          <a:xfrm>
            <a:off x="7467600" y="5770326"/>
            <a:ext cx="1371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Comic Sans MS" charset="0"/>
              </a:rPr>
              <a:t>New people</a:t>
            </a:r>
            <a:endParaRPr lang="en-US" sz="1400" dirty="0">
              <a:solidFill>
                <a:srgbClr val="FF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8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20"/>
            <a:ext cx="8229600" cy="700723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Journal Publications </a:t>
            </a:r>
            <a:r>
              <a:rPr lang="en-US" sz="2000" dirty="0" smtClean="0">
                <a:latin typeface="Comic Sans MS"/>
                <a:cs typeface="Comic Sans MS"/>
              </a:rPr>
              <a:t>(last 18 months)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7222"/>
            <a:ext cx="8144127" cy="5658555"/>
          </a:xfrm>
        </p:spPr>
        <p:txBody>
          <a:bodyPr>
            <a:normAutofit fontScale="4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400" dirty="0" smtClean="0">
                <a:latin typeface="Comic Sans MS"/>
                <a:cs typeface="Comic Sans MS"/>
              </a:rPr>
              <a:t>2012 </a:t>
            </a:r>
            <a:r>
              <a:rPr lang="en-US" sz="3400" dirty="0">
                <a:latin typeface="Comic Sans MS"/>
                <a:cs typeface="Comic Sans MS"/>
              </a:rPr>
              <a:t>- S. </a:t>
            </a:r>
            <a:r>
              <a:rPr lang="en-US" sz="3400" dirty="0" err="1">
                <a:latin typeface="Comic Sans MS"/>
                <a:cs typeface="Comic Sans MS"/>
              </a:rPr>
              <a:t>Antipov</a:t>
            </a:r>
            <a:r>
              <a:rPr lang="en-US" sz="3400" dirty="0">
                <a:latin typeface="Comic Sans MS"/>
                <a:cs typeface="Comic Sans MS"/>
              </a:rPr>
              <a:t>, </a:t>
            </a:r>
            <a:r>
              <a:rPr lang="en-US" sz="3400" dirty="0" smtClean="0">
                <a:latin typeface="Comic Sans MS"/>
                <a:cs typeface="Comic Sans MS"/>
              </a:rPr>
              <a:t>et al.</a:t>
            </a:r>
            <a:r>
              <a:rPr lang="en-US" sz="3400" dirty="0">
                <a:latin typeface="Comic Sans MS"/>
                <a:cs typeface="Comic Sans MS"/>
              </a:rPr>
              <a:t> "Experimental demonstration of </a:t>
            </a:r>
            <a:r>
              <a:rPr lang="en-US" sz="3400" dirty="0" err="1">
                <a:latin typeface="Comic Sans MS"/>
                <a:cs typeface="Comic Sans MS"/>
              </a:rPr>
              <a:t>wakefield</a:t>
            </a:r>
            <a:r>
              <a:rPr lang="en-US" sz="3400" dirty="0">
                <a:latin typeface="Comic Sans MS"/>
                <a:cs typeface="Comic Sans MS"/>
              </a:rPr>
              <a:t> effects in a THz planar diamond accelerating structure ", Appl. Phys. </a:t>
            </a:r>
            <a:r>
              <a:rPr lang="en-US" sz="3400" dirty="0" err="1">
                <a:latin typeface="Comic Sans MS"/>
                <a:cs typeface="Comic Sans MS"/>
              </a:rPr>
              <a:t>Lett</a:t>
            </a:r>
            <a:r>
              <a:rPr lang="en-US" sz="3400" dirty="0">
                <a:latin typeface="Comic Sans MS"/>
                <a:cs typeface="Comic Sans MS"/>
              </a:rPr>
              <a:t>. , 100, </a:t>
            </a:r>
            <a:r>
              <a:rPr lang="en-US" sz="3400" dirty="0" smtClean="0">
                <a:latin typeface="Comic Sans MS"/>
                <a:cs typeface="Comic Sans MS"/>
              </a:rPr>
              <a:t>132910</a:t>
            </a:r>
            <a:endParaRPr lang="en-US" sz="3400" dirty="0">
              <a:latin typeface="Comic Sans MS"/>
              <a:cs typeface="Comic Sans M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 dirty="0">
                <a:latin typeface="Comic Sans MS"/>
                <a:cs typeface="Comic Sans MS"/>
              </a:rPr>
              <a:t>2012 - F. H. O’Shea, </a:t>
            </a:r>
            <a:r>
              <a:rPr lang="en-US" sz="3400" dirty="0" smtClean="0">
                <a:latin typeface="Comic Sans MS"/>
                <a:cs typeface="Comic Sans MS"/>
              </a:rPr>
              <a:t>et al. "</a:t>
            </a:r>
            <a:r>
              <a:rPr lang="en-US" sz="3400" dirty="0">
                <a:latin typeface="Comic Sans MS"/>
                <a:cs typeface="Comic Sans MS"/>
              </a:rPr>
              <a:t>Single Shot Diffraction of Picosecond 8.7 </a:t>
            </a:r>
            <a:r>
              <a:rPr lang="en-US" sz="3400" dirty="0" err="1">
                <a:latin typeface="Comic Sans MS"/>
                <a:cs typeface="Comic Sans MS"/>
              </a:rPr>
              <a:t>keV</a:t>
            </a:r>
            <a:r>
              <a:rPr lang="en-US" sz="3400" dirty="0">
                <a:latin typeface="Comic Sans MS"/>
                <a:cs typeface="Comic Sans MS"/>
              </a:rPr>
              <a:t> X-ray Pulses", Phys. Rev. ST </a:t>
            </a:r>
            <a:r>
              <a:rPr lang="en-US" sz="3400" dirty="0" err="1">
                <a:latin typeface="Comic Sans MS"/>
                <a:cs typeface="Comic Sans MS"/>
              </a:rPr>
              <a:t>Accel</a:t>
            </a:r>
            <a:r>
              <a:rPr lang="en-US" sz="3400" dirty="0">
                <a:latin typeface="Comic Sans MS"/>
                <a:cs typeface="Comic Sans MS"/>
              </a:rPr>
              <a:t>. Beams 15, </a:t>
            </a:r>
            <a:r>
              <a:rPr lang="en-US" sz="3400" dirty="0" smtClean="0">
                <a:latin typeface="Comic Sans MS"/>
                <a:cs typeface="Comic Sans MS"/>
              </a:rPr>
              <a:t>020702</a:t>
            </a:r>
            <a:endParaRPr lang="en-US" sz="3400" dirty="0">
              <a:latin typeface="Comic Sans MS"/>
              <a:cs typeface="Comic Sans M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 dirty="0">
                <a:latin typeface="Comic Sans MS"/>
                <a:cs typeface="Comic Sans MS"/>
              </a:rPr>
              <a:t>2012 - S. </a:t>
            </a:r>
            <a:r>
              <a:rPr lang="en-US" sz="3400" dirty="0" err="1">
                <a:latin typeface="Comic Sans MS"/>
                <a:cs typeface="Comic Sans MS"/>
              </a:rPr>
              <a:t>Antipov</a:t>
            </a:r>
            <a:r>
              <a:rPr lang="en-US" sz="3400" dirty="0">
                <a:latin typeface="Comic Sans MS"/>
                <a:cs typeface="Comic Sans MS"/>
              </a:rPr>
              <a:t>, </a:t>
            </a:r>
            <a:r>
              <a:rPr lang="en-US" sz="3400" dirty="0" smtClean="0">
                <a:latin typeface="Comic Sans MS"/>
                <a:cs typeface="Comic Sans MS"/>
              </a:rPr>
              <a:t>et al. </a:t>
            </a:r>
            <a:r>
              <a:rPr lang="en-US" sz="3400" dirty="0">
                <a:latin typeface="Comic Sans MS"/>
                <a:cs typeface="Comic Sans MS"/>
              </a:rPr>
              <a:t>"Experimental Observation of Energy Modulation in Electron Beams Passing through Terahertz Dielectric Wakefield Structures", Phys. Rev. </a:t>
            </a:r>
            <a:r>
              <a:rPr lang="en-US" sz="3400" dirty="0" err="1">
                <a:latin typeface="Comic Sans MS"/>
                <a:cs typeface="Comic Sans MS"/>
              </a:rPr>
              <a:t>Lett</a:t>
            </a:r>
            <a:r>
              <a:rPr lang="en-US" sz="3400" dirty="0">
                <a:latin typeface="Comic Sans MS"/>
                <a:cs typeface="Comic Sans MS"/>
              </a:rPr>
              <a:t>. , </a:t>
            </a:r>
            <a:r>
              <a:rPr lang="en-US" sz="3400" dirty="0" smtClean="0">
                <a:latin typeface="Comic Sans MS"/>
                <a:cs typeface="Comic Sans MS"/>
              </a:rPr>
              <a:t>108,144801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 smtClean="0">
                <a:latin typeface="Comic Sans MS"/>
                <a:cs typeface="Comic Sans MS"/>
              </a:rPr>
              <a:t>2012 </a:t>
            </a:r>
            <a:r>
              <a:rPr lang="en-US" sz="3400" dirty="0">
                <a:latin typeface="Comic Sans MS"/>
                <a:cs typeface="Comic Sans MS"/>
              </a:rPr>
              <a:t>- M. N. </a:t>
            </a:r>
            <a:r>
              <a:rPr lang="en-US" sz="3400" dirty="0" err="1">
                <a:latin typeface="Comic Sans MS"/>
                <a:cs typeface="Comic Sans MS"/>
              </a:rPr>
              <a:t>Polyanskiy</a:t>
            </a:r>
            <a:r>
              <a:rPr lang="en-US" sz="3400" dirty="0">
                <a:latin typeface="Comic Sans MS"/>
                <a:cs typeface="Comic Sans MS"/>
              </a:rPr>
              <a:t> and M. </a:t>
            </a:r>
            <a:r>
              <a:rPr lang="en-US" sz="3400" dirty="0" err="1">
                <a:latin typeface="Comic Sans MS"/>
                <a:cs typeface="Comic Sans MS"/>
              </a:rPr>
              <a:t>Babzien</a:t>
            </a:r>
            <a:r>
              <a:rPr lang="en-US" sz="3400" dirty="0">
                <a:latin typeface="Comic Sans MS"/>
                <a:cs typeface="Comic Sans MS"/>
              </a:rPr>
              <a:t>, "</a:t>
            </a:r>
            <a:r>
              <a:rPr lang="en-US" sz="3400" dirty="0" err="1">
                <a:latin typeface="Comic Sans MS"/>
                <a:cs typeface="Comic Sans MS"/>
              </a:rPr>
              <a:t>Ultrashort</a:t>
            </a:r>
            <a:r>
              <a:rPr lang="en-US" sz="3400" dirty="0">
                <a:latin typeface="Comic Sans MS"/>
                <a:cs typeface="Comic Sans MS"/>
              </a:rPr>
              <a:t> pulses," in: CO2 laser – optimization and application, D. C. </a:t>
            </a:r>
            <a:r>
              <a:rPr lang="en-US" sz="3400" dirty="0" err="1">
                <a:latin typeface="Comic Sans MS"/>
                <a:cs typeface="Comic Sans MS"/>
              </a:rPr>
              <a:t>Dumitras</a:t>
            </a:r>
            <a:r>
              <a:rPr lang="en-US" sz="3400" dirty="0">
                <a:latin typeface="Comic Sans MS"/>
                <a:cs typeface="Comic Sans MS"/>
              </a:rPr>
              <a:t> (ed.), </a:t>
            </a:r>
            <a:r>
              <a:rPr lang="en-US" sz="3400" dirty="0" err="1">
                <a:latin typeface="Comic Sans MS"/>
                <a:cs typeface="Comic Sans MS"/>
              </a:rPr>
              <a:t>InTech</a:t>
            </a:r>
            <a:r>
              <a:rPr lang="en-US" sz="3400" dirty="0">
                <a:latin typeface="Comic Sans MS"/>
                <a:cs typeface="Comic Sans MS"/>
              </a:rPr>
              <a:t>, ISBN 978-953-51-0351-6, </a:t>
            </a:r>
            <a:r>
              <a:rPr lang="en-US" sz="3400" dirty="0" err="1">
                <a:latin typeface="Comic Sans MS"/>
                <a:cs typeface="Comic Sans MS"/>
              </a:rPr>
              <a:t>pp</a:t>
            </a:r>
            <a:r>
              <a:rPr lang="en-US" sz="3400" dirty="0">
                <a:latin typeface="Comic Sans MS"/>
                <a:cs typeface="Comic Sans MS"/>
              </a:rPr>
              <a:t> 139-</a:t>
            </a:r>
            <a:r>
              <a:rPr lang="en-US" sz="3400" dirty="0" smtClean="0">
                <a:latin typeface="Comic Sans MS"/>
                <a:cs typeface="Comic Sans MS"/>
              </a:rPr>
              <a:t>162</a:t>
            </a:r>
            <a:endParaRPr lang="en-US" sz="3400" dirty="0">
              <a:latin typeface="Comic Sans MS"/>
              <a:cs typeface="Comic Sans M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 dirty="0">
                <a:latin typeface="Comic Sans MS"/>
                <a:cs typeface="Comic Sans MS"/>
              </a:rPr>
              <a:t>2011 - M. N. </a:t>
            </a:r>
            <a:r>
              <a:rPr lang="en-US" sz="3400" dirty="0" err="1">
                <a:latin typeface="Comic Sans MS"/>
                <a:cs typeface="Comic Sans MS"/>
              </a:rPr>
              <a:t>Polyanskiy</a:t>
            </a:r>
            <a:r>
              <a:rPr lang="en-US" sz="3400" dirty="0">
                <a:latin typeface="Comic Sans MS"/>
                <a:cs typeface="Comic Sans MS"/>
              </a:rPr>
              <a:t> et al. "Picosecond pulse amplification in isotopic CO2 active medium", Optics Express, Vol. 19 Issue 8, pp.7717-7725, 2011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>
                <a:latin typeface="Comic Sans MS"/>
                <a:cs typeface="Comic Sans MS"/>
              </a:rPr>
              <a:t>2011 - Z. </a:t>
            </a:r>
            <a:r>
              <a:rPr lang="en-US" sz="3400" dirty="0" err="1">
                <a:latin typeface="Comic Sans MS"/>
                <a:cs typeface="Comic Sans MS"/>
              </a:rPr>
              <a:t>Najmudin</a:t>
            </a:r>
            <a:r>
              <a:rPr lang="en-US" sz="3400" dirty="0">
                <a:latin typeface="Comic Sans MS"/>
                <a:cs typeface="Comic Sans MS"/>
              </a:rPr>
              <a:t> et al. "Observation of impurity free </a:t>
            </a:r>
            <a:r>
              <a:rPr lang="en-US" sz="3400" dirty="0" err="1">
                <a:latin typeface="Comic Sans MS"/>
                <a:cs typeface="Comic Sans MS"/>
              </a:rPr>
              <a:t>monoenergetic</a:t>
            </a:r>
            <a:r>
              <a:rPr lang="en-US" sz="3400" dirty="0">
                <a:latin typeface="Comic Sans MS"/>
                <a:cs typeface="Comic Sans MS"/>
              </a:rPr>
              <a:t> proton beams from the interaction of a CO2 laser with a gaseous target", Phys. of Plasma ,18 ,</a:t>
            </a:r>
            <a:r>
              <a:rPr lang="en-US" sz="3400" dirty="0" smtClean="0">
                <a:latin typeface="Comic Sans MS"/>
                <a:cs typeface="Comic Sans MS"/>
              </a:rPr>
              <a:t>056705</a:t>
            </a:r>
            <a:endParaRPr lang="en-US" sz="3400" dirty="0">
              <a:latin typeface="Comic Sans MS"/>
              <a:cs typeface="Comic Sans M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 dirty="0">
                <a:latin typeface="Comic Sans MS"/>
                <a:cs typeface="Comic Sans MS"/>
              </a:rPr>
              <a:t>2011 - I. V. </a:t>
            </a:r>
            <a:r>
              <a:rPr lang="en-US" sz="3400" dirty="0" err="1">
                <a:latin typeface="Comic Sans MS"/>
                <a:cs typeface="Comic Sans MS"/>
              </a:rPr>
              <a:t>Pogorelsky</a:t>
            </a:r>
            <a:r>
              <a:rPr lang="en-US" sz="3400" dirty="0">
                <a:latin typeface="Comic Sans MS"/>
                <a:cs typeface="Comic Sans MS"/>
              </a:rPr>
              <a:t>, </a:t>
            </a:r>
            <a:r>
              <a:rPr lang="en-US" sz="3400" dirty="0" smtClean="0">
                <a:latin typeface="Comic Sans MS"/>
                <a:cs typeface="Comic Sans MS"/>
              </a:rPr>
              <a:t>et al. "</a:t>
            </a:r>
            <a:r>
              <a:rPr lang="en-US" sz="3400" dirty="0">
                <a:latin typeface="Comic Sans MS"/>
                <a:cs typeface="Comic Sans MS"/>
              </a:rPr>
              <a:t>Laser induced cavities and </a:t>
            </a:r>
            <a:r>
              <a:rPr lang="en-US" sz="3400" dirty="0" err="1">
                <a:latin typeface="Comic Sans MS"/>
                <a:cs typeface="Comic Sans MS"/>
              </a:rPr>
              <a:t>solitons</a:t>
            </a:r>
            <a:r>
              <a:rPr lang="en-US" sz="3400" dirty="0">
                <a:latin typeface="Comic Sans MS"/>
                <a:cs typeface="Comic Sans MS"/>
              </a:rPr>
              <a:t> in overcritical hydrogen plasma" Laser Physics, 21:1288-</a:t>
            </a:r>
            <a:r>
              <a:rPr lang="en-US" sz="3400" dirty="0" smtClean="0">
                <a:latin typeface="Comic Sans MS"/>
                <a:cs typeface="Comic Sans MS"/>
              </a:rPr>
              <a:t>1294</a:t>
            </a:r>
            <a:endParaRPr lang="en-US" sz="3400" dirty="0">
              <a:latin typeface="Comic Sans MS"/>
              <a:cs typeface="Comic Sans M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 dirty="0">
                <a:latin typeface="Comic Sans MS"/>
                <a:cs typeface="Comic Sans MS"/>
              </a:rPr>
              <a:t>2011 - M. </a:t>
            </a:r>
            <a:r>
              <a:rPr lang="en-US" sz="3400" dirty="0" err="1">
                <a:latin typeface="Comic Sans MS"/>
                <a:cs typeface="Comic Sans MS"/>
              </a:rPr>
              <a:t>Endrizzi</a:t>
            </a:r>
            <a:r>
              <a:rPr lang="en-US" sz="3400" dirty="0">
                <a:latin typeface="Comic Sans MS"/>
                <a:cs typeface="Comic Sans MS"/>
              </a:rPr>
              <a:t> et al. "Quantitative phase retrieval with picosecond X-ray pulses from the ATF" Optics Express, Vol. 19 Issue 3, pp.2748-</a:t>
            </a:r>
            <a:r>
              <a:rPr lang="en-US" sz="3400" dirty="0" smtClean="0">
                <a:latin typeface="Comic Sans MS"/>
                <a:cs typeface="Comic Sans MS"/>
              </a:rPr>
              <a:t>2753</a:t>
            </a:r>
            <a:endParaRPr lang="en-US" sz="3400" dirty="0">
              <a:latin typeface="Comic Sans MS"/>
              <a:cs typeface="Comic Sans M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 dirty="0">
                <a:latin typeface="Comic Sans MS"/>
                <a:cs typeface="Comic Sans MS"/>
              </a:rPr>
              <a:t>2011 - V. Yakimenko et al. "Proton-based driver for the plasma wake-field accelerator with </a:t>
            </a:r>
            <a:r>
              <a:rPr lang="en-US" sz="3400" dirty="0" err="1">
                <a:latin typeface="Comic Sans MS"/>
                <a:cs typeface="Comic Sans MS"/>
              </a:rPr>
              <a:t>TeV</a:t>
            </a:r>
            <a:r>
              <a:rPr lang="en-US" sz="3400" dirty="0">
                <a:latin typeface="Comic Sans MS"/>
                <a:cs typeface="Comic Sans MS"/>
              </a:rPr>
              <a:t> reach", Plasma Phys. Control. Fusion, 53, </a:t>
            </a:r>
            <a:r>
              <a:rPr lang="en-US" sz="3400" dirty="0" smtClean="0">
                <a:latin typeface="Comic Sans MS"/>
                <a:cs typeface="Comic Sans MS"/>
              </a:rPr>
              <a:t>085010</a:t>
            </a:r>
            <a:endParaRPr lang="en-US" sz="3400" dirty="0">
              <a:latin typeface="Comic Sans MS"/>
              <a:cs typeface="Comic Sans M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 dirty="0">
                <a:latin typeface="Comic Sans MS"/>
                <a:cs typeface="Comic Sans MS"/>
              </a:rPr>
              <a:t>2011 - G. </a:t>
            </a:r>
            <a:r>
              <a:rPr lang="en-US" sz="3400" dirty="0" err="1">
                <a:latin typeface="Comic Sans MS"/>
                <a:cs typeface="Comic Sans MS"/>
              </a:rPr>
              <a:t>Andonian</a:t>
            </a:r>
            <a:r>
              <a:rPr lang="en-US" sz="3400" dirty="0">
                <a:latin typeface="Comic Sans MS"/>
                <a:cs typeface="Comic Sans MS"/>
              </a:rPr>
              <a:t> et al. "Resonant excitation of coherent Cerenkov radiation in dielectric lined waveguides", Appl. Phys. </a:t>
            </a:r>
            <a:r>
              <a:rPr lang="en-US" sz="3400" dirty="0" err="1">
                <a:latin typeface="Comic Sans MS"/>
                <a:cs typeface="Comic Sans MS"/>
              </a:rPr>
              <a:t>Lett</a:t>
            </a:r>
            <a:r>
              <a:rPr lang="en-US" sz="3400" dirty="0">
                <a:latin typeface="Comic Sans MS"/>
                <a:cs typeface="Comic Sans MS"/>
              </a:rPr>
              <a:t>. , 98, </a:t>
            </a:r>
            <a:r>
              <a:rPr lang="en-US" sz="3400" dirty="0" smtClean="0">
                <a:latin typeface="Comic Sans MS"/>
                <a:cs typeface="Comic Sans MS"/>
              </a:rPr>
              <a:t>202901</a:t>
            </a:r>
            <a:endParaRPr lang="en-US" sz="3400" dirty="0">
              <a:latin typeface="Comic Sans MS"/>
              <a:cs typeface="Comic Sans M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 dirty="0">
                <a:latin typeface="Comic Sans MS"/>
                <a:cs typeface="Comic Sans MS"/>
              </a:rPr>
              <a:t>2011 - C. A. J. Palmer et al. "</a:t>
            </a:r>
            <a:r>
              <a:rPr lang="en-US" sz="3400" dirty="0" err="1">
                <a:latin typeface="Comic Sans MS"/>
                <a:cs typeface="Comic Sans MS"/>
              </a:rPr>
              <a:t>Monoenergetic</a:t>
            </a:r>
            <a:r>
              <a:rPr lang="en-US" sz="3400" dirty="0">
                <a:latin typeface="Comic Sans MS"/>
                <a:cs typeface="Comic Sans MS"/>
              </a:rPr>
              <a:t> Proton Beams Accelerated by a Radiation Pressure Driven Shock ", Phys. Rev. </a:t>
            </a:r>
            <a:r>
              <a:rPr lang="en-US" sz="3400" dirty="0" err="1">
                <a:latin typeface="Comic Sans MS"/>
                <a:cs typeface="Comic Sans MS"/>
              </a:rPr>
              <a:t>Lett</a:t>
            </a:r>
            <a:r>
              <a:rPr lang="en-US" sz="3400" dirty="0">
                <a:latin typeface="Comic Sans MS"/>
                <a:cs typeface="Comic Sans MS"/>
              </a:rPr>
              <a:t>. , 106, </a:t>
            </a:r>
            <a:r>
              <a:rPr lang="en-US" sz="3400" dirty="0" smtClean="0">
                <a:latin typeface="Comic Sans MS"/>
                <a:cs typeface="Comic Sans MS"/>
              </a:rPr>
              <a:t>014801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>
                <a:latin typeface="Comic Sans MS"/>
                <a:cs typeface="Comic Sans MS"/>
              </a:rPr>
              <a:t>2010 - P. </a:t>
            </a:r>
            <a:r>
              <a:rPr lang="en-US" sz="3400" dirty="0" err="1">
                <a:latin typeface="Comic Sans MS"/>
                <a:cs typeface="Comic Sans MS"/>
              </a:rPr>
              <a:t>Muggli</a:t>
            </a:r>
            <a:r>
              <a:rPr lang="en-US" sz="3400" dirty="0">
                <a:latin typeface="Comic Sans MS"/>
                <a:cs typeface="Comic Sans MS"/>
              </a:rPr>
              <a:t>, et al. "Simple method for generating adjustable trains of picosecond electron bunches", Phys. Rev. ST </a:t>
            </a:r>
            <a:r>
              <a:rPr lang="en-US" sz="3400" dirty="0" err="1">
                <a:latin typeface="Comic Sans MS"/>
                <a:cs typeface="Comic Sans MS"/>
              </a:rPr>
              <a:t>Accel</a:t>
            </a:r>
            <a:r>
              <a:rPr lang="en-US" sz="3400" dirty="0">
                <a:latin typeface="Comic Sans MS"/>
                <a:cs typeface="Comic Sans MS"/>
              </a:rPr>
              <a:t>. Beams 13, 052803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dirty="0">
                <a:latin typeface="Comic Sans MS"/>
                <a:cs typeface="Comic Sans MS"/>
              </a:rPr>
              <a:t>2010 - P. </a:t>
            </a:r>
            <a:r>
              <a:rPr lang="en-US" sz="3400" dirty="0" err="1">
                <a:latin typeface="Comic Sans MS"/>
                <a:cs typeface="Comic Sans MS"/>
              </a:rPr>
              <a:t>Oliva</a:t>
            </a:r>
            <a:r>
              <a:rPr lang="en-US" sz="3400" dirty="0">
                <a:latin typeface="Comic Sans MS"/>
                <a:cs typeface="Comic Sans MS"/>
              </a:rPr>
              <a:t>, et al. "Quantitative evaluation of single-shot inline phase contrast imaging using an inverse Compton x-ray source", Appl. Phys. </a:t>
            </a:r>
            <a:r>
              <a:rPr lang="en-US" sz="3400" dirty="0" err="1">
                <a:latin typeface="Comic Sans MS"/>
                <a:cs typeface="Comic Sans MS"/>
              </a:rPr>
              <a:t>Lett</a:t>
            </a:r>
            <a:r>
              <a:rPr lang="en-US" sz="3400" dirty="0">
                <a:latin typeface="Comic Sans MS"/>
                <a:cs typeface="Comic Sans MS"/>
              </a:rPr>
              <a:t>. 97, </a:t>
            </a:r>
            <a:r>
              <a:rPr lang="en-US" sz="3400" dirty="0" smtClean="0">
                <a:latin typeface="Comic Sans MS"/>
                <a:cs typeface="Comic Sans MS"/>
              </a:rPr>
              <a:t>134104</a:t>
            </a:r>
          </a:p>
          <a:p>
            <a:pPr marL="514350" indent="-514350">
              <a:buFont typeface="+mj-lt"/>
              <a:buAutoNum type="arabicPeriod"/>
            </a:pPr>
            <a:endParaRPr lang="en-US" sz="3400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sz="3400" dirty="0" smtClean="0">
                <a:latin typeface="Comic Sans MS"/>
                <a:cs typeface="Comic Sans MS"/>
              </a:rPr>
              <a:t>		At </a:t>
            </a:r>
            <a:r>
              <a:rPr lang="en-US" sz="3400" dirty="0">
                <a:latin typeface="Comic Sans MS"/>
                <a:cs typeface="Comic Sans MS"/>
              </a:rPr>
              <a:t>least six papers are in the review process or close to </a:t>
            </a:r>
            <a:r>
              <a:rPr lang="en-US" sz="3400" dirty="0" smtClean="0">
                <a:latin typeface="Comic Sans MS"/>
                <a:cs typeface="Comic Sans MS"/>
              </a:rPr>
              <a:t>submission</a:t>
            </a:r>
            <a:endParaRPr lang="en-US" sz="3400" dirty="0">
              <a:latin typeface="Comic Sans MS"/>
              <a:cs typeface="Comic Sans MS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97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9" y="6526"/>
            <a:ext cx="8899071" cy="102492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omic Sans MS"/>
                <a:cs typeface="Comic Sans MS"/>
              </a:rPr>
              <a:t>S</a:t>
            </a:r>
            <a:r>
              <a:rPr lang="en-US" sz="4000" dirty="0" smtClean="0">
                <a:latin typeface="Comic Sans MS"/>
                <a:cs typeface="Comic Sans MS"/>
              </a:rPr>
              <a:t>tudents who worked at ATF </a:t>
            </a:r>
            <a:r>
              <a:rPr lang="en-US" sz="3600" dirty="0" smtClean="0">
                <a:latin typeface="Comic Sans MS"/>
                <a:cs typeface="Comic Sans MS"/>
              </a:rPr>
              <a:t/>
            </a:r>
            <a:br>
              <a:rPr lang="en-US" sz="3600" dirty="0" smtClean="0">
                <a:latin typeface="Comic Sans MS"/>
                <a:cs typeface="Comic Sans MS"/>
              </a:rPr>
            </a:br>
            <a:r>
              <a:rPr lang="en-US" sz="2800" dirty="0" smtClean="0">
                <a:latin typeface="Comic Sans MS"/>
                <a:cs typeface="Comic Sans MS"/>
              </a:rPr>
              <a:t>(last 18 months)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0492" y="907143"/>
            <a:ext cx="5034008" cy="584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Comic Sans MS"/>
                <a:cs typeface="Comic Sans MS"/>
              </a:rPr>
              <a:t>B</a:t>
            </a:r>
            <a:r>
              <a:rPr lang="en-US" sz="2000" dirty="0">
                <a:latin typeface="Comic Sans MS"/>
                <a:cs typeface="Comic Sans MS"/>
              </a:rPr>
              <a:t>. Allen	</a:t>
            </a:r>
            <a:r>
              <a:rPr lang="en-US" sz="2000" dirty="0" smtClean="0">
                <a:latin typeface="Comic Sans MS"/>
                <a:cs typeface="Comic Sans MS"/>
              </a:rPr>
              <a:t>	USC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E. Arab	</a:t>
            </a:r>
            <a:r>
              <a:rPr lang="en-US" sz="2000" dirty="0" smtClean="0">
                <a:latin typeface="Comic Sans MS"/>
                <a:cs typeface="Comic Sans MS"/>
              </a:rPr>
              <a:t>	UCLA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S. Barber	</a:t>
            </a:r>
            <a:r>
              <a:rPr lang="en-US" sz="2000" dirty="0" smtClean="0">
                <a:latin typeface="Comic Sans MS"/>
                <a:cs typeface="Comic Sans MS"/>
              </a:rPr>
              <a:t>UCLA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K. </a:t>
            </a:r>
            <a:r>
              <a:rPr lang="en-US" sz="2000" dirty="0" err="1">
                <a:latin typeface="Comic Sans MS"/>
                <a:cs typeface="Comic Sans MS"/>
              </a:rPr>
              <a:t>Boratay</a:t>
            </a:r>
            <a:r>
              <a:rPr lang="en-US" sz="2000" dirty="0">
                <a:latin typeface="Comic Sans MS"/>
                <a:cs typeface="Comic Sans MS"/>
              </a:rPr>
              <a:t>	</a:t>
            </a:r>
            <a:r>
              <a:rPr lang="en-US" sz="2000" dirty="0" smtClean="0">
                <a:latin typeface="Comic Sans MS"/>
                <a:cs typeface="Comic Sans MS"/>
              </a:rPr>
              <a:t>UT Austin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C. Brenner	</a:t>
            </a:r>
            <a:r>
              <a:rPr lang="en-US" sz="2000" dirty="0" err="1">
                <a:latin typeface="Comic Sans MS"/>
                <a:cs typeface="Comic Sans MS"/>
              </a:rPr>
              <a:t>Strathclyde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Univ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D. </a:t>
            </a:r>
            <a:r>
              <a:rPr lang="en-US" sz="2000" dirty="0" err="1">
                <a:latin typeface="Comic Sans MS"/>
                <a:cs typeface="Comic Sans MS"/>
              </a:rPr>
              <a:t>Carrol</a:t>
            </a:r>
            <a:r>
              <a:rPr lang="en-US" sz="2000" dirty="0">
                <a:latin typeface="Comic Sans MS"/>
                <a:cs typeface="Comic Sans MS"/>
              </a:rPr>
              <a:t>	</a:t>
            </a:r>
            <a:r>
              <a:rPr lang="en-US" sz="2000" dirty="0" smtClean="0">
                <a:latin typeface="Comic Sans MS"/>
                <a:cs typeface="Comic Sans MS"/>
              </a:rPr>
              <a:t>	</a:t>
            </a:r>
            <a:r>
              <a:rPr lang="en-US" sz="2000" dirty="0" err="1" smtClean="0">
                <a:latin typeface="Comic Sans MS"/>
                <a:cs typeface="Comic Sans MS"/>
              </a:rPr>
              <a:t>Strathclyde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Univ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N. Cook	</a:t>
            </a:r>
            <a:r>
              <a:rPr lang="en-US" sz="2000" dirty="0" smtClean="0">
                <a:latin typeface="Comic Sans MS"/>
                <a:cs typeface="Comic Sans MS"/>
              </a:rPr>
              <a:t>	SUNY </a:t>
            </a:r>
            <a:r>
              <a:rPr lang="en-US" sz="2000" dirty="0">
                <a:latin typeface="Comic Sans MS"/>
                <a:cs typeface="Comic Sans MS"/>
              </a:rPr>
              <a:t>SB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N. Dover	</a:t>
            </a:r>
            <a:r>
              <a:rPr lang="en-US" sz="2000" dirty="0" smtClean="0">
                <a:latin typeface="Comic Sans MS"/>
                <a:cs typeface="Comic Sans MS"/>
              </a:rPr>
              <a:t>	Imperial </a:t>
            </a:r>
            <a:r>
              <a:rPr lang="en-US" sz="2000" dirty="0">
                <a:latin typeface="Comic Sans MS"/>
                <a:cs typeface="Comic Sans MS"/>
              </a:rPr>
              <a:t>college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J. </a:t>
            </a:r>
            <a:r>
              <a:rPr lang="en-US" sz="2000" dirty="0" err="1">
                <a:latin typeface="Comic Sans MS"/>
                <a:cs typeface="Comic Sans MS"/>
              </a:rPr>
              <a:t>Duris</a:t>
            </a:r>
            <a:r>
              <a:rPr lang="en-US" sz="2000" dirty="0">
                <a:latin typeface="Comic Sans MS"/>
                <a:cs typeface="Comic Sans MS"/>
              </a:rPr>
              <a:t>	</a:t>
            </a:r>
            <a:r>
              <a:rPr lang="en-US" sz="2000" dirty="0" smtClean="0">
                <a:latin typeface="Comic Sans MS"/>
                <a:cs typeface="Comic Sans MS"/>
              </a:rPr>
              <a:t>	UCLA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Yu. Fang	</a:t>
            </a:r>
            <a:r>
              <a:rPr lang="en-US" sz="2000" dirty="0" smtClean="0">
                <a:latin typeface="Comic Sans MS"/>
                <a:cs typeface="Comic Sans MS"/>
              </a:rPr>
              <a:t>	USC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A. </a:t>
            </a:r>
            <a:r>
              <a:rPr lang="en-US" sz="2000" dirty="0" err="1">
                <a:latin typeface="Comic Sans MS"/>
                <a:cs typeface="Comic Sans MS"/>
              </a:rPr>
              <a:t>Flacco</a:t>
            </a:r>
            <a:r>
              <a:rPr lang="en-US" sz="2000" dirty="0">
                <a:latin typeface="Comic Sans MS"/>
                <a:cs typeface="Comic Sans MS"/>
              </a:rPr>
              <a:t>	</a:t>
            </a:r>
            <a:r>
              <a:rPr lang="en-US" sz="2000" dirty="0" smtClean="0">
                <a:latin typeface="Comic Sans MS"/>
                <a:cs typeface="Comic Sans MS"/>
              </a:rPr>
              <a:t>	</a:t>
            </a:r>
            <a:r>
              <a:rPr lang="en-US" sz="2000" dirty="0" err="1" smtClean="0">
                <a:latin typeface="Comic Sans MS"/>
                <a:cs typeface="Comic Sans MS"/>
              </a:rPr>
              <a:t>Ecole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Polytechnique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S. </a:t>
            </a:r>
            <a:r>
              <a:rPr lang="en-US" sz="2000" dirty="0" err="1">
                <a:latin typeface="Comic Sans MS"/>
                <a:cs typeface="Comic Sans MS"/>
              </a:rPr>
              <a:t>Kahalu</a:t>
            </a:r>
            <a:r>
              <a:rPr lang="en-US" sz="2000" dirty="0">
                <a:latin typeface="Comic Sans MS"/>
                <a:cs typeface="Comic Sans MS"/>
              </a:rPr>
              <a:t>	</a:t>
            </a:r>
            <a:r>
              <a:rPr lang="en-US" sz="2000" dirty="0" err="1" smtClean="0">
                <a:latin typeface="Comic Sans MS"/>
                <a:cs typeface="Comic Sans MS"/>
              </a:rPr>
              <a:t>Ecole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Polytechnique</a:t>
            </a:r>
            <a:endParaRPr lang="en-US" sz="2000" dirty="0"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B. O'Shea	</a:t>
            </a:r>
            <a:r>
              <a:rPr lang="en-US" sz="2000" dirty="0" smtClean="0">
                <a:latin typeface="Comic Sans MS"/>
                <a:cs typeface="Comic Sans MS"/>
              </a:rPr>
              <a:t>UCLA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F. O'Shea	</a:t>
            </a:r>
            <a:r>
              <a:rPr lang="en-US" sz="2000" dirty="0" smtClean="0">
                <a:latin typeface="Comic Sans MS"/>
                <a:cs typeface="Comic Sans MS"/>
              </a:rPr>
              <a:t>UCLA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A. </a:t>
            </a:r>
            <a:r>
              <a:rPr lang="en-US" sz="2000" dirty="0" err="1">
                <a:latin typeface="Comic Sans MS"/>
                <a:cs typeface="Comic Sans MS"/>
              </a:rPr>
              <a:t>Ovodenlo</a:t>
            </a:r>
            <a:r>
              <a:rPr lang="en-US" sz="2000" dirty="0">
                <a:latin typeface="Comic Sans MS"/>
                <a:cs typeface="Comic Sans MS"/>
              </a:rPr>
              <a:t>	UCLA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C. </a:t>
            </a:r>
            <a:r>
              <a:rPr lang="en-US" sz="2000" dirty="0" smtClean="0">
                <a:latin typeface="Comic Sans MS"/>
                <a:cs typeface="Comic Sans MS"/>
              </a:rPr>
              <a:t>Palmer</a:t>
            </a:r>
            <a:r>
              <a:rPr lang="en-US" sz="2000" dirty="0">
                <a:latin typeface="Comic Sans MS"/>
                <a:cs typeface="Comic Sans MS"/>
              </a:rPr>
              <a:t>	</a:t>
            </a:r>
            <a:r>
              <a:rPr lang="en-US" sz="2000" dirty="0" smtClean="0">
                <a:latin typeface="Comic Sans MS"/>
                <a:cs typeface="Comic Sans MS"/>
              </a:rPr>
              <a:t>Imperial </a:t>
            </a:r>
            <a:r>
              <a:rPr lang="en-US" sz="2000" dirty="0">
                <a:latin typeface="Comic Sans MS"/>
                <a:cs typeface="Comic Sans MS"/>
              </a:rPr>
              <a:t>college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Yu. Sakai	</a:t>
            </a:r>
            <a:r>
              <a:rPr lang="en-US" sz="2000" dirty="0" smtClean="0">
                <a:latin typeface="Comic Sans MS"/>
                <a:cs typeface="Comic Sans MS"/>
              </a:rPr>
              <a:t>UCLA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L. Shao	</a:t>
            </a:r>
            <a:r>
              <a:rPr lang="en-US" sz="2000" dirty="0" smtClean="0">
                <a:latin typeface="Comic Sans MS"/>
                <a:cs typeface="Comic Sans MS"/>
              </a:rPr>
              <a:t>	UCLA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M. Streeter	Imperial college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F. </a:t>
            </a:r>
            <a:r>
              <a:rPr lang="en-US" sz="2000" dirty="0" err="1">
                <a:latin typeface="Comic Sans MS"/>
                <a:cs typeface="Comic Sans MS"/>
              </a:rPr>
              <a:t>Sylla</a:t>
            </a:r>
            <a:r>
              <a:rPr lang="en-US" sz="2000" dirty="0">
                <a:latin typeface="Comic Sans MS"/>
                <a:cs typeface="Comic Sans MS"/>
              </a:rPr>
              <a:t>	</a:t>
            </a:r>
            <a:r>
              <a:rPr lang="en-US" sz="2000" dirty="0" smtClean="0">
                <a:latin typeface="Comic Sans MS"/>
                <a:cs typeface="Comic Sans MS"/>
              </a:rPr>
              <a:t>	</a:t>
            </a:r>
            <a:r>
              <a:rPr lang="en-US" sz="2000" dirty="0" err="1" smtClean="0">
                <a:latin typeface="Comic Sans MS"/>
                <a:cs typeface="Comic Sans MS"/>
              </a:rPr>
              <a:t>Ecole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>
                <a:latin typeface="Comic Sans MS"/>
                <a:cs typeface="Comic Sans MS"/>
              </a:rPr>
              <a:t>Polytechnique</a:t>
            </a:r>
            <a:r>
              <a:rPr lang="en-US" sz="2000" dirty="0">
                <a:latin typeface="Comic Sans MS"/>
                <a:cs typeface="Comic Sans MS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E. </a:t>
            </a:r>
            <a:r>
              <a:rPr lang="en-US" sz="2000" dirty="0" err="1">
                <a:latin typeface="Comic Sans MS"/>
                <a:cs typeface="Comic Sans MS"/>
              </a:rPr>
              <a:t>Threlkeld</a:t>
            </a:r>
            <a:r>
              <a:rPr lang="en-US" sz="2000" dirty="0">
                <a:latin typeface="Comic Sans MS"/>
                <a:cs typeface="Comic Sans MS"/>
              </a:rPr>
              <a:t>	UCLA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O. Williams	UCLA	</a:t>
            </a:r>
          </a:p>
          <a:p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5" name="Picture 4" descr="strathcly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80" y="2122192"/>
            <a:ext cx="1605643" cy="1108320"/>
          </a:xfrm>
          <a:prstGeom prst="rect">
            <a:avLst/>
          </a:prstGeom>
        </p:spPr>
      </p:pic>
      <p:pic>
        <p:nvPicPr>
          <p:cNvPr id="6" name="Picture 5" descr="SB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09" y="3011353"/>
            <a:ext cx="2309471" cy="822015"/>
          </a:xfrm>
          <a:prstGeom prst="rect">
            <a:avLst/>
          </a:prstGeom>
        </p:spPr>
      </p:pic>
      <p:pic>
        <p:nvPicPr>
          <p:cNvPr id="7" name="Picture 6" descr="imperia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76"/>
          <a:stretch/>
        </p:blipFill>
        <p:spPr>
          <a:xfrm>
            <a:off x="6707991" y="907143"/>
            <a:ext cx="2436009" cy="910091"/>
          </a:xfrm>
          <a:prstGeom prst="rect">
            <a:avLst/>
          </a:prstGeom>
        </p:spPr>
      </p:pic>
      <p:pic>
        <p:nvPicPr>
          <p:cNvPr id="8" name="Picture 7" descr="eco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837" y="1576823"/>
            <a:ext cx="1327912" cy="1090738"/>
          </a:xfrm>
          <a:prstGeom prst="rect">
            <a:avLst/>
          </a:prstGeom>
        </p:spPr>
      </p:pic>
      <p:pic>
        <p:nvPicPr>
          <p:cNvPr id="9" name="Picture 8" descr="ut_ribb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77" y="5085925"/>
            <a:ext cx="1391489" cy="1406950"/>
          </a:xfrm>
          <a:prstGeom prst="rect">
            <a:avLst/>
          </a:prstGeom>
        </p:spPr>
      </p:pic>
      <p:pic>
        <p:nvPicPr>
          <p:cNvPr id="11" name="Picture 10" descr="US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17" y="3833368"/>
            <a:ext cx="3146406" cy="1048802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277" y="5085925"/>
            <a:ext cx="1577523" cy="129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6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6134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62" y="4678700"/>
            <a:ext cx="2715985" cy="183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6" y="2817508"/>
            <a:ext cx="7937500" cy="28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66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New beam capabilities: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283"/>
            <a:ext cx="8229600" cy="111242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Used for experiments: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Extremely stable chirped beam </a:t>
            </a:r>
            <a:r>
              <a:rPr lang="en-US" dirty="0" smtClean="0">
                <a:latin typeface="Comic Sans MS"/>
                <a:cs typeface="Comic Sans MS"/>
              </a:rPr>
              <a:t>to characterized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~10</a:t>
            </a:r>
            <a:r>
              <a:rPr lang="en-US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-5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energy variation 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(CSR suppression studies)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81" y="3709263"/>
            <a:ext cx="1594845" cy="71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6886036" y="2523917"/>
            <a:ext cx="2257964" cy="126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Energy spectrum after dipole with plates open and closed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 flipV="1">
            <a:off x="5950492" y="4436440"/>
            <a:ext cx="352545" cy="559732"/>
          </a:xfrm>
          <a:prstGeom prst="line">
            <a:avLst/>
          </a:prstGeom>
          <a:noFill/>
          <a:ln w="25400" cap="flat">
            <a:solidFill>
              <a:srgbClr val="6C703F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39" y="2758032"/>
            <a:ext cx="2140449" cy="56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66" y="4341878"/>
            <a:ext cx="1217118" cy="6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72" y="3709263"/>
            <a:ext cx="1225512" cy="6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25"/>
          <p:cNvSpPr>
            <a:spLocks noChangeShapeType="1"/>
          </p:cNvSpPr>
          <p:nvPr/>
        </p:nvSpPr>
        <p:spPr bwMode="auto">
          <a:xfrm rot="10800000">
            <a:off x="8015019" y="4971422"/>
            <a:ext cx="109112" cy="268891"/>
          </a:xfrm>
          <a:prstGeom prst="line">
            <a:avLst/>
          </a:prstGeom>
          <a:noFill/>
          <a:ln w="25400" cap="flat">
            <a:solidFill>
              <a:srgbClr val="6C703F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rot="10800000" flipH="1">
            <a:off x="1565020" y="3070888"/>
            <a:ext cx="768319" cy="273038"/>
          </a:xfrm>
          <a:prstGeom prst="line">
            <a:avLst/>
          </a:prstGeom>
          <a:noFill/>
          <a:ln w="25400" cap="flat">
            <a:solidFill>
              <a:srgbClr val="6C703F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Rectangle 3"/>
          <p:cNvSpPr>
            <a:spLocks/>
          </p:cNvSpPr>
          <p:nvPr/>
        </p:nvSpPr>
        <p:spPr bwMode="auto">
          <a:xfrm>
            <a:off x="3746456" y="3157955"/>
            <a:ext cx="2510450" cy="71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Transmitted beam slice</a:t>
            </a:r>
            <a:endParaRPr lang="en-US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20" name="Rectangle 3"/>
          <p:cNvSpPr>
            <a:spLocks/>
          </p:cNvSpPr>
          <p:nvPr/>
        </p:nvSpPr>
        <p:spPr bwMode="auto">
          <a:xfrm>
            <a:off x="2137497" y="2347774"/>
            <a:ext cx="2510450" cy="40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Collimated beam parts</a:t>
            </a:r>
            <a:endParaRPr lang="en-US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6" y="3888347"/>
            <a:ext cx="1541250" cy="130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7" y="5246414"/>
            <a:ext cx="1253248" cy="128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>
            <a:spLocks/>
          </p:cNvSpPr>
          <p:nvPr/>
        </p:nvSpPr>
        <p:spPr bwMode="auto">
          <a:xfrm>
            <a:off x="1362821" y="5706750"/>
            <a:ext cx="3774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1400" kern="1200" dirty="0">
                <a:solidFill>
                  <a:schemeClr val="tx1"/>
                </a:solidFill>
                <a:ea typeface="ＭＳ Ｐゴシック" charset="0"/>
                <a:cs typeface="Palatino" charset="0"/>
              </a:rPr>
              <a:t>head</a:t>
            </a:r>
          </a:p>
        </p:txBody>
      </p:sp>
      <p:sp>
        <p:nvSpPr>
          <p:cNvPr id="24" name="Rectangle 23"/>
          <p:cNvSpPr>
            <a:spLocks/>
          </p:cNvSpPr>
          <p:nvPr/>
        </p:nvSpPr>
        <p:spPr bwMode="auto">
          <a:xfrm>
            <a:off x="580287" y="5758973"/>
            <a:ext cx="2703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1400" kern="1200" dirty="0">
                <a:solidFill>
                  <a:schemeClr val="tx1"/>
                </a:solidFill>
                <a:ea typeface="ＭＳ Ｐゴシック" charset="0"/>
                <a:cs typeface="Palatino" charset="0"/>
              </a:rPr>
              <a:t>tail</a:t>
            </a:r>
          </a:p>
        </p:txBody>
      </p:sp>
      <p:sp>
        <p:nvSpPr>
          <p:cNvPr id="27" name="Rectangle 26"/>
          <p:cNvSpPr>
            <a:spLocks/>
          </p:cNvSpPr>
          <p:nvPr/>
        </p:nvSpPr>
        <p:spPr bwMode="auto">
          <a:xfrm>
            <a:off x="3045250" y="4873061"/>
            <a:ext cx="415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00" kern="1200" dirty="0">
                <a:solidFill>
                  <a:schemeClr val="tx1"/>
                </a:solidFill>
                <a:ea typeface="ＭＳ Ｐゴシック" charset="0"/>
                <a:cs typeface="Palatino" charset="0"/>
              </a:rPr>
              <a:t>head</a:t>
            </a:r>
          </a:p>
        </p:txBody>
      </p:sp>
      <p:sp>
        <p:nvSpPr>
          <p:cNvPr id="28" name="Rectangle 27"/>
          <p:cNvSpPr>
            <a:spLocks/>
          </p:cNvSpPr>
          <p:nvPr/>
        </p:nvSpPr>
        <p:spPr bwMode="auto">
          <a:xfrm>
            <a:off x="4740492" y="4872560"/>
            <a:ext cx="2611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00" kern="1200" dirty="0">
                <a:solidFill>
                  <a:schemeClr val="tx1"/>
                </a:solidFill>
                <a:ea typeface="ＭＳ Ｐゴシック" charset="0"/>
                <a:cs typeface="Palatino" charset="0"/>
              </a:rPr>
              <a:t>tail</a:t>
            </a:r>
          </a:p>
        </p:txBody>
      </p:sp>
      <p:sp>
        <p:nvSpPr>
          <p:cNvPr id="29" name="Rectangle 28"/>
          <p:cNvSpPr>
            <a:spLocks/>
          </p:cNvSpPr>
          <p:nvPr/>
        </p:nvSpPr>
        <p:spPr bwMode="auto">
          <a:xfrm>
            <a:off x="3275823" y="6487588"/>
            <a:ext cx="15743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00" kern="1200" dirty="0" smtClean="0">
                <a:solidFill>
                  <a:schemeClr val="tx1"/>
                </a:solidFill>
                <a:ea typeface="ＭＳ Ｐゴシック" charset="0"/>
                <a:cs typeface="Palatino" charset="0"/>
              </a:rPr>
              <a:t>Energy [</a:t>
            </a:r>
            <a:r>
              <a:rPr lang="en-US" sz="1600" kern="1200" dirty="0" err="1" smtClean="0">
                <a:solidFill>
                  <a:schemeClr val="tx1"/>
                </a:solidFill>
                <a:ea typeface="ＭＳ Ｐゴシック" charset="0"/>
                <a:cs typeface="Palatino" charset="0"/>
              </a:rPr>
              <a:t>KeV</a:t>
            </a:r>
            <a:r>
              <a:rPr lang="en-US" sz="1600" kern="1200" dirty="0" smtClean="0">
                <a:solidFill>
                  <a:schemeClr val="tx1"/>
                </a:solidFill>
                <a:ea typeface="ＭＳ Ｐゴシック" charset="0"/>
                <a:cs typeface="Palatino" charset="0"/>
              </a:rPr>
              <a:t>] /</a:t>
            </a:r>
            <a:r>
              <a:rPr lang="en-US" sz="1600" kern="1200" dirty="0">
                <a:solidFill>
                  <a:schemeClr val="tx1"/>
                </a:solidFill>
                <a:ea typeface="ＭＳ Ｐゴシック" charset="0"/>
                <a:cs typeface="Palatino" charset="0"/>
              </a:rPr>
              <a:t>time</a:t>
            </a:r>
          </a:p>
        </p:txBody>
      </p:sp>
      <p:sp>
        <p:nvSpPr>
          <p:cNvPr id="30" name="Rectangle 29"/>
          <p:cNvSpPr>
            <a:spLocks/>
          </p:cNvSpPr>
          <p:nvPr/>
        </p:nvSpPr>
        <p:spPr bwMode="auto">
          <a:xfrm rot="5348338">
            <a:off x="4746878" y="5673211"/>
            <a:ext cx="13515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00" kern="1200" dirty="0">
                <a:solidFill>
                  <a:schemeClr val="tx1"/>
                </a:solidFill>
                <a:ea typeface="ＭＳ Ｐゴシック" charset="0"/>
                <a:cs typeface="Palatino" charset="0"/>
              </a:rPr>
              <a:t>Plates gap [mm]</a:t>
            </a:r>
          </a:p>
        </p:txBody>
      </p:sp>
      <p:sp>
        <p:nvSpPr>
          <p:cNvPr id="31" name="Rectangle 30"/>
          <p:cNvSpPr>
            <a:spLocks/>
          </p:cNvSpPr>
          <p:nvPr/>
        </p:nvSpPr>
        <p:spPr bwMode="auto">
          <a:xfrm>
            <a:off x="5799984" y="5408216"/>
            <a:ext cx="319221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kern="12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Measured beam energy spectrum as function of the gap between the shielding plates </a:t>
            </a: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7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387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284"/>
            <a:ext cx="8229600" cy="176314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Used for experiments: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Extremely stable chirped beam </a:t>
            </a:r>
            <a:r>
              <a:rPr lang="en-US" dirty="0" smtClean="0">
                <a:latin typeface="Comic Sans MS"/>
                <a:cs typeface="Comic Sans MS"/>
              </a:rPr>
              <a:t>to characterized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~10</a:t>
            </a:r>
            <a:r>
              <a:rPr lang="en-US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-5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energy variation 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(CSR suppression studies)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~30 microns (RMS) beam in 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PWFA, DWFA and Compton </a:t>
            </a:r>
            <a:r>
              <a:rPr lang="en-US" dirty="0" smtClean="0">
                <a:latin typeface="Comic Sans MS"/>
                <a:cs typeface="Comic Sans MS"/>
              </a:rPr>
              <a:t>location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characterized with four screen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8</a:t>
            </a:fld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265" y="3134409"/>
            <a:ext cx="4242663" cy="33584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214" y="1524000"/>
            <a:ext cx="8672286" cy="68035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14" y="3134409"/>
            <a:ext cx="4230051" cy="336481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716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Comic Sans MS"/>
                <a:cs typeface="Comic Sans MS"/>
              </a:rPr>
              <a:t>New beam capabilities:</a:t>
            </a:r>
            <a:endParaRPr lang="en-US" sz="36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5919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sk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9973" r="21220" b="29101"/>
          <a:stretch/>
        </p:blipFill>
        <p:spPr>
          <a:xfrm>
            <a:off x="0" y="3537668"/>
            <a:ext cx="1868714" cy="3038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664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New beam capabilities: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284"/>
            <a:ext cx="8229600" cy="289993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Used for experiments: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Extremely stable chirped beam </a:t>
            </a:r>
            <a:r>
              <a:rPr lang="en-US" dirty="0" smtClean="0">
                <a:latin typeface="Comic Sans MS"/>
                <a:cs typeface="Comic Sans MS"/>
              </a:rPr>
              <a:t>to characterized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~10</a:t>
            </a:r>
            <a:r>
              <a:rPr lang="en-US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-5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energy variation 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(CSR suppression studies)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~30 microns (RMS) beam in 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PWFA, DWFA and Compton </a:t>
            </a:r>
            <a:r>
              <a:rPr lang="en-US" dirty="0" smtClean="0">
                <a:latin typeface="Comic Sans MS"/>
                <a:cs typeface="Comic Sans MS"/>
              </a:rPr>
              <a:t>location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characterized with four screen</a:t>
            </a: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Continuously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tunable spacing between drive and witness</a:t>
            </a:r>
            <a:r>
              <a:rPr lang="en-US" dirty="0" smtClean="0">
                <a:latin typeface="Comic Sans MS"/>
                <a:cs typeface="Comic Sans MS"/>
              </a:rPr>
              <a:t> bunches for short range </a:t>
            </a:r>
            <a:r>
              <a:rPr lang="en-US" dirty="0" err="1" smtClean="0">
                <a:latin typeface="Comic Sans MS"/>
                <a:cs typeface="Comic Sans MS"/>
              </a:rPr>
              <a:t>wakefield</a:t>
            </a:r>
            <a:r>
              <a:rPr lang="en-US" dirty="0" smtClean="0">
                <a:latin typeface="Comic Sans MS"/>
                <a:cs typeface="Comic Sans MS"/>
              </a:rPr>
              <a:t> characterization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 (DWFA structures)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9" y="4120242"/>
            <a:ext cx="4336317" cy="2129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48745"/>
          <a:stretch/>
        </p:blipFill>
        <p:spPr>
          <a:xfrm>
            <a:off x="1803734" y="3924574"/>
            <a:ext cx="1951837" cy="2542476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fld id="{50E1045F-1A21-BC48-9E61-C83B740B6EAC}" type="slidenum">
              <a:rPr lang="en-US" sz="1400"/>
              <a:pPr/>
              <a:t>9</a:t>
            </a:fld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81214" y="1524000"/>
            <a:ext cx="8672286" cy="136978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2551</TotalTime>
  <Words>1354</Words>
  <Application>Microsoft Macintosh PowerPoint</Application>
  <PresentationFormat>On-screen Show (4:3)</PresentationFormat>
  <Paragraphs>300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ATF status report and plans</vt:lpstr>
      <vt:lpstr>Beam allocation: October 2010-April 2012 Total: 284 shifts</vt:lpstr>
      <vt:lpstr>PowerPoint Presentation</vt:lpstr>
      <vt:lpstr>PowerPoint Presentation</vt:lpstr>
      <vt:lpstr>Journal Publications (last 18 months)</vt:lpstr>
      <vt:lpstr>Students who worked at ATF  (last 18 months)</vt:lpstr>
      <vt:lpstr>New beam capabilities:</vt:lpstr>
      <vt:lpstr>PowerPoint Presentation</vt:lpstr>
      <vt:lpstr>New beam capabilities:</vt:lpstr>
      <vt:lpstr>New beam capabilities:</vt:lpstr>
      <vt:lpstr>μbeam</vt:lpstr>
      <vt:lpstr>New beam capabilities:</vt:lpstr>
      <vt:lpstr>New laser capabilities: (10mJ/5ps high rep rate; 5J/5ps)</vt:lpstr>
      <vt:lpstr>Control system</vt:lpstr>
      <vt:lpstr>New Space</vt:lpstr>
      <vt:lpstr>New Space (Current and Proposed layouts)</vt:lpstr>
      <vt:lpstr>New Capabilities:</vt:lpstr>
      <vt:lpstr>Conclusion: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Vitaly Yakimenko</dc:creator>
  <cp:lastModifiedBy>Vitaly Yakimenko</cp:lastModifiedBy>
  <cp:revision>60</cp:revision>
  <dcterms:created xsi:type="dcterms:W3CDTF">2012-04-18T14:33:44Z</dcterms:created>
  <dcterms:modified xsi:type="dcterms:W3CDTF">2012-04-26T13:59:05Z</dcterms:modified>
</cp:coreProperties>
</file>