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6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5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8161-F8B5-E148-ACA7-12ACBA6EFD4C}" type="datetimeFigureOut">
              <a:rPr lang="en-US" smtClean="0"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20D0-62C0-7346-B32E-3376460B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file:///\\localhost\Users\Gerard\Desktop\Macintosh%20HD:Users:Gerard:Desktop:RadiaBeam:Proposals:2011_DOE_SBIR-Phase%20II:Atto:Subfs-Phase2v3.docx!OLE_LINK10" TargetMode="External"/><Relationship Id="rId12" Type="http://schemas.openxmlformats.org/officeDocument/2006/relationships/image" Target="../media/image8.emf"/><Relationship Id="rId13" Type="http://schemas.openxmlformats.org/officeDocument/2006/relationships/oleObject" Target="file:///\\localhost\Users\Gerard\Desktop\Macintosh%20HD:Users:Gerard:Desktop:RadiaBeam:Proposals:2011_DOE_SBIR-Phase%20II:Atto:Subfs-Phase2v3.docx!OLE_LINK11" TargetMode="External"/><Relationship Id="rId14" Type="http://schemas.openxmlformats.org/officeDocument/2006/relationships/image" Target="../media/image9.emf"/><Relationship Id="rId15" Type="http://schemas.openxmlformats.org/officeDocument/2006/relationships/oleObject" Target="file:///\\localhost\Users\Gerard\Desktop\Macintosh%20HD:Users:Gerard:Desktop:RadiaBeam:Proposals:2011_DOE_SBIR-Phase%20II:Atto:Subfs-Phase2v3.docx!OLE_LINK12" TargetMode="External"/><Relationship Id="rId16" Type="http://schemas.openxmlformats.org/officeDocument/2006/relationships/image" Target="../media/image10.emf"/><Relationship Id="rId1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file:///\\localhost\Users\Gerard\Desktop\Macintosh%20HD:Users:Gerard:Desktop:RadiaBeam:Proposals:2011_DOE_SBIR-Phase%20II:Atto:Subfs-Phase2v3.docx!OLE_LINK5" TargetMode="External"/><Relationship Id="rId4" Type="http://schemas.openxmlformats.org/officeDocument/2006/relationships/image" Target="../media/image4.emf"/><Relationship Id="rId5" Type="http://schemas.openxmlformats.org/officeDocument/2006/relationships/oleObject" Target="file:///\\localhost\Users\Gerard\Desktop\Macintosh%20HD:Users:Gerard:Desktop:RadiaBeam:Proposals:2011_DOE_SBIR-Phase%20II:Atto:Subfs-Phase2v3.docx!OLE_LINK6" TargetMode="External"/><Relationship Id="rId6" Type="http://schemas.openxmlformats.org/officeDocument/2006/relationships/image" Target="../media/image5.emf"/><Relationship Id="rId7" Type="http://schemas.openxmlformats.org/officeDocument/2006/relationships/oleObject" Target="file:///\\localhost\Users\Gerard\Desktop\Macintosh%20HD:Users:Gerard:Desktop:RadiaBeam:Proposals:2011_DOE_SBIR-Phase%20II:Atto:Subfs-Phase2v3.docx!OLE_LINK8" TargetMode="External"/><Relationship Id="rId8" Type="http://schemas.openxmlformats.org/officeDocument/2006/relationships/image" Target="../media/image6.emf"/><Relationship Id="rId9" Type="http://schemas.openxmlformats.org/officeDocument/2006/relationships/oleObject" Target="file:///\\localhost\Users\Gerard\Desktop\Macintosh%20HD:Users:Gerard:Desktop:RadiaBeam:Proposals:2011_DOE_SBIR-Phase%20II:Atto:Subfs-Phase2v3.docx!OLE_LINK9" TargetMode="External"/><Relationship Id="rId10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file:///\\localhost\Users\Gerard\Desktop\Macintosh%20HD:Users:Gerard:Desktop:RadiaBeam:Proposals:2011_DOE_SBIR-Phase%20II:Atto:Subfs-Phase2v3.docx!OLE_LINK16" TargetMode="External"/><Relationship Id="rId12" Type="http://schemas.openxmlformats.org/officeDocument/2006/relationships/image" Target="../media/image15.emf"/><Relationship Id="rId13" Type="http://schemas.openxmlformats.org/officeDocument/2006/relationships/oleObject" Target="file:///\\localhost\Users\Gerard\Desktop\Macintosh%20HD:Users:Gerard:Desktop:RadiaBeam:Proposals:2011_DOE_SBIR-Phase%20II:Atto:Subfs-Phase2v3.docx!OLE_LINK17" TargetMode="External"/><Relationship Id="rId14" Type="http://schemas.openxmlformats.org/officeDocument/2006/relationships/image" Target="../media/image16.emf"/><Relationship Id="rId15" Type="http://schemas.openxmlformats.org/officeDocument/2006/relationships/oleObject" Target="file:///\\localhost\Users\Gerard\Desktop\Macintosh%20HD:Users:Gerard:Desktop:RadiaBeam:Proposals:2011_DOE_SBIR-Phase%20II:Atto:Subfs-Phase2v3.docx!OLE_LINK18" TargetMode="Externa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4" Type="http://schemas.openxmlformats.org/officeDocument/2006/relationships/oleObject" Target="file:///\\localhost\Users\Gerard\Desktop\Macintosh%20HD:Users:Gerard:Desktop:RadiaBeam:Proposals:2011_DOE_SBIR-Phase%20II:Atto:Subfs-Phase2v3.docx!OLE_LINK13" TargetMode="External"/><Relationship Id="rId5" Type="http://schemas.openxmlformats.org/officeDocument/2006/relationships/image" Target="../media/image12.emf"/><Relationship Id="rId6" Type="http://schemas.openxmlformats.org/officeDocument/2006/relationships/oleObject" Target="file:///\\localhost\Users\Gerard\Desktop\Macintosh%20HD:Users:Gerard:Desktop:RadiaBeam:Proposals:2011_DOE_SBIR-Phase%20II:Atto:Subfs-Phase2v3.docx!OLE_LINK14" TargetMode="External"/><Relationship Id="rId7" Type="http://schemas.openxmlformats.org/officeDocument/2006/relationships/image" Target="../media/image13.emf"/><Relationship Id="rId8" Type="http://schemas.openxmlformats.org/officeDocument/2006/relationships/oleObject" Target="file:///\\localhost\Users\Gerard\Desktop\Macintosh%20HD:Users:Gerard:Desktop:RadiaBeam:Proposals:2011_DOE_SBIR-Phase%20II:Atto:Subfs-Phase2v3.docx!OLE_LINK15" TargetMode="External"/><Relationship Id="rId9" Type="http://schemas.openxmlformats.org/officeDocument/2006/relationships/image" Target="../media/image14.emf"/><Relationship Id="rId1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Sub-femtosecond bunch length diagnostic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ATF Users Meeting</a:t>
            </a:r>
          </a:p>
          <a:p>
            <a:r>
              <a:rPr lang="en-US" dirty="0" smtClean="0"/>
              <a:t>April 26, 2012</a:t>
            </a:r>
          </a:p>
          <a:p>
            <a:r>
              <a:rPr lang="en-US" dirty="0" smtClean="0"/>
              <a:t> Gerard Andonian,</a:t>
            </a:r>
            <a:r>
              <a:rPr lang="en-US" dirty="0"/>
              <a:t> </a:t>
            </a:r>
            <a:r>
              <a:rPr lang="en-US" dirty="0" smtClean="0"/>
              <a:t>A. </a:t>
            </a:r>
            <a:r>
              <a:rPr lang="en-US" dirty="0" err="1" smtClean="0"/>
              <a:t>Murokh</a:t>
            </a:r>
            <a:r>
              <a:rPr lang="en-US" dirty="0" smtClean="0"/>
              <a:t>, J. </a:t>
            </a:r>
            <a:r>
              <a:rPr lang="en-US" dirty="0" err="1" smtClean="0"/>
              <a:t>Rosenzweig</a:t>
            </a:r>
            <a:r>
              <a:rPr lang="en-US" dirty="0" smtClean="0"/>
              <a:t>, P. </a:t>
            </a:r>
            <a:r>
              <a:rPr lang="en-US" dirty="0" err="1" smtClean="0"/>
              <a:t>Musumeci</a:t>
            </a:r>
            <a:r>
              <a:rPr lang="en-US" dirty="0" smtClean="0"/>
              <a:t>, E. </a:t>
            </a:r>
            <a:r>
              <a:rPr lang="en-US" dirty="0" err="1" smtClean="0"/>
              <a:t>Hemsing</a:t>
            </a:r>
            <a:r>
              <a:rPr lang="en-US" dirty="0" smtClean="0"/>
              <a:t>, D. Xiang, F. O’Shea, I. </a:t>
            </a:r>
            <a:r>
              <a:rPr lang="en-US" dirty="0" err="1" smtClean="0"/>
              <a:t>Pogorelsky</a:t>
            </a:r>
            <a:r>
              <a:rPr lang="en-US" dirty="0" smtClean="0"/>
              <a:t>, V. </a:t>
            </a:r>
            <a:r>
              <a:rPr lang="en-US" dirty="0" err="1" smtClean="0"/>
              <a:t>Yakimenko</a:t>
            </a:r>
            <a:endParaRPr lang="en-US" dirty="0"/>
          </a:p>
        </p:txBody>
      </p:sp>
      <p:pic>
        <p:nvPicPr>
          <p:cNvPr id="4" name="Picture 3" descr="RBlogo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4" y="5615494"/>
            <a:ext cx="2324100" cy="850900"/>
          </a:xfrm>
          <a:prstGeom prst="rect">
            <a:avLst/>
          </a:prstGeom>
        </p:spPr>
      </p:pic>
      <p:pic>
        <p:nvPicPr>
          <p:cNvPr id="5" name="Picture 4" descr="ucla_c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43" y="5615494"/>
            <a:ext cx="2010199" cy="9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2831"/>
            <a:ext cx="7676502" cy="20706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Bunch length resolution on sub-</a:t>
            </a:r>
            <a:r>
              <a:rPr lang="en-US" dirty="0" err="1" smtClean="0"/>
              <a:t>fs</a:t>
            </a:r>
            <a:r>
              <a:rPr lang="en-US" dirty="0" smtClean="0"/>
              <a:t> is plausible with existing technologies</a:t>
            </a:r>
          </a:p>
          <a:p>
            <a:pPr lvl="1"/>
            <a:r>
              <a:rPr lang="en-US" dirty="0" smtClean="0"/>
              <a:t>Enhanced resolution over deflector alone</a:t>
            </a:r>
          </a:p>
          <a:p>
            <a:r>
              <a:rPr lang="en-US" dirty="0" smtClean="0"/>
              <a:t>Next steps: Prep for Proof-of-principle </a:t>
            </a:r>
            <a:r>
              <a:rPr lang="en-US" dirty="0"/>
              <a:t>experiment </a:t>
            </a:r>
            <a:r>
              <a:rPr lang="en-US" dirty="0" smtClean="0"/>
              <a:t>at </a:t>
            </a:r>
            <a:r>
              <a:rPr lang="en-US" dirty="0"/>
              <a:t>BNL ATF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location of experiment along </a:t>
            </a:r>
            <a:r>
              <a:rPr lang="en-US" dirty="0" smtClean="0"/>
              <a:t>beamline</a:t>
            </a:r>
          </a:p>
          <a:p>
            <a:pPr lvl="1"/>
            <a:r>
              <a:rPr lang="en-US" dirty="0" smtClean="0"/>
              <a:t>Demonstrate TEM</a:t>
            </a:r>
            <a:r>
              <a:rPr lang="en-US" baseline="-25000" dirty="0" smtClean="0"/>
              <a:t>10</a:t>
            </a:r>
            <a:r>
              <a:rPr lang="en-US" dirty="0" smtClean="0"/>
              <a:t> mode at high power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925" b="10296"/>
          <a:stretch/>
        </p:blipFill>
        <p:spPr>
          <a:xfrm>
            <a:off x="1629990" y="1292574"/>
            <a:ext cx="5900738" cy="2302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3329" y="3465314"/>
            <a:ext cx="3544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Rendering of design for Proof-of-Principle experiment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397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290"/>
            <a:ext cx="8229600" cy="480509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Bunch length/profile measurements </a:t>
            </a:r>
          </a:p>
          <a:p>
            <a:pPr lvl="1"/>
            <a:r>
              <a:rPr lang="en-US" dirty="0" smtClean="0"/>
              <a:t>Compression techniques to generate sub-</a:t>
            </a:r>
            <a:r>
              <a:rPr lang="en-US" dirty="0" err="1" smtClean="0"/>
              <a:t>ps</a:t>
            </a:r>
            <a:r>
              <a:rPr lang="en-US" dirty="0" smtClean="0"/>
              <a:t> pulses with high current</a:t>
            </a:r>
          </a:p>
          <a:p>
            <a:pPr lvl="1"/>
            <a:r>
              <a:rPr lang="en-US" dirty="0" smtClean="0"/>
              <a:t>Characterization of Sub-</a:t>
            </a:r>
            <a:r>
              <a:rPr lang="en-US" dirty="0" err="1" smtClean="0"/>
              <a:t>ps</a:t>
            </a:r>
            <a:r>
              <a:rPr lang="en-US" dirty="0" smtClean="0"/>
              <a:t> pulses</a:t>
            </a:r>
          </a:p>
          <a:p>
            <a:pPr lvl="1"/>
            <a:r>
              <a:rPr lang="en-US" dirty="0"/>
              <a:t>Machine performance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Benchmark theoretical and computational models</a:t>
            </a:r>
          </a:p>
          <a:p>
            <a:pPr lvl="1"/>
            <a:r>
              <a:rPr lang="en-US" dirty="0" smtClean="0"/>
              <a:t>Understand beam variations in emittance, current</a:t>
            </a:r>
          </a:p>
          <a:p>
            <a:r>
              <a:rPr lang="en-US" dirty="0" smtClean="0"/>
              <a:t>Bunch length measurement techniques currently limited to </a:t>
            </a:r>
            <a:r>
              <a:rPr lang="en-US" dirty="0"/>
              <a:t>~</a:t>
            </a:r>
            <a:r>
              <a:rPr lang="en-US" dirty="0" smtClean="0"/>
              <a:t>10 </a:t>
            </a:r>
            <a:r>
              <a:rPr lang="en-US" dirty="0" err="1" smtClean="0"/>
              <a:t>fs</a:t>
            </a:r>
            <a:endParaRPr lang="en-US" dirty="0" smtClean="0"/>
          </a:p>
          <a:p>
            <a:pPr lvl="1"/>
            <a:r>
              <a:rPr lang="en-US" dirty="0" smtClean="0"/>
              <a:t>Coherent radiation interferometry</a:t>
            </a:r>
          </a:p>
          <a:p>
            <a:pPr lvl="1"/>
            <a:r>
              <a:rPr lang="en-US" dirty="0" smtClean="0"/>
              <a:t>Electro-Optical sampling</a:t>
            </a:r>
          </a:p>
          <a:p>
            <a:pPr lvl="1"/>
            <a:r>
              <a:rPr lang="en-US" dirty="0" smtClean="0"/>
              <a:t>RF Deflector</a:t>
            </a:r>
          </a:p>
          <a:p>
            <a:r>
              <a:rPr lang="en-US" dirty="0" smtClean="0"/>
              <a:t>Femtosecond resolution required for</a:t>
            </a:r>
            <a:r>
              <a:rPr lang="en-US" dirty="0"/>
              <a:t> </a:t>
            </a:r>
            <a:r>
              <a:rPr lang="en-US" dirty="0" smtClean="0"/>
              <a:t>investigation of ultra short pulses</a:t>
            </a:r>
          </a:p>
          <a:p>
            <a:pPr lvl="1"/>
            <a:r>
              <a:rPr lang="en-US" dirty="0" err="1" smtClean="0"/>
              <a:t>Microbunching</a:t>
            </a:r>
            <a:r>
              <a:rPr lang="en-US" dirty="0" smtClean="0"/>
              <a:t> instability of COTR</a:t>
            </a:r>
          </a:p>
          <a:p>
            <a:pPr lvl="1"/>
            <a:r>
              <a:rPr lang="en-US" dirty="0" smtClean="0"/>
              <a:t>Single-spike SASE FEL beam </a:t>
            </a:r>
          </a:p>
          <a:p>
            <a:pPr lvl="1"/>
            <a:r>
              <a:rPr lang="en-US" dirty="0" smtClean="0"/>
              <a:t>Properties of </a:t>
            </a:r>
            <a:r>
              <a:rPr lang="en-US" dirty="0" err="1" smtClean="0"/>
              <a:t>attosecond</a:t>
            </a:r>
            <a:r>
              <a:rPr lang="en-US" dirty="0" smtClean="0"/>
              <a:t> x-ray production</a:t>
            </a:r>
          </a:p>
          <a:p>
            <a:pPr lvl="1"/>
            <a:r>
              <a:rPr lang="en-US" dirty="0" smtClean="0"/>
              <a:t>Temporal </a:t>
            </a:r>
            <a:r>
              <a:rPr lang="en-US" dirty="0" smtClean="0"/>
              <a:t>properties of echo-enabled  FELs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16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Schematic Description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3241302"/>
            <a:ext cx="8229600" cy="230026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Laser (TEM</a:t>
            </a:r>
            <a:r>
              <a:rPr lang="en-US" sz="2900" baseline="-25000" dirty="0" smtClean="0"/>
              <a:t>10</a:t>
            </a:r>
            <a:r>
              <a:rPr lang="en-US" dirty="0" smtClean="0"/>
              <a:t> mode)/e-beam interaction in planar undulator</a:t>
            </a:r>
          </a:p>
          <a:p>
            <a:pPr lvl="1"/>
            <a:r>
              <a:rPr lang="en-US" dirty="0" smtClean="0"/>
              <a:t>Angular modulation of beam</a:t>
            </a:r>
          </a:p>
          <a:p>
            <a:pPr lvl="1"/>
            <a:r>
              <a:rPr lang="en-US" dirty="0" smtClean="0"/>
              <a:t>Dependent on longitudinal bunch coordinate</a:t>
            </a:r>
          </a:p>
          <a:p>
            <a:r>
              <a:rPr lang="en-US" dirty="0" smtClean="0"/>
              <a:t>RF </a:t>
            </a:r>
            <a:r>
              <a:rPr lang="en-US" dirty="0"/>
              <a:t>deflector provides vertical streak to </a:t>
            </a:r>
            <a:r>
              <a:rPr lang="en-US" dirty="0" smtClean="0"/>
              <a:t>observe modulation for long bunches</a:t>
            </a:r>
          </a:p>
          <a:p>
            <a:r>
              <a:rPr lang="en-US" dirty="0" smtClean="0"/>
              <a:t>Angular modulation observable on distant screen (x’ -&gt; x)</a:t>
            </a:r>
          </a:p>
          <a:p>
            <a:pPr lvl="1"/>
            <a:r>
              <a:rPr lang="en-US" dirty="0" smtClean="0"/>
              <a:t>Resolvable with standard optics</a:t>
            </a:r>
          </a:p>
          <a:p>
            <a:r>
              <a:rPr lang="en-US" dirty="0" smtClean="0"/>
              <a:t>Scheme provides enhanced resolution over RF deflector alone.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g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2"/>
          <a:stretch/>
        </p:blipFill>
        <p:spPr>
          <a:xfrm>
            <a:off x="1238858" y="1341875"/>
            <a:ext cx="5889871" cy="14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1-D Treatment	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170027"/>
              </p:ext>
            </p:extLst>
          </p:nvPr>
        </p:nvGraphicFramePr>
        <p:xfrm>
          <a:off x="1245959" y="1919090"/>
          <a:ext cx="6620705" cy="75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Document" r:id="rId3" imgW="5486400" imgH="622300" progId="Word.Document.12">
                  <p:link updateAutomatic="1"/>
                </p:oleObj>
              </mc:Choice>
              <mc:Fallback>
                <p:oleObj name="Document" r:id="rId3" imgW="5486400" imgH="622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5959" y="1919090"/>
                        <a:ext cx="6620705" cy="75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75825"/>
              </p:ext>
            </p:extLst>
          </p:nvPr>
        </p:nvGraphicFramePr>
        <p:xfrm>
          <a:off x="484228" y="2701185"/>
          <a:ext cx="6738928" cy="54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Document" r:id="rId5" imgW="5486400" imgH="444500" progId="Word.Document.12">
                  <p:link updateAutomatic="1"/>
                </p:oleObj>
              </mc:Choice>
              <mc:Fallback>
                <p:oleObj name="Document" r:id="rId5" imgW="5486400" imgH="444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228" y="2701185"/>
                        <a:ext cx="6738928" cy="545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99229"/>
              </p:ext>
            </p:extLst>
          </p:nvPr>
        </p:nvGraphicFramePr>
        <p:xfrm>
          <a:off x="290057" y="3380142"/>
          <a:ext cx="6841140" cy="57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Document" r:id="rId7" imgW="5486400" imgH="457200" progId="Word.Document.12">
                  <p:link updateAutomatic="1"/>
                </p:oleObj>
              </mc:Choice>
              <mc:Fallback>
                <p:oleObj name="Document" r:id="rId7" imgW="5486400" imgH="457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057" y="3380142"/>
                        <a:ext cx="6841140" cy="57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65927"/>
              </p:ext>
            </p:extLst>
          </p:nvPr>
        </p:nvGraphicFramePr>
        <p:xfrm>
          <a:off x="454536" y="4029617"/>
          <a:ext cx="6794916" cy="55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Document" r:id="rId9" imgW="5486400" imgH="444500" progId="Word.Document.12">
                  <p:link updateAutomatic="1"/>
                </p:oleObj>
              </mc:Choice>
              <mc:Fallback>
                <p:oleObj name="Document" r:id="rId9" imgW="5486400" imgH="444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4536" y="4029617"/>
                        <a:ext cx="6794916" cy="55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267685"/>
              </p:ext>
            </p:extLst>
          </p:nvPr>
        </p:nvGraphicFramePr>
        <p:xfrm>
          <a:off x="665644" y="6098961"/>
          <a:ext cx="6564151" cy="74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Document" r:id="rId11" imgW="5486400" imgH="622300" progId="Word.Document.12">
                  <p:link updateAutomatic="1"/>
                </p:oleObj>
              </mc:Choice>
              <mc:Fallback>
                <p:oleObj name="Document" r:id="rId11" imgW="5486400" imgH="622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5644" y="6098961"/>
                        <a:ext cx="6564151" cy="744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487852"/>
              </p:ext>
            </p:extLst>
          </p:nvPr>
        </p:nvGraphicFramePr>
        <p:xfrm>
          <a:off x="123296" y="4721154"/>
          <a:ext cx="7621820" cy="61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Document" r:id="rId13" imgW="5486400" imgH="444500" progId="Word.Document.12">
                  <p:link updateAutomatic="1"/>
                </p:oleObj>
              </mc:Choice>
              <mc:Fallback>
                <p:oleObj name="Document" r:id="rId13" imgW="5486400" imgH="444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3296" y="4721154"/>
                        <a:ext cx="7621820" cy="617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1692" y="106042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Electron/laser interaction in undulator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1692" y="2017294"/>
            <a:ext cx="238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</a:t>
            </a:r>
            <a:r>
              <a:rPr lang="en-US" baseline="-25000" dirty="0" smtClean="0"/>
              <a:t>10</a:t>
            </a:r>
            <a:r>
              <a:rPr lang="en-US" dirty="0" smtClean="0"/>
              <a:t> mode (“dipole”)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1984" y="1307023"/>
            <a:ext cx="8472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Zholents</a:t>
            </a:r>
            <a:r>
              <a:rPr lang="en-US" sz="1400" dirty="0" smtClean="0"/>
              <a:t> and </a:t>
            </a:r>
            <a:r>
              <a:rPr lang="en-US" sz="1400" dirty="0" err="1" smtClean="0"/>
              <a:t>Zolotorev</a:t>
            </a:r>
            <a:r>
              <a:rPr lang="en-US" sz="1400" dirty="0" smtClean="0"/>
              <a:t>, NJP 10, 025005 (2008)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-</a:t>
            </a:r>
            <a:r>
              <a:rPr lang="en-US" sz="1400" dirty="0" err="1"/>
              <a:t>A</a:t>
            </a:r>
            <a:r>
              <a:rPr lang="en-US" sz="1400" dirty="0" err="1" smtClean="0"/>
              <a:t>ttosecond</a:t>
            </a:r>
            <a:r>
              <a:rPr lang="en-US" sz="1400" dirty="0" smtClean="0"/>
              <a:t> </a:t>
            </a:r>
            <a:r>
              <a:rPr lang="en-US" sz="1400" dirty="0"/>
              <a:t>pulse lengths in a SASE </a:t>
            </a:r>
            <a:r>
              <a:rPr lang="en-US" sz="1400" dirty="0" smtClean="0"/>
              <a:t>FEL by selective </a:t>
            </a:r>
            <a:r>
              <a:rPr lang="en-US" sz="1400" dirty="0"/>
              <a:t>lasing of electrons due to angular </a:t>
            </a:r>
            <a:r>
              <a:rPr lang="en-US" sz="1400" dirty="0" smtClean="0"/>
              <a:t>modulations.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1692" y="271012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Motion in undulator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1692" y="3427603"/>
            <a:ext cx="176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exchange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1692" y="4762720"/>
            <a:ext cx="270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Panofsky-Wenzel Theorem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686732"/>
              </p:ext>
            </p:extLst>
          </p:nvPr>
        </p:nvGraphicFramePr>
        <p:xfrm>
          <a:off x="52912" y="5674192"/>
          <a:ext cx="7692204" cy="3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Document" r:id="rId15" imgW="5486400" imgH="254000" progId="Word.Document.12">
                  <p:link updateAutomatic="1"/>
                </p:oleObj>
              </mc:Choice>
              <mc:Fallback>
                <p:oleObj name="Document" r:id="rId15" imgW="5486400" imgH="254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912" y="5674192"/>
                        <a:ext cx="7692204" cy="356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1601" y="2955478"/>
            <a:ext cx="3824543" cy="33906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8584" y="4082743"/>
            <a:ext cx="196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modulation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2248" y="5558143"/>
            <a:ext cx="20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modulation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5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Quasi 1-D Analytical Treatment</a:t>
            </a:r>
            <a:endParaRPr lang="en-US" sz="3600" dirty="0"/>
          </a:p>
        </p:txBody>
      </p:sp>
      <p:pic>
        <p:nvPicPr>
          <p:cNvPr id="4" name="Picture 3" descr="Fig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109" y="939090"/>
            <a:ext cx="4442754" cy="134966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02304"/>
              </p:ext>
            </p:extLst>
          </p:nvPr>
        </p:nvGraphicFramePr>
        <p:xfrm>
          <a:off x="1326136" y="2468510"/>
          <a:ext cx="548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Document" r:id="rId4" imgW="5486400" imgH="254000" progId="Word.Document.12">
                  <p:link updateAutomatic="1"/>
                </p:oleObj>
              </mc:Choice>
              <mc:Fallback>
                <p:oleObj name="Document" r:id="rId4" imgW="5486400" imgH="254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6136" y="2468510"/>
                        <a:ext cx="548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37627"/>
              </p:ext>
            </p:extLst>
          </p:nvPr>
        </p:nvGraphicFramePr>
        <p:xfrm>
          <a:off x="1339364" y="2746340"/>
          <a:ext cx="548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Document" r:id="rId6" imgW="5486400" imgH="254000" progId="Word.Document.12">
                  <p:link updateAutomatic="1"/>
                </p:oleObj>
              </mc:Choice>
              <mc:Fallback>
                <p:oleObj name="Document" r:id="rId6" imgW="5486400" imgH="254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9364" y="2746340"/>
                        <a:ext cx="548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74887"/>
              </p:ext>
            </p:extLst>
          </p:nvPr>
        </p:nvGraphicFramePr>
        <p:xfrm>
          <a:off x="2979636" y="2393370"/>
          <a:ext cx="548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Document" r:id="rId8" imgW="5486400" imgH="457200" progId="Word.Document.12">
                  <p:link updateAutomatic="1"/>
                </p:oleObj>
              </mc:Choice>
              <mc:Fallback>
                <p:oleObj name="Document" r:id="rId8" imgW="5486400" imgH="457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9636" y="2393370"/>
                        <a:ext cx="548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3886" y="2672402"/>
            <a:ext cx="2973342" cy="2941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692" y="239260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Transformation at deflector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5040" y="30345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fter drift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13045"/>
              </p:ext>
            </p:extLst>
          </p:nvPr>
        </p:nvGraphicFramePr>
        <p:xfrm>
          <a:off x="542348" y="2901110"/>
          <a:ext cx="54864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Document" r:id="rId11" imgW="5486400" imgH="2222500" progId="Word.Document.12">
                  <p:link updateAutomatic="1"/>
                </p:oleObj>
              </mc:Choice>
              <mc:Fallback>
                <p:oleObj name="Document" r:id="rId11" imgW="5486400" imgH="2222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2348" y="2901110"/>
                        <a:ext cx="5486400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9141" y="4780184"/>
            <a:ext cx="245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Beam Distribution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33733"/>
              </p:ext>
            </p:extLst>
          </p:nvPr>
        </p:nvGraphicFramePr>
        <p:xfrm>
          <a:off x="717637" y="5123056"/>
          <a:ext cx="5486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Document" r:id="rId13" imgW="5486400" imgH="495300" progId="Word.Document.12">
                  <p:link updateAutomatic="1"/>
                </p:oleObj>
              </mc:Choice>
              <mc:Fallback>
                <p:oleObj name="Document" r:id="rId13" imgW="5486400" imgH="495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7637" y="5123056"/>
                        <a:ext cx="5486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9577" y="5580854"/>
            <a:ext cx="279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Distribution at screen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04117"/>
              </p:ext>
            </p:extLst>
          </p:nvPr>
        </p:nvGraphicFramePr>
        <p:xfrm>
          <a:off x="823463" y="5922646"/>
          <a:ext cx="5486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Document" r:id="rId15" imgW="5486400" imgH="495300" progId="Word.Document.12">
                  <p:link updateAutomatic="1"/>
                </p:oleObj>
              </mc:Choice>
              <mc:Fallback>
                <p:oleObj name="Document" r:id="rId15" imgW="5486400" imgH="4953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3463" y="5922646"/>
                        <a:ext cx="5486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35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Bunch length diagnostic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9594" cy="444582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Resolution set by magnitude of imprinted angular modulation</a:t>
            </a:r>
          </a:p>
          <a:p>
            <a:pPr lvl="1"/>
            <a:r>
              <a:rPr lang="en-US" dirty="0" smtClean="0"/>
              <a:t>Constraint: must be larger than intrinsic beam divergence</a:t>
            </a:r>
          </a:p>
          <a:p>
            <a:r>
              <a:rPr lang="en-US" dirty="0" smtClean="0"/>
              <a:t>Practical diagnostic resolution set by angular modulation by each component in scheme</a:t>
            </a:r>
          </a:p>
          <a:p>
            <a:pPr lvl="1"/>
            <a:r>
              <a:rPr lang="en-US" dirty="0" smtClean="0"/>
              <a:t>RF deflector</a:t>
            </a:r>
          </a:p>
          <a:p>
            <a:pPr lvl="1"/>
            <a:r>
              <a:rPr lang="en-US" dirty="0" smtClean="0"/>
              <a:t>Optical modulator (undulator)</a:t>
            </a:r>
          </a:p>
          <a:p>
            <a:pPr lvl="1"/>
            <a:r>
              <a:rPr lang="en-US" dirty="0" smtClean="0"/>
              <a:t>Ability to resolve screen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Angular modulation must be larger than intrinsic beam divergence</a:t>
            </a:r>
          </a:p>
          <a:p>
            <a:pPr lvl="1"/>
            <a:r>
              <a:rPr lang="en-US" dirty="0" smtClean="0"/>
              <a:t>Imposed beam deflections </a:t>
            </a:r>
            <a:r>
              <a:rPr lang="en-US" dirty="0"/>
              <a:t>must be </a:t>
            </a:r>
            <a:r>
              <a:rPr lang="en-US" dirty="0" smtClean="0"/>
              <a:t>larger </a:t>
            </a:r>
            <a:r>
              <a:rPr lang="en-US" dirty="0"/>
              <a:t>than “unperturbed” beam size at </a:t>
            </a:r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May require collimators (loss of charge)</a:t>
            </a:r>
          </a:p>
          <a:p>
            <a:r>
              <a:rPr lang="en-US" dirty="0" smtClean="0"/>
              <a:t>Resolution enhancement</a:t>
            </a:r>
          </a:p>
          <a:p>
            <a:pPr lvl="1"/>
            <a:r>
              <a:rPr lang="en-US" dirty="0" smtClean="0"/>
              <a:t>Dynamic range enhancement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606" y="2668215"/>
            <a:ext cx="2973342" cy="29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Echo-enabled FEL at SLAC NLCTA</a:t>
            </a:r>
            <a:endParaRPr lang="en-US" sz="3600" dirty="0"/>
          </a:p>
        </p:txBody>
      </p:sp>
      <p:pic>
        <p:nvPicPr>
          <p:cNvPr id="5" name="Picture 4" descr="hires-echo-at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1" y="3074078"/>
            <a:ext cx="4096608" cy="3039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023" y="1305446"/>
            <a:ext cx="3482522" cy="1360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6387" y="2613306"/>
            <a:ext cx="435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Phase Space after last chicane for ~1600nm laser only (left) and for interplay of two lasers (right)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6277" y="1302187"/>
            <a:ext cx="4536325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Experiment conducted at NLCTA (</a:t>
            </a:r>
            <a:r>
              <a:rPr lang="en-US" sz="1400" dirty="0" err="1" smtClean="0"/>
              <a:t>D.Xiang</a:t>
            </a:r>
            <a:r>
              <a:rPr lang="en-US" sz="1400" dirty="0" smtClean="0"/>
              <a:t>, et al., SLAC)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E-beam modulation provided by ~800nm laser and first undulator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Sent through chicane with large R56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 smtClean="0"/>
              <a:t>Fine longitudinal structure imposed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E-beam modulated by ~1600nm laser in second undulator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Density modulation at short wavelength in second chicane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Diagnostic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Coherent radiation at harmonics of seed lasers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Not trivial to determine if the radiation is from interplay of two lasers or individual laser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Time-domain measurement provides straightforward evidence of EEHG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Parameters (simulation)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E = 120MeV, </a:t>
            </a:r>
            <a:r>
              <a:rPr lang="en-US" sz="1400" dirty="0" smtClean="0">
                <a:latin typeface="Symbol" charset="2"/>
                <a:cs typeface="Symbol" charset="2"/>
              </a:rPr>
              <a:t>e</a:t>
            </a:r>
            <a:r>
              <a:rPr lang="en-US" sz="1400" baseline="-25000" dirty="0" smtClean="0">
                <a:cs typeface="Symbol" charset="2"/>
              </a:rPr>
              <a:t>n</a:t>
            </a:r>
            <a:r>
              <a:rPr lang="en-US" sz="1400" dirty="0" smtClean="0"/>
              <a:t>= 1mm-mrad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err="1" smtClean="0"/>
              <a:t>V</a:t>
            </a:r>
            <a:r>
              <a:rPr lang="en-US" sz="1400" baseline="-25000" dirty="0" err="1" smtClean="0"/>
              <a:t>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8MV, </a:t>
            </a:r>
            <a:r>
              <a:rPr lang="en-US" sz="1400" dirty="0" err="1" smtClean="0">
                <a:latin typeface="Symbol" charset="2"/>
                <a:cs typeface="Symbol" charset="2"/>
              </a:rPr>
              <a:t>l</a:t>
            </a:r>
            <a:r>
              <a:rPr lang="en-US" sz="1400" baseline="-25000" dirty="0" err="1" smtClean="0"/>
              <a:t>RF</a:t>
            </a:r>
            <a:r>
              <a:rPr lang="en-US" sz="1400" dirty="0" smtClean="0"/>
              <a:t> = 2.6 cm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K = 6.0, N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=3, </a:t>
            </a:r>
            <a:r>
              <a:rPr lang="en-US" sz="1400" dirty="0" err="1" smtClean="0">
                <a:latin typeface="Symbol" charset="2"/>
                <a:cs typeface="Symbol" charset="2"/>
              </a:rPr>
              <a:t>l</a:t>
            </a:r>
            <a:r>
              <a:rPr lang="en-US" sz="1400" baseline="-25000" dirty="0" err="1" smtClean="0"/>
              <a:t>U</a:t>
            </a:r>
            <a:r>
              <a:rPr lang="en-US" sz="1400" dirty="0" smtClean="0"/>
              <a:t>=6 cm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Symbol" charset="2"/>
                <a:cs typeface="Symbol" charset="2"/>
              </a:rPr>
              <a:t>l</a:t>
            </a:r>
            <a:r>
              <a:rPr lang="en-US" sz="1400" dirty="0" smtClean="0"/>
              <a:t>=10.6um, P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=500GW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Resolution ~ .6fs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r>
              <a:rPr lang="en-US" sz="1400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2602" y="6229180"/>
            <a:ext cx="435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Transverse distribution at screen. TOP: Only deflector turned on. BOTTOM: Deflector and laser modulation on.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7257" y="1047198"/>
            <a:ext cx="280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Simulations performed with Elegant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390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9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POP at BNL ATF</a:t>
            </a:r>
            <a:br>
              <a:rPr lang="en-US" sz="3600" dirty="0" smtClean="0"/>
            </a:br>
            <a:r>
              <a:rPr lang="en-US" sz="3600" dirty="0" smtClean="0"/>
              <a:t>(Current Proposal)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39"/>
            <a:ext cx="5191246" cy="536930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High brightness facility rich in e-beam laser interactions</a:t>
            </a:r>
          </a:p>
          <a:p>
            <a:pPr lvl="1"/>
            <a:r>
              <a:rPr lang="en-US" dirty="0" smtClean="0"/>
              <a:t>CO2 laser e-beam interactions</a:t>
            </a:r>
          </a:p>
          <a:p>
            <a:r>
              <a:rPr lang="en-US" dirty="0" smtClean="0"/>
              <a:t>Parameters (simulation)</a:t>
            </a:r>
          </a:p>
          <a:p>
            <a:pPr lvl="1"/>
            <a:r>
              <a:rPr lang="en-US" dirty="0" smtClean="0"/>
              <a:t>E= 44 MeV, Q= 500pC,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n</a:t>
            </a:r>
            <a:r>
              <a:rPr lang="en-US" dirty="0" smtClean="0"/>
              <a:t> = 1mm-mrad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/>
              <a:t>u</a:t>
            </a:r>
            <a:r>
              <a:rPr lang="en-US" dirty="0" smtClean="0"/>
              <a:t>=3cm, N= 10, B</a:t>
            </a:r>
            <a:r>
              <a:rPr lang="en-US" baseline="-25000" dirty="0" smtClean="0"/>
              <a:t>0</a:t>
            </a:r>
            <a:r>
              <a:rPr lang="en-US" dirty="0" smtClean="0"/>
              <a:t>= 1.0T, K = 3.0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10.6 um, P</a:t>
            </a:r>
            <a:r>
              <a:rPr lang="en-US" baseline="-25000" dirty="0" smtClean="0"/>
              <a:t>L</a:t>
            </a:r>
            <a:r>
              <a:rPr lang="en-US" dirty="0" smtClean="0"/>
              <a:t> = 300MW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= 10MV,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d</a:t>
            </a:r>
            <a:r>
              <a:rPr lang="en-US" dirty="0" smtClean="0"/>
              <a:t> = 46cm</a:t>
            </a:r>
          </a:p>
          <a:p>
            <a:r>
              <a:rPr lang="en-US" dirty="0" smtClean="0"/>
              <a:t>X-band deflector</a:t>
            </a:r>
          </a:p>
          <a:p>
            <a:pPr lvl="1"/>
            <a:r>
              <a:rPr lang="en-US" dirty="0" smtClean="0"/>
              <a:t>Built by RadiaBeam for BNL ATF</a:t>
            </a:r>
          </a:p>
          <a:p>
            <a:pPr lvl="1"/>
            <a:r>
              <a:rPr lang="en-US" dirty="0" smtClean="0"/>
              <a:t>Optimized for ~100MeV beams</a:t>
            </a:r>
          </a:p>
          <a:p>
            <a:pPr lvl="1"/>
            <a:r>
              <a:rPr lang="en-US" dirty="0" smtClean="0"/>
              <a:t>Freq. = 11.424 GHz</a:t>
            </a:r>
          </a:p>
          <a:p>
            <a:pPr lvl="1"/>
            <a:r>
              <a:rPr lang="en-US" dirty="0" smtClean="0"/>
              <a:t>&lt;10 </a:t>
            </a:r>
            <a:r>
              <a:rPr lang="en-US" dirty="0" err="1" smtClean="0"/>
              <a:t>fs</a:t>
            </a:r>
            <a:r>
              <a:rPr lang="en-US" dirty="0" smtClean="0"/>
              <a:t> temporal resolution </a:t>
            </a:r>
          </a:p>
          <a:p>
            <a:pPr lvl="1"/>
            <a:r>
              <a:rPr lang="en-US" dirty="0" smtClean="0"/>
              <a:t>Install in 2012</a:t>
            </a:r>
          </a:p>
          <a:p>
            <a:r>
              <a:rPr lang="en-US" dirty="0" smtClean="0"/>
              <a:t>TEM</a:t>
            </a:r>
            <a:r>
              <a:rPr lang="en-US" baseline="-25000" dirty="0" smtClean="0"/>
              <a:t>10</a:t>
            </a:r>
            <a:r>
              <a:rPr lang="en-US" dirty="0" smtClean="0"/>
              <a:t> laser mode</a:t>
            </a:r>
          </a:p>
          <a:p>
            <a:pPr lvl="1"/>
            <a:r>
              <a:rPr lang="en-US" dirty="0" smtClean="0"/>
              <a:t>Previous experience from Inverse Cerenkov Acceleration experiment </a:t>
            </a:r>
          </a:p>
          <a:p>
            <a:pPr lvl="2"/>
            <a:r>
              <a:rPr lang="en-US" dirty="0" smtClean="0"/>
              <a:t>W. Kimura, PRL 74,546 (1994)  </a:t>
            </a:r>
          </a:p>
          <a:p>
            <a:pPr lvl="2"/>
            <a:r>
              <a:rPr lang="en-US" dirty="0" smtClean="0"/>
              <a:t>Required radial polarization</a:t>
            </a:r>
          </a:p>
          <a:p>
            <a:r>
              <a:rPr lang="en-US" dirty="0" smtClean="0"/>
              <a:t>Undulator</a:t>
            </a:r>
          </a:p>
          <a:p>
            <a:pPr lvl="1"/>
            <a:r>
              <a:rPr lang="en-US" dirty="0" smtClean="0"/>
              <a:t>Design (LCLS-like)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77" y="5358071"/>
            <a:ext cx="2182856" cy="8679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76" t="17944" r="16260" b="19127"/>
          <a:stretch/>
        </p:blipFill>
        <p:spPr>
          <a:xfrm>
            <a:off x="6600877" y="3535365"/>
            <a:ext cx="1972519" cy="1309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3226" y="6225973"/>
            <a:ext cx="2924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TEM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–like mode simulated (left) and imaged (right) at BNL ATF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98890" y="4762109"/>
            <a:ext cx="32451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Rendering of XTD for ~10fs temporal resolution at ATF</a:t>
            </a:r>
            <a:endParaRPr lang="en-US" sz="1600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60" y="1244917"/>
            <a:ext cx="1855260" cy="144627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16" y="1272108"/>
            <a:ext cx="1855260" cy="1446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3898" y="2718384"/>
            <a:ext cx="3223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Angular modulation (left) and beam distribution at screen (right)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6309" y="967818"/>
            <a:ext cx="280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Simulations performed with Elegant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507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9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81043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Nonlinear resolution</a:t>
            </a:r>
          </a:p>
          <a:p>
            <a:pPr lvl="1"/>
            <a:r>
              <a:rPr lang="en-US" dirty="0" smtClean="0"/>
              <a:t>Resolution at turning points is “smeared”</a:t>
            </a:r>
          </a:p>
          <a:p>
            <a:pPr lvl="1"/>
            <a:r>
              <a:rPr lang="en-US" dirty="0" smtClean="0"/>
              <a:t>Try to move beam away from “low-resolution” part of curve to linear (“high-resolution”)</a:t>
            </a:r>
          </a:p>
          <a:p>
            <a:pPr lvl="1"/>
            <a:r>
              <a:rPr lang="en-US" dirty="0" smtClean="0"/>
              <a:t>Shift laser phase by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Multi-shot statistics </a:t>
            </a:r>
          </a:p>
          <a:p>
            <a:r>
              <a:rPr lang="en-US" dirty="0" smtClean="0"/>
              <a:t>Diagnostic is better for lower </a:t>
            </a:r>
            <a:r>
              <a:rPr lang="en-US" dirty="0" smtClean="0">
                <a:cs typeface="Symbol" charset="2"/>
              </a:rPr>
              <a:t>energy beam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in </a:t>
            </a:r>
            <a:r>
              <a:rPr lang="en-US" dirty="0"/>
              <a:t>current scheme</a:t>
            </a:r>
          </a:p>
          <a:p>
            <a:pPr lvl="1"/>
            <a:r>
              <a:rPr lang="en-US" dirty="0" smtClean="0"/>
              <a:t>Modulation scaling ~ 1/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Diagnostic favors long wavelength, high power laser</a:t>
            </a:r>
          </a:p>
          <a:p>
            <a:pPr lvl="1"/>
            <a:r>
              <a:rPr lang="en-US" dirty="0" smtClean="0"/>
              <a:t>Scaling ~ P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1/2</a:t>
            </a:r>
          </a:p>
          <a:p>
            <a:pPr lvl="1"/>
            <a:r>
              <a:rPr lang="en-US" dirty="0" smtClean="0"/>
              <a:t>BNL </a:t>
            </a:r>
            <a:r>
              <a:rPr lang="en-US" dirty="0" smtClean="0"/>
              <a:t>ATF</a:t>
            </a:r>
            <a:endParaRPr lang="en-US" dirty="0"/>
          </a:p>
          <a:p>
            <a:pPr lvl="1"/>
            <a:r>
              <a:rPr lang="en-US" dirty="0" smtClean="0"/>
              <a:t>Fundamental </a:t>
            </a:r>
            <a:r>
              <a:rPr lang="en-US" dirty="0" smtClean="0"/>
              <a:t>laser mode suppression</a:t>
            </a:r>
          </a:p>
          <a:p>
            <a:r>
              <a:rPr lang="en-US" dirty="0" smtClean="0"/>
              <a:t>Demanding </a:t>
            </a:r>
            <a:r>
              <a:rPr lang="en-US" dirty="0" smtClean="0"/>
              <a:t>beam properties</a:t>
            </a:r>
          </a:p>
          <a:p>
            <a:pPr lvl="1"/>
            <a:r>
              <a:rPr lang="en-US" dirty="0" smtClean="0"/>
              <a:t>Emittance, spot size</a:t>
            </a:r>
          </a:p>
          <a:p>
            <a:pPr lvl="1"/>
            <a:r>
              <a:rPr lang="en-US" dirty="0" smtClean="0"/>
              <a:t>Requires beam collimators which may reduce total detectable signal at screen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0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843</Words>
  <Application>Microsoft Macintosh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Office Theme</vt:lpstr>
      <vt:lpstr>\\localhost\Users\Gerard\Desktop\Macintosh HD:Users:Gerard:Desktop:RadiaBeam:Proposals:2011_DOE_SBIR-Phase II:Atto:Subfs-Phase2v3.docx!OLE_LINK5</vt:lpstr>
      <vt:lpstr>\\localhost\Users\Gerard\Desktop\Macintosh HD:Users:Gerard:Desktop:RadiaBeam:Proposals:2011_DOE_SBIR-Phase II:Atto:Subfs-Phase2v3.docx!OLE_LINK6</vt:lpstr>
      <vt:lpstr>\\localhost\Users\Gerard\Desktop\Macintosh HD:Users:Gerard:Desktop:RadiaBeam:Proposals:2011_DOE_SBIR-Phase II:Atto:Subfs-Phase2v3.docx!OLE_LINK8</vt:lpstr>
      <vt:lpstr>\\localhost\Users\Gerard\Desktop\Macintosh HD:Users:Gerard:Desktop:RadiaBeam:Proposals:2011_DOE_SBIR-Phase II:Atto:Subfs-Phase2v3.docx!OLE_LINK9</vt:lpstr>
      <vt:lpstr>\\localhost\Users\Gerard\Desktop\Macintosh HD:Users:Gerard:Desktop:RadiaBeam:Proposals:2011_DOE_SBIR-Phase II:Atto:Subfs-Phase2v3.docx!OLE_LINK10</vt:lpstr>
      <vt:lpstr>\\localhost\Users\Gerard\Desktop\Macintosh HD:Users:Gerard:Desktop:RadiaBeam:Proposals:2011_DOE_SBIR-Phase II:Atto:Subfs-Phase2v3.docx!OLE_LINK11</vt:lpstr>
      <vt:lpstr>\\localhost\Users\Gerard\Desktop\Macintosh HD:Users:Gerard:Desktop:RadiaBeam:Proposals:2011_DOE_SBIR-Phase II:Atto:Subfs-Phase2v3.docx!OLE_LINK12</vt:lpstr>
      <vt:lpstr>\\localhost\Users\Gerard\Desktop\Macintosh HD:Users:Gerard:Desktop:RadiaBeam:Proposals:2011_DOE_SBIR-Phase II:Atto:Subfs-Phase2v3.docx!OLE_LINK13</vt:lpstr>
      <vt:lpstr>\\localhost\Users\Gerard\Desktop\Macintosh HD:Users:Gerard:Desktop:RadiaBeam:Proposals:2011_DOE_SBIR-Phase II:Atto:Subfs-Phase2v3.docx!OLE_LINK14</vt:lpstr>
      <vt:lpstr>\\localhost\Users\Gerard\Desktop\Macintosh HD:Users:Gerard:Desktop:RadiaBeam:Proposals:2011_DOE_SBIR-Phase II:Atto:Subfs-Phase2v3.docx!OLE_LINK15</vt:lpstr>
      <vt:lpstr>\\localhost\Users\Gerard\Desktop\Macintosh HD:Users:Gerard:Desktop:RadiaBeam:Proposals:2011_DOE_SBIR-Phase II:Atto:Subfs-Phase2v3.docx!OLE_LINK16</vt:lpstr>
      <vt:lpstr>\\localhost\Users\Gerard\Desktop\Macintosh HD:Users:Gerard:Desktop:RadiaBeam:Proposals:2011_DOE_SBIR-Phase II:Atto:Subfs-Phase2v3.docx!OLE_LINK17</vt:lpstr>
      <vt:lpstr>\\localhost\Users\Gerard\Desktop\Macintosh HD:Users:Gerard:Desktop:RadiaBeam:Proposals:2011_DOE_SBIR-Phase II:Atto:Subfs-Phase2v3.docx!OLE_LINK18</vt:lpstr>
      <vt:lpstr>Sub-femtosecond bunch length diagnostic</vt:lpstr>
      <vt:lpstr>Motivation</vt:lpstr>
      <vt:lpstr>Schematic Description</vt:lpstr>
      <vt:lpstr>General 1-D Treatment </vt:lpstr>
      <vt:lpstr>Quasi 1-D Analytical Treatment</vt:lpstr>
      <vt:lpstr>Bunch length diagnostic</vt:lpstr>
      <vt:lpstr>Echo-enabled FEL at SLAC NLCTA</vt:lpstr>
      <vt:lpstr>POP at BNL ATF (Current Proposal)</vt:lpstr>
      <vt:lpstr>Challenges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Sub-femtosecond bunch length diagnostic</dc:title>
  <dc:creator>Gerard Andonian</dc:creator>
  <cp:lastModifiedBy>Gerard Andonian</cp:lastModifiedBy>
  <cp:revision>24</cp:revision>
  <dcterms:created xsi:type="dcterms:W3CDTF">2012-04-18T18:00:10Z</dcterms:created>
  <dcterms:modified xsi:type="dcterms:W3CDTF">2012-05-03T20:21:39Z</dcterms:modified>
</cp:coreProperties>
</file>