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76" r:id="rId9"/>
    <p:sldId id="267" r:id="rId10"/>
    <p:sldId id="270" r:id="rId11"/>
    <p:sldId id="264" r:id="rId12"/>
    <p:sldId id="273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9" autoAdjust="0"/>
  </p:normalViewPr>
  <p:slideViewPr>
    <p:cSldViewPr snapToGrid="0" snapToObjects="1">
      <p:cViewPr>
        <p:scale>
          <a:sx n="100" d="100"/>
          <a:sy n="100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Sheet1!$A$1:$A$5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80.0</c:v>
                </c:pt>
                <c:pt idx="3">
                  <c:v>300.0</c:v>
                </c:pt>
                <c:pt idx="4">
                  <c:v>1000.0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100.0</c:v>
                </c:pt>
                <c:pt idx="1">
                  <c:v>84.0</c:v>
                </c:pt>
                <c:pt idx="2">
                  <c:v>60.0</c:v>
                </c:pt>
                <c:pt idx="3">
                  <c:v>29.0</c:v>
                </c:pt>
                <c:pt idx="4">
                  <c:v>12.0</c:v>
                </c:pt>
              </c:numCache>
            </c:numRef>
          </c:yVal>
          <c:smooth val="1"/>
        </c:ser>
        <c:ser>
          <c:idx val="1"/>
          <c:order val="1"/>
          <c:xVal>
            <c:numRef>
              <c:f>Sheet1!$A$1:$A$5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80.0</c:v>
                </c:pt>
                <c:pt idx="3">
                  <c:v>300.0</c:v>
                </c:pt>
                <c:pt idx="4">
                  <c:v>1000.0</c:v>
                </c:pt>
              </c:numCache>
            </c:numRef>
          </c:xVal>
          <c:yVal>
            <c:numRef>
              <c:f>Sheet1!$C$1:$C$5</c:f>
              <c:numCache>
                <c:formatCode>General</c:formatCode>
                <c:ptCount val="5"/>
                <c:pt idx="0">
                  <c:v>100.0</c:v>
                </c:pt>
                <c:pt idx="1">
                  <c:v>88.0</c:v>
                </c:pt>
                <c:pt idx="2">
                  <c:v>87.0</c:v>
                </c:pt>
                <c:pt idx="3">
                  <c:v>89.0</c:v>
                </c:pt>
                <c:pt idx="4">
                  <c:v>88.0</c:v>
                </c:pt>
              </c:numCache>
            </c:numRef>
          </c:yVal>
          <c:smooth val="1"/>
        </c:ser>
        <c:ser>
          <c:idx val="2"/>
          <c:order val="2"/>
          <c:xVal>
            <c:numRef>
              <c:f>Sheet1!$A$1:$A$5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80.0</c:v>
                </c:pt>
                <c:pt idx="3">
                  <c:v>300.0</c:v>
                </c:pt>
                <c:pt idx="4">
                  <c:v>1000.0</c:v>
                </c:pt>
              </c:numCache>
            </c:numRef>
          </c:xVal>
          <c:yVal>
            <c:numRef>
              <c:f>Sheet1!$D$1:$D$5</c:f>
              <c:numCache>
                <c:formatCode>General</c:formatCode>
                <c:ptCount val="5"/>
                <c:pt idx="0">
                  <c:v>100.0</c:v>
                </c:pt>
                <c:pt idx="1">
                  <c:v>93.0</c:v>
                </c:pt>
                <c:pt idx="2">
                  <c:v>95.0</c:v>
                </c:pt>
                <c:pt idx="3">
                  <c:v>93.0</c:v>
                </c:pt>
                <c:pt idx="4">
                  <c:v>86.0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158776"/>
        <c:axId val="718164248"/>
      </c:scatterChart>
      <c:valAx>
        <c:axId val="718158776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Irradiation (kGy)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8164248"/>
        <c:crosses val="autoZero"/>
        <c:crossBetween val="midCat"/>
      </c:valAx>
      <c:valAx>
        <c:axId val="718164248"/>
        <c:scaling>
          <c:orientation val="minMax"/>
          <c:max val="1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Transmission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8158776"/>
        <c:crosses val="autoZero"/>
        <c:crossBetween val="midCat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Multi Mode Fiber (V</a:t>
            </a:r>
            <a:r>
              <a:rPr lang="en-US" baseline="-25000"/>
              <a:t>in</a:t>
            </a:r>
            <a:r>
              <a:rPr lang="en-US"/>
              <a:t> = 529 V)</a:t>
            </a:r>
          </a:p>
        </c:rich>
      </c:tx>
      <c:layout>
        <c:manualLayout>
          <c:xMode val="edge"/>
          <c:yMode val="edge"/>
          <c:x val="0.208228619622894"/>
          <c:y val="0.038153707349081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55695538057743"/>
          <c:y val="0.180932638299371"/>
          <c:w val="0.851097550306212"/>
          <c:h val="0.667334723510477"/>
        </c:manualLayout>
      </c:layout>
      <c:scatterChart>
        <c:scatterStyle val="lineMarker"/>
        <c:varyColors val="0"/>
        <c:ser>
          <c:idx val="3"/>
          <c:order val="0"/>
          <c:tx>
            <c:v>MM1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Sheet1!$D$7:$D$14</c:f>
              <c:numCache>
                <c:formatCode>General</c:formatCode>
                <c:ptCount val="8"/>
                <c:pt idx="0">
                  <c:v>54.54989262</c:v>
                </c:pt>
                <c:pt idx="1">
                  <c:v>51.57449262</c:v>
                </c:pt>
                <c:pt idx="2">
                  <c:v>48.59909262</c:v>
                </c:pt>
                <c:pt idx="3">
                  <c:v>45.62369262</c:v>
                </c:pt>
                <c:pt idx="4">
                  <c:v>42.64829262</c:v>
                </c:pt>
                <c:pt idx="5">
                  <c:v>39.67289262</c:v>
                </c:pt>
                <c:pt idx="6">
                  <c:v>11.89555002000001</c:v>
                </c:pt>
                <c:pt idx="7">
                  <c:v>-44.63407458</c:v>
                </c:pt>
              </c:numCache>
            </c:numRef>
          </c:xVal>
          <c:yVal>
            <c:numRef>
              <c:f>Sheet1!$E$7:$E$14</c:f>
              <c:numCache>
                <c:formatCode>General</c:formatCode>
                <c:ptCount val="8"/>
                <c:pt idx="0">
                  <c:v>725.0</c:v>
                </c:pt>
                <c:pt idx="1">
                  <c:v>782.0</c:v>
                </c:pt>
                <c:pt idx="2">
                  <c:v>800.0</c:v>
                </c:pt>
                <c:pt idx="3">
                  <c:v>910.0</c:v>
                </c:pt>
                <c:pt idx="4">
                  <c:v>975.0</c:v>
                </c:pt>
                <c:pt idx="5">
                  <c:v>895.0</c:v>
                </c:pt>
                <c:pt idx="6">
                  <c:v>215.0</c:v>
                </c:pt>
                <c:pt idx="7">
                  <c:v>113.0</c:v>
                </c:pt>
              </c:numCache>
            </c:numRef>
          </c:yVal>
          <c:smooth val="0"/>
        </c:ser>
        <c:ser>
          <c:idx val="0"/>
          <c:order val="1"/>
          <c:tx>
            <c:v>MM2</c:v>
          </c:tx>
          <c:spPr>
            <a:ln w="28575">
              <a:noFill/>
            </a:ln>
          </c:spPr>
          <c:xVal>
            <c:numRef>
              <c:f>Sheet1!$D$20:$D$29</c:f>
              <c:numCache>
                <c:formatCode>General</c:formatCode>
                <c:ptCount val="10"/>
                <c:pt idx="0">
                  <c:v>-7.94044998</c:v>
                </c:pt>
                <c:pt idx="1">
                  <c:v>-34.71666965999999</c:v>
                </c:pt>
                <c:pt idx="2">
                  <c:v>-48.60028278</c:v>
                </c:pt>
                <c:pt idx="3">
                  <c:v>-45.6480909</c:v>
                </c:pt>
                <c:pt idx="4">
                  <c:v>-42.64829262</c:v>
                </c:pt>
                <c:pt idx="5">
                  <c:v>-39.67289262</c:v>
                </c:pt>
                <c:pt idx="6">
                  <c:v>-36.6941205</c:v>
                </c:pt>
                <c:pt idx="7">
                  <c:v>-33.717966732</c:v>
                </c:pt>
                <c:pt idx="8">
                  <c:v>-30.74173361999998</c:v>
                </c:pt>
                <c:pt idx="9">
                  <c:v>-27.76565919599998</c:v>
                </c:pt>
              </c:numCache>
            </c:numRef>
          </c:xVal>
          <c:yVal>
            <c:numRef>
              <c:f>Sheet1!$E$20:$E$29</c:f>
              <c:numCache>
                <c:formatCode>General</c:formatCode>
                <c:ptCount val="10"/>
                <c:pt idx="0">
                  <c:v>115.0</c:v>
                </c:pt>
                <c:pt idx="1">
                  <c:v>560.0</c:v>
                </c:pt>
                <c:pt idx="2">
                  <c:v>800.0</c:v>
                </c:pt>
                <c:pt idx="3">
                  <c:v>875.0</c:v>
                </c:pt>
                <c:pt idx="4">
                  <c:v>900.0</c:v>
                </c:pt>
                <c:pt idx="5">
                  <c:v>850.0</c:v>
                </c:pt>
                <c:pt idx="6">
                  <c:v>682.0</c:v>
                </c:pt>
                <c:pt idx="7">
                  <c:v>550.0</c:v>
                </c:pt>
                <c:pt idx="8">
                  <c:v>407.0</c:v>
                </c:pt>
                <c:pt idx="9">
                  <c:v>344.0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247272"/>
        <c:axId val="718252824"/>
      </c:scatterChart>
      <c:valAx>
        <c:axId val="718247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of Incidence 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8252824"/>
        <c:crosses val="autoZero"/>
        <c:crossBetween val="midCat"/>
      </c:valAx>
      <c:valAx>
        <c:axId val="718252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Out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8247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7417104111986"/>
          <c:y val="0.0352324441897212"/>
          <c:w val="0.108762467191601"/>
          <c:h val="0.1150093532508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Single Mode Fiber (V</a:t>
            </a:r>
            <a:r>
              <a:rPr lang="en-US" baseline="-25000"/>
              <a:t>in</a:t>
            </a:r>
            <a:r>
              <a:rPr lang="en-US"/>
              <a:t> = 922 V)</a:t>
            </a:r>
          </a:p>
        </c:rich>
      </c:tx>
      <c:layout>
        <c:manualLayout>
          <c:xMode val="edge"/>
          <c:yMode val="edge"/>
          <c:x val="0.230507818672038"/>
          <c:y val="0.03328410252824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727917760279965"/>
          <c:y val="0.188913736911953"/>
          <c:w val="0.868126202974628"/>
          <c:h val="0.640002819064682"/>
        </c:manualLayout>
      </c:layout>
      <c:scatterChart>
        <c:scatterStyle val="lineMarker"/>
        <c:varyColors val="0"/>
        <c:ser>
          <c:idx val="1"/>
          <c:order val="0"/>
          <c:tx>
            <c:v>SM1</c:v>
          </c:tx>
          <c:spPr>
            <a:ln w="28575">
              <a:noFill/>
            </a:ln>
          </c:spPr>
          <c:xVal>
            <c:numRef>
              <c:f>Sheet1!$D$44:$D$55</c:f>
              <c:numCache>
                <c:formatCode>General</c:formatCode>
                <c:ptCount val="12"/>
                <c:pt idx="0">
                  <c:v>56.03159223000001</c:v>
                </c:pt>
                <c:pt idx="1">
                  <c:v>53.05583518200001</c:v>
                </c:pt>
                <c:pt idx="2">
                  <c:v>50.08151624400002</c:v>
                </c:pt>
                <c:pt idx="3">
                  <c:v>47.10741550200001</c:v>
                </c:pt>
                <c:pt idx="4">
                  <c:v>44.13320566200001</c:v>
                </c:pt>
                <c:pt idx="5">
                  <c:v>41.158975986</c:v>
                </c:pt>
                <c:pt idx="6">
                  <c:v>38.184785982</c:v>
                </c:pt>
                <c:pt idx="7">
                  <c:v>35.210576142</c:v>
                </c:pt>
                <c:pt idx="8">
                  <c:v>32.236366302</c:v>
                </c:pt>
                <c:pt idx="9">
                  <c:v>29.26215646199999</c:v>
                </c:pt>
                <c:pt idx="10">
                  <c:v>11.401345998</c:v>
                </c:pt>
                <c:pt idx="11">
                  <c:v>-8.434495314000004</c:v>
                </c:pt>
              </c:numCache>
            </c:numRef>
          </c:xVal>
          <c:yVal>
            <c:numRef>
              <c:f>Sheet1!$E$44:$E$55</c:f>
              <c:numCache>
                <c:formatCode>General</c:formatCode>
                <c:ptCount val="12"/>
                <c:pt idx="0">
                  <c:v>280.0</c:v>
                </c:pt>
                <c:pt idx="1">
                  <c:v>325.0</c:v>
                </c:pt>
                <c:pt idx="2">
                  <c:v>350.0</c:v>
                </c:pt>
                <c:pt idx="3">
                  <c:v>375.0</c:v>
                </c:pt>
                <c:pt idx="4">
                  <c:v>440.0</c:v>
                </c:pt>
                <c:pt idx="5">
                  <c:v>520.0</c:v>
                </c:pt>
                <c:pt idx="6">
                  <c:v>430.0</c:v>
                </c:pt>
                <c:pt idx="7">
                  <c:v>375.0</c:v>
                </c:pt>
                <c:pt idx="8">
                  <c:v>325.0</c:v>
                </c:pt>
                <c:pt idx="9">
                  <c:v>250.0</c:v>
                </c:pt>
                <c:pt idx="10">
                  <c:v>110.0</c:v>
                </c:pt>
                <c:pt idx="11">
                  <c:v>75.0</c:v>
                </c:pt>
              </c:numCache>
            </c:numRef>
          </c:yVal>
          <c:smooth val="0"/>
        </c:ser>
        <c:ser>
          <c:idx val="0"/>
          <c:order val="1"/>
          <c:tx>
            <c:v>SM2</c:v>
          </c:tx>
          <c:spPr>
            <a:ln w="28575">
              <a:noFill/>
            </a:ln>
          </c:spPr>
          <c:xVal>
            <c:numRef>
              <c:f>Sheet1!$D$34:$D$40</c:f>
              <c:numCache>
                <c:formatCode>General</c:formatCode>
                <c:ptCount val="7"/>
                <c:pt idx="0">
                  <c:v>-50.08702073400001</c:v>
                </c:pt>
                <c:pt idx="1">
                  <c:v>-47.11128352199999</c:v>
                </c:pt>
                <c:pt idx="2">
                  <c:v>-44.13512975400001</c:v>
                </c:pt>
                <c:pt idx="3">
                  <c:v>-41.158975986</c:v>
                </c:pt>
                <c:pt idx="4">
                  <c:v>-38.182822218</c:v>
                </c:pt>
                <c:pt idx="5">
                  <c:v>-35.20666845</c:v>
                </c:pt>
                <c:pt idx="6">
                  <c:v>-32.230514682</c:v>
                </c:pt>
              </c:numCache>
            </c:numRef>
          </c:xVal>
          <c:yVal>
            <c:numRef>
              <c:f>Sheet1!$E$34:$E$40</c:f>
              <c:numCache>
                <c:formatCode>General</c:formatCode>
                <c:ptCount val="7"/>
                <c:pt idx="0">
                  <c:v>400.0</c:v>
                </c:pt>
                <c:pt idx="1">
                  <c:v>300.0</c:v>
                </c:pt>
                <c:pt idx="2">
                  <c:v>410.0</c:v>
                </c:pt>
                <c:pt idx="3">
                  <c:v>440.0</c:v>
                </c:pt>
                <c:pt idx="4">
                  <c:v>400.0</c:v>
                </c:pt>
                <c:pt idx="5">
                  <c:v>250.0</c:v>
                </c:pt>
                <c:pt idx="6">
                  <c:v>214.0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405352"/>
        <c:axId val="586416024"/>
      </c:scatterChart>
      <c:valAx>
        <c:axId val="586405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of Incidence 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6416024"/>
        <c:crosses val="autoZero"/>
        <c:crossBetween val="midCat"/>
      </c:valAx>
      <c:valAx>
        <c:axId val="586416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 Out (mV)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6405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2779090113736"/>
          <c:y val="0.0391756798590934"/>
          <c:w val="0.0977764654418198"/>
          <c:h val="0.1004746105074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6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9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E8CE-3E4B-9C40-979A-889546067EB2}" type="datetimeFigureOut">
              <a:rPr lang="en-US" smtClean="0"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BB5D-3B71-4946-B28F-F54BF37A9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ickr.com//photos/radiabeam/sets/72157628104486319/sho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oleObject" Target="gerard:Users:Gerard:Desktop:RadiaBeam:Proposals:2010_DOE_SBIR-PhaseII:FiberMesh:Submission%20Folder:FiberMesh_PhII_v10.docx!OLE_LINK1" TargetMode="External"/><Relationship Id="rId8" Type="http://schemas.openxmlformats.org/officeDocument/2006/relationships/image" Target="../media/image2.png"/><Relationship Id="rId9" Type="http://schemas.openxmlformats.org/officeDocument/2006/relationships/oleObject" Target="gerard:Users:Gerard:Desktop:RadiaBeam:Proposals:2010_DOE_SBIR-PhaseII:FiberMesh:Submission%20Folder:FiberMesh_PhII_v10.docx!OLE_LINK2" TargetMode="External"/><Relationship Id="rId10" Type="http://schemas.openxmlformats.org/officeDocument/2006/relationships/image" Target="../media/image3.png"/><Relationship Id="rId11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Fiber Mesh Diagnostic (FMD) for Transverse profile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Project Status Report</a:t>
            </a:r>
          </a:p>
          <a:p>
            <a:r>
              <a:rPr lang="en-US" dirty="0" smtClean="0"/>
              <a:t>April 26, 2012</a:t>
            </a:r>
          </a:p>
          <a:p>
            <a:r>
              <a:rPr lang="en-US" dirty="0" smtClean="0"/>
              <a:t>BNL ATF Users Meeting</a:t>
            </a:r>
          </a:p>
          <a:p>
            <a:r>
              <a:rPr lang="en-US" dirty="0" smtClean="0"/>
              <a:t>G. Andonian, R. </a:t>
            </a:r>
            <a:r>
              <a:rPr lang="en-US" dirty="0" err="1" smtClean="0"/>
              <a:t>Agustsson</a:t>
            </a:r>
            <a:r>
              <a:rPr lang="en-US" dirty="0" smtClean="0"/>
              <a:t>, A. </a:t>
            </a:r>
            <a:r>
              <a:rPr lang="en-US" dirty="0" err="1" smtClean="0"/>
              <a:t>Murokh</a:t>
            </a:r>
            <a:r>
              <a:rPr lang="en-US" dirty="0" smtClean="0"/>
              <a:t>, J. </a:t>
            </a:r>
            <a:r>
              <a:rPr lang="en-US" dirty="0" err="1" smtClean="0"/>
              <a:t>Rosenzweig</a:t>
            </a:r>
            <a:r>
              <a:rPr lang="en-US" dirty="0" smtClean="0"/>
              <a:t>, M. </a:t>
            </a:r>
            <a:r>
              <a:rPr lang="en-US" dirty="0" err="1" smtClean="0"/>
              <a:t>Rueals</a:t>
            </a:r>
            <a:r>
              <a:rPr lang="en-US" dirty="0" smtClean="0"/>
              <a:t>, </a:t>
            </a:r>
            <a:r>
              <a:rPr lang="en-US" dirty="0" smtClean="0"/>
              <a:t>R. </a:t>
            </a:r>
            <a:r>
              <a:rPr lang="en-US" dirty="0" err="1" smtClean="0"/>
              <a:t>Tikhoplav</a:t>
            </a:r>
            <a:r>
              <a:rPr lang="en-US" dirty="0" smtClean="0"/>
              <a:t>, S. Wu, </a:t>
            </a:r>
            <a:r>
              <a:rPr lang="en-US" dirty="0" smtClean="0"/>
              <a:t>RadiaBeam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/>
          </p:cNvSpPr>
          <p:nvPr/>
        </p:nvSpPr>
        <p:spPr bwMode="auto">
          <a:xfrm>
            <a:off x="2107406" y="321469"/>
            <a:ext cx="6482953" cy="43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2500" b="1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Preliminary Experimental Results</a:t>
            </a:r>
          </a:p>
        </p:txBody>
      </p:sp>
      <p:pic>
        <p:nvPicPr>
          <p:cNvPr id="7" name="Picture 6" descr="C:\Users\Intern\Documents\Fiber Mesh Diagnostic\20111122_Pegasus Pictures\phot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101329"/>
            <a:ext cx="3123406" cy="2213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32039241"/>
              </p:ext>
            </p:extLst>
          </p:nvPr>
        </p:nvGraphicFramePr>
        <p:xfrm>
          <a:off x="607219" y="964406"/>
          <a:ext cx="4118372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9388276"/>
              </p:ext>
            </p:extLst>
          </p:nvPr>
        </p:nvGraphicFramePr>
        <p:xfrm>
          <a:off x="714375" y="3589734"/>
          <a:ext cx="4160788" cy="241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5900" y="3454400"/>
            <a:ext cx="366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Cerenkov Angle observed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ports (2 SM, 2 MM)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Reasonable gain on PMT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Limitations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Charge cutoff by geometry at ~45 </a:t>
            </a:r>
            <a:r>
              <a:rPr lang="en-US" dirty="0" err="1" smtClean="0"/>
              <a:t>deg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New holder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Camera placement constraint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Repeat single measurement with upgrades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 calibration of PMT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631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Fiber holder</a:t>
            </a:r>
          </a:p>
          <a:p>
            <a:pPr lvl="1"/>
            <a:r>
              <a:rPr lang="en-US" dirty="0" smtClean="0"/>
              <a:t>Fiber core 8.6µm, cladding 125µm</a:t>
            </a:r>
          </a:p>
          <a:p>
            <a:pPr lvl="1"/>
            <a:r>
              <a:rPr lang="en-US" dirty="0" smtClean="0"/>
              <a:t>Need ~10µm shift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12+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Careful Assembly techniques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y</a:t>
            </a:r>
            <a:r>
              <a:rPr lang="en-US" dirty="0" smtClean="0"/>
              <a:t> axes</a:t>
            </a:r>
          </a:p>
          <a:p>
            <a:r>
              <a:rPr lang="en-US" dirty="0" smtClean="0"/>
              <a:t>Coupling out of UHV to CCD board</a:t>
            </a:r>
          </a:p>
          <a:p>
            <a:pPr lvl="1"/>
            <a:r>
              <a:rPr lang="en-US" dirty="0" err="1" smtClean="0"/>
              <a:t>Feedthrough</a:t>
            </a:r>
            <a:endParaRPr lang="en-US" dirty="0" smtClean="0"/>
          </a:p>
          <a:p>
            <a:r>
              <a:rPr lang="en-US" dirty="0" smtClean="0"/>
              <a:t>Precision angular alignment of holders</a:t>
            </a:r>
          </a:p>
          <a:p>
            <a:pPr lvl="1"/>
            <a:r>
              <a:rPr lang="en-US" dirty="0" smtClean="0"/>
              <a:t>Tip/tilt stage</a:t>
            </a:r>
          </a:p>
        </p:txBody>
      </p:sp>
      <p:pic>
        <p:nvPicPr>
          <p:cNvPr id="4" name="Picture 3" descr="Conceptual Holder-2D-SeparateAngles-pic8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9000"/>
          </a:blip>
          <a:stretch>
            <a:fillRect/>
          </a:stretch>
        </p:blipFill>
        <p:spPr>
          <a:xfrm>
            <a:off x="4511597" y="1600200"/>
            <a:ext cx="2171321" cy="16284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5" name="Picture 4" descr="Conceptual Holder-2D-SeparateAngles-pic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5277" y="1600200"/>
            <a:ext cx="1849011" cy="16284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 b="33629"/>
          <a:stretch>
            <a:fillRect/>
          </a:stretch>
        </p:blipFill>
        <p:spPr bwMode="auto">
          <a:xfrm>
            <a:off x="5234469" y="3466095"/>
            <a:ext cx="3119429" cy="14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4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74638"/>
            <a:ext cx="5080000" cy="90550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Fiber holder and bundling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1"/>
            <a:ext cx="4000500" cy="8733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Assembly procedure</a:t>
            </a:r>
          </a:p>
          <a:p>
            <a:pPr lvl="1"/>
            <a:r>
              <a:rPr lang="en-US" dirty="0" smtClean="0"/>
              <a:t>Special assembly jig</a:t>
            </a:r>
          </a:p>
          <a:p>
            <a:pPr lvl="1"/>
            <a:r>
              <a:rPr lang="en-US" dirty="0" smtClean="0"/>
              <a:t>Spacing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72" y="1180147"/>
            <a:ext cx="4001222" cy="78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23758"/>
            <a:ext cx="3759200" cy="97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99" y="2922588"/>
            <a:ext cx="4049395" cy="142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5944268"/>
            <a:ext cx="1908175" cy="36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51699"/>
            <a:ext cx="3518852" cy="135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SC_612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22531" r="17148" b="32201"/>
          <a:stretch/>
        </p:blipFill>
        <p:spPr>
          <a:xfrm>
            <a:off x="139700" y="4445370"/>
            <a:ext cx="4610100" cy="1862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6216" y="995481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98051" y="1939092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3914" y="3140420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4557" y="425169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5" name="Picture 14" descr="DSC_6097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28804" r="10550"/>
          <a:stretch/>
        </p:blipFill>
        <p:spPr>
          <a:xfrm>
            <a:off x="139700" y="2410199"/>
            <a:ext cx="2425700" cy="1663700"/>
          </a:xfrm>
          <a:prstGeom prst="rect">
            <a:avLst/>
          </a:prstGeom>
        </p:spPr>
      </p:pic>
      <p:pic>
        <p:nvPicPr>
          <p:cNvPr id="16" name="Picture 15" descr="2FMD-Apeg-total-v1_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r="18317"/>
          <a:stretch/>
        </p:blipFill>
        <p:spPr>
          <a:xfrm>
            <a:off x="2997200" y="2470502"/>
            <a:ext cx="1752600" cy="16287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9672" y="4061199"/>
            <a:ext cx="11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Rendering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372" y="4076038"/>
            <a:ext cx="81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2365" y="6321127"/>
            <a:ext cx="34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Holder with 2 (</a:t>
            </a:r>
            <a:r>
              <a:rPr lang="en-US" dirty="0" smtClean="0"/>
              <a:t>x12) </a:t>
            </a:r>
            <a:r>
              <a:rPr lang="en-US" dirty="0" smtClean="0"/>
              <a:t>layers of fibers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0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47638"/>
            <a:ext cx="5473700" cy="1143000"/>
          </a:xfrm>
        </p:spPr>
        <p:txBody>
          <a:bodyPr/>
          <a:lstStyle/>
          <a:p>
            <a:r>
              <a:rPr lang="en-US" dirty="0" smtClean="0"/>
              <a:t>Fiber feed-through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086159" cy="146304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Investigated “tentacle” </a:t>
            </a:r>
            <a:r>
              <a:rPr lang="en-US" dirty="0" err="1" smtClean="0"/>
              <a:t>feedthroughs</a:t>
            </a:r>
            <a:r>
              <a:rPr lang="en-US" dirty="0" smtClean="0"/>
              <a:t> on large chambers from vendors</a:t>
            </a:r>
          </a:p>
          <a:p>
            <a:pPr lvl="1"/>
            <a:r>
              <a:rPr lang="en-US" dirty="0" smtClean="0"/>
              <a:t>Up to 50 per “cube” – custom and costly</a:t>
            </a:r>
          </a:p>
          <a:p>
            <a:r>
              <a:rPr lang="en-US" dirty="0" smtClean="0"/>
              <a:t>In-house solution more viable</a:t>
            </a:r>
          </a:p>
          <a:p>
            <a:pPr lvl="1"/>
            <a:r>
              <a:rPr lang="en-US" dirty="0" smtClean="0"/>
              <a:t>Good for 5E-8 </a:t>
            </a:r>
            <a:r>
              <a:rPr lang="en-US" dirty="0" err="1" smtClean="0"/>
              <a:t>Torr</a:t>
            </a:r>
            <a:r>
              <a:rPr lang="en-US" dirty="0" smtClean="0"/>
              <a:t> UHV</a:t>
            </a:r>
          </a:p>
          <a:p>
            <a:pPr lvl="1"/>
            <a:r>
              <a:rPr lang="en-US" dirty="0" smtClean="0"/>
              <a:t>Leak rate &lt;10E-11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51175"/>
            <a:ext cx="1013788" cy="9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2" y="1517099"/>
            <a:ext cx="1833056" cy="12662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12" y="1517099"/>
            <a:ext cx="1844820" cy="1382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8765" y="2899210"/>
            <a:ext cx="454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.023” hole diameter optimal for Fujikura fibers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6" y="3048244"/>
            <a:ext cx="3169815" cy="23816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1626" y="5647713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8E-8 </a:t>
            </a:r>
            <a:r>
              <a:rPr lang="en-US" dirty="0" err="1" smtClean="0"/>
              <a:t>Torr</a:t>
            </a:r>
            <a:r>
              <a:rPr lang="en-US" dirty="0" smtClean="0"/>
              <a:t> after 19h for holder</a:t>
            </a:r>
          </a:p>
          <a:p>
            <a:r>
              <a:rPr lang="en-US" dirty="0" smtClean="0"/>
              <a:t>5E-8 </a:t>
            </a:r>
            <a:r>
              <a:rPr lang="en-US" dirty="0" err="1" smtClean="0"/>
              <a:t>Torr</a:t>
            </a:r>
            <a:r>
              <a:rPr lang="en-US" dirty="0" smtClean="0"/>
              <a:t> after 22h for blank</a:t>
            </a: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/>
          <a:srcRect l="13787" r="13787"/>
          <a:stretch>
            <a:fillRect/>
          </a:stretch>
        </p:blipFill>
        <p:spPr>
          <a:xfrm>
            <a:off x="5865188" y="3723529"/>
            <a:ext cx="2590800" cy="2903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8765" y="4787137"/>
            <a:ext cx="133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 (fiber coupled)-</a:t>
            </a:r>
          </a:p>
          <a:p>
            <a:r>
              <a:rPr lang="en-US" dirty="0" err="1" smtClean="0"/>
              <a:t>Wilco</a:t>
            </a:r>
            <a:r>
              <a:rPr lang="en-US" dirty="0" smtClean="0"/>
              <a:t>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6197600" cy="49149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FMD has potential for high-res </a:t>
            </a:r>
            <a:r>
              <a:rPr lang="en-US" dirty="0" smtClean="0"/>
              <a:t>diagnostic</a:t>
            </a:r>
          </a:p>
          <a:p>
            <a:r>
              <a:rPr lang="en-US" dirty="0" smtClean="0"/>
              <a:t>Milestones</a:t>
            </a:r>
            <a:endParaRPr lang="en-US" dirty="0" smtClean="0"/>
          </a:p>
          <a:p>
            <a:pPr lvl="1"/>
            <a:r>
              <a:rPr lang="en-US" dirty="0" smtClean="0"/>
              <a:t>Irradiation results</a:t>
            </a:r>
          </a:p>
          <a:p>
            <a:pPr lvl="1"/>
            <a:r>
              <a:rPr lang="en-US" dirty="0" smtClean="0"/>
              <a:t>Fabrication procedures (engineering)</a:t>
            </a:r>
          </a:p>
          <a:p>
            <a:pPr lvl="1"/>
            <a:r>
              <a:rPr lang="en-US" dirty="0" smtClean="0"/>
              <a:t>POC experiment at UCLA</a:t>
            </a:r>
          </a:p>
          <a:p>
            <a:pPr lvl="1"/>
            <a:r>
              <a:rPr lang="en-US" dirty="0" smtClean="0"/>
              <a:t>Vacuum levels 5E-8</a:t>
            </a:r>
            <a:endParaRPr lang="en-US" dirty="0" smtClean="0"/>
          </a:p>
          <a:p>
            <a:pPr lvl="1"/>
            <a:r>
              <a:rPr lang="en-US" dirty="0" smtClean="0"/>
              <a:t>DAQ </a:t>
            </a:r>
            <a:r>
              <a:rPr lang="en-US" dirty="0" smtClean="0"/>
              <a:t>(CCD array is leading candidate, PMT array too costly)</a:t>
            </a:r>
          </a:p>
          <a:p>
            <a:r>
              <a:rPr lang="en-US" dirty="0" smtClean="0"/>
              <a:t>Competitive to present profile measurements</a:t>
            </a:r>
          </a:p>
          <a:p>
            <a:pPr lvl="1"/>
            <a:r>
              <a:rPr lang="en-US" dirty="0" smtClean="0"/>
              <a:t>ATF has long history of testing beam profile monitors</a:t>
            </a:r>
          </a:p>
          <a:p>
            <a:r>
              <a:rPr lang="en-US" dirty="0" smtClean="0"/>
              <a:t>For ATF study</a:t>
            </a:r>
          </a:p>
          <a:p>
            <a:pPr lvl="1"/>
            <a:r>
              <a:rPr lang="en-US" dirty="0" smtClean="0"/>
              <a:t>Assembly of 1 dimension (8x10 layer) fibers</a:t>
            </a:r>
          </a:p>
          <a:p>
            <a:pPr lvl="1"/>
            <a:r>
              <a:rPr lang="en-US" dirty="0" smtClean="0"/>
              <a:t>DAQ issues ironed out in POC test</a:t>
            </a:r>
          </a:p>
          <a:p>
            <a:pPr lvl="1"/>
            <a:r>
              <a:rPr lang="en-US" dirty="0" smtClean="0"/>
              <a:t>Goal 1: Compare to YAG screen (or OTR)</a:t>
            </a:r>
          </a:p>
          <a:p>
            <a:pPr lvl="1"/>
            <a:r>
              <a:rPr lang="en-US" dirty="0" smtClean="0"/>
              <a:t>Goal 2: Measure lifetime of fibers</a:t>
            </a:r>
          </a:p>
          <a:p>
            <a:pPr lvl="1"/>
            <a:r>
              <a:rPr lang="en-US" dirty="0" smtClean="0"/>
              <a:t>Timeline: </a:t>
            </a:r>
          </a:p>
          <a:p>
            <a:pPr lvl="2"/>
            <a:r>
              <a:rPr lang="en-US" dirty="0" smtClean="0"/>
              <a:t>Installation Late 2012 (~1 week for install, ~1 week for testing)</a:t>
            </a:r>
          </a:p>
          <a:p>
            <a:pPr lvl="2"/>
            <a:r>
              <a:rPr lang="en-US" dirty="0" smtClean="0"/>
              <a:t>Move to 2 dimensions (x and y) in 2013</a:t>
            </a:r>
          </a:p>
        </p:txBody>
      </p:sp>
      <p:pic>
        <p:nvPicPr>
          <p:cNvPr id="4" name="Picture 3" descr="Conceptual Holder-2D-SeparateAngles-pic8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9000"/>
          </a:blip>
          <a:stretch>
            <a:fillRect/>
          </a:stretch>
        </p:blipFill>
        <p:spPr>
          <a:xfrm>
            <a:off x="6954669" y="1374663"/>
            <a:ext cx="2171321" cy="162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17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Status Report</a:t>
            </a:r>
          </a:p>
          <a:p>
            <a:pPr lvl="1"/>
            <a:r>
              <a:rPr lang="en-US" dirty="0" smtClean="0"/>
              <a:t>Fabrication</a:t>
            </a:r>
          </a:p>
          <a:p>
            <a:pPr lvl="2"/>
            <a:r>
              <a:rPr lang="en-US" dirty="0" smtClean="0"/>
              <a:t>Fiber feed-through, bundling</a:t>
            </a:r>
          </a:p>
          <a:p>
            <a:pPr lvl="2"/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Experiment at UCLA</a:t>
            </a:r>
          </a:p>
          <a:p>
            <a:r>
              <a:rPr lang="en-US" dirty="0" smtClean="0"/>
              <a:t>Measurement at BNL ATF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Facilities require </a:t>
            </a:r>
            <a:r>
              <a:rPr lang="en-US" dirty="0" smtClean="0"/>
              <a:t>better resolution on beam transverse profile</a:t>
            </a:r>
          </a:p>
          <a:p>
            <a:pPr lvl="1"/>
            <a:r>
              <a:rPr lang="en-US" dirty="0" smtClean="0"/>
              <a:t>Current techniques require scintillating materials or OTR</a:t>
            </a:r>
          </a:p>
          <a:p>
            <a:pPr lvl="1"/>
            <a:r>
              <a:rPr lang="en-US" dirty="0" smtClean="0"/>
              <a:t>Resolution limited to &lt;30µm,</a:t>
            </a:r>
          </a:p>
          <a:p>
            <a:pPr lvl="2"/>
            <a:r>
              <a:rPr lang="en-US" dirty="0" smtClean="0"/>
              <a:t>Require imaging </a:t>
            </a:r>
            <a:r>
              <a:rPr lang="en-US" dirty="0" smtClean="0"/>
              <a:t>optics </a:t>
            </a:r>
          </a:p>
          <a:p>
            <a:pPr lvl="2"/>
            <a:r>
              <a:rPr lang="en-US" dirty="0" smtClean="0"/>
              <a:t>Blooming, limited depth-of-focus, etc.</a:t>
            </a:r>
          </a:p>
          <a:p>
            <a:pPr lvl="1"/>
            <a:r>
              <a:rPr lang="en-US" dirty="0" smtClean="0"/>
              <a:t>COTR can contaminate data for compressed bunches</a:t>
            </a:r>
          </a:p>
          <a:p>
            <a:r>
              <a:rPr lang="en-US" dirty="0" smtClean="0"/>
              <a:t>Exploit advances in fiber industry, </a:t>
            </a:r>
            <a:r>
              <a:rPr lang="en-US" dirty="0" err="1" smtClean="0"/>
              <a:t>nano</a:t>
            </a:r>
            <a:r>
              <a:rPr lang="en-US" dirty="0" smtClean="0"/>
              <a:t>-fabrication techniques</a:t>
            </a:r>
          </a:p>
          <a:p>
            <a:r>
              <a:rPr lang="en-US" dirty="0" smtClean="0"/>
              <a:t>Fibers mesh laid across beam path</a:t>
            </a:r>
          </a:p>
          <a:p>
            <a:pPr lvl="1"/>
            <a:r>
              <a:rPr lang="en-US" dirty="0" smtClean="0"/>
              <a:t>Cerenkov radiation is collected/analyzed</a:t>
            </a:r>
          </a:p>
          <a:p>
            <a:r>
              <a:rPr lang="en-US" dirty="0" smtClean="0"/>
              <a:t>Fiber-mesh diagnostic (FMD) </a:t>
            </a:r>
          </a:p>
          <a:p>
            <a:pPr lvl="1"/>
            <a:r>
              <a:rPr lang="en-US" dirty="0" smtClean="0"/>
              <a:t>adequate photon yield </a:t>
            </a:r>
          </a:p>
          <a:p>
            <a:pPr lvl="1"/>
            <a:r>
              <a:rPr lang="en-US" dirty="0" smtClean="0"/>
              <a:t>minimal real-estate</a:t>
            </a:r>
          </a:p>
          <a:p>
            <a:pPr lvl="1"/>
            <a:r>
              <a:rPr lang="en-US" dirty="0" smtClean="0"/>
              <a:t>FOV is arbitrarily large</a:t>
            </a:r>
          </a:p>
          <a:p>
            <a:pPr lvl="1"/>
            <a:r>
              <a:rPr lang="en-US" dirty="0" smtClean="0"/>
              <a:t>Sub-10µm resolution</a:t>
            </a:r>
          </a:p>
          <a:p>
            <a:pPr lvl="2"/>
            <a:r>
              <a:rPr lang="en-US" dirty="0" smtClean="0"/>
              <a:t>With appropriate fiber choice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87253" y="4351162"/>
            <a:ext cx="3068299" cy="230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55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Angular Acceptance and yield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0220" cy="27686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 fibers n~1.5</a:t>
            </a:r>
          </a:p>
          <a:p>
            <a:pPr lvl="1"/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/>
              <a:t>c</a:t>
            </a:r>
            <a:r>
              <a:rPr lang="en-US" dirty="0" smtClean="0"/>
              <a:t>~47</a:t>
            </a:r>
            <a:r>
              <a:rPr lang="en-US" baseline="30000" dirty="0" smtClean="0"/>
              <a:t>o</a:t>
            </a:r>
          </a:p>
          <a:p>
            <a:pPr lvl="1"/>
            <a:r>
              <a:rPr lang="en-US" dirty="0" smtClean="0"/>
              <a:t>Angular acceptance peaked at </a:t>
            </a:r>
            <a:r>
              <a:rPr lang="en-US" i="1" dirty="0" smtClean="0">
                <a:latin typeface="Symbol" charset="2"/>
                <a:cs typeface="Symbol" charset="2"/>
              </a:rPr>
              <a:t>q</a:t>
            </a:r>
            <a:r>
              <a:rPr lang="en-US" i="1" baseline="-25000" dirty="0" smtClean="0"/>
              <a:t>c</a:t>
            </a:r>
          </a:p>
          <a:p>
            <a:pPr lvl="1"/>
            <a:r>
              <a:rPr lang="en-US" dirty="0" smtClean="0"/>
              <a:t>Rotation of fibers can increase/decrease acceptance</a:t>
            </a:r>
          </a:p>
          <a:p>
            <a:r>
              <a:rPr lang="en-US" dirty="0" smtClean="0"/>
              <a:t>Photon yield</a:t>
            </a:r>
          </a:p>
          <a:p>
            <a:pPr lvl="1"/>
            <a:r>
              <a:rPr lang="en-US" i="1" dirty="0" smtClean="0"/>
              <a:t>N</a:t>
            </a:r>
            <a:r>
              <a:rPr lang="en-US" i="1" baseline="-25000" dirty="0" smtClean="0"/>
              <a:t>ph</a:t>
            </a:r>
            <a:r>
              <a:rPr lang="en-US" dirty="0" smtClean="0"/>
              <a:t>~10</a:t>
            </a:r>
            <a:r>
              <a:rPr lang="en-US" baseline="30000" dirty="0" smtClean="0"/>
              <a:t>5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849" y="1374670"/>
            <a:ext cx="286285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6849" y="2778430"/>
            <a:ext cx="853440" cy="3962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663" y="3298981"/>
            <a:ext cx="1679575" cy="49267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9278" y="4523129"/>
            <a:ext cx="1838960" cy="4673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87082" y="5138756"/>
          <a:ext cx="3262312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Document" r:id="rId7" imgW="6096000" imgH="1816100" progId="Word.Document.12">
                  <p:link updateAutomatic="1"/>
                </p:oleObj>
              </mc:Choice>
              <mc:Fallback>
                <p:oleObj name="Document" r:id="rId7" imgW="6096000" imgH="18161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499" r="30000" b="15105"/>
                      <a:stretch>
                        <a:fillRect/>
                      </a:stretch>
                    </p:blipFill>
                    <p:spPr bwMode="auto">
                      <a:xfrm>
                        <a:off x="4587082" y="5138756"/>
                        <a:ext cx="3262312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95042" y="5378469"/>
          <a:ext cx="2714625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Document" r:id="rId9" imgW="6096000" imgH="1574800" progId="Word.Document.12">
                  <p:link updateAutomatic="1"/>
                </p:oleObj>
              </mc:Choice>
              <mc:Fallback>
                <p:oleObj name="Document" r:id="rId9" imgW="6096000" imgH="1574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000" r="28500" b="17419"/>
                      <a:stretch>
                        <a:fillRect/>
                      </a:stretch>
                    </p:blipFill>
                    <p:spPr bwMode="auto">
                      <a:xfrm>
                        <a:off x="995042" y="5378469"/>
                        <a:ext cx="2714625" cy="130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19520" y="3275241"/>
            <a:ext cx="22672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Cerenkov radiation from single 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pic>
        <p:nvPicPr>
          <p:cNvPr id="11" name="Picture 1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27658" y="3901459"/>
            <a:ext cx="1879600" cy="46736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19520" y="3938051"/>
            <a:ext cx="2267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Avg</a:t>
            </a:r>
            <a:r>
              <a:rPr lang="en-US" sz="1600" dirty="0" smtClean="0"/>
              <a:t> Photon flux per 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9520" y="4523129"/>
            <a:ext cx="2267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Total Photon yield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0878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Radiation dose on fiber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155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Background radiation (analytic)</a:t>
            </a:r>
          </a:p>
          <a:p>
            <a:pPr lvl="1"/>
            <a:r>
              <a:rPr lang="en-US" dirty="0" smtClean="0"/>
              <a:t>ATF parameters </a:t>
            </a:r>
          </a:p>
          <a:p>
            <a:pPr lvl="2"/>
            <a:r>
              <a:rPr lang="en-US" dirty="0" smtClean="0"/>
              <a:t>Dose ~0.7kGy per shot</a:t>
            </a:r>
          </a:p>
          <a:p>
            <a:pPr lvl="1"/>
            <a:r>
              <a:rPr lang="en-US" dirty="0" smtClean="0"/>
              <a:t>For 1 hr operation</a:t>
            </a:r>
          </a:p>
          <a:p>
            <a:pPr lvl="2"/>
            <a:r>
              <a:rPr lang="en-US" dirty="0" smtClean="0"/>
              <a:t>Dose ~100MGy</a:t>
            </a:r>
          </a:p>
          <a:p>
            <a:r>
              <a:rPr lang="en-US" dirty="0" smtClean="0"/>
              <a:t>Crosstalk (simulations)</a:t>
            </a:r>
          </a:p>
          <a:p>
            <a:pPr lvl="1"/>
            <a:r>
              <a:rPr lang="en-US" dirty="0" smtClean="0"/>
              <a:t>Monte Carlo (GEANT4)</a:t>
            </a:r>
          </a:p>
          <a:p>
            <a:pPr lvl="1"/>
            <a:r>
              <a:rPr lang="en-US" dirty="0" smtClean="0"/>
              <a:t>SiO</a:t>
            </a:r>
            <a:r>
              <a:rPr lang="en-US" baseline="-25000" dirty="0" smtClean="0"/>
              <a:t>2 </a:t>
            </a:r>
            <a:r>
              <a:rPr lang="en-US" dirty="0" smtClean="0"/>
              <a:t>fibers</a:t>
            </a:r>
            <a:endParaRPr lang="en-US" baseline="-25000" dirty="0" smtClean="0"/>
          </a:p>
          <a:p>
            <a:pPr lvl="1"/>
            <a:r>
              <a:rPr lang="en-US" dirty="0" smtClean="0"/>
              <a:t>No significant crosstalk for up to 1mm </a:t>
            </a:r>
          </a:p>
          <a:p>
            <a:pPr lvl="1"/>
            <a:r>
              <a:rPr lang="en-US" dirty="0" smtClean="0"/>
              <a:t>Avg. dose = 1.37x10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 per 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lvl="1"/>
            <a:r>
              <a:rPr lang="en-US" dirty="0" smtClean="0"/>
              <a:t>Total dose ~ 2kGy per shot</a:t>
            </a:r>
          </a:p>
          <a:p>
            <a:r>
              <a:rPr lang="en-US" dirty="0" smtClean="0"/>
              <a:t>FMD is viable in lab environment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50" y="1859068"/>
            <a:ext cx="1549400" cy="45720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55432" y="1799718"/>
            <a:ext cx="1934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deposited by single 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endParaRPr lang="en-US" sz="1600" baseline="300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750" y="2617320"/>
            <a:ext cx="2222500" cy="469900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55432" y="2536894"/>
            <a:ext cx="1934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Dose rate per shot per area</a:t>
            </a:r>
            <a:endParaRPr lang="en-US" sz="1600" baseline="30000" dirty="0"/>
          </a:p>
        </p:txBody>
      </p:sp>
      <p:pic>
        <p:nvPicPr>
          <p:cNvPr id="8" name="Picture 7" descr="50MeV_100u_100par.png"/>
          <p:cNvPicPr/>
          <p:nvPr/>
        </p:nvPicPr>
        <p:blipFill>
          <a:blip r:embed="rId4" cstate="print"/>
          <a:srcRect l="9000" t="11520" r="9000" b="8640"/>
          <a:stretch>
            <a:fillRect/>
          </a:stretch>
        </p:blipFill>
        <p:spPr>
          <a:xfrm>
            <a:off x="5367092" y="4095214"/>
            <a:ext cx="1299702" cy="1318065"/>
          </a:xfrm>
          <a:prstGeom prst="rect">
            <a:avLst/>
          </a:prstGeom>
        </p:spPr>
      </p:pic>
      <p:pic>
        <p:nvPicPr>
          <p:cNvPr id="9" name="Picture 8" descr="50MeV_1mm_100par.png"/>
          <p:cNvPicPr/>
          <p:nvPr/>
        </p:nvPicPr>
        <p:blipFill>
          <a:blip r:embed="rId5" cstate="print"/>
          <a:srcRect l="9000" t="11613" r="9000" b="8710"/>
          <a:stretch>
            <a:fillRect/>
          </a:stretch>
        </p:blipFill>
        <p:spPr>
          <a:xfrm>
            <a:off x="6666794" y="4095214"/>
            <a:ext cx="1301087" cy="1303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7742" y="5434557"/>
            <a:ext cx="37468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100µm thick fiber (left) and 1mm thick fiber (right). Red lines are </a:t>
            </a:r>
            <a:r>
              <a:rPr lang="en-US" sz="1600" dirty="0" err="1" smtClean="0"/>
              <a:t>e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trajectories.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35696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Fiber selection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9226" cy="494390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Resolution </a:t>
            </a:r>
          </a:p>
          <a:p>
            <a:pPr lvl="1"/>
            <a:r>
              <a:rPr lang="en-US" dirty="0" smtClean="0"/>
              <a:t>core &lt;10µm </a:t>
            </a:r>
          </a:p>
          <a:p>
            <a:pPr lvl="1"/>
            <a:r>
              <a:rPr lang="en-US" dirty="0" smtClean="0"/>
              <a:t>Cladding 125µm </a:t>
            </a:r>
            <a:r>
              <a:rPr lang="en-US" dirty="0" smtClean="0"/>
              <a:t>(industry </a:t>
            </a:r>
            <a:r>
              <a:rPr lang="en-US" dirty="0" smtClean="0"/>
              <a:t>standard)</a:t>
            </a:r>
            <a:endParaRPr lang="en-US" dirty="0" smtClean="0"/>
          </a:p>
          <a:p>
            <a:pPr lvl="1"/>
            <a:r>
              <a:rPr lang="en-US" dirty="0" smtClean="0"/>
              <a:t>Coating </a:t>
            </a:r>
            <a:r>
              <a:rPr lang="en-US" dirty="0" smtClean="0"/>
              <a:t>removed</a:t>
            </a:r>
            <a:endParaRPr lang="en-US" dirty="0" smtClean="0"/>
          </a:p>
          <a:p>
            <a:r>
              <a:rPr lang="en-US" dirty="0" smtClean="0"/>
              <a:t>Chemical content </a:t>
            </a:r>
          </a:p>
          <a:p>
            <a:pPr lvl="1"/>
            <a:r>
              <a:rPr lang="en-US" dirty="0" smtClean="0"/>
              <a:t>Doping (low OH preferred)</a:t>
            </a:r>
          </a:p>
          <a:p>
            <a:pPr lvl="1"/>
            <a:r>
              <a:rPr lang="en-US" dirty="0" smtClean="0"/>
              <a:t>Improved transmission</a:t>
            </a:r>
          </a:p>
          <a:p>
            <a:pPr lvl="1"/>
            <a:r>
              <a:rPr lang="en-US" dirty="0" smtClean="0"/>
              <a:t>Life expectancy (F-doped)</a:t>
            </a:r>
          </a:p>
          <a:p>
            <a:r>
              <a:rPr lang="en-US" dirty="0" smtClean="0"/>
              <a:t>Irradiation </a:t>
            </a:r>
            <a:r>
              <a:rPr lang="en-US" dirty="0" err="1" smtClean="0"/>
              <a:t>expt</a:t>
            </a:r>
            <a:r>
              <a:rPr lang="en-US" dirty="0" smtClean="0"/>
              <a:t> results</a:t>
            </a:r>
          </a:p>
          <a:p>
            <a:pPr lvl="1"/>
            <a:r>
              <a:rPr lang="en-US" dirty="0" smtClean="0"/>
              <a:t>Fujikura </a:t>
            </a:r>
            <a:r>
              <a:rPr lang="en-US" dirty="0" err="1" smtClean="0"/>
              <a:t>rad</a:t>
            </a:r>
            <a:r>
              <a:rPr lang="en-US" dirty="0" smtClean="0"/>
              <a:t>-resistant fibers</a:t>
            </a:r>
          </a:p>
          <a:p>
            <a:pPr lvl="2"/>
            <a:r>
              <a:rPr lang="en-US" dirty="0" smtClean="0"/>
              <a:t>50µm core, 125µm cladding</a:t>
            </a:r>
          </a:p>
          <a:p>
            <a:pPr lvl="1"/>
            <a:r>
              <a:rPr lang="en-US" dirty="0" err="1" smtClean="0"/>
              <a:t>Sterigenics</a:t>
            </a:r>
            <a:r>
              <a:rPr lang="en-US" dirty="0" smtClean="0"/>
              <a:t> (San Diego, CA)</a:t>
            </a:r>
          </a:p>
          <a:p>
            <a:pPr lvl="2"/>
            <a:r>
              <a:rPr lang="en-US" dirty="0" smtClean="0"/>
              <a:t>Exposures from 10kGy-1MGy</a:t>
            </a:r>
          </a:p>
          <a:p>
            <a:pPr lvl="1"/>
            <a:r>
              <a:rPr lang="en-US" dirty="0" smtClean="0"/>
              <a:t>3 wavelengths tested</a:t>
            </a:r>
          </a:p>
          <a:p>
            <a:pPr lvl="2"/>
            <a:r>
              <a:rPr lang="en-US" dirty="0" smtClean="0"/>
              <a:t>658nm (blue curve)</a:t>
            </a:r>
          </a:p>
          <a:p>
            <a:pPr lvl="2"/>
            <a:r>
              <a:rPr lang="en-US" dirty="0" smtClean="0"/>
              <a:t>808nm (red curve)</a:t>
            </a:r>
          </a:p>
          <a:p>
            <a:pPr lvl="2"/>
            <a:r>
              <a:rPr lang="en-US" dirty="0" smtClean="0"/>
              <a:t>1313nm (green curve)</a:t>
            </a:r>
          </a:p>
        </p:txBody>
      </p:sp>
      <p:pic>
        <p:nvPicPr>
          <p:cNvPr id="4" name="Picture 3" descr="4Fibers18DaysLater"/>
          <p:cNvPicPr/>
          <p:nvPr/>
        </p:nvPicPr>
        <p:blipFill>
          <a:blip r:embed="rId2" cstate="print"/>
          <a:srcRect l="6100" t="1334" r="5800"/>
          <a:stretch>
            <a:fillRect/>
          </a:stretch>
        </p:blipFill>
        <p:spPr bwMode="auto">
          <a:xfrm>
            <a:off x="5080120" y="1493370"/>
            <a:ext cx="2329999" cy="19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64429" y="1540850"/>
            <a:ext cx="143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Fiber losses </a:t>
            </a:r>
          </a:p>
          <a:p>
            <a:r>
              <a:rPr lang="en-US" sz="1600" dirty="0" err="1" smtClean="0"/>
              <a:t>vs</a:t>
            </a:r>
            <a:r>
              <a:rPr lang="en-US" sz="1600" dirty="0" smtClean="0"/>
              <a:t> wavelength</a:t>
            </a:r>
            <a:endParaRPr lang="en-US" sz="1600" baseline="30000" dirty="0" smtClean="0"/>
          </a:p>
          <a:p>
            <a:r>
              <a:rPr lang="en-US" sz="1600" dirty="0" smtClean="0"/>
              <a:t>D. </a:t>
            </a:r>
            <a:r>
              <a:rPr lang="en-US" sz="1600" dirty="0" err="1" smtClean="0"/>
              <a:t>Griscom</a:t>
            </a:r>
            <a:r>
              <a:rPr lang="en-US" sz="1600" dirty="0" smtClean="0"/>
              <a:t> </a:t>
            </a:r>
          </a:p>
        </p:txBody>
      </p:sp>
      <p:graphicFrame>
        <p:nvGraphicFramePr>
          <p:cNvPr id="6" name="C 7"/>
          <p:cNvGraphicFramePr/>
          <p:nvPr>
            <p:extLst>
              <p:ext uri="{D42A27DB-BD31-4B8C-83A1-F6EECF244321}">
                <p14:modId xmlns:p14="http://schemas.microsoft.com/office/powerpoint/2010/main" val="1846598556"/>
              </p:ext>
            </p:extLst>
          </p:nvPr>
        </p:nvGraphicFramePr>
        <p:xfrm>
          <a:off x="5092013" y="4233756"/>
          <a:ext cx="3181038" cy="231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80120" y="3895202"/>
            <a:ext cx="23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Fiber Irradiation results</a:t>
            </a:r>
          </a:p>
        </p:txBody>
      </p:sp>
    </p:spTree>
    <p:extLst>
      <p:ext uri="{BB962C8B-B14F-4D97-AF65-F5344CB8AC3E}">
        <p14:creationId xmlns:p14="http://schemas.microsoft.com/office/powerpoint/2010/main" val="72942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Detector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21183" cy="41529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Linear </a:t>
            </a:r>
            <a:r>
              <a:rPr lang="en-US" dirty="0" smtClean="0"/>
              <a:t>CCD`</a:t>
            </a:r>
            <a:endParaRPr lang="en-US" dirty="0" smtClean="0"/>
          </a:p>
          <a:p>
            <a:pPr lvl="1"/>
            <a:r>
              <a:rPr lang="en-US" dirty="0" smtClean="0"/>
              <a:t>Pixel </a:t>
            </a:r>
            <a:r>
              <a:rPr lang="en-US" dirty="0" smtClean="0"/>
              <a:t>size~10µm</a:t>
            </a:r>
          </a:p>
          <a:p>
            <a:pPr lvl="2"/>
            <a:r>
              <a:rPr lang="en-US" dirty="0" smtClean="0"/>
              <a:t>Adjacent pixels stay dark (cladding ~125µm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Reduce </a:t>
            </a:r>
            <a:r>
              <a:rPr lang="en-US" dirty="0" smtClean="0"/>
              <a:t>crosstalk</a:t>
            </a:r>
            <a:endParaRPr lang="en-US" dirty="0" smtClean="0"/>
          </a:p>
          <a:p>
            <a:r>
              <a:rPr lang="en-US" dirty="0" smtClean="0"/>
              <a:t>Fiber preparation</a:t>
            </a:r>
          </a:p>
          <a:p>
            <a:pPr lvl="1"/>
            <a:r>
              <a:rPr lang="en-US" dirty="0" smtClean="0"/>
              <a:t>Fiber coatings must be stripped</a:t>
            </a:r>
          </a:p>
          <a:p>
            <a:pPr lvl="1"/>
            <a:r>
              <a:rPr lang="en-US" dirty="0" smtClean="0"/>
              <a:t>Fiber ends polishing</a:t>
            </a:r>
          </a:p>
          <a:p>
            <a:pPr lvl="1"/>
            <a:r>
              <a:rPr lang="en-US" dirty="0" smtClean="0"/>
              <a:t>Epoxy adhesive</a:t>
            </a:r>
          </a:p>
          <a:p>
            <a:r>
              <a:rPr lang="en-US" dirty="0" smtClean="0"/>
              <a:t>Single fiber detectors considered, but costly</a:t>
            </a:r>
          </a:p>
          <a:p>
            <a:pPr lvl="1"/>
            <a:r>
              <a:rPr lang="en-US" dirty="0" smtClean="0"/>
              <a:t>PMTs</a:t>
            </a:r>
          </a:p>
          <a:p>
            <a:pPr lvl="1"/>
            <a:r>
              <a:rPr lang="en-US" dirty="0" smtClean="0"/>
              <a:t>Used for POC test at UCLA</a:t>
            </a:r>
            <a:endParaRPr lang="en-US" dirty="0" smtClean="0"/>
          </a:p>
        </p:txBody>
      </p:sp>
      <p:pic>
        <p:nvPicPr>
          <p:cNvPr id="4" name="Picture 3" descr="fmd-str asb-full.jpg"/>
          <p:cNvPicPr/>
          <p:nvPr/>
        </p:nvPicPr>
        <p:blipFill>
          <a:blip r:embed="rId2" cstate="print"/>
          <a:srcRect l="21532" t="15807" r="21532" b="11065"/>
          <a:stretch>
            <a:fillRect/>
          </a:stretch>
        </p:blipFill>
        <p:spPr bwMode="auto">
          <a:xfrm>
            <a:off x="5046210" y="1506780"/>
            <a:ext cx="1778818" cy="151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md-str asb-detai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336" y="1517903"/>
            <a:ext cx="2259664" cy="15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t="4115"/>
          <a:stretch>
            <a:fillRect/>
          </a:stretch>
        </p:blipFill>
        <p:spPr bwMode="auto">
          <a:xfrm>
            <a:off x="5436250" y="4210474"/>
            <a:ext cx="3640249" cy="2239771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71830" y="3895202"/>
            <a:ext cx="3214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Typical linear CCD </a:t>
            </a:r>
            <a:r>
              <a:rPr lang="en-US" sz="1600" dirty="0" err="1" smtClean="0"/>
              <a:t>responsivity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46209" y="3024911"/>
            <a:ext cx="3309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Coupling scheme renderings</a:t>
            </a:r>
          </a:p>
        </p:txBody>
      </p:sp>
    </p:spTree>
    <p:extLst>
      <p:ext uri="{BB962C8B-B14F-4D97-AF65-F5344CB8AC3E}">
        <p14:creationId xmlns:p14="http://schemas.microsoft.com/office/powerpoint/2010/main" val="141432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87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Individual fiber </a:t>
            </a:r>
            <a:r>
              <a:rPr lang="en-US" sz="3600" dirty="0" smtClean="0"/>
              <a:t>POC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4572000" cy="5033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UCLA Pegasus lab – Oct 2011</a:t>
            </a:r>
          </a:p>
          <a:p>
            <a:pPr lvl="1"/>
            <a:r>
              <a:rPr lang="en-US" dirty="0" smtClean="0"/>
              <a:t>Tested single fibers</a:t>
            </a:r>
          </a:p>
          <a:p>
            <a:pPr lvl="1"/>
            <a:r>
              <a:rPr lang="en-US" dirty="0" smtClean="0"/>
              <a:t>Single mode (8.6um ID)</a:t>
            </a:r>
          </a:p>
          <a:p>
            <a:pPr lvl="1"/>
            <a:r>
              <a:rPr lang="en-US" dirty="0" smtClean="0"/>
              <a:t>Multi mode (50um ID)</a:t>
            </a:r>
          </a:p>
          <a:p>
            <a:pPr lvl="1"/>
            <a:r>
              <a:rPr lang="en-US" dirty="0" smtClean="0"/>
              <a:t>Goal 1: Measure Cerenkov angle</a:t>
            </a:r>
          </a:p>
          <a:p>
            <a:pPr lvl="1"/>
            <a:r>
              <a:rPr lang="en-US" dirty="0" smtClean="0"/>
              <a:t>Goal 2: Test rotary stages and actuators assembly and DAQ</a:t>
            </a:r>
          </a:p>
          <a:p>
            <a:r>
              <a:rPr lang="en-US" dirty="0" smtClean="0"/>
              <a:t>Diagnostic</a:t>
            </a:r>
            <a:endParaRPr lang="en-US" dirty="0" smtClean="0"/>
          </a:p>
          <a:p>
            <a:pPr lvl="1"/>
            <a:r>
              <a:rPr lang="en-US" dirty="0" smtClean="0"/>
              <a:t>Dual photomultiplier tubes</a:t>
            </a:r>
          </a:p>
          <a:p>
            <a:pPr lvl="1"/>
            <a:r>
              <a:rPr lang="en-US" dirty="0" smtClean="0"/>
              <a:t>PMTs in bunker, use 15m of fiber optic to transmit signal to control room</a:t>
            </a:r>
          </a:p>
          <a:p>
            <a:pPr lvl="1"/>
            <a:r>
              <a:rPr lang="en-US" dirty="0" smtClean="0"/>
              <a:t>CCD imaging to measure rotation</a:t>
            </a:r>
          </a:p>
          <a:p>
            <a:r>
              <a:rPr lang="en-US" dirty="0" smtClean="0"/>
              <a:t>Beam Parameters</a:t>
            </a:r>
          </a:p>
          <a:p>
            <a:pPr lvl="1"/>
            <a:r>
              <a:rPr lang="en-US" dirty="0" smtClean="0"/>
              <a:t>Q = 30pC</a:t>
            </a:r>
          </a:p>
          <a:p>
            <a:pPr lvl="1"/>
            <a:r>
              <a:rPr lang="en-US" dirty="0" smtClean="0"/>
              <a:t>Energy = 5 MeV</a:t>
            </a:r>
          </a:p>
          <a:p>
            <a:pPr lvl="1"/>
            <a:r>
              <a:rPr lang="en-US" dirty="0" smtClean="0"/>
              <a:t>Emittance = 1 um</a:t>
            </a:r>
          </a:p>
          <a:p>
            <a:pPr lvl="1"/>
            <a:r>
              <a:rPr lang="en-US" dirty="0" smtClean="0"/>
              <a:t>Measurement after the dipole bend </a:t>
            </a:r>
            <a:endParaRPr lang="en-US" dirty="0"/>
          </a:p>
          <a:p>
            <a:pPr lvl="1"/>
            <a:r>
              <a:rPr lang="en-US" dirty="0" smtClean="0"/>
              <a:t>Good </a:t>
            </a:r>
            <a:r>
              <a:rPr lang="en-US" dirty="0" smtClean="0"/>
              <a:t>agreement with theoretical predications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49900" y="1193800"/>
            <a:ext cx="3215878" cy="51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071562" y="178594"/>
            <a:ext cx="7358063" cy="1357313"/>
          </a:xfrm>
          <a:ln/>
        </p:spPr>
        <p:txBody>
          <a:bodyPr/>
          <a:lstStyle/>
          <a:p>
            <a:r>
              <a:rPr lang="en-US" sz="3800" dirty="0"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Fiber Holder</a:t>
            </a:r>
            <a:endParaRPr lang="en-US" sz="38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07781" y="1285875"/>
            <a:ext cx="3170039" cy="483274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8" y="1339453"/>
            <a:ext cx="2625328" cy="241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Intern\Documents\Fiber Mesh Diagnostic\20111122_Pegasus Pictures\angle3_neg5deg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4194572"/>
            <a:ext cx="2895898" cy="2089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41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885</Words>
  <Application>Microsoft Macintosh PowerPoint</Application>
  <PresentationFormat>On-screen Show (4:3)</PresentationFormat>
  <Paragraphs>181</Paragraphs>
  <Slides>14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gerard:Users:Gerard:Desktop:RadiaBeam:Proposals:2010_DOE_SBIR-PhaseII:FiberMesh:Submission%20Folder:FiberMesh_PhII_v10.docx!OLE_LINK1</vt:lpstr>
      <vt:lpstr>gerard:Users:Gerard:Desktop:RadiaBeam:Proposals:2010_DOE_SBIR-PhaseII:FiberMesh:Submission%20Folder:FiberMesh_PhII_v10.docx!OLE_LINK2</vt:lpstr>
      <vt:lpstr>Fiber Mesh Diagnostic (FMD) for Transverse profile measurements</vt:lpstr>
      <vt:lpstr>Outline</vt:lpstr>
      <vt:lpstr>Motivation</vt:lpstr>
      <vt:lpstr>Angular Acceptance and yield</vt:lpstr>
      <vt:lpstr>Radiation dose on fiber</vt:lpstr>
      <vt:lpstr>Fiber selection</vt:lpstr>
      <vt:lpstr>Detector</vt:lpstr>
      <vt:lpstr>Individual fiber POC experiment</vt:lpstr>
      <vt:lpstr>Fiber Holder</vt:lpstr>
      <vt:lpstr>PowerPoint Presentation</vt:lpstr>
      <vt:lpstr>Fabrication Issues</vt:lpstr>
      <vt:lpstr>Fiber holder and bundling</vt:lpstr>
      <vt:lpstr>Fiber feed-through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 Mesh Diagnostic for Transverse profile measurements</dc:title>
  <dc:creator>Gerard Andonian</dc:creator>
  <cp:lastModifiedBy>Gerard Andonian</cp:lastModifiedBy>
  <cp:revision>51</cp:revision>
  <dcterms:created xsi:type="dcterms:W3CDTF">2012-04-23T21:43:12Z</dcterms:created>
  <dcterms:modified xsi:type="dcterms:W3CDTF">2012-04-27T12:52:11Z</dcterms:modified>
</cp:coreProperties>
</file>