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0" r:id="rId4"/>
    <p:sldId id="262" r:id="rId5"/>
    <p:sldId id="263" r:id="rId6"/>
    <p:sldId id="271" r:id="rId7"/>
    <p:sldId id="270" r:id="rId8"/>
    <p:sldId id="277" r:id="rId9"/>
    <p:sldId id="278" r:id="rId10"/>
    <p:sldId id="280" r:id="rId11"/>
    <p:sldId id="283" r:id="rId12"/>
    <p:sldId id="284" r:id="rId13"/>
    <p:sldId id="285" r:id="rId14"/>
    <p:sldId id="279" r:id="rId15"/>
    <p:sldId id="258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6" autoAdjust="0"/>
  </p:normalViewPr>
  <p:slideViewPr>
    <p:cSldViewPr snapToGrid="0" snapToObjects="1">
      <p:cViewPr varScale="1">
        <p:scale>
          <a:sx n="100" d="100"/>
          <a:sy n="100" d="100"/>
        </p:scale>
        <p:origin x="-14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424A2-E84E-0945-827D-1AF82A902873}" type="datetimeFigureOut">
              <a:rPr lang="en-US" smtClean="0"/>
              <a:t>4/25/12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6CE4E-E40D-F34E-A955-72589424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82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95F3B-61C3-7645-BFBE-49B03F5650BE}" type="datetimeFigureOut">
              <a:rPr lang="en-US" smtClean="0"/>
              <a:t>4/25/12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5284F-50ED-644E-B544-F17E8D11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2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B81FE-6AA4-9241-8BC5-0A060E3AD0A8}" type="slidenum">
              <a:rPr lang="en-US"/>
              <a:pPr/>
              <a:t>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0E8CE-B0F3-824D-8DBC-46977E1A2D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967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FB72-6C2C-144D-B2E9-3B21859957BF}" type="datetimeFigureOut">
              <a:rPr lang="en-US" smtClean="0"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3E79-C20B-2346-9399-4B89A4F82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5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FB72-6C2C-144D-B2E9-3B21859957BF}" type="datetimeFigureOut">
              <a:rPr lang="en-US" smtClean="0"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3E79-C20B-2346-9399-4B89A4F82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9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FB72-6C2C-144D-B2E9-3B21859957BF}" type="datetimeFigureOut">
              <a:rPr lang="en-US" smtClean="0"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3E79-C20B-2346-9399-4B89A4F82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58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160C3-E214-5749-8815-260023D4A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74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7B39C-6783-B144-A2BB-C06E481FE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7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FB72-6C2C-144D-B2E9-3B21859957BF}" type="datetimeFigureOut">
              <a:rPr lang="en-US" smtClean="0"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3E79-C20B-2346-9399-4B89A4F82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7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FB72-6C2C-144D-B2E9-3B21859957BF}" type="datetimeFigureOut">
              <a:rPr lang="en-US" smtClean="0"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3E79-C20B-2346-9399-4B89A4F82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0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FB72-6C2C-144D-B2E9-3B21859957BF}" type="datetimeFigureOut">
              <a:rPr lang="en-US" smtClean="0"/>
              <a:t>4/25/12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3E79-C20B-2346-9399-4B89A4F82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FB72-6C2C-144D-B2E9-3B21859957BF}" type="datetimeFigureOut">
              <a:rPr lang="en-US" smtClean="0"/>
              <a:t>4/25/12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3E79-C20B-2346-9399-4B89A4F82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2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FB72-6C2C-144D-B2E9-3B21859957BF}" type="datetimeFigureOut">
              <a:rPr lang="en-US" smtClean="0"/>
              <a:t>4/25/12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3E79-C20B-2346-9399-4B89A4F82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1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FB72-6C2C-144D-B2E9-3B21859957BF}" type="datetimeFigureOut">
              <a:rPr lang="en-US" smtClean="0"/>
              <a:t>4/25/12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3E79-C20B-2346-9399-4B89A4F82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0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FB72-6C2C-144D-B2E9-3B21859957BF}" type="datetimeFigureOut">
              <a:rPr lang="en-US" smtClean="0"/>
              <a:t>4/25/12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3E79-C20B-2346-9399-4B89A4F82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4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FB72-6C2C-144D-B2E9-3B21859957BF}" type="datetimeFigureOut">
              <a:rPr lang="en-US" smtClean="0"/>
              <a:t>4/25/12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3E79-C20B-2346-9399-4B89A4F82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8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47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135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2FB72-6C2C-144D-B2E9-3B21859957BF}" type="datetimeFigureOut">
              <a:rPr lang="en-US" smtClean="0"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C3E79-C20B-2346-9399-4B89A4F82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5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emf"/><Relationship Id="rId8" Type="http://schemas.openxmlformats.org/officeDocument/2006/relationships/image" Target="../media/image58.wmf"/><Relationship Id="rId9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7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image" Target="../media/image10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Macintosh%20HD:Users:JBR:Desktop:AACDWA.doc!OLE_LINK3" TargetMode="External"/><Relationship Id="rId5" Type="http://schemas.openxmlformats.org/officeDocument/2006/relationships/image" Target="../media/image21.png"/><Relationship Id="rId6" Type="http://schemas.openxmlformats.org/officeDocument/2006/relationships/oleObject" Target="Macintosh%20HD:Users:JBR:Desktop:AACDWA.doc!OLE_LINK4" TargetMode="External"/><Relationship Id="rId7" Type="http://schemas.openxmlformats.org/officeDocument/2006/relationships/image" Target="../media/image22.png"/><Relationship Id="rId8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9473"/>
            <a:ext cx="7772400" cy="1470025"/>
          </a:xfrm>
        </p:spPr>
        <p:txBody>
          <a:bodyPr/>
          <a:lstStyle/>
          <a:p>
            <a:r>
              <a:rPr lang="en-US" dirty="0" smtClean="0"/>
              <a:t>Dielectric Wakefield Accelerator:</a:t>
            </a:r>
            <a:br>
              <a:rPr lang="en-US" dirty="0" smtClean="0"/>
            </a:br>
            <a:r>
              <a:rPr lang="en-US" dirty="0" smtClean="0"/>
              <a:t>Experimental </a:t>
            </a:r>
            <a:r>
              <a:rPr lang="en-US" dirty="0" smtClean="0"/>
              <a:t>program at ATF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9698"/>
            <a:ext cx="6400800" cy="242910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G. Andonian, </a:t>
            </a:r>
            <a:r>
              <a:rPr lang="en-US" dirty="0" smtClean="0"/>
              <a:t>E. Arab, S. Barber, A. </a:t>
            </a:r>
            <a:r>
              <a:rPr lang="en-US" dirty="0" err="1" smtClean="0"/>
              <a:t>Fukasawa</a:t>
            </a:r>
            <a:r>
              <a:rPr lang="en-US" dirty="0" smtClean="0"/>
              <a:t>, B. O’Shea, J.B. </a:t>
            </a:r>
            <a:r>
              <a:rPr lang="en-US" dirty="0" err="1" smtClean="0"/>
              <a:t>Rosenzweig</a:t>
            </a:r>
            <a:r>
              <a:rPr lang="en-US" dirty="0" smtClean="0"/>
              <a:t>, D. </a:t>
            </a:r>
            <a:r>
              <a:rPr lang="en-US" dirty="0" err="1" smtClean="0"/>
              <a:t>Stratakis</a:t>
            </a:r>
            <a:r>
              <a:rPr lang="en-US" dirty="0" smtClean="0"/>
              <a:t>, A. </a:t>
            </a:r>
            <a:r>
              <a:rPr lang="en-US" dirty="0" err="1" smtClean="0"/>
              <a:t>Valloni</a:t>
            </a:r>
            <a:r>
              <a:rPr lang="en-US" dirty="0" smtClean="0"/>
              <a:t>, O. Williams, UCLA</a:t>
            </a:r>
          </a:p>
          <a:p>
            <a:r>
              <a:rPr lang="en-US" dirty="0" smtClean="0"/>
              <a:t>P. </a:t>
            </a:r>
            <a:r>
              <a:rPr lang="en-US" dirty="0" err="1" smtClean="0"/>
              <a:t>Muggli</a:t>
            </a:r>
            <a:r>
              <a:rPr lang="en-US" dirty="0" smtClean="0"/>
              <a:t>, MPI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Babzien</a:t>
            </a:r>
            <a:r>
              <a:rPr lang="en-US" dirty="0" smtClean="0"/>
              <a:t>, M. </a:t>
            </a:r>
            <a:r>
              <a:rPr lang="en-US" dirty="0" err="1" smtClean="0"/>
              <a:t>Fedurin</a:t>
            </a:r>
            <a:r>
              <a:rPr lang="en-US" dirty="0" smtClean="0"/>
              <a:t>, K. </a:t>
            </a:r>
            <a:r>
              <a:rPr lang="en-US" dirty="0" err="1" smtClean="0"/>
              <a:t>Kusche</a:t>
            </a:r>
            <a:r>
              <a:rPr lang="en-US" dirty="0" smtClean="0"/>
              <a:t>, R. Malone, V. </a:t>
            </a:r>
            <a:r>
              <a:rPr lang="en-US" dirty="0" err="1" smtClean="0"/>
              <a:t>Yakimenko</a:t>
            </a:r>
            <a:r>
              <a:rPr lang="en-US" dirty="0" smtClean="0"/>
              <a:t>, BNL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April </a:t>
            </a:r>
            <a:r>
              <a:rPr lang="en-US" dirty="0" smtClean="0"/>
              <a:t>26, 2012</a:t>
            </a:r>
          </a:p>
          <a:p>
            <a:r>
              <a:rPr lang="en-US" dirty="0" smtClean="0"/>
              <a:t>Status Report</a:t>
            </a:r>
          </a:p>
          <a:p>
            <a:r>
              <a:rPr lang="en-US" dirty="0" smtClean="0"/>
              <a:t>BNL ATF Users Meeting</a:t>
            </a:r>
            <a:endParaRPr lang="en-US" dirty="0"/>
          </a:p>
        </p:txBody>
      </p:sp>
      <p:pic>
        <p:nvPicPr>
          <p:cNvPr id="4" name="Picture 3" descr="ucla_c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71" y="5638800"/>
            <a:ext cx="2427161" cy="112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58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Slab DWA experiment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Observation of </a:t>
            </a:r>
            <a:r>
              <a:rPr lang="en-US" dirty="0"/>
              <a:t>acceleration/deceleration in a slab symmetric structure at THz </a:t>
            </a:r>
            <a:r>
              <a:rPr lang="en-US" dirty="0" smtClean="0"/>
              <a:t>frequencies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obust </a:t>
            </a:r>
            <a:r>
              <a:rPr lang="en-US" dirty="0" smtClean="0"/>
              <a:t>analytical treatment, start</a:t>
            </a:r>
            <a:r>
              <a:rPr lang="en-US" dirty="0"/>
              <a:t>-to-end suite of codes </a:t>
            </a:r>
            <a:endParaRPr lang="en-US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escribe </a:t>
            </a:r>
            <a:r>
              <a:rPr lang="en-US" dirty="0"/>
              <a:t>the physical phenomena </a:t>
            </a:r>
            <a:r>
              <a:rPr lang="en-US" dirty="0" smtClean="0"/>
              <a:t>observed</a:t>
            </a:r>
          </a:p>
          <a:p>
            <a:pPr lvl="1"/>
            <a:r>
              <a:rPr lang="en-US" dirty="0" smtClean="0"/>
              <a:t>supports theory </a:t>
            </a:r>
            <a:r>
              <a:rPr lang="en-US" dirty="0"/>
              <a:t>from beam generation/manipulation </a:t>
            </a:r>
            <a:endParaRPr lang="en-US" dirty="0" smtClean="0"/>
          </a:p>
          <a:p>
            <a:pPr lvl="1"/>
            <a:r>
              <a:rPr lang="en-US" dirty="0" smtClean="0"/>
              <a:t>wakefield </a:t>
            </a:r>
            <a:r>
              <a:rPr lang="en-US" dirty="0"/>
              <a:t>generation in the </a:t>
            </a:r>
            <a:r>
              <a:rPr lang="en-US" dirty="0" smtClean="0"/>
              <a:t>DWA</a:t>
            </a:r>
          </a:p>
          <a:p>
            <a:pPr lvl="1"/>
            <a:r>
              <a:rPr lang="en-US" dirty="0" smtClean="0"/>
              <a:t>subsequent acceleration</a:t>
            </a:r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ovel </a:t>
            </a:r>
            <a:r>
              <a:rPr lang="en-US" dirty="0"/>
              <a:t>beam preparation and diagnosis </a:t>
            </a:r>
            <a:r>
              <a:rPr lang="en-US" dirty="0" smtClean="0"/>
              <a:t>techniques</a:t>
            </a:r>
          </a:p>
          <a:p>
            <a:pPr lvl="1"/>
            <a:r>
              <a:rPr lang="en-US" dirty="0" smtClean="0"/>
              <a:t>tailored </a:t>
            </a:r>
            <a:r>
              <a:rPr lang="en-US" dirty="0"/>
              <a:t>specifically for the ribbon-like beam and planar geometry DWA </a:t>
            </a:r>
            <a:r>
              <a:rPr lang="en-US" dirty="0" smtClean="0"/>
              <a:t>scenario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unable </a:t>
            </a:r>
            <a:r>
              <a:rPr lang="en-US" dirty="0"/>
              <a:t>source for narrowband THz </a:t>
            </a:r>
            <a:r>
              <a:rPr lang="en-US" dirty="0" smtClean="0"/>
              <a:t>radiation</a:t>
            </a:r>
          </a:p>
          <a:p>
            <a:pPr lvl="1"/>
            <a:r>
              <a:rPr lang="en-US" dirty="0" smtClean="0"/>
              <a:t>broader </a:t>
            </a:r>
            <a:r>
              <a:rPr lang="en-US" dirty="0"/>
              <a:t>impact </a:t>
            </a:r>
            <a:r>
              <a:rPr lang="en-US" dirty="0" smtClean="0"/>
              <a:t>in </a:t>
            </a:r>
            <a:r>
              <a:rPr lang="en-US" dirty="0"/>
              <a:t>the THz community and materials </a:t>
            </a:r>
            <a:r>
              <a:rPr lang="en-US" dirty="0" smtClean="0"/>
              <a:t>science</a:t>
            </a:r>
          </a:p>
          <a:p>
            <a:r>
              <a:rPr lang="en-US" dirty="0" smtClean="0"/>
              <a:t>Submitted to PRL (under review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Foundation for more sophisticated geometry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18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Bragg structure (slab symmetry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1D – photonic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1357"/>
            <a:ext cx="4554538" cy="2893644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sz="2600" dirty="0">
                <a:latin typeface="Arial" charset="0"/>
                <a:cs typeface="Arial" charset="0"/>
              </a:rPr>
              <a:t>Motivation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>
                <a:latin typeface="Arial" charset="0"/>
                <a:cs typeface="Arial" charset="0"/>
              </a:rPr>
              <a:t>FFTB experiment </a:t>
            </a:r>
            <a:r>
              <a:rPr lang="en-US" sz="2200" dirty="0">
                <a:latin typeface="Arial" charset="0"/>
                <a:cs typeface="Arial" charset="0"/>
              </a:rPr>
              <a:t>showed that </a:t>
            </a:r>
            <a:r>
              <a:rPr lang="en-US" sz="2200" dirty="0" smtClean="0">
                <a:latin typeface="Arial" charset="0"/>
                <a:cs typeface="Arial" charset="0"/>
              </a:rPr>
              <a:t>beam </a:t>
            </a:r>
            <a:r>
              <a:rPr lang="en-US" sz="2200" dirty="0">
                <a:latin typeface="Arial" charset="0"/>
                <a:cs typeface="Arial" charset="0"/>
              </a:rPr>
              <a:t>can vaporize the </a:t>
            </a:r>
            <a:r>
              <a:rPr lang="en-US" sz="2200" dirty="0" smtClean="0">
                <a:latin typeface="Arial" charset="0"/>
                <a:cs typeface="Arial" charset="0"/>
              </a:rPr>
              <a:t>Al </a:t>
            </a:r>
            <a:r>
              <a:rPr lang="en-US" sz="2200" dirty="0">
                <a:latin typeface="Arial" charset="0"/>
                <a:cs typeface="Arial" charset="0"/>
              </a:rPr>
              <a:t>cladding in </a:t>
            </a:r>
            <a:r>
              <a:rPr lang="en-US" sz="2200" dirty="0" smtClean="0">
                <a:latin typeface="Arial" charset="0"/>
                <a:cs typeface="Arial" charset="0"/>
              </a:rPr>
              <a:t>DWA</a:t>
            </a:r>
            <a:endParaRPr lang="en-US" sz="2200" dirty="0">
              <a:latin typeface="Arial" charset="0"/>
              <a:cs typeface="Arial" charset="0"/>
            </a:endParaRPr>
          </a:p>
          <a:p>
            <a:pPr lvl="1">
              <a:spcAft>
                <a:spcPts val="600"/>
              </a:spcAft>
            </a:pPr>
            <a:r>
              <a:rPr lang="en-US" sz="2200" dirty="0">
                <a:latin typeface="Arial" charset="0"/>
                <a:cs typeface="Arial" charset="0"/>
              </a:rPr>
              <a:t>Explore alternate designs that allow mode confinement without metal: </a:t>
            </a:r>
            <a:r>
              <a:rPr lang="en-US" sz="2200" u="sng" dirty="0">
                <a:latin typeface="Arial" charset="0"/>
                <a:cs typeface="Arial" charset="0"/>
              </a:rPr>
              <a:t>Bragg </a:t>
            </a:r>
            <a:r>
              <a:rPr lang="en-US" sz="2200" u="sng" dirty="0" smtClean="0">
                <a:latin typeface="Arial" charset="0"/>
                <a:cs typeface="Arial" charset="0"/>
              </a:rPr>
              <a:t>arrays</a:t>
            </a:r>
            <a:endParaRPr lang="en-US" sz="2200" u="sng" dirty="0" smtClean="0">
              <a:latin typeface="Arial" charset="0"/>
              <a:cs typeface="Arial" charset="0"/>
            </a:endParaRPr>
          </a:p>
          <a:p>
            <a:pPr lvl="1">
              <a:spcAft>
                <a:spcPts val="600"/>
              </a:spcAft>
            </a:pPr>
            <a:r>
              <a:rPr lang="en-US" sz="2200" dirty="0" smtClean="0">
                <a:latin typeface="Arial" charset="0"/>
                <a:cs typeface="Arial" charset="0"/>
              </a:rPr>
              <a:t>Alternate layers of quartz and high-epsilon material</a:t>
            </a:r>
            <a:endParaRPr lang="en-US" sz="2200" dirty="0">
              <a:latin typeface="Arial" charset="0"/>
              <a:cs typeface="Arial" charset="0"/>
            </a:endParaRPr>
          </a:p>
          <a:p>
            <a:pPr lvl="1">
              <a:spcAft>
                <a:spcPts val="600"/>
              </a:spcAft>
            </a:pPr>
            <a:r>
              <a:rPr lang="en-US" sz="2200" dirty="0">
                <a:latin typeface="Arial" charset="0"/>
                <a:cs typeface="Arial" charset="0"/>
              </a:rPr>
              <a:t>Explore more robust materials </a:t>
            </a:r>
            <a:r>
              <a:rPr lang="en-US" sz="2200" dirty="0" smtClean="0">
                <a:latin typeface="Arial" charset="0"/>
                <a:cs typeface="Arial" charset="0"/>
              </a:rPr>
              <a:t>(diamond, sapphire, ZTA, etc.)</a:t>
            </a:r>
            <a:endParaRPr lang="en-US" sz="2200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5" name="Picture 13" descr="C:\Users\diktys\Documents\Everything\Personal\Jobs\Applications\Berlin\Interview\Thompson Damaged Fibers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59" y="1551357"/>
            <a:ext cx="192944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raggSla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2" t="22691" r="30322" b="30894"/>
          <a:stretch>
            <a:fillRect/>
          </a:stretch>
        </p:blipFill>
        <p:spPr bwMode="auto">
          <a:xfrm>
            <a:off x="304800" y="4572000"/>
            <a:ext cx="4706938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Presentation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9" t="7771" r="3328" b="54445"/>
          <a:stretch>
            <a:fillRect/>
          </a:stretch>
        </p:blipFill>
        <p:spPr bwMode="auto">
          <a:xfrm>
            <a:off x="5334000" y="4572000"/>
            <a:ext cx="34671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16593" y="6444734"/>
            <a:ext cx="194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Stratakis</a:t>
            </a:r>
            <a:r>
              <a:rPr lang="en-US" dirty="0" smtClean="0"/>
              <a:t> (UCLA)</a:t>
            </a:r>
            <a:endParaRPr lang="en-US" dirty="0"/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04800" y="4495800"/>
            <a:ext cx="341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Planar Bragg accelerator (PBA)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4500" y="4140200"/>
            <a:ext cx="2928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OOPIC </a:t>
            </a:r>
            <a:r>
              <a:rPr lang="en-US" dirty="0" err="1" smtClean="0"/>
              <a:t>sims</a:t>
            </a:r>
            <a:r>
              <a:rPr lang="en-US" dirty="0" smtClean="0"/>
              <a:t> show 10</a:t>
            </a:r>
            <a:r>
              <a:rPr lang="en-US" baseline="30000" dirty="0" smtClean="0"/>
              <a:t>-3</a:t>
            </a:r>
            <a:r>
              <a:rPr lang="en-US" dirty="0" smtClean="0"/>
              <a:t> </a:t>
            </a:r>
            <a:r>
              <a:rPr lang="en-US" dirty="0" smtClean="0"/>
              <a:t>decay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10300" y="2999157"/>
            <a:ext cx="289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from FFTB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63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Bragg comparison to metal cladding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1"/>
            <a:ext cx="8229600" cy="15748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Multi-layer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stack (10-30) </a:t>
            </a:r>
            <a:r>
              <a:rPr lang="en-US" dirty="0">
                <a:latin typeface="Arial" pitchFamily="34" charset="0"/>
                <a:cs typeface="Arial" pitchFamily="34" charset="0"/>
              </a:rPr>
              <a:t>of alternate high and low index films</a:t>
            </a:r>
          </a:p>
          <a:p>
            <a:pPr algn="just">
              <a:defRPr/>
            </a:pPr>
            <a:r>
              <a:rPr lang="en-US" dirty="0">
                <a:latin typeface="Arial" charset="0"/>
              </a:rPr>
              <a:t>All reflected components from the interfaces interfere constructively, which results in a strong </a:t>
            </a:r>
            <a:r>
              <a:rPr lang="en-US" dirty="0" smtClean="0">
                <a:latin typeface="Arial" charset="0"/>
              </a:rPr>
              <a:t>reflection</a:t>
            </a:r>
            <a:endParaRPr lang="en-US" dirty="0">
              <a:latin typeface="Arial" charset="0"/>
            </a:endParaRPr>
          </a:p>
          <a:p>
            <a:pPr algn="just">
              <a:defRPr/>
            </a:pPr>
            <a:r>
              <a:rPr lang="en-US" dirty="0">
                <a:latin typeface="Arial" charset="0"/>
                <a:cs typeface="Arial" charset="0"/>
              </a:rPr>
              <a:t>The strongest reflection occurs when each material of the two is chosen to be a quarter of wavelength thick</a:t>
            </a:r>
          </a:p>
          <a:p>
            <a:pPr algn="just">
              <a:defRPr/>
            </a:pPr>
            <a:r>
              <a:rPr lang="en-US" dirty="0">
                <a:latin typeface="Arial" charset="0"/>
                <a:cs typeface="Arial" charset="0"/>
              </a:rPr>
              <a:t>Design two slabs: (1) with metal cladding and (2) with Bragg cladding</a:t>
            </a:r>
          </a:p>
          <a:p>
            <a:endParaRPr lang="en-US" dirty="0"/>
          </a:p>
        </p:txBody>
      </p:sp>
      <p:pic>
        <p:nvPicPr>
          <p:cNvPr id="4" name="Picture 18" descr="d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4" t="4416" r="29483"/>
          <a:stretch>
            <a:fillRect/>
          </a:stretch>
        </p:blipFill>
        <p:spPr bwMode="auto">
          <a:xfrm>
            <a:off x="4956315" y="3052508"/>
            <a:ext cx="3367088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6" t="23438" r="24524" b="43750"/>
          <a:stretch>
            <a:fillRect/>
          </a:stretch>
        </p:blipFill>
        <p:spPr bwMode="auto">
          <a:xfrm>
            <a:off x="643935" y="3342224"/>
            <a:ext cx="35655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62000" y="3433635"/>
            <a:ext cx="938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Metal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844675" y="3355054"/>
            <a:ext cx="100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Bragg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2114120" y="5616521"/>
            <a:ext cx="3551600" cy="11695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FFC000"/>
                </a:solidFill>
                <a:cs typeface="Arial" charset="0"/>
              </a:rPr>
              <a:t>Orange</a:t>
            </a:r>
            <a:r>
              <a:rPr lang="en-US" sz="1400" dirty="0">
                <a:solidFill>
                  <a:srgbClr val="FFC000"/>
                </a:solidFill>
                <a:cs typeface="Arial" charset="0"/>
              </a:rPr>
              <a:t>:  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Quartz (180 µm) or diamond (145 µm)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cs typeface="Arial" charset="0"/>
              </a:rPr>
              <a:t>Green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: Lithium </a:t>
            </a:r>
            <a:r>
              <a:rPr lang="en-US" sz="1400" dirty="0" err="1">
                <a:solidFill>
                  <a:srgbClr val="000000"/>
                </a:solidFill>
                <a:cs typeface="Arial" charset="0"/>
              </a:rPr>
              <a:t>Tantalate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 (50 µm)</a:t>
            </a:r>
          </a:p>
          <a:p>
            <a:pPr eaLnBrk="1" hangingPunct="1"/>
            <a:r>
              <a:rPr lang="en-US" sz="1400" dirty="0">
                <a:solidFill>
                  <a:srgbClr val="002060"/>
                </a:solidFill>
                <a:cs typeface="Arial" charset="0"/>
              </a:rPr>
              <a:t>Blue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: Quartz (210 µm)</a:t>
            </a:r>
          </a:p>
          <a:p>
            <a:pPr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Gap: 240 µm</a:t>
            </a:r>
          </a:p>
        </p:txBody>
      </p:sp>
      <p:pic>
        <p:nvPicPr>
          <p:cNvPr id="9" name="Picture 2" descr="C:\Users\diktys\Documents\Everything\Photos\2011\03 March\Clean Room\P10504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5" t="30275" r="33949" b="43356"/>
          <a:stretch>
            <a:fillRect/>
          </a:stretch>
        </p:blipFill>
        <p:spPr bwMode="auto">
          <a:xfrm>
            <a:off x="6578600" y="5694065"/>
            <a:ext cx="2202570" cy="112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466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700" y="1551356"/>
            <a:ext cx="4342200" cy="237294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OOPIC simulations</a:t>
            </a:r>
          </a:p>
          <a:p>
            <a:pPr lvl="1"/>
            <a:r>
              <a:rPr lang="en-US" dirty="0" smtClean="0"/>
              <a:t>Metal cladding (single peak at 210GHz)</a:t>
            </a:r>
          </a:p>
          <a:p>
            <a:pPr lvl="1"/>
            <a:r>
              <a:rPr lang="en-US" dirty="0" smtClean="0"/>
              <a:t>Bragg structure (single peak at 210 GHz)</a:t>
            </a:r>
          </a:p>
          <a:p>
            <a:r>
              <a:rPr lang="en-US" dirty="0" smtClean="0"/>
              <a:t>Bragg structure shows </a:t>
            </a:r>
            <a:r>
              <a:rPr lang="en-US" dirty="0" err="1" smtClean="0"/>
              <a:t>Ez</a:t>
            </a:r>
            <a:r>
              <a:rPr lang="en-US" dirty="0" smtClean="0"/>
              <a:t> drops by 10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LiTaO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/>
              <a:t>Bragg tested at ATF</a:t>
            </a:r>
          </a:p>
          <a:p>
            <a:pPr lvl="1"/>
            <a:r>
              <a:rPr lang="en-US" dirty="0" smtClean="0"/>
              <a:t>Absorption lines in </a:t>
            </a:r>
            <a:r>
              <a:rPr lang="en-US" dirty="0" smtClean="0"/>
              <a:t>THz</a:t>
            </a:r>
          </a:p>
          <a:p>
            <a:pPr lvl="1"/>
            <a:r>
              <a:rPr lang="en-US" dirty="0" smtClean="0"/>
              <a:t>THz spectroscopy setup at UCLA (S. Barber)</a:t>
            </a:r>
          </a:p>
          <a:p>
            <a:pPr lvl="1"/>
            <a:r>
              <a:rPr lang="en-US" dirty="0" smtClean="0"/>
              <a:t>Material studies</a:t>
            </a:r>
            <a:endParaRPr lang="en-US" dirty="0"/>
          </a:p>
        </p:txBody>
      </p:sp>
      <p:pic>
        <p:nvPicPr>
          <p:cNvPr id="5" name="Picture 4" descr="C:\Users\diktys\Documents\Everything\Research\UCLA\Slabs\FACET\OOPIC Bragg\Freq_NoBragg_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78" y="1282700"/>
            <a:ext cx="2364097" cy="17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diktys\Documents\Everything\Research\UCLA\Slabs\FACET\OOPIC Bragg\Freq_Bra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316463"/>
            <a:ext cx="2319866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diktys\Documents\Everything\Research\UCLA\Slabs\FACET\OOPIC Bragg\Ex_Bragg4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t="12613" r="18448" b="4504"/>
          <a:stretch>
            <a:fillRect/>
          </a:stretch>
        </p:blipFill>
        <p:spPr bwMode="auto">
          <a:xfrm>
            <a:off x="4892675" y="3362407"/>
            <a:ext cx="3794125" cy="192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diktys\Documents\Everything\Research\UCLA\Slabs\FACET\OOPIC Bragg\Ex_Bragg3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0" t="12875" r="22127" b="15059"/>
          <a:stretch>
            <a:fillRect/>
          </a:stretch>
        </p:blipFill>
        <p:spPr bwMode="auto">
          <a:xfrm>
            <a:off x="5524921" y="5178507"/>
            <a:ext cx="234106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88699" y="2888734"/>
            <a:ext cx="155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Bragg cladding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2863334"/>
            <a:ext cx="146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All-metal clad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56658" y="5762707"/>
            <a:ext cx="4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E</a:t>
            </a:r>
            <a:r>
              <a:rPr lang="en-US" baseline="-25000" dirty="0" err="1" smtClean="0">
                <a:solidFill>
                  <a:schemeClr val="bg2"/>
                </a:solidFill>
              </a:rPr>
              <a:t>z</a:t>
            </a:r>
            <a:endParaRPr lang="en-US" baseline="-250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9400" y="1752600"/>
            <a:ext cx="91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210GHz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65988" y="1535668"/>
            <a:ext cx="91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210GHz</a:t>
            </a:r>
            <a:endParaRPr lang="en-US" dirty="0"/>
          </a:p>
        </p:txBody>
      </p:sp>
      <p:pic>
        <p:nvPicPr>
          <p:cNvPr id="4" name="Picture 3" descr="measure vs predicted transmission coefficient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6" y="4873707"/>
            <a:ext cx="2747124" cy="177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91751" y="5552418"/>
            <a:ext cx="1697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Transmission coefficient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562100" y="6596390"/>
            <a:ext cx="7040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Freq</a:t>
            </a:r>
            <a:r>
              <a:rPr lang="en-US" sz="1100" dirty="0" smtClean="0"/>
              <a:t> (Hz)</a:t>
            </a:r>
            <a:endParaRPr lang="en-US" sz="1100" dirty="0"/>
          </a:p>
        </p:txBody>
      </p:sp>
      <p:pic>
        <p:nvPicPr>
          <p:cNvPr id="17" name="Picture 16" descr="Thz autocorrelation blue line with sample-1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3575778"/>
            <a:ext cx="2005056" cy="12364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23971" y="4077900"/>
            <a:ext cx="1460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Raw autocorrelation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877457" y="5178507"/>
            <a:ext cx="1266543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Longitudinal field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1363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</a:t>
            </a:r>
            <a:r>
              <a:rPr lang="en-US" dirty="0" smtClean="0"/>
              <a:t>Bragg DWA </a:t>
            </a:r>
            <a:r>
              <a:rPr lang="en-US" dirty="0" smtClean="0"/>
              <a:t>holder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35399" cy="257090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ZTA Bragg </a:t>
            </a:r>
            <a:r>
              <a:rPr lang="en-US" dirty="0" smtClean="0"/>
              <a:t>(ceramic)</a:t>
            </a:r>
            <a:endParaRPr lang="en-US" dirty="0"/>
          </a:p>
          <a:p>
            <a:pPr lvl="1"/>
            <a:r>
              <a:rPr lang="en-US" dirty="0"/>
              <a:t>ZTA (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dirty="0"/>
              <a:t>=10.6)</a:t>
            </a:r>
          </a:p>
          <a:p>
            <a:pPr lvl="1"/>
            <a:r>
              <a:rPr lang="en-US" dirty="0"/>
              <a:t>Quartz (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dirty="0"/>
              <a:t>=3.8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Holder </a:t>
            </a:r>
            <a:r>
              <a:rPr lang="en-US" dirty="0" smtClean="0"/>
              <a:t>used at BNL ATF</a:t>
            </a:r>
          </a:p>
          <a:p>
            <a:pPr lvl="1"/>
            <a:r>
              <a:rPr lang="en-US" dirty="0" smtClean="0"/>
              <a:t>Interchangeable with FACET chamber</a:t>
            </a:r>
            <a:endParaRPr lang="en-US" dirty="0"/>
          </a:p>
          <a:p>
            <a:pPr lvl="1"/>
            <a:r>
              <a:rPr lang="en-US" dirty="0" smtClean="0"/>
              <a:t>Breakdown studies due to higher field</a:t>
            </a:r>
          </a:p>
          <a:p>
            <a:pPr lvl="1"/>
            <a:r>
              <a:rPr lang="en-US" dirty="0" smtClean="0"/>
              <a:t>Accommodates more samples</a:t>
            </a:r>
          </a:p>
          <a:p>
            <a:pPr lvl="1"/>
            <a:r>
              <a:rPr lang="en-US" dirty="0" smtClean="0"/>
              <a:t>Modular for different structures, materials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FACET_holder_is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76" y="1423207"/>
            <a:ext cx="3881968" cy="2259793"/>
          </a:xfrm>
          <a:prstGeom prst="rect">
            <a:avLst/>
          </a:prstGeom>
          <a:ln w="101600">
            <a:solidFill>
              <a:schemeClr val="tx2"/>
            </a:solidFill>
          </a:ln>
        </p:spPr>
      </p:pic>
      <p:pic>
        <p:nvPicPr>
          <p:cNvPr id="5" name="Content Placeholder 4" descr="IMG_03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5950897" y="4171106"/>
            <a:ext cx="2992023" cy="1645493"/>
          </a:xfrm>
          <a:prstGeom prst="rect">
            <a:avLst/>
          </a:prstGeom>
          <a:ln w="63500">
            <a:solidFill>
              <a:schemeClr val="accent2"/>
            </a:solidFill>
          </a:ln>
        </p:spPr>
      </p:pic>
      <p:pic>
        <p:nvPicPr>
          <p:cNvPr id="6" name="Picture 5" descr="facet_ZTA_12periods_beam210x30x500_XY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540" y="4424680"/>
            <a:ext cx="2634827" cy="1976120"/>
          </a:xfrm>
          <a:prstGeom prst="rect">
            <a:avLst/>
          </a:prstGeom>
        </p:spPr>
      </p:pic>
      <p:pic>
        <p:nvPicPr>
          <p:cNvPr id="7" name="Picture 6" descr="facet_singleQuartz_spectra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32025" y="4424681"/>
            <a:ext cx="2362351" cy="1887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5600" y="6426200"/>
            <a:ext cx="6454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OOPIC </a:t>
            </a:r>
            <a:r>
              <a:rPr lang="en-US" dirty="0" err="1" smtClean="0"/>
              <a:t>sims</a:t>
            </a:r>
            <a:r>
              <a:rPr lang="en-US" dirty="0" smtClean="0"/>
              <a:t> of </a:t>
            </a:r>
            <a:r>
              <a:rPr lang="en-US" dirty="0" err="1" smtClean="0"/>
              <a:t>Ez</a:t>
            </a:r>
            <a:r>
              <a:rPr lang="en-US" dirty="0" smtClean="0"/>
              <a:t> and first few modes as a function of bunch 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3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1356"/>
            <a:ext cx="3187700" cy="326297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Woodpile (3d photonic structure)</a:t>
            </a:r>
            <a:endParaRPr lang="en-US" dirty="0" smtClean="0"/>
          </a:p>
          <a:p>
            <a:pPr lvl="1"/>
            <a:r>
              <a:rPr lang="en-US" dirty="0" smtClean="0"/>
              <a:t>Take advantage of advances in photonic structure </a:t>
            </a:r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Allows control of fields in both transverse dimensions</a:t>
            </a: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sz="3000" dirty="0" smtClean="0"/>
              <a:t>1raft </a:t>
            </a:r>
            <a:r>
              <a:rPr lang="en-US" sz="3000" dirty="0"/>
              <a:t>= 1.5cmx1.5cmx125um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600" dirty="0" smtClean="0"/>
              <a:t>8 </a:t>
            </a:r>
            <a:r>
              <a:rPr lang="en-US" sz="2600" dirty="0"/>
              <a:t>rows/structure </a:t>
            </a:r>
            <a:r>
              <a:rPr lang="en-US" sz="2600" dirty="0">
                <a:sym typeface="Wingdings" charset="0"/>
              </a:rPr>
              <a:t></a:t>
            </a:r>
            <a:r>
              <a:rPr lang="en-US" sz="2600" dirty="0"/>
              <a:t> 960 fibers to assemble</a:t>
            </a:r>
          </a:p>
          <a:p>
            <a:pPr>
              <a:lnSpc>
                <a:spcPct val="80000"/>
              </a:lnSpc>
              <a:defRPr/>
            </a:pPr>
            <a:r>
              <a:rPr lang="en-US" sz="3000" dirty="0"/>
              <a:t>250um (2xD) beam </a:t>
            </a:r>
            <a:r>
              <a:rPr lang="en-US" sz="3000" dirty="0" smtClean="0"/>
              <a:t>channel</a:t>
            </a:r>
          </a:p>
          <a:p>
            <a:pPr>
              <a:lnSpc>
                <a:spcPct val="80000"/>
              </a:lnSpc>
              <a:defRPr/>
            </a:pPr>
            <a:r>
              <a:rPr lang="en-US" sz="3000" dirty="0" err="1" smtClean="0"/>
              <a:t>Microfabrication</a:t>
            </a:r>
            <a:r>
              <a:rPr lang="en-US" sz="3000" dirty="0" smtClean="0"/>
              <a:t> techniques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600" dirty="0" smtClean="0"/>
              <a:t>Feasibility of structure</a:t>
            </a:r>
          </a:p>
          <a:p>
            <a:pPr>
              <a:lnSpc>
                <a:spcPct val="80000"/>
              </a:lnSpc>
              <a:defRPr/>
            </a:pPr>
            <a:r>
              <a:rPr lang="en-US" sz="3000" dirty="0" smtClean="0"/>
              <a:t>SiO2 fibers for structure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600" dirty="0" smtClean="0"/>
              <a:t>Sapphire also under consideration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041" y="1140176"/>
            <a:ext cx="2898145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369" y="4994510"/>
            <a:ext cx="1701259" cy="1607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31" y="5328120"/>
            <a:ext cx="3524183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t="5567" r="17658"/>
          <a:stretch/>
        </p:blipFill>
        <p:spPr>
          <a:xfrm>
            <a:off x="7558764" y="3543300"/>
            <a:ext cx="1514778" cy="1298658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t="-5519" r="-7787" b="-1"/>
          <a:stretch/>
        </p:blipFill>
        <p:spPr>
          <a:xfrm>
            <a:off x="6122881" y="5156362"/>
            <a:ext cx="1715283" cy="123251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t="6671" r="9611" b="7712"/>
          <a:stretch/>
        </p:blipFill>
        <p:spPr bwMode="auto">
          <a:xfrm>
            <a:off x="7810176" y="5390481"/>
            <a:ext cx="1141152" cy="89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6334830"/>
            <a:ext cx="275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distibution</a:t>
            </a:r>
            <a:r>
              <a:rPr lang="en-US" dirty="0" smtClean="0"/>
              <a:t> (and log plot)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84569" y="4648200"/>
            <a:ext cx="2415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1µm wide, 125µm deep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22881" y="3124200"/>
            <a:ext cx="145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Vorpal</a:t>
            </a:r>
            <a:r>
              <a:rPr lang="en-US" dirty="0" smtClean="0"/>
              <a:t> model</a:t>
            </a:r>
            <a:endParaRPr lang="en-US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238" y="1307739"/>
            <a:ext cx="2337304" cy="15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23158" y="2740376"/>
            <a:ext cx="292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 confinement at 0.6THz</a:t>
            </a:r>
            <a:endParaRPr lang="en-US" dirty="0"/>
          </a:p>
        </p:txBody>
      </p:sp>
      <p:pic>
        <p:nvPicPr>
          <p:cNvPr id="18" name="Content Placeholder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t="19952" r="4153" b="6787"/>
          <a:stretch/>
        </p:blipFill>
        <p:spPr>
          <a:xfrm>
            <a:off x="5803163" y="3493532"/>
            <a:ext cx="1671425" cy="13208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 rot="1891679">
            <a:off x="5947706" y="4204375"/>
            <a:ext cx="299551" cy="10010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46765" y="4001174"/>
            <a:ext cx="1553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Channel</a:t>
            </a:r>
            <a:r>
              <a:rPr lang="en-US" sz="1200" dirty="0"/>
              <a:t>: 250um</a:t>
            </a:r>
          </a:p>
          <a:p>
            <a:r>
              <a:rPr lang="en-US" sz="1200" dirty="0"/>
              <a:t>A=350um</a:t>
            </a:r>
          </a:p>
          <a:p>
            <a:r>
              <a:rPr lang="en-US" sz="1200" dirty="0"/>
              <a:t> C=500um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406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Experimental Progress </a:t>
            </a:r>
            <a:r>
              <a:rPr lang="en-US" dirty="0" smtClean="0"/>
              <a:t>in DWA </a:t>
            </a:r>
            <a:r>
              <a:rPr lang="en-US" dirty="0" smtClean="0"/>
              <a:t>studies at ATF</a:t>
            </a:r>
            <a:endParaRPr lang="en-US" dirty="0" smtClean="0"/>
          </a:p>
          <a:p>
            <a:pPr lvl="1"/>
            <a:r>
              <a:rPr lang="en-US" dirty="0" smtClean="0"/>
              <a:t>CTR and CCR </a:t>
            </a:r>
            <a:r>
              <a:rPr lang="en-US" dirty="0" smtClean="0"/>
              <a:t>studies</a:t>
            </a:r>
          </a:p>
          <a:p>
            <a:pPr lvl="1"/>
            <a:r>
              <a:rPr lang="en-US" dirty="0" smtClean="0"/>
              <a:t>Fundamental plus higher order mode for characterization in THz</a:t>
            </a:r>
          </a:p>
          <a:p>
            <a:pPr lvl="1"/>
            <a:r>
              <a:rPr lang="en-US" dirty="0" smtClean="0"/>
              <a:t>Tubes</a:t>
            </a:r>
          </a:p>
          <a:p>
            <a:pPr lvl="1"/>
            <a:r>
              <a:rPr lang="en-US" dirty="0" smtClean="0"/>
              <a:t>Slab </a:t>
            </a:r>
            <a:r>
              <a:rPr lang="en-US" dirty="0" smtClean="0"/>
              <a:t>geometry</a:t>
            </a:r>
          </a:p>
          <a:p>
            <a:pPr lvl="2"/>
            <a:r>
              <a:rPr lang="en-US" dirty="0" smtClean="0"/>
              <a:t>Elliptical beams</a:t>
            </a:r>
          </a:p>
          <a:p>
            <a:pPr lvl="2"/>
            <a:r>
              <a:rPr lang="en-US" dirty="0" smtClean="0"/>
              <a:t>Acceleration</a:t>
            </a:r>
            <a:endParaRPr lang="en-US" dirty="0" smtClean="0"/>
          </a:p>
          <a:p>
            <a:pPr lvl="1"/>
            <a:r>
              <a:rPr lang="en-US" dirty="0" smtClean="0"/>
              <a:t>Bragg (1D photonic structures)</a:t>
            </a:r>
            <a:endParaRPr lang="en-US" dirty="0" smtClean="0"/>
          </a:p>
          <a:p>
            <a:pPr lvl="1"/>
            <a:r>
              <a:rPr lang="en-US" dirty="0" smtClean="0"/>
              <a:t>Woodpiles (3D photonic structures) under study</a:t>
            </a:r>
            <a:endParaRPr lang="en-US" dirty="0" smtClean="0"/>
          </a:p>
          <a:p>
            <a:pPr lvl="1"/>
            <a:r>
              <a:rPr lang="en-US" dirty="0" smtClean="0"/>
              <a:t>New materials</a:t>
            </a:r>
          </a:p>
          <a:p>
            <a:r>
              <a:rPr lang="en-US" dirty="0" smtClean="0"/>
              <a:t>Leverage off recent results</a:t>
            </a:r>
          </a:p>
          <a:p>
            <a:pPr lvl="1"/>
            <a:r>
              <a:rPr lang="en-US" dirty="0" smtClean="0"/>
              <a:t>Continue to build experience in</a:t>
            </a:r>
          </a:p>
          <a:p>
            <a:pPr lvl="2"/>
            <a:r>
              <a:rPr lang="en-US" dirty="0" smtClean="0"/>
              <a:t>Fabrication, mounting DWA</a:t>
            </a:r>
          </a:p>
          <a:p>
            <a:pPr lvl="2"/>
            <a:r>
              <a:rPr lang="en-US" dirty="0" smtClean="0"/>
              <a:t>Radiation collection, transport</a:t>
            </a:r>
          </a:p>
          <a:p>
            <a:pPr lvl="2"/>
            <a:r>
              <a:rPr lang="en-US" dirty="0" smtClean="0"/>
              <a:t>Energy modulation measurements</a:t>
            </a:r>
          </a:p>
          <a:p>
            <a:r>
              <a:rPr lang="en-US" dirty="0" smtClean="0"/>
              <a:t>Application as high power, narrowband THz source</a:t>
            </a:r>
          </a:p>
          <a:p>
            <a:endParaRPr lang="en-US" dirty="0"/>
          </a:p>
          <a:p>
            <a:r>
              <a:rPr lang="en-US" dirty="0" smtClean="0"/>
              <a:t>Thank you ATF</a:t>
            </a:r>
            <a:endParaRPr lang="en-US" dirty="0"/>
          </a:p>
          <a:p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7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5046469" cy="501228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High gradient DWA applications</a:t>
            </a:r>
          </a:p>
          <a:p>
            <a:pPr lvl="1"/>
            <a:r>
              <a:rPr lang="en-US" dirty="0" smtClean="0"/>
              <a:t>HEP</a:t>
            </a:r>
          </a:p>
          <a:p>
            <a:pPr lvl="1"/>
            <a:r>
              <a:rPr lang="en-US" dirty="0" smtClean="0"/>
              <a:t>Radiation Source</a:t>
            </a:r>
          </a:p>
          <a:p>
            <a:pPr lvl="1"/>
            <a:r>
              <a:rPr lang="en-US" dirty="0" smtClean="0"/>
              <a:t>Advanced accelerator for future FEL</a:t>
            </a:r>
          </a:p>
          <a:p>
            <a:pPr lvl="2"/>
            <a:r>
              <a:rPr lang="en-US" dirty="0" smtClean="0"/>
              <a:t>~GV/</a:t>
            </a:r>
            <a:r>
              <a:rPr lang="en-US" dirty="0" err="1" smtClean="0"/>
              <a:t>m</a:t>
            </a:r>
            <a:r>
              <a:rPr lang="en-US" dirty="0" smtClean="0"/>
              <a:t> fields reduce size of machine</a:t>
            </a:r>
          </a:p>
          <a:p>
            <a:pPr lvl="2"/>
            <a:r>
              <a:rPr lang="en-US" dirty="0" smtClean="0"/>
              <a:t>Larger scales (THz), relax emittance, higher charge beams</a:t>
            </a:r>
          </a:p>
          <a:p>
            <a:r>
              <a:rPr lang="en-US" dirty="0" smtClean="0"/>
              <a:t>Relevant Issues in DWA research</a:t>
            </a:r>
          </a:p>
          <a:p>
            <a:pPr lvl="1"/>
            <a:r>
              <a:rPr lang="en-US" dirty="0" smtClean="0"/>
              <a:t>Determine achievable field gradients</a:t>
            </a:r>
          </a:p>
          <a:p>
            <a:pPr lvl="1"/>
            <a:r>
              <a:rPr lang="en-US" dirty="0" smtClean="0"/>
              <a:t>High energy gain in acceleration</a:t>
            </a:r>
          </a:p>
          <a:p>
            <a:pPr lvl="1"/>
            <a:r>
              <a:rPr lang="en-US" dirty="0" smtClean="0"/>
              <a:t>Transformer ratio enhancement</a:t>
            </a:r>
          </a:p>
          <a:p>
            <a:pPr lvl="1"/>
            <a:r>
              <a:rPr lang="en-US" dirty="0" smtClean="0"/>
              <a:t>Resonant excitation of structure</a:t>
            </a:r>
          </a:p>
          <a:p>
            <a:pPr lvl="1"/>
            <a:r>
              <a:rPr lang="en-US" dirty="0" smtClean="0"/>
              <a:t>Dielectric/metal heating issues</a:t>
            </a:r>
          </a:p>
          <a:p>
            <a:pPr lvl="1"/>
            <a:r>
              <a:rPr lang="en-US" dirty="0" smtClean="0"/>
              <a:t>Cladding composition, </a:t>
            </a:r>
            <a:r>
              <a:rPr lang="en-US" dirty="0" smtClean="0"/>
              <a:t>dielectric material and thickness</a:t>
            </a:r>
            <a:endParaRPr lang="en-US" dirty="0" smtClean="0"/>
          </a:p>
          <a:p>
            <a:pPr lvl="1"/>
            <a:r>
              <a:rPr lang="en-US" dirty="0" smtClean="0"/>
              <a:t>Alternate </a:t>
            </a:r>
            <a:r>
              <a:rPr lang="en-US" dirty="0" smtClean="0"/>
              <a:t>geometries </a:t>
            </a:r>
            <a:r>
              <a:rPr lang="en-US" dirty="0" smtClean="0"/>
              <a:t>(</a:t>
            </a:r>
            <a:r>
              <a:rPr lang="en-US" dirty="0" smtClean="0"/>
              <a:t>planar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Periodic structure </a:t>
            </a:r>
            <a:r>
              <a:rPr lang="en-US" dirty="0" smtClean="0"/>
              <a:t>development (1D, 3D)</a:t>
            </a:r>
            <a:endParaRPr lang="en-US" dirty="0" smtClean="0"/>
          </a:p>
          <a:p>
            <a:pPr lvl="1"/>
            <a:r>
              <a:rPr lang="en-US" dirty="0" smtClean="0"/>
              <a:t>Transverse modes and beam-breakup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392500"/>
            <a:ext cx="3352800" cy="283870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624136" y="4539715"/>
          <a:ext cx="592065" cy="462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4" imgW="520700" imgH="406400" progId="Equation.3">
                  <p:embed/>
                </p:oleObj>
              </mc:Choice>
              <mc:Fallback>
                <p:oleObj name="Equation" r:id="rId4" imgW="520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136" y="4539715"/>
                        <a:ext cx="592065" cy="462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16155" y="5146633"/>
            <a:ext cx="2183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Accelerating gradient scales with high charge, short beams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589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800" dirty="0"/>
              <a:t>Dielectric Wakefield </a:t>
            </a:r>
            <a:r>
              <a:rPr lang="en-US" sz="3800" dirty="0" smtClean="0"/>
              <a:t>Accelerator</a:t>
            </a:r>
            <a:endParaRPr lang="en-US" dirty="0"/>
          </a:p>
        </p:txBody>
      </p:sp>
      <p:pic>
        <p:nvPicPr>
          <p:cNvPr id="16387" name="Picture 3" descr="DWAdiagra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08862" y="1826415"/>
            <a:ext cx="3914015" cy="2016678"/>
          </a:xfrm>
        </p:spPr>
      </p:pic>
      <p:sp>
        <p:nvSpPr>
          <p:cNvPr id="27658" name="Text Box 4"/>
          <p:cNvSpPr txBox="1">
            <a:spLocks noChangeArrowheads="1"/>
          </p:cNvSpPr>
          <p:nvPr/>
        </p:nvSpPr>
        <p:spPr bwMode="auto">
          <a:xfrm>
            <a:off x="4495800" y="2012950"/>
            <a:ext cx="4495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SzPct val="150000"/>
              <a:buFont typeface="Arial"/>
              <a:buChar char="•"/>
            </a:pPr>
            <a:r>
              <a:rPr lang="en-US" sz="2000" dirty="0"/>
              <a:t> </a:t>
            </a:r>
            <a:r>
              <a:rPr lang="en-US" sz="1800" dirty="0"/>
              <a:t>Electron bunch (</a:t>
            </a:r>
            <a:r>
              <a:rPr lang="en-US" sz="1800" dirty="0" err="1">
                <a:latin typeface="Symbol" charset="2"/>
                <a:sym typeface="Symbol" charset="2"/>
              </a:rPr>
              <a:t></a:t>
            </a:r>
            <a:r>
              <a:rPr lang="en-US" sz="1800" dirty="0"/>
              <a:t> ≈ 1) drives</a:t>
            </a:r>
            <a:r>
              <a:rPr lang="en-US" sz="1800" dirty="0" smtClean="0"/>
              <a:t> wake in </a:t>
            </a:r>
            <a:r>
              <a:rPr lang="en-US" sz="1800" dirty="0"/>
              <a:t>cylindrical dielectric structure</a:t>
            </a:r>
          </a:p>
          <a:p>
            <a:pPr lvl="1">
              <a:buSzPct val="150000"/>
              <a:buFont typeface="Arial"/>
              <a:buChar char="•"/>
            </a:pPr>
            <a:r>
              <a:rPr lang="en-US" sz="1800" dirty="0"/>
              <a:t>Dependent on structure properties</a:t>
            </a:r>
            <a:endParaRPr lang="en-US" sz="1800" dirty="0" smtClean="0"/>
          </a:p>
          <a:p>
            <a:pPr lvl="1">
              <a:buSzPct val="150000"/>
              <a:buFont typeface="Arial"/>
              <a:buChar char="•"/>
            </a:pPr>
            <a:r>
              <a:rPr lang="en-US" sz="1800" dirty="0" smtClean="0"/>
              <a:t> Generally multi-mode </a:t>
            </a:r>
            <a:r>
              <a:rPr lang="en-US" sz="1800" dirty="0"/>
              <a:t>excitation</a:t>
            </a:r>
          </a:p>
          <a:p>
            <a:pPr>
              <a:buSzPct val="150000"/>
              <a:buFont typeface="Arial"/>
              <a:buChar char="•"/>
            </a:pPr>
            <a:r>
              <a:rPr lang="en-US" sz="1800" dirty="0"/>
              <a:t>  Wakefields accelerate trailing bunch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105400" y="3884880"/>
            <a:ext cx="2590800" cy="1166813"/>
            <a:chOff x="3408" y="2121"/>
            <a:chExt cx="1632" cy="735"/>
          </a:xfrm>
        </p:grpSpPr>
        <p:sp>
          <p:nvSpPr>
            <p:cNvPr id="27673" name="Text Box 10"/>
            <p:cNvSpPr txBox="1">
              <a:spLocks noChangeArrowheads="1"/>
            </p:cNvSpPr>
            <p:nvPr/>
          </p:nvSpPr>
          <p:spPr bwMode="auto">
            <a:xfrm>
              <a:off x="3408" y="2121"/>
              <a:ext cx="16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SzPct val="150000"/>
                <a:buFont typeface="Arial"/>
                <a:buChar char="•"/>
              </a:pPr>
              <a:r>
                <a:rPr lang="en-US" sz="1800" dirty="0">
                  <a:latin typeface="Helvetica" charset="0"/>
                </a:rPr>
                <a:t> </a:t>
              </a:r>
              <a:r>
                <a:rPr lang="en-US" sz="1600" dirty="0">
                  <a:latin typeface="Helvetica" charset="0"/>
                </a:rPr>
                <a:t>Peak decelerating field</a:t>
              </a:r>
            </a:p>
          </p:txBody>
        </p:sp>
        <p:graphicFrame>
          <p:nvGraphicFramePr>
            <p:cNvPr id="27654" name="Object 6"/>
            <p:cNvGraphicFramePr>
              <a:graphicFrameLocks noChangeAspect="1"/>
            </p:cNvGraphicFramePr>
            <p:nvPr/>
          </p:nvGraphicFramePr>
          <p:xfrm>
            <a:off x="3552" y="2313"/>
            <a:ext cx="1248" cy="5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2" name="Equation" r:id="rId5" imgW="1574800" imgH="685800" progId="Equation.3">
                    <p:embed/>
                  </p:oleObj>
                </mc:Choice>
                <mc:Fallback>
                  <p:oleObj name="Equation" r:id="rId5" imgW="157480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313"/>
                          <a:ext cx="1248" cy="5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7661" name="Picture 15" descr="multimodewakefield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4495800"/>
            <a:ext cx="2667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2" name="Text Box 17"/>
          <p:cNvSpPr txBox="1">
            <a:spLocks noChangeArrowheads="1"/>
          </p:cNvSpPr>
          <p:nvPr/>
        </p:nvSpPr>
        <p:spPr bwMode="auto">
          <a:xfrm>
            <a:off x="381000" y="3882640"/>
            <a:ext cx="259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SzPct val="150000"/>
              <a:buFont typeface="Arial"/>
              <a:buChar char="•"/>
            </a:pPr>
            <a:r>
              <a:rPr lang="en-US" sz="1200" dirty="0">
                <a:latin typeface="Helvetica" charset="0"/>
              </a:rPr>
              <a:t>  Design Parameters</a:t>
            </a:r>
            <a:endParaRPr lang="en-US" dirty="0">
              <a:latin typeface="Helvetica" charset="0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133600" y="3882640"/>
          <a:ext cx="4191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" name="Equation" r:id="rId8" imgW="228600" imgH="165100" progId="Equation.3">
                  <p:embed/>
                </p:oleObj>
              </mc:Choice>
              <mc:Fallback>
                <p:oleObj name="Equation" r:id="rId8" imgW="2286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82640"/>
                        <a:ext cx="4191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820988" y="3882640"/>
          <a:ext cx="30321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" name="Equation" r:id="rId10" imgW="165100" imgH="190500" progId="Equation.3">
                  <p:embed/>
                </p:oleObj>
              </mc:Choice>
              <mc:Fallback>
                <p:oleObj name="Equation" r:id="rId10" imgW="1651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3882640"/>
                        <a:ext cx="303212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417888" y="3958840"/>
          <a:ext cx="163512" cy="18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" name="Equation" r:id="rId12" imgW="88900" imgH="101600" progId="Equation.3">
                  <p:embed/>
                </p:oleObj>
              </mc:Choice>
              <mc:Fallback>
                <p:oleObj name="Equation" r:id="rId12" imgW="88900" imgH="10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8" y="3958840"/>
                        <a:ext cx="163512" cy="18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Text Box 24"/>
          <p:cNvSpPr txBox="1">
            <a:spLocks noChangeArrowheads="1"/>
          </p:cNvSpPr>
          <p:nvPr/>
        </p:nvSpPr>
        <p:spPr bwMode="auto">
          <a:xfrm>
            <a:off x="1895646" y="6441800"/>
            <a:ext cx="168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latin typeface="Helvetica" charset="0"/>
              </a:rPr>
              <a:t>Ez</a:t>
            </a:r>
            <a:r>
              <a:rPr lang="en-US" sz="1400" dirty="0">
                <a:latin typeface="Helvetica" charset="0"/>
              </a:rPr>
              <a:t> on-axis, OOPIC</a:t>
            </a:r>
            <a:endParaRPr lang="en-US" dirty="0">
              <a:latin typeface="Helvetica" charset="0"/>
            </a:endParaRP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105400" y="5306979"/>
            <a:ext cx="3810000" cy="1075987"/>
            <a:chOff x="3360" y="3416"/>
            <a:chExt cx="2400" cy="543"/>
          </a:xfrm>
        </p:grpSpPr>
        <p:graphicFrame>
          <p:nvGraphicFramePr>
            <p:cNvPr id="27653" name="Object 5"/>
            <p:cNvGraphicFramePr>
              <a:graphicFrameLocks noChangeAspect="1"/>
            </p:cNvGraphicFramePr>
            <p:nvPr/>
          </p:nvGraphicFramePr>
          <p:xfrm>
            <a:off x="3936" y="3610"/>
            <a:ext cx="816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6" name="Equation" r:id="rId14" imgW="850900" imgH="406400" progId="Equation.3">
                    <p:embed/>
                  </p:oleObj>
                </mc:Choice>
                <mc:Fallback>
                  <p:oleObj name="Equation" r:id="rId14" imgW="850900" imgH="40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3610"/>
                          <a:ext cx="816" cy="3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67" name="Text Box 31"/>
            <p:cNvSpPr txBox="1">
              <a:spLocks noChangeArrowheads="1"/>
            </p:cNvSpPr>
            <p:nvPr/>
          </p:nvSpPr>
          <p:spPr bwMode="auto">
            <a:xfrm>
              <a:off x="3360" y="3416"/>
              <a:ext cx="2400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SzPct val="150000"/>
                <a:buFont typeface="Arial"/>
                <a:buChar char="•"/>
              </a:pPr>
              <a:r>
                <a:rPr lang="en-US" sz="1600" dirty="0">
                  <a:latin typeface="Helvetica" charset="0"/>
                </a:rPr>
                <a:t>Transformer ratio (unshaped beam)</a:t>
              </a:r>
              <a:endParaRPr lang="en-US" sz="3200" dirty="0">
                <a:latin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51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</a:t>
            </a:r>
            <a:r>
              <a:rPr lang="en-US" baseline="0" dirty="0" smtClean="0"/>
              <a:t> UCLA</a:t>
            </a:r>
            <a:r>
              <a:rPr lang="en-US" dirty="0" smtClean="0"/>
              <a:t> </a:t>
            </a:r>
            <a:r>
              <a:rPr lang="en-US" baseline="0" dirty="0" smtClean="0"/>
              <a:t>experimental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90225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SLAC FFTB</a:t>
            </a:r>
          </a:p>
          <a:p>
            <a:pPr lvl="1"/>
            <a:r>
              <a:rPr lang="en-US" dirty="0" smtClean="0"/>
              <a:t>Study breakdown limits</a:t>
            </a:r>
          </a:p>
          <a:p>
            <a:pPr lvl="1"/>
            <a:r>
              <a:rPr lang="en-US" dirty="0" smtClean="0"/>
              <a:t>Q~3nC, E=28.5GeV,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baseline="-25000" dirty="0" smtClean="0"/>
              <a:t>z</a:t>
            </a:r>
            <a:r>
              <a:rPr lang="en-US" dirty="0" smtClean="0"/>
              <a:t>~20µm</a:t>
            </a:r>
          </a:p>
          <a:p>
            <a:pPr lvl="1"/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r>
              <a:rPr lang="en-US" dirty="0" smtClean="0"/>
              <a:t>, a=100,200µm, </a:t>
            </a:r>
            <a:r>
              <a:rPr lang="en-US" dirty="0" err="1" smtClean="0"/>
              <a:t>b</a:t>
            </a:r>
            <a:r>
              <a:rPr lang="en-US" dirty="0" smtClean="0"/>
              <a:t>=325µm, L=1cm</a:t>
            </a:r>
          </a:p>
          <a:p>
            <a:pPr lvl="1"/>
            <a:r>
              <a:rPr lang="en-US" dirty="0" smtClean="0"/>
              <a:t>Beam can excite fields up to 13GV/m </a:t>
            </a:r>
          </a:p>
          <a:p>
            <a:r>
              <a:rPr lang="en-US" dirty="0" smtClean="0"/>
              <a:t>UCLA Neptune</a:t>
            </a:r>
          </a:p>
          <a:p>
            <a:pPr lvl="1"/>
            <a:r>
              <a:rPr lang="en-US" dirty="0" smtClean="0"/>
              <a:t>CCR as a tunable THz source</a:t>
            </a:r>
          </a:p>
          <a:p>
            <a:pPr lvl="1"/>
            <a:r>
              <a:rPr lang="en-US" dirty="0" smtClean="0"/>
              <a:t>Q~200pC, E=14MeV,</a:t>
            </a:r>
            <a:r>
              <a:rPr lang="en-US" dirty="0" smtClean="0">
                <a:latin typeface="Symbol" charset="2"/>
                <a:cs typeface="Symbol" charset="2"/>
              </a:rPr>
              <a:t> s</a:t>
            </a:r>
            <a:r>
              <a:rPr lang="en-US" baseline="-25000" dirty="0" smtClean="0"/>
              <a:t>z</a:t>
            </a:r>
            <a:r>
              <a:rPr lang="en-US" dirty="0" smtClean="0"/>
              <a:t>~200µm,</a:t>
            </a:r>
          </a:p>
          <a:p>
            <a:pPr lvl="1"/>
            <a:r>
              <a:rPr lang="en-US" dirty="0" err="1" smtClean="0"/>
              <a:t>PMQs</a:t>
            </a:r>
            <a:r>
              <a:rPr lang="en-US" dirty="0" smtClean="0"/>
              <a:t> to focus down to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baseline="-25000" dirty="0"/>
              <a:t>r</a:t>
            </a:r>
            <a:r>
              <a:rPr lang="en-US" dirty="0" smtClean="0"/>
              <a:t>~80µm</a:t>
            </a:r>
          </a:p>
          <a:p>
            <a:pPr lvl="1"/>
            <a:r>
              <a:rPr lang="en-US" dirty="0" smtClean="0"/>
              <a:t>Varied outer radius (</a:t>
            </a:r>
            <a:r>
              <a:rPr lang="en-US" dirty="0" err="1" smtClean="0"/>
              <a:t>b</a:t>
            </a:r>
            <a:r>
              <a:rPr lang="en-US" dirty="0" smtClean="0"/>
              <a:t>=350µm,400µm),L=1cm</a:t>
            </a:r>
          </a:p>
          <a:p>
            <a:pPr lvl="1"/>
            <a:r>
              <a:rPr lang="en-US" dirty="0" smtClean="0"/>
              <a:t>~10µJ of THz, narrowband</a:t>
            </a:r>
          </a:p>
          <a:p>
            <a:r>
              <a:rPr lang="en-US" dirty="0" smtClean="0"/>
              <a:t>UCLA experience in…</a:t>
            </a:r>
          </a:p>
          <a:p>
            <a:pPr lvl="1"/>
            <a:r>
              <a:rPr lang="en-US" baseline="0" dirty="0" smtClean="0"/>
              <a:t>Preparation </a:t>
            </a:r>
            <a:r>
              <a:rPr lang="en-US" baseline="0" dirty="0" smtClean="0"/>
              <a:t>and fabrication of DWA structures</a:t>
            </a:r>
            <a:r>
              <a:rPr lang="en-US" baseline="0" dirty="0" smtClean="0"/>
              <a:t>,</a:t>
            </a:r>
            <a:endParaRPr lang="en-US" baseline="0" dirty="0" smtClean="0"/>
          </a:p>
          <a:p>
            <a:pPr lvl="1"/>
            <a:r>
              <a:rPr lang="en-US" dirty="0" smtClean="0"/>
              <a:t>M</a:t>
            </a:r>
            <a:r>
              <a:rPr lang="en-US" baseline="0" dirty="0" smtClean="0"/>
              <a:t>ounting, alignment of </a:t>
            </a:r>
            <a:r>
              <a:rPr lang="en-US" baseline="0" dirty="0" smtClean="0"/>
              <a:t>structures</a:t>
            </a:r>
          </a:p>
          <a:p>
            <a:pPr lvl="1"/>
            <a:r>
              <a:rPr lang="en-US" dirty="0"/>
              <a:t>Beam preparation (Short focal length PMQs</a:t>
            </a:r>
            <a:r>
              <a:rPr lang="en-US" dirty="0" smtClean="0"/>
              <a:t>)</a:t>
            </a:r>
            <a:endParaRPr lang="en-US" baseline="0" dirty="0" smtClean="0"/>
          </a:p>
          <a:p>
            <a:pPr lvl="1"/>
            <a:r>
              <a:rPr lang="en-US" baseline="0" dirty="0" smtClean="0"/>
              <a:t>Collection and measurement of emitted CCR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694" y="1600200"/>
            <a:ext cx="3086100" cy="109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694" y="2692400"/>
            <a:ext cx="1511300" cy="110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227" y="2692400"/>
            <a:ext cx="14005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M. Thompson, et al., PRL 100, 214801 (2008)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444" y="4259263"/>
            <a:ext cx="2959100" cy="1866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67431" y="4370663"/>
            <a:ext cx="315032" cy="308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73569" y="6126163"/>
            <a:ext cx="2990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A. Cook, et al., PRL 103, 095003 (2009)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5461591" y="3956771"/>
            <a:ext cx="288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UCLA Neptune 2009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3130" y="1230868"/>
            <a:ext cx="288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SLAC FFTB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9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DWA Experiment </a:t>
            </a:r>
            <a:r>
              <a:rPr lang="en-US" dirty="0" smtClean="0"/>
              <a:t>layout at ATF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165" y="1408894"/>
            <a:ext cx="3098686" cy="2188397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Pulse train generated in F-line with mask</a:t>
            </a:r>
          </a:p>
          <a:p>
            <a:r>
              <a:rPr lang="en-US" dirty="0" smtClean="0"/>
              <a:t>Phase feedback loop (0.5deg)</a:t>
            </a:r>
          </a:p>
          <a:p>
            <a:r>
              <a:rPr lang="en-US" dirty="0" smtClean="0"/>
              <a:t>CTR measurement of </a:t>
            </a:r>
            <a:r>
              <a:rPr lang="en-US" dirty="0" err="1" smtClean="0"/>
              <a:t>multipulse</a:t>
            </a:r>
            <a:r>
              <a:rPr lang="en-US" dirty="0" smtClean="0"/>
              <a:t> bunch spacing</a:t>
            </a:r>
          </a:p>
          <a:p>
            <a:r>
              <a:rPr lang="en-US" dirty="0" smtClean="0"/>
              <a:t>DWA mount and alignment in </a:t>
            </a:r>
            <a:r>
              <a:rPr lang="en-US" dirty="0" smtClean="0"/>
              <a:t>chamber (5-axis mount)</a:t>
            </a:r>
            <a:endParaRPr lang="en-US" dirty="0" smtClean="0"/>
          </a:p>
          <a:p>
            <a:r>
              <a:rPr lang="en-US" dirty="0" smtClean="0"/>
              <a:t>CCR measurement </a:t>
            </a:r>
          </a:p>
          <a:p>
            <a:r>
              <a:rPr lang="en-US" dirty="0" smtClean="0"/>
              <a:t>Hole in OAP allows simultaneous energy spectrum measurement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29" y="3855569"/>
            <a:ext cx="3323678" cy="2311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181" y="3937372"/>
            <a:ext cx="1524924" cy="2172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493" y="3937372"/>
            <a:ext cx="1508696" cy="13986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7709" y="3535553"/>
            <a:ext cx="205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0900" y="3634983"/>
            <a:ext cx="110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58704" y="3625250"/>
            <a:ext cx="249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Capillary mount + horn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602" y="5540072"/>
            <a:ext cx="3213398" cy="1140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3737" y="3982035"/>
            <a:ext cx="1221200" cy="9123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8445" y="4894343"/>
            <a:ext cx="1126492" cy="904483"/>
          </a:xfrm>
          <a:prstGeom prst="rect">
            <a:avLst/>
          </a:prstGeom>
        </p:spPr>
      </p:pic>
      <p:pic>
        <p:nvPicPr>
          <p:cNvPr id="4" name="Picture 3" descr="Fig1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" y="1358900"/>
            <a:ext cx="5747232" cy="189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9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Resonant excitation of higher-order modes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2768" y="1384299"/>
            <a:ext cx="4690231" cy="4000761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/>
              <a:t>Si0</a:t>
            </a:r>
            <a:r>
              <a:rPr lang="en-US" sz="2800" baseline="-25000" dirty="0"/>
              <a:t>2</a:t>
            </a:r>
            <a:r>
              <a:rPr lang="en-US" sz="2800" dirty="0"/>
              <a:t> tubes (Al coating)</a:t>
            </a:r>
          </a:p>
          <a:p>
            <a:pPr lvl="1"/>
            <a:r>
              <a:rPr lang="en-US" sz="2300" dirty="0"/>
              <a:t>a=100µm, b=</a:t>
            </a:r>
            <a:r>
              <a:rPr lang="en-US" sz="2300" dirty="0" smtClean="0"/>
              <a:t>150µm</a:t>
            </a:r>
            <a:endParaRPr lang="en-US" sz="2800" dirty="0" smtClean="0"/>
          </a:p>
          <a:p>
            <a:r>
              <a:rPr lang="en-US" sz="2800" dirty="0" smtClean="0"/>
              <a:t>Pulse train </a:t>
            </a:r>
          </a:p>
          <a:p>
            <a:pPr lvl="1"/>
            <a:r>
              <a:rPr lang="en-US" sz="2400" dirty="0" smtClean="0"/>
              <a:t>Rigid </a:t>
            </a:r>
            <a:r>
              <a:rPr lang="en-US" sz="2400" dirty="0" smtClean="0"/>
              <a:t>mask in F-line area to generate train</a:t>
            </a:r>
          </a:p>
          <a:p>
            <a:pPr lvl="1"/>
            <a:r>
              <a:rPr lang="en-US" sz="2400" dirty="0" err="1" smtClean="0"/>
              <a:t>Sextupole</a:t>
            </a:r>
            <a:r>
              <a:rPr lang="en-US" sz="2400" dirty="0" smtClean="0"/>
              <a:t> correction to </a:t>
            </a:r>
            <a:r>
              <a:rPr lang="en-US" sz="2400" dirty="0" smtClean="0"/>
              <a:t>mitigate chromatic aberrations, pulse train periodicity</a:t>
            </a:r>
            <a:endParaRPr lang="en-US" sz="2400" dirty="0" smtClean="0"/>
          </a:p>
          <a:p>
            <a:r>
              <a:rPr lang="en-US" sz="2800" dirty="0" smtClean="0"/>
              <a:t>Wakes </a:t>
            </a:r>
            <a:r>
              <a:rPr lang="en-US" sz="2800" dirty="0" smtClean="0"/>
              <a:t>without </a:t>
            </a:r>
            <a:r>
              <a:rPr lang="en-US" sz="2800" dirty="0" smtClean="0"/>
              <a:t>mask </a:t>
            </a:r>
            <a:r>
              <a:rPr lang="en-US" sz="2800" dirty="0" smtClean="0"/>
              <a:t>(</a:t>
            </a:r>
            <a:r>
              <a:rPr lang="en-US" sz="2800" dirty="0" smtClean="0"/>
              <a:t>long bunch) give only fundamental </a:t>
            </a:r>
            <a:r>
              <a:rPr lang="en-US" sz="2800" i="1" dirty="0" smtClean="0">
                <a:latin typeface="Symbol" charset="2"/>
                <a:cs typeface="Symbol" charset="2"/>
              </a:rPr>
              <a:t>l</a:t>
            </a:r>
            <a:r>
              <a:rPr lang="en-US" sz="2800" dirty="0" smtClean="0">
                <a:latin typeface="Symbol" charset="2"/>
                <a:cs typeface="Symbol" charset="2"/>
              </a:rPr>
              <a:t> (TM</a:t>
            </a:r>
            <a:r>
              <a:rPr lang="en-US" sz="2800" baseline="-25000" dirty="0" smtClean="0">
                <a:latin typeface="Symbol" charset="2"/>
                <a:cs typeface="Symbol" charset="2"/>
              </a:rPr>
              <a:t>01</a:t>
            </a:r>
            <a:r>
              <a:rPr lang="en-US" sz="2800" dirty="0" smtClean="0">
                <a:latin typeface="Symbol" charset="2"/>
                <a:cs typeface="Symbol" charset="2"/>
              </a:rPr>
              <a:t>)</a:t>
            </a:r>
            <a:endParaRPr lang="en-US" sz="2800" i="1" dirty="0" smtClean="0">
              <a:latin typeface="Symbol" charset="2"/>
              <a:cs typeface="Symbol" charset="2"/>
            </a:endParaRPr>
          </a:p>
          <a:p>
            <a:pPr lvl="1"/>
            <a:r>
              <a:rPr lang="en-US" sz="2400" dirty="0" smtClean="0">
                <a:latin typeface="Arial"/>
                <a:cs typeface="Arial"/>
              </a:rPr>
              <a:t>~490 </a:t>
            </a:r>
            <a:r>
              <a:rPr lang="en-US" sz="2400" dirty="0" smtClean="0">
                <a:latin typeface="Symbol" charset="2"/>
                <a:cs typeface="Symbol" charset="2"/>
              </a:rPr>
              <a:t>m</a:t>
            </a:r>
            <a:r>
              <a:rPr lang="en-US" sz="2400" dirty="0" smtClean="0"/>
              <a:t>m</a:t>
            </a:r>
            <a:r>
              <a:rPr lang="en-US" sz="2400" dirty="0" smtClean="0">
                <a:latin typeface="Arial"/>
                <a:cs typeface="Arial"/>
              </a:rPr>
              <a:t>, per prediction</a:t>
            </a:r>
          </a:p>
          <a:p>
            <a:r>
              <a:rPr lang="en-US" sz="2800" dirty="0" smtClean="0"/>
              <a:t>Resonant wake excitation, CCR spectrum measured</a:t>
            </a:r>
          </a:p>
          <a:p>
            <a:pPr lvl="1"/>
            <a:r>
              <a:rPr lang="en-US" sz="2400" dirty="0" smtClean="0"/>
              <a:t>Excited with 190 </a:t>
            </a:r>
            <a:r>
              <a:rPr lang="en-US" sz="2400" dirty="0" smtClean="0">
                <a:latin typeface="Symbol" charset="2"/>
                <a:cs typeface="Symbol" charset="2"/>
              </a:rPr>
              <a:t>m</a:t>
            </a:r>
            <a:r>
              <a:rPr lang="en-US" sz="2400" dirty="0" smtClean="0"/>
              <a:t>m spacing (2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“harmonic”=TM</a:t>
            </a:r>
            <a:r>
              <a:rPr lang="en-US" sz="2400" baseline="-25000" dirty="0" smtClean="0"/>
              <a:t>02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Suppression of fundamental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Developed techniques to characterize structures 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5105400" y="1752600"/>
          <a:ext cx="334094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Document" r:id="rId4" imgW="2908300" imgH="1536700" progId="Word.Document.12">
                  <p:link updateAutomatic="1"/>
                </p:oleObj>
              </mc:Choice>
              <mc:Fallback>
                <p:oleObj name="Document" r:id="rId4" imgW="2908300" imgH="15367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752600"/>
                        <a:ext cx="3340940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878167"/>
              </p:ext>
            </p:extLst>
          </p:nvPr>
        </p:nvGraphicFramePr>
        <p:xfrm>
          <a:off x="5105400" y="3962400"/>
          <a:ext cx="3419814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" name="Document" r:id="rId6" imgW="2870200" imgH="1790700" progId="Word.Document.12">
                  <p:link updateAutomatic="1"/>
                </p:oleObj>
              </mc:Choice>
              <mc:Fallback>
                <p:oleObj name="Document" r:id="rId6" imgW="2870200" imgH="17907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962400"/>
                        <a:ext cx="3419814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5627679" y="4495800"/>
            <a:ext cx="2601912" cy="1081088"/>
            <a:chOff x="7100" y="4931"/>
            <a:chExt cx="4098" cy="1702"/>
          </a:xfrm>
        </p:grpSpPr>
        <p:sp>
          <p:nvSpPr>
            <p:cNvPr id="87045" name="Text Box 5"/>
            <p:cNvSpPr txBox="1">
              <a:spLocks noChangeArrowheads="1"/>
            </p:cNvSpPr>
            <p:nvPr/>
          </p:nvSpPr>
          <p:spPr bwMode="auto">
            <a:xfrm>
              <a:off x="7918" y="5381"/>
              <a:ext cx="3280" cy="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charset="0"/>
                <a:ea typeface="Times New Roman" charset="0"/>
              </a:endParaRPr>
            </a:p>
          </p:txBody>
        </p:sp>
        <p:sp>
          <p:nvSpPr>
            <p:cNvPr id="87046" name="Text Box 6"/>
            <p:cNvSpPr txBox="1">
              <a:spLocks noChangeArrowheads="1"/>
            </p:cNvSpPr>
            <p:nvPr/>
          </p:nvSpPr>
          <p:spPr bwMode="auto">
            <a:xfrm>
              <a:off x="8078" y="5821"/>
              <a:ext cx="2500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mbria" charset="0"/>
                  <a:ea typeface="Times New Roman" charset="0"/>
                </a:rPr>
                <a:t>Fundamental</a:t>
              </a: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mbria" charset="0"/>
                  <a:ea typeface="Times New Roman" charset="0"/>
                </a:rPr>
                <a:t> (@noise level)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mbria" charset="0"/>
                  <a:ea typeface="Times New Roman" charset="0"/>
                </a:rPr>
                <a:t> 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charset="0"/>
                <a:ea typeface="Times New Roman" charset="0"/>
              </a:endParaRPr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7518" y="4931"/>
              <a:ext cx="3280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mbria" charset="0"/>
                  <a:ea typeface="Times New Roman" charset="0"/>
                </a:rPr>
                <a:t>2</a:t>
              </a:r>
              <a:r>
                <a:rPr kumimoji="0" lang="en-US" sz="1200" b="0" i="0" u="none" strike="noStrike" cap="none" normalizeH="0" baseline="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mbria" charset="0"/>
                  <a:ea typeface="Times New Roman" charset="0"/>
                </a:rPr>
                <a:t>nd</a:t>
              </a: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mbria" charset="0"/>
                  <a:ea typeface="Times New Roman" charset="0"/>
                </a:rPr>
                <a:t>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mbria" charset="0"/>
                  <a:ea typeface="Times New Roman" charset="0"/>
                </a:rPr>
                <a:t>“harmonic” 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charset="0"/>
                <a:ea typeface="Times New Roman" charset="0"/>
              </a:endParaRPr>
            </a:p>
          </p:txBody>
        </p:sp>
        <p:sp>
          <p:nvSpPr>
            <p:cNvPr id="87048" name="Line 8"/>
            <p:cNvSpPr>
              <a:spLocks noChangeShapeType="1"/>
            </p:cNvSpPr>
            <p:nvPr/>
          </p:nvSpPr>
          <p:spPr bwMode="auto">
            <a:xfrm flipH="1">
              <a:off x="7100" y="5223"/>
              <a:ext cx="480" cy="120"/>
            </a:xfrm>
            <a:prstGeom prst="line">
              <a:avLst/>
            </a:prstGeom>
            <a:noFill/>
            <a:ln w="12700">
              <a:solidFill>
                <a:srgbClr val="4A7EBB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7050" name="Line 10"/>
            <p:cNvSpPr>
              <a:spLocks noChangeShapeType="1"/>
            </p:cNvSpPr>
            <p:nvPr/>
          </p:nvSpPr>
          <p:spPr bwMode="auto">
            <a:xfrm flipH="1">
              <a:off x="7730" y="6153"/>
              <a:ext cx="430" cy="480"/>
            </a:xfrm>
            <a:prstGeom prst="line">
              <a:avLst/>
            </a:prstGeom>
            <a:noFill/>
            <a:ln w="12700">
              <a:solidFill>
                <a:srgbClr val="4A7EBB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953000" y="3505200"/>
            <a:ext cx="2972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CCR autocorrelation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05400" y="6096000"/>
            <a:ext cx="2989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spectrum</a:t>
            </a: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766" y="5068798"/>
            <a:ext cx="427640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18369" y="6525399"/>
            <a:ext cx="153232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OOPIC simulations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658091" y="3706017"/>
            <a:ext cx="1143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100" dirty="0" smtClean="0"/>
              <a:t>G</a:t>
            </a:r>
            <a:r>
              <a:rPr lang="en-US" sz="1100" dirty="0"/>
              <a:t>. Andonian, </a:t>
            </a:r>
            <a:r>
              <a:rPr lang="en-US" sz="1100" i="1" dirty="0"/>
              <a:t>et al., Appl. Phys. </a:t>
            </a:r>
            <a:r>
              <a:rPr lang="en-US" sz="1100" i="1" dirty="0" err="1"/>
              <a:t>Lett</a:t>
            </a:r>
            <a:r>
              <a:rPr lang="en-US" sz="1100" i="1" dirty="0"/>
              <a:t>.</a:t>
            </a:r>
            <a:r>
              <a:rPr lang="en-US" sz="1100" dirty="0"/>
              <a:t> </a:t>
            </a:r>
            <a:r>
              <a:rPr lang="en-US" sz="1100" b="1" dirty="0"/>
              <a:t>98</a:t>
            </a:r>
            <a:r>
              <a:rPr lang="en-US" sz="1100" dirty="0"/>
              <a:t>, 202901 (2011)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6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Slab Symmetric DWA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41765"/>
            <a:ext cx="4046879" cy="286486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Same </a:t>
            </a:r>
            <a:r>
              <a:rPr lang="en-US" dirty="0" smtClean="0"/>
              <a:t>diagnostic setup </a:t>
            </a:r>
            <a:r>
              <a:rPr lang="en-US" dirty="0" smtClean="0"/>
              <a:t>as tube DWA</a:t>
            </a:r>
          </a:p>
          <a:p>
            <a:pPr lvl="1"/>
            <a:r>
              <a:rPr lang="en-US" dirty="0" smtClean="0"/>
              <a:t>Horn has 12deg flare angle</a:t>
            </a:r>
          </a:p>
          <a:p>
            <a:r>
              <a:rPr lang="en-US" dirty="0" smtClean="0"/>
              <a:t>CCR interferometry</a:t>
            </a:r>
          </a:p>
          <a:p>
            <a:r>
              <a:rPr lang="en-US" dirty="0" smtClean="0"/>
              <a:t>TM01 mode (~1800µm)</a:t>
            </a:r>
          </a:p>
          <a:p>
            <a:pPr lvl="1"/>
            <a:r>
              <a:rPr lang="en-US" dirty="0" smtClean="0"/>
              <a:t>Long pulse</a:t>
            </a:r>
          </a:p>
          <a:p>
            <a:r>
              <a:rPr lang="en-US" dirty="0" smtClean="0"/>
              <a:t>TM02 mode (~600µm)</a:t>
            </a:r>
          </a:p>
          <a:p>
            <a:pPr lvl="1"/>
            <a:r>
              <a:rPr lang="en-US" dirty="0" smtClean="0"/>
              <a:t>Pulse train (confirmed with CTR)</a:t>
            </a:r>
          </a:p>
          <a:p>
            <a:r>
              <a:rPr lang="en-US" dirty="0" smtClean="0"/>
              <a:t>“Background” (no slab) shows peak </a:t>
            </a:r>
          </a:p>
          <a:p>
            <a:pPr lvl="1"/>
            <a:r>
              <a:rPr lang="en-US" dirty="0" smtClean="0"/>
              <a:t>Due to </a:t>
            </a:r>
            <a:r>
              <a:rPr lang="en-US" dirty="0" smtClean="0"/>
              <a:t>CDR </a:t>
            </a:r>
            <a:r>
              <a:rPr lang="en-US" dirty="0" smtClean="0"/>
              <a:t>through transport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Fig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2" y="1308100"/>
            <a:ext cx="3034119" cy="1282717"/>
          </a:xfrm>
          <a:prstGeom prst="rect">
            <a:avLst/>
          </a:prstGeom>
        </p:spPr>
      </p:pic>
      <p:pic>
        <p:nvPicPr>
          <p:cNvPr id="6" name="Picture 5" descr="Fig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75" y="1180312"/>
            <a:ext cx="3799892" cy="2698366"/>
          </a:xfrm>
          <a:prstGeom prst="rect">
            <a:avLst/>
          </a:prstGeom>
        </p:spPr>
      </p:pic>
      <p:pic>
        <p:nvPicPr>
          <p:cNvPr id="7" name="Picture 6" descr="Fig4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75" y="4750844"/>
            <a:ext cx="3861782" cy="1377549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125857"/>
              </p:ext>
            </p:extLst>
          </p:nvPr>
        </p:nvGraphicFramePr>
        <p:xfrm>
          <a:off x="341094" y="2783556"/>
          <a:ext cx="1841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Equation" r:id="rId6" imgW="1841500" imgH="698500" progId="Equation.3">
                  <p:embed/>
                </p:oleObj>
              </mc:Choice>
              <mc:Fallback>
                <p:oleObj name="Equation" r:id="rId6" imgW="18415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1094" y="2783556"/>
                        <a:ext cx="18415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629434"/>
              </p:ext>
            </p:extLst>
          </p:nvPr>
        </p:nvGraphicFramePr>
        <p:xfrm>
          <a:off x="2534660" y="2808622"/>
          <a:ext cx="812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Equation" r:id="rId8" imgW="812800" imgH="444500" progId="Equation.3">
                  <p:embed/>
                </p:oleObj>
              </mc:Choice>
              <mc:Fallback>
                <p:oleObj name="Equation" r:id="rId8" imgW="812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34660" y="2808622"/>
                        <a:ext cx="8128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08436" y="1401272"/>
            <a:ext cx="1441420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Gap = 240µm</a:t>
            </a:r>
          </a:p>
          <a:p>
            <a:pPr marL="285750" indent="-285750" algn="ctr">
              <a:buFont typeface="Arial"/>
              <a:buChar char="•"/>
            </a:pPr>
            <a:r>
              <a:rPr lang="en-US" sz="1400" dirty="0" smtClean="0"/>
              <a:t>SiO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(e=3.8)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240µm thick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Al coating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2cm long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2081" y="3878677"/>
            <a:ext cx="45141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a)</a:t>
            </a:r>
            <a:r>
              <a:rPr lang="en-US" sz="1600" dirty="0" err="1" smtClean="0"/>
              <a:t>Interferogram</a:t>
            </a:r>
            <a:r>
              <a:rPr lang="en-US" sz="1600" dirty="0" smtClean="0"/>
              <a:t> and b) FFT with no slab (long pulse)</a:t>
            </a:r>
          </a:p>
          <a:p>
            <a:r>
              <a:rPr lang="en-US" sz="1600" dirty="0" smtClean="0"/>
              <a:t>c)</a:t>
            </a:r>
            <a:r>
              <a:rPr lang="en-US" sz="1600" dirty="0" err="1" smtClean="0"/>
              <a:t>Interferogram</a:t>
            </a:r>
            <a:r>
              <a:rPr lang="en-US" sz="1600" dirty="0" smtClean="0"/>
              <a:t> and d) FFT with slab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410342" y="6163851"/>
            <a:ext cx="32764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Interferogram</a:t>
            </a:r>
            <a:r>
              <a:rPr lang="en-US" sz="1600" dirty="0" smtClean="0"/>
              <a:t> and FFT for pulse train</a:t>
            </a:r>
          </a:p>
          <a:p>
            <a:r>
              <a:rPr lang="en-US" sz="1600" dirty="0" smtClean="0"/>
              <a:t> tuned to TM02 mode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2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25474" y="3066715"/>
            <a:ext cx="4275214" cy="3537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structure and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0" y="1600200"/>
            <a:ext cx="4112345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Slab modes characterized and agreed with </a:t>
            </a:r>
            <a:r>
              <a:rPr lang="en-US" dirty="0" smtClean="0"/>
              <a:t>analytical prediction</a:t>
            </a:r>
          </a:p>
          <a:p>
            <a:r>
              <a:rPr lang="en-US" dirty="0"/>
              <a:t>Q=500pC, E=59MeV, 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/>
              <a:t>n</a:t>
            </a:r>
            <a:r>
              <a:rPr lang="en-US" dirty="0"/>
              <a:t> = 2mm-mrad</a:t>
            </a:r>
          </a:p>
          <a:p>
            <a:r>
              <a:rPr lang="en-US" dirty="0" smtClean="0"/>
              <a:t>Gradient </a:t>
            </a:r>
            <a:r>
              <a:rPr lang="en-US" dirty="0"/>
              <a:t>&lt; 10MV/</a:t>
            </a:r>
            <a:r>
              <a:rPr lang="en-US" dirty="0" smtClean="0"/>
              <a:t>m</a:t>
            </a:r>
            <a:endParaRPr lang="en-US" dirty="0" smtClean="0"/>
          </a:p>
          <a:p>
            <a:r>
              <a:rPr lang="en-US" dirty="0" smtClean="0"/>
              <a:t>CTR interferometry to study long bunch structure</a:t>
            </a:r>
          </a:p>
          <a:p>
            <a:pPr lvl="1"/>
            <a:r>
              <a:rPr lang="en-US" dirty="0" err="1" smtClean="0"/>
              <a:t>Kramers</a:t>
            </a:r>
            <a:r>
              <a:rPr lang="en-US" dirty="0" smtClean="0"/>
              <a:t> </a:t>
            </a:r>
            <a:r>
              <a:rPr lang="en-US" dirty="0" err="1" smtClean="0"/>
              <a:t>Kronig</a:t>
            </a:r>
            <a:r>
              <a:rPr lang="en-US" dirty="0" smtClean="0"/>
              <a:t> reconstruction</a:t>
            </a:r>
          </a:p>
          <a:p>
            <a:pPr lvl="1"/>
            <a:r>
              <a:rPr lang="en-US" dirty="0" smtClean="0"/>
              <a:t>Minimal phase assumption</a:t>
            </a:r>
          </a:p>
          <a:p>
            <a:pPr lvl="1"/>
            <a:r>
              <a:rPr lang="en-US" dirty="0" err="1" smtClean="0"/>
              <a:t>Apodization</a:t>
            </a:r>
            <a:endParaRPr lang="en-US" dirty="0" smtClean="0"/>
          </a:p>
          <a:p>
            <a:pPr lvl="1"/>
            <a:r>
              <a:rPr lang="en-US" dirty="0" smtClean="0"/>
              <a:t>Multi-Gaussian fit</a:t>
            </a:r>
          </a:p>
          <a:p>
            <a:r>
              <a:rPr lang="en-US" dirty="0" smtClean="0"/>
              <a:t>Profile </a:t>
            </a:r>
            <a:r>
              <a:rPr lang="en-US" dirty="0" smtClean="0"/>
              <a:t>ultimately allows for observation of acceleration</a:t>
            </a:r>
          </a:p>
          <a:p>
            <a:pPr lvl="1"/>
            <a:r>
              <a:rPr lang="en-US" dirty="0" smtClean="0"/>
              <a:t>Trailing peak serves as “witness” beam at correct phase (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/2 ~ 900µm) to sample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acc</a:t>
            </a:r>
            <a:endParaRPr lang="en-US" baseline="-25000" dirty="0" smtClean="0"/>
          </a:p>
          <a:p>
            <a:r>
              <a:rPr lang="en-US" dirty="0" smtClean="0"/>
              <a:t>Beam core decelerated</a:t>
            </a:r>
          </a:p>
          <a:p>
            <a:r>
              <a:rPr lang="en-US" dirty="0" smtClean="0"/>
              <a:t>Trailing peak accelerated by 150keV over 2cm</a:t>
            </a:r>
            <a:endParaRPr lang="en-US" dirty="0"/>
          </a:p>
        </p:txBody>
      </p:sp>
      <p:pic>
        <p:nvPicPr>
          <p:cNvPr id="6" name="Picture 5" descr="Fig3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3"/>
          <a:stretch/>
        </p:blipFill>
        <p:spPr>
          <a:xfrm>
            <a:off x="6903108" y="1247782"/>
            <a:ext cx="2191239" cy="1480379"/>
          </a:xfrm>
          <a:prstGeom prst="rect">
            <a:avLst/>
          </a:prstGeom>
        </p:spPr>
      </p:pic>
      <p:pic>
        <p:nvPicPr>
          <p:cNvPr id="9" name="Picture 8" descr="Spectrometer3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00" y="3390734"/>
            <a:ext cx="2872732" cy="3065792"/>
          </a:xfrm>
          <a:prstGeom prst="rect">
            <a:avLst/>
          </a:prstGeom>
        </p:spPr>
      </p:pic>
      <p:pic>
        <p:nvPicPr>
          <p:cNvPr id="10" name="Picture 9" descr="Fig3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13"/>
          <a:stretch/>
        </p:blipFill>
        <p:spPr>
          <a:xfrm>
            <a:off x="4724353" y="1185793"/>
            <a:ext cx="2191239" cy="1594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3479" y="2647953"/>
            <a:ext cx="2903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CTR </a:t>
            </a:r>
            <a:r>
              <a:rPr lang="en-US" sz="1400" dirty="0" err="1" smtClean="0"/>
              <a:t>inteferogram</a:t>
            </a:r>
            <a:r>
              <a:rPr lang="en-US" sz="1400" dirty="0" smtClean="0"/>
              <a:t> and Current profile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844665" y="3491650"/>
            <a:ext cx="136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structure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44665" y="4237789"/>
            <a:ext cx="160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DWA slab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4665" y="578852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98615" y="3066715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Spectrometer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9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307262" y="4050632"/>
            <a:ext cx="3836738" cy="2765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Start-to-End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19" y="1310693"/>
            <a:ext cx="4850063" cy="310514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PARMELA</a:t>
            </a:r>
          </a:p>
          <a:p>
            <a:pPr lvl="1"/>
            <a:r>
              <a:rPr lang="en-US" dirty="0" smtClean="0"/>
              <a:t>Beam structure </a:t>
            </a:r>
            <a:endParaRPr lang="en-US" dirty="0"/>
          </a:p>
          <a:p>
            <a:pPr lvl="1"/>
            <a:r>
              <a:rPr lang="en-US" dirty="0" smtClean="0"/>
              <a:t>1. Current profile </a:t>
            </a:r>
            <a:r>
              <a:rPr lang="en-US" dirty="0" smtClean="0"/>
              <a:t>distribution (K.K.)</a:t>
            </a:r>
            <a:endParaRPr lang="en-US" dirty="0" smtClean="0"/>
          </a:p>
          <a:p>
            <a:pPr lvl="1"/>
            <a:r>
              <a:rPr lang="en-US" dirty="0" smtClean="0"/>
              <a:t>2. Measured energy spectrum w/o slab</a:t>
            </a:r>
          </a:p>
          <a:p>
            <a:pPr lvl="1"/>
            <a:r>
              <a:rPr lang="en-US" dirty="0" smtClean="0"/>
              <a:t>Two projections of the longitudinal phase space</a:t>
            </a:r>
          </a:p>
          <a:p>
            <a:pPr lvl="1"/>
            <a:r>
              <a:rPr lang="en-US" dirty="0" smtClean="0"/>
              <a:t>Constrains input phase space</a:t>
            </a:r>
          </a:p>
          <a:p>
            <a:r>
              <a:rPr lang="en-US" dirty="0" smtClean="0"/>
              <a:t>OOPIC</a:t>
            </a:r>
          </a:p>
          <a:p>
            <a:pPr lvl="1"/>
            <a:r>
              <a:rPr lang="en-US" dirty="0" smtClean="0"/>
              <a:t>2D Cartesian mode</a:t>
            </a:r>
          </a:p>
          <a:p>
            <a:pPr lvl="1"/>
            <a:r>
              <a:rPr lang="en-US" dirty="0" smtClean="0"/>
              <a:t>Q = .55nC,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x</a:t>
            </a:r>
            <a:r>
              <a:rPr lang="en-US" dirty="0" smtClean="0"/>
              <a:t>=250µm, phase space</a:t>
            </a:r>
          </a:p>
          <a:p>
            <a:pPr lvl="1"/>
            <a:r>
              <a:rPr lang="en-US" dirty="0" smtClean="0"/>
              <a:t>Fields ~10MV/m</a:t>
            </a:r>
          </a:p>
          <a:p>
            <a:r>
              <a:rPr lang="en-US" dirty="0" smtClean="0"/>
              <a:t>Good agreement</a:t>
            </a:r>
          </a:p>
          <a:p>
            <a:pPr lvl="1"/>
            <a:r>
              <a:rPr lang="en-US" dirty="0" smtClean="0"/>
              <a:t>No 3D effects (variation in x) </a:t>
            </a:r>
          </a:p>
        </p:txBody>
      </p:sp>
      <p:pic>
        <p:nvPicPr>
          <p:cNvPr id="4" name="Picture 3" descr="Fig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40" y="4522781"/>
            <a:ext cx="3123396" cy="1950950"/>
          </a:xfrm>
          <a:prstGeom prst="rect">
            <a:avLst/>
          </a:prstGeom>
        </p:spPr>
      </p:pic>
      <p:pic>
        <p:nvPicPr>
          <p:cNvPr id="6" name="Picture 5" descr="slabfield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0" r="25112"/>
          <a:stretch/>
        </p:blipFill>
        <p:spPr>
          <a:xfrm>
            <a:off x="358427" y="5587354"/>
            <a:ext cx="4713571" cy="1005724"/>
          </a:xfrm>
          <a:prstGeom prst="rect">
            <a:avLst/>
          </a:prstGeom>
        </p:spPr>
      </p:pic>
      <p:pic>
        <p:nvPicPr>
          <p:cNvPr id="7" name="Picture 6" descr="slabgeo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4" y="4691883"/>
            <a:ext cx="4796524" cy="7817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303884"/>
            <a:ext cx="210988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OOPIC model of slab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482035"/>
            <a:ext cx="28900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OOPIC model of fields in slab</a:t>
            </a:r>
            <a:endParaRPr lang="en-US" dirty="0"/>
          </a:p>
        </p:txBody>
      </p:sp>
      <p:pic>
        <p:nvPicPr>
          <p:cNvPr id="5" name="Picture 4" descr="sims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t="24122" r="27609" b="9699"/>
          <a:stretch/>
        </p:blipFill>
        <p:spPr>
          <a:xfrm>
            <a:off x="5820612" y="1123533"/>
            <a:ext cx="3003764" cy="2709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73806" y="1109859"/>
            <a:ext cx="127480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75880" y="6446994"/>
            <a:ext cx="3150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 and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1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1405</Words>
  <Application>Microsoft Macintosh PowerPoint</Application>
  <PresentationFormat>On-screen Show (4:3)</PresentationFormat>
  <Paragraphs>239</Paragraphs>
  <Slides>16</Slides>
  <Notes>2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Macintosh HD:Users:JBR:Desktop:AACDWA.doc!OLE_LINK3</vt:lpstr>
      <vt:lpstr>Macintosh HD:Users:JBR:Desktop:AACDWA.doc!OLE_LINK4</vt:lpstr>
      <vt:lpstr>Equation</vt:lpstr>
      <vt:lpstr>Dielectric Wakefield Accelerator: Experimental program at ATF</vt:lpstr>
      <vt:lpstr>Overview</vt:lpstr>
      <vt:lpstr>Dielectric Wakefield Accelerator</vt:lpstr>
      <vt:lpstr>Previous UCLA experimental work</vt:lpstr>
      <vt:lpstr>DWA Experiment layout at ATF</vt:lpstr>
      <vt:lpstr>Resonant excitation of higher-order modes</vt:lpstr>
      <vt:lpstr>Slab Symmetric DWA Structure</vt:lpstr>
      <vt:lpstr>Beam structure and acceleration</vt:lpstr>
      <vt:lpstr>Start-to-End Simulations</vt:lpstr>
      <vt:lpstr>Slab DWA experiment Summary</vt:lpstr>
      <vt:lpstr>Bragg structure (slab symmetry) 1D – photonic structure</vt:lpstr>
      <vt:lpstr>Bragg comparison to metal cladding</vt:lpstr>
      <vt:lpstr>Comparisons</vt:lpstr>
      <vt:lpstr>Engineering Bragg DWA holder</vt:lpstr>
      <vt:lpstr>Advanced Structures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Dielectric Wakefield Accelerator: Experimental progress</dc:title>
  <dc:creator>Gerard Andonian</dc:creator>
  <cp:lastModifiedBy>Gerard Andonian</cp:lastModifiedBy>
  <cp:revision>90</cp:revision>
  <cp:lastPrinted>2012-04-25T14:29:29Z</cp:lastPrinted>
  <dcterms:created xsi:type="dcterms:W3CDTF">2012-04-24T01:45:38Z</dcterms:created>
  <dcterms:modified xsi:type="dcterms:W3CDTF">2012-04-26T18:42:49Z</dcterms:modified>
</cp:coreProperties>
</file>