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Microsoft_Equation1.bin" ContentType="application/vnd.openxmlformats-officedocument.oleObject"/>
  <Override PartName="/ppt/embeddings/Microsoft_Equation2.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Microsoft_Equation3.bin" ContentType="application/vnd.openxmlformats-officedocument.oleObject"/>
  <Override PartName="/ppt/embeddings/Microsoft_Equation4.bin" ContentType="application/vnd.openxmlformats-officedocument.oleObject"/>
  <Override PartName="/ppt/embeddings/Microsoft_Equation5.bin" ContentType="application/vnd.openxmlformats-officedocument.oleObject"/>
  <Override PartName="/ppt/embeddings/Microsoft_Equation6.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8" r:id="rId2"/>
    <p:sldId id="259" r:id="rId3"/>
    <p:sldId id="260" r:id="rId4"/>
    <p:sldId id="261" r:id="rId5"/>
    <p:sldId id="262" r:id="rId6"/>
    <p:sldId id="263" r:id="rId7"/>
    <p:sldId id="264" r:id="rId8"/>
    <p:sldId id="265" r:id="rId9"/>
    <p:sldId id="269" r:id="rId10"/>
    <p:sldId id="266" r:id="rId11"/>
    <p:sldId id="267" r:id="rId12"/>
    <p:sldId id="268" r:id="rId13"/>
    <p:sldId id="27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1" d="100"/>
          <a:sy n="41" d="100"/>
        </p:scale>
        <p:origin x="-1088"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 Id="rId2" Type="http://schemas.openxmlformats.org/officeDocument/2006/relationships/image" Target="../media/image3.emf"/><Relationship Id="rId3"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 Id="rId2"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emf"/><Relationship Id="rId1" Type="http://schemas.openxmlformats.org/officeDocument/2006/relationships/image" Target="../media/image12.emf"/><Relationship Id="rId2"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3.emf"/><Relationship Id="rId4" Type="http://schemas.openxmlformats.org/officeDocument/2006/relationships/image" Target="../media/image24.emf"/><Relationship Id="rId5" Type="http://schemas.openxmlformats.org/officeDocument/2006/relationships/image" Target="../media/image25.emf"/><Relationship Id="rId1" Type="http://schemas.openxmlformats.org/officeDocument/2006/relationships/image" Target="../media/image21.emf"/><Relationship Id="rId2"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1" Type="http://schemas.openxmlformats.org/officeDocument/2006/relationships/image" Target="../media/image29.emf"/><Relationship Id="rId2" Type="http://schemas.openxmlformats.org/officeDocument/2006/relationships/image" Target="../media/image30.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701002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994868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38124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702328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210987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84657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407453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0181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556385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68943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37178837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222508-A6CA-B64E-8E19-57242E379315}" type="datetimeFigureOut">
              <a:rPr lang="en-US" smtClean="0">
                <a:solidFill>
                  <a:prstClr val="black">
                    <a:tint val="75000"/>
                  </a:prstClr>
                </a:solidFill>
                <a:latin typeface="Calibri"/>
              </a:rPr>
              <a:pPr/>
              <a:t>4/25/12</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B7E01-A38C-6E4E-B252-BBCA0F17D011}"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813648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 Type="http://schemas.openxmlformats.org/officeDocument/2006/relationships/oleObject" Target="../embeddings/Microsoft_Equation4.bin"/><Relationship Id="rId12" Type="http://schemas.openxmlformats.org/officeDocument/2006/relationships/image" Target="../media/image24.emf"/><Relationship Id="rId13" Type="http://schemas.openxmlformats.org/officeDocument/2006/relationships/oleObject" Target="../embeddings/Microsoft_Equation5.bin"/><Relationship Id="rId14" Type="http://schemas.openxmlformats.org/officeDocument/2006/relationships/image" Target="../media/image25.emf"/><Relationship Id="rId1" Type="http://schemas.openxmlformats.org/officeDocument/2006/relationships/vmlDrawing" Target="../drawings/vmlDrawing6.vml"/><Relationship Id="rId2" Type="http://schemas.openxmlformats.org/officeDocument/2006/relationships/slideLayout" Target="../slideLayouts/slideLayout7.xml"/><Relationship Id="rId3" Type="http://schemas.openxmlformats.org/officeDocument/2006/relationships/oleObject" Target="../embeddings/oleObject10.bin"/><Relationship Id="rId4" Type="http://schemas.openxmlformats.org/officeDocument/2006/relationships/image" Target="../media/image21.emf"/><Relationship Id="rId5" Type="http://schemas.openxmlformats.org/officeDocument/2006/relationships/oleObject" Target="../embeddings/oleObject11.bin"/><Relationship Id="rId6" Type="http://schemas.openxmlformats.org/officeDocument/2006/relationships/image" Target="../media/image22.emf"/><Relationship Id="rId7" Type="http://schemas.openxmlformats.org/officeDocument/2006/relationships/oleObject" Target="../embeddings/Microsoft_Equation3.bin"/><Relationship Id="rId8" Type="http://schemas.openxmlformats.org/officeDocument/2006/relationships/image" Target="../media/image23.emf"/><Relationship Id="rId9" Type="http://schemas.openxmlformats.org/officeDocument/2006/relationships/image" Target="../media/image26.png"/><Relationship Id="rId10" Type="http://schemas.openxmlformats.org/officeDocument/2006/relationships/image" Target="../media/image27.em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emf"/></Relationships>
</file>

<file path=ppt/slides/_rels/slide12.xml.rels><?xml version="1.0" encoding="UTF-8" standalone="yes"?>
<Relationships xmlns="http://schemas.openxmlformats.org/package/2006/relationships"><Relationship Id="rId11" Type="http://schemas.openxmlformats.org/officeDocument/2006/relationships/oleObject" Target="../embeddings/oleObject15.bin"/><Relationship Id="rId12" Type="http://schemas.openxmlformats.org/officeDocument/2006/relationships/image" Target="../media/image33.emf"/><Relationship Id="rId13" Type="http://schemas.openxmlformats.org/officeDocument/2006/relationships/image" Target="../media/image34.png"/><Relationship Id="rId14" Type="http://schemas.openxmlformats.org/officeDocument/2006/relationships/image" Target="../media/image35.emf"/><Relationship Id="rId1" Type="http://schemas.openxmlformats.org/officeDocument/2006/relationships/vmlDrawing" Target="../drawings/vmlDrawing7.vml"/><Relationship Id="rId2" Type="http://schemas.openxmlformats.org/officeDocument/2006/relationships/slideLayout" Target="../slideLayouts/slideLayout7.xml"/><Relationship Id="rId3" Type="http://schemas.openxmlformats.org/officeDocument/2006/relationships/oleObject" Target="../embeddings/Microsoft_Equation6.bin"/><Relationship Id="rId4" Type="http://schemas.openxmlformats.org/officeDocument/2006/relationships/image" Target="../media/image29.emf"/><Relationship Id="rId5" Type="http://schemas.openxmlformats.org/officeDocument/2006/relationships/oleObject" Target="../embeddings/oleObject12.bin"/><Relationship Id="rId6" Type="http://schemas.openxmlformats.org/officeDocument/2006/relationships/image" Target="../media/image30.emf"/><Relationship Id="rId7" Type="http://schemas.openxmlformats.org/officeDocument/2006/relationships/oleObject" Target="../embeddings/oleObject13.bin"/><Relationship Id="rId8" Type="http://schemas.openxmlformats.org/officeDocument/2006/relationships/image" Target="../media/image31.emf"/><Relationship Id="rId9" Type="http://schemas.openxmlformats.org/officeDocument/2006/relationships/oleObject" Target="../embeddings/oleObject14.bin"/><Relationship Id="rId10" Type="http://schemas.openxmlformats.org/officeDocument/2006/relationships/image" Target="../media/image32.e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2.emf"/><Relationship Id="rId5" Type="http://schemas.openxmlformats.org/officeDocument/2006/relationships/oleObject" Target="../embeddings/oleObject3.bin"/><Relationship Id="rId6" Type="http://schemas.openxmlformats.org/officeDocument/2006/relationships/image" Target="../media/image3.emf"/><Relationship Id="rId7" Type="http://schemas.openxmlformats.org/officeDocument/2006/relationships/oleObject" Target="../embeddings/oleObject4.bin"/><Relationship Id="rId8" Type="http://schemas.openxmlformats.org/officeDocument/2006/relationships/image" Target="../media/image4.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5.emf"/><Relationship Id="rId5" Type="http://schemas.openxmlformats.org/officeDocument/2006/relationships/oleObject" Target="../embeddings/oleObject6.bin"/><Relationship Id="rId6" Type="http://schemas.openxmlformats.org/officeDocument/2006/relationships/image" Target="../media/image6.emf"/><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emf"/><Relationship Id="rId5" Type="http://schemas.openxmlformats.org/officeDocument/2006/relationships/image" Target="../media/image11.JPG"/><Relationship Id="rId6" Type="http://schemas.openxmlformats.org/officeDocument/2006/relationships/oleObject" Target="../embeddings/oleObject7.bin"/><Relationship Id="rId7"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1" Type="http://schemas.openxmlformats.org/officeDocument/2006/relationships/oleObject" Target="../embeddings/Microsoft_Equation2.bin"/><Relationship Id="rId12"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7.xml"/><Relationship Id="rId3" Type="http://schemas.openxmlformats.org/officeDocument/2006/relationships/image" Target="../media/image16.emf"/><Relationship Id="rId4" Type="http://schemas.openxmlformats.org/officeDocument/2006/relationships/image" Target="../media/image17.emf"/><Relationship Id="rId5" Type="http://schemas.openxmlformats.org/officeDocument/2006/relationships/oleObject" Target="../embeddings/oleObject8.bin"/><Relationship Id="rId6" Type="http://schemas.openxmlformats.org/officeDocument/2006/relationships/image" Target="../media/image12.emf"/><Relationship Id="rId7" Type="http://schemas.openxmlformats.org/officeDocument/2006/relationships/oleObject" Target="../embeddings/oleObject9.bin"/><Relationship Id="rId8" Type="http://schemas.openxmlformats.org/officeDocument/2006/relationships/image" Target="../media/image13.emf"/><Relationship Id="rId9" Type="http://schemas.openxmlformats.org/officeDocument/2006/relationships/oleObject" Target="../embeddings/Microsoft_Equation1.bin"/><Relationship Id="rId10" Type="http://schemas.openxmlformats.org/officeDocument/2006/relationships/image" Target="../media/image14.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8.emf"/></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4" Type="http://schemas.openxmlformats.org/officeDocument/2006/relationships/image" Target="../media/image20.emf"/><Relationship Id="rId1" Type="http://schemas.openxmlformats.org/officeDocument/2006/relationships/slideLayout" Target="../slideLayouts/slideLayout7.xml"/><Relationship Id="rId2" Type="http://schemas.openxmlformats.org/officeDocument/2006/relationships/image" Target="../media/image1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74189"/>
            <a:ext cx="7772400" cy="1470025"/>
          </a:xfrm>
        </p:spPr>
        <p:txBody>
          <a:bodyPr/>
          <a:lstStyle/>
          <a:p>
            <a:r>
              <a:rPr lang="en-US" dirty="0" smtClean="0"/>
              <a:t>Plasma </a:t>
            </a:r>
            <a:r>
              <a:rPr lang="en-US" dirty="0" err="1" smtClean="0"/>
              <a:t>wakefields</a:t>
            </a:r>
            <a:r>
              <a:rPr lang="en-US" dirty="0" smtClean="0"/>
              <a:t> in the quasi-nonlinear regime</a:t>
            </a:r>
            <a:endParaRPr lang="en-US" dirty="0"/>
          </a:p>
        </p:txBody>
      </p:sp>
      <p:sp>
        <p:nvSpPr>
          <p:cNvPr id="3" name="Subtitle 2"/>
          <p:cNvSpPr>
            <a:spLocks noGrp="1"/>
          </p:cNvSpPr>
          <p:nvPr>
            <p:ph type="subTitle" idx="1"/>
          </p:nvPr>
        </p:nvSpPr>
        <p:spPr>
          <a:xfrm>
            <a:off x="388470" y="3443195"/>
            <a:ext cx="8396942" cy="1752600"/>
          </a:xfrm>
        </p:spPr>
        <p:txBody>
          <a:bodyPr>
            <a:normAutofit fontScale="47500" lnSpcReduction="20000"/>
          </a:bodyPr>
          <a:lstStyle/>
          <a:p>
            <a:r>
              <a:rPr lang="en-US" dirty="0"/>
              <a:t>J.B. </a:t>
            </a:r>
            <a:r>
              <a:rPr lang="en-US" dirty="0" err="1"/>
              <a:t>Rosenzweig</a:t>
            </a:r>
            <a:r>
              <a:rPr lang="en-US" baseline="30000" dirty="0" err="1"/>
              <a:t>a</a:t>
            </a:r>
            <a:r>
              <a:rPr lang="en-US" dirty="0"/>
              <a:t>, G. </a:t>
            </a:r>
            <a:r>
              <a:rPr lang="en-US" dirty="0" err="1" smtClean="0"/>
              <a:t>Andonian</a:t>
            </a:r>
            <a:r>
              <a:rPr lang="en-US" baseline="30000" dirty="0" err="1" smtClean="0"/>
              <a:t>a</a:t>
            </a:r>
            <a:r>
              <a:rPr lang="en-US" dirty="0" smtClean="0"/>
              <a:t>, </a:t>
            </a:r>
            <a:r>
              <a:rPr lang="en-US" dirty="0"/>
              <a:t>S. </a:t>
            </a:r>
            <a:r>
              <a:rPr lang="en-US" dirty="0" err="1" smtClean="0"/>
              <a:t>Barber</a:t>
            </a:r>
            <a:r>
              <a:rPr lang="en-US" baseline="30000" dirty="0" err="1" smtClean="0"/>
              <a:t>a</a:t>
            </a:r>
            <a:r>
              <a:rPr lang="en-US" dirty="0" smtClean="0"/>
              <a:t>, </a:t>
            </a:r>
            <a:r>
              <a:rPr lang="en-US" dirty="0"/>
              <a:t>M. </a:t>
            </a:r>
            <a:r>
              <a:rPr lang="en-US" dirty="0" err="1" smtClean="0"/>
              <a:t>Ferrario</a:t>
            </a:r>
            <a:r>
              <a:rPr lang="en-US" i="1" baseline="30000" dirty="0" err="1" smtClean="0"/>
              <a:t>b</a:t>
            </a:r>
            <a:r>
              <a:rPr lang="en-US" dirty="0" smtClean="0"/>
              <a:t>, </a:t>
            </a:r>
            <a:r>
              <a:rPr lang="en-US" dirty="0"/>
              <a:t>P. </a:t>
            </a:r>
            <a:r>
              <a:rPr lang="en-US" dirty="0" err="1" smtClean="0"/>
              <a:t>Muggli</a:t>
            </a:r>
            <a:r>
              <a:rPr lang="en-US" i="1" baseline="30000" dirty="0" err="1"/>
              <a:t>c</a:t>
            </a:r>
            <a:r>
              <a:rPr lang="en-US" dirty="0" smtClean="0"/>
              <a:t>, </a:t>
            </a:r>
            <a:r>
              <a:rPr lang="en-US" dirty="0"/>
              <a:t>B. </a:t>
            </a:r>
            <a:r>
              <a:rPr lang="en-US" dirty="0" err="1" smtClean="0"/>
              <a:t>O’Shea</a:t>
            </a:r>
            <a:r>
              <a:rPr lang="en-US" baseline="30000" dirty="0" err="1" smtClean="0"/>
              <a:t>a</a:t>
            </a:r>
            <a:r>
              <a:rPr lang="en-US" dirty="0" smtClean="0"/>
              <a:t>, </a:t>
            </a:r>
            <a:r>
              <a:rPr lang="en-US" dirty="0"/>
              <a:t>Y. </a:t>
            </a:r>
            <a:r>
              <a:rPr lang="en-US" dirty="0" err="1" smtClean="0"/>
              <a:t>Sakai</a:t>
            </a:r>
            <a:r>
              <a:rPr lang="en-US" baseline="30000" dirty="0" err="1" smtClean="0"/>
              <a:t>a</a:t>
            </a:r>
            <a:r>
              <a:rPr lang="en-US" dirty="0" smtClean="0"/>
              <a:t>, </a:t>
            </a:r>
            <a:r>
              <a:rPr lang="en-US" dirty="0"/>
              <a:t>A. </a:t>
            </a:r>
            <a:r>
              <a:rPr lang="en-US" dirty="0" err="1" smtClean="0"/>
              <a:t>Valloni</a:t>
            </a:r>
            <a:r>
              <a:rPr lang="en-US" baseline="30000" dirty="0" err="1" smtClean="0"/>
              <a:t>a</a:t>
            </a:r>
            <a:r>
              <a:rPr lang="en-US" dirty="0" smtClean="0"/>
              <a:t>, </a:t>
            </a:r>
            <a:r>
              <a:rPr lang="en-US" dirty="0"/>
              <a:t>O. </a:t>
            </a:r>
            <a:r>
              <a:rPr lang="en-US" dirty="0" err="1" smtClean="0"/>
              <a:t>Williams</a:t>
            </a:r>
            <a:r>
              <a:rPr lang="en-US" baseline="30000" dirty="0" err="1" smtClean="0"/>
              <a:t>a</a:t>
            </a:r>
            <a:r>
              <a:rPr lang="en-US" dirty="0" smtClean="0"/>
              <a:t>, </a:t>
            </a:r>
            <a:r>
              <a:rPr lang="en-US" dirty="0"/>
              <a:t>Y. </a:t>
            </a:r>
            <a:r>
              <a:rPr lang="en-US" dirty="0" smtClean="0"/>
              <a:t>Xi</a:t>
            </a:r>
            <a:r>
              <a:rPr lang="en-US" baseline="30000" dirty="0" smtClean="0"/>
              <a:t>a</a:t>
            </a:r>
            <a:r>
              <a:rPr lang="en-US" dirty="0" smtClean="0"/>
              <a:t>, </a:t>
            </a:r>
            <a:r>
              <a:rPr lang="en-US" dirty="0"/>
              <a:t>V. </a:t>
            </a:r>
            <a:r>
              <a:rPr lang="en-US" dirty="0" err="1" smtClean="0"/>
              <a:t>Yakimenko</a:t>
            </a:r>
            <a:r>
              <a:rPr lang="en-US" i="1" baseline="30000" dirty="0" err="1"/>
              <a:t>d</a:t>
            </a:r>
            <a:r>
              <a:rPr lang="en-US" dirty="0" smtClean="0"/>
              <a:t> </a:t>
            </a:r>
          </a:p>
          <a:p>
            <a:r>
              <a:rPr lang="en-US" baseline="30000" dirty="0" err="1" smtClean="0"/>
              <a:t>a</a:t>
            </a:r>
            <a:r>
              <a:rPr lang="en-US" i="1" dirty="0" err="1" smtClean="0"/>
              <a:t>UCLA</a:t>
            </a:r>
            <a:r>
              <a:rPr lang="en-US" i="1" dirty="0" smtClean="0"/>
              <a:t> Dept. of Physics and Astronomy, 405 </a:t>
            </a:r>
            <a:r>
              <a:rPr lang="en-US" i="1" dirty="0" err="1" smtClean="0"/>
              <a:t>Hilgard</a:t>
            </a:r>
            <a:r>
              <a:rPr lang="en-US" i="1" dirty="0" smtClean="0"/>
              <a:t> Ave. Los Angeles, CA, 90095, USA </a:t>
            </a:r>
            <a:r>
              <a:rPr lang="en-US" i="1" baseline="30000" dirty="0" err="1" smtClean="0"/>
              <a:t>b</a:t>
            </a:r>
            <a:r>
              <a:rPr lang="en-US" i="1" dirty="0" err="1" smtClean="0"/>
              <a:t>Accelerator</a:t>
            </a:r>
            <a:r>
              <a:rPr lang="en-US" i="1" dirty="0" smtClean="0"/>
              <a:t> Division, </a:t>
            </a:r>
            <a:r>
              <a:rPr lang="en-US" i="1" dirty="0" err="1" smtClean="0"/>
              <a:t>Istituto</a:t>
            </a:r>
            <a:r>
              <a:rPr lang="en-US" i="1" dirty="0" smtClean="0"/>
              <a:t> </a:t>
            </a:r>
            <a:r>
              <a:rPr lang="en-US" i="1" dirty="0" err="1" smtClean="0"/>
              <a:t>Nazionale</a:t>
            </a:r>
            <a:r>
              <a:rPr lang="en-US" i="1" dirty="0" smtClean="0"/>
              <a:t> di </a:t>
            </a:r>
            <a:r>
              <a:rPr lang="en-US" i="1" dirty="0" err="1" smtClean="0"/>
              <a:t>Fisica</a:t>
            </a:r>
            <a:r>
              <a:rPr lang="en-US" i="1" dirty="0" smtClean="0"/>
              <a:t> </a:t>
            </a:r>
            <a:r>
              <a:rPr lang="en-US" i="1" dirty="0" err="1" smtClean="0"/>
              <a:t>Nucleare</a:t>
            </a:r>
            <a:r>
              <a:rPr lang="en-US" i="1" dirty="0" smtClean="0"/>
              <a:t>, </a:t>
            </a:r>
            <a:r>
              <a:rPr lang="en-US" i="1" dirty="0" err="1" smtClean="0"/>
              <a:t>Laboratori</a:t>
            </a:r>
            <a:r>
              <a:rPr lang="en-US" i="1" dirty="0" smtClean="0"/>
              <a:t> </a:t>
            </a:r>
            <a:r>
              <a:rPr lang="en-US" i="1" dirty="0" err="1" smtClean="0"/>
              <a:t>Nazionali</a:t>
            </a:r>
            <a:r>
              <a:rPr lang="en-US" i="1" dirty="0" smtClean="0"/>
              <a:t> di </a:t>
            </a:r>
            <a:r>
              <a:rPr lang="en-US" i="1" dirty="0" err="1" smtClean="0"/>
              <a:t>Frascati</a:t>
            </a:r>
            <a:r>
              <a:rPr lang="en-US" i="1" dirty="0" smtClean="0"/>
              <a:t> , Via E. Fermi 40, </a:t>
            </a:r>
            <a:r>
              <a:rPr lang="en-US" i="1" dirty="0" err="1" smtClean="0"/>
              <a:t>Frascati</a:t>
            </a:r>
            <a:r>
              <a:rPr lang="en-US" i="1" dirty="0" smtClean="0"/>
              <a:t> (RM) 00044, Italy </a:t>
            </a:r>
            <a:endParaRPr lang="en-US" i="1" dirty="0"/>
          </a:p>
          <a:p>
            <a:r>
              <a:rPr lang="en-US" i="1" baseline="30000" dirty="0" err="1"/>
              <a:t>c</a:t>
            </a:r>
            <a:r>
              <a:rPr lang="en-US" i="1" dirty="0" err="1" smtClean="0"/>
              <a:t>Max</a:t>
            </a:r>
            <a:r>
              <a:rPr lang="en-US" i="1" dirty="0" smtClean="0"/>
              <a:t> Planck Institute for Physics, Munich, Germany </a:t>
            </a:r>
          </a:p>
          <a:p>
            <a:r>
              <a:rPr lang="en-US" i="1" baseline="30000" dirty="0" err="1"/>
              <a:t>d</a:t>
            </a:r>
            <a:r>
              <a:rPr lang="en-US" i="1" dirty="0" err="1" smtClean="0"/>
              <a:t>Brookhaven</a:t>
            </a:r>
            <a:r>
              <a:rPr lang="en-US" i="1" dirty="0" smtClean="0"/>
              <a:t> National Laboratory, Upton, NY, 11973, USA</a:t>
            </a:r>
            <a:endParaRPr lang="en-US" dirty="0"/>
          </a:p>
        </p:txBody>
      </p:sp>
    </p:spTree>
    <p:extLst>
      <p:ext uri="{BB962C8B-B14F-4D97-AF65-F5344CB8AC3E}">
        <p14:creationId xmlns:p14="http://schemas.microsoft.com/office/powerpoint/2010/main" val="48586292"/>
      </p:ext>
    </p:extLst>
  </p:cSld>
  <p:clrMapOvr>
    <a:masterClrMapping/>
  </p:clrMapOvr>
  <mc:AlternateContent xmlns:mc="http://schemas.openxmlformats.org/markup-compatibility/2006">
    <mc:Choice xmlns:p14="http://schemas.microsoft.com/office/powerpoint/2010/main" Requires="p14">
      <p:transition spd="slow" p14:dur="2000" advTm="38586"/>
    </mc:Choice>
    <mc:Fallback>
      <p:transition xmlns:p14="http://schemas.microsoft.com/office/powerpoint/2010/main" spd="slow" advTm="38586"/>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56817" y="401053"/>
            <a:ext cx="7096264" cy="461665"/>
          </a:xfrm>
          <a:prstGeom prst="rect">
            <a:avLst/>
          </a:prstGeom>
          <a:noFill/>
        </p:spPr>
        <p:txBody>
          <a:bodyPr wrap="none" rtlCol="0">
            <a:spAutoFit/>
          </a:bodyPr>
          <a:lstStyle/>
          <a:p>
            <a:r>
              <a:rPr lang="en-US" sz="2400" b="1" dirty="0" smtClean="0">
                <a:solidFill>
                  <a:schemeClr val="bg1">
                    <a:lumMod val="50000"/>
                  </a:schemeClr>
                </a:solidFill>
              </a:rPr>
              <a:t>Resonantly driving plasma </a:t>
            </a:r>
            <a:r>
              <a:rPr lang="en-US" sz="2400" b="1" dirty="0" err="1" smtClean="0">
                <a:solidFill>
                  <a:schemeClr val="bg1">
                    <a:lumMod val="50000"/>
                  </a:schemeClr>
                </a:solidFill>
              </a:rPr>
              <a:t>wakefields</a:t>
            </a:r>
            <a:r>
              <a:rPr lang="en-US" sz="2400" b="1" dirty="0" smtClean="0">
                <a:solidFill>
                  <a:schemeClr val="bg1">
                    <a:lumMod val="50000"/>
                  </a:schemeClr>
                </a:solidFill>
              </a:rPr>
              <a:t> via bunch trains</a:t>
            </a:r>
            <a:endParaRPr lang="en-US" sz="2400" b="1" dirty="0">
              <a:solidFill>
                <a:schemeClr val="bg1">
                  <a:lumMod val="50000"/>
                </a:schemeClr>
              </a:solidFill>
            </a:endParaRPr>
          </a:p>
        </p:txBody>
      </p:sp>
      <p:sp>
        <p:nvSpPr>
          <p:cNvPr id="5" name="TextBox 4"/>
          <p:cNvSpPr txBox="1"/>
          <p:nvPr/>
        </p:nvSpPr>
        <p:spPr>
          <a:xfrm>
            <a:off x="173669" y="949442"/>
            <a:ext cx="4460822" cy="1200329"/>
          </a:xfrm>
          <a:prstGeom prst="rect">
            <a:avLst/>
          </a:prstGeom>
          <a:noFill/>
        </p:spPr>
        <p:txBody>
          <a:bodyPr wrap="square" rtlCol="0">
            <a:spAutoFit/>
          </a:bodyPr>
          <a:lstStyle/>
          <a:p>
            <a:r>
              <a:rPr lang="en-US" b="1" dirty="0" smtClean="0"/>
              <a:t>Typical parameters </a:t>
            </a:r>
            <a:r>
              <a:rPr lang="en-US" b="1" dirty="0" smtClean="0"/>
              <a:t>for a pulse train at </a:t>
            </a:r>
            <a:r>
              <a:rPr lang="en-US" b="1" dirty="0" smtClean="0"/>
              <a:t>ATF</a:t>
            </a:r>
            <a:r>
              <a:rPr lang="en-US" b="1" baseline="30000" dirty="0"/>
              <a:t>*</a:t>
            </a:r>
            <a:r>
              <a:rPr lang="en-US" dirty="0" smtClean="0"/>
              <a:t>:</a:t>
            </a:r>
            <a:endParaRPr lang="en-US" dirty="0" smtClean="0"/>
          </a:p>
          <a:p>
            <a:pPr marL="285750" indent="-285750">
              <a:buFont typeface="Wingdings" charset="2"/>
              <a:buChar char="Ø"/>
            </a:pPr>
            <a:r>
              <a:rPr lang="en-US" dirty="0" smtClean="0"/>
              <a:t>3 </a:t>
            </a:r>
            <a:r>
              <a:rPr lang="en-US" dirty="0" smtClean="0"/>
              <a:t>pulse train with 500 micron spacing	</a:t>
            </a:r>
          </a:p>
          <a:p>
            <a:pPr marL="285750" indent="-285750">
              <a:buFont typeface="Wingdings" charset="2"/>
              <a:buChar char="Ø"/>
            </a:pPr>
            <a:r>
              <a:rPr lang="en-US" dirty="0" smtClean="0"/>
              <a:t>pulse </a:t>
            </a:r>
            <a:r>
              <a:rPr lang="en-US" dirty="0" smtClean="0"/>
              <a:t>charge of ~30 </a:t>
            </a:r>
            <a:r>
              <a:rPr lang="en-US" dirty="0" err="1" smtClean="0"/>
              <a:t>pC</a:t>
            </a:r>
            <a:endParaRPr lang="en-US" dirty="0"/>
          </a:p>
          <a:p>
            <a:pPr marL="285750" indent="-285750">
              <a:buFont typeface="Wingdings" charset="2"/>
              <a:buChar char="Ø"/>
            </a:pPr>
            <a:r>
              <a:rPr lang="en-US" dirty="0" smtClean="0"/>
              <a:t>	</a:t>
            </a:r>
          </a:p>
        </p:txBody>
      </p:sp>
      <p:graphicFrame>
        <p:nvGraphicFramePr>
          <p:cNvPr id="6" name="Object 5"/>
          <p:cNvGraphicFramePr>
            <a:graphicFrameLocks noChangeAspect="1"/>
          </p:cNvGraphicFramePr>
          <p:nvPr>
            <p:extLst>
              <p:ext uri="{D42A27DB-BD31-4B8C-83A1-F6EECF244321}">
                <p14:modId xmlns:p14="http://schemas.microsoft.com/office/powerpoint/2010/main" val="2034198830"/>
              </p:ext>
            </p:extLst>
          </p:nvPr>
        </p:nvGraphicFramePr>
        <p:xfrm>
          <a:off x="530687" y="1828298"/>
          <a:ext cx="1038605" cy="321473"/>
        </p:xfrm>
        <a:graphic>
          <a:graphicData uri="http://schemas.openxmlformats.org/presentationml/2006/ole">
            <mc:AlternateContent xmlns:mc="http://schemas.openxmlformats.org/markup-compatibility/2006">
              <mc:Choice xmlns:v="urn:schemas-microsoft-com:vml" Requires="v">
                <p:oleObj spid="_x0000_s6197" name="Equation" r:id="rId3" imgW="698500" imgH="215900" progId="Equation.3">
                  <p:embed/>
                </p:oleObj>
              </mc:Choice>
              <mc:Fallback>
                <p:oleObj name="Equation" r:id="rId3" imgW="698500" imgH="215900" progId="Equation.3">
                  <p:embed/>
                  <p:pic>
                    <p:nvPicPr>
                      <p:cNvPr id="0" name=""/>
                      <p:cNvPicPr/>
                      <p:nvPr/>
                    </p:nvPicPr>
                    <p:blipFill>
                      <a:blip r:embed="rId4"/>
                      <a:stretch>
                        <a:fillRect/>
                      </a:stretch>
                    </p:blipFill>
                    <p:spPr>
                      <a:xfrm>
                        <a:off x="530687" y="1828298"/>
                        <a:ext cx="1038605" cy="321473"/>
                      </a:xfrm>
                      <a:prstGeom prst="rect">
                        <a:avLst/>
                      </a:prstGeom>
                    </p:spPr>
                  </p:pic>
                </p:oleObj>
              </mc:Fallback>
            </mc:AlternateContent>
          </a:graphicData>
        </a:graphic>
      </p:graphicFrame>
      <p:sp>
        <p:nvSpPr>
          <p:cNvPr id="7" name="TextBox 6"/>
          <p:cNvSpPr txBox="1"/>
          <p:nvPr/>
        </p:nvSpPr>
        <p:spPr>
          <a:xfrm>
            <a:off x="4833352" y="966696"/>
            <a:ext cx="4202120" cy="646331"/>
          </a:xfrm>
          <a:prstGeom prst="rect">
            <a:avLst/>
          </a:prstGeom>
          <a:noFill/>
        </p:spPr>
        <p:txBody>
          <a:bodyPr wrap="square" rtlCol="0">
            <a:spAutoFit/>
          </a:bodyPr>
          <a:lstStyle/>
          <a:p>
            <a:r>
              <a:rPr lang="en-US" b="1" dirty="0" smtClean="0"/>
              <a:t>To resonantly drive the plasma </a:t>
            </a:r>
            <a:r>
              <a:rPr lang="en-US" b="1" dirty="0" err="1" smtClean="0"/>
              <a:t>wakefields</a:t>
            </a:r>
            <a:r>
              <a:rPr lang="en-US" b="1" dirty="0" smtClean="0"/>
              <a:t> with this pulse train, use plasma with: </a:t>
            </a:r>
            <a:endParaRPr lang="en-US" b="1" dirty="0"/>
          </a:p>
        </p:txBody>
      </p:sp>
      <p:graphicFrame>
        <p:nvGraphicFramePr>
          <p:cNvPr id="8" name="Object 7"/>
          <p:cNvGraphicFramePr>
            <a:graphicFrameLocks noChangeAspect="1"/>
          </p:cNvGraphicFramePr>
          <p:nvPr>
            <p:extLst>
              <p:ext uri="{D42A27DB-BD31-4B8C-83A1-F6EECF244321}">
                <p14:modId xmlns:p14="http://schemas.microsoft.com/office/powerpoint/2010/main" val="4156929211"/>
              </p:ext>
            </p:extLst>
          </p:nvPr>
        </p:nvGraphicFramePr>
        <p:xfrm>
          <a:off x="5351127" y="1730702"/>
          <a:ext cx="1171575" cy="341312"/>
        </p:xfrm>
        <a:graphic>
          <a:graphicData uri="http://schemas.openxmlformats.org/presentationml/2006/ole">
            <mc:AlternateContent xmlns:mc="http://schemas.openxmlformats.org/markup-compatibility/2006">
              <mc:Choice xmlns:v="urn:schemas-microsoft-com:vml" Requires="v">
                <p:oleObj spid="_x0000_s6198" name="Equation" r:id="rId5" imgW="787400" imgH="228600" progId="Equation.3">
                  <p:embed/>
                </p:oleObj>
              </mc:Choice>
              <mc:Fallback>
                <p:oleObj name="Equation" r:id="rId5" imgW="787400" imgH="228600" progId="Equation.3">
                  <p:embed/>
                  <p:pic>
                    <p:nvPicPr>
                      <p:cNvPr id="0" name=""/>
                      <p:cNvPicPr/>
                      <p:nvPr/>
                    </p:nvPicPr>
                    <p:blipFill>
                      <a:blip r:embed="rId6"/>
                      <a:stretch>
                        <a:fillRect/>
                      </a:stretch>
                    </p:blipFill>
                    <p:spPr>
                      <a:xfrm>
                        <a:off x="5351127" y="1730702"/>
                        <a:ext cx="1171575" cy="341312"/>
                      </a:xfrm>
                      <a:prstGeom prst="rect">
                        <a:avLst/>
                      </a:prstGeom>
                    </p:spPr>
                  </p:pic>
                </p:oleObj>
              </mc:Fallback>
            </mc:AlternateContent>
          </a:graphicData>
        </a:graphic>
      </p:graphicFrame>
      <p:sp>
        <p:nvSpPr>
          <p:cNvPr id="9" name="TextBox 8"/>
          <p:cNvSpPr txBox="1"/>
          <p:nvPr/>
        </p:nvSpPr>
        <p:spPr>
          <a:xfrm>
            <a:off x="6565856" y="1647422"/>
            <a:ext cx="386870" cy="369332"/>
          </a:xfrm>
          <a:prstGeom prst="rect">
            <a:avLst/>
          </a:prstGeom>
          <a:noFill/>
        </p:spPr>
        <p:txBody>
          <a:bodyPr wrap="none" rtlCol="0">
            <a:spAutoFit/>
          </a:bodyPr>
          <a:lstStyle/>
          <a:p>
            <a:r>
              <a:rPr lang="en-US" dirty="0" smtClean="0"/>
              <a:t>or </a:t>
            </a:r>
            <a:endParaRPr lang="en-US" dirty="0"/>
          </a:p>
        </p:txBody>
      </p:sp>
      <p:graphicFrame>
        <p:nvGraphicFramePr>
          <p:cNvPr id="10" name="Object 9"/>
          <p:cNvGraphicFramePr>
            <a:graphicFrameLocks noChangeAspect="1"/>
          </p:cNvGraphicFramePr>
          <p:nvPr>
            <p:extLst>
              <p:ext uri="{D42A27DB-BD31-4B8C-83A1-F6EECF244321}">
                <p14:modId xmlns:p14="http://schemas.microsoft.com/office/powerpoint/2010/main" val="4057052979"/>
              </p:ext>
            </p:extLst>
          </p:nvPr>
        </p:nvGraphicFramePr>
        <p:xfrm>
          <a:off x="7051675" y="1676400"/>
          <a:ext cx="1719263" cy="360363"/>
        </p:xfrm>
        <a:graphic>
          <a:graphicData uri="http://schemas.openxmlformats.org/presentationml/2006/ole">
            <mc:AlternateContent xmlns:mc="http://schemas.openxmlformats.org/markup-compatibility/2006">
              <mc:Choice xmlns:v="urn:schemas-microsoft-com:vml" Requires="v">
                <p:oleObj spid="_x0000_s6199" name="Equation" r:id="rId7" imgW="1155700" imgH="241300" progId="Equation.3">
                  <p:embed/>
                </p:oleObj>
              </mc:Choice>
              <mc:Fallback>
                <p:oleObj name="Equation" r:id="rId7" imgW="1155700" imgH="241300" progId="Equation.3">
                  <p:embed/>
                  <p:pic>
                    <p:nvPicPr>
                      <p:cNvPr id="0" name=""/>
                      <p:cNvPicPr/>
                      <p:nvPr/>
                    </p:nvPicPr>
                    <p:blipFill>
                      <a:blip r:embed="rId8"/>
                      <a:stretch>
                        <a:fillRect/>
                      </a:stretch>
                    </p:blipFill>
                    <p:spPr>
                      <a:xfrm>
                        <a:off x="7051675" y="1676400"/>
                        <a:ext cx="1719263" cy="360363"/>
                      </a:xfrm>
                      <a:prstGeom prst="rect">
                        <a:avLst/>
                      </a:prstGeom>
                    </p:spPr>
                  </p:pic>
                </p:oleObj>
              </mc:Fallback>
            </mc:AlternateContent>
          </a:graphicData>
        </a:graphic>
      </p:graphicFrame>
      <p:pic>
        <p:nvPicPr>
          <p:cNvPr id="13" name="Picture 12" descr="plasma.bmp"/>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33352" y="3753315"/>
            <a:ext cx="3782773" cy="2099374"/>
          </a:xfrm>
          <a:prstGeom prst="rect">
            <a:avLst/>
          </a:prstGeom>
        </p:spPr>
      </p:pic>
      <p:pic>
        <p:nvPicPr>
          <p:cNvPr id="14" name="Picture 13" descr="Ez and Nd.eps"/>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1351" y="3750509"/>
            <a:ext cx="3657600" cy="2057400"/>
          </a:xfrm>
          <a:prstGeom prst="rect">
            <a:avLst/>
          </a:prstGeom>
        </p:spPr>
      </p:pic>
      <p:sp>
        <p:nvSpPr>
          <p:cNvPr id="15" name="TextBox 14"/>
          <p:cNvSpPr txBox="1"/>
          <p:nvPr/>
        </p:nvSpPr>
        <p:spPr>
          <a:xfrm rot="16200000">
            <a:off x="-996766" y="4227429"/>
            <a:ext cx="2648648" cy="307777"/>
          </a:xfrm>
          <a:prstGeom prst="rect">
            <a:avLst/>
          </a:prstGeom>
          <a:noFill/>
        </p:spPr>
        <p:txBody>
          <a:bodyPr wrap="square" rtlCol="0">
            <a:spAutoFit/>
          </a:bodyPr>
          <a:lstStyle/>
          <a:p>
            <a:r>
              <a:rPr lang="en-US" sz="1400" dirty="0" smtClean="0"/>
              <a:t>Longitudinal Field (V/m)</a:t>
            </a:r>
            <a:endParaRPr lang="en-US" sz="1400" dirty="0"/>
          </a:p>
        </p:txBody>
      </p:sp>
      <p:sp>
        <p:nvSpPr>
          <p:cNvPr id="16" name="TextBox 15"/>
          <p:cNvSpPr txBox="1"/>
          <p:nvPr/>
        </p:nvSpPr>
        <p:spPr>
          <a:xfrm rot="16200000">
            <a:off x="2940489" y="3906866"/>
            <a:ext cx="2648648" cy="307777"/>
          </a:xfrm>
          <a:prstGeom prst="rect">
            <a:avLst/>
          </a:prstGeom>
          <a:noFill/>
        </p:spPr>
        <p:txBody>
          <a:bodyPr wrap="square" rtlCol="0">
            <a:spAutoFit/>
          </a:bodyPr>
          <a:lstStyle/>
          <a:p>
            <a:r>
              <a:rPr lang="en-US" sz="1400" dirty="0" smtClean="0"/>
              <a:t>Beam current (A)</a:t>
            </a:r>
            <a:endParaRPr lang="en-US" sz="1400" dirty="0"/>
          </a:p>
        </p:txBody>
      </p:sp>
      <p:sp>
        <p:nvSpPr>
          <p:cNvPr id="18" name="TextBox 17"/>
          <p:cNvSpPr txBox="1"/>
          <p:nvPr/>
        </p:nvSpPr>
        <p:spPr>
          <a:xfrm>
            <a:off x="1974753" y="5727702"/>
            <a:ext cx="691891" cy="307777"/>
          </a:xfrm>
          <a:prstGeom prst="rect">
            <a:avLst/>
          </a:prstGeom>
          <a:noFill/>
        </p:spPr>
        <p:txBody>
          <a:bodyPr wrap="none" rtlCol="0">
            <a:spAutoFit/>
          </a:bodyPr>
          <a:lstStyle/>
          <a:p>
            <a:r>
              <a:rPr lang="en-US" sz="1400" dirty="0" smtClean="0"/>
              <a:t>z (mm)</a:t>
            </a:r>
            <a:endParaRPr lang="en-US" sz="1400" dirty="0"/>
          </a:p>
        </p:txBody>
      </p:sp>
      <p:sp>
        <p:nvSpPr>
          <p:cNvPr id="21" name="TextBox 20"/>
          <p:cNvSpPr txBox="1"/>
          <p:nvPr/>
        </p:nvSpPr>
        <p:spPr>
          <a:xfrm>
            <a:off x="2896963" y="3382957"/>
            <a:ext cx="2634054" cy="307777"/>
          </a:xfrm>
          <a:prstGeom prst="rect">
            <a:avLst/>
          </a:prstGeom>
          <a:noFill/>
        </p:spPr>
        <p:txBody>
          <a:bodyPr wrap="none" rtlCol="0">
            <a:spAutoFit/>
          </a:bodyPr>
          <a:lstStyle/>
          <a:p>
            <a:r>
              <a:rPr lang="en-US" sz="1400" dirty="0" smtClean="0"/>
              <a:t>Simulation results using </a:t>
            </a:r>
            <a:r>
              <a:rPr lang="en-US" sz="1400" dirty="0" err="1" smtClean="0"/>
              <a:t>Oopicpro</a:t>
            </a:r>
            <a:endParaRPr lang="en-US" sz="1400" dirty="0"/>
          </a:p>
        </p:txBody>
      </p:sp>
      <p:sp>
        <p:nvSpPr>
          <p:cNvPr id="22" name="TextBox 21"/>
          <p:cNvSpPr txBox="1"/>
          <p:nvPr/>
        </p:nvSpPr>
        <p:spPr>
          <a:xfrm>
            <a:off x="1764377" y="6023880"/>
            <a:ext cx="5374360" cy="369332"/>
          </a:xfrm>
          <a:prstGeom prst="rect">
            <a:avLst/>
          </a:prstGeom>
          <a:noFill/>
        </p:spPr>
        <p:txBody>
          <a:bodyPr wrap="square" rtlCol="0">
            <a:spAutoFit/>
          </a:bodyPr>
          <a:lstStyle/>
          <a:p>
            <a:r>
              <a:rPr lang="en-US" dirty="0" smtClean="0"/>
              <a:t>Simultaneous blowout with linear </a:t>
            </a:r>
            <a:r>
              <a:rPr lang="en-US" dirty="0" err="1" smtClean="0"/>
              <a:t>wakefield</a:t>
            </a:r>
            <a:r>
              <a:rPr lang="en-US" dirty="0" smtClean="0"/>
              <a:t> response</a:t>
            </a:r>
            <a:endParaRPr lang="en-US" dirty="0"/>
          </a:p>
        </p:txBody>
      </p:sp>
      <p:sp>
        <p:nvSpPr>
          <p:cNvPr id="11" name="TextBox 10"/>
          <p:cNvSpPr txBox="1"/>
          <p:nvPr/>
        </p:nvSpPr>
        <p:spPr>
          <a:xfrm>
            <a:off x="6038801" y="6554104"/>
            <a:ext cx="3105199" cy="307777"/>
          </a:xfrm>
          <a:prstGeom prst="rect">
            <a:avLst/>
          </a:prstGeom>
          <a:noFill/>
        </p:spPr>
        <p:txBody>
          <a:bodyPr wrap="none" rtlCol="0">
            <a:spAutoFit/>
          </a:bodyPr>
          <a:lstStyle/>
          <a:p>
            <a:r>
              <a:rPr lang="en-US" sz="1400" dirty="0" smtClean="0"/>
              <a:t>*</a:t>
            </a:r>
            <a:r>
              <a:rPr lang="en-US" sz="1400" dirty="0" err="1" smtClean="0"/>
              <a:t>Andonian</a:t>
            </a:r>
            <a:r>
              <a:rPr lang="en-US" sz="1400" dirty="0" smtClean="0"/>
              <a:t> et al., APL </a:t>
            </a:r>
            <a:r>
              <a:rPr lang="en-US" sz="1400" b="1" dirty="0" smtClean="0"/>
              <a:t>98</a:t>
            </a:r>
            <a:r>
              <a:rPr lang="en-US" sz="1400" dirty="0"/>
              <a:t>, 202901 </a:t>
            </a:r>
            <a:r>
              <a:rPr lang="en-US" sz="1400" dirty="0" smtClean="0"/>
              <a:t>(2011)</a:t>
            </a:r>
            <a:endParaRPr lang="en-US" sz="1400" dirty="0"/>
          </a:p>
        </p:txBody>
      </p:sp>
      <p:sp>
        <p:nvSpPr>
          <p:cNvPr id="17" name="TextBox 16"/>
          <p:cNvSpPr txBox="1"/>
          <p:nvPr/>
        </p:nvSpPr>
        <p:spPr>
          <a:xfrm>
            <a:off x="5029396" y="1677140"/>
            <a:ext cx="1376887" cy="369332"/>
          </a:xfrm>
          <a:prstGeom prst="rect">
            <a:avLst/>
          </a:prstGeom>
          <a:noFill/>
        </p:spPr>
        <p:txBody>
          <a:bodyPr wrap="square" rtlCol="0">
            <a:spAutoFit/>
          </a:bodyPr>
          <a:lstStyle/>
          <a:p>
            <a:r>
              <a:rPr lang="en-US" dirty="0" smtClean="0"/>
              <a:t>-&gt; </a:t>
            </a:r>
            <a:endParaRPr lang="en-US" dirty="0"/>
          </a:p>
        </p:txBody>
      </p:sp>
      <p:sp>
        <p:nvSpPr>
          <p:cNvPr id="19" name="TextBox 18"/>
          <p:cNvSpPr txBox="1"/>
          <p:nvPr/>
        </p:nvSpPr>
        <p:spPr>
          <a:xfrm>
            <a:off x="265000" y="2687661"/>
            <a:ext cx="3254805" cy="369332"/>
          </a:xfrm>
          <a:prstGeom prst="rect">
            <a:avLst/>
          </a:prstGeom>
          <a:noFill/>
        </p:spPr>
        <p:txBody>
          <a:bodyPr wrap="none" rtlCol="0">
            <a:spAutoFit/>
          </a:bodyPr>
          <a:lstStyle/>
          <a:p>
            <a:r>
              <a:rPr lang="en-US" dirty="0"/>
              <a:t>M</a:t>
            </a:r>
            <a:r>
              <a:rPr lang="en-US" dirty="0" smtClean="0"/>
              <a:t>atched beam gives (per pulse):</a:t>
            </a:r>
            <a:endParaRPr lang="en-US" dirty="0"/>
          </a:p>
        </p:txBody>
      </p:sp>
      <p:sp>
        <p:nvSpPr>
          <p:cNvPr id="23" name="Right Arrow 22"/>
          <p:cNvSpPr/>
          <p:nvPr/>
        </p:nvSpPr>
        <p:spPr>
          <a:xfrm>
            <a:off x="4472350" y="1445567"/>
            <a:ext cx="445884" cy="19056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26" name="Object 25"/>
          <p:cNvGraphicFramePr>
            <a:graphicFrameLocks noChangeAspect="1"/>
          </p:cNvGraphicFramePr>
          <p:nvPr>
            <p:extLst>
              <p:ext uri="{D42A27DB-BD31-4B8C-83A1-F6EECF244321}">
                <p14:modId xmlns:p14="http://schemas.microsoft.com/office/powerpoint/2010/main" val="3475051301"/>
              </p:ext>
            </p:extLst>
          </p:nvPr>
        </p:nvGraphicFramePr>
        <p:xfrm>
          <a:off x="3830638" y="2622550"/>
          <a:ext cx="998537" cy="473075"/>
        </p:xfrm>
        <a:graphic>
          <a:graphicData uri="http://schemas.openxmlformats.org/presentationml/2006/ole">
            <mc:AlternateContent xmlns:mc="http://schemas.openxmlformats.org/markup-compatibility/2006">
              <mc:Choice xmlns:v="urn:schemas-microsoft-com:vml" Requires="v">
                <p:oleObj spid="_x0000_s6200" name="Equation" r:id="rId11" imgW="482600" imgH="228600" progId="Equation.3">
                  <p:embed/>
                </p:oleObj>
              </mc:Choice>
              <mc:Fallback>
                <p:oleObj name="Equation" r:id="rId11" imgW="482600" imgH="228600" progId="Equation.3">
                  <p:embed/>
                  <p:pic>
                    <p:nvPicPr>
                      <p:cNvPr id="0" name=""/>
                      <p:cNvPicPr/>
                      <p:nvPr/>
                    </p:nvPicPr>
                    <p:blipFill>
                      <a:blip r:embed="rId12"/>
                      <a:stretch>
                        <a:fillRect/>
                      </a:stretch>
                    </p:blipFill>
                    <p:spPr>
                      <a:xfrm>
                        <a:off x="3830638" y="2622550"/>
                        <a:ext cx="998537" cy="473075"/>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3276186360"/>
              </p:ext>
            </p:extLst>
          </p:nvPr>
        </p:nvGraphicFramePr>
        <p:xfrm>
          <a:off x="5576003" y="2396584"/>
          <a:ext cx="893763" cy="893763"/>
        </p:xfrm>
        <a:graphic>
          <a:graphicData uri="http://schemas.openxmlformats.org/presentationml/2006/ole">
            <mc:AlternateContent xmlns:mc="http://schemas.openxmlformats.org/markup-compatibility/2006">
              <mc:Choice xmlns:v="urn:schemas-microsoft-com:vml" Requires="v">
                <p:oleObj spid="_x0000_s6201" name="Equation" r:id="rId13" imgW="431800" imgH="431800" progId="Equation.3">
                  <p:embed/>
                </p:oleObj>
              </mc:Choice>
              <mc:Fallback>
                <p:oleObj name="Equation" r:id="rId13" imgW="431800" imgH="431800" progId="Equation.3">
                  <p:embed/>
                  <p:pic>
                    <p:nvPicPr>
                      <p:cNvPr id="0" name=""/>
                      <p:cNvPicPr/>
                      <p:nvPr/>
                    </p:nvPicPr>
                    <p:blipFill>
                      <a:blip r:embed="rId14"/>
                      <a:stretch>
                        <a:fillRect/>
                      </a:stretch>
                    </p:blipFill>
                    <p:spPr>
                      <a:xfrm>
                        <a:off x="5576003" y="2396584"/>
                        <a:ext cx="893763" cy="893763"/>
                      </a:xfrm>
                      <a:prstGeom prst="rect">
                        <a:avLst/>
                      </a:prstGeom>
                    </p:spPr>
                  </p:pic>
                </p:oleObj>
              </mc:Fallback>
            </mc:AlternateContent>
          </a:graphicData>
        </a:graphic>
      </p:graphicFrame>
      <p:sp>
        <p:nvSpPr>
          <p:cNvPr id="28" name="TextBox 27"/>
          <p:cNvSpPr txBox="1"/>
          <p:nvPr/>
        </p:nvSpPr>
        <p:spPr>
          <a:xfrm>
            <a:off x="4934671" y="2621511"/>
            <a:ext cx="537790" cy="369332"/>
          </a:xfrm>
          <a:prstGeom prst="rect">
            <a:avLst/>
          </a:prstGeom>
          <a:noFill/>
        </p:spPr>
        <p:txBody>
          <a:bodyPr wrap="none" rtlCol="0">
            <a:spAutoFit/>
          </a:bodyPr>
          <a:lstStyle/>
          <a:p>
            <a:r>
              <a:rPr lang="en-US" dirty="0" smtClean="0"/>
              <a:t>and</a:t>
            </a:r>
            <a:endParaRPr lang="en-US" dirty="0"/>
          </a:p>
        </p:txBody>
      </p:sp>
    </p:spTree>
    <p:extLst>
      <p:ext uri="{BB962C8B-B14F-4D97-AF65-F5344CB8AC3E}">
        <p14:creationId xmlns:p14="http://schemas.microsoft.com/office/powerpoint/2010/main" val="3433797501"/>
      </p:ext>
    </p:extLst>
  </p:cSld>
  <p:clrMapOvr>
    <a:masterClrMapping/>
  </p:clrMapOvr>
  <mc:AlternateContent xmlns:mc="http://schemas.openxmlformats.org/markup-compatibility/2006">
    <mc:Choice xmlns:p14="http://schemas.microsoft.com/office/powerpoint/2010/main" Requires="p14">
      <p:transition spd="slow" p14:dur="2000" advTm="4934"/>
    </mc:Choice>
    <mc:Fallback>
      <p:transition xmlns:p14="http://schemas.microsoft.com/office/powerpoint/2010/main" spd="slow" advTm="4934"/>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422316" y="272352"/>
            <a:ext cx="2782883" cy="461665"/>
          </a:xfrm>
          <a:prstGeom prst="rect">
            <a:avLst/>
          </a:prstGeom>
          <a:noFill/>
        </p:spPr>
        <p:txBody>
          <a:bodyPr wrap="none" rtlCol="0">
            <a:spAutoFit/>
          </a:bodyPr>
          <a:lstStyle/>
          <a:p>
            <a:r>
              <a:rPr lang="en-US" sz="2400" b="1" dirty="0" smtClean="0">
                <a:solidFill>
                  <a:schemeClr val="bg1">
                    <a:lumMod val="50000"/>
                  </a:schemeClr>
                </a:solidFill>
              </a:rPr>
              <a:t>Ramped bunch train</a:t>
            </a:r>
            <a:endParaRPr lang="en-US" sz="2400" b="1" dirty="0">
              <a:solidFill>
                <a:schemeClr val="bg1">
                  <a:lumMod val="50000"/>
                </a:schemeClr>
              </a:solidFill>
            </a:endParaRPr>
          </a:p>
        </p:txBody>
      </p:sp>
      <p:sp>
        <p:nvSpPr>
          <p:cNvPr id="11" name="TextBox 10"/>
          <p:cNvSpPr txBox="1"/>
          <p:nvPr/>
        </p:nvSpPr>
        <p:spPr>
          <a:xfrm>
            <a:off x="494929" y="775536"/>
            <a:ext cx="7777849" cy="923330"/>
          </a:xfrm>
          <a:prstGeom prst="rect">
            <a:avLst/>
          </a:prstGeom>
          <a:noFill/>
        </p:spPr>
        <p:txBody>
          <a:bodyPr wrap="square" rtlCol="0">
            <a:spAutoFit/>
          </a:bodyPr>
          <a:lstStyle/>
          <a:p>
            <a:r>
              <a:rPr lang="en-US" dirty="0" smtClean="0"/>
              <a:t>By using a ramped bunch train (RBT), the wakes can be driven resonantly and the transformer ratio increased well beyond 2. Requires driving the plasma at half integer multiples of the plasma wavelength, i.e. </a:t>
            </a:r>
            <a:r>
              <a:rPr lang="en-US" dirty="0" smtClean="0"/>
              <a:t>1.5.</a:t>
            </a:r>
            <a:endParaRPr lang="en-US" dirty="0"/>
          </a:p>
        </p:txBody>
      </p:sp>
      <p:pic>
        <p:nvPicPr>
          <p:cNvPr id="18" name="Picture 17"/>
          <p:cNvPicPr>
            <a:picLocks noChangeAspect="1"/>
          </p:cNvPicPr>
          <p:nvPr/>
        </p:nvPicPr>
        <p:blipFill>
          <a:blip r:embed="rId2"/>
          <a:stretch>
            <a:fillRect/>
          </a:stretch>
        </p:blipFill>
        <p:spPr>
          <a:xfrm>
            <a:off x="276915" y="1698866"/>
            <a:ext cx="5237478" cy="4436707"/>
          </a:xfrm>
          <a:prstGeom prst="rect">
            <a:avLst/>
          </a:prstGeom>
        </p:spPr>
      </p:pic>
      <p:sp>
        <p:nvSpPr>
          <p:cNvPr id="19" name="TextBox 18"/>
          <p:cNvSpPr txBox="1"/>
          <p:nvPr/>
        </p:nvSpPr>
        <p:spPr>
          <a:xfrm>
            <a:off x="5854989" y="6434149"/>
            <a:ext cx="3193377" cy="369332"/>
          </a:xfrm>
          <a:prstGeom prst="rect">
            <a:avLst/>
          </a:prstGeom>
          <a:noFill/>
        </p:spPr>
        <p:txBody>
          <a:bodyPr wrap="none" rtlCol="0">
            <a:spAutoFit/>
          </a:bodyPr>
          <a:lstStyle/>
          <a:p>
            <a:r>
              <a:rPr lang="en-US" dirty="0" err="1" smtClean="0"/>
              <a:t>Tsakanov</a:t>
            </a:r>
            <a:r>
              <a:rPr lang="en-US" dirty="0" smtClean="0"/>
              <a:t>, </a:t>
            </a:r>
            <a:r>
              <a:rPr lang="en-US" i="1" dirty="0" smtClean="0"/>
              <a:t>NIMA</a:t>
            </a:r>
            <a:r>
              <a:rPr lang="en-US" dirty="0" smtClean="0"/>
              <a:t>(</a:t>
            </a:r>
            <a:r>
              <a:rPr lang="en-US" dirty="0"/>
              <a:t>1999) </a:t>
            </a:r>
            <a:r>
              <a:rPr lang="en-US" dirty="0" smtClean="0"/>
              <a:t>202-213</a:t>
            </a:r>
            <a:endParaRPr lang="en-US" dirty="0"/>
          </a:p>
        </p:txBody>
      </p:sp>
      <p:cxnSp>
        <p:nvCxnSpPr>
          <p:cNvPr id="23" name="Straight Arrow Connector 22"/>
          <p:cNvCxnSpPr/>
          <p:nvPr/>
        </p:nvCxnSpPr>
        <p:spPr>
          <a:xfrm flipH="1" flipV="1">
            <a:off x="1363580" y="3221790"/>
            <a:ext cx="5678905" cy="9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1973180" y="3221790"/>
            <a:ext cx="5069305" cy="9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flipV="1">
            <a:off x="2577432" y="3221789"/>
            <a:ext cx="4465053" cy="90905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3170990" y="3221790"/>
            <a:ext cx="3871495" cy="9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flipV="1">
            <a:off x="3807726" y="3221790"/>
            <a:ext cx="3234759" cy="9090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6125049" y="4157578"/>
            <a:ext cx="2688463" cy="646331"/>
          </a:xfrm>
          <a:prstGeom prst="rect">
            <a:avLst/>
          </a:prstGeom>
          <a:noFill/>
        </p:spPr>
        <p:txBody>
          <a:bodyPr wrap="square" rtlCol="0">
            <a:spAutoFit/>
          </a:bodyPr>
          <a:lstStyle/>
          <a:p>
            <a:r>
              <a:rPr lang="en-US" dirty="0" smtClean="0"/>
              <a:t>Decelerating field is the same inside each bunch</a:t>
            </a:r>
            <a:endParaRPr lang="en-US" dirty="0"/>
          </a:p>
        </p:txBody>
      </p:sp>
    </p:spTree>
    <p:extLst>
      <p:ext uri="{BB962C8B-B14F-4D97-AF65-F5344CB8AC3E}">
        <p14:creationId xmlns:p14="http://schemas.microsoft.com/office/powerpoint/2010/main" val="3802313552"/>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913945" y="3476918"/>
            <a:ext cx="2648648" cy="307777"/>
          </a:xfrm>
          <a:prstGeom prst="rect">
            <a:avLst/>
          </a:prstGeom>
          <a:noFill/>
        </p:spPr>
        <p:txBody>
          <a:bodyPr wrap="square" rtlCol="0">
            <a:spAutoFit/>
          </a:bodyPr>
          <a:lstStyle/>
          <a:p>
            <a:r>
              <a:rPr lang="en-US" sz="1400" dirty="0" smtClean="0"/>
              <a:t>Longitudinal Field (V/m)</a:t>
            </a:r>
            <a:endParaRPr lang="en-US" sz="1400" dirty="0"/>
          </a:p>
        </p:txBody>
      </p:sp>
      <p:sp>
        <p:nvSpPr>
          <p:cNvPr id="3" name="TextBox 2"/>
          <p:cNvSpPr txBox="1"/>
          <p:nvPr/>
        </p:nvSpPr>
        <p:spPr>
          <a:xfrm rot="16200000">
            <a:off x="2986243" y="3251909"/>
            <a:ext cx="2648648" cy="307777"/>
          </a:xfrm>
          <a:prstGeom prst="rect">
            <a:avLst/>
          </a:prstGeom>
          <a:noFill/>
        </p:spPr>
        <p:txBody>
          <a:bodyPr wrap="square" rtlCol="0">
            <a:spAutoFit/>
          </a:bodyPr>
          <a:lstStyle/>
          <a:p>
            <a:r>
              <a:rPr lang="en-US" sz="1400" dirty="0" smtClean="0"/>
              <a:t>Beam current (A) </a:t>
            </a:r>
            <a:endParaRPr lang="en-US" sz="1400" dirty="0"/>
          </a:p>
        </p:txBody>
      </p:sp>
      <p:sp>
        <p:nvSpPr>
          <p:cNvPr id="6" name="TextBox 5"/>
          <p:cNvSpPr txBox="1"/>
          <p:nvPr/>
        </p:nvSpPr>
        <p:spPr>
          <a:xfrm>
            <a:off x="494929" y="775536"/>
            <a:ext cx="7777849" cy="646331"/>
          </a:xfrm>
          <a:prstGeom prst="rect">
            <a:avLst/>
          </a:prstGeom>
          <a:noFill/>
        </p:spPr>
        <p:txBody>
          <a:bodyPr wrap="square" rtlCol="0">
            <a:spAutoFit/>
          </a:bodyPr>
          <a:lstStyle/>
          <a:p>
            <a:r>
              <a:rPr lang="en-US" dirty="0" smtClean="0"/>
              <a:t>Using the same pulse train as before, we can change the plasma density such that the bunch spacing is equal to 1.5 plasma wavelengths, i.e. </a:t>
            </a:r>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1713891623"/>
              </p:ext>
            </p:extLst>
          </p:nvPr>
        </p:nvGraphicFramePr>
        <p:xfrm>
          <a:off x="6103613" y="1061504"/>
          <a:ext cx="1700213" cy="360363"/>
        </p:xfrm>
        <a:graphic>
          <a:graphicData uri="http://schemas.openxmlformats.org/presentationml/2006/ole">
            <mc:AlternateContent xmlns:mc="http://schemas.openxmlformats.org/markup-compatibility/2006">
              <mc:Choice xmlns:v="urn:schemas-microsoft-com:vml" Requires="v">
                <p:oleObj spid="_x0000_s7219" name="Equation" r:id="rId3" imgW="1143000" imgH="241300" progId="Equation.3">
                  <p:embed/>
                </p:oleObj>
              </mc:Choice>
              <mc:Fallback>
                <p:oleObj name="Equation" r:id="rId3" imgW="1143000" imgH="241300" progId="Equation.3">
                  <p:embed/>
                  <p:pic>
                    <p:nvPicPr>
                      <p:cNvPr id="0" name=""/>
                      <p:cNvPicPr/>
                      <p:nvPr/>
                    </p:nvPicPr>
                    <p:blipFill>
                      <a:blip r:embed="rId4"/>
                      <a:stretch>
                        <a:fillRect/>
                      </a:stretch>
                    </p:blipFill>
                    <p:spPr>
                      <a:xfrm>
                        <a:off x="6103613" y="1061504"/>
                        <a:ext cx="1700213" cy="360363"/>
                      </a:xfrm>
                      <a:prstGeom prst="rect">
                        <a:avLst/>
                      </a:prstGeom>
                    </p:spPr>
                  </p:pic>
                </p:oleObj>
              </mc:Fallback>
            </mc:AlternateContent>
          </a:graphicData>
        </a:graphic>
      </p:graphicFrame>
      <p:sp>
        <p:nvSpPr>
          <p:cNvPr id="10" name="TextBox 9"/>
          <p:cNvSpPr txBox="1"/>
          <p:nvPr/>
        </p:nvSpPr>
        <p:spPr>
          <a:xfrm>
            <a:off x="603701" y="1617579"/>
            <a:ext cx="6618556" cy="369332"/>
          </a:xfrm>
          <a:prstGeom prst="rect">
            <a:avLst/>
          </a:prstGeom>
          <a:noFill/>
        </p:spPr>
        <p:txBody>
          <a:bodyPr wrap="none" rtlCol="0">
            <a:spAutoFit/>
          </a:bodyPr>
          <a:lstStyle/>
          <a:p>
            <a:r>
              <a:rPr lang="en-US" dirty="0" smtClean="0"/>
              <a:t>To simulate the ramp, the total charge is kept fixed but redistributed:</a:t>
            </a:r>
            <a:endParaRPr lang="en-US" dirty="0"/>
          </a:p>
        </p:txBody>
      </p:sp>
      <p:graphicFrame>
        <p:nvGraphicFramePr>
          <p:cNvPr id="12" name="Object 11"/>
          <p:cNvGraphicFramePr>
            <a:graphicFrameLocks noChangeAspect="1"/>
          </p:cNvGraphicFramePr>
          <p:nvPr>
            <p:extLst>
              <p:ext uri="{D42A27DB-BD31-4B8C-83A1-F6EECF244321}">
                <p14:modId xmlns:p14="http://schemas.microsoft.com/office/powerpoint/2010/main" val="2190529558"/>
              </p:ext>
            </p:extLst>
          </p:nvPr>
        </p:nvGraphicFramePr>
        <p:xfrm>
          <a:off x="2287674" y="1879600"/>
          <a:ext cx="868363" cy="587375"/>
        </p:xfrm>
        <a:graphic>
          <a:graphicData uri="http://schemas.openxmlformats.org/presentationml/2006/ole">
            <mc:AlternateContent xmlns:mc="http://schemas.openxmlformats.org/markup-compatibility/2006">
              <mc:Choice xmlns:v="urn:schemas-microsoft-com:vml" Requires="v">
                <p:oleObj spid="_x0000_s7220" name="Equation" r:id="rId5" imgW="584200" imgH="393700" progId="Equation.3">
                  <p:embed/>
                </p:oleObj>
              </mc:Choice>
              <mc:Fallback>
                <p:oleObj name="Equation" r:id="rId5" imgW="584200" imgH="393700" progId="Equation.3">
                  <p:embed/>
                  <p:pic>
                    <p:nvPicPr>
                      <p:cNvPr id="0" name=""/>
                      <p:cNvPicPr/>
                      <p:nvPr/>
                    </p:nvPicPr>
                    <p:blipFill>
                      <a:blip r:embed="rId6"/>
                      <a:stretch>
                        <a:fillRect/>
                      </a:stretch>
                    </p:blipFill>
                    <p:spPr>
                      <a:xfrm>
                        <a:off x="2287674" y="1879600"/>
                        <a:ext cx="868363" cy="58737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706198063"/>
              </p:ext>
            </p:extLst>
          </p:nvPr>
        </p:nvGraphicFramePr>
        <p:xfrm>
          <a:off x="3535449" y="2027015"/>
          <a:ext cx="735013" cy="320675"/>
        </p:xfrm>
        <a:graphic>
          <a:graphicData uri="http://schemas.openxmlformats.org/presentationml/2006/ole">
            <mc:AlternateContent xmlns:mc="http://schemas.openxmlformats.org/markup-compatibility/2006">
              <mc:Choice xmlns:v="urn:schemas-microsoft-com:vml" Requires="v">
                <p:oleObj spid="_x0000_s7221" name="Equation" r:id="rId7" imgW="495300" imgH="215900" progId="Equation.3">
                  <p:embed/>
                </p:oleObj>
              </mc:Choice>
              <mc:Fallback>
                <p:oleObj name="Equation" r:id="rId7" imgW="495300" imgH="215900" progId="Equation.3">
                  <p:embed/>
                  <p:pic>
                    <p:nvPicPr>
                      <p:cNvPr id="0" name=""/>
                      <p:cNvPicPr/>
                      <p:nvPr/>
                    </p:nvPicPr>
                    <p:blipFill>
                      <a:blip r:embed="rId8"/>
                      <a:stretch>
                        <a:fillRect/>
                      </a:stretch>
                    </p:blipFill>
                    <p:spPr>
                      <a:xfrm>
                        <a:off x="3535449" y="2027015"/>
                        <a:ext cx="735013" cy="32067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843695966"/>
              </p:ext>
            </p:extLst>
          </p:nvPr>
        </p:nvGraphicFramePr>
        <p:xfrm>
          <a:off x="4533987" y="1879600"/>
          <a:ext cx="906462" cy="587375"/>
        </p:xfrm>
        <a:graphic>
          <a:graphicData uri="http://schemas.openxmlformats.org/presentationml/2006/ole">
            <mc:AlternateContent xmlns:mc="http://schemas.openxmlformats.org/markup-compatibility/2006">
              <mc:Choice xmlns:v="urn:schemas-microsoft-com:vml" Requires="v">
                <p:oleObj spid="_x0000_s7222" name="Equation" r:id="rId9" imgW="609600" imgH="393700" progId="Equation.3">
                  <p:embed/>
                </p:oleObj>
              </mc:Choice>
              <mc:Fallback>
                <p:oleObj name="Equation" r:id="rId9" imgW="609600" imgH="393700" progId="Equation.3">
                  <p:embed/>
                  <p:pic>
                    <p:nvPicPr>
                      <p:cNvPr id="0" name=""/>
                      <p:cNvPicPr/>
                      <p:nvPr/>
                    </p:nvPicPr>
                    <p:blipFill>
                      <a:blip r:embed="rId10"/>
                      <a:stretch>
                        <a:fillRect/>
                      </a:stretch>
                    </p:blipFill>
                    <p:spPr>
                      <a:xfrm>
                        <a:off x="4533987" y="1879600"/>
                        <a:ext cx="906462" cy="58737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3189623878"/>
              </p:ext>
            </p:extLst>
          </p:nvPr>
        </p:nvGraphicFramePr>
        <p:xfrm>
          <a:off x="6411391" y="2041525"/>
          <a:ext cx="1036638" cy="320675"/>
        </p:xfrm>
        <a:graphic>
          <a:graphicData uri="http://schemas.openxmlformats.org/presentationml/2006/ole">
            <mc:AlternateContent xmlns:mc="http://schemas.openxmlformats.org/markup-compatibility/2006">
              <mc:Choice xmlns:v="urn:schemas-microsoft-com:vml" Requires="v">
                <p:oleObj spid="_x0000_s7223" name="Equation" r:id="rId11" imgW="698500" imgH="215900" progId="Equation.3">
                  <p:embed/>
                </p:oleObj>
              </mc:Choice>
              <mc:Fallback>
                <p:oleObj name="Equation" r:id="rId11" imgW="698500" imgH="215900" progId="Equation.3">
                  <p:embed/>
                  <p:pic>
                    <p:nvPicPr>
                      <p:cNvPr id="0" name=""/>
                      <p:cNvPicPr/>
                      <p:nvPr/>
                    </p:nvPicPr>
                    <p:blipFill>
                      <a:blip r:embed="rId12"/>
                      <a:stretch>
                        <a:fillRect/>
                      </a:stretch>
                    </p:blipFill>
                    <p:spPr>
                      <a:xfrm>
                        <a:off x="6411391" y="2041525"/>
                        <a:ext cx="1036638" cy="320675"/>
                      </a:xfrm>
                      <a:prstGeom prst="rect">
                        <a:avLst/>
                      </a:prstGeom>
                    </p:spPr>
                  </p:pic>
                </p:oleObj>
              </mc:Fallback>
            </mc:AlternateContent>
          </a:graphicData>
        </a:graphic>
      </p:graphicFrame>
      <p:sp>
        <p:nvSpPr>
          <p:cNvPr id="16" name="TextBox 15"/>
          <p:cNvSpPr txBox="1"/>
          <p:nvPr/>
        </p:nvSpPr>
        <p:spPr>
          <a:xfrm>
            <a:off x="5810145" y="1994387"/>
            <a:ext cx="601246" cy="369332"/>
          </a:xfrm>
          <a:prstGeom prst="rect">
            <a:avLst/>
          </a:prstGeom>
          <a:noFill/>
        </p:spPr>
        <p:txBody>
          <a:bodyPr wrap="none" rtlCol="0">
            <a:spAutoFit/>
          </a:bodyPr>
          <a:lstStyle/>
          <a:p>
            <a:r>
              <a:rPr lang="en-US" dirty="0" smtClean="0"/>
              <a:t>with</a:t>
            </a:r>
            <a:endParaRPr lang="en-US" dirty="0"/>
          </a:p>
        </p:txBody>
      </p:sp>
      <p:pic>
        <p:nvPicPr>
          <p:cNvPr id="18" name="Picture 17" descr="plasma.bmp"/>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44354" y="2900157"/>
            <a:ext cx="3977668" cy="2161918"/>
          </a:xfrm>
          <a:prstGeom prst="rect">
            <a:avLst/>
          </a:prstGeom>
        </p:spPr>
      </p:pic>
      <p:pic>
        <p:nvPicPr>
          <p:cNvPr id="19" name="Picture 18" descr="Ez and Nd.eps"/>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64268" y="3004675"/>
            <a:ext cx="3657600" cy="2057400"/>
          </a:xfrm>
          <a:prstGeom prst="rect">
            <a:avLst/>
          </a:prstGeom>
        </p:spPr>
      </p:pic>
      <p:sp>
        <p:nvSpPr>
          <p:cNvPr id="20" name="TextBox 19"/>
          <p:cNvSpPr txBox="1"/>
          <p:nvPr/>
        </p:nvSpPr>
        <p:spPr>
          <a:xfrm>
            <a:off x="1974753" y="5062075"/>
            <a:ext cx="691891" cy="307777"/>
          </a:xfrm>
          <a:prstGeom prst="rect">
            <a:avLst/>
          </a:prstGeom>
          <a:noFill/>
        </p:spPr>
        <p:txBody>
          <a:bodyPr wrap="none" rtlCol="0">
            <a:spAutoFit/>
          </a:bodyPr>
          <a:lstStyle/>
          <a:p>
            <a:r>
              <a:rPr lang="en-US" sz="1400" dirty="0" smtClean="0"/>
              <a:t>z (mm)</a:t>
            </a:r>
            <a:endParaRPr lang="en-US" sz="1400" dirty="0"/>
          </a:p>
        </p:txBody>
      </p:sp>
      <p:cxnSp>
        <p:nvCxnSpPr>
          <p:cNvPr id="22" name="Straight Arrow Connector 21"/>
          <p:cNvCxnSpPr/>
          <p:nvPr/>
        </p:nvCxnSpPr>
        <p:spPr>
          <a:xfrm flipH="1" flipV="1">
            <a:off x="2834105" y="3930316"/>
            <a:ext cx="1322573" cy="1858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Straight Arrow Connector 22"/>
          <p:cNvCxnSpPr/>
          <p:nvPr/>
        </p:nvCxnSpPr>
        <p:spPr>
          <a:xfrm flipH="1" flipV="1">
            <a:off x="3288632" y="3930316"/>
            <a:ext cx="868046" cy="185821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3636212" y="3930317"/>
            <a:ext cx="520466" cy="185820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3769895" y="5788526"/>
            <a:ext cx="4490006" cy="369332"/>
          </a:xfrm>
          <a:prstGeom prst="rect">
            <a:avLst/>
          </a:prstGeom>
          <a:noFill/>
        </p:spPr>
        <p:txBody>
          <a:bodyPr wrap="none" rtlCol="0">
            <a:spAutoFit/>
          </a:bodyPr>
          <a:lstStyle/>
          <a:p>
            <a:r>
              <a:rPr lang="en-US" dirty="0" smtClean="0"/>
              <a:t>Decelerating field the same inside each bunch</a:t>
            </a:r>
            <a:endParaRPr lang="en-US" dirty="0"/>
          </a:p>
        </p:txBody>
      </p:sp>
      <p:sp>
        <p:nvSpPr>
          <p:cNvPr id="30" name="TextBox 29"/>
          <p:cNvSpPr txBox="1"/>
          <p:nvPr/>
        </p:nvSpPr>
        <p:spPr>
          <a:xfrm>
            <a:off x="3769895" y="6080136"/>
            <a:ext cx="5270869" cy="369332"/>
          </a:xfrm>
          <a:prstGeom prst="rect">
            <a:avLst/>
          </a:prstGeom>
          <a:noFill/>
        </p:spPr>
        <p:txBody>
          <a:bodyPr wrap="none" rtlCol="0">
            <a:spAutoFit/>
          </a:bodyPr>
          <a:lstStyle/>
          <a:p>
            <a:r>
              <a:rPr lang="en-US" dirty="0" smtClean="0"/>
              <a:t>Transformer ratio increased to ~4 for three pulse train</a:t>
            </a:r>
            <a:endParaRPr lang="en-US" dirty="0"/>
          </a:p>
        </p:txBody>
      </p:sp>
      <p:sp>
        <p:nvSpPr>
          <p:cNvPr id="21" name="TextBox 20"/>
          <p:cNvSpPr txBox="1"/>
          <p:nvPr/>
        </p:nvSpPr>
        <p:spPr>
          <a:xfrm>
            <a:off x="3184212" y="272352"/>
            <a:ext cx="2782883" cy="461665"/>
          </a:xfrm>
          <a:prstGeom prst="rect">
            <a:avLst/>
          </a:prstGeom>
          <a:noFill/>
        </p:spPr>
        <p:txBody>
          <a:bodyPr wrap="none" rtlCol="0">
            <a:spAutoFit/>
          </a:bodyPr>
          <a:lstStyle/>
          <a:p>
            <a:r>
              <a:rPr lang="en-US" sz="2400" b="1" dirty="0" smtClean="0">
                <a:solidFill>
                  <a:schemeClr val="bg1">
                    <a:lumMod val="50000"/>
                  </a:schemeClr>
                </a:solidFill>
              </a:rPr>
              <a:t>Ramped bunch train</a:t>
            </a:r>
            <a:endParaRPr lang="en-US" sz="2400" b="1" dirty="0">
              <a:solidFill>
                <a:schemeClr val="bg1">
                  <a:lumMod val="50000"/>
                </a:schemeClr>
              </a:solidFill>
            </a:endParaRPr>
          </a:p>
        </p:txBody>
      </p:sp>
    </p:spTree>
    <p:extLst>
      <p:ext uri="{BB962C8B-B14F-4D97-AF65-F5344CB8AC3E}">
        <p14:creationId xmlns:p14="http://schemas.microsoft.com/office/powerpoint/2010/main" val="21956738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2922" y="396894"/>
            <a:ext cx="1576724" cy="461665"/>
          </a:xfrm>
          <a:prstGeom prst="rect">
            <a:avLst/>
          </a:prstGeom>
          <a:noFill/>
        </p:spPr>
        <p:txBody>
          <a:bodyPr wrap="none" rtlCol="0">
            <a:spAutoFit/>
          </a:bodyPr>
          <a:lstStyle/>
          <a:p>
            <a:r>
              <a:rPr lang="en-US" sz="2400" b="1" dirty="0" smtClean="0">
                <a:solidFill>
                  <a:schemeClr val="bg1">
                    <a:lumMod val="50000"/>
                  </a:schemeClr>
                </a:solidFill>
              </a:rPr>
              <a:t>Conclusion</a:t>
            </a:r>
            <a:endParaRPr lang="en-US" sz="2400" b="1" dirty="0">
              <a:solidFill>
                <a:schemeClr val="bg1">
                  <a:lumMod val="50000"/>
                </a:schemeClr>
              </a:solidFill>
            </a:endParaRPr>
          </a:p>
        </p:txBody>
      </p:sp>
      <p:sp>
        <p:nvSpPr>
          <p:cNvPr id="4" name="TextBox 3"/>
          <p:cNvSpPr txBox="1"/>
          <p:nvPr/>
        </p:nvSpPr>
        <p:spPr>
          <a:xfrm>
            <a:off x="1508014" y="2394594"/>
            <a:ext cx="6283402" cy="1200329"/>
          </a:xfrm>
          <a:prstGeom prst="rect">
            <a:avLst/>
          </a:prstGeom>
          <a:noFill/>
        </p:spPr>
        <p:txBody>
          <a:bodyPr wrap="square" rtlCol="0">
            <a:spAutoFit/>
          </a:bodyPr>
          <a:lstStyle/>
          <a:p>
            <a:pPr algn="just"/>
            <a:r>
              <a:rPr lang="en-US" dirty="0" smtClean="0"/>
              <a:t>With modest </a:t>
            </a:r>
            <a:r>
              <a:rPr lang="en-US" dirty="0" err="1" smtClean="0"/>
              <a:t>beamline</a:t>
            </a:r>
            <a:r>
              <a:rPr lang="en-US" dirty="0" smtClean="0"/>
              <a:t> modifications, </a:t>
            </a:r>
            <a:r>
              <a:rPr lang="en-US" dirty="0" smtClean="0"/>
              <a:t>plasma </a:t>
            </a:r>
            <a:r>
              <a:rPr lang="en-US" dirty="0" err="1" smtClean="0"/>
              <a:t>wakefield</a:t>
            </a:r>
            <a:r>
              <a:rPr lang="en-US" dirty="0" smtClean="0"/>
              <a:t> acceleration experiments at </a:t>
            </a:r>
            <a:r>
              <a:rPr lang="en-US" dirty="0" smtClean="0"/>
              <a:t>ATF can be carried out in the so called quasi non linear regime, through which we can explore the possibility of combining blowout with a linear plasma </a:t>
            </a:r>
            <a:r>
              <a:rPr lang="en-US" dirty="0" err="1" smtClean="0"/>
              <a:t>respone</a:t>
            </a:r>
            <a:r>
              <a:rPr lang="en-US" dirty="0" smtClean="0"/>
              <a:t>.</a:t>
            </a:r>
            <a:endParaRPr lang="en-US" dirty="0"/>
          </a:p>
        </p:txBody>
      </p:sp>
    </p:spTree>
    <p:extLst>
      <p:ext uri="{BB962C8B-B14F-4D97-AF65-F5344CB8AC3E}">
        <p14:creationId xmlns:p14="http://schemas.microsoft.com/office/powerpoint/2010/main" val="18655210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276879952"/>
              </p:ext>
            </p:extLst>
          </p:nvPr>
        </p:nvGraphicFramePr>
        <p:xfrm>
          <a:off x="398742" y="3986314"/>
          <a:ext cx="8367059" cy="1990681"/>
        </p:xfrm>
        <a:graphic>
          <a:graphicData uri="http://schemas.openxmlformats.org/drawingml/2006/table">
            <a:tbl>
              <a:tblPr firstRow="1" bandRow="1">
                <a:tableStyleId>{D27102A9-8310-4765-A935-A1911B00CA55}</a:tableStyleId>
              </a:tblPr>
              <a:tblGrid>
                <a:gridCol w="1628589"/>
                <a:gridCol w="3257176"/>
                <a:gridCol w="3481294"/>
              </a:tblGrid>
              <a:tr h="436202">
                <a:tc>
                  <a:txBody>
                    <a:bodyPr/>
                    <a:lstStyle/>
                    <a:p>
                      <a:r>
                        <a:rPr lang="en-US" dirty="0" smtClean="0"/>
                        <a:t>PWFA</a:t>
                      </a:r>
                      <a:r>
                        <a:rPr lang="en-US" baseline="0" dirty="0" smtClean="0"/>
                        <a:t> regime</a:t>
                      </a:r>
                      <a:endParaRPr lang="en-US" dirty="0"/>
                    </a:p>
                  </a:txBody>
                  <a:tcPr/>
                </a:tc>
                <a:tc>
                  <a:txBody>
                    <a:bodyPr/>
                    <a:lstStyle/>
                    <a:p>
                      <a:r>
                        <a:rPr lang="en-US" dirty="0" smtClean="0"/>
                        <a:t>Advantage</a:t>
                      </a:r>
                      <a:endParaRPr lang="en-US" dirty="0"/>
                    </a:p>
                  </a:txBody>
                  <a:tcPr/>
                </a:tc>
                <a:tc>
                  <a:txBody>
                    <a:bodyPr/>
                    <a:lstStyle/>
                    <a:p>
                      <a:r>
                        <a:rPr lang="en-US" dirty="0" smtClean="0"/>
                        <a:t>Disadvantage</a:t>
                      </a:r>
                      <a:endParaRPr lang="en-US" dirty="0"/>
                    </a:p>
                  </a:txBody>
                  <a:tcPr/>
                </a:tc>
              </a:tr>
              <a:tr h="763354">
                <a:tc>
                  <a:txBody>
                    <a:bodyPr/>
                    <a:lstStyle/>
                    <a:p>
                      <a:r>
                        <a:rPr lang="en-US" dirty="0" smtClean="0"/>
                        <a:t>Non</a:t>
                      </a:r>
                      <a:r>
                        <a:rPr lang="en-US" baseline="0" dirty="0" smtClean="0"/>
                        <a:t> linear</a:t>
                      </a:r>
                      <a:endParaRPr lang="en-US" dirty="0"/>
                    </a:p>
                  </a:txBody>
                  <a:tcPr/>
                </a:tc>
                <a:tc>
                  <a:txBody>
                    <a:bodyPr/>
                    <a:lstStyle/>
                    <a:p>
                      <a:r>
                        <a:rPr lang="en-US" dirty="0" smtClean="0"/>
                        <a:t>-Linear ion</a:t>
                      </a:r>
                      <a:r>
                        <a:rPr lang="en-US" baseline="0" dirty="0" smtClean="0"/>
                        <a:t> focusing</a:t>
                      </a:r>
                    </a:p>
                    <a:p>
                      <a:r>
                        <a:rPr lang="en-US" baseline="0" dirty="0" smtClean="0"/>
                        <a:t>-Acceleration independent of transverse position</a:t>
                      </a:r>
                      <a:endParaRPr lang="en-US" dirty="0"/>
                    </a:p>
                  </a:txBody>
                  <a:tcPr/>
                </a:tc>
                <a:tc>
                  <a:txBody>
                    <a:bodyPr/>
                    <a:lstStyle/>
                    <a:p>
                      <a:r>
                        <a:rPr lang="en-US" dirty="0" smtClean="0"/>
                        <a:t>-Amplitude</a:t>
                      </a:r>
                      <a:r>
                        <a:rPr lang="en-US" baseline="0" dirty="0" smtClean="0"/>
                        <a:t> dependent period</a:t>
                      </a:r>
                    </a:p>
                    <a:p>
                      <a:r>
                        <a:rPr lang="en-US" baseline="0" dirty="0" smtClean="0"/>
                        <a:t>-Large </a:t>
                      </a:r>
                      <a:r>
                        <a:rPr lang="en-US" baseline="0" dirty="0" err="1" smtClean="0"/>
                        <a:t>wavebreaking</a:t>
                      </a:r>
                      <a:endParaRPr lang="en-US" dirty="0"/>
                    </a:p>
                  </a:txBody>
                  <a:tcPr/>
                </a:tc>
              </a:tr>
              <a:tr h="436202">
                <a:tc>
                  <a:txBody>
                    <a:bodyPr/>
                    <a:lstStyle/>
                    <a:p>
                      <a:r>
                        <a:rPr lang="en-US" dirty="0" smtClean="0"/>
                        <a:t>Linear</a:t>
                      </a:r>
                      <a:endParaRPr lang="en-US" dirty="0"/>
                    </a:p>
                  </a:txBody>
                  <a:tcPr/>
                </a:tc>
                <a:tc>
                  <a:txBody>
                    <a:bodyPr/>
                    <a:lstStyle/>
                    <a:p>
                      <a:r>
                        <a:rPr lang="en-US" dirty="0" smtClean="0"/>
                        <a:t>-Can drive plasma oscillations resonantly </a:t>
                      </a:r>
                      <a:endParaRPr lang="en-US" dirty="0"/>
                    </a:p>
                  </a:txBody>
                  <a:tcPr/>
                </a:tc>
                <a:tc>
                  <a:txBody>
                    <a:bodyPr/>
                    <a:lstStyle/>
                    <a:p>
                      <a:r>
                        <a:rPr lang="en-US" dirty="0" smtClean="0"/>
                        <a:t>-Non linear radial focusing</a:t>
                      </a:r>
                    </a:p>
                    <a:p>
                      <a:r>
                        <a:rPr lang="en-US" dirty="0" smtClean="0"/>
                        <a:t>-Radially</a:t>
                      </a:r>
                      <a:r>
                        <a:rPr lang="en-US" baseline="0" dirty="0" smtClean="0"/>
                        <a:t> dependent acceleration</a:t>
                      </a:r>
                      <a:endParaRPr lang="en-US" dirty="0"/>
                    </a:p>
                  </a:txBody>
                  <a:tcPr/>
                </a:tc>
              </a:tr>
            </a:tbl>
          </a:graphicData>
        </a:graphic>
      </p:graphicFrame>
      <p:sp>
        <p:nvSpPr>
          <p:cNvPr id="12" name="TextBox 11"/>
          <p:cNvSpPr txBox="1"/>
          <p:nvPr/>
        </p:nvSpPr>
        <p:spPr>
          <a:xfrm>
            <a:off x="2665114" y="186575"/>
            <a:ext cx="4999922" cy="461665"/>
          </a:xfrm>
          <a:prstGeom prst="rect">
            <a:avLst/>
          </a:prstGeom>
          <a:noFill/>
        </p:spPr>
        <p:txBody>
          <a:bodyPr wrap="square" rtlCol="0">
            <a:spAutoFit/>
          </a:bodyPr>
          <a:lstStyle/>
          <a:p>
            <a:r>
              <a:rPr lang="en-US" sz="2400" b="1" dirty="0">
                <a:solidFill>
                  <a:prstClr val="white">
                    <a:lumMod val="50000"/>
                  </a:prstClr>
                </a:solidFill>
                <a:latin typeface="Calibri"/>
              </a:rPr>
              <a:t>Background and Motivation</a:t>
            </a:r>
            <a:endParaRPr lang="en-US" sz="2400" b="1" dirty="0">
              <a:solidFill>
                <a:prstClr val="white">
                  <a:lumMod val="50000"/>
                </a:prstClr>
              </a:solidFill>
              <a:latin typeface="Calibri"/>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2677007079"/>
              </p:ext>
            </p:extLst>
          </p:nvPr>
        </p:nvGraphicFramePr>
        <p:xfrm>
          <a:off x="1321143" y="2051211"/>
          <a:ext cx="6750523" cy="1129465"/>
        </p:xfrm>
        <a:graphic>
          <a:graphicData uri="http://schemas.openxmlformats.org/presentationml/2006/ole">
            <mc:AlternateContent xmlns:mc="http://schemas.openxmlformats.org/markup-compatibility/2006">
              <mc:Choice xmlns:v="urn:schemas-microsoft-com:vml" Requires="v">
                <p:oleObj spid="_x0000_s1035" name="Equation" r:id="rId3" imgW="3263900" imgH="546100" progId="Equation.3">
                  <p:embed/>
                </p:oleObj>
              </mc:Choice>
              <mc:Fallback>
                <p:oleObj name="Equation" r:id="rId3" imgW="3263900" imgH="546100" progId="Equation.3">
                  <p:embed/>
                  <p:pic>
                    <p:nvPicPr>
                      <p:cNvPr id="0" name=""/>
                      <p:cNvPicPr/>
                      <p:nvPr/>
                    </p:nvPicPr>
                    <p:blipFill>
                      <a:blip r:embed="rId4"/>
                      <a:stretch>
                        <a:fillRect/>
                      </a:stretch>
                    </p:blipFill>
                    <p:spPr>
                      <a:xfrm>
                        <a:off x="1321143" y="2051211"/>
                        <a:ext cx="6750523" cy="1129465"/>
                      </a:xfrm>
                      <a:prstGeom prst="rect">
                        <a:avLst/>
                      </a:prstGeom>
                    </p:spPr>
                  </p:pic>
                </p:oleObj>
              </mc:Fallback>
            </mc:AlternateContent>
          </a:graphicData>
        </a:graphic>
      </p:graphicFrame>
      <p:sp>
        <p:nvSpPr>
          <p:cNvPr id="14" name="TextBox 13"/>
          <p:cNvSpPr txBox="1"/>
          <p:nvPr/>
        </p:nvSpPr>
        <p:spPr>
          <a:xfrm>
            <a:off x="2953093" y="1478064"/>
            <a:ext cx="3155694" cy="430887"/>
          </a:xfrm>
          <a:prstGeom prst="rect">
            <a:avLst/>
          </a:prstGeom>
          <a:noFill/>
        </p:spPr>
        <p:txBody>
          <a:bodyPr wrap="none" rtlCol="0">
            <a:spAutoFit/>
          </a:bodyPr>
          <a:lstStyle/>
          <a:p>
            <a:r>
              <a:rPr lang="en-US" sz="2200" b="1" dirty="0">
                <a:solidFill>
                  <a:prstClr val="black"/>
                </a:solidFill>
                <a:latin typeface="Calibri"/>
              </a:rPr>
              <a:t>Measure of non linearity:</a:t>
            </a:r>
            <a:endParaRPr lang="en-US" sz="2200" b="1" dirty="0">
              <a:solidFill>
                <a:prstClr val="black"/>
              </a:solidFill>
              <a:latin typeface="Calibri"/>
            </a:endParaRPr>
          </a:p>
        </p:txBody>
      </p:sp>
    </p:spTree>
    <p:extLst>
      <p:ext uri="{BB962C8B-B14F-4D97-AF65-F5344CB8AC3E}">
        <p14:creationId xmlns:p14="http://schemas.microsoft.com/office/powerpoint/2010/main" val="2488206543"/>
      </p:ext>
    </p:extLst>
  </p:cSld>
  <p:clrMapOvr>
    <a:masterClrMapping/>
  </p:clrMapOvr>
  <mc:AlternateContent xmlns:mc="http://schemas.openxmlformats.org/markup-compatibility/2006">
    <mc:Choice xmlns:p14="http://schemas.microsoft.com/office/powerpoint/2010/main" Requires="p14">
      <p:transition spd="slow" p14:dur="2000" advTm="107078"/>
    </mc:Choice>
    <mc:Fallback>
      <p:transition xmlns:p14="http://schemas.microsoft.com/office/powerpoint/2010/main" spd="slow" advTm="107078"/>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65114" y="186575"/>
            <a:ext cx="4999922" cy="461665"/>
          </a:xfrm>
          <a:prstGeom prst="rect">
            <a:avLst/>
          </a:prstGeom>
          <a:noFill/>
        </p:spPr>
        <p:txBody>
          <a:bodyPr wrap="square" rtlCol="0">
            <a:spAutoFit/>
          </a:bodyPr>
          <a:lstStyle/>
          <a:p>
            <a:r>
              <a:rPr lang="en-US" sz="2400" b="1" dirty="0">
                <a:solidFill>
                  <a:prstClr val="white">
                    <a:lumMod val="50000"/>
                  </a:prstClr>
                </a:solidFill>
                <a:latin typeface="Calibri"/>
              </a:rPr>
              <a:t>Background and Motivation</a:t>
            </a:r>
            <a:endParaRPr lang="en-US" sz="2400" b="1" dirty="0">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30985729"/>
              </p:ext>
            </p:extLst>
          </p:nvPr>
        </p:nvGraphicFramePr>
        <p:xfrm>
          <a:off x="344432" y="1815170"/>
          <a:ext cx="8367059" cy="1990681"/>
        </p:xfrm>
        <a:graphic>
          <a:graphicData uri="http://schemas.openxmlformats.org/drawingml/2006/table">
            <a:tbl>
              <a:tblPr firstRow="1" bandRow="1">
                <a:tableStyleId>{D27102A9-8310-4765-A935-A1911B00CA55}</a:tableStyleId>
              </a:tblPr>
              <a:tblGrid>
                <a:gridCol w="1628589"/>
                <a:gridCol w="3257176"/>
                <a:gridCol w="3481294"/>
              </a:tblGrid>
              <a:tr h="436202">
                <a:tc>
                  <a:txBody>
                    <a:bodyPr/>
                    <a:lstStyle/>
                    <a:p>
                      <a:r>
                        <a:rPr lang="en-US" dirty="0" smtClean="0"/>
                        <a:t>PWFA</a:t>
                      </a:r>
                      <a:r>
                        <a:rPr lang="en-US" baseline="0" dirty="0" smtClean="0"/>
                        <a:t> regime</a:t>
                      </a:r>
                      <a:endParaRPr lang="en-US" dirty="0"/>
                    </a:p>
                  </a:txBody>
                  <a:tcPr/>
                </a:tc>
                <a:tc>
                  <a:txBody>
                    <a:bodyPr/>
                    <a:lstStyle/>
                    <a:p>
                      <a:r>
                        <a:rPr lang="en-US" dirty="0" smtClean="0"/>
                        <a:t>Advantage</a:t>
                      </a:r>
                      <a:endParaRPr lang="en-US" dirty="0"/>
                    </a:p>
                  </a:txBody>
                  <a:tcPr/>
                </a:tc>
                <a:tc>
                  <a:txBody>
                    <a:bodyPr/>
                    <a:lstStyle/>
                    <a:p>
                      <a:r>
                        <a:rPr lang="en-US" dirty="0" smtClean="0"/>
                        <a:t>Disadvantage</a:t>
                      </a:r>
                      <a:endParaRPr lang="en-US" dirty="0"/>
                    </a:p>
                  </a:txBody>
                  <a:tcPr/>
                </a:tc>
              </a:tr>
              <a:tr h="763354">
                <a:tc>
                  <a:txBody>
                    <a:bodyPr/>
                    <a:lstStyle/>
                    <a:p>
                      <a:r>
                        <a:rPr lang="en-US" dirty="0" smtClean="0"/>
                        <a:t>Non</a:t>
                      </a:r>
                      <a:r>
                        <a:rPr lang="en-US" baseline="0" dirty="0" smtClean="0"/>
                        <a:t> linear</a:t>
                      </a:r>
                      <a:endParaRPr lang="en-US" dirty="0"/>
                    </a:p>
                  </a:txBody>
                  <a:tcPr/>
                </a:tc>
                <a:tc>
                  <a:txBody>
                    <a:bodyPr/>
                    <a:lstStyle/>
                    <a:p>
                      <a:r>
                        <a:rPr lang="en-US" dirty="0" smtClean="0"/>
                        <a:t>-Linear ion</a:t>
                      </a:r>
                      <a:r>
                        <a:rPr lang="en-US" baseline="0" dirty="0" smtClean="0"/>
                        <a:t> focusing</a:t>
                      </a:r>
                    </a:p>
                    <a:p>
                      <a:r>
                        <a:rPr lang="en-US" baseline="0" dirty="0" smtClean="0"/>
                        <a:t>-Acceleration independent of transverse position</a:t>
                      </a:r>
                      <a:endParaRPr lang="en-US" dirty="0"/>
                    </a:p>
                  </a:txBody>
                  <a:tcPr/>
                </a:tc>
                <a:tc>
                  <a:txBody>
                    <a:bodyPr/>
                    <a:lstStyle/>
                    <a:p>
                      <a:r>
                        <a:rPr lang="en-US" dirty="0" smtClean="0"/>
                        <a:t>-Amplitude</a:t>
                      </a:r>
                      <a:r>
                        <a:rPr lang="en-US" baseline="0" dirty="0" smtClean="0"/>
                        <a:t> dependent period</a:t>
                      </a:r>
                    </a:p>
                    <a:p>
                      <a:r>
                        <a:rPr lang="en-US" baseline="0" dirty="0" smtClean="0"/>
                        <a:t>-Large </a:t>
                      </a:r>
                      <a:r>
                        <a:rPr lang="en-US" baseline="0" dirty="0" err="1" smtClean="0"/>
                        <a:t>wavebreaking</a:t>
                      </a:r>
                      <a:endParaRPr lang="en-US" dirty="0"/>
                    </a:p>
                  </a:txBody>
                  <a:tcPr/>
                </a:tc>
              </a:tr>
              <a:tr h="436202">
                <a:tc>
                  <a:txBody>
                    <a:bodyPr/>
                    <a:lstStyle/>
                    <a:p>
                      <a:r>
                        <a:rPr lang="en-US" dirty="0" smtClean="0"/>
                        <a:t>Linear</a:t>
                      </a:r>
                      <a:endParaRPr lang="en-US" dirty="0"/>
                    </a:p>
                  </a:txBody>
                  <a:tcPr/>
                </a:tc>
                <a:tc>
                  <a:txBody>
                    <a:bodyPr/>
                    <a:lstStyle/>
                    <a:p>
                      <a:r>
                        <a:rPr lang="en-US" dirty="0" smtClean="0"/>
                        <a:t>-Can drive plasma oscillations resonantly </a:t>
                      </a:r>
                      <a:endParaRPr lang="en-US" dirty="0"/>
                    </a:p>
                  </a:txBody>
                  <a:tcPr/>
                </a:tc>
                <a:tc>
                  <a:txBody>
                    <a:bodyPr/>
                    <a:lstStyle/>
                    <a:p>
                      <a:r>
                        <a:rPr lang="en-US" dirty="0" smtClean="0"/>
                        <a:t>-Non linear radial focusing</a:t>
                      </a:r>
                    </a:p>
                    <a:p>
                      <a:r>
                        <a:rPr lang="en-US" dirty="0" smtClean="0"/>
                        <a:t>-Radially</a:t>
                      </a:r>
                      <a:r>
                        <a:rPr lang="en-US" baseline="0" dirty="0" smtClean="0"/>
                        <a:t> dependent acceleration</a:t>
                      </a:r>
                      <a:endParaRPr lang="en-US" dirty="0"/>
                    </a:p>
                  </a:txBody>
                  <a:tcPr/>
                </a:tc>
              </a:tr>
            </a:tbl>
          </a:graphicData>
        </a:graphic>
      </p:graphicFrame>
      <p:cxnSp>
        <p:nvCxnSpPr>
          <p:cNvPr id="21" name="Straight Connector 20"/>
          <p:cNvCxnSpPr/>
          <p:nvPr/>
        </p:nvCxnSpPr>
        <p:spPr>
          <a:xfrm>
            <a:off x="5514817" y="2055698"/>
            <a:ext cx="2150219" cy="1615286"/>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V="1">
            <a:off x="5514817" y="2055699"/>
            <a:ext cx="2150219" cy="1615285"/>
          </a:xfrm>
          <a:prstGeom prst="line">
            <a:avLst/>
          </a:prstGeom>
          <a:ln w="76200" cmpd="sng">
            <a:solidFill>
              <a:srgbClr val="FF0000"/>
            </a:solidFill>
          </a:ln>
        </p:spPr>
        <p:style>
          <a:lnRef idx="2">
            <a:schemeClr val="accent1"/>
          </a:lnRef>
          <a:fillRef idx="0">
            <a:schemeClr val="accent1"/>
          </a:fillRef>
          <a:effectRef idx="1">
            <a:schemeClr val="accent1"/>
          </a:effectRef>
          <a:fontRef idx="minor">
            <a:schemeClr val="tx1"/>
          </a:fontRef>
        </p:style>
      </p:cxnSp>
      <p:sp>
        <p:nvSpPr>
          <p:cNvPr id="26" name="Oval 25"/>
          <p:cNvSpPr/>
          <p:nvPr/>
        </p:nvSpPr>
        <p:spPr>
          <a:xfrm>
            <a:off x="1152889" y="1698624"/>
            <a:ext cx="3882864" cy="2365375"/>
          </a:xfrm>
          <a:prstGeom prst="ellipse">
            <a:avLst/>
          </a:prstGeom>
          <a:noFill/>
          <a:ln w="76200" cmpd="sng">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27" name="TextBox 26"/>
          <p:cNvSpPr txBox="1"/>
          <p:nvPr/>
        </p:nvSpPr>
        <p:spPr>
          <a:xfrm>
            <a:off x="1072275" y="858237"/>
            <a:ext cx="6592761" cy="461665"/>
          </a:xfrm>
          <a:prstGeom prst="rect">
            <a:avLst/>
          </a:prstGeom>
          <a:noFill/>
        </p:spPr>
        <p:txBody>
          <a:bodyPr wrap="square" rtlCol="0">
            <a:spAutoFit/>
          </a:bodyPr>
          <a:lstStyle/>
          <a:p>
            <a:pPr algn="ctr"/>
            <a:r>
              <a:rPr lang="en-US" sz="2400" b="1" dirty="0">
                <a:solidFill>
                  <a:prstClr val="black"/>
                </a:solidFill>
                <a:latin typeface="Calibri"/>
              </a:rPr>
              <a:t>GOAL:  Exploit advantages of both regimes</a:t>
            </a:r>
            <a:endParaRPr lang="en-US" sz="2400" b="1" dirty="0">
              <a:solidFill>
                <a:prstClr val="black"/>
              </a:solidFill>
              <a:latin typeface="Calibri"/>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201481484"/>
              </p:ext>
            </p:extLst>
          </p:nvPr>
        </p:nvGraphicFramePr>
        <p:xfrm>
          <a:off x="6600508" y="4220277"/>
          <a:ext cx="736600" cy="473075"/>
        </p:xfrm>
        <a:graphic>
          <a:graphicData uri="http://schemas.openxmlformats.org/presentationml/2006/ole">
            <mc:AlternateContent xmlns:mc="http://schemas.openxmlformats.org/markup-compatibility/2006">
              <mc:Choice xmlns:v="urn:schemas-microsoft-com:vml" Requires="v">
                <p:oleObj spid="_x0000_s2082" name="Equation" r:id="rId3" imgW="355600" imgH="228600" progId="Equation.3">
                  <p:embed/>
                </p:oleObj>
              </mc:Choice>
              <mc:Fallback>
                <p:oleObj name="Equation" r:id="rId3" imgW="355600" imgH="228600" progId="Equation.3">
                  <p:embed/>
                  <p:pic>
                    <p:nvPicPr>
                      <p:cNvPr id="0" name=""/>
                      <p:cNvPicPr/>
                      <p:nvPr/>
                    </p:nvPicPr>
                    <p:blipFill>
                      <a:blip r:embed="rId4"/>
                      <a:stretch>
                        <a:fillRect/>
                      </a:stretch>
                    </p:blipFill>
                    <p:spPr>
                      <a:xfrm>
                        <a:off x="6600508" y="4220277"/>
                        <a:ext cx="736600" cy="473075"/>
                      </a:xfrm>
                      <a:prstGeom prst="rect">
                        <a:avLst/>
                      </a:prstGeom>
                    </p:spPr>
                  </p:pic>
                </p:oleObj>
              </mc:Fallback>
            </mc:AlternateContent>
          </a:graphicData>
        </a:graphic>
      </p:graphicFrame>
      <p:sp>
        <p:nvSpPr>
          <p:cNvPr id="35" name="TextBox 34"/>
          <p:cNvSpPr txBox="1"/>
          <p:nvPr/>
        </p:nvSpPr>
        <p:spPr>
          <a:xfrm>
            <a:off x="7390432" y="4283777"/>
            <a:ext cx="564740" cy="369332"/>
          </a:xfrm>
          <a:prstGeom prst="rect">
            <a:avLst/>
          </a:prstGeom>
          <a:noFill/>
        </p:spPr>
        <p:txBody>
          <a:bodyPr wrap="none" rtlCol="0">
            <a:spAutoFit/>
          </a:bodyPr>
          <a:lstStyle/>
          <a:p>
            <a:r>
              <a:rPr lang="en-US" b="1" i="1" dirty="0">
                <a:solidFill>
                  <a:prstClr val="black"/>
                </a:solidFill>
                <a:latin typeface="Calibri"/>
              </a:rPr>
              <a:t>but</a:t>
            </a:r>
            <a:endParaRPr lang="en-US" b="1" i="1" dirty="0">
              <a:solidFill>
                <a:prstClr val="black"/>
              </a:solidFill>
              <a:latin typeface="Calibri"/>
            </a:endParaRPr>
          </a:p>
        </p:txBody>
      </p:sp>
      <p:graphicFrame>
        <p:nvGraphicFramePr>
          <p:cNvPr id="36" name="Object 35"/>
          <p:cNvGraphicFramePr>
            <a:graphicFrameLocks noChangeAspect="1"/>
          </p:cNvGraphicFramePr>
          <p:nvPr>
            <p:extLst>
              <p:ext uri="{D42A27DB-BD31-4B8C-83A1-F6EECF244321}">
                <p14:modId xmlns:p14="http://schemas.microsoft.com/office/powerpoint/2010/main" val="50013204"/>
              </p:ext>
            </p:extLst>
          </p:nvPr>
        </p:nvGraphicFramePr>
        <p:xfrm>
          <a:off x="8016799" y="3994765"/>
          <a:ext cx="841375" cy="893763"/>
        </p:xfrm>
        <a:graphic>
          <a:graphicData uri="http://schemas.openxmlformats.org/presentationml/2006/ole">
            <mc:AlternateContent xmlns:mc="http://schemas.openxmlformats.org/markup-compatibility/2006">
              <mc:Choice xmlns:v="urn:schemas-microsoft-com:vml" Requires="v">
                <p:oleObj spid="_x0000_s2083" name="Equation" r:id="rId5" imgW="406400" imgH="431800" progId="Equation.3">
                  <p:embed/>
                </p:oleObj>
              </mc:Choice>
              <mc:Fallback>
                <p:oleObj name="Equation" r:id="rId5" imgW="406400" imgH="431800" progId="Equation.3">
                  <p:embed/>
                  <p:pic>
                    <p:nvPicPr>
                      <p:cNvPr id="0" name=""/>
                      <p:cNvPicPr/>
                      <p:nvPr/>
                    </p:nvPicPr>
                    <p:blipFill>
                      <a:blip r:embed="rId6"/>
                      <a:stretch>
                        <a:fillRect/>
                      </a:stretch>
                    </p:blipFill>
                    <p:spPr>
                      <a:xfrm>
                        <a:off x="8016799" y="3994765"/>
                        <a:ext cx="841375" cy="893763"/>
                      </a:xfrm>
                      <a:prstGeom prst="rect">
                        <a:avLst/>
                      </a:prstGeom>
                    </p:spPr>
                  </p:pic>
                </p:oleObj>
              </mc:Fallback>
            </mc:AlternateContent>
          </a:graphicData>
        </a:graphic>
      </p:graphicFrame>
      <p:sp>
        <p:nvSpPr>
          <p:cNvPr id="38" name="TextBox 37"/>
          <p:cNvSpPr txBox="1"/>
          <p:nvPr/>
        </p:nvSpPr>
        <p:spPr>
          <a:xfrm>
            <a:off x="153683" y="4248333"/>
            <a:ext cx="6592761" cy="461665"/>
          </a:xfrm>
          <a:prstGeom prst="rect">
            <a:avLst/>
          </a:prstGeom>
          <a:noFill/>
        </p:spPr>
        <p:txBody>
          <a:bodyPr wrap="square" rtlCol="0">
            <a:spAutoFit/>
          </a:bodyPr>
          <a:lstStyle/>
          <a:p>
            <a:pPr algn="ctr"/>
            <a:r>
              <a:rPr lang="en-US" sz="2400" b="1" dirty="0">
                <a:solidFill>
                  <a:prstClr val="black"/>
                </a:solidFill>
                <a:latin typeface="Calibri"/>
              </a:rPr>
              <a:t>Can be achieved in the quasi non linear regime:</a:t>
            </a:r>
            <a:endParaRPr lang="en-US" sz="2400" b="1" dirty="0">
              <a:solidFill>
                <a:prstClr val="black"/>
              </a:solidFill>
              <a:latin typeface="Calibri"/>
            </a:endParaRPr>
          </a:p>
        </p:txBody>
      </p:sp>
      <p:sp>
        <p:nvSpPr>
          <p:cNvPr id="39" name="TextBox 38"/>
          <p:cNvSpPr txBox="1"/>
          <p:nvPr/>
        </p:nvSpPr>
        <p:spPr>
          <a:xfrm>
            <a:off x="692514" y="4781901"/>
            <a:ext cx="6019597" cy="369332"/>
          </a:xfrm>
          <a:prstGeom prst="rect">
            <a:avLst/>
          </a:prstGeom>
          <a:noFill/>
        </p:spPr>
        <p:txBody>
          <a:bodyPr wrap="none" rtlCol="0">
            <a:spAutoFit/>
          </a:bodyPr>
          <a:lstStyle/>
          <a:p>
            <a:pPr marL="285750" indent="-285750">
              <a:buFont typeface="Wingdings" charset="2"/>
              <a:buChar char="Ø"/>
            </a:pPr>
            <a:r>
              <a:rPr lang="en-US" dirty="0">
                <a:solidFill>
                  <a:prstClr val="black"/>
                </a:solidFill>
                <a:latin typeface="Calibri"/>
              </a:rPr>
              <a:t>Need cold, low </a:t>
            </a:r>
            <a:r>
              <a:rPr lang="en-US" dirty="0" err="1">
                <a:solidFill>
                  <a:prstClr val="black"/>
                </a:solidFill>
                <a:latin typeface="Calibri"/>
              </a:rPr>
              <a:t>emittance</a:t>
            </a:r>
            <a:r>
              <a:rPr lang="en-US" dirty="0">
                <a:solidFill>
                  <a:prstClr val="black"/>
                </a:solidFill>
                <a:latin typeface="Calibri"/>
              </a:rPr>
              <a:t> beams which can tightly focused:</a:t>
            </a:r>
            <a:endParaRPr lang="en-US" dirty="0">
              <a:solidFill>
                <a:prstClr val="black"/>
              </a:solidFill>
              <a:latin typeface="Calibri"/>
            </a:endParaRPr>
          </a:p>
        </p:txBody>
      </p:sp>
      <p:graphicFrame>
        <p:nvGraphicFramePr>
          <p:cNvPr id="40" name="Object 39"/>
          <p:cNvGraphicFramePr>
            <a:graphicFrameLocks noChangeAspect="1"/>
          </p:cNvGraphicFramePr>
          <p:nvPr>
            <p:extLst>
              <p:ext uri="{D42A27DB-BD31-4B8C-83A1-F6EECF244321}">
                <p14:modId xmlns:p14="http://schemas.microsoft.com/office/powerpoint/2010/main" val="3904457304"/>
              </p:ext>
            </p:extLst>
          </p:nvPr>
        </p:nvGraphicFramePr>
        <p:xfrm>
          <a:off x="6743861" y="4732134"/>
          <a:ext cx="1235075" cy="525462"/>
        </p:xfrm>
        <a:graphic>
          <a:graphicData uri="http://schemas.openxmlformats.org/presentationml/2006/ole">
            <mc:AlternateContent xmlns:mc="http://schemas.openxmlformats.org/markup-compatibility/2006">
              <mc:Choice xmlns:v="urn:schemas-microsoft-com:vml" Requires="v">
                <p:oleObj spid="_x0000_s2084" name="Equation" r:id="rId7" imgW="596900" imgH="254000" progId="Equation.3">
                  <p:embed/>
                </p:oleObj>
              </mc:Choice>
              <mc:Fallback>
                <p:oleObj name="Equation" r:id="rId7" imgW="596900" imgH="254000" progId="Equation.3">
                  <p:embed/>
                  <p:pic>
                    <p:nvPicPr>
                      <p:cNvPr id="0" name=""/>
                      <p:cNvPicPr/>
                      <p:nvPr/>
                    </p:nvPicPr>
                    <p:blipFill>
                      <a:blip r:embed="rId8"/>
                      <a:stretch>
                        <a:fillRect/>
                      </a:stretch>
                    </p:blipFill>
                    <p:spPr>
                      <a:xfrm>
                        <a:off x="6743861" y="4732134"/>
                        <a:ext cx="1235075" cy="525462"/>
                      </a:xfrm>
                      <a:prstGeom prst="rect">
                        <a:avLst/>
                      </a:prstGeom>
                    </p:spPr>
                  </p:pic>
                </p:oleObj>
              </mc:Fallback>
            </mc:AlternateContent>
          </a:graphicData>
        </a:graphic>
      </p:graphicFrame>
      <p:sp>
        <p:nvSpPr>
          <p:cNvPr id="43" name="TextBox 42"/>
          <p:cNvSpPr txBox="1"/>
          <p:nvPr/>
        </p:nvSpPr>
        <p:spPr>
          <a:xfrm>
            <a:off x="1678275" y="5549011"/>
            <a:ext cx="5986761" cy="923330"/>
          </a:xfrm>
          <a:prstGeom prst="rect">
            <a:avLst/>
          </a:prstGeom>
          <a:noFill/>
        </p:spPr>
        <p:txBody>
          <a:bodyPr wrap="square" rtlCol="0">
            <a:spAutoFit/>
          </a:bodyPr>
          <a:lstStyle/>
          <a:p>
            <a:pPr algn="ctr"/>
            <a:r>
              <a:rPr lang="en-US" b="1" dirty="0">
                <a:solidFill>
                  <a:prstClr val="black"/>
                </a:solidFill>
                <a:latin typeface="Calibri"/>
              </a:rPr>
              <a:t>To adequately explore this regime we need the capability to produce pulse trains with high charge and low </a:t>
            </a:r>
            <a:r>
              <a:rPr lang="en-US" b="1" dirty="0" err="1">
                <a:solidFill>
                  <a:prstClr val="black"/>
                </a:solidFill>
                <a:latin typeface="Calibri"/>
              </a:rPr>
              <a:t>emittance</a:t>
            </a:r>
            <a:r>
              <a:rPr lang="en-US" b="1" dirty="0">
                <a:solidFill>
                  <a:prstClr val="black"/>
                </a:solidFill>
                <a:latin typeface="Calibri"/>
              </a:rPr>
              <a:t>….ATF!</a:t>
            </a:r>
            <a:endParaRPr lang="en-US" b="1" dirty="0">
              <a:solidFill>
                <a:prstClr val="black"/>
              </a:solidFill>
              <a:latin typeface="Calibri"/>
            </a:endParaRPr>
          </a:p>
        </p:txBody>
      </p:sp>
    </p:spTree>
    <p:extLst>
      <p:ext uri="{BB962C8B-B14F-4D97-AF65-F5344CB8AC3E}">
        <p14:creationId xmlns:p14="http://schemas.microsoft.com/office/powerpoint/2010/main" val="1973806220"/>
      </p:ext>
    </p:extLst>
  </p:cSld>
  <p:clrMapOvr>
    <a:masterClrMapping/>
  </p:clrMapOvr>
  <mc:AlternateContent xmlns:mc="http://schemas.openxmlformats.org/markup-compatibility/2006">
    <mc:Choice xmlns:p14="http://schemas.microsoft.com/office/powerpoint/2010/main" Requires="p14">
      <p:transition spd="slow" p14:dur="2000" advTm="87086"/>
    </mc:Choice>
    <mc:Fallback>
      <p:transition xmlns:p14="http://schemas.microsoft.com/office/powerpoint/2010/main" spd="slow" advTm="87086"/>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207918" y="3711991"/>
            <a:ext cx="6435438" cy="369332"/>
          </a:xfrm>
          <a:prstGeom prst="rect">
            <a:avLst/>
          </a:prstGeom>
          <a:noFill/>
        </p:spPr>
        <p:txBody>
          <a:bodyPr wrap="none" rtlCol="0">
            <a:spAutoFit/>
          </a:bodyPr>
          <a:lstStyle/>
          <a:p>
            <a:r>
              <a:rPr lang="en-US" b="1" dirty="0">
                <a:solidFill>
                  <a:prstClr val="black"/>
                </a:solidFill>
                <a:latin typeface="Calibri"/>
              </a:rPr>
              <a:t>For E = 58MeV and plasma density n</a:t>
            </a:r>
            <a:r>
              <a:rPr lang="en-US" b="1" baseline="-25000" dirty="0">
                <a:solidFill>
                  <a:prstClr val="black"/>
                </a:solidFill>
                <a:latin typeface="Calibri"/>
              </a:rPr>
              <a:t>e </a:t>
            </a:r>
            <a:r>
              <a:rPr lang="en-US" b="1" dirty="0">
                <a:solidFill>
                  <a:prstClr val="black"/>
                </a:solidFill>
                <a:latin typeface="Calibri"/>
              </a:rPr>
              <a:t>= 4.5 x 10</a:t>
            </a:r>
            <a:r>
              <a:rPr lang="en-US" b="1" baseline="30000" dirty="0">
                <a:solidFill>
                  <a:prstClr val="black"/>
                </a:solidFill>
                <a:latin typeface="Calibri"/>
              </a:rPr>
              <a:t>15 </a:t>
            </a:r>
            <a:r>
              <a:rPr lang="en-US" b="1" dirty="0">
                <a:solidFill>
                  <a:prstClr val="black"/>
                </a:solidFill>
                <a:latin typeface="Calibri"/>
              </a:rPr>
              <a:t>– 1.0 x 10</a:t>
            </a:r>
            <a:r>
              <a:rPr lang="en-US" b="1" baseline="30000" dirty="0">
                <a:solidFill>
                  <a:prstClr val="black"/>
                </a:solidFill>
                <a:latin typeface="Calibri"/>
              </a:rPr>
              <a:t>16 </a:t>
            </a:r>
            <a:r>
              <a:rPr lang="en-US" b="1" dirty="0">
                <a:solidFill>
                  <a:prstClr val="black"/>
                </a:solidFill>
                <a:latin typeface="Calibri"/>
              </a:rPr>
              <a:t>cm</a:t>
            </a:r>
            <a:r>
              <a:rPr lang="en-US" b="1" baseline="30000" dirty="0">
                <a:solidFill>
                  <a:prstClr val="black"/>
                </a:solidFill>
                <a:latin typeface="Calibri"/>
              </a:rPr>
              <a:t>-3</a:t>
            </a:r>
            <a:r>
              <a:rPr lang="en-US" b="1" dirty="0">
                <a:solidFill>
                  <a:prstClr val="black"/>
                </a:solidFill>
                <a:latin typeface="Calibri"/>
              </a:rPr>
              <a:t>:</a:t>
            </a:r>
            <a:endParaRPr lang="en-US" b="1" baseline="-25000" dirty="0">
              <a:solidFill>
                <a:prstClr val="black"/>
              </a:solidFill>
              <a:latin typeface="Calibri"/>
            </a:endParaRPr>
          </a:p>
        </p:txBody>
      </p:sp>
      <p:sp>
        <p:nvSpPr>
          <p:cNvPr id="7" name="TextBox 6"/>
          <p:cNvSpPr txBox="1"/>
          <p:nvPr/>
        </p:nvSpPr>
        <p:spPr>
          <a:xfrm>
            <a:off x="1316901" y="2212236"/>
            <a:ext cx="6097154" cy="369332"/>
          </a:xfrm>
          <a:prstGeom prst="rect">
            <a:avLst/>
          </a:prstGeom>
          <a:noFill/>
        </p:spPr>
        <p:txBody>
          <a:bodyPr wrap="none" rtlCol="0">
            <a:spAutoFit/>
          </a:bodyPr>
          <a:lstStyle/>
          <a:p>
            <a:r>
              <a:rPr lang="en-US" b="1" dirty="0">
                <a:solidFill>
                  <a:prstClr val="black"/>
                </a:solidFill>
                <a:latin typeface="Calibri"/>
              </a:rPr>
              <a:t>Equilibrium beta function inside linearly focusing ion channel:</a:t>
            </a:r>
            <a:endParaRPr lang="en-US" b="1" dirty="0">
              <a:solidFill>
                <a:prstClr val="black"/>
              </a:solidFill>
              <a:latin typeface="Calibri"/>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03471216"/>
              </p:ext>
            </p:extLst>
          </p:nvPr>
        </p:nvGraphicFramePr>
        <p:xfrm>
          <a:off x="3666325" y="2803970"/>
          <a:ext cx="2096070" cy="829694"/>
        </p:xfrm>
        <a:graphic>
          <a:graphicData uri="http://schemas.openxmlformats.org/presentationml/2006/ole">
            <mc:AlternateContent xmlns:mc="http://schemas.openxmlformats.org/markup-compatibility/2006">
              <mc:Choice xmlns:v="urn:schemas-microsoft-com:vml" Requires="v">
                <p:oleObj spid="_x0000_s3093" name="Equation" r:id="rId3" imgW="1219200" imgH="482600" progId="Equation.3">
                  <p:embed/>
                </p:oleObj>
              </mc:Choice>
              <mc:Fallback>
                <p:oleObj name="Equation" r:id="rId3" imgW="1219200" imgH="482600" progId="Equation.3">
                  <p:embed/>
                  <p:pic>
                    <p:nvPicPr>
                      <p:cNvPr id="0" name=""/>
                      <p:cNvPicPr/>
                      <p:nvPr/>
                    </p:nvPicPr>
                    <p:blipFill>
                      <a:blip r:embed="rId4"/>
                      <a:stretch>
                        <a:fillRect/>
                      </a:stretch>
                    </p:blipFill>
                    <p:spPr>
                      <a:xfrm>
                        <a:off x="3666325" y="2803970"/>
                        <a:ext cx="2096070" cy="829694"/>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17380408"/>
              </p:ext>
            </p:extLst>
          </p:nvPr>
        </p:nvGraphicFramePr>
        <p:xfrm>
          <a:off x="3666325" y="4328795"/>
          <a:ext cx="1876425" cy="393700"/>
        </p:xfrm>
        <a:graphic>
          <a:graphicData uri="http://schemas.openxmlformats.org/presentationml/2006/ole">
            <mc:AlternateContent xmlns:mc="http://schemas.openxmlformats.org/markup-compatibility/2006">
              <mc:Choice xmlns:v="urn:schemas-microsoft-com:vml" Requires="v">
                <p:oleObj spid="_x0000_s3094" name="Equation" r:id="rId5" imgW="1092200" imgH="228600" progId="Equation.3">
                  <p:embed/>
                </p:oleObj>
              </mc:Choice>
              <mc:Fallback>
                <p:oleObj name="Equation" r:id="rId5" imgW="1092200" imgH="228600" progId="Equation.3">
                  <p:embed/>
                  <p:pic>
                    <p:nvPicPr>
                      <p:cNvPr id="0" name=""/>
                      <p:cNvPicPr/>
                      <p:nvPr/>
                    </p:nvPicPr>
                    <p:blipFill>
                      <a:blip r:embed="rId6"/>
                      <a:stretch>
                        <a:fillRect/>
                      </a:stretch>
                    </p:blipFill>
                    <p:spPr>
                      <a:xfrm>
                        <a:off x="3666325" y="4328795"/>
                        <a:ext cx="1876425" cy="393700"/>
                      </a:xfrm>
                      <a:prstGeom prst="rect">
                        <a:avLst/>
                      </a:prstGeom>
                    </p:spPr>
                  </p:pic>
                </p:oleObj>
              </mc:Fallback>
            </mc:AlternateContent>
          </a:graphicData>
        </a:graphic>
      </p:graphicFrame>
      <p:sp>
        <p:nvSpPr>
          <p:cNvPr id="14" name="Oval 13"/>
          <p:cNvSpPr/>
          <p:nvPr/>
        </p:nvSpPr>
        <p:spPr>
          <a:xfrm>
            <a:off x="3380291" y="4234455"/>
            <a:ext cx="2631037" cy="620687"/>
          </a:xfrm>
          <a:prstGeom prst="ellipse">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7" name="TextBox 16"/>
          <p:cNvSpPr txBox="1"/>
          <p:nvPr/>
        </p:nvSpPr>
        <p:spPr>
          <a:xfrm>
            <a:off x="2825846" y="390176"/>
            <a:ext cx="3514003" cy="461665"/>
          </a:xfrm>
          <a:prstGeom prst="rect">
            <a:avLst/>
          </a:prstGeom>
          <a:noFill/>
        </p:spPr>
        <p:txBody>
          <a:bodyPr wrap="none" rtlCol="0">
            <a:spAutoFit/>
          </a:bodyPr>
          <a:lstStyle/>
          <a:p>
            <a:r>
              <a:rPr lang="en-US" sz="2400" b="1" dirty="0">
                <a:solidFill>
                  <a:prstClr val="white">
                    <a:lumMod val="50000"/>
                  </a:prstClr>
                </a:solidFill>
                <a:latin typeface="Calibri"/>
              </a:rPr>
              <a:t>Matching beam to plasma</a:t>
            </a:r>
            <a:endParaRPr lang="en-US" sz="2400" b="1" dirty="0">
              <a:solidFill>
                <a:prstClr val="white">
                  <a:lumMod val="50000"/>
                </a:prstClr>
              </a:solidFill>
              <a:latin typeface="Calibri"/>
            </a:endParaRPr>
          </a:p>
        </p:txBody>
      </p:sp>
      <p:sp>
        <p:nvSpPr>
          <p:cNvPr id="18" name="TextBox 17"/>
          <p:cNvSpPr txBox="1"/>
          <p:nvPr/>
        </p:nvSpPr>
        <p:spPr>
          <a:xfrm>
            <a:off x="1358802" y="5222313"/>
            <a:ext cx="6185166" cy="923330"/>
          </a:xfrm>
          <a:prstGeom prst="rect">
            <a:avLst/>
          </a:prstGeom>
          <a:noFill/>
        </p:spPr>
        <p:txBody>
          <a:bodyPr wrap="square" rtlCol="0">
            <a:spAutoFit/>
          </a:bodyPr>
          <a:lstStyle/>
          <a:p>
            <a:pPr algn="ctr"/>
            <a:r>
              <a:rPr lang="en-US" dirty="0">
                <a:solidFill>
                  <a:prstClr val="black"/>
                </a:solidFill>
                <a:latin typeface="Calibri"/>
              </a:rPr>
              <a:t>*Focusing requirements for </a:t>
            </a:r>
            <a:r>
              <a:rPr lang="en-US" dirty="0" err="1">
                <a:solidFill>
                  <a:prstClr val="black"/>
                </a:solidFill>
                <a:latin typeface="Calibri"/>
              </a:rPr>
              <a:t>beamline</a:t>
            </a:r>
            <a:r>
              <a:rPr lang="en-US" dirty="0">
                <a:solidFill>
                  <a:prstClr val="black"/>
                </a:solidFill>
                <a:latin typeface="Calibri"/>
              </a:rPr>
              <a:t> optics are slightly relaxed as we gain additional focusing as the beam propagates through an </a:t>
            </a:r>
            <a:r>
              <a:rPr lang="en-US" dirty="0" err="1">
                <a:solidFill>
                  <a:prstClr val="black"/>
                </a:solidFill>
                <a:latin typeface="Calibri"/>
              </a:rPr>
              <a:t>underdense</a:t>
            </a:r>
            <a:r>
              <a:rPr lang="en-US" dirty="0">
                <a:solidFill>
                  <a:prstClr val="black"/>
                </a:solidFill>
                <a:latin typeface="Calibri"/>
              </a:rPr>
              <a:t> </a:t>
            </a:r>
            <a:r>
              <a:rPr lang="en-US" dirty="0">
                <a:solidFill>
                  <a:prstClr val="black"/>
                </a:solidFill>
                <a:latin typeface="Calibri"/>
              </a:rPr>
              <a:t>plasma density ramp</a:t>
            </a:r>
            <a:endParaRPr lang="en-US" dirty="0">
              <a:solidFill>
                <a:prstClr val="black"/>
              </a:solidFill>
              <a:latin typeface="Calibri"/>
            </a:endParaRPr>
          </a:p>
        </p:txBody>
      </p:sp>
      <p:sp>
        <p:nvSpPr>
          <p:cNvPr id="20" name="TextBox 19"/>
          <p:cNvSpPr txBox="1"/>
          <p:nvPr/>
        </p:nvSpPr>
        <p:spPr>
          <a:xfrm>
            <a:off x="1150142" y="1270000"/>
            <a:ext cx="6641474" cy="646331"/>
          </a:xfrm>
          <a:prstGeom prst="rect">
            <a:avLst/>
          </a:prstGeom>
          <a:noFill/>
        </p:spPr>
        <p:txBody>
          <a:bodyPr wrap="square" rtlCol="0">
            <a:spAutoFit/>
          </a:bodyPr>
          <a:lstStyle/>
          <a:p>
            <a:pPr algn="ctr"/>
            <a:r>
              <a:rPr lang="en-US" dirty="0">
                <a:solidFill>
                  <a:prstClr val="black"/>
                </a:solidFill>
                <a:latin typeface="Calibri"/>
              </a:rPr>
              <a:t>-&gt; Need to measure matched beta function at exit of plasma to definitively demonstrate operation in blowout regime</a:t>
            </a:r>
            <a:endParaRPr lang="en-US" dirty="0">
              <a:solidFill>
                <a:prstClr val="black"/>
              </a:solidFill>
              <a:latin typeface="Calibri"/>
            </a:endParaRPr>
          </a:p>
        </p:txBody>
      </p:sp>
    </p:spTree>
    <p:extLst>
      <p:ext uri="{BB962C8B-B14F-4D97-AF65-F5344CB8AC3E}">
        <p14:creationId xmlns:p14="http://schemas.microsoft.com/office/powerpoint/2010/main" val="3718595324"/>
      </p:ext>
    </p:extLst>
  </p:cSld>
  <p:clrMapOvr>
    <a:masterClrMapping/>
  </p:clrMapOvr>
  <mc:AlternateContent xmlns:mc="http://schemas.openxmlformats.org/markup-compatibility/2006">
    <mc:Choice xmlns:p14="http://schemas.microsoft.com/office/powerpoint/2010/main" Requires="p14">
      <p:transition spd="slow" p14:dur="2000" advTm="87132"/>
    </mc:Choice>
    <mc:Fallback>
      <p:transition xmlns:p14="http://schemas.microsoft.com/office/powerpoint/2010/main" spd="slow" advTm="87132"/>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10898" y="392668"/>
            <a:ext cx="4706186" cy="461665"/>
          </a:xfrm>
          <a:prstGeom prst="rect">
            <a:avLst/>
          </a:prstGeom>
          <a:noFill/>
        </p:spPr>
        <p:txBody>
          <a:bodyPr wrap="none" rtlCol="0">
            <a:spAutoFit/>
          </a:bodyPr>
          <a:lstStyle/>
          <a:p>
            <a:r>
              <a:rPr lang="en-US" sz="2400" b="1" dirty="0">
                <a:solidFill>
                  <a:prstClr val="white">
                    <a:lumMod val="50000"/>
                  </a:prstClr>
                </a:solidFill>
                <a:latin typeface="Calibri"/>
              </a:rPr>
              <a:t>Adjustable focal length PMQ triplet</a:t>
            </a:r>
            <a:endParaRPr lang="en-US" sz="2400" b="1" dirty="0">
              <a:solidFill>
                <a:prstClr val="white">
                  <a:lumMod val="50000"/>
                </a:prstClr>
              </a:solidFill>
              <a:latin typeface="Calibri"/>
            </a:endParaRPr>
          </a:p>
        </p:txBody>
      </p:sp>
      <p:pic>
        <p:nvPicPr>
          <p:cNvPr id="6" name="Picture 5"/>
          <p:cNvPicPr>
            <a:picLocks noChangeAspect="1"/>
          </p:cNvPicPr>
          <p:nvPr/>
        </p:nvPicPr>
        <p:blipFill>
          <a:blip r:embed="rId2"/>
          <a:stretch>
            <a:fillRect/>
          </a:stretch>
        </p:blipFill>
        <p:spPr>
          <a:xfrm>
            <a:off x="426452" y="1147591"/>
            <a:ext cx="5215021" cy="4173039"/>
          </a:xfrm>
          <a:prstGeom prst="rect">
            <a:avLst/>
          </a:prstGeom>
        </p:spPr>
      </p:pic>
      <p:sp>
        <p:nvSpPr>
          <p:cNvPr id="8" name="TextBox 7"/>
          <p:cNvSpPr txBox="1"/>
          <p:nvPr/>
        </p:nvSpPr>
        <p:spPr>
          <a:xfrm>
            <a:off x="4159250" y="4879474"/>
            <a:ext cx="4730750" cy="1200329"/>
          </a:xfrm>
          <a:prstGeom prst="rect">
            <a:avLst/>
          </a:prstGeom>
          <a:noFill/>
        </p:spPr>
        <p:txBody>
          <a:bodyPr wrap="square" rtlCol="0">
            <a:spAutoFit/>
          </a:bodyPr>
          <a:lstStyle/>
          <a:p>
            <a:r>
              <a:rPr lang="en-US" dirty="0">
                <a:solidFill>
                  <a:prstClr val="black"/>
                </a:solidFill>
                <a:latin typeface="Calibri"/>
              </a:rPr>
              <a:t>Specs:</a:t>
            </a:r>
          </a:p>
          <a:p>
            <a:pPr marL="285750" indent="-285750">
              <a:buFont typeface="Arial"/>
              <a:buChar char="•"/>
            </a:pPr>
            <a:r>
              <a:rPr lang="en-US" dirty="0">
                <a:solidFill>
                  <a:prstClr val="black"/>
                </a:solidFill>
                <a:latin typeface="Calibri"/>
              </a:rPr>
              <a:t>Three 1 cm PMQs</a:t>
            </a:r>
          </a:p>
          <a:p>
            <a:pPr marL="285750" indent="-285750">
              <a:buFont typeface="Arial"/>
              <a:buChar char="•"/>
            </a:pPr>
            <a:r>
              <a:rPr lang="en-US" dirty="0">
                <a:solidFill>
                  <a:prstClr val="black"/>
                </a:solidFill>
                <a:latin typeface="Calibri"/>
              </a:rPr>
              <a:t>Gradients of ~250 T/m and 500T/m</a:t>
            </a:r>
          </a:p>
          <a:p>
            <a:pPr marL="285750" indent="-285750">
              <a:buFont typeface="Arial"/>
              <a:buChar char="•"/>
            </a:pPr>
            <a:r>
              <a:rPr lang="en-US" dirty="0">
                <a:solidFill>
                  <a:prstClr val="black"/>
                </a:solidFill>
                <a:latin typeface="Calibri"/>
              </a:rPr>
              <a:t>Effective focal length of ~8.5 cm @ 58MeV</a:t>
            </a:r>
            <a:endParaRPr lang="en-US" dirty="0">
              <a:solidFill>
                <a:prstClr val="black"/>
              </a:solidFill>
              <a:latin typeface="Calibri"/>
            </a:endParaRPr>
          </a:p>
        </p:txBody>
      </p:sp>
    </p:spTree>
    <p:extLst>
      <p:ext uri="{BB962C8B-B14F-4D97-AF65-F5344CB8AC3E}">
        <p14:creationId xmlns:p14="http://schemas.microsoft.com/office/powerpoint/2010/main" val="1536141866"/>
      </p:ext>
    </p:extLst>
  </p:cSld>
  <p:clrMapOvr>
    <a:masterClrMapping/>
  </p:clrMapOvr>
  <mc:AlternateContent xmlns:mc="http://schemas.openxmlformats.org/markup-compatibility/2006">
    <mc:Choice xmlns:p14="http://schemas.microsoft.com/office/powerpoint/2010/main" Requires="p14">
      <p:transition spd="slow" p14:dur="2000" advTm="83929"/>
    </mc:Choice>
    <mc:Fallback>
      <p:transition xmlns:p14="http://schemas.microsoft.com/office/powerpoint/2010/main" spd="slow" advTm="83929"/>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33266" y="701973"/>
            <a:ext cx="8034421" cy="369332"/>
          </a:xfrm>
          <a:prstGeom prst="rect">
            <a:avLst/>
          </a:prstGeom>
          <a:noFill/>
        </p:spPr>
        <p:txBody>
          <a:bodyPr wrap="square" rtlCol="0">
            <a:spAutoFit/>
          </a:bodyPr>
          <a:lstStyle/>
          <a:p>
            <a:r>
              <a:rPr lang="en-US" dirty="0">
                <a:solidFill>
                  <a:prstClr val="black"/>
                </a:solidFill>
                <a:latin typeface="Calibri"/>
              </a:rPr>
              <a:t>-Using a pair of EM triplets, produce a round collimated beam with a beta of 2-20 m</a:t>
            </a:r>
          </a:p>
        </p:txBody>
      </p:sp>
      <p:pic>
        <p:nvPicPr>
          <p:cNvPr id="8" name="Picture 7" descr="total line 1.7 mm beta zoomed.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97251" y="3894976"/>
            <a:ext cx="4214188" cy="2633868"/>
          </a:xfrm>
          <a:prstGeom prst="rect">
            <a:avLst/>
          </a:prstGeom>
        </p:spPr>
      </p:pic>
      <p:sp>
        <p:nvSpPr>
          <p:cNvPr id="13" name="Rectangle 12"/>
          <p:cNvSpPr/>
          <p:nvPr/>
        </p:nvSpPr>
        <p:spPr>
          <a:xfrm>
            <a:off x="3997906" y="5926918"/>
            <a:ext cx="452571" cy="273553"/>
          </a:xfrm>
          <a:prstGeom prst="rect">
            <a:avLst/>
          </a:prstGeom>
          <a:noFill/>
          <a:ln w="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ight Arrow 13"/>
          <p:cNvSpPr/>
          <p:nvPr/>
        </p:nvSpPr>
        <p:spPr>
          <a:xfrm>
            <a:off x="4450477" y="5865368"/>
            <a:ext cx="1163673" cy="396653"/>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pic>
        <p:nvPicPr>
          <p:cNvPr id="17" name="Picture 16" descr="total line 1.7 mm bet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9062" y="3894976"/>
            <a:ext cx="4214188" cy="2824091"/>
          </a:xfrm>
          <a:prstGeom prst="rect">
            <a:avLst/>
          </a:prstGeom>
        </p:spPr>
      </p:pic>
      <p:sp>
        <p:nvSpPr>
          <p:cNvPr id="19" name="TextBox 18"/>
          <p:cNvSpPr txBox="1"/>
          <p:nvPr/>
        </p:nvSpPr>
        <p:spPr>
          <a:xfrm>
            <a:off x="5614150" y="4592258"/>
            <a:ext cx="1997990" cy="369332"/>
          </a:xfrm>
          <a:prstGeom prst="rect">
            <a:avLst/>
          </a:prstGeom>
          <a:solidFill>
            <a:schemeClr val="bg1"/>
          </a:solidFill>
          <a:ln>
            <a:solidFill>
              <a:schemeClr val="bg1"/>
            </a:solidFill>
          </a:ln>
        </p:spPr>
        <p:txBody>
          <a:bodyPr wrap="square" rtlCol="0">
            <a:spAutoFit/>
          </a:bodyPr>
          <a:lstStyle/>
          <a:p>
            <a:r>
              <a:rPr lang="en-US" dirty="0">
                <a:solidFill>
                  <a:prstClr val="black"/>
                </a:solidFill>
                <a:latin typeface="Calibri"/>
              </a:rPr>
              <a:t>βx = βy =1.5 mm</a:t>
            </a:r>
            <a:endParaRPr lang="en-US" dirty="0">
              <a:solidFill>
                <a:prstClr val="black"/>
              </a:solidFill>
              <a:latin typeface="Calibri"/>
            </a:endParaRPr>
          </a:p>
        </p:txBody>
      </p:sp>
      <p:cxnSp>
        <p:nvCxnSpPr>
          <p:cNvPr id="22" name="Straight Arrow Connector 21"/>
          <p:cNvCxnSpPr>
            <a:stCxn id="19" idx="2"/>
          </p:cNvCxnSpPr>
          <p:nvPr/>
        </p:nvCxnSpPr>
        <p:spPr>
          <a:xfrm>
            <a:off x="6613145" y="4961590"/>
            <a:ext cx="617018" cy="73753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1961956" y="186575"/>
            <a:ext cx="5467544" cy="461665"/>
          </a:xfrm>
          <a:prstGeom prst="rect">
            <a:avLst/>
          </a:prstGeom>
          <a:noFill/>
        </p:spPr>
        <p:txBody>
          <a:bodyPr wrap="square" rtlCol="0">
            <a:spAutoFit/>
          </a:bodyPr>
          <a:lstStyle/>
          <a:p>
            <a:r>
              <a:rPr lang="en-US" sz="2400" b="1" dirty="0">
                <a:solidFill>
                  <a:prstClr val="white">
                    <a:lumMod val="50000"/>
                  </a:prstClr>
                </a:solidFill>
                <a:latin typeface="Calibri"/>
              </a:rPr>
              <a:t>Beam optics considerations on BL2 I line</a:t>
            </a:r>
            <a:endParaRPr lang="en-US" sz="2400" b="1" dirty="0">
              <a:solidFill>
                <a:prstClr val="white">
                  <a:lumMod val="50000"/>
                </a:prstClr>
              </a:solidFill>
              <a:latin typeface="Calibri"/>
            </a:endParaRPr>
          </a:p>
        </p:txBody>
      </p:sp>
      <p:pic>
        <p:nvPicPr>
          <p:cNvPr id="34" name="Picture 33" descr="total_assembly.JPG"/>
          <p:cNvPicPr>
            <a:picLocks noChangeAspect="1"/>
          </p:cNvPicPr>
          <p:nvPr/>
        </p:nvPicPr>
        <p:blipFill rotWithShape="1">
          <a:blip r:embed="rId5">
            <a:extLst>
              <a:ext uri="{28A0092B-C50C-407E-A947-70E740481C1C}">
                <a14:useLocalDpi xmlns:a14="http://schemas.microsoft.com/office/drawing/2010/main" val="0"/>
              </a:ext>
            </a:extLst>
          </a:blip>
          <a:srcRect l="7812" t="35808" r="9722" b="45863"/>
          <a:stretch/>
        </p:blipFill>
        <p:spPr>
          <a:xfrm>
            <a:off x="63500" y="2451712"/>
            <a:ext cx="9032274" cy="1312057"/>
          </a:xfrm>
          <a:prstGeom prst="rect">
            <a:avLst/>
          </a:prstGeom>
        </p:spPr>
      </p:pic>
      <p:graphicFrame>
        <p:nvGraphicFramePr>
          <p:cNvPr id="36" name="Object 35"/>
          <p:cNvGraphicFramePr>
            <a:graphicFrameLocks noChangeAspect="1"/>
          </p:cNvGraphicFramePr>
          <p:nvPr>
            <p:extLst>
              <p:ext uri="{D42A27DB-BD31-4B8C-83A1-F6EECF244321}">
                <p14:modId xmlns:p14="http://schemas.microsoft.com/office/powerpoint/2010/main" val="387805934"/>
              </p:ext>
            </p:extLst>
          </p:nvPr>
        </p:nvGraphicFramePr>
        <p:xfrm>
          <a:off x="4936226" y="1071305"/>
          <a:ext cx="2293937" cy="808037"/>
        </p:xfrm>
        <a:graphic>
          <a:graphicData uri="http://schemas.openxmlformats.org/presentationml/2006/ole">
            <mc:AlternateContent xmlns:mc="http://schemas.openxmlformats.org/markup-compatibility/2006">
              <mc:Choice xmlns:v="urn:schemas-microsoft-com:vml" Requires="v">
                <p:oleObj spid="_x0000_s4107" name="Equation" r:id="rId6" imgW="1333500" imgH="469900" progId="Equation.3">
                  <p:embed/>
                </p:oleObj>
              </mc:Choice>
              <mc:Fallback>
                <p:oleObj name="Equation" r:id="rId6" imgW="1333500" imgH="469900" progId="Equation.3">
                  <p:embed/>
                  <p:pic>
                    <p:nvPicPr>
                      <p:cNvPr id="0" name=""/>
                      <p:cNvPicPr/>
                      <p:nvPr/>
                    </p:nvPicPr>
                    <p:blipFill>
                      <a:blip r:embed="rId7"/>
                      <a:stretch>
                        <a:fillRect/>
                      </a:stretch>
                    </p:blipFill>
                    <p:spPr>
                      <a:xfrm>
                        <a:off x="4936226" y="1071305"/>
                        <a:ext cx="2293937" cy="808037"/>
                      </a:xfrm>
                      <a:prstGeom prst="rect">
                        <a:avLst/>
                      </a:prstGeom>
                    </p:spPr>
                  </p:pic>
                </p:oleObj>
              </mc:Fallback>
            </mc:AlternateContent>
          </a:graphicData>
        </a:graphic>
      </p:graphicFrame>
      <p:sp>
        <p:nvSpPr>
          <p:cNvPr id="37" name="TextBox 36"/>
          <p:cNvSpPr txBox="1"/>
          <p:nvPr/>
        </p:nvSpPr>
        <p:spPr>
          <a:xfrm>
            <a:off x="433266" y="1255971"/>
            <a:ext cx="4347314" cy="369332"/>
          </a:xfrm>
          <a:prstGeom prst="rect">
            <a:avLst/>
          </a:prstGeom>
          <a:noFill/>
        </p:spPr>
        <p:txBody>
          <a:bodyPr wrap="none" rtlCol="0">
            <a:spAutoFit/>
          </a:bodyPr>
          <a:lstStyle/>
          <a:p>
            <a:r>
              <a:rPr lang="en-US" dirty="0">
                <a:solidFill>
                  <a:prstClr val="black"/>
                </a:solidFill>
                <a:latin typeface="Calibri"/>
              </a:rPr>
              <a:t>-Minimum beta for single focusing  element:</a:t>
            </a:r>
            <a:endParaRPr lang="en-US" dirty="0">
              <a:solidFill>
                <a:prstClr val="black"/>
              </a:solidFill>
              <a:latin typeface="Calibri"/>
            </a:endParaRPr>
          </a:p>
        </p:txBody>
      </p:sp>
      <p:sp>
        <p:nvSpPr>
          <p:cNvPr id="38" name="TextBox 37"/>
          <p:cNvSpPr txBox="1"/>
          <p:nvPr/>
        </p:nvSpPr>
        <p:spPr>
          <a:xfrm>
            <a:off x="1825625" y="1889125"/>
            <a:ext cx="5044971" cy="369332"/>
          </a:xfrm>
          <a:prstGeom prst="rect">
            <a:avLst/>
          </a:prstGeom>
          <a:noFill/>
        </p:spPr>
        <p:txBody>
          <a:bodyPr wrap="none" rtlCol="0">
            <a:spAutoFit/>
          </a:bodyPr>
          <a:lstStyle/>
          <a:p>
            <a:pPr marL="285750" indent="-285750">
              <a:buFont typeface="Wingdings" charset="2"/>
              <a:buChar char="Ø"/>
            </a:pPr>
            <a:r>
              <a:rPr lang="en-US" dirty="0">
                <a:solidFill>
                  <a:prstClr val="black"/>
                </a:solidFill>
                <a:latin typeface="Calibri"/>
              </a:rPr>
              <a:t>0.5 to 3.5 mm beta, readily achievable with PMQ</a:t>
            </a:r>
            <a:endParaRPr lang="en-US" dirty="0">
              <a:solidFill>
                <a:prstClr val="black"/>
              </a:solidFill>
              <a:latin typeface="Calibri"/>
            </a:endParaRPr>
          </a:p>
        </p:txBody>
      </p:sp>
    </p:spTree>
    <p:extLst>
      <p:ext uri="{BB962C8B-B14F-4D97-AF65-F5344CB8AC3E}">
        <p14:creationId xmlns:p14="http://schemas.microsoft.com/office/powerpoint/2010/main" val="2881217974"/>
      </p:ext>
    </p:extLst>
  </p:cSld>
  <p:clrMapOvr>
    <a:masterClrMapping/>
  </p:clrMapOvr>
  <mc:AlternateContent xmlns:mc="http://schemas.openxmlformats.org/markup-compatibility/2006">
    <mc:Choice xmlns:p14="http://schemas.microsoft.com/office/powerpoint/2010/main" Requires="p14">
      <p:transition spd="slow" p14:dur="2000" advTm="133760"/>
    </mc:Choice>
    <mc:Fallback>
      <p:transition xmlns:p14="http://schemas.microsoft.com/office/powerpoint/2010/main" spd="slow" advTm="133760"/>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754565" y="295606"/>
            <a:ext cx="3514003" cy="461665"/>
          </a:xfrm>
          <a:prstGeom prst="rect">
            <a:avLst/>
          </a:prstGeom>
          <a:noFill/>
        </p:spPr>
        <p:txBody>
          <a:bodyPr wrap="none" rtlCol="0">
            <a:spAutoFit/>
          </a:bodyPr>
          <a:lstStyle/>
          <a:p>
            <a:r>
              <a:rPr lang="en-US" sz="2400" b="1" dirty="0" smtClean="0">
                <a:solidFill>
                  <a:schemeClr val="bg1">
                    <a:lumMod val="50000"/>
                  </a:schemeClr>
                </a:solidFill>
              </a:rPr>
              <a:t>Matching beam to plasma</a:t>
            </a:r>
            <a:endParaRPr lang="en-US" sz="2400" b="1" dirty="0">
              <a:solidFill>
                <a:schemeClr val="bg1">
                  <a:lumMod val="50000"/>
                </a:schemeClr>
              </a:solidFill>
            </a:endParaRPr>
          </a:p>
        </p:txBody>
      </p:sp>
      <p:pic>
        <p:nvPicPr>
          <p:cNvPr id="11" name="Picture 10" descr="plasma profile.e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358" y="3907776"/>
            <a:ext cx="4074693" cy="2744758"/>
          </a:xfrm>
          <a:prstGeom prst="rect">
            <a:avLst/>
          </a:prstGeom>
        </p:spPr>
      </p:pic>
      <p:sp>
        <p:nvSpPr>
          <p:cNvPr id="13" name="TextBox 12"/>
          <p:cNvSpPr txBox="1"/>
          <p:nvPr/>
        </p:nvSpPr>
        <p:spPr>
          <a:xfrm>
            <a:off x="993670" y="2688419"/>
            <a:ext cx="3639802" cy="738664"/>
          </a:xfrm>
          <a:prstGeom prst="rect">
            <a:avLst/>
          </a:prstGeom>
          <a:noFill/>
        </p:spPr>
        <p:txBody>
          <a:bodyPr wrap="square" rtlCol="0">
            <a:spAutoFit/>
          </a:bodyPr>
          <a:lstStyle/>
          <a:p>
            <a:r>
              <a:rPr lang="en-US" sz="1400" dirty="0" smtClean="0"/>
              <a:t>Plasma density:			4.5 x  10</a:t>
            </a:r>
            <a:r>
              <a:rPr lang="en-US" sz="1400" baseline="30000" dirty="0" smtClean="0"/>
              <a:t>15</a:t>
            </a:r>
          </a:p>
          <a:p>
            <a:r>
              <a:rPr lang="en-US" sz="1400" dirty="0" smtClean="0"/>
              <a:t>Plasma rise </a:t>
            </a:r>
            <a:r>
              <a:rPr lang="en-US" sz="1400" dirty="0" smtClean="0"/>
              <a:t>length:</a:t>
            </a:r>
            <a:r>
              <a:rPr lang="en-US" sz="1400" dirty="0" smtClean="0"/>
              <a:t>			1 mm</a:t>
            </a:r>
          </a:p>
          <a:p>
            <a:r>
              <a:rPr lang="en-US" sz="1400" dirty="0" smtClean="0"/>
              <a:t>Beam energy:			</a:t>
            </a:r>
            <a:r>
              <a:rPr lang="en-US" sz="1400" dirty="0" smtClean="0"/>
              <a:t>58 MeV</a:t>
            </a:r>
            <a:endParaRPr lang="en-US" sz="1400" dirty="0" smtClean="0"/>
          </a:p>
        </p:txBody>
      </p:sp>
      <p:sp>
        <p:nvSpPr>
          <p:cNvPr id="14" name="TextBox 13"/>
          <p:cNvSpPr txBox="1"/>
          <p:nvPr/>
        </p:nvSpPr>
        <p:spPr>
          <a:xfrm>
            <a:off x="1313541" y="3591917"/>
            <a:ext cx="1793392" cy="307777"/>
          </a:xfrm>
          <a:prstGeom prst="rect">
            <a:avLst/>
          </a:prstGeom>
          <a:noFill/>
        </p:spPr>
        <p:txBody>
          <a:bodyPr wrap="none" rtlCol="0">
            <a:spAutoFit/>
          </a:bodyPr>
          <a:lstStyle/>
          <a:p>
            <a:r>
              <a:rPr lang="en-US" sz="1400" dirty="0" smtClean="0"/>
              <a:t>Plasma density profile</a:t>
            </a:r>
            <a:endParaRPr lang="en-US" sz="1400" dirty="0"/>
          </a:p>
        </p:txBody>
      </p:sp>
      <p:pic>
        <p:nvPicPr>
          <p:cNvPr id="16" name="Picture 15" descr="matching.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08051" y="3907776"/>
            <a:ext cx="4539235" cy="2789738"/>
          </a:xfrm>
          <a:prstGeom prst="rect">
            <a:avLst/>
          </a:prstGeom>
        </p:spPr>
      </p:pic>
      <p:sp>
        <p:nvSpPr>
          <p:cNvPr id="17" name="TextBox 16"/>
          <p:cNvSpPr txBox="1"/>
          <p:nvPr/>
        </p:nvSpPr>
        <p:spPr>
          <a:xfrm>
            <a:off x="5696029" y="3451301"/>
            <a:ext cx="2515132" cy="523220"/>
          </a:xfrm>
          <a:prstGeom prst="rect">
            <a:avLst/>
          </a:prstGeom>
          <a:noFill/>
        </p:spPr>
        <p:txBody>
          <a:bodyPr wrap="none" rtlCol="0">
            <a:spAutoFit/>
          </a:bodyPr>
          <a:lstStyle/>
          <a:p>
            <a:r>
              <a:rPr lang="en-US" sz="1400" dirty="0" smtClean="0"/>
              <a:t>Beam beta function w/o plasma</a:t>
            </a:r>
          </a:p>
          <a:p>
            <a:r>
              <a:rPr lang="en-US" sz="1400" dirty="0" smtClean="0"/>
              <a:t> (blue) and with plasma (green)</a:t>
            </a:r>
            <a:endParaRPr lang="en-US" sz="1400" dirty="0"/>
          </a:p>
        </p:txBody>
      </p:sp>
      <p:cxnSp>
        <p:nvCxnSpPr>
          <p:cNvPr id="19" name="Straight Arrow Connector 18"/>
          <p:cNvCxnSpPr/>
          <p:nvPr/>
        </p:nvCxnSpPr>
        <p:spPr>
          <a:xfrm flipH="1">
            <a:off x="5872161" y="4848446"/>
            <a:ext cx="1189790" cy="85557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aphicFrame>
        <p:nvGraphicFramePr>
          <p:cNvPr id="22" name="Object 21"/>
          <p:cNvGraphicFramePr>
            <a:graphicFrameLocks noChangeAspect="1"/>
          </p:cNvGraphicFramePr>
          <p:nvPr>
            <p:extLst>
              <p:ext uri="{D42A27DB-BD31-4B8C-83A1-F6EECF244321}">
                <p14:modId xmlns:p14="http://schemas.microsoft.com/office/powerpoint/2010/main" val="2582848705"/>
              </p:ext>
            </p:extLst>
          </p:nvPr>
        </p:nvGraphicFramePr>
        <p:xfrm>
          <a:off x="6573932" y="4499196"/>
          <a:ext cx="1200150" cy="349250"/>
        </p:xfrm>
        <a:graphic>
          <a:graphicData uri="http://schemas.openxmlformats.org/presentationml/2006/ole">
            <mc:AlternateContent xmlns:mc="http://schemas.openxmlformats.org/markup-compatibility/2006">
              <mc:Choice xmlns:v="urn:schemas-microsoft-com:vml" Requires="v">
                <p:oleObj spid="_x0000_s5163" name="Equation" r:id="rId5" imgW="698500" imgH="203200" progId="Equation.3">
                  <p:embed/>
                </p:oleObj>
              </mc:Choice>
              <mc:Fallback>
                <p:oleObj name="Equation" r:id="rId5" imgW="698500" imgH="203200" progId="Equation.3">
                  <p:embed/>
                  <p:pic>
                    <p:nvPicPr>
                      <p:cNvPr id="0" name=""/>
                      <p:cNvPicPr/>
                      <p:nvPr/>
                    </p:nvPicPr>
                    <p:blipFill>
                      <a:blip r:embed="rId6"/>
                      <a:stretch>
                        <a:fillRect/>
                      </a:stretch>
                    </p:blipFill>
                    <p:spPr>
                      <a:xfrm>
                        <a:off x="6573932" y="4499196"/>
                        <a:ext cx="1200150" cy="349250"/>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160669487"/>
              </p:ext>
            </p:extLst>
          </p:nvPr>
        </p:nvGraphicFramePr>
        <p:xfrm>
          <a:off x="6953595" y="5213070"/>
          <a:ext cx="1200150" cy="349250"/>
        </p:xfrm>
        <a:graphic>
          <a:graphicData uri="http://schemas.openxmlformats.org/presentationml/2006/ole">
            <mc:AlternateContent xmlns:mc="http://schemas.openxmlformats.org/markup-compatibility/2006">
              <mc:Choice xmlns:v="urn:schemas-microsoft-com:vml" Requires="v">
                <p:oleObj spid="_x0000_s5164" name="Equation" r:id="rId7" imgW="698500" imgH="203200" progId="Equation.3">
                  <p:embed/>
                </p:oleObj>
              </mc:Choice>
              <mc:Fallback>
                <p:oleObj name="Equation" r:id="rId7" imgW="698500" imgH="203200" progId="Equation.3">
                  <p:embed/>
                  <p:pic>
                    <p:nvPicPr>
                      <p:cNvPr id="0" name=""/>
                      <p:cNvPicPr/>
                      <p:nvPr/>
                    </p:nvPicPr>
                    <p:blipFill>
                      <a:blip r:embed="rId8"/>
                      <a:stretch>
                        <a:fillRect/>
                      </a:stretch>
                    </p:blipFill>
                    <p:spPr>
                      <a:xfrm>
                        <a:off x="6953595" y="5213070"/>
                        <a:ext cx="1200150" cy="349250"/>
                      </a:xfrm>
                      <a:prstGeom prst="rect">
                        <a:avLst/>
                      </a:prstGeom>
                    </p:spPr>
                  </p:pic>
                </p:oleObj>
              </mc:Fallback>
            </mc:AlternateContent>
          </a:graphicData>
        </a:graphic>
      </p:graphicFrame>
      <p:cxnSp>
        <p:nvCxnSpPr>
          <p:cNvPr id="27" name="Straight Arrow Connector 26"/>
          <p:cNvCxnSpPr/>
          <p:nvPr/>
        </p:nvCxnSpPr>
        <p:spPr>
          <a:xfrm flipH="1">
            <a:off x="7209003" y="5562320"/>
            <a:ext cx="267369" cy="24865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706906" y="2688419"/>
            <a:ext cx="4422723" cy="1015663"/>
          </a:xfrm>
          <a:prstGeom prst="rect">
            <a:avLst/>
          </a:prstGeom>
          <a:noFill/>
        </p:spPr>
        <p:txBody>
          <a:bodyPr wrap="square" rtlCol="0">
            <a:spAutoFit/>
          </a:bodyPr>
          <a:lstStyle/>
          <a:p>
            <a:r>
              <a:rPr lang="en-US" sz="1400" dirty="0" smtClean="0"/>
              <a:t>Normalized </a:t>
            </a:r>
            <a:r>
              <a:rPr lang="en-US" sz="1400" dirty="0" err="1" smtClean="0"/>
              <a:t>emittance</a:t>
            </a:r>
            <a:r>
              <a:rPr lang="en-US" sz="1400" dirty="0" smtClean="0"/>
              <a:t>:		1 mm </a:t>
            </a:r>
            <a:r>
              <a:rPr lang="en-US" sz="1400" dirty="0" err="1" smtClean="0"/>
              <a:t>mrad</a:t>
            </a:r>
            <a:endParaRPr lang="en-US" sz="1400" dirty="0" smtClean="0"/>
          </a:p>
          <a:p>
            <a:r>
              <a:rPr lang="en-US" sz="1400" dirty="0" smtClean="0"/>
              <a:t>Equilibrium beta function:	1.2 mm</a:t>
            </a:r>
          </a:p>
          <a:p>
            <a:r>
              <a:rPr lang="en-US" sz="1400" dirty="0" smtClean="0"/>
              <a:t>PMQ triplet focal length:		8 cm</a:t>
            </a:r>
          </a:p>
          <a:p>
            <a:endParaRPr lang="en-US" dirty="0"/>
          </a:p>
        </p:txBody>
      </p:sp>
      <p:sp>
        <p:nvSpPr>
          <p:cNvPr id="3" name="TextBox 2"/>
          <p:cNvSpPr txBox="1"/>
          <p:nvPr/>
        </p:nvSpPr>
        <p:spPr>
          <a:xfrm>
            <a:off x="1046582" y="886541"/>
            <a:ext cx="6917278" cy="369332"/>
          </a:xfrm>
          <a:prstGeom prst="rect">
            <a:avLst/>
          </a:prstGeom>
          <a:noFill/>
        </p:spPr>
        <p:txBody>
          <a:bodyPr wrap="none" rtlCol="0">
            <a:spAutoFit/>
          </a:bodyPr>
          <a:lstStyle/>
          <a:p>
            <a:pPr marL="285750" indent="-285750">
              <a:buFont typeface="Wingdings" charset="2"/>
              <a:buChar char="Ø"/>
            </a:pPr>
            <a:r>
              <a:rPr lang="en-US" b="1" dirty="0" smtClean="0"/>
              <a:t>Plasma density ramp provides additional focusing, aids in matching</a:t>
            </a:r>
            <a:endParaRPr lang="en-US" b="1" dirty="0"/>
          </a:p>
        </p:txBody>
      </p:sp>
      <p:sp>
        <p:nvSpPr>
          <p:cNvPr id="4" name="TextBox 3"/>
          <p:cNvSpPr txBox="1"/>
          <p:nvPr/>
        </p:nvSpPr>
        <p:spPr>
          <a:xfrm>
            <a:off x="676488" y="1371507"/>
            <a:ext cx="4373513" cy="338554"/>
          </a:xfrm>
          <a:prstGeom prst="rect">
            <a:avLst/>
          </a:prstGeom>
          <a:noFill/>
        </p:spPr>
        <p:txBody>
          <a:bodyPr wrap="none" rtlCol="0">
            <a:spAutoFit/>
          </a:bodyPr>
          <a:lstStyle/>
          <a:p>
            <a:r>
              <a:rPr lang="en-US" sz="1600" dirty="0" smtClean="0"/>
              <a:t>Focusing strength inside blown out plasma region:</a:t>
            </a:r>
            <a:endParaRPr lang="en-US" sz="1600" dirty="0"/>
          </a:p>
        </p:txBody>
      </p:sp>
      <p:graphicFrame>
        <p:nvGraphicFramePr>
          <p:cNvPr id="18" name="Object 17"/>
          <p:cNvGraphicFramePr>
            <a:graphicFrameLocks noChangeAspect="1"/>
          </p:cNvGraphicFramePr>
          <p:nvPr>
            <p:extLst>
              <p:ext uri="{D42A27DB-BD31-4B8C-83A1-F6EECF244321}">
                <p14:modId xmlns:p14="http://schemas.microsoft.com/office/powerpoint/2010/main" val="649303014"/>
              </p:ext>
            </p:extLst>
          </p:nvPr>
        </p:nvGraphicFramePr>
        <p:xfrm>
          <a:off x="5095875" y="1327622"/>
          <a:ext cx="2468563" cy="481013"/>
        </p:xfrm>
        <a:graphic>
          <a:graphicData uri="http://schemas.openxmlformats.org/presentationml/2006/ole">
            <mc:AlternateContent xmlns:mc="http://schemas.openxmlformats.org/markup-compatibility/2006">
              <mc:Choice xmlns:v="urn:schemas-microsoft-com:vml" Requires="v">
                <p:oleObj spid="_x0000_s5165" name="Equation" r:id="rId9" imgW="1435100" imgH="279400" progId="Equation.3">
                  <p:embed/>
                </p:oleObj>
              </mc:Choice>
              <mc:Fallback>
                <p:oleObj name="Equation" r:id="rId9" imgW="1435100" imgH="279400" progId="Equation.3">
                  <p:embed/>
                  <p:pic>
                    <p:nvPicPr>
                      <p:cNvPr id="0" name=""/>
                      <p:cNvPicPr/>
                      <p:nvPr/>
                    </p:nvPicPr>
                    <p:blipFill>
                      <a:blip r:embed="rId10"/>
                      <a:stretch>
                        <a:fillRect/>
                      </a:stretch>
                    </p:blipFill>
                    <p:spPr>
                      <a:xfrm>
                        <a:off x="5095875" y="1327622"/>
                        <a:ext cx="2468563" cy="4810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2709158160"/>
              </p:ext>
            </p:extLst>
          </p:nvPr>
        </p:nvGraphicFramePr>
        <p:xfrm>
          <a:off x="5134723" y="1780172"/>
          <a:ext cx="1966912" cy="765175"/>
        </p:xfrm>
        <a:graphic>
          <a:graphicData uri="http://schemas.openxmlformats.org/presentationml/2006/ole">
            <mc:AlternateContent xmlns:mc="http://schemas.openxmlformats.org/markup-compatibility/2006">
              <mc:Choice xmlns:v="urn:schemas-microsoft-com:vml" Requires="v">
                <p:oleObj spid="_x0000_s5166" name="Equation" r:id="rId11" imgW="1143000" imgH="444500" progId="Equation.3">
                  <p:embed/>
                </p:oleObj>
              </mc:Choice>
              <mc:Fallback>
                <p:oleObj name="Equation" r:id="rId11" imgW="1143000" imgH="444500" progId="Equation.3">
                  <p:embed/>
                  <p:pic>
                    <p:nvPicPr>
                      <p:cNvPr id="0" name=""/>
                      <p:cNvPicPr/>
                      <p:nvPr/>
                    </p:nvPicPr>
                    <p:blipFill>
                      <a:blip r:embed="rId12"/>
                      <a:stretch>
                        <a:fillRect/>
                      </a:stretch>
                    </p:blipFill>
                    <p:spPr>
                      <a:xfrm>
                        <a:off x="5134723" y="1780172"/>
                        <a:ext cx="1966912" cy="765175"/>
                      </a:xfrm>
                      <a:prstGeom prst="rect">
                        <a:avLst/>
                      </a:prstGeom>
                    </p:spPr>
                  </p:pic>
                </p:oleObj>
              </mc:Fallback>
            </mc:AlternateContent>
          </a:graphicData>
        </a:graphic>
      </p:graphicFrame>
      <p:sp>
        <p:nvSpPr>
          <p:cNvPr id="21" name="TextBox 20"/>
          <p:cNvSpPr txBox="1"/>
          <p:nvPr/>
        </p:nvSpPr>
        <p:spPr>
          <a:xfrm>
            <a:off x="3212757" y="1954165"/>
            <a:ext cx="1800192" cy="338554"/>
          </a:xfrm>
          <a:prstGeom prst="rect">
            <a:avLst/>
          </a:prstGeom>
          <a:noFill/>
        </p:spPr>
        <p:txBody>
          <a:bodyPr wrap="none" rtlCol="0">
            <a:spAutoFit/>
          </a:bodyPr>
          <a:lstStyle/>
          <a:p>
            <a:r>
              <a:rPr lang="en-US" sz="1600" dirty="0" smtClean="0"/>
              <a:t>Envelope equation:</a:t>
            </a:r>
            <a:endParaRPr lang="en-US" sz="1600" dirty="0"/>
          </a:p>
        </p:txBody>
      </p:sp>
    </p:spTree>
    <p:extLst>
      <p:ext uri="{BB962C8B-B14F-4D97-AF65-F5344CB8AC3E}">
        <p14:creationId xmlns:p14="http://schemas.microsoft.com/office/powerpoint/2010/main" val="3716061996"/>
      </p:ext>
    </p:extLst>
  </p:cSld>
  <p:clrMapOvr>
    <a:masterClrMapping/>
  </p:clrMapOvr>
  <mc:AlternateContent xmlns:mc="http://schemas.openxmlformats.org/markup-compatibility/2006">
    <mc:Choice xmlns:p14="http://schemas.microsoft.com/office/powerpoint/2010/main" Requires="p14">
      <p:transition spd="slow" p14:dur="2000" advTm="147031"/>
    </mc:Choice>
    <mc:Fallback>
      <p:transition xmlns:p14="http://schemas.microsoft.com/office/powerpoint/2010/main" spd="slow" advTm="147031"/>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6425" y="431390"/>
            <a:ext cx="2421456" cy="461665"/>
          </a:xfrm>
          <a:prstGeom prst="rect">
            <a:avLst/>
          </a:prstGeom>
          <a:noFill/>
        </p:spPr>
        <p:txBody>
          <a:bodyPr wrap="none" rtlCol="0">
            <a:spAutoFit/>
          </a:bodyPr>
          <a:lstStyle/>
          <a:p>
            <a:r>
              <a:rPr lang="en-US" sz="2400" b="1" dirty="0" smtClean="0">
                <a:solidFill>
                  <a:schemeClr val="bg1">
                    <a:lumMod val="50000"/>
                  </a:schemeClr>
                </a:solidFill>
              </a:rPr>
              <a:t>Chromatic effects</a:t>
            </a:r>
            <a:endParaRPr lang="en-US" sz="2400" b="1" dirty="0">
              <a:solidFill>
                <a:schemeClr val="bg1">
                  <a:lumMod val="50000"/>
                </a:schemeClr>
              </a:solidFill>
            </a:endParaRPr>
          </a:p>
        </p:txBody>
      </p:sp>
      <p:sp>
        <p:nvSpPr>
          <p:cNvPr id="3" name="TextBox 2"/>
          <p:cNvSpPr txBox="1"/>
          <p:nvPr/>
        </p:nvSpPr>
        <p:spPr>
          <a:xfrm>
            <a:off x="424849" y="1029369"/>
            <a:ext cx="8171046" cy="646331"/>
          </a:xfrm>
          <a:prstGeom prst="rect">
            <a:avLst/>
          </a:prstGeom>
          <a:noFill/>
        </p:spPr>
        <p:txBody>
          <a:bodyPr wrap="square" rtlCol="0">
            <a:spAutoFit/>
          </a:bodyPr>
          <a:lstStyle/>
          <a:p>
            <a:pPr algn="ctr"/>
            <a:r>
              <a:rPr lang="en-US" b="1" dirty="0" smtClean="0"/>
              <a:t>To generate pulse trains with </a:t>
            </a:r>
            <a:r>
              <a:rPr lang="en-US" b="1" dirty="0" smtClean="0"/>
              <a:t>spacing </a:t>
            </a:r>
            <a:r>
              <a:rPr lang="en-US" b="1" dirty="0" smtClean="0"/>
              <a:t>~300-500 microns, need total correlated energy spread ~1%</a:t>
            </a:r>
            <a:endParaRPr lang="en-US" b="1" dirty="0"/>
          </a:p>
        </p:txBody>
      </p:sp>
      <p:sp>
        <p:nvSpPr>
          <p:cNvPr id="6" name="TextBox 5"/>
          <p:cNvSpPr txBox="1"/>
          <p:nvPr/>
        </p:nvSpPr>
        <p:spPr>
          <a:xfrm>
            <a:off x="1844842" y="1675700"/>
            <a:ext cx="5057795" cy="369332"/>
          </a:xfrm>
          <a:prstGeom prst="rect">
            <a:avLst/>
          </a:prstGeom>
          <a:noFill/>
        </p:spPr>
        <p:txBody>
          <a:bodyPr wrap="none" rtlCol="0">
            <a:spAutoFit/>
          </a:bodyPr>
          <a:lstStyle/>
          <a:p>
            <a:pPr marL="285750" indent="-285750">
              <a:buFont typeface="Wingdings" charset="2"/>
              <a:buChar char="Ø"/>
            </a:pPr>
            <a:r>
              <a:rPr lang="en-US" dirty="0" smtClean="0"/>
              <a:t>Head </a:t>
            </a:r>
            <a:r>
              <a:rPr lang="en-US" dirty="0" smtClean="0"/>
              <a:t>of beam will feel stronger focusing than tail</a:t>
            </a:r>
            <a:endParaRPr lang="en-US" dirty="0"/>
          </a:p>
        </p:txBody>
      </p:sp>
      <p:pic>
        <p:nvPicPr>
          <p:cNvPr id="7" name="Picture 6" descr="matching with energy spread.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6786" y="2383368"/>
            <a:ext cx="5802161" cy="3565912"/>
          </a:xfrm>
          <a:prstGeom prst="rect">
            <a:avLst/>
          </a:prstGeom>
        </p:spPr>
      </p:pic>
      <p:sp>
        <p:nvSpPr>
          <p:cNvPr id="8" name="TextBox 7"/>
          <p:cNvSpPr txBox="1"/>
          <p:nvPr/>
        </p:nvSpPr>
        <p:spPr>
          <a:xfrm>
            <a:off x="1671052" y="5949280"/>
            <a:ext cx="6385131" cy="646331"/>
          </a:xfrm>
          <a:prstGeom prst="rect">
            <a:avLst/>
          </a:prstGeom>
          <a:noFill/>
        </p:spPr>
        <p:txBody>
          <a:bodyPr wrap="none" rtlCol="0">
            <a:spAutoFit/>
          </a:bodyPr>
          <a:lstStyle/>
          <a:p>
            <a:r>
              <a:rPr lang="en-US" dirty="0" smtClean="0"/>
              <a:t>Beam matching to plasma with 1% total correlated energy spread.</a:t>
            </a:r>
          </a:p>
          <a:p>
            <a:r>
              <a:rPr lang="en-US" dirty="0" smtClean="0"/>
              <a:t>Gold, red and blue lines represent head, middle and tail of beam.</a:t>
            </a:r>
            <a:endParaRPr lang="en-US" dirty="0"/>
          </a:p>
        </p:txBody>
      </p:sp>
    </p:spTree>
    <p:extLst>
      <p:ext uri="{BB962C8B-B14F-4D97-AF65-F5344CB8AC3E}">
        <p14:creationId xmlns:p14="http://schemas.microsoft.com/office/powerpoint/2010/main" val="4122245188"/>
      </p:ext>
    </p:extLst>
  </p:cSld>
  <p:clrMapOvr>
    <a:masterClrMapping/>
  </p:clrMapOvr>
  <mc:AlternateContent xmlns:mc="http://schemas.openxmlformats.org/markup-compatibility/2006">
    <mc:Choice xmlns:p14="http://schemas.microsoft.com/office/powerpoint/2010/main" Requires="p14">
      <p:transition spd="slow" p14:dur="2000" advTm="109436"/>
    </mc:Choice>
    <mc:Fallback>
      <p:transition xmlns:p14="http://schemas.microsoft.com/office/powerpoint/2010/main" spd="slow" advTm="109436"/>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51396" y="431390"/>
            <a:ext cx="4481215" cy="461665"/>
          </a:xfrm>
          <a:prstGeom prst="rect">
            <a:avLst/>
          </a:prstGeom>
          <a:noFill/>
        </p:spPr>
        <p:txBody>
          <a:bodyPr wrap="none" rtlCol="0">
            <a:spAutoFit/>
          </a:bodyPr>
          <a:lstStyle/>
          <a:p>
            <a:r>
              <a:rPr lang="en-US" sz="2400" b="1" dirty="0" smtClean="0">
                <a:solidFill>
                  <a:schemeClr val="bg1">
                    <a:lumMod val="50000"/>
                  </a:schemeClr>
                </a:solidFill>
              </a:rPr>
              <a:t>Refocusing after interaction point</a:t>
            </a:r>
            <a:endParaRPr lang="en-US" sz="2400" b="1" dirty="0">
              <a:solidFill>
                <a:schemeClr val="bg1">
                  <a:lumMod val="50000"/>
                </a:schemeClr>
              </a:solidFill>
            </a:endParaRPr>
          </a:p>
        </p:txBody>
      </p:sp>
      <p:pic>
        <p:nvPicPr>
          <p:cNvPr id="7" name="Picture 6" descr="refocus beta.ep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4801" y="4259367"/>
            <a:ext cx="3657600" cy="2387600"/>
          </a:xfrm>
          <a:prstGeom prst="rect">
            <a:avLst/>
          </a:prstGeom>
        </p:spPr>
      </p:pic>
      <p:sp>
        <p:nvSpPr>
          <p:cNvPr id="9" name="TextBox 8"/>
          <p:cNvSpPr txBox="1"/>
          <p:nvPr/>
        </p:nvSpPr>
        <p:spPr>
          <a:xfrm>
            <a:off x="477784" y="952543"/>
            <a:ext cx="8317564" cy="646331"/>
          </a:xfrm>
          <a:prstGeom prst="rect">
            <a:avLst/>
          </a:prstGeom>
          <a:noFill/>
        </p:spPr>
        <p:txBody>
          <a:bodyPr wrap="none" rtlCol="0">
            <a:spAutoFit/>
          </a:bodyPr>
          <a:lstStyle/>
          <a:p>
            <a:r>
              <a:rPr lang="en-US" b="1" dirty="0" smtClean="0"/>
              <a:t>Need catch and focus beam into magnetic spectrometer to measure energy loss/gain</a:t>
            </a:r>
          </a:p>
          <a:p>
            <a:pPr marL="285750" indent="-285750">
              <a:buFont typeface="Wingdings" charset="2"/>
              <a:buChar char="Ø"/>
            </a:pPr>
            <a:r>
              <a:rPr lang="en-US" b="1" dirty="0" smtClean="0"/>
              <a:t>After interaction point the beam will be extremely divergent</a:t>
            </a:r>
            <a:endParaRPr lang="en-US" b="1" dirty="0"/>
          </a:p>
        </p:txBody>
      </p:sp>
      <p:pic>
        <p:nvPicPr>
          <p:cNvPr id="11" name="Picture 10" descr="total_assembly.JPG"/>
          <p:cNvPicPr>
            <a:picLocks noChangeAspect="1"/>
          </p:cNvPicPr>
          <p:nvPr/>
        </p:nvPicPr>
        <p:blipFill rotWithShape="1">
          <a:blip r:embed="rId3">
            <a:extLst>
              <a:ext uri="{28A0092B-C50C-407E-A947-70E740481C1C}">
                <a14:useLocalDpi xmlns:a14="http://schemas.microsoft.com/office/drawing/2010/main" val="0"/>
              </a:ext>
            </a:extLst>
          </a:blip>
          <a:srcRect l="7812" t="35808" r="9722" b="45863"/>
          <a:stretch/>
        </p:blipFill>
        <p:spPr>
          <a:xfrm>
            <a:off x="63500" y="2173882"/>
            <a:ext cx="9032274" cy="1312057"/>
          </a:xfrm>
          <a:prstGeom prst="rect">
            <a:avLst/>
          </a:prstGeom>
        </p:spPr>
      </p:pic>
      <p:sp>
        <p:nvSpPr>
          <p:cNvPr id="12" name="Oval 11"/>
          <p:cNvSpPr/>
          <p:nvPr/>
        </p:nvSpPr>
        <p:spPr>
          <a:xfrm>
            <a:off x="6114870" y="1869597"/>
            <a:ext cx="2235568" cy="1490770"/>
          </a:xfrm>
          <a:prstGeom prst="ellipse">
            <a:avLst/>
          </a:prstGeom>
          <a:no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76200" cmpd="sng">
                <a:solidFill>
                  <a:schemeClr val="tx1"/>
                </a:solidFill>
              </a:ln>
              <a:noFill/>
            </a:endParaRPr>
          </a:p>
        </p:txBody>
      </p:sp>
      <p:sp>
        <p:nvSpPr>
          <p:cNvPr id="13" name="TextBox 12"/>
          <p:cNvSpPr txBox="1"/>
          <p:nvPr/>
        </p:nvSpPr>
        <p:spPr>
          <a:xfrm>
            <a:off x="2099415" y="1598874"/>
            <a:ext cx="3910220" cy="369332"/>
          </a:xfrm>
          <a:prstGeom prst="rect">
            <a:avLst/>
          </a:prstGeom>
          <a:noFill/>
        </p:spPr>
        <p:txBody>
          <a:bodyPr wrap="none" rtlCol="0">
            <a:spAutoFit/>
          </a:bodyPr>
          <a:lstStyle/>
          <a:p>
            <a:r>
              <a:rPr lang="en-US" dirty="0" smtClean="0"/>
              <a:t>Inner diameter of vacuum pipe ~35 mm</a:t>
            </a:r>
            <a:endParaRPr lang="en-US" dirty="0"/>
          </a:p>
        </p:txBody>
      </p:sp>
      <p:pic>
        <p:nvPicPr>
          <p:cNvPr id="14" name="Picture 13" descr="refocus sigma.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92838" y="4259367"/>
            <a:ext cx="3657600" cy="2413000"/>
          </a:xfrm>
          <a:prstGeom prst="rect">
            <a:avLst/>
          </a:prstGeom>
        </p:spPr>
      </p:pic>
      <p:sp>
        <p:nvSpPr>
          <p:cNvPr id="15" name="TextBox 14"/>
          <p:cNvSpPr txBox="1"/>
          <p:nvPr/>
        </p:nvSpPr>
        <p:spPr>
          <a:xfrm>
            <a:off x="1138364" y="3532909"/>
            <a:ext cx="5668852" cy="646331"/>
          </a:xfrm>
          <a:prstGeom prst="rect">
            <a:avLst/>
          </a:prstGeom>
          <a:noFill/>
        </p:spPr>
        <p:txBody>
          <a:bodyPr wrap="none" rtlCol="0">
            <a:spAutoFit/>
          </a:bodyPr>
          <a:lstStyle/>
          <a:p>
            <a:r>
              <a:rPr lang="en-US" dirty="0"/>
              <a:t>-</a:t>
            </a:r>
            <a:r>
              <a:rPr lang="en-US" dirty="0" smtClean="0"/>
              <a:t>Triplet placed 40 cm (distance to 1</a:t>
            </a:r>
            <a:r>
              <a:rPr lang="en-US" baseline="30000" dirty="0" smtClean="0"/>
              <a:t>st</a:t>
            </a:r>
            <a:r>
              <a:rPr lang="en-US" dirty="0" smtClean="0"/>
              <a:t> quad) from IP</a:t>
            </a:r>
          </a:p>
          <a:p>
            <a:r>
              <a:rPr lang="en-US" dirty="0" smtClean="0"/>
              <a:t>-Following previous example, beta function of 1.6 mm at IP</a:t>
            </a:r>
            <a:endParaRPr lang="en-US" dirty="0"/>
          </a:p>
        </p:txBody>
      </p:sp>
    </p:spTree>
    <p:extLst>
      <p:ext uri="{BB962C8B-B14F-4D97-AF65-F5344CB8AC3E}">
        <p14:creationId xmlns:p14="http://schemas.microsoft.com/office/powerpoint/2010/main" val="4209999476"/>
      </p:ext>
    </p:extLst>
  </p:cSld>
  <p:clrMapOvr>
    <a:masterClrMapping/>
  </p:clrMapOvr>
  <mc:AlternateContent xmlns:mc="http://schemas.openxmlformats.org/markup-compatibility/2006">
    <mc:Choice xmlns:p14="http://schemas.microsoft.com/office/powerpoint/2010/main" Requires="p14">
      <p:transition spd="slow" p14:dur="2000" advTm="57271"/>
    </mc:Choice>
    <mc:Fallback>
      <p:transition xmlns:p14="http://schemas.microsoft.com/office/powerpoint/2010/main" spd="slow" advTm="57271"/>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898</TotalTime>
  <Words>859</Words>
  <Application>Microsoft Macintosh PowerPoint</Application>
  <PresentationFormat>On-screen Show (4:3)</PresentationFormat>
  <Paragraphs>107</Paragraphs>
  <Slides>13</Slides>
  <Notes>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13</vt:i4>
      </vt:variant>
    </vt:vector>
  </HeadingPairs>
  <TitlesOfParts>
    <vt:vector size="16" baseType="lpstr">
      <vt:lpstr>1_Office Theme</vt:lpstr>
      <vt:lpstr>Equation</vt:lpstr>
      <vt:lpstr>Microsoft Equation</vt:lpstr>
      <vt:lpstr>Plasma wakefields in the quasi-nonlinear regime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Plasma wakefields in the quasi-nonlinear regime</dc:title>
  <dc:creator>Hank</dc:creator>
  <cp:lastModifiedBy>Hank</cp:lastModifiedBy>
  <cp:revision>17</cp:revision>
  <dcterms:created xsi:type="dcterms:W3CDTF">2012-04-26T04:07:19Z</dcterms:created>
  <dcterms:modified xsi:type="dcterms:W3CDTF">2012-04-26T19:05:48Z</dcterms:modified>
</cp:coreProperties>
</file>