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2" r:id="rId12"/>
    <p:sldId id="273" r:id="rId13"/>
    <p:sldId id="267" r:id="rId14"/>
    <p:sldId id="269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D00"/>
    <a:srgbClr val="FFACE0"/>
    <a:srgbClr val="FF0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C24D1-9F03-3444-B568-6E0D2FF50A96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E1E51-F20B-4D41-8DFB-23740CC5C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F39BF-16BF-8647-A827-E92B6AE9E5EA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46B3A-62B6-4442-A08C-27C6994DB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0CD5-04B8-7040-B874-B4560000E0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0CD5-04B8-7040-B874-B4560000E0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round edge profile is close to what we have in the expt. Since only the front edge matters for the instability seeding, so we ignore the tail part.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0CD5-04B8-7040-B874-B4560000E0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C99A-C4C2-084D-914A-99528D3C2F7B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2FF9-67A2-D54A-8EAC-BC036B59B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5" Type="http://schemas.openxmlformats.org/officeDocument/2006/relationships/image" Target="../media/image3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2.emf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ricardo.fonseca@ist.utl.pt" TargetMode="External"/><Relationship Id="rId7" Type="http://schemas.openxmlformats.org/officeDocument/2006/relationships/hyperlink" Target="mailto:tsung@physics.ucla.edu" TargetMode="External"/><Relationship Id="rId8" Type="http://schemas.openxmlformats.org/officeDocument/2006/relationships/hyperlink" Target="http://cfp.ist.utl.pt/golp/epp" TargetMode="External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image" Target="../media/image25.emf"/><Relationship Id="rId6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008" y="390028"/>
            <a:ext cx="8700237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alpha val="79000"/>
                  </a:schemeClr>
                </a:solidFill>
              </a:rPr>
              <a:t>First</a:t>
            </a:r>
            <a:r>
              <a:rPr lang="en-US" b="1" dirty="0" smtClean="0">
                <a:solidFill>
                  <a:schemeClr val="tx1">
                    <a:alpha val="79000"/>
                  </a:schemeClr>
                </a:solidFill>
              </a:rPr>
              <a:t> Observation </a:t>
            </a:r>
            <a:r>
              <a:rPr lang="en-US" b="1" dirty="0">
                <a:solidFill>
                  <a:schemeClr val="tx1">
                    <a:alpha val="79000"/>
                  </a:schemeClr>
                </a:solidFill>
              </a:rPr>
              <a:t>of Self-Modulation Instability</a:t>
            </a:r>
            <a:r>
              <a:rPr lang="en-US" b="1" dirty="0" smtClean="0">
                <a:solidFill>
                  <a:schemeClr val="tx1">
                    <a:alpha val="79000"/>
                  </a:schemeClr>
                </a:solidFill>
              </a:rPr>
              <a:t> Seeding at ATF</a:t>
            </a:r>
            <a:endParaRPr lang="en-US" b="1" dirty="0">
              <a:solidFill>
                <a:schemeClr val="tx1">
                  <a:alpha val="79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0063"/>
            <a:ext cx="9144000" cy="514045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D00"/>
                </a:solidFill>
              </a:rPr>
              <a:t>Yun Fang</a:t>
            </a:r>
          </a:p>
          <a:p>
            <a:r>
              <a:rPr lang="en-US" b="1" dirty="0" smtClean="0">
                <a:solidFill>
                  <a:srgbClr val="FF0D00"/>
                </a:solidFill>
              </a:rPr>
              <a:t>University of Southern California, Los Angeles, 90089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Patric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Muggli</a:t>
            </a:r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Max Planck Institute for Physics, Munich, Germany</a:t>
            </a:r>
          </a:p>
          <a:p>
            <a:endParaRPr lang="en-US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 Warren Mori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University of California, Los Angeles, 90095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V. </a:t>
            </a:r>
            <a:r>
              <a:rPr lang="en-US" b="1" dirty="0" err="1" smtClean="0">
                <a:solidFill>
                  <a:srgbClr val="008000"/>
                </a:solidFill>
              </a:rPr>
              <a:t>Yakimenko</a:t>
            </a:r>
            <a:r>
              <a:rPr lang="en-US" b="1" dirty="0" smtClean="0">
                <a:solidFill>
                  <a:srgbClr val="008000"/>
                </a:solidFill>
              </a:rPr>
              <a:t>, M. </a:t>
            </a:r>
            <a:r>
              <a:rPr lang="en-US" b="1" dirty="0" err="1" smtClean="0">
                <a:solidFill>
                  <a:srgbClr val="008000"/>
                </a:solidFill>
              </a:rPr>
              <a:t>Fedurin</a:t>
            </a:r>
            <a:r>
              <a:rPr lang="en-US" b="1" dirty="0" smtClean="0">
                <a:solidFill>
                  <a:srgbClr val="008000"/>
                </a:solidFill>
              </a:rPr>
              <a:t>, K. </a:t>
            </a:r>
            <a:r>
              <a:rPr lang="en-US" b="1" dirty="0" err="1" smtClean="0">
                <a:solidFill>
                  <a:srgbClr val="008000"/>
                </a:solidFill>
              </a:rPr>
              <a:t>Kusche</a:t>
            </a:r>
            <a:r>
              <a:rPr lang="en-US" b="1" dirty="0" smtClean="0">
                <a:solidFill>
                  <a:srgbClr val="008000"/>
                </a:solidFill>
              </a:rPr>
              <a:t>, M. </a:t>
            </a:r>
            <a:r>
              <a:rPr lang="en-US" b="1" dirty="0" err="1" smtClean="0">
                <a:solidFill>
                  <a:srgbClr val="008000"/>
                </a:solidFill>
              </a:rPr>
              <a:t>Babzien</a:t>
            </a:r>
            <a:r>
              <a:rPr lang="en-US" b="1" dirty="0" smtClean="0">
                <a:solidFill>
                  <a:srgbClr val="008000"/>
                </a:solidFill>
              </a:rPr>
              <a:t>, C. </a:t>
            </a:r>
            <a:r>
              <a:rPr lang="en-US" b="1" dirty="0" err="1" smtClean="0">
                <a:solidFill>
                  <a:srgbClr val="008000"/>
                </a:solidFill>
              </a:rPr>
              <a:t>Swinson</a:t>
            </a:r>
            <a:r>
              <a:rPr lang="en-US" b="1" dirty="0" smtClean="0">
                <a:solidFill>
                  <a:srgbClr val="008000"/>
                </a:solidFill>
              </a:rPr>
              <a:t>, R. Malone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Brookhaven National Laboratory, Upton, NY 11973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Work supported by US Dept. of Energy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132039" y="1339902"/>
            <a:ext cx="9185548" cy="4354764"/>
            <a:chOff x="-270288" y="1252355"/>
            <a:chExt cx="9742065" cy="4354764"/>
          </a:xfrm>
        </p:grpSpPr>
        <p:grpSp>
          <p:nvGrpSpPr>
            <p:cNvPr id="6" name="Group 103"/>
            <p:cNvGrpSpPr/>
            <p:nvPr/>
          </p:nvGrpSpPr>
          <p:grpSpPr>
            <a:xfrm>
              <a:off x="-270288" y="1252355"/>
              <a:ext cx="9742065" cy="4354764"/>
              <a:chOff x="-621901" y="1004212"/>
              <a:chExt cx="9742065" cy="4354764"/>
            </a:xfrm>
          </p:grpSpPr>
          <p:grpSp>
            <p:nvGrpSpPr>
              <p:cNvPr id="7" name="Group 85"/>
              <p:cNvGrpSpPr/>
              <p:nvPr/>
            </p:nvGrpSpPr>
            <p:grpSpPr>
              <a:xfrm>
                <a:off x="-621901" y="1004212"/>
                <a:ext cx="9742065" cy="4354764"/>
                <a:chOff x="1279654" y="750071"/>
                <a:chExt cx="11850614" cy="4834436"/>
              </a:xfrm>
            </p:grpSpPr>
            <p:grpSp>
              <p:nvGrpSpPr>
                <p:cNvPr id="8" name="Group 75"/>
                <p:cNvGrpSpPr/>
                <p:nvPr/>
              </p:nvGrpSpPr>
              <p:grpSpPr>
                <a:xfrm>
                  <a:off x="3555622" y="750071"/>
                  <a:ext cx="9574646" cy="4834436"/>
                  <a:chOff x="232077" y="687327"/>
                  <a:chExt cx="9574646" cy="4834436"/>
                </a:xfrm>
              </p:grpSpPr>
              <p:grpSp>
                <p:nvGrpSpPr>
                  <p:cNvPr id="9" name="Group 67"/>
                  <p:cNvGrpSpPr/>
                  <p:nvPr/>
                </p:nvGrpSpPr>
                <p:grpSpPr>
                  <a:xfrm>
                    <a:off x="232077" y="1429979"/>
                    <a:ext cx="9231184" cy="3540786"/>
                    <a:chOff x="-73539" y="2884274"/>
                    <a:chExt cx="9231184" cy="3540786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09149" y="4859602"/>
                      <a:ext cx="812800" cy="8255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1788677" y="4008701"/>
                      <a:ext cx="901700" cy="8509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" name="Group 64"/>
                    <p:cNvGrpSpPr/>
                    <p:nvPr/>
                  </p:nvGrpSpPr>
                  <p:grpSpPr>
                    <a:xfrm>
                      <a:off x="-73539" y="2909575"/>
                      <a:ext cx="9231184" cy="3515485"/>
                      <a:chOff x="-73539" y="2909575"/>
                      <a:chExt cx="9231184" cy="3515485"/>
                    </a:xfrm>
                  </p:grpSpPr>
                  <p:grpSp>
                    <p:nvGrpSpPr>
                      <p:cNvPr id="12" name="Group 53"/>
                      <p:cNvGrpSpPr/>
                      <p:nvPr/>
                    </p:nvGrpSpPr>
                    <p:grpSpPr>
                      <a:xfrm>
                        <a:off x="-73539" y="3371516"/>
                        <a:ext cx="7230216" cy="3053544"/>
                        <a:chOff x="982111" y="3355851"/>
                        <a:chExt cx="7230216" cy="3053544"/>
                      </a:xfrm>
                    </p:grpSpPr>
                    <p:grpSp>
                      <p:nvGrpSpPr>
                        <p:cNvPr id="13" name="Group 37"/>
                        <p:cNvGrpSpPr/>
                        <p:nvPr/>
                      </p:nvGrpSpPr>
                      <p:grpSpPr>
                        <a:xfrm>
                          <a:off x="982111" y="3679966"/>
                          <a:ext cx="5113580" cy="2729429"/>
                          <a:chOff x="1746068" y="2103128"/>
                          <a:chExt cx="5113580" cy="2729429"/>
                        </a:xfrm>
                      </p:grpSpPr>
                      <p:cxnSp>
                        <p:nvCxnSpPr>
                          <p:cNvPr id="21" name="Straight Arrow Connector 20"/>
                          <p:cNvCxnSpPr/>
                          <p:nvPr/>
                        </p:nvCxnSpPr>
                        <p:spPr>
                          <a:xfrm>
                            <a:off x="1833073" y="4504255"/>
                            <a:ext cx="1249890" cy="1589"/>
                          </a:xfrm>
                          <a:prstGeom prst="straightConnector1">
                            <a:avLst/>
                          </a:prstGeom>
                          <a:ln>
                            <a:tailEnd type="triangle" w="lg" len="lg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" name="Group 36"/>
                          <p:cNvGrpSpPr/>
                          <p:nvPr/>
                        </p:nvGrpSpPr>
                        <p:grpSpPr>
                          <a:xfrm>
                            <a:off x="1746068" y="2103128"/>
                            <a:ext cx="5113580" cy="2729429"/>
                            <a:chOff x="1714319" y="2103128"/>
                            <a:chExt cx="5113580" cy="2729429"/>
                          </a:xfrm>
                        </p:grpSpPr>
                        <p:grpSp>
                          <p:nvGrpSpPr>
                            <p:cNvPr id="15" name="Group 24"/>
                            <p:cNvGrpSpPr/>
                            <p:nvPr/>
                          </p:nvGrpSpPr>
                          <p:grpSpPr>
                            <a:xfrm>
                              <a:off x="1714319" y="4082735"/>
                              <a:ext cx="1355423" cy="708655"/>
                              <a:chOff x="1714319" y="4082735"/>
                              <a:chExt cx="1355423" cy="708655"/>
                            </a:xfrm>
                          </p:grpSpPr>
                          <p:sp>
                            <p:nvSpPr>
                              <p:cNvPr id="11" name="Oval 10"/>
                              <p:cNvSpPr/>
                              <p:nvPr/>
                            </p:nvSpPr>
                            <p:spPr>
                              <a:xfrm>
                                <a:off x="1871838" y="4632640"/>
                                <a:ext cx="1024467" cy="15875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solidFill>
                                  <a:srgbClr val="FF00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2" name="TextBox 21"/>
                              <p:cNvSpPr txBox="1"/>
                              <p:nvPr/>
                            </p:nvSpPr>
                            <p:spPr>
                              <a:xfrm>
                                <a:off x="1714319" y="4082735"/>
                                <a:ext cx="1355423" cy="41001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 err="1" smtClean="0"/>
                                  <a:t>e</a:t>
                                </a:r>
                                <a:r>
                                  <a:rPr lang="en-US" dirty="0" smtClean="0"/>
                                  <a:t>- beam</a:t>
                                </a:r>
                                <a:endParaRPr lang="en-US" dirty="0"/>
                              </a:p>
                            </p:txBody>
                          </p:sp>
                        </p:grpSp>
                        <p:grpSp>
                          <p:nvGrpSpPr>
                            <p:cNvPr id="16" name="Group 25"/>
                            <p:cNvGrpSpPr/>
                            <p:nvPr/>
                          </p:nvGrpSpPr>
                          <p:grpSpPr>
                            <a:xfrm>
                              <a:off x="2945115" y="2103128"/>
                              <a:ext cx="3882784" cy="2729429"/>
                              <a:chOff x="5087576" y="2703065"/>
                              <a:chExt cx="3882784" cy="2729429"/>
                            </a:xfrm>
                          </p:grpSpPr>
                          <p:pic>
                            <p:nvPicPr>
                              <p:cNvPr id="27" name="Picture 2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 rot="14100000">
                                <a:off x="5503814" y="4466324"/>
                                <a:ext cx="1155535" cy="275675"/>
                              </a:xfrm>
                              <a:prstGeom prst="rect">
                                <a:avLst/>
                              </a:prstGeom>
                              <a:ln>
                                <a:noFill/>
                              </a:ln>
                            </p:spPr>
                          </p:pic>
                          <p:sp>
                            <p:nvSpPr>
                              <p:cNvPr id="28" name="Isosceles Triangle 27"/>
                              <p:cNvSpPr/>
                              <p:nvPr/>
                            </p:nvSpPr>
                            <p:spPr>
                              <a:xfrm rot="14100000">
                                <a:off x="5472578" y="4502421"/>
                                <a:ext cx="481382" cy="729476"/>
                              </a:xfrm>
                              <a:prstGeom prst="triangle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solidFill>
                                  <a:srgbClr val="FD1429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30" name="Straight Connector 29"/>
                              <p:cNvCxnSpPr/>
                              <p:nvPr/>
                            </p:nvCxnSpPr>
                            <p:spPr>
                              <a:xfrm rot="16200000" flipH="1">
                                <a:off x="7538966" y="3945068"/>
                                <a:ext cx="370416" cy="261346"/>
                              </a:xfrm>
                              <a:prstGeom prst="line">
                                <a:avLst/>
                              </a:prstGeom>
                              <a:ln w="101600">
                                <a:solidFill>
                                  <a:srgbClr val="0000FF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pic>
                            <p:nvPicPr>
                              <p:cNvPr id="32" name="Picture 3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 rot="14100000">
                                <a:off x="7622440" y="3142995"/>
                                <a:ext cx="1155535" cy="275675"/>
                              </a:xfrm>
                              <a:prstGeom prst="rect">
                                <a:avLst/>
                              </a:prstGeom>
                              <a:ln>
                                <a:noFill/>
                              </a:ln>
                            </p:spPr>
                          </p:pic>
                          <p:sp>
                            <p:nvSpPr>
                              <p:cNvPr id="33" name="Isosceles Triangle 32"/>
                              <p:cNvSpPr/>
                              <p:nvPr/>
                            </p:nvSpPr>
                            <p:spPr>
                              <a:xfrm rot="3300000">
                                <a:off x="8418170" y="2682438"/>
                                <a:ext cx="374904" cy="729476"/>
                              </a:xfrm>
                              <a:prstGeom prst="triangle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solidFill>
                                  <a:srgbClr val="FD1429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36" name="Isosceles Triangle 35"/>
                              <p:cNvSpPr/>
                              <p:nvPr/>
                            </p:nvSpPr>
                            <p:spPr>
                              <a:xfrm rot="10800000">
                                <a:off x="5087576" y="4648746"/>
                                <a:ext cx="475177" cy="783748"/>
                              </a:xfrm>
                              <a:prstGeom prst="triangle">
                                <a:avLst/>
                              </a:prstGeom>
                              <a:solidFill>
                                <a:srgbClr val="00FF00"/>
                              </a:solidFill>
                              <a:ln>
                                <a:solidFill>
                                  <a:srgbClr val="66E87B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50" name="Isosceles Triangle 49"/>
                        <p:cNvSpPr/>
                        <p:nvPr/>
                      </p:nvSpPr>
                      <p:spPr>
                        <a:xfrm>
                          <a:off x="5822507" y="3355851"/>
                          <a:ext cx="475177" cy="783748"/>
                        </a:xfrm>
                        <a:prstGeom prst="triangle">
                          <a:avLst/>
                        </a:prstGeom>
                        <a:solidFill>
                          <a:srgbClr val="00FF00"/>
                        </a:solidFill>
                        <a:ln>
                          <a:solidFill>
                            <a:srgbClr val="66E87B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pic>
                      <p:nvPicPr>
                        <p:cNvPr id="51" name="Picture 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97684" y="3844560"/>
                          <a:ext cx="622300" cy="215900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52" name="Straight Arrow Connector 51"/>
                        <p:cNvCxnSpPr/>
                        <p:nvPr/>
                      </p:nvCxnSpPr>
                      <p:spPr>
                        <a:xfrm>
                          <a:off x="6197675" y="3800640"/>
                          <a:ext cx="897392" cy="1588"/>
                        </a:xfrm>
                        <a:prstGeom prst="straightConnector1">
                          <a:avLst/>
                        </a:prstGeom>
                        <a:ln>
                          <a:tailEnd type="triangle" w="lg" len="lg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" name="TextBox 52"/>
                        <p:cNvSpPr txBox="1"/>
                        <p:nvPr/>
                      </p:nvSpPr>
                      <p:spPr>
                        <a:xfrm>
                          <a:off x="7095066" y="3617562"/>
                          <a:ext cx="1117261" cy="410014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 smtClean="0"/>
                            <a:t>Plasma</a:t>
                          </a:r>
                          <a:endParaRPr lang="en-US" dirty="0"/>
                        </a:p>
                      </p:txBody>
                    </p:sp>
                  </p:grpSp>
                  <p:cxnSp>
                    <p:nvCxnSpPr>
                      <p:cNvPr id="56" name="Straight Arrow Connector 55"/>
                      <p:cNvCxnSpPr/>
                      <p:nvPr/>
                    </p:nvCxnSpPr>
                    <p:spPr>
                      <a:xfrm>
                        <a:off x="7155532" y="3844782"/>
                        <a:ext cx="897392" cy="1589"/>
                      </a:xfrm>
                      <a:prstGeom prst="straightConnector1">
                        <a:avLst/>
                      </a:prstGeom>
                      <a:ln>
                        <a:tailEnd type="triangle" w="lg" len="lg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57" name="Picture 5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7678" y="3887114"/>
                        <a:ext cx="622300" cy="2159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14100000">
                        <a:off x="8272689" y="3293790"/>
                        <a:ext cx="481382" cy="729476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D142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rot="16200000" flipH="1">
                        <a:off x="8362835" y="3046795"/>
                        <a:ext cx="932030" cy="657590"/>
                      </a:xfrm>
                      <a:prstGeom prst="line">
                        <a:avLst/>
                      </a:prstGeom>
                      <a:ln w="10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10800000">
                        <a:off x="7945965" y="3423809"/>
                        <a:ext cx="475177" cy="783748"/>
                      </a:xfrm>
                      <a:prstGeom prst="triangle">
                        <a:avLst/>
                      </a:prstGeom>
                      <a:solidFill>
                        <a:srgbClr val="00FF00"/>
                      </a:solidFill>
                      <a:ln>
                        <a:solidFill>
                          <a:srgbClr val="66E87B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989061" y="3398508"/>
                      <a:ext cx="901700" cy="850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242034" y="2884274"/>
                      <a:ext cx="812800" cy="8255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587499" y="5111750"/>
                    <a:ext cx="1406116" cy="410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Dipole</a:t>
                    </a:r>
                    <a:endParaRPr lang="en-US" dirty="0"/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2503518" y="4626739"/>
                    <a:ext cx="1864106" cy="410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Quadrupole</a:t>
                    </a:r>
                    <a:endParaRPr lang="en-US" dirty="0"/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834940" y="3899417"/>
                    <a:ext cx="1612699" cy="410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Energy Slit</a:t>
                    </a:r>
                    <a:endParaRPr lang="en-US" dirty="0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543539" y="3267026"/>
                    <a:ext cx="1760700" cy="410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Quadruple</a:t>
                    </a:r>
                    <a:endParaRPr lang="en-US" dirty="0"/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914817" y="2643345"/>
                    <a:ext cx="1255132" cy="410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Dipole</a:t>
                    </a:r>
                    <a:endParaRPr lang="en-US" dirty="0"/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7921375" y="2620394"/>
                    <a:ext cx="1221674" cy="410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Dipole</a:t>
                    </a:r>
                    <a:endParaRPr lang="en-US" dirty="0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646794" y="687327"/>
                    <a:ext cx="2159929" cy="717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Energy Spectrometer</a:t>
                    </a:r>
                    <a:endParaRPr lang="en-US" dirty="0"/>
                  </a:p>
                </p:txBody>
              </p:sp>
            </p:grpSp>
            <p:grpSp>
              <p:nvGrpSpPr>
                <p:cNvPr id="17" name="Group 84"/>
                <p:cNvGrpSpPr/>
                <p:nvPr/>
              </p:nvGrpSpPr>
              <p:grpSpPr>
                <a:xfrm>
                  <a:off x="1279654" y="4484477"/>
                  <a:ext cx="2275968" cy="421928"/>
                  <a:chOff x="1279654" y="4484477"/>
                  <a:chExt cx="2275968" cy="421928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279654" y="4496392"/>
                    <a:ext cx="1078684" cy="410013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Rf</a:t>
                    </a:r>
                    <a:r>
                      <a:rPr lang="en-US" dirty="0" smtClean="0"/>
                      <a:t> Gun</a:t>
                    </a:r>
                    <a:endParaRPr lang="en-US" dirty="0"/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644128" y="4484477"/>
                    <a:ext cx="911494" cy="410013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Linac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8" name="Group 102"/>
              <p:cNvGrpSpPr/>
              <p:nvPr/>
            </p:nvGrpSpPr>
            <p:grpSpPr>
              <a:xfrm>
                <a:off x="3048046" y="2820426"/>
                <a:ext cx="1787650" cy="1125612"/>
                <a:chOff x="3048046" y="2820426"/>
                <a:chExt cx="1787650" cy="1125612"/>
              </a:xfrm>
            </p:grpSpPr>
            <p:sp>
              <p:nvSpPr>
                <p:cNvPr id="95" name="Rectangle 94"/>
                <p:cNvSpPr/>
                <p:nvPr/>
              </p:nvSpPr>
              <p:spPr>
                <a:xfrm rot="19500000">
                  <a:off x="4087536" y="3003144"/>
                  <a:ext cx="748160" cy="337706"/>
                </a:xfrm>
                <a:prstGeom prst="rect">
                  <a:avLst/>
                </a:prstGeom>
                <a:solidFill>
                  <a:srgbClr val="FD1429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 rot="19500000">
                  <a:off x="3048046" y="3484986"/>
                  <a:ext cx="1234440" cy="461052"/>
                </a:xfrm>
                <a:prstGeom prst="rect">
                  <a:avLst/>
                </a:prstGeom>
                <a:solidFill>
                  <a:srgbClr val="FD1429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3813783" y="2889257"/>
                  <a:ext cx="386580" cy="248918"/>
                </a:xfrm>
                <a:prstGeom prst="line">
                  <a:avLst/>
                </a:prstGeom>
                <a:ln w="101600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1" name="Straight Arrow Connector 110"/>
            <p:cNvCxnSpPr/>
            <p:nvPr/>
          </p:nvCxnSpPr>
          <p:spPr>
            <a:xfrm flipV="1">
              <a:off x="616469" y="4809559"/>
              <a:ext cx="301620" cy="6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525099" y="1569994"/>
            <a:ext cx="23803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Beam Line 2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32039" y="5829609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Use the same experimental setup as the PWFA experiments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0" y="-42332"/>
            <a:ext cx="927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Modulation: Seed for SMI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-417" y="989134"/>
            <a:ext cx="9004128" cy="769441"/>
            <a:chOff x="179025" y="5221001"/>
            <a:chExt cx="9004128" cy="769441"/>
          </a:xfrm>
        </p:grpSpPr>
        <p:sp>
          <p:nvSpPr>
            <p:cNvPr id="33" name="TextBox 32"/>
            <p:cNvSpPr txBox="1"/>
            <p:nvPr/>
          </p:nvSpPr>
          <p:spPr>
            <a:xfrm>
              <a:off x="179025" y="5221001"/>
              <a:ext cx="89949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q"/>
              </a:pPr>
              <a:r>
                <a:rPr lang="en-US" sz="2200" dirty="0" smtClean="0">
                  <a:solidFill>
                    <a:srgbClr val="FF0000"/>
                  </a:solidFill>
                </a:rPr>
                <a:t>Seed of self modulation</a:t>
              </a:r>
              <a:r>
                <a:rPr lang="en-US" sz="2200" dirty="0" smtClean="0"/>
                <a:t>: Energy Modulation         </a:t>
              </a:r>
              <a:r>
                <a:rPr lang="en-US" sz="2200" dirty="0" smtClean="0">
                  <a:sym typeface="Wingdings"/>
                </a:rPr>
                <a:t>Longitudinal </a:t>
              </a:r>
              <a:r>
                <a:rPr lang="en-US" sz="2200" dirty="0" err="1" smtClean="0">
                  <a:sym typeface="Wingdings"/>
                </a:rPr>
                <a:t>Wakefields</a:t>
              </a:r>
              <a:r>
                <a:rPr lang="en-US" sz="2200" dirty="0" smtClean="0">
                  <a:sym typeface="Wingdings"/>
                </a:rPr>
                <a:t> Transverse </a:t>
              </a:r>
              <a:r>
                <a:rPr lang="en-US" sz="2200" dirty="0" err="1" smtClean="0">
                  <a:sym typeface="Wingdings"/>
                </a:rPr>
                <a:t>Wakefields</a:t>
              </a:r>
              <a:r>
                <a:rPr lang="en-US" sz="2200" dirty="0" smtClean="0">
                  <a:sym typeface="Wingdings"/>
                </a:rPr>
                <a:t>       Radial Momentum       Self Modulation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753641" y="5462829"/>
              <a:ext cx="6429512" cy="332742"/>
              <a:chOff x="2839882" y="1511829"/>
              <a:chExt cx="6429512" cy="33274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5753219" y="1513417"/>
                <a:ext cx="39158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8877813" y="1511829"/>
                <a:ext cx="391581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5442124" y="1824569"/>
                <a:ext cx="391581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2839882" y="1842983"/>
                <a:ext cx="391581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/>
          <p:cNvGrpSpPr/>
          <p:nvPr/>
        </p:nvGrpSpPr>
        <p:grpSpPr>
          <a:xfrm>
            <a:off x="-85231" y="1996758"/>
            <a:ext cx="3995337" cy="4240182"/>
            <a:chOff x="64374" y="1451019"/>
            <a:chExt cx="3857539" cy="3079988"/>
          </a:xfrm>
        </p:grpSpPr>
        <p:sp>
          <p:nvSpPr>
            <p:cNvPr id="72" name="TextBox 71"/>
            <p:cNvSpPr txBox="1"/>
            <p:nvPr/>
          </p:nvSpPr>
          <p:spPr>
            <a:xfrm>
              <a:off x="505240" y="1451019"/>
              <a:ext cx="3154157" cy="2906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Transverse velocity at  </a:t>
              </a:r>
              <a:r>
                <a:rPr lang="en-US" sz="2000" dirty="0" err="1" smtClean="0"/>
                <a:t>z</a:t>
              </a:r>
              <a:r>
                <a:rPr lang="en-US" sz="2000" dirty="0" smtClean="0"/>
                <a:t>=2cm</a:t>
              </a:r>
              <a:endParaRPr lang="en-US" sz="2000" dirty="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4374" y="1585556"/>
              <a:ext cx="3857539" cy="2945451"/>
              <a:chOff x="64374" y="1475545"/>
              <a:chExt cx="3857539" cy="2945451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64374" y="1486093"/>
                <a:ext cx="3857539" cy="2934903"/>
                <a:chOff x="254374" y="1196660"/>
                <a:chExt cx="3857539" cy="4829677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254374" y="1196660"/>
                  <a:ext cx="3857539" cy="4829677"/>
                  <a:chOff x="101592" y="2046847"/>
                  <a:chExt cx="3857539" cy="4829677"/>
                </a:xfrm>
              </p:grpSpPr>
              <p:grpSp>
                <p:nvGrpSpPr>
                  <p:cNvPr id="10" name="Group 51"/>
                  <p:cNvGrpSpPr/>
                  <p:nvPr/>
                </p:nvGrpSpPr>
                <p:grpSpPr>
                  <a:xfrm>
                    <a:off x="101592" y="2046847"/>
                    <a:ext cx="3857539" cy="4829677"/>
                    <a:chOff x="200916" y="-987923"/>
                    <a:chExt cx="4985478" cy="7213011"/>
                  </a:xfrm>
                </p:grpSpPr>
                <p:grpSp>
                  <p:nvGrpSpPr>
                    <p:cNvPr id="12" name="Group 26"/>
                    <p:cNvGrpSpPr/>
                    <p:nvPr/>
                  </p:nvGrpSpPr>
                  <p:grpSpPr>
                    <a:xfrm>
                      <a:off x="4061575" y="-665927"/>
                      <a:ext cx="1124819" cy="6163741"/>
                      <a:chOff x="7064097" y="-3059062"/>
                      <a:chExt cx="1531688" cy="9175816"/>
                    </a:xfrm>
                  </p:grpSpPr>
                  <p:pic>
                    <p:nvPicPr>
                      <p:cNvPr id="68" name="Picture 67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64097" y="-2815675"/>
                        <a:ext cx="363563" cy="893242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7363770" y="-3059062"/>
                        <a:ext cx="770017" cy="8179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7286891" y="964488"/>
                        <a:ext cx="1308894" cy="8179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0.06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7286890" y="5107137"/>
                        <a:ext cx="1308890" cy="8179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0.12</a:t>
                        </a:r>
                        <a:endParaRPr lang="en-US" sz="1400" dirty="0"/>
                      </a:p>
                    </p:txBody>
                  </p:sp>
                </p:grpSp>
                <p:grpSp>
                  <p:nvGrpSpPr>
                    <p:cNvPr id="13" name="Group 37"/>
                    <p:cNvGrpSpPr/>
                    <p:nvPr/>
                  </p:nvGrpSpPr>
                  <p:grpSpPr>
                    <a:xfrm>
                      <a:off x="739956" y="5275625"/>
                      <a:ext cx="3401159" cy="949463"/>
                      <a:chOff x="179057" y="5275625"/>
                      <a:chExt cx="3401159" cy="949463"/>
                    </a:xfrm>
                  </p:grpSpPr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179057" y="5291036"/>
                        <a:ext cx="248760" cy="9340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1409856" y="5275625"/>
                        <a:ext cx="703476" cy="549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500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2769434" y="5280459"/>
                        <a:ext cx="810782" cy="549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1000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962728" y="5508979"/>
                        <a:ext cx="1806706" cy="71427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000" dirty="0" smtClean="0"/>
                          <a:t>ct –</a:t>
                        </a:r>
                        <a:r>
                          <a:rPr lang="en-US" sz="2000" dirty="0" err="1" smtClean="0"/>
                          <a:t>z</a:t>
                        </a:r>
                        <a:r>
                          <a:rPr lang="en-US" sz="2000" dirty="0" smtClean="0"/>
                          <a:t>  (um)</a:t>
                        </a:r>
                        <a:endParaRPr lang="en-US" sz="2000" dirty="0"/>
                      </a:p>
                    </p:txBody>
                  </p:sp>
                </p:grpSp>
                <p:grpSp>
                  <p:nvGrpSpPr>
                    <p:cNvPr id="14" name="Group 43"/>
                    <p:cNvGrpSpPr/>
                    <p:nvPr/>
                  </p:nvGrpSpPr>
                  <p:grpSpPr>
                    <a:xfrm>
                      <a:off x="200916" y="1996339"/>
                      <a:ext cx="979077" cy="3521575"/>
                      <a:chOff x="200916" y="1996339"/>
                      <a:chExt cx="979077" cy="3521575"/>
                    </a:xfrm>
                  </p:grpSpPr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 rot="16200000">
                        <a:off x="-860804" y="3058059"/>
                        <a:ext cx="2618627" cy="4951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000" dirty="0" smtClean="0"/>
                          <a:t> </a:t>
                        </a:r>
                        <a:r>
                          <a:rPr lang="en-US" sz="2000" dirty="0" err="1" smtClean="0"/>
                          <a:t>v</a:t>
                        </a:r>
                        <a:r>
                          <a:rPr lang="en-US" sz="2000" baseline="-25000" dirty="0" err="1" smtClean="0"/>
                          <a:t>θ</a:t>
                        </a:r>
                        <a:r>
                          <a:rPr lang="en-US" sz="2000" dirty="0" err="1" smtClean="0"/>
                          <a:t>/c</a:t>
                        </a:r>
                        <a:endParaRPr lang="en-US" sz="2000" dirty="0"/>
                      </a:p>
                    </p:txBody>
                  </p:sp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578928" y="3586288"/>
                        <a:ext cx="201129" cy="60438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/>
                          <a:t>0</a:t>
                        </a:r>
                        <a:endParaRPr lang="en-US" sz="1600" dirty="0"/>
                      </a:p>
                    </p:txBody>
                  </p:sp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468201" y="4913529"/>
                        <a:ext cx="711792" cy="60438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600" dirty="0" smtClean="0"/>
                          <a:t>-5</a:t>
                        </a:r>
                        <a:endParaRPr lang="en-US" sz="1600" dirty="0"/>
                      </a:p>
                    </p:txBody>
                  </p:sp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563891" y="2447250"/>
                        <a:ext cx="288661" cy="9340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5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>
                        <a:off x="241655" y="2025897"/>
                        <a:ext cx="920569" cy="5494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×10</a:t>
                        </a:r>
                        <a:r>
                          <a:rPr lang="en-US" sz="1400" baseline="30000" dirty="0" smtClean="0"/>
                          <a:t>-3</a:t>
                        </a:r>
                        <a:endParaRPr lang="en-US" sz="1400" dirty="0"/>
                      </a:p>
                    </p:txBody>
                  </p:sp>
                </p:grp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3948665" y="-987923"/>
                      <a:ext cx="834696" cy="6043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err="1" smtClean="0"/>
                        <a:t>a.u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p:txBody>
                </p:sp>
              </p:grpSp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96953" y="4358582"/>
                    <a:ext cx="2502111" cy="200253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9" name="Picture 98"/>
                <p:cNvPicPr>
                  <a:picLocks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3232" y="1475545"/>
                  <a:ext cx="2471688" cy="2002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3" name="TextBox 102"/>
              <p:cNvSpPr txBox="1"/>
              <p:nvPr/>
            </p:nvSpPr>
            <p:spPr>
              <a:xfrm rot="16200000">
                <a:off x="-255161" y="1816717"/>
                <a:ext cx="1065497" cy="3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:r>
                  <a:rPr lang="en-US" sz="2000" dirty="0" err="1" smtClean="0"/>
                  <a:t>v</a:t>
                </a:r>
                <a:r>
                  <a:rPr lang="en-US" sz="2000" baseline="-25000" dirty="0" err="1" smtClean="0"/>
                  <a:t>r</a:t>
                </a:r>
                <a:r>
                  <a:rPr lang="en-US" sz="2000" dirty="0" smtClean="0"/>
                  <a:t> /</a:t>
                </a:r>
                <a:r>
                  <a:rPr lang="en-US" sz="2000" dirty="0" err="1" smtClean="0"/>
                  <a:t>c</a:t>
                </a:r>
                <a:endParaRPr lang="en-US" sz="2000" dirty="0"/>
              </a:p>
            </p:txBody>
          </p:sp>
        </p:grpSp>
      </p:grpSp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3263057" y="2746248"/>
          <a:ext cx="1607430" cy="84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6" imgW="1041400" imgH="469900" progId="Equation.3">
                  <p:embed/>
                </p:oleObj>
              </mc:Choice>
              <mc:Fallback>
                <p:oleObj name="Equation" r:id="rId6" imgW="10414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057" y="2746248"/>
                        <a:ext cx="1607430" cy="847489"/>
                      </a:xfrm>
                      <a:prstGeom prst="rect">
                        <a:avLst/>
                      </a:prstGeom>
                      <a:solidFill>
                        <a:srgbClr val="B8FF9F"/>
                      </a:solidFill>
                      <a:ln w="9525">
                        <a:solidFill>
                          <a:schemeClr val="hlink">
                            <a:alpha val="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ight Arrow 105"/>
          <p:cNvSpPr/>
          <p:nvPr/>
        </p:nvSpPr>
        <p:spPr>
          <a:xfrm>
            <a:off x="3245294" y="4013652"/>
            <a:ext cx="1801147" cy="6262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145294" y="4133462"/>
            <a:ext cx="214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Propagate in Vacuum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4928" y="6245883"/>
            <a:ext cx="8020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/>
              <a:t>Transverse modulation could be observed downstream the plasma!</a:t>
            </a:r>
            <a:endParaRPr lang="en-US" sz="22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4532840" y="1950342"/>
            <a:ext cx="4604918" cy="4366240"/>
            <a:chOff x="5009108" y="2171423"/>
            <a:chExt cx="3875410" cy="3408586"/>
          </a:xfrm>
        </p:grpSpPr>
        <p:grpSp>
          <p:nvGrpSpPr>
            <p:cNvPr id="109" name="Group 108"/>
            <p:cNvGrpSpPr/>
            <p:nvPr/>
          </p:nvGrpSpPr>
          <p:grpSpPr>
            <a:xfrm>
              <a:off x="5009108" y="2171423"/>
              <a:ext cx="3875410" cy="3408586"/>
              <a:chOff x="5365367" y="1149984"/>
              <a:chExt cx="3875410" cy="3408586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948129" y="1149984"/>
                <a:ext cx="2490883" cy="3123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Beam image in vacuum </a:t>
                </a:r>
                <a:endParaRPr lang="en-US" sz="2000" dirty="0"/>
              </a:p>
            </p:txBody>
          </p:sp>
          <p:grpSp>
            <p:nvGrpSpPr>
              <p:cNvPr id="4" name="Group 33"/>
              <p:cNvGrpSpPr/>
              <p:nvPr/>
            </p:nvGrpSpPr>
            <p:grpSpPr>
              <a:xfrm>
                <a:off x="5365367" y="1297022"/>
                <a:ext cx="3875410" cy="3261548"/>
                <a:chOff x="1353919" y="946917"/>
                <a:chExt cx="6208168" cy="5640449"/>
              </a:xfrm>
            </p:grpSpPr>
            <p:grpSp>
              <p:nvGrpSpPr>
                <p:cNvPr id="5" name="Group 23"/>
                <p:cNvGrpSpPr/>
                <p:nvPr/>
              </p:nvGrpSpPr>
              <p:grpSpPr>
                <a:xfrm>
                  <a:off x="1353919" y="4294797"/>
                  <a:ext cx="1365161" cy="2143130"/>
                  <a:chOff x="1353919" y="4294797"/>
                  <a:chExt cx="1365161" cy="2143130"/>
                </a:xfrm>
              </p:grpSpPr>
              <p:grpSp>
                <p:nvGrpSpPr>
                  <p:cNvPr id="6" name="Group 45"/>
                  <p:cNvGrpSpPr/>
                  <p:nvPr/>
                </p:nvGrpSpPr>
                <p:grpSpPr>
                  <a:xfrm>
                    <a:off x="1760501" y="5071585"/>
                    <a:ext cx="958579" cy="1366342"/>
                    <a:chOff x="996896" y="5071585"/>
                    <a:chExt cx="958579" cy="1366342"/>
                  </a:xfrm>
                </p:grpSpPr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1193807" y="5731543"/>
                      <a:ext cx="314659" cy="7063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p:txBody>
                </p:sp>
                <p:sp>
                  <p:nvSpPr>
                    <p:cNvPr id="50" name="TextBox 13"/>
                    <p:cNvSpPr txBox="1"/>
                    <p:nvPr/>
                  </p:nvSpPr>
                  <p:spPr>
                    <a:xfrm>
                      <a:off x="996896" y="5071585"/>
                      <a:ext cx="958579" cy="4155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700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47" name="TextBox 46"/>
                  <p:cNvSpPr txBox="1"/>
                  <p:nvPr/>
                </p:nvSpPr>
                <p:spPr>
                  <a:xfrm rot="16200000">
                    <a:off x="849455" y="4799261"/>
                    <a:ext cx="1465354" cy="4564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 smtClean="0"/>
                      <a:t>r</a:t>
                    </a:r>
                    <a:r>
                      <a:rPr lang="en-US" sz="1600" dirty="0" smtClean="0"/>
                      <a:t> (um)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7" name="Group 22"/>
                <p:cNvGrpSpPr/>
                <p:nvPr/>
              </p:nvGrpSpPr>
              <p:grpSpPr>
                <a:xfrm>
                  <a:off x="2093421" y="5860982"/>
                  <a:ext cx="4310502" cy="726384"/>
                  <a:chOff x="2093421" y="5860982"/>
                  <a:chExt cx="4310502" cy="726384"/>
                </a:xfrm>
              </p:grpSpPr>
              <p:grpSp>
                <p:nvGrpSpPr>
                  <p:cNvPr id="8" name="Group 40"/>
                  <p:cNvGrpSpPr/>
                  <p:nvPr/>
                </p:nvGrpSpPr>
                <p:grpSpPr>
                  <a:xfrm>
                    <a:off x="2093421" y="5860982"/>
                    <a:ext cx="4310502" cy="726384"/>
                    <a:chOff x="2093421" y="5920988"/>
                    <a:chExt cx="4310502" cy="726384"/>
                  </a:xfrm>
                </p:grpSpPr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093421" y="5940987"/>
                      <a:ext cx="314658" cy="7063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p:txBody>
                </p:sp>
                <p:sp>
                  <p:nvSpPr>
                    <p:cNvPr id="44" name="TextBox 8"/>
                    <p:cNvSpPr txBox="1"/>
                    <p:nvPr/>
                  </p:nvSpPr>
                  <p:spPr>
                    <a:xfrm>
                      <a:off x="3693285" y="5920988"/>
                      <a:ext cx="889832" cy="4155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378354" y="5940987"/>
                      <a:ext cx="1025569" cy="4155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42" name="Rectangle 41"/>
                  <p:cNvSpPr/>
                  <p:nvPr/>
                </p:nvSpPr>
                <p:spPr>
                  <a:xfrm>
                    <a:off x="3543284" y="6039561"/>
                    <a:ext cx="2175675" cy="5401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 smtClean="0"/>
                      <a:t>ct –</a:t>
                    </a:r>
                    <a:r>
                      <a:rPr lang="en-US" sz="2000" dirty="0" err="1" smtClean="0"/>
                      <a:t>z</a:t>
                    </a:r>
                    <a:r>
                      <a:rPr lang="en-US" sz="2000" dirty="0" smtClean="0"/>
                      <a:t>  (um)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9" name="Group 21"/>
                <p:cNvGrpSpPr/>
                <p:nvPr/>
              </p:nvGrpSpPr>
              <p:grpSpPr>
                <a:xfrm>
                  <a:off x="6240810" y="946917"/>
                  <a:ext cx="1321277" cy="5071712"/>
                  <a:chOff x="6240810" y="946917"/>
                  <a:chExt cx="1321277" cy="5071712"/>
                </a:xfrm>
              </p:grpSpPr>
              <p:sp>
                <p:nvSpPr>
                  <p:cNvPr id="39" name="TextBox 6"/>
                  <p:cNvSpPr txBox="1"/>
                  <p:nvPr/>
                </p:nvSpPr>
                <p:spPr>
                  <a:xfrm>
                    <a:off x="6240810" y="946917"/>
                    <a:ext cx="1112160" cy="4570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 smtClean="0"/>
                      <a:t>a.u</a:t>
                    </a:r>
                    <a:r>
                      <a:rPr lang="en-US" sz="1600" dirty="0" smtClean="0"/>
                      <a:t> </a:t>
                    </a:r>
                    <a:endParaRPr lang="en-US" sz="1600" dirty="0"/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348661" y="1381332"/>
                    <a:ext cx="1213426" cy="463729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7" name="Group 76"/>
            <p:cNvGrpSpPr/>
            <p:nvPr/>
          </p:nvGrpSpPr>
          <p:grpSpPr>
            <a:xfrm>
              <a:off x="5578941" y="2483776"/>
              <a:ext cx="2548108" cy="2757095"/>
              <a:chOff x="583607" y="2600189"/>
              <a:chExt cx="3772916" cy="2947687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204" y="2600189"/>
                <a:ext cx="3754051" cy="96560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607" y="4584976"/>
                <a:ext cx="3772916" cy="9629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339" y="3589756"/>
                <a:ext cx="3749040" cy="966164"/>
              </a:xfrm>
              <a:prstGeom prst="rect">
                <a:avLst/>
              </a:prstGeom>
            </p:spPr>
          </p:pic>
        </p:grpSp>
      </p:grpSp>
      <p:sp>
        <p:nvSpPr>
          <p:cNvPr id="84" name="TextBox 83"/>
          <p:cNvSpPr txBox="1"/>
          <p:nvPr/>
        </p:nvSpPr>
        <p:spPr>
          <a:xfrm>
            <a:off x="4772117" y="4726529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1400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4990542" y="4467046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4867615" y="4072681"/>
            <a:ext cx="45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300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4860137" y="3660267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600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5016054" y="322830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4860137" y="2826256"/>
            <a:ext cx="45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200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4860135" y="2380171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5314769" y="2346089"/>
            <a:ext cx="3044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No modulation @</a:t>
            </a:r>
            <a:r>
              <a:rPr lang="en-US" sz="1600" dirty="0" err="1" smtClean="0">
                <a:solidFill>
                  <a:srgbClr val="FFFFFF"/>
                </a:solidFill>
              </a:rPr>
              <a:t>L</a:t>
            </a:r>
            <a:r>
              <a:rPr lang="en-US" sz="1600" baseline="30000" dirty="0" err="1" smtClean="0">
                <a:solidFill>
                  <a:srgbClr val="FFFFFF"/>
                </a:solidFill>
              </a:rPr>
              <a:t>vacuum</a:t>
            </a:r>
            <a:r>
              <a:rPr lang="en-US" sz="1600" dirty="0" smtClean="0">
                <a:solidFill>
                  <a:srgbClr val="FFFFFF"/>
                </a:solidFill>
              </a:rPr>
              <a:t>=0cm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76441" y="4692660"/>
            <a:ext cx="303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Low modulation @</a:t>
            </a:r>
            <a:r>
              <a:rPr lang="en-US" sz="1600" dirty="0" err="1" smtClean="0">
                <a:solidFill>
                  <a:srgbClr val="FFFFFF"/>
                </a:solidFill>
              </a:rPr>
              <a:t>L</a:t>
            </a:r>
            <a:r>
              <a:rPr lang="en-US" sz="1600" baseline="30000" dirty="0" err="1" smtClean="0">
                <a:solidFill>
                  <a:srgbClr val="FFFFFF"/>
                </a:solidFill>
              </a:rPr>
              <a:t>vacuum</a:t>
            </a:r>
            <a:r>
              <a:rPr lang="en-US" sz="1600" dirty="0" smtClean="0">
                <a:solidFill>
                  <a:srgbClr val="FFFFFF"/>
                </a:solidFill>
              </a:rPr>
              <a:t>=25cm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36441" y="3476075"/>
            <a:ext cx="318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High modulation @</a:t>
            </a:r>
            <a:r>
              <a:rPr lang="en-US" sz="1600" dirty="0" err="1" smtClean="0">
                <a:solidFill>
                  <a:srgbClr val="FFFFFF"/>
                </a:solidFill>
              </a:rPr>
              <a:t>L</a:t>
            </a:r>
            <a:r>
              <a:rPr lang="en-US" sz="1600" baseline="30000" dirty="0" err="1" smtClean="0">
                <a:solidFill>
                  <a:srgbClr val="FFFFFF"/>
                </a:solidFill>
              </a:rPr>
              <a:t>vacuum</a:t>
            </a:r>
            <a:r>
              <a:rPr lang="en-US" sz="1600" dirty="0" smtClean="0">
                <a:solidFill>
                  <a:srgbClr val="FFFFFF"/>
                </a:solidFill>
              </a:rPr>
              <a:t>=7.5cm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79496" y="2536033"/>
            <a:ext cx="643172" cy="983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779496" y="4379475"/>
            <a:ext cx="643172" cy="983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011"/>
            <a:ext cx="9320254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Beam Transverse Sizes Measured in Experiment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17184" y="1527630"/>
            <a:ext cx="7067720" cy="3436671"/>
            <a:chOff x="312467" y="412750"/>
            <a:chExt cx="7700121" cy="4231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19730"/>
            <a:stretch>
              <a:fillRect/>
            </a:stretch>
          </p:blipFill>
          <p:spPr>
            <a:xfrm>
              <a:off x="4408905" y="412750"/>
              <a:ext cx="3603683" cy="4231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67" y="412750"/>
              <a:ext cx="4960620" cy="42227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175125" y="4048125"/>
              <a:ext cx="517525" cy="21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8322" y="1293011"/>
            <a:ext cx="6906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Beam image recorded 25cm downstream the plasma,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=7.6×10</a:t>
            </a:r>
            <a:r>
              <a:rPr lang="en-US" baseline="30000" dirty="0" smtClean="0"/>
              <a:t>16</a:t>
            </a:r>
            <a:r>
              <a:rPr lang="en-US" dirty="0" smtClean="0"/>
              <a:t>cm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281" y="5213161"/>
            <a:ext cx="8606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/>
              <a:t>Defocusing  by the plasma also observed in lower plasma densities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Defocusing might be caused by the overshoot of focused particles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Need to look into simulations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3656" y="1880129"/>
            <a:ext cx="15504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, off  </a:t>
            </a:r>
            <a:r>
              <a:rPr lang="en-US" dirty="0" smtClean="0">
                <a:solidFill>
                  <a:srgbClr val="FF0000"/>
                </a:solidFill>
              </a:rPr>
              <a:t>=367um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σ</a:t>
            </a:r>
            <a:r>
              <a:rPr lang="en-US" baseline="-25000" dirty="0" err="1" smtClean="0">
                <a:solidFill>
                  <a:srgbClr val="0000FF"/>
                </a:solidFill>
              </a:rPr>
              <a:t>x,,on</a:t>
            </a:r>
            <a:r>
              <a:rPr lang="en-US" baseline="-25000" dirty="0" smtClean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= 489um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6172" y="1880129"/>
            <a:ext cx="15504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, off  </a:t>
            </a:r>
            <a:r>
              <a:rPr lang="en-US" dirty="0" smtClean="0">
                <a:solidFill>
                  <a:srgbClr val="FF0000"/>
                </a:solidFill>
              </a:rPr>
              <a:t>=262um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σ</a:t>
            </a:r>
            <a:r>
              <a:rPr lang="en-US" baseline="-25000" dirty="0" err="1" smtClean="0">
                <a:solidFill>
                  <a:srgbClr val="0000FF"/>
                </a:solidFill>
              </a:rPr>
              <a:t>y,,on</a:t>
            </a:r>
            <a:r>
              <a:rPr lang="en-US" baseline="-25000" dirty="0" smtClean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= 438um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42" y="-124853"/>
            <a:ext cx="84820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Instability Seeding: “Sharp” vs. “Round”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-37767" y="695521"/>
            <a:ext cx="9166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/>
              <a:t>Initial </a:t>
            </a:r>
            <a:r>
              <a:rPr lang="en-US" sz="2200" dirty="0" err="1" smtClean="0"/>
              <a:t>E</a:t>
            </a:r>
            <a:r>
              <a:rPr lang="en-US" sz="2200" baseline="-25000" dirty="0" err="1" smtClean="0"/>
              <a:t>z</a:t>
            </a:r>
            <a:r>
              <a:rPr lang="en-US" sz="2200" dirty="0" smtClean="0"/>
              <a:t> is very important in our previous energy modulation study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Current rise at the beam front is critical to the initial </a:t>
            </a:r>
            <a:r>
              <a:rPr lang="en-US" sz="2200" dirty="0" err="1" smtClean="0"/>
              <a:t>E</a:t>
            </a:r>
            <a:r>
              <a:rPr lang="en-US" sz="2200" baseline="-25000" dirty="0" err="1" smtClean="0"/>
              <a:t>z</a:t>
            </a:r>
            <a:r>
              <a:rPr lang="en-US" sz="2200" dirty="0" smtClean="0"/>
              <a:t> amplitude</a:t>
            </a:r>
            <a:endParaRPr lang="en-US" sz="2200" baseline="-25000" dirty="0" smtClean="0"/>
          </a:p>
          <a:p>
            <a:pPr>
              <a:buFont typeface="Wingdings" charset="2"/>
              <a:buChar char="q"/>
            </a:pPr>
            <a:r>
              <a:rPr lang="en-US" sz="2200" dirty="0" smtClean="0"/>
              <a:t>In the experiments, the bunch current rise is round, instead of being perfectly sharp as assumed in simulations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79237" y="7473409"/>
            <a:ext cx="123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ΔL/L=0.371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rot="10800000">
            <a:off x="914397" y="2960735"/>
            <a:ext cx="47438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138614" y="4517311"/>
            <a:ext cx="15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9"/>
          <p:cNvGrpSpPr/>
          <p:nvPr/>
        </p:nvGrpSpPr>
        <p:grpSpPr>
          <a:xfrm>
            <a:off x="66911" y="2432086"/>
            <a:ext cx="4514150" cy="2983384"/>
            <a:chOff x="173169" y="3042155"/>
            <a:chExt cx="4094749" cy="2459757"/>
          </a:xfrm>
        </p:grpSpPr>
        <p:grpSp>
          <p:nvGrpSpPr>
            <p:cNvPr id="4" name="Group 147"/>
            <p:cNvGrpSpPr/>
            <p:nvPr/>
          </p:nvGrpSpPr>
          <p:grpSpPr>
            <a:xfrm>
              <a:off x="173169" y="3291494"/>
              <a:ext cx="4094749" cy="2210418"/>
              <a:chOff x="104705" y="3656497"/>
              <a:chExt cx="4183660" cy="2453967"/>
            </a:xfrm>
          </p:grpSpPr>
          <p:grpSp>
            <p:nvGrpSpPr>
              <p:cNvPr id="5" name="Group 142"/>
              <p:cNvGrpSpPr/>
              <p:nvPr/>
            </p:nvGrpSpPr>
            <p:grpSpPr>
              <a:xfrm>
                <a:off x="104705" y="3656497"/>
                <a:ext cx="4183660" cy="2453967"/>
                <a:chOff x="170137" y="3497959"/>
                <a:chExt cx="4183660" cy="2453967"/>
              </a:xfrm>
            </p:grpSpPr>
            <p:grpSp>
              <p:nvGrpSpPr>
                <p:cNvPr id="6" name="Group 118"/>
                <p:cNvGrpSpPr/>
                <p:nvPr/>
              </p:nvGrpSpPr>
              <p:grpSpPr>
                <a:xfrm>
                  <a:off x="170137" y="3497959"/>
                  <a:ext cx="4183660" cy="2453967"/>
                  <a:chOff x="170137" y="3519125"/>
                  <a:chExt cx="4183660" cy="2453967"/>
                </a:xfrm>
              </p:grpSpPr>
              <p:grpSp>
                <p:nvGrpSpPr>
                  <p:cNvPr id="7" name="Group 97"/>
                  <p:cNvGrpSpPr/>
                  <p:nvPr/>
                </p:nvGrpSpPr>
                <p:grpSpPr>
                  <a:xfrm>
                    <a:off x="170137" y="3519125"/>
                    <a:ext cx="4183660" cy="2453967"/>
                    <a:chOff x="2152642" y="1829438"/>
                    <a:chExt cx="5106431" cy="3898346"/>
                  </a:xfrm>
                </p:grpSpPr>
                <p:pic>
                  <p:nvPicPr>
                    <p:cNvPr id="99" name="Picture 98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266721" y="1829440"/>
                      <a:ext cx="4952352" cy="37142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0" name="Picture 99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801264" y="2030150"/>
                      <a:ext cx="457809" cy="3204662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" name="Group 22"/>
                    <p:cNvGrpSpPr/>
                    <p:nvPr/>
                  </p:nvGrpSpPr>
                  <p:grpSpPr>
                    <a:xfrm rot="16200000">
                      <a:off x="1048972" y="3665429"/>
                      <a:ext cx="3475177" cy="649534"/>
                      <a:chOff x="2861131" y="5855491"/>
                      <a:chExt cx="3475177" cy="649534"/>
                    </a:xfrm>
                  </p:grpSpPr>
                  <p:sp>
                    <p:nvSpPr>
                      <p:cNvPr id="104" name="TextBox 103"/>
                      <p:cNvSpPr txBox="1"/>
                      <p:nvPr/>
                    </p:nvSpPr>
                    <p:spPr>
                      <a:xfrm rot="5400000">
                        <a:off x="3103705" y="5703978"/>
                        <a:ext cx="275658" cy="7608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105" name="TextBox 104"/>
                      <p:cNvSpPr txBox="1"/>
                      <p:nvPr/>
                    </p:nvSpPr>
                    <p:spPr>
                      <a:xfrm rot="5400000">
                        <a:off x="3665540" y="5956497"/>
                        <a:ext cx="649514" cy="447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100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106" name="TextBox 105"/>
                      <p:cNvSpPr txBox="1"/>
                      <p:nvPr/>
                    </p:nvSpPr>
                    <p:spPr>
                      <a:xfrm rot="5400000">
                        <a:off x="4395445" y="5956496"/>
                        <a:ext cx="649516" cy="447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200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107" name="TextBox 106"/>
                      <p:cNvSpPr txBox="1"/>
                      <p:nvPr/>
                    </p:nvSpPr>
                    <p:spPr>
                      <a:xfrm rot="5400000">
                        <a:off x="5125423" y="5956490"/>
                        <a:ext cx="649531" cy="447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300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108" name="TextBox 107"/>
                      <p:cNvSpPr txBox="1"/>
                      <p:nvPr/>
                    </p:nvSpPr>
                    <p:spPr>
                      <a:xfrm rot="5400000">
                        <a:off x="5787786" y="5956502"/>
                        <a:ext cx="649512" cy="4475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400</a:t>
                        </a:r>
                        <a:endParaRPr lang="en-US" sz="1400" dirty="0"/>
                      </a:p>
                    </p:txBody>
                  </p:sp>
                </p:grp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4189993" y="5169022"/>
                      <a:ext cx="1608481" cy="4475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Energy (pixel)</a:t>
                      </a:r>
                      <a:endParaRPr lang="en-US" sz="1400" dirty="0"/>
                    </a:p>
                  </p:txBody>
                </p:sp>
                <p:sp>
                  <p:nvSpPr>
                    <p:cNvPr id="103" name="TextBox 102"/>
                    <p:cNvSpPr txBox="1"/>
                    <p:nvPr/>
                  </p:nvSpPr>
                  <p:spPr>
                    <a:xfrm rot="16200000">
                      <a:off x="656929" y="3325151"/>
                      <a:ext cx="3339585" cy="3481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Transverse Size (pixel)</a:t>
                      </a:r>
                      <a:endParaRPr lang="en-US" sz="1400" dirty="0"/>
                    </a:p>
                  </p:txBody>
                </p:sp>
              </p:grpSp>
              <p:cxnSp>
                <p:nvCxnSpPr>
                  <p:cNvPr id="112" name="Straight Connector 111"/>
                  <p:cNvCxnSpPr/>
                  <p:nvPr/>
                </p:nvCxnSpPr>
                <p:spPr>
                  <a:xfrm rot="5400000">
                    <a:off x="2542571" y="4286759"/>
                    <a:ext cx="459516" cy="158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>
                    <a:off x="1684364" y="4220216"/>
                    <a:ext cx="595766" cy="147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5400000">
                    <a:off x="1969820" y="4370463"/>
                    <a:ext cx="336028" cy="158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141"/>
                <p:cNvGrpSpPr/>
                <p:nvPr/>
              </p:nvGrpSpPr>
              <p:grpSpPr>
                <a:xfrm>
                  <a:off x="1885662" y="4299654"/>
                  <a:ext cx="912599" cy="309888"/>
                  <a:chOff x="1885662" y="4299654"/>
                  <a:chExt cx="912599" cy="309888"/>
                </a:xfrm>
              </p:grpSpPr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1885662" y="4299654"/>
                    <a:ext cx="425322" cy="309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FFFF"/>
                        </a:solidFill>
                      </a:rPr>
                      <a:t>ΔL</a:t>
                    </a:r>
                    <a:endParaRPr lang="en-US" sz="16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329122" y="4299654"/>
                    <a:ext cx="287258" cy="309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FFFF"/>
                        </a:solidFill>
                      </a:rPr>
                      <a:t>L</a:t>
                    </a:r>
                    <a:endParaRPr lang="en-US" sz="1600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32" name="Straight Connector 131"/>
                  <p:cNvCxnSpPr/>
                  <p:nvPr/>
                </p:nvCxnSpPr>
                <p:spPr>
                  <a:xfrm rot="10800000">
                    <a:off x="2151925" y="4515723"/>
                    <a:ext cx="227398" cy="158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10800000">
                    <a:off x="2499967" y="4514135"/>
                    <a:ext cx="298294" cy="158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4" name="TextBox 143"/>
              <p:cNvSpPr txBox="1"/>
              <p:nvPr/>
            </p:nvSpPr>
            <p:spPr>
              <a:xfrm>
                <a:off x="1838114" y="4698019"/>
                <a:ext cx="1866843" cy="5916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ΔL/L=0.06</a:t>
                </a:r>
              </a:p>
              <a:p>
                <a:endParaRPr lang="en-US" dirty="0"/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1207157" y="3042155"/>
              <a:ext cx="1889535" cy="3045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Experiment Image</a:t>
              </a:r>
              <a:endParaRPr lang="en-US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65572" y="5634598"/>
            <a:ext cx="9152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>
                <a:sym typeface="Wingdings"/>
              </a:rPr>
              <a:t>Large </a:t>
            </a:r>
            <a:r>
              <a:rPr lang="en-US" sz="2200" dirty="0" smtClean="0">
                <a:solidFill>
                  <a:srgbClr val="000000"/>
                </a:solidFill>
              </a:rPr>
              <a:t>ΔL/</a:t>
            </a:r>
            <a:r>
              <a:rPr lang="en-US" sz="2200" dirty="0" err="1" smtClean="0">
                <a:solidFill>
                  <a:srgbClr val="000000"/>
                </a:solidFill>
              </a:rPr>
              <a:t>λ</a:t>
            </a:r>
            <a:r>
              <a:rPr lang="en-US" sz="2200" baseline="-25000" dirty="0" err="1" smtClean="0">
                <a:solidFill>
                  <a:srgbClr val="000000"/>
                </a:solidFill>
              </a:rPr>
              <a:t>pe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less rapid current </a:t>
            </a:r>
            <a:r>
              <a:rPr lang="en-US" sz="2200" dirty="0" err="1" smtClean="0">
                <a:sym typeface="Wingdings"/>
              </a:rPr>
              <a:t>rise</a:t>
            </a:r>
            <a:r>
              <a:rPr lang="en-US" sz="2200" dirty="0" smtClean="0">
                <a:sym typeface="Wingdings"/>
              </a:rPr>
              <a:t> lower initial </a:t>
            </a:r>
            <a:r>
              <a:rPr lang="en-US" sz="2200" dirty="0" err="1" smtClean="0">
                <a:sym typeface="Wingdings"/>
              </a:rPr>
              <a:t>E</a:t>
            </a:r>
            <a:r>
              <a:rPr lang="en-US" sz="2200" baseline="-25000" dirty="0" err="1" smtClean="0">
                <a:sym typeface="Wingdings"/>
              </a:rPr>
              <a:t>z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slower saturation</a:t>
            </a:r>
            <a:endParaRPr lang="en-US" sz="2200" dirty="0" smtClean="0"/>
          </a:p>
          <a:p>
            <a:pPr>
              <a:buFont typeface="Wingdings" charset="2"/>
              <a:buChar char="q"/>
            </a:pPr>
            <a:r>
              <a:rPr lang="en-US" sz="2200" dirty="0" smtClean="0"/>
              <a:t>In the experiment, ΔL/</a:t>
            </a:r>
            <a:r>
              <a:rPr lang="en-US" sz="2200" dirty="0" err="1" smtClean="0"/>
              <a:t>λ</a:t>
            </a:r>
            <a:r>
              <a:rPr lang="en-US" sz="2200" baseline="-25000" dirty="0" err="1" smtClean="0"/>
              <a:t>pe</a:t>
            </a:r>
            <a:r>
              <a:rPr lang="en-US" sz="2200" dirty="0" smtClean="0"/>
              <a:t> &lt;0.3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400" dirty="0" smtClean="0"/>
              <a:t>E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z0 </a:t>
            </a:r>
            <a:r>
              <a:rPr lang="en-US" sz="2400" dirty="0" smtClean="0"/>
              <a:t>&gt;0.9</a:t>
            </a:r>
            <a:r>
              <a:rPr lang="en-US" sz="2400" dirty="0" smtClean="0">
                <a:sym typeface="Wingdings"/>
              </a:rPr>
              <a:t>well seeded instability</a:t>
            </a:r>
            <a:endParaRPr lang="en-US" sz="2400" dirty="0" smtClean="0"/>
          </a:p>
          <a:p>
            <a:r>
              <a:rPr lang="en-US" sz="2200" dirty="0" smtClean="0">
                <a:sym typeface="Wingdings"/>
              </a:rPr>
              <a:t> 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76" name="TextBox 75"/>
          <p:cNvSpPr txBox="1"/>
          <p:nvPr/>
        </p:nvSpPr>
        <p:spPr>
          <a:xfrm>
            <a:off x="1875119" y="2853530"/>
            <a:ext cx="5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Front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04641" y="2831441"/>
            <a:ext cx="525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Back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rot="10800000">
            <a:off x="817286" y="3085798"/>
            <a:ext cx="571491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456063" y="5349812"/>
            <a:ext cx="76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ΔL/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4469578" y="3517589"/>
            <a:ext cx="8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z</a:t>
            </a:r>
            <a:r>
              <a:rPr lang="en-US" dirty="0" smtClean="0"/>
              <a:t>/E</a:t>
            </a:r>
            <a:r>
              <a:rPr lang="en-US" baseline="-25000" dirty="0" smtClean="0"/>
              <a:t>z0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4557245" y="2054276"/>
            <a:ext cx="413868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Fix 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pe</a:t>
            </a:r>
            <a:r>
              <a:rPr lang="en-US" baseline="-25000" dirty="0" smtClean="0"/>
              <a:t> </a:t>
            </a:r>
            <a:r>
              <a:rPr lang="en-US" dirty="0" smtClean="0"/>
              <a:t>so that L=2</a:t>
            </a:r>
            <a:r>
              <a:rPr lang="en-US" baseline="-25000" dirty="0" smtClean="0"/>
              <a:t>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pe</a:t>
            </a:r>
            <a:r>
              <a:rPr lang="en-US" baseline="-25000" dirty="0" smtClean="0"/>
              <a:t> </a:t>
            </a:r>
            <a:r>
              <a:rPr lang="en-US" dirty="0" smtClean="0"/>
              <a:t>vary ΔL, E</a:t>
            </a:r>
            <a:r>
              <a:rPr lang="en-US" baseline="-25000" dirty="0" smtClean="0"/>
              <a:t>z0</a:t>
            </a:r>
            <a:r>
              <a:rPr lang="en-US" dirty="0" smtClean="0"/>
              <a:t>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err="1" smtClean="0"/>
              <a:t>(ΔL</a:t>
            </a:r>
            <a:r>
              <a:rPr lang="en-US" dirty="0" smtClean="0"/>
              <a:t>=0)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994" y="1788831"/>
            <a:ext cx="3862349" cy="3772634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rot="5400000" flipH="1" flipV="1">
            <a:off x="4820462" y="3455880"/>
            <a:ext cx="1666255" cy="1588"/>
          </a:xfrm>
          <a:prstGeom prst="line">
            <a:avLst/>
          </a:prstGeom>
          <a:ln w="1016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5722453" y="3564786"/>
            <a:ext cx="1346857" cy="1588"/>
          </a:xfrm>
          <a:prstGeom prst="line">
            <a:avLst/>
          </a:prstGeom>
          <a:ln w="1016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476758" y="4157829"/>
            <a:ext cx="8670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L/</a:t>
            </a:r>
            <a:r>
              <a:rPr lang="en-US" dirty="0" err="1" smtClean="0">
                <a:solidFill>
                  <a:schemeClr val="tx1"/>
                </a:solidFill>
              </a:rPr>
              <a:t>λ</a:t>
            </a:r>
            <a:r>
              <a:rPr lang="en-US" baseline="-25000" dirty="0" err="1" smtClean="0">
                <a:solidFill>
                  <a:schemeClr val="tx1"/>
                </a:solidFill>
              </a:rPr>
              <a:t>pe</a:t>
            </a:r>
            <a:r>
              <a:rPr lang="en-US" dirty="0" smtClean="0">
                <a:solidFill>
                  <a:schemeClr val="tx1"/>
                </a:solidFill>
              </a:rPr>
              <a:t>=1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40945" y="4156141"/>
            <a:ext cx="8670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L/</a:t>
            </a:r>
            <a:r>
              <a:rPr lang="en-US" dirty="0" err="1" smtClean="0">
                <a:solidFill>
                  <a:srgbClr val="000000"/>
                </a:solidFill>
              </a:rPr>
              <a:t>λ</a:t>
            </a:r>
            <a:r>
              <a:rPr lang="en-US" baseline="-25000" dirty="0" err="1" smtClean="0">
                <a:solidFill>
                  <a:srgbClr val="000000"/>
                </a:solidFill>
              </a:rPr>
              <a:t>pe</a:t>
            </a:r>
            <a:r>
              <a:rPr lang="en-US" dirty="0" smtClean="0">
                <a:solidFill>
                  <a:srgbClr val="000000"/>
                </a:solidFill>
              </a:rPr>
              <a:t>=5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76758" y="4733027"/>
            <a:ext cx="20724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Experimental region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V="1">
            <a:off x="5623744" y="4547952"/>
            <a:ext cx="361981" cy="300700"/>
          </a:xfrm>
          <a:prstGeom prst="line">
            <a:avLst/>
          </a:prstGeom>
          <a:ln w="1016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043133" y="4527339"/>
            <a:ext cx="394260" cy="309648"/>
          </a:xfrm>
          <a:prstGeom prst="line">
            <a:avLst/>
          </a:prstGeom>
          <a:ln w="1016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6455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Simulations show the 50pC ATF beam is subject to periodic energy modulation at 2cm propagation distance, which is an important evidence of SMI seeding.</a:t>
            </a:r>
          </a:p>
          <a:p>
            <a:r>
              <a:rPr lang="en-US" sz="2400" dirty="0" smtClean="0"/>
              <a:t>Simulations show that SMI does not grow significantly over the 2cm plasma for 50pC ATF beam</a:t>
            </a:r>
          </a:p>
          <a:p>
            <a:r>
              <a:rPr lang="en-US" sz="2400" dirty="0" smtClean="0"/>
              <a:t>Experiment demonstrates the first observation of SMI seeding through energy modulation</a:t>
            </a:r>
          </a:p>
          <a:p>
            <a:r>
              <a:rPr lang="en-US" sz="2400" dirty="0" smtClean="0"/>
              <a:t>Simulations show well-seeded instability in the experiments</a:t>
            </a:r>
          </a:p>
          <a:p>
            <a:r>
              <a:rPr lang="en-US" sz="2400" dirty="0" smtClean="0"/>
              <a:t>Simulations show that 1nC ATF beam is </a:t>
            </a:r>
            <a:r>
              <a:rPr lang="en-US" sz="2400" dirty="0" err="1" smtClean="0"/>
              <a:t>radially</a:t>
            </a:r>
            <a:r>
              <a:rPr lang="en-US" sz="2400" dirty="0" smtClean="0"/>
              <a:t> modulated over 2cm plasma.</a:t>
            </a:r>
          </a:p>
          <a:p>
            <a:r>
              <a:rPr lang="en-US" sz="2400" dirty="0" smtClean="0"/>
              <a:t>No diagnostics to measure directly the radial modulation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6800" dirty="0" smtClean="0"/>
              <a:t>       </a:t>
            </a:r>
            <a:r>
              <a:rPr lang="en-US" sz="6800" dirty="0" smtClean="0">
                <a:effectLst>
                  <a:glow rad="101600">
                    <a:srgbClr val="CCFFCC">
                      <a:alpha val="75000"/>
                    </a:srgbClr>
                  </a:glow>
                  <a:outerShdw blurRad="50800" dist="38100" dir="2700000" algn="tl" rotWithShape="0">
                    <a:srgbClr val="FFACE0">
                      <a:alpha val="43000"/>
                    </a:srgbClr>
                  </a:outerShdw>
                </a:effectLst>
              </a:rPr>
              <a:t>Thank you !</a:t>
            </a:r>
          </a:p>
          <a:p>
            <a:pPr>
              <a:buNone/>
            </a:pPr>
            <a:r>
              <a:rPr lang="en-US" sz="6800" dirty="0" smtClean="0">
                <a:effectLst>
                  <a:glow rad="101600">
                    <a:srgbClr val="CCFFCC">
                      <a:alpha val="75000"/>
                    </a:srgbClr>
                  </a:glow>
                  <a:outerShdw blurRad="50800" dist="38100" dir="2700000" algn="tl" rotWithShape="0">
                    <a:srgbClr val="FFACE0">
                      <a:alpha val="43000"/>
                    </a:srgbClr>
                  </a:outerShdw>
                </a:effectLst>
              </a:rPr>
              <a:t>   Thank you to ATF!</a:t>
            </a:r>
            <a:endParaRPr lang="en-US" sz="6800" dirty="0">
              <a:effectLst>
                <a:glow rad="101600">
                  <a:srgbClr val="CCFFCC">
                    <a:alpha val="75000"/>
                  </a:srgbClr>
                </a:glow>
                <a:outerShdw blurRad="50800" dist="38100" dir="2700000" algn="tl" rotWithShape="0">
                  <a:srgbClr val="FFACE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889"/>
            <a:ext cx="8229600" cy="55848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Introduction of Self-Modulation Instability (SMI)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Investigation of the beam charge through simulation to study energy modulation with the available electron bunch at ATF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Experimental observation of periodic energy modulation in various plasma densities 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Seeding of SMI through energy modulation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Study of instability seeding effect involved in the experiment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972"/>
            <a:ext cx="9144000" cy="592002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/>
              <a:t>Proton Bunches produced at LHC will have up to </a:t>
            </a:r>
            <a:r>
              <a:rPr lang="en-US" sz="2200" dirty="0" smtClean="0">
                <a:solidFill>
                  <a:srgbClr val="FF0000"/>
                </a:solidFill>
              </a:rPr>
              <a:t>7TeV/particle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100 kJ/bunch</a:t>
            </a:r>
            <a:r>
              <a:rPr lang="en-US" sz="2200" dirty="0" smtClean="0"/>
              <a:t>, much higher than the current lepton bunches (60J/bunch, 100GeV/particle)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>
                <a:solidFill>
                  <a:srgbClr val="FF0000"/>
                </a:solidFill>
                <a:sym typeface="Wingdings"/>
              </a:rPr>
              <a:t>can be used as the drive bunch in PWFA ?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200" dirty="0" err="1" smtClean="0"/>
              <a:t>A.Caldwell</a:t>
            </a:r>
            <a:r>
              <a:rPr lang="en-US" sz="2200" dirty="0" smtClean="0"/>
              <a:t> proposed the idea of of proton-driven PWFA and demonstrated the possibility of producing a </a:t>
            </a:r>
            <a:r>
              <a:rPr lang="en-US" sz="2200" dirty="0" err="1" smtClean="0"/>
              <a:t>TeV</a:t>
            </a:r>
            <a:r>
              <a:rPr lang="en-US" sz="2200" dirty="0" smtClean="0"/>
              <a:t> electron bunch in a single acceleration stage using </a:t>
            </a:r>
            <a:r>
              <a:rPr lang="en-US" sz="2200" dirty="0" smtClean="0">
                <a:solidFill>
                  <a:srgbClr val="FF0000"/>
                </a:solidFill>
              </a:rPr>
              <a:t>a short (~100um) </a:t>
            </a:r>
            <a:r>
              <a:rPr lang="en-US" sz="2200" dirty="0" smtClean="0"/>
              <a:t>proton bunch driver. (</a:t>
            </a:r>
            <a:r>
              <a:rPr lang="en-US" sz="2200" dirty="0">
                <a:solidFill>
                  <a:srgbClr val="008D00"/>
                </a:solidFill>
              </a:rPr>
              <a:t>A. Caldwell et al., Nature Physics 5, 363 (2009</a:t>
            </a:r>
            <a:r>
              <a:rPr lang="en-US" sz="2200" dirty="0" smtClean="0">
                <a:solidFill>
                  <a:srgbClr val="008D00"/>
                </a:solidFill>
              </a:rPr>
              <a:t>); B. E. Blue’s thesis </a:t>
            </a:r>
            <a:r>
              <a:rPr lang="en-US" sz="2200" b="1" dirty="0" smtClean="0">
                <a:solidFill>
                  <a:srgbClr val="008D00"/>
                </a:solidFill>
              </a:rPr>
              <a:t>(</a:t>
            </a:r>
            <a:r>
              <a:rPr lang="en-US" sz="2200" b="1" dirty="0">
                <a:solidFill>
                  <a:srgbClr val="008D00"/>
                </a:solidFill>
              </a:rPr>
              <a:t>2003)</a:t>
            </a:r>
            <a:r>
              <a:rPr lang="en-US" sz="2200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However, such </a:t>
            </a:r>
            <a:r>
              <a:rPr lang="en-US" sz="2200" dirty="0" smtClean="0">
                <a:solidFill>
                  <a:srgbClr val="FF0000"/>
                </a:solidFill>
              </a:rPr>
              <a:t>short  proton bunches are not available (~12cm)</a:t>
            </a:r>
            <a:r>
              <a:rPr lang="en-US" sz="2200" dirty="0" smtClean="0"/>
              <a:t>. 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Kumar et al. suggested that </a:t>
            </a:r>
            <a:r>
              <a:rPr lang="en-US" sz="2200" dirty="0" smtClean="0">
                <a:solidFill>
                  <a:srgbClr val="FF0000"/>
                </a:solidFill>
              </a:rPr>
              <a:t>self-modulation </a:t>
            </a:r>
            <a:r>
              <a:rPr lang="en-US" sz="2200" dirty="0" smtClean="0"/>
              <a:t>could </a:t>
            </a:r>
            <a:r>
              <a:rPr lang="en-US" sz="2200" dirty="0" err="1" smtClean="0"/>
              <a:t>radially</a:t>
            </a:r>
            <a:r>
              <a:rPr lang="en-US" sz="2200" dirty="0" smtClean="0"/>
              <a:t> modulate a long bunch into small </a:t>
            </a:r>
            <a:r>
              <a:rPr lang="en-US" sz="2200" dirty="0" err="1" smtClean="0"/>
              <a:t>beamlets</a:t>
            </a:r>
            <a:r>
              <a:rPr lang="en-US" sz="2200" dirty="0" smtClean="0"/>
              <a:t> on the scale of </a:t>
            </a:r>
            <a:r>
              <a:rPr lang="en-US" sz="2200" dirty="0" err="1" smtClean="0"/>
              <a:t>λ</a:t>
            </a:r>
            <a:r>
              <a:rPr lang="en-US" sz="2200" baseline="-25000" dirty="0" err="1" smtClean="0"/>
              <a:t>pe</a:t>
            </a:r>
            <a:r>
              <a:rPr lang="en-US" sz="2200" baseline="-25000" dirty="0" smtClean="0"/>
              <a:t>, </a:t>
            </a:r>
            <a:r>
              <a:rPr lang="en-US" sz="2200" dirty="0" smtClean="0"/>
              <a:t>resulting in the resonant excitation of large amplitude accelerating </a:t>
            </a:r>
            <a:r>
              <a:rPr lang="en-US" sz="2200" dirty="0" err="1" smtClean="0"/>
              <a:t>wakefields</a:t>
            </a:r>
            <a:r>
              <a:rPr lang="en-US" sz="2200" dirty="0" smtClean="0"/>
              <a:t>.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SMI is interesting beam-plasma interaction physics </a:t>
            </a:r>
          </a:p>
          <a:p>
            <a:pPr>
              <a:buFont typeface="Wingdings" charset="2"/>
              <a:buChar char="q"/>
            </a:pPr>
            <a:r>
              <a:rPr lang="en-US" sz="2200" dirty="0" smtClean="0"/>
              <a:t>Take advantage of electron bunches and experimental infrastructure available at SLAC and </a:t>
            </a:r>
            <a:r>
              <a:rPr lang="en-US" sz="2200" dirty="0" smtClean="0">
                <a:solidFill>
                  <a:srgbClr val="FF0000"/>
                </a:solidFill>
              </a:rPr>
              <a:t>BNL-ATF</a:t>
            </a:r>
            <a:r>
              <a:rPr lang="en-US" sz="2200" dirty="0" smtClean="0"/>
              <a:t> to study the physics of SMI.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53583" y="213283"/>
            <a:ext cx="62124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Motivation of Studying SMI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7" y="814834"/>
            <a:ext cx="1418704" cy="6056561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 flipH="1">
            <a:off x="5447110" y="3303984"/>
            <a:ext cx="17859" cy="3518297"/>
          </a:xfrm>
          <a:prstGeom prst="line">
            <a:avLst/>
          </a:prstGeom>
          <a:noFill/>
          <a:ln w="25400" cap="flat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1319361" y="890736"/>
            <a:ext cx="3857625" cy="211633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44647" tIns="44647" rIns="82159" bIns="44647">
            <a:prstTxWarp prst="textNoShape">
              <a:avLst/>
            </a:prstTxWarp>
          </a:bodyPr>
          <a:lstStyle/>
          <a:p>
            <a:pPr marL="309180" indent="-309180">
              <a:spcBef>
                <a:spcPts val="439"/>
              </a:spcBef>
            </a:pPr>
            <a:r>
              <a:rPr lang="en-US" dirty="0" err="1">
                <a:solidFill>
                  <a:srgbClr val="336699"/>
                </a:solidFill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osiris</a:t>
            </a:r>
            <a:r>
              <a:rPr lang="en-US" dirty="0">
                <a:solidFill>
                  <a:srgbClr val="336699"/>
                </a:solidFill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 framework</a:t>
            </a:r>
          </a:p>
          <a:p>
            <a:pPr marL="309180" indent="-309180">
              <a:buClr>
                <a:srgbClr val="000000"/>
              </a:buClr>
              <a:buSzPct val="100000"/>
              <a:buFont typeface="Century Gothic" pitchFamily="1" charset="0"/>
              <a:buChar char="•"/>
            </a:pPr>
            <a:endParaRPr lang="en-US" sz="1500" dirty="0">
              <a:latin typeface="Gill Sans Light" pitchFamily="1" charset="0"/>
              <a:ea typeface="Gill Sans Light" pitchFamily="1" charset="0"/>
              <a:cs typeface="Gill Sans Light" pitchFamily="1" charset="0"/>
              <a:sym typeface="Gill Sans Light" pitchFamily="1" charset="0"/>
            </a:endParaRPr>
          </a:p>
          <a:p>
            <a:pPr marL="309180" indent="-309180"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Massivelly</a:t>
            </a: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 Parallel, Fully Relativistic </a:t>
            </a:r>
            <a:b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</a:b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Particle-in-Cell (PIC) Code </a:t>
            </a:r>
          </a:p>
          <a:p>
            <a:pPr marL="309180" indent="-309180"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New Hybrid algorithm</a:t>
            </a:r>
          </a:p>
          <a:p>
            <a:pPr marL="309180" indent="-309180"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Visualization and Data Analysis Infrastructure</a:t>
            </a:r>
          </a:p>
          <a:p>
            <a:pPr marL="309180" indent="-309180"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Developed by the 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osiris.consortium</a:t>
            </a:r>
            <a:endParaRPr lang="en-US" sz="1500" dirty="0">
              <a:latin typeface="Gill Sans Light" pitchFamily="1" charset="0"/>
              <a:ea typeface="Gill Sans Light" pitchFamily="1" charset="0"/>
              <a:cs typeface="Gill Sans Light" pitchFamily="1" charset="0"/>
              <a:sym typeface="Gill Sans Light" pitchFamily="1" charset="0"/>
            </a:endParaRPr>
          </a:p>
          <a:p>
            <a:pPr marL="309180" indent="-309180">
              <a:buClr>
                <a:srgbClr val="000000"/>
              </a:buClr>
              <a:buSzPct val="100000"/>
              <a:buFont typeface="Symbol" pitchFamily="1" charset="2"/>
              <a:buChar char="⇒"/>
            </a:pPr>
            <a:r>
              <a:rPr lang="en-US" sz="14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 UCLA + IST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1562695" y="1473398"/>
            <a:ext cx="0" cy="1428750"/>
          </a:xfrm>
          <a:prstGeom prst="line">
            <a:avLst/>
          </a:prstGeom>
          <a:noFill/>
          <a:ln w="25400" cap="flat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297" y="2941216"/>
            <a:ext cx="3946922" cy="356294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462" y="5905873"/>
            <a:ext cx="1107281" cy="77465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350" y="965523"/>
            <a:ext cx="2375297" cy="1625203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2056" name="Rectangle 8"/>
          <p:cNvSpPr>
            <a:spLocks/>
          </p:cNvSpPr>
          <p:nvPr/>
        </p:nvSpPr>
        <p:spPr bwMode="auto">
          <a:xfrm>
            <a:off x="1380753" y="5677049"/>
            <a:ext cx="4089797" cy="108942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44647" tIns="44647" rIns="82159" bIns="44647">
            <a:prstTxWarp prst="textNoShape">
              <a:avLst/>
            </a:prstTxWarp>
          </a:bodyPr>
          <a:lstStyle/>
          <a:p>
            <a:pPr algn="l"/>
            <a:r>
              <a:rPr lang="en-US" sz="1500" dirty="0">
                <a:ea typeface="Gill Sans" pitchFamily="1" charset="0"/>
                <a:cs typeface="Gill Sans" pitchFamily="1" charset="0"/>
              </a:rPr>
              <a:t>Ricardo Fonseca: </a:t>
            </a: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  <a:hlinkClick r:id="rId6"/>
              </a:rPr>
              <a:t>ricardo.fonseca@ist.utl.pt</a:t>
            </a:r>
            <a:endParaRPr lang="en-US" sz="1500" dirty="0">
              <a:ea typeface="Gill Sans" pitchFamily="1" charset="0"/>
              <a:cs typeface="Gill Sans" pitchFamily="1" charset="0"/>
            </a:endParaRPr>
          </a:p>
          <a:p>
            <a:pPr algn="l"/>
            <a:r>
              <a:rPr lang="en-US" sz="1500" dirty="0">
                <a:ea typeface="Gill Sans" pitchFamily="1" charset="0"/>
                <a:cs typeface="Gill Sans" pitchFamily="1" charset="0"/>
              </a:rPr>
              <a:t>Frank </a:t>
            </a:r>
            <a:r>
              <a:rPr lang="en-US" sz="1500" dirty="0" err="1">
                <a:ea typeface="Gill Sans" pitchFamily="1" charset="0"/>
                <a:cs typeface="Gill Sans" pitchFamily="1" charset="0"/>
              </a:rPr>
              <a:t>Tsung</a:t>
            </a:r>
            <a:r>
              <a:rPr lang="en-US" sz="1500" dirty="0">
                <a:ea typeface="Gill Sans" pitchFamily="1" charset="0"/>
                <a:cs typeface="Gill Sans" pitchFamily="1" charset="0"/>
              </a:rPr>
              <a:t>: 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tsung@physics.ucla.edu</a:t>
            </a:r>
            <a:endParaRPr lang="en-US" sz="1500" dirty="0">
              <a:ea typeface="Gill Sans" pitchFamily="1" charset="0"/>
              <a:cs typeface="Gill Sans" pitchFamily="1" charset="0"/>
            </a:endParaRPr>
          </a:p>
          <a:p>
            <a:pPr>
              <a:spcBef>
                <a:spcPts val="633"/>
              </a:spcBef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htt</a:t>
            </a: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  <a:hlinkClick r:id="rId7"/>
              </a:rPr>
              <a:t>p://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  <a:hlinkClick r:id="rId7"/>
              </a:rPr>
              <a:t>cfp.ist.utl.pt/gol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p/epp</a:t>
            </a: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/</a:t>
            </a:r>
            <a:r>
              <a:rPr lang="en-US" sz="1500" dirty="0">
                <a:latin typeface="Century Gothic" pitchFamily="1" charset="0"/>
                <a:ea typeface="Century Gothic" pitchFamily="1" charset="0"/>
                <a:cs typeface="Century Gothic" pitchFamily="1" charset="0"/>
                <a:sym typeface="Century Gothic" pitchFamily="1" charset="0"/>
              </a:rPr>
              <a:t> </a:t>
            </a:r>
            <a:br>
              <a:rPr lang="en-US" sz="1500" dirty="0">
                <a:latin typeface="Century Gothic" pitchFamily="1" charset="0"/>
                <a:ea typeface="Century Gothic" pitchFamily="1" charset="0"/>
                <a:cs typeface="Century Gothic" pitchFamily="1" charset="0"/>
                <a:sym typeface="Century Gothic" pitchFamily="1" charset="0"/>
              </a:rPr>
            </a:b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http://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plasmasi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  <a:hlinkClick r:id="rId8"/>
              </a:rPr>
              <a:t>m.physics.ucla.edu</a:t>
            </a: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  <a:hlinkClick r:id="rId8"/>
              </a:rPr>
              <a:t>/</a:t>
            </a:r>
          </a:p>
        </p:txBody>
      </p:sp>
      <p:sp>
        <p:nvSpPr>
          <p:cNvPr id="2057" name="AutoShape 9"/>
          <p:cNvSpPr>
            <a:spLocks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76200" dist="38099" dir="5400000" algn="ctr" rotWithShape="0">
              <a:schemeClr val="bg2">
                <a:alpha val="50000"/>
              </a:schemeClr>
            </a:outerShdw>
          </a:effectLst>
        </p:spPr>
        <p:txBody>
          <a:bodyPr lIns="53576" tIns="53576" rIns="94215" bIns="53576" anchor="ctr">
            <a:prstTxWarp prst="textNoShape">
              <a:avLst/>
            </a:prstTxWarp>
          </a:bodyPr>
          <a:lstStyle/>
          <a:p>
            <a:pPr algn="l"/>
            <a:r>
              <a:rPr lang="en-US" sz="3400" dirty="0">
                <a:solidFill>
                  <a:srgbClr val="FFFFFF"/>
                </a:solidFill>
                <a:ea typeface="Gill Sans" pitchFamily="1" charset="0"/>
                <a:cs typeface="Gill Sans" pitchFamily="1" charset="0"/>
              </a:rPr>
              <a:t>OSIRIS 2.0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94824" y="64741"/>
            <a:ext cx="410766" cy="502295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01062" y="590476"/>
            <a:ext cx="544711" cy="1919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/>
          </p:cNvSpPr>
          <p:nvPr/>
        </p:nvSpPr>
        <p:spPr bwMode="auto">
          <a:xfrm>
            <a:off x="5558730" y="2696766"/>
            <a:ext cx="3411141" cy="40451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44647" tIns="44647" rIns="82159" bIns="44647">
            <a:prstTxWarp prst="textNoShape">
              <a:avLst/>
            </a:prstTxWarp>
          </a:bodyPr>
          <a:lstStyle/>
          <a:p>
            <a:pPr marL="309180" indent="-309180">
              <a:spcBef>
                <a:spcPts val="439"/>
              </a:spcBef>
            </a:pPr>
            <a:r>
              <a:rPr lang="en-US" dirty="0">
                <a:solidFill>
                  <a:srgbClr val="336699"/>
                </a:solidFill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New Features in v2.0</a:t>
            </a:r>
          </a:p>
          <a:p>
            <a:pPr marL="309180" indent="-309180">
              <a:buClr>
                <a:srgbClr val="000000"/>
              </a:buClr>
              <a:buSzPct val="100000"/>
              <a:buFont typeface="Century Gothic" pitchFamily="1" charset="0"/>
              <a:buChar char="•"/>
            </a:pPr>
            <a:endParaRPr lang="en-US" sz="1500" dirty="0">
              <a:latin typeface="Gill Sans Light" pitchFamily="1" charset="0"/>
              <a:ea typeface="Gill Sans Light" pitchFamily="1" charset="0"/>
              <a:cs typeface="Gill Sans Light" pitchFamily="1" charset="0"/>
              <a:sym typeface="Gill Sans Light" pitchFamily="1" charset="0"/>
            </a:endParaRP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High-order </a:t>
            </a: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splines</a:t>
            </a:r>
            <a:endParaRPr lang="en-US" sz="1500" dirty="0">
              <a:latin typeface="Gill Sans Light" pitchFamily="1" charset="0"/>
              <a:ea typeface="Gill Sans Light" pitchFamily="1" charset="0"/>
              <a:cs typeface="Gill Sans Light" pitchFamily="1" charset="0"/>
              <a:sym typeface="Gill Sans Light" pitchFamily="1" charset="0"/>
            </a:endParaRP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Binary Collision Module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Hybrid code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Boosted frame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PML absorbing BC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Vector processor optimization (SSE)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Energy and momentum conserving field interpolation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Higher order and dispersion free solvers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 err="1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OpenMP</a:t>
            </a: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/MPI hybrid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3D Dynamic Load Balancing</a:t>
            </a:r>
          </a:p>
          <a:p>
            <a:pPr marL="309180" indent="-309180">
              <a:spcBef>
                <a:spcPts val="404"/>
              </a:spcBef>
              <a:buClr>
                <a:srgbClr val="000000"/>
              </a:buClr>
              <a:buSzPct val="100000"/>
              <a:buFont typeface="Times" pitchFamily="1" charset="0"/>
              <a:buChar char="·"/>
            </a:pPr>
            <a:r>
              <a:rPr lang="en-US" sz="1500" dirty="0">
                <a:latin typeface="Gill Sans Light" pitchFamily="1" charset="0"/>
                <a:ea typeface="Gill Sans Light" pitchFamily="1" charset="0"/>
                <a:cs typeface="Gill Sans Light" pitchFamily="1" charset="0"/>
                <a:sym typeface="Gill Sans Light" pitchFamily="1" charset="0"/>
              </a:rPr>
              <a:t>Parallel I/O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3122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Self Modulation Instability (SMI)</a:t>
            </a:r>
            <a:endParaRPr lang="en-US" sz="3600" dirty="0"/>
          </a:p>
        </p:txBody>
      </p:sp>
      <p:grpSp>
        <p:nvGrpSpPr>
          <p:cNvPr id="3" name="Group 84"/>
          <p:cNvGrpSpPr/>
          <p:nvPr/>
        </p:nvGrpSpPr>
        <p:grpSpPr>
          <a:xfrm>
            <a:off x="87498" y="1133879"/>
            <a:ext cx="4352682" cy="4027662"/>
            <a:chOff x="565464" y="1268467"/>
            <a:chExt cx="4352682" cy="4027662"/>
          </a:xfrm>
        </p:grpSpPr>
        <p:grpSp>
          <p:nvGrpSpPr>
            <p:cNvPr id="4" name="Group 56"/>
            <p:cNvGrpSpPr/>
            <p:nvPr/>
          </p:nvGrpSpPr>
          <p:grpSpPr>
            <a:xfrm>
              <a:off x="873767" y="1268467"/>
              <a:ext cx="4044379" cy="4027662"/>
              <a:chOff x="31749" y="1392256"/>
              <a:chExt cx="4044379" cy="4410175"/>
            </a:xfrm>
          </p:grpSpPr>
          <p:grpSp>
            <p:nvGrpSpPr>
              <p:cNvPr id="5" name="Group 41"/>
              <p:cNvGrpSpPr/>
              <p:nvPr/>
            </p:nvGrpSpPr>
            <p:grpSpPr>
              <a:xfrm>
                <a:off x="31749" y="1667859"/>
                <a:ext cx="3723321" cy="4134572"/>
                <a:chOff x="427499" y="1657277"/>
                <a:chExt cx="3723321" cy="4134572"/>
              </a:xfrm>
            </p:grpSpPr>
            <p:grpSp>
              <p:nvGrpSpPr>
                <p:cNvPr id="6" name="Group 82"/>
                <p:cNvGrpSpPr/>
                <p:nvPr/>
              </p:nvGrpSpPr>
              <p:grpSpPr>
                <a:xfrm>
                  <a:off x="427499" y="1657277"/>
                  <a:ext cx="3723321" cy="4134572"/>
                  <a:chOff x="483185" y="1899792"/>
                  <a:chExt cx="3898419" cy="3823189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081524" y="1899792"/>
                    <a:ext cx="300080" cy="1268302"/>
                  </a:xfrm>
                  <a:prstGeom prst="rect">
                    <a:avLst/>
                  </a:prstGeom>
                </p:spPr>
              </p:pic>
              <p:grpSp>
                <p:nvGrpSpPr>
                  <p:cNvPr id="7" name="Group 78"/>
                  <p:cNvGrpSpPr/>
                  <p:nvPr/>
                </p:nvGrpSpPr>
                <p:grpSpPr>
                  <a:xfrm>
                    <a:off x="483185" y="1919357"/>
                    <a:ext cx="3747648" cy="3803624"/>
                    <a:chOff x="715986" y="1077455"/>
                    <a:chExt cx="3747648" cy="3803624"/>
                  </a:xfrm>
                </p:grpSpPr>
                <p:grpSp>
                  <p:nvGrpSpPr>
                    <p:cNvPr id="8" name="Group 46"/>
                    <p:cNvGrpSpPr/>
                    <p:nvPr/>
                  </p:nvGrpSpPr>
                  <p:grpSpPr>
                    <a:xfrm>
                      <a:off x="1037609" y="1077455"/>
                      <a:ext cx="3274317" cy="1268303"/>
                      <a:chOff x="428208" y="1283316"/>
                      <a:chExt cx="3656017" cy="2024564"/>
                    </a:xfrm>
                    <a:solidFill>
                      <a:schemeClr val="bg1"/>
                    </a:solidFill>
                  </p:grpSpPr>
                  <p:pic>
                    <p:nvPicPr>
                      <p:cNvPr id="44" name="Picture 43"/>
                      <p:cNvPicPr>
                        <a:picLocks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208" y="1283316"/>
                        <a:ext cx="3656017" cy="2024564"/>
                      </a:xfrm>
                      <a:prstGeom prst="rect">
                        <a:avLst/>
                      </a:prstGeom>
                      <a:grpFill/>
                    </p:spPr>
                  </p:pic>
                  <p:cxnSp>
                    <p:nvCxnSpPr>
                      <p:cNvPr id="46" name="Straight Arrow Connector 45"/>
                      <p:cNvCxnSpPr/>
                      <p:nvPr/>
                    </p:nvCxnSpPr>
                    <p:spPr>
                      <a:xfrm>
                        <a:off x="3201204" y="1539631"/>
                        <a:ext cx="751922" cy="1588"/>
                      </a:xfrm>
                      <a:prstGeom prst="straightConnector1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" name="Group 69"/>
                    <p:cNvGrpSpPr/>
                    <p:nvPr/>
                  </p:nvGrpSpPr>
                  <p:grpSpPr>
                    <a:xfrm>
                      <a:off x="715986" y="3447587"/>
                      <a:ext cx="783718" cy="1433492"/>
                      <a:chOff x="728343" y="2228404"/>
                      <a:chExt cx="783718" cy="1433492"/>
                    </a:xfrm>
                  </p:grpSpPr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798373" y="2822993"/>
                        <a:ext cx="301660" cy="65441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0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803710" y="2228404"/>
                        <a:ext cx="301660" cy="65441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008000"/>
                            </a:solidFill>
                          </a:rPr>
                          <a:t>4</a:t>
                        </a:r>
                        <a:endParaRPr lang="en-US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728343" y="3287945"/>
                        <a:ext cx="783718" cy="3739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008000"/>
                            </a:solidFill>
                          </a:rPr>
                          <a:t>-4</a:t>
                        </a:r>
                        <a:endParaRPr lang="en-US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0" name="Group 70"/>
                    <p:cNvGrpSpPr/>
                    <p:nvPr/>
                  </p:nvGrpSpPr>
                  <p:grpSpPr>
                    <a:xfrm>
                      <a:off x="731878" y="2059213"/>
                      <a:ext cx="3731756" cy="1553859"/>
                      <a:chOff x="727703" y="3327366"/>
                      <a:chExt cx="3731756" cy="1553859"/>
                    </a:xfrm>
                  </p:grpSpPr>
                  <p:pic>
                    <p:nvPicPr>
                      <p:cNvPr id="48" name="Picture 4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339" y="3327366"/>
                        <a:ext cx="3595120" cy="152142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759681" y="3502705"/>
                        <a:ext cx="301659" cy="6544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727703" y="4507274"/>
                        <a:ext cx="512963" cy="37395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-1</a:t>
                        </a:r>
                        <a:endParaRPr lang="en-US" dirty="0"/>
                      </a:p>
                    </p:txBody>
                  </p:sp>
                </p:grpSp>
              </p:grpSp>
            </p:grpSp>
            <p:pic>
              <p:nvPicPr>
                <p:cNvPr id="41" name="Picture 40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672" y="4072244"/>
                  <a:ext cx="3438144" cy="1645920"/>
                </a:xfrm>
                <a:prstGeom prst="rect">
                  <a:avLst/>
                </a:prstGeom>
              </p:spPr>
            </p:pic>
          </p:grpSp>
          <p:sp>
            <p:nvSpPr>
              <p:cNvPr id="47" name="TextBox 46"/>
              <p:cNvSpPr txBox="1"/>
              <p:nvPr/>
            </p:nvSpPr>
            <p:spPr>
              <a:xfrm>
                <a:off x="3461151" y="1392256"/>
                <a:ext cx="607859" cy="37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×10</a:t>
                </a:r>
                <a:r>
                  <a:rPr lang="en-US" sz="1600" baseline="30000" dirty="0" smtClean="0">
                    <a:solidFill>
                      <a:srgbClr val="FF0000"/>
                    </a:solidFill>
                  </a:rPr>
                  <a:t>-4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23321" y="1582753"/>
                <a:ext cx="275661" cy="337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64149" y="2177713"/>
                <a:ext cx="411979" cy="337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1.5</a:t>
                </a:r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723321" y="2731682"/>
                <a:ext cx="275661" cy="337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</p:grpSp>
        <p:grpSp>
          <p:nvGrpSpPr>
            <p:cNvPr id="11" name="Group 83"/>
            <p:cNvGrpSpPr/>
            <p:nvPr/>
          </p:nvGrpSpPr>
          <p:grpSpPr>
            <a:xfrm>
              <a:off x="565464" y="1985798"/>
              <a:ext cx="345252" cy="3197481"/>
              <a:chOff x="565464" y="1985798"/>
              <a:chExt cx="345252" cy="3197481"/>
            </a:xfrm>
          </p:grpSpPr>
          <p:sp>
            <p:nvSpPr>
              <p:cNvPr id="69" name="TextBox 68"/>
              <p:cNvSpPr txBox="1"/>
              <p:nvPr/>
            </p:nvSpPr>
            <p:spPr>
              <a:xfrm rot="16200000">
                <a:off x="-401952" y="2953214"/>
                <a:ext cx="22733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Focusing Field (MV/</a:t>
                </a:r>
                <a:r>
                  <a:rPr lang="en-US" sz="1600" dirty="0" err="1"/>
                  <a:t>m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 rot="16200000">
                <a:off x="210885" y="4483448"/>
                <a:ext cx="1061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Ez</a:t>
                </a:r>
                <a:r>
                  <a:rPr lang="en-US" sz="1600" dirty="0" smtClean="0"/>
                  <a:t> (MV/</a:t>
                </a:r>
                <a:r>
                  <a:rPr lang="en-US" sz="1600" dirty="0" err="1" smtClean="0"/>
                  <a:t>m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8483389" y="1495232"/>
            <a:ext cx="275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grpSp>
        <p:nvGrpSpPr>
          <p:cNvPr id="12" name="Group 89"/>
          <p:cNvGrpSpPr/>
          <p:nvPr/>
        </p:nvGrpSpPr>
        <p:grpSpPr>
          <a:xfrm>
            <a:off x="4752521" y="1158926"/>
            <a:ext cx="4107275" cy="3923784"/>
            <a:chOff x="4752521" y="1237757"/>
            <a:chExt cx="4107275" cy="3923784"/>
          </a:xfrm>
        </p:grpSpPr>
        <p:grpSp>
          <p:nvGrpSpPr>
            <p:cNvPr id="13" name="Group 83"/>
            <p:cNvGrpSpPr/>
            <p:nvPr/>
          </p:nvGrpSpPr>
          <p:grpSpPr>
            <a:xfrm>
              <a:off x="4752521" y="1443512"/>
              <a:ext cx="3702644" cy="3718029"/>
              <a:chOff x="4851913" y="2693605"/>
              <a:chExt cx="4139002" cy="3196514"/>
            </a:xfrm>
          </p:grpSpPr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7247" y="2693606"/>
                <a:ext cx="164592" cy="877824"/>
              </a:xfrm>
              <a:prstGeom prst="rect">
                <a:avLst/>
              </a:prstGeom>
            </p:spPr>
          </p:pic>
          <p:grpSp>
            <p:nvGrpSpPr>
              <p:cNvPr id="14" name="Group 79"/>
              <p:cNvGrpSpPr/>
              <p:nvPr/>
            </p:nvGrpSpPr>
            <p:grpSpPr>
              <a:xfrm>
                <a:off x="4851913" y="2693605"/>
                <a:ext cx="4139002" cy="3196514"/>
                <a:chOff x="5059998" y="1710073"/>
                <a:chExt cx="4139002" cy="3196514"/>
              </a:xfrm>
            </p:grpSpPr>
            <p:pic>
              <p:nvPicPr>
                <p:cNvPr id="51" name="Picture 50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25201" y="1710073"/>
                  <a:ext cx="3495798" cy="1088080"/>
                </a:xfrm>
                <a:prstGeom prst="rect">
                  <a:avLst/>
                </a:prstGeom>
              </p:spPr>
            </p:pic>
            <p:grpSp>
              <p:nvGrpSpPr>
                <p:cNvPr id="15" name="Group 71"/>
                <p:cNvGrpSpPr/>
                <p:nvPr/>
              </p:nvGrpSpPr>
              <p:grpSpPr>
                <a:xfrm>
                  <a:off x="5059998" y="3592410"/>
                  <a:ext cx="4138316" cy="1314177"/>
                  <a:chOff x="5055942" y="2428726"/>
                  <a:chExt cx="4138316" cy="1314177"/>
                </a:xfrm>
              </p:grpSpPr>
              <p:pic>
                <p:nvPicPr>
                  <p:cNvPr id="52" name="Picture 51"/>
                  <p:cNvPicPr>
                    <a:picLocks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50927" y="2428726"/>
                    <a:ext cx="3843331" cy="1305698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184248" y="2621937"/>
                    <a:ext cx="825738" cy="323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8000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rgbClr val="008000"/>
                        </a:solidFill>
                      </a:rPr>
                      <a:t>0</a:t>
                    </a:r>
                    <a:endParaRPr lang="en-US" dirty="0">
                      <a:solidFill>
                        <a:srgbClr val="008000"/>
                      </a:solidFill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055942" y="3419192"/>
                    <a:ext cx="1316766" cy="323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8000"/>
                        </a:solidFill>
                      </a:rPr>
                      <a:t>-20</a:t>
                    </a:r>
                    <a:endParaRPr lang="en-US" dirty="0">
                      <a:solidFill>
                        <a:srgbClr val="008000"/>
                      </a:solidFill>
                    </a:endParaRPr>
                  </a:p>
                </p:txBody>
              </p:sp>
            </p:grpSp>
            <p:grpSp>
              <p:nvGrpSpPr>
                <p:cNvPr id="16" name="Group 72"/>
                <p:cNvGrpSpPr/>
                <p:nvPr/>
              </p:nvGrpSpPr>
              <p:grpSpPr>
                <a:xfrm>
                  <a:off x="5166477" y="2554658"/>
                  <a:ext cx="4032523" cy="1359281"/>
                  <a:chOff x="5161744" y="3679512"/>
                  <a:chExt cx="4032523" cy="1359281"/>
                </a:xfrm>
              </p:grpSpPr>
              <p:pic>
                <p:nvPicPr>
                  <p:cNvPr id="54" name="Picture 53"/>
                  <p:cNvPicPr>
                    <a:picLocks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50933" y="3679512"/>
                    <a:ext cx="3843334" cy="1305696"/>
                  </a:xfrm>
                  <a:prstGeom prst="rect">
                    <a:avLst/>
                  </a:prstGeom>
                </p:spPr>
              </p:pic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237787" y="3827355"/>
                    <a:ext cx="301660" cy="5664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161744" y="4715082"/>
                    <a:ext cx="675504" cy="323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-4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81" name="Straight Arrow Connector 80"/>
              <p:cNvCxnSpPr/>
              <p:nvPr/>
            </p:nvCxnSpPr>
            <p:spPr>
              <a:xfrm>
                <a:off x="7798037" y="2873651"/>
                <a:ext cx="673420" cy="995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79"/>
            <p:cNvGrpSpPr/>
            <p:nvPr/>
          </p:nvGrpSpPr>
          <p:grpSpPr>
            <a:xfrm>
              <a:off x="8202487" y="1237757"/>
              <a:ext cx="657309" cy="1530314"/>
              <a:chOff x="8630193" y="1334367"/>
              <a:chExt cx="657309" cy="1784783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6825" y="1696370"/>
                <a:ext cx="286602" cy="1371601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8630193" y="1334367"/>
                <a:ext cx="606055" cy="39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×10</a:t>
                </a:r>
                <a:r>
                  <a:rPr lang="en-US" sz="1600" baseline="30000" dirty="0" smtClean="0">
                    <a:solidFill>
                      <a:srgbClr val="FF0000"/>
                    </a:solidFill>
                  </a:rPr>
                  <a:t>-3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875523" y="2206224"/>
                <a:ext cx="411979" cy="35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1.5</a:t>
                </a:r>
                <a:endParaRPr lang="en-US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911095" y="2760194"/>
                <a:ext cx="275661" cy="35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</p:grpSp>
      </p:grp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0" y="5228835"/>
            <a:ext cx="9074521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Zapf Dingbats" pitchFamily="1" charset="2"/>
              <a:buChar char="p"/>
            </a:pPr>
            <a:r>
              <a:rPr lang="en-US" sz="2200" dirty="0" smtClean="0"/>
              <a:t> Demonstrated by simulation, by never by experiments yet!</a:t>
            </a:r>
          </a:p>
          <a:p>
            <a:pPr>
              <a:buFont typeface="Zapf Dingbats" pitchFamily="1" charset="2"/>
              <a:buChar char="p"/>
            </a:pPr>
            <a:r>
              <a:rPr lang="en-US" sz="2200" dirty="0" smtClean="0"/>
              <a:t>No diagnostics to measure directly the radial modulation</a:t>
            </a:r>
          </a:p>
          <a:p>
            <a:pPr>
              <a:buFont typeface="Zapf Dingbats" pitchFamily="1" charset="2"/>
              <a:buChar char="p"/>
            </a:pPr>
            <a:r>
              <a:rPr lang="en-US" sz="2200" dirty="0" smtClean="0"/>
              <a:t>Energy modulation is measurable, and is the seed for radial modulation</a:t>
            </a:r>
          </a:p>
          <a:p>
            <a:pPr>
              <a:buFont typeface="Zapf Dingbats" pitchFamily="1" charset="2"/>
              <a:buChar char="p"/>
            </a:pPr>
            <a:endParaRPr lang="en-US" sz="2200" dirty="0" smtClean="0"/>
          </a:p>
          <a:p>
            <a:pPr>
              <a:buFont typeface="Zapf Dingbats" pitchFamily="1" charset="2"/>
              <a:buChar char="p"/>
            </a:pPr>
            <a:endParaRPr lang="en-US" sz="2200" dirty="0" smtClean="0"/>
          </a:p>
          <a:p>
            <a:pPr>
              <a:buFont typeface="Zapf Dingbats" pitchFamily="1" charset="2"/>
              <a:buChar char="p"/>
            </a:pPr>
            <a:endParaRPr lang="en-US" sz="2400" dirty="0" smtClean="0"/>
          </a:p>
          <a:p>
            <a:pPr>
              <a:buFont typeface="Zapf Dingbats" pitchFamily="1" charset="2"/>
              <a:buChar char="p"/>
            </a:pPr>
            <a:endParaRPr lang="en-US" sz="2400" dirty="0" smtClean="0"/>
          </a:p>
          <a:p>
            <a:pPr>
              <a:buFont typeface="Zapf Dingbats" pitchFamily="1" charset="2"/>
              <a:buChar char="p"/>
            </a:pPr>
            <a:endParaRPr lang="en-US" sz="2400" dirty="0" smtClean="0"/>
          </a:p>
          <a:p>
            <a:pPr>
              <a:buFont typeface="Zapf Dingbats" pitchFamily="1" charset="2"/>
              <a:buChar char="p"/>
            </a:pPr>
            <a:endParaRPr lang="en-US" sz="2400" dirty="0" smtClean="0"/>
          </a:p>
          <a:p>
            <a:pPr>
              <a:buFont typeface="Zapf Dingbats" pitchFamily="1" charset="2"/>
              <a:buChar char="p"/>
            </a:pPr>
            <a:endParaRPr lang="en-US" sz="2400" dirty="0" smtClean="0"/>
          </a:p>
          <a:p>
            <a:pPr>
              <a:buFont typeface="Zapf Dingbats" pitchFamily="1" charset="2"/>
              <a:buChar char="p"/>
            </a:pP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594701" y="933824"/>
            <a:ext cx="91503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/>
              <a:t>z</a:t>
            </a:r>
            <a:r>
              <a:rPr lang="en-US" sz="2000" dirty="0" smtClean="0"/>
              <a:t>=0 cm</a:t>
            </a:r>
            <a:endParaRPr lang="en-US" sz="2000" dirty="0"/>
          </a:p>
        </p:txBody>
      </p:sp>
      <p:sp>
        <p:nvSpPr>
          <p:cNvPr id="89" name="Rectangle 88"/>
          <p:cNvSpPr/>
          <p:nvPr/>
        </p:nvSpPr>
        <p:spPr>
          <a:xfrm>
            <a:off x="5016407" y="938521"/>
            <a:ext cx="113425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=13.5 cm</a:t>
            </a:r>
            <a:endParaRPr lang="en-US" dirty="0"/>
          </a:p>
        </p:txBody>
      </p:sp>
      <p:sp>
        <p:nvSpPr>
          <p:cNvPr id="92" name="Right Arrow 91"/>
          <p:cNvSpPr/>
          <p:nvPr/>
        </p:nvSpPr>
        <p:spPr>
          <a:xfrm>
            <a:off x="4363034" y="1932392"/>
            <a:ext cx="805646" cy="30777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405318" y="1615630"/>
            <a:ext cx="66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SMI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94836" y="3939930"/>
            <a:ext cx="210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D00"/>
                </a:solidFill>
              </a:rPr>
              <a:t>Resonant Excitation!</a:t>
            </a:r>
            <a:endParaRPr lang="en-US" dirty="0">
              <a:solidFill>
                <a:srgbClr val="008D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975123" y="3877165"/>
            <a:ext cx="940677" cy="1588"/>
          </a:xfrm>
          <a:prstGeom prst="straightConnector1">
            <a:avLst/>
          </a:prstGeom>
          <a:ln>
            <a:solidFill>
              <a:srgbClr val="FF0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09663" y="3435441"/>
            <a:ext cx="11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Growth (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6150664" y="2819400"/>
            <a:ext cx="940677" cy="1588"/>
          </a:xfrm>
          <a:prstGeom prst="straightConnector1">
            <a:avLst/>
          </a:prstGeom>
          <a:ln>
            <a:solidFill>
              <a:srgbClr val="FF0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062897" y="2636322"/>
            <a:ext cx="11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Growth (</a:t>
            </a:r>
            <a:r>
              <a:rPr lang="en-US" dirty="0" err="1" smtClean="0">
                <a:solidFill>
                  <a:srgbClr val="FF0000"/>
                </a:solidFill>
              </a:rPr>
              <a:t>ξ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09735" y="1378822"/>
            <a:ext cx="12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</a:t>
            </a:r>
            <a:r>
              <a:rPr lang="en-US" baseline="30000" dirty="0" err="1" smtClean="0">
                <a:solidFill>
                  <a:srgbClr val="FFFFFF"/>
                </a:solidFill>
              </a:rPr>
              <a:t>beam</a:t>
            </a:r>
            <a:r>
              <a:rPr lang="en-US" dirty="0" smtClean="0">
                <a:solidFill>
                  <a:srgbClr val="FFFFFF"/>
                </a:solidFill>
              </a:rPr>
              <a:t>/ </a:t>
            </a:r>
            <a:r>
              <a:rPr lang="en-US" dirty="0" err="1" smtClean="0">
                <a:solidFill>
                  <a:srgbClr val="FFFFFF"/>
                </a:solidFill>
              </a:rPr>
              <a:t>λ</a:t>
            </a:r>
            <a:r>
              <a:rPr lang="en-US" baseline="-25000" dirty="0" err="1" smtClean="0">
                <a:solidFill>
                  <a:srgbClr val="FFFFFF"/>
                </a:solidFill>
              </a:rPr>
              <a:t>pe</a:t>
            </a:r>
            <a:r>
              <a:rPr lang="en-US" dirty="0" smtClean="0">
                <a:solidFill>
                  <a:srgbClr val="FFFFFF"/>
                </a:solidFill>
              </a:rPr>
              <a:t>=4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47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ATF  Beam Parameters &amp; Simulation Parameters</a:t>
            </a:r>
            <a:endParaRPr lang="en-US" sz="36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17513" y="907568"/>
            <a:ext cx="3236537" cy="3086387"/>
            <a:chOff x="772582" y="-493964"/>
            <a:chExt cx="2677583" cy="20504461"/>
          </a:xfrm>
        </p:grpSpPr>
        <p:sp>
          <p:nvSpPr>
            <p:cNvPr id="14" name="TextBox 13"/>
            <p:cNvSpPr txBox="1"/>
            <p:nvPr/>
          </p:nvSpPr>
          <p:spPr>
            <a:xfrm>
              <a:off x="772582" y="-493964"/>
              <a:ext cx="2677583" cy="2453663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        Electron Bunch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905" y="1608031"/>
              <a:ext cx="2675260" cy="18402466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Wingdings" charset="2"/>
                <a:buChar char="²"/>
              </a:pPr>
              <a:r>
                <a:rPr lang="en-US" dirty="0" err="1" smtClean="0"/>
                <a:t>L</a:t>
              </a:r>
              <a:r>
                <a:rPr lang="en-US" baseline="30000" dirty="0" err="1" smtClean="0"/>
                <a:t>beam</a:t>
              </a:r>
              <a:r>
                <a:rPr lang="en-US" baseline="30000" dirty="0" smtClean="0"/>
                <a:t>  </a:t>
              </a:r>
              <a:r>
                <a:rPr lang="en-US" dirty="0" smtClean="0"/>
                <a:t>::   960um </a:t>
              </a:r>
              <a:r>
                <a:rPr lang="en-US" dirty="0" smtClean="0">
                  <a:solidFill>
                    <a:srgbClr val="FF0000"/>
                  </a:solidFill>
                </a:rPr>
                <a:t>(Square)</a:t>
              </a:r>
              <a:endParaRPr lang="en-US" baseline="30000" dirty="0" smtClean="0">
                <a:solidFill>
                  <a:srgbClr val="FF0000"/>
                </a:solidFill>
              </a:endParaRPr>
            </a:p>
            <a:p>
              <a:pPr>
                <a:spcAft>
                  <a:spcPts val="600"/>
                </a:spcAft>
                <a:buFont typeface="Wingdings" charset="2"/>
                <a:buChar char="²"/>
              </a:pPr>
              <a:r>
                <a:rPr lang="en-US" dirty="0" err="1" smtClean="0"/>
                <a:t>σ</a:t>
              </a:r>
              <a:r>
                <a:rPr lang="en-US" baseline="-25000" dirty="0" err="1" smtClean="0"/>
                <a:t>r</a:t>
              </a:r>
              <a:r>
                <a:rPr lang="en-US" baseline="-25000" dirty="0" smtClean="0"/>
                <a:t>          </a:t>
              </a:r>
              <a:r>
                <a:rPr lang="en-US" dirty="0" smtClean="0"/>
                <a:t>::   120um</a:t>
              </a:r>
              <a:endParaRPr lang="en-US" baseline="-25000" dirty="0" smtClean="0"/>
            </a:p>
            <a:p>
              <a:pPr>
                <a:spcAft>
                  <a:spcPts val="600"/>
                </a:spcAft>
                <a:buFont typeface="Wingdings" charset="2"/>
                <a:buChar char="²"/>
              </a:pPr>
              <a:r>
                <a:rPr lang="en-US" dirty="0" smtClean="0"/>
                <a:t>E        ::   58.3MeV</a:t>
              </a:r>
            </a:p>
            <a:p>
              <a:pPr>
                <a:spcAft>
                  <a:spcPts val="600"/>
                </a:spcAft>
                <a:buFont typeface="Wingdings" charset="2"/>
                <a:buChar char="²"/>
              </a:pPr>
              <a:r>
                <a:rPr lang="en-US" dirty="0" smtClean="0">
                  <a:solidFill>
                    <a:srgbClr val="FF6600"/>
                  </a:solidFill>
                </a:rPr>
                <a:t>ΔE     ::  0.481MeV (correlated)</a:t>
              </a:r>
            </a:p>
            <a:p>
              <a:pPr>
                <a:spcAft>
                  <a:spcPts val="600"/>
                </a:spcAft>
                <a:buFont typeface="Wingdings" charset="2"/>
                <a:buChar char="²"/>
              </a:pPr>
              <a:r>
                <a:rPr lang="en-US" dirty="0" smtClean="0"/>
                <a:t>ε</a:t>
              </a:r>
              <a:r>
                <a:rPr lang="en-US" baseline="-25000" dirty="0" smtClean="0"/>
                <a:t>N         </a:t>
              </a:r>
              <a:r>
                <a:rPr lang="en-US" dirty="0" smtClean="0"/>
                <a:t>::  13mm-mrad</a:t>
              </a:r>
            </a:p>
            <a:p>
              <a:pPr>
                <a:spcAft>
                  <a:spcPts val="600"/>
                </a:spcAft>
                <a:buFont typeface="Wingdings" charset="2"/>
                <a:buChar char="²"/>
              </a:pPr>
              <a:r>
                <a:rPr lang="en-US" dirty="0" smtClean="0"/>
                <a:t> Q</a:t>
              </a:r>
              <a:r>
                <a:rPr lang="en-US" dirty="0" smtClean="0">
                  <a:solidFill>
                    <a:srgbClr val="FF6600"/>
                  </a:solidFill>
                </a:rPr>
                <a:t>       :: </a:t>
              </a:r>
              <a:r>
                <a:rPr lang="en-US" dirty="0" smtClean="0">
                  <a:solidFill>
                    <a:srgbClr val="FA55FC"/>
                  </a:solidFill>
                </a:rPr>
                <a:t>50pC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/</a:t>
              </a:r>
              <a:r>
                <a:rPr lang="en-US" dirty="0" smtClean="0">
                  <a:solidFill>
                    <a:srgbClr val="FF6600"/>
                  </a:solidFill>
                </a:rPr>
                <a:t> </a:t>
              </a:r>
              <a:r>
                <a:rPr lang="en-US" dirty="0" smtClean="0">
                  <a:solidFill>
                    <a:srgbClr val="3366FF"/>
                  </a:solidFill>
                </a:rPr>
                <a:t>1nC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19346" y="48318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Low Energy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4421582" y="907568"/>
            <a:ext cx="3823310" cy="1674844"/>
            <a:chOff x="5013766" y="1179361"/>
            <a:chExt cx="3428269" cy="309592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7847" y="1179361"/>
              <a:ext cx="2919123" cy="2302408"/>
            </a:xfrm>
            <a:prstGeom prst="rect">
              <a:avLst/>
            </a:prstGeom>
          </p:spPr>
        </p:pic>
        <p:grpSp>
          <p:nvGrpSpPr>
            <p:cNvPr id="5" name="Group 45"/>
            <p:cNvGrpSpPr/>
            <p:nvPr/>
          </p:nvGrpSpPr>
          <p:grpSpPr>
            <a:xfrm>
              <a:off x="5013766" y="1820333"/>
              <a:ext cx="3428269" cy="2454952"/>
              <a:chOff x="5013766" y="1820333"/>
              <a:chExt cx="3428269" cy="2454952"/>
            </a:xfrm>
          </p:grpSpPr>
          <p:sp>
            <p:nvSpPr>
              <p:cNvPr id="20" name="TextBox 10"/>
              <p:cNvSpPr txBox="1"/>
              <p:nvPr/>
            </p:nvSpPr>
            <p:spPr>
              <a:xfrm>
                <a:off x="5013766" y="3403075"/>
                <a:ext cx="822096" cy="51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57.8</a:t>
                </a:r>
                <a:endParaRPr lang="en-US" sz="1200" dirty="0"/>
              </a:p>
            </p:txBody>
          </p:sp>
          <p:sp>
            <p:nvSpPr>
              <p:cNvPr id="21" name="TextBox 11"/>
              <p:cNvSpPr txBox="1"/>
              <p:nvPr/>
            </p:nvSpPr>
            <p:spPr>
              <a:xfrm>
                <a:off x="7800924" y="3403075"/>
                <a:ext cx="641111" cy="51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58.8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13849" y="3361342"/>
                <a:ext cx="737786" cy="51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58.3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23357" y="3706364"/>
                <a:ext cx="1560252" cy="568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Energy (</a:t>
                </a:r>
                <a:r>
                  <a:rPr lang="en-US" sz="1400" dirty="0" err="1" smtClean="0"/>
                  <a:t>MeV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68592" y="1820333"/>
                <a:ext cx="879346" cy="568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Front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163032" y="1820333"/>
                <a:ext cx="893937" cy="568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Back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47938" y="1820333"/>
                <a:ext cx="299630" cy="68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&lt;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48511" y="3596949"/>
            <a:ext cx="3205424" cy="36933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          Plasma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432" y="3966280"/>
            <a:ext cx="3238503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err="1" smtClean="0"/>
              <a:t>L</a:t>
            </a:r>
            <a:r>
              <a:rPr lang="en-US" baseline="30000" dirty="0" err="1" smtClean="0"/>
              <a:t>plasma</a:t>
            </a:r>
            <a:r>
              <a:rPr lang="en-US" baseline="30000" dirty="0" smtClean="0"/>
              <a:t> </a:t>
            </a:r>
            <a:r>
              <a:rPr lang="en-US" dirty="0" smtClean="0"/>
              <a:t>:: 20cm </a:t>
            </a:r>
            <a:r>
              <a:rPr lang="en-US" sz="1400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2cm in exp</a:t>
            </a:r>
            <a:r>
              <a:rPr lang="en-US" sz="1400" dirty="0" smtClean="0"/>
              <a:t>.)</a:t>
            </a:r>
          </a:p>
          <a:p>
            <a:pPr>
              <a:buFont typeface="Wingdings" charset="2"/>
              <a:buChar char="²"/>
            </a:pPr>
            <a:r>
              <a:rPr lang="en-US" dirty="0"/>
              <a:t>n</a:t>
            </a:r>
            <a:r>
              <a:rPr lang="en-US" baseline="-25000" dirty="0" smtClean="0"/>
              <a:t>0          </a:t>
            </a:r>
            <a:r>
              <a:rPr lang="en-US" dirty="0" smtClean="0"/>
              <a:t>:: 1.941×10</a:t>
            </a:r>
            <a:r>
              <a:rPr lang="en-US" baseline="30000" dirty="0" smtClean="0"/>
              <a:t>16</a:t>
            </a:r>
            <a:r>
              <a:rPr lang="en-US" dirty="0" smtClean="0"/>
              <a:t>cm</a:t>
            </a:r>
            <a:r>
              <a:rPr lang="en-US" baseline="30000" dirty="0" smtClean="0"/>
              <a:t>-3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                   </a:t>
            </a:r>
            <a:r>
              <a:rPr lang="en-US" dirty="0" smtClean="0">
                <a:solidFill>
                  <a:srgbClr val="FF0000"/>
                </a:solidFill>
              </a:rPr>
              <a:t>(variable)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(for </a:t>
            </a:r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baseline="30000" dirty="0" err="1" smtClean="0">
                <a:solidFill>
                  <a:srgbClr val="FF0000"/>
                </a:solidFill>
              </a:rPr>
              <a:t>beam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</a:rPr>
              <a:t>pe</a:t>
            </a:r>
            <a:r>
              <a:rPr lang="en-US" dirty="0" smtClean="0">
                <a:solidFill>
                  <a:srgbClr val="FF0000"/>
                </a:solidFill>
              </a:rPr>
              <a:t>=2,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/n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&lt;&lt;1)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433" y="5272783"/>
            <a:ext cx="3264986" cy="36933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2D Simulation  Box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433" y="5647959"/>
            <a:ext cx="3264985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err="1" smtClean="0"/>
              <a:t>N</a:t>
            </a:r>
            <a:r>
              <a:rPr lang="en-US" baseline="-25000" dirty="0" err="1" smtClean="0"/>
              <a:t>cells</a:t>
            </a:r>
            <a:r>
              <a:rPr lang="en-US" baseline="30000" dirty="0" smtClean="0"/>
              <a:t>   </a:t>
            </a:r>
            <a:r>
              <a:rPr lang="en-US" dirty="0" smtClean="0"/>
              <a:t>::   320×300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Dims ::   1222um × 458um</a:t>
            </a:r>
            <a:endParaRPr lang="en-US" baseline="30000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2×2 beam e</a:t>
            </a:r>
            <a:r>
              <a:rPr lang="en-US" baseline="30000" dirty="0" smtClean="0"/>
              <a:t>-</a:t>
            </a:r>
            <a:r>
              <a:rPr lang="en-US" dirty="0" smtClean="0"/>
              <a:t>+2×2 plasma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2247809" y="1504435"/>
            <a:ext cx="2312152" cy="6119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338522" y="3197929"/>
            <a:ext cx="1583527" cy="42493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387627" y="5890163"/>
            <a:ext cx="5904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/>
              <a:t>At </a:t>
            </a:r>
            <a:r>
              <a:rPr lang="en-US" sz="2200" dirty="0" err="1" smtClean="0"/>
              <a:t>z</a:t>
            </a:r>
            <a:r>
              <a:rPr lang="en-US" sz="2200" dirty="0" smtClean="0"/>
              <a:t>=2cm: Q=50pC has no SMI growth</a:t>
            </a:r>
          </a:p>
          <a:p>
            <a:r>
              <a:rPr lang="en-US" sz="2200" dirty="0" smtClean="0"/>
              <a:t>                       Q=1nC reaches the saturation of SMI </a:t>
            </a:r>
            <a:endParaRPr lang="en-US" sz="2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24499" y="4896011"/>
            <a:ext cx="438658" cy="389730"/>
            <a:chOff x="3831336" y="1030250"/>
            <a:chExt cx="438658" cy="389730"/>
          </a:xfrm>
        </p:grpSpPr>
        <p:cxnSp>
          <p:nvCxnSpPr>
            <p:cNvPr id="132" name="Straight Arrow Connector 131"/>
            <p:cNvCxnSpPr/>
            <p:nvPr/>
          </p:nvCxnSpPr>
          <p:spPr>
            <a:xfrm>
              <a:off x="3904488" y="1105700"/>
              <a:ext cx="365506" cy="314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831336" y="1030250"/>
              <a:ext cx="73152" cy="73152"/>
            </a:xfrm>
            <a:prstGeom prst="ellipse">
              <a:avLst/>
            </a:prstGeom>
            <a:solidFill>
              <a:srgbClr val="000090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52812" y="2639537"/>
            <a:ext cx="5382496" cy="3246120"/>
            <a:chOff x="3710808" y="769069"/>
            <a:chExt cx="5382496" cy="3246120"/>
          </a:xfrm>
        </p:grpSpPr>
        <p:grpSp>
          <p:nvGrpSpPr>
            <p:cNvPr id="39" name="Group 38"/>
            <p:cNvGrpSpPr/>
            <p:nvPr/>
          </p:nvGrpSpPr>
          <p:grpSpPr>
            <a:xfrm>
              <a:off x="3710808" y="769069"/>
              <a:ext cx="5382496" cy="3246120"/>
              <a:chOff x="3710808" y="717237"/>
              <a:chExt cx="5382496" cy="3246120"/>
            </a:xfrm>
          </p:grpSpPr>
          <p:grpSp>
            <p:nvGrpSpPr>
              <p:cNvPr id="6" name="Group 112"/>
              <p:cNvGrpSpPr/>
              <p:nvPr/>
            </p:nvGrpSpPr>
            <p:grpSpPr>
              <a:xfrm>
                <a:off x="6314672" y="874264"/>
                <a:ext cx="2778632" cy="2976677"/>
                <a:chOff x="6559247" y="609689"/>
                <a:chExt cx="2778632" cy="2976677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59247" y="609689"/>
                  <a:ext cx="2778632" cy="2976677"/>
                </a:xfrm>
                <a:prstGeom prst="rect">
                  <a:avLst/>
                </a:prstGeom>
              </p:spPr>
            </p:pic>
            <p:sp>
              <p:nvSpPr>
                <p:cNvPr id="109" name="TextBox 108"/>
                <p:cNvSpPr txBox="1"/>
                <p:nvPr/>
              </p:nvSpPr>
              <p:spPr>
                <a:xfrm>
                  <a:off x="7417892" y="2239113"/>
                  <a:ext cx="18061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Saturated @ </a:t>
                  </a:r>
                  <a:r>
                    <a:rPr lang="en-US" sz="1600" dirty="0" err="1" smtClean="0">
                      <a:solidFill>
                        <a:srgbClr val="FF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=2cm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1" name="Straight Arrow Connector 110"/>
                <p:cNvCxnSpPr/>
                <p:nvPr/>
              </p:nvCxnSpPr>
              <p:spPr>
                <a:xfrm rot="5400000">
                  <a:off x="7455338" y="1922216"/>
                  <a:ext cx="5350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tangle 111"/>
                <p:cNvSpPr/>
                <p:nvPr/>
              </p:nvSpPr>
              <p:spPr>
                <a:xfrm>
                  <a:off x="8376105" y="1235354"/>
                  <a:ext cx="85789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Q=1nC</a:t>
                  </a:r>
                </a:p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N=27.2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710808" y="717237"/>
                <a:ext cx="2776287" cy="3246120"/>
                <a:chOff x="3710808" y="717237"/>
                <a:chExt cx="2776287" cy="3246120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10808" y="717237"/>
                  <a:ext cx="2776287" cy="3246120"/>
                </a:xfrm>
                <a:prstGeom prst="rect">
                  <a:avLst/>
                </a:prstGeom>
              </p:spPr>
            </p:pic>
            <p:sp>
              <p:nvSpPr>
                <p:cNvPr id="133" name="TextBox 132"/>
                <p:cNvSpPr txBox="1"/>
                <p:nvPr/>
              </p:nvSpPr>
              <p:spPr>
                <a:xfrm>
                  <a:off x="4388819" y="3226646"/>
                  <a:ext cx="20277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No Growth @ </a:t>
                  </a:r>
                  <a:r>
                    <a:rPr lang="en-US" sz="1600" dirty="0" err="1" smtClean="0">
                      <a:solidFill>
                        <a:srgbClr val="FF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=2cm !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5343389" y="1535846"/>
                  <a:ext cx="9412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FF"/>
                      </a:solidFill>
                    </a:rPr>
                    <a:t>Q=50pC</a:t>
                  </a:r>
                </a:p>
                <a:p>
                  <a:r>
                    <a:rPr lang="en-US" dirty="0" smtClean="0">
                      <a:solidFill>
                        <a:srgbClr val="FF00FF"/>
                      </a:solidFill>
                    </a:rPr>
                    <a:t>N=1.36</a:t>
                  </a:r>
                </a:p>
              </p:txBody>
            </p:sp>
          </p:grpSp>
        </p:grpSp>
        <p:sp>
          <p:nvSpPr>
            <p:cNvPr id="40" name="Oval 39"/>
            <p:cNvSpPr/>
            <p:nvPr/>
          </p:nvSpPr>
          <p:spPr>
            <a:xfrm flipH="1">
              <a:off x="7456823" y="1829009"/>
              <a:ext cx="73152" cy="73152"/>
            </a:xfrm>
            <a:prstGeom prst="ellipse">
              <a:avLst/>
            </a:prstGeom>
            <a:solidFill>
              <a:srgbClr val="FF00DA"/>
            </a:solidFill>
            <a:ln w="25400">
              <a:solidFill>
                <a:srgbClr val="FF00D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24700" y="2639282"/>
            <a:ext cx="4438719" cy="522644"/>
            <a:chOff x="4421582" y="2927160"/>
            <a:chExt cx="3988630" cy="390194"/>
          </a:xfrm>
        </p:grpSpPr>
        <p:sp>
          <p:nvSpPr>
            <p:cNvPr id="115" name="TextBox 114"/>
            <p:cNvSpPr txBox="1"/>
            <p:nvPr/>
          </p:nvSpPr>
          <p:spPr>
            <a:xfrm>
              <a:off x="4421582" y="2936838"/>
              <a:ext cx="3988630" cy="3446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Peak </a:t>
              </a:r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z</a:t>
              </a:r>
              <a:r>
                <a:rPr lang="en-US" sz="2400" dirty="0" smtClean="0"/>
                <a:t> along </a:t>
              </a:r>
              <a:r>
                <a:rPr lang="en-US" sz="2400" dirty="0" err="1" smtClean="0"/>
                <a:t>z</a:t>
              </a:r>
              <a:r>
                <a:rPr lang="en-US" sz="2400" dirty="0" smtClean="0"/>
                <a:t>: </a:t>
              </a:r>
              <a:endParaRPr lang="en-US" sz="2400" dirty="0"/>
            </a:p>
          </p:txBody>
        </p:sp>
        <p:pic>
          <p:nvPicPr>
            <p:cNvPr id="42" name="Picture 4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3618" y="2927160"/>
              <a:ext cx="1986594" cy="39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499" y="0"/>
            <a:ext cx="9376833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“50pC” vs. “1nC” at the plasma exit (</a:t>
            </a:r>
            <a:r>
              <a:rPr lang="en-US" sz="3800" dirty="0" err="1" smtClean="0"/>
              <a:t>z</a:t>
            </a:r>
            <a:r>
              <a:rPr lang="en-US" sz="3800" dirty="0" smtClean="0"/>
              <a:t>=2cm)</a:t>
            </a:r>
            <a:endParaRPr lang="en-US" sz="3800" dirty="0"/>
          </a:p>
        </p:txBody>
      </p:sp>
      <p:sp>
        <p:nvSpPr>
          <p:cNvPr id="21" name="TextBox 20"/>
          <p:cNvSpPr txBox="1"/>
          <p:nvPr/>
        </p:nvSpPr>
        <p:spPr>
          <a:xfrm>
            <a:off x="4819620" y="4014287"/>
            <a:ext cx="392237" cy="32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111"/>
          <p:cNvGrpSpPr/>
          <p:nvPr/>
        </p:nvGrpSpPr>
        <p:grpSpPr>
          <a:xfrm>
            <a:off x="7890421" y="1792362"/>
            <a:ext cx="964504" cy="1959314"/>
            <a:chOff x="8069026" y="1278155"/>
            <a:chExt cx="964504" cy="1422977"/>
          </a:xfrm>
        </p:grpSpPr>
        <p:grpSp>
          <p:nvGrpSpPr>
            <p:cNvPr id="4" name="Group 89"/>
            <p:cNvGrpSpPr/>
            <p:nvPr/>
          </p:nvGrpSpPr>
          <p:grpSpPr>
            <a:xfrm>
              <a:off x="8069026" y="1278155"/>
              <a:ext cx="964504" cy="1422977"/>
              <a:chOff x="4128844" y="1215236"/>
              <a:chExt cx="964504" cy="1422977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8844" y="1385578"/>
                <a:ext cx="286602" cy="1252635"/>
              </a:xfrm>
              <a:prstGeom prst="rect">
                <a:avLst/>
              </a:prstGeom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4485489" y="1215236"/>
                <a:ext cx="607859" cy="2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×10</a:t>
                </a:r>
                <a:r>
                  <a:rPr lang="en-US" sz="1400" baseline="30000" dirty="0" smtClean="0">
                    <a:solidFill>
                      <a:srgbClr val="000000"/>
                    </a:solidFill>
                  </a:rPr>
                  <a:t>-2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366857" y="1851210"/>
                <a:ext cx="411979" cy="2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383697" y="2357131"/>
                <a:ext cx="275661" cy="2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291627" y="1352360"/>
              <a:ext cx="275661" cy="22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4270549" y="1805760"/>
            <a:ext cx="726295" cy="1919363"/>
            <a:chOff x="955016" y="1400881"/>
            <a:chExt cx="726295" cy="1392089"/>
          </a:xfrm>
        </p:grpSpPr>
        <p:grpSp>
          <p:nvGrpSpPr>
            <p:cNvPr id="6" name="Group 82"/>
            <p:cNvGrpSpPr/>
            <p:nvPr/>
          </p:nvGrpSpPr>
          <p:grpSpPr>
            <a:xfrm>
              <a:off x="955016" y="1400881"/>
              <a:ext cx="726295" cy="1392089"/>
              <a:chOff x="4128844" y="1246124"/>
              <a:chExt cx="726295" cy="139208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8844" y="1385578"/>
                <a:ext cx="286602" cy="1252635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4247280" y="1246124"/>
                <a:ext cx="607859" cy="22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×10</a:t>
                </a:r>
                <a:r>
                  <a:rPr lang="en-US" sz="1400" baseline="30000" dirty="0" smtClean="0">
                    <a:solidFill>
                      <a:srgbClr val="000000"/>
                    </a:solidFill>
                  </a:rPr>
                  <a:t>-3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324525" y="1851210"/>
                <a:ext cx="411979" cy="22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1.5</a:t>
                </a:r>
                <a:endParaRPr lang="en-US" sz="14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83697" y="2357131"/>
                <a:ext cx="275661" cy="22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158251" y="1540335"/>
              <a:ext cx="275661" cy="22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</p:grpSp>
      <p:grpSp>
        <p:nvGrpSpPr>
          <p:cNvPr id="7" name="Group 109"/>
          <p:cNvGrpSpPr/>
          <p:nvPr/>
        </p:nvGrpSpPr>
        <p:grpSpPr>
          <a:xfrm>
            <a:off x="7902592" y="3794008"/>
            <a:ext cx="628826" cy="1837539"/>
            <a:chOff x="3939549" y="4210848"/>
            <a:chExt cx="628826" cy="1307773"/>
          </a:xfrm>
        </p:grpSpPr>
        <p:grpSp>
          <p:nvGrpSpPr>
            <p:cNvPr id="18" name="Group 84"/>
            <p:cNvGrpSpPr/>
            <p:nvPr/>
          </p:nvGrpSpPr>
          <p:grpSpPr>
            <a:xfrm>
              <a:off x="3939549" y="4265986"/>
              <a:ext cx="628826" cy="1252635"/>
              <a:chOff x="4160593" y="1385578"/>
              <a:chExt cx="628826" cy="1252635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0593" y="1385578"/>
                <a:ext cx="286602" cy="1252635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4377440" y="1881028"/>
                <a:ext cx="411979" cy="219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373114" y="2408115"/>
                <a:ext cx="275661" cy="219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182228" y="4210848"/>
              <a:ext cx="275661" cy="21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</p:grpSp>
      <p:grpSp>
        <p:nvGrpSpPr>
          <p:cNvPr id="19" name="Group 137"/>
          <p:cNvGrpSpPr/>
          <p:nvPr/>
        </p:nvGrpSpPr>
        <p:grpSpPr>
          <a:xfrm>
            <a:off x="638611" y="1603988"/>
            <a:ext cx="7828011" cy="4504300"/>
            <a:chOff x="638611" y="1603988"/>
            <a:chExt cx="7828011" cy="4504300"/>
          </a:xfrm>
        </p:grpSpPr>
        <p:grpSp>
          <p:nvGrpSpPr>
            <p:cNvPr id="20" name="Group 136"/>
            <p:cNvGrpSpPr/>
            <p:nvPr/>
          </p:nvGrpSpPr>
          <p:grpSpPr>
            <a:xfrm>
              <a:off x="638611" y="2003479"/>
              <a:ext cx="7828011" cy="4104809"/>
              <a:chOff x="448117" y="2003479"/>
              <a:chExt cx="7828011" cy="4104809"/>
            </a:xfrm>
          </p:grpSpPr>
          <p:grpSp>
            <p:nvGrpSpPr>
              <p:cNvPr id="22" name="Group 117"/>
              <p:cNvGrpSpPr/>
              <p:nvPr/>
            </p:nvGrpSpPr>
            <p:grpSpPr>
              <a:xfrm>
                <a:off x="906972" y="2003479"/>
                <a:ext cx="7369156" cy="4104809"/>
                <a:chOff x="883209" y="1470553"/>
                <a:chExt cx="7021451" cy="5672095"/>
              </a:xfrm>
            </p:grpSpPr>
            <p:grpSp>
              <p:nvGrpSpPr>
                <p:cNvPr id="23" name="Group 32"/>
                <p:cNvGrpSpPr/>
                <p:nvPr/>
              </p:nvGrpSpPr>
              <p:grpSpPr>
                <a:xfrm>
                  <a:off x="883209" y="4018268"/>
                  <a:ext cx="3317720" cy="3124380"/>
                  <a:chOff x="4129770" y="2319677"/>
                  <a:chExt cx="4484883" cy="4311475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953525" y="2319677"/>
                    <a:ext cx="3498115" cy="3312607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Group 31"/>
                  <p:cNvGrpSpPr/>
                  <p:nvPr/>
                </p:nvGrpSpPr>
                <p:grpSpPr>
                  <a:xfrm>
                    <a:off x="4883539" y="5513104"/>
                    <a:ext cx="3731114" cy="1118048"/>
                    <a:chOff x="4883539" y="5513104"/>
                    <a:chExt cx="3731114" cy="1118048"/>
                  </a:xfrm>
                </p:grpSpPr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4883539" y="5516082"/>
                      <a:ext cx="288660" cy="11150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282902" y="5517248"/>
                      <a:ext cx="1381379" cy="5868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664282" y="5513104"/>
                      <a:ext cx="950371" cy="5868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6092066" y="5802506"/>
                      <a:ext cx="2331751" cy="64556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600" dirty="0" smtClean="0"/>
                        <a:t>ct –</a:t>
                      </a:r>
                      <a:r>
                        <a:rPr lang="en-US" sz="1600" dirty="0" err="1" smtClean="0"/>
                        <a:t>z</a:t>
                      </a:r>
                      <a:r>
                        <a:rPr lang="en-US" sz="1600" dirty="0" smtClean="0"/>
                        <a:t>  (um)</a:t>
                      </a:r>
                      <a:endParaRPr lang="en-US" sz="1600" dirty="0"/>
                    </a:p>
                  </p:txBody>
                </p:sp>
              </p:grpSp>
              <p:grpSp>
                <p:nvGrpSpPr>
                  <p:cNvPr id="25" name="Group 30"/>
                  <p:cNvGrpSpPr/>
                  <p:nvPr/>
                </p:nvGrpSpPr>
                <p:grpSpPr>
                  <a:xfrm>
                    <a:off x="4129770" y="2743958"/>
                    <a:ext cx="1236634" cy="3759209"/>
                    <a:chOff x="4129770" y="2743958"/>
                    <a:chExt cx="1236634" cy="3759209"/>
                  </a:xfrm>
                </p:grpSpPr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4589688" y="5388097"/>
                      <a:ext cx="288661" cy="11150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4448648" y="4532934"/>
                      <a:ext cx="917756" cy="5868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458649" y="3592316"/>
                      <a:ext cx="642021" cy="5868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458628" y="2743958"/>
                      <a:ext cx="717897" cy="5868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16200000">
                      <a:off x="3597932" y="3865540"/>
                      <a:ext cx="1499737" cy="4360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err="1" smtClean="0"/>
                        <a:t>r</a:t>
                      </a:r>
                      <a:r>
                        <a:rPr lang="en-US" sz="1600" dirty="0" smtClean="0"/>
                        <a:t> (um)</a:t>
                      </a:r>
                      <a:endParaRPr lang="en-US" sz="1600" dirty="0"/>
                    </a:p>
                  </p:txBody>
                </p:sp>
              </p:grpSp>
            </p:grpSp>
            <p:pic>
              <p:nvPicPr>
                <p:cNvPr id="73" name="Picture 72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9657" y="1470553"/>
                  <a:ext cx="2422090" cy="2359151"/>
                </a:xfrm>
                <a:prstGeom prst="rect">
                  <a:avLst/>
                </a:prstGeom>
              </p:spPr>
            </p:pic>
            <p:grpSp>
              <p:nvGrpSpPr>
                <p:cNvPr id="26" name="Group 108"/>
                <p:cNvGrpSpPr/>
                <p:nvPr/>
              </p:nvGrpSpPr>
              <p:grpSpPr>
                <a:xfrm>
                  <a:off x="4570849" y="4048007"/>
                  <a:ext cx="3276642" cy="2981143"/>
                  <a:chOff x="5116610" y="3880547"/>
                  <a:chExt cx="3166979" cy="2715701"/>
                </a:xfrm>
              </p:grpSpPr>
              <p:pic>
                <p:nvPicPr>
                  <p:cNvPr id="98" name="Picture 97"/>
                  <p:cNvPicPr>
                    <a:picLocks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196358" y="3880547"/>
                    <a:ext cx="2642554" cy="2165749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Group 107"/>
                  <p:cNvGrpSpPr/>
                  <p:nvPr/>
                </p:nvGrpSpPr>
                <p:grpSpPr>
                  <a:xfrm>
                    <a:off x="5116610" y="5997717"/>
                    <a:ext cx="3166979" cy="598531"/>
                    <a:chOff x="5116610" y="5997717"/>
                    <a:chExt cx="3166979" cy="598531"/>
                  </a:xfrm>
                </p:grpSpPr>
                <p:sp>
                  <p:nvSpPr>
                    <p:cNvPr id="71" name="TextBox 13"/>
                    <p:cNvSpPr txBox="1"/>
                    <p:nvPr/>
                  </p:nvSpPr>
                  <p:spPr>
                    <a:xfrm>
                      <a:off x="5924691" y="6208824"/>
                      <a:ext cx="1520793" cy="3874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Energy (</a:t>
                      </a:r>
                      <a:r>
                        <a:rPr lang="en-US" sz="1400" dirty="0" err="1" smtClean="0"/>
                        <a:t>MeV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p:txBody>
                </p:sp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5116610" y="6008300"/>
                      <a:ext cx="808082" cy="387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p:txBody>
                </p:sp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7626786" y="5997717"/>
                      <a:ext cx="656803" cy="3874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p:txBody>
                </p:sp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6286501" y="6010152"/>
                      <a:ext cx="567740" cy="387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p:txBody>
                </p:sp>
              </p:grpSp>
            </p:grpSp>
            <p:grpSp>
              <p:nvGrpSpPr>
                <p:cNvPr id="28" name="Group 106"/>
                <p:cNvGrpSpPr/>
                <p:nvPr/>
              </p:nvGrpSpPr>
              <p:grpSpPr>
                <a:xfrm>
                  <a:off x="4385863" y="1470553"/>
                  <a:ext cx="3518797" cy="2679350"/>
                  <a:chOff x="5014248" y="1283820"/>
                  <a:chExt cx="3518797" cy="2679350"/>
                </a:xfrm>
              </p:grpSpPr>
              <p:sp>
                <p:nvSpPr>
                  <p:cNvPr id="68" name="TextBox 10"/>
                  <p:cNvSpPr txBox="1"/>
                  <p:nvPr/>
                </p:nvSpPr>
                <p:spPr>
                  <a:xfrm>
                    <a:off x="5014248" y="3536921"/>
                    <a:ext cx="547882" cy="382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57.8</a:t>
                    </a:r>
                    <a:endParaRPr lang="en-US" sz="1200" dirty="0"/>
                  </a:p>
                </p:txBody>
              </p:sp>
              <p:sp>
                <p:nvSpPr>
                  <p:cNvPr id="70" name="TextBox 12"/>
                  <p:cNvSpPr txBox="1"/>
                  <p:nvPr/>
                </p:nvSpPr>
                <p:spPr>
                  <a:xfrm>
                    <a:off x="6469275" y="3560493"/>
                    <a:ext cx="796286" cy="382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58.3</a:t>
                    </a:r>
                    <a:endParaRPr lang="en-US" sz="1200" dirty="0"/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95455" y="1283820"/>
                    <a:ext cx="2732497" cy="2378996"/>
                  </a:xfrm>
                  <a:prstGeom prst="rect">
                    <a:avLst/>
                  </a:prstGeom>
                </p:spPr>
              </p:pic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7840208" y="3580408"/>
                    <a:ext cx="692837" cy="382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58.8</a:t>
                    </a:r>
                    <a:endParaRPr lang="en-US" sz="1200" dirty="0"/>
                  </a:p>
                </p:txBody>
              </p:sp>
            </p:grpSp>
          </p:grpSp>
          <p:sp>
            <p:nvSpPr>
              <p:cNvPr id="120" name="TextBox 119"/>
              <p:cNvSpPr txBox="1"/>
              <p:nvPr/>
            </p:nvSpPr>
            <p:spPr>
              <a:xfrm>
                <a:off x="448117" y="3837833"/>
                <a:ext cx="1105373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Q=1nC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58700" y="2121183"/>
                <a:ext cx="1099655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Q=50pC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776189" y="1603988"/>
              <a:ext cx="2706615" cy="369332"/>
            </a:xfrm>
            <a:prstGeom prst="rect">
              <a:avLst/>
            </a:prstGeom>
            <a:solidFill>
              <a:srgbClr val="EED1CE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Beam Image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11036" y="1651000"/>
              <a:ext cx="2855054" cy="369332"/>
            </a:xfrm>
            <a:prstGeom prst="rect">
              <a:avLst/>
            </a:prstGeom>
            <a:solidFill>
              <a:srgbClr val="EED1CE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Energy Spectrum</a:t>
              </a:r>
              <a:endParaRPr lang="en-US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0" y="6108288"/>
            <a:ext cx="9148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200" dirty="0" smtClean="0">
                <a:solidFill>
                  <a:srgbClr val="FF0000"/>
                </a:solidFill>
              </a:rPr>
              <a:t> Q=50pC is chosen in the experiment due to the energy modulation feature!</a:t>
            </a:r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29" name="Group 124"/>
          <p:cNvGrpSpPr/>
          <p:nvPr/>
        </p:nvGrpSpPr>
        <p:grpSpPr>
          <a:xfrm>
            <a:off x="4260561" y="3772885"/>
            <a:ext cx="628826" cy="1837539"/>
            <a:chOff x="3939549" y="4210848"/>
            <a:chExt cx="628826" cy="1307773"/>
          </a:xfrm>
        </p:grpSpPr>
        <p:grpSp>
          <p:nvGrpSpPr>
            <p:cNvPr id="30" name="Group 84"/>
            <p:cNvGrpSpPr/>
            <p:nvPr/>
          </p:nvGrpSpPr>
          <p:grpSpPr>
            <a:xfrm>
              <a:off x="3939549" y="4265986"/>
              <a:ext cx="628826" cy="1252635"/>
              <a:chOff x="4160593" y="1385578"/>
              <a:chExt cx="628826" cy="1252635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0593" y="1385578"/>
                <a:ext cx="286602" cy="1252635"/>
              </a:xfrm>
              <a:prstGeom prst="rect">
                <a:avLst/>
              </a:prstGeom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4377440" y="1881028"/>
                <a:ext cx="411979" cy="219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373114" y="2408115"/>
                <a:ext cx="275661" cy="219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4182228" y="4210848"/>
              <a:ext cx="275661" cy="21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445343" y="4005375"/>
            <a:ext cx="2286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Lose modulation feature!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9661" y="2033036"/>
            <a:ext cx="2023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 radial Modulation!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969432" y="3911013"/>
            <a:ext cx="17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measurable!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54688" y="2128791"/>
            <a:ext cx="144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Measurable!!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48761" y="2128791"/>
            <a:ext cx="4668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8760" y="3932482"/>
            <a:ext cx="209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43428" y="1128113"/>
            <a:ext cx="1515270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L</a:t>
            </a:r>
            <a:r>
              <a:rPr lang="en-US" sz="2200" baseline="30000" dirty="0" err="1" smtClean="0">
                <a:solidFill>
                  <a:schemeClr val="tx1"/>
                </a:solidFill>
              </a:rPr>
              <a:t>beam</a:t>
            </a:r>
            <a:r>
              <a:rPr lang="en-US" sz="2200" dirty="0" smtClean="0">
                <a:solidFill>
                  <a:schemeClr val="tx1"/>
                </a:solidFill>
              </a:rPr>
              <a:t>/ </a:t>
            </a:r>
            <a:r>
              <a:rPr lang="en-US" sz="2200" dirty="0" err="1" smtClean="0">
                <a:solidFill>
                  <a:schemeClr val="tx1"/>
                </a:solidFill>
              </a:rPr>
              <a:t>λ</a:t>
            </a:r>
            <a:r>
              <a:rPr lang="en-US" sz="2200" baseline="-25000" dirty="0" err="1" smtClean="0">
                <a:solidFill>
                  <a:schemeClr val="tx1"/>
                </a:solidFill>
              </a:rPr>
              <a:t>pe</a:t>
            </a:r>
            <a:r>
              <a:rPr lang="en-US" sz="2200" dirty="0" smtClean="0">
                <a:solidFill>
                  <a:schemeClr val="tx1"/>
                </a:solidFill>
              </a:rPr>
              <a:t>=2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6200000" flipV="1">
            <a:off x="4843545" y="4093436"/>
            <a:ext cx="1835423" cy="1098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6280000" y="4130947"/>
            <a:ext cx="1899663" cy="101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5" y="0"/>
            <a:ext cx="9193986" cy="1143000"/>
          </a:xfrm>
        </p:spPr>
        <p:txBody>
          <a:bodyPr/>
          <a:lstStyle/>
          <a:p>
            <a:r>
              <a:rPr lang="en-US" dirty="0" smtClean="0"/>
              <a:t>Energy Modulation-Simple Model (IFEL)</a:t>
            </a:r>
            <a:endParaRPr lang="en-US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7834313" y="3813175"/>
          <a:ext cx="1730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3" imgW="101600" imgH="419100" progId="Equation.3">
                  <p:embed/>
                </p:oleObj>
              </mc:Choice>
              <mc:Fallback>
                <p:oleObj name="Equation" r:id="rId3" imgW="1016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813175"/>
                        <a:ext cx="17303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47"/>
          <p:cNvGrpSpPr/>
          <p:nvPr/>
        </p:nvGrpSpPr>
        <p:grpSpPr>
          <a:xfrm>
            <a:off x="3024528" y="1227438"/>
            <a:ext cx="6295133" cy="3889423"/>
            <a:chOff x="225013" y="1637023"/>
            <a:chExt cx="6052356" cy="3352516"/>
          </a:xfrm>
        </p:grpSpPr>
        <p:grpSp>
          <p:nvGrpSpPr>
            <p:cNvPr id="5" name="Group 115"/>
            <p:cNvGrpSpPr/>
            <p:nvPr/>
          </p:nvGrpSpPr>
          <p:grpSpPr>
            <a:xfrm>
              <a:off x="333401" y="1637023"/>
              <a:ext cx="5943968" cy="878592"/>
              <a:chOff x="342173" y="2172369"/>
              <a:chExt cx="6212079" cy="99328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42173" y="2685371"/>
                <a:ext cx="988346" cy="41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   Front</a:t>
                </a:r>
                <a:endParaRPr lang="en-US" sz="2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33726" y="2415851"/>
                <a:ext cx="901526" cy="74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</a:rPr>
                  <a:t>      Back</a:t>
                </a:r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843393" y="2172369"/>
                <a:ext cx="1235209" cy="44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Energy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>
                <a:off x="1330519" y="2673266"/>
                <a:ext cx="4103696" cy="210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5640138" y="2263618"/>
                <a:ext cx="914114" cy="41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High</a:t>
                </a:r>
                <a:endParaRPr lang="en-US" sz="22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06057" y="2202360"/>
                <a:ext cx="872218" cy="41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Low</a:t>
                </a:r>
                <a:endParaRPr lang="en-US" sz="2200" dirty="0"/>
              </a:p>
            </p:txBody>
          </p:sp>
        </p:grpSp>
        <p:grpSp>
          <p:nvGrpSpPr>
            <p:cNvPr id="6" name="Group 146"/>
            <p:cNvGrpSpPr/>
            <p:nvPr/>
          </p:nvGrpSpPr>
          <p:grpSpPr>
            <a:xfrm>
              <a:off x="225013" y="2040968"/>
              <a:ext cx="6044876" cy="2948571"/>
              <a:chOff x="225013" y="2040968"/>
              <a:chExt cx="6044876" cy="2948571"/>
            </a:xfrm>
          </p:grpSpPr>
          <p:sp>
            <p:nvSpPr>
              <p:cNvPr id="81" name="Down Arrow 80"/>
              <p:cNvSpPr/>
              <p:nvPr/>
            </p:nvSpPr>
            <p:spPr>
              <a:xfrm>
                <a:off x="3102246" y="3946026"/>
                <a:ext cx="486052" cy="508714"/>
              </a:xfrm>
              <a:prstGeom prst="downArrow">
                <a:avLst/>
              </a:prstGeom>
              <a:solidFill>
                <a:srgbClr val="00FF00"/>
              </a:solidFill>
              <a:ln>
                <a:solidFill>
                  <a:srgbClr val="885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143"/>
              <p:cNvGrpSpPr/>
              <p:nvPr/>
            </p:nvGrpSpPr>
            <p:grpSpPr>
              <a:xfrm>
                <a:off x="604471" y="4529603"/>
                <a:ext cx="5402062" cy="459936"/>
                <a:chOff x="604471" y="4529603"/>
                <a:chExt cx="5402062" cy="459936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3229244" y="4529603"/>
                  <a:ext cx="111632" cy="4599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894901" y="4529603"/>
                  <a:ext cx="111632" cy="4599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/>
                <p:cNvCxnSpPr>
                  <a:stCxn id="90" idx="6"/>
                  <a:endCxn id="70" idx="2"/>
                </p:cNvCxnSpPr>
                <p:nvPr/>
              </p:nvCxnSpPr>
              <p:spPr>
                <a:xfrm>
                  <a:off x="716103" y="4759571"/>
                  <a:ext cx="5178798" cy="1588"/>
                </a:xfrm>
                <a:prstGeom prst="line">
                  <a:avLst/>
                </a:prstGeom>
                <a:ln>
                  <a:solidFill>
                    <a:srgbClr val="FF00FF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/>
                <p:cNvSpPr/>
                <p:nvPr/>
              </p:nvSpPr>
              <p:spPr>
                <a:xfrm>
                  <a:off x="604471" y="4529603"/>
                  <a:ext cx="111632" cy="4599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4"/>
              <p:cNvGrpSpPr/>
              <p:nvPr/>
            </p:nvGrpSpPr>
            <p:grpSpPr>
              <a:xfrm>
                <a:off x="225013" y="2581937"/>
                <a:ext cx="5780266" cy="1814138"/>
                <a:chOff x="225013" y="2550188"/>
                <a:chExt cx="5780266" cy="1814138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2210697" y="2628686"/>
                  <a:ext cx="1377601" cy="3183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Deceleration</a:t>
                  </a:r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225013" y="4045978"/>
                  <a:ext cx="1351902" cy="3183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Acceleration</a:t>
                  </a:r>
                  <a:endParaRPr lang="en-US" dirty="0"/>
                </a:p>
              </p:txBody>
            </p:sp>
            <p:grpSp>
              <p:nvGrpSpPr>
                <p:cNvPr id="11" name="Group 56"/>
                <p:cNvGrpSpPr/>
                <p:nvPr/>
              </p:nvGrpSpPr>
              <p:grpSpPr>
                <a:xfrm>
                  <a:off x="615699" y="3223930"/>
                  <a:ext cx="5389580" cy="503234"/>
                  <a:chOff x="1975067" y="2804713"/>
                  <a:chExt cx="4831170" cy="777861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985650" y="2804713"/>
                    <a:ext cx="4820587" cy="777861"/>
                  </a:xfrm>
                  <a:prstGeom prst="rect">
                    <a:avLst/>
                  </a:prstGeom>
                  <a:solidFill>
                    <a:srgbClr val="0000F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1975067" y="3179555"/>
                    <a:ext cx="4820587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  <a:prstDash val="sys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Left Arrow 23"/>
                <p:cNvSpPr/>
                <p:nvPr/>
              </p:nvSpPr>
              <p:spPr>
                <a:xfrm>
                  <a:off x="1073348" y="2689643"/>
                  <a:ext cx="397793" cy="182880"/>
                </a:xfrm>
                <a:prstGeom prst="left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Left Arrow 27"/>
                <p:cNvSpPr/>
                <p:nvPr/>
              </p:nvSpPr>
              <p:spPr>
                <a:xfrm>
                  <a:off x="3605892" y="2708344"/>
                  <a:ext cx="397793" cy="182880"/>
                </a:xfrm>
                <a:prstGeom prst="left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Left Arrow 108"/>
                <p:cNvSpPr/>
                <p:nvPr/>
              </p:nvSpPr>
              <p:spPr>
                <a:xfrm flipH="1" flipV="1">
                  <a:off x="5336942" y="4019468"/>
                  <a:ext cx="402336" cy="182880"/>
                </a:xfrm>
                <a:prstGeom prst="left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Left Arrow 111"/>
                <p:cNvSpPr/>
                <p:nvPr/>
              </p:nvSpPr>
              <p:spPr>
                <a:xfrm flipH="1" flipV="1">
                  <a:off x="2672294" y="4019468"/>
                  <a:ext cx="402336" cy="182880"/>
                </a:xfrm>
                <a:prstGeom prst="leftArrow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4752953" y="2550188"/>
                  <a:ext cx="1197764" cy="318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Periodic </a:t>
                  </a:r>
                  <a:r>
                    <a:rPr lang="en-US" dirty="0" err="1" smtClean="0"/>
                    <a:t>E</a:t>
                  </a:r>
                  <a:r>
                    <a:rPr lang="en-US" baseline="-25000" dirty="0" err="1" smtClean="0"/>
                    <a:t>z</a:t>
                  </a:r>
                  <a:endParaRPr lang="en-US" baseline="-25000" dirty="0"/>
                </a:p>
              </p:txBody>
            </p:sp>
            <p:cxnSp>
              <p:nvCxnSpPr>
                <p:cNvPr id="127" name="Straight Arrow Connector 126"/>
                <p:cNvCxnSpPr/>
                <p:nvPr/>
              </p:nvCxnSpPr>
              <p:spPr>
                <a:xfrm flipV="1">
                  <a:off x="4219173" y="2716153"/>
                  <a:ext cx="603250" cy="28186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flipV="1">
                  <a:off x="1596862" y="2840147"/>
                  <a:ext cx="613835" cy="22909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rot="10800000" flipV="1">
                  <a:off x="1576915" y="3946026"/>
                  <a:ext cx="613835" cy="2828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401" y="2040968"/>
                <a:ext cx="5936488" cy="2408603"/>
              </a:xfrm>
              <a:prstGeom prst="rect">
                <a:avLst/>
              </a:prstGeom>
            </p:spPr>
          </p:pic>
        </p:grp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" y="1057108"/>
            <a:ext cx="2867810" cy="1721644"/>
          </a:xfrm>
          <a:prstGeom prst="rect">
            <a:avLst/>
          </a:prstGeom>
        </p:spPr>
      </p:pic>
      <p:sp>
        <p:nvSpPr>
          <p:cNvPr id="153" name="Circular Arrow 152"/>
          <p:cNvSpPr/>
          <p:nvPr/>
        </p:nvSpPr>
        <p:spPr>
          <a:xfrm>
            <a:off x="2793667" y="833040"/>
            <a:ext cx="2065336" cy="1674107"/>
          </a:xfrm>
          <a:prstGeom prst="circular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0000" y="3566883"/>
            <a:ext cx="3224233" cy="23635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070" y="1173074"/>
            <a:ext cx="213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Q=50pC, </a:t>
            </a:r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baseline="30000" dirty="0" err="1" smtClean="0">
                <a:solidFill>
                  <a:schemeClr val="bg1"/>
                </a:solidFill>
              </a:rPr>
              <a:t>beam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dirty="0" err="1" smtClean="0">
                <a:solidFill>
                  <a:schemeClr val="bg1"/>
                </a:solidFill>
              </a:rPr>
              <a:t>λ</a:t>
            </a:r>
            <a:r>
              <a:rPr lang="en-US" baseline="-25000" dirty="0" err="1" smtClean="0">
                <a:solidFill>
                  <a:schemeClr val="bg1"/>
                </a:solidFill>
              </a:rPr>
              <a:t>pe</a:t>
            </a:r>
            <a:r>
              <a:rPr lang="en-US" dirty="0" smtClean="0">
                <a:solidFill>
                  <a:schemeClr val="bg1"/>
                </a:solidFill>
              </a:rPr>
              <a:t>=2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436" y="3425106"/>
            <a:ext cx="3279031" cy="3119228"/>
            <a:chOff x="63436" y="3425106"/>
            <a:chExt cx="3279031" cy="3119228"/>
          </a:xfrm>
        </p:grpSpPr>
        <p:sp>
          <p:nvSpPr>
            <p:cNvPr id="95" name="TextBox 94"/>
            <p:cNvSpPr txBox="1"/>
            <p:nvPr/>
          </p:nvSpPr>
          <p:spPr>
            <a:xfrm>
              <a:off x="71070" y="3425106"/>
              <a:ext cx="2674363" cy="43088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Energy Gain/Loss:</a:t>
              </a:r>
            </a:p>
          </p:txBody>
        </p:sp>
        <p:graphicFrame>
          <p:nvGraphicFramePr>
            <p:cNvPr id="123907" name="Object 3"/>
            <p:cNvGraphicFramePr>
              <a:graphicFrameLocks noChangeAspect="1"/>
            </p:cNvGraphicFramePr>
            <p:nvPr/>
          </p:nvGraphicFramePr>
          <p:xfrm>
            <a:off x="151006" y="3963603"/>
            <a:ext cx="1973263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7" imgW="1193800" imgH="774700" progId="Equation.3">
                    <p:embed/>
                  </p:oleObj>
                </mc:Choice>
                <mc:Fallback>
                  <p:oleObj name="Equation" r:id="rId7" imgW="1193800" imgH="7747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06" y="3963603"/>
                          <a:ext cx="1973263" cy="128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09" name="Object 5"/>
            <p:cNvGraphicFramePr>
              <a:graphicFrameLocks noChangeAspect="1"/>
            </p:cNvGraphicFramePr>
            <p:nvPr/>
          </p:nvGraphicFramePr>
          <p:xfrm>
            <a:off x="119304" y="5436398"/>
            <a:ext cx="22336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9" imgW="1358900" imgH="228600" progId="Equation.3">
                    <p:embed/>
                  </p:oleObj>
                </mc:Choice>
                <mc:Fallback>
                  <p:oleObj name="Equation" r:id="rId9" imgW="13589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04" y="5436398"/>
                          <a:ext cx="22336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63436" y="5836448"/>
              <a:ext cx="327903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000" dirty="0" smtClean="0">
                  <a:solidFill>
                    <a:srgbClr val="FF0000"/>
                  </a:solidFill>
                </a:rPr>
                <a:t> decreases from 6 to 1.2MV/m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1070" y="3419796"/>
            <a:ext cx="2674363" cy="32945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92291" y="5186664"/>
            <a:ext cx="5849767" cy="1477328"/>
            <a:chOff x="3092291" y="5186664"/>
            <a:chExt cx="5849767" cy="1477328"/>
          </a:xfrm>
        </p:grpSpPr>
        <p:sp>
          <p:nvSpPr>
            <p:cNvPr id="155" name="TextBox 154"/>
            <p:cNvSpPr txBox="1"/>
            <p:nvPr/>
          </p:nvSpPr>
          <p:spPr>
            <a:xfrm>
              <a:off x="3092291" y="5186664"/>
              <a:ext cx="58497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q"/>
              </a:pPr>
              <a:r>
                <a:rPr lang="en-US" sz="2200" dirty="0" smtClean="0"/>
                <a:t>The energy </a:t>
              </a:r>
              <a:r>
                <a:rPr lang="en-US" sz="2200" dirty="0" err="1" smtClean="0"/>
                <a:t>beamlets</a:t>
              </a:r>
              <a:r>
                <a:rPr lang="en-US" sz="2200" dirty="0" smtClean="0"/>
                <a:t> are formed when the energy gain/loss is small compared to the initial energy spread of the beam  </a:t>
              </a:r>
            </a:p>
            <a:p>
              <a:pPr>
                <a:buFont typeface="Wingdings" charset="2"/>
                <a:buChar char="q"/>
              </a:pPr>
              <a:r>
                <a:rPr lang="en-US" sz="2400" dirty="0" err="1" smtClean="0"/>
                <a:t>L</a:t>
              </a:r>
              <a:r>
                <a:rPr lang="en-US" sz="2400" baseline="30000" dirty="0" err="1" smtClean="0"/>
                <a:t>beam</a:t>
              </a:r>
              <a:r>
                <a:rPr lang="en-US" sz="2400" dirty="0" smtClean="0"/>
                <a:t>/ </a:t>
              </a:r>
              <a:r>
                <a:rPr lang="en-US" sz="2400" dirty="0" err="1" smtClean="0"/>
                <a:t>λ</a:t>
              </a:r>
              <a:r>
                <a:rPr lang="en-US" sz="2400" baseline="-25000" dirty="0" err="1" smtClean="0"/>
                <a:t>pe</a:t>
              </a:r>
              <a:r>
                <a:rPr lang="en-US" sz="2400" baseline="-25000" dirty="0" smtClean="0"/>
                <a:t>                   </a:t>
              </a:r>
              <a:r>
                <a:rPr lang="en-US" sz="2400" dirty="0" err="1" smtClean="0"/>
                <a:t>E</a:t>
              </a:r>
              <a:r>
                <a:rPr lang="en-US" sz="2400" baseline="-25000" dirty="0" err="1" smtClean="0"/>
                <a:t>z</a:t>
              </a:r>
              <a:endParaRPr lang="en-US" sz="2200" dirty="0" smtClean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755305" y="5857576"/>
              <a:ext cx="10996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Q=50pC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269785" y="5944794"/>
              <a:ext cx="413750" cy="313666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rot="5400000" flipH="1" flipV="1">
            <a:off x="4446315" y="6445166"/>
            <a:ext cx="437653" cy="1588"/>
          </a:xfrm>
          <a:prstGeom prst="straightConnector1">
            <a:avLst/>
          </a:prstGeom>
          <a:ln>
            <a:solidFill>
              <a:srgbClr val="FF0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>
            <a:off x="4859003" y="6288463"/>
            <a:ext cx="505909" cy="3755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5632220" y="6476227"/>
            <a:ext cx="37552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422" y="10063"/>
            <a:ext cx="9673167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Simulations at Various Plasma Densities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0931" y="2523298"/>
          <a:ext cx="4149195" cy="242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44"/>
                <a:gridCol w="2131269"/>
                <a:gridCol w="1368582"/>
              </a:tblGrid>
              <a:tr h="41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L/</a:t>
                      </a:r>
                      <a:r>
                        <a:rPr lang="en-US" sz="1600" dirty="0" err="1" smtClean="0"/>
                        <a:t>λ</a:t>
                      </a:r>
                      <a:r>
                        <a:rPr lang="en-US" sz="1600" baseline="-25000" dirty="0" err="1" smtClean="0"/>
                        <a:t>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Plasma Density</a:t>
                      </a:r>
                      <a:r>
                        <a:rPr lang="en-US" sz="1600" baseline="0" dirty="0" smtClean="0"/>
                        <a:t> (cm</a:t>
                      </a:r>
                      <a:r>
                        <a:rPr lang="en-US" sz="1600" baseline="30000" dirty="0" smtClean="0"/>
                        <a:t>-3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</a:t>
                      </a:r>
                      <a:r>
                        <a:rPr lang="en-US" sz="1600" baseline="-25000" dirty="0" smtClean="0"/>
                        <a:t>b0</a:t>
                      </a:r>
                      <a:r>
                        <a:rPr lang="en-US" sz="1600" baseline="0" dirty="0" smtClean="0"/>
                        <a:t>/n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0" dirty="0"/>
                    </a:p>
                  </a:txBody>
                  <a:tcPr/>
                </a:tc>
              </a:tr>
              <a:tr h="3716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1.21×10</a:t>
                      </a:r>
                      <a:r>
                        <a:rPr lang="en-US" sz="1600" baseline="300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0.0030</a:t>
                      </a:r>
                      <a:endParaRPr lang="en-US" sz="1600" dirty="0"/>
                    </a:p>
                  </a:txBody>
                  <a:tcPr/>
                </a:tc>
              </a:tr>
              <a:tr h="41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4.85×10</a:t>
                      </a:r>
                      <a:r>
                        <a:rPr lang="en-US" sz="1600" baseline="30000" dirty="0" smtClean="0"/>
                        <a:t>15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0.00074</a:t>
                      </a:r>
                      <a:endParaRPr lang="en-US" sz="1600" dirty="0"/>
                    </a:p>
                  </a:txBody>
                  <a:tcPr/>
                </a:tc>
              </a:tr>
              <a:tr h="41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1.09×10</a:t>
                      </a:r>
                      <a:r>
                        <a:rPr lang="en-US" sz="1600" baseline="30000" dirty="0" smtClean="0"/>
                        <a:t>16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0.00033</a:t>
                      </a:r>
                      <a:endParaRPr lang="en-US" sz="1600" dirty="0"/>
                    </a:p>
                  </a:txBody>
                  <a:tcPr/>
                </a:tc>
              </a:tr>
              <a:tr h="41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1.94×10</a:t>
                      </a:r>
                      <a:r>
                        <a:rPr lang="en-US" sz="1600" baseline="30000" dirty="0" smtClean="0"/>
                        <a:t>16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0.00019</a:t>
                      </a:r>
                      <a:endParaRPr lang="en-US" sz="1600" dirty="0"/>
                    </a:p>
                  </a:txBody>
                  <a:tcPr/>
                </a:tc>
              </a:tr>
              <a:tr h="411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3.03×10</a:t>
                      </a:r>
                      <a:r>
                        <a:rPr lang="en-US" sz="1600" baseline="30000" dirty="0" smtClean="0"/>
                        <a:t>16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0930" y="1103058"/>
            <a:ext cx="481890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experiment, the plasma density can be varied: 10</a:t>
            </a:r>
            <a:r>
              <a:rPr lang="en-US" sz="2400" baseline="30000" dirty="0" smtClean="0">
                <a:solidFill>
                  <a:srgbClr val="FF0000"/>
                </a:solidFill>
              </a:rPr>
              <a:t>14</a:t>
            </a:r>
            <a:r>
              <a:rPr lang="en-US" sz="2400" dirty="0" smtClean="0">
                <a:solidFill>
                  <a:srgbClr val="FF0000"/>
                </a:solidFill>
              </a:rPr>
              <a:t> ~10</a:t>
            </a:r>
            <a:r>
              <a:rPr lang="en-US" sz="2400" baseline="30000" dirty="0" smtClean="0">
                <a:solidFill>
                  <a:srgbClr val="FF0000"/>
                </a:solidFill>
              </a:rPr>
              <a:t>17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  <a:r>
              <a:rPr lang="en-US" sz="2400" baseline="30000" dirty="0" smtClean="0">
                <a:solidFill>
                  <a:srgbClr val="FF0000"/>
                </a:solidFill>
              </a:rPr>
              <a:t>-3 </a:t>
            </a:r>
            <a:r>
              <a:rPr lang="en-US" sz="2400" dirty="0" smtClean="0">
                <a:solidFill>
                  <a:srgbClr val="FF0000"/>
                </a:solidFill>
              </a:rPr>
              <a:t>(capillary discharge)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09827" y="1524780"/>
            <a:ext cx="3723157" cy="3777171"/>
            <a:chOff x="5009827" y="2692510"/>
            <a:chExt cx="3058365" cy="358680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827" y="2692510"/>
              <a:ext cx="3058365" cy="3586808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rot="5400000">
              <a:off x="5118480" y="5229713"/>
              <a:ext cx="1184941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09271" y="4243932"/>
              <a:ext cx="789812" cy="35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z</a:t>
              </a:r>
              <a:r>
                <a:rPr lang="en-US" dirty="0" smtClean="0">
                  <a:solidFill>
                    <a:srgbClr val="FF0000"/>
                  </a:solidFill>
                </a:rPr>
                <a:t>=2cm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34" y="1153063"/>
            <a:ext cx="2827746" cy="13702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90924" y="5270384"/>
            <a:ext cx="8175573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200" dirty="0" smtClean="0"/>
              <a:t>At </a:t>
            </a:r>
            <a:r>
              <a:rPr lang="en-US" sz="2200" dirty="0" err="1" smtClean="0"/>
              <a:t>z</a:t>
            </a:r>
            <a:r>
              <a:rPr lang="en-US" sz="2200" dirty="0" smtClean="0"/>
              <a:t>=2cm, no SMI growth for various plasma densities</a:t>
            </a:r>
          </a:p>
          <a:p>
            <a:pPr>
              <a:buFont typeface="Wingdings" charset="2"/>
              <a:buChar char="v"/>
            </a:pPr>
            <a:r>
              <a:rPr lang="en-US" sz="2200" dirty="0" smtClean="0"/>
              <a:t>Initial </a:t>
            </a:r>
            <a:r>
              <a:rPr lang="en-US" sz="2200" dirty="0" err="1" smtClean="0"/>
              <a:t>E</a:t>
            </a:r>
            <a:r>
              <a:rPr lang="en-US" sz="2200" baseline="-25000" dirty="0" err="1" smtClean="0"/>
              <a:t>z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decreases with n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ranging between 4-2MV/m, as desired for the energy modulation to be visible. </a:t>
            </a:r>
          </a:p>
          <a:p>
            <a:pPr>
              <a:buFont typeface="Wingdings" charset="2"/>
              <a:buChar char="v"/>
            </a:pPr>
            <a:endParaRPr lang="en-US" sz="2200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13705</TotalTime>
  <Words>1470</Words>
  <Application>Microsoft Macintosh PowerPoint</Application>
  <PresentationFormat>On-screen Show (4:3)</PresentationFormat>
  <Paragraphs>313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First Observation of Self-Modulation Instability Seeding at ATF</vt:lpstr>
      <vt:lpstr>OUTLINE</vt:lpstr>
      <vt:lpstr>PowerPoint Presentation</vt:lpstr>
      <vt:lpstr>PowerPoint Presentation</vt:lpstr>
      <vt:lpstr>Self Modulation Instability (SMI)</vt:lpstr>
      <vt:lpstr>ATF  Beam Parameters &amp; Simulation Parameters</vt:lpstr>
      <vt:lpstr>“50pC” vs. “1nC” at the plasma exit (z=2cm)</vt:lpstr>
      <vt:lpstr>Energy Modulation-Simple Model (IFEL)</vt:lpstr>
      <vt:lpstr>Simulations at Various Plasma Densities</vt:lpstr>
      <vt:lpstr>Experimental Setup</vt:lpstr>
      <vt:lpstr>Energy Modulation: Seed for SMI</vt:lpstr>
      <vt:lpstr>Beam Transverse Sizes Measured in Experiment</vt:lpstr>
      <vt:lpstr>Instability Seeding: “Sharp” vs. “Round” </vt:lpstr>
      <vt:lpstr>Conclusions</vt:lpstr>
      <vt:lpstr>PowerPoint Presentation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Yun Fang</dc:creator>
  <cp:lastModifiedBy>Christina Swinson</cp:lastModifiedBy>
  <cp:revision>39</cp:revision>
  <cp:lastPrinted>2012-04-26T03:56:24Z</cp:lastPrinted>
  <dcterms:created xsi:type="dcterms:W3CDTF">2012-04-26T03:31:52Z</dcterms:created>
  <dcterms:modified xsi:type="dcterms:W3CDTF">2012-04-27T13:28:06Z</dcterms:modified>
</cp:coreProperties>
</file>