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99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64" r:id="rId6"/>
    <p:sldId id="260" r:id="rId7"/>
    <p:sldId id="267" r:id="rId8"/>
    <p:sldId id="259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85ED0-2A7A-3949-8EDD-36097A80E610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1A1A3-5A91-0646-8F6F-1CE9EEEE4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design a machine to work at some</a:t>
            </a:r>
            <a:r>
              <a:rPr lang="en-US" baseline="0" dirty="0" smtClean="0"/>
              <a:t> energy is may not be easy to change it to work at an energy a factor of 30 lower (of course higher is just plain more expensive)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technology could help create more broad spanning machines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1A1A3-5A91-0646-8F6F-1CE9EEEE414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Laser cut magnets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1A1A3-5A91-0646-8F6F-1CE9EEEE414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</a:t>
            </a:r>
            <a:r>
              <a:rPr lang="en-US" baseline="0" dirty="0" smtClean="0"/>
              <a:t> are possible because the design is a scaled down PPM design.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may want to consider a dedicated source for one and done beams because of wake fields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1A1A3-5A91-0646-8F6F-1CE9EEEE414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~50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Mrad</a:t>
            </a:r>
            <a:r>
              <a:rPr lang="en-US" baseline="0" dirty="0" smtClean="0"/>
              <a:t> to magnetization loss (electrons and photons)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1A1A3-5A91-0646-8F6F-1CE9EEEE414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MCP screen is ~3.5</a:t>
            </a:r>
            <a:r>
              <a:rPr lang="en-US" baseline="0" dirty="0" smtClean="0"/>
              <a:t> cm in diameter, the photon beam will be about the same 5/140 = 3.5 cm.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1A1A3-5A91-0646-8F6F-1CE9EEEE414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D441ED-22D9-48D6-AD92-DEFB12278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D441ED-22D9-48D6-AD92-DEFB12278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9507BD8-751D-2F42-B400-48D31E16EF71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BFFFC6-318D-E246-A496-5113C5D11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df"/><Relationship Id="rId3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df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df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df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4069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Using a micro fabricated undulator to bridge the four decade gap between regular pure permanent magnet undulators and inverse Compton scattering </a:t>
            </a:r>
            <a:r>
              <a:rPr lang="en-US" dirty="0" smtClean="0"/>
              <a:t>sources</a:t>
            </a:r>
          </a:p>
          <a:p>
            <a:endParaRPr lang="en-US" dirty="0" smtClean="0"/>
          </a:p>
          <a:p>
            <a:r>
              <a:rPr lang="en-US" dirty="0" smtClean="0"/>
              <a:t>Finn </a:t>
            </a:r>
            <a:r>
              <a:rPr lang="en-US" dirty="0" err="1" smtClean="0"/>
              <a:t>O’shea</a:t>
            </a:r>
            <a:endParaRPr lang="en-US" dirty="0" smtClean="0"/>
          </a:p>
          <a:p>
            <a:r>
              <a:rPr lang="en-US" dirty="0" smtClean="0"/>
              <a:t>UCLA</a:t>
            </a:r>
          </a:p>
          <a:p>
            <a:r>
              <a:rPr lang="en-US" dirty="0" smtClean="0"/>
              <a:t>04/27/2012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Sub-mm period </a:t>
            </a:r>
            <a:r>
              <a:rPr lang="en-US" dirty="0" err="1" smtClean="0"/>
              <a:t>microundulator</a:t>
            </a:r>
            <a:r>
              <a:rPr lang="en-US" dirty="0" smtClean="0"/>
              <a:t> to produce </a:t>
            </a:r>
            <a:r>
              <a:rPr lang="en-US" dirty="0" smtClean="0"/>
              <a:t>150eV </a:t>
            </a:r>
            <a:r>
              <a:rPr lang="en-US" dirty="0" smtClean="0"/>
              <a:t>photons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Pulse wire measurement of 2</a:t>
            </a:r>
            <a:r>
              <a:rPr lang="en-US" baseline="30000" dirty="0" smtClean="0"/>
              <a:t>nd</a:t>
            </a:r>
            <a:r>
              <a:rPr lang="en-US" dirty="0" smtClean="0"/>
              <a:t> integral of the undulator  (field quality)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integral probably wont work without interferometer</a:t>
            </a:r>
          </a:p>
          <a:p>
            <a:pPr lvl="1"/>
            <a:r>
              <a:rPr lang="en-US" dirty="0" smtClean="0"/>
              <a:t>Simulation: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y</a:t>
            </a:r>
            <a:r>
              <a:rPr lang="en-US" dirty="0" smtClean="0"/>
              <a:t>= 3.5 10</a:t>
            </a:r>
            <a:r>
              <a:rPr lang="en-US" baseline="30000" dirty="0" smtClean="0"/>
              <a:t>-2</a:t>
            </a:r>
            <a:r>
              <a:rPr lang="en-US" dirty="0" smtClean="0"/>
              <a:t> T mm -&gt; 150 </a:t>
            </a:r>
            <a:r>
              <a:rPr lang="en-US" dirty="0" err="1" smtClean="0"/>
              <a:t>microradians</a:t>
            </a:r>
            <a:endParaRPr lang="en-US" dirty="0" smtClean="0"/>
          </a:p>
          <a:p>
            <a:pPr lvl="1"/>
            <a:r>
              <a:rPr lang="en-US" dirty="0" smtClean="0"/>
              <a:t> 		    </a:t>
            </a:r>
            <a:r>
              <a:rPr lang="en-US" dirty="0" err="1" smtClean="0"/>
              <a:t>II</a:t>
            </a:r>
            <a:r>
              <a:rPr lang="en-US" baseline="-25000" dirty="0" err="1" smtClean="0"/>
              <a:t>y</a:t>
            </a:r>
            <a:r>
              <a:rPr lang="en-US" dirty="0" smtClean="0"/>
              <a:t> = 70 T mm</a:t>
            </a:r>
            <a:r>
              <a:rPr lang="en-US" baseline="30000" dirty="0" smtClean="0"/>
              <a:t>2</a:t>
            </a:r>
            <a:r>
              <a:rPr lang="en-US" dirty="0" smtClean="0"/>
              <a:t> -&gt; 3 </a:t>
            </a:r>
            <a:r>
              <a:rPr lang="en-US" dirty="0" smtClean="0"/>
              <a:t>microns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Assess </a:t>
            </a:r>
            <a:r>
              <a:rPr lang="en-US" dirty="0" smtClean="0"/>
              <a:t>photon production ability</a:t>
            </a:r>
          </a:p>
          <a:p>
            <a:pPr marL="788670" lvl="1" indent="-514350"/>
            <a:r>
              <a:rPr lang="en-US" dirty="0" smtClean="0"/>
              <a:t>Photon counting on </a:t>
            </a:r>
            <a:r>
              <a:rPr lang="en-US" dirty="0" smtClean="0"/>
              <a:t>MCP (1 week)</a:t>
            </a:r>
          </a:p>
          <a:p>
            <a:pPr marL="788670" lvl="1" indent="-514350"/>
            <a:r>
              <a:rPr lang="en-US" dirty="0" smtClean="0"/>
              <a:t>Multilayer -&gt; Bandwidth measurement (1 add. </a:t>
            </a:r>
            <a:r>
              <a:rPr lang="en-US" dirty="0" smtClean="0"/>
              <a:t>w</a:t>
            </a:r>
            <a:r>
              <a:rPr lang="en-US" dirty="0" smtClean="0"/>
              <a:t>eek)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Pulse wire after for damage</a:t>
            </a:r>
          </a:p>
          <a:p>
            <a:pPr marL="1062990" lvl="2" indent="-514350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New technology that has  features that current insertion devices cannot provide at ~100 MeV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Accesses a new photon regime at ATF: soft x-rays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Infrastructure already exists to do the experiment</a:t>
            </a:r>
            <a:endParaRPr lang="en-US" dirty="0"/>
          </a:p>
        </p:txBody>
      </p:sp>
      <p:pic>
        <p:nvPicPr>
          <p:cNvPr id="6" name="Content Placeholder 5" descr="Simulation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-13939" b="-13939"/>
          <a:stretch>
            <a:fillRect/>
          </a:stretch>
        </p:blipFill>
        <p:spPr/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EUVL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 = 12 </a:t>
            </a:r>
            <a:r>
              <a:rPr lang="en-US" dirty="0" err="1" smtClean="0"/>
              <a:t>mW</a:t>
            </a:r>
            <a:r>
              <a:rPr lang="en-US" dirty="0" smtClean="0"/>
              <a:t>/A (beam current) @ 150 </a:t>
            </a:r>
            <a:r>
              <a:rPr lang="en-US" dirty="0" err="1" smtClean="0"/>
              <a:t>eV</a:t>
            </a:r>
            <a:r>
              <a:rPr lang="en-US" dirty="0" smtClean="0"/>
              <a:t> with 100 periods (1% bandwidth – 1/Np)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FODO type lattice for increased # of periods?</a:t>
            </a:r>
          </a:p>
          <a:p>
            <a:endParaRPr lang="en-US" dirty="0" smtClean="0"/>
          </a:p>
          <a:p>
            <a:r>
              <a:rPr lang="en-US" dirty="0" smtClean="0"/>
              <a:t>Opening angle goes like 1/(gamma </a:t>
            </a:r>
            <a:r>
              <a:rPr lang="en-US" dirty="0" err="1" smtClean="0"/>
              <a:t>sqrt(Np</a:t>
            </a:r>
            <a:r>
              <a:rPr lang="en-US" dirty="0" smtClean="0"/>
              <a:t>)) for good quality undulator</a:t>
            </a:r>
            <a:endParaRPr lang="en-US" dirty="0"/>
          </a:p>
        </p:txBody>
      </p:sp>
      <p:pic>
        <p:nvPicPr>
          <p:cNvPr id="4" name="Picture 3" descr="IDpow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277490" y="2615250"/>
            <a:ext cx="4363427" cy="7671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gap between visible light and hard x-rays</a:t>
            </a:r>
          </a:p>
          <a:p>
            <a:endParaRPr lang="en-US" dirty="0" smtClean="0"/>
          </a:p>
          <a:p>
            <a:r>
              <a:rPr lang="en-US" dirty="0" err="1" smtClean="0"/>
              <a:t>Microundulator</a:t>
            </a:r>
            <a:r>
              <a:rPr lang="en-US" dirty="0" smtClean="0"/>
              <a:t> Parameters</a:t>
            </a:r>
          </a:p>
          <a:p>
            <a:endParaRPr lang="en-US" dirty="0" smtClean="0"/>
          </a:p>
          <a:p>
            <a:r>
              <a:rPr lang="en-US" dirty="0" smtClean="0"/>
              <a:t>Why ATF?</a:t>
            </a:r>
          </a:p>
          <a:p>
            <a:endParaRPr lang="en-US" dirty="0" smtClean="0"/>
          </a:p>
          <a:p>
            <a:r>
              <a:rPr lang="en-US" dirty="0" smtClean="0"/>
              <a:t>Proposed experiment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39800"/>
            <a:ext cx="2362200" cy="749300"/>
          </a:xfrm>
        </p:spPr>
        <p:txBody>
          <a:bodyPr/>
          <a:lstStyle/>
          <a:p>
            <a:r>
              <a:rPr lang="en-US" dirty="0" smtClean="0"/>
              <a:t>Photons with</a:t>
            </a:r>
            <a:r>
              <a:rPr lang="en-US" dirty="0" smtClean="0"/>
              <a:t> 80 </a:t>
            </a:r>
            <a:r>
              <a:rPr lang="en-US" dirty="0" smtClean="0"/>
              <a:t>MeV beam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689100"/>
            <a:ext cx="2362200" cy="4437063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Courier New"/>
              <a:buChar char="o"/>
            </a:pPr>
            <a:r>
              <a:rPr lang="en-US" dirty="0" smtClean="0"/>
              <a:t>1 cm period undulator will produce visible light</a:t>
            </a:r>
          </a:p>
          <a:p>
            <a:pPr>
              <a:buClr>
                <a:schemeClr val="tx1"/>
              </a:buClr>
              <a:buFont typeface="Courier New"/>
              <a:buChar char="o"/>
            </a:pPr>
            <a:r>
              <a:rPr lang="en-US" dirty="0" smtClean="0"/>
              <a:t>10 micron laser ICS will produce hard x-rays</a:t>
            </a:r>
          </a:p>
          <a:p>
            <a:pPr>
              <a:buClr>
                <a:schemeClr val="tx1"/>
              </a:buClr>
              <a:buFont typeface="Courier New"/>
              <a:buChar char="o"/>
            </a:pPr>
            <a:r>
              <a:rPr lang="en-US" dirty="0" smtClean="0"/>
              <a:t>Gap is currently filled by changing the beam energy</a:t>
            </a:r>
          </a:p>
          <a:p>
            <a:pPr>
              <a:buClr>
                <a:schemeClr val="tx1"/>
              </a:buClr>
              <a:buFont typeface="Courier New"/>
              <a:buChar char="o"/>
            </a:pPr>
            <a:r>
              <a:rPr lang="en-US" dirty="0" smtClean="0"/>
              <a:t>The problem scales with beam energy – the four missing decades can only be filled by changing beam energy</a:t>
            </a:r>
          </a:p>
          <a:p>
            <a:pPr>
              <a:buClr>
                <a:schemeClr val="tx1"/>
              </a:buClr>
              <a:buFont typeface="Courier New"/>
              <a:buChar char="o"/>
            </a:pPr>
            <a:r>
              <a:rPr lang="en-US" dirty="0" err="1" smtClean="0">
                <a:solidFill>
                  <a:schemeClr val="bg1"/>
                </a:solidFill>
              </a:rPr>
              <a:t>Microundulator</a:t>
            </a:r>
            <a:r>
              <a:rPr lang="en-US" dirty="0" smtClean="0">
                <a:solidFill>
                  <a:schemeClr val="bg1"/>
                </a:solidFill>
              </a:rPr>
              <a:t> bridges this </a:t>
            </a:r>
            <a:r>
              <a:rPr lang="en-US" dirty="0" smtClean="0">
                <a:solidFill>
                  <a:schemeClr val="bg1"/>
                </a:solidFill>
              </a:rPr>
              <a:t>gap</a:t>
            </a:r>
          </a:p>
        </p:txBody>
      </p:sp>
      <p:pic>
        <p:nvPicPr>
          <p:cNvPr id="5" name="Content Placeholder 4" descr="EM_Spectrum_Properties_edit.svg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t="-30954" b="-30954"/>
          <a:stretch>
            <a:fillRect/>
          </a:stretch>
        </p:blipFill>
        <p:spPr/>
      </p:pic>
      <p:cxnSp>
        <p:nvCxnSpPr>
          <p:cNvPr id="9" name="Straight Arrow Connector 8"/>
          <p:cNvCxnSpPr/>
          <p:nvPr/>
        </p:nvCxnSpPr>
        <p:spPr>
          <a:xfrm flipV="1">
            <a:off x="4406900" y="3987800"/>
            <a:ext cx="2095500" cy="143510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V="1">
            <a:off x="7251701" y="4622800"/>
            <a:ext cx="1435101" cy="444501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54400" y="5422900"/>
            <a:ext cx="171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 cm undulator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73648" y="5562601"/>
            <a:ext cx="1635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 micron ICS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5797037" y="4413763"/>
            <a:ext cx="1652032" cy="1104906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51819" y="5792232"/>
            <a:ext cx="2456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400 micron undulator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3" name="Picture 22" descr="Resonanc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572000" y="755217"/>
            <a:ext cx="2801648" cy="933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Period: 400 µ</a:t>
            </a:r>
            <a:r>
              <a:rPr lang="en-US" dirty="0" err="1" smtClean="0"/>
              <a:t>m</a:t>
            </a:r>
            <a:endParaRPr lang="en-US" dirty="0" smtClean="0"/>
          </a:p>
          <a:p>
            <a:r>
              <a:rPr lang="en-US" dirty="0" smtClean="0"/>
              <a:t>Magnet width: 200 µ</a:t>
            </a:r>
            <a:r>
              <a:rPr lang="en-US" dirty="0" err="1" smtClean="0"/>
              <a:t>m</a:t>
            </a:r>
            <a:endParaRPr lang="en-US" dirty="0" smtClean="0"/>
          </a:p>
          <a:p>
            <a:r>
              <a:rPr lang="en-US" dirty="0" smtClean="0"/>
              <a:t>Magnet thickness: 500 µ</a:t>
            </a:r>
            <a:r>
              <a:rPr lang="en-US" dirty="0" err="1" smtClean="0"/>
              <a:t>m</a:t>
            </a:r>
            <a:endParaRPr lang="en-US" dirty="0" smtClean="0"/>
          </a:p>
          <a:p>
            <a:r>
              <a:rPr lang="en-US" dirty="0" smtClean="0"/>
              <a:t>Magnet length: 2000 µ</a:t>
            </a:r>
            <a:r>
              <a:rPr lang="en-US" dirty="0" err="1" smtClean="0"/>
              <a:t>m</a:t>
            </a:r>
            <a:endParaRPr lang="en-US" dirty="0" smtClean="0"/>
          </a:p>
          <a:p>
            <a:r>
              <a:rPr lang="en-US" dirty="0" smtClean="0"/>
              <a:t>Side Bar width: 200 µ</a:t>
            </a:r>
            <a:r>
              <a:rPr lang="en-US" dirty="0" err="1" smtClean="0"/>
              <a:t>m</a:t>
            </a:r>
            <a:endParaRPr lang="en-US" dirty="0" smtClean="0"/>
          </a:p>
          <a:p>
            <a:r>
              <a:rPr lang="en-US" dirty="0" smtClean="0"/>
              <a:t>50 periods long (2 cm)</a:t>
            </a:r>
          </a:p>
          <a:p>
            <a:r>
              <a:rPr lang="en-US" dirty="0" smtClean="0"/>
              <a:t>Material: laser cut </a:t>
            </a:r>
            <a:r>
              <a:rPr lang="en-US" dirty="0" err="1" smtClean="0"/>
              <a:t>NdFeB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6627" y="6377596"/>
            <a:ext cx="3579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Taken from UF kickoff presentation (01/26/2012)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2" name="Content Placeholder 11" descr="Comb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8208" b="-28208"/>
          <a:stretch>
            <a:fillRect/>
          </a:stretch>
        </p:blipFill>
        <p:spPr>
          <a:xfrm>
            <a:off x="4800600" y="850580"/>
            <a:ext cx="3118493" cy="3615098"/>
          </a:xfrm>
        </p:spPr>
      </p:pic>
      <p:pic>
        <p:nvPicPr>
          <p:cNvPr id="13" name="Picture 12" descr="AssembledUndulat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7716" y="3929563"/>
            <a:ext cx="3348207" cy="2448033"/>
          </a:xfrm>
          <a:prstGeom prst="rect">
            <a:avLst/>
          </a:prstGeom>
        </p:spPr>
      </p:pic>
      <p:pic>
        <p:nvPicPr>
          <p:cNvPr id="7" name="Picture 6" descr="Florida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6585" y="5103499"/>
            <a:ext cx="2661764" cy="483957"/>
          </a:xfrm>
          <a:prstGeom prst="rect">
            <a:avLst/>
          </a:prstGeom>
        </p:spPr>
      </p:pic>
      <p:pic>
        <p:nvPicPr>
          <p:cNvPr id="8" name="Picture 7" descr="GTech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0995" y="5587456"/>
            <a:ext cx="2147354" cy="604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Properties</a:t>
            </a:r>
            <a:endParaRPr lang="en-US" dirty="0"/>
          </a:p>
        </p:txBody>
      </p:sp>
      <p:pic>
        <p:nvPicPr>
          <p:cNvPr id="9" name="Content Placeholder 8" descr="QuadrupoleGradient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7254" b="-27254"/>
          <a:stretch>
            <a:fillRect/>
          </a:stretch>
        </p:blipFill>
        <p:spPr>
          <a:xfrm>
            <a:off x="4800600" y="724096"/>
            <a:ext cx="4038600" cy="4681728"/>
          </a:xfrm>
        </p:spPr>
      </p:pic>
      <p:pic>
        <p:nvPicPr>
          <p:cNvPr id="8" name="Content Placeholder 7" descr="Simulation2.pn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-27254" b="-27254"/>
          <a:stretch>
            <a:fillRect/>
          </a:stretch>
        </p:blipFill>
        <p:spPr>
          <a:xfrm>
            <a:off x="301752" y="736548"/>
            <a:ext cx="4038600" cy="4681728"/>
          </a:xfrm>
        </p:spPr>
      </p:pic>
      <p:sp>
        <p:nvSpPr>
          <p:cNvPr id="10" name="TextBox 9"/>
          <p:cNvSpPr txBox="1"/>
          <p:nvPr/>
        </p:nvSpPr>
        <p:spPr>
          <a:xfrm>
            <a:off x="1021015" y="4843871"/>
            <a:ext cx="2534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 T on axis peak field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55659" y="4843871"/>
            <a:ext cx="352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T/</a:t>
            </a:r>
            <a:r>
              <a:rPr lang="en-US" dirty="0" err="1" smtClean="0"/>
              <a:t>m</a:t>
            </a:r>
            <a:r>
              <a:rPr lang="en-US" dirty="0" smtClean="0"/>
              <a:t> gradient due to side bars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7339" y="5405824"/>
            <a:ext cx="4013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design limits maximum field, </a:t>
            </a:r>
          </a:p>
          <a:p>
            <a:r>
              <a:rPr lang="en-US" dirty="0" smtClean="0"/>
              <a:t>increase M to get more field.</a:t>
            </a:r>
            <a:endParaRPr lang="en-US" dirty="0"/>
          </a:p>
        </p:txBody>
      </p:sp>
      <p:pic>
        <p:nvPicPr>
          <p:cNvPr id="13" name="Picture 12" descr="NumberScalin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300951" y="5418276"/>
            <a:ext cx="2205949" cy="830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Besides the coverage of the missing decades…</a:t>
            </a:r>
          </a:p>
          <a:p>
            <a:r>
              <a:rPr lang="en-US" dirty="0" smtClean="0"/>
              <a:t>High peak brightness</a:t>
            </a:r>
          </a:p>
          <a:p>
            <a:pPr lvl="1"/>
            <a:r>
              <a:rPr lang="en-US" dirty="0" smtClean="0"/>
              <a:t>2 10</a:t>
            </a:r>
            <a:r>
              <a:rPr lang="en-US" baseline="30000" dirty="0" smtClean="0"/>
              <a:t>20 </a:t>
            </a:r>
            <a:r>
              <a:rPr lang="en-US" dirty="0" smtClean="0"/>
              <a:t>maximum brightness (diffraction limited)</a:t>
            </a:r>
          </a:p>
          <a:p>
            <a:pPr lvl="1"/>
            <a:r>
              <a:rPr lang="en-US" dirty="0" smtClean="0"/>
              <a:t>Experimental: 2 10</a:t>
            </a:r>
            <a:r>
              <a:rPr lang="en-US" baseline="30000" dirty="0" smtClean="0"/>
              <a:t>16</a:t>
            </a:r>
            <a:r>
              <a:rPr lang="en-US" dirty="0" smtClean="0"/>
              <a:t> ph/(mm</a:t>
            </a:r>
            <a:r>
              <a:rPr lang="en-US" baseline="30000" dirty="0" smtClean="0"/>
              <a:t>2</a:t>
            </a:r>
            <a:r>
              <a:rPr lang="en-US" dirty="0" smtClean="0"/>
              <a:t> mrad</a:t>
            </a:r>
            <a:r>
              <a:rPr lang="en-US" baseline="30000" dirty="0" smtClean="0"/>
              <a:t>2</a:t>
            </a:r>
            <a:r>
              <a:rPr lang="en-US" dirty="0" smtClean="0"/>
              <a:t> 0.1% shot) </a:t>
            </a:r>
            <a:endParaRPr lang="en-US" dirty="0" smtClean="0"/>
          </a:p>
          <a:p>
            <a:r>
              <a:rPr lang="en-US" dirty="0" smtClean="0"/>
              <a:t>“Classical” permanent magnet designs are well understood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exotic designs (APPLE, DELTA) to allow polarization control</a:t>
            </a:r>
          </a:p>
          <a:p>
            <a:r>
              <a:rPr lang="en-US" dirty="0" smtClean="0"/>
              <a:t>kHz switching (wavelength polarization) in the soft x-ray regime that doesn’t currently exist at synchrotrons (force mitigation)</a:t>
            </a:r>
          </a:p>
          <a:p>
            <a:r>
              <a:rPr lang="en-US" dirty="0" smtClean="0"/>
              <a:t>Cheap “disposable” undulators?</a:t>
            </a:r>
          </a:p>
          <a:p>
            <a:endParaRPr lang="en-US" dirty="0"/>
          </a:p>
        </p:txBody>
      </p:sp>
      <p:pic>
        <p:nvPicPr>
          <p:cNvPr id="4" name="Picture 3" descr="Forc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409640" y="5214554"/>
            <a:ext cx="1790700" cy="895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“Known unknowns”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Unknown field quality</a:t>
            </a:r>
          </a:p>
          <a:p>
            <a:pPr lvl="1"/>
            <a:r>
              <a:rPr lang="en-US" dirty="0" smtClean="0"/>
              <a:t>Can assembly be controlled well enough to get good field quality?</a:t>
            </a:r>
          </a:p>
          <a:p>
            <a:pPr lvl="1"/>
            <a:r>
              <a:rPr lang="en-US" dirty="0" smtClean="0"/>
              <a:t>Low K ~ 10</a:t>
            </a:r>
            <a:r>
              <a:rPr lang="en-US" baseline="30000" dirty="0" smtClean="0"/>
              <a:t>-2</a:t>
            </a:r>
            <a:r>
              <a:rPr lang="en-US" dirty="0" smtClean="0"/>
              <a:t>, but scales well to mm period (K ~ 0.1 @ 2 mm)</a:t>
            </a:r>
          </a:p>
          <a:p>
            <a:r>
              <a:rPr lang="en-US" dirty="0" smtClean="0"/>
              <a:t>Wake fields</a:t>
            </a:r>
          </a:p>
          <a:p>
            <a:pPr lvl="1"/>
            <a:r>
              <a:rPr lang="en-US" dirty="0" smtClean="0"/>
              <a:t>Might be a problem for high current beams</a:t>
            </a:r>
          </a:p>
          <a:p>
            <a:endParaRPr lang="en-US" dirty="0" smtClean="0"/>
          </a:p>
          <a:p>
            <a:r>
              <a:rPr lang="en-US" dirty="0" smtClean="0"/>
              <a:t>Demagnetization</a:t>
            </a:r>
          </a:p>
          <a:p>
            <a:pPr lvl="1"/>
            <a:r>
              <a:rPr lang="en-US" dirty="0" smtClean="0"/>
              <a:t>Cooling?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ATF?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ATF has all the right stuff to test this technology:</a:t>
            </a:r>
          </a:p>
          <a:p>
            <a:pPr lvl="1"/>
            <a:r>
              <a:rPr lang="en-US" dirty="0" smtClean="0"/>
              <a:t>Low energy electron beam which does not typically create photons in the soft x-ray regime  (</a:t>
            </a:r>
            <a:r>
              <a:rPr lang="en-US" dirty="0" err="1" smtClean="0"/>
              <a:t>GeV</a:t>
            </a:r>
            <a:r>
              <a:rPr lang="en-US" dirty="0" smtClean="0"/>
              <a:t> machines usually)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Experience creating small, large aspect ratio electron beams for a 200 micron gap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Ready Infrastructure:</a:t>
            </a:r>
          </a:p>
          <a:p>
            <a:pPr lvl="2"/>
            <a:r>
              <a:rPr lang="en-US" dirty="0" smtClean="0"/>
              <a:t>Detection efficiency – MCP was designed for this energy range (40% efficiency)</a:t>
            </a:r>
          </a:p>
          <a:p>
            <a:pPr lvl="2"/>
            <a:r>
              <a:rPr lang="en-US" dirty="0" smtClean="0"/>
              <a:t>Beam positioning – tried and true methods on beam line 2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MCP is installed at the end of the straight section</a:t>
            </a:r>
          </a:p>
          <a:p>
            <a:r>
              <a:rPr lang="en-US" dirty="0" smtClean="0"/>
              <a:t>Undulator is installed in the Cerenkov wakes holder</a:t>
            </a:r>
          </a:p>
          <a:p>
            <a:r>
              <a:rPr lang="en-US" dirty="0" smtClean="0"/>
              <a:t>Optional: Multilayer used to filter 120 </a:t>
            </a:r>
            <a:r>
              <a:rPr lang="en-US" dirty="0" err="1" smtClean="0"/>
              <a:t>eV</a:t>
            </a:r>
            <a:r>
              <a:rPr lang="en-US" dirty="0" smtClean="0"/>
              <a:t> photons and direct them from directly downstream (noise suppression)</a:t>
            </a:r>
            <a:endParaRPr lang="en-US" dirty="0"/>
          </a:p>
        </p:txBody>
      </p:sp>
      <p:pic>
        <p:nvPicPr>
          <p:cNvPr id="6" name="Picture 5" descr="beamlin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038" y="1598934"/>
            <a:ext cx="8326140" cy="165047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10800000">
            <a:off x="692777" y="2488570"/>
            <a:ext cx="1488185" cy="1077526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1865</TotalTime>
  <Words>740</Words>
  <Application>Microsoft Macintosh PowerPoint</Application>
  <PresentationFormat>On-screen Show (4:3)</PresentationFormat>
  <Paragraphs>109</Paragraphs>
  <Slides>12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Sub-mm period microundulator to produce 150eV photons</vt:lpstr>
      <vt:lpstr>Outline</vt:lpstr>
      <vt:lpstr>Photons with 80 MeV beam</vt:lpstr>
      <vt:lpstr>Simulation Profile</vt:lpstr>
      <vt:lpstr>Magnetic Properties</vt:lpstr>
      <vt:lpstr>Benefits</vt:lpstr>
      <vt:lpstr>“Known unknowns”</vt:lpstr>
      <vt:lpstr>Why ATF?</vt:lpstr>
      <vt:lpstr>Experimental Layout</vt:lpstr>
      <vt:lpstr>Experimental Goals</vt:lpstr>
      <vt:lpstr>Summary</vt:lpstr>
      <vt:lpstr>EUVL</vt:lpstr>
    </vt:vector>
  </TitlesOfParts>
  <Company>UCLA - PBPL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Sub-mm period microundulator to produce 120eV photons</dc:title>
  <dc:creator>Finn</dc:creator>
  <cp:lastModifiedBy>Finn</cp:lastModifiedBy>
  <cp:revision>93</cp:revision>
  <dcterms:created xsi:type="dcterms:W3CDTF">2012-04-26T15:06:47Z</dcterms:created>
  <dcterms:modified xsi:type="dcterms:W3CDTF">2012-04-27T13:46:16Z</dcterms:modified>
</cp:coreProperties>
</file>