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notesMasterIdLst>
    <p:notesMasterId r:id="rId30"/>
  </p:notesMasterIdLst>
  <p:handoutMasterIdLst>
    <p:handoutMasterId r:id="rId31"/>
  </p:handoutMasterIdLst>
  <p:sldIdLst>
    <p:sldId id="271" r:id="rId2"/>
    <p:sldId id="321" r:id="rId3"/>
    <p:sldId id="272" r:id="rId4"/>
    <p:sldId id="273" r:id="rId5"/>
    <p:sldId id="322" r:id="rId6"/>
    <p:sldId id="323" r:id="rId7"/>
    <p:sldId id="330" r:id="rId8"/>
    <p:sldId id="331" r:id="rId9"/>
    <p:sldId id="332" r:id="rId10"/>
    <p:sldId id="333" r:id="rId11"/>
    <p:sldId id="334" r:id="rId12"/>
    <p:sldId id="335" r:id="rId13"/>
    <p:sldId id="324" r:id="rId14"/>
    <p:sldId id="325" r:id="rId15"/>
    <p:sldId id="326" r:id="rId16"/>
    <p:sldId id="336" r:id="rId17"/>
    <p:sldId id="327" r:id="rId18"/>
    <p:sldId id="344" r:id="rId19"/>
    <p:sldId id="340" r:id="rId20"/>
    <p:sldId id="328" r:id="rId21"/>
    <p:sldId id="329" r:id="rId22"/>
    <p:sldId id="337" r:id="rId23"/>
    <p:sldId id="338" r:id="rId24"/>
    <p:sldId id="339" r:id="rId25"/>
    <p:sldId id="341" r:id="rId26"/>
    <p:sldId id="345" r:id="rId27"/>
    <p:sldId id="342" r:id="rId28"/>
    <p:sldId id="343" r:id="rId2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71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-252" y="-90"/>
      </p:cViewPr>
      <p:guideLst>
        <p:guide orient="horz" pos="144"/>
        <p:guide orient="horz" pos="4176"/>
        <p:guide pos="3120"/>
        <p:guide pos="56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880" y="-108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FBA71DBD-3FE3-4E46-97EF-9A1E303418E0}" type="datetimeFigureOut">
              <a:rPr lang="en-US" smtClean="0"/>
              <a:pPr/>
              <a:t>6/3/2011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2BBCE6F9-C9A6-4473-8BBC-2BAC973C9D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4029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9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90E3262-46D0-4426-9CFB-232EBC585772}" type="datetimeFigureOut">
              <a:rPr lang="en-US"/>
              <a:pPr>
                <a:defRPr/>
              </a:pPr>
              <a:t>6/3/2011</a:t>
            </a:fld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6" y="4416426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9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D18A042-39B4-4124-958F-394873811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83925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2190750" y="706914"/>
            <a:ext cx="2628900" cy="3486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3164" tIns="46582" rIns="93164" bIns="46582" anchor="ctr"/>
          <a:lstStyle/>
          <a:p>
            <a:endParaRPr lang="en-US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1040" y="4415790"/>
            <a:ext cx="5606698" cy="418338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5610225" y="0"/>
            <a:ext cx="26988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9" descr="New_DOE_Logo_Color_042808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238875"/>
            <a:ext cx="17430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ORNL_managed by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738" y="6202363"/>
            <a:ext cx="3505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template graphic_090l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3925" y="1233488"/>
            <a:ext cx="42926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78" y="1085334"/>
            <a:ext cx="4454622" cy="8771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78" y="2667000"/>
            <a:ext cx="4170536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1869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38B14-9E58-4188-86FB-58046EA09649}" type="datetimeFigureOut">
              <a:rPr lang="en-US"/>
              <a:pPr>
                <a:defRPr/>
              </a:pPr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3EC56-173A-453C-9119-75095B016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774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1125" y="177800"/>
            <a:ext cx="8229600" cy="2936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587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1125" y="914400"/>
            <a:ext cx="8229600" cy="2200275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1125" y="177800"/>
            <a:ext cx="82296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125" y="914400"/>
            <a:ext cx="82296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 flipH="1">
            <a:off x="228600" y="6402388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73038">
              <a:lnSpc>
                <a:spcPct val="90000"/>
              </a:lnSpc>
              <a:tabLst>
                <a:tab pos="230188" algn="l"/>
              </a:tabLst>
              <a:defRPr/>
            </a:pPr>
            <a:fld id="{F53AB076-FD19-4D85-B3FC-F93BE8891633}" type="slidenum">
              <a:rPr lang="en-US" sz="9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pPr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for the U.S. Department of Energy</a:t>
            </a:r>
          </a:p>
        </p:txBody>
      </p:sp>
      <p:pic>
        <p:nvPicPr>
          <p:cNvPr id="1029" name="Content Placeholder 10" descr="ORNL emboss_2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77200" y="6216650"/>
            <a:ext cx="89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56"/>
          <p:cNvSpPr txBox="1">
            <a:spLocks noChangeArrowheads="1"/>
          </p:cNvSpPr>
          <p:nvPr userDrawn="1"/>
        </p:nvSpPr>
        <p:spPr>
          <a:xfrm>
            <a:off x="3124200" y="640080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Novel</a:t>
            </a:r>
            <a:r>
              <a:rPr lang="en-US" sz="800" baseline="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Material Science Using Polarized Neutrons</a:t>
            </a:r>
            <a:endParaRPr lang="en-US" sz="800" dirty="0" smtClean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Tohoku University, Sendai, January</a:t>
            </a:r>
            <a:r>
              <a:rPr lang="en-US" sz="800" baseline="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2011</a:t>
            </a:r>
            <a:endParaRPr lang="en-US" sz="8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70" r:id="rId10"/>
    <p:sldLayoutId id="214748397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kern="1200">
          <a:solidFill>
            <a:srgbClr val="006C3A"/>
          </a:solidFill>
          <a:latin typeface="Arial Black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006C3A"/>
          </a:solidFill>
          <a:latin typeface="Arial Black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006C3A"/>
          </a:solidFill>
          <a:latin typeface="Arial Black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006C3A"/>
          </a:solidFill>
          <a:latin typeface="Arial Black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006C3A"/>
          </a:solidFill>
          <a:latin typeface="Arial Black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0" fontAlgn="base" hangingPunct="0">
        <a:spcBef>
          <a:spcPct val="0"/>
        </a:spcBef>
        <a:spcAft>
          <a:spcPts val="600"/>
        </a:spcAft>
        <a:buClr>
          <a:srgbClr val="006C3A"/>
        </a:buClr>
        <a:buFont typeface="Arial" charset="0"/>
        <a:buChar char="•"/>
        <a:defRPr sz="24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rtl="0" eaLnBrk="0" fontAlgn="base" hangingPunct="0">
        <a:spcBef>
          <a:spcPct val="0"/>
        </a:spcBef>
        <a:spcAft>
          <a:spcPts val="600"/>
        </a:spcAft>
        <a:buClr>
          <a:srgbClr val="006C3A"/>
        </a:buClr>
        <a:buFont typeface="Arial" charset="0"/>
        <a:buChar char="–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rtl="0" eaLnBrk="0" fontAlgn="base" hangingPunct="0">
        <a:spcBef>
          <a:spcPct val="0"/>
        </a:spcBef>
        <a:spcAft>
          <a:spcPts val="600"/>
        </a:spcAft>
        <a:buClr>
          <a:srgbClr val="006C3A"/>
        </a:buClr>
        <a:buFont typeface="Arial" charset="0"/>
        <a:buChar char="•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rtl="0" eaLnBrk="0" fontAlgn="base" hangingPunct="0">
        <a:spcBef>
          <a:spcPct val="0"/>
        </a:spcBef>
        <a:spcAft>
          <a:spcPts val="600"/>
        </a:spcAft>
        <a:buClr>
          <a:srgbClr val="006C3A"/>
        </a:buClr>
        <a:buFont typeface="Arial" charset="0"/>
        <a:buChar char="–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rtl="0" eaLnBrk="0" fontAlgn="base" hangingPunct="0">
        <a:spcBef>
          <a:spcPct val="0"/>
        </a:spcBef>
        <a:spcAft>
          <a:spcPts val="600"/>
        </a:spcAft>
        <a:buClr>
          <a:srgbClr val="006C3A"/>
        </a:buClr>
        <a:buFont typeface="Arial" charset="0"/>
        <a:buChar char="»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117475" y="1085850"/>
            <a:ext cx="5140325" cy="95410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dirty="0" smtClean="0"/>
              <a:t>The HYSPEC Polarized Beam Spectrometer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68627" y="2667000"/>
            <a:ext cx="4170363" cy="3062377"/>
          </a:xfrm>
        </p:spPr>
        <p:txBody>
          <a:bodyPr/>
          <a:lstStyle/>
          <a:p>
            <a:pPr eaLnBrk="1" hangingPunct="1"/>
            <a:r>
              <a:rPr lang="en-US" sz="2000" dirty="0" smtClean="0"/>
              <a:t>Mark Hagen, Barry Winn,</a:t>
            </a:r>
            <a:br>
              <a:rPr lang="en-US" sz="2000" dirty="0" smtClean="0"/>
            </a:br>
            <a:r>
              <a:rPr lang="en-US" sz="2000" dirty="0" smtClean="0"/>
              <a:t>Melissa Graves-Brook</a:t>
            </a:r>
          </a:p>
          <a:p>
            <a:pPr eaLnBrk="1" hangingPunct="1"/>
            <a:r>
              <a:rPr lang="en-US" sz="2200" i="1" dirty="0" smtClean="0"/>
              <a:t>Neutron Scattering Science Division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David Anderson, Xin Tony Tong</a:t>
            </a:r>
            <a:endParaRPr lang="en-US" sz="2000" dirty="0"/>
          </a:p>
          <a:p>
            <a:pPr eaLnBrk="1" hangingPunct="1"/>
            <a:r>
              <a:rPr lang="en-US" sz="2200" i="1" dirty="0"/>
              <a:t>Neutron </a:t>
            </a:r>
            <a:r>
              <a:rPr lang="en-US" sz="2200" i="1" dirty="0" smtClean="0"/>
              <a:t>Facilities Development</a:t>
            </a:r>
            <a:br>
              <a:rPr lang="en-US" sz="2200" i="1" dirty="0" smtClean="0"/>
            </a:br>
            <a:r>
              <a:rPr lang="en-US" sz="2200" i="1" dirty="0" smtClean="0"/>
              <a:t>Division</a:t>
            </a:r>
            <a:endParaRPr lang="en-US" sz="2200" i="1" dirty="0"/>
          </a:p>
          <a:p>
            <a:pPr eaLnBrk="1" hangingPunct="1"/>
            <a:endParaRPr lang="en-US" sz="22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14400"/>
            <a:ext cx="5288189" cy="907941"/>
          </a:xfrm>
        </p:spPr>
        <p:txBody>
          <a:bodyPr/>
          <a:lstStyle/>
          <a:p>
            <a:r>
              <a:rPr lang="en-US" dirty="0" smtClean="0"/>
              <a:t>Calibrated at HFIR, so under radioactive material control</a:t>
            </a:r>
          </a:p>
          <a:p>
            <a:r>
              <a:rPr lang="en-US" dirty="0" smtClean="0"/>
              <a:t>To be mounted on optical rail outside drum shield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458788"/>
          </a:xfrm>
        </p:spPr>
        <p:txBody>
          <a:bodyPr/>
          <a:lstStyle/>
          <a:p>
            <a:r>
              <a:rPr lang="en-US" dirty="0" smtClean="0"/>
              <a:t>Neutron Monitor #3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42" t="32837" b="28421"/>
          <a:stretch/>
        </p:blipFill>
        <p:spPr bwMode="auto">
          <a:xfrm rot="16200000">
            <a:off x="4212612" y="2351153"/>
            <a:ext cx="6432438" cy="203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2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907941"/>
          </a:xfrm>
        </p:spPr>
        <p:txBody>
          <a:bodyPr/>
          <a:lstStyle/>
          <a:p>
            <a:r>
              <a:rPr lang="en-US" dirty="0" smtClean="0"/>
              <a:t>Absorber blades:  CBBC with BN paint, to be installed</a:t>
            </a:r>
          </a:p>
          <a:p>
            <a:r>
              <a:rPr lang="en-US" dirty="0" smtClean="0"/>
              <a:t>Have two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458788"/>
          </a:xfrm>
        </p:spPr>
        <p:txBody>
          <a:bodyPr/>
          <a:lstStyle/>
          <a:p>
            <a:r>
              <a:rPr lang="en-US" dirty="0" smtClean="0"/>
              <a:t>Apertures</a:t>
            </a:r>
            <a:endParaRPr lang="en-US" dirty="0"/>
          </a:p>
        </p:txBody>
      </p:sp>
      <p:pic>
        <p:nvPicPr>
          <p:cNvPr id="7170" name="Picture 2" descr="Y:\images\slits\100_1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95434" y="3155950"/>
            <a:ext cx="3055257" cy="229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2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1125" y="914400"/>
            <a:ext cx="4743904" cy="830997"/>
          </a:xfrm>
        </p:spPr>
        <p:txBody>
          <a:bodyPr/>
          <a:lstStyle/>
          <a:p>
            <a:r>
              <a:rPr lang="en-US" dirty="0" smtClean="0"/>
              <a:t>CBBC panels with BN paint ready to attach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458788"/>
          </a:xfrm>
        </p:spPr>
        <p:txBody>
          <a:bodyPr/>
          <a:lstStyle/>
          <a:p>
            <a:r>
              <a:rPr lang="en-US" dirty="0" smtClean="0"/>
              <a:t>Flapping Ears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91" t="13098" r="11134" b="18091"/>
          <a:stretch/>
        </p:blipFill>
        <p:spPr bwMode="auto">
          <a:xfrm>
            <a:off x="5421085" y="272144"/>
            <a:ext cx="3069773" cy="211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3322E"/>
              </a:clrFrom>
              <a:clrTo>
                <a:srgbClr val="33322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3177381"/>
            <a:ext cx="4038600" cy="294163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33322E"/>
              </a:clrFrom>
              <a:clrTo>
                <a:srgbClr val="33322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" r="1839"/>
          <a:stretch>
            <a:fillRect/>
          </a:stretch>
        </p:blipFill>
        <p:spPr>
          <a:xfrm>
            <a:off x="4648200" y="3186906"/>
            <a:ext cx="4038600" cy="2922587"/>
          </a:xfrm>
          <a:prstGeom prst="rect">
            <a:avLst/>
          </a:prstGeom>
          <a:noFill/>
        </p:spPr>
      </p:pic>
      <p:sp>
        <p:nvSpPr>
          <p:cNvPr id="6" name="Down Arrow 5"/>
          <p:cNvSpPr/>
          <p:nvPr/>
        </p:nvSpPr>
        <p:spPr>
          <a:xfrm>
            <a:off x="5715000" y="4595018"/>
            <a:ext cx="457200" cy="838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Curved Right Arrow 6"/>
          <p:cNvSpPr/>
          <p:nvPr/>
        </p:nvSpPr>
        <p:spPr>
          <a:xfrm>
            <a:off x="5410200" y="3223418"/>
            <a:ext cx="533400" cy="83820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5122" idx="2"/>
          </p:cNvCxnSpPr>
          <p:nvPr/>
        </p:nvCxnSpPr>
        <p:spPr>
          <a:xfrm flipH="1">
            <a:off x="6400800" y="2384736"/>
            <a:ext cx="555172" cy="135995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2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Coming…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618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1354217"/>
          </a:xfrm>
        </p:spPr>
        <p:txBody>
          <a:bodyPr/>
          <a:lstStyle/>
          <a:p>
            <a:r>
              <a:rPr lang="en-US" dirty="0" smtClean="0"/>
              <a:t>Granite tiles in US</a:t>
            </a:r>
          </a:p>
          <a:p>
            <a:r>
              <a:rPr lang="en-US" dirty="0" smtClean="0"/>
              <a:t>Installers arrive next week</a:t>
            </a:r>
          </a:p>
          <a:p>
            <a:r>
              <a:rPr lang="en-US" dirty="0" smtClean="0"/>
              <a:t>Air pads here, too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458788"/>
          </a:xfrm>
        </p:spPr>
        <p:txBody>
          <a:bodyPr/>
          <a:lstStyle/>
          <a:p>
            <a:r>
              <a:rPr lang="en-US" dirty="0" err="1" smtClean="0"/>
              <a:t>Tanzboden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0211" y="1959429"/>
            <a:ext cx="5242719" cy="465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Y:\images\100_13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029" y="4287667"/>
            <a:ext cx="2748189" cy="206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618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1354217"/>
          </a:xfrm>
        </p:spPr>
        <p:txBody>
          <a:bodyPr/>
          <a:lstStyle/>
          <a:p>
            <a:r>
              <a:rPr lang="en-US" dirty="0" smtClean="0"/>
              <a:t>Both 20’ &amp; 40’</a:t>
            </a:r>
          </a:p>
          <a:p>
            <a:r>
              <a:rPr lang="en-US" dirty="0" smtClean="0"/>
              <a:t>JJ-</a:t>
            </a:r>
            <a:r>
              <a:rPr lang="en-US" dirty="0" err="1" smtClean="0"/>
              <a:t>Xray</a:t>
            </a:r>
            <a:r>
              <a:rPr lang="en-US" dirty="0" smtClean="0"/>
              <a:t> design through assembly</a:t>
            </a:r>
          </a:p>
          <a:p>
            <a:r>
              <a:rPr lang="en-US" dirty="0" smtClean="0"/>
              <a:t>Dimensional Inspection Reports imminent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458788"/>
          </a:xfrm>
        </p:spPr>
        <p:txBody>
          <a:bodyPr/>
          <a:lstStyle/>
          <a:p>
            <a:r>
              <a:rPr lang="en-US" dirty="0" err="1" smtClean="0"/>
              <a:t>Soeller</a:t>
            </a:r>
            <a:r>
              <a:rPr lang="en-US" dirty="0" smtClean="0"/>
              <a:t> Collimators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18" t="9381" r="24906" b="3793"/>
          <a:stretch/>
        </p:blipFill>
        <p:spPr bwMode="auto">
          <a:xfrm>
            <a:off x="3102429" y="2558143"/>
            <a:ext cx="3080658" cy="392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618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1354217"/>
          </a:xfrm>
        </p:spPr>
        <p:txBody>
          <a:bodyPr/>
          <a:lstStyle/>
          <a:p>
            <a:r>
              <a:rPr lang="en-US" dirty="0" smtClean="0"/>
              <a:t>Pane angle spacing: 40’</a:t>
            </a:r>
          </a:p>
          <a:p>
            <a:r>
              <a:rPr lang="en-US" dirty="0" smtClean="0"/>
              <a:t>JJ-</a:t>
            </a:r>
            <a:r>
              <a:rPr lang="en-US" dirty="0" err="1" smtClean="0"/>
              <a:t>Xray</a:t>
            </a:r>
            <a:r>
              <a:rPr lang="en-US" dirty="0" smtClean="0"/>
              <a:t> design through assembly</a:t>
            </a:r>
          </a:p>
          <a:p>
            <a:r>
              <a:rPr lang="en-US" dirty="0" smtClean="0"/>
              <a:t>Dimensional Inspection Reports imminent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458788"/>
          </a:xfrm>
        </p:spPr>
        <p:txBody>
          <a:bodyPr/>
          <a:lstStyle/>
          <a:p>
            <a:r>
              <a:rPr lang="en-US" dirty="0" smtClean="0"/>
              <a:t>Fine Radial Collimator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4" t="9143" r="5291"/>
          <a:stretch/>
        </p:blipFill>
        <p:spPr bwMode="auto">
          <a:xfrm>
            <a:off x="762000" y="2405743"/>
            <a:ext cx="7489371" cy="39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081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1354217"/>
          </a:xfrm>
        </p:spPr>
        <p:txBody>
          <a:bodyPr/>
          <a:lstStyle/>
          <a:p>
            <a:r>
              <a:rPr lang="en-US" dirty="0" smtClean="0"/>
              <a:t>Frame assembled by ORT-E</a:t>
            </a:r>
          </a:p>
          <a:p>
            <a:r>
              <a:rPr lang="en-US" dirty="0" smtClean="0"/>
              <a:t>On-Site</a:t>
            </a:r>
          </a:p>
          <a:p>
            <a:r>
              <a:rPr lang="en-US" dirty="0" smtClean="0"/>
              <a:t>Cd coated blade installation awaiting final installation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458788"/>
          </a:xfrm>
        </p:spPr>
        <p:txBody>
          <a:bodyPr/>
          <a:lstStyle/>
          <a:p>
            <a:r>
              <a:rPr lang="en-US" dirty="0" smtClean="0"/>
              <a:t>Coarse Radial Collimator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47" t="15866" b="17537"/>
          <a:stretch/>
        </p:blipFill>
        <p:spPr bwMode="auto">
          <a:xfrm>
            <a:off x="794657" y="2307771"/>
            <a:ext cx="7051902" cy="392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618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1354217"/>
          </a:xfrm>
        </p:spPr>
        <p:txBody>
          <a:bodyPr/>
          <a:lstStyle/>
          <a:p>
            <a:r>
              <a:rPr lang="en-US" dirty="0" smtClean="0"/>
              <a:t>In addition to ½” thick CBBC panels behind tubes on 8-packs</a:t>
            </a:r>
          </a:p>
          <a:p>
            <a:r>
              <a:rPr lang="en-US" dirty="0" smtClean="0"/>
              <a:t>Cadmium thickness 1.5 mm</a:t>
            </a:r>
          </a:p>
          <a:p>
            <a:r>
              <a:rPr lang="en-US" dirty="0" smtClean="0"/>
              <a:t>Not shown:  Cadmium sheet between 8-packs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458788"/>
          </a:xfrm>
        </p:spPr>
        <p:txBody>
          <a:bodyPr/>
          <a:lstStyle/>
          <a:p>
            <a:r>
              <a:rPr lang="en-US" dirty="0" smtClean="0"/>
              <a:t>Cadmium shielding at back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5172" y="2471984"/>
            <a:ext cx="3749449" cy="399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686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461665"/>
          </a:xfrm>
        </p:spPr>
        <p:txBody>
          <a:bodyPr/>
          <a:lstStyle/>
          <a:p>
            <a:r>
              <a:rPr lang="en-US" dirty="0" smtClean="0"/>
              <a:t>Huber:  final design through assembly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458788"/>
          </a:xfrm>
        </p:spPr>
        <p:txBody>
          <a:bodyPr/>
          <a:lstStyle/>
          <a:p>
            <a:r>
              <a:rPr lang="en-US" dirty="0" smtClean="0"/>
              <a:t>Sample rotation, tilt and translation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0620" y="2198235"/>
            <a:ext cx="39528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81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111125" y="159330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800" dirty="0" smtClean="0">
                <a:solidFill>
                  <a:srgbClr val="006C3A"/>
                </a:solidFill>
                <a:latin typeface="Arial Black" pitchFamily="34" charset="0"/>
              </a:rPr>
              <a:t>HYSPEC People</a:t>
            </a:r>
            <a:endParaRPr lang="en-US" sz="2800" dirty="0">
              <a:solidFill>
                <a:srgbClr val="006C3A"/>
              </a:solidFill>
              <a:latin typeface="Arial Black" pitchFamily="34" charset="0"/>
            </a:endParaRPr>
          </a:p>
        </p:txBody>
      </p:sp>
      <p:pic>
        <p:nvPicPr>
          <p:cNvPr id="4" name="Picture 3" descr="IMG_02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39" t="21053" r="9865"/>
          <a:stretch>
            <a:fillRect/>
          </a:stretch>
        </p:blipFill>
        <p:spPr bwMode="auto">
          <a:xfrm>
            <a:off x="2529290" y="633132"/>
            <a:ext cx="3111612" cy="235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844119" y="2976951"/>
            <a:ext cx="2250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dirty="0"/>
              <a:t>Mark      </a:t>
            </a:r>
            <a:r>
              <a:rPr lang="en-US" sz="1000" dirty="0" smtClean="0"/>
              <a:t>Barry    Tony        </a:t>
            </a:r>
            <a:r>
              <a:rPr lang="en-US" sz="1000" dirty="0"/>
              <a:t>David</a:t>
            </a:r>
          </a:p>
          <a:p>
            <a:pPr eaLnBrk="1" hangingPunct="1"/>
            <a:r>
              <a:rPr lang="en-US" sz="1000" dirty="0"/>
              <a:t>Hagen    </a:t>
            </a:r>
            <a:r>
              <a:rPr lang="en-US" sz="1000" dirty="0" smtClean="0"/>
              <a:t>Winn    Tong        </a:t>
            </a:r>
            <a:r>
              <a:rPr lang="en-US" sz="1000" dirty="0"/>
              <a:t>Anderson</a:t>
            </a:r>
          </a:p>
        </p:txBody>
      </p:sp>
      <p:pic>
        <p:nvPicPr>
          <p:cNvPr id="1026" name="Picture 2" descr="E:\Sendai Meeting\SING Review Dec 2010\IMG_04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75" t="12807" r="17309" b="26964"/>
          <a:stretch/>
        </p:blipFill>
        <p:spPr bwMode="auto">
          <a:xfrm>
            <a:off x="6191054" y="633131"/>
            <a:ext cx="2735658" cy="235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Sendai Meeting\SING Review Dec 2010\IMG_04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36" b="32329"/>
          <a:stretch/>
        </p:blipFill>
        <p:spPr bwMode="auto">
          <a:xfrm>
            <a:off x="6190718" y="3453648"/>
            <a:ext cx="2735993" cy="18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7832250" y="2976950"/>
            <a:ext cx="9733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dirty="0" smtClean="0"/>
              <a:t>Melissa</a:t>
            </a:r>
            <a:endParaRPr lang="en-US" sz="1000" dirty="0"/>
          </a:p>
          <a:p>
            <a:pPr eaLnBrk="1" hangingPunct="1"/>
            <a:r>
              <a:rPr lang="en-US" sz="1000" dirty="0" smtClean="0"/>
              <a:t>Graves-Brook</a:t>
            </a:r>
            <a:endParaRPr lang="en-US" sz="1000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495352" y="5224239"/>
            <a:ext cx="6463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dirty="0" smtClean="0"/>
              <a:t>Nick</a:t>
            </a:r>
          </a:p>
          <a:p>
            <a:pPr eaLnBrk="1" hangingPunct="1"/>
            <a:r>
              <a:rPr lang="en-US" sz="1000" dirty="0" smtClean="0"/>
              <a:t>Thomas</a:t>
            </a:r>
            <a:endParaRPr lang="en-US" sz="1000" dirty="0"/>
          </a:p>
        </p:txBody>
      </p:sp>
      <p:pic>
        <p:nvPicPr>
          <p:cNvPr id="1028" name="Picture 4" descr="C:\Users\h3n\Documents\Mark\work2\talks\NSSD talk on RUMS\steve_shapi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6143" y="3446608"/>
            <a:ext cx="1549873" cy="116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2755019" y="4570649"/>
            <a:ext cx="9845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dirty="0" smtClean="0"/>
              <a:t>Steve Shapiro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747"/>
          <a:stretch/>
        </p:blipFill>
        <p:spPr bwMode="auto">
          <a:xfrm>
            <a:off x="4368145" y="3453648"/>
            <a:ext cx="1586063" cy="153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4657474" y="4942502"/>
            <a:ext cx="9797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dirty="0" smtClean="0"/>
              <a:t>Igor </a:t>
            </a:r>
            <a:r>
              <a:rPr lang="en-US" sz="1000" dirty="0" err="1" smtClean="0"/>
              <a:t>Zaliznyak</a:t>
            </a:r>
            <a:endParaRPr lang="en-US" sz="1000" dirty="0" smtClean="0"/>
          </a:p>
        </p:txBody>
      </p:sp>
      <p:pic>
        <p:nvPicPr>
          <p:cNvPr id="1030" name="Picture 6" descr="E:\Sendai Meeting\Leonhardt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6143" y="4820002"/>
            <a:ext cx="1678440" cy="13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2907419" y="6136123"/>
            <a:ext cx="9637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dirty="0" smtClean="0"/>
              <a:t>Bill </a:t>
            </a:r>
            <a:r>
              <a:rPr lang="en-US" sz="1000" dirty="0" err="1" smtClean="0"/>
              <a:t>Leonhardt</a:t>
            </a:r>
            <a:endParaRPr lang="en-US" sz="10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172649" y="748145"/>
            <a:ext cx="226215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At Oak Ridge Nat. Lab.</a:t>
            </a:r>
            <a:endParaRPr lang="en-US" sz="800" b="1" dirty="0" smtClean="0"/>
          </a:p>
          <a:p>
            <a:endParaRPr lang="en-US" sz="800" dirty="0"/>
          </a:p>
          <a:p>
            <a:r>
              <a:rPr lang="en-US" sz="1400" u="sng" dirty="0" smtClean="0"/>
              <a:t>Instrument team:</a:t>
            </a:r>
          </a:p>
          <a:p>
            <a:r>
              <a:rPr lang="en-US" sz="1400" dirty="0" smtClean="0"/>
              <a:t>Mark Hagen</a:t>
            </a:r>
          </a:p>
          <a:p>
            <a:r>
              <a:rPr lang="en-US" sz="1400" dirty="0" smtClean="0"/>
              <a:t>Barry Winn</a:t>
            </a:r>
          </a:p>
          <a:p>
            <a:r>
              <a:rPr lang="en-US" sz="1400" dirty="0" smtClean="0"/>
              <a:t>Melissa Graves-Brook</a:t>
            </a:r>
            <a:endParaRPr lang="en-US" sz="800" dirty="0" smtClean="0"/>
          </a:p>
          <a:p>
            <a:endParaRPr lang="en-US" sz="800" dirty="0"/>
          </a:p>
          <a:p>
            <a:r>
              <a:rPr lang="en-US" sz="1400" u="sng" dirty="0" smtClean="0"/>
              <a:t>Lead Engineer:</a:t>
            </a:r>
          </a:p>
          <a:p>
            <a:r>
              <a:rPr lang="en-US" sz="1400" dirty="0" smtClean="0"/>
              <a:t>David Anderson</a:t>
            </a:r>
            <a:endParaRPr lang="en-US" sz="800" dirty="0" smtClean="0"/>
          </a:p>
          <a:p>
            <a:endParaRPr lang="en-US" sz="800" dirty="0"/>
          </a:p>
          <a:p>
            <a:r>
              <a:rPr lang="en-US" sz="1400" u="sng" baseline="30000" dirty="0" smtClean="0"/>
              <a:t>3</a:t>
            </a:r>
            <a:r>
              <a:rPr lang="en-US" sz="1400" u="sng" dirty="0" smtClean="0"/>
              <a:t>He Polarization:</a:t>
            </a:r>
          </a:p>
          <a:p>
            <a:r>
              <a:rPr lang="en-US" sz="1400" dirty="0" smtClean="0"/>
              <a:t>Xin “Tony” Tong</a:t>
            </a:r>
          </a:p>
          <a:p>
            <a:r>
              <a:rPr lang="en-US" sz="1400" dirty="0" smtClean="0"/>
              <a:t>Nick Thomas</a:t>
            </a:r>
          </a:p>
          <a:p>
            <a:r>
              <a:rPr lang="en-US" sz="1400" dirty="0" smtClean="0"/>
              <a:t>Daniel Brown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b="1" dirty="0" smtClean="0"/>
              <a:t>At Brookhaven Nat. Lab.</a:t>
            </a:r>
            <a:endParaRPr lang="en-US" sz="800" b="1" dirty="0" smtClean="0"/>
          </a:p>
          <a:p>
            <a:endParaRPr lang="en-US" sz="800" dirty="0"/>
          </a:p>
          <a:p>
            <a:r>
              <a:rPr lang="en-US" sz="1400" u="sng" dirty="0" smtClean="0"/>
              <a:t>Principal Investigators: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Steve Shapiro</a:t>
            </a:r>
          </a:p>
          <a:p>
            <a:r>
              <a:rPr lang="en-US" sz="1400" dirty="0" smtClean="0"/>
              <a:t>Igor </a:t>
            </a:r>
            <a:r>
              <a:rPr lang="en-US" sz="1400" dirty="0" err="1" smtClean="0"/>
              <a:t>Zaliznyak</a:t>
            </a:r>
            <a:endParaRPr lang="en-US" sz="800" dirty="0" smtClean="0"/>
          </a:p>
          <a:p>
            <a:endParaRPr lang="en-US" sz="800" dirty="0"/>
          </a:p>
          <a:p>
            <a:r>
              <a:rPr lang="en-US" sz="1400" u="sng" dirty="0" smtClean="0"/>
              <a:t>Lead Engineer:</a:t>
            </a:r>
          </a:p>
          <a:p>
            <a:r>
              <a:rPr lang="en-US" sz="1400" dirty="0" smtClean="0"/>
              <a:t>Bill </a:t>
            </a:r>
            <a:r>
              <a:rPr lang="en-US" sz="1400" dirty="0" err="1" smtClean="0"/>
              <a:t>Leonhardt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109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1723549"/>
          </a:xfrm>
        </p:spPr>
        <p:txBody>
          <a:bodyPr/>
          <a:lstStyle/>
          <a:p>
            <a:r>
              <a:rPr lang="en-US" dirty="0" smtClean="0"/>
              <a:t>Basic Design:  Nick Thomas</a:t>
            </a:r>
          </a:p>
          <a:p>
            <a:r>
              <a:rPr lang="en-US" dirty="0" smtClean="0"/>
              <a:t>Final Design &amp; Fabrication:  Vacuum Technology International, Oak Ridge</a:t>
            </a:r>
          </a:p>
          <a:p>
            <a:r>
              <a:rPr lang="en-US" dirty="0" smtClean="0"/>
              <a:t>Assembly &amp; Testing now:  Nick Thomas &amp; Dan Brown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458788"/>
          </a:xfrm>
        </p:spPr>
        <p:txBody>
          <a:bodyPr/>
          <a:lstStyle/>
          <a:p>
            <a:r>
              <a:rPr lang="en-US" dirty="0" smtClean="0"/>
              <a:t>Polarized 3-He Transfer Mechanism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360"/>
          <a:stretch/>
        </p:blipFill>
        <p:spPr bwMode="auto">
          <a:xfrm>
            <a:off x="1066799" y="2611324"/>
            <a:ext cx="6994525" cy="412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59" t="25752" r="4087" b="6980"/>
          <a:stretch/>
        </p:blipFill>
        <p:spPr bwMode="auto">
          <a:xfrm>
            <a:off x="1825321" y="3024980"/>
            <a:ext cx="5736771" cy="329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28"/>
          <a:stretch/>
        </p:blipFill>
        <p:spPr bwMode="auto">
          <a:xfrm>
            <a:off x="1436914" y="2911928"/>
            <a:ext cx="6034617" cy="352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618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907941"/>
          </a:xfrm>
        </p:spPr>
        <p:txBody>
          <a:bodyPr/>
          <a:lstStyle/>
          <a:p>
            <a:r>
              <a:rPr lang="en-US" dirty="0" err="1" smtClean="0"/>
              <a:t>Technicoil</a:t>
            </a:r>
            <a:r>
              <a:rPr lang="en-US" dirty="0" smtClean="0"/>
              <a:t>:  Final Design through Assembly</a:t>
            </a:r>
          </a:p>
          <a:p>
            <a:r>
              <a:rPr lang="en-US" dirty="0" smtClean="0"/>
              <a:t>Currently in Fabrication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458788"/>
          </a:xfrm>
        </p:spPr>
        <p:txBody>
          <a:bodyPr/>
          <a:lstStyle/>
          <a:p>
            <a:r>
              <a:rPr lang="en-US" dirty="0" smtClean="0"/>
              <a:t>Helmholtz-Like Coil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6657" y="2188028"/>
            <a:ext cx="5543550" cy="380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4114" y="2184115"/>
            <a:ext cx="508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42" r="21235"/>
          <a:stretch/>
        </p:blipFill>
        <p:spPr bwMode="auto">
          <a:xfrm>
            <a:off x="2329543" y="2263036"/>
            <a:ext cx="4441371" cy="365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618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907941"/>
          </a:xfrm>
        </p:spPr>
        <p:txBody>
          <a:bodyPr/>
          <a:lstStyle/>
          <a:p>
            <a:r>
              <a:rPr lang="en-US" dirty="0" smtClean="0"/>
              <a:t>1.5 cm gap, 1 mm diameter Al wire</a:t>
            </a:r>
          </a:p>
          <a:p>
            <a:r>
              <a:rPr lang="en-US" dirty="0" smtClean="0"/>
              <a:t>Fabricated parts arrive April 28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458788"/>
          </a:xfrm>
        </p:spPr>
        <p:txBody>
          <a:bodyPr/>
          <a:lstStyle/>
          <a:p>
            <a:r>
              <a:rPr lang="en-US" dirty="0" smtClean="0"/>
              <a:t>Mezei Flipper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363855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38400"/>
            <a:ext cx="3352800" cy="362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547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907941"/>
          </a:xfrm>
        </p:spPr>
        <p:txBody>
          <a:bodyPr/>
          <a:lstStyle/>
          <a:p>
            <a:r>
              <a:rPr lang="en-US" dirty="0" smtClean="0"/>
              <a:t>NdFeB magnets and steel</a:t>
            </a:r>
          </a:p>
          <a:p>
            <a:r>
              <a:rPr lang="en-US" dirty="0" smtClean="0"/>
              <a:t>Parts arrive at ORNL April 28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458788"/>
          </a:xfrm>
        </p:spPr>
        <p:txBody>
          <a:bodyPr/>
          <a:lstStyle/>
          <a:p>
            <a:r>
              <a:rPr lang="en-US" dirty="0" smtClean="0"/>
              <a:t>Guide Field, rail mount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55" y="1164771"/>
            <a:ext cx="2085975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123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907941"/>
          </a:xfrm>
        </p:spPr>
        <p:txBody>
          <a:bodyPr/>
          <a:lstStyle/>
          <a:p>
            <a:r>
              <a:rPr lang="en-US" dirty="0" smtClean="0"/>
              <a:t>Yellow Temporary Blocks currently in target building</a:t>
            </a:r>
          </a:p>
          <a:p>
            <a:r>
              <a:rPr lang="en-US" dirty="0" smtClean="0"/>
              <a:t>Enables transport of largest sample environments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458788"/>
          </a:xfrm>
        </p:spPr>
        <p:txBody>
          <a:bodyPr/>
          <a:lstStyle/>
          <a:p>
            <a:r>
              <a:rPr lang="en-US" dirty="0" smtClean="0"/>
              <a:t>‘L’ Shield at rolling door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199"/>
            <a:ext cx="5242719" cy="465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971800" y="3505199"/>
            <a:ext cx="1676400" cy="3132477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F:\Sendai Meeting\Monday photos\IMG_0642.JPG"/>
          <p:cNvPicPr>
            <a:picLocks noChangeAspect="1" noChangeArrowheads="1"/>
          </p:cNvPicPr>
          <p:nvPr/>
        </p:nvPicPr>
        <p:blipFill rotWithShape="1">
          <a:blip r:embed="rId3" cstate="print"/>
          <a:srcRect l="23882" t="6455" r="28389" b="7122"/>
          <a:stretch/>
        </p:blipFill>
        <p:spPr bwMode="auto">
          <a:xfrm>
            <a:off x="435429" y="2728354"/>
            <a:ext cx="2111829" cy="2867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5298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730" y="900264"/>
            <a:ext cx="2663825" cy="1998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554" y="3453253"/>
            <a:ext cx="2665412" cy="205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368" y="2903689"/>
            <a:ext cx="3600450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7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Supermirror analyzer assembled with around 200 supermirrors  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86629" y="5542403"/>
            <a:ext cx="3600450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7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supermirror analyzer inside the magnetisation unit (500 G)  </a:t>
            </a: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111125" y="159330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800" dirty="0" err="1" smtClean="0">
                <a:solidFill>
                  <a:srgbClr val="006C3A"/>
                </a:solidFill>
                <a:latin typeface="Arial Black" pitchFamily="34" charset="0"/>
              </a:rPr>
              <a:t>Supermirror</a:t>
            </a:r>
            <a:r>
              <a:rPr lang="en-US" sz="2800" dirty="0" smtClean="0">
                <a:solidFill>
                  <a:srgbClr val="006C3A"/>
                </a:solidFill>
                <a:latin typeface="Arial Black" pitchFamily="34" charset="0"/>
              </a:rPr>
              <a:t> Polarization Analyzer</a:t>
            </a:r>
            <a:endParaRPr lang="en-US" sz="2800" dirty="0">
              <a:solidFill>
                <a:srgbClr val="006C3A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544" y="761989"/>
            <a:ext cx="481734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Current Status: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780 out of 960 </a:t>
            </a:r>
            <a:r>
              <a:rPr lang="en-US" dirty="0" err="1" smtClean="0"/>
              <a:t>polarizers</a:t>
            </a:r>
            <a:r>
              <a:rPr lang="en-US" dirty="0" smtClean="0"/>
              <a:t> produced so far</a:t>
            </a:r>
            <a:br>
              <a:rPr lang="en-US" dirty="0" smtClean="0"/>
            </a:b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~100 </a:t>
            </a:r>
            <a:r>
              <a:rPr lang="en-US" dirty="0" err="1" smtClean="0"/>
              <a:t>polarizers</a:t>
            </a:r>
            <a:r>
              <a:rPr lang="en-US" dirty="0" smtClean="0"/>
              <a:t> per month</a:t>
            </a:r>
            <a:br>
              <a:rPr lang="en-US" dirty="0" smtClean="0"/>
            </a:b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200 </a:t>
            </a:r>
            <a:r>
              <a:rPr lang="en-US" dirty="0" err="1" smtClean="0"/>
              <a:t>polarizers</a:t>
            </a:r>
            <a:r>
              <a:rPr lang="en-US" dirty="0" smtClean="0"/>
              <a:t> installed in housing &amp; tested</a:t>
            </a:r>
            <a:br>
              <a:rPr lang="en-US" dirty="0" smtClean="0"/>
            </a:br>
            <a:r>
              <a:rPr lang="en-US" dirty="0" smtClean="0"/>
              <a:t>    on BOA (optics </a:t>
            </a:r>
            <a:r>
              <a:rPr lang="en-US" dirty="0" err="1" smtClean="0"/>
              <a:t>beamline</a:t>
            </a:r>
            <a:r>
              <a:rPr lang="en-US" dirty="0" smtClean="0"/>
              <a:t> at SINQ, PSI)</a:t>
            </a:r>
            <a:br>
              <a:rPr lang="en-US" dirty="0" smtClean="0"/>
            </a:b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Anticipated completion in ~March 2011,</a:t>
            </a:r>
            <a:br>
              <a:rPr lang="en-US" dirty="0" smtClean="0"/>
            </a:br>
            <a:r>
              <a:rPr lang="en-US" dirty="0" smtClean="0"/>
              <a:t>   followed by tests at SINQ</a:t>
            </a:r>
            <a:endParaRPr lang="en-US" dirty="0"/>
          </a:p>
        </p:txBody>
      </p:sp>
      <p:pic>
        <p:nvPicPr>
          <p:cNvPr id="12" name="Picture 6" descr="IMG_17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2743" y="4002592"/>
            <a:ext cx="1238202" cy="16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57994" y="4017816"/>
            <a:ext cx="1049571" cy="1662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638795" y="5713266"/>
            <a:ext cx="3352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/>
              <a:t>Prototype II ( 4.0 deg)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444587" y="5731308"/>
            <a:ext cx="3352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/>
              <a:t>Prototype I ( 1.8 deg)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9673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Rail Components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3006" y="693963"/>
            <a:ext cx="1169496" cy="283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0822" y="1031420"/>
            <a:ext cx="1990978" cy="215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18" t="9381" r="24906" b="3793"/>
          <a:stretch/>
        </p:blipFill>
        <p:spPr bwMode="auto">
          <a:xfrm>
            <a:off x="2808514" y="1031420"/>
            <a:ext cx="161286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Y:\images\slits\100_18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4056" y="1305604"/>
            <a:ext cx="2149928" cy="161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Y:\images\slits\100_18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4056" y="3719511"/>
            <a:ext cx="2149928" cy="161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18" t="9381" r="24906" b="3793"/>
          <a:stretch/>
        </p:blipFill>
        <p:spPr bwMode="auto">
          <a:xfrm>
            <a:off x="2885603" y="3543298"/>
            <a:ext cx="161286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42" t="32837" b="28421"/>
          <a:stretch/>
        </p:blipFill>
        <p:spPr bwMode="auto">
          <a:xfrm rot="5400000">
            <a:off x="4192065" y="4280595"/>
            <a:ext cx="2274092" cy="71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04457" y="260984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20’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04457" y="497204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40’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75" t="21215" r="5348" b="12385"/>
          <a:stretch/>
        </p:blipFill>
        <p:spPr bwMode="auto">
          <a:xfrm rot="10800000">
            <a:off x="5971074" y="3843046"/>
            <a:ext cx="2592346" cy="145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0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Next: 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2693045"/>
          </a:xfrm>
        </p:spPr>
        <p:txBody>
          <a:bodyPr/>
          <a:lstStyle/>
          <a:p>
            <a:r>
              <a:rPr lang="en-US" dirty="0" smtClean="0"/>
              <a:t>Construction complete in June 2011</a:t>
            </a:r>
          </a:p>
          <a:p>
            <a:r>
              <a:rPr lang="en-US" dirty="0" smtClean="0"/>
              <a:t>Motion </a:t>
            </a:r>
            <a:r>
              <a:rPr lang="en-US" smtClean="0"/>
              <a:t>and Integrated </a:t>
            </a:r>
            <a:r>
              <a:rPr lang="en-US" dirty="0" smtClean="0"/>
              <a:t>testing in June 2011</a:t>
            </a:r>
          </a:p>
          <a:p>
            <a:r>
              <a:rPr lang="en-US" dirty="0" smtClean="0"/>
              <a:t>IRR in Summer 2011</a:t>
            </a:r>
          </a:p>
          <a:p>
            <a:r>
              <a:rPr lang="en-US" dirty="0" smtClean="0"/>
              <a:t>Neutrons in August 2011</a:t>
            </a:r>
          </a:p>
          <a:p>
            <a:r>
              <a:rPr lang="en-US" dirty="0" err="1" smtClean="0"/>
              <a:t>Unpolarized</a:t>
            </a:r>
            <a:r>
              <a:rPr lang="en-US" dirty="0" smtClean="0"/>
              <a:t> commissioning through 2011</a:t>
            </a:r>
          </a:p>
          <a:p>
            <a:r>
              <a:rPr lang="en-US" dirty="0" smtClean="0"/>
              <a:t>Polarized commissioning in 2012A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522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IDT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3170099"/>
          </a:xfrm>
        </p:spPr>
        <p:txBody>
          <a:bodyPr/>
          <a:lstStyle/>
          <a:p>
            <a:r>
              <a:rPr lang="en-US" dirty="0" smtClean="0"/>
              <a:t>During commissioning</a:t>
            </a:r>
          </a:p>
          <a:p>
            <a:pPr lvl="1"/>
            <a:r>
              <a:rPr lang="en-US" dirty="0"/>
              <a:t>HYSPEC’s Extended Commissioning Plan </a:t>
            </a:r>
            <a:br>
              <a:rPr lang="en-US" dirty="0"/>
            </a:br>
            <a:r>
              <a:rPr lang="en-US" dirty="0"/>
              <a:t>(plan to demonstrate science-readiness) </a:t>
            </a:r>
            <a:br>
              <a:rPr lang="en-US" dirty="0"/>
            </a:br>
            <a:r>
              <a:rPr lang="en-US" dirty="0"/>
              <a:t>requires an </a:t>
            </a:r>
            <a:r>
              <a:rPr lang="en-US" dirty="0" smtClean="0"/>
              <a:t>experiment by reviewers</a:t>
            </a:r>
          </a:p>
          <a:p>
            <a:pPr lvl="2"/>
            <a:r>
              <a:rPr lang="en-US" dirty="0" smtClean="0"/>
              <a:t>Whose results may have high scientific impact</a:t>
            </a:r>
          </a:p>
          <a:p>
            <a:pPr lvl="2"/>
            <a:r>
              <a:rPr lang="en-US" dirty="0" smtClean="0"/>
              <a:t>Which exploits either the unique or the improved capabilities of HYSPEC</a:t>
            </a:r>
          </a:p>
          <a:p>
            <a:r>
              <a:rPr lang="en-US" dirty="0" smtClean="0"/>
              <a:t>During operations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944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 idx="4294967295"/>
          </p:nvPr>
        </p:nvSpPr>
        <p:spPr>
          <a:xfrm>
            <a:off x="102399" y="114300"/>
            <a:ext cx="6862763" cy="473985"/>
          </a:xfrm>
        </p:spPr>
        <p:txBody>
          <a:bodyPr/>
          <a:lstStyle/>
          <a:p>
            <a:r>
              <a:rPr lang="en-US" dirty="0" smtClean="0"/>
              <a:t>Outline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284325" y="613904"/>
            <a:ext cx="7975600" cy="1969770"/>
          </a:xfrm>
          <a:solidFill>
            <a:srgbClr val="FFFFFF">
              <a:alpha val="55000"/>
            </a:srgbClr>
          </a:solidFill>
        </p:spPr>
        <p:txBody>
          <a:bodyPr/>
          <a:lstStyle/>
          <a:p>
            <a:pPr>
              <a:spcBef>
                <a:spcPct val="50000"/>
              </a:spcBef>
              <a:spcAft>
                <a:spcPct val="20000"/>
              </a:spcAft>
            </a:pPr>
            <a:r>
              <a:rPr lang="en-US" sz="2000" dirty="0" smtClean="0"/>
              <a:t>What you’ve seen</a:t>
            </a:r>
          </a:p>
          <a:p>
            <a:pPr>
              <a:spcBef>
                <a:spcPct val="50000"/>
              </a:spcBef>
              <a:spcAft>
                <a:spcPct val="20000"/>
              </a:spcAft>
            </a:pPr>
            <a:r>
              <a:rPr lang="en-US" sz="2000" dirty="0" smtClean="0"/>
              <a:t>What’s Hidden</a:t>
            </a:r>
          </a:p>
          <a:p>
            <a:pPr>
              <a:spcBef>
                <a:spcPct val="50000"/>
              </a:spcBef>
              <a:spcAft>
                <a:spcPct val="20000"/>
              </a:spcAft>
            </a:pPr>
            <a:r>
              <a:rPr lang="en-US" sz="2000" dirty="0" smtClean="0"/>
              <a:t>What’s Coming</a:t>
            </a:r>
          </a:p>
          <a:p>
            <a:pPr>
              <a:spcBef>
                <a:spcPct val="50000"/>
              </a:spcBef>
              <a:spcAft>
                <a:spcPct val="20000"/>
              </a:spcAft>
            </a:pPr>
            <a:r>
              <a:rPr lang="en-US" sz="2000" dirty="0" smtClean="0"/>
              <a:t>What’s Next</a:t>
            </a:r>
          </a:p>
        </p:txBody>
      </p:sp>
      <p:sp>
        <p:nvSpPr>
          <p:cNvPr id="4" name="Rectangle 3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 idx="4294967295"/>
          </p:nvPr>
        </p:nvSpPr>
        <p:spPr>
          <a:xfrm>
            <a:off x="111125" y="63500"/>
            <a:ext cx="8229600" cy="458788"/>
          </a:xfrm>
        </p:spPr>
        <p:txBody>
          <a:bodyPr/>
          <a:lstStyle/>
          <a:p>
            <a:r>
              <a:rPr lang="en-US" dirty="0" smtClean="0"/>
              <a:t>Instrument Overview</a:t>
            </a:r>
          </a:p>
        </p:txBody>
      </p:sp>
      <p:sp>
        <p:nvSpPr>
          <p:cNvPr id="12361" name="Rectangle 73"/>
          <p:cNvSpPr>
            <a:spLocks noChangeArrowheads="1"/>
          </p:cNvSpPr>
          <p:nvPr/>
        </p:nvSpPr>
        <p:spPr bwMode="auto">
          <a:xfrm>
            <a:off x="450850" y="560388"/>
            <a:ext cx="914400" cy="25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62" name="Rectangle 74"/>
          <p:cNvSpPr>
            <a:spLocks noChangeArrowheads="1"/>
          </p:cNvSpPr>
          <p:nvPr/>
        </p:nvSpPr>
        <p:spPr bwMode="auto">
          <a:xfrm>
            <a:off x="450850" y="954088"/>
            <a:ext cx="914400" cy="25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63" name="Rectangle 75"/>
          <p:cNvSpPr>
            <a:spLocks noChangeArrowheads="1"/>
          </p:cNvSpPr>
          <p:nvPr/>
        </p:nvSpPr>
        <p:spPr bwMode="auto">
          <a:xfrm>
            <a:off x="4362450" y="560388"/>
            <a:ext cx="914400" cy="254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64" name="Rectangle 76"/>
          <p:cNvSpPr>
            <a:spLocks noChangeArrowheads="1"/>
          </p:cNvSpPr>
          <p:nvPr/>
        </p:nvSpPr>
        <p:spPr bwMode="auto">
          <a:xfrm>
            <a:off x="4362450" y="954088"/>
            <a:ext cx="91440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65" name="Text Box 77"/>
          <p:cNvSpPr txBox="1">
            <a:spLocks noChangeArrowheads="1"/>
          </p:cNvSpPr>
          <p:nvPr/>
        </p:nvSpPr>
        <p:spPr bwMode="auto">
          <a:xfrm>
            <a:off x="1489075" y="495300"/>
            <a:ext cx="2018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/>
              <a:t>Installed/Installing</a:t>
            </a:r>
            <a:endParaRPr lang="en-US" dirty="0"/>
          </a:p>
        </p:txBody>
      </p:sp>
      <p:sp>
        <p:nvSpPr>
          <p:cNvPr id="12366" name="Text Box 78"/>
          <p:cNvSpPr txBox="1">
            <a:spLocks noChangeArrowheads="1"/>
          </p:cNvSpPr>
          <p:nvPr/>
        </p:nvSpPr>
        <p:spPr bwMode="auto">
          <a:xfrm>
            <a:off x="1489075" y="889000"/>
            <a:ext cx="149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In fabrication</a:t>
            </a:r>
          </a:p>
        </p:txBody>
      </p:sp>
      <p:sp>
        <p:nvSpPr>
          <p:cNvPr id="12367" name="Text Box 79"/>
          <p:cNvSpPr txBox="1">
            <a:spLocks noChangeArrowheads="1"/>
          </p:cNvSpPr>
          <p:nvPr/>
        </p:nvSpPr>
        <p:spPr bwMode="auto">
          <a:xfrm>
            <a:off x="5400675" y="495300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Designed</a:t>
            </a:r>
          </a:p>
        </p:txBody>
      </p:sp>
      <p:sp>
        <p:nvSpPr>
          <p:cNvPr id="12368" name="Text Box 80"/>
          <p:cNvSpPr txBox="1">
            <a:spLocks noChangeArrowheads="1"/>
          </p:cNvSpPr>
          <p:nvPr/>
        </p:nvSpPr>
        <p:spPr bwMode="auto">
          <a:xfrm>
            <a:off x="5400675" y="889000"/>
            <a:ext cx="111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In design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2400" y="1412240"/>
            <a:ext cx="8839200" cy="4783138"/>
            <a:chOff x="152400" y="1511300"/>
            <a:chExt cx="8839200" cy="4783138"/>
          </a:xfrm>
        </p:grpSpPr>
        <p:pic>
          <p:nvPicPr>
            <p:cNvPr id="12331" name="Picture 4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" y="1511300"/>
              <a:ext cx="8839200" cy="47831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2332" name="Text Box 44"/>
            <p:cNvSpPr txBox="1">
              <a:spLocks noChangeArrowheads="1"/>
            </p:cNvSpPr>
            <p:nvPr/>
          </p:nvSpPr>
          <p:spPr bwMode="auto">
            <a:xfrm>
              <a:off x="228600" y="5016500"/>
              <a:ext cx="457200" cy="284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/>
                <a:t>CVI</a:t>
              </a:r>
            </a:p>
          </p:txBody>
        </p:sp>
        <p:sp>
          <p:nvSpPr>
            <p:cNvPr id="12333" name="Text Box 45"/>
            <p:cNvSpPr txBox="1">
              <a:spLocks noChangeArrowheads="1"/>
            </p:cNvSpPr>
            <p:nvPr/>
          </p:nvSpPr>
          <p:spPr bwMode="auto">
            <a:xfrm>
              <a:off x="2274888" y="2219325"/>
              <a:ext cx="744538" cy="284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/>
                <a:t>Shutter</a:t>
              </a:r>
            </a:p>
          </p:txBody>
        </p:sp>
        <p:sp>
          <p:nvSpPr>
            <p:cNvPr id="12334" name="Text Box 46"/>
            <p:cNvSpPr txBox="1">
              <a:spLocks noChangeArrowheads="1"/>
            </p:cNvSpPr>
            <p:nvPr/>
          </p:nvSpPr>
          <p:spPr bwMode="auto">
            <a:xfrm>
              <a:off x="6591300" y="1739900"/>
              <a:ext cx="838200" cy="466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/>
                <a:t>External Building</a:t>
              </a:r>
            </a:p>
          </p:txBody>
        </p:sp>
        <p:sp>
          <p:nvSpPr>
            <p:cNvPr id="12335" name="Text Box 47"/>
            <p:cNvSpPr txBox="1">
              <a:spLocks noChangeArrowheads="1"/>
            </p:cNvSpPr>
            <p:nvPr/>
          </p:nvSpPr>
          <p:spPr bwMode="auto">
            <a:xfrm>
              <a:off x="8128000" y="1587500"/>
              <a:ext cx="762000" cy="466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/>
                <a:t>Control Cabin</a:t>
              </a:r>
            </a:p>
          </p:txBody>
        </p:sp>
        <p:sp>
          <p:nvSpPr>
            <p:cNvPr id="12336" name="Text Box 48"/>
            <p:cNvSpPr txBox="1">
              <a:spLocks noChangeArrowheads="1"/>
            </p:cNvSpPr>
            <p:nvPr/>
          </p:nvSpPr>
          <p:spPr bwMode="auto">
            <a:xfrm>
              <a:off x="7823200" y="5473700"/>
              <a:ext cx="1016000" cy="64928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/>
                <a:t>Detector Vessel</a:t>
              </a:r>
              <a:br>
                <a:rPr lang="en-US" sz="1200" b="1" dirty="0"/>
              </a:br>
              <a:r>
                <a:rPr lang="en-US" sz="1200" b="1" dirty="0"/>
                <a:t>&amp; Analyzer</a:t>
              </a:r>
            </a:p>
          </p:txBody>
        </p:sp>
        <p:sp>
          <p:nvSpPr>
            <p:cNvPr id="12337" name="Text Box 49"/>
            <p:cNvSpPr txBox="1">
              <a:spLocks noChangeArrowheads="1"/>
            </p:cNvSpPr>
            <p:nvPr/>
          </p:nvSpPr>
          <p:spPr bwMode="auto">
            <a:xfrm>
              <a:off x="6705600" y="5765800"/>
              <a:ext cx="762000" cy="4667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/>
                <a:t>Sample</a:t>
              </a:r>
              <a:br>
                <a:rPr lang="en-US" sz="1200" b="1" dirty="0"/>
              </a:br>
              <a:r>
                <a:rPr lang="en-US" sz="1200" b="1" dirty="0"/>
                <a:t>Stage</a:t>
              </a:r>
            </a:p>
          </p:txBody>
        </p:sp>
        <p:sp>
          <p:nvSpPr>
            <p:cNvPr id="12338" name="Text Box 50"/>
            <p:cNvSpPr txBox="1">
              <a:spLocks noChangeArrowheads="1"/>
            </p:cNvSpPr>
            <p:nvPr/>
          </p:nvSpPr>
          <p:spPr bwMode="auto">
            <a:xfrm>
              <a:off x="4000500" y="3568700"/>
              <a:ext cx="1320800" cy="466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/>
                <a:t>Chopper Box B</a:t>
              </a:r>
              <a:br>
                <a:rPr lang="en-US" sz="1200" b="1" dirty="0"/>
              </a:br>
              <a:r>
                <a:rPr lang="en-US" sz="1200" b="1" dirty="0"/>
                <a:t>Shielding</a:t>
              </a:r>
            </a:p>
          </p:txBody>
        </p:sp>
        <p:sp>
          <p:nvSpPr>
            <p:cNvPr id="12339" name="Line 51"/>
            <p:cNvSpPr>
              <a:spLocks noChangeShapeType="1"/>
            </p:cNvSpPr>
            <p:nvPr/>
          </p:nvSpPr>
          <p:spPr bwMode="auto">
            <a:xfrm>
              <a:off x="7086600" y="2197100"/>
              <a:ext cx="609600" cy="1600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40" name="Text Box 52"/>
            <p:cNvSpPr txBox="1">
              <a:spLocks noChangeArrowheads="1"/>
            </p:cNvSpPr>
            <p:nvPr/>
          </p:nvSpPr>
          <p:spPr bwMode="auto">
            <a:xfrm>
              <a:off x="4451350" y="5776913"/>
              <a:ext cx="762000" cy="466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/>
                <a:t>Drum Shield</a:t>
              </a:r>
            </a:p>
          </p:txBody>
        </p:sp>
        <p:sp>
          <p:nvSpPr>
            <p:cNvPr id="12341" name="Text Box 53"/>
            <p:cNvSpPr txBox="1">
              <a:spLocks noChangeArrowheads="1"/>
            </p:cNvSpPr>
            <p:nvPr/>
          </p:nvSpPr>
          <p:spPr bwMode="auto">
            <a:xfrm>
              <a:off x="1143000" y="5245100"/>
              <a:ext cx="838200" cy="466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/>
                <a:t>Chopper Box A</a:t>
              </a:r>
            </a:p>
          </p:txBody>
        </p:sp>
        <p:sp>
          <p:nvSpPr>
            <p:cNvPr id="12342" name="Text Box 54"/>
            <p:cNvSpPr txBox="1">
              <a:spLocks noChangeArrowheads="1"/>
            </p:cNvSpPr>
            <p:nvPr/>
          </p:nvSpPr>
          <p:spPr bwMode="auto">
            <a:xfrm>
              <a:off x="2286000" y="3187700"/>
              <a:ext cx="909638" cy="466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/>
                <a:t>6-15m</a:t>
              </a:r>
              <a:br>
                <a:rPr lang="en-US" sz="1200" b="1" dirty="0"/>
              </a:br>
              <a:r>
                <a:rPr lang="en-US" sz="1200" b="1" dirty="0"/>
                <a:t>Shielding</a:t>
              </a:r>
            </a:p>
          </p:txBody>
        </p:sp>
        <p:sp>
          <p:nvSpPr>
            <p:cNvPr id="12343" name="Line 55"/>
            <p:cNvSpPr>
              <a:spLocks noChangeShapeType="1"/>
            </p:cNvSpPr>
            <p:nvPr/>
          </p:nvSpPr>
          <p:spPr bwMode="auto">
            <a:xfrm flipH="1" flipV="1">
              <a:off x="6553200" y="5321300"/>
              <a:ext cx="330200" cy="4191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44" name="Line 56"/>
            <p:cNvSpPr>
              <a:spLocks noChangeShapeType="1"/>
            </p:cNvSpPr>
            <p:nvPr/>
          </p:nvSpPr>
          <p:spPr bwMode="auto">
            <a:xfrm flipH="1">
              <a:off x="1828800" y="3644900"/>
              <a:ext cx="45720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45" name="Line 57"/>
            <p:cNvSpPr>
              <a:spLocks noChangeShapeType="1"/>
            </p:cNvSpPr>
            <p:nvPr/>
          </p:nvSpPr>
          <p:spPr bwMode="auto">
            <a:xfrm flipV="1">
              <a:off x="5257800" y="5321300"/>
              <a:ext cx="914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46" name="Line 58"/>
            <p:cNvSpPr>
              <a:spLocks noChangeShapeType="1"/>
            </p:cNvSpPr>
            <p:nvPr/>
          </p:nvSpPr>
          <p:spPr bwMode="auto">
            <a:xfrm flipH="1" flipV="1">
              <a:off x="6946900" y="5245100"/>
              <a:ext cx="876300" cy="482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47" name="Line 59"/>
            <p:cNvSpPr>
              <a:spLocks noChangeShapeType="1"/>
            </p:cNvSpPr>
            <p:nvPr/>
          </p:nvSpPr>
          <p:spPr bwMode="auto">
            <a:xfrm flipH="1">
              <a:off x="990600" y="2501900"/>
              <a:ext cx="1295400" cy="1219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48" name="Line 60"/>
            <p:cNvSpPr>
              <a:spLocks noChangeShapeType="1"/>
            </p:cNvSpPr>
            <p:nvPr/>
          </p:nvSpPr>
          <p:spPr bwMode="auto">
            <a:xfrm>
              <a:off x="4737100" y="4025900"/>
              <a:ext cx="711200" cy="812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49" name="Text Box 61"/>
            <p:cNvSpPr txBox="1">
              <a:spLocks noChangeArrowheads="1"/>
            </p:cNvSpPr>
            <p:nvPr/>
          </p:nvSpPr>
          <p:spPr bwMode="auto">
            <a:xfrm>
              <a:off x="3810000" y="5016500"/>
              <a:ext cx="1149350" cy="466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/>
                <a:t>Curved Beam Guide</a:t>
              </a:r>
            </a:p>
          </p:txBody>
        </p:sp>
        <p:sp>
          <p:nvSpPr>
            <p:cNvPr id="12350" name="Text Box 62"/>
            <p:cNvSpPr txBox="1">
              <a:spLocks noChangeArrowheads="1"/>
            </p:cNvSpPr>
            <p:nvPr/>
          </p:nvSpPr>
          <p:spPr bwMode="auto">
            <a:xfrm>
              <a:off x="2209800" y="5473700"/>
              <a:ext cx="990600" cy="466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/>
                <a:t>15-33m Shielding</a:t>
              </a:r>
            </a:p>
          </p:txBody>
        </p:sp>
        <p:sp>
          <p:nvSpPr>
            <p:cNvPr id="12351" name="Line 63"/>
            <p:cNvSpPr>
              <a:spLocks noChangeShapeType="1"/>
            </p:cNvSpPr>
            <p:nvPr/>
          </p:nvSpPr>
          <p:spPr bwMode="auto">
            <a:xfrm flipV="1">
              <a:off x="1600200" y="4025900"/>
              <a:ext cx="0" cy="1219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52" name="Line 64"/>
            <p:cNvSpPr>
              <a:spLocks noChangeShapeType="1"/>
            </p:cNvSpPr>
            <p:nvPr/>
          </p:nvSpPr>
          <p:spPr bwMode="auto">
            <a:xfrm flipV="1">
              <a:off x="2743200" y="4635500"/>
              <a:ext cx="45720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53" name="Line 65"/>
            <p:cNvSpPr>
              <a:spLocks noChangeShapeType="1"/>
            </p:cNvSpPr>
            <p:nvPr/>
          </p:nvSpPr>
          <p:spPr bwMode="auto">
            <a:xfrm flipH="1" flipV="1">
              <a:off x="4038600" y="4635500"/>
              <a:ext cx="228600" cy="381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54" name="Line 66"/>
            <p:cNvSpPr>
              <a:spLocks noChangeShapeType="1"/>
            </p:cNvSpPr>
            <p:nvPr/>
          </p:nvSpPr>
          <p:spPr bwMode="auto">
            <a:xfrm flipV="1">
              <a:off x="457200" y="3721100"/>
              <a:ext cx="228600" cy="1295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55" name="Line 67"/>
            <p:cNvSpPr>
              <a:spLocks noChangeShapeType="1"/>
            </p:cNvSpPr>
            <p:nvPr/>
          </p:nvSpPr>
          <p:spPr bwMode="auto">
            <a:xfrm>
              <a:off x="8763000" y="47879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56" name="Line 68"/>
            <p:cNvSpPr>
              <a:spLocks noChangeShapeType="1"/>
            </p:cNvSpPr>
            <p:nvPr/>
          </p:nvSpPr>
          <p:spPr bwMode="auto">
            <a:xfrm>
              <a:off x="8686800" y="2044700"/>
              <a:ext cx="152400" cy="2743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57" name="Line 69"/>
            <p:cNvSpPr>
              <a:spLocks noChangeShapeType="1"/>
            </p:cNvSpPr>
            <p:nvPr/>
          </p:nvSpPr>
          <p:spPr bwMode="auto">
            <a:xfrm>
              <a:off x="5295900" y="2984500"/>
              <a:ext cx="584200" cy="1905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58" name="Text Box 70"/>
            <p:cNvSpPr txBox="1">
              <a:spLocks noChangeArrowheads="1"/>
            </p:cNvSpPr>
            <p:nvPr/>
          </p:nvSpPr>
          <p:spPr bwMode="auto">
            <a:xfrm>
              <a:off x="4699000" y="2527300"/>
              <a:ext cx="838200" cy="466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/>
                <a:t>Chopper Box B</a:t>
              </a:r>
            </a:p>
          </p:txBody>
        </p:sp>
        <p:sp>
          <p:nvSpPr>
            <p:cNvPr id="12359" name="Line 71"/>
            <p:cNvSpPr>
              <a:spLocks noChangeShapeType="1"/>
            </p:cNvSpPr>
            <p:nvPr/>
          </p:nvSpPr>
          <p:spPr bwMode="auto">
            <a:xfrm flipH="1">
              <a:off x="6146800" y="2933700"/>
              <a:ext cx="76200" cy="210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60" name="Text Box 72"/>
            <p:cNvSpPr txBox="1">
              <a:spLocks noChangeArrowheads="1"/>
            </p:cNvSpPr>
            <p:nvPr/>
          </p:nvSpPr>
          <p:spPr bwMode="auto">
            <a:xfrm>
              <a:off x="5816600" y="2679700"/>
              <a:ext cx="889000" cy="466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 err="1"/>
                <a:t>FocusingCrystals</a:t>
              </a:r>
              <a:endParaRPr lang="en-US" sz="1200" b="1" dirty="0"/>
            </a:p>
          </p:txBody>
        </p:sp>
        <p:sp>
          <p:nvSpPr>
            <p:cNvPr id="42" name="Text Box 49"/>
            <p:cNvSpPr txBox="1">
              <a:spLocks noChangeArrowheads="1"/>
            </p:cNvSpPr>
            <p:nvPr/>
          </p:nvSpPr>
          <p:spPr bwMode="auto">
            <a:xfrm>
              <a:off x="5737860" y="5773420"/>
              <a:ext cx="762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 smtClean="0"/>
                <a:t>Dance</a:t>
              </a:r>
              <a:br>
                <a:rPr lang="en-US" sz="1200" b="1" dirty="0" smtClean="0"/>
              </a:br>
              <a:r>
                <a:rPr lang="en-US" sz="1200" b="1" dirty="0" smtClean="0"/>
                <a:t>Floor</a:t>
              </a:r>
              <a:endParaRPr lang="en-US" sz="1200" b="1" dirty="0"/>
            </a:p>
          </p:txBody>
        </p:sp>
        <p:sp>
          <p:nvSpPr>
            <p:cNvPr id="43" name="Line 55"/>
            <p:cNvSpPr>
              <a:spLocks noChangeShapeType="1"/>
            </p:cNvSpPr>
            <p:nvPr/>
          </p:nvSpPr>
          <p:spPr bwMode="auto">
            <a:xfrm flipV="1">
              <a:off x="6121400" y="5530850"/>
              <a:ext cx="378460" cy="2324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616" y="837669"/>
            <a:ext cx="4195145" cy="3145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22" y="4181943"/>
            <a:ext cx="2741953" cy="2056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9390" y="4181942"/>
            <a:ext cx="2741953" cy="2056153"/>
          </a:xfrm>
          <a:prstGeom prst="rect">
            <a:avLst/>
          </a:prstGeom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111125" y="63500"/>
            <a:ext cx="82296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C3A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 smtClean="0"/>
              <a:t>What You’ve Just Seen…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845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Hidden…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618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827919"/>
          </a:xfrm>
        </p:spPr>
        <p:txBody>
          <a:bodyPr/>
          <a:lstStyle/>
          <a:p>
            <a:r>
              <a:rPr lang="en-US" dirty="0" smtClean="0"/>
              <a:t>Choppers, Monitors, Shutters, </a:t>
            </a:r>
            <a:br>
              <a:rPr lang="en-US" dirty="0" smtClean="0"/>
            </a:br>
            <a:r>
              <a:rPr lang="en-US" dirty="0" smtClean="0"/>
              <a:t>Guides</a:t>
            </a:r>
            <a:r>
              <a:rPr lang="en-US" smtClean="0"/>
              <a:t>, Cables, Pipes </a:t>
            </a:r>
            <a:r>
              <a:rPr lang="en-US" dirty="0" smtClean="0"/>
              <a:t>&amp; Socks</a:t>
            </a:r>
            <a:endParaRPr lang="en-US" dirty="0"/>
          </a:p>
        </p:txBody>
      </p:sp>
      <p:pic>
        <p:nvPicPr>
          <p:cNvPr id="3" name="Picture 2" descr="E:\Drum Shield Arrival\Day One\IMG_03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5480" y="4046416"/>
            <a:ext cx="3171626" cy="23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Corroded Guide\FERMI delivered\P90803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13" r="31995"/>
          <a:stretch/>
        </p:blipFill>
        <p:spPr bwMode="auto">
          <a:xfrm>
            <a:off x="5305480" y="1857140"/>
            <a:ext cx="1240971" cy="198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Corroded Guide\Chopper Grp pics of guide install\P62801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710"/>
          <a:stretch/>
        </p:blipFill>
        <p:spPr bwMode="auto">
          <a:xfrm>
            <a:off x="6797876" y="1833627"/>
            <a:ext cx="1678288" cy="19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1.5HYSPEC\images\jan26\100_92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442" y="970623"/>
            <a:ext cx="2245640" cy="299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Y:\images\100_13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442" y="4412271"/>
            <a:ext cx="1447526" cy="19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Y:\images\101_01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2889" y="970623"/>
            <a:ext cx="1940432" cy="25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2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2246769"/>
          </a:xfrm>
        </p:spPr>
        <p:txBody>
          <a:bodyPr/>
          <a:lstStyle/>
          <a:p>
            <a:r>
              <a:rPr lang="en-US" dirty="0" smtClean="0"/>
              <a:t>To preserve polarization of neutrons from Heusler</a:t>
            </a:r>
          </a:p>
          <a:p>
            <a:r>
              <a:rPr lang="en-US" dirty="0" smtClean="0"/>
              <a:t>NdFeB magnets on the sides, steel top &amp; bottom</a:t>
            </a:r>
          </a:p>
          <a:p>
            <a:r>
              <a:rPr lang="en-US" dirty="0" smtClean="0"/>
              <a:t>Both drum shield (shown) and tertiary shutter</a:t>
            </a:r>
          </a:p>
          <a:p>
            <a:r>
              <a:rPr lang="en-US" dirty="0" smtClean="0"/>
              <a:t>Inner lining:  Maxus boron loaded aluminum</a:t>
            </a:r>
          </a:p>
          <a:p>
            <a:r>
              <a:rPr lang="en-US" dirty="0" smtClean="0"/>
              <a:t>480 Gauss at entrance, 7 Gauss 30 cm away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827919"/>
          </a:xfrm>
        </p:spPr>
        <p:txBody>
          <a:bodyPr/>
          <a:lstStyle/>
          <a:p>
            <a:r>
              <a:rPr lang="en-US" dirty="0" smtClean="0"/>
              <a:t>Magnetic Guide Field </a:t>
            </a:r>
            <a:br>
              <a:rPr lang="en-US" dirty="0" smtClean="0"/>
            </a:br>
            <a:r>
              <a:rPr lang="en-US" dirty="0" smtClean="0"/>
              <a:t>in Drum Shield Exit Port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76" t="25419" r="18604" b="9903"/>
          <a:stretch/>
        </p:blipFill>
        <p:spPr bwMode="auto">
          <a:xfrm>
            <a:off x="3058886" y="3320144"/>
            <a:ext cx="3298371" cy="271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2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96900" y="6379029"/>
            <a:ext cx="2191921" cy="37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461665"/>
          </a:xfrm>
        </p:spPr>
        <p:txBody>
          <a:bodyPr/>
          <a:lstStyle/>
          <a:p>
            <a:r>
              <a:rPr lang="en-US" dirty="0" smtClean="0"/>
              <a:t>1.5 mm thick cadmium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77800"/>
            <a:ext cx="8229600" cy="828675"/>
          </a:xfrm>
        </p:spPr>
        <p:txBody>
          <a:bodyPr/>
          <a:lstStyle/>
          <a:p>
            <a:r>
              <a:rPr lang="en-US" dirty="0" smtClean="0"/>
              <a:t>Cadmium Shielding </a:t>
            </a:r>
            <a:br>
              <a:rPr lang="en-US" dirty="0" smtClean="0"/>
            </a:br>
            <a:r>
              <a:rPr lang="en-US" dirty="0" smtClean="0"/>
              <a:t>inside Detector Vessel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20" b="16984"/>
          <a:stretch/>
        </p:blipFill>
        <p:spPr bwMode="auto">
          <a:xfrm>
            <a:off x="533400" y="2373086"/>
            <a:ext cx="7900988" cy="407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2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 Page Slide">
  <a:themeElements>
    <a:clrScheme name="ORNL 0812 new">
      <a:dk1>
        <a:sysClr val="windowText" lastClr="000000"/>
      </a:dk1>
      <a:lt1>
        <a:sysClr val="window" lastClr="FFFFFF"/>
      </a:lt1>
      <a:dk2>
        <a:srgbClr val="006C3A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6C3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4569</TotalTime>
  <Words>517</Words>
  <Application>Microsoft Office PowerPoint</Application>
  <PresentationFormat>On-screen Show (4:3)</PresentationFormat>
  <Paragraphs>149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Master Page Slide</vt:lpstr>
      <vt:lpstr>The HYSPEC Polarized Beam Spectrometer</vt:lpstr>
      <vt:lpstr>Slide 2</vt:lpstr>
      <vt:lpstr>Outline</vt:lpstr>
      <vt:lpstr>Instrument Overview</vt:lpstr>
      <vt:lpstr>Slide 5</vt:lpstr>
      <vt:lpstr>What’s Hidden…</vt:lpstr>
      <vt:lpstr>Choppers, Monitors, Shutters,  Guides, Cables, Pipes &amp; Socks</vt:lpstr>
      <vt:lpstr>Magnetic Guide Field  in Drum Shield Exit Port</vt:lpstr>
      <vt:lpstr>Cadmium Shielding  inside Detector Vessel</vt:lpstr>
      <vt:lpstr>Neutron Monitor #3</vt:lpstr>
      <vt:lpstr>Apertures</vt:lpstr>
      <vt:lpstr>Flapping Ears</vt:lpstr>
      <vt:lpstr>What’s Coming…</vt:lpstr>
      <vt:lpstr>Tanzboden</vt:lpstr>
      <vt:lpstr>Soeller Collimators</vt:lpstr>
      <vt:lpstr>Fine Radial Collimator</vt:lpstr>
      <vt:lpstr>Coarse Radial Collimator</vt:lpstr>
      <vt:lpstr>Cadmium shielding at back</vt:lpstr>
      <vt:lpstr>Sample rotation, tilt and translation</vt:lpstr>
      <vt:lpstr>Polarized 3-He Transfer Mechanism</vt:lpstr>
      <vt:lpstr>Helmholtz-Like Coil</vt:lpstr>
      <vt:lpstr>Mezei Flipper</vt:lpstr>
      <vt:lpstr>Guide Field, rail mount</vt:lpstr>
      <vt:lpstr>‘L’ Shield at rolling door</vt:lpstr>
      <vt:lpstr>Slide 25</vt:lpstr>
      <vt:lpstr>Optical Rail Components</vt:lpstr>
      <vt:lpstr>What’s Next:  Schedule</vt:lpstr>
      <vt:lpstr>IDT Experiments</vt:lpstr>
    </vt:vector>
  </TitlesOfParts>
  <Company>ORNL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Jo Roy</dc:creator>
  <cp:keywords>USE THIS ONE UPDATED NOV 6 2009</cp:keywords>
  <cp:lastModifiedBy>Igor Z</cp:lastModifiedBy>
  <cp:revision>294</cp:revision>
  <cp:lastPrinted>2011-04-11T19:30:13Z</cp:lastPrinted>
  <dcterms:created xsi:type="dcterms:W3CDTF">2008-12-10T13:33:36Z</dcterms:created>
  <dcterms:modified xsi:type="dcterms:W3CDTF">2011-06-03T18:40:40Z</dcterms:modified>
</cp:coreProperties>
</file>