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vp:Library:Caches:TemporaryItems:Outlook%20Temp:PromptPulse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Prompt Pulse impact assuming 3 ms tail and 1.8 m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between focusing element and sample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 gain limit</c:v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xVal>
            <c:numRef>
              <c:f>PromptPulse!$Z$11:$Z$97</c:f>
              <c:numCache>
                <c:formatCode>General</c:formatCode>
                <c:ptCount val="87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  <c:pt idx="5">
                  <c:v>9.0</c:v>
                </c:pt>
                <c:pt idx="6">
                  <c:v>10.0</c:v>
                </c:pt>
                <c:pt idx="7">
                  <c:v>11.0</c:v>
                </c:pt>
                <c:pt idx="8">
                  <c:v>12.0</c:v>
                </c:pt>
                <c:pt idx="9">
                  <c:v>13.0</c:v>
                </c:pt>
                <c:pt idx="10">
                  <c:v>14.0</c:v>
                </c:pt>
                <c:pt idx="11">
                  <c:v>15.0</c:v>
                </c:pt>
                <c:pt idx="12">
                  <c:v>16.0</c:v>
                </c:pt>
                <c:pt idx="13">
                  <c:v>17.0</c:v>
                </c:pt>
                <c:pt idx="14">
                  <c:v>18.0</c:v>
                </c:pt>
                <c:pt idx="15">
                  <c:v>19.0</c:v>
                </c:pt>
                <c:pt idx="16">
                  <c:v>20.0</c:v>
                </c:pt>
                <c:pt idx="17">
                  <c:v>21.0</c:v>
                </c:pt>
                <c:pt idx="18">
                  <c:v>22.0</c:v>
                </c:pt>
                <c:pt idx="19">
                  <c:v>23.0</c:v>
                </c:pt>
                <c:pt idx="20">
                  <c:v>24.0</c:v>
                </c:pt>
                <c:pt idx="21">
                  <c:v>25.0</c:v>
                </c:pt>
                <c:pt idx="22">
                  <c:v>26.0</c:v>
                </c:pt>
                <c:pt idx="23">
                  <c:v>27.0</c:v>
                </c:pt>
                <c:pt idx="24">
                  <c:v>28.0</c:v>
                </c:pt>
                <c:pt idx="25">
                  <c:v>29.0</c:v>
                </c:pt>
                <c:pt idx="26">
                  <c:v>30.0</c:v>
                </c:pt>
                <c:pt idx="27">
                  <c:v>31.0</c:v>
                </c:pt>
                <c:pt idx="28">
                  <c:v>32.0</c:v>
                </c:pt>
                <c:pt idx="29">
                  <c:v>33.0</c:v>
                </c:pt>
                <c:pt idx="30">
                  <c:v>34.0</c:v>
                </c:pt>
                <c:pt idx="31">
                  <c:v>35.0</c:v>
                </c:pt>
                <c:pt idx="32">
                  <c:v>36.0</c:v>
                </c:pt>
                <c:pt idx="33">
                  <c:v>37.0</c:v>
                </c:pt>
                <c:pt idx="34">
                  <c:v>38.0</c:v>
                </c:pt>
                <c:pt idx="35">
                  <c:v>39.0</c:v>
                </c:pt>
                <c:pt idx="36">
                  <c:v>40.0</c:v>
                </c:pt>
                <c:pt idx="37">
                  <c:v>41.0</c:v>
                </c:pt>
                <c:pt idx="38">
                  <c:v>42.0</c:v>
                </c:pt>
                <c:pt idx="39">
                  <c:v>43.0</c:v>
                </c:pt>
                <c:pt idx="40">
                  <c:v>44.0</c:v>
                </c:pt>
                <c:pt idx="41">
                  <c:v>45.0</c:v>
                </c:pt>
                <c:pt idx="42">
                  <c:v>46.0</c:v>
                </c:pt>
                <c:pt idx="43">
                  <c:v>47.0</c:v>
                </c:pt>
                <c:pt idx="44">
                  <c:v>48.0</c:v>
                </c:pt>
                <c:pt idx="45">
                  <c:v>49.0</c:v>
                </c:pt>
                <c:pt idx="46">
                  <c:v>50.0</c:v>
                </c:pt>
                <c:pt idx="47">
                  <c:v>51.0</c:v>
                </c:pt>
                <c:pt idx="48">
                  <c:v>52.0</c:v>
                </c:pt>
                <c:pt idx="49">
                  <c:v>53.0</c:v>
                </c:pt>
                <c:pt idx="50">
                  <c:v>54.0</c:v>
                </c:pt>
                <c:pt idx="51">
                  <c:v>55.0</c:v>
                </c:pt>
                <c:pt idx="52">
                  <c:v>56.0</c:v>
                </c:pt>
                <c:pt idx="53">
                  <c:v>57.0</c:v>
                </c:pt>
                <c:pt idx="54">
                  <c:v>58.0</c:v>
                </c:pt>
                <c:pt idx="55">
                  <c:v>59.0</c:v>
                </c:pt>
                <c:pt idx="56">
                  <c:v>60.0</c:v>
                </c:pt>
                <c:pt idx="57">
                  <c:v>61.0</c:v>
                </c:pt>
                <c:pt idx="58">
                  <c:v>62.0</c:v>
                </c:pt>
                <c:pt idx="59">
                  <c:v>63.0</c:v>
                </c:pt>
                <c:pt idx="60">
                  <c:v>64.0</c:v>
                </c:pt>
                <c:pt idx="61">
                  <c:v>65.0</c:v>
                </c:pt>
                <c:pt idx="62">
                  <c:v>66.0</c:v>
                </c:pt>
                <c:pt idx="63">
                  <c:v>67.0</c:v>
                </c:pt>
                <c:pt idx="64">
                  <c:v>68.0</c:v>
                </c:pt>
                <c:pt idx="65">
                  <c:v>69.0</c:v>
                </c:pt>
                <c:pt idx="66">
                  <c:v>70.0</c:v>
                </c:pt>
                <c:pt idx="67">
                  <c:v>71.0</c:v>
                </c:pt>
                <c:pt idx="68">
                  <c:v>72.0</c:v>
                </c:pt>
                <c:pt idx="69">
                  <c:v>73.0</c:v>
                </c:pt>
                <c:pt idx="70">
                  <c:v>74.0</c:v>
                </c:pt>
                <c:pt idx="71">
                  <c:v>75.0</c:v>
                </c:pt>
                <c:pt idx="72">
                  <c:v>76.0</c:v>
                </c:pt>
                <c:pt idx="73">
                  <c:v>77.0</c:v>
                </c:pt>
                <c:pt idx="74">
                  <c:v>78.0</c:v>
                </c:pt>
                <c:pt idx="75">
                  <c:v>79.0</c:v>
                </c:pt>
                <c:pt idx="76">
                  <c:v>80.0</c:v>
                </c:pt>
                <c:pt idx="77">
                  <c:v>81.0</c:v>
                </c:pt>
                <c:pt idx="78">
                  <c:v>82.0</c:v>
                </c:pt>
                <c:pt idx="79">
                  <c:v>83.0</c:v>
                </c:pt>
                <c:pt idx="80">
                  <c:v>84.0</c:v>
                </c:pt>
                <c:pt idx="81">
                  <c:v>85.0</c:v>
                </c:pt>
                <c:pt idx="82">
                  <c:v>86.0</c:v>
                </c:pt>
                <c:pt idx="83">
                  <c:v>87.0</c:v>
                </c:pt>
                <c:pt idx="84">
                  <c:v>88.0</c:v>
                </c:pt>
                <c:pt idx="85">
                  <c:v>89.0</c:v>
                </c:pt>
                <c:pt idx="86">
                  <c:v>90.0</c:v>
                </c:pt>
              </c:numCache>
            </c:numRef>
          </c:xVal>
          <c:yVal>
            <c:numRef>
              <c:f>PromptPulse!$AA$11:$AA$97</c:f>
              <c:numCache>
                <c:formatCode>General</c:formatCode>
                <c:ptCount val="87"/>
                <c:pt idx="0">
                  <c:v>0.0</c:v>
                </c:pt>
                <c:pt idx="1">
                  <c:v>-100.0</c:v>
                </c:pt>
                <c:pt idx="2">
                  <c:v>-100.0</c:v>
                </c:pt>
                <c:pt idx="3">
                  <c:v>-100.0</c:v>
                </c:pt>
                <c:pt idx="4">
                  <c:v>-100.0</c:v>
                </c:pt>
                <c:pt idx="5">
                  <c:v>0.0</c:v>
                </c:pt>
                <c:pt idx="6">
                  <c:v>-100.0</c:v>
                </c:pt>
                <c:pt idx="7">
                  <c:v>-100.0</c:v>
                </c:pt>
                <c:pt idx="8">
                  <c:v>-100.0</c:v>
                </c:pt>
                <c:pt idx="9">
                  <c:v>-100.0</c:v>
                </c:pt>
                <c:pt idx="10">
                  <c:v>-100.0</c:v>
                </c:pt>
                <c:pt idx="11">
                  <c:v>-100.0</c:v>
                </c:pt>
                <c:pt idx="12">
                  <c:v>-100.0</c:v>
                </c:pt>
                <c:pt idx="13">
                  <c:v>-100.0</c:v>
                </c:pt>
                <c:pt idx="14">
                  <c:v>-100.0</c:v>
                </c:pt>
                <c:pt idx="15">
                  <c:v>-100.0</c:v>
                </c:pt>
                <c:pt idx="16">
                  <c:v>-100.0</c:v>
                </c:pt>
                <c:pt idx="17">
                  <c:v>-100.0</c:v>
                </c:pt>
                <c:pt idx="18">
                  <c:v>-100.0</c:v>
                </c:pt>
                <c:pt idx="19">
                  <c:v>-100.0</c:v>
                </c:pt>
                <c:pt idx="20">
                  <c:v>-100.0</c:v>
                </c:pt>
                <c:pt idx="21">
                  <c:v>-73.02559706854055</c:v>
                </c:pt>
                <c:pt idx="22">
                  <c:v>-27.90825568703678</c:v>
                </c:pt>
                <c:pt idx="23">
                  <c:v>-7.838974903654275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-100.0</c:v>
                </c:pt>
                <c:pt idx="36">
                  <c:v>-100.0</c:v>
                </c:pt>
                <c:pt idx="37">
                  <c:v>-100.0</c:v>
                </c:pt>
                <c:pt idx="38">
                  <c:v>-100.0</c:v>
                </c:pt>
                <c:pt idx="39">
                  <c:v>-100.0</c:v>
                </c:pt>
                <c:pt idx="40">
                  <c:v>-100.0</c:v>
                </c:pt>
                <c:pt idx="41">
                  <c:v>-100.0</c:v>
                </c:pt>
                <c:pt idx="42">
                  <c:v>-100.0</c:v>
                </c:pt>
                <c:pt idx="43">
                  <c:v>-100.0</c:v>
                </c:pt>
                <c:pt idx="44">
                  <c:v>-100.0</c:v>
                </c:pt>
                <c:pt idx="45">
                  <c:v>-100.0</c:v>
                </c:pt>
                <c:pt idx="46">
                  <c:v>-100.0</c:v>
                </c:pt>
                <c:pt idx="47">
                  <c:v>-100.0</c:v>
                </c:pt>
                <c:pt idx="48">
                  <c:v>-100.0</c:v>
                </c:pt>
                <c:pt idx="49">
                  <c:v>-100.0</c:v>
                </c:pt>
                <c:pt idx="50">
                  <c:v>-100.0</c:v>
                </c:pt>
                <c:pt idx="51">
                  <c:v>-100.0</c:v>
                </c:pt>
                <c:pt idx="52">
                  <c:v>-100.0</c:v>
                </c:pt>
                <c:pt idx="53">
                  <c:v>-100.0</c:v>
                </c:pt>
                <c:pt idx="54">
                  <c:v>-100.0</c:v>
                </c:pt>
                <c:pt idx="55">
                  <c:v>-100.0</c:v>
                </c:pt>
                <c:pt idx="56">
                  <c:v>-100.0</c:v>
                </c:pt>
                <c:pt idx="57">
                  <c:v>-100.0</c:v>
                </c:pt>
                <c:pt idx="58">
                  <c:v>-100.0</c:v>
                </c:pt>
                <c:pt idx="59">
                  <c:v>-100.0</c:v>
                </c:pt>
                <c:pt idx="60">
                  <c:v>-100.0</c:v>
                </c:pt>
                <c:pt idx="61">
                  <c:v>-100.0</c:v>
                </c:pt>
                <c:pt idx="62">
                  <c:v>-100.0</c:v>
                </c:pt>
                <c:pt idx="63">
                  <c:v>-100.0</c:v>
                </c:pt>
                <c:pt idx="64">
                  <c:v>-100.0</c:v>
                </c:pt>
                <c:pt idx="65">
                  <c:v>-100.0</c:v>
                </c:pt>
                <c:pt idx="66">
                  <c:v>-100.0</c:v>
                </c:pt>
                <c:pt idx="67">
                  <c:v>-100.0</c:v>
                </c:pt>
                <c:pt idx="68">
                  <c:v>-100.0</c:v>
                </c:pt>
                <c:pt idx="69">
                  <c:v>-100.0</c:v>
                </c:pt>
                <c:pt idx="70">
                  <c:v>-100.0</c:v>
                </c:pt>
                <c:pt idx="71">
                  <c:v>-100.0</c:v>
                </c:pt>
                <c:pt idx="72">
                  <c:v>-100.0</c:v>
                </c:pt>
                <c:pt idx="73">
                  <c:v>-100.0</c:v>
                </c:pt>
                <c:pt idx="74">
                  <c:v>-100.0</c:v>
                </c:pt>
                <c:pt idx="75">
                  <c:v>-100.0</c:v>
                </c:pt>
                <c:pt idx="76">
                  <c:v>-100.0</c:v>
                </c:pt>
                <c:pt idx="77">
                  <c:v>-100.0</c:v>
                </c:pt>
                <c:pt idx="78">
                  <c:v>-100.0</c:v>
                </c:pt>
                <c:pt idx="79">
                  <c:v>-100.0</c:v>
                </c:pt>
                <c:pt idx="80">
                  <c:v>-100.0</c:v>
                </c:pt>
                <c:pt idx="81">
                  <c:v>-100.0</c:v>
                </c:pt>
                <c:pt idx="82">
                  <c:v>-100.0</c:v>
                </c:pt>
                <c:pt idx="83">
                  <c:v>-100.0</c:v>
                </c:pt>
                <c:pt idx="84">
                  <c:v>-100.0</c:v>
                </c:pt>
                <c:pt idx="85">
                  <c:v>-100.0</c:v>
                </c:pt>
                <c:pt idx="86">
                  <c:v>-100.0</c:v>
                </c:pt>
              </c:numCache>
            </c:numRef>
          </c:yVal>
          <c:smooth val="0"/>
        </c:ser>
        <c:ser>
          <c:idx val="1"/>
          <c:order val="1"/>
          <c:tx>
            <c:v>E loss limit</c:v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ymbol val="none"/>
          </c:marker>
          <c:xVal>
            <c:numRef>
              <c:f>PromptPulse!$Z$11:$Z$97</c:f>
              <c:numCache>
                <c:formatCode>General</c:formatCode>
                <c:ptCount val="87"/>
                <c:pt idx="0">
                  <c:v>4.0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  <c:pt idx="5">
                  <c:v>9.0</c:v>
                </c:pt>
                <c:pt idx="6">
                  <c:v>10.0</c:v>
                </c:pt>
                <c:pt idx="7">
                  <c:v>11.0</c:v>
                </c:pt>
                <c:pt idx="8">
                  <c:v>12.0</c:v>
                </c:pt>
                <c:pt idx="9">
                  <c:v>13.0</c:v>
                </c:pt>
                <c:pt idx="10">
                  <c:v>14.0</c:v>
                </c:pt>
                <c:pt idx="11">
                  <c:v>15.0</c:v>
                </c:pt>
                <c:pt idx="12">
                  <c:v>16.0</c:v>
                </c:pt>
                <c:pt idx="13">
                  <c:v>17.0</c:v>
                </c:pt>
                <c:pt idx="14">
                  <c:v>18.0</c:v>
                </c:pt>
                <c:pt idx="15">
                  <c:v>19.0</c:v>
                </c:pt>
                <c:pt idx="16">
                  <c:v>20.0</c:v>
                </c:pt>
                <c:pt idx="17">
                  <c:v>21.0</c:v>
                </c:pt>
                <c:pt idx="18">
                  <c:v>22.0</c:v>
                </c:pt>
                <c:pt idx="19">
                  <c:v>23.0</c:v>
                </c:pt>
                <c:pt idx="20">
                  <c:v>24.0</c:v>
                </c:pt>
                <c:pt idx="21">
                  <c:v>25.0</c:v>
                </c:pt>
                <c:pt idx="22">
                  <c:v>26.0</c:v>
                </c:pt>
                <c:pt idx="23">
                  <c:v>27.0</c:v>
                </c:pt>
                <c:pt idx="24">
                  <c:v>28.0</c:v>
                </c:pt>
                <c:pt idx="25">
                  <c:v>29.0</c:v>
                </c:pt>
                <c:pt idx="26">
                  <c:v>30.0</c:v>
                </c:pt>
                <c:pt idx="27">
                  <c:v>31.0</c:v>
                </c:pt>
                <c:pt idx="28">
                  <c:v>32.0</c:v>
                </c:pt>
                <c:pt idx="29">
                  <c:v>33.0</c:v>
                </c:pt>
                <c:pt idx="30">
                  <c:v>34.0</c:v>
                </c:pt>
                <c:pt idx="31">
                  <c:v>35.0</c:v>
                </c:pt>
                <c:pt idx="32">
                  <c:v>36.0</c:v>
                </c:pt>
                <c:pt idx="33">
                  <c:v>37.0</c:v>
                </c:pt>
                <c:pt idx="34">
                  <c:v>38.0</c:v>
                </c:pt>
                <c:pt idx="35">
                  <c:v>39.0</c:v>
                </c:pt>
                <c:pt idx="36">
                  <c:v>40.0</c:v>
                </c:pt>
                <c:pt idx="37">
                  <c:v>41.0</c:v>
                </c:pt>
                <c:pt idx="38">
                  <c:v>42.0</c:v>
                </c:pt>
                <c:pt idx="39">
                  <c:v>43.0</c:v>
                </c:pt>
                <c:pt idx="40">
                  <c:v>44.0</c:v>
                </c:pt>
                <c:pt idx="41">
                  <c:v>45.0</c:v>
                </c:pt>
                <c:pt idx="42">
                  <c:v>46.0</c:v>
                </c:pt>
                <c:pt idx="43">
                  <c:v>47.0</c:v>
                </c:pt>
                <c:pt idx="44">
                  <c:v>48.0</c:v>
                </c:pt>
                <c:pt idx="45">
                  <c:v>49.0</c:v>
                </c:pt>
                <c:pt idx="46">
                  <c:v>50.0</c:v>
                </c:pt>
                <c:pt idx="47">
                  <c:v>51.0</c:v>
                </c:pt>
                <c:pt idx="48">
                  <c:v>52.0</c:v>
                </c:pt>
                <c:pt idx="49">
                  <c:v>53.0</c:v>
                </c:pt>
                <c:pt idx="50">
                  <c:v>54.0</c:v>
                </c:pt>
                <c:pt idx="51">
                  <c:v>55.0</c:v>
                </c:pt>
                <c:pt idx="52">
                  <c:v>56.0</c:v>
                </c:pt>
                <c:pt idx="53">
                  <c:v>57.0</c:v>
                </c:pt>
                <c:pt idx="54">
                  <c:v>58.0</c:v>
                </c:pt>
                <c:pt idx="55">
                  <c:v>59.0</c:v>
                </c:pt>
                <c:pt idx="56">
                  <c:v>60.0</c:v>
                </c:pt>
                <c:pt idx="57">
                  <c:v>61.0</c:v>
                </c:pt>
                <c:pt idx="58">
                  <c:v>62.0</c:v>
                </c:pt>
                <c:pt idx="59">
                  <c:v>63.0</c:v>
                </c:pt>
                <c:pt idx="60">
                  <c:v>64.0</c:v>
                </c:pt>
                <c:pt idx="61">
                  <c:v>65.0</c:v>
                </c:pt>
                <c:pt idx="62">
                  <c:v>66.0</c:v>
                </c:pt>
                <c:pt idx="63">
                  <c:v>67.0</c:v>
                </c:pt>
                <c:pt idx="64">
                  <c:v>68.0</c:v>
                </c:pt>
                <c:pt idx="65">
                  <c:v>69.0</c:v>
                </c:pt>
                <c:pt idx="66">
                  <c:v>70.0</c:v>
                </c:pt>
                <c:pt idx="67">
                  <c:v>71.0</c:v>
                </c:pt>
                <c:pt idx="68">
                  <c:v>72.0</c:v>
                </c:pt>
                <c:pt idx="69">
                  <c:v>73.0</c:v>
                </c:pt>
                <c:pt idx="70">
                  <c:v>74.0</c:v>
                </c:pt>
                <c:pt idx="71">
                  <c:v>75.0</c:v>
                </c:pt>
                <c:pt idx="72">
                  <c:v>76.0</c:v>
                </c:pt>
                <c:pt idx="73">
                  <c:v>77.0</c:v>
                </c:pt>
                <c:pt idx="74">
                  <c:v>78.0</c:v>
                </c:pt>
                <c:pt idx="75">
                  <c:v>79.0</c:v>
                </c:pt>
                <c:pt idx="76">
                  <c:v>80.0</c:v>
                </c:pt>
                <c:pt idx="77">
                  <c:v>81.0</c:v>
                </c:pt>
                <c:pt idx="78">
                  <c:v>82.0</c:v>
                </c:pt>
                <c:pt idx="79">
                  <c:v>83.0</c:v>
                </c:pt>
                <c:pt idx="80">
                  <c:v>84.0</c:v>
                </c:pt>
                <c:pt idx="81">
                  <c:v>85.0</c:v>
                </c:pt>
                <c:pt idx="82">
                  <c:v>86.0</c:v>
                </c:pt>
                <c:pt idx="83">
                  <c:v>87.0</c:v>
                </c:pt>
                <c:pt idx="84">
                  <c:v>88.0</c:v>
                </c:pt>
                <c:pt idx="85">
                  <c:v>89.0</c:v>
                </c:pt>
                <c:pt idx="86">
                  <c:v>90.0</c:v>
                </c:pt>
              </c:numCache>
            </c:numRef>
          </c:xVal>
          <c:yVal>
            <c:numRef>
              <c:f>PromptPulse!$AB$11:$AB$97</c:f>
              <c:numCache>
                <c:formatCode>General</c:formatCode>
                <c:ptCount val="87"/>
                <c:pt idx="0">
                  <c:v>0.0</c:v>
                </c:pt>
                <c:pt idx="1">
                  <c:v>3.483143069692044</c:v>
                </c:pt>
                <c:pt idx="2">
                  <c:v>5.263277453254188</c:v>
                </c:pt>
                <c:pt idx="3">
                  <c:v>6.517410468225794</c:v>
                </c:pt>
                <c:pt idx="4">
                  <c:v>7.63741574320106</c:v>
                </c:pt>
                <c:pt idx="5">
                  <c:v>0.0</c:v>
                </c:pt>
                <c:pt idx="6">
                  <c:v>2.979207565697381</c:v>
                </c:pt>
                <c:pt idx="7">
                  <c:v>7.166875910918978</c:v>
                </c:pt>
                <c:pt idx="8">
                  <c:v>9.45705562084516</c:v>
                </c:pt>
                <c:pt idx="9">
                  <c:v>11.12204754625307</c:v>
                </c:pt>
                <c:pt idx="10">
                  <c:v>12.51695232986925</c:v>
                </c:pt>
                <c:pt idx="11">
                  <c:v>13.77436806694927</c:v>
                </c:pt>
                <c:pt idx="12">
                  <c:v>14.95359518674438</c:v>
                </c:pt>
                <c:pt idx="13">
                  <c:v>16.08465363237169</c:v>
                </c:pt>
                <c:pt idx="14">
                  <c:v>17.18418542220238</c:v>
                </c:pt>
                <c:pt idx="15">
                  <c:v>18.26208090534963</c:v>
                </c:pt>
                <c:pt idx="16">
                  <c:v>19.32455050309055</c:v>
                </c:pt>
                <c:pt idx="17">
                  <c:v>20.37567202237988</c:v>
                </c:pt>
                <c:pt idx="18">
                  <c:v>21.41822383091467</c:v>
                </c:pt>
                <c:pt idx="19">
                  <c:v>22.4541587665247</c:v>
                </c:pt>
                <c:pt idx="20">
                  <c:v>23.48488635126465</c:v>
                </c:pt>
                <c:pt idx="21">
                  <c:v>24.51144753288608</c:v>
                </c:pt>
                <c:pt idx="22">
                  <c:v>25.53462657425995</c:v>
                </c:pt>
                <c:pt idx="23">
                  <c:v>26.5550248206405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4.579748080539318</c:v>
                </c:pt>
                <c:pt idx="36">
                  <c:v>11.91683026278952</c:v>
                </c:pt>
                <c:pt idx="37">
                  <c:v>17.49994263470098</c:v>
                </c:pt>
                <c:pt idx="38">
                  <c:v>21.93316022710153</c:v>
                </c:pt>
                <c:pt idx="39">
                  <c:v>25.57933216918898</c:v>
                </c:pt>
                <c:pt idx="40">
                  <c:v>28.66750364367591</c:v>
                </c:pt>
                <c:pt idx="41">
                  <c:v>31.34828762722836</c:v>
                </c:pt>
                <c:pt idx="42">
                  <c:v>33.72417212305307</c:v>
                </c:pt>
                <c:pt idx="43">
                  <c:v>35.8669576310728</c:v>
                </c:pt>
                <c:pt idx="44">
                  <c:v>37.82822248338064</c:v>
                </c:pt>
                <c:pt idx="45">
                  <c:v>39.64583520503036</c:v>
                </c:pt>
                <c:pt idx="46">
                  <c:v>41.34813620588394</c:v>
                </c:pt>
                <c:pt idx="47">
                  <c:v>42.9566977274544</c:v>
                </c:pt>
                <c:pt idx="48">
                  <c:v>44.48819018501227</c:v>
                </c:pt>
                <c:pt idx="49">
                  <c:v>45.95567179060497</c:v>
                </c:pt>
                <c:pt idx="50">
                  <c:v>47.36949707928768</c:v>
                </c:pt>
                <c:pt idx="51">
                  <c:v>48.73796821311187</c:v>
                </c:pt>
                <c:pt idx="52">
                  <c:v>50.067809319477</c:v>
                </c:pt>
                <c:pt idx="53">
                  <c:v>51.36451694782647</c:v>
                </c:pt>
                <c:pt idx="54">
                  <c:v>52.63262242225673</c:v>
                </c:pt>
                <c:pt idx="55">
                  <c:v>53.87589062083565</c:v>
                </c:pt>
                <c:pt idx="56">
                  <c:v>55.09747226779707</c:v>
                </c:pt>
                <c:pt idx="57">
                  <c:v>56.30002181295421</c:v>
                </c:pt>
                <c:pt idx="58">
                  <c:v>57.48578954573297</c:v>
                </c:pt>
                <c:pt idx="59">
                  <c:v>58.65669421403215</c:v>
                </c:pt>
                <c:pt idx="60">
                  <c:v>59.81438074697751</c:v>
                </c:pt>
                <c:pt idx="61">
                  <c:v>60.96026649118962</c:v>
                </c:pt>
                <c:pt idx="62">
                  <c:v>62.09557851374816</c:v>
                </c:pt>
                <c:pt idx="63">
                  <c:v>63.22138390168055</c:v>
                </c:pt>
                <c:pt idx="64">
                  <c:v>64.33861452948678</c:v>
                </c:pt>
                <c:pt idx="65">
                  <c:v>65.44808742602359</c:v>
                </c:pt>
                <c:pt idx="66">
                  <c:v>66.55052161730336</c:v>
                </c:pt>
                <c:pt idx="67">
                  <c:v>67.64655212935321</c:v>
                </c:pt>
                <c:pt idx="68">
                  <c:v>68.73674168880954</c:v>
                </c:pt>
                <c:pt idx="69">
                  <c:v>69.82159054658298</c:v>
                </c:pt>
                <c:pt idx="70">
                  <c:v>70.9015447631525</c:v>
                </c:pt>
                <c:pt idx="71">
                  <c:v>71.97700322656469</c:v>
                </c:pt>
                <c:pt idx="72">
                  <c:v>73.04832362139858</c:v>
                </c:pt>
                <c:pt idx="73">
                  <c:v>74.11582752536808</c:v>
                </c:pt>
                <c:pt idx="74">
                  <c:v>75.17980477729705</c:v>
                </c:pt>
                <c:pt idx="75">
                  <c:v>76.24051723396981</c:v>
                </c:pt>
                <c:pt idx="76">
                  <c:v>77.29820201236221</c:v>
                </c:pt>
                <c:pt idx="77">
                  <c:v>78.3530742968603</c:v>
                </c:pt>
                <c:pt idx="78">
                  <c:v>79.40532977741353</c:v>
                </c:pt>
                <c:pt idx="79">
                  <c:v>80.45514677347363</c:v>
                </c:pt>
                <c:pt idx="80">
                  <c:v>81.50268808951954</c:v>
                </c:pt>
                <c:pt idx="81">
                  <c:v>82.54810264055138</c:v>
                </c:pt>
                <c:pt idx="82">
                  <c:v>83.59152687983842</c:v>
                </c:pt>
                <c:pt idx="83">
                  <c:v>84.63308605616686</c:v>
                </c:pt>
                <c:pt idx="84">
                  <c:v>85.67289532365865</c:v>
                </c:pt>
                <c:pt idx="85">
                  <c:v>86.71106072375876</c:v>
                </c:pt>
                <c:pt idx="86">
                  <c:v>87.74768005608843</c:v>
                </c:pt>
              </c:numCache>
            </c:numRef>
          </c:yVal>
          <c:smooth val="0"/>
        </c:ser>
        <c:ser>
          <c:idx val="2"/>
          <c:order val="2"/>
          <c:tx>
            <c:v>Ei</c:v>
          </c:tx>
          <c:spPr>
            <a:ln w="25400">
              <a:solidFill>
                <a:srgbClr val="90713A"/>
              </a:solidFill>
              <a:prstDash val="solid"/>
            </a:ln>
          </c:spPr>
          <c:marker>
            <c:symbol val="none"/>
          </c:marker>
          <c:xVal>
            <c:numRef>
              <c:f>PromptPulse!$Z$5:$Z$6</c:f>
              <c:numCache>
                <c:formatCode>General</c:formatCode>
                <c:ptCount val="2"/>
                <c:pt idx="0">
                  <c:v>4.0</c:v>
                </c:pt>
                <c:pt idx="1">
                  <c:v>90.0</c:v>
                </c:pt>
              </c:numCache>
            </c:numRef>
          </c:xVal>
          <c:yVal>
            <c:numRef>
              <c:f>PromptPulse!$AA$5:$AA$6</c:f>
              <c:numCache>
                <c:formatCode>General</c:formatCode>
                <c:ptCount val="2"/>
                <c:pt idx="0">
                  <c:v>4.0</c:v>
                </c:pt>
                <c:pt idx="1">
                  <c:v>90.0</c:v>
                </c:pt>
              </c:numCache>
            </c:numRef>
          </c:yVal>
          <c:smooth val="0"/>
        </c:ser>
        <c:ser>
          <c:idx val="3"/>
          <c:order val="3"/>
          <c:tx>
            <c:v>Elastic</c:v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xVal>
            <c:numRef>
              <c:f>PromptPulse!$Z$5:$Z$6</c:f>
              <c:numCache>
                <c:formatCode>General</c:formatCode>
                <c:ptCount val="2"/>
                <c:pt idx="0">
                  <c:v>4.0</c:v>
                </c:pt>
                <c:pt idx="1">
                  <c:v>90.0</c:v>
                </c:pt>
              </c:numCache>
            </c:numRef>
          </c:xVal>
          <c:yVal>
            <c:numRef>
              <c:f>PromptPulse!$AB$5:$AB$6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808392"/>
        <c:axId val="273823496"/>
      </c:scatterChart>
      <c:valAx>
        <c:axId val="273808392"/>
        <c:scaling>
          <c:orientation val="minMax"/>
          <c:max val="90.0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Incident Energy E (meV)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73823496"/>
        <c:crossesAt val="-120.0"/>
        <c:crossBetween val="midCat"/>
      </c:valAx>
      <c:valAx>
        <c:axId val="273823496"/>
        <c:scaling>
          <c:orientation val="minMax"/>
          <c:max val="100.0"/>
          <c:min val="-12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</a:t>
                </a:r>
                <a:r>
                  <a:rPr lang="en-US" baseline="0"/>
                  <a:t> Transfer E (meV)</a:t>
                </a:r>
                <a:endParaRPr lang="en-US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73808392"/>
        <c:crosses val="autoZero"/>
        <c:crossBetween val="midCat"/>
        <c:majorUnit val="20.0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82962962962963"/>
          <c:y val="0.464052287581699"/>
          <c:w val="0.10962962962963"/>
          <c:h val="0.156862745098039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0.18355</cdr:x>
      <cdr:y>0.12565</cdr:y>
    </cdr:from>
    <cdr:to>
      <cdr:x>0.18355</cdr:x>
      <cdr:y>0.95012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1678353" y="861738"/>
          <a:ext cx="0" cy="565421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8000"/>
          </a:solidFill>
          <a:headEnd type="arrow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0.28666</cdr:x>
      <cdr:y>0.12865</cdr:y>
    </cdr:from>
    <cdr:to>
      <cdr:x>0.28666</cdr:x>
      <cdr:y>0.95312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2621250" y="882301"/>
          <a:ext cx="0" cy="565421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8000"/>
          </a:solidFill>
          <a:headEnd type="arrow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0.5138</cdr:x>
      <cdr:y>0.12504</cdr:y>
    </cdr:from>
    <cdr:to>
      <cdr:x>0.5138</cdr:x>
      <cdr:y>0.94951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4698170" y="857510"/>
          <a:ext cx="0" cy="565421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8000"/>
          </a:solidFill>
          <a:headEnd type="arrow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0.85338</cdr:x>
      <cdr:y>0.12363</cdr:y>
    </cdr:from>
    <cdr:to>
      <cdr:x>0.85338</cdr:x>
      <cdr:y>0.9481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7803270" y="847837"/>
          <a:ext cx="0" cy="565421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8000"/>
          </a:solidFill>
          <a:headEnd type="arrow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0.12415</cdr:x>
      <cdr:y>0.12142</cdr:y>
    </cdr:from>
    <cdr:to>
      <cdr:x>0.12415</cdr:x>
      <cdr:y>0.94589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1135218" y="832721"/>
          <a:ext cx="0" cy="565421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8000"/>
          </a:solidFill>
          <a:headEnd type="arrow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0.14955</cdr:x>
      <cdr:y>0.12442</cdr:y>
    </cdr:from>
    <cdr:to>
      <cdr:x>0.14955</cdr:x>
      <cdr:y>0.94889</cdr:y>
    </cdr:to>
    <cdr:cxnSp macro="">
      <cdr:nvCxnSpPr>
        <cdr:cNvPr id="8" name="Straight Arrow Connector 7"/>
        <cdr:cNvCxnSpPr/>
      </cdr:nvCxnSpPr>
      <cdr:spPr>
        <a:xfrm xmlns:a="http://schemas.openxmlformats.org/drawingml/2006/main">
          <a:off x="1367461" y="853284"/>
          <a:ext cx="0" cy="565421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8000"/>
          </a:solidFill>
          <a:headEnd type="arrow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0.12236</cdr:x>
      <cdr:y>0.1984</cdr:y>
    </cdr:from>
    <cdr:to>
      <cdr:x>0.15048</cdr:x>
      <cdr:y>0.20061</cdr:y>
    </cdr:to>
    <cdr:cxnSp macro="">
      <cdr:nvCxnSpPr>
        <cdr:cNvPr id="10" name="Straight Arrow Connector 9"/>
        <cdr:cNvCxnSpPr/>
      </cdr:nvCxnSpPr>
      <cdr:spPr>
        <a:xfrm xmlns:a="http://schemas.openxmlformats.org/drawingml/2006/main">
          <a:off x="1118902" y="1360639"/>
          <a:ext cx="257045" cy="15119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0.51155</cdr:x>
      <cdr:y>0.1984</cdr:y>
    </cdr:from>
    <cdr:to>
      <cdr:x>0.85325</cdr:x>
      <cdr:y>0.1992</cdr:y>
    </cdr:to>
    <cdr:cxnSp macro="">
      <cdr:nvCxnSpPr>
        <cdr:cNvPr id="11" name="Straight Arrow Connector 10"/>
        <cdr:cNvCxnSpPr/>
      </cdr:nvCxnSpPr>
      <cdr:spPr>
        <a:xfrm xmlns:a="http://schemas.openxmlformats.org/drawingml/2006/main" flipV="1">
          <a:off x="4677611" y="1360639"/>
          <a:ext cx="3124463" cy="5446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0.18249</cdr:x>
      <cdr:y>0.1984</cdr:y>
    </cdr:from>
    <cdr:to>
      <cdr:x>0.28938</cdr:x>
      <cdr:y>0.1992</cdr:y>
    </cdr:to>
    <cdr:cxnSp macro="">
      <cdr:nvCxnSpPr>
        <cdr:cNvPr id="14" name="Straight Arrow Connector 13"/>
        <cdr:cNvCxnSpPr/>
      </cdr:nvCxnSpPr>
      <cdr:spPr>
        <a:xfrm xmlns:a="http://schemas.openxmlformats.org/drawingml/2006/main" flipV="1">
          <a:off x="1668672" y="1360639"/>
          <a:ext cx="977380" cy="5445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0.54237</cdr:x>
      <cdr:y>0.61945</cdr:y>
    </cdr:from>
    <cdr:to>
      <cdr:x>0.81852</cdr:x>
      <cdr:y>0.79581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959458" y="4248218"/>
          <a:ext cx="2525089" cy="1209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Acceptable energy gain and energy loss regions are bounded by green.  There are two main energy regions that are impacted by the prompt pulse: 8-10 </a:t>
          </a:r>
          <a:r>
            <a:rPr lang="en-US" sz="1100" b="1" dirty="0" err="1" smtClean="0"/>
            <a:t>Ei</a:t>
          </a:r>
          <a:r>
            <a:rPr lang="en-US" sz="1100" b="1" dirty="0" smtClean="0"/>
            <a:t> and 24-50 </a:t>
          </a:r>
          <a:r>
            <a:rPr lang="en-US" sz="1100" b="1" dirty="0" err="1" smtClean="0"/>
            <a:t>Ei</a:t>
          </a:r>
          <a:r>
            <a:rPr lang="en-US" sz="1100" b="1" dirty="0" smtClean="0"/>
            <a:t>.</a:t>
          </a:r>
          <a:endParaRPr lang="en-US" sz="11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26E2-C2E9-2648-8971-6F18C6D4D322}" type="datetimeFigureOut">
              <a:rPr lang="en-US" smtClean="0"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53D-01BB-894A-A5DA-F643760A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26E2-C2E9-2648-8971-6F18C6D4D322}" type="datetimeFigureOut">
              <a:rPr lang="en-US" smtClean="0"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53D-01BB-894A-A5DA-F643760A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2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26E2-C2E9-2648-8971-6F18C6D4D322}" type="datetimeFigureOut">
              <a:rPr lang="en-US" smtClean="0"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53D-01BB-894A-A5DA-F643760A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4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26E2-C2E9-2648-8971-6F18C6D4D322}" type="datetimeFigureOut">
              <a:rPr lang="en-US" smtClean="0"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53D-01BB-894A-A5DA-F643760A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26E2-C2E9-2648-8971-6F18C6D4D322}" type="datetimeFigureOut">
              <a:rPr lang="en-US" smtClean="0"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53D-01BB-894A-A5DA-F643760A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26E2-C2E9-2648-8971-6F18C6D4D322}" type="datetimeFigureOut">
              <a:rPr lang="en-US" smtClean="0"/>
              <a:t>5/21/12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53D-01BB-894A-A5DA-F643760A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6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26E2-C2E9-2648-8971-6F18C6D4D322}" type="datetimeFigureOut">
              <a:rPr lang="en-US" smtClean="0"/>
              <a:t>5/21/12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53D-01BB-894A-A5DA-F643760A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9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26E2-C2E9-2648-8971-6F18C6D4D322}" type="datetimeFigureOut">
              <a:rPr lang="en-US" smtClean="0"/>
              <a:t>5/21/12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53D-01BB-894A-A5DA-F643760A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3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26E2-C2E9-2648-8971-6F18C6D4D322}" type="datetimeFigureOut">
              <a:rPr lang="en-US" smtClean="0"/>
              <a:t>5/21/12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53D-01BB-894A-A5DA-F643760A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26E2-C2E9-2648-8971-6F18C6D4D322}" type="datetimeFigureOut">
              <a:rPr lang="en-US" smtClean="0"/>
              <a:t>5/21/12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53D-01BB-894A-A5DA-F643760A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2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26E2-C2E9-2648-8971-6F18C6D4D322}" type="datetimeFigureOut">
              <a:rPr lang="en-US" smtClean="0"/>
              <a:t>5/21/12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253D-01BB-894A-A5DA-F643760A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0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26E2-C2E9-2648-8971-6F18C6D4D322}" type="datetimeFigureOut">
              <a:rPr lang="en-US" smtClean="0"/>
              <a:t>5/21/12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2253D-01BB-894A-A5DA-F643760AF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BL14B – HYSPEC Component Facts and Function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source of Visual Definitions and Operating Parameters created by Melissa K. Graves-Brook.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010" y="16280"/>
            <a:ext cx="4882421" cy="36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9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iteFloorPlot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94313" y="-795382"/>
            <a:ext cx="6550165" cy="8476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9512" y="5816838"/>
            <a:ext cx="126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HYSPEC Lift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888635" y="3973476"/>
            <a:ext cx="1160710" cy="11469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75397" y="4246566"/>
            <a:ext cx="594360" cy="5943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47668" y="4328493"/>
            <a:ext cx="126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Drumshield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7155" y="2617132"/>
            <a:ext cx="696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BL13</a:t>
            </a:r>
          </a:p>
          <a:p>
            <a:r>
              <a:rPr lang="en-US" dirty="0" smtClean="0"/>
              <a:t>Side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56460" y="4840926"/>
            <a:ext cx="341908" cy="6291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6666" y="4840926"/>
            <a:ext cx="341908" cy="6291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2621826" y="5470120"/>
            <a:ext cx="1399662" cy="124792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1356"/>
            <a:ext cx="2719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integral component is the HYSPEC Granite Dance Floor.  This was installed with great care and precision.  There is less than a millimeter deviation from one corner to the other!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79386" y="1872214"/>
            <a:ext cx="4184301" cy="359790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46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03950"/>
              </p:ext>
            </p:extLst>
          </p:nvPr>
        </p:nvGraphicFramePr>
        <p:xfrm>
          <a:off x="236241" y="645161"/>
          <a:ext cx="8667087" cy="4229506"/>
        </p:xfrm>
        <a:graphic>
          <a:graphicData uri="http://schemas.openxmlformats.org/drawingml/2006/table">
            <a:tbl>
              <a:tblPr/>
              <a:tblGrid>
                <a:gridCol w="362474"/>
                <a:gridCol w="599957"/>
                <a:gridCol w="587458"/>
                <a:gridCol w="587458"/>
                <a:gridCol w="51732"/>
                <a:gridCol w="349975"/>
                <a:gridCol w="599957"/>
                <a:gridCol w="587458"/>
                <a:gridCol w="587458"/>
                <a:gridCol w="51732"/>
                <a:gridCol w="349975"/>
                <a:gridCol w="599957"/>
                <a:gridCol w="587458"/>
                <a:gridCol w="587458"/>
                <a:gridCol w="51732"/>
                <a:gridCol w="349975"/>
                <a:gridCol w="599957"/>
                <a:gridCol w="587458"/>
                <a:gridCol w="587458"/>
              </a:tblGrid>
              <a:tr h="197139"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HYSPEC (BL14B) Granite Tile Floor Elevation Survey, May 10, 2011</a:t>
                      </a:r>
                    </a:p>
                  </a:txBody>
                  <a:tcPr marL="11875" marR="11875" marT="11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Elevation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Elevation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Elevation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Elevation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Point ID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 (meters)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 (meters)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 (meters)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Point ID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 (meters)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 (meters)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 (meters)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Point ID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 (meters)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 (meters)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 (meters)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Point ID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 (meters)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 (meters)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 (meters)</a:t>
                      </a:r>
                    </a:p>
                  </a:txBody>
                  <a:tcPr marL="11875" marR="11875" marT="11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A1_1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36.540819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8.065158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-1.098816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B1_1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37.415143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8.032127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-1.098784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C1_1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38.278436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7.991184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-1.098727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D1_1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39.139759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7.836749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-1.098658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A1_2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37.343468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8.026639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-1.098760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B1_2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38.209134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7.998903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-1.098729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C1_2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39.079777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7.958055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-1.098723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D1_2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39.945423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7.799655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-1.098538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A1_3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37.278360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6.579416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-1.098722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B1_3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38.178553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7.304778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-1.098631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C1_3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39.016192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6.507173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-1.098669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D1_3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39.912165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7.107291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-1.098579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A1_4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36.487655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6.612183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-1.098728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B1_4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37.383954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7.342155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-1.098729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C1_4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38.221061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6.537035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-1.098689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D1_4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39.118161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7.142473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-1.098704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A1_5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36.884795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7.261577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-1.098798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B1_5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37.770697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7.670139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-1.098775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C1_5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38.642553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7.241278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-1.098685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D1_5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39.534965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7.471572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-1.098648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A2_1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36.481832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6.538682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-1.098725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B2_1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37.380293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7.271405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-1.098714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C2_1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38.216865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6.472257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-1.098727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D2_1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39.112736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7.070465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-1.098704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A2_2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37.276852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6.501225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-1.098734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B2_2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38.183875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7.236153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-1.098630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C2_2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39.015573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6.435302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-1.098603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D2_2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39.915335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7.036308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-1.098625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A2_3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37.217226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5.055941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-1.098704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B2_3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38.112872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5.788893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-1.098696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C2_3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38.955441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4.980319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-1.098581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D2_3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39.847465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5.582117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-1.098595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A2_4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36.419374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5.091243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-1.098785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B2_4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37.322626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5.817293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-1.098764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C2_4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38.158511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5.012894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-1.098663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D2_4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39.051063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5.615413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-1.098697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A2_5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36.849071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5.800445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-1.098763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B2_5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37.761696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6.449345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-1.098711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C2_5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38.602480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5.729243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-1.098636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D2_5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39.525805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6.362884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-1.098579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A3_1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36.416061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5.016651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-1.098703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B3_1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37.309991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5.746806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-1.098717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C3_1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38.155307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4.945272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-1.098690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D3_1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39.051222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5.543896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-1.098658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A3_2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37.210306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4.977757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-1.098681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B3_2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38.113981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5.711297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-1.098638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C3_2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38.953435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4.913285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-1.098603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D3_2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39.846962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5.509757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-1.098559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A3_3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37.156037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3.706777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-1.098701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B3_3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38.053918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4.263578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-1.098641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C3_3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38.890431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3.456909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-1.098460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D3_3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39.786241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4.057570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-1.098480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A3_4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36.376878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3.926082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-1.098659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B3_4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37.255196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4.291723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-1.098674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C3_4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38.088014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3.489613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-1.098520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D3_4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38.989417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4.092786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-1.098513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A3_5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36.795375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4.303305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-1.098629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B3_5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37.694647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4.990803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-1.098648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C3_5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38.516365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4.182513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-1.098581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D3_5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39.428688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4.813468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-1.098546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B4_1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37.250677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4.222310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-1.098690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D4_1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38.982764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4.027261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-1.098502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B4_2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38.049897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4.189860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-1.098645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D4_2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39.779731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3.991900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-1.098484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B4_3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38.023174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3.498670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-1.098602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D4_3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39.721559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2.537726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-1.098272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B4_4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37.230455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3.672342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-1.098693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D4_4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38.937482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2.861700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-1.098495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B4_5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37.643953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3.892185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-1.098708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D4_5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39.334602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3.311135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-1.098435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875" marR="11875" marT="11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86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831023"/>
              </p:ext>
            </p:extLst>
          </p:nvPr>
        </p:nvGraphicFramePr>
        <p:xfrm>
          <a:off x="136556" y="191181"/>
          <a:ext cx="8832196" cy="6502345"/>
        </p:xfrm>
        <a:graphic>
          <a:graphicData uri="http://schemas.openxmlformats.org/drawingml/2006/table">
            <a:tbl>
              <a:tblPr/>
              <a:tblGrid>
                <a:gridCol w="368205"/>
                <a:gridCol w="609444"/>
                <a:gridCol w="596747"/>
                <a:gridCol w="596747"/>
                <a:gridCol w="61904"/>
                <a:gridCol w="355509"/>
                <a:gridCol w="609444"/>
                <a:gridCol w="596747"/>
                <a:gridCol w="596747"/>
                <a:gridCol w="61904"/>
                <a:gridCol w="355509"/>
                <a:gridCol w="609444"/>
                <a:gridCol w="596747"/>
                <a:gridCol w="596747"/>
                <a:gridCol w="61904"/>
                <a:gridCol w="355509"/>
                <a:gridCol w="609444"/>
                <a:gridCol w="596747"/>
                <a:gridCol w="596747"/>
              </a:tblGrid>
              <a:tr h="189879"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HYSPEC (BL14B) Granite Tile Floor Elevation Survey, May 10, 2011</a:t>
                      </a:r>
                    </a:p>
                  </a:txBody>
                  <a:tcPr marL="8833" marR="8833" marT="88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Elevation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Elevation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Elevation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Elevation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Point ID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 (meters)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 (meters)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 (meters)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Point ID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 (meters)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 (meters)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 (meters)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Point ID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 (meters)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 (meters)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 (meters)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Point ID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 (meters)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 (meters)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 (meters)</a:t>
                      </a:r>
                    </a:p>
                  </a:txBody>
                  <a:tcPr marL="8833" marR="8833" marT="8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E1_1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40.013418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7.812614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-1.098599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F1_1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40.873457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7.560119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-1.098406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G1_1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41.740534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7.433973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-1.098515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H1_1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42.576854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6.696094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-1.098378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E1_2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40.812171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7.776430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-1.098470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F1_2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41.669967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7.521408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-1.098496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G1_2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42.531521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7.395498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-1.098247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H1_2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43.377435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6.660074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-1.098342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E1_3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40.774532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6.846103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-1.098475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F1_3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41.608024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6.042784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-1.098485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G1_3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42.516919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6.765299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-1.098412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H1_3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43.347112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5.965332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-1.098295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E1_4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39.982355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6.878474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-1.098560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F1_4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40.813684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6.073584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-1.098471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G1_4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41.711425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6.798587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-1.098521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H1_4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42.545978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6.002324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-1.098383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E1_5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40.373449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7.310073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-1.098530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F1_5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41.240681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6.802123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-1.098412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G1_5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42.137115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7.109640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-1.098488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H1_5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42.956903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6.305832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-1.098402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E2_1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39.969073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6.813784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-1.098558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F2_1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40.807732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6.004947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-1.098438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G2_1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41.708072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6.733774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-1.098478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H2_1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42.543483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5.929936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-1.098352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E2_2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40.774513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6.779944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-1.098489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F2_2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41.612345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5.977420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-1.098430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G2_2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42.511902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6.699723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-1.098429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H2_2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43.338607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5.903901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-1.098353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E2_3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40.708838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5.324698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-1.098413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F2_3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41.541711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4.520795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-1.098325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G2_3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42.440924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5.247119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-1.098373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H2_3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43.280895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4.442224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-1.098237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E2_4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39.912645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5.357728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-1.098614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F2_4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40.748434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4.554864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-1.098426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G2_4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41.645250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5.274425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-1.098346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H2_4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42.486708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4.475321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-1.098278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E2_5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40.382022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6.138516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-1.098463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F2_5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41.178022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5.257576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-1.098389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G2_5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42.094806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5.930420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-1.098410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H2_5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42.940340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5.161087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-1.098297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E3_1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39.906425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5.282174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-1.098665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F3_1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40.742289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4.485338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-1.098321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G3_1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41.644203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5.205533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-1.098336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H3_1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42.479940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4.406197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-1.098299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E3_2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40.705224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5.251596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-1.098428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F3_2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41.543205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4.450183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-1.098250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G3_2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42.445418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5.177197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-1.098414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H3_2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43.281378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4.368568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-1.098253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E3_3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40.644727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3.796291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-1.098417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F3_3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41.475616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2.997813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-1.098268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G3_3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42.380650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3.719191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-1.098271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H3_3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43.214854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2.922177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-1.098154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E3_4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39.844268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3.834252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-1.098546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F3_4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40.679291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3.032748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-1.098382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G3_4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41.586847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3.754196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-1.098364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H3_4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42.420132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2.956081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-1.098295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E3_5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40.277434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4.527691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-1.098528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F3_5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41.128439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3.771123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-1.098316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G3_5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42.003774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4.460848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-1.098307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H3_5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42.873026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3.587994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-1.098256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E4_1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39.841356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3.760642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-1.098562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F4_1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40.678421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2.961143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-1.098392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G4_1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41.580260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3.678942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-1.098361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H4_1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42.411061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2.883563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-1.098279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E4_2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40.642629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3.733332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-1.098413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F4_2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41.479455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2.931650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-1.098328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G4_2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42.381724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3.661746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-1.098325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H4_2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43.214843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2.849759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-1.098155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E4_3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40.581080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2.278176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-1.098381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F4_3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41.415515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1.477102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-1.098331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G4_3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42.316554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2.193700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-1.098319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H4_3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43.149893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1.394049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-1.098239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E4_4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39.855452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2.307653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-1.098391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F4_4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40.616906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1.509469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-1.098362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G4_4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41.517318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2.227636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-1.098316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H4_4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42.354220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1.433647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-1.098305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E4_5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40.260662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2.986701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-1.098359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F4_5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41.044825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2.184719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-1.098371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G4_5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41.928655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2.931315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-1.098380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H4_5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42.785461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2.155442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-1.098233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E5_1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39.893308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2.234209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-1.098354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F5_1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40.608828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1.437618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-1.098389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G5_1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41.512664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2.162587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-1.098356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H5_1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42.347262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1.360836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-1.098296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E5_2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40.577734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2.206370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-1.098376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F5_2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41.413056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1.408095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-1.098307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G5_2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42.307843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2.123167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-1.098333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H5_2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43.142068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1.330282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-1.098271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E5_3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40.512888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0.749676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-1.098361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F5_3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41.351742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-0.045244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-1.098381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G5_3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42.249563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0.678742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-1.098267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H5_3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43.086787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-0.115832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-1.098315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E5_4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39.717820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0.790329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-1.098501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F5_4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40.553976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-0.013871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-1.098437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G5_4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41.450938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0.702806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-1.098320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H5_4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42.290744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-0.091307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-1.098326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E5_5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40.233608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1.541787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-1.098319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F5_5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40.960051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0.660081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-1.098442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G5_5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41.876667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1.403853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-1.098299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H5_5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42.705220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0.582738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-1.098330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E6_1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39.719222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0.717823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-1.098335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F6_1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40.547433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-0.086950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-1.098445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G6_1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41.447750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0.640117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-1.098444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H6_1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42.286860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-0.159136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-1.098327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5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E6_2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40.514355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0.686683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-1.098416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F6_2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41.346863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-0.115962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-1.098417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G6_2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42.236937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0.606539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-1.098324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H6_2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43.079770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-0.196479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-1.098311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E6_3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40.449855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-0.768354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-1.098421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F6_3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41.287570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-1.574382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-1.098390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G6_3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42.185706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-0.839098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-1.098404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H6_3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43.023779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-1.648743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-1.098338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E6_4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39.653251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-0.734581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-1.098479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F6_4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40.491318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-1.539787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-1.098315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G6_4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41.391425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-0.816875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-1.098436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H6_4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42.220238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-1.617302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-1.098343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E6_5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40.079881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-0.040783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-1.098408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F6_5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40.968762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-0.845794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-1.098455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G6_5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41.825433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-0.162607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-1.098424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H6_5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42.671696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-0.948160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-1.098266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E7_1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39.650703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-0.809075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-1.098570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G7_1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41.386059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-0.883027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-1.098471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E7_2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40.443757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-0.843611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-1.098527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G7_2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42.178556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-0.916851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-1.098459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E7_3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40.419528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-1.539289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-1.098405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G7_3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42.152335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-1.612335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-1.098386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E7_4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39.615725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-1.503244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-1.098421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G7_4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41.358900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-1.579523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-1.098450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E7_5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40.065412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-1.183802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-1.098587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G7_5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41.786821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-1.291890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-1.098498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33" marR="8833" marT="8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46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63707"/>
              </p:ext>
            </p:extLst>
          </p:nvPr>
        </p:nvGraphicFramePr>
        <p:xfrm>
          <a:off x="174885" y="262051"/>
          <a:ext cx="8796715" cy="6210209"/>
        </p:xfrm>
        <a:graphic>
          <a:graphicData uri="http://schemas.openxmlformats.org/drawingml/2006/table">
            <a:tbl>
              <a:tblPr/>
              <a:tblGrid>
                <a:gridCol w="367170"/>
                <a:gridCol w="607731"/>
                <a:gridCol w="595070"/>
                <a:gridCol w="595070"/>
                <a:gridCol w="58178"/>
                <a:gridCol w="354509"/>
                <a:gridCol w="607731"/>
                <a:gridCol w="595070"/>
                <a:gridCol w="595070"/>
                <a:gridCol w="58178"/>
                <a:gridCol w="354509"/>
                <a:gridCol w="607731"/>
                <a:gridCol w="595070"/>
                <a:gridCol w="595070"/>
                <a:gridCol w="58178"/>
                <a:gridCol w="354509"/>
                <a:gridCol w="607731"/>
                <a:gridCol w="595070"/>
                <a:gridCol w="595070"/>
              </a:tblGrid>
              <a:tr h="206828"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HYSPEC (BL14B) Granite Tile Floor Elevation Survey, May 10, 2011</a:t>
                      </a:r>
                    </a:p>
                  </a:txBody>
                  <a:tcPr marL="9788" marR="9788" marT="9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Elevation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Elevation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Point ID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 (meters)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 (meters)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 (meters)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Point ID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 (meters)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 (meters)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 (meters)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I1_1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43.414843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5.992453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-1.098206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J1_1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44.238673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4.899464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-1.098168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I1_2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44.214713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5.954748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-1.098031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J1_2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45.042525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4.862485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-1.098206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I1_3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44.179875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5.170532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-1.098163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J1_3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45.012163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4.164447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-1.098153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I1_4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43.383657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5.205849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-1.098248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J1_4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44.206779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4.201261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-1.098147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I1_5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43.768937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5.532438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-1.098253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J1_5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44.598417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4.516508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-1.098219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I2_1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43.377311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5.138270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-1.098236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J2_1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44.205287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4.130054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-1.098114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I2_2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44.180711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5.105190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-1.098132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J2_2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45.004300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4.094164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-1.098135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I2_3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44.117209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3.650105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-1.098134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J2_3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44.941595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2.614755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-1.098143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I2_4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43.321209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3.682688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-1.098201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J2_4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44.146710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2.648896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-1.098173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I2_5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43.737020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4.346648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-1.098192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J2_5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44.579425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3.418843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-1.098249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I2_6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43.377189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5.135592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-1.098264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J3_1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44.141375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2.581117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-1.098173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I3_1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43.311532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3.614845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-1.098202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J3_2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44.945840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2.553556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-1.098177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I3_2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44.117599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3.579953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-1.098221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J3_4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44.077080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1.093527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-1.098150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I3_3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44.051121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2.123793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-1.098236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J3_5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44.487443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1.880871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-1.098243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I3_4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43.263987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2.163188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-1.098201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J4_1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44.072431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1.030854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-1.098168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I3_5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43.696025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2.862213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-1.098149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J4_3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44.816622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-0.495623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-1.098255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I4_1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43.253428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2.090019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-1.098163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J4_4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44.002669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-0.456086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-1.098195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I4_2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44.048892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2.058999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-1.098224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J4_5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44.420696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0.199157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-1.098215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I4_3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43.991261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0.595130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-1.098195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I4_4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43.188281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0.637318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-1.098245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I4_5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43.596233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1.329677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-1.098219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I5_1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43.185146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0.571496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-1.098250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I5_2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43.981068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0.532478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-1.098224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I5_3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43.925518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-0.917845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-1.098348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I5_4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43.123963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-0.891033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-1.098334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I5_5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43.548477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-0.212369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-1.098244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I6_1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43.123966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-0.955807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-1.098302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I6_2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43.927667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-0.982791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-1.098349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I6_3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43.893177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-1.686113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-1.098306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I6_4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43.091305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-1.653200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-1.098301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I6_5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43.479341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-1.374093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-1.098388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788" marR="9788" marT="97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82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6200000">
            <a:off x="2536722" y="-498487"/>
            <a:ext cx="4074235" cy="8648700"/>
            <a:chOff x="918613" y="133835"/>
            <a:chExt cx="4074235" cy="8648700"/>
          </a:xfrm>
        </p:grpSpPr>
        <p:pic>
          <p:nvPicPr>
            <p:cNvPr id="3" name="Picture 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613" y="133835"/>
              <a:ext cx="2921000" cy="8648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 Box 4"/>
            <p:cNvSpPr txBox="1"/>
            <p:nvPr/>
          </p:nvSpPr>
          <p:spPr>
            <a:xfrm>
              <a:off x="3063735" y="6442846"/>
              <a:ext cx="1929113" cy="314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srgbClr val="000000"/>
                  </a:solidFill>
                  <a:effectLst/>
                  <a:latin typeface="Times"/>
                  <a:ea typeface="ＭＳ 明朝"/>
                  <a:cs typeface="Times New Roman"/>
                </a:rPr>
                <a:t>Secondary Shutter – 34725 mm</a:t>
              </a:r>
              <a:endParaRPr lang="en-US" sz="1000" dirty="0">
                <a:solidFill>
                  <a:srgbClr val="000000"/>
                </a:solidFill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1787058" y="5436954"/>
              <a:ext cx="304800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srgbClr val="0000FF"/>
                </a:solidFill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6" name="Text Box 4"/>
            <p:cNvSpPr txBox="1"/>
            <p:nvPr/>
          </p:nvSpPr>
          <p:spPr>
            <a:xfrm>
              <a:off x="1787058" y="4214970"/>
              <a:ext cx="304800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srgbClr val="0000FF"/>
                </a:solidFill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7" name="Text Box 4"/>
            <p:cNvSpPr txBox="1"/>
            <p:nvPr/>
          </p:nvSpPr>
          <p:spPr>
            <a:xfrm>
              <a:off x="1788278" y="3086330"/>
              <a:ext cx="304800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srgbClr val="0000FF"/>
                </a:solidFill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9" name="Text Box 4"/>
            <p:cNvSpPr txBox="1"/>
            <p:nvPr/>
          </p:nvSpPr>
          <p:spPr>
            <a:xfrm>
              <a:off x="2332125" y="3038087"/>
              <a:ext cx="304800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</p:grpSp>
      <p:sp>
        <p:nvSpPr>
          <p:cNvPr id="16" name="Text Box 4"/>
          <p:cNvSpPr txBox="1"/>
          <p:nvPr/>
        </p:nvSpPr>
        <p:spPr>
          <a:xfrm rot="16200000">
            <a:off x="6232862" y="2920732"/>
            <a:ext cx="1279928" cy="31432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effectLst/>
                <a:latin typeface="Times"/>
                <a:ea typeface="ＭＳ 明朝"/>
                <a:cs typeface="Times New Roman"/>
              </a:rPr>
              <a:t>Gate Valve  - </a:t>
            </a:r>
            <a:endParaRPr lang="en-US" sz="1100" dirty="0">
              <a:solidFill>
                <a:srgbClr val="000000"/>
              </a:solidFill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17" name="Text Box 4"/>
          <p:cNvSpPr txBox="1"/>
          <p:nvPr/>
        </p:nvSpPr>
        <p:spPr>
          <a:xfrm rot="16200000">
            <a:off x="1248087" y="2937488"/>
            <a:ext cx="1279928" cy="31432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effectLst/>
                <a:latin typeface="Times"/>
                <a:ea typeface="ＭＳ 明朝"/>
                <a:cs typeface="Times New Roman"/>
              </a:rPr>
              <a:t>Gate Valve  - </a:t>
            </a:r>
            <a:endParaRPr lang="en-US" sz="1100" dirty="0">
              <a:solidFill>
                <a:srgbClr val="000000"/>
              </a:solidFill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18" name="Text Box 4"/>
          <p:cNvSpPr txBox="1"/>
          <p:nvPr/>
        </p:nvSpPr>
        <p:spPr>
          <a:xfrm rot="16200000">
            <a:off x="1218742" y="2754718"/>
            <a:ext cx="1645472" cy="3143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Times"/>
                <a:ea typeface="ＭＳ 明朝"/>
                <a:cs typeface="Times New Roman"/>
              </a:rPr>
              <a:t>T1A Chopper</a:t>
            </a:r>
            <a:r>
              <a:rPr lang="en-US" sz="1100" dirty="0" smtClean="0">
                <a:solidFill>
                  <a:srgbClr val="000000"/>
                </a:solidFill>
                <a:effectLst/>
                <a:latin typeface="Times"/>
                <a:ea typeface="ＭＳ 明朝"/>
                <a:cs typeface="Times New Roman"/>
              </a:rPr>
              <a:t>  - 9400 mm  </a:t>
            </a:r>
            <a:endParaRPr lang="en-US" sz="1100" dirty="0">
              <a:solidFill>
                <a:srgbClr val="000000"/>
              </a:solidFill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19" name="Text Box 4"/>
          <p:cNvSpPr txBox="1"/>
          <p:nvPr/>
        </p:nvSpPr>
        <p:spPr>
          <a:xfrm rot="16200000">
            <a:off x="937218" y="2757733"/>
            <a:ext cx="1651500" cy="3143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Times"/>
                <a:ea typeface="ＭＳ 明朝"/>
                <a:cs typeface="Times New Roman"/>
              </a:rPr>
              <a:t>T0 Chopper</a:t>
            </a:r>
            <a:r>
              <a:rPr lang="en-US" sz="1100" dirty="0" smtClean="0">
                <a:solidFill>
                  <a:srgbClr val="000000"/>
                </a:solidFill>
                <a:effectLst/>
                <a:latin typeface="Times"/>
                <a:ea typeface="ＭＳ 明朝"/>
                <a:cs typeface="Times New Roman"/>
              </a:rPr>
              <a:t>  - 8500 mm </a:t>
            </a:r>
            <a:endParaRPr lang="en-US" sz="1100" dirty="0">
              <a:solidFill>
                <a:srgbClr val="000000"/>
              </a:solidFill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20" name="Text Box 4"/>
          <p:cNvSpPr txBox="1"/>
          <p:nvPr/>
        </p:nvSpPr>
        <p:spPr>
          <a:xfrm rot="16200000">
            <a:off x="5911620" y="2467971"/>
            <a:ext cx="2218960" cy="31432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Times"/>
                <a:ea typeface="ＭＳ 明朝"/>
                <a:cs typeface="Times New Roman"/>
              </a:rPr>
              <a:t>T1B Chopper</a:t>
            </a:r>
            <a:r>
              <a:rPr lang="en-US" sz="1100" dirty="0" smtClean="0">
                <a:solidFill>
                  <a:srgbClr val="000000"/>
                </a:solidFill>
                <a:effectLst/>
                <a:latin typeface="Times"/>
                <a:ea typeface="ＭＳ 明朝"/>
                <a:cs typeface="Times New Roman"/>
              </a:rPr>
              <a:t>  - 36460 mm </a:t>
            </a:r>
            <a:endParaRPr lang="en-US" sz="1100" dirty="0">
              <a:solidFill>
                <a:srgbClr val="000000"/>
              </a:solidFill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21" name="Text Box 4"/>
          <p:cNvSpPr txBox="1"/>
          <p:nvPr/>
        </p:nvSpPr>
        <p:spPr>
          <a:xfrm rot="16200000">
            <a:off x="6211123" y="2604516"/>
            <a:ext cx="1945873" cy="31432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Times"/>
                <a:ea typeface="ＭＳ 明朝"/>
                <a:cs typeface="Times New Roman"/>
              </a:rPr>
              <a:t>Fermi Chopper</a:t>
            </a:r>
            <a:r>
              <a:rPr lang="en-US" sz="1100" dirty="0" smtClean="0">
                <a:solidFill>
                  <a:srgbClr val="000000"/>
                </a:solidFill>
                <a:effectLst/>
                <a:latin typeface="Times"/>
                <a:ea typeface="ＭＳ 明朝"/>
                <a:cs typeface="Times New Roman"/>
              </a:rPr>
              <a:t>  - 37170 mm </a:t>
            </a:r>
            <a:endParaRPr lang="en-US" sz="1100" dirty="0">
              <a:solidFill>
                <a:srgbClr val="000000"/>
              </a:solidFill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22" name="Text Box 4"/>
          <p:cNvSpPr txBox="1"/>
          <p:nvPr/>
        </p:nvSpPr>
        <p:spPr>
          <a:xfrm rot="16200000">
            <a:off x="6558923" y="2607529"/>
            <a:ext cx="1951904" cy="31433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Times"/>
                <a:ea typeface="ＭＳ 明朝"/>
                <a:cs typeface="Times New Roman"/>
              </a:rPr>
              <a:t>Monochromator </a:t>
            </a:r>
            <a:r>
              <a:rPr lang="en-US" sz="1100" dirty="0" smtClean="0">
                <a:solidFill>
                  <a:srgbClr val="000000"/>
                </a:solidFill>
                <a:effectLst/>
                <a:latin typeface="Times"/>
                <a:ea typeface="ＭＳ 明朝"/>
                <a:cs typeface="Times New Roman"/>
              </a:rPr>
              <a:t>  - 38980 mm </a:t>
            </a:r>
            <a:endParaRPr lang="en-US" sz="1100" dirty="0">
              <a:solidFill>
                <a:srgbClr val="000000"/>
              </a:solidFill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23" name="Text Box 4"/>
          <p:cNvSpPr txBox="1"/>
          <p:nvPr/>
        </p:nvSpPr>
        <p:spPr>
          <a:xfrm rot="16200000">
            <a:off x="6560068" y="2142407"/>
            <a:ext cx="2724178" cy="46023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Times"/>
                <a:ea typeface="ＭＳ 明朝"/>
                <a:cs typeface="Times New Roman"/>
              </a:rPr>
              <a:t>S2 DV </a:t>
            </a:r>
            <a:r>
              <a:rPr lang="en-US" sz="1100" dirty="0" smtClean="0">
                <a:solidFill>
                  <a:srgbClr val="000000"/>
                </a:solidFill>
                <a:latin typeface="Times"/>
                <a:ea typeface="ＭＳ 明朝"/>
                <a:cs typeface="Times New Roman"/>
              </a:rPr>
              <a:t>Rotation</a:t>
            </a:r>
            <a:r>
              <a:rPr lang="en-US" sz="1000" dirty="0" smtClean="0">
                <a:solidFill>
                  <a:srgbClr val="000000"/>
                </a:solidFill>
                <a:latin typeface="Times"/>
                <a:ea typeface="ＭＳ 明朝"/>
                <a:cs typeface="Times New Roman"/>
              </a:rPr>
              <a:t> Stage</a:t>
            </a:r>
            <a:r>
              <a:rPr lang="en-US" sz="1000" dirty="0" smtClean="0">
                <a:solidFill>
                  <a:srgbClr val="000000"/>
                </a:solidFill>
                <a:effectLst/>
                <a:latin typeface="Times"/>
                <a:ea typeface="ＭＳ 明朝"/>
                <a:cs typeface="Times New Roman"/>
              </a:rPr>
              <a:t> –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Times"/>
                <a:ea typeface="ＭＳ 明朝"/>
                <a:cs typeface="Times New Roman"/>
              </a:rPr>
              <a:t>MSD 1.4 = 40380 mm; MSD 1.8 =4-0780 mm</a:t>
            </a:r>
            <a:endParaRPr lang="en-US" sz="1000" dirty="0">
              <a:solidFill>
                <a:srgbClr val="000000"/>
              </a:solidFill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24" name="Text Box 4"/>
          <p:cNvSpPr txBox="1"/>
          <p:nvPr/>
        </p:nvSpPr>
        <p:spPr>
          <a:xfrm rot="16200000">
            <a:off x="-174681" y="2351906"/>
            <a:ext cx="2451087" cy="31432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effectLst/>
                <a:latin typeface="Times"/>
                <a:ea typeface="ＭＳ 明朝"/>
                <a:cs typeface="Times New Roman"/>
              </a:rPr>
              <a:t>Secondary Shutter – 2320, 3260, 4200 mm</a:t>
            </a:r>
            <a:endParaRPr lang="en-US" sz="1000" dirty="0">
              <a:solidFill>
                <a:srgbClr val="000000"/>
              </a:solidFill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25" name="Text Box 4"/>
          <p:cNvSpPr txBox="1"/>
          <p:nvPr/>
        </p:nvSpPr>
        <p:spPr>
          <a:xfrm rot="16200000">
            <a:off x="7368258" y="2087202"/>
            <a:ext cx="2707422" cy="55389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Times"/>
                <a:ea typeface="ＭＳ 明朝"/>
                <a:cs typeface="Times New Roman"/>
              </a:rPr>
              <a:t>Detector Tubes </a:t>
            </a:r>
            <a:r>
              <a:rPr lang="en-US" sz="1100" dirty="0" smtClean="0">
                <a:solidFill>
                  <a:srgbClr val="000000"/>
                </a:solidFill>
                <a:effectLst/>
                <a:latin typeface="Times"/>
                <a:ea typeface="ＭＳ 明朝"/>
                <a:cs typeface="Times New Roman"/>
              </a:rPr>
              <a:t>– Nom(1.4) = 44892.7 mm;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Times"/>
                <a:ea typeface="ＭＳ 明朝"/>
                <a:cs typeface="Times New Roman"/>
              </a:rPr>
              <a:t>Nom(1.8) = 45292.7 mm;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Times"/>
                <a:ea typeface="ＭＳ 明朝"/>
                <a:cs typeface="Times New Roman"/>
              </a:rPr>
              <a:t>Distance S2 to Det. = 4512.7 mm</a:t>
            </a:r>
            <a:endParaRPr lang="en-US" sz="1100" dirty="0">
              <a:solidFill>
                <a:srgbClr val="000000"/>
              </a:solidFill>
              <a:effectLst/>
              <a:latin typeface="Times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605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 Distances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Beam Line Components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Mon1 = 35.64 m</a:t>
            </a:r>
          </a:p>
          <a:p>
            <a:r>
              <a:rPr lang="en-US" dirty="0" smtClean="0"/>
              <a:t>Mon2 = 37.40 m</a:t>
            </a:r>
          </a:p>
          <a:p>
            <a:r>
              <a:rPr lang="en-US" dirty="0" smtClean="0"/>
              <a:t>Mon3 = Variable on X-rail</a:t>
            </a:r>
          </a:p>
          <a:p>
            <a:r>
              <a:rPr lang="en-US" dirty="0" smtClean="0"/>
              <a:t>T0 = 8.5 m</a:t>
            </a:r>
          </a:p>
          <a:p>
            <a:r>
              <a:rPr lang="en-US" dirty="0" smtClean="0"/>
              <a:t>T1A = 9.4 m</a:t>
            </a:r>
          </a:p>
          <a:p>
            <a:r>
              <a:rPr lang="en-US" dirty="0" smtClean="0"/>
              <a:t>T1B  = 36.46 m</a:t>
            </a:r>
          </a:p>
          <a:p>
            <a:r>
              <a:rPr lang="en-US" dirty="0" smtClean="0"/>
              <a:t>Fermi = 37.17 m </a:t>
            </a:r>
          </a:p>
          <a:p>
            <a:r>
              <a:rPr lang="en-US" dirty="0" smtClean="0"/>
              <a:t>Monochromator = 39.00 m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Pyrolytic Graphite Monochromator Limits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Rotation Stage</a:t>
            </a:r>
          </a:p>
          <a:p>
            <a:r>
              <a:rPr lang="en-US" dirty="0" smtClean="0"/>
              <a:t>M1PG (23.5015 to -22.9988)</a:t>
            </a:r>
          </a:p>
          <a:p>
            <a:pPr marL="0" indent="0">
              <a:buNone/>
            </a:pPr>
            <a:r>
              <a:rPr lang="en-US" dirty="0" smtClean="0"/>
              <a:t>Translation Stage</a:t>
            </a:r>
          </a:p>
          <a:p>
            <a:r>
              <a:rPr lang="en-US" dirty="0" smtClean="0"/>
              <a:t>MTPG (9.737 to -8.535)</a:t>
            </a:r>
          </a:p>
          <a:p>
            <a:pPr marL="0" indent="0">
              <a:buNone/>
            </a:pPr>
            <a:r>
              <a:rPr lang="en-US" dirty="0" smtClean="0"/>
              <a:t>Tilt Stage</a:t>
            </a:r>
          </a:p>
          <a:p>
            <a:r>
              <a:rPr lang="en-US" dirty="0" smtClean="0"/>
              <a:t>MGPG (11.754 to -11.748)</a:t>
            </a:r>
          </a:p>
          <a:p>
            <a:pPr marL="0" indent="0">
              <a:buNone/>
            </a:pPr>
            <a:r>
              <a:rPr lang="en-US" dirty="0" smtClean="0"/>
              <a:t>Focusing Element</a:t>
            </a:r>
          </a:p>
          <a:p>
            <a:r>
              <a:rPr lang="en-US" dirty="0" smtClean="0"/>
              <a:t>MFPG (1.7 to -0.1)</a:t>
            </a:r>
          </a:p>
          <a:p>
            <a:pPr marL="0" indent="0">
              <a:buNone/>
            </a:pPr>
            <a:r>
              <a:rPr lang="en-US" dirty="0" smtClean="0"/>
              <a:t>MEL (590.3 to 15.4) </a:t>
            </a:r>
          </a:p>
          <a:p>
            <a:r>
              <a:rPr lang="en-US" dirty="0" smtClean="0"/>
              <a:t>MELPG </a:t>
            </a:r>
            <a:r>
              <a:rPr lang="en-US" dirty="0"/>
              <a:t>=</a:t>
            </a:r>
            <a:r>
              <a:rPr lang="en-US" dirty="0" smtClean="0"/>
              <a:t> 29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849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629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370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1781</Words>
  <Application>Microsoft Macintosh PowerPoint</Application>
  <PresentationFormat>On-screen Show (4:3)</PresentationFormat>
  <Paragraphs>1817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BL14B – HYSPEC Component Facts and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Component Distances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BL14B – HYSPEC Facts and Figures</dc:title>
  <dc:creator>Graves-Brook, Melissa K.</dc:creator>
  <cp:lastModifiedBy>Graves-Brook, Melissa K.</cp:lastModifiedBy>
  <cp:revision>13</cp:revision>
  <dcterms:created xsi:type="dcterms:W3CDTF">2012-04-11T17:46:15Z</dcterms:created>
  <dcterms:modified xsi:type="dcterms:W3CDTF">2012-05-21T20:35:24Z</dcterms:modified>
</cp:coreProperties>
</file>