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tiff" ContentType="image/tiff"/>
  <Default Extension="vml" ContentType="application/vnd.openxmlformats-officedocument.vmlDrawing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5" r:id="rId4"/>
  </p:sldMasterIdLst>
  <p:notesMasterIdLst>
    <p:notesMasterId r:id="rId21"/>
  </p:notesMasterIdLst>
  <p:sldIdLst>
    <p:sldId id="256" r:id="rId5"/>
    <p:sldId id="271" r:id="rId6"/>
    <p:sldId id="272" r:id="rId7"/>
    <p:sldId id="273" r:id="rId8"/>
    <p:sldId id="266" r:id="rId9"/>
    <p:sldId id="302" r:id="rId10"/>
    <p:sldId id="269" r:id="rId11"/>
    <p:sldId id="300" r:id="rId12"/>
    <p:sldId id="303" r:id="rId13"/>
    <p:sldId id="289" r:id="rId14"/>
    <p:sldId id="290" r:id="rId15"/>
    <p:sldId id="288" r:id="rId16"/>
    <p:sldId id="305" r:id="rId17"/>
    <p:sldId id="301" r:id="rId18"/>
    <p:sldId id="279" r:id="rId19"/>
    <p:sldId id="298" r:id="rId2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24" d="100"/>
          <a:sy n="124" d="100"/>
        </p:scale>
        <p:origin x="-5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xy\Documents\BWINN\HySpec\commissioning\V_fits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xy\Documents\BWINN\HySpec\Pol_ana\PSI_results_graphed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xy\Documents\BWINN\HySpec\Pol_ana\PSI_results_graph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smoothMarker"/>
        <c:ser>
          <c:idx val="0"/>
          <c:order val="0"/>
          <c:tx>
            <c:v>PG_180Hz</c:v>
          </c:tx>
          <c:marker>
            <c:symbol val="none"/>
          </c:marker>
          <c:xVal>
            <c:numRef>
              <c:f>V_fits_phaseFudge!$B$2:$B$93</c:f>
              <c:numCache>
                <c:formatCode>General</c:formatCode>
                <c:ptCount val="92"/>
                <c:pt idx="0">
                  <c:v>3.7999999523200003</c:v>
                </c:pt>
                <c:pt idx="1">
                  <c:v>3.9000000953699998</c:v>
                </c:pt>
                <c:pt idx="2">
                  <c:v>4</c:v>
                </c:pt>
                <c:pt idx="3">
                  <c:v>4.0999999046299997</c:v>
                </c:pt>
                <c:pt idx="4">
                  <c:v>4.1999998092699995</c:v>
                </c:pt>
                <c:pt idx="5">
                  <c:v>4.3000001907299996</c:v>
                </c:pt>
                <c:pt idx="6">
                  <c:v>4.4000000953700011</c:v>
                </c:pt>
                <c:pt idx="7">
                  <c:v>4.5</c:v>
                </c:pt>
                <c:pt idx="8">
                  <c:v>4.5999999046299997</c:v>
                </c:pt>
                <c:pt idx="9">
                  <c:v>4.6999998092699995</c:v>
                </c:pt>
                <c:pt idx="10">
                  <c:v>4.8000001907299996</c:v>
                </c:pt>
                <c:pt idx="11">
                  <c:v>4.9000000953700011</c:v>
                </c:pt>
                <c:pt idx="12">
                  <c:v>5</c:v>
                </c:pt>
                <c:pt idx="13">
                  <c:v>5.0999999046299997</c:v>
                </c:pt>
                <c:pt idx="14">
                  <c:v>5.1999998092699995</c:v>
                </c:pt>
                <c:pt idx="15">
                  <c:v>5.3000001907299996</c:v>
                </c:pt>
                <c:pt idx="16">
                  <c:v>5.4000000953700011</c:v>
                </c:pt>
                <c:pt idx="17">
                  <c:v>5.5</c:v>
                </c:pt>
                <c:pt idx="18">
                  <c:v>5.5999999046299997</c:v>
                </c:pt>
                <c:pt idx="19">
                  <c:v>5.6999998092699995</c:v>
                </c:pt>
                <c:pt idx="20">
                  <c:v>5.8000001907299996</c:v>
                </c:pt>
                <c:pt idx="21">
                  <c:v>5.9000000953700011</c:v>
                </c:pt>
                <c:pt idx="22">
                  <c:v>6</c:v>
                </c:pt>
                <c:pt idx="23">
                  <c:v>6.0999999046299997</c:v>
                </c:pt>
                <c:pt idx="24">
                  <c:v>6.1999998092699995</c:v>
                </c:pt>
                <c:pt idx="25">
                  <c:v>6.3000001907299996</c:v>
                </c:pt>
                <c:pt idx="26">
                  <c:v>6.4000000953700011</c:v>
                </c:pt>
                <c:pt idx="27">
                  <c:v>6.5</c:v>
                </c:pt>
                <c:pt idx="28">
                  <c:v>6.5999999046299997</c:v>
                </c:pt>
                <c:pt idx="29">
                  <c:v>6.6999998092699995</c:v>
                </c:pt>
                <c:pt idx="30">
                  <c:v>6.8000001907299996</c:v>
                </c:pt>
                <c:pt idx="31">
                  <c:v>7.5</c:v>
                </c:pt>
                <c:pt idx="32">
                  <c:v>8</c:v>
                </c:pt>
                <c:pt idx="33">
                  <c:v>8.5</c:v>
                </c:pt>
                <c:pt idx="34">
                  <c:v>9</c:v>
                </c:pt>
                <c:pt idx="35">
                  <c:v>9.5</c:v>
                </c:pt>
                <c:pt idx="36">
                  <c:v>10</c:v>
                </c:pt>
                <c:pt idx="37">
                  <c:v>10.5</c:v>
                </c:pt>
                <c:pt idx="38">
                  <c:v>11</c:v>
                </c:pt>
                <c:pt idx="39">
                  <c:v>11.5</c:v>
                </c:pt>
                <c:pt idx="40">
                  <c:v>12</c:v>
                </c:pt>
                <c:pt idx="41">
                  <c:v>12.5</c:v>
                </c:pt>
                <c:pt idx="42">
                  <c:v>13</c:v>
                </c:pt>
                <c:pt idx="43">
                  <c:v>13.5</c:v>
                </c:pt>
                <c:pt idx="44">
                  <c:v>14</c:v>
                </c:pt>
                <c:pt idx="45">
                  <c:v>14.5</c:v>
                </c:pt>
                <c:pt idx="46">
                  <c:v>15</c:v>
                </c:pt>
                <c:pt idx="47">
                  <c:v>15.5</c:v>
                </c:pt>
                <c:pt idx="48">
                  <c:v>16</c:v>
                </c:pt>
                <c:pt idx="49">
                  <c:v>16.5</c:v>
                </c:pt>
                <c:pt idx="50">
                  <c:v>17</c:v>
                </c:pt>
                <c:pt idx="51">
                  <c:v>17.5</c:v>
                </c:pt>
                <c:pt idx="52">
                  <c:v>18</c:v>
                </c:pt>
                <c:pt idx="53">
                  <c:v>18.5</c:v>
                </c:pt>
                <c:pt idx="54">
                  <c:v>19</c:v>
                </c:pt>
                <c:pt idx="55">
                  <c:v>19.5</c:v>
                </c:pt>
                <c:pt idx="56">
                  <c:v>20</c:v>
                </c:pt>
                <c:pt idx="57">
                  <c:v>22</c:v>
                </c:pt>
                <c:pt idx="58">
                  <c:v>24</c:v>
                </c:pt>
                <c:pt idx="59">
                  <c:v>26</c:v>
                </c:pt>
                <c:pt idx="60">
                  <c:v>28</c:v>
                </c:pt>
                <c:pt idx="61">
                  <c:v>30</c:v>
                </c:pt>
                <c:pt idx="62">
                  <c:v>32</c:v>
                </c:pt>
                <c:pt idx="63">
                  <c:v>34</c:v>
                </c:pt>
                <c:pt idx="64">
                  <c:v>36</c:v>
                </c:pt>
                <c:pt idx="65">
                  <c:v>38</c:v>
                </c:pt>
                <c:pt idx="66">
                  <c:v>40</c:v>
                </c:pt>
                <c:pt idx="67">
                  <c:v>40</c:v>
                </c:pt>
                <c:pt idx="68">
                  <c:v>42</c:v>
                </c:pt>
                <c:pt idx="69">
                  <c:v>44</c:v>
                </c:pt>
                <c:pt idx="70">
                  <c:v>46</c:v>
                </c:pt>
                <c:pt idx="71">
                  <c:v>48</c:v>
                </c:pt>
                <c:pt idx="72">
                  <c:v>50</c:v>
                </c:pt>
                <c:pt idx="73">
                  <c:v>52</c:v>
                </c:pt>
                <c:pt idx="74">
                  <c:v>54</c:v>
                </c:pt>
                <c:pt idx="75">
                  <c:v>58</c:v>
                </c:pt>
                <c:pt idx="76">
                  <c:v>60</c:v>
                </c:pt>
                <c:pt idx="77">
                  <c:v>62</c:v>
                </c:pt>
                <c:pt idx="78">
                  <c:v>64</c:v>
                </c:pt>
                <c:pt idx="79">
                  <c:v>66</c:v>
                </c:pt>
                <c:pt idx="80">
                  <c:v>68</c:v>
                </c:pt>
                <c:pt idx="81">
                  <c:v>70</c:v>
                </c:pt>
                <c:pt idx="82">
                  <c:v>72</c:v>
                </c:pt>
                <c:pt idx="83">
                  <c:v>74</c:v>
                </c:pt>
                <c:pt idx="84">
                  <c:v>76</c:v>
                </c:pt>
                <c:pt idx="85">
                  <c:v>78</c:v>
                </c:pt>
                <c:pt idx="86">
                  <c:v>80</c:v>
                </c:pt>
                <c:pt idx="87">
                  <c:v>82</c:v>
                </c:pt>
                <c:pt idx="88">
                  <c:v>84</c:v>
                </c:pt>
                <c:pt idx="89">
                  <c:v>86</c:v>
                </c:pt>
                <c:pt idx="90">
                  <c:v>88</c:v>
                </c:pt>
                <c:pt idx="91">
                  <c:v>90</c:v>
                </c:pt>
              </c:numCache>
            </c:numRef>
          </c:xVal>
          <c:yVal>
            <c:numRef>
              <c:f>V_fits_phaseFudge!$G$2:$G$93</c:f>
              <c:numCache>
                <c:formatCode>General</c:formatCode>
                <c:ptCount val="92"/>
                <c:pt idx="0">
                  <c:v>14.325557339300003</c:v>
                </c:pt>
                <c:pt idx="1">
                  <c:v>16.555816205199996</c:v>
                </c:pt>
                <c:pt idx="2">
                  <c:v>17.878237980200002</c:v>
                </c:pt>
                <c:pt idx="3">
                  <c:v>17.410591611200001</c:v>
                </c:pt>
                <c:pt idx="4">
                  <c:v>17.979065781599999</c:v>
                </c:pt>
                <c:pt idx="5">
                  <c:v>18.058187070999995</c:v>
                </c:pt>
                <c:pt idx="6">
                  <c:v>18.539127167200004</c:v>
                </c:pt>
                <c:pt idx="7">
                  <c:v>19.565808202199996</c:v>
                </c:pt>
                <c:pt idx="8">
                  <c:v>19.232683316099997</c:v>
                </c:pt>
                <c:pt idx="9">
                  <c:v>19.434690543799995</c:v>
                </c:pt>
                <c:pt idx="10">
                  <c:v>19.393319588399997</c:v>
                </c:pt>
                <c:pt idx="11">
                  <c:v>20.193737685699997</c:v>
                </c:pt>
                <c:pt idx="12">
                  <c:v>14.2776691549</c:v>
                </c:pt>
                <c:pt idx="13">
                  <c:v>15.922089960700001</c:v>
                </c:pt>
                <c:pt idx="14">
                  <c:v>17.210086613000001</c:v>
                </c:pt>
                <c:pt idx="15">
                  <c:v>18.205393683099995</c:v>
                </c:pt>
                <c:pt idx="16">
                  <c:v>17.486052683099995</c:v>
                </c:pt>
                <c:pt idx="17">
                  <c:v>17.316825279900005</c:v>
                </c:pt>
                <c:pt idx="18">
                  <c:v>18.9808016972</c:v>
                </c:pt>
                <c:pt idx="19">
                  <c:v>20.244200804399991</c:v>
                </c:pt>
                <c:pt idx="20">
                  <c:v>21.513341228200005</c:v>
                </c:pt>
                <c:pt idx="21">
                  <c:v>21.7447780665</c:v>
                </c:pt>
                <c:pt idx="22">
                  <c:v>22.676856656700004</c:v>
                </c:pt>
                <c:pt idx="23">
                  <c:v>23.834965412600006</c:v>
                </c:pt>
                <c:pt idx="24">
                  <c:v>23.127584581200001</c:v>
                </c:pt>
                <c:pt idx="25">
                  <c:v>21.857279494299998</c:v>
                </c:pt>
                <c:pt idx="26">
                  <c:v>22.910472272999996</c:v>
                </c:pt>
                <c:pt idx="27">
                  <c:v>24.021020095899999</c:v>
                </c:pt>
                <c:pt idx="28">
                  <c:v>25.305290532799997</c:v>
                </c:pt>
                <c:pt idx="29">
                  <c:v>25.762681068099997</c:v>
                </c:pt>
                <c:pt idx="30">
                  <c:v>27.089638171699995</c:v>
                </c:pt>
                <c:pt idx="31">
                  <c:v>24.4138150747</c:v>
                </c:pt>
                <c:pt idx="32">
                  <c:v>25.215234909099998</c:v>
                </c:pt>
                <c:pt idx="33">
                  <c:v>24.998827956</c:v>
                </c:pt>
                <c:pt idx="34">
                  <c:v>25.831108120500005</c:v>
                </c:pt>
                <c:pt idx="35">
                  <c:v>22.209712063199998</c:v>
                </c:pt>
                <c:pt idx="36">
                  <c:v>22.791991952600004</c:v>
                </c:pt>
                <c:pt idx="37">
                  <c:v>24.798367072299996</c:v>
                </c:pt>
                <c:pt idx="38">
                  <c:v>26.479010852099996</c:v>
                </c:pt>
                <c:pt idx="39">
                  <c:v>27.540921542499998</c:v>
                </c:pt>
                <c:pt idx="40">
                  <c:v>28.950619958699995</c:v>
                </c:pt>
                <c:pt idx="41">
                  <c:v>29.8817761518</c:v>
                </c:pt>
                <c:pt idx="42">
                  <c:v>30.535791375999995</c:v>
                </c:pt>
                <c:pt idx="43">
                  <c:v>30.4172994153</c:v>
                </c:pt>
                <c:pt idx="44">
                  <c:v>28.937291693799999</c:v>
                </c:pt>
                <c:pt idx="45">
                  <c:v>29.554203247699999</c:v>
                </c:pt>
                <c:pt idx="46">
                  <c:v>29.017304439400004</c:v>
                </c:pt>
                <c:pt idx="47">
                  <c:v>21.503730380399997</c:v>
                </c:pt>
                <c:pt idx="48">
                  <c:v>24.479466773499997</c:v>
                </c:pt>
                <c:pt idx="49">
                  <c:v>24.781553650699998</c:v>
                </c:pt>
                <c:pt idx="50">
                  <c:v>26.689055377399999</c:v>
                </c:pt>
                <c:pt idx="51">
                  <c:v>26.289332582499988</c:v>
                </c:pt>
                <c:pt idx="52">
                  <c:v>25.7448072412</c:v>
                </c:pt>
                <c:pt idx="53">
                  <c:v>23.039169443700001</c:v>
                </c:pt>
                <c:pt idx="54">
                  <c:v>21.627544272200002</c:v>
                </c:pt>
                <c:pt idx="55">
                  <c:v>21.221309582599996</c:v>
                </c:pt>
                <c:pt idx="56">
                  <c:v>21.560123066899997</c:v>
                </c:pt>
                <c:pt idx="57">
                  <c:v>18.565271665299999</c:v>
                </c:pt>
                <c:pt idx="58">
                  <c:v>12.8582228051</c:v>
                </c:pt>
                <c:pt idx="59">
                  <c:v>12.594572252900003</c:v>
                </c:pt>
                <c:pt idx="60">
                  <c:v>11.819080878800003</c:v>
                </c:pt>
                <c:pt idx="61">
                  <c:v>10.679604968200001</c:v>
                </c:pt>
                <c:pt idx="62">
                  <c:v>9.5740055380800015</c:v>
                </c:pt>
                <c:pt idx="63">
                  <c:v>8.3851900944300031</c:v>
                </c:pt>
                <c:pt idx="64">
                  <c:v>7.4352672865500011</c:v>
                </c:pt>
                <c:pt idx="65">
                  <c:v>7.2922097327500008</c:v>
                </c:pt>
                <c:pt idx="66">
                  <c:v>6.8996764604600003</c:v>
                </c:pt>
                <c:pt idx="67">
                  <c:v>6.3047268906299987</c:v>
                </c:pt>
                <c:pt idx="68">
                  <c:v>5.6032964874299998</c:v>
                </c:pt>
                <c:pt idx="69">
                  <c:v>5.0404594021799998</c:v>
                </c:pt>
                <c:pt idx="70">
                  <c:v>4.264697750819999</c:v>
                </c:pt>
                <c:pt idx="71">
                  <c:v>4.1978274531599995</c:v>
                </c:pt>
                <c:pt idx="72">
                  <c:v>3.7364569626299997</c:v>
                </c:pt>
                <c:pt idx="73">
                  <c:v>3.89700937894</c:v>
                </c:pt>
                <c:pt idx="74">
                  <c:v>3.8505966093499997</c:v>
                </c:pt>
                <c:pt idx="75">
                  <c:v>3.5104941602799999</c:v>
                </c:pt>
                <c:pt idx="76">
                  <c:v>3.43118199834</c:v>
                </c:pt>
                <c:pt idx="77">
                  <c:v>3.4149552803699996</c:v>
                </c:pt>
                <c:pt idx="78">
                  <c:v>2.9648251101799996</c:v>
                </c:pt>
                <c:pt idx="79">
                  <c:v>2.9762665464799998</c:v>
                </c:pt>
                <c:pt idx="80">
                  <c:v>2.7787106481600006</c:v>
                </c:pt>
                <c:pt idx="81">
                  <c:v>2.8727638805699995</c:v>
                </c:pt>
                <c:pt idx="82">
                  <c:v>2.7904060139799998</c:v>
                </c:pt>
                <c:pt idx="83">
                  <c:v>2.6762024757099994</c:v>
                </c:pt>
                <c:pt idx="84">
                  <c:v>2.59439866618</c:v>
                </c:pt>
                <c:pt idx="85">
                  <c:v>2.5634810243500001</c:v>
                </c:pt>
                <c:pt idx="86">
                  <c:v>2.4241570085000004</c:v>
                </c:pt>
                <c:pt idx="87">
                  <c:v>2.4591398456200002</c:v>
                </c:pt>
                <c:pt idx="88">
                  <c:v>2.3970210809700001</c:v>
                </c:pt>
                <c:pt idx="89">
                  <c:v>2.3622588110999994</c:v>
                </c:pt>
                <c:pt idx="90">
                  <c:v>2.2775738002400003</c:v>
                </c:pt>
                <c:pt idx="91">
                  <c:v>2.1320255950799996</c:v>
                </c:pt>
              </c:numCache>
            </c:numRef>
          </c:yVal>
          <c:smooth val="1"/>
        </c:ser>
        <c:ser>
          <c:idx val="1"/>
          <c:order val="1"/>
          <c:tx>
            <c:v>Heusler</c:v>
          </c:tx>
          <c:marker>
            <c:symbol val="none"/>
          </c:marker>
          <c:xVal>
            <c:numRef>
              <c:f>V_fits_Heusler!$B$2:$B$84</c:f>
              <c:numCache>
                <c:formatCode>General</c:formatCode>
                <c:ptCount val="83"/>
                <c:pt idx="0">
                  <c:v>3.5999999046299997</c:v>
                </c:pt>
                <c:pt idx="1">
                  <c:v>3.7000000476800006</c:v>
                </c:pt>
                <c:pt idx="2">
                  <c:v>3.7999999523200003</c:v>
                </c:pt>
                <c:pt idx="3">
                  <c:v>3.9000000953699998</c:v>
                </c:pt>
                <c:pt idx="4">
                  <c:v>4</c:v>
                </c:pt>
                <c:pt idx="5">
                  <c:v>4</c:v>
                </c:pt>
                <c:pt idx="6">
                  <c:v>4.0999999046299997</c:v>
                </c:pt>
                <c:pt idx="7">
                  <c:v>4.1999998092699995</c:v>
                </c:pt>
                <c:pt idx="8">
                  <c:v>4.3000001907299996</c:v>
                </c:pt>
                <c:pt idx="9">
                  <c:v>4.4000000953700011</c:v>
                </c:pt>
                <c:pt idx="10">
                  <c:v>4.5</c:v>
                </c:pt>
                <c:pt idx="11">
                  <c:v>4.5999999046299997</c:v>
                </c:pt>
                <c:pt idx="12">
                  <c:v>4.6999998092699995</c:v>
                </c:pt>
                <c:pt idx="13">
                  <c:v>4.8000001907299996</c:v>
                </c:pt>
                <c:pt idx="14">
                  <c:v>4.9000000953700011</c:v>
                </c:pt>
                <c:pt idx="15">
                  <c:v>5</c:v>
                </c:pt>
                <c:pt idx="16">
                  <c:v>5.0999999046299997</c:v>
                </c:pt>
                <c:pt idx="17">
                  <c:v>5.1999998092699995</c:v>
                </c:pt>
                <c:pt idx="18">
                  <c:v>5.3000001907299996</c:v>
                </c:pt>
                <c:pt idx="19">
                  <c:v>5.4000000953700011</c:v>
                </c:pt>
                <c:pt idx="20">
                  <c:v>5.5</c:v>
                </c:pt>
                <c:pt idx="21">
                  <c:v>5.5999999046299997</c:v>
                </c:pt>
                <c:pt idx="22">
                  <c:v>5.6999998092699995</c:v>
                </c:pt>
                <c:pt idx="23">
                  <c:v>5.8000001907299996</c:v>
                </c:pt>
                <c:pt idx="24">
                  <c:v>5.9000000953700011</c:v>
                </c:pt>
                <c:pt idx="25">
                  <c:v>6</c:v>
                </c:pt>
                <c:pt idx="26">
                  <c:v>6.0999999046299997</c:v>
                </c:pt>
                <c:pt idx="27">
                  <c:v>6.1999998092699995</c:v>
                </c:pt>
                <c:pt idx="28">
                  <c:v>6.3000001907299996</c:v>
                </c:pt>
                <c:pt idx="29">
                  <c:v>6.4000000953700011</c:v>
                </c:pt>
                <c:pt idx="30">
                  <c:v>6.5</c:v>
                </c:pt>
                <c:pt idx="31">
                  <c:v>7</c:v>
                </c:pt>
                <c:pt idx="32">
                  <c:v>8</c:v>
                </c:pt>
                <c:pt idx="33">
                  <c:v>9</c:v>
                </c:pt>
                <c:pt idx="34">
                  <c:v>10</c:v>
                </c:pt>
                <c:pt idx="35">
                  <c:v>11</c:v>
                </c:pt>
                <c:pt idx="36">
                  <c:v>12</c:v>
                </c:pt>
                <c:pt idx="37">
                  <c:v>13</c:v>
                </c:pt>
                <c:pt idx="38">
                  <c:v>14</c:v>
                </c:pt>
                <c:pt idx="39">
                  <c:v>15</c:v>
                </c:pt>
                <c:pt idx="40">
                  <c:v>16</c:v>
                </c:pt>
                <c:pt idx="41">
                  <c:v>17</c:v>
                </c:pt>
                <c:pt idx="42">
                  <c:v>18</c:v>
                </c:pt>
                <c:pt idx="43">
                  <c:v>19</c:v>
                </c:pt>
                <c:pt idx="44">
                  <c:v>20</c:v>
                </c:pt>
                <c:pt idx="45">
                  <c:v>21</c:v>
                </c:pt>
                <c:pt idx="46">
                  <c:v>22</c:v>
                </c:pt>
                <c:pt idx="47">
                  <c:v>23</c:v>
                </c:pt>
                <c:pt idx="48">
                  <c:v>24</c:v>
                </c:pt>
                <c:pt idx="49">
                  <c:v>25</c:v>
                </c:pt>
                <c:pt idx="50">
                  <c:v>26</c:v>
                </c:pt>
                <c:pt idx="51">
                  <c:v>27</c:v>
                </c:pt>
                <c:pt idx="52">
                  <c:v>28</c:v>
                </c:pt>
                <c:pt idx="53">
                  <c:v>29</c:v>
                </c:pt>
                <c:pt idx="54">
                  <c:v>30</c:v>
                </c:pt>
                <c:pt idx="55">
                  <c:v>31</c:v>
                </c:pt>
                <c:pt idx="56">
                  <c:v>32</c:v>
                </c:pt>
                <c:pt idx="57">
                  <c:v>33</c:v>
                </c:pt>
                <c:pt idx="58">
                  <c:v>34</c:v>
                </c:pt>
                <c:pt idx="59">
                  <c:v>35</c:v>
                </c:pt>
                <c:pt idx="60">
                  <c:v>35</c:v>
                </c:pt>
                <c:pt idx="61">
                  <c:v>37.5</c:v>
                </c:pt>
                <c:pt idx="62">
                  <c:v>40</c:v>
                </c:pt>
                <c:pt idx="63">
                  <c:v>42.5</c:v>
                </c:pt>
                <c:pt idx="64">
                  <c:v>45</c:v>
                </c:pt>
                <c:pt idx="65">
                  <c:v>47.5</c:v>
                </c:pt>
                <c:pt idx="66">
                  <c:v>50</c:v>
                </c:pt>
                <c:pt idx="67">
                  <c:v>52.5</c:v>
                </c:pt>
                <c:pt idx="68">
                  <c:v>55</c:v>
                </c:pt>
                <c:pt idx="69">
                  <c:v>57.5</c:v>
                </c:pt>
                <c:pt idx="70">
                  <c:v>60</c:v>
                </c:pt>
                <c:pt idx="71">
                  <c:v>62.5</c:v>
                </c:pt>
                <c:pt idx="72">
                  <c:v>65</c:v>
                </c:pt>
                <c:pt idx="73">
                  <c:v>67.5</c:v>
                </c:pt>
                <c:pt idx="74">
                  <c:v>70</c:v>
                </c:pt>
                <c:pt idx="75">
                  <c:v>72.5</c:v>
                </c:pt>
                <c:pt idx="76">
                  <c:v>75</c:v>
                </c:pt>
                <c:pt idx="77">
                  <c:v>77.5</c:v>
                </c:pt>
                <c:pt idx="78">
                  <c:v>80</c:v>
                </c:pt>
                <c:pt idx="79">
                  <c:v>82.5</c:v>
                </c:pt>
                <c:pt idx="80">
                  <c:v>85</c:v>
                </c:pt>
                <c:pt idx="81">
                  <c:v>87.5</c:v>
                </c:pt>
                <c:pt idx="82">
                  <c:v>90</c:v>
                </c:pt>
              </c:numCache>
            </c:numRef>
          </c:xVal>
          <c:yVal>
            <c:numRef>
              <c:f>V_fits_Heusler!$G$2:$G$84</c:f>
              <c:numCache>
                <c:formatCode>General</c:formatCode>
                <c:ptCount val="83"/>
                <c:pt idx="0">
                  <c:v>1.7375731118700002</c:v>
                </c:pt>
                <c:pt idx="1">
                  <c:v>2.0573301058400002</c:v>
                </c:pt>
                <c:pt idx="2">
                  <c:v>1.8519192933299995</c:v>
                </c:pt>
                <c:pt idx="3">
                  <c:v>1.9521363331999997</c:v>
                </c:pt>
                <c:pt idx="4">
                  <c:v>2.0283008901100001</c:v>
                </c:pt>
                <c:pt idx="5">
                  <c:v>2.0258091067099997</c:v>
                </c:pt>
                <c:pt idx="6">
                  <c:v>2.1353746897799999</c:v>
                </c:pt>
                <c:pt idx="7">
                  <c:v>2.1675593406900004</c:v>
                </c:pt>
                <c:pt idx="8">
                  <c:v>2.2290592620600003</c:v>
                </c:pt>
                <c:pt idx="9">
                  <c:v>2.1915913815800003</c:v>
                </c:pt>
                <c:pt idx="10">
                  <c:v>2.2147707457200005</c:v>
                </c:pt>
                <c:pt idx="11">
                  <c:v>2.2458397190600001</c:v>
                </c:pt>
                <c:pt idx="12">
                  <c:v>2.2441547530800006</c:v>
                </c:pt>
                <c:pt idx="13">
                  <c:v>2.2207043839700003</c:v>
                </c:pt>
                <c:pt idx="14">
                  <c:v>2.1838669395899997</c:v>
                </c:pt>
                <c:pt idx="15">
                  <c:v>1.6408491869899999</c:v>
                </c:pt>
                <c:pt idx="16">
                  <c:v>1.6913692435499998</c:v>
                </c:pt>
                <c:pt idx="17">
                  <c:v>1.7790832007999999</c:v>
                </c:pt>
                <c:pt idx="18">
                  <c:v>1.82417268542</c:v>
                </c:pt>
                <c:pt idx="19">
                  <c:v>1.9936295090299998</c:v>
                </c:pt>
                <c:pt idx="20">
                  <c:v>2.1147630106199999</c:v>
                </c:pt>
                <c:pt idx="21">
                  <c:v>2.2268617657600003</c:v>
                </c:pt>
                <c:pt idx="22">
                  <c:v>2.2842243265300004</c:v>
                </c:pt>
                <c:pt idx="23">
                  <c:v>2.3272043809</c:v>
                </c:pt>
                <c:pt idx="24">
                  <c:v>2.4204118418200005</c:v>
                </c:pt>
                <c:pt idx="25">
                  <c:v>2.4707831300899996</c:v>
                </c:pt>
                <c:pt idx="26">
                  <c:v>2.5324201523399998</c:v>
                </c:pt>
                <c:pt idx="27">
                  <c:v>2.6007539453200001</c:v>
                </c:pt>
                <c:pt idx="28">
                  <c:v>2.5681166112700002</c:v>
                </c:pt>
                <c:pt idx="29">
                  <c:v>2.6659434912999997</c:v>
                </c:pt>
                <c:pt idx="30">
                  <c:v>2.7282804246499999</c:v>
                </c:pt>
                <c:pt idx="31">
                  <c:v>4.2882606495199997</c:v>
                </c:pt>
                <c:pt idx="32">
                  <c:v>4.4906949554400004</c:v>
                </c:pt>
                <c:pt idx="33">
                  <c:v>4.4034504511600003</c:v>
                </c:pt>
                <c:pt idx="34">
                  <c:v>3.9576323911299998</c:v>
                </c:pt>
                <c:pt idx="35">
                  <c:v>4.5121812043599991</c:v>
                </c:pt>
                <c:pt idx="36">
                  <c:v>4.6250573884299992</c:v>
                </c:pt>
                <c:pt idx="37">
                  <c:v>5.0945617101099989</c:v>
                </c:pt>
                <c:pt idx="38">
                  <c:v>4.6887140440199992</c:v>
                </c:pt>
                <c:pt idx="39">
                  <c:v>4.8688438100899987</c:v>
                </c:pt>
                <c:pt idx="40">
                  <c:v>4.3484607854200013</c:v>
                </c:pt>
                <c:pt idx="41">
                  <c:v>4.0005845278799983</c:v>
                </c:pt>
                <c:pt idx="42">
                  <c:v>3.6797634301499995</c:v>
                </c:pt>
                <c:pt idx="43">
                  <c:v>3.3338191345199992</c:v>
                </c:pt>
                <c:pt idx="44">
                  <c:v>2.9070959370599998</c:v>
                </c:pt>
                <c:pt idx="45">
                  <c:v>2.7042359764300001</c:v>
                </c:pt>
                <c:pt idx="46">
                  <c:v>2.4870517124500005</c:v>
                </c:pt>
                <c:pt idx="47">
                  <c:v>2.29337063999</c:v>
                </c:pt>
                <c:pt idx="48">
                  <c:v>2.04533318918</c:v>
                </c:pt>
                <c:pt idx="49">
                  <c:v>1.7761732095600002</c:v>
                </c:pt>
                <c:pt idx="50">
                  <c:v>1.6178292927199995</c:v>
                </c:pt>
                <c:pt idx="51">
                  <c:v>1.5678358327399997</c:v>
                </c:pt>
                <c:pt idx="52">
                  <c:v>1.4093047010599995</c:v>
                </c:pt>
                <c:pt idx="53">
                  <c:v>1.3617029211800002</c:v>
                </c:pt>
                <c:pt idx="54">
                  <c:v>1.2090024103499997</c:v>
                </c:pt>
                <c:pt idx="55">
                  <c:v>1.1572941571199995</c:v>
                </c:pt>
                <c:pt idx="56">
                  <c:v>1.1038473607599999</c:v>
                </c:pt>
                <c:pt idx="57">
                  <c:v>0.93495216948299986</c:v>
                </c:pt>
                <c:pt idx="58">
                  <c:v>0.77739259159199992</c:v>
                </c:pt>
                <c:pt idx="59">
                  <c:v>0.88794776421199995</c:v>
                </c:pt>
                <c:pt idx="60">
                  <c:v>0.72533906093</c:v>
                </c:pt>
                <c:pt idx="61">
                  <c:v>0.70452404161500004</c:v>
                </c:pt>
                <c:pt idx="62">
                  <c:v>0.50709688014800003</c:v>
                </c:pt>
                <c:pt idx="63">
                  <c:v>0.50105183635900019</c:v>
                </c:pt>
                <c:pt idx="64">
                  <c:v>0.41649100286899993</c:v>
                </c:pt>
                <c:pt idx="65">
                  <c:v>0.36945935084699999</c:v>
                </c:pt>
                <c:pt idx="66">
                  <c:v>0.35237994245499998</c:v>
                </c:pt>
                <c:pt idx="67">
                  <c:v>0.33287166515400018</c:v>
                </c:pt>
                <c:pt idx="68">
                  <c:v>0.26540437383800003</c:v>
                </c:pt>
                <c:pt idx="69">
                  <c:v>0.21093099568100002</c:v>
                </c:pt>
                <c:pt idx="70">
                  <c:v>0.19977681980100004</c:v>
                </c:pt>
                <c:pt idx="71">
                  <c:v>0.18737580199600001</c:v>
                </c:pt>
                <c:pt idx="72">
                  <c:v>0.17307214981700003</c:v>
                </c:pt>
                <c:pt idx="73">
                  <c:v>0.14483795150400003</c:v>
                </c:pt>
                <c:pt idx="74">
                  <c:v>0.13339622514999999</c:v>
                </c:pt>
                <c:pt idx="75">
                  <c:v>0.12295885421399999</c:v>
                </c:pt>
                <c:pt idx="76">
                  <c:v>0.105397782994</c:v>
                </c:pt>
                <c:pt idx="77">
                  <c:v>8.8332936014300006E-2</c:v>
                </c:pt>
                <c:pt idx="78">
                  <c:v>7.9799422855500027E-2</c:v>
                </c:pt>
                <c:pt idx="79">
                  <c:v>0.15617090492499996</c:v>
                </c:pt>
                <c:pt idx="80">
                  <c:v>5.3603388236500002E-2</c:v>
                </c:pt>
                <c:pt idx="81">
                  <c:v>9.5618767388800041E-2</c:v>
                </c:pt>
                <c:pt idx="82">
                  <c:v>9.2403478087600008E-2</c:v>
                </c:pt>
              </c:numCache>
            </c:numRef>
          </c:yVal>
          <c:smooth val="1"/>
        </c:ser>
        <c:dLbls/>
        <c:axId val="50417024"/>
        <c:axId val="50250496"/>
      </c:scatterChart>
      <c:valAx>
        <c:axId val="50417024"/>
        <c:scaling>
          <c:orientation val="minMax"/>
          <c:max val="5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Incident energy (meV)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50250496"/>
        <c:crosses val="autoZero"/>
        <c:crossBetween val="midCat"/>
      </c:valAx>
      <c:valAx>
        <c:axId val="5025049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Scattered flux from Vanadium into</a:t>
                </a:r>
                <a:r>
                  <a:rPr lang="en-US" baseline="0"/>
                  <a:t> detectors</a:t>
                </a:r>
                <a:r>
                  <a:rPr lang="en-US"/>
                  <a:t> (Arb)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50417024"/>
        <c:crosses val="autoZero"/>
        <c:crossBetween val="midCat"/>
      </c:valAx>
    </c:plotArea>
    <c:legend>
      <c:legendPos val="r"/>
      <c:layout/>
    </c:legend>
    <c:plotVisOnly val="1"/>
    <c:dispBlanksAs val="gap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White beam 2-6 Angstrom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Center</c:v>
          </c:tx>
          <c:xVal>
            <c:numRef>
              <c:f>Sheet1!$A$1:$A$11</c:f>
              <c:numCache>
                <c:formatCode>General</c:formatCode>
                <c:ptCount val="11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10</c:v>
                </c:pt>
                <c:pt idx="4">
                  <c:v>5</c:v>
                </c:pt>
                <c:pt idx="5">
                  <c:v>0</c:v>
                </c:pt>
                <c:pt idx="6">
                  <c:v>-5</c:v>
                </c:pt>
                <c:pt idx="7">
                  <c:v>-10</c:v>
                </c:pt>
                <c:pt idx="8">
                  <c:v>-15</c:v>
                </c:pt>
                <c:pt idx="9">
                  <c:v>-20</c:v>
                </c:pt>
                <c:pt idx="10">
                  <c:v>-25</c:v>
                </c:pt>
              </c:numCache>
            </c:numRef>
          </c:xVal>
          <c:yVal>
            <c:numRef>
              <c:f>Sheet1!$B$1:$B$11</c:f>
              <c:numCache>
                <c:formatCode>General</c:formatCode>
                <c:ptCount val="11"/>
                <c:pt idx="0">
                  <c:v>94.8</c:v>
                </c:pt>
                <c:pt idx="1">
                  <c:v>94.1</c:v>
                </c:pt>
                <c:pt idx="2">
                  <c:v>94.8</c:v>
                </c:pt>
                <c:pt idx="3">
                  <c:v>95.1</c:v>
                </c:pt>
                <c:pt idx="4">
                  <c:v>94.5</c:v>
                </c:pt>
                <c:pt idx="5">
                  <c:v>93.4</c:v>
                </c:pt>
                <c:pt idx="6">
                  <c:v>94.5</c:v>
                </c:pt>
                <c:pt idx="7">
                  <c:v>94.4</c:v>
                </c:pt>
                <c:pt idx="8">
                  <c:v>93.4</c:v>
                </c:pt>
                <c:pt idx="9">
                  <c:v>94.3</c:v>
                </c:pt>
                <c:pt idx="10">
                  <c:v>94.8</c:v>
                </c:pt>
              </c:numCache>
            </c:numRef>
          </c:yVal>
        </c:ser>
        <c:ser>
          <c:idx val="1"/>
          <c:order val="1"/>
          <c:tx>
            <c:v>5 cm above</c:v>
          </c:tx>
          <c:xVal>
            <c:numRef>
              <c:f>Sheet1!$A$14:$A$24</c:f>
              <c:numCache>
                <c:formatCode>General</c:formatCode>
                <c:ptCount val="11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10</c:v>
                </c:pt>
                <c:pt idx="4">
                  <c:v>5</c:v>
                </c:pt>
                <c:pt idx="5">
                  <c:v>0</c:v>
                </c:pt>
                <c:pt idx="6">
                  <c:v>-5</c:v>
                </c:pt>
                <c:pt idx="7">
                  <c:v>-10</c:v>
                </c:pt>
                <c:pt idx="8">
                  <c:v>-15</c:v>
                </c:pt>
                <c:pt idx="9">
                  <c:v>-20</c:v>
                </c:pt>
                <c:pt idx="10">
                  <c:v>-25</c:v>
                </c:pt>
              </c:numCache>
            </c:numRef>
          </c:xVal>
          <c:yVal>
            <c:numRef>
              <c:f>Sheet1!$B$14:$B$24</c:f>
              <c:numCache>
                <c:formatCode>General</c:formatCode>
                <c:ptCount val="11"/>
                <c:pt idx="0">
                  <c:v>92.7</c:v>
                </c:pt>
                <c:pt idx="1">
                  <c:v>94.1</c:v>
                </c:pt>
                <c:pt idx="2">
                  <c:v>93.7</c:v>
                </c:pt>
                <c:pt idx="3">
                  <c:v>93.3</c:v>
                </c:pt>
                <c:pt idx="4">
                  <c:v>93.4</c:v>
                </c:pt>
                <c:pt idx="5">
                  <c:v>91.7</c:v>
                </c:pt>
                <c:pt idx="6">
                  <c:v>94.7</c:v>
                </c:pt>
                <c:pt idx="7">
                  <c:v>95</c:v>
                </c:pt>
                <c:pt idx="8">
                  <c:v>93.5</c:v>
                </c:pt>
                <c:pt idx="9">
                  <c:v>92.9</c:v>
                </c:pt>
                <c:pt idx="10">
                  <c:v>94.1</c:v>
                </c:pt>
              </c:numCache>
            </c:numRef>
          </c:yVal>
        </c:ser>
        <c:dLbls/>
        <c:axId val="59869440"/>
        <c:axId val="59879808"/>
      </c:scatterChart>
      <c:valAx>
        <c:axId val="598694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section of array (deg)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59879808"/>
        <c:crosses val="autoZero"/>
        <c:crossBetween val="midCat"/>
      </c:valAx>
      <c:valAx>
        <c:axId val="59879808"/>
        <c:scaling>
          <c:orientation val="minMax"/>
          <c:min val="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Polarization (%)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59869440"/>
        <c:crossesAt val="-30"/>
        <c:crossBetween val="midCat"/>
      </c:valAx>
    </c:plotArea>
    <c:legend>
      <c:legendPos val="r"/>
      <c:layout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White beam 2-6 Angstrom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center, optimum polarization</c:v>
          </c:tx>
          <c:xVal>
            <c:numRef>
              <c:f>Sheet1!$A$1:$A$11</c:f>
              <c:numCache>
                <c:formatCode>General</c:formatCode>
                <c:ptCount val="11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10</c:v>
                </c:pt>
                <c:pt idx="4">
                  <c:v>5</c:v>
                </c:pt>
                <c:pt idx="5">
                  <c:v>0</c:v>
                </c:pt>
                <c:pt idx="6">
                  <c:v>-5</c:v>
                </c:pt>
                <c:pt idx="7">
                  <c:v>-10</c:v>
                </c:pt>
                <c:pt idx="8">
                  <c:v>-15</c:v>
                </c:pt>
                <c:pt idx="9">
                  <c:v>-20</c:v>
                </c:pt>
                <c:pt idx="10">
                  <c:v>-25</c:v>
                </c:pt>
              </c:numCache>
            </c:numRef>
          </c:xVal>
          <c:yVal>
            <c:numRef>
              <c:f>Sheet1!$C$1:$C$11</c:f>
              <c:numCache>
                <c:formatCode>General</c:formatCode>
                <c:ptCount val="11"/>
                <c:pt idx="0">
                  <c:v>30.2</c:v>
                </c:pt>
                <c:pt idx="1">
                  <c:v>32.4</c:v>
                </c:pt>
                <c:pt idx="2">
                  <c:v>31.2</c:v>
                </c:pt>
                <c:pt idx="3">
                  <c:v>31.6</c:v>
                </c:pt>
                <c:pt idx="4">
                  <c:v>31</c:v>
                </c:pt>
                <c:pt idx="5">
                  <c:v>29.9</c:v>
                </c:pt>
                <c:pt idx="6">
                  <c:v>30.8</c:v>
                </c:pt>
                <c:pt idx="7">
                  <c:v>34.1</c:v>
                </c:pt>
                <c:pt idx="8">
                  <c:v>29.7</c:v>
                </c:pt>
                <c:pt idx="9">
                  <c:v>32.9</c:v>
                </c:pt>
                <c:pt idx="10">
                  <c:v>30.1</c:v>
                </c:pt>
              </c:numCache>
            </c:numRef>
          </c:yVal>
        </c:ser>
        <c:ser>
          <c:idx val="1"/>
          <c:order val="1"/>
          <c:tx>
            <c:v>5 cm up, optimum polarization</c:v>
          </c:tx>
          <c:xVal>
            <c:numRef>
              <c:f>Sheet1!$A$14:$A$24</c:f>
              <c:numCache>
                <c:formatCode>General</c:formatCode>
                <c:ptCount val="11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10</c:v>
                </c:pt>
                <c:pt idx="4">
                  <c:v>5</c:v>
                </c:pt>
                <c:pt idx="5">
                  <c:v>0</c:v>
                </c:pt>
                <c:pt idx="6">
                  <c:v>-5</c:v>
                </c:pt>
                <c:pt idx="7">
                  <c:v>-10</c:v>
                </c:pt>
                <c:pt idx="8">
                  <c:v>-15</c:v>
                </c:pt>
                <c:pt idx="9">
                  <c:v>-20</c:v>
                </c:pt>
                <c:pt idx="10">
                  <c:v>-25</c:v>
                </c:pt>
              </c:numCache>
            </c:numRef>
          </c:xVal>
          <c:yVal>
            <c:numRef>
              <c:f>Sheet1!$C$14:$C$24</c:f>
              <c:numCache>
                <c:formatCode>General</c:formatCode>
                <c:ptCount val="11"/>
                <c:pt idx="0">
                  <c:v>33.800000000000011</c:v>
                </c:pt>
                <c:pt idx="1">
                  <c:v>30</c:v>
                </c:pt>
                <c:pt idx="2">
                  <c:v>30.1</c:v>
                </c:pt>
                <c:pt idx="3">
                  <c:v>32.5</c:v>
                </c:pt>
                <c:pt idx="4">
                  <c:v>31.3</c:v>
                </c:pt>
                <c:pt idx="5">
                  <c:v>24.5</c:v>
                </c:pt>
                <c:pt idx="6">
                  <c:v>28.6</c:v>
                </c:pt>
                <c:pt idx="7">
                  <c:v>26.3</c:v>
                </c:pt>
                <c:pt idx="8">
                  <c:v>24.7</c:v>
                </c:pt>
                <c:pt idx="9">
                  <c:v>30</c:v>
                </c:pt>
                <c:pt idx="10">
                  <c:v>28.1</c:v>
                </c:pt>
              </c:numCache>
            </c:numRef>
          </c:yVal>
        </c:ser>
        <c:ser>
          <c:idx val="2"/>
          <c:order val="2"/>
          <c:tx>
            <c:v>optimum flux, center</c:v>
          </c:tx>
          <c:xVal>
            <c:numRef>
              <c:f>Sheet1!$A$1:$A$11</c:f>
              <c:numCache>
                <c:formatCode>General</c:formatCode>
                <c:ptCount val="11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10</c:v>
                </c:pt>
                <c:pt idx="4">
                  <c:v>5</c:v>
                </c:pt>
                <c:pt idx="5">
                  <c:v>0</c:v>
                </c:pt>
                <c:pt idx="6">
                  <c:v>-5</c:v>
                </c:pt>
                <c:pt idx="7">
                  <c:v>-10</c:v>
                </c:pt>
                <c:pt idx="8">
                  <c:v>-15</c:v>
                </c:pt>
                <c:pt idx="9">
                  <c:v>-20</c:v>
                </c:pt>
                <c:pt idx="10">
                  <c:v>-25</c:v>
                </c:pt>
              </c:numCache>
            </c:numRef>
          </c:xVal>
          <c:yVal>
            <c:numRef>
              <c:f>Sheet1!$D$1:$D$11</c:f>
              <c:numCache>
                <c:formatCode>General</c:formatCode>
                <c:ptCount val="11"/>
                <c:pt idx="0">
                  <c:v>40.700000000000003</c:v>
                </c:pt>
                <c:pt idx="1">
                  <c:v>36.6</c:v>
                </c:pt>
                <c:pt idx="2">
                  <c:v>41.3</c:v>
                </c:pt>
                <c:pt idx="3">
                  <c:v>40.9</c:v>
                </c:pt>
                <c:pt idx="4">
                  <c:v>40.300000000000011</c:v>
                </c:pt>
                <c:pt idx="5">
                  <c:v>41.2</c:v>
                </c:pt>
                <c:pt idx="6">
                  <c:v>44.9</c:v>
                </c:pt>
                <c:pt idx="7">
                  <c:v>45.9</c:v>
                </c:pt>
                <c:pt idx="8">
                  <c:v>42.4</c:v>
                </c:pt>
                <c:pt idx="9">
                  <c:v>43</c:v>
                </c:pt>
                <c:pt idx="10">
                  <c:v>40.9</c:v>
                </c:pt>
              </c:numCache>
            </c:numRef>
          </c:yVal>
        </c:ser>
        <c:ser>
          <c:idx val="3"/>
          <c:order val="3"/>
          <c:tx>
            <c:v>optimum flux 5 cm up</c:v>
          </c:tx>
          <c:xVal>
            <c:numRef>
              <c:f>Sheet1!$A$14:$A$24</c:f>
              <c:numCache>
                <c:formatCode>General</c:formatCode>
                <c:ptCount val="11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10</c:v>
                </c:pt>
                <c:pt idx="4">
                  <c:v>5</c:v>
                </c:pt>
                <c:pt idx="5">
                  <c:v>0</c:v>
                </c:pt>
                <c:pt idx="6">
                  <c:v>-5</c:v>
                </c:pt>
                <c:pt idx="7">
                  <c:v>-10</c:v>
                </c:pt>
                <c:pt idx="8">
                  <c:v>-15</c:v>
                </c:pt>
                <c:pt idx="9">
                  <c:v>-20</c:v>
                </c:pt>
                <c:pt idx="10">
                  <c:v>-25</c:v>
                </c:pt>
              </c:numCache>
            </c:numRef>
          </c:xVal>
          <c:yVal>
            <c:numRef>
              <c:f>Sheet1!$D$14:$D$24</c:f>
              <c:numCache>
                <c:formatCode>General</c:formatCode>
                <c:ptCount val="11"/>
                <c:pt idx="0">
                  <c:v>40.300000000000011</c:v>
                </c:pt>
                <c:pt idx="1">
                  <c:v>35.200000000000003</c:v>
                </c:pt>
                <c:pt idx="2">
                  <c:v>38</c:v>
                </c:pt>
                <c:pt idx="3">
                  <c:v>37.5</c:v>
                </c:pt>
                <c:pt idx="4">
                  <c:v>37.5</c:v>
                </c:pt>
                <c:pt idx="5">
                  <c:v>36</c:v>
                </c:pt>
                <c:pt idx="6">
                  <c:v>40.700000000000003</c:v>
                </c:pt>
                <c:pt idx="7">
                  <c:v>41.6</c:v>
                </c:pt>
                <c:pt idx="8">
                  <c:v>35.9</c:v>
                </c:pt>
                <c:pt idx="9">
                  <c:v>37</c:v>
                </c:pt>
                <c:pt idx="10">
                  <c:v>39.300000000000011</c:v>
                </c:pt>
              </c:numCache>
            </c:numRef>
          </c:yVal>
        </c:ser>
        <c:dLbls/>
        <c:axId val="50815360"/>
        <c:axId val="50817280"/>
      </c:scatterChart>
      <c:valAx>
        <c:axId val="50815360"/>
        <c:scaling>
          <c:orientation val="minMax"/>
          <c:max val="30"/>
          <c:min val="-3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section</a:t>
                </a:r>
                <a:r>
                  <a:rPr lang="en-US" baseline="0"/>
                  <a:t> of array (deg)</a:t>
                </a:r>
                <a:endParaRPr lang="en-US"/>
              </a:p>
            </c:rich>
          </c:tx>
          <c:layout/>
        </c:title>
        <c:numFmt formatCode="General" sourceLinked="1"/>
        <c:majorTickMark val="none"/>
        <c:tickLblPos val="nextTo"/>
        <c:crossAx val="50817280"/>
        <c:crosses val="autoZero"/>
        <c:crossBetween val="midCat"/>
      </c:valAx>
      <c:valAx>
        <c:axId val="5081728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Transmission (%)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50815360"/>
        <c:crossesAt val="-30"/>
        <c:crossBetween val="midCat"/>
      </c:valAx>
    </c:plotArea>
    <c:legend>
      <c:legendPos val="r"/>
      <c:layout/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D2908E-F52C-46B9-827A-443E5B52DF3F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2A506B-4B91-43FD-83A0-C35F2973817D}">
      <dgm:prSet phldrT="[Text]"/>
      <dgm:spPr>
        <a:noFill/>
        <a:ln>
          <a:noFill/>
        </a:ln>
      </dgm:spPr>
      <dgm:t>
        <a:bodyPr/>
        <a:lstStyle/>
        <a:p>
          <a:r>
            <a:rPr lang="en-US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(Green:  Supports Polarization Analysis )</a:t>
          </a:r>
          <a:endParaRPr lang="en-US" b="1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8B247A-DFC7-46D8-B113-A42EC7590227}" type="parTrans" cxnId="{006DEDA3-7A8C-4C60-941F-CFDE7893694D}">
      <dgm:prSet/>
      <dgm:spPr/>
      <dgm:t>
        <a:bodyPr/>
        <a:lstStyle/>
        <a:p>
          <a:endParaRPr lang="en-US"/>
        </a:p>
      </dgm:t>
    </dgm:pt>
    <dgm:pt modelId="{5DF38A15-C8D9-490A-8CF1-E1AF6722A38B}" type="sibTrans" cxnId="{006DEDA3-7A8C-4C60-941F-CFDE7893694D}">
      <dgm:prSet/>
      <dgm:spPr/>
      <dgm:t>
        <a:bodyPr/>
        <a:lstStyle/>
        <a:p>
          <a:endParaRPr lang="en-US"/>
        </a:p>
      </dgm:t>
    </dgm:pt>
    <dgm:pt modelId="{0284607C-6DE5-4DE2-98D5-69332967AAEA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smtClean="0"/>
            <a:t>ARCS</a:t>
          </a:r>
          <a:endParaRPr lang="en-US" dirty="0"/>
        </a:p>
      </dgm:t>
    </dgm:pt>
    <dgm:pt modelId="{2D443609-34E8-46DD-B35F-359A00413753}" type="parTrans" cxnId="{244E924F-8D9A-495A-B3E6-FAF8DB724451}">
      <dgm:prSet/>
      <dgm:spPr/>
      <dgm:t>
        <a:bodyPr/>
        <a:lstStyle/>
        <a:p>
          <a:endParaRPr lang="en-US"/>
        </a:p>
      </dgm:t>
    </dgm:pt>
    <dgm:pt modelId="{65C8504D-0C17-466B-BB38-D5C3ACEF7AE0}" type="sibTrans" cxnId="{244E924F-8D9A-495A-B3E6-FAF8DB724451}">
      <dgm:prSet/>
      <dgm:spPr/>
      <dgm:t>
        <a:bodyPr/>
        <a:lstStyle/>
        <a:p>
          <a:endParaRPr lang="en-US"/>
        </a:p>
      </dgm:t>
    </dgm:pt>
    <dgm:pt modelId="{8F5D6714-4443-40B2-B3D3-BED9DE173B58}">
      <dgm:prSet phldrT="[Text]"/>
      <dgm:spPr/>
      <dgm:t>
        <a:bodyPr/>
        <a:lstStyle/>
        <a:p>
          <a:r>
            <a:rPr lang="en-US" dirty="0" smtClean="0"/>
            <a:t>Cold Moderator / </a:t>
          </a:r>
          <a:br>
            <a:rPr lang="en-US" dirty="0" smtClean="0"/>
          </a:br>
          <a:r>
            <a:rPr lang="en-US" dirty="0" smtClean="0"/>
            <a:t>2 meV &lt; Ei &lt; 100 meV</a:t>
          </a:r>
          <a:endParaRPr lang="en-US" dirty="0"/>
        </a:p>
      </dgm:t>
    </dgm:pt>
    <dgm:pt modelId="{E8E2D1CC-3CFA-429F-B64A-45D2C9ED7D91}" type="parTrans" cxnId="{0AE4FF7A-11D0-4FEC-A6FB-3993FA345278}">
      <dgm:prSet/>
      <dgm:spPr/>
      <dgm:t>
        <a:bodyPr/>
        <a:lstStyle/>
        <a:p>
          <a:endParaRPr lang="en-US"/>
        </a:p>
      </dgm:t>
    </dgm:pt>
    <dgm:pt modelId="{69036863-0B40-4EBA-B1C5-65CB9CE160A8}" type="sibTrans" cxnId="{0AE4FF7A-11D0-4FEC-A6FB-3993FA345278}">
      <dgm:prSet/>
      <dgm:spPr/>
      <dgm:t>
        <a:bodyPr/>
        <a:lstStyle/>
        <a:p>
          <a:endParaRPr lang="en-US"/>
        </a:p>
      </dgm:t>
    </dgm:pt>
    <dgm:pt modelId="{AB9983FD-D287-457C-AECE-E7DA61E620FF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HYSPEC</a:t>
          </a:r>
          <a:endParaRPr lang="en-US" b="1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521F5-D7EF-467D-ADDD-806F82A69C44}" type="parTrans" cxnId="{552CAA57-189C-42BC-AA1C-EC1CEB7CDFF2}">
      <dgm:prSet/>
      <dgm:spPr/>
      <dgm:t>
        <a:bodyPr/>
        <a:lstStyle/>
        <a:p>
          <a:endParaRPr lang="en-US"/>
        </a:p>
      </dgm:t>
    </dgm:pt>
    <dgm:pt modelId="{489BFA4C-7F50-4CD3-8238-B95D095710A8}" type="sibTrans" cxnId="{552CAA57-189C-42BC-AA1C-EC1CEB7CDFF2}">
      <dgm:prSet/>
      <dgm:spPr/>
      <dgm:t>
        <a:bodyPr/>
        <a:lstStyle/>
        <a:p>
          <a:endParaRPr lang="en-US"/>
        </a:p>
      </dgm:t>
    </dgm:pt>
    <dgm:pt modelId="{6EC896E1-AD3A-461D-AE69-41F6B14AF114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Thermal Moderator /</a:t>
          </a:r>
          <a:br>
            <a:rPr lang="en-US" dirty="0" smtClean="0"/>
          </a:br>
          <a:r>
            <a:rPr lang="en-US" dirty="0" smtClean="0"/>
            <a:t>5 meV &lt; Ei &lt; 2000 meV</a:t>
          </a:r>
          <a:endParaRPr lang="en-US" dirty="0"/>
        </a:p>
      </dgm:t>
    </dgm:pt>
    <dgm:pt modelId="{D6E02B31-FDCA-4B0C-B801-7DE585DD5256}" type="parTrans" cxnId="{FBD41FEC-022E-40F5-ADF9-CAFB3D8DC52C}">
      <dgm:prSet/>
      <dgm:spPr/>
      <dgm:t>
        <a:bodyPr/>
        <a:lstStyle/>
        <a:p>
          <a:endParaRPr lang="en-US"/>
        </a:p>
      </dgm:t>
    </dgm:pt>
    <dgm:pt modelId="{9457D80F-B57A-46F2-8786-7B3F00898FA9}" type="sibTrans" cxnId="{FBD41FEC-022E-40F5-ADF9-CAFB3D8DC52C}">
      <dgm:prSet/>
      <dgm:spPr/>
      <dgm:t>
        <a:bodyPr/>
        <a:lstStyle/>
        <a:p>
          <a:endParaRPr lang="en-US"/>
        </a:p>
      </dgm:t>
    </dgm:pt>
    <dgm:pt modelId="{CBF6D99B-6CED-470F-8700-7C6382CF874E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 smtClean="0"/>
            <a:t>1-3% elastic E</a:t>
          </a:r>
          <a:br>
            <a:rPr lang="en-US" dirty="0" smtClean="0"/>
          </a:br>
          <a:r>
            <a:rPr lang="en-US" dirty="0" smtClean="0"/>
            <a:t>resolution /</a:t>
          </a:r>
          <a:br>
            <a:rPr lang="en-US" dirty="0" smtClean="0"/>
          </a:br>
          <a:r>
            <a:rPr lang="en-US" dirty="0" smtClean="0"/>
            <a:t>less flux</a:t>
          </a:r>
          <a:endParaRPr lang="en-US" dirty="0"/>
        </a:p>
      </dgm:t>
    </dgm:pt>
    <dgm:pt modelId="{8D713B8B-C97C-4AD0-954B-0C88638F475C}" type="parTrans" cxnId="{21A155CE-97AA-4A84-985F-2BEFE78A6CC6}">
      <dgm:prSet/>
      <dgm:spPr/>
      <dgm:t>
        <a:bodyPr/>
        <a:lstStyle/>
        <a:p>
          <a:endParaRPr lang="en-US"/>
        </a:p>
      </dgm:t>
    </dgm:pt>
    <dgm:pt modelId="{B48F3F3E-CA55-4109-8DC7-4F85AC6B6400}" type="sibTrans" cxnId="{21A155CE-97AA-4A84-985F-2BEFE78A6CC6}">
      <dgm:prSet/>
      <dgm:spPr/>
      <dgm:t>
        <a:bodyPr/>
        <a:lstStyle/>
        <a:p>
          <a:endParaRPr lang="en-US"/>
        </a:p>
      </dgm:t>
    </dgm:pt>
    <dgm:pt modelId="{16E7182E-39F3-4FF0-810B-6353C3D99A5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CNCS</a:t>
          </a:r>
          <a:endParaRPr lang="en-US" dirty="0"/>
        </a:p>
      </dgm:t>
    </dgm:pt>
    <dgm:pt modelId="{B391A429-E28D-47F4-83A3-05FFC1C9566B}" type="parTrans" cxnId="{780293E6-8353-4B59-8159-43EDCC0CAAAA}">
      <dgm:prSet/>
      <dgm:spPr/>
      <dgm:t>
        <a:bodyPr/>
        <a:lstStyle/>
        <a:p>
          <a:endParaRPr lang="en-US"/>
        </a:p>
      </dgm:t>
    </dgm:pt>
    <dgm:pt modelId="{026EA975-3EBD-4EA3-A8A5-7E4D7E1905ED}" type="sibTrans" cxnId="{780293E6-8353-4B59-8159-43EDCC0CAAAA}">
      <dgm:prSet/>
      <dgm:spPr/>
      <dgm:t>
        <a:bodyPr/>
        <a:lstStyle/>
        <a:p>
          <a:endParaRPr lang="en-US"/>
        </a:p>
      </dgm:t>
    </dgm:pt>
    <dgm:pt modelId="{358F0810-6731-476B-B018-0ACA60FBA50C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SEQUOIA</a:t>
          </a:r>
          <a:endParaRPr lang="en-US" dirty="0"/>
        </a:p>
      </dgm:t>
    </dgm:pt>
    <dgm:pt modelId="{C7B30823-4E43-4B87-B4B1-C435FD7855B3}" type="parTrans" cxnId="{8DD0A731-3795-413C-AC01-D3235E544BFB}">
      <dgm:prSet/>
      <dgm:spPr/>
      <dgm:t>
        <a:bodyPr/>
        <a:lstStyle/>
        <a:p>
          <a:endParaRPr lang="en-US"/>
        </a:p>
      </dgm:t>
    </dgm:pt>
    <dgm:pt modelId="{1ACB6BA0-5BE8-4E72-AAA3-71766ACD0D45}" type="sibTrans" cxnId="{8DD0A731-3795-413C-AC01-D3235E544BFB}">
      <dgm:prSet/>
      <dgm:spPr/>
      <dgm:t>
        <a:bodyPr/>
        <a:lstStyle/>
        <a:p>
          <a:endParaRPr lang="en-US"/>
        </a:p>
      </dgm:t>
    </dgm:pt>
    <dgm:pt modelId="{F4856852-1825-457B-9D20-FBB82ED346BF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3-5% elastic E</a:t>
          </a:r>
          <a:br>
            <a:rPr lang="en-US" dirty="0" smtClean="0"/>
          </a:br>
          <a:r>
            <a:rPr lang="en-US" dirty="0" smtClean="0"/>
            <a:t>resolution /</a:t>
          </a:r>
          <a:br>
            <a:rPr lang="en-US" dirty="0" smtClean="0"/>
          </a:br>
          <a:r>
            <a:rPr lang="en-US" dirty="0" smtClean="0"/>
            <a:t> high flux</a:t>
          </a:r>
          <a:endParaRPr lang="en-US" dirty="0"/>
        </a:p>
      </dgm:t>
    </dgm:pt>
    <dgm:pt modelId="{6E946044-806E-4A40-8C52-2869D5335D6F}" type="parTrans" cxnId="{9B0D6693-94E8-4EE6-8467-535095171F86}">
      <dgm:prSet/>
      <dgm:spPr/>
      <dgm:t>
        <a:bodyPr/>
        <a:lstStyle/>
        <a:p>
          <a:endParaRPr lang="en-US"/>
        </a:p>
      </dgm:t>
    </dgm:pt>
    <dgm:pt modelId="{CAE62512-6BA5-444F-A3C2-A87E0DDC8628}" type="sibTrans" cxnId="{9B0D6693-94E8-4EE6-8467-535095171F86}">
      <dgm:prSet/>
      <dgm:spPr/>
      <dgm:t>
        <a:bodyPr/>
        <a:lstStyle/>
        <a:p>
          <a:endParaRPr lang="en-US"/>
        </a:p>
      </dgm:t>
    </dgm:pt>
    <dgm:pt modelId="{80FCC918-EAE4-4A5C-AE1C-2377D3C286ED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 smtClean="0"/>
            <a:t>CTAX</a:t>
          </a:r>
          <a:endParaRPr lang="en-US" dirty="0"/>
        </a:p>
      </dgm:t>
    </dgm:pt>
    <dgm:pt modelId="{E547D828-31F6-4F1E-AD7F-BE2A7581A2D5}" type="parTrans" cxnId="{E22CE720-DB5A-413D-A9C6-FC93ED1771C3}">
      <dgm:prSet/>
      <dgm:spPr/>
      <dgm:t>
        <a:bodyPr/>
        <a:lstStyle/>
        <a:p>
          <a:endParaRPr lang="en-US"/>
        </a:p>
      </dgm:t>
    </dgm:pt>
    <dgm:pt modelId="{8CFC95F9-3795-4A96-88E7-222263B73AB3}" type="sibTrans" cxnId="{E22CE720-DB5A-413D-A9C6-FC93ED1771C3}">
      <dgm:prSet/>
      <dgm:spPr/>
      <dgm:t>
        <a:bodyPr/>
        <a:lstStyle/>
        <a:p>
          <a:endParaRPr lang="en-US"/>
        </a:p>
      </dgm:t>
    </dgm:pt>
    <dgm:pt modelId="{6D711C3D-38C0-42F9-B918-6BB7C715C71A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 smtClean="0"/>
            <a:t>HB1A, </a:t>
          </a:r>
          <a:r>
            <a:rPr lang="en-US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HB1</a:t>
          </a:r>
          <a:r>
            <a:rPr lang="en-US" dirty="0" smtClean="0"/>
            <a:t>, </a:t>
          </a:r>
          <a:r>
            <a:rPr lang="en-US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HB3</a:t>
          </a:r>
          <a:endParaRPr lang="en-US" b="1" dirty="0">
            <a:solidFill>
              <a:schemeClr val="accent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2C268C-E108-4C4A-A669-858D2D7B8E1C}" type="parTrans" cxnId="{D599BDAE-C52F-46A0-8800-546DAADCE941}">
      <dgm:prSet/>
      <dgm:spPr/>
      <dgm:t>
        <a:bodyPr/>
        <a:lstStyle/>
        <a:p>
          <a:endParaRPr lang="en-US"/>
        </a:p>
      </dgm:t>
    </dgm:pt>
    <dgm:pt modelId="{33763EB9-A0DF-4DFF-B9C8-D96665F2C555}" type="sibTrans" cxnId="{D599BDAE-C52F-46A0-8800-546DAADCE941}">
      <dgm:prSet/>
      <dgm:spPr/>
      <dgm:t>
        <a:bodyPr/>
        <a:lstStyle/>
        <a:p>
          <a:endParaRPr lang="en-US"/>
        </a:p>
      </dgm:t>
    </dgm:pt>
    <dgm:pt modelId="{0426EA73-A8F5-49A1-8CE1-2A6BB823261B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Highest time-averaged flux, limited solid angle </a:t>
          </a:r>
          <a:endParaRPr lang="en-US" dirty="0"/>
        </a:p>
      </dgm:t>
    </dgm:pt>
    <dgm:pt modelId="{86B2C656-F904-46A8-A373-0CD74CD55083}" type="parTrans" cxnId="{7D9431F2-C357-4DCD-905D-4ACBF7347F76}">
      <dgm:prSet/>
      <dgm:spPr/>
      <dgm:t>
        <a:bodyPr/>
        <a:lstStyle/>
        <a:p>
          <a:endParaRPr lang="en-US"/>
        </a:p>
      </dgm:t>
    </dgm:pt>
    <dgm:pt modelId="{7FF957FF-295A-4045-9F7D-AFEF74D602CB}" type="sibTrans" cxnId="{7D9431F2-C357-4DCD-905D-4ACBF7347F76}">
      <dgm:prSet/>
      <dgm:spPr/>
      <dgm:t>
        <a:bodyPr/>
        <a:lstStyle/>
        <a:p>
          <a:endParaRPr lang="en-US"/>
        </a:p>
      </dgm:t>
    </dgm:pt>
    <dgm:pt modelId="{7CBF7442-3D80-497F-8466-8EEA6D65A06F}" type="pres">
      <dgm:prSet presAssocID="{17D2908E-F52C-46B9-827A-443E5B52DF3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346E641-84FD-4D4A-9D70-B451A84945FD}" type="pres">
      <dgm:prSet presAssocID="{B32A506B-4B91-43FD-83A0-C35F2973817D}" presName="vertOne" presStyleCnt="0"/>
      <dgm:spPr/>
    </dgm:pt>
    <dgm:pt modelId="{3A528A35-D0DD-45C1-94D6-5D919567CD55}" type="pres">
      <dgm:prSet presAssocID="{B32A506B-4B91-43FD-83A0-C35F2973817D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C4AC0A-D6CA-49C5-8E47-8288F9905DBD}" type="pres">
      <dgm:prSet presAssocID="{B32A506B-4B91-43FD-83A0-C35F2973817D}" presName="parTransOne" presStyleCnt="0"/>
      <dgm:spPr/>
    </dgm:pt>
    <dgm:pt modelId="{C2E6CC5D-E39C-48A0-B7D3-AFD6AB4186EF}" type="pres">
      <dgm:prSet presAssocID="{B32A506B-4B91-43FD-83A0-C35F2973817D}" presName="horzOne" presStyleCnt="0"/>
      <dgm:spPr/>
    </dgm:pt>
    <dgm:pt modelId="{49D7A211-3305-46C6-8D39-51AB1041055D}" type="pres">
      <dgm:prSet presAssocID="{CBF6D99B-6CED-470F-8700-7C6382CF874E}" presName="vertTwo" presStyleCnt="0"/>
      <dgm:spPr/>
    </dgm:pt>
    <dgm:pt modelId="{E6CBC39A-CE6B-4411-B13F-D4E3385A1A30}" type="pres">
      <dgm:prSet presAssocID="{CBF6D99B-6CED-470F-8700-7C6382CF874E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B7D128-A9D7-450E-8D1D-2A99F8686DDE}" type="pres">
      <dgm:prSet presAssocID="{CBF6D99B-6CED-470F-8700-7C6382CF874E}" presName="parTransTwo" presStyleCnt="0"/>
      <dgm:spPr/>
    </dgm:pt>
    <dgm:pt modelId="{FB4FBF87-D20B-496C-BB06-8706C894AEF9}" type="pres">
      <dgm:prSet presAssocID="{CBF6D99B-6CED-470F-8700-7C6382CF874E}" presName="horzTwo" presStyleCnt="0"/>
      <dgm:spPr/>
    </dgm:pt>
    <dgm:pt modelId="{B0DE55C5-B5BE-4FB1-B894-7F35820E4C00}" type="pres">
      <dgm:prSet presAssocID="{F4856852-1825-457B-9D20-FBB82ED346BF}" presName="vertThree" presStyleCnt="0"/>
      <dgm:spPr/>
    </dgm:pt>
    <dgm:pt modelId="{4732F2E4-E68C-4E18-97AD-3B41B9606F48}" type="pres">
      <dgm:prSet presAssocID="{F4856852-1825-457B-9D20-FBB82ED346BF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5CFB47-4612-49BC-878F-32E3F3C4BD1A}" type="pres">
      <dgm:prSet presAssocID="{F4856852-1825-457B-9D20-FBB82ED346BF}" presName="parTransThree" presStyleCnt="0"/>
      <dgm:spPr/>
    </dgm:pt>
    <dgm:pt modelId="{A682E68B-2F3E-43EA-954F-7B658C9AC075}" type="pres">
      <dgm:prSet presAssocID="{F4856852-1825-457B-9D20-FBB82ED346BF}" presName="horzThree" presStyleCnt="0"/>
      <dgm:spPr/>
    </dgm:pt>
    <dgm:pt modelId="{4209C77F-B614-4016-B7B9-45C52D6BFC79}" type="pres">
      <dgm:prSet presAssocID="{0426EA73-A8F5-49A1-8CE1-2A6BB823261B}" presName="vertFour" presStyleCnt="0">
        <dgm:presLayoutVars>
          <dgm:chPref val="3"/>
        </dgm:presLayoutVars>
      </dgm:prSet>
      <dgm:spPr/>
    </dgm:pt>
    <dgm:pt modelId="{5265643F-4F61-4EAD-B8CF-1F51DB04A55F}" type="pres">
      <dgm:prSet presAssocID="{0426EA73-A8F5-49A1-8CE1-2A6BB823261B}" presName="txFour" presStyleLbl="node4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B391F2-B986-4132-A127-572A33BD3E04}" type="pres">
      <dgm:prSet presAssocID="{0426EA73-A8F5-49A1-8CE1-2A6BB823261B}" presName="horzFour" presStyleCnt="0"/>
      <dgm:spPr/>
    </dgm:pt>
    <dgm:pt modelId="{C63178AF-4D0B-45AE-BAB9-B727D776F651}" type="pres">
      <dgm:prSet presAssocID="{5DF38A15-C8D9-490A-8CF1-E1AF6722A38B}" presName="sibSpaceOne" presStyleCnt="0"/>
      <dgm:spPr/>
    </dgm:pt>
    <dgm:pt modelId="{ABCB380F-4F3F-4511-A24D-09BC2860B16F}" type="pres">
      <dgm:prSet presAssocID="{8F5D6714-4443-40B2-B3D3-BED9DE173B58}" presName="vertOne" presStyleCnt="0"/>
      <dgm:spPr/>
    </dgm:pt>
    <dgm:pt modelId="{DB0C7AB8-E1E2-43FB-A5EF-BB6802C24FB1}" type="pres">
      <dgm:prSet presAssocID="{8F5D6714-4443-40B2-B3D3-BED9DE173B58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2B11BE4-6B7D-470F-8AE4-4FC7D338479E}" type="pres">
      <dgm:prSet presAssocID="{8F5D6714-4443-40B2-B3D3-BED9DE173B58}" presName="parTransOne" presStyleCnt="0"/>
      <dgm:spPr/>
    </dgm:pt>
    <dgm:pt modelId="{7EF91474-3E4B-4B69-9FA9-A784D3EC6FE9}" type="pres">
      <dgm:prSet presAssocID="{8F5D6714-4443-40B2-B3D3-BED9DE173B58}" presName="horzOne" presStyleCnt="0"/>
      <dgm:spPr/>
    </dgm:pt>
    <dgm:pt modelId="{42DFA115-08FD-48E5-BFCB-93CF96433A56}" type="pres">
      <dgm:prSet presAssocID="{16E7182E-39F3-4FF0-810B-6353C3D99A51}" presName="vertTwo" presStyleCnt="0"/>
      <dgm:spPr/>
    </dgm:pt>
    <dgm:pt modelId="{0D117E10-51A3-4080-B240-22F212FA8C43}" type="pres">
      <dgm:prSet presAssocID="{16E7182E-39F3-4FF0-810B-6353C3D99A51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BB0143-12E2-4C90-A5F1-12864DCF855C}" type="pres">
      <dgm:prSet presAssocID="{16E7182E-39F3-4FF0-810B-6353C3D99A51}" presName="parTransTwo" presStyleCnt="0"/>
      <dgm:spPr/>
    </dgm:pt>
    <dgm:pt modelId="{BF8068CE-DF83-4BEB-AB8B-030DADABDE80}" type="pres">
      <dgm:prSet presAssocID="{16E7182E-39F3-4FF0-810B-6353C3D99A51}" presName="horzTwo" presStyleCnt="0"/>
      <dgm:spPr/>
    </dgm:pt>
    <dgm:pt modelId="{80E9A441-1A56-49FA-8B6D-5056F73A2657}" type="pres">
      <dgm:prSet presAssocID="{AB9983FD-D287-457C-AECE-E7DA61E620FF}" presName="vertThree" presStyleCnt="0"/>
      <dgm:spPr/>
    </dgm:pt>
    <dgm:pt modelId="{E1A47388-CB71-4872-B3A7-73AC4FC56909}" type="pres">
      <dgm:prSet presAssocID="{AB9983FD-D287-457C-AECE-E7DA61E620FF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2C3D61-8053-428D-A4BE-105E1C680947}" type="pres">
      <dgm:prSet presAssocID="{AB9983FD-D287-457C-AECE-E7DA61E620FF}" presName="parTransThree" presStyleCnt="0"/>
      <dgm:spPr/>
    </dgm:pt>
    <dgm:pt modelId="{DBB2F20C-4B7C-4239-AD5E-5F84FBF2E250}" type="pres">
      <dgm:prSet presAssocID="{AB9983FD-D287-457C-AECE-E7DA61E620FF}" presName="horzThree" presStyleCnt="0"/>
      <dgm:spPr/>
    </dgm:pt>
    <dgm:pt modelId="{7548A708-F996-4DBF-B7CB-C97C2B6CC3E0}" type="pres">
      <dgm:prSet presAssocID="{80FCC918-EAE4-4A5C-AE1C-2377D3C286ED}" presName="vertFour" presStyleCnt="0">
        <dgm:presLayoutVars>
          <dgm:chPref val="3"/>
        </dgm:presLayoutVars>
      </dgm:prSet>
      <dgm:spPr/>
    </dgm:pt>
    <dgm:pt modelId="{64DFA5D1-D74D-4207-AB84-306717BA2A83}" type="pres">
      <dgm:prSet presAssocID="{80FCC918-EAE4-4A5C-AE1C-2377D3C286ED}" presName="txFour" presStyleLbl="node4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35921D-7655-41E0-B567-2D290C168098}" type="pres">
      <dgm:prSet presAssocID="{80FCC918-EAE4-4A5C-AE1C-2377D3C286ED}" presName="horzFour" presStyleCnt="0"/>
      <dgm:spPr/>
    </dgm:pt>
    <dgm:pt modelId="{0657D20A-4FB3-493D-B4F9-5C893324B946}" type="pres">
      <dgm:prSet presAssocID="{69036863-0B40-4EBA-B1C5-65CB9CE160A8}" presName="sibSpaceOne" presStyleCnt="0"/>
      <dgm:spPr/>
    </dgm:pt>
    <dgm:pt modelId="{374DC5DD-375E-4BF2-ACF4-1053BD600BCF}" type="pres">
      <dgm:prSet presAssocID="{6EC896E1-AD3A-461D-AE69-41F6B14AF114}" presName="vertOne" presStyleCnt="0"/>
      <dgm:spPr/>
    </dgm:pt>
    <dgm:pt modelId="{56A11A30-BF0E-494A-A24C-877B11021805}" type="pres">
      <dgm:prSet presAssocID="{6EC896E1-AD3A-461D-AE69-41F6B14AF114}" presName="txOn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AE28C6-E534-461C-8926-1EC8079AFDC0}" type="pres">
      <dgm:prSet presAssocID="{6EC896E1-AD3A-461D-AE69-41F6B14AF114}" presName="parTransOne" presStyleCnt="0"/>
      <dgm:spPr/>
    </dgm:pt>
    <dgm:pt modelId="{1E6FC05A-24D8-4DFE-9FD8-96D9DF38FABB}" type="pres">
      <dgm:prSet presAssocID="{6EC896E1-AD3A-461D-AE69-41F6B14AF114}" presName="horzOne" presStyleCnt="0"/>
      <dgm:spPr/>
    </dgm:pt>
    <dgm:pt modelId="{6E64651C-BD2D-42D1-B995-9939316A84B0}" type="pres">
      <dgm:prSet presAssocID="{358F0810-6731-476B-B018-0ACA60FBA50C}" presName="vertTwo" presStyleCnt="0"/>
      <dgm:spPr/>
    </dgm:pt>
    <dgm:pt modelId="{7056F7DA-E75A-41D0-A624-6484C839B77B}" type="pres">
      <dgm:prSet presAssocID="{358F0810-6731-476B-B018-0ACA60FBA50C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69AA59-39CB-44BD-9A1E-C98F75562681}" type="pres">
      <dgm:prSet presAssocID="{358F0810-6731-476B-B018-0ACA60FBA50C}" presName="parTransTwo" presStyleCnt="0"/>
      <dgm:spPr/>
    </dgm:pt>
    <dgm:pt modelId="{D5BFF417-A160-440E-9768-9DEAB1321DEC}" type="pres">
      <dgm:prSet presAssocID="{358F0810-6731-476B-B018-0ACA60FBA50C}" presName="horzTwo" presStyleCnt="0"/>
      <dgm:spPr/>
    </dgm:pt>
    <dgm:pt modelId="{0B2C270B-67BA-4F3F-84E5-963A6444252F}" type="pres">
      <dgm:prSet presAssocID="{0284607C-6DE5-4DE2-98D5-69332967AAEA}" presName="vertThree" presStyleCnt="0"/>
      <dgm:spPr/>
    </dgm:pt>
    <dgm:pt modelId="{F01E2EF9-180F-4412-9B2E-08A879C6D7CB}" type="pres">
      <dgm:prSet presAssocID="{0284607C-6DE5-4DE2-98D5-69332967AAEA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1EA962-920A-4661-B074-61C79C9B1B7D}" type="pres">
      <dgm:prSet presAssocID="{0284607C-6DE5-4DE2-98D5-69332967AAEA}" presName="parTransThree" presStyleCnt="0"/>
      <dgm:spPr/>
    </dgm:pt>
    <dgm:pt modelId="{5B454553-EECF-4E1F-8AB5-3DEF4BF55914}" type="pres">
      <dgm:prSet presAssocID="{0284607C-6DE5-4DE2-98D5-69332967AAEA}" presName="horzThree" presStyleCnt="0"/>
      <dgm:spPr/>
    </dgm:pt>
    <dgm:pt modelId="{E6CE1AA1-BB1E-4F80-B3D9-101399309710}" type="pres">
      <dgm:prSet presAssocID="{6D711C3D-38C0-42F9-B918-6BB7C715C71A}" presName="vertFour" presStyleCnt="0">
        <dgm:presLayoutVars>
          <dgm:chPref val="3"/>
        </dgm:presLayoutVars>
      </dgm:prSet>
      <dgm:spPr/>
    </dgm:pt>
    <dgm:pt modelId="{02EE6506-9280-499D-8464-15284BF96B24}" type="pres">
      <dgm:prSet presAssocID="{6D711C3D-38C0-42F9-B918-6BB7C715C71A}" presName="txFour" presStyleLbl="node4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4DE5CA6-39CB-496E-8974-DD0400AEAE5A}" type="pres">
      <dgm:prSet presAssocID="{6D711C3D-38C0-42F9-B918-6BB7C715C71A}" presName="horzFour" presStyleCnt="0"/>
      <dgm:spPr/>
    </dgm:pt>
  </dgm:ptLst>
  <dgm:cxnLst>
    <dgm:cxn modelId="{21A155CE-97AA-4A84-985F-2BEFE78A6CC6}" srcId="{B32A506B-4B91-43FD-83A0-C35F2973817D}" destId="{CBF6D99B-6CED-470F-8700-7C6382CF874E}" srcOrd="0" destOrd="0" parTransId="{8D713B8B-C97C-4AD0-954B-0C88638F475C}" sibTransId="{B48F3F3E-CA55-4109-8DC7-4F85AC6B6400}"/>
    <dgm:cxn modelId="{244E924F-8D9A-495A-B3E6-FAF8DB724451}" srcId="{358F0810-6731-476B-B018-0ACA60FBA50C}" destId="{0284607C-6DE5-4DE2-98D5-69332967AAEA}" srcOrd="0" destOrd="0" parTransId="{2D443609-34E8-46DD-B35F-359A00413753}" sibTransId="{65C8504D-0C17-466B-BB38-D5C3ACEF7AE0}"/>
    <dgm:cxn modelId="{E516A9CF-0FD0-4D0E-99CF-B4BA33709859}" type="presOf" srcId="{CBF6D99B-6CED-470F-8700-7C6382CF874E}" destId="{E6CBC39A-CE6B-4411-B13F-D4E3385A1A30}" srcOrd="0" destOrd="0" presId="urn:microsoft.com/office/officeart/2005/8/layout/hierarchy4"/>
    <dgm:cxn modelId="{8DD0A731-3795-413C-AC01-D3235E544BFB}" srcId="{6EC896E1-AD3A-461D-AE69-41F6B14AF114}" destId="{358F0810-6731-476B-B018-0ACA60FBA50C}" srcOrd="0" destOrd="0" parTransId="{C7B30823-4E43-4B87-B4B1-C435FD7855B3}" sibTransId="{1ACB6BA0-5BE8-4E72-AAA3-71766ACD0D45}"/>
    <dgm:cxn modelId="{45DC1C97-EAB4-42B0-B214-1D575BA9DFF6}" type="presOf" srcId="{358F0810-6731-476B-B018-0ACA60FBA50C}" destId="{7056F7DA-E75A-41D0-A624-6484C839B77B}" srcOrd="0" destOrd="0" presId="urn:microsoft.com/office/officeart/2005/8/layout/hierarchy4"/>
    <dgm:cxn modelId="{17F7E171-9A4F-4760-A378-871BD613CE96}" type="presOf" srcId="{AB9983FD-D287-457C-AECE-E7DA61E620FF}" destId="{E1A47388-CB71-4872-B3A7-73AC4FC56909}" srcOrd="0" destOrd="0" presId="urn:microsoft.com/office/officeart/2005/8/layout/hierarchy4"/>
    <dgm:cxn modelId="{780293E6-8353-4B59-8159-43EDCC0CAAAA}" srcId="{8F5D6714-4443-40B2-B3D3-BED9DE173B58}" destId="{16E7182E-39F3-4FF0-810B-6353C3D99A51}" srcOrd="0" destOrd="0" parTransId="{B391A429-E28D-47F4-83A3-05FFC1C9566B}" sibTransId="{026EA975-3EBD-4EA3-A8A5-7E4D7E1905ED}"/>
    <dgm:cxn modelId="{310C8C4A-033D-47F9-88CF-541FD26E4CD3}" type="presOf" srcId="{80FCC918-EAE4-4A5C-AE1C-2377D3C286ED}" destId="{64DFA5D1-D74D-4207-AB84-306717BA2A83}" srcOrd="0" destOrd="0" presId="urn:microsoft.com/office/officeart/2005/8/layout/hierarchy4"/>
    <dgm:cxn modelId="{006DEDA3-7A8C-4C60-941F-CFDE7893694D}" srcId="{17D2908E-F52C-46B9-827A-443E5B52DF3F}" destId="{B32A506B-4B91-43FD-83A0-C35F2973817D}" srcOrd="0" destOrd="0" parTransId="{C98B247A-DFC7-46D8-B113-A42EC7590227}" sibTransId="{5DF38A15-C8D9-490A-8CF1-E1AF6722A38B}"/>
    <dgm:cxn modelId="{5065E10A-B253-4877-B4D3-B016258151AC}" type="presOf" srcId="{B32A506B-4B91-43FD-83A0-C35F2973817D}" destId="{3A528A35-D0DD-45C1-94D6-5D919567CD55}" srcOrd="0" destOrd="0" presId="urn:microsoft.com/office/officeart/2005/8/layout/hierarchy4"/>
    <dgm:cxn modelId="{382B79CA-BFAB-4AA9-9EF7-73AB63F4E81D}" type="presOf" srcId="{17D2908E-F52C-46B9-827A-443E5B52DF3F}" destId="{7CBF7442-3D80-497F-8466-8EEA6D65A06F}" srcOrd="0" destOrd="0" presId="urn:microsoft.com/office/officeart/2005/8/layout/hierarchy4"/>
    <dgm:cxn modelId="{6660FD54-60DF-408D-A2D0-C63EE4E48D38}" type="presOf" srcId="{6D711C3D-38C0-42F9-B918-6BB7C715C71A}" destId="{02EE6506-9280-499D-8464-15284BF96B24}" srcOrd="0" destOrd="0" presId="urn:microsoft.com/office/officeart/2005/8/layout/hierarchy4"/>
    <dgm:cxn modelId="{74987EEC-3D64-4AB5-BD27-95BEE6ED8116}" type="presOf" srcId="{8F5D6714-4443-40B2-B3D3-BED9DE173B58}" destId="{DB0C7AB8-E1E2-43FB-A5EF-BB6802C24FB1}" srcOrd="0" destOrd="0" presId="urn:microsoft.com/office/officeart/2005/8/layout/hierarchy4"/>
    <dgm:cxn modelId="{D317CC45-F0A5-4C0B-BA26-B9FB60F603A5}" type="presOf" srcId="{6EC896E1-AD3A-461D-AE69-41F6B14AF114}" destId="{56A11A30-BF0E-494A-A24C-877B11021805}" srcOrd="0" destOrd="0" presId="urn:microsoft.com/office/officeart/2005/8/layout/hierarchy4"/>
    <dgm:cxn modelId="{477D6E09-1526-48C8-BC6C-9DC4890CAEF0}" type="presOf" srcId="{0284607C-6DE5-4DE2-98D5-69332967AAEA}" destId="{F01E2EF9-180F-4412-9B2E-08A879C6D7CB}" srcOrd="0" destOrd="0" presId="urn:microsoft.com/office/officeart/2005/8/layout/hierarchy4"/>
    <dgm:cxn modelId="{D599BDAE-C52F-46A0-8800-546DAADCE941}" srcId="{0284607C-6DE5-4DE2-98D5-69332967AAEA}" destId="{6D711C3D-38C0-42F9-B918-6BB7C715C71A}" srcOrd="0" destOrd="0" parTransId="{4B2C268C-E108-4C4A-A669-858D2D7B8E1C}" sibTransId="{33763EB9-A0DF-4DFF-B9C8-D96665F2C555}"/>
    <dgm:cxn modelId="{9B0D6693-94E8-4EE6-8467-535095171F86}" srcId="{CBF6D99B-6CED-470F-8700-7C6382CF874E}" destId="{F4856852-1825-457B-9D20-FBB82ED346BF}" srcOrd="0" destOrd="0" parTransId="{6E946044-806E-4A40-8C52-2869D5335D6F}" sibTransId="{CAE62512-6BA5-444F-A3C2-A87E0DDC8628}"/>
    <dgm:cxn modelId="{552CAA57-189C-42BC-AA1C-EC1CEB7CDFF2}" srcId="{16E7182E-39F3-4FF0-810B-6353C3D99A51}" destId="{AB9983FD-D287-457C-AECE-E7DA61E620FF}" srcOrd="0" destOrd="0" parTransId="{80F521F5-D7EF-467D-ADDD-806F82A69C44}" sibTransId="{489BFA4C-7F50-4CD3-8238-B95D095710A8}"/>
    <dgm:cxn modelId="{6A7C45D6-1119-444E-805F-129D20614783}" type="presOf" srcId="{F4856852-1825-457B-9D20-FBB82ED346BF}" destId="{4732F2E4-E68C-4E18-97AD-3B41B9606F48}" srcOrd="0" destOrd="0" presId="urn:microsoft.com/office/officeart/2005/8/layout/hierarchy4"/>
    <dgm:cxn modelId="{E22CE720-DB5A-413D-A9C6-FC93ED1771C3}" srcId="{AB9983FD-D287-457C-AECE-E7DA61E620FF}" destId="{80FCC918-EAE4-4A5C-AE1C-2377D3C286ED}" srcOrd="0" destOrd="0" parTransId="{E547D828-31F6-4F1E-AD7F-BE2A7581A2D5}" sibTransId="{8CFC95F9-3795-4A96-88E7-222263B73AB3}"/>
    <dgm:cxn modelId="{0DD60FD4-EA29-46DB-A223-CF272116273B}" type="presOf" srcId="{0426EA73-A8F5-49A1-8CE1-2A6BB823261B}" destId="{5265643F-4F61-4EAD-B8CF-1F51DB04A55F}" srcOrd="0" destOrd="0" presId="urn:microsoft.com/office/officeart/2005/8/layout/hierarchy4"/>
    <dgm:cxn modelId="{FBD41FEC-022E-40F5-ADF9-CAFB3D8DC52C}" srcId="{17D2908E-F52C-46B9-827A-443E5B52DF3F}" destId="{6EC896E1-AD3A-461D-AE69-41F6B14AF114}" srcOrd="2" destOrd="0" parTransId="{D6E02B31-FDCA-4B0C-B801-7DE585DD5256}" sibTransId="{9457D80F-B57A-46F2-8786-7B3F00898FA9}"/>
    <dgm:cxn modelId="{0AE4FF7A-11D0-4FEC-A6FB-3993FA345278}" srcId="{17D2908E-F52C-46B9-827A-443E5B52DF3F}" destId="{8F5D6714-4443-40B2-B3D3-BED9DE173B58}" srcOrd="1" destOrd="0" parTransId="{E8E2D1CC-3CFA-429F-B64A-45D2C9ED7D91}" sibTransId="{69036863-0B40-4EBA-B1C5-65CB9CE160A8}"/>
    <dgm:cxn modelId="{4EAEB0AA-DCF1-48D0-8B1C-2C1DA76C5B19}" type="presOf" srcId="{16E7182E-39F3-4FF0-810B-6353C3D99A51}" destId="{0D117E10-51A3-4080-B240-22F212FA8C43}" srcOrd="0" destOrd="0" presId="urn:microsoft.com/office/officeart/2005/8/layout/hierarchy4"/>
    <dgm:cxn modelId="{7D9431F2-C357-4DCD-905D-4ACBF7347F76}" srcId="{F4856852-1825-457B-9D20-FBB82ED346BF}" destId="{0426EA73-A8F5-49A1-8CE1-2A6BB823261B}" srcOrd="0" destOrd="0" parTransId="{86B2C656-F904-46A8-A373-0CD74CD55083}" sibTransId="{7FF957FF-295A-4045-9F7D-AFEF74D602CB}"/>
    <dgm:cxn modelId="{4DECB8FF-75AA-499A-86B9-86E8103DED06}" type="presParOf" srcId="{7CBF7442-3D80-497F-8466-8EEA6D65A06F}" destId="{A346E641-84FD-4D4A-9D70-B451A84945FD}" srcOrd="0" destOrd="0" presId="urn:microsoft.com/office/officeart/2005/8/layout/hierarchy4"/>
    <dgm:cxn modelId="{48282E92-5D47-4860-B11A-8A267F17378A}" type="presParOf" srcId="{A346E641-84FD-4D4A-9D70-B451A84945FD}" destId="{3A528A35-D0DD-45C1-94D6-5D919567CD55}" srcOrd="0" destOrd="0" presId="urn:microsoft.com/office/officeart/2005/8/layout/hierarchy4"/>
    <dgm:cxn modelId="{B6E526DF-49E3-4EF5-BCB8-7084101BF907}" type="presParOf" srcId="{A346E641-84FD-4D4A-9D70-B451A84945FD}" destId="{0DC4AC0A-D6CA-49C5-8E47-8288F9905DBD}" srcOrd="1" destOrd="0" presId="urn:microsoft.com/office/officeart/2005/8/layout/hierarchy4"/>
    <dgm:cxn modelId="{139A3CEE-BA12-4138-8FA4-3DCED956C41C}" type="presParOf" srcId="{A346E641-84FD-4D4A-9D70-B451A84945FD}" destId="{C2E6CC5D-E39C-48A0-B7D3-AFD6AB4186EF}" srcOrd="2" destOrd="0" presId="urn:microsoft.com/office/officeart/2005/8/layout/hierarchy4"/>
    <dgm:cxn modelId="{45FCDDB2-269D-49D2-9B99-FF6D490DC450}" type="presParOf" srcId="{C2E6CC5D-E39C-48A0-B7D3-AFD6AB4186EF}" destId="{49D7A211-3305-46C6-8D39-51AB1041055D}" srcOrd="0" destOrd="0" presId="urn:microsoft.com/office/officeart/2005/8/layout/hierarchy4"/>
    <dgm:cxn modelId="{A802E343-82E2-4E07-A53F-7F621C088B64}" type="presParOf" srcId="{49D7A211-3305-46C6-8D39-51AB1041055D}" destId="{E6CBC39A-CE6B-4411-B13F-D4E3385A1A30}" srcOrd="0" destOrd="0" presId="urn:microsoft.com/office/officeart/2005/8/layout/hierarchy4"/>
    <dgm:cxn modelId="{5EE84980-F535-424E-9026-CDE8E3C0D15C}" type="presParOf" srcId="{49D7A211-3305-46C6-8D39-51AB1041055D}" destId="{70B7D128-A9D7-450E-8D1D-2A99F8686DDE}" srcOrd="1" destOrd="0" presId="urn:microsoft.com/office/officeart/2005/8/layout/hierarchy4"/>
    <dgm:cxn modelId="{A38BC892-FC3D-4156-BEED-4B2B97BA31DD}" type="presParOf" srcId="{49D7A211-3305-46C6-8D39-51AB1041055D}" destId="{FB4FBF87-D20B-496C-BB06-8706C894AEF9}" srcOrd="2" destOrd="0" presId="urn:microsoft.com/office/officeart/2005/8/layout/hierarchy4"/>
    <dgm:cxn modelId="{1FD2EC6B-D07E-4833-85C1-34A07F08233A}" type="presParOf" srcId="{FB4FBF87-D20B-496C-BB06-8706C894AEF9}" destId="{B0DE55C5-B5BE-4FB1-B894-7F35820E4C00}" srcOrd="0" destOrd="0" presId="urn:microsoft.com/office/officeart/2005/8/layout/hierarchy4"/>
    <dgm:cxn modelId="{EA12B7A8-6450-4853-AA6E-348F888F0846}" type="presParOf" srcId="{B0DE55C5-B5BE-4FB1-B894-7F35820E4C00}" destId="{4732F2E4-E68C-4E18-97AD-3B41B9606F48}" srcOrd="0" destOrd="0" presId="urn:microsoft.com/office/officeart/2005/8/layout/hierarchy4"/>
    <dgm:cxn modelId="{24F43058-CC88-43D1-A9FA-768F69435515}" type="presParOf" srcId="{B0DE55C5-B5BE-4FB1-B894-7F35820E4C00}" destId="{EE5CFB47-4612-49BC-878F-32E3F3C4BD1A}" srcOrd="1" destOrd="0" presId="urn:microsoft.com/office/officeart/2005/8/layout/hierarchy4"/>
    <dgm:cxn modelId="{AF30BD38-6127-441C-98E2-17A9E7D5FA28}" type="presParOf" srcId="{B0DE55C5-B5BE-4FB1-B894-7F35820E4C00}" destId="{A682E68B-2F3E-43EA-954F-7B658C9AC075}" srcOrd="2" destOrd="0" presId="urn:microsoft.com/office/officeart/2005/8/layout/hierarchy4"/>
    <dgm:cxn modelId="{23ABF381-E20C-481D-B4E7-9842D71EAF77}" type="presParOf" srcId="{A682E68B-2F3E-43EA-954F-7B658C9AC075}" destId="{4209C77F-B614-4016-B7B9-45C52D6BFC79}" srcOrd="0" destOrd="0" presId="urn:microsoft.com/office/officeart/2005/8/layout/hierarchy4"/>
    <dgm:cxn modelId="{744278F2-6399-43C8-B488-16060AD42EF7}" type="presParOf" srcId="{4209C77F-B614-4016-B7B9-45C52D6BFC79}" destId="{5265643F-4F61-4EAD-B8CF-1F51DB04A55F}" srcOrd="0" destOrd="0" presId="urn:microsoft.com/office/officeart/2005/8/layout/hierarchy4"/>
    <dgm:cxn modelId="{EDE61CCC-E9C7-47B0-8808-BEAC690C617C}" type="presParOf" srcId="{4209C77F-B614-4016-B7B9-45C52D6BFC79}" destId="{E9B391F2-B986-4132-A127-572A33BD3E04}" srcOrd="1" destOrd="0" presId="urn:microsoft.com/office/officeart/2005/8/layout/hierarchy4"/>
    <dgm:cxn modelId="{AB061FA4-7605-4756-BDBE-2E7D606D5FF5}" type="presParOf" srcId="{7CBF7442-3D80-497F-8466-8EEA6D65A06F}" destId="{C63178AF-4D0B-45AE-BAB9-B727D776F651}" srcOrd="1" destOrd="0" presId="urn:microsoft.com/office/officeart/2005/8/layout/hierarchy4"/>
    <dgm:cxn modelId="{863EED78-0F99-4A86-A038-4C7C19164B06}" type="presParOf" srcId="{7CBF7442-3D80-497F-8466-8EEA6D65A06F}" destId="{ABCB380F-4F3F-4511-A24D-09BC2860B16F}" srcOrd="2" destOrd="0" presId="urn:microsoft.com/office/officeart/2005/8/layout/hierarchy4"/>
    <dgm:cxn modelId="{C46D7D07-259B-4983-B874-42C8DD5B6100}" type="presParOf" srcId="{ABCB380F-4F3F-4511-A24D-09BC2860B16F}" destId="{DB0C7AB8-E1E2-43FB-A5EF-BB6802C24FB1}" srcOrd="0" destOrd="0" presId="urn:microsoft.com/office/officeart/2005/8/layout/hierarchy4"/>
    <dgm:cxn modelId="{DFDF146D-0AC9-49D2-B294-CF981F42676F}" type="presParOf" srcId="{ABCB380F-4F3F-4511-A24D-09BC2860B16F}" destId="{82B11BE4-6B7D-470F-8AE4-4FC7D338479E}" srcOrd="1" destOrd="0" presId="urn:microsoft.com/office/officeart/2005/8/layout/hierarchy4"/>
    <dgm:cxn modelId="{9C58FFFB-E408-4DCF-9486-5CBE54E4EADE}" type="presParOf" srcId="{ABCB380F-4F3F-4511-A24D-09BC2860B16F}" destId="{7EF91474-3E4B-4B69-9FA9-A784D3EC6FE9}" srcOrd="2" destOrd="0" presId="urn:microsoft.com/office/officeart/2005/8/layout/hierarchy4"/>
    <dgm:cxn modelId="{930AB659-2852-4396-A6D2-5AF9B945F249}" type="presParOf" srcId="{7EF91474-3E4B-4B69-9FA9-A784D3EC6FE9}" destId="{42DFA115-08FD-48E5-BFCB-93CF96433A56}" srcOrd="0" destOrd="0" presId="urn:microsoft.com/office/officeart/2005/8/layout/hierarchy4"/>
    <dgm:cxn modelId="{007549AD-26D8-484B-A165-E3C680A5C57D}" type="presParOf" srcId="{42DFA115-08FD-48E5-BFCB-93CF96433A56}" destId="{0D117E10-51A3-4080-B240-22F212FA8C43}" srcOrd="0" destOrd="0" presId="urn:microsoft.com/office/officeart/2005/8/layout/hierarchy4"/>
    <dgm:cxn modelId="{CFCB4B17-BE50-4E83-82DC-1AD442C05B2C}" type="presParOf" srcId="{42DFA115-08FD-48E5-BFCB-93CF96433A56}" destId="{A0BB0143-12E2-4C90-A5F1-12864DCF855C}" srcOrd="1" destOrd="0" presId="urn:microsoft.com/office/officeart/2005/8/layout/hierarchy4"/>
    <dgm:cxn modelId="{B1007616-B151-41C0-8D51-C401BC8C7D22}" type="presParOf" srcId="{42DFA115-08FD-48E5-BFCB-93CF96433A56}" destId="{BF8068CE-DF83-4BEB-AB8B-030DADABDE80}" srcOrd="2" destOrd="0" presId="urn:microsoft.com/office/officeart/2005/8/layout/hierarchy4"/>
    <dgm:cxn modelId="{33960974-F317-4686-A1B7-E4574ADF7481}" type="presParOf" srcId="{BF8068CE-DF83-4BEB-AB8B-030DADABDE80}" destId="{80E9A441-1A56-49FA-8B6D-5056F73A2657}" srcOrd="0" destOrd="0" presId="urn:microsoft.com/office/officeart/2005/8/layout/hierarchy4"/>
    <dgm:cxn modelId="{358AD630-5A3C-459D-9FA9-F18756209C7E}" type="presParOf" srcId="{80E9A441-1A56-49FA-8B6D-5056F73A2657}" destId="{E1A47388-CB71-4872-B3A7-73AC4FC56909}" srcOrd="0" destOrd="0" presId="urn:microsoft.com/office/officeart/2005/8/layout/hierarchy4"/>
    <dgm:cxn modelId="{149F97A7-C450-4C9D-98C4-A4E4D40D17A2}" type="presParOf" srcId="{80E9A441-1A56-49FA-8B6D-5056F73A2657}" destId="{FE2C3D61-8053-428D-A4BE-105E1C680947}" srcOrd="1" destOrd="0" presId="urn:microsoft.com/office/officeart/2005/8/layout/hierarchy4"/>
    <dgm:cxn modelId="{8C4880F7-D4A1-4DCD-B7DA-B98D3AF3141F}" type="presParOf" srcId="{80E9A441-1A56-49FA-8B6D-5056F73A2657}" destId="{DBB2F20C-4B7C-4239-AD5E-5F84FBF2E250}" srcOrd="2" destOrd="0" presId="urn:microsoft.com/office/officeart/2005/8/layout/hierarchy4"/>
    <dgm:cxn modelId="{AA541E9E-9082-4174-8483-0127AAC10F8D}" type="presParOf" srcId="{DBB2F20C-4B7C-4239-AD5E-5F84FBF2E250}" destId="{7548A708-F996-4DBF-B7CB-C97C2B6CC3E0}" srcOrd="0" destOrd="0" presId="urn:microsoft.com/office/officeart/2005/8/layout/hierarchy4"/>
    <dgm:cxn modelId="{58905ED2-8773-4852-BDE8-1F2CBC2E694F}" type="presParOf" srcId="{7548A708-F996-4DBF-B7CB-C97C2B6CC3E0}" destId="{64DFA5D1-D74D-4207-AB84-306717BA2A83}" srcOrd="0" destOrd="0" presId="urn:microsoft.com/office/officeart/2005/8/layout/hierarchy4"/>
    <dgm:cxn modelId="{2FDDF3DB-D009-4ADF-A187-DDC0C62A8034}" type="presParOf" srcId="{7548A708-F996-4DBF-B7CB-C97C2B6CC3E0}" destId="{5135921D-7655-41E0-B567-2D290C168098}" srcOrd="1" destOrd="0" presId="urn:microsoft.com/office/officeart/2005/8/layout/hierarchy4"/>
    <dgm:cxn modelId="{7156CC92-F0C7-415E-A277-1F6E0C405C5C}" type="presParOf" srcId="{7CBF7442-3D80-497F-8466-8EEA6D65A06F}" destId="{0657D20A-4FB3-493D-B4F9-5C893324B946}" srcOrd="3" destOrd="0" presId="urn:microsoft.com/office/officeart/2005/8/layout/hierarchy4"/>
    <dgm:cxn modelId="{36A1F954-2917-4AAF-A10E-43224EC4B7C1}" type="presParOf" srcId="{7CBF7442-3D80-497F-8466-8EEA6D65A06F}" destId="{374DC5DD-375E-4BF2-ACF4-1053BD600BCF}" srcOrd="4" destOrd="0" presId="urn:microsoft.com/office/officeart/2005/8/layout/hierarchy4"/>
    <dgm:cxn modelId="{7727C1EC-14CD-4752-9D54-B5DEAA1A3A11}" type="presParOf" srcId="{374DC5DD-375E-4BF2-ACF4-1053BD600BCF}" destId="{56A11A30-BF0E-494A-A24C-877B11021805}" srcOrd="0" destOrd="0" presId="urn:microsoft.com/office/officeart/2005/8/layout/hierarchy4"/>
    <dgm:cxn modelId="{D2E72D72-3F48-4E3D-BD22-C7B2CBFF843D}" type="presParOf" srcId="{374DC5DD-375E-4BF2-ACF4-1053BD600BCF}" destId="{5FAE28C6-E534-461C-8926-1EC8079AFDC0}" srcOrd="1" destOrd="0" presId="urn:microsoft.com/office/officeart/2005/8/layout/hierarchy4"/>
    <dgm:cxn modelId="{5C473C2A-09FF-458D-B3CB-7A2627C50A13}" type="presParOf" srcId="{374DC5DD-375E-4BF2-ACF4-1053BD600BCF}" destId="{1E6FC05A-24D8-4DFE-9FD8-96D9DF38FABB}" srcOrd="2" destOrd="0" presId="urn:microsoft.com/office/officeart/2005/8/layout/hierarchy4"/>
    <dgm:cxn modelId="{2894FA75-6CBD-432B-B52A-F37309BE5601}" type="presParOf" srcId="{1E6FC05A-24D8-4DFE-9FD8-96D9DF38FABB}" destId="{6E64651C-BD2D-42D1-B995-9939316A84B0}" srcOrd="0" destOrd="0" presId="urn:microsoft.com/office/officeart/2005/8/layout/hierarchy4"/>
    <dgm:cxn modelId="{47059983-0225-43E0-9915-BED33092B916}" type="presParOf" srcId="{6E64651C-BD2D-42D1-B995-9939316A84B0}" destId="{7056F7DA-E75A-41D0-A624-6484C839B77B}" srcOrd="0" destOrd="0" presId="urn:microsoft.com/office/officeart/2005/8/layout/hierarchy4"/>
    <dgm:cxn modelId="{94B63067-9E7B-40CA-8E97-9DED3A35072C}" type="presParOf" srcId="{6E64651C-BD2D-42D1-B995-9939316A84B0}" destId="{3969AA59-39CB-44BD-9A1E-C98F75562681}" srcOrd="1" destOrd="0" presId="urn:microsoft.com/office/officeart/2005/8/layout/hierarchy4"/>
    <dgm:cxn modelId="{D3C855F2-9B3C-49E5-AA13-04E076B7BD42}" type="presParOf" srcId="{6E64651C-BD2D-42D1-B995-9939316A84B0}" destId="{D5BFF417-A160-440E-9768-9DEAB1321DEC}" srcOrd="2" destOrd="0" presId="urn:microsoft.com/office/officeart/2005/8/layout/hierarchy4"/>
    <dgm:cxn modelId="{8FE4CFAF-79EA-4935-89A4-769CE7EEC240}" type="presParOf" srcId="{D5BFF417-A160-440E-9768-9DEAB1321DEC}" destId="{0B2C270B-67BA-4F3F-84E5-963A6444252F}" srcOrd="0" destOrd="0" presId="urn:microsoft.com/office/officeart/2005/8/layout/hierarchy4"/>
    <dgm:cxn modelId="{84BF3F55-A51E-4E5D-816C-9211F6677DFA}" type="presParOf" srcId="{0B2C270B-67BA-4F3F-84E5-963A6444252F}" destId="{F01E2EF9-180F-4412-9B2E-08A879C6D7CB}" srcOrd="0" destOrd="0" presId="urn:microsoft.com/office/officeart/2005/8/layout/hierarchy4"/>
    <dgm:cxn modelId="{8B042A00-5202-44BB-A3C2-58763C1A01B9}" type="presParOf" srcId="{0B2C270B-67BA-4F3F-84E5-963A6444252F}" destId="{A21EA962-920A-4661-B074-61C79C9B1B7D}" srcOrd="1" destOrd="0" presId="urn:microsoft.com/office/officeart/2005/8/layout/hierarchy4"/>
    <dgm:cxn modelId="{15C9180F-ABA4-41EA-8B09-2BD40F9D022B}" type="presParOf" srcId="{0B2C270B-67BA-4F3F-84E5-963A6444252F}" destId="{5B454553-EECF-4E1F-8AB5-3DEF4BF55914}" srcOrd="2" destOrd="0" presId="urn:microsoft.com/office/officeart/2005/8/layout/hierarchy4"/>
    <dgm:cxn modelId="{4735EE67-8036-4C95-8D3B-F24AAED65FDD}" type="presParOf" srcId="{5B454553-EECF-4E1F-8AB5-3DEF4BF55914}" destId="{E6CE1AA1-BB1E-4F80-B3D9-101399309710}" srcOrd="0" destOrd="0" presId="urn:microsoft.com/office/officeart/2005/8/layout/hierarchy4"/>
    <dgm:cxn modelId="{92039D94-2622-47AD-879E-58B6CFEC8664}" type="presParOf" srcId="{E6CE1AA1-BB1E-4F80-B3D9-101399309710}" destId="{02EE6506-9280-499D-8464-15284BF96B24}" srcOrd="0" destOrd="0" presId="urn:microsoft.com/office/officeart/2005/8/layout/hierarchy4"/>
    <dgm:cxn modelId="{8FE0B512-FD92-4709-9D75-5AD9EACDE234}" type="presParOf" srcId="{E6CE1AA1-BB1E-4F80-B3D9-101399309710}" destId="{64DE5CA6-39CB-496E-8974-DD0400AEAE5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528A35-D0DD-45C1-94D6-5D919567CD55}">
      <dsp:nvSpPr>
        <dsp:cNvPr id="0" name=""/>
        <dsp:cNvSpPr/>
      </dsp:nvSpPr>
      <dsp:spPr>
        <a:xfrm>
          <a:off x="4738" y="1259"/>
          <a:ext cx="1915864" cy="1154906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(Green:  Supports Polarization Analysis )</a:t>
          </a:r>
          <a:endParaRPr lang="en-US" sz="1800" b="1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38" y="1259"/>
        <a:ext cx="1915864" cy="1154906"/>
      </dsp:txXfrm>
    </dsp:sp>
    <dsp:sp modelId="{E6CBC39A-CE6B-4411-B13F-D4E3385A1A30}">
      <dsp:nvSpPr>
        <dsp:cNvPr id="0" name=""/>
        <dsp:cNvSpPr/>
      </dsp:nvSpPr>
      <dsp:spPr>
        <a:xfrm>
          <a:off x="4738" y="1241050"/>
          <a:ext cx="1915864" cy="1154906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1-3% elastic E</a:t>
          </a:r>
          <a:br>
            <a:rPr lang="en-US" sz="1800" kern="1200" dirty="0" smtClean="0"/>
          </a:br>
          <a:r>
            <a:rPr lang="en-US" sz="1800" kern="1200" dirty="0" smtClean="0"/>
            <a:t>resolution /</a:t>
          </a:r>
          <a:br>
            <a:rPr lang="en-US" sz="1800" kern="1200" dirty="0" smtClean="0"/>
          </a:br>
          <a:r>
            <a:rPr lang="en-US" sz="1800" kern="1200" dirty="0" smtClean="0"/>
            <a:t>less flux</a:t>
          </a:r>
          <a:endParaRPr lang="en-US" sz="1800" kern="1200" dirty="0"/>
        </a:p>
      </dsp:txBody>
      <dsp:txXfrm>
        <a:off x="4738" y="1241050"/>
        <a:ext cx="1915864" cy="1154906"/>
      </dsp:txXfrm>
    </dsp:sp>
    <dsp:sp modelId="{4732F2E4-E68C-4E18-97AD-3B41B9606F48}">
      <dsp:nvSpPr>
        <dsp:cNvPr id="0" name=""/>
        <dsp:cNvSpPr/>
      </dsp:nvSpPr>
      <dsp:spPr>
        <a:xfrm>
          <a:off x="4738" y="2480842"/>
          <a:ext cx="1915864" cy="1154906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3-5% elastic E</a:t>
          </a:r>
          <a:br>
            <a:rPr lang="en-US" sz="1800" kern="1200" dirty="0" smtClean="0"/>
          </a:br>
          <a:r>
            <a:rPr lang="en-US" sz="1800" kern="1200" dirty="0" smtClean="0"/>
            <a:t>resolution /</a:t>
          </a:r>
          <a:br>
            <a:rPr lang="en-US" sz="1800" kern="1200" dirty="0" smtClean="0"/>
          </a:br>
          <a:r>
            <a:rPr lang="en-US" sz="1800" kern="1200" dirty="0" smtClean="0"/>
            <a:t> high flux</a:t>
          </a:r>
          <a:endParaRPr lang="en-US" sz="1800" kern="1200" dirty="0"/>
        </a:p>
      </dsp:txBody>
      <dsp:txXfrm>
        <a:off x="4738" y="2480842"/>
        <a:ext cx="1915864" cy="1154906"/>
      </dsp:txXfrm>
    </dsp:sp>
    <dsp:sp modelId="{5265643F-4F61-4EAD-B8CF-1F51DB04A55F}">
      <dsp:nvSpPr>
        <dsp:cNvPr id="0" name=""/>
        <dsp:cNvSpPr/>
      </dsp:nvSpPr>
      <dsp:spPr>
        <a:xfrm>
          <a:off x="4738" y="3720634"/>
          <a:ext cx="1915864" cy="115490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Highest time-averaged flux, limited solid angle </a:t>
          </a:r>
          <a:endParaRPr lang="en-US" sz="1800" kern="1200" dirty="0"/>
        </a:p>
      </dsp:txBody>
      <dsp:txXfrm>
        <a:off x="4738" y="3720634"/>
        <a:ext cx="1915864" cy="1154906"/>
      </dsp:txXfrm>
    </dsp:sp>
    <dsp:sp modelId="{DB0C7AB8-E1E2-43FB-A5EF-BB6802C24FB1}">
      <dsp:nvSpPr>
        <dsp:cNvPr id="0" name=""/>
        <dsp:cNvSpPr/>
      </dsp:nvSpPr>
      <dsp:spPr>
        <a:xfrm>
          <a:off x="2242467" y="1259"/>
          <a:ext cx="1915864" cy="1154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Cold Moderator / </a:t>
          </a:r>
          <a:br>
            <a:rPr lang="en-US" sz="1800" kern="1200" dirty="0" smtClean="0"/>
          </a:br>
          <a:r>
            <a:rPr lang="en-US" sz="1800" kern="1200" dirty="0" smtClean="0"/>
            <a:t>2 meV &lt; Ei &lt; 100 meV</a:t>
          </a:r>
          <a:endParaRPr lang="en-US" sz="1800" kern="1200" dirty="0"/>
        </a:p>
      </dsp:txBody>
      <dsp:txXfrm>
        <a:off x="2242467" y="1259"/>
        <a:ext cx="1915864" cy="1154906"/>
      </dsp:txXfrm>
    </dsp:sp>
    <dsp:sp modelId="{0D117E10-51A3-4080-B240-22F212FA8C43}">
      <dsp:nvSpPr>
        <dsp:cNvPr id="0" name=""/>
        <dsp:cNvSpPr/>
      </dsp:nvSpPr>
      <dsp:spPr>
        <a:xfrm>
          <a:off x="2242467" y="1241050"/>
          <a:ext cx="1915864" cy="115490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CNCS</a:t>
          </a:r>
          <a:endParaRPr lang="en-US" sz="1800" kern="1200" dirty="0"/>
        </a:p>
      </dsp:txBody>
      <dsp:txXfrm>
        <a:off x="2242467" y="1241050"/>
        <a:ext cx="1915864" cy="1154906"/>
      </dsp:txXfrm>
    </dsp:sp>
    <dsp:sp modelId="{E1A47388-CB71-4872-B3A7-73AC4FC56909}">
      <dsp:nvSpPr>
        <dsp:cNvPr id="0" name=""/>
        <dsp:cNvSpPr/>
      </dsp:nvSpPr>
      <dsp:spPr>
        <a:xfrm>
          <a:off x="2242467" y="2480842"/>
          <a:ext cx="1915864" cy="115490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HYSPEC</a:t>
          </a:r>
          <a:endParaRPr lang="en-US" sz="1800" b="1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42467" y="2480842"/>
        <a:ext cx="1915864" cy="1154906"/>
      </dsp:txXfrm>
    </dsp:sp>
    <dsp:sp modelId="{64DFA5D1-D74D-4207-AB84-306717BA2A83}">
      <dsp:nvSpPr>
        <dsp:cNvPr id="0" name=""/>
        <dsp:cNvSpPr/>
      </dsp:nvSpPr>
      <dsp:spPr>
        <a:xfrm>
          <a:off x="2242467" y="3720634"/>
          <a:ext cx="1915864" cy="115490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CTAX</a:t>
          </a:r>
          <a:endParaRPr lang="en-US" sz="1800" kern="1200" dirty="0"/>
        </a:p>
      </dsp:txBody>
      <dsp:txXfrm>
        <a:off x="2242467" y="3720634"/>
        <a:ext cx="1915864" cy="1154906"/>
      </dsp:txXfrm>
    </dsp:sp>
    <dsp:sp modelId="{56A11A30-BF0E-494A-A24C-877B11021805}">
      <dsp:nvSpPr>
        <dsp:cNvPr id="0" name=""/>
        <dsp:cNvSpPr/>
      </dsp:nvSpPr>
      <dsp:spPr>
        <a:xfrm>
          <a:off x="4480197" y="1259"/>
          <a:ext cx="1915864" cy="1154906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Thermal Moderator /</a:t>
          </a:r>
          <a:br>
            <a:rPr lang="en-US" sz="1800" kern="1200" dirty="0" smtClean="0"/>
          </a:br>
          <a:r>
            <a:rPr lang="en-US" sz="1800" kern="1200" dirty="0" smtClean="0"/>
            <a:t>5 meV &lt; Ei &lt; 2000 meV</a:t>
          </a:r>
          <a:endParaRPr lang="en-US" sz="1800" kern="1200" dirty="0"/>
        </a:p>
      </dsp:txBody>
      <dsp:txXfrm>
        <a:off x="4480197" y="1259"/>
        <a:ext cx="1915864" cy="1154906"/>
      </dsp:txXfrm>
    </dsp:sp>
    <dsp:sp modelId="{7056F7DA-E75A-41D0-A624-6484C839B77B}">
      <dsp:nvSpPr>
        <dsp:cNvPr id="0" name=""/>
        <dsp:cNvSpPr/>
      </dsp:nvSpPr>
      <dsp:spPr>
        <a:xfrm>
          <a:off x="4480197" y="1241050"/>
          <a:ext cx="1915864" cy="115490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SEQUOIA</a:t>
          </a:r>
          <a:endParaRPr lang="en-US" sz="1800" kern="1200" dirty="0"/>
        </a:p>
      </dsp:txBody>
      <dsp:txXfrm>
        <a:off x="4480197" y="1241050"/>
        <a:ext cx="1915864" cy="1154906"/>
      </dsp:txXfrm>
    </dsp:sp>
    <dsp:sp modelId="{F01E2EF9-180F-4412-9B2E-08A879C6D7CB}">
      <dsp:nvSpPr>
        <dsp:cNvPr id="0" name=""/>
        <dsp:cNvSpPr/>
      </dsp:nvSpPr>
      <dsp:spPr>
        <a:xfrm>
          <a:off x="4480197" y="2480842"/>
          <a:ext cx="1915864" cy="115490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ARCS</a:t>
          </a:r>
          <a:endParaRPr lang="en-US" sz="1800" kern="1200" dirty="0"/>
        </a:p>
      </dsp:txBody>
      <dsp:txXfrm>
        <a:off x="4480197" y="2480842"/>
        <a:ext cx="1915864" cy="1154906"/>
      </dsp:txXfrm>
    </dsp:sp>
    <dsp:sp modelId="{02EE6506-9280-499D-8464-15284BF96B24}">
      <dsp:nvSpPr>
        <dsp:cNvPr id="0" name=""/>
        <dsp:cNvSpPr/>
      </dsp:nvSpPr>
      <dsp:spPr>
        <a:xfrm>
          <a:off x="4480197" y="3720634"/>
          <a:ext cx="1915864" cy="1154906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HB1A, </a:t>
          </a:r>
          <a:r>
            <a:rPr lang="en-US" sz="18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HB1</a:t>
          </a:r>
          <a:r>
            <a:rPr lang="en-US" sz="1800" kern="1200" dirty="0" smtClean="0"/>
            <a:t>, </a:t>
          </a:r>
          <a:r>
            <a:rPr lang="en-US" sz="1800" b="1" kern="12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HB3</a:t>
          </a:r>
          <a:endParaRPr lang="en-US" sz="1800" b="1" kern="1200" dirty="0">
            <a:solidFill>
              <a:schemeClr val="accent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0197" y="3720634"/>
        <a:ext cx="1915864" cy="1154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97ECF-07ED-41A3-9E3C-FA444EFADE1A}" type="datetimeFigureOut">
              <a:rPr lang="en-US" smtClean="0"/>
              <a:pPr/>
              <a:t>9/30/2014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5BFDF-F398-4EDC-A206-4AFC4632DF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022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5BFDF-F398-4EDC-A206-4AFC4632DF3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1237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6426099"/>
            <a:ext cx="9144000" cy="4319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85342" y="0"/>
            <a:ext cx="3071004" cy="6426099"/>
          </a:xfrm>
          <a:prstGeom prst="rect">
            <a:avLst/>
          </a:prstGeom>
          <a:gradFill flip="none" rotWithShape="1">
            <a:gsLst>
              <a:gs pos="0">
                <a:srgbClr val="008657">
                  <a:shade val="30000"/>
                  <a:satMod val="115000"/>
                </a:srgbClr>
              </a:gs>
              <a:gs pos="50000">
                <a:srgbClr val="008657">
                  <a:shade val="67500"/>
                  <a:satMod val="115000"/>
                </a:srgbClr>
              </a:gs>
              <a:gs pos="100000">
                <a:srgbClr val="008657">
                  <a:shade val="100000"/>
                  <a:satMod val="115000"/>
                </a:srgb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rgbClr val="00865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New_DOE_Logo_Color_042808.png"/>
          <p:cNvPicPr>
            <a:picLocks noChangeAspect="1"/>
          </p:cNvPicPr>
          <p:nvPr/>
        </p:nvPicPr>
        <p:blipFill rotWithShape="1">
          <a:blip r:embed="rId2" cstate="print"/>
          <a:srcRect l="-1" t="-11082" r="-3675" b="-11082"/>
          <a:stretch/>
        </p:blipFill>
        <p:spPr bwMode="auto">
          <a:xfrm>
            <a:off x="303417" y="6437974"/>
            <a:ext cx="1417315" cy="42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8452" y="6485683"/>
            <a:ext cx="2404872" cy="305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25" b="6294"/>
          <a:stretch/>
        </p:blipFill>
        <p:spPr>
          <a:xfrm>
            <a:off x="6085342" y="283"/>
            <a:ext cx="3075160" cy="64258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3033" y="660860"/>
            <a:ext cx="4626281" cy="4663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927062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897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6426099"/>
            <a:ext cx="9144000" cy="43190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189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8452" y="6485683"/>
            <a:ext cx="2404872" cy="30508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22960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6560" y="1291787"/>
            <a:ext cx="82296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688586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8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8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633485"/>
            <a:ext cx="2895600" cy="182562"/>
          </a:xfrm>
          <a:prstGeom prst="rect">
            <a:avLst/>
          </a:prstGeom>
          <a:ln/>
        </p:spPr>
        <p:txBody>
          <a:bodyPr/>
          <a:lstStyle/>
          <a:p>
            <a:pPr algn="l"/>
            <a:r>
              <a:rPr lang="en-US" sz="8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Presentation name</a:t>
            </a:r>
            <a:endParaRPr lang="en-US" sz="8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tiff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8.jpe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37.pn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57.jpeg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jpe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0.jpeg"/><Relationship Id="rId7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9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487954"/>
          </a:xfrm>
        </p:spPr>
        <p:txBody>
          <a:bodyPr/>
          <a:lstStyle/>
          <a:p>
            <a:r>
              <a:rPr lang="en-US" dirty="0" smtClean="0"/>
              <a:t>HYSPEC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85800"/>
            <a:ext cx="4191000" cy="757130"/>
          </a:xfrm>
        </p:spPr>
        <p:txBody>
          <a:bodyPr/>
          <a:lstStyle/>
          <a:p>
            <a:r>
              <a:rPr lang="en-US" b="1" dirty="0"/>
              <a:t>Recent progress </a:t>
            </a:r>
            <a:r>
              <a:rPr lang="en-US" b="1" dirty="0" smtClean="0"/>
              <a:t>and </a:t>
            </a:r>
            <a:br>
              <a:rPr lang="en-US" b="1" dirty="0" smtClean="0"/>
            </a:br>
            <a:r>
              <a:rPr lang="en-US" b="1" dirty="0" smtClean="0"/>
              <a:t>polarization </a:t>
            </a:r>
            <a:r>
              <a:rPr lang="en-US" b="1" dirty="0"/>
              <a:t>analysis capabilities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228600" y="4114800"/>
            <a:ext cx="4572000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ORNL:  </a:t>
            </a:r>
            <a:r>
              <a:rPr lang="en-US" sz="2000" dirty="0" smtClean="0"/>
              <a:t>B. Winn, V. </a:t>
            </a:r>
            <a:r>
              <a:rPr lang="en-US" sz="2000" dirty="0" err="1" smtClean="0"/>
              <a:t>Ovidiu</a:t>
            </a:r>
            <a:r>
              <a:rPr lang="en-US" sz="2000" dirty="0" smtClean="0"/>
              <a:t> Garlea, M. Graves-Brook, Peter Jiang, X. (Tony) Tong</a:t>
            </a:r>
          </a:p>
          <a:p>
            <a:r>
              <a:rPr lang="en-US" sz="2000" b="1" dirty="0" smtClean="0"/>
              <a:t>BNL:</a:t>
            </a:r>
            <a:r>
              <a:rPr lang="en-US" sz="2000" dirty="0" smtClean="0"/>
              <a:t>  L. </a:t>
            </a:r>
            <a:r>
              <a:rPr lang="en-US" sz="2000" dirty="0" err="1" smtClean="0"/>
              <a:t>Passell</a:t>
            </a:r>
            <a:r>
              <a:rPr lang="en-US" sz="2000" dirty="0" smtClean="0"/>
              <a:t>, S.M. Shapiro, I. Zaliznyak</a:t>
            </a:r>
          </a:p>
          <a:p>
            <a:r>
              <a:rPr lang="en-US" sz="2000" b="1" dirty="0" smtClean="0"/>
              <a:t>PSI:  </a:t>
            </a:r>
            <a:r>
              <a:rPr lang="en-US" sz="2000" dirty="0" smtClean="0"/>
              <a:t>U. Filges, Michel </a:t>
            </a:r>
            <a:r>
              <a:rPr lang="en-US" sz="2000" dirty="0" err="1" smtClean="0"/>
              <a:t>Kenzelmann</a:t>
            </a:r>
            <a:endParaRPr lang="en-US" sz="2000" dirty="0" smtClean="0"/>
          </a:p>
          <a:p>
            <a:r>
              <a:rPr lang="en-US" sz="2000" b="1" dirty="0" smtClean="0"/>
              <a:t>ESS:  </a:t>
            </a:r>
            <a:r>
              <a:rPr lang="en-US" sz="2000" dirty="0" smtClean="0"/>
              <a:t>M. Hagen (formerly ORNL)</a:t>
            </a:r>
            <a:endParaRPr lang="en-US" sz="2000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68564" y="2362200"/>
            <a:ext cx="3255297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WINS 2014, May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047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h3n\Documents\work2010\HYSPEC\HYSPEC photos 27 Oct 2011\IMG_0816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402"/>
          <a:stretch/>
        </p:blipFill>
        <p:spPr bwMode="auto">
          <a:xfrm>
            <a:off x="609600" y="936171"/>
            <a:ext cx="8100570" cy="526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 Polarized Experiments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80" b="22373"/>
          <a:stretch/>
        </p:blipFill>
        <p:spPr bwMode="auto">
          <a:xfrm rot="5400000">
            <a:off x="4095264" y="1086337"/>
            <a:ext cx="3102977" cy="260670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44380" t="24679" r="35730" b="13632"/>
          <a:stretch/>
        </p:blipFill>
        <p:spPr bwMode="auto">
          <a:xfrm>
            <a:off x="7166900" y="838201"/>
            <a:ext cx="1769830" cy="3581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Snip Diagonal Corner Rectangle 7"/>
          <p:cNvSpPr/>
          <p:nvPr/>
        </p:nvSpPr>
        <p:spPr>
          <a:xfrm>
            <a:off x="2819400" y="3848100"/>
            <a:ext cx="990600" cy="609600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6960" y="4551922"/>
            <a:ext cx="3933435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Vertical bore, single crystal and powder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99"/>
          <a:stretch/>
        </p:blipFill>
        <p:spPr bwMode="auto">
          <a:xfrm>
            <a:off x="677907" y="973734"/>
            <a:ext cx="3132093" cy="448149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272" y="3178247"/>
            <a:ext cx="4709270" cy="3665852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49649" t="31307" r="32268" b="14586"/>
          <a:stretch/>
        </p:blipFill>
        <p:spPr bwMode="auto">
          <a:xfrm>
            <a:off x="1884072" y="1827818"/>
            <a:ext cx="1805609" cy="352507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489360" y="4704322"/>
            <a:ext cx="422081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Horizontal field permanent magnet prototype.  Flexibility during polarization commissioning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80735" y="6445814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Rb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Fe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O(AsO</a:t>
            </a:r>
            <a:r>
              <a:rPr lang="en-US" b="1" baseline="-25000" dirty="0">
                <a:solidFill>
                  <a:srgbClr val="FF0000"/>
                </a:solidFill>
              </a:rPr>
              <a:t>4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525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  <p:bldP spid="13" grpId="0" animBg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87954"/>
          </a:xfrm>
        </p:spPr>
        <p:txBody>
          <a:bodyPr/>
          <a:lstStyle/>
          <a:p>
            <a:r>
              <a:rPr lang="en-US" dirty="0" smtClean="0"/>
              <a:t>Polarization Analysis option 1: </a:t>
            </a:r>
            <a:r>
              <a:rPr lang="en-US" baseline="30000" dirty="0" smtClean="0"/>
              <a:t>3</a:t>
            </a:r>
            <a:r>
              <a:rPr lang="en-US" dirty="0" smtClean="0"/>
              <a:t>He</a:t>
            </a:r>
            <a:endParaRPr lang="en-US" dirty="0"/>
          </a:p>
        </p:txBody>
      </p:sp>
      <p:pic>
        <p:nvPicPr>
          <p:cNvPr id="11266" name="Picture 2" descr="C:\Users\2xy\Documents\BWINN\HySpec\Public\Photos\documents-export-2014-04-28\BW_Dec2012 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" y="936624"/>
            <a:ext cx="7507357" cy="508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ent Arrow 5"/>
          <p:cNvSpPr/>
          <p:nvPr/>
        </p:nvSpPr>
        <p:spPr>
          <a:xfrm flipH="1">
            <a:off x="6758726" y="1456116"/>
            <a:ext cx="838200" cy="1981200"/>
          </a:xfrm>
          <a:prstGeom prst="ben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9219" y="958089"/>
            <a:ext cx="2586263" cy="2134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9" name="Right Arrow 8"/>
          <p:cNvSpPr/>
          <p:nvPr/>
        </p:nvSpPr>
        <p:spPr>
          <a:xfrm>
            <a:off x="2518867" y="3018216"/>
            <a:ext cx="1676400" cy="8382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Incident 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6894490" y="2859379"/>
            <a:ext cx="1404872" cy="111402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orthographicFront">
              <a:rot lat="0" lon="0" rev="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Scattered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5502350" y="3305037"/>
            <a:ext cx="990600" cy="609600"/>
          </a:xfrm>
          <a:prstGeom prst="snip2Diag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0105" y="2028421"/>
            <a:ext cx="3030388" cy="99059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Ultimate goal:  wide-angle quartz cell.  Same depth for all scatter angles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006921" y="3019020"/>
            <a:ext cx="1404872" cy="111402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orthographicFront">
              <a:rot lat="0" lon="0" rev="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Scattered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21834" y="1037822"/>
            <a:ext cx="3030388" cy="99059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Polarization analyzer:  3He cell optically pumped via 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pin exchange (SEOP)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195268" y="1456116"/>
            <a:ext cx="4796332" cy="43350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21834" y="4914362"/>
            <a:ext cx="4280516" cy="106679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Abberation</a:t>
            </a:r>
            <a:r>
              <a:rPr lang="en-US" b="1" dirty="0" smtClean="0">
                <a:solidFill>
                  <a:srgbClr val="FF0000"/>
                </a:solidFill>
              </a:rPr>
              <a:t>-corrected Helmholtz-like coils, vertical bore, uniform field centered on analyzer cell, also surrounding sample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11324" y="3019020"/>
            <a:ext cx="3030388" cy="99059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Cannot directly SEOP, so:</a:t>
            </a:r>
          </a:p>
          <a:p>
            <a:pPr marL="342900" indent="-342900" algn="ctr"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Drop in cells now</a:t>
            </a:r>
          </a:p>
          <a:p>
            <a:pPr marL="342900" indent="-342900" algn="ctr"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Automated transfer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7871721" y="2714220"/>
            <a:ext cx="1404872" cy="111402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orthographicFront">
              <a:rot lat="0" lon="0" rev="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Analyzed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138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  <p:bldP spid="14" grpId="0" animBg="1"/>
      <p:bldP spid="14" grpId="1" animBg="1"/>
      <p:bldP spid="15" grpId="0" animBg="1"/>
      <p:bldP spid="15" grpId="1" animBg="1"/>
      <p:bldP spid="12" grpId="0" animBg="1"/>
      <p:bldP spid="13" grpId="0" animBg="1"/>
      <p:bldP spid="19" grpId="0" animBg="1"/>
      <p:bldP spid="19" grpId="1" animBg="1"/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Drop-in-cell Polarization Analysis</a:t>
            </a:r>
            <a:endParaRPr lang="en-US" dirty="0"/>
          </a:p>
        </p:txBody>
      </p:sp>
      <p:pic>
        <p:nvPicPr>
          <p:cNvPr id="10242" name="Picture 2" descr="C:\Users\2xy\Documents\BWINN\HySpec\Public\Photos\documents-export-2014-04-28\1205131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70599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2xy\Documents\BWINN\HySpec\Public\Photos\documents-export-2014-04-28\1211131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18596"/>
            <a:ext cx="3087127" cy="231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2xy\Documents\BWINN\HySpec\Public\Photos\documents-export-2014-04-28\BW_Dec2012 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718596"/>
            <a:ext cx="3237342" cy="241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799449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Adiabatic Fast Passage coil to flip </a:t>
            </a:r>
            <a:r>
              <a:rPr lang="en-US" baseline="30000" dirty="0" smtClean="0"/>
              <a:t>3</a:t>
            </a:r>
            <a:r>
              <a:rPr lang="en-US" dirty="0" smtClean="0"/>
              <a:t>He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6801" y="3048650"/>
            <a:ext cx="3087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‘banana’ cell made at NCNR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3136358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Cylindrical cell, limited solid angle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3756328"/>
            <a:ext cx="4342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Lifetimes up to 100 hr</a:t>
            </a:r>
          </a:p>
          <a:p>
            <a:r>
              <a:rPr lang="en-US" dirty="0" smtClean="0"/>
              <a:t>Direct beam transmission flip ratios </a:t>
            </a:r>
          </a:p>
          <a:p>
            <a:r>
              <a:rPr lang="en-US" dirty="0" smtClean="0"/>
              <a:t>Through pinhole at sample</a:t>
            </a:r>
          </a:p>
          <a:p>
            <a:r>
              <a:rPr lang="en-US" dirty="0" smtClean="0"/>
              <a:t>At 3.8 meV:  unfocused:  16.3</a:t>
            </a:r>
          </a:p>
          <a:p>
            <a:r>
              <a:rPr lang="en-US" dirty="0"/>
              <a:t>	</a:t>
            </a:r>
            <a:r>
              <a:rPr lang="en-US" dirty="0" smtClean="0"/>
              <a:t>           focused:  21.8</a:t>
            </a:r>
          </a:p>
          <a:p>
            <a:r>
              <a:rPr lang="en-US" dirty="0" smtClean="0"/>
              <a:t>Vanadium scatter measured </a:t>
            </a:r>
            <a:r>
              <a:rPr lang="en-US" smtClean="0"/>
              <a:t>ratio 1.47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85236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h3n\Documents\work2010\HYSPEC\HYSPEC photos 27 Oct 2011\IMG_0816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402"/>
          <a:stretch/>
        </p:blipFill>
        <p:spPr bwMode="auto">
          <a:xfrm>
            <a:off x="609600" y="936170"/>
            <a:ext cx="8100570" cy="526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Auto-Refill, Vary Pressure</a:t>
            </a:r>
            <a:endParaRPr lang="en-US" dirty="0"/>
          </a:p>
        </p:txBody>
      </p:sp>
      <p:pic>
        <p:nvPicPr>
          <p:cNvPr id="3" name="Picture 2" descr="C:\Users\h3n\Documents\work2010\HYSPEC\HYSPEC photos 27 Oct 2011\IMG_08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402"/>
          <a:stretch/>
        </p:blipFill>
        <p:spPr bwMode="auto">
          <a:xfrm>
            <a:off x="609600" y="936171"/>
            <a:ext cx="8100570" cy="526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2xy\Documents\BWINN\HySpec\Public\Photos\documents-export-2014-04-28\BW_Dec2012 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2819400"/>
            <a:ext cx="3490991" cy="251460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79617"/>
            <a:ext cx="2586263" cy="2134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7" name="Bent Arrow 6"/>
          <p:cNvSpPr/>
          <p:nvPr/>
        </p:nvSpPr>
        <p:spPr>
          <a:xfrm>
            <a:off x="3205766" y="1905000"/>
            <a:ext cx="838200" cy="1524000"/>
          </a:xfrm>
          <a:prstGeom prst="ben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6" cstate="print"/>
          <a:srcRect l="34401" t="15432" r="19444" b="8377"/>
          <a:stretch/>
        </p:blipFill>
        <p:spPr>
          <a:xfrm>
            <a:off x="5405663" y="2814118"/>
            <a:ext cx="2743200" cy="27432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Picture 8"/>
          <p:cNvPicPr/>
          <p:nvPr/>
        </p:nvPicPr>
        <p:blipFill rotWithShape="1">
          <a:blip r:embed="rId7" cstate="print"/>
          <a:srcRect l="19444" t="21781" r="14957" b="6613"/>
          <a:stretch/>
        </p:blipFill>
        <p:spPr>
          <a:xfrm>
            <a:off x="4318277" y="2787649"/>
            <a:ext cx="3898900" cy="25781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Picture 2" descr="\\nscd\users\x6t\projects\BL 14B HYSPEC\2011\weekly updates\10-09-2011\IMG_24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5800" y="3550984"/>
            <a:ext cx="2586269" cy="1939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785305" y="6514563"/>
            <a:ext cx="3919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Rev</a:t>
            </a:r>
            <a:r>
              <a:rPr lang="en-US" sz="1200" dirty="0"/>
              <a:t>. Sci. </a:t>
            </a:r>
            <a:r>
              <a:rPr lang="en-US" sz="1200" dirty="0" err="1"/>
              <a:t>Instrum</a:t>
            </a:r>
            <a:r>
              <a:rPr lang="en-US" sz="1200" dirty="0"/>
              <a:t>. 84, 065108 (2013</a:t>
            </a:r>
            <a:r>
              <a:rPr lang="en-US" sz="1200" dirty="0" smtClean="0"/>
              <a:t>), </a:t>
            </a:r>
            <a:r>
              <a:rPr lang="en-US" sz="1200" dirty="0"/>
              <a:t>C. Y. Jiang, </a:t>
            </a:r>
            <a:r>
              <a:rPr lang="en-US" sz="1200" dirty="0" smtClean="0"/>
              <a:t>et </a:t>
            </a:r>
            <a:r>
              <a:rPr lang="en-US" sz="1200" dirty="0"/>
              <a:t>al.</a:t>
            </a:r>
          </a:p>
        </p:txBody>
      </p:sp>
      <p:sp>
        <p:nvSpPr>
          <p:cNvPr id="22" name="Curved Left Arrow 21"/>
          <p:cNvSpPr/>
          <p:nvPr/>
        </p:nvSpPr>
        <p:spPr>
          <a:xfrm>
            <a:off x="5484131" y="2590800"/>
            <a:ext cx="611869" cy="1295400"/>
          </a:xfrm>
          <a:prstGeom prst="curvedLef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Left Arrow 24"/>
          <p:cNvSpPr/>
          <p:nvPr/>
        </p:nvSpPr>
        <p:spPr>
          <a:xfrm flipH="1" flipV="1">
            <a:off x="3724198" y="2438400"/>
            <a:ext cx="607331" cy="1295400"/>
          </a:xfrm>
          <a:prstGeom prst="curvedLef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72" r="3838" b="14629"/>
          <a:stretch/>
        </p:blipFill>
        <p:spPr bwMode="auto">
          <a:xfrm>
            <a:off x="5867400" y="4654125"/>
            <a:ext cx="3015743" cy="154294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 descr="image00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45" t="8736" r="30300" b="16054"/>
          <a:stretch/>
        </p:blipFill>
        <p:spPr bwMode="auto">
          <a:xfrm>
            <a:off x="3550822" y="642307"/>
            <a:ext cx="2218126" cy="229243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2xy\Documents\BWINN\HySpec\Public\Photos\documents-export-2014-04-28\031114160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5766" y="4464036"/>
            <a:ext cx="2310713" cy="173303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2xy\Documents\BWINN\HySpec\Public\Photos\documents-export-2014-04-28\031114160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383" y="4491730"/>
            <a:ext cx="2303789" cy="17278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70" t="27708" r="8203" b="24632"/>
          <a:stretch/>
        </p:blipFill>
        <p:spPr bwMode="auto">
          <a:xfrm>
            <a:off x="70805" y="1074473"/>
            <a:ext cx="3429000" cy="142810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09" t="7208" r="3596" b="40602"/>
          <a:stretch/>
        </p:blipFill>
        <p:spPr>
          <a:xfrm>
            <a:off x="5867400" y="1030311"/>
            <a:ext cx="2735687" cy="139091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3" name="Picture 2" descr="\\nscd\users\x6t\projects\BL 14B HYSPEC\2011\weekly updates\10-09-2011\IMG_245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7672" y="2852519"/>
            <a:ext cx="2024666" cy="15185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12369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2" grpId="0" animBg="1"/>
      <p:bldP spid="22" grpId="1" animBg="1"/>
      <p:bldP spid="25" grpId="0" animBg="1"/>
      <p:bldP spid="2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h3n\Documents\work2010\HYSPEC\HYSPEC photos 27 Oct 2011\IMG_0816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402"/>
          <a:stretch/>
        </p:blipFill>
        <p:spPr bwMode="auto">
          <a:xfrm>
            <a:off x="609600" y="936171"/>
            <a:ext cx="8100570" cy="526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h3n\Documents\work2010\HYSPEC\HYSPEC photos 27 Oct 2011\IMG_08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402"/>
          <a:stretch/>
        </p:blipFill>
        <p:spPr bwMode="auto">
          <a:xfrm>
            <a:off x="609600" y="936171"/>
            <a:ext cx="8100570" cy="526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880369"/>
          </a:xfrm>
        </p:spPr>
        <p:txBody>
          <a:bodyPr/>
          <a:lstStyle/>
          <a:p>
            <a:r>
              <a:rPr lang="en-US" dirty="0" smtClean="0"/>
              <a:t>Polarization analysis #2:  PSI Polarizing Supermirror Array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65"/>
          <a:stretch/>
        </p:blipFill>
        <p:spPr bwMode="auto">
          <a:xfrm>
            <a:off x="3233365" y="3264588"/>
            <a:ext cx="1890323" cy="147306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4" t="9143" r="5291"/>
          <a:stretch/>
        </p:blipFill>
        <p:spPr bwMode="auto">
          <a:xfrm>
            <a:off x="762000" y="1040010"/>
            <a:ext cx="2675345" cy="140852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yspec_boa_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63" t="21085" r="28485" b="50750"/>
          <a:stretch/>
        </p:blipFill>
        <p:spPr bwMode="auto">
          <a:xfrm>
            <a:off x="4419600" y="1172724"/>
            <a:ext cx="2708454" cy="11431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3745485" y="3735384"/>
            <a:ext cx="1828800" cy="760416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Scattered 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5400" y="2448539"/>
            <a:ext cx="1828800" cy="67566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Remove radial collimator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Bent Arrow 12"/>
          <p:cNvSpPr/>
          <p:nvPr/>
        </p:nvSpPr>
        <p:spPr>
          <a:xfrm flipH="1">
            <a:off x="3491992" y="1447799"/>
            <a:ext cx="506985" cy="2336071"/>
          </a:xfrm>
          <a:prstGeom prst="ben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 flipV="1">
            <a:off x="3124200" y="2144039"/>
            <a:ext cx="1631696" cy="608995"/>
          </a:xfrm>
          <a:prstGeom prst="ben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659885" y="5181600"/>
            <a:ext cx="3534477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-  0.5 meV &lt; </a:t>
            </a:r>
            <a:r>
              <a:rPr lang="en-US" b="1" dirty="0" err="1" smtClean="0">
                <a:solidFill>
                  <a:srgbClr val="FF0000"/>
                </a:solidFill>
                <a:latin typeface="Arial Narrow" charset="0"/>
              </a:rPr>
              <a:t>Ef</a:t>
            </a:r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 &lt; 20 meV</a:t>
            </a:r>
          </a:p>
          <a:p>
            <a:pPr eaLnBrk="0" hangingPunct="0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+ Larger </a:t>
            </a:r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sample environments </a:t>
            </a:r>
            <a:endParaRPr lang="en-US" b="1" dirty="0" smtClean="0">
              <a:solidFill>
                <a:srgbClr val="FF0000"/>
              </a:solidFill>
              <a:latin typeface="Arial Narrow" charset="0"/>
            </a:endParaRPr>
          </a:p>
          <a:p>
            <a:pPr eaLnBrk="0" hangingPunct="0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+ Larger </a:t>
            </a:r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magnetic fields at </a:t>
            </a:r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sample</a:t>
            </a:r>
            <a:endParaRPr lang="en-US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124253" y="3735384"/>
            <a:ext cx="1828800" cy="760416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Analyzed 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483969" y="3499789"/>
            <a:ext cx="1428947" cy="1310179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Scattered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247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and Preparations</a:t>
            </a:r>
            <a:endParaRPr lang="en-US" dirty="0"/>
          </a:p>
        </p:txBody>
      </p:sp>
      <p:pic>
        <p:nvPicPr>
          <p:cNvPr id="2050" name="Picture 2" descr="hyspec_boa_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1" y="627055"/>
            <a:ext cx="2743200" cy="20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79291052"/>
              </p:ext>
            </p:extLst>
          </p:nvPr>
        </p:nvGraphicFramePr>
        <p:xfrm>
          <a:off x="-304800" y="2872314"/>
          <a:ext cx="5530849" cy="3877663"/>
        </p:xfrm>
        <a:graphic>
          <a:graphicData uri="http://schemas.openxmlformats.org/presentationml/2006/ole">
            <p:oleObj spid="_x0000_s4370" name="Graph" r:id="rId4" imgW="4191000" imgH="2943225" progId="Origin50.Graph">
              <p:embed/>
            </p:oleObj>
          </a:graphicData>
        </a:graphic>
      </p:graphicFrame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72345371"/>
              </p:ext>
            </p:extLst>
          </p:nvPr>
        </p:nvGraphicFramePr>
        <p:xfrm>
          <a:off x="4158556" y="2872314"/>
          <a:ext cx="5517982" cy="3871386"/>
        </p:xfrm>
        <a:graphic>
          <a:graphicData uri="http://schemas.openxmlformats.org/presentationml/2006/ole">
            <p:oleObj spid="_x0000_s4371" name="Graph" r:id="rId5" imgW="4191000" imgH="2943225" progId="Origin50.Graph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76034" y="659453"/>
            <a:ext cx="2544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960 </a:t>
            </a:r>
            <a:r>
              <a:rPr lang="en-US" dirty="0" err="1" smtClean="0"/>
              <a:t>supermirrors</a:t>
            </a:r>
            <a:r>
              <a:rPr lang="en-US" dirty="0" smtClean="0"/>
              <a:t>, 60</a:t>
            </a:r>
            <a:r>
              <a:rPr lang="en-US" baseline="30000" dirty="0" smtClean="0"/>
              <a:t>o</a:t>
            </a:r>
          </a:p>
          <a:p>
            <a:r>
              <a:rPr lang="en-US" dirty="0" smtClean="0"/>
              <a:t>U. Filges</a:t>
            </a:r>
          </a:p>
          <a:p>
            <a:r>
              <a:rPr lang="en-US" dirty="0" smtClean="0"/>
              <a:t>BOA beamline at SINQ</a:t>
            </a:r>
          </a:p>
          <a:p>
            <a:r>
              <a:rPr lang="en-US" dirty="0" smtClean="0"/>
              <a:t>Ready to ship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993709" y="2223802"/>
            <a:ext cx="19050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7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Arial Narrow" pitchFamily="34" charset="0"/>
                <a:ea typeface="DejaVu LGC Sans" charset="0"/>
                <a:cs typeface="DejaVu LGC Sans" charset="0"/>
              </a:rPr>
              <a:t>New magnetization unit at HYSPEC</a:t>
            </a:r>
            <a:endParaRPr lang="en-US" b="1" dirty="0">
              <a:solidFill>
                <a:srgbClr val="000000"/>
              </a:solidFill>
              <a:latin typeface="Arial Narrow" pitchFamily="34" charset="0"/>
              <a:ea typeface="DejaVu LGC Sans" charset="0"/>
              <a:cs typeface="DejaVu LGC Sans" charset="0"/>
            </a:endParaRPr>
          </a:p>
        </p:txBody>
      </p:sp>
      <p:pic>
        <p:nvPicPr>
          <p:cNvPr id="10" name="Picture 2" descr="C:\Users\2xy\Documents\BWINN\HySpec\Public\Photos\documents-export-2014-04-28\03171415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26" r="14699"/>
          <a:stretch/>
        </p:blipFill>
        <p:spPr bwMode="auto">
          <a:xfrm>
            <a:off x="6917547" y="519108"/>
            <a:ext cx="1659709" cy="155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24594550"/>
              </p:ext>
            </p:extLst>
          </p:nvPr>
        </p:nvGraphicFramePr>
        <p:xfrm>
          <a:off x="0" y="3200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67026153"/>
              </p:ext>
            </p:extLst>
          </p:nvPr>
        </p:nvGraphicFramePr>
        <p:xfrm>
          <a:off x="4552574" y="3352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416564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390"/>
          <a:stretch/>
        </p:blipFill>
        <p:spPr bwMode="auto">
          <a:xfrm>
            <a:off x="228599" y="600702"/>
            <a:ext cx="6338565" cy="534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History &amp;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58536"/>
            <a:ext cx="8229600" cy="5385064"/>
          </a:xfrm>
        </p:spPr>
        <p:txBody>
          <a:bodyPr/>
          <a:lstStyle/>
          <a:p>
            <a:r>
              <a:rPr lang="en-US" sz="2000" b="1" dirty="0" smtClean="0"/>
              <a:t>Inception:  BNL</a:t>
            </a:r>
            <a:r>
              <a:rPr lang="en-US" sz="2000" b="1" baseline="-25000" dirty="0" smtClean="0"/>
              <a:t>1</a:t>
            </a:r>
          </a:p>
          <a:p>
            <a:r>
              <a:rPr lang="en-US" sz="2000" b="1" dirty="0" smtClean="0"/>
              <a:t>Design and Development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:  </a:t>
            </a:r>
          </a:p>
          <a:p>
            <a:pPr lvl="1"/>
            <a:r>
              <a:rPr lang="en-US" sz="2000" b="1" dirty="0"/>
              <a:t>Instrument Development Team</a:t>
            </a:r>
          </a:p>
          <a:p>
            <a:pPr lvl="2"/>
            <a:r>
              <a:rPr lang="en-US" sz="1600" b="1" dirty="0" smtClean="0"/>
              <a:t>BNL: </a:t>
            </a:r>
            <a:r>
              <a:rPr lang="en-US" sz="1600" b="1" dirty="0"/>
              <a:t>S. M. Shapiro, I. A. Zaliznyak, L. </a:t>
            </a:r>
            <a:r>
              <a:rPr lang="en-US" sz="1600" b="1" dirty="0" err="1"/>
              <a:t>Passell</a:t>
            </a:r>
            <a:r>
              <a:rPr lang="en-US" sz="1600" b="1" dirty="0"/>
              <a:t>, 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V</a:t>
            </a:r>
            <a:r>
              <a:rPr lang="en-US" sz="1600" b="1" dirty="0"/>
              <a:t>. J. Ghosh, W. J. </a:t>
            </a:r>
            <a:r>
              <a:rPr lang="en-US" sz="1600" b="1" dirty="0" err="1"/>
              <a:t>Leonhardt</a:t>
            </a:r>
            <a:endParaRPr lang="en-US" sz="1600" b="1" dirty="0" smtClean="0"/>
          </a:p>
          <a:p>
            <a:pPr lvl="2"/>
            <a:r>
              <a:rPr lang="en-US" sz="1600" b="1" dirty="0"/>
              <a:t>PSI:  U. Filges (</a:t>
            </a:r>
            <a:r>
              <a:rPr lang="en-US" sz="1600" b="1" dirty="0" smtClean="0"/>
              <a:t>polarizing </a:t>
            </a:r>
            <a:r>
              <a:rPr lang="en-US" sz="1600" b="1" dirty="0"/>
              <a:t>supermirror </a:t>
            </a:r>
            <a:r>
              <a:rPr lang="en-US" sz="1600" b="1" dirty="0" smtClean="0"/>
              <a:t>array analyzer)</a:t>
            </a:r>
            <a:endParaRPr lang="en-US" sz="1600" b="1" dirty="0"/>
          </a:p>
          <a:p>
            <a:pPr lvl="1"/>
            <a:r>
              <a:rPr lang="en-US" sz="2000" b="1" dirty="0" smtClean="0"/>
              <a:t>ORNL:  M. E. Hagen, D. Anderson, T. Tong</a:t>
            </a:r>
          </a:p>
          <a:p>
            <a:pPr lvl="2"/>
            <a:r>
              <a:rPr lang="en-US" sz="1600" b="1" dirty="0" smtClean="0"/>
              <a:t>Many support teams</a:t>
            </a:r>
          </a:p>
          <a:p>
            <a:r>
              <a:rPr lang="en-US" sz="2000" b="1" dirty="0" smtClean="0"/>
              <a:t>Install &amp; Unpolarized Commissioning:</a:t>
            </a:r>
          </a:p>
          <a:p>
            <a:pPr lvl="1"/>
            <a:r>
              <a:rPr lang="en-US" sz="2000" b="1" dirty="0" smtClean="0"/>
              <a:t>ORNL:  MEH, </a:t>
            </a:r>
            <a:r>
              <a:rPr lang="en-US" sz="2000" b="1" dirty="0" err="1" smtClean="0"/>
              <a:t>M.Graves</a:t>
            </a:r>
            <a:r>
              <a:rPr lang="en-US" sz="2000" b="1" dirty="0" smtClean="0"/>
              <a:t>-Brook, B. Winn</a:t>
            </a:r>
          </a:p>
          <a:p>
            <a:pPr lvl="1"/>
            <a:r>
              <a:rPr lang="en-US" sz="2000" b="1" dirty="0" smtClean="0"/>
              <a:t>Significant IDT &amp; ORNL staff support</a:t>
            </a:r>
          </a:p>
          <a:p>
            <a:r>
              <a:rPr lang="en-US" sz="2000" b="1" dirty="0" smtClean="0"/>
              <a:t>User Program &amp; </a:t>
            </a:r>
            <a:br>
              <a:rPr lang="en-US" sz="2000" b="1" dirty="0" smtClean="0"/>
            </a:br>
            <a:r>
              <a:rPr lang="en-US" sz="2000" b="1" dirty="0" smtClean="0"/>
              <a:t>Polarization Commissioning:</a:t>
            </a:r>
          </a:p>
          <a:p>
            <a:pPr lvl="1"/>
            <a:r>
              <a:rPr lang="en-US" sz="2000" b="1" dirty="0" smtClean="0"/>
              <a:t>ORNL:  MGB, BW, O. Garlea, T. Tong, </a:t>
            </a:r>
            <a:br>
              <a:rPr lang="en-US" sz="2000" b="1" dirty="0" smtClean="0"/>
            </a:br>
            <a:r>
              <a:rPr lang="en-US" sz="2000" b="1" dirty="0" smtClean="0"/>
              <a:t>P. Jiang, D. Brown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59436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 I. Zaliznyak, V. Ghosh, S. M. Shapiro, L. </a:t>
            </a:r>
            <a:r>
              <a:rPr lang="en-US" sz="1200" dirty="0" err="1"/>
              <a:t>Passell</a:t>
            </a:r>
            <a:r>
              <a:rPr lang="en-US" sz="1200" dirty="0"/>
              <a:t>, </a:t>
            </a:r>
            <a:r>
              <a:rPr lang="en-US" sz="1200" dirty="0" err="1"/>
              <a:t>Physica</a:t>
            </a:r>
            <a:r>
              <a:rPr lang="en-US" sz="1200" dirty="0"/>
              <a:t> B </a:t>
            </a:r>
            <a:r>
              <a:rPr lang="en-US" sz="1200" b="1" dirty="0"/>
              <a:t>356</a:t>
            </a:r>
            <a:r>
              <a:rPr lang="en-US" sz="1200" dirty="0"/>
              <a:t>, 150 (2005).</a:t>
            </a:r>
          </a:p>
          <a:p>
            <a:r>
              <a:rPr lang="en-US" sz="1200" dirty="0"/>
              <a:t>[2] S. M. Shapiro, I. A. Zaliznyak, L. </a:t>
            </a:r>
            <a:r>
              <a:rPr lang="en-US" sz="1200" dirty="0" err="1"/>
              <a:t>Passell</a:t>
            </a:r>
            <a:r>
              <a:rPr lang="en-US" sz="1200" dirty="0"/>
              <a:t>, V. J. Ghosh, W. J. </a:t>
            </a:r>
            <a:r>
              <a:rPr lang="en-US" sz="1200" dirty="0" err="1"/>
              <a:t>Leonhardt</a:t>
            </a:r>
            <a:r>
              <a:rPr lang="en-US" sz="1200" dirty="0"/>
              <a:t>, M. E. Hagen, </a:t>
            </a:r>
            <a:r>
              <a:rPr lang="en-US" sz="1200" dirty="0" err="1"/>
              <a:t>Physica</a:t>
            </a:r>
            <a:r>
              <a:rPr lang="en-US" sz="1200" dirty="0"/>
              <a:t> B, </a:t>
            </a:r>
            <a:r>
              <a:rPr lang="en-US" sz="1200" b="1" dirty="0"/>
              <a:t>385-386</a:t>
            </a:r>
            <a:r>
              <a:rPr lang="en-US" sz="1200" dirty="0"/>
              <a:t>, 1107 (2006).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64" t="5095" r="17009"/>
          <a:stretch/>
        </p:blipFill>
        <p:spPr bwMode="auto">
          <a:xfrm>
            <a:off x="6131271" y="3536324"/>
            <a:ext cx="2672657" cy="240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78" r="15463"/>
          <a:stretch/>
        </p:blipFill>
        <p:spPr bwMode="auto">
          <a:xfrm>
            <a:off x="6131270" y="304800"/>
            <a:ext cx="2458937" cy="286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336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809550" cy="877163"/>
          </a:xfrm>
        </p:spPr>
        <p:txBody>
          <a:bodyPr/>
          <a:lstStyle/>
          <a:p>
            <a:r>
              <a:rPr lang="en-US" u="sng" dirty="0" smtClean="0"/>
              <a:t>Hy</a:t>
            </a:r>
            <a:r>
              <a:rPr lang="en-US" dirty="0" smtClean="0"/>
              <a:t>brid </a:t>
            </a:r>
            <a:r>
              <a:rPr lang="en-US" u="sng" dirty="0" smtClean="0"/>
              <a:t>Spec</a:t>
            </a:r>
            <a:r>
              <a:rPr lang="en-US" dirty="0" smtClean="0"/>
              <a:t>trometer:  a cross between a direct geometry spectrometer…</a:t>
            </a:r>
            <a:endParaRPr lang="en-US" dirty="0"/>
          </a:p>
        </p:txBody>
      </p:sp>
      <p:pic>
        <p:nvPicPr>
          <p:cNvPr id="5" name="Picture 43"/>
          <p:cNvPicPr>
            <a:picLocks noChangeAspect="1" noChangeArrowheads="1"/>
          </p:cNvPicPr>
          <p:nvPr/>
        </p:nvPicPr>
        <p:blipFill rotWithShape="1">
          <a:blip r:embed="rId2" cstate="print"/>
          <a:srcRect t="9206"/>
          <a:stretch/>
        </p:blipFill>
        <p:spPr bwMode="auto">
          <a:xfrm>
            <a:off x="173260" y="1264919"/>
            <a:ext cx="8839200" cy="4342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95765" y="4389120"/>
            <a:ext cx="3933435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Measures variable </a:t>
            </a:r>
            <a:r>
              <a:rPr lang="en-US" b="1" dirty="0" err="1" smtClean="0">
                <a:solidFill>
                  <a:srgbClr val="FF0000"/>
                </a:solidFill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f</a:t>
            </a:r>
            <a:r>
              <a:rPr lang="en-US" b="1" dirty="0" smtClean="0">
                <a:solidFill>
                  <a:srgbClr val="FF0000"/>
                </a:solidFill>
              </a:rPr>
              <a:t> of scattered neutrons using ToF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L2=3.6 m, L3=4.5m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E:\Corroded Guide\FERMI delivered\P90803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12" r="33148"/>
          <a:stretch/>
        </p:blipFill>
        <p:spPr bwMode="auto">
          <a:xfrm>
            <a:off x="401522" y="1126927"/>
            <a:ext cx="1392778" cy="227381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SCF0285"/>
          <p:cNvPicPr>
            <a:picLocks noChangeAspect="1" noChangeArrowheads="1"/>
          </p:cNvPicPr>
          <p:nvPr/>
        </p:nvPicPr>
        <p:blipFill rotWithShape="1">
          <a:blip r:embed="rId4" cstate="print"/>
          <a:srcRect l="17215" r="25796"/>
          <a:stretch/>
        </p:blipFill>
        <p:spPr bwMode="auto">
          <a:xfrm>
            <a:off x="2088950" y="1126927"/>
            <a:ext cx="1331460" cy="17531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657600" y="1541850"/>
            <a:ext cx="4572000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Short strait blade Fermi </a:t>
            </a:r>
            <a:r>
              <a:rPr lang="en-US" b="1" dirty="0" smtClean="0">
                <a:solidFill>
                  <a:srgbClr val="FF0000"/>
                </a:solidFill>
              </a:rPr>
              <a:t>chopper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at L1=37.2 m </a:t>
            </a:r>
            <a:r>
              <a:rPr lang="en-US" b="1" dirty="0">
                <a:solidFill>
                  <a:srgbClr val="FF0000"/>
                </a:solidFill>
              </a:rPr>
              <a:t>to </a:t>
            </a:r>
            <a:r>
              <a:rPr lang="en-US" b="1" dirty="0" smtClean="0">
                <a:solidFill>
                  <a:srgbClr val="FF0000"/>
                </a:solidFill>
              </a:rPr>
              <a:t>select 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baseline="-25000" dirty="0">
                <a:solidFill>
                  <a:srgbClr val="FF0000"/>
                </a:solidFill>
              </a:rPr>
              <a:t>i</a:t>
            </a:r>
            <a:r>
              <a:rPr lang="en-US" b="1" dirty="0">
                <a:solidFill>
                  <a:srgbClr val="FF0000"/>
                </a:solidFill>
              </a:rPr>
              <a:t>, and </a:t>
            </a:r>
            <a:r>
              <a:rPr lang="en-US" b="1" dirty="0" smtClean="0">
                <a:solidFill>
                  <a:srgbClr val="FF0000"/>
                </a:solidFill>
              </a:rPr>
              <a:t>trade </a:t>
            </a:r>
            <a:r>
              <a:rPr lang="en-US" b="1" dirty="0">
                <a:solidFill>
                  <a:srgbClr val="FF0000"/>
                </a:solidFill>
              </a:rPr>
              <a:t>off between E resolution and </a:t>
            </a:r>
            <a:r>
              <a:rPr lang="en-US" b="1" dirty="0" smtClean="0">
                <a:solidFill>
                  <a:srgbClr val="FF0000"/>
                </a:solidFill>
              </a:rPr>
              <a:t>flux via frequency range 60-420 Hz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5753100" y="2880104"/>
            <a:ext cx="381000" cy="1234695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62600" y="3810000"/>
            <a:ext cx="2057400" cy="1371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074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3" grpId="1" animBg="1"/>
      <p:bldP spid="4" grpId="0" animBg="1"/>
      <p:bldP spid="4" grpId="1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…and a Triple Axis Spectrometer</a:t>
            </a:r>
            <a:endParaRPr lang="en-US" dirty="0"/>
          </a:p>
        </p:txBody>
      </p:sp>
      <p:pic>
        <p:nvPicPr>
          <p:cNvPr id="6" name="Picture 5" descr="C:\Users\h3n\Documents\work2010\HYSPEC\HYSPEC photos 27 Oct 2011\IMG_08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698"/>
          <a:stretch/>
        </p:blipFill>
        <p:spPr bwMode="auto">
          <a:xfrm>
            <a:off x="378940" y="683062"/>
            <a:ext cx="8233719" cy="557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67149" y="4572000"/>
            <a:ext cx="2400702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Variable Direction </a:t>
            </a:r>
            <a:r>
              <a:rPr lang="en-US" b="1" dirty="0" err="1" smtClean="0">
                <a:solidFill>
                  <a:srgbClr val="FF0000"/>
                </a:solidFill>
              </a:rPr>
              <a:t>Ar</a:t>
            </a:r>
            <a:r>
              <a:rPr lang="en-US" b="1" dirty="0" smtClean="0">
                <a:solidFill>
                  <a:srgbClr val="FF0000"/>
                </a:solidFill>
              </a:rPr>
              <a:t> flight path for scattered beam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60</a:t>
            </a:r>
            <a:r>
              <a:rPr lang="en-US" b="1" baseline="30000" dirty="0" smtClean="0">
                <a:solidFill>
                  <a:srgbClr val="FF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 x 15</a:t>
            </a:r>
            <a:r>
              <a:rPr lang="en-US" b="1" baseline="30000" dirty="0" smtClean="0">
                <a:solidFill>
                  <a:srgbClr val="FF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, r = 4.5 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521557" y="3570073"/>
            <a:ext cx="3505200" cy="643703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Scattered beam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3" descr="IMG_003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52" t="36350" r="26263" b="13348"/>
          <a:stretch/>
        </p:blipFill>
        <p:spPr bwMode="auto">
          <a:xfrm>
            <a:off x="1447800" y="951493"/>
            <a:ext cx="1600200" cy="132450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000" y="1152079"/>
            <a:ext cx="34290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Vertical focusing array:  choice between PG and Heusler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Bent Arrow 2"/>
          <p:cNvSpPr/>
          <p:nvPr/>
        </p:nvSpPr>
        <p:spPr>
          <a:xfrm>
            <a:off x="685800" y="1536336"/>
            <a:ext cx="457200" cy="2052935"/>
          </a:xfrm>
          <a:prstGeom prst="ben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E:\Photos\IMG_01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63" t="13277" r="42047" b="48117"/>
          <a:stretch/>
        </p:blipFill>
        <p:spPr bwMode="auto">
          <a:xfrm>
            <a:off x="6477000" y="883112"/>
            <a:ext cx="1651628" cy="19606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rved Up Arrow 3"/>
          <p:cNvSpPr/>
          <p:nvPr/>
        </p:nvSpPr>
        <p:spPr>
          <a:xfrm>
            <a:off x="1752600" y="5562600"/>
            <a:ext cx="3276600" cy="696532"/>
          </a:xfrm>
          <a:prstGeom prst="curvedUp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851078" y="3591775"/>
            <a:ext cx="1803043" cy="643703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Incident 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8440" y="4576383"/>
            <a:ext cx="2400702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Configurable region about sample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16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" grpId="0" animBg="1"/>
      <p:bldP spid="2" grpId="1" animBg="1"/>
      <p:bldP spid="10" grpId="0" animBg="1"/>
      <p:bldP spid="10" grpId="1" animBg="1"/>
      <p:bldP spid="3" grpId="0" animBg="1"/>
      <p:bldP spid="3" grpId="1" animBg="1"/>
      <p:bldP spid="4" grpId="0" animBg="1"/>
      <p:bldP spid="4" grpId="1" animBg="1"/>
      <p:bldP spid="12" grpId="0" animBg="1"/>
      <p:bldP spid="12" grpId="1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103" y="762000"/>
            <a:ext cx="8719297" cy="2445798"/>
          </a:xfrm>
        </p:spPr>
        <p:txBody>
          <a:bodyPr/>
          <a:lstStyle/>
          <a:p>
            <a:r>
              <a:rPr lang="en-US" sz="2400" dirty="0" smtClean="0"/>
              <a:t>15 cm high beam from guide vertically focused to sample </a:t>
            </a:r>
            <a:br>
              <a:rPr lang="en-US" sz="2400" dirty="0" smtClean="0"/>
            </a:br>
            <a:r>
              <a:rPr lang="en-US" sz="2400" dirty="0" smtClean="0"/>
              <a:t>~2.5 cm x 2.5 cm FWHM</a:t>
            </a:r>
          </a:p>
          <a:p>
            <a:r>
              <a:rPr lang="en-US" sz="2400" dirty="0"/>
              <a:t>4.2E5 </a:t>
            </a:r>
            <a:r>
              <a:rPr lang="en-US" sz="2400" dirty="0" smtClean="0"/>
              <a:t>n/s/MW/cm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:  Gold foil measurement at sample position, </a:t>
            </a:r>
            <a:r>
              <a:rPr lang="en-US" sz="2400" dirty="0"/>
              <a:t>PG focus </a:t>
            </a:r>
            <a:r>
              <a:rPr lang="en-US" sz="2400" dirty="0" smtClean="0"/>
              <a:t>array </a:t>
            </a:r>
            <a:r>
              <a:rPr lang="en-US" sz="2400" dirty="0"/>
              <a:t>to sample 1.8 m, </a:t>
            </a:r>
            <a:r>
              <a:rPr lang="en-US" sz="2400" dirty="0" smtClean="0"/>
              <a:t>Ei=15 </a:t>
            </a:r>
            <a:r>
              <a:rPr lang="en-US" sz="2400" dirty="0"/>
              <a:t>meV, Fermi </a:t>
            </a:r>
            <a:r>
              <a:rPr lang="en-US" sz="2400" dirty="0" smtClean="0"/>
              <a:t>180 Hz</a:t>
            </a:r>
          </a:p>
          <a:p>
            <a:r>
              <a:rPr lang="en-US" sz="2400" dirty="0" smtClean="0"/>
              <a:t>Plot:  Vanadium incoherent isotropic scatter integrated over detector array at 40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&lt; 2</a:t>
            </a:r>
            <a:r>
              <a:rPr lang="en-US" sz="2400" dirty="0" smtClean="0">
                <a:latin typeface="Symbol" panose="05050102010706020507" pitchFamily="18" charset="2"/>
              </a:rPr>
              <a:t>Q</a:t>
            </a:r>
            <a:r>
              <a:rPr lang="en-US" sz="2400" dirty="0" smtClean="0"/>
              <a:t> &lt; 100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, PG &amp; Heusler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487954"/>
          </a:xfrm>
        </p:spPr>
        <p:txBody>
          <a:bodyPr/>
          <a:lstStyle/>
          <a:p>
            <a:r>
              <a:rPr lang="en-US" dirty="0" smtClean="0"/>
              <a:t>Intensity at sample, V scatter</a:t>
            </a:r>
            <a:endParaRPr lang="en-US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6103" y="4191000"/>
            <a:ext cx="238398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smtClean="0">
                <a:latin typeface="Arial Narrow" charset="0"/>
              </a:rPr>
              <a:t>3.8 meV &lt; Ei &lt; 50 meV</a:t>
            </a:r>
          </a:p>
          <a:p>
            <a:pPr algn="ctr" eaLnBrk="0" hangingPunct="0"/>
            <a:endParaRPr lang="en-US" b="1" dirty="0">
              <a:latin typeface="Arial Narrow" charset="0"/>
            </a:endParaRPr>
          </a:p>
          <a:p>
            <a:pPr algn="ctr" eaLnBrk="0" hangingPunct="0"/>
            <a:r>
              <a:rPr lang="en-US" b="1" dirty="0" smtClean="0">
                <a:latin typeface="Arial Narrow" charset="0"/>
              </a:rPr>
              <a:t>Common </a:t>
            </a:r>
            <a:r>
              <a:rPr lang="en-US" b="1" dirty="0" err="1" smtClean="0">
                <a:latin typeface="Arial Narrow" charset="0"/>
              </a:rPr>
              <a:t>Ei’s</a:t>
            </a:r>
            <a:r>
              <a:rPr lang="en-US" b="1" dirty="0" smtClean="0">
                <a:latin typeface="Arial Narrow" charset="0"/>
              </a:rPr>
              <a:t>:</a:t>
            </a:r>
          </a:p>
          <a:p>
            <a:pPr algn="ctr" eaLnBrk="0" hangingPunct="0"/>
            <a:r>
              <a:rPr lang="en-US" b="1" dirty="0" smtClean="0">
                <a:latin typeface="Arial Narrow" charset="0"/>
              </a:rPr>
              <a:t>3.8, 7, 15, 20, 27, 35 meV</a:t>
            </a:r>
          </a:p>
          <a:p>
            <a:pPr algn="ctr" eaLnBrk="0" hangingPunct="0"/>
            <a:r>
              <a:rPr lang="en-US" b="1" dirty="0" smtClean="0">
                <a:latin typeface="Arial Narrow" charset="0"/>
              </a:rPr>
              <a:t>Rare Ei:  50 meV</a:t>
            </a:r>
            <a:endParaRPr lang="en-US" b="1" dirty="0">
              <a:latin typeface="Arial Narrow" charset="0"/>
            </a:endParaRPr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6574360"/>
              </p:ext>
            </p:extLst>
          </p:nvPr>
        </p:nvGraphicFramePr>
        <p:xfrm>
          <a:off x="2743200" y="3657600"/>
          <a:ext cx="5370301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13279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87954"/>
          </a:xfrm>
        </p:spPr>
        <p:txBody>
          <a:bodyPr/>
          <a:lstStyle/>
          <a:p>
            <a:r>
              <a:rPr lang="en-US" dirty="0" smtClean="0"/>
              <a:t>Active in User Program, </a:t>
            </a:r>
            <a:r>
              <a:rPr lang="en-US" dirty="0"/>
              <a:t>U</a:t>
            </a:r>
            <a:r>
              <a:rPr lang="en-US" dirty="0" smtClean="0"/>
              <a:t>npolarized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6371265"/>
            <a:ext cx="3722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 smtClean="0"/>
              <a:t>1</a:t>
            </a:r>
            <a:r>
              <a:rPr lang="en-US" sz="1200" dirty="0" smtClean="0"/>
              <a:t> W</a:t>
            </a:r>
            <a:r>
              <a:rPr lang="en-US" sz="1200" dirty="0"/>
              <a:t>. </a:t>
            </a:r>
            <a:r>
              <a:rPr lang="en-US" sz="1200" dirty="0" smtClean="0"/>
              <a:t>Tian et </a:t>
            </a:r>
            <a:r>
              <a:rPr lang="en-US" sz="1200" dirty="0"/>
              <a:t>al</a:t>
            </a:r>
            <a:r>
              <a:rPr lang="en-US" sz="1200" dirty="0" smtClean="0"/>
              <a:t>., Phys. Rev. B 89, 144417 (2014)</a:t>
            </a:r>
          </a:p>
          <a:p>
            <a:r>
              <a:rPr lang="en-US" sz="1200" baseline="30000" dirty="0" smtClean="0"/>
              <a:t>2</a:t>
            </a:r>
            <a:r>
              <a:rPr lang="en-US" sz="1200" dirty="0" smtClean="0"/>
              <a:t>D. </a:t>
            </a:r>
            <a:r>
              <a:rPr lang="en-US" sz="1200" dirty="0" err="1" smtClean="0"/>
              <a:t>Fobes</a:t>
            </a:r>
            <a:r>
              <a:rPr lang="en-US" sz="1200" dirty="0" smtClean="0"/>
              <a:t> et al., Phys. Rev. </a:t>
            </a:r>
            <a:r>
              <a:rPr lang="en-US" sz="1200" dirty="0" err="1" smtClean="0"/>
              <a:t>Lett</a:t>
            </a:r>
            <a:r>
              <a:rPr lang="en-US" sz="1200" dirty="0" smtClean="0"/>
              <a:t>, accepted</a:t>
            </a:r>
            <a:endParaRPr lang="en-US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2" r="8552" b="28770"/>
          <a:stretch/>
        </p:blipFill>
        <p:spPr bwMode="auto">
          <a:xfrm>
            <a:off x="152401" y="760227"/>
            <a:ext cx="3810000" cy="317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9" r="42660" b="33998"/>
          <a:stretch/>
        </p:blipFill>
        <p:spPr bwMode="auto">
          <a:xfrm>
            <a:off x="4419600" y="760226"/>
            <a:ext cx="3810000" cy="42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2149129"/>
              </p:ext>
            </p:extLst>
          </p:nvPr>
        </p:nvGraphicFramePr>
        <p:xfrm>
          <a:off x="371410" y="4748846"/>
          <a:ext cx="3124200" cy="1571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1925"/>
                <a:gridCol w="1692275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#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Experiments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Spring 2013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Fall 2013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Spring 2014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46725" y="3914283"/>
            <a:ext cx="353975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Y</a:t>
            </a:r>
            <a:r>
              <a:rPr lang="en-US" b="1" baseline="-25000" dirty="0" smtClean="0"/>
              <a:t>0</a:t>
            </a:r>
            <a:r>
              <a:rPr lang="en-US" b="1" i="1" baseline="-25000" dirty="0" smtClean="0"/>
              <a:t>.</a:t>
            </a:r>
            <a:r>
              <a:rPr lang="en-US" b="1" baseline="-25000" dirty="0" smtClean="0"/>
              <a:t>7</a:t>
            </a:r>
            <a:r>
              <a:rPr lang="en-US" b="1" dirty="0" smtClean="0"/>
              <a:t>Lu</a:t>
            </a:r>
            <a:r>
              <a:rPr lang="en-US" b="1" baseline="-25000" dirty="0" smtClean="0"/>
              <a:t>0</a:t>
            </a:r>
            <a:r>
              <a:rPr lang="en-US" b="1" i="1" baseline="-25000" dirty="0" smtClean="0"/>
              <a:t>.</a:t>
            </a:r>
            <a:r>
              <a:rPr lang="en-US" b="1" baseline="-25000" dirty="0" smtClean="0"/>
              <a:t>3</a:t>
            </a:r>
            <a:r>
              <a:rPr lang="en-US" b="1" dirty="0" smtClean="0"/>
              <a:t>MnO</a:t>
            </a:r>
            <a:r>
              <a:rPr lang="en-US" b="1" baseline="-25000" dirty="0" smtClean="0"/>
              <a:t>3</a:t>
            </a:r>
            <a:r>
              <a:rPr lang="en-US" b="1" dirty="0" smtClean="0"/>
              <a:t> </a:t>
            </a:r>
            <a:r>
              <a:rPr lang="en-US" sz="1400" dirty="0" smtClean="0"/>
              <a:t>at 4K: dotted lines </a:t>
            </a:r>
            <a:br>
              <a:rPr lang="en-US" sz="1400" dirty="0" smtClean="0"/>
            </a:br>
            <a:r>
              <a:rPr lang="en-US" sz="1400" dirty="0" smtClean="0"/>
              <a:t>show calculated spin wave dispersion with</a:t>
            </a:r>
            <a:br>
              <a:rPr lang="en-US" sz="1400" dirty="0" smtClean="0"/>
            </a:br>
            <a:r>
              <a:rPr lang="en-US" sz="1400" dirty="0" err="1" smtClean="0"/>
              <a:t>magnetoelectric</a:t>
            </a:r>
            <a:r>
              <a:rPr lang="en-US" sz="1400" dirty="0" smtClean="0"/>
              <a:t> coupling</a:t>
            </a:r>
            <a:r>
              <a:rPr lang="en-US" sz="1400" baseline="30000" dirty="0"/>
              <a:t>1</a:t>
            </a:r>
            <a:endParaRPr lang="en-US" sz="1400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4458237" y="5016501"/>
            <a:ext cx="409926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Fe</a:t>
            </a:r>
            <a:r>
              <a:rPr lang="en-US" b="1" baseline="-25000" dirty="0" smtClean="0"/>
              <a:t>1.09(1)</a:t>
            </a:r>
            <a:r>
              <a:rPr lang="en-US" b="1" dirty="0" err="1" smtClean="0"/>
              <a:t>Te</a:t>
            </a:r>
            <a:r>
              <a:rPr lang="en-US" dirty="0" smtClean="0"/>
              <a:t>: </a:t>
            </a:r>
            <a:r>
              <a:rPr lang="en-US" sz="1400" dirty="0" smtClean="0"/>
              <a:t>:Bragg peaks visible at 5 K indicate</a:t>
            </a:r>
            <a:br>
              <a:rPr lang="en-US" sz="1400" dirty="0" smtClean="0"/>
            </a:br>
            <a:r>
              <a:rPr lang="en-US" sz="1400" dirty="0" smtClean="0"/>
              <a:t>increased </a:t>
            </a:r>
            <a:r>
              <a:rPr lang="en-US" sz="1400" dirty="0"/>
              <a:t>Fe </a:t>
            </a:r>
            <a:r>
              <a:rPr lang="en-US" sz="1400" dirty="0" smtClean="0"/>
              <a:t>displacements from </a:t>
            </a:r>
            <a:r>
              <a:rPr lang="en-US" sz="1400" dirty="0"/>
              <a:t>high-symmetry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positions </a:t>
            </a:r>
            <a:r>
              <a:rPr lang="en-US" sz="1400" dirty="0"/>
              <a:t>in the a-b </a:t>
            </a:r>
            <a:r>
              <a:rPr lang="en-US" sz="1400" dirty="0" smtClean="0"/>
              <a:t>plane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4364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cintosh HD:Users:o3d:Documents:Research:ferroelectrics:KTN:Hyspec:KTN12:KTN12_100K_25meV_SQE_2k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3138" y="2772110"/>
            <a:ext cx="37338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84748"/>
          </a:xfrm>
        </p:spPr>
        <p:txBody>
          <a:bodyPr/>
          <a:lstStyle/>
          <a:p>
            <a:r>
              <a:rPr lang="en-US" dirty="0" smtClean="0"/>
              <a:t>More Science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8" y="942975"/>
            <a:ext cx="45243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938212"/>
            <a:ext cx="4495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1033462"/>
            <a:ext cx="44958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75" y="1014412"/>
            <a:ext cx="4457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1550"/>
            <a:ext cx="45148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981075"/>
            <a:ext cx="451485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799" y="3804416"/>
            <a:ext cx="2691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waves in</a:t>
            </a:r>
          </a:p>
          <a:p>
            <a:r>
              <a:rPr lang="en-US" dirty="0" smtClean="0"/>
              <a:t>S=1/2 square lattice </a:t>
            </a:r>
          </a:p>
          <a:p>
            <a:r>
              <a:rPr lang="en-US" dirty="0" smtClean="0"/>
              <a:t>antiferromagnet K</a:t>
            </a:r>
            <a:r>
              <a:rPr lang="en-US" baseline="-25000" dirty="0" smtClean="0"/>
              <a:t>2</a:t>
            </a:r>
            <a:r>
              <a:rPr lang="en-US" dirty="0" smtClean="0"/>
              <a:t>V</a:t>
            </a:r>
            <a:r>
              <a:rPr lang="en-US" baseline="-25000" dirty="0" smtClean="0"/>
              <a:t>3</a:t>
            </a:r>
            <a:r>
              <a:rPr lang="en-US" dirty="0" smtClean="0"/>
              <a:t>O</a:t>
            </a:r>
            <a:r>
              <a:rPr lang="en-US" baseline="-25000" dirty="0" smtClean="0"/>
              <a:t>8</a:t>
            </a:r>
            <a:r>
              <a:rPr lang="en-US" baseline="30000" dirty="0" smtClean="0"/>
              <a:t>1</a:t>
            </a:r>
            <a:endParaRPr lang="en-US" baseline="-25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88428" y="4759770"/>
            <a:ext cx="4981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baseline="30000" dirty="0" smtClean="0"/>
              <a:t>1</a:t>
            </a:r>
            <a:r>
              <a:rPr lang="en-US" sz="1200" b="1" dirty="0" smtClean="0"/>
              <a:t> M. Lumsden, A. Christianson, in </a:t>
            </a:r>
            <a:r>
              <a:rPr lang="en-US" sz="1200" b="1" dirty="0"/>
              <a:t>preparation, </a:t>
            </a:r>
            <a:endParaRPr lang="en-US" sz="1200" b="1" dirty="0" smtClean="0"/>
          </a:p>
          <a:p>
            <a:r>
              <a:rPr lang="en-US" sz="1200" dirty="0" smtClean="0"/>
              <a:t>Ei=7 </a:t>
            </a:r>
            <a:r>
              <a:rPr lang="en-US" sz="1200" dirty="0"/>
              <a:t>meV 180 Hz s2=-45</a:t>
            </a:r>
            <a:r>
              <a:rPr lang="en-US" sz="1200" baseline="30000" dirty="0"/>
              <a:t>o</a:t>
            </a:r>
            <a:r>
              <a:rPr lang="en-US" sz="1200" dirty="0"/>
              <a:t>  +/-0.1 meV, </a:t>
            </a:r>
            <a:br>
              <a:rPr lang="en-US" sz="1200" dirty="0"/>
            </a:br>
            <a:r>
              <a:rPr lang="en-US" sz="1200" dirty="0"/>
              <a:t>L integrated. s1~90</a:t>
            </a:r>
            <a:r>
              <a:rPr lang="en-US" sz="1200" baseline="30000" dirty="0"/>
              <a:t>o</a:t>
            </a:r>
            <a:r>
              <a:rPr lang="en-US" sz="1200" dirty="0"/>
              <a:t> range 0.5</a:t>
            </a:r>
            <a:r>
              <a:rPr lang="en-US" sz="1200" baseline="30000" dirty="0"/>
              <a:t>o</a:t>
            </a:r>
            <a:r>
              <a:rPr lang="en-US" sz="1200" dirty="0"/>
              <a:t> </a:t>
            </a:r>
            <a:r>
              <a:rPr lang="en-US" sz="1200" dirty="0" smtClean="0"/>
              <a:t>step</a:t>
            </a:r>
          </a:p>
          <a:p>
            <a:r>
              <a:rPr lang="en-US" sz="1200" b="1" baseline="30000" dirty="0" smtClean="0"/>
              <a:t>2</a:t>
            </a:r>
            <a:r>
              <a:rPr lang="en-US" sz="1200" b="1" dirty="0" smtClean="0"/>
              <a:t>O. Delaire et al, in preparation,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/>
              <a:t>TO branch softens on cooling from 300 to 120 K, approaching the Curie temperature for the </a:t>
            </a:r>
            <a:r>
              <a:rPr lang="en-US" sz="1200" dirty="0" err="1"/>
              <a:t>ferroelectic</a:t>
            </a:r>
            <a:r>
              <a:rPr lang="en-US" sz="1200" dirty="0"/>
              <a:t> transition at ~80 </a:t>
            </a:r>
            <a:r>
              <a:rPr lang="en-US" sz="1200" dirty="0" smtClean="0"/>
              <a:t>K</a:t>
            </a:r>
          </a:p>
        </p:txBody>
      </p:sp>
      <p:pic>
        <p:nvPicPr>
          <p:cNvPr id="12" name="Picture 11" descr="Macintosh HD:Users:o3d:Documents:Research:ferroelectrics:KTN:Hyspec:KTN12:KTN12_300K_25meV_SQE_2k0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4262" y="6439"/>
            <a:ext cx="3810000" cy="29000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638675" y="5133048"/>
            <a:ext cx="4276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TO branch softening in KTa</a:t>
            </a:r>
            <a:r>
              <a:rPr lang="en-US" baseline="-25000" dirty="0" smtClean="0"/>
              <a:t>0.88</a:t>
            </a:r>
            <a:r>
              <a:rPr lang="en-US" dirty="0" smtClean="0"/>
              <a:t>Nb</a:t>
            </a:r>
            <a:r>
              <a:rPr lang="en-US" baseline="-25000" dirty="0" smtClean="0"/>
              <a:t>0.12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xmlns="" val="103894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880369"/>
          </a:xfrm>
        </p:spPr>
        <p:txBody>
          <a:bodyPr/>
          <a:lstStyle/>
          <a:p>
            <a:r>
              <a:rPr lang="en-US" dirty="0" smtClean="0"/>
              <a:t>Fits into HFIR/SNS capabilities at Oak Ridge National Lab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35472942"/>
              </p:ext>
            </p:extLst>
          </p:nvPr>
        </p:nvGraphicFramePr>
        <p:xfrm>
          <a:off x="794327" y="990600"/>
          <a:ext cx="64008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927927" y="2209800"/>
            <a:ext cx="6019800" cy="2438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Direct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Geometry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Spectrometers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27927" y="4648200"/>
            <a:ext cx="6019800" cy="13508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Triple-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Axis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Spectrometers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6017567"/>
            <a:ext cx="800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Stone et </a:t>
            </a:r>
            <a:r>
              <a:rPr lang="en-US" sz="1200" dirty="0" smtClean="0"/>
              <a:t>al, Rev. Sci. Instrum. </a:t>
            </a:r>
            <a:r>
              <a:rPr lang="en-US" sz="1200" b="1" dirty="0" smtClean="0"/>
              <a:t>85</a:t>
            </a:r>
            <a:r>
              <a:rPr lang="en-US" sz="1200" dirty="0" smtClean="0"/>
              <a:t> p 045113 (2014)</a:t>
            </a:r>
          </a:p>
        </p:txBody>
      </p:sp>
    </p:spTree>
    <p:extLst>
      <p:ext uri="{BB962C8B-B14F-4D97-AF65-F5344CB8AC3E}">
        <p14:creationId xmlns:p14="http://schemas.microsoft.com/office/powerpoint/2010/main" xmlns="" val="37161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C:\Users\h3n\Documents\work2010\HYSPEC\HYSPEC photos 27 Oct 2011\IMG_0816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402"/>
          <a:stretch/>
        </p:blipFill>
        <p:spPr bwMode="auto">
          <a:xfrm>
            <a:off x="578476" y="936171"/>
            <a:ext cx="8100570" cy="526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Polarization Capabilities</a:t>
            </a:r>
            <a:endParaRPr lang="en-US" dirty="0"/>
          </a:p>
        </p:txBody>
      </p:sp>
      <p:pic>
        <p:nvPicPr>
          <p:cNvPr id="5" name="Picture 4" descr="C:\Users\h3n\Documents\work2010\HYSPEC\HYSPEC photos 27 Oct 2011\IMG_08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402"/>
          <a:stretch/>
        </p:blipFill>
        <p:spPr bwMode="auto">
          <a:xfrm>
            <a:off x="609600" y="936171"/>
            <a:ext cx="8100570" cy="526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609600" y="2667000"/>
            <a:ext cx="2667000" cy="2667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143000" y="3733800"/>
            <a:ext cx="1676400" cy="8382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Incident 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628761" y="3505200"/>
            <a:ext cx="1981200" cy="8382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orthographicFront">
              <a:rot lat="0" lon="0" rev="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Scattered 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2819400" y="3848100"/>
            <a:ext cx="990600" cy="609600"/>
          </a:xfrm>
          <a:prstGeom prst="snip2Diag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>
            <a:off x="762000" y="1219200"/>
            <a:ext cx="685800" cy="2933700"/>
          </a:xfrm>
          <a:prstGeom prst="ben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 descr="E:\Photos\IMG_01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63" t="13277" r="42047" b="48117"/>
          <a:stretch/>
        </p:blipFill>
        <p:spPr bwMode="auto">
          <a:xfrm>
            <a:off x="1600200" y="936171"/>
            <a:ext cx="1968500" cy="2336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42611" y="566839"/>
            <a:ext cx="3998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Polarizer option 1:  Heusler focusing array</a:t>
            </a:r>
            <a:endParaRPr lang="en-US" b="1" dirty="0">
              <a:solidFill>
                <a:srgbClr val="FF0000"/>
              </a:solidFill>
              <a:latin typeface="Arial Narrow" charset="0"/>
            </a:endParaRPr>
          </a:p>
        </p:txBody>
      </p:sp>
      <p:pic>
        <p:nvPicPr>
          <p:cNvPr id="15" name="Picture 2" descr="C:\Users\2xy\Documents\BWINN\HySpec\Public\Photos\documents-export-2014-04-28\01161412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97" t="37251" r="17719" b="34394"/>
          <a:stretch/>
        </p:blipFill>
        <p:spPr bwMode="auto">
          <a:xfrm flipH="1">
            <a:off x="868541" y="4985734"/>
            <a:ext cx="2719806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853261" y="6351431"/>
            <a:ext cx="3167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Magnetic Guide Field assemblies</a:t>
            </a:r>
            <a:endParaRPr lang="en-US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447800" y="4000500"/>
            <a:ext cx="381000" cy="952500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31" t="27416" b="23931"/>
          <a:stretch/>
        </p:blipFill>
        <p:spPr bwMode="auto">
          <a:xfrm>
            <a:off x="4701584" y="4493922"/>
            <a:ext cx="3816753" cy="149976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Bent Arrow 18"/>
          <p:cNvSpPr/>
          <p:nvPr/>
        </p:nvSpPr>
        <p:spPr>
          <a:xfrm>
            <a:off x="4311317" y="2609540"/>
            <a:ext cx="634888" cy="2871494"/>
          </a:xfrm>
          <a:prstGeom prst="ben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Picture 3" descr="C:\Users\2xy\Documents\BWINN\HySpec\Public\Photos\documents-export-2014-04-28\07241308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7" t="3801" r="24828"/>
          <a:stretch/>
        </p:blipFill>
        <p:spPr bwMode="auto">
          <a:xfrm>
            <a:off x="3553675" y="902849"/>
            <a:ext cx="2763472" cy="28575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Bent Arrow 20"/>
          <p:cNvSpPr/>
          <p:nvPr/>
        </p:nvSpPr>
        <p:spPr>
          <a:xfrm>
            <a:off x="2438400" y="1219200"/>
            <a:ext cx="685800" cy="2826087"/>
          </a:xfrm>
          <a:prstGeom prst="ben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15801" y="533517"/>
            <a:ext cx="2289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Flipper option 1:  Mezei</a:t>
            </a:r>
            <a:endParaRPr lang="en-US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72054" y="524931"/>
            <a:ext cx="2116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Typical Configuration</a:t>
            </a:r>
            <a:endParaRPr lang="en-US" b="1" dirty="0">
              <a:solidFill>
                <a:srgbClr val="FF0000"/>
              </a:solidFill>
              <a:latin typeface="Arial Narrow" charset="0"/>
            </a:endParaRPr>
          </a:p>
        </p:txBody>
      </p:sp>
      <p:pic>
        <p:nvPicPr>
          <p:cNvPr id="33" name="Picture 4" descr="C:\Users\2xy\Documents\BWINN\HySpec\Public\Photos\documents-export-2014-04-28\0416140916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0747" y="999671"/>
            <a:ext cx="2946400" cy="2209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09308" y="1999163"/>
            <a:ext cx="2269738" cy="156745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Heusler focusing element, Mezei flipper, Polarizing supermirror array at sample, 15 meV, best flipping ratio </a:t>
            </a:r>
            <a:r>
              <a:rPr lang="en-US" u="sng" dirty="0" smtClean="0">
                <a:solidFill>
                  <a:srgbClr val="FF0000"/>
                </a:solidFill>
              </a:rPr>
              <a:t>23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62000" y="1905000"/>
            <a:ext cx="5209206" cy="3581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862959" y="4629614"/>
            <a:ext cx="2269738" cy="11615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Nonmagnetic materials about sample.  Mostly aluminum, titanium and stainless steel</a:t>
            </a:r>
            <a:endParaRPr lang="en-US" u="sng" dirty="0">
              <a:solidFill>
                <a:srgbClr val="FF0000"/>
              </a:solidFill>
            </a:endParaRPr>
          </a:p>
        </p:txBody>
      </p:sp>
      <p:pic>
        <p:nvPicPr>
          <p:cNvPr id="28" name="Picture 2" descr="C:\Users\2xy\Documents\BWINN\HySpec\Public\Photos\documents-export-2014-04-28\IMG_20130116_10542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48" t="28597" r="23135" b="34081"/>
          <a:stretch/>
        </p:blipFill>
        <p:spPr bwMode="auto">
          <a:xfrm rot="16200000">
            <a:off x="-71220" y="1376280"/>
            <a:ext cx="2219161" cy="114300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2xy\Documents\BWINN\HySpec\Public\Photos\documents-export-2014-04-28\0305140958b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035" t="52071" r="19930" b="21717"/>
          <a:stretch/>
        </p:blipFill>
        <p:spPr bwMode="auto">
          <a:xfrm>
            <a:off x="1905000" y="949727"/>
            <a:ext cx="2188509" cy="191054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286725" y="1131270"/>
            <a:ext cx="3933435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baseline="30000" dirty="0" smtClean="0">
                <a:solidFill>
                  <a:srgbClr val="FF0000"/>
                </a:solidFill>
              </a:rPr>
              <a:t>3</a:t>
            </a:r>
            <a:r>
              <a:rPr lang="en-US" b="1" dirty="0" smtClean="0">
                <a:solidFill>
                  <a:srgbClr val="FF0000"/>
                </a:solidFill>
              </a:rPr>
              <a:t>He cell, Heusler single crystal and polarizing supermirror array for characterization of polarized beam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7" name="Picture 36" descr="C:\Users\2xy\AppData\Local\Microsoft\Windows\Temporary Internet Files\Content.Word\IMG_20120615_142340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431"/>
          <a:stretch/>
        </p:blipFill>
        <p:spPr bwMode="auto">
          <a:xfrm>
            <a:off x="3962400" y="3924300"/>
            <a:ext cx="4350385" cy="2133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1" name="Picture 2" descr="C:\Users\2xy\Documents\BWINN\HySpec\Public\Photos\documents-export-2014-04-28\0301141126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3086" y="894263"/>
            <a:ext cx="2514600" cy="3352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095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/>
      <p:bldP spid="14" grpId="1"/>
      <p:bldP spid="16" grpId="0"/>
      <p:bldP spid="16" grpId="1"/>
      <p:bldP spid="16" grpId="2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2" grpId="0"/>
      <p:bldP spid="22" grpId="1"/>
      <p:bldP spid="32" grpId="0"/>
      <p:bldP spid="3" grpId="0" animBg="1"/>
      <p:bldP spid="3" grpId="1" animBg="1"/>
      <p:bldP spid="27" grpId="0" animBg="1"/>
      <p:bldP spid="27" grpId="1" animBg="1"/>
      <p:bldP spid="26" grpId="0" animBg="1"/>
      <p:bldP spid="26" grpId="1" animBg="1"/>
      <p:bldP spid="36" grpId="0" animBg="1"/>
      <p:bldP spid="3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Alternatives, polarized beam</a:t>
            </a:r>
            <a:endParaRPr lang="en-US" dirty="0"/>
          </a:p>
        </p:txBody>
      </p:sp>
      <p:pic>
        <p:nvPicPr>
          <p:cNvPr id="5" name="Picture 4" descr="C:\Users\h3n\Documents\work2010\HYSPEC\HYSPEC photos 27 Oct 2011\IMG_0816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402"/>
          <a:stretch/>
        </p:blipFill>
        <p:spPr bwMode="auto">
          <a:xfrm>
            <a:off x="609600" y="936171"/>
            <a:ext cx="8100570" cy="526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609600" y="2667000"/>
            <a:ext cx="2667000" cy="2667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C:\Users\2xy\Documents\BWINN\HySpec\Public\Photos\documents-export-2014-04-28\0305140958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62" r="19930" b="21717"/>
          <a:stretch/>
        </p:blipFill>
        <p:spPr bwMode="auto">
          <a:xfrm>
            <a:off x="3124200" y="2494189"/>
            <a:ext cx="2480983" cy="301262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219150" y="6197072"/>
            <a:ext cx="6295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Polarizer option 2:  in situ Spin Exchanged Optical Pumped </a:t>
            </a:r>
            <a:r>
              <a:rPr lang="en-US" b="1" baseline="30000" dirty="0" smtClean="0">
                <a:solidFill>
                  <a:srgbClr val="FF0000"/>
                </a:solidFill>
                <a:latin typeface="Arial Narrow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He cell</a:t>
            </a:r>
            <a:r>
              <a:rPr lang="en-US" b="1" baseline="30000" dirty="0" smtClean="0">
                <a:solidFill>
                  <a:srgbClr val="FF0000"/>
                </a:solidFill>
                <a:latin typeface="Arial Narrow" charset="0"/>
              </a:rPr>
              <a:t>1</a:t>
            </a:r>
            <a:endParaRPr lang="en-US" b="1" dirty="0">
              <a:solidFill>
                <a:srgbClr val="FF0000"/>
              </a:solidFill>
              <a:latin typeface="Arial Narrow" charset="0"/>
            </a:endParaRPr>
          </a:p>
        </p:txBody>
      </p:sp>
      <p:pic>
        <p:nvPicPr>
          <p:cNvPr id="26" name="Picture 3" descr="C:\Users\2xy\Documents\BWINN\HySpec\Public\Photos\documents-export-2014-04-28\0218141025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71" r="19706"/>
          <a:stretch/>
        </p:blipFill>
        <p:spPr bwMode="auto">
          <a:xfrm>
            <a:off x="2373091" y="2534816"/>
            <a:ext cx="2255670" cy="265067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96131" y="566839"/>
            <a:ext cx="7482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Polarizer option 3:  Polarizing supermirror array, either reflection or transmission</a:t>
            </a:r>
            <a:endParaRPr lang="en-US" b="1" dirty="0">
              <a:solidFill>
                <a:srgbClr val="FF0000"/>
              </a:solidFill>
              <a:latin typeface="Arial Narrow" charset="0"/>
            </a:endParaRPr>
          </a:p>
        </p:txBody>
      </p:sp>
      <p:pic>
        <p:nvPicPr>
          <p:cNvPr id="29" name="Picture 3" descr="IMG_003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52" t="36350" r="26263" b="13348"/>
          <a:stretch/>
        </p:blipFill>
        <p:spPr bwMode="auto">
          <a:xfrm>
            <a:off x="1638300" y="1041972"/>
            <a:ext cx="1600200" cy="132450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Bent Arrow 29"/>
          <p:cNvSpPr/>
          <p:nvPr/>
        </p:nvSpPr>
        <p:spPr>
          <a:xfrm>
            <a:off x="762000" y="1219200"/>
            <a:ext cx="685800" cy="2933700"/>
          </a:xfrm>
          <a:prstGeom prst="ben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2157" y="534573"/>
            <a:ext cx="4038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PG focusing element for unpolarized beam</a:t>
            </a:r>
            <a:endParaRPr lang="en-US" b="1" dirty="0">
              <a:solidFill>
                <a:srgbClr val="FF0000"/>
              </a:solidFill>
              <a:latin typeface="Arial Narrow" charset="0"/>
            </a:endParaRPr>
          </a:p>
        </p:txBody>
      </p:sp>
      <p:pic>
        <p:nvPicPr>
          <p:cNvPr id="32" name="Picture 4" descr="C:\Users\2xy\Documents\BWINN\HySpec\Public\Photos\documents-export-2014-04-28\03071417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079782"/>
            <a:ext cx="3352800" cy="44704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2022134" y="6231741"/>
            <a:ext cx="3840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Flipper Option 2:  High </a:t>
            </a:r>
            <a:r>
              <a:rPr lang="en-US" b="1" dirty="0" err="1" smtClean="0">
                <a:solidFill>
                  <a:srgbClr val="FF0000"/>
                </a:solidFill>
                <a:latin typeface="Arial Narrow" charset="0"/>
              </a:rPr>
              <a:t>Tc</a:t>
            </a:r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 Cryo-Flipper  </a:t>
            </a:r>
            <a:r>
              <a:rPr lang="en-US" b="1" baseline="30000" dirty="0" smtClean="0">
                <a:solidFill>
                  <a:srgbClr val="FF0000"/>
                </a:solidFill>
                <a:latin typeface="Arial Narrow" charset="0"/>
              </a:rPr>
              <a:t>2</a:t>
            </a:r>
            <a:endParaRPr lang="en-US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615882" y="4490875"/>
            <a:ext cx="1600200" cy="1012601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Polarized 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3942179" y="4998670"/>
            <a:ext cx="2093966" cy="6858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orthographicFront">
              <a:rot lat="0" lon="0" rev="19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Polarized 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914400" y="3860151"/>
            <a:ext cx="1524000" cy="1137023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Unpolarized 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36145" y="1219200"/>
            <a:ext cx="2674025" cy="282700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Demonstration only.  Considering possible flux advantage over Heusler focus array (~3x at 50 meV). 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~13.2 flip with supermirror at sample and 15 meV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~3.9 with Heusler at sample and 25 meV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~2.7 with Heusler at sample and 50 meV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36145" y="2534816"/>
            <a:ext cx="2345855" cy="234198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Demonstration only.  Considering development for use with cryo-magnets.</a:t>
            </a:r>
          </a:p>
          <a:p>
            <a:pPr algn="ctr"/>
            <a:r>
              <a:rPr lang="en-US" b="1" u="sng" dirty="0" smtClean="0">
                <a:solidFill>
                  <a:srgbClr val="FF0000"/>
                </a:solidFill>
              </a:rPr>
              <a:t>32.7</a:t>
            </a:r>
            <a:r>
              <a:rPr lang="en-US" b="1" dirty="0" smtClean="0">
                <a:solidFill>
                  <a:srgbClr val="FF0000"/>
                </a:solidFill>
              </a:rPr>
              <a:t> system-wide flip ratio with supermirror at sample, 15 meV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6279" y="5574290"/>
            <a:ext cx="5144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 smtClean="0"/>
              <a:t>2</a:t>
            </a:r>
            <a:r>
              <a:rPr lang="en-US" sz="1200" dirty="0" smtClean="0"/>
              <a:t>T. Wang et al, Neutron spin manipulation devices using YBCO films, </a:t>
            </a:r>
            <a:br>
              <a:rPr lang="en-US" sz="1200" dirty="0" smtClean="0"/>
            </a:br>
            <a:r>
              <a:rPr lang="en-US" sz="1200" dirty="0" smtClean="0"/>
              <a:t>IOP </a:t>
            </a:r>
            <a:r>
              <a:rPr lang="en-US" sz="1200" dirty="0"/>
              <a:t>conference series accepted from the Neutron optics, </a:t>
            </a:r>
            <a:r>
              <a:rPr lang="en-US" sz="1200" dirty="0" err="1" smtClean="0"/>
              <a:t>polarisation</a:t>
            </a:r>
            <a:r>
              <a:rPr lang="en-US" sz="1200" dirty="0" smtClean="0"/>
              <a:t> </a:t>
            </a:r>
            <a:r>
              <a:rPr lang="en-US" sz="1200" dirty="0"/>
              <a:t>and detectors meeting in Munich 2013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4423" y="5684470"/>
            <a:ext cx="33514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/>
              <a:t>1</a:t>
            </a:r>
            <a:r>
              <a:rPr lang="en-US" sz="1200" dirty="0" smtClean="0"/>
              <a:t>X. Tong et al, Rev. Sci. Instrum, 83, 075101 </a:t>
            </a:r>
            <a:endParaRPr lang="en-US" sz="1200" dirty="0"/>
          </a:p>
        </p:txBody>
      </p:sp>
      <p:pic>
        <p:nvPicPr>
          <p:cNvPr id="21" name="Picture 20" descr="E:\Photos\IMG_019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63" t="13277" r="42047" b="48117"/>
          <a:stretch/>
        </p:blipFill>
        <p:spPr bwMode="auto">
          <a:xfrm>
            <a:off x="88586" y="3020179"/>
            <a:ext cx="1651628" cy="19606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ight Arrow 21"/>
          <p:cNvSpPr/>
          <p:nvPr/>
        </p:nvSpPr>
        <p:spPr>
          <a:xfrm>
            <a:off x="1336309" y="3291639"/>
            <a:ext cx="1371649" cy="1137023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olarized beam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1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25" grpId="0"/>
      <p:bldP spid="25" grpId="1"/>
      <p:bldP spid="28" grpId="0"/>
      <p:bldP spid="28" grpId="1"/>
      <p:bldP spid="30" grpId="0" animBg="1"/>
      <p:bldP spid="30" grpId="1" animBg="1"/>
      <p:bldP spid="31" grpId="0"/>
      <p:bldP spid="31" grpId="1"/>
      <p:bldP spid="33" grpId="0"/>
      <p:bldP spid="24" grpId="0" animBg="1"/>
      <p:bldP spid="24" grpId="1" animBg="1"/>
      <p:bldP spid="27" grpId="0" animBg="1"/>
      <p:bldP spid="27" grpId="1" animBg="1"/>
      <p:bldP spid="4" grpId="0" animBg="1"/>
      <p:bldP spid="4" grpId="1" animBg="1"/>
      <p:bldP spid="18" grpId="0" animBg="1"/>
      <p:bldP spid="18" grpId="1" animBg="1"/>
      <p:bldP spid="3" grpId="0" animBg="1"/>
      <p:bldP spid="19" grpId="0"/>
      <p:bldP spid="7" grpId="0"/>
      <p:bldP spid="7" grpId="1"/>
      <p:bldP spid="22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ORNL 2012">
      <a:dk1>
        <a:sysClr val="windowText" lastClr="000000"/>
      </a:dk1>
      <a:lt1>
        <a:sysClr val="window" lastClr="FFFFFF"/>
      </a:lt1>
      <a:dk2>
        <a:srgbClr val="008657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8657"/>
      </a:folHlink>
    </a:clrScheme>
    <a:fontScheme name="ORNL theme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9FB6BC5212274E96D71AF376B66F50" ma:contentTypeVersion="0" ma:contentTypeDescription="Create a new document." ma:contentTypeScope="" ma:versionID="3321d15e2dc0b5f4ae486cb44b43c54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5E1EA6-5C19-4F6F-BFDF-6FDA9EA161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EE924C1-C1AC-46BF-AB9D-402D6189D128}">
  <ds:schemaRefs>
    <ds:schemaRef ds:uri="http://purl.org/dc/dcmitype/"/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93EB242-6382-42FC-9FCF-70E7BD45B7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5649</TotalTime>
  <Words>914</Words>
  <Application>Microsoft Office PowerPoint</Application>
  <PresentationFormat>On-screen Show (4:3)</PresentationFormat>
  <Paragraphs>159</Paragraphs>
  <Slides>16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Default Theme</vt:lpstr>
      <vt:lpstr>Graph</vt:lpstr>
      <vt:lpstr>HYSPEC</vt:lpstr>
      <vt:lpstr>Hybrid Spectrometer:  a cross between a direct geometry spectrometer…</vt:lpstr>
      <vt:lpstr>…and a Triple Axis Spectrometer</vt:lpstr>
      <vt:lpstr>Intensity at sample, V scatter</vt:lpstr>
      <vt:lpstr>Active in User Program, Unpolarized</vt:lpstr>
      <vt:lpstr>More Science </vt:lpstr>
      <vt:lpstr>Fits into HFIR/SNS capabilities at Oak Ridge National Lab</vt:lpstr>
      <vt:lpstr>Polarization Capabilities</vt:lpstr>
      <vt:lpstr>Alternatives, polarized beam</vt:lpstr>
      <vt:lpstr>Half Polarized Experiments</vt:lpstr>
      <vt:lpstr>Polarization Analysis option 1: 3He</vt:lpstr>
      <vt:lpstr>Drop-in-cell Polarization Analysis</vt:lpstr>
      <vt:lpstr>Auto-Refill, Vary Pressure</vt:lpstr>
      <vt:lpstr>Polarization analysis #2:  PSI Polarizing Supermirror Array</vt:lpstr>
      <vt:lpstr>Performance and Preparations</vt:lpstr>
      <vt:lpstr>HYSPEC History &amp; Team</vt:lpstr>
    </vt:vector>
  </TitlesOfParts>
  <Company>ORNL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Igor</cp:lastModifiedBy>
  <cp:revision>177</cp:revision>
  <cp:lastPrinted>2014-04-08T15:40:33Z</cp:lastPrinted>
  <dcterms:created xsi:type="dcterms:W3CDTF">2013-05-09T12:39:09Z</dcterms:created>
  <dcterms:modified xsi:type="dcterms:W3CDTF">2014-09-30T23:13:49Z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0x0101006F9FB6BC5212274E96D71AF376B66F50</vt:lpwstr>
  </property>
</Properties>
</file>