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63" r:id="rId2"/>
  </p:sldIdLst>
  <p:sldSz cx="27432000" cy="36576000"/>
  <p:notesSz cx="9296400" cy="14782800"/>
  <p:defaultTextStyle>
    <a:defPPr>
      <a:defRPr lang="en-US"/>
    </a:defPPr>
    <a:lvl1pPr marL="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5B10"/>
    <a:srgbClr val="000000"/>
    <a:srgbClr val="007833"/>
    <a:srgbClr val="086114"/>
    <a:srgbClr val="1A6A1D"/>
    <a:srgbClr val="266A2A"/>
    <a:srgbClr val="2A74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753" autoAdjust="0"/>
    <p:restoredTop sz="94660"/>
  </p:normalViewPr>
  <p:slideViewPr>
    <p:cSldViewPr snapToGrid="0" snapToObjects="1">
      <p:cViewPr varScale="1">
        <p:scale>
          <a:sx n="24" d="100"/>
          <a:sy n="24" d="100"/>
        </p:scale>
        <p:origin x="-2712" y="-174"/>
      </p:cViewPr>
      <p:guideLst>
        <p:guide orient="horz" pos="1152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xy\Documents\BWINN\HySpec\commissioning\V_fits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smoothMarker"/>
        <c:ser>
          <c:idx val="0"/>
          <c:order val="0"/>
          <c:tx>
            <c:v>PG_180Hz</c:v>
          </c:tx>
          <c:marker>
            <c:symbol val="none"/>
          </c:marker>
          <c:xVal>
            <c:numRef>
              <c:f>V_fits_phaseFudge!$B$2:$B$93</c:f>
              <c:numCache>
                <c:formatCode>General</c:formatCode>
                <c:ptCount val="92"/>
                <c:pt idx="0">
                  <c:v>3.7999999523200003</c:v>
                </c:pt>
                <c:pt idx="1">
                  <c:v>3.9000000953699998</c:v>
                </c:pt>
                <c:pt idx="2">
                  <c:v>4</c:v>
                </c:pt>
                <c:pt idx="3">
                  <c:v>4.0999999046299997</c:v>
                </c:pt>
                <c:pt idx="4">
                  <c:v>4.1999998092699995</c:v>
                </c:pt>
                <c:pt idx="5">
                  <c:v>4.3000001907299996</c:v>
                </c:pt>
                <c:pt idx="6">
                  <c:v>4.4000000953700011</c:v>
                </c:pt>
                <c:pt idx="7">
                  <c:v>4.5</c:v>
                </c:pt>
                <c:pt idx="8">
                  <c:v>4.5999999046299997</c:v>
                </c:pt>
                <c:pt idx="9">
                  <c:v>4.6999998092699995</c:v>
                </c:pt>
                <c:pt idx="10">
                  <c:v>4.8000001907299996</c:v>
                </c:pt>
                <c:pt idx="11">
                  <c:v>4.9000000953700011</c:v>
                </c:pt>
                <c:pt idx="12">
                  <c:v>5</c:v>
                </c:pt>
                <c:pt idx="13">
                  <c:v>5.0999999046299997</c:v>
                </c:pt>
                <c:pt idx="14">
                  <c:v>5.1999998092699995</c:v>
                </c:pt>
                <c:pt idx="15">
                  <c:v>5.3000001907299996</c:v>
                </c:pt>
                <c:pt idx="16">
                  <c:v>5.4000000953700011</c:v>
                </c:pt>
                <c:pt idx="17">
                  <c:v>5.5</c:v>
                </c:pt>
                <c:pt idx="18">
                  <c:v>5.5999999046299997</c:v>
                </c:pt>
                <c:pt idx="19">
                  <c:v>5.6999998092699995</c:v>
                </c:pt>
                <c:pt idx="20">
                  <c:v>5.8000001907299996</c:v>
                </c:pt>
                <c:pt idx="21">
                  <c:v>5.9000000953700011</c:v>
                </c:pt>
                <c:pt idx="22">
                  <c:v>6</c:v>
                </c:pt>
                <c:pt idx="23">
                  <c:v>6.0999999046299997</c:v>
                </c:pt>
                <c:pt idx="24">
                  <c:v>6.1999998092699995</c:v>
                </c:pt>
                <c:pt idx="25">
                  <c:v>6.3000001907299996</c:v>
                </c:pt>
                <c:pt idx="26">
                  <c:v>6.4000000953700011</c:v>
                </c:pt>
                <c:pt idx="27">
                  <c:v>6.5</c:v>
                </c:pt>
                <c:pt idx="28">
                  <c:v>6.5999999046299997</c:v>
                </c:pt>
                <c:pt idx="29">
                  <c:v>6.6999998092699995</c:v>
                </c:pt>
                <c:pt idx="30">
                  <c:v>6.8000001907299996</c:v>
                </c:pt>
                <c:pt idx="31">
                  <c:v>7.5</c:v>
                </c:pt>
                <c:pt idx="32">
                  <c:v>8</c:v>
                </c:pt>
                <c:pt idx="33">
                  <c:v>8.5</c:v>
                </c:pt>
                <c:pt idx="34">
                  <c:v>9</c:v>
                </c:pt>
                <c:pt idx="35">
                  <c:v>9.5</c:v>
                </c:pt>
                <c:pt idx="36">
                  <c:v>10</c:v>
                </c:pt>
                <c:pt idx="37">
                  <c:v>10.5</c:v>
                </c:pt>
                <c:pt idx="38">
                  <c:v>11</c:v>
                </c:pt>
                <c:pt idx="39">
                  <c:v>11.5</c:v>
                </c:pt>
                <c:pt idx="40">
                  <c:v>12</c:v>
                </c:pt>
                <c:pt idx="41">
                  <c:v>12.5</c:v>
                </c:pt>
                <c:pt idx="42">
                  <c:v>13</c:v>
                </c:pt>
                <c:pt idx="43">
                  <c:v>13.5</c:v>
                </c:pt>
                <c:pt idx="44">
                  <c:v>14</c:v>
                </c:pt>
                <c:pt idx="45">
                  <c:v>14.5</c:v>
                </c:pt>
                <c:pt idx="46">
                  <c:v>15</c:v>
                </c:pt>
                <c:pt idx="47">
                  <c:v>15.5</c:v>
                </c:pt>
                <c:pt idx="48">
                  <c:v>16</c:v>
                </c:pt>
                <c:pt idx="49">
                  <c:v>16.5</c:v>
                </c:pt>
                <c:pt idx="50">
                  <c:v>17</c:v>
                </c:pt>
                <c:pt idx="51">
                  <c:v>17.5</c:v>
                </c:pt>
                <c:pt idx="52">
                  <c:v>18</c:v>
                </c:pt>
                <c:pt idx="53">
                  <c:v>18.5</c:v>
                </c:pt>
                <c:pt idx="54">
                  <c:v>19</c:v>
                </c:pt>
                <c:pt idx="55">
                  <c:v>19.5</c:v>
                </c:pt>
                <c:pt idx="56">
                  <c:v>20</c:v>
                </c:pt>
                <c:pt idx="57">
                  <c:v>22</c:v>
                </c:pt>
                <c:pt idx="58">
                  <c:v>24</c:v>
                </c:pt>
                <c:pt idx="59">
                  <c:v>26</c:v>
                </c:pt>
                <c:pt idx="60">
                  <c:v>28</c:v>
                </c:pt>
                <c:pt idx="61">
                  <c:v>30</c:v>
                </c:pt>
                <c:pt idx="62">
                  <c:v>32</c:v>
                </c:pt>
                <c:pt idx="63">
                  <c:v>34</c:v>
                </c:pt>
                <c:pt idx="64">
                  <c:v>36</c:v>
                </c:pt>
                <c:pt idx="65">
                  <c:v>38</c:v>
                </c:pt>
                <c:pt idx="66">
                  <c:v>40</c:v>
                </c:pt>
                <c:pt idx="67">
                  <c:v>40</c:v>
                </c:pt>
                <c:pt idx="68">
                  <c:v>42</c:v>
                </c:pt>
                <c:pt idx="69">
                  <c:v>44</c:v>
                </c:pt>
                <c:pt idx="70">
                  <c:v>46</c:v>
                </c:pt>
                <c:pt idx="71">
                  <c:v>48</c:v>
                </c:pt>
                <c:pt idx="72">
                  <c:v>50</c:v>
                </c:pt>
                <c:pt idx="73">
                  <c:v>52</c:v>
                </c:pt>
                <c:pt idx="74">
                  <c:v>54</c:v>
                </c:pt>
                <c:pt idx="75">
                  <c:v>58</c:v>
                </c:pt>
                <c:pt idx="76">
                  <c:v>60</c:v>
                </c:pt>
                <c:pt idx="77">
                  <c:v>62</c:v>
                </c:pt>
                <c:pt idx="78">
                  <c:v>64</c:v>
                </c:pt>
                <c:pt idx="79">
                  <c:v>66</c:v>
                </c:pt>
                <c:pt idx="80">
                  <c:v>68</c:v>
                </c:pt>
                <c:pt idx="81">
                  <c:v>70</c:v>
                </c:pt>
                <c:pt idx="82">
                  <c:v>72</c:v>
                </c:pt>
                <c:pt idx="83">
                  <c:v>74</c:v>
                </c:pt>
                <c:pt idx="84">
                  <c:v>76</c:v>
                </c:pt>
                <c:pt idx="85">
                  <c:v>78</c:v>
                </c:pt>
                <c:pt idx="86">
                  <c:v>80</c:v>
                </c:pt>
                <c:pt idx="87">
                  <c:v>82</c:v>
                </c:pt>
                <c:pt idx="88">
                  <c:v>84</c:v>
                </c:pt>
                <c:pt idx="89">
                  <c:v>86</c:v>
                </c:pt>
                <c:pt idx="90">
                  <c:v>88</c:v>
                </c:pt>
                <c:pt idx="91">
                  <c:v>90</c:v>
                </c:pt>
              </c:numCache>
            </c:numRef>
          </c:xVal>
          <c:yVal>
            <c:numRef>
              <c:f>V_fits_phaseFudge!$G$2:$G$93</c:f>
              <c:numCache>
                <c:formatCode>General</c:formatCode>
                <c:ptCount val="92"/>
                <c:pt idx="0">
                  <c:v>14.325557339300003</c:v>
                </c:pt>
                <c:pt idx="1">
                  <c:v>16.555816205199996</c:v>
                </c:pt>
                <c:pt idx="2">
                  <c:v>17.878237980200002</c:v>
                </c:pt>
                <c:pt idx="3">
                  <c:v>17.410591611200001</c:v>
                </c:pt>
                <c:pt idx="4">
                  <c:v>17.979065781599999</c:v>
                </c:pt>
                <c:pt idx="5">
                  <c:v>18.058187070999995</c:v>
                </c:pt>
                <c:pt idx="6">
                  <c:v>18.539127167200004</c:v>
                </c:pt>
                <c:pt idx="7">
                  <c:v>19.565808202199996</c:v>
                </c:pt>
                <c:pt idx="8">
                  <c:v>19.232683316099997</c:v>
                </c:pt>
                <c:pt idx="9">
                  <c:v>19.434690543799995</c:v>
                </c:pt>
                <c:pt idx="10">
                  <c:v>19.393319588399997</c:v>
                </c:pt>
                <c:pt idx="11">
                  <c:v>20.193737685699997</c:v>
                </c:pt>
                <c:pt idx="12">
                  <c:v>14.2776691549</c:v>
                </c:pt>
                <c:pt idx="13">
                  <c:v>15.922089960700001</c:v>
                </c:pt>
                <c:pt idx="14">
                  <c:v>17.210086613000001</c:v>
                </c:pt>
                <c:pt idx="15">
                  <c:v>18.205393683099995</c:v>
                </c:pt>
                <c:pt idx="16">
                  <c:v>17.486052683099995</c:v>
                </c:pt>
                <c:pt idx="17">
                  <c:v>17.316825279900005</c:v>
                </c:pt>
                <c:pt idx="18">
                  <c:v>18.9808016972</c:v>
                </c:pt>
                <c:pt idx="19">
                  <c:v>20.244200804399991</c:v>
                </c:pt>
                <c:pt idx="20">
                  <c:v>21.513341228200005</c:v>
                </c:pt>
                <c:pt idx="21">
                  <c:v>21.7447780665</c:v>
                </c:pt>
                <c:pt idx="22">
                  <c:v>22.676856656700004</c:v>
                </c:pt>
                <c:pt idx="23">
                  <c:v>23.834965412600006</c:v>
                </c:pt>
                <c:pt idx="24">
                  <c:v>23.127584581200001</c:v>
                </c:pt>
                <c:pt idx="25">
                  <c:v>21.857279494299998</c:v>
                </c:pt>
                <c:pt idx="26">
                  <c:v>22.910472272999996</c:v>
                </c:pt>
                <c:pt idx="27">
                  <c:v>24.021020095899999</c:v>
                </c:pt>
                <c:pt idx="28">
                  <c:v>25.305290532799997</c:v>
                </c:pt>
                <c:pt idx="29">
                  <c:v>25.762681068099997</c:v>
                </c:pt>
                <c:pt idx="30">
                  <c:v>27.089638171699995</c:v>
                </c:pt>
                <c:pt idx="31">
                  <c:v>24.4138150747</c:v>
                </c:pt>
                <c:pt idx="32">
                  <c:v>25.215234909099998</c:v>
                </c:pt>
                <c:pt idx="33">
                  <c:v>24.998827956</c:v>
                </c:pt>
                <c:pt idx="34">
                  <c:v>25.831108120500005</c:v>
                </c:pt>
                <c:pt idx="35">
                  <c:v>22.209712063199998</c:v>
                </c:pt>
                <c:pt idx="36">
                  <c:v>22.791991952600004</c:v>
                </c:pt>
                <c:pt idx="37">
                  <c:v>24.798367072299996</c:v>
                </c:pt>
                <c:pt idx="38">
                  <c:v>26.479010852099996</c:v>
                </c:pt>
                <c:pt idx="39">
                  <c:v>27.540921542499998</c:v>
                </c:pt>
                <c:pt idx="40">
                  <c:v>28.950619958699995</c:v>
                </c:pt>
                <c:pt idx="41">
                  <c:v>29.8817761518</c:v>
                </c:pt>
                <c:pt idx="42">
                  <c:v>30.535791375999995</c:v>
                </c:pt>
                <c:pt idx="43">
                  <c:v>30.4172994153</c:v>
                </c:pt>
                <c:pt idx="44">
                  <c:v>28.937291693799999</c:v>
                </c:pt>
                <c:pt idx="45">
                  <c:v>29.554203247699999</c:v>
                </c:pt>
                <c:pt idx="46">
                  <c:v>29.017304439400004</c:v>
                </c:pt>
                <c:pt idx="47">
                  <c:v>21.503730380399997</c:v>
                </c:pt>
                <c:pt idx="48">
                  <c:v>24.479466773499997</c:v>
                </c:pt>
                <c:pt idx="49">
                  <c:v>24.781553650699998</c:v>
                </c:pt>
                <c:pt idx="50">
                  <c:v>26.689055377399999</c:v>
                </c:pt>
                <c:pt idx="51">
                  <c:v>26.289332582499988</c:v>
                </c:pt>
                <c:pt idx="52">
                  <c:v>25.7448072412</c:v>
                </c:pt>
                <c:pt idx="53">
                  <c:v>23.039169443700001</c:v>
                </c:pt>
                <c:pt idx="54">
                  <c:v>21.627544272200002</c:v>
                </c:pt>
                <c:pt idx="55">
                  <c:v>21.221309582599996</c:v>
                </c:pt>
                <c:pt idx="56">
                  <c:v>21.560123066899997</c:v>
                </c:pt>
                <c:pt idx="57">
                  <c:v>18.565271665299999</c:v>
                </c:pt>
                <c:pt idx="58">
                  <c:v>12.8582228051</c:v>
                </c:pt>
                <c:pt idx="59">
                  <c:v>12.594572252900003</c:v>
                </c:pt>
                <c:pt idx="60">
                  <c:v>11.819080878800003</c:v>
                </c:pt>
                <c:pt idx="61">
                  <c:v>10.679604968200001</c:v>
                </c:pt>
                <c:pt idx="62">
                  <c:v>9.5740055380800015</c:v>
                </c:pt>
                <c:pt idx="63">
                  <c:v>8.3851900944300031</c:v>
                </c:pt>
                <c:pt idx="64">
                  <c:v>7.4352672865500011</c:v>
                </c:pt>
                <c:pt idx="65">
                  <c:v>7.2922097327500008</c:v>
                </c:pt>
                <c:pt idx="66">
                  <c:v>6.8996764604600003</c:v>
                </c:pt>
                <c:pt idx="67">
                  <c:v>6.3047268906299987</c:v>
                </c:pt>
                <c:pt idx="68">
                  <c:v>5.6032964874299998</c:v>
                </c:pt>
                <c:pt idx="69">
                  <c:v>5.0404594021799998</c:v>
                </c:pt>
                <c:pt idx="70">
                  <c:v>4.264697750819999</c:v>
                </c:pt>
                <c:pt idx="71">
                  <c:v>4.1978274531599995</c:v>
                </c:pt>
                <c:pt idx="72">
                  <c:v>3.7364569626299997</c:v>
                </c:pt>
                <c:pt idx="73">
                  <c:v>3.89700937894</c:v>
                </c:pt>
                <c:pt idx="74">
                  <c:v>3.8505966093499997</c:v>
                </c:pt>
                <c:pt idx="75">
                  <c:v>3.5104941602799999</c:v>
                </c:pt>
                <c:pt idx="76">
                  <c:v>3.43118199834</c:v>
                </c:pt>
                <c:pt idx="77">
                  <c:v>3.4149552803699996</c:v>
                </c:pt>
                <c:pt idx="78">
                  <c:v>2.9648251101799996</c:v>
                </c:pt>
                <c:pt idx="79">
                  <c:v>2.9762665464799998</c:v>
                </c:pt>
                <c:pt idx="80">
                  <c:v>2.7787106481600006</c:v>
                </c:pt>
                <c:pt idx="81">
                  <c:v>2.8727638805699995</c:v>
                </c:pt>
                <c:pt idx="82">
                  <c:v>2.7904060139799998</c:v>
                </c:pt>
                <c:pt idx="83">
                  <c:v>2.6762024757099994</c:v>
                </c:pt>
                <c:pt idx="84">
                  <c:v>2.59439866618</c:v>
                </c:pt>
                <c:pt idx="85">
                  <c:v>2.5634810243500001</c:v>
                </c:pt>
                <c:pt idx="86">
                  <c:v>2.4241570085000004</c:v>
                </c:pt>
                <c:pt idx="87">
                  <c:v>2.4591398456200002</c:v>
                </c:pt>
                <c:pt idx="88">
                  <c:v>2.3970210809700001</c:v>
                </c:pt>
                <c:pt idx="89">
                  <c:v>2.3622588110999994</c:v>
                </c:pt>
                <c:pt idx="90">
                  <c:v>2.2775738002400003</c:v>
                </c:pt>
                <c:pt idx="91">
                  <c:v>2.1320255950799996</c:v>
                </c:pt>
              </c:numCache>
            </c:numRef>
          </c:yVal>
          <c:smooth val="1"/>
        </c:ser>
        <c:ser>
          <c:idx val="1"/>
          <c:order val="1"/>
          <c:tx>
            <c:v>Heusler</c:v>
          </c:tx>
          <c:marker>
            <c:symbol val="none"/>
          </c:marker>
          <c:xVal>
            <c:numRef>
              <c:f>V_fits_Heusler!$B$2:$B$84</c:f>
              <c:numCache>
                <c:formatCode>General</c:formatCode>
                <c:ptCount val="83"/>
                <c:pt idx="0">
                  <c:v>3.5999999046299997</c:v>
                </c:pt>
                <c:pt idx="1">
                  <c:v>3.7000000476800006</c:v>
                </c:pt>
                <c:pt idx="2">
                  <c:v>3.7999999523200003</c:v>
                </c:pt>
                <c:pt idx="3">
                  <c:v>3.9000000953699998</c:v>
                </c:pt>
                <c:pt idx="4">
                  <c:v>4</c:v>
                </c:pt>
                <c:pt idx="5">
                  <c:v>4</c:v>
                </c:pt>
                <c:pt idx="6">
                  <c:v>4.0999999046299997</c:v>
                </c:pt>
                <c:pt idx="7">
                  <c:v>4.1999998092699995</c:v>
                </c:pt>
                <c:pt idx="8">
                  <c:v>4.3000001907299996</c:v>
                </c:pt>
                <c:pt idx="9">
                  <c:v>4.4000000953700011</c:v>
                </c:pt>
                <c:pt idx="10">
                  <c:v>4.5</c:v>
                </c:pt>
                <c:pt idx="11">
                  <c:v>4.5999999046299997</c:v>
                </c:pt>
                <c:pt idx="12">
                  <c:v>4.6999998092699995</c:v>
                </c:pt>
                <c:pt idx="13">
                  <c:v>4.8000001907299996</c:v>
                </c:pt>
                <c:pt idx="14">
                  <c:v>4.9000000953700011</c:v>
                </c:pt>
                <c:pt idx="15">
                  <c:v>5</c:v>
                </c:pt>
                <c:pt idx="16">
                  <c:v>5.0999999046299997</c:v>
                </c:pt>
                <c:pt idx="17">
                  <c:v>5.1999998092699995</c:v>
                </c:pt>
                <c:pt idx="18">
                  <c:v>5.3000001907299996</c:v>
                </c:pt>
                <c:pt idx="19">
                  <c:v>5.4000000953700011</c:v>
                </c:pt>
                <c:pt idx="20">
                  <c:v>5.5</c:v>
                </c:pt>
                <c:pt idx="21">
                  <c:v>5.5999999046299997</c:v>
                </c:pt>
                <c:pt idx="22">
                  <c:v>5.6999998092699995</c:v>
                </c:pt>
                <c:pt idx="23">
                  <c:v>5.8000001907299996</c:v>
                </c:pt>
                <c:pt idx="24">
                  <c:v>5.9000000953700011</c:v>
                </c:pt>
                <c:pt idx="25">
                  <c:v>6</c:v>
                </c:pt>
                <c:pt idx="26">
                  <c:v>6.0999999046299997</c:v>
                </c:pt>
                <c:pt idx="27">
                  <c:v>6.1999998092699995</c:v>
                </c:pt>
                <c:pt idx="28">
                  <c:v>6.3000001907299996</c:v>
                </c:pt>
                <c:pt idx="29">
                  <c:v>6.4000000953700011</c:v>
                </c:pt>
                <c:pt idx="30">
                  <c:v>6.5</c:v>
                </c:pt>
                <c:pt idx="31">
                  <c:v>7</c:v>
                </c:pt>
                <c:pt idx="32">
                  <c:v>8</c:v>
                </c:pt>
                <c:pt idx="33">
                  <c:v>9</c:v>
                </c:pt>
                <c:pt idx="34">
                  <c:v>10</c:v>
                </c:pt>
                <c:pt idx="35">
                  <c:v>11</c:v>
                </c:pt>
                <c:pt idx="36">
                  <c:v>12</c:v>
                </c:pt>
                <c:pt idx="37">
                  <c:v>13</c:v>
                </c:pt>
                <c:pt idx="38">
                  <c:v>14</c:v>
                </c:pt>
                <c:pt idx="39">
                  <c:v>15</c:v>
                </c:pt>
                <c:pt idx="40">
                  <c:v>16</c:v>
                </c:pt>
                <c:pt idx="41">
                  <c:v>17</c:v>
                </c:pt>
                <c:pt idx="42">
                  <c:v>18</c:v>
                </c:pt>
                <c:pt idx="43">
                  <c:v>19</c:v>
                </c:pt>
                <c:pt idx="44">
                  <c:v>20</c:v>
                </c:pt>
                <c:pt idx="45">
                  <c:v>21</c:v>
                </c:pt>
                <c:pt idx="46">
                  <c:v>22</c:v>
                </c:pt>
                <c:pt idx="47">
                  <c:v>23</c:v>
                </c:pt>
                <c:pt idx="48">
                  <c:v>24</c:v>
                </c:pt>
                <c:pt idx="49">
                  <c:v>25</c:v>
                </c:pt>
                <c:pt idx="50">
                  <c:v>26</c:v>
                </c:pt>
                <c:pt idx="51">
                  <c:v>27</c:v>
                </c:pt>
                <c:pt idx="52">
                  <c:v>28</c:v>
                </c:pt>
                <c:pt idx="53">
                  <c:v>29</c:v>
                </c:pt>
                <c:pt idx="54">
                  <c:v>30</c:v>
                </c:pt>
                <c:pt idx="55">
                  <c:v>31</c:v>
                </c:pt>
                <c:pt idx="56">
                  <c:v>32</c:v>
                </c:pt>
                <c:pt idx="57">
                  <c:v>33</c:v>
                </c:pt>
                <c:pt idx="58">
                  <c:v>34</c:v>
                </c:pt>
                <c:pt idx="59">
                  <c:v>35</c:v>
                </c:pt>
                <c:pt idx="60">
                  <c:v>35</c:v>
                </c:pt>
                <c:pt idx="61">
                  <c:v>37.5</c:v>
                </c:pt>
                <c:pt idx="62">
                  <c:v>40</c:v>
                </c:pt>
                <c:pt idx="63">
                  <c:v>42.5</c:v>
                </c:pt>
                <c:pt idx="64">
                  <c:v>45</c:v>
                </c:pt>
                <c:pt idx="65">
                  <c:v>47.5</c:v>
                </c:pt>
                <c:pt idx="66">
                  <c:v>50</c:v>
                </c:pt>
                <c:pt idx="67">
                  <c:v>52.5</c:v>
                </c:pt>
                <c:pt idx="68">
                  <c:v>55</c:v>
                </c:pt>
                <c:pt idx="69">
                  <c:v>57.5</c:v>
                </c:pt>
                <c:pt idx="70">
                  <c:v>60</c:v>
                </c:pt>
                <c:pt idx="71">
                  <c:v>62.5</c:v>
                </c:pt>
                <c:pt idx="72">
                  <c:v>65</c:v>
                </c:pt>
                <c:pt idx="73">
                  <c:v>67.5</c:v>
                </c:pt>
                <c:pt idx="74">
                  <c:v>70</c:v>
                </c:pt>
                <c:pt idx="75">
                  <c:v>72.5</c:v>
                </c:pt>
                <c:pt idx="76">
                  <c:v>75</c:v>
                </c:pt>
                <c:pt idx="77">
                  <c:v>77.5</c:v>
                </c:pt>
                <c:pt idx="78">
                  <c:v>80</c:v>
                </c:pt>
                <c:pt idx="79">
                  <c:v>82.5</c:v>
                </c:pt>
                <c:pt idx="80">
                  <c:v>85</c:v>
                </c:pt>
                <c:pt idx="81">
                  <c:v>87.5</c:v>
                </c:pt>
                <c:pt idx="82">
                  <c:v>90</c:v>
                </c:pt>
              </c:numCache>
            </c:numRef>
          </c:xVal>
          <c:yVal>
            <c:numRef>
              <c:f>V_fits_Heusler!$G$2:$G$84</c:f>
              <c:numCache>
                <c:formatCode>General</c:formatCode>
                <c:ptCount val="83"/>
                <c:pt idx="0">
                  <c:v>1.7375731118700002</c:v>
                </c:pt>
                <c:pt idx="1">
                  <c:v>2.0573301058400002</c:v>
                </c:pt>
                <c:pt idx="2">
                  <c:v>1.8519192933299995</c:v>
                </c:pt>
                <c:pt idx="3">
                  <c:v>1.9521363331999997</c:v>
                </c:pt>
                <c:pt idx="4">
                  <c:v>2.0283008901100001</c:v>
                </c:pt>
                <c:pt idx="5">
                  <c:v>2.0258091067099997</c:v>
                </c:pt>
                <c:pt idx="6">
                  <c:v>2.1353746897799999</c:v>
                </c:pt>
                <c:pt idx="7">
                  <c:v>2.1675593406900004</c:v>
                </c:pt>
                <c:pt idx="8">
                  <c:v>2.2290592620600003</c:v>
                </c:pt>
                <c:pt idx="9">
                  <c:v>2.1915913815800003</c:v>
                </c:pt>
                <c:pt idx="10">
                  <c:v>2.2147707457200005</c:v>
                </c:pt>
                <c:pt idx="11">
                  <c:v>2.2458397190600001</c:v>
                </c:pt>
                <c:pt idx="12">
                  <c:v>2.2441547530800006</c:v>
                </c:pt>
                <c:pt idx="13">
                  <c:v>2.2207043839700003</c:v>
                </c:pt>
                <c:pt idx="14">
                  <c:v>2.1838669395899997</c:v>
                </c:pt>
                <c:pt idx="15">
                  <c:v>1.6408491869899999</c:v>
                </c:pt>
                <c:pt idx="16">
                  <c:v>1.6913692435499998</c:v>
                </c:pt>
                <c:pt idx="17">
                  <c:v>1.7790832007999999</c:v>
                </c:pt>
                <c:pt idx="18">
                  <c:v>1.82417268542</c:v>
                </c:pt>
                <c:pt idx="19">
                  <c:v>1.9936295090299998</c:v>
                </c:pt>
                <c:pt idx="20">
                  <c:v>2.1147630106199999</c:v>
                </c:pt>
                <c:pt idx="21">
                  <c:v>2.2268617657600003</c:v>
                </c:pt>
                <c:pt idx="22">
                  <c:v>2.2842243265300004</c:v>
                </c:pt>
                <c:pt idx="23">
                  <c:v>2.3272043809</c:v>
                </c:pt>
                <c:pt idx="24">
                  <c:v>2.4204118418200005</c:v>
                </c:pt>
                <c:pt idx="25">
                  <c:v>2.4707831300899996</c:v>
                </c:pt>
                <c:pt idx="26">
                  <c:v>2.5324201523399998</c:v>
                </c:pt>
                <c:pt idx="27">
                  <c:v>2.6007539453200001</c:v>
                </c:pt>
                <c:pt idx="28">
                  <c:v>2.5681166112700002</c:v>
                </c:pt>
                <c:pt idx="29">
                  <c:v>2.6659434912999997</c:v>
                </c:pt>
                <c:pt idx="30">
                  <c:v>2.7282804246499999</c:v>
                </c:pt>
                <c:pt idx="31">
                  <c:v>4.2882606495199997</c:v>
                </c:pt>
                <c:pt idx="32">
                  <c:v>4.4906949554400004</c:v>
                </c:pt>
                <c:pt idx="33">
                  <c:v>4.4034504511600003</c:v>
                </c:pt>
                <c:pt idx="34">
                  <c:v>3.9576323911299998</c:v>
                </c:pt>
                <c:pt idx="35">
                  <c:v>4.5121812043599991</c:v>
                </c:pt>
                <c:pt idx="36">
                  <c:v>4.6250573884299992</c:v>
                </c:pt>
                <c:pt idx="37">
                  <c:v>5.0945617101099989</c:v>
                </c:pt>
                <c:pt idx="38">
                  <c:v>4.6887140440199992</c:v>
                </c:pt>
                <c:pt idx="39">
                  <c:v>4.8688438100899987</c:v>
                </c:pt>
                <c:pt idx="40">
                  <c:v>4.3484607854200013</c:v>
                </c:pt>
                <c:pt idx="41">
                  <c:v>4.0005845278799983</c:v>
                </c:pt>
                <c:pt idx="42">
                  <c:v>3.6797634301499995</c:v>
                </c:pt>
                <c:pt idx="43">
                  <c:v>3.3338191345199992</c:v>
                </c:pt>
                <c:pt idx="44">
                  <c:v>2.9070959370599998</c:v>
                </c:pt>
                <c:pt idx="45">
                  <c:v>2.7042359764300001</c:v>
                </c:pt>
                <c:pt idx="46">
                  <c:v>2.4870517124500005</c:v>
                </c:pt>
                <c:pt idx="47">
                  <c:v>2.29337063999</c:v>
                </c:pt>
                <c:pt idx="48">
                  <c:v>2.04533318918</c:v>
                </c:pt>
                <c:pt idx="49">
                  <c:v>1.7761732095600002</c:v>
                </c:pt>
                <c:pt idx="50">
                  <c:v>1.6178292927199995</c:v>
                </c:pt>
                <c:pt idx="51">
                  <c:v>1.5678358327399997</c:v>
                </c:pt>
                <c:pt idx="52">
                  <c:v>1.4093047010599995</c:v>
                </c:pt>
                <c:pt idx="53">
                  <c:v>1.3617029211800002</c:v>
                </c:pt>
                <c:pt idx="54">
                  <c:v>1.2090024103499997</c:v>
                </c:pt>
                <c:pt idx="55">
                  <c:v>1.1572941571199995</c:v>
                </c:pt>
                <c:pt idx="56">
                  <c:v>1.1038473607599999</c:v>
                </c:pt>
                <c:pt idx="57">
                  <c:v>0.93495216948299986</c:v>
                </c:pt>
                <c:pt idx="58">
                  <c:v>0.77739259159199992</c:v>
                </c:pt>
                <c:pt idx="59">
                  <c:v>0.88794776421199995</c:v>
                </c:pt>
                <c:pt idx="60">
                  <c:v>0.72533906093</c:v>
                </c:pt>
                <c:pt idx="61">
                  <c:v>0.70452404161500004</c:v>
                </c:pt>
                <c:pt idx="62">
                  <c:v>0.50709688014800003</c:v>
                </c:pt>
                <c:pt idx="63">
                  <c:v>0.50105183635900019</c:v>
                </c:pt>
                <c:pt idx="64">
                  <c:v>0.41649100286899993</c:v>
                </c:pt>
                <c:pt idx="65">
                  <c:v>0.36945935084699999</c:v>
                </c:pt>
                <c:pt idx="66">
                  <c:v>0.35237994245499998</c:v>
                </c:pt>
                <c:pt idx="67">
                  <c:v>0.33287166515400018</c:v>
                </c:pt>
                <c:pt idx="68">
                  <c:v>0.26540437383800003</c:v>
                </c:pt>
                <c:pt idx="69">
                  <c:v>0.21093099568100002</c:v>
                </c:pt>
                <c:pt idx="70">
                  <c:v>0.19977681980100004</c:v>
                </c:pt>
                <c:pt idx="71">
                  <c:v>0.18737580199600001</c:v>
                </c:pt>
                <c:pt idx="72">
                  <c:v>0.17307214981700003</c:v>
                </c:pt>
                <c:pt idx="73">
                  <c:v>0.14483795150400003</c:v>
                </c:pt>
                <c:pt idx="74">
                  <c:v>0.13339622514999999</c:v>
                </c:pt>
                <c:pt idx="75">
                  <c:v>0.12295885421399999</c:v>
                </c:pt>
                <c:pt idx="76">
                  <c:v>0.105397782994</c:v>
                </c:pt>
                <c:pt idx="77">
                  <c:v>8.8332936014300006E-2</c:v>
                </c:pt>
                <c:pt idx="78">
                  <c:v>7.9799422855500027E-2</c:v>
                </c:pt>
                <c:pt idx="79">
                  <c:v>0.15617090492499996</c:v>
                </c:pt>
                <c:pt idx="80">
                  <c:v>5.3603388236500002E-2</c:v>
                </c:pt>
                <c:pt idx="81">
                  <c:v>9.5618767388800041E-2</c:v>
                </c:pt>
                <c:pt idx="82">
                  <c:v>9.2403478087600008E-2</c:v>
                </c:pt>
              </c:numCache>
            </c:numRef>
          </c:yVal>
          <c:smooth val="1"/>
        </c:ser>
        <c:dLbls/>
        <c:axId val="59200640"/>
        <c:axId val="59202560"/>
      </c:scatterChart>
      <c:valAx>
        <c:axId val="59200640"/>
        <c:scaling>
          <c:orientation val="minMax"/>
          <c:max val="5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Incident energy (meV)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9202560"/>
        <c:crosses val="autoZero"/>
        <c:crossBetween val="midCat"/>
      </c:valAx>
      <c:valAx>
        <c:axId val="5920256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Scattered flux from Vanadium into detectors (Arb)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9200640"/>
        <c:crosses val="autoZero"/>
        <c:crossBetween val="midCat"/>
      </c:valAx>
    </c:plotArea>
    <c:legend>
      <c:legendPos val="r"/>
      <c:layout/>
    </c:legend>
    <c:plotVisOnly val="1"/>
    <c:dispBlanksAs val="gap"/>
  </c:chart>
  <c:spPr>
    <a:ln>
      <a:noFill/>
    </a:ln>
  </c:spPr>
  <c:txPr>
    <a:bodyPr/>
    <a:lstStyle/>
    <a:p>
      <a:pPr>
        <a:defRPr sz="24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739140"/>
          </a:xfrm>
          <a:prstGeom prst="rect">
            <a:avLst/>
          </a:prstGeom>
        </p:spPr>
        <p:txBody>
          <a:bodyPr vert="horz" lIns="137579" tIns="68790" rIns="137579" bIns="68790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739140"/>
          </a:xfrm>
          <a:prstGeom prst="rect">
            <a:avLst/>
          </a:prstGeom>
        </p:spPr>
        <p:txBody>
          <a:bodyPr vert="horz" lIns="137579" tIns="68790" rIns="137579" bIns="68790" rtlCol="0"/>
          <a:lstStyle>
            <a:lvl1pPr algn="r">
              <a:defRPr sz="1800"/>
            </a:lvl1pPr>
          </a:lstStyle>
          <a:p>
            <a:fld id="{8BEEF6D1-C355-404D-B092-860CE33AB03A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4041095"/>
            <a:ext cx="4028440" cy="739140"/>
          </a:xfrm>
          <a:prstGeom prst="rect">
            <a:avLst/>
          </a:prstGeom>
        </p:spPr>
        <p:txBody>
          <a:bodyPr vert="horz" lIns="137579" tIns="68790" rIns="137579" bIns="68790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14041095"/>
            <a:ext cx="4028440" cy="739140"/>
          </a:xfrm>
          <a:prstGeom prst="rect">
            <a:avLst/>
          </a:prstGeom>
        </p:spPr>
        <p:txBody>
          <a:bodyPr vert="horz" lIns="137579" tIns="68790" rIns="137579" bIns="68790" rtlCol="0" anchor="b"/>
          <a:lstStyle>
            <a:lvl1pPr algn="r">
              <a:defRPr sz="1800"/>
            </a:lvl1pPr>
          </a:lstStyle>
          <a:p>
            <a:fld id="{4FF65FFB-2F8C-4C49-8C92-C53BC4CF2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2297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7940" y="557565"/>
            <a:ext cx="25436120" cy="1765011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5400" b="1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 Click to edit Master title style Click to edit Master title style 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369105" y="3544442"/>
            <a:ext cx="26708162" cy="116293"/>
          </a:xfrm>
          <a:prstGeom prst="rect">
            <a:avLst/>
          </a:prstGeom>
          <a:solidFill>
            <a:srgbClr val="0078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997940" y="2413231"/>
            <a:ext cx="25436120" cy="1124736"/>
          </a:xfrm>
        </p:spPr>
        <p:txBody>
          <a:bodyPr>
            <a:normAutofit/>
          </a:bodyPr>
          <a:lstStyle>
            <a:lvl1pPr marL="0" indent="0" algn="ctr">
              <a:buNone/>
              <a:defRPr lang="en-US" sz="3600" b="0" i="0" kern="1200" baseline="0" dirty="0" smtClean="0">
                <a:solidFill>
                  <a:srgbClr val="7F7F7F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677740" y="5647121"/>
            <a:ext cx="7348804" cy="3855214"/>
          </a:xfrm>
        </p:spPr>
        <p:txBody>
          <a:bodyPr>
            <a:normAutofit/>
          </a:bodyPr>
          <a:lstStyle>
            <a:lvl1pPr marL="271463" indent="-271463">
              <a:buClr>
                <a:srgbClr val="007833"/>
              </a:buClr>
              <a:defRPr sz="3200"/>
            </a:lvl1pPr>
            <a:lvl2pPr marL="681038" indent="-409575">
              <a:buClr>
                <a:srgbClr val="007833"/>
              </a:buClr>
              <a:defRPr sz="3200"/>
            </a:lvl2pPr>
            <a:lvl3pPr marL="952500" indent="-271463">
              <a:buClr>
                <a:srgbClr val="007833"/>
              </a:buClr>
              <a:defRPr sz="3200"/>
            </a:lvl3pPr>
            <a:lvl4pPr marL="1360488" indent="-407988">
              <a:buClr>
                <a:srgbClr val="007833"/>
              </a:buClr>
              <a:defRPr sz="3200"/>
            </a:lvl4pPr>
            <a:lvl5pPr marL="1724025" indent="-363538">
              <a:buClr>
                <a:srgbClr val="007833"/>
              </a:buCl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5677741" y="4603313"/>
            <a:ext cx="7348804" cy="1043807"/>
          </a:xfr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rgbClr val="007833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Header and text style 1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4288340" y="5647121"/>
            <a:ext cx="7348804" cy="3855214"/>
          </a:xfrm>
        </p:spPr>
        <p:txBody>
          <a:bodyPr>
            <a:normAutofit/>
          </a:bodyPr>
          <a:lstStyle>
            <a:lvl1pPr marL="271463" indent="-271463">
              <a:buClr>
                <a:srgbClr val="007833"/>
              </a:buClr>
              <a:defRPr sz="3200"/>
            </a:lvl1pPr>
            <a:lvl2pPr marL="681038" indent="-409575">
              <a:buClr>
                <a:srgbClr val="007833"/>
              </a:buClr>
              <a:defRPr sz="3200"/>
            </a:lvl2pPr>
            <a:lvl3pPr marL="952500" indent="-271463">
              <a:buClr>
                <a:srgbClr val="007833"/>
              </a:buClr>
              <a:defRPr sz="3200"/>
            </a:lvl3pPr>
            <a:lvl4pPr marL="1360488" indent="-407988">
              <a:buClr>
                <a:srgbClr val="007833"/>
              </a:buClr>
              <a:defRPr sz="3200"/>
            </a:lvl4pPr>
            <a:lvl5pPr marL="1724025" indent="-363538">
              <a:buClr>
                <a:srgbClr val="007833"/>
              </a:buCl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4288341" y="4603313"/>
            <a:ext cx="7348804" cy="1043807"/>
          </a:xfrm>
          <a:solidFill>
            <a:srgbClr val="007833"/>
          </a:solidFill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Header and text style 2</a:t>
            </a:r>
          </a:p>
        </p:txBody>
      </p:sp>
      <p:pic>
        <p:nvPicPr>
          <p:cNvPr id="5" name="Picture 4" descr="30 inch_poster bar_sns gre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933190"/>
            <a:ext cx="2743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24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84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1464739"/>
            <a:ext cx="6172200" cy="312081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464739"/>
            <a:ext cx="18059400" cy="31208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258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1362270"/>
            <a:ext cx="2331720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0726400"/>
            <a:ext cx="1920240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58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990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23503469"/>
            <a:ext cx="23317200" cy="72644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5502472"/>
            <a:ext cx="23317200" cy="8000997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12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8534403"/>
            <a:ext cx="12115800" cy="2413846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8534403"/>
            <a:ext cx="12115800" cy="2413846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37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187269"/>
            <a:ext cx="12120564" cy="341206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1599333"/>
            <a:ext cx="12120564" cy="21073536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8187269"/>
            <a:ext cx="12125325" cy="341206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11599333"/>
            <a:ext cx="12125325" cy="21073536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08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165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1456267"/>
            <a:ext cx="9024939" cy="61976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456269"/>
            <a:ext cx="15335250" cy="31216603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7653869"/>
            <a:ext cx="9024939" cy="25019003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69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25603200"/>
            <a:ext cx="16459200" cy="3022603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3268133"/>
            <a:ext cx="16459200" cy="21945600"/>
          </a:xfrm>
        </p:spPr>
        <p:txBody>
          <a:bodyPr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28625803"/>
            <a:ext cx="16459200" cy="4292597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95B-180B-3340-AE8A-4B218B40C19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0608-5631-894A-AFE3-6325A72C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64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464736"/>
            <a:ext cx="24688800" cy="6096000"/>
          </a:xfrm>
          <a:prstGeom prst="rect">
            <a:avLst/>
          </a:prstGeom>
        </p:spPr>
        <p:txBody>
          <a:bodyPr vert="horz" lIns="365760" tIns="182880" rIns="36576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534403"/>
            <a:ext cx="24688800" cy="24138469"/>
          </a:xfrm>
          <a:prstGeom prst="rect">
            <a:avLst/>
          </a:prstGeom>
        </p:spPr>
        <p:txBody>
          <a:bodyPr vert="horz" lIns="365760" tIns="182880" rIns="365760" bIns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33900536"/>
            <a:ext cx="6400800" cy="1947333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395B-180B-3340-AE8A-4B218B40C199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33900536"/>
            <a:ext cx="8686800" cy="1947333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33900536"/>
            <a:ext cx="6400800" cy="1947333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60608-5631-894A-AFE3-6325A72CF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47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0" indent="-1371600" algn="l" defTabSz="1828800" rtl="0" eaLnBrk="1" latinLnBrk="0" hangingPunct="1">
        <a:spcBef>
          <a:spcPct val="20000"/>
        </a:spcBef>
        <a:buFont typeface="Arial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1828800" rtl="0" eaLnBrk="1" latinLnBrk="0" hangingPunct="1">
        <a:spcBef>
          <a:spcPct val="20000"/>
        </a:spcBef>
        <a:buFont typeface="Arial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182880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1828800" rtl="0" eaLnBrk="1" latinLnBrk="0" hangingPunct="1">
        <a:spcBef>
          <a:spcPct val="20000"/>
        </a:spcBef>
        <a:buFont typeface="Arial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1828800" rtl="0" eaLnBrk="1" latinLnBrk="0" hangingPunct="1">
        <a:spcBef>
          <a:spcPct val="20000"/>
        </a:spcBef>
        <a:buFont typeface="Arial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pn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2.jpe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847721" y="4038779"/>
            <a:ext cx="25967287" cy="7665541"/>
          </a:xfrm>
          <a:prstGeom prst="roundRect">
            <a:avLst>
              <a:gd name="adj" fmla="val 7742"/>
            </a:avLst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95321" y="12230099"/>
            <a:ext cx="25967287" cy="9811753"/>
          </a:xfrm>
          <a:prstGeom prst="roundRect">
            <a:avLst>
              <a:gd name="adj" fmla="val 7742"/>
            </a:avLst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14" b="3845"/>
          <a:stretch/>
        </p:blipFill>
        <p:spPr bwMode="auto">
          <a:xfrm>
            <a:off x="12692139" y="7918875"/>
            <a:ext cx="5115873" cy="318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89"/>
          <a:stretch/>
        </p:blipFill>
        <p:spPr bwMode="auto">
          <a:xfrm rot="10800000">
            <a:off x="7119399" y="7918875"/>
            <a:ext cx="5199038" cy="327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HySpec:  new spectrometer is hosting users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preparing for polarization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Barry </a:t>
            </a:r>
            <a:r>
              <a:rPr lang="en-US" dirty="0" err="1" smtClean="0"/>
              <a:t>Winn</a:t>
            </a:r>
            <a:r>
              <a:rPr lang="en-US" baseline="30000" dirty="0" err="1" smtClean="0"/>
              <a:t>a</a:t>
            </a:r>
            <a:r>
              <a:rPr lang="en-US" dirty="0" smtClean="0"/>
              <a:t>, </a:t>
            </a:r>
            <a:r>
              <a:rPr lang="en-US" dirty="0"/>
              <a:t>Uwe </a:t>
            </a:r>
            <a:r>
              <a:rPr lang="en-US" dirty="0" err="1" smtClean="0"/>
              <a:t>Filges</a:t>
            </a:r>
            <a:r>
              <a:rPr lang="en-US" baseline="30000" dirty="0" err="1" smtClean="0"/>
              <a:t>b</a:t>
            </a:r>
            <a:r>
              <a:rPr lang="en-US" dirty="0" smtClean="0"/>
              <a:t>, </a:t>
            </a:r>
            <a:r>
              <a:rPr lang="en-US" dirty="0"/>
              <a:t>V. </a:t>
            </a:r>
            <a:r>
              <a:rPr lang="en-US" dirty="0" err="1"/>
              <a:t>Ovidiu</a:t>
            </a:r>
            <a:r>
              <a:rPr lang="en-US" dirty="0"/>
              <a:t> </a:t>
            </a:r>
            <a:r>
              <a:rPr lang="en-US" dirty="0" err="1" smtClean="0"/>
              <a:t>Garlea</a:t>
            </a:r>
            <a:r>
              <a:rPr lang="en-US" baseline="30000" dirty="0" err="1" smtClean="0"/>
              <a:t>a</a:t>
            </a:r>
            <a:r>
              <a:rPr lang="en-US" dirty="0" smtClean="0"/>
              <a:t>, </a:t>
            </a:r>
            <a:r>
              <a:rPr lang="en-US" dirty="0"/>
              <a:t>Melissa </a:t>
            </a:r>
            <a:r>
              <a:rPr lang="en-US" dirty="0" smtClean="0"/>
              <a:t>Graves-</a:t>
            </a:r>
            <a:r>
              <a:rPr lang="en-US" dirty="0" err="1" smtClean="0"/>
              <a:t>Brook</a:t>
            </a:r>
            <a:r>
              <a:rPr lang="en-US" baseline="30000" dirty="0" err="1" smtClean="0"/>
              <a:t>a</a:t>
            </a:r>
            <a:r>
              <a:rPr lang="en-US" dirty="0" smtClean="0"/>
              <a:t>, </a:t>
            </a:r>
            <a:r>
              <a:rPr lang="en-US" dirty="0"/>
              <a:t>Mark </a:t>
            </a:r>
            <a:r>
              <a:rPr lang="en-US" dirty="0" err="1" smtClean="0"/>
              <a:t>Hagen</a:t>
            </a:r>
            <a:r>
              <a:rPr lang="en-US" baseline="30000" dirty="0" err="1" smtClean="0"/>
              <a:t>a,c</a:t>
            </a:r>
            <a:r>
              <a:rPr lang="en-US" dirty="0" smtClean="0"/>
              <a:t>, </a:t>
            </a:r>
            <a:r>
              <a:rPr lang="en-US" dirty="0"/>
              <a:t>Peter </a:t>
            </a:r>
            <a:r>
              <a:rPr lang="en-US" dirty="0" err="1" smtClean="0"/>
              <a:t>Jiang</a:t>
            </a:r>
            <a:r>
              <a:rPr lang="en-US" baseline="30000" dirty="0" err="1" smtClean="0"/>
              <a:t>a</a:t>
            </a:r>
            <a:r>
              <a:rPr lang="en-US" dirty="0" smtClean="0"/>
              <a:t>, </a:t>
            </a:r>
            <a:r>
              <a:rPr lang="en-US" dirty="0"/>
              <a:t>Michel </a:t>
            </a:r>
            <a:r>
              <a:rPr lang="en-US" dirty="0" err="1" smtClean="0"/>
              <a:t>Kenzelmann</a:t>
            </a:r>
            <a:r>
              <a:rPr lang="en-US" baseline="30000" dirty="0" err="1" smtClean="0"/>
              <a:t>b</a:t>
            </a:r>
            <a:r>
              <a:rPr lang="en-US" dirty="0" smtClean="0"/>
              <a:t>, </a:t>
            </a:r>
            <a:r>
              <a:rPr lang="en-US" dirty="0"/>
              <a:t>Larry </a:t>
            </a:r>
            <a:r>
              <a:rPr lang="en-US" dirty="0" err="1" smtClean="0"/>
              <a:t>Passell</a:t>
            </a:r>
            <a:r>
              <a:rPr lang="en-US" baseline="30000" dirty="0" err="1" smtClean="0"/>
              <a:t>d</a:t>
            </a:r>
            <a:r>
              <a:rPr lang="en-US" dirty="0" smtClean="0"/>
              <a:t>, </a:t>
            </a:r>
            <a:r>
              <a:rPr lang="en-US" dirty="0"/>
              <a:t>Stephen M. </a:t>
            </a:r>
            <a:r>
              <a:rPr lang="en-US" dirty="0" err="1" smtClean="0"/>
              <a:t>Shapiro</a:t>
            </a:r>
            <a:r>
              <a:rPr lang="en-US" baseline="30000" dirty="0" err="1" smtClean="0"/>
              <a:t>d</a:t>
            </a:r>
            <a:r>
              <a:rPr lang="en-US" dirty="0" smtClean="0"/>
              <a:t>, </a:t>
            </a:r>
            <a:r>
              <a:rPr lang="en-US" dirty="0"/>
              <a:t>Xin </a:t>
            </a:r>
            <a:r>
              <a:rPr lang="en-US" dirty="0" smtClean="0"/>
              <a:t>Tong</a:t>
            </a:r>
            <a:r>
              <a:rPr lang="en-US" baseline="30000" dirty="0" smtClean="0"/>
              <a:t>a</a:t>
            </a:r>
            <a:r>
              <a:rPr lang="en-US" dirty="0" smtClean="0"/>
              <a:t>, </a:t>
            </a:r>
            <a:r>
              <a:rPr lang="en-US" dirty="0"/>
              <a:t>Igor </a:t>
            </a:r>
            <a:r>
              <a:rPr lang="en-US" dirty="0" err="1" smtClean="0"/>
              <a:t>Zaliznyak</a:t>
            </a:r>
            <a:r>
              <a:rPr lang="en-US" baseline="30000" dirty="0" err="1" smtClean="0"/>
              <a:t>d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04184" y="35134148"/>
            <a:ext cx="3597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aseline="30000" dirty="0">
                <a:solidFill>
                  <a:schemeClr val="bg1"/>
                </a:solidFill>
              </a:rPr>
              <a:t>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Oak Ridge National </a:t>
            </a:r>
            <a:r>
              <a:rPr lang="en-US" sz="1800" dirty="0" smtClean="0">
                <a:solidFill>
                  <a:schemeClr val="bg1"/>
                </a:solidFill>
              </a:rPr>
              <a:t>Laboratory</a:t>
            </a:r>
          </a:p>
          <a:p>
            <a:r>
              <a:rPr lang="en-US" sz="1800" baseline="30000" dirty="0" smtClean="0">
                <a:solidFill>
                  <a:schemeClr val="bg1"/>
                </a:solidFill>
              </a:rPr>
              <a:t>b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Paul </a:t>
            </a:r>
            <a:r>
              <a:rPr lang="en-US" sz="1800" dirty="0" err="1">
                <a:solidFill>
                  <a:schemeClr val="bg1"/>
                </a:solidFill>
              </a:rPr>
              <a:t>Scherrer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Institut</a:t>
            </a:r>
          </a:p>
          <a:p>
            <a:r>
              <a:rPr lang="en-US" sz="1800" baseline="30000" dirty="0" smtClean="0">
                <a:solidFill>
                  <a:schemeClr val="bg1"/>
                </a:solidFill>
              </a:rPr>
              <a:t>c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European Spallation </a:t>
            </a:r>
            <a:r>
              <a:rPr lang="en-US" sz="1800" dirty="0" smtClean="0">
                <a:solidFill>
                  <a:schemeClr val="bg1"/>
                </a:solidFill>
              </a:rPr>
              <a:t>Source</a:t>
            </a:r>
          </a:p>
          <a:p>
            <a:r>
              <a:rPr lang="en-US" sz="1800" baseline="30000" dirty="0" smtClean="0">
                <a:solidFill>
                  <a:schemeClr val="bg1"/>
                </a:solidFill>
              </a:rPr>
              <a:t>d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Brookhaven National Laboratory,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15166" y="35001330"/>
            <a:ext cx="29336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aseline="30000" dirty="0" smtClean="0">
                <a:solidFill>
                  <a:schemeClr val="bg1"/>
                </a:solidFill>
              </a:rPr>
              <a:t>1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RSI </a:t>
            </a:r>
            <a:r>
              <a:rPr lang="en-US" sz="1800" b="1" dirty="0">
                <a:solidFill>
                  <a:schemeClr val="bg1"/>
                </a:solidFill>
              </a:rPr>
              <a:t>85</a:t>
            </a:r>
            <a:r>
              <a:rPr lang="en-US" sz="1800" dirty="0">
                <a:solidFill>
                  <a:schemeClr val="bg1"/>
                </a:solidFill>
              </a:rPr>
              <a:t>, 045113 (2014)</a:t>
            </a:r>
          </a:p>
          <a:p>
            <a:r>
              <a:rPr lang="en-US" sz="1800" baseline="30000" dirty="0" smtClean="0">
                <a:solidFill>
                  <a:schemeClr val="bg1"/>
                </a:solidFill>
              </a:rPr>
              <a:t>2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PRB  </a:t>
            </a:r>
            <a:r>
              <a:rPr lang="en-US" sz="1800" b="1" dirty="0" smtClean="0">
                <a:solidFill>
                  <a:schemeClr val="bg1"/>
                </a:solidFill>
              </a:rPr>
              <a:t>89</a:t>
            </a:r>
            <a:r>
              <a:rPr lang="en-US" sz="1800" dirty="0">
                <a:solidFill>
                  <a:schemeClr val="bg1"/>
                </a:solidFill>
              </a:rPr>
              <a:t>, 144417 (</a:t>
            </a:r>
            <a:r>
              <a:rPr lang="en-US" sz="1800" dirty="0" smtClean="0">
                <a:solidFill>
                  <a:schemeClr val="bg1"/>
                </a:solidFill>
              </a:rPr>
              <a:t>2014)</a:t>
            </a:r>
          </a:p>
          <a:p>
            <a:r>
              <a:rPr lang="en-US" sz="1800" baseline="30000" dirty="0" smtClean="0">
                <a:solidFill>
                  <a:schemeClr val="bg1"/>
                </a:solidFill>
              </a:rPr>
              <a:t>3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PRL </a:t>
            </a:r>
            <a:r>
              <a:rPr lang="en-US" sz="1800" b="1" dirty="0">
                <a:solidFill>
                  <a:schemeClr val="bg1"/>
                </a:solidFill>
              </a:rPr>
              <a:t>112</a:t>
            </a:r>
            <a:r>
              <a:rPr lang="en-US" sz="1800" dirty="0">
                <a:solidFill>
                  <a:schemeClr val="bg1"/>
                </a:solidFill>
              </a:rPr>
              <a:t>, 187202 (2014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1800" baseline="30000" dirty="0" smtClean="0">
                <a:solidFill>
                  <a:schemeClr val="bg1"/>
                </a:solidFill>
              </a:rPr>
              <a:t>4</a:t>
            </a:r>
            <a:r>
              <a:rPr lang="en-US" sz="1800" dirty="0" smtClean="0">
                <a:solidFill>
                  <a:schemeClr val="bg1"/>
                </a:solidFill>
              </a:rPr>
              <a:t> O Delaire et al in prep</a:t>
            </a:r>
          </a:p>
          <a:p>
            <a:r>
              <a:rPr lang="en-US" sz="1800" baseline="30000" dirty="0">
                <a:solidFill>
                  <a:schemeClr val="bg1"/>
                </a:solidFill>
              </a:rPr>
              <a:t>5</a:t>
            </a:r>
            <a:r>
              <a:rPr lang="en-US" sz="1800" dirty="0">
                <a:solidFill>
                  <a:schemeClr val="bg1"/>
                </a:solidFill>
              </a:rPr>
              <a:t> M Lumsden et al in </a:t>
            </a:r>
            <a:r>
              <a:rPr lang="en-US" sz="1800" dirty="0" smtClean="0">
                <a:solidFill>
                  <a:schemeClr val="bg1"/>
                </a:solidFill>
              </a:rPr>
              <a:t>prep</a:t>
            </a:r>
            <a:endParaRPr lang="en-US" sz="18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1130484"/>
              </p:ext>
            </p:extLst>
          </p:nvPr>
        </p:nvGraphicFramePr>
        <p:xfrm>
          <a:off x="1392359" y="18061598"/>
          <a:ext cx="4743515" cy="2486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4111"/>
                <a:gridCol w="256940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</a:rPr>
                        <a:t>User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Experiments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u="none" strike="noStrike" dirty="0">
                          <a:effectLst/>
                        </a:rPr>
                        <a:t>Spring 2013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u="none" strike="noStrike" dirty="0">
                          <a:effectLst/>
                        </a:rPr>
                        <a:t>Fall 2013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17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u="none" strike="noStrike" dirty="0">
                          <a:effectLst/>
                        </a:rPr>
                        <a:t>Spring 2014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2" r="8552" b="28770"/>
          <a:stretch/>
        </p:blipFill>
        <p:spPr bwMode="auto">
          <a:xfrm>
            <a:off x="17623381" y="19002393"/>
            <a:ext cx="3369551" cy="280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9" r="42660" b="33998"/>
          <a:stretch/>
        </p:blipFill>
        <p:spPr bwMode="auto">
          <a:xfrm>
            <a:off x="12266990" y="12426740"/>
            <a:ext cx="4575059" cy="511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Macintosh HD:Users:o3d:Documents:Research:ferroelectrics:KTN:Hyspec:KTN12:KTN12_100K_25meV_SQE_2k0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96396" y="15527203"/>
            <a:ext cx="3810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Macintosh HD:Users:o3d:Documents:Research:ferroelectrics:KTN:Hyspec:KTN12:KTN12_300K_25meV_SQE_2k0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96396" y="12627138"/>
            <a:ext cx="3810000" cy="290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473" y="12594248"/>
            <a:ext cx="3981450" cy="795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506137" y="4392575"/>
            <a:ext cx="7117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high-flux, coarse energy resolution, cold neutron choice among SNS direct geometry spectrometers</a:t>
            </a:r>
            <a:r>
              <a:rPr lang="en-US" sz="3200" baseline="30000" dirty="0" smtClean="0"/>
              <a:t>1</a:t>
            </a:r>
            <a:endParaRPr lang="en-US" sz="3200" baseline="30000" dirty="0"/>
          </a:p>
        </p:txBody>
      </p:sp>
      <p:pic>
        <p:nvPicPr>
          <p:cNvPr id="19" name="Picture 3" descr="IMG_003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52" t="36350" r="26263" b="13348"/>
          <a:stretch/>
        </p:blipFill>
        <p:spPr bwMode="auto">
          <a:xfrm>
            <a:off x="3225384" y="15050955"/>
            <a:ext cx="3004351" cy="24867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704370" y="22474989"/>
            <a:ext cx="25967287" cy="11781992"/>
          </a:xfrm>
          <a:prstGeom prst="roundRect">
            <a:avLst>
              <a:gd name="adj" fmla="val 7742"/>
            </a:avLst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E:\Photos\IMG_019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63" t="13277" r="42047" b="48117"/>
          <a:stretch/>
        </p:blipFill>
        <p:spPr bwMode="auto">
          <a:xfrm>
            <a:off x="4766209" y="25394824"/>
            <a:ext cx="2239506" cy="265851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2xy\Documents\BWINN\HySpec\Public\Photos\documents-export-2014-04-28\0301141126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3603" y="28270805"/>
            <a:ext cx="2514600" cy="33528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2xy\Documents\BWINN\HySpec\Public\Photos\documents-export-2014-04-28\BW_Dec2012 15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440776" y="25799166"/>
            <a:ext cx="6291332" cy="425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2xy\Documents\BWINN\HySpec\Public\Photos\documents-export-2014-04-28\030714174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6209" y="28285740"/>
            <a:ext cx="2503399" cy="3337865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67026" y="23076671"/>
            <a:ext cx="2586263" cy="2134501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27" name="Picture 2" descr="C:\Users\2xy\Documents\BWINN\HySpec\Public\Photos\documents-export-2014-04-28\1205131346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83055" y="31523306"/>
            <a:ext cx="3029464" cy="22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2xy\Documents\BWINN\HySpec\Public\Photos\documents-export-2014-04-28\1211131339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0778" y="31480059"/>
            <a:ext cx="3087127" cy="231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yspec_boa_a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63" t="21085" r="28485" b="50750"/>
          <a:stretch/>
        </p:blipFill>
        <p:spPr bwMode="auto">
          <a:xfrm>
            <a:off x="16471378" y="30505086"/>
            <a:ext cx="5053076" cy="21326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2xy\Documents\BWINN\HySpec\Public\Photos\documents-export-2014-04-28\0317141524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6" r="14699"/>
          <a:stretch/>
        </p:blipFill>
        <p:spPr bwMode="auto">
          <a:xfrm>
            <a:off x="22751947" y="29724855"/>
            <a:ext cx="3136976" cy="293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/>
          <p:nvPr/>
        </p:nvPicPr>
        <p:blipFill rotWithShape="1">
          <a:blip r:embed="rId19"/>
          <a:srcRect l="19444" t="21781" r="14957" b="6613"/>
          <a:stretch/>
        </p:blipFill>
        <p:spPr>
          <a:xfrm>
            <a:off x="17410978" y="25394825"/>
            <a:ext cx="4396827" cy="2923546"/>
          </a:xfrm>
          <a:prstGeom prst="rect">
            <a:avLst/>
          </a:prstGeom>
          <a:ln w="38100">
            <a:noFill/>
          </a:ln>
        </p:spPr>
      </p:pic>
      <p:pic>
        <p:nvPicPr>
          <p:cNvPr id="34" name="Picture 2" descr="\\nscd\users\x6t\projects\BL 14B HYSPEC\2011\weekly updates\10-09-2011\IMG_2454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6117817" y="26410883"/>
            <a:ext cx="2586269" cy="1939764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35" name="Picture 5" descr="DSCF0285"/>
          <p:cNvPicPr>
            <a:picLocks noChangeAspect="1" noChangeArrowheads="1"/>
          </p:cNvPicPr>
          <p:nvPr/>
        </p:nvPicPr>
        <p:blipFill rotWithShape="1">
          <a:blip r:embed="rId21" cstate="print"/>
          <a:srcRect l="17215" r="25796"/>
          <a:stretch/>
        </p:blipFill>
        <p:spPr bwMode="auto">
          <a:xfrm>
            <a:off x="4163530" y="4933950"/>
            <a:ext cx="2266918" cy="2984925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38" name="TextBox 37"/>
          <p:cNvSpPr txBox="1"/>
          <p:nvPr/>
        </p:nvSpPr>
        <p:spPr>
          <a:xfrm>
            <a:off x="1392359" y="15377772"/>
            <a:ext cx="2027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HOPG </a:t>
            </a:r>
          </a:p>
          <a:p>
            <a:r>
              <a:rPr lang="en-US" sz="3200" dirty="0" smtClean="0"/>
              <a:t>vertical </a:t>
            </a:r>
            <a:br>
              <a:rPr lang="en-US" sz="3200" dirty="0" smtClean="0"/>
            </a:br>
            <a:r>
              <a:rPr lang="en-US" sz="3200" dirty="0" smtClean="0"/>
              <a:t>focusing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1503603" y="25911028"/>
            <a:ext cx="3055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Heusler vertical </a:t>
            </a:r>
            <a:br>
              <a:rPr lang="en-US" sz="3200" dirty="0" smtClean="0"/>
            </a:br>
            <a:r>
              <a:rPr lang="en-US" sz="3200" dirty="0" smtClean="0"/>
              <a:t>focusing</a:t>
            </a:r>
            <a:r>
              <a:rPr lang="en-US" sz="3200" dirty="0"/>
              <a:t> </a:t>
            </a:r>
            <a:r>
              <a:rPr lang="en-US" sz="3200" dirty="0" smtClean="0"/>
              <a:t>and </a:t>
            </a:r>
            <a:br>
              <a:rPr lang="en-US" sz="3200" dirty="0" smtClean="0"/>
            </a:br>
            <a:r>
              <a:rPr lang="en-US" sz="3200" dirty="0" smtClean="0"/>
              <a:t>polarizing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0988031"/>
              </p:ext>
            </p:extLst>
          </p:nvPr>
        </p:nvGraphicFramePr>
        <p:xfrm>
          <a:off x="1257923" y="6431066"/>
          <a:ext cx="2396834" cy="2486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8417"/>
                <a:gridCol w="119841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(m)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L1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37.2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L2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3.6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L2*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1.8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L3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4.5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141519" y="4558314"/>
            <a:ext cx="2950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its core, a Direct Geometry Spectrometer..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43810" y="6431066"/>
            <a:ext cx="5029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..using features of a </a:t>
            </a:r>
            <a:b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 Axis Spectrometer: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2" name="Chart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9826282"/>
              </p:ext>
            </p:extLst>
          </p:nvPr>
        </p:nvGraphicFramePr>
        <p:xfrm>
          <a:off x="18623933" y="4481228"/>
          <a:ext cx="7644910" cy="497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2691414" y="6431066"/>
            <a:ext cx="4860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-Vertical Bragg focusing</a:t>
            </a:r>
          </a:p>
          <a:p>
            <a:r>
              <a:rPr lang="en-US" sz="3200" dirty="0" smtClean="0"/>
              <a:t>-Variable final flight path</a:t>
            </a:r>
            <a:endParaRPr lang="en-US" sz="32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1806796"/>
              </p:ext>
            </p:extLst>
          </p:nvPr>
        </p:nvGraphicFramePr>
        <p:xfrm>
          <a:off x="1235676" y="9306410"/>
          <a:ext cx="5112394" cy="1988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7368"/>
                <a:gridCol w="1335026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(deg)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</a:rPr>
                        <a:t>Horizontal Acceptance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60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>
                          <a:effectLst/>
                        </a:rPr>
                        <a:t>Vertical Acceptance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15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</a:rPr>
                        <a:t>Vertical </a:t>
                      </a:r>
                      <a:r>
                        <a:rPr lang="en-US" sz="3200" u="none" strike="noStrike" dirty="0" smtClean="0">
                          <a:effectLst/>
                        </a:rPr>
                        <a:t>Divergence*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4.7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8466652" y="22935316"/>
            <a:ext cx="5991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Polarization Analyzer option 1: </a:t>
            </a:r>
            <a:br>
              <a:rPr lang="en-US" sz="3200" b="1" dirty="0" smtClean="0"/>
            </a:br>
            <a:r>
              <a:rPr lang="en-US" sz="3200" b="1" baseline="30000" dirty="0" smtClean="0"/>
              <a:t>3</a:t>
            </a:r>
            <a:r>
              <a:rPr lang="en-US" sz="3200" b="1" dirty="0" smtClean="0"/>
              <a:t>He Analyzer Cell</a:t>
            </a:r>
            <a:br>
              <a:rPr lang="en-US" sz="3200" b="1" dirty="0" smtClean="0"/>
            </a:br>
            <a:r>
              <a:rPr lang="en-US" sz="3200" b="1" dirty="0" smtClean="0"/>
              <a:t>Spin-Exchange Optically Pumped</a:t>
            </a:r>
            <a:endParaRPr lang="en-US" sz="3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6344557" y="29368870"/>
            <a:ext cx="5535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Polarization Analyzer Option 2: </a:t>
            </a:r>
            <a:br>
              <a:rPr lang="en-US" sz="3200" b="1" dirty="0" smtClean="0"/>
            </a:br>
            <a:r>
              <a:rPr lang="en-US" sz="3200" b="1" dirty="0" smtClean="0"/>
              <a:t>Polarizing Supermirror array</a:t>
            </a:r>
            <a:endParaRPr lang="en-US" sz="3200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8768462"/>
              </p:ext>
            </p:extLst>
          </p:nvPr>
        </p:nvGraphicFramePr>
        <p:xfrm>
          <a:off x="18910328" y="9553920"/>
          <a:ext cx="7115367" cy="1988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9996"/>
                <a:gridCol w="1905371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u="none" strike="noStrike" dirty="0">
                          <a:effectLst/>
                        </a:rPr>
                        <a:t>Intensity</a:t>
                      </a:r>
                      <a:r>
                        <a:rPr lang="en-US" sz="3200" u="none" strike="noStrike" dirty="0">
                          <a:effectLst/>
                        </a:rPr>
                        <a:t> at 15 meV, 180 Hz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4.20E+05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>
                          <a:effectLst/>
                        </a:rPr>
                        <a:t>(n/s/cm^2/MW)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u="none" strike="noStrike" dirty="0" smtClean="0">
                          <a:effectLst/>
                        </a:rPr>
                        <a:t>Elastic Resolution </a:t>
                      </a:r>
                      <a:r>
                        <a:rPr lang="en-US" sz="3200" u="none" strike="noStrike" dirty="0" smtClean="0">
                          <a:effectLst/>
                        </a:rPr>
                        <a:t>(FWHM)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2-5% Ei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u="none" strike="noStrike" dirty="0" smtClean="0">
                          <a:effectLst/>
                        </a:rPr>
                        <a:t>Incident Energy </a:t>
                      </a:r>
                      <a:r>
                        <a:rPr lang="en-US" sz="3200" b="1" u="none" strike="noStrike" dirty="0">
                          <a:effectLst/>
                        </a:rPr>
                        <a:t>Range </a:t>
                      </a:r>
                      <a:r>
                        <a:rPr lang="en-US" sz="3200" u="none" strike="noStrike" dirty="0">
                          <a:effectLst/>
                        </a:rPr>
                        <a:t>(meV)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3.8-50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968858" y="7940232"/>
            <a:ext cx="2950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Fermi chopper,</a:t>
            </a:r>
          </a:p>
          <a:p>
            <a:r>
              <a:rPr lang="en-US" sz="3200" dirty="0" smtClean="0"/>
              <a:t>30-420 Hz</a:t>
            </a:r>
            <a:endParaRPr lang="en-US" sz="32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6736757" y="6431066"/>
            <a:ext cx="67427" cy="46723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448550" y="6193068"/>
            <a:ext cx="100521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8249900" y="6426412"/>
            <a:ext cx="0" cy="46770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1235408"/>
              </p:ext>
            </p:extLst>
          </p:nvPr>
        </p:nvGraphicFramePr>
        <p:xfrm>
          <a:off x="1353429" y="31831583"/>
          <a:ext cx="6143234" cy="1988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7901"/>
                <a:gridCol w="1205333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</a:rPr>
                        <a:t>Incident beam flipping ratio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</a:rPr>
                        <a:t>at 15 meV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>
                          <a:effectLst/>
                        </a:rPr>
                        <a:t>with Mezei flipper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23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</a:rPr>
                        <a:t>with high </a:t>
                      </a:r>
                      <a:r>
                        <a:rPr lang="en-US" sz="3200" u="none" strike="noStrike" dirty="0" err="1">
                          <a:effectLst/>
                        </a:rPr>
                        <a:t>T</a:t>
                      </a:r>
                      <a:r>
                        <a:rPr lang="en-US" sz="3200" u="none" strike="noStrike" baseline="-25000" dirty="0" err="1">
                          <a:effectLst/>
                        </a:rPr>
                        <a:t>c</a:t>
                      </a:r>
                      <a:r>
                        <a:rPr lang="en-US" sz="3200" u="none" strike="noStrike" dirty="0">
                          <a:effectLst/>
                        </a:rPr>
                        <a:t> cryo </a:t>
                      </a:r>
                      <a:r>
                        <a:rPr lang="en-US" sz="3200" u="none" strike="noStrike" dirty="0" smtClean="0">
                          <a:effectLst/>
                        </a:rPr>
                        <a:t>flipper</a:t>
                      </a:r>
                      <a:r>
                        <a:rPr lang="en-US" sz="3200" u="none" strike="noStrike" baseline="30000" dirty="0" smtClean="0">
                          <a:effectLst/>
                        </a:rPr>
                        <a:t>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32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55" name="Straight Connector 54"/>
          <p:cNvCxnSpPr/>
          <p:nvPr/>
        </p:nvCxnSpPr>
        <p:spPr>
          <a:xfrm>
            <a:off x="7963895" y="23413863"/>
            <a:ext cx="0" cy="104862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6082404" y="29189681"/>
            <a:ext cx="100183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6082404" y="29170631"/>
            <a:ext cx="0" cy="4743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720021" y="14725650"/>
            <a:ext cx="42730" cy="6591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2478894" y="20222789"/>
            <a:ext cx="50064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Y</a:t>
            </a:r>
            <a:r>
              <a:rPr lang="en-US" sz="2400" b="1" baseline="-25000" dirty="0"/>
              <a:t>0</a:t>
            </a:r>
            <a:r>
              <a:rPr lang="en-US" sz="2400" b="1" i="1" baseline="-25000" dirty="0"/>
              <a:t>.</a:t>
            </a:r>
            <a:r>
              <a:rPr lang="en-US" sz="2400" b="1" baseline="-25000" dirty="0"/>
              <a:t>7</a:t>
            </a:r>
            <a:r>
              <a:rPr lang="en-US" sz="2400" b="1" dirty="0"/>
              <a:t>Lu</a:t>
            </a:r>
            <a:r>
              <a:rPr lang="en-US" sz="2400" b="1" baseline="-25000" dirty="0"/>
              <a:t>0</a:t>
            </a:r>
            <a:r>
              <a:rPr lang="en-US" sz="2400" b="1" i="1" baseline="-25000" dirty="0"/>
              <a:t>.</a:t>
            </a:r>
            <a:r>
              <a:rPr lang="en-US" sz="2400" b="1" baseline="-25000" dirty="0"/>
              <a:t>3</a:t>
            </a:r>
            <a:r>
              <a:rPr lang="en-US" sz="2400" b="1" dirty="0"/>
              <a:t>MnO</a:t>
            </a:r>
            <a:r>
              <a:rPr lang="en-US" sz="2400" b="1" baseline="-25000" dirty="0"/>
              <a:t>3</a:t>
            </a:r>
            <a:r>
              <a:rPr lang="en-US" sz="2400" b="1" dirty="0"/>
              <a:t> </a:t>
            </a:r>
            <a:r>
              <a:rPr lang="en-US" sz="2400" dirty="0"/>
              <a:t>at 4K: dotted lines </a:t>
            </a:r>
            <a:r>
              <a:rPr lang="en-US" sz="2400" dirty="0" smtClean="0"/>
              <a:t>show </a:t>
            </a:r>
            <a:r>
              <a:rPr lang="en-US" sz="2400" dirty="0"/>
              <a:t>calculated spin wave dispersion with</a:t>
            </a:r>
            <a:br>
              <a:rPr lang="en-US" sz="2400" dirty="0"/>
            </a:br>
            <a:r>
              <a:rPr lang="en-US" sz="2400" dirty="0" err="1"/>
              <a:t>magnetoelectric</a:t>
            </a:r>
            <a:r>
              <a:rPr lang="en-US" sz="2400" dirty="0"/>
              <a:t> </a:t>
            </a:r>
            <a:r>
              <a:rPr lang="en-US" sz="2400" dirty="0" smtClean="0"/>
              <a:t>coupling in this multiferroic</a:t>
            </a:r>
            <a:r>
              <a:rPr lang="en-US" sz="2400" baseline="30000" dirty="0" smtClean="0"/>
              <a:t>2</a:t>
            </a:r>
            <a:endParaRPr lang="en-US" sz="2400" baseline="-25000" dirty="0"/>
          </a:p>
        </p:txBody>
      </p:sp>
      <p:sp>
        <p:nvSpPr>
          <p:cNvPr id="1024" name="Rectangle 1023"/>
          <p:cNvSpPr/>
          <p:nvPr/>
        </p:nvSpPr>
        <p:spPr>
          <a:xfrm>
            <a:off x="12707229" y="17382617"/>
            <a:ext cx="45498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Fe</a:t>
            </a:r>
            <a:r>
              <a:rPr lang="en-US" sz="2400" b="1" baseline="-25000" dirty="0"/>
              <a:t>1.09(1)</a:t>
            </a:r>
            <a:r>
              <a:rPr lang="en-US" sz="2400" b="1" dirty="0" err="1"/>
              <a:t>Te</a:t>
            </a:r>
            <a:r>
              <a:rPr lang="en-US" sz="2400" dirty="0"/>
              <a:t>: </a:t>
            </a:r>
            <a:r>
              <a:rPr lang="en-US" sz="2400" dirty="0" smtClean="0"/>
              <a:t>symmetry forbidden (1,0,0) &amp; (0,1,0) reflections below ~60 K reveal presence of bond-order wave transition, suggesting </a:t>
            </a:r>
            <a:r>
              <a:rPr lang="en-US" sz="2400" dirty="0" err="1" smtClean="0"/>
              <a:t>ferro</a:t>
            </a:r>
            <a:r>
              <a:rPr lang="en-US" sz="2400" dirty="0" smtClean="0"/>
              <a:t>-orbital coupling</a:t>
            </a:r>
            <a:r>
              <a:rPr lang="en-US" sz="2400" baseline="30000" dirty="0" smtClean="0"/>
              <a:t>3</a:t>
            </a:r>
            <a:endParaRPr lang="en-US" sz="2400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22409243" y="20602110"/>
            <a:ext cx="3479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V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O</a:t>
            </a:r>
            <a:r>
              <a:rPr lang="en-US" sz="2400" b="1" baseline="-25000" dirty="0" smtClean="0"/>
              <a:t>8</a:t>
            </a:r>
            <a:r>
              <a:rPr lang="en-US" sz="2400" dirty="0" smtClean="0"/>
              <a:t>:  Spin waves in</a:t>
            </a:r>
          </a:p>
          <a:p>
            <a:r>
              <a:rPr lang="en-US" sz="2400" dirty="0" smtClean="0"/>
              <a:t>S=1/2 square lattice </a:t>
            </a:r>
          </a:p>
          <a:p>
            <a:r>
              <a:rPr lang="en-US" sz="2400" dirty="0" smtClean="0"/>
              <a:t>antiferromagnet</a:t>
            </a:r>
            <a:r>
              <a:rPr lang="en-US" sz="2400" baseline="30000" dirty="0" smtClean="0"/>
              <a:t>5</a:t>
            </a:r>
            <a:endParaRPr lang="en-US" sz="2400" baseline="-25000" dirty="0" smtClean="0"/>
          </a:p>
        </p:txBody>
      </p:sp>
      <p:sp>
        <p:nvSpPr>
          <p:cNvPr id="1025" name="Rectangle 1024"/>
          <p:cNvSpPr/>
          <p:nvPr/>
        </p:nvSpPr>
        <p:spPr>
          <a:xfrm>
            <a:off x="17808013" y="18061598"/>
            <a:ext cx="3283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KTa</a:t>
            </a:r>
            <a:r>
              <a:rPr lang="en-US" sz="2400" b="1" baseline="-25000" dirty="0" smtClean="0"/>
              <a:t>0.88</a:t>
            </a:r>
            <a:r>
              <a:rPr lang="en-US" sz="2400" b="1" dirty="0" smtClean="0"/>
              <a:t>Nb</a:t>
            </a:r>
            <a:r>
              <a:rPr lang="en-US" sz="2400" b="1" baseline="-25000" dirty="0" smtClean="0"/>
              <a:t>0.12</a:t>
            </a:r>
            <a:r>
              <a:rPr lang="en-US" sz="2400" b="1" dirty="0" smtClean="0"/>
              <a:t>O</a:t>
            </a:r>
            <a:r>
              <a:rPr lang="en-US" sz="2400" b="1" baseline="-25000" dirty="0" smtClean="0"/>
              <a:t>3</a:t>
            </a:r>
            <a:r>
              <a:rPr lang="en-US" sz="2400" dirty="0" smtClean="0"/>
              <a:t>:</a:t>
            </a:r>
          </a:p>
          <a:p>
            <a:r>
              <a:rPr lang="en-US" sz="2400" dirty="0"/>
              <a:t>TO branch </a:t>
            </a:r>
            <a:r>
              <a:rPr lang="en-US" sz="2400" dirty="0" smtClean="0"/>
              <a:t>softening</a:t>
            </a:r>
            <a:r>
              <a:rPr lang="en-US" sz="2400" baseline="30000" dirty="0" smtClean="0"/>
              <a:t>4</a:t>
            </a:r>
            <a:endParaRPr lang="en-US" sz="2400" baseline="-25000" dirty="0"/>
          </a:p>
        </p:txBody>
      </p:sp>
      <p:sp>
        <p:nvSpPr>
          <p:cNvPr id="70" name="TextBox 69"/>
          <p:cNvSpPr txBox="1"/>
          <p:nvPr/>
        </p:nvSpPr>
        <p:spPr>
          <a:xfrm>
            <a:off x="8163192" y="30213111"/>
            <a:ext cx="7239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Drop-in analyzer cell commissioning with neutrons, NIST banana cell and RF flipping</a:t>
            </a:r>
            <a:endParaRPr lang="en-US" sz="3200" dirty="0"/>
          </a:p>
        </p:txBody>
      </p:sp>
      <p:sp>
        <p:nvSpPr>
          <p:cNvPr id="71" name="TextBox 70"/>
          <p:cNvSpPr txBox="1"/>
          <p:nvPr/>
        </p:nvSpPr>
        <p:spPr>
          <a:xfrm>
            <a:off x="8366283" y="24646917"/>
            <a:ext cx="7239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Aberration-corrected coils centered on sample, uniformity to 3E-5 cm</a:t>
            </a:r>
            <a:r>
              <a:rPr lang="en-US" sz="3200" baseline="30000" dirty="0" smtClean="0"/>
              <a:t>-1</a:t>
            </a:r>
            <a:endParaRPr lang="en-US" sz="3200" dirty="0"/>
          </a:p>
        </p:txBody>
      </p:sp>
      <p:sp>
        <p:nvSpPr>
          <p:cNvPr id="72" name="TextBox 71"/>
          <p:cNvSpPr txBox="1"/>
          <p:nvPr/>
        </p:nvSpPr>
        <p:spPr>
          <a:xfrm>
            <a:off x="19216640" y="23054074"/>
            <a:ext cx="70111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SEOP station attached to detector vessel, with mechanical transfer of polarized gas to optimum shape quartz wide-angle cell</a:t>
            </a:r>
            <a:r>
              <a:rPr lang="en-US" sz="3200" baseline="30000" dirty="0" smtClean="0"/>
              <a:t>7</a:t>
            </a:r>
            <a:endParaRPr lang="en-US" sz="3200" dirty="0"/>
          </a:p>
        </p:txBody>
      </p:sp>
      <p:sp>
        <p:nvSpPr>
          <p:cNvPr id="32" name="Curved Left Arrow 31"/>
          <p:cNvSpPr/>
          <p:nvPr/>
        </p:nvSpPr>
        <p:spPr>
          <a:xfrm>
            <a:off x="18017998" y="25327402"/>
            <a:ext cx="611869" cy="1295400"/>
          </a:xfrm>
          <a:prstGeom prst="curvedLeftArrow">
            <a:avLst/>
          </a:prstGeom>
          <a:solidFill>
            <a:schemeClr val="bg1"/>
          </a:solidFill>
          <a:ln w="38100">
            <a:solidFill>
              <a:srgbClr val="0E5B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Left Arrow 32"/>
          <p:cNvSpPr/>
          <p:nvPr/>
        </p:nvSpPr>
        <p:spPr>
          <a:xfrm flipH="1" flipV="1">
            <a:off x="16258065" y="25275780"/>
            <a:ext cx="607331" cy="1295400"/>
          </a:xfrm>
          <a:prstGeom prst="curvedLeftArrow">
            <a:avLst/>
          </a:prstGeom>
          <a:solidFill>
            <a:schemeClr val="bg1"/>
          </a:solidFill>
          <a:ln w="38100">
            <a:solidFill>
              <a:srgbClr val="0E5B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4" name="Picture 2" descr="C:\Users\2xy\Documents\BWINN\HySpec\Public\Photos\documents-export-2014-04-28\0311141605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09243" y="24858386"/>
            <a:ext cx="2977909" cy="223343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21807806" y="27239753"/>
            <a:ext cx="4626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Status: all parts delivered, assembly and offline testing underway</a:t>
            </a:r>
            <a:endParaRPr lang="en-US" sz="3200" dirty="0"/>
          </a:p>
        </p:txBody>
      </p:sp>
      <p:sp>
        <p:nvSpPr>
          <p:cNvPr id="76" name="TextBox 75"/>
          <p:cNvSpPr txBox="1"/>
          <p:nvPr/>
        </p:nvSpPr>
        <p:spPr>
          <a:xfrm>
            <a:off x="16540162" y="32859349"/>
            <a:ext cx="9687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Status: </a:t>
            </a:r>
            <a:r>
              <a:rPr lang="en-US" sz="3200" dirty="0" err="1" smtClean="0"/>
              <a:t>Remanent</a:t>
            </a:r>
            <a:r>
              <a:rPr lang="en-US" sz="3200" dirty="0" smtClean="0"/>
              <a:t> field array ready to ship from PSI.  Magnetizer delivered and tested at HYSPEC.</a:t>
            </a:r>
            <a:endParaRPr lang="en-US" sz="3200" dirty="0"/>
          </a:p>
        </p:txBody>
      </p:sp>
      <p:sp>
        <p:nvSpPr>
          <p:cNvPr id="1030" name="Rectangle 1029"/>
          <p:cNvSpPr/>
          <p:nvPr/>
        </p:nvSpPr>
        <p:spPr>
          <a:xfrm>
            <a:off x="15081613" y="34995648"/>
            <a:ext cx="55671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aseline="30000" dirty="0" smtClean="0">
                <a:solidFill>
                  <a:schemeClr val="bg1"/>
                </a:solidFill>
              </a:rPr>
              <a:t>6</a:t>
            </a:r>
            <a:r>
              <a:rPr lang="en-US" sz="1800" dirty="0" smtClean="0">
                <a:solidFill>
                  <a:schemeClr val="bg1"/>
                </a:solidFill>
              </a:rPr>
              <a:t> T. Wang et al, accepted, IOP, Neutron optics &amp; Detectors</a:t>
            </a:r>
          </a:p>
          <a:p>
            <a:r>
              <a:rPr lang="en-US" sz="1800" baseline="30000" dirty="0" smtClean="0">
                <a:solidFill>
                  <a:schemeClr val="bg1"/>
                </a:solidFill>
              </a:rPr>
              <a:t>7</a:t>
            </a:r>
            <a:r>
              <a:rPr lang="en-US" sz="1800" dirty="0" smtClean="0">
                <a:solidFill>
                  <a:schemeClr val="bg1"/>
                </a:solidFill>
              </a:rPr>
              <a:t> RSI </a:t>
            </a:r>
            <a:r>
              <a:rPr lang="en-US" sz="1800" b="1" dirty="0" smtClean="0">
                <a:solidFill>
                  <a:schemeClr val="bg1"/>
                </a:solidFill>
              </a:rPr>
              <a:t>84</a:t>
            </a:r>
            <a:r>
              <a:rPr lang="en-US" sz="1800" dirty="0" smtClean="0">
                <a:solidFill>
                  <a:schemeClr val="bg1"/>
                </a:solidFill>
              </a:rPr>
              <a:t>, 065108 (2013)</a:t>
            </a:r>
          </a:p>
          <a:p>
            <a:r>
              <a:rPr lang="en-US" sz="1800" baseline="30000" dirty="0">
                <a:solidFill>
                  <a:schemeClr val="bg1"/>
                </a:solidFill>
              </a:rPr>
              <a:t>8</a:t>
            </a:r>
            <a:r>
              <a:rPr lang="en-US" sz="1800" dirty="0">
                <a:solidFill>
                  <a:schemeClr val="bg1"/>
                </a:solidFill>
              </a:rPr>
              <a:t> http://</a:t>
            </a:r>
            <a:r>
              <a:rPr lang="en-US" sz="1800" dirty="0" smtClean="0">
                <a:solidFill>
                  <a:schemeClr val="bg1"/>
                </a:solidFill>
              </a:rPr>
              <a:t>dx.doi.org/10.5286/SOFTWARE/MANTID</a:t>
            </a:r>
          </a:p>
          <a:p>
            <a:r>
              <a:rPr lang="en-US" sz="1800" baseline="30000" dirty="0" smtClean="0">
                <a:solidFill>
                  <a:schemeClr val="bg1"/>
                </a:solidFill>
              </a:rPr>
              <a:t>9</a:t>
            </a:r>
            <a:r>
              <a:rPr lang="en-US" sz="1800" dirty="0" smtClean="0">
                <a:solidFill>
                  <a:schemeClr val="bg1"/>
                </a:solidFill>
              </a:rPr>
              <a:t> J. Tranquada et al; acquired May 2014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32" name="Rounded Rectangle 1031"/>
          <p:cNvSpPr/>
          <p:nvPr/>
        </p:nvSpPr>
        <p:spPr>
          <a:xfrm>
            <a:off x="1219062" y="12764113"/>
            <a:ext cx="5333892" cy="1450032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bg1"/>
                </a:solidFill>
              </a:rPr>
              <a:t>User Program with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unpolarized neutrons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496663" y="4486741"/>
            <a:ext cx="3703150" cy="1450032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u="sng" dirty="0">
                <a:solidFill>
                  <a:schemeClr val="bg1"/>
                </a:solidFill>
              </a:rPr>
              <a:t>Hy</a:t>
            </a:r>
            <a:r>
              <a:rPr lang="en-US" sz="4400" b="1" dirty="0">
                <a:solidFill>
                  <a:schemeClr val="bg1"/>
                </a:solidFill>
              </a:rPr>
              <a:t>brid </a:t>
            </a:r>
          </a:p>
          <a:p>
            <a:r>
              <a:rPr lang="en-US" sz="4400" b="1" u="sng" dirty="0">
                <a:solidFill>
                  <a:schemeClr val="bg1"/>
                </a:solidFill>
              </a:rPr>
              <a:t>Spec</a:t>
            </a:r>
            <a:r>
              <a:rPr lang="en-US" sz="4400" b="1" dirty="0">
                <a:solidFill>
                  <a:schemeClr val="bg1"/>
                </a:solidFill>
              </a:rPr>
              <a:t>trometer: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353429" y="22935316"/>
            <a:ext cx="5790381" cy="2112653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bg1"/>
                </a:solidFill>
              </a:rPr>
              <a:t>Commissioning and Development with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Polarized neutrons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11902872" y="12764113"/>
            <a:ext cx="42730" cy="88668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W:\Desktop\Tidy desk\snapshot1.pn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38"/>
          <a:stretch/>
        </p:blipFill>
        <p:spPr bwMode="auto">
          <a:xfrm>
            <a:off x="7094634" y="12531889"/>
            <a:ext cx="4375033" cy="363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6919500" y="16413121"/>
            <a:ext cx="47997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Combining data sets at different detector vessel positions</a:t>
            </a:r>
            <a:r>
              <a:rPr lang="en-US" sz="2400" dirty="0" smtClean="0"/>
              <a:t> is trivial </a:t>
            </a:r>
            <a:r>
              <a:rPr lang="en-US" sz="2400" dirty="0"/>
              <a:t>using </a:t>
            </a:r>
            <a:r>
              <a:rPr lang="en-US" sz="2400" dirty="0" smtClean="0"/>
              <a:t>Mantid</a:t>
            </a:r>
            <a:r>
              <a:rPr lang="en-US" sz="2400" baseline="30000" dirty="0" smtClean="0"/>
              <a:t>8</a:t>
            </a:r>
            <a:r>
              <a:rPr lang="en-US" sz="2400" dirty="0"/>
              <a:t>. </a:t>
            </a:r>
            <a:r>
              <a:rPr lang="en-US" sz="2400" dirty="0" smtClean="0"/>
              <a:t>La</a:t>
            </a:r>
            <a:r>
              <a:rPr lang="en-US" sz="2400" baseline="-25000" dirty="0" smtClean="0"/>
              <a:t>1.75</a:t>
            </a:r>
            <a:r>
              <a:rPr lang="en-US" sz="2400" dirty="0" smtClean="0"/>
              <a:t>Sr</a:t>
            </a:r>
            <a:r>
              <a:rPr lang="en-US" sz="2400" baseline="-25000" dirty="0" smtClean="0"/>
              <a:t>0.25</a:t>
            </a:r>
            <a:r>
              <a:rPr lang="en-US" sz="2400" dirty="0" smtClean="0"/>
              <a:t>NiO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data measured</a:t>
            </a:r>
            <a:r>
              <a:rPr lang="en-US" sz="2400" baseline="30000" dirty="0" smtClean="0"/>
              <a:t>9</a:t>
            </a:r>
            <a:r>
              <a:rPr lang="en-US" sz="2400" dirty="0" smtClean="0"/>
              <a:t> at detector angle ranges 5-65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and 60-120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.</a:t>
            </a:r>
            <a:endParaRPr lang="en-US" sz="2400" baseline="-25000" dirty="0"/>
          </a:p>
        </p:txBody>
      </p:sp>
      <p:sp>
        <p:nvSpPr>
          <p:cNvPr id="77" name="Rectangle 76"/>
          <p:cNvSpPr/>
          <p:nvPr/>
        </p:nvSpPr>
        <p:spPr>
          <a:xfrm>
            <a:off x="7091512" y="21019282"/>
            <a:ext cx="4647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Detector vessel range -30</a:t>
            </a:r>
            <a:r>
              <a:rPr lang="en-US" sz="2400" b="1" baseline="30000" dirty="0" smtClean="0"/>
              <a:t>o</a:t>
            </a:r>
            <a:r>
              <a:rPr lang="en-US" sz="2400" b="1" dirty="0" smtClean="0"/>
              <a:t> to 30</a:t>
            </a:r>
            <a:r>
              <a:rPr lang="en-US" sz="2400" b="1" baseline="30000" dirty="0" smtClean="0"/>
              <a:t>o</a:t>
            </a:r>
            <a:r>
              <a:rPr lang="en-US" sz="2400" b="1" dirty="0" smtClean="0"/>
              <a:t> </a:t>
            </a:r>
            <a:r>
              <a:rPr lang="en-US" sz="2400" dirty="0" smtClean="0"/>
              <a:t>is used to measure CrCl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1</a:t>
            </a:r>
            <a:endParaRPr lang="en-US" sz="2400" baseline="30000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0993" y="18610446"/>
            <a:ext cx="3281363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458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RNL Guidline colors">
      <a:dk1>
        <a:srgbClr val="007833"/>
      </a:dk1>
      <a:lt1>
        <a:sysClr val="window" lastClr="FFFFFF"/>
      </a:lt1>
      <a:dk2>
        <a:srgbClr val="88332E"/>
      </a:dk2>
      <a:lt2>
        <a:srgbClr val="EEECE1"/>
      </a:lt2>
      <a:accent1>
        <a:srgbClr val="84B641"/>
      </a:accent1>
      <a:accent2>
        <a:srgbClr val="DE762D"/>
      </a:accent2>
      <a:accent3>
        <a:srgbClr val="1A9D96"/>
      </a:accent3>
      <a:accent4>
        <a:srgbClr val="88332E"/>
      </a:accent4>
      <a:accent5>
        <a:srgbClr val="5091CD"/>
      </a:accent5>
      <a:accent6>
        <a:srgbClr val="F1B94A"/>
      </a:accent6>
      <a:hlink>
        <a:srgbClr val="84B641"/>
      </a:hlink>
      <a:folHlink>
        <a:srgbClr val="84E63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459</Words>
  <Application>Microsoft Office PowerPoint</Application>
  <PresentationFormat>Custom</PresentationFormat>
  <Paragraphs>86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HySpec:  new spectrometer is hosting users  and preparing for polarization analysis</vt:lpstr>
    </vt:vector>
  </TitlesOfParts>
  <Company>Oak Ridge National Laboratory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LeJean Hardin</dc:creator>
  <cp:lastModifiedBy>Igor</cp:lastModifiedBy>
  <cp:revision>70</cp:revision>
  <cp:lastPrinted>2014-05-21T18:12:20Z</cp:lastPrinted>
  <dcterms:created xsi:type="dcterms:W3CDTF">2014-03-03T21:28:59Z</dcterms:created>
  <dcterms:modified xsi:type="dcterms:W3CDTF">2014-09-30T23:14:21Z</dcterms:modified>
</cp:coreProperties>
</file>