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7" r:id="rId2"/>
    <p:sldId id="284" r:id="rId3"/>
    <p:sldId id="262" r:id="rId4"/>
    <p:sldId id="259" r:id="rId5"/>
    <p:sldId id="263" r:id="rId6"/>
    <p:sldId id="264" r:id="rId7"/>
    <p:sldId id="265" r:id="rId8"/>
    <p:sldId id="261" r:id="rId9"/>
    <p:sldId id="266" r:id="rId10"/>
    <p:sldId id="349" r:id="rId11"/>
    <p:sldId id="346" r:id="rId12"/>
    <p:sldId id="348" r:id="rId13"/>
    <p:sldId id="34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0" r:id="rId22"/>
    <p:sldId id="301" r:id="rId23"/>
    <p:sldId id="274" r:id="rId24"/>
    <p:sldId id="275" r:id="rId25"/>
    <p:sldId id="276" r:id="rId26"/>
    <p:sldId id="345" r:id="rId27"/>
    <p:sldId id="260" r:id="rId28"/>
    <p:sldId id="279" r:id="rId29"/>
    <p:sldId id="281" r:id="rId30"/>
    <p:sldId id="283" r:id="rId31"/>
    <p:sldId id="351" r:id="rId32"/>
    <p:sldId id="282" r:id="rId33"/>
    <p:sldId id="285" r:id="rId34"/>
    <p:sldId id="321" r:id="rId35"/>
    <p:sldId id="287" r:id="rId36"/>
    <p:sldId id="286" r:id="rId37"/>
    <p:sldId id="278" r:id="rId38"/>
    <p:sldId id="298" r:id="rId39"/>
    <p:sldId id="288" r:id="rId40"/>
    <p:sldId id="292" r:id="rId41"/>
    <p:sldId id="290" r:id="rId42"/>
    <p:sldId id="322" r:id="rId43"/>
    <p:sldId id="293" r:id="rId44"/>
    <p:sldId id="294" r:id="rId45"/>
    <p:sldId id="296" r:id="rId46"/>
    <p:sldId id="295" r:id="rId47"/>
    <p:sldId id="309" r:id="rId48"/>
    <p:sldId id="305" r:id="rId49"/>
    <p:sldId id="310" r:id="rId50"/>
    <p:sldId id="306" r:id="rId51"/>
    <p:sldId id="311" r:id="rId52"/>
    <p:sldId id="307" r:id="rId53"/>
    <p:sldId id="315" r:id="rId54"/>
    <p:sldId id="308" r:id="rId55"/>
    <p:sldId id="312" r:id="rId56"/>
    <p:sldId id="313" r:id="rId57"/>
    <p:sldId id="314" r:id="rId58"/>
    <p:sldId id="316" r:id="rId59"/>
    <p:sldId id="289" r:id="rId60"/>
    <p:sldId id="352" r:id="rId61"/>
    <p:sldId id="297" r:id="rId62"/>
    <p:sldId id="350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4E7F"/>
    <a:srgbClr val="000000"/>
    <a:srgbClr val="042B7F"/>
    <a:srgbClr val="D2C4F5"/>
    <a:srgbClr val="ACAC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3" autoAdjust="0"/>
    <p:restoredTop sz="90961" autoAdjust="0"/>
  </p:normalViewPr>
  <p:slideViewPr>
    <p:cSldViewPr>
      <p:cViewPr varScale="1">
        <p:scale>
          <a:sx n="93" d="100"/>
          <a:sy n="93" d="100"/>
        </p:scale>
        <p:origin x="-84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mmissioning\V_fits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mmissioning\PolTiZrRu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smoothMarker"/>
        <c:ser>
          <c:idx val="0"/>
          <c:order val="0"/>
          <c:tx>
            <c:v>PG_180Hz</c:v>
          </c:tx>
          <c:marker>
            <c:symbol val="none"/>
          </c:marker>
          <c:xVal>
            <c:numRef>
              <c:f>V_fits_phaseFudge!$B$2:$B$93</c:f>
              <c:numCache>
                <c:formatCode>General</c:formatCode>
                <c:ptCount val="92"/>
                <c:pt idx="0">
                  <c:v>3.7999999523200012</c:v>
                </c:pt>
                <c:pt idx="1">
                  <c:v>3.9000000953699998</c:v>
                </c:pt>
                <c:pt idx="2">
                  <c:v>4</c:v>
                </c:pt>
                <c:pt idx="3">
                  <c:v>4.0999999046299997</c:v>
                </c:pt>
                <c:pt idx="4">
                  <c:v>4.1999998092699906</c:v>
                </c:pt>
                <c:pt idx="5">
                  <c:v>4.3000001907299996</c:v>
                </c:pt>
                <c:pt idx="6">
                  <c:v>4.4000000953700109</c:v>
                </c:pt>
                <c:pt idx="7">
                  <c:v>4.5</c:v>
                </c:pt>
                <c:pt idx="8">
                  <c:v>4.5999999046299997</c:v>
                </c:pt>
                <c:pt idx="9">
                  <c:v>4.6999998092699906</c:v>
                </c:pt>
                <c:pt idx="10">
                  <c:v>4.8000001907299996</c:v>
                </c:pt>
                <c:pt idx="11">
                  <c:v>4.9000000953700109</c:v>
                </c:pt>
                <c:pt idx="12">
                  <c:v>5</c:v>
                </c:pt>
                <c:pt idx="13">
                  <c:v>5.0999999046299997</c:v>
                </c:pt>
                <c:pt idx="14">
                  <c:v>5.1999998092699906</c:v>
                </c:pt>
                <c:pt idx="15">
                  <c:v>5.3000001907299996</c:v>
                </c:pt>
                <c:pt idx="16">
                  <c:v>5.4000000953700109</c:v>
                </c:pt>
                <c:pt idx="17">
                  <c:v>5.5</c:v>
                </c:pt>
                <c:pt idx="18">
                  <c:v>5.5999999046299997</c:v>
                </c:pt>
                <c:pt idx="19">
                  <c:v>5.6999998092699906</c:v>
                </c:pt>
                <c:pt idx="20">
                  <c:v>5.8000001907299996</c:v>
                </c:pt>
                <c:pt idx="21">
                  <c:v>5.9000000953700109</c:v>
                </c:pt>
                <c:pt idx="22">
                  <c:v>6</c:v>
                </c:pt>
                <c:pt idx="23">
                  <c:v>6.0999999046299997</c:v>
                </c:pt>
                <c:pt idx="24">
                  <c:v>6.1999998092699906</c:v>
                </c:pt>
                <c:pt idx="25">
                  <c:v>6.3000001907299996</c:v>
                </c:pt>
                <c:pt idx="26">
                  <c:v>6.4000000953700109</c:v>
                </c:pt>
                <c:pt idx="27">
                  <c:v>6.5</c:v>
                </c:pt>
                <c:pt idx="28">
                  <c:v>6.5999999046299997</c:v>
                </c:pt>
                <c:pt idx="29">
                  <c:v>6.6999998092699906</c:v>
                </c:pt>
                <c:pt idx="30">
                  <c:v>6.8000001907299996</c:v>
                </c:pt>
                <c:pt idx="31">
                  <c:v>7.5</c:v>
                </c:pt>
                <c:pt idx="32">
                  <c:v>8</c:v>
                </c:pt>
                <c:pt idx="33">
                  <c:v>8.5</c:v>
                </c:pt>
                <c:pt idx="34">
                  <c:v>9</c:v>
                </c:pt>
                <c:pt idx="35">
                  <c:v>9.5</c:v>
                </c:pt>
                <c:pt idx="36">
                  <c:v>10</c:v>
                </c:pt>
                <c:pt idx="37">
                  <c:v>10.5</c:v>
                </c:pt>
                <c:pt idx="38">
                  <c:v>11</c:v>
                </c:pt>
                <c:pt idx="39">
                  <c:v>11.5</c:v>
                </c:pt>
                <c:pt idx="40">
                  <c:v>12</c:v>
                </c:pt>
                <c:pt idx="41">
                  <c:v>12.5</c:v>
                </c:pt>
                <c:pt idx="42">
                  <c:v>13</c:v>
                </c:pt>
                <c:pt idx="43">
                  <c:v>13.5</c:v>
                </c:pt>
                <c:pt idx="44">
                  <c:v>14</c:v>
                </c:pt>
                <c:pt idx="45">
                  <c:v>14.5</c:v>
                </c:pt>
                <c:pt idx="46">
                  <c:v>15</c:v>
                </c:pt>
                <c:pt idx="47">
                  <c:v>15.5</c:v>
                </c:pt>
                <c:pt idx="48">
                  <c:v>16</c:v>
                </c:pt>
                <c:pt idx="49">
                  <c:v>16.5</c:v>
                </c:pt>
                <c:pt idx="50">
                  <c:v>17</c:v>
                </c:pt>
                <c:pt idx="51">
                  <c:v>17.5</c:v>
                </c:pt>
                <c:pt idx="52">
                  <c:v>18</c:v>
                </c:pt>
                <c:pt idx="53">
                  <c:v>18.5</c:v>
                </c:pt>
                <c:pt idx="54">
                  <c:v>19</c:v>
                </c:pt>
                <c:pt idx="55">
                  <c:v>19.5</c:v>
                </c:pt>
                <c:pt idx="56">
                  <c:v>20</c:v>
                </c:pt>
                <c:pt idx="57">
                  <c:v>22</c:v>
                </c:pt>
                <c:pt idx="58">
                  <c:v>24</c:v>
                </c:pt>
                <c:pt idx="59">
                  <c:v>26</c:v>
                </c:pt>
                <c:pt idx="60">
                  <c:v>28</c:v>
                </c:pt>
                <c:pt idx="61">
                  <c:v>30</c:v>
                </c:pt>
                <c:pt idx="62">
                  <c:v>32</c:v>
                </c:pt>
                <c:pt idx="63">
                  <c:v>34</c:v>
                </c:pt>
                <c:pt idx="64">
                  <c:v>36</c:v>
                </c:pt>
                <c:pt idx="65">
                  <c:v>38</c:v>
                </c:pt>
                <c:pt idx="66">
                  <c:v>40</c:v>
                </c:pt>
                <c:pt idx="67">
                  <c:v>40</c:v>
                </c:pt>
                <c:pt idx="68">
                  <c:v>42</c:v>
                </c:pt>
                <c:pt idx="69">
                  <c:v>44</c:v>
                </c:pt>
                <c:pt idx="70">
                  <c:v>46</c:v>
                </c:pt>
                <c:pt idx="71">
                  <c:v>48</c:v>
                </c:pt>
                <c:pt idx="72">
                  <c:v>50</c:v>
                </c:pt>
                <c:pt idx="73">
                  <c:v>52</c:v>
                </c:pt>
                <c:pt idx="74">
                  <c:v>54</c:v>
                </c:pt>
                <c:pt idx="75">
                  <c:v>58</c:v>
                </c:pt>
                <c:pt idx="76">
                  <c:v>60</c:v>
                </c:pt>
                <c:pt idx="77">
                  <c:v>62</c:v>
                </c:pt>
                <c:pt idx="78">
                  <c:v>64</c:v>
                </c:pt>
                <c:pt idx="79">
                  <c:v>66</c:v>
                </c:pt>
                <c:pt idx="80">
                  <c:v>68</c:v>
                </c:pt>
                <c:pt idx="81">
                  <c:v>70</c:v>
                </c:pt>
                <c:pt idx="82">
                  <c:v>72</c:v>
                </c:pt>
                <c:pt idx="83">
                  <c:v>74</c:v>
                </c:pt>
                <c:pt idx="84">
                  <c:v>76</c:v>
                </c:pt>
                <c:pt idx="85">
                  <c:v>78</c:v>
                </c:pt>
                <c:pt idx="86">
                  <c:v>80</c:v>
                </c:pt>
                <c:pt idx="87">
                  <c:v>82</c:v>
                </c:pt>
                <c:pt idx="88">
                  <c:v>84</c:v>
                </c:pt>
                <c:pt idx="89">
                  <c:v>86</c:v>
                </c:pt>
                <c:pt idx="90">
                  <c:v>88</c:v>
                </c:pt>
                <c:pt idx="91">
                  <c:v>90</c:v>
                </c:pt>
              </c:numCache>
            </c:numRef>
          </c:xVal>
          <c:yVal>
            <c:numRef>
              <c:f>V_fits_phaseFudge!$G$2:$G$93</c:f>
              <c:numCache>
                <c:formatCode>General</c:formatCode>
                <c:ptCount val="92"/>
                <c:pt idx="0">
                  <c:v>14.325557339300032</c:v>
                </c:pt>
                <c:pt idx="1">
                  <c:v>16.555816205199989</c:v>
                </c:pt>
                <c:pt idx="2">
                  <c:v>17.878237980200002</c:v>
                </c:pt>
                <c:pt idx="3">
                  <c:v>17.410591611200001</c:v>
                </c:pt>
                <c:pt idx="4">
                  <c:v>17.979065781599999</c:v>
                </c:pt>
                <c:pt idx="5">
                  <c:v>18.05818707099996</c:v>
                </c:pt>
                <c:pt idx="6">
                  <c:v>18.539127167200043</c:v>
                </c:pt>
                <c:pt idx="7">
                  <c:v>19.565808202199989</c:v>
                </c:pt>
                <c:pt idx="8">
                  <c:v>19.232683316099987</c:v>
                </c:pt>
                <c:pt idx="9">
                  <c:v>19.43469054379996</c:v>
                </c:pt>
                <c:pt idx="10">
                  <c:v>19.393319588399951</c:v>
                </c:pt>
                <c:pt idx="11">
                  <c:v>20.193737685699986</c:v>
                </c:pt>
                <c:pt idx="12">
                  <c:v>14.2776691549</c:v>
                </c:pt>
                <c:pt idx="13">
                  <c:v>15.922089960700006</c:v>
                </c:pt>
                <c:pt idx="14">
                  <c:v>17.210086613000001</c:v>
                </c:pt>
                <c:pt idx="15">
                  <c:v>18.20539368309996</c:v>
                </c:pt>
                <c:pt idx="16">
                  <c:v>17.48605268309996</c:v>
                </c:pt>
                <c:pt idx="17">
                  <c:v>17.316825279900005</c:v>
                </c:pt>
                <c:pt idx="18">
                  <c:v>18.9808016972</c:v>
                </c:pt>
                <c:pt idx="19">
                  <c:v>20.244200804399956</c:v>
                </c:pt>
                <c:pt idx="20">
                  <c:v>21.513341228200005</c:v>
                </c:pt>
                <c:pt idx="21">
                  <c:v>21.7447780665</c:v>
                </c:pt>
                <c:pt idx="22">
                  <c:v>22.676856656700036</c:v>
                </c:pt>
                <c:pt idx="23">
                  <c:v>23.834965412600095</c:v>
                </c:pt>
                <c:pt idx="24">
                  <c:v>23.127584581200001</c:v>
                </c:pt>
                <c:pt idx="25">
                  <c:v>21.857279494299998</c:v>
                </c:pt>
                <c:pt idx="26">
                  <c:v>22.910472272999947</c:v>
                </c:pt>
                <c:pt idx="27">
                  <c:v>24.021020095899999</c:v>
                </c:pt>
                <c:pt idx="28">
                  <c:v>25.305290532799951</c:v>
                </c:pt>
                <c:pt idx="29">
                  <c:v>25.762681068099987</c:v>
                </c:pt>
                <c:pt idx="30">
                  <c:v>27.08963817169996</c:v>
                </c:pt>
                <c:pt idx="31">
                  <c:v>24.4138150747</c:v>
                </c:pt>
                <c:pt idx="32">
                  <c:v>25.215234909099987</c:v>
                </c:pt>
                <c:pt idx="33">
                  <c:v>24.998827956</c:v>
                </c:pt>
                <c:pt idx="34">
                  <c:v>25.831108120500048</c:v>
                </c:pt>
                <c:pt idx="35">
                  <c:v>22.209712063199959</c:v>
                </c:pt>
                <c:pt idx="36">
                  <c:v>22.791991952600039</c:v>
                </c:pt>
                <c:pt idx="37">
                  <c:v>24.798367072299989</c:v>
                </c:pt>
                <c:pt idx="38">
                  <c:v>26.479010852099989</c:v>
                </c:pt>
                <c:pt idx="39">
                  <c:v>27.540921542499987</c:v>
                </c:pt>
                <c:pt idx="40">
                  <c:v>28.95061995869996</c:v>
                </c:pt>
                <c:pt idx="41">
                  <c:v>29.8817761518</c:v>
                </c:pt>
                <c:pt idx="42">
                  <c:v>30.53579137599996</c:v>
                </c:pt>
                <c:pt idx="43">
                  <c:v>30.4172994153</c:v>
                </c:pt>
                <c:pt idx="44">
                  <c:v>28.937291693799999</c:v>
                </c:pt>
                <c:pt idx="45">
                  <c:v>29.554203247699999</c:v>
                </c:pt>
                <c:pt idx="46">
                  <c:v>29.017304439400039</c:v>
                </c:pt>
                <c:pt idx="47">
                  <c:v>21.503730380399947</c:v>
                </c:pt>
                <c:pt idx="48">
                  <c:v>24.479466773499986</c:v>
                </c:pt>
                <c:pt idx="49">
                  <c:v>24.781553650699987</c:v>
                </c:pt>
                <c:pt idx="50">
                  <c:v>26.689055377399999</c:v>
                </c:pt>
                <c:pt idx="51">
                  <c:v>26.289332582499917</c:v>
                </c:pt>
                <c:pt idx="52">
                  <c:v>25.7448072412</c:v>
                </c:pt>
                <c:pt idx="53">
                  <c:v>23.039169443700001</c:v>
                </c:pt>
                <c:pt idx="54">
                  <c:v>21.627544272200002</c:v>
                </c:pt>
                <c:pt idx="55">
                  <c:v>21.221309582599947</c:v>
                </c:pt>
                <c:pt idx="56">
                  <c:v>21.560123066899987</c:v>
                </c:pt>
                <c:pt idx="57">
                  <c:v>18.565271665299999</c:v>
                </c:pt>
                <c:pt idx="58">
                  <c:v>12.8582228051</c:v>
                </c:pt>
                <c:pt idx="59">
                  <c:v>12.594572252900004</c:v>
                </c:pt>
                <c:pt idx="60">
                  <c:v>11.819080878800031</c:v>
                </c:pt>
                <c:pt idx="61">
                  <c:v>10.679604968200017</c:v>
                </c:pt>
                <c:pt idx="62">
                  <c:v>9.5740055380800175</c:v>
                </c:pt>
                <c:pt idx="63">
                  <c:v>8.3851900944300048</c:v>
                </c:pt>
                <c:pt idx="64">
                  <c:v>7.4352672865500109</c:v>
                </c:pt>
                <c:pt idx="65">
                  <c:v>7.2922097327500088</c:v>
                </c:pt>
                <c:pt idx="66">
                  <c:v>6.8996764604600003</c:v>
                </c:pt>
                <c:pt idx="67">
                  <c:v>6.3047268906299898</c:v>
                </c:pt>
                <c:pt idx="68">
                  <c:v>5.6032964874299998</c:v>
                </c:pt>
                <c:pt idx="69">
                  <c:v>5.0404594021799998</c:v>
                </c:pt>
                <c:pt idx="70">
                  <c:v>4.2646977508199955</c:v>
                </c:pt>
                <c:pt idx="71">
                  <c:v>4.1978274531599906</c:v>
                </c:pt>
                <c:pt idx="72">
                  <c:v>3.7364569626299997</c:v>
                </c:pt>
                <c:pt idx="73">
                  <c:v>3.89700937894</c:v>
                </c:pt>
                <c:pt idx="74">
                  <c:v>3.8505966093499997</c:v>
                </c:pt>
                <c:pt idx="75">
                  <c:v>3.5104941602799999</c:v>
                </c:pt>
                <c:pt idx="76">
                  <c:v>3.43118199834</c:v>
                </c:pt>
                <c:pt idx="77">
                  <c:v>3.4149552803699987</c:v>
                </c:pt>
                <c:pt idx="78">
                  <c:v>2.9648251101799987</c:v>
                </c:pt>
                <c:pt idx="79">
                  <c:v>2.9762665464799998</c:v>
                </c:pt>
                <c:pt idx="80">
                  <c:v>2.7787106481600055</c:v>
                </c:pt>
                <c:pt idx="81">
                  <c:v>2.8727638805699987</c:v>
                </c:pt>
                <c:pt idx="82">
                  <c:v>2.7904060139799998</c:v>
                </c:pt>
                <c:pt idx="83">
                  <c:v>2.6762024757099967</c:v>
                </c:pt>
                <c:pt idx="84">
                  <c:v>2.59439866618</c:v>
                </c:pt>
                <c:pt idx="85">
                  <c:v>2.5634810243500001</c:v>
                </c:pt>
                <c:pt idx="86">
                  <c:v>2.4241570085000044</c:v>
                </c:pt>
                <c:pt idx="87">
                  <c:v>2.4591398456200002</c:v>
                </c:pt>
                <c:pt idx="88">
                  <c:v>2.3970210809700001</c:v>
                </c:pt>
                <c:pt idx="89">
                  <c:v>2.3622588110999967</c:v>
                </c:pt>
                <c:pt idx="90">
                  <c:v>2.2775738002400012</c:v>
                </c:pt>
                <c:pt idx="91">
                  <c:v>2.1320255950799987</c:v>
                </c:pt>
              </c:numCache>
            </c:numRef>
          </c:yVal>
          <c:smooth val="1"/>
        </c:ser>
        <c:ser>
          <c:idx val="1"/>
          <c:order val="1"/>
          <c:tx>
            <c:v>Heusler</c:v>
          </c:tx>
          <c:marker>
            <c:symbol val="none"/>
          </c:marker>
          <c:xVal>
            <c:numRef>
              <c:f>V_fits_Heusler!$B$2:$B$84</c:f>
              <c:numCache>
                <c:formatCode>General</c:formatCode>
                <c:ptCount val="83"/>
                <c:pt idx="0">
                  <c:v>3.5999999046299997</c:v>
                </c:pt>
                <c:pt idx="1">
                  <c:v>3.7000000476800055</c:v>
                </c:pt>
                <c:pt idx="2">
                  <c:v>3.7999999523200012</c:v>
                </c:pt>
                <c:pt idx="3">
                  <c:v>3.9000000953699998</c:v>
                </c:pt>
                <c:pt idx="4">
                  <c:v>4</c:v>
                </c:pt>
                <c:pt idx="5">
                  <c:v>4</c:v>
                </c:pt>
                <c:pt idx="6">
                  <c:v>4.0999999046299997</c:v>
                </c:pt>
                <c:pt idx="7">
                  <c:v>4.1999998092699906</c:v>
                </c:pt>
                <c:pt idx="8">
                  <c:v>4.3000001907299996</c:v>
                </c:pt>
                <c:pt idx="9">
                  <c:v>4.4000000953700109</c:v>
                </c:pt>
                <c:pt idx="10">
                  <c:v>4.5</c:v>
                </c:pt>
                <c:pt idx="11">
                  <c:v>4.5999999046299997</c:v>
                </c:pt>
                <c:pt idx="12">
                  <c:v>4.6999998092699906</c:v>
                </c:pt>
                <c:pt idx="13">
                  <c:v>4.8000001907299996</c:v>
                </c:pt>
                <c:pt idx="14">
                  <c:v>4.9000000953700109</c:v>
                </c:pt>
                <c:pt idx="15">
                  <c:v>5</c:v>
                </c:pt>
                <c:pt idx="16">
                  <c:v>5.0999999046299997</c:v>
                </c:pt>
                <c:pt idx="17">
                  <c:v>5.1999998092699906</c:v>
                </c:pt>
                <c:pt idx="18">
                  <c:v>5.3000001907299996</c:v>
                </c:pt>
                <c:pt idx="19">
                  <c:v>5.4000000953700109</c:v>
                </c:pt>
                <c:pt idx="20">
                  <c:v>5.5</c:v>
                </c:pt>
                <c:pt idx="21">
                  <c:v>5.5999999046299997</c:v>
                </c:pt>
                <c:pt idx="22">
                  <c:v>5.6999998092699906</c:v>
                </c:pt>
                <c:pt idx="23">
                  <c:v>5.8000001907299996</c:v>
                </c:pt>
                <c:pt idx="24">
                  <c:v>5.9000000953700109</c:v>
                </c:pt>
                <c:pt idx="25">
                  <c:v>6</c:v>
                </c:pt>
                <c:pt idx="26">
                  <c:v>6.0999999046299997</c:v>
                </c:pt>
                <c:pt idx="27">
                  <c:v>6.1999998092699906</c:v>
                </c:pt>
                <c:pt idx="28">
                  <c:v>6.3000001907299996</c:v>
                </c:pt>
                <c:pt idx="29">
                  <c:v>6.4000000953700109</c:v>
                </c:pt>
                <c:pt idx="30">
                  <c:v>6.5</c:v>
                </c:pt>
                <c:pt idx="31">
                  <c:v>7</c:v>
                </c:pt>
                <c:pt idx="32">
                  <c:v>8</c:v>
                </c:pt>
                <c:pt idx="33">
                  <c:v>9</c:v>
                </c:pt>
                <c:pt idx="34">
                  <c:v>10</c:v>
                </c:pt>
                <c:pt idx="35">
                  <c:v>11</c:v>
                </c:pt>
                <c:pt idx="36">
                  <c:v>12</c:v>
                </c:pt>
                <c:pt idx="37">
                  <c:v>13</c:v>
                </c:pt>
                <c:pt idx="38">
                  <c:v>14</c:v>
                </c:pt>
                <c:pt idx="39">
                  <c:v>15</c:v>
                </c:pt>
                <c:pt idx="40">
                  <c:v>16</c:v>
                </c:pt>
                <c:pt idx="41">
                  <c:v>17</c:v>
                </c:pt>
                <c:pt idx="42">
                  <c:v>18</c:v>
                </c:pt>
                <c:pt idx="43">
                  <c:v>19</c:v>
                </c:pt>
                <c:pt idx="44">
                  <c:v>20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24</c:v>
                </c:pt>
                <c:pt idx="49">
                  <c:v>25</c:v>
                </c:pt>
                <c:pt idx="50">
                  <c:v>26</c:v>
                </c:pt>
                <c:pt idx="51">
                  <c:v>27</c:v>
                </c:pt>
                <c:pt idx="52">
                  <c:v>28</c:v>
                </c:pt>
                <c:pt idx="53">
                  <c:v>29</c:v>
                </c:pt>
                <c:pt idx="54">
                  <c:v>30</c:v>
                </c:pt>
                <c:pt idx="55">
                  <c:v>31</c:v>
                </c:pt>
                <c:pt idx="56">
                  <c:v>32</c:v>
                </c:pt>
                <c:pt idx="57">
                  <c:v>33</c:v>
                </c:pt>
                <c:pt idx="58">
                  <c:v>34</c:v>
                </c:pt>
                <c:pt idx="59">
                  <c:v>35</c:v>
                </c:pt>
                <c:pt idx="60">
                  <c:v>35</c:v>
                </c:pt>
                <c:pt idx="61">
                  <c:v>37.5</c:v>
                </c:pt>
                <c:pt idx="62">
                  <c:v>40</c:v>
                </c:pt>
                <c:pt idx="63">
                  <c:v>42.5</c:v>
                </c:pt>
                <c:pt idx="64">
                  <c:v>45</c:v>
                </c:pt>
                <c:pt idx="65">
                  <c:v>47.5</c:v>
                </c:pt>
                <c:pt idx="66">
                  <c:v>50</c:v>
                </c:pt>
                <c:pt idx="67">
                  <c:v>52.5</c:v>
                </c:pt>
                <c:pt idx="68">
                  <c:v>55</c:v>
                </c:pt>
                <c:pt idx="69">
                  <c:v>57.5</c:v>
                </c:pt>
                <c:pt idx="70">
                  <c:v>60</c:v>
                </c:pt>
                <c:pt idx="71">
                  <c:v>62.5</c:v>
                </c:pt>
                <c:pt idx="72">
                  <c:v>65</c:v>
                </c:pt>
                <c:pt idx="73">
                  <c:v>67.5</c:v>
                </c:pt>
                <c:pt idx="74">
                  <c:v>70</c:v>
                </c:pt>
                <c:pt idx="75">
                  <c:v>72.5</c:v>
                </c:pt>
                <c:pt idx="76">
                  <c:v>75</c:v>
                </c:pt>
                <c:pt idx="77">
                  <c:v>77.5</c:v>
                </c:pt>
                <c:pt idx="78">
                  <c:v>80</c:v>
                </c:pt>
                <c:pt idx="79">
                  <c:v>82.5</c:v>
                </c:pt>
                <c:pt idx="80">
                  <c:v>85</c:v>
                </c:pt>
                <c:pt idx="81">
                  <c:v>87.5</c:v>
                </c:pt>
                <c:pt idx="82">
                  <c:v>90</c:v>
                </c:pt>
              </c:numCache>
            </c:numRef>
          </c:xVal>
          <c:yVal>
            <c:numRef>
              <c:f>V_fits_Heusler!$G$2:$G$84</c:f>
              <c:numCache>
                <c:formatCode>General</c:formatCode>
                <c:ptCount val="83"/>
                <c:pt idx="0">
                  <c:v>1.7375731118700002</c:v>
                </c:pt>
                <c:pt idx="1">
                  <c:v>2.0573301058400002</c:v>
                </c:pt>
                <c:pt idx="2">
                  <c:v>1.8519192933299955</c:v>
                </c:pt>
                <c:pt idx="3">
                  <c:v>1.9521363331999997</c:v>
                </c:pt>
                <c:pt idx="4">
                  <c:v>2.0283008901100001</c:v>
                </c:pt>
                <c:pt idx="5">
                  <c:v>2.0258091067099997</c:v>
                </c:pt>
                <c:pt idx="6">
                  <c:v>2.1353746897799999</c:v>
                </c:pt>
                <c:pt idx="7">
                  <c:v>2.1675593406900049</c:v>
                </c:pt>
                <c:pt idx="8">
                  <c:v>2.2290592620600012</c:v>
                </c:pt>
                <c:pt idx="9">
                  <c:v>2.1915913815800012</c:v>
                </c:pt>
                <c:pt idx="10">
                  <c:v>2.2147707457200054</c:v>
                </c:pt>
                <c:pt idx="11">
                  <c:v>2.2458397190600001</c:v>
                </c:pt>
                <c:pt idx="12">
                  <c:v>2.2441547530800054</c:v>
                </c:pt>
                <c:pt idx="13">
                  <c:v>2.2207043839700011</c:v>
                </c:pt>
                <c:pt idx="14">
                  <c:v>2.1838669395899997</c:v>
                </c:pt>
                <c:pt idx="15">
                  <c:v>1.6408491869899999</c:v>
                </c:pt>
                <c:pt idx="16">
                  <c:v>1.6913692435499974</c:v>
                </c:pt>
                <c:pt idx="17">
                  <c:v>1.7790832007999979</c:v>
                </c:pt>
                <c:pt idx="18">
                  <c:v>1.82417268542</c:v>
                </c:pt>
                <c:pt idx="19">
                  <c:v>1.9936295090299998</c:v>
                </c:pt>
                <c:pt idx="20">
                  <c:v>2.1147630106199999</c:v>
                </c:pt>
                <c:pt idx="21">
                  <c:v>2.2268617657600012</c:v>
                </c:pt>
                <c:pt idx="22">
                  <c:v>2.2842243265300044</c:v>
                </c:pt>
                <c:pt idx="23">
                  <c:v>2.3272043809</c:v>
                </c:pt>
                <c:pt idx="24">
                  <c:v>2.4204118418200049</c:v>
                </c:pt>
                <c:pt idx="25">
                  <c:v>2.4707831300899987</c:v>
                </c:pt>
                <c:pt idx="26">
                  <c:v>2.5324201523399998</c:v>
                </c:pt>
                <c:pt idx="27">
                  <c:v>2.6007539453200001</c:v>
                </c:pt>
                <c:pt idx="28">
                  <c:v>2.5681166112700002</c:v>
                </c:pt>
                <c:pt idx="29">
                  <c:v>2.6659434912999997</c:v>
                </c:pt>
                <c:pt idx="30">
                  <c:v>2.7282804246499999</c:v>
                </c:pt>
                <c:pt idx="31">
                  <c:v>4.2882606495199997</c:v>
                </c:pt>
                <c:pt idx="32">
                  <c:v>4.4906949554400004</c:v>
                </c:pt>
                <c:pt idx="33">
                  <c:v>4.4034504511600003</c:v>
                </c:pt>
                <c:pt idx="34">
                  <c:v>3.9576323911299998</c:v>
                </c:pt>
                <c:pt idx="35">
                  <c:v>4.5121812043599867</c:v>
                </c:pt>
                <c:pt idx="36">
                  <c:v>4.6250573884299877</c:v>
                </c:pt>
                <c:pt idx="37">
                  <c:v>5.0945617101099945</c:v>
                </c:pt>
                <c:pt idx="38">
                  <c:v>4.6887140440199877</c:v>
                </c:pt>
                <c:pt idx="39">
                  <c:v>4.8688438100899898</c:v>
                </c:pt>
                <c:pt idx="40">
                  <c:v>4.348460785420011</c:v>
                </c:pt>
                <c:pt idx="41">
                  <c:v>4.0005845278799788</c:v>
                </c:pt>
                <c:pt idx="42">
                  <c:v>3.6797634301499977</c:v>
                </c:pt>
                <c:pt idx="43">
                  <c:v>3.3338191345199943</c:v>
                </c:pt>
                <c:pt idx="44">
                  <c:v>2.9070959370599998</c:v>
                </c:pt>
                <c:pt idx="45">
                  <c:v>2.7042359764300001</c:v>
                </c:pt>
                <c:pt idx="46">
                  <c:v>2.4870517124500049</c:v>
                </c:pt>
                <c:pt idx="47">
                  <c:v>2.29337063999</c:v>
                </c:pt>
                <c:pt idx="48">
                  <c:v>2.04533318918</c:v>
                </c:pt>
                <c:pt idx="49">
                  <c:v>1.7761732095600002</c:v>
                </c:pt>
                <c:pt idx="50">
                  <c:v>1.6178292927199935</c:v>
                </c:pt>
                <c:pt idx="51">
                  <c:v>1.5678358327399977</c:v>
                </c:pt>
                <c:pt idx="52">
                  <c:v>1.4093047010599955</c:v>
                </c:pt>
                <c:pt idx="53">
                  <c:v>1.3617029211800027</c:v>
                </c:pt>
                <c:pt idx="54">
                  <c:v>1.2090024103499974</c:v>
                </c:pt>
                <c:pt idx="55">
                  <c:v>1.1572941571199955</c:v>
                </c:pt>
                <c:pt idx="56">
                  <c:v>1.1038473607599999</c:v>
                </c:pt>
                <c:pt idx="57">
                  <c:v>0.93495216948299875</c:v>
                </c:pt>
                <c:pt idx="58">
                  <c:v>0.77739259159199992</c:v>
                </c:pt>
                <c:pt idx="59">
                  <c:v>0.8879477642119995</c:v>
                </c:pt>
                <c:pt idx="60">
                  <c:v>0.72533906093</c:v>
                </c:pt>
                <c:pt idx="61">
                  <c:v>0.70452404161500004</c:v>
                </c:pt>
                <c:pt idx="62">
                  <c:v>0.50709688014800003</c:v>
                </c:pt>
                <c:pt idx="63">
                  <c:v>0.50105183635900186</c:v>
                </c:pt>
                <c:pt idx="64">
                  <c:v>0.41649100286899993</c:v>
                </c:pt>
                <c:pt idx="65">
                  <c:v>0.36945935084699999</c:v>
                </c:pt>
                <c:pt idx="66">
                  <c:v>0.35237994245499998</c:v>
                </c:pt>
                <c:pt idx="67">
                  <c:v>0.33287166515400168</c:v>
                </c:pt>
                <c:pt idx="68">
                  <c:v>0.26540437383800086</c:v>
                </c:pt>
                <c:pt idx="69">
                  <c:v>0.21093099568100046</c:v>
                </c:pt>
                <c:pt idx="70">
                  <c:v>0.19977681980100004</c:v>
                </c:pt>
                <c:pt idx="71">
                  <c:v>0.18737580199600001</c:v>
                </c:pt>
                <c:pt idx="72">
                  <c:v>0.17307214981700031</c:v>
                </c:pt>
                <c:pt idx="73">
                  <c:v>0.14483795150400031</c:v>
                </c:pt>
                <c:pt idx="74">
                  <c:v>0.13339622514999999</c:v>
                </c:pt>
                <c:pt idx="75">
                  <c:v>0.12295885421399999</c:v>
                </c:pt>
                <c:pt idx="76">
                  <c:v>0.105397782994</c:v>
                </c:pt>
                <c:pt idx="77">
                  <c:v>8.8332936014299993E-2</c:v>
                </c:pt>
                <c:pt idx="78">
                  <c:v>7.9799422855500263E-2</c:v>
                </c:pt>
                <c:pt idx="79">
                  <c:v>0.15617090492499988</c:v>
                </c:pt>
                <c:pt idx="80">
                  <c:v>5.3603388236500002E-2</c:v>
                </c:pt>
                <c:pt idx="81">
                  <c:v>9.5618767388800208E-2</c:v>
                </c:pt>
                <c:pt idx="82">
                  <c:v>9.2403478087600008E-2</c:v>
                </c:pt>
              </c:numCache>
            </c:numRef>
          </c:yVal>
          <c:smooth val="1"/>
        </c:ser>
        <c:axId val="235672320"/>
        <c:axId val="235707392"/>
      </c:scatterChart>
      <c:valAx>
        <c:axId val="235672320"/>
        <c:scaling>
          <c:orientation val="minMax"/>
          <c:max val="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Incident energy (meV)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235707392"/>
        <c:crosses val="autoZero"/>
        <c:crossBetween val="midCat"/>
      </c:valAx>
      <c:valAx>
        <c:axId val="23570739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Scattered flux from Vanadium into</a:t>
                </a:r>
                <a:r>
                  <a:rPr lang="en-US" baseline="0"/>
                  <a:t> detectors</a:t>
                </a:r>
                <a:r>
                  <a:rPr lang="en-US"/>
                  <a:t> (Arb)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235672320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Flux ratio, Heusler vs. PG, flip on,</a:t>
            </a:r>
            <a:r>
              <a:rPr lang="en-US" baseline="0"/>
              <a:t> TiZr</a:t>
            </a:r>
            <a:endParaRPr 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Heusler Radial</c:v>
          </c:tx>
          <c:marker>
            <c:symbol val="none"/>
          </c:marker>
          <c:xVal>
            <c:numRef>
              <c:f>PolTiZrRuns!$D$55:$D$74</c:f>
              <c:numCache>
                <c:formatCode>General</c:formatCode>
                <c:ptCount val="20"/>
                <c:pt idx="0">
                  <c:v>3.8</c:v>
                </c:pt>
                <c:pt idx="1">
                  <c:v>4.5</c:v>
                </c:pt>
                <c:pt idx="2">
                  <c:v>5</c:v>
                </c:pt>
                <c:pt idx="3">
                  <c:v>6</c:v>
                </c:pt>
                <c:pt idx="4">
                  <c:v>7.5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20</c:v>
                </c:pt>
                <c:pt idx="14">
                  <c:v>23</c:v>
                </c:pt>
                <c:pt idx="15">
                  <c:v>25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35</c:v>
                </c:pt>
              </c:numCache>
            </c:numRef>
          </c:xVal>
          <c:yVal>
            <c:numRef>
              <c:f>PolTiZrRuns!$R$55:$R$74</c:f>
              <c:numCache>
                <c:formatCode>General</c:formatCode>
                <c:ptCount val="20"/>
                <c:pt idx="0">
                  <c:v>0.21398527520255498</c:v>
                </c:pt>
                <c:pt idx="1">
                  <c:v>0.17652287307169431</c:v>
                </c:pt>
                <c:pt idx="2">
                  <c:v>0.17009210673397365</c:v>
                </c:pt>
                <c:pt idx="3">
                  <c:v>0.16990935562001871</c:v>
                </c:pt>
                <c:pt idx="4">
                  <c:v>0.15768756018770946</c:v>
                </c:pt>
                <c:pt idx="5">
                  <c:v>0.14762593310850569</c:v>
                </c:pt>
                <c:pt idx="6">
                  <c:v>0.15273692103347675</c:v>
                </c:pt>
                <c:pt idx="7">
                  <c:v>0.16362134919765234</c:v>
                </c:pt>
                <c:pt idx="8">
                  <c:v>0.15566799693826594</c:v>
                </c:pt>
                <c:pt idx="9">
                  <c:v>0.15530897849772829</c:v>
                </c:pt>
                <c:pt idx="10">
                  <c:v>0.16134479920827666</c:v>
                </c:pt>
                <c:pt idx="11">
                  <c:v>0.18312340248122133</c:v>
                </c:pt>
                <c:pt idx="12">
                  <c:v>0.16209226531599816</c:v>
                </c:pt>
                <c:pt idx="13">
                  <c:v>0.14811612792566869</c:v>
                </c:pt>
                <c:pt idx="14">
                  <c:v>0.15338932821682849</c:v>
                </c:pt>
                <c:pt idx="15">
                  <c:v>0.15648869180530875</c:v>
                </c:pt>
                <c:pt idx="16">
                  <c:v>0.14047637595500323</c:v>
                </c:pt>
                <c:pt idx="17">
                  <c:v>0.14037016012361625</c:v>
                </c:pt>
                <c:pt idx="18">
                  <c:v>0.11365002521237845</c:v>
                </c:pt>
                <c:pt idx="19">
                  <c:v>0.11602515115605797</c:v>
                </c:pt>
              </c:numCache>
            </c:numRef>
          </c:yVal>
        </c:ser>
        <c:axId val="157600384"/>
        <c:axId val="157603712"/>
      </c:scatterChart>
      <c:valAx>
        <c:axId val="157600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Ei (meV)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57603712"/>
        <c:crosses val="autoZero"/>
        <c:crossBetween val="midCat"/>
      </c:valAx>
      <c:valAx>
        <c:axId val="157603712"/>
        <c:scaling>
          <c:orientation val="minMax"/>
          <c:min val="0.1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Ratio</a:t>
                </a:r>
              </a:p>
            </c:rich>
          </c:tx>
          <c:layout/>
        </c:title>
        <c:numFmt formatCode="0%" sourceLinked="0"/>
        <c:majorTickMark val="none"/>
        <c:tickLblPos val="nextTo"/>
        <c:crossAx val="157600384"/>
        <c:crosses val="autoZero"/>
        <c:crossBetween val="midCat"/>
        <c:majorUnit val="5.0000000000000024E-2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5ACC77B-4F57-4FDD-B6F4-571A12F2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17670E-8850-40F8-B382-115A5F22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78038-986F-40DF-8430-E149CCA63BF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7670E-8850-40F8-B382-115A5F2291E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48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4522-E708-4FF3-90BF-F87C021CB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B5DD6-94E0-40B4-8264-144B83D27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990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HYSPEC</a:t>
            </a:r>
          </a:p>
          <a:p>
            <a:r>
              <a:rPr lang="en-US"/>
              <a:t>IDT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66D1A4-BBBF-4C02-94E2-49D097B289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8740-75B3-4D07-8B42-6AD005E8B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sz="1100" dirty="0" smtClean="0"/>
              <a:t>4-7 July 2016, Munich (</a:t>
            </a:r>
            <a:r>
              <a:rPr lang="en-US" sz="1100" dirty="0" err="1" smtClean="0"/>
              <a:t>Freising</a:t>
            </a:r>
            <a:r>
              <a:rPr lang="en-US" sz="1100" dirty="0" smtClean="0"/>
              <a:t>), Germany</a:t>
            </a:r>
            <a:endParaRPr lang="en-US" sz="11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4663D-08C9-46E3-A74C-A684D6186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0FCE8-ED01-4C96-AA52-09B33B0B6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5CC1-3506-4377-B042-99C83BF91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34DD-5021-45C9-8216-90039C828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FFE-073E-4016-8689-8518C80FA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5493-84AF-4A17-B935-EB15BDBBE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ABF7D-9B00-4723-B25F-22FF4409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C492B-2590-4747-AA4E-B35428870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</a:defRPr>
            </a:lvl1pPr>
          </a:lstStyle>
          <a:p>
            <a:pPr>
              <a:defRPr/>
            </a:pPr>
            <a:fld id="{6B501324-EB6D-4F2C-A63C-BFCF9A11E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xiv.org/abs/cond-mat/0410040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rxiv.org/abs/cond-mat/041004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arxiv.org/abs/cond-mat/0410040" TargetMode="Externa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949440" cy="160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 (HYSPEC) and other direct geometry instruments at SNS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09800"/>
            <a:ext cx="6949440" cy="109728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Igor </a:t>
            </a:r>
            <a:r>
              <a:rPr lang="en-US" dirty="0" err="1" smtClean="0"/>
              <a:t>Zaliznyak</a:t>
            </a:r>
            <a:endParaRPr lang="en-US" dirty="0" smtClean="0"/>
          </a:p>
          <a:p>
            <a:pPr eaLnBrk="1" hangingPunct="1"/>
            <a:r>
              <a:rPr lang="en-US" dirty="0" smtClean="0"/>
              <a:t>Condensed Matter Physics and Materials Science Division </a:t>
            </a: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/Spectrometer, October 10, 2016</a:t>
            </a:r>
          </a:p>
        </p:txBody>
      </p:sp>
      <p:pic>
        <p:nvPicPr>
          <p:cNvPr id="4" name="Picture 3" descr="20160227_193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657600"/>
            <a:ext cx="5486400" cy="3086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Spectrometers at SNS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86200" y="1143000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M. Stone, et. al. Rev. Sci. Instrum. 85, 045113 (2014)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600200"/>
            <a:ext cx="4343400" cy="430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56948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Spectrometers at SNS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1" y="1219200"/>
            <a:ext cx="792145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86200" y="914400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M. Stone, et. al. Rev. Sci. Instrum. 85, 045113 (2014)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33400" y="1752600"/>
            <a:ext cx="7848600" cy="304800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3400" y="2514600"/>
            <a:ext cx="7848600" cy="304800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33400" y="2743200"/>
            <a:ext cx="7848600" cy="457200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3400" y="3657600"/>
            <a:ext cx="7848600" cy="304800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4876800"/>
            <a:ext cx="7848600" cy="304800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Spectrometers at SNS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1000" y="5181600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M. Stone, et. al. Rev. Sci. Instrum. 85, 045113 (2014)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752600"/>
            <a:ext cx="43434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572000" cy="30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Spectrometers at SNS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86200" y="914400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M. Stone, et. al. Rev. Sci. Instrum. 85, 045113 (2014)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551" y="1676400"/>
            <a:ext cx="229664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76400"/>
            <a:ext cx="225751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81200" y="1371600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Ei = 7 meV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800600" y="13716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Ei = 15 meV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629400" y="1676400"/>
            <a:ext cx="2362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a-DK" sz="1400" dirty="0" smtClean="0">
                <a:cs typeface="Arial" charset="0"/>
              </a:rPr>
              <a:t>Magnetic intensity from the same powder sample of CrCl2 (Haldane gap chain S=1 antiferromagnet) measured on the four different spectrometers at two incident energies. Note the 4x larger scale for HYSPEC data at Ei = 7 meV.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300788" y="1700213"/>
            <a:ext cx="2420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/>
              <a:t>T</a:t>
            </a:r>
            <a:r>
              <a:rPr lang="en-US" sz="1800" baseline="-25000" dirty="0"/>
              <a:t>0</a:t>
            </a:r>
            <a:r>
              <a:rPr lang="en-US" sz="1800" dirty="0"/>
              <a:t> Chopper</a:t>
            </a:r>
          </a:p>
          <a:p>
            <a:endParaRPr lang="en-US" sz="1800" dirty="0"/>
          </a:p>
          <a:p>
            <a:r>
              <a:rPr lang="en-US" sz="1800" dirty="0"/>
              <a:t>Disc Chopper</a:t>
            </a:r>
          </a:p>
          <a:p>
            <a:endParaRPr lang="en-US" sz="1800" dirty="0"/>
          </a:p>
          <a:p>
            <a:r>
              <a:rPr lang="en-US" sz="1800" dirty="0" err="1"/>
              <a:t>Monochromator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Goniometer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Radial Collimator,</a:t>
            </a:r>
          </a:p>
          <a:p>
            <a:r>
              <a:rPr lang="en-US" sz="1800" dirty="0"/>
              <a:t>or Bender </a:t>
            </a:r>
            <a:r>
              <a:rPr lang="en-US" sz="1800" dirty="0" err="1"/>
              <a:t>Polarizers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Flight Chamber </a:t>
            </a:r>
            <a:r>
              <a:rPr lang="en-US" sz="1800" dirty="0" smtClean="0"/>
              <a:t>(evacuated or </a:t>
            </a:r>
            <a:r>
              <a:rPr lang="en-US" sz="1800" dirty="0" err="1" smtClean="0"/>
              <a:t>Ar</a:t>
            </a:r>
            <a:r>
              <a:rPr lang="en-US" sz="1800" dirty="0" smtClean="0"/>
              <a:t>/He </a:t>
            </a:r>
            <a:r>
              <a:rPr lang="en-US" sz="1800" dirty="0"/>
              <a:t>filled)</a:t>
            </a:r>
          </a:p>
          <a:p>
            <a:endParaRPr lang="en-US" sz="1800" dirty="0"/>
          </a:p>
          <a:p>
            <a:r>
              <a:rPr lang="en-US" sz="1800" dirty="0"/>
              <a:t>Detectors</a:t>
            </a:r>
          </a:p>
        </p:txBody>
      </p:sp>
      <p:pic>
        <p:nvPicPr>
          <p:cNvPr id="50183" name="Picture 7" descr="hyspec_02-28-02-c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57912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Freeform 8"/>
          <p:cNvSpPr>
            <a:spLocks/>
          </p:cNvSpPr>
          <p:nvPr/>
        </p:nvSpPr>
        <p:spPr bwMode="auto">
          <a:xfrm flipV="1">
            <a:off x="1768475" y="1930400"/>
            <a:ext cx="4608513" cy="846138"/>
          </a:xfrm>
          <a:custGeom>
            <a:avLst/>
            <a:gdLst/>
            <a:ahLst/>
            <a:cxnLst>
              <a:cxn ang="0">
                <a:pos x="3440" y="374"/>
              </a:cxn>
              <a:cxn ang="0">
                <a:pos x="597" y="277"/>
              </a:cxn>
              <a:cxn ang="0">
                <a:pos x="0" y="0"/>
              </a:cxn>
            </a:cxnLst>
            <a:rect l="0" t="0" r="r" b="b"/>
            <a:pathLst>
              <a:path w="3440" h="374">
                <a:moveTo>
                  <a:pt x="3440" y="374"/>
                </a:moveTo>
                <a:lnTo>
                  <a:pt x="597" y="27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2895600" y="2468563"/>
            <a:ext cx="3443288" cy="1160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3733800" y="3006725"/>
            <a:ext cx="2605088" cy="147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 rot="-332986">
            <a:off x="4151313" y="3660775"/>
            <a:ext cx="2224087" cy="1114425"/>
          </a:xfrm>
          <a:custGeom>
            <a:avLst/>
            <a:gdLst/>
            <a:ahLst/>
            <a:cxnLst>
              <a:cxn ang="0">
                <a:pos x="1638" y="0"/>
              </a:cxn>
              <a:cxn ang="0">
                <a:pos x="65" y="272"/>
              </a:cxn>
              <a:cxn ang="0">
                <a:pos x="0" y="586"/>
              </a:cxn>
            </a:cxnLst>
            <a:rect l="0" t="0" r="r" b="b"/>
            <a:pathLst>
              <a:path w="1638" h="586">
                <a:moveTo>
                  <a:pt x="1638" y="0"/>
                </a:moveTo>
                <a:lnTo>
                  <a:pt x="65" y="272"/>
                </a:lnTo>
                <a:lnTo>
                  <a:pt x="0" y="58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 rot="-204387">
            <a:off x="4344988" y="4195763"/>
            <a:ext cx="1995487" cy="433387"/>
          </a:xfrm>
          <a:custGeom>
            <a:avLst/>
            <a:gdLst/>
            <a:ahLst/>
            <a:cxnLst>
              <a:cxn ang="0">
                <a:pos x="1519" y="0"/>
              </a:cxn>
              <a:cxn ang="0">
                <a:pos x="314" y="81"/>
              </a:cxn>
              <a:cxn ang="0">
                <a:pos x="0" y="276"/>
              </a:cxn>
            </a:cxnLst>
            <a:rect l="0" t="0" r="r" b="b"/>
            <a:pathLst>
              <a:path w="1519" h="276">
                <a:moveTo>
                  <a:pt x="1519" y="0"/>
                </a:moveTo>
                <a:lnTo>
                  <a:pt x="314" y="81"/>
                </a:lnTo>
                <a:lnTo>
                  <a:pt x="0" y="27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 flipV="1">
            <a:off x="5105400" y="4699000"/>
            <a:ext cx="121920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 flipV="1">
            <a:off x="5638800" y="5000624"/>
            <a:ext cx="685800" cy="942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conceptual design - 2003</a:t>
            </a:r>
            <a:endParaRPr lang="en-US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conceptual design - 2003</a:t>
            </a:r>
            <a:endParaRPr lang="en-US" dirty="0"/>
          </a:p>
        </p:txBody>
      </p:sp>
      <p:pic>
        <p:nvPicPr>
          <p:cNvPr id="14" name="Picture 2" descr="hyspec_02-28-02-e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51709" y="1667691"/>
            <a:ext cx="7412038" cy="4271963"/>
          </a:xfrm>
          <a:prstGeom prst="rect">
            <a:avLst/>
          </a:prstGeom>
          <a:noFill/>
          <a:ln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layout (design – 2008)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5800" y="1752600"/>
            <a:ext cx="7628708" cy="4323805"/>
            <a:chOff x="108" y="672"/>
            <a:chExt cx="5568" cy="3013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" y="672"/>
              <a:ext cx="5568" cy="3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156" y="2880"/>
              <a:ext cx="288" cy="1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CVI</a:t>
              </a: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108" y="1575"/>
              <a:ext cx="579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Shutter</a:t>
              </a: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4835" y="2053"/>
              <a:ext cx="612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External Building</a:t>
              </a: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5113" y="884"/>
              <a:ext cx="561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Control Cabin</a:t>
              </a:r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5004" y="3312"/>
              <a:ext cx="634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Detector Vessel</a:t>
              </a: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4179" y="3456"/>
              <a:ext cx="537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Sample</a:t>
              </a:r>
            </a:p>
          </p:txBody>
        </p:sp>
        <p:sp>
          <p:nvSpPr>
            <p:cNvPr id="41" name="Text Box 11"/>
            <p:cNvSpPr txBox="1">
              <a:spLocks noChangeArrowheads="1"/>
            </p:cNvSpPr>
            <p:nvPr/>
          </p:nvSpPr>
          <p:spPr bwMode="auto">
            <a:xfrm>
              <a:off x="2577" y="1968"/>
              <a:ext cx="603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Chopper Box B</a:t>
              </a: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4891" y="2424"/>
              <a:ext cx="222" cy="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2816" y="3359"/>
              <a:ext cx="480" cy="2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Drum Shield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594" y="3024"/>
              <a:ext cx="66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Chopper Box A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1452" y="1728"/>
              <a:ext cx="69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HDC</a:t>
              </a:r>
              <a:br>
                <a:rPr lang="en-US" sz="1200" b="1" dirty="0">
                  <a:cs typeface="Arial" charset="0"/>
                </a:rPr>
              </a:br>
              <a:r>
                <a:rPr lang="en-US" sz="1200" b="1" dirty="0">
                  <a:cs typeface="Arial" charset="0"/>
                </a:rPr>
                <a:t>Shielding</a:t>
              </a: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H="1">
              <a:off x="1164" y="2016"/>
              <a:ext cx="28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V="1">
              <a:off x="3324" y="3072"/>
              <a:ext cx="576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H="1" flipV="1">
              <a:off x="4140" y="3072"/>
              <a:ext cx="288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9"/>
            <p:cNvSpPr>
              <a:spLocks noChangeShapeType="1"/>
            </p:cNvSpPr>
            <p:nvPr/>
          </p:nvSpPr>
          <p:spPr bwMode="auto">
            <a:xfrm flipH="1" flipV="1">
              <a:off x="4668" y="3024"/>
              <a:ext cx="33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386" y="1787"/>
              <a:ext cx="250" cy="2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3180" y="2256"/>
              <a:ext cx="48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2320" y="2880"/>
              <a:ext cx="81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Curved Beam Guide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1404" y="3168"/>
              <a:ext cx="71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Concrete Shielding</a:t>
              </a:r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 flipV="1">
              <a:off x="1020" y="2256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5"/>
            <p:cNvSpPr>
              <a:spLocks noChangeShapeType="1"/>
            </p:cNvSpPr>
            <p:nvPr/>
          </p:nvSpPr>
          <p:spPr bwMode="auto">
            <a:xfrm flipV="1">
              <a:off x="1740" y="2640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26"/>
            <p:cNvSpPr>
              <a:spLocks noChangeShapeType="1"/>
            </p:cNvSpPr>
            <p:nvPr/>
          </p:nvSpPr>
          <p:spPr bwMode="auto">
            <a:xfrm flipH="1" flipV="1">
              <a:off x="2556" y="2640"/>
              <a:ext cx="14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7"/>
            <p:cNvSpPr>
              <a:spLocks noChangeShapeType="1"/>
            </p:cNvSpPr>
            <p:nvPr/>
          </p:nvSpPr>
          <p:spPr bwMode="auto">
            <a:xfrm flipV="1">
              <a:off x="300" y="2064"/>
              <a:ext cx="144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28"/>
            <p:cNvSpPr>
              <a:spLocks noChangeShapeType="1"/>
            </p:cNvSpPr>
            <p:nvPr/>
          </p:nvSpPr>
          <p:spPr bwMode="auto">
            <a:xfrm>
              <a:off x="5532" y="273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29"/>
            <p:cNvSpPr>
              <a:spLocks noChangeShapeType="1"/>
            </p:cNvSpPr>
            <p:nvPr/>
          </p:nvSpPr>
          <p:spPr bwMode="auto">
            <a:xfrm flipH="1">
              <a:off x="5503" y="1203"/>
              <a:ext cx="56" cy="1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457200" y="1143000"/>
            <a:ext cx="45720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Short strait blade Fermi </a:t>
            </a:r>
            <a:r>
              <a:rPr lang="en-US" sz="1800" b="1" dirty="0" smtClean="0">
                <a:solidFill>
                  <a:srgbClr val="002060"/>
                </a:solidFill>
              </a:rPr>
              <a:t>chopper </a:t>
            </a:r>
            <a:br>
              <a:rPr lang="en-US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002060"/>
                </a:solidFill>
              </a:rPr>
              <a:t>at 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1</a:t>
            </a:r>
            <a:r>
              <a:rPr lang="en-US" sz="1800" b="1" dirty="0" smtClean="0">
                <a:solidFill>
                  <a:srgbClr val="002060"/>
                </a:solidFill>
              </a:rPr>
              <a:t>=37.2 m </a:t>
            </a:r>
            <a:r>
              <a:rPr lang="en-US" sz="1800" b="1" dirty="0">
                <a:solidFill>
                  <a:srgbClr val="002060"/>
                </a:solidFill>
              </a:rPr>
              <a:t>to </a:t>
            </a:r>
            <a:r>
              <a:rPr lang="en-US" sz="1800" b="1" dirty="0" smtClean="0">
                <a:solidFill>
                  <a:srgbClr val="002060"/>
                </a:solidFill>
              </a:rPr>
              <a:t>select </a:t>
            </a:r>
            <a:r>
              <a:rPr lang="en-US" sz="1800" b="1" dirty="0" err="1" smtClean="0">
                <a:solidFill>
                  <a:srgbClr val="002060"/>
                </a:solidFill>
              </a:rPr>
              <a:t>E</a:t>
            </a:r>
            <a:r>
              <a:rPr lang="en-US" sz="1800" b="1" baseline="-25000" dirty="0" err="1" smtClean="0">
                <a:solidFill>
                  <a:srgbClr val="002060"/>
                </a:solidFill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</a:rPr>
              <a:t>: trade </a:t>
            </a:r>
            <a:r>
              <a:rPr lang="en-US" sz="1800" b="1" dirty="0">
                <a:solidFill>
                  <a:srgbClr val="002060"/>
                </a:solidFill>
              </a:rPr>
              <a:t>off between E resolution and </a:t>
            </a:r>
            <a:r>
              <a:rPr lang="en-US" sz="1800" b="1" dirty="0" smtClean="0">
                <a:solidFill>
                  <a:srgbClr val="002060"/>
                </a:solidFill>
              </a:rPr>
              <a:t>flux via frequency range 60-420 Hz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2514600"/>
            <a:ext cx="34290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</a:rPr>
              <a:t>Measures variable </a:t>
            </a:r>
            <a:r>
              <a:rPr lang="en-US" sz="1800" b="1" dirty="0" err="1" smtClean="0">
                <a:solidFill>
                  <a:srgbClr val="002060"/>
                </a:solidFill>
              </a:rPr>
              <a:t>E</a:t>
            </a:r>
            <a:r>
              <a:rPr lang="en-US" sz="1800" b="1" baseline="-25000" dirty="0" err="1" smtClean="0">
                <a:solidFill>
                  <a:srgbClr val="002060"/>
                </a:solidFill>
              </a:rPr>
              <a:t>f</a:t>
            </a:r>
            <a:r>
              <a:rPr lang="en-US" sz="1800" b="1" dirty="0" smtClean="0">
                <a:solidFill>
                  <a:srgbClr val="002060"/>
                </a:solidFill>
              </a:rPr>
              <a:t> of scattered neutrons using ToF</a:t>
            </a:r>
          </a:p>
          <a:p>
            <a:r>
              <a:rPr lang="en-US" sz="1800" b="1" dirty="0" smtClean="0">
                <a:solidFill>
                  <a:srgbClr val="002060"/>
                </a:solidFill>
              </a:rPr>
              <a:t>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1800" b="1" dirty="0" smtClean="0">
                <a:solidFill>
                  <a:srgbClr val="002060"/>
                </a:solidFill>
              </a:rPr>
              <a:t>=3.6 m, 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3</a:t>
            </a:r>
            <a:r>
              <a:rPr lang="en-US" sz="1800" b="1" dirty="0" smtClean="0">
                <a:solidFill>
                  <a:srgbClr val="002060"/>
                </a:solidFill>
              </a:rPr>
              <a:t>=4.5m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60" name="Picture 5" descr="DSCF0285"/>
          <p:cNvPicPr>
            <a:picLocks noChangeAspect="1" noChangeArrowheads="1"/>
          </p:cNvPicPr>
          <p:nvPr/>
        </p:nvPicPr>
        <p:blipFill rotWithShape="1">
          <a:blip r:embed="rId3" cstate="print"/>
          <a:srcRect l="17215" r="25796"/>
          <a:stretch/>
        </p:blipFill>
        <p:spPr bwMode="auto">
          <a:xfrm>
            <a:off x="5181600" y="1143000"/>
            <a:ext cx="990600" cy="1304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6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- 2012</a:t>
            </a:r>
          </a:p>
        </p:txBody>
      </p:sp>
      <p:pic>
        <p:nvPicPr>
          <p:cNvPr id="9" name="Picture 13" descr="C:\Igor\instr\SNS\HYSPEC\images\2012_testing\first-users-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238" y="2651760"/>
            <a:ext cx="4388568" cy="29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C:\Igor\FePn\HYS-IPTS8102\2013-01-16_09-15-41_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54" y="1883476"/>
            <a:ext cx="4199907" cy="31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13217" y="1666921"/>
            <a:ext cx="4650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Commissioning Experiments,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D. </a:t>
            </a:r>
            <a:r>
              <a:rPr lang="en-US" sz="2400" dirty="0" err="1" smtClean="0">
                <a:latin typeface="Arial" charset="0"/>
                <a:cs typeface="Arial" charset="0"/>
              </a:rPr>
              <a:t>Fobes</a:t>
            </a:r>
            <a:r>
              <a:rPr lang="en-US" sz="2400" dirty="0" smtClean="0">
                <a:latin typeface="Arial" charset="0"/>
                <a:cs typeface="Arial" charset="0"/>
              </a:rPr>
              <a:t> and I. </a:t>
            </a:r>
            <a:r>
              <a:rPr lang="en-US" sz="2400" dirty="0" err="1" smtClean="0">
                <a:latin typeface="Arial" charset="0"/>
                <a:cs typeface="Arial" charset="0"/>
              </a:rPr>
              <a:t>Zaliznyak</a:t>
            </a:r>
            <a:r>
              <a:rPr lang="en-US" sz="2400" dirty="0" smtClean="0">
                <a:latin typeface="Arial" charset="0"/>
                <a:cs typeface="Arial" charset="0"/>
              </a:rPr>
              <a:t> (2012)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6" name="Content Placeholder 5" descr="2013-08-31_18-42-05_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37360"/>
            <a:ext cx="6121190" cy="4572000"/>
          </a:xfr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06977" y="1219200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7" name="Content Placeholder 6" descr="2013-08-31_18-40-31_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37360"/>
            <a:ext cx="6121191" cy="4572000"/>
          </a:xfr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6977" y="1219200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spectrometer: how long and how much?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304800" y="2286000"/>
            <a:ext cx="2895600" cy="2590800"/>
            <a:chOff x="4138" y="1894"/>
            <a:chExt cx="1220" cy="889"/>
          </a:xfrm>
        </p:grpSpPr>
        <p:pic>
          <p:nvPicPr>
            <p:cNvPr id="11" name="Picture 13" descr="hyspec_rd_01-31-02-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38" y="1919"/>
              <a:ext cx="118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777" y="1894"/>
              <a:ext cx="581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HYSPEC</a:t>
              </a:r>
            </a:p>
          </p:txBody>
        </p:sp>
      </p:grpSp>
      <p:pic>
        <p:nvPicPr>
          <p:cNvPr id="16" name="Picture 13" descr="C:\Igor\instr\SNS\HYSPEC\images\2012_testing\first-users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9400"/>
            <a:ext cx="4388568" cy="29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493368" y="1981200"/>
            <a:ext cx="4650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Commissioning Experiments,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D. </a:t>
            </a:r>
            <a:r>
              <a:rPr lang="en-US" sz="2400" dirty="0" err="1" smtClean="0">
                <a:latin typeface="Arial" charset="0"/>
                <a:cs typeface="Arial" charset="0"/>
              </a:rPr>
              <a:t>Fobes</a:t>
            </a:r>
            <a:r>
              <a:rPr lang="en-US" sz="2400" dirty="0" smtClean="0">
                <a:latin typeface="Arial" charset="0"/>
                <a:cs typeface="Arial" charset="0"/>
              </a:rPr>
              <a:t> and I. </a:t>
            </a:r>
            <a:r>
              <a:rPr lang="en-US" sz="2400" dirty="0" err="1" smtClean="0">
                <a:latin typeface="Arial" charset="0"/>
                <a:cs typeface="Arial" charset="0"/>
              </a:rPr>
              <a:t>Zaliznyak</a:t>
            </a:r>
            <a:r>
              <a:rPr lang="en-US" sz="2400" dirty="0" smtClean="0">
                <a:latin typeface="Arial" charset="0"/>
                <a:cs typeface="Arial" charset="0"/>
              </a:rPr>
              <a:t> (2012)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52400" y="1371600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cs typeface="Arial" charset="0"/>
              </a:rPr>
              <a:t>Proposal submitted to DOE, 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I. </a:t>
            </a:r>
            <a:r>
              <a:rPr lang="en-US" sz="2400" dirty="0" err="1" smtClean="0">
                <a:latin typeface="Arial" charset="0"/>
                <a:cs typeface="Arial" charset="0"/>
              </a:rPr>
              <a:t>Zaliznyak</a:t>
            </a:r>
            <a:r>
              <a:rPr lang="en-US" sz="2400" dirty="0" smtClean="0">
                <a:latin typeface="Arial" charset="0"/>
                <a:cs typeface="Arial" charset="0"/>
              </a:rPr>
              <a:t>, S. Shapiro (2002)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2971800" y="4648200"/>
            <a:ext cx="978408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286000" y="5257800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~ 10 - 12 years</a:t>
            </a:r>
          </a:p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~ 12 - 15 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$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10" name="Content Placeholder 9" descr="2013-08-31_18-41-28_2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54100" y="1981200"/>
            <a:ext cx="3073400" cy="4114800"/>
          </a:xfrm>
        </p:spPr>
      </p:pic>
      <p:pic>
        <p:nvPicPr>
          <p:cNvPr id="11" name="Content Placeholder 10" descr="2013-08-31_18-41-02_7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6500" y="1981200"/>
            <a:ext cx="3073400" cy="4114800"/>
          </a:xfr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6977" y="1457915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HYSPEC concept for polarized beam measurement with a Position Sensitive Detector (PSD)</a:t>
            </a:r>
            <a:endParaRPr lang="en-US" dirty="0"/>
          </a:p>
        </p:txBody>
      </p:sp>
      <p:pic>
        <p:nvPicPr>
          <p:cNvPr id="1853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76400"/>
            <a:ext cx="3574530" cy="4572000"/>
          </a:xfrm>
          <a:noFill/>
          <a:ln/>
        </p:spPr>
      </p:pic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5105400" y="25146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/>
              <a:t>S.-H. Lee, C. F. </a:t>
            </a:r>
            <a:r>
              <a:rPr lang="en-US" sz="1800" dirty="0" err="1" smtClean="0"/>
              <a:t>Majkrzak</a:t>
            </a:r>
            <a:r>
              <a:rPr lang="en-US" sz="1800" dirty="0" smtClean="0"/>
              <a:t>, </a:t>
            </a:r>
            <a:r>
              <a:rPr lang="en-US" sz="1800" dirty="0" err="1" smtClean="0"/>
              <a:t>Physica</a:t>
            </a:r>
            <a:r>
              <a:rPr lang="en-US" sz="1800" dirty="0" smtClean="0"/>
              <a:t> B 267-268, 341 (1999)</a:t>
            </a:r>
            <a:endParaRPr lang="en-US" sz="1800" dirty="0"/>
          </a:p>
        </p:txBody>
      </p:sp>
      <p:pic>
        <p:nvPicPr>
          <p:cNvPr id="1853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3276600"/>
            <a:ext cx="4038600" cy="2833687"/>
          </a:xfrm>
          <a:noFill/>
          <a:ln/>
        </p:spPr>
      </p:pic>
      <p:sp>
        <p:nvSpPr>
          <p:cNvPr id="185350" name="Line 6"/>
          <p:cNvSpPr>
            <a:spLocks noChangeShapeType="1"/>
          </p:cNvSpPr>
          <p:nvPr/>
        </p:nvSpPr>
        <p:spPr bwMode="auto">
          <a:xfrm flipH="1">
            <a:off x="1230313" y="2867025"/>
            <a:ext cx="576262" cy="6921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>
            <a:off x="1268413" y="2790825"/>
            <a:ext cx="500062" cy="8826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H="1">
            <a:off x="2997200" y="2828925"/>
            <a:ext cx="576263" cy="6921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>
            <a:off x="3035300" y="2752725"/>
            <a:ext cx="500063" cy="8826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923925" y="2330450"/>
            <a:ext cx="706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Heusler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concept for HYSPEC </a:t>
            </a:r>
            <a:r>
              <a:rPr lang="en-US" dirty="0"/>
              <a:t>polarization analysis: experimental demonstration with PSD on SPINS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96875" y="1447800"/>
            <a:ext cx="8442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Nuclear and magnetic scattering intensities in La</a:t>
            </a:r>
            <a:r>
              <a:rPr lang="en-US" sz="2400" baseline="-25000" dirty="0"/>
              <a:t>5/3</a:t>
            </a:r>
            <a:r>
              <a:rPr lang="en-US" sz="2400" dirty="0"/>
              <a:t>Sr</a:t>
            </a:r>
            <a:r>
              <a:rPr lang="en-US" sz="2400" baseline="-25000" dirty="0"/>
              <a:t>1/3</a:t>
            </a:r>
            <a:r>
              <a:rPr lang="en-US" sz="2400" dirty="0"/>
              <a:t>NiO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  <p:sp>
        <p:nvSpPr>
          <p:cNvPr id="186394" name="Text Box 26"/>
          <p:cNvSpPr txBox="1">
            <a:spLocks noChangeArrowheads="1"/>
          </p:cNvSpPr>
          <p:nvPr/>
        </p:nvSpPr>
        <p:spPr bwMode="auto">
          <a:xfrm>
            <a:off x="5105400" y="5029200"/>
            <a:ext cx="38369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/>
              <a:t>I. A. </a:t>
            </a:r>
            <a:r>
              <a:rPr lang="en-US" sz="1800" dirty="0" err="1"/>
              <a:t>Zaliznyak</a:t>
            </a:r>
            <a:r>
              <a:rPr lang="en-US" sz="1800" dirty="0"/>
              <a:t> and S.-H. Lee, </a:t>
            </a:r>
          </a:p>
          <a:p>
            <a:r>
              <a:rPr lang="en-US" sz="1800" dirty="0"/>
              <a:t>in Modern Techniques for Characterizing Magnetic Materials, ed. Y. Zhu </a:t>
            </a:r>
            <a:r>
              <a:rPr lang="en-US" sz="1800" dirty="0" smtClean="0"/>
              <a:t>(Springer, 2005)</a:t>
            </a:r>
            <a:endParaRPr lang="en-US" sz="1800" dirty="0"/>
          </a:p>
        </p:txBody>
      </p:sp>
      <p:pic>
        <p:nvPicPr>
          <p:cNvPr id="186396" name="Picture 28" descr="shl_PSD_polarization_experi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828800"/>
            <a:ext cx="3973512" cy="4525962"/>
          </a:xfrm>
        </p:spPr>
      </p:pic>
      <p:pic>
        <p:nvPicPr>
          <p:cNvPr id="8" name="prodImage" descr="Modern Techniques for Characterizing Magnetic Materia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904999"/>
            <a:ext cx="3124200" cy="3124199"/>
          </a:xfrm>
          <a:noFill/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HYSPEC setup for polarization </a:t>
            </a:r>
            <a:r>
              <a:rPr lang="en-US" dirty="0" smtClean="0"/>
              <a:t>analysis (2002 design)</a:t>
            </a:r>
            <a:endParaRPr lang="en-US" dirty="0"/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423863" y="1371600"/>
            <a:ext cx="30734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dirty="0"/>
              <a:t> Polarized incident beam is supplied by reflection from the vertically focusing Cu</a:t>
            </a:r>
            <a:r>
              <a:rPr lang="en-US" sz="1800" baseline="-25000" dirty="0"/>
              <a:t>2</a:t>
            </a:r>
            <a:r>
              <a:rPr lang="en-US" sz="1800" dirty="0"/>
              <a:t>MnAl (</a:t>
            </a:r>
            <a:r>
              <a:rPr lang="en-US" sz="1800" dirty="0" err="1"/>
              <a:t>Heusler</a:t>
            </a:r>
            <a:r>
              <a:rPr lang="en-US" sz="1800" dirty="0"/>
              <a:t> alloy) crystal </a:t>
            </a:r>
            <a:r>
              <a:rPr lang="en-US" sz="1800" dirty="0" err="1"/>
              <a:t>monochromator</a:t>
            </a: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180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90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18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r>
              <a:rPr lang="en-US" sz="1800" dirty="0"/>
              <a:t> Polarization analysis of the scattered neutrons is performed by a set of 18-22 </a:t>
            </a:r>
            <a:r>
              <a:rPr lang="en-US" sz="1800" dirty="0" err="1"/>
              <a:t>supermirror</a:t>
            </a:r>
            <a:r>
              <a:rPr lang="en-US" sz="1800" dirty="0"/>
              <a:t>-bender transmission </a:t>
            </a:r>
            <a:r>
              <a:rPr lang="en-US" sz="1800" dirty="0" err="1"/>
              <a:t>polarizers</a:t>
            </a:r>
            <a:r>
              <a:rPr lang="en-US" sz="1800" dirty="0"/>
              <a:t>, each 2 cm wide, 5 cm thick and 15 cm high, </a:t>
            </a: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3.7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sz="180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15-25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2290" name="Picture 18" descr="HYSPEC_ba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3463" y="1447800"/>
            <a:ext cx="5003800" cy="4525962"/>
          </a:xfr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0960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3"/>
              </a:rPr>
              <a:t>cond</a:t>
            </a:r>
            <a:r>
              <a:rPr lang="en-US" sz="1400" dirty="0" smtClean="0">
                <a:hlinkClick r:id="rId3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supermirror</a:t>
            </a:r>
            <a:r>
              <a:rPr lang="en-US" dirty="0"/>
              <a:t>-bender transmission polarizer setup for </a:t>
            </a:r>
            <a:r>
              <a:rPr lang="en-US" dirty="0" smtClean="0"/>
              <a:t>HYSPEC (2002)</a:t>
            </a:r>
            <a:endParaRPr lang="en-US" dirty="0"/>
          </a:p>
        </p:txBody>
      </p:sp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304800" y="1295400"/>
            <a:ext cx="4148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6666"/>
                </a:solidFill>
              </a:rPr>
              <a:t>A very compact device </a:t>
            </a:r>
          </a:p>
          <a:p>
            <a:r>
              <a:rPr lang="en-US" sz="1800" dirty="0">
                <a:solidFill>
                  <a:srgbClr val="006666"/>
                </a:solidFill>
              </a:rPr>
              <a:t>(but needs a saturating magnetic field)</a:t>
            </a:r>
          </a:p>
        </p:txBody>
      </p:sp>
      <p:sp>
        <p:nvSpPr>
          <p:cNvPr id="185367" name="Text Box 23"/>
          <p:cNvSpPr txBox="1">
            <a:spLocks noChangeArrowheads="1"/>
          </p:cNvSpPr>
          <p:nvPr/>
        </p:nvSpPr>
        <p:spPr bwMode="auto">
          <a:xfrm>
            <a:off x="4495800" y="1263650"/>
            <a:ext cx="4148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6666"/>
                </a:solidFill>
              </a:rPr>
              <a:t>An array of 20 benders covers 60 deg. acceptance of the detector bank. </a:t>
            </a:r>
          </a:p>
        </p:txBody>
      </p:sp>
      <p:pic>
        <p:nvPicPr>
          <p:cNvPr id="185373" name="Picture 29" descr="HYSPEC_back_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363" y="1970088"/>
            <a:ext cx="2705100" cy="3725862"/>
          </a:xfrm>
          <a:prstGeom prst="rect">
            <a:avLst/>
          </a:prstGeom>
          <a:noFill/>
        </p:spPr>
      </p:pic>
      <p:pic>
        <p:nvPicPr>
          <p:cNvPr id="185375" name="Picture 31" descr="bender_polarizer_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2008188"/>
            <a:ext cx="4300537" cy="376713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81000" y="60198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4"/>
              </a:rPr>
              <a:t>cond</a:t>
            </a:r>
            <a:r>
              <a:rPr lang="en-US" sz="1400" dirty="0" smtClean="0">
                <a:hlinkClick r:id="rId4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ba59x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35363" y="2046288"/>
            <a:ext cx="5416550" cy="4064000"/>
          </a:xfrm>
          <a:noFill/>
          <a:ln/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simulation (NISP) of HYSPEC operation in the polarized beam mode: beam separation</a:t>
            </a:r>
          </a:p>
        </p:txBody>
      </p:sp>
      <p:pic>
        <p:nvPicPr>
          <p:cNvPr id="191492" name="Picture 4" descr="polarizedbeampro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778000"/>
            <a:ext cx="4762500" cy="4200525"/>
          </a:xfrm>
          <a:prstGeom prst="rect">
            <a:avLst/>
          </a:prstGeom>
          <a:noFill/>
        </p:spPr>
      </p:pic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457200" y="1447800"/>
            <a:ext cx="8564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/>
              <a:t>Simulation for the bender geometry optimized for E=14.7 </a:t>
            </a:r>
            <a:r>
              <a:rPr lang="en-US" sz="1800" dirty="0" err="1"/>
              <a:t>meV</a:t>
            </a:r>
            <a:r>
              <a:rPr lang="en-US" sz="1800" dirty="0"/>
              <a:t> (C. </a:t>
            </a:r>
            <a:r>
              <a:rPr lang="en-US" sz="1800" dirty="0" err="1"/>
              <a:t>Majkrzak</a:t>
            </a:r>
            <a:r>
              <a:rPr lang="en-US" sz="1800" dirty="0"/>
              <a:t>, 1995) Sample-to-detector distance L</a:t>
            </a:r>
            <a:r>
              <a:rPr lang="en-US" sz="1800" baseline="-25000" dirty="0"/>
              <a:t>SD</a:t>
            </a:r>
            <a:r>
              <a:rPr lang="en-US" sz="1800" dirty="0"/>
              <a:t> is 4.5 m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0198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5"/>
              </a:rPr>
              <a:t>cond</a:t>
            </a:r>
            <a:r>
              <a:rPr lang="en-US" sz="1400" dirty="0" smtClean="0">
                <a:hlinkClick r:id="rId5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of plan: Radial </a:t>
            </a:r>
            <a:r>
              <a:rPr lang="en-US" dirty="0" err="1" smtClean="0"/>
              <a:t>Supermirror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43000"/>
            <a:ext cx="5029200" cy="5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 bwMode="auto">
          <a:xfrm>
            <a:off x="3886200" y="2286000"/>
            <a:ext cx="978408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of plan: PSI </a:t>
            </a:r>
            <a:r>
              <a:rPr lang="en-US" dirty="0" err="1" smtClean="0"/>
              <a:t>Supermirror</a:t>
            </a:r>
            <a:r>
              <a:rPr lang="en-US" dirty="0" smtClean="0"/>
              <a:t> Polarization Analyzer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2" y="1309460"/>
            <a:ext cx="2663825" cy="1998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86" y="3862449"/>
            <a:ext cx="2665412" cy="205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800" y="3312885"/>
            <a:ext cx="360045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 analyzer assembled with around 200 supermirrors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7061" y="5951599"/>
            <a:ext cx="360045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</a:t>
            </a:r>
            <a:r>
              <a:rPr lang="en-US" sz="1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analyzer inside the </a:t>
            </a:r>
            <a:r>
              <a:rPr lang="en-US" sz="1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magnetization </a:t>
            </a:r>
            <a:r>
              <a:rPr lang="en-US" sz="1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unit (500 G)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8600" y="3657600"/>
            <a:ext cx="48173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2011 status: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780 out of 960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produced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~100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per month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200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installed in housing &amp; tested</a:t>
            </a:r>
            <a:br>
              <a:rPr lang="en-US" sz="1800" dirty="0" smtClean="0"/>
            </a:br>
            <a:r>
              <a:rPr lang="en-US" sz="1800" dirty="0" smtClean="0"/>
              <a:t>    on BOA (optics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at SINQ, PSI)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Anticipated completion in March 2011,</a:t>
            </a:r>
            <a:br>
              <a:rPr lang="en-US" sz="1800" dirty="0" smtClean="0"/>
            </a:br>
            <a:r>
              <a:rPr lang="en-US" sz="1800" dirty="0" smtClean="0"/>
              <a:t>   followed by tests at SINQ</a:t>
            </a:r>
            <a:endParaRPr lang="en-US" sz="1800" dirty="0"/>
          </a:p>
        </p:txBody>
      </p:sp>
      <p:pic>
        <p:nvPicPr>
          <p:cNvPr id="20" name="Picture 6" descr="IMG_1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68623"/>
            <a:ext cx="13723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456" y="1368623"/>
            <a:ext cx="1154527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248400" y="3273623"/>
            <a:ext cx="1997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Prototype II ( 4.0 deg)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191000" y="3273623"/>
            <a:ext cx="1964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Prototype I ( 1.8 deg)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698"/>
          <a:stretch/>
        </p:blipFill>
        <p:spPr bwMode="auto">
          <a:xfrm>
            <a:off x="914400" y="1356708"/>
            <a:ext cx="7239000" cy="4902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1200" y="5029200"/>
            <a:ext cx="240070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Variable Direction </a:t>
            </a:r>
            <a:r>
              <a:rPr lang="en-US" sz="1800" b="1" dirty="0" err="1" smtClean="0">
                <a:solidFill>
                  <a:srgbClr val="000000"/>
                </a:solidFill>
              </a:rPr>
              <a:t>Ar</a:t>
            </a:r>
            <a:r>
              <a:rPr lang="en-US" sz="1800" b="1" dirty="0" smtClean="0">
                <a:solidFill>
                  <a:srgbClr val="000000"/>
                </a:solidFill>
              </a:rPr>
              <a:t> flight path for scattered beam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60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1800" b="1" dirty="0" smtClean="0">
                <a:solidFill>
                  <a:srgbClr val="000000"/>
                </a:solidFill>
              </a:rPr>
              <a:t> x 15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1800" b="1" dirty="0" smtClean="0">
                <a:solidFill>
                  <a:srgbClr val="000000"/>
                </a:solidFill>
              </a:rPr>
              <a:t>, r = 4.5 m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IMG_00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52" t="36350" r="26263" b="13348"/>
          <a:stretch/>
        </p:blipFill>
        <p:spPr bwMode="auto">
          <a:xfrm>
            <a:off x="1981200" y="1219200"/>
            <a:ext cx="1600200" cy="1324502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7600" y="1295400"/>
            <a:ext cx="34290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Vertically focusing crystal array:  choice between PG and Heusler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1" name="Picture 10" descr="E:\Photos\IMG_0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63" t="13277" r="42047" b="48117"/>
          <a:stretch/>
        </p:blipFill>
        <p:spPr bwMode="auto">
          <a:xfrm>
            <a:off x="7162800" y="1066800"/>
            <a:ext cx="1651628" cy="1960642"/>
          </a:xfrm>
          <a:prstGeom prst="rect">
            <a:avLst/>
          </a:prstGeom>
          <a:noFill/>
          <a:ln w="38100">
            <a:solidFill>
              <a:srgbClr val="594E7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9800" y="5638800"/>
            <a:ext cx="240070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Configurable region about sample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 flipH="1">
            <a:off x="2286000" y="2285999"/>
            <a:ext cx="2209800" cy="838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layout: as built (2011)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1165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402"/>
          <a:stretch/>
        </p:blipFill>
        <p:spPr bwMode="auto">
          <a:xfrm>
            <a:off x="609600" y="1153314"/>
            <a:ext cx="7924800" cy="5146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Polarized beam setup with the PSI Polarizing </a:t>
            </a:r>
            <a:r>
              <a:rPr lang="en-US" dirty="0" err="1" smtClean="0"/>
              <a:t>Supermirror</a:t>
            </a:r>
            <a:r>
              <a:rPr lang="en-US" dirty="0" smtClean="0"/>
              <a:t> Array (B. Winn)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4" t="9143" r="5291"/>
          <a:stretch/>
        </p:blipFill>
        <p:spPr bwMode="auto">
          <a:xfrm>
            <a:off x="762000" y="1143000"/>
            <a:ext cx="2675345" cy="1408528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yspec_boa_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63" t="21085" r="28485" b="50750"/>
          <a:stretch/>
        </p:blipFill>
        <p:spPr bwMode="auto">
          <a:xfrm>
            <a:off x="4419600" y="1275714"/>
            <a:ext cx="2708454" cy="1143100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95400" y="2551529"/>
            <a:ext cx="1828800" cy="67566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Remove radial collimator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flipH="1">
            <a:off x="3491992" y="1550789"/>
            <a:ext cx="506985" cy="2336071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2743200" y="2465190"/>
            <a:ext cx="2698496" cy="608995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2465190"/>
            <a:ext cx="1828800" cy="67566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Put polarizing </a:t>
            </a:r>
            <a:r>
              <a:rPr lang="en-US" sz="1800" b="1" dirty="0" err="1" smtClean="0">
                <a:solidFill>
                  <a:srgbClr val="000000"/>
                </a:solidFill>
              </a:rPr>
              <a:t>supermirror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8" name="Picture 3" descr="IMG_003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52" t="36350" r="26263" b="13348"/>
          <a:stretch/>
        </p:blipFill>
        <p:spPr bwMode="auto">
          <a:xfrm>
            <a:off x="609600" y="1169790"/>
            <a:ext cx="1600200" cy="1324502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4522590"/>
            <a:ext cx="218521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Switch to </a:t>
            </a:r>
            <a:r>
              <a:rPr lang="en-US" sz="1800" b="1" dirty="0" err="1" smtClean="0">
                <a:solidFill>
                  <a:srgbClr val="000000"/>
                </a:solidFill>
              </a:rPr>
              <a:t>Heusler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0" name="Picture 19" descr="E:\Photos\IMG_0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63" t="13277" r="42047" b="48117"/>
          <a:stretch/>
        </p:blipFill>
        <p:spPr bwMode="auto">
          <a:xfrm>
            <a:off x="609600" y="2541390"/>
            <a:ext cx="1651628" cy="1960642"/>
          </a:xfrm>
          <a:prstGeom prst="rect">
            <a:avLst/>
          </a:prstGeom>
          <a:noFill/>
          <a:ln w="38100">
            <a:solidFill>
              <a:srgbClr val="594E7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24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7" grpId="0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HYSPEC timeline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5181600"/>
          </a:xfrm>
        </p:spPr>
        <p:txBody>
          <a:bodyPr/>
          <a:lstStyle/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2000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The Concept of the Hybrid Spectrometer proposed at BNL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2001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Direct Geometry Hybrid Spectrometer presented to SNS EFAC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HYSPEC </a:t>
            </a:r>
            <a:r>
              <a:rPr lang="en-US" sz="1400" b="1" dirty="0"/>
              <a:t>Instrument Development Team (IDT) formed 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2002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 IDT filed Letter of Intent with SNS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 proposal submitted to DOE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2003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CD0, HYSPEC is approved as part of the SING project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2004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HYSPEC’s placement </a:t>
            </a:r>
            <a:r>
              <a:rPr lang="en-US" sz="1400" b="1" dirty="0" smtClean="0"/>
              <a:t>approved on BL14B;Design&amp;Engineering begins </a:t>
            </a:r>
            <a:endParaRPr lang="en-US" sz="1400" b="1" dirty="0"/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2005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CD2, HYSPEC’s performance baseline approved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2006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CD3, construction begins 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2011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DOE CD4, HYSPEC commissioning &amp; operation begins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2013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HYSPEC enters SNS User Program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2015</a:t>
            </a:r>
            <a:endParaRPr lang="en-US" sz="1400" b="1" dirty="0"/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Polarized beam operation on HYSPEC is commissioned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at sample, V </a:t>
            </a:r>
            <a:r>
              <a:rPr lang="en-US" dirty="0" err="1" smtClean="0"/>
              <a:t>scatterer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95400"/>
            <a:ext cx="8719297" cy="24457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cm high beam from guide vertically focused to sample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~2.5 cm x 2.5 cm FWHM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4.2E5 n/s/MW/cm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Gold foil measurement at sample position, PG focus array to sample 1.8 m,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=15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Fermi 180 Hz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Plot:  Vanadium incoherent isotropic scatter integrated over detector array at 40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100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PG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Heusler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6103" y="4191000"/>
            <a:ext cx="23839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 smtClean="0">
                <a:latin typeface="Arial Narrow" charset="0"/>
              </a:rPr>
              <a:t>3.8 meV &lt; Ei &lt; 50 meV</a:t>
            </a:r>
          </a:p>
          <a:p>
            <a:pPr algn="ctr" eaLnBrk="0" hangingPunct="0"/>
            <a:endParaRPr lang="en-US" sz="1800" b="1" dirty="0">
              <a:latin typeface="Arial Narrow" charset="0"/>
            </a:endParaRP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Common </a:t>
            </a:r>
            <a:r>
              <a:rPr lang="en-US" sz="1800" b="1" dirty="0" err="1" smtClean="0">
                <a:latin typeface="Arial Narrow" charset="0"/>
              </a:rPr>
              <a:t>Ei’s</a:t>
            </a:r>
            <a:r>
              <a:rPr lang="en-US" sz="1800" b="1" dirty="0" smtClean="0">
                <a:latin typeface="Arial Narrow" charset="0"/>
              </a:rPr>
              <a:t>:</a:t>
            </a: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3.8, 7, 15, 20, 27, 35 meV</a:t>
            </a: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Rare Ei:  50 meV</a:t>
            </a:r>
            <a:endParaRPr lang="en-US" sz="1800" b="1" dirty="0">
              <a:latin typeface="Arial Narrow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6574360"/>
              </p:ext>
            </p:extLst>
          </p:nvPr>
        </p:nvGraphicFramePr>
        <p:xfrm>
          <a:off x="2743200" y="3657600"/>
          <a:ext cx="53703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Heusler</a:t>
            </a:r>
            <a:r>
              <a:rPr lang="en-US" dirty="0" smtClean="0"/>
              <a:t> relative to PG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3174212"/>
              </p:ext>
            </p:extLst>
          </p:nvPr>
        </p:nvGraphicFramePr>
        <p:xfrm>
          <a:off x="685800" y="1676400"/>
          <a:ext cx="6740322" cy="353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5334000"/>
            <a:ext cx="6858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□"/>
            </a:pPr>
            <a:r>
              <a:rPr lang="en-US" sz="1800" dirty="0" smtClean="0"/>
              <a:t> Working energy range </a:t>
            </a:r>
            <a:r>
              <a:rPr lang="en-US" sz="1800" dirty="0" err="1" smtClean="0"/>
              <a:t>Ei</a:t>
            </a:r>
            <a:r>
              <a:rPr lang="en-US" sz="1800" dirty="0" smtClean="0"/>
              <a:t> 3.8 </a:t>
            </a:r>
            <a:r>
              <a:rPr lang="en-US" sz="1800" dirty="0" err="1" smtClean="0"/>
              <a:t>meV</a:t>
            </a:r>
            <a:r>
              <a:rPr lang="en-US" sz="1800" dirty="0" smtClean="0"/>
              <a:t> to 25 </a:t>
            </a:r>
            <a:r>
              <a:rPr lang="en-US" sz="1800" dirty="0" err="1" smtClean="0"/>
              <a:t>meV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>
              <a:spcAft>
                <a:spcPts val="600"/>
              </a:spcAft>
              <a:buFont typeface="Arial" pitchFamily="34" charset="0"/>
              <a:buChar char="□"/>
            </a:pPr>
            <a:r>
              <a:rPr lang="en-US" sz="1800" dirty="0" smtClean="0"/>
              <a:t> </a:t>
            </a:r>
            <a:r>
              <a:rPr lang="en-US" sz="1800" dirty="0" smtClean="0"/>
              <a:t>Loss in </a:t>
            </a:r>
            <a:r>
              <a:rPr lang="en-US" sz="1800" dirty="0" smtClean="0"/>
              <a:t>flux on sample 5 to 10 times</a:t>
            </a:r>
            <a:endParaRPr lang="en-US" sz="1800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the Polarizer</a:t>
            </a:r>
            <a:endParaRPr lang="en-US" dirty="0"/>
          </a:p>
        </p:txBody>
      </p:sp>
      <p:pic>
        <p:nvPicPr>
          <p:cNvPr id="2050" name="Picture 2" descr="hyspec_boa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743200" cy="20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79291052"/>
              </p:ext>
            </p:extLst>
          </p:nvPr>
        </p:nvGraphicFramePr>
        <p:xfrm>
          <a:off x="-304800" y="2872314"/>
          <a:ext cx="5530849" cy="3877663"/>
        </p:xfrm>
        <a:graphic>
          <a:graphicData uri="http://schemas.openxmlformats.org/presentationml/2006/ole">
            <p:oleObj spid="_x0000_s1026" name="Graph" r:id="rId4" imgW="4191000" imgH="2943225" progId="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2345371"/>
              </p:ext>
            </p:extLst>
          </p:nvPr>
        </p:nvGraphicFramePr>
        <p:xfrm>
          <a:off x="4158556" y="2872314"/>
          <a:ext cx="5517982" cy="3871386"/>
        </p:xfrm>
        <a:graphic>
          <a:graphicData uri="http://schemas.openxmlformats.org/presentationml/2006/ole">
            <p:oleObj spid="_x0000_s1027" name="Graph" r:id="rId5" imgW="4191000" imgH="2943225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5200" y="1143000"/>
            <a:ext cx="2544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960 </a:t>
            </a:r>
            <a:r>
              <a:rPr lang="en-US" sz="1800" dirty="0" err="1" smtClean="0"/>
              <a:t>supermirrors</a:t>
            </a:r>
            <a:r>
              <a:rPr lang="en-US" sz="1800" dirty="0" smtClean="0"/>
              <a:t>, 60</a:t>
            </a:r>
            <a:r>
              <a:rPr lang="en-US" sz="1800" baseline="30000" dirty="0" smtClean="0"/>
              <a:t>o</a:t>
            </a:r>
          </a:p>
          <a:p>
            <a:r>
              <a:rPr lang="en-US" sz="1800" dirty="0" smtClean="0"/>
              <a:t>U. Filges</a:t>
            </a:r>
          </a:p>
          <a:p>
            <a:r>
              <a:rPr lang="en-US" sz="1800" dirty="0" smtClean="0"/>
              <a:t>BOA beamline at SINQ</a:t>
            </a:r>
          </a:p>
          <a:p>
            <a:r>
              <a:rPr lang="en-US" sz="1800" dirty="0" smtClean="0"/>
              <a:t>Ready to ship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5000" y="2590800"/>
            <a:ext cx="304800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Arial Narrow" pitchFamily="34" charset="0"/>
                <a:ea typeface="DejaVu LGC Sans" charset="0"/>
                <a:cs typeface="DejaVu LGC Sans" charset="0"/>
              </a:rPr>
              <a:t>Magnetization unit at HYSPEC</a:t>
            </a:r>
            <a:endParaRPr lang="en-US" sz="1800" b="1" dirty="0">
              <a:solidFill>
                <a:srgbClr val="000000"/>
              </a:solidFill>
              <a:latin typeface="Arial Narrow" pitchFamily="34" charset="0"/>
              <a:ea typeface="DejaVu LGC Sans" charset="0"/>
              <a:cs typeface="DejaVu LGC Sans" charset="0"/>
            </a:endParaRPr>
          </a:p>
        </p:txBody>
      </p:sp>
      <p:pic>
        <p:nvPicPr>
          <p:cNvPr id="10" name="Picture 2" descr="C:\Users\2xy\Documents\BWINN\HySpec\Public\Photos\documents-export-2014-04-28\0317141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6" r="14699"/>
          <a:stretch/>
        </p:blipFill>
        <p:spPr bwMode="auto">
          <a:xfrm>
            <a:off x="6553200" y="1066800"/>
            <a:ext cx="1659709" cy="1552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56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beam commissioned (2015)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90600"/>
            <a:ext cx="58855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1371600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https://neutrons.ornl.gov/news/supermirroruser</a:t>
            </a:r>
            <a:endParaRPr lang="en-US" sz="1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polarized beam setup in operation</a:t>
            </a:r>
            <a:endParaRPr lang="en-US" dirty="0"/>
          </a:p>
        </p:txBody>
      </p:sp>
      <p:pic>
        <p:nvPicPr>
          <p:cNvPr id="2050" name="Picture 2" descr="C:\Igor\FePn\HYS-IPTS14189\20160227_193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67200"/>
            <a:ext cx="4064000" cy="2286000"/>
          </a:xfrm>
          <a:prstGeom prst="rect">
            <a:avLst/>
          </a:prstGeom>
          <a:noFill/>
        </p:spPr>
      </p:pic>
      <p:pic>
        <p:nvPicPr>
          <p:cNvPr id="9" name="Picture 8" descr="20160227_193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267200"/>
            <a:ext cx="4063999" cy="2286000"/>
          </a:xfrm>
          <a:prstGeom prst="rect">
            <a:avLst/>
          </a:prstGeom>
        </p:spPr>
      </p:pic>
      <p:pic>
        <p:nvPicPr>
          <p:cNvPr id="10" name="Picture 9" descr="BL-14B%20user%20-%20Zaliznyak-0024_720x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0"/>
            <a:ext cx="4572000" cy="2286000"/>
          </a:xfrm>
          <a:prstGeom prst="rect">
            <a:avLst/>
          </a:prstGeom>
        </p:spPr>
      </p:pic>
      <p:pic>
        <p:nvPicPr>
          <p:cNvPr id="12" name="Picture 11" descr="20160301_212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1524000"/>
            <a:ext cx="4064000" cy="2286000"/>
          </a:xfrm>
          <a:prstGeom prst="rect">
            <a:avLst/>
          </a:prstGeom>
        </p:spPr>
      </p:pic>
      <p:pic>
        <p:nvPicPr>
          <p:cNvPr id="13" name="Picture 12" descr="20160227_1937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3810000"/>
            <a:ext cx="128587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test: </a:t>
            </a:r>
            <a:r>
              <a:rPr lang="en-US" dirty="0" err="1" smtClean="0"/>
              <a:t>antiferromagnetic</a:t>
            </a:r>
            <a:r>
              <a:rPr lang="en-US" dirty="0" smtClean="0"/>
              <a:t> structure of the layered semimetal YbMnBi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6" name="Picture 5" descr="20150923_200728_cut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1371600"/>
            <a:ext cx="1610895" cy="4572000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2514600" cy="481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1600200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251460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200400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657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Mn</a:t>
            </a:r>
            <a:endParaRPr lang="en-US" dirty="0"/>
          </a:p>
        </p:txBody>
      </p:sp>
      <p:pic>
        <p:nvPicPr>
          <p:cNvPr id="16" name="Picture 15" descr="20150923_195853_cut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371600"/>
            <a:ext cx="2514600" cy="3613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67200" y="5029200"/>
            <a:ext cx="2589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YbMnBi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(~0.5g) </a:t>
            </a:r>
          </a:p>
          <a:p>
            <a:r>
              <a:rPr lang="en-US" sz="2400" dirty="0" smtClean="0"/>
              <a:t>single crystal </a:t>
            </a:r>
            <a:endParaRPr lang="en-US" sz="240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diffraction measurement of YbMnBi</a:t>
            </a:r>
            <a:r>
              <a:rPr lang="en-US" baseline="-25000" dirty="0" smtClean="0"/>
              <a:t>2</a:t>
            </a:r>
            <a:r>
              <a:rPr lang="en-US" dirty="0" smtClean="0"/>
              <a:t>: one night on HYSPEC 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23245"/>
            <a:ext cx="7315200" cy="500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diffraction scans on YbMnBi</a:t>
            </a:r>
            <a:r>
              <a:rPr lang="en-US" baseline="-25000" dirty="0" smtClean="0"/>
              <a:t>2</a:t>
            </a:r>
            <a:r>
              <a:rPr lang="en-US" dirty="0" smtClean="0"/>
              <a:t> Bragg peaks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400800" cy="488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is not a </a:t>
            </a:r>
            <a:r>
              <a:rPr lang="en-US" dirty="0" err="1" smtClean="0"/>
              <a:t>diffractometer</a:t>
            </a:r>
            <a:r>
              <a:rPr lang="en-US" dirty="0" smtClean="0"/>
              <a:t>, but… can do diffraction, if needed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1683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Fit of the </a:t>
            </a:r>
            <a:r>
              <a:rPr lang="en-US" sz="1600" b="1" dirty="0" smtClean="0"/>
              <a:t>4K – 300 K data with P vertical (┴Q)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AFM model with spins along c axis gives ordered moment amplitude of  </a:t>
            </a:r>
            <a:r>
              <a:rPr lang="en-US" sz="1600" b="1" dirty="0" smtClean="0"/>
              <a:t>4.52(17) µ</a:t>
            </a:r>
            <a:r>
              <a:rPr lang="en-US" sz="1600" b="1" baseline="-25000" dirty="0" smtClean="0"/>
              <a:t>B</a:t>
            </a:r>
            <a:endParaRPr lang="en-US" sz="1600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285" y="2514600"/>
            <a:ext cx="37229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7685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4836640"/>
            <a:ext cx="2362200" cy="1564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6836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Fit of the </a:t>
            </a:r>
            <a:r>
              <a:rPr lang="en-US" sz="1600" b="1" dirty="0" smtClean="0"/>
              <a:t>4K – 300 K data with P || Q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AFM model with spins along c axis gives ordered moment amplitude of  </a:t>
            </a:r>
            <a:r>
              <a:rPr lang="en-US" sz="1600" b="1" dirty="0" smtClean="0"/>
              <a:t>4.37(18) µ</a:t>
            </a:r>
            <a:r>
              <a:rPr lang="en-US" sz="1600" b="1" baseline="-25000" dirty="0" smtClean="0"/>
              <a:t>B</a:t>
            </a:r>
            <a:endParaRPr lang="en-US" sz="16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8600" y="52694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smtClean="0"/>
              <a:t>RF-factor: 25.9, </a:t>
            </a:r>
            <a:r>
              <a:rPr lang="it-IT" sz="1800" dirty="0" smtClean="0">
                <a:latin typeface="Symbol" pitchFamily="18" charset="2"/>
              </a:rPr>
              <a:t>c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(Intensity):  0.72 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486400" y="5269468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smtClean="0"/>
              <a:t>RF-factor: 17, </a:t>
            </a:r>
            <a:r>
              <a:rPr lang="it-IT" sz="1800" dirty="0" smtClean="0">
                <a:latin typeface="Symbol" pitchFamily="18" charset="2"/>
              </a:rPr>
              <a:t>c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(Intensity):  0.46 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28600" y="1219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refinement compares favorably to HB3 </a:t>
            </a:r>
            <a:r>
              <a:rPr lang="en-US" sz="2400" dirty="0" err="1" smtClean="0"/>
              <a:t>diffractometer</a:t>
            </a:r>
            <a:endParaRPr lang="en-US" sz="240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dynamics in FeTe</a:t>
            </a:r>
            <a:r>
              <a:rPr lang="en-US" baseline="-25000" dirty="0" smtClean="0"/>
              <a:t>0.45</a:t>
            </a:r>
            <a:r>
              <a:rPr lang="en-US" dirty="0" smtClean="0"/>
              <a:t>Se</a:t>
            </a:r>
            <a:r>
              <a:rPr lang="en-US" baseline="-25000" dirty="0" smtClean="0"/>
              <a:t>0.55</a:t>
            </a:r>
            <a:r>
              <a:rPr lang="en-US" dirty="0" smtClean="0"/>
              <a:t> superconductor: sample geometry</a:t>
            </a:r>
            <a:endParaRPr lang="en-US" baseline="-250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219200"/>
            <a:ext cx="8806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Large (~ 23g) bulk single crystal, irregularly mounted on Al plate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7" name="Picture 6" descr="20150924_182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4325" y="2752725"/>
            <a:ext cx="4572000" cy="2571750"/>
          </a:xfrm>
          <a:prstGeom prst="rect">
            <a:avLst/>
          </a:prstGeom>
        </p:spPr>
      </p:pic>
      <p:pic>
        <p:nvPicPr>
          <p:cNvPr id="8" name="Picture 7" descr="20150924_182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8875" y="2752725"/>
            <a:ext cx="4572000" cy="2571750"/>
          </a:xfrm>
          <a:prstGeom prst="rect">
            <a:avLst/>
          </a:prstGeom>
        </p:spPr>
      </p:pic>
      <p:pic>
        <p:nvPicPr>
          <p:cNvPr id="9" name="Picture 8" descr="20150924_183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48275" y="2600325"/>
            <a:ext cx="4572000" cy="2571750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, HYSPEC: </a:t>
            </a:r>
            <a:br>
              <a:rPr lang="en-US" dirty="0" smtClean="0"/>
            </a:br>
            <a:r>
              <a:rPr lang="en-US" dirty="0" smtClean="0"/>
              <a:t>BNL Instrument Design Group</a:t>
            </a:r>
          </a:p>
        </p:txBody>
      </p:sp>
      <p:pic>
        <p:nvPicPr>
          <p:cNvPr id="3076" name="Picture 4" descr="C:\Users\h3n\Documents\Mark\work2\talks\NSSD talk on RUMS\steve_shapi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828800"/>
            <a:ext cx="162877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3522662" y="3095625"/>
            <a:ext cx="1827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Steve Shapiro, </a:t>
            </a:r>
            <a:r>
              <a:rPr lang="en-US" sz="1400" dirty="0" smtClean="0">
                <a:latin typeface="Arial" charset="0"/>
                <a:cs typeface="Arial" charset="0"/>
              </a:rPr>
              <a:t>co-PI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3" cstate="print"/>
          <a:srcRect r="28748"/>
          <a:stretch>
            <a:fillRect/>
          </a:stretch>
        </p:blipFill>
        <p:spPr bwMode="auto">
          <a:xfrm>
            <a:off x="990600" y="1752600"/>
            <a:ext cx="158591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3"/>
          <p:cNvSpPr txBox="1">
            <a:spLocks noChangeArrowheads="1"/>
          </p:cNvSpPr>
          <p:nvPr/>
        </p:nvSpPr>
        <p:spPr bwMode="auto">
          <a:xfrm>
            <a:off x="1035050" y="3335338"/>
            <a:ext cx="1566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Igor </a:t>
            </a:r>
            <a:r>
              <a:rPr lang="en-US" sz="1400" dirty="0" err="1">
                <a:latin typeface="Arial" charset="0"/>
                <a:cs typeface="Arial" charset="0"/>
              </a:rPr>
              <a:t>Zaliznyak</a:t>
            </a:r>
            <a:r>
              <a:rPr lang="en-US" sz="1400" dirty="0">
                <a:latin typeface="Arial" charset="0"/>
                <a:cs typeface="Arial" charset="0"/>
              </a:rPr>
              <a:t>, PI</a:t>
            </a:r>
          </a:p>
        </p:txBody>
      </p:sp>
      <p:pic>
        <p:nvPicPr>
          <p:cNvPr id="3080" name="Picture 6" descr="E:\Sendai Meeting\Leonhardt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5988" y="4005263"/>
            <a:ext cx="1677987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3"/>
          <p:cNvSpPr txBox="1">
            <a:spLocks noChangeArrowheads="1"/>
          </p:cNvSpPr>
          <p:nvPr/>
        </p:nvSpPr>
        <p:spPr bwMode="auto">
          <a:xfrm>
            <a:off x="1944688" y="5408613"/>
            <a:ext cx="20748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Bill Leonhardt, engineer</a:t>
            </a:r>
          </a:p>
        </p:txBody>
      </p:sp>
      <p:pic>
        <p:nvPicPr>
          <p:cNvPr id="3082" name="Picture 6" descr="http://neutrons.phy.bnl.gov/images/pictures_group/larry/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885950"/>
            <a:ext cx="16303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Box 3"/>
          <p:cNvSpPr txBox="1">
            <a:spLocks noChangeArrowheads="1"/>
          </p:cNvSpPr>
          <p:nvPr/>
        </p:nvSpPr>
        <p:spPr bwMode="auto">
          <a:xfrm>
            <a:off x="6102350" y="3216275"/>
            <a:ext cx="18970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Larry Passell, advisor</a:t>
            </a:r>
          </a:p>
        </p:txBody>
      </p:sp>
      <p:pic>
        <p:nvPicPr>
          <p:cNvPr id="3084" name="Picture 8" descr="http://neutrons.phy.bnl.gov/CNS/images/pictures_group/viinta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9513" y="4038600"/>
            <a:ext cx="173831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Box 3"/>
          <p:cNvSpPr txBox="1">
            <a:spLocks noChangeArrowheads="1"/>
          </p:cNvSpPr>
          <p:nvPr/>
        </p:nvSpPr>
        <p:spPr bwMode="auto">
          <a:xfrm>
            <a:off x="4530725" y="5402263"/>
            <a:ext cx="337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Vinita Ghosh, scientist – MC simulations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depolarization in superconducting FeTe</a:t>
            </a:r>
            <a:r>
              <a:rPr lang="en-US" baseline="-25000" dirty="0" smtClean="0"/>
              <a:t>0.45</a:t>
            </a:r>
            <a:r>
              <a:rPr lang="en-US" dirty="0" smtClean="0"/>
              <a:t>Se</a:t>
            </a:r>
            <a:r>
              <a:rPr lang="en-US" baseline="-25000" dirty="0" smtClean="0"/>
              <a:t>0.55</a:t>
            </a:r>
            <a:endParaRPr lang="en-US" baseline="-25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427035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395935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" y="1466671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cs typeface="Arial" charset="0"/>
              </a:rPr>
              <a:t> Sample is cooled in guide field ~ 10~20G =&gt; the beam </a:t>
            </a:r>
            <a:r>
              <a:rPr lang="en-US" sz="2400" dirty="0" smtClean="0">
                <a:latin typeface="Arial" charset="0"/>
                <a:cs typeface="Arial" charset="0"/>
              </a:rPr>
              <a:t>is fully depolarized at T&lt;</a:t>
            </a:r>
            <a:r>
              <a:rPr lang="en-US" sz="2400" dirty="0" err="1" smtClean="0">
                <a:latin typeface="Arial" charset="0"/>
                <a:cs typeface="Arial" charset="0"/>
              </a:rPr>
              <a:t>Tc</a:t>
            </a:r>
            <a:r>
              <a:rPr lang="en-US" sz="2400" dirty="0" smtClean="0"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953000" y="16002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cs typeface="Arial" charset="0"/>
              </a:rPr>
              <a:t>Flipping Ratio (T&gt;</a:t>
            </a:r>
            <a:r>
              <a:rPr lang="en-US" sz="2400" dirty="0" err="1" smtClean="0">
                <a:cs typeface="Arial" charset="0"/>
              </a:rPr>
              <a:t>Tc</a:t>
            </a:r>
            <a:r>
              <a:rPr lang="en-US" sz="2400" dirty="0" smtClean="0">
                <a:cs typeface="Arial" charset="0"/>
              </a:rPr>
              <a:t>) = 13(1)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field cooling: FR = 5 ~ 8</a:t>
            </a:r>
            <a:endParaRPr lang="en-US" dirty="0"/>
          </a:p>
        </p:txBody>
      </p:sp>
      <p:pic>
        <p:nvPicPr>
          <p:cNvPr id="4" name="Picture 3" descr="20160301_212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24200"/>
            <a:ext cx="5689600" cy="3200400"/>
          </a:xfrm>
          <a:prstGeom prst="rect">
            <a:avLst/>
          </a:prstGeom>
        </p:spPr>
      </p:pic>
      <p:pic>
        <p:nvPicPr>
          <p:cNvPr id="5" name="Picture 4" descr="20160301_212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29287" y="3824288"/>
            <a:ext cx="3200400" cy="1800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10900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Cooled in a mu-metal shield from 16 K to 5 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Cooled on the instrument sample table, in a compensating guide field providing zero field environment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Effect is similar: flipping ratio improved.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FR varies from 5 to 8, depending on the sample rotation angle</a:t>
            </a:r>
            <a:endParaRPr lang="en-US" sz="2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5562600" y="19767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E=8.0(9) </a:t>
            </a:r>
            <a:r>
              <a:rPr lang="en-US" sz="2400" dirty="0" err="1" smtClean="0">
                <a:latin typeface="+mn-lt"/>
              </a:rPr>
              <a:t>meV</a:t>
            </a:r>
            <a:endParaRPr lang="en-US" sz="2400" dirty="0">
              <a:latin typeface="+mn-lt"/>
            </a:endParaRP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14478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Change of the mutual alignment of </a:t>
            </a:r>
            <a:r>
              <a:rPr lang="en-US" sz="2400" b="1" dirty="0" smtClean="0"/>
              <a:t>P</a:t>
            </a:r>
            <a:r>
              <a:rPr lang="en-US" sz="2400" dirty="0" smtClean="0"/>
              <a:t> and </a:t>
            </a:r>
            <a:r>
              <a:rPr lang="en-US" sz="2400" b="1" dirty="0" smtClean="0"/>
              <a:t>Q</a:t>
            </a:r>
            <a:r>
              <a:rPr lang="en-US" sz="2400" dirty="0" smtClean="0"/>
              <a:t> with energy transfer</a:t>
            </a:r>
            <a:endParaRPr lang="en-US" sz="2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371600" y="1976735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E=0 </a:t>
            </a:r>
            <a:r>
              <a:rPr lang="en-US" sz="2400" dirty="0" err="1" smtClean="0">
                <a:latin typeface="+mn-lt"/>
              </a:rPr>
              <a:t>meV</a:t>
            </a:r>
            <a:endParaRPr lang="en-US" sz="24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840" y="2514600"/>
            <a:ext cx="46827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“P||Q” setup: align polarization with the middle of detector at E=0</a:t>
            </a:r>
            <a:endParaRPr lang="en-US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47226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Arrow Connector 39"/>
          <p:cNvCxnSpPr/>
          <p:nvPr/>
        </p:nvCxnSpPr>
        <p:spPr bwMode="auto">
          <a:xfrm>
            <a:off x="2286000" y="3962400"/>
            <a:ext cx="304800" cy="685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2286000" y="3962400"/>
            <a:ext cx="228600" cy="1295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600200" y="3657600"/>
            <a:ext cx="6858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477000" y="4038600"/>
            <a:ext cx="1524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6553200" y="4038600"/>
            <a:ext cx="76200" cy="1066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 flipV="1">
            <a:off x="1295400" y="3200400"/>
            <a:ext cx="99060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6324600" y="4114800"/>
            <a:ext cx="304800" cy="685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 flipV="1">
            <a:off x="6172200" y="3505200"/>
            <a:ext cx="6858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 flipV="1">
            <a:off x="5867400" y="3124200"/>
            <a:ext cx="76200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6553200" y="3733800"/>
            <a:ext cx="762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5 K</a:t>
            </a:r>
            <a:endParaRPr lang="en-US" dirty="0"/>
          </a:p>
        </p:txBody>
      </p:sp>
      <p:pic>
        <p:nvPicPr>
          <p:cNvPr id="11" name="Picture 10" descr="chi_5K_SF_Volume_Zslice_du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7620000" cy="2540000"/>
          </a:xfrm>
          <a:prstGeom prst="rect">
            <a:avLst/>
          </a:prstGeom>
        </p:spPr>
      </p:pic>
      <p:pic>
        <p:nvPicPr>
          <p:cNvPr id="12" name="Picture 11" descr="chi_5K_NSF_Volume_Zslice_du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962400"/>
            <a:ext cx="7620000" cy="25400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5 K</a:t>
            </a:r>
            <a:endParaRPr lang="en-US" dirty="0"/>
          </a:p>
        </p:txBody>
      </p:sp>
      <p:pic>
        <p:nvPicPr>
          <p:cNvPr id="6" name="Picture 5" descr="chi_5K_SF_Volume_Xsli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3810000" cy="2540000"/>
          </a:xfrm>
          <a:prstGeom prst="rect">
            <a:avLst/>
          </a:prstGeom>
        </p:spPr>
      </p:pic>
      <p:pic>
        <p:nvPicPr>
          <p:cNvPr id="7" name="Picture 6" descr="chi_5K_NSF_Volume_Xsli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3810000" cy="2540000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300 K</a:t>
            </a:r>
            <a:endParaRPr lang="en-US" dirty="0"/>
          </a:p>
        </p:txBody>
      </p:sp>
      <p:pic>
        <p:nvPicPr>
          <p:cNvPr id="4" name="Picture 3" descr="chi_300K_SF_Volume_Zslice_du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7620000" cy="2540000"/>
          </a:xfrm>
          <a:prstGeom prst="rect">
            <a:avLst/>
          </a:prstGeom>
        </p:spPr>
      </p:pic>
      <p:pic>
        <p:nvPicPr>
          <p:cNvPr id="5" name="Picture 4" descr="chi_300K_NSF_Volume_Zslice_du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657600"/>
            <a:ext cx="7620000" cy="25400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300 K</a:t>
            </a:r>
            <a:endParaRPr lang="en-US" dirty="0"/>
          </a:p>
        </p:txBody>
      </p:sp>
      <p:pic>
        <p:nvPicPr>
          <p:cNvPr id="4" name="Picture 3" descr="chi_300K_SF_Volume_Xsli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3810000" cy="2540000"/>
          </a:xfrm>
          <a:prstGeom prst="rect">
            <a:avLst/>
          </a:prstGeom>
        </p:spPr>
      </p:pic>
      <p:pic>
        <p:nvPicPr>
          <p:cNvPr id="5" name="Picture 4" descr="chi_300K_NSF_Volume_Xsli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3810000" cy="25400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6827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0" y="2514600"/>
            <a:ext cx="47247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45782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0" y="2514600"/>
            <a:ext cx="4612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</a:t>
            </a:r>
            <a:r>
              <a:rPr lang="en-US" sz="1400" dirty="0" smtClean="0">
                <a:latin typeface="+mn-lt"/>
              </a:rPr>
              <a:t>phonon) </a:t>
            </a:r>
            <a:endParaRPr lang="en-US" sz="1400" dirty="0" smtClean="0">
              <a:latin typeface="+mn-lt"/>
            </a:endParaRP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8693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16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, HYSPEC –ORNL Instrument Team</a:t>
            </a:r>
          </a:p>
        </p:txBody>
      </p:sp>
      <p:pic>
        <p:nvPicPr>
          <p:cNvPr id="15" name="Picture 14" descr="IMG_0249"/>
          <p:cNvPicPr>
            <a:picLocks noChangeAspect="1" noChangeArrowheads="1"/>
          </p:cNvPicPr>
          <p:nvPr/>
        </p:nvPicPr>
        <p:blipFill>
          <a:blip r:embed="rId2" cstate="print"/>
          <a:srcRect l="11839" t="21053" r="9865"/>
          <a:stretch>
            <a:fillRect/>
          </a:stretch>
        </p:blipFill>
        <p:spPr bwMode="auto">
          <a:xfrm>
            <a:off x="401638" y="2162175"/>
            <a:ext cx="37592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5010150"/>
            <a:ext cx="4500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  Mark Hagen  Barry Winn  Tony Tong  David Anderson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Lead Scientist   </a:t>
            </a:r>
            <a:r>
              <a:rPr lang="en-US" sz="1400" dirty="0" err="1">
                <a:latin typeface="Arial" charset="0"/>
                <a:cs typeface="Arial" charset="0"/>
              </a:rPr>
              <a:t>Scientist</a:t>
            </a:r>
            <a:r>
              <a:rPr lang="en-US" sz="1400" dirty="0">
                <a:latin typeface="Arial" charset="0"/>
                <a:cs typeface="Arial" charset="0"/>
              </a:rPr>
              <a:t>     </a:t>
            </a:r>
            <a:r>
              <a:rPr lang="en-US" sz="1400" dirty="0" err="1">
                <a:latin typeface="Arial" charset="0"/>
                <a:cs typeface="Arial" charset="0"/>
              </a:rPr>
              <a:t>Scientist</a:t>
            </a:r>
            <a:r>
              <a:rPr lang="en-US" sz="1400" dirty="0">
                <a:latin typeface="Arial" charset="0"/>
                <a:cs typeface="Arial" charset="0"/>
              </a:rPr>
              <a:t>      Engineer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 (now @ ESS)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505200" y="5562600"/>
            <a:ext cx="1998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Melissa Graves-Brook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Science Associate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81000" y="1371600"/>
            <a:ext cx="3895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HYSPEC: </a:t>
            </a:r>
            <a:r>
              <a:rPr lang="en-US" sz="1800" dirty="0">
                <a:latin typeface="Arial" charset="0"/>
                <a:cs typeface="Arial" charset="0"/>
              </a:rPr>
              <a:t>SNS Instrument Construction </a:t>
            </a:r>
            <a:r>
              <a:rPr lang="en-US" sz="1800" dirty="0" smtClean="0">
                <a:latin typeface="Arial" charset="0"/>
                <a:cs typeface="Arial" charset="0"/>
              </a:rPr>
              <a:t>Team (</a:t>
            </a:r>
            <a:r>
              <a:rPr lang="en-US" sz="1800" dirty="0" smtClean="0">
                <a:cs typeface="Arial" charset="0"/>
              </a:rPr>
              <a:t>… - 2013)</a:t>
            </a:r>
            <a:endParaRPr lang="en-US" sz="1800" dirty="0">
              <a:latin typeface="Arial" charset="0"/>
              <a:cs typeface="Arial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757738" y="2649538"/>
            <a:ext cx="4233862" cy="3575050"/>
            <a:chOff x="4757738" y="2649538"/>
            <a:chExt cx="4233862" cy="3575050"/>
          </a:xfrm>
        </p:grpSpPr>
        <p:pic>
          <p:nvPicPr>
            <p:cNvPr id="4103" name="Picture 2" descr="HYSPEC instrument t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7738" y="2649538"/>
              <a:ext cx="4233862" cy="282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3"/>
            <p:cNvSpPr txBox="1">
              <a:spLocks noChangeArrowheads="1"/>
            </p:cNvSpPr>
            <p:nvPr/>
          </p:nvSpPr>
          <p:spPr bwMode="auto">
            <a:xfrm>
              <a:off x="5410200" y="5486400"/>
              <a:ext cx="1828800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 err="1">
                  <a:latin typeface="Arial" charset="0"/>
                  <a:cs typeface="Arial" charset="0"/>
                </a:rPr>
                <a:t>Ovidiu</a:t>
              </a:r>
              <a:r>
                <a:rPr lang="en-US" sz="1400" dirty="0">
                  <a:latin typeface="Arial" charset="0"/>
                  <a:cs typeface="Arial" charset="0"/>
                </a:rPr>
                <a:t> </a:t>
              </a:r>
              <a:r>
                <a:rPr lang="en-US" sz="1400" dirty="0" err="1">
                  <a:latin typeface="Arial" charset="0"/>
                  <a:cs typeface="Arial" charset="0"/>
                </a:rPr>
                <a:t>Garlea</a:t>
              </a:r>
              <a:r>
                <a:rPr lang="en-US" sz="1400" dirty="0">
                  <a:latin typeface="Arial" charset="0"/>
                  <a:cs typeface="Arial" charset="0"/>
                </a:rPr>
                <a:t>, Scientist</a:t>
              </a:r>
            </a:p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Joined in May, 2013</a:t>
              </a:r>
            </a:p>
          </p:txBody>
        </p:sp>
        <p:sp>
          <p:nvSpPr>
            <p:cNvPr id="23" name="TextBox 3"/>
            <p:cNvSpPr txBox="1">
              <a:spLocks noChangeArrowheads="1"/>
            </p:cNvSpPr>
            <p:nvPr/>
          </p:nvSpPr>
          <p:spPr bwMode="auto">
            <a:xfrm>
              <a:off x="7086600" y="5562600"/>
              <a:ext cx="1828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Barry Winn, Scientist</a:t>
              </a:r>
            </a:p>
          </p:txBody>
        </p:sp>
      </p:grpSp>
      <p:pic>
        <p:nvPicPr>
          <p:cNvPr id="18" name="Picture 2" descr="E:\Sendai Meeting\SING Review Dec 2010\IMG_0470.JPG"/>
          <p:cNvPicPr>
            <a:picLocks noChangeAspect="1" noChangeArrowheads="1"/>
          </p:cNvPicPr>
          <p:nvPr/>
        </p:nvPicPr>
        <p:blipFill>
          <a:blip r:embed="rId4" cstate="print"/>
          <a:srcRect l="59068" t="12807" r="17310" b="26964"/>
          <a:stretch>
            <a:fillRect/>
          </a:stretch>
        </p:blipFill>
        <p:spPr bwMode="auto">
          <a:xfrm>
            <a:off x="4000500" y="2519363"/>
            <a:ext cx="1150938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5029200" y="19812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  <a:cs typeface="Arial" charset="0"/>
              </a:rPr>
              <a:t>HYSPEC SNS Instrument </a:t>
            </a:r>
            <a:r>
              <a:rPr lang="en-US" sz="1800" dirty="0" smtClean="0">
                <a:latin typeface="Arial" charset="0"/>
                <a:cs typeface="Arial" charset="0"/>
              </a:rPr>
              <a:t>Team now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0864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79860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4860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74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7845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327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" y="2514600"/>
            <a:ext cx="48365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0248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449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4689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9898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821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2472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0659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19" y="2514600"/>
            <a:ext cx="490513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5261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207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646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1988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HYSPEC Team - 2002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4189413" cy="46705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ct val="250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Development Team</a:t>
            </a:r>
            <a:endParaRPr lang="en-US" sz="1400" dirty="0">
              <a:latin typeface="Arial Black" pitchFamily="34" charset="0"/>
            </a:endParaRP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u="sng" dirty="0">
                <a:latin typeface="+mj-lt"/>
              </a:rPr>
              <a:t> I. </a:t>
            </a:r>
            <a:r>
              <a:rPr lang="en-US" sz="1400" u="sng" dirty="0" err="1">
                <a:latin typeface="+mj-lt"/>
              </a:rPr>
              <a:t>Zaliznyak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co-PI	</a:t>
            </a:r>
            <a:r>
              <a:rPr lang="en-US" sz="1400" dirty="0">
                <a:latin typeface="+mj-lt"/>
              </a:rPr>
              <a:t>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u="sng" dirty="0"/>
              <a:t>S. M. Shapiro</a:t>
            </a:r>
            <a:r>
              <a:rPr lang="en-US" sz="1400" dirty="0"/>
              <a:t>, </a:t>
            </a:r>
            <a:r>
              <a:rPr lang="en-US" sz="1400" dirty="0" smtClean="0"/>
              <a:t>co-PI	</a:t>
            </a:r>
            <a:r>
              <a:rPr lang="en-US" sz="1400" dirty="0"/>
              <a:t>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G. </a:t>
            </a:r>
            <a:r>
              <a:rPr lang="en-US" sz="1400" dirty="0" err="1" smtClean="0"/>
              <a:t>Shirane</a:t>
            </a:r>
            <a:r>
              <a:rPr lang="en-US" sz="1400" dirty="0" smtClean="0"/>
              <a:t>	</a:t>
            </a:r>
            <a:r>
              <a:rPr lang="en-US" sz="1400" dirty="0"/>
              <a:t>	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J. </a:t>
            </a:r>
            <a:r>
              <a:rPr lang="en-US" sz="1400" dirty="0" err="1"/>
              <a:t>Tranquada</a:t>
            </a:r>
            <a:r>
              <a:rPr lang="en-US" sz="1400" dirty="0"/>
              <a:t>	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L. </a:t>
            </a:r>
            <a:r>
              <a:rPr lang="en-US" sz="1400" dirty="0" err="1"/>
              <a:t>Passell</a:t>
            </a:r>
            <a:r>
              <a:rPr lang="en-US" sz="1400" dirty="0"/>
              <a:t>		</a:t>
            </a:r>
            <a:r>
              <a:rPr lang="en-US" sz="1400" dirty="0" smtClean="0"/>
              <a:t>	BNL</a:t>
            </a:r>
            <a:endParaRPr lang="en-US" sz="1400" dirty="0">
              <a:latin typeface="Times New Roman" pitchFamily="18" charset="0"/>
            </a:endParaRP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D. Abernathy		SNS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L. </a:t>
            </a:r>
            <a:r>
              <a:rPr lang="en-US" sz="1400" dirty="0" err="1" smtClean="0"/>
              <a:t>Daemen</a:t>
            </a:r>
            <a:r>
              <a:rPr lang="en-US" sz="1400" dirty="0"/>
              <a:t>		</a:t>
            </a:r>
            <a:r>
              <a:rPr lang="en-US" sz="1400" dirty="0" smtClean="0"/>
              <a:t>	Los </a:t>
            </a:r>
            <a:r>
              <a:rPr lang="en-US" sz="1400" dirty="0"/>
              <a:t>Alamos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M. </a:t>
            </a:r>
            <a:r>
              <a:rPr lang="en-US" sz="1400" dirty="0" err="1"/>
              <a:t>Greven</a:t>
            </a:r>
            <a:r>
              <a:rPr lang="en-US" sz="1400" dirty="0"/>
              <a:t>		</a:t>
            </a:r>
            <a:r>
              <a:rPr lang="en-US" sz="1400" dirty="0" smtClean="0"/>
              <a:t>	Stanford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B. </a:t>
            </a:r>
            <a:r>
              <a:rPr lang="en-US" sz="1400" dirty="0" err="1"/>
              <a:t>Gaulin</a:t>
            </a:r>
            <a:r>
              <a:rPr lang="en-US" sz="1400" dirty="0"/>
              <a:t>		</a:t>
            </a:r>
            <a:r>
              <a:rPr lang="en-US" sz="1400" dirty="0" smtClean="0"/>
              <a:t>	McMaster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V. </a:t>
            </a:r>
            <a:r>
              <a:rPr lang="en-US" sz="1400" dirty="0" err="1"/>
              <a:t>Kiryukhin</a:t>
            </a:r>
            <a:r>
              <a:rPr lang="en-US" sz="1400" dirty="0"/>
              <a:t>		Rutgers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Y. Lee		</a:t>
            </a:r>
            <a:r>
              <a:rPr lang="en-US" sz="1400" dirty="0" smtClean="0"/>
              <a:t>	MIT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S. </a:t>
            </a:r>
            <a:r>
              <a:rPr lang="en-US" sz="1400" dirty="0" err="1"/>
              <a:t>Nagler</a:t>
            </a:r>
            <a:r>
              <a:rPr lang="en-US" sz="1400" dirty="0"/>
              <a:t>		</a:t>
            </a:r>
            <a:r>
              <a:rPr lang="en-US" sz="1400" dirty="0" smtClean="0"/>
              <a:t>	ORNL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R. Osborn		</a:t>
            </a:r>
            <a:r>
              <a:rPr lang="en-US" sz="1400" dirty="0" smtClean="0"/>
              <a:t>	ANL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J. </a:t>
            </a:r>
            <a:r>
              <a:rPr lang="en-US" sz="1400" dirty="0" err="1"/>
              <a:t>Rhyne</a:t>
            </a:r>
            <a:r>
              <a:rPr lang="en-US" sz="1400" dirty="0"/>
              <a:t>		</a:t>
            </a:r>
            <a:r>
              <a:rPr lang="en-US" sz="1400" dirty="0" smtClean="0"/>
              <a:t>	U</a:t>
            </a:r>
            <a:r>
              <a:rPr lang="en-US" sz="1400" dirty="0"/>
              <a:t>. Missouri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C. </a:t>
            </a:r>
            <a:r>
              <a:rPr lang="en-US" sz="1400" dirty="0" err="1"/>
              <a:t>Stassis</a:t>
            </a:r>
            <a:r>
              <a:rPr lang="en-US" sz="1400" dirty="0"/>
              <a:t>		</a:t>
            </a:r>
            <a:r>
              <a:rPr lang="en-US" sz="1400" dirty="0" smtClean="0"/>
              <a:t>Ames/Iowa </a:t>
            </a:r>
            <a:r>
              <a:rPr lang="en-US" sz="1400" dirty="0"/>
              <a:t>St.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A. </a:t>
            </a:r>
            <a:r>
              <a:rPr lang="en-US" sz="1400" dirty="0" err="1"/>
              <a:t>Zheludev</a:t>
            </a:r>
            <a:r>
              <a:rPr lang="en-US" sz="1400" dirty="0"/>
              <a:t>		ORNL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5029200" y="1371600"/>
            <a:ext cx="3119438" cy="25955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design team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I. </a:t>
            </a:r>
            <a:r>
              <a:rPr lang="en-US" sz="1400" dirty="0" err="1"/>
              <a:t>Zaliznyak</a:t>
            </a:r>
            <a:r>
              <a:rPr lang="en-US" sz="1400" dirty="0"/>
              <a:t>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M. Shapiro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L. </a:t>
            </a:r>
            <a:r>
              <a:rPr lang="en-US" sz="1400" dirty="0" err="1"/>
              <a:t>Passell</a:t>
            </a:r>
            <a:r>
              <a:rPr lang="en-US" sz="1400" dirty="0"/>
              <a:t> (BNL)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V. J. </a:t>
            </a:r>
            <a:r>
              <a:rPr lang="en-US" sz="1400" dirty="0" err="1"/>
              <a:t>Ghosh</a:t>
            </a:r>
            <a:r>
              <a:rPr lang="en-US" sz="1400" dirty="0"/>
              <a:t> (BNL) Monte-Carlo simulations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Doran (SNS/ANL) Engineering design concept 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791933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648200"/>
          </a:xfrm>
        </p:spPr>
        <p:txBody>
          <a:bodyPr/>
          <a:lstStyle/>
          <a:p>
            <a:r>
              <a:rPr lang="en-US" dirty="0" smtClean="0"/>
              <a:t>Direct geometry inelastic </a:t>
            </a:r>
            <a:r>
              <a:rPr lang="en-US" dirty="0" smtClean="0"/>
              <a:t>spectrometers </a:t>
            </a:r>
            <a:r>
              <a:rPr lang="en-US" dirty="0" smtClean="0"/>
              <a:t>are a </a:t>
            </a:r>
            <a:r>
              <a:rPr lang="en-US" dirty="0" smtClean="0"/>
              <a:t>“must be” </a:t>
            </a:r>
            <a:r>
              <a:rPr lang="en-US" dirty="0" smtClean="0"/>
              <a:t>in the </a:t>
            </a:r>
            <a:r>
              <a:rPr lang="en-US" dirty="0" err="1" smtClean="0"/>
              <a:t>spallation</a:t>
            </a:r>
            <a:r>
              <a:rPr lang="en-US" dirty="0" smtClean="0"/>
              <a:t> source instrument </a:t>
            </a:r>
            <a:r>
              <a:rPr lang="en-US" dirty="0" smtClean="0"/>
              <a:t>suite</a:t>
            </a:r>
          </a:p>
          <a:p>
            <a:pPr lvl="1"/>
            <a:r>
              <a:rPr lang="en-US" dirty="0" smtClean="0"/>
              <a:t>Different instruments serve different problems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Complementary instruments are optimized to serve different neutron energy range (cold, thermal, epithermal)</a:t>
            </a:r>
          </a:p>
          <a:p>
            <a:pPr lvl="1"/>
            <a:r>
              <a:rPr lang="en-US" dirty="0" smtClean="0"/>
              <a:t>Thermal and sub-thermal neutron flux is high =&gt; intensity can be traded for resolution, small sample, and polarization</a:t>
            </a:r>
            <a:endParaRPr lang="en-US" dirty="0" smtClean="0"/>
          </a:p>
          <a:p>
            <a:r>
              <a:rPr lang="en-US" dirty="0" smtClean="0"/>
              <a:t>In the hindsight: what </a:t>
            </a:r>
            <a:r>
              <a:rPr lang="en-US" dirty="0" smtClean="0"/>
              <a:t>would I do differently on </a:t>
            </a:r>
            <a:r>
              <a:rPr lang="en-US" dirty="0" smtClean="0"/>
              <a:t>HYSPEC? </a:t>
            </a:r>
            <a:endParaRPr lang="en-US" dirty="0" smtClean="0"/>
          </a:p>
          <a:p>
            <a:pPr lvl="1"/>
            <a:r>
              <a:rPr lang="en-US" dirty="0" smtClean="0"/>
              <a:t>Larger detector bank, </a:t>
            </a:r>
            <a:r>
              <a:rPr lang="en-US" dirty="0" smtClean="0"/>
              <a:t>90º, </a:t>
            </a:r>
            <a:r>
              <a:rPr lang="en-US" dirty="0" smtClean="0"/>
              <a:t>or even 120 degrees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 smtClean="0"/>
              <a:t>60º detector </a:t>
            </a:r>
            <a:r>
              <a:rPr lang="en-US" dirty="0" smtClean="0"/>
              <a:t>bank in </a:t>
            </a:r>
            <a:r>
              <a:rPr lang="en-US" dirty="0" smtClean="0"/>
              <a:t>a second </a:t>
            </a:r>
            <a:r>
              <a:rPr lang="en-US" dirty="0" smtClean="0"/>
              <a:t>vessel?</a:t>
            </a:r>
          </a:p>
          <a:p>
            <a:pPr lvl="1"/>
            <a:r>
              <a:rPr lang="en-US" dirty="0" smtClean="0"/>
              <a:t>Taller detector tubes (</a:t>
            </a:r>
            <a:r>
              <a:rPr lang="en-US" dirty="0" smtClean="0"/>
              <a:t>2 – 2.5m) = </a:t>
            </a:r>
            <a:r>
              <a:rPr lang="en-US" dirty="0" smtClean="0"/>
              <a:t>larger vertical </a:t>
            </a:r>
            <a:r>
              <a:rPr lang="en-US" dirty="0" smtClean="0"/>
              <a:t>acceptance</a:t>
            </a:r>
            <a:endParaRPr lang="en-US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648200"/>
          </a:xfrm>
        </p:spPr>
        <p:txBody>
          <a:bodyPr/>
          <a:lstStyle/>
          <a:p>
            <a:r>
              <a:rPr lang="en-US" dirty="0" smtClean="0"/>
              <a:t>Polarized neutron surveys of a large volume of the sample’s phase space are possible despite</a:t>
            </a:r>
          </a:p>
          <a:p>
            <a:pPr lvl="1"/>
            <a:r>
              <a:rPr lang="en-US" dirty="0" smtClean="0"/>
              <a:t>Factor 20 to 80 transmission losses in the polarized setup</a:t>
            </a:r>
          </a:p>
          <a:p>
            <a:pPr lvl="1"/>
            <a:r>
              <a:rPr lang="en-US" dirty="0" smtClean="0"/>
              <a:t>Restricted field of view at the focus of the radial </a:t>
            </a:r>
            <a:r>
              <a:rPr lang="en-US" dirty="0" err="1" smtClean="0"/>
              <a:t>supermirrotr</a:t>
            </a:r>
            <a:r>
              <a:rPr lang="en-US" dirty="0" smtClean="0"/>
              <a:t> array </a:t>
            </a:r>
          </a:p>
          <a:p>
            <a:pPr lvl="1"/>
            <a:r>
              <a:rPr lang="en-US" dirty="0" smtClean="0"/>
              <a:t>Large number of corrections for transmission and deflection in the polarized setup </a:t>
            </a:r>
            <a:r>
              <a:rPr lang="en-US" dirty="0" smtClean="0"/>
              <a:t>(A</a:t>
            </a:r>
            <a:r>
              <a:rPr lang="en-US" dirty="0" smtClean="0"/>
              <a:t>. </a:t>
            </a:r>
            <a:r>
              <a:rPr lang="en-US" dirty="0" err="1" smtClean="0"/>
              <a:t>Savici</a:t>
            </a:r>
            <a:r>
              <a:rPr lang="en-US" smtClean="0"/>
              <a:t>, SNS)</a:t>
            </a:r>
            <a:endParaRPr lang="en-US" dirty="0" smtClean="0"/>
          </a:p>
          <a:p>
            <a:r>
              <a:rPr lang="en-US" dirty="0" smtClean="0"/>
              <a:t>It’s a miracle? </a:t>
            </a:r>
          </a:p>
          <a:p>
            <a:pPr lvl="1"/>
            <a:r>
              <a:rPr lang="en-US" dirty="0" smtClean="0"/>
              <a:t>Careful experiment planning and execution</a:t>
            </a:r>
          </a:p>
          <a:p>
            <a:pPr lvl="1"/>
            <a:r>
              <a:rPr lang="en-US" dirty="0" smtClean="0"/>
              <a:t>Precise instrument and sample alignment </a:t>
            </a:r>
          </a:p>
          <a:p>
            <a:pPr lvl="1"/>
            <a:r>
              <a:rPr lang="en-US" dirty="0" smtClean="0"/>
              <a:t>Steady and maintenance-free setup</a:t>
            </a:r>
          </a:p>
          <a:p>
            <a:r>
              <a:rPr lang="en-US" dirty="0" smtClean="0"/>
              <a:t>It’s a miracle!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2088"/>
            <a:ext cx="7772400" cy="1143000"/>
          </a:xfrm>
        </p:spPr>
        <p:txBody>
          <a:bodyPr/>
          <a:lstStyle/>
          <a:p>
            <a:r>
              <a:rPr lang="en-US" dirty="0" smtClean="0"/>
              <a:t>HYSPEC Team - 2015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838200" y="990600"/>
            <a:ext cx="3962400" cy="51514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ct val="250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Development Team</a:t>
            </a:r>
            <a:endParaRPr lang="en-US" sz="1400" dirty="0">
              <a:latin typeface="Arial Black" pitchFamily="34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I.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</a:rPr>
              <a:t>Zaliznyak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(co-PI, EC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member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	BNL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S. Shapiro (co- PI, EC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member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)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	BNL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</a:rPr>
              <a:t>Kenzelmann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(EC member)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PSI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Daemen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LANL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Fernandez-Baca 		ORNL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Gardner 			NIST/Indiana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B.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Gaulin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McMaster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Greven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Stanford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V.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Ghosh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Hagen 			SNS =&gt;ESS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Huecker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V.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Kiryukhin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Rutgers 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G. Lander 			EITU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Y. Lee 			MIT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S.-H. Lee 			U. Virginia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C.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Majkrzak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NIST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A. Goldman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(EC member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	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	Ames/Iowa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S.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Nagler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ORNL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R. Osborn 			ANL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Passell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P. </a:t>
            </a:r>
            <a:r>
              <a:rPr lang="en-US" sz="1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Regnault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	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CEA-Grenoble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T. Sato (EC member) 		Tohoku University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Tranquada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(EC member)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G.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A.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Zheludev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ETH-Zurich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http://neutrons.phy.bnl.gov/HYSPEC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4475" y="1873250"/>
            <a:ext cx="92233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http://www.bnl.gov/pga/images/Logo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514475"/>
            <a:ext cx="1089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C:\Users\2xy\AppData\Local\Microsoft\Windows\Temporary Internet Files\Low\Content.IE5\NGANUHDG\Master_vertfullcolorDOE0905[1]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209800"/>
            <a:ext cx="10175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4953000" y="1066800"/>
            <a:ext cx="3263900" cy="1958975"/>
          </a:xfrm>
          <a:prstGeom prst="rect">
            <a:avLst/>
          </a:prstGeom>
          <a:noFill/>
          <a:ln w="0"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IDT Executive Committee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I. A. </a:t>
            </a:r>
            <a:r>
              <a:rPr lang="en-US" sz="1400" dirty="0" err="1"/>
              <a:t>Zaliznyak</a:t>
            </a:r>
            <a:r>
              <a:rPr lang="en-US" sz="1400" dirty="0"/>
              <a:t>, PI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M. Shapiro, PI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M. </a:t>
            </a:r>
            <a:r>
              <a:rPr lang="en-US" sz="1400" dirty="0" err="1"/>
              <a:t>Kenzelmann</a:t>
            </a:r>
            <a:r>
              <a:rPr lang="en-US" sz="1400" dirty="0"/>
              <a:t> (PSI</a:t>
            </a:r>
            <a:r>
              <a:rPr lang="en-US" sz="1400" dirty="0" smtClean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A. Goldman (Ames/Iowa State)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T. Sato (Tohoku 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J. </a:t>
            </a:r>
            <a:r>
              <a:rPr lang="en-US" sz="1400" dirty="0" err="1"/>
              <a:t>Tranquada</a:t>
            </a:r>
            <a:r>
              <a:rPr lang="en-US" sz="1400" dirty="0"/>
              <a:t> (BNL) 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science case: </a:t>
            </a:r>
            <a:br>
              <a:rPr lang="en-US" dirty="0" smtClean="0"/>
            </a:br>
            <a:r>
              <a:rPr lang="en-US" dirty="0" smtClean="0"/>
              <a:t>polarization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/>
          <a:lstStyle/>
          <a:p>
            <a:r>
              <a:rPr lang="en-US" sz="1800" b="1" dirty="0" smtClean="0"/>
              <a:t>Characterization of spin-dependent cross-sections by means of polarization analysis</a:t>
            </a:r>
          </a:p>
          <a:p>
            <a:r>
              <a:rPr lang="en-US" sz="1800" b="1" dirty="0" smtClean="0"/>
              <a:t> Coherent collective excitations in single crystals:</a:t>
            </a:r>
          </a:p>
          <a:p>
            <a:pPr lvl="1"/>
            <a:r>
              <a:rPr lang="en-US" sz="1800" b="1" dirty="0" smtClean="0"/>
              <a:t> </a:t>
            </a:r>
            <a:r>
              <a:rPr lang="en-US" sz="1800" dirty="0" smtClean="0"/>
              <a:t>lattice dynamics (phonons)</a:t>
            </a:r>
          </a:p>
          <a:p>
            <a:pPr lvl="1"/>
            <a:r>
              <a:rPr lang="en-US" sz="1800" dirty="0" smtClean="0"/>
              <a:t> spin dynamics (</a:t>
            </a:r>
            <a:r>
              <a:rPr lang="en-US" sz="1800" dirty="0" err="1" smtClean="0"/>
              <a:t>magnons</a:t>
            </a:r>
            <a:r>
              <a:rPr lang="en-US" sz="1800" dirty="0" smtClean="0"/>
              <a:t>, critical scattering)</a:t>
            </a:r>
          </a:p>
          <a:p>
            <a:r>
              <a:rPr lang="en-US" sz="1800" b="1" dirty="0" smtClean="0"/>
              <a:t> Structure and dynamics of partially ordered and glassy phases</a:t>
            </a:r>
          </a:p>
          <a:p>
            <a:pPr lvl="1"/>
            <a:r>
              <a:rPr lang="en-US" sz="1800" dirty="0" smtClean="0"/>
              <a:t> spin glasses</a:t>
            </a:r>
          </a:p>
          <a:p>
            <a:pPr lvl="1"/>
            <a:r>
              <a:rPr lang="en-US" sz="1800" dirty="0" smtClean="0"/>
              <a:t> charge glasses</a:t>
            </a:r>
          </a:p>
          <a:p>
            <a:pPr lvl="1"/>
            <a:r>
              <a:rPr lang="en-US" sz="1800" dirty="0" smtClean="0"/>
              <a:t> correlated amorphous phases</a:t>
            </a:r>
          </a:p>
          <a:p>
            <a:pPr lvl="1"/>
            <a:r>
              <a:rPr lang="en-US" sz="1800" dirty="0" smtClean="0"/>
              <a:t>small angle</a:t>
            </a:r>
          </a:p>
          <a:p>
            <a:r>
              <a:rPr lang="en-US" sz="1800" b="1" dirty="0" smtClean="0"/>
              <a:t> Study of the microscopic physical properties of samples in extreme environments:</a:t>
            </a:r>
          </a:p>
          <a:p>
            <a:pPr lvl="1"/>
            <a:r>
              <a:rPr lang="en-US" sz="1800" dirty="0" smtClean="0"/>
              <a:t> temperature</a:t>
            </a:r>
          </a:p>
          <a:p>
            <a:pPr lvl="1"/>
            <a:r>
              <a:rPr lang="en-US" sz="1800" dirty="0" smtClean="0"/>
              <a:t> pressure  </a:t>
            </a:r>
          </a:p>
          <a:p>
            <a:pPr lvl="1"/>
            <a:r>
              <a:rPr lang="en-US" sz="1800" dirty="0" smtClean="0"/>
              <a:t> magnetic field</a:t>
            </a:r>
          </a:p>
          <a:p>
            <a:endParaRPr lang="en-US" sz="1800" b="1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855663" y="4727575"/>
            <a:ext cx="525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resolution and low energy transfer</a:t>
            </a:r>
            <a:endParaRPr lang="en-US" sz="20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10-100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eV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Multichopper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Spectrometer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 = 2 - 20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Q = 0.1 - 4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808038" y="1363663"/>
            <a:ext cx="5257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energy transfer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10-1000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Fermi Chopper Spectrometer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 = 10 - 1000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Q = 0.1 – 22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855663" y="2922588"/>
            <a:ext cx="5257800" cy="155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6666"/>
                </a:solidFill>
              </a:rPr>
              <a:t>High intensity at moderate resolution and medium energy transfer + polarized beam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Crystal-</a:t>
            </a:r>
            <a:r>
              <a:rPr 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Focussing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Hy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brid </a:t>
            </a:r>
            <a:r>
              <a:rPr lang="en-US" sz="20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Spec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 = 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3.8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- 90 </a:t>
            </a:r>
            <a:r>
              <a:rPr 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Q = 0.1 – 8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569075" y="4705350"/>
            <a:ext cx="1905000" cy="1466850"/>
            <a:chOff x="4138" y="2862"/>
            <a:chExt cx="1200" cy="924"/>
          </a:xfrm>
        </p:grpSpPr>
        <p:pic>
          <p:nvPicPr>
            <p:cNvPr id="11282" name="Picture 9" descr="INSTRUMENT9"/>
            <p:cNvPicPr>
              <a:picLocks noChangeAspect="1" noChangeArrowheads="1"/>
            </p:cNvPicPr>
            <p:nvPr/>
          </p:nvPicPr>
          <p:blipFill>
            <a:blip r:embed="rId2" cstate="print">
              <a:lum bright="32000" contrast="32000"/>
            </a:blip>
            <a:srcRect/>
            <a:stretch>
              <a:fillRect/>
            </a:stretch>
          </p:blipFill>
          <p:spPr bwMode="auto">
            <a:xfrm>
              <a:off x="4138" y="2886"/>
              <a:ext cx="12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46" name="Rectangle 10"/>
            <p:cNvSpPr>
              <a:spLocks noChangeArrowheads="1"/>
            </p:cNvSpPr>
            <p:nvPr/>
          </p:nvSpPr>
          <p:spPr bwMode="auto">
            <a:xfrm>
              <a:off x="4138" y="2862"/>
              <a:ext cx="52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CNCS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569075" y="3168650"/>
            <a:ext cx="1936750" cy="1411288"/>
            <a:chOff x="4138" y="1894"/>
            <a:chExt cx="1220" cy="889"/>
          </a:xfrm>
        </p:grpSpPr>
        <p:pic>
          <p:nvPicPr>
            <p:cNvPr id="11280" name="Picture 13" descr="hyspec_rd_01-31-02-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8" y="1919"/>
              <a:ext cx="118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0" name="Rectangle 14"/>
            <p:cNvSpPr>
              <a:spLocks noChangeArrowheads="1"/>
            </p:cNvSpPr>
            <p:nvPr/>
          </p:nvSpPr>
          <p:spPr bwMode="auto">
            <a:xfrm>
              <a:off x="4777" y="1894"/>
              <a:ext cx="581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HYSPEC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184900" y="1171575"/>
            <a:ext cx="2381250" cy="1862138"/>
            <a:chOff x="3896" y="636"/>
            <a:chExt cx="1500" cy="1173"/>
          </a:xfrm>
        </p:grpSpPr>
        <p:pic>
          <p:nvPicPr>
            <p:cNvPr id="11278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96" y="684"/>
              <a:ext cx="1500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5" name="Rectangle 19"/>
            <p:cNvSpPr>
              <a:spLocks noChangeArrowheads="1"/>
            </p:cNvSpPr>
            <p:nvPr/>
          </p:nvSpPr>
          <p:spPr bwMode="auto">
            <a:xfrm>
              <a:off x="4815" y="636"/>
              <a:ext cx="46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ARCS</a:t>
              </a:r>
            </a:p>
          </p:txBody>
        </p:sp>
      </p:grpSp>
      <p:sp>
        <p:nvSpPr>
          <p:cNvPr id="11272" name="Line 20"/>
          <p:cNvSpPr>
            <a:spLocks noChangeShapeType="1"/>
          </p:cNvSpPr>
          <p:nvPr/>
        </p:nvSpPr>
        <p:spPr bwMode="auto">
          <a:xfrm flipH="1">
            <a:off x="7567613" y="1477963"/>
            <a:ext cx="230187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Rectangle 21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/>
          <a:lstStyle/>
          <a:p>
            <a:r>
              <a:rPr lang="en-US" dirty="0" smtClean="0"/>
              <a:t>HYSPEC intended place among the SNS inelastic instruments.</a:t>
            </a:r>
          </a:p>
        </p:txBody>
      </p:sp>
      <p:sp>
        <p:nvSpPr>
          <p:cNvPr id="167958" name="Text Box 22"/>
          <p:cNvSpPr txBox="1">
            <a:spLocks noChangeArrowheads="1"/>
          </p:cNvSpPr>
          <p:nvPr/>
        </p:nvSpPr>
        <p:spPr bwMode="auto">
          <a:xfrm rot="16200000">
            <a:off x="-124618" y="1828006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epithermal</a:t>
            </a:r>
          </a:p>
        </p:txBody>
      </p:sp>
      <p:sp>
        <p:nvSpPr>
          <p:cNvPr id="167959" name="Text Box 23"/>
          <p:cNvSpPr txBox="1">
            <a:spLocks noChangeArrowheads="1"/>
          </p:cNvSpPr>
          <p:nvPr/>
        </p:nvSpPr>
        <p:spPr bwMode="auto">
          <a:xfrm rot="16200000">
            <a:off x="-118268" y="4969668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subthermal</a:t>
            </a:r>
            <a:endParaRPr lang="en-US" sz="18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7960" name="Text Box 24"/>
          <p:cNvSpPr txBox="1">
            <a:spLocks noChangeArrowheads="1"/>
          </p:cNvSpPr>
          <p:nvPr/>
        </p:nvSpPr>
        <p:spPr bwMode="auto">
          <a:xfrm rot="16200000">
            <a:off x="65882" y="3404393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thermal</a:t>
            </a: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4191000" cy="4572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SUSTech</a:t>
            </a:r>
            <a:r>
              <a:rPr lang="en-US" dirty="0" smtClean="0"/>
              <a:t> Symposium on Neutron </a:t>
            </a:r>
            <a:r>
              <a:rPr lang="en-US" dirty="0" err="1" smtClean="0"/>
              <a:t>Diffractometer</a:t>
            </a:r>
            <a:r>
              <a:rPr lang="en-US" dirty="0" smtClean="0"/>
              <a:t>/</a:t>
            </a:r>
            <a:r>
              <a:rPr lang="en-US" dirty="0" err="1" smtClean="0"/>
              <a:t>Spectrometer.Shenzhen</a:t>
            </a:r>
            <a:r>
              <a:rPr lang="en-US" dirty="0" smtClean="0"/>
              <a:t>, Oct. 2016.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5614</TotalTime>
  <Words>4008</Words>
  <Application>Microsoft Office PowerPoint</Application>
  <PresentationFormat>On-screen Show (4:3)</PresentationFormat>
  <Paragraphs>483</Paragraphs>
  <Slides>62</Slides>
  <Notes>2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Blank Presentation</vt:lpstr>
      <vt:lpstr>Graph</vt:lpstr>
      <vt:lpstr>HYbrid SPECtrometer (HYSPEC) and other direct geometry instruments at SNS</vt:lpstr>
      <vt:lpstr>Building a spectrometer: how long and how much?</vt:lpstr>
      <vt:lpstr>History: HYSPEC timeline</vt:lpstr>
      <vt:lpstr>HYbrid SPECtrometer, HYSPEC:  BNL Instrument Design Group</vt:lpstr>
      <vt:lpstr>HYbrid SPECtrometer, HYSPEC –ORNL Instrument Team</vt:lpstr>
      <vt:lpstr>HYSPEC Team - 2002</vt:lpstr>
      <vt:lpstr>HYSPEC Team - 2015</vt:lpstr>
      <vt:lpstr>HYSPEC science case:  polarization first</vt:lpstr>
      <vt:lpstr>HYSPEC intended place among the SNS inelastic instruments.</vt:lpstr>
      <vt:lpstr>Direct Geometry Spectrometers at SNS</vt:lpstr>
      <vt:lpstr>Direct Geometry Spectrometers at SNS</vt:lpstr>
      <vt:lpstr>Direct Geometry Spectrometers at SNS</vt:lpstr>
      <vt:lpstr>Direct Geometry Spectrometers at SNS</vt:lpstr>
      <vt:lpstr>HYSPEC conceptual design - 2003</vt:lpstr>
      <vt:lpstr>HYSPEC conceptual design - 2003</vt:lpstr>
      <vt:lpstr>HYSPEC layout (design – 2008)</vt:lpstr>
      <vt:lpstr>HYSPEC in operation - 2012</vt:lpstr>
      <vt:lpstr>HYSPEC in operation - 2013</vt:lpstr>
      <vt:lpstr>HYSPEC in operation - 2013</vt:lpstr>
      <vt:lpstr>HYSPEC in operation - 2013</vt:lpstr>
      <vt:lpstr>Initial HYSPEC concept for polarized beam measurement with a Position Sensitive Detector (PSD)</vt:lpstr>
      <vt:lpstr>Initial concept for HYSPEC polarization analysis: experimental demonstration with PSD on SPINS</vt:lpstr>
      <vt:lpstr>HYSPEC setup for polarization analysis (2002 design)</vt:lpstr>
      <vt:lpstr>A supermirror-bender transmission polarizer setup for HYSPEC (2002)</vt:lpstr>
      <vt:lpstr>MC simulation (NISP) of HYSPEC operation in the polarized beam mode: beam separation</vt:lpstr>
      <vt:lpstr>Change of plan: Radial Supermirror</vt:lpstr>
      <vt:lpstr>Change of plan: PSI Supermirror Polarization Analyzer</vt:lpstr>
      <vt:lpstr>HYSPEC layout: as built (2011)</vt:lpstr>
      <vt:lpstr>Polarized beam setup with the PSI Polarizing Supermirror Array (B. Winn)</vt:lpstr>
      <vt:lpstr>Intensity at sample, V scatterer</vt:lpstr>
      <vt:lpstr>Heusler relative to PG</vt:lpstr>
      <vt:lpstr>Performance of the Polarizer</vt:lpstr>
      <vt:lpstr>Polarized beam commissioned (2015)</vt:lpstr>
      <vt:lpstr>HYSPEC polarized beam setup in operation</vt:lpstr>
      <vt:lpstr>First test: antiferromagnetic structure of the layered semimetal YbMnBi2</vt:lpstr>
      <vt:lpstr>Polarized diffraction measurement of YbMnBi2: one night on HYSPEC </vt:lpstr>
      <vt:lpstr>Polarized diffraction scans on YbMnBi2 Bragg peaks</vt:lpstr>
      <vt:lpstr>HYSPEC is not a diffractometer, but… can do diffraction, if needed</vt:lpstr>
      <vt:lpstr>Magnetic dynamics in FeTe0.45Se0.55 superconductor: sample geometry</vt:lpstr>
      <vt:lpstr>Beam depolarization in superconducting FeTe0.45Se0.55</vt:lpstr>
      <vt:lpstr>Zero field cooling: FR = 5 ~ 8</vt:lpstr>
      <vt:lpstr>“P||Q” setup: align polarization with the middle of detector at E=0</vt:lpstr>
      <vt:lpstr>SF and NSF at 5 K</vt:lpstr>
      <vt:lpstr>SF and NSF at 5 K</vt:lpstr>
      <vt:lpstr>SF and NSF at 300 K</vt:lpstr>
      <vt:lpstr>SF and NSF at 300 K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Summary and conclusions</vt:lpstr>
      <vt:lpstr>HYSPEC Summary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</dc:creator>
  <cp:lastModifiedBy>Igor</cp:lastModifiedBy>
  <cp:revision>149</cp:revision>
  <cp:lastPrinted>2007-07-02T19:06:14Z</cp:lastPrinted>
  <dcterms:created xsi:type="dcterms:W3CDTF">2007-06-28T20:22:43Z</dcterms:created>
  <dcterms:modified xsi:type="dcterms:W3CDTF">2016-10-10T06:30:13Z</dcterms:modified>
</cp:coreProperties>
</file>