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5" r:id="rId2"/>
  </p:sldMasterIdLst>
  <p:notesMasterIdLst>
    <p:notesMasterId r:id="rId13"/>
  </p:notesMasterIdLst>
  <p:handoutMasterIdLst>
    <p:handoutMasterId r:id="rId14"/>
  </p:handoutMasterIdLst>
  <p:sldIdLst>
    <p:sldId id="269" r:id="rId3"/>
    <p:sldId id="562" r:id="rId4"/>
    <p:sldId id="820" r:id="rId5"/>
    <p:sldId id="822" r:id="rId6"/>
    <p:sldId id="578" r:id="rId7"/>
    <p:sldId id="826" r:id="rId8"/>
    <p:sldId id="829" r:id="rId9"/>
    <p:sldId id="824" r:id="rId10"/>
    <p:sldId id="825" r:id="rId11"/>
    <p:sldId id="467" r:id="rId12"/>
  </p:sldIdLst>
  <p:sldSz cx="9144000" cy="6858000" type="screen4x3"/>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2">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08">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BA"/>
    <a:srgbClr val="A3E9FF"/>
    <a:srgbClr val="FEFFD1"/>
    <a:srgbClr val="D9F5FF"/>
    <a:srgbClr val="FFFF4B"/>
    <a:srgbClr val="E1F7FF"/>
    <a:srgbClr val="61D6FF"/>
    <a:srgbClr val="FCFF81"/>
    <a:srgbClr val="D5F4FF"/>
    <a:srgbClr val="E7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1793" autoAdjust="0"/>
  </p:normalViewPr>
  <p:slideViewPr>
    <p:cSldViewPr snapToObjects="1" showGuides="1">
      <p:cViewPr varScale="1">
        <p:scale>
          <a:sx n="59" d="100"/>
          <a:sy n="59" d="100"/>
        </p:scale>
        <p:origin x="592" y="64"/>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89" d="100"/>
        <a:sy n="89" d="100"/>
      </p:scale>
      <p:origin x="0" y="0"/>
    </p:cViewPr>
  </p:sorterViewPr>
  <p:notesViewPr>
    <p:cSldViewPr snapToObjects="1" showGuides="1">
      <p:cViewPr varScale="1">
        <p:scale>
          <a:sx n="50" d="100"/>
          <a:sy n="50" d="100"/>
        </p:scale>
        <p:origin x="2636" y="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9" tIns="48330" rIns="96659" bIns="4833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9" tIns="48330" rIns="96659" bIns="48330" rtlCol="0"/>
          <a:lstStyle>
            <a:lvl1pPr algn="r">
              <a:defRPr sz="1300"/>
            </a:lvl1pPr>
          </a:lstStyle>
          <a:p>
            <a:fld id="{4FEBF33E-D9A7-42CC-B598-9AD8356CBB5A}" type="datetimeFigureOut">
              <a:rPr lang="en-US" smtClean="0"/>
              <a:pPr/>
              <a:t>12/17/2020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9" tIns="48330" rIns="96659" bIns="4833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9" tIns="48330" rIns="96659" bIns="48330" rtlCol="0" anchor="b"/>
          <a:lstStyle>
            <a:lvl1pPr algn="r">
              <a:defRPr sz="13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730273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9" tIns="48330" rIns="96659" bIns="48330"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9" tIns="48330" rIns="96659" bIns="48330" rtlCol="0"/>
          <a:lstStyle>
            <a:lvl1pPr algn="r">
              <a:defRPr sz="1300"/>
            </a:lvl1pPr>
          </a:lstStyle>
          <a:p>
            <a:fld id="{C3B58700-9FA2-48CE-AC88-D71D45EB490A}" type="datetimeFigureOut">
              <a:rPr lang="en-US" smtClean="0"/>
              <a:pPr/>
              <a:t>12/17/2020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9" tIns="48330" rIns="96659"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9" tIns="48330" rIns="96659" bIns="4833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9" tIns="48330" rIns="96659" bIns="48330" rtlCol="0" anchor="b"/>
          <a:lstStyle>
            <a:lvl1pPr algn="r">
              <a:defRPr sz="13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extLst>
      <p:ext uri="{BB962C8B-B14F-4D97-AF65-F5344CB8AC3E}">
        <p14:creationId xmlns:p14="http://schemas.microsoft.com/office/powerpoint/2010/main" val="348337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20104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Times New Roman" panose="02020603050405020304" pitchFamily="18" charset="0"/>
              </a:rPr>
              <a:t>25+ Companies used The SMB Resource over the last 5 years </a:t>
            </a:r>
            <a:r>
              <a:rPr lang="en-US" sz="1200" dirty="0">
                <a:latin typeface="Calibri" panose="020F0502020204030204" pitchFamily="34" charset="0"/>
                <a:ea typeface="Calibri" panose="020F0502020204030204" pitchFamily="34" charset="0"/>
                <a:cs typeface="Times New Roman" panose="02020603050405020304" pitchFamily="18" charset="0"/>
              </a:rPr>
              <a:t>(these are mainly MC and SAXS) </a:t>
            </a:r>
          </a:p>
          <a:p>
            <a:pPr lvl="0">
              <a:spcBef>
                <a:spcPts val="400"/>
              </a:spcBef>
              <a:spcAft>
                <a:spcPts val="300"/>
              </a:spcAft>
            </a:pPr>
            <a:r>
              <a:rPr lang="en-US" dirty="0"/>
              <a:t>Drug list for last 10 years –</a:t>
            </a:r>
            <a:r>
              <a:rPr lang="en-US" sz="1400" dirty="0"/>
              <a:t>Prior to 2010</a:t>
            </a:r>
            <a:r>
              <a:rPr lang="en-US" sz="1400" baseline="0" dirty="0"/>
              <a:t> we have these others:</a:t>
            </a:r>
            <a:endParaRPr lang="en-US" sz="1400" dirty="0"/>
          </a:p>
          <a:p>
            <a:pPr marL="285750" lvl="0" indent="-285750">
              <a:spcAft>
                <a:spcPts val="500"/>
              </a:spcAft>
              <a:buFont typeface="Arial" panose="020B0604020202020204" pitchFamily="34" charset="0"/>
              <a:buChar char="•"/>
            </a:pPr>
            <a:r>
              <a:rPr lang="en-US" b="1" dirty="0"/>
              <a:t>Tamiflu</a:t>
            </a:r>
            <a:r>
              <a:rPr lang="en-US" dirty="0"/>
              <a:t>®: antiviral for prevention and treatment of human influenza. FDA approved in 1999.</a:t>
            </a:r>
          </a:p>
          <a:p>
            <a:pPr marL="285750" lvl="0" indent="-285750">
              <a:spcAft>
                <a:spcPts val="500"/>
              </a:spcAft>
              <a:buFont typeface="Arial" panose="020B0604020202020204" pitchFamily="34" charset="0"/>
              <a:buChar char="•"/>
            </a:pPr>
            <a:r>
              <a:rPr lang="en-US" b="1" dirty="0" err="1"/>
              <a:t>Retrovir</a:t>
            </a:r>
            <a:r>
              <a:rPr lang="en-US" dirty="0"/>
              <a:t>® (Zidovudine): and related reverse transcriptase inhibitors: treatment of human HIV. First FDA approval in 1987.</a:t>
            </a:r>
          </a:p>
          <a:p>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dirty="0"/>
              <a:t>Arnold numbers are since 2011 – </a:t>
            </a:r>
          </a:p>
          <a:p>
            <a:r>
              <a:rPr lang="en-US" dirty="0"/>
              <a:t>Frances</a:t>
            </a:r>
            <a:r>
              <a:rPr lang="en-US" baseline="0" dirty="0"/>
              <a:t> Arnold uses BL12-2 (almost exclusively over the last 10+ years) and her research has spun off form new companies (that use microbes to produce pesticides, antibiotics, rocket fuel, etc.)</a:t>
            </a:r>
          </a:p>
          <a:p>
            <a:pPr marL="171450" indent="-171450">
              <a:buFontTx/>
              <a:buChar char="-"/>
            </a:pPr>
            <a:endParaRPr lang="en-US" dirty="0"/>
          </a:p>
          <a:p>
            <a:pPr marL="171450" indent="-171450">
              <a:buFontTx/>
              <a:buChar char="-"/>
            </a:pPr>
            <a:r>
              <a:rPr lang="en-US" dirty="0"/>
              <a:t>The structure of the complex between a cyclic peptide (yellow) and influenza hemagglutinin (blue with grey surface) that acts as a viral fusion inhibitor.  - Wilson Group Scripps </a:t>
            </a:r>
          </a:p>
          <a:p>
            <a:r>
              <a:rPr lang="en-US" dirty="0"/>
              <a:t>https://www.scripps.edu/news-and-events/press-room/2019/20190311-wilson-influenza.html</a:t>
            </a:r>
          </a:p>
          <a:p>
            <a:pPr marL="0" marR="0" lvl="0" indent="0" defTabSz="457200" eaLnBrk="1" fontAlgn="auto" latinLnBrk="0" hangingPunct="1">
              <a:lnSpc>
                <a:spcPct val="100000"/>
              </a:lnSpc>
              <a:spcBef>
                <a:spcPts val="0"/>
              </a:spcBef>
              <a:spcAft>
                <a:spcPts val="0"/>
              </a:spcAft>
              <a:buClrTx/>
              <a:buSzTx/>
              <a:buFontTx/>
              <a:buNone/>
              <a:tabLst/>
              <a:defRPr/>
            </a:pPr>
            <a:r>
              <a:rPr lang="en-US" sz="1200" b="0" i="0" dirty="0">
                <a:effectLst/>
                <a:latin typeface="+mj-lt"/>
                <a:ea typeface="+mj-ea"/>
                <a:cs typeface="+mj-cs"/>
                <a:sym typeface="Arial"/>
              </a:rPr>
              <a:t>Scientists discover a potential strategy to treat influenza A</a:t>
            </a:r>
          </a:p>
          <a:p>
            <a:pPr marL="0" marR="0" lvl="0" indent="0" defTabSz="457200" eaLnBrk="1" fontAlgn="auto" latinLnBrk="0" hangingPunct="1">
              <a:lnSpc>
                <a:spcPct val="100000"/>
              </a:lnSpc>
              <a:spcBef>
                <a:spcPts val="0"/>
              </a:spcBef>
              <a:spcAft>
                <a:spcPts val="0"/>
              </a:spcAft>
              <a:buClrTx/>
              <a:buSzTx/>
              <a:buFontTx/>
              <a:buNone/>
              <a:tabLst/>
              <a:defRPr/>
            </a:pPr>
            <a:r>
              <a:rPr lang="en-US" dirty="0">
                <a:solidFill>
                  <a:srgbClr val="1F2426"/>
                </a:solidFill>
                <a:latin typeface="Maison Neue"/>
              </a:rPr>
              <a:t>when Mice</a:t>
            </a:r>
            <a:r>
              <a:rPr lang="en-US" baseline="0" dirty="0">
                <a:solidFill>
                  <a:srgbClr val="1F2426"/>
                </a:solidFill>
                <a:latin typeface="Maison Neue"/>
              </a:rPr>
              <a:t> </a:t>
            </a:r>
            <a:r>
              <a:rPr lang="en-US" dirty="0">
                <a:solidFill>
                  <a:srgbClr val="1F2426"/>
                </a:solidFill>
                <a:latin typeface="Maison Neue"/>
              </a:rPr>
              <a:t>given JNJ-4796 for seven days, 100% of mice infected with 25 times the normally-lethal dose of H1N1 influenza survived when given JNJ-4796 for 7 days., 100 percent of the mice survived.</a:t>
            </a:r>
            <a:endParaRPr lang="en-US" dirty="0"/>
          </a:p>
          <a:p>
            <a:endParaRPr lang="en-US" dirty="0"/>
          </a:p>
        </p:txBody>
      </p:sp>
    </p:spTree>
    <p:extLst>
      <p:ext uri="{BB962C8B-B14F-4D97-AF65-F5344CB8AC3E}">
        <p14:creationId xmlns:p14="http://schemas.microsoft.com/office/powerpoint/2010/main" val="295734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85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10</a:t>
            </a:fld>
            <a:endParaRPr lang="en-US" dirty="0"/>
          </a:p>
        </p:txBody>
      </p:sp>
    </p:spTree>
    <p:extLst>
      <p:ext uri="{BB962C8B-B14F-4D97-AF65-F5344CB8AC3E}">
        <p14:creationId xmlns:p14="http://schemas.microsoft.com/office/powerpoint/2010/main" val="1513806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6964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9547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70" name="image6.png"/>
          <p:cNvPicPr>
            <a:picLocks noChangeAspect="1"/>
          </p:cNvPicPr>
          <p:nvPr/>
        </p:nvPicPr>
        <p:blipFill>
          <a:blip r:embed="rId2"/>
          <a:stretch>
            <a:fillRect/>
          </a:stretch>
        </p:blipFill>
        <p:spPr>
          <a:xfrm>
            <a:off x="0" y="0"/>
            <a:ext cx="9144000" cy="1252538"/>
          </a:xfrm>
          <a:prstGeom prst="rect">
            <a:avLst/>
          </a:prstGeom>
          <a:ln w="12700">
            <a:miter lim="400000"/>
          </a:ln>
        </p:spPr>
      </p:pic>
      <p:pic>
        <p:nvPicPr>
          <p:cNvPr id="71" name="image7.png"/>
          <p:cNvPicPr>
            <a:picLocks noChangeAspect="1"/>
          </p:cNvPicPr>
          <p:nvPr/>
        </p:nvPicPr>
        <p:blipFill>
          <a:blip r:embed="rId3"/>
          <a:stretch>
            <a:fillRect/>
          </a:stretch>
        </p:blipFill>
        <p:spPr>
          <a:xfrm>
            <a:off x="0" y="935037"/>
            <a:ext cx="8685214" cy="203201"/>
          </a:xfrm>
          <a:prstGeom prst="rect">
            <a:avLst/>
          </a:prstGeom>
          <a:ln w="12700">
            <a:miter lim="400000"/>
          </a:ln>
        </p:spPr>
      </p:pic>
      <p:sp>
        <p:nvSpPr>
          <p:cNvPr id="72" name="Shape 72"/>
          <p:cNvSpPr>
            <a:spLocks noGrp="1"/>
          </p:cNvSpPr>
          <p:nvPr>
            <p:ph type="title"/>
          </p:nvPr>
        </p:nvSpPr>
        <p:spPr>
          <a:xfrm>
            <a:off x="452437" y="0"/>
            <a:ext cx="8102601" cy="752475"/>
          </a:xfrm>
          <a:prstGeom prst="rect">
            <a:avLst/>
          </a:prstGeom>
        </p:spPr>
        <p:txBody>
          <a:bodyPr lIns="0" tIns="0" rIns="0" bIns="0"/>
          <a:lstStyle>
            <a:lvl1pPr>
              <a:defRPr sz="2400" b="1">
                <a:solidFill>
                  <a:schemeClr val="accent1"/>
                </a:solidFill>
              </a:defRPr>
            </a:lvl1pPr>
          </a:lstStyle>
          <a:p>
            <a:r>
              <a:t>Title Text</a:t>
            </a:r>
          </a:p>
        </p:txBody>
      </p:sp>
      <p:sp>
        <p:nvSpPr>
          <p:cNvPr id="73" name="Shape 73"/>
          <p:cNvSpPr>
            <a:spLocks noGrp="1"/>
          </p:cNvSpPr>
          <p:nvPr>
            <p:ph type="body" idx="1"/>
          </p:nvPr>
        </p:nvSpPr>
        <p:spPr>
          <a:xfrm>
            <a:off x="457200" y="1243583"/>
            <a:ext cx="8108950" cy="5065523"/>
          </a:xfrm>
          <a:prstGeom prst="rect">
            <a:avLst/>
          </a:prstGeom>
        </p:spPr>
        <p:txBody>
          <a:bodyPr lIns="0" tIns="0" rIns="0" bIns="0">
            <a:normAutofit/>
          </a:bodyPr>
          <a:lstStyle>
            <a:lvl1pPr>
              <a:defRPr sz="2400"/>
            </a:lvl1pPr>
            <a:lvl2pPr marL="477548" indent="-244186">
              <a:buSzPct val="120000"/>
              <a:defRPr sz="2400"/>
            </a:lvl2pPr>
            <a:lvl3pPr marL="737235" indent="-280035">
              <a:buSzPct val="120000"/>
              <a:defRPr sz="2400"/>
            </a:lvl3pPr>
            <a:lvl4pPr marL="989012" indent="-298450">
              <a:buSzPct val="120000"/>
              <a:defRPr sz="2400"/>
            </a:lvl4pPr>
            <a:lvl5pPr marL="1264444" indent="-350044">
              <a:buSzPct val="120000"/>
              <a:defRPr sz="24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xfrm>
            <a:off x="8702675" y="6558977"/>
            <a:ext cx="259529" cy="23927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24878999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 id="2147483676" r:id="rId7"/>
  </p:sldLayoutIdLst>
  <p:hf hdr="0" ft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491831339"/>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gif"/><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263" y="304800"/>
            <a:ext cx="8008937" cy="2246313"/>
          </a:xfrm>
        </p:spPr>
        <p:txBody>
          <a:bodyPr/>
          <a:lstStyle/>
          <a:p>
            <a:r>
              <a:rPr lang="en-CA" sz="4400" dirty="0">
                <a:solidFill>
                  <a:srgbClr val="981E32"/>
                </a:solidFill>
              </a:rPr>
              <a:t>SSRL Industry </a:t>
            </a:r>
            <a:br>
              <a:rPr lang="en-CA" sz="4400" dirty="0">
                <a:solidFill>
                  <a:srgbClr val="981E32"/>
                </a:solidFill>
              </a:rPr>
            </a:br>
            <a:r>
              <a:rPr lang="en-CA" sz="4400" dirty="0">
                <a:solidFill>
                  <a:srgbClr val="981E32"/>
                </a:solidFill>
              </a:rPr>
              <a:t>Engagement</a:t>
            </a:r>
            <a:endParaRPr lang="en-CA" sz="4400" i="1" dirty="0">
              <a:solidFill>
                <a:srgbClr val="981E32"/>
              </a:solidFill>
            </a:endParaRPr>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pic>
        <p:nvPicPr>
          <p:cNvPr id="5" name="Picture 2" descr="http://www-user.slac.stanford.edu/bplummer/images/ssrl/2011-297-SSRL.jpg"/>
          <p:cNvPicPr>
            <a:picLocks noChangeAspect="1" noChangeArrowheads="1"/>
          </p:cNvPicPr>
          <p:nvPr/>
        </p:nvPicPr>
        <p:blipFill>
          <a:blip r:embed="rId3" cstate="print"/>
          <a:srcRect/>
          <a:stretch>
            <a:fillRect/>
          </a:stretch>
        </p:blipFill>
        <p:spPr bwMode="auto">
          <a:xfrm>
            <a:off x="5029200" y="76200"/>
            <a:ext cx="4021932" cy="2681288"/>
          </a:xfrm>
          <a:prstGeom prst="rect">
            <a:avLst/>
          </a:prstGeom>
          <a:noFill/>
        </p:spPr>
      </p:pic>
      <p:sp>
        <p:nvSpPr>
          <p:cNvPr id="7" name="Subtitle 5"/>
          <p:cNvSpPr>
            <a:spLocks noGrp="1"/>
          </p:cNvSpPr>
          <p:nvPr>
            <p:ph type="subTitle" idx="1"/>
          </p:nvPr>
        </p:nvSpPr>
        <p:spPr>
          <a:xfrm>
            <a:off x="228600" y="2841498"/>
            <a:ext cx="8077200" cy="2187702"/>
          </a:xfrm>
        </p:spPr>
        <p:txBody>
          <a:bodyPr/>
          <a:lstStyle/>
          <a:p>
            <a:pPr>
              <a:spcAft>
                <a:spcPts val="0"/>
              </a:spcAft>
            </a:pPr>
            <a:r>
              <a:rPr lang="en-CA" sz="1800" dirty="0"/>
              <a:t>Paul McIntyre</a:t>
            </a:r>
          </a:p>
          <a:p>
            <a:pPr>
              <a:spcAft>
                <a:spcPts val="0"/>
              </a:spcAft>
            </a:pPr>
            <a:r>
              <a:rPr lang="en-CA" sz="1800" dirty="0"/>
              <a:t>December 17, 2020</a:t>
            </a:r>
          </a:p>
        </p:txBody>
      </p:sp>
    </p:spTree>
    <p:extLst>
      <p:ext uri="{BB962C8B-B14F-4D97-AF65-F5344CB8AC3E}">
        <p14:creationId xmlns:p14="http://schemas.microsoft.com/office/powerpoint/2010/main" val="180377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a:xfrm>
            <a:off x="451822" y="616"/>
            <a:ext cx="8103570" cy="753033"/>
          </a:xfrm>
        </p:spPr>
        <p:txBody>
          <a:bodyPr/>
          <a:lstStyle/>
          <a:p>
            <a:r>
              <a:rPr lang="en-US" dirty="0"/>
              <a:t>Summary</a:t>
            </a:r>
          </a:p>
        </p:txBody>
      </p:sp>
      <p:sp>
        <p:nvSpPr>
          <p:cNvPr id="5" name="Content Placeholder 4"/>
          <p:cNvSpPr>
            <a:spLocks noGrp="1"/>
          </p:cNvSpPr>
          <p:nvPr>
            <p:ph sz="quarter" idx="14"/>
          </p:nvPr>
        </p:nvSpPr>
        <p:spPr>
          <a:xfrm>
            <a:off x="446442" y="1272400"/>
            <a:ext cx="8108950" cy="3846322"/>
          </a:xfrm>
        </p:spPr>
        <p:txBody>
          <a:bodyPr>
            <a:noAutofit/>
          </a:bodyPr>
          <a:lstStyle/>
          <a:p>
            <a:pPr marL="342900" indent="-342900">
              <a:spcAft>
                <a:spcPts val="1200"/>
              </a:spcAft>
              <a:buClrTx/>
              <a:buFont typeface="Arial" panose="020B0604020202020204" pitchFamily="34" charset="0"/>
              <a:buChar char="•"/>
            </a:pPr>
            <a:r>
              <a:rPr lang="en-US" sz="2200" i="1" dirty="0"/>
              <a:t>Science First</a:t>
            </a:r>
            <a:r>
              <a:rPr lang="en-US" sz="2200" dirty="0"/>
              <a:t> approach to cost effective research and user support</a:t>
            </a:r>
          </a:p>
          <a:p>
            <a:pPr marL="342900" indent="-342900">
              <a:spcAft>
                <a:spcPts val="1200"/>
              </a:spcAft>
              <a:buClrTx/>
              <a:buFont typeface="Arial" panose="020B0604020202020204" pitchFamily="34" charset="0"/>
              <a:buChar char="•"/>
            </a:pPr>
            <a:r>
              <a:rPr lang="en-US" sz="2200" dirty="0"/>
              <a:t>SSRL is a key incubator for emerging DOE mission science efforts at SLAC</a:t>
            </a:r>
          </a:p>
          <a:p>
            <a:pPr lvl="1">
              <a:spcAft>
                <a:spcPts val="1200"/>
              </a:spcAft>
              <a:buClrTx/>
              <a:buFont typeface="Wingdings" panose="05000000000000000000" pitchFamily="2" charset="2"/>
              <a:buChar char="Ø"/>
            </a:pPr>
            <a:r>
              <a:rPr lang="en-US" dirty="0"/>
              <a:t>Important connections to Stanford University</a:t>
            </a:r>
          </a:p>
          <a:p>
            <a:pPr lvl="1">
              <a:spcAft>
                <a:spcPts val="1200"/>
              </a:spcAft>
              <a:buClrTx/>
              <a:buFont typeface="Wingdings" panose="05000000000000000000" pitchFamily="2" charset="2"/>
              <a:buChar char="Ø"/>
            </a:pPr>
            <a:r>
              <a:rPr lang="en-US" dirty="0"/>
              <a:t>World-class capabilities in cryo-EM and connections to LCLS</a:t>
            </a:r>
          </a:p>
          <a:p>
            <a:pPr marL="342900" indent="-342900">
              <a:spcAft>
                <a:spcPts val="1200"/>
              </a:spcAft>
              <a:buClrTx/>
              <a:buFont typeface="Arial" panose="020B0604020202020204" pitchFamily="34" charset="0"/>
              <a:buChar char="•"/>
            </a:pPr>
            <a:r>
              <a:rPr lang="en-US" sz="2200" dirty="0"/>
              <a:t>Strong emphasis on industry engagement in materials science, chemistry/catalysis and structural molecular biology </a:t>
            </a:r>
          </a:p>
          <a:p>
            <a:pPr marL="342900" indent="-342900">
              <a:spcAft>
                <a:spcPts val="1200"/>
              </a:spcAft>
              <a:buClrTx/>
              <a:buFont typeface="Arial" panose="020B0604020202020204" pitchFamily="34" charset="0"/>
              <a:buChar char="•"/>
            </a:pPr>
            <a:endParaRPr lang="en-US" sz="2200" dirty="0"/>
          </a:p>
          <a:p>
            <a:pPr marL="342900" indent="-342900">
              <a:spcAft>
                <a:spcPts val="1200"/>
              </a:spcAft>
              <a:buClrTx/>
              <a:buFont typeface="Arial" panose="020B0604020202020204" pitchFamily="34" charset="0"/>
              <a:buChar char="•"/>
            </a:pPr>
            <a:endParaRPr lang="en-US" sz="2200" dirty="0"/>
          </a:p>
          <a:p>
            <a:pPr marL="342900" indent="-342900">
              <a:spcAft>
                <a:spcPts val="1200"/>
              </a:spcAft>
              <a:buClrTx/>
              <a:buFont typeface="Arial" panose="020B0604020202020204" pitchFamily="34" charset="0"/>
              <a:buChar char="•"/>
            </a:pPr>
            <a:endParaRPr lang="en-US" sz="2200" dirty="0"/>
          </a:p>
          <a:p>
            <a:pPr marL="342900" indent="-342900">
              <a:spcAft>
                <a:spcPts val="1200"/>
              </a:spcAft>
              <a:buClrTx/>
              <a:buFont typeface="Arial" panose="020B0604020202020204" pitchFamily="34" charset="0"/>
              <a:buChar char="•"/>
            </a:pPr>
            <a:endParaRPr lang="en-US" sz="2200" dirty="0"/>
          </a:p>
          <a:p>
            <a:pPr marL="342900" indent="-342900">
              <a:spcAft>
                <a:spcPts val="1200"/>
              </a:spcAft>
              <a:buClrTx/>
              <a:buFont typeface="Arial" panose="020B0604020202020204" pitchFamily="34" charset="0"/>
              <a:buChar char="•"/>
            </a:pPr>
            <a:endParaRPr lang="en-US" sz="2200" dirty="0"/>
          </a:p>
          <a:p>
            <a:pPr marL="342900" indent="-342900">
              <a:spcAft>
                <a:spcPts val="1200"/>
              </a:spcAft>
              <a:buClrTx/>
              <a:buFont typeface="Arial" panose="020B0604020202020204" pitchFamily="34" charset="0"/>
              <a:buChar char="•"/>
            </a:pPr>
            <a:endParaRPr lang="en-US" sz="2200" dirty="0"/>
          </a:p>
        </p:txBody>
      </p:sp>
      <p:sp>
        <p:nvSpPr>
          <p:cNvPr id="6" name="Rectangle 5"/>
          <p:cNvSpPr/>
          <p:nvPr/>
        </p:nvSpPr>
        <p:spPr>
          <a:xfrm>
            <a:off x="0" y="1054100"/>
            <a:ext cx="7086600"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9832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pPr lvl="0">
              <a:spcAft>
                <a:spcPts val="1200"/>
              </a:spcAft>
            </a:pPr>
            <a:r>
              <a:rPr lang="en-US" dirty="0"/>
              <a:t>SSRL Mission: </a:t>
            </a:r>
            <a:r>
              <a:rPr lang="en-US" i="1" dirty="0"/>
              <a:t>Science First</a:t>
            </a:r>
            <a:r>
              <a:rPr lang="en-US" dirty="0"/>
              <a:t> Approach to Cost Effective Research and User Support</a:t>
            </a:r>
          </a:p>
        </p:txBody>
      </p:sp>
      <p:sp>
        <p:nvSpPr>
          <p:cNvPr id="4" name="Content Placeholder 3"/>
          <p:cNvSpPr>
            <a:spLocks noGrp="1"/>
          </p:cNvSpPr>
          <p:nvPr>
            <p:ph sz="quarter" idx="14"/>
          </p:nvPr>
        </p:nvSpPr>
        <p:spPr>
          <a:xfrm>
            <a:off x="3886200" y="1292315"/>
            <a:ext cx="5151282" cy="2136685"/>
          </a:xfrm>
          <a:noFill/>
        </p:spPr>
        <p:txBody>
          <a:bodyPr>
            <a:normAutofit lnSpcReduction="10000"/>
          </a:bodyPr>
          <a:lstStyle/>
          <a:p>
            <a:r>
              <a:rPr lang="en-US" b="1" dirty="0"/>
              <a:t> Three Scientific Foci</a:t>
            </a:r>
          </a:p>
          <a:p>
            <a:pPr marL="173038" indent="-173038">
              <a:lnSpc>
                <a:spcPct val="100000"/>
              </a:lnSpc>
              <a:spcAft>
                <a:spcPts val="1200"/>
              </a:spcAft>
              <a:buFont typeface="Arial" panose="020B0604020202020204" pitchFamily="34" charset="0"/>
              <a:buChar char="•"/>
            </a:pPr>
            <a:r>
              <a:rPr lang="en-US" sz="1800" b="1" dirty="0"/>
              <a:t>Accelerating Materials Design</a:t>
            </a:r>
          </a:p>
          <a:p>
            <a:pPr marL="173038" indent="-173038">
              <a:lnSpc>
                <a:spcPct val="100000"/>
              </a:lnSpc>
              <a:spcAft>
                <a:spcPts val="1200"/>
              </a:spcAft>
              <a:buFont typeface="Arial" panose="020B0604020202020204" pitchFamily="34" charset="0"/>
              <a:buChar char="•"/>
            </a:pPr>
            <a:r>
              <a:rPr lang="en-US" sz="1800" b="1" dirty="0"/>
              <a:t>Understanding Catalytic Function &amp; Inter-facial Reactions with Atomic Precision</a:t>
            </a:r>
          </a:p>
          <a:p>
            <a:pPr marL="173038" indent="-173038">
              <a:lnSpc>
                <a:spcPct val="100000"/>
              </a:lnSpc>
              <a:spcAft>
                <a:spcPts val="600"/>
              </a:spcAft>
              <a:buFont typeface="Arial" panose="020B0604020202020204" pitchFamily="34" charset="0"/>
              <a:buChar char="•"/>
            </a:pPr>
            <a:r>
              <a:rPr lang="en-US" sz="1800" b="1" dirty="0"/>
              <a:t>Identifying How Collective Function Emerges from Constituent Interactions </a:t>
            </a:r>
          </a:p>
          <a:p>
            <a:endParaRPr lang="en-US" b="1" dirty="0"/>
          </a:p>
        </p:txBody>
      </p:sp>
      <p:sp>
        <p:nvSpPr>
          <p:cNvPr id="5" name="TextBox 4"/>
          <p:cNvSpPr txBox="1"/>
          <p:nvPr/>
        </p:nvSpPr>
        <p:spPr>
          <a:xfrm>
            <a:off x="107637" y="5562600"/>
            <a:ext cx="8534400" cy="1231106"/>
          </a:xfrm>
          <a:prstGeom prst="rect">
            <a:avLst/>
          </a:prstGeom>
          <a:noFill/>
        </p:spPr>
        <p:txBody>
          <a:bodyPr wrap="square" rtlCol="0">
            <a:spAutoFit/>
          </a:bodyPr>
          <a:lstStyle/>
          <a:p>
            <a:r>
              <a:rPr lang="en-US" sz="2000" b="1" dirty="0"/>
              <a:t>Strategy development: </a:t>
            </a:r>
          </a:p>
          <a:p>
            <a:pPr marL="285750" indent="-285750">
              <a:buFont typeface="Arial" panose="020B0604020202020204" pitchFamily="34" charset="0"/>
              <a:buChar char="•"/>
            </a:pPr>
            <a:r>
              <a:rPr lang="en-US" i="1" dirty="0"/>
              <a:t>Outreach &amp; collaboration with User, SLAC, and Stanford communities</a:t>
            </a:r>
          </a:p>
          <a:p>
            <a:pPr marL="285750" indent="-285750">
              <a:buFont typeface="Arial" panose="020B0604020202020204" pitchFamily="34" charset="0"/>
              <a:buChar char="•"/>
            </a:pPr>
            <a:r>
              <a:rPr lang="en-US" i="1" dirty="0"/>
              <a:t>Engagement with and responsiveness to BES &amp; Office of Science planning</a:t>
            </a:r>
            <a:endParaRPr lang="en-US" dirty="0"/>
          </a:p>
          <a:p>
            <a:pPr marL="285750" indent="-285750">
              <a:buFont typeface="Arial" panose="020B0604020202020204" pitchFamily="34" charset="0"/>
              <a:buChar char="•"/>
            </a:pPr>
            <a:r>
              <a:rPr lang="en-US" i="1" dirty="0"/>
              <a:t>Review and feedback from SSRL SAC &amp; UEC</a:t>
            </a:r>
          </a:p>
        </p:txBody>
      </p:sp>
      <p:sp>
        <p:nvSpPr>
          <p:cNvPr id="7" name="Rectangle 6"/>
          <p:cNvSpPr/>
          <p:nvPr/>
        </p:nvSpPr>
        <p:spPr>
          <a:xfrm>
            <a:off x="0" y="1054100"/>
            <a:ext cx="7086600"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Content Placeholder 3"/>
          <p:cNvSpPr txBox="1">
            <a:spLocks/>
          </p:cNvSpPr>
          <p:nvPr/>
        </p:nvSpPr>
        <p:spPr>
          <a:xfrm>
            <a:off x="3886200" y="3681674"/>
            <a:ext cx="5151282" cy="1880926"/>
          </a:xfrm>
          <a:prstGeom prst="rect">
            <a:avLst/>
          </a:prstGeom>
          <a:noFill/>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 New Opportunities</a:t>
            </a:r>
          </a:p>
          <a:p>
            <a:pPr marL="173038" indent="-173038">
              <a:lnSpc>
                <a:spcPct val="100000"/>
              </a:lnSpc>
              <a:spcAft>
                <a:spcPts val="1200"/>
              </a:spcAft>
              <a:buFont typeface="Arial" pitchFamily="34" charset="0"/>
              <a:buChar char="•"/>
            </a:pPr>
            <a:r>
              <a:rPr lang="en-US" sz="1800" b="1" dirty="0"/>
              <a:t>Microelectronics – materials, metrology</a:t>
            </a:r>
          </a:p>
          <a:p>
            <a:pPr marL="173038" indent="-173038">
              <a:lnSpc>
                <a:spcPct val="100000"/>
              </a:lnSpc>
              <a:spcAft>
                <a:spcPts val="1200"/>
              </a:spcAft>
              <a:buFont typeface="Arial" pitchFamily="34" charset="0"/>
              <a:buChar char="•"/>
            </a:pPr>
            <a:r>
              <a:rPr lang="en-US" sz="1800" b="1" dirty="0"/>
              <a:t>Advanced manufacturing</a:t>
            </a:r>
          </a:p>
          <a:p>
            <a:endParaRPr lang="en-US" b="1" dirty="0"/>
          </a:p>
        </p:txBody>
      </p:sp>
      <p:pic>
        <p:nvPicPr>
          <p:cNvPr id="6" name="Picture 5"/>
          <p:cNvPicPr>
            <a:picLocks noChangeAspect="1"/>
          </p:cNvPicPr>
          <p:nvPr/>
        </p:nvPicPr>
        <p:blipFill>
          <a:blip r:embed="rId2"/>
          <a:stretch>
            <a:fillRect/>
          </a:stretch>
        </p:blipFill>
        <p:spPr>
          <a:xfrm>
            <a:off x="119182" y="1360180"/>
            <a:ext cx="3626163" cy="4058266"/>
          </a:xfrm>
          <a:prstGeom prst="rect">
            <a:avLst/>
          </a:prstGeom>
        </p:spPr>
      </p:pic>
    </p:spTree>
    <p:extLst>
      <p:ext uri="{BB962C8B-B14F-4D97-AF65-F5344CB8AC3E}">
        <p14:creationId xmlns:p14="http://schemas.microsoft.com/office/powerpoint/2010/main" val="318306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a:t>New Direction: Microelectronics – e.g. High Throughput XRD Studies of Phase Change Memory Materials</a:t>
            </a:r>
          </a:p>
        </p:txBody>
      </p:sp>
      <p:pic>
        <p:nvPicPr>
          <p:cNvPr id="5" name="Picture 4"/>
          <p:cNvPicPr>
            <a:picLocks noChangeAspect="1"/>
          </p:cNvPicPr>
          <p:nvPr/>
        </p:nvPicPr>
        <p:blipFill>
          <a:blip r:embed="rId2"/>
          <a:stretch>
            <a:fillRect/>
          </a:stretch>
        </p:blipFill>
        <p:spPr>
          <a:xfrm>
            <a:off x="4802315" y="2971800"/>
            <a:ext cx="3538037" cy="2590800"/>
          </a:xfrm>
          <a:prstGeom prst="rect">
            <a:avLst/>
          </a:prstGeom>
        </p:spPr>
      </p:pic>
      <p:sp>
        <p:nvSpPr>
          <p:cNvPr id="6" name="TextBox 5"/>
          <p:cNvSpPr txBox="1"/>
          <p:nvPr/>
        </p:nvSpPr>
        <p:spPr>
          <a:xfrm>
            <a:off x="4477652" y="5834444"/>
            <a:ext cx="4187365" cy="707886"/>
          </a:xfrm>
          <a:prstGeom prst="rect">
            <a:avLst/>
          </a:prstGeom>
          <a:noFill/>
          <a:ln>
            <a:solidFill>
              <a:srgbClr val="C00000"/>
            </a:solidFill>
          </a:ln>
        </p:spPr>
        <p:txBody>
          <a:bodyPr wrap="none" rtlCol="0">
            <a:spAutoFit/>
          </a:bodyPr>
          <a:lstStyle/>
          <a:p>
            <a:pPr algn="ctr"/>
            <a:r>
              <a:rPr lang="en-US" sz="2000" dirty="0">
                <a:latin typeface="Arial" panose="020B0604020202020204" pitchFamily="34" charset="0"/>
                <a:cs typeface="Arial" panose="020B0604020202020204" pitchFamily="34" charset="0"/>
              </a:rPr>
              <a:t>High-throughput XRD for materials </a:t>
            </a:r>
          </a:p>
          <a:p>
            <a:pPr algn="ctr"/>
            <a:r>
              <a:rPr lang="en-US" sz="2000" dirty="0">
                <a:latin typeface="Arial" panose="020B0604020202020204" pitchFamily="34" charset="0"/>
                <a:cs typeface="Arial" panose="020B0604020202020204" pitchFamily="34" charset="0"/>
              </a:rPr>
              <a:t>discovery, SSRL BL 1-5</a:t>
            </a:r>
          </a:p>
        </p:txBody>
      </p:sp>
      <p:pic>
        <p:nvPicPr>
          <p:cNvPr id="7" name="Picture 6"/>
          <p:cNvPicPr>
            <a:picLocks noChangeAspect="1"/>
          </p:cNvPicPr>
          <p:nvPr/>
        </p:nvPicPr>
        <p:blipFill>
          <a:blip r:embed="rId3"/>
          <a:stretch>
            <a:fillRect/>
          </a:stretch>
        </p:blipFill>
        <p:spPr>
          <a:xfrm>
            <a:off x="387095" y="2971800"/>
            <a:ext cx="4025952" cy="2286000"/>
          </a:xfrm>
          <a:prstGeom prst="rect">
            <a:avLst/>
          </a:prstGeom>
        </p:spPr>
      </p:pic>
      <p:sp>
        <p:nvSpPr>
          <p:cNvPr id="8" name="TextBox 7"/>
          <p:cNvSpPr txBox="1"/>
          <p:nvPr/>
        </p:nvSpPr>
        <p:spPr>
          <a:xfrm>
            <a:off x="711147" y="5988332"/>
            <a:ext cx="3377848" cy="400110"/>
          </a:xfrm>
          <a:prstGeom prst="rect">
            <a:avLst/>
          </a:prstGeom>
          <a:noFill/>
          <a:ln>
            <a:solidFill>
              <a:srgbClr val="C00000"/>
            </a:solidFill>
          </a:ln>
        </p:spPr>
        <p:txBody>
          <a:bodyPr wrap="none" rtlCol="0">
            <a:spAutoFit/>
          </a:bodyPr>
          <a:lstStyle/>
          <a:p>
            <a:r>
              <a:rPr lang="en-US" sz="2000" dirty="0">
                <a:latin typeface="Arial" panose="020B0604020202020204" pitchFamily="34" charset="0"/>
                <a:cs typeface="Arial" panose="020B0604020202020204" pitchFamily="34" charset="0"/>
              </a:rPr>
              <a:t>PCRAM materials discovery</a:t>
            </a:r>
          </a:p>
        </p:txBody>
      </p:sp>
      <p:pic>
        <p:nvPicPr>
          <p:cNvPr id="9" name="Picture 8"/>
          <p:cNvPicPr>
            <a:picLocks noChangeAspect="1"/>
          </p:cNvPicPr>
          <p:nvPr/>
        </p:nvPicPr>
        <p:blipFill>
          <a:blip r:embed="rId4"/>
          <a:stretch>
            <a:fillRect/>
          </a:stretch>
        </p:blipFill>
        <p:spPr>
          <a:xfrm>
            <a:off x="1383076" y="1307934"/>
            <a:ext cx="6241062" cy="1527944"/>
          </a:xfrm>
          <a:prstGeom prst="rect">
            <a:avLst/>
          </a:prstGeom>
        </p:spPr>
      </p:pic>
    </p:spTree>
    <p:extLst>
      <p:ext uri="{BB962C8B-B14F-4D97-AF65-F5344CB8AC3E}">
        <p14:creationId xmlns:p14="http://schemas.microsoft.com/office/powerpoint/2010/main" val="241911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New Direction: Advanced Manufacturing – e.g. In-Situ X-ray Imaging of Laser Based Additive Manufacturing</a:t>
            </a:r>
          </a:p>
        </p:txBody>
      </p:sp>
      <p:pic>
        <p:nvPicPr>
          <p:cNvPr id="5" name="Picture 4"/>
          <p:cNvPicPr>
            <a:picLocks noChangeAspect="1"/>
          </p:cNvPicPr>
          <p:nvPr/>
        </p:nvPicPr>
        <p:blipFill>
          <a:blip r:embed="rId2"/>
          <a:stretch>
            <a:fillRect/>
          </a:stretch>
        </p:blipFill>
        <p:spPr>
          <a:xfrm>
            <a:off x="962688" y="1600200"/>
            <a:ext cx="7081837" cy="4062585"/>
          </a:xfrm>
          <a:prstGeom prst="rect">
            <a:avLst/>
          </a:prstGeom>
        </p:spPr>
      </p:pic>
      <p:sp>
        <p:nvSpPr>
          <p:cNvPr id="6" name="Rectangle 5"/>
          <p:cNvSpPr/>
          <p:nvPr/>
        </p:nvSpPr>
        <p:spPr>
          <a:xfrm>
            <a:off x="908632" y="6076747"/>
            <a:ext cx="4278735" cy="323165"/>
          </a:xfrm>
          <a:prstGeom prst="rect">
            <a:avLst/>
          </a:prstGeom>
        </p:spPr>
        <p:txBody>
          <a:bodyPr wrap="none">
            <a:spAutoFit/>
          </a:bodyPr>
          <a:lstStyle/>
          <a:p>
            <a:pPr marL="0" lvl="1">
              <a:spcAft>
                <a:spcPts val="600"/>
              </a:spcAft>
              <a:defRPr/>
            </a:pPr>
            <a:r>
              <a:rPr lang="en-US" sz="1500" b="1" dirty="0">
                <a:solidFill>
                  <a:srgbClr val="000000"/>
                </a:solidFill>
              </a:rPr>
              <a:t>A.A. Martin, et al, </a:t>
            </a:r>
            <a:r>
              <a:rPr lang="en-US" sz="1500" b="1" i="1" dirty="0">
                <a:solidFill>
                  <a:srgbClr val="000000"/>
                </a:solidFill>
              </a:rPr>
              <a:t>Nat. Comm. </a:t>
            </a:r>
            <a:r>
              <a:rPr lang="en-US" sz="1500" b="1" dirty="0">
                <a:solidFill>
                  <a:srgbClr val="000000"/>
                </a:solidFill>
              </a:rPr>
              <a:t>10, 1987 (2019)</a:t>
            </a:r>
          </a:p>
        </p:txBody>
      </p:sp>
    </p:spTree>
    <p:extLst>
      <p:ext uri="{BB962C8B-B14F-4D97-AF65-F5344CB8AC3E}">
        <p14:creationId xmlns:p14="http://schemas.microsoft.com/office/powerpoint/2010/main" val="23409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054100"/>
            <a:ext cx="7086600"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52438" y="9525"/>
            <a:ext cx="8870856" cy="752475"/>
          </a:xfrm>
        </p:spPr>
        <p:txBody>
          <a:bodyPr/>
          <a:lstStyle/>
          <a:p>
            <a:r>
              <a:rPr lang="en-US" dirty="0">
                <a:latin typeface="+mn-lt"/>
                <a:cs typeface="Arial" charset="0"/>
              </a:rPr>
              <a:t>Stanford Synchrotron Radiation Lightsource Operations</a:t>
            </a:r>
            <a:endParaRPr lang="en-US" dirty="0">
              <a:latin typeface="+mn-lt"/>
            </a:endParaRPr>
          </a:p>
        </p:txBody>
      </p:sp>
      <p:sp>
        <p:nvSpPr>
          <p:cNvPr id="8" name="Content Placeholder 2"/>
          <p:cNvSpPr txBox="1">
            <a:spLocks/>
          </p:cNvSpPr>
          <p:nvPr/>
        </p:nvSpPr>
        <p:spPr bwMode="auto">
          <a:xfrm>
            <a:off x="3716108" y="1344274"/>
            <a:ext cx="5427892" cy="5437526"/>
          </a:xfrm>
          <a:prstGeom prst="rect">
            <a:avLst/>
          </a:prstGeom>
          <a:noFill/>
          <a:ln w="9525">
            <a:noFill/>
            <a:miter lim="800000"/>
            <a:headEnd/>
            <a:tailEnd/>
          </a:ln>
        </p:spPr>
        <p:txBody>
          <a:bodyPr/>
          <a:lstStyle/>
          <a:p>
            <a:pPr marL="231775" indent="-231775" eaLnBrk="0" fontAlgn="auto" hangingPunct="0">
              <a:spcBef>
                <a:spcPct val="20000"/>
              </a:spcBef>
              <a:spcAft>
                <a:spcPts val="600"/>
              </a:spcAft>
              <a:buClr>
                <a:srgbClr val="C00000"/>
              </a:buClr>
              <a:buFont typeface="Arial" pitchFamily="34" charset="0"/>
              <a:buChar char="•"/>
              <a:defRPr/>
            </a:pPr>
            <a:r>
              <a:rPr lang="en-US" sz="2200" kern="0" dirty="0">
                <a:latin typeface="+mn-lt"/>
                <a:cs typeface="+mn-cs"/>
              </a:rPr>
              <a:t>SPEAR3</a:t>
            </a:r>
          </a:p>
          <a:p>
            <a:pPr marL="463550" lvl="3" indent="-231775" eaLnBrk="0" fontAlgn="auto" hangingPunct="0">
              <a:spcBef>
                <a:spcPts val="0"/>
              </a:spcBef>
              <a:spcAft>
                <a:spcPts val="300"/>
              </a:spcAft>
              <a:buClr>
                <a:srgbClr val="C00000"/>
              </a:buClr>
              <a:buFontTx/>
              <a:buChar char="–"/>
              <a:defRPr/>
            </a:pPr>
            <a:r>
              <a:rPr lang="en-US" sz="1900" kern="0" dirty="0">
                <a:latin typeface="+mn-lt"/>
                <a:cs typeface="+mn-cs"/>
              </a:rPr>
              <a:t>3 GeV, </a:t>
            </a:r>
            <a:r>
              <a:rPr lang="en-US" sz="1900" kern="0" dirty="0">
                <a:latin typeface="+mn-lt"/>
                <a:cs typeface="+mn-cs"/>
                <a:sym typeface="Wingdings" pitchFamily="2" charset="2"/>
              </a:rPr>
              <a:t>500 mA </a:t>
            </a:r>
          </a:p>
          <a:p>
            <a:pPr marL="463550" lvl="3" indent="-231775" eaLnBrk="0" fontAlgn="auto" hangingPunct="0">
              <a:spcBef>
                <a:spcPts val="0"/>
              </a:spcBef>
              <a:spcAft>
                <a:spcPts val="300"/>
              </a:spcAft>
              <a:buClr>
                <a:srgbClr val="C00000"/>
              </a:buClr>
              <a:buFontTx/>
              <a:buChar char="–"/>
              <a:defRPr/>
            </a:pPr>
            <a:r>
              <a:rPr lang="en-US" sz="1900" kern="0" dirty="0">
                <a:latin typeface="+mn-lt"/>
                <a:cs typeface="+mn-cs"/>
                <a:sym typeface="Wingdings" pitchFamily="2" charset="2"/>
              </a:rPr>
              <a:t>Top-off injection every 5 minutes</a:t>
            </a:r>
          </a:p>
          <a:p>
            <a:pPr marL="463550" lvl="3" indent="-231775" eaLnBrk="0" fontAlgn="auto" hangingPunct="0">
              <a:spcBef>
                <a:spcPts val="0"/>
              </a:spcBef>
              <a:spcAft>
                <a:spcPts val="300"/>
              </a:spcAft>
              <a:buClr>
                <a:srgbClr val="C00000"/>
              </a:buClr>
              <a:buFontTx/>
              <a:buChar char="–"/>
              <a:defRPr/>
            </a:pPr>
            <a:r>
              <a:rPr lang="en-US" sz="1900" kern="0" dirty="0">
                <a:latin typeface="+mn-lt"/>
                <a:cs typeface="+mn-cs"/>
              </a:rPr>
              <a:t>9.8 nm-rad emittance </a:t>
            </a:r>
            <a:r>
              <a:rPr lang="en-US" sz="1900" kern="0" dirty="0">
                <a:latin typeface="+mn-lt"/>
                <a:cs typeface="+mn-cs"/>
                <a:sym typeface="Wingdings" pitchFamily="2" charset="2"/>
              </a:rPr>
              <a:t> </a:t>
            </a:r>
            <a:r>
              <a:rPr lang="en-US" sz="1900" u="sng" kern="0" dirty="0">
                <a:latin typeface="+mn-lt"/>
                <a:cs typeface="+mn-cs"/>
                <a:sym typeface="Wingdings" pitchFamily="2" charset="2"/>
              </a:rPr>
              <a:t>6 nm-rad</a:t>
            </a:r>
          </a:p>
          <a:p>
            <a:pPr marL="463550" lvl="3" indent="-231775" eaLnBrk="0" fontAlgn="auto" hangingPunct="0">
              <a:spcBef>
                <a:spcPts val="0"/>
              </a:spcBef>
              <a:spcAft>
                <a:spcPts val="300"/>
              </a:spcAft>
              <a:buClr>
                <a:srgbClr val="C00000"/>
              </a:buClr>
              <a:buFontTx/>
              <a:buChar char="–"/>
              <a:defRPr/>
            </a:pPr>
            <a:r>
              <a:rPr lang="en-US" sz="1900" kern="0" dirty="0"/>
              <a:t>SPEAR3 MTBF 86 </a:t>
            </a:r>
            <a:r>
              <a:rPr lang="en-US" sz="1900" kern="0" dirty="0" err="1"/>
              <a:t>hrs</a:t>
            </a:r>
            <a:endParaRPr lang="en-US" sz="1900" kern="0" dirty="0"/>
          </a:p>
          <a:p>
            <a:pPr marL="463550" lvl="3" indent="-231775" eaLnBrk="0" fontAlgn="auto" hangingPunct="0">
              <a:spcBef>
                <a:spcPts val="0"/>
              </a:spcBef>
              <a:spcAft>
                <a:spcPts val="300"/>
              </a:spcAft>
              <a:buClr>
                <a:srgbClr val="C00000"/>
              </a:buClr>
              <a:buFontTx/>
              <a:buChar char="–"/>
              <a:defRPr/>
            </a:pPr>
            <a:r>
              <a:rPr lang="en-US" sz="1900" kern="0" dirty="0"/>
              <a:t>5070</a:t>
            </a:r>
            <a:r>
              <a:rPr lang="en-US" sz="1900" kern="0" dirty="0">
                <a:latin typeface="+mn-lt"/>
                <a:cs typeface="+mn-cs"/>
              </a:rPr>
              <a:t> hours @ 98.7% uptime</a:t>
            </a:r>
          </a:p>
          <a:p>
            <a:pPr marL="463550" lvl="3" indent="-231775" eaLnBrk="0" fontAlgn="auto" hangingPunct="0">
              <a:spcBef>
                <a:spcPts val="0"/>
              </a:spcBef>
              <a:spcAft>
                <a:spcPts val="1200"/>
              </a:spcAft>
              <a:buClr>
                <a:srgbClr val="C00000"/>
              </a:buClr>
              <a:buFontTx/>
              <a:buChar char="–"/>
              <a:defRPr/>
            </a:pPr>
            <a:r>
              <a:rPr lang="en-US" sz="1900" kern="0" dirty="0"/>
              <a:t>Injector @ 98.5% uptime, MTBF 103 </a:t>
            </a:r>
            <a:r>
              <a:rPr lang="en-US" sz="1900" kern="0" dirty="0" err="1"/>
              <a:t>hrs</a:t>
            </a:r>
            <a:endParaRPr lang="en-US" sz="1900" kern="0" dirty="0">
              <a:latin typeface="+mn-lt"/>
              <a:cs typeface="+mn-cs"/>
            </a:endParaRPr>
          </a:p>
          <a:p>
            <a:pPr marL="231775" indent="-231775" eaLnBrk="0" fontAlgn="auto" hangingPunct="0">
              <a:spcBef>
                <a:spcPts val="900"/>
              </a:spcBef>
              <a:spcAft>
                <a:spcPts val="600"/>
              </a:spcAft>
              <a:buClr>
                <a:srgbClr val="C00000"/>
              </a:buClr>
              <a:buFont typeface="Arial" pitchFamily="34" charset="0"/>
              <a:buChar char="•"/>
              <a:defRPr/>
            </a:pPr>
            <a:r>
              <a:rPr lang="en-US" sz="2200" kern="0" dirty="0">
                <a:latin typeface="+mn-lt"/>
                <a:cs typeface="+mn-cs"/>
              </a:rPr>
              <a:t>SSRL operates 27 BL with 34 stations</a:t>
            </a:r>
          </a:p>
          <a:p>
            <a:pPr marL="231775" indent="-231775" eaLnBrk="0" fontAlgn="auto" hangingPunct="0">
              <a:spcBef>
                <a:spcPts val="900"/>
              </a:spcBef>
              <a:spcAft>
                <a:spcPts val="600"/>
              </a:spcAft>
              <a:buClr>
                <a:srgbClr val="C00000"/>
              </a:buClr>
              <a:buFont typeface="Arial" pitchFamily="34" charset="0"/>
              <a:buChar char="•"/>
              <a:defRPr/>
            </a:pPr>
            <a:r>
              <a:rPr lang="en-US" sz="2200" kern="0" dirty="0">
                <a:latin typeface="+mn-lt"/>
                <a:cs typeface="+mn-cs"/>
              </a:rPr>
              <a:t>SSRL supports ~1,700 users annually</a:t>
            </a:r>
          </a:p>
          <a:p>
            <a:pPr marL="231775" indent="-231775" eaLnBrk="0" fontAlgn="auto" hangingPunct="0">
              <a:spcBef>
                <a:spcPts val="900"/>
              </a:spcBef>
              <a:spcAft>
                <a:spcPts val="600"/>
              </a:spcAft>
              <a:buClr>
                <a:srgbClr val="C00000"/>
              </a:buClr>
              <a:buFont typeface="Arial" pitchFamily="34" charset="0"/>
              <a:buChar char="•"/>
              <a:defRPr/>
            </a:pPr>
            <a:r>
              <a:rPr lang="en-US" sz="2200" kern="0" dirty="0"/>
              <a:t>~90 industrial users annually</a:t>
            </a:r>
            <a:endParaRPr lang="en-US" sz="2000" kern="0" dirty="0">
              <a:latin typeface="+mn-lt"/>
              <a:cs typeface="+mn-cs"/>
            </a:endParaRPr>
          </a:p>
          <a:p>
            <a:pPr marL="231775" indent="-231775" eaLnBrk="0" fontAlgn="auto" hangingPunct="0">
              <a:spcBef>
                <a:spcPts val="900"/>
              </a:spcBef>
              <a:spcAft>
                <a:spcPts val="600"/>
              </a:spcAft>
              <a:buClr>
                <a:srgbClr val="C00000"/>
              </a:buClr>
              <a:buFont typeface="Arial" pitchFamily="34" charset="0"/>
              <a:buChar char="•"/>
              <a:defRPr/>
            </a:pPr>
            <a:r>
              <a:rPr lang="en-US" sz="2200" kern="0" dirty="0"/>
              <a:t>~</a:t>
            </a:r>
            <a:r>
              <a:rPr lang="en-US" sz="2200" kern="0" dirty="0">
                <a:latin typeface="+mn-lt"/>
                <a:cs typeface="+mn-cs"/>
              </a:rPr>
              <a:t>110 Ph.D. theses per year</a:t>
            </a:r>
          </a:p>
        </p:txBody>
      </p:sp>
      <p:sp>
        <p:nvSpPr>
          <p:cNvPr id="4" name="Slide Number Placeholder 3"/>
          <p:cNvSpPr>
            <a:spLocks noGrp="1"/>
          </p:cNvSpPr>
          <p:nvPr>
            <p:ph type="sldNum" sz="quarter" idx="11"/>
          </p:nvPr>
        </p:nvSpPr>
        <p:spPr/>
        <p:txBody>
          <a:bodyPr/>
          <a:lstStyle/>
          <a:p>
            <a:fld id="{5BD36294-2849-48A8-8531-5354CF3095D2}" type="slidenum">
              <a:rPr lang="en-US" smtClean="0"/>
              <a:pPr/>
              <a:t>5</a:t>
            </a:fld>
            <a:endParaRPr lang="en-US" dirty="0"/>
          </a:p>
        </p:txBody>
      </p:sp>
      <p:sp>
        <p:nvSpPr>
          <p:cNvPr id="15" name="Donut 14"/>
          <p:cNvSpPr/>
          <p:nvPr/>
        </p:nvSpPr>
        <p:spPr>
          <a:xfrm>
            <a:off x="1447800" y="5105400"/>
            <a:ext cx="685800" cy="685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stretch>
            <a:fillRect/>
          </a:stretch>
        </p:blipFill>
        <p:spPr>
          <a:xfrm>
            <a:off x="0" y="1058091"/>
            <a:ext cx="3716108" cy="3418819"/>
          </a:xfrm>
          <a:prstGeom prst="rect">
            <a:avLst/>
          </a:prstGeom>
        </p:spPr>
      </p:pic>
      <p:pic>
        <p:nvPicPr>
          <p:cNvPr id="3" name="Picture 2"/>
          <p:cNvPicPr>
            <a:picLocks noChangeAspect="1"/>
          </p:cNvPicPr>
          <p:nvPr/>
        </p:nvPicPr>
        <p:blipFill>
          <a:blip r:embed="rId4"/>
          <a:stretch>
            <a:fillRect/>
          </a:stretch>
        </p:blipFill>
        <p:spPr>
          <a:xfrm>
            <a:off x="161247" y="4128857"/>
            <a:ext cx="3487507" cy="2729144"/>
          </a:xfrm>
          <a:prstGeom prst="rect">
            <a:avLst/>
          </a:prstGeom>
        </p:spPr>
      </p:pic>
    </p:spTree>
    <p:extLst>
      <p:ext uri="{BB962C8B-B14F-4D97-AF65-F5344CB8AC3E}">
        <p14:creationId xmlns:p14="http://schemas.microsoft.com/office/powerpoint/2010/main" val="212460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914378"/>
            <a:fld id="{5BD36294-2849-48A8-8531-5354CF3095D2}" type="slidenum">
              <a:rPr lang="en-US">
                <a:solidFill>
                  <a:srgbClr val="000000"/>
                </a:solidFill>
              </a:rPr>
              <a:pPr defTabSz="914378"/>
              <a:t>6</a:t>
            </a:fld>
            <a:endParaRPr lang="en-US" dirty="0">
              <a:solidFill>
                <a:srgbClr val="000000"/>
              </a:solidFill>
            </a:endParaRPr>
          </a:p>
        </p:txBody>
      </p:sp>
      <p:sp>
        <p:nvSpPr>
          <p:cNvPr id="3" name="Title 2"/>
          <p:cNvSpPr>
            <a:spLocks noGrp="1"/>
          </p:cNvSpPr>
          <p:nvPr>
            <p:ph type="title"/>
          </p:nvPr>
        </p:nvSpPr>
        <p:spPr/>
        <p:txBody>
          <a:bodyPr/>
          <a:lstStyle/>
          <a:p>
            <a:r>
              <a:rPr lang="en-US" dirty="0"/>
              <a:t>MSD at the Intersection of Basic and Applied Science</a:t>
            </a:r>
          </a:p>
        </p:txBody>
      </p:sp>
      <p:sp>
        <p:nvSpPr>
          <p:cNvPr id="5" name="TextBox 4"/>
          <p:cNvSpPr txBox="1"/>
          <p:nvPr/>
        </p:nvSpPr>
        <p:spPr>
          <a:xfrm>
            <a:off x="246650" y="1344930"/>
            <a:ext cx="8853055" cy="1200329"/>
          </a:xfrm>
          <a:prstGeom prst="rect">
            <a:avLst/>
          </a:prstGeom>
          <a:noFill/>
        </p:spPr>
        <p:txBody>
          <a:bodyPr wrap="square" rtlCol="0">
            <a:spAutoFit/>
          </a:bodyPr>
          <a:lstStyle/>
          <a:p>
            <a:r>
              <a:rPr lang="en-US" dirty="0"/>
              <a:t>The materials science division operates a portfolio of x-ray instruments which include spectroscopy, scattering and imaging.  We leverage methods developed for basic science research to address industry challenges in three thematic areas, illustrated by the examples of current and upcoming industry collaborations below</a:t>
            </a:r>
          </a:p>
        </p:txBody>
      </p:sp>
      <p:sp>
        <p:nvSpPr>
          <p:cNvPr id="6" name="TextBox 5"/>
          <p:cNvSpPr txBox="1"/>
          <p:nvPr/>
        </p:nvSpPr>
        <p:spPr>
          <a:xfrm>
            <a:off x="16287" y="2643709"/>
            <a:ext cx="3017520"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50" dirty="0"/>
              <a:t>Metrology Development</a:t>
            </a:r>
          </a:p>
        </p:txBody>
      </p:sp>
      <p:sp>
        <p:nvSpPr>
          <p:cNvPr id="32" name="TextBox 31"/>
          <p:cNvSpPr txBox="1"/>
          <p:nvPr/>
        </p:nvSpPr>
        <p:spPr>
          <a:xfrm>
            <a:off x="3049236" y="2643709"/>
            <a:ext cx="3017520"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50" dirty="0"/>
              <a:t>Model Validation</a:t>
            </a:r>
          </a:p>
        </p:txBody>
      </p:sp>
      <p:sp>
        <p:nvSpPr>
          <p:cNvPr id="33" name="TextBox 32"/>
          <p:cNvSpPr txBox="1"/>
          <p:nvPr/>
        </p:nvSpPr>
        <p:spPr>
          <a:xfrm>
            <a:off x="6082185" y="2643709"/>
            <a:ext cx="3017520"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50" dirty="0"/>
              <a:t>Data Driven Discovery</a:t>
            </a:r>
          </a:p>
        </p:txBody>
      </p:sp>
      <p:pic>
        <p:nvPicPr>
          <p:cNvPr id="9" name="Picture 8"/>
          <p:cNvPicPr>
            <a:picLocks noChangeAspect="1"/>
          </p:cNvPicPr>
          <p:nvPr/>
        </p:nvPicPr>
        <p:blipFill>
          <a:blip r:embed="rId2"/>
          <a:stretch>
            <a:fillRect/>
          </a:stretch>
        </p:blipFill>
        <p:spPr>
          <a:xfrm>
            <a:off x="6270057" y="2977561"/>
            <a:ext cx="2174167" cy="630989"/>
          </a:xfrm>
          <a:prstGeom prst="rect">
            <a:avLst/>
          </a:prstGeom>
        </p:spPr>
      </p:pic>
      <p:sp>
        <p:nvSpPr>
          <p:cNvPr id="10" name="TextBox 9"/>
          <p:cNvSpPr txBox="1"/>
          <p:nvPr/>
        </p:nvSpPr>
        <p:spPr>
          <a:xfrm>
            <a:off x="6129427" y="3577377"/>
            <a:ext cx="1987951" cy="2516073"/>
          </a:xfrm>
          <a:prstGeom prst="rect">
            <a:avLst/>
          </a:prstGeom>
          <a:noFill/>
        </p:spPr>
        <p:txBody>
          <a:bodyPr wrap="square" rtlCol="0">
            <a:spAutoFit/>
          </a:bodyPr>
          <a:lstStyle/>
          <a:p>
            <a:r>
              <a:rPr lang="en-US" sz="1050" dirty="0"/>
              <a:t>Collaborative proposals to develop, and validate the foundational tools to enable </a:t>
            </a:r>
          </a:p>
          <a:p>
            <a:r>
              <a:rPr lang="en-US" sz="1050" dirty="0"/>
              <a:t>ML driven discovery and optimization of materials.  Collaborative proposals focused on three demonstrations:</a:t>
            </a:r>
          </a:p>
          <a:p>
            <a:pPr marL="214313" indent="-214313">
              <a:buFont typeface="Arial" panose="020B0604020202020204" pitchFamily="34" charset="0"/>
              <a:buChar char="•"/>
            </a:pPr>
            <a:r>
              <a:rPr lang="en-US" sz="1050" dirty="0"/>
              <a:t>Discovery of wear resistant metallic glasses</a:t>
            </a:r>
          </a:p>
          <a:p>
            <a:pPr marL="214313" indent="-214313">
              <a:buFont typeface="Arial" panose="020B0604020202020204" pitchFamily="34" charset="0"/>
              <a:buChar char="•"/>
            </a:pPr>
            <a:r>
              <a:rPr lang="en-US" sz="1050" dirty="0"/>
              <a:t>Discovery of thermoelectric materials</a:t>
            </a:r>
          </a:p>
          <a:p>
            <a:pPr marL="214313" indent="-214313">
              <a:buFont typeface="Arial" panose="020B0604020202020204" pitchFamily="34" charset="0"/>
              <a:buChar char="•"/>
            </a:pPr>
            <a:r>
              <a:rPr lang="en-US" sz="1050" dirty="0"/>
              <a:t>Closed loop discovery of synthesis routes to high performing catalysts</a:t>
            </a:r>
          </a:p>
        </p:txBody>
      </p:sp>
      <p:pic>
        <p:nvPicPr>
          <p:cNvPr id="1026" name="Picture 2" descr="Bosch Logo | The most famous brands and company logos in the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350" y="2708044"/>
            <a:ext cx="2162081" cy="1216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049237" y="3628519"/>
            <a:ext cx="1464575" cy="2516073"/>
          </a:xfrm>
          <a:prstGeom prst="rect">
            <a:avLst/>
          </a:prstGeom>
          <a:noFill/>
        </p:spPr>
        <p:txBody>
          <a:bodyPr wrap="square" rtlCol="0">
            <a:spAutoFit/>
          </a:bodyPr>
          <a:lstStyle/>
          <a:p>
            <a:r>
              <a:rPr lang="en-US" sz="1050" dirty="0"/>
              <a:t>CRADA funded project to validate models for the behavior of next generation battery charging behavior. Using novel scattering methods SSRL characterized the spatial distribution of the stage of charge as a function of duty cycle, and electrode processing.</a:t>
            </a: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4378345" y="3625140"/>
            <a:ext cx="1703840" cy="1509907"/>
          </a:xfrm>
          <a:prstGeom prst="rect">
            <a:avLst/>
          </a:prstGeom>
        </p:spPr>
      </p:pic>
      <p:pic>
        <p:nvPicPr>
          <p:cNvPr id="51" name="Picture 5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7515" y="3665404"/>
            <a:ext cx="1511728" cy="1057265"/>
          </a:xfrm>
          <a:prstGeom prst="rect">
            <a:avLst/>
          </a:prstGeom>
        </p:spPr>
      </p:pic>
      <p:pic>
        <p:nvPicPr>
          <p:cNvPr id="1028" name="Picture 4" descr="Partners | U.S. Manufacturing of Advanced Perovskites Consort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8" y="2578681"/>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75848" y="3608551"/>
            <a:ext cx="2887314" cy="2516073"/>
          </a:xfrm>
          <a:prstGeom prst="rect">
            <a:avLst/>
          </a:prstGeom>
          <a:noFill/>
        </p:spPr>
        <p:txBody>
          <a:bodyPr wrap="square" rtlCol="0">
            <a:spAutoFit/>
          </a:bodyPr>
          <a:lstStyle/>
          <a:p>
            <a:r>
              <a:rPr lang="en-US" sz="1050" dirty="0"/>
              <a:t>Collaborative proposal to characterize currently structural motifs in next generation thin film photovoltaics.</a:t>
            </a:r>
          </a:p>
          <a:p>
            <a:pPr marL="214313" indent="-214313">
              <a:buFont typeface="Arial" panose="020B0604020202020204" pitchFamily="34" charset="0"/>
              <a:buChar char="•"/>
            </a:pPr>
            <a:r>
              <a:rPr lang="en-US" sz="1050" dirty="0"/>
              <a:t>Identify structure which has been hidden from the current </a:t>
            </a:r>
            <a:r>
              <a:rPr lang="en-US" sz="1050" dirty="0" err="1"/>
              <a:t>SoA</a:t>
            </a:r>
            <a:r>
              <a:rPr lang="en-US" sz="1050" dirty="0"/>
              <a:t> characterization methods.  </a:t>
            </a:r>
          </a:p>
          <a:p>
            <a:pPr marL="214313" indent="-214313">
              <a:buFont typeface="Arial" panose="020B0604020202020204" pitchFamily="34" charset="0"/>
              <a:buChar char="•"/>
            </a:pPr>
            <a:r>
              <a:rPr lang="en-US" sz="1050" dirty="0"/>
              <a:t>Correlation of these structures and stability is the key to unlocking 20 year lifetimes.</a:t>
            </a:r>
          </a:p>
          <a:p>
            <a:pPr marL="214313" indent="-214313">
              <a:buFont typeface="Arial" panose="020B0604020202020204" pitchFamily="34" charset="0"/>
              <a:buChar char="•"/>
            </a:pPr>
            <a:r>
              <a:rPr lang="en-US" sz="1050" dirty="0"/>
              <a:t>High throughput scattering and spectroscopy enable characterization of thousands of devices to optimize this complex process. </a:t>
            </a:r>
          </a:p>
          <a:p>
            <a:pPr marL="214313" indent="-214313">
              <a:buFont typeface="Arial" panose="020B0604020202020204" pitchFamily="34" charset="0"/>
              <a:buChar char="•"/>
            </a:pPr>
            <a:r>
              <a:rPr lang="en-US" sz="1050" dirty="0"/>
              <a:t>Correlate to in-line metrology which can run at the manufacturing facility. </a:t>
            </a:r>
          </a:p>
        </p:txBody>
      </p:sp>
    </p:spTree>
    <p:extLst>
      <p:ext uri="{BB962C8B-B14F-4D97-AF65-F5344CB8AC3E}">
        <p14:creationId xmlns:p14="http://schemas.microsoft.com/office/powerpoint/2010/main" val="251105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Catalysis Industrial Research at SSRL</a:t>
            </a:r>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a:p>
        </p:txBody>
      </p:sp>
      <p:sp>
        <p:nvSpPr>
          <p:cNvPr id="6" name="Content Placeholder 2">
            <a:extLst>
              <a:ext uri="{FF2B5EF4-FFF2-40B4-BE49-F238E27FC236}">
                <a16:creationId xmlns:a16="http://schemas.microsoft.com/office/drawing/2014/main" id="{F25D82BE-1666-4F97-83AD-19B566D12F65}"/>
              </a:ext>
            </a:extLst>
          </p:cNvPr>
          <p:cNvSpPr txBox="1">
            <a:spLocks/>
          </p:cNvSpPr>
          <p:nvPr/>
        </p:nvSpPr>
        <p:spPr>
          <a:xfrm>
            <a:off x="382816" y="1627975"/>
            <a:ext cx="8229600" cy="2094254"/>
          </a:xfrm>
          <a:prstGeom prst="rect">
            <a:avLst/>
          </a:prstGeom>
        </p:spPr>
        <p:txBody>
          <a:bodyPr vert="horz" lIns="0" tIns="0" rIns="0" bIns="0" rtlCol="0">
            <a:normAutofit fontScale="92500" lnSpcReduction="20000"/>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77548" indent="-244186" algn="l" defTabSz="914400" rtl="0" eaLnBrk="1" latinLnBrk="0" hangingPunct="1">
              <a:lnSpc>
                <a:spcPct val="120000"/>
              </a:lnSpc>
              <a:spcBef>
                <a:spcPts val="0"/>
              </a:spcBef>
              <a:spcAft>
                <a:spcPts val="0"/>
              </a:spcAft>
              <a:buClr>
                <a:schemeClr val="bg2"/>
              </a:buClr>
              <a:buSzPct val="120000"/>
              <a:buFont typeface="Arial" pitchFamily="34" charset="0"/>
              <a:buChar char="•"/>
              <a:defRPr sz="2400" kern="1200">
                <a:solidFill>
                  <a:schemeClr val="tx1"/>
                </a:solidFill>
                <a:latin typeface="Arial" pitchFamily="34" charset="0"/>
                <a:ea typeface="+mn-ea"/>
                <a:cs typeface="Arial" pitchFamily="34" charset="0"/>
              </a:defRPr>
            </a:lvl2pPr>
            <a:lvl3pPr marL="737235" indent="-280035" algn="l" defTabSz="914400" rtl="0" eaLnBrk="1" latinLnBrk="0" hangingPunct="1">
              <a:lnSpc>
                <a:spcPct val="120000"/>
              </a:lnSpc>
              <a:spcBef>
                <a:spcPts val="0"/>
              </a:spcBef>
              <a:buClr>
                <a:schemeClr val="bg2"/>
              </a:buClr>
              <a:buSzPct val="120000"/>
              <a:buFont typeface="Arial" pitchFamily="34" charset="0"/>
              <a:buChar char="-"/>
              <a:defRPr sz="2400" kern="1200">
                <a:solidFill>
                  <a:schemeClr val="tx1"/>
                </a:solidFill>
                <a:latin typeface="Arial" pitchFamily="34" charset="0"/>
                <a:ea typeface="+mn-ea"/>
                <a:cs typeface="Arial" pitchFamily="34" charset="0"/>
              </a:defRPr>
            </a:lvl3pPr>
            <a:lvl4pPr marL="989012" indent="-298450" algn="l" defTabSz="914400" rtl="0" eaLnBrk="1" latinLnBrk="0" hangingPunct="1">
              <a:lnSpc>
                <a:spcPct val="120000"/>
              </a:lnSpc>
              <a:spcBef>
                <a:spcPts val="0"/>
              </a:spcBef>
              <a:buClr>
                <a:schemeClr val="bg2"/>
              </a:buClr>
              <a:buSzPct val="120000"/>
              <a:buFont typeface="Arial" pitchFamily="34" charset="0"/>
              <a:buChar char="•"/>
              <a:defRPr sz="2400" kern="1200">
                <a:solidFill>
                  <a:schemeClr val="tx1"/>
                </a:solidFill>
                <a:latin typeface="Arial" pitchFamily="34" charset="0"/>
                <a:ea typeface="+mn-ea"/>
                <a:cs typeface="Arial" pitchFamily="34" charset="0"/>
              </a:defRPr>
            </a:lvl4pPr>
            <a:lvl5pPr marL="1264444" indent="-350044" algn="l" defTabSz="914400" rtl="0" eaLnBrk="1" latinLnBrk="0" hangingPunct="1">
              <a:lnSpc>
                <a:spcPct val="120000"/>
              </a:lnSpc>
              <a:spcBef>
                <a:spcPts val="0"/>
              </a:spcBef>
              <a:buClr>
                <a:schemeClr val="bg2"/>
              </a:buClr>
              <a:buSzPct val="12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Co-ACCESS provides suite of in-situ/operando catalyst characterization capabilities and knowledge to foster industrial research</a:t>
            </a:r>
          </a:p>
          <a:p>
            <a:pPr>
              <a:tabLst>
                <a:tab pos="342900" algn="l"/>
              </a:tabLst>
            </a:pPr>
            <a:r>
              <a:rPr lang="en-US" sz="1800">
                <a:latin typeface="Calibri" panose="020F0502020204030204" pitchFamily="34" charset="0"/>
                <a:ea typeface="Times New Roman" panose="02020603050405020304" pitchFamily="18" charset="0"/>
              </a:rPr>
              <a:t>CAP with UOP/Honeywell </a:t>
            </a:r>
            <a:endParaRPr lang="en-US" sz="1800">
              <a:latin typeface="Calibri" panose="020F0502020204030204" pitchFamily="34" charset="0"/>
              <a:ea typeface="Calibri" panose="020F0502020204030204" pitchFamily="34" charset="0"/>
            </a:endParaRPr>
          </a:p>
          <a:p>
            <a:pPr>
              <a:tabLst>
                <a:tab pos="342900" algn="l"/>
              </a:tabLst>
            </a:pPr>
            <a:r>
              <a:rPr lang="en-US" sz="1800">
                <a:latin typeface="Calibri" panose="020F0502020204030204" pitchFamily="34" charset="0"/>
                <a:ea typeface="Times New Roman" panose="02020603050405020304" pitchFamily="18" charset="0"/>
              </a:rPr>
              <a:t>Several companies access SSRL via GU proposal system: e.g. Clariant, Toyota Research of North America, PPG.</a:t>
            </a:r>
          </a:p>
          <a:p>
            <a:pPr>
              <a:tabLst>
                <a:tab pos="342900" algn="l"/>
              </a:tabLst>
            </a:pPr>
            <a:r>
              <a:rPr lang="en-US" sz="1800">
                <a:latin typeface="Calibri" panose="020F0502020204030204" pitchFamily="34" charset="0"/>
                <a:ea typeface="Times New Roman" panose="02020603050405020304" pitchFamily="18" charset="0"/>
              </a:rPr>
              <a:t>Several companies access SSRL via collaborations with universities e.g. BASF, Chevron, ExxonMobil.</a:t>
            </a:r>
            <a:endParaRPr lang="en-US" sz="1800">
              <a:latin typeface="Calibri" panose="020F0502020204030204" pitchFamily="34" charset="0"/>
              <a:ea typeface="Calibri" panose="020F0502020204030204" pitchFamily="34" charset="0"/>
            </a:endParaRPr>
          </a:p>
          <a:p>
            <a:endParaRPr lang="en-US"/>
          </a:p>
          <a:p>
            <a:endParaRPr lang="en-US" dirty="0"/>
          </a:p>
        </p:txBody>
      </p:sp>
      <p:pic>
        <p:nvPicPr>
          <p:cNvPr id="7" name="Picture 6">
            <a:extLst>
              <a:ext uri="{FF2B5EF4-FFF2-40B4-BE49-F238E27FC236}">
                <a16:creationId xmlns:a16="http://schemas.microsoft.com/office/drawing/2014/main" id="{44727D7E-47AF-401F-A486-B6F8CD47D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99" y="4793374"/>
            <a:ext cx="2652860" cy="968061"/>
          </a:xfrm>
          <a:prstGeom prst="rect">
            <a:avLst/>
          </a:prstGeom>
        </p:spPr>
      </p:pic>
      <p:sp>
        <p:nvSpPr>
          <p:cNvPr id="8" name="Content Placeholder 2">
            <a:extLst>
              <a:ext uri="{FF2B5EF4-FFF2-40B4-BE49-F238E27FC236}">
                <a16:creationId xmlns:a16="http://schemas.microsoft.com/office/drawing/2014/main" id="{8542E6E8-3018-4272-A11C-36B6AD081431}"/>
              </a:ext>
            </a:extLst>
          </p:cNvPr>
          <p:cNvSpPr txBox="1">
            <a:spLocks/>
          </p:cNvSpPr>
          <p:nvPr/>
        </p:nvSpPr>
        <p:spPr>
          <a:xfrm>
            <a:off x="4088314" y="3325211"/>
            <a:ext cx="4018658" cy="15091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9" name="Picture 8">
            <a:extLst>
              <a:ext uri="{FF2B5EF4-FFF2-40B4-BE49-F238E27FC236}">
                <a16:creationId xmlns:a16="http://schemas.microsoft.com/office/drawing/2014/main" id="{BB1A5008-9ECF-4DA8-98EB-0DAA74DD372C}"/>
              </a:ext>
            </a:extLst>
          </p:cNvPr>
          <p:cNvPicPr>
            <a:picLocks noChangeAspect="1"/>
          </p:cNvPicPr>
          <p:nvPr/>
        </p:nvPicPr>
        <p:blipFill>
          <a:blip r:embed="rId3"/>
          <a:stretch>
            <a:fillRect/>
          </a:stretch>
        </p:blipFill>
        <p:spPr>
          <a:xfrm>
            <a:off x="3596262" y="3455017"/>
            <a:ext cx="4510711" cy="2526664"/>
          </a:xfrm>
          <a:prstGeom prst="rect">
            <a:avLst/>
          </a:prstGeom>
        </p:spPr>
      </p:pic>
    </p:spTree>
    <p:extLst>
      <p:ext uri="{BB962C8B-B14F-4D97-AF65-F5344CB8AC3E}">
        <p14:creationId xmlns:p14="http://schemas.microsoft.com/office/powerpoint/2010/main" val="3039901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6" y="120579"/>
            <a:ext cx="8364304" cy="752475"/>
          </a:xfrm>
        </p:spPr>
        <p:txBody>
          <a:bodyPr/>
          <a:lstStyle/>
          <a:p>
            <a:r>
              <a:rPr lang="en-US" dirty="0">
                <a:solidFill>
                  <a:srgbClr val="002060"/>
                </a:solidFill>
                <a:ea typeface="Calibri" panose="020F0502020204030204" pitchFamily="34" charset="0"/>
                <a:cs typeface="Times New Roman" panose="02020603050405020304" pitchFamily="18" charset="0"/>
              </a:rPr>
              <a:t>The SSRL Structural Biology Resource (SMB)</a:t>
            </a:r>
            <a:r>
              <a:rPr lang="en-US" dirty="0"/>
              <a:t> </a:t>
            </a:r>
            <a:br>
              <a:rPr lang="en-US" dirty="0"/>
            </a:br>
            <a:r>
              <a:rPr lang="en-US" dirty="0"/>
              <a:t>Accelerating the Pace of Industry and Drug Discovery</a:t>
            </a:r>
          </a:p>
        </p:txBody>
      </p:sp>
      <p:grpSp>
        <p:nvGrpSpPr>
          <p:cNvPr id="22" name="Group 21"/>
          <p:cNvGrpSpPr/>
          <p:nvPr/>
        </p:nvGrpSpPr>
        <p:grpSpPr>
          <a:xfrm>
            <a:off x="4859135" y="3797105"/>
            <a:ext cx="5019581" cy="2938692"/>
            <a:chOff x="5044676" y="4014019"/>
            <a:chExt cx="5019581" cy="2938692"/>
          </a:xfrm>
        </p:grpSpPr>
        <p:sp>
          <p:nvSpPr>
            <p:cNvPr id="5" name="Rectangle 4"/>
            <p:cNvSpPr/>
            <p:nvPr/>
          </p:nvSpPr>
          <p:spPr>
            <a:xfrm>
              <a:off x="5044676" y="6239695"/>
              <a:ext cx="5019581" cy="713016"/>
            </a:xfrm>
            <a:prstGeom prst="rect">
              <a:avLst/>
            </a:prstGeom>
          </p:spPr>
          <p:txBody>
            <a:bodyPr wrap="square">
              <a:spAutoFit/>
            </a:bodyPr>
            <a:lstStyle/>
            <a:p>
              <a:pPr hangingPunct="1">
                <a:spcAft>
                  <a:spcPts val="500"/>
                </a:spcAft>
              </a:pPr>
              <a:endParaRPr lang="en-US" sz="1200" kern="1200" dirty="0">
                <a:solidFill>
                  <a:srgbClr val="005AFF"/>
                </a:solidFill>
                <a:ea typeface="+mn-ea"/>
                <a:cs typeface="+mn-cs"/>
              </a:endParaRPr>
            </a:p>
            <a:p>
              <a:pPr hangingPunct="1">
                <a:lnSpc>
                  <a:spcPts val="1200"/>
                </a:lnSpc>
                <a:spcAft>
                  <a:spcPts val="500"/>
                </a:spcAft>
              </a:pPr>
              <a:r>
                <a:rPr lang="en-US" sz="1200" b="1" kern="1200" dirty="0">
                  <a:solidFill>
                    <a:srgbClr val="005AFF"/>
                  </a:solidFill>
                  <a:ea typeface="+mn-ea"/>
                  <a:cs typeface="+mn-cs"/>
                </a:rPr>
                <a:t>The Arnold lab has 50+ new structures (</a:t>
              </a:r>
              <a:r>
                <a:rPr lang="en-US" sz="1200" b="1" kern="1200" dirty="0" err="1">
                  <a:solidFill>
                    <a:srgbClr val="005AFF"/>
                  </a:solidFill>
                  <a:ea typeface="+mn-ea"/>
                  <a:cs typeface="+mn-cs"/>
                </a:rPr>
                <a:t>pdb</a:t>
              </a:r>
              <a:r>
                <a:rPr lang="en-US" sz="1200" b="1" kern="1200" dirty="0">
                  <a:solidFill>
                    <a:srgbClr val="005AFF"/>
                  </a:solidFill>
                  <a:ea typeface="+mn-ea"/>
                  <a:cs typeface="+mn-cs"/>
                </a:rPr>
                <a:t> entries) </a:t>
              </a:r>
            </a:p>
            <a:p>
              <a:pPr hangingPunct="1">
                <a:lnSpc>
                  <a:spcPts val="1200"/>
                </a:lnSpc>
              </a:pPr>
              <a:r>
                <a:rPr lang="en-US" sz="1200" b="1" kern="1200" dirty="0">
                  <a:solidFill>
                    <a:srgbClr val="005AFF"/>
                  </a:solidFill>
                  <a:ea typeface="+mn-ea"/>
                  <a:cs typeface="+mn-cs"/>
                </a:rPr>
                <a:t>and 20+ publications using data from SSRL BL12-2</a:t>
              </a:r>
            </a:p>
          </p:txBody>
        </p:sp>
        <p:pic>
          <p:nvPicPr>
            <p:cNvPr id="6" name="Picture 2" descr="http://fhalab.caltech.edu/wp-content/uploads/2017/07/7crystallograph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12053" y="4808020"/>
              <a:ext cx="2346819" cy="101956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76380" y="4014019"/>
              <a:ext cx="2630439" cy="2424662"/>
              <a:chOff x="4434207" y="3961416"/>
              <a:chExt cx="2630439" cy="2424662"/>
            </a:xfrm>
          </p:grpSpPr>
          <p:pic>
            <p:nvPicPr>
              <p:cNvPr id="4" name="Picture 3"/>
              <p:cNvPicPr>
                <a:picLocks noChangeAspect="1"/>
              </p:cNvPicPr>
              <p:nvPr/>
            </p:nvPicPr>
            <p:blipFill>
              <a:blip r:embed="rId4"/>
              <a:stretch>
                <a:fillRect/>
              </a:stretch>
            </p:blipFill>
            <p:spPr>
              <a:xfrm>
                <a:off x="4600221" y="4483386"/>
                <a:ext cx="2329400" cy="1902692"/>
              </a:xfrm>
              <a:prstGeom prst="rect">
                <a:avLst/>
              </a:prstGeom>
            </p:spPr>
          </p:pic>
          <p:sp>
            <p:nvSpPr>
              <p:cNvPr id="7" name="TextBox 6"/>
              <p:cNvSpPr txBox="1"/>
              <p:nvPr/>
            </p:nvSpPr>
            <p:spPr>
              <a:xfrm>
                <a:off x="4587558" y="5823825"/>
                <a:ext cx="2477088" cy="553998"/>
              </a:xfrm>
              <a:prstGeom prst="rect">
                <a:avLst/>
              </a:prstGeom>
              <a:noFill/>
            </p:spPr>
            <p:txBody>
              <a:bodyPr wrap="none" rtlCol="0">
                <a:spAutoFit/>
              </a:bodyPr>
              <a:lstStyle/>
              <a:p>
                <a:pPr hangingPunct="1"/>
                <a:r>
                  <a:rPr lang="en-US" sz="1800" b="1" kern="1200" dirty="0">
                    <a:solidFill>
                      <a:prstClr val="white"/>
                    </a:solidFill>
                    <a:latin typeface="Calibri"/>
                    <a:ea typeface="+mn-ea"/>
                    <a:cs typeface="+mn-cs"/>
                  </a:rPr>
                  <a:t>Frances Arnold, Caltech </a:t>
                </a:r>
              </a:p>
              <a:p>
                <a:pPr hangingPunct="1"/>
                <a:r>
                  <a:rPr lang="en-US" sz="1200" b="1" kern="1200" dirty="0">
                    <a:solidFill>
                      <a:prstClr val="white"/>
                    </a:solidFill>
                    <a:latin typeface="Calibri"/>
                    <a:ea typeface="+mn-ea"/>
                    <a:cs typeface="+mn-cs"/>
                  </a:rPr>
                  <a:t>2018 Nobel Prize for Chemistry</a:t>
                </a:r>
              </a:p>
            </p:txBody>
          </p:sp>
          <p:grpSp>
            <p:nvGrpSpPr>
              <p:cNvPr id="8" name="Group 7"/>
              <p:cNvGrpSpPr/>
              <p:nvPr/>
            </p:nvGrpSpPr>
            <p:grpSpPr>
              <a:xfrm>
                <a:off x="4434207" y="3961416"/>
                <a:ext cx="2274614" cy="782887"/>
                <a:chOff x="4024508" y="3012189"/>
                <a:chExt cx="2274614" cy="782887"/>
              </a:xfrm>
            </p:grpSpPr>
            <p:sp>
              <p:nvSpPr>
                <p:cNvPr id="9" name="Oval 8"/>
                <p:cNvSpPr>
                  <a:spLocks noChangeAspect="1"/>
                </p:cNvSpPr>
                <p:nvPr/>
              </p:nvSpPr>
              <p:spPr>
                <a:xfrm>
                  <a:off x="4024508" y="3012189"/>
                  <a:ext cx="782887" cy="782887"/>
                </a:xfrm>
                <a:prstGeom prst="ellipse">
                  <a:avLst/>
                </a:prstGeom>
                <a:blipFill dpi="0" rotWithShape="1">
                  <a:blip r:embed="rId5"/>
                  <a:srcRect/>
                  <a:stretch>
                    <a:fillRect/>
                  </a:stretch>
                </a:blip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10" name="TextBox 9"/>
                <p:cNvSpPr txBox="1"/>
                <p:nvPr/>
              </p:nvSpPr>
              <p:spPr>
                <a:xfrm>
                  <a:off x="4770500" y="3060764"/>
                  <a:ext cx="15286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scene3d>
                    <a:camera prst="orthographicFront"/>
                    <a:lightRig rig="threePt" dir="t"/>
                  </a:scene3d>
                  <a:sp3d extrusionH="57150">
                    <a:bevelT w="82550" h="38100" prst="coolSlant"/>
                  </a:sp3d>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normalizeH="0" baseline="0" dirty="0">
                      <a:ln w="22225">
                        <a:solidFill>
                          <a:srgbClr val="DBBB6A"/>
                        </a:solidFill>
                        <a:prstDash val="solid"/>
                      </a:ln>
                      <a:solidFill>
                        <a:schemeClr val="bg1"/>
                      </a:solidFill>
                      <a:uFillTx/>
                      <a:latin typeface="+mj-lt"/>
                      <a:ea typeface="+mj-ea"/>
                      <a:cs typeface="+mj-cs"/>
                      <a:sym typeface="Arial"/>
                    </a:rPr>
                    <a:t>NOBEL</a:t>
                  </a:r>
                </a:p>
              </p:txBody>
            </p:sp>
          </p:grpSp>
        </p:grpSp>
      </p:grpSp>
      <p:sp>
        <p:nvSpPr>
          <p:cNvPr id="33" name="Rectangle 32"/>
          <p:cNvSpPr/>
          <p:nvPr/>
        </p:nvSpPr>
        <p:spPr>
          <a:xfrm>
            <a:off x="4859135" y="3886851"/>
            <a:ext cx="4024805" cy="2857897"/>
          </a:xfrm>
          <a:prstGeom prst="rect">
            <a:avLst/>
          </a:prstGeom>
          <a:noFill/>
          <a:ln w="635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11" name="Oval 10"/>
          <p:cNvSpPr>
            <a:spLocks/>
          </p:cNvSpPr>
          <p:nvPr/>
        </p:nvSpPr>
        <p:spPr>
          <a:xfrm>
            <a:off x="6084772" y="3876827"/>
            <a:ext cx="640080" cy="640080"/>
          </a:xfrm>
          <a:prstGeom prst="ellipse">
            <a:avLst/>
          </a:prstGeom>
          <a:noFill/>
          <a:ln w="22225" cap="flat">
            <a:solidFill>
              <a:srgbClr val="6E3116"/>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38" name="Rectangle 37"/>
          <p:cNvSpPr/>
          <p:nvPr/>
        </p:nvSpPr>
        <p:spPr>
          <a:xfrm>
            <a:off x="213132" y="1375024"/>
            <a:ext cx="8796644" cy="2735236"/>
          </a:xfrm>
          <a:prstGeom prst="rect">
            <a:avLst/>
          </a:prstGeom>
        </p:spPr>
        <p:txBody>
          <a:bodyPr wrap="square">
            <a:spAutoFit/>
          </a:bodyPr>
          <a:lstStyle/>
          <a:p>
            <a:pPr lvl="0">
              <a:lnSpc>
                <a:spcPct val="107000"/>
              </a:lnSpc>
              <a:tabLst>
                <a:tab pos="171450" algn="l"/>
              </a:tabLst>
            </a:pPr>
            <a:r>
              <a:rPr lang="en-US" sz="1700" b="1" dirty="0">
                <a:solidFill>
                  <a:srgbClr val="005AFF"/>
                </a:solidFill>
                <a:latin typeface="Calibri" panose="020F0502020204030204" pitchFamily="34" charset="0"/>
                <a:ea typeface="Calibri" panose="020F0502020204030204" pitchFamily="34" charset="0"/>
                <a:cs typeface="Times New Roman" panose="02020603050405020304" pitchFamily="18" charset="0"/>
              </a:rPr>
              <a:t>25+ Companies used The SMB Resource over the last 5 years </a:t>
            </a:r>
          </a:p>
          <a:p>
            <a:pPr lvl="0">
              <a:spcBef>
                <a:spcPts val="600"/>
              </a:spcBef>
              <a:spcAft>
                <a:spcPts val="800"/>
              </a:spcAft>
            </a:pPr>
            <a:r>
              <a:rPr lang="en-US" sz="1500" b="1" dirty="0">
                <a:solidFill>
                  <a:schemeClr val="tx1"/>
                </a:solidFill>
              </a:rPr>
              <a:t>Research at SSRL has contributed discovery of FDA approved drugs </a:t>
            </a:r>
            <a:r>
              <a:rPr lang="en-US" sz="1500" dirty="0">
                <a:solidFill>
                  <a:schemeClr val="tx1"/>
                </a:solidFill>
              </a:rPr>
              <a:t>(2010-2020):</a:t>
            </a:r>
          </a:p>
          <a:p>
            <a:pPr marL="285750" lvl="0" indent="-285750">
              <a:spcAft>
                <a:spcPts val="500"/>
              </a:spcAft>
              <a:buFont typeface="Arial" panose="020B0604020202020204" pitchFamily="34" charset="0"/>
              <a:buChar char="•"/>
            </a:pPr>
            <a:r>
              <a:rPr lang="en-US" sz="1500" b="1" dirty="0" err="1"/>
              <a:t>Zelboraf</a:t>
            </a:r>
            <a:r>
              <a:rPr lang="en-US" sz="1500" dirty="0"/>
              <a:t>® (</a:t>
            </a:r>
            <a:r>
              <a:rPr lang="en-US" sz="1500" dirty="0" err="1"/>
              <a:t>Vemurafenib</a:t>
            </a:r>
            <a:r>
              <a:rPr lang="en-US" sz="1500" dirty="0"/>
              <a:t>): treatment of late stage skin cancer (melanoma), FDA approved in 2011.</a:t>
            </a:r>
          </a:p>
          <a:p>
            <a:pPr marL="285750" lvl="0" indent="-285750">
              <a:spcAft>
                <a:spcPts val="500"/>
              </a:spcAft>
              <a:buFont typeface="Arial" panose="020B0604020202020204" pitchFamily="34" charset="0"/>
              <a:buChar char="•"/>
            </a:pPr>
            <a:r>
              <a:rPr lang="en-US" sz="1500" b="1" dirty="0" err="1"/>
              <a:t>Venclexta</a:t>
            </a:r>
            <a:r>
              <a:rPr lang="en-US" sz="1500" dirty="0"/>
              <a:t>® (</a:t>
            </a:r>
            <a:r>
              <a:rPr lang="en-US" sz="1500" dirty="0" err="1"/>
              <a:t>Venetoclax</a:t>
            </a:r>
            <a:r>
              <a:rPr lang="en-US" sz="1500" dirty="0"/>
              <a:t>): chronic lymphocytic leukemia (CLL) or small lymphocytic lymphoma (SLL), FDA approved in 2016.</a:t>
            </a:r>
          </a:p>
          <a:p>
            <a:pPr marL="285750" lvl="0" indent="-285750">
              <a:spcAft>
                <a:spcPts val="500"/>
              </a:spcAft>
              <a:buFont typeface="Arial" panose="020B0604020202020204" pitchFamily="34" charset="0"/>
              <a:buChar char="•"/>
            </a:pPr>
            <a:r>
              <a:rPr lang="en-US" sz="1500" b="1" dirty="0" err="1"/>
              <a:t>Tarceva</a:t>
            </a:r>
            <a:r>
              <a:rPr lang="en-US" sz="1500" dirty="0"/>
              <a:t>® (</a:t>
            </a:r>
            <a:r>
              <a:rPr lang="en-US" sz="1500" dirty="0" err="1"/>
              <a:t>Erlotinib</a:t>
            </a:r>
            <a:r>
              <a:rPr lang="en-US" sz="1500" dirty="0"/>
              <a:t>): treatment of non-small cell lung cancer. FDA approved in 2016.</a:t>
            </a:r>
          </a:p>
          <a:p>
            <a:pPr marL="285750" lvl="0" indent="-285750">
              <a:spcAft>
                <a:spcPts val="500"/>
              </a:spcAft>
              <a:buFont typeface="Arial" panose="020B0604020202020204" pitchFamily="34" charset="0"/>
              <a:buChar char="•"/>
            </a:pPr>
            <a:r>
              <a:rPr lang="en-US" sz="1500" b="1" dirty="0" err="1"/>
              <a:t>Perjeta</a:t>
            </a:r>
            <a:r>
              <a:rPr lang="en-US" sz="1500" dirty="0"/>
              <a:t>® (</a:t>
            </a:r>
            <a:r>
              <a:rPr lang="en-US" sz="1500" dirty="0" err="1"/>
              <a:t>Pertuzumab</a:t>
            </a:r>
            <a:r>
              <a:rPr lang="en-US" sz="1500" dirty="0"/>
              <a:t>): treatment of HER2-positive early breast cancer. FDA approved in 2017.</a:t>
            </a:r>
          </a:p>
          <a:p>
            <a:pPr marL="285750" lvl="0" indent="-285750">
              <a:spcAft>
                <a:spcPts val="500"/>
              </a:spcAft>
              <a:buFont typeface="Arial" panose="020B0604020202020204" pitchFamily="34" charset="0"/>
              <a:buChar char="•"/>
            </a:pPr>
            <a:r>
              <a:rPr lang="en-US" sz="1500" b="1" dirty="0" err="1"/>
              <a:t>Rubraca</a:t>
            </a:r>
            <a:r>
              <a:rPr lang="en-US" sz="1500" dirty="0"/>
              <a:t>® (</a:t>
            </a:r>
            <a:r>
              <a:rPr lang="en-US" sz="1500" dirty="0" err="1"/>
              <a:t>Rucaparib</a:t>
            </a:r>
            <a:r>
              <a:rPr lang="en-US" sz="1500" dirty="0"/>
              <a:t>): treatment of ovarian Cancer. FDA approved in 2018.</a:t>
            </a:r>
          </a:p>
          <a:p>
            <a:pPr lvl="0">
              <a:lnSpc>
                <a:spcPct val="107000"/>
              </a:lnSpc>
              <a:tabLst>
                <a:tab pos="171450" algn="l"/>
              </a:tabLs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2" name="Picture 51"/>
          <p:cNvPicPr>
            <a:picLocks noChangeAspect="1"/>
          </p:cNvPicPr>
          <p:nvPr/>
        </p:nvPicPr>
        <p:blipFill>
          <a:blip r:embed="rId6"/>
          <a:stretch>
            <a:fillRect/>
          </a:stretch>
        </p:blipFill>
        <p:spPr>
          <a:xfrm>
            <a:off x="43387" y="4055113"/>
            <a:ext cx="2743905" cy="2495257"/>
          </a:xfrm>
          <a:prstGeom prst="rect">
            <a:avLst/>
          </a:prstGeom>
        </p:spPr>
      </p:pic>
      <p:sp>
        <p:nvSpPr>
          <p:cNvPr id="53" name="Rectangle 52"/>
          <p:cNvSpPr/>
          <p:nvPr/>
        </p:nvSpPr>
        <p:spPr>
          <a:xfrm>
            <a:off x="1341928" y="5066453"/>
            <a:ext cx="709201" cy="553998"/>
          </a:xfrm>
          <a:prstGeom prst="rect">
            <a:avLst/>
          </a:prstGeom>
        </p:spPr>
        <p:txBody>
          <a:bodyPr wrap="square">
            <a:spAutoFit/>
          </a:bodyPr>
          <a:lstStyle/>
          <a:p>
            <a:pPr algn="ctr"/>
            <a:r>
              <a:rPr lang="en-US" sz="1000" dirty="0"/>
              <a:t>viral fusion </a:t>
            </a:r>
          </a:p>
          <a:p>
            <a:pPr algn="ctr"/>
            <a:r>
              <a:rPr lang="en-US" sz="1000" dirty="0"/>
              <a:t>inhibitor</a:t>
            </a:r>
            <a:endParaRPr lang="en-US" sz="1100" dirty="0"/>
          </a:p>
        </p:txBody>
      </p:sp>
      <p:pic>
        <p:nvPicPr>
          <p:cNvPr id="54" name="Picture 53"/>
          <p:cNvPicPr>
            <a:picLocks noChangeAspect="1"/>
          </p:cNvPicPr>
          <p:nvPr/>
        </p:nvPicPr>
        <p:blipFill>
          <a:blip r:embed="rId7"/>
          <a:stretch>
            <a:fillRect/>
          </a:stretch>
        </p:blipFill>
        <p:spPr>
          <a:xfrm>
            <a:off x="2737990" y="5695537"/>
            <a:ext cx="1128031" cy="388044"/>
          </a:xfrm>
          <a:prstGeom prst="rect">
            <a:avLst/>
          </a:prstGeom>
        </p:spPr>
      </p:pic>
      <p:grpSp>
        <p:nvGrpSpPr>
          <p:cNvPr id="55" name="Group 54"/>
          <p:cNvGrpSpPr/>
          <p:nvPr/>
        </p:nvGrpSpPr>
        <p:grpSpPr>
          <a:xfrm>
            <a:off x="3906549" y="5769706"/>
            <a:ext cx="843501" cy="911469"/>
            <a:chOff x="2983238" y="5458528"/>
            <a:chExt cx="843501" cy="911469"/>
          </a:xfrm>
        </p:grpSpPr>
        <p:pic>
          <p:nvPicPr>
            <p:cNvPr id="56" name="Picture 55"/>
            <p:cNvPicPr>
              <a:picLocks noChangeAspect="1"/>
            </p:cNvPicPr>
            <p:nvPr/>
          </p:nvPicPr>
          <p:blipFill>
            <a:blip r:embed="rId8"/>
            <a:stretch>
              <a:fillRect/>
            </a:stretch>
          </p:blipFill>
          <p:spPr>
            <a:xfrm>
              <a:off x="3103254" y="5458528"/>
              <a:ext cx="583837" cy="700605"/>
            </a:xfrm>
            <a:prstGeom prst="rect">
              <a:avLst/>
            </a:prstGeom>
          </p:spPr>
        </p:pic>
        <p:sp>
          <p:nvSpPr>
            <p:cNvPr id="57" name="TextBox 56"/>
            <p:cNvSpPr txBox="1"/>
            <p:nvPr/>
          </p:nvSpPr>
          <p:spPr>
            <a:xfrm>
              <a:off x="2983238" y="6108387"/>
              <a:ext cx="843501" cy="261610"/>
            </a:xfrm>
            <a:prstGeom prst="rect">
              <a:avLst/>
            </a:prstGeom>
            <a:noFill/>
          </p:spPr>
          <p:txBody>
            <a:bodyPr wrap="none" rtlCol="0">
              <a:spAutoFit/>
            </a:bodyPr>
            <a:lstStyle/>
            <a:p>
              <a:r>
                <a:rPr lang="en-US" sz="1050" dirty="0"/>
                <a:t>Ian Wilson</a:t>
              </a:r>
            </a:p>
          </p:txBody>
        </p:sp>
      </p:grpSp>
      <p:grpSp>
        <p:nvGrpSpPr>
          <p:cNvPr id="58" name="Group 57"/>
          <p:cNvGrpSpPr/>
          <p:nvPr/>
        </p:nvGrpSpPr>
        <p:grpSpPr>
          <a:xfrm>
            <a:off x="2729736" y="4203210"/>
            <a:ext cx="1871999" cy="1456123"/>
            <a:chOff x="3284988" y="4471374"/>
            <a:chExt cx="1871999" cy="1456123"/>
          </a:xfrm>
        </p:grpSpPr>
        <p:pic>
          <p:nvPicPr>
            <p:cNvPr id="59" name="Picture 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666" y="4471374"/>
              <a:ext cx="863243" cy="863243"/>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3284988" y="5096500"/>
              <a:ext cx="1871999" cy="830997"/>
            </a:xfrm>
            <a:prstGeom prst="rect">
              <a:avLst/>
            </a:prstGeom>
            <a:ln w="22225">
              <a:solidFill>
                <a:schemeClr val="accent1"/>
              </a:solidFill>
            </a:ln>
          </p:spPr>
          <p:txBody>
            <a:bodyPr wrap="square">
              <a:spAutoFit/>
            </a:bodyPr>
            <a:lstStyle/>
            <a:p>
              <a:pPr algn="ctr"/>
              <a:r>
                <a:rPr lang="en-US" sz="1200" dirty="0">
                  <a:solidFill>
                    <a:srgbClr val="A16F1F"/>
                  </a:solidFill>
                  <a:latin typeface="Maison Neue"/>
                </a:rPr>
                <a:t>Mice infected with a lethal dose of H1N1 influenza survived when given JNJ-4796</a:t>
              </a:r>
              <a:endParaRPr lang="en-US" sz="1200" dirty="0">
                <a:solidFill>
                  <a:srgbClr val="A16F1F"/>
                </a:solidFill>
              </a:endParaRPr>
            </a:p>
          </p:txBody>
        </p:sp>
      </p:grpSp>
      <p:sp>
        <p:nvSpPr>
          <p:cNvPr id="61" name="Rectangle 60"/>
          <p:cNvSpPr/>
          <p:nvPr/>
        </p:nvSpPr>
        <p:spPr>
          <a:xfrm>
            <a:off x="1388271" y="3920469"/>
            <a:ext cx="3302743" cy="523220"/>
          </a:xfrm>
          <a:prstGeom prst="rect">
            <a:avLst/>
          </a:prstGeom>
        </p:spPr>
        <p:txBody>
          <a:bodyPr wrap="square">
            <a:spAutoFit/>
          </a:bodyPr>
          <a:lstStyle/>
          <a:p>
            <a:pPr algn="ctr"/>
            <a:r>
              <a:rPr lang="en-US" b="1" dirty="0">
                <a:solidFill>
                  <a:srgbClr val="005AFF"/>
                </a:solidFill>
                <a:latin typeface="Maison Neue Thin"/>
              </a:rPr>
              <a:t>Scientists Discover a Potential Strategy to Treat Influenza A</a:t>
            </a:r>
          </a:p>
        </p:txBody>
      </p:sp>
      <p:pic>
        <p:nvPicPr>
          <p:cNvPr id="62" name="Picture 61"/>
          <p:cNvPicPr>
            <a:picLocks noChangeAspect="1"/>
          </p:cNvPicPr>
          <p:nvPr/>
        </p:nvPicPr>
        <p:blipFill>
          <a:blip r:embed="rId10"/>
          <a:stretch>
            <a:fillRect/>
          </a:stretch>
        </p:blipFill>
        <p:spPr>
          <a:xfrm>
            <a:off x="2950090" y="6039048"/>
            <a:ext cx="1046818" cy="459899"/>
          </a:xfrm>
          <a:prstGeom prst="rect">
            <a:avLst/>
          </a:prstGeom>
        </p:spPr>
      </p:pic>
      <p:sp>
        <p:nvSpPr>
          <p:cNvPr id="39" name="Rectangle 38"/>
          <p:cNvSpPr/>
          <p:nvPr/>
        </p:nvSpPr>
        <p:spPr>
          <a:xfrm>
            <a:off x="263467" y="3881785"/>
            <a:ext cx="4399774" cy="2857897"/>
          </a:xfrm>
          <a:prstGeom prst="rect">
            <a:avLst/>
          </a:prstGeom>
          <a:noFill/>
          <a:ln w="635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0448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48" y="97281"/>
            <a:ext cx="8364304" cy="752475"/>
          </a:xfrm>
        </p:spPr>
        <p:txBody>
          <a:bodyPr>
            <a:normAutofit fontScale="90000"/>
          </a:bodyPr>
          <a:lstStyle/>
          <a:p>
            <a:r>
              <a:rPr lang="en-US" dirty="0">
                <a:solidFill>
                  <a:srgbClr val="002060"/>
                </a:solidFill>
                <a:ea typeface="Calibri" panose="020F0502020204030204" pitchFamily="34" charset="0"/>
                <a:cs typeface="Times New Roman" panose="02020603050405020304" pitchFamily="18" charset="0"/>
              </a:rPr>
              <a:t>The SSRL Structural Biology Resource (SMB)</a:t>
            </a:r>
            <a:r>
              <a:rPr lang="en-US" dirty="0"/>
              <a:t> </a:t>
            </a:r>
            <a:br>
              <a:rPr lang="en-US" dirty="0"/>
            </a:br>
            <a:r>
              <a:rPr lang="en-US" dirty="0"/>
              <a:t>Illuminating Biological Structures at Molecular &amp; Atomic Level</a:t>
            </a:r>
          </a:p>
        </p:txBody>
      </p:sp>
      <p:sp>
        <p:nvSpPr>
          <p:cNvPr id="9" name="Rectangle 8"/>
          <p:cNvSpPr/>
          <p:nvPr/>
        </p:nvSpPr>
        <p:spPr>
          <a:xfrm>
            <a:off x="213132" y="1257812"/>
            <a:ext cx="8930867" cy="2071977"/>
          </a:xfrm>
          <a:prstGeom prst="rect">
            <a:avLst/>
          </a:prstGeom>
        </p:spPr>
        <p:txBody>
          <a:bodyPr wrap="square">
            <a:spAutoFit/>
          </a:bodyPr>
          <a:lstStyle/>
          <a:p>
            <a:pPr lvl="0">
              <a:lnSpc>
                <a:spcPct val="107000"/>
              </a:lnSpc>
              <a:tabLst>
                <a:tab pos="17145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Integrated R&amp;D and user support of structural biology beamlines</a:t>
            </a:r>
          </a:p>
          <a:p>
            <a:pPr marL="285750" lvl="0" indent="-285750">
              <a:lnSpc>
                <a:spcPct val="107000"/>
              </a:lnSpc>
              <a:buFont typeface="Arial" panose="020B0604020202020204" pitchFamily="34" charset="0"/>
              <a:buChar char="•"/>
              <a:tabLst>
                <a:tab pos="171450"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X-ray spectroscopies and Imaging (</a:t>
            </a:r>
            <a:r>
              <a:rPr lang="en-US" sz="1800" b="1" dirty="0" err="1">
                <a:latin typeface="Calibri" panose="020F0502020204030204" pitchFamily="34" charset="0"/>
                <a:ea typeface="Calibri" panose="020F0502020204030204" pitchFamily="34" charset="0"/>
                <a:cs typeface="Times New Roman" panose="02020603050405020304" pitchFamily="18" charset="0"/>
              </a:rPr>
              <a:t>BioXAS</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700" dirty="0">
                <a:latin typeface="Calibri" panose="020F0502020204030204" pitchFamily="34" charset="0"/>
                <a:ea typeface="Calibri" panose="020F0502020204030204" pitchFamily="34" charset="0"/>
                <a:cs typeface="Times New Roman" panose="02020603050405020304" pitchFamily="18" charset="0"/>
              </a:rPr>
              <a:t>contact </a:t>
            </a:r>
            <a:r>
              <a:rPr lang="en-US" sz="1700" dirty="0" err="1">
                <a:latin typeface="Calibri" panose="020F0502020204030204" pitchFamily="34" charset="0"/>
                <a:ea typeface="Calibri" panose="020F0502020204030204" pitchFamily="34" charset="0"/>
                <a:cs typeface="Times New Roman" panose="02020603050405020304" pitchFamily="18" charset="0"/>
              </a:rPr>
              <a:t>Riti</a:t>
            </a:r>
            <a:r>
              <a:rPr lang="en-US" sz="1700" dirty="0">
                <a:latin typeface="Calibri" panose="020F0502020204030204" pitchFamily="34" charset="0"/>
                <a:ea typeface="Calibri" panose="020F0502020204030204" pitchFamily="34" charset="0"/>
                <a:cs typeface="Times New Roman" panose="02020603050405020304" pitchFamily="18" charset="0"/>
              </a:rPr>
              <a:t> Sarangi - </a:t>
            </a:r>
            <a:r>
              <a:rPr lang="en-US"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RitiS@slac.stanford.edu</a:t>
            </a:r>
          </a:p>
          <a:p>
            <a:pPr marL="285750" lvl="0" indent="-285750">
              <a:lnSpc>
                <a:spcPct val="107000"/>
              </a:lnSpc>
              <a:buFont typeface="Arial" panose="020B0604020202020204" pitchFamily="34" charset="0"/>
              <a:buChar char="•"/>
              <a:tabLst>
                <a:tab pos="171450"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Small angle X-ray scattering (SAXS) </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700" dirty="0">
                <a:latin typeface="Calibri" panose="020F0502020204030204" pitchFamily="34" charset="0"/>
                <a:ea typeface="Calibri" panose="020F0502020204030204" pitchFamily="34" charset="0"/>
                <a:cs typeface="Times New Roman" panose="02020603050405020304" pitchFamily="18" charset="0"/>
              </a:rPr>
              <a:t>contact Thomas Weiss - </a:t>
            </a:r>
            <a:r>
              <a:rPr lang="en-US"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Weiss@slac.stanford.edu</a:t>
            </a:r>
          </a:p>
          <a:p>
            <a:pPr marL="285750" lvl="0" indent="-285750">
              <a:lnSpc>
                <a:spcPct val="107000"/>
              </a:lnSpc>
              <a:buFont typeface="Arial" panose="020B0604020202020204" pitchFamily="34" charset="0"/>
              <a:buChar char="•"/>
              <a:tabLst>
                <a:tab pos="171450"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Macromolecular crystallography (MC) </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700" dirty="0">
                <a:latin typeface="Calibri" panose="020F0502020204030204" pitchFamily="34" charset="0"/>
                <a:ea typeface="Calibri" panose="020F0502020204030204" pitchFamily="34" charset="0"/>
                <a:cs typeface="Times New Roman" panose="02020603050405020304" pitchFamily="18" charset="0"/>
              </a:rPr>
              <a:t>contact Aina Cohen - </a:t>
            </a:r>
            <a:r>
              <a:rPr lang="en-US"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ACohen@slac.Stanford.edu</a:t>
            </a:r>
          </a:p>
          <a:p>
            <a:pPr lvl="0">
              <a:lnSpc>
                <a:spcPct val="107000"/>
              </a:lnSpc>
              <a:spcBef>
                <a:spcPts val="800"/>
              </a:spcBef>
              <a:tabLst>
                <a:tab pos="17145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Synergistic user-operations with </a:t>
            </a:r>
            <a:r>
              <a:rPr lang="en-US" sz="2000" b="1" dirty="0">
                <a:latin typeface="Calibri" panose="020F0502020204030204" pitchFamily="34" charset="0"/>
                <a:ea typeface="Calibri" panose="020F0502020204030204" pitchFamily="34" charset="0"/>
                <a:cs typeface="Times New Roman" panose="02020603050405020304" pitchFamily="18" charset="0"/>
              </a:rPr>
              <a:t>SLAC Cryo-EM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Center</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b="1" dirty="0">
                <a:latin typeface="Calibri" panose="020F0502020204030204" pitchFamily="34" charset="0"/>
                <a:ea typeface="Calibri" panose="020F0502020204030204" pitchFamily="34" charset="0"/>
                <a:cs typeface="Times New Roman" panose="02020603050405020304" pitchFamily="18" charset="0"/>
              </a:rPr>
              <a:t>LCLS XFEL </a:t>
            </a:r>
            <a:r>
              <a:rPr lang="en-US" sz="2000" dirty="0">
                <a:latin typeface="Calibri" panose="020F0502020204030204" pitchFamily="34" charset="0"/>
                <a:ea typeface="Calibri" panose="020F0502020204030204" pitchFamily="34" charset="0"/>
                <a:cs typeface="Times New Roman" panose="02020603050405020304" pitchFamily="18" charset="0"/>
              </a:rPr>
              <a:t> to address complex problems at various length and time scales</a:t>
            </a:r>
          </a:p>
        </p:txBody>
      </p:sp>
      <p:pic>
        <p:nvPicPr>
          <p:cNvPr id="26" name="pasted-image.jpg"/>
          <p:cNvPicPr>
            <a:picLocks noChangeAspect="1"/>
          </p:cNvPicPr>
          <p:nvPr/>
        </p:nvPicPr>
        <p:blipFill>
          <a:blip r:embed="rId3"/>
          <a:stretch>
            <a:fillRect/>
          </a:stretch>
        </p:blipFill>
        <p:spPr>
          <a:xfrm>
            <a:off x="5437535" y="3392700"/>
            <a:ext cx="1677198" cy="1677199"/>
          </a:xfrm>
          <a:prstGeom prst="rect">
            <a:avLst/>
          </a:prstGeom>
          <a:ln w="3175">
            <a:miter lim="400000"/>
          </a:ln>
        </p:spPr>
      </p:pic>
      <p:pic>
        <p:nvPicPr>
          <p:cNvPr id="27" name="pasted-image.jpg"/>
          <p:cNvPicPr>
            <a:picLocks noChangeAspect="1"/>
          </p:cNvPicPr>
          <p:nvPr/>
        </p:nvPicPr>
        <p:blipFill>
          <a:blip r:embed="rId4"/>
          <a:srcRect t="2811"/>
          <a:stretch>
            <a:fillRect/>
          </a:stretch>
        </p:blipFill>
        <p:spPr>
          <a:xfrm>
            <a:off x="3699111" y="3398604"/>
            <a:ext cx="1681764" cy="1671295"/>
          </a:xfrm>
          <a:prstGeom prst="rect">
            <a:avLst/>
          </a:prstGeom>
          <a:ln w="3175">
            <a:miter lim="400000"/>
          </a:ln>
        </p:spPr>
      </p:pic>
      <p:pic>
        <p:nvPicPr>
          <p:cNvPr id="28" name="pasted-image.jpg"/>
          <p:cNvPicPr>
            <a:picLocks noChangeAspect="1"/>
          </p:cNvPicPr>
          <p:nvPr/>
        </p:nvPicPr>
        <p:blipFill>
          <a:blip r:embed="rId5"/>
          <a:srcRect l="52847" r="21523"/>
          <a:stretch>
            <a:fillRect/>
          </a:stretch>
        </p:blipFill>
        <p:spPr>
          <a:xfrm>
            <a:off x="213133" y="3398604"/>
            <a:ext cx="1681764" cy="1677186"/>
          </a:xfrm>
          <a:prstGeom prst="rect">
            <a:avLst/>
          </a:prstGeom>
          <a:ln w="3175">
            <a:miter lim="400000"/>
          </a:ln>
        </p:spPr>
      </p:pic>
      <p:pic>
        <p:nvPicPr>
          <p:cNvPr id="29" name="pasted-image.jpg"/>
          <p:cNvPicPr>
            <a:picLocks noChangeAspect="1"/>
          </p:cNvPicPr>
          <p:nvPr/>
        </p:nvPicPr>
        <p:blipFill>
          <a:blip r:embed="rId6"/>
          <a:stretch>
            <a:fillRect/>
          </a:stretch>
        </p:blipFill>
        <p:spPr>
          <a:xfrm>
            <a:off x="1956122" y="3398604"/>
            <a:ext cx="1681764" cy="1676401"/>
          </a:xfrm>
          <a:prstGeom prst="rect">
            <a:avLst/>
          </a:prstGeom>
          <a:ln w="3175">
            <a:miter lim="400000"/>
          </a:ln>
        </p:spPr>
      </p:pic>
      <p:pic>
        <p:nvPicPr>
          <p:cNvPr id="30" name="pasted-image.jpg"/>
          <p:cNvPicPr>
            <a:picLocks noChangeAspect="1"/>
          </p:cNvPicPr>
          <p:nvPr/>
        </p:nvPicPr>
        <p:blipFill>
          <a:blip r:embed="rId7"/>
          <a:srcRect t="2431" b="10817"/>
          <a:stretch>
            <a:fillRect/>
          </a:stretch>
        </p:blipFill>
        <p:spPr>
          <a:xfrm>
            <a:off x="7180524" y="3398604"/>
            <a:ext cx="1681764" cy="1676965"/>
          </a:xfrm>
          <a:prstGeom prst="rect">
            <a:avLst/>
          </a:prstGeom>
          <a:ln w="3175">
            <a:miter lim="400000"/>
          </a:ln>
        </p:spPr>
      </p:pic>
      <p:sp>
        <p:nvSpPr>
          <p:cNvPr id="10" name="Rectangle 9"/>
          <p:cNvSpPr/>
          <p:nvPr/>
        </p:nvSpPr>
        <p:spPr>
          <a:xfrm>
            <a:off x="213132" y="5251410"/>
            <a:ext cx="8930867" cy="1541448"/>
          </a:xfrm>
          <a:prstGeom prst="rect">
            <a:avLst/>
          </a:prstGeom>
        </p:spPr>
        <p:txBody>
          <a:bodyPr wrap="square">
            <a:spAutoFit/>
          </a:bodyPr>
          <a:lstStyle/>
          <a:p>
            <a:pPr lvl="0">
              <a:lnSpc>
                <a:spcPct val="107000"/>
              </a:lnSpc>
              <a:tabLst>
                <a:tab pos="171450" algn="l"/>
              </a:tabLst>
            </a:pPr>
            <a:r>
              <a:rPr lang="en-US" sz="2000" b="1" dirty="0" err="1">
                <a:latin typeface="Calibri" panose="020F0502020204030204" pitchFamily="34" charset="0"/>
                <a:ea typeface="Calibri" panose="020F0502020204030204" pitchFamily="34" charset="0"/>
                <a:cs typeface="Times New Roman" panose="02020603050405020304" pitchFamily="18" charset="0"/>
              </a:rPr>
              <a:t>BioXAS</a:t>
            </a:r>
            <a:r>
              <a:rPr lang="en-US" sz="2000" dirty="0">
                <a:latin typeface="Calibri" panose="020F0502020204030204" pitchFamily="34" charset="0"/>
                <a:ea typeface="Calibri" panose="020F0502020204030204" pitchFamily="34" charset="0"/>
                <a:cs typeface="Times New Roman" panose="02020603050405020304" pitchFamily="18" charset="0"/>
              </a:rPr>
              <a:t> - One of the largest dedicated and concentrated activities in the world</a:t>
            </a:r>
          </a:p>
          <a:p>
            <a:pPr marL="285750" lvl="5" indent="-285750">
              <a:lnSpc>
                <a:spcPct val="107000"/>
              </a:lnSpc>
              <a:buFont typeface="Arial" panose="020B0604020202020204" pitchFamily="34" charset="0"/>
              <a:buChar char="•"/>
              <a:tabLst>
                <a:tab pos="171450" algn="l"/>
              </a:tabLst>
            </a:pPr>
            <a:r>
              <a:rPr lang="en-US" sz="1700" dirty="0">
                <a:latin typeface="Calibri" panose="020F0502020204030204" pitchFamily="34" charset="0"/>
                <a:ea typeface="Calibri" panose="020F0502020204030204" pitchFamily="34" charset="0"/>
                <a:cs typeface="Times New Roman" panose="02020603050405020304" pitchFamily="18" charset="0"/>
              </a:rPr>
              <a:t>Two beamlines dedicated to solution XAS at metal hard x-ray energies </a:t>
            </a:r>
          </a:p>
          <a:p>
            <a:pPr marL="285750" lvl="5" indent="-285750">
              <a:lnSpc>
                <a:spcPct val="107000"/>
              </a:lnSpc>
              <a:buFont typeface="Arial" panose="020B0604020202020204" pitchFamily="34" charset="0"/>
              <a:buChar char="•"/>
              <a:tabLst>
                <a:tab pos="171450" algn="l"/>
              </a:tabLst>
            </a:pPr>
            <a:r>
              <a:rPr lang="en-US" sz="1700" dirty="0">
                <a:latin typeface="Calibri" panose="020F0502020204030204" pitchFamily="34" charset="0"/>
                <a:ea typeface="Calibri" panose="020F0502020204030204" pitchFamily="34" charset="0"/>
                <a:cs typeface="Times New Roman" panose="02020603050405020304" pitchFamily="18" charset="0"/>
              </a:rPr>
              <a:t>Low energy beamlines to studies ligands such as sulfur, chlorine and phosphorous </a:t>
            </a:r>
          </a:p>
          <a:p>
            <a:pPr marL="285750" lvl="5" indent="-285750">
              <a:lnSpc>
                <a:spcPct val="107000"/>
              </a:lnSpc>
              <a:buFont typeface="Arial" panose="020B0604020202020204" pitchFamily="34" charset="0"/>
              <a:buChar char="•"/>
              <a:tabLst>
                <a:tab pos="171450" algn="l"/>
              </a:tabLst>
            </a:pPr>
            <a:r>
              <a:rPr lang="en-US" sz="1700" dirty="0">
                <a:latin typeface="Calibri" panose="020F0502020204030204" pitchFamily="34" charset="0"/>
                <a:ea typeface="Calibri" panose="020F0502020204030204" pitchFamily="34" charset="0"/>
                <a:cs typeface="Times New Roman" panose="02020603050405020304" pitchFamily="18" charset="0"/>
              </a:rPr>
              <a:t>Micro-spectroscopy, from µm to mm spatial resolution, over a wide range of metals</a:t>
            </a:r>
          </a:p>
          <a:p>
            <a:pPr marL="285750" lvl="5" indent="-285750">
              <a:lnSpc>
                <a:spcPct val="107000"/>
              </a:lnSpc>
              <a:buFont typeface="Arial" panose="020B0604020202020204" pitchFamily="34" charset="0"/>
              <a:buChar char="•"/>
              <a:tabLst>
                <a:tab pos="171450" algn="l"/>
              </a:tabLst>
            </a:pPr>
            <a:r>
              <a:rPr lang="en-US" sz="1700" dirty="0">
                <a:latin typeface="Calibri" panose="020F0502020204030204" pitchFamily="34" charset="0"/>
                <a:ea typeface="Calibri" panose="020F0502020204030204" pitchFamily="34" charset="0"/>
                <a:cs typeface="Times New Roman" panose="02020603050405020304" pitchFamily="18" charset="0"/>
              </a:rPr>
              <a:t>XES spectroscopy facilities          </a:t>
            </a:r>
            <a:r>
              <a:rPr lang="en-US" sz="1600" b="1" dirty="0">
                <a:solidFill>
                  <a:srgbClr val="005AFF"/>
                </a:solidFill>
                <a:latin typeface="Calibri" panose="020F0502020204030204" pitchFamily="34" charset="0"/>
                <a:ea typeface="Calibri" panose="020F0502020204030204" pitchFamily="34" charset="0"/>
                <a:cs typeface="Times New Roman" panose="02020603050405020304" pitchFamily="18" charset="0"/>
              </a:rPr>
              <a:t>http://www-ssrl.slac.stanford.edu/smb/programs/xas/home.html</a:t>
            </a:r>
          </a:p>
        </p:txBody>
      </p:sp>
    </p:spTree>
    <p:extLst>
      <p:ext uri="{BB962C8B-B14F-4D97-AF65-F5344CB8AC3E}">
        <p14:creationId xmlns:p14="http://schemas.microsoft.com/office/powerpoint/2010/main" val="144101580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1154</Words>
  <Application>Microsoft Office PowerPoint</Application>
  <PresentationFormat>On-screen Show (4:3)</PresentationFormat>
  <Paragraphs>117</Paragraphs>
  <Slides>10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Maison Neue</vt:lpstr>
      <vt:lpstr>Maison Neue Thin</vt:lpstr>
      <vt:lpstr>Arial</vt:lpstr>
      <vt:lpstr>Calibri</vt:lpstr>
      <vt:lpstr>Wingdings</vt:lpstr>
      <vt:lpstr>Blank</vt:lpstr>
      <vt:lpstr>25_Office Theme</vt:lpstr>
      <vt:lpstr>SSRL Industry  Engagement</vt:lpstr>
      <vt:lpstr>SSRL Mission: Science First Approach to Cost Effective Research and User Support</vt:lpstr>
      <vt:lpstr>New Direction: Microelectronics – e.g. High Throughput XRD Studies of Phase Change Memory Materials</vt:lpstr>
      <vt:lpstr>New Direction: Advanced Manufacturing – e.g. In-Situ X-ray Imaging of Laser Based Additive Manufacturing</vt:lpstr>
      <vt:lpstr>Stanford Synchrotron Radiation Lightsource Operations</vt:lpstr>
      <vt:lpstr>MSD at the Intersection of Basic and Applied Science</vt:lpstr>
      <vt:lpstr>Catalysis Industrial Research at SSRL</vt:lpstr>
      <vt:lpstr>The SSRL Structural Biology Resource (SMB)  Accelerating the Pace of Industry and Drug Discovery</vt:lpstr>
      <vt:lpstr>The SSRL Structural Biology Resource (SMB)  Illuminating Biological Structures at Molecular &amp; Atomic Level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2020-12-17T12:29:46Z</dcterms:modified>
</cp:coreProperties>
</file>