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hape 30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3548062" y="2875359"/>
            <a:ext cx="17287876" cy="4554141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3548062" y="7411640"/>
            <a:ext cx="17287876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4833937" y="8001000"/>
            <a:ext cx="14716126" cy="71437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4833937" y="5838229"/>
            <a:ext cx="14716126" cy="91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3548062" y="2875359"/>
            <a:ext cx="17287876" cy="455414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/>
            <a:r>
              <a:t>Texte du titre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3548062" y="7411640"/>
            <a:ext cx="17287876" cy="18216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200"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200"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200"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200"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cap="small"/>
            </a:lvl1pPr>
          </a:lstStyle>
          <a:p>
            <a:pPr/>
            <a:r>
              <a:t>Texte du titre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Texte du titre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c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Texte du titre</a:t>
            </a:r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copie 3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cap="small"/>
            </a:lvl1pPr>
          </a:lstStyle>
          <a:p>
            <a:pPr/>
            <a:r>
              <a:t>Texte du titre</a:t>
            </a:r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3548062" y="357187"/>
            <a:ext cx="17287876" cy="17145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 sz="6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pic" sz="quarter" idx="13"/>
          </p:nvPr>
        </p:nvSpPr>
        <p:spPr>
          <a:xfrm>
            <a:off x="13620750" y="3964781"/>
            <a:ext cx="6161485" cy="9269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Texte du titre</a:t>
            </a:r>
          </a:p>
        </p:txBody>
      </p:sp>
      <p:sp>
        <p:nvSpPr>
          <p:cNvPr id="172" name="Shape 172"/>
          <p:cNvSpPr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4941093" y="732234"/>
            <a:ext cx="14608970" cy="8240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833937" y="9715500"/>
            <a:ext cx="14716126" cy="1803797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cap="small"/>
            </a:lvl1pPr>
          </a:lstStyle>
          <a:p>
            <a:pPr/>
            <a:r>
              <a:t>Texte du titre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copie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Texte du titre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1" name="Shape 191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copie 4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Texte du titre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0" name="Shape 200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sur 2 colonn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cap="small"/>
            </a:lvl1pPr>
          </a:lstStyle>
          <a:p>
            <a:pPr/>
            <a:r>
              <a:t>Texte du titre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9" name="Shape 209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4119562" y="3464718"/>
            <a:ext cx="16144876" cy="3571876"/>
          </a:xfrm>
          <a:prstGeom prst="rect">
            <a:avLst/>
          </a:prstGeom>
        </p:spPr>
        <p:txBody>
          <a:bodyPr anchor="b"/>
          <a:lstStyle>
            <a:lvl1pPr>
              <a:defRPr b="1" cap="none" sz="9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4119562" y="7250906"/>
            <a:ext cx="16144876" cy="1214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8" name="Shape 218"/>
          <p:cNvSpPr/>
          <p:nvPr>
            <p:ph type="sldNum" sz="quarter" idx="2"/>
          </p:nvPr>
        </p:nvSpPr>
        <p:spPr>
          <a:xfrm>
            <a:off x="11935814" y="13010554"/>
            <a:ext cx="494513" cy="5026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sur 2 colonn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small" sz="9800"/>
            </a:lvl1pPr>
          </a:lstStyle>
          <a:p>
            <a:pPr/>
            <a:r>
              <a:t>Texte du titre</a:t>
            </a:r>
          </a:p>
        </p:txBody>
      </p:sp>
      <p:sp>
        <p:nvSpPr>
          <p:cNvPr id="226" name="Shape 226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>
            <a:noAutofit/>
          </a:bodyPr>
          <a:lstStyle>
            <a:lvl1pPr marL="401052" indent="-401052">
              <a:buClr>
                <a:srgbClr val="535353"/>
              </a:buClr>
              <a:defRPr sz="5000"/>
            </a:lvl1pPr>
            <a:lvl2pPr marL="782052" indent="-401052">
              <a:buClr>
                <a:srgbClr val="535353"/>
              </a:buClr>
              <a:defRPr sz="5000"/>
            </a:lvl2pPr>
            <a:lvl3pPr marL="1163052" indent="-401052">
              <a:buClr>
                <a:srgbClr val="535353"/>
              </a:buClr>
              <a:defRPr sz="5000"/>
            </a:lvl3pPr>
            <a:lvl4pPr marL="1544052" indent="-401052">
              <a:buClr>
                <a:srgbClr val="535353"/>
              </a:buClr>
              <a:defRPr sz="5000"/>
            </a:lvl4pPr>
            <a:lvl5pPr marL="1925052" indent="-401052">
              <a:buClr>
                <a:srgbClr val="535353"/>
              </a:buClr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7" name="Shape 227"/>
          <p:cNvSpPr/>
          <p:nvPr>
            <p:ph type="sldNum" sz="quarter" idx="2"/>
          </p:nvPr>
        </p:nvSpPr>
        <p:spPr>
          <a:xfrm>
            <a:off x="11965582" y="13037343"/>
            <a:ext cx="434976" cy="4603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xfrm>
            <a:off x="3548062" y="357187"/>
            <a:ext cx="17287876" cy="17145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 sz="6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35" name="Shape 235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01052" indent="-401052">
              <a:buClr>
                <a:srgbClr val="535353"/>
              </a:buClr>
              <a:defRPr sz="5000"/>
            </a:lvl1pPr>
            <a:lvl2pPr marL="782052" indent="-401052">
              <a:buClr>
                <a:srgbClr val="535353"/>
              </a:buClr>
              <a:defRPr sz="5000"/>
            </a:lvl2pPr>
            <a:lvl3pPr marL="1163052" indent="-401052">
              <a:buClr>
                <a:srgbClr val="535353"/>
              </a:buClr>
              <a:defRPr sz="5000"/>
            </a:lvl3pPr>
            <a:lvl4pPr marL="1544052" indent="-401052">
              <a:buClr>
                <a:srgbClr val="535353"/>
              </a:buClr>
              <a:defRPr sz="5000"/>
            </a:lvl4pPr>
            <a:lvl5pPr marL="1925052" indent="-401052">
              <a:buClr>
                <a:srgbClr val="535353"/>
              </a:buClr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6" name="Shape 236"/>
          <p:cNvSpPr/>
          <p:nvPr>
            <p:ph type="sldNum" sz="quarter" idx="2"/>
          </p:nvPr>
        </p:nvSpPr>
        <p:spPr>
          <a:xfrm>
            <a:off x="11965582" y="13037343"/>
            <a:ext cx="434976" cy="4603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xfrm>
            <a:off x="3548061" y="1982389"/>
            <a:ext cx="17287878" cy="1285877"/>
          </a:xfrm>
          <a:prstGeom prst="rect">
            <a:avLst/>
          </a:prstGeom>
        </p:spPr>
        <p:txBody>
          <a:bodyPr/>
          <a:lstStyle>
            <a:lvl1pPr algn="l" defTabSz="821530">
              <a:defRPr b="1" cap="none"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44" name="Shape 244"/>
          <p:cNvSpPr/>
          <p:nvPr>
            <p:ph type="body" sz="half" idx="1"/>
          </p:nvPr>
        </p:nvSpPr>
        <p:spPr>
          <a:xfrm>
            <a:off x="3548061" y="5076527"/>
            <a:ext cx="17287878" cy="6161487"/>
          </a:xfrm>
          <a:prstGeom prst="rect">
            <a:avLst/>
          </a:prstGeom>
        </p:spPr>
        <p:txBody>
          <a:bodyPr/>
          <a:lstStyle>
            <a:lvl1pPr marL="411605" indent="-411605" defTabSz="821530">
              <a:spcBef>
                <a:spcPts val="5000"/>
              </a:spcBef>
              <a:buClr>
                <a:srgbClr val="535353"/>
              </a:buClr>
              <a:defRPr sz="5000">
                <a:latin typeface="Calibri Courant"/>
                <a:ea typeface="Calibri Courant"/>
                <a:cs typeface="Calibri Courant"/>
                <a:sym typeface="Calibri Courant"/>
              </a:defRPr>
            </a:lvl1pPr>
            <a:lvl2pPr marL="697355" indent="-411605" defTabSz="821530">
              <a:spcBef>
                <a:spcPts val="5000"/>
              </a:spcBef>
              <a:buClr>
                <a:srgbClr val="535353"/>
              </a:buClr>
              <a:defRPr sz="5000">
                <a:latin typeface="Calibri Courant"/>
                <a:ea typeface="Calibri Courant"/>
                <a:cs typeface="Calibri Courant"/>
                <a:sym typeface="Calibri Courant"/>
              </a:defRPr>
            </a:lvl2pPr>
            <a:lvl3pPr marL="983105" indent="-411605" defTabSz="821530">
              <a:spcBef>
                <a:spcPts val="5000"/>
              </a:spcBef>
              <a:buClr>
                <a:srgbClr val="535353"/>
              </a:buClr>
              <a:defRPr sz="5000">
                <a:latin typeface="Calibri Courant"/>
                <a:ea typeface="Calibri Courant"/>
                <a:cs typeface="Calibri Courant"/>
                <a:sym typeface="Calibri Courant"/>
              </a:defRPr>
            </a:lvl3pPr>
            <a:lvl4pPr marL="1268855" indent="-411605" defTabSz="821530">
              <a:spcBef>
                <a:spcPts val="5000"/>
              </a:spcBef>
              <a:buClr>
                <a:srgbClr val="535353"/>
              </a:buClr>
              <a:defRPr sz="5000">
                <a:latin typeface="Calibri Courant"/>
                <a:ea typeface="Calibri Courant"/>
                <a:cs typeface="Calibri Courant"/>
                <a:sym typeface="Calibri Courant"/>
              </a:defRPr>
            </a:lvl4pPr>
            <a:lvl5pPr marL="1554605" indent="-411605" defTabSz="821530">
              <a:spcBef>
                <a:spcPts val="5000"/>
              </a:spcBef>
              <a:buClr>
                <a:srgbClr val="535353"/>
              </a:buClr>
              <a:defRPr sz="5000">
                <a:latin typeface="Calibri Courant"/>
                <a:ea typeface="Calibri Courant"/>
                <a:cs typeface="Calibri Courant"/>
                <a:sym typeface="Calibri Couran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5" name="Shape 245"/>
          <p:cNvSpPr/>
          <p:nvPr>
            <p:ph type="sldNum" sz="quarter" idx="2"/>
          </p:nvPr>
        </p:nvSpPr>
        <p:spPr>
          <a:xfrm>
            <a:off x="11949893" y="11492507"/>
            <a:ext cx="466354" cy="473076"/>
          </a:xfrm>
          <a:prstGeom prst="rect">
            <a:avLst/>
          </a:prstGeom>
        </p:spPr>
        <p:txBody>
          <a:bodyPr/>
          <a:lstStyle>
            <a:lvl1pPr defTabSz="821530">
              <a:defRPr sz="2200">
                <a:latin typeface="Calibri Courant"/>
                <a:ea typeface="Calibri Courant"/>
                <a:cs typeface="Calibri Courant"/>
                <a:sym typeface="Calibri Couran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sldNum" sz="quarter" idx="2"/>
          </p:nvPr>
        </p:nvSpPr>
        <p:spPr>
          <a:xfrm>
            <a:off x="11949893" y="11492507"/>
            <a:ext cx="466354" cy="473076"/>
          </a:xfrm>
          <a:prstGeom prst="rect">
            <a:avLst/>
          </a:prstGeom>
        </p:spPr>
        <p:txBody>
          <a:bodyPr/>
          <a:lstStyle>
            <a:lvl1pPr defTabSz="821530">
              <a:defRPr sz="2200">
                <a:latin typeface="Calibri Courant"/>
                <a:ea typeface="Calibri Courant"/>
                <a:cs typeface="Calibri Courant"/>
                <a:sym typeface="Calibri Couran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 c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l">
              <a:defRPr cap="small"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1" name="Shape 261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3548062" y="4572000"/>
            <a:ext cx="17287876" cy="4554141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 sz="5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69" name="Shape 269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01052" indent="-401052">
              <a:buClr>
                <a:srgbClr val="535353"/>
              </a:buClr>
              <a:defRPr sz="5000"/>
            </a:lvl1pPr>
            <a:lvl2pPr marL="782052" indent="-401052">
              <a:buClr>
                <a:srgbClr val="535353"/>
              </a:buClr>
              <a:defRPr sz="5000"/>
            </a:lvl2pPr>
            <a:lvl3pPr marL="1163052" indent="-401052">
              <a:buClr>
                <a:srgbClr val="535353"/>
              </a:buClr>
              <a:defRPr sz="5000"/>
            </a:lvl3pPr>
            <a:lvl4pPr marL="1544052" indent="-401052">
              <a:buClr>
                <a:srgbClr val="535353"/>
              </a:buClr>
              <a:defRPr sz="5000"/>
            </a:lvl4pPr>
            <a:lvl5pPr marL="1925052" indent="-401052">
              <a:buClr>
                <a:srgbClr val="535353"/>
              </a:buClr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0" name="Shape 270"/>
          <p:cNvSpPr/>
          <p:nvPr>
            <p:ph type="sldNum" sz="quarter" idx="2"/>
          </p:nvPr>
        </p:nvSpPr>
        <p:spPr>
          <a:xfrm>
            <a:off x="11965582" y="13037343"/>
            <a:ext cx="434976" cy="4603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title"/>
          </p:nvPr>
        </p:nvSpPr>
        <p:spPr>
          <a:xfrm>
            <a:off x="3552824" y="2329606"/>
            <a:ext cx="8761150" cy="922437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algn="l" defTabSz="825500">
              <a:defRPr cap="none" sz="5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78" name="Shape 278"/>
          <p:cNvSpPr/>
          <p:nvPr>
            <p:ph type="body" sz="half" idx="1"/>
          </p:nvPr>
        </p:nvSpPr>
        <p:spPr>
          <a:xfrm>
            <a:off x="3552824" y="4591049"/>
            <a:ext cx="17287878" cy="6648452"/>
          </a:xfrm>
          <a:prstGeom prst="rect">
            <a:avLst/>
          </a:prstGeom>
        </p:spPr>
        <p:txBody>
          <a:bodyPr lIns="38100" tIns="38100" rIns="38100" bIns="38100"/>
          <a:lstStyle>
            <a:lvl1pPr marL="690562" indent="-690562" defTabSz="825500">
              <a:lnSpc>
                <a:spcPct val="120000"/>
              </a:lnSpc>
              <a:spcBef>
                <a:spcPts val="6500"/>
              </a:spcBef>
              <a:defRPr sz="6000"/>
            </a:lvl1pPr>
            <a:lvl2pPr marL="1427162" indent="-690562" defTabSz="825500">
              <a:lnSpc>
                <a:spcPct val="120000"/>
              </a:lnSpc>
              <a:spcBef>
                <a:spcPts val="6500"/>
              </a:spcBef>
              <a:defRPr sz="6000"/>
            </a:lvl2pPr>
            <a:lvl3pPr marL="2163762" indent="-690562" defTabSz="825500">
              <a:lnSpc>
                <a:spcPct val="120000"/>
              </a:lnSpc>
              <a:spcBef>
                <a:spcPts val="6500"/>
              </a:spcBef>
              <a:defRPr sz="6000"/>
            </a:lvl3pPr>
            <a:lvl4pPr marL="2900362" indent="-690562" defTabSz="825500">
              <a:lnSpc>
                <a:spcPct val="120000"/>
              </a:lnSpc>
              <a:spcBef>
                <a:spcPts val="6500"/>
              </a:spcBef>
              <a:defRPr sz="6000"/>
            </a:lvl4pPr>
            <a:lvl5pPr marL="3636962" indent="-690562" defTabSz="825500">
              <a:lnSpc>
                <a:spcPct val="120000"/>
              </a:lnSpc>
              <a:spcBef>
                <a:spcPts val="6500"/>
              </a:spcBef>
              <a:defRPr sz="6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9" name="Shape 279"/>
          <p:cNvSpPr/>
          <p:nvPr>
            <p:ph type="obj" sz="quarter" idx="3"/>
          </p:nvPr>
        </p:nvSpPr>
        <p:spPr>
          <a:xfrm>
            <a:off x="12639675" y="4591049"/>
            <a:ext cx="8201025" cy="6648452"/>
          </a:xfrm>
          <a:prstGeom prst="rect">
            <a:avLst/>
          </a:prstGeom>
        </p:spPr>
        <p:txBody>
          <a:bodyPr lIns="38100" tIns="38100" rIns="38100" bIns="38100"/>
          <a:lstStyle/>
          <a:p>
            <a:pPr marL="0" indent="0" algn="ctr" defTabSz="825500">
              <a:spcBef>
                <a:spcPts val="0"/>
              </a:spcBef>
              <a:buSzTx/>
              <a:buNone/>
              <a:defRPr sz="5000"/>
            </a:pPr>
          </a:p>
        </p:txBody>
      </p:sp>
      <p:sp>
        <p:nvSpPr>
          <p:cNvPr id="280" name="Shape 280"/>
          <p:cNvSpPr/>
          <p:nvPr>
            <p:ph type="sldNum" sz="quarter" idx="2"/>
          </p:nvPr>
        </p:nvSpPr>
        <p:spPr>
          <a:xfrm>
            <a:off x="20499387" y="11596186"/>
            <a:ext cx="368301" cy="393701"/>
          </a:xfrm>
          <a:prstGeom prst="rect">
            <a:avLst/>
          </a:prstGeom>
        </p:spPr>
        <p:txBody>
          <a:bodyPr lIns="38100" tIns="38100" rIns="38100" bIns="38100"/>
          <a:lstStyle>
            <a:lvl1pPr defTabSz="825500">
              <a:defRPr sz="2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>
            <a:noAutofit/>
          </a:bodyPr>
          <a:lstStyle>
            <a:lvl1pPr marL="417094" indent="-417094">
              <a:buClr>
                <a:srgbClr val="535353"/>
              </a:buClr>
              <a:defRPr sz="5200"/>
            </a:lvl1pPr>
            <a:lvl2pPr marL="798094" indent="-417094">
              <a:buClr>
                <a:srgbClr val="535353"/>
              </a:buClr>
              <a:defRPr sz="5200"/>
            </a:lvl2pPr>
            <a:lvl3pPr marL="1179094" indent="-417094">
              <a:buClr>
                <a:srgbClr val="535353"/>
              </a:buClr>
              <a:defRPr sz="5200"/>
            </a:lvl3pPr>
            <a:lvl4pPr marL="1560094" indent="-417094">
              <a:buClr>
                <a:srgbClr val="535353"/>
              </a:buClr>
              <a:defRPr sz="5200"/>
            </a:lvl4pPr>
            <a:lvl5pPr marL="1941094" indent="-417094">
              <a:buClr>
                <a:srgbClr val="535353"/>
              </a:buClr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9" name="Shape 289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title"/>
          </p:nvPr>
        </p:nvSpPr>
        <p:spPr>
          <a:xfrm>
            <a:off x="3548062" y="2875359"/>
            <a:ext cx="17287876" cy="455414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9800"/>
            </a:lvl1pPr>
          </a:lstStyle>
          <a:p>
            <a:pPr/>
            <a:r>
              <a:t>Texte du titre</a:t>
            </a:r>
          </a:p>
        </p:txBody>
      </p:sp>
      <p:sp>
        <p:nvSpPr>
          <p:cNvPr id="297" name="Shape 297"/>
          <p:cNvSpPr/>
          <p:nvPr>
            <p:ph type="body" sz="quarter" idx="1"/>
          </p:nvPr>
        </p:nvSpPr>
        <p:spPr>
          <a:xfrm>
            <a:off x="3548062" y="7411640"/>
            <a:ext cx="17287876" cy="18216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000"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000"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000"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000"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  <a:defRPr sz="5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98" name="Shape 298"/>
          <p:cNvSpPr/>
          <p:nvPr>
            <p:ph type="sldNum" sz="quarter" idx="2"/>
          </p:nvPr>
        </p:nvSpPr>
        <p:spPr>
          <a:xfrm>
            <a:off x="11965582" y="13037343"/>
            <a:ext cx="434976" cy="4603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2477749" y="857250"/>
            <a:ext cx="7536657" cy="10912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3548062" y="1428750"/>
            <a:ext cx="8286751" cy="5464969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3548062" y="6875859"/>
            <a:ext cx="8286751" cy="546497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24452" indent="-724452">
              <a:lnSpc>
                <a:spcPct val="120000"/>
              </a:lnSpc>
              <a:spcBef>
                <a:spcPts val="6400"/>
              </a:spcBef>
              <a:defRPr sz="6400"/>
            </a:lvl1pPr>
            <a:lvl2pPr marL="1245152" indent="-724452">
              <a:lnSpc>
                <a:spcPct val="120000"/>
              </a:lnSpc>
              <a:spcBef>
                <a:spcPts val="6400"/>
              </a:spcBef>
              <a:defRPr sz="6400"/>
            </a:lvl2pPr>
            <a:lvl3pPr marL="1765852" indent="-724452">
              <a:lnSpc>
                <a:spcPct val="120000"/>
              </a:lnSpc>
              <a:spcBef>
                <a:spcPts val="6400"/>
              </a:spcBef>
              <a:defRPr sz="6400"/>
            </a:lvl3pPr>
            <a:lvl4pPr marL="2286552" indent="-724452">
              <a:lnSpc>
                <a:spcPct val="120000"/>
              </a:lnSpc>
              <a:spcBef>
                <a:spcPts val="6400"/>
              </a:spcBef>
              <a:defRPr sz="6400"/>
            </a:lvl4pPr>
            <a:lvl5pPr marL="2807252" indent="-724452">
              <a:lnSpc>
                <a:spcPct val="120000"/>
              </a:lnSpc>
              <a:spcBef>
                <a:spcPts val="6400"/>
              </a:spcBef>
              <a:defRPr sz="6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709921" y="3911203"/>
            <a:ext cx="7429501" cy="86975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3548062" y="3839765"/>
            <a:ext cx="8286751" cy="8858251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4119562" y="1071562"/>
            <a:ext cx="16127017" cy="11555017"/>
          </a:xfrm>
          <a:prstGeom prst="rect">
            <a:avLst/>
          </a:prstGeom>
        </p:spPr>
        <p:txBody>
          <a:bodyPr/>
          <a:lstStyle>
            <a:lvl1pPr marL="724452" indent="-724452">
              <a:lnSpc>
                <a:spcPct val="120000"/>
              </a:lnSpc>
              <a:spcBef>
                <a:spcPts val="6400"/>
              </a:spcBef>
              <a:defRPr sz="6400"/>
            </a:lvl1pPr>
            <a:lvl2pPr marL="1245152" indent="-724452">
              <a:lnSpc>
                <a:spcPct val="120000"/>
              </a:lnSpc>
              <a:spcBef>
                <a:spcPts val="6400"/>
              </a:spcBef>
              <a:defRPr sz="6400"/>
            </a:lvl2pPr>
            <a:lvl3pPr marL="1765852" indent="-724452">
              <a:lnSpc>
                <a:spcPct val="120000"/>
              </a:lnSpc>
              <a:spcBef>
                <a:spcPts val="6400"/>
              </a:spcBef>
              <a:defRPr sz="6400"/>
            </a:lvl3pPr>
            <a:lvl4pPr marL="2286552" indent="-724452">
              <a:lnSpc>
                <a:spcPct val="120000"/>
              </a:lnSpc>
              <a:spcBef>
                <a:spcPts val="6400"/>
              </a:spcBef>
              <a:defRPr sz="6400"/>
            </a:lvl4pPr>
            <a:lvl5pPr marL="2807252" indent="-724452">
              <a:lnSpc>
                <a:spcPct val="120000"/>
              </a:lnSpc>
              <a:spcBef>
                <a:spcPts val="6400"/>
              </a:spcBef>
              <a:defRPr sz="6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406312" y="7072312"/>
            <a:ext cx="8161735" cy="59293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420112" y="714375"/>
            <a:ext cx="8161735" cy="59293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3798093" y="714375"/>
            <a:ext cx="8167826" cy="122872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3548062" y="3839765"/>
            <a:ext cx="17287876" cy="8858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090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408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726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044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362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680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29998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316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63473" marR="0" indent="-409073" algn="l" defTabSz="821531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.tif"/><Relationship Id="rId3" Type="http://schemas.openxmlformats.org/officeDocument/2006/relationships/image" Target="../media/image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4.png"/><Relationship Id="rId3" Type="http://schemas.openxmlformats.org/officeDocument/2006/relationships/image" Target="../media/image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2.png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.png"/><Relationship Id="rId13" Type="http://schemas.openxmlformats.org/officeDocument/2006/relationships/image" Target="../media/image6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5" Type="http://schemas.openxmlformats.org/officeDocument/2006/relationships/image" Target="../media/image4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.gif"/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5" Type="http://schemas.openxmlformats.org/officeDocument/2006/relationships/image" Target="../media/image4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8.png"/><Relationship Id="rId3" Type="http://schemas.openxmlformats.org/officeDocument/2006/relationships/image" Target="../media/image1.png"/><Relationship Id="rId4" Type="http://schemas.openxmlformats.org/officeDocument/2006/relationships/image" Target="../media/image4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9.png"/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png"/><Relationship Id="rId3" Type="http://schemas.openxmlformats.org/officeDocument/2006/relationships/image" Target="../media/image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png"/><Relationship Id="rId3" Type="http://schemas.openxmlformats.org/officeDocument/2006/relationships/image" Target="../media/image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1.png"/><Relationship Id="rId5" Type="http://schemas.openxmlformats.org/officeDocument/2006/relationships/image" Target="../media/image5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1.jpg"/>
          <p:cNvPicPr>
            <a:picLocks noChangeAspect="1"/>
          </p:cNvPicPr>
          <p:nvPr/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1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-8310" y="4627114"/>
            <a:ext cx="24400620" cy="4461772"/>
          </a:xfrm>
          <a:prstGeom prst="rect">
            <a:avLst/>
          </a:prstGeom>
          <a:solidFill>
            <a:srgbClr val="808785">
              <a:alpha val="498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9" name="Shape 309"/>
          <p:cNvSpPr/>
          <p:nvPr/>
        </p:nvSpPr>
        <p:spPr>
          <a:xfrm>
            <a:off x="5698289" y="4633912"/>
            <a:ext cx="12987422" cy="444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8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Hyperspectral Imaging</a:t>
            </a:r>
            <a:br/>
            <a:r>
              <a:t> with XRS Raman scattering</a:t>
            </a:r>
          </a:p>
          <a:p>
            <a:pPr>
              <a:defRPr sz="58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Application to Ancient Materials</a:t>
            </a:r>
          </a:p>
          <a:p>
            <a:pPr>
              <a:defRPr sz="28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r>
              <a:t>Jean-Pascal Rueff</a:t>
            </a:r>
          </a:p>
          <a:p>
            <a:pPr>
              <a:defRPr i="1" sz="4200">
                <a:solidFill>
                  <a:srgbClr val="FFFFFF"/>
                </a:solidFill>
              </a:defRPr>
            </a:pPr>
            <a:r>
              <a:t>Synchrotron SOLEIL</a:t>
            </a:r>
          </a:p>
        </p:txBody>
      </p:sp>
      <p:pic>
        <p:nvPicPr>
          <p:cNvPr id="310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19977174" y="11209533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10699" r="14779" b="30578"/>
          <a:stretch>
            <a:fillRect/>
          </a:stretch>
        </p:blipFill>
        <p:spPr>
          <a:xfrm>
            <a:off x="0" y="10753841"/>
            <a:ext cx="12541086" cy="25064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/>
        </p:nvSpPr>
        <p:spPr>
          <a:xfrm>
            <a:off x="829585" y="2706385"/>
            <a:ext cx="5034621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3300"/>
              </a:spcBef>
              <a:defRPr sz="3600"/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HAXPES</a:t>
            </a:r>
            <a:r>
              <a:t> and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RIXS</a:t>
            </a:r>
            <a:r>
              <a:t> in the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 2.3 - 12 keV </a:t>
            </a:r>
            <a:r>
              <a:t>energy range</a:t>
            </a:r>
          </a:p>
        </p:txBody>
      </p:sp>
      <p:sp>
        <p:nvSpPr>
          <p:cNvPr id="413" name="Shape 413"/>
          <p:cNvSpPr/>
          <p:nvPr/>
        </p:nvSpPr>
        <p:spPr>
          <a:xfrm>
            <a:off x="17153315" y="7483474"/>
            <a:ext cx="415220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3300"/>
              </a:spcBef>
              <a:defRPr sz="3000"/>
            </a:lvl1pPr>
          </a:lstStyle>
          <a:p>
            <a:pPr/>
            <a:r>
              <a:t>DCM (Si 111) and HRM (dE = 100 meV - 1 eV) </a:t>
            </a:r>
          </a:p>
        </p:txBody>
      </p:sp>
      <p:sp>
        <p:nvSpPr>
          <p:cNvPr id="414" name="Shape 414"/>
          <p:cNvSpPr/>
          <p:nvPr/>
        </p:nvSpPr>
        <p:spPr>
          <a:xfrm>
            <a:off x="11266127" y="9547742"/>
            <a:ext cx="4824520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3300"/>
              </a:spcBef>
              <a:defRPr sz="3000"/>
            </a:pPr>
            <a:r>
              <a:t>spot size :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30  x 80 µm</a:t>
            </a:r>
            <a:r>
              <a:rPr baseline="31999">
                <a:latin typeface="Gill Sans SemiBold"/>
                <a:ea typeface="Gill Sans SemiBold"/>
                <a:cs typeface="Gill Sans SemiBold"/>
                <a:sym typeface="Gill Sans SemiBold"/>
              </a:rPr>
              <a:t>2</a:t>
            </a:r>
          </a:p>
        </p:txBody>
      </p:sp>
      <p:sp>
        <p:nvSpPr>
          <p:cNvPr id="415" name="Shape 415"/>
          <p:cNvSpPr/>
          <p:nvPr/>
        </p:nvSpPr>
        <p:spPr>
          <a:xfrm>
            <a:off x="20754249" y="5384537"/>
            <a:ext cx="3340777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spcBef>
                <a:spcPts val="3300"/>
              </a:spcBef>
              <a:defRPr sz="3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U20 in-vacuum undulator </a:t>
            </a:r>
          </a:p>
        </p:txBody>
      </p:sp>
      <p:sp>
        <p:nvSpPr>
          <p:cNvPr id="416" name="Shape 416"/>
          <p:cNvSpPr/>
          <p:nvPr/>
        </p:nvSpPr>
        <p:spPr>
          <a:xfrm>
            <a:off x="10937941" y="8846463"/>
            <a:ext cx="4677362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spcBef>
                <a:spcPts val="3300"/>
              </a:spcBef>
              <a:defRPr sz="4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HAXPES station</a:t>
            </a:r>
          </a:p>
        </p:txBody>
      </p:sp>
      <p:sp>
        <p:nvSpPr>
          <p:cNvPr id="417" name="Shape 417"/>
          <p:cNvSpPr/>
          <p:nvPr/>
        </p:nvSpPr>
        <p:spPr>
          <a:xfrm>
            <a:off x="3928586" y="11024952"/>
            <a:ext cx="4152204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spcBef>
                <a:spcPts val="3300"/>
              </a:spcBef>
              <a:defRPr sz="4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RIXS station</a:t>
            </a:r>
          </a:p>
        </p:txBody>
      </p:sp>
      <p:sp>
        <p:nvSpPr>
          <p:cNvPr id="418" name="Shape 418"/>
          <p:cNvSpPr/>
          <p:nvPr/>
        </p:nvSpPr>
        <p:spPr>
          <a:xfrm>
            <a:off x="3592428" y="11940558"/>
            <a:ext cx="4824520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3300"/>
              </a:spcBef>
              <a:defRPr sz="2800"/>
            </a:pPr>
            <a:r>
              <a:t>spot size :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30  x 80 µm</a:t>
            </a:r>
            <a:r>
              <a:rPr baseline="31999">
                <a:latin typeface="Gill Sans SemiBold"/>
                <a:ea typeface="Gill Sans SemiBold"/>
                <a:cs typeface="Gill Sans SemiBold"/>
                <a:sym typeface="Gill Sans SemiBold"/>
              </a:rPr>
              <a:t>2</a:t>
            </a:r>
          </a:p>
        </p:txBody>
      </p:sp>
      <p:sp>
        <p:nvSpPr>
          <p:cNvPr id="419" name="Shape 419"/>
          <p:cNvSpPr/>
          <p:nvPr/>
        </p:nvSpPr>
        <p:spPr>
          <a:xfrm>
            <a:off x="3592428" y="416251"/>
            <a:ext cx="14315103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beamline</a:t>
            </a:r>
          </a:p>
        </p:txBody>
      </p:sp>
      <p:sp>
        <p:nvSpPr>
          <p:cNvPr id="420" name="Shape 420"/>
          <p:cNvSpPr/>
          <p:nvPr/>
        </p:nvSpPr>
        <p:spPr>
          <a:xfrm>
            <a:off x="9389878" y="3958452"/>
            <a:ext cx="2252611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3300"/>
              </a:spcBef>
              <a:defRPr sz="2800"/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focusing</a:t>
            </a:r>
            <a:r>
              <a:t>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optics</a:t>
            </a:r>
          </a:p>
        </p:txBody>
      </p:sp>
      <p:sp>
        <p:nvSpPr>
          <p:cNvPr id="421" name="Shape 421"/>
          <p:cNvSpPr/>
          <p:nvPr/>
        </p:nvSpPr>
        <p:spPr>
          <a:xfrm>
            <a:off x="4336088" y="12394782"/>
            <a:ext cx="3956930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3300"/>
              </a:spcBef>
              <a:defRPr sz="3000"/>
            </a:pPr>
            <a:r>
              <a:t>KB :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15 x 15µm</a:t>
            </a:r>
            <a:r>
              <a:rPr baseline="31999">
                <a:latin typeface="Gill Sans SemiBold"/>
                <a:ea typeface="Gill Sans SemiBold"/>
                <a:cs typeface="Gill Sans SemiBold"/>
                <a:sym typeface="Gill Sans SemiBold"/>
              </a:rPr>
              <a:t>2</a:t>
            </a:r>
          </a:p>
        </p:txBody>
      </p:sp>
      <p:sp>
        <p:nvSpPr>
          <p:cNvPr id="422" name="Shape 422"/>
          <p:cNvSpPr/>
          <p:nvPr/>
        </p:nvSpPr>
        <p:spPr>
          <a:xfrm>
            <a:off x="17249837" y="6807200"/>
            <a:ext cx="3437298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spcBef>
                <a:spcPts val="3300"/>
              </a:spcBef>
              <a:defRPr sz="3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ill Sans Light"/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monochromators</a:t>
            </a:r>
          </a:p>
        </p:txBody>
      </p:sp>
      <p:pic>
        <p:nvPicPr>
          <p:cNvPr id="423" name="image25.png"/>
          <p:cNvPicPr>
            <a:picLocks noChangeAspect="1"/>
          </p:cNvPicPr>
          <p:nvPr/>
        </p:nvPicPr>
        <p:blipFill>
          <a:blip r:embed="rId2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12757371" y="12317879"/>
            <a:ext cx="10497102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JPR, J. M. Ablett, D. Céolin, D. Prieur, Th. Moreno, V. Balédent, B. Lassalle, J. E. Rault, M. Simon, and A. Shukla,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J. Synchrotron Rad.</a:t>
            </a:r>
            <a:r>
              <a:t>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(2015)</a:t>
            </a:r>
            <a:r>
              <a:t>, 22, 175.</a:t>
            </a:r>
          </a:p>
        </p:txBody>
      </p:sp>
      <p:pic>
        <p:nvPicPr>
          <p:cNvPr id="425" name="image15.png"/>
          <p:cNvPicPr>
            <a:picLocks noChangeAspect="1"/>
          </p:cNvPicPr>
          <p:nvPr/>
        </p:nvPicPr>
        <p:blipFill>
          <a:blip r:embed="rId3">
            <a:extLst/>
          </a:blip>
          <a:srcRect l="8616" t="20570" r="14467" b="22622"/>
          <a:stretch>
            <a:fillRect/>
          </a:stretch>
        </p:blipFill>
        <p:spPr>
          <a:xfrm>
            <a:off x="532590" y="2617461"/>
            <a:ext cx="23230317" cy="9430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590" y="383562"/>
            <a:ext cx="2871362" cy="1497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638" y="184150"/>
            <a:ext cx="11684001" cy="133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80812" y="184150"/>
            <a:ext cx="11950701" cy="133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/>
        </p:nvSpPr>
        <p:spPr>
          <a:xfrm>
            <a:off x="2901769" y="10831098"/>
            <a:ext cx="4445930" cy="1755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3600">
                <a:solidFill>
                  <a:srgbClr val="FFFFFF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Short arm</a:t>
            </a:r>
            <a:r>
              <a:t> for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multianalyzers</a:t>
            </a:r>
            <a:r>
              <a:t> setup</a:t>
            </a:r>
          </a:p>
          <a:p>
            <a:pPr algn="l">
              <a:defRPr sz="3600">
                <a:solidFill>
                  <a:srgbClr val="FFFFFF"/>
                </a:solidFill>
              </a:defRPr>
            </a:pPr>
            <a:r>
              <a:t>(0.5 - 1m radius)</a:t>
            </a:r>
          </a:p>
        </p:txBody>
      </p:sp>
      <p:sp>
        <p:nvSpPr>
          <p:cNvPr id="431" name="Shape 431"/>
          <p:cNvSpPr/>
          <p:nvPr/>
        </p:nvSpPr>
        <p:spPr>
          <a:xfrm>
            <a:off x="3864519" y="3887684"/>
            <a:ext cx="7145483" cy="6688746"/>
          </a:xfrm>
          <a:prstGeom prst="ellipse">
            <a:avLst/>
          </a:prstGeom>
          <a:ln w="50800">
            <a:solidFill>
              <a:srgbClr val="F5EC00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2" name="Shape 432"/>
          <p:cNvSpPr/>
          <p:nvPr/>
        </p:nvSpPr>
        <p:spPr>
          <a:xfrm>
            <a:off x="4554404" y="1896290"/>
            <a:ext cx="3884415" cy="173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3600">
                <a:solidFill>
                  <a:srgbClr val="FFFFFF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Long arm</a:t>
            </a:r>
            <a:r>
              <a:t> </a:t>
            </a:r>
          </a:p>
          <a:p>
            <a:pPr algn="l">
              <a:defRPr sz="3600">
                <a:solidFill>
                  <a:srgbClr val="FFFFFF"/>
                </a:solidFill>
              </a:defRPr>
            </a:pPr>
            <a:r>
              <a:t>(1 - 2m radius) </a:t>
            </a:r>
          </a:p>
        </p:txBody>
      </p:sp>
      <p:sp>
        <p:nvSpPr>
          <p:cNvPr id="433" name="Shape 433"/>
          <p:cNvSpPr/>
          <p:nvPr/>
        </p:nvSpPr>
        <p:spPr>
          <a:xfrm>
            <a:off x="16781944" y="8683877"/>
            <a:ext cx="3283519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sample stage</a:t>
            </a:r>
          </a:p>
        </p:txBody>
      </p:sp>
      <p:sp>
        <p:nvSpPr>
          <p:cNvPr id="434" name="Shape 434"/>
          <p:cNvSpPr/>
          <p:nvPr/>
        </p:nvSpPr>
        <p:spPr>
          <a:xfrm>
            <a:off x="467019" y="359189"/>
            <a:ext cx="17287876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RIXS endstation</a:t>
            </a:r>
          </a:p>
        </p:txBody>
      </p:sp>
      <p:pic>
        <p:nvPicPr>
          <p:cNvPr id="435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4469" y="4963029"/>
            <a:ext cx="7899401" cy="568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2927" y="2659086"/>
            <a:ext cx="12014201" cy="868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608286"/>
            <a:ext cx="11112500" cy="87884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113096" y="10197951"/>
            <a:ext cx="2646027" cy="1206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4 x 1</a:t>
            </a:r>
          </a:p>
          <a:p>
            <a:pPr>
              <a:defRPr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RIXS - XES</a:t>
            </a:r>
          </a:p>
        </p:txBody>
      </p:sp>
      <p:sp>
        <p:nvSpPr>
          <p:cNvPr id="441" name="Shape 441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Multi-analyzers</a:t>
            </a:r>
          </a:p>
        </p:txBody>
      </p:sp>
      <p:sp>
        <p:nvSpPr>
          <p:cNvPr id="442" name="Shape 442"/>
          <p:cNvSpPr/>
          <p:nvPr/>
        </p:nvSpPr>
        <p:spPr>
          <a:xfrm>
            <a:off x="9562044" y="12159177"/>
            <a:ext cx="1446662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J. M. Ablett, D. Prieur, D. Céolin, B. Lassalle-Kaiser, B. Lebert, M. Sauvage, Th. Moreno, S. Bac, V. Balédent, A. Ovono, M. Morand, F. Gélebart, A. Shukla, and JPR,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J. Synchrotron Radiation</a:t>
            </a:r>
            <a:r>
              <a:t>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(2019)</a:t>
            </a:r>
            <a:r>
              <a:t>, 26</a:t>
            </a:r>
          </a:p>
        </p:txBody>
      </p:sp>
      <p:pic>
        <p:nvPicPr>
          <p:cNvPr id="443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/>
        </p:nvSpPr>
        <p:spPr>
          <a:xfrm>
            <a:off x="11642927" y="10197951"/>
            <a:ext cx="2646027" cy="1206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2 x 2</a:t>
            </a:r>
          </a:p>
          <a:p>
            <a:pPr>
              <a:defRPr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XRS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DSCF3465.jpg"/>
          <p:cNvPicPr>
            <a:picLocks noChangeAspect="1"/>
          </p:cNvPicPr>
          <p:nvPr/>
        </p:nvPicPr>
        <p:blipFill>
          <a:blip r:embed="rId2">
            <a:extLst/>
          </a:blip>
          <a:srcRect l="0" t="8240" r="0" b="7363"/>
          <a:stretch>
            <a:fillRect/>
          </a:stretch>
        </p:blipFill>
        <p:spPr>
          <a:xfrm>
            <a:off x="0" y="-1"/>
            <a:ext cx="24384001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HRM</a:t>
            </a:r>
          </a:p>
        </p:txBody>
      </p:sp>
      <p:sp>
        <p:nvSpPr>
          <p:cNvPr id="449" name="Shape 449"/>
          <p:cNvSpPr/>
          <p:nvPr/>
        </p:nvSpPr>
        <p:spPr>
          <a:xfrm>
            <a:off x="18727247" y="2437374"/>
            <a:ext cx="4764635" cy="301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2 sets of crystals</a:t>
            </a:r>
          </a:p>
          <a:p>
            <a:pPr lvl="1" algn="l">
              <a:defRPr sz="3600"/>
            </a:pPr>
            <a:r>
              <a:t>4 x Si(110) sym</a:t>
            </a:r>
          </a:p>
          <a:p>
            <a:pPr lvl="1" algn="l">
              <a:defRPr sz="3600"/>
            </a:pPr>
            <a:r>
              <a:t>4 x Si(110) asym</a:t>
            </a:r>
          </a:p>
          <a:p>
            <a: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3600"/>
              <a:t>0.1</a:t>
            </a:r>
            <a:r>
              <a:t> eV &lt; dE &lt; 0.4 eV</a:t>
            </a:r>
          </a:p>
          <a:p>
            <a: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@ 4 - 12 keV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5.tif"/>
          <p:cNvPicPr>
            <a:picLocks noChangeAspect="1"/>
          </p:cNvPicPr>
          <p:nvPr/>
        </p:nvPicPr>
        <p:blipFill>
          <a:blip r:embed="rId2">
            <a:extLst/>
          </a:blip>
          <a:srcRect l="2538" t="1613" r="0" b="0"/>
          <a:stretch>
            <a:fillRect/>
          </a:stretch>
        </p:blipFill>
        <p:spPr>
          <a:xfrm>
            <a:off x="-1" y="-65089"/>
            <a:ext cx="24384001" cy="13846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7" name="Group 457"/>
          <p:cNvGrpSpPr/>
          <p:nvPr/>
        </p:nvGrpSpPr>
        <p:grpSpPr>
          <a:xfrm>
            <a:off x="3805149" y="2324467"/>
            <a:ext cx="18022244" cy="10140957"/>
            <a:chOff x="-2" y="-1"/>
            <a:chExt cx="18022242" cy="10140956"/>
          </a:xfrm>
        </p:grpSpPr>
        <p:sp>
          <p:nvSpPr>
            <p:cNvPr id="452" name="Shape 452"/>
            <p:cNvSpPr/>
            <p:nvPr/>
          </p:nvSpPr>
          <p:spPr>
            <a:xfrm flipH="1">
              <a:off x="8592817" y="8203003"/>
              <a:ext cx="8609784" cy="1693932"/>
            </a:xfrm>
            <a:prstGeom prst="line">
              <a:avLst/>
            </a:prstGeom>
            <a:noFill/>
            <a:ln w="63500" cap="flat">
              <a:solidFill>
                <a:srgbClr val="FFFC79">
                  <a:alpha val="59765"/>
                </a:srgbClr>
              </a:solidFill>
              <a:prstDash val="solid"/>
              <a:miter lim="400000"/>
            </a:ln>
            <a:effectLst>
              <a:outerShdw sx="100000" sy="100000" kx="0" ky="0" algn="b" rotWithShape="0" blurRad="114300" dist="0" dir="0">
                <a:srgbClr val="FFFC79"/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4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53" name="Shape 453"/>
            <p:cNvSpPr/>
            <p:nvPr/>
          </p:nvSpPr>
          <p:spPr>
            <a:xfrm rot="6484054">
              <a:off x="7737429" y="-3193726"/>
              <a:ext cx="3974277" cy="1615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9" fill="norm" stroke="1" extrusionOk="0">
                  <a:moveTo>
                    <a:pt x="0" y="0"/>
                  </a:moveTo>
                  <a:lnTo>
                    <a:pt x="21600" y="20390"/>
                  </a:lnTo>
                  <a:cubicBezTo>
                    <a:pt x="21257" y="21114"/>
                    <a:pt x="18627" y="21600"/>
                    <a:pt x="15941" y="21437"/>
                  </a:cubicBezTo>
                  <a:cubicBezTo>
                    <a:pt x="14357" y="21341"/>
                    <a:pt x="13108" y="21019"/>
                    <a:pt x="12704" y="20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Shape 454"/>
            <p:cNvSpPr/>
            <p:nvPr/>
          </p:nvSpPr>
          <p:spPr>
            <a:xfrm rot="6484054">
              <a:off x="6340616" y="-3319608"/>
              <a:ext cx="4967566" cy="16943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5" fill="norm" stroke="1" extrusionOk="0">
                  <a:moveTo>
                    <a:pt x="0" y="0"/>
                  </a:moveTo>
                  <a:lnTo>
                    <a:pt x="21600" y="20446"/>
                  </a:lnTo>
                  <a:cubicBezTo>
                    <a:pt x="21326" y="21136"/>
                    <a:pt x="19221" y="21600"/>
                    <a:pt x="17073" y="21444"/>
                  </a:cubicBezTo>
                  <a:cubicBezTo>
                    <a:pt x="15805" y="21353"/>
                    <a:pt x="14806" y="21046"/>
                    <a:pt x="14483" y="206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5" name="Shape 455"/>
            <p:cNvSpPr/>
            <p:nvPr/>
          </p:nvSpPr>
          <p:spPr>
            <a:xfrm rot="6484054">
              <a:off x="7317359" y="-4573161"/>
              <a:ext cx="3273177" cy="1776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0" fill="norm" stroke="1" extrusionOk="0">
                  <a:moveTo>
                    <a:pt x="0" y="0"/>
                  </a:moveTo>
                  <a:lnTo>
                    <a:pt x="21600" y="20499"/>
                  </a:lnTo>
                  <a:cubicBezTo>
                    <a:pt x="21184" y="21157"/>
                    <a:pt x="17990" y="21600"/>
                    <a:pt x="14729" y="21452"/>
                  </a:cubicBezTo>
                  <a:cubicBezTo>
                    <a:pt x="12805" y="21364"/>
                    <a:pt x="11289" y="21071"/>
                    <a:pt x="10799" y="206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6" name="Shape 456"/>
            <p:cNvSpPr/>
            <p:nvPr/>
          </p:nvSpPr>
          <p:spPr>
            <a:xfrm rot="6484054">
              <a:off x="8384029" y="-4294627"/>
              <a:ext cx="2466079" cy="16756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fill="norm" stroke="1" extrusionOk="0">
                  <a:moveTo>
                    <a:pt x="0" y="0"/>
                  </a:moveTo>
                  <a:lnTo>
                    <a:pt x="21600" y="20433"/>
                  </a:lnTo>
                  <a:cubicBezTo>
                    <a:pt x="21047" y="21131"/>
                    <a:pt x="16809" y="21600"/>
                    <a:pt x="12480" y="21443"/>
                  </a:cubicBezTo>
                  <a:cubicBezTo>
                    <a:pt x="9927" y="21350"/>
                    <a:pt x="7915" y="21039"/>
                    <a:pt x="7264" y="206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8" name="Shape 458"/>
          <p:cNvSpPr/>
          <p:nvPr/>
        </p:nvSpPr>
        <p:spPr>
          <a:xfrm>
            <a:off x="21525903" y="10561155"/>
            <a:ext cx="2277894" cy="104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l" defTabSz="18288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sample</a:t>
            </a:r>
          </a:p>
        </p:txBody>
      </p:sp>
      <p:sp>
        <p:nvSpPr>
          <p:cNvPr id="459" name="Shape 459"/>
          <p:cNvSpPr/>
          <p:nvPr/>
        </p:nvSpPr>
        <p:spPr>
          <a:xfrm>
            <a:off x="13530079" y="12056573"/>
            <a:ext cx="1731147" cy="104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l" defTabSz="18288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x-ray</a:t>
            </a:r>
          </a:p>
        </p:txBody>
      </p:sp>
      <p:pic>
        <p:nvPicPr>
          <p:cNvPr id="460" name="image5.tif"/>
          <p:cNvPicPr>
            <a:picLocks noChangeAspect="1"/>
          </p:cNvPicPr>
          <p:nvPr/>
        </p:nvPicPr>
        <p:blipFill>
          <a:blip r:embed="rId2">
            <a:extLst/>
          </a:blip>
          <a:srcRect l="79883" t="43499" r="0" b="35455"/>
          <a:stretch>
            <a:fillRect/>
          </a:stretch>
        </p:blipFill>
        <p:spPr>
          <a:xfrm>
            <a:off x="19350879" y="5829362"/>
            <a:ext cx="5032880" cy="29617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5" name="Group 465"/>
          <p:cNvGrpSpPr/>
          <p:nvPr/>
        </p:nvGrpSpPr>
        <p:grpSpPr>
          <a:xfrm>
            <a:off x="3805149" y="3425744"/>
            <a:ext cx="17720754" cy="9159064"/>
            <a:chOff x="-2" y="0"/>
            <a:chExt cx="17720753" cy="9159062"/>
          </a:xfrm>
        </p:grpSpPr>
        <p:sp>
          <p:nvSpPr>
            <p:cNvPr id="461" name="Shape 461"/>
            <p:cNvSpPr/>
            <p:nvPr/>
          </p:nvSpPr>
          <p:spPr>
            <a:xfrm rot="6484054">
              <a:off x="8611509" y="-3233047"/>
              <a:ext cx="1636723" cy="1630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0" fill="norm" stroke="1" extrusionOk="0">
                  <a:moveTo>
                    <a:pt x="5616" y="0"/>
                  </a:moveTo>
                  <a:lnTo>
                    <a:pt x="21600" y="20401"/>
                  </a:lnTo>
                  <a:cubicBezTo>
                    <a:pt x="20767" y="21118"/>
                    <a:pt x="14381" y="21600"/>
                    <a:pt x="7859" y="21438"/>
                  </a:cubicBezTo>
                  <a:cubicBezTo>
                    <a:pt x="4012" y="21343"/>
                    <a:pt x="980" y="21024"/>
                    <a:pt x="0" y="20611"/>
                  </a:cubicBezTo>
                  <a:lnTo>
                    <a:pt x="5616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" name="Shape 462"/>
            <p:cNvSpPr/>
            <p:nvPr/>
          </p:nvSpPr>
          <p:spPr>
            <a:xfrm rot="6484054">
              <a:off x="7469357" y="-3250314"/>
              <a:ext cx="2225674" cy="17328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7" fill="norm" stroke="1" extrusionOk="0">
                  <a:moveTo>
                    <a:pt x="0" y="0"/>
                  </a:moveTo>
                  <a:lnTo>
                    <a:pt x="21600" y="20472"/>
                  </a:lnTo>
                  <a:cubicBezTo>
                    <a:pt x="20988" y="21146"/>
                    <a:pt x="16291" y="21600"/>
                    <a:pt x="11495" y="21448"/>
                  </a:cubicBezTo>
                  <a:cubicBezTo>
                    <a:pt x="8666" y="21358"/>
                    <a:pt x="6436" y="21058"/>
                    <a:pt x="5716" y="20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3" name="Shape 463"/>
            <p:cNvSpPr/>
            <p:nvPr/>
          </p:nvSpPr>
          <p:spPr>
            <a:xfrm rot="6484054">
              <a:off x="8000092" y="-4982376"/>
              <a:ext cx="1636722" cy="18017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2" fill="norm" stroke="1" extrusionOk="0">
                  <a:moveTo>
                    <a:pt x="14299" y="0"/>
                  </a:moveTo>
                  <a:lnTo>
                    <a:pt x="21600" y="20514"/>
                  </a:lnTo>
                  <a:cubicBezTo>
                    <a:pt x="20767" y="21163"/>
                    <a:pt x="14381" y="21600"/>
                    <a:pt x="7859" y="21454"/>
                  </a:cubicBezTo>
                  <a:cubicBezTo>
                    <a:pt x="4012" y="21367"/>
                    <a:pt x="980" y="21078"/>
                    <a:pt x="0" y="20705"/>
                  </a:cubicBezTo>
                  <a:lnTo>
                    <a:pt x="14299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4" name="Shape 464"/>
            <p:cNvSpPr/>
            <p:nvPr/>
          </p:nvSpPr>
          <p:spPr>
            <a:xfrm rot="6484054">
              <a:off x="8514491" y="-4888756"/>
              <a:ext cx="1884623" cy="16770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3" fill="norm" stroke="1" extrusionOk="0">
                  <a:moveTo>
                    <a:pt x="21600" y="0"/>
                  </a:moveTo>
                  <a:lnTo>
                    <a:pt x="18759" y="20434"/>
                  </a:lnTo>
                  <a:cubicBezTo>
                    <a:pt x="18035" y="21131"/>
                    <a:pt x="12489" y="21600"/>
                    <a:pt x="6825" y="21443"/>
                  </a:cubicBezTo>
                  <a:cubicBezTo>
                    <a:pt x="3485" y="21350"/>
                    <a:pt x="851" y="21040"/>
                    <a:pt x="0" y="20638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C79">
                <a:alpha val="30517"/>
              </a:srgb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14300" dist="25400" dir="5400000">
                <a:srgbClr val="FFFC79">
                  <a:alpha val="50166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73" name="Shape 473"/>
          <p:cNvSpPr/>
          <p:nvPr/>
        </p:nvSpPr>
        <p:spPr>
          <a:xfrm>
            <a:off x="11897606" y="8832924"/>
            <a:ext cx="1358954" cy="232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14" h="21600" fill="norm" stroke="1" extrusionOk="0">
                <a:moveTo>
                  <a:pt x="18214" y="21600"/>
                </a:moveTo>
                <a:cubicBezTo>
                  <a:pt x="2004" y="15168"/>
                  <a:pt x="-3386" y="7968"/>
                  <a:pt x="2044" y="0"/>
                </a:cubicBezTo>
              </a:path>
            </a:pathLst>
          </a:custGeom>
          <a:ln w="63500">
            <a:solidFill>
              <a:srgbClr val="FF26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67" name="Shape 467"/>
          <p:cNvSpPr/>
          <p:nvPr/>
        </p:nvSpPr>
        <p:spPr>
          <a:xfrm>
            <a:off x="19350880" y="7961688"/>
            <a:ext cx="2756944" cy="184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l" defTabSz="18288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SDD</a:t>
            </a:r>
          </a:p>
          <a:p>
            <a:pPr algn="l" defTabSz="18288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detector</a:t>
            </a:r>
          </a:p>
        </p:txBody>
      </p:sp>
      <p:sp>
        <p:nvSpPr>
          <p:cNvPr id="468" name="Shape 468"/>
          <p:cNvSpPr/>
          <p:nvPr/>
        </p:nvSpPr>
        <p:spPr>
          <a:xfrm>
            <a:off x="10806534" y="9824431"/>
            <a:ext cx="1033206" cy="1057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l" defTabSz="1828800">
              <a:defRPr sz="38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2</a:t>
            </a:r>
            <a:r>
              <a:t>θ</a:t>
            </a:r>
          </a:p>
        </p:txBody>
      </p:sp>
      <p:sp>
        <p:nvSpPr>
          <p:cNvPr id="469" name="Shape 469"/>
          <p:cNvSpPr/>
          <p:nvPr/>
        </p:nvSpPr>
        <p:spPr>
          <a:xfrm>
            <a:off x="2950467" y="1796235"/>
            <a:ext cx="2938118" cy="104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l" defTabSz="18288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analyzers</a:t>
            </a:r>
          </a:p>
        </p:txBody>
      </p:sp>
      <p:sp>
        <p:nvSpPr>
          <p:cNvPr id="470" name="Shape 470"/>
          <p:cNvSpPr/>
          <p:nvPr/>
        </p:nvSpPr>
        <p:spPr>
          <a:xfrm>
            <a:off x="12041244" y="2016825"/>
            <a:ext cx="2303685" cy="1049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l" defTabSz="1828800">
              <a:defRPr sz="4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He bag</a:t>
            </a:r>
          </a:p>
        </p:txBody>
      </p:sp>
      <p:sp>
        <p:nvSpPr>
          <p:cNvPr id="471" name="Shape 471"/>
          <p:cNvSpPr/>
          <p:nvPr/>
        </p:nvSpPr>
        <p:spPr>
          <a:xfrm>
            <a:off x="467019" y="359189"/>
            <a:ext cx="17287876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setup</a:t>
            </a:r>
          </a:p>
        </p:txBody>
      </p:sp>
      <p:pic>
        <p:nvPicPr>
          <p:cNvPr id="472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9817" y="2664891"/>
            <a:ext cx="3859456" cy="10537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02445" y="2299114"/>
            <a:ext cx="8679658" cy="3787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67917" y="6779340"/>
            <a:ext cx="8679658" cy="5482829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/>
        </p:nvSpPr>
        <p:spPr>
          <a:xfrm>
            <a:off x="12192000" y="12621855"/>
            <a:ext cx="8300735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R. Georgiou, R. Popelka-Filcoff et al.,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in prep.  (2019)</a:t>
            </a:r>
          </a:p>
        </p:txBody>
      </p:sp>
      <p:sp>
        <p:nvSpPr>
          <p:cNvPr id="479" name="Shape 479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C speciation in resins</a:t>
            </a:r>
          </a:p>
        </p:txBody>
      </p:sp>
      <p:pic>
        <p:nvPicPr>
          <p:cNvPr id="480" name="image25.png"/>
          <p:cNvPicPr>
            <a:picLocks noChangeAspect="1"/>
          </p:cNvPicPr>
          <p:nvPr/>
        </p:nvPicPr>
        <p:blipFill>
          <a:blip r:embed="rId5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4593" b="15402"/>
          <a:stretch>
            <a:fillRect/>
          </a:stretch>
        </p:blipFill>
        <p:spPr>
          <a:xfrm>
            <a:off x="2118438" y="359113"/>
            <a:ext cx="22642594" cy="14892650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3072236" y="3931765"/>
            <a:ext cx="3896009" cy="248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8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Lepidodendron fossil</a:t>
            </a:r>
          </a:p>
          <a:p>
            <a:pPr algn="l" defTabSz="1828800">
              <a:defRPr sz="38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</a:p>
          <a:p>
            <a:pPr algn="l" defTabSz="1828800">
              <a:defRPr sz="3800">
                <a:solidFill>
                  <a:srgbClr val="FFFFFF"/>
                </a:solidFill>
              </a:defRPr>
            </a:pPr>
            <a:r>
              <a:t>(300 Mya)</a:t>
            </a:r>
          </a:p>
        </p:txBody>
      </p:sp>
      <p:sp>
        <p:nvSpPr>
          <p:cNvPr id="484" name="Shape 484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Towards XRS imaging</a:t>
            </a:r>
          </a:p>
        </p:txBody>
      </p:sp>
      <p:pic>
        <p:nvPicPr>
          <p:cNvPr id="485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1631" y="3939957"/>
            <a:ext cx="5715001" cy="5474275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>
            <a:off x="4811553" y="3160418"/>
            <a:ext cx="2325213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2400"/>
            </a:lvl1pPr>
          </a:lstStyle>
          <a:p>
            <a:pPr/>
            <a:r>
              <a:t>C K-edge</a:t>
            </a:r>
          </a:p>
        </p:txBody>
      </p:sp>
      <p:sp>
        <p:nvSpPr>
          <p:cNvPr id="489" name="Shape 489"/>
          <p:cNvSpPr/>
          <p:nvPr/>
        </p:nvSpPr>
        <p:spPr>
          <a:xfrm>
            <a:off x="9411679" y="2743269"/>
            <a:ext cx="4187152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C-speciation images</a:t>
            </a:r>
          </a:p>
        </p:txBody>
      </p:sp>
      <p:grpSp>
        <p:nvGrpSpPr>
          <p:cNvPr id="492" name="Group 492"/>
          <p:cNvGrpSpPr/>
          <p:nvPr/>
        </p:nvGrpSpPr>
        <p:grpSpPr>
          <a:xfrm>
            <a:off x="19470720" y="3302069"/>
            <a:ext cx="3089809" cy="3736171"/>
            <a:chOff x="0" y="0"/>
            <a:chExt cx="3089808" cy="3736170"/>
          </a:xfrm>
        </p:grpSpPr>
        <p:pic>
          <p:nvPicPr>
            <p:cNvPr id="490" name="plant_smal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89809" cy="37361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1" name="Shape 491"/>
            <p:cNvSpPr/>
            <p:nvPr/>
          </p:nvSpPr>
          <p:spPr>
            <a:xfrm>
              <a:off x="730100" y="694613"/>
              <a:ext cx="1683118" cy="842031"/>
            </a:xfrm>
            <a:prstGeom prst="rect">
              <a:avLst/>
            </a:prstGeom>
            <a:noFill/>
            <a:ln w="50800" cap="flat">
              <a:solidFill>
                <a:srgbClr val="FFFB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3" name="XRS_sho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6320" y="3088709"/>
            <a:ext cx="5416634" cy="4062476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hape 494"/>
          <p:cNvSpPr/>
          <p:nvPr/>
        </p:nvSpPr>
        <p:spPr>
          <a:xfrm>
            <a:off x="3562292" y="2813913"/>
            <a:ext cx="1" cy="651193"/>
          </a:xfrm>
          <a:prstGeom prst="line">
            <a:avLst/>
          </a:prstGeom>
          <a:ln w="50800">
            <a:solidFill>
              <a:srgbClr val="4F81BD"/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5" name="Shape 495"/>
          <p:cNvSpPr/>
          <p:nvPr/>
        </p:nvSpPr>
        <p:spPr>
          <a:xfrm>
            <a:off x="3876617" y="2813913"/>
            <a:ext cx="1" cy="651193"/>
          </a:xfrm>
          <a:prstGeom prst="line">
            <a:avLst/>
          </a:prstGeom>
          <a:ln w="50800">
            <a:solidFill>
              <a:srgbClr val="4F81BD"/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6" name="Shape 496"/>
          <p:cNvSpPr/>
          <p:nvPr/>
        </p:nvSpPr>
        <p:spPr>
          <a:xfrm>
            <a:off x="4244521" y="2813913"/>
            <a:ext cx="1" cy="651193"/>
          </a:xfrm>
          <a:prstGeom prst="line">
            <a:avLst/>
          </a:prstGeom>
          <a:ln w="50800">
            <a:solidFill>
              <a:srgbClr val="4F81BD"/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9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06948" y="4850209"/>
            <a:ext cx="5715001" cy="551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879520" y="5822212"/>
            <a:ext cx="5715001" cy="5483192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/>
          <p:nvPr/>
        </p:nvSpPr>
        <p:spPr>
          <a:xfrm>
            <a:off x="19320677" y="7469833"/>
            <a:ext cx="2966541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600"/>
            </a:lvl1pPr>
          </a:lstStyle>
          <a:p>
            <a:pPr/>
            <a:r>
              <a:t>2D x-rays raster scan</a:t>
            </a:r>
          </a:p>
        </p:txBody>
      </p:sp>
      <p:pic>
        <p:nvPicPr>
          <p:cNvPr id="500" name="sample_env_XRS_4.png"/>
          <p:cNvPicPr>
            <a:picLocks noChangeAspect="1"/>
          </p:cNvPicPr>
          <p:nvPr/>
        </p:nvPicPr>
        <p:blipFill>
          <a:blip r:embed="rId7">
            <a:extLst/>
          </a:blip>
          <a:srcRect l="31315" t="30648" r="8393" b="18823"/>
          <a:stretch>
            <a:fillRect/>
          </a:stretch>
        </p:blipFill>
        <p:spPr>
          <a:xfrm>
            <a:off x="1509117" y="8312258"/>
            <a:ext cx="8929978" cy="4113655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hape 501"/>
          <p:cNvSpPr/>
          <p:nvPr/>
        </p:nvSpPr>
        <p:spPr>
          <a:xfrm>
            <a:off x="720752" y="359189"/>
            <a:ext cx="11580887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2D C-speciation in fossilized plant</a:t>
            </a:r>
          </a:p>
        </p:txBody>
      </p:sp>
      <p:pic>
        <p:nvPicPr>
          <p:cNvPr id="502" name="image25.png"/>
          <p:cNvPicPr>
            <a:picLocks noChangeAspect="1"/>
          </p:cNvPicPr>
          <p:nvPr/>
        </p:nvPicPr>
        <p:blipFill>
          <a:blip r:embed="rId8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12192000" y="12085327"/>
            <a:ext cx="117347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R. Georgiou, P. Gueriau, C. Sahle, A. Mirone, S. Bernard, R. Garrouste, U. Bergmann, J.PR and L. Bertrand,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Science Advances (2019)</a:t>
            </a:r>
            <a:r>
              <a:t>, in press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9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99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9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7" grpId="2"/>
      <p:bldP build="whole" bldLvl="1" animBg="1" rev="0" advAuto="0" spid="496" grpId="3"/>
      <p:bldP build="whole" bldLvl="1" animBg="1" rev="0" advAuto="0" spid="498" grpId="4"/>
      <p:bldP build="whole" bldLvl="1" animBg="1" rev="0" advAuto="0" spid="49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view6.png"/>
          <p:cNvPicPr>
            <a:picLocks noChangeAspect="1"/>
          </p:cNvPicPr>
          <p:nvPr/>
        </p:nvPicPr>
        <p:blipFill>
          <a:blip r:embed="rId2">
            <a:extLst/>
          </a:blip>
          <a:srcRect l="0" t="0" r="24054" b="0"/>
          <a:stretch>
            <a:fillRect/>
          </a:stretch>
        </p:blipFill>
        <p:spPr>
          <a:xfrm>
            <a:off x="246608" y="2214214"/>
            <a:ext cx="12725912" cy="942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fig1.png"/>
          <p:cNvPicPr>
            <a:picLocks noChangeAspect="1"/>
          </p:cNvPicPr>
          <p:nvPr/>
        </p:nvPicPr>
        <p:blipFill>
          <a:blip r:embed="rId3">
            <a:extLst/>
          </a:blip>
          <a:srcRect l="12599" t="27470" r="25066" b="26643"/>
          <a:stretch>
            <a:fillRect/>
          </a:stretch>
        </p:blipFill>
        <p:spPr>
          <a:xfrm rot="5400000">
            <a:off x="13798495" y="7705507"/>
            <a:ext cx="5338079" cy="2947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blob.png"/>
          <p:cNvPicPr>
            <a:picLocks noChangeAspect="1"/>
          </p:cNvPicPr>
          <p:nvPr/>
        </p:nvPicPr>
        <p:blipFill>
          <a:blip r:embed="rId4">
            <a:extLst/>
          </a:blip>
          <a:srcRect l="16212" t="0" r="20147" b="0"/>
          <a:stretch>
            <a:fillRect/>
          </a:stretch>
        </p:blipFill>
        <p:spPr>
          <a:xfrm flipH="1">
            <a:off x="7483137" y="8202266"/>
            <a:ext cx="4899553" cy="4330606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/>
          <p:nvPr/>
        </p:nvSpPr>
        <p:spPr>
          <a:xfrm flipH="1">
            <a:off x="7913374" y="8627996"/>
            <a:ext cx="2863475" cy="5072396"/>
          </a:xfrm>
          <a:prstGeom prst="line">
            <a:avLst/>
          </a:prstGeom>
          <a:ln w="63500">
            <a:solidFill>
              <a:srgbClr val="FFFC79">
                <a:alpha val="59765"/>
              </a:srgbClr>
            </a:solidFill>
            <a:miter lim="400000"/>
          </a:ln>
          <a:effectLst>
            <a:outerShdw sx="100000" sy="100000" kx="0" ky="0" algn="b" rotWithShape="0" blurRad="114300" dist="0" dir="0">
              <a:srgbClr val="FFFC79"/>
            </a:outerShdw>
          </a:effectLst>
        </p:spPr>
        <p:txBody>
          <a:bodyPr lIns="71437" tIns="71437" rIns="71437" bIns="71437" anchor="ctr"/>
          <a:lstStyle/>
          <a:p>
            <a:pPr>
              <a:defRPr sz="4600">
                <a:solidFill>
                  <a:srgbClr val="FFFFFF"/>
                </a:solidFill>
              </a:defRPr>
            </a:pPr>
          </a:p>
        </p:txBody>
      </p:sp>
      <p:sp>
        <p:nvSpPr>
          <p:cNvPr id="509" name="Shape 509"/>
          <p:cNvSpPr/>
          <p:nvPr/>
        </p:nvSpPr>
        <p:spPr>
          <a:xfrm>
            <a:off x="5565324" y="11742786"/>
            <a:ext cx="2316946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2D x-rays raster scan</a:t>
            </a:r>
          </a:p>
        </p:txBody>
      </p:sp>
      <p:sp>
        <p:nvSpPr>
          <p:cNvPr id="510" name="Shape 510"/>
          <p:cNvSpPr/>
          <p:nvPr/>
        </p:nvSpPr>
        <p:spPr>
          <a:xfrm rot="12175049">
            <a:off x="8465253" y="9044303"/>
            <a:ext cx="1645802" cy="25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11" name="Shape 511"/>
          <p:cNvSpPr/>
          <p:nvPr/>
        </p:nvSpPr>
        <p:spPr>
          <a:xfrm rot="12175049">
            <a:off x="8793379" y="8662704"/>
            <a:ext cx="1645803" cy="25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12" name="Shape 512"/>
          <p:cNvSpPr/>
          <p:nvPr/>
        </p:nvSpPr>
        <p:spPr>
          <a:xfrm rot="12175049">
            <a:off x="8134987" y="9425902"/>
            <a:ext cx="1645803" cy="25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13" name="Shape 513"/>
          <p:cNvSpPr/>
          <p:nvPr/>
        </p:nvSpPr>
        <p:spPr>
          <a:xfrm rot="12175049">
            <a:off x="7922411" y="9771784"/>
            <a:ext cx="1645803" cy="25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14" name="Shape 514"/>
          <p:cNvSpPr/>
          <p:nvPr/>
        </p:nvSpPr>
        <p:spPr>
          <a:xfrm rot="12175049">
            <a:off x="7699706" y="10189103"/>
            <a:ext cx="1645802" cy="25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15" name="Shape 515"/>
          <p:cNvSpPr/>
          <p:nvPr/>
        </p:nvSpPr>
        <p:spPr>
          <a:xfrm rot="20521868">
            <a:off x="9742710" y="3753632"/>
            <a:ext cx="1353226" cy="1127480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2D</a:t>
            </a:r>
          </a:p>
        </p:txBody>
      </p:sp>
      <p:sp>
        <p:nvSpPr>
          <p:cNvPr id="516" name="Shape 516"/>
          <p:cNvSpPr/>
          <p:nvPr/>
        </p:nvSpPr>
        <p:spPr>
          <a:xfrm>
            <a:off x="16612556" y="6510053"/>
            <a:ext cx="1328563" cy="5338279"/>
          </a:xfrm>
          <a:prstGeom prst="rect">
            <a:avLst/>
          </a:prstGeom>
          <a:solidFill>
            <a:srgbClr val="808785">
              <a:alpha val="5981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7" name="Shape 517"/>
          <p:cNvSpPr/>
          <p:nvPr/>
        </p:nvSpPr>
        <p:spPr>
          <a:xfrm>
            <a:off x="14993763" y="6510053"/>
            <a:ext cx="1473679" cy="5338279"/>
          </a:xfrm>
          <a:prstGeom prst="rect">
            <a:avLst/>
          </a:prstGeom>
          <a:solidFill>
            <a:srgbClr val="808785">
              <a:alpha val="5981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18" name="Shape 518"/>
          <p:cNvSpPr/>
          <p:nvPr/>
        </p:nvSpPr>
        <p:spPr>
          <a:xfrm>
            <a:off x="2605404" y="5800127"/>
            <a:ext cx="1708161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analyzer</a:t>
            </a:r>
          </a:p>
        </p:txBody>
      </p:sp>
      <p:sp>
        <p:nvSpPr>
          <p:cNvPr id="519" name="Shape 519"/>
          <p:cNvSpPr/>
          <p:nvPr/>
        </p:nvSpPr>
        <p:spPr>
          <a:xfrm>
            <a:off x="9291532" y="2867032"/>
            <a:ext cx="2080191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detector</a:t>
            </a:r>
          </a:p>
        </p:txBody>
      </p:sp>
      <p:sp>
        <p:nvSpPr>
          <p:cNvPr id="520" name="Shape 520"/>
          <p:cNvSpPr/>
          <p:nvPr/>
        </p:nvSpPr>
        <p:spPr>
          <a:xfrm>
            <a:off x="14962934" y="12443393"/>
            <a:ext cx="2947356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&gt; 3D volume</a:t>
            </a:r>
          </a:p>
        </p:txBody>
      </p:sp>
      <p:sp>
        <p:nvSpPr>
          <p:cNvPr id="521" name="Shape 521"/>
          <p:cNvSpPr/>
          <p:nvPr/>
        </p:nvSpPr>
        <p:spPr>
          <a:xfrm>
            <a:off x="11211666" y="4130762"/>
            <a:ext cx="3800169" cy="464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651" y="0"/>
                </a:lnTo>
                <a:lnTo>
                  <a:pt x="10651" y="21517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22" name="Shape 522"/>
          <p:cNvSpPr/>
          <p:nvPr/>
        </p:nvSpPr>
        <p:spPr>
          <a:xfrm>
            <a:off x="18228343" y="8496692"/>
            <a:ext cx="1328563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depth</a:t>
            </a:r>
          </a:p>
        </p:txBody>
      </p:sp>
      <p:sp>
        <p:nvSpPr>
          <p:cNvPr id="523" name="Shape 523"/>
          <p:cNvSpPr/>
          <p:nvPr/>
        </p:nvSpPr>
        <p:spPr>
          <a:xfrm flipV="1">
            <a:off x="18147937" y="6540540"/>
            <a:ext cx="1" cy="5313023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24" name="Shape 524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3D imaging</a:t>
            </a:r>
          </a:p>
        </p:txBody>
      </p:sp>
      <p:pic>
        <p:nvPicPr>
          <p:cNvPr id="525" name="image25.png"/>
          <p:cNvPicPr>
            <a:picLocks noChangeAspect="1"/>
          </p:cNvPicPr>
          <p:nvPr/>
        </p:nvPicPr>
        <p:blipFill>
          <a:blip r:embed="rId5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/>
        </p:nvSpPr>
        <p:spPr>
          <a:xfrm>
            <a:off x="720752" y="2981536"/>
            <a:ext cx="3979045" cy="95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i="1" sz="2800">
                <a:solidFill>
                  <a:srgbClr val="5A5F5E"/>
                </a:solidFill>
              </a:defRPr>
            </a:lvl1pPr>
          </a:lstStyle>
          <a:p>
            <a:pPr/>
            <a:r>
              <a:t>Huotari et al.,  Nature Materials (2011)</a:t>
            </a:r>
          </a:p>
        </p:txBody>
      </p:sp>
      <p:sp>
        <p:nvSpPr>
          <p:cNvPr id="527" name="Shape 527"/>
          <p:cNvSpPr/>
          <p:nvPr/>
        </p:nvSpPr>
        <p:spPr>
          <a:xfrm>
            <a:off x="720752" y="2229061"/>
            <a:ext cx="4403875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Direct tomography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fig1.png"/>
          <p:cNvPicPr>
            <a:picLocks noChangeAspect="1"/>
          </p:cNvPicPr>
          <p:nvPr/>
        </p:nvPicPr>
        <p:blipFill>
          <a:blip r:embed="rId2">
            <a:extLst/>
          </a:blip>
          <a:srcRect l="12599" t="27470" r="25066" b="26643"/>
          <a:stretch>
            <a:fillRect/>
          </a:stretch>
        </p:blipFill>
        <p:spPr>
          <a:xfrm rot="5400000">
            <a:off x="13798495" y="7705507"/>
            <a:ext cx="5338079" cy="294717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hape 530"/>
          <p:cNvSpPr/>
          <p:nvPr/>
        </p:nvSpPr>
        <p:spPr>
          <a:xfrm>
            <a:off x="16612556" y="6510053"/>
            <a:ext cx="1328563" cy="5338279"/>
          </a:xfrm>
          <a:prstGeom prst="rect">
            <a:avLst/>
          </a:prstGeom>
          <a:solidFill>
            <a:srgbClr val="808785">
              <a:alpha val="5981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1" name="Shape 531"/>
          <p:cNvSpPr/>
          <p:nvPr/>
        </p:nvSpPr>
        <p:spPr>
          <a:xfrm>
            <a:off x="14993763" y="6510053"/>
            <a:ext cx="1473679" cy="5338279"/>
          </a:xfrm>
          <a:prstGeom prst="rect">
            <a:avLst/>
          </a:prstGeom>
          <a:solidFill>
            <a:srgbClr val="808785">
              <a:alpha val="5981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2" name="Shape 532"/>
          <p:cNvSpPr/>
          <p:nvPr/>
        </p:nvSpPr>
        <p:spPr>
          <a:xfrm>
            <a:off x="18228343" y="8496692"/>
            <a:ext cx="1328563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depth</a:t>
            </a:r>
          </a:p>
        </p:txBody>
      </p:sp>
      <p:sp>
        <p:nvSpPr>
          <p:cNvPr id="533" name="Shape 533"/>
          <p:cNvSpPr/>
          <p:nvPr/>
        </p:nvSpPr>
        <p:spPr>
          <a:xfrm flipV="1">
            <a:off x="18147937" y="6540540"/>
            <a:ext cx="1" cy="5313023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34" name="Shape 534"/>
          <p:cNvSpPr/>
          <p:nvPr/>
        </p:nvSpPr>
        <p:spPr>
          <a:xfrm>
            <a:off x="17410566" y="7137098"/>
            <a:ext cx="164299" cy="164299"/>
          </a:xfrm>
          <a:prstGeom prst="rect">
            <a:avLst/>
          </a:prstGeom>
          <a:ln w="50800">
            <a:solidFill>
              <a:srgbClr val="808785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pic>
        <p:nvPicPr>
          <p:cNvPr id="535" name="fig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09036" y="2751574"/>
            <a:ext cx="4050668" cy="3038001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</p:pic>
      <p:sp>
        <p:nvSpPr>
          <p:cNvPr id="536" name="Shape 536"/>
          <p:cNvSpPr/>
          <p:nvPr/>
        </p:nvSpPr>
        <p:spPr>
          <a:xfrm flipV="1">
            <a:off x="17590792" y="5823912"/>
            <a:ext cx="3279885" cy="1350362"/>
          </a:xfrm>
          <a:prstGeom prst="line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37" name="Shape 537"/>
          <p:cNvSpPr/>
          <p:nvPr/>
        </p:nvSpPr>
        <p:spPr>
          <a:xfrm flipH="1" flipV="1">
            <a:off x="16807267" y="5844874"/>
            <a:ext cx="618009" cy="1308438"/>
          </a:xfrm>
          <a:prstGeom prst="line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38" name="Shape 538"/>
          <p:cNvSpPr/>
          <p:nvPr/>
        </p:nvSpPr>
        <p:spPr>
          <a:xfrm>
            <a:off x="21454572" y="3024705"/>
            <a:ext cx="2080191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spectrum</a:t>
            </a:r>
          </a:p>
        </p:txBody>
      </p:sp>
      <p:sp>
        <p:nvSpPr>
          <p:cNvPr id="539" name="Shape 539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4D hyperspectral imaging</a:t>
            </a:r>
          </a:p>
        </p:txBody>
      </p:sp>
      <p:pic>
        <p:nvPicPr>
          <p:cNvPr id="540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view6.png"/>
          <p:cNvPicPr>
            <a:picLocks noChangeAspect="1"/>
          </p:cNvPicPr>
          <p:nvPr/>
        </p:nvPicPr>
        <p:blipFill>
          <a:blip r:embed="rId5">
            <a:extLst/>
          </a:blip>
          <a:srcRect l="0" t="0" r="24054" b="0"/>
          <a:stretch>
            <a:fillRect/>
          </a:stretch>
        </p:blipFill>
        <p:spPr>
          <a:xfrm>
            <a:off x="246608" y="2214214"/>
            <a:ext cx="12725912" cy="942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blob.png"/>
          <p:cNvPicPr>
            <a:picLocks noChangeAspect="1"/>
          </p:cNvPicPr>
          <p:nvPr/>
        </p:nvPicPr>
        <p:blipFill>
          <a:blip r:embed="rId6">
            <a:extLst/>
          </a:blip>
          <a:srcRect l="16212" t="0" r="20147" b="0"/>
          <a:stretch>
            <a:fillRect/>
          </a:stretch>
        </p:blipFill>
        <p:spPr>
          <a:xfrm flipH="1">
            <a:off x="7483137" y="8202266"/>
            <a:ext cx="4899553" cy="43306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hape 543"/>
          <p:cNvSpPr/>
          <p:nvPr/>
        </p:nvSpPr>
        <p:spPr>
          <a:xfrm flipH="1">
            <a:off x="7913374" y="8627996"/>
            <a:ext cx="2863475" cy="5072396"/>
          </a:xfrm>
          <a:prstGeom prst="line">
            <a:avLst/>
          </a:prstGeom>
          <a:ln w="63500">
            <a:solidFill>
              <a:srgbClr val="FFFC79">
                <a:alpha val="59765"/>
              </a:srgbClr>
            </a:solidFill>
            <a:miter lim="400000"/>
          </a:ln>
          <a:effectLst>
            <a:outerShdw sx="100000" sy="100000" kx="0" ky="0" algn="b" rotWithShape="0" blurRad="114300" dist="0" dir="0">
              <a:srgbClr val="FFFC79"/>
            </a:outerShdw>
          </a:effectLst>
        </p:spPr>
        <p:txBody>
          <a:bodyPr lIns="71437" tIns="71437" rIns="71437" bIns="71437" anchor="ctr"/>
          <a:lstStyle/>
          <a:p>
            <a:pPr>
              <a:defRPr sz="4600">
                <a:solidFill>
                  <a:srgbClr val="FFFFFF"/>
                </a:solidFill>
              </a:defRPr>
            </a:pPr>
          </a:p>
        </p:txBody>
      </p:sp>
      <p:sp>
        <p:nvSpPr>
          <p:cNvPr id="544" name="Shape 544"/>
          <p:cNvSpPr/>
          <p:nvPr/>
        </p:nvSpPr>
        <p:spPr>
          <a:xfrm>
            <a:off x="5565324" y="11742786"/>
            <a:ext cx="2316946" cy="110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2D x-rays raster scan</a:t>
            </a:r>
          </a:p>
        </p:txBody>
      </p:sp>
      <p:sp>
        <p:nvSpPr>
          <p:cNvPr id="545" name="Shape 545"/>
          <p:cNvSpPr/>
          <p:nvPr/>
        </p:nvSpPr>
        <p:spPr>
          <a:xfrm rot="12175049">
            <a:off x="8465253" y="9044303"/>
            <a:ext cx="1645802" cy="25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46" name="Shape 546"/>
          <p:cNvSpPr/>
          <p:nvPr/>
        </p:nvSpPr>
        <p:spPr>
          <a:xfrm rot="12175049">
            <a:off x="8793379" y="8662704"/>
            <a:ext cx="1645803" cy="25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47" name="Shape 547"/>
          <p:cNvSpPr/>
          <p:nvPr/>
        </p:nvSpPr>
        <p:spPr>
          <a:xfrm rot="12175049">
            <a:off x="8134987" y="9425902"/>
            <a:ext cx="1645803" cy="25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48" name="Shape 548"/>
          <p:cNvSpPr/>
          <p:nvPr/>
        </p:nvSpPr>
        <p:spPr>
          <a:xfrm rot="12175049">
            <a:off x="7922411" y="9771784"/>
            <a:ext cx="1645803" cy="25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49" name="Shape 549"/>
          <p:cNvSpPr/>
          <p:nvPr/>
        </p:nvSpPr>
        <p:spPr>
          <a:xfrm rot="12175049">
            <a:off x="7699706" y="10189103"/>
            <a:ext cx="1645802" cy="25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42" fill="norm" stroke="1" extrusionOk="0">
                <a:moveTo>
                  <a:pt x="0" y="9101"/>
                </a:moveTo>
                <a:cubicBezTo>
                  <a:pt x="658" y="3868"/>
                  <a:pt x="1316" y="-1364"/>
                  <a:pt x="2160" y="323"/>
                </a:cubicBezTo>
                <a:cubicBezTo>
                  <a:pt x="3004" y="2009"/>
                  <a:pt x="4143" y="19240"/>
                  <a:pt x="5066" y="19220"/>
                </a:cubicBezTo>
                <a:cubicBezTo>
                  <a:pt x="5989" y="19200"/>
                  <a:pt x="6853" y="262"/>
                  <a:pt x="7697" y="201"/>
                </a:cubicBezTo>
                <a:cubicBezTo>
                  <a:pt x="8542" y="140"/>
                  <a:pt x="9373" y="18834"/>
                  <a:pt x="10132" y="18854"/>
                </a:cubicBezTo>
                <a:cubicBezTo>
                  <a:pt x="10892" y="18875"/>
                  <a:pt x="11527" y="241"/>
                  <a:pt x="12253" y="323"/>
                </a:cubicBezTo>
                <a:cubicBezTo>
                  <a:pt x="12980" y="404"/>
                  <a:pt x="13817" y="19342"/>
                  <a:pt x="14492" y="19342"/>
                </a:cubicBezTo>
                <a:cubicBezTo>
                  <a:pt x="15166" y="19342"/>
                  <a:pt x="15650" y="404"/>
                  <a:pt x="16298" y="323"/>
                </a:cubicBezTo>
                <a:cubicBezTo>
                  <a:pt x="16946" y="241"/>
                  <a:pt x="17823" y="17473"/>
                  <a:pt x="18380" y="18854"/>
                </a:cubicBezTo>
                <a:cubicBezTo>
                  <a:pt x="18936" y="20236"/>
                  <a:pt x="19100" y="10279"/>
                  <a:pt x="19636" y="8613"/>
                </a:cubicBezTo>
                <a:cubicBezTo>
                  <a:pt x="20173" y="6947"/>
                  <a:pt x="21600" y="8857"/>
                  <a:pt x="21600" y="8857"/>
                </a:cubicBezTo>
              </a:path>
            </a:pathLst>
          </a:custGeom>
          <a:ln w="50800">
            <a:solidFill>
              <a:schemeClr val="accent4">
                <a:hueOff val="141567"/>
                <a:satOff val="12213"/>
                <a:lumOff val="21573"/>
              </a:schemeClr>
            </a:solidFill>
            <a:tailEnd type="triangle"/>
          </a:ln>
        </p:spPr>
        <p:txBody>
          <a:bodyPr lIns="38100" tIns="38100" rIns="38100" bIns="38100" anchor="ctr"/>
          <a:lstStyle/>
          <a:p>
            <a:pPr defTabSz="82550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550" name="Shape 550"/>
          <p:cNvSpPr/>
          <p:nvPr/>
        </p:nvSpPr>
        <p:spPr>
          <a:xfrm rot="20521868">
            <a:off x="9742710" y="3753632"/>
            <a:ext cx="1353226" cy="1127480"/>
          </a:xfrm>
          <a:prstGeom prst="rect">
            <a:avLst/>
          </a:pr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2D</a:t>
            </a:r>
          </a:p>
        </p:txBody>
      </p:sp>
      <p:sp>
        <p:nvSpPr>
          <p:cNvPr id="551" name="Shape 551"/>
          <p:cNvSpPr/>
          <p:nvPr/>
        </p:nvSpPr>
        <p:spPr>
          <a:xfrm>
            <a:off x="2605404" y="5800127"/>
            <a:ext cx="1708161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analyzer</a:t>
            </a:r>
          </a:p>
        </p:txBody>
      </p:sp>
      <p:sp>
        <p:nvSpPr>
          <p:cNvPr id="552" name="Shape 552"/>
          <p:cNvSpPr/>
          <p:nvPr/>
        </p:nvSpPr>
        <p:spPr>
          <a:xfrm>
            <a:off x="9291532" y="2867032"/>
            <a:ext cx="2080191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detector</a:t>
            </a:r>
          </a:p>
        </p:txBody>
      </p:sp>
      <p:sp>
        <p:nvSpPr>
          <p:cNvPr id="553" name="Shape 553"/>
          <p:cNvSpPr/>
          <p:nvPr/>
        </p:nvSpPr>
        <p:spPr>
          <a:xfrm>
            <a:off x="14962934" y="12443393"/>
            <a:ext cx="2947356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&gt; 3D volume</a:t>
            </a:r>
          </a:p>
        </p:txBody>
      </p:sp>
      <p:sp>
        <p:nvSpPr>
          <p:cNvPr id="554" name="Shape 554"/>
          <p:cNvSpPr/>
          <p:nvPr/>
        </p:nvSpPr>
        <p:spPr>
          <a:xfrm>
            <a:off x="11211666" y="4130762"/>
            <a:ext cx="3800169" cy="464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651" y="0"/>
                </a:lnTo>
                <a:lnTo>
                  <a:pt x="10651" y="21517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5A5F5E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55" name="Shape 555"/>
          <p:cNvSpPr/>
          <p:nvPr/>
        </p:nvSpPr>
        <p:spPr>
          <a:xfrm>
            <a:off x="720752" y="2981536"/>
            <a:ext cx="3979045" cy="95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i="1" sz="2800">
                <a:solidFill>
                  <a:srgbClr val="5A5F5E"/>
                </a:solidFill>
              </a:defRPr>
            </a:lvl1pPr>
          </a:lstStyle>
          <a:p>
            <a:pPr/>
            <a:r>
              <a:t>Huotari et al.,  Nature Materials (2011)</a:t>
            </a:r>
          </a:p>
        </p:txBody>
      </p:sp>
      <p:sp>
        <p:nvSpPr>
          <p:cNvPr id="556" name="Shape 556"/>
          <p:cNvSpPr/>
          <p:nvPr/>
        </p:nvSpPr>
        <p:spPr>
          <a:xfrm>
            <a:off x="720752" y="2229061"/>
            <a:ext cx="4403875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Direct tomography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76162" y="6761558"/>
            <a:ext cx="24231676" cy="17859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4" name="Shape 314"/>
          <p:cNvSpPr/>
          <p:nvPr/>
        </p:nvSpPr>
        <p:spPr>
          <a:xfrm>
            <a:off x="-7972" y="9125430"/>
            <a:ext cx="24399945" cy="17859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5" name="Shape 315"/>
          <p:cNvSpPr/>
          <p:nvPr/>
        </p:nvSpPr>
        <p:spPr>
          <a:xfrm>
            <a:off x="15600" y="11489301"/>
            <a:ext cx="24352801" cy="17859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6" name="Shape 316"/>
          <p:cNvSpPr/>
          <p:nvPr/>
        </p:nvSpPr>
        <p:spPr>
          <a:xfrm>
            <a:off x="37194" y="4397686"/>
            <a:ext cx="24309612" cy="17859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7" name="Shape 317"/>
          <p:cNvSpPr/>
          <p:nvPr/>
        </p:nvSpPr>
        <p:spPr>
          <a:xfrm>
            <a:off x="17388" y="2033815"/>
            <a:ext cx="24349224" cy="1785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8" name="Shape 318"/>
          <p:cNvSpPr/>
          <p:nvPr>
            <p:ph type="title" idx="4294967295"/>
          </p:nvPr>
        </p:nvSpPr>
        <p:spPr>
          <a:xfrm>
            <a:off x="199256" y="375046"/>
            <a:ext cx="12948048" cy="142875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Acknowledgments</a:t>
            </a:r>
          </a:p>
        </p:txBody>
      </p:sp>
      <p:grpSp>
        <p:nvGrpSpPr>
          <p:cNvPr id="321" name="Group 321"/>
          <p:cNvGrpSpPr/>
          <p:nvPr/>
        </p:nvGrpSpPr>
        <p:grpSpPr>
          <a:xfrm>
            <a:off x="2615019" y="2194549"/>
            <a:ext cx="2983447" cy="1464470"/>
            <a:chOff x="0" y="0"/>
            <a:chExt cx="2983445" cy="1464468"/>
          </a:xfrm>
        </p:grpSpPr>
        <p:sp>
          <p:nvSpPr>
            <p:cNvPr id="319" name="Shape 319"/>
            <p:cNvSpPr/>
            <p:nvPr/>
          </p:nvSpPr>
          <p:spPr>
            <a:xfrm>
              <a:off x="0" y="0"/>
              <a:ext cx="2983446" cy="14644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0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6523" y="0"/>
              <a:ext cx="2890400" cy="1464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2" name="Shape 322"/>
          <p:cNvSpPr/>
          <p:nvPr/>
        </p:nvSpPr>
        <p:spPr>
          <a:xfrm>
            <a:off x="16583947" y="4861612"/>
            <a:ext cx="4892255" cy="6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3600"/>
            </a:lvl1pPr>
          </a:lstStyle>
          <a:p>
            <a:pPr/>
            <a:r>
              <a:t>C. Sahle, A. Mirone</a:t>
            </a:r>
          </a:p>
        </p:txBody>
      </p:sp>
      <p:sp>
        <p:nvSpPr>
          <p:cNvPr id="323" name="Shape 323"/>
          <p:cNvSpPr/>
          <p:nvPr/>
        </p:nvSpPr>
        <p:spPr>
          <a:xfrm>
            <a:off x="9866840" y="4713981"/>
            <a:ext cx="4170514" cy="1073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spcBef>
                <a:spcPts val="2100"/>
              </a:spcBef>
              <a:defRPr sz="3600"/>
            </a:lvl1pPr>
          </a:lstStyle>
          <a:p>
            <a:pPr/>
            <a:r>
              <a:t>L. Bertrand, P. Guériau</a:t>
            </a:r>
          </a:p>
        </p:txBody>
      </p:sp>
      <p:sp>
        <p:nvSpPr>
          <p:cNvPr id="324" name="Shape 324"/>
          <p:cNvSpPr/>
          <p:nvPr/>
        </p:nvSpPr>
        <p:spPr>
          <a:xfrm>
            <a:off x="6237816" y="7324128"/>
            <a:ext cx="3963223" cy="6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spcBef>
                <a:spcPts val="2100"/>
              </a:spcBef>
              <a:defRPr sz="3600"/>
            </a:lvl1pPr>
          </a:lstStyle>
          <a:p>
            <a:pPr/>
            <a:r>
              <a:t>U. Bergmann</a:t>
            </a:r>
          </a:p>
        </p:txBody>
      </p:sp>
      <p:pic>
        <p:nvPicPr>
          <p:cNvPr id="325" name="www.agence-nationale-recherch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7089" y="11923565"/>
            <a:ext cx="1928814" cy="1041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16559" y="12051872"/>
            <a:ext cx="2250282" cy="107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60786" y="12045826"/>
            <a:ext cx="4000492" cy="95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494589" y="11787718"/>
            <a:ext cx="1776561" cy="133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l="0" t="9537" r="0" b="12864"/>
          <a:stretch>
            <a:fillRect/>
          </a:stretch>
        </p:blipFill>
        <p:spPr>
          <a:xfrm>
            <a:off x="14524952" y="4543269"/>
            <a:ext cx="1887062" cy="146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57089" y="7240636"/>
            <a:ext cx="2523378" cy="874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57089" y="4612660"/>
            <a:ext cx="6561455" cy="1195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27295" y="9254900"/>
            <a:ext cx="2906749" cy="1464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asted-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336807" y="9444333"/>
            <a:ext cx="3030022" cy="114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14849594" y="9444333"/>
            <a:ext cx="4223368" cy="133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spcBef>
                <a:spcPts val="2100"/>
              </a:spcBef>
              <a:defRPr sz="3600"/>
            </a:lvl1pPr>
          </a:lstStyle>
          <a:p>
            <a:pPr/>
            <a:r>
              <a:t>R. Popelka-Filcoff</a:t>
            </a:r>
          </a:p>
        </p:txBody>
      </p:sp>
      <p:sp>
        <p:nvSpPr>
          <p:cNvPr id="335" name="Shape 335"/>
          <p:cNvSpPr/>
          <p:nvPr/>
        </p:nvSpPr>
        <p:spPr>
          <a:xfrm>
            <a:off x="4993909" y="9444333"/>
            <a:ext cx="5054430" cy="133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spcBef>
                <a:spcPts val="2100"/>
              </a:spcBef>
              <a:defRPr sz="3600"/>
            </a:lvl1pPr>
          </a:lstStyle>
          <a:p>
            <a:pPr/>
            <a:r>
              <a:t>S. Bernard</a:t>
            </a:r>
          </a:p>
        </p:txBody>
      </p:sp>
      <p:sp>
        <p:nvSpPr>
          <p:cNvPr id="336" name="Shape 336"/>
          <p:cNvSpPr/>
          <p:nvPr/>
        </p:nvSpPr>
        <p:spPr>
          <a:xfrm>
            <a:off x="5972739" y="2559123"/>
            <a:ext cx="13219636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2100"/>
              </a:spcBef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latin typeface="+mn-lt"/>
                <a:ea typeface="+mn-ea"/>
                <a:cs typeface="+mn-cs"/>
                <a:sym typeface="Gill Sans Light"/>
              </a:rPr>
              <a:t>J. Ablett, D. Céolin, D. Prieur, </a:t>
            </a:r>
            <a:r>
              <a:t>R. Georgiou </a:t>
            </a:r>
            <a:r>
              <a:rPr>
                <a:latin typeface="+mn-lt"/>
                <a:ea typeface="+mn-ea"/>
                <a:cs typeface="+mn-cs"/>
                <a:sym typeface="Gill Sans Light"/>
              </a:rPr>
              <a:t>(PhD</a:t>
            </a:r>
            <a:r>
              <a:t>, </a:t>
            </a:r>
            <a:r>
              <a:rPr>
                <a:latin typeface="+mn-lt"/>
                <a:ea typeface="+mn-ea"/>
                <a:cs typeface="+mn-cs"/>
                <a:sym typeface="Gill Sans Light"/>
              </a:rPr>
              <a:t>SOLEIL / IPANEMA)</a:t>
            </a:r>
          </a:p>
        </p:txBody>
      </p:sp>
      <p:pic>
        <p:nvPicPr>
          <p:cNvPr id="337" name="image25.png"/>
          <p:cNvPicPr>
            <a:picLocks noChangeAspect="1"/>
          </p:cNvPicPr>
          <p:nvPr/>
        </p:nvPicPr>
        <p:blipFill>
          <a:blip r:embed="rId12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LPS_Orsay_logo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336807" y="7090157"/>
            <a:ext cx="1882240" cy="1175199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14037354" y="7347357"/>
            <a:ext cx="3963222" cy="66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spcBef>
                <a:spcPts val="2100"/>
              </a:spcBef>
              <a:defRPr sz="3600"/>
            </a:lvl1pPr>
          </a:lstStyle>
          <a:p>
            <a:pPr/>
            <a:r>
              <a:t>N. Brun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anim000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0" y="2730500"/>
            <a:ext cx="10655300" cy="87113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59" name="sample_env_XRS_5.png"/>
          <p:cNvPicPr>
            <a:picLocks noChangeAspect="1"/>
          </p:cNvPicPr>
          <p:nvPr/>
        </p:nvPicPr>
        <p:blipFill>
          <a:blip r:embed="rId3">
            <a:extLst/>
          </a:blip>
          <a:srcRect l="26747" t="16983" r="13303" b="16983"/>
          <a:stretch>
            <a:fillRect/>
          </a:stretch>
        </p:blipFill>
        <p:spPr>
          <a:xfrm>
            <a:off x="371815" y="2732484"/>
            <a:ext cx="7637115" cy="4623867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 560"/>
          <p:cNvSpPr/>
          <p:nvPr/>
        </p:nvSpPr>
        <p:spPr>
          <a:xfrm>
            <a:off x="2174979" y="2732484"/>
            <a:ext cx="2015370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2D detector</a:t>
            </a:r>
          </a:p>
        </p:txBody>
      </p:sp>
      <p:sp>
        <p:nvSpPr>
          <p:cNvPr id="561" name="Shape 561"/>
          <p:cNvSpPr/>
          <p:nvPr/>
        </p:nvSpPr>
        <p:spPr>
          <a:xfrm flipV="1">
            <a:off x="12939936" y="7185828"/>
            <a:ext cx="5969500" cy="2951286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62" name="Shape 562"/>
          <p:cNvSpPr/>
          <p:nvPr/>
        </p:nvSpPr>
        <p:spPr>
          <a:xfrm>
            <a:off x="19452557" y="6485586"/>
            <a:ext cx="3994791" cy="108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3400"/>
            </a:lvl1pPr>
          </a:lstStyle>
          <a:p>
            <a:pPr/>
            <a:r>
              <a:t>(beam direction)</a:t>
            </a:r>
          </a:p>
        </p:txBody>
      </p:sp>
      <p:pic>
        <p:nvPicPr>
          <p:cNvPr id="563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0" t="9800" r="1784" b="0"/>
          <a:stretch>
            <a:fillRect/>
          </a:stretch>
        </p:blipFill>
        <p:spPr>
          <a:xfrm>
            <a:off x="2965771" y="7575046"/>
            <a:ext cx="4590209" cy="177557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>
            <a:off x="720752" y="1686339"/>
            <a:ext cx="328116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i="1" sz="3200"/>
            </a:lvl1pPr>
          </a:lstStyle>
          <a:p>
            <a:pPr/>
            <a:r>
              <a:t>Coll. IPANEMA, ESRF</a:t>
            </a:r>
          </a:p>
        </p:txBody>
      </p:sp>
      <p:sp>
        <p:nvSpPr>
          <p:cNvPr id="566" name="Shape 566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Case study</a:t>
            </a:r>
            <a:r>
              <a:rPr sz="4800">
                <a:latin typeface="+mn-lt"/>
                <a:ea typeface="+mn-ea"/>
                <a:cs typeface="+mn-cs"/>
                <a:sym typeface="Gill Sans Light"/>
              </a:rPr>
              <a:t> (ID20, ESRF)</a:t>
            </a:r>
          </a:p>
        </p:txBody>
      </p:sp>
      <p:sp>
        <p:nvSpPr>
          <p:cNvPr id="567" name="Shape 567"/>
          <p:cNvSpPr/>
          <p:nvPr/>
        </p:nvSpPr>
        <p:spPr>
          <a:xfrm>
            <a:off x="16405845" y="10106956"/>
            <a:ext cx="3903157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/>
            </a:lvl1pPr>
          </a:lstStyle>
          <a:p>
            <a:pPr/>
            <a:r>
              <a:t>isosurface energy integrated intensity</a:t>
            </a:r>
          </a:p>
        </p:txBody>
      </p:sp>
      <p:sp>
        <p:nvSpPr>
          <p:cNvPr id="568" name="Shape 568"/>
          <p:cNvSpPr/>
          <p:nvPr/>
        </p:nvSpPr>
        <p:spPr>
          <a:xfrm>
            <a:off x="12192000" y="12085327"/>
            <a:ext cx="117347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R. Georgiou, P. Gueriau, C. Sahle, A. Mirone, S. Bernard, R. Garrouste, U. Bergmann, J.PR and L. Bertrand,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Science Advances (2019)</a:t>
            </a:r>
            <a:r>
              <a:t>, in press</a:t>
            </a:r>
          </a:p>
        </p:txBody>
      </p:sp>
      <p:sp>
        <p:nvSpPr>
          <p:cNvPr id="569" name="Shape 569"/>
          <p:cNvSpPr/>
          <p:nvPr/>
        </p:nvSpPr>
        <p:spPr>
          <a:xfrm>
            <a:off x="3186595" y="10010119"/>
            <a:ext cx="3688756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30 Mya (Oise, France)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movie004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5843" y="2732484"/>
            <a:ext cx="10653159" cy="87095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0785" dir="5400000">
              <a:srgbClr val="000000">
                <a:alpha val="50000"/>
              </a:srgbClr>
            </a:outerShdw>
          </a:effectLst>
        </p:spPr>
      </p:pic>
      <p:pic>
        <p:nvPicPr>
          <p:cNvPr id="572" name="sample_env_XRS_5.png"/>
          <p:cNvPicPr>
            <a:picLocks noChangeAspect="1"/>
          </p:cNvPicPr>
          <p:nvPr/>
        </p:nvPicPr>
        <p:blipFill>
          <a:blip r:embed="rId3">
            <a:extLst/>
          </a:blip>
          <a:srcRect l="26747" t="16983" r="13303" b="16983"/>
          <a:stretch>
            <a:fillRect/>
          </a:stretch>
        </p:blipFill>
        <p:spPr>
          <a:xfrm>
            <a:off x="371815" y="2732484"/>
            <a:ext cx="7637115" cy="4623867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3186595" y="10010119"/>
            <a:ext cx="3688756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30 Mya (Oise, France)</a:t>
            </a:r>
          </a:p>
        </p:txBody>
      </p:sp>
      <p:sp>
        <p:nvSpPr>
          <p:cNvPr id="574" name="Shape 574"/>
          <p:cNvSpPr/>
          <p:nvPr/>
        </p:nvSpPr>
        <p:spPr>
          <a:xfrm>
            <a:off x="16405845" y="10106956"/>
            <a:ext cx="3903157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200"/>
            </a:lvl1pPr>
          </a:lstStyle>
          <a:p>
            <a:pPr/>
            <a:r>
              <a:t>isosurface energy integrated intensity</a:t>
            </a:r>
          </a:p>
        </p:txBody>
      </p:sp>
      <p:pic>
        <p:nvPicPr>
          <p:cNvPr id="575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0" t="9800" r="1784" b="0"/>
          <a:stretch>
            <a:fillRect/>
          </a:stretch>
        </p:blipFill>
        <p:spPr>
          <a:xfrm>
            <a:off x="2965771" y="7575046"/>
            <a:ext cx="4590209" cy="1775574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hape 577"/>
          <p:cNvSpPr/>
          <p:nvPr/>
        </p:nvSpPr>
        <p:spPr>
          <a:xfrm>
            <a:off x="720752" y="1686339"/>
            <a:ext cx="328116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i="1" sz="3200"/>
            </a:lvl1pPr>
          </a:lstStyle>
          <a:p>
            <a:pPr/>
            <a:r>
              <a:t>Coll. IPANEMA, ESRF</a:t>
            </a:r>
          </a:p>
        </p:txBody>
      </p:sp>
      <p:sp>
        <p:nvSpPr>
          <p:cNvPr id="578" name="Shape 578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Case study</a:t>
            </a:r>
            <a:r>
              <a:rPr sz="4800">
                <a:latin typeface="+mn-lt"/>
                <a:ea typeface="+mn-ea"/>
                <a:cs typeface="+mn-cs"/>
                <a:sym typeface="Gill Sans Light"/>
              </a:rPr>
              <a:t> (ID20, ESRF)</a:t>
            </a:r>
          </a:p>
        </p:txBody>
      </p:sp>
      <p:sp>
        <p:nvSpPr>
          <p:cNvPr id="579" name="Shape 579"/>
          <p:cNvSpPr/>
          <p:nvPr/>
        </p:nvSpPr>
        <p:spPr>
          <a:xfrm>
            <a:off x="12192000" y="12085327"/>
            <a:ext cx="117347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R. Georgiou, P. Gueriau, C. Sahle, A. Mirone, S. Bernard, R. Garrouste, U. Bergmann, J.PR and L. Bertrand,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Science Advances (2019)</a:t>
            </a:r>
            <a:r>
              <a:t>, in press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752" y="2956032"/>
            <a:ext cx="11833242" cy="99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Shape 582"/>
          <p:cNvSpPr/>
          <p:nvPr/>
        </p:nvSpPr>
        <p:spPr>
          <a:xfrm>
            <a:off x="11079958" y="2299114"/>
            <a:ext cx="1298378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amber</a:t>
            </a:r>
          </a:p>
        </p:txBody>
      </p:sp>
      <p:sp>
        <p:nvSpPr>
          <p:cNvPr id="583" name="Shape 583"/>
          <p:cNvSpPr/>
          <p:nvPr/>
        </p:nvSpPr>
        <p:spPr>
          <a:xfrm>
            <a:off x="4234592" y="2299114"/>
            <a:ext cx="2514403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amber+chitin</a:t>
            </a:r>
          </a:p>
        </p:txBody>
      </p:sp>
      <p:sp>
        <p:nvSpPr>
          <p:cNvPr id="584" name="Shape 584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Case study</a:t>
            </a:r>
            <a:r>
              <a:rPr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sz="4800">
                <a:latin typeface="+mn-lt"/>
                <a:ea typeface="+mn-ea"/>
                <a:cs typeface="+mn-cs"/>
                <a:sym typeface="Gill Sans Light"/>
              </a:rPr>
              <a:t>(ID20, ESRF)</a:t>
            </a:r>
          </a:p>
        </p:txBody>
      </p:sp>
      <p:pic>
        <p:nvPicPr>
          <p:cNvPr id="585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hape 586"/>
          <p:cNvSpPr/>
          <p:nvPr/>
        </p:nvSpPr>
        <p:spPr>
          <a:xfrm>
            <a:off x="720752" y="1686339"/>
            <a:ext cx="328116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i="1" sz="3200"/>
            </a:lvl1pPr>
          </a:lstStyle>
          <a:p>
            <a:pPr/>
            <a:r>
              <a:t>Coll. IPANEMA, ESRF</a:t>
            </a:r>
          </a:p>
        </p:txBody>
      </p:sp>
      <p:pic>
        <p:nvPicPr>
          <p:cNvPr id="58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81161" y="9105397"/>
            <a:ext cx="5387735" cy="1691499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hape 588"/>
          <p:cNvSpPr/>
          <p:nvPr/>
        </p:nvSpPr>
        <p:spPr>
          <a:xfrm>
            <a:off x="14330123" y="8367875"/>
            <a:ext cx="653494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pPr/>
            <a:r>
              <a:t>decomposition using model spectra</a:t>
            </a:r>
          </a:p>
        </p:txBody>
      </p:sp>
      <p:sp>
        <p:nvSpPr>
          <p:cNvPr id="589" name="Shape 589"/>
          <p:cNvSpPr/>
          <p:nvPr/>
        </p:nvSpPr>
        <p:spPr>
          <a:xfrm>
            <a:off x="12192000" y="12085327"/>
            <a:ext cx="117347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R. Georgiou, P. Gueriau, C. Sahle, A. Mirone, S. Bernard, R. Garrouste, U. Bergmann, J.PR and L. Bertrand,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Science Advances (2019)</a:t>
            </a:r>
            <a:r>
              <a:t>, in press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81161" y="9105397"/>
            <a:ext cx="5387735" cy="169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21983" y="3053953"/>
            <a:ext cx="6002378" cy="4590053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Shape 594"/>
          <p:cNvSpPr/>
          <p:nvPr/>
        </p:nvSpPr>
        <p:spPr>
          <a:xfrm>
            <a:off x="720752" y="1686339"/>
            <a:ext cx="328116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i="1" sz="3200"/>
            </a:lvl1pPr>
          </a:lstStyle>
          <a:p>
            <a:pPr/>
            <a:r>
              <a:t>Coll. IPANEMA, ESRF</a:t>
            </a:r>
          </a:p>
        </p:txBody>
      </p:sp>
      <p:sp>
        <p:nvSpPr>
          <p:cNvPr id="595" name="Shape 595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Case study</a:t>
            </a:r>
            <a:r>
              <a:rPr>
                <a:latin typeface="+mn-lt"/>
                <a:ea typeface="+mn-ea"/>
                <a:cs typeface="+mn-cs"/>
                <a:sym typeface="Gill Sans Light"/>
              </a:rPr>
              <a:t> </a:t>
            </a:r>
            <a:r>
              <a:rPr sz="4800">
                <a:latin typeface="+mn-lt"/>
                <a:ea typeface="+mn-ea"/>
                <a:cs typeface="+mn-cs"/>
                <a:sym typeface="Gill Sans Light"/>
              </a:rPr>
              <a:t>(ID20, ESRF)</a:t>
            </a:r>
          </a:p>
        </p:txBody>
      </p:sp>
      <p:pic>
        <p:nvPicPr>
          <p:cNvPr id="59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752" y="2956032"/>
            <a:ext cx="11833242" cy="9988213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11079958" y="2299114"/>
            <a:ext cx="1298378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amber</a:t>
            </a:r>
          </a:p>
        </p:txBody>
      </p:sp>
      <p:sp>
        <p:nvSpPr>
          <p:cNvPr id="598" name="Shape 598"/>
          <p:cNvSpPr/>
          <p:nvPr/>
        </p:nvSpPr>
        <p:spPr>
          <a:xfrm>
            <a:off x="4234592" y="2299114"/>
            <a:ext cx="2514403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amber+chitin</a:t>
            </a:r>
          </a:p>
        </p:txBody>
      </p:sp>
      <p:sp>
        <p:nvSpPr>
          <p:cNvPr id="599" name="Shape 599"/>
          <p:cNvSpPr/>
          <p:nvPr/>
        </p:nvSpPr>
        <p:spPr>
          <a:xfrm>
            <a:off x="14330123" y="8367875"/>
            <a:ext cx="6534945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pPr/>
            <a:r>
              <a:t>decomposition using model spectra</a:t>
            </a:r>
          </a:p>
        </p:txBody>
      </p:sp>
      <p:sp>
        <p:nvSpPr>
          <p:cNvPr id="600" name="Shape 600"/>
          <p:cNvSpPr/>
          <p:nvPr/>
        </p:nvSpPr>
        <p:spPr>
          <a:xfrm>
            <a:off x="12192000" y="12085327"/>
            <a:ext cx="11734776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R. Georgiou, P. Gueriau, C. Sahle, A. Mirone, S. Bernard, R. Garrouste, U. Bergmann, J.PR and L. Bertrand,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Science Advances (2019)</a:t>
            </a:r>
            <a:r>
              <a:t>, in press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BLU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718" y="4056051"/>
            <a:ext cx="11032282" cy="8274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BLU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5908" y="4056051"/>
            <a:ext cx="9939867" cy="745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Model free spectral unmixing</a:t>
            </a:r>
          </a:p>
        </p:txBody>
      </p:sp>
      <p:pic>
        <p:nvPicPr>
          <p:cNvPr id="605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hape 606"/>
          <p:cNvSpPr/>
          <p:nvPr/>
        </p:nvSpPr>
        <p:spPr>
          <a:xfrm>
            <a:off x="2104259" y="2844669"/>
            <a:ext cx="5722938" cy="707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3600"/>
            </a:lvl1pPr>
          </a:lstStyle>
          <a:p>
            <a:pPr/>
            <a:r>
              <a:t>Bayesian linear unmixing</a:t>
            </a:r>
          </a:p>
        </p:txBody>
      </p:sp>
      <p:sp>
        <p:nvSpPr>
          <p:cNvPr id="607" name="Shape 607"/>
          <p:cNvSpPr/>
          <p:nvPr/>
        </p:nvSpPr>
        <p:spPr>
          <a:xfrm>
            <a:off x="13806639" y="12336612"/>
            <a:ext cx="9753038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i="1" sz="2800">
                <a:solidFill>
                  <a:srgbClr val="5A5F5E"/>
                </a:solidFill>
              </a:defRPr>
            </a:lvl1pPr>
          </a:lstStyle>
          <a:p>
            <a:pPr/>
            <a:r>
              <a:t>N. Dobigeon et al., Ultramicroscopy (2012), 25–34.</a:t>
            </a:r>
          </a:p>
        </p:txBody>
      </p:sp>
      <p:sp>
        <p:nvSpPr>
          <p:cNvPr id="608" name="Shape 608"/>
          <p:cNvSpPr/>
          <p:nvPr/>
        </p:nvSpPr>
        <p:spPr>
          <a:xfrm>
            <a:off x="720752" y="1686339"/>
            <a:ext cx="1383508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i="1" sz="3200"/>
            </a:lvl1pPr>
          </a:lstStyle>
          <a:p>
            <a:pPr/>
            <a:r>
              <a:t>Coll. LPS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/>
        </p:nvSpPr>
        <p:spPr>
          <a:xfrm>
            <a:off x="2573774" y="9149168"/>
            <a:ext cx="3645290" cy="730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4 analyzers</a:t>
            </a:r>
          </a:p>
        </p:txBody>
      </p:sp>
      <p:pic>
        <p:nvPicPr>
          <p:cNvPr id="611" name="sample_en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6474" y="1724840"/>
            <a:ext cx="21315752" cy="11716560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Shape 612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MATRIXS project</a:t>
            </a:r>
          </a:p>
        </p:txBody>
      </p:sp>
      <p:pic>
        <p:nvPicPr>
          <p:cNvPr id="613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Shape 614"/>
          <p:cNvSpPr/>
          <p:nvPr/>
        </p:nvSpPr>
        <p:spPr>
          <a:xfrm>
            <a:off x="17507489" y="3117453"/>
            <a:ext cx="1820452" cy="73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detector</a:t>
            </a:r>
          </a:p>
        </p:txBody>
      </p:sp>
      <p:sp>
        <p:nvSpPr>
          <p:cNvPr id="615" name="Shape 615"/>
          <p:cNvSpPr/>
          <p:nvPr/>
        </p:nvSpPr>
        <p:spPr>
          <a:xfrm>
            <a:off x="18049248" y="4937840"/>
            <a:ext cx="3290799" cy="73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sample chamber</a:t>
            </a:r>
          </a:p>
        </p:txBody>
      </p:sp>
      <p:sp>
        <p:nvSpPr>
          <p:cNvPr id="616" name="Shape 616"/>
          <p:cNvSpPr/>
          <p:nvPr/>
        </p:nvSpPr>
        <p:spPr>
          <a:xfrm>
            <a:off x="21524892" y="9514533"/>
            <a:ext cx="1157194" cy="73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x-ray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/>
        </p:nvSpPr>
        <p:spPr>
          <a:xfrm>
            <a:off x="15331025" y="9503450"/>
            <a:ext cx="4812557" cy="341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faster XRS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hyperspectral images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15 x 15 µm</a:t>
            </a:r>
            <a:r>
              <a:rPr baseline="31999"/>
              <a:t>2</a:t>
            </a:r>
            <a:r>
              <a:t> resolution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tomography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</a:p>
          <a:p>
            <a:pPr marL="320040" indent="-320040" algn="l">
              <a:buSzPct val="100000"/>
              <a:buChar char="&gt;"/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SOLEIL Upgrade</a:t>
            </a:r>
          </a:p>
        </p:txBody>
      </p:sp>
      <p:pic>
        <p:nvPicPr>
          <p:cNvPr id="619" name="sample_env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7763" y="1073564"/>
            <a:ext cx="22606015" cy="12425772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Shape 620"/>
          <p:cNvSpPr/>
          <p:nvPr/>
        </p:nvSpPr>
        <p:spPr>
          <a:xfrm>
            <a:off x="502558" y="4799608"/>
            <a:ext cx="3690710" cy="75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40 analyzers</a:t>
            </a:r>
          </a:p>
        </p:txBody>
      </p:sp>
      <p:sp>
        <p:nvSpPr>
          <p:cNvPr id="621" name="Shape 621"/>
          <p:cNvSpPr/>
          <p:nvPr/>
        </p:nvSpPr>
        <p:spPr>
          <a:xfrm>
            <a:off x="17507489" y="3117453"/>
            <a:ext cx="1820452" cy="73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detector</a:t>
            </a:r>
          </a:p>
        </p:txBody>
      </p:sp>
      <p:sp>
        <p:nvSpPr>
          <p:cNvPr id="622" name="Shape 622"/>
          <p:cNvSpPr/>
          <p:nvPr/>
        </p:nvSpPr>
        <p:spPr>
          <a:xfrm>
            <a:off x="21524892" y="9514533"/>
            <a:ext cx="1157194" cy="73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x-ray</a:t>
            </a:r>
          </a:p>
        </p:txBody>
      </p:sp>
      <p:sp>
        <p:nvSpPr>
          <p:cNvPr id="623" name="Shape 623"/>
          <p:cNvSpPr/>
          <p:nvPr/>
        </p:nvSpPr>
        <p:spPr>
          <a:xfrm>
            <a:off x="720752" y="1672452"/>
            <a:ext cx="826730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MAssive Tabular aRray for Inelastic X-ray Scattering</a:t>
            </a:r>
          </a:p>
        </p:txBody>
      </p:sp>
      <p:sp>
        <p:nvSpPr>
          <p:cNvPr id="624" name="Shape 624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MATRIXS project</a:t>
            </a:r>
          </a:p>
        </p:txBody>
      </p:sp>
      <p:pic>
        <p:nvPicPr>
          <p:cNvPr id="625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hape 626"/>
          <p:cNvSpPr/>
          <p:nvPr/>
        </p:nvSpPr>
        <p:spPr>
          <a:xfrm>
            <a:off x="18049248" y="4937840"/>
            <a:ext cx="3290799" cy="73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sample chamber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6109" y="7825963"/>
            <a:ext cx="4358414" cy="2359895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/>
          <p:nvPr/>
        </p:nvSpPr>
        <p:spPr>
          <a:xfrm>
            <a:off x="13390804" y="6800850"/>
            <a:ext cx="4169024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/>
            </a:lvl1pPr>
          </a:lstStyle>
          <a:p>
            <a:pPr/>
            <a:r>
              <a:t>40 x analyzer modules</a:t>
            </a:r>
          </a:p>
        </p:txBody>
      </p:sp>
      <p:pic>
        <p:nvPicPr>
          <p:cNvPr id="630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107"/>
          <a:stretch>
            <a:fillRect/>
          </a:stretch>
        </p:blipFill>
        <p:spPr>
          <a:xfrm>
            <a:off x="3224271" y="2599414"/>
            <a:ext cx="8094123" cy="10707877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Shape 631"/>
          <p:cNvSpPr/>
          <p:nvPr/>
        </p:nvSpPr>
        <p:spPr>
          <a:xfrm>
            <a:off x="18232518" y="8674123"/>
            <a:ext cx="144636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3600"/>
            </a:lvl1pPr>
          </a:lstStyle>
          <a:p>
            <a:pPr/>
            <a:r>
              <a:t>Si(110)</a:t>
            </a:r>
          </a:p>
        </p:txBody>
      </p:sp>
      <p:sp>
        <p:nvSpPr>
          <p:cNvPr id="632" name="Shape 632"/>
          <p:cNvSpPr/>
          <p:nvPr/>
        </p:nvSpPr>
        <p:spPr>
          <a:xfrm>
            <a:off x="720752" y="1672452"/>
            <a:ext cx="826730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MAssive Tabular aRray for Inelastic X-ray Scattering</a:t>
            </a:r>
          </a:p>
        </p:txBody>
      </p:sp>
      <p:sp>
        <p:nvSpPr>
          <p:cNvPr id="633" name="Shape 633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MATRIXS project</a:t>
            </a:r>
          </a:p>
        </p:txBody>
      </p:sp>
      <p:pic>
        <p:nvPicPr>
          <p:cNvPr id="634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10259" y="3964157"/>
            <a:ext cx="3844264" cy="1330196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636"/>
          <p:cNvSpPr/>
          <p:nvPr/>
        </p:nvSpPr>
        <p:spPr>
          <a:xfrm>
            <a:off x="13233499" y="10591846"/>
            <a:ext cx="6732960" cy="688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&gt; available in 2020 at GALAXIES</a:t>
            </a:r>
          </a:p>
        </p:txBody>
      </p:sp>
      <p:sp>
        <p:nvSpPr>
          <p:cNvPr id="637" name="Shape 637"/>
          <p:cNvSpPr/>
          <p:nvPr/>
        </p:nvSpPr>
        <p:spPr>
          <a:xfrm>
            <a:off x="13810259" y="3076838"/>
            <a:ext cx="1341761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design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Conclusions</a:t>
            </a:r>
          </a:p>
        </p:txBody>
      </p:sp>
      <p:pic>
        <p:nvPicPr>
          <p:cNvPr id="640" name="image25.png"/>
          <p:cNvPicPr>
            <a:picLocks noChangeAspect="1"/>
          </p:cNvPicPr>
          <p:nvPr/>
        </p:nvPicPr>
        <p:blipFill>
          <a:blip r:embed="rId2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Shape 641"/>
          <p:cNvSpPr/>
          <p:nvPr/>
        </p:nvSpPr>
        <p:spPr>
          <a:xfrm>
            <a:off x="2399992" y="2710159"/>
            <a:ext cx="9792009" cy="532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65978" indent="-565978" algn="l">
              <a:buClr>
                <a:srgbClr val="535353"/>
              </a:buClr>
              <a:buSzPct val="82000"/>
              <a:buChar char="•"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Bulk sensitive low-energy XAS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avoid surface sensitivity</a:t>
            </a:r>
          </a:p>
          <a:p>
            <a:pPr lvl="1" marL="1086678" indent="-565978" algn="l">
              <a:buClr>
                <a:srgbClr val="535353"/>
              </a:buClr>
              <a:buSzPct val="82000"/>
              <a:buChar char="•"/>
            </a:pPr>
            <a:r>
              <a:t>extreme conditions</a:t>
            </a:r>
          </a:p>
          <a:p>
            <a:pPr marL="565978" indent="-565978" algn="l">
              <a:buClr>
                <a:srgbClr val="535353"/>
              </a:buClr>
              <a:buSzPct val="82000"/>
              <a:buChar char="•"/>
            </a:pPr>
          </a:p>
          <a:p>
            <a:pPr marL="565978" indent="-565978" algn="l">
              <a:buClr>
                <a:srgbClr val="535353"/>
              </a:buClr>
              <a:buSzPct val="82000"/>
              <a:buChar char="•"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Chemical Imaging / Tomography</a:t>
            </a:r>
          </a:p>
          <a:p>
            <a:pPr marL="565978" indent="-565978" algn="l">
              <a:buClr>
                <a:srgbClr val="535353"/>
              </a:buClr>
              <a:buSzPct val="82000"/>
              <a:buChar char="•"/>
            </a:pPr>
          </a:p>
          <a:p>
            <a:pPr marL="565978" indent="-565978" algn="l">
              <a:buClr>
                <a:srgbClr val="535353"/>
              </a:buClr>
              <a:buSzPct val="82000"/>
              <a:buChar char="•"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Applications to energy / battery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image1.jpg"/>
          <p:cNvPicPr>
            <a:picLocks noChangeAspect="1"/>
          </p:cNvPicPr>
          <p:nvPr/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1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hape 644"/>
          <p:cNvSpPr/>
          <p:nvPr/>
        </p:nvSpPr>
        <p:spPr>
          <a:xfrm>
            <a:off x="-8310" y="4627114"/>
            <a:ext cx="24400620" cy="4461772"/>
          </a:xfrm>
          <a:prstGeom prst="rect">
            <a:avLst/>
          </a:prstGeom>
          <a:solidFill>
            <a:srgbClr val="808785">
              <a:alpha val="498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5" name="Shape 645"/>
          <p:cNvSpPr/>
          <p:nvPr/>
        </p:nvSpPr>
        <p:spPr>
          <a:xfrm>
            <a:off x="7178551" y="6132512"/>
            <a:ext cx="10026898" cy="145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58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Thank you for your attention !</a:t>
            </a:r>
          </a:p>
        </p:txBody>
      </p:sp>
      <p:pic>
        <p:nvPicPr>
          <p:cNvPr id="646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19977174" y="11209533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10699" r="14779" b="30578"/>
          <a:stretch>
            <a:fillRect/>
          </a:stretch>
        </p:blipFill>
        <p:spPr>
          <a:xfrm>
            <a:off x="0" y="10753841"/>
            <a:ext cx="12541086" cy="2506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 345"/>
          <p:cNvGrpSpPr/>
          <p:nvPr/>
        </p:nvGrpSpPr>
        <p:grpSpPr>
          <a:xfrm>
            <a:off x="7878474" y="2761113"/>
            <a:ext cx="13497643" cy="9698805"/>
            <a:chOff x="0" y="0"/>
            <a:chExt cx="13497642" cy="9698804"/>
          </a:xfrm>
        </p:grpSpPr>
        <p:pic>
          <p:nvPicPr>
            <p:cNvPr id="341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497643" cy="969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Shape 342"/>
            <p:cNvSpPr/>
            <p:nvPr/>
          </p:nvSpPr>
          <p:spPr>
            <a:xfrm>
              <a:off x="1936406" y="7414929"/>
              <a:ext cx="919901" cy="117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5" fill="norm" stroke="1" extrusionOk="0">
                  <a:moveTo>
                    <a:pt x="0" y="20993"/>
                  </a:moveTo>
                  <a:cubicBezTo>
                    <a:pt x="2985" y="20041"/>
                    <a:pt x="5185" y="16840"/>
                    <a:pt x="6131" y="12854"/>
                  </a:cubicBezTo>
                  <a:cubicBezTo>
                    <a:pt x="7400" y="7507"/>
                    <a:pt x="7752" y="-327"/>
                    <a:pt x="10517" y="11"/>
                  </a:cubicBezTo>
                  <a:cubicBezTo>
                    <a:pt x="12703" y="278"/>
                    <a:pt x="13163" y="7250"/>
                    <a:pt x="14461" y="12223"/>
                  </a:cubicBezTo>
                  <a:cubicBezTo>
                    <a:pt x="15923" y="17824"/>
                    <a:pt x="18771" y="21273"/>
                    <a:pt x="21600" y="21099"/>
                  </a:cubicBezTo>
                </a:path>
              </a:pathLst>
            </a:custGeom>
            <a:noFill/>
            <a:ln w="38100" cap="flat">
              <a:solidFill>
                <a:srgbClr val="00549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  <p:sp>
          <p:nvSpPr>
            <p:cNvPr id="343" name="Shape 343"/>
            <p:cNvSpPr/>
            <p:nvPr/>
          </p:nvSpPr>
          <p:spPr>
            <a:xfrm>
              <a:off x="2640967" y="5616964"/>
              <a:ext cx="2328025" cy="7595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3600"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pPr/>
              <a:r>
                <a:t>magnons</a:t>
              </a:r>
            </a:p>
          </p:txBody>
        </p:sp>
        <p:sp>
          <p:nvSpPr>
            <p:cNvPr id="344" name="Shape 344"/>
            <p:cNvSpPr/>
            <p:nvPr/>
          </p:nvSpPr>
          <p:spPr>
            <a:xfrm flipV="1">
              <a:off x="2424794" y="6200480"/>
              <a:ext cx="708836" cy="1095272"/>
            </a:xfrm>
            <a:prstGeom prst="line">
              <a:avLst/>
            </a:prstGeom>
            <a:noFill/>
            <a:ln w="508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/>
              </a:pPr>
            </a:p>
          </p:txBody>
        </p:sp>
      </p:grpSp>
      <p:sp>
        <p:nvSpPr>
          <p:cNvPr id="346" name="Shape 346"/>
          <p:cNvSpPr/>
          <p:nvPr/>
        </p:nvSpPr>
        <p:spPr>
          <a:xfrm>
            <a:off x="1028610" y="2761113"/>
            <a:ext cx="5931671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000"/>
            </a:pPr>
            <a:r>
              <a:t>Dynamical structure factor S(q,w)</a:t>
            </a:r>
          </a:p>
          <a:p>
            <a: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</a:p>
          <a:p>
            <a: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&gt; Low-energy XAS </a:t>
            </a:r>
          </a:p>
          <a:p>
            <a:pPr algn="l">
              <a:defRPr sz="40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in the energy loss domain</a:t>
            </a:r>
          </a:p>
        </p:txBody>
      </p:sp>
      <p:sp>
        <p:nvSpPr>
          <p:cNvPr id="347" name="Shape 347"/>
          <p:cNvSpPr/>
          <p:nvPr/>
        </p:nvSpPr>
        <p:spPr>
          <a:xfrm>
            <a:off x="15792322" y="9039529"/>
            <a:ext cx="2567237" cy="2619987"/>
          </a:xfrm>
          <a:prstGeom prst="ellipse">
            <a:avLst/>
          </a:prstGeom>
          <a:ln w="76200">
            <a:solidFill>
              <a:schemeClr val="accent5">
                <a:hueOff val="-608018"/>
                <a:satOff val="-16379"/>
                <a:lumOff val="25127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0096FF"/>
                </a:solidFill>
              </a:defRPr>
            </a:pPr>
          </a:p>
        </p:txBody>
      </p:sp>
      <p:sp>
        <p:nvSpPr>
          <p:cNvPr id="348" name="Shape 348"/>
          <p:cNvSpPr/>
          <p:nvPr/>
        </p:nvSpPr>
        <p:spPr>
          <a:xfrm>
            <a:off x="17003893" y="12733568"/>
            <a:ext cx="7013528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i="1" sz="3000">
                <a:solidFill>
                  <a:srgbClr val="5A5F5E"/>
                </a:solidFill>
              </a:defRPr>
            </a:lvl1pPr>
          </a:lstStyle>
          <a:p>
            <a:pPr/>
            <a:r>
              <a:t>C. Sahle et al.,  J. Synchrotron Rad. (2017)</a:t>
            </a:r>
          </a:p>
        </p:txBody>
      </p:sp>
      <p:sp>
        <p:nvSpPr>
          <p:cNvPr id="349" name="Shape 349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</a:t>
            </a:r>
          </a:p>
        </p:txBody>
      </p:sp>
      <p:pic>
        <p:nvPicPr>
          <p:cNvPr id="350" name="image25.png"/>
          <p:cNvPicPr>
            <a:picLocks noChangeAspect="1"/>
          </p:cNvPicPr>
          <p:nvPr/>
        </p:nvPicPr>
        <p:blipFill>
          <a:blip r:embed="rId3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/>
          <p:nvPr/>
        </p:nvSpPr>
        <p:spPr>
          <a:xfrm>
            <a:off x="11691915" y="4029703"/>
            <a:ext cx="11865303" cy="75069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654" name="Group 654"/>
          <p:cNvGrpSpPr/>
          <p:nvPr/>
        </p:nvGrpSpPr>
        <p:grpSpPr>
          <a:xfrm>
            <a:off x="1557386" y="4842503"/>
            <a:ext cx="8916405" cy="5878753"/>
            <a:chOff x="0" y="0"/>
            <a:chExt cx="8916403" cy="5878752"/>
          </a:xfrm>
        </p:grpSpPr>
        <p:pic>
          <p:nvPicPr>
            <p:cNvPr id="650" name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719850" cy="1179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1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19464" y="1661774"/>
              <a:ext cx="6396940" cy="500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2" name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474" y="4699427"/>
              <a:ext cx="8594771" cy="1179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3" name="Shape 653"/>
            <p:cNvSpPr/>
            <p:nvPr/>
          </p:nvSpPr>
          <p:spPr>
            <a:xfrm>
              <a:off x="2072751" y="2751756"/>
              <a:ext cx="6593494" cy="888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lvl="2" indent="0" algn="l">
                <a:spcBef>
                  <a:spcPts val="5300"/>
                </a:spcBef>
                <a:buClr>
                  <a:srgbClr val="535353"/>
                </a:buClr>
                <a:defRPr sz="4000"/>
              </a:pPr>
              <a:r>
                <a:rPr>
                  <a:latin typeface="Gill Sans SemiBold"/>
                  <a:ea typeface="Gill Sans SemiBold"/>
                  <a:cs typeface="Gill Sans SemiBold"/>
                  <a:sym typeface="Gill Sans SemiBold"/>
                </a:rPr>
                <a:t>q</a:t>
              </a:r>
              <a:r>
                <a:t> plays the role of ε in XAS</a:t>
              </a:r>
            </a:p>
          </p:txBody>
        </p:sp>
      </p:grpSp>
      <p:sp>
        <p:nvSpPr>
          <p:cNvPr id="655" name="Shape 655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equivalence to XAS</a:t>
            </a:r>
          </a:p>
        </p:txBody>
      </p:sp>
      <p:pic>
        <p:nvPicPr>
          <p:cNvPr id="656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53128" y="4136910"/>
            <a:ext cx="12118031" cy="7289939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hape 657"/>
          <p:cNvSpPr/>
          <p:nvPr/>
        </p:nvSpPr>
        <p:spPr>
          <a:xfrm>
            <a:off x="10499190" y="2302074"/>
            <a:ext cx="2969898" cy="1974526"/>
          </a:xfrm>
          <a:prstGeom prst="wedgeEllipseCallout">
            <a:avLst>
              <a:gd name="adj1" fmla="val 35568"/>
              <a:gd name="adj2" fmla="val 72150"/>
            </a:avLst>
          </a:prstGeom>
          <a:ln w="50800">
            <a:solidFill>
              <a:srgbClr val="44444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444444"/>
                </a:solidFill>
              </a:defRPr>
            </a:pPr>
            <a:r>
              <a:t>Triakonta-</a:t>
            </a:r>
          </a:p>
          <a:p>
            <a:pPr defTabSz="584200">
              <a:defRPr sz="3600">
                <a:solidFill>
                  <a:srgbClr val="444444"/>
                </a:solidFill>
              </a:defRPr>
            </a:pPr>
            <a:r>
              <a:t>dipole</a:t>
            </a:r>
          </a:p>
        </p:txBody>
      </p:sp>
      <p:sp>
        <p:nvSpPr>
          <p:cNvPr id="658" name="Shape 658"/>
          <p:cNvSpPr/>
          <p:nvPr/>
        </p:nvSpPr>
        <p:spPr>
          <a:xfrm>
            <a:off x="14097688" y="2004240"/>
            <a:ext cx="2272937" cy="1783448"/>
          </a:xfrm>
          <a:prstGeom prst="wedgeEllipseCallout">
            <a:avLst>
              <a:gd name="adj1" fmla="val -55153"/>
              <a:gd name="adj2" fmla="val 105124"/>
            </a:avLst>
          </a:prstGeom>
          <a:ln w="50800">
            <a:solidFill>
              <a:srgbClr val="44444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444444"/>
                </a:solidFill>
              </a:defRPr>
            </a:lvl1pPr>
          </a:lstStyle>
          <a:p>
            <a:pPr/>
            <a:r>
              <a:t>octupole</a:t>
            </a:r>
          </a:p>
        </p:txBody>
      </p:sp>
      <p:sp>
        <p:nvSpPr>
          <p:cNvPr id="659" name="Shape 659"/>
          <p:cNvSpPr/>
          <p:nvPr/>
        </p:nvSpPr>
        <p:spPr>
          <a:xfrm>
            <a:off x="17816817" y="11931879"/>
            <a:ext cx="57404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defRPr i="1" sz="3200"/>
            </a:lvl1pPr>
          </a:lstStyle>
          <a:p>
            <a:pPr/>
            <a:r>
              <a:t>R.A. Gordon et al., EPL 81 (2008)</a:t>
            </a:r>
          </a:p>
        </p:txBody>
      </p:sp>
      <p:pic>
        <p:nvPicPr>
          <p:cNvPr id="660" name="image25.png"/>
          <p:cNvPicPr>
            <a:picLocks noChangeAspect="1"/>
          </p:cNvPicPr>
          <p:nvPr/>
        </p:nvPicPr>
        <p:blipFill>
          <a:blip r:embed="rId6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raphit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7141" y="3576008"/>
            <a:ext cx="114300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5922318" y="7555871"/>
            <a:ext cx="1713509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Compton</a:t>
            </a:r>
          </a:p>
        </p:txBody>
      </p:sp>
      <p:sp>
        <p:nvSpPr>
          <p:cNvPr id="354" name="Shape 354"/>
          <p:cNvSpPr/>
          <p:nvPr/>
        </p:nvSpPr>
        <p:spPr>
          <a:xfrm>
            <a:off x="4081041" y="4704836"/>
            <a:ext cx="111700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Elastic</a:t>
            </a:r>
          </a:p>
        </p:txBody>
      </p:sp>
      <p:sp>
        <p:nvSpPr>
          <p:cNvPr id="355" name="Shape 355"/>
          <p:cNvSpPr/>
          <p:nvPr/>
        </p:nvSpPr>
        <p:spPr>
          <a:xfrm>
            <a:off x="10384756" y="10225355"/>
            <a:ext cx="1803868" cy="936606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56" name="graphit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1855" y="2696976"/>
            <a:ext cx="8328563" cy="6246422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3430438" y="2637427"/>
            <a:ext cx="5487096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t>graphite, 6 keV, 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q</a:t>
            </a:r>
            <a:r>
              <a:t>= 5.6 A</a:t>
            </a:r>
            <a:r>
              <a:rPr baseline="31999"/>
              <a:t>-1</a:t>
            </a:r>
          </a:p>
        </p:txBody>
      </p:sp>
      <p:sp>
        <p:nvSpPr>
          <p:cNvPr id="358" name="Shape 358"/>
          <p:cNvSpPr/>
          <p:nvPr/>
        </p:nvSpPr>
        <p:spPr>
          <a:xfrm>
            <a:off x="17617718" y="2745995"/>
            <a:ext cx="1810743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C K-edge</a:t>
            </a:r>
          </a:p>
        </p:txBody>
      </p:sp>
      <p:sp>
        <p:nvSpPr>
          <p:cNvPr id="359" name="Shape 359"/>
          <p:cNvSpPr/>
          <p:nvPr/>
        </p:nvSpPr>
        <p:spPr>
          <a:xfrm>
            <a:off x="17440296" y="1730789"/>
            <a:ext cx="1034654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pPr/>
            <a:r>
              <a:t>XRS</a:t>
            </a:r>
          </a:p>
        </p:txBody>
      </p:sp>
      <p:sp>
        <p:nvSpPr>
          <p:cNvPr id="360" name="Shape 360"/>
          <p:cNvSpPr/>
          <p:nvPr/>
        </p:nvSpPr>
        <p:spPr>
          <a:xfrm>
            <a:off x="16527357" y="3398166"/>
            <a:ext cx="599812" cy="63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t>π</a:t>
            </a:r>
            <a:r>
              <a:rPr baseline="31999"/>
              <a:t>*</a:t>
            </a:r>
          </a:p>
        </p:txBody>
      </p:sp>
      <p:sp>
        <p:nvSpPr>
          <p:cNvPr id="361" name="Shape 361"/>
          <p:cNvSpPr/>
          <p:nvPr/>
        </p:nvSpPr>
        <p:spPr>
          <a:xfrm>
            <a:off x="17204989" y="4122532"/>
            <a:ext cx="558933" cy="63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σ</a:t>
            </a:r>
            <a:r>
              <a:rPr baseline="31999"/>
              <a:t>*</a:t>
            </a:r>
          </a:p>
        </p:txBody>
      </p:sp>
      <p:sp>
        <p:nvSpPr>
          <p:cNvPr id="362" name="Shape 362"/>
          <p:cNvSpPr/>
          <p:nvPr/>
        </p:nvSpPr>
        <p:spPr>
          <a:xfrm>
            <a:off x="20188104" y="7308833"/>
            <a:ext cx="1182266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pPr/>
            <a:r>
              <a:t>&lt; 1min</a:t>
            </a:r>
          </a:p>
        </p:txBody>
      </p:sp>
      <p:sp>
        <p:nvSpPr>
          <p:cNvPr id="363" name="Shape 363"/>
          <p:cNvSpPr/>
          <p:nvPr/>
        </p:nvSpPr>
        <p:spPr>
          <a:xfrm>
            <a:off x="14349155" y="9456985"/>
            <a:ext cx="4830894" cy="178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bulk sensitivity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q</a:t>
            </a:r>
            <a:r>
              <a:rPr baseline="31999"/>
              <a:t>2</a:t>
            </a:r>
            <a:r>
              <a:t> dependence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non-dipolar contrib.</a:t>
            </a:r>
          </a:p>
        </p:txBody>
      </p:sp>
      <p:sp>
        <p:nvSpPr>
          <p:cNvPr id="364" name="Shape 364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at high Q</a:t>
            </a:r>
          </a:p>
        </p:txBody>
      </p:sp>
      <p:pic>
        <p:nvPicPr>
          <p:cNvPr id="365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raphit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2084" y="2694577"/>
            <a:ext cx="8322470" cy="6241852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</p:pic>
      <p:pic>
        <p:nvPicPr>
          <p:cNvPr id="368" name="graphit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7141" y="3576008"/>
            <a:ext cx="114300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5922318" y="7555871"/>
            <a:ext cx="1713509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Compton</a:t>
            </a:r>
          </a:p>
        </p:txBody>
      </p:sp>
      <p:sp>
        <p:nvSpPr>
          <p:cNvPr id="370" name="Shape 370"/>
          <p:cNvSpPr/>
          <p:nvPr/>
        </p:nvSpPr>
        <p:spPr>
          <a:xfrm>
            <a:off x="4081041" y="4704836"/>
            <a:ext cx="1117005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/>
            </a:lvl1pPr>
          </a:lstStyle>
          <a:p>
            <a:pPr/>
            <a:r>
              <a:t>Elastic</a:t>
            </a:r>
          </a:p>
        </p:txBody>
      </p:sp>
      <p:sp>
        <p:nvSpPr>
          <p:cNvPr id="371" name="Shape 371"/>
          <p:cNvSpPr/>
          <p:nvPr/>
        </p:nvSpPr>
        <p:spPr>
          <a:xfrm>
            <a:off x="10384756" y="10225355"/>
            <a:ext cx="1803868" cy="936606"/>
          </a:xfrm>
          <a:prstGeom prst="rect">
            <a:avLst/>
          </a:prstGeom>
          <a:ln w="25400">
            <a:solidFill>
              <a:srgbClr val="80878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2" name="Shape 372"/>
          <p:cNvSpPr/>
          <p:nvPr/>
        </p:nvSpPr>
        <p:spPr>
          <a:xfrm>
            <a:off x="3430438" y="2637427"/>
            <a:ext cx="5487096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000"/>
            </a:pPr>
            <a:r>
              <a:t>graphite, 6 keV, 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q</a:t>
            </a:r>
            <a:r>
              <a:t>= 5.6 A</a:t>
            </a:r>
            <a:r>
              <a:rPr baseline="31999"/>
              <a:t>-1</a:t>
            </a:r>
          </a:p>
        </p:txBody>
      </p:sp>
      <p:sp>
        <p:nvSpPr>
          <p:cNvPr id="373" name="Shape 373"/>
          <p:cNvSpPr/>
          <p:nvPr/>
        </p:nvSpPr>
        <p:spPr>
          <a:xfrm>
            <a:off x="17617718" y="2745995"/>
            <a:ext cx="1810743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C K-edge</a:t>
            </a:r>
          </a:p>
        </p:txBody>
      </p:sp>
      <p:sp>
        <p:nvSpPr>
          <p:cNvPr id="374" name="Shape 374"/>
          <p:cNvSpPr/>
          <p:nvPr/>
        </p:nvSpPr>
        <p:spPr>
          <a:xfrm>
            <a:off x="17440296" y="1730789"/>
            <a:ext cx="1034654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/>
            </a:lvl1pPr>
          </a:lstStyle>
          <a:p>
            <a:pPr/>
            <a:r>
              <a:t>XRS</a:t>
            </a:r>
          </a:p>
        </p:txBody>
      </p:sp>
      <p:sp>
        <p:nvSpPr>
          <p:cNvPr id="375" name="Shape 375"/>
          <p:cNvSpPr/>
          <p:nvPr/>
        </p:nvSpPr>
        <p:spPr>
          <a:xfrm>
            <a:off x="16527357" y="3398166"/>
            <a:ext cx="599812" cy="63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t>π</a:t>
            </a:r>
            <a:r>
              <a:rPr baseline="31999"/>
              <a:t>*</a:t>
            </a:r>
          </a:p>
        </p:txBody>
      </p:sp>
      <p:sp>
        <p:nvSpPr>
          <p:cNvPr id="376" name="Shape 376"/>
          <p:cNvSpPr/>
          <p:nvPr/>
        </p:nvSpPr>
        <p:spPr>
          <a:xfrm>
            <a:off x="17204989" y="4122532"/>
            <a:ext cx="558933" cy="63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200"/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σ</a:t>
            </a:r>
            <a:r>
              <a:rPr baseline="31999"/>
              <a:t>*</a:t>
            </a:r>
          </a:p>
        </p:txBody>
      </p:sp>
      <p:sp>
        <p:nvSpPr>
          <p:cNvPr id="377" name="Shape 377"/>
          <p:cNvSpPr/>
          <p:nvPr/>
        </p:nvSpPr>
        <p:spPr>
          <a:xfrm>
            <a:off x="20188104" y="7308833"/>
            <a:ext cx="1182266" cy="54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/>
            </a:lvl1pPr>
          </a:lstStyle>
          <a:p>
            <a:pPr/>
            <a:r>
              <a:t>&lt; 1min</a:t>
            </a:r>
          </a:p>
        </p:txBody>
      </p:sp>
      <p:sp>
        <p:nvSpPr>
          <p:cNvPr id="378" name="Shape 378"/>
          <p:cNvSpPr/>
          <p:nvPr/>
        </p:nvSpPr>
        <p:spPr>
          <a:xfrm>
            <a:off x="14349155" y="9456985"/>
            <a:ext cx="4830894" cy="178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bulk sensitivity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q</a:t>
            </a:r>
            <a:r>
              <a:rPr baseline="31999"/>
              <a:t>2</a:t>
            </a:r>
            <a:r>
              <a:t> dependence</a:t>
            </a:r>
          </a:p>
          <a:p>
            <a:pPr algn="l">
              <a:defRPr sz="36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non-dipolar contrib.</a:t>
            </a:r>
          </a:p>
        </p:txBody>
      </p:sp>
      <p:sp>
        <p:nvSpPr>
          <p:cNvPr id="379" name="Shape 379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at high Q</a:t>
            </a:r>
          </a:p>
        </p:txBody>
      </p:sp>
      <p:pic>
        <p:nvPicPr>
          <p:cNvPr id="380" name="image25.png"/>
          <p:cNvPicPr>
            <a:picLocks noChangeAspect="1"/>
          </p:cNvPicPr>
          <p:nvPr/>
        </p:nvPicPr>
        <p:blipFill>
          <a:blip r:embed="rId4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2429443" y="2264666"/>
            <a:ext cx="4607719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3600"/>
            </a:pPr>
            <a:r>
              <a:t>O K-edge in MgSiO</a:t>
            </a:r>
            <a:r>
              <a:rPr baseline="-5999"/>
              <a:t>3</a:t>
            </a:r>
            <a:r>
              <a:t> under high pressure </a:t>
            </a:r>
          </a:p>
        </p:txBody>
      </p:sp>
      <p:pic>
        <p:nvPicPr>
          <p:cNvPr id="383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6026" y="3714916"/>
            <a:ext cx="4030802" cy="854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2075" y="3925669"/>
            <a:ext cx="4625579" cy="205382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6332075" y="11241037"/>
            <a:ext cx="3661173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i="1" sz="3000"/>
            </a:lvl1pPr>
          </a:lstStyle>
          <a:p>
            <a:pPr/>
            <a:r>
              <a:t>Lee et al., PNAS (2008) 105, 7925</a:t>
            </a:r>
          </a:p>
        </p:txBody>
      </p:sp>
      <p:pic>
        <p:nvPicPr>
          <p:cNvPr id="386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52859" y="4262219"/>
            <a:ext cx="4679157" cy="549393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13870781" y="2474573"/>
            <a:ext cx="4607719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600"/>
            </a:lvl1pPr>
          </a:lstStyle>
          <a:p>
            <a:pPr/>
            <a:r>
              <a:t>C K-edge in graphite under high pressure </a:t>
            </a:r>
          </a:p>
        </p:txBody>
      </p:sp>
      <p:pic>
        <p:nvPicPr>
          <p:cNvPr id="388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32015" y="4476532"/>
            <a:ext cx="3303985" cy="2732485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/>
          <p:nvPr/>
        </p:nvSpPr>
        <p:spPr>
          <a:xfrm>
            <a:off x="13352859" y="9756154"/>
            <a:ext cx="3661173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i="1" sz="3200"/>
            </a:lvl1pPr>
          </a:lstStyle>
          <a:p>
            <a:pPr/>
            <a:r>
              <a:t>Mao et al., Science (2003), 302 425</a:t>
            </a:r>
          </a:p>
        </p:txBody>
      </p:sp>
      <p:pic>
        <p:nvPicPr>
          <p:cNvPr id="390" name="image25.png"/>
          <p:cNvPicPr>
            <a:picLocks noChangeAspect="1"/>
          </p:cNvPicPr>
          <p:nvPr/>
        </p:nvPicPr>
        <p:blipFill>
          <a:blip r:embed="rId6">
            <a:alphaModFix amt="69932"/>
            <a:extLst/>
          </a:blip>
          <a:stretch>
            <a:fillRect/>
          </a:stretch>
        </p:blipFill>
        <p:spPr>
          <a:xfrm>
            <a:off x="17514094" y="275925"/>
            <a:ext cx="3553121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at extreme conditions</a:t>
            </a:r>
          </a:p>
        </p:txBody>
      </p:sp>
      <p:sp>
        <p:nvSpPr>
          <p:cNvPr id="392" name="Shape 392"/>
          <p:cNvSpPr/>
          <p:nvPr/>
        </p:nvSpPr>
        <p:spPr>
          <a:xfrm>
            <a:off x="13352859" y="12234812"/>
            <a:ext cx="10497101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200">
                <a:solidFill>
                  <a:srgbClr val="5A5F5E"/>
                </a:solidFill>
              </a:defRPr>
            </a:pPr>
            <a:r>
              <a:t>Review in JPR and A. Shukla,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Rev. Mod. Phys. (2010)</a:t>
            </a:r>
            <a:r>
              <a:rPr>
                <a:solidFill>
                  <a:srgbClr val="005493"/>
                </a:solidFill>
              </a:rPr>
              <a:t>,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t>82 847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/>
        </p:nvSpPr>
        <p:spPr>
          <a:xfrm>
            <a:off x="7315481" y="6143624"/>
            <a:ext cx="9753038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5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in ancient materials</a:t>
            </a:r>
          </a:p>
        </p:txBody>
      </p:sp>
      <p:pic>
        <p:nvPicPr>
          <p:cNvPr id="395" name="image25.png"/>
          <p:cNvPicPr>
            <a:picLocks noChangeAspect="1"/>
          </p:cNvPicPr>
          <p:nvPr/>
        </p:nvPicPr>
        <p:blipFill>
          <a:blip r:embed="rId2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XRS in ancient materials</a:t>
            </a:r>
          </a:p>
        </p:txBody>
      </p:sp>
      <p:pic>
        <p:nvPicPr>
          <p:cNvPr id="398" name="image25.png"/>
          <p:cNvPicPr>
            <a:picLocks noChangeAspect="1"/>
          </p:cNvPicPr>
          <p:nvPr/>
        </p:nvPicPr>
        <p:blipFill>
          <a:blip r:embed="rId2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387" y="3071827"/>
            <a:ext cx="10327066" cy="6444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9759" y="2585257"/>
            <a:ext cx="8541028" cy="8744733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12899393" y="11988300"/>
            <a:ext cx="9091394" cy="146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P. Gueriau, JPR, S. Bernard, J. A. Kaddissy, S. Goler, C. J. Sahle, D. Sokaras, R. A. Wogelius, P. L. Manning, U. Bergmann, and L. Bertrand, 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Analytical Chemistry</a:t>
            </a:r>
            <a:r>
              <a:t>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(2017)</a:t>
            </a:r>
            <a:r>
              <a:t>, 89, 10819.</a:t>
            </a:r>
          </a:p>
        </p:txBody>
      </p:sp>
      <p:sp>
        <p:nvSpPr>
          <p:cNvPr id="402" name="Shape 402"/>
          <p:cNvSpPr/>
          <p:nvPr/>
        </p:nvSpPr>
        <p:spPr>
          <a:xfrm>
            <a:off x="2775385" y="9869257"/>
            <a:ext cx="7893275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i="1" sz="3000">
                <a:solidFill>
                  <a:srgbClr val="5A5F5E"/>
                </a:solidFill>
              </a:defRPr>
            </a:pPr>
            <a:r>
              <a:t>U. Bergmann, R. Georgiou, P. Gueriau, JPR, L. Bertrand,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Reflet de la Physique (2019) </a:t>
            </a:r>
            <a:r>
              <a:t>in press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25.png"/>
          <p:cNvPicPr>
            <a:picLocks noChangeAspect="1"/>
          </p:cNvPicPr>
          <p:nvPr/>
        </p:nvPicPr>
        <p:blipFill>
          <a:blip r:embed="rId2">
            <a:alphaModFix amt="69932"/>
            <a:extLst/>
          </a:blip>
          <a:stretch>
            <a:fillRect/>
          </a:stretch>
        </p:blipFill>
        <p:spPr>
          <a:xfrm>
            <a:off x="20510658" y="383562"/>
            <a:ext cx="3553120" cy="1595279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720752" y="359189"/>
            <a:ext cx="9753039" cy="14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56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C-speciation by NEXAFS</a:t>
            </a:r>
          </a:p>
        </p:txBody>
      </p:sp>
      <p:pic>
        <p:nvPicPr>
          <p:cNvPr id="40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8210" y="2674309"/>
            <a:ext cx="9015581" cy="8035626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5238755" y="2674309"/>
            <a:ext cx="5075465" cy="28055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8" name="Shape 408"/>
          <p:cNvSpPr/>
          <p:nvPr/>
        </p:nvSpPr>
        <p:spPr>
          <a:xfrm>
            <a:off x="1458210" y="10998952"/>
            <a:ext cx="7321427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i="1" sz="3000">
                <a:solidFill>
                  <a:srgbClr val="5A5F5E"/>
                </a:solidFill>
              </a:defRPr>
            </a:lvl1pPr>
          </a:lstStyle>
          <a:p>
            <a:pPr/>
            <a:r>
              <a:t>J. Sedlmair et al., J Soils Sediments (2012) 12,24</a:t>
            </a:r>
          </a:p>
        </p:txBody>
      </p:sp>
      <p:pic>
        <p:nvPicPr>
          <p:cNvPr id="40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3934" y="2699739"/>
            <a:ext cx="9986858" cy="8316522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410"/>
          <p:cNvSpPr/>
          <p:nvPr/>
        </p:nvSpPr>
        <p:spPr>
          <a:xfrm>
            <a:off x="12192000" y="11737159"/>
            <a:ext cx="837479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i="1" sz="3200">
                <a:solidFill>
                  <a:srgbClr val="5A5F5E"/>
                </a:solidFill>
              </a:defRPr>
            </a:lvl1pPr>
          </a:lstStyle>
          <a:p>
            <a:pPr/>
            <a:r>
              <a:t>D. Solomon et al., Soil Sci. Soc. Am. J. 73 (2009), 1817.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