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9" r:id="rId5"/>
    <p:sldId id="258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14" autoAdjust="0"/>
  </p:normalViewPr>
  <p:slideViewPr>
    <p:cSldViewPr>
      <p:cViewPr varScale="1">
        <p:scale>
          <a:sx n="120" d="100"/>
          <a:sy n="120" d="100"/>
        </p:scale>
        <p:origin x="9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4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1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8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9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0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3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4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D4B2-98A5-4CD2-9E40-ED608EE4954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84C90-FE1A-4FBC-9129-D58862A6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6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/>
          <a:lstStyle/>
          <a:p>
            <a:r>
              <a:rPr lang="en-US" smtClean="0"/>
              <a:t>Fly and trajectory scans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smtClean="0"/>
              <a:t>Tim Mooney</a:t>
            </a:r>
          </a:p>
          <a:p>
            <a:r>
              <a:rPr lang="en-US" smtClean="0"/>
              <a:t>2/27/2015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2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5211"/>
            <a:ext cx="8229600" cy="804989"/>
          </a:xfrm>
        </p:spPr>
        <p:txBody>
          <a:bodyPr>
            <a:normAutofit lnSpcReduction="10000"/>
          </a:bodyPr>
          <a:lstStyle/>
          <a:p>
            <a:r>
              <a:rPr lang="en-US" sz="2400"/>
              <a:t>U</a:t>
            </a:r>
            <a:r>
              <a:rPr lang="en-US" sz="2400" smtClean="0"/>
              <a:t>ser interface: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Differences</a:t>
            </a:r>
            <a:r>
              <a:rPr lang="en-US" sz="2000" smtClean="0"/>
              <a:t> from hardware fly scan: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91" y="1832701"/>
            <a:ext cx="2832018" cy="43070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Trajectory scan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7" name="Oval 6"/>
          <p:cNvSpPr/>
          <p:nvPr/>
        </p:nvSpPr>
        <p:spPr>
          <a:xfrm>
            <a:off x="2133600" y="2530962"/>
            <a:ext cx="442911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5349" y="4054543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1859" y="3124200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5800" y="2509837"/>
            <a:ext cx="831056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2456" y="5754988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300454"/>
            <a:ext cx="3948027" cy="31976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762000"/>
            <a:ext cx="2960160" cy="431828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5943600" y="990600"/>
            <a:ext cx="3048000" cy="40386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65791" y="4648200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4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Trajectory scan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smtClean="0"/>
              <a:t>Remarks:</a:t>
            </a:r>
          </a:p>
          <a:p>
            <a:pPr lvl="1"/>
            <a:r>
              <a:rPr lang="en-US" sz="2000" smtClean="0"/>
              <a:t>Trajectory must be loaded</a:t>
            </a:r>
          </a:p>
          <a:p>
            <a:pPr lvl="1"/>
            <a:r>
              <a:rPr lang="en-US" sz="2000" smtClean="0"/>
              <a:t>Detector </a:t>
            </a:r>
            <a:r>
              <a:rPr lang="en-US" sz="2000"/>
              <a:t>must be prepared and started before motor </a:t>
            </a:r>
            <a:r>
              <a:rPr lang="en-US" sz="2000" smtClean="0"/>
              <a:t>moves</a:t>
            </a:r>
          </a:p>
          <a:p>
            <a:r>
              <a:rPr lang="en-US" sz="2400" smtClean="0"/>
              <a:t>PVs: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2743200"/>
            <a:ext cx="31242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</a:t>
            </a:r>
            <a:r>
              <a:rPr lang="en-US" b="1" smtClean="0"/>
              <a:t>odified </a:t>
            </a:r>
            <a:r>
              <a:rPr lang="en-US" b="1"/>
              <a:t>for </a:t>
            </a:r>
            <a:r>
              <a:rPr lang="en-US" b="1" smtClean="0"/>
              <a:t>trajectory </a:t>
            </a:r>
            <a:r>
              <a:rPr lang="en-US" b="1"/>
              <a:t>scan</a:t>
            </a:r>
            <a:r>
              <a:rPr lang="en-US" b="1" smtClean="0"/>
              <a:t>:</a:t>
            </a:r>
          </a:p>
          <a:p>
            <a:pPr marL="0" lvl="2"/>
            <a:r>
              <a:rPr lang="en-US" sz="1600" smtClean="0"/>
              <a:t>$(scan).T1PV = $(traj):Execute</a:t>
            </a:r>
          </a:p>
          <a:p>
            <a:r>
              <a:rPr lang="en-US" sz="1600" smtClean="0"/>
              <a:t>$(</a:t>
            </a:r>
            <a:r>
              <a:rPr lang="en-US" sz="1600"/>
              <a:t>mcs):Prescale = </a:t>
            </a:r>
            <a:r>
              <a:rPr lang="en-US" sz="1600" smtClean="0"/>
              <a:t>1</a:t>
            </a:r>
          </a:p>
          <a:p>
            <a:r>
              <a:rPr lang="en-US" sz="1600" smtClean="0"/>
              <a:t>$(scan).BSWAIT = Wait</a:t>
            </a:r>
          </a:p>
          <a:p>
            <a:endParaRPr lang="en-US" sz="800" smtClean="0"/>
          </a:p>
          <a:p>
            <a:r>
              <a:rPr lang="en-US" sz="1600" smtClean="0"/>
              <a:t>$(</a:t>
            </a:r>
            <a:r>
              <a:rPr lang="en-US" sz="1600"/>
              <a:t>scan).BSPV = </a:t>
            </a:r>
            <a:r>
              <a:rPr lang="en-US" sz="1600" smtClean="0">
                <a:solidFill>
                  <a:srgbClr val="92D050"/>
                </a:solidFill>
              </a:rPr>
              <a:t>prepForTraj</a:t>
            </a:r>
          </a:p>
          <a:p>
            <a:r>
              <a:rPr lang="en-US" sz="1600" smtClean="0"/>
              <a:t>$(</a:t>
            </a:r>
            <a:r>
              <a:rPr lang="en-US" sz="1600"/>
              <a:t>scan).A1PV = </a:t>
            </a:r>
            <a:r>
              <a:rPr lang="en-US" sz="1600" smtClean="0">
                <a:solidFill>
                  <a:srgbClr val="92D050"/>
                </a:solidFill>
              </a:rPr>
              <a:t>prepData</a:t>
            </a:r>
          </a:p>
          <a:p>
            <a:r>
              <a:rPr lang="en-US" sz="1600" smtClean="0"/>
              <a:t>$(mcs):CountOnStart = </a:t>
            </a:r>
            <a:r>
              <a:rPr lang="en-US" sz="1600" smtClean="0">
                <a:solidFill>
                  <a:srgbClr val="92D050"/>
                </a:solidFill>
              </a:rPr>
              <a:t>No</a:t>
            </a:r>
          </a:p>
          <a:p>
            <a:r>
              <a:rPr lang="en-US" sz="1600" smtClean="0"/>
              <a:t>$(traj):* = </a:t>
            </a:r>
            <a:r>
              <a:rPr lang="en-US" sz="1600" smtClean="0">
                <a:solidFill>
                  <a:srgbClr val="92D050"/>
                </a:solidFill>
              </a:rPr>
              <a:t>many choices</a:t>
            </a:r>
          </a:p>
          <a:p>
            <a:pPr marL="0" lvl="2"/>
            <a:endParaRPr lang="en-US" sz="8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$(scan).P1PV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$(motor).VELO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$(scan).P1SP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$(scan).P1EP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$(scan).P1SM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743200"/>
            <a:ext cx="3200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Same as for hardware fly scan:</a:t>
            </a:r>
          </a:p>
          <a:p>
            <a:pPr marL="0" lvl="2"/>
            <a:r>
              <a:rPr lang="en-US" sz="1600" smtClean="0"/>
              <a:t>$(scan).ACQT = 1D ARRAY</a:t>
            </a:r>
          </a:p>
          <a:p>
            <a:pPr marL="0" lvl="2"/>
            <a:r>
              <a:rPr lang="en-US" sz="1600" smtClean="0"/>
              <a:t>$(mcs):PresetReal = 0</a:t>
            </a:r>
          </a:p>
          <a:p>
            <a:pPr marL="0" lvl="2"/>
            <a:r>
              <a:rPr lang="en-US" sz="1600" smtClean="0"/>
              <a:t>$(mcs):ChannelAdvance = External</a:t>
            </a:r>
          </a:p>
          <a:p>
            <a:pPr marL="0" lvl="2"/>
            <a:r>
              <a:rPr lang="en-US" sz="1600" smtClean="0"/>
              <a:t>$(mcs):Channel1Source = Int. clock</a:t>
            </a:r>
          </a:p>
          <a:p>
            <a:pPr marL="0" lvl="2"/>
            <a:endParaRPr lang="en-US" sz="800" smtClean="0"/>
          </a:p>
          <a:p>
            <a:pPr marL="0" lvl="2"/>
            <a:r>
              <a:rPr lang="en-US" sz="1600" smtClean="0"/>
              <a:t>$(scan).NPTS = </a:t>
            </a:r>
            <a:r>
              <a:rPr lang="en-US" sz="1600" smtClean="0">
                <a:solidFill>
                  <a:srgbClr val="92D050"/>
                </a:solidFill>
              </a:rPr>
              <a:t>10</a:t>
            </a:r>
          </a:p>
          <a:p>
            <a:pPr marL="0" lvl="2"/>
            <a:r>
              <a:rPr lang="en-US" sz="1600" smtClean="0"/>
              <a:t>$(scan).D01PV = </a:t>
            </a:r>
            <a:r>
              <a:rPr lang="en-US" sz="1600" smtClean="0">
                <a:solidFill>
                  <a:srgbClr val="92D050"/>
                </a:solidFill>
              </a:rPr>
              <a:t>$(mcs):mca1.VAL</a:t>
            </a:r>
          </a:p>
          <a:p>
            <a:pPr marL="0" lvl="2"/>
            <a:r>
              <a:rPr lang="en-US" sz="1600" smtClean="0"/>
              <a:t>$(mcs):NuseAll = </a:t>
            </a:r>
            <a:r>
              <a:rPr lang="en-US" sz="1600" smtClean="0">
                <a:solidFill>
                  <a:srgbClr val="92D050"/>
                </a:solidFill>
              </a:rPr>
              <a:t>1000</a:t>
            </a:r>
          </a:p>
          <a:p>
            <a:pPr marL="0" lvl="2"/>
            <a:endParaRPr lang="en-US" sz="800">
              <a:solidFill>
                <a:srgbClr val="92D050"/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$(scan).R1PV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</a:p>
          <a:p>
            <a:pPr marL="0" lvl="2"/>
            <a:endParaRPr lang="en-US" sz="160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255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Trajectory definition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Number of trajectory elements</a:t>
            </a:r>
          </a:p>
          <a:p>
            <a:r>
              <a:rPr lang="en-US" sz="2400" smtClean="0"/>
              <a:t>Array of positions for each motor</a:t>
            </a:r>
          </a:p>
          <a:p>
            <a:pPr lvl="1"/>
            <a:r>
              <a:rPr lang="en-US" sz="2000" smtClean="0"/>
              <a:t>Ensemble: only one motor</a:t>
            </a:r>
          </a:p>
          <a:p>
            <a:r>
              <a:rPr lang="en-US" sz="2400" smtClean="0"/>
              <a:t>Array of times</a:t>
            </a:r>
          </a:p>
          <a:p>
            <a:pPr lvl="1"/>
            <a:r>
              <a:rPr lang="en-US" sz="2000" smtClean="0"/>
              <a:t>Can be specified as total time</a:t>
            </a:r>
          </a:p>
          <a:p>
            <a:r>
              <a:rPr lang="en-US" sz="2400" smtClean="0"/>
              <a:t>Number of output pulses, start/end element</a:t>
            </a:r>
          </a:p>
          <a:p>
            <a:pPr lvl="1"/>
            <a:r>
              <a:rPr lang="en-US" sz="2000" smtClean="0"/>
              <a:t>MM4005: pulses evenly spaced in distance along trajectory</a:t>
            </a:r>
          </a:p>
          <a:p>
            <a:pPr lvl="1"/>
            <a:r>
              <a:rPr lang="en-US" sz="2000" smtClean="0"/>
              <a:t>XPS: pulses evenly spaced in time</a:t>
            </a:r>
          </a:p>
          <a:p>
            <a:pPr lvl="1"/>
            <a:r>
              <a:rPr lang="en-US" sz="2000" smtClean="0"/>
              <a:t>Ensemble: pulses evenly spaced in distance, or at trajectory points</a:t>
            </a:r>
          </a:p>
          <a:p>
            <a:pPr lvl="2"/>
            <a:r>
              <a:rPr lang="en-US" sz="1600" smtClean="0"/>
              <a:t>Under development: at user-specified positions</a:t>
            </a:r>
          </a:p>
          <a:p>
            <a:pPr lvl="1"/>
            <a:r>
              <a:rPr lang="en-US" sz="2000" smtClean="0"/>
              <a:t>For MAXv: pulses only at trajectory points</a:t>
            </a:r>
          </a:p>
          <a:p>
            <a:r>
              <a:rPr lang="en-US" sz="2400" smtClean="0"/>
              <a:t>Absolute/Relative/Hybrid position mode</a:t>
            </a:r>
          </a:p>
          <a:p>
            <a:pPr lvl="1"/>
            <a:r>
              <a:rPr lang="en-US" sz="2000" smtClean="0"/>
              <a:t>Currently, Ensemble and MAXv don’t support Hybrid mode</a:t>
            </a:r>
          </a:p>
          <a:p>
            <a:r>
              <a:rPr lang="en-US" sz="2400" smtClean="0"/>
              <a:t>MAXv has timing problems in very slow motion</a:t>
            </a:r>
          </a:p>
        </p:txBody>
      </p:sp>
    </p:spTree>
    <p:extLst>
      <p:ext uri="{BB962C8B-B14F-4D97-AF65-F5344CB8AC3E}">
        <p14:creationId xmlns:p14="http://schemas.microsoft.com/office/powerpoint/2010/main" val="2566380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ounded Rectangle 107"/>
          <p:cNvSpPr/>
          <p:nvPr/>
        </p:nvSpPr>
        <p:spPr>
          <a:xfrm>
            <a:off x="609600" y="4495800"/>
            <a:ext cx="7772400" cy="1600200"/>
          </a:xfrm>
          <a:prstGeom prst="roundRect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609600" y="2667000"/>
            <a:ext cx="7772400" cy="1600200"/>
          </a:xfrm>
          <a:prstGeom prst="roundRect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609600" y="838200"/>
            <a:ext cx="7772400" cy="1600200"/>
          </a:xfrm>
          <a:prstGeom prst="roundRect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Detector-trigger options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5" name="TextBox 4"/>
          <p:cNvSpPr txBox="1"/>
          <p:nvPr/>
        </p:nvSpPr>
        <p:spPr>
          <a:xfrm>
            <a:off x="774070" y="1197233"/>
            <a:ext cx="1664329" cy="369332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m</a:t>
            </a:r>
            <a:r>
              <a:rPr lang="en-US" smtClean="0"/>
              <a:t>otor/encoder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38040" y="1183126"/>
            <a:ext cx="609600" cy="369332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MCS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91954" y="1183126"/>
            <a:ext cx="583194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/>
                <a:cs typeface="Times New Roman"/>
              </a:rPr>
              <a:t>÷N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9554" y="1043640"/>
            <a:ext cx="1779383" cy="65353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46683" y="1892051"/>
            <a:ext cx="1143000" cy="369332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  <a:r>
              <a:rPr lang="en-US" smtClean="0"/>
              <a:t>etector</a:t>
            </a:r>
            <a:endParaRPr lang="en-US"/>
          </a:p>
        </p:txBody>
      </p:sp>
      <p:cxnSp>
        <p:nvCxnSpPr>
          <p:cNvPr id="15" name="Straight Connector 14"/>
          <p:cNvCxnSpPr>
            <a:stCxn id="7" idx="1"/>
            <a:endCxn id="5" idx="3"/>
          </p:cNvCxnSpPr>
          <p:nvPr/>
        </p:nvCxnSpPr>
        <p:spPr>
          <a:xfrm flipH="1">
            <a:off x="2438399" y="1367792"/>
            <a:ext cx="3353555" cy="14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071" y="2981871"/>
            <a:ext cx="16643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/>
              <a:t>m</a:t>
            </a:r>
            <a:r>
              <a:rPr lang="en-US" smtClean="0"/>
              <a:t>otor/encoder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38040" y="2971883"/>
            <a:ext cx="609600" cy="369332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MCS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463295" y="2981871"/>
            <a:ext cx="737104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/>
                <a:cs typeface="Times New Roman"/>
              </a:rPr>
              <a:t>÷N(i)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39554" y="2856701"/>
            <a:ext cx="1779383" cy="65353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847437" y="3669268"/>
            <a:ext cx="1143000" cy="369332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  <a:r>
              <a:rPr lang="en-US" smtClean="0"/>
              <a:t>etector</a:t>
            </a: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74070" y="2839770"/>
            <a:ext cx="2502530" cy="65353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25" idx="3"/>
            <a:endCxn id="122" idx="1"/>
          </p:cNvCxnSpPr>
          <p:nvPr/>
        </p:nvCxnSpPr>
        <p:spPr>
          <a:xfrm flipV="1">
            <a:off x="3200399" y="3156549"/>
            <a:ext cx="2591555" cy="9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28" idx="1"/>
          </p:cNvCxnSpPr>
          <p:nvPr/>
        </p:nvCxnSpPr>
        <p:spPr>
          <a:xfrm>
            <a:off x="5181600" y="3166537"/>
            <a:ext cx="1665837" cy="687397"/>
          </a:xfrm>
          <a:prstGeom prst="bentConnector3">
            <a:avLst>
              <a:gd name="adj1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" idx="3"/>
            <a:endCxn id="10" idx="1"/>
          </p:cNvCxnSpPr>
          <p:nvPr/>
        </p:nvCxnSpPr>
        <p:spPr>
          <a:xfrm>
            <a:off x="6375148" y="1367792"/>
            <a:ext cx="471535" cy="7089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4071" y="4873451"/>
            <a:ext cx="1689224" cy="369332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m</a:t>
            </a:r>
            <a:r>
              <a:rPr lang="en-US" smtClean="0"/>
              <a:t>otor/encoder</a:t>
            </a:r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003138" y="4719419"/>
            <a:ext cx="102606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mtClean="0"/>
              <a:t>softGlue</a:t>
            </a:r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200399" y="4870836"/>
            <a:ext cx="724277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/>
                <a:cs typeface="Times New Roman"/>
              </a:rPr>
              <a:t>÷N(i)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124200" y="4731350"/>
            <a:ext cx="1904999" cy="65353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6847437" y="5574268"/>
            <a:ext cx="1143000" cy="369332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  <a:r>
              <a:rPr lang="en-US" smtClean="0"/>
              <a:t>etector</a:t>
            </a:r>
            <a:endParaRPr lang="en-US"/>
          </a:p>
        </p:txBody>
      </p:sp>
      <p:cxnSp>
        <p:nvCxnSpPr>
          <p:cNvPr id="58" name="Straight Connector 57"/>
          <p:cNvCxnSpPr>
            <a:stCxn id="55" idx="1"/>
            <a:endCxn id="53" idx="3"/>
          </p:cNvCxnSpPr>
          <p:nvPr/>
        </p:nvCxnSpPr>
        <p:spPr>
          <a:xfrm flipH="1">
            <a:off x="2463295" y="5055502"/>
            <a:ext cx="737104" cy="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endCxn id="57" idx="1"/>
          </p:cNvCxnSpPr>
          <p:nvPr/>
        </p:nvCxnSpPr>
        <p:spPr>
          <a:xfrm>
            <a:off x="5181600" y="5055502"/>
            <a:ext cx="1665837" cy="703432"/>
          </a:xfrm>
          <a:prstGeom prst="bentConnector3">
            <a:avLst>
              <a:gd name="adj1" fmla="val 434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639554" y="4707595"/>
            <a:ext cx="1779383" cy="65353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55" idx="3"/>
            <a:endCxn id="124" idx="1"/>
          </p:cNvCxnSpPr>
          <p:nvPr/>
        </p:nvCxnSpPr>
        <p:spPr>
          <a:xfrm>
            <a:off x="3924676" y="5055502"/>
            <a:ext cx="1867278" cy="1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38040" y="4870836"/>
            <a:ext cx="609600" cy="369332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MCS</a:t>
            </a:r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774070" y="1905000"/>
            <a:ext cx="2959730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mtClean="0"/>
              <a:t>e.g., step-motor hardware fly</a:t>
            </a:r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774071" y="3735712"/>
            <a:ext cx="403860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mtClean="0"/>
              <a:t>e.g., trajectory, ensemblePSOFly</a:t>
            </a:r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773316" y="5562600"/>
            <a:ext cx="403860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mtClean="0"/>
              <a:t>e.g., tableFly</a:t>
            </a:r>
            <a:endParaRPr lang="en-US"/>
          </a:p>
        </p:txBody>
      </p:sp>
      <p:cxnSp>
        <p:nvCxnSpPr>
          <p:cNvPr id="117" name="Straight Connector 116"/>
          <p:cNvCxnSpPr>
            <a:stCxn id="7" idx="3"/>
            <a:endCxn id="6" idx="1"/>
          </p:cNvCxnSpPr>
          <p:nvPr/>
        </p:nvCxnSpPr>
        <p:spPr>
          <a:xfrm>
            <a:off x="6375148" y="1367792"/>
            <a:ext cx="3628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5791954" y="2971883"/>
            <a:ext cx="583194" cy="369332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/>
                <a:cs typeface="Times New Roman"/>
              </a:rPr>
              <a:t>÷1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791954" y="4872143"/>
            <a:ext cx="583194" cy="369332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/>
                <a:cs typeface="Times New Roman"/>
              </a:rPr>
              <a:t>÷1</a:t>
            </a:r>
            <a:endParaRPr lang="en-US">
              <a:latin typeface="Symbol" panose="05050102010706020507" pitchFamily="18" charset="2"/>
            </a:endParaRPr>
          </a:p>
        </p:txBody>
      </p:sp>
      <p:cxnSp>
        <p:nvCxnSpPr>
          <p:cNvPr id="128" name="Straight Connector 127"/>
          <p:cNvCxnSpPr>
            <a:stCxn id="122" idx="3"/>
            <a:endCxn id="24" idx="1"/>
          </p:cNvCxnSpPr>
          <p:nvPr/>
        </p:nvCxnSpPr>
        <p:spPr>
          <a:xfrm>
            <a:off x="6375148" y="3156549"/>
            <a:ext cx="3628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4" idx="3"/>
            <a:endCxn id="65" idx="1"/>
          </p:cNvCxnSpPr>
          <p:nvPr/>
        </p:nvCxnSpPr>
        <p:spPr>
          <a:xfrm flipV="1">
            <a:off x="6375148" y="5055502"/>
            <a:ext cx="362892" cy="1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004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Examples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1ide hexFly (hard fly scan)</a:t>
            </a:r>
          </a:p>
          <a:p>
            <a:pPr lvl="1"/>
            <a:r>
              <a:rPr lang="en-US" sz="2000" smtClean="0"/>
              <a:t>EnsemblePSOfly.db </a:t>
            </a:r>
            <a:r>
              <a:rPr lang="en-US" sz="2000"/>
              <a:t>with </a:t>
            </a:r>
            <a:r>
              <a:rPr lang="en-US" sz="2000" smtClean="0"/>
              <a:t>evenly spaced data-gate signals</a:t>
            </a:r>
          </a:p>
          <a:p>
            <a:r>
              <a:rPr lang="en-US" sz="2400" smtClean="0"/>
              <a:t>2bmb, 32idc tomography fly (hard fly scan)</a:t>
            </a:r>
          </a:p>
          <a:p>
            <a:pPr lvl="1"/>
            <a:r>
              <a:rPr lang="en-US" sz="2000" smtClean="0"/>
              <a:t>EnsemblePSOfly.db with evenly spaced data-trigger signals</a:t>
            </a:r>
          </a:p>
          <a:p>
            <a:r>
              <a:rPr lang="en-US" sz="2400" smtClean="0"/>
              <a:t>2bmb interlace fly (hard fly scan)</a:t>
            </a:r>
          </a:p>
          <a:p>
            <a:pPr lvl="1"/>
            <a:r>
              <a:rPr lang="en-US" sz="2000"/>
              <a:t>E</a:t>
            </a:r>
            <a:r>
              <a:rPr lang="en-US" sz="2000" smtClean="0"/>
              <a:t>nsemblePSOfly.db with user-specified data-trigger signals</a:t>
            </a:r>
          </a:p>
          <a:p>
            <a:pPr lvl="2"/>
            <a:r>
              <a:rPr lang="en-US" sz="1600" smtClean="0"/>
              <a:t>tableFly.db uses softGlue to generate triggers from motor pulses</a:t>
            </a:r>
          </a:p>
          <a:p>
            <a:pPr lvl="2"/>
            <a:r>
              <a:rPr lang="en-US" sz="1600" smtClean="0"/>
              <a:t>interlaceFly.db programs tableFly</a:t>
            </a:r>
          </a:p>
          <a:p>
            <a:pPr lvl="1"/>
            <a:r>
              <a:rPr lang="en-US" sz="2000" smtClean="0"/>
              <a:t>Acquire at ~100 Hz for ~30 minutes</a:t>
            </a:r>
          </a:p>
          <a:p>
            <a:r>
              <a:rPr lang="en-US" sz="2400" smtClean="0"/>
              <a:t>15idd USAXS fly (trajectory scan)</a:t>
            </a:r>
          </a:p>
          <a:p>
            <a:pPr lvl="1"/>
            <a:r>
              <a:rPr lang="en-US" sz="2000" smtClean="0"/>
              <a:t>Ensemble </a:t>
            </a:r>
            <a:r>
              <a:rPr lang="en-US" sz="2000" smtClean="0"/>
              <a:t>trajectories </a:t>
            </a:r>
            <a:r>
              <a:rPr lang="en-US" sz="2000"/>
              <a:t>with </a:t>
            </a:r>
            <a:r>
              <a:rPr lang="en-US" sz="2000" smtClean="0"/>
              <a:t>user-specified data-trigger signals</a:t>
            </a:r>
          </a:p>
          <a:p>
            <a:pPr lvl="1"/>
            <a:r>
              <a:rPr lang="en-US" sz="2000" smtClean="0"/>
              <a:t>Rotation stage </a:t>
            </a:r>
            <a:r>
              <a:rPr lang="en-US" sz="2000" smtClean="0"/>
              <a:t>executes </a:t>
            </a:r>
            <a:r>
              <a:rPr lang="en-US" sz="2000" smtClean="0"/>
              <a:t>exponential trajectory</a:t>
            </a:r>
          </a:p>
          <a:p>
            <a:pPr lvl="1"/>
            <a:r>
              <a:rPr lang="en-US" sz="2000" smtClean="0"/>
              <a:t>Translation stages </a:t>
            </a:r>
            <a:r>
              <a:rPr lang="en-US" sz="2000" smtClean="0"/>
              <a:t>execute </a:t>
            </a:r>
            <a:r>
              <a:rPr lang="en-US" sz="2000" smtClean="0"/>
              <a:t>commensurate trajectories</a:t>
            </a:r>
            <a:endParaRPr lang="en-US" sz="2000"/>
          </a:p>
          <a:p>
            <a:r>
              <a:rPr lang="en-US" sz="2400" smtClean="0"/>
              <a:t>Gradient-multilayer-deposition </a:t>
            </a:r>
            <a:r>
              <a:rPr lang="en-US" sz="2400" smtClean="0"/>
              <a:t>system (trajectory motion)</a:t>
            </a:r>
          </a:p>
          <a:p>
            <a:pPr lvl="1"/>
            <a:r>
              <a:rPr lang="en-US" sz="2000" smtClean="0"/>
              <a:t>Galil </a:t>
            </a:r>
            <a:r>
              <a:rPr lang="en-US" sz="2000" smtClean="0"/>
              <a:t>trajectory</a:t>
            </a:r>
          </a:p>
          <a:p>
            <a:pPr marL="457200" lvl="1" indent="0">
              <a:buNone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61170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Fly-scan choices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smtClean="0"/>
              <a:t>Software fly scan</a:t>
            </a:r>
          </a:p>
          <a:p>
            <a:pPr lvl="1"/>
            <a:r>
              <a:rPr lang="en-US" sz="2000" smtClean="0"/>
              <a:t>Data acquired while positioners move at constant speed</a:t>
            </a:r>
          </a:p>
          <a:p>
            <a:pPr lvl="1"/>
            <a:r>
              <a:rPr lang="en-US" sz="2000" smtClean="0"/>
              <a:t>Detectors </a:t>
            </a:r>
            <a:r>
              <a:rPr lang="en-US" sz="2000"/>
              <a:t>triggered </a:t>
            </a:r>
            <a:r>
              <a:rPr lang="en-US" sz="2000" smtClean="0"/>
              <a:t>by software</a:t>
            </a:r>
          </a:p>
          <a:p>
            <a:pPr lvl="2"/>
            <a:r>
              <a:rPr lang="en-US" sz="1600" smtClean="0"/>
              <a:t>Periodically, or at user-specified time intervals</a:t>
            </a:r>
          </a:p>
          <a:p>
            <a:pPr lvl="1"/>
            <a:r>
              <a:rPr lang="en-US" sz="2000"/>
              <a:t>P</a:t>
            </a:r>
            <a:r>
              <a:rPr lang="en-US" sz="2000" smtClean="0"/>
              <a:t>ositions acquired </a:t>
            </a:r>
            <a:r>
              <a:rPr lang="en-US" sz="2000"/>
              <a:t>by software along with detector </a:t>
            </a:r>
            <a:r>
              <a:rPr lang="en-US" sz="2000" smtClean="0"/>
              <a:t>data</a:t>
            </a:r>
          </a:p>
          <a:p>
            <a:pPr lvl="1"/>
            <a:r>
              <a:rPr lang="en-US" sz="2000" smtClean="0"/>
              <a:t>Few-ms dead time between data points</a:t>
            </a:r>
          </a:p>
          <a:p>
            <a:pPr lvl="1"/>
            <a:r>
              <a:rPr lang="en-US" sz="2000" smtClean="0"/>
              <a:t>No cabling required</a:t>
            </a:r>
          </a:p>
          <a:p>
            <a:pPr lvl="1"/>
            <a:endParaRPr lang="en-US" sz="2000" smtClean="0"/>
          </a:p>
          <a:p>
            <a:r>
              <a:rPr lang="en-US" sz="2400" smtClean="0"/>
              <a:t>Hardware fly scan</a:t>
            </a:r>
          </a:p>
          <a:p>
            <a:pPr lvl="1"/>
            <a:r>
              <a:rPr lang="en-US" sz="2000" smtClean="0"/>
              <a:t>Data acquired while positioners move</a:t>
            </a:r>
          </a:p>
          <a:p>
            <a:pPr lvl="1"/>
            <a:r>
              <a:rPr lang="en-US" sz="2000"/>
              <a:t>D</a:t>
            </a:r>
            <a:r>
              <a:rPr lang="en-US" sz="2000" smtClean="0"/>
              <a:t>etectors triggered by pulses from positioner</a:t>
            </a:r>
          </a:p>
          <a:p>
            <a:pPr lvl="2"/>
            <a:r>
              <a:rPr lang="en-US" sz="1600" smtClean="0"/>
              <a:t>Periodically</a:t>
            </a:r>
          </a:p>
          <a:p>
            <a:pPr lvl="2"/>
            <a:r>
              <a:rPr lang="en-US" sz="1600" smtClean="0"/>
              <a:t>At user-specified positions</a:t>
            </a:r>
          </a:p>
          <a:p>
            <a:pPr lvl="1"/>
            <a:r>
              <a:rPr lang="en-US" sz="2000" smtClean="0"/>
              <a:t>Positions implied or acquired by multichannel scaler</a:t>
            </a:r>
          </a:p>
          <a:p>
            <a:pPr lvl="2"/>
            <a:r>
              <a:rPr lang="en-US" sz="1600" smtClean="0"/>
              <a:t>Arraycalc “cum” function reconstructs motor positions from scaler data</a:t>
            </a:r>
          </a:p>
          <a:p>
            <a:pPr lvl="1"/>
            <a:r>
              <a:rPr lang="en-US" sz="2000" smtClean="0"/>
              <a:t>No dead time between points</a:t>
            </a:r>
          </a:p>
          <a:p>
            <a:pPr lvl="1"/>
            <a:r>
              <a:rPr lang="en-US" sz="2000" smtClean="0"/>
              <a:t>Need cable from selected motor to selected detector(s)</a:t>
            </a:r>
          </a:p>
        </p:txBody>
      </p:sp>
    </p:spTree>
    <p:extLst>
      <p:ext uri="{BB962C8B-B14F-4D97-AF65-F5344CB8AC3E}">
        <p14:creationId xmlns:p14="http://schemas.microsoft.com/office/powerpoint/2010/main" val="327027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Hardware fly choices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smtClean="0"/>
              <a:t>Constant speed (from now on, “</a:t>
            </a:r>
            <a:r>
              <a:rPr lang="en-US" sz="2400" i="1" smtClean="0">
                <a:solidFill>
                  <a:srgbClr val="00B0F0"/>
                </a:solidFill>
              </a:rPr>
              <a:t>Hardware fly scan</a:t>
            </a:r>
            <a:r>
              <a:rPr lang="en-US" sz="2400" smtClean="0"/>
              <a:t>”)</a:t>
            </a:r>
          </a:p>
          <a:p>
            <a:pPr lvl="1"/>
            <a:r>
              <a:rPr lang="en-US" sz="2000" smtClean="0"/>
              <a:t>Positioner moves at constant speed</a:t>
            </a:r>
          </a:p>
          <a:p>
            <a:pPr lvl="1"/>
            <a:r>
              <a:rPr lang="en-US" sz="2000" smtClean="0"/>
              <a:t>Positioner can be moved by motor record </a:t>
            </a:r>
          </a:p>
          <a:p>
            <a:pPr lvl="1"/>
            <a:r>
              <a:rPr lang="en-US" sz="2000" smtClean="0"/>
              <a:t>Specify StartPos, EndPos, NPTS, and Speed</a:t>
            </a:r>
          </a:p>
          <a:p>
            <a:pPr lvl="1"/>
            <a:r>
              <a:rPr lang="en-US" sz="2000" smtClean="0"/>
              <a:t>May be able to specify data-acquisition positions</a:t>
            </a:r>
          </a:p>
          <a:p>
            <a:pPr lvl="2"/>
            <a:r>
              <a:rPr lang="en-US" sz="1600" smtClean="0"/>
              <a:t>Requires supported motor or external hardware</a:t>
            </a:r>
          </a:p>
          <a:p>
            <a:pPr lvl="1"/>
            <a:endParaRPr lang="en-US" sz="2000" smtClean="0"/>
          </a:p>
          <a:p>
            <a:r>
              <a:rPr lang="en-US" sz="2400" smtClean="0"/>
              <a:t>Trajectory (from now on, “</a:t>
            </a:r>
            <a:r>
              <a:rPr lang="en-US" sz="2400" i="1" smtClean="0">
                <a:solidFill>
                  <a:srgbClr val="00B0F0"/>
                </a:solidFill>
              </a:rPr>
              <a:t>Trajectory scan</a:t>
            </a:r>
            <a:r>
              <a:rPr lang="en-US" sz="2400" smtClean="0"/>
              <a:t>”)</a:t>
            </a:r>
          </a:p>
          <a:p>
            <a:pPr lvl="1"/>
            <a:r>
              <a:rPr lang="en-US" sz="2000" smtClean="0"/>
              <a:t>Motor moves along specified trajectory</a:t>
            </a:r>
          </a:p>
          <a:p>
            <a:pPr lvl="1"/>
            <a:r>
              <a:rPr lang="en-US" sz="2000" smtClean="0"/>
              <a:t>Use trajectory controls</a:t>
            </a:r>
          </a:p>
          <a:p>
            <a:pPr lvl="1"/>
            <a:r>
              <a:rPr lang="en-US" sz="2000" smtClean="0"/>
              <a:t>Specify trajectory positions and times</a:t>
            </a:r>
          </a:p>
          <a:p>
            <a:pPr lvl="1"/>
            <a:r>
              <a:rPr lang="en-US" sz="2000" smtClean="0"/>
              <a:t>Specify data-acquisition positions</a:t>
            </a:r>
          </a:p>
          <a:p>
            <a:pPr lvl="2"/>
            <a:r>
              <a:rPr lang="en-US" sz="1600" smtClean="0"/>
              <a:t>Details depend on controller</a:t>
            </a:r>
          </a:p>
          <a:p>
            <a:pPr lvl="1"/>
            <a:r>
              <a:rPr lang="en-US" sz="2000" smtClean="0"/>
              <a:t>Requires supported motor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605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131" y="1522139"/>
            <a:ext cx="2487458" cy="495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Software fly scan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2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smtClean="0"/>
              <a:t>Requirements:</a:t>
            </a:r>
          </a:p>
          <a:p>
            <a:pPr lvl="1"/>
            <a:r>
              <a:rPr lang="en-US" sz="2000"/>
              <a:t>positioner speed can be </a:t>
            </a:r>
            <a:r>
              <a:rPr lang="en-US" sz="2000" smtClean="0"/>
              <a:t>set</a:t>
            </a:r>
          </a:p>
          <a:p>
            <a:pPr lvl="1"/>
            <a:r>
              <a:rPr lang="en-US" sz="2000"/>
              <a:t>position updates periodically or on </a:t>
            </a:r>
            <a:r>
              <a:rPr lang="en-US" sz="2000" smtClean="0"/>
              <a:t>demand</a:t>
            </a:r>
          </a:p>
          <a:p>
            <a:pPr lvl="1"/>
            <a:r>
              <a:rPr lang="en-US" sz="2000"/>
              <a:t>scan manager (e.g., sscan record</a:t>
            </a:r>
            <a:r>
              <a:rPr lang="en-US" sz="2000" smtClean="0"/>
              <a:t>)</a:t>
            </a:r>
          </a:p>
          <a:p>
            <a:r>
              <a:rPr lang="en-US" sz="2400"/>
              <a:t>U</a:t>
            </a:r>
            <a:r>
              <a:rPr lang="en-US" sz="2400" smtClean="0"/>
              <a:t>ser interface: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Differences</a:t>
            </a:r>
            <a:r>
              <a:rPr lang="en-US" sz="2000" smtClean="0"/>
              <a:t> from step scan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26" y="3334699"/>
            <a:ext cx="2064947" cy="3140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98" y="3027089"/>
            <a:ext cx="990246" cy="344805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217872" y="4550664"/>
            <a:ext cx="442911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463706" y="3523488"/>
            <a:ext cx="609600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0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Software fly scan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smtClean="0"/>
              <a:t>Remarks:</a:t>
            </a:r>
          </a:p>
          <a:p>
            <a:pPr lvl="3"/>
            <a:endParaRPr lang="en-US" sz="1200" smtClean="0"/>
          </a:p>
          <a:p>
            <a:pPr lvl="1"/>
            <a:r>
              <a:rPr lang="en-US" sz="2000"/>
              <a:t>P</a:t>
            </a:r>
            <a:r>
              <a:rPr lang="en-US" sz="2000" smtClean="0"/>
              <a:t>ositioner speed and detector-dwell time must be set</a:t>
            </a:r>
          </a:p>
          <a:p>
            <a:pPr lvl="1"/>
            <a:r>
              <a:rPr lang="en-US" sz="2000" smtClean="0"/>
              <a:t>Imprecise synchronization between data and </a:t>
            </a:r>
            <a:r>
              <a:rPr lang="en-US" sz="2000" i="1" smtClean="0"/>
              <a:t>recorded</a:t>
            </a:r>
            <a:r>
              <a:rPr lang="en-US" sz="2000" smtClean="0"/>
              <a:t> positions</a:t>
            </a:r>
          </a:p>
          <a:p>
            <a:pPr lvl="1"/>
            <a:r>
              <a:rPr lang="en-US" sz="2000" smtClean="0"/>
              <a:t>Limited to &lt;~ 10 Hz</a:t>
            </a:r>
          </a:p>
          <a:p>
            <a:pPr lvl="2"/>
            <a:endParaRPr lang="en-US" sz="1600" smtClean="0"/>
          </a:p>
          <a:p>
            <a:r>
              <a:rPr lang="en-US" sz="2400" smtClean="0"/>
              <a:t>PVs: (values in </a:t>
            </a:r>
            <a:r>
              <a:rPr lang="en-US" sz="2400" smtClean="0">
                <a:solidFill>
                  <a:srgbClr val="92D050"/>
                </a:solidFill>
              </a:rPr>
              <a:t>green</a:t>
            </a:r>
            <a:r>
              <a:rPr lang="en-US" sz="2400" smtClean="0"/>
              <a:t>: user’s choice)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3657600"/>
            <a:ext cx="3352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</a:t>
            </a:r>
            <a:r>
              <a:rPr lang="en-US" b="1" smtClean="0"/>
              <a:t>odified </a:t>
            </a:r>
            <a:r>
              <a:rPr lang="en-US" b="1"/>
              <a:t>for </a:t>
            </a:r>
            <a:r>
              <a:rPr lang="en-US" b="1" smtClean="0"/>
              <a:t>software </a:t>
            </a:r>
            <a:r>
              <a:rPr lang="en-US" b="1"/>
              <a:t>fly scan</a:t>
            </a:r>
            <a:r>
              <a:rPr lang="en-US" b="1" smtClean="0"/>
              <a:t>:</a:t>
            </a:r>
          </a:p>
          <a:p>
            <a:r>
              <a:rPr lang="en-US" sz="1600"/>
              <a:t>$(scan).P1SM = </a:t>
            </a:r>
            <a:r>
              <a:rPr lang="en-US" sz="1600" smtClean="0"/>
              <a:t>FLY</a:t>
            </a:r>
          </a:p>
          <a:p>
            <a:r>
              <a:rPr lang="en-US" sz="1600"/>
              <a:t>$(motor).VELO = </a:t>
            </a:r>
            <a:r>
              <a:rPr lang="en-US" sz="1600">
                <a:solidFill>
                  <a:srgbClr val="92D050"/>
                </a:solidFill>
              </a:rPr>
              <a:t>1.0</a:t>
            </a:r>
          </a:p>
          <a:p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1142999" y="3653828"/>
            <a:ext cx="28873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Same as for step scan:</a:t>
            </a:r>
          </a:p>
          <a:p>
            <a:pPr marL="0" lvl="2"/>
            <a:r>
              <a:rPr lang="en-US" sz="1600" smtClean="0"/>
              <a:t>$(scan).ACQT = SCALAR</a:t>
            </a:r>
          </a:p>
          <a:p>
            <a:pPr marL="0" lvl="2"/>
            <a:r>
              <a:rPr lang="en-US" sz="1600" smtClean="0"/>
              <a:t>$(scan).P1PV = $(motor).VAL</a:t>
            </a:r>
          </a:p>
          <a:p>
            <a:pPr marL="0" lvl="2"/>
            <a:r>
              <a:rPr lang="en-US" sz="1600" smtClean="0"/>
              <a:t>$(scan).R1PV = $(motor).RBV</a:t>
            </a:r>
          </a:p>
          <a:p>
            <a:pPr marL="0" lvl="2"/>
            <a:r>
              <a:rPr lang="en-US" sz="1600" smtClean="0"/>
              <a:t>$(scan).T1PV = $(scaler).CNT</a:t>
            </a:r>
          </a:p>
          <a:p>
            <a:pPr marL="0" lvl="2"/>
            <a:r>
              <a:rPr lang="en-US" sz="1600" smtClean="0"/>
              <a:t>$(scan).D</a:t>
            </a:r>
            <a:r>
              <a:rPr lang="en-US" sz="1600" i="1" smtClean="0"/>
              <a:t>nn</a:t>
            </a:r>
            <a:r>
              <a:rPr lang="en-US" sz="1600" smtClean="0"/>
              <a:t>PV = </a:t>
            </a:r>
            <a:r>
              <a:rPr lang="en-US" sz="1600" smtClean="0">
                <a:solidFill>
                  <a:srgbClr val="92D050"/>
                </a:solidFill>
              </a:rPr>
              <a:t>scaler.T</a:t>
            </a:r>
          </a:p>
          <a:p>
            <a:pPr marL="0" lvl="2"/>
            <a:r>
              <a:rPr lang="en-US" sz="1600" smtClean="0"/>
              <a:t>$(scan).P1SP = </a:t>
            </a:r>
            <a:r>
              <a:rPr lang="en-US" sz="1600" smtClean="0">
                <a:solidFill>
                  <a:srgbClr val="92D050"/>
                </a:solidFill>
              </a:rPr>
              <a:t>0</a:t>
            </a:r>
          </a:p>
          <a:p>
            <a:pPr marL="0" lvl="2"/>
            <a:r>
              <a:rPr lang="en-US" sz="1600" smtClean="0"/>
              <a:t>$(scan).P1EP = </a:t>
            </a:r>
            <a:r>
              <a:rPr lang="en-US" sz="1600" smtClean="0">
                <a:solidFill>
                  <a:srgbClr val="92D050"/>
                </a:solidFill>
              </a:rPr>
              <a:t>5</a:t>
            </a:r>
          </a:p>
          <a:p>
            <a:pPr marL="0" lvl="2"/>
            <a:r>
              <a:rPr lang="en-US" sz="1600" smtClean="0"/>
              <a:t>$(scan).NPTS = </a:t>
            </a:r>
            <a:r>
              <a:rPr lang="en-US" sz="1600" smtClean="0">
                <a:solidFill>
                  <a:srgbClr val="92D050"/>
                </a:solidFill>
              </a:rPr>
              <a:t>10</a:t>
            </a:r>
          </a:p>
          <a:p>
            <a:pPr marL="0" lvl="2"/>
            <a:r>
              <a:rPr lang="en-US" sz="1600" smtClean="0"/>
              <a:t>$(scaler).TP = </a:t>
            </a:r>
            <a:r>
              <a:rPr lang="en-US" sz="1600" smtClean="0">
                <a:solidFill>
                  <a:srgbClr val="92D050"/>
                </a:solidFill>
              </a:rPr>
              <a:t>.5</a:t>
            </a:r>
          </a:p>
        </p:txBody>
      </p:sp>
    </p:spTree>
    <p:extLst>
      <p:ext uri="{BB962C8B-B14F-4D97-AF65-F5344CB8AC3E}">
        <p14:creationId xmlns:p14="http://schemas.microsoft.com/office/powerpoint/2010/main" val="155910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Positioner can output pulses during nontrajectory move</a:t>
            </a:r>
          </a:p>
          <a:p>
            <a:pPr lvl="1"/>
            <a:r>
              <a:rPr lang="en-US" sz="2000" smtClean="0"/>
              <a:t>Any stepper motor (with external divide-by-N)</a:t>
            </a:r>
          </a:p>
          <a:p>
            <a:pPr lvl="1"/>
            <a:r>
              <a:rPr lang="en-US" sz="2000" smtClean="0"/>
              <a:t>Aerotech Ensemble with EnsemblePSOFly database</a:t>
            </a:r>
          </a:p>
          <a:p>
            <a:pPr lvl="1"/>
            <a:r>
              <a:rPr lang="en-US" sz="2000" smtClean="0"/>
              <a:t>Probably other servo motors can do </a:t>
            </a:r>
            <a:r>
              <a:rPr lang="en-US" sz="2000" smtClean="0"/>
              <a:t>this</a:t>
            </a:r>
          </a:p>
          <a:p>
            <a:pPr lvl="1"/>
            <a:r>
              <a:rPr lang="en-US" sz="2000" smtClean="0"/>
              <a:t>softGlue can do this if you give it quadrature-encoder signals</a:t>
            </a:r>
            <a:endParaRPr lang="en-US" sz="2000" smtClean="0"/>
          </a:p>
          <a:p>
            <a:pPr lvl="2"/>
            <a:endParaRPr lang="en-US" sz="1600" smtClean="0"/>
          </a:p>
          <a:p>
            <a:r>
              <a:rPr lang="en-US" sz="2400" smtClean="0"/>
              <a:t>Hardware-triggered detector can cache or stream scan data</a:t>
            </a:r>
          </a:p>
          <a:p>
            <a:pPr lvl="1"/>
            <a:r>
              <a:rPr lang="en-US" sz="2000" smtClean="0"/>
              <a:t>MCS (</a:t>
            </a:r>
            <a:r>
              <a:rPr lang="en-US" sz="2000" i="1" smtClean="0"/>
              <a:t>Struck</a:t>
            </a:r>
            <a:r>
              <a:rPr lang="en-US" sz="2000" smtClean="0"/>
              <a:t> multichannel scaler)</a:t>
            </a:r>
          </a:p>
          <a:p>
            <a:pPr lvl="1"/>
            <a:r>
              <a:rPr lang="en-US" sz="2000" smtClean="0"/>
              <a:t>XIA DXP</a:t>
            </a:r>
          </a:p>
          <a:p>
            <a:pPr lvl="1"/>
            <a:r>
              <a:rPr lang="en-US" sz="2000" smtClean="0"/>
              <a:t>Cameras supported by areaDetector</a:t>
            </a:r>
            <a:endParaRPr lang="en-US" sz="2000" smtClean="0"/>
          </a:p>
          <a:p>
            <a:pPr lvl="2"/>
            <a:endParaRPr lang="en-US" sz="1600" smtClean="0"/>
          </a:p>
          <a:p>
            <a:r>
              <a:rPr lang="en-US" sz="2400" smtClean="0"/>
              <a:t>Data-storage/management </a:t>
            </a:r>
            <a:r>
              <a:rPr lang="en-US" sz="2400" smtClean="0"/>
              <a:t>client</a:t>
            </a:r>
          </a:p>
          <a:p>
            <a:pPr lvl="1"/>
            <a:r>
              <a:rPr lang="en-US" sz="2000"/>
              <a:t>s</a:t>
            </a:r>
            <a:r>
              <a:rPr lang="en-US" sz="2000" smtClean="0"/>
              <a:t>scan record (saveData)</a:t>
            </a:r>
          </a:p>
          <a:p>
            <a:pPr lvl="1"/>
            <a:r>
              <a:rPr lang="en-US" sz="2000" smtClean="0"/>
              <a:t>Spec, BlueSky</a:t>
            </a:r>
            <a:endParaRPr lang="en-US" sz="2000" smtClean="0"/>
          </a:p>
          <a:p>
            <a:pPr lvl="1"/>
            <a:r>
              <a:rPr lang="en-US" sz="2000" smtClean="0"/>
              <a:t>areaDetector plugin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Hardware fly scan requirements</a:t>
            </a:r>
            <a:br>
              <a:rPr lang="en-US" sz="3200" smtClean="0"/>
            </a:b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4505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611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/>
              <a:t>U</a:t>
            </a:r>
            <a:r>
              <a:rPr lang="en-US" sz="2400" smtClean="0"/>
              <a:t>ser interface: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Differences</a:t>
            </a:r>
            <a:r>
              <a:rPr lang="en-US" sz="2000" smtClean="0"/>
              <a:t> from software fly scan: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Hardware fly scan</a:t>
            </a:r>
            <a:br>
              <a:rPr lang="en-US" sz="3200" smtClean="0"/>
            </a:br>
            <a:endParaRPr lang="en-US" sz="32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57399"/>
            <a:ext cx="2494540" cy="379377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157289" y="4556133"/>
            <a:ext cx="442911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618" y="2083516"/>
            <a:ext cx="2154029" cy="428907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81000" y="3986215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57200" y="4691594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9600" y="3038474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0" y="2667000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05000" y="2662237"/>
            <a:ext cx="831056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85800" y="5495926"/>
            <a:ext cx="997744" cy="152400"/>
          </a:xfrm>
          <a:prstGeom prst="ellipse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265343" y="2935478"/>
            <a:ext cx="4234946" cy="3430058"/>
            <a:chOff x="4724400" y="2976565"/>
            <a:chExt cx="4234946" cy="343005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4400" y="2976565"/>
              <a:ext cx="4234946" cy="3430058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763690" y="4116743"/>
              <a:ext cx="798910" cy="152400"/>
            </a:xfrm>
            <a:prstGeom prst="ellipse">
              <a:avLst/>
            </a:prstGeom>
            <a:noFill/>
            <a:ln>
              <a:solidFill>
                <a:srgbClr val="FF0000">
                  <a:alpha val="7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738687" y="4410438"/>
              <a:ext cx="798910" cy="152400"/>
            </a:xfrm>
            <a:prstGeom prst="ellipse">
              <a:avLst/>
            </a:prstGeom>
            <a:noFill/>
            <a:ln>
              <a:solidFill>
                <a:srgbClr val="FF0000">
                  <a:alpha val="7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738687" y="4574307"/>
              <a:ext cx="798910" cy="152400"/>
            </a:xfrm>
            <a:prstGeom prst="ellipse">
              <a:avLst/>
            </a:prstGeom>
            <a:noFill/>
            <a:ln>
              <a:solidFill>
                <a:srgbClr val="FF0000">
                  <a:alpha val="7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763690" y="5038726"/>
              <a:ext cx="798910" cy="152400"/>
            </a:xfrm>
            <a:prstGeom prst="ellipse">
              <a:avLst/>
            </a:prstGeom>
            <a:noFill/>
            <a:ln>
              <a:solidFill>
                <a:srgbClr val="FF0000">
                  <a:alpha val="7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934200" y="4403733"/>
              <a:ext cx="685800" cy="152400"/>
            </a:xfrm>
            <a:prstGeom prst="ellipse">
              <a:avLst/>
            </a:prstGeom>
            <a:noFill/>
            <a:ln>
              <a:solidFill>
                <a:srgbClr val="FF0000">
                  <a:alpha val="7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575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Hardware fly scan</a:t>
            </a:r>
            <a:br>
              <a:rPr lang="en-US" sz="3200" smtClean="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smtClean="0"/>
              <a:t>Remarks:</a:t>
            </a:r>
          </a:p>
          <a:p>
            <a:pPr lvl="1"/>
            <a:r>
              <a:rPr lang="en-US" sz="2000" smtClean="0"/>
              <a:t>positioner speed must be set</a:t>
            </a:r>
          </a:p>
          <a:p>
            <a:pPr lvl="1"/>
            <a:r>
              <a:rPr lang="en-US" sz="2000"/>
              <a:t>detector must be prepared and started before motor </a:t>
            </a:r>
            <a:r>
              <a:rPr lang="en-US" sz="2000" smtClean="0"/>
              <a:t>moves</a:t>
            </a:r>
          </a:p>
          <a:p>
            <a:r>
              <a:rPr lang="en-US" sz="2400" smtClean="0"/>
              <a:t>PVs: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6690" y="2514599"/>
            <a:ext cx="335430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</a:t>
            </a:r>
            <a:r>
              <a:rPr lang="en-US" b="1" smtClean="0"/>
              <a:t>odified </a:t>
            </a:r>
            <a:r>
              <a:rPr lang="en-US" b="1"/>
              <a:t>for </a:t>
            </a:r>
            <a:r>
              <a:rPr lang="en-US" b="1" smtClean="0"/>
              <a:t>hardware fly </a:t>
            </a:r>
            <a:r>
              <a:rPr lang="en-US" b="1"/>
              <a:t>scan</a:t>
            </a:r>
            <a:r>
              <a:rPr lang="en-US" b="1" smtClean="0"/>
              <a:t>:</a:t>
            </a:r>
          </a:p>
          <a:p>
            <a:pPr marL="0" lvl="2"/>
            <a:r>
              <a:rPr lang="en-US" sz="1600" smtClean="0"/>
              <a:t>$(scan).ACQT = 1D ARRAY</a:t>
            </a:r>
          </a:p>
          <a:p>
            <a:r>
              <a:rPr lang="en-US" sz="1600" smtClean="0"/>
              <a:t>$(scan).BSPV = $(mcs):EraseStart</a:t>
            </a:r>
          </a:p>
          <a:p>
            <a:r>
              <a:rPr lang="en-US" sz="1600" smtClean="0"/>
              <a:t>$(scan).BSWAIT = NoWait</a:t>
            </a:r>
          </a:p>
          <a:p>
            <a:r>
              <a:rPr lang="en-US" sz="1600" smtClean="0"/>
              <a:t>$(scan).A1PV = $(mcs):StopAll</a:t>
            </a:r>
          </a:p>
          <a:p>
            <a:r>
              <a:rPr lang="en-US" sz="1600" smtClean="0"/>
              <a:t>$(mcs):PresetReal = 0</a:t>
            </a:r>
          </a:p>
          <a:p>
            <a:r>
              <a:rPr lang="en-US" sz="1600" smtClean="0"/>
              <a:t>$(mcs):ChannelAdvance = External</a:t>
            </a:r>
          </a:p>
          <a:p>
            <a:r>
              <a:rPr lang="en-US" sz="1600" smtClean="0"/>
              <a:t>$(mcs):Channel1Source = Int. clock</a:t>
            </a:r>
          </a:p>
          <a:p>
            <a:endParaRPr lang="en-US" sz="800" smtClean="0"/>
          </a:p>
          <a:p>
            <a:r>
              <a:rPr lang="en-US" sz="1600" smtClean="0"/>
              <a:t>$(</a:t>
            </a:r>
            <a:r>
              <a:rPr lang="en-US" sz="1600"/>
              <a:t>scan).D01PV = </a:t>
            </a:r>
            <a:r>
              <a:rPr lang="en-US" sz="1600">
                <a:solidFill>
                  <a:srgbClr val="92D050"/>
                </a:solidFill>
              </a:rPr>
              <a:t>$(mcs):</a:t>
            </a:r>
            <a:r>
              <a:rPr lang="en-US" sz="1600" smtClean="0">
                <a:solidFill>
                  <a:srgbClr val="92D050"/>
                </a:solidFill>
              </a:rPr>
              <a:t>mca1.VAL</a:t>
            </a:r>
          </a:p>
          <a:p>
            <a:r>
              <a:rPr lang="en-US" sz="1600" smtClean="0"/>
              <a:t>$(</a:t>
            </a:r>
            <a:r>
              <a:rPr lang="en-US" sz="1600"/>
              <a:t>mcs):Prescale = </a:t>
            </a:r>
            <a:r>
              <a:rPr lang="en-US" sz="1600" smtClean="0">
                <a:solidFill>
                  <a:srgbClr val="92D050"/>
                </a:solidFill>
              </a:rPr>
              <a:t>2500</a:t>
            </a:r>
          </a:p>
          <a:p>
            <a:r>
              <a:rPr lang="en-US" sz="1600" smtClean="0"/>
              <a:t>$(</a:t>
            </a:r>
            <a:r>
              <a:rPr lang="en-US" sz="1600"/>
              <a:t>mcs):CountOnStart = </a:t>
            </a:r>
            <a:r>
              <a:rPr lang="en-US" sz="1600">
                <a:solidFill>
                  <a:srgbClr val="92D050"/>
                </a:solidFill>
              </a:rPr>
              <a:t>Yes</a:t>
            </a:r>
          </a:p>
          <a:p>
            <a:r>
              <a:rPr lang="en-US" sz="1600" smtClean="0"/>
              <a:t>$(</a:t>
            </a:r>
            <a:r>
              <a:rPr lang="en-US" sz="1600"/>
              <a:t>mcs):NuseAll = </a:t>
            </a:r>
            <a:r>
              <a:rPr lang="en-US" sz="1600">
                <a:solidFill>
                  <a:srgbClr val="92D050"/>
                </a:solidFill>
              </a:rPr>
              <a:t>1000</a:t>
            </a:r>
            <a:endParaRPr lang="en-US" sz="1600" smtClean="0">
              <a:solidFill>
                <a:srgbClr val="92D050"/>
              </a:solidFill>
            </a:endParaRPr>
          </a:p>
          <a:p>
            <a:pPr marL="0" lvl="2"/>
            <a:endParaRPr lang="en-US" sz="80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$(scan).R1PV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</a:p>
          <a:p>
            <a:pPr marL="0" lvl="2"/>
            <a:r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t>$(scan).T1PV = </a:t>
            </a:r>
            <a:r>
              <a:rPr lang="en-US" sz="1600" i="1" smtClean="0">
                <a:solidFill>
                  <a:schemeClr val="bg1">
                    <a:lumMod val="50000"/>
                  </a:schemeClr>
                </a:solidFill>
              </a:rPr>
              <a:t>not used</a:t>
            </a:r>
            <a:endParaRPr lang="en-US" sz="160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514600"/>
            <a:ext cx="3048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Same as for software fly scan:</a:t>
            </a:r>
          </a:p>
          <a:p>
            <a:pPr marL="0" lvl="2"/>
            <a:r>
              <a:rPr lang="en-US" sz="1600" smtClean="0"/>
              <a:t>$(scan).P1PV = $(motor).VAL</a:t>
            </a:r>
          </a:p>
          <a:p>
            <a:pPr marL="0" lvl="2"/>
            <a:r>
              <a:rPr lang="en-US" sz="1600" smtClean="0"/>
              <a:t>$(scan).P1SM = FLY</a:t>
            </a:r>
          </a:p>
          <a:p>
            <a:pPr marL="0" lvl="2"/>
            <a:endParaRPr lang="en-US" sz="800" smtClean="0"/>
          </a:p>
          <a:p>
            <a:pPr marL="0" lvl="2"/>
            <a:r>
              <a:rPr lang="en-US" sz="1600" smtClean="0"/>
              <a:t>$(scan).P1SP = </a:t>
            </a:r>
            <a:r>
              <a:rPr lang="en-US" sz="1600" smtClean="0">
                <a:solidFill>
                  <a:srgbClr val="92D050"/>
                </a:solidFill>
              </a:rPr>
              <a:t>0</a:t>
            </a:r>
          </a:p>
          <a:p>
            <a:pPr marL="0" lvl="2"/>
            <a:r>
              <a:rPr lang="en-US" sz="1600" smtClean="0"/>
              <a:t>$(scan).P1EP = </a:t>
            </a:r>
            <a:r>
              <a:rPr lang="en-US" sz="1600" smtClean="0">
                <a:solidFill>
                  <a:srgbClr val="92D050"/>
                </a:solidFill>
              </a:rPr>
              <a:t>5</a:t>
            </a:r>
          </a:p>
          <a:p>
            <a:pPr marL="0" lvl="2"/>
            <a:r>
              <a:rPr lang="en-US" sz="1600" smtClean="0"/>
              <a:t>$(scan).NPTS = </a:t>
            </a:r>
            <a:r>
              <a:rPr lang="en-US" sz="1600" smtClean="0">
                <a:solidFill>
                  <a:srgbClr val="92D050"/>
                </a:solidFill>
              </a:rPr>
              <a:t>10</a:t>
            </a:r>
          </a:p>
          <a:p>
            <a:pPr marL="0" lvl="2"/>
            <a:r>
              <a:rPr lang="en-US" sz="1600" smtClean="0"/>
              <a:t>$(</a:t>
            </a:r>
            <a:r>
              <a:rPr lang="en-US" sz="1600"/>
              <a:t>motor).VELO = </a:t>
            </a:r>
            <a:r>
              <a:rPr lang="en-US" sz="1600">
                <a:solidFill>
                  <a:srgbClr val="92D050"/>
                </a:solidFill>
              </a:rPr>
              <a:t>1.0</a:t>
            </a:r>
          </a:p>
          <a:p>
            <a:pPr marL="0" lvl="2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638136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Controller can move motor along trajectory</a:t>
            </a:r>
          </a:p>
          <a:p>
            <a:pPr lvl="1"/>
            <a:r>
              <a:rPr lang="en-US" sz="2000" smtClean="0"/>
              <a:t>Newport </a:t>
            </a:r>
            <a:r>
              <a:rPr lang="en-US" sz="2000"/>
              <a:t>MM4005 or </a:t>
            </a:r>
            <a:r>
              <a:rPr lang="en-US" sz="2000" smtClean="0"/>
              <a:t>XPS</a:t>
            </a:r>
          </a:p>
          <a:p>
            <a:pPr lvl="1"/>
            <a:r>
              <a:rPr lang="en-US" sz="2000" smtClean="0"/>
              <a:t>Aerotech Ensemble</a:t>
            </a:r>
          </a:p>
          <a:p>
            <a:pPr lvl="1"/>
            <a:r>
              <a:rPr lang="en-US" sz="2000" smtClean="0"/>
              <a:t>Galil</a:t>
            </a:r>
            <a:endParaRPr lang="en-US" sz="2000" smtClean="0"/>
          </a:p>
          <a:p>
            <a:pPr lvl="2"/>
            <a:endParaRPr lang="en-US" sz="2000"/>
          </a:p>
          <a:p>
            <a:r>
              <a:rPr lang="en-US" sz="2400" smtClean="0"/>
              <a:t>Controller can generate position-synchronized pulses</a:t>
            </a:r>
          </a:p>
          <a:p>
            <a:pPr lvl="2"/>
            <a:endParaRPr lang="en-US" sz="1600"/>
          </a:p>
          <a:p>
            <a:r>
              <a:rPr lang="en-US" sz="2400" smtClean="0"/>
              <a:t>Position-table generator</a:t>
            </a:r>
          </a:p>
          <a:p>
            <a:pPr lvl="1"/>
            <a:r>
              <a:rPr lang="en-US" sz="2000" smtClean="0"/>
              <a:t>E.g., spec, arraycalc, python, etc.</a:t>
            </a:r>
          </a:p>
          <a:p>
            <a:pPr lvl="2"/>
            <a:endParaRPr lang="en-US" sz="1600" smtClean="0"/>
          </a:p>
          <a:p>
            <a:r>
              <a:rPr lang="en-US" sz="2400" smtClean="0"/>
              <a:t>Hardware-triggered detector can cache or stream scan data</a:t>
            </a:r>
          </a:p>
          <a:p>
            <a:pPr lvl="1"/>
            <a:r>
              <a:rPr lang="en-US" sz="2000" smtClean="0"/>
              <a:t>Same as hardware fly scan</a:t>
            </a:r>
          </a:p>
          <a:p>
            <a:pPr lvl="2"/>
            <a:endParaRPr lang="en-US" sz="1200" smtClean="0"/>
          </a:p>
          <a:p>
            <a:r>
              <a:rPr lang="en-US" sz="2400" smtClean="0"/>
              <a:t>Data-storage client</a:t>
            </a:r>
          </a:p>
          <a:p>
            <a:pPr lvl="1"/>
            <a:r>
              <a:rPr lang="en-US" sz="2000" smtClean="0"/>
              <a:t>Same as hardware fly scan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Trajectory scan requirements</a:t>
            </a:r>
            <a:br>
              <a:rPr lang="en-US" sz="3200" smtClean="0"/>
            </a:b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0617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8824</TotalTime>
  <Words>1041</Words>
  <Application>Microsoft Office PowerPoint</Application>
  <PresentationFormat>On-screen Show (4:3)</PresentationFormat>
  <Paragraphs>212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Office Theme</vt:lpstr>
      <vt:lpstr>Fly and trajectory scans</vt:lpstr>
      <vt:lpstr>Fly-scan choices</vt:lpstr>
      <vt:lpstr>Hardware fly choices</vt:lpstr>
      <vt:lpstr>Software fly scan </vt:lpstr>
      <vt:lpstr>Software fly scan </vt:lpstr>
      <vt:lpstr>Hardware fly scan requirements </vt:lpstr>
      <vt:lpstr>Hardware fly scan </vt:lpstr>
      <vt:lpstr>Hardware fly scan </vt:lpstr>
      <vt:lpstr>Trajectory scan requirements </vt:lpstr>
      <vt:lpstr>Trajectory scan </vt:lpstr>
      <vt:lpstr>Trajectory scan </vt:lpstr>
      <vt:lpstr>Trajectory definition </vt:lpstr>
      <vt:lpstr>Detector-trigger options </vt:lpstr>
      <vt:lpstr>Examples 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 and trajectory scans</dc:title>
  <dc:creator>Mooney, Tim M.</dc:creator>
  <cp:lastModifiedBy>Mooney, Tim M.</cp:lastModifiedBy>
  <cp:revision>85</cp:revision>
  <dcterms:created xsi:type="dcterms:W3CDTF">2014-04-10T19:37:14Z</dcterms:created>
  <dcterms:modified xsi:type="dcterms:W3CDTF">2018-09-04T18:49:40Z</dcterms:modified>
</cp:coreProperties>
</file>