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326" r:id="rId3"/>
    <p:sldId id="626" r:id="rId4"/>
    <p:sldId id="629" r:id="rId5"/>
    <p:sldId id="630" r:id="rId6"/>
    <p:sldId id="633" r:id="rId7"/>
    <p:sldId id="631" r:id="rId8"/>
    <p:sldId id="632" r:id="rId9"/>
    <p:sldId id="635" r:id="rId10"/>
    <p:sldId id="636" r:id="rId11"/>
    <p:sldId id="637" r:id="rId12"/>
    <p:sldId id="638" r:id="rId13"/>
    <p:sldId id="639" r:id="rId14"/>
    <p:sldId id="640" r:id="rId15"/>
    <p:sldId id="642" r:id="rId16"/>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0" autoAdjust="0"/>
    <p:restoredTop sz="85812" autoAdjust="0"/>
  </p:normalViewPr>
  <p:slideViewPr>
    <p:cSldViewPr>
      <p:cViewPr varScale="1">
        <p:scale>
          <a:sx n="98" d="100"/>
          <a:sy n="98" d="100"/>
        </p:scale>
        <p:origin x="142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00A1352C-B36A-48CF-97A1-82BBD1527D3A}" type="slidenum">
              <a:rPr lang="en-US" altLang="en-US" sz="1300" smtClean="0"/>
              <a:pPr/>
              <a:t>1</a:t>
            </a:fld>
            <a:endParaRPr lang="en-US" altLang="en-US" sz="13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10</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48829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11</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51961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89082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13</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407548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14</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759796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49063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3</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18467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4</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78894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5</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31978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6</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80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7</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64899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8</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78991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9</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33771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5/13/2019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5/13/2019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050" name="Picture 2" descr="partial_earth_blk2"/>
          <p:cNvPicPr>
            <a:picLocks noChangeAspect="1" noChangeArrowheads="1"/>
          </p:cNvPicPr>
          <p:nvPr/>
        </p:nvPicPr>
        <p:blipFill>
          <a:blip r:embed="rId3">
            <a:extLst>
              <a:ext uri="{28A0092B-C50C-407E-A947-70E740481C1C}">
                <a14:useLocalDpi xmlns:a14="http://schemas.microsoft.com/office/drawing/2010/main" val="0"/>
              </a:ext>
            </a:extLst>
          </a:blip>
          <a:srcRect l="8888" t="8893" r="11111" b="18340"/>
          <a:stretch>
            <a:fillRect/>
          </a:stretch>
        </p:blipFill>
        <p:spPr bwMode="auto">
          <a:xfrm>
            <a:off x="0" y="3028950"/>
            <a:ext cx="9144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457200" y="381000"/>
            <a:ext cx="8229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600"/>
              </a:spcBef>
              <a:buFontTx/>
              <a:buNone/>
            </a:pPr>
            <a:r>
              <a:rPr lang="en-US" altLang="en-US" sz="4400" b="1" dirty="0">
                <a:solidFill>
                  <a:srgbClr val="FFFF00"/>
                </a:solidFill>
              </a:rPr>
              <a:t>Enhanced Support for GenICam Cameras and Detectors</a:t>
            </a:r>
          </a:p>
        </p:txBody>
      </p:sp>
      <p:sp>
        <p:nvSpPr>
          <p:cNvPr id="2052" name="Text Box 4"/>
          <p:cNvSpPr txBox="1">
            <a:spLocks noChangeArrowheads="1"/>
          </p:cNvSpPr>
          <p:nvPr/>
        </p:nvSpPr>
        <p:spPr bwMode="auto">
          <a:xfrm>
            <a:off x="1574800" y="2714625"/>
            <a:ext cx="6197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ct val="50000"/>
              </a:spcBef>
              <a:buFontTx/>
              <a:buNone/>
            </a:pPr>
            <a:r>
              <a:rPr lang="en-US" altLang="en-US" dirty="0">
                <a:solidFill>
                  <a:schemeClr val="bg1"/>
                </a:solidFill>
              </a:rPr>
              <a:t>Mark Rivers </a:t>
            </a:r>
          </a:p>
          <a:p>
            <a:pPr algn="ctr" eaLnBrk="1" hangingPunct="1">
              <a:spcBef>
                <a:spcPct val="50000"/>
              </a:spcBef>
              <a:buFontTx/>
              <a:buNone/>
            </a:pPr>
            <a:r>
              <a:rPr lang="en-US" altLang="en-US" dirty="0">
                <a:solidFill>
                  <a:schemeClr val="bg1"/>
                </a:solidFill>
              </a:rPr>
              <a:t>GeoSoilEnviroCARS, Advanced Photon Source</a:t>
            </a:r>
          </a:p>
          <a:p>
            <a:pPr algn="ctr" eaLnBrk="1" hangingPunct="1">
              <a:spcBef>
                <a:spcPct val="50000"/>
              </a:spcBef>
              <a:buFontTx/>
              <a:buNone/>
            </a:pPr>
            <a:r>
              <a:rPr lang="en-US" altLang="en-US" dirty="0">
                <a:solidFill>
                  <a:schemeClr val="bg1"/>
                </a:solidFill>
              </a:rPr>
              <a:t>University of Chicago</a:t>
            </a:r>
          </a:p>
        </p:txBody>
      </p:sp>
      <p:sp>
        <p:nvSpPr>
          <p:cNvPr id="2054" name="Rectangle 6"/>
          <p:cNvSpPr>
            <a:spLocks noChangeArrowheads="1"/>
          </p:cNvSpPr>
          <p:nvPr/>
        </p:nvSpPr>
        <p:spPr bwMode="auto">
          <a:xfrm>
            <a:off x="0" y="5867400"/>
            <a:ext cx="9144000" cy="9906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9"/>
            <a:ext cx="8686800" cy="6071682"/>
          </a:xfrm>
        </p:spPr>
        <p:txBody>
          <a:bodyPr/>
          <a:lstStyle/>
          <a:p>
            <a:pPr marL="228600" indent="-228600"/>
            <a:r>
              <a:rPr lang="en-US" altLang="en-US" dirty="0" smtClean="0">
                <a:solidFill>
                  <a:srgbClr val="0066FF"/>
                </a:solidFill>
                <a:latin typeface="+mj-lt"/>
                <a:cs typeface="Courier New" panose="02070309020205020404" pitchFamily="49" charset="0"/>
              </a:rPr>
              <a:t>Create the </a:t>
            </a:r>
            <a:r>
              <a:rPr lang="en-US" altLang="en-US" dirty="0" err="1" smtClean="0">
                <a:solidFill>
                  <a:srgbClr val="0066FF"/>
                </a:solidFill>
                <a:latin typeface="+mj-lt"/>
                <a:cs typeface="Courier New" panose="02070309020205020404" pitchFamily="49" charset="0"/>
              </a:rPr>
              <a:t>medm</a:t>
            </a:r>
            <a:r>
              <a:rPr lang="en-US" altLang="en-US" dirty="0" smtClean="0">
                <a:solidFill>
                  <a:srgbClr val="0066FF"/>
                </a:solidFill>
                <a:latin typeface="+mj-lt"/>
                <a:cs typeface="Courier New" panose="02070309020205020404" pitchFamily="49" charset="0"/>
              </a:rPr>
              <a:t> files with makeAdl.py</a:t>
            </a:r>
            <a:endParaRPr lang="en-US" altLang="en-US" dirty="0">
              <a:solidFill>
                <a:srgbClr val="0066FF"/>
              </a:solidFill>
              <a:latin typeface="+mj-lt"/>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&gt;</a:t>
            </a:r>
            <a:r>
              <a:rPr lang="en-US" altLang="en-US" sz="1800" b="1" dirty="0">
                <a:latin typeface="Courier New" panose="02070309020205020404" pitchFamily="49" charset="0"/>
                <a:cs typeface="Courier New" panose="02070309020205020404" pitchFamily="49" charset="0"/>
              </a:rPr>
              <a:t>scripts/makeAdl.py  BFly-20E4C.xml BFly-20E4C</a:t>
            </a:r>
          </a:p>
          <a:p>
            <a:pPr marL="0" indent="0">
              <a:buNone/>
            </a:pPr>
            <a:r>
              <a:rPr lang="en-US" altLang="en-US" sz="1400" b="1" dirty="0" smtClean="0">
                <a:latin typeface="Courier New" panose="02070309020205020404" pitchFamily="49" charset="0"/>
                <a:cs typeface="Courier New" panose="02070309020205020404" pitchFamily="49" charset="0"/>
              </a:rPr>
              <a:t>&gt;</a:t>
            </a:r>
            <a:r>
              <a:rPr lang="en-US" altLang="en-US" sz="1400" b="1" dirty="0">
                <a:latin typeface="Courier New" panose="02070309020205020404" pitchFamily="49" charset="0"/>
                <a:cs typeface="Courier New" panose="02070309020205020404" pitchFamily="49" charset="0"/>
              </a:rPr>
              <a:t>ls -l *.</a:t>
            </a:r>
            <a:r>
              <a:rPr lang="en-US" altLang="en-US" sz="1400" b="1" dirty="0" err="1">
                <a:latin typeface="Courier New" panose="02070309020205020404" pitchFamily="49" charset="0"/>
                <a:cs typeface="Courier New" panose="02070309020205020404" pitchFamily="49" charset="0"/>
              </a:rPr>
              <a:t>adl</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-r-- 1 epics domain users 54593 Apr 17 16:53 BFly-20E4C-features_1.adl</a:t>
            </a:r>
          </a:p>
          <a:p>
            <a:pPr marL="0" indent="0">
              <a:buNone/>
            </a:pP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-r-- 1 epics domain users 48936 Apr 17 16:53 BFly-20E4C-features_2.adl</a:t>
            </a:r>
          </a:p>
          <a:p>
            <a:pPr marL="0" indent="0">
              <a:buNone/>
            </a:pP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-r-- 1 epics domain users 21322 Apr 17 16:53 </a:t>
            </a:r>
            <a:r>
              <a:rPr lang="en-US" altLang="en-US" sz="1400" b="1" dirty="0" smtClean="0">
                <a:latin typeface="Courier New" panose="02070309020205020404" pitchFamily="49" charset="0"/>
                <a:cs typeface="Courier New" panose="02070309020205020404" pitchFamily="49" charset="0"/>
              </a:rPr>
              <a:t>BFly-20E4C-features_3.adl</a:t>
            </a:r>
            <a:endParaRPr lang="en-US" altLang="en-US" dirty="0" smtClean="0">
              <a:solidFill>
                <a:srgbClr val="0066FF"/>
              </a:solidFill>
              <a:cs typeface="Courier New" panose="02070309020205020404" pitchFamily="49" charset="0"/>
            </a:endParaRPr>
          </a:p>
          <a:p>
            <a:pPr marL="228600" indent="-228600"/>
            <a:r>
              <a:rPr lang="en-US" altLang="en-US" dirty="0" smtClean="0">
                <a:solidFill>
                  <a:srgbClr val="0066FF"/>
                </a:solidFill>
                <a:cs typeface="Courier New" panose="02070309020205020404" pitchFamily="49" charset="0"/>
              </a:rPr>
              <a:t>Snippet of the </a:t>
            </a:r>
            <a:r>
              <a:rPr lang="en-US" altLang="en-US" dirty="0" err="1" smtClean="0">
                <a:solidFill>
                  <a:srgbClr val="0066FF"/>
                </a:solidFill>
                <a:cs typeface="Courier New" panose="02070309020205020404" pitchFamily="49" charset="0"/>
              </a:rPr>
              <a:t>adl</a:t>
            </a:r>
            <a:r>
              <a:rPr lang="en-US" altLang="en-US" dirty="0" smtClean="0">
                <a:solidFill>
                  <a:srgbClr val="0066FF"/>
                </a:solidFill>
                <a:cs typeface="Courier New" panose="02070309020205020404" pitchFamily="49" charset="0"/>
              </a:rPr>
              <a:t> </a:t>
            </a:r>
            <a:r>
              <a:rPr lang="en-US" altLang="en-US" dirty="0">
                <a:solidFill>
                  <a:srgbClr val="0066FF"/>
                </a:solidFill>
                <a:cs typeface="Courier New" panose="02070309020205020404" pitchFamily="49" charset="0"/>
              </a:rPr>
              <a:t>file</a:t>
            </a:r>
          </a:p>
          <a:p>
            <a:pPr marL="0" indent="0">
              <a:buNone/>
            </a:pP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(Menu Button)</a:t>
            </a:r>
          </a:p>
          <a:p>
            <a:pPr marL="0" indent="0">
              <a:buNone/>
            </a:pPr>
            <a:r>
              <a:rPr lang="en-US" altLang="en-US" sz="1400" b="1" dirty="0" smtClean="0">
                <a:latin typeface="Courier New" panose="02070309020205020404" pitchFamily="49" charset="0"/>
                <a:cs typeface="Courier New" panose="02070309020205020404" pitchFamily="49" charset="0"/>
              </a:rPr>
              <a:t> menu </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object {</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x=235</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y=520</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width=150</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height=20</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control </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err="1" smtClean="0">
                <a:latin typeface="Courier New" panose="02070309020205020404" pitchFamily="49" charset="0"/>
                <a:cs typeface="Courier New" panose="02070309020205020404" pitchFamily="49" charset="0"/>
              </a:rPr>
              <a:t>chan</a:t>
            </a:r>
            <a:r>
              <a:rPr lang="en-US" altLang="en-US" sz="1400" b="1" dirty="0">
                <a:latin typeface="Courier New" panose="02070309020205020404" pitchFamily="49" charset="0"/>
                <a:cs typeface="Courier New" panose="02070309020205020404" pitchFamily="49" charset="0"/>
              </a:rPr>
              <a:t>="$(P)$(R)</a:t>
            </a:r>
            <a:r>
              <a:rPr lang="en-US" altLang="en-US" sz="1400" b="1" dirty="0" err="1">
                <a:latin typeface="Courier New" panose="02070309020205020404" pitchFamily="49" charset="0"/>
                <a:cs typeface="Courier New" panose="02070309020205020404" pitchFamily="49" charset="0"/>
              </a:rPr>
              <a:t>GC_SaturationAuto</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err="1" smtClean="0">
                <a:latin typeface="Courier New" panose="02070309020205020404" pitchFamily="49" charset="0"/>
                <a:cs typeface="Courier New" panose="02070309020205020404" pitchFamily="49" charset="0"/>
              </a:rPr>
              <a:t>clr</a:t>
            </a:r>
            <a:r>
              <a:rPr lang="en-US" altLang="en-US" sz="1400" b="1" dirty="0" smtClean="0">
                <a:latin typeface="Courier New" panose="02070309020205020404" pitchFamily="49" charset="0"/>
                <a:cs typeface="Courier New" panose="02070309020205020404" pitchFamily="49" charset="0"/>
              </a:rPr>
              <a:t>=14</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err="1" smtClean="0">
                <a:latin typeface="Courier New" panose="02070309020205020404" pitchFamily="49" charset="0"/>
                <a:cs typeface="Courier New" panose="02070309020205020404" pitchFamily="49" charset="0"/>
              </a:rPr>
              <a:t>bclr</a:t>
            </a:r>
            <a:r>
              <a:rPr lang="en-US" altLang="en-US" sz="1400" b="1" dirty="0" smtClean="0">
                <a:latin typeface="Courier New" panose="02070309020205020404" pitchFamily="49" charset="0"/>
                <a:cs typeface="Courier New" panose="02070309020205020404" pitchFamily="49" charset="0"/>
              </a:rPr>
              <a:t>=51</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a:t>
            </a:r>
            <a:endParaRPr lang="en-US" altLang="en-US" sz="1400" b="1" dirty="0">
              <a:latin typeface="Courier New" panose="02070309020205020404" pitchFamily="49" charset="0"/>
              <a:cs typeface="Courier New" panose="02070309020205020404" pitchFamily="49" charset="0"/>
            </a:endParaRPr>
          </a:p>
          <a:p>
            <a:pPr marL="0" indent="0">
              <a:buNone/>
            </a:pPr>
            <a:endParaRPr lang="en-US" altLang="en-US" sz="1800" b="1" dirty="0" smtClean="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533400"/>
          </a:xfrm>
        </p:spPr>
        <p:txBody>
          <a:bodyPr/>
          <a:lstStyle/>
          <a:p>
            <a:r>
              <a:rPr lang="en-US" altLang="en-US" sz="2800" b="1" dirty="0" smtClean="0">
                <a:solidFill>
                  <a:srgbClr val="0066FF"/>
                </a:solidFill>
              </a:rPr>
              <a:t>Python tool to create </a:t>
            </a:r>
            <a:r>
              <a:rPr lang="en-US" altLang="en-US" sz="2800" b="1" dirty="0" err="1" smtClean="0">
                <a:solidFill>
                  <a:srgbClr val="0066FF"/>
                </a:solidFill>
              </a:rPr>
              <a:t>medm</a:t>
            </a:r>
            <a:r>
              <a:rPr lang="en-US" altLang="en-US" sz="2800" b="1" dirty="0" smtClean="0">
                <a:solidFill>
                  <a:srgbClr val="0066FF"/>
                </a:solidFill>
              </a:rPr>
              <a:t> files from XML file</a:t>
            </a:r>
          </a:p>
        </p:txBody>
      </p:sp>
    </p:spTree>
    <p:extLst>
      <p:ext uri="{BB962C8B-B14F-4D97-AF65-F5344CB8AC3E}">
        <p14:creationId xmlns:p14="http://schemas.microsoft.com/office/powerpoint/2010/main" val="3237325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685800" y="152400"/>
            <a:ext cx="7772400" cy="533400"/>
          </a:xfrm>
        </p:spPr>
        <p:txBody>
          <a:bodyPr/>
          <a:lstStyle/>
          <a:p>
            <a:r>
              <a:rPr lang="en-US" altLang="en-US" sz="2800" b="1" dirty="0" smtClean="0">
                <a:solidFill>
                  <a:srgbClr val="0066FF"/>
                </a:solidFill>
              </a:rPr>
              <a:t>Main </a:t>
            </a:r>
            <a:r>
              <a:rPr lang="en-US" altLang="en-US" sz="2800" b="1" dirty="0" err="1" smtClean="0">
                <a:solidFill>
                  <a:srgbClr val="0066FF"/>
                </a:solidFill>
              </a:rPr>
              <a:t>medm</a:t>
            </a:r>
            <a:r>
              <a:rPr lang="en-US" altLang="en-US" sz="2800" b="1" dirty="0" smtClean="0">
                <a:solidFill>
                  <a:srgbClr val="0066FF"/>
                </a:solidFill>
              </a:rPr>
              <a:t> screen for </a:t>
            </a:r>
            <a:r>
              <a:rPr lang="en-US" altLang="en-US" sz="2800" b="1" dirty="0" err="1" smtClean="0">
                <a:solidFill>
                  <a:srgbClr val="0066FF"/>
                </a:solidFill>
              </a:rPr>
              <a:t>ADGenICam</a:t>
            </a:r>
            <a:endParaRPr lang="en-US" altLang="en-US" sz="2800" b="1" dirty="0" smtClean="0">
              <a:solidFill>
                <a:srgbClr val="0066FF"/>
              </a:solidFill>
            </a:endParaRPr>
          </a:p>
        </p:txBody>
      </p:sp>
      <p:pic>
        <p:nvPicPr>
          <p:cNvPr id="3" name="Picture 2"/>
          <p:cNvPicPr>
            <a:picLocks noChangeAspect="1"/>
          </p:cNvPicPr>
          <p:nvPr/>
        </p:nvPicPr>
        <p:blipFill>
          <a:blip r:embed="rId3"/>
          <a:stretch>
            <a:fillRect/>
          </a:stretch>
        </p:blipFill>
        <p:spPr>
          <a:xfrm>
            <a:off x="2362200" y="659860"/>
            <a:ext cx="4419600" cy="6053064"/>
          </a:xfrm>
          <a:prstGeom prst="rect">
            <a:avLst/>
          </a:prstGeom>
        </p:spPr>
      </p:pic>
    </p:spTree>
    <p:extLst>
      <p:ext uri="{BB962C8B-B14F-4D97-AF65-F5344CB8AC3E}">
        <p14:creationId xmlns:p14="http://schemas.microsoft.com/office/powerpoint/2010/main" val="10305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228600" y="152400"/>
            <a:ext cx="8686800" cy="762000"/>
          </a:xfrm>
        </p:spPr>
        <p:txBody>
          <a:bodyPr/>
          <a:lstStyle/>
          <a:p>
            <a:r>
              <a:rPr lang="en-US" altLang="en-US" sz="2800" b="1" dirty="0" smtClean="0">
                <a:solidFill>
                  <a:srgbClr val="0066FF"/>
                </a:solidFill>
              </a:rPr>
              <a:t>Auto-generated </a:t>
            </a:r>
            <a:r>
              <a:rPr lang="en-US" altLang="en-US" sz="2800" b="1" dirty="0" err="1" smtClean="0">
                <a:solidFill>
                  <a:srgbClr val="0066FF"/>
                </a:solidFill>
              </a:rPr>
              <a:t>medm</a:t>
            </a:r>
            <a:r>
              <a:rPr lang="en-US" altLang="en-US" sz="2800" b="1" dirty="0" smtClean="0">
                <a:solidFill>
                  <a:srgbClr val="0066FF"/>
                </a:solidFill>
              </a:rPr>
              <a:t> screens for AVT Manta G507C</a:t>
            </a:r>
            <a:br>
              <a:rPr lang="en-US" altLang="en-US" sz="2800" b="1" dirty="0" smtClean="0">
                <a:solidFill>
                  <a:srgbClr val="0066FF"/>
                </a:solidFill>
              </a:rPr>
            </a:br>
            <a:r>
              <a:rPr lang="en-US" altLang="en-US" sz="2800" b="1" dirty="0" smtClean="0">
                <a:solidFill>
                  <a:srgbClr val="0066FF"/>
                </a:solidFill>
              </a:rPr>
              <a:t>Screen #1</a:t>
            </a:r>
          </a:p>
        </p:txBody>
      </p:sp>
      <p:pic>
        <p:nvPicPr>
          <p:cNvPr id="2" name="Picture 1"/>
          <p:cNvPicPr>
            <a:picLocks noChangeAspect="1"/>
          </p:cNvPicPr>
          <p:nvPr/>
        </p:nvPicPr>
        <p:blipFill>
          <a:blip r:embed="rId3"/>
          <a:stretch>
            <a:fillRect/>
          </a:stretch>
        </p:blipFill>
        <p:spPr>
          <a:xfrm>
            <a:off x="254540" y="1143000"/>
            <a:ext cx="8686800" cy="4778572"/>
          </a:xfrm>
          <a:prstGeom prst="rect">
            <a:avLst/>
          </a:prstGeom>
        </p:spPr>
      </p:pic>
    </p:spTree>
    <p:extLst>
      <p:ext uri="{BB962C8B-B14F-4D97-AF65-F5344CB8AC3E}">
        <p14:creationId xmlns:p14="http://schemas.microsoft.com/office/powerpoint/2010/main" val="1493631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228600" y="152400"/>
            <a:ext cx="8686800" cy="762000"/>
          </a:xfrm>
        </p:spPr>
        <p:txBody>
          <a:bodyPr/>
          <a:lstStyle/>
          <a:p>
            <a:r>
              <a:rPr lang="en-US" altLang="en-US" sz="2800" b="1" dirty="0" smtClean="0">
                <a:solidFill>
                  <a:srgbClr val="0066FF"/>
                </a:solidFill>
              </a:rPr>
              <a:t>Auto-generated </a:t>
            </a:r>
            <a:r>
              <a:rPr lang="en-US" altLang="en-US" sz="2800" b="1" dirty="0" err="1" smtClean="0">
                <a:solidFill>
                  <a:srgbClr val="0066FF"/>
                </a:solidFill>
              </a:rPr>
              <a:t>medm</a:t>
            </a:r>
            <a:r>
              <a:rPr lang="en-US" altLang="en-US" sz="2800" b="1" dirty="0" smtClean="0">
                <a:solidFill>
                  <a:srgbClr val="0066FF"/>
                </a:solidFill>
              </a:rPr>
              <a:t> screens for AVT Manta G507C</a:t>
            </a:r>
            <a:br>
              <a:rPr lang="en-US" altLang="en-US" sz="2800" b="1" dirty="0" smtClean="0">
                <a:solidFill>
                  <a:srgbClr val="0066FF"/>
                </a:solidFill>
              </a:rPr>
            </a:br>
            <a:r>
              <a:rPr lang="en-US" altLang="en-US" sz="2800" b="1" dirty="0" smtClean="0">
                <a:solidFill>
                  <a:srgbClr val="0066FF"/>
                </a:solidFill>
              </a:rPr>
              <a:t>Screen #2</a:t>
            </a:r>
          </a:p>
        </p:txBody>
      </p:sp>
      <p:pic>
        <p:nvPicPr>
          <p:cNvPr id="3" name="Picture 2"/>
          <p:cNvPicPr>
            <a:picLocks noChangeAspect="1"/>
          </p:cNvPicPr>
          <p:nvPr/>
        </p:nvPicPr>
        <p:blipFill>
          <a:blip r:embed="rId3"/>
          <a:stretch>
            <a:fillRect/>
          </a:stretch>
        </p:blipFill>
        <p:spPr>
          <a:xfrm>
            <a:off x="228600" y="1371600"/>
            <a:ext cx="8686800" cy="4723136"/>
          </a:xfrm>
          <a:prstGeom prst="rect">
            <a:avLst/>
          </a:prstGeom>
        </p:spPr>
      </p:pic>
    </p:spTree>
    <p:extLst>
      <p:ext uri="{BB962C8B-B14F-4D97-AF65-F5344CB8AC3E}">
        <p14:creationId xmlns:p14="http://schemas.microsoft.com/office/powerpoint/2010/main" val="3591382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838200"/>
            <a:ext cx="8229600" cy="4419600"/>
          </a:xfrm>
        </p:spPr>
        <p:txBody>
          <a:bodyPr/>
          <a:lstStyle/>
          <a:p>
            <a:pPr marL="228600" indent="-228600"/>
            <a:r>
              <a:rPr lang="en-US" altLang="en-US" dirty="0" smtClean="0"/>
              <a:t>Good framework, lots is done automatically</a:t>
            </a:r>
          </a:p>
          <a:p>
            <a:pPr marL="228600" indent="-228600"/>
            <a:r>
              <a:rPr lang="en-US" altLang="en-US" dirty="0" err="1" smtClean="0"/>
              <a:t>ADAravis</a:t>
            </a:r>
            <a:r>
              <a:rPr lang="en-US" altLang="en-US" dirty="0" smtClean="0"/>
              <a:t> will support any GenICam camera on Linux (GigE, USB3, possibly Camera Link)</a:t>
            </a:r>
          </a:p>
          <a:p>
            <a:pPr marL="228600" indent="-228600"/>
            <a:r>
              <a:rPr lang="en-US" altLang="en-US" dirty="0" err="1" smtClean="0"/>
              <a:t>ADSpinnaker</a:t>
            </a:r>
            <a:r>
              <a:rPr lang="en-US" altLang="en-US" dirty="0" smtClean="0"/>
              <a:t> and </a:t>
            </a:r>
            <a:r>
              <a:rPr lang="en-US" altLang="en-US" dirty="0" err="1" smtClean="0"/>
              <a:t>ADVimba</a:t>
            </a:r>
            <a:r>
              <a:rPr lang="en-US" altLang="en-US" dirty="0" smtClean="0"/>
              <a:t> work on Windows and may have higher performance because vendor-optimized transport layer</a:t>
            </a:r>
          </a:p>
          <a:p>
            <a:pPr marL="228600" indent="-228600"/>
            <a:r>
              <a:rPr lang="en-US" altLang="en-US" dirty="0" smtClean="0"/>
              <a:t>Still work to be done on all drivers, should be finished in 4-6 months.</a:t>
            </a:r>
            <a:endParaRPr lang="en-US" altLang="en-US" sz="2000" dirty="0"/>
          </a:p>
          <a:p>
            <a:pPr marL="628650" lvl="1" indent="-228600"/>
            <a:endParaRPr lang="en-US" altLang="en-US" dirty="0" smtClean="0"/>
          </a:p>
          <a:p>
            <a:pPr marL="628650" lvl="1" indent="-228600"/>
            <a:endParaRPr lang="en-US" altLang="en-US" dirty="0"/>
          </a:p>
          <a:p>
            <a:pPr marL="628650" lvl="1" indent="-228600"/>
            <a:endParaRPr lang="en-US" altLang="en-US" dirty="0" smtClean="0"/>
          </a:p>
        </p:txBody>
      </p:sp>
      <p:sp>
        <p:nvSpPr>
          <p:cNvPr id="3075" name="Rectangle 3"/>
          <p:cNvSpPr>
            <a:spLocks noGrp="1" noChangeArrowheads="1"/>
          </p:cNvSpPr>
          <p:nvPr>
            <p:ph type="title"/>
          </p:nvPr>
        </p:nvSpPr>
        <p:spPr>
          <a:xfrm>
            <a:off x="685800" y="152400"/>
            <a:ext cx="7772400" cy="533400"/>
          </a:xfrm>
        </p:spPr>
        <p:txBody>
          <a:bodyPr/>
          <a:lstStyle/>
          <a:p>
            <a:r>
              <a:rPr lang="en-US" altLang="en-US" b="1" dirty="0" err="1" smtClean="0">
                <a:solidFill>
                  <a:srgbClr val="0066FF"/>
                </a:solidFill>
              </a:rPr>
              <a:t>ADGenICam</a:t>
            </a:r>
            <a:r>
              <a:rPr lang="en-US" altLang="en-US" b="1" dirty="0" smtClean="0">
                <a:solidFill>
                  <a:srgbClr val="0066FF"/>
                </a:solidFill>
              </a:rPr>
              <a:t> Status</a:t>
            </a:r>
          </a:p>
        </p:txBody>
      </p:sp>
    </p:spTree>
    <p:extLst>
      <p:ext uri="{BB962C8B-B14F-4D97-AF65-F5344CB8AC3E}">
        <p14:creationId xmlns:p14="http://schemas.microsoft.com/office/powerpoint/2010/main" val="4807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219200"/>
            <a:ext cx="8229600" cy="4419600"/>
          </a:xfrm>
        </p:spPr>
        <p:txBody>
          <a:bodyPr/>
          <a:lstStyle/>
          <a:p>
            <a:pPr marL="228600" indent="-228600"/>
            <a:r>
              <a:rPr lang="en-US" altLang="en-US" dirty="0" smtClean="0">
                <a:solidFill>
                  <a:srgbClr val="0066FF"/>
                </a:solidFill>
              </a:rPr>
              <a:t>Gen</a:t>
            </a:r>
            <a:r>
              <a:rPr lang="en-US" altLang="en-US" dirty="0" smtClean="0"/>
              <a:t>eric </a:t>
            </a:r>
            <a:r>
              <a:rPr lang="en-US" altLang="en-US" dirty="0">
                <a:solidFill>
                  <a:srgbClr val="0066FF"/>
                </a:solidFill>
              </a:rPr>
              <a:t>I</a:t>
            </a:r>
            <a:r>
              <a:rPr lang="en-US" altLang="en-US" dirty="0"/>
              <a:t>nterface for </a:t>
            </a:r>
            <a:r>
              <a:rPr lang="en-US" altLang="en-US" dirty="0">
                <a:solidFill>
                  <a:srgbClr val="0066FF"/>
                </a:solidFill>
              </a:rPr>
              <a:t>Cam</a:t>
            </a:r>
            <a:r>
              <a:rPr lang="en-US" altLang="en-US" dirty="0"/>
              <a:t>eras standard is the base for plug &amp; play handling of cameras and devices</a:t>
            </a:r>
            <a:r>
              <a:rPr lang="en-US" altLang="en-US" dirty="0" smtClean="0"/>
              <a:t>.</a:t>
            </a:r>
          </a:p>
          <a:p>
            <a:pPr marL="228600" indent="-228600"/>
            <a:r>
              <a:rPr lang="en-US" altLang="en-US" dirty="0" smtClean="0"/>
              <a:t>From European Machine Vision Association (EMVA)</a:t>
            </a:r>
          </a:p>
          <a:p>
            <a:pPr marL="228600" indent="-228600"/>
            <a:r>
              <a:rPr lang="en-US" dirty="0" smtClean="0"/>
              <a:t>“The </a:t>
            </a:r>
            <a:r>
              <a:rPr lang="en-US" dirty="0"/>
              <a:t>goal of </a:t>
            </a:r>
            <a:r>
              <a:rPr lang="en-US" dirty="0" err="1"/>
              <a:t>GenICam</a:t>
            </a:r>
            <a:r>
              <a:rPr lang="en-US" baseline="30000" dirty="0" err="1"/>
              <a:t>TM</a:t>
            </a:r>
            <a:r>
              <a:rPr lang="en-US" dirty="0"/>
              <a:t> (Generic Interface for Cameras) is to provide a generic programming interface for all kinds of devices (mainly cameras), no matter what interface technology (GigE Vision, USB3 Vision, </a:t>
            </a:r>
            <a:r>
              <a:rPr lang="en-US" dirty="0" err="1"/>
              <a:t>CoaXPress</a:t>
            </a:r>
            <a:r>
              <a:rPr lang="en-US" dirty="0"/>
              <a:t>, Camera Link HS, Camera Link etc.) they are using or what features they are implementing. The result is that the application programming interface (API) will be identical regardless of interface technology</a:t>
            </a:r>
            <a:r>
              <a:rPr lang="en-US" dirty="0" smtClean="0"/>
              <a:t>.”</a:t>
            </a:r>
            <a:endParaRPr lang="en-US" altLang="en-US"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Overview</a:t>
            </a:r>
          </a:p>
        </p:txBody>
      </p:sp>
    </p:spTree>
    <p:extLst>
      <p:ext uri="{BB962C8B-B14F-4D97-AF65-F5344CB8AC3E}">
        <p14:creationId xmlns:p14="http://schemas.microsoft.com/office/powerpoint/2010/main" val="1871470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143000"/>
            <a:ext cx="8229600" cy="4419600"/>
          </a:xfrm>
        </p:spPr>
        <p:txBody>
          <a:bodyPr/>
          <a:lstStyle/>
          <a:p>
            <a:pPr marL="228600" indent="-228600"/>
            <a:r>
              <a:rPr lang="en-US" altLang="en-US" dirty="0" err="1"/>
              <a:t>GenApi</a:t>
            </a:r>
            <a:r>
              <a:rPr lang="en-US" altLang="en-US" dirty="0"/>
              <a:t> </a:t>
            </a:r>
            <a:endParaRPr lang="en-US" altLang="en-US" dirty="0" smtClean="0"/>
          </a:p>
          <a:p>
            <a:pPr marL="628650" lvl="1" indent="-228600"/>
            <a:r>
              <a:rPr lang="en-US" altLang="en-US" dirty="0"/>
              <a:t>D</a:t>
            </a:r>
            <a:r>
              <a:rPr lang="en-US" altLang="en-US" dirty="0" smtClean="0"/>
              <a:t>efines </a:t>
            </a:r>
            <a:r>
              <a:rPr lang="en-US" altLang="en-US" dirty="0"/>
              <a:t>the mechanism used to provide the generic API via a self-describing XML file in the device. </a:t>
            </a:r>
            <a:r>
              <a:rPr lang="en-US" altLang="en-US" dirty="0" smtClean="0"/>
              <a:t>Part </a:t>
            </a:r>
            <a:r>
              <a:rPr lang="en-US" altLang="en-US" dirty="0"/>
              <a:t>of </a:t>
            </a:r>
            <a:r>
              <a:rPr lang="en-US" altLang="en-US" dirty="0" err="1"/>
              <a:t>GenApi</a:t>
            </a:r>
            <a:r>
              <a:rPr lang="en-US" altLang="en-US" dirty="0"/>
              <a:t> is the Schema, which defines the format of the XML file.</a:t>
            </a:r>
          </a:p>
          <a:p>
            <a:pPr marL="228600" indent="-228600"/>
            <a:r>
              <a:rPr lang="en-US" altLang="en-US" dirty="0" smtClean="0"/>
              <a:t>SFNC </a:t>
            </a:r>
            <a:r>
              <a:rPr lang="en-US" altLang="en-US" dirty="0"/>
              <a:t>(Standard Features Naming Convention)</a:t>
            </a:r>
          </a:p>
          <a:p>
            <a:pPr marL="628650" lvl="1" indent="-228600"/>
            <a:r>
              <a:rPr lang="en-US" altLang="en-US" dirty="0"/>
              <a:t>S</a:t>
            </a:r>
            <a:r>
              <a:rPr lang="en-US" altLang="en-US" dirty="0" smtClean="0"/>
              <a:t>tandardizes </a:t>
            </a:r>
            <a:r>
              <a:rPr lang="en-US" altLang="en-US" dirty="0"/>
              <a:t>the name, type, meaning and use of device features, so that devices from different vendors always use the same names for the same functionality. </a:t>
            </a:r>
          </a:p>
          <a:p>
            <a:pPr marL="228600" indent="-228600"/>
            <a:r>
              <a:rPr lang="en-US" altLang="en-US" dirty="0" err="1"/>
              <a:t>GenTL</a:t>
            </a:r>
            <a:r>
              <a:rPr lang="en-US" altLang="en-US" dirty="0"/>
              <a:t> (Transport Layer)</a:t>
            </a:r>
          </a:p>
          <a:p>
            <a:pPr marL="628650" lvl="1" indent="-228600"/>
            <a:r>
              <a:rPr lang="en-US" altLang="en-US" dirty="0"/>
              <a:t>S</a:t>
            </a:r>
            <a:r>
              <a:rPr lang="en-US" altLang="en-US" dirty="0" smtClean="0"/>
              <a:t>tandardizes </a:t>
            </a:r>
            <a:r>
              <a:rPr lang="en-US" altLang="en-US" dirty="0"/>
              <a:t>the transport layer programming interface. It is a low-level API to provide a standard interface to a device regardless of the transport layer </a:t>
            </a:r>
            <a:r>
              <a:rPr lang="en-US" altLang="en-US" dirty="0" smtClean="0"/>
              <a:t>It </a:t>
            </a:r>
            <a:r>
              <a:rPr lang="en-US" altLang="en-US" dirty="0"/>
              <a:t>allows enumerating devices, accessing device registers, streaming data and delivering asynchronous events. </a:t>
            </a:r>
            <a:r>
              <a:rPr lang="en-US" altLang="en-US" dirty="0" err="1"/>
              <a:t>GenTL</a:t>
            </a:r>
            <a:r>
              <a:rPr lang="en-US" altLang="en-US" dirty="0"/>
              <a:t> also has its own SFNC.</a:t>
            </a:r>
            <a:endParaRPr lang="en-US" altLang="en-US"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Overview</a:t>
            </a:r>
          </a:p>
        </p:txBody>
      </p:sp>
    </p:spTree>
    <p:extLst>
      <p:ext uri="{BB962C8B-B14F-4D97-AF65-F5344CB8AC3E}">
        <p14:creationId xmlns:p14="http://schemas.microsoft.com/office/powerpoint/2010/main" val="1364185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447800"/>
            <a:ext cx="8229600" cy="4419600"/>
          </a:xfrm>
        </p:spPr>
        <p:txBody>
          <a:bodyPr/>
          <a:lstStyle/>
          <a:p>
            <a:pPr marL="228600" indent="-228600"/>
            <a:r>
              <a:rPr lang="en-US" altLang="en-US" dirty="0" smtClean="0"/>
              <a:t>GigE Vision </a:t>
            </a:r>
          </a:p>
          <a:p>
            <a:pPr marL="228600" indent="-228600"/>
            <a:r>
              <a:rPr lang="en-US" altLang="en-US" dirty="0" smtClean="0"/>
              <a:t>USB3 Vision</a:t>
            </a:r>
            <a:endParaRPr lang="en-US" altLang="en-US" dirty="0"/>
          </a:p>
          <a:p>
            <a:pPr marL="228600" indent="-228600"/>
            <a:r>
              <a:rPr lang="en-US" altLang="en-US" dirty="0" smtClean="0"/>
              <a:t>Camera Link</a:t>
            </a:r>
          </a:p>
          <a:p>
            <a:pPr marL="228600" indent="-228600"/>
            <a:r>
              <a:rPr lang="en-US" altLang="en-US" dirty="0" smtClean="0"/>
              <a:t>Camera Link HS</a:t>
            </a:r>
            <a:endParaRPr lang="en-US" altLang="en-US" dirty="0"/>
          </a:p>
          <a:p>
            <a:pPr marL="228600" indent="-228600"/>
            <a:r>
              <a:rPr lang="en-US" altLang="en-US" dirty="0" smtClean="0"/>
              <a:t>IIDC2 (</a:t>
            </a:r>
            <a:r>
              <a:rPr lang="en-US" altLang="en-US" dirty="0" err="1" smtClean="0"/>
              <a:t>Firewire</a:t>
            </a:r>
            <a:r>
              <a:rPr lang="en-US" altLang="en-US" dirty="0" smtClean="0"/>
              <a:t>)</a:t>
            </a:r>
            <a:endParaRPr lang="en-US" altLang="en-US" dirty="0"/>
          </a:p>
          <a:p>
            <a:pPr marL="228600" indent="-228600"/>
            <a:endParaRPr lang="en-US" altLang="en-US" b="1" dirty="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Interface Standards used by GenICam</a:t>
            </a:r>
          </a:p>
        </p:txBody>
      </p:sp>
    </p:spTree>
    <p:extLst>
      <p:ext uri="{BB962C8B-B14F-4D97-AF65-F5344CB8AC3E}">
        <p14:creationId xmlns:p14="http://schemas.microsoft.com/office/powerpoint/2010/main" val="2484901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228600" y="1143000"/>
            <a:ext cx="8763000" cy="4419600"/>
          </a:xfrm>
        </p:spPr>
        <p:txBody>
          <a:bodyPr/>
          <a:lstStyle/>
          <a:p>
            <a:pPr marL="228600" indent="-228600"/>
            <a:r>
              <a:rPr lang="en-US" altLang="en-US" dirty="0" smtClean="0"/>
              <a:t>Every GenICam camera has an XML file inside it that can be accessed to determine the cameras available “features”.</a:t>
            </a:r>
          </a:p>
          <a:p>
            <a:pPr marL="228600" indent="-228600"/>
            <a:r>
              <a:rPr lang="en-US" altLang="en-US" dirty="0" smtClean="0"/>
              <a:t>By reading and parsing this XML file one can automatically generate the EPICS database and OPI screens based on the specific features available in that camera.  Small snippet for </a:t>
            </a:r>
            <a:r>
              <a:rPr lang="en-US" altLang="en-US" dirty="0" err="1" smtClean="0"/>
              <a:t>PixelFormat</a:t>
            </a:r>
            <a:r>
              <a:rPr lang="en-US" altLang="en-US" dirty="0" smtClean="0"/>
              <a:t>:</a:t>
            </a:r>
          </a:p>
          <a:p>
            <a:pPr marL="0" indent="0">
              <a:buNone/>
            </a:pPr>
            <a:r>
              <a:rPr lang="en-US" altLang="en-US" sz="1200" b="1" dirty="0" smtClean="0">
                <a:latin typeface="Courier New" panose="02070309020205020404" pitchFamily="49" charset="0"/>
                <a:cs typeface="Courier New" panose="02070309020205020404" pitchFamily="49" charset="0"/>
              </a:rPr>
              <a:t>&lt;</a:t>
            </a:r>
            <a:r>
              <a:rPr lang="en-US" altLang="en-US" sz="1200" b="1" dirty="0">
                <a:latin typeface="Courier New" panose="02070309020205020404" pitchFamily="49" charset="0"/>
                <a:cs typeface="Courier New" panose="02070309020205020404" pitchFamily="49" charset="0"/>
              </a:rPr>
              <a:t>Enumeration Name="</a:t>
            </a:r>
            <a:r>
              <a:rPr lang="en-US" altLang="en-US" sz="1200" b="1" dirty="0" err="1">
                <a:latin typeface="Courier New" panose="02070309020205020404" pitchFamily="49" charset="0"/>
                <a:cs typeface="Courier New" panose="02070309020205020404" pitchFamily="49" charset="0"/>
              </a:rPr>
              <a:t>PixelFormat</a:t>
            </a:r>
            <a:r>
              <a:rPr lang="en-US" altLang="en-US" sz="1200" b="1" dirty="0">
                <a:latin typeface="Courier New" panose="02070309020205020404" pitchFamily="49" charset="0"/>
                <a:cs typeface="Courier New" panose="02070309020205020404" pitchFamily="49" charset="0"/>
              </a:rPr>
              <a:t>" </a:t>
            </a:r>
            <a:r>
              <a:rPr lang="en-US" altLang="en-US" sz="1200" b="1" dirty="0" err="1">
                <a:latin typeface="Courier New" panose="02070309020205020404" pitchFamily="49" charset="0"/>
                <a:cs typeface="Courier New" panose="02070309020205020404" pitchFamily="49" charset="0"/>
              </a:rPr>
              <a:t>NameSpace</a:t>
            </a:r>
            <a:r>
              <a:rPr lang="en-US" altLang="en-US" sz="1200" b="1" dirty="0">
                <a:latin typeface="Courier New" panose="02070309020205020404" pitchFamily="49" charset="0"/>
                <a:cs typeface="Courier New" panose="02070309020205020404" pitchFamily="49" charset="0"/>
              </a:rPr>
              <a:t>="Standard"&gt;</a:t>
            </a:r>
          </a:p>
          <a:p>
            <a:pPr marL="0" indent="0">
              <a:buNone/>
            </a:pPr>
            <a:r>
              <a:rPr lang="en-US" altLang="en-US" sz="1200" b="1" dirty="0" smtClean="0">
                <a:latin typeface="Courier New" panose="02070309020205020404" pitchFamily="49" charset="0"/>
                <a:cs typeface="Courier New" panose="02070309020205020404" pitchFamily="49" charset="0"/>
              </a:rPr>
              <a:t>  &lt;ToolTip&gt;Format </a:t>
            </a:r>
            <a:r>
              <a:rPr lang="en-US" altLang="en-US" sz="1200" b="1" dirty="0">
                <a:latin typeface="Courier New" panose="02070309020205020404" pitchFamily="49" charset="0"/>
                <a:cs typeface="Courier New" panose="02070309020205020404" pitchFamily="49" charset="0"/>
              </a:rPr>
              <a:t>of the pixel data.&lt;/ToolTip&gt;</a:t>
            </a:r>
          </a:p>
          <a:p>
            <a:pPr marL="0" indent="0">
              <a:buNone/>
            </a:pPr>
            <a:r>
              <a:rPr lang="en-US" altLang="en-US" sz="1200" b="1" dirty="0" smtClean="0">
                <a:latin typeface="Courier New" panose="02070309020205020404" pitchFamily="49" charset="0"/>
                <a:cs typeface="Courier New" panose="02070309020205020404" pitchFamily="49" charset="0"/>
              </a:rPr>
              <a:t>  &lt;Description&gt;Format </a:t>
            </a:r>
            <a:r>
              <a:rPr lang="en-US" altLang="en-US" sz="1200" b="1" dirty="0">
                <a:latin typeface="Courier New" panose="02070309020205020404" pitchFamily="49" charset="0"/>
                <a:cs typeface="Courier New" panose="02070309020205020404" pitchFamily="49" charset="0"/>
              </a:rPr>
              <a:t>of the pixel data.&lt;/Description&gt;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DisplayName</a:t>
            </a:r>
            <a:r>
              <a:rPr lang="en-US" altLang="en-US" sz="1200" b="1" dirty="0" smtClean="0">
                <a:latin typeface="Courier New" panose="02070309020205020404" pitchFamily="49" charset="0"/>
                <a:cs typeface="Courier New" panose="02070309020205020404" pitchFamily="49" charset="0"/>
              </a:rPr>
              <a:t>&gt;Pixel </a:t>
            </a:r>
            <a:r>
              <a:rPr lang="en-US" altLang="en-US" sz="1200" b="1" dirty="0">
                <a:latin typeface="Courier New" panose="02070309020205020404" pitchFamily="49" charset="0"/>
                <a:cs typeface="Courier New" panose="02070309020205020404" pitchFamily="49" charset="0"/>
              </a:rPr>
              <a:t>Format&lt;/</a:t>
            </a:r>
            <a:r>
              <a:rPr lang="en-US" altLang="en-US" sz="1200" b="1" dirty="0" err="1">
                <a:latin typeface="Courier New" panose="02070309020205020404" pitchFamily="49" charset="0"/>
                <a:cs typeface="Courier New" panose="02070309020205020404" pitchFamily="49" charset="0"/>
              </a:rPr>
              <a:t>DisplayName</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&lt;Visibility&gt; Beginner</a:t>
            </a:r>
            <a:r>
              <a:rPr lang="en-US" altLang="en-US" sz="1200" b="1" dirty="0">
                <a:latin typeface="Courier New" panose="02070309020205020404" pitchFamily="49" charset="0"/>
                <a:cs typeface="Courier New" panose="02070309020205020404" pitchFamily="49" charset="0"/>
              </a:rPr>
              <a:t>&lt;/Visibility&gt;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pIsLocked</a:t>
            </a:r>
            <a:r>
              <a:rPr lang="en-US" altLang="en-US" sz="1200" b="1" dirty="0" smtClean="0">
                <a:latin typeface="Courier New" panose="02070309020205020404" pitchFamily="49" charset="0"/>
                <a:cs typeface="Courier New" panose="02070309020205020404" pitchFamily="49" charset="0"/>
              </a:rPr>
              <a:t>&gt;</a:t>
            </a:r>
            <a:r>
              <a:rPr lang="en-US" altLang="en-US" sz="1200" b="1" dirty="0" err="1" smtClean="0">
                <a:latin typeface="Courier New" panose="02070309020205020404" pitchFamily="49" charset="0"/>
                <a:cs typeface="Courier New" panose="02070309020205020404" pitchFamily="49" charset="0"/>
              </a:rPr>
              <a:t>TLParamsLocked</a:t>
            </a:r>
            <a:r>
              <a:rPr lang="en-US" altLang="en-US" sz="1200" b="1" dirty="0">
                <a:latin typeface="Courier New" panose="02070309020205020404" pitchFamily="49" charset="0"/>
                <a:cs typeface="Courier New" panose="02070309020205020404" pitchFamily="49" charset="0"/>
              </a:rPr>
              <a:t>&lt;/</a:t>
            </a:r>
            <a:r>
              <a:rPr lang="en-US" altLang="en-US" sz="1200" b="1" dirty="0" err="1">
                <a:latin typeface="Courier New" panose="02070309020205020404" pitchFamily="49" charset="0"/>
                <a:cs typeface="Courier New" panose="02070309020205020404" pitchFamily="49" charset="0"/>
              </a:rPr>
              <a:t>pIsLocked</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ImposedAccessMode</a:t>
            </a:r>
            <a:r>
              <a:rPr lang="en-US" altLang="en-US" sz="1200" b="1" dirty="0" smtClean="0">
                <a:latin typeface="Courier New" panose="02070309020205020404" pitchFamily="49" charset="0"/>
                <a:cs typeface="Courier New" panose="02070309020205020404" pitchFamily="49" charset="0"/>
              </a:rPr>
              <a:t>&gt;RW</a:t>
            </a:r>
            <a:r>
              <a:rPr lang="en-US" altLang="en-US" sz="1200" b="1" dirty="0">
                <a:latin typeface="Courier New" panose="02070309020205020404" pitchFamily="49" charset="0"/>
                <a:cs typeface="Courier New" panose="02070309020205020404" pitchFamily="49" charset="0"/>
              </a:rPr>
              <a:t>&lt;/</a:t>
            </a:r>
            <a:r>
              <a:rPr lang="en-US" altLang="en-US" sz="1200" b="1" dirty="0" err="1">
                <a:latin typeface="Courier New" panose="02070309020205020404" pitchFamily="49" charset="0"/>
                <a:cs typeface="Courier New" panose="02070309020205020404" pitchFamily="49" charset="0"/>
              </a:rPr>
              <a:t>ImposedAccessMode</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a:latin typeface="Courier New" panose="02070309020205020404" pitchFamily="49" charset="0"/>
                <a:cs typeface="Courier New" panose="02070309020205020404" pitchFamily="49" charset="0"/>
              </a:rPr>
              <a:t>EnumEntry</a:t>
            </a:r>
            <a:r>
              <a:rPr lang="en-US" altLang="en-US" sz="1200" b="1" dirty="0">
                <a:latin typeface="Courier New" panose="02070309020205020404" pitchFamily="49" charset="0"/>
                <a:cs typeface="Courier New" panose="02070309020205020404" pitchFamily="49" charset="0"/>
              </a:rPr>
              <a:t> Name="Mono8" </a:t>
            </a:r>
            <a:r>
              <a:rPr lang="en-US" altLang="en-US" sz="1200" b="1" dirty="0" err="1">
                <a:latin typeface="Courier New" panose="02070309020205020404" pitchFamily="49" charset="0"/>
                <a:cs typeface="Courier New" panose="02070309020205020404" pitchFamily="49" charset="0"/>
              </a:rPr>
              <a:t>NameSpace</a:t>
            </a:r>
            <a:r>
              <a:rPr lang="en-US" altLang="en-US" sz="1200" b="1" dirty="0">
                <a:latin typeface="Courier New" panose="02070309020205020404" pitchFamily="49" charset="0"/>
                <a:cs typeface="Courier New" panose="02070309020205020404" pitchFamily="49" charset="0"/>
              </a:rPr>
              <a:t>="Standard"&gt;</a:t>
            </a:r>
          </a:p>
          <a:p>
            <a:pPr marL="0" indent="0">
              <a:buNone/>
            </a:pPr>
            <a:r>
              <a:rPr lang="en-US" altLang="en-US" sz="1200" b="1" dirty="0" smtClean="0">
                <a:latin typeface="Courier New" panose="02070309020205020404" pitchFamily="49" charset="0"/>
                <a:cs typeface="Courier New" panose="02070309020205020404" pitchFamily="49" charset="0"/>
              </a:rPr>
              <a:t>    &lt;ToolTip&gt;Pixel </a:t>
            </a:r>
            <a:r>
              <a:rPr lang="en-US" altLang="en-US" sz="1200" b="1" dirty="0">
                <a:latin typeface="Courier New" panose="02070309020205020404" pitchFamily="49" charset="0"/>
                <a:cs typeface="Courier New" panose="02070309020205020404" pitchFamily="49" charset="0"/>
              </a:rPr>
              <a:t>format set to Mono 8.&lt;/ToolTip&gt;</a:t>
            </a:r>
          </a:p>
          <a:p>
            <a:pPr marL="0" indent="0">
              <a:buNone/>
            </a:pPr>
            <a:r>
              <a:rPr lang="en-US" altLang="en-US" sz="1200" b="1" dirty="0" smtClean="0">
                <a:latin typeface="Courier New" panose="02070309020205020404" pitchFamily="49" charset="0"/>
                <a:cs typeface="Courier New" panose="02070309020205020404" pitchFamily="49" charset="0"/>
              </a:rPr>
              <a:t>    &lt;Description&gt;Pixel </a:t>
            </a:r>
            <a:r>
              <a:rPr lang="en-US" altLang="en-US" sz="1200" b="1" dirty="0">
                <a:latin typeface="Courier New" panose="02070309020205020404" pitchFamily="49" charset="0"/>
                <a:cs typeface="Courier New" panose="02070309020205020404" pitchFamily="49" charset="0"/>
              </a:rPr>
              <a:t>format set to Mono 8.&lt;/Description&gt;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DisplayName</a:t>
            </a:r>
            <a:r>
              <a:rPr lang="en-US" altLang="en-US" sz="1200" b="1" dirty="0" smtClean="0">
                <a:latin typeface="Courier New" panose="02070309020205020404" pitchFamily="49" charset="0"/>
                <a:cs typeface="Courier New" panose="02070309020205020404" pitchFamily="49" charset="0"/>
              </a:rPr>
              <a:t>&gt;Mono </a:t>
            </a:r>
            <a:r>
              <a:rPr lang="en-US" altLang="en-US" sz="1200" b="1" dirty="0">
                <a:latin typeface="Courier New" panose="02070309020205020404" pitchFamily="49" charset="0"/>
                <a:cs typeface="Courier New" panose="02070309020205020404" pitchFamily="49" charset="0"/>
              </a:rPr>
              <a:t>8&lt;/</a:t>
            </a:r>
            <a:r>
              <a:rPr lang="en-US" altLang="en-US" sz="1200" b="1" dirty="0" err="1">
                <a:latin typeface="Courier New" panose="02070309020205020404" pitchFamily="49" charset="0"/>
                <a:cs typeface="Courier New" panose="02070309020205020404" pitchFamily="49" charset="0"/>
              </a:rPr>
              <a:t>DisplayName</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pIsImplemented</a:t>
            </a:r>
            <a:r>
              <a:rPr lang="en-US" altLang="en-US" sz="1200" b="1" dirty="0" smtClean="0">
                <a:latin typeface="Courier New" panose="02070309020205020404" pitchFamily="49" charset="0"/>
                <a:cs typeface="Courier New" panose="02070309020205020404" pitchFamily="49" charset="0"/>
              </a:rPr>
              <a:t>&gt;Mono8Inq_Reg</a:t>
            </a:r>
            <a:r>
              <a:rPr lang="en-US" altLang="en-US" sz="1200" b="1" dirty="0">
                <a:latin typeface="Courier New" panose="02070309020205020404" pitchFamily="49" charset="0"/>
                <a:cs typeface="Courier New" panose="02070309020205020404" pitchFamily="49" charset="0"/>
              </a:rPr>
              <a:t>&lt;/</a:t>
            </a:r>
            <a:r>
              <a:rPr lang="en-US" altLang="en-US" sz="1200" b="1" dirty="0" err="1">
                <a:latin typeface="Courier New" panose="02070309020205020404" pitchFamily="49" charset="0"/>
                <a:cs typeface="Courier New" panose="02070309020205020404" pitchFamily="49" charset="0"/>
              </a:rPr>
              <a:t>pIsImplemented</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&lt;Value&gt;0x01080001</a:t>
            </a:r>
            <a:r>
              <a:rPr lang="en-US" altLang="en-US" sz="1200" b="1" dirty="0">
                <a:latin typeface="Courier New" panose="02070309020205020404" pitchFamily="49" charset="0"/>
                <a:cs typeface="Courier New" panose="02070309020205020404" pitchFamily="49" charset="0"/>
              </a:rPr>
              <a:t>&lt;/Value&gt;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a:latin typeface="Courier New" panose="02070309020205020404" pitchFamily="49" charset="0"/>
                <a:cs typeface="Courier New" panose="02070309020205020404" pitchFamily="49" charset="0"/>
              </a:rPr>
              <a:t>EnumEntry</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a:t>
            </a:r>
            <a:endParaRPr lang="en-US" altLang="en-US" sz="1200" b="1" dirty="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XML Files</a:t>
            </a:r>
          </a:p>
        </p:txBody>
      </p:sp>
    </p:spTree>
    <p:extLst>
      <p:ext uri="{BB962C8B-B14F-4D97-AF65-F5344CB8AC3E}">
        <p14:creationId xmlns:p14="http://schemas.microsoft.com/office/powerpoint/2010/main" val="2292230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228600" y="1143000"/>
            <a:ext cx="8610600" cy="4419600"/>
          </a:xfrm>
        </p:spPr>
        <p:txBody>
          <a:bodyPr/>
          <a:lstStyle/>
          <a:p>
            <a:pPr marL="228600" indent="-228600"/>
            <a:r>
              <a:rPr lang="en-US" altLang="en-US" dirty="0" smtClean="0"/>
              <a:t>Not open source</a:t>
            </a:r>
          </a:p>
          <a:p>
            <a:pPr marL="228600" indent="-228600"/>
            <a:r>
              <a:rPr lang="en-US" altLang="en-US" dirty="0" smtClean="0"/>
              <a:t>There is a reference implementation of the GenICam API, but it cannot be released publicly</a:t>
            </a:r>
          </a:p>
          <a:p>
            <a:pPr marL="628650" lvl="1" indent="-228600"/>
            <a:r>
              <a:rPr lang="en-US" altLang="en-US" dirty="0" smtClean="0"/>
              <a:t>This is a pain, but we need to live with it</a:t>
            </a:r>
          </a:p>
          <a:p>
            <a:pPr marL="228600" indent="-228600"/>
            <a:r>
              <a:rPr lang="en-US" altLang="en-US" dirty="0" err="1"/>
              <a:t>a</a:t>
            </a:r>
            <a:r>
              <a:rPr lang="en-US" altLang="en-US" dirty="0" err="1" smtClean="0"/>
              <a:t>ravis</a:t>
            </a:r>
            <a:r>
              <a:rPr lang="en-US" altLang="en-US" dirty="0" smtClean="0"/>
              <a:t> is an open-source toolkit based on reverse-engineering the GenICam specifications and protocols.</a:t>
            </a:r>
          </a:p>
          <a:p>
            <a:pPr marL="628650" lvl="1" indent="-228600"/>
            <a:r>
              <a:rPr lang="en-US" altLang="en-US" dirty="0" smtClean="0"/>
              <a:t>Linux-only, based on glib</a:t>
            </a:r>
          </a:p>
          <a:p>
            <a:pPr marL="228600" indent="-228600"/>
            <a:r>
              <a:rPr lang="en-US" altLang="en-US" dirty="0" smtClean="0"/>
              <a:t>There is an </a:t>
            </a:r>
            <a:r>
              <a:rPr lang="en-US" altLang="en-US" dirty="0" err="1" smtClean="0"/>
              <a:t>areaDetector</a:t>
            </a:r>
            <a:r>
              <a:rPr lang="en-US" altLang="en-US" dirty="0" smtClean="0"/>
              <a:t> driver, </a:t>
            </a:r>
            <a:r>
              <a:rPr lang="en-US" altLang="en-US" dirty="0" err="1" smtClean="0"/>
              <a:t>aravisGigE</a:t>
            </a:r>
            <a:r>
              <a:rPr lang="en-US" altLang="en-US" dirty="0" smtClean="0"/>
              <a:t> based on </a:t>
            </a:r>
            <a:r>
              <a:rPr lang="en-US" altLang="en-US" dirty="0" err="1" smtClean="0"/>
              <a:t>aravis</a:t>
            </a:r>
            <a:endParaRPr lang="en-US" altLang="en-US" dirty="0" smtClean="0"/>
          </a:p>
          <a:p>
            <a:pPr marL="400050" lvl="1" indent="0">
              <a:buNone/>
            </a:pPr>
            <a:r>
              <a:rPr lang="en-US" sz="2400" dirty="0">
                <a:solidFill>
                  <a:srgbClr val="0066FF"/>
                </a:solidFill>
              </a:rPr>
              <a:t>https://</a:t>
            </a:r>
            <a:r>
              <a:rPr lang="en-US" sz="2400" dirty="0" smtClean="0">
                <a:solidFill>
                  <a:srgbClr val="0066FF"/>
                </a:solidFill>
              </a:rPr>
              <a:t>github.com/AravisProject/aravis</a:t>
            </a:r>
          </a:p>
          <a:p>
            <a:r>
              <a:rPr lang="en-US" altLang="en-US" dirty="0" err="1"/>
              <a:t>a</a:t>
            </a:r>
            <a:r>
              <a:rPr lang="en-US" altLang="en-US" dirty="0" err="1" smtClean="0"/>
              <a:t>ravis</a:t>
            </a:r>
            <a:r>
              <a:rPr lang="en-US" altLang="en-US" dirty="0" smtClean="0"/>
              <a:t> previously supported only GigE, but now also supports USB3</a:t>
            </a:r>
          </a:p>
          <a:p>
            <a:pPr lvl="1"/>
            <a:r>
              <a:rPr lang="en-US" altLang="en-US" dirty="0" smtClean="0"/>
              <a:t>I have modified </a:t>
            </a:r>
            <a:r>
              <a:rPr lang="en-US" altLang="en-US" dirty="0" err="1" smtClean="0"/>
              <a:t>areaDetector</a:t>
            </a:r>
            <a:r>
              <a:rPr lang="en-US" altLang="en-US" dirty="0" smtClean="0"/>
              <a:t>/</a:t>
            </a:r>
            <a:r>
              <a:rPr lang="en-US" altLang="en-US" dirty="0" err="1" smtClean="0"/>
              <a:t>aravisGigE</a:t>
            </a:r>
            <a:r>
              <a:rPr lang="en-US" altLang="en-US" dirty="0" smtClean="0"/>
              <a:t> to also support USB3</a:t>
            </a:r>
            <a:endParaRPr lang="en-US" altLang="en-US" sz="1600"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and </a:t>
            </a:r>
            <a:r>
              <a:rPr lang="en-US" altLang="en-US" sz="4000" b="1" dirty="0" err="1" smtClean="0">
                <a:solidFill>
                  <a:srgbClr val="0066FF"/>
                </a:solidFill>
              </a:rPr>
              <a:t>aravis</a:t>
            </a:r>
            <a:endParaRPr lang="en-US" altLang="en-US" sz="4000" b="1" dirty="0" smtClean="0">
              <a:solidFill>
                <a:srgbClr val="0066FF"/>
              </a:solidFill>
            </a:endParaRPr>
          </a:p>
        </p:txBody>
      </p:sp>
    </p:spTree>
    <p:extLst>
      <p:ext uri="{BB962C8B-B14F-4D97-AF65-F5344CB8AC3E}">
        <p14:creationId xmlns:p14="http://schemas.microsoft.com/office/powerpoint/2010/main" val="3163780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9"/>
            <a:ext cx="8229600" cy="4419600"/>
          </a:xfrm>
        </p:spPr>
        <p:txBody>
          <a:bodyPr/>
          <a:lstStyle/>
          <a:p>
            <a:pPr marL="228600" indent="-228600"/>
            <a:r>
              <a:rPr lang="en-US" altLang="en-US" sz="2000" dirty="0" smtClean="0"/>
              <a:t>New </a:t>
            </a:r>
            <a:r>
              <a:rPr lang="en-US" altLang="en-US" sz="2000" dirty="0" err="1" smtClean="0"/>
              <a:t>areaDetector</a:t>
            </a:r>
            <a:r>
              <a:rPr lang="en-US" altLang="en-US" sz="2000" dirty="0" smtClean="0"/>
              <a:t> base class to support any GenICam camera</a:t>
            </a:r>
          </a:p>
          <a:p>
            <a:pPr marL="228600" indent="-228600"/>
            <a:r>
              <a:rPr lang="en-US" altLang="en-US" sz="2000" dirty="0" smtClean="0"/>
              <a:t>Much of the generic code is in this layer</a:t>
            </a:r>
          </a:p>
          <a:p>
            <a:pPr marL="628650" lvl="1" indent="-228600"/>
            <a:r>
              <a:rPr lang="en-US" altLang="en-US" sz="1800" dirty="0" smtClean="0"/>
              <a:t>Implements code to get and set GenICam features</a:t>
            </a:r>
          </a:p>
          <a:p>
            <a:pPr marL="228600" indent="-228600"/>
            <a:r>
              <a:rPr lang="en-US" altLang="en-US" sz="2000" dirty="0" smtClean="0"/>
              <a:t>Derived classes for real drivers</a:t>
            </a:r>
          </a:p>
          <a:p>
            <a:pPr marL="628650" lvl="1" indent="-228600"/>
            <a:r>
              <a:rPr lang="en-US" altLang="en-US" sz="1800" dirty="0" smtClean="0"/>
              <a:t>Implement the code to read and write features to the device</a:t>
            </a:r>
          </a:p>
          <a:p>
            <a:pPr marL="628650" lvl="1" indent="-228600"/>
            <a:r>
              <a:rPr lang="en-US" altLang="en-US" sz="1800" dirty="0" smtClean="0"/>
              <a:t>Implement the code to stream the images from the device</a:t>
            </a:r>
          </a:p>
          <a:p>
            <a:pPr marL="228600" indent="-228600"/>
            <a:r>
              <a:rPr lang="en-US" altLang="en-US" sz="2000" dirty="0" err="1" smtClean="0"/>
              <a:t>ADAravis</a:t>
            </a:r>
            <a:endParaRPr lang="en-US" altLang="en-US" sz="2000" dirty="0"/>
          </a:p>
          <a:p>
            <a:pPr marL="628650" lvl="1" indent="-228600"/>
            <a:r>
              <a:rPr lang="en-US" altLang="en-US" sz="1800" dirty="0" smtClean="0"/>
              <a:t>Replaces </a:t>
            </a:r>
            <a:r>
              <a:rPr lang="en-US" altLang="en-US" sz="1800" dirty="0" err="1" smtClean="0"/>
              <a:t>aravisGigE</a:t>
            </a:r>
            <a:r>
              <a:rPr lang="en-US" altLang="en-US" sz="1800" dirty="0" smtClean="0"/>
              <a:t> with much of the code moved to the base class</a:t>
            </a:r>
          </a:p>
          <a:p>
            <a:pPr marL="628650" lvl="1" indent="-228600"/>
            <a:r>
              <a:rPr lang="en-US" altLang="en-US" sz="1800" dirty="0" smtClean="0"/>
              <a:t>Linux only</a:t>
            </a:r>
          </a:p>
          <a:p>
            <a:pPr marL="228600" indent="-228600"/>
            <a:r>
              <a:rPr lang="en-US" altLang="en-US" sz="2000" dirty="0" err="1" smtClean="0"/>
              <a:t>ADVimba</a:t>
            </a:r>
            <a:endParaRPr lang="en-US" altLang="en-US" sz="2000" dirty="0"/>
          </a:p>
          <a:p>
            <a:pPr marL="628650" lvl="1" indent="-228600"/>
            <a:r>
              <a:rPr lang="en-US" altLang="en-US" sz="1800" dirty="0" smtClean="0"/>
              <a:t>New driver for AVT/</a:t>
            </a:r>
            <a:r>
              <a:rPr lang="en-US" altLang="en-US" sz="1800" dirty="0" err="1" smtClean="0"/>
              <a:t>Prosilica</a:t>
            </a:r>
            <a:r>
              <a:rPr lang="en-US" altLang="en-US" sz="1800" dirty="0" smtClean="0"/>
              <a:t> cameras using their Vimba SDK</a:t>
            </a:r>
          </a:p>
          <a:p>
            <a:pPr marL="628650" lvl="1" indent="-228600"/>
            <a:r>
              <a:rPr lang="en-US" altLang="en-US" sz="1800" dirty="0" smtClean="0"/>
              <a:t>The old </a:t>
            </a:r>
            <a:r>
              <a:rPr lang="en-US" altLang="en-US" sz="1800" dirty="0" err="1" smtClean="0"/>
              <a:t>pvAPI</a:t>
            </a:r>
            <a:r>
              <a:rPr lang="en-US" altLang="en-US" sz="1800" dirty="0" smtClean="0"/>
              <a:t> SDK used by </a:t>
            </a:r>
            <a:r>
              <a:rPr lang="en-US" altLang="en-US" sz="1800" dirty="0" err="1" smtClean="0"/>
              <a:t>ADProsilica</a:t>
            </a:r>
            <a:r>
              <a:rPr lang="en-US" altLang="en-US" sz="1800" dirty="0" smtClean="0"/>
              <a:t> is obsolete and no longer supported</a:t>
            </a:r>
          </a:p>
          <a:p>
            <a:pPr marL="628650" lvl="1" indent="-228600"/>
            <a:r>
              <a:rPr lang="en-US" altLang="en-US" sz="1800" dirty="0" smtClean="0"/>
              <a:t>Windows and Linux</a:t>
            </a:r>
          </a:p>
          <a:p>
            <a:pPr marL="228600" indent="-228600"/>
            <a:r>
              <a:rPr lang="en-US" altLang="en-US" sz="2000" dirty="0" err="1" smtClean="0"/>
              <a:t>ADSpinnaker</a:t>
            </a:r>
            <a:endParaRPr lang="en-US" altLang="en-US" sz="2000" dirty="0"/>
          </a:p>
          <a:p>
            <a:pPr marL="628650" lvl="1" indent="-228600"/>
            <a:r>
              <a:rPr lang="en-US" altLang="en-US" sz="1800" dirty="0"/>
              <a:t>New </a:t>
            </a:r>
            <a:r>
              <a:rPr lang="en-US" altLang="en-US" sz="1800" dirty="0" smtClean="0"/>
              <a:t>version of driver </a:t>
            </a:r>
            <a:r>
              <a:rPr lang="en-US" altLang="en-US" sz="1800" dirty="0"/>
              <a:t>for </a:t>
            </a:r>
            <a:r>
              <a:rPr lang="en-US" altLang="en-US" sz="1800" dirty="0" smtClean="0"/>
              <a:t>FLIR/Point Grey </a:t>
            </a:r>
            <a:r>
              <a:rPr lang="en-US" altLang="en-US" sz="1800" dirty="0"/>
              <a:t>cameras using their </a:t>
            </a:r>
            <a:r>
              <a:rPr lang="en-US" altLang="en-US" sz="1800" dirty="0" smtClean="0"/>
              <a:t>Spinnaker </a:t>
            </a:r>
            <a:r>
              <a:rPr lang="en-US" altLang="en-US" sz="1800" dirty="0"/>
              <a:t>SDK</a:t>
            </a:r>
          </a:p>
          <a:p>
            <a:pPr marL="628650" lvl="1" indent="-228600"/>
            <a:r>
              <a:rPr lang="en-US" altLang="en-US" sz="1800" dirty="0"/>
              <a:t>The old </a:t>
            </a:r>
            <a:r>
              <a:rPr lang="en-US" altLang="en-US" sz="1800" dirty="0" smtClean="0"/>
              <a:t>FlyCap2 </a:t>
            </a:r>
            <a:r>
              <a:rPr lang="en-US" altLang="en-US" sz="1800" dirty="0"/>
              <a:t>SDK used by </a:t>
            </a:r>
            <a:r>
              <a:rPr lang="en-US" altLang="en-US" sz="1800" dirty="0" err="1" smtClean="0"/>
              <a:t>ADPointGrey</a:t>
            </a:r>
            <a:r>
              <a:rPr lang="en-US" altLang="en-US" sz="1800" dirty="0" smtClean="0"/>
              <a:t> </a:t>
            </a:r>
            <a:r>
              <a:rPr lang="en-US" altLang="en-US" sz="1800" dirty="0"/>
              <a:t>is </a:t>
            </a:r>
            <a:r>
              <a:rPr lang="en-US" altLang="en-US" sz="1800" dirty="0" smtClean="0"/>
              <a:t>not supported for their newer cameras (e.g. </a:t>
            </a:r>
            <a:r>
              <a:rPr lang="en-US" altLang="en-US" sz="1800" dirty="0" err="1" smtClean="0"/>
              <a:t>BlackFlyS</a:t>
            </a:r>
            <a:r>
              <a:rPr lang="en-US" altLang="en-US" sz="1800" dirty="0" smtClean="0"/>
              <a:t> and Oryx 10Gbit)</a:t>
            </a:r>
          </a:p>
          <a:p>
            <a:pPr marL="628650" lvl="1" indent="-228600"/>
            <a:r>
              <a:rPr lang="en-US" altLang="en-US" sz="1800" dirty="0" smtClean="0"/>
              <a:t>Windows and Linux</a:t>
            </a:r>
            <a:endParaRPr lang="en-US" altLang="en-US" sz="1800" dirty="0"/>
          </a:p>
          <a:p>
            <a:pPr marL="628650" lvl="1" indent="-228600"/>
            <a:endParaRPr lang="en-US" altLang="en-US" sz="1800" dirty="0" smtClean="0"/>
          </a:p>
          <a:p>
            <a:pPr marL="628650" lvl="1" indent="-228600"/>
            <a:endParaRPr lang="en-US" altLang="en-US" sz="1800" dirty="0"/>
          </a:p>
          <a:p>
            <a:pPr marL="628650" lvl="1" indent="-228600"/>
            <a:endParaRPr lang="en-US" altLang="en-US" sz="1800" dirty="0" smtClean="0"/>
          </a:p>
        </p:txBody>
      </p:sp>
      <p:sp>
        <p:nvSpPr>
          <p:cNvPr id="3075" name="Rectangle 3"/>
          <p:cNvSpPr>
            <a:spLocks noGrp="1" noChangeArrowheads="1"/>
          </p:cNvSpPr>
          <p:nvPr>
            <p:ph type="title"/>
          </p:nvPr>
        </p:nvSpPr>
        <p:spPr>
          <a:xfrm>
            <a:off x="685800" y="152400"/>
            <a:ext cx="7772400" cy="533400"/>
          </a:xfrm>
        </p:spPr>
        <p:txBody>
          <a:bodyPr/>
          <a:lstStyle/>
          <a:p>
            <a:r>
              <a:rPr lang="en-US" altLang="en-US" b="1" dirty="0" err="1" smtClean="0">
                <a:solidFill>
                  <a:srgbClr val="0066FF"/>
                </a:solidFill>
              </a:rPr>
              <a:t>ADGenICam</a:t>
            </a:r>
            <a:endParaRPr lang="en-US" altLang="en-US" b="1" dirty="0" smtClean="0">
              <a:solidFill>
                <a:srgbClr val="0066FF"/>
              </a:solidFill>
            </a:endParaRPr>
          </a:p>
        </p:txBody>
      </p:sp>
    </p:spTree>
    <p:extLst>
      <p:ext uri="{BB962C8B-B14F-4D97-AF65-F5344CB8AC3E}">
        <p14:creationId xmlns:p14="http://schemas.microsoft.com/office/powerpoint/2010/main" val="25866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8"/>
            <a:ext cx="8686800" cy="6300281"/>
          </a:xfrm>
        </p:spPr>
        <p:txBody>
          <a:bodyPr/>
          <a:lstStyle/>
          <a:p>
            <a:pPr marL="228600" indent="-228600"/>
            <a:r>
              <a:rPr lang="en-US" altLang="en-US" dirty="0" smtClean="0">
                <a:solidFill>
                  <a:srgbClr val="0066FF"/>
                </a:solidFill>
                <a:latin typeface="+mj-lt"/>
                <a:cs typeface="Courier New" panose="02070309020205020404" pitchFamily="49" charset="0"/>
              </a:rPr>
              <a:t>Find the cameras</a:t>
            </a:r>
            <a:endParaRPr lang="en-US" altLang="en-US" dirty="0">
              <a:solidFill>
                <a:srgbClr val="0066FF"/>
              </a:solidFill>
              <a:latin typeface="+mj-lt"/>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corvette: </a:t>
            </a:r>
            <a:r>
              <a:rPr lang="en-US" altLang="en-US" sz="1800" b="1" dirty="0" err="1" smtClean="0">
                <a:latin typeface="Courier New" panose="02070309020205020404" pitchFamily="49" charset="0"/>
                <a:cs typeface="Courier New" panose="02070309020205020404" pitchFamily="49" charset="0"/>
              </a:rPr>
              <a:t>ADAravis</a:t>
            </a:r>
            <a:r>
              <a:rPr lang="en-US" altLang="en-US" sz="1800" b="1" dirty="0" smtClean="0">
                <a:latin typeface="Courier New" panose="02070309020205020404" pitchFamily="49" charset="0"/>
                <a:cs typeface="Courier New" panose="02070309020205020404" pitchFamily="49" charset="0"/>
              </a:rPr>
              <a:t>&gt;bin/linux-x86_64/arv-tool-0.6</a:t>
            </a:r>
            <a:endParaRPr lang="en-US" altLang="en-US" sz="1800" b="1" dirty="0">
              <a:latin typeface="Courier New" panose="02070309020205020404" pitchFamily="49" charset="0"/>
              <a:cs typeface="Courier New" panose="02070309020205020404" pitchFamily="49" charset="0"/>
            </a:endParaRPr>
          </a:p>
          <a:p>
            <a:pPr marL="0" indent="0">
              <a:buNone/>
            </a:pPr>
            <a:r>
              <a:rPr lang="en-US" altLang="en-US" sz="1800" b="1" dirty="0">
                <a:latin typeface="Courier New" panose="02070309020205020404" pitchFamily="49" charset="0"/>
                <a:cs typeface="Courier New" panose="02070309020205020404" pitchFamily="49" charset="0"/>
              </a:rPr>
              <a:t>Allied Vision Technologies-02-2142A-06178 (164.54.160.58)</a:t>
            </a:r>
          </a:p>
          <a:p>
            <a:pPr marL="0" indent="0">
              <a:buNone/>
            </a:pPr>
            <a:r>
              <a:rPr lang="en-US" altLang="en-US" sz="1800" b="1" dirty="0">
                <a:latin typeface="Courier New" panose="02070309020205020404" pitchFamily="49" charset="0"/>
                <a:cs typeface="Courier New" panose="02070309020205020404" pitchFamily="49" charset="0"/>
              </a:rPr>
              <a:t>Allied Vision Technologies-02-2604A-07008 (164.54.160.104)</a:t>
            </a:r>
          </a:p>
          <a:p>
            <a:pPr marL="0" indent="0">
              <a:buNone/>
            </a:pPr>
            <a:r>
              <a:rPr lang="en-US" altLang="en-US" sz="1800" b="1" dirty="0">
                <a:latin typeface="Courier New" panose="02070309020205020404" pitchFamily="49" charset="0"/>
                <a:cs typeface="Courier New" panose="02070309020205020404" pitchFamily="49" charset="0"/>
              </a:rPr>
              <a:t>Allied Vision Technologies-50-0503317598 (164.54.160.62)</a:t>
            </a:r>
          </a:p>
          <a:p>
            <a:pPr marL="0" indent="0">
              <a:buNone/>
            </a:pPr>
            <a:r>
              <a:rPr lang="en-US" altLang="en-US" sz="1800" b="1" dirty="0">
                <a:latin typeface="Courier New" panose="02070309020205020404" pitchFamily="49" charset="0"/>
                <a:cs typeface="Courier New" panose="02070309020205020404" pitchFamily="49" charset="0"/>
              </a:rPr>
              <a:t>Allied Vision Technologies-50-0503419258 (164.54.160.21)</a:t>
            </a:r>
          </a:p>
          <a:p>
            <a:pPr marL="0" indent="0">
              <a:buNone/>
            </a:pPr>
            <a:r>
              <a:rPr lang="en-US" altLang="en-US" sz="1800" b="1" dirty="0">
                <a:latin typeface="Courier New" panose="02070309020205020404" pitchFamily="49" charset="0"/>
                <a:cs typeface="Courier New" panose="02070309020205020404" pitchFamily="49" charset="0"/>
              </a:rPr>
              <a:t>PointGrey-13481965 (164.54.160.114)</a:t>
            </a:r>
          </a:p>
          <a:p>
            <a:pPr marL="0" indent="0">
              <a:buNone/>
            </a:pPr>
            <a:r>
              <a:rPr lang="en-US" altLang="en-US" sz="1800" b="1" dirty="0">
                <a:latin typeface="Courier New" panose="02070309020205020404" pitchFamily="49" charset="0"/>
                <a:cs typeface="Courier New" panose="02070309020205020404" pitchFamily="49" charset="0"/>
              </a:rPr>
              <a:t>Prosilica-02-2142A-06110 (164.54.160.57)</a:t>
            </a:r>
          </a:p>
          <a:p>
            <a:pPr marL="228600" indent="-228600"/>
            <a:r>
              <a:rPr lang="en-US" altLang="en-US" dirty="0" smtClean="0">
                <a:solidFill>
                  <a:srgbClr val="0066FF"/>
                </a:solidFill>
                <a:cs typeface="Courier New" panose="02070309020205020404" pitchFamily="49" charset="0"/>
              </a:rPr>
              <a:t>Extract the XML file</a:t>
            </a:r>
            <a:endParaRPr lang="en-US" altLang="en-US" dirty="0">
              <a:solidFill>
                <a:srgbClr val="0066FF"/>
              </a:solidFill>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&gt;arv-tool-0.6 </a:t>
            </a:r>
            <a:r>
              <a:rPr lang="en-US" altLang="en-US" sz="1800" b="1" dirty="0">
                <a:latin typeface="Courier New" panose="02070309020205020404" pitchFamily="49" charset="0"/>
                <a:cs typeface="Courier New" panose="02070309020205020404" pitchFamily="49" charset="0"/>
              </a:rPr>
              <a:t>-n PointGrey-13481965 </a:t>
            </a:r>
            <a:r>
              <a:rPr lang="en-US" altLang="en-US" sz="1800" b="1" dirty="0" err="1">
                <a:latin typeface="Courier New" panose="02070309020205020404" pitchFamily="49" charset="0"/>
                <a:cs typeface="Courier New" panose="02070309020205020404" pitchFamily="49" charset="0"/>
              </a:rPr>
              <a:t>genicam</a:t>
            </a:r>
            <a:r>
              <a:rPr lang="en-US" altLang="en-US" sz="1800" b="1" dirty="0">
                <a:latin typeface="Courier New" panose="02070309020205020404" pitchFamily="49" charset="0"/>
                <a:cs typeface="Courier New" panose="02070309020205020404" pitchFamily="49" charset="0"/>
              </a:rPr>
              <a:t> &gt; </a:t>
            </a:r>
            <a:r>
              <a:rPr lang="en-US" altLang="en-US" sz="1800" b="1" dirty="0" smtClean="0">
                <a:latin typeface="Courier New" panose="02070309020205020404" pitchFamily="49" charset="0"/>
                <a:cs typeface="Courier New" panose="02070309020205020404" pitchFamily="49" charset="0"/>
              </a:rPr>
              <a:t>BFly-20E4C.xml</a:t>
            </a:r>
          </a:p>
          <a:p>
            <a:pPr marL="228600" indent="-228600"/>
            <a:r>
              <a:rPr lang="en-US" altLang="en-US" dirty="0" smtClean="0">
                <a:solidFill>
                  <a:srgbClr val="0066FF"/>
                </a:solidFill>
                <a:cs typeface="Courier New" panose="02070309020205020404" pitchFamily="49" charset="0"/>
              </a:rPr>
              <a:t>Look at </a:t>
            </a:r>
            <a:r>
              <a:rPr lang="en-US" altLang="en-US" dirty="0">
                <a:solidFill>
                  <a:srgbClr val="0066FF"/>
                </a:solidFill>
                <a:cs typeface="Courier New" panose="02070309020205020404" pitchFamily="49" charset="0"/>
              </a:rPr>
              <a:t>the XML file</a:t>
            </a:r>
          </a:p>
          <a:p>
            <a:pPr marL="0" indent="0">
              <a:buNone/>
            </a:pPr>
            <a:r>
              <a:rPr lang="en-US" altLang="en-US" sz="1800" b="1" dirty="0" smtClean="0">
                <a:latin typeface="Courier New" panose="02070309020205020404" pitchFamily="49" charset="0"/>
                <a:cs typeface="Courier New" panose="02070309020205020404" pitchFamily="49" charset="0"/>
              </a:rPr>
              <a:t>&gt;more </a:t>
            </a:r>
            <a:r>
              <a:rPr lang="en-US" altLang="en-US" sz="1800" b="1" dirty="0">
                <a:latin typeface="Courier New" panose="02070309020205020404" pitchFamily="49" charset="0"/>
                <a:cs typeface="Courier New" panose="02070309020205020404" pitchFamily="49" charset="0"/>
              </a:rPr>
              <a:t>BFly-20E4C.xml</a:t>
            </a:r>
          </a:p>
          <a:p>
            <a:pPr marL="0" indent="0">
              <a:buNone/>
            </a:pPr>
            <a:r>
              <a:rPr lang="en-US" altLang="en-US" sz="1800" b="1" dirty="0">
                <a:latin typeface="Courier New" panose="02070309020205020404" pitchFamily="49" charset="0"/>
                <a:cs typeface="Courier New" panose="02070309020205020404" pitchFamily="49" charset="0"/>
              </a:rPr>
              <a:t>PointGrey-13481965 (164.54.160.114</a:t>
            </a:r>
            <a:r>
              <a:rPr lang="en-US" altLang="en-US" sz="1800" b="1" dirty="0" smtClean="0">
                <a:latin typeface="Courier New" panose="02070309020205020404" pitchFamily="49" charset="0"/>
                <a:cs typeface="Courier New" panose="02070309020205020404" pitchFamily="49" charset="0"/>
              </a:rPr>
              <a:t>)</a:t>
            </a:r>
          </a:p>
          <a:p>
            <a:pPr marL="0" indent="0">
              <a:buNone/>
            </a:pPr>
            <a:r>
              <a:rPr lang="en-US" altLang="en-US" sz="1800" b="1" dirty="0" smtClean="0">
                <a:latin typeface="Courier New" panose="02070309020205020404" pitchFamily="49" charset="0"/>
                <a:cs typeface="Courier New" panose="02070309020205020404" pitchFamily="49" charset="0"/>
              </a:rPr>
              <a:t>&lt;?</a:t>
            </a:r>
            <a:r>
              <a:rPr lang="en-US" altLang="en-US" sz="1800" b="1" dirty="0">
                <a:latin typeface="Courier New" panose="02070309020205020404" pitchFamily="49" charset="0"/>
                <a:cs typeface="Courier New" panose="02070309020205020404" pitchFamily="49" charset="0"/>
              </a:rPr>
              <a:t>xml version="1.0" encoding="UTF-8"?&gt;</a:t>
            </a:r>
          </a:p>
          <a:p>
            <a:pPr marL="0" indent="0">
              <a:buNone/>
            </a:pPr>
            <a:r>
              <a:rPr lang="en-US" altLang="en-US" sz="1800" b="1" dirty="0" smtClean="0">
                <a:latin typeface="Courier New" panose="02070309020205020404" pitchFamily="49" charset="0"/>
                <a:cs typeface="Courier New" panose="02070309020205020404" pitchFamily="49" charset="0"/>
              </a:rPr>
              <a:t>&lt;!—</a:t>
            </a:r>
          </a:p>
          <a:p>
            <a:pPr marL="0" indent="0">
              <a:buNone/>
            </a:pPr>
            <a:r>
              <a:rPr lang="en-US" altLang="en-US" sz="1800" b="1" dirty="0" smtClean="0">
                <a:latin typeface="Courier New" panose="02070309020205020404" pitchFamily="49" charset="0"/>
                <a:cs typeface="Courier New" panose="02070309020205020404" pitchFamily="49" charset="0"/>
              </a:rPr>
              <a:t>&lt;</a:t>
            </a:r>
            <a:r>
              <a:rPr lang="en-US" altLang="en-US" sz="1800" b="1" dirty="0" err="1" smtClean="0">
                <a:latin typeface="Courier New" panose="02070309020205020404" pitchFamily="49" charset="0"/>
                <a:cs typeface="Courier New" panose="02070309020205020404" pitchFamily="49" charset="0"/>
              </a:rPr>
              <a:t>RegisterDescription</a:t>
            </a:r>
            <a:endParaRPr lang="en-US" altLang="en-US" sz="1800" b="1" dirty="0" smtClean="0">
              <a:latin typeface="Courier New" panose="02070309020205020404" pitchFamily="49" charset="0"/>
              <a:cs typeface="Courier New" panose="02070309020205020404" pitchFamily="49" charset="0"/>
            </a:endParaRPr>
          </a:p>
          <a:p>
            <a:pPr marL="0" indent="0">
              <a:buNone/>
            </a:pPr>
            <a:r>
              <a:rPr lang="en-US" altLang="en-US" sz="1800" b="1" dirty="0" err="1" smtClean="0">
                <a:latin typeface="Courier New" panose="02070309020205020404" pitchFamily="49" charset="0"/>
                <a:cs typeface="Courier New" panose="02070309020205020404" pitchFamily="49" charset="0"/>
              </a:rPr>
              <a:t>xmlns:xi</a:t>
            </a:r>
            <a:r>
              <a:rPr lang="en-US" altLang="en-US" sz="1800" b="1" dirty="0">
                <a:latin typeface="Courier New" panose="02070309020205020404" pitchFamily="49" charset="0"/>
                <a:cs typeface="Courier New" panose="02070309020205020404" pitchFamily="49" charset="0"/>
              </a:rPr>
              <a:t>="http://www.w3.org/2003/XInclude" </a:t>
            </a:r>
            <a:endParaRPr lang="en-US" altLang="en-US" sz="1800" b="1" dirty="0" smtClean="0">
              <a:latin typeface="Courier New" panose="02070309020205020404" pitchFamily="49" charset="0"/>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a:t>
            </a:r>
          </a:p>
        </p:txBody>
      </p:sp>
      <p:sp>
        <p:nvSpPr>
          <p:cNvPr id="3075" name="Rectangle 3"/>
          <p:cNvSpPr>
            <a:spLocks noGrp="1" noChangeArrowheads="1"/>
          </p:cNvSpPr>
          <p:nvPr>
            <p:ph type="title"/>
          </p:nvPr>
        </p:nvSpPr>
        <p:spPr>
          <a:xfrm>
            <a:off x="685800" y="152400"/>
            <a:ext cx="7772400" cy="533400"/>
          </a:xfrm>
        </p:spPr>
        <p:txBody>
          <a:bodyPr/>
          <a:lstStyle/>
          <a:p>
            <a:r>
              <a:rPr lang="en-US" altLang="en-US" b="1" dirty="0" err="1">
                <a:solidFill>
                  <a:srgbClr val="0066FF"/>
                </a:solidFill>
              </a:rPr>
              <a:t>a</a:t>
            </a:r>
            <a:r>
              <a:rPr lang="en-US" altLang="en-US" b="1" dirty="0" err="1" smtClean="0">
                <a:solidFill>
                  <a:srgbClr val="0066FF"/>
                </a:solidFill>
              </a:rPr>
              <a:t>rv</a:t>
            </a:r>
            <a:r>
              <a:rPr lang="en-US" altLang="en-US" b="1" dirty="0" smtClean="0">
                <a:solidFill>
                  <a:srgbClr val="0066FF"/>
                </a:solidFill>
              </a:rPr>
              <a:t>-tool</a:t>
            </a:r>
          </a:p>
        </p:txBody>
      </p:sp>
    </p:spTree>
    <p:extLst>
      <p:ext uri="{BB962C8B-B14F-4D97-AF65-F5344CB8AC3E}">
        <p14:creationId xmlns:p14="http://schemas.microsoft.com/office/powerpoint/2010/main" val="891020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9"/>
            <a:ext cx="8686800" cy="6071682"/>
          </a:xfrm>
        </p:spPr>
        <p:txBody>
          <a:bodyPr/>
          <a:lstStyle/>
          <a:p>
            <a:pPr marL="228600" indent="-228600"/>
            <a:r>
              <a:rPr lang="en-US" altLang="en-US" dirty="0" smtClean="0">
                <a:solidFill>
                  <a:srgbClr val="0066FF"/>
                </a:solidFill>
                <a:latin typeface="+mj-lt"/>
                <a:cs typeface="Courier New" panose="02070309020205020404" pitchFamily="49" charset="0"/>
              </a:rPr>
              <a:t>Create the database with makeDb.py</a:t>
            </a:r>
            <a:endParaRPr lang="en-US" altLang="en-US" dirty="0">
              <a:solidFill>
                <a:srgbClr val="0066FF"/>
              </a:solidFill>
              <a:latin typeface="+mj-lt"/>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&gt;scripts/makeDb.py BFly-20E4C.xml </a:t>
            </a:r>
            <a:r>
              <a:rPr lang="en-US" altLang="en-US" sz="1800" b="1" dirty="0">
                <a:latin typeface="Courier New" panose="02070309020205020404" pitchFamily="49" charset="0"/>
                <a:cs typeface="Courier New" panose="02070309020205020404" pitchFamily="49" charset="0"/>
              </a:rPr>
              <a:t>BFly-20E4C.template</a:t>
            </a:r>
          </a:p>
          <a:p>
            <a:pPr marL="228600" indent="-228600"/>
            <a:endParaRPr lang="en-US" altLang="en-US" dirty="0" smtClean="0">
              <a:solidFill>
                <a:srgbClr val="0066FF"/>
              </a:solidFill>
              <a:cs typeface="Courier New" panose="02070309020205020404" pitchFamily="49" charset="0"/>
            </a:endParaRPr>
          </a:p>
          <a:p>
            <a:pPr marL="228600" indent="-228600"/>
            <a:r>
              <a:rPr lang="en-US" altLang="en-US" dirty="0" smtClean="0">
                <a:solidFill>
                  <a:srgbClr val="0066FF"/>
                </a:solidFill>
                <a:cs typeface="Courier New" panose="02070309020205020404" pitchFamily="49" charset="0"/>
              </a:rPr>
              <a:t>Snippet of the template </a:t>
            </a:r>
            <a:r>
              <a:rPr lang="en-US" altLang="en-US" dirty="0">
                <a:solidFill>
                  <a:srgbClr val="0066FF"/>
                </a:solidFill>
                <a:cs typeface="Courier New" panose="02070309020205020404" pitchFamily="49" charset="0"/>
              </a:rPr>
              <a:t>file</a:t>
            </a:r>
          </a:p>
          <a:p>
            <a:pPr marL="0" indent="0">
              <a:buNone/>
            </a:pPr>
            <a:r>
              <a:rPr lang="en-US" altLang="en-US" sz="1400" b="1" dirty="0" smtClean="0">
                <a:latin typeface="Courier New" panose="02070309020205020404" pitchFamily="49" charset="0"/>
                <a:cs typeface="Courier New" panose="02070309020205020404" pitchFamily="49" charset="0"/>
              </a:rPr>
              <a:t>record(</a:t>
            </a:r>
            <a:r>
              <a:rPr lang="en-US" altLang="en-US" sz="1400" b="1" dirty="0" err="1" smtClean="0">
                <a:latin typeface="Courier New" panose="02070309020205020404" pitchFamily="49" charset="0"/>
                <a:cs typeface="Courier New" panose="02070309020205020404" pitchFamily="49" charset="0"/>
              </a:rPr>
              <a:t>ai</a:t>
            </a:r>
            <a:r>
              <a:rPr lang="en-US" altLang="en-US" sz="1400" b="1" dirty="0">
                <a:latin typeface="Courier New" panose="02070309020205020404" pitchFamily="49" charset="0"/>
                <a:cs typeface="Courier New" panose="02070309020205020404" pitchFamily="49" charset="0"/>
              </a:rPr>
              <a:t>, "$(P)$(R)</a:t>
            </a:r>
            <a:r>
              <a:rPr lang="en-US" altLang="en-US" sz="1400" b="1" dirty="0" err="1">
                <a:latin typeface="Courier New" panose="02070309020205020404" pitchFamily="49" charset="0"/>
                <a:cs typeface="Courier New" panose="02070309020205020404" pitchFamily="49" charset="0"/>
              </a:rPr>
              <a:t>GC_ExposureTime_RBV</a:t>
            </a:r>
            <a:r>
              <a:rPr lang="en-US" altLang="en-US" sz="1400" b="1" dirty="0">
                <a:latin typeface="Courier New" panose="02070309020205020404" pitchFamily="49" charset="0"/>
                <a:cs typeface="Courier New" panose="02070309020205020404" pitchFamily="49" charset="0"/>
              </a:rPr>
              <a:t>") {</a:t>
            </a:r>
          </a:p>
          <a:p>
            <a:pPr marL="0" indent="0">
              <a:buNone/>
            </a:pPr>
            <a:r>
              <a:rPr lang="en-US" altLang="en-US" sz="1400" b="1" dirty="0">
                <a:latin typeface="Courier New" panose="02070309020205020404" pitchFamily="49" charset="0"/>
                <a:cs typeface="Courier New" panose="02070309020205020404" pitchFamily="49" charset="0"/>
              </a:rPr>
              <a:t>  field(DTYP, "asynFloat64")</a:t>
            </a:r>
          </a:p>
          <a:p>
            <a:pPr marL="0" indent="0">
              <a:buNone/>
            </a:pPr>
            <a:r>
              <a:rPr lang="en-US" altLang="en-US" sz="1400" b="1" dirty="0">
                <a:latin typeface="Courier New" panose="02070309020205020404" pitchFamily="49" charset="0"/>
                <a:cs typeface="Courier New" panose="02070309020205020404" pitchFamily="49" charset="0"/>
              </a:rPr>
              <a:t>  field(INP,  "@</a:t>
            </a:r>
            <a:r>
              <a:rPr lang="en-US" altLang="en-US" sz="1400" b="1" dirty="0" err="1">
                <a:latin typeface="Courier New" panose="02070309020205020404" pitchFamily="49" charset="0"/>
                <a:cs typeface="Courier New" panose="02070309020205020404" pitchFamily="49" charset="0"/>
              </a:rPr>
              <a:t>asyn</a:t>
            </a:r>
            <a:r>
              <a:rPr lang="en-US" altLang="en-US" sz="1400" b="1" dirty="0">
                <a:latin typeface="Courier New" panose="02070309020205020404" pitchFamily="49" charset="0"/>
                <a:cs typeface="Courier New" panose="02070309020205020404" pitchFamily="49" charset="0"/>
              </a:rPr>
              <a:t>($(PORT),$(ADDR=0),$(TIMEOUT=1))</a:t>
            </a:r>
            <a:r>
              <a:rPr lang="en-US" altLang="en-US" sz="1400" b="1" dirty="0" err="1">
                <a:latin typeface="Courier New" panose="02070309020205020404" pitchFamily="49" charset="0"/>
                <a:cs typeface="Courier New" panose="02070309020205020404" pitchFamily="49" charset="0"/>
              </a:rPr>
              <a:t>GC_D_ExposureTime</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field(PREC, "3")</a:t>
            </a:r>
          </a:p>
          <a:p>
            <a:pPr marL="0" indent="0">
              <a:buNone/>
            </a:pPr>
            <a:r>
              <a:rPr lang="en-US" altLang="en-US" sz="1400" b="1" dirty="0">
                <a:latin typeface="Courier New" panose="02070309020205020404" pitchFamily="49" charset="0"/>
                <a:cs typeface="Courier New" panose="02070309020205020404" pitchFamily="49" charset="0"/>
              </a:rPr>
              <a:t>  field(SCAN, "I/O </a:t>
            </a:r>
            <a:r>
              <a:rPr lang="en-US" altLang="en-US" sz="1400" b="1" dirty="0" err="1">
                <a:latin typeface="Courier New" panose="02070309020205020404" pitchFamily="49" charset="0"/>
                <a:cs typeface="Courier New" panose="02070309020205020404" pitchFamily="49" charset="0"/>
              </a:rPr>
              <a:t>Intr</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field(DISA, "0")</a:t>
            </a:r>
          </a:p>
          <a:p>
            <a:pPr marL="0" indent="0">
              <a:buNone/>
            </a:pPr>
            <a:r>
              <a:rPr lang="en-US" altLang="en-US" sz="1400" b="1" dirty="0" smtClean="0">
                <a:latin typeface="Courier New" panose="02070309020205020404" pitchFamily="49" charset="0"/>
                <a:cs typeface="Courier New" panose="02070309020205020404" pitchFamily="49" charset="0"/>
              </a:rPr>
              <a:t>}</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smtClean="0">
                <a:latin typeface="Courier New" panose="02070309020205020404" pitchFamily="49" charset="0"/>
                <a:cs typeface="Courier New" panose="02070309020205020404" pitchFamily="49" charset="0"/>
              </a:rPr>
              <a:t>record(</a:t>
            </a:r>
            <a:r>
              <a:rPr lang="en-US" altLang="en-US" sz="1400" b="1" dirty="0" err="1" smtClean="0">
                <a:latin typeface="Courier New" panose="02070309020205020404" pitchFamily="49" charset="0"/>
                <a:cs typeface="Courier New" panose="02070309020205020404" pitchFamily="49" charset="0"/>
              </a:rPr>
              <a:t>ao</a:t>
            </a:r>
            <a:r>
              <a:rPr lang="en-US" altLang="en-US" sz="1400" b="1" dirty="0">
                <a:latin typeface="Courier New" panose="02070309020205020404" pitchFamily="49" charset="0"/>
                <a:cs typeface="Courier New" panose="02070309020205020404" pitchFamily="49" charset="0"/>
              </a:rPr>
              <a:t>, "$(P)$(R)</a:t>
            </a:r>
            <a:r>
              <a:rPr lang="en-US" altLang="en-US" sz="1400" b="1" dirty="0" err="1">
                <a:latin typeface="Courier New" panose="02070309020205020404" pitchFamily="49" charset="0"/>
                <a:cs typeface="Courier New" panose="02070309020205020404" pitchFamily="49" charset="0"/>
              </a:rPr>
              <a:t>GC_ExposureTime</a:t>
            </a:r>
            <a:r>
              <a:rPr lang="en-US" altLang="en-US" sz="1400" b="1" dirty="0">
                <a:latin typeface="Courier New" panose="02070309020205020404" pitchFamily="49" charset="0"/>
                <a:cs typeface="Courier New" panose="02070309020205020404" pitchFamily="49" charset="0"/>
              </a:rPr>
              <a:t>") {</a:t>
            </a:r>
          </a:p>
          <a:p>
            <a:pPr marL="0" indent="0">
              <a:buNone/>
            </a:pPr>
            <a:r>
              <a:rPr lang="en-US" altLang="en-US" sz="1400" b="1" dirty="0">
                <a:latin typeface="Courier New" panose="02070309020205020404" pitchFamily="49" charset="0"/>
                <a:cs typeface="Courier New" panose="02070309020205020404" pitchFamily="49" charset="0"/>
              </a:rPr>
              <a:t>  field(DTYP, "asynFloat64")</a:t>
            </a:r>
          </a:p>
          <a:p>
            <a:pPr marL="0" indent="0">
              <a:buNone/>
            </a:pPr>
            <a:r>
              <a:rPr lang="en-US" altLang="en-US" sz="1400" b="1" dirty="0">
                <a:latin typeface="Courier New" panose="02070309020205020404" pitchFamily="49" charset="0"/>
                <a:cs typeface="Courier New" panose="02070309020205020404" pitchFamily="49" charset="0"/>
              </a:rPr>
              <a:t>  field(OUT,  "@</a:t>
            </a:r>
            <a:r>
              <a:rPr lang="en-US" altLang="en-US" sz="1400" b="1" dirty="0" err="1">
                <a:latin typeface="Courier New" panose="02070309020205020404" pitchFamily="49" charset="0"/>
                <a:cs typeface="Courier New" panose="02070309020205020404" pitchFamily="49" charset="0"/>
              </a:rPr>
              <a:t>asyn</a:t>
            </a:r>
            <a:r>
              <a:rPr lang="en-US" altLang="en-US" sz="1400" b="1" dirty="0">
                <a:latin typeface="Courier New" panose="02070309020205020404" pitchFamily="49" charset="0"/>
                <a:cs typeface="Courier New" panose="02070309020205020404" pitchFamily="49" charset="0"/>
              </a:rPr>
              <a:t>($(PORT),$(ADDR=0),$(TIMEOUT=1))</a:t>
            </a:r>
            <a:r>
              <a:rPr lang="en-US" altLang="en-US" sz="1400" b="1" dirty="0" err="1">
                <a:latin typeface="Courier New" panose="02070309020205020404" pitchFamily="49" charset="0"/>
                <a:cs typeface="Courier New" panose="02070309020205020404" pitchFamily="49" charset="0"/>
              </a:rPr>
              <a:t>GC_D_ExposureTime</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field(PREC, "3")</a:t>
            </a:r>
          </a:p>
          <a:p>
            <a:pPr marL="0" indent="0">
              <a:buNone/>
            </a:pPr>
            <a:r>
              <a:rPr lang="en-US" altLang="en-US" sz="1400" b="1" dirty="0">
                <a:latin typeface="Courier New" panose="02070309020205020404" pitchFamily="49" charset="0"/>
                <a:cs typeface="Courier New" panose="02070309020205020404" pitchFamily="49" charset="0"/>
              </a:rPr>
              <a:t>  field(DISA, "0")</a:t>
            </a:r>
          </a:p>
          <a:p>
            <a:pPr marL="0" indent="0">
              <a:buNone/>
            </a:pPr>
            <a:r>
              <a:rPr lang="en-US" altLang="en-US" sz="1800" b="1" dirty="0">
                <a:latin typeface="Courier New" panose="02070309020205020404" pitchFamily="49" charset="0"/>
                <a:cs typeface="Courier New" panose="02070309020205020404" pitchFamily="49" charset="0"/>
              </a:rPr>
              <a:t>}</a:t>
            </a:r>
          </a:p>
          <a:p>
            <a:pPr marL="0" indent="0">
              <a:buNone/>
            </a:pPr>
            <a:endParaRPr lang="en-US" altLang="en-US" sz="1800" b="1" dirty="0" smtClean="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533400"/>
          </a:xfrm>
        </p:spPr>
        <p:txBody>
          <a:bodyPr/>
          <a:lstStyle/>
          <a:p>
            <a:r>
              <a:rPr lang="en-US" altLang="en-US" sz="2800" b="1" dirty="0" smtClean="0">
                <a:solidFill>
                  <a:srgbClr val="0066FF"/>
                </a:solidFill>
              </a:rPr>
              <a:t>Python tool to create template file from XML file</a:t>
            </a:r>
          </a:p>
        </p:txBody>
      </p:sp>
    </p:spTree>
    <p:extLst>
      <p:ext uri="{BB962C8B-B14F-4D97-AF65-F5344CB8AC3E}">
        <p14:creationId xmlns:p14="http://schemas.microsoft.com/office/powerpoint/2010/main" val="1252865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11165</TotalTime>
  <Words>971</Words>
  <Application>Microsoft Office PowerPoint</Application>
  <PresentationFormat>On-screen Show (4:3)</PresentationFormat>
  <Paragraphs>150</Paragraphs>
  <Slides>14</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Avenir Next Condensed</vt:lpstr>
      <vt:lpstr>Calibri</vt:lpstr>
      <vt:lpstr>Courier New</vt:lpstr>
      <vt:lpstr>Gill Sans</vt:lpstr>
      <vt:lpstr>Times New Roman</vt:lpstr>
      <vt:lpstr>Blank Presentation</vt:lpstr>
      <vt:lpstr>GregsTheme</vt:lpstr>
      <vt:lpstr>PowerPoint Presentation</vt:lpstr>
      <vt:lpstr>GenICam Overview</vt:lpstr>
      <vt:lpstr>GenICam Overview</vt:lpstr>
      <vt:lpstr>Interface Standards used by GenICam</vt:lpstr>
      <vt:lpstr>GenICam XML Files</vt:lpstr>
      <vt:lpstr>GenICam and aravis</vt:lpstr>
      <vt:lpstr>ADGenICam</vt:lpstr>
      <vt:lpstr>arv-tool</vt:lpstr>
      <vt:lpstr>Python tool to create template file from XML file</vt:lpstr>
      <vt:lpstr>Python tool to create medm files from XML file</vt:lpstr>
      <vt:lpstr>Main medm screen for ADGenICam</vt:lpstr>
      <vt:lpstr>Auto-generated medm screens for AVT Manta G507C Screen #1</vt:lpstr>
      <vt:lpstr>Auto-generated medm screens for AVT Manta G507C Screen #2</vt:lpstr>
      <vt:lpstr>ADGenICam Status</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270</cp:revision>
  <dcterms:created xsi:type="dcterms:W3CDTF">2001-01-18T12:19:59Z</dcterms:created>
  <dcterms:modified xsi:type="dcterms:W3CDTF">2019-05-13T12:24:53Z</dcterms:modified>
</cp:coreProperties>
</file>