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326" r:id="rId2"/>
    <p:sldId id="341" r:id="rId3"/>
    <p:sldId id="343" r:id="rId4"/>
    <p:sldId id="406" r:id="rId5"/>
    <p:sldId id="485" r:id="rId6"/>
    <p:sldId id="486" r:id="rId7"/>
    <p:sldId id="393" r:id="rId8"/>
    <p:sldId id="498" r:id="rId9"/>
    <p:sldId id="495" r:id="rId10"/>
    <p:sldId id="499" r:id="rId11"/>
    <p:sldId id="497" r:id="rId12"/>
    <p:sldId id="496" r:id="rId13"/>
    <p:sldId id="418" r:id="rId14"/>
    <p:sldId id="456" r:id="rId15"/>
    <p:sldId id="457" r:id="rId16"/>
    <p:sldId id="434" r:id="rId17"/>
    <p:sldId id="437" r:id="rId18"/>
    <p:sldId id="450" r:id="rId19"/>
    <p:sldId id="451" r:id="rId20"/>
    <p:sldId id="446" r:id="rId21"/>
    <p:sldId id="487" r:id="rId22"/>
    <p:sldId id="444" r:id="rId23"/>
    <p:sldId id="445" r:id="rId24"/>
    <p:sldId id="488" r:id="rId25"/>
    <p:sldId id="500" r:id="rId26"/>
    <p:sldId id="424" r:id="rId27"/>
    <p:sldId id="425" r:id="rId28"/>
    <p:sldId id="463" r:id="rId29"/>
    <p:sldId id="464" r:id="rId30"/>
    <p:sldId id="465" r:id="rId31"/>
    <p:sldId id="411" r:id="rId32"/>
    <p:sldId id="430" r:id="rId33"/>
    <p:sldId id="412" r:id="rId34"/>
    <p:sldId id="429" r:id="rId35"/>
    <p:sldId id="413" r:id="rId36"/>
    <p:sldId id="415" r:id="rId37"/>
    <p:sldId id="416" r:id="rId38"/>
    <p:sldId id="455" r:id="rId39"/>
    <p:sldId id="490" r:id="rId40"/>
    <p:sldId id="491" r:id="rId41"/>
    <p:sldId id="482" r:id="rId42"/>
    <p:sldId id="458" r:id="rId43"/>
    <p:sldId id="438" r:id="rId44"/>
    <p:sldId id="432" r:id="rId45"/>
    <p:sldId id="404" r:id="rId46"/>
    <p:sldId id="459" r:id="rId47"/>
    <p:sldId id="460" r:id="rId48"/>
    <p:sldId id="492" r:id="rId49"/>
    <p:sldId id="477" r:id="rId50"/>
    <p:sldId id="478" r:id="rId51"/>
    <p:sldId id="479" r:id="rId52"/>
    <p:sldId id="493" r:id="rId53"/>
    <p:sldId id="494" r:id="rId54"/>
    <p:sldId id="397" r:id="rId55"/>
    <p:sldId id="471" r:id="rId56"/>
    <p:sldId id="472" r:id="rId57"/>
    <p:sldId id="483" r:id="rId58"/>
    <p:sldId id="484" r:id="rId59"/>
    <p:sldId id="378" r:id="rId60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6699FF"/>
    <a:srgbClr val="FF0000"/>
    <a:srgbClr val="CCECFF"/>
    <a:srgbClr val="CCFF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32" autoAdjust="0"/>
    <p:restoredTop sz="94619" autoAdjust="0"/>
  </p:normalViewPr>
  <p:slideViewPr>
    <p:cSldViewPr>
      <p:cViewPr>
        <p:scale>
          <a:sx n="44" d="100"/>
          <a:sy n="44" d="100"/>
        </p:scale>
        <p:origin x="1642" y="83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8" tIns="48185" rIns="96368" bIns="48185" numCol="1" anchor="t" anchorCtr="0" compatLnSpc="1">
            <a:prstTxWarp prst="textNoShape">
              <a:avLst/>
            </a:prstTxWarp>
          </a:bodyPr>
          <a:lstStyle>
            <a:lvl1pPr defTabSz="964386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3" y="0"/>
            <a:ext cx="4160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8" tIns="48185" rIns="96368" bIns="48185" numCol="1" anchor="t" anchorCtr="0" compatLnSpc="1">
            <a:prstTxWarp prst="textNoShape">
              <a:avLst/>
            </a:prstTxWarp>
          </a:bodyPr>
          <a:lstStyle>
            <a:lvl1pPr algn="r" defTabSz="964386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8" tIns="48185" rIns="96368" bIns="48185" numCol="1" anchor="b" anchorCtr="0" compatLnSpc="1">
            <a:prstTxWarp prst="textNoShape">
              <a:avLst/>
            </a:prstTxWarp>
          </a:bodyPr>
          <a:lstStyle>
            <a:lvl1pPr defTabSz="964386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3" y="6948488"/>
            <a:ext cx="4160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8" tIns="48185" rIns="96368" bIns="48185" numCol="1" anchor="b" anchorCtr="0" compatLnSpc="1">
            <a:prstTxWarp prst="textNoShape">
              <a:avLst/>
            </a:prstTxWarp>
          </a:bodyPr>
          <a:lstStyle>
            <a:lvl1pPr algn="r" defTabSz="963613">
              <a:defRPr sz="1300"/>
            </a:lvl1pPr>
          </a:lstStyle>
          <a:p>
            <a:pPr>
              <a:defRPr/>
            </a:pPr>
            <a:fld id="{82AB5AE8-86E7-431D-AEC0-D85A49433C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9324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5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4" rIns="95047" bIns="47524" numCol="1" anchor="t" anchorCtr="0" compatLnSpc="1">
            <a:prstTxWarp prst="textNoShape">
              <a:avLst/>
            </a:prstTxWarp>
          </a:bodyPr>
          <a:lstStyle>
            <a:lvl1pPr defTabSz="95106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0363" y="0"/>
            <a:ext cx="415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4" rIns="95047" bIns="47524" numCol="1" anchor="t" anchorCtr="0" compatLnSpc="1">
            <a:prstTxWarp prst="textNoShape">
              <a:avLst/>
            </a:prstTxWarp>
          </a:bodyPr>
          <a:lstStyle>
            <a:lvl1pPr algn="r" defTabSz="95106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4975" y="550863"/>
            <a:ext cx="3652838" cy="2740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8850" y="3475038"/>
            <a:ext cx="768350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4" rIns="95047" bIns="47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5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6900"/>
            <a:ext cx="415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4" rIns="95047" bIns="47524" numCol="1" anchor="b" anchorCtr="0" compatLnSpc="1">
            <a:prstTxWarp prst="textNoShape">
              <a:avLst/>
            </a:prstTxWarp>
          </a:bodyPr>
          <a:lstStyle>
            <a:lvl1pPr defTabSz="95106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5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363" y="6946900"/>
            <a:ext cx="415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4" rIns="95047" bIns="47524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/>
            </a:lvl1pPr>
          </a:lstStyle>
          <a:p>
            <a:pPr>
              <a:defRPr/>
            </a:pPr>
            <a:fld id="{B8E0E2A7-053D-42E8-A3A0-874E43725A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306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8876705-5372-40B3-B970-C360F89E27C4}" type="slidenum">
              <a:rPr lang="en-US" altLang="en-US" sz="1300" smtClean="0"/>
              <a:pPr/>
              <a:t>1</a:t>
            </a:fld>
            <a:endParaRPr lang="en-US" altLang="en-US" sz="1300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56640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E61EDF9-2EAF-44A3-946D-C1E1DFFECE47}" type="slidenum">
              <a:rPr lang="en-US" altLang="en-US" sz="1300" smtClean="0"/>
              <a:pPr/>
              <a:t>10</a:t>
            </a:fld>
            <a:endParaRPr lang="en-US" altLang="en-US" sz="130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42049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89FA14B-3238-465B-9044-380A05183ED0}" type="slidenum">
              <a:rPr lang="en-US" altLang="en-US" sz="1300" smtClean="0"/>
              <a:pPr/>
              <a:t>11</a:t>
            </a:fld>
            <a:endParaRPr lang="en-US" altLang="en-US" sz="130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26016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1C10BB6-5D15-47BD-9167-8B4CE8102C23}" type="slidenum">
              <a:rPr lang="en-US" altLang="en-US" sz="1300" smtClean="0"/>
              <a:pPr/>
              <a:t>12</a:t>
            </a:fld>
            <a:endParaRPr lang="en-US" altLang="en-US" sz="130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43266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96384CF-0375-4A72-935F-9EA6936E9002}" type="slidenum">
              <a:rPr lang="en-US" altLang="en-US" sz="1300" smtClean="0"/>
              <a:pPr/>
              <a:t>13</a:t>
            </a:fld>
            <a:endParaRPr lang="en-US" altLang="en-US" sz="130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15005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0B82C9F-D06C-4F75-8237-EBA49C4251AB}" type="slidenum">
              <a:rPr lang="en-US" altLang="en-US" sz="1300" smtClean="0"/>
              <a:pPr/>
              <a:t>14</a:t>
            </a:fld>
            <a:endParaRPr lang="en-US" altLang="en-US" sz="130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40180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0736008-5362-4943-AF4A-B726A4B7611C}" type="slidenum">
              <a:rPr lang="en-US" altLang="en-US" sz="1300" smtClean="0"/>
              <a:pPr/>
              <a:t>15</a:t>
            </a:fld>
            <a:endParaRPr lang="en-US" altLang="en-US" sz="13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273092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7C05525-2449-473A-A1CA-0343BDEB4F4B}" type="slidenum">
              <a:rPr lang="en-US" altLang="en-US" sz="1300" smtClean="0"/>
              <a:pPr/>
              <a:t>16</a:t>
            </a:fld>
            <a:endParaRPr lang="en-US" altLang="en-US" sz="13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173036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7B184CE-B242-483D-BAAC-86E859ACA703}" type="slidenum">
              <a:rPr lang="en-US" altLang="en-US" sz="1300" smtClean="0"/>
              <a:pPr/>
              <a:t>17</a:t>
            </a:fld>
            <a:endParaRPr lang="en-US" altLang="en-US" sz="13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207824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FF29EAC-96C9-4791-BABD-CA91649BE7D1}" type="slidenum">
              <a:rPr lang="en-US" altLang="en-US" sz="1300" smtClean="0"/>
              <a:pPr/>
              <a:t>18</a:t>
            </a:fld>
            <a:endParaRPr lang="en-US" altLang="en-US" sz="130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494269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3A99AE5-4EFE-4B1F-AABE-D50541A7BAD4}" type="slidenum">
              <a:rPr lang="en-US" altLang="en-US" sz="1300" smtClean="0"/>
              <a:pPr/>
              <a:t>19</a:t>
            </a:fld>
            <a:endParaRPr lang="en-US" altLang="en-US" sz="130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72987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3B7FBB0-AF36-4DC4-8764-47501F3E02FE}" type="slidenum">
              <a:rPr lang="en-US" altLang="en-US" sz="1300" smtClean="0"/>
              <a:pPr/>
              <a:t>2</a:t>
            </a:fld>
            <a:endParaRPr lang="en-US" altLang="en-US" sz="130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615503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DC5A6BB-2891-4F88-95F6-266C0C15A6AC}" type="slidenum">
              <a:rPr lang="en-US" altLang="en-US" sz="1300" smtClean="0"/>
              <a:pPr/>
              <a:t>20</a:t>
            </a:fld>
            <a:endParaRPr lang="en-US" altLang="en-US" sz="13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955253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0BC15DC-22D4-4F04-9AFB-6F7FD992957B}" type="slidenum">
              <a:rPr lang="en-US" altLang="en-US" sz="1300" smtClean="0"/>
              <a:pPr/>
              <a:t>21</a:t>
            </a:fld>
            <a:endParaRPr lang="en-US" altLang="en-US" sz="130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391993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9BA3F56-E690-4621-8FFC-BA94157CE3E8}" type="slidenum">
              <a:rPr lang="en-US" altLang="en-US" sz="1300" smtClean="0"/>
              <a:pPr/>
              <a:t>22</a:t>
            </a:fld>
            <a:endParaRPr lang="en-US" altLang="en-US" sz="13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426171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B788F79-CFD0-42C8-9290-FC2822E8BBB8}" type="slidenum">
              <a:rPr lang="en-US" altLang="en-US" sz="1300" smtClean="0"/>
              <a:pPr/>
              <a:t>23</a:t>
            </a:fld>
            <a:endParaRPr lang="en-US" altLang="en-US" sz="13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322536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D4E3351-8CA1-458B-A57E-2843601CA1EC}" type="slidenum">
              <a:rPr lang="en-US" altLang="en-US" sz="1300" smtClean="0"/>
              <a:pPr/>
              <a:t>24</a:t>
            </a:fld>
            <a:endParaRPr lang="en-US" altLang="en-US" sz="13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828234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F07ED0-7336-4150-8DD4-8633D430AF1B}" type="slidenum">
              <a:rPr lang="en-US" altLang="en-US" sz="1300" smtClean="0"/>
              <a:pPr/>
              <a:t>25</a:t>
            </a:fld>
            <a:endParaRPr lang="en-US" altLang="en-US" sz="1300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55526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A73F5E0-72C6-46B5-91EC-9713E63EC857}" type="slidenum">
              <a:rPr lang="en-US" altLang="en-US" sz="1300" smtClean="0"/>
              <a:pPr/>
              <a:t>26</a:t>
            </a:fld>
            <a:endParaRPr lang="en-US" altLang="en-US" sz="130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925429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25A79AF-52DB-413F-A45C-E0AFE7FE9E45}" type="slidenum">
              <a:rPr lang="en-US" altLang="en-US" sz="1300" smtClean="0"/>
              <a:pPr/>
              <a:t>27</a:t>
            </a:fld>
            <a:endParaRPr lang="en-US" altLang="en-US" sz="13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707356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2B17F1C-C61B-4ACF-854E-64FC85E31616}" type="slidenum">
              <a:rPr lang="en-US" altLang="en-US" sz="1300" smtClean="0"/>
              <a:pPr/>
              <a:t>28</a:t>
            </a:fld>
            <a:endParaRPr lang="en-US" altLang="en-US" sz="13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320084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147D13C-6237-4A3D-AAD9-9B5D2021056F}" type="slidenum">
              <a:rPr lang="en-US" altLang="en-US" sz="1300" smtClean="0"/>
              <a:pPr/>
              <a:t>29</a:t>
            </a:fld>
            <a:endParaRPr lang="en-US" altLang="en-US" sz="13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7397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83D233C-C078-43E2-B1BA-C52C9C59341C}" type="slidenum">
              <a:rPr lang="en-US" altLang="en-US" sz="1300" smtClean="0"/>
              <a:pPr/>
              <a:t>3</a:t>
            </a:fld>
            <a:endParaRPr lang="en-US" altLang="en-US" sz="1300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709971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3CA013-1B93-4CB5-A9EB-8209C8DD3EDA}" type="slidenum">
              <a:rPr lang="en-US" altLang="en-US" sz="1300" smtClean="0"/>
              <a:pPr/>
              <a:t>30</a:t>
            </a:fld>
            <a:endParaRPr lang="en-US" altLang="en-US" sz="130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433592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4251887-9007-4225-B937-CC4BC7C7A7D6}" type="slidenum">
              <a:rPr lang="en-US" altLang="en-US" sz="1300" smtClean="0"/>
              <a:pPr/>
              <a:t>31</a:t>
            </a:fld>
            <a:endParaRPr lang="en-US" altLang="en-US" sz="130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888301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A62ECFB-4BF2-4CB9-82A2-6F45DD1A8797}" type="slidenum">
              <a:rPr lang="en-US" altLang="en-US" sz="1300" smtClean="0"/>
              <a:pPr/>
              <a:t>32</a:t>
            </a:fld>
            <a:endParaRPr lang="en-US" altLang="en-US" sz="130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588356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43F3334-D89D-4FF6-906C-2331DE4AE22E}" type="slidenum">
              <a:rPr lang="en-US" altLang="en-US" sz="1300" smtClean="0"/>
              <a:pPr/>
              <a:t>33</a:t>
            </a:fld>
            <a:endParaRPr lang="en-US" altLang="en-US" sz="130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013356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9FB6992-C30E-4886-8BEF-F6C511B61946}" type="slidenum">
              <a:rPr lang="en-US" altLang="en-US" sz="1300" smtClean="0"/>
              <a:pPr/>
              <a:t>34</a:t>
            </a:fld>
            <a:endParaRPr lang="en-US" altLang="en-US" sz="130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277780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0F5912C-2488-40D4-AC06-502139034BA8}" type="slidenum">
              <a:rPr lang="en-US" altLang="en-US" sz="1300" smtClean="0"/>
              <a:pPr/>
              <a:t>35</a:t>
            </a:fld>
            <a:endParaRPr lang="en-US" altLang="en-US" sz="1300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778907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1AC8B94-B6C4-40D7-A7C0-BD73718F8B92}" type="slidenum">
              <a:rPr lang="en-US" altLang="en-US" sz="1300" smtClean="0"/>
              <a:pPr/>
              <a:t>36</a:t>
            </a:fld>
            <a:endParaRPr lang="en-US" altLang="en-US" sz="1300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709851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2D62488-8188-4296-89FB-C2FB591B2F28}" type="slidenum">
              <a:rPr lang="en-US" altLang="en-US" sz="1300" smtClean="0"/>
              <a:pPr/>
              <a:t>37</a:t>
            </a:fld>
            <a:endParaRPr lang="en-US" altLang="en-US" sz="1300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359688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D47683A-01C1-4807-8896-E2092B0F86F4}" type="slidenum">
              <a:rPr lang="en-US" altLang="en-US" sz="1300" smtClean="0"/>
              <a:pPr/>
              <a:t>38</a:t>
            </a:fld>
            <a:endParaRPr lang="en-US" altLang="en-US" sz="130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523562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FD8FDA1-168F-4E8F-9735-B63F3828DF09}" type="slidenum">
              <a:rPr lang="en-US" altLang="en-US" sz="1300" smtClean="0">
                <a:solidFill>
                  <a:srgbClr val="000000"/>
                </a:solidFill>
              </a:rPr>
              <a:pPr/>
              <a:t>39</a:t>
            </a:fld>
            <a:endParaRPr lang="en-US" altLang="en-US" sz="1300" smtClean="0">
              <a:solidFill>
                <a:srgbClr val="000000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94742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6D4F858-4C00-493C-82DA-07B9E48D71F3}" type="slidenum">
              <a:rPr lang="en-US" altLang="en-US" sz="1300" smtClean="0"/>
              <a:pPr/>
              <a:t>4</a:t>
            </a:fld>
            <a:endParaRPr lang="en-US" altLang="en-US" sz="1300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909490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3BCAC81-6A95-4891-A4CB-49784565A75C}" type="slidenum">
              <a:rPr lang="en-US" altLang="en-US" sz="1300" smtClean="0">
                <a:solidFill>
                  <a:srgbClr val="000000"/>
                </a:solidFill>
              </a:rPr>
              <a:pPr/>
              <a:t>40</a:t>
            </a:fld>
            <a:endParaRPr lang="en-US" altLang="en-US" sz="1300" smtClean="0">
              <a:solidFill>
                <a:srgbClr val="000000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529776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1694C18-DA49-4DCE-BEFD-BB871498BB71}" type="slidenum">
              <a:rPr lang="en-US" altLang="en-US" sz="1300" smtClean="0"/>
              <a:pPr/>
              <a:t>41</a:t>
            </a:fld>
            <a:endParaRPr lang="en-US" altLang="en-US" sz="1300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971768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5C515DE-B494-4F66-8BE2-0824E227F62C}" type="slidenum">
              <a:rPr lang="en-US" altLang="en-US" sz="1300" smtClean="0"/>
              <a:pPr/>
              <a:t>42</a:t>
            </a:fld>
            <a:endParaRPr lang="en-US" altLang="en-US" sz="1300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45800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8E50A14-F02D-49BC-89C5-115E99C83312}" type="slidenum">
              <a:rPr lang="en-US" altLang="en-US" sz="1300" smtClean="0"/>
              <a:pPr/>
              <a:t>43</a:t>
            </a:fld>
            <a:endParaRPr lang="en-US" altLang="en-US" sz="1300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85141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8C00D2F-7DAB-4BFF-80EC-2EEF3D3DCF6C}" type="slidenum">
              <a:rPr lang="en-US" altLang="en-US" sz="1300" smtClean="0"/>
              <a:pPr/>
              <a:t>44</a:t>
            </a:fld>
            <a:endParaRPr lang="en-US" altLang="en-US" sz="1300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887089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7A1B905-DF5F-4341-9CF5-995386606CC6}" type="slidenum">
              <a:rPr lang="en-US" altLang="en-US" sz="1300" smtClean="0"/>
              <a:pPr/>
              <a:t>45</a:t>
            </a:fld>
            <a:endParaRPr lang="en-US" altLang="en-US" sz="1300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3223259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22B6225-B803-403C-A78A-E651158D46D1}" type="slidenum">
              <a:rPr lang="en-US" altLang="en-US" sz="1300" smtClean="0"/>
              <a:pPr/>
              <a:t>46</a:t>
            </a:fld>
            <a:endParaRPr lang="en-US" altLang="en-US" sz="1300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9434062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FF943DE-06C1-4FB0-B205-109CE2C467A7}" type="slidenum">
              <a:rPr lang="en-US" altLang="en-US" sz="1300" smtClean="0"/>
              <a:pPr/>
              <a:t>47</a:t>
            </a:fld>
            <a:endParaRPr lang="en-US" altLang="en-US" sz="1300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3815547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F769E2D-6658-4532-A2E5-E153E0DEB5D9}" type="slidenum">
              <a:rPr lang="en-US" altLang="en-US" sz="1300" smtClean="0">
                <a:solidFill>
                  <a:srgbClr val="000000"/>
                </a:solidFill>
              </a:rPr>
              <a:pPr/>
              <a:t>48</a:t>
            </a:fld>
            <a:endParaRPr lang="en-US" altLang="en-US" sz="1300" smtClean="0">
              <a:solidFill>
                <a:srgbClr val="000000"/>
              </a:solidFill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7913538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4C96891-44AA-4530-9FF4-B2FF03C327EA}" type="slidenum">
              <a:rPr lang="en-US" altLang="en-US" sz="1300" smtClean="0"/>
              <a:pPr/>
              <a:t>49</a:t>
            </a:fld>
            <a:endParaRPr lang="en-US" altLang="en-US" sz="1300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46896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D8E98B-C099-4D87-A5EF-F6ACE7836868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7600" cy="27432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5327905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D5A085E-5742-43BF-90EB-B4D2CCB609C4}" type="slidenum">
              <a:rPr lang="en-US" altLang="en-US" sz="1300" smtClean="0"/>
              <a:pPr/>
              <a:t>50</a:t>
            </a:fld>
            <a:endParaRPr lang="en-US" altLang="en-US" sz="1300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4385415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CC4594B-D7F0-4898-9213-D89051EC55FF}" type="slidenum">
              <a:rPr lang="en-US" altLang="en-US" sz="1300" smtClean="0"/>
              <a:pPr/>
              <a:t>51</a:t>
            </a:fld>
            <a:endParaRPr lang="en-US" altLang="en-US" sz="1300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0750602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625AA55-6299-4ED7-906F-C01E65284C15}" type="slidenum">
              <a:rPr lang="en-US" altLang="en-US" sz="1300" smtClean="0">
                <a:solidFill>
                  <a:srgbClr val="000000"/>
                </a:solidFill>
              </a:rPr>
              <a:pPr/>
              <a:t>52</a:t>
            </a:fld>
            <a:endParaRPr lang="en-US" altLang="en-US" sz="1300" smtClean="0">
              <a:solidFill>
                <a:srgbClr val="000000"/>
              </a:solidFill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8353636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93D7516-B792-45CE-AB02-097B798059D3}" type="slidenum">
              <a:rPr lang="en-US" altLang="en-US" sz="1300" smtClean="0">
                <a:solidFill>
                  <a:srgbClr val="000000"/>
                </a:solidFill>
              </a:rPr>
              <a:pPr/>
              <a:t>53</a:t>
            </a:fld>
            <a:endParaRPr lang="en-US" altLang="en-US" sz="1300" smtClean="0">
              <a:solidFill>
                <a:srgbClr val="000000"/>
              </a:solidFill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0360622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AFD39C8-E1E0-432B-96F0-5193F6CD5B54}" type="slidenum">
              <a:rPr lang="en-US" altLang="en-US" sz="1300" smtClean="0"/>
              <a:pPr/>
              <a:t>54</a:t>
            </a:fld>
            <a:endParaRPr lang="en-US" altLang="en-US" sz="1300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1377250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487183E-C2E9-4AED-B82A-887610379895}" type="slidenum">
              <a:rPr lang="en-US" altLang="en-US" sz="1300" smtClean="0"/>
              <a:pPr/>
              <a:t>55</a:t>
            </a:fld>
            <a:endParaRPr lang="en-US" altLang="en-US" sz="1300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8754016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42F4DDE-F735-4EA4-9ABC-6707EED980F7}" type="slidenum">
              <a:rPr lang="en-US" altLang="en-US" sz="1300" smtClean="0"/>
              <a:pPr/>
              <a:t>56</a:t>
            </a:fld>
            <a:endParaRPr lang="en-US" altLang="en-US" sz="1300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0862945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553518-EFA5-48E1-A1FB-4CE21CB4E3D5}" type="slidenum">
              <a:rPr lang="en-US" altLang="en-US" sz="1300" smtClean="0"/>
              <a:pPr/>
              <a:t>57</a:t>
            </a:fld>
            <a:endParaRPr lang="en-US" altLang="en-US" sz="1300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4723927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EEFB12E-CA7C-49F4-AD0E-680AA6AAB036}" type="slidenum">
              <a:rPr lang="en-US" altLang="en-US" sz="1300" smtClean="0"/>
              <a:pPr/>
              <a:t>58</a:t>
            </a:fld>
            <a:endParaRPr lang="en-US" altLang="en-US" sz="1300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3747847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124416F-7057-44DC-BEA4-AF28E05A2422}" type="slidenum">
              <a:rPr lang="en-US" altLang="en-US" sz="1300" smtClean="0"/>
              <a:pPr/>
              <a:t>59</a:t>
            </a:fld>
            <a:endParaRPr lang="en-US" altLang="en-US" sz="1300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47667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88AFF0C-BB83-406D-986F-E25271005C49}" type="slidenum">
              <a:rPr lang="en-US" altLang="en-US" sz="1300" smtClean="0"/>
              <a:pPr/>
              <a:t>6</a:t>
            </a:fld>
            <a:endParaRPr lang="en-US" altLang="en-US" sz="130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80147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5811980-9DCD-4C69-A37E-5B458FF27F21}" type="slidenum">
              <a:rPr lang="en-US" altLang="en-US" sz="1300" smtClean="0"/>
              <a:pPr/>
              <a:t>7</a:t>
            </a:fld>
            <a:endParaRPr lang="en-US" altLang="en-US" sz="130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2905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DC14B25-9ED7-41BF-9A40-23ADD31E89ED}" type="slidenum">
              <a:rPr lang="en-US" altLang="en-US" sz="1300" smtClean="0"/>
              <a:pPr/>
              <a:t>8</a:t>
            </a:fld>
            <a:endParaRPr lang="en-US" altLang="en-US" sz="130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52778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7EDE54C-8D5F-4C07-9D25-3CAAE0B86F5D}" type="slidenum">
              <a:rPr lang="en-US" altLang="en-US" sz="1300" smtClean="0"/>
              <a:pPr/>
              <a:t>9</a:t>
            </a:fld>
            <a:endParaRPr lang="en-US" altLang="en-US" sz="13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65331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C8EEC-3F85-4AEA-AE52-728DA8E081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8746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B9B80-E0F6-4AA0-B568-9F04393CA8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055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42AAD-DBEF-4B88-97CA-2DBEE7E2C0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3245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3821C-524C-498A-A7FF-C4590D6FA1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5683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8F76A-20EA-4656-A97A-F1E0DAC620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56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08621-B49C-4C23-B578-EF02087D7B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046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5D076-340B-46C0-9987-DE7A607D36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77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81655-8BB9-4CD6-A09B-4EE7C582A8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381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DDF53-A0E8-417B-BC08-E10260E882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1367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F6F9A-D951-4088-BA2C-332C6A325A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671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47B2C-F15D-410E-8C47-1B1BC70061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1243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30F2836-4326-49DD-A709-4D33A28577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artial_earth_blk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 t="8893" r="11111" b="18340"/>
          <a:stretch>
            <a:fillRect/>
          </a:stretch>
        </p:blipFill>
        <p:spPr bwMode="auto">
          <a:xfrm>
            <a:off x="0" y="3028950"/>
            <a:ext cx="9144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143000" y="914400"/>
            <a:ext cx="72136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areaDetector: A module for EPICS area detector support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600200" y="3124200"/>
            <a:ext cx="6197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Mark Rivers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GeoSoilEnviroCARS, Advanced Photon Source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University of Chicago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016000" y="2400300"/>
            <a:ext cx="721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685800"/>
          </a:xfrm>
        </p:spPr>
        <p:txBody>
          <a:bodyPr/>
          <a:lstStyle/>
          <a:p>
            <a:r>
              <a:rPr lang="en-US" altLang="en-US" sz="3200" b="1" smtClean="0">
                <a:solidFill>
                  <a:srgbClr val="0066FF"/>
                </a:solidFill>
              </a:rPr>
              <a:t>simDetector: Linear Ramp Mode</a:t>
            </a:r>
          </a:p>
        </p:txBody>
      </p:sp>
      <p:pic>
        <p:nvPicPr>
          <p:cNvPr id="22531" name="Picture 2" descr="simDetector_ImageJ_displa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609600"/>
            <a:ext cx="7331075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altLang="en-US" sz="3200" b="1" smtClean="0">
                <a:solidFill>
                  <a:srgbClr val="0066FF"/>
                </a:solidFill>
              </a:rPr>
              <a:t>simDetector Peaks mode with FFT</a:t>
            </a:r>
          </a:p>
        </p:txBody>
      </p:sp>
      <p:pic>
        <p:nvPicPr>
          <p:cNvPr id="24579" name="Picture 2" descr="NDFFTPeaks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4343400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NDFFTPeaksAbsV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0"/>
            <a:ext cx="4343400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altLang="en-US" sz="3200" b="1" smtClean="0">
                <a:solidFill>
                  <a:srgbClr val="0066FF"/>
                </a:solidFill>
              </a:rPr>
              <a:t>simDetector: Sine mode</a:t>
            </a:r>
          </a:p>
        </p:txBody>
      </p:sp>
      <p:pic>
        <p:nvPicPr>
          <p:cNvPr id="26627" name="Picture 2" descr="simDetectorImageColorS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12838"/>
            <a:ext cx="4343400" cy="460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simDetectorImageComplexS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12838"/>
            <a:ext cx="4343400" cy="460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marL="838200" indent="-838200"/>
            <a:r>
              <a:rPr lang="en-US" altLang="en-US" sz="2800" b="1" smtClean="0">
                <a:solidFill>
                  <a:srgbClr val="0066FF"/>
                </a:solidFill>
              </a:rPr>
              <a:t>Pilatus specific control screen</a:t>
            </a:r>
          </a:p>
        </p:txBody>
      </p:sp>
      <p:pic>
        <p:nvPicPr>
          <p:cNvPr id="28675" name="Picture 5" descr="pilatusDetect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7239000" cy="598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pPr marL="838200" indent="-838200"/>
            <a:r>
              <a:rPr lang="en-US" altLang="en-US" sz="2800" b="1" smtClean="0">
                <a:solidFill>
                  <a:srgbClr val="0066FF"/>
                </a:solidFill>
              </a:rPr>
              <a:t>LightField driver</a:t>
            </a:r>
          </a:p>
        </p:txBody>
      </p:sp>
      <p:pic>
        <p:nvPicPr>
          <p:cNvPr id="30723" name="Picture 2" descr="LightFieldApplic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22960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pPr marL="838200" indent="-838200"/>
            <a:r>
              <a:rPr lang="en-US" altLang="en-US" sz="2800" b="1" smtClean="0">
                <a:solidFill>
                  <a:srgbClr val="0066FF"/>
                </a:solidFill>
              </a:rPr>
              <a:t>LightField driver</a:t>
            </a:r>
          </a:p>
        </p:txBody>
      </p:sp>
      <p:pic>
        <p:nvPicPr>
          <p:cNvPr id="32771" name="Picture 2" descr="LightFiel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606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pPr marL="838200" indent="-838200"/>
            <a:r>
              <a:rPr lang="en-US" altLang="en-US" sz="2800" b="1" smtClean="0">
                <a:solidFill>
                  <a:srgbClr val="0066FF"/>
                </a:solidFill>
              </a:rPr>
              <a:t>URL Driver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534400" cy="990600"/>
          </a:xfrm>
        </p:spPr>
        <p:txBody>
          <a:bodyPr/>
          <a:lstStyle/>
          <a:p>
            <a:pPr marL="288925" indent="-225425">
              <a:lnSpc>
                <a:spcPct val="80000"/>
              </a:lnSpc>
            </a:pPr>
            <a:r>
              <a:rPr lang="en-US" altLang="en-US" sz="2000" smtClean="0"/>
              <a:t>Driver that can read images from any URL.  </a:t>
            </a:r>
          </a:p>
          <a:p>
            <a:pPr marL="288925" indent="-225425">
              <a:lnSpc>
                <a:spcPct val="80000"/>
              </a:lnSpc>
            </a:pPr>
            <a:r>
              <a:rPr lang="en-US" altLang="en-US" sz="2000" smtClean="0"/>
              <a:t>Can be used with Web cameras and Axis video servers. </a:t>
            </a:r>
          </a:p>
          <a:p>
            <a:pPr marL="288925" indent="-225425">
              <a:lnSpc>
                <a:spcPct val="80000"/>
              </a:lnSpc>
            </a:pPr>
            <a:r>
              <a:rPr lang="en-US" altLang="en-US" sz="2000" smtClean="0"/>
              <a:t>Uses GraphicsMagick to read the images, and can thus handle a large number of image formats (JPEG, TIFF, PNG, etc.). </a:t>
            </a:r>
          </a:p>
        </p:txBody>
      </p:sp>
      <p:pic>
        <p:nvPicPr>
          <p:cNvPr id="34820" name="Picture 4" descr="J:\epics\devel\areaDetector\documentation\URLDri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95525"/>
            <a:ext cx="4525963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J:\epics\devel\areaDetector\documentation\URLDriverSet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28863"/>
            <a:ext cx="3762375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001000" cy="533400"/>
          </a:xfrm>
        </p:spPr>
        <p:txBody>
          <a:bodyPr/>
          <a:lstStyle/>
          <a:p>
            <a:pPr marL="838200" indent="-838200"/>
            <a:r>
              <a:rPr lang="en-US" altLang="en-US" sz="2800" b="1" smtClean="0">
                <a:solidFill>
                  <a:srgbClr val="0066FF"/>
                </a:solidFill>
              </a:rPr>
              <a:t>Perkin Elmer Flat Panel Driver</a:t>
            </a:r>
          </a:p>
        </p:txBody>
      </p:sp>
      <p:pic>
        <p:nvPicPr>
          <p:cNvPr id="36867" name="Picture 4" descr="C:\EPICS\devel\areaDetector-2-1\ADPerkinElmer\documentation\PerkinElm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71563"/>
            <a:ext cx="8229600" cy="563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0850" y="998538"/>
            <a:ext cx="8229600" cy="3497262"/>
          </a:xfrm>
        </p:spPr>
        <p:txBody>
          <a:bodyPr/>
          <a:lstStyle/>
          <a:p>
            <a:pPr marL="228600" indent="-228600">
              <a:defRPr/>
            </a:pPr>
            <a:r>
              <a:rPr lang="en-US" altLang="en-US" dirty="0" smtClean="0"/>
              <a:t>Driver for all cameras from Point Grey using their FlyCap2 SDK.</a:t>
            </a:r>
          </a:p>
          <a:p>
            <a:pPr marL="228600" indent="-228600">
              <a:defRPr/>
            </a:pPr>
            <a:r>
              <a:rPr lang="en-US" altLang="en-US" dirty="0" smtClean="0"/>
              <a:t>GigE, USB 3.0, and 10 GigE camera</a:t>
            </a:r>
          </a:p>
          <a:p>
            <a:pPr marL="228600" indent="-228600">
              <a:defRPr/>
            </a:pPr>
            <a:r>
              <a:rPr lang="en-US" altLang="en-US" dirty="0" smtClean="0"/>
              <a:t>High performance, low cost</a:t>
            </a:r>
          </a:p>
          <a:p>
            <a:pPr marL="228600" indent="-228600">
              <a:defRPr/>
            </a:pPr>
            <a:r>
              <a:rPr lang="en-US" altLang="en-US" dirty="0" smtClean="0"/>
              <a:t>I will demonstrate USB-3.0 camera today</a:t>
            </a:r>
          </a:p>
          <a:p>
            <a:pPr marL="228600" indent="-228600">
              <a:defRPr/>
            </a:pPr>
            <a:r>
              <a:rPr lang="en-US" altLang="en-US" dirty="0" smtClean="0"/>
              <a:t>Recently wrote new </a:t>
            </a:r>
            <a:r>
              <a:rPr lang="en-US" altLang="en-US" dirty="0" err="1" smtClean="0"/>
              <a:t>ADSpinnaker</a:t>
            </a:r>
            <a:r>
              <a:rPr lang="en-US" altLang="en-US" dirty="0" smtClean="0"/>
              <a:t> driver which uses their new Spinnaker SDK.  Required for their newest camera models like </a:t>
            </a:r>
            <a:r>
              <a:rPr lang="en-US" altLang="en-US" dirty="0" err="1" smtClean="0"/>
              <a:t>BlackFlyS</a:t>
            </a:r>
            <a:r>
              <a:rPr lang="en-US" altLang="en-US" dirty="0" smtClean="0"/>
              <a:t> and Oryx 10-GBit Ethernet.</a:t>
            </a:r>
          </a:p>
          <a:p>
            <a:pPr marL="0" indent="0">
              <a:buFontTx/>
              <a:buNone/>
              <a:defRPr/>
            </a:pPr>
            <a:endParaRPr lang="en-US" altLang="en-US" dirty="0" smtClean="0"/>
          </a:p>
          <a:p>
            <a:pPr marL="228600" indent="-228600">
              <a:buFontTx/>
              <a:buNone/>
              <a:defRPr/>
            </a:pPr>
            <a:endParaRPr lang="en-US" alt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28600" indent="-228600">
              <a:buFontTx/>
              <a:buNone/>
              <a:defRPr/>
            </a:pPr>
            <a:endParaRPr lang="en-US" altLang="en-US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altLang="en-US" sz="4000" b="1" smtClean="0">
                <a:solidFill>
                  <a:srgbClr val="0066FF"/>
                </a:solidFill>
              </a:rPr>
              <a:t>Point Grey drivers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480" y="4419600"/>
            <a:ext cx="7106920" cy="2281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419600"/>
          </a:xfrm>
        </p:spPr>
        <p:txBody>
          <a:bodyPr/>
          <a:lstStyle/>
          <a:p>
            <a:pPr marL="228600" indent="-228600">
              <a:buFontTx/>
              <a:buNone/>
            </a:pPr>
            <a:endParaRPr lang="en-US" alt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28600" indent="-228600">
              <a:buFontTx/>
              <a:buChar char="-"/>
            </a:pPr>
            <a:r>
              <a:rPr lang="en-US" altLang="en-US" dirty="0" smtClean="0"/>
              <a:t>e2v EV76C570 CMOS sensor</a:t>
            </a:r>
          </a:p>
          <a:p>
            <a:pPr marL="228600" indent="-228600">
              <a:buFontTx/>
              <a:buChar char="-"/>
            </a:pPr>
            <a:r>
              <a:rPr lang="en-US" altLang="en-US" dirty="0" smtClean="0"/>
              <a:t>Global shutter</a:t>
            </a:r>
          </a:p>
          <a:p>
            <a:pPr marL="228600" indent="-228600">
              <a:buFontTx/>
              <a:buChar char="-"/>
            </a:pPr>
            <a:r>
              <a:rPr lang="en-US" altLang="en-US" dirty="0" smtClean="0"/>
              <a:t>29 x 29 x 30 mm</a:t>
            </a:r>
          </a:p>
          <a:p>
            <a:pPr marL="228600" indent="-228600">
              <a:buFontTx/>
              <a:buChar char="-"/>
            </a:pPr>
            <a:r>
              <a:rPr lang="en-US" altLang="en-US" dirty="0" smtClean="0"/>
              <a:t>Power Over Ethernet</a:t>
            </a:r>
          </a:p>
          <a:p>
            <a:pPr marL="228600" indent="-228600">
              <a:buFontTx/>
              <a:buChar char="-"/>
            </a:pPr>
            <a:r>
              <a:rPr lang="en-US" altLang="en-US" dirty="0" smtClean="0"/>
              <a:t>4.5 micron pixels</a:t>
            </a:r>
          </a:p>
          <a:p>
            <a:pPr marL="228600" indent="-228600">
              <a:buFontTx/>
              <a:buChar char="-"/>
            </a:pPr>
            <a:r>
              <a:rPr lang="en-US" altLang="en-US" dirty="0" smtClean="0"/>
              <a:t>1600 x 1200 pixels, color </a:t>
            </a:r>
            <a:r>
              <a:rPr lang="en-US" altLang="en-US" dirty="0" smtClean="0"/>
              <a:t>or mono</a:t>
            </a:r>
            <a:r>
              <a:rPr lang="en-US" altLang="en-US" dirty="0" smtClean="0"/>
              <a:t>)</a:t>
            </a:r>
          </a:p>
          <a:p>
            <a:pPr marL="228600" indent="-228600">
              <a:buFontTx/>
              <a:buChar char="-"/>
            </a:pPr>
            <a:r>
              <a:rPr lang="en-US" altLang="en-US" dirty="0" smtClean="0"/>
              <a:t>50 frames/s</a:t>
            </a:r>
          </a:p>
          <a:p>
            <a:pPr marL="228600" indent="-228600">
              <a:buFontTx/>
              <a:buChar char="-"/>
            </a:pPr>
            <a:r>
              <a:rPr lang="en-US" altLang="en-US" dirty="0" smtClean="0"/>
              <a:t>$525</a:t>
            </a:r>
          </a:p>
          <a:p>
            <a:pPr marL="628650" lvl="1" indent="-228600">
              <a:buFontTx/>
              <a:buChar char="-"/>
            </a:pPr>
            <a:r>
              <a:rPr lang="en-US" altLang="en-US" dirty="0" smtClean="0"/>
              <a:t>5X cheaper than comparable </a:t>
            </a:r>
            <a:r>
              <a:rPr lang="en-US" altLang="en-US" dirty="0" err="1" smtClean="0"/>
              <a:t>Prosilica</a:t>
            </a:r>
            <a:r>
              <a:rPr lang="en-US" altLang="en-US" dirty="0" smtClean="0"/>
              <a:t> cameras we bought in the past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altLang="en-US" sz="4000" b="1" smtClean="0">
                <a:solidFill>
                  <a:srgbClr val="0066FF"/>
                </a:solidFill>
              </a:rPr>
              <a:t>Point Grey GigE Camera</a:t>
            </a:r>
            <a:br>
              <a:rPr lang="en-US" altLang="en-US" sz="4000" b="1" smtClean="0">
                <a:solidFill>
                  <a:srgbClr val="0066FF"/>
                </a:solidFill>
              </a:rPr>
            </a:br>
            <a:r>
              <a:rPr lang="en-US" altLang="en-US" sz="4000" b="1" smtClean="0">
                <a:solidFill>
                  <a:srgbClr val="0066FF"/>
                </a:solidFill>
              </a:rPr>
              <a:t>BlackFly PGE-20E4C</a:t>
            </a:r>
          </a:p>
        </p:txBody>
      </p:sp>
      <p:pic>
        <p:nvPicPr>
          <p:cNvPr id="40964" name="Picture 4" descr="0002008_blackfly-20-mp-color-gige-poe_3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3" y="1828800"/>
            <a:ext cx="377983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200" smtClean="0"/>
              <a:t>Aimed at beamline scientists, not programmers or beamline controls staff.</a:t>
            </a:r>
          </a:p>
          <a:p>
            <a:pPr>
              <a:lnSpc>
                <a:spcPct val="90000"/>
              </a:lnSpc>
            </a:pPr>
            <a:r>
              <a:rPr lang="en-US" altLang="en-US" sz="3200" smtClean="0"/>
              <a:t>Motivation &amp; goals for areaDetector module</a:t>
            </a:r>
          </a:p>
          <a:p>
            <a:pPr>
              <a:lnSpc>
                <a:spcPct val="90000"/>
              </a:lnSpc>
            </a:pPr>
            <a:r>
              <a:rPr lang="en-US" altLang="en-US" sz="3200" smtClean="0"/>
              <a:t>Overview of architecture</a:t>
            </a:r>
          </a:p>
          <a:p>
            <a:pPr>
              <a:lnSpc>
                <a:spcPct val="90000"/>
              </a:lnSpc>
            </a:pPr>
            <a:r>
              <a:rPr lang="en-US" altLang="en-US" sz="3200" smtClean="0"/>
              <a:t>Drivers for detectors &amp; cameras</a:t>
            </a:r>
          </a:p>
          <a:p>
            <a:pPr>
              <a:lnSpc>
                <a:spcPct val="90000"/>
              </a:lnSpc>
            </a:pPr>
            <a:r>
              <a:rPr lang="en-US" altLang="en-US" sz="3200" smtClean="0"/>
              <a:t>Plugins for real-time processing</a:t>
            </a:r>
          </a:p>
          <a:p>
            <a:pPr>
              <a:lnSpc>
                <a:spcPct val="90000"/>
              </a:lnSpc>
            </a:pPr>
            <a:r>
              <a:rPr lang="en-US" altLang="en-US" sz="3200" smtClean="0"/>
              <a:t>Viewers and other clients</a:t>
            </a:r>
          </a:p>
          <a:p>
            <a:pPr>
              <a:lnSpc>
                <a:spcPct val="90000"/>
              </a:lnSpc>
            </a:pPr>
            <a:r>
              <a:rPr lang="en-US" altLang="en-US" sz="3200" smtClean="0"/>
              <a:t>Break</a:t>
            </a:r>
          </a:p>
          <a:p>
            <a:pPr>
              <a:lnSpc>
                <a:spcPct val="90000"/>
              </a:lnSpc>
            </a:pPr>
            <a:r>
              <a:rPr lang="en-US" altLang="en-US" sz="3200" smtClean="0"/>
              <a:t>Demo with simDetector and Point Grey USB-3 camera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z="4000" b="1" smtClean="0">
                <a:solidFill>
                  <a:srgbClr val="0066FF"/>
                </a:solidFill>
              </a:rPr>
              <a:t>areaDetector Talk Outline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534400" cy="4419600"/>
          </a:xfrm>
        </p:spPr>
        <p:txBody>
          <a:bodyPr/>
          <a:lstStyle/>
          <a:p>
            <a:pPr marL="285750" indent="-228600">
              <a:defRPr/>
            </a:pPr>
            <a:r>
              <a:rPr lang="en-US" altLang="en-US" dirty="0" smtClean="0"/>
              <a:t>1920 x 1200 global shutter CMOS</a:t>
            </a:r>
          </a:p>
          <a:p>
            <a:pPr marL="285750" indent="-228600">
              <a:defRPr/>
            </a:pPr>
            <a:r>
              <a:rPr lang="en-US" dirty="0" smtClean="0"/>
              <a:t>Sony IMX174 1/1.2</a:t>
            </a:r>
          </a:p>
          <a:p>
            <a:pPr marL="285750" indent="-228600">
              <a:defRPr/>
            </a:pPr>
            <a:r>
              <a:rPr lang="en-US" dirty="0" smtClean="0"/>
              <a:t>Dynamic </a:t>
            </a:r>
            <a:r>
              <a:rPr lang="en-US" dirty="0"/>
              <a:t>range of 73 </a:t>
            </a:r>
            <a:r>
              <a:rPr lang="en-US" dirty="0" smtClean="0"/>
              <a:t>dB</a:t>
            </a:r>
          </a:p>
          <a:p>
            <a:pPr marL="285750" indent="-228600">
              <a:defRPr/>
            </a:pPr>
            <a:r>
              <a:rPr lang="en-US" dirty="0" smtClean="0"/>
              <a:t>Peak </a:t>
            </a:r>
            <a:r>
              <a:rPr lang="en-US" dirty="0"/>
              <a:t>QE of </a:t>
            </a:r>
            <a:r>
              <a:rPr lang="en-US" dirty="0" smtClean="0"/>
              <a:t>76%</a:t>
            </a:r>
          </a:p>
          <a:p>
            <a:pPr marL="285750" indent="-228600">
              <a:defRPr/>
            </a:pPr>
            <a:r>
              <a:rPr lang="en-US" dirty="0" smtClean="0"/>
              <a:t>Read </a:t>
            </a:r>
            <a:r>
              <a:rPr lang="en-US" dirty="0"/>
              <a:t>noise of </a:t>
            </a:r>
            <a:r>
              <a:rPr lang="en-US" dirty="0" smtClean="0"/>
              <a:t>7e-</a:t>
            </a:r>
          </a:p>
          <a:p>
            <a:pPr marL="285750" indent="-228600">
              <a:defRPr/>
            </a:pPr>
            <a:r>
              <a:rPr lang="en-US" dirty="0" smtClean="0"/>
              <a:t>12-bit or 8-bit data</a:t>
            </a:r>
            <a:endParaRPr lang="en-US" dirty="0"/>
          </a:p>
          <a:p>
            <a:pPr marL="285750" indent="-228600">
              <a:defRPr/>
            </a:pPr>
            <a:r>
              <a:rPr lang="en-US" dirty="0" smtClean="0"/>
              <a:t>Max </a:t>
            </a:r>
            <a:r>
              <a:rPr lang="en-US" dirty="0"/>
              <a:t>frame rate of </a:t>
            </a:r>
            <a:r>
              <a:rPr lang="en-US" dirty="0" smtClean="0"/>
              <a:t>162 fps </a:t>
            </a:r>
          </a:p>
          <a:p>
            <a:pPr marL="685800" lvl="1" indent="-228600">
              <a:defRPr/>
            </a:pPr>
            <a:r>
              <a:rPr lang="en-US" dirty="0" smtClean="0"/>
              <a:t>~356 MB/S,  &gt;3X faster than </a:t>
            </a:r>
            <a:r>
              <a:rPr lang="en-US" dirty="0" err="1" smtClean="0"/>
              <a:t>GigE</a:t>
            </a:r>
            <a:endParaRPr lang="en-US" dirty="0" smtClean="0"/>
          </a:p>
          <a:p>
            <a:pPr marL="285750" indent="-228600">
              <a:defRPr/>
            </a:pPr>
            <a:r>
              <a:rPr lang="en-US" dirty="0" smtClean="0"/>
              <a:t>USB 3.0 interface</a:t>
            </a:r>
          </a:p>
          <a:p>
            <a:pPr marL="285750" indent="-228600">
              <a:defRPr/>
            </a:pPr>
            <a:r>
              <a:rPr lang="en-US" dirty="0" smtClean="0"/>
              <a:t>Now used for tomography at 3 APS beamlines, replaced </a:t>
            </a:r>
            <a:r>
              <a:rPr lang="en-US" dirty="0" err="1" smtClean="0"/>
              <a:t>Andor</a:t>
            </a:r>
            <a:r>
              <a:rPr lang="en-US" dirty="0" smtClean="0"/>
              <a:t> Neo and PCO Edge</a:t>
            </a:r>
          </a:p>
          <a:p>
            <a:pPr marL="285750" indent="-228600">
              <a:defRPr/>
            </a:pPr>
            <a:r>
              <a:rPr lang="en-US" dirty="0" smtClean="0"/>
              <a:t>$</a:t>
            </a:r>
            <a:r>
              <a:rPr lang="en-US" dirty="0"/>
              <a:t>9</a:t>
            </a:r>
            <a:r>
              <a:rPr lang="en-US" dirty="0" smtClean="0"/>
              <a:t>95</a:t>
            </a:r>
          </a:p>
          <a:p>
            <a:pPr marL="228600" indent="-228600">
              <a:buFontTx/>
              <a:buNone/>
              <a:defRPr/>
            </a:pPr>
            <a:endParaRPr lang="en-US" altLang="en-US" sz="1200" dirty="0" smtClean="0">
              <a:latin typeface="Courier New" pitchFamily="49" charset="0"/>
              <a:cs typeface="Courier New" pitchFamily="49" charset="0"/>
            </a:endParaRPr>
          </a:p>
          <a:p>
            <a:pPr marL="228600" indent="-228600">
              <a:buFontTx/>
              <a:buNone/>
              <a:defRPr/>
            </a:pPr>
            <a:endParaRPr lang="en-US" altLang="en-US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 altLang="en-US" sz="4000" b="1" smtClean="0">
                <a:solidFill>
                  <a:srgbClr val="0066FF"/>
                </a:solidFill>
              </a:rPr>
              <a:t>Point Grey USB-3.0 Camera</a:t>
            </a:r>
            <a:br>
              <a:rPr lang="en-US" altLang="en-US" sz="4000" b="1" smtClean="0">
                <a:solidFill>
                  <a:srgbClr val="0066FF"/>
                </a:solidFill>
              </a:rPr>
            </a:br>
            <a:r>
              <a:rPr lang="en-US" altLang="en-US" sz="4000" b="1" smtClean="0">
                <a:solidFill>
                  <a:srgbClr val="0066FF"/>
                </a:solidFill>
              </a:rPr>
              <a:t>Grasshopper3 GS3-U3-23S6M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28800"/>
            <a:ext cx="32766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534400" cy="3886200"/>
          </a:xfrm>
        </p:spPr>
        <p:txBody>
          <a:bodyPr/>
          <a:lstStyle/>
          <a:p>
            <a:pPr marL="285750" indent="-228600">
              <a:defRPr/>
            </a:pPr>
            <a:r>
              <a:rPr lang="en-US" altLang="en-US" dirty="0" smtClean="0"/>
              <a:t>2448 x 2048 global shutter CMOS</a:t>
            </a:r>
          </a:p>
          <a:p>
            <a:pPr marL="285750" indent="-228600">
              <a:defRPr/>
            </a:pPr>
            <a:r>
              <a:rPr lang="en-US" dirty="0" smtClean="0"/>
              <a:t>Sony IMX250 2/3”</a:t>
            </a:r>
          </a:p>
          <a:p>
            <a:pPr marL="285750" indent="-228600">
              <a:defRPr/>
            </a:pPr>
            <a:r>
              <a:rPr lang="en-US" dirty="0" smtClean="0"/>
              <a:t>Dynamic </a:t>
            </a:r>
            <a:r>
              <a:rPr lang="en-US" dirty="0"/>
              <a:t>range of </a:t>
            </a:r>
            <a:r>
              <a:rPr lang="en-US" dirty="0" smtClean="0"/>
              <a:t>72 dB</a:t>
            </a:r>
          </a:p>
          <a:p>
            <a:pPr marL="285750" indent="-228600">
              <a:defRPr/>
            </a:pPr>
            <a:r>
              <a:rPr lang="en-US" dirty="0" smtClean="0"/>
              <a:t>Peak </a:t>
            </a:r>
            <a:r>
              <a:rPr lang="en-US" dirty="0"/>
              <a:t>QE of </a:t>
            </a:r>
            <a:r>
              <a:rPr lang="en-US" dirty="0" smtClean="0"/>
              <a:t>62%</a:t>
            </a:r>
          </a:p>
          <a:p>
            <a:pPr marL="285750" indent="-228600">
              <a:defRPr/>
            </a:pPr>
            <a:r>
              <a:rPr lang="en-US" dirty="0" smtClean="0"/>
              <a:t>Read </a:t>
            </a:r>
            <a:r>
              <a:rPr lang="en-US" dirty="0"/>
              <a:t>noise of </a:t>
            </a:r>
            <a:r>
              <a:rPr lang="en-US" dirty="0" smtClean="0"/>
              <a:t>2.2e-</a:t>
            </a:r>
          </a:p>
          <a:p>
            <a:pPr marL="285750" indent="-228600">
              <a:defRPr/>
            </a:pPr>
            <a:r>
              <a:rPr lang="en-US" dirty="0" smtClean="0"/>
              <a:t>12-bit, 10-bit, or 8-bit data</a:t>
            </a:r>
            <a:endParaRPr lang="en-US" dirty="0"/>
          </a:p>
          <a:p>
            <a:pPr marL="285750" indent="-228600">
              <a:defRPr/>
            </a:pPr>
            <a:r>
              <a:rPr lang="en-US" dirty="0" smtClean="0"/>
              <a:t>Max </a:t>
            </a:r>
            <a:r>
              <a:rPr lang="en-US" dirty="0"/>
              <a:t>frame rate of </a:t>
            </a:r>
            <a:r>
              <a:rPr lang="en-US" dirty="0" smtClean="0"/>
              <a:t>162 fps </a:t>
            </a:r>
          </a:p>
          <a:p>
            <a:pPr marL="685800" lvl="1" indent="-228600">
              <a:defRPr/>
            </a:pPr>
            <a:r>
              <a:rPr lang="en-US" dirty="0" smtClean="0"/>
              <a:t>779 </a:t>
            </a:r>
            <a:r>
              <a:rPr lang="en-US" dirty="0" smtClean="0"/>
              <a:t>MB/S,  </a:t>
            </a:r>
            <a:r>
              <a:rPr lang="en-US" dirty="0" smtClean="0"/>
              <a:t>&gt;8X </a:t>
            </a:r>
            <a:r>
              <a:rPr lang="en-US" dirty="0" smtClean="0"/>
              <a:t>faster than GigE</a:t>
            </a:r>
          </a:p>
          <a:p>
            <a:pPr marL="285750" indent="-228600">
              <a:defRPr/>
            </a:pPr>
            <a:r>
              <a:rPr lang="en-US" dirty="0" smtClean="0"/>
              <a:t>$1,875</a:t>
            </a:r>
          </a:p>
          <a:p>
            <a:pPr marL="228600" indent="-228600">
              <a:buFontTx/>
              <a:buNone/>
              <a:defRPr/>
            </a:pPr>
            <a:endParaRPr lang="en-US" altLang="en-US" sz="1200" dirty="0" smtClean="0">
              <a:latin typeface="Courier New" pitchFamily="49" charset="0"/>
              <a:cs typeface="Courier New" pitchFamily="49" charset="0"/>
            </a:endParaRPr>
          </a:p>
          <a:p>
            <a:pPr marL="228600" indent="-228600">
              <a:buFontTx/>
              <a:buNone/>
              <a:defRPr/>
            </a:pPr>
            <a:endParaRPr lang="en-US" altLang="en-US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838200"/>
          </a:xfrm>
        </p:spPr>
        <p:txBody>
          <a:bodyPr/>
          <a:lstStyle/>
          <a:p>
            <a:r>
              <a:rPr lang="en-US" altLang="en-US" sz="4000" b="1" dirty="0" smtClean="0">
                <a:solidFill>
                  <a:srgbClr val="0066FF"/>
                </a:solidFill>
              </a:rPr>
              <a:t>Point Grey 10-Gbit Ethernet Camera</a:t>
            </a:r>
            <a:br>
              <a:rPr lang="en-US" altLang="en-US" sz="4000" b="1" dirty="0" smtClean="0">
                <a:solidFill>
                  <a:srgbClr val="0066FF"/>
                </a:solidFill>
              </a:rPr>
            </a:br>
            <a:r>
              <a:rPr lang="en-US" altLang="en-US" sz="4000" b="1" dirty="0" smtClean="0">
                <a:solidFill>
                  <a:srgbClr val="0066FF"/>
                </a:solidFill>
              </a:rPr>
              <a:t>Oryx ORX-10G-51S5C-C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24" y="4935673"/>
            <a:ext cx="7734776" cy="1846127"/>
          </a:xfrm>
          <a:prstGeom prst="rect">
            <a:avLst/>
          </a:prstGeom>
        </p:spPr>
      </p:pic>
      <p:pic>
        <p:nvPicPr>
          <p:cNvPr id="6" name="Picture 2" descr="Picture of Oryx 5.0 MP Mono 10GigE (Sony IMX250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4" t="12107" r="50668" b="7112"/>
          <a:stretch/>
        </p:blipFill>
        <p:spPr bwMode="auto">
          <a:xfrm>
            <a:off x="5335227" y="1856056"/>
            <a:ext cx="3029188" cy="229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01000" cy="533400"/>
          </a:xfrm>
        </p:spPr>
        <p:txBody>
          <a:bodyPr/>
          <a:lstStyle/>
          <a:p>
            <a:pPr marL="838200" indent="-838200"/>
            <a:r>
              <a:rPr lang="en-US" altLang="en-US" sz="2800" b="1" smtClean="0">
                <a:solidFill>
                  <a:srgbClr val="0066FF"/>
                </a:solidFill>
              </a:rPr>
              <a:t>Point Grey Driver</a:t>
            </a:r>
          </a:p>
        </p:txBody>
      </p:sp>
      <p:pic>
        <p:nvPicPr>
          <p:cNvPr id="47107" name="Picture 2" descr="C:\EPICS\devel\areaDetector-2-1\ADPointGrey\documentation\pointGre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7069138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001000" cy="533400"/>
          </a:xfrm>
        </p:spPr>
        <p:txBody>
          <a:bodyPr/>
          <a:lstStyle/>
          <a:p>
            <a:pPr marL="838200" indent="-838200"/>
            <a:r>
              <a:rPr lang="en-US" altLang="en-US" sz="2800" b="1" smtClean="0">
                <a:solidFill>
                  <a:srgbClr val="0066FF"/>
                </a:solidFill>
              </a:rPr>
              <a:t>Point Grey Driver (Grasshopper3 camera)</a:t>
            </a:r>
          </a:p>
        </p:txBody>
      </p:sp>
      <p:pic>
        <p:nvPicPr>
          <p:cNvPr id="49155" name="Picture 2" descr="C:\EPICS\devel\areaDetector-2-1\ADPointGrey\documentation\pointGreyProperties_Grasshopper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37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marL="838200" indent="-838200"/>
            <a:r>
              <a:rPr lang="en-US" altLang="en-US" b="1" smtClean="0">
                <a:solidFill>
                  <a:srgbClr val="0066FF"/>
                </a:solidFill>
              </a:rPr>
              <a:t>Plugins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5257800"/>
          </a:xfrm>
        </p:spPr>
        <p:txBody>
          <a:bodyPr/>
          <a:lstStyle/>
          <a:p>
            <a:pPr marL="225425" indent="-225425">
              <a:lnSpc>
                <a:spcPct val="90000"/>
              </a:lnSpc>
            </a:pPr>
            <a:r>
              <a:rPr lang="en-US" altLang="en-US" smtClean="0"/>
              <a:t>Designed to perform real-time processing of data, running in the EPICS IOC (not over EPICS Channel Access)</a:t>
            </a:r>
          </a:p>
          <a:p>
            <a:pPr marL="225425" indent="-225425">
              <a:lnSpc>
                <a:spcPct val="90000"/>
              </a:lnSpc>
            </a:pPr>
            <a:r>
              <a:rPr lang="en-US" altLang="en-US" smtClean="0"/>
              <a:t>Receive NDArray data over callbacks from drivers or other plugins</a:t>
            </a:r>
          </a:p>
          <a:p>
            <a:pPr marL="225425" indent="-225425">
              <a:lnSpc>
                <a:spcPct val="90000"/>
              </a:lnSpc>
            </a:pPr>
            <a:r>
              <a:rPr lang="en-US" altLang="en-US" smtClean="0"/>
              <a:t>Plug-ins can execute in their own threads (non-blocking) or in callback thread (blocking)</a:t>
            </a:r>
          </a:p>
          <a:p>
            <a:pPr marL="688975" lvl="1" indent="-225425">
              <a:lnSpc>
                <a:spcPct val="90000"/>
              </a:lnSpc>
            </a:pPr>
            <a:r>
              <a:rPr lang="en-US" altLang="en-US" smtClean="0"/>
              <a:t>If non-blocking then NDArray data is queued</a:t>
            </a:r>
          </a:p>
          <a:p>
            <a:pPr marL="688975" lvl="1" indent="-225425">
              <a:lnSpc>
                <a:spcPct val="90000"/>
              </a:lnSpc>
            </a:pPr>
            <a:r>
              <a:rPr lang="en-US" altLang="en-US" smtClean="0"/>
              <a:t>If executing in callback thread, no queuing, but slows driver </a:t>
            </a:r>
          </a:p>
          <a:p>
            <a:pPr marL="225425" indent="-225425">
              <a:lnSpc>
                <a:spcPct val="90000"/>
              </a:lnSpc>
            </a:pPr>
            <a:r>
              <a:rPr lang="en-US" altLang="en-US" smtClean="0"/>
              <a:t>Allows </a:t>
            </a:r>
          </a:p>
          <a:p>
            <a:pPr marL="688975" lvl="1" indent="-225425">
              <a:lnSpc>
                <a:spcPct val="90000"/>
              </a:lnSpc>
            </a:pPr>
            <a:r>
              <a:rPr lang="en-US" altLang="en-US" smtClean="0"/>
              <a:t>Enabling/disabling</a:t>
            </a:r>
          </a:p>
          <a:p>
            <a:pPr marL="688975" lvl="1" indent="-225425">
              <a:lnSpc>
                <a:spcPct val="90000"/>
              </a:lnSpc>
            </a:pPr>
            <a:r>
              <a:rPr lang="en-US" altLang="en-US" smtClean="0"/>
              <a:t>Throttling rate (no more than 0.5 seconds, etc)</a:t>
            </a:r>
          </a:p>
          <a:p>
            <a:pPr marL="688975" lvl="1" indent="-225425">
              <a:lnSpc>
                <a:spcPct val="90000"/>
              </a:lnSpc>
            </a:pPr>
            <a:r>
              <a:rPr lang="en-US" altLang="en-US" smtClean="0"/>
              <a:t>Changing data source for NDArray callbacks to another driver or plugin</a:t>
            </a:r>
          </a:p>
          <a:p>
            <a:pPr marL="225425" indent="-225425">
              <a:lnSpc>
                <a:spcPct val="90000"/>
              </a:lnSpc>
            </a:pPr>
            <a:r>
              <a:rPr lang="en-US" altLang="en-US" smtClean="0"/>
              <a:t>Plugins can be </a:t>
            </a:r>
            <a:r>
              <a:rPr lang="en-US" altLang="en-US" i="1" smtClean="0"/>
              <a:t>sources</a:t>
            </a:r>
            <a:r>
              <a:rPr lang="en-US" altLang="en-US" smtClean="0"/>
              <a:t> of NDArray callbacks, as well as </a:t>
            </a:r>
            <a:r>
              <a:rPr lang="en-US" altLang="en-US" i="1" smtClean="0"/>
              <a:t>consumers</a:t>
            </a:r>
            <a:endParaRPr lang="en-US" altLang="en-US" smtClean="0"/>
          </a:p>
          <a:p>
            <a:pPr marL="688975" lvl="1" indent="-225425">
              <a:lnSpc>
                <a:spcPct val="90000"/>
              </a:lnSpc>
            </a:pPr>
            <a:r>
              <a:rPr lang="en-US" altLang="en-US" smtClean="0"/>
              <a:t>Allows creating a data processing pipeline running at very high speed, each in a different thread, and hence in multiple cores on modern CPUs.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086600" cy="609600"/>
          </a:xfrm>
        </p:spPr>
        <p:txBody>
          <a:bodyPr/>
          <a:lstStyle/>
          <a:p>
            <a:r>
              <a:rPr lang="en-US" altLang="en-US" b="1" smtClean="0">
                <a:solidFill>
                  <a:srgbClr val="0066FF"/>
                </a:solidFill>
              </a:rPr>
              <a:t>NDPluginDriver medm Screens</a:t>
            </a:r>
            <a:br>
              <a:rPr lang="en-US" altLang="en-US" b="1" smtClean="0">
                <a:solidFill>
                  <a:srgbClr val="0066FF"/>
                </a:solidFill>
              </a:rPr>
            </a:br>
            <a:endParaRPr lang="en-US" altLang="en-US" b="1" smtClean="0">
              <a:solidFill>
                <a:srgbClr val="0066FF"/>
              </a:solidFill>
            </a:endParaRPr>
          </a:p>
        </p:txBody>
      </p:sp>
      <p:pic>
        <p:nvPicPr>
          <p:cNvPr id="106499" name="Picture 2" descr="C:\Talks\SLAC areaDetector 2017\ADCore_documentation\NDPluginBa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762000"/>
            <a:ext cx="363855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0" name="Picture 3" descr="C:\Talks\SLAC areaDetector 2017\ADCore_documentation\NDPluginBaseFu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13" y="762000"/>
            <a:ext cx="2732087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72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 marL="838200" indent="-838200"/>
            <a:r>
              <a:rPr lang="en-US" altLang="en-US" sz="3200" b="1" dirty="0" smtClean="0">
                <a:solidFill>
                  <a:srgbClr val="0066FF"/>
                </a:solidFill>
              </a:rPr>
              <a:t>Plugins (continued)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610600" cy="5257800"/>
          </a:xfrm>
        </p:spPr>
        <p:txBody>
          <a:bodyPr/>
          <a:lstStyle/>
          <a:p>
            <a:pPr marL="225425" indent="-225425">
              <a:defRPr/>
            </a:pPr>
            <a:r>
              <a:rPr lang="en-US" altLang="en-US" sz="2000" dirty="0"/>
              <a:t>Currently 20 plugins that perform wide variety of operations </a:t>
            </a:r>
            <a:endParaRPr lang="en-US" altLang="en-US" sz="2000" dirty="0" smtClean="0"/>
          </a:p>
          <a:p>
            <a:pPr marL="225425" indent="-225425">
              <a:defRPr/>
            </a:pPr>
            <a:r>
              <a:rPr lang="en-US" sz="2000" dirty="0" err="1" smtClean="0"/>
              <a:t>NDPlugInStdArrays</a:t>
            </a:r>
            <a:endParaRPr lang="en-US" sz="2000" dirty="0" smtClean="0"/>
          </a:p>
          <a:p>
            <a:pPr marL="688975" lvl="1" indent="-225425">
              <a:defRPr/>
            </a:pPr>
            <a:r>
              <a:rPr lang="en-US" sz="1800" dirty="0" smtClean="0"/>
              <a:t>Receives arrays (images) from device drivers, converts to standard arrays, e.g. waveform records.</a:t>
            </a:r>
          </a:p>
          <a:p>
            <a:pPr marL="688975" lvl="1" indent="-225425">
              <a:defRPr/>
            </a:pPr>
            <a:r>
              <a:rPr lang="en-US" sz="1800" dirty="0" smtClean="0"/>
              <a:t>This plugin is what EPICS channel access viewers normally talk to.</a:t>
            </a:r>
          </a:p>
          <a:p>
            <a:pPr marL="230188" indent="-230188">
              <a:lnSpc>
                <a:spcPct val="80000"/>
              </a:lnSpc>
              <a:defRPr/>
            </a:pPr>
            <a:r>
              <a:rPr lang="en-US" altLang="en-US" sz="2000" dirty="0" err="1"/>
              <a:t>NDPluginPVA</a:t>
            </a:r>
            <a:endParaRPr lang="en-US" altLang="en-US" sz="2000" dirty="0"/>
          </a:p>
          <a:p>
            <a:pPr marL="684213" lvl="1" indent="-222250">
              <a:lnSpc>
                <a:spcPct val="80000"/>
              </a:lnSpc>
              <a:defRPr/>
            </a:pPr>
            <a:r>
              <a:rPr lang="en-US" altLang="en-US" sz="1800" dirty="0"/>
              <a:t>Converts </a:t>
            </a:r>
            <a:r>
              <a:rPr lang="en-US" altLang="en-US" sz="1800" dirty="0" err="1"/>
              <a:t>NDArrays</a:t>
            </a:r>
            <a:r>
              <a:rPr lang="en-US" altLang="en-US" sz="1800" dirty="0"/>
              <a:t> to EPICS V4 </a:t>
            </a:r>
            <a:r>
              <a:rPr lang="en-US" altLang="en-US" sz="1800" dirty="0" err="1"/>
              <a:t>NTNDArrays</a:t>
            </a:r>
            <a:endParaRPr lang="en-US" altLang="en-US" sz="1800" dirty="0"/>
          </a:p>
          <a:p>
            <a:pPr marL="684213" lvl="1" indent="-222250">
              <a:lnSpc>
                <a:spcPct val="80000"/>
              </a:lnSpc>
              <a:defRPr/>
            </a:pPr>
            <a:r>
              <a:rPr lang="en-US" altLang="en-US" sz="1800" dirty="0"/>
              <a:t>Exports the </a:t>
            </a:r>
            <a:r>
              <a:rPr lang="en-US" altLang="en-US" sz="1800" dirty="0" err="1"/>
              <a:t>NtNDArrays</a:t>
            </a:r>
            <a:r>
              <a:rPr lang="en-US" altLang="en-US" sz="1800" dirty="0"/>
              <a:t> over </a:t>
            </a:r>
            <a:r>
              <a:rPr lang="en-US" altLang="en-US" sz="1800" dirty="0" err="1"/>
              <a:t>PVAccess</a:t>
            </a:r>
            <a:r>
              <a:rPr lang="en-US" altLang="en-US" sz="1800" dirty="0"/>
              <a:t> with internal V4 server</a:t>
            </a:r>
          </a:p>
          <a:p>
            <a:pPr marL="684213" lvl="1" indent="-222250">
              <a:lnSpc>
                <a:spcPct val="80000"/>
              </a:lnSpc>
              <a:defRPr/>
            </a:pPr>
            <a:r>
              <a:rPr lang="en-US" altLang="en-US" sz="1800" dirty="0"/>
              <a:t>Can be used to send structured data to EPICS V4 clients</a:t>
            </a:r>
          </a:p>
          <a:p>
            <a:pPr marL="684213" lvl="1" indent="-222250">
              <a:lnSpc>
                <a:spcPct val="80000"/>
              </a:lnSpc>
              <a:defRPr/>
            </a:pPr>
            <a:r>
              <a:rPr lang="en-US" altLang="en-US" sz="1800" dirty="0"/>
              <a:t>When used with the </a:t>
            </a:r>
            <a:r>
              <a:rPr lang="en-US" altLang="en-US" sz="1800" dirty="0" err="1"/>
              <a:t>PVAccess</a:t>
            </a:r>
            <a:r>
              <a:rPr lang="en-US" altLang="en-US" sz="1800" dirty="0"/>
              <a:t> driver then </a:t>
            </a:r>
            <a:r>
              <a:rPr lang="en-US" altLang="en-US" sz="1800" dirty="0" err="1"/>
              <a:t>areaDetector</a:t>
            </a:r>
            <a:r>
              <a:rPr lang="en-US" altLang="en-US" sz="1800" dirty="0"/>
              <a:t> plugins can be run on different machine from the detector driver</a:t>
            </a:r>
          </a:p>
          <a:p>
            <a:pPr marL="225425" indent="-225425">
              <a:defRPr/>
            </a:pPr>
            <a:r>
              <a:rPr lang="en-US" sz="2000" dirty="0" err="1" smtClean="0"/>
              <a:t>NDPluginROI</a:t>
            </a:r>
            <a:endParaRPr lang="en-US" sz="2000" dirty="0" smtClean="0"/>
          </a:p>
          <a:p>
            <a:pPr marL="688975" lvl="1" indent="-225425">
              <a:defRPr/>
            </a:pPr>
            <a:r>
              <a:rPr lang="en-US" sz="1800" dirty="0" smtClean="0"/>
              <a:t>Performs region-of-interest calculations</a:t>
            </a:r>
          </a:p>
          <a:p>
            <a:pPr marL="688975" lvl="1" indent="-225425">
              <a:defRPr/>
            </a:pPr>
            <a:r>
              <a:rPr lang="en-US" sz="1800" dirty="0" smtClean="0"/>
              <a:t>Select a </a:t>
            </a:r>
            <a:r>
              <a:rPr lang="en-US" sz="1800" dirty="0" err="1" smtClean="0"/>
              <a:t>subregion</a:t>
            </a:r>
            <a:r>
              <a:rPr lang="en-US" sz="1800" dirty="0" smtClean="0"/>
              <a:t>.  Optionally bin, reverse in either direction, convert data type.</a:t>
            </a:r>
          </a:p>
          <a:p>
            <a:pPr marL="688975" lvl="1" indent="-225425">
              <a:defRPr/>
            </a:pPr>
            <a:r>
              <a:rPr lang="en-US" sz="1800" dirty="0" smtClean="0"/>
              <a:t>Divide the array by a scale factor, which is useful for avoiding overflow when binning. </a:t>
            </a:r>
          </a:p>
          <a:p>
            <a:pPr marL="288925" indent="-225425">
              <a:defRPr/>
            </a:pPr>
            <a:r>
              <a:rPr lang="en-US" sz="2200" dirty="0" err="1" smtClean="0"/>
              <a:t>NDPluginTransform</a:t>
            </a:r>
            <a:endParaRPr lang="en-US" sz="2200" dirty="0" smtClean="0"/>
          </a:p>
          <a:p>
            <a:pPr marL="688975" lvl="1" indent="-225425">
              <a:defRPr/>
            </a:pPr>
            <a:r>
              <a:rPr lang="en-US" sz="1800" dirty="0" smtClean="0"/>
              <a:t>Performs geometric operations (rotate, mirror in X or Y, etc.)</a:t>
            </a:r>
          </a:p>
          <a:p>
            <a:pPr marL="0" indent="0">
              <a:buFontTx/>
              <a:buNone/>
              <a:defRPr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848600" cy="5029200"/>
          </a:xfrm>
        </p:spPr>
        <p:txBody>
          <a:bodyPr/>
          <a:lstStyle/>
          <a:p>
            <a:pPr marL="230188" indent="-230188">
              <a:lnSpc>
                <a:spcPct val="80000"/>
              </a:lnSpc>
            </a:pPr>
            <a:r>
              <a:rPr lang="en-US" altLang="en-US" smtClean="0"/>
              <a:t>NDPluginStats</a:t>
            </a:r>
          </a:p>
          <a:p>
            <a:pPr marL="684213" lvl="1" indent="-222250">
              <a:lnSpc>
                <a:spcPct val="80000"/>
              </a:lnSpc>
            </a:pPr>
            <a:r>
              <a:rPr lang="en-US" altLang="en-US" smtClean="0"/>
              <a:t>Calculates basic statistics on an array (min, max, sigma)</a:t>
            </a:r>
          </a:p>
          <a:p>
            <a:pPr marL="684213" lvl="1" indent="-222250">
              <a:lnSpc>
                <a:spcPct val="80000"/>
              </a:lnSpc>
            </a:pPr>
            <a:r>
              <a:rPr lang="en-US" altLang="en-US" smtClean="0"/>
              <a:t>Optionally computes centroid centroid position, width and tilt. </a:t>
            </a:r>
          </a:p>
          <a:p>
            <a:pPr marL="684213" lvl="1" indent="-222250">
              <a:lnSpc>
                <a:spcPct val="80000"/>
              </a:lnSpc>
            </a:pPr>
            <a:r>
              <a:rPr lang="en-US" altLang="en-US" smtClean="0"/>
              <a:t>Optionally Computes X and Y profiles, including average profiles, profiles at the centroid position, and profiles at a user-defined cursor position.</a:t>
            </a:r>
          </a:p>
          <a:p>
            <a:pPr marL="684213" lvl="1" indent="-222250">
              <a:lnSpc>
                <a:spcPct val="80000"/>
              </a:lnSpc>
            </a:pPr>
            <a:r>
              <a:rPr lang="en-US" altLang="en-US" smtClean="0"/>
              <a:t>Optionally computes the image histogram and entropy </a:t>
            </a:r>
          </a:p>
          <a:p>
            <a:pPr marL="230188" indent="-230188">
              <a:lnSpc>
                <a:spcPct val="80000"/>
              </a:lnSpc>
            </a:pPr>
            <a:r>
              <a:rPr lang="en-US" altLang="en-US" smtClean="0"/>
              <a:t>NDPluginROIStat</a:t>
            </a:r>
          </a:p>
          <a:p>
            <a:pPr marL="684213" lvl="1" indent="-222250">
              <a:lnSpc>
                <a:spcPct val="80000"/>
              </a:lnSpc>
            </a:pPr>
            <a:r>
              <a:rPr lang="en-US" altLang="en-US" smtClean="0"/>
              <a:t>Multiple ROIs with simple statistics in a single plugin</a:t>
            </a:r>
          </a:p>
          <a:p>
            <a:pPr marL="684213" lvl="1" indent="-222250">
              <a:lnSpc>
                <a:spcPct val="80000"/>
              </a:lnSpc>
            </a:pPr>
            <a:r>
              <a:rPr lang="en-US" altLang="en-US" smtClean="0"/>
              <a:t>More efficient when many ROIs are needed, e.g. for peaks in a 1-D energy spectrum</a:t>
            </a:r>
          </a:p>
          <a:p>
            <a:pPr marL="684213" lvl="1" indent="-222250">
              <a:lnSpc>
                <a:spcPct val="80000"/>
              </a:lnSpc>
            </a:pPr>
            <a:r>
              <a:rPr lang="en-US" altLang="en-US" smtClean="0"/>
              <a:t>Min, max, total, net, mean</a:t>
            </a:r>
          </a:p>
          <a:p>
            <a:pPr marL="684213" lvl="1" indent="-222250">
              <a:lnSpc>
                <a:spcPct val="80000"/>
              </a:lnSpc>
            </a:pPr>
            <a:r>
              <a:rPr lang="en-US" altLang="en-US" smtClean="0"/>
              <a:t>Time-series of each of these statistics</a:t>
            </a:r>
          </a:p>
          <a:p>
            <a:pPr marL="230188" indent="-230188">
              <a:lnSpc>
                <a:spcPct val="80000"/>
              </a:lnSpc>
            </a:pPr>
            <a:endParaRPr lang="en-US" altLang="en-US" sz="1800" smtClean="0"/>
          </a:p>
        </p:txBody>
      </p:sp>
      <p:sp>
        <p:nvSpPr>
          <p:cNvPr id="59395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09600"/>
          </a:xfrm>
          <a:noFill/>
        </p:spPr>
        <p:txBody>
          <a:bodyPr/>
          <a:lstStyle/>
          <a:p>
            <a:pPr marL="838200" indent="-838200"/>
            <a:r>
              <a:rPr lang="en-US" altLang="en-US" sz="3200" b="1" smtClean="0">
                <a:solidFill>
                  <a:srgbClr val="0066FF"/>
                </a:solidFill>
              </a:rPr>
              <a:t>Plugins (continued)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848600" cy="5029200"/>
          </a:xfrm>
        </p:spPr>
        <p:txBody>
          <a:bodyPr/>
          <a:lstStyle/>
          <a:p>
            <a:pPr marL="230188" indent="-230188">
              <a:lnSpc>
                <a:spcPct val="80000"/>
              </a:lnSpc>
              <a:defRPr/>
            </a:pPr>
            <a:r>
              <a:rPr lang="en-US" dirty="0" err="1" smtClean="0"/>
              <a:t>NDPluginProcess</a:t>
            </a:r>
            <a:endParaRPr lang="en-US" dirty="0" smtClean="0"/>
          </a:p>
          <a:p>
            <a:pPr marL="684213" lvl="1" indent="-222250">
              <a:lnSpc>
                <a:spcPct val="80000"/>
              </a:lnSpc>
              <a:defRPr/>
            </a:pPr>
            <a:r>
              <a:rPr lang="en-US" dirty="0" smtClean="0"/>
              <a:t>Does arithmetic processing on arrays</a:t>
            </a:r>
          </a:p>
          <a:p>
            <a:pPr marL="684213" lvl="1" indent="-222250">
              <a:lnSpc>
                <a:spcPct val="80000"/>
              </a:lnSpc>
              <a:defRPr/>
            </a:pPr>
            <a:r>
              <a:rPr lang="en-US" dirty="0" smtClean="0"/>
              <a:t>Background subtraction. </a:t>
            </a:r>
          </a:p>
          <a:p>
            <a:pPr marL="684213" lvl="1" indent="-222250">
              <a:lnSpc>
                <a:spcPct val="80000"/>
              </a:lnSpc>
              <a:defRPr/>
            </a:pPr>
            <a:r>
              <a:rPr lang="en-US" dirty="0" smtClean="0"/>
              <a:t>Flat field normalization. </a:t>
            </a:r>
          </a:p>
          <a:p>
            <a:pPr marL="684213" lvl="1" indent="-222250">
              <a:lnSpc>
                <a:spcPct val="80000"/>
              </a:lnSpc>
              <a:defRPr/>
            </a:pPr>
            <a:r>
              <a:rPr lang="en-US" dirty="0" smtClean="0"/>
              <a:t>Offset and scale. </a:t>
            </a:r>
          </a:p>
          <a:p>
            <a:pPr marL="684213" lvl="1" indent="-222250">
              <a:lnSpc>
                <a:spcPct val="80000"/>
              </a:lnSpc>
              <a:defRPr/>
            </a:pPr>
            <a:r>
              <a:rPr lang="en-US" dirty="0" smtClean="0"/>
              <a:t>Low and high clipping. </a:t>
            </a:r>
          </a:p>
          <a:p>
            <a:pPr marL="684213" lvl="1" indent="-222250">
              <a:lnSpc>
                <a:spcPct val="80000"/>
              </a:lnSpc>
              <a:defRPr/>
            </a:pPr>
            <a:r>
              <a:rPr lang="en-US" dirty="0" smtClean="0"/>
              <a:t>Recursive filtering in the time domain. </a:t>
            </a:r>
          </a:p>
          <a:p>
            <a:pPr marL="684213" lvl="1" indent="-222250">
              <a:lnSpc>
                <a:spcPct val="80000"/>
              </a:lnSpc>
              <a:defRPr/>
            </a:pPr>
            <a:r>
              <a:rPr lang="en-US" dirty="0" smtClean="0"/>
              <a:t>Conversion to a different output data type.</a:t>
            </a:r>
            <a:r>
              <a:rPr lang="en-US" sz="2400" dirty="0" smtClean="0"/>
              <a:t> </a:t>
            </a:r>
          </a:p>
          <a:p>
            <a:pPr marL="230188" indent="-230188">
              <a:lnSpc>
                <a:spcPct val="80000"/>
              </a:lnSpc>
              <a:defRPr/>
            </a:pPr>
            <a:r>
              <a:rPr lang="en-US" dirty="0" err="1" smtClean="0"/>
              <a:t>NDPluginOverlay</a:t>
            </a:r>
            <a:endParaRPr lang="en-US" dirty="0" smtClean="0"/>
          </a:p>
          <a:p>
            <a:pPr marL="684213" lvl="1" indent="-222250">
              <a:lnSpc>
                <a:spcPct val="80000"/>
              </a:lnSpc>
              <a:defRPr/>
            </a:pPr>
            <a:r>
              <a:rPr lang="en-US" dirty="0" smtClean="0"/>
              <a:t>Adds graphic overlays to an image. </a:t>
            </a:r>
          </a:p>
          <a:p>
            <a:pPr marL="684213" lvl="1" indent="-222250">
              <a:lnSpc>
                <a:spcPct val="80000"/>
              </a:lnSpc>
              <a:defRPr/>
            </a:pPr>
            <a:r>
              <a:rPr lang="en-US" dirty="0" smtClean="0"/>
              <a:t>Can be used to display ROIs, multiple cursors, user-defined boxes, text, etc. </a:t>
            </a:r>
          </a:p>
          <a:p>
            <a:pPr marL="225425" indent="-225425">
              <a:defRPr/>
            </a:pPr>
            <a:r>
              <a:rPr lang="en-US" dirty="0" err="1" smtClean="0"/>
              <a:t>ffmpegServer</a:t>
            </a:r>
            <a:endParaRPr lang="en-US" dirty="0" smtClean="0"/>
          </a:p>
          <a:p>
            <a:pPr marL="688975" lvl="1" indent="-225425">
              <a:defRPr/>
            </a:pPr>
            <a:r>
              <a:rPr lang="en-US" dirty="0" smtClean="0"/>
              <a:t>MJPEG server that allows viewing images in a Web browser.  From DLS.</a:t>
            </a:r>
          </a:p>
          <a:p>
            <a:pPr marL="684213" lvl="1" indent="-222250">
              <a:lnSpc>
                <a:spcPct val="80000"/>
              </a:lnSpc>
              <a:defRPr/>
            </a:pPr>
            <a:endParaRPr lang="en-US" dirty="0" smtClean="0"/>
          </a:p>
          <a:p>
            <a:pPr marL="230188" indent="-230188">
              <a:lnSpc>
                <a:spcPct val="80000"/>
              </a:lnSpc>
              <a:defRPr/>
            </a:pPr>
            <a:endParaRPr lang="en-US" sz="1800" dirty="0" smtClean="0"/>
          </a:p>
        </p:txBody>
      </p:sp>
      <p:sp>
        <p:nvSpPr>
          <p:cNvPr id="61443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09600"/>
          </a:xfrm>
          <a:noFill/>
        </p:spPr>
        <p:txBody>
          <a:bodyPr/>
          <a:lstStyle/>
          <a:p>
            <a:pPr marL="838200" indent="-838200"/>
            <a:r>
              <a:rPr lang="en-US" altLang="en-US" sz="3200" b="1" smtClean="0">
                <a:solidFill>
                  <a:srgbClr val="0066FF"/>
                </a:solidFill>
              </a:rPr>
              <a:t>Plugins (continued)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848600" cy="5029200"/>
          </a:xfrm>
        </p:spPr>
        <p:txBody>
          <a:bodyPr/>
          <a:lstStyle/>
          <a:p>
            <a:pPr marL="230188" indent="-230188">
              <a:lnSpc>
                <a:spcPct val="80000"/>
              </a:lnSpc>
            </a:pPr>
            <a:r>
              <a:rPr lang="en-US" altLang="en-US" smtClean="0"/>
              <a:t>NDPluginAttribute</a:t>
            </a:r>
          </a:p>
          <a:p>
            <a:pPr marL="630238" lvl="1" indent="-230188">
              <a:lnSpc>
                <a:spcPct val="80000"/>
              </a:lnSpc>
            </a:pPr>
            <a:r>
              <a:rPr lang="en-US" altLang="en-US" smtClean="0"/>
              <a:t>Extracts NDAttributes from NDArrays and publishes their values as ai records</a:t>
            </a:r>
          </a:p>
          <a:p>
            <a:pPr marL="630238" lvl="1" indent="-230188">
              <a:lnSpc>
                <a:spcPct val="80000"/>
              </a:lnSpc>
            </a:pPr>
            <a:r>
              <a:rPr lang="en-US" altLang="en-US" smtClean="0"/>
              <a:t>Can collect time-series arrays of the attribute values</a:t>
            </a:r>
          </a:p>
          <a:p>
            <a:pPr marL="230188" indent="-230188">
              <a:lnSpc>
                <a:spcPct val="80000"/>
              </a:lnSpc>
            </a:pPr>
            <a:r>
              <a:rPr lang="en-US" altLang="en-US" smtClean="0"/>
              <a:t>NDPluginCircularBuff</a:t>
            </a:r>
          </a:p>
          <a:p>
            <a:pPr marL="630238" lvl="1" indent="-230188">
              <a:lnSpc>
                <a:spcPct val="80000"/>
              </a:lnSpc>
            </a:pPr>
            <a:r>
              <a:rPr lang="en-US" altLang="en-US" smtClean="0"/>
              <a:t>Buffers NDArrays in a circular buffer</a:t>
            </a:r>
          </a:p>
          <a:p>
            <a:pPr marL="630238" lvl="1" indent="-230188">
              <a:lnSpc>
                <a:spcPct val="80000"/>
              </a:lnSpc>
            </a:pPr>
            <a:r>
              <a:rPr lang="en-US" altLang="en-US" smtClean="0"/>
              <a:t>Computes a trigger expression using up to 2 NDAttribute values</a:t>
            </a:r>
          </a:p>
          <a:p>
            <a:pPr marL="630238" lvl="1" indent="-230188">
              <a:lnSpc>
                <a:spcPct val="80000"/>
              </a:lnSpc>
            </a:pPr>
            <a:r>
              <a:rPr lang="en-US" altLang="en-US" smtClean="0"/>
              <a:t>When trigger condition is met then outputs NDArrays</a:t>
            </a:r>
          </a:p>
          <a:p>
            <a:pPr marL="630238" lvl="1" indent="-230188">
              <a:lnSpc>
                <a:spcPct val="80000"/>
              </a:lnSpc>
            </a:pPr>
            <a:r>
              <a:rPr lang="en-US" altLang="en-US" smtClean="0"/>
              <a:t>User-specified number of pre-trigger and post-trigger arrays to output</a:t>
            </a:r>
          </a:p>
          <a:p>
            <a:pPr marL="230188" indent="-230188">
              <a:lnSpc>
                <a:spcPct val="80000"/>
              </a:lnSpc>
            </a:pPr>
            <a:r>
              <a:rPr lang="en-US" altLang="en-US" smtClean="0"/>
              <a:t>NDPluginTimeSeries</a:t>
            </a:r>
          </a:p>
          <a:p>
            <a:pPr marL="630238" lvl="1" indent="-230188">
              <a:lnSpc>
                <a:spcPct val="80000"/>
              </a:lnSpc>
            </a:pPr>
            <a:r>
              <a:rPr lang="en-US" altLang="en-US" smtClean="0"/>
              <a:t>Accepts 1-D NDArrays[NumSignals] or 2-D [NumSignals,NewTimePoints] and appends to time-series buffer</a:t>
            </a:r>
          </a:p>
          <a:p>
            <a:pPr marL="630238" lvl="1" indent="-230188">
              <a:lnSpc>
                <a:spcPct val="80000"/>
              </a:lnSpc>
            </a:pPr>
            <a:r>
              <a:rPr lang="en-US" altLang="en-US" smtClean="0"/>
              <a:t>Operates in fixed length (stop when full) or circular buffer modes</a:t>
            </a:r>
          </a:p>
          <a:p>
            <a:pPr marL="630238" lvl="1" indent="-230188">
              <a:lnSpc>
                <a:spcPct val="80000"/>
              </a:lnSpc>
            </a:pPr>
            <a:r>
              <a:rPr lang="en-US" altLang="en-US" smtClean="0"/>
              <a:t>Optional time-averaging of input data</a:t>
            </a:r>
          </a:p>
          <a:p>
            <a:pPr marL="230188" indent="-230188">
              <a:lnSpc>
                <a:spcPct val="80000"/>
              </a:lnSpc>
            </a:pPr>
            <a:endParaRPr lang="en-US" altLang="en-US" sz="1800" smtClean="0"/>
          </a:p>
          <a:p>
            <a:pPr marL="230188" indent="-230188">
              <a:lnSpc>
                <a:spcPct val="80000"/>
              </a:lnSpc>
            </a:pPr>
            <a:endParaRPr lang="en-US" altLang="en-US" sz="1800" smtClean="0"/>
          </a:p>
        </p:txBody>
      </p:sp>
      <p:sp>
        <p:nvSpPr>
          <p:cNvPr id="63491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09600"/>
          </a:xfrm>
          <a:noFill/>
        </p:spPr>
        <p:txBody>
          <a:bodyPr/>
          <a:lstStyle/>
          <a:p>
            <a:pPr marL="838200" indent="-838200"/>
            <a:r>
              <a:rPr lang="en-US" altLang="en-US" sz="3200" b="1" smtClean="0">
                <a:solidFill>
                  <a:srgbClr val="0066FF"/>
                </a:solidFill>
              </a:rPr>
              <a:t>Plugins (continued)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marL="838200" indent="-838200"/>
            <a:r>
              <a:rPr lang="en-US" altLang="en-US" sz="2800" b="1" smtClean="0">
                <a:solidFill>
                  <a:srgbClr val="0066FF"/>
                </a:solidFill>
              </a:rPr>
              <a:t>areaDetector - Goals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305800" cy="4876800"/>
          </a:xfrm>
        </p:spPr>
        <p:txBody>
          <a:bodyPr/>
          <a:lstStyle/>
          <a:p>
            <a:pPr marL="225425" indent="-225425">
              <a:tabLst>
                <a:tab pos="342900" algn="l"/>
                <a:tab pos="404813" algn="l"/>
              </a:tabLst>
            </a:pPr>
            <a:r>
              <a:rPr lang="en-US" altLang="en-US" smtClean="0"/>
              <a:t>Drivers for many detectors popular at synchrotron beamlines</a:t>
            </a:r>
          </a:p>
          <a:p>
            <a:pPr marL="682625" lvl="1" indent="-190500">
              <a:tabLst>
                <a:tab pos="342900" algn="l"/>
                <a:tab pos="404813" algn="l"/>
              </a:tabLst>
            </a:pPr>
            <a:r>
              <a:rPr lang="en-US" altLang="en-US" smtClean="0"/>
              <a:t>Handle detectors ranging from &gt;500 frames/second to &lt;1 frame/second</a:t>
            </a:r>
          </a:p>
          <a:p>
            <a:pPr marL="225425" indent="-225425">
              <a:tabLst>
                <a:tab pos="342900" algn="l"/>
                <a:tab pos="404813" algn="l"/>
              </a:tabLst>
            </a:pPr>
            <a:r>
              <a:rPr lang="en-US" altLang="en-US" smtClean="0"/>
              <a:t>Basic parameters for all detectors</a:t>
            </a:r>
          </a:p>
          <a:p>
            <a:pPr marL="682625" lvl="1" indent="-190500">
              <a:tabLst>
                <a:tab pos="342900" algn="l"/>
                <a:tab pos="404813" algn="l"/>
              </a:tabLst>
            </a:pPr>
            <a:r>
              <a:rPr lang="en-US" altLang="en-US" smtClean="0"/>
              <a:t>E.g. exposure time, start acquisition, etc.</a:t>
            </a:r>
          </a:p>
          <a:p>
            <a:pPr marL="682625" lvl="1" indent="-190500">
              <a:tabLst>
                <a:tab pos="342900" algn="l"/>
                <a:tab pos="404813" algn="l"/>
              </a:tabLst>
            </a:pPr>
            <a:r>
              <a:rPr lang="en-US" altLang="en-US" smtClean="0"/>
              <a:t>Allows generic clients to be used for many applications</a:t>
            </a:r>
          </a:p>
          <a:p>
            <a:pPr marL="225425" indent="-225425">
              <a:tabLst>
                <a:tab pos="342900" algn="l"/>
                <a:tab pos="404813" algn="l"/>
              </a:tabLst>
            </a:pPr>
            <a:r>
              <a:rPr lang="en-US" altLang="en-US" smtClean="0"/>
              <a:t>Easy to implement new detector</a:t>
            </a:r>
          </a:p>
          <a:p>
            <a:pPr marL="682625" lvl="1" indent="-190500">
              <a:tabLst>
                <a:tab pos="342900" algn="l"/>
                <a:tab pos="404813" algn="l"/>
              </a:tabLst>
            </a:pPr>
            <a:r>
              <a:rPr lang="en-US" altLang="en-US" smtClean="0"/>
              <a:t>Single device-driver C++ file to write.  EPICS independent. </a:t>
            </a:r>
          </a:p>
          <a:p>
            <a:pPr marL="225425" indent="-225425">
              <a:tabLst>
                <a:tab pos="342900" algn="l"/>
                <a:tab pos="404813" algn="l"/>
              </a:tabLst>
            </a:pPr>
            <a:r>
              <a:rPr lang="en-US" altLang="en-US" smtClean="0"/>
              <a:t>Easy to implement detector-specific features</a:t>
            </a:r>
          </a:p>
          <a:p>
            <a:pPr marL="682625" lvl="1" indent="-190500">
              <a:tabLst>
                <a:tab pos="342900" algn="l"/>
                <a:tab pos="404813" algn="l"/>
              </a:tabLst>
            </a:pPr>
            <a:r>
              <a:rPr lang="en-US" altLang="en-US" smtClean="0"/>
              <a:t>Driver understands additional parameters beyond those in the basic set</a:t>
            </a:r>
          </a:p>
          <a:p>
            <a:pPr marL="225425" indent="-225425">
              <a:tabLst>
                <a:tab pos="342900" algn="l"/>
                <a:tab pos="404813" algn="l"/>
              </a:tabLst>
            </a:pPr>
            <a:r>
              <a:rPr lang="en-US" altLang="en-US" smtClean="0"/>
              <a:t>Middle-level plug-ins to add capability like regions-of-interest calculation, file saving, etc.  </a:t>
            </a:r>
          </a:p>
          <a:p>
            <a:pPr marL="682625" lvl="1" indent="-190500">
              <a:tabLst>
                <a:tab pos="342900" algn="l"/>
                <a:tab pos="404813" algn="l"/>
              </a:tabLst>
            </a:pPr>
            <a:r>
              <a:rPr lang="en-US" altLang="en-US" smtClean="0"/>
              <a:t>Device independent, work with all drivers</a:t>
            </a:r>
          </a:p>
          <a:p>
            <a:pPr marL="682625" lvl="1" indent="-190500">
              <a:tabLst>
                <a:tab pos="342900" algn="l"/>
                <a:tab pos="404813" algn="l"/>
              </a:tabLst>
            </a:pPr>
            <a:r>
              <a:rPr lang="en-US" altLang="en-US" smtClean="0"/>
              <a:t>Below the EPICS layer for highest performance</a:t>
            </a:r>
            <a:endParaRPr lang="en-US" altLang="en-US" b="1" smtClean="0"/>
          </a:p>
          <a:p>
            <a:pPr marL="225425" indent="-225425">
              <a:buFontTx/>
              <a:buNone/>
              <a:tabLst>
                <a:tab pos="342900" algn="l"/>
                <a:tab pos="404813" algn="l"/>
              </a:tabLst>
            </a:pPr>
            <a:endParaRPr lang="en-US" alt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848600" cy="5029200"/>
          </a:xfrm>
        </p:spPr>
        <p:txBody>
          <a:bodyPr/>
          <a:lstStyle/>
          <a:p>
            <a:pPr marL="230188" indent="-230188">
              <a:lnSpc>
                <a:spcPct val="80000"/>
              </a:lnSpc>
              <a:defRPr/>
            </a:pPr>
            <a:r>
              <a:rPr lang="en-US" altLang="en-US" dirty="0" err="1" smtClean="0"/>
              <a:t>NDPluginFFT</a:t>
            </a:r>
            <a:endParaRPr lang="en-US" altLang="en-US" dirty="0" smtClean="0"/>
          </a:p>
          <a:p>
            <a:pPr marL="630238" lvl="1" indent="-230188">
              <a:lnSpc>
                <a:spcPct val="80000"/>
              </a:lnSpc>
              <a:defRPr/>
            </a:pPr>
            <a:r>
              <a:rPr lang="en-US" altLang="en-US" dirty="0" smtClean="0"/>
              <a:t>Computes FFT of 1-D or 2-D </a:t>
            </a:r>
            <a:r>
              <a:rPr lang="en-US" altLang="en-US" dirty="0" err="1" smtClean="0"/>
              <a:t>NDArrays</a:t>
            </a:r>
            <a:endParaRPr lang="en-US" altLang="en-US" dirty="0" smtClean="0"/>
          </a:p>
          <a:p>
            <a:pPr marL="630238" lvl="1" indent="-230188">
              <a:lnSpc>
                <a:spcPct val="80000"/>
              </a:lnSpc>
              <a:defRPr/>
            </a:pPr>
            <a:r>
              <a:rPr lang="en-US" altLang="en-US" dirty="0" smtClean="0"/>
              <a:t>Exports </a:t>
            </a:r>
            <a:r>
              <a:rPr lang="en-US" altLang="en-US" dirty="0" err="1" smtClean="0"/>
              <a:t>NDArrays</a:t>
            </a:r>
            <a:r>
              <a:rPr lang="en-US" altLang="en-US" dirty="0" smtClean="0"/>
              <a:t> containing the absolute value (power spectrum) of the FFT</a:t>
            </a:r>
          </a:p>
          <a:p>
            <a:pPr marL="630238" lvl="1" indent="-230188">
              <a:lnSpc>
                <a:spcPct val="80000"/>
              </a:lnSpc>
              <a:defRPr/>
            </a:pPr>
            <a:r>
              <a:rPr lang="en-US" altLang="en-US" dirty="0" smtClean="0"/>
              <a:t>Exports 1-D arrays of the FFT real, imaginary, absolute values, and time and frequency data.</a:t>
            </a:r>
          </a:p>
          <a:p>
            <a:pPr marL="225425" indent="-225425">
              <a:defRPr/>
            </a:pPr>
            <a:r>
              <a:rPr lang="en-US" sz="2000" dirty="0" err="1"/>
              <a:t>NDPluginColorConvert</a:t>
            </a:r>
            <a:endParaRPr lang="en-US" sz="2000" dirty="0"/>
          </a:p>
          <a:p>
            <a:pPr marL="688975" lvl="1" indent="-225425">
              <a:defRPr/>
            </a:pPr>
            <a:r>
              <a:rPr lang="en-US" sz="1800" dirty="0"/>
              <a:t>Convert from one color model to another (Mono, RGB1 (pixel), RGB2 (row) or RGB3 (planar) interleave)</a:t>
            </a:r>
          </a:p>
          <a:p>
            <a:pPr marL="688975" lvl="1" indent="-225425">
              <a:defRPr/>
            </a:pPr>
            <a:r>
              <a:rPr lang="en-US" sz="1800" dirty="0"/>
              <a:t>Bayer conversion removed from this plugin, now part of </a:t>
            </a:r>
            <a:r>
              <a:rPr lang="en-US" sz="1800" dirty="0" err="1"/>
              <a:t>Prosilica</a:t>
            </a:r>
            <a:r>
              <a:rPr lang="en-US" sz="1800" dirty="0"/>
              <a:t> and Point Grey drivers.</a:t>
            </a:r>
          </a:p>
          <a:p>
            <a:pPr marL="230188" indent="-230188">
              <a:lnSpc>
                <a:spcPct val="80000"/>
              </a:lnSpc>
              <a:defRPr/>
            </a:pPr>
            <a:endParaRPr lang="en-US" altLang="en-US" sz="1800" dirty="0" smtClean="0"/>
          </a:p>
          <a:p>
            <a:pPr marL="230188" indent="-230188">
              <a:lnSpc>
                <a:spcPct val="80000"/>
              </a:lnSpc>
              <a:defRPr/>
            </a:pPr>
            <a:endParaRPr lang="en-US" altLang="en-US" sz="1800" dirty="0" smtClean="0"/>
          </a:p>
        </p:txBody>
      </p:sp>
      <p:sp>
        <p:nvSpPr>
          <p:cNvPr id="65539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09600"/>
          </a:xfrm>
          <a:noFill/>
        </p:spPr>
        <p:txBody>
          <a:bodyPr/>
          <a:lstStyle/>
          <a:p>
            <a:pPr marL="838200" indent="-838200"/>
            <a:r>
              <a:rPr lang="en-US" altLang="en-US" sz="3200" b="1" smtClean="0">
                <a:solidFill>
                  <a:srgbClr val="0066FF"/>
                </a:solidFill>
              </a:rPr>
              <a:t>Plugins (continued)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altLang="en-US" sz="3200" smtClean="0">
                <a:solidFill>
                  <a:srgbClr val="0066FF"/>
                </a:solidFill>
              </a:rPr>
              <a:t>commonPlugins.adl All plugins at a glance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543800" cy="3657600"/>
          </a:xfrm>
          <a:noFill/>
        </p:spPr>
        <p:txBody>
          <a:bodyPr/>
          <a:lstStyle/>
          <a:p>
            <a:pPr marL="230188" indent="-230188">
              <a:lnSpc>
                <a:spcPct val="80000"/>
              </a:lnSpc>
              <a:buFontTx/>
              <a:buNone/>
            </a:pPr>
            <a:endParaRPr lang="en-US" altLang="en-US" sz="2000" smtClean="0"/>
          </a:p>
          <a:p>
            <a:pPr marL="230188" indent="-230188">
              <a:lnSpc>
                <a:spcPct val="80000"/>
              </a:lnSpc>
            </a:pPr>
            <a:endParaRPr lang="en-US" altLang="en-US" sz="2000" smtClean="0"/>
          </a:p>
        </p:txBody>
      </p:sp>
      <p:pic>
        <p:nvPicPr>
          <p:cNvPr id="67588" name="Picture 8" descr="commonPlugi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229600" cy="552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altLang="en-US" sz="3200" smtClean="0">
                <a:solidFill>
                  <a:srgbClr val="0066FF"/>
                </a:solidFill>
              </a:rPr>
              <a:t>ROI plugin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543800" cy="3657600"/>
          </a:xfrm>
          <a:noFill/>
        </p:spPr>
        <p:txBody>
          <a:bodyPr/>
          <a:lstStyle/>
          <a:p>
            <a:pPr marL="230188" indent="-230188">
              <a:lnSpc>
                <a:spcPct val="80000"/>
              </a:lnSpc>
              <a:buFontTx/>
              <a:buNone/>
            </a:pPr>
            <a:endParaRPr lang="en-US" altLang="en-US" sz="2000" smtClean="0"/>
          </a:p>
          <a:p>
            <a:pPr marL="230188" indent="-230188">
              <a:lnSpc>
                <a:spcPct val="80000"/>
              </a:lnSpc>
            </a:pPr>
            <a:endParaRPr lang="en-US" altLang="en-US" sz="2000" smtClean="0"/>
          </a:p>
        </p:txBody>
      </p:sp>
      <p:pic>
        <p:nvPicPr>
          <p:cNvPr id="71684" name="Picture 6" descr="NDR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267575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altLang="en-US" sz="3200" smtClean="0">
                <a:solidFill>
                  <a:srgbClr val="0066FF"/>
                </a:solidFill>
              </a:rPr>
              <a:t>Statistics plugin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543800" cy="3657600"/>
          </a:xfrm>
          <a:noFill/>
        </p:spPr>
        <p:txBody>
          <a:bodyPr/>
          <a:lstStyle/>
          <a:p>
            <a:pPr marL="230188" indent="-230188">
              <a:lnSpc>
                <a:spcPct val="80000"/>
              </a:lnSpc>
              <a:buFontTx/>
              <a:buNone/>
            </a:pPr>
            <a:endParaRPr lang="en-US" altLang="en-US" sz="2000" smtClean="0"/>
          </a:p>
          <a:p>
            <a:pPr marL="230188" indent="-230188">
              <a:lnSpc>
                <a:spcPct val="80000"/>
              </a:lnSpc>
            </a:pPr>
            <a:endParaRPr lang="en-US" altLang="en-US" sz="2000" smtClean="0"/>
          </a:p>
        </p:txBody>
      </p:sp>
      <p:pic>
        <p:nvPicPr>
          <p:cNvPr id="73732" name="Picture 9" descr="NDSta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86800" cy="495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 altLang="en-US" sz="3200" smtClean="0">
                <a:solidFill>
                  <a:srgbClr val="0066FF"/>
                </a:solidFill>
              </a:rPr>
              <a:t>Statistics plugin (continued)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543800" cy="3657600"/>
          </a:xfrm>
          <a:noFill/>
        </p:spPr>
        <p:txBody>
          <a:bodyPr/>
          <a:lstStyle/>
          <a:p>
            <a:pPr marL="230188" indent="-230188">
              <a:lnSpc>
                <a:spcPct val="80000"/>
              </a:lnSpc>
              <a:buFontTx/>
              <a:buNone/>
            </a:pPr>
            <a:endParaRPr lang="en-US" altLang="en-US" sz="2000" smtClean="0"/>
          </a:p>
          <a:p>
            <a:pPr marL="230188" indent="-230188">
              <a:lnSpc>
                <a:spcPct val="80000"/>
              </a:lnSpc>
            </a:pPr>
            <a:endParaRPr lang="en-US" altLang="en-US" sz="2000" smtClean="0"/>
          </a:p>
        </p:txBody>
      </p:sp>
      <p:pic>
        <p:nvPicPr>
          <p:cNvPr id="75780" name="Picture 4" descr="NDStats_Histo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274320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5" descr="NDStats_Average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066800"/>
            <a:ext cx="27432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6" descr="NDStats_Curso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052513"/>
            <a:ext cx="27432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Picture 2" descr="NDTimeSeriesTota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1400"/>
            <a:ext cx="36576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4" name="Picture 4" descr="NDTimeSeriesCentroid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3581400"/>
            <a:ext cx="36576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r>
              <a:rPr lang="en-US" altLang="en-US" sz="3200" smtClean="0">
                <a:solidFill>
                  <a:srgbClr val="0066FF"/>
                </a:solidFill>
              </a:rPr>
              <a:t>Overlay plugin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0" y="5486400"/>
            <a:ext cx="4800600" cy="914400"/>
          </a:xfrm>
          <a:noFill/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n-US" sz="2000" smtClean="0"/>
              <a:t>Centroid of laser pointer calculated by statistics plugin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n-US" sz="2000" smtClean="0"/>
              <a:t>Cursor overlay X, Y position linked to centroid</a:t>
            </a:r>
          </a:p>
        </p:txBody>
      </p:sp>
      <p:pic>
        <p:nvPicPr>
          <p:cNvPr id="77828" name="Picture 4" descr="NDOverlay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38188"/>
            <a:ext cx="3252788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5" descr="NDOverlay_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62000"/>
            <a:ext cx="5638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r>
              <a:rPr lang="en-US" altLang="en-US" sz="3200" smtClean="0">
                <a:solidFill>
                  <a:srgbClr val="0066FF"/>
                </a:solidFill>
              </a:rPr>
              <a:t>Processing plugin</a:t>
            </a:r>
          </a:p>
        </p:txBody>
      </p:sp>
      <p:pic>
        <p:nvPicPr>
          <p:cNvPr id="79875" name="Picture 5" descr="NDProce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82700"/>
            <a:ext cx="8229600" cy="496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r>
              <a:rPr lang="en-US" altLang="en-US" sz="2400" smtClean="0">
                <a:solidFill>
                  <a:srgbClr val="0066FF"/>
                </a:solidFill>
              </a:rPr>
              <a:t>Processing plugin</a:t>
            </a:r>
            <a:br>
              <a:rPr lang="en-US" altLang="en-US" sz="2400" smtClean="0">
                <a:solidFill>
                  <a:srgbClr val="0066FF"/>
                </a:solidFill>
              </a:rPr>
            </a:br>
            <a:r>
              <a:rPr lang="en-US" altLang="en-US" sz="2400" smtClean="0">
                <a:solidFill>
                  <a:srgbClr val="0066FF"/>
                </a:solidFill>
              </a:rPr>
              <a:t>30 microsec exposure time</a:t>
            </a:r>
          </a:p>
        </p:txBody>
      </p:sp>
      <p:pic>
        <p:nvPicPr>
          <p:cNvPr id="81923" name="Picture 3" descr="NDProcess_filte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90600"/>
            <a:ext cx="3656013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4" descr="NDProcess_unfilter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6950"/>
            <a:ext cx="3656013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5" descr="NDStats_unfilter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8" t="67780"/>
          <a:stretch>
            <a:fillRect/>
          </a:stretch>
        </p:blipFill>
        <p:spPr bwMode="auto">
          <a:xfrm>
            <a:off x="352425" y="4010025"/>
            <a:ext cx="36099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6" descr="NDStats_filter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8" t="67780"/>
          <a:stretch>
            <a:fillRect/>
          </a:stretch>
        </p:blipFill>
        <p:spPr bwMode="auto">
          <a:xfrm>
            <a:off x="5000625" y="4010025"/>
            <a:ext cx="36099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3886200" cy="228600"/>
          </a:xfrm>
          <a:noFill/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altLang="en-US" sz="1600" smtClean="0">
                <a:solidFill>
                  <a:srgbClr val="0066FF"/>
                </a:solidFill>
              </a:rPr>
              <a:t>No filtering</a:t>
            </a:r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4876800" y="762000"/>
            <a:ext cx="388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1600">
                <a:solidFill>
                  <a:srgbClr val="0066FF"/>
                </a:solidFill>
              </a:rPr>
              <a:t>N=100 recursive average filter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3733800" cy="762000"/>
          </a:xfrm>
        </p:spPr>
        <p:txBody>
          <a:bodyPr/>
          <a:lstStyle/>
          <a:p>
            <a:r>
              <a:rPr lang="en-US" altLang="en-US" sz="3200" smtClean="0">
                <a:solidFill>
                  <a:srgbClr val="0066FF"/>
                </a:solidFill>
              </a:rPr>
              <a:t>Transform plugin</a:t>
            </a:r>
          </a:p>
        </p:txBody>
      </p:sp>
      <p:pic>
        <p:nvPicPr>
          <p:cNvPr id="83971" name="Picture 2" descr="NDTransfor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"/>
            <a:ext cx="3657600" cy="655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1371600"/>
            <a:ext cx="335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880" indent="-18288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6248400" cy="4419600"/>
          </a:xfrm>
        </p:spPr>
        <p:txBody>
          <a:bodyPr/>
          <a:lstStyle/>
          <a:p>
            <a:pPr marL="228600" indent="-228600">
              <a:defRPr/>
            </a:pPr>
            <a:r>
              <a:rPr lang="en-US" altLang="en-US" dirty="0" smtClean="0"/>
              <a:t>New plugin that converts </a:t>
            </a:r>
            <a:r>
              <a:rPr lang="en-US" altLang="en-US" dirty="0" err="1" smtClean="0"/>
              <a:t>NDArrays</a:t>
            </a:r>
            <a:r>
              <a:rPr lang="en-US" altLang="en-US" dirty="0" smtClean="0"/>
              <a:t> into the EPICS v4 normative type </a:t>
            </a:r>
            <a:r>
              <a:rPr lang="en-US" altLang="en-US" dirty="0" err="1" smtClean="0"/>
              <a:t>NTNDArray</a:t>
            </a:r>
            <a:endParaRPr lang="en-US" altLang="en-US" dirty="0" smtClean="0"/>
          </a:p>
          <a:p>
            <a:pPr marL="228600" indent="-228600">
              <a:defRPr/>
            </a:pPr>
            <a:r>
              <a:rPr lang="en-US" altLang="en-US" dirty="0"/>
              <a:t>E</a:t>
            </a:r>
            <a:r>
              <a:rPr lang="en-US" altLang="en-US" dirty="0" smtClean="0"/>
              <a:t>mbedded EPICSv4 server serves the new </a:t>
            </a:r>
            <a:r>
              <a:rPr lang="en-US" altLang="en-US" dirty="0" err="1" smtClean="0"/>
              <a:t>NTNDArray</a:t>
            </a:r>
            <a:r>
              <a:rPr lang="en-US" altLang="en-US" dirty="0" smtClean="0"/>
              <a:t> structure as an EPICSv4 PV</a:t>
            </a:r>
          </a:p>
          <a:p>
            <a:pPr marL="228600" indent="-228600">
              <a:defRPr/>
            </a:pPr>
            <a:r>
              <a:rPr lang="en-US" altLang="en-US" dirty="0" smtClean="0"/>
              <a:t>High performance, ~3.2GB/s shown here</a:t>
            </a:r>
          </a:p>
          <a:p>
            <a:pPr marL="228600" indent="-228600">
              <a:defRPr/>
            </a:pPr>
            <a:r>
              <a:rPr lang="en-US" altLang="en-US" dirty="0" smtClean="0"/>
              <a:t>Can be received by any EPICS v4 client</a:t>
            </a:r>
          </a:p>
          <a:p>
            <a:pPr marL="640080" lvl="1" indent="-228600">
              <a:defRPr/>
            </a:pPr>
            <a:r>
              <a:rPr lang="en-US" altLang="en-US" dirty="0" smtClean="0"/>
              <a:t>Java, Python, C++ versions of </a:t>
            </a:r>
            <a:r>
              <a:rPr lang="en-US" altLang="en-US" dirty="0" err="1" smtClean="0"/>
              <a:t>pvAccess</a:t>
            </a:r>
            <a:endParaRPr lang="en-US" altLang="en-US" dirty="0" smtClean="0"/>
          </a:p>
          <a:p>
            <a:pPr marL="640080" lvl="1" indent="-228600">
              <a:defRPr/>
            </a:pPr>
            <a:r>
              <a:rPr lang="en-US" altLang="en-US" dirty="0" smtClean="0"/>
              <a:t>CSS has a widget that can display </a:t>
            </a:r>
            <a:r>
              <a:rPr lang="en-US" altLang="en-US" dirty="0" err="1" smtClean="0"/>
              <a:t>NTNDArrays</a:t>
            </a:r>
            <a:endParaRPr lang="en-US" altLang="en-US" dirty="0" smtClean="0"/>
          </a:p>
          <a:p>
            <a:pPr marL="640080" lvl="1" indent="-228600">
              <a:defRPr/>
            </a:pPr>
            <a:r>
              <a:rPr lang="en-US" altLang="en-US" dirty="0" smtClean="0"/>
              <a:t>New ImageJ plugin</a:t>
            </a:r>
          </a:p>
          <a:p>
            <a:pPr marL="640080" lvl="1" indent="-228600">
              <a:defRPr/>
            </a:pPr>
            <a:r>
              <a:rPr lang="en-US" altLang="en-US" dirty="0" smtClean="0"/>
              <a:t>Can include an </a:t>
            </a:r>
            <a:r>
              <a:rPr lang="en-US" altLang="en-US" dirty="0" err="1" smtClean="0"/>
              <a:t>NTNDArray</a:t>
            </a:r>
            <a:r>
              <a:rPr lang="en-US" altLang="en-US" dirty="0" smtClean="0"/>
              <a:t> receiver in another IOC</a:t>
            </a:r>
          </a:p>
          <a:p>
            <a:pPr marL="240030" indent="-228600">
              <a:defRPr/>
            </a:pPr>
            <a:r>
              <a:rPr lang="en-US" altLang="en-US" dirty="0" smtClean="0"/>
              <a:t>From Bruno Martins</a:t>
            </a:r>
          </a:p>
          <a:p>
            <a:pPr marL="0" indent="0">
              <a:buFontTx/>
              <a:buNone/>
              <a:defRPr/>
            </a:pPr>
            <a:endParaRPr lang="en-US" altLang="en-US" dirty="0" smtClean="0"/>
          </a:p>
          <a:p>
            <a:pPr marL="228600" indent="-228600">
              <a:defRPr/>
            </a:pPr>
            <a:endParaRPr lang="en-US" altLang="en-US" dirty="0" smtClean="0"/>
          </a:p>
          <a:p>
            <a:pPr marL="228600" indent="-228600">
              <a:buFontTx/>
              <a:buNone/>
              <a:defRPr/>
            </a:pPr>
            <a:endParaRPr lang="en-US" alt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228600" indent="-228600">
              <a:buFontTx/>
              <a:buNone/>
              <a:defRPr/>
            </a:pPr>
            <a:r>
              <a:rPr lang="en-US" alt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228600" indent="-228600">
              <a:buFontTx/>
              <a:buNone/>
              <a:defRPr/>
            </a:pPr>
            <a:endParaRPr lang="en-US" altLang="en-US" dirty="0" smtClean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n-US" altLang="en-US" b="1" smtClean="0">
                <a:solidFill>
                  <a:srgbClr val="0066FF"/>
                </a:solidFill>
              </a:rPr>
              <a:t>NDPluginPva (EPICS V4/7)</a:t>
            </a:r>
          </a:p>
        </p:txBody>
      </p:sp>
      <p:pic>
        <p:nvPicPr>
          <p:cNvPr id="86020" name="Picture 3" descr="P:\rivers\Talks\TWG areaDetector 2017\NDPluginPv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50" y="1066800"/>
            <a:ext cx="27114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924800" cy="4876800"/>
          </a:xfrm>
        </p:spPr>
        <p:txBody>
          <a:bodyPr/>
          <a:lstStyle/>
          <a:p>
            <a:pPr marL="228600" indent="-228600">
              <a:lnSpc>
                <a:spcPct val="90000"/>
              </a:lnSpc>
              <a:defRPr/>
            </a:pPr>
            <a:r>
              <a:rPr lang="en-US" dirty="0" err="1" smtClean="0"/>
              <a:t>NDArray</a:t>
            </a:r>
            <a:endParaRPr lang="en-US" dirty="0" smtClean="0"/>
          </a:p>
          <a:p>
            <a:pPr marL="685800" lvl="1" indent="-228600">
              <a:lnSpc>
                <a:spcPct val="90000"/>
              </a:lnSpc>
              <a:defRPr/>
            </a:pPr>
            <a:r>
              <a:rPr lang="en-US" dirty="0" smtClean="0"/>
              <a:t>N-Dimensional array.  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 smtClean="0"/>
              <a:t>Everything is done in N-dimensions (up to 10), rather than 2.  This is needed even for 2-D detectors to support color.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 smtClean="0"/>
              <a:t>Other types of devices (Xspress3 and </a:t>
            </a:r>
            <a:r>
              <a:rPr lang="en-US" dirty="0" err="1" smtClean="0"/>
              <a:t>xMAP</a:t>
            </a:r>
            <a:r>
              <a:rPr lang="en-US" dirty="0" smtClean="0"/>
              <a:t> x-ray spectrometers, quad electrometers also use </a:t>
            </a:r>
            <a:r>
              <a:rPr lang="en-US" dirty="0" err="1" smtClean="0"/>
              <a:t>NDArrays</a:t>
            </a:r>
            <a:r>
              <a:rPr lang="en-US" dirty="0" smtClean="0"/>
              <a:t> and </a:t>
            </a:r>
            <a:r>
              <a:rPr lang="en-US" dirty="0" err="1" smtClean="0"/>
              <a:t>areaDetector</a:t>
            </a:r>
            <a:r>
              <a:rPr lang="en-US" dirty="0" smtClean="0"/>
              <a:t> plugins.</a:t>
            </a:r>
          </a:p>
          <a:p>
            <a:pPr marL="685800" lvl="1" indent="-228600">
              <a:lnSpc>
                <a:spcPct val="90000"/>
              </a:lnSpc>
              <a:defRPr/>
            </a:pPr>
            <a:r>
              <a:rPr lang="en-US" dirty="0" smtClean="0"/>
              <a:t>This is what plug-ins callbacks receive from device drivers.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en-US" dirty="0" err="1" smtClean="0"/>
              <a:t>NDAttribute</a:t>
            </a:r>
            <a:endParaRPr lang="en-US" dirty="0" smtClean="0"/>
          </a:p>
          <a:p>
            <a:pPr marL="685800" lvl="1" indent="-228600">
              <a:lnSpc>
                <a:spcPct val="90000"/>
              </a:lnSpc>
              <a:defRPr/>
            </a:pPr>
            <a:r>
              <a:rPr lang="en-US" dirty="0" smtClean="0"/>
              <a:t>Each </a:t>
            </a:r>
            <a:r>
              <a:rPr lang="en-US" dirty="0" err="1" smtClean="0"/>
              <a:t>NDArray</a:t>
            </a:r>
            <a:r>
              <a:rPr lang="en-US" dirty="0" smtClean="0"/>
              <a:t> has a list of associated attributes (metadata) that travel with the array through the processing </a:t>
            </a:r>
            <a:r>
              <a:rPr lang="en-US" dirty="0" err="1" smtClean="0"/>
              <a:t>pileline</a:t>
            </a:r>
            <a:r>
              <a:rPr lang="en-US" dirty="0" smtClean="0"/>
              <a:t>.  Attributes can come from driver parameters, any EPICS PV, or any user-written function.</a:t>
            </a:r>
          </a:p>
          <a:p>
            <a:pPr marL="1085850" lvl="2">
              <a:lnSpc>
                <a:spcPct val="90000"/>
              </a:lnSpc>
              <a:defRPr/>
            </a:pPr>
            <a:r>
              <a:rPr lang="en-US" dirty="0"/>
              <a:t>C</a:t>
            </a:r>
            <a:r>
              <a:rPr lang="en-US" dirty="0" smtClean="0"/>
              <a:t>an store motor positions, temperature, ring current, amplifier gains, etc. with each frame.</a:t>
            </a:r>
          </a:p>
          <a:p>
            <a:pPr marL="1085850" lvl="2">
              <a:lnSpc>
                <a:spcPct val="90000"/>
              </a:lnSpc>
              <a:defRPr/>
            </a:pPr>
            <a:r>
              <a:rPr lang="en-US" dirty="0" smtClean="0"/>
              <a:t>Written to disk files for TIFF, </a:t>
            </a:r>
            <a:r>
              <a:rPr lang="en-US" dirty="0" err="1" smtClean="0"/>
              <a:t>netCDF</a:t>
            </a:r>
            <a:r>
              <a:rPr lang="en-US" dirty="0" smtClean="0"/>
              <a:t>, and HDF5 file formats.  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en-US" dirty="0" err="1" smtClean="0"/>
              <a:t>NDArrayPool</a:t>
            </a:r>
            <a:endParaRPr lang="en-US" dirty="0" smtClean="0"/>
          </a:p>
          <a:p>
            <a:pPr marL="685800" lvl="1" indent="-228600">
              <a:lnSpc>
                <a:spcPct val="90000"/>
              </a:lnSpc>
              <a:defRPr/>
            </a:pPr>
            <a:r>
              <a:rPr lang="en-US" dirty="0" smtClean="0"/>
              <a:t>Allocates </a:t>
            </a:r>
            <a:r>
              <a:rPr lang="en-US" dirty="0" err="1" smtClean="0"/>
              <a:t>NDArray</a:t>
            </a:r>
            <a:r>
              <a:rPr lang="en-US" dirty="0" smtClean="0"/>
              <a:t> objects from a </a:t>
            </a:r>
            <a:r>
              <a:rPr lang="en-US" dirty="0" err="1" smtClean="0"/>
              <a:t>freelist</a:t>
            </a:r>
            <a:endParaRPr lang="en-US" dirty="0" smtClean="0"/>
          </a:p>
          <a:p>
            <a:pPr marL="685800" lvl="1" indent="-228600">
              <a:lnSpc>
                <a:spcPct val="90000"/>
              </a:lnSpc>
              <a:defRPr/>
            </a:pPr>
            <a:r>
              <a:rPr lang="en-US" dirty="0" err="1" smtClean="0"/>
              <a:t>Plugins</a:t>
            </a:r>
            <a:r>
              <a:rPr lang="en-US" dirty="0" smtClean="0"/>
              <a:t> access in </a:t>
            </a:r>
            <a:r>
              <a:rPr lang="en-US" dirty="0" err="1" smtClean="0"/>
              <a:t>readonly</a:t>
            </a:r>
            <a:r>
              <a:rPr lang="en-US" dirty="0" smtClean="0"/>
              <a:t> mode, increment reference count</a:t>
            </a:r>
          </a:p>
          <a:p>
            <a:pPr marL="685800" lvl="1" indent="-228600">
              <a:lnSpc>
                <a:spcPct val="90000"/>
              </a:lnSpc>
              <a:defRPr/>
            </a:pPr>
            <a:r>
              <a:rPr lang="en-US" dirty="0" smtClean="0"/>
              <a:t>Eliminates need to copy data when sending it to callbacks.</a:t>
            </a:r>
          </a:p>
          <a:p>
            <a:pPr marL="685800" lvl="1" indent="-228600">
              <a:lnSpc>
                <a:spcPct val="90000"/>
              </a:lnSpc>
              <a:defRPr/>
            </a:pPr>
            <a:endParaRPr lang="en-US" sz="4000" dirty="0" smtClean="0"/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685800" y="762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66FF"/>
                </a:solidFill>
              </a:rPr>
              <a:t>areaDetector – Data structures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4572000" cy="4419600"/>
          </a:xfrm>
        </p:spPr>
        <p:txBody>
          <a:bodyPr/>
          <a:lstStyle/>
          <a:p>
            <a:pPr marL="228600" indent="-228600">
              <a:defRPr/>
            </a:pPr>
            <a:r>
              <a:rPr lang="en-US" altLang="en-US" dirty="0" smtClean="0"/>
              <a:t>Logical inverse of </a:t>
            </a:r>
            <a:r>
              <a:rPr lang="en-US" altLang="en-US" dirty="0" err="1" smtClean="0"/>
              <a:t>NDPluginPva</a:t>
            </a:r>
            <a:endParaRPr lang="en-US" altLang="en-US" dirty="0" smtClean="0"/>
          </a:p>
          <a:p>
            <a:pPr marL="228600" indent="-228600">
              <a:defRPr/>
            </a:pPr>
            <a:r>
              <a:rPr lang="en-US" altLang="en-US" dirty="0"/>
              <a:t>R</a:t>
            </a:r>
            <a:r>
              <a:rPr lang="en-US" altLang="en-US" dirty="0" smtClean="0"/>
              <a:t>eceives </a:t>
            </a:r>
            <a:r>
              <a:rPr lang="en-US" altLang="en-US" dirty="0" err="1" smtClean="0"/>
              <a:t>NTNDArrays</a:t>
            </a:r>
            <a:r>
              <a:rPr lang="en-US" altLang="en-US" dirty="0" smtClean="0"/>
              <a:t> over the network, converts to </a:t>
            </a:r>
            <a:r>
              <a:rPr lang="en-US" altLang="en-US" dirty="0" err="1" smtClean="0"/>
              <a:t>NDArrays</a:t>
            </a:r>
            <a:r>
              <a:rPr lang="en-US" altLang="en-US" dirty="0" smtClean="0"/>
              <a:t> and calls plugins</a:t>
            </a:r>
          </a:p>
          <a:p>
            <a:pPr marL="228600" indent="-228600">
              <a:defRPr/>
            </a:pPr>
            <a:r>
              <a:rPr lang="en-US" altLang="en-US" dirty="0"/>
              <a:t>Can be used to run areaDetector IOC and plugins on another </a:t>
            </a:r>
            <a:r>
              <a:rPr lang="en-US" altLang="en-US" dirty="0" smtClean="0"/>
              <a:t>machine or </a:t>
            </a:r>
            <a:r>
              <a:rPr lang="en-US" altLang="en-US" dirty="0"/>
              <a:t>in another </a:t>
            </a:r>
            <a:r>
              <a:rPr lang="en-US" altLang="en-US" dirty="0" smtClean="0"/>
              <a:t>process</a:t>
            </a:r>
          </a:p>
          <a:p>
            <a:pPr marL="228600" indent="-228600">
              <a:defRPr/>
            </a:pPr>
            <a:r>
              <a:rPr lang="en-US" altLang="en-US" dirty="0" smtClean="0"/>
              <a:t>High performance: </a:t>
            </a:r>
          </a:p>
          <a:p>
            <a:pPr marL="628650" lvl="1">
              <a:defRPr/>
            </a:pPr>
            <a:r>
              <a:rPr lang="en-US" altLang="en-US" dirty="0" smtClean="0"/>
              <a:t>~1.2 GB/s shown here with </a:t>
            </a:r>
            <a:r>
              <a:rPr lang="en-US" altLang="en-US" dirty="0" err="1" smtClean="0"/>
              <a:t>interprocess</a:t>
            </a:r>
            <a:r>
              <a:rPr lang="en-US" altLang="en-US" dirty="0" smtClean="0"/>
              <a:t> communication</a:t>
            </a:r>
            <a:endParaRPr lang="en-US" altLang="en-US" dirty="0"/>
          </a:p>
          <a:p>
            <a:pPr marL="628650" lvl="1">
              <a:defRPr/>
            </a:pPr>
            <a:r>
              <a:rPr lang="en-US" altLang="en-US" dirty="0"/>
              <a:t>S</a:t>
            </a:r>
            <a:r>
              <a:rPr lang="en-US" altLang="en-US" dirty="0" smtClean="0"/>
              <a:t>aturating 10 Gb Ethernet links has been demonstrated</a:t>
            </a:r>
          </a:p>
          <a:p>
            <a:pPr marL="228600">
              <a:defRPr/>
            </a:pPr>
            <a:r>
              <a:rPr lang="en-US" altLang="en-US" dirty="0"/>
              <a:t>From Bruno </a:t>
            </a:r>
            <a:r>
              <a:rPr lang="en-US" altLang="en-US" dirty="0" smtClean="0"/>
              <a:t>Martins</a:t>
            </a:r>
            <a:endParaRPr lang="en-US" altLang="en-US" dirty="0"/>
          </a:p>
          <a:p>
            <a:pPr marL="0" indent="0">
              <a:buFontTx/>
              <a:buNone/>
              <a:defRPr/>
            </a:pPr>
            <a:endParaRPr lang="en-US" altLang="en-US" dirty="0" smtClean="0"/>
          </a:p>
          <a:p>
            <a:pPr marL="228600" indent="-228600">
              <a:defRPr/>
            </a:pPr>
            <a:endParaRPr lang="en-US" altLang="en-US" dirty="0" smtClean="0"/>
          </a:p>
          <a:p>
            <a:pPr marL="228600" indent="-228600">
              <a:buFontTx/>
              <a:buNone/>
              <a:defRPr/>
            </a:pPr>
            <a:endParaRPr lang="en-US" alt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228600" indent="-228600">
              <a:buFontTx/>
              <a:buNone/>
              <a:defRPr/>
            </a:pPr>
            <a:r>
              <a:rPr lang="en-US" alt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228600" indent="-228600">
              <a:buFontTx/>
              <a:buNone/>
              <a:defRPr/>
            </a:pPr>
            <a:endParaRPr lang="en-US" altLang="en-US" dirty="0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086600" cy="685800"/>
          </a:xfrm>
        </p:spPr>
        <p:txBody>
          <a:bodyPr/>
          <a:lstStyle/>
          <a:p>
            <a:r>
              <a:rPr lang="en-US" altLang="en-US" b="1" smtClean="0">
                <a:solidFill>
                  <a:srgbClr val="0066FF"/>
                </a:solidFill>
              </a:rPr>
              <a:t>pvAccess Driver (EPICS V4)</a:t>
            </a:r>
          </a:p>
        </p:txBody>
      </p:sp>
      <p:pic>
        <p:nvPicPr>
          <p:cNvPr id="88068" name="Picture 3" descr="P:\rivers\Talks\TWG areaDetector 2017\pvaDri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444023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marL="838200" indent="-838200"/>
            <a:r>
              <a:rPr lang="en-US" altLang="en-US" b="1" dirty="0" smtClean="0">
                <a:solidFill>
                  <a:srgbClr val="0066FF"/>
                </a:solidFill>
              </a:rPr>
              <a:t>Plugins: </a:t>
            </a:r>
            <a:r>
              <a:rPr lang="en-US" altLang="en-US" b="1" dirty="0" err="1" smtClean="0">
                <a:solidFill>
                  <a:srgbClr val="0066FF"/>
                </a:solidFill>
              </a:rPr>
              <a:t>NDPluginFile</a:t>
            </a:r>
            <a:endParaRPr lang="en-US" altLang="en-US" b="1" dirty="0" smtClean="0">
              <a:solidFill>
                <a:srgbClr val="0066FF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915400" cy="5257800"/>
          </a:xfrm>
        </p:spPr>
        <p:txBody>
          <a:bodyPr/>
          <a:lstStyle/>
          <a:p>
            <a:pPr marL="225425" indent="-225425">
              <a:lnSpc>
                <a:spcPct val="90000"/>
              </a:lnSpc>
              <a:defRPr/>
            </a:pPr>
            <a:r>
              <a:rPr lang="en-US" sz="2800" dirty="0" smtClean="0"/>
              <a:t>Saves </a:t>
            </a:r>
            <a:r>
              <a:rPr lang="en-US" sz="2800" dirty="0" err="1" smtClean="0"/>
              <a:t>NDArrays</a:t>
            </a:r>
            <a:r>
              <a:rPr lang="en-US" sz="2800" dirty="0" smtClean="0"/>
              <a:t> to disk</a:t>
            </a:r>
          </a:p>
          <a:p>
            <a:pPr marL="225425" indent="-225425">
              <a:lnSpc>
                <a:spcPct val="90000"/>
              </a:lnSpc>
              <a:defRPr/>
            </a:pPr>
            <a:r>
              <a:rPr lang="en-US" sz="2800" dirty="0" smtClean="0"/>
              <a:t>3 modes:</a:t>
            </a:r>
          </a:p>
          <a:p>
            <a:pPr marL="688975" lvl="1" indent="-225425">
              <a:lnSpc>
                <a:spcPct val="90000"/>
              </a:lnSpc>
              <a:defRPr/>
            </a:pPr>
            <a:r>
              <a:rPr lang="en-US" sz="2400" dirty="0" smtClean="0"/>
              <a:t>Single array per disk file</a:t>
            </a:r>
          </a:p>
          <a:p>
            <a:pPr marL="688975" lvl="1" indent="-225425">
              <a:lnSpc>
                <a:spcPct val="90000"/>
              </a:lnSpc>
              <a:defRPr/>
            </a:pPr>
            <a:r>
              <a:rPr lang="en-US" sz="2400" dirty="0" smtClean="0"/>
              <a:t>Capture N arrays in memory, write to disk either multiple files or as a single large file (for file formats that support this.)</a:t>
            </a:r>
          </a:p>
          <a:p>
            <a:pPr marL="688975" lvl="1" indent="-225425">
              <a:lnSpc>
                <a:spcPct val="90000"/>
              </a:lnSpc>
              <a:defRPr/>
            </a:pPr>
            <a:r>
              <a:rPr lang="en-US" sz="2400" dirty="0" smtClean="0"/>
              <a:t>Stream arrays to a single large disk file</a:t>
            </a:r>
          </a:p>
          <a:p>
            <a:pPr marL="288925" indent="-225425">
              <a:lnSpc>
                <a:spcPct val="90000"/>
              </a:lnSpc>
              <a:defRPr/>
            </a:pPr>
            <a:r>
              <a:rPr lang="en-US" sz="2800" dirty="0" smtClean="0"/>
              <a:t>For file formats that support it, stores not just </a:t>
            </a:r>
            <a:r>
              <a:rPr lang="en-US" sz="2800" dirty="0" err="1" smtClean="0"/>
              <a:t>NDArray</a:t>
            </a:r>
            <a:r>
              <a:rPr lang="en-US" sz="2800" dirty="0" smtClean="0"/>
              <a:t> data but also </a:t>
            </a:r>
            <a:r>
              <a:rPr lang="en-US" sz="2800" dirty="0" err="1" smtClean="0"/>
              <a:t>NDAttributes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marL="838200" indent="-838200"/>
            <a:r>
              <a:rPr lang="en-US" altLang="en-US" b="1" smtClean="0">
                <a:solidFill>
                  <a:srgbClr val="0066FF"/>
                </a:solidFill>
              </a:rPr>
              <a:t>Plugins: NDPluginFile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143000"/>
            <a:ext cx="8915400" cy="5257800"/>
          </a:xfrm>
        </p:spPr>
        <p:txBody>
          <a:bodyPr/>
          <a:lstStyle/>
          <a:p>
            <a:pPr marL="225425" indent="-225425">
              <a:lnSpc>
                <a:spcPct val="90000"/>
              </a:lnSpc>
              <a:defRPr/>
            </a:pPr>
            <a:r>
              <a:rPr lang="en-US" sz="2800" dirty="0" smtClean="0"/>
              <a:t>File formats currently supported</a:t>
            </a:r>
          </a:p>
          <a:p>
            <a:pPr marL="688975" lvl="1" indent="-225425">
              <a:lnSpc>
                <a:spcPct val="90000"/>
              </a:lnSpc>
              <a:defRPr/>
            </a:pPr>
            <a:r>
              <a:rPr lang="en-US" sz="2400" dirty="0" err="1" smtClean="0"/>
              <a:t>NDFileTIFF</a:t>
            </a:r>
            <a:endParaRPr lang="en-US" sz="2400" dirty="0" smtClean="0"/>
          </a:p>
          <a:p>
            <a:pPr marL="1089025" lvl="2" indent="-225425">
              <a:lnSpc>
                <a:spcPct val="90000"/>
              </a:lnSpc>
              <a:defRPr/>
            </a:pPr>
            <a:r>
              <a:rPr lang="en-US" sz="2000" dirty="0" smtClean="0"/>
              <a:t>Supports any </a:t>
            </a:r>
            <a:r>
              <a:rPr lang="en-US" sz="2000" dirty="0" err="1" smtClean="0"/>
              <a:t>NDArray</a:t>
            </a:r>
            <a:r>
              <a:rPr lang="en-US" sz="2000" dirty="0" smtClean="0"/>
              <a:t> data type</a:t>
            </a:r>
          </a:p>
          <a:p>
            <a:pPr marL="1089025" lvl="2" indent="-225425">
              <a:lnSpc>
                <a:spcPct val="90000"/>
              </a:lnSpc>
              <a:defRPr/>
            </a:pPr>
            <a:r>
              <a:rPr lang="en-US" sz="2000" dirty="0" smtClean="0"/>
              <a:t>Stores </a:t>
            </a:r>
            <a:r>
              <a:rPr lang="en-US" sz="2000" dirty="0" err="1" smtClean="0"/>
              <a:t>NDAttributes</a:t>
            </a:r>
            <a:r>
              <a:rPr lang="en-US" sz="2000" dirty="0" smtClean="0"/>
              <a:t> as ASCII user tags</a:t>
            </a:r>
          </a:p>
          <a:p>
            <a:pPr marL="688975" lvl="1" indent="-225425">
              <a:lnSpc>
                <a:spcPct val="90000"/>
              </a:lnSpc>
              <a:defRPr/>
            </a:pPr>
            <a:r>
              <a:rPr lang="en-US" sz="2400" dirty="0" err="1" smtClean="0"/>
              <a:t>NDFileJPEG</a:t>
            </a:r>
            <a:endParaRPr lang="en-US" sz="2400" dirty="0" smtClean="0"/>
          </a:p>
          <a:p>
            <a:pPr marL="1089025" lvl="2" indent="-225425">
              <a:lnSpc>
                <a:spcPct val="90000"/>
              </a:lnSpc>
              <a:defRPr/>
            </a:pPr>
            <a:r>
              <a:rPr lang="en-US" sz="2000" dirty="0"/>
              <a:t>W</a:t>
            </a:r>
            <a:r>
              <a:rPr lang="en-US" sz="2000" dirty="0" smtClean="0"/>
              <a:t>ith compression control</a:t>
            </a:r>
          </a:p>
          <a:p>
            <a:pPr marL="688975" lvl="1" indent="-225425">
              <a:lnSpc>
                <a:spcPct val="90000"/>
              </a:lnSpc>
              <a:defRPr/>
            </a:pPr>
            <a:r>
              <a:rPr lang="en-US" sz="2400" dirty="0" err="1" smtClean="0"/>
              <a:t>NDFile</a:t>
            </a:r>
            <a:r>
              <a:rPr lang="en-US" sz="2400" dirty="0" err="1"/>
              <a:t>N</a:t>
            </a:r>
            <a:r>
              <a:rPr lang="en-US" sz="2400" dirty="0" err="1" smtClean="0"/>
              <a:t>etCDF</a:t>
            </a:r>
            <a:endParaRPr lang="en-US" sz="2400" dirty="0"/>
          </a:p>
          <a:p>
            <a:pPr marL="1089025" lvl="2" indent="-225425">
              <a:lnSpc>
                <a:spcPct val="90000"/>
              </a:lnSpc>
              <a:defRPr/>
            </a:pPr>
            <a:r>
              <a:rPr lang="en-US" sz="2000" dirty="0"/>
              <a:t>P</a:t>
            </a:r>
            <a:r>
              <a:rPr lang="en-US" sz="2000" dirty="0" smtClean="0"/>
              <a:t>opular self-describing binary format, supported by </a:t>
            </a:r>
            <a:r>
              <a:rPr lang="en-US" sz="2000" dirty="0" err="1" smtClean="0"/>
              <a:t>Unidata</a:t>
            </a:r>
            <a:r>
              <a:rPr lang="en-US" sz="2000" dirty="0" smtClean="0"/>
              <a:t> at UCAR</a:t>
            </a:r>
          </a:p>
          <a:p>
            <a:pPr marL="625475" lvl="1" indent="-225425">
              <a:lnSpc>
                <a:spcPct val="90000"/>
              </a:lnSpc>
              <a:defRPr/>
            </a:pPr>
            <a:r>
              <a:rPr lang="en-US" sz="2400" dirty="0" smtClean="0"/>
              <a:t>NDFileHDF5</a:t>
            </a:r>
          </a:p>
          <a:p>
            <a:pPr marL="1025525" lvl="2" indent="-225425">
              <a:lnSpc>
                <a:spcPct val="90000"/>
              </a:lnSpc>
              <a:defRPr/>
            </a:pPr>
            <a:r>
              <a:rPr lang="en-US" dirty="0" smtClean="0"/>
              <a:t>Writes HDF5 files with the native HDF5 API, unlike the </a:t>
            </a:r>
            <a:r>
              <a:rPr lang="en-US" dirty="0" err="1" smtClean="0"/>
              <a:t>NeXus</a:t>
            </a:r>
            <a:r>
              <a:rPr lang="en-US" dirty="0" smtClean="0"/>
              <a:t> plugin which uses the </a:t>
            </a:r>
            <a:r>
              <a:rPr lang="en-US" dirty="0" err="1" smtClean="0"/>
              <a:t>NeXus</a:t>
            </a:r>
            <a:r>
              <a:rPr lang="en-US" dirty="0" smtClean="0"/>
              <a:t> API. Supports 3 types of compression.</a:t>
            </a:r>
          </a:p>
          <a:p>
            <a:pPr marL="1025525" lvl="2" indent="-225425">
              <a:lnSpc>
                <a:spcPct val="90000"/>
              </a:lnSpc>
              <a:defRPr/>
            </a:pPr>
            <a:r>
              <a:rPr lang="en-US" dirty="0" smtClean="0"/>
              <a:t>Supports using an XML file to define the layout and placement of </a:t>
            </a:r>
            <a:r>
              <a:rPr lang="en-US" dirty="0" err="1" smtClean="0"/>
              <a:t>NDArrays</a:t>
            </a:r>
            <a:r>
              <a:rPr lang="en-US" dirty="0" smtClean="0"/>
              <a:t> and </a:t>
            </a:r>
            <a:r>
              <a:rPr lang="en-US" dirty="0" err="1" smtClean="0"/>
              <a:t>NDAttributes</a:t>
            </a:r>
            <a:r>
              <a:rPr lang="en-US" dirty="0" smtClean="0"/>
              <a:t> in the HDF5 file</a:t>
            </a:r>
          </a:p>
          <a:p>
            <a:pPr marL="1025525" lvl="2" indent="-225425">
              <a:lnSpc>
                <a:spcPct val="90000"/>
              </a:lnSpc>
              <a:defRPr/>
            </a:pPr>
            <a:r>
              <a:rPr lang="en-US" dirty="0"/>
              <a:t>S</a:t>
            </a:r>
            <a:r>
              <a:rPr lang="en-US" dirty="0" smtClean="0"/>
              <a:t>upport Single Writer Multiple Reader (SWMR).  Only supported on local file systems, GPFS, and </a:t>
            </a:r>
            <a:r>
              <a:rPr lang="en-US" dirty="0" err="1" smtClean="0"/>
              <a:t>Lustre</a:t>
            </a:r>
            <a:r>
              <a:rPr lang="en-US" dirty="0"/>
              <a:t> </a:t>
            </a:r>
            <a:r>
              <a:rPr lang="en-US" dirty="0" smtClean="0"/>
              <a:t>(not NFS or SMB)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762000"/>
          </a:xfrm>
        </p:spPr>
        <p:txBody>
          <a:bodyPr/>
          <a:lstStyle/>
          <a:p>
            <a:pPr marL="838200" indent="-838200"/>
            <a:r>
              <a:rPr lang="en-US" altLang="en-US" b="1" smtClean="0">
                <a:solidFill>
                  <a:srgbClr val="0066FF"/>
                </a:solidFill>
              </a:rPr>
              <a:t>Plugins: NDPluginFile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066800"/>
            <a:ext cx="8915400" cy="5257800"/>
          </a:xfrm>
        </p:spPr>
        <p:txBody>
          <a:bodyPr/>
          <a:lstStyle/>
          <a:p>
            <a:pPr marL="225425" indent="-225425">
              <a:lnSpc>
                <a:spcPct val="90000"/>
              </a:lnSpc>
              <a:defRPr/>
            </a:pPr>
            <a:r>
              <a:rPr lang="en-US" dirty="0" smtClean="0"/>
              <a:t>File formats currently supported</a:t>
            </a:r>
          </a:p>
          <a:p>
            <a:pPr marL="688975" lvl="1" indent="-225425">
              <a:lnSpc>
                <a:spcPct val="90000"/>
              </a:lnSpc>
              <a:defRPr/>
            </a:pPr>
            <a:r>
              <a:rPr lang="en-US" dirty="0" err="1" smtClean="0"/>
              <a:t>NDFileNeXus</a:t>
            </a:r>
            <a:endParaRPr lang="en-US" dirty="0"/>
          </a:p>
          <a:p>
            <a:pPr marL="1089025" lvl="2" indent="-225425">
              <a:lnSpc>
                <a:spcPct val="90000"/>
              </a:lnSpc>
              <a:defRPr/>
            </a:pPr>
            <a:r>
              <a:rPr lang="en-US" dirty="0"/>
              <a:t>S</a:t>
            </a:r>
            <a:r>
              <a:rPr lang="en-US" dirty="0" smtClean="0"/>
              <a:t>tandard file format for neutron and x-ray communities, based on HDF5, which is another popular self-describing binary format; richer than </a:t>
            </a:r>
            <a:r>
              <a:rPr lang="en-US" dirty="0" err="1" smtClean="0"/>
              <a:t>netCDF</a:t>
            </a:r>
            <a:endParaRPr lang="en-US" dirty="0" smtClean="0"/>
          </a:p>
          <a:p>
            <a:pPr marL="1089025" lvl="2" indent="-225425">
              <a:lnSpc>
                <a:spcPct val="90000"/>
              </a:lnSpc>
              <a:defRPr/>
            </a:pPr>
            <a:r>
              <a:rPr lang="en-US" dirty="0" smtClean="0"/>
              <a:t>May be deprecated in a future release since </a:t>
            </a:r>
            <a:r>
              <a:rPr lang="en-US" dirty="0" err="1" smtClean="0"/>
              <a:t>NeXus</a:t>
            </a:r>
            <a:r>
              <a:rPr lang="en-US" dirty="0" smtClean="0"/>
              <a:t> files can now be produced with the NDFileHDF5 </a:t>
            </a:r>
            <a:r>
              <a:rPr lang="en-US" dirty="0" err="1" smtClean="0"/>
              <a:t>plugin</a:t>
            </a:r>
            <a:r>
              <a:rPr lang="en-US" dirty="0" smtClean="0"/>
              <a:t> using an appropriate XML layout file</a:t>
            </a:r>
          </a:p>
          <a:p>
            <a:pPr marL="625475" lvl="1" indent="-225425">
              <a:lnSpc>
                <a:spcPct val="90000"/>
              </a:lnSpc>
              <a:defRPr/>
            </a:pPr>
            <a:r>
              <a:rPr lang="en-US" dirty="0" err="1" smtClean="0"/>
              <a:t>NDFileMagick</a:t>
            </a:r>
            <a:endParaRPr lang="en-US" dirty="0" smtClean="0"/>
          </a:p>
          <a:p>
            <a:pPr marL="1025525" lvl="2" indent="-225425">
              <a:lnSpc>
                <a:spcPct val="90000"/>
              </a:lnSpc>
              <a:defRPr/>
            </a:pPr>
            <a:r>
              <a:rPr lang="en-US" dirty="0" smtClean="0"/>
              <a:t>Uses </a:t>
            </a:r>
            <a:r>
              <a:rPr lang="en-US" dirty="0" err="1" smtClean="0"/>
              <a:t>GraphicsMagick</a:t>
            </a:r>
            <a:r>
              <a:rPr lang="en-US" dirty="0" smtClean="0"/>
              <a:t> to write files, and can write in dozens of file formats, including JPEG, TIFF, PNG, PDF, etc.</a:t>
            </a:r>
          </a:p>
          <a:p>
            <a:pPr marL="688975" lvl="1" indent="-225425">
              <a:lnSpc>
                <a:spcPct val="90000"/>
              </a:lnSpc>
              <a:defRPr/>
            </a:pPr>
            <a:r>
              <a:rPr lang="en-US" dirty="0" err="1" smtClean="0"/>
              <a:t>NDFileNull</a:t>
            </a:r>
            <a:endParaRPr lang="en-US" dirty="0" smtClean="0"/>
          </a:p>
          <a:p>
            <a:pPr marL="1089025" lvl="2" indent="-225425">
              <a:lnSpc>
                <a:spcPct val="90000"/>
              </a:lnSpc>
              <a:defRPr/>
            </a:pPr>
            <a:r>
              <a:rPr lang="en-US" dirty="0"/>
              <a:t>U</a:t>
            </a:r>
            <a:r>
              <a:rPr lang="en-US" dirty="0" smtClean="0"/>
              <a:t>sed only to delete original driver files when no other file plugin is running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marL="838200" indent="-838200"/>
            <a:r>
              <a:rPr lang="en-US" altLang="en-US" b="1" smtClean="0">
                <a:solidFill>
                  <a:srgbClr val="0066FF"/>
                </a:solidFill>
              </a:rPr>
              <a:t>File saving with driver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305800" cy="5257800"/>
          </a:xfrm>
        </p:spPr>
        <p:txBody>
          <a:bodyPr/>
          <a:lstStyle/>
          <a:p>
            <a:pPr marL="225425" indent="-225425">
              <a:lnSpc>
                <a:spcPct val="90000"/>
              </a:lnSpc>
            </a:pPr>
            <a:r>
              <a:rPr lang="en-US" altLang="en-US" sz="2800" smtClean="0"/>
              <a:t>In addition to file saving plugins, many vendor libraries also support saving files (e.g. marCCD, mar345, Pilatus, etc.) and this is supported at the driver level.</a:t>
            </a:r>
          </a:p>
          <a:p>
            <a:pPr marL="225425" indent="-225425">
              <a:lnSpc>
                <a:spcPct val="90000"/>
              </a:lnSpc>
            </a:pPr>
            <a:r>
              <a:rPr lang="en-US" altLang="en-US" sz="2800" smtClean="0"/>
              <a:t>File saving plugin can be used instead of or in addition to vendor file saving </a:t>
            </a:r>
          </a:p>
          <a:p>
            <a:pPr marL="688975" lvl="1" indent="-225425">
              <a:lnSpc>
                <a:spcPct val="90000"/>
              </a:lnSpc>
            </a:pPr>
            <a:r>
              <a:rPr lang="en-US" altLang="en-US" sz="2400" smtClean="0"/>
              <a:t>Can add additional metadata vendor does not support</a:t>
            </a:r>
          </a:p>
          <a:p>
            <a:pPr marL="688975" lvl="1" indent="-225425">
              <a:lnSpc>
                <a:spcPct val="90000"/>
              </a:lnSpc>
            </a:pPr>
            <a:r>
              <a:rPr lang="en-US" altLang="en-US" sz="2400" smtClean="0"/>
              <a:t>Could write JPEGS for Web display every minute,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marL="838200" indent="-838200"/>
            <a:r>
              <a:rPr lang="en-US" altLang="en-US" b="1" smtClean="0">
                <a:solidFill>
                  <a:srgbClr val="0066FF"/>
                </a:solidFill>
              </a:rPr>
              <a:t>NDPluginFile display: TIFF</a:t>
            </a:r>
          </a:p>
        </p:txBody>
      </p:sp>
      <p:sp>
        <p:nvSpPr>
          <p:cNvPr id="98307" name="Text Box 7"/>
          <p:cNvSpPr txBox="1">
            <a:spLocks noChangeArrowheads="1"/>
          </p:cNvSpPr>
          <p:nvPr/>
        </p:nvSpPr>
        <p:spPr bwMode="auto">
          <a:xfrm>
            <a:off x="762000" y="5638800"/>
            <a:ext cx="7696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/>
              <a:t>Example: saving 82 frames/second of 1024x1024 video to TIFF files, a few dropped frames.</a:t>
            </a:r>
          </a:p>
        </p:txBody>
      </p:sp>
      <p:pic>
        <p:nvPicPr>
          <p:cNvPr id="98308" name="Picture 6" descr="NDFileTIF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8388"/>
            <a:ext cx="8229600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marL="838200" indent="-838200"/>
            <a:r>
              <a:rPr lang="en-US" altLang="en-US" b="1" smtClean="0">
                <a:solidFill>
                  <a:srgbClr val="0066FF"/>
                </a:solidFill>
              </a:rPr>
              <a:t>NDFileHDF5</a:t>
            </a:r>
          </a:p>
        </p:txBody>
      </p:sp>
      <p:pic>
        <p:nvPicPr>
          <p:cNvPr id="100355" name="Picture 7" descr="C:\EPICS\devel\areaDetector-2-1\ADCore\documentation\NDFileHDF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01" b="20000"/>
          <a:stretch>
            <a:fillRect/>
          </a:stretch>
        </p:blipFill>
        <p:spPr bwMode="auto">
          <a:xfrm>
            <a:off x="808038" y="685800"/>
            <a:ext cx="7726362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marL="838200" indent="-838200"/>
            <a:r>
              <a:rPr lang="en-US" altLang="en-US" b="1" smtClean="0">
                <a:solidFill>
                  <a:srgbClr val="0066FF"/>
                </a:solidFill>
              </a:rPr>
              <a:t>NDFileHDF5</a:t>
            </a:r>
            <a:br>
              <a:rPr lang="en-US" altLang="en-US" b="1" smtClean="0">
                <a:solidFill>
                  <a:srgbClr val="0066FF"/>
                </a:solidFill>
              </a:rPr>
            </a:br>
            <a:r>
              <a:rPr lang="en-US" altLang="en-US" b="1" smtClean="0">
                <a:solidFill>
                  <a:srgbClr val="0066FF"/>
                </a:solidFill>
              </a:rPr>
              <a:t>XML file to define file layout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143000"/>
            <a:ext cx="8686800" cy="574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0000FF"/>
                </a:solidFill>
                <a:latin typeface="Courier New"/>
              </a:rPr>
              <a:t>&lt;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xml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&gt;</a:t>
            </a:r>
          </a:p>
          <a:p>
            <a:pPr>
              <a:defRPr/>
            </a:pPr>
            <a:r>
              <a:rPr lang="en-US" sz="1050" dirty="0">
                <a:solidFill>
                  <a:srgbClr val="0000FF"/>
                </a:solidFill>
                <a:latin typeface="Courier New"/>
              </a:rPr>
              <a:t>  &lt;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group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name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="entry"&gt; </a:t>
            </a:r>
          </a:p>
          <a:p>
            <a:pPr>
              <a:defRPr/>
            </a:pPr>
            <a:r>
              <a:rPr lang="en-US" sz="1050" dirty="0">
                <a:solidFill>
                  <a:srgbClr val="0000FF"/>
                </a:solidFill>
                <a:latin typeface="Courier New"/>
              </a:rPr>
              <a:t>    &lt;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attribute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name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</a:t>
            </a:r>
            <a:r>
              <a:rPr lang="en-US" sz="1050" dirty="0" err="1">
                <a:solidFill>
                  <a:srgbClr val="0000FF"/>
                </a:solidFill>
                <a:latin typeface="Courier New"/>
              </a:rPr>
              <a:t>NX_class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"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source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="constant"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value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</a:t>
            </a:r>
            <a:r>
              <a:rPr lang="en-US" sz="1050" dirty="0" err="1">
                <a:solidFill>
                  <a:srgbClr val="0000FF"/>
                </a:solidFill>
                <a:latin typeface="Courier New"/>
              </a:rPr>
              <a:t>NXentry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"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type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="string"&gt;&lt;/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attribute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&gt; </a:t>
            </a:r>
          </a:p>
          <a:p>
            <a:pPr>
              <a:defRPr/>
            </a:pPr>
            <a:r>
              <a:rPr lang="en-US" sz="1050" dirty="0">
                <a:solidFill>
                  <a:srgbClr val="0000FF"/>
                </a:solidFill>
                <a:latin typeface="Courier New"/>
              </a:rPr>
              <a:t>    &lt;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group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name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="instrument"&gt; </a:t>
            </a:r>
          </a:p>
          <a:p>
            <a:pPr>
              <a:defRPr/>
            </a:pPr>
            <a:r>
              <a:rPr lang="en-US" sz="1050" dirty="0">
                <a:solidFill>
                  <a:srgbClr val="0000FF"/>
                </a:solidFill>
                <a:latin typeface="Courier New"/>
              </a:rPr>
              <a:t>      &lt;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attribute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name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</a:t>
            </a:r>
            <a:r>
              <a:rPr lang="en-US" sz="1050" dirty="0" err="1">
                <a:solidFill>
                  <a:srgbClr val="0000FF"/>
                </a:solidFill>
                <a:latin typeface="Courier New"/>
              </a:rPr>
              <a:t>NX_class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"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source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="constant"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value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</a:t>
            </a:r>
            <a:r>
              <a:rPr lang="en-US" sz="1050" dirty="0" err="1">
                <a:solidFill>
                  <a:srgbClr val="0000FF"/>
                </a:solidFill>
                <a:latin typeface="Courier New"/>
              </a:rPr>
              <a:t>NXinstrument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"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type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="string"&gt;&lt;/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attribute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&gt; </a:t>
            </a:r>
          </a:p>
          <a:p>
            <a:pPr>
              <a:defRPr/>
            </a:pPr>
            <a:r>
              <a:rPr lang="en-US" sz="1050" dirty="0">
                <a:solidFill>
                  <a:srgbClr val="0000FF"/>
                </a:solidFill>
                <a:latin typeface="Courier New"/>
              </a:rPr>
              <a:t>      &lt;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group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name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="detector"&gt; </a:t>
            </a:r>
          </a:p>
          <a:p>
            <a:pPr>
              <a:defRPr/>
            </a:pPr>
            <a:r>
              <a:rPr lang="en-US" sz="1050" dirty="0">
                <a:solidFill>
                  <a:srgbClr val="0000FF"/>
                </a:solidFill>
                <a:latin typeface="Courier New"/>
              </a:rPr>
              <a:t>        &lt;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attribute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name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</a:t>
            </a:r>
            <a:r>
              <a:rPr lang="en-US" sz="1050" dirty="0" err="1">
                <a:solidFill>
                  <a:srgbClr val="0000FF"/>
                </a:solidFill>
                <a:latin typeface="Courier New"/>
              </a:rPr>
              <a:t>NX_class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"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source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="constant"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value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</a:t>
            </a:r>
            <a:r>
              <a:rPr lang="en-US" sz="1050" dirty="0" err="1">
                <a:solidFill>
                  <a:srgbClr val="0000FF"/>
                </a:solidFill>
                <a:latin typeface="Courier New"/>
              </a:rPr>
              <a:t>NXdetector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"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type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="string"&gt;&lt;/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attribute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&gt; </a:t>
            </a:r>
          </a:p>
          <a:p>
            <a:pPr>
              <a:defRPr/>
            </a:pPr>
            <a:r>
              <a:rPr lang="en-US" sz="1050" dirty="0">
                <a:solidFill>
                  <a:srgbClr val="0000FF"/>
                </a:solidFill>
                <a:latin typeface="Courier New"/>
              </a:rPr>
              <a:t>        &lt;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dataset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name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="data"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source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="detector" </a:t>
            </a:r>
            <a:r>
              <a:rPr lang="en-US" sz="1050" dirty="0" err="1">
                <a:solidFill>
                  <a:srgbClr val="FF0000"/>
                </a:solidFill>
                <a:latin typeface="Courier New"/>
              </a:rPr>
              <a:t>det_default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="true"&gt; </a:t>
            </a:r>
          </a:p>
          <a:p>
            <a:pPr>
              <a:defRPr/>
            </a:pPr>
            <a:r>
              <a:rPr lang="en-US" sz="1050" dirty="0">
                <a:solidFill>
                  <a:srgbClr val="0000FF"/>
                </a:solidFill>
                <a:latin typeface="Courier New"/>
              </a:rPr>
              <a:t>          &lt;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attribute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name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</a:t>
            </a:r>
            <a:r>
              <a:rPr lang="en-US" sz="1050" dirty="0" err="1">
                <a:solidFill>
                  <a:srgbClr val="0000FF"/>
                </a:solidFill>
                <a:latin typeface="Courier New"/>
              </a:rPr>
              <a:t>NX_class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"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source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="constant"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value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="SDS"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type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="string"&gt;&lt;/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attribute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&gt; </a:t>
            </a:r>
          </a:p>
          <a:p>
            <a:pPr>
              <a:defRPr/>
            </a:pPr>
            <a:r>
              <a:rPr lang="en-US" sz="1050" dirty="0">
                <a:solidFill>
                  <a:srgbClr val="0000FF"/>
                </a:solidFill>
                <a:latin typeface="Courier New"/>
              </a:rPr>
              <a:t>          &lt;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attribute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name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="signal"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source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="constant"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value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="1"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type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</a:t>
            </a:r>
            <a:r>
              <a:rPr lang="en-US" sz="1050" dirty="0" err="1">
                <a:solidFill>
                  <a:srgbClr val="0000FF"/>
                </a:solidFill>
                <a:latin typeface="Courier New"/>
              </a:rPr>
              <a:t>int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"&gt;&lt;/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attribute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&gt; </a:t>
            </a:r>
          </a:p>
          <a:p>
            <a:pPr>
              <a:defRPr/>
            </a:pPr>
            <a:r>
              <a:rPr lang="en-US" sz="1050" dirty="0">
                <a:solidFill>
                  <a:srgbClr val="0000FF"/>
                </a:solidFill>
                <a:latin typeface="Courier New"/>
              </a:rPr>
              <a:t>          &lt;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attribute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name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="target"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source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="constant"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value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="/entry/instrument/detector/data" </a:t>
            </a:r>
          </a:p>
          <a:p>
            <a:pPr>
              <a:defRPr/>
            </a:pPr>
            <a:r>
              <a:rPr lang="en-US" sz="1050" dirty="0">
                <a:solidFill>
                  <a:srgbClr val="0000FF"/>
                </a:solidFill>
                <a:latin typeface="Courier New"/>
              </a:rPr>
              <a:t>                    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type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="string"&gt;&lt;/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attribute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&gt; </a:t>
            </a:r>
          </a:p>
          <a:p>
            <a:pPr>
              <a:defRPr/>
            </a:pPr>
            <a:r>
              <a:rPr lang="en-US" sz="1050" dirty="0">
                <a:solidFill>
                  <a:srgbClr val="0000FF"/>
                </a:solidFill>
                <a:latin typeface="Courier New"/>
              </a:rPr>
              <a:t>        &lt;/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dataset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&gt; </a:t>
            </a:r>
          </a:p>
          <a:p>
            <a:pPr>
              <a:defRPr/>
            </a:pPr>
            <a:r>
              <a:rPr lang="en-US" sz="1050" dirty="0">
                <a:solidFill>
                  <a:srgbClr val="0000FF"/>
                </a:solidFill>
                <a:latin typeface="Courier New"/>
              </a:rPr>
              <a:t>        &lt;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group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name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</a:t>
            </a:r>
            <a:r>
              <a:rPr lang="en-US" sz="1050" dirty="0" err="1">
                <a:solidFill>
                  <a:srgbClr val="0000FF"/>
                </a:solidFill>
                <a:latin typeface="Courier New"/>
              </a:rPr>
              <a:t>NDAttributes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"&gt; </a:t>
            </a:r>
          </a:p>
          <a:p>
            <a:pPr>
              <a:defRPr/>
            </a:pPr>
            <a:r>
              <a:rPr lang="en-US" sz="1050" dirty="0">
                <a:solidFill>
                  <a:srgbClr val="0000FF"/>
                </a:solidFill>
                <a:latin typeface="Courier New"/>
              </a:rPr>
              <a:t>          &lt;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attribute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name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</a:t>
            </a:r>
            <a:r>
              <a:rPr lang="en-US" sz="1050" dirty="0" err="1">
                <a:solidFill>
                  <a:srgbClr val="0000FF"/>
                </a:solidFill>
                <a:latin typeface="Courier New"/>
              </a:rPr>
              <a:t>NX_class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"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source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="constant"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value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</a:t>
            </a:r>
            <a:r>
              <a:rPr lang="en-US" sz="1050" dirty="0" err="1">
                <a:solidFill>
                  <a:srgbClr val="0000FF"/>
                </a:solidFill>
                <a:latin typeface="Courier New"/>
              </a:rPr>
              <a:t>NXcollection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"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type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="string"&gt;&lt;/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attribute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&gt; </a:t>
            </a:r>
          </a:p>
          <a:p>
            <a:pPr>
              <a:defRPr/>
            </a:pPr>
            <a:r>
              <a:rPr lang="en-US" sz="1050" dirty="0">
                <a:solidFill>
                  <a:srgbClr val="0000FF"/>
                </a:solidFill>
                <a:latin typeface="Courier New"/>
              </a:rPr>
              <a:t>          &lt;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dataset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name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</a:t>
            </a:r>
            <a:r>
              <a:rPr lang="en-US" sz="1050" dirty="0" err="1">
                <a:solidFill>
                  <a:srgbClr val="0000FF"/>
                </a:solidFill>
                <a:latin typeface="Courier New"/>
              </a:rPr>
              <a:t>ColorMode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"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source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</a:t>
            </a:r>
            <a:r>
              <a:rPr lang="en-US" sz="1050" dirty="0" err="1">
                <a:solidFill>
                  <a:srgbClr val="0000FF"/>
                </a:solidFill>
                <a:latin typeface="Courier New"/>
              </a:rPr>
              <a:t>ndattribute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" </a:t>
            </a:r>
            <a:r>
              <a:rPr lang="en-US" sz="1050" dirty="0" err="1">
                <a:solidFill>
                  <a:srgbClr val="FF0000"/>
                </a:solidFill>
                <a:latin typeface="Courier New"/>
              </a:rPr>
              <a:t>ndattribute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</a:t>
            </a:r>
            <a:r>
              <a:rPr lang="en-US" sz="1050" dirty="0" err="1">
                <a:solidFill>
                  <a:srgbClr val="0000FF"/>
                </a:solidFill>
                <a:latin typeface="Courier New"/>
              </a:rPr>
              <a:t>ColorMode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"&gt; </a:t>
            </a:r>
          </a:p>
          <a:p>
            <a:pPr>
              <a:defRPr/>
            </a:pPr>
            <a:r>
              <a:rPr lang="en-US" sz="1050" dirty="0">
                <a:solidFill>
                  <a:srgbClr val="0000FF"/>
                </a:solidFill>
                <a:latin typeface="Courier New"/>
              </a:rPr>
              <a:t>          &lt;/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dataset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&gt; </a:t>
            </a:r>
          </a:p>
          <a:p>
            <a:pPr>
              <a:defRPr/>
            </a:pPr>
            <a:r>
              <a:rPr lang="en-US" sz="1050" dirty="0">
                <a:solidFill>
                  <a:srgbClr val="0000FF"/>
                </a:solidFill>
                <a:latin typeface="Courier New"/>
              </a:rPr>
              <a:t>        &lt;/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group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&gt;          &lt;!--</a:t>
            </a:r>
            <a:r>
              <a:rPr lang="en-US" sz="1050" dirty="0">
                <a:solidFill>
                  <a:srgbClr val="008000"/>
                </a:solidFill>
                <a:latin typeface="Courier New"/>
              </a:rPr>
              <a:t> end group </a:t>
            </a:r>
            <a:r>
              <a:rPr lang="en-US" sz="1050" dirty="0" err="1">
                <a:solidFill>
                  <a:srgbClr val="008000"/>
                </a:solidFill>
                <a:latin typeface="Courier New"/>
              </a:rPr>
              <a:t>NDAttribute</a:t>
            </a:r>
            <a:r>
              <a:rPr lang="en-US" sz="1050" dirty="0">
                <a:solidFill>
                  <a:srgbClr val="008000"/>
                </a:solidFill>
                <a:latin typeface="Courier New"/>
              </a:rPr>
              <a:t> 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--&gt; </a:t>
            </a:r>
          </a:p>
          <a:p>
            <a:pPr>
              <a:defRPr/>
            </a:pPr>
            <a:r>
              <a:rPr lang="en-US" sz="1050" dirty="0">
                <a:solidFill>
                  <a:srgbClr val="0000FF"/>
                </a:solidFill>
                <a:latin typeface="Courier New"/>
              </a:rPr>
              <a:t>      &lt;/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group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&gt;            &lt;!--</a:t>
            </a:r>
            <a:r>
              <a:rPr lang="en-US" sz="1050" dirty="0">
                <a:solidFill>
                  <a:srgbClr val="008000"/>
                </a:solidFill>
                <a:latin typeface="Courier New"/>
              </a:rPr>
              <a:t> end group detector 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--&gt; </a:t>
            </a:r>
          </a:p>
          <a:p>
            <a:pPr>
              <a:defRPr/>
            </a:pPr>
            <a:r>
              <a:rPr lang="en-US" sz="1050" dirty="0">
                <a:solidFill>
                  <a:srgbClr val="0000FF"/>
                </a:solidFill>
                <a:latin typeface="Courier New"/>
              </a:rPr>
              <a:t>      &lt;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group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name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</a:t>
            </a:r>
            <a:r>
              <a:rPr lang="en-US" sz="1050" dirty="0" err="1">
                <a:solidFill>
                  <a:srgbClr val="0000FF"/>
                </a:solidFill>
                <a:latin typeface="Courier New"/>
              </a:rPr>
              <a:t>NDAttributes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" </a:t>
            </a:r>
            <a:r>
              <a:rPr lang="en-US" sz="1050" dirty="0" err="1">
                <a:solidFill>
                  <a:srgbClr val="FF0000"/>
                </a:solidFill>
                <a:latin typeface="Courier New"/>
              </a:rPr>
              <a:t>ndattr_default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="true"&gt; </a:t>
            </a:r>
          </a:p>
          <a:p>
            <a:pPr>
              <a:defRPr/>
            </a:pPr>
            <a:r>
              <a:rPr lang="en-US" sz="1050" dirty="0">
                <a:solidFill>
                  <a:srgbClr val="0000FF"/>
                </a:solidFill>
                <a:latin typeface="Courier New"/>
              </a:rPr>
              <a:t>        &lt;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attribute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name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</a:t>
            </a:r>
            <a:r>
              <a:rPr lang="en-US" sz="1050" dirty="0" err="1">
                <a:solidFill>
                  <a:srgbClr val="0000FF"/>
                </a:solidFill>
                <a:latin typeface="Courier New"/>
              </a:rPr>
              <a:t>NX_class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"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source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="constant"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value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</a:t>
            </a:r>
            <a:r>
              <a:rPr lang="en-US" sz="1050" dirty="0" err="1">
                <a:solidFill>
                  <a:srgbClr val="0000FF"/>
                </a:solidFill>
                <a:latin typeface="Courier New"/>
              </a:rPr>
              <a:t>NXcollection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"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type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="string"&gt;&lt;/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attribute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&gt; </a:t>
            </a:r>
          </a:p>
          <a:p>
            <a:pPr>
              <a:defRPr/>
            </a:pPr>
            <a:r>
              <a:rPr lang="en-US" sz="1050" dirty="0">
                <a:solidFill>
                  <a:srgbClr val="0000FF"/>
                </a:solidFill>
                <a:latin typeface="Courier New"/>
              </a:rPr>
              <a:t>      &lt;/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group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&gt;            &lt;!--</a:t>
            </a:r>
            <a:r>
              <a:rPr lang="en-US" sz="1050" dirty="0">
                <a:solidFill>
                  <a:srgbClr val="008000"/>
                </a:solidFill>
                <a:latin typeface="Courier New"/>
              </a:rPr>
              <a:t> end group </a:t>
            </a:r>
            <a:r>
              <a:rPr lang="en-US" sz="1050" dirty="0" err="1">
                <a:solidFill>
                  <a:srgbClr val="008000"/>
                </a:solidFill>
                <a:latin typeface="Courier New"/>
              </a:rPr>
              <a:t>NDAttribute</a:t>
            </a:r>
            <a:r>
              <a:rPr lang="en-US" sz="1050" dirty="0">
                <a:solidFill>
                  <a:srgbClr val="008000"/>
                </a:solidFill>
                <a:latin typeface="Courier New"/>
              </a:rPr>
              <a:t> (default) 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--&gt; </a:t>
            </a:r>
          </a:p>
          <a:p>
            <a:pPr>
              <a:defRPr/>
            </a:pPr>
            <a:r>
              <a:rPr lang="en-US" sz="1050" dirty="0">
                <a:solidFill>
                  <a:srgbClr val="0000FF"/>
                </a:solidFill>
                <a:latin typeface="Courier New"/>
              </a:rPr>
              <a:t>      &lt;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group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name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="performance"&gt; </a:t>
            </a:r>
          </a:p>
          <a:p>
            <a:pPr>
              <a:defRPr/>
            </a:pPr>
            <a:r>
              <a:rPr lang="en-US" sz="1050" dirty="0">
                <a:solidFill>
                  <a:srgbClr val="0000FF"/>
                </a:solidFill>
                <a:latin typeface="Courier New"/>
              </a:rPr>
              <a:t>        &lt;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dataset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name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="timestamp"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source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</a:t>
            </a:r>
            <a:r>
              <a:rPr lang="en-US" sz="1050" dirty="0" err="1">
                <a:solidFill>
                  <a:srgbClr val="0000FF"/>
                </a:solidFill>
                <a:latin typeface="Courier New"/>
              </a:rPr>
              <a:t>ndattribute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"&gt;&lt;/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dataset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&gt; </a:t>
            </a:r>
          </a:p>
          <a:p>
            <a:pPr>
              <a:defRPr/>
            </a:pPr>
            <a:r>
              <a:rPr lang="en-US" sz="1050" dirty="0">
                <a:solidFill>
                  <a:srgbClr val="0000FF"/>
                </a:solidFill>
                <a:latin typeface="Courier New"/>
              </a:rPr>
              <a:t>      &lt;/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group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&gt;            &lt;!--</a:t>
            </a:r>
            <a:r>
              <a:rPr lang="en-US" sz="1050" dirty="0">
                <a:solidFill>
                  <a:srgbClr val="008000"/>
                </a:solidFill>
                <a:latin typeface="Courier New"/>
              </a:rPr>
              <a:t> end group performance 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--&gt; </a:t>
            </a:r>
          </a:p>
          <a:p>
            <a:pPr>
              <a:defRPr/>
            </a:pPr>
            <a:r>
              <a:rPr lang="en-US" sz="1050" dirty="0">
                <a:solidFill>
                  <a:srgbClr val="0000FF"/>
                </a:solidFill>
                <a:latin typeface="Courier New"/>
              </a:rPr>
              <a:t>    &lt;/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group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&gt;              &lt;!--</a:t>
            </a:r>
            <a:r>
              <a:rPr lang="en-US" sz="1050" dirty="0">
                <a:solidFill>
                  <a:srgbClr val="008000"/>
                </a:solidFill>
                <a:latin typeface="Courier New"/>
              </a:rPr>
              <a:t> end group instrument 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--&gt; </a:t>
            </a:r>
          </a:p>
          <a:p>
            <a:pPr>
              <a:defRPr/>
            </a:pPr>
            <a:r>
              <a:rPr lang="en-US" sz="1050" dirty="0">
                <a:solidFill>
                  <a:srgbClr val="0000FF"/>
                </a:solidFill>
                <a:latin typeface="Courier New"/>
              </a:rPr>
              <a:t>    &lt;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group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name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="data"&gt; </a:t>
            </a:r>
          </a:p>
          <a:p>
            <a:pPr>
              <a:defRPr/>
            </a:pPr>
            <a:r>
              <a:rPr lang="en-US" sz="1050" dirty="0">
                <a:solidFill>
                  <a:srgbClr val="0000FF"/>
                </a:solidFill>
                <a:latin typeface="Courier New"/>
              </a:rPr>
              <a:t>      &lt;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attribute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name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</a:t>
            </a:r>
            <a:r>
              <a:rPr lang="en-US" sz="1050" dirty="0" err="1">
                <a:solidFill>
                  <a:srgbClr val="0000FF"/>
                </a:solidFill>
                <a:latin typeface="Courier New"/>
              </a:rPr>
              <a:t>NX_class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"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source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="constant"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value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</a:t>
            </a:r>
            <a:r>
              <a:rPr lang="en-US" sz="1050" dirty="0" err="1">
                <a:solidFill>
                  <a:srgbClr val="0000FF"/>
                </a:solidFill>
                <a:latin typeface="Courier New"/>
              </a:rPr>
              <a:t>NXdata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"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type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="string"&gt;&lt;/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attribute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&gt; </a:t>
            </a:r>
          </a:p>
          <a:p>
            <a:pPr>
              <a:defRPr/>
            </a:pPr>
            <a:r>
              <a:rPr lang="en-US" sz="1050" dirty="0">
                <a:solidFill>
                  <a:srgbClr val="0000FF"/>
                </a:solidFill>
                <a:latin typeface="Courier New"/>
              </a:rPr>
              <a:t>      &lt;</a:t>
            </a:r>
            <a:r>
              <a:rPr lang="en-US" sz="1050" dirty="0" err="1">
                <a:solidFill>
                  <a:srgbClr val="A31515"/>
                </a:solidFill>
                <a:latin typeface="Courier New"/>
              </a:rPr>
              <a:t>hardlink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name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="data"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target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="/entry/instrument/detector/data"&gt;&lt;/</a:t>
            </a:r>
            <a:r>
              <a:rPr lang="en-US" sz="1050" dirty="0" err="1">
                <a:solidFill>
                  <a:srgbClr val="A31515"/>
                </a:solidFill>
                <a:latin typeface="Courier New"/>
              </a:rPr>
              <a:t>hardlink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&gt;</a:t>
            </a:r>
          </a:p>
          <a:p>
            <a:pPr>
              <a:defRPr/>
            </a:pPr>
            <a:r>
              <a:rPr lang="en-US" sz="1050" dirty="0">
                <a:solidFill>
                  <a:srgbClr val="0000FF"/>
                </a:solidFill>
                <a:latin typeface="Courier New"/>
              </a:rPr>
              <a:t>      &lt;!--</a:t>
            </a:r>
            <a:r>
              <a:rPr lang="en-US" sz="1050" dirty="0">
                <a:solidFill>
                  <a:srgbClr val="008000"/>
                </a:solidFill>
                <a:latin typeface="Courier New"/>
              </a:rPr>
              <a:t> The "target" attribute in /entry/instrument/detector/data is used to </a:t>
            </a:r>
          </a:p>
          <a:p>
            <a:pPr>
              <a:defRPr/>
            </a:pPr>
            <a:r>
              <a:rPr lang="en-US" sz="1050" dirty="0">
                <a:solidFill>
                  <a:srgbClr val="008000"/>
                </a:solidFill>
                <a:latin typeface="Courier New"/>
              </a:rPr>
              <a:t>           tell Nexus utilities that this is a </a:t>
            </a:r>
            <a:r>
              <a:rPr lang="en-US" sz="1050" dirty="0" err="1">
                <a:solidFill>
                  <a:srgbClr val="008000"/>
                </a:solidFill>
                <a:latin typeface="Courier New"/>
              </a:rPr>
              <a:t>hardlink</a:t>
            </a:r>
            <a:r>
              <a:rPr lang="en-US" sz="1050" dirty="0">
                <a:solidFill>
                  <a:srgbClr val="008000"/>
                </a:solidFill>
                <a:latin typeface="Courier New"/>
              </a:rPr>
              <a:t> 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--&gt;</a:t>
            </a:r>
          </a:p>
          <a:p>
            <a:pPr>
              <a:defRPr/>
            </a:pPr>
            <a:r>
              <a:rPr lang="en-US" sz="1050" dirty="0">
                <a:solidFill>
                  <a:srgbClr val="0000FF"/>
                </a:solidFill>
                <a:latin typeface="Courier New"/>
              </a:rPr>
              <a:t>    &lt;/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group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&gt;              &lt;!--</a:t>
            </a:r>
            <a:r>
              <a:rPr lang="en-US" sz="1050" dirty="0">
                <a:solidFill>
                  <a:srgbClr val="008000"/>
                </a:solidFill>
                <a:latin typeface="Courier New"/>
              </a:rPr>
              <a:t> end group data 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--&gt; </a:t>
            </a:r>
          </a:p>
          <a:p>
            <a:pPr>
              <a:defRPr/>
            </a:pPr>
            <a:r>
              <a:rPr lang="en-US" sz="1050" dirty="0">
                <a:solidFill>
                  <a:srgbClr val="0000FF"/>
                </a:solidFill>
                <a:latin typeface="Courier New"/>
              </a:rPr>
              <a:t>  &lt;/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group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&gt;                &lt;!--</a:t>
            </a:r>
            <a:r>
              <a:rPr lang="en-US" sz="1050" dirty="0">
                <a:solidFill>
                  <a:srgbClr val="008000"/>
                </a:solidFill>
                <a:latin typeface="Courier New"/>
              </a:rPr>
              <a:t> end group entry 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--&gt;</a:t>
            </a:r>
          </a:p>
          <a:p>
            <a:pPr>
              <a:defRPr/>
            </a:pPr>
            <a:r>
              <a:rPr lang="en-US" sz="1050" dirty="0">
                <a:solidFill>
                  <a:srgbClr val="0000FF"/>
                </a:solidFill>
                <a:latin typeface="Courier New"/>
              </a:rPr>
              <a:t>&lt;/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xml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&gt;</a:t>
            </a:r>
          </a:p>
          <a:p>
            <a:pPr>
              <a:defRPr/>
            </a:pPr>
            <a:endParaRPr lang="en-US" sz="1050" dirty="0">
              <a:solidFill>
                <a:srgbClr val="0000FF"/>
              </a:solidFill>
              <a:latin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248400" cy="838200"/>
          </a:xfrm>
        </p:spPr>
        <p:txBody>
          <a:bodyPr/>
          <a:lstStyle/>
          <a:p>
            <a:r>
              <a:rPr lang="en-US" altLang="en-US" b="1" smtClean="0">
                <a:solidFill>
                  <a:srgbClr val="0066FF"/>
                </a:solidFill>
              </a:rPr>
              <a:t>Multiple Threads per Plugin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1066800"/>
            <a:ext cx="8153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</a:rPr>
              <a:t>S</a:t>
            </a:r>
            <a:r>
              <a:rPr lang="en-US" kern="0" dirty="0" smtClean="0">
                <a:solidFill>
                  <a:srgbClr val="000000"/>
                </a:solidFill>
              </a:rPr>
              <a:t>upport </a:t>
            </a:r>
            <a:r>
              <a:rPr lang="en-US" kern="0" dirty="0">
                <a:solidFill>
                  <a:srgbClr val="000000"/>
                </a:solidFill>
              </a:rPr>
              <a:t>for multiple threads running the </a:t>
            </a:r>
            <a:r>
              <a:rPr lang="en-US" kern="0" dirty="0" err="1">
                <a:solidFill>
                  <a:srgbClr val="000000"/>
                </a:solidFill>
              </a:rPr>
              <a:t>processCallbacks</a:t>
            </a:r>
            <a:r>
              <a:rPr lang="en-US" kern="0" dirty="0">
                <a:solidFill>
                  <a:srgbClr val="000000"/>
                </a:solidFill>
              </a:rPr>
              <a:t>() function in a single plugin. </a:t>
            </a:r>
          </a:p>
          <a:p>
            <a:pPr marL="228600" indent="-2286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</a:rPr>
              <a:t>Can improve the performance of the plugin by a large factor. </a:t>
            </a:r>
          </a:p>
          <a:p>
            <a:pPr marL="228600" lvl="1" indent="-2286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</a:rPr>
              <a:t>Linear scaling with up to 5 threads (the largest value tested) observed for most of the plugins that now support multiple threads. </a:t>
            </a:r>
          </a:p>
          <a:p>
            <a:pPr marL="228600" indent="-2286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</a:rPr>
              <a:t>Maximum number of threads that can be used for the plugin is set in constructor and in IOC startup script.</a:t>
            </a:r>
          </a:p>
          <a:p>
            <a:pPr marL="228600" indent="-2286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</a:rPr>
              <a:t>Actual number of threads to use controlled via an EPICS PV at run time, up to the maximum value.</a:t>
            </a:r>
          </a:p>
          <a:p>
            <a:pPr marL="182880" indent="-18288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</a:rPr>
              <a:t>Optional sorting of </a:t>
            </a:r>
            <a:r>
              <a:rPr lang="en-US" kern="0" dirty="0" err="1">
                <a:solidFill>
                  <a:srgbClr val="000000"/>
                </a:solidFill>
              </a:rPr>
              <a:t>NDArrays</a:t>
            </a:r>
            <a:r>
              <a:rPr lang="en-US" kern="0" dirty="0">
                <a:solidFill>
                  <a:srgbClr val="000000"/>
                </a:solidFill>
              </a:rPr>
              <a:t> by </a:t>
            </a:r>
            <a:r>
              <a:rPr lang="en-US" kern="0" dirty="0" err="1">
                <a:solidFill>
                  <a:srgbClr val="000000"/>
                </a:solidFill>
              </a:rPr>
              <a:t>uniqueId</a:t>
            </a:r>
            <a:r>
              <a:rPr lang="en-US" kern="0" dirty="0">
                <a:solidFill>
                  <a:srgbClr val="000000"/>
                </a:solidFill>
              </a:rPr>
              <a:t> to attempt to output them in the correct order. </a:t>
            </a:r>
          </a:p>
          <a:p>
            <a:pPr marL="640080" lvl="1" indent="-18288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Several new parameters to control this option</a:t>
            </a:r>
          </a:p>
          <a:p>
            <a:pPr marL="182880" indent="-18288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</a:rPr>
              <a:t>Plugins needed minor modifications to be thread-safe for multiple threads running in a single plugin object.</a:t>
            </a:r>
          </a:p>
          <a:p>
            <a:pPr marL="182880" indent="-18288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</a:rPr>
              <a:t>Most compute-intensive plugins now support multiple threads.</a:t>
            </a:r>
          </a:p>
          <a:p>
            <a:pPr marL="182880" indent="-18288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kern="0" dirty="0">
              <a:solidFill>
                <a:srgbClr val="000000"/>
              </a:solidFill>
            </a:endParaRPr>
          </a:p>
          <a:p>
            <a:pPr marL="640080" lvl="1" indent="-18288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248400" cy="838200"/>
          </a:xfrm>
        </p:spPr>
        <p:txBody>
          <a:bodyPr/>
          <a:lstStyle/>
          <a:p>
            <a:r>
              <a:rPr lang="en-US" altLang="en-US" b="1" smtClean="0">
                <a:solidFill>
                  <a:srgbClr val="0066FF"/>
                </a:solidFill>
              </a:rPr>
              <a:t>Multiple Threads per Plugin</a:t>
            </a:r>
            <a:br>
              <a:rPr lang="en-US" altLang="en-US" b="1" smtClean="0">
                <a:solidFill>
                  <a:srgbClr val="0066FF"/>
                </a:solidFill>
              </a:rPr>
            </a:br>
            <a:r>
              <a:rPr lang="en-US" altLang="en-US" b="1" smtClean="0">
                <a:solidFill>
                  <a:srgbClr val="0066FF"/>
                </a:solidFill>
              </a:rPr>
              <a:t>1 Thread</a:t>
            </a:r>
          </a:p>
        </p:txBody>
      </p:sp>
      <p:pic>
        <p:nvPicPr>
          <p:cNvPr id="108547" name="Picture 2" descr="C:\Talks\SLAC areaDetector 2017\ADCore_documentation\NDPluginDriverExample_top_1thre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55725"/>
            <a:ext cx="5943600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8" name="Picture 3" descr="C:\Talks\SLAC areaDetector 2017\ADCore_documentation\NDPluginDriverExample_StatsFull_1threa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219200"/>
            <a:ext cx="252253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90" name="AutoShape 34"/>
          <p:cNvCxnSpPr>
            <a:cxnSpLocks noChangeShapeType="1"/>
            <a:stCxn id="12293" idx="2"/>
            <a:endCxn id="12295" idx="0"/>
          </p:cNvCxnSpPr>
          <p:nvPr/>
        </p:nvCxnSpPr>
        <p:spPr bwMode="auto">
          <a:xfrm rot="16200000" flipH="1">
            <a:off x="3783806" y="3902869"/>
            <a:ext cx="1781175" cy="158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91" name="AutoShape 35"/>
          <p:cNvCxnSpPr>
            <a:cxnSpLocks noChangeShapeType="1"/>
            <a:stCxn id="12295" idx="0"/>
            <a:endCxn id="12318" idx="2"/>
          </p:cNvCxnSpPr>
          <p:nvPr/>
        </p:nvCxnSpPr>
        <p:spPr bwMode="auto">
          <a:xfrm flipH="1" flipV="1">
            <a:off x="2149475" y="3994150"/>
            <a:ext cx="2525713" cy="800100"/>
          </a:xfrm>
          <a:prstGeom prst="straightConnector1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1646238" y="1477963"/>
            <a:ext cx="1189037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ADBase</a:t>
            </a:r>
            <a:b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.template</a:t>
            </a:r>
          </a:p>
        </p:txBody>
      </p:sp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3013075" y="2422525"/>
            <a:ext cx="3321050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Standard asyn device support</a:t>
            </a:r>
            <a:b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(device-independent)</a:t>
            </a: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3576638" y="5532438"/>
            <a:ext cx="2193925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Vendor API</a:t>
            </a:r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3805238" y="4794250"/>
            <a:ext cx="1738312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Driver </a:t>
            </a:r>
          </a:p>
        </p:txBody>
      </p:sp>
      <p:cxnSp>
        <p:nvCxnSpPr>
          <p:cNvPr id="12296" name="AutoShape 7"/>
          <p:cNvCxnSpPr>
            <a:cxnSpLocks noChangeShapeType="1"/>
            <a:stCxn id="12344" idx="2"/>
            <a:endCxn id="12295" idx="0"/>
          </p:cNvCxnSpPr>
          <p:nvPr/>
        </p:nvCxnSpPr>
        <p:spPr bwMode="auto">
          <a:xfrm flipH="1">
            <a:off x="4675188" y="3994150"/>
            <a:ext cx="765175" cy="800100"/>
          </a:xfrm>
          <a:prstGeom prst="straightConnector1">
            <a:avLst/>
          </a:prstGeom>
          <a:noFill/>
          <a:ln w="9525">
            <a:solidFill>
              <a:srgbClr val="FF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97" name="AutoShape 8"/>
          <p:cNvCxnSpPr>
            <a:cxnSpLocks noChangeShapeType="1"/>
            <a:stCxn id="12295" idx="2"/>
            <a:endCxn id="12294" idx="0"/>
          </p:cNvCxnSpPr>
          <p:nvPr/>
        </p:nvCxnSpPr>
        <p:spPr bwMode="auto">
          <a:xfrm flipH="1">
            <a:off x="4673600" y="5140325"/>
            <a:ext cx="1588" cy="392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98" name="AutoShape 9"/>
          <p:cNvCxnSpPr>
            <a:cxnSpLocks noChangeShapeType="1"/>
            <a:stCxn id="12293" idx="2"/>
            <a:endCxn id="12344" idx="0"/>
          </p:cNvCxnSpPr>
          <p:nvPr/>
        </p:nvCxnSpPr>
        <p:spPr bwMode="auto">
          <a:xfrm>
            <a:off x="4673600" y="3013075"/>
            <a:ext cx="766763" cy="63500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99" name="Rectangle 10"/>
          <p:cNvSpPr>
            <a:spLocks noChangeArrowheads="1"/>
          </p:cNvSpPr>
          <p:nvPr/>
        </p:nvSpPr>
        <p:spPr bwMode="auto">
          <a:xfrm>
            <a:off x="1920875" y="596900"/>
            <a:ext cx="6399213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Channel Access Clients (CSS, medm, Python, ImageJ, SPEC, etc.)</a:t>
            </a:r>
          </a:p>
        </p:txBody>
      </p:sp>
      <p:cxnSp>
        <p:nvCxnSpPr>
          <p:cNvPr id="12300" name="AutoShape 11"/>
          <p:cNvCxnSpPr>
            <a:cxnSpLocks noChangeShapeType="1"/>
            <a:stCxn id="12299" idx="2"/>
            <a:endCxn id="12292" idx="0"/>
          </p:cNvCxnSpPr>
          <p:nvPr/>
        </p:nvCxnSpPr>
        <p:spPr bwMode="auto">
          <a:xfrm flipH="1">
            <a:off x="2241550" y="936625"/>
            <a:ext cx="2878138" cy="54133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01" name="Text Box 12"/>
          <p:cNvSpPr txBox="1">
            <a:spLocks noChangeArrowheads="1"/>
          </p:cNvSpPr>
          <p:nvPr/>
        </p:nvSpPr>
        <p:spPr bwMode="auto">
          <a:xfrm>
            <a:off x="1625600" y="133350"/>
            <a:ext cx="6096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EPICS areaDetector Architecture</a:t>
            </a:r>
          </a:p>
        </p:txBody>
      </p:sp>
      <p:cxnSp>
        <p:nvCxnSpPr>
          <p:cNvPr id="12302" name="AutoShape 13"/>
          <p:cNvCxnSpPr>
            <a:cxnSpLocks noChangeShapeType="1"/>
            <a:stCxn id="12292" idx="2"/>
            <a:endCxn id="12293" idx="0"/>
          </p:cNvCxnSpPr>
          <p:nvPr/>
        </p:nvCxnSpPr>
        <p:spPr bwMode="auto">
          <a:xfrm>
            <a:off x="2241550" y="2068513"/>
            <a:ext cx="2432050" cy="354012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03" name="Rectangle 14"/>
          <p:cNvSpPr>
            <a:spLocks noChangeArrowheads="1"/>
          </p:cNvSpPr>
          <p:nvPr/>
        </p:nvSpPr>
        <p:spPr bwMode="auto">
          <a:xfrm>
            <a:off x="3200400" y="1466850"/>
            <a:ext cx="1279525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xxxDriver</a:t>
            </a:r>
            <a:b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.template</a:t>
            </a:r>
          </a:p>
        </p:txBody>
      </p:sp>
      <p:cxnSp>
        <p:nvCxnSpPr>
          <p:cNvPr id="12304" name="AutoShape 15"/>
          <p:cNvCxnSpPr>
            <a:cxnSpLocks noChangeShapeType="1"/>
            <a:stCxn id="12299" idx="2"/>
            <a:endCxn id="12303" idx="0"/>
          </p:cNvCxnSpPr>
          <p:nvPr/>
        </p:nvCxnSpPr>
        <p:spPr bwMode="auto">
          <a:xfrm flipH="1">
            <a:off x="3840163" y="936625"/>
            <a:ext cx="1279525" cy="53022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05" name="AutoShape 16"/>
          <p:cNvCxnSpPr>
            <a:cxnSpLocks noChangeShapeType="1"/>
            <a:stCxn id="12303" idx="2"/>
            <a:endCxn id="12293" idx="0"/>
          </p:cNvCxnSpPr>
          <p:nvPr/>
        </p:nvCxnSpPr>
        <p:spPr bwMode="auto">
          <a:xfrm>
            <a:off x="3840163" y="2057400"/>
            <a:ext cx="833437" cy="365125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3532188" y="6103938"/>
            <a:ext cx="2284412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Hardware</a:t>
            </a:r>
          </a:p>
        </p:txBody>
      </p:sp>
      <p:cxnSp>
        <p:nvCxnSpPr>
          <p:cNvPr id="12307" name="AutoShape 18"/>
          <p:cNvCxnSpPr>
            <a:cxnSpLocks noChangeShapeType="1"/>
            <a:stCxn id="12294" idx="2"/>
            <a:endCxn id="12306" idx="0"/>
          </p:cNvCxnSpPr>
          <p:nvPr/>
        </p:nvCxnSpPr>
        <p:spPr bwMode="auto">
          <a:xfrm>
            <a:off x="4673600" y="5875338"/>
            <a:ext cx="1588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08" name="Rectangle 19"/>
          <p:cNvSpPr>
            <a:spLocks noChangeArrowheads="1"/>
          </p:cNvSpPr>
          <p:nvPr/>
        </p:nvSpPr>
        <p:spPr bwMode="auto">
          <a:xfrm>
            <a:off x="7588250" y="2149475"/>
            <a:ext cx="1463675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0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C++ Base classes (NDArray, asynPortDriver, asynNDArrayDriver, ADDriver, NDPluginDriver)</a:t>
            </a:r>
          </a:p>
        </p:txBody>
      </p:sp>
      <p:cxnSp>
        <p:nvCxnSpPr>
          <p:cNvPr id="12309" name="AutoShape 20"/>
          <p:cNvCxnSpPr>
            <a:cxnSpLocks noChangeShapeType="1"/>
            <a:stCxn id="12295" idx="3"/>
            <a:endCxn id="12308" idx="2"/>
          </p:cNvCxnSpPr>
          <p:nvPr/>
        </p:nvCxnSpPr>
        <p:spPr bwMode="auto">
          <a:xfrm flipV="1">
            <a:off x="5543550" y="3346450"/>
            <a:ext cx="2776538" cy="162083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0" name="AutoShape 21"/>
          <p:cNvCxnSpPr>
            <a:cxnSpLocks noChangeShapeType="1"/>
            <a:stCxn id="12308" idx="2"/>
            <a:endCxn id="12320" idx="3"/>
          </p:cNvCxnSpPr>
          <p:nvPr/>
        </p:nvCxnSpPr>
        <p:spPr bwMode="auto">
          <a:xfrm flipH="1">
            <a:off x="7588250" y="3346450"/>
            <a:ext cx="731838" cy="4746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1" name="AutoShape 24"/>
          <p:cNvCxnSpPr>
            <a:cxnSpLocks noChangeShapeType="1"/>
          </p:cNvCxnSpPr>
          <p:nvPr/>
        </p:nvCxnSpPr>
        <p:spPr bwMode="auto">
          <a:xfrm>
            <a:off x="1965325" y="338613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12" name="Text Box 25"/>
          <p:cNvSpPr txBox="1">
            <a:spLocks noChangeArrowheads="1"/>
          </p:cNvSpPr>
          <p:nvPr/>
        </p:nvSpPr>
        <p:spPr bwMode="auto">
          <a:xfrm>
            <a:off x="0" y="1325563"/>
            <a:ext cx="16462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Layer 5 Standard EPICS records</a:t>
            </a:r>
          </a:p>
        </p:txBody>
      </p:sp>
      <p:sp>
        <p:nvSpPr>
          <p:cNvPr id="12313" name="Text Box 26"/>
          <p:cNvSpPr txBox="1">
            <a:spLocks noChangeArrowheads="1"/>
          </p:cNvSpPr>
          <p:nvPr/>
        </p:nvSpPr>
        <p:spPr bwMode="auto">
          <a:xfrm>
            <a:off x="0" y="2332038"/>
            <a:ext cx="15541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Layer 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EPICS device support</a:t>
            </a:r>
          </a:p>
        </p:txBody>
      </p:sp>
      <p:sp>
        <p:nvSpPr>
          <p:cNvPr id="12314" name="Text Box 27"/>
          <p:cNvSpPr txBox="1">
            <a:spLocks noChangeArrowheads="1"/>
          </p:cNvSpPr>
          <p:nvPr/>
        </p:nvSpPr>
        <p:spPr bwMode="auto">
          <a:xfrm>
            <a:off x="0" y="3530600"/>
            <a:ext cx="11890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Layer 3 Plug-ins</a:t>
            </a:r>
          </a:p>
        </p:txBody>
      </p:sp>
      <p:sp>
        <p:nvSpPr>
          <p:cNvPr id="12315" name="Text Box 28"/>
          <p:cNvSpPr txBox="1">
            <a:spLocks noChangeArrowheads="1"/>
          </p:cNvSpPr>
          <p:nvPr/>
        </p:nvSpPr>
        <p:spPr bwMode="auto">
          <a:xfrm>
            <a:off x="0" y="5532438"/>
            <a:ext cx="14636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Layer 1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Hardware API</a:t>
            </a:r>
          </a:p>
        </p:txBody>
      </p:sp>
      <p:sp>
        <p:nvSpPr>
          <p:cNvPr id="12316" name="Text Box 29"/>
          <p:cNvSpPr txBox="1">
            <a:spLocks noChangeArrowheads="1"/>
          </p:cNvSpPr>
          <p:nvPr/>
        </p:nvSpPr>
        <p:spPr bwMode="auto">
          <a:xfrm>
            <a:off x="0" y="4676775"/>
            <a:ext cx="15541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Layer 2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Device drivers</a:t>
            </a:r>
          </a:p>
        </p:txBody>
      </p:sp>
      <p:sp>
        <p:nvSpPr>
          <p:cNvPr id="12317" name="Text Box 30"/>
          <p:cNvSpPr txBox="1">
            <a:spLocks noChangeArrowheads="1"/>
          </p:cNvSpPr>
          <p:nvPr/>
        </p:nvSpPr>
        <p:spPr bwMode="auto">
          <a:xfrm>
            <a:off x="0" y="411163"/>
            <a:ext cx="19208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Layer 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EPICS CA clients</a:t>
            </a:r>
          </a:p>
        </p:txBody>
      </p:sp>
      <p:sp>
        <p:nvSpPr>
          <p:cNvPr id="12318" name="Rectangle 31"/>
          <p:cNvSpPr>
            <a:spLocks noChangeArrowheads="1"/>
          </p:cNvSpPr>
          <p:nvPr/>
        </p:nvSpPr>
        <p:spPr bwMode="auto">
          <a:xfrm>
            <a:off x="1554163" y="3648075"/>
            <a:ext cx="1189037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StdArrays</a:t>
            </a:r>
          </a:p>
        </p:txBody>
      </p:sp>
      <p:cxnSp>
        <p:nvCxnSpPr>
          <p:cNvPr id="12319" name="AutoShape 32"/>
          <p:cNvCxnSpPr>
            <a:cxnSpLocks noChangeShapeType="1"/>
            <a:stCxn id="12293" idx="1"/>
            <a:endCxn id="12318" idx="0"/>
          </p:cNvCxnSpPr>
          <p:nvPr/>
        </p:nvCxnSpPr>
        <p:spPr bwMode="auto">
          <a:xfrm rot="10800000" flipV="1">
            <a:off x="2149475" y="2717800"/>
            <a:ext cx="863600" cy="930275"/>
          </a:xfrm>
          <a:prstGeom prst="bentConnector2">
            <a:avLst/>
          </a:prstGeom>
          <a:noFill/>
          <a:ln w="9525">
            <a:solidFill>
              <a:srgbClr val="0000FF"/>
            </a:solidFill>
            <a:prstDash val="lgDash"/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20" name="Rectangle 36"/>
          <p:cNvSpPr>
            <a:spLocks noChangeArrowheads="1"/>
          </p:cNvSpPr>
          <p:nvPr/>
        </p:nvSpPr>
        <p:spPr bwMode="auto">
          <a:xfrm>
            <a:off x="6081713" y="3421063"/>
            <a:ext cx="1506537" cy="800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File </a:t>
            </a:r>
            <a:b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(HDF5, </a:t>
            </a:r>
            <a:r>
              <a:rPr lang="en-US" altLang="en-US" sz="14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netCDF, TIFF, JPEG)</a:t>
            </a:r>
          </a:p>
        </p:txBody>
      </p:sp>
      <p:cxnSp>
        <p:nvCxnSpPr>
          <p:cNvPr id="12321" name="AutoShape 37"/>
          <p:cNvCxnSpPr>
            <a:cxnSpLocks noChangeShapeType="1"/>
            <a:stCxn id="12295" idx="0"/>
            <a:endCxn id="12320" idx="2"/>
          </p:cNvCxnSpPr>
          <p:nvPr/>
        </p:nvCxnSpPr>
        <p:spPr bwMode="auto">
          <a:xfrm flipV="1">
            <a:off x="4675188" y="4221163"/>
            <a:ext cx="2159000" cy="573087"/>
          </a:xfrm>
          <a:prstGeom prst="straightConnector1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2" name="AutoShape 38"/>
          <p:cNvCxnSpPr>
            <a:cxnSpLocks noChangeShapeType="1"/>
            <a:stCxn id="12293" idx="2"/>
            <a:endCxn id="12320" idx="0"/>
          </p:cNvCxnSpPr>
          <p:nvPr/>
        </p:nvCxnSpPr>
        <p:spPr bwMode="auto">
          <a:xfrm>
            <a:off x="4673600" y="3013075"/>
            <a:ext cx="2160588" cy="407988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23" name="Rectangle 39"/>
          <p:cNvSpPr>
            <a:spLocks noChangeArrowheads="1"/>
          </p:cNvSpPr>
          <p:nvPr/>
        </p:nvSpPr>
        <p:spPr bwMode="auto">
          <a:xfrm>
            <a:off x="6583363" y="1477963"/>
            <a:ext cx="1554162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NDPluginXXX.</a:t>
            </a:r>
            <a:b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template</a:t>
            </a:r>
          </a:p>
        </p:txBody>
      </p:sp>
      <p:cxnSp>
        <p:nvCxnSpPr>
          <p:cNvPr id="12324" name="AutoShape 40"/>
          <p:cNvCxnSpPr>
            <a:cxnSpLocks noChangeShapeType="1"/>
            <a:stCxn id="12323" idx="2"/>
            <a:endCxn id="12293" idx="0"/>
          </p:cNvCxnSpPr>
          <p:nvPr/>
        </p:nvCxnSpPr>
        <p:spPr bwMode="auto">
          <a:xfrm flipH="1">
            <a:off x="4673600" y="2068513"/>
            <a:ext cx="2687638" cy="354012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5" name="AutoShape 41"/>
          <p:cNvCxnSpPr>
            <a:cxnSpLocks noChangeShapeType="1"/>
            <a:stCxn id="12299" idx="2"/>
            <a:endCxn id="12323" idx="0"/>
          </p:cNvCxnSpPr>
          <p:nvPr/>
        </p:nvCxnSpPr>
        <p:spPr bwMode="auto">
          <a:xfrm>
            <a:off x="5119688" y="936625"/>
            <a:ext cx="2241550" cy="54133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6" name="AutoShape 42"/>
          <p:cNvCxnSpPr>
            <a:cxnSpLocks noChangeShapeType="1"/>
            <a:stCxn id="12293" idx="2"/>
            <a:endCxn id="12318" idx="0"/>
          </p:cNvCxnSpPr>
          <p:nvPr/>
        </p:nvCxnSpPr>
        <p:spPr bwMode="auto">
          <a:xfrm flipH="1">
            <a:off x="2149475" y="3013075"/>
            <a:ext cx="2524125" cy="63500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7" name="AutoShape 43"/>
          <p:cNvCxnSpPr>
            <a:cxnSpLocks noChangeShapeType="1"/>
            <a:endCxn id="12328" idx="1"/>
          </p:cNvCxnSpPr>
          <p:nvPr/>
        </p:nvCxnSpPr>
        <p:spPr bwMode="auto">
          <a:xfrm>
            <a:off x="6019800" y="5257800"/>
            <a:ext cx="503238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28" name="Text Box 44"/>
          <p:cNvSpPr txBox="1">
            <a:spLocks noChangeArrowheads="1"/>
          </p:cNvSpPr>
          <p:nvPr/>
        </p:nvSpPr>
        <p:spPr bwMode="auto">
          <a:xfrm>
            <a:off x="6523038" y="5105400"/>
            <a:ext cx="1828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Channel access</a:t>
            </a:r>
          </a:p>
        </p:txBody>
      </p:sp>
      <p:cxnSp>
        <p:nvCxnSpPr>
          <p:cNvPr id="12329" name="AutoShape 45"/>
          <p:cNvCxnSpPr>
            <a:cxnSpLocks noChangeShapeType="1"/>
            <a:endCxn id="12330" idx="1"/>
          </p:cNvCxnSpPr>
          <p:nvPr/>
        </p:nvCxnSpPr>
        <p:spPr bwMode="auto">
          <a:xfrm>
            <a:off x="6019800" y="5543550"/>
            <a:ext cx="503238" cy="0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30" name="Text Box 46"/>
          <p:cNvSpPr txBox="1">
            <a:spLocks noChangeArrowheads="1"/>
          </p:cNvSpPr>
          <p:nvPr/>
        </p:nvSpPr>
        <p:spPr bwMode="auto">
          <a:xfrm>
            <a:off x="6523038" y="5391150"/>
            <a:ext cx="2286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Record/device support</a:t>
            </a:r>
          </a:p>
        </p:txBody>
      </p:sp>
      <p:cxnSp>
        <p:nvCxnSpPr>
          <p:cNvPr id="12331" name="AutoShape 47"/>
          <p:cNvCxnSpPr>
            <a:cxnSpLocks noChangeShapeType="1"/>
            <a:endCxn id="12332" idx="1"/>
          </p:cNvCxnSpPr>
          <p:nvPr/>
        </p:nvCxnSpPr>
        <p:spPr bwMode="auto">
          <a:xfrm>
            <a:off x="6019800" y="5791200"/>
            <a:ext cx="503238" cy="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32" name="Text Box 48"/>
          <p:cNvSpPr txBox="1">
            <a:spLocks noChangeArrowheads="1"/>
          </p:cNvSpPr>
          <p:nvPr/>
        </p:nvSpPr>
        <p:spPr bwMode="auto">
          <a:xfrm>
            <a:off x="6523038" y="5638800"/>
            <a:ext cx="26527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asynInt32, Float64, Octet</a:t>
            </a:r>
          </a:p>
        </p:txBody>
      </p:sp>
      <p:cxnSp>
        <p:nvCxnSpPr>
          <p:cNvPr id="12333" name="AutoShape 49"/>
          <p:cNvCxnSpPr>
            <a:cxnSpLocks noChangeShapeType="1"/>
            <a:endCxn id="12334" idx="1"/>
          </p:cNvCxnSpPr>
          <p:nvPr/>
        </p:nvCxnSpPr>
        <p:spPr bwMode="auto">
          <a:xfrm>
            <a:off x="6019800" y="6248400"/>
            <a:ext cx="503238" cy="0"/>
          </a:xfrm>
          <a:prstGeom prst="straightConnector1">
            <a:avLst/>
          </a:prstGeom>
          <a:noFill/>
          <a:ln w="9525">
            <a:solidFill>
              <a:srgbClr val="FF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34" name="Text Box 50"/>
          <p:cNvSpPr txBox="1">
            <a:spLocks noChangeArrowheads="1"/>
          </p:cNvSpPr>
          <p:nvPr/>
        </p:nvSpPr>
        <p:spPr bwMode="auto">
          <a:xfrm>
            <a:off x="6523038" y="6096000"/>
            <a:ext cx="2697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asynGenericPointer (NDArray)</a:t>
            </a:r>
          </a:p>
        </p:txBody>
      </p:sp>
      <p:cxnSp>
        <p:nvCxnSpPr>
          <p:cNvPr id="12335" name="AutoShape 51"/>
          <p:cNvCxnSpPr>
            <a:cxnSpLocks noChangeShapeType="1"/>
            <a:endCxn id="12336" idx="1"/>
          </p:cNvCxnSpPr>
          <p:nvPr/>
        </p:nvCxnSpPr>
        <p:spPr bwMode="auto">
          <a:xfrm>
            <a:off x="6019800" y="6019800"/>
            <a:ext cx="503238" cy="0"/>
          </a:xfrm>
          <a:prstGeom prst="straightConnector1">
            <a:avLst/>
          </a:prstGeom>
          <a:noFill/>
          <a:ln w="9525">
            <a:solidFill>
              <a:srgbClr val="0000FF"/>
            </a:solidFill>
            <a:prstDash val="lg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36" name="Text Box 52"/>
          <p:cNvSpPr txBox="1">
            <a:spLocks noChangeArrowheads="1"/>
          </p:cNvSpPr>
          <p:nvPr/>
        </p:nvSpPr>
        <p:spPr bwMode="auto">
          <a:xfrm>
            <a:off x="6523038" y="5867400"/>
            <a:ext cx="1828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asynXXXArray</a:t>
            </a:r>
          </a:p>
        </p:txBody>
      </p:sp>
      <p:cxnSp>
        <p:nvCxnSpPr>
          <p:cNvPr id="12337" name="AutoShape 53"/>
          <p:cNvCxnSpPr>
            <a:cxnSpLocks noChangeShapeType="1"/>
            <a:endCxn id="12338" idx="1"/>
          </p:cNvCxnSpPr>
          <p:nvPr/>
        </p:nvCxnSpPr>
        <p:spPr bwMode="auto">
          <a:xfrm>
            <a:off x="6019800" y="6505575"/>
            <a:ext cx="5032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38" name="Text Box 54"/>
          <p:cNvSpPr txBox="1">
            <a:spLocks noChangeArrowheads="1"/>
          </p:cNvSpPr>
          <p:nvPr/>
        </p:nvSpPr>
        <p:spPr bwMode="auto">
          <a:xfrm>
            <a:off x="6523038" y="6353175"/>
            <a:ext cx="1828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C library calls</a:t>
            </a:r>
          </a:p>
        </p:txBody>
      </p:sp>
      <p:sp>
        <p:nvSpPr>
          <p:cNvPr id="12339" name="Rectangle 55"/>
          <p:cNvSpPr>
            <a:spLocks noChangeArrowheads="1"/>
          </p:cNvSpPr>
          <p:nvPr/>
        </p:nvSpPr>
        <p:spPr bwMode="auto">
          <a:xfrm>
            <a:off x="4664075" y="1477963"/>
            <a:ext cx="1554163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NDPluginBase</a:t>
            </a:r>
            <a:b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.template</a:t>
            </a:r>
          </a:p>
        </p:txBody>
      </p:sp>
      <p:cxnSp>
        <p:nvCxnSpPr>
          <p:cNvPr id="12340" name="AutoShape 56"/>
          <p:cNvCxnSpPr>
            <a:cxnSpLocks noChangeShapeType="1"/>
            <a:stCxn id="12299" idx="2"/>
            <a:endCxn id="12339" idx="0"/>
          </p:cNvCxnSpPr>
          <p:nvPr/>
        </p:nvCxnSpPr>
        <p:spPr bwMode="auto">
          <a:xfrm>
            <a:off x="5119688" y="936625"/>
            <a:ext cx="322262" cy="54133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41" name="AutoShape 57"/>
          <p:cNvCxnSpPr>
            <a:cxnSpLocks noChangeShapeType="1"/>
            <a:stCxn id="12339" idx="2"/>
            <a:endCxn id="12293" idx="0"/>
          </p:cNvCxnSpPr>
          <p:nvPr/>
        </p:nvCxnSpPr>
        <p:spPr bwMode="auto">
          <a:xfrm flipH="1">
            <a:off x="4673600" y="2068513"/>
            <a:ext cx="768350" cy="354012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42" name="AutoShape 58"/>
          <p:cNvCxnSpPr>
            <a:cxnSpLocks noChangeShapeType="1"/>
            <a:stCxn id="12345" idx="3"/>
            <a:endCxn id="12344" idx="1"/>
          </p:cNvCxnSpPr>
          <p:nvPr/>
        </p:nvCxnSpPr>
        <p:spPr bwMode="auto">
          <a:xfrm>
            <a:off x="4387850" y="3821113"/>
            <a:ext cx="549275" cy="0"/>
          </a:xfrm>
          <a:prstGeom prst="straightConnector1">
            <a:avLst/>
          </a:prstGeom>
          <a:noFill/>
          <a:ln w="9525">
            <a:solidFill>
              <a:srgbClr val="FF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43" name="AutoShape 59"/>
          <p:cNvCxnSpPr>
            <a:cxnSpLocks noChangeShapeType="1"/>
            <a:stCxn id="12345" idx="1"/>
            <a:endCxn id="12318" idx="3"/>
          </p:cNvCxnSpPr>
          <p:nvPr/>
        </p:nvCxnSpPr>
        <p:spPr bwMode="auto">
          <a:xfrm flipH="1">
            <a:off x="2743200" y="3821113"/>
            <a:ext cx="365125" cy="0"/>
          </a:xfrm>
          <a:prstGeom prst="straightConnector1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44" name="Rectangle 4"/>
          <p:cNvSpPr>
            <a:spLocks noChangeArrowheads="1"/>
          </p:cNvSpPr>
          <p:nvPr/>
        </p:nvSpPr>
        <p:spPr bwMode="auto">
          <a:xfrm>
            <a:off x="4937125" y="3648075"/>
            <a:ext cx="100647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ROI</a:t>
            </a:r>
          </a:p>
        </p:txBody>
      </p:sp>
      <p:sp>
        <p:nvSpPr>
          <p:cNvPr id="12345" name="Rectangle 60"/>
          <p:cNvSpPr>
            <a:spLocks noChangeArrowheads="1"/>
          </p:cNvSpPr>
          <p:nvPr/>
        </p:nvSpPr>
        <p:spPr bwMode="auto">
          <a:xfrm>
            <a:off x="3108325" y="3648075"/>
            <a:ext cx="12795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Process</a:t>
            </a:r>
          </a:p>
        </p:txBody>
      </p:sp>
      <p:cxnSp>
        <p:nvCxnSpPr>
          <p:cNvPr id="12346" name="AutoShape 61"/>
          <p:cNvCxnSpPr>
            <a:cxnSpLocks noChangeShapeType="1"/>
            <a:stCxn id="12293" idx="2"/>
            <a:endCxn id="12345" idx="0"/>
          </p:cNvCxnSpPr>
          <p:nvPr/>
        </p:nvCxnSpPr>
        <p:spPr bwMode="auto">
          <a:xfrm flipH="1">
            <a:off x="3748088" y="3013075"/>
            <a:ext cx="925512" cy="63500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47" name="AutoShape 62"/>
          <p:cNvCxnSpPr>
            <a:cxnSpLocks noChangeShapeType="1"/>
            <a:stCxn id="12345" idx="2"/>
            <a:endCxn id="12295" idx="0"/>
          </p:cNvCxnSpPr>
          <p:nvPr/>
        </p:nvCxnSpPr>
        <p:spPr bwMode="auto">
          <a:xfrm>
            <a:off x="3748088" y="3994150"/>
            <a:ext cx="927100" cy="800100"/>
          </a:xfrm>
          <a:prstGeom prst="straightConnector1">
            <a:avLst/>
          </a:prstGeom>
          <a:noFill/>
          <a:ln w="9525">
            <a:solidFill>
              <a:srgbClr val="FF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48" name="AutoShape 63"/>
          <p:cNvCxnSpPr>
            <a:cxnSpLocks noChangeShapeType="1"/>
            <a:stCxn id="12344" idx="3"/>
            <a:endCxn id="12320" idx="1"/>
          </p:cNvCxnSpPr>
          <p:nvPr/>
        </p:nvCxnSpPr>
        <p:spPr bwMode="auto">
          <a:xfrm>
            <a:off x="5943600" y="3821113"/>
            <a:ext cx="138113" cy="0"/>
          </a:xfrm>
          <a:prstGeom prst="straightConnector1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248400" cy="838200"/>
          </a:xfrm>
        </p:spPr>
        <p:txBody>
          <a:bodyPr/>
          <a:lstStyle/>
          <a:p>
            <a:r>
              <a:rPr lang="en-US" altLang="en-US" b="1" smtClean="0">
                <a:solidFill>
                  <a:srgbClr val="0066FF"/>
                </a:solidFill>
              </a:rPr>
              <a:t>Multiple Threads per Plugin</a:t>
            </a:r>
            <a:br>
              <a:rPr lang="en-US" altLang="en-US" b="1" smtClean="0">
                <a:solidFill>
                  <a:srgbClr val="0066FF"/>
                </a:solidFill>
              </a:rPr>
            </a:br>
            <a:r>
              <a:rPr lang="en-US" altLang="en-US" b="1" smtClean="0">
                <a:solidFill>
                  <a:srgbClr val="0066FF"/>
                </a:solidFill>
              </a:rPr>
              <a:t>3 Threads</a:t>
            </a:r>
          </a:p>
        </p:txBody>
      </p:sp>
      <p:pic>
        <p:nvPicPr>
          <p:cNvPr id="110595" name="Picture 2" descr="C:\Talks\SLAC areaDetector 2017\ADCore_documentation\NDPluginDriverExample_top_3thre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09688"/>
            <a:ext cx="5943600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6" name="Picture 3" descr="C:\Talks\SLAC areaDetector 2017\ADCore_documentation\NDPluginDriverExample_StatsFull_3threa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143000"/>
            <a:ext cx="252253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248400" cy="838200"/>
          </a:xfrm>
        </p:spPr>
        <p:txBody>
          <a:bodyPr/>
          <a:lstStyle/>
          <a:p>
            <a:r>
              <a:rPr lang="en-US" altLang="en-US" b="1" smtClean="0">
                <a:solidFill>
                  <a:srgbClr val="0066FF"/>
                </a:solidFill>
              </a:rPr>
              <a:t>Multiple Threads per Plugin</a:t>
            </a:r>
            <a:br>
              <a:rPr lang="en-US" altLang="en-US" b="1" smtClean="0">
                <a:solidFill>
                  <a:srgbClr val="0066FF"/>
                </a:solidFill>
              </a:rPr>
            </a:br>
            <a:r>
              <a:rPr lang="en-US" altLang="en-US" b="1" smtClean="0">
                <a:solidFill>
                  <a:srgbClr val="0066FF"/>
                </a:solidFill>
              </a:rPr>
              <a:t>5 Threads</a:t>
            </a:r>
          </a:p>
        </p:txBody>
      </p:sp>
      <p:pic>
        <p:nvPicPr>
          <p:cNvPr id="112643" name="Picture 2" descr="C:\Talks\SLAC areaDetector 2017\ADCore_documentation\NDPluginDriverExample_top_5thre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85888"/>
            <a:ext cx="5943600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4" name="Picture 3" descr="C:\Talks\SLAC areaDetector 2017\ADCore_documentation\NDPluginDriverExample_StatsFull_5threa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219200"/>
            <a:ext cx="252253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6248400" cy="762000"/>
          </a:xfrm>
        </p:spPr>
        <p:txBody>
          <a:bodyPr/>
          <a:lstStyle/>
          <a:p>
            <a:r>
              <a:rPr lang="en-US" altLang="en-US" b="1" smtClean="0">
                <a:solidFill>
                  <a:srgbClr val="0066FF"/>
                </a:solidFill>
              </a:rPr>
              <a:t>NDPluginScatter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" y="9906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880" indent="-18288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</a:rPr>
              <a:t>Used to distribute (scatter) the processing of </a:t>
            </a:r>
            <a:r>
              <a:rPr lang="en-US" kern="0" dirty="0" err="1">
                <a:solidFill>
                  <a:srgbClr val="000000"/>
                </a:solidFill>
              </a:rPr>
              <a:t>NDArrays</a:t>
            </a:r>
            <a:r>
              <a:rPr lang="en-US" kern="0" dirty="0">
                <a:solidFill>
                  <a:srgbClr val="000000"/>
                </a:solidFill>
              </a:rPr>
              <a:t> to multiple downstream plugins</a:t>
            </a:r>
            <a:endParaRPr lang="en-US" sz="2000" kern="0" dirty="0">
              <a:solidFill>
                <a:srgbClr val="000000"/>
              </a:solidFill>
            </a:endParaRPr>
          </a:p>
          <a:p>
            <a:pPr marL="640080" lvl="1" indent="-18288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Allows multiple instances of a plugin to process </a:t>
            </a:r>
            <a:r>
              <a:rPr lang="en-US" sz="2000" kern="0" dirty="0" err="1">
                <a:solidFill>
                  <a:srgbClr val="000000"/>
                </a:solidFill>
              </a:rPr>
              <a:t>NDArrays</a:t>
            </a:r>
            <a:r>
              <a:rPr lang="en-US" sz="2000" kern="0" dirty="0">
                <a:solidFill>
                  <a:srgbClr val="000000"/>
                </a:solidFill>
              </a:rPr>
              <a:t> in parallel, utilizing multiple cores to increase throughput.</a:t>
            </a:r>
          </a:p>
          <a:p>
            <a:pPr marL="640080" lvl="1" indent="-18288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Utilizes modified round-robin for choosing next output plugin</a:t>
            </a:r>
          </a:p>
          <a:p>
            <a:pPr marL="182880" indent="-18288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</a:rPr>
              <a:t>More complex than multiple threads in a single plugin, but allows the plugins running in parallel to have different configurations or even be different plugins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600200" y="3568700"/>
            <a:ext cx="6248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b="1" kern="0" dirty="0" err="1" smtClean="0">
                <a:solidFill>
                  <a:srgbClr val="0066FF"/>
                </a:solidFill>
              </a:rPr>
              <a:t>NDPluginGather</a:t>
            </a:r>
            <a:endParaRPr lang="en-US" altLang="en-US" b="1" kern="0" dirty="0" smtClean="0">
              <a:solidFill>
                <a:srgbClr val="0066FF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2400" y="42672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880" indent="-18288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</a:rPr>
              <a:t>Merges </a:t>
            </a:r>
            <a:r>
              <a:rPr lang="en-US" kern="0" dirty="0" err="1">
                <a:solidFill>
                  <a:srgbClr val="000000"/>
                </a:solidFill>
              </a:rPr>
              <a:t>NDArrays</a:t>
            </a:r>
            <a:r>
              <a:rPr lang="en-US" kern="0" dirty="0">
                <a:solidFill>
                  <a:srgbClr val="000000"/>
                </a:solidFill>
              </a:rPr>
              <a:t> from multiple upstream plugins into a single output stream.</a:t>
            </a:r>
          </a:p>
          <a:p>
            <a:pPr marL="182880" indent="-18288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</a:rPr>
              <a:t>Designed to work with </a:t>
            </a:r>
            <a:r>
              <a:rPr lang="en-US" kern="0" dirty="0" err="1">
                <a:solidFill>
                  <a:srgbClr val="000000"/>
                </a:solidFill>
              </a:rPr>
              <a:t>NDPluginScatter</a:t>
            </a:r>
            <a:endParaRPr lang="en-US" kern="0" dirty="0">
              <a:solidFill>
                <a:srgbClr val="000000"/>
              </a:solidFill>
            </a:endParaRPr>
          </a:p>
          <a:p>
            <a:pPr marL="182880" indent="-18288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</a:rPr>
              <a:t>Optional sorting by </a:t>
            </a:r>
            <a:r>
              <a:rPr lang="en-US" kern="0" dirty="0" err="1">
                <a:solidFill>
                  <a:srgbClr val="000000"/>
                </a:solidFill>
              </a:rPr>
              <a:t>uniqueId</a:t>
            </a:r>
            <a:endParaRPr lang="en-US" kern="0" dirty="0">
              <a:solidFill>
                <a:srgbClr val="000000"/>
              </a:solidFill>
            </a:endParaRPr>
          </a:p>
        </p:txBody>
      </p:sp>
      <p:pic>
        <p:nvPicPr>
          <p:cNvPr id="114694" name="Picture 2" descr="C:\Talks\SLAC areaDetector 2017\ADCore_documentation\NDGath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4692650"/>
            <a:ext cx="224790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467600" cy="762000"/>
          </a:xfrm>
        </p:spPr>
        <p:txBody>
          <a:bodyPr/>
          <a:lstStyle/>
          <a:p>
            <a:r>
              <a:rPr lang="en-US" altLang="en-US" sz="3200" b="1" smtClean="0">
                <a:solidFill>
                  <a:srgbClr val="0066FF"/>
                </a:solidFill>
              </a:rPr>
              <a:t>Distributed Processing with NDPluginScatter + EPICS V4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10668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rgbClr val="000000"/>
                </a:solidFill>
              </a:rPr>
              <a:t>Distribute HDF5 file writing to multiple IOCs (4096 x 3078 8-bit)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0" y="4978400"/>
          <a:ext cx="4114799" cy="17271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225"/>
                <a:gridCol w="1371225"/>
                <a:gridCol w="1372349"/>
              </a:tblGrid>
              <a:tr h="36576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800">
                          <a:effectLst/>
                        </a:rPr>
                        <a:t># IOCs</a:t>
                      </a:r>
                      <a:endParaRPr lang="en-US" sz="2400" kern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800">
                          <a:effectLst/>
                        </a:rPr>
                        <a:t>Files/sec</a:t>
                      </a:r>
                      <a:endParaRPr lang="en-US" sz="2400" kern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800">
                          <a:effectLst/>
                        </a:rPr>
                        <a:t>GB/sec</a:t>
                      </a:r>
                      <a:endParaRPr lang="en-US" sz="2400" kern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53813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800">
                          <a:effectLst/>
                        </a:rPr>
                        <a:t>1</a:t>
                      </a:r>
                      <a:endParaRPr lang="en-US" sz="2400" kern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800">
                          <a:effectLst/>
                        </a:rPr>
                        <a:t>101.0</a:t>
                      </a:r>
                      <a:endParaRPr lang="en-US" sz="2400" kern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800">
                          <a:effectLst/>
                        </a:rPr>
                        <a:t>1.19</a:t>
                      </a:r>
                      <a:endParaRPr lang="en-US" sz="2400" kern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53813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800">
                          <a:effectLst/>
                        </a:rPr>
                        <a:t>2</a:t>
                      </a:r>
                      <a:endParaRPr lang="en-US" sz="2400" kern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800">
                          <a:effectLst/>
                        </a:rPr>
                        <a:t>195.2</a:t>
                      </a:r>
                      <a:endParaRPr lang="en-US" sz="2400" kern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800">
                          <a:effectLst/>
                        </a:rPr>
                        <a:t>2.29</a:t>
                      </a:r>
                      <a:endParaRPr lang="en-US" sz="2400" kern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53813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800">
                          <a:effectLst/>
                        </a:rPr>
                        <a:t>3</a:t>
                      </a:r>
                      <a:endParaRPr lang="en-US" sz="2400" kern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800">
                          <a:effectLst/>
                        </a:rPr>
                        <a:t>217.5</a:t>
                      </a:r>
                      <a:endParaRPr lang="en-US" sz="2400" kern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800" dirty="0">
                          <a:effectLst/>
                        </a:rPr>
                        <a:t>2.55</a:t>
                      </a:r>
                      <a:endParaRPr lang="en-US" sz="2400" kern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6762" name="TextBox 6"/>
          <p:cNvSpPr txBox="1">
            <a:spLocks noChangeArrowheads="1"/>
          </p:cNvSpPr>
          <p:nvPr/>
        </p:nvSpPr>
        <p:spPr bwMode="auto">
          <a:xfrm>
            <a:off x="838200" y="3049588"/>
            <a:ext cx="226060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NDPluginPva</a:t>
            </a:r>
          </a:p>
        </p:txBody>
      </p:sp>
      <p:sp>
        <p:nvSpPr>
          <p:cNvPr id="116763" name="TextBox 7"/>
          <p:cNvSpPr txBox="1">
            <a:spLocks noChangeArrowheads="1"/>
          </p:cNvSpPr>
          <p:nvPr/>
        </p:nvSpPr>
        <p:spPr bwMode="auto">
          <a:xfrm>
            <a:off x="3397250" y="3049588"/>
            <a:ext cx="229870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NDPluginPva</a:t>
            </a:r>
          </a:p>
        </p:txBody>
      </p:sp>
      <p:sp>
        <p:nvSpPr>
          <p:cNvPr id="116764" name="TextBox 8"/>
          <p:cNvSpPr txBox="1">
            <a:spLocks noChangeArrowheads="1"/>
          </p:cNvSpPr>
          <p:nvPr/>
        </p:nvSpPr>
        <p:spPr bwMode="auto">
          <a:xfrm>
            <a:off x="6019800" y="3049588"/>
            <a:ext cx="254000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NDPluginPva</a:t>
            </a:r>
          </a:p>
        </p:txBody>
      </p:sp>
      <p:sp>
        <p:nvSpPr>
          <p:cNvPr id="116765" name="TextBox 9"/>
          <p:cNvSpPr txBox="1">
            <a:spLocks noChangeArrowheads="1"/>
          </p:cNvSpPr>
          <p:nvPr/>
        </p:nvSpPr>
        <p:spPr bwMode="auto">
          <a:xfrm>
            <a:off x="838200" y="3690938"/>
            <a:ext cx="226060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pvaDriver</a:t>
            </a:r>
          </a:p>
        </p:txBody>
      </p:sp>
      <p:sp>
        <p:nvSpPr>
          <p:cNvPr id="116766" name="TextBox 10"/>
          <p:cNvSpPr txBox="1">
            <a:spLocks noChangeArrowheads="1"/>
          </p:cNvSpPr>
          <p:nvPr/>
        </p:nvSpPr>
        <p:spPr bwMode="auto">
          <a:xfrm>
            <a:off x="838200" y="4338638"/>
            <a:ext cx="226060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NDFileHDF5</a:t>
            </a:r>
          </a:p>
        </p:txBody>
      </p:sp>
      <p:sp>
        <p:nvSpPr>
          <p:cNvPr id="116767" name="TextBox 11"/>
          <p:cNvSpPr txBox="1">
            <a:spLocks noChangeArrowheads="1"/>
          </p:cNvSpPr>
          <p:nvPr/>
        </p:nvSpPr>
        <p:spPr bwMode="auto">
          <a:xfrm>
            <a:off x="3403600" y="3690938"/>
            <a:ext cx="228600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3333CC"/>
                </a:solidFill>
              </a:rPr>
              <a:t>pvaDriver</a:t>
            </a:r>
          </a:p>
        </p:txBody>
      </p:sp>
      <p:sp>
        <p:nvSpPr>
          <p:cNvPr id="116768" name="TextBox 12"/>
          <p:cNvSpPr txBox="1">
            <a:spLocks noChangeArrowheads="1"/>
          </p:cNvSpPr>
          <p:nvPr/>
        </p:nvSpPr>
        <p:spPr bwMode="auto">
          <a:xfrm>
            <a:off x="3406775" y="4338638"/>
            <a:ext cx="227965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3333CC"/>
                </a:solidFill>
              </a:rPr>
              <a:t>NDFileHDF5</a:t>
            </a:r>
          </a:p>
        </p:txBody>
      </p:sp>
      <p:sp>
        <p:nvSpPr>
          <p:cNvPr id="116769" name="TextBox 13"/>
          <p:cNvSpPr txBox="1">
            <a:spLocks noChangeArrowheads="1"/>
          </p:cNvSpPr>
          <p:nvPr/>
        </p:nvSpPr>
        <p:spPr bwMode="auto">
          <a:xfrm>
            <a:off x="6019800" y="3690938"/>
            <a:ext cx="254000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</a:rPr>
              <a:t>pvaDriver</a:t>
            </a:r>
          </a:p>
        </p:txBody>
      </p:sp>
      <p:sp>
        <p:nvSpPr>
          <p:cNvPr id="116770" name="TextBox 14"/>
          <p:cNvSpPr txBox="1">
            <a:spLocks noChangeArrowheads="1"/>
          </p:cNvSpPr>
          <p:nvPr/>
        </p:nvSpPr>
        <p:spPr bwMode="auto">
          <a:xfrm>
            <a:off x="6019800" y="4338638"/>
            <a:ext cx="254000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</a:rPr>
              <a:t>NDFileHDF5</a:t>
            </a:r>
          </a:p>
        </p:txBody>
      </p:sp>
      <p:cxnSp>
        <p:nvCxnSpPr>
          <p:cNvPr id="116771" name="Straight Arrow Connector 15"/>
          <p:cNvCxnSpPr>
            <a:cxnSpLocks noChangeShapeType="1"/>
          </p:cNvCxnSpPr>
          <p:nvPr/>
        </p:nvCxnSpPr>
        <p:spPr bwMode="auto">
          <a:xfrm>
            <a:off x="4546600" y="1985963"/>
            <a:ext cx="0" cy="2222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772" name="Straight Arrow Connector 17"/>
          <p:cNvCxnSpPr>
            <a:cxnSpLocks noChangeShapeType="1"/>
          </p:cNvCxnSpPr>
          <p:nvPr/>
        </p:nvCxnSpPr>
        <p:spPr bwMode="auto">
          <a:xfrm>
            <a:off x="4546600" y="2668588"/>
            <a:ext cx="0" cy="381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773" name="Straight Arrow Connector 22"/>
          <p:cNvCxnSpPr>
            <a:cxnSpLocks noChangeShapeType="1"/>
            <a:stCxn id="116782" idx="2"/>
            <a:endCxn id="116762" idx="0"/>
          </p:cNvCxnSpPr>
          <p:nvPr/>
        </p:nvCxnSpPr>
        <p:spPr bwMode="auto">
          <a:xfrm flipH="1">
            <a:off x="1968500" y="2668588"/>
            <a:ext cx="2578100" cy="381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774" name="Straight Arrow Connector 24"/>
          <p:cNvCxnSpPr>
            <a:cxnSpLocks noChangeShapeType="1"/>
            <a:stCxn id="116782" idx="2"/>
            <a:endCxn id="116764" idx="0"/>
          </p:cNvCxnSpPr>
          <p:nvPr/>
        </p:nvCxnSpPr>
        <p:spPr bwMode="auto">
          <a:xfrm>
            <a:off x="4546600" y="2668588"/>
            <a:ext cx="2743200" cy="381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775" name="Straight Arrow Connector 26"/>
          <p:cNvCxnSpPr>
            <a:cxnSpLocks noChangeShapeType="1"/>
            <a:stCxn id="116764" idx="2"/>
            <a:endCxn id="116769" idx="0"/>
          </p:cNvCxnSpPr>
          <p:nvPr/>
        </p:nvCxnSpPr>
        <p:spPr bwMode="auto">
          <a:xfrm>
            <a:off x="7289800" y="3511550"/>
            <a:ext cx="0" cy="1793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776" name="Straight Arrow Connector 28"/>
          <p:cNvCxnSpPr>
            <a:cxnSpLocks noChangeShapeType="1"/>
          </p:cNvCxnSpPr>
          <p:nvPr/>
        </p:nvCxnSpPr>
        <p:spPr bwMode="auto">
          <a:xfrm>
            <a:off x="4546600" y="3511550"/>
            <a:ext cx="0" cy="1793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777" name="Straight Arrow Connector 30"/>
          <p:cNvCxnSpPr>
            <a:cxnSpLocks noChangeShapeType="1"/>
            <a:stCxn id="116762" idx="2"/>
            <a:endCxn id="116765" idx="0"/>
          </p:cNvCxnSpPr>
          <p:nvPr/>
        </p:nvCxnSpPr>
        <p:spPr bwMode="auto">
          <a:xfrm>
            <a:off x="1968500" y="3511550"/>
            <a:ext cx="0" cy="1793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778" name="Straight Arrow Connector 13312"/>
          <p:cNvCxnSpPr>
            <a:cxnSpLocks noChangeShapeType="1"/>
            <a:stCxn id="116765" idx="2"/>
            <a:endCxn id="116766" idx="0"/>
          </p:cNvCxnSpPr>
          <p:nvPr/>
        </p:nvCxnSpPr>
        <p:spPr bwMode="auto">
          <a:xfrm>
            <a:off x="1968500" y="4152900"/>
            <a:ext cx="0" cy="1857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779" name="Straight Arrow Connector 13316"/>
          <p:cNvCxnSpPr>
            <a:cxnSpLocks noChangeShapeType="1"/>
          </p:cNvCxnSpPr>
          <p:nvPr/>
        </p:nvCxnSpPr>
        <p:spPr bwMode="auto">
          <a:xfrm>
            <a:off x="4546600" y="4152900"/>
            <a:ext cx="0" cy="1857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780" name="Straight Arrow Connector 13318"/>
          <p:cNvCxnSpPr>
            <a:cxnSpLocks noChangeShapeType="1"/>
            <a:stCxn id="116769" idx="2"/>
            <a:endCxn id="116770" idx="0"/>
          </p:cNvCxnSpPr>
          <p:nvPr/>
        </p:nvCxnSpPr>
        <p:spPr bwMode="auto">
          <a:xfrm>
            <a:off x="7289800" y="4152900"/>
            <a:ext cx="0" cy="1857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6781" name="TextBox 2"/>
          <p:cNvSpPr txBox="1">
            <a:spLocks noChangeArrowheads="1"/>
          </p:cNvSpPr>
          <p:nvPr/>
        </p:nvSpPr>
        <p:spPr bwMode="auto">
          <a:xfrm>
            <a:off x="3365500" y="1524000"/>
            <a:ext cx="2362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ADSimDetector</a:t>
            </a:r>
          </a:p>
        </p:txBody>
      </p:sp>
      <p:sp>
        <p:nvSpPr>
          <p:cNvPr id="116782" name="TextBox 5"/>
          <p:cNvSpPr txBox="1">
            <a:spLocks noChangeArrowheads="1"/>
          </p:cNvSpPr>
          <p:nvPr/>
        </p:nvSpPr>
        <p:spPr bwMode="auto">
          <a:xfrm>
            <a:off x="3276600" y="2208213"/>
            <a:ext cx="2540000" cy="460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NDPluginScatter</a:t>
            </a:r>
          </a:p>
        </p:txBody>
      </p:sp>
      <p:sp>
        <p:nvSpPr>
          <p:cNvPr id="116783" name="TextBox 13320"/>
          <p:cNvSpPr txBox="1">
            <a:spLocks noChangeArrowheads="1"/>
          </p:cNvSpPr>
          <p:nvPr/>
        </p:nvSpPr>
        <p:spPr bwMode="auto">
          <a:xfrm>
            <a:off x="7366000" y="1311275"/>
            <a:ext cx="1219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IOC #1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IOC #2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66FF"/>
                </a:solidFill>
              </a:rPr>
              <a:t>IOC #3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</a:rPr>
              <a:t>IOC #4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 marL="838200" indent="-838200"/>
            <a:r>
              <a:rPr lang="en-US" altLang="en-US" b="1" smtClean="0">
                <a:solidFill>
                  <a:srgbClr val="0066FF"/>
                </a:solidFill>
              </a:rPr>
              <a:t>Viewers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924800" cy="4876800"/>
          </a:xfrm>
        </p:spPr>
        <p:txBody>
          <a:bodyPr/>
          <a:lstStyle/>
          <a:p>
            <a:pPr marL="228600" indent="-228600"/>
            <a:r>
              <a:rPr lang="en-US" altLang="en-US" sz="2800" smtClean="0"/>
              <a:t>areaDetector allows generic viewers to be written that receive images as EPICS waveform records over Channel Access</a:t>
            </a:r>
          </a:p>
          <a:p>
            <a:pPr marL="228600" indent="-228600"/>
            <a:r>
              <a:rPr lang="en-US" altLang="en-US" sz="2800" smtClean="0"/>
              <a:t>Current viewers include:</a:t>
            </a:r>
          </a:p>
          <a:p>
            <a:pPr marL="685800" lvl="1" indent="-228600"/>
            <a:r>
              <a:rPr lang="en-US" altLang="en-US" sz="2400" smtClean="0"/>
              <a:t>ImageJ plugin EPICS_AD_Display.  ImageJ is a very popular image analysis program, written in Java, derived from NIH Image.</a:t>
            </a:r>
          </a:p>
          <a:p>
            <a:pPr marL="685800" lvl="1" indent="-228600"/>
            <a:r>
              <a:rPr lang="en-US" altLang="en-US" sz="2400" smtClean="0"/>
              <a:t>EPICS_NTNDA_Viewer.  Same as above but uses pvAccess rather than Channel Access.</a:t>
            </a:r>
          </a:p>
          <a:p>
            <a:pPr marL="685800" lvl="1" indent="-228600"/>
            <a:r>
              <a:rPr lang="en-US" altLang="en-US" sz="2400" smtClean="0"/>
              <a:t>ffmpegServer allows image display in any Web browser</a:t>
            </a:r>
          </a:p>
          <a:p>
            <a:pPr marL="685800" lvl="1" indent="-228600"/>
            <a:r>
              <a:rPr lang="en-US" altLang="en-US" sz="2400" smtClean="0"/>
              <a:t>ffmpegViewer high-performance Qt-based viewer for MJPEG stream</a:t>
            </a:r>
            <a:endParaRPr lang="en-US" altLang="en-US" sz="2400" b="1" smtClean="0"/>
          </a:p>
          <a:p>
            <a:pPr marL="685800" lvl="1" indent="-228600"/>
            <a:endParaRPr lang="en-US" altLang="en-US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77200" cy="685800"/>
          </a:xfrm>
        </p:spPr>
        <p:txBody>
          <a:bodyPr/>
          <a:lstStyle/>
          <a:p>
            <a:r>
              <a:rPr lang="en-US" altLang="en-US" b="1" smtClean="0">
                <a:solidFill>
                  <a:srgbClr val="0066FF"/>
                </a:solidFill>
              </a:rPr>
              <a:t>EPICS_NTNDA_Viewer ImageJ plugin</a:t>
            </a:r>
          </a:p>
        </p:txBody>
      </p:sp>
      <p:sp>
        <p:nvSpPr>
          <p:cNvPr id="120835" name="Content Placeholder 1"/>
          <p:cNvSpPr>
            <a:spLocks noGrp="1"/>
          </p:cNvSpPr>
          <p:nvPr>
            <p:ph idx="1"/>
          </p:nvPr>
        </p:nvSpPr>
        <p:spPr>
          <a:xfrm>
            <a:off x="304800" y="990600"/>
            <a:ext cx="8382000" cy="2133600"/>
          </a:xfrm>
        </p:spPr>
        <p:txBody>
          <a:bodyPr/>
          <a:lstStyle/>
          <a:p>
            <a:r>
              <a:rPr lang="en-US" altLang="en-US" smtClean="0"/>
              <a:t>New ImageJ plugin written by Tim Madden and Marty Kraimer</a:t>
            </a:r>
          </a:p>
          <a:p>
            <a:r>
              <a:rPr lang="en-US" altLang="en-US" smtClean="0"/>
              <a:t>Essentially identical to EPICS_AD_Viewer.java except that it displays NTNDArrays from the NDPluginPva plugin, i.e. using pvAccess to transport the images rather than NDPluginStdArrays which uses Channel Access.</a:t>
            </a:r>
          </a:p>
        </p:txBody>
      </p:sp>
      <p:pic>
        <p:nvPicPr>
          <p:cNvPr id="120836" name="Picture 2" descr="C:\Talks\SLAC areaDetector 2017\ADViewers_documentation\ImageJ_EPICS_NTNDA_View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24200"/>
            <a:ext cx="7535863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7" name="Picture 3" descr="C:\Talks\SLAC areaDetector 2017\ADViewers_documentation\ImageJ_EPICS_NTNDA_Im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383088"/>
            <a:ext cx="2209800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n-US" altLang="en-US" b="1" smtClean="0">
                <a:solidFill>
                  <a:srgbClr val="0066FF"/>
                </a:solidFill>
              </a:rPr>
              <a:t>NDPluginPva Advantages</a:t>
            </a:r>
          </a:p>
        </p:txBody>
      </p:sp>
      <p:sp>
        <p:nvSpPr>
          <p:cNvPr id="122883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2438400"/>
          </a:xfrm>
        </p:spPr>
        <p:txBody>
          <a:bodyPr/>
          <a:lstStyle/>
          <a:p>
            <a:r>
              <a:rPr lang="en-US" altLang="en-US" smtClean="0"/>
              <a:t>NTNDArray data transmitted "atomically" over the network</a:t>
            </a:r>
          </a:p>
          <a:p>
            <a:pPr lvl="1"/>
            <a:r>
              <a:rPr lang="en-US" altLang="en-US" sz="1800" smtClean="0"/>
              <a:t>Channel Access requires separate PVs for the image data and the metadata (image dimensions, color mode, etc.)</a:t>
            </a:r>
          </a:p>
          <a:p>
            <a:r>
              <a:rPr lang="en-US" altLang="en-US" smtClean="0"/>
              <a:t>With Channel Access data type of waveform record is fixed at iocInit, cannot be changed at runtime. </a:t>
            </a:r>
          </a:p>
          <a:p>
            <a:pPr lvl="1"/>
            <a:r>
              <a:rPr lang="en-US" altLang="en-US" sz="1800" smtClean="0"/>
              <a:t>If the user wants to view both 8-bit images, 16-bit images, and 64-bit double FFT images then waveform record needs to be 64-bit double, adding a factor of 8 network overhead when viewing 8-bit images. </a:t>
            </a:r>
          </a:p>
          <a:p>
            <a:pPr lvl="1"/>
            <a:r>
              <a:rPr lang="en-US" altLang="en-US" sz="1800" smtClean="0"/>
              <a:t>pvAccess changes the data type of the NTNDArrays dynamically at run-time, removing this restriction.</a:t>
            </a:r>
          </a:p>
          <a:p>
            <a:r>
              <a:rPr lang="en-US" altLang="en-US" smtClean="0"/>
              <a:t>Channel Access requires setting </a:t>
            </a:r>
            <a:r>
              <a:rPr lang="en-US" altLang="en-US" sz="2000" smtClean="0"/>
              <a:t>EPICS_CA_MAX_ARRAY_BYTES</a:t>
            </a:r>
          </a:p>
          <a:p>
            <a:pPr lvl="1"/>
            <a:r>
              <a:rPr lang="en-US" altLang="en-US" sz="1800" smtClean="0"/>
              <a:t>Source of considerable confusion and frustration for users. </a:t>
            </a:r>
          </a:p>
          <a:p>
            <a:pPr lvl="1"/>
            <a:r>
              <a:rPr lang="en-US" altLang="en-US" sz="1800" smtClean="0"/>
              <a:t>pvAccess does not use EPICS_CA_MAX_ARRAY_BYTES and there is no restriction on the size of the NTNDArrays.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altLang="en-US" sz="4000" b="1" smtClean="0">
                <a:solidFill>
                  <a:srgbClr val="0066FF"/>
                </a:solidFill>
              </a:rPr>
              <a:t>Viewers</a:t>
            </a:r>
          </a:p>
        </p:txBody>
      </p:sp>
      <p:sp>
        <p:nvSpPr>
          <p:cNvPr id="124931" name="Content Placeholder 3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r>
              <a:rPr lang="en-US" altLang="en-US" sz="2800" smtClean="0"/>
              <a:t>EPICS_AD_Controller.  Allows using the ImageJ ROI tools (rectangle and oval) to graphically define the following:</a:t>
            </a:r>
          </a:p>
          <a:p>
            <a:pPr lvl="1"/>
            <a:r>
              <a:rPr lang="en-US" altLang="en-US" sz="2400" smtClean="0"/>
              <a:t>The readout region of the detector/camera</a:t>
            </a:r>
          </a:p>
          <a:p>
            <a:pPr lvl="1"/>
            <a:r>
              <a:rPr lang="en-US" altLang="en-US" sz="2400" smtClean="0"/>
              <a:t>The position and size of an ROI (NDPluginROI)</a:t>
            </a:r>
          </a:p>
          <a:p>
            <a:pPr lvl="1"/>
            <a:r>
              <a:rPr lang="en-US" altLang="en-US" sz="2400" smtClean="0"/>
              <a:t>The position and size of an overlay (NDPluginOverlay)</a:t>
            </a:r>
          </a:p>
          <a:p>
            <a:pPr lvl="1"/>
            <a:r>
              <a:rPr lang="en-US" altLang="en-US" sz="2400" smtClean="0"/>
              <a:t>The plugin chain can include an NDPluginTransform plugin which changes the image orientation and an NDPluginROI plugin that changes the binning, size, and X/Y axes directions. The plugin corrects for these transformations when defining the target object. </a:t>
            </a:r>
          </a:p>
          <a:p>
            <a:pPr lvl="1"/>
            <a:r>
              <a:rPr lang="en-US" altLang="en-US" sz="2400" smtClean="0"/>
              <a:t>Chris Roehrig wrote an earlier version of this plugin.</a:t>
            </a:r>
          </a:p>
          <a:p>
            <a:endParaRPr lang="en-US" altLang="en-US" sz="2800" smtClean="0"/>
          </a:p>
          <a:p>
            <a:endParaRPr lang="en-US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altLang="en-US" sz="4000" b="1" smtClean="0">
                <a:solidFill>
                  <a:srgbClr val="0066FF"/>
                </a:solidFill>
              </a:rPr>
              <a:t>Other Drivers that use ADCore</a:t>
            </a:r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4114800"/>
          </a:xfrm>
        </p:spPr>
        <p:txBody>
          <a:bodyPr/>
          <a:lstStyle/>
          <a:p>
            <a:pPr>
              <a:defRPr/>
            </a:pPr>
            <a:r>
              <a:rPr lang="en-US" altLang="en-US" sz="2800" dirty="0" err="1" smtClean="0"/>
              <a:t>NDArrays</a:t>
            </a:r>
            <a:r>
              <a:rPr lang="en-US" altLang="en-US" sz="2800" dirty="0" smtClean="0"/>
              <a:t> are not limited to 2-D detectors</a:t>
            </a:r>
          </a:p>
          <a:p>
            <a:pPr lvl="1">
              <a:defRPr/>
            </a:pPr>
            <a:r>
              <a:rPr lang="en-US" altLang="en-US" sz="2400" dirty="0" smtClean="0"/>
              <a:t>File, ROI, and statistics plugs are useful for other types of detectors</a:t>
            </a:r>
          </a:p>
          <a:p>
            <a:pPr>
              <a:defRPr/>
            </a:pPr>
            <a:r>
              <a:rPr lang="en-US" altLang="en-US" sz="2800" dirty="0" smtClean="0"/>
              <a:t>Used for spectra arrays [</a:t>
            </a:r>
            <a:r>
              <a:rPr lang="en-US" altLang="en-US" sz="2800" dirty="0" err="1" smtClean="0"/>
              <a:t>NumMCAChannels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NumDetectors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NumPixels</a:t>
            </a:r>
            <a:r>
              <a:rPr lang="en-US" altLang="en-US" sz="2800" dirty="0" smtClean="0"/>
              <a:t>] for:</a:t>
            </a:r>
          </a:p>
          <a:p>
            <a:pPr lvl="1">
              <a:defRPr/>
            </a:pPr>
            <a:r>
              <a:rPr lang="en-US" altLang="en-US" sz="2400" dirty="0" smtClean="0"/>
              <a:t>Xspress3 from Quantum Detectors</a:t>
            </a:r>
          </a:p>
          <a:p>
            <a:pPr lvl="1">
              <a:defRPr/>
            </a:pPr>
            <a:r>
              <a:rPr lang="en-US" altLang="en-US" sz="2400" dirty="0" err="1" smtClean="0"/>
              <a:t>xMAP</a:t>
            </a:r>
            <a:r>
              <a:rPr lang="en-US" altLang="en-US" sz="2400" dirty="0" smtClean="0"/>
              <a:t>, Mercury and new </a:t>
            </a:r>
            <a:r>
              <a:rPr lang="en-US" altLang="en-US" sz="2400" dirty="0" err="1" smtClean="0"/>
              <a:t>FalconX</a:t>
            </a:r>
            <a:r>
              <a:rPr lang="en-US" altLang="en-US" sz="2400" dirty="0" smtClean="0"/>
              <a:t> from XIA</a:t>
            </a:r>
          </a:p>
          <a:p>
            <a:pPr>
              <a:defRPr/>
            </a:pPr>
            <a:r>
              <a:rPr lang="en-US" altLang="en-US" sz="2800" dirty="0" smtClean="0"/>
              <a:t>Used for time-series data [</a:t>
            </a:r>
            <a:r>
              <a:rPr lang="en-US" altLang="en-US" sz="2800" dirty="0" err="1" smtClean="0"/>
              <a:t>NumTimePoints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NumInputs</a:t>
            </a:r>
            <a:r>
              <a:rPr lang="en-US" altLang="en-US" sz="2800" dirty="0" smtClean="0"/>
              <a:t>] for the </a:t>
            </a:r>
            <a:r>
              <a:rPr lang="en-US" altLang="en-US" sz="2800" dirty="0" err="1" smtClean="0"/>
              <a:t>quadEM</a:t>
            </a:r>
            <a:r>
              <a:rPr lang="en-US" altLang="en-US" sz="2800" dirty="0" smtClean="0"/>
              <a:t> quad electrometer software</a:t>
            </a:r>
          </a:p>
          <a:p>
            <a:pPr lvl="1">
              <a:defRPr/>
            </a:pPr>
            <a:r>
              <a:rPr lang="en-US" altLang="en-US" sz="2400" dirty="0" smtClean="0"/>
              <a:t>AH401, AH501, </a:t>
            </a:r>
            <a:r>
              <a:rPr lang="en-US" altLang="en-US" sz="2400" dirty="0" err="1" smtClean="0"/>
              <a:t>TetrAMM</a:t>
            </a:r>
            <a:r>
              <a:rPr lang="en-US" altLang="en-US" sz="2400" dirty="0" smtClean="0"/>
              <a:t> from </a:t>
            </a:r>
            <a:r>
              <a:rPr lang="en-US" altLang="en-US" sz="2400" dirty="0" err="1" smtClean="0"/>
              <a:t>CaenEls</a:t>
            </a:r>
            <a:endParaRPr lang="en-US" altLang="en-US" sz="2400" dirty="0" smtClean="0"/>
          </a:p>
          <a:p>
            <a:pPr lvl="1">
              <a:defRPr/>
            </a:pPr>
            <a:r>
              <a:rPr lang="en-US" altLang="en-US" sz="2400" dirty="0" smtClean="0"/>
              <a:t>Two types of electrometers from BNL Instrumentation group (Peter Siddons)</a:t>
            </a:r>
          </a:p>
          <a:p>
            <a:pPr marL="457200" lvl="1" indent="0">
              <a:buFontTx/>
              <a:buNone/>
              <a:defRPr/>
            </a:pPr>
            <a:endParaRPr lang="en-US" altLang="en-US" sz="2400" dirty="0" smtClean="0"/>
          </a:p>
          <a:p>
            <a:pPr>
              <a:defRPr/>
            </a:pPr>
            <a:endParaRPr lang="en-US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419600"/>
          </a:xfrm>
        </p:spPr>
        <p:txBody>
          <a:bodyPr/>
          <a:lstStyle/>
          <a:p>
            <a:r>
              <a:rPr lang="en-US" altLang="en-US" smtClean="0"/>
              <a:t>Architecture works well, easily extended to new detector drivers, new plugins and new clients</a:t>
            </a:r>
          </a:p>
          <a:p>
            <a:r>
              <a:rPr lang="en-US" altLang="en-US" smtClean="0"/>
              <a:t>Base classes, asynPortDriver, asynNDArrayDriver, asynPluginDriver actually are generic, nothing “areaDetector” specific about them.</a:t>
            </a:r>
          </a:p>
          <a:p>
            <a:r>
              <a:rPr lang="en-US" altLang="en-US" smtClean="0"/>
              <a:t>They can be used to implement any N-dimension detector, e.g. the XIA xMAP (16 detectors x 2048 channels x 512 points in a scan line)</a:t>
            </a:r>
          </a:p>
          <a:p>
            <a:r>
              <a:rPr lang="en-US" altLang="en-US" smtClean="0"/>
              <a:t>Can get documentation and pre-built binaries (Windows) from our Web site:</a:t>
            </a:r>
          </a:p>
          <a:p>
            <a:pPr lvl="1"/>
            <a:r>
              <a:rPr lang="en-US" altLang="en-US" sz="1800" smtClean="0">
                <a:solidFill>
                  <a:srgbClr val="FF0000"/>
                </a:solidFill>
              </a:rPr>
              <a:t>http://cars.uchicago.edu/software/epics/areaDetector</a:t>
            </a:r>
          </a:p>
          <a:p>
            <a:r>
              <a:rPr lang="en-US" altLang="en-US" smtClean="0"/>
              <a:t>Can get code from github</a:t>
            </a:r>
          </a:p>
          <a:p>
            <a:pPr lvl="1"/>
            <a:r>
              <a:rPr lang="en-US" altLang="en-US" sz="1800" smtClean="0">
                <a:solidFill>
                  <a:srgbClr val="FF0000"/>
                </a:solidFill>
              </a:rPr>
              <a:t>https://github.com/areaDetector</a:t>
            </a:r>
            <a:endParaRPr lang="en-US" altLang="en-US" smtClean="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sz="4000" b="1" smtClean="0">
                <a:solidFill>
                  <a:srgbClr val="0066FF"/>
                </a:solidFill>
              </a:rPr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pPr marL="838200" indent="-838200"/>
            <a:r>
              <a:rPr lang="en-US" altLang="en-US" b="1" smtClean="0">
                <a:solidFill>
                  <a:srgbClr val="0066FF"/>
                </a:solidFill>
              </a:rPr>
              <a:t>Detector Drivers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534400" cy="44196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altLang="en-US" dirty="0" smtClean="0"/>
              <a:t>Currently 33 detector drivers covering a wide variety of detectors.  </a:t>
            </a:r>
          </a:p>
          <a:p>
            <a:pPr marL="225425" indent="-225425">
              <a:lnSpc>
                <a:spcPct val="80000"/>
              </a:lnSpc>
              <a:defRPr/>
            </a:pPr>
            <a:r>
              <a:rPr lang="en-US" altLang="en-US" dirty="0" smtClean="0"/>
              <a:t>Simulation driver </a:t>
            </a:r>
          </a:p>
          <a:p>
            <a:pPr marL="225425" indent="-225425">
              <a:lnSpc>
                <a:spcPct val="80000"/>
              </a:lnSpc>
              <a:defRPr/>
            </a:pPr>
            <a:r>
              <a:rPr lang="en-US" altLang="en-US" dirty="0" smtClean="0"/>
              <a:t>GigE cameras (</a:t>
            </a:r>
            <a:r>
              <a:rPr lang="en-US" altLang="en-US" dirty="0" err="1" smtClean="0"/>
              <a:t>Prosilica</a:t>
            </a:r>
            <a:r>
              <a:rPr lang="en-US" altLang="en-US" dirty="0" smtClean="0"/>
              <a:t>/AVT, Point Grey/FLIR, any </a:t>
            </a:r>
            <a:r>
              <a:rPr lang="en-US" altLang="en-US" dirty="0" err="1" smtClean="0"/>
              <a:t>GigEVision</a:t>
            </a:r>
            <a:r>
              <a:rPr lang="en-US" altLang="en-US" dirty="0" smtClean="0"/>
              <a:t> camera via </a:t>
            </a:r>
            <a:r>
              <a:rPr lang="en-US" altLang="en-US" dirty="0" err="1" smtClean="0"/>
              <a:t>aravis</a:t>
            </a:r>
            <a:r>
              <a:rPr lang="en-US" altLang="en-US" dirty="0" smtClean="0"/>
              <a:t> library)</a:t>
            </a:r>
          </a:p>
          <a:p>
            <a:pPr marL="225425" indent="-225425">
              <a:lnSpc>
                <a:spcPct val="80000"/>
              </a:lnSpc>
              <a:defRPr/>
            </a:pPr>
            <a:r>
              <a:rPr lang="en-US" altLang="en-US" dirty="0" smtClean="0"/>
              <a:t>Point Grey USB-3.x cameras</a:t>
            </a:r>
            <a:endParaRPr lang="en-US" altLang="en-US" dirty="0"/>
          </a:p>
          <a:p>
            <a:pPr marL="225425" indent="-225425">
              <a:lnSpc>
                <a:spcPct val="80000"/>
              </a:lnSpc>
              <a:defRPr/>
            </a:pPr>
            <a:r>
              <a:rPr lang="en-US" altLang="en-US" dirty="0" err="1" smtClean="0"/>
              <a:t>Dectris</a:t>
            </a:r>
            <a:r>
              <a:rPr lang="en-US" altLang="en-US" dirty="0" smtClean="0"/>
              <a:t> Pilatus and </a:t>
            </a:r>
            <a:r>
              <a:rPr lang="en-US" altLang="en-US" dirty="0" err="1" smtClean="0"/>
              <a:t>Eiger</a:t>
            </a:r>
            <a:r>
              <a:rPr lang="en-US" altLang="en-US" dirty="0" smtClean="0"/>
              <a:t> pixel array detectors</a:t>
            </a:r>
          </a:p>
          <a:p>
            <a:pPr marL="225425" indent="-225425">
              <a:lnSpc>
                <a:spcPct val="80000"/>
              </a:lnSpc>
              <a:defRPr/>
            </a:pPr>
            <a:r>
              <a:rPr lang="en-US" altLang="en-US" dirty="0" smtClean="0"/>
              <a:t>Princeton Instruments and </a:t>
            </a:r>
            <a:r>
              <a:rPr lang="en-US" altLang="en-US" dirty="0" err="1" smtClean="0"/>
              <a:t>Photometrics</a:t>
            </a:r>
            <a:r>
              <a:rPr lang="en-US" altLang="en-US" dirty="0" smtClean="0"/>
              <a:t> detectors and spectrometers</a:t>
            </a:r>
          </a:p>
          <a:p>
            <a:pPr marL="225425" indent="-225425">
              <a:lnSpc>
                <a:spcPct val="80000"/>
              </a:lnSpc>
              <a:defRPr/>
            </a:pPr>
            <a:r>
              <a:rPr lang="en-US" altLang="en-US" dirty="0" err="1" smtClean="0"/>
              <a:t>Andor</a:t>
            </a:r>
            <a:r>
              <a:rPr lang="en-US" altLang="en-US" dirty="0" smtClean="0"/>
              <a:t> CCD and CMOS cameras</a:t>
            </a:r>
          </a:p>
          <a:p>
            <a:pPr marL="225425" indent="-225425">
              <a:lnSpc>
                <a:spcPct val="80000"/>
              </a:lnSpc>
              <a:defRPr/>
            </a:pPr>
            <a:r>
              <a:rPr lang="en-US" altLang="en-US" dirty="0" smtClean="0"/>
              <a:t>Perkin Elmer and </a:t>
            </a:r>
            <a:r>
              <a:rPr lang="en-US" altLang="en-US" dirty="0" err="1" smtClean="0"/>
              <a:t>Dexela</a:t>
            </a:r>
            <a:r>
              <a:rPr lang="en-US" altLang="en-US" dirty="0" smtClean="0"/>
              <a:t> flat panel detectors</a:t>
            </a:r>
          </a:p>
          <a:p>
            <a:pPr marL="225425" indent="-225425">
              <a:lnSpc>
                <a:spcPct val="80000"/>
              </a:lnSpc>
              <a:defRPr/>
            </a:pPr>
            <a:r>
              <a:rPr lang="en-US" altLang="en-US" dirty="0" smtClean="0"/>
              <a:t>Web cameras and Axis video servers</a:t>
            </a:r>
          </a:p>
          <a:p>
            <a:pPr marL="225425" indent="-225425">
              <a:lnSpc>
                <a:spcPct val="80000"/>
              </a:lnSpc>
              <a:defRPr/>
            </a:pPr>
            <a:r>
              <a:rPr lang="en-US" altLang="en-US" dirty="0" smtClean="0"/>
              <a:t>Many more (Bruker, </a:t>
            </a:r>
            <a:r>
              <a:rPr lang="en-US" altLang="en-US" dirty="0" err="1" smtClean="0"/>
              <a:t>Pixirad</a:t>
            </a:r>
            <a:r>
              <a:rPr lang="en-US" altLang="en-US" dirty="0" smtClean="0"/>
              <a:t>, Photonic Sciences, etc.)</a:t>
            </a:r>
          </a:p>
          <a:p>
            <a:pPr marL="225425" indent="-225425">
              <a:lnSpc>
                <a:spcPct val="80000"/>
              </a:lnSpc>
              <a:defRPr/>
            </a:pPr>
            <a:endParaRPr lang="en-US" altLang="en-US" dirty="0" smtClean="0"/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7" t="22221"/>
          <a:stretch>
            <a:fillRect/>
          </a:stretch>
        </p:blipFill>
        <p:spPr bwMode="auto">
          <a:xfrm>
            <a:off x="3613150" y="5257800"/>
            <a:ext cx="210185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81" r="160" b="13048"/>
          <a:stretch>
            <a:fillRect/>
          </a:stretch>
        </p:blipFill>
        <p:spPr bwMode="auto">
          <a:xfrm>
            <a:off x="762000" y="5334000"/>
            <a:ext cx="2173288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28" t="20000"/>
          <a:stretch>
            <a:fillRect/>
          </a:stretch>
        </p:blipFill>
        <p:spPr bwMode="auto">
          <a:xfrm>
            <a:off x="6477000" y="5334000"/>
            <a:ext cx="2011363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pPr marL="838200" indent="-838200"/>
            <a:r>
              <a:rPr lang="en-US" altLang="en-US" sz="2800" b="1" smtClean="0">
                <a:solidFill>
                  <a:srgbClr val="0066FF"/>
                </a:solidFill>
              </a:rPr>
              <a:t>ADBase.adl – Generic control screen</a:t>
            </a:r>
          </a:p>
        </p:txBody>
      </p:sp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152400" y="1219200"/>
            <a:ext cx="320040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</a:rPr>
              <a:t>Works with any detector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</a:rPr>
              <a:t>Normally write custom control for each detector type to hide unimplemented features and expose driver-specific features</a:t>
            </a:r>
          </a:p>
        </p:txBody>
      </p:sp>
      <p:pic>
        <p:nvPicPr>
          <p:cNvPr id="16388" name="Picture 8" descr="AD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14400"/>
            <a:ext cx="5532438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pPr marL="838200" indent="-838200"/>
            <a:r>
              <a:rPr lang="en-US" altLang="en-US" sz="2800" b="1" smtClean="0">
                <a:solidFill>
                  <a:srgbClr val="0066FF"/>
                </a:solidFill>
              </a:rPr>
              <a:t>simDetector: Detector-specific screen</a:t>
            </a:r>
          </a:p>
        </p:txBody>
      </p:sp>
      <p:pic>
        <p:nvPicPr>
          <p:cNvPr id="18435" name="Picture 4" descr="simDetect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838200"/>
            <a:ext cx="4800600" cy="583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152400" y="1219200"/>
            <a:ext cx="32004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</a:rPr>
              <a:t>Example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</a:rPr>
              <a:t>1024x1024 pixels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</a:rPr>
              <a:t>16-bit integer images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</a:rPr>
              <a:t>485 frames/s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</a:rPr>
              <a:t>~1GB/s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1981200"/>
          </a:xfrm>
        </p:spPr>
        <p:txBody>
          <a:bodyPr/>
          <a:lstStyle/>
          <a:p>
            <a:pPr marL="228600" indent="-228600"/>
            <a:r>
              <a:rPr lang="en-US" altLang="en-US" dirty="0" smtClean="0"/>
              <a:t>3 simulation modes, </a:t>
            </a:r>
            <a:r>
              <a:rPr lang="en-US" altLang="en-US" dirty="0" err="1" smtClean="0"/>
              <a:t>LinearRamp</a:t>
            </a:r>
            <a:r>
              <a:rPr lang="en-US" altLang="en-US" dirty="0" smtClean="0"/>
              <a:t>, Peaks, Sine Waves.</a:t>
            </a:r>
          </a:p>
          <a:p>
            <a:pPr marL="228600" indent="-228600"/>
            <a:r>
              <a:rPr lang="en-US" altLang="en-US" dirty="0" smtClean="0"/>
              <a:t>Independent gains for X, Y, Overall, Red, Green, Blue</a:t>
            </a:r>
          </a:p>
          <a:p>
            <a:pPr marL="228600" indent="-228600"/>
            <a:r>
              <a:rPr lang="en-US" altLang="en-US" dirty="0" smtClean="0"/>
              <a:t>Linear ramp has X and Y linear ramp with array index, each cycle just adds value to each pixel.  Very fast.</a:t>
            </a:r>
          </a:p>
          <a:p>
            <a:pPr marL="228600" indent="-228600"/>
            <a:r>
              <a:rPr lang="en-US" altLang="en-US" dirty="0" smtClean="0"/>
              <a:t>Peak mode is array of Gaussian peaks plus noise. Slower.</a:t>
            </a:r>
          </a:p>
          <a:p>
            <a:pPr marL="228600" indent="-228600"/>
            <a:r>
              <a:rPr lang="en-US" altLang="en-US" dirty="0" smtClean="0"/>
              <a:t>Sine mode is 2 sine waves in each of Y and Y, summed or multiplied. Slower.</a:t>
            </a:r>
          </a:p>
          <a:p>
            <a:pPr marL="228600" indent="-228600">
              <a:buFontTx/>
              <a:buNone/>
            </a:pPr>
            <a:endParaRPr lang="en-US" alt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28600" indent="-228600">
              <a:buFontTx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228600" indent="-228600">
              <a:buFontTx/>
              <a:buNone/>
            </a:pPr>
            <a:endParaRPr lang="en-US" altLang="en-US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685800"/>
          </a:xfrm>
        </p:spPr>
        <p:txBody>
          <a:bodyPr/>
          <a:lstStyle/>
          <a:p>
            <a:r>
              <a:rPr lang="en-US" altLang="en-US" sz="3200" b="1" smtClean="0">
                <a:solidFill>
                  <a:srgbClr val="0066FF"/>
                </a:solidFill>
              </a:rPr>
              <a:t>simDetector Driver</a:t>
            </a:r>
          </a:p>
        </p:txBody>
      </p:sp>
      <p:pic>
        <p:nvPicPr>
          <p:cNvPr id="20484" name="Picture 2" descr="simDetectorSetupColrS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78213"/>
            <a:ext cx="70104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5622</TotalTime>
  <Words>3363</Words>
  <Application>Microsoft Office PowerPoint</Application>
  <PresentationFormat>On-screen Show (4:3)</PresentationFormat>
  <Paragraphs>490</Paragraphs>
  <Slides>59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Arial Unicode MS</vt:lpstr>
      <vt:lpstr>Arial</vt:lpstr>
      <vt:lpstr>Courier New</vt:lpstr>
      <vt:lpstr>Times New Roman</vt:lpstr>
      <vt:lpstr>Blank Presentation</vt:lpstr>
      <vt:lpstr>PowerPoint Presentation</vt:lpstr>
      <vt:lpstr>areaDetector Talk Outline</vt:lpstr>
      <vt:lpstr>areaDetector - Goals</vt:lpstr>
      <vt:lpstr>PowerPoint Presentation</vt:lpstr>
      <vt:lpstr>PowerPoint Presentation</vt:lpstr>
      <vt:lpstr>Detector Drivers</vt:lpstr>
      <vt:lpstr>ADBase.adl – Generic control screen</vt:lpstr>
      <vt:lpstr>simDetector: Detector-specific screen</vt:lpstr>
      <vt:lpstr>simDetector Driver</vt:lpstr>
      <vt:lpstr>simDetector: Linear Ramp Mode</vt:lpstr>
      <vt:lpstr>simDetector Peaks mode with FFT</vt:lpstr>
      <vt:lpstr>simDetector: Sine mode</vt:lpstr>
      <vt:lpstr>Pilatus specific control screen</vt:lpstr>
      <vt:lpstr>LightField driver</vt:lpstr>
      <vt:lpstr>LightField driver</vt:lpstr>
      <vt:lpstr>URL Driver</vt:lpstr>
      <vt:lpstr>Perkin Elmer Flat Panel Driver</vt:lpstr>
      <vt:lpstr>Point Grey drivers</vt:lpstr>
      <vt:lpstr>Point Grey GigE Camera BlackFly PGE-20E4C</vt:lpstr>
      <vt:lpstr>Point Grey USB-3.0 Camera Grasshopper3 GS3-U3-23S6M</vt:lpstr>
      <vt:lpstr>Point Grey 10-Gbit Ethernet Camera Oryx ORX-10G-51S5C-C</vt:lpstr>
      <vt:lpstr>Point Grey Driver</vt:lpstr>
      <vt:lpstr>Point Grey Driver (Grasshopper3 camera)</vt:lpstr>
      <vt:lpstr>Plugins</vt:lpstr>
      <vt:lpstr>NDPluginDriver medm Screens </vt:lpstr>
      <vt:lpstr>Plugins (continued)</vt:lpstr>
      <vt:lpstr>Plugins (continued)</vt:lpstr>
      <vt:lpstr>Plugins (continued)</vt:lpstr>
      <vt:lpstr>Plugins (continued)</vt:lpstr>
      <vt:lpstr>Plugins (continued)</vt:lpstr>
      <vt:lpstr>commonPlugins.adl All plugins at a glance</vt:lpstr>
      <vt:lpstr>ROI plugin</vt:lpstr>
      <vt:lpstr>Statistics plugin</vt:lpstr>
      <vt:lpstr>Statistics plugin (continued)</vt:lpstr>
      <vt:lpstr>Overlay plugin</vt:lpstr>
      <vt:lpstr>Processing plugin</vt:lpstr>
      <vt:lpstr>Processing plugin 30 microsec exposure time</vt:lpstr>
      <vt:lpstr>Transform plugin</vt:lpstr>
      <vt:lpstr>NDPluginPva (EPICS V4/7)</vt:lpstr>
      <vt:lpstr>pvAccess Driver (EPICS V4)</vt:lpstr>
      <vt:lpstr>Plugins: NDPluginFile</vt:lpstr>
      <vt:lpstr>Plugins: NDPluginFile</vt:lpstr>
      <vt:lpstr>Plugins: NDPluginFile</vt:lpstr>
      <vt:lpstr>File saving with driver</vt:lpstr>
      <vt:lpstr>NDPluginFile display: TIFF</vt:lpstr>
      <vt:lpstr>NDFileHDF5</vt:lpstr>
      <vt:lpstr>NDFileHDF5 XML file to define file layout</vt:lpstr>
      <vt:lpstr>Multiple Threads per Plugin</vt:lpstr>
      <vt:lpstr>Multiple Threads per Plugin 1 Thread</vt:lpstr>
      <vt:lpstr>Multiple Threads per Plugin 3 Threads</vt:lpstr>
      <vt:lpstr>Multiple Threads per Plugin 5 Threads</vt:lpstr>
      <vt:lpstr>NDPluginScatter</vt:lpstr>
      <vt:lpstr>Distributed Processing with NDPluginScatter + EPICS V4</vt:lpstr>
      <vt:lpstr>Viewers</vt:lpstr>
      <vt:lpstr>EPICS_NTNDA_Viewer ImageJ plugin</vt:lpstr>
      <vt:lpstr>NDPluginPva Advantages</vt:lpstr>
      <vt:lpstr>Viewers</vt:lpstr>
      <vt:lpstr>Other Drivers that use ADCore</vt:lpstr>
      <vt:lpstr>Conclusions</vt:lpstr>
    </vt:vector>
  </TitlesOfParts>
  <Company>CARS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Closing the Loop: Using Feedback in EPICS Mark Rivers, Center for Advanced Radiation Sources</dc:title>
  <dc:creator>MLR Assoc</dc:creator>
  <cp:lastModifiedBy>Mark Rivers</cp:lastModifiedBy>
  <cp:revision>139</cp:revision>
  <cp:lastPrinted>2016-05-23T16:47:42Z</cp:lastPrinted>
  <dcterms:created xsi:type="dcterms:W3CDTF">2001-01-18T12:19:59Z</dcterms:created>
  <dcterms:modified xsi:type="dcterms:W3CDTF">2018-05-15T10:10:23Z</dcterms:modified>
</cp:coreProperties>
</file>