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9"/>
  </p:notesMasterIdLst>
  <p:handoutMasterIdLst>
    <p:handoutMasterId r:id="rId40"/>
  </p:handoutMasterIdLst>
  <p:sldIdLst>
    <p:sldId id="326" r:id="rId3"/>
    <p:sldId id="463" r:id="rId4"/>
    <p:sldId id="529" r:id="rId5"/>
    <p:sldId id="530" r:id="rId6"/>
    <p:sldId id="531" r:id="rId7"/>
    <p:sldId id="532" r:id="rId8"/>
    <p:sldId id="533" r:id="rId9"/>
    <p:sldId id="534" r:id="rId10"/>
    <p:sldId id="535" r:id="rId11"/>
    <p:sldId id="536" r:id="rId12"/>
    <p:sldId id="528" r:id="rId13"/>
    <p:sldId id="537" r:id="rId14"/>
    <p:sldId id="539" r:id="rId15"/>
    <p:sldId id="538" r:id="rId16"/>
    <p:sldId id="519" r:id="rId17"/>
    <p:sldId id="541" r:id="rId18"/>
    <p:sldId id="542" r:id="rId19"/>
    <p:sldId id="543" r:id="rId20"/>
    <p:sldId id="540" r:id="rId21"/>
    <p:sldId id="545" r:id="rId22"/>
    <p:sldId id="517" r:id="rId23"/>
    <p:sldId id="544" r:id="rId24"/>
    <p:sldId id="526" r:id="rId25"/>
    <p:sldId id="525" r:id="rId26"/>
    <p:sldId id="527" r:id="rId27"/>
    <p:sldId id="524" r:id="rId28"/>
    <p:sldId id="546" r:id="rId29"/>
    <p:sldId id="457" r:id="rId30"/>
    <p:sldId id="520" r:id="rId31"/>
    <p:sldId id="522" r:id="rId32"/>
    <p:sldId id="547" r:id="rId33"/>
    <p:sldId id="516" r:id="rId34"/>
    <p:sldId id="523" r:id="rId35"/>
    <p:sldId id="548" r:id="rId36"/>
    <p:sldId id="489" r:id="rId37"/>
    <p:sldId id="549" r:id="rId38"/>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FF"/>
    <a:srgbClr val="6699FF"/>
    <a:srgbClr val="CCECFF"/>
    <a:srgbClr val="CCFF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2" autoAdjust="0"/>
    <p:restoredTop sz="74673" autoAdjust="0"/>
  </p:normalViewPr>
  <p:slideViewPr>
    <p:cSldViewPr>
      <p:cViewPr>
        <p:scale>
          <a:sx n="75" d="100"/>
          <a:sy n="75" d="100"/>
        </p:scale>
        <p:origin x="-37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6368" tIns="48185" rIns="96368" bIns="48185" numCol="1" anchor="t" anchorCtr="0" compatLnSpc="1">
            <a:prstTxWarp prst="textNoShape">
              <a:avLst/>
            </a:prstTxWarp>
          </a:bodyPr>
          <a:lstStyle>
            <a:lvl1pPr defTabSz="964386">
              <a:defRPr sz="1300"/>
            </a:lvl1pPr>
          </a:lstStyle>
          <a:p>
            <a:pPr>
              <a:defRPr/>
            </a:pPr>
            <a:endParaRPr lang="en-US"/>
          </a:p>
        </p:txBody>
      </p:sp>
      <p:sp>
        <p:nvSpPr>
          <p:cNvPr id="44035" name="Rectangle 3"/>
          <p:cNvSpPr>
            <a:spLocks noGrp="1" noChangeArrowheads="1"/>
          </p:cNvSpPr>
          <p:nvPr>
            <p:ph type="dt" sz="quarter" idx="1"/>
          </p:nvPr>
        </p:nvSpPr>
        <p:spPr bwMode="auto">
          <a:xfrm>
            <a:off x="5440363" y="0"/>
            <a:ext cx="4160837" cy="366713"/>
          </a:xfrm>
          <a:prstGeom prst="rect">
            <a:avLst/>
          </a:prstGeom>
          <a:noFill/>
          <a:ln w="9525">
            <a:noFill/>
            <a:miter lim="800000"/>
            <a:headEnd/>
            <a:tailEnd/>
          </a:ln>
          <a:effectLst/>
        </p:spPr>
        <p:txBody>
          <a:bodyPr vert="horz" wrap="square" lIns="96368" tIns="48185" rIns="96368" bIns="48185" numCol="1" anchor="t" anchorCtr="0" compatLnSpc="1">
            <a:prstTxWarp prst="textNoShape">
              <a:avLst/>
            </a:prstTxWarp>
          </a:bodyPr>
          <a:lstStyle>
            <a:lvl1pPr algn="r" defTabSz="964386">
              <a:defRPr sz="1300"/>
            </a:lvl1pPr>
          </a:lstStyle>
          <a:p>
            <a:pPr>
              <a:defRPr/>
            </a:pPr>
            <a:endParaRPr lang="en-US"/>
          </a:p>
        </p:txBody>
      </p:sp>
      <p:sp>
        <p:nvSpPr>
          <p:cNvPr id="44036" name="Rectangle 4"/>
          <p:cNvSpPr>
            <a:spLocks noGrp="1" noChangeArrowheads="1"/>
          </p:cNvSpPr>
          <p:nvPr>
            <p:ph type="ftr" sz="quarter" idx="2"/>
          </p:nvPr>
        </p:nvSpPr>
        <p:spPr bwMode="auto">
          <a:xfrm>
            <a:off x="0" y="6948488"/>
            <a:ext cx="4160838" cy="366712"/>
          </a:xfrm>
          <a:prstGeom prst="rect">
            <a:avLst/>
          </a:prstGeom>
          <a:noFill/>
          <a:ln w="9525">
            <a:noFill/>
            <a:miter lim="800000"/>
            <a:headEnd/>
            <a:tailEnd/>
          </a:ln>
          <a:effectLst/>
        </p:spPr>
        <p:txBody>
          <a:bodyPr vert="horz" wrap="square" lIns="96368" tIns="48185" rIns="96368" bIns="48185" numCol="1" anchor="b" anchorCtr="0" compatLnSpc="1">
            <a:prstTxWarp prst="textNoShape">
              <a:avLst/>
            </a:prstTxWarp>
          </a:bodyPr>
          <a:lstStyle>
            <a:lvl1pPr defTabSz="964386">
              <a:defRPr sz="1300"/>
            </a:lvl1pPr>
          </a:lstStyle>
          <a:p>
            <a:pPr>
              <a:defRPr/>
            </a:pPr>
            <a:endParaRPr lang="en-US"/>
          </a:p>
        </p:txBody>
      </p:sp>
      <p:sp>
        <p:nvSpPr>
          <p:cNvPr id="44037" name="Rectangle 5"/>
          <p:cNvSpPr>
            <a:spLocks noGrp="1" noChangeArrowheads="1"/>
          </p:cNvSpPr>
          <p:nvPr>
            <p:ph type="sldNum" sz="quarter" idx="3"/>
          </p:nvPr>
        </p:nvSpPr>
        <p:spPr bwMode="auto">
          <a:xfrm>
            <a:off x="5440363" y="6948488"/>
            <a:ext cx="4160837" cy="366712"/>
          </a:xfrm>
          <a:prstGeom prst="rect">
            <a:avLst/>
          </a:prstGeom>
          <a:noFill/>
          <a:ln w="9525">
            <a:noFill/>
            <a:miter lim="800000"/>
            <a:headEnd/>
            <a:tailEnd/>
          </a:ln>
          <a:effectLst/>
        </p:spPr>
        <p:txBody>
          <a:bodyPr vert="horz" wrap="square" lIns="96368" tIns="48185" rIns="96368" bIns="48185" numCol="1" anchor="b" anchorCtr="0" compatLnSpc="1">
            <a:prstTxWarp prst="textNoShape">
              <a:avLst/>
            </a:prstTxWarp>
          </a:bodyPr>
          <a:lstStyle>
            <a:lvl1pPr algn="r" defTabSz="964386">
              <a:defRPr sz="1300"/>
            </a:lvl1pPr>
          </a:lstStyle>
          <a:p>
            <a:pPr>
              <a:defRPr/>
            </a:pPr>
            <a:fld id="{05B13CFE-56A9-4982-BD89-E9A3C13A3958}" type="slidenum">
              <a:rPr lang="en-US"/>
              <a:pPr>
                <a:defRPr/>
              </a:pPr>
              <a:t>‹#›</a:t>
            </a:fld>
            <a:endParaRPr lang="en-US"/>
          </a:p>
        </p:txBody>
      </p:sp>
    </p:spTree>
    <p:extLst>
      <p:ext uri="{BB962C8B-B14F-4D97-AF65-F5344CB8AC3E}">
        <p14:creationId xmlns:p14="http://schemas.microsoft.com/office/powerpoint/2010/main" val="4065850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4159250" cy="366713"/>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lvl1pPr defTabSz="951061">
              <a:defRPr sz="1300"/>
            </a:lvl1pPr>
          </a:lstStyle>
          <a:p>
            <a:pPr>
              <a:defRPr/>
            </a:pPr>
            <a:endParaRPr lang="en-US"/>
          </a:p>
        </p:txBody>
      </p:sp>
      <p:sp>
        <p:nvSpPr>
          <p:cNvPr id="175107" name="Rectangle 3"/>
          <p:cNvSpPr>
            <a:spLocks noGrp="1" noChangeArrowheads="1"/>
          </p:cNvSpPr>
          <p:nvPr>
            <p:ph type="dt" idx="1"/>
          </p:nvPr>
        </p:nvSpPr>
        <p:spPr bwMode="auto">
          <a:xfrm>
            <a:off x="5440363" y="0"/>
            <a:ext cx="4159250" cy="366713"/>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lvl1pPr algn="r" defTabSz="951061">
              <a:defRPr sz="13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2974975" y="550863"/>
            <a:ext cx="3652838" cy="2740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9" name="Rectangle 5"/>
          <p:cNvSpPr>
            <a:spLocks noGrp="1" noChangeArrowheads="1"/>
          </p:cNvSpPr>
          <p:nvPr>
            <p:ph type="body" sz="quarter" idx="3"/>
          </p:nvPr>
        </p:nvSpPr>
        <p:spPr bwMode="auto">
          <a:xfrm>
            <a:off x="958850" y="3475038"/>
            <a:ext cx="7683500" cy="3289300"/>
          </a:xfrm>
          <a:prstGeom prst="rect">
            <a:avLst/>
          </a:prstGeom>
          <a:noFill/>
          <a:ln w="9525">
            <a:noFill/>
            <a:miter lim="800000"/>
            <a:headEnd/>
            <a:tailEnd/>
          </a:ln>
          <a:effectLst/>
        </p:spPr>
        <p:txBody>
          <a:bodyPr vert="horz" wrap="square" lIns="95047" tIns="47524" rIns="95047" bIns="475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5110" name="Rectangle 6"/>
          <p:cNvSpPr>
            <a:spLocks noGrp="1" noChangeArrowheads="1"/>
          </p:cNvSpPr>
          <p:nvPr>
            <p:ph type="ftr" sz="quarter" idx="4"/>
          </p:nvPr>
        </p:nvSpPr>
        <p:spPr bwMode="auto">
          <a:xfrm>
            <a:off x="0" y="6946900"/>
            <a:ext cx="4159250" cy="366713"/>
          </a:xfrm>
          <a:prstGeom prst="rect">
            <a:avLst/>
          </a:prstGeom>
          <a:noFill/>
          <a:ln w="9525">
            <a:noFill/>
            <a:miter lim="800000"/>
            <a:headEnd/>
            <a:tailEnd/>
          </a:ln>
          <a:effectLst/>
        </p:spPr>
        <p:txBody>
          <a:bodyPr vert="horz" wrap="square" lIns="95047" tIns="47524" rIns="95047" bIns="47524" numCol="1" anchor="b" anchorCtr="0" compatLnSpc="1">
            <a:prstTxWarp prst="textNoShape">
              <a:avLst/>
            </a:prstTxWarp>
          </a:bodyPr>
          <a:lstStyle>
            <a:lvl1pPr defTabSz="951061">
              <a:defRPr sz="1300"/>
            </a:lvl1pPr>
          </a:lstStyle>
          <a:p>
            <a:pPr>
              <a:defRPr/>
            </a:pPr>
            <a:endParaRPr lang="en-US"/>
          </a:p>
        </p:txBody>
      </p:sp>
      <p:sp>
        <p:nvSpPr>
          <p:cNvPr id="175111" name="Rectangle 7"/>
          <p:cNvSpPr>
            <a:spLocks noGrp="1" noChangeArrowheads="1"/>
          </p:cNvSpPr>
          <p:nvPr>
            <p:ph type="sldNum" sz="quarter" idx="5"/>
          </p:nvPr>
        </p:nvSpPr>
        <p:spPr bwMode="auto">
          <a:xfrm>
            <a:off x="5440363" y="6946900"/>
            <a:ext cx="4159250" cy="366713"/>
          </a:xfrm>
          <a:prstGeom prst="rect">
            <a:avLst/>
          </a:prstGeom>
          <a:noFill/>
          <a:ln w="9525">
            <a:noFill/>
            <a:miter lim="800000"/>
            <a:headEnd/>
            <a:tailEnd/>
          </a:ln>
          <a:effectLst/>
        </p:spPr>
        <p:txBody>
          <a:bodyPr vert="horz" wrap="square" lIns="95047" tIns="47524" rIns="95047" bIns="47524" numCol="1" anchor="b" anchorCtr="0" compatLnSpc="1">
            <a:prstTxWarp prst="textNoShape">
              <a:avLst/>
            </a:prstTxWarp>
          </a:bodyPr>
          <a:lstStyle>
            <a:lvl1pPr algn="r" defTabSz="951061">
              <a:defRPr sz="1300"/>
            </a:lvl1pPr>
          </a:lstStyle>
          <a:p>
            <a:pPr>
              <a:defRPr/>
            </a:pPr>
            <a:fld id="{16AE6020-DD58-442F-BED1-FA43BEBE1895}" type="slidenum">
              <a:rPr lang="en-US"/>
              <a:pPr>
                <a:defRPr/>
              </a:pPr>
              <a:t>‹#›</a:t>
            </a:fld>
            <a:endParaRPr lang="en-US"/>
          </a:p>
        </p:txBody>
      </p:sp>
    </p:spTree>
    <p:extLst>
      <p:ext uri="{BB962C8B-B14F-4D97-AF65-F5344CB8AC3E}">
        <p14:creationId xmlns:p14="http://schemas.microsoft.com/office/powerpoint/2010/main" val="23628387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00A1352C-B36A-48CF-97A1-82BBD1527D3A}" type="slidenum">
              <a:rPr lang="en-US" altLang="en-US" sz="1300" smtClean="0"/>
              <a:pPr/>
              <a:t>1</a:t>
            </a:fld>
            <a:endParaRPr lang="en-US" altLang="en-US" sz="13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11</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12</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13</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14</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BB25E6E4-314E-49E9-9069-D18E40716721}" type="slidenum">
              <a:rPr lang="en-US" altLang="en-US" sz="1300" smtClean="0"/>
              <a:pPr/>
              <a:t>15</a:t>
            </a:fld>
            <a:endParaRPr lang="en-US" altLang="en-US" sz="13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BB25E6E4-314E-49E9-9069-D18E40716721}" type="slidenum">
              <a:rPr lang="en-US" altLang="en-US" sz="1300" smtClean="0"/>
              <a:pPr/>
              <a:t>16</a:t>
            </a:fld>
            <a:endParaRPr lang="en-US" altLang="en-US" sz="13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BB25E6E4-314E-49E9-9069-D18E40716721}" type="slidenum">
              <a:rPr lang="en-US" altLang="en-US" sz="1300" smtClean="0"/>
              <a:pPr/>
              <a:t>17</a:t>
            </a:fld>
            <a:endParaRPr lang="en-US" altLang="en-US" sz="13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BB25E6E4-314E-49E9-9069-D18E40716721}" type="slidenum">
              <a:rPr lang="en-US" altLang="en-US" sz="1300" smtClean="0"/>
              <a:pPr/>
              <a:t>18</a:t>
            </a:fld>
            <a:endParaRPr lang="en-US" altLang="en-US" sz="13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BB25E6E4-314E-49E9-9069-D18E40716721}" type="slidenum">
              <a:rPr lang="en-US" altLang="en-US" sz="1300" smtClean="0"/>
              <a:pPr/>
              <a:t>19</a:t>
            </a:fld>
            <a:endParaRPr lang="en-US" altLang="en-US" sz="130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20</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E2EF73D8-246D-430B-BA76-89C02C17351E}" type="slidenum">
              <a:rPr lang="en-US" altLang="en-US" sz="1300" smtClean="0"/>
              <a:pPr/>
              <a:t>2</a:t>
            </a:fld>
            <a:endParaRPr lang="en-US" altLang="en-US" sz="130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749DC45D-88CD-498A-B415-89F3BCD89096}" type="slidenum">
              <a:rPr lang="en-US" altLang="en-US" sz="1300" smtClean="0"/>
              <a:pPr/>
              <a:t>21</a:t>
            </a:fld>
            <a:endParaRPr lang="en-US" altLang="en-US" sz="13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749DC45D-88CD-498A-B415-89F3BCD89096}" type="slidenum">
              <a:rPr lang="en-US" altLang="en-US" sz="1300" smtClean="0"/>
              <a:pPr/>
              <a:t>22</a:t>
            </a:fld>
            <a:endParaRPr lang="en-US" altLang="en-US" sz="130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35648912-3F50-460E-A807-B0A0DC4187AC}" type="slidenum">
              <a:rPr lang="en-US" altLang="en-US" sz="1300" smtClean="0"/>
              <a:pPr/>
              <a:t>23</a:t>
            </a:fld>
            <a:endParaRPr lang="en-US" altLang="en-US" sz="13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3105C006-90F3-4616-BBDB-32B9E138F86A}" type="slidenum">
              <a:rPr lang="en-US" altLang="en-US" sz="1300" smtClean="0"/>
              <a:pPr/>
              <a:t>24</a:t>
            </a:fld>
            <a:endParaRPr lang="en-US" altLang="en-US" sz="130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107499A5-118B-45E3-B1CE-85B1FE31377A}" type="slidenum">
              <a:rPr lang="en-US" altLang="en-US" sz="1300" smtClean="0"/>
              <a:pPr/>
              <a:t>25</a:t>
            </a:fld>
            <a:endParaRPr lang="en-US" altLang="en-US" sz="13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26</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98D6AE9C-0099-4A27-B30E-E495A1A99DE9}" type="slidenum">
              <a:rPr lang="en-US" altLang="en-US" sz="1300" smtClean="0"/>
              <a:pPr/>
              <a:t>27</a:t>
            </a:fld>
            <a:endParaRPr lang="en-US" altLang="en-US" sz="1300" smtClean="0"/>
          </a:p>
        </p:txBody>
      </p:sp>
      <p:sp>
        <p:nvSpPr>
          <p:cNvPr id="35843" name="Rectangle 2"/>
          <p:cNvSpPr>
            <a:spLocks noGrp="1" noRot="1" noChangeAspect="1" noChangeArrowheads="1" noTextEdit="1"/>
          </p:cNvSpPr>
          <p:nvPr>
            <p:ph type="sldImg"/>
          </p:nvPr>
        </p:nvSpPr>
        <p:spPr>
          <a:xfrm>
            <a:off x="2973388" y="549275"/>
            <a:ext cx="3654425" cy="2741613"/>
          </a:xfrm>
          <a:ln/>
        </p:spPr>
      </p:sp>
      <p:sp>
        <p:nvSpPr>
          <p:cNvPr id="35844"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8FFB68DA-EEC3-4ED5-8F3A-6E74E198E5FC}" type="slidenum">
              <a:rPr lang="en-US" altLang="en-US" sz="1300" smtClean="0"/>
              <a:pPr/>
              <a:t>28</a:t>
            </a:fld>
            <a:endParaRPr lang="en-US" altLang="en-US" sz="1300" smtClean="0"/>
          </a:p>
        </p:txBody>
      </p:sp>
      <p:sp>
        <p:nvSpPr>
          <p:cNvPr id="36867" name="Rectangle 2"/>
          <p:cNvSpPr>
            <a:spLocks noGrp="1" noRot="1" noChangeAspect="1" noChangeArrowheads="1" noTextEdit="1"/>
          </p:cNvSpPr>
          <p:nvPr>
            <p:ph type="sldImg"/>
          </p:nvPr>
        </p:nvSpPr>
        <p:spPr>
          <a:xfrm>
            <a:off x="2973388" y="549275"/>
            <a:ext cx="3654425" cy="2741613"/>
          </a:xfrm>
          <a:ln/>
        </p:spPr>
      </p:sp>
      <p:sp>
        <p:nvSpPr>
          <p:cNvPr id="36868"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8544D080-C165-48C6-A4A0-75A86E224F56}" type="slidenum">
              <a:rPr lang="en-US" altLang="en-US" sz="1300" smtClean="0"/>
              <a:pPr/>
              <a:t>29</a:t>
            </a:fld>
            <a:endParaRPr lang="en-US" altLang="en-US" sz="1300" smtClean="0"/>
          </a:p>
        </p:txBody>
      </p:sp>
      <p:sp>
        <p:nvSpPr>
          <p:cNvPr id="37891" name="Rectangle 2"/>
          <p:cNvSpPr>
            <a:spLocks noGrp="1" noRot="1" noChangeAspect="1" noChangeArrowheads="1" noTextEdit="1"/>
          </p:cNvSpPr>
          <p:nvPr>
            <p:ph type="sldImg"/>
          </p:nvPr>
        </p:nvSpPr>
        <p:spPr>
          <a:xfrm>
            <a:off x="2973388" y="549275"/>
            <a:ext cx="3654425" cy="2741613"/>
          </a:xfrm>
          <a:ln/>
        </p:spPr>
      </p:sp>
      <p:sp>
        <p:nvSpPr>
          <p:cNvPr id="37892" name="Rectangle 3"/>
          <p:cNvSpPr>
            <a:spLocks noGrp="1" noChangeArrowheads="1"/>
          </p:cNvSpPr>
          <p:nvPr>
            <p:ph type="body" idx="1"/>
          </p:nvPr>
        </p:nvSpPr>
        <p:spPr>
          <a:xfrm>
            <a:off x="958850" y="3473450"/>
            <a:ext cx="7683500" cy="329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6F0F01CD-3520-47EA-B7F7-EE8E708BBCAB}" type="slidenum">
              <a:rPr lang="en-US" altLang="en-US" sz="1300" smtClean="0"/>
              <a:pPr/>
              <a:t>30</a:t>
            </a:fld>
            <a:endParaRPr lang="en-US" altLang="en-US" sz="13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Normative Types Spec [1] defines a standard for data types commonly used in controls and</a:t>
            </a:r>
            <a:br>
              <a:rPr lang="en-US" dirty="0" smtClean="0"/>
            </a:br>
            <a:r>
              <a:rPr lang="en-US" dirty="0" smtClean="0"/>
              <a:t>science. So servers know what to package and generic clients know how to interpret and display. </a:t>
            </a:r>
          </a:p>
          <a:p>
            <a:endParaRPr lang="en-US" dirty="0" smtClean="0"/>
          </a:p>
          <a:p>
            <a:r>
              <a:rPr lang="en-US" dirty="0" smtClean="0"/>
              <a:t>This slide shows an extract</a:t>
            </a:r>
            <a:r>
              <a:rPr lang="en-US" baseline="0" dirty="0" smtClean="0"/>
              <a:t> from the Table of Contents of the Normative Types specification (on the left), and on the right some examples from LCLS of the types in use. The top one is the response matrix of a given horizontal corrector. </a:t>
            </a:r>
          </a:p>
          <a:p>
            <a:endParaRPr lang="en-US" baseline="0" dirty="0" smtClean="0"/>
          </a:p>
          <a:p>
            <a:r>
              <a:rPr lang="en-US" baseline="0" dirty="0" smtClean="0"/>
              <a:t>Note the URI. In epics v4, the command line tools can take a URI, including arguments in the case of RPC PVs.</a:t>
            </a:r>
          </a:p>
          <a:p>
            <a:endParaRPr lang="en-US" baseline="0" dirty="0" smtClean="0"/>
          </a:p>
          <a:p>
            <a:r>
              <a:rPr lang="en-US" baseline="0" dirty="0" smtClean="0"/>
              <a:t>A very well used Normative Type is </a:t>
            </a:r>
            <a:r>
              <a:rPr lang="en-US" baseline="0" dirty="0" err="1" smtClean="0"/>
              <a:t>NTNDArray</a:t>
            </a:r>
            <a:r>
              <a:rPr lang="en-US" baseline="0" dirty="0" smtClean="0"/>
              <a:t>, which Diamond pioneered and BNL and SNS have used to great effect for experimental beamline detector data acquisition and </a:t>
            </a:r>
            <a:r>
              <a:rPr lang="en-US" baseline="0" dirty="0" err="1" smtClean="0"/>
              <a:t>fanout</a:t>
            </a:r>
            <a:r>
              <a:rPr lang="en-US" baseline="0" dirty="0" smtClean="0"/>
              <a:t>. Let’s </a:t>
            </a:r>
            <a:r>
              <a:rPr lang="en-US" baseline="0" dirty="0" err="1" smtClean="0"/>
              <a:t>hae</a:t>
            </a:r>
            <a:r>
              <a:rPr lang="en-US" baseline="0" dirty="0" smtClean="0"/>
              <a:t> a look at it in more detail </a:t>
            </a:r>
          </a:p>
        </p:txBody>
      </p:sp>
      <p:sp>
        <p:nvSpPr>
          <p:cNvPr id="4" name="Slide Number Placeholder 3"/>
          <p:cNvSpPr>
            <a:spLocks noGrp="1"/>
          </p:cNvSpPr>
          <p:nvPr>
            <p:ph type="sldNum" sz="quarter" idx="10"/>
          </p:nvPr>
        </p:nvSpPr>
        <p:spPr/>
        <p:txBody>
          <a:bodyPr/>
          <a:lstStyle/>
          <a:p>
            <a:fld id="{EB3D07BC-AE8E-024A-84F1-8BA5072A713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722983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6F0F01CD-3520-47EA-B7F7-EE8E708BBCAB}" type="slidenum">
              <a:rPr lang="en-US" altLang="en-US" sz="1300" smtClean="0"/>
              <a:pPr/>
              <a:t>31</a:t>
            </a:fld>
            <a:endParaRPr lang="en-US" altLang="en-US" sz="13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34570D7C-CEB6-4CDE-A78C-8392129C1F4A}" type="slidenum">
              <a:rPr lang="en-US" altLang="en-US" sz="1300" smtClean="0"/>
              <a:pPr/>
              <a:t>32</a:t>
            </a:fld>
            <a:endParaRPr lang="en-US" altLang="en-US" sz="13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800F31CF-4977-4431-9CE1-93B2781B4DC3}" type="slidenum">
              <a:rPr lang="en-US" altLang="en-US" sz="1300" smtClean="0"/>
              <a:pPr/>
              <a:t>33</a:t>
            </a:fld>
            <a:endParaRPr lang="en-US" altLang="en-US" sz="130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AB0F8479-3B5D-4C04-BD1B-A84C90E96C07}" type="slidenum">
              <a:rPr lang="en-US" altLang="en-US" sz="1300" smtClean="0"/>
              <a:pPr/>
              <a:t>34</a:t>
            </a:fld>
            <a:endParaRPr lang="en-US" altLang="en-US" sz="130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00A2CB8A-3C16-407D-99D8-12B8700E70E4}" type="slidenum">
              <a:rPr lang="en-US" altLang="en-US" sz="1300" smtClean="0"/>
              <a:pPr/>
              <a:t>35</a:t>
            </a:fld>
            <a:endParaRPr lang="en-US" altLang="en-US" sz="13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pitchFamily="18" charset="0"/>
              </a:defRPr>
            </a:lvl1pPr>
            <a:lvl2pPr marL="742950" indent="-285750" defTabSz="950913">
              <a:defRPr sz="2400">
                <a:solidFill>
                  <a:schemeClr val="tx1"/>
                </a:solidFill>
                <a:latin typeface="Times New Roman" pitchFamily="18" charset="0"/>
              </a:defRPr>
            </a:lvl2pPr>
            <a:lvl3pPr marL="1143000" indent="-228600" defTabSz="950913">
              <a:defRPr sz="2400">
                <a:solidFill>
                  <a:schemeClr val="tx1"/>
                </a:solidFill>
                <a:latin typeface="Times New Roman" pitchFamily="18" charset="0"/>
              </a:defRPr>
            </a:lvl3pPr>
            <a:lvl4pPr marL="1600200" indent="-228600" defTabSz="950913">
              <a:defRPr sz="2400">
                <a:solidFill>
                  <a:schemeClr val="tx1"/>
                </a:solidFill>
                <a:latin typeface="Times New Roman" pitchFamily="18" charset="0"/>
              </a:defRPr>
            </a:lvl4pPr>
            <a:lvl5pPr marL="2057400" indent="-228600" defTabSz="950913">
              <a:defRPr sz="2400">
                <a:solidFill>
                  <a:schemeClr val="tx1"/>
                </a:solidFill>
                <a:latin typeface="Times New Roman" pitchFamily="18" charset="0"/>
              </a:defRPr>
            </a:lvl5pPr>
            <a:lvl6pPr marL="2514600" indent="-228600" defTabSz="950913" eaLnBrk="0" fontAlgn="base" hangingPunct="0">
              <a:spcBef>
                <a:spcPct val="0"/>
              </a:spcBef>
              <a:spcAft>
                <a:spcPct val="0"/>
              </a:spcAft>
              <a:defRPr sz="2400">
                <a:solidFill>
                  <a:schemeClr val="tx1"/>
                </a:solidFill>
                <a:latin typeface="Times New Roman" pitchFamily="18" charset="0"/>
              </a:defRPr>
            </a:lvl6pPr>
            <a:lvl7pPr marL="2971800" indent="-228600" defTabSz="950913" eaLnBrk="0" fontAlgn="base" hangingPunct="0">
              <a:spcBef>
                <a:spcPct val="0"/>
              </a:spcBef>
              <a:spcAft>
                <a:spcPct val="0"/>
              </a:spcAft>
              <a:defRPr sz="2400">
                <a:solidFill>
                  <a:schemeClr val="tx1"/>
                </a:solidFill>
                <a:latin typeface="Times New Roman" pitchFamily="18" charset="0"/>
              </a:defRPr>
            </a:lvl7pPr>
            <a:lvl8pPr marL="3429000" indent="-228600" defTabSz="950913" eaLnBrk="0" fontAlgn="base" hangingPunct="0">
              <a:spcBef>
                <a:spcPct val="0"/>
              </a:spcBef>
              <a:spcAft>
                <a:spcPct val="0"/>
              </a:spcAft>
              <a:defRPr sz="2400">
                <a:solidFill>
                  <a:schemeClr val="tx1"/>
                </a:solidFill>
                <a:latin typeface="Times New Roman" pitchFamily="18" charset="0"/>
              </a:defRPr>
            </a:lvl8pPr>
            <a:lvl9pPr marL="3886200" indent="-228600" defTabSz="950913" eaLnBrk="0" fontAlgn="base" hangingPunct="0">
              <a:spcBef>
                <a:spcPct val="0"/>
              </a:spcBef>
              <a:spcAft>
                <a:spcPct val="0"/>
              </a:spcAft>
              <a:defRPr sz="2400">
                <a:solidFill>
                  <a:schemeClr val="tx1"/>
                </a:solidFill>
                <a:latin typeface="Times New Roman" pitchFamily="18" charset="0"/>
              </a:defRPr>
            </a:lvl9pPr>
          </a:lstStyle>
          <a:p>
            <a:fld id="{4F19F3A8-DC1D-4339-88BD-CC1855B364DA}" type="slidenum">
              <a:rPr lang="en-US" altLang="en-US" sz="1300" smtClean="0"/>
              <a:pPr/>
              <a:t>36</a:t>
            </a:fld>
            <a:endParaRPr lang="en-US" altLang="en-US" sz="13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the opportunity of describing NSLS-II use of V4 for beamline experiment data distribution, to show what a V4 “structured </a:t>
            </a:r>
            <a:r>
              <a:rPr lang="en-US" baseline="0" dirty="0" err="1" smtClean="0"/>
              <a:t>pv</a:t>
            </a:r>
            <a:r>
              <a:rPr lang="en-US" baseline="0" dirty="0" smtClean="0"/>
              <a:t>” actually looks like in the wild.</a:t>
            </a:r>
          </a:p>
          <a:p>
            <a:endParaRPr lang="en-US" baseline="0" dirty="0" smtClean="0"/>
          </a:p>
          <a:p>
            <a:r>
              <a:rPr lang="en-US" baseline="0" dirty="0" smtClean="0"/>
              <a:t>The example is real data from an </a:t>
            </a:r>
            <a:r>
              <a:rPr lang="en-US" baseline="0" dirty="0" err="1" smtClean="0"/>
              <a:t>Eiger</a:t>
            </a:r>
            <a:r>
              <a:rPr lang="en-US" baseline="0" dirty="0" smtClean="0"/>
              <a:t> detector. </a:t>
            </a:r>
          </a:p>
          <a:p>
            <a:endParaRPr lang="en-US" baseline="0" dirty="0" smtClean="0"/>
          </a:p>
          <a:p>
            <a:r>
              <a:rPr lang="en-US" baseline="0" dirty="0" smtClean="0"/>
              <a:t>It shows a single PV, “Eiger1M:pva1:Image”, which is of EPICS V4 Normative Type “</a:t>
            </a:r>
            <a:r>
              <a:rPr lang="en-US" baseline="0" dirty="0" err="1" smtClean="0"/>
              <a:t>NTNDArray</a:t>
            </a:r>
            <a:r>
              <a:rPr lang="en-US" baseline="0" dirty="0" smtClean="0"/>
              <a:t>.”</a:t>
            </a:r>
          </a:p>
          <a:p>
            <a:endParaRPr lang="en-US" baseline="0" dirty="0" smtClean="0"/>
          </a:p>
          <a:p>
            <a:r>
              <a:rPr lang="en-US" baseline="0" dirty="0" smtClean="0"/>
              <a:t>An EPICS V4 </a:t>
            </a:r>
            <a:r>
              <a:rPr lang="en-US" baseline="0" dirty="0" err="1" smtClean="0"/>
              <a:t>NTNDArray</a:t>
            </a:r>
            <a:r>
              <a:rPr lang="en-US" baseline="0" dirty="0" smtClean="0"/>
              <a:t> is designed to encapsulate the data of the </a:t>
            </a:r>
            <a:r>
              <a:rPr lang="en-US" baseline="0" dirty="0" err="1" smtClean="0"/>
              <a:t>areaDetector</a:t>
            </a:r>
            <a:r>
              <a:rPr lang="en-US" baseline="0" dirty="0" smtClean="0"/>
              <a:t> type </a:t>
            </a:r>
            <a:r>
              <a:rPr lang="en-US" baseline="0" dirty="0" err="1" smtClean="0"/>
              <a:t>NDArray</a:t>
            </a:r>
            <a:r>
              <a:rPr lang="en-US" baseline="0" dirty="0" smtClean="0"/>
              <a:t>.</a:t>
            </a:r>
          </a:p>
          <a:p>
            <a:endParaRPr lang="en-US" baseline="0" dirty="0" smtClean="0"/>
          </a:p>
          <a:p>
            <a:r>
              <a:rPr lang="en-US" baseline="0" dirty="0" smtClean="0"/>
              <a:t>Note the type-id at the top. That indicates to clients what structure to expect in what follows, and is a clue to clients about how to display. C.f. the following slide of CS-Studio showing this PV.</a:t>
            </a:r>
          </a:p>
          <a:p>
            <a:endParaRPr lang="en-US" dirty="0" smtClean="0"/>
          </a:p>
          <a:p>
            <a:r>
              <a:rPr lang="en-US" dirty="0" smtClean="0"/>
              <a:t>The </a:t>
            </a:r>
            <a:r>
              <a:rPr lang="en-US" dirty="0" err="1" smtClean="0"/>
              <a:t>pvget</a:t>
            </a:r>
            <a:r>
              <a:rPr lang="en-US" dirty="0" smtClean="0"/>
              <a:t> option</a:t>
            </a:r>
            <a:r>
              <a:rPr lang="en-US" baseline="0" dirty="0" smtClean="0"/>
              <a:t> –r ‘field()’ means “show me all the fields” not just the (default) value field.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18111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turn briefly</a:t>
            </a:r>
            <a:r>
              <a:rPr lang="en-US" baseline="0" dirty="0" smtClean="0"/>
              <a:t> to look at the most basic architectures of EPICS V4, before we look at examples of their use.</a:t>
            </a:r>
          </a:p>
          <a:p>
            <a:endParaRPr lang="en-US" baseline="0" dirty="0" smtClean="0"/>
          </a:p>
          <a:p>
            <a:r>
              <a:rPr lang="en-US" baseline="0" dirty="0" smtClean="0"/>
              <a:t>In the first case, just to situate ourselves – and show how basic we’re talking here – this is the basic architecture of “EPICS Version 3.” </a:t>
            </a:r>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0190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thing you can do with EPICS V4 – add the </a:t>
            </a:r>
            <a:r>
              <a:rPr lang="en-US" dirty="0" err="1" smtClean="0"/>
              <a:t>pvAccess</a:t>
            </a:r>
            <a:r>
              <a:rPr lang="en-US" baseline="0" dirty="0" smtClean="0"/>
              <a:t> server to an IOC.</a:t>
            </a:r>
          </a:p>
          <a:p>
            <a:endParaRPr lang="en-US" baseline="0" dirty="0" smtClean="0"/>
          </a:p>
          <a:p>
            <a:r>
              <a:rPr lang="en-US" baseline="0" dirty="0" smtClean="0"/>
              <a:t>So the first thing we see is that in EPICS V4, at core, the IOC remains the same. An EPICS Version 4 IOC is just an EPICS Version 3 IOC with a </a:t>
            </a:r>
            <a:r>
              <a:rPr lang="en-US" baseline="0" dirty="0" err="1" smtClean="0"/>
              <a:t>pvAccess</a:t>
            </a:r>
            <a:r>
              <a:rPr lang="en-US" baseline="0" dirty="0" smtClean="0"/>
              <a:t> Server added.</a:t>
            </a:r>
          </a:p>
          <a:p>
            <a:endParaRPr lang="en-US" baseline="0" dirty="0" smtClean="0"/>
          </a:p>
          <a:p>
            <a:r>
              <a:rPr lang="en-US" baseline="0" dirty="0" smtClean="0"/>
              <a:t>To be honest, there is not much advantage in using just this configuration for EPICS installations which are already heavily invested in EPICS Channel Access, since all your existing clients will be using Channel Access. For such places, the advantages of EPICS V4 will stem more from the basic architectures in the following 2 or 3 slides, and for new work.</a:t>
            </a:r>
          </a:p>
          <a:p>
            <a:endParaRPr lang="en-US" baseline="0" dirty="0" smtClean="0"/>
          </a:p>
          <a:p>
            <a:r>
              <a:rPr lang="en-US" baseline="0" dirty="0" smtClean="0"/>
              <a:t>But for new institutions, just now building your EPICS installation, you may consider this architecture.</a:t>
            </a:r>
          </a:p>
          <a:p>
            <a:endParaRPr lang="en-US" baseline="0" dirty="0" smtClean="0"/>
          </a:p>
          <a:p>
            <a:r>
              <a:rPr lang="en-US" b="1" baseline="0" dirty="0" smtClean="0"/>
              <a:t>ESS for instance, is going to be all </a:t>
            </a:r>
            <a:r>
              <a:rPr lang="en-US" b="1" baseline="0" dirty="0" err="1" smtClean="0"/>
              <a:t>pvAccess</a:t>
            </a:r>
            <a:r>
              <a:rPr lang="en-US" b="1" baseline="0" dirty="0" smtClean="0"/>
              <a:t>. </a:t>
            </a:r>
            <a:endParaRPr lang="en-US" b="1" dirty="0" smtClean="0"/>
          </a:p>
          <a:p>
            <a:endParaRPr lang="en-US" dirty="0" smtClean="0"/>
          </a:p>
          <a:p>
            <a:r>
              <a:rPr lang="en-US" dirty="0" smtClean="0"/>
              <a:t>[ADD: </a:t>
            </a:r>
            <a:r>
              <a:rPr lang="en-US" dirty="0" err="1" smtClean="0"/>
              <a:t>pvaSrv</a:t>
            </a:r>
            <a:r>
              <a:rPr lang="en-US" dirty="0" smtClean="0"/>
              <a:t> example]</a:t>
            </a:r>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59413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to add, the client side library of EPICS V4 includes support for Channel Access.</a:t>
            </a:r>
          </a:p>
          <a:p>
            <a:endParaRPr lang="en-US" baseline="0" dirty="0" smtClean="0"/>
          </a:p>
          <a:p>
            <a:r>
              <a:rPr lang="en-US" baseline="0" dirty="0" smtClean="0"/>
              <a:t>In fact, more generally, the </a:t>
            </a:r>
            <a:r>
              <a:rPr lang="en-US" baseline="0" dirty="0" err="1" smtClean="0"/>
              <a:t>pvAccess</a:t>
            </a:r>
            <a:r>
              <a:rPr lang="en-US" baseline="0" dirty="0" smtClean="0"/>
              <a:t> API includes a </a:t>
            </a:r>
            <a:r>
              <a:rPr lang="en-US" baseline="0" dirty="0" err="1" smtClean="0"/>
              <a:t>plugable</a:t>
            </a:r>
            <a:r>
              <a:rPr lang="en-US" baseline="0" dirty="0" smtClean="0"/>
              <a:t> architecture for “channel providers”, of which the </a:t>
            </a:r>
            <a:r>
              <a:rPr lang="en-US" baseline="0" dirty="0" err="1" smtClean="0"/>
              <a:t>pvAccess</a:t>
            </a:r>
            <a:r>
              <a:rPr lang="en-US" baseline="0" dirty="0" smtClean="0"/>
              <a:t> protocol and the Channel Access protocol are two.</a:t>
            </a:r>
            <a:endParaRPr lang="en-US" dirty="0" smtClean="0"/>
          </a:p>
          <a:p>
            <a:endParaRPr lang="en-US" dirty="0" smtClean="0"/>
          </a:p>
          <a:p>
            <a:r>
              <a:rPr lang="en-US" dirty="0" smtClean="0"/>
              <a:t>[ADD</a:t>
            </a:r>
            <a:r>
              <a:rPr lang="en-US" baseline="0" dirty="0" smtClean="0"/>
              <a:t> example of getting CA data with </a:t>
            </a:r>
            <a:r>
              <a:rPr lang="en-US" baseline="0" dirty="0" err="1" smtClean="0"/>
              <a:t>pvAccess</a:t>
            </a:r>
            <a:r>
              <a:rPr lang="en-US" baseline="0" dirty="0" smtClean="0"/>
              <a:t> API – </a:t>
            </a:r>
            <a:r>
              <a:rPr lang="en-US" baseline="0" dirty="0" err="1" smtClean="0"/>
              <a:t>pvget</a:t>
            </a:r>
            <a:r>
              <a:rPr lang="en-US" baseline="0" dirty="0" smtClean="0"/>
              <a:t> –p </a:t>
            </a:r>
            <a:r>
              <a:rPr lang="en-US" baseline="0" dirty="0" err="1" smtClean="0"/>
              <a:t>ca</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0505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things</a:t>
            </a:r>
            <a:r>
              <a:rPr lang="en-US" baseline="0" dirty="0" smtClean="0"/>
              <a:t> get interesting for new kinds of work made easier by EPICS Version 4.</a:t>
            </a:r>
          </a:p>
          <a:p>
            <a:endParaRPr lang="en-US" baseline="0" dirty="0" smtClean="0"/>
          </a:p>
          <a:p>
            <a:r>
              <a:rPr lang="en-US" b="1" baseline="0" dirty="0" smtClean="0"/>
              <a:t>V4 adds a new kind of front end processing database</a:t>
            </a:r>
            <a:r>
              <a:rPr lang="en-US" baseline="0" dirty="0" smtClean="0"/>
              <a:t>, the “</a:t>
            </a:r>
            <a:r>
              <a:rPr lang="en-US" baseline="0" dirty="0" err="1" smtClean="0"/>
              <a:t>pvDatabase</a:t>
            </a:r>
            <a:r>
              <a:rPr lang="en-US" baseline="0" dirty="0" smtClean="0"/>
              <a:t>”. </a:t>
            </a:r>
          </a:p>
          <a:p>
            <a:endParaRPr lang="en-US" dirty="0" smtClean="0"/>
          </a:p>
          <a:p>
            <a:r>
              <a:rPr lang="en-US" dirty="0" smtClean="0"/>
              <a:t>The</a:t>
            </a:r>
            <a:r>
              <a:rPr lang="en-US" baseline="0" dirty="0" smtClean="0"/>
              <a:t> </a:t>
            </a:r>
            <a:r>
              <a:rPr lang="en-US" b="1" baseline="0" dirty="0" smtClean="0"/>
              <a:t>device I/O, particularly the device driver layer, remains under the IOC Database.</a:t>
            </a:r>
          </a:p>
          <a:p>
            <a:endParaRPr lang="en-US" b="1" baseline="0" dirty="0" smtClean="0"/>
          </a:p>
          <a:p>
            <a:r>
              <a:rPr lang="en-US" baseline="0" dirty="0" smtClean="0"/>
              <a:t>This slide illustrates the architecture in which a </a:t>
            </a:r>
            <a:r>
              <a:rPr lang="en-US" baseline="0" dirty="0" err="1" smtClean="0"/>
              <a:t>pvDatabase</a:t>
            </a:r>
            <a:r>
              <a:rPr lang="en-US" baseline="0" dirty="0" smtClean="0"/>
              <a:t> is used inside an IOC. But a </a:t>
            </a:r>
            <a:r>
              <a:rPr lang="en-US" baseline="0" dirty="0" err="1" smtClean="0"/>
              <a:t>pvDatabase</a:t>
            </a:r>
            <a:r>
              <a:rPr lang="en-US" baseline="0" dirty="0" smtClean="0"/>
              <a:t> can be used standalone, at the host level of an EPICS version 4 controls network. At that level it might be used to </a:t>
            </a:r>
            <a:r>
              <a:rPr lang="en-US" baseline="0" dirty="0" err="1" smtClean="0"/>
              <a:t>aggretage</a:t>
            </a:r>
            <a:r>
              <a:rPr lang="en-US" baseline="0" dirty="0" smtClean="0"/>
              <a:t> data from a number of Channel Access PVs in subordinate IOCs, like to gather data from a number of beam diagnostics and deliver it all as one package.</a:t>
            </a:r>
          </a:p>
          <a:p>
            <a:endParaRPr lang="en-US" dirty="0" smtClean="0"/>
          </a:p>
        </p:txBody>
      </p:sp>
      <p:sp>
        <p:nvSpPr>
          <p:cNvPr id="4" name="Slide Number Placeholder 3"/>
          <p:cNvSpPr>
            <a:spLocks noGrp="1"/>
          </p:cNvSpPr>
          <p:nvPr>
            <p:ph type="sldNum" sz="quarter" idx="10"/>
          </p:nvPr>
        </p:nvSpPr>
        <p:spPr/>
        <p:txBody>
          <a:bodyPr/>
          <a:lstStyle/>
          <a:p>
            <a:fld id="{EB3D07BC-AE8E-024A-84F1-8BA5072A713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0505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major architecture addition offered by EPICS Version 4, is to add the basis of service oriented architecture. The </a:t>
            </a:r>
            <a:r>
              <a:rPr lang="en-US" baseline="0" dirty="0" err="1" smtClean="0"/>
              <a:t>getRPC</a:t>
            </a:r>
            <a:r>
              <a:rPr lang="en-US" baseline="0" dirty="0" smtClean="0"/>
              <a:t> method of </a:t>
            </a:r>
            <a:r>
              <a:rPr lang="en-US" baseline="0" dirty="0" err="1" smtClean="0"/>
              <a:t>pvAccess</a:t>
            </a:r>
            <a:r>
              <a:rPr lang="en-US" baseline="0" dirty="0" smtClean="0"/>
              <a:t> allows a client to send arguments along with the PV. The arguments are then used for synchronous processing, and the results then returned. </a:t>
            </a:r>
          </a:p>
          <a:p>
            <a:endParaRPr lang="en-US" baseline="0" dirty="0" smtClean="0"/>
          </a:p>
          <a:p>
            <a:r>
              <a:rPr lang="en-US" baseline="0" dirty="0" smtClean="0"/>
              <a:t>Indeed, the same PV can be used both the monitor setup and in the RPC setup, allowing for one logical quantity to be acquired from either context – the result of a monitor of some system, or the result of a specific computation based on arguments. For instance, in an accelerator model, the PV for the beta function of a </a:t>
            </a:r>
            <a:r>
              <a:rPr lang="en-US" baseline="0" dirty="0" err="1" smtClean="0"/>
              <a:t>beampath</a:t>
            </a:r>
            <a:r>
              <a:rPr lang="en-US" baseline="0" dirty="0" smtClean="0"/>
              <a:t> may be continuously computed according to defaults – such as the default timing configuration, or it may be required to be computed from a specific timing configuration. The default case can be monitored, but the special case can be requested by RPC.</a:t>
            </a:r>
          </a:p>
          <a:p>
            <a:endParaRPr lang="en-US" baseline="0" dirty="0" smtClean="0"/>
          </a:p>
          <a:p>
            <a:r>
              <a:rPr lang="en-US" baseline="0" dirty="0" smtClean="0"/>
              <a:t>RPC is also very useful for connecting PVs to backend databases like </a:t>
            </a:r>
            <a:r>
              <a:rPr lang="en-US" baseline="0" dirty="0" err="1" smtClean="0"/>
              <a:t>MongoDB</a:t>
            </a:r>
            <a:r>
              <a:rPr lang="en-US" baseline="0" dirty="0" smtClean="0"/>
              <a:t>, </a:t>
            </a:r>
            <a:r>
              <a:rPr lang="en-US" baseline="0" dirty="0" err="1" smtClean="0"/>
              <a:t>mySql</a:t>
            </a:r>
            <a:r>
              <a:rPr lang="en-US" baseline="0" dirty="0" smtClean="0"/>
              <a:t>, Oracle etc. This is used at SLAC, ESS and NSLS-II.</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0505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4734D-14D6-4B8B-86E9-B84F5EFA3579}" type="slidenum">
              <a:rPr lang="en-US"/>
              <a:pPr>
                <a:defRPr/>
              </a:pPr>
              <a:t>‹#›</a:t>
            </a:fld>
            <a:endParaRPr lang="en-US"/>
          </a:p>
        </p:txBody>
      </p:sp>
    </p:spTree>
    <p:extLst>
      <p:ext uri="{BB962C8B-B14F-4D97-AF65-F5344CB8AC3E}">
        <p14:creationId xmlns:p14="http://schemas.microsoft.com/office/powerpoint/2010/main" val="53868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7CC55-F2FD-48A0-80FD-8CA0E03F4209}" type="slidenum">
              <a:rPr lang="en-US"/>
              <a:pPr>
                <a:defRPr/>
              </a:pPr>
              <a:t>‹#›</a:t>
            </a:fld>
            <a:endParaRPr lang="en-US"/>
          </a:p>
        </p:txBody>
      </p:sp>
    </p:spTree>
    <p:extLst>
      <p:ext uri="{BB962C8B-B14F-4D97-AF65-F5344CB8AC3E}">
        <p14:creationId xmlns:p14="http://schemas.microsoft.com/office/powerpoint/2010/main" val="326043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CA5F3-1ABC-41B0-BA29-AFD9A5BD14AF}" type="slidenum">
              <a:rPr lang="en-US"/>
              <a:pPr>
                <a:defRPr/>
              </a:pPr>
              <a:t>‹#›</a:t>
            </a:fld>
            <a:endParaRPr lang="en-US"/>
          </a:p>
        </p:txBody>
      </p:sp>
    </p:spTree>
    <p:extLst>
      <p:ext uri="{BB962C8B-B14F-4D97-AF65-F5344CB8AC3E}">
        <p14:creationId xmlns:p14="http://schemas.microsoft.com/office/powerpoint/2010/main" val="262843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567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60435"/>
            <a:ext cx="799752" cy="261040"/>
          </a:xfrm>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a:xfrm>
            <a:off x="1414071" y="6460435"/>
            <a:ext cx="6592451" cy="261040"/>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57096" y="6460435"/>
            <a:ext cx="529704" cy="261040"/>
          </a:xfrm>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14" name="Text Placeholder 13"/>
          <p:cNvSpPr>
            <a:spLocks noGrp="1"/>
          </p:cNvSpPr>
          <p:nvPr>
            <p:ph type="body" sz="quarter" idx="13" hasCustomPrompt="1"/>
          </p:nvPr>
        </p:nvSpPr>
        <p:spPr>
          <a:xfrm>
            <a:off x="1049130" y="139700"/>
            <a:ext cx="6957392" cy="302039"/>
          </a:xfrm>
        </p:spPr>
        <p:txBody>
          <a:bodyPr>
            <a:no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167508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7"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2140453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8"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219425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10"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7379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318807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5"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4055711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778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0DE14-7DD6-467F-9A63-69BBC643F676}" type="slidenum">
              <a:rPr lang="en-US"/>
              <a:pPr>
                <a:defRPr/>
              </a:pPr>
              <a:t>‹#›</a:t>
            </a:fld>
            <a:endParaRPr lang="en-US"/>
          </a:p>
        </p:txBody>
      </p:sp>
    </p:spTree>
    <p:extLst>
      <p:ext uri="{BB962C8B-B14F-4D97-AF65-F5344CB8AC3E}">
        <p14:creationId xmlns:p14="http://schemas.microsoft.com/office/powerpoint/2010/main" val="13401492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895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93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975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142676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solidFill>
                  <a:prstClr val="black">
                    <a:tint val="75000"/>
                  </a:prstClr>
                </a:solidFill>
              </a:rPr>
              <a:pPr/>
              <a:t>2/15/2017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33CA8D-977F-BF4F-9ADC-1C1D0ACF65BD}" type="slidenum">
              <a:rPr lang="en-US" smtClean="0">
                <a:solidFill>
                  <a:prstClr val="black">
                    <a:tint val="75000"/>
                  </a:prstClr>
                </a:solidFill>
              </a:rPr>
              <a:pPr/>
              <a:t>‹#›</a:t>
            </a:fld>
            <a:endParaRPr lang="en-US">
              <a:solidFill>
                <a:prstClr val="black">
                  <a:tint val="75000"/>
                </a:prstClr>
              </a:solidFill>
            </a:endParaRPr>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781500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lstStyle/>
          <a:p>
            <a:r>
              <a:rPr lang="en-US" smtClean="0"/>
              <a:t>Click to edit Master title style</a:t>
            </a:r>
            <a:endParaRPr lang="en-US"/>
          </a:p>
        </p:txBody>
      </p:sp>
      <p:sp>
        <p:nvSpPr>
          <p:cNvPr id="3" name="Content Placeholder 2"/>
          <p:cNvSpPr>
            <a:spLocks noGrp="1"/>
          </p:cNvSpPr>
          <p:nvPr>
            <p:ph idx="1"/>
          </p:nvPr>
        </p:nvSpPr>
        <p:spPr>
          <a:xfrm>
            <a:off x="170424" y="1026652"/>
            <a:ext cx="8760543" cy="4995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8912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D9DBDD"/>
        </a:solidFill>
        <a:effectLst/>
      </p:bgPr>
    </p:bg>
    <p:spTree>
      <p:nvGrpSpPr>
        <p:cNvPr id="1" name=""/>
        <p:cNvGrpSpPr/>
        <p:nvPr/>
      </p:nvGrpSpPr>
      <p:grpSpPr>
        <a:xfrm>
          <a:off x="0" y="0"/>
          <a:ext cx="0" cy="0"/>
          <a:chOff x="0" y="0"/>
          <a:chExt cx="0" cy="0"/>
        </a:xfrm>
      </p:grpSpPr>
      <p:sp>
        <p:nvSpPr>
          <p:cNvPr id="33" name="Shape 33"/>
          <p:cNvSpPr>
            <a:spLocks noGrp="1"/>
          </p:cNvSpPr>
          <p:nvPr>
            <p:ph type="body" sz="quarter" idx="13"/>
          </p:nvPr>
        </p:nvSpPr>
        <p:spPr>
          <a:xfrm>
            <a:off x="1339453" y="2017629"/>
            <a:ext cx="6465094" cy="2751305"/>
          </a:xfrm>
          <a:prstGeom prst="rect">
            <a:avLst/>
          </a:prstGeom>
        </p:spPr>
        <p:txBody>
          <a:bodyPr lIns="35717" tIns="35717" rIns="35717" bIns="35717" anchor="ctr">
            <a:spAutoFit/>
          </a:bodyPr>
          <a:lstStyle>
            <a:lvl1pPr algn="ctr" defTabSz="410751">
              <a:lnSpc>
                <a:spcPts val="4219"/>
              </a:lnSpc>
              <a:defRPr sz="2500">
                <a:solidFill>
                  <a:srgbClr val="4B4141"/>
                </a:solidFill>
                <a:latin typeface="+mj-lt"/>
                <a:ea typeface="+mj-ea"/>
                <a:cs typeface="+mj-cs"/>
                <a:sym typeface="Avenir Next Condensed"/>
              </a:defRPr>
            </a:lvl1pPr>
          </a:lstStyle>
          <a:p>
            <a:r>
              <a:t>Duis autem vel eum iriure dolor in hendrerit in vulputate velit esse molestie consequat, vel illum dolore eu feugiat nulla facilisis at vero eros et accumsan et iusto odio dignissim qui blandit praesent </a:t>
            </a:r>
          </a:p>
        </p:txBody>
      </p:sp>
      <p:sp>
        <p:nvSpPr>
          <p:cNvPr id="34" name="Shape 34"/>
          <p:cNvSpPr>
            <a:spLocks noGrp="1"/>
          </p:cNvSpPr>
          <p:nvPr>
            <p:ph type="pic" sz="quarter" idx="14"/>
          </p:nvPr>
        </p:nvSpPr>
        <p:spPr>
          <a:xfrm>
            <a:off x="3870517" y="1278433"/>
            <a:ext cx="1409145" cy="884040"/>
          </a:xfrm>
          <a:prstGeom prst="rect">
            <a:avLst/>
          </a:prstGeom>
        </p:spPr>
        <p:txBody>
          <a:bodyPr lIns="64291" tIns="32145" rIns="64291" bIns="32145">
            <a:noAutofit/>
          </a:bodyPr>
          <a:lstStyle/>
          <a:p>
            <a:endParaRPr/>
          </a:p>
        </p:txBody>
      </p:sp>
      <p:sp>
        <p:nvSpPr>
          <p:cNvPr id="35" name="Shape 35"/>
          <p:cNvSpPr/>
          <p:nvPr/>
        </p:nvSpPr>
        <p:spPr>
          <a:xfrm>
            <a:off x="36463" y="764512"/>
            <a:ext cx="910567" cy="441463"/>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defRPr sz="1200">
                <a:solidFill>
                  <a:srgbClr val="4B4141"/>
                </a:solidFill>
                <a:latin typeface="+mn-lt"/>
                <a:ea typeface="+mn-ea"/>
                <a:cs typeface="+mn-cs"/>
                <a:sym typeface="Gill Sans"/>
              </a:defRPr>
            </a:lvl1pPr>
          </a:lstStyle>
          <a:p>
            <a:pPr defTabSz="457200" eaLnBrk="1" fontAlgn="auto" hangingPunct="1">
              <a:spcBef>
                <a:spcPts val="0"/>
              </a:spcBef>
              <a:spcAft>
                <a:spcPts val="0"/>
              </a:spcAft>
            </a:pPr>
            <a:r>
              <a:t>Fritz-Haber-Institut</a:t>
            </a:r>
          </a:p>
        </p:txBody>
      </p:sp>
      <p:pic>
        <p:nvPicPr>
          <p:cNvPr id="36" name="unknown-filtered.png"/>
          <p:cNvPicPr>
            <a:picLocks noChangeAspect="1"/>
          </p:cNvPicPr>
          <p:nvPr/>
        </p:nvPicPr>
        <p:blipFill>
          <a:blip r:embed="rId2">
            <a:extLst/>
          </a:blip>
          <a:stretch>
            <a:fillRect/>
          </a:stretch>
        </p:blipFill>
        <p:spPr>
          <a:xfrm>
            <a:off x="104179" y="110133"/>
            <a:ext cx="767954" cy="833229"/>
          </a:xfrm>
          <a:prstGeom prst="rect">
            <a:avLst/>
          </a:prstGeom>
          <a:ln w="12700">
            <a:miter lim="400000"/>
          </a:ln>
        </p:spPr>
      </p:pic>
      <p:sp>
        <p:nvSpPr>
          <p:cNvPr id="37" name="Shape 37"/>
          <p:cNvSpPr>
            <a:spLocks noGrp="1"/>
          </p:cNvSpPr>
          <p:nvPr>
            <p:ph idx="3"/>
          </p:nvPr>
        </p:nvSpPr>
        <p:spPr>
          <a:xfrm>
            <a:off x="1321594" y="2098476"/>
            <a:ext cx="6491883" cy="4009430"/>
          </a:xfrm>
          <a:prstGeom prst="rect">
            <a:avLst/>
          </a:prstGeom>
        </p:spPr>
        <p:txBody>
          <a:bodyPr lIns="35717" tIns="35717" rIns="35717" bIns="35717" anchor="b">
            <a:noAutofit/>
          </a:bodyPr>
          <a:lstStyle>
            <a:lvl1pPr algn="ctr" defTabSz="410751">
              <a:lnSpc>
                <a:spcPct val="100000"/>
              </a:lnSpc>
              <a:defRPr sz="4000">
                <a:latin typeface="+mn-lt"/>
                <a:ea typeface="+mn-ea"/>
                <a:cs typeface="+mn-cs"/>
                <a:sym typeface="Gill Sans"/>
              </a:defRPr>
            </a:lvl1pPr>
          </a:lstStyle>
          <a:p>
            <a:pPr algn="ctr" defTabSz="584200">
              <a:lnSpc>
                <a:spcPct val="100000"/>
              </a:lnSpc>
              <a:defRPr sz="4000">
                <a:latin typeface="+mn-lt"/>
                <a:ea typeface="+mn-ea"/>
                <a:cs typeface="+mn-cs"/>
                <a:sym typeface="Gill Sans"/>
              </a:defRPr>
            </a:pPr>
            <a:endParaRPr/>
          </a:p>
        </p:txBody>
      </p:sp>
      <p:sp>
        <p:nvSpPr>
          <p:cNvPr id="38" name="Shape 38"/>
          <p:cNvSpPr>
            <a:spLocks noGrp="1"/>
          </p:cNvSpPr>
          <p:nvPr>
            <p:ph type="body" sz="quarter" idx="15"/>
          </p:nvPr>
        </p:nvSpPr>
        <p:spPr>
          <a:xfrm>
            <a:off x="4010150" y="244471"/>
            <a:ext cx="1123702" cy="564574"/>
          </a:xfrm>
          <a:prstGeom prst="rect">
            <a:avLst/>
          </a:prstGeom>
        </p:spPr>
        <p:txBody>
          <a:bodyPr wrap="none" lIns="35717" tIns="35717" rIns="35717" bIns="35717" anchor="ctr">
            <a:spAutoFit/>
          </a:bodyPr>
          <a:lstStyle>
            <a:lvl1pPr algn="ctr" defTabSz="410751">
              <a:lnSpc>
                <a:spcPct val="100000"/>
              </a:lnSpc>
              <a:defRPr sz="3200">
                <a:solidFill>
                  <a:srgbClr val="4B4141"/>
                </a:solidFill>
                <a:latin typeface="+mj-lt"/>
                <a:ea typeface="+mj-ea"/>
                <a:cs typeface="+mj-cs"/>
                <a:sym typeface="Avenir Next Condensed"/>
              </a:defRPr>
            </a:lvl1pPr>
          </a:lstStyle>
          <a:p>
            <a:r>
              <a:t>Title</a:t>
            </a:r>
          </a:p>
        </p:txBody>
      </p:sp>
      <p:sp>
        <p:nvSpPr>
          <p:cNvPr id="39" name="Shape 39"/>
          <p:cNvSpPr/>
          <p:nvPr/>
        </p:nvSpPr>
        <p:spPr>
          <a:xfrm>
            <a:off x="1130583" y="995399"/>
            <a:ext cx="7875830" cy="1"/>
          </a:xfrm>
          <a:prstGeom prst="line">
            <a:avLst/>
          </a:prstGeom>
          <a:ln w="25400">
            <a:solidFill>
              <a:srgbClr val="4B4141"/>
            </a:solidFill>
            <a:miter lim="400000"/>
            <a:tailEnd type="triangle" len="sm"/>
          </a:ln>
        </p:spPr>
        <p:txBody>
          <a:bodyPr lIns="35717" tIns="35717" rIns="35717" bIns="35717" anchor="ctr"/>
          <a:lstStyle/>
          <a:p>
            <a:pPr defTabSz="457200" eaLnBrk="1" fontAlgn="auto" hangingPunct="1">
              <a:spcBef>
                <a:spcPts val="0"/>
              </a:spcBef>
              <a:spcAft>
                <a:spcPts val="0"/>
              </a:spcAft>
              <a:defRPr sz="4000">
                <a:effectLst>
                  <a:outerShdw blurRad="38100" dist="12700" dir="5400000" rotWithShape="0">
                    <a:srgbClr val="000000">
                      <a:alpha val="50000"/>
                    </a:srgbClr>
                  </a:outerShdw>
                </a:effectLst>
                <a:latin typeface="+mn-lt"/>
                <a:ea typeface="+mn-ea"/>
                <a:cs typeface="+mn-cs"/>
                <a:sym typeface="Gill Sans"/>
              </a:defRPr>
            </a:pPr>
            <a:endParaRPr sz="4000">
              <a:solidFill>
                <a:prstClr val="black"/>
              </a:solidFill>
              <a:effectLst>
                <a:outerShdw blurRad="38100" dist="12700" dir="5400000" rotWithShape="0">
                  <a:srgbClr val="000000">
                    <a:alpha val="50000"/>
                  </a:srgbClr>
                </a:outerShdw>
              </a:effectLst>
              <a:latin typeface="Calibri"/>
              <a:sym typeface="Gill Sans"/>
            </a:endParaRPr>
          </a:p>
        </p:txBody>
      </p:sp>
      <p:pic>
        <p:nvPicPr>
          <p:cNvPr id="40" name="pasted-image.tiff"/>
          <p:cNvPicPr>
            <a:picLocks noChangeAspect="1"/>
          </p:cNvPicPr>
          <p:nvPr/>
        </p:nvPicPr>
        <p:blipFill>
          <a:blip r:embed="rId3">
            <a:extLst/>
          </a:blip>
          <a:stretch>
            <a:fillRect/>
          </a:stretch>
        </p:blipFill>
        <p:spPr>
          <a:xfrm>
            <a:off x="8276332" y="237771"/>
            <a:ext cx="621480" cy="577976"/>
          </a:xfrm>
          <a:prstGeom prst="rect">
            <a:avLst/>
          </a:prstGeom>
          <a:ln w="12700">
            <a:solidFill>
              <a:srgbClr val="000000"/>
            </a:solidFill>
            <a:miter lim="400000"/>
          </a:ln>
        </p:spPr>
      </p:pic>
      <p:sp>
        <p:nvSpPr>
          <p:cNvPr id="41" name="Shape 41"/>
          <p:cNvSpPr/>
          <p:nvPr/>
        </p:nvSpPr>
        <p:spPr>
          <a:xfrm>
            <a:off x="7110442" y="290639"/>
            <a:ext cx="1578892" cy="472241"/>
          </a:xfrm>
          <a:prstGeom prst="rect">
            <a:avLst/>
          </a:prstGeom>
          <a:ln w="12700">
            <a:miter lim="400000"/>
          </a:ln>
          <a:extLst>
            <a:ext uri="{C572A759-6A51-4108-AA02-DFA0A04FC94B}">
              <ma14:wrappingTextBoxFlag xmlns:ma14="http://schemas.microsoft.com/office/mac/drawingml/2011/main" xmlns="" val="1"/>
            </a:ext>
          </a:extLst>
        </p:spPr>
        <p:txBody>
          <a:bodyPr wrap="none" lIns="35717" tIns="35717" rIns="35717" bIns="35717" anchor="ctr">
            <a:spAutoFit/>
          </a:bodyPr>
          <a:lstStyle>
            <a:lvl1pPr>
              <a:defRPr sz="2600">
                <a:solidFill>
                  <a:srgbClr val="000000"/>
                </a:solidFill>
                <a:latin typeface="Times New Roman"/>
                <a:ea typeface="Times New Roman"/>
                <a:cs typeface="Times New Roman"/>
                <a:sym typeface="Times New Roman"/>
              </a:defRPr>
            </a:lvl1pPr>
          </a:lstStyle>
          <a:p>
            <a:pPr defTabSz="457200" eaLnBrk="1" fontAlgn="auto" hangingPunct="1">
              <a:spcBef>
                <a:spcPts val="0"/>
              </a:spcBef>
              <a:spcAft>
                <a:spcPts val="0"/>
              </a:spcAft>
            </a:pPr>
            <a:r>
              <a:t>CRYVISIL</a:t>
            </a:r>
          </a:p>
        </p:txBody>
      </p:sp>
      <p:sp>
        <p:nvSpPr>
          <p:cNvPr id="42" name="Shape 42"/>
          <p:cNvSpPr>
            <a:spLocks noGrp="1"/>
          </p:cNvSpPr>
          <p:nvPr>
            <p:ph type="sldNum" sz="quarter" idx="2"/>
          </p:nvPr>
        </p:nvSpPr>
        <p:spPr>
          <a:xfrm>
            <a:off x="8733234" y="6509742"/>
            <a:ext cx="241102" cy="258961"/>
          </a:xfrm>
          <a:prstGeom prst="rect">
            <a:avLst/>
          </a:prstGeom>
        </p:spPr>
        <p:txBody>
          <a:bodyPr lIns="35717" tIns="35717" rIns="35717" bIns="35717"/>
          <a:lstStyle>
            <a:lvl1pPr algn="ctr" defTabSz="410751">
              <a:defRPr sz="1300">
                <a:solidFill>
                  <a:srgbClr val="4B4141"/>
                </a:solidFill>
                <a:latin typeface="+mn-lt"/>
                <a:ea typeface="+mn-ea"/>
                <a:cs typeface="+mn-cs"/>
                <a:sym typeface="Gill Sans"/>
              </a:defRPr>
            </a:lvl1pPr>
          </a:lstStyle>
          <a:p>
            <a:fld id="{86CB4B4D-7CA3-9044-876B-883B54F8677D}" type="slidenum">
              <a:rPr/>
              <a:pPr/>
              <a:t>‹#›</a:t>
            </a:fld>
            <a:endParaRPr/>
          </a:p>
        </p:txBody>
      </p:sp>
    </p:spTree>
    <p:extLst>
      <p:ext uri="{BB962C8B-B14F-4D97-AF65-F5344CB8AC3E}">
        <p14:creationId xmlns:p14="http://schemas.microsoft.com/office/powerpoint/2010/main" val="12242317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AECC0-04F3-4EA3-A907-A3B76E07ED52}" type="slidenum">
              <a:rPr lang="en-US"/>
              <a:pPr>
                <a:defRPr/>
              </a:pPr>
              <a:t>‹#›</a:t>
            </a:fld>
            <a:endParaRPr lang="en-US"/>
          </a:p>
        </p:txBody>
      </p:sp>
    </p:spTree>
    <p:extLst>
      <p:ext uri="{BB962C8B-B14F-4D97-AF65-F5344CB8AC3E}">
        <p14:creationId xmlns:p14="http://schemas.microsoft.com/office/powerpoint/2010/main" val="166978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01DE8F-844F-49AE-B889-FA8E27C93DC1}" type="slidenum">
              <a:rPr lang="en-US"/>
              <a:pPr>
                <a:defRPr/>
              </a:pPr>
              <a:t>‹#›</a:t>
            </a:fld>
            <a:endParaRPr lang="en-US"/>
          </a:p>
        </p:txBody>
      </p:sp>
    </p:spTree>
    <p:extLst>
      <p:ext uri="{BB962C8B-B14F-4D97-AF65-F5344CB8AC3E}">
        <p14:creationId xmlns:p14="http://schemas.microsoft.com/office/powerpoint/2010/main" val="2634156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30BBDB-74B3-491F-9F09-0790085A8C8F}" type="slidenum">
              <a:rPr lang="en-US"/>
              <a:pPr>
                <a:defRPr/>
              </a:pPr>
              <a:t>‹#›</a:t>
            </a:fld>
            <a:endParaRPr lang="en-US"/>
          </a:p>
        </p:txBody>
      </p:sp>
    </p:spTree>
    <p:extLst>
      <p:ext uri="{BB962C8B-B14F-4D97-AF65-F5344CB8AC3E}">
        <p14:creationId xmlns:p14="http://schemas.microsoft.com/office/powerpoint/2010/main" val="162916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4CB3F0-2E25-4A8A-9E50-6047653739D9}" type="slidenum">
              <a:rPr lang="en-US"/>
              <a:pPr>
                <a:defRPr/>
              </a:pPr>
              <a:t>‹#›</a:t>
            </a:fld>
            <a:endParaRPr lang="en-US"/>
          </a:p>
        </p:txBody>
      </p:sp>
    </p:spTree>
    <p:extLst>
      <p:ext uri="{BB962C8B-B14F-4D97-AF65-F5344CB8AC3E}">
        <p14:creationId xmlns:p14="http://schemas.microsoft.com/office/powerpoint/2010/main" val="40652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56DF0E-34C4-4C2E-9D39-63ABE28EBDC7}" type="slidenum">
              <a:rPr lang="en-US"/>
              <a:pPr>
                <a:defRPr/>
              </a:pPr>
              <a:t>‹#›</a:t>
            </a:fld>
            <a:endParaRPr lang="en-US"/>
          </a:p>
        </p:txBody>
      </p:sp>
    </p:spTree>
    <p:extLst>
      <p:ext uri="{BB962C8B-B14F-4D97-AF65-F5344CB8AC3E}">
        <p14:creationId xmlns:p14="http://schemas.microsoft.com/office/powerpoint/2010/main" val="2407942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F15F2-DD1B-4413-84D0-56D3442A34FD}" type="slidenum">
              <a:rPr lang="en-US"/>
              <a:pPr>
                <a:defRPr/>
              </a:pPr>
              <a:t>‹#›</a:t>
            </a:fld>
            <a:endParaRPr lang="en-US"/>
          </a:p>
        </p:txBody>
      </p:sp>
    </p:spTree>
    <p:extLst>
      <p:ext uri="{BB962C8B-B14F-4D97-AF65-F5344CB8AC3E}">
        <p14:creationId xmlns:p14="http://schemas.microsoft.com/office/powerpoint/2010/main" val="116471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899879-D262-466C-A724-480BAC0F5CFE}" type="slidenum">
              <a:rPr lang="en-US"/>
              <a:pPr>
                <a:defRPr/>
              </a:pPr>
              <a:t>‹#›</a:t>
            </a:fld>
            <a:endParaRPr lang="en-US"/>
          </a:p>
        </p:txBody>
      </p:sp>
    </p:spTree>
    <p:extLst>
      <p:ext uri="{BB962C8B-B14F-4D97-AF65-F5344CB8AC3E}">
        <p14:creationId xmlns:p14="http://schemas.microsoft.com/office/powerpoint/2010/main" val="309097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533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564D525-2E7C-4615-8906-43D70D4BAAC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3105"/>
            <a:ext cx="8229600" cy="5430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4174"/>
            <a:ext cx="8229600" cy="50137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0435"/>
            <a:ext cx="2133600" cy="261040"/>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22D10A77-330A-4047-8525-B757989F675E}" type="datetimeFigureOut">
              <a:rPr lang="en-US" smtClean="0">
                <a:solidFill>
                  <a:prstClr val="black">
                    <a:tint val="75000"/>
                  </a:prstClr>
                </a:solidFill>
                <a:latin typeface="Calibri"/>
              </a:rPr>
              <a:pPr defTabSz="457200" eaLnBrk="1" fontAlgn="auto" hangingPunct="1">
                <a:spcBef>
                  <a:spcPts val="0"/>
                </a:spcBef>
                <a:spcAft>
                  <a:spcPts val="0"/>
                </a:spcAft>
              </a:pPr>
              <a:t>2/15/2017</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460435"/>
            <a:ext cx="2895600" cy="261040"/>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r>
              <a:rPr lang="en-US" smtClean="0">
                <a:solidFill>
                  <a:prstClr val="black">
                    <a:tint val="75000"/>
                  </a:prstClr>
                </a:solidFill>
                <a:latin typeface="Calibri"/>
              </a:rPr>
              <a:t>Greg White, Timo Korhonen for EPICS V4</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60435"/>
            <a:ext cx="2133600" cy="261040"/>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A433CA8D-977F-BF4F-9ADC-1C1D0ACF65BD}" type="slidenum">
              <a:rPr lang="en-US" smtClean="0">
                <a:solidFill>
                  <a:prstClr val="black">
                    <a:tint val="75000"/>
                  </a:prstClr>
                </a:solidFill>
                <a:latin typeface="Calibri"/>
              </a:rPr>
              <a:pPr defTabSz="457200"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669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epics-pvdata.sourceforge.net/alpha/normativeTypes/normativeType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descr="partial_earth_blk2"/>
          <p:cNvPicPr>
            <a:picLocks noChangeAspect="1" noChangeArrowheads="1"/>
          </p:cNvPicPr>
          <p:nvPr/>
        </p:nvPicPr>
        <p:blipFill>
          <a:blip r:embed="rId3">
            <a:extLst>
              <a:ext uri="{28A0092B-C50C-407E-A947-70E740481C1C}">
                <a14:useLocalDpi xmlns:a14="http://schemas.microsoft.com/office/drawing/2010/main" val="0"/>
              </a:ext>
            </a:extLst>
          </a:blip>
          <a:srcRect l="8888" t="8893" r="11111" b="18340"/>
          <a:stretch>
            <a:fillRect/>
          </a:stretch>
        </p:blipFill>
        <p:spPr bwMode="auto">
          <a:xfrm>
            <a:off x="0" y="302895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1143000" y="381000"/>
            <a:ext cx="7213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hangingPunct="1">
              <a:spcBef>
                <a:spcPct val="50000"/>
              </a:spcBef>
              <a:buFontTx/>
              <a:buNone/>
            </a:pPr>
            <a:r>
              <a:rPr lang="en-US" altLang="en-US" sz="4400" b="1" dirty="0" smtClean="0">
                <a:solidFill>
                  <a:srgbClr val="FFFF00"/>
                </a:solidFill>
              </a:rPr>
              <a:t>areaDetector Update: </a:t>
            </a:r>
          </a:p>
          <a:p>
            <a:pPr algn="ctr" eaLnBrk="1" hangingPunct="1">
              <a:spcBef>
                <a:spcPct val="50000"/>
              </a:spcBef>
              <a:buFontTx/>
              <a:buNone/>
            </a:pPr>
            <a:r>
              <a:rPr lang="en-US" altLang="en-US" sz="4400" b="1" dirty="0" smtClean="0">
                <a:solidFill>
                  <a:srgbClr val="FFFF00"/>
                </a:solidFill>
              </a:rPr>
              <a:t>EPICS V4 and More</a:t>
            </a:r>
            <a:endParaRPr lang="en-US" altLang="en-US" sz="4400" b="1" dirty="0">
              <a:solidFill>
                <a:srgbClr val="FFFF00"/>
              </a:solidFill>
            </a:endParaRPr>
          </a:p>
        </p:txBody>
      </p:sp>
      <p:sp>
        <p:nvSpPr>
          <p:cNvPr id="2052" name="Text Box 4"/>
          <p:cNvSpPr txBox="1">
            <a:spLocks noChangeArrowheads="1"/>
          </p:cNvSpPr>
          <p:nvPr/>
        </p:nvSpPr>
        <p:spPr bwMode="auto">
          <a:xfrm>
            <a:off x="1574800" y="2133600"/>
            <a:ext cx="619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hangingPunct="1">
              <a:spcBef>
                <a:spcPct val="50000"/>
              </a:spcBef>
              <a:buFontTx/>
              <a:buNone/>
            </a:pPr>
            <a:r>
              <a:rPr lang="en-US" altLang="en-US" dirty="0">
                <a:solidFill>
                  <a:schemeClr val="bg1"/>
                </a:solidFill>
              </a:rPr>
              <a:t>Mark Rivers </a:t>
            </a:r>
          </a:p>
          <a:p>
            <a:pPr algn="ctr" eaLnBrk="1" hangingPunct="1">
              <a:spcBef>
                <a:spcPct val="50000"/>
              </a:spcBef>
              <a:buFontTx/>
              <a:buNone/>
            </a:pPr>
            <a:r>
              <a:rPr lang="en-US" altLang="en-US" dirty="0">
                <a:solidFill>
                  <a:schemeClr val="bg1"/>
                </a:solidFill>
              </a:rPr>
              <a:t>GeoSoilEnviroCARS, Advanced Photon Source</a:t>
            </a:r>
          </a:p>
          <a:p>
            <a:pPr algn="ctr" eaLnBrk="1" hangingPunct="1">
              <a:spcBef>
                <a:spcPct val="50000"/>
              </a:spcBef>
              <a:buFontTx/>
              <a:buNone/>
            </a:pPr>
            <a:r>
              <a:rPr lang="en-US" altLang="en-US" dirty="0">
                <a:solidFill>
                  <a:schemeClr val="bg1"/>
                </a:solidFill>
              </a:rPr>
              <a:t>University of Chicago</a:t>
            </a:r>
          </a:p>
        </p:txBody>
      </p:sp>
      <p:sp>
        <p:nvSpPr>
          <p:cNvPr id="2054" name="Rectangle 6"/>
          <p:cNvSpPr>
            <a:spLocks noChangeArrowheads="1"/>
          </p:cNvSpPr>
          <p:nvPr/>
        </p:nvSpPr>
        <p:spPr bwMode="auto">
          <a:xfrm>
            <a:off x="0" y="5867400"/>
            <a:ext cx="9144000" cy="9906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sz="2400">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06"/>
            <a:ext cx="8229600" cy="339039"/>
          </a:xfrm>
        </p:spPr>
        <p:txBody>
          <a:bodyPr>
            <a:normAutofit fontScale="90000"/>
          </a:bodyPr>
          <a:lstStyle/>
          <a:p>
            <a:r>
              <a:rPr lang="en-US" dirty="0" smtClean="0"/>
              <a:t>EPICS Version 4	 middleware support</a:t>
            </a:r>
            <a:endParaRPr lang="en-US" dirty="0"/>
          </a:p>
        </p:txBody>
      </p:sp>
      <p:sp>
        <p:nvSpPr>
          <p:cNvPr id="3" name="Text Placeholder 2"/>
          <p:cNvSpPr>
            <a:spLocks noGrp="1"/>
          </p:cNvSpPr>
          <p:nvPr>
            <p:ph type="body" sz="quarter" idx="13"/>
          </p:nvPr>
        </p:nvSpPr>
        <p:spPr/>
        <p:txBody>
          <a:bodyPr/>
          <a:lstStyle/>
          <a:p>
            <a:r>
              <a:rPr lang="en-US" dirty="0"/>
              <a:t>Version 4 Additions to EPICS</a:t>
            </a:r>
          </a:p>
          <a:p>
            <a:endParaRPr lang="en-US" dirty="0"/>
          </a:p>
          <a:p>
            <a:endParaRPr lang="en-US" dirty="0"/>
          </a:p>
          <a:p>
            <a:endParaRPr lang="en-US" dirty="0"/>
          </a:p>
          <a:p>
            <a:endParaRPr lang="en-US" dirty="0"/>
          </a:p>
        </p:txBody>
      </p:sp>
      <p:sp>
        <p:nvSpPr>
          <p:cNvPr id="18" name="Rectangle 17"/>
          <p:cNvSpPr/>
          <p:nvPr/>
        </p:nvSpPr>
        <p:spPr>
          <a:xfrm>
            <a:off x="5730078"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pvAccess</a:t>
            </a:r>
            <a:r>
              <a:rPr lang="en-US" sz="1800" dirty="0">
                <a:solidFill>
                  <a:prstClr val="white"/>
                </a:solidFill>
              </a:rPr>
              <a:t> Client</a:t>
            </a:r>
          </a:p>
        </p:txBody>
      </p:sp>
      <p:sp>
        <p:nvSpPr>
          <p:cNvPr id="24" name="TextBox 23"/>
          <p:cNvSpPr txBox="1"/>
          <p:nvPr/>
        </p:nvSpPr>
        <p:spPr>
          <a:xfrm>
            <a:off x="4897996" y="3548812"/>
            <a:ext cx="1034395"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err="1">
                <a:solidFill>
                  <a:prstClr val="black"/>
                </a:solidFill>
                <a:latin typeface="Calibri"/>
              </a:rPr>
              <a:t>pvAccess</a:t>
            </a:r>
            <a:endParaRPr lang="en-US" sz="1800" dirty="0">
              <a:solidFill>
                <a:prstClr val="black"/>
              </a:solidFill>
              <a:latin typeface="Calibri"/>
            </a:endParaRPr>
          </a:p>
        </p:txBody>
      </p:sp>
      <p:sp>
        <p:nvSpPr>
          <p:cNvPr id="25" name="TextBox 24"/>
          <p:cNvSpPr txBox="1"/>
          <p:nvPr/>
        </p:nvSpPr>
        <p:spPr>
          <a:xfrm>
            <a:off x="251696" y="1183460"/>
            <a:ext cx="8637747" cy="523220"/>
          </a:xfrm>
          <a:prstGeom prst="rect">
            <a:avLst/>
          </a:prstGeom>
          <a:noFill/>
        </p:spPr>
        <p:txBody>
          <a:bodyPr wrap="square" rtlCol="0">
            <a:spAutoFit/>
          </a:bodyPr>
          <a:lstStyle/>
          <a:p>
            <a:pPr algn="ctr" defTabSz="457200" eaLnBrk="1" fontAlgn="auto" hangingPunct="1">
              <a:spcBef>
                <a:spcPts val="0"/>
              </a:spcBef>
              <a:spcAft>
                <a:spcPts val="0"/>
              </a:spcAft>
            </a:pPr>
            <a:r>
              <a:rPr lang="en-US" sz="2800" dirty="0">
                <a:solidFill>
                  <a:srgbClr val="FF0000"/>
                </a:solidFill>
                <a:latin typeface="Calibri"/>
              </a:rPr>
              <a:t>RPC</a:t>
            </a:r>
            <a:r>
              <a:rPr lang="en-US" sz="2800" dirty="0">
                <a:solidFill>
                  <a:prstClr val="black"/>
                </a:solidFill>
                <a:latin typeface="Calibri"/>
              </a:rPr>
              <a:t> and Service Oriented Architecture (SOA)</a:t>
            </a:r>
          </a:p>
        </p:txBody>
      </p:sp>
      <p:sp>
        <p:nvSpPr>
          <p:cNvPr id="50" name="TextBox 49"/>
          <p:cNvSpPr txBox="1"/>
          <p:nvPr/>
        </p:nvSpPr>
        <p:spPr>
          <a:xfrm>
            <a:off x="3962400" y="3208774"/>
            <a:ext cx="4413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CA</a:t>
            </a:r>
          </a:p>
        </p:txBody>
      </p:sp>
      <p:sp>
        <p:nvSpPr>
          <p:cNvPr id="20" name="Rectangle 19"/>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Channel Access Client</a:t>
            </a:r>
          </a:p>
        </p:txBody>
      </p:sp>
      <p:cxnSp>
        <p:nvCxnSpPr>
          <p:cNvPr id="26" name="Straight Arrow Connector 25"/>
          <p:cNvCxnSpPr/>
          <p:nvPr/>
        </p:nvCxnSpPr>
        <p:spPr>
          <a:xfrm>
            <a:off x="1351308" y="3071501"/>
            <a:ext cx="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886004" y="3837238"/>
            <a:ext cx="4413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CA</a:t>
            </a:r>
          </a:p>
        </p:txBody>
      </p:sp>
      <p:sp>
        <p:nvSpPr>
          <p:cNvPr id="29" name="TextBox 28"/>
          <p:cNvSpPr txBox="1"/>
          <p:nvPr/>
        </p:nvSpPr>
        <p:spPr>
          <a:xfrm>
            <a:off x="689049" y="4828488"/>
            <a:ext cx="51874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IOC</a:t>
            </a:r>
          </a:p>
        </p:txBody>
      </p:sp>
      <p:cxnSp>
        <p:nvCxnSpPr>
          <p:cNvPr id="31" name="Elbow Connector 30"/>
          <p:cNvCxnSpPr/>
          <p:nvPr/>
        </p:nvCxnSpPr>
        <p:spPr>
          <a:xfrm rot="5400000">
            <a:off x="3478116" y="2377722"/>
            <a:ext cx="2155986" cy="3539456"/>
          </a:xfrm>
          <a:prstGeom prst="bentConnector3">
            <a:avLst>
              <a:gd name="adj1" fmla="val 38324"/>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IOC database</a:t>
            </a:r>
          </a:p>
        </p:txBody>
      </p:sp>
      <p:sp>
        <p:nvSpPr>
          <p:cNvPr id="39" name="Rectangle 38"/>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Device I/O</a:t>
            </a:r>
          </a:p>
        </p:txBody>
      </p:sp>
      <p:cxnSp>
        <p:nvCxnSpPr>
          <p:cNvPr id="41" name="Elbow Connector 40"/>
          <p:cNvCxnSpPr/>
          <p:nvPr/>
        </p:nvCxnSpPr>
        <p:spPr>
          <a:xfrm rot="16200000" flipH="1" flipV="1">
            <a:off x="2760644" y="1892264"/>
            <a:ext cx="2167505" cy="4498848"/>
          </a:xfrm>
          <a:prstGeom prst="bentConnector4">
            <a:avLst>
              <a:gd name="adj1" fmla="val 24836"/>
              <a:gd name="adj2" fmla="val 100209"/>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2924062" y="3948729"/>
            <a:ext cx="3800401" cy="1200329"/>
          </a:xfrm>
          <a:prstGeom prst="rect">
            <a:avLst/>
          </a:prstGeom>
          <a:noFill/>
        </p:spPr>
        <p:txBody>
          <a:bodyPr wrap="square" rtlCol="0">
            <a:spAutoFit/>
          </a:bodyPr>
          <a:lstStyle/>
          <a:p>
            <a:pPr algn="r" defTabSz="457200" eaLnBrk="1" fontAlgn="auto" hangingPunct="1">
              <a:spcBef>
                <a:spcPts val="0"/>
              </a:spcBef>
              <a:spcAft>
                <a:spcPts val="0"/>
              </a:spcAft>
            </a:pPr>
            <a:r>
              <a:rPr lang="en-US" sz="1800" dirty="0">
                <a:solidFill>
                  <a:prstClr val="black"/>
                </a:solidFill>
                <a:latin typeface="Calibri"/>
              </a:rPr>
              <a:t>Examples; the SLAC/ESS model and infrastructure system; BNL/FRIB configurations; and NSLS-II experiment data </a:t>
            </a:r>
            <a:r>
              <a:rPr lang="en-US" sz="1800" dirty="0" smtClean="0">
                <a:solidFill>
                  <a:prstClr val="black"/>
                </a:solidFill>
                <a:latin typeface="Calibri"/>
              </a:rPr>
              <a:t>support</a:t>
            </a:r>
            <a:endParaRPr lang="en-US" sz="1800" dirty="0">
              <a:solidFill>
                <a:prstClr val="black"/>
              </a:solidFill>
              <a:latin typeface="Calibri"/>
            </a:endParaRPr>
          </a:p>
        </p:txBody>
      </p:sp>
      <p:sp>
        <p:nvSpPr>
          <p:cNvPr id="21" name="Rectangle 20"/>
          <p:cNvSpPr/>
          <p:nvPr/>
        </p:nvSpPr>
        <p:spPr>
          <a:xfrm>
            <a:off x="6773689" y="3829553"/>
            <a:ext cx="1742653" cy="295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pvAccess</a:t>
            </a:r>
            <a:r>
              <a:rPr lang="en-US" sz="1800" dirty="0">
                <a:solidFill>
                  <a:prstClr val="white"/>
                </a:solidFill>
              </a:rPr>
              <a:t> Server</a:t>
            </a:r>
          </a:p>
        </p:txBody>
      </p:sp>
      <p:sp>
        <p:nvSpPr>
          <p:cNvPr id="22" name="Rectangle 21"/>
          <p:cNvSpPr/>
          <p:nvPr/>
        </p:nvSpPr>
        <p:spPr>
          <a:xfrm>
            <a:off x="6773689" y="4203648"/>
            <a:ext cx="1742653" cy="7285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BYO back-end</a:t>
            </a:r>
            <a:br>
              <a:rPr lang="en-US" sz="1800" dirty="0">
                <a:solidFill>
                  <a:prstClr val="white"/>
                </a:solidFill>
              </a:rPr>
            </a:br>
            <a:r>
              <a:rPr lang="en-US" sz="1800" dirty="0" err="1">
                <a:solidFill>
                  <a:prstClr val="white"/>
                </a:solidFill>
              </a:rPr>
              <a:t>datasource</a:t>
            </a:r>
            <a:endParaRPr lang="en-US" sz="1800" dirty="0">
              <a:solidFill>
                <a:prstClr val="white"/>
              </a:solidFill>
            </a:endParaRPr>
          </a:p>
        </p:txBody>
      </p:sp>
      <p:cxnSp>
        <p:nvCxnSpPr>
          <p:cNvPr id="5" name="Straight Arrow Connector 4"/>
          <p:cNvCxnSpPr/>
          <p:nvPr/>
        </p:nvCxnSpPr>
        <p:spPr>
          <a:xfrm flipH="1">
            <a:off x="7669638" y="3071501"/>
            <a:ext cx="2" cy="765737"/>
          </a:xfrm>
          <a:prstGeom prst="straightConnector1">
            <a:avLst/>
          </a:prstGeom>
          <a:ln w="38100" cmpd="sng">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056204" y="5227487"/>
            <a:ext cx="3258995" cy="866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pvDatabase</a:t>
            </a:r>
            <a:endParaRPr lang="en-US" sz="1800" dirty="0">
              <a:solidFill>
                <a:prstClr val="white"/>
              </a:solidFill>
            </a:endParaRPr>
          </a:p>
        </p:txBody>
      </p:sp>
      <p:sp>
        <p:nvSpPr>
          <p:cNvPr id="27" name="Rectangle 26"/>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pvaSrv</a:t>
            </a:r>
            <a:endParaRPr lang="en-US" sz="1800" dirty="0">
              <a:solidFill>
                <a:prstClr val="white"/>
              </a:solidFill>
            </a:endParaRPr>
          </a:p>
        </p:txBody>
      </p:sp>
      <p:sp>
        <p:nvSpPr>
          <p:cNvPr id="30" name="Rectangle 29"/>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rSrv</a:t>
            </a:r>
            <a:endParaRPr lang="en-US" sz="1800" dirty="0">
              <a:solidFill>
                <a:prstClr val="white"/>
              </a:solidFill>
            </a:endParaRPr>
          </a:p>
        </p:txBody>
      </p:sp>
      <p:cxnSp>
        <p:nvCxnSpPr>
          <p:cNvPr id="32" name="Straight Arrow Connector 31"/>
          <p:cNvCxnSpPr/>
          <p:nvPr/>
        </p:nvCxnSpPr>
        <p:spPr>
          <a:xfrm>
            <a:off x="4397813" y="3918144"/>
            <a:ext cx="0" cy="127967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458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152400" y="1371600"/>
            <a:ext cx="6477000" cy="4419600"/>
          </a:xfrm>
        </p:spPr>
        <p:txBody>
          <a:bodyPr/>
          <a:lstStyle/>
          <a:p>
            <a:pPr marL="228600" indent="-228600">
              <a:defRPr/>
            </a:pPr>
            <a:r>
              <a:rPr lang="en-US" altLang="en-US" dirty="0" smtClean="0"/>
              <a:t>New plugin that converts </a:t>
            </a:r>
            <a:r>
              <a:rPr lang="en-US" altLang="en-US" dirty="0" err="1" smtClean="0"/>
              <a:t>NDArrays</a:t>
            </a:r>
            <a:r>
              <a:rPr lang="en-US" altLang="en-US" dirty="0" smtClean="0"/>
              <a:t> into the EPICSv4 normative type </a:t>
            </a:r>
            <a:r>
              <a:rPr lang="en-US" altLang="en-US" dirty="0" err="1" smtClean="0"/>
              <a:t>NTNDArray</a:t>
            </a:r>
            <a:endParaRPr lang="en-US" altLang="en-US" dirty="0" smtClean="0"/>
          </a:p>
          <a:p>
            <a:pPr marL="228600" indent="-228600">
              <a:defRPr/>
            </a:pPr>
            <a:r>
              <a:rPr lang="en-US" altLang="en-US" dirty="0" smtClean="0"/>
              <a:t>An embedded EPICSv4 server serves the new </a:t>
            </a:r>
            <a:r>
              <a:rPr lang="en-US" altLang="en-US" dirty="0" err="1" smtClean="0"/>
              <a:t>NTNDArray</a:t>
            </a:r>
            <a:r>
              <a:rPr lang="en-US" altLang="en-US" dirty="0" smtClean="0"/>
              <a:t> structure as an EPICSv4 PV</a:t>
            </a:r>
          </a:p>
          <a:p>
            <a:pPr marL="228600" indent="-228600">
              <a:defRPr/>
            </a:pPr>
            <a:r>
              <a:rPr lang="en-US" altLang="en-US" dirty="0" smtClean="0"/>
              <a:t>High performance, ~3.2GB/s shown here</a:t>
            </a:r>
          </a:p>
          <a:p>
            <a:pPr marL="228600" indent="-228600">
              <a:defRPr/>
            </a:pPr>
            <a:r>
              <a:rPr lang="en-US" altLang="en-US" dirty="0" smtClean="0"/>
              <a:t>Can be received by any EPICSv4 client</a:t>
            </a:r>
          </a:p>
          <a:p>
            <a:pPr marL="640080" lvl="1" indent="-228600">
              <a:defRPr/>
            </a:pPr>
            <a:r>
              <a:rPr lang="en-US" altLang="en-US" dirty="0" smtClean="0"/>
              <a:t>Java, Python, C++ versions of </a:t>
            </a:r>
            <a:r>
              <a:rPr lang="en-US" altLang="en-US" dirty="0" err="1" smtClean="0"/>
              <a:t>pvAccess</a:t>
            </a:r>
            <a:endParaRPr lang="en-US" altLang="en-US" dirty="0" smtClean="0"/>
          </a:p>
          <a:p>
            <a:pPr marL="640080" lvl="1" indent="-228600"/>
            <a:r>
              <a:rPr lang="en-US" altLang="en-US" dirty="0" smtClean="0"/>
              <a:t>CSS has a widget that can display </a:t>
            </a:r>
            <a:r>
              <a:rPr lang="en-US" altLang="en-US" dirty="0" err="1" smtClean="0"/>
              <a:t>NTNDArrays</a:t>
            </a:r>
            <a:endParaRPr lang="en-US" altLang="en-US" dirty="0" smtClean="0"/>
          </a:p>
          <a:p>
            <a:pPr marL="640080" lvl="1" indent="-228600"/>
            <a:r>
              <a:rPr lang="en-US" altLang="en-US" dirty="0" err="1" smtClean="0"/>
              <a:t>caQtDM</a:t>
            </a:r>
            <a:r>
              <a:rPr lang="en-US" altLang="en-US" dirty="0" smtClean="0"/>
              <a:t> has a new camera widget to display </a:t>
            </a:r>
            <a:r>
              <a:rPr lang="en-US" altLang="en-US" dirty="0" err="1" smtClean="0"/>
              <a:t>NTNDArrays</a:t>
            </a:r>
            <a:endParaRPr lang="en-US" altLang="en-US" dirty="0" smtClean="0"/>
          </a:p>
          <a:p>
            <a:pPr marL="640080" lvl="1" indent="-228600"/>
            <a:r>
              <a:rPr lang="en-US" altLang="en-US" dirty="0" smtClean="0"/>
              <a:t>Tim Madden is writing a version of the Java areaDetector ImageJ plugin based on </a:t>
            </a:r>
            <a:r>
              <a:rPr lang="en-US" altLang="en-US" dirty="0" err="1" smtClean="0"/>
              <a:t>pvAccess</a:t>
            </a:r>
            <a:r>
              <a:rPr lang="en-US" altLang="en-US" dirty="0" smtClean="0"/>
              <a:t>; will talk to this plugin</a:t>
            </a:r>
          </a:p>
          <a:p>
            <a:pPr marL="640080" lvl="1" indent="-228600">
              <a:defRPr/>
            </a:pPr>
            <a:r>
              <a:rPr lang="en-US" altLang="en-US" dirty="0" smtClean="0"/>
              <a:t>Can include an </a:t>
            </a:r>
            <a:r>
              <a:rPr lang="en-US" altLang="en-US" dirty="0" err="1" smtClean="0"/>
              <a:t>NTNDArray</a:t>
            </a:r>
            <a:r>
              <a:rPr lang="en-US" altLang="en-US" dirty="0" smtClean="0"/>
              <a:t> receiver in another IOC</a:t>
            </a:r>
          </a:p>
          <a:p>
            <a:pPr marL="0" indent="0">
              <a:buFontTx/>
              <a:buNone/>
              <a:defRPr/>
            </a:pPr>
            <a:endParaRPr lang="en-US" altLang="en-US" dirty="0" smtClean="0"/>
          </a:p>
          <a:p>
            <a:pPr marL="228600" indent="-228600">
              <a:defRPr/>
            </a:pPr>
            <a:endParaRPr lang="en-US" altLang="en-US" dirty="0" smtClean="0"/>
          </a:p>
          <a:p>
            <a:pPr marL="228600" indent="-228600">
              <a:buFontTx/>
              <a:buNone/>
              <a:defRPr/>
            </a:pPr>
            <a:endParaRPr lang="en-US" altLang="en-US" sz="1600" dirty="0" smtClean="0">
              <a:latin typeface="Courier New" pitchFamily="49" charset="0"/>
              <a:cs typeface="Courier New" pitchFamily="49" charset="0"/>
            </a:endParaRPr>
          </a:p>
          <a:p>
            <a:pPr marL="228600" indent="-228600">
              <a:buFontTx/>
              <a:buNone/>
              <a:defRPr/>
            </a:pPr>
            <a:r>
              <a:rPr lang="en-US" altLang="en-US" sz="1600" dirty="0" smtClean="0">
                <a:latin typeface="Courier New" pitchFamily="49" charset="0"/>
                <a:cs typeface="Courier New" pitchFamily="49" charset="0"/>
              </a:rPr>
              <a:t> </a:t>
            </a:r>
          </a:p>
          <a:p>
            <a:pPr marL="228600" indent="-228600">
              <a:buFontTx/>
              <a:buNone/>
              <a:defRPr/>
            </a:pPr>
            <a:endParaRPr lang="en-US" altLang="en-US" dirty="0" smtClean="0"/>
          </a:p>
        </p:txBody>
      </p:sp>
      <p:sp>
        <p:nvSpPr>
          <p:cNvPr id="20483" name="Rectangle 3"/>
          <p:cNvSpPr>
            <a:spLocks noGrp="1" noChangeArrowheads="1"/>
          </p:cNvSpPr>
          <p:nvPr>
            <p:ph type="title"/>
          </p:nvPr>
        </p:nvSpPr>
        <p:spPr>
          <a:xfrm>
            <a:off x="609600" y="381000"/>
            <a:ext cx="7772400" cy="685800"/>
          </a:xfrm>
        </p:spPr>
        <p:txBody>
          <a:bodyPr/>
          <a:lstStyle/>
          <a:p>
            <a:r>
              <a:rPr lang="en-US" altLang="en-US" b="1" dirty="0" err="1" smtClean="0">
                <a:solidFill>
                  <a:srgbClr val="0066FF"/>
                </a:solidFill>
              </a:rPr>
              <a:t>NDPluginPva</a:t>
            </a:r>
            <a:endParaRPr lang="en-US" altLang="en-US" b="1" dirty="0" smtClean="0">
              <a:solidFill>
                <a:srgbClr val="0066FF"/>
              </a:solidFill>
            </a:endParaRPr>
          </a:p>
        </p:txBody>
      </p:sp>
      <p:pic>
        <p:nvPicPr>
          <p:cNvPr id="62467" name="Picture 3" descr="P:\rivers\Talks\TWG areaDetector 2017\NDPluginP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19200"/>
            <a:ext cx="271162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81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1371600"/>
            <a:ext cx="4366089" cy="4419600"/>
          </a:xfrm>
        </p:spPr>
        <p:txBody>
          <a:bodyPr/>
          <a:lstStyle/>
          <a:p>
            <a:pPr marL="228600" indent="-228600">
              <a:defRPr/>
            </a:pPr>
            <a:r>
              <a:rPr lang="en-US" altLang="en-US" dirty="0" smtClean="0"/>
              <a:t>New </a:t>
            </a:r>
            <a:r>
              <a:rPr lang="en-US" altLang="en-US" dirty="0" err="1"/>
              <a:t>pvAccess</a:t>
            </a:r>
            <a:r>
              <a:rPr lang="en-US" altLang="en-US" dirty="0"/>
              <a:t> </a:t>
            </a:r>
            <a:r>
              <a:rPr lang="en-US" altLang="en-US" dirty="0" smtClean="0"/>
              <a:t>driver receives </a:t>
            </a:r>
            <a:r>
              <a:rPr lang="en-US" altLang="en-US" dirty="0" err="1" smtClean="0"/>
              <a:t>NTNDArrays</a:t>
            </a:r>
            <a:r>
              <a:rPr lang="en-US" altLang="en-US" dirty="0" smtClean="0"/>
              <a:t> over the network, converts to </a:t>
            </a:r>
            <a:r>
              <a:rPr lang="en-US" altLang="en-US" dirty="0" err="1" smtClean="0"/>
              <a:t>NDArrays</a:t>
            </a:r>
            <a:r>
              <a:rPr lang="en-US" altLang="en-US" dirty="0" smtClean="0"/>
              <a:t> and calls plugins</a:t>
            </a:r>
          </a:p>
          <a:p>
            <a:pPr marL="228600" indent="-228600">
              <a:defRPr/>
            </a:pPr>
            <a:r>
              <a:rPr lang="en-US" altLang="en-US" dirty="0"/>
              <a:t>Can be used to run areaDetector IOC and plugins on another </a:t>
            </a:r>
            <a:r>
              <a:rPr lang="en-US" altLang="en-US" dirty="0" smtClean="0"/>
              <a:t>machine or </a:t>
            </a:r>
            <a:r>
              <a:rPr lang="en-US" altLang="en-US" dirty="0"/>
              <a:t>in another </a:t>
            </a:r>
            <a:r>
              <a:rPr lang="en-US" altLang="en-US" dirty="0" smtClean="0"/>
              <a:t>process</a:t>
            </a:r>
          </a:p>
          <a:p>
            <a:pPr marL="228600" indent="-228600">
              <a:defRPr/>
            </a:pPr>
            <a:r>
              <a:rPr lang="en-US" altLang="en-US" dirty="0" smtClean="0"/>
              <a:t>High performance: </a:t>
            </a:r>
          </a:p>
          <a:p>
            <a:pPr marL="628650" lvl="1">
              <a:defRPr/>
            </a:pPr>
            <a:r>
              <a:rPr lang="en-US" altLang="en-US" dirty="0" smtClean="0"/>
              <a:t>~1.2 GB/s shown here with </a:t>
            </a:r>
            <a:r>
              <a:rPr lang="en-US" altLang="en-US" dirty="0" err="1" smtClean="0"/>
              <a:t>interprocess</a:t>
            </a:r>
            <a:r>
              <a:rPr lang="en-US" altLang="en-US" dirty="0" smtClean="0"/>
              <a:t> communication</a:t>
            </a:r>
            <a:endParaRPr lang="en-US" altLang="en-US" dirty="0"/>
          </a:p>
          <a:p>
            <a:pPr marL="628650" lvl="1">
              <a:defRPr/>
            </a:pPr>
            <a:r>
              <a:rPr lang="en-US" altLang="en-US" dirty="0"/>
              <a:t>S</a:t>
            </a:r>
            <a:r>
              <a:rPr lang="en-US" altLang="en-US" dirty="0" smtClean="0"/>
              <a:t>aturating 10 Gb Ethernet links has been demonstrated</a:t>
            </a:r>
            <a:endParaRPr lang="en-US" altLang="en-US" dirty="0"/>
          </a:p>
          <a:p>
            <a:pPr marL="0" indent="0">
              <a:buFontTx/>
              <a:buNone/>
              <a:defRPr/>
            </a:pPr>
            <a:endParaRPr lang="en-US" altLang="en-US" dirty="0" smtClean="0"/>
          </a:p>
          <a:p>
            <a:pPr marL="228600" indent="-228600">
              <a:defRPr/>
            </a:pPr>
            <a:endParaRPr lang="en-US" altLang="en-US" dirty="0" smtClean="0"/>
          </a:p>
          <a:p>
            <a:pPr marL="228600" indent="-228600">
              <a:buFontTx/>
              <a:buNone/>
              <a:defRPr/>
            </a:pPr>
            <a:endParaRPr lang="en-US" altLang="en-US" sz="1600" dirty="0" smtClean="0">
              <a:latin typeface="Courier New" pitchFamily="49" charset="0"/>
              <a:cs typeface="Courier New" pitchFamily="49" charset="0"/>
            </a:endParaRPr>
          </a:p>
          <a:p>
            <a:pPr marL="228600" indent="-228600">
              <a:buFontTx/>
              <a:buNone/>
              <a:defRPr/>
            </a:pPr>
            <a:r>
              <a:rPr lang="en-US" altLang="en-US" sz="1600" dirty="0" smtClean="0">
                <a:latin typeface="Courier New" pitchFamily="49" charset="0"/>
                <a:cs typeface="Courier New" pitchFamily="49" charset="0"/>
              </a:rPr>
              <a:t> </a:t>
            </a:r>
          </a:p>
          <a:p>
            <a:pPr marL="228600" indent="-228600">
              <a:buFontTx/>
              <a:buNone/>
              <a:defRPr/>
            </a:pPr>
            <a:endParaRPr lang="en-US" altLang="en-US" dirty="0" smtClean="0"/>
          </a:p>
        </p:txBody>
      </p:sp>
      <p:sp>
        <p:nvSpPr>
          <p:cNvPr id="20483" name="Rectangle 3"/>
          <p:cNvSpPr>
            <a:spLocks noGrp="1" noChangeArrowheads="1"/>
          </p:cNvSpPr>
          <p:nvPr>
            <p:ph type="title"/>
          </p:nvPr>
        </p:nvSpPr>
        <p:spPr>
          <a:xfrm>
            <a:off x="152399" y="380999"/>
            <a:ext cx="4213689" cy="685800"/>
          </a:xfrm>
        </p:spPr>
        <p:txBody>
          <a:bodyPr/>
          <a:lstStyle/>
          <a:p>
            <a:r>
              <a:rPr lang="en-US" altLang="en-US" b="1" dirty="0" err="1" smtClean="0">
                <a:solidFill>
                  <a:srgbClr val="0066FF"/>
                </a:solidFill>
              </a:rPr>
              <a:t>pvAccess</a:t>
            </a:r>
            <a:r>
              <a:rPr lang="en-US" altLang="en-US" b="1" dirty="0" smtClean="0">
                <a:solidFill>
                  <a:srgbClr val="0066FF"/>
                </a:solidFill>
              </a:rPr>
              <a:t> Driver</a:t>
            </a:r>
          </a:p>
        </p:txBody>
      </p:sp>
      <p:pic>
        <p:nvPicPr>
          <p:cNvPr id="63491" name="Picture 3" descr="P:\rivers\Talks\TWG areaDetector 2017\pvaDri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85800"/>
            <a:ext cx="470170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009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685799" y="0"/>
            <a:ext cx="7848601" cy="685800"/>
          </a:xfrm>
        </p:spPr>
        <p:txBody>
          <a:bodyPr/>
          <a:lstStyle/>
          <a:p>
            <a:r>
              <a:rPr lang="en-US" altLang="en-US" b="1" dirty="0" err="1" smtClean="0">
                <a:solidFill>
                  <a:srgbClr val="0066FF"/>
                </a:solidFill>
              </a:rPr>
              <a:t>pvAccess</a:t>
            </a:r>
            <a:r>
              <a:rPr lang="en-US" altLang="en-US" b="1" dirty="0" smtClean="0">
                <a:solidFill>
                  <a:srgbClr val="0066FF"/>
                </a:solidFill>
              </a:rPr>
              <a:t>: </a:t>
            </a:r>
            <a:r>
              <a:rPr lang="en-US" altLang="en-US" b="1" dirty="0">
                <a:solidFill>
                  <a:srgbClr val="0066FF"/>
                </a:solidFill>
              </a:rPr>
              <a:t>C</a:t>
            </a:r>
            <a:r>
              <a:rPr lang="en-US" altLang="en-US" b="1" dirty="0" smtClean="0">
                <a:solidFill>
                  <a:srgbClr val="0066FF"/>
                </a:solidFill>
              </a:rPr>
              <a:t>ommand </a:t>
            </a:r>
            <a:r>
              <a:rPr lang="en-US" altLang="en-US" b="1" dirty="0">
                <a:solidFill>
                  <a:srgbClr val="0066FF"/>
                </a:solidFill>
              </a:rPr>
              <a:t>L</a:t>
            </a:r>
            <a:r>
              <a:rPr lang="en-US" altLang="en-US" b="1" dirty="0" smtClean="0">
                <a:solidFill>
                  <a:srgbClr val="0066FF"/>
                </a:solidFill>
              </a:rPr>
              <a:t>ine </a:t>
            </a:r>
            <a:r>
              <a:rPr lang="en-US" altLang="en-US" b="1" dirty="0">
                <a:solidFill>
                  <a:srgbClr val="0066FF"/>
                </a:solidFill>
              </a:rPr>
              <a:t>T</a:t>
            </a:r>
            <a:r>
              <a:rPr lang="en-US" altLang="en-US" b="1" dirty="0" smtClean="0">
                <a:solidFill>
                  <a:srgbClr val="0066FF"/>
                </a:solidFill>
              </a:rPr>
              <a:t>ools</a:t>
            </a:r>
          </a:p>
        </p:txBody>
      </p:sp>
      <p:sp>
        <p:nvSpPr>
          <p:cNvPr id="3" name="Rectangle 2"/>
          <p:cNvSpPr/>
          <p:nvPr/>
        </p:nvSpPr>
        <p:spPr>
          <a:xfrm>
            <a:off x="304800" y="685800"/>
            <a:ext cx="3581400" cy="6186309"/>
          </a:xfrm>
          <a:prstGeom prst="rect">
            <a:avLst/>
          </a:prstGeom>
          <a:ln>
            <a:solidFill>
              <a:schemeClr val="tx1"/>
            </a:solidFill>
          </a:ln>
        </p:spPr>
        <p:txBody>
          <a:bodyPr wrap="square">
            <a:spAutoFit/>
          </a:bodyPr>
          <a:lstStyle/>
          <a:p>
            <a:r>
              <a:rPr lang="en-US" sz="1800" b="1" dirty="0" smtClean="0"/>
              <a:t>&gt;</a:t>
            </a:r>
            <a:r>
              <a:rPr lang="en-US" sz="1800" b="1" dirty="0" err="1" smtClean="0"/>
              <a:t>pvinfo</a:t>
            </a:r>
            <a:r>
              <a:rPr lang="en-US" sz="1800" b="1" dirty="0" smtClean="0"/>
              <a:t> 13SIM1:Pva1:Image</a:t>
            </a:r>
          </a:p>
          <a:p>
            <a:r>
              <a:rPr lang="en-US" sz="1800" dirty="0" smtClean="0"/>
              <a:t>CHANNEL  : 13SIM1:Pva1:Image</a:t>
            </a:r>
          </a:p>
          <a:p>
            <a:r>
              <a:rPr lang="en-US" sz="1800" dirty="0" smtClean="0"/>
              <a:t>STATE    : CONNECTED</a:t>
            </a:r>
          </a:p>
          <a:p>
            <a:r>
              <a:rPr lang="en-US" sz="1800" dirty="0" smtClean="0"/>
              <a:t>ADDRESS  : 164.54.160.82:5075</a:t>
            </a:r>
          </a:p>
          <a:p>
            <a:r>
              <a:rPr lang="en-US" sz="1800" dirty="0" err="1" smtClean="0"/>
              <a:t>epics:nt</a:t>
            </a:r>
            <a:r>
              <a:rPr lang="en-US" sz="1800" dirty="0" smtClean="0"/>
              <a:t>/NTNDArray:1.0</a:t>
            </a:r>
          </a:p>
          <a:p>
            <a:r>
              <a:rPr lang="en-US" sz="1800" dirty="0" smtClean="0"/>
              <a:t>    union value</a:t>
            </a:r>
          </a:p>
          <a:p>
            <a:r>
              <a:rPr lang="en-US" sz="1800" dirty="0" smtClean="0"/>
              <a:t>        </a:t>
            </a:r>
            <a:r>
              <a:rPr lang="en-US" sz="1800" dirty="0" err="1" smtClean="0"/>
              <a:t>boolean</a:t>
            </a:r>
            <a:r>
              <a:rPr lang="en-US" sz="1800" dirty="0" smtClean="0"/>
              <a:t>[] </a:t>
            </a:r>
            <a:r>
              <a:rPr lang="en-US" sz="1800" dirty="0" err="1" smtClean="0"/>
              <a:t>booleanValue</a:t>
            </a:r>
            <a:endParaRPr lang="en-US" sz="1800" dirty="0" smtClean="0"/>
          </a:p>
          <a:p>
            <a:r>
              <a:rPr lang="en-US" sz="1800" dirty="0" smtClean="0"/>
              <a:t>        byte[] </a:t>
            </a:r>
            <a:r>
              <a:rPr lang="en-US" sz="1800" dirty="0" err="1" smtClean="0"/>
              <a:t>byteValue</a:t>
            </a:r>
            <a:endParaRPr lang="en-US" sz="1800" dirty="0" smtClean="0"/>
          </a:p>
          <a:p>
            <a:r>
              <a:rPr lang="en-US" sz="1800" dirty="0" smtClean="0"/>
              <a:t>        short[] </a:t>
            </a:r>
            <a:r>
              <a:rPr lang="en-US" sz="1800" dirty="0" err="1" smtClean="0"/>
              <a:t>shortValue</a:t>
            </a:r>
            <a:endParaRPr lang="en-US" sz="1800" dirty="0" smtClean="0"/>
          </a:p>
          <a:p>
            <a:r>
              <a:rPr lang="en-US" sz="1800" dirty="0" smtClean="0"/>
              <a:t>        </a:t>
            </a:r>
            <a:r>
              <a:rPr lang="en-US" sz="1800" dirty="0" err="1" smtClean="0"/>
              <a:t>int</a:t>
            </a:r>
            <a:r>
              <a:rPr lang="en-US" sz="1800" dirty="0" smtClean="0"/>
              <a:t>[] </a:t>
            </a:r>
            <a:r>
              <a:rPr lang="en-US" sz="1800" dirty="0" err="1" smtClean="0"/>
              <a:t>intValue</a:t>
            </a:r>
            <a:endParaRPr lang="en-US" sz="1800" dirty="0" smtClean="0"/>
          </a:p>
          <a:p>
            <a:r>
              <a:rPr lang="en-US" sz="1800" dirty="0" smtClean="0"/>
              <a:t>…</a:t>
            </a:r>
          </a:p>
          <a:p>
            <a:r>
              <a:rPr lang="en-US" sz="1800" dirty="0" smtClean="0"/>
              <a:t>        </a:t>
            </a:r>
            <a:r>
              <a:rPr lang="en-US" sz="1800" dirty="0" err="1" smtClean="0"/>
              <a:t>uint</a:t>
            </a:r>
            <a:r>
              <a:rPr lang="en-US" sz="1800" dirty="0" smtClean="0"/>
              <a:t>[] </a:t>
            </a:r>
            <a:r>
              <a:rPr lang="en-US" sz="1800" dirty="0" err="1" smtClean="0"/>
              <a:t>uintValue</a:t>
            </a:r>
            <a:endParaRPr lang="en-US" sz="1800" dirty="0" smtClean="0"/>
          </a:p>
          <a:p>
            <a:r>
              <a:rPr lang="en-US" sz="1800" dirty="0" smtClean="0"/>
              <a:t>        </a:t>
            </a:r>
            <a:r>
              <a:rPr lang="en-US" sz="1800" dirty="0" err="1" smtClean="0"/>
              <a:t>ulong</a:t>
            </a:r>
            <a:r>
              <a:rPr lang="en-US" sz="1800" dirty="0" smtClean="0"/>
              <a:t>[] </a:t>
            </a:r>
            <a:r>
              <a:rPr lang="en-US" sz="1800" dirty="0" err="1" smtClean="0"/>
              <a:t>ulongValue</a:t>
            </a:r>
            <a:endParaRPr lang="en-US" sz="1800" dirty="0" smtClean="0"/>
          </a:p>
          <a:p>
            <a:r>
              <a:rPr lang="en-US" sz="1800" dirty="0" smtClean="0"/>
              <a:t>        float[] </a:t>
            </a:r>
            <a:r>
              <a:rPr lang="en-US" sz="1800" dirty="0" err="1" smtClean="0"/>
              <a:t>floatValue</a:t>
            </a:r>
            <a:endParaRPr lang="en-US" sz="1800" dirty="0" smtClean="0"/>
          </a:p>
          <a:p>
            <a:r>
              <a:rPr lang="en-US" sz="1800" dirty="0" smtClean="0"/>
              <a:t>        double[] </a:t>
            </a:r>
            <a:r>
              <a:rPr lang="en-US" sz="1800" dirty="0" err="1" smtClean="0"/>
              <a:t>doubleValue</a:t>
            </a:r>
            <a:endParaRPr lang="en-US" sz="1800" dirty="0" smtClean="0"/>
          </a:p>
          <a:p>
            <a:r>
              <a:rPr lang="en-US" sz="1800" dirty="0" smtClean="0"/>
              <a:t>…</a:t>
            </a:r>
          </a:p>
          <a:p>
            <a:r>
              <a:rPr lang="en-US" sz="1800" dirty="0" smtClean="0"/>
              <a:t>    </a:t>
            </a:r>
            <a:r>
              <a:rPr lang="en-US" sz="1800" dirty="0" err="1" smtClean="0"/>
              <a:t>int</a:t>
            </a:r>
            <a:r>
              <a:rPr lang="en-US" sz="1800" dirty="0" smtClean="0"/>
              <a:t> </a:t>
            </a:r>
            <a:r>
              <a:rPr lang="en-US" sz="1800" dirty="0" err="1" smtClean="0"/>
              <a:t>uniqueId</a:t>
            </a:r>
            <a:endParaRPr lang="en-US" sz="1800" dirty="0" smtClean="0"/>
          </a:p>
          <a:p>
            <a:r>
              <a:rPr lang="en-US" sz="1800" dirty="0" smtClean="0"/>
              <a:t>    </a:t>
            </a:r>
            <a:r>
              <a:rPr lang="en-US" sz="1800" dirty="0" err="1" smtClean="0"/>
              <a:t>time_t</a:t>
            </a:r>
            <a:r>
              <a:rPr lang="en-US" sz="1800" dirty="0" smtClean="0"/>
              <a:t> </a:t>
            </a:r>
            <a:r>
              <a:rPr lang="en-US" sz="1800" dirty="0" err="1" smtClean="0"/>
              <a:t>dataTimeStamp</a:t>
            </a:r>
            <a:endParaRPr lang="en-US" sz="1800" dirty="0" smtClean="0"/>
          </a:p>
          <a:p>
            <a:r>
              <a:rPr lang="en-US" sz="1800" dirty="0" smtClean="0"/>
              <a:t>        long </a:t>
            </a:r>
            <a:r>
              <a:rPr lang="en-US" sz="1800" dirty="0" err="1" smtClean="0"/>
              <a:t>secondsPastEpoch</a:t>
            </a:r>
            <a:endParaRPr lang="en-US" sz="1800" dirty="0" smtClean="0"/>
          </a:p>
          <a:p>
            <a:r>
              <a:rPr lang="en-US" sz="1800" dirty="0" smtClean="0"/>
              <a:t>        </a:t>
            </a:r>
            <a:r>
              <a:rPr lang="en-US" sz="1800" dirty="0" err="1" smtClean="0"/>
              <a:t>int</a:t>
            </a:r>
            <a:r>
              <a:rPr lang="en-US" sz="1800" dirty="0" smtClean="0"/>
              <a:t> nanoseconds</a:t>
            </a:r>
          </a:p>
          <a:p>
            <a:r>
              <a:rPr lang="en-US" sz="1800" dirty="0" smtClean="0"/>
              <a:t>        </a:t>
            </a:r>
            <a:r>
              <a:rPr lang="en-US" sz="1800" dirty="0" err="1" smtClean="0"/>
              <a:t>int</a:t>
            </a:r>
            <a:r>
              <a:rPr lang="en-US" sz="1800" dirty="0" smtClean="0"/>
              <a:t> </a:t>
            </a:r>
            <a:r>
              <a:rPr lang="en-US" sz="1800" dirty="0" err="1" smtClean="0"/>
              <a:t>userTag</a:t>
            </a:r>
            <a:endParaRPr lang="en-US" sz="1800" dirty="0" smtClean="0"/>
          </a:p>
          <a:p>
            <a:r>
              <a:rPr lang="en-US" sz="1800" dirty="0" smtClean="0"/>
              <a:t>…</a:t>
            </a:r>
          </a:p>
        </p:txBody>
      </p:sp>
      <p:sp>
        <p:nvSpPr>
          <p:cNvPr id="2" name="Rectangle 1"/>
          <p:cNvSpPr/>
          <p:nvPr/>
        </p:nvSpPr>
        <p:spPr>
          <a:xfrm>
            <a:off x="4419600" y="685800"/>
            <a:ext cx="3429000" cy="5078313"/>
          </a:xfrm>
          <a:prstGeom prst="rect">
            <a:avLst/>
          </a:prstGeom>
          <a:ln>
            <a:solidFill>
              <a:schemeClr val="tx1"/>
            </a:solidFill>
          </a:ln>
        </p:spPr>
        <p:txBody>
          <a:bodyPr wrap="square">
            <a:spAutoFit/>
          </a:bodyPr>
          <a:lstStyle/>
          <a:p>
            <a:r>
              <a:rPr lang="en-US" sz="1800" b="1" dirty="0"/>
              <a:t>&gt;</a:t>
            </a:r>
            <a:r>
              <a:rPr lang="en-US" sz="1800" b="1" dirty="0" err="1" smtClean="0"/>
              <a:t>pvget</a:t>
            </a:r>
            <a:r>
              <a:rPr lang="en-US" sz="1800" b="1" dirty="0" smtClean="0"/>
              <a:t> 13SIM1:Pva1:Image -r 'field(</a:t>
            </a:r>
            <a:r>
              <a:rPr lang="en-US" sz="1800" b="1" dirty="0" err="1" smtClean="0"/>
              <a:t>uniqueId,dimension</a:t>
            </a:r>
            <a:r>
              <a:rPr lang="en-US" sz="1800" b="1" dirty="0" smtClean="0"/>
              <a:t>)'</a:t>
            </a:r>
          </a:p>
          <a:p>
            <a:r>
              <a:rPr lang="en-US" sz="1800" dirty="0" smtClean="0"/>
              <a:t>13SIM1:Pva1:Image</a:t>
            </a:r>
          </a:p>
          <a:p>
            <a:r>
              <a:rPr lang="en-US" sz="1800" dirty="0" smtClean="0"/>
              <a:t>structure</a:t>
            </a:r>
          </a:p>
          <a:p>
            <a:r>
              <a:rPr lang="en-US" sz="1800" dirty="0" smtClean="0"/>
              <a:t>    </a:t>
            </a:r>
            <a:r>
              <a:rPr lang="en-US" sz="1800" dirty="0" err="1" smtClean="0"/>
              <a:t>int</a:t>
            </a:r>
            <a:r>
              <a:rPr lang="en-US" sz="1800" dirty="0" smtClean="0"/>
              <a:t> </a:t>
            </a:r>
            <a:r>
              <a:rPr lang="en-US" sz="1800" dirty="0" err="1" smtClean="0"/>
              <a:t>uniqueId</a:t>
            </a:r>
            <a:r>
              <a:rPr lang="en-US" sz="1800" dirty="0" smtClean="0"/>
              <a:t> 886580</a:t>
            </a:r>
          </a:p>
          <a:p>
            <a:r>
              <a:rPr lang="en-US" sz="1800" dirty="0" smtClean="0"/>
              <a:t>    </a:t>
            </a:r>
            <a:r>
              <a:rPr lang="en-US" sz="1800" dirty="0" err="1" smtClean="0"/>
              <a:t>dimension_t</a:t>
            </a:r>
            <a:r>
              <a:rPr lang="en-US" sz="1800" dirty="0" smtClean="0"/>
              <a:t>[] dimension</a:t>
            </a:r>
          </a:p>
          <a:p>
            <a:r>
              <a:rPr lang="en-US" sz="1800" dirty="0" smtClean="0"/>
              <a:t>        </a:t>
            </a:r>
            <a:r>
              <a:rPr lang="en-US" sz="1800" dirty="0" err="1" smtClean="0"/>
              <a:t>dimension_t</a:t>
            </a:r>
            <a:endParaRPr lang="en-US" sz="1800" dirty="0" smtClean="0"/>
          </a:p>
          <a:p>
            <a:r>
              <a:rPr lang="en-US" sz="1800" dirty="0" smtClean="0"/>
              <a:t>            </a:t>
            </a:r>
            <a:r>
              <a:rPr lang="en-US" sz="1800" dirty="0" err="1" smtClean="0"/>
              <a:t>int</a:t>
            </a:r>
            <a:r>
              <a:rPr lang="en-US" sz="1800" dirty="0" smtClean="0"/>
              <a:t> size 1024</a:t>
            </a:r>
          </a:p>
          <a:p>
            <a:r>
              <a:rPr lang="en-US" sz="1800" dirty="0" smtClean="0"/>
              <a:t>            </a:t>
            </a:r>
            <a:r>
              <a:rPr lang="en-US" sz="1800" dirty="0" err="1" smtClean="0"/>
              <a:t>int</a:t>
            </a:r>
            <a:r>
              <a:rPr lang="en-US" sz="1800" dirty="0" smtClean="0"/>
              <a:t> offset 0</a:t>
            </a:r>
          </a:p>
          <a:p>
            <a:r>
              <a:rPr lang="en-US" sz="1800" dirty="0" smtClean="0"/>
              <a:t>            </a:t>
            </a:r>
            <a:r>
              <a:rPr lang="en-US" sz="1800" dirty="0" err="1" smtClean="0"/>
              <a:t>int</a:t>
            </a:r>
            <a:r>
              <a:rPr lang="en-US" sz="1800" dirty="0" smtClean="0"/>
              <a:t> </a:t>
            </a:r>
            <a:r>
              <a:rPr lang="en-US" sz="1800" dirty="0" err="1" smtClean="0"/>
              <a:t>fullSize</a:t>
            </a:r>
            <a:r>
              <a:rPr lang="en-US" sz="1800" dirty="0" smtClean="0"/>
              <a:t> 1024</a:t>
            </a:r>
          </a:p>
          <a:p>
            <a:r>
              <a:rPr lang="en-US" sz="1800" dirty="0" smtClean="0"/>
              <a:t>            </a:t>
            </a:r>
            <a:r>
              <a:rPr lang="en-US" sz="1800" dirty="0" err="1" smtClean="0"/>
              <a:t>int</a:t>
            </a:r>
            <a:r>
              <a:rPr lang="en-US" sz="1800" dirty="0" smtClean="0"/>
              <a:t> binning 1</a:t>
            </a:r>
          </a:p>
          <a:p>
            <a:r>
              <a:rPr lang="en-US" sz="1800" dirty="0" smtClean="0"/>
              <a:t>            </a:t>
            </a:r>
            <a:r>
              <a:rPr lang="en-US" sz="1800" dirty="0" err="1" smtClean="0"/>
              <a:t>boolean</a:t>
            </a:r>
            <a:r>
              <a:rPr lang="en-US" sz="1800" dirty="0" smtClean="0"/>
              <a:t> reverse false</a:t>
            </a:r>
          </a:p>
          <a:p>
            <a:r>
              <a:rPr lang="en-US" sz="1800" dirty="0" smtClean="0"/>
              <a:t>        </a:t>
            </a:r>
            <a:r>
              <a:rPr lang="en-US" sz="1800" dirty="0" err="1" smtClean="0"/>
              <a:t>dimension_t</a:t>
            </a:r>
            <a:endParaRPr lang="en-US" sz="1800" dirty="0" smtClean="0"/>
          </a:p>
          <a:p>
            <a:r>
              <a:rPr lang="en-US" sz="1800" dirty="0" smtClean="0"/>
              <a:t>            </a:t>
            </a:r>
            <a:r>
              <a:rPr lang="en-US" sz="1800" dirty="0" err="1" smtClean="0"/>
              <a:t>int</a:t>
            </a:r>
            <a:r>
              <a:rPr lang="en-US" sz="1800" dirty="0" smtClean="0"/>
              <a:t> size 1024</a:t>
            </a:r>
          </a:p>
          <a:p>
            <a:r>
              <a:rPr lang="en-US" sz="1800" dirty="0" smtClean="0"/>
              <a:t>            </a:t>
            </a:r>
            <a:r>
              <a:rPr lang="en-US" sz="1800" dirty="0" err="1" smtClean="0"/>
              <a:t>int</a:t>
            </a:r>
            <a:r>
              <a:rPr lang="en-US" sz="1800" dirty="0" smtClean="0"/>
              <a:t> offset 0</a:t>
            </a:r>
          </a:p>
          <a:p>
            <a:r>
              <a:rPr lang="en-US" sz="1800" dirty="0" smtClean="0"/>
              <a:t>            </a:t>
            </a:r>
            <a:r>
              <a:rPr lang="en-US" sz="1800" dirty="0" err="1" smtClean="0"/>
              <a:t>int</a:t>
            </a:r>
            <a:r>
              <a:rPr lang="en-US" sz="1800" dirty="0" smtClean="0"/>
              <a:t> </a:t>
            </a:r>
            <a:r>
              <a:rPr lang="en-US" sz="1800" dirty="0" err="1" smtClean="0"/>
              <a:t>fullSize</a:t>
            </a:r>
            <a:r>
              <a:rPr lang="en-US" sz="1800" dirty="0" smtClean="0"/>
              <a:t> 1024</a:t>
            </a:r>
          </a:p>
          <a:p>
            <a:r>
              <a:rPr lang="en-US" sz="1800" dirty="0" smtClean="0"/>
              <a:t>            </a:t>
            </a:r>
            <a:r>
              <a:rPr lang="en-US" sz="1800" dirty="0" err="1" smtClean="0"/>
              <a:t>int</a:t>
            </a:r>
            <a:r>
              <a:rPr lang="en-US" sz="1800" dirty="0" smtClean="0"/>
              <a:t> binning 1</a:t>
            </a:r>
          </a:p>
          <a:p>
            <a:r>
              <a:rPr lang="en-US" sz="1800" dirty="0" smtClean="0"/>
              <a:t>            </a:t>
            </a:r>
            <a:r>
              <a:rPr lang="en-US" sz="1800" dirty="0" err="1" smtClean="0"/>
              <a:t>boolean</a:t>
            </a:r>
            <a:r>
              <a:rPr lang="en-US" sz="1800" dirty="0" smtClean="0"/>
              <a:t> reverse false</a:t>
            </a:r>
            <a:endParaRPr lang="en-US" sz="1800" dirty="0"/>
          </a:p>
        </p:txBody>
      </p:sp>
    </p:spTree>
    <p:extLst>
      <p:ext uri="{BB962C8B-B14F-4D97-AF65-F5344CB8AC3E}">
        <p14:creationId xmlns:p14="http://schemas.microsoft.com/office/powerpoint/2010/main" val="3100178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152399" y="380999"/>
            <a:ext cx="7848601" cy="685800"/>
          </a:xfrm>
        </p:spPr>
        <p:txBody>
          <a:bodyPr/>
          <a:lstStyle/>
          <a:p>
            <a:r>
              <a:rPr lang="en-US" altLang="en-US" b="1" dirty="0" err="1" smtClean="0">
                <a:solidFill>
                  <a:srgbClr val="0066FF"/>
                </a:solidFill>
              </a:rPr>
              <a:t>NDPluginPVA</a:t>
            </a:r>
            <a:r>
              <a:rPr lang="en-US" altLang="en-US" b="1" dirty="0" smtClean="0">
                <a:solidFill>
                  <a:srgbClr val="0066FF"/>
                </a:solidFill>
              </a:rPr>
              <a:t> and </a:t>
            </a:r>
            <a:r>
              <a:rPr lang="en-US" altLang="en-US" b="1" dirty="0" err="1" smtClean="0">
                <a:solidFill>
                  <a:srgbClr val="0066FF"/>
                </a:solidFill>
              </a:rPr>
              <a:t>pvAccess</a:t>
            </a:r>
            <a:r>
              <a:rPr lang="en-US" altLang="en-US" b="1" dirty="0" smtClean="0">
                <a:solidFill>
                  <a:srgbClr val="0066FF"/>
                </a:solidFill>
              </a:rPr>
              <a:t> Driver Demo</a:t>
            </a:r>
          </a:p>
        </p:txBody>
      </p:sp>
    </p:spTree>
    <p:extLst>
      <p:ext uri="{BB962C8B-B14F-4D97-AF65-F5344CB8AC3E}">
        <p14:creationId xmlns:p14="http://schemas.microsoft.com/office/powerpoint/2010/main" val="33918698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990600"/>
            <a:ext cx="8229600" cy="4419600"/>
          </a:xfrm>
        </p:spPr>
        <p:txBody>
          <a:bodyPr/>
          <a:lstStyle/>
          <a:p>
            <a:pPr marL="228600" indent="-228600"/>
            <a:r>
              <a:rPr lang="en-US" altLang="en-US" dirty="0"/>
              <a:t>D</a:t>
            </a:r>
            <a:r>
              <a:rPr lang="en-US" altLang="en-US" dirty="0" smtClean="0"/>
              <a:t>river that allows any EPICS Channel Access client to create </a:t>
            </a:r>
            <a:r>
              <a:rPr lang="en-US" altLang="en-US" dirty="0" err="1" smtClean="0"/>
              <a:t>NDArrays</a:t>
            </a:r>
            <a:r>
              <a:rPr lang="en-US" altLang="en-US" dirty="0" smtClean="0"/>
              <a:t> in an areaDetector IOC. </a:t>
            </a:r>
          </a:p>
          <a:p>
            <a:pPr marL="228600" indent="-228600"/>
            <a:r>
              <a:rPr lang="en-US" altLang="en-US" dirty="0"/>
              <a:t>L</a:t>
            </a:r>
            <a:r>
              <a:rPr lang="en-US" altLang="en-US" dirty="0" smtClean="0"/>
              <a:t>ogical inverse of </a:t>
            </a:r>
            <a:r>
              <a:rPr lang="en-US" altLang="en-US" dirty="0" err="1" smtClean="0"/>
              <a:t>NDPluginStdArrays</a:t>
            </a:r>
            <a:endParaRPr lang="en-US" altLang="en-US" dirty="0" smtClean="0"/>
          </a:p>
          <a:p>
            <a:pPr marL="628650" lvl="1" indent="-228600"/>
            <a:r>
              <a:rPr lang="en-US" altLang="en-US" dirty="0" smtClean="0"/>
              <a:t>That plugin converts </a:t>
            </a:r>
            <a:r>
              <a:rPr lang="en-US" altLang="en-US" dirty="0" err="1" smtClean="0"/>
              <a:t>NDArrays</a:t>
            </a:r>
            <a:r>
              <a:rPr lang="en-US" altLang="en-US" dirty="0" smtClean="0"/>
              <a:t> in an IOC into standard EPICS waveform records for use by Channel Access clients. </a:t>
            </a:r>
          </a:p>
          <a:p>
            <a:pPr marL="628650" lvl="1" indent="-228600"/>
            <a:r>
              <a:rPr lang="en-US" altLang="en-US" dirty="0"/>
              <a:t>A</a:t>
            </a:r>
            <a:r>
              <a:rPr lang="en-US" altLang="en-US" dirty="0" smtClean="0"/>
              <a:t>lso writes to additional records to describe the array structure. (</a:t>
            </a:r>
            <a:r>
              <a:rPr lang="en-US" altLang="en-US" dirty="0" err="1" smtClean="0"/>
              <a:t>SizeX</a:t>
            </a:r>
            <a:r>
              <a:rPr lang="en-US" altLang="en-US" dirty="0" smtClean="0"/>
              <a:t>, </a:t>
            </a:r>
            <a:r>
              <a:rPr lang="en-US" altLang="en-US" dirty="0" err="1" smtClean="0"/>
              <a:t>SizeY</a:t>
            </a:r>
            <a:r>
              <a:rPr lang="en-US" altLang="en-US" dirty="0" smtClean="0"/>
              <a:t>, </a:t>
            </a:r>
            <a:r>
              <a:rPr lang="en-US" altLang="en-US" dirty="0" err="1" smtClean="0"/>
              <a:t>ColorMode</a:t>
            </a:r>
            <a:r>
              <a:rPr lang="en-US" altLang="en-US" dirty="0" smtClean="0"/>
              <a:t>, etc.)</a:t>
            </a:r>
          </a:p>
          <a:p>
            <a:pPr marL="228600" indent="-228600"/>
            <a:r>
              <a:rPr lang="en-US" altLang="en-US" dirty="0" err="1" smtClean="0"/>
              <a:t>NDDriverStdArrays</a:t>
            </a:r>
            <a:r>
              <a:rPr lang="en-US" altLang="en-US" dirty="0" smtClean="0"/>
              <a:t> </a:t>
            </a:r>
          </a:p>
          <a:p>
            <a:pPr marL="628650" lvl="1" indent="-228600"/>
            <a:r>
              <a:rPr lang="en-US" altLang="en-US" dirty="0" smtClean="0"/>
              <a:t>This driver receives EPICS waveform records from CA clients </a:t>
            </a:r>
          </a:p>
          <a:p>
            <a:pPr marL="628650" lvl="1" indent="-228600"/>
            <a:r>
              <a:rPr lang="en-US" altLang="en-US" dirty="0"/>
              <a:t>C</a:t>
            </a:r>
            <a:r>
              <a:rPr lang="en-US" altLang="en-US" dirty="0" smtClean="0"/>
              <a:t>onverts them to an </a:t>
            </a:r>
            <a:r>
              <a:rPr lang="en-US" altLang="en-US" dirty="0" err="1" smtClean="0"/>
              <a:t>NDArray</a:t>
            </a:r>
            <a:r>
              <a:rPr lang="en-US" altLang="en-US" dirty="0" smtClean="0"/>
              <a:t> in the IOC. </a:t>
            </a:r>
          </a:p>
          <a:p>
            <a:pPr marL="628650" lvl="1" indent="-228600"/>
            <a:r>
              <a:rPr lang="en-US" altLang="en-US" dirty="0"/>
              <a:t>C</a:t>
            </a:r>
            <a:r>
              <a:rPr lang="en-US" altLang="en-US" dirty="0" smtClean="0"/>
              <a:t>lients must also write to additional EPICS records to define the structure of the </a:t>
            </a:r>
            <a:r>
              <a:rPr lang="en-US" altLang="en-US" dirty="0" err="1" smtClean="0"/>
              <a:t>NDArray</a:t>
            </a:r>
            <a:r>
              <a:rPr lang="en-US" altLang="en-US" dirty="0" smtClean="0"/>
              <a:t>. </a:t>
            </a:r>
          </a:p>
          <a:p>
            <a:pPr marL="228600" indent="-228600"/>
            <a:r>
              <a:rPr lang="en-US" altLang="en-US" dirty="0"/>
              <a:t>S</a:t>
            </a:r>
            <a:r>
              <a:rPr lang="en-US" altLang="en-US" dirty="0" smtClean="0"/>
              <a:t>imilar in concept to </a:t>
            </a:r>
            <a:r>
              <a:rPr lang="en-US" altLang="en-US" dirty="0" err="1" smtClean="0"/>
              <a:t>pvaDriver</a:t>
            </a:r>
            <a:endParaRPr lang="en-US" altLang="en-US" dirty="0"/>
          </a:p>
          <a:p>
            <a:pPr marL="628650" lvl="1" indent="-228600"/>
            <a:r>
              <a:rPr lang="en-US" altLang="en-US" dirty="0" err="1" smtClean="0"/>
              <a:t>pvaDriver</a:t>
            </a:r>
            <a:r>
              <a:rPr lang="en-US" altLang="en-US" dirty="0" smtClean="0"/>
              <a:t> only works with EPICS V4 </a:t>
            </a:r>
            <a:r>
              <a:rPr lang="en-US" altLang="en-US" dirty="0" err="1" smtClean="0"/>
              <a:t>PVAccess</a:t>
            </a:r>
            <a:r>
              <a:rPr lang="en-US" altLang="en-US" dirty="0" smtClean="0"/>
              <a:t> clients</a:t>
            </a:r>
          </a:p>
          <a:p>
            <a:pPr marL="628650" lvl="1" indent="-228600"/>
            <a:r>
              <a:rPr lang="en-US" altLang="en-US" dirty="0" err="1" smtClean="0"/>
              <a:t>NDDriverStdArrays</a:t>
            </a:r>
            <a:r>
              <a:rPr lang="en-US" altLang="en-US" dirty="0" smtClean="0"/>
              <a:t> works with EPICS V3 Channel Access clients.</a:t>
            </a:r>
          </a:p>
          <a:p>
            <a:pPr marL="228600" indent="-228600"/>
            <a:endParaRPr lang="en-US" altLang="en-US" dirty="0" smtClean="0"/>
          </a:p>
          <a:p>
            <a:pPr marL="228600" indent="-228600">
              <a:buFontTx/>
              <a:buNone/>
            </a:pPr>
            <a:endParaRPr lang="en-US" altLang="en-US" sz="1600" dirty="0" smtClean="0">
              <a:latin typeface="Courier New" pitchFamily="49" charset="0"/>
              <a:cs typeface="Courier New" pitchFamily="49" charset="0"/>
            </a:endParaRPr>
          </a:p>
          <a:p>
            <a:pPr marL="228600" indent="-228600">
              <a:buFontTx/>
              <a:buNone/>
            </a:pPr>
            <a:endParaRPr lang="en-US" altLang="en-US" dirty="0" smtClean="0"/>
          </a:p>
        </p:txBody>
      </p:sp>
      <p:sp>
        <p:nvSpPr>
          <p:cNvPr id="4099" name="Rectangle 3"/>
          <p:cNvSpPr>
            <a:spLocks noGrp="1" noChangeArrowheads="1"/>
          </p:cNvSpPr>
          <p:nvPr>
            <p:ph type="title"/>
          </p:nvPr>
        </p:nvSpPr>
        <p:spPr>
          <a:xfrm>
            <a:off x="838200" y="152400"/>
            <a:ext cx="7772400" cy="685800"/>
          </a:xfrm>
        </p:spPr>
        <p:txBody>
          <a:bodyPr/>
          <a:lstStyle/>
          <a:p>
            <a:r>
              <a:rPr lang="en-US" altLang="en-US" sz="4000" b="1" dirty="0" err="1" smtClean="0">
                <a:solidFill>
                  <a:srgbClr val="0066FF"/>
                </a:solidFill>
              </a:rPr>
              <a:t>NDDriverStdArrays</a:t>
            </a:r>
            <a:endParaRPr lang="en-US" altLang="en-US" sz="4000" b="1" dirty="0" smtClean="0">
              <a:solidFill>
                <a:srgbClr val="0066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1600200"/>
            <a:ext cx="8229600" cy="4419600"/>
          </a:xfrm>
        </p:spPr>
        <p:txBody>
          <a:bodyPr/>
          <a:lstStyle/>
          <a:p>
            <a:pPr marL="228600" indent="-228600"/>
            <a:r>
              <a:rPr lang="en-US" altLang="en-US" sz="2800" dirty="0" smtClean="0"/>
              <a:t>Display data from </a:t>
            </a:r>
            <a:r>
              <a:rPr lang="en-US" altLang="en-US" sz="2800" dirty="0" err="1" smtClean="0"/>
              <a:t>sscan</a:t>
            </a:r>
            <a:r>
              <a:rPr lang="en-US" altLang="en-US" sz="2800" dirty="0" smtClean="0"/>
              <a:t> record</a:t>
            </a:r>
          </a:p>
          <a:p>
            <a:pPr marL="228600" indent="-228600"/>
            <a:r>
              <a:rPr lang="en-US" altLang="en-US" sz="2800" dirty="0" smtClean="0"/>
              <a:t>Simple Python client reads data from </a:t>
            </a:r>
            <a:r>
              <a:rPr lang="en-US" altLang="en-US" sz="2800" dirty="0" err="1" smtClean="0"/>
              <a:t>sscan</a:t>
            </a:r>
            <a:r>
              <a:rPr lang="en-US" altLang="en-US" sz="2800" dirty="0" smtClean="0"/>
              <a:t> record, writes to </a:t>
            </a:r>
            <a:r>
              <a:rPr lang="en-US" altLang="en-US" sz="2800" dirty="0" err="1" smtClean="0"/>
              <a:t>NDDriverStdArrays</a:t>
            </a:r>
            <a:endParaRPr lang="en-US" altLang="en-US" sz="2800" dirty="0" smtClean="0"/>
          </a:p>
          <a:p>
            <a:pPr marL="228600" indent="-228600"/>
            <a:r>
              <a:rPr lang="en-US" altLang="en-US" sz="2800" dirty="0" smtClean="0"/>
              <a:t>Allows real-time display of 2-D scans</a:t>
            </a:r>
          </a:p>
          <a:p>
            <a:pPr marL="228600" indent="-228600"/>
            <a:r>
              <a:rPr lang="en-US" altLang="en-US" sz="2800" dirty="0" smtClean="0"/>
              <a:t>Can write data in standard HDF5 file format</a:t>
            </a:r>
          </a:p>
          <a:p>
            <a:pPr marL="228600" indent="-228600"/>
            <a:r>
              <a:rPr lang="en-US" altLang="en-US" sz="2800" dirty="0" smtClean="0"/>
              <a:t>Any other AD plugins can be used on the scan data</a:t>
            </a:r>
          </a:p>
        </p:txBody>
      </p:sp>
      <p:sp>
        <p:nvSpPr>
          <p:cNvPr id="4099" name="Rectangle 3"/>
          <p:cNvSpPr>
            <a:spLocks noGrp="1" noChangeArrowheads="1"/>
          </p:cNvSpPr>
          <p:nvPr>
            <p:ph type="title"/>
          </p:nvPr>
        </p:nvSpPr>
        <p:spPr>
          <a:xfrm>
            <a:off x="838200" y="457200"/>
            <a:ext cx="7772400" cy="685800"/>
          </a:xfrm>
        </p:spPr>
        <p:txBody>
          <a:bodyPr/>
          <a:lstStyle/>
          <a:p>
            <a:r>
              <a:rPr lang="en-US" altLang="en-US" sz="3200" b="1" dirty="0" err="1" smtClean="0">
                <a:solidFill>
                  <a:srgbClr val="0066FF"/>
                </a:solidFill>
              </a:rPr>
              <a:t>NDDriverStdArrays</a:t>
            </a:r>
            <a:r>
              <a:rPr lang="en-US" altLang="en-US" sz="3200" b="1" dirty="0" smtClean="0">
                <a:solidFill>
                  <a:srgbClr val="0066FF"/>
                </a:solidFill>
              </a:rPr>
              <a:t> Use Case</a:t>
            </a:r>
            <a:br>
              <a:rPr lang="en-US" altLang="en-US" sz="3200" b="1" dirty="0" smtClean="0">
                <a:solidFill>
                  <a:srgbClr val="0066FF"/>
                </a:solidFill>
              </a:rPr>
            </a:br>
            <a:r>
              <a:rPr lang="en-US" altLang="en-US" sz="3200" b="1" dirty="0" smtClean="0">
                <a:solidFill>
                  <a:srgbClr val="0066FF"/>
                </a:solidFill>
              </a:rPr>
              <a:t>David Vine, LBNL</a:t>
            </a:r>
          </a:p>
        </p:txBody>
      </p:sp>
    </p:spTree>
    <p:extLst>
      <p:ext uri="{BB962C8B-B14F-4D97-AF65-F5344CB8AC3E}">
        <p14:creationId xmlns:p14="http://schemas.microsoft.com/office/powerpoint/2010/main" val="2317304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685800"/>
            <a:ext cx="8229600" cy="4419600"/>
          </a:xfrm>
        </p:spPr>
        <p:txBody>
          <a:bodyPr/>
          <a:lstStyle/>
          <a:p>
            <a:r>
              <a:rPr lang="en-US" dirty="0"/>
              <a:t>D</a:t>
            </a:r>
            <a:r>
              <a:rPr lang="en-US" dirty="0" smtClean="0"/>
              <a:t>river </a:t>
            </a:r>
            <a:r>
              <a:rPr lang="en-US" dirty="0"/>
              <a:t>receives 1-D arrays, normally from an EPICS waveform record. </a:t>
            </a:r>
            <a:endParaRPr lang="en-US" dirty="0" smtClean="0"/>
          </a:p>
          <a:p>
            <a:r>
              <a:rPr lang="en-US" dirty="0" err="1" smtClean="0"/>
              <a:t>NDimensions</a:t>
            </a:r>
            <a:r>
              <a:rPr lang="en-US" dirty="0" smtClean="0"/>
              <a:t> </a:t>
            </a:r>
            <a:r>
              <a:rPr lang="en-US" dirty="0"/>
              <a:t>record controls </a:t>
            </a:r>
            <a:r>
              <a:rPr lang="en-US" dirty="0" smtClean="0"/>
              <a:t>actual </a:t>
            </a:r>
            <a:r>
              <a:rPr lang="en-US" dirty="0"/>
              <a:t>number of dimensions to use when creating the </a:t>
            </a:r>
            <a:r>
              <a:rPr lang="en-US" dirty="0" err="1"/>
              <a:t>NDArray</a:t>
            </a:r>
            <a:r>
              <a:rPr lang="en-US" dirty="0"/>
              <a:t>. </a:t>
            </a:r>
            <a:endParaRPr lang="en-US" dirty="0" smtClean="0"/>
          </a:p>
          <a:p>
            <a:r>
              <a:rPr lang="en-US" dirty="0" smtClean="0"/>
              <a:t>Dimensions </a:t>
            </a:r>
            <a:r>
              <a:rPr lang="en-US" dirty="0"/>
              <a:t>array </a:t>
            </a:r>
            <a:r>
              <a:rPr lang="en-US" dirty="0" smtClean="0"/>
              <a:t>record controls actual </a:t>
            </a:r>
            <a:r>
              <a:rPr lang="en-US" dirty="0"/>
              <a:t>size of each of the </a:t>
            </a:r>
            <a:r>
              <a:rPr lang="en-US" dirty="0" err="1"/>
              <a:t>NDimensions</a:t>
            </a:r>
            <a:r>
              <a:rPr lang="en-US" dirty="0"/>
              <a:t> dimensions. </a:t>
            </a:r>
            <a:endParaRPr lang="en-US" dirty="0" smtClean="0"/>
          </a:p>
          <a:p>
            <a:r>
              <a:rPr lang="en-US" dirty="0" err="1" smtClean="0"/>
              <a:t>ColorMode</a:t>
            </a:r>
            <a:r>
              <a:rPr lang="en-US" dirty="0" smtClean="0"/>
              <a:t> </a:t>
            </a:r>
            <a:r>
              <a:rPr lang="en-US" dirty="0"/>
              <a:t>record can be used to define the color mode (Mono, Bayer, RGB1, RGB2, or RGB3) of the </a:t>
            </a:r>
            <a:r>
              <a:rPr lang="en-US" dirty="0" err="1"/>
              <a:t>NDArray</a:t>
            </a:r>
            <a:r>
              <a:rPr lang="en-US" dirty="0"/>
              <a:t>. </a:t>
            </a:r>
            <a:endParaRPr lang="en-US" dirty="0" smtClean="0"/>
          </a:p>
          <a:p>
            <a:r>
              <a:rPr lang="en-US" dirty="0"/>
              <a:t>D</a:t>
            </a:r>
            <a:r>
              <a:rPr lang="en-US" dirty="0" smtClean="0"/>
              <a:t>ata </a:t>
            </a:r>
            <a:r>
              <a:rPr lang="en-US" dirty="0"/>
              <a:t>type of the </a:t>
            </a:r>
            <a:r>
              <a:rPr lang="en-US" dirty="0" err="1"/>
              <a:t>NDArray</a:t>
            </a:r>
            <a:r>
              <a:rPr lang="en-US" dirty="0"/>
              <a:t> </a:t>
            </a:r>
            <a:r>
              <a:rPr lang="en-US" dirty="0" smtClean="0"/>
              <a:t>set by </a:t>
            </a:r>
            <a:r>
              <a:rPr lang="en-US" dirty="0"/>
              <a:t>the </a:t>
            </a:r>
            <a:r>
              <a:rPr lang="en-US" dirty="0" err="1"/>
              <a:t>DataType</a:t>
            </a:r>
            <a:r>
              <a:rPr lang="en-US" dirty="0"/>
              <a:t> record. </a:t>
            </a:r>
            <a:endParaRPr lang="en-US" dirty="0" smtClean="0"/>
          </a:p>
          <a:p>
            <a:pPr lvl="1"/>
            <a:r>
              <a:rPr lang="en-US" dirty="0" smtClean="0"/>
              <a:t>Int8</a:t>
            </a:r>
            <a:r>
              <a:rPr lang="en-US" dirty="0"/>
              <a:t>, UInt8, Int16, UInt16, Int32, UInt32, Float32, or Float64. </a:t>
            </a:r>
            <a:endParaRPr lang="en-US" dirty="0" smtClean="0"/>
          </a:p>
          <a:p>
            <a:r>
              <a:rPr lang="en-US" dirty="0" smtClean="0"/>
              <a:t>Datatype </a:t>
            </a:r>
            <a:r>
              <a:rPr lang="en-US" dirty="0"/>
              <a:t>(FTVL) of the EPICS waveform record can </a:t>
            </a:r>
            <a:r>
              <a:rPr lang="en-US" dirty="0" smtClean="0"/>
              <a:t>be</a:t>
            </a:r>
          </a:p>
          <a:p>
            <a:pPr lvl="1"/>
            <a:r>
              <a:rPr lang="en-US" dirty="0" smtClean="0"/>
              <a:t> CHAR</a:t>
            </a:r>
            <a:r>
              <a:rPr lang="en-US" dirty="0"/>
              <a:t>, UCHAR, SHORT, USHORT, LONG, ULONG, FLOAT, or DOUBLE. </a:t>
            </a:r>
            <a:endParaRPr lang="en-US" dirty="0" smtClean="0"/>
          </a:p>
          <a:p>
            <a:r>
              <a:rPr lang="en-US" dirty="0" smtClean="0"/>
              <a:t>Driver </a:t>
            </a:r>
            <a:r>
              <a:rPr lang="en-US" dirty="0"/>
              <a:t>does any required type conversion between the waveform record data and the </a:t>
            </a:r>
            <a:r>
              <a:rPr lang="en-US" dirty="0" err="1"/>
              <a:t>NDArray</a:t>
            </a:r>
            <a:r>
              <a:rPr lang="en-US" dirty="0"/>
              <a:t> data</a:t>
            </a:r>
            <a:r>
              <a:rPr lang="en-US" dirty="0" smtClean="0"/>
              <a:t>.</a:t>
            </a:r>
            <a:endParaRPr lang="en-US" dirty="0"/>
          </a:p>
        </p:txBody>
      </p:sp>
      <p:sp>
        <p:nvSpPr>
          <p:cNvPr id="4099" name="Rectangle 3"/>
          <p:cNvSpPr>
            <a:spLocks noGrp="1" noChangeArrowheads="1"/>
          </p:cNvSpPr>
          <p:nvPr>
            <p:ph type="title"/>
          </p:nvPr>
        </p:nvSpPr>
        <p:spPr>
          <a:xfrm>
            <a:off x="838200" y="0"/>
            <a:ext cx="7772400" cy="685800"/>
          </a:xfrm>
        </p:spPr>
        <p:txBody>
          <a:bodyPr/>
          <a:lstStyle/>
          <a:p>
            <a:r>
              <a:rPr lang="en-US" altLang="en-US" sz="3200" b="1" dirty="0" err="1" smtClean="0">
                <a:solidFill>
                  <a:srgbClr val="0066FF"/>
                </a:solidFill>
              </a:rPr>
              <a:t>NDDriverStdArrays</a:t>
            </a:r>
            <a:endParaRPr lang="en-US" altLang="en-US" sz="3200" b="1" dirty="0" smtClean="0">
              <a:solidFill>
                <a:srgbClr val="0066FF"/>
              </a:solidFill>
            </a:endParaRPr>
          </a:p>
        </p:txBody>
      </p:sp>
    </p:spTree>
    <p:extLst>
      <p:ext uri="{BB962C8B-B14F-4D97-AF65-F5344CB8AC3E}">
        <p14:creationId xmlns:p14="http://schemas.microsoft.com/office/powerpoint/2010/main" val="1276514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990600"/>
            <a:ext cx="8229600" cy="4419600"/>
          </a:xfrm>
        </p:spPr>
        <p:txBody>
          <a:bodyPr/>
          <a:lstStyle/>
          <a:p>
            <a:r>
              <a:rPr lang="en-US" sz="2800" dirty="0" smtClean="0"/>
              <a:t>2 </a:t>
            </a:r>
            <a:r>
              <a:rPr lang="en-US" sz="2800" dirty="0"/>
              <a:t>modes of operation, </a:t>
            </a:r>
            <a:r>
              <a:rPr lang="en-US" sz="2800" dirty="0" err="1" smtClean="0"/>
              <a:t>AppendMode</a:t>
            </a:r>
            <a:r>
              <a:rPr lang="en-US" sz="2800" dirty="0" smtClean="0"/>
              <a:t>=Disable/Enable </a:t>
            </a:r>
          </a:p>
          <a:p>
            <a:pPr lvl="1"/>
            <a:r>
              <a:rPr lang="en-US" sz="2400" dirty="0" smtClean="0"/>
              <a:t>Disable: each </a:t>
            </a:r>
            <a:r>
              <a:rPr lang="en-US" sz="2400" dirty="0"/>
              <a:t>write to the waveform record </a:t>
            </a:r>
            <a:r>
              <a:rPr lang="en-US" sz="2400" dirty="0" smtClean="0"/>
              <a:t>generates </a:t>
            </a:r>
            <a:r>
              <a:rPr lang="en-US" sz="2400" dirty="0"/>
              <a:t>a complete </a:t>
            </a:r>
            <a:r>
              <a:rPr lang="en-US" sz="2400" dirty="0" err="1"/>
              <a:t>NDArray</a:t>
            </a:r>
            <a:r>
              <a:rPr lang="en-US" sz="2400" dirty="0"/>
              <a:t>. </a:t>
            </a:r>
            <a:endParaRPr lang="en-US" sz="2400" dirty="0" smtClean="0"/>
          </a:p>
          <a:p>
            <a:pPr lvl="1"/>
            <a:r>
              <a:rPr lang="en-US" sz="2400" dirty="0" smtClean="0"/>
              <a:t>Enable: waveform </a:t>
            </a:r>
            <a:r>
              <a:rPr lang="en-US" sz="2400" dirty="0"/>
              <a:t>record </a:t>
            </a:r>
            <a:r>
              <a:rPr lang="en-US" sz="2400" dirty="0" smtClean="0"/>
              <a:t>contains </a:t>
            </a:r>
            <a:r>
              <a:rPr lang="en-US" sz="2400" dirty="0"/>
              <a:t>just part of the </a:t>
            </a:r>
            <a:r>
              <a:rPr lang="en-US" sz="2400" dirty="0" err="1"/>
              <a:t>NDArray</a:t>
            </a:r>
            <a:r>
              <a:rPr lang="en-US" sz="2400" dirty="0"/>
              <a:t> </a:t>
            </a:r>
            <a:r>
              <a:rPr lang="en-US" sz="2400" dirty="0" smtClean="0"/>
              <a:t>data; data </a:t>
            </a:r>
            <a:r>
              <a:rPr lang="en-US" sz="2400" dirty="0"/>
              <a:t> </a:t>
            </a:r>
            <a:r>
              <a:rPr lang="en-US" sz="2400" dirty="0" smtClean="0"/>
              <a:t>appended </a:t>
            </a:r>
            <a:r>
              <a:rPr lang="en-US" sz="2400" dirty="0"/>
              <a:t>by multiple writes to the waveform record to construct the complete </a:t>
            </a:r>
            <a:r>
              <a:rPr lang="en-US" sz="2400" dirty="0" err="1"/>
              <a:t>NDArray</a:t>
            </a:r>
            <a:r>
              <a:rPr lang="en-US" sz="2400" dirty="0" smtClean="0"/>
              <a:t>.  </a:t>
            </a:r>
            <a:r>
              <a:rPr lang="en-US" sz="2400" dirty="0" err="1"/>
              <a:t>s</a:t>
            </a:r>
            <a:r>
              <a:rPr lang="en-US" sz="2400" dirty="0" err="1" smtClean="0"/>
              <a:t>scan</a:t>
            </a:r>
            <a:r>
              <a:rPr lang="en-US" sz="2400" dirty="0" smtClean="0"/>
              <a:t> record client would work in this mode</a:t>
            </a:r>
          </a:p>
          <a:p>
            <a:r>
              <a:rPr lang="en-US" sz="2800" dirty="0" smtClean="0"/>
              <a:t>Records in Enable mode:</a:t>
            </a:r>
          </a:p>
          <a:p>
            <a:pPr lvl="1"/>
            <a:r>
              <a:rPr lang="en-US" sz="2400" dirty="0" err="1" smtClean="0"/>
              <a:t>NewArray</a:t>
            </a:r>
            <a:r>
              <a:rPr lang="en-US" sz="2400" dirty="0" smtClean="0"/>
              <a:t>, </a:t>
            </a:r>
            <a:r>
              <a:rPr lang="en-US" sz="2400" dirty="0" err="1" smtClean="0"/>
              <a:t>NextElement</a:t>
            </a:r>
            <a:r>
              <a:rPr lang="en-US" sz="2400" dirty="0" smtClean="0"/>
              <a:t>, Stride, </a:t>
            </a:r>
            <a:r>
              <a:rPr lang="en-US" sz="2400" dirty="0" err="1" smtClean="0"/>
              <a:t>ArrayComplete</a:t>
            </a:r>
            <a:endParaRPr lang="en-US" sz="2400" dirty="0" smtClean="0"/>
          </a:p>
          <a:p>
            <a:pPr lvl="1"/>
            <a:r>
              <a:rPr lang="en-US" sz="2400" dirty="0" err="1" smtClean="0"/>
              <a:t>CallbackMode</a:t>
            </a:r>
            <a:r>
              <a:rPr lang="en-US" sz="2400" dirty="0" smtClean="0"/>
              <a:t> </a:t>
            </a:r>
            <a:r>
              <a:rPr lang="en-US" sz="2400" dirty="0"/>
              <a:t>record controls when the driver does </a:t>
            </a:r>
            <a:r>
              <a:rPr lang="en-US" sz="2400" dirty="0" smtClean="0"/>
              <a:t>callbacks</a:t>
            </a:r>
            <a:endParaRPr lang="en-US" sz="2400" dirty="0"/>
          </a:p>
          <a:p>
            <a:pPr lvl="2"/>
            <a:r>
              <a:rPr lang="en-US" sz="2000" dirty="0" err="1" smtClean="0"/>
              <a:t>OnUpdate</a:t>
            </a:r>
            <a:r>
              <a:rPr lang="en-US" sz="2000" dirty="0" smtClean="0"/>
              <a:t>, </a:t>
            </a:r>
            <a:r>
              <a:rPr lang="en-US" sz="2000" dirty="0" err="1" smtClean="0"/>
              <a:t>OnComplete</a:t>
            </a:r>
            <a:r>
              <a:rPr lang="en-US" sz="2000" dirty="0" smtClean="0"/>
              <a:t>, </a:t>
            </a:r>
            <a:r>
              <a:rPr lang="en-US" sz="2000" dirty="0" err="1" smtClean="0"/>
              <a:t>OnCommand</a:t>
            </a:r>
            <a:endParaRPr lang="en-US" altLang="en-US" sz="2000" dirty="0" smtClean="0"/>
          </a:p>
          <a:p>
            <a:pPr marL="228600" indent="-228600">
              <a:buFontTx/>
              <a:buNone/>
            </a:pPr>
            <a:endParaRPr lang="en-US" altLang="en-US" sz="1800" dirty="0" smtClean="0">
              <a:latin typeface="Courier New" pitchFamily="49" charset="0"/>
              <a:cs typeface="Courier New" pitchFamily="49" charset="0"/>
            </a:endParaRPr>
          </a:p>
          <a:p>
            <a:pPr marL="228600" indent="-228600">
              <a:buFontTx/>
              <a:buNone/>
            </a:pPr>
            <a:endParaRPr lang="en-US" altLang="en-US" sz="2800" dirty="0" smtClean="0"/>
          </a:p>
        </p:txBody>
      </p:sp>
      <p:sp>
        <p:nvSpPr>
          <p:cNvPr id="4099" name="Rectangle 3"/>
          <p:cNvSpPr>
            <a:spLocks noGrp="1" noChangeArrowheads="1"/>
          </p:cNvSpPr>
          <p:nvPr>
            <p:ph type="title"/>
          </p:nvPr>
        </p:nvSpPr>
        <p:spPr>
          <a:xfrm>
            <a:off x="762000" y="228600"/>
            <a:ext cx="7772400" cy="685800"/>
          </a:xfrm>
        </p:spPr>
        <p:txBody>
          <a:bodyPr/>
          <a:lstStyle/>
          <a:p>
            <a:r>
              <a:rPr lang="en-US" altLang="en-US" b="1" dirty="0" err="1" smtClean="0">
                <a:solidFill>
                  <a:srgbClr val="0066FF"/>
                </a:solidFill>
              </a:rPr>
              <a:t>NDDriverStdArrays</a:t>
            </a:r>
            <a:endParaRPr lang="en-US" altLang="en-US" b="1" dirty="0" smtClean="0">
              <a:solidFill>
                <a:srgbClr val="0066FF"/>
              </a:solidFill>
            </a:endParaRPr>
          </a:p>
        </p:txBody>
      </p:sp>
    </p:spTree>
    <p:extLst>
      <p:ext uri="{BB962C8B-B14F-4D97-AF65-F5344CB8AC3E}">
        <p14:creationId xmlns:p14="http://schemas.microsoft.com/office/powerpoint/2010/main" val="3856962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P:\rivers\Talks\TWG areaDetector 2017\NDStdArraysDri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462" y="204787"/>
            <a:ext cx="5636338" cy="657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38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1219200"/>
            <a:ext cx="8229600" cy="4419600"/>
          </a:xfrm>
        </p:spPr>
        <p:txBody>
          <a:bodyPr/>
          <a:lstStyle/>
          <a:p>
            <a:pPr marL="228600" indent="-228600"/>
            <a:r>
              <a:rPr lang="en-US" altLang="en-US" sz="3200" dirty="0" smtClean="0"/>
              <a:t>Last TWG areaDetector talk was April 2016</a:t>
            </a:r>
            <a:endParaRPr lang="en-US" altLang="en-US" sz="2800" dirty="0" smtClean="0"/>
          </a:p>
          <a:p>
            <a:pPr marL="628650" lvl="1" indent="-228600"/>
            <a:r>
              <a:rPr lang="en-US" altLang="en-US" sz="2400" dirty="0" smtClean="0"/>
              <a:t>Releases since then: R2-5, R2-6 (very soon)</a:t>
            </a:r>
          </a:p>
          <a:p>
            <a:pPr marL="228600" indent="-228600"/>
            <a:r>
              <a:rPr lang="en-US" altLang="en-US" sz="3200" dirty="0" smtClean="0"/>
              <a:t>EPICS V4 driver and plugin</a:t>
            </a:r>
          </a:p>
          <a:p>
            <a:pPr marL="228600" indent="-228600"/>
            <a:r>
              <a:rPr lang="en-US" altLang="en-US" sz="3200" dirty="0" smtClean="0"/>
              <a:t>Other </a:t>
            </a:r>
            <a:r>
              <a:rPr lang="en-US" altLang="en-US" sz="3200" dirty="0"/>
              <a:t>n</a:t>
            </a:r>
            <a:r>
              <a:rPr lang="en-US" altLang="en-US" sz="3200" dirty="0" smtClean="0"/>
              <a:t>ew and improved drivers</a:t>
            </a:r>
          </a:p>
          <a:p>
            <a:pPr marL="228600" indent="-228600"/>
            <a:r>
              <a:rPr lang="en-US" altLang="en-US" sz="3200" dirty="0" smtClean="0"/>
              <a:t>Other </a:t>
            </a:r>
            <a:r>
              <a:rPr lang="en-US" altLang="en-US" sz="3200" dirty="0"/>
              <a:t>n</a:t>
            </a:r>
            <a:r>
              <a:rPr lang="en-US" altLang="en-US" sz="3200" dirty="0" smtClean="0"/>
              <a:t>ew and improved plugins</a:t>
            </a:r>
          </a:p>
          <a:p>
            <a:pPr marL="228600" indent="-228600"/>
            <a:r>
              <a:rPr lang="en-US" altLang="en-US" sz="3200" dirty="0" smtClean="0"/>
              <a:t>ImageJ plugins</a:t>
            </a:r>
          </a:p>
          <a:p>
            <a:pPr marL="228600" indent="-228600"/>
            <a:r>
              <a:rPr lang="en-US" altLang="en-US" sz="3200" dirty="0" smtClean="0"/>
              <a:t>Future plans</a:t>
            </a:r>
          </a:p>
        </p:txBody>
      </p:sp>
      <p:sp>
        <p:nvSpPr>
          <p:cNvPr id="3075" name="Rectangle 3"/>
          <p:cNvSpPr>
            <a:spLocks noGrp="1" noChangeArrowheads="1"/>
          </p:cNvSpPr>
          <p:nvPr>
            <p:ph type="title"/>
          </p:nvPr>
        </p:nvSpPr>
        <p:spPr>
          <a:xfrm>
            <a:off x="685800" y="152400"/>
            <a:ext cx="7772400" cy="1143000"/>
          </a:xfrm>
        </p:spPr>
        <p:txBody>
          <a:bodyPr/>
          <a:lstStyle/>
          <a:p>
            <a:r>
              <a:rPr lang="en-US" altLang="en-US" sz="4000" b="1" smtClean="0">
                <a:solidFill>
                  <a:srgbClr val="0066FF"/>
                </a:solidFill>
              </a:rPr>
              <a:t>Outline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304799" y="457200"/>
            <a:ext cx="7848601" cy="1295400"/>
          </a:xfrm>
        </p:spPr>
        <p:txBody>
          <a:bodyPr/>
          <a:lstStyle/>
          <a:p>
            <a:r>
              <a:rPr lang="en-US" altLang="en-US" b="1" dirty="0" err="1" smtClean="0">
                <a:solidFill>
                  <a:srgbClr val="0066FF"/>
                </a:solidFill>
              </a:rPr>
              <a:t>NDDriverStdArrays</a:t>
            </a:r>
            <a:r>
              <a:rPr lang="en-US" altLang="en-US" b="1" dirty="0" smtClean="0">
                <a:solidFill>
                  <a:srgbClr val="0066FF"/>
                </a:solidFill>
              </a:rPr>
              <a:t> Demo</a:t>
            </a:r>
            <a:endParaRPr lang="en-US" altLang="en-US" b="1" dirty="0" smtClean="0">
              <a:solidFill>
                <a:srgbClr val="0066FF"/>
              </a:solidFill>
            </a:endParaRPr>
          </a:p>
        </p:txBody>
      </p:sp>
      <p:sp>
        <p:nvSpPr>
          <p:cNvPr id="3" name="Rectangle 3"/>
          <p:cNvSpPr txBox="1">
            <a:spLocks noChangeArrowheads="1"/>
          </p:cNvSpPr>
          <p:nvPr/>
        </p:nvSpPr>
        <p:spPr bwMode="auto">
          <a:xfrm>
            <a:off x="533399" y="1981200"/>
            <a:ext cx="784860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r>
              <a:rPr lang="en-US" altLang="en-US" sz="2800" kern="0" dirty="0" smtClean="0">
                <a:solidFill>
                  <a:schemeClr val="tx1"/>
                </a:solidFill>
              </a:rPr>
              <a:t>Runs Python Unit Tests</a:t>
            </a:r>
          </a:p>
          <a:p>
            <a:pPr marL="914400" lvl="1" indent="-457200" algn="l">
              <a:buFont typeface="Arial" panose="020B0604020202020204" pitchFamily="34" charset="0"/>
              <a:buChar char="•"/>
            </a:pPr>
            <a:r>
              <a:rPr lang="en-US" altLang="en-US" sz="2800" kern="0" dirty="0" smtClean="0">
                <a:solidFill>
                  <a:schemeClr val="tx1"/>
                </a:solidFill>
              </a:rPr>
              <a:t>Complete </a:t>
            </a:r>
            <a:r>
              <a:rPr lang="en-US" altLang="en-US" sz="2800" kern="0" dirty="0" err="1" smtClean="0">
                <a:solidFill>
                  <a:schemeClr val="tx1"/>
                </a:solidFill>
              </a:rPr>
              <a:t>NDArrays</a:t>
            </a:r>
            <a:endParaRPr lang="en-US" altLang="en-US" sz="2800" kern="0" dirty="0" smtClean="0">
              <a:solidFill>
                <a:schemeClr val="tx1"/>
              </a:solidFill>
            </a:endParaRPr>
          </a:p>
          <a:p>
            <a:pPr marL="914400" lvl="1" indent="-457200" algn="l">
              <a:buFont typeface="Arial" panose="020B0604020202020204" pitchFamily="34" charset="0"/>
              <a:buChar char="•"/>
            </a:pPr>
            <a:r>
              <a:rPr lang="en-US" altLang="en-US" sz="2800" kern="0" dirty="0" smtClean="0">
                <a:solidFill>
                  <a:schemeClr val="tx1"/>
                </a:solidFill>
              </a:rPr>
              <a:t>Line scans (appends line at a time)</a:t>
            </a:r>
          </a:p>
          <a:p>
            <a:pPr marL="914400" lvl="1" indent="-457200" algn="l">
              <a:buFont typeface="Arial" panose="020B0604020202020204" pitchFamily="34" charset="0"/>
              <a:buChar char="•"/>
            </a:pPr>
            <a:r>
              <a:rPr lang="en-US" altLang="en-US" sz="2800" kern="0" dirty="0" smtClean="0">
                <a:solidFill>
                  <a:schemeClr val="tx1"/>
                </a:solidFill>
              </a:rPr>
              <a:t>Point scans (appends pixel at a time)</a:t>
            </a:r>
          </a:p>
          <a:p>
            <a:pPr marL="1371600" lvl="2" indent="-457200" algn="l">
              <a:buFont typeface="Arial" panose="020B0604020202020204" pitchFamily="34" charset="0"/>
              <a:buChar char="•"/>
            </a:pPr>
            <a:r>
              <a:rPr lang="en-US" altLang="en-US" sz="2800" kern="0" dirty="0" smtClean="0">
                <a:solidFill>
                  <a:schemeClr val="tx1"/>
                </a:solidFill>
              </a:rPr>
              <a:t>4 detectors signals, sent to 4 ROIs</a:t>
            </a:r>
          </a:p>
        </p:txBody>
      </p:sp>
    </p:spTree>
    <p:extLst>
      <p:ext uri="{BB962C8B-B14F-4D97-AF65-F5344CB8AC3E}">
        <p14:creationId xmlns:p14="http://schemas.microsoft.com/office/powerpoint/2010/main" val="1626581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143000"/>
            <a:ext cx="8229600" cy="4419600"/>
          </a:xfrm>
        </p:spPr>
        <p:txBody>
          <a:bodyPr/>
          <a:lstStyle/>
          <a:p>
            <a:pPr marL="228600" indent="-228600"/>
            <a:r>
              <a:rPr lang="en-US" altLang="en-US" dirty="0" smtClean="0"/>
              <a:t>Now supports Energy and </a:t>
            </a:r>
            <a:r>
              <a:rPr lang="en-US" altLang="en-US" dirty="0" err="1" smtClean="0"/>
              <a:t>ThresholdEnergy</a:t>
            </a:r>
            <a:r>
              <a:rPr lang="en-US" altLang="en-US" dirty="0" smtClean="0"/>
              <a:t> independently</a:t>
            </a:r>
          </a:p>
          <a:p>
            <a:pPr marL="628650" lvl="1" indent="-228600"/>
            <a:r>
              <a:rPr lang="en-US" altLang="en-US" dirty="0" err="1" smtClean="0"/>
              <a:t>ThresholdEnergy</a:t>
            </a:r>
            <a:r>
              <a:rPr lang="en-US" altLang="en-US" dirty="0"/>
              <a:t> </a:t>
            </a:r>
            <a:r>
              <a:rPr lang="en-US" altLang="en-US" dirty="0" smtClean="0"/>
              <a:t>is used to set per-pixel discriminators</a:t>
            </a:r>
          </a:p>
          <a:p>
            <a:pPr marL="628650" lvl="1" indent="-228600"/>
            <a:r>
              <a:rPr lang="en-US" altLang="en-US" dirty="0" smtClean="0"/>
              <a:t>Energy is used to compute the correct flat-field normalization</a:t>
            </a:r>
          </a:p>
          <a:p>
            <a:pPr marL="228600" indent="-228600"/>
            <a:r>
              <a:rPr lang="en-US" altLang="en-US" dirty="0" smtClean="0"/>
              <a:t>Previously EPICS only exposed </a:t>
            </a:r>
            <a:r>
              <a:rPr lang="en-US" altLang="en-US" dirty="0" err="1" smtClean="0"/>
              <a:t>ThresholdEnergy</a:t>
            </a:r>
            <a:endParaRPr lang="en-US" altLang="en-US" dirty="0" smtClean="0"/>
          </a:p>
          <a:p>
            <a:pPr marL="628650" lvl="1" indent="-228600"/>
            <a:r>
              <a:rPr lang="en-US" altLang="en-US" dirty="0" err="1" smtClean="0"/>
              <a:t>Camserver</a:t>
            </a:r>
            <a:r>
              <a:rPr lang="en-US" altLang="en-US" dirty="0" smtClean="0"/>
              <a:t> was supposed to set Energy=2*</a:t>
            </a:r>
            <a:r>
              <a:rPr lang="en-US" altLang="en-US" dirty="0" err="1" smtClean="0"/>
              <a:t>ThresholdEnergy</a:t>
            </a:r>
            <a:endParaRPr lang="en-US" altLang="en-US" dirty="0" smtClean="0"/>
          </a:p>
          <a:p>
            <a:pPr marL="628650" lvl="1" indent="-228600"/>
            <a:r>
              <a:rPr lang="en-US" altLang="en-US" dirty="0" smtClean="0"/>
              <a:t>Bug in some versions of </a:t>
            </a:r>
            <a:r>
              <a:rPr lang="en-US" altLang="en-US" dirty="0" err="1" smtClean="0"/>
              <a:t>camserver</a:t>
            </a:r>
            <a:r>
              <a:rPr lang="en-US" altLang="en-US" dirty="0" smtClean="0"/>
              <a:t>, e.g. our new 1M </a:t>
            </a:r>
            <a:r>
              <a:rPr lang="en-US" altLang="en-US" dirty="0" err="1" smtClean="0"/>
              <a:t>CdTe</a:t>
            </a:r>
            <a:r>
              <a:rPr lang="en-US" altLang="en-US" dirty="0" smtClean="0"/>
              <a:t> detector.  It was freezing Energy at 60 keV, and we collected an entire run of improperly normalized data </a:t>
            </a:r>
          </a:p>
          <a:p>
            <a:pPr marL="228600" indent="-228600"/>
            <a:r>
              <a:rPr lang="en-US" altLang="en-US" dirty="0" smtClean="0"/>
              <a:t>There are occasions when </a:t>
            </a:r>
            <a:r>
              <a:rPr lang="en-US" altLang="en-US" dirty="0" err="1" smtClean="0"/>
              <a:t>ThresholdEnergy</a:t>
            </a:r>
            <a:r>
              <a:rPr lang="en-US" altLang="en-US" dirty="0" smtClean="0"/>
              <a:t> = Energy/2 is not the optimum setting, i.e. to avoid strong </a:t>
            </a:r>
            <a:r>
              <a:rPr lang="en-US" altLang="en-US" dirty="0" err="1" smtClean="0"/>
              <a:t>fluorscence</a:t>
            </a:r>
            <a:r>
              <a:rPr lang="en-US" altLang="en-US" dirty="0" smtClean="0"/>
              <a:t>.</a:t>
            </a:r>
          </a:p>
          <a:p>
            <a:pPr marL="0" indent="0">
              <a:buNone/>
            </a:pPr>
            <a:endParaRPr lang="en-US" altLang="en-US" dirty="0" smtClean="0"/>
          </a:p>
        </p:txBody>
      </p:sp>
      <p:sp>
        <p:nvSpPr>
          <p:cNvPr id="5123" name="Rectangle 3"/>
          <p:cNvSpPr>
            <a:spLocks noGrp="1" noChangeArrowheads="1"/>
          </p:cNvSpPr>
          <p:nvPr>
            <p:ph type="title"/>
          </p:nvPr>
        </p:nvSpPr>
        <p:spPr>
          <a:xfrm>
            <a:off x="838200" y="152400"/>
            <a:ext cx="7772400" cy="1143000"/>
          </a:xfrm>
        </p:spPr>
        <p:txBody>
          <a:bodyPr/>
          <a:lstStyle/>
          <a:p>
            <a:r>
              <a:rPr lang="en-US" altLang="en-US" sz="4000" b="1" dirty="0" smtClean="0">
                <a:solidFill>
                  <a:srgbClr val="0066FF"/>
                </a:solidFill>
              </a:rPr>
              <a:t>Pilatus Driver Update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1143000"/>
            <a:ext cx="8229600" cy="4419600"/>
          </a:xfrm>
        </p:spPr>
        <p:txBody>
          <a:bodyPr/>
          <a:lstStyle/>
          <a:p>
            <a:pPr marL="228600" indent="-228600"/>
            <a:r>
              <a:rPr lang="en-US" altLang="en-US" dirty="0" smtClean="0"/>
              <a:t>If </a:t>
            </a:r>
            <a:r>
              <a:rPr lang="en-US" altLang="en-US" dirty="0" err="1" smtClean="0"/>
              <a:t>camserver</a:t>
            </a:r>
            <a:r>
              <a:rPr lang="en-US" altLang="en-US" dirty="0" smtClean="0"/>
              <a:t> is saving TIFF files then driver now reads the </a:t>
            </a:r>
            <a:r>
              <a:rPr lang="en-US" altLang="en-US" dirty="0" err="1" smtClean="0"/>
              <a:t>TIFFImageDescription</a:t>
            </a:r>
            <a:r>
              <a:rPr lang="en-US" altLang="en-US" dirty="0" smtClean="0"/>
              <a:t> tag from the TIFF file. </a:t>
            </a:r>
          </a:p>
          <a:p>
            <a:pPr marL="628650" lvl="1" indent="-228600"/>
            <a:r>
              <a:rPr lang="en-US" altLang="en-US" dirty="0" smtClean="0"/>
              <a:t>This is a long string that </a:t>
            </a:r>
            <a:r>
              <a:rPr lang="en-US" altLang="en-US" dirty="0" err="1" smtClean="0"/>
              <a:t>camserver</a:t>
            </a:r>
            <a:r>
              <a:rPr lang="en-US" altLang="en-US" dirty="0" smtClean="0"/>
              <a:t> writes to the file containing all of the detector settings, including threshold, energy, etc. </a:t>
            </a:r>
          </a:p>
          <a:p>
            <a:pPr marL="628650" lvl="1" indent="-228600"/>
            <a:r>
              <a:rPr lang="en-US" altLang="en-US" dirty="0"/>
              <a:t>D</a:t>
            </a:r>
            <a:r>
              <a:rPr lang="en-US" altLang="en-US" dirty="0" smtClean="0"/>
              <a:t>river adds this information to the </a:t>
            </a:r>
            <a:r>
              <a:rPr lang="en-US" altLang="en-US" dirty="0" err="1" smtClean="0"/>
              <a:t>NDArray</a:t>
            </a:r>
            <a:r>
              <a:rPr lang="en-US" altLang="en-US" dirty="0" smtClean="0"/>
              <a:t> using an </a:t>
            </a:r>
            <a:r>
              <a:rPr lang="en-US" altLang="en-US" dirty="0" err="1" smtClean="0"/>
              <a:t>NDAttribute</a:t>
            </a:r>
            <a:r>
              <a:rPr lang="en-US" altLang="en-US" dirty="0" smtClean="0"/>
              <a:t> called </a:t>
            </a:r>
            <a:r>
              <a:rPr lang="en-US" altLang="en-US" dirty="0" err="1" smtClean="0"/>
              <a:t>TIFFImageDescription</a:t>
            </a:r>
            <a:r>
              <a:rPr lang="en-US" altLang="en-US" dirty="0" smtClean="0"/>
              <a:t>. </a:t>
            </a:r>
          </a:p>
          <a:p>
            <a:pPr marL="228600" indent="-228600"/>
            <a:r>
              <a:rPr lang="en-US" altLang="en-US" dirty="0" smtClean="0"/>
              <a:t>The </a:t>
            </a:r>
            <a:r>
              <a:rPr lang="en-US" altLang="en-US" dirty="0" err="1" smtClean="0"/>
              <a:t>NDFileTIFF</a:t>
            </a:r>
            <a:r>
              <a:rPr lang="en-US" altLang="en-US" dirty="0" smtClean="0"/>
              <a:t> plugin in </a:t>
            </a:r>
            <a:r>
              <a:rPr lang="en-US" altLang="en-US" dirty="0" err="1" smtClean="0"/>
              <a:t>ADCore</a:t>
            </a:r>
            <a:r>
              <a:rPr lang="en-US" altLang="en-US" dirty="0" smtClean="0"/>
              <a:t> R2-6 was changed to write this complete attribute to the </a:t>
            </a:r>
            <a:r>
              <a:rPr lang="en-US" altLang="en-US" dirty="0" err="1" smtClean="0"/>
              <a:t>TIFFImageDescription</a:t>
            </a:r>
            <a:r>
              <a:rPr lang="en-US" altLang="en-US" dirty="0" smtClean="0"/>
              <a:t> tag in the new TIFF file.</a:t>
            </a:r>
          </a:p>
          <a:p>
            <a:pPr marL="228600" indent="-228600"/>
            <a:r>
              <a:rPr lang="en-US" altLang="en-US" dirty="0" smtClean="0"/>
              <a:t>It will also be written by the </a:t>
            </a:r>
            <a:r>
              <a:rPr lang="en-US" altLang="en-US" dirty="0" err="1" smtClean="0"/>
              <a:t>NDFileNetCDF</a:t>
            </a:r>
            <a:r>
              <a:rPr lang="en-US" altLang="en-US" dirty="0" smtClean="0"/>
              <a:t>, NDFileHDF5, and </a:t>
            </a:r>
            <a:r>
              <a:rPr lang="en-US" altLang="en-US" dirty="0" err="1" smtClean="0"/>
              <a:t>NDFileNexus</a:t>
            </a:r>
            <a:r>
              <a:rPr lang="en-US" altLang="en-US" dirty="0" smtClean="0"/>
              <a:t> plugins. </a:t>
            </a:r>
          </a:p>
          <a:p>
            <a:pPr marL="628650" lvl="1" indent="-228600"/>
            <a:r>
              <a:rPr lang="en-US" altLang="en-US" dirty="0" smtClean="0"/>
              <a:t>However these plugins are currently limited to 256 character string attributes, so some of the information will be lost because the string is longer than 256 characters.</a:t>
            </a:r>
          </a:p>
          <a:p>
            <a:pPr marL="228600" indent="-228600"/>
            <a:endParaRPr lang="en-US" altLang="en-US" dirty="0" smtClean="0"/>
          </a:p>
          <a:p>
            <a:pPr marL="228600" indent="-228600">
              <a:buFontTx/>
              <a:buNone/>
            </a:pPr>
            <a:endParaRPr lang="en-US" altLang="en-US" sz="1600" dirty="0" smtClean="0">
              <a:latin typeface="Courier New" pitchFamily="49" charset="0"/>
              <a:cs typeface="Courier New" pitchFamily="49" charset="0"/>
            </a:endParaRPr>
          </a:p>
          <a:p>
            <a:pPr marL="228600" indent="-228600">
              <a:buFontTx/>
              <a:buNone/>
            </a:pPr>
            <a:endParaRPr lang="en-US" altLang="en-US" dirty="0" smtClean="0"/>
          </a:p>
        </p:txBody>
      </p:sp>
      <p:sp>
        <p:nvSpPr>
          <p:cNvPr id="5123" name="Rectangle 3"/>
          <p:cNvSpPr>
            <a:spLocks noGrp="1" noChangeArrowheads="1"/>
          </p:cNvSpPr>
          <p:nvPr>
            <p:ph type="title"/>
          </p:nvPr>
        </p:nvSpPr>
        <p:spPr>
          <a:xfrm>
            <a:off x="838200" y="152400"/>
            <a:ext cx="7772400" cy="1143000"/>
          </a:xfrm>
        </p:spPr>
        <p:txBody>
          <a:bodyPr/>
          <a:lstStyle/>
          <a:p>
            <a:r>
              <a:rPr lang="en-US" altLang="en-US" sz="4000" b="1" dirty="0" smtClean="0">
                <a:solidFill>
                  <a:srgbClr val="0066FF"/>
                </a:solidFill>
              </a:rPr>
              <a:t>Pilatus Driver Update</a:t>
            </a:r>
          </a:p>
        </p:txBody>
      </p:sp>
    </p:spTree>
    <p:extLst>
      <p:ext uri="{BB962C8B-B14F-4D97-AF65-F5344CB8AC3E}">
        <p14:creationId xmlns:p14="http://schemas.microsoft.com/office/powerpoint/2010/main" val="3242923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1066800"/>
            <a:ext cx="8229600" cy="4419600"/>
          </a:xfrm>
        </p:spPr>
        <p:txBody>
          <a:bodyPr/>
          <a:lstStyle/>
          <a:p>
            <a:pPr marL="228600" indent="-228600"/>
            <a:r>
              <a:rPr lang="en-US" altLang="en-US" sz="2800" dirty="0" smtClean="0"/>
              <a:t>Added support for Electron Multiplying (EM) Gain. </a:t>
            </a:r>
          </a:p>
          <a:p>
            <a:pPr marL="228600" indent="-228600"/>
            <a:r>
              <a:rPr lang="en-US" altLang="en-US" sz="2800" dirty="0" smtClean="0"/>
              <a:t>Added ability to set the </a:t>
            </a:r>
            <a:r>
              <a:rPr lang="en-US" altLang="en-US" sz="2800" dirty="0" err="1" smtClean="0"/>
              <a:t>BaselineClamp</a:t>
            </a:r>
            <a:r>
              <a:rPr lang="en-US" altLang="en-US" sz="2800" dirty="0" smtClean="0"/>
              <a:t> in the </a:t>
            </a:r>
            <a:r>
              <a:rPr lang="en-US" altLang="en-US" sz="2800" dirty="0" err="1" smtClean="0"/>
              <a:t>Andor</a:t>
            </a:r>
            <a:r>
              <a:rPr lang="en-US" altLang="en-US" sz="2800" dirty="0" smtClean="0"/>
              <a:t> SDK. </a:t>
            </a:r>
          </a:p>
          <a:p>
            <a:pPr marL="228600" indent="-228600"/>
            <a:r>
              <a:rPr lang="en-US" altLang="en-US" sz="2800" dirty="0" smtClean="0"/>
              <a:t>Enforce minimum values of </a:t>
            </a:r>
            <a:r>
              <a:rPr lang="en-US" altLang="en-US" sz="2800" dirty="0" err="1" smtClean="0"/>
              <a:t>ADShutterOpenDelay</a:t>
            </a:r>
            <a:r>
              <a:rPr lang="en-US" altLang="en-US" sz="2800" dirty="0" smtClean="0"/>
              <a:t> and </a:t>
            </a:r>
            <a:r>
              <a:rPr lang="en-US" altLang="en-US" sz="2800" dirty="0" err="1" smtClean="0"/>
              <a:t>ADShutterCloseDelay</a:t>
            </a:r>
            <a:r>
              <a:rPr lang="en-US" altLang="en-US" sz="2800" dirty="0" smtClean="0"/>
              <a:t> based on query of SDK.</a:t>
            </a:r>
          </a:p>
          <a:p>
            <a:pPr marL="228600" indent="-228600"/>
            <a:r>
              <a:rPr lang="en-US" altLang="en-US" sz="2800" dirty="0" smtClean="0"/>
              <a:t>Implemented </a:t>
            </a:r>
            <a:r>
              <a:rPr lang="en-US" altLang="en-US" sz="2800" dirty="0" err="1" smtClean="0"/>
              <a:t>ReverseX</a:t>
            </a:r>
            <a:r>
              <a:rPr lang="en-US" altLang="en-US" sz="2800" dirty="0" smtClean="0"/>
              <a:t> and </a:t>
            </a:r>
            <a:r>
              <a:rPr lang="en-US" altLang="en-US" sz="2800" dirty="0" err="1" smtClean="0"/>
              <a:t>ReverseY</a:t>
            </a:r>
            <a:r>
              <a:rPr lang="en-US" altLang="en-US" sz="2800" dirty="0" smtClean="0"/>
              <a:t>.</a:t>
            </a:r>
          </a:p>
          <a:p>
            <a:pPr marL="228600" indent="-228600"/>
            <a:r>
              <a:rPr lang="en-US" altLang="en-US" sz="2800" dirty="0" smtClean="0"/>
              <a:t>Fixed bug with </a:t>
            </a:r>
            <a:r>
              <a:rPr lang="en-US" altLang="en-US" sz="2800" dirty="0" err="1" smtClean="0"/>
              <a:t>AndorPreAmpGain</a:t>
            </a:r>
            <a:r>
              <a:rPr lang="en-US" altLang="en-US" sz="2800" dirty="0" smtClean="0"/>
              <a:t>; previously it was not actually calling </a:t>
            </a:r>
            <a:r>
              <a:rPr lang="en-US" altLang="en-US" sz="2800" dirty="0" err="1" smtClean="0"/>
              <a:t>SetPreAmpGain</a:t>
            </a:r>
            <a:r>
              <a:rPr lang="en-US" altLang="en-US" sz="2800" dirty="0" smtClean="0"/>
              <a:t>().</a:t>
            </a:r>
          </a:p>
          <a:p>
            <a:pPr marL="228600" indent="-228600"/>
            <a:r>
              <a:rPr lang="en-US" altLang="en-US" sz="2800" dirty="0" smtClean="0"/>
              <a:t>Added support for Full Vertical Binning (FVB) readout mode. </a:t>
            </a:r>
          </a:p>
          <a:p>
            <a:pPr marL="228600" indent="-228600"/>
            <a:r>
              <a:rPr lang="en-US" altLang="en-US" sz="2800" dirty="0" smtClean="0"/>
              <a:t>Added support for EPICS shutter control.</a:t>
            </a:r>
            <a:endParaRPr lang="en-US" altLang="en-US" sz="1800" dirty="0" smtClean="0">
              <a:latin typeface="Courier New" pitchFamily="49" charset="0"/>
              <a:cs typeface="Courier New" pitchFamily="49" charset="0"/>
            </a:endParaRPr>
          </a:p>
          <a:p>
            <a:pPr marL="228600" indent="-228600">
              <a:buFontTx/>
              <a:buNone/>
            </a:pPr>
            <a:endParaRPr lang="en-US" altLang="en-US" sz="2800" dirty="0" smtClean="0"/>
          </a:p>
        </p:txBody>
      </p:sp>
      <p:sp>
        <p:nvSpPr>
          <p:cNvPr id="8195" name="Rectangle 3"/>
          <p:cNvSpPr>
            <a:spLocks noGrp="1" noChangeArrowheads="1"/>
          </p:cNvSpPr>
          <p:nvPr>
            <p:ph type="title"/>
          </p:nvPr>
        </p:nvSpPr>
        <p:spPr>
          <a:xfrm>
            <a:off x="736600" y="152400"/>
            <a:ext cx="7772400" cy="1143000"/>
          </a:xfrm>
        </p:spPr>
        <p:txBody>
          <a:bodyPr/>
          <a:lstStyle/>
          <a:p>
            <a:r>
              <a:rPr lang="en-US" altLang="en-US" sz="4000" b="1" smtClean="0">
                <a:solidFill>
                  <a:srgbClr val="0066FF"/>
                </a:solidFill>
              </a:rPr>
              <a:t>ADAndor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838200"/>
            <a:ext cx="8229600" cy="4419600"/>
          </a:xfrm>
        </p:spPr>
        <p:txBody>
          <a:bodyPr/>
          <a:lstStyle/>
          <a:p>
            <a:pPr marL="228600" indent="-228600"/>
            <a:r>
              <a:rPr lang="en-US" altLang="en-US" dirty="0" err="1" smtClean="0"/>
              <a:t>CdTe</a:t>
            </a:r>
            <a:r>
              <a:rPr lang="en-US" altLang="en-US" dirty="0" smtClean="0"/>
              <a:t> pixel array detector available with multiple chips. </a:t>
            </a:r>
          </a:p>
          <a:p>
            <a:pPr marL="628650" lvl="1" indent="-228600"/>
            <a:r>
              <a:rPr lang="en-US" altLang="en-US" dirty="0" smtClean="0"/>
              <a:t>Detector pool has Pixirad-2, 402x1024.  Now working at 1-ID.</a:t>
            </a:r>
          </a:p>
          <a:p>
            <a:pPr marL="228600" indent="-228600"/>
            <a:r>
              <a:rPr lang="en-US" altLang="en-US" dirty="0" smtClean="0"/>
              <a:t>Updated driver to work with new PIII chip.</a:t>
            </a:r>
          </a:p>
          <a:p>
            <a:pPr marL="628650" lvl="1" indent="-228600"/>
            <a:r>
              <a:rPr lang="en-US" altLang="en-US" dirty="0" smtClean="0"/>
              <a:t>Square 62 um pixels </a:t>
            </a:r>
            <a:r>
              <a:rPr lang="en-US" altLang="en-US" dirty="0" err="1" smtClean="0"/>
              <a:t>pixels</a:t>
            </a:r>
            <a:r>
              <a:rPr lang="en-US" altLang="en-US" dirty="0" smtClean="0"/>
              <a:t>, not hexagonal.  </a:t>
            </a:r>
          </a:p>
          <a:p>
            <a:pPr marL="628650" lvl="1" indent="-228600"/>
            <a:r>
              <a:rPr lang="en-US" altLang="en-US" dirty="0" smtClean="0"/>
              <a:t>Single chip is 402x512 pixels.</a:t>
            </a:r>
          </a:p>
          <a:p>
            <a:pPr marL="628650" lvl="1" indent="-228600"/>
            <a:r>
              <a:rPr lang="en-US" altLang="en-US" dirty="0" smtClean="0"/>
              <a:t>Pixel mode (PM). Each pixel </a:t>
            </a:r>
            <a:r>
              <a:rPr lang="en-US" altLang="en-US" dirty="0" smtClean="0"/>
              <a:t>is independent. </a:t>
            </a:r>
            <a:endParaRPr lang="en-US" altLang="en-US" dirty="0" smtClean="0"/>
          </a:p>
          <a:p>
            <a:pPr marL="1028700" lvl="2"/>
            <a:r>
              <a:rPr lang="en-US" altLang="en-US" dirty="0" smtClean="0"/>
              <a:t>Highest rate capability ( &gt; 1MHz), no sharp color separation, multiple counts if </a:t>
            </a:r>
            <a:r>
              <a:rPr lang="en-US" altLang="en-US" dirty="0" smtClean="0"/>
              <a:t>thr</a:t>
            </a:r>
            <a:r>
              <a:rPr lang="en-US" altLang="en-US" dirty="0" smtClean="0"/>
              <a:t>eshold</a:t>
            </a:r>
            <a:r>
              <a:rPr lang="en-US" altLang="en-US" dirty="0" smtClean="0"/>
              <a:t> is </a:t>
            </a:r>
            <a:r>
              <a:rPr lang="en-US" altLang="en-US" dirty="0" smtClean="0"/>
              <a:t>low.</a:t>
            </a:r>
          </a:p>
          <a:p>
            <a:pPr marL="628650" lvl="1"/>
            <a:r>
              <a:rPr lang="en-US" altLang="en-US" dirty="0" smtClean="0"/>
              <a:t>Neighbor Pixel Inhibit  mode (NPI).  </a:t>
            </a:r>
          </a:p>
          <a:p>
            <a:pPr marL="1028700" lvl="2"/>
            <a:r>
              <a:rPr lang="en-US" altLang="en-US" dirty="0" smtClean="0"/>
              <a:t>Only one counter per event allowed to count. The hit is </a:t>
            </a:r>
            <a:r>
              <a:rPr lang="en-US" altLang="en-US" dirty="0" smtClean="0"/>
              <a:t>allocated </a:t>
            </a:r>
            <a:r>
              <a:rPr lang="en-US" altLang="en-US" dirty="0" smtClean="0"/>
              <a:t>to the pixel receiving the highest fraction of the total charge. Highest position resolution and the lowest possible noise but sharpness of the color separation not completely solved yet</a:t>
            </a:r>
          </a:p>
          <a:p>
            <a:pPr marL="628650" lvl="1"/>
            <a:r>
              <a:rPr lang="en-US" altLang="en-US" dirty="0" smtClean="0"/>
              <a:t>Pixel Summing mode (PSM). </a:t>
            </a:r>
          </a:p>
          <a:p>
            <a:pPr marL="1028700" lvl="2"/>
            <a:r>
              <a:rPr lang="en-US" altLang="en-US" dirty="0" smtClean="0"/>
              <a:t>The signals of 4 neighbor pixels are summed together in each pixel to correctly evaluate the total energy of any event involving up to 4 pixels. </a:t>
            </a:r>
          </a:p>
          <a:p>
            <a:pPr marL="228600" indent="-228600">
              <a:buFontTx/>
              <a:buNone/>
            </a:pPr>
            <a:endParaRPr lang="en-US" altLang="en-US" sz="1600" dirty="0" smtClean="0">
              <a:latin typeface="Courier New" pitchFamily="49" charset="0"/>
              <a:cs typeface="Courier New" pitchFamily="49" charset="0"/>
            </a:endParaRPr>
          </a:p>
          <a:p>
            <a:pPr marL="228600" indent="-228600">
              <a:buFontTx/>
              <a:buNone/>
            </a:pPr>
            <a:endParaRPr lang="en-US" altLang="en-US" dirty="0" smtClean="0"/>
          </a:p>
        </p:txBody>
      </p:sp>
      <p:sp>
        <p:nvSpPr>
          <p:cNvPr id="9219" name="Rectangle 3"/>
          <p:cNvSpPr>
            <a:spLocks noGrp="1" noChangeArrowheads="1"/>
          </p:cNvSpPr>
          <p:nvPr>
            <p:ph type="title"/>
          </p:nvPr>
        </p:nvSpPr>
        <p:spPr>
          <a:xfrm>
            <a:off x="762000" y="152400"/>
            <a:ext cx="7772400" cy="609600"/>
          </a:xfrm>
        </p:spPr>
        <p:txBody>
          <a:bodyPr/>
          <a:lstStyle/>
          <a:p>
            <a:r>
              <a:rPr lang="en-US" altLang="en-US" sz="4000" b="1" dirty="0" err="1" smtClean="0">
                <a:solidFill>
                  <a:srgbClr val="0066FF"/>
                </a:solidFill>
              </a:rPr>
              <a:t>Pixirad</a:t>
            </a:r>
            <a:r>
              <a:rPr lang="en-US" altLang="en-US" sz="4000" b="1" dirty="0" smtClean="0">
                <a:solidFill>
                  <a:srgbClr val="0066FF"/>
                </a:solidFill>
              </a:rPr>
              <a:t> driver update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457200" y="1143000"/>
            <a:ext cx="8229600" cy="4419600"/>
          </a:xfrm>
        </p:spPr>
        <p:txBody>
          <a:bodyPr/>
          <a:lstStyle/>
          <a:p>
            <a:pPr marL="228600" indent="-228600"/>
            <a:r>
              <a:rPr lang="en-US" altLang="en-US" dirty="0" smtClean="0"/>
              <a:t>New </a:t>
            </a:r>
            <a:r>
              <a:rPr lang="en-US" altLang="en-US" dirty="0" err="1" smtClean="0"/>
              <a:t>ADCameraLink</a:t>
            </a:r>
            <a:r>
              <a:rPr lang="en-US" altLang="en-US" dirty="0" smtClean="0"/>
              <a:t>, ADPCO drivers</a:t>
            </a:r>
          </a:p>
          <a:p>
            <a:pPr marL="628650" lvl="1" indent="-228600"/>
            <a:r>
              <a:rPr lang="en-US" altLang="en-US" dirty="0" smtClean="0"/>
              <a:t>Drivers for PCO cameras from Tim Madden</a:t>
            </a:r>
          </a:p>
          <a:p>
            <a:pPr marL="228600" indent="-228600"/>
            <a:r>
              <a:rPr lang="en-US" altLang="en-US" dirty="0" smtClean="0"/>
              <a:t>New </a:t>
            </a:r>
            <a:r>
              <a:rPr lang="en-US" altLang="en-US" dirty="0" err="1" smtClean="0"/>
              <a:t>ADLambda</a:t>
            </a:r>
            <a:r>
              <a:rPr lang="en-US" altLang="en-US" dirty="0" smtClean="0"/>
              <a:t> driver </a:t>
            </a:r>
          </a:p>
          <a:p>
            <a:pPr marL="628650" lvl="1" indent="-228600"/>
            <a:r>
              <a:rPr lang="en-US" altLang="en-US" dirty="0" smtClean="0"/>
              <a:t>Driver for </a:t>
            </a:r>
            <a:r>
              <a:rPr lang="en-US" altLang="en-US" dirty="0" err="1" smtClean="0"/>
              <a:t>Lamda</a:t>
            </a:r>
            <a:r>
              <a:rPr lang="en-US" altLang="en-US" dirty="0" smtClean="0"/>
              <a:t> pixel array detectors from John Hammonds</a:t>
            </a:r>
          </a:p>
          <a:p>
            <a:pPr marL="228600" indent="-228600"/>
            <a:r>
              <a:rPr lang="en-US" altLang="en-US" dirty="0" smtClean="0"/>
              <a:t>Many detectors (Pilatus, </a:t>
            </a:r>
            <a:r>
              <a:rPr lang="en-US" altLang="en-US" dirty="0" err="1" smtClean="0"/>
              <a:t>Prosilica</a:t>
            </a:r>
            <a:r>
              <a:rPr lang="en-US" altLang="en-US" dirty="0" smtClean="0"/>
              <a:t>, Point Grey, </a:t>
            </a:r>
            <a:r>
              <a:rPr lang="en-US" altLang="en-US" dirty="0" err="1" smtClean="0"/>
              <a:t>marCCD</a:t>
            </a:r>
            <a:r>
              <a:rPr lang="en-US" altLang="en-US" dirty="0" smtClean="0"/>
              <a:t>, mar345, </a:t>
            </a:r>
            <a:r>
              <a:rPr lang="en-US" altLang="en-US" dirty="0" err="1" smtClean="0"/>
              <a:t>Andor</a:t>
            </a:r>
            <a:r>
              <a:rPr lang="en-US" altLang="en-US" dirty="0" smtClean="0"/>
              <a:t>, etc.) </a:t>
            </a:r>
          </a:p>
          <a:p>
            <a:pPr marL="628650" lvl="1" indent="-228600"/>
            <a:r>
              <a:rPr lang="en-US" altLang="en-US" dirty="0" smtClean="0"/>
              <a:t>Added support for </a:t>
            </a:r>
            <a:r>
              <a:rPr lang="en-US" altLang="en-US" dirty="0" err="1" smtClean="0"/>
              <a:t>SerialNumber</a:t>
            </a:r>
            <a:r>
              <a:rPr lang="en-US" altLang="en-US" dirty="0" smtClean="0"/>
              <a:t>, </a:t>
            </a:r>
            <a:r>
              <a:rPr lang="en-US" altLang="en-US" dirty="0" err="1" smtClean="0"/>
              <a:t>FirmwareVersion</a:t>
            </a:r>
            <a:r>
              <a:rPr lang="en-US" altLang="en-US" dirty="0" smtClean="0"/>
              <a:t>, </a:t>
            </a:r>
            <a:r>
              <a:rPr lang="en-US" altLang="en-US" dirty="0" err="1" smtClean="0"/>
              <a:t>SDKVersion</a:t>
            </a:r>
            <a:r>
              <a:rPr lang="en-US" altLang="en-US" dirty="0" smtClean="0"/>
              <a:t>, </a:t>
            </a:r>
            <a:r>
              <a:rPr lang="en-US" altLang="en-US" dirty="0" err="1" smtClean="0"/>
              <a:t>DriverVersion</a:t>
            </a:r>
            <a:r>
              <a:rPr lang="en-US" altLang="en-US" dirty="0" smtClean="0"/>
              <a:t>, and </a:t>
            </a:r>
            <a:r>
              <a:rPr lang="en-US" altLang="en-US" dirty="0" err="1" smtClean="0"/>
              <a:t>ADCoreVersion</a:t>
            </a:r>
            <a:r>
              <a:rPr lang="en-US" altLang="en-US" dirty="0" smtClean="0"/>
              <a:t> which were added in </a:t>
            </a:r>
            <a:r>
              <a:rPr lang="en-US" altLang="en-US" dirty="0" err="1" smtClean="0"/>
              <a:t>ADCore</a:t>
            </a:r>
            <a:r>
              <a:rPr lang="en-US" altLang="en-US" dirty="0" smtClean="0"/>
              <a:t> R2-6.</a:t>
            </a:r>
          </a:p>
          <a:p>
            <a:pPr marL="228600" indent="-228600"/>
            <a:r>
              <a:rPr lang="en-US" altLang="en-US" dirty="0" err="1" smtClean="0"/>
              <a:t>ADSimDetector</a:t>
            </a:r>
            <a:r>
              <a:rPr lang="en-US" altLang="en-US" dirty="0" smtClean="0"/>
              <a:t>, </a:t>
            </a:r>
            <a:r>
              <a:rPr lang="en-US" altLang="en-US" dirty="0" err="1" smtClean="0"/>
              <a:t>ADCSimDetector</a:t>
            </a:r>
            <a:r>
              <a:rPr lang="en-US" altLang="en-US" dirty="0" smtClean="0"/>
              <a:t>, </a:t>
            </a:r>
            <a:r>
              <a:rPr lang="en-US" altLang="en-US" dirty="0" err="1" smtClean="0"/>
              <a:t>pvaDriver</a:t>
            </a:r>
            <a:endParaRPr lang="en-US" altLang="en-US" dirty="0"/>
          </a:p>
          <a:p>
            <a:pPr marL="628650" lvl="1" indent="-228600"/>
            <a:r>
              <a:rPr lang="en-US" altLang="en-US" dirty="0"/>
              <a:t>M</a:t>
            </a:r>
            <a:r>
              <a:rPr lang="en-US" altLang="en-US" dirty="0" smtClean="0"/>
              <a:t>oved out of </a:t>
            </a:r>
            <a:r>
              <a:rPr lang="en-US" altLang="en-US" dirty="0" err="1" smtClean="0"/>
              <a:t>ADExample</a:t>
            </a:r>
            <a:r>
              <a:rPr lang="en-US" altLang="en-US" dirty="0" smtClean="0"/>
              <a:t> and into their own repositories</a:t>
            </a:r>
          </a:p>
          <a:p>
            <a:pPr marL="228600" indent="-228600"/>
            <a:r>
              <a:rPr lang="en-US" altLang="en-US" dirty="0" err="1" smtClean="0"/>
              <a:t>ADExample</a:t>
            </a:r>
            <a:r>
              <a:rPr lang="en-US" altLang="en-US" dirty="0" smtClean="0"/>
              <a:t> no longer used</a:t>
            </a:r>
          </a:p>
          <a:p>
            <a:pPr marL="228600" indent="-228600">
              <a:buFontTx/>
              <a:buNone/>
            </a:pPr>
            <a:endParaRPr lang="en-US" altLang="en-US" sz="1600" dirty="0" smtClean="0">
              <a:latin typeface="Courier New" pitchFamily="49" charset="0"/>
              <a:cs typeface="Courier New" pitchFamily="49" charset="0"/>
            </a:endParaRPr>
          </a:p>
          <a:p>
            <a:pPr marL="228600" indent="-228600">
              <a:buFontTx/>
              <a:buNone/>
            </a:pPr>
            <a:endParaRPr lang="en-US" altLang="en-US" dirty="0" smtClean="0"/>
          </a:p>
        </p:txBody>
      </p:sp>
      <p:sp>
        <p:nvSpPr>
          <p:cNvPr id="7171" name="Rectangle 3"/>
          <p:cNvSpPr>
            <a:spLocks noGrp="1" noChangeArrowheads="1"/>
          </p:cNvSpPr>
          <p:nvPr>
            <p:ph type="title"/>
          </p:nvPr>
        </p:nvSpPr>
        <p:spPr>
          <a:xfrm>
            <a:off x="762000" y="152400"/>
            <a:ext cx="7772400" cy="1143000"/>
          </a:xfrm>
        </p:spPr>
        <p:txBody>
          <a:bodyPr/>
          <a:lstStyle/>
          <a:p>
            <a:r>
              <a:rPr lang="en-US" altLang="en-US" sz="4000" b="1" dirty="0" smtClean="0">
                <a:solidFill>
                  <a:srgbClr val="0066FF"/>
                </a:solidFill>
              </a:rPr>
              <a:t>Other detectors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67000" y="76200"/>
            <a:ext cx="3733800" cy="762000"/>
          </a:xfrm>
        </p:spPr>
        <p:txBody>
          <a:bodyPr/>
          <a:lstStyle/>
          <a:p>
            <a:r>
              <a:rPr lang="en-US" altLang="en-US" sz="4000" b="1" dirty="0" err="1" smtClean="0">
                <a:solidFill>
                  <a:srgbClr val="0066FF"/>
                </a:solidFill>
              </a:rPr>
              <a:t>ADSupport</a:t>
            </a:r>
            <a:endParaRPr lang="en-US" altLang="en-US" sz="4000" b="1" dirty="0" smtClean="0">
              <a:solidFill>
                <a:srgbClr val="0066FF"/>
              </a:solidFill>
            </a:endParaRPr>
          </a:p>
        </p:txBody>
      </p:sp>
      <p:sp>
        <p:nvSpPr>
          <p:cNvPr id="5" name="Rectangle 3"/>
          <p:cNvSpPr txBox="1">
            <a:spLocks noChangeArrowheads="1"/>
          </p:cNvSpPr>
          <p:nvPr/>
        </p:nvSpPr>
        <p:spPr bwMode="auto">
          <a:xfrm>
            <a:off x="457200" y="990600"/>
            <a:ext cx="7924800" cy="5257800"/>
          </a:xfrm>
          <a:prstGeom prst="rect">
            <a:avLst/>
          </a:prstGeom>
          <a:noFill/>
          <a:ln w="9525">
            <a:noFill/>
            <a:miter lim="800000"/>
            <a:headEnd/>
            <a:tailEnd/>
          </a:ln>
        </p:spPr>
        <p:txBody>
          <a:bodyPr/>
          <a:lstStyle/>
          <a:p>
            <a:pPr marL="182880" indent="-182880">
              <a:lnSpc>
                <a:spcPct val="80000"/>
              </a:lnSpc>
              <a:spcBef>
                <a:spcPct val="20000"/>
              </a:spcBef>
              <a:buFont typeface="Arial" pitchFamily="34" charset="0"/>
              <a:buChar char="•"/>
              <a:defRPr/>
            </a:pPr>
            <a:r>
              <a:rPr lang="en-US" kern="0" dirty="0">
                <a:latin typeface="+mn-lt"/>
              </a:rPr>
              <a:t>N</a:t>
            </a:r>
            <a:r>
              <a:rPr lang="en-US" kern="0" dirty="0" smtClean="0">
                <a:latin typeface="+mn-lt"/>
              </a:rPr>
              <a:t>ew </a:t>
            </a:r>
            <a:r>
              <a:rPr lang="en-US" kern="0" dirty="0">
                <a:latin typeface="+mn-lt"/>
              </a:rPr>
              <a:t>repository </a:t>
            </a:r>
            <a:r>
              <a:rPr lang="en-US" kern="0" dirty="0" err="1" smtClean="0">
                <a:latin typeface="+mn-lt"/>
              </a:rPr>
              <a:t>ADSupport</a:t>
            </a:r>
            <a:endParaRPr lang="en-US" kern="0" dirty="0">
              <a:latin typeface="+mn-lt"/>
            </a:endParaRPr>
          </a:p>
          <a:p>
            <a:pPr marL="182880" indent="-182880">
              <a:lnSpc>
                <a:spcPct val="80000"/>
              </a:lnSpc>
              <a:spcBef>
                <a:spcPct val="20000"/>
              </a:spcBef>
              <a:buFont typeface="Arial" pitchFamily="34" charset="0"/>
              <a:buChar char="•"/>
              <a:defRPr/>
            </a:pPr>
            <a:r>
              <a:rPr lang="en-US" kern="0" dirty="0" smtClean="0">
                <a:latin typeface="+mn-lt"/>
              </a:rPr>
              <a:t>Source </a:t>
            </a:r>
            <a:r>
              <a:rPr lang="en-US" kern="0" dirty="0">
                <a:latin typeface="+mn-lt"/>
              </a:rPr>
              <a:t>code for all 3rd party libraries used by </a:t>
            </a:r>
            <a:r>
              <a:rPr lang="en-US" kern="0" dirty="0" err="1">
                <a:latin typeface="+mn-lt"/>
              </a:rPr>
              <a:t>ADCore</a:t>
            </a:r>
            <a:r>
              <a:rPr lang="en-US" kern="0" dirty="0" smtClean="0">
                <a:latin typeface="+mn-lt"/>
              </a:rPr>
              <a:t>.</a:t>
            </a:r>
          </a:p>
          <a:p>
            <a:pPr marL="640080" lvl="1" indent="-182880">
              <a:lnSpc>
                <a:spcPct val="80000"/>
              </a:lnSpc>
              <a:spcBef>
                <a:spcPct val="20000"/>
              </a:spcBef>
              <a:buFont typeface="Arial" pitchFamily="34" charset="0"/>
              <a:buChar char="•"/>
              <a:defRPr/>
            </a:pPr>
            <a:r>
              <a:rPr lang="en-US" sz="2000" kern="0" dirty="0">
                <a:latin typeface="+mn-lt"/>
              </a:rPr>
              <a:t>h</a:t>
            </a:r>
            <a:r>
              <a:rPr lang="en-US" sz="2000" kern="0" dirty="0" smtClean="0">
                <a:latin typeface="+mn-lt"/>
              </a:rPr>
              <a:t>df5,  jpeg,  </a:t>
            </a:r>
            <a:r>
              <a:rPr lang="en-US" sz="2000" kern="0" dirty="0" err="1" smtClean="0">
                <a:latin typeface="+mn-lt"/>
              </a:rPr>
              <a:t>netCDF</a:t>
            </a:r>
            <a:r>
              <a:rPr lang="en-US" sz="2000" kern="0" dirty="0" smtClean="0">
                <a:latin typeface="+mn-lt"/>
              </a:rPr>
              <a:t>, nexus,  </a:t>
            </a:r>
            <a:r>
              <a:rPr lang="en-US" sz="2000" kern="0" dirty="0" err="1" smtClean="0">
                <a:latin typeface="+mn-lt"/>
              </a:rPr>
              <a:t>szip</a:t>
            </a:r>
            <a:r>
              <a:rPr lang="en-US" sz="2000" kern="0" dirty="0" smtClean="0">
                <a:latin typeface="+mn-lt"/>
              </a:rPr>
              <a:t>,  tiff,  xml2,  </a:t>
            </a:r>
            <a:r>
              <a:rPr lang="en-US" sz="2000" kern="0" dirty="0" err="1" smtClean="0">
                <a:latin typeface="+mn-lt"/>
              </a:rPr>
              <a:t>zlib</a:t>
            </a:r>
            <a:r>
              <a:rPr lang="en-US" sz="2000" kern="0" dirty="0" smtClean="0">
                <a:latin typeface="+mn-lt"/>
              </a:rPr>
              <a:t> </a:t>
            </a:r>
          </a:p>
          <a:p>
            <a:pPr marL="182880" indent="-182880">
              <a:lnSpc>
                <a:spcPct val="80000"/>
              </a:lnSpc>
              <a:spcBef>
                <a:spcPct val="20000"/>
              </a:spcBef>
              <a:buFont typeface="Arial" pitchFamily="34" charset="0"/>
              <a:buChar char="•"/>
              <a:defRPr/>
            </a:pPr>
            <a:r>
              <a:rPr lang="en-US" kern="0" dirty="0" err="1" smtClean="0">
                <a:latin typeface="+mn-lt"/>
              </a:rPr>
              <a:t>ADBinaries</a:t>
            </a:r>
            <a:r>
              <a:rPr lang="en-US" kern="0" dirty="0" smtClean="0">
                <a:latin typeface="+mn-lt"/>
              </a:rPr>
              <a:t> no longer used.</a:t>
            </a:r>
          </a:p>
          <a:p>
            <a:pPr marL="640080" lvl="1" indent="-182880">
              <a:lnSpc>
                <a:spcPct val="80000"/>
              </a:lnSpc>
              <a:spcBef>
                <a:spcPct val="20000"/>
              </a:spcBef>
              <a:buFont typeface="Arial" pitchFamily="34" charset="0"/>
              <a:buChar char="•"/>
              <a:defRPr/>
            </a:pPr>
            <a:r>
              <a:rPr lang="en-US" sz="2000" kern="0" dirty="0" smtClean="0">
                <a:latin typeface="+mn-lt"/>
              </a:rPr>
              <a:t>Pre-built libraries for Windows too difficult to maintain, now all built from source using EPICS build system</a:t>
            </a:r>
            <a:endParaRPr lang="en-US" sz="2000" kern="0" dirty="0">
              <a:latin typeface="+mn-lt"/>
            </a:endParaRPr>
          </a:p>
          <a:p>
            <a:pPr marL="182880" indent="-182880">
              <a:lnSpc>
                <a:spcPct val="80000"/>
              </a:lnSpc>
              <a:spcBef>
                <a:spcPct val="20000"/>
              </a:spcBef>
              <a:buFont typeface="Arial" pitchFamily="34" charset="0"/>
              <a:buChar char="•"/>
              <a:defRPr/>
            </a:pPr>
            <a:r>
              <a:rPr lang="en-US" kern="0" dirty="0" err="1" smtClean="0">
                <a:latin typeface="+mn-lt"/>
              </a:rPr>
              <a:t>ADSupport</a:t>
            </a:r>
            <a:r>
              <a:rPr lang="en-US" kern="0" dirty="0" smtClean="0">
                <a:latin typeface="+mn-lt"/>
              </a:rPr>
              <a:t> </a:t>
            </a:r>
            <a:r>
              <a:rPr lang="en-US" kern="0" dirty="0">
                <a:latin typeface="+mn-lt"/>
              </a:rPr>
              <a:t>can be built for </a:t>
            </a:r>
            <a:endParaRPr lang="en-US"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Windows </a:t>
            </a:r>
            <a:r>
              <a:rPr lang="en-US" sz="2000" kern="0" dirty="0">
                <a:latin typeface="+mn-lt"/>
              </a:rPr>
              <a:t>(Visual Studio or </a:t>
            </a:r>
            <a:r>
              <a:rPr lang="en-US" sz="2000" kern="0" dirty="0" err="1">
                <a:latin typeface="+mn-lt"/>
              </a:rPr>
              <a:t>MinGW</a:t>
            </a:r>
            <a:r>
              <a:rPr lang="en-US" sz="2000" kern="0" dirty="0">
                <a:latin typeface="+mn-lt"/>
              </a:rPr>
              <a:t>, 32/64 bit, static/dynamic), </a:t>
            </a:r>
            <a:endParaRPr lang="en-US" sz="2000"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Linux </a:t>
            </a:r>
            <a:r>
              <a:rPr lang="en-US" sz="2000" kern="0" dirty="0">
                <a:latin typeface="+mn-lt"/>
              </a:rPr>
              <a:t>(currently Intel architectures only, 32/64 bit), </a:t>
            </a:r>
            <a:endParaRPr lang="en-US" sz="2000"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Darwin</a:t>
            </a:r>
          </a:p>
          <a:p>
            <a:pPr marL="640080" lvl="1" indent="-182880">
              <a:lnSpc>
                <a:spcPct val="80000"/>
              </a:lnSpc>
              <a:spcBef>
                <a:spcPct val="20000"/>
              </a:spcBef>
              <a:buFont typeface="Arial" pitchFamily="34" charset="0"/>
              <a:buChar char="•"/>
              <a:defRPr/>
            </a:pPr>
            <a:r>
              <a:rPr lang="en-US" sz="2000" kern="0" dirty="0" err="1" smtClean="0">
                <a:latin typeface="+mn-lt"/>
              </a:rPr>
              <a:t>vxWorks</a:t>
            </a:r>
            <a:r>
              <a:rPr lang="en-US" sz="2000" kern="0" dirty="0" smtClean="0">
                <a:latin typeface="+mn-lt"/>
              </a:rPr>
              <a:t> </a:t>
            </a:r>
            <a:r>
              <a:rPr lang="en-US" sz="2000" kern="0" dirty="0">
                <a:latin typeface="+mn-lt"/>
              </a:rPr>
              <a:t>(currently big-endian 32-bit architectures only).</a:t>
            </a:r>
          </a:p>
          <a:p>
            <a:pPr marL="182880" indent="-182880">
              <a:lnSpc>
                <a:spcPct val="80000"/>
              </a:lnSpc>
              <a:spcBef>
                <a:spcPct val="20000"/>
              </a:spcBef>
              <a:buFont typeface="Arial" pitchFamily="34" charset="0"/>
              <a:buChar char="•"/>
              <a:defRPr/>
            </a:pPr>
            <a:r>
              <a:rPr lang="en-US" kern="0" dirty="0" err="1" smtClean="0">
                <a:latin typeface="+mn-lt"/>
              </a:rPr>
              <a:t>vxWorks</a:t>
            </a:r>
            <a:r>
              <a:rPr lang="en-US" kern="0" dirty="0" smtClean="0">
                <a:latin typeface="+mn-lt"/>
              </a:rPr>
              <a:t> previously supported only </a:t>
            </a:r>
            <a:r>
              <a:rPr lang="en-US" kern="0" dirty="0" err="1" smtClean="0">
                <a:latin typeface="+mn-lt"/>
              </a:rPr>
              <a:t>netCDF</a:t>
            </a:r>
            <a:r>
              <a:rPr lang="en-US" kern="0" dirty="0" smtClean="0">
                <a:latin typeface="+mn-lt"/>
              </a:rPr>
              <a:t> file plugin</a:t>
            </a:r>
          </a:p>
          <a:p>
            <a:pPr marL="640080" lvl="1" indent="-182880">
              <a:lnSpc>
                <a:spcPct val="80000"/>
              </a:lnSpc>
              <a:spcBef>
                <a:spcPct val="20000"/>
              </a:spcBef>
              <a:buFont typeface="Arial" pitchFamily="34" charset="0"/>
              <a:buChar char="•"/>
              <a:defRPr/>
            </a:pPr>
            <a:r>
              <a:rPr lang="en-US" sz="2000" kern="0" dirty="0">
                <a:latin typeface="+mn-lt"/>
              </a:rPr>
              <a:t>A</a:t>
            </a:r>
            <a:r>
              <a:rPr lang="en-US" sz="2000" kern="0" dirty="0" smtClean="0">
                <a:latin typeface="+mn-lt"/>
              </a:rPr>
              <a:t>ll </a:t>
            </a:r>
            <a:r>
              <a:rPr lang="en-US" sz="2000" kern="0" dirty="0">
                <a:latin typeface="+mn-lt"/>
              </a:rPr>
              <a:t>file saving plugins </a:t>
            </a:r>
            <a:r>
              <a:rPr lang="en-US" sz="2000" kern="0" dirty="0" smtClean="0">
                <a:latin typeface="+mn-lt"/>
              </a:rPr>
              <a:t>now supported on </a:t>
            </a:r>
            <a:r>
              <a:rPr lang="en-US" sz="2000" kern="0" dirty="0" err="1">
                <a:latin typeface="+mn-lt"/>
              </a:rPr>
              <a:t>vxWorks</a:t>
            </a:r>
            <a:r>
              <a:rPr lang="en-US" sz="2000" kern="0" dirty="0">
                <a:latin typeface="+mn-lt"/>
              </a:rPr>
              <a:t> 6.x (TIFF, JPEG, </a:t>
            </a:r>
            <a:r>
              <a:rPr lang="en-US" sz="2000" kern="0" dirty="0" err="1">
                <a:latin typeface="+mn-lt"/>
              </a:rPr>
              <a:t>netCDF</a:t>
            </a:r>
            <a:r>
              <a:rPr lang="en-US" sz="2000" kern="0" dirty="0">
                <a:latin typeface="+mn-lt"/>
              </a:rPr>
              <a:t>, HDF5, Nexus). </a:t>
            </a:r>
            <a:endParaRPr lang="en-US" sz="2000"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HDF5 </a:t>
            </a:r>
            <a:r>
              <a:rPr lang="en-US" sz="2000" kern="0" dirty="0">
                <a:latin typeface="+mn-lt"/>
              </a:rPr>
              <a:t>and Nexus are not supported on </a:t>
            </a:r>
            <a:r>
              <a:rPr lang="en-US" sz="2000" kern="0" dirty="0" err="1">
                <a:latin typeface="+mn-lt"/>
              </a:rPr>
              <a:t>vxWorks</a:t>
            </a:r>
            <a:r>
              <a:rPr lang="en-US" sz="2000" kern="0" dirty="0">
                <a:latin typeface="+mn-lt"/>
              </a:rPr>
              <a:t> 5.x because the compiler is too old</a:t>
            </a:r>
            <a:r>
              <a:rPr lang="en-US" sz="2000" kern="0" dirty="0" smtClean="0">
                <a:latin typeface="+mn-lt"/>
              </a:rPr>
              <a:t>.</a:t>
            </a:r>
          </a:p>
          <a:p>
            <a:pPr marL="640080" lvl="1" indent="-182880">
              <a:lnSpc>
                <a:spcPct val="80000"/>
              </a:lnSpc>
              <a:spcBef>
                <a:spcPct val="20000"/>
              </a:spcBef>
              <a:buFont typeface="Arial" pitchFamily="34" charset="0"/>
              <a:buChar char="•"/>
              <a:defRPr/>
            </a:pPr>
            <a:r>
              <a:rPr lang="en-US" sz="2000" kern="0" dirty="0" smtClean="0">
                <a:latin typeface="+mn-lt"/>
              </a:rPr>
              <a:t>Could imagine migrating </a:t>
            </a:r>
            <a:r>
              <a:rPr lang="en-US" sz="2000" kern="0" dirty="0" err="1" smtClean="0">
                <a:latin typeface="+mn-lt"/>
              </a:rPr>
              <a:t>saveData</a:t>
            </a:r>
            <a:r>
              <a:rPr lang="en-US" sz="2000" kern="0" dirty="0" smtClean="0">
                <a:latin typeface="+mn-lt"/>
              </a:rPr>
              <a:t> to HDF5 since it now works on all platforms.</a:t>
            </a:r>
          </a:p>
          <a:p>
            <a:pPr marL="640080" lvl="1" indent="-182880">
              <a:lnSpc>
                <a:spcPct val="80000"/>
              </a:lnSpc>
              <a:spcBef>
                <a:spcPct val="20000"/>
              </a:spcBef>
              <a:buFont typeface="Arial" pitchFamily="34" charset="0"/>
              <a:buChar char="•"/>
              <a:defRPr/>
            </a:pPr>
            <a:endParaRPr lang="en-US" sz="2000" kern="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04800"/>
            <a:ext cx="7467600" cy="762000"/>
          </a:xfrm>
        </p:spPr>
        <p:txBody>
          <a:bodyPr/>
          <a:lstStyle/>
          <a:p>
            <a:r>
              <a:rPr lang="en-US" altLang="en-US" b="1" dirty="0" smtClean="0">
                <a:solidFill>
                  <a:srgbClr val="0066FF"/>
                </a:solidFill>
              </a:rPr>
              <a:t>Optional Support</a:t>
            </a:r>
          </a:p>
        </p:txBody>
      </p:sp>
      <p:sp>
        <p:nvSpPr>
          <p:cNvPr id="5" name="Rectangle 3"/>
          <p:cNvSpPr txBox="1">
            <a:spLocks noChangeArrowheads="1"/>
          </p:cNvSpPr>
          <p:nvPr/>
        </p:nvSpPr>
        <p:spPr bwMode="auto">
          <a:xfrm>
            <a:off x="533400" y="1219200"/>
            <a:ext cx="7924800" cy="5867400"/>
          </a:xfrm>
          <a:prstGeom prst="rect">
            <a:avLst/>
          </a:prstGeom>
          <a:noFill/>
          <a:ln w="9525">
            <a:noFill/>
            <a:miter lim="800000"/>
            <a:headEnd/>
            <a:tailEnd/>
          </a:ln>
        </p:spPr>
        <p:txBody>
          <a:bodyPr/>
          <a:lstStyle/>
          <a:p>
            <a:pPr marL="182880" indent="-182880">
              <a:lnSpc>
                <a:spcPct val="80000"/>
              </a:lnSpc>
              <a:spcBef>
                <a:spcPct val="20000"/>
              </a:spcBef>
              <a:buFont typeface="Arial" pitchFamily="34" charset="0"/>
              <a:buChar char="•"/>
              <a:defRPr/>
            </a:pPr>
            <a:r>
              <a:rPr lang="en-US" kern="0" dirty="0" smtClean="0">
                <a:latin typeface="+mn-lt"/>
              </a:rPr>
              <a:t>All </a:t>
            </a:r>
            <a:r>
              <a:rPr lang="en-US" kern="0" dirty="0">
                <a:latin typeface="+mn-lt"/>
              </a:rPr>
              <a:t>3rd party libraries </a:t>
            </a:r>
            <a:r>
              <a:rPr lang="en-US" kern="0" dirty="0" smtClean="0">
                <a:latin typeface="+mn-lt"/>
              </a:rPr>
              <a:t>now </a:t>
            </a:r>
            <a:r>
              <a:rPr lang="en-US" kern="0" dirty="0">
                <a:latin typeface="+mn-lt"/>
              </a:rPr>
              <a:t>optional. </a:t>
            </a:r>
            <a:endParaRPr lang="en-US"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For </a:t>
            </a:r>
            <a:r>
              <a:rPr lang="en-US" sz="2000" kern="0" dirty="0">
                <a:latin typeface="+mn-lt"/>
              </a:rPr>
              <a:t>each library XXX </a:t>
            </a:r>
            <a:r>
              <a:rPr lang="en-US" sz="2000" kern="0" dirty="0" smtClean="0">
                <a:latin typeface="+mn-lt"/>
              </a:rPr>
              <a:t>4 </a:t>
            </a:r>
            <a:r>
              <a:rPr lang="en-US" sz="2000" kern="0" dirty="0" err="1">
                <a:latin typeface="+mn-lt"/>
              </a:rPr>
              <a:t>Makefile</a:t>
            </a:r>
            <a:r>
              <a:rPr lang="en-US" sz="2000" kern="0" dirty="0">
                <a:latin typeface="+mn-lt"/>
              </a:rPr>
              <a:t> variables </a:t>
            </a:r>
            <a:r>
              <a:rPr lang="en-US" sz="2000" kern="0" dirty="0" smtClean="0">
                <a:latin typeface="+mn-lt"/>
              </a:rPr>
              <a:t>control </a:t>
            </a:r>
            <a:r>
              <a:rPr lang="en-US" sz="2000" kern="0" dirty="0">
                <a:latin typeface="+mn-lt"/>
              </a:rPr>
              <a:t>support for that library. XXX can be JPEG, TIFF, NEXUS, NETCDF, HDF5, XML2, SZIP, and ZLIB.</a:t>
            </a:r>
          </a:p>
          <a:p>
            <a:pPr marL="640080" lvl="1" indent="-182880">
              <a:lnSpc>
                <a:spcPct val="80000"/>
              </a:lnSpc>
              <a:spcBef>
                <a:spcPct val="20000"/>
              </a:spcBef>
              <a:buFont typeface="Arial" pitchFamily="34" charset="0"/>
              <a:buChar char="•"/>
              <a:defRPr/>
            </a:pPr>
            <a:r>
              <a:rPr lang="en-US" sz="2000" kern="0" dirty="0">
                <a:latin typeface="+mn-lt"/>
              </a:rPr>
              <a:t>WITH_XXX </a:t>
            </a:r>
            <a:r>
              <a:rPr lang="en-US" sz="2000" kern="0" dirty="0" smtClean="0">
                <a:latin typeface="+mn-lt"/>
              </a:rPr>
              <a:t>YES </a:t>
            </a:r>
            <a:r>
              <a:rPr lang="en-US" sz="2000" kern="0" dirty="0">
                <a:latin typeface="+mn-lt"/>
              </a:rPr>
              <a:t>then drivers or plugins that use this library will be built. </a:t>
            </a:r>
            <a:r>
              <a:rPr lang="en-US" sz="2000" kern="0" dirty="0" smtClean="0">
                <a:latin typeface="+mn-lt"/>
              </a:rPr>
              <a:t>NO </a:t>
            </a:r>
            <a:r>
              <a:rPr lang="en-US" sz="2000" kern="0" dirty="0">
                <a:latin typeface="+mn-lt"/>
              </a:rPr>
              <a:t>then drivers and plugins that use this library will not be built.</a:t>
            </a:r>
          </a:p>
          <a:p>
            <a:pPr marL="640080" lvl="1" indent="-182880">
              <a:lnSpc>
                <a:spcPct val="80000"/>
              </a:lnSpc>
              <a:spcBef>
                <a:spcPct val="20000"/>
              </a:spcBef>
              <a:buFont typeface="Arial" pitchFamily="34" charset="0"/>
              <a:buChar char="•"/>
              <a:defRPr/>
            </a:pPr>
            <a:r>
              <a:rPr lang="en-US" sz="2000" kern="0" dirty="0">
                <a:latin typeface="+mn-lt"/>
              </a:rPr>
              <a:t>XXX_EXTERNAL </a:t>
            </a:r>
            <a:r>
              <a:rPr lang="en-US" sz="2000" kern="0" dirty="0" smtClean="0">
                <a:latin typeface="+mn-lt"/>
              </a:rPr>
              <a:t>YES </a:t>
            </a:r>
            <a:r>
              <a:rPr lang="en-US" sz="2000" kern="0" dirty="0">
                <a:latin typeface="+mn-lt"/>
              </a:rPr>
              <a:t>then the library is not built in </a:t>
            </a:r>
            <a:r>
              <a:rPr lang="en-US" sz="2000" kern="0" dirty="0" err="1">
                <a:latin typeface="+mn-lt"/>
              </a:rPr>
              <a:t>ADSupport</a:t>
            </a:r>
            <a:r>
              <a:rPr lang="en-US" sz="2000" kern="0" dirty="0">
                <a:latin typeface="+mn-lt"/>
              </a:rPr>
              <a:t>, but </a:t>
            </a:r>
            <a:r>
              <a:rPr lang="en-US" sz="2000" kern="0" dirty="0" smtClean="0">
                <a:latin typeface="+mn-lt"/>
              </a:rPr>
              <a:t>assumed </a:t>
            </a:r>
            <a:r>
              <a:rPr lang="en-US" sz="2000" kern="0" dirty="0">
                <a:latin typeface="+mn-lt"/>
              </a:rPr>
              <a:t>to be found external to the EPICS build system. </a:t>
            </a:r>
            <a:r>
              <a:rPr lang="en-US" sz="2000" kern="0" dirty="0" smtClean="0">
                <a:latin typeface="+mn-lt"/>
              </a:rPr>
              <a:t>NO </a:t>
            </a:r>
            <a:r>
              <a:rPr lang="en-US" sz="2000" kern="0" dirty="0">
                <a:latin typeface="+mn-lt"/>
              </a:rPr>
              <a:t>then the XXX library will be built in </a:t>
            </a:r>
            <a:r>
              <a:rPr lang="en-US" sz="2000" kern="0" dirty="0" err="1">
                <a:latin typeface="+mn-lt"/>
              </a:rPr>
              <a:t>ADSupport</a:t>
            </a:r>
            <a:r>
              <a:rPr lang="en-US" sz="2000" kern="0" dirty="0">
                <a:latin typeface="+mn-lt"/>
              </a:rPr>
              <a:t>.</a:t>
            </a:r>
          </a:p>
          <a:p>
            <a:pPr marL="640080" lvl="1" indent="-182880">
              <a:lnSpc>
                <a:spcPct val="80000"/>
              </a:lnSpc>
              <a:spcBef>
                <a:spcPct val="20000"/>
              </a:spcBef>
              <a:buFont typeface="Arial" pitchFamily="34" charset="0"/>
              <a:buChar char="•"/>
              <a:defRPr/>
            </a:pPr>
            <a:r>
              <a:rPr lang="en-US" sz="2000" kern="0" dirty="0">
                <a:latin typeface="+mn-lt"/>
              </a:rPr>
              <a:t>XXX_DIR If </a:t>
            </a:r>
            <a:r>
              <a:rPr lang="en-US" sz="2000" kern="0" dirty="0" smtClean="0">
                <a:latin typeface="+mn-lt"/>
              </a:rPr>
              <a:t>defined </a:t>
            </a:r>
            <a:r>
              <a:rPr lang="en-US" sz="2000" kern="0" dirty="0">
                <a:latin typeface="+mn-lt"/>
              </a:rPr>
              <a:t>and XXX_EXTERNAL=YES then the build system will search this directory for the XXX library.</a:t>
            </a:r>
          </a:p>
          <a:p>
            <a:pPr marL="640080" lvl="1" indent="-182880">
              <a:lnSpc>
                <a:spcPct val="80000"/>
              </a:lnSpc>
              <a:spcBef>
                <a:spcPct val="20000"/>
              </a:spcBef>
              <a:buFont typeface="Arial" pitchFamily="34" charset="0"/>
              <a:buChar char="•"/>
              <a:defRPr/>
            </a:pPr>
            <a:r>
              <a:rPr lang="en-US" sz="2000" kern="0" dirty="0">
                <a:latin typeface="+mn-lt"/>
              </a:rPr>
              <a:t>XXX_INCLUDE If </a:t>
            </a:r>
            <a:r>
              <a:rPr lang="en-US" sz="2000" kern="0" dirty="0" smtClean="0">
                <a:latin typeface="+mn-lt"/>
              </a:rPr>
              <a:t>defined </a:t>
            </a:r>
            <a:r>
              <a:rPr lang="en-US" sz="2000" kern="0" dirty="0">
                <a:latin typeface="+mn-lt"/>
              </a:rPr>
              <a:t>then the build system will search this directory for the include files for the XXX library.</a:t>
            </a:r>
          </a:p>
          <a:p>
            <a:pPr marL="182880" indent="-182880">
              <a:lnSpc>
                <a:spcPct val="80000"/>
              </a:lnSpc>
              <a:spcBef>
                <a:spcPct val="20000"/>
              </a:spcBef>
              <a:buFont typeface="Arial" pitchFamily="34" charset="0"/>
              <a:buChar char="•"/>
              <a:defRPr/>
            </a:pPr>
            <a:r>
              <a:rPr lang="en-US" kern="0" dirty="0" smtClean="0">
                <a:latin typeface="+mn-lt"/>
              </a:rPr>
              <a:t>All </a:t>
            </a:r>
            <a:r>
              <a:rPr lang="en-US" kern="0" dirty="0">
                <a:latin typeface="+mn-lt"/>
              </a:rPr>
              <a:t>EPICS modules except base and </a:t>
            </a:r>
            <a:r>
              <a:rPr lang="en-US" kern="0" dirty="0" err="1">
                <a:latin typeface="+mn-lt"/>
              </a:rPr>
              <a:t>asyn</a:t>
            </a:r>
            <a:r>
              <a:rPr lang="en-US" kern="0" dirty="0">
                <a:latin typeface="+mn-lt"/>
              </a:rPr>
              <a:t> are now optional. </a:t>
            </a:r>
          </a:p>
          <a:p>
            <a:pPr>
              <a:lnSpc>
                <a:spcPct val="80000"/>
              </a:lnSpc>
              <a:spcBef>
                <a:spcPct val="20000"/>
              </a:spcBef>
              <a:defRPr/>
            </a:pPr>
            <a:endParaRPr lang="en-US" kern="0" dirty="0">
              <a:latin typeface="+mn-lt"/>
            </a:endParaRPr>
          </a:p>
        </p:txBody>
      </p:sp>
    </p:spTree>
    <p:extLst>
      <p:ext uri="{BB962C8B-B14F-4D97-AF65-F5344CB8AC3E}">
        <p14:creationId xmlns:p14="http://schemas.microsoft.com/office/powerpoint/2010/main" val="3353097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0" y="76200"/>
            <a:ext cx="3733800" cy="762000"/>
          </a:xfrm>
        </p:spPr>
        <p:txBody>
          <a:bodyPr/>
          <a:lstStyle/>
          <a:p>
            <a:r>
              <a:rPr lang="en-US" altLang="en-US" b="1" smtClean="0">
                <a:solidFill>
                  <a:srgbClr val="0066FF"/>
                </a:solidFill>
              </a:rPr>
              <a:t>NDPluginOverlay</a:t>
            </a:r>
          </a:p>
        </p:txBody>
      </p:sp>
      <p:sp>
        <p:nvSpPr>
          <p:cNvPr id="5" name="Rectangle 3"/>
          <p:cNvSpPr txBox="1">
            <a:spLocks noChangeArrowheads="1"/>
          </p:cNvSpPr>
          <p:nvPr/>
        </p:nvSpPr>
        <p:spPr bwMode="auto">
          <a:xfrm>
            <a:off x="457200" y="990600"/>
            <a:ext cx="8153400" cy="5638800"/>
          </a:xfrm>
          <a:prstGeom prst="rect">
            <a:avLst/>
          </a:prstGeom>
          <a:noFill/>
          <a:ln w="9525">
            <a:noFill/>
            <a:miter lim="800000"/>
            <a:headEnd/>
            <a:tailEnd/>
          </a:ln>
        </p:spPr>
        <p:txBody>
          <a:bodyPr/>
          <a:lstStyle/>
          <a:p>
            <a:pPr marL="182880" indent="-182880">
              <a:lnSpc>
                <a:spcPct val="80000"/>
              </a:lnSpc>
              <a:spcBef>
                <a:spcPct val="20000"/>
              </a:spcBef>
              <a:buFont typeface="Arial" pitchFamily="34" charset="0"/>
              <a:buChar char="•"/>
              <a:defRPr/>
            </a:pPr>
            <a:r>
              <a:rPr lang="en-US" kern="0" dirty="0" smtClean="0">
                <a:latin typeface="+mn-lt"/>
              </a:rPr>
              <a:t>New </a:t>
            </a:r>
            <a:r>
              <a:rPr lang="en-US" kern="0" dirty="0">
                <a:latin typeface="+mn-lt"/>
              </a:rPr>
              <a:t>Ellipse shape to draw elliptical or circular overlays.</a:t>
            </a:r>
          </a:p>
          <a:p>
            <a:pPr marL="182880" indent="-182880">
              <a:lnSpc>
                <a:spcPct val="80000"/>
              </a:lnSpc>
              <a:spcBef>
                <a:spcPct val="20000"/>
              </a:spcBef>
              <a:buFont typeface="Arial" pitchFamily="34" charset="0"/>
              <a:buChar char="•"/>
              <a:defRPr/>
            </a:pPr>
            <a:r>
              <a:rPr lang="en-US" kern="0" dirty="0">
                <a:latin typeface="+mn-lt"/>
              </a:rPr>
              <a:t>Improved efficiency by only computing the coordinates of the overlay pixels when the overlay definition changes or the image format changes. </a:t>
            </a:r>
            <a:endParaRPr lang="en-US"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Important for ellipse because it uses trig functions</a:t>
            </a:r>
            <a:endParaRPr lang="en-US" sz="2000" kern="0" dirty="0">
              <a:latin typeface="+mn-lt"/>
            </a:endParaRPr>
          </a:p>
          <a:p>
            <a:pPr marL="182880" indent="-182880">
              <a:lnSpc>
                <a:spcPct val="80000"/>
              </a:lnSpc>
              <a:spcBef>
                <a:spcPct val="20000"/>
              </a:spcBef>
              <a:buFont typeface="Arial" pitchFamily="34" charset="0"/>
              <a:buChar char="•"/>
              <a:defRPr/>
            </a:pPr>
            <a:r>
              <a:rPr lang="en-US" kern="0" dirty="0">
                <a:latin typeface="+mn-lt"/>
              </a:rPr>
              <a:t>Added </a:t>
            </a:r>
            <a:r>
              <a:rPr lang="en-US" kern="0" dirty="0" err="1">
                <a:latin typeface="+mn-lt"/>
              </a:rPr>
              <a:t>CenterX</a:t>
            </a:r>
            <a:r>
              <a:rPr lang="en-US" kern="0" dirty="0">
                <a:latin typeface="+mn-lt"/>
              </a:rPr>
              <a:t> and </a:t>
            </a:r>
            <a:r>
              <a:rPr lang="en-US" kern="0" dirty="0" err="1">
                <a:latin typeface="+mn-lt"/>
              </a:rPr>
              <a:t>CenterY</a:t>
            </a:r>
            <a:r>
              <a:rPr lang="en-US" kern="0" dirty="0">
                <a:latin typeface="+mn-lt"/>
              </a:rPr>
              <a:t> parameter for each overlay. </a:t>
            </a:r>
            <a:endParaRPr lang="en-US" kern="0" dirty="0" smtClean="0">
              <a:latin typeface="+mn-lt"/>
            </a:endParaRPr>
          </a:p>
          <a:p>
            <a:pPr marL="640080" lvl="1" indent="-182880">
              <a:lnSpc>
                <a:spcPct val="80000"/>
              </a:lnSpc>
              <a:spcBef>
                <a:spcPct val="20000"/>
              </a:spcBef>
              <a:buFont typeface="Arial" pitchFamily="34" charset="0"/>
              <a:buChar char="•"/>
              <a:defRPr/>
            </a:pPr>
            <a:r>
              <a:rPr lang="en-US" sz="2000" kern="0" dirty="0">
                <a:latin typeface="+mn-lt"/>
              </a:rPr>
              <a:t>C</a:t>
            </a:r>
            <a:r>
              <a:rPr lang="en-US" sz="2000" kern="0" dirty="0" smtClean="0">
                <a:latin typeface="+mn-lt"/>
              </a:rPr>
              <a:t>an </a:t>
            </a:r>
            <a:r>
              <a:rPr lang="en-US" sz="2000" kern="0" dirty="0">
                <a:latin typeface="+mn-lt"/>
              </a:rPr>
              <a:t>now specify the overlay location either by </a:t>
            </a:r>
            <a:r>
              <a:rPr lang="en-US" sz="2000" kern="0" dirty="0" err="1">
                <a:latin typeface="+mn-lt"/>
              </a:rPr>
              <a:t>PositionX</a:t>
            </a:r>
            <a:r>
              <a:rPr lang="en-US" sz="2000" kern="0" dirty="0">
                <a:latin typeface="+mn-lt"/>
              </a:rPr>
              <a:t> and </a:t>
            </a:r>
            <a:r>
              <a:rPr lang="en-US" sz="2000" kern="0" dirty="0" err="1">
                <a:latin typeface="+mn-lt"/>
              </a:rPr>
              <a:t>PositionY</a:t>
            </a:r>
            <a:r>
              <a:rPr lang="en-US" sz="2000" kern="0" dirty="0">
                <a:latin typeface="+mn-lt"/>
              </a:rPr>
              <a:t>, </a:t>
            </a:r>
            <a:r>
              <a:rPr lang="en-US" sz="2000" kern="0" dirty="0" smtClean="0">
                <a:latin typeface="+mn-lt"/>
              </a:rPr>
              <a:t>(upper </a:t>
            </a:r>
            <a:r>
              <a:rPr lang="en-US" sz="2000" kern="0" dirty="0">
                <a:latin typeface="+mn-lt"/>
              </a:rPr>
              <a:t>left </a:t>
            </a:r>
            <a:r>
              <a:rPr lang="en-US" sz="2000" kern="0" dirty="0" smtClean="0">
                <a:latin typeface="+mn-lt"/>
              </a:rPr>
              <a:t>corner), </a:t>
            </a:r>
            <a:r>
              <a:rPr lang="en-US" sz="2000" kern="0" dirty="0">
                <a:latin typeface="+mn-lt"/>
              </a:rPr>
              <a:t>or by </a:t>
            </a:r>
            <a:r>
              <a:rPr lang="en-US" sz="2000" kern="0" dirty="0" err="1">
                <a:latin typeface="+mn-lt"/>
              </a:rPr>
              <a:t>CenterX</a:t>
            </a:r>
            <a:r>
              <a:rPr lang="en-US" sz="2000" kern="0" dirty="0">
                <a:latin typeface="+mn-lt"/>
              </a:rPr>
              <a:t> and </a:t>
            </a:r>
            <a:r>
              <a:rPr lang="en-US" sz="2000" kern="0" dirty="0" err="1">
                <a:latin typeface="+mn-lt"/>
              </a:rPr>
              <a:t>CenterY</a:t>
            </a:r>
            <a:r>
              <a:rPr lang="en-US" sz="2000" kern="0" dirty="0">
                <a:latin typeface="+mn-lt"/>
              </a:rPr>
              <a:t>, </a:t>
            </a:r>
            <a:endParaRPr lang="en-US" sz="2000"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If </a:t>
            </a:r>
            <a:r>
              <a:rPr lang="en-US" sz="2000" kern="0" dirty="0" err="1">
                <a:latin typeface="+mn-lt"/>
              </a:rPr>
              <a:t>CenterX</a:t>
            </a:r>
            <a:r>
              <a:rPr lang="en-US" sz="2000" kern="0" dirty="0">
                <a:latin typeface="+mn-lt"/>
              </a:rPr>
              <a:t>/Y is changed then </a:t>
            </a:r>
            <a:r>
              <a:rPr lang="en-US" sz="2000" kern="0" dirty="0" err="1">
                <a:latin typeface="+mn-lt"/>
              </a:rPr>
              <a:t>PositionX</a:t>
            </a:r>
            <a:r>
              <a:rPr lang="en-US" sz="2000" kern="0" dirty="0">
                <a:latin typeface="+mn-lt"/>
              </a:rPr>
              <a:t>/Y will automatically update, and vice-versa.</a:t>
            </a:r>
          </a:p>
          <a:p>
            <a:pPr marL="182880" indent="-182880">
              <a:lnSpc>
                <a:spcPct val="80000"/>
              </a:lnSpc>
              <a:spcBef>
                <a:spcPct val="20000"/>
              </a:spcBef>
              <a:buFont typeface="Arial" pitchFamily="34" charset="0"/>
              <a:buChar char="•"/>
              <a:defRPr/>
            </a:pPr>
            <a:r>
              <a:rPr lang="en-US" kern="0" dirty="0">
                <a:latin typeface="+mn-lt"/>
              </a:rPr>
              <a:t>Changed the meaning of </a:t>
            </a:r>
            <a:r>
              <a:rPr lang="en-US" kern="0" dirty="0" err="1">
                <a:latin typeface="+mn-lt"/>
              </a:rPr>
              <a:t>SizeX</a:t>
            </a:r>
            <a:r>
              <a:rPr lang="en-US" kern="0" dirty="0">
                <a:latin typeface="+mn-lt"/>
              </a:rPr>
              <a:t> and </a:t>
            </a:r>
            <a:r>
              <a:rPr lang="en-US" kern="0" dirty="0" err="1">
                <a:latin typeface="+mn-lt"/>
              </a:rPr>
              <a:t>SizeY</a:t>
            </a:r>
            <a:r>
              <a:rPr lang="en-US" kern="0" dirty="0">
                <a:latin typeface="+mn-lt"/>
              </a:rPr>
              <a:t> for the Cross overlay shape. </a:t>
            </a:r>
            <a:endParaRPr lang="en-US"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Previously </a:t>
            </a:r>
            <a:r>
              <a:rPr lang="en-US" sz="2000" kern="0" dirty="0">
                <a:latin typeface="+mn-lt"/>
              </a:rPr>
              <a:t>the total size of a Cross overlay was </a:t>
            </a:r>
            <a:r>
              <a:rPr lang="en-US" sz="2000" kern="0" dirty="0" err="1">
                <a:latin typeface="+mn-lt"/>
              </a:rPr>
              <a:t>SizeX</a:t>
            </a:r>
            <a:r>
              <a:rPr lang="en-US" sz="2000" kern="0" dirty="0">
                <a:latin typeface="+mn-lt"/>
              </a:rPr>
              <a:t>*2 and </a:t>
            </a:r>
            <a:r>
              <a:rPr lang="en-US" sz="2000" kern="0" dirty="0" err="1">
                <a:latin typeface="+mn-lt"/>
              </a:rPr>
              <a:t>SizeY</a:t>
            </a:r>
            <a:r>
              <a:rPr lang="en-US" sz="2000" kern="0" dirty="0">
                <a:latin typeface="+mn-lt"/>
              </a:rPr>
              <a:t>*2. </a:t>
            </a:r>
            <a:endParaRPr lang="en-US" sz="2000"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It </a:t>
            </a:r>
            <a:r>
              <a:rPr lang="en-US" sz="2000" kern="0" dirty="0">
                <a:latin typeface="+mn-lt"/>
              </a:rPr>
              <a:t>is now </a:t>
            </a:r>
            <a:r>
              <a:rPr lang="en-US" sz="2000" kern="0" dirty="0" err="1">
                <a:latin typeface="+mn-lt"/>
              </a:rPr>
              <a:t>SizeX</a:t>
            </a:r>
            <a:r>
              <a:rPr lang="en-US" sz="2000" kern="0" dirty="0">
                <a:latin typeface="+mn-lt"/>
              </a:rPr>
              <a:t> and </a:t>
            </a:r>
            <a:r>
              <a:rPr lang="en-US" sz="2000" kern="0" dirty="0" err="1">
                <a:latin typeface="+mn-lt"/>
              </a:rPr>
              <a:t>SizeY</a:t>
            </a:r>
            <a:r>
              <a:rPr lang="en-US" sz="2000" kern="0" dirty="0">
                <a:latin typeface="+mn-lt"/>
              </a:rPr>
              <a:t>. </a:t>
            </a:r>
            <a:endParaRPr lang="en-US" sz="2000" kern="0" dirty="0" smtClean="0">
              <a:latin typeface="+mn-lt"/>
            </a:endParaRPr>
          </a:p>
          <a:p>
            <a:pPr marL="640080" lvl="1" indent="-182880">
              <a:lnSpc>
                <a:spcPct val="80000"/>
              </a:lnSpc>
              <a:spcBef>
                <a:spcPct val="20000"/>
              </a:spcBef>
              <a:buFont typeface="Arial" pitchFamily="34" charset="0"/>
              <a:buChar char="•"/>
              <a:defRPr/>
            </a:pPr>
            <a:r>
              <a:rPr lang="en-US" sz="2000" kern="0" dirty="0" smtClean="0">
                <a:latin typeface="+mn-lt"/>
              </a:rPr>
              <a:t>Now consistent </a:t>
            </a:r>
            <a:r>
              <a:rPr lang="en-US" sz="2000" kern="0" dirty="0">
                <a:latin typeface="+mn-lt"/>
              </a:rPr>
              <a:t>with the Rectangle and Overlay shapes, i.e. drawing each of these shapes with the same </a:t>
            </a:r>
            <a:r>
              <a:rPr lang="en-US" sz="2000" kern="0" dirty="0" err="1">
                <a:latin typeface="+mn-lt"/>
              </a:rPr>
              <a:t>PositionX</a:t>
            </a:r>
            <a:r>
              <a:rPr lang="en-US" sz="2000" kern="0" dirty="0">
                <a:latin typeface="+mn-lt"/>
              </a:rPr>
              <a:t> and </a:t>
            </a:r>
            <a:r>
              <a:rPr lang="en-US" sz="2000" kern="0" dirty="0" err="1">
                <a:latin typeface="+mn-lt"/>
              </a:rPr>
              <a:t>SizeX</a:t>
            </a:r>
            <a:r>
              <a:rPr lang="en-US" sz="2000" kern="0" dirty="0">
                <a:latin typeface="+mn-lt"/>
              </a:rPr>
              <a:t>/Y will result in shapes that overlap in the expected manner</a:t>
            </a:r>
            <a:r>
              <a:rPr lang="en-US" sz="2000" kern="0" dirty="0" smtClean="0">
                <a:latin typeface="+mn-lt"/>
              </a:rPr>
              <a:t>.</a:t>
            </a:r>
            <a:endParaRPr lang="en-US" sz="2000" kern="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371600" y="76200"/>
            <a:ext cx="6248400" cy="762000"/>
          </a:xfrm>
        </p:spPr>
        <p:txBody>
          <a:bodyPr/>
          <a:lstStyle/>
          <a:p>
            <a:r>
              <a:rPr lang="en-US" altLang="en-US" b="1" dirty="0" smtClean="0">
                <a:solidFill>
                  <a:srgbClr val="0066FF"/>
                </a:solidFill>
              </a:rPr>
              <a:t>Other Plugin </a:t>
            </a:r>
            <a:r>
              <a:rPr lang="en-US" altLang="en-US" b="1" dirty="0">
                <a:solidFill>
                  <a:srgbClr val="0066FF"/>
                </a:solidFill>
              </a:rPr>
              <a:t>E</a:t>
            </a:r>
            <a:r>
              <a:rPr lang="en-US" altLang="en-US" b="1" dirty="0" smtClean="0">
                <a:solidFill>
                  <a:srgbClr val="0066FF"/>
                </a:solidFill>
              </a:rPr>
              <a:t>nhancements</a:t>
            </a:r>
          </a:p>
        </p:txBody>
      </p:sp>
      <p:sp>
        <p:nvSpPr>
          <p:cNvPr id="5" name="Rectangle 3"/>
          <p:cNvSpPr txBox="1">
            <a:spLocks noChangeArrowheads="1"/>
          </p:cNvSpPr>
          <p:nvPr/>
        </p:nvSpPr>
        <p:spPr bwMode="auto">
          <a:xfrm>
            <a:off x="381000" y="914400"/>
            <a:ext cx="8153400" cy="914400"/>
          </a:xfrm>
          <a:prstGeom prst="rect">
            <a:avLst/>
          </a:prstGeom>
          <a:noFill/>
          <a:ln w="9525">
            <a:noFill/>
            <a:miter lim="800000"/>
            <a:headEnd/>
            <a:tailEnd/>
          </a:ln>
        </p:spPr>
        <p:txBody>
          <a:bodyPr/>
          <a:lstStyle/>
          <a:p>
            <a:pPr marL="182880" indent="-182880">
              <a:lnSpc>
                <a:spcPct val="80000"/>
              </a:lnSpc>
              <a:spcBef>
                <a:spcPct val="20000"/>
              </a:spcBef>
              <a:buFont typeface="Arial" pitchFamily="34" charset="0"/>
              <a:buChar char="•"/>
              <a:defRPr/>
            </a:pPr>
            <a:r>
              <a:rPr lang="en-US" kern="0" dirty="0" smtClean="0"/>
              <a:t>All plugins: </a:t>
            </a:r>
            <a:r>
              <a:rPr lang="en-US" kern="0" dirty="0" err="1" smtClean="0"/>
              <a:t>ElapsedTime</a:t>
            </a:r>
            <a:r>
              <a:rPr lang="en-US" kern="0" dirty="0" smtClean="0"/>
              <a:t> </a:t>
            </a:r>
            <a:r>
              <a:rPr lang="en-US" kern="0" dirty="0"/>
              <a:t>PV for last execution.</a:t>
            </a:r>
          </a:p>
          <a:p>
            <a:pPr marL="640080" lvl="1" indent="-182880">
              <a:lnSpc>
                <a:spcPct val="80000"/>
              </a:lnSpc>
              <a:spcBef>
                <a:spcPct val="20000"/>
              </a:spcBef>
              <a:buFont typeface="Arial" pitchFamily="34" charset="0"/>
              <a:buChar char="•"/>
              <a:defRPr/>
            </a:pPr>
            <a:r>
              <a:rPr lang="en-US" sz="2000" kern="0" dirty="0"/>
              <a:t>This gives the execution time in </a:t>
            </a:r>
            <a:r>
              <a:rPr lang="en-US" sz="2000" kern="0" dirty="0" err="1"/>
              <a:t>ms</a:t>
            </a:r>
            <a:r>
              <a:rPr lang="en-US" sz="2000" kern="0" dirty="0"/>
              <a:t> the last time </a:t>
            </a:r>
            <a:r>
              <a:rPr lang="en-US" sz="2000" kern="0" dirty="0" smtClean="0"/>
              <a:t>plugin </a:t>
            </a:r>
            <a:r>
              <a:rPr lang="en-US" sz="2000" kern="0" dirty="0"/>
              <a:t>ran</a:t>
            </a:r>
            <a:r>
              <a:rPr lang="en-US" sz="2000" kern="0" dirty="0" smtClean="0"/>
              <a:t>.</a:t>
            </a:r>
          </a:p>
          <a:p>
            <a:pPr marL="640080" lvl="1" indent="-182880">
              <a:lnSpc>
                <a:spcPct val="80000"/>
              </a:lnSpc>
              <a:spcBef>
                <a:spcPct val="20000"/>
              </a:spcBef>
              <a:buFont typeface="Arial" pitchFamily="34" charset="0"/>
              <a:buChar char="•"/>
              <a:defRPr/>
            </a:pPr>
            <a:r>
              <a:rPr lang="en-US" sz="2000" kern="0" dirty="0"/>
              <a:t>W</a:t>
            </a:r>
            <a:r>
              <a:rPr lang="en-US" sz="2000" kern="0" dirty="0" smtClean="0"/>
              <a:t>orks </a:t>
            </a:r>
            <a:r>
              <a:rPr lang="en-US" sz="2000" kern="0" dirty="0"/>
              <a:t>both with </a:t>
            </a:r>
            <a:r>
              <a:rPr lang="en-US" sz="2000" kern="0" dirty="0" err="1"/>
              <a:t>BlockingCallbacks</a:t>
            </a:r>
            <a:r>
              <a:rPr lang="en-US" sz="2000" kern="0" dirty="0"/>
              <a:t>=Yes and No. </a:t>
            </a:r>
            <a:endParaRPr lang="en-US" sz="2000" kern="0" dirty="0" smtClean="0"/>
          </a:p>
          <a:p>
            <a:pPr marL="640080" lvl="1" indent="-182880">
              <a:lnSpc>
                <a:spcPct val="80000"/>
              </a:lnSpc>
              <a:spcBef>
                <a:spcPct val="20000"/>
              </a:spcBef>
              <a:buFont typeface="Arial" pitchFamily="34" charset="0"/>
              <a:buChar char="•"/>
              <a:defRPr/>
            </a:pPr>
            <a:r>
              <a:rPr lang="en-US" sz="2000" kern="0" dirty="0" smtClean="0"/>
              <a:t>Convenient </a:t>
            </a:r>
            <a:r>
              <a:rPr lang="en-US" sz="2000" kern="0" dirty="0"/>
              <a:t>for measuring </a:t>
            </a:r>
            <a:r>
              <a:rPr lang="en-US" sz="2000" kern="0" dirty="0" smtClean="0"/>
              <a:t>plugin performance without </a:t>
            </a:r>
            <a:r>
              <a:rPr lang="en-US" sz="2000" kern="0" dirty="0"/>
              <a:t>having to run </a:t>
            </a:r>
            <a:r>
              <a:rPr lang="en-US" sz="2000" kern="0" dirty="0" smtClean="0"/>
              <a:t>detector </a:t>
            </a:r>
            <a:r>
              <a:rPr lang="en-US" sz="2000" kern="0" dirty="0"/>
              <a:t>at high frame rates. </a:t>
            </a:r>
          </a:p>
          <a:p>
            <a:pPr marL="182880" indent="-182880">
              <a:lnSpc>
                <a:spcPct val="80000"/>
              </a:lnSpc>
              <a:spcBef>
                <a:spcPct val="20000"/>
              </a:spcBef>
              <a:buFont typeface="Arial" pitchFamily="34" charset="0"/>
              <a:buChar char="•"/>
              <a:defRPr/>
            </a:pPr>
            <a:r>
              <a:rPr lang="en-US" kern="0" dirty="0" err="1" smtClean="0">
                <a:latin typeface="+mn-lt"/>
              </a:rPr>
              <a:t>NDPluginROI</a:t>
            </a:r>
            <a:endParaRPr lang="en-US" kern="0" dirty="0">
              <a:latin typeface="+mn-lt"/>
            </a:endParaRPr>
          </a:p>
          <a:p>
            <a:pPr marL="640080" lvl="1" indent="-182880">
              <a:lnSpc>
                <a:spcPct val="80000"/>
              </a:lnSpc>
              <a:spcBef>
                <a:spcPct val="20000"/>
              </a:spcBef>
              <a:buFont typeface="Arial" pitchFamily="34" charset="0"/>
              <a:buChar char="•"/>
              <a:defRPr/>
            </a:pPr>
            <a:r>
              <a:rPr lang="en-US" sz="2000" kern="0" dirty="0">
                <a:latin typeface="+mn-lt"/>
              </a:rPr>
              <a:t>Added </a:t>
            </a:r>
            <a:r>
              <a:rPr lang="en-US" sz="2000" kern="0" dirty="0" err="1">
                <a:latin typeface="+mn-lt"/>
              </a:rPr>
              <a:t>CollapseDims</a:t>
            </a:r>
            <a:r>
              <a:rPr lang="en-US" sz="2000" kern="0" dirty="0">
                <a:latin typeface="+mn-lt"/>
              </a:rPr>
              <a:t> to optionally collapse (remove) output array dimensions whose value is 1. For example an output array that would normally have dimensions [1, 256, 256] would be [256, 256] if </a:t>
            </a:r>
            <a:r>
              <a:rPr lang="en-US" sz="2000" kern="0" dirty="0" err="1" smtClean="0">
                <a:latin typeface="+mn-lt"/>
              </a:rPr>
              <a:t>CollapseDims</a:t>
            </a:r>
            <a:r>
              <a:rPr lang="en-US" sz="2000" kern="0" dirty="0" smtClean="0">
                <a:latin typeface="+mn-lt"/>
              </a:rPr>
              <a:t>=Enable</a:t>
            </a:r>
            <a:endParaRPr lang="en-US" kern="0" dirty="0">
              <a:latin typeface="+mn-lt"/>
            </a:endParaRPr>
          </a:p>
          <a:p>
            <a:pPr marL="182880" indent="-182880">
              <a:lnSpc>
                <a:spcPct val="80000"/>
              </a:lnSpc>
              <a:spcBef>
                <a:spcPct val="20000"/>
              </a:spcBef>
              <a:buFont typeface="Arial" pitchFamily="34" charset="0"/>
              <a:buChar char="•"/>
              <a:defRPr/>
            </a:pPr>
            <a:r>
              <a:rPr lang="en-US" kern="0" dirty="0" err="1" smtClean="0">
                <a:latin typeface="+mn-lt"/>
              </a:rPr>
              <a:t>NDPluginStats</a:t>
            </a:r>
            <a:endParaRPr lang="en-US" kern="0" dirty="0">
              <a:latin typeface="+mn-lt"/>
            </a:endParaRPr>
          </a:p>
          <a:p>
            <a:pPr marL="640080" lvl="1" indent="-182880">
              <a:lnSpc>
                <a:spcPct val="80000"/>
              </a:lnSpc>
              <a:spcBef>
                <a:spcPct val="20000"/>
              </a:spcBef>
              <a:buFont typeface="Arial" pitchFamily="34" charset="0"/>
              <a:buChar char="•"/>
              <a:defRPr/>
            </a:pPr>
            <a:r>
              <a:rPr lang="en-US" sz="2000" kern="0" dirty="0">
                <a:latin typeface="+mn-lt"/>
              </a:rPr>
              <a:t>Added </a:t>
            </a:r>
            <a:r>
              <a:rPr lang="en-US" sz="2000" kern="0" dirty="0" err="1" smtClean="0">
                <a:latin typeface="+mn-lt"/>
              </a:rPr>
              <a:t>calcuations</a:t>
            </a:r>
            <a:r>
              <a:rPr lang="en-US" sz="2000" kern="0" dirty="0" smtClean="0">
                <a:latin typeface="+mn-lt"/>
              </a:rPr>
              <a:t> </a:t>
            </a:r>
            <a:r>
              <a:rPr lang="en-US" sz="2000" kern="0" dirty="0">
                <a:latin typeface="+mn-lt"/>
              </a:rPr>
              <a:t>of 3rd and 4th order image moments, this provides skewness and kurtosis.</a:t>
            </a:r>
          </a:p>
          <a:p>
            <a:pPr marL="640080" lvl="1" indent="-182880">
              <a:lnSpc>
                <a:spcPct val="80000"/>
              </a:lnSpc>
              <a:spcBef>
                <a:spcPct val="20000"/>
              </a:spcBef>
              <a:buFont typeface="Arial" pitchFamily="34" charset="0"/>
              <a:buChar char="•"/>
              <a:defRPr/>
            </a:pPr>
            <a:r>
              <a:rPr lang="en-US" sz="2000" kern="0" dirty="0">
                <a:latin typeface="+mn-lt"/>
              </a:rPr>
              <a:t>Added eccentricity and orientation calculations</a:t>
            </a:r>
            <a:r>
              <a:rPr lang="en-US" sz="2000" kern="0" dirty="0" smtClean="0">
                <a:latin typeface="+mn-lt"/>
              </a:rPr>
              <a:t>.</a:t>
            </a:r>
          </a:p>
          <a:p>
            <a:pPr marL="182880" indent="-182880">
              <a:lnSpc>
                <a:spcPct val="80000"/>
              </a:lnSpc>
              <a:spcBef>
                <a:spcPct val="20000"/>
              </a:spcBef>
              <a:buFont typeface="Arial" pitchFamily="34" charset="0"/>
              <a:buChar char="•"/>
              <a:defRPr/>
            </a:pPr>
            <a:r>
              <a:rPr lang="en-US" kern="0" dirty="0" err="1"/>
              <a:t>NDPluginFile</a:t>
            </a:r>
            <a:endParaRPr lang="en-US" kern="0" dirty="0"/>
          </a:p>
          <a:p>
            <a:pPr marL="640080" lvl="1" indent="-182880">
              <a:lnSpc>
                <a:spcPct val="80000"/>
              </a:lnSpc>
              <a:spcBef>
                <a:spcPct val="20000"/>
              </a:spcBef>
              <a:buFont typeface="Arial" pitchFamily="34" charset="0"/>
              <a:buChar char="•"/>
              <a:defRPr/>
            </a:pPr>
            <a:r>
              <a:rPr lang="en-US" sz="2000" kern="0" dirty="0"/>
              <a:t>If the </a:t>
            </a:r>
            <a:r>
              <a:rPr lang="en-US" sz="2000" kern="0" dirty="0" err="1"/>
              <a:t>NDArray</a:t>
            </a:r>
            <a:r>
              <a:rPr lang="en-US" sz="2000" kern="0" dirty="0"/>
              <a:t> contains an attribute named </a:t>
            </a:r>
            <a:r>
              <a:rPr lang="en-US" sz="2000" kern="0" dirty="0" err="1"/>
              <a:t>FilePluginClose</a:t>
            </a:r>
            <a:r>
              <a:rPr lang="en-US" sz="2000" kern="0" dirty="0"/>
              <a:t> and the attribute value is non-zero then the current file will be closed.</a:t>
            </a:r>
          </a:p>
          <a:p>
            <a:pPr marL="640080" lvl="1" indent="-182880">
              <a:lnSpc>
                <a:spcPct val="80000"/>
              </a:lnSpc>
              <a:spcBef>
                <a:spcPct val="20000"/>
              </a:spcBef>
              <a:buFont typeface="Arial" pitchFamily="34" charset="0"/>
              <a:buChar char="•"/>
              <a:defRPr/>
            </a:pPr>
            <a:endParaRPr lang="en-US" sz="2000" kern="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in a Nutshell</a:t>
            </a:r>
            <a:endParaRPr lang="en-US" dirty="0"/>
          </a:p>
        </p:txBody>
      </p:sp>
      <p:sp>
        <p:nvSpPr>
          <p:cNvPr id="3" name="Content Placeholder 2"/>
          <p:cNvSpPr>
            <a:spLocks noGrp="1"/>
          </p:cNvSpPr>
          <p:nvPr>
            <p:ph sz="half" idx="1"/>
          </p:nvPr>
        </p:nvSpPr>
        <p:spPr>
          <a:xfrm>
            <a:off x="457200" y="1600200"/>
            <a:ext cx="4091417" cy="4779106"/>
          </a:xfrm>
        </p:spPr>
        <p:txBody>
          <a:bodyPr>
            <a:normAutofit fontScale="77500" lnSpcReduction="20000"/>
          </a:bodyPr>
          <a:lstStyle/>
          <a:p>
            <a:r>
              <a:rPr lang="en-US" dirty="0" smtClean="0"/>
              <a:t>New Protocol, “</a:t>
            </a:r>
            <a:r>
              <a:rPr lang="en-US" dirty="0" err="1" smtClean="0"/>
              <a:t>pvAccess</a:t>
            </a:r>
            <a:r>
              <a:rPr lang="en-US" dirty="0" smtClean="0"/>
              <a:t>”</a:t>
            </a:r>
          </a:p>
          <a:p>
            <a:r>
              <a:rPr lang="en-US" dirty="0" smtClean="0"/>
              <a:t>Structured data</a:t>
            </a:r>
          </a:p>
          <a:p>
            <a:r>
              <a:rPr lang="en-US" dirty="0"/>
              <a:t>I</a:t>
            </a:r>
            <a:r>
              <a:rPr lang="en-US" dirty="0" smtClean="0"/>
              <a:t>ntrospection interface, “</a:t>
            </a:r>
            <a:r>
              <a:rPr lang="en-US" dirty="0" err="1" smtClean="0"/>
              <a:t>pvData</a:t>
            </a:r>
            <a:r>
              <a:rPr lang="en-US" dirty="0" smtClean="0"/>
              <a:t>”</a:t>
            </a:r>
          </a:p>
          <a:p>
            <a:r>
              <a:rPr lang="en-US" dirty="0" smtClean="0"/>
              <a:t>Dynamic typing</a:t>
            </a:r>
          </a:p>
          <a:p>
            <a:r>
              <a:rPr lang="en-US" dirty="0" smtClean="0"/>
              <a:t>Streaming</a:t>
            </a:r>
          </a:p>
          <a:p>
            <a:r>
              <a:rPr lang="en-US" dirty="0" smtClean="0"/>
              <a:t>Standard Scientific Types </a:t>
            </a:r>
          </a:p>
          <a:p>
            <a:r>
              <a:rPr lang="en-US" dirty="0" smtClean="0"/>
              <a:t>RPC and put/get  </a:t>
            </a:r>
          </a:p>
          <a:p>
            <a:r>
              <a:rPr lang="en-US" dirty="0" smtClean="0"/>
              <a:t>New smart database </a:t>
            </a:r>
          </a:p>
          <a:p>
            <a:r>
              <a:rPr lang="en-US" dirty="0"/>
              <a:t>C</a:t>
            </a:r>
            <a:r>
              <a:rPr lang="en-US" dirty="0" smtClean="0"/>
              <a:t>odec based transport</a:t>
            </a:r>
          </a:p>
          <a:p>
            <a:r>
              <a:rPr lang="en-US" dirty="0" smtClean="0"/>
              <a:t>All APIs in C++ and Java</a:t>
            </a:r>
          </a:p>
          <a:p>
            <a:r>
              <a:rPr lang="en-US" dirty="0" smtClean="0"/>
              <a:t>Python and Matlab </a:t>
            </a:r>
          </a:p>
          <a:p>
            <a:r>
              <a:rPr lang="en-US" dirty="0" smtClean="0"/>
              <a:t>High Performance</a:t>
            </a:r>
          </a:p>
          <a:p>
            <a:r>
              <a:rPr lang="en-US" dirty="0" smtClean="0"/>
              <a:t>High Reliability</a:t>
            </a:r>
          </a:p>
        </p:txBody>
      </p:sp>
      <p:sp>
        <p:nvSpPr>
          <p:cNvPr id="5" name="Text Placeholder 4"/>
          <p:cNvSpPr>
            <a:spLocks noGrp="1"/>
          </p:cNvSpPr>
          <p:nvPr>
            <p:ph type="body" sz="quarter" idx="13"/>
          </p:nvPr>
        </p:nvSpPr>
        <p:spPr/>
        <p:txBody>
          <a:bodyPr/>
          <a:lstStyle/>
          <a:p>
            <a:r>
              <a:rPr lang="en-US" dirty="0"/>
              <a:t>Version 4 Additions to EPICS</a:t>
            </a:r>
          </a:p>
          <a:p>
            <a:endParaRPr lang="en-US" dirty="0"/>
          </a:p>
        </p:txBody>
      </p:sp>
      <p:sp>
        <p:nvSpPr>
          <p:cNvPr id="10" name="Rectangle 9"/>
          <p:cNvSpPr/>
          <p:nvPr/>
        </p:nvSpPr>
        <p:spPr>
          <a:xfrm>
            <a:off x="4486741" y="2070747"/>
            <a:ext cx="4223717" cy="2677656"/>
          </a:xfrm>
          <a:prstGeom prst="rect">
            <a:avLst/>
          </a:prstGeom>
          <a:noFill/>
          <a:ln>
            <a:solidFill>
              <a:schemeClr val="tx1"/>
            </a:solidFill>
          </a:ln>
        </p:spPr>
        <p:txBody>
          <a:bodyPr wrap="square">
            <a:spAutoFit/>
          </a:bodyPr>
          <a:lstStyle/>
          <a:p>
            <a:pPr defTabSz="457200" eaLnBrk="1" fontAlgn="auto" hangingPunct="1">
              <a:spcBef>
                <a:spcPts val="0"/>
              </a:spcBef>
              <a:spcAft>
                <a:spcPts val="0"/>
              </a:spcAft>
            </a:pPr>
            <a:r>
              <a:rPr lang="fr-FR" sz="1200" dirty="0">
                <a:solidFill>
                  <a:prstClr val="black"/>
                </a:solidFill>
                <a:latin typeface="Courier"/>
                <a:cs typeface="Courier"/>
              </a:rPr>
              <a:t>$ </a:t>
            </a:r>
            <a:r>
              <a:rPr lang="fr-FR" sz="1200" dirty="0" err="1">
                <a:solidFill>
                  <a:prstClr val="black"/>
                </a:solidFill>
                <a:latin typeface="Courier"/>
                <a:cs typeface="Courier"/>
              </a:rPr>
              <a:t>eget</a:t>
            </a:r>
            <a:r>
              <a:rPr lang="fr-FR" sz="1200" dirty="0">
                <a:solidFill>
                  <a:prstClr val="black"/>
                </a:solidFill>
                <a:latin typeface="Courier"/>
                <a:cs typeface="Courier"/>
              </a:rPr>
              <a:t> -s XCOR:LI24:900:TWISS</a:t>
            </a:r>
          </a:p>
          <a:p>
            <a:pPr defTabSz="457200" eaLnBrk="1" fontAlgn="auto" hangingPunct="1">
              <a:spcBef>
                <a:spcPts val="0"/>
              </a:spcBef>
              <a:spcAft>
                <a:spcPts val="0"/>
              </a:spcAft>
            </a:pPr>
            <a:r>
              <a:rPr lang="fr-FR" sz="1200" dirty="0">
                <a:solidFill>
                  <a:prstClr val="black"/>
                </a:solidFill>
                <a:latin typeface="Courier"/>
                <a:cs typeface="Courier"/>
              </a:rPr>
              <a:t>non-normative type</a:t>
            </a:r>
          </a:p>
          <a:p>
            <a:pPr defTabSz="457200" eaLnBrk="1" fontAlgn="auto" hangingPunct="1">
              <a:spcBef>
                <a:spcPts val="0"/>
              </a:spcBef>
              <a:spcAft>
                <a:spcPts val="0"/>
              </a:spcAft>
            </a:pPr>
            <a:r>
              <a:rPr lang="fr-FR" sz="1200" dirty="0">
                <a:solidFill>
                  <a:prstClr val="black"/>
                </a:solidFill>
                <a:latin typeface="Courier"/>
                <a:cs typeface="Courier"/>
              </a:rPr>
              <a:t>structure </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energy</a:t>
            </a:r>
            <a:r>
              <a:rPr lang="fr-FR" sz="1200" dirty="0">
                <a:solidFill>
                  <a:prstClr val="black"/>
                </a:solidFill>
                <a:latin typeface="Courier"/>
                <a:cs typeface="Courier"/>
              </a:rPr>
              <a:t> 5.00512</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psix</a:t>
            </a:r>
            <a:r>
              <a:rPr lang="fr-FR" sz="1200" dirty="0">
                <a:solidFill>
                  <a:prstClr val="black"/>
                </a:solidFill>
                <a:latin typeface="Courier"/>
                <a:cs typeface="Courier"/>
              </a:rPr>
              <a:t> 37.7625</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alphax</a:t>
            </a:r>
            <a:r>
              <a:rPr lang="fr-FR" sz="1200" dirty="0">
                <a:solidFill>
                  <a:prstClr val="black"/>
                </a:solidFill>
                <a:latin typeface="Courier"/>
                <a:cs typeface="Courier"/>
              </a:rPr>
              <a:t> 13.6562</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betax</a:t>
            </a:r>
            <a:r>
              <a:rPr lang="fr-FR" sz="1200" dirty="0">
                <a:solidFill>
                  <a:prstClr val="black"/>
                </a:solidFill>
                <a:latin typeface="Courier"/>
                <a:cs typeface="Courier"/>
              </a:rPr>
              <a:t> -2.78671</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etax</a:t>
            </a:r>
            <a:r>
              <a:rPr lang="fr-FR" sz="1200" dirty="0">
                <a:solidFill>
                  <a:prstClr val="black"/>
                </a:solidFill>
                <a:latin typeface="Courier"/>
                <a:cs typeface="Courier"/>
              </a:rPr>
              <a:t> -0.00698294</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etaxp</a:t>
            </a:r>
            <a:r>
              <a:rPr lang="fr-FR" sz="1200" dirty="0">
                <a:solidFill>
                  <a:prstClr val="black"/>
                </a:solidFill>
                <a:latin typeface="Courier"/>
                <a:cs typeface="Courier"/>
              </a:rPr>
              <a:t> 0.00107115</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psiy</a:t>
            </a:r>
            <a:r>
              <a:rPr lang="fr-FR" sz="1200" dirty="0">
                <a:solidFill>
                  <a:prstClr val="black"/>
                </a:solidFill>
                <a:latin typeface="Courier"/>
                <a:cs typeface="Courier"/>
              </a:rPr>
              <a:t> 31.9488</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alphay</a:t>
            </a:r>
            <a:r>
              <a:rPr lang="fr-FR" sz="1200" dirty="0">
                <a:solidFill>
                  <a:prstClr val="black"/>
                </a:solidFill>
                <a:latin typeface="Courier"/>
                <a:cs typeface="Courier"/>
              </a:rPr>
              <a:t> 116.762</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betay</a:t>
            </a:r>
            <a:r>
              <a:rPr lang="fr-FR" sz="1200" dirty="0">
                <a:solidFill>
                  <a:prstClr val="black"/>
                </a:solidFill>
                <a:latin typeface="Courier"/>
                <a:cs typeface="Courier"/>
              </a:rPr>
              <a:t> 5.2592</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etay</a:t>
            </a:r>
            <a:r>
              <a:rPr lang="fr-FR" sz="1200" dirty="0">
                <a:solidFill>
                  <a:prstClr val="black"/>
                </a:solidFill>
                <a:latin typeface="Courier"/>
                <a:cs typeface="Courier"/>
              </a:rPr>
              <a:t> 0</a:t>
            </a:r>
          </a:p>
          <a:p>
            <a:pPr defTabSz="457200" eaLnBrk="1" fontAlgn="auto" hangingPunct="1">
              <a:spcBef>
                <a:spcPts val="0"/>
              </a:spcBef>
              <a:spcAft>
                <a:spcPts val="0"/>
              </a:spcAft>
            </a:pPr>
            <a:r>
              <a:rPr lang="fr-FR" sz="1200" dirty="0">
                <a:solidFill>
                  <a:prstClr val="black"/>
                </a:solidFill>
                <a:latin typeface="Courier"/>
                <a:cs typeface="Courier"/>
              </a:rPr>
              <a:t>    double </a:t>
            </a:r>
            <a:r>
              <a:rPr lang="fr-FR" sz="1200" dirty="0" err="1">
                <a:solidFill>
                  <a:prstClr val="black"/>
                </a:solidFill>
                <a:latin typeface="Courier"/>
                <a:cs typeface="Courier"/>
              </a:rPr>
              <a:t>etayp</a:t>
            </a:r>
            <a:r>
              <a:rPr lang="fr-FR" sz="1200" dirty="0">
                <a:solidFill>
                  <a:prstClr val="black"/>
                </a:solidFill>
                <a:latin typeface="Courier"/>
                <a:cs typeface="Courier"/>
              </a:rPr>
              <a:t> 0</a:t>
            </a:r>
          </a:p>
        </p:txBody>
      </p:sp>
      <p:sp>
        <p:nvSpPr>
          <p:cNvPr id="12" name="TextBox 11"/>
          <p:cNvSpPr txBox="1"/>
          <p:nvPr/>
        </p:nvSpPr>
        <p:spPr>
          <a:xfrm>
            <a:off x="4602692" y="4808687"/>
            <a:ext cx="4169694" cy="954107"/>
          </a:xfrm>
          <a:prstGeom prst="rect">
            <a:avLst/>
          </a:prstGeom>
          <a:noFill/>
        </p:spPr>
        <p:txBody>
          <a:bodyPr wrap="none" rtlCol="0">
            <a:spAutoFit/>
          </a:bodyPr>
          <a:lstStyle/>
          <a:p>
            <a:pPr defTabSz="457200" eaLnBrk="1" fontAlgn="auto" hangingPunct="1">
              <a:spcBef>
                <a:spcPts val="0"/>
              </a:spcBef>
              <a:spcAft>
                <a:spcPts val="0"/>
              </a:spcAft>
            </a:pPr>
            <a:r>
              <a:rPr lang="en-US" sz="1400" i="1" dirty="0">
                <a:solidFill>
                  <a:prstClr val="black"/>
                </a:solidFill>
                <a:latin typeface="Calibri"/>
              </a:rPr>
              <a:t>Figure: Example EPICS v4 </a:t>
            </a:r>
            <a:r>
              <a:rPr lang="en-US" sz="1400" i="1" dirty="0" err="1">
                <a:solidFill>
                  <a:prstClr val="black"/>
                </a:solidFill>
                <a:latin typeface="Calibri"/>
              </a:rPr>
              <a:t>pvAccess</a:t>
            </a:r>
            <a:r>
              <a:rPr lang="en-US" sz="1400" i="1" dirty="0">
                <a:solidFill>
                  <a:prstClr val="black"/>
                </a:solidFill>
                <a:latin typeface="Calibri"/>
              </a:rPr>
              <a:t> method “</a:t>
            </a:r>
            <a:r>
              <a:rPr lang="en-US" sz="1400" i="1" dirty="0" err="1">
                <a:solidFill>
                  <a:prstClr val="black"/>
                </a:solidFill>
                <a:latin typeface="Calibri"/>
              </a:rPr>
              <a:t>eget</a:t>
            </a:r>
            <a:r>
              <a:rPr lang="en-US" sz="1400" i="1" dirty="0">
                <a:solidFill>
                  <a:prstClr val="black"/>
                </a:solidFill>
                <a:latin typeface="Calibri"/>
              </a:rPr>
              <a:t>”, </a:t>
            </a:r>
            <a:br>
              <a:rPr lang="en-US" sz="1400" i="1" dirty="0">
                <a:solidFill>
                  <a:prstClr val="black"/>
                </a:solidFill>
                <a:latin typeface="Calibri"/>
              </a:rPr>
            </a:br>
            <a:r>
              <a:rPr lang="en-US" sz="1400" i="1" dirty="0">
                <a:solidFill>
                  <a:prstClr val="black"/>
                </a:solidFill>
                <a:latin typeface="Calibri"/>
              </a:rPr>
              <a:t>getting PV whose value is a structure giving the </a:t>
            </a:r>
            <a:br>
              <a:rPr lang="en-US" sz="1400" i="1" dirty="0">
                <a:solidFill>
                  <a:prstClr val="black"/>
                </a:solidFill>
                <a:latin typeface="Calibri"/>
              </a:rPr>
            </a:br>
            <a:r>
              <a:rPr lang="en-US" sz="1400" i="1" dirty="0">
                <a:solidFill>
                  <a:prstClr val="black"/>
                </a:solidFill>
                <a:latin typeface="Calibri"/>
              </a:rPr>
              <a:t>Courant-Snyder parameters at a corrector magnet.</a:t>
            </a:r>
          </a:p>
          <a:p>
            <a:pPr defTabSz="457200" eaLnBrk="1" fontAlgn="auto" hangingPunct="1">
              <a:spcBef>
                <a:spcPts val="0"/>
              </a:spcBef>
              <a:spcAft>
                <a:spcPts val="0"/>
              </a:spcAft>
            </a:pPr>
            <a:r>
              <a:rPr lang="en-US" sz="1400" i="1" dirty="0">
                <a:solidFill>
                  <a:prstClr val="black"/>
                </a:solidFill>
                <a:latin typeface="Calibri"/>
              </a:rPr>
              <a:t>This example is from the LCLS control system at SLAC.</a:t>
            </a:r>
          </a:p>
        </p:txBody>
      </p:sp>
    </p:spTree>
    <p:extLst>
      <p:ext uri="{BB962C8B-B14F-4D97-AF65-F5344CB8AC3E}">
        <p14:creationId xmlns:p14="http://schemas.microsoft.com/office/powerpoint/2010/main" val="3885823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762000"/>
          </a:xfrm>
        </p:spPr>
        <p:txBody>
          <a:bodyPr/>
          <a:lstStyle/>
          <a:p>
            <a:pPr marL="838200" indent="-838200"/>
            <a:r>
              <a:rPr lang="en-US" altLang="en-US" b="1" dirty="0" smtClean="0">
                <a:solidFill>
                  <a:srgbClr val="0066FF"/>
                </a:solidFill>
              </a:rPr>
              <a:t>Base Class Enhancements</a:t>
            </a:r>
          </a:p>
        </p:txBody>
      </p:sp>
      <p:sp>
        <p:nvSpPr>
          <p:cNvPr id="16387" name="Rectangle 3"/>
          <p:cNvSpPr>
            <a:spLocks noGrp="1" noChangeArrowheads="1"/>
          </p:cNvSpPr>
          <p:nvPr>
            <p:ph type="body" idx="1"/>
          </p:nvPr>
        </p:nvSpPr>
        <p:spPr>
          <a:xfrm>
            <a:off x="0" y="1066800"/>
            <a:ext cx="8915400" cy="5257800"/>
          </a:xfrm>
        </p:spPr>
        <p:txBody>
          <a:bodyPr/>
          <a:lstStyle/>
          <a:p>
            <a:pPr marL="288925" indent="-225425">
              <a:lnSpc>
                <a:spcPct val="90000"/>
              </a:lnSpc>
            </a:pPr>
            <a:r>
              <a:rPr lang="en-US" altLang="en-US" dirty="0" err="1" smtClean="0"/>
              <a:t>asynNDArrayDriver</a:t>
            </a:r>
            <a:r>
              <a:rPr lang="en-US" altLang="en-US" dirty="0" smtClean="0"/>
              <a:t>, </a:t>
            </a:r>
            <a:r>
              <a:rPr lang="en-US" altLang="en-US" dirty="0" err="1" smtClean="0"/>
              <a:t>NDArrayBase.template</a:t>
            </a:r>
            <a:r>
              <a:rPr lang="en-US" altLang="en-US" dirty="0" smtClean="0"/>
              <a:t>, </a:t>
            </a:r>
            <a:r>
              <a:rPr lang="en-US" altLang="en-US" dirty="0" err="1" smtClean="0"/>
              <a:t>NDPluginBase.adl</a:t>
            </a:r>
            <a:r>
              <a:rPr lang="en-US" altLang="en-US" dirty="0" smtClean="0"/>
              <a:t>, </a:t>
            </a:r>
            <a:r>
              <a:rPr lang="en-US" altLang="en-US" dirty="0" err="1" smtClean="0"/>
              <a:t>ADSetup.adl</a:t>
            </a:r>
            <a:r>
              <a:rPr lang="en-US" altLang="en-US" dirty="0" smtClean="0"/>
              <a:t>, all plugin </a:t>
            </a:r>
            <a:r>
              <a:rPr lang="en-US" altLang="en-US" dirty="0" err="1" smtClean="0"/>
              <a:t>adl</a:t>
            </a:r>
            <a:r>
              <a:rPr lang="en-US" altLang="en-US" dirty="0" smtClean="0"/>
              <a:t> files</a:t>
            </a:r>
          </a:p>
          <a:p>
            <a:pPr marL="688975" lvl="1" indent="-225425">
              <a:lnSpc>
                <a:spcPct val="90000"/>
              </a:lnSpc>
            </a:pPr>
            <a:r>
              <a:rPr lang="en-US" altLang="en-US" dirty="0" err="1" smtClean="0"/>
              <a:t>ADCoreVersion_RBV</a:t>
            </a:r>
            <a:r>
              <a:rPr lang="en-US" altLang="en-US" dirty="0" smtClean="0"/>
              <a:t>, </a:t>
            </a:r>
            <a:r>
              <a:rPr lang="en-US" altLang="en-US" dirty="0" err="1" smtClean="0"/>
              <a:t>DriverVersion_RBV</a:t>
            </a:r>
            <a:r>
              <a:rPr lang="en-US" altLang="en-US" dirty="0" smtClean="0"/>
              <a:t>. </a:t>
            </a:r>
          </a:p>
          <a:p>
            <a:pPr marL="688975" lvl="1" indent="-225425">
              <a:lnSpc>
                <a:spcPct val="90000"/>
              </a:lnSpc>
            </a:pPr>
            <a:r>
              <a:rPr lang="en-US" altLang="en-US" dirty="0" smtClean="0"/>
              <a:t>Show the version of </a:t>
            </a:r>
            <a:r>
              <a:rPr lang="en-US" altLang="en-US" dirty="0" err="1" smtClean="0"/>
              <a:t>ADCore</a:t>
            </a:r>
            <a:r>
              <a:rPr lang="en-US" altLang="en-US" dirty="0" smtClean="0"/>
              <a:t> and of the driver or plugin that the IOC was built with. </a:t>
            </a:r>
          </a:p>
          <a:p>
            <a:pPr marL="288925" indent="-225425">
              <a:lnSpc>
                <a:spcPct val="90000"/>
              </a:lnSpc>
            </a:pPr>
            <a:r>
              <a:rPr lang="en-US" altLang="en-US" dirty="0" err="1" smtClean="0"/>
              <a:t>ADDriver</a:t>
            </a:r>
            <a:r>
              <a:rPr lang="en-US" altLang="en-US" dirty="0" smtClean="0"/>
              <a:t>, </a:t>
            </a:r>
            <a:r>
              <a:rPr lang="en-US" altLang="en-US" dirty="0" err="1" smtClean="0"/>
              <a:t>ADBase.template</a:t>
            </a:r>
            <a:r>
              <a:rPr lang="en-US" altLang="en-US" dirty="0" smtClean="0"/>
              <a:t>, </a:t>
            </a:r>
            <a:r>
              <a:rPr lang="en-US" altLang="en-US" dirty="0" err="1" smtClean="0"/>
              <a:t>ADSetup.adl</a:t>
            </a:r>
            <a:endParaRPr lang="en-US" altLang="en-US" dirty="0" smtClean="0"/>
          </a:p>
          <a:p>
            <a:pPr marL="688975" lvl="1" indent="-225425">
              <a:lnSpc>
                <a:spcPct val="90000"/>
              </a:lnSpc>
            </a:pPr>
            <a:r>
              <a:rPr lang="en-US" altLang="en-US" dirty="0" err="1" smtClean="0"/>
              <a:t>SerialNumber_RBV</a:t>
            </a:r>
            <a:r>
              <a:rPr lang="en-US" altLang="en-US" dirty="0" smtClean="0"/>
              <a:t>, </a:t>
            </a:r>
            <a:r>
              <a:rPr lang="en-US" altLang="en-US" dirty="0" err="1" smtClean="0"/>
              <a:t>FirmwareVersion_RBV</a:t>
            </a:r>
            <a:r>
              <a:rPr lang="en-US" altLang="en-US" dirty="0" smtClean="0"/>
              <a:t>, and </a:t>
            </a:r>
            <a:r>
              <a:rPr lang="en-US" altLang="en-US" dirty="0" err="1" smtClean="0"/>
              <a:t>SDKVersion_RBV</a:t>
            </a:r>
            <a:r>
              <a:rPr lang="en-US" altLang="en-US" dirty="0" smtClean="0"/>
              <a:t>. </a:t>
            </a:r>
          </a:p>
          <a:p>
            <a:pPr marL="688975" lvl="1" indent="-225425">
              <a:lnSpc>
                <a:spcPct val="90000"/>
              </a:lnSpc>
            </a:pPr>
            <a:r>
              <a:rPr lang="en-US" altLang="en-US" dirty="0" smtClean="0"/>
              <a:t>Show the serial number and firmware version of the detector, and the version of the vendor SDK library that the IOC was built with. </a:t>
            </a:r>
          </a:p>
          <a:p>
            <a:pPr marL="288925" indent="-225425">
              <a:lnSpc>
                <a:spcPct val="90000"/>
              </a:lnSpc>
            </a:pPr>
            <a:r>
              <a:rPr lang="en-US" altLang="en-US" dirty="0" smtClean="0"/>
              <a:t>Because </a:t>
            </a:r>
            <a:r>
              <a:rPr lang="en-US" altLang="en-US" dirty="0" err="1" smtClean="0"/>
              <a:t>NDPluginBase.adl</a:t>
            </a:r>
            <a:r>
              <a:rPr lang="en-US" altLang="en-US" dirty="0" smtClean="0"/>
              <a:t> and </a:t>
            </a:r>
            <a:r>
              <a:rPr lang="en-US" altLang="en-US" dirty="0" err="1" smtClean="0"/>
              <a:t>ADSetup.adl</a:t>
            </a:r>
            <a:r>
              <a:rPr lang="en-US" altLang="en-US" dirty="0" smtClean="0"/>
              <a:t> grew larger all plugin and driver </a:t>
            </a:r>
            <a:r>
              <a:rPr lang="en-US" altLang="en-US" dirty="0" err="1" smtClean="0"/>
              <a:t>adl</a:t>
            </a:r>
            <a:r>
              <a:rPr lang="en-US" altLang="en-US" dirty="0" smtClean="0"/>
              <a:t> files have changed their layouts.</a:t>
            </a:r>
          </a:p>
          <a:p>
            <a:pPr marL="688975" lvl="1" indent="-225425">
              <a:lnSpc>
                <a:spcPct val="90000"/>
              </a:lnSpc>
            </a:pPr>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76200"/>
            <a:ext cx="7772400" cy="762000"/>
          </a:xfrm>
        </p:spPr>
        <p:txBody>
          <a:bodyPr/>
          <a:lstStyle/>
          <a:p>
            <a:pPr marL="838200" indent="-838200"/>
            <a:r>
              <a:rPr lang="en-US" altLang="en-US" b="1" dirty="0" smtClean="0">
                <a:solidFill>
                  <a:srgbClr val="0066FF"/>
                </a:solidFill>
              </a:rPr>
              <a:t>Base Class Enhancements</a:t>
            </a:r>
          </a:p>
        </p:txBody>
      </p:sp>
      <p:pic>
        <p:nvPicPr>
          <p:cNvPr id="4" name="Picture 3" descr="P:\rivers\Talks\TWG areaDetector 2017\NDPluginP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1999"/>
            <a:ext cx="320465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65539" name="Picture 3" descr="P:\rivers\Talks\TWG areaDetector 2017\AndorDriv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762000"/>
            <a:ext cx="418571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04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685800" y="0"/>
            <a:ext cx="7772400" cy="914400"/>
          </a:xfrm>
        </p:spPr>
        <p:txBody>
          <a:bodyPr/>
          <a:lstStyle/>
          <a:p>
            <a:r>
              <a:rPr lang="en-US" altLang="en-US" sz="4000" b="1" dirty="0" smtClean="0">
                <a:solidFill>
                  <a:srgbClr val="0066FF"/>
                </a:solidFill>
              </a:rPr>
              <a:t>Viewers</a:t>
            </a:r>
          </a:p>
        </p:txBody>
      </p:sp>
      <p:sp>
        <p:nvSpPr>
          <p:cNvPr id="23555" name="Content Placeholder 3"/>
          <p:cNvSpPr>
            <a:spLocks noGrp="1"/>
          </p:cNvSpPr>
          <p:nvPr>
            <p:ph idx="1"/>
          </p:nvPr>
        </p:nvSpPr>
        <p:spPr>
          <a:xfrm>
            <a:off x="685800" y="1143000"/>
            <a:ext cx="7772400" cy="4114800"/>
          </a:xfrm>
        </p:spPr>
        <p:txBody>
          <a:bodyPr/>
          <a:lstStyle/>
          <a:p>
            <a:r>
              <a:rPr lang="en-US" altLang="en-US" sz="2800" dirty="0" err="1" smtClean="0"/>
              <a:t>EPICS_AD_Viewer</a:t>
            </a:r>
            <a:r>
              <a:rPr lang="en-US" altLang="en-US" sz="2800" dirty="0" smtClean="0"/>
              <a:t> enhancements</a:t>
            </a:r>
          </a:p>
          <a:p>
            <a:pPr lvl="1"/>
            <a:r>
              <a:rPr lang="en-US" altLang="en-US" sz="2400" dirty="0" smtClean="0"/>
              <a:t>Automatically set the contrast when a new window is created. </a:t>
            </a:r>
          </a:p>
          <a:p>
            <a:pPr lvl="2"/>
            <a:r>
              <a:rPr lang="en-US" altLang="en-US" sz="2000" dirty="0"/>
              <a:t>E</a:t>
            </a:r>
            <a:r>
              <a:rPr lang="en-US" altLang="en-US" sz="2000" dirty="0" smtClean="0"/>
              <a:t>liminates the need to manually set the contrast when changing image size, data type, and color mode in many cases.</a:t>
            </a:r>
          </a:p>
          <a:p>
            <a:pPr lvl="1"/>
            <a:r>
              <a:rPr lang="en-US" altLang="en-US" sz="2400" dirty="0" smtClean="0"/>
              <a:t>When image window is automatically closed and reopened because the size, data type, or color mode changes the new window is now positioned in the same location as the window that was closed.</a:t>
            </a:r>
          </a:p>
          <a:p>
            <a:r>
              <a:rPr lang="en-US" altLang="en-US" sz="2800" dirty="0" smtClean="0"/>
              <a:t>Gaussian Profiler</a:t>
            </a:r>
          </a:p>
          <a:p>
            <a:pPr lvl="1"/>
            <a:r>
              <a:rPr lang="en-US" altLang="en-US" sz="2400" dirty="0" smtClean="0"/>
              <a:t>Like the normal ImageJ line profile in “live” mode, but with fitting of Gaussian and live display of fit parameters</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685800" y="0"/>
            <a:ext cx="7772400" cy="914400"/>
          </a:xfrm>
        </p:spPr>
        <p:txBody>
          <a:bodyPr/>
          <a:lstStyle/>
          <a:p>
            <a:r>
              <a:rPr lang="en-US" altLang="en-US" sz="4000" b="1" dirty="0" smtClean="0">
                <a:solidFill>
                  <a:srgbClr val="0066FF"/>
                </a:solidFill>
              </a:rPr>
              <a:t>Viewers</a:t>
            </a:r>
          </a:p>
        </p:txBody>
      </p:sp>
      <p:sp>
        <p:nvSpPr>
          <p:cNvPr id="24579" name="Content Placeholder 3"/>
          <p:cNvSpPr>
            <a:spLocks noGrp="1"/>
          </p:cNvSpPr>
          <p:nvPr>
            <p:ph idx="1"/>
          </p:nvPr>
        </p:nvSpPr>
        <p:spPr>
          <a:xfrm>
            <a:off x="685800" y="1143000"/>
            <a:ext cx="7772400" cy="4114800"/>
          </a:xfrm>
        </p:spPr>
        <p:txBody>
          <a:bodyPr/>
          <a:lstStyle/>
          <a:p>
            <a:r>
              <a:rPr lang="en-US" altLang="en-US" sz="2800" dirty="0" err="1" smtClean="0"/>
              <a:t>EPICS_AD_Controller</a:t>
            </a:r>
            <a:r>
              <a:rPr lang="en-US" altLang="en-US" sz="2800" dirty="0" smtClean="0"/>
              <a:t>.  Allows using the ImageJ ROI tools (rectangle and oval) to graphically define the following:</a:t>
            </a:r>
          </a:p>
          <a:p>
            <a:pPr lvl="1"/>
            <a:r>
              <a:rPr lang="en-US" altLang="en-US" sz="2400" dirty="0" smtClean="0"/>
              <a:t>The readout region of the detector/camera</a:t>
            </a:r>
          </a:p>
          <a:p>
            <a:pPr lvl="1"/>
            <a:r>
              <a:rPr lang="en-US" altLang="en-US" sz="2400" dirty="0" smtClean="0"/>
              <a:t>The position and size of an ROI (</a:t>
            </a:r>
            <a:r>
              <a:rPr lang="en-US" altLang="en-US" sz="2400" dirty="0" err="1" smtClean="0"/>
              <a:t>NDPluginROI</a:t>
            </a:r>
            <a:r>
              <a:rPr lang="en-US" altLang="en-US" sz="2400" dirty="0" smtClean="0"/>
              <a:t>)</a:t>
            </a:r>
          </a:p>
          <a:p>
            <a:pPr lvl="1"/>
            <a:r>
              <a:rPr lang="en-US" altLang="en-US" sz="2400" dirty="0" smtClean="0"/>
              <a:t>The position and size of an overlay (</a:t>
            </a:r>
            <a:r>
              <a:rPr lang="en-US" altLang="en-US" sz="2400" dirty="0" err="1" smtClean="0"/>
              <a:t>NDPluginOverlay</a:t>
            </a:r>
            <a:r>
              <a:rPr lang="en-US" altLang="en-US" sz="2400" dirty="0" smtClean="0"/>
              <a:t>)</a:t>
            </a:r>
          </a:p>
          <a:p>
            <a:pPr lvl="1"/>
            <a:r>
              <a:rPr lang="en-US" altLang="en-US" sz="2400" dirty="0" smtClean="0"/>
              <a:t>The plugin chain can include an </a:t>
            </a:r>
            <a:r>
              <a:rPr lang="en-US" altLang="en-US" sz="2400" dirty="0" err="1" smtClean="0"/>
              <a:t>NDPluginTransform</a:t>
            </a:r>
            <a:r>
              <a:rPr lang="en-US" altLang="en-US" sz="2400" dirty="0" smtClean="0"/>
              <a:t> plugin which changes the image orientation and an </a:t>
            </a:r>
            <a:r>
              <a:rPr lang="en-US" altLang="en-US" sz="2400" dirty="0" err="1" smtClean="0"/>
              <a:t>NDPluginROI</a:t>
            </a:r>
            <a:r>
              <a:rPr lang="en-US" altLang="en-US" sz="2400" dirty="0" smtClean="0"/>
              <a:t> plugin that changes the binning, size, and X/Y axes directions. The plugin corrects for these transformations when defining the target object. </a:t>
            </a:r>
          </a:p>
          <a:p>
            <a:pPr lvl="1"/>
            <a:r>
              <a:rPr lang="en-US" altLang="en-US" sz="2400" dirty="0" smtClean="0"/>
              <a:t>Chris Roehrig wrote an earlier version of this plugin.</a:t>
            </a:r>
          </a:p>
          <a:p>
            <a:endParaRPr lang="en-US" altLang="en-US" sz="2800" dirty="0" smtClean="0"/>
          </a:p>
          <a:p>
            <a:endParaRPr lang="en-US" alt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xfrm>
            <a:off x="152399" y="380999"/>
            <a:ext cx="7848601" cy="685800"/>
          </a:xfrm>
        </p:spPr>
        <p:txBody>
          <a:bodyPr/>
          <a:lstStyle/>
          <a:p>
            <a:r>
              <a:rPr lang="en-US" altLang="en-US" b="1" dirty="0" smtClean="0">
                <a:solidFill>
                  <a:srgbClr val="0066FF"/>
                </a:solidFill>
              </a:rPr>
              <a:t>Viewer Demo</a:t>
            </a:r>
          </a:p>
        </p:txBody>
      </p:sp>
    </p:spTree>
    <p:extLst>
      <p:ext uri="{BB962C8B-B14F-4D97-AF65-F5344CB8AC3E}">
        <p14:creationId xmlns:p14="http://schemas.microsoft.com/office/powerpoint/2010/main" val="29361444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685800" y="152400"/>
            <a:ext cx="7772400" cy="685800"/>
          </a:xfrm>
        </p:spPr>
        <p:txBody>
          <a:bodyPr/>
          <a:lstStyle/>
          <a:p>
            <a:r>
              <a:rPr lang="en-US" altLang="en-US" sz="4000" b="1" dirty="0" smtClean="0">
                <a:solidFill>
                  <a:srgbClr val="0066FF"/>
                </a:solidFill>
              </a:rPr>
              <a:t>Future Ideas: </a:t>
            </a:r>
            <a:r>
              <a:rPr lang="en-US" altLang="en-US" sz="4000" b="1" dirty="0" err="1" smtClean="0">
                <a:solidFill>
                  <a:srgbClr val="0066FF"/>
                </a:solidFill>
              </a:rPr>
              <a:t>ADCore</a:t>
            </a:r>
            <a:r>
              <a:rPr lang="en-US" altLang="en-US" sz="4000" b="1" dirty="0" smtClean="0">
                <a:solidFill>
                  <a:srgbClr val="0066FF"/>
                </a:solidFill>
              </a:rPr>
              <a:t> R3-0</a:t>
            </a:r>
          </a:p>
        </p:txBody>
      </p:sp>
      <p:sp>
        <p:nvSpPr>
          <p:cNvPr id="17411" name="Content Placeholder 3"/>
          <p:cNvSpPr>
            <a:spLocks noGrp="1"/>
          </p:cNvSpPr>
          <p:nvPr>
            <p:ph idx="1"/>
          </p:nvPr>
        </p:nvSpPr>
        <p:spPr>
          <a:xfrm>
            <a:off x="685800" y="914400"/>
            <a:ext cx="7772400" cy="4114800"/>
          </a:xfrm>
        </p:spPr>
        <p:txBody>
          <a:bodyPr/>
          <a:lstStyle/>
          <a:p>
            <a:r>
              <a:rPr lang="en-US" altLang="en-US" dirty="0" smtClean="0"/>
              <a:t>Put more functionality into </a:t>
            </a:r>
            <a:r>
              <a:rPr lang="en-US" altLang="en-US" dirty="0" err="1" smtClean="0"/>
              <a:t>ADDriver</a:t>
            </a:r>
            <a:r>
              <a:rPr lang="en-US" altLang="en-US" dirty="0" smtClean="0"/>
              <a:t> base class</a:t>
            </a:r>
          </a:p>
          <a:p>
            <a:pPr lvl="1"/>
            <a:r>
              <a:rPr lang="en-US" altLang="en-US" dirty="0" smtClean="0"/>
              <a:t>Currently it does not do much, all code is in each driver for:</a:t>
            </a:r>
          </a:p>
          <a:p>
            <a:pPr lvl="2"/>
            <a:r>
              <a:rPr lang="en-US" altLang="en-US" dirty="0" smtClean="0"/>
              <a:t>Doing callbacks to plugins</a:t>
            </a:r>
          </a:p>
          <a:p>
            <a:pPr lvl="2"/>
            <a:r>
              <a:rPr lang="en-US" altLang="en-US" dirty="0" smtClean="0"/>
              <a:t>Processing new exposure time with writeFloat64 function</a:t>
            </a:r>
          </a:p>
          <a:p>
            <a:pPr lvl="1"/>
            <a:r>
              <a:rPr lang="en-US" altLang="en-US" dirty="0" smtClean="0"/>
              <a:t>writeFloat64 in </a:t>
            </a:r>
            <a:r>
              <a:rPr lang="en-US" altLang="en-US" dirty="0" err="1" smtClean="0"/>
              <a:t>ADDriver</a:t>
            </a:r>
            <a:r>
              <a:rPr lang="en-US" altLang="en-US" dirty="0" smtClean="0"/>
              <a:t> base class would call </a:t>
            </a:r>
            <a:r>
              <a:rPr lang="en-US" altLang="en-US" dirty="0" err="1" smtClean="0"/>
              <a:t>setExposure</a:t>
            </a:r>
            <a:r>
              <a:rPr lang="en-US" altLang="en-US" dirty="0" smtClean="0"/>
              <a:t>() in derived class</a:t>
            </a:r>
          </a:p>
          <a:p>
            <a:pPr lvl="1"/>
            <a:r>
              <a:rPr lang="en-US" altLang="en-US" dirty="0" smtClean="0"/>
              <a:t>Derived class would call </a:t>
            </a:r>
            <a:r>
              <a:rPr lang="en-US" altLang="en-US" dirty="0" err="1" smtClean="0"/>
              <a:t>ADDriver</a:t>
            </a:r>
            <a:r>
              <a:rPr lang="en-US" altLang="en-US" dirty="0" smtClean="0"/>
              <a:t>::</a:t>
            </a:r>
            <a:r>
              <a:rPr lang="en-US" altLang="en-US" dirty="0" err="1" smtClean="0"/>
              <a:t>doPluginCallbacks</a:t>
            </a:r>
            <a:r>
              <a:rPr lang="en-US" altLang="en-US" dirty="0" smtClean="0"/>
              <a:t>(), which would handle setting attributes, getting timestamp, calling plugins, etc.</a:t>
            </a:r>
          </a:p>
          <a:p>
            <a:r>
              <a:rPr lang="en-US" altLang="en-US" dirty="0" smtClean="0"/>
              <a:t>Model 3 motor driver and </a:t>
            </a:r>
            <a:r>
              <a:rPr lang="en-US" altLang="en-US" dirty="0" err="1" smtClean="0"/>
              <a:t>quadEM</a:t>
            </a:r>
            <a:r>
              <a:rPr lang="en-US" altLang="en-US" dirty="0" smtClean="0"/>
              <a:t>, which also use </a:t>
            </a:r>
            <a:r>
              <a:rPr lang="en-US" altLang="en-US" dirty="0" err="1" smtClean="0"/>
              <a:t>asynPortDriver</a:t>
            </a:r>
            <a:r>
              <a:rPr lang="en-US" altLang="en-US" dirty="0" smtClean="0"/>
              <a:t>, are written this way</a:t>
            </a:r>
          </a:p>
          <a:p>
            <a:r>
              <a:rPr lang="en-US" altLang="en-US" dirty="0" err="1" smtClean="0"/>
              <a:t>Demultiplexor</a:t>
            </a:r>
            <a:r>
              <a:rPr lang="en-US" altLang="en-US" dirty="0" smtClean="0"/>
              <a:t>/multiplexor plugin</a:t>
            </a:r>
          </a:p>
          <a:p>
            <a:pPr lvl="1"/>
            <a:r>
              <a:rPr lang="en-US" altLang="en-US" dirty="0" smtClean="0"/>
              <a:t>Allow multiple plugins to work on the same data stream when it saturates a single core</a:t>
            </a:r>
          </a:p>
          <a:p>
            <a:r>
              <a:rPr lang="en-US" altLang="en-US" dirty="0" smtClean="0"/>
              <a:t>Simplify file saving modes (no more Single, Capture, Stream)</a:t>
            </a:r>
          </a:p>
          <a:p>
            <a:endParaRPr lang="en-US" alt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685800" y="152400"/>
            <a:ext cx="7772400" cy="1143000"/>
          </a:xfrm>
        </p:spPr>
        <p:txBody>
          <a:bodyPr/>
          <a:lstStyle/>
          <a:p>
            <a:r>
              <a:rPr lang="en-US" altLang="en-US" sz="4000" b="1" dirty="0">
                <a:solidFill>
                  <a:srgbClr val="0066FF"/>
                </a:solidFill>
              </a:rPr>
              <a:t>Future </a:t>
            </a:r>
            <a:r>
              <a:rPr lang="en-US" altLang="en-US" sz="4000" b="1" dirty="0" smtClean="0">
                <a:solidFill>
                  <a:srgbClr val="0066FF"/>
                </a:solidFill>
              </a:rPr>
              <a:t>Ideas: </a:t>
            </a:r>
            <a:r>
              <a:rPr lang="en-US" altLang="en-US" sz="4000" b="1" dirty="0" err="1" smtClean="0">
                <a:solidFill>
                  <a:srgbClr val="0066FF"/>
                </a:solidFill>
              </a:rPr>
              <a:t>ADCore</a:t>
            </a:r>
            <a:r>
              <a:rPr lang="en-US" altLang="en-US" sz="4000" b="1" dirty="0" smtClean="0">
                <a:solidFill>
                  <a:srgbClr val="0066FF"/>
                </a:solidFill>
              </a:rPr>
              <a:t> R4-0</a:t>
            </a:r>
          </a:p>
        </p:txBody>
      </p:sp>
      <p:sp>
        <p:nvSpPr>
          <p:cNvPr id="20483" name="Content Placeholder 3"/>
          <p:cNvSpPr>
            <a:spLocks noGrp="1"/>
          </p:cNvSpPr>
          <p:nvPr>
            <p:ph idx="1"/>
          </p:nvPr>
        </p:nvSpPr>
        <p:spPr>
          <a:xfrm>
            <a:off x="685800" y="1143000"/>
            <a:ext cx="7772400" cy="4114800"/>
          </a:xfrm>
        </p:spPr>
        <p:txBody>
          <a:bodyPr/>
          <a:lstStyle/>
          <a:p>
            <a:r>
              <a:rPr lang="en-US" altLang="en-US" smtClean="0"/>
              <a:t>Change NDArray to NTNDArray for passing data to plugins</a:t>
            </a:r>
          </a:p>
          <a:p>
            <a:r>
              <a:rPr lang="en-US" altLang="en-US" smtClean="0"/>
              <a:t>Utilize EPICS V4 infrastructure</a:t>
            </a:r>
          </a:p>
          <a:p>
            <a:r>
              <a:rPr lang="en-US" altLang="en-US" smtClean="0"/>
              <a:t>Smart pointers automatically eliminate all unnecessary copying</a:t>
            </a:r>
          </a:p>
          <a:p>
            <a:r>
              <a:rPr lang="en-US" altLang="en-US" smtClean="0"/>
              <a:t>V4 clients can immediately receive data with no need to convert to waveform records</a:t>
            </a:r>
          </a:p>
          <a:p>
            <a:r>
              <a:rPr lang="en-US" altLang="en-US" smtClean="0"/>
              <a:t>Bruno Martins has demonstrated this working</a:t>
            </a:r>
          </a:p>
          <a:p>
            <a:r>
              <a:rPr lang="en-US" altLang="en-US" smtClean="0"/>
              <a:t>Seems like a good path for the future</a:t>
            </a:r>
          </a:p>
          <a:p>
            <a:endParaRPr lang="en-US" altLang="en-US" smtClean="0"/>
          </a:p>
        </p:txBody>
      </p:sp>
    </p:spTree>
    <p:extLst>
      <p:ext uri="{BB962C8B-B14F-4D97-AF65-F5344CB8AC3E}">
        <p14:creationId xmlns:p14="http://schemas.microsoft.com/office/powerpoint/2010/main" val="538653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EPICS V4 “Normative Types”</a:t>
            </a:r>
            <a:endParaRPr lang="en-US" dirty="0"/>
          </a:p>
        </p:txBody>
      </p:sp>
      <p:pic>
        <p:nvPicPr>
          <p:cNvPr id="6" name="Content Placeholder 5"/>
          <p:cNvPicPr>
            <a:picLocks noGrp="1" noChangeAspect="1"/>
          </p:cNvPicPr>
          <p:nvPr>
            <p:ph sz="half" idx="1"/>
          </p:nvPr>
        </p:nvPicPr>
        <p:blipFill rotWithShape="1">
          <a:blip r:embed="rId3"/>
          <a:srcRect l="2088" t="226" b="-877"/>
          <a:stretch/>
        </p:blipFill>
        <p:spPr>
          <a:xfrm>
            <a:off x="216626" y="2013690"/>
            <a:ext cx="2757456" cy="4693272"/>
          </a:xfrm>
        </p:spPr>
      </p:pic>
      <p:sp>
        <p:nvSpPr>
          <p:cNvPr id="5" name="Text Placeholder 4"/>
          <p:cNvSpPr>
            <a:spLocks noGrp="1"/>
          </p:cNvSpPr>
          <p:nvPr>
            <p:ph type="body" sz="quarter" idx="13"/>
          </p:nvPr>
        </p:nvSpPr>
        <p:spPr/>
        <p:txBody>
          <a:bodyPr/>
          <a:lstStyle/>
          <a:p>
            <a:r>
              <a:rPr lang="en-US" dirty="0"/>
              <a:t>Version 4 Additions to EPICS</a:t>
            </a:r>
          </a:p>
          <a:p>
            <a:endParaRPr lang="en-US" dirty="0"/>
          </a:p>
          <a:p>
            <a:endParaRPr lang="en-US" dirty="0"/>
          </a:p>
        </p:txBody>
      </p:sp>
      <p:sp>
        <p:nvSpPr>
          <p:cNvPr id="7" name="TextBox 6"/>
          <p:cNvSpPr txBox="1"/>
          <p:nvPr/>
        </p:nvSpPr>
        <p:spPr>
          <a:xfrm>
            <a:off x="2846830" y="2112140"/>
            <a:ext cx="6002590" cy="1061829"/>
          </a:xfrm>
          <a:prstGeom prst="rect">
            <a:avLst/>
          </a:prstGeom>
          <a:noFill/>
          <a:ln w="3175">
            <a:solidFill>
              <a:schemeClr val="bg1">
                <a:lumMod val="65000"/>
              </a:schemeClr>
            </a:solidFill>
          </a:ln>
        </p:spPr>
        <p:txBody>
          <a:bodyPr wrap="none" rtlCol="0">
            <a:spAutoFit/>
          </a:bodyPr>
          <a:lstStyle/>
          <a:p>
            <a:pPr defTabSz="457200" eaLnBrk="1" fontAlgn="auto" hangingPunct="1">
              <a:spcBef>
                <a:spcPts val="0"/>
              </a:spcBef>
              <a:spcAft>
                <a:spcPts val="0"/>
              </a:spcAft>
            </a:pPr>
            <a:r>
              <a:rPr lang="da-DK" sz="900" dirty="0">
                <a:solidFill>
                  <a:prstClr val="black"/>
                </a:solidFill>
                <a:latin typeface="Courier"/>
                <a:cs typeface="Courier"/>
              </a:rPr>
              <a:t>$ eget -s XCOR:LI24:900:RMAT</a:t>
            </a:r>
          </a:p>
          <a:p>
            <a:pPr defTabSz="457200" eaLnBrk="1" fontAlgn="auto" hangingPunct="1">
              <a:spcBef>
                <a:spcPts val="0"/>
              </a:spcBef>
              <a:spcAft>
                <a:spcPts val="0"/>
              </a:spcAft>
            </a:pPr>
            <a:r>
              <a:rPr lang="da-DK" sz="900" dirty="0">
                <a:solidFill>
                  <a:prstClr val="black"/>
                </a:solidFill>
                <a:latin typeface="Courier"/>
                <a:cs typeface="Courier"/>
              </a:rPr>
              <a:t>     0.0727485     0.0289316             0             0     0.0652488    0.00125391</a:t>
            </a:r>
          </a:p>
          <a:p>
            <a:pPr defTabSz="457200" eaLnBrk="1" fontAlgn="auto" hangingPunct="1">
              <a:spcBef>
                <a:spcPts val="0"/>
              </a:spcBef>
              <a:spcAft>
                <a:spcPts val="0"/>
              </a:spcAft>
            </a:pPr>
            <a:r>
              <a:rPr lang="da-DK" sz="900" dirty="0">
                <a:solidFill>
                  <a:prstClr val="black"/>
                </a:solidFill>
                <a:latin typeface="Courier"/>
                <a:cs typeface="Courier"/>
              </a:rPr>
              <a:t>     0.0578214     0.0391775             0             0     -0.027185  -0.000192344</a:t>
            </a:r>
          </a:p>
          <a:p>
            <a:pPr defTabSz="457200" eaLnBrk="1" fontAlgn="auto" hangingPunct="1">
              <a:spcBef>
                <a:spcPts val="0"/>
              </a:spcBef>
              <a:spcAft>
                <a:spcPts val="0"/>
              </a:spcAft>
            </a:pPr>
            <a:r>
              <a:rPr lang="da-DK" sz="900" dirty="0">
                <a:solidFill>
                  <a:prstClr val="black"/>
                </a:solidFill>
                <a:latin typeface="Courier"/>
                <a:cs typeface="Courier"/>
              </a:rPr>
              <a:t>             0             0    0.00943029       1.14291             0             0</a:t>
            </a:r>
          </a:p>
          <a:p>
            <a:pPr defTabSz="457200" eaLnBrk="1" fontAlgn="auto" hangingPunct="1">
              <a:spcBef>
                <a:spcPts val="0"/>
              </a:spcBef>
              <a:spcAft>
                <a:spcPts val="0"/>
              </a:spcAft>
            </a:pPr>
            <a:r>
              <a:rPr lang="da-DK" sz="900" dirty="0">
                <a:solidFill>
                  <a:prstClr val="black"/>
                </a:solidFill>
                <a:latin typeface="Courier"/>
                <a:cs typeface="Courier"/>
              </a:rPr>
              <a:t>             0             0    -0.0013367    -0.0348832             0             0</a:t>
            </a:r>
          </a:p>
          <a:p>
            <a:pPr defTabSz="457200" eaLnBrk="1" fontAlgn="auto" hangingPunct="1">
              <a:spcBef>
                <a:spcPts val="0"/>
              </a:spcBef>
              <a:spcAft>
                <a:spcPts val="0"/>
              </a:spcAft>
            </a:pPr>
            <a:r>
              <a:rPr lang="da-DK" sz="900" dirty="0">
                <a:solidFill>
                  <a:prstClr val="black"/>
                </a:solidFill>
                <a:latin typeface="Courier"/>
                <a:cs typeface="Courier"/>
              </a:rPr>
              <a:t>  -0.000370971  -0.000283933             0             0    -0.0182387  -0.000198345</a:t>
            </a:r>
          </a:p>
          <a:p>
            <a:pPr defTabSz="457200" eaLnBrk="1" fontAlgn="auto" hangingPunct="1">
              <a:spcBef>
                <a:spcPts val="0"/>
              </a:spcBef>
              <a:spcAft>
                <a:spcPts val="0"/>
              </a:spcAft>
            </a:pPr>
            <a:r>
              <a:rPr lang="da-DK" sz="900" dirty="0">
                <a:solidFill>
                  <a:prstClr val="black"/>
                </a:solidFill>
                <a:latin typeface="Courier"/>
                <a:cs typeface="Courier"/>
              </a:rPr>
              <a:t>       0.10031      0.018722             0             0      -10.5721     -0.179568</a:t>
            </a:r>
            <a:endParaRPr lang="en-US" sz="900" dirty="0">
              <a:solidFill>
                <a:prstClr val="black"/>
              </a:solidFill>
              <a:latin typeface="Courier"/>
              <a:cs typeface="Courier"/>
            </a:endParaRPr>
          </a:p>
        </p:txBody>
      </p:sp>
      <p:sp>
        <p:nvSpPr>
          <p:cNvPr id="8" name="TextBox 7"/>
          <p:cNvSpPr txBox="1"/>
          <p:nvPr/>
        </p:nvSpPr>
        <p:spPr>
          <a:xfrm>
            <a:off x="2846830" y="3599773"/>
            <a:ext cx="5712722" cy="230832"/>
          </a:xfrm>
          <a:prstGeom prst="rect">
            <a:avLst/>
          </a:prstGeom>
          <a:noFill/>
          <a:ln w="3175">
            <a:solidFill>
              <a:schemeClr val="bg1">
                <a:lumMod val="65000"/>
              </a:schemeClr>
            </a:solidFill>
          </a:ln>
        </p:spPr>
        <p:txBody>
          <a:bodyPr wrap="square" rtlCol="0">
            <a:spAutoFit/>
          </a:bodyPr>
          <a:lstStyle/>
          <a:p>
            <a:pPr defTabSz="457200" eaLnBrk="1" fontAlgn="auto" hangingPunct="1">
              <a:spcBef>
                <a:spcPts val="0"/>
              </a:spcBef>
              <a:spcAft>
                <a:spcPts val="0"/>
              </a:spcAft>
            </a:pPr>
            <a:r>
              <a:rPr lang="en-US" sz="900" dirty="0">
                <a:solidFill>
                  <a:prstClr val="black"/>
                </a:solidFill>
                <a:latin typeface="Courier"/>
                <a:cs typeface="Courier"/>
              </a:rPr>
              <a:t>$ eget </a:t>
            </a:r>
            <a:r>
              <a:rPr lang="en-US" sz="900" dirty="0" err="1">
                <a:solidFill>
                  <a:prstClr val="black"/>
                </a:solidFill>
                <a:latin typeface="Courier"/>
                <a:cs typeface="Courier"/>
              </a:rPr>
              <a:t>pva</a:t>
            </a:r>
            <a:r>
              <a:rPr lang="en-US" sz="900" dirty="0">
                <a:solidFill>
                  <a:prstClr val="black"/>
                </a:solidFill>
                <a:latin typeface="Courier"/>
                <a:cs typeface="Courier"/>
              </a:rPr>
              <a:t>://mccas0.slac.stanford.edu:39633/QUAD:LTU1:880:RMAT?type=design</a:t>
            </a:r>
          </a:p>
        </p:txBody>
      </p:sp>
      <p:sp>
        <p:nvSpPr>
          <p:cNvPr id="10" name="TextBox 9"/>
          <p:cNvSpPr txBox="1"/>
          <p:nvPr/>
        </p:nvSpPr>
        <p:spPr>
          <a:xfrm>
            <a:off x="2846830" y="4213490"/>
            <a:ext cx="6006773" cy="1200329"/>
          </a:xfrm>
          <a:prstGeom prst="rect">
            <a:avLst/>
          </a:prstGeom>
          <a:noFill/>
          <a:ln w="3175" cmpd="sng">
            <a:solidFill>
              <a:schemeClr val="bg1">
                <a:lumMod val="65000"/>
              </a:schemeClr>
            </a:solidFill>
          </a:ln>
        </p:spPr>
        <p:txBody>
          <a:bodyPr wrap="none" rtlCol="0">
            <a:spAutoFit/>
          </a:bodyPr>
          <a:lstStyle/>
          <a:p>
            <a:pPr defTabSz="457200" eaLnBrk="1" fontAlgn="auto" hangingPunct="1">
              <a:spcBef>
                <a:spcPts val="0"/>
              </a:spcBef>
              <a:spcAft>
                <a:spcPts val="0"/>
              </a:spcAft>
            </a:pPr>
            <a:r>
              <a:rPr lang="en-US" sz="900" dirty="0">
                <a:solidFill>
                  <a:prstClr val="black"/>
                </a:solidFill>
                <a:latin typeface="Courier"/>
                <a:cs typeface="Courier"/>
              </a:rPr>
              <a:t>$ eget -s LCLS:ELEMENTS </a:t>
            </a:r>
          </a:p>
          <a:p>
            <a:pPr defTabSz="457200" eaLnBrk="1" fontAlgn="auto" hangingPunct="1">
              <a:spcBef>
                <a:spcPts val="0"/>
              </a:spcBef>
              <a:spcAft>
                <a:spcPts val="0"/>
              </a:spcAft>
            </a:pPr>
            <a:r>
              <a:rPr lang="en-US" sz="900" dirty="0">
                <a:solidFill>
                  <a:prstClr val="black"/>
                </a:solidFill>
                <a:latin typeface="Courier"/>
                <a:cs typeface="Courier"/>
              </a:rPr>
              <a:t>ELEMENT      ELEMENT_TYPE     EPICS_DEVICE_NAME    S_DISPLAY           OBSTRUCTION</a:t>
            </a:r>
          </a:p>
          <a:p>
            <a:pPr defTabSz="457200" eaLnBrk="1" fontAlgn="auto" hangingPunct="1">
              <a:spcBef>
                <a:spcPts val="0"/>
              </a:spcBef>
              <a:spcAft>
                <a:spcPts val="0"/>
              </a:spcAft>
            </a:pPr>
            <a:r>
              <a:rPr lang="en-US" sz="900" dirty="0">
                <a:solidFill>
                  <a:prstClr val="black"/>
                </a:solidFill>
                <a:latin typeface="Courier"/>
                <a:cs typeface="Courier"/>
              </a:rPr>
              <a:t>CATHODE               MAD         CATH:IN20:111       2014.7                     N</a:t>
            </a:r>
          </a:p>
          <a:p>
            <a:pPr defTabSz="457200" eaLnBrk="1" fontAlgn="auto" hangingPunct="1">
              <a:spcBef>
                <a:spcPts val="0"/>
              </a:spcBef>
              <a:spcAft>
                <a:spcPts val="0"/>
              </a:spcAft>
            </a:pPr>
            <a:r>
              <a:rPr lang="en-US" sz="900" dirty="0">
                <a:solidFill>
                  <a:prstClr val="black"/>
                </a:solidFill>
                <a:latin typeface="Courier"/>
                <a:cs typeface="Courier"/>
              </a:rPr>
              <a:t> SOL1BK               MAD         SOLN:IN20:111       2014.7                     N</a:t>
            </a:r>
          </a:p>
          <a:p>
            <a:pPr defTabSz="457200" eaLnBrk="1" fontAlgn="auto" hangingPunct="1">
              <a:spcBef>
                <a:spcPts val="0"/>
              </a:spcBef>
              <a:spcAft>
                <a:spcPts val="0"/>
              </a:spcAft>
            </a:pPr>
            <a:r>
              <a:rPr lang="en-US" sz="900" dirty="0">
                <a:solidFill>
                  <a:prstClr val="black"/>
                </a:solidFill>
                <a:latin typeface="Courier"/>
                <a:cs typeface="Courier"/>
              </a:rPr>
              <a:t>   CQ01               MAD         QUAD:IN20:121       2014.9                     N</a:t>
            </a:r>
          </a:p>
          <a:p>
            <a:pPr defTabSz="457200" eaLnBrk="1" fontAlgn="auto" hangingPunct="1">
              <a:spcBef>
                <a:spcPts val="0"/>
              </a:spcBef>
              <a:spcAft>
                <a:spcPts val="0"/>
              </a:spcAft>
            </a:pPr>
            <a:r>
              <a:rPr lang="en-US" sz="900" dirty="0">
                <a:solidFill>
                  <a:prstClr val="black"/>
                </a:solidFill>
                <a:latin typeface="Courier"/>
                <a:cs typeface="Courier"/>
              </a:rPr>
              <a:t>   SOL1               MAD         SOLN:IN20:121       2014.9                     N</a:t>
            </a:r>
          </a:p>
          <a:p>
            <a:pPr defTabSz="457200" eaLnBrk="1" fontAlgn="auto" hangingPunct="1">
              <a:spcBef>
                <a:spcPts val="0"/>
              </a:spcBef>
              <a:spcAft>
                <a:spcPts val="0"/>
              </a:spcAft>
            </a:pPr>
            <a:r>
              <a:rPr lang="en-US" sz="900" dirty="0">
                <a:solidFill>
                  <a:prstClr val="black"/>
                </a:solidFill>
                <a:latin typeface="Courier"/>
                <a:cs typeface="Courier"/>
              </a:rPr>
              <a:t>   XC00               MAD         XCOR:IN20:121       2014.9                     N</a:t>
            </a:r>
          </a:p>
          <a:p>
            <a:pPr defTabSz="457200" eaLnBrk="1" fontAlgn="auto" hangingPunct="1">
              <a:spcBef>
                <a:spcPts val="0"/>
              </a:spcBef>
              <a:spcAft>
                <a:spcPts val="0"/>
              </a:spcAft>
            </a:pPr>
            <a:r>
              <a:rPr lang="en-US" sz="900" dirty="0">
                <a:solidFill>
                  <a:prstClr val="black"/>
                </a:solidFill>
                <a:latin typeface="Courier"/>
                <a:cs typeface="Courier"/>
              </a:rPr>
              <a:t>…</a:t>
            </a:r>
          </a:p>
        </p:txBody>
      </p:sp>
      <p:sp>
        <p:nvSpPr>
          <p:cNvPr id="11" name="Right Arrow 10"/>
          <p:cNvSpPr/>
          <p:nvPr/>
        </p:nvSpPr>
        <p:spPr>
          <a:xfrm rot="20850315">
            <a:off x="1929718" y="3193659"/>
            <a:ext cx="877732"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2" name="Right Arrow 11"/>
          <p:cNvSpPr/>
          <p:nvPr/>
        </p:nvSpPr>
        <p:spPr>
          <a:xfrm>
            <a:off x="1835032" y="3626722"/>
            <a:ext cx="952728"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3" name="Right Arrow 12"/>
          <p:cNvSpPr/>
          <p:nvPr/>
        </p:nvSpPr>
        <p:spPr>
          <a:xfrm>
            <a:off x="1910028" y="4252870"/>
            <a:ext cx="877732"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5" name="TextBox 14"/>
          <p:cNvSpPr txBox="1"/>
          <p:nvPr/>
        </p:nvSpPr>
        <p:spPr>
          <a:xfrm>
            <a:off x="613064" y="1165986"/>
            <a:ext cx="7856463" cy="646331"/>
          </a:xfrm>
          <a:prstGeom prst="rect">
            <a:avLst/>
          </a:prstGeom>
          <a:noFill/>
        </p:spPr>
        <p:txBody>
          <a:bodyPr wrap="none" rtlCol="0">
            <a:spAutoFit/>
          </a:bodyPr>
          <a:lstStyle/>
          <a:p>
            <a:pPr algn="ctr" defTabSz="457200" eaLnBrk="1" fontAlgn="auto" hangingPunct="1">
              <a:spcBef>
                <a:spcPts val="0"/>
              </a:spcBef>
              <a:spcAft>
                <a:spcPts val="0"/>
              </a:spcAft>
            </a:pPr>
            <a:r>
              <a:rPr lang="en-US" sz="1800" dirty="0">
                <a:solidFill>
                  <a:prstClr val="black"/>
                </a:solidFill>
                <a:latin typeface="Calibri"/>
              </a:rPr>
              <a:t>The Normative Types Spec defines a standard for commonly used data types,</a:t>
            </a:r>
            <a:br>
              <a:rPr lang="en-US" sz="1800" dirty="0">
                <a:solidFill>
                  <a:prstClr val="black"/>
                </a:solidFill>
                <a:latin typeface="Calibri"/>
              </a:rPr>
            </a:br>
            <a:r>
              <a:rPr lang="en-US" sz="1800" dirty="0">
                <a:solidFill>
                  <a:prstClr val="black"/>
                </a:solidFill>
                <a:latin typeface="Calibri"/>
                <a:hlinkClick r:id="rId4"/>
              </a:rPr>
              <a:t>http://epics-pvdata.sourceforge.net/alpha/normativeTypes/normativeTypes.html</a:t>
            </a:r>
            <a:endParaRPr lang="en-US" sz="1800" dirty="0">
              <a:solidFill>
                <a:prstClr val="black"/>
              </a:solidFill>
              <a:latin typeface="Calibri"/>
            </a:endParaRPr>
          </a:p>
        </p:txBody>
      </p:sp>
      <p:sp>
        <p:nvSpPr>
          <p:cNvPr id="16" name="Right Arrow 15"/>
          <p:cNvSpPr/>
          <p:nvPr/>
        </p:nvSpPr>
        <p:spPr>
          <a:xfrm rot="975606">
            <a:off x="2096349" y="5639495"/>
            <a:ext cx="877732"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pic>
        <p:nvPicPr>
          <p:cNvPr id="19" name="Picture 18"/>
          <p:cNvPicPr>
            <a:picLocks noChangeAspect="1"/>
          </p:cNvPicPr>
          <p:nvPr/>
        </p:nvPicPr>
        <p:blipFill>
          <a:blip r:embed="rId5"/>
          <a:stretch>
            <a:fillRect/>
          </a:stretch>
        </p:blipFill>
        <p:spPr>
          <a:xfrm>
            <a:off x="3016023" y="5480106"/>
            <a:ext cx="1694127" cy="1335079"/>
          </a:xfrm>
          <a:prstGeom prst="rect">
            <a:avLst/>
          </a:prstGeom>
        </p:spPr>
      </p:pic>
      <p:sp>
        <p:nvSpPr>
          <p:cNvPr id="3" name="TextBox 2"/>
          <p:cNvSpPr txBox="1"/>
          <p:nvPr/>
        </p:nvSpPr>
        <p:spPr>
          <a:xfrm>
            <a:off x="5957205" y="5608653"/>
            <a:ext cx="3014655" cy="1077218"/>
          </a:xfrm>
          <a:prstGeom prst="rect">
            <a:avLst/>
          </a:prstGeom>
          <a:noFill/>
        </p:spPr>
        <p:txBody>
          <a:bodyPr wrap="none" rtlCol="0">
            <a:spAutoFit/>
          </a:bodyPr>
          <a:lstStyle/>
          <a:p>
            <a:pPr defTabSz="457200" eaLnBrk="1" fontAlgn="auto" hangingPunct="1">
              <a:spcBef>
                <a:spcPts val="0"/>
              </a:spcBef>
              <a:spcAft>
                <a:spcPts val="0"/>
              </a:spcAft>
            </a:pPr>
            <a:r>
              <a:rPr lang="en-US" sz="1600" i="1" dirty="0">
                <a:solidFill>
                  <a:prstClr val="black"/>
                </a:solidFill>
                <a:latin typeface="Calibri"/>
              </a:rPr>
              <a:t>Figure: An extract of the Table of </a:t>
            </a:r>
            <a:br>
              <a:rPr lang="en-US" sz="1600" i="1" dirty="0">
                <a:solidFill>
                  <a:prstClr val="black"/>
                </a:solidFill>
                <a:latin typeface="Calibri"/>
              </a:rPr>
            </a:br>
            <a:r>
              <a:rPr lang="en-US" sz="1600" i="1" dirty="0">
                <a:solidFill>
                  <a:prstClr val="black"/>
                </a:solidFill>
                <a:latin typeface="Calibri"/>
              </a:rPr>
              <a:t>Contents of the Normative Types</a:t>
            </a:r>
            <a:br>
              <a:rPr lang="en-US" sz="1600" i="1" dirty="0">
                <a:solidFill>
                  <a:prstClr val="black"/>
                </a:solidFill>
                <a:latin typeface="Calibri"/>
              </a:rPr>
            </a:br>
            <a:r>
              <a:rPr lang="en-US" sz="1600" i="1" dirty="0">
                <a:solidFill>
                  <a:prstClr val="black"/>
                </a:solidFill>
                <a:latin typeface="Calibri"/>
              </a:rPr>
              <a:t>Specification document, together</a:t>
            </a:r>
            <a:br>
              <a:rPr lang="en-US" sz="1600" i="1" dirty="0">
                <a:solidFill>
                  <a:prstClr val="black"/>
                </a:solidFill>
                <a:latin typeface="Calibri"/>
              </a:rPr>
            </a:br>
            <a:r>
              <a:rPr lang="en-US" sz="1600" i="1" dirty="0">
                <a:solidFill>
                  <a:prstClr val="black"/>
                </a:solidFill>
                <a:latin typeface="Calibri"/>
              </a:rPr>
              <a:t>with examples of 4 selected types</a:t>
            </a:r>
          </a:p>
        </p:txBody>
      </p:sp>
    </p:spTree>
    <p:extLst>
      <p:ext uri="{BB962C8B-B14F-4D97-AF65-F5344CB8AC3E}">
        <p14:creationId xmlns:p14="http://schemas.microsoft.com/office/powerpoint/2010/main" val="217313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50000" contrast="85000"/>
                    </a14:imgEffect>
                  </a14:imgLayer>
                </a14:imgProps>
              </a:ext>
            </a:extLst>
          </a:blip>
          <a:srcRect t="3534" b="4039"/>
          <a:stretch/>
        </p:blipFill>
        <p:spPr>
          <a:xfrm>
            <a:off x="429186" y="1149813"/>
            <a:ext cx="4038600" cy="5638727"/>
          </a:xfrm>
        </p:spPr>
      </p:pic>
      <p:sp>
        <p:nvSpPr>
          <p:cNvPr id="2" name="Title 1"/>
          <p:cNvSpPr>
            <a:spLocks noGrp="1"/>
          </p:cNvSpPr>
          <p:nvPr>
            <p:ph type="title"/>
          </p:nvPr>
        </p:nvSpPr>
        <p:spPr>
          <a:xfrm>
            <a:off x="155825" y="524500"/>
            <a:ext cx="8780733" cy="543036"/>
          </a:xfrm>
        </p:spPr>
        <p:txBody>
          <a:bodyPr>
            <a:noAutofit/>
          </a:bodyPr>
          <a:lstStyle/>
          <a:p>
            <a:pPr>
              <a:lnSpc>
                <a:spcPct val="70000"/>
              </a:lnSpc>
            </a:pPr>
            <a:r>
              <a:rPr lang="en-US" sz="2800" dirty="0" smtClean="0"/>
              <a:t>What does an EPICS V4 PV for structured data look like? </a:t>
            </a:r>
            <a:endParaRPr lang="en-US" sz="2800" dirty="0"/>
          </a:p>
        </p:txBody>
      </p:sp>
      <p:sp>
        <p:nvSpPr>
          <p:cNvPr id="5" name="Text Placeholder 4"/>
          <p:cNvSpPr>
            <a:spLocks noGrp="1"/>
          </p:cNvSpPr>
          <p:nvPr>
            <p:ph type="body" sz="quarter" idx="13"/>
          </p:nvPr>
        </p:nvSpPr>
        <p:spPr/>
        <p:txBody>
          <a:bodyPr>
            <a:normAutofit/>
          </a:bodyPr>
          <a:lstStyle/>
          <a:p>
            <a:r>
              <a:rPr lang="en-US" dirty="0"/>
              <a:t>Version 4 Additions to EPICS</a:t>
            </a:r>
          </a:p>
          <a:p>
            <a:endParaRPr lang="en-US" dirty="0"/>
          </a:p>
          <a:p>
            <a:endParaRPr lang="en-US" dirty="0"/>
          </a:p>
        </p:txBody>
      </p:sp>
      <p:sp>
        <p:nvSpPr>
          <p:cNvPr id="7" name="TextBox 6"/>
          <p:cNvSpPr txBox="1"/>
          <p:nvPr/>
        </p:nvSpPr>
        <p:spPr>
          <a:xfrm>
            <a:off x="4674763" y="1028406"/>
            <a:ext cx="2320880"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The </a:t>
            </a:r>
            <a:r>
              <a:rPr lang="en-US" sz="1800" dirty="0" err="1">
                <a:solidFill>
                  <a:prstClr val="black"/>
                </a:solidFill>
                <a:latin typeface="Calibri"/>
              </a:rPr>
              <a:t>pvAccess</a:t>
            </a:r>
            <a:r>
              <a:rPr lang="en-US" sz="1800" dirty="0">
                <a:solidFill>
                  <a:prstClr val="black"/>
                </a:solidFill>
                <a:latin typeface="Calibri"/>
              </a:rPr>
              <a:t> PV name</a:t>
            </a:r>
          </a:p>
        </p:txBody>
      </p:sp>
      <p:sp>
        <p:nvSpPr>
          <p:cNvPr id="8" name="TextBox 7"/>
          <p:cNvSpPr txBox="1"/>
          <p:nvPr/>
        </p:nvSpPr>
        <p:spPr>
          <a:xfrm>
            <a:off x="4690334" y="1316672"/>
            <a:ext cx="4246224" cy="369332"/>
          </a:xfrm>
          <a:prstGeom prst="rect">
            <a:avLst/>
          </a:prstGeom>
          <a:noFill/>
        </p:spPr>
        <p:txBody>
          <a:bodyPr wrap="square" rtlCol="0">
            <a:spAutoFit/>
          </a:bodyPr>
          <a:lstStyle/>
          <a:p>
            <a:pPr defTabSz="457200" eaLnBrk="1" fontAlgn="auto" hangingPunct="1">
              <a:spcBef>
                <a:spcPts val="0"/>
              </a:spcBef>
              <a:spcAft>
                <a:spcPts val="0"/>
              </a:spcAft>
            </a:pPr>
            <a:r>
              <a:rPr lang="en-US" sz="1800" dirty="0">
                <a:solidFill>
                  <a:prstClr val="black"/>
                </a:solidFill>
                <a:latin typeface="Calibri"/>
              </a:rPr>
              <a:t>EPICS V4 data </a:t>
            </a:r>
            <a:r>
              <a:rPr lang="en-US" sz="1800" dirty="0">
                <a:solidFill>
                  <a:srgbClr val="FF0000"/>
                </a:solidFill>
                <a:latin typeface="Calibri"/>
              </a:rPr>
              <a:t>type identifier </a:t>
            </a:r>
            <a:r>
              <a:rPr lang="en-US" sz="1800" dirty="0">
                <a:solidFill>
                  <a:prstClr val="black"/>
                </a:solidFill>
                <a:latin typeface="Calibri"/>
              </a:rPr>
              <a:t>“</a:t>
            </a:r>
            <a:r>
              <a:rPr lang="en-US" sz="1800" dirty="0" err="1">
                <a:solidFill>
                  <a:prstClr val="black"/>
                </a:solidFill>
                <a:latin typeface="Calibri"/>
              </a:rPr>
              <a:t>NTNDArray</a:t>
            </a:r>
            <a:r>
              <a:rPr lang="en-US" sz="1800" dirty="0">
                <a:solidFill>
                  <a:prstClr val="black"/>
                </a:solidFill>
                <a:latin typeface="Calibri"/>
              </a:rPr>
              <a:t>”</a:t>
            </a:r>
          </a:p>
        </p:txBody>
      </p:sp>
      <p:sp>
        <p:nvSpPr>
          <p:cNvPr id="9" name="TextBox 8"/>
          <p:cNvSpPr txBox="1"/>
          <p:nvPr/>
        </p:nvSpPr>
        <p:spPr>
          <a:xfrm>
            <a:off x="4721501" y="2216629"/>
            <a:ext cx="2037074"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The image </a:t>
            </a:r>
            <a:r>
              <a:rPr lang="en-US" sz="1800" dirty="0">
                <a:solidFill>
                  <a:srgbClr val="FF0000"/>
                </a:solidFill>
                <a:latin typeface="Calibri"/>
              </a:rPr>
              <a:t>raw data</a:t>
            </a:r>
          </a:p>
        </p:txBody>
      </p:sp>
      <p:sp>
        <p:nvSpPr>
          <p:cNvPr id="10" name="TextBox 9"/>
          <p:cNvSpPr txBox="1"/>
          <p:nvPr/>
        </p:nvSpPr>
        <p:spPr>
          <a:xfrm>
            <a:off x="4773559" y="4061855"/>
            <a:ext cx="3542331"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The image </a:t>
            </a:r>
            <a:r>
              <a:rPr lang="en-US" sz="1800" dirty="0">
                <a:solidFill>
                  <a:srgbClr val="FF0000"/>
                </a:solidFill>
                <a:latin typeface="Calibri"/>
              </a:rPr>
              <a:t>meta data</a:t>
            </a:r>
            <a:r>
              <a:rPr lang="en-US" sz="1800" dirty="0">
                <a:solidFill>
                  <a:prstClr val="black"/>
                </a:solidFill>
                <a:latin typeface="Calibri"/>
              </a:rPr>
              <a:t>; giving how to </a:t>
            </a:r>
            <a:br>
              <a:rPr lang="en-US" sz="1800" dirty="0">
                <a:solidFill>
                  <a:prstClr val="black"/>
                </a:solidFill>
                <a:latin typeface="Calibri"/>
              </a:rPr>
            </a:br>
            <a:r>
              <a:rPr lang="en-US" sz="1800" dirty="0">
                <a:solidFill>
                  <a:prstClr val="black"/>
                </a:solidFill>
                <a:latin typeface="Calibri"/>
              </a:rPr>
              <a:t>interpret the data in the </a:t>
            </a:r>
            <a:r>
              <a:rPr lang="en-US" sz="1800" i="1" dirty="0">
                <a:solidFill>
                  <a:prstClr val="black"/>
                </a:solidFill>
                <a:latin typeface="Calibri"/>
              </a:rPr>
              <a:t>value</a:t>
            </a:r>
            <a:r>
              <a:rPr lang="en-US" sz="1800" dirty="0">
                <a:solidFill>
                  <a:prstClr val="black"/>
                </a:solidFill>
                <a:latin typeface="Calibri"/>
              </a:rPr>
              <a:t> field, </a:t>
            </a:r>
            <a:br>
              <a:rPr lang="en-US" sz="1800" dirty="0">
                <a:solidFill>
                  <a:prstClr val="black"/>
                </a:solidFill>
                <a:latin typeface="Calibri"/>
              </a:rPr>
            </a:br>
            <a:r>
              <a:rPr lang="en-US" sz="1800" dirty="0">
                <a:solidFill>
                  <a:prstClr val="black"/>
                </a:solidFill>
                <a:latin typeface="Calibri"/>
              </a:rPr>
              <a:t>and other information.</a:t>
            </a:r>
          </a:p>
        </p:txBody>
      </p:sp>
      <p:sp>
        <p:nvSpPr>
          <p:cNvPr id="11" name="TextBox 10"/>
          <p:cNvSpPr txBox="1"/>
          <p:nvPr/>
        </p:nvSpPr>
        <p:spPr>
          <a:xfrm rot="21442398">
            <a:off x="1628261" y="2028321"/>
            <a:ext cx="1519091" cy="276999"/>
          </a:xfrm>
          <a:prstGeom prst="rect">
            <a:avLst/>
          </a:prstGeom>
          <a:noFill/>
        </p:spPr>
        <p:txBody>
          <a:bodyPr wrap="none" rtlCol="0">
            <a:spAutoFit/>
          </a:bodyPr>
          <a:lstStyle/>
          <a:p>
            <a:pPr defTabSz="457200" eaLnBrk="1" fontAlgn="auto" hangingPunct="1">
              <a:spcBef>
                <a:spcPts val="0"/>
              </a:spcBef>
              <a:spcAft>
                <a:spcPts val="0"/>
              </a:spcAft>
            </a:pPr>
            <a:r>
              <a:rPr lang="en-US" sz="1200" dirty="0">
                <a:solidFill>
                  <a:prstClr val="black"/>
                </a:solidFill>
                <a:latin typeface="Calibri"/>
              </a:rPr>
              <a:t>A lot of  data snipped </a:t>
            </a:r>
          </a:p>
        </p:txBody>
      </p:sp>
      <p:sp>
        <p:nvSpPr>
          <p:cNvPr id="12" name="Left Arrow 11"/>
          <p:cNvSpPr/>
          <p:nvPr/>
        </p:nvSpPr>
        <p:spPr>
          <a:xfrm>
            <a:off x="3823955" y="1204555"/>
            <a:ext cx="880425" cy="12465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prstClr val="white"/>
              </a:solidFill>
            </a:endParaRPr>
          </a:p>
        </p:txBody>
      </p:sp>
      <p:sp>
        <p:nvSpPr>
          <p:cNvPr id="14" name="Left Arrow 13" title="asdasd"/>
          <p:cNvSpPr/>
          <p:nvPr/>
        </p:nvSpPr>
        <p:spPr>
          <a:xfrm flipV="1">
            <a:off x="1650725" y="1420028"/>
            <a:ext cx="3060286" cy="1194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dirty="0">
              <a:solidFill>
                <a:prstClr val="white"/>
              </a:solidFill>
            </a:endParaRPr>
          </a:p>
        </p:txBody>
      </p:sp>
      <p:sp>
        <p:nvSpPr>
          <p:cNvPr id="15" name="Right Brace 14"/>
          <p:cNvSpPr/>
          <p:nvPr/>
        </p:nvSpPr>
        <p:spPr>
          <a:xfrm>
            <a:off x="4409845" y="1628410"/>
            <a:ext cx="280489" cy="1176437"/>
          </a:xfrm>
          <a:prstGeom prst="rightBrace">
            <a:avLst>
              <a:gd name="adj1" fmla="val 8333"/>
              <a:gd name="adj2" fmla="val 65232"/>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defTabSz="457200" eaLnBrk="1" fontAlgn="auto" hangingPunct="1">
              <a:spcBef>
                <a:spcPts val="0"/>
              </a:spcBef>
              <a:spcAft>
                <a:spcPts val="0"/>
              </a:spcAft>
            </a:pPr>
            <a:endParaRPr lang="en-US" sz="1800">
              <a:solidFill>
                <a:prstClr val="black"/>
              </a:solidFill>
            </a:endParaRPr>
          </a:p>
        </p:txBody>
      </p:sp>
      <p:sp>
        <p:nvSpPr>
          <p:cNvPr id="16" name="Right Brace 15"/>
          <p:cNvSpPr/>
          <p:nvPr/>
        </p:nvSpPr>
        <p:spPr>
          <a:xfrm>
            <a:off x="4409845" y="2918193"/>
            <a:ext cx="280489" cy="3758874"/>
          </a:xfrm>
          <a:prstGeom prst="rightBrace">
            <a:avLst>
              <a:gd name="adj1" fmla="val 8333"/>
              <a:gd name="adj2" fmla="val 43839"/>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defTabSz="457200" eaLnBrk="1" fontAlgn="auto" hangingPunct="1">
              <a:spcBef>
                <a:spcPts val="0"/>
              </a:spcBef>
              <a:spcAft>
                <a:spcPts val="0"/>
              </a:spcAft>
            </a:pPr>
            <a:endParaRPr lang="en-US" sz="1800">
              <a:solidFill>
                <a:prstClr val="black"/>
              </a:solidFill>
            </a:endParaRPr>
          </a:p>
        </p:txBody>
      </p:sp>
      <p:sp>
        <p:nvSpPr>
          <p:cNvPr id="17" name="TextBox 16"/>
          <p:cNvSpPr txBox="1"/>
          <p:nvPr/>
        </p:nvSpPr>
        <p:spPr>
          <a:xfrm>
            <a:off x="4833050" y="4989109"/>
            <a:ext cx="4206235" cy="1754327"/>
          </a:xfrm>
          <a:prstGeom prst="rect">
            <a:avLst/>
          </a:prstGeom>
          <a:noFill/>
          <a:ln>
            <a:solidFill>
              <a:schemeClr val="tx1"/>
            </a:solidFill>
          </a:ln>
        </p:spPr>
        <p:txBody>
          <a:bodyPr wrap="square" rtlCol="0">
            <a:spAutoFit/>
          </a:bodyPr>
          <a:lstStyle/>
          <a:p>
            <a:pPr defTabSz="457200" eaLnBrk="1" fontAlgn="auto" hangingPunct="1">
              <a:spcBef>
                <a:spcPts val="0"/>
              </a:spcBef>
              <a:spcAft>
                <a:spcPts val="0"/>
              </a:spcAft>
            </a:pPr>
            <a:r>
              <a:rPr lang="en-US" sz="1800" i="1" dirty="0">
                <a:solidFill>
                  <a:prstClr val="black"/>
                </a:solidFill>
                <a:latin typeface="Calibri"/>
              </a:rPr>
              <a:t>Figure: A screenshot of the output of</a:t>
            </a:r>
            <a:br>
              <a:rPr lang="en-US" sz="1800" i="1" dirty="0">
                <a:solidFill>
                  <a:prstClr val="black"/>
                </a:solidFill>
                <a:latin typeface="Calibri"/>
              </a:rPr>
            </a:br>
            <a:r>
              <a:rPr lang="en-US" sz="1800" i="1" dirty="0">
                <a:solidFill>
                  <a:prstClr val="black"/>
                </a:solidFill>
                <a:latin typeface="Calibri"/>
              </a:rPr>
              <a:t>the EPICS V4 “</a:t>
            </a:r>
            <a:r>
              <a:rPr lang="en-US" sz="1800" dirty="0" err="1">
                <a:solidFill>
                  <a:prstClr val="black"/>
                </a:solidFill>
                <a:latin typeface="Calibri"/>
              </a:rPr>
              <a:t>pvget</a:t>
            </a:r>
            <a:r>
              <a:rPr lang="en-US" sz="1800" i="1" dirty="0">
                <a:solidFill>
                  <a:prstClr val="black"/>
                </a:solidFill>
                <a:latin typeface="Calibri"/>
              </a:rPr>
              <a:t>” command,</a:t>
            </a:r>
            <a:br>
              <a:rPr lang="en-US" sz="1800" i="1" dirty="0">
                <a:solidFill>
                  <a:prstClr val="black"/>
                </a:solidFill>
                <a:latin typeface="Calibri"/>
              </a:rPr>
            </a:br>
            <a:r>
              <a:rPr lang="en-US" sz="1800" i="1" dirty="0">
                <a:solidFill>
                  <a:prstClr val="black"/>
                </a:solidFill>
                <a:latin typeface="Calibri"/>
              </a:rPr>
              <a:t>showing data of a PV which encapsulates</a:t>
            </a:r>
            <a:br>
              <a:rPr lang="en-US" sz="1800" i="1" dirty="0">
                <a:solidFill>
                  <a:prstClr val="black"/>
                </a:solidFill>
                <a:latin typeface="Calibri"/>
              </a:rPr>
            </a:br>
            <a:r>
              <a:rPr lang="en-US" sz="1800" i="1" dirty="0">
                <a:solidFill>
                  <a:prstClr val="black"/>
                </a:solidFill>
                <a:latin typeface="Calibri"/>
              </a:rPr>
              <a:t>all the data of an </a:t>
            </a:r>
            <a:r>
              <a:rPr lang="en-US" sz="1800" i="1" dirty="0" err="1">
                <a:solidFill>
                  <a:prstClr val="black"/>
                </a:solidFill>
                <a:latin typeface="Calibri"/>
              </a:rPr>
              <a:t>areaDetector</a:t>
            </a:r>
            <a:r>
              <a:rPr lang="en-US" sz="1800" i="1" dirty="0">
                <a:solidFill>
                  <a:prstClr val="black"/>
                </a:solidFill>
                <a:latin typeface="Calibri"/>
              </a:rPr>
              <a:t> </a:t>
            </a:r>
            <a:r>
              <a:rPr lang="en-US" sz="1800" i="1" dirty="0" err="1">
                <a:solidFill>
                  <a:prstClr val="black"/>
                </a:solidFill>
                <a:latin typeface="Calibri"/>
              </a:rPr>
              <a:t>NDArray</a:t>
            </a:r>
            <a:r>
              <a:rPr lang="en-US" sz="1800" i="1" dirty="0">
                <a:solidFill>
                  <a:prstClr val="black"/>
                </a:solidFill>
                <a:latin typeface="Calibri"/>
              </a:rPr>
              <a:t> in</a:t>
            </a:r>
            <a:br>
              <a:rPr lang="en-US" sz="1800" i="1" dirty="0">
                <a:solidFill>
                  <a:prstClr val="black"/>
                </a:solidFill>
                <a:latin typeface="Calibri"/>
              </a:rPr>
            </a:br>
            <a:r>
              <a:rPr lang="en-US" sz="1800" i="1" dirty="0">
                <a:solidFill>
                  <a:prstClr val="black"/>
                </a:solidFill>
                <a:latin typeface="Calibri"/>
              </a:rPr>
              <a:t>in Normative Type </a:t>
            </a:r>
            <a:r>
              <a:rPr lang="en-US" sz="1800" dirty="0" err="1">
                <a:solidFill>
                  <a:prstClr val="black"/>
                </a:solidFill>
                <a:latin typeface="Calibri"/>
              </a:rPr>
              <a:t>NTNDArray</a:t>
            </a:r>
            <a:r>
              <a:rPr lang="en-US" sz="1800" i="1" dirty="0">
                <a:solidFill>
                  <a:prstClr val="black"/>
                </a:solidFill>
                <a:latin typeface="Calibri"/>
              </a:rPr>
              <a:t>. Example from B. Martin’s AD work at BNL.</a:t>
            </a:r>
          </a:p>
        </p:txBody>
      </p:sp>
    </p:spTree>
    <p:extLst>
      <p:ext uri="{BB962C8B-B14F-4D97-AF65-F5344CB8AC3E}">
        <p14:creationId xmlns:p14="http://schemas.microsoft.com/office/powerpoint/2010/main" val="81463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337"/>
            <a:ext cx="8229600" cy="543036"/>
          </a:xfrm>
        </p:spPr>
        <p:txBody>
          <a:bodyPr>
            <a:normAutofit fontScale="90000"/>
          </a:bodyPr>
          <a:lstStyle/>
          <a:p>
            <a:r>
              <a:rPr lang="en-US" dirty="0" smtClean="0"/>
              <a:t>EPICS Version 3 basic block diagram	</a:t>
            </a:r>
            <a:endParaRPr lang="en-US" dirty="0"/>
          </a:p>
        </p:txBody>
      </p:sp>
      <p:sp>
        <p:nvSpPr>
          <p:cNvPr id="3" name="Text Placeholder 2"/>
          <p:cNvSpPr>
            <a:spLocks noGrp="1"/>
          </p:cNvSpPr>
          <p:nvPr>
            <p:ph type="body" sz="quarter" idx="13"/>
          </p:nvPr>
        </p:nvSpPr>
        <p:spPr>
          <a:xfrm>
            <a:off x="2076450" y="139700"/>
            <a:ext cx="5087938" cy="395288"/>
          </a:xfrm>
        </p:spPr>
        <p:txBody>
          <a:bodyPr>
            <a:normAutofit/>
          </a:bodyPr>
          <a:lstStyle/>
          <a:p>
            <a:r>
              <a:rPr lang="en-US" sz="1800" dirty="0"/>
              <a:t>Version 4 Additions to EPICS</a:t>
            </a:r>
          </a:p>
          <a:p>
            <a:endParaRPr lang="en-US" sz="1800" dirty="0"/>
          </a:p>
        </p:txBody>
      </p:sp>
      <p:sp>
        <p:nvSpPr>
          <p:cNvPr id="7" name="Rectangle 6"/>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Channel Access Client</a:t>
            </a:r>
          </a:p>
        </p:txBody>
      </p:sp>
      <p:sp>
        <p:nvSpPr>
          <p:cNvPr id="15" name="Rectangle 14"/>
          <p:cNvSpPr/>
          <p:nvPr/>
        </p:nvSpPr>
        <p:spPr>
          <a:xfrm>
            <a:off x="654725" y="5227487"/>
            <a:ext cx="2568447"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CA Server (</a:t>
            </a:r>
            <a:r>
              <a:rPr lang="en-US" sz="1800" dirty="0" err="1">
                <a:solidFill>
                  <a:prstClr val="white"/>
                </a:solidFill>
              </a:rPr>
              <a:t>rSrv</a:t>
            </a:r>
            <a:r>
              <a:rPr lang="en-US" sz="1800" dirty="0">
                <a:solidFill>
                  <a:prstClr val="white"/>
                </a:solidFill>
              </a:rPr>
              <a:t>)</a:t>
            </a:r>
          </a:p>
        </p:txBody>
      </p:sp>
      <p:sp>
        <p:nvSpPr>
          <p:cNvPr id="17" name="Rectangle 16"/>
          <p:cNvSpPr/>
          <p:nvPr/>
        </p:nvSpPr>
        <p:spPr>
          <a:xfrm>
            <a:off x="654725" y="5591738"/>
            <a:ext cx="2568447"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IOC database</a:t>
            </a:r>
          </a:p>
        </p:txBody>
      </p:sp>
      <p:cxnSp>
        <p:nvCxnSpPr>
          <p:cNvPr id="11" name="Straight Arrow Connector 10"/>
          <p:cNvCxnSpPr>
            <a:stCxn id="7" idx="2"/>
            <a:endCxn id="15" idx="0"/>
          </p:cNvCxnSpPr>
          <p:nvPr/>
        </p:nvCxnSpPr>
        <p:spPr>
          <a:xfrm>
            <a:off x="1938948" y="3056750"/>
            <a:ext cx="1" cy="2170737"/>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2009504" y="3870147"/>
            <a:ext cx="2922194"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Channel Access (CA) protocol</a:t>
            </a:r>
          </a:p>
        </p:txBody>
      </p:sp>
      <p:sp>
        <p:nvSpPr>
          <p:cNvPr id="22" name="Rectangle 21"/>
          <p:cNvSpPr/>
          <p:nvPr/>
        </p:nvSpPr>
        <p:spPr>
          <a:xfrm>
            <a:off x="654725" y="6177301"/>
            <a:ext cx="2568447"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Device I/O</a:t>
            </a:r>
          </a:p>
        </p:txBody>
      </p:sp>
      <p:sp>
        <p:nvSpPr>
          <p:cNvPr id="19" name="TextBox 18"/>
          <p:cNvSpPr txBox="1"/>
          <p:nvPr/>
        </p:nvSpPr>
        <p:spPr>
          <a:xfrm>
            <a:off x="1070924" y="1136002"/>
            <a:ext cx="6763852" cy="923330"/>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alibri"/>
              </a:rPr>
              <a:t>EPICS in the nominal usage: An EPICS client communicates over Channel Access (CA) protocol to an </a:t>
            </a:r>
            <a:r>
              <a:rPr lang="en-US" sz="1800" dirty="0" err="1">
                <a:solidFill>
                  <a:prstClr val="black"/>
                </a:solidFill>
                <a:latin typeface="Calibri"/>
              </a:rPr>
              <a:t>Input/Output</a:t>
            </a:r>
            <a:r>
              <a:rPr lang="en-US" sz="1800" dirty="0">
                <a:solidFill>
                  <a:prstClr val="black"/>
                </a:solidFill>
                <a:latin typeface="Calibri"/>
              </a:rPr>
              <a:t> Controller (IOC) Channel Access server (module </a:t>
            </a:r>
            <a:r>
              <a:rPr lang="en-US" sz="1800" dirty="0" err="1">
                <a:solidFill>
                  <a:prstClr val="black"/>
                </a:solidFill>
                <a:latin typeface="Calibri"/>
              </a:rPr>
              <a:t>rSrv</a:t>
            </a:r>
            <a:r>
              <a:rPr lang="en-US" sz="1800" dirty="0">
                <a:solidFill>
                  <a:prstClr val="black"/>
                </a:solidFill>
                <a:latin typeface="Calibri"/>
              </a:rPr>
              <a:t> in an IOC)</a:t>
            </a:r>
          </a:p>
        </p:txBody>
      </p:sp>
      <p:sp>
        <p:nvSpPr>
          <p:cNvPr id="4" name="TextBox 3"/>
          <p:cNvSpPr txBox="1"/>
          <p:nvPr/>
        </p:nvSpPr>
        <p:spPr>
          <a:xfrm>
            <a:off x="2076450" y="4839930"/>
            <a:ext cx="307412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Input / Output Controller (IOC)</a:t>
            </a:r>
          </a:p>
        </p:txBody>
      </p:sp>
    </p:spTree>
    <p:extLst>
      <p:ext uri="{BB962C8B-B14F-4D97-AF65-F5344CB8AC3E}">
        <p14:creationId xmlns:p14="http://schemas.microsoft.com/office/powerpoint/2010/main" val="23892227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is an extension of V3	</a:t>
            </a:r>
            <a:endParaRPr lang="en-US" dirty="0"/>
          </a:p>
        </p:txBody>
      </p:sp>
      <p:sp>
        <p:nvSpPr>
          <p:cNvPr id="12" name="Text Placeholder 11"/>
          <p:cNvSpPr>
            <a:spLocks noGrp="1"/>
          </p:cNvSpPr>
          <p:nvPr>
            <p:ph type="body" sz="quarter" idx="13"/>
          </p:nvPr>
        </p:nvSpPr>
        <p:spPr/>
        <p:txBody>
          <a:bodyPr>
            <a:normAutofit/>
          </a:bodyPr>
          <a:lstStyle/>
          <a:p>
            <a:r>
              <a:rPr lang="en-US" sz="1800" dirty="0"/>
              <a:t>Version 4 Additions to EPICS</a:t>
            </a:r>
          </a:p>
          <a:p>
            <a:endParaRPr lang="en-US" sz="1800" dirty="0"/>
          </a:p>
          <a:p>
            <a:endParaRPr lang="en-US" sz="1800" dirty="0"/>
          </a:p>
          <a:p>
            <a:endParaRPr lang="en-US" sz="1800" dirty="0"/>
          </a:p>
        </p:txBody>
      </p:sp>
      <p:sp>
        <p:nvSpPr>
          <p:cNvPr id="13" name="TextBox 12"/>
          <p:cNvSpPr txBox="1"/>
          <p:nvPr/>
        </p:nvSpPr>
        <p:spPr>
          <a:xfrm>
            <a:off x="886004" y="3837238"/>
            <a:ext cx="4413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CA</a:t>
            </a:r>
          </a:p>
        </p:txBody>
      </p:sp>
      <p:sp>
        <p:nvSpPr>
          <p:cNvPr id="18" name="Rectangle 17"/>
          <p:cNvSpPr/>
          <p:nvPr/>
        </p:nvSpPr>
        <p:spPr>
          <a:xfrm>
            <a:off x="4723270"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pvAccess</a:t>
            </a:r>
            <a:r>
              <a:rPr lang="en-US" sz="1800" dirty="0">
                <a:solidFill>
                  <a:prstClr val="white"/>
                </a:solidFill>
              </a:rPr>
              <a:t> Client</a:t>
            </a:r>
          </a:p>
        </p:txBody>
      </p:sp>
      <p:cxnSp>
        <p:nvCxnSpPr>
          <p:cNvPr id="14" name="Elbow Connector 13"/>
          <p:cNvCxnSpPr>
            <a:stCxn id="18" idx="2"/>
          </p:cNvCxnSpPr>
          <p:nvPr/>
        </p:nvCxnSpPr>
        <p:spPr>
          <a:xfrm rot="5400000">
            <a:off x="3401837" y="2734441"/>
            <a:ext cx="2155986" cy="2830106"/>
          </a:xfrm>
          <a:prstGeom prst="bentConnector3">
            <a:avLst>
              <a:gd name="adj1" fmla="val 50000"/>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863673" y="3743326"/>
            <a:ext cx="1034395"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err="1">
                <a:solidFill>
                  <a:prstClr val="black"/>
                </a:solidFill>
                <a:latin typeface="Calibri"/>
              </a:rPr>
              <a:t>pvAccess</a:t>
            </a:r>
            <a:endParaRPr lang="en-US" sz="1800" dirty="0">
              <a:solidFill>
                <a:prstClr val="black"/>
              </a:solidFill>
              <a:latin typeface="Calibri"/>
            </a:endParaRPr>
          </a:p>
        </p:txBody>
      </p:sp>
      <p:sp>
        <p:nvSpPr>
          <p:cNvPr id="25" name="TextBox 24"/>
          <p:cNvSpPr txBox="1"/>
          <p:nvPr/>
        </p:nvSpPr>
        <p:spPr>
          <a:xfrm>
            <a:off x="255984" y="1294101"/>
            <a:ext cx="8888016" cy="523220"/>
          </a:xfrm>
          <a:prstGeom prst="rect">
            <a:avLst/>
          </a:prstGeom>
          <a:noFill/>
        </p:spPr>
        <p:txBody>
          <a:bodyPr wrap="square" rtlCol="0">
            <a:spAutoFit/>
          </a:bodyPr>
          <a:lstStyle/>
          <a:p>
            <a:pPr algn="ctr" defTabSz="457200" eaLnBrk="1" fontAlgn="auto" hangingPunct="1">
              <a:spcBef>
                <a:spcPts val="0"/>
              </a:spcBef>
              <a:spcAft>
                <a:spcPts val="0"/>
              </a:spcAft>
            </a:pPr>
            <a:r>
              <a:rPr lang="en-US" sz="2800" dirty="0">
                <a:solidFill>
                  <a:prstClr val="black"/>
                </a:solidFill>
                <a:latin typeface="Calibri"/>
              </a:rPr>
              <a:t>V</a:t>
            </a:r>
            <a:r>
              <a:rPr lang="en-US" sz="2800" dirty="0">
                <a:solidFill>
                  <a:srgbClr val="FF0000"/>
                </a:solidFill>
                <a:latin typeface="Calibri"/>
              </a:rPr>
              <a:t>4</a:t>
            </a:r>
            <a:r>
              <a:rPr lang="en-US" sz="2800" dirty="0">
                <a:solidFill>
                  <a:prstClr val="black"/>
                </a:solidFill>
                <a:latin typeface="Calibri"/>
              </a:rPr>
              <a:t> IOC </a:t>
            </a:r>
            <a:r>
              <a:rPr lang="en-US" sz="2800" dirty="0">
                <a:solidFill>
                  <a:srgbClr val="FF0000"/>
                </a:solidFill>
                <a:latin typeface="Calibri"/>
              </a:rPr>
              <a:t>==</a:t>
            </a:r>
            <a:r>
              <a:rPr lang="en-US" sz="2800" dirty="0">
                <a:solidFill>
                  <a:prstClr val="black"/>
                </a:solidFill>
                <a:latin typeface="Calibri"/>
              </a:rPr>
              <a:t> V</a:t>
            </a:r>
            <a:r>
              <a:rPr lang="en-US" sz="2800" dirty="0">
                <a:solidFill>
                  <a:srgbClr val="FF0000"/>
                </a:solidFill>
                <a:latin typeface="Calibri"/>
              </a:rPr>
              <a:t>3</a:t>
            </a:r>
            <a:r>
              <a:rPr lang="en-US" sz="2800" dirty="0">
                <a:solidFill>
                  <a:prstClr val="black"/>
                </a:solidFill>
                <a:latin typeface="Calibri"/>
              </a:rPr>
              <a:t> IOC </a:t>
            </a:r>
            <a:r>
              <a:rPr lang="en-US" sz="2800" dirty="0">
                <a:solidFill>
                  <a:srgbClr val="FF0000"/>
                </a:solidFill>
                <a:latin typeface="Calibri"/>
              </a:rPr>
              <a:t>+ </a:t>
            </a:r>
            <a:r>
              <a:rPr lang="en-US" sz="2800" dirty="0" err="1">
                <a:solidFill>
                  <a:srgbClr val="FF0000"/>
                </a:solidFill>
                <a:latin typeface="Calibri"/>
              </a:rPr>
              <a:t>pvAccess</a:t>
            </a:r>
            <a:r>
              <a:rPr lang="en-US" sz="2800" dirty="0">
                <a:solidFill>
                  <a:srgbClr val="FF0000"/>
                </a:solidFill>
                <a:latin typeface="Calibri"/>
              </a:rPr>
              <a:t> </a:t>
            </a:r>
            <a:r>
              <a:rPr lang="en-US" sz="2800" dirty="0">
                <a:solidFill>
                  <a:prstClr val="black"/>
                </a:solidFill>
                <a:latin typeface="Calibri"/>
              </a:rPr>
              <a:t>Server</a:t>
            </a:r>
          </a:p>
        </p:txBody>
      </p:sp>
      <p:sp>
        <p:nvSpPr>
          <p:cNvPr id="3" name="TextBox 2"/>
          <p:cNvSpPr txBox="1"/>
          <p:nvPr/>
        </p:nvSpPr>
        <p:spPr>
          <a:xfrm>
            <a:off x="4722586" y="4581156"/>
            <a:ext cx="4163257" cy="1754327"/>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Use Case: Network efficient acquisition </a:t>
            </a:r>
          </a:p>
          <a:p>
            <a:pPr defTabSz="457200" eaLnBrk="1" fontAlgn="auto" hangingPunct="1">
              <a:spcBef>
                <a:spcPts val="0"/>
              </a:spcBef>
              <a:spcAft>
                <a:spcPts val="0"/>
              </a:spcAft>
            </a:pPr>
            <a:r>
              <a:rPr lang="en-US" sz="1800" dirty="0">
                <a:solidFill>
                  <a:prstClr val="black"/>
                </a:solidFill>
                <a:latin typeface="Calibri"/>
              </a:rPr>
              <a:t>of archived meta data</a:t>
            </a:r>
          </a:p>
          <a:p>
            <a:pPr defTabSz="457200" eaLnBrk="1" fontAlgn="auto" hangingPunct="1">
              <a:spcBef>
                <a:spcPts val="0"/>
              </a:spcBef>
              <a:spcAft>
                <a:spcPts val="0"/>
              </a:spcAft>
            </a:pPr>
            <a:endParaRPr lang="en-US" sz="1800" dirty="0">
              <a:solidFill>
                <a:prstClr val="black"/>
              </a:solidFill>
              <a:latin typeface="Calibri"/>
            </a:endParaRPr>
          </a:p>
          <a:p>
            <a:pPr defTabSz="457200" eaLnBrk="1" fontAlgn="auto" hangingPunct="1">
              <a:spcBef>
                <a:spcPts val="0"/>
              </a:spcBef>
              <a:spcAft>
                <a:spcPts val="0"/>
              </a:spcAft>
            </a:pPr>
            <a:r>
              <a:rPr lang="en-US" sz="1800" dirty="0">
                <a:solidFill>
                  <a:prstClr val="black"/>
                </a:solidFill>
                <a:latin typeface="Calibri"/>
              </a:rPr>
              <a:t>Presently, only 1 PV per </a:t>
            </a:r>
            <a:r>
              <a:rPr lang="en-US" sz="1800" dirty="0" err="1">
                <a:solidFill>
                  <a:prstClr val="black"/>
                </a:solidFill>
                <a:latin typeface="Calibri"/>
              </a:rPr>
              <a:t>pvAccess</a:t>
            </a:r>
            <a:r>
              <a:rPr lang="en-US" sz="1800" dirty="0">
                <a:solidFill>
                  <a:prstClr val="black"/>
                </a:solidFill>
                <a:latin typeface="Calibri"/>
              </a:rPr>
              <a:t> channel.</a:t>
            </a:r>
          </a:p>
          <a:p>
            <a:pPr defTabSz="457200" eaLnBrk="1" fontAlgn="auto" hangingPunct="1">
              <a:spcBef>
                <a:spcPts val="0"/>
              </a:spcBef>
              <a:spcAft>
                <a:spcPts val="0"/>
              </a:spcAft>
            </a:pPr>
            <a:r>
              <a:rPr lang="en-US" sz="1800" dirty="0">
                <a:solidFill>
                  <a:prstClr val="black"/>
                </a:solidFill>
                <a:latin typeface="Calibri"/>
              </a:rPr>
              <a:t>But plan is to get/monitor a group of PVs </a:t>
            </a:r>
          </a:p>
          <a:p>
            <a:pPr defTabSz="457200" eaLnBrk="1" fontAlgn="auto" hangingPunct="1">
              <a:spcBef>
                <a:spcPts val="0"/>
              </a:spcBef>
              <a:spcAft>
                <a:spcPts val="0"/>
              </a:spcAft>
            </a:pPr>
            <a:r>
              <a:rPr lang="en-US" sz="1800" dirty="0">
                <a:solidFill>
                  <a:prstClr val="black"/>
                </a:solidFill>
                <a:latin typeface="Calibri"/>
              </a:rPr>
              <a:t>through one </a:t>
            </a:r>
            <a:r>
              <a:rPr lang="en-US" sz="1800" dirty="0" err="1">
                <a:solidFill>
                  <a:prstClr val="black"/>
                </a:solidFill>
                <a:latin typeface="Calibri"/>
              </a:rPr>
              <a:t>pvAccess</a:t>
            </a:r>
            <a:r>
              <a:rPr lang="en-US" sz="1800" dirty="0">
                <a:solidFill>
                  <a:prstClr val="black"/>
                </a:solidFill>
                <a:latin typeface="Calibri"/>
              </a:rPr>
              <a:t> channel. </a:t>
            </a:r>
          </a:p>
        </p:txBody>
      </p:sp>
      <p:sp>
        <p:nvSpPr>
          <p:cNvPr id="19" name="Rectangle 18"/>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Channel Access Client</a:t>
            </a:r>
          </a:p>
        </p:txBody>
      </p:sp>
      <p:sp>
        <p:nvSpPr>
          <p:cNvPr id="21" name="Rectangle 20"/>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IOC database</a:t>
            </a:r>
          </a:p>
        </p:txBody>
      </p:sp>
      <p:cxnSp>
        <p:nvCxnSpPr>
          <p:cNvPr id="23" name="Straight Arrow Connector 22"/>
          <p:cNvCxnSpPr/>
          <p:nvPr/>
        </p:nvCxnSpPr>
        <p:spPr>
          <a:xfrm>
            <a:off x="1351308" y="3071501"/>
            <a:ext cx="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6" name="Rectangle 25"/>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Device I/O</a:t>
            </a:r>
          </a:p>
        </p:txBody>
      </p:sp>
      <p:sp>
        <p:nvSpPr>
          <p:cNvPr id="27" name="TextBox 26"/>
          <p:cNvSpPr txBox="1"/>
          <p:nvPr/>
        </p:nvSpPr>
        <p:spPr>
          <a:xfrm>
            <a:off x="689049" y="4828488"/>
            <a:ext cx="51874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IOC</a:t>
            </a:r>
          </a:p>
        </p:txBody>
      </p:sp>
      <p:sp>
        <p:nvSpPr>
          <p:cNvPr id="17" name="Rectangle 16"/>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pvaSrv</a:t>
            </a:r>
            <a:endParaRPr lang="en-US" sz="1800" dirty="0">
              <a:solidFill>
                <a:prstClr val="white"/>
              </a:solidFill>
            </a:endParaRPr>
          </a:p>
        </p:txBody>
      </p:sp>
      <p:sp>
        <p:nvSpPr>
          <p:cNvPr id="22" name="Rectangle 21"/>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rSrv</a:t>
            </a:r>
            <a:endParaRPr lang="en-US" sz="1800" dirty="0">
              <a:solidFill>
                <a:prstClr val="white"/>
              </a:solidFill>
            </a:endParaRPr>
          </a:p>
        </p:txBody>
      </p:sp>
    </p:spTree>
    <p:extLst>
      <p:ext uri="{BB962C8B-B14F-4D97-AF65-F5344CB8AC3E}">
        <p14:creationId xmlns:p14="http://schemas.microsoft.com/office/powerpoint/2010/main" val="23040975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includes CA</a:t>
            </a:r>
            <a:endParaRPr lang="en-US" dirty="0"/>
          </a:p>
        </p:txBody>
      </p:sp>
      <p:sp>
        <p:nvSpPr>
          <p:cNvPr id="3" name="Text Placeholder 2"/>
          <p:cNvSpPr>
            <a:spLocks noGrp="1"/>
          </p:cNvSpPr>
          <p:nvPr>
            <p:ph type="body" sz="quarter" idx="13"/>
          </p:nvPr>
        </p:nvSpPr>
        <p:spPr/>
        <p:txBody>
          <a:bodyPr>
            <a:normAutofit/>
          </a:bodyPr>
          <a:lstStyle/>
          <a:p>
            <a:r>
              <a:rPr lang="en-US" sz="1800" dirty="0"/>
              <a:t>Version 4 Additions to EPICS</a:t>
            </a:r>
          </a:p>
          <a:p>
            <a:endParaRPr lang="en-US" sz="1800" dirty="0"/>
          </a:p>
          <a:p>
            <a:endParaRPr lang="en-US" sz="1800" dirty="0"/>
          </a:p>
        </p:txBody>
      </p:sp>
      <p:sp>
        <p:nvSpPr>
          <p:cNvPr id="18" name="Rectangle 17"/>
          <p:cNvSpPr/>
          <p:nvPr/>
        </p:nvSpPr>
        <p:spPr>
          <a:xfrm>
            <a:off x="5730078"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pvAccess</a:t>
            </a:r>
            <a:r>
              <a:rPr lang="en-US" sz="1800" dirty="0">
                <a:solidFill>
                  <a:prstClr val="white"/>
                </a:solidFill>
              </a:rPr>
              <a:t> Client</a:t>
            </a:r>
          </a:p>
        </p:txBody>
      </p:sp>
      <p:sp>
        <p:nvSpPr>
          <p:cNvPr id="24" name="TextBox 23"/>
          <p:cNvSpPr txBox="1"/>
          <p:nvPr/>
        </p:nvSpPr>
        <p:spPr>
          <a:xfrm>
            <a:off x="4863673" y="3553603"/>
            <a:ext cx="1034395"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err="1">
                <a:solidFill>
                  <a:prstClr val="black"/>
                </a:solidFill>
                <a:latin typeface="Calibri"/>
              </a:rPr>
              <a:t>pvAccess</a:t>
            </a:r>
            <a:endParaRPr lang="en-US" sz="1800" dirty="0">
              <a:solidFill>
                <a:prstClr val="black"/>
              </a:solidFill>
              <a:latin typeface="Calibri"/>
            </a:endParaRPr>
          </a:p>
        </p:txBody>
      </p:sp>
      <p:sp>
        <p:nvSpPr>
          <p:cNvPr id="25" name="TextBox 24"/>
          <p:cNvSpPr txBox="1"/>
          <p:nvPr/>
        </p:nvSpPr>
        <p:spPr>
          <a:xfrm>
            <a:off x="251696" y="1270205"/>
            <a:ext cx="8637747" cy="369332"/>
          </a:xfrm>
          <a:prstGeom prst="rect">
            <a:avLst/>
          </a:prstGeom>
          <a:noFill/>
        </p:spPr>
        <p:txBody>
          <a:bodyPr wrap="square" rtlCol="0">
            <a:spAutoFit/>
          </a:bodyPr>
          <a:lstStyle/>
          <a:p>
            <a:pPr algn="ctr" defTabSz="457200" eaLnBrk="1" fontAlgn="auto" hangingPunct="1">
              <a:spcBef>
                <a:spcPts val="0"/>
              </a:spcBef>
              <a:spcAft>
                <a:spcPts val="0"/>
              </a:spcAft>
            </a:pPr>
            <a:r>
              <a:rPr lang="en-US" sz="1800" dirty="0">
                <a:solidFill>
                  <a:prstClr val="black"/>
                </a:solidFill>
                <a:latin typeface="Calibri"/>
              </a:rPr>
              <a:t>The </a:t>
            </a:r>
            <a:r>
              <a:rPr lang="en-US" sz="1800" dirty="0" err="1">
                <a:solidFill>
                  <a:prstClr val="black"/>
                </a:solidFill>
                <a:latin typeface="Calibri"/>
              </a:rPr>
              <a:t>pvAccess</a:t>
            </a:r>
            <a:r>
              <a:rPr lang="en-US" sz="1800" dirty="0">
                <a:solidFill>
                  <a:prstClr val="black"/>
                </a:solidFill>
                <a:latin typeface="Calibri"/>
              </a:rPr>
              <a:t> API includes Channel Access support, </a:t>
            </a:r>
            <a:r>
              <a:rPr lang="en-US" sz="1800" dirty="0">
                <a:solidFill>
                  <a:srgbClr val="FF0000"/>
                </a:solidFill>
                <a:latin typeface="Calibri"/>
              </a:rPr>
              <a:t>so one client lib does both</a:t>
            </a:r>
          </a:p>
        </p:txBody>
      </p:sp>
      <p:sp>
        <p:nvSpPr>
          <p:cNvPr id="50" name="TextBox 49"/>
          <p:cNvSpPr txBox="1"/>
          <p:nvPr/>
        </p:nvSpPr>
        <p:spPr>
          <a:xfrm>
            <a:off x="3558755" y="3257999"/>
            <a:ext cx="4413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CA</a:t>
            </a:r>
          </a:p>
        </p:txBody>
      </p:sp>
      <p:sp>
        <p:nvSpPr>
          <p:cNvPr id="20" name="Rectangle 19"/>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Channel Access Client</a:t>
            </a:r>
          </a:p>
        </p:txBody>
      </p:sp>
      <p:sp>
        <p:nvSpPr>
          <p:cNvPr id="23" name="Rectangle 22"/>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IOC database</a:t>
            </a:r>
          </a:p>
        </p:txBody>
      </p:sp>
      <p:cxnSp>
        <p:nvCxnSpPr>
          <p:cNvPr id="26" name="Straight Arrow Connector 25"/>
          <p:cNvCxnSpPr/>
          <p:nvPr/>
        </p:nvCxnSpPr>
        <p:spPr>
          <a:xfrm>
            <a:off x="1351308" y="3071501"/>
            <a:ext cx="1428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7" name="Rectangle 26"/>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Device I/O</a:t>
            </a:r>
          </a:p>
        </p:txBody>
      </p:sp>
      <p:sp>
        <p:nvSpPr>
          <p:cNvPr id="28" name="TextBox 27"/>
          <p:cNvSpPr txBox="1"/>
          <p:nvPr/>
        </p:nvSpPr>
        <p:spPr>
          <a:xfrm>
            <a:off x="886004" y="3837238"/>
            <a:ext cx="4413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CA</a:t>
            </a:r>
          </a:p>
        </p:txBody>
      </p:sp>
      <p:sp>
        <p:nvSpPr>
          <p:cNvPr id="29" name="TextBox 28"/>
          <p:cNvSpPr txBox="1"/>
          <p:nvPr/>
        </p:nvSpPr>
        <p:spPr>
          <a:xfrm>
            <a:off x="689049" y="4828488"/>
            <a:ext cx="51874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IOC</a:t>
            </a:r>
          </a:p>
        </p:txBody>
      </p:sp>
      <p:cxnSp>
        <p:nvCxnSpPr>
          <p:cNvPr id="30" name="Elbow Connector 29"/>
          <p:cNvCxnSpPr/>
          <p:nvPr/>
        </p:nvCxnSpPr>
        <p:spPr>
          <a:xfrm rot="5400000">
            <a:off x="3478116" y="2377722"/>
            <a:ext cx="2155986" cy="3539456"/>
          </a:xfrm>
          <a:prstGeom prst="bentConnector3">
            <a:avLst>
              <a:gd name="adj1" fmla="val 38324"/>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18" idx="0"/>
          </p:cNvCxnSpPr>
          <p:nvPr/>
        </p:nvCxnSpPr>
        <p:spPr>
          <a:xfrm rot="16200000" flipH="1" flipV="1">
            <a:off x="2760644" y="1892264"/>
            <a:ext cx="2167505" cy="4498848"/>
          </a:xfrm>
          <a:prstGeom prst="bentConnector4">
            <a:avLst>
              <a:gd name="adj1" fmla="val 24836"/>
              <a:gd name="adj2" fmla="val 100209"/>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9" name="Rectangle 18"/>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pvaSrv</a:t>
            </a:r>
            <a:endParaRPr lang="en-US" sz="1800" dirty="0">
              <a:solidFill>
                <a:prstClr val="white"/>
              </a:solidFill>
            </a:endParaRPr>
          </a:p>
        </p:txBody>
      </p:sp>
      <p:sp>
        <p:nvSpPr>
          <p:cNvPr id="21" name="Rectangle 20"/>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rSrv</a:t>
            </a:r>
            <a:endParaRPr lang="en-US" sz="1800" dirty="0">
              <a:solidFill>
                <a:prstClr val="white"/>
              </a:solidFill>
            </a:endParaRPr>
          </a:p>
        </p:txBody>
      </p:sp>
    </p:spTree>
    <p:extLst>
      <p:ext uri="{BB962C8B-B14F-4D97-AF65-F5344CB8AC3E}">
        <p14:creationId xmlns:p14="http://schemas.microsoft.com/office/powerpoint/2010/main" val="3795015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new database</a:t>
            </a:r>
            <a:endParaRPr lang="en-US" dirty="0"/>
          </a:p>
        </p:txBody>
      </p:sp>
      <p:sp>
        <p:nvSpPr>
          <p:cNvPr id="3" name="Text Placeholder 2"/>
          <p:cNvSpPr>
            <a:spLocks noGrp="1"/>
          </p:cNvSpPr>
          <p:nvPr>
            <p:ph type="body" sz="quarter" idx="13"/>
          </p:nvPr>
        </p:nvSpPr>
        <p:spPr/>
        <p:txBody>
          <a:bodyPr>
            <a:normAutofit/>
          </a:bodyPr>
          <a:lstStyle/>
          <a:p>
            <a:r>
              <a:rPr lang="en-US" sz="1800" dirty="0"/>
              <a:t>Version 4 Additions to EPICS</a:t>
            </a:r>
          </a:p>
          <a:p>
            <a:endParaRPr lang="en-US" sz="1800" dirty="0"/>
          </a:p>
          <a:p>
            <a:endParaRPr lang="en-US" sz="1800" dirty="0"/>
          </a:p>
        </p:txBody>
      </p:sp>
      <p:sp>
        <p:nvSpPr>
          <p:cNvPr id="18" name="Rectangle 17"/>
          <p:cNvSpPr/>
          <p:nvPr/>
        </p:nvSpPr>
        <p:spPr>
          <a:xfrm>
            <a:off x="5730078"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pvAccess</a:t>
            </a:r>
            <a:r>
              <a:rPr lang="en-US" sz="1800" dirty="0">
                <a:solidFill>
                  <a:prstClr val="white"/>
                </a:solidFill>
              </a:rPr>
              <a:t> Client</a:t>
            </a:r>
          </a:p>
        </p:txBody>
      </p:sp>
      <p:sp>
        <p:nvSpPr>
          <p:cNvPr id="24" name="TextBox 23"/>
          <p:cNvSpPr txBox="1"/>
          <p:nvPr/>
        </p:nvSpPr>
        <p:spPr>
          <a:xfrm>
            <a:off x="4897996" y="3548812"/>
            <a:ext cx="1034395"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err="1">
                <a:solidFill>
                  <a:prstClr val="black"/>
                </a:solidFill>
                <a:latin typeface="Calibri"/>
              </a:rPr>
              <a:t>pvAccess</a:t>
            </a:r>
            <a:endParaRPr lang="en-US" sz="1800" dirty="0">
              <a:solidFill>
                <a:prstClr val="black"/>
              </a:solidFill>
              <a:latin typeface="Calibri"/>
            </a:endParaRPr>
          </a:p>
        </p:txBody>
      </p:sp>
      <p:sp>
        <p:nvSpPr>
          <p:cNvPr id="25" name="TextBox 24"/>
          <p:cNvSpPr txBox="1"/>
          <p:nvPr/>
        </p:nvSpPr>
        <p:spPr>
          <a:xfrm>
            <a:off x="251696" y="1183460"/>
            <a:ext cx="8637747" cy="954107"/>
          </a:xfrm>
          <a:prstGeom prst="rect">
            <a:avLst/>
          </a:prstGeom>
          <a:noFill/>
        </p:spPr>
        <p:txBody>
          <a:bodyPr wrap="square" rtlCol="0">
            <a:spAutoFit/>
          </a:bodyPr>
          <a:lstStyle/>
          <a:p>
            <a:pPr algn="ctr" defTabSz="457200" eaLnBrk="1" fontAlgn="auto" hangingPunct="1">
              <a:spcBef>
                <a:spcPts val="0"/>
              </a:spcBef>
              <a:spcAft>
                <a:spcPts val="0"/>
              </a:spcAft>
            </a:pPr>
            <a:r>
              <a:rPr lang="en-US" sz="2800" dirty="0">
                <a:solidFill>
                  <a:srgbClr val="FF0000"/>
                </a:solidFill>
                <a:latin typeface="Calibri"/>
              </a:rPr>
              <a:t>A new smart database</a:t>
            </a:r>
            <a:r>
              <a:rPr lang="en-US" sz="2800" dirty="0">
                <a:solidFill>
                  <a:prstClr val="black"/>
                </a:solidFill>
                <a:latin typeface="Calibri"/>
              </a:rPr>
              <a:t>, “</a:t>
            </a:r>
            <a:r>
              <a:rPr lang="en-US" sz="2800" dirty="0" err="1">
                <a:solidFill>
                  <a:prstClr val="black"/>
                </a:solidFill>
                <a:latin typeface="Calibri"/>
              </a:rPr>
              <a:t>pvDatabase</a:t>
            </a:r>
            <a:r>
              <a:rPr lang="en-US" sz="2800" dirty="0">
                <a:solidFill>
                  <a:prstClr val="black"/>
                </a:solidFill>
                <a:latin typeface="Calibri"/>
              </a:rPr>
              <a:t>” can be used for data assembly and processing</a:t>
            </a:r>
          </a:p>
        </p:txBody>
      </p:sp>
      <p:sp>
        <p:nvSpPr>
          <p:cNvPr id="50" name="TextBox 49"/>
          <p:cNvSpPr txBox="1"/>
          <p:nvPr/>
        </p:nvSpPr>
        <p:spPr>
          <a:xfrm>
            <a:off x="3962400" y="3208774"/>
            <a:ext cx="4413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CA</a:t>
            </a:r>
          </a:p>
        </p:txBody>
      </p:sp>
      <p:sp>
        <p:nvSpPr>
          <p:cNvPr id="20" name="Rectangle 19"/>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Channel Access Client</a:t>
            </a:r>
          </a:p>
        </p:txBody>
      </p:sp>
      <p:cxnSp>
        <p:nvCxnSpPr>
          <p:cNvPr id="26" name="Straight Arrow Connector 25"/>
          <p:cNvCxnSpPr/>
          <p:nvPr/>
        </p:nvCxnSpPr>
        <p:spPr>
          <a:xfrm>
            <a:off x="1351308" y="3071501"/>
            <a:ext cx="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886004" y="3837238"/>
            <a:ext cx="441309"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CA</a:t>
            </a:r>
          </a:p>
        </p:txBody>
      </p:sp>
      <p:sp>
        <p:nvSpPr>
          <p:cNvPr id="29" name="TextBox 28"/>
          <p:cNvSpPr txBox="1"/>
          <p:nvPr/>
        </p:nvSpPr>
        <p:spPr>
          <a:xfrm>
            <a:off x="689049" y="4828488"/>
            <a:ext cx="518742"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prstClr val="black"/>
                </a:solidFill>
                <a:latin typeface="Calibri"/>
              </a:rPr>
              <a:t>IOC</a:t>
            </a:r>
          </a:p>
        </p:txBody>
      </p:sp>
      <p:sp>
        <p:nvSpPr>
          <p:cNvPr id="7" name="TextBox 6"/>
          <p:cNvSpPr txBox="1"/>
          <p:nvPr/>
        </p:nvSpPr>
        <p:spPr>
          <a:xfrm>
            <a:off x="4397813" y="6085265"/>
            <a:ext cx="2544286"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a:solidFill>
                  <a:srgbClr val="FF0000"/>
                </a:solidFill>
                <a:latin typeface="Calibri"/>
              </a:rPr>
              <a:t>Device drivers </a:t>
            </a:r>
            <a:r>
              <a:rPr lang="en-US" sz="1800" dirty="0" err="1">
                <a:solidFill>
                  <a:srgbClr val="FF0000"/>
                </a:solidFill>
                <a:latin typeface="Calibri"/>
              </a:rPr>
              <a:t>etc</a:t>
            </a:r>
            <a:r>
              <a:rPr lang="en-US" sz="1800" dirty="0">
                <a:solidFill>
                  <a:srgbClr val="FF0000"/>
                </a:solidFill>
                <a:latin typeface="Calibri"/>
              </a:rPr>
              <a:t> stay </a:t>
            </a:r>
          </a:p>
          <a:p>
            <a:pPr defTabSz="457200" eaLnBrk="1" fontAlgn="auto" hangingPunct="1">
              <a:spcBef>
                <a:spcPts val="0"/>
              </a:spcBef>
              <a:spcAft>
                <a:spcPts val="0"/>
              </a:spcAft>
            </a:pPr>
            <a:r>
              <a:rPr lang="en-US" sz="1800" dirty="0">
                <a:solidFill>
                  <a:srgbClr val="FF0000"/>
                </a:solidFill>
                <a:latin typeface="Calibri"/>
              </a:rPr>
              <a:t>only under IOC database</a:t>
            </a:r>
          </a:p>
        </p:txBody>
      </p:sp>
      <p:cxnSp>
        <p:nvCxnSpPr>
          <p:cNvPr id="31" name="Elbow Connector 30"/>
          <p:cNvCxnSpPr/>
          <p:nvPr/>
        </p:nvCxnSpPr>
        <p:spPr>
          <a:xfrm rot="5400000">
            <a:off x="3478116" y="2377722"/>
            <a:ext cx="2155986" cy="3539456"/>
          </a:xfrm>
          <a:prstGeom prst="bentConnector3">
            <a:avLst>
              <a:gd name="adj1" fmla="val 38324"/>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IOC database</a:t>
            </a:r>
          </a:p>
        </p:txBody>
      </p:sp>
      <p:sp>
        <p:nvSpPr>
          <p:cNvPr id="39" name="Rectangle 38"/>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a:solidFill>
                  <a:prstClr val="white"/>
                </a:solidFill>
              </a:rPr>
              <a:t>Device I/O</a:t>
            </a:r>
          </a:p>
        </p:txBody>
      </p:sp>
      <p:cxnSp>
        <p:nvCxnSpPr>
          <p:cNvPr id="41" name="Elbow Connector 40"/>
          <p:cNvCxnSpPr/>
          <p:nvPr/>
        </p:nvCxnSpPr>
        <p:spPr>
          <a:xfrm rot="16200000" flipH="1" flipV="1">
            <a:off x="2760644" y="1892264"/>
            <a:ext cx="2167505" cy="4498848"/>
          </a:xfrm>
          <a:prstGeom prst="bentConnector4">
            <a:avLst>
              <a:gd name="adj1" fmla="val 24836"/>
              <a:gd name="adj2" fmla="val 100209"/>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4643347" y="4206570"/>
            <a:ext cx="4341519" cy="923330"/>
          </a:xfrm>
          <a:prstGeom prst="rect">
            <a:avLst/>
          </a:prstGeom>
          <a:noFill/>
        </p:spPr>
        <p:txBody>
          <a:bodyPr wrap="square" rtlCol="0">
            <a:spAutoFit/>
          </a:bodyPr>
          <a:lstStyle/>
          <a:p>
            <a:pPr defTabSz="457200" eaLnBrk="1" fontAlgn="auto" hangingPunct="1">
              <a:spcBef>
                <a:spcPts val="0"/>
              </a:spcBef>
              <a:spcAft>
                <a:spcPts val="0"/>
              </a:spcAft>
            </a:pPr>
            <a:r>
              <a:rPr lang="en-US" sz="1800" dirty="0">
                <a:solidFill>
                  <a:prstClr val="black"/>
                </a:solidFill>
                <a:latin typeface="Calibri"/>
              </a:rPr>
              <a:t>Examples; the SNS and NSLS-II beamline </a:t>
            </a:r>
            <a:br>
              <a:rPr lang="en-US" sz="1800" dirty="0">
                <a:solidFill>
                  <a:prstClr val="black"/>
                </a:solidFill>
                <a:latin typeface="Calibri"/>
              </a:rPr>
            </a:br>
            <a:r>
              <a:rPr lang="en-US" sz="1800" dirty="0">
                <a:solidFill>
                  <a:prstClr val="black"/>
                </a:solidFill>
                <a:latin typeface="Calibri"/>
              </a:rPr>
              <a:t>experiment high performance data acquisition and </a:t>
            </a:r>
            <a:r>
              <a:rPr lang="en-US" sz="1800" dirty="0" smtClean="0">
                <a:solidFill>
                  <a:prstClr val="black"/>
                </a:solidFill>
                <a:latin typeface="Calibri"/>
              </a:rPr>
              <a:t>processing.</a:t>
            </a:r>
            <a:endParaRPr lang="en-US" sz="1800" dirty="0">
              <a:solidFill>
                <a:prstClr val="black"/>
              </a:solidFill>
              <a:latin typeface="Calibri"/>
            </a:endParaRPr>
          </a:p>
        </p:txBody>
      </p:sp>
      <p:sp>
        <p:nvSpPr>
          <p:cNvPr id="21" name="Rectangle 20"/>
          <p:cNvSpPr/>
          <p:nvPr/>
        </p:nvSpPr>
        <p:spPr>
          <a:xfrm>
            <a:off x="4056204" y="5227487"/>
            <a:ext cx="3258995" cy="866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pvDatabase</a:t>
            </a:r>
            <a:endParaRPr lang="en-US" sz="1800" dirty="0">
              <a:solidFill>
                <a:prstClr val="white"/>
              </a:solidFill>
            </a:endParaRPr>
          </a:p>
        </p:txBody>
      </p:sp>
      <p:sp>
        <p:nvSpPr>
          <p:cNvPr id="22" name="Rectangle 21"/>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pvaSrv</a:t>
            </a:r>
            <a:endParaRPr lang="en-US" sz="1800" dirty="0">
              <a:solidFill>
                <a:prstClr val="white"/>
              </a:solidFill>
            </a:endParaRPr>
          </a:p>
        </p:txBody>
      </p:sp>
      <p:sp>
        <p:nvSpPr>
          <p:cNvPr id="23" name="Rectangle 22"/>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457200" eaLnBrk="1" fontAlgn="auto" hangingPunct="1">
              <a:spcBef>
                <a:spcPts val="0"/>
              </a:spcBef>
              <a:spcAft>
                <a:spcPts val="0"/>
              </a:spcAft>
            </a:pPr>
            <a:r>
              <a:rPr lang="en-US" sz="1800" dirty="0" err="1">
                <a:solidFill>
                  <a:prstClr val="white"/>
                </a:solidFill>
              </a:rPr>
              <a:t>rSrv</a:t>
            </a:r>
            <a:endParaRPr lang="en-US" sz="1800" dirty="0">
              <a:solidFill>
                <a:prstClr val="white"/>
              </a:solidFill>
            </a:endParaRPr>
          </a:p>
        </p:txBody>
      </p:sp>
      <p:cxnSp>
        <p:nvCxnSpPr>
          <p:cNvPr id="27" name="Straight Arrow Connector 26"/>
          <p:cNvCxnSpPr/>
          <p:nvPr/>
        </p:nvCxnSpPr>
        <p:spPr>
          <a:xfrm>
            <a:off x="4397813" y="3918144"/>
            <a:ext cx="0" cy="127967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010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eg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6761</TotalTime>
  <Words>3711</Words>
  <Application>Microsoft Office PowerPoint</Application>
  <PresentationFormat>On-screen Show (4:3)</PresentationFormat>
  <Paragraphs>476</Paragraphs>
  <Slides>36</Slides>
  <Notes>35</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Blank Presentation</vt:lpstr>
      <vt:lpstr>GregsTheme</vt:lpstr>
      <vt:lpstr>PowerPoint Presentation</vt:lpstr>
      <vt:lpstr>Outline</vt:lpstr>
      <vt:lpstr>EPICS Version 4 in a Nutshell</vt:lpstr>
      <vt:lpstr>The EPICS V4 “Normative Types”</vt:lpstr>
      <vt:lpstr>What does an EPICS V4 PV for structured data look like? </vt:lpstr>
      <vt:lpstr>EPICS Version 3 basic block diagram </vt:lpstr>
      <vt:lpstr>EPICS Version 4 is an extension of V3 </vt:lpstr>
      <vt:lpstr>EPICS Version 4  includes CA</vt:lpstr>
      <vt:lpstr>EPICS Version 4  new database</vt:lpstr>
      <vt:lpstr>EPICS Version 4  middleware support</vt:lpstr>
      <vt:lpstr>NDPluginPva</vt:lpstr>
      <vt:lpstr>pvAccess Driver</vt:lpstr>
      <vt:lpstr>pvAccess: Command Line Tools</vt:lpstr>
      <vt:lpstr>NDPluginPVA and pvAccess Driver Demo</vt:lpstr>
      <vt:lpstr>NDDriverStdArrays</vt:lpstr>
      <vt:lpstr>NDDriverStdArrays Use Case David Vine, LBNL</vt:lpstr>
      <vt:lpstr>NDDriverStdArrays</vt:lpstr>
      <vt:lpstr>NDDriverStdArrays</vt:lpstr>
      <vt:lpstr>PowerPoint Presentation</vt:lpstr>
      <vt:lpstr>NDDriverStdArrays Demo</vt:lpstr>
      <vt:lpstr>Pilatus Driver Update</vt:lpstr>
      <vt:lpstr>Pilatus Driver Update</vt:lpstr>
      <vt:lpstr>ADAndor</vt:lpstr>
      <vt:lpstr>Pixirad driver update</vt:lpstr>
      <vt:lpstr>Other detectors</vt:lpstr>
      <vt:lpstr>ADSupport</vt:lpstr>
      <vt:lpstr>Optional Support</vt:lpstr>
      <vt:lpstr>NDPluginOverlay</vt:lpstr>
      <vt:lpstr>Other Plugin Enhancements</vt:lpstr>
      <vt:lpstr>Base Class Enhancements</vt:lpstr>
      <vt:lpstr>Base Class Enhancements</vt:lpstr>
      <vt:lpstr>Viewers</vt:lpstr>
      <vt:lpstr>Viewers</vt:lpstr>
      <vt:lpstr>Viewer Demo</vt:lpstr>
      <vt:lpstr>Future Ideas: ADCore R3-0</vt:lpstr>
      <vt:lpstr>Future Ideas: ADCore R4-0</vt:lpstr>
    </vt:vector>
  </TitlesOfParts>
  <Company>CARS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Loop: Using Feedback in EPICS Mark Rivers, Center for Advanced Radiation Sources</dc:title>
  <dc:creator>MLR Assoc</dc:creator>
  <cp:lastModifiedBy>EPICS Development</cp:lastModifiedBy>
  <cp:revision>159</cp:revision>
  <dcterms:created xsi:type="dcterms:W3CDTF">2001-01-18T12:19:59Z</dcterms:created>
  <dcterms:modified xsi:type="dcterms:W3CDTF">2017-02-16T17:22:10Z</dcterms:modified>
</cp:coreProperties>
</file>