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347869" y="987611"/>
            <a:ext cx="8338933" cy="2387602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90000"/>
              </a:lnSpc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sz="half" idx="1"/>
          </p:nvPr>
        </p:nvSpPr>
        <p:spPr>
          <a:xfrm>
            <a:off x="347869" y="3467286"/>
            <a:ext cx="8338933" cy="165576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2pPr>
            <a:lvl3pPr marL="1188719" indent="-274319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3pPr>
            <a:lvl4pPr marL="1676400" indent="-304800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4pPr>
            <a:lvl5pPr marL="2133600" indent="-304800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xfrm>
            <a:off x="6416374" y="6224225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6543675" y="365125"/>
            <a:ext cx="2143125" cy="5284905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457200" y="365125"/>
            <a:ext cx="5972175" cy="5284905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357808" y="365125"/>
            <a:ext cx="8328994" cy="132556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357808" y="1825625"/>
            <a:ext cx="8328994" cy="3929132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4435174" y="6387538"/>
            <a:ext cx="273652" cy="264252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10.jpeg" descr="Copper_PowerPoint_Background_08-19-20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8602253" y="6454974"/>
            <a:ext cx="2" cy="18288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26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8623" y="219456"/>
            <a:ext cx="1600202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0" y="1225294"/>
            <a:ext cx="9144000" cy="56327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Shape 128"/>
          <p:cNvSpPr/>
          <p:nvPr>
            <p:ph type="body" sz="half" idx="1"/>
          </p:nvPr>
        </p:nvSpPr>
        <p:spPr>
          <a:xfrm>
            <a:off x="274320" y="1600200"/>
            <a:ext cx="4114802" cy="4572000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4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/>
        </p:nvSpPr>
        <p:spPr>
          <a:xfrm>
            <a:off x="8602253" y="6454974"/>
            <a:ext cx="2" cy="182882"/>
          </a:xfrm>
          <a:prstGeom prst="line">
            <a:avLst/>
          </a:prstGeom>
          <a:ln w="12700">
            <a:solidFill>
              <a:srgbClr val="70727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357808" y="365125"/>
            <a:ext cx="8328994" cy="132556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57808" y="1825625"/>
            <a:ext cx="8328994" cy="3929132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337930" y="1709739"/>
            <a:ext cx="8348872" cy="2852737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90000"/>
              </a:lnSpc>
              <a:defRPr sz="6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337930" y="4589464"/>
            <a:ext cx="8348872" cy="123486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000000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2pPr>
            <a:lvl3pPr marL="1188719" indent="-274319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3pPr>
            <a:lvl4pPr marL="1676400" indent="-304800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4pPr>
            <a:lvl5pPr marL="2133600" indent="-304800" defTabSz="9144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357808" y="365125"/>
            <a:ext cx="8328994" cy="132556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half" idx="1"/>
          </p:nvPr>
        </p:nvSpPr>
        <p:spPr>
          <a:xfrm>
            <a:off x="357808" y="1825625"/>
            <a:ext cx="4114802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357808" y="365125"/>
            <a:ext cx="8158734" cy="132556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357808" y="1681163"/>
            <a:ext cx="4114802" cy="82391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b="1" sz="2400">
                <a:solidFill>
                  <a:srgbClr val="000000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1000"/>
              </a:spcBef>
              <a:buChar char="•"/>
              <a:defRPr b="1" sz="2400">
                <a:solidFill>
                  <a:srgbClr val="000000"/>
                </a:solidFill>
              </a:defRPr>
            </a:lvl2pPr>
            <a:lvl3pPr marL="1188719" indent="-274319" defTabSz="914400">
              <a:lnSpc>
                <a:spcPct val="90000"/>
              </a:lnSpc>
              <a:spcBef>
                <a:spcPts val="1000"/>
              </a:spcBef>
              <a:buChar char="•"/>
              <a:defRPr b="1" sz="2400">
                <a:solidFill>
                  <a:srgbClr val="000000"/>
                </a:solidFill>
              </a:defRPr>
            </a:lvl3pPr>
            <a:lvl4pPr marL="1676400" indent="-304800" defTabSz="914400">
              <a:lnSpc>
                <a:spcPct val="90000"/>
              </a:lnSpc>
              <a:spcBef>
                <a:spcPts val="1000"/>
              </a:spcBef>
              <a:buChar char="•"/>
              <a:defRPr b="1" sz="2400">
                <a:solidFill>
                  <a:srgbClr val="000000"/>
                </a:solidFill>
              </a:defRPr>
            </a:lvl4pPr>
            <a:lvl5pPr marL="2133600" indent="-304800" defTabSz="914400">
              <a:lnSpc>
                <a:spcPct val="90000"/>
              </a:lnSpc>
              <a:spcBef>
                <a:spcPts val="1000"/>
              </a:spcBef>
              <a:buChar char="•"/>
              <a:defRPr b="1"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body" sz="quarter" idx="13"/>
          </p:nvPr>
        </p:nvSpPr>
        <p:spPr>
          <a:xfrm>
            <a:off x="4572000" y="1681163"/>
            <a:ext cx="4114800" cy="82391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defTabSz="914400">
              <a:spcBef>
                <a:spcPts val="500"/>
              </a:spcBef>
              <a:buClr>
                <a:srgbClr val="042B7F"/>
              </a:buClr>
              <a:buSzPct val="110000"/>
              <a:buFont typeface="Wingdings"/>
              <a:buChar char="▪"/>
              <a:defRPr sz="2400">
                <a:solidFill>
                  <a:srgbClr val="141313"/>
                </a:solidFill>
              </a:defRPr>
            </a:pP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347869" y="457200"/>
            <a:ext cx="3231153" cy="1600200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9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3887389" y="987425"/>
            <a:ext cx="4799411" cy="4873627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marL="718457" indent="-261257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solidFill>
                  <a:srgbClr val="000000"/>
                </a:solidFill>
              </a:defRPr>
            </a:lvl2pPr>
            <a:lvl3pPr marL="1219200" indent="-3048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solidFill>
                  <a:srgbClr val="000000"/>
                </a:solidFill>
              </a:defRPr>
            </a:lvl4pPr>
            <a:lvl5pPr marL="2194560" indent="-36576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body" sz="quarter" idx="13"/>
          </p:nvPr>
        </p:nvSpPr>
        <p:spPr>
          <a:xfrm>
            <a:off x="347868" y="2057400"/>
            <a:ext cx="3231154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400">
              <a:spcBef>
                <a:spcPts val="500"/>
              </a:spcBef>
              <a:buClr>
                <a:srgbClr val="042B7F"/>
              </a:buClr>
              <a:buSzPct val="110000"/>
              <a:buFont typeface="Wingdings"/>
              <a:buChar char="▪"/>
              <a:defRPr sz="2400">
                <a:solidFill>
                  <a:srgbClr val="141313"/>
                </a:solidFill>
              </a:defRPr>
            </a:pP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3887389" y="987425"/>
            <a:ext cx="4799411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347869" y="457200"/>
            <a:ext cx="3231153" cy="1600200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9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347869" y="2057400"/>
            <a:ext cx="3231153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rgbClr val="000000"/>
                </a:solidFill>
              </a:defRPr>
            </a:lvl1pPr>
            <a:lvl2pPr marL="609600" indent="-152400" defTabSz="914400">
              <a:lnSpc>
                <a:spcPct val="90000"/>
              </a:lnSpc>
              <a:spcBef>
                <a:spcPts val="1000"/>
              </a:spcBef>
              <a:buChar char="•"/>
              <a:defRPr sz="1600">
                <a:solidFill>
                  <a:srgbClr val="000000"/>
                </a:solidFill>
              </a:defRPr>
            </a:lvl2pPr>
            <a:lvl3pPr marL="1097278" indent="-182878" defTabSz="914400">
              <a:lnSpc>
                <a:spcPct val="90000"/>
              </a:lnSpc>
              <a:spcBef>
                <a:spcPts val="1000"/>
              </a:spcBef>
              <a:buChar char="•"/>
              <a:defRPr sz="1600">
                <a:solidFill>
                  <a:srgbClr val="000000"/>
                </a:solidFill>
              </a:defRPr>
            </a:lvl3pPr>
            <a:lvl4pPr marL="1574800" indent="-203200" defTabSz="914400">
              <a:lnSpc>
                <a:spcPct val="90000"/>
              </a:lnSpc>
              <a:spcBef>
                <a:spcPts val="1000"/>
              </a:spcBef>
              <a:buChar char="•"/>
              <a:defRPr sz="1600">
                <a:solidFill>
                  <a:srgbClr val="000000"/>
                </a:solidFill>
              </a:defRPr>
            </a:lvl4pPr>
            <a:lvl5pPr marL="2032000" indent="-203200" defTabSz="914400">
              <a:lnSpc>
                <a:spcPct val="90000"/>
              </a:lnSpc>
              <a:spcBef>
                <a:spcPts val="1000"/>
              </a:spcBef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357808" y="365125"/>
            <a:ext cx="8328994" cy="132556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57200" y="1845503"/>
            <a:ext cx="8229600" cy="3920657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4435174" y="6387538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Relationship Id="rId20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 descr="Platinum_PowerPoint_Background_08-19-20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788" y="128587"/>
            <a:ext cx="1444627" cy="7286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0" y="1225294"/>
            <a:ext cx="9144000" cy="56327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274320" y="201168"/>
            <a:ext cx="6629401" cy="86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4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/>
        </p:nvSpPr>
        <p:spPr>
          <a:xfrm>
            <a:off x="8602253" y="6454974"/>
            <a:ext cx="2" cy="182882"/>
          </a:xfrm>
          <a:prstGeom prst="line">
            <a:avLst/>
          </a:prstGeom>
          <a:ln w="12700">
            <a:solidFill>
              <a:srgbClr val="70727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8741664" y="6475412"/>
            <a:ext cx="139837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defTabSz="457200">
              <a:defRPr b="1" sz="900">
                <a:solidFill>
                  <a:srgbClr val="70727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4"/>
        </a:buBlip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5"/>
        </a:buBlip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7"/>
        </a:buBlip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4pPr>
      <a:lvl5pPr marL="21553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4"/>
        </a:buBlip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5pPr>
      <a:lvl6pPr marL="2254250" marR="0" indent="-254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Char char="-"/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6pPr>
      <a:lvl7pPr marL="2711450" marR="0" indent="-254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Char char="-"/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7pPr>
      <a:lvl8pPr marL="3168650" marR="0" indent="-254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Char char="-"/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8pPr>
      <a:lvl9pPr marL="3625850" marR="0" indent="-254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Tx/>
        <a:buChar char="-"/>
        <a:tabLst/>
        <a:defRPr b="0" baseline="0" cap="none" i="0" spc="0" strike="noStrike" sz="2000" u="none">
          <a:ln>
            <a:noFill/>
          </a:ln>
          <a:solidFill>
            <a:srgbClr val="24242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ss-collaboration.org/learn_who_petabyte_data.shtml" TargetMode="External"/><Relationship Id="rId3" Type="http://schemas.openxmlformats.org/officeDocument/2006/relationships/image" Target="../media/image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237506" y="2020765"/>
            <a:ext cx="8338930" cy="1292451"/>
          </a:xfrm>
          <a:prstGeom prst="rect">
            <a:avLst/>
          </a:prstGeom>
        </p:spPr>
        <p:txBody>
          <a:bodyPr/>
          <a:lstStyle/>
          <a:p>
            <a:pPr defTabSz="841247">
              <a:defRPr sz="3588"/>
            </a:pPr>
            <a:r>
              <a:t>Welcome to the </a:t>
            </a:r>
          </a:p>
          <a:p>
            <a:pPr defTabSz="841247">
              <a:defRPr sz="3588"/>
            </a:pPr>
            <a:r>
              <a:t>2017 New York Scientific Data Summit</a:t>
            </a:r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237504" y="4049176"/>
            <a:ext cx="5486403" cy="1655762"/>
          </a:xfrm>
          <a:prstGeom prst="rect">
            <a:avLst/>
          </a:prstGeom>
        </p:spPr>
        <p:txBody>
          <a:bodyPr/>
          <a:lstStyle/>
          <a:p>
            <a:pPr defTabSz="822958">
              <a:spcBef>
                <a:spcPts val="900"/>
              </a:spcBef>
              <a:defRPr b="1"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WIFI Details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599" indent="-228599">
              <a:defRPr sz="6400"/>
            </a:pPr>
            <a:r>
              <a:t>Guest ID: guest130</a:t>
            </a:r>
          </a:p>
          <a:p>
            <a:pPr marL="228599" indent="-228599">
              <a:defRPr sz="6400"/>
            </a:pPr>
            <a:r>
              <a:t>Password: boliengu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337930" y="1709739"/>
            <a:ext cx="8348872" cy="285273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Have a great Summit!</a:t>
            </a:r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337930" y="4589464"/>
            <a:ext cx="8348872" cy="123486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557048" y="214058"/>
            <a:ext cx="8167132" cy="573124"/>
          </a:xfrm>
          <a:prstGeom prst="rect">
            <a:avLst/>
          </a:prstGeom>
        </p:spPr>
        <p:txBody>
          <a:bodyPr/>
          <a:lstStyle>
            <a:lvl1pPr defTabSz="832102">
              <a:defRPr sz="3200"/>
            </a:lvl1pPr>
          </a:lstStyle>
          <a:p>
            <a:pPr/>
            <a:r>
              <a:t>Why is BNL Interested in Big Data?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388880" y="1287907"/>
            <a:ext cx="5833247" cy="4776564"/>
          </a:xfrm>
          <a:prstGeom prst="rect">
            <a:avLst/>
          </a:prstGeom>
        </p:spPr>
        <p:txBody>
          <a:bodyPr/>
          <a:lstStyle/>
          <a:p>
            <a:pPr marL="233838" indent="-233838" defTabSz="668117">
              <a:lnSpc>
                <a:spcPct val="81000"/>
              </a:lnSpc>
              <a:spcBef>
                <a:spcPts val="100"/>
              </a:spcBef>
              <a:defRPr b="1" sz="1800"/>
            </a:pPr>
            <a:r>
              <a:t>BNL provides Data-rich Experimental Facilities: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b="1" sz="1800"/>
            </a:pPr>
            <a:r>
              <a:t>RHIC </a:t>
            </a:r>
            <a:r>
              <a:rPr b="0"/>
              <a:t>- Relativistic Heavy Ion Collider - supporting over 1000 scientists world wide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b="1" sz="1800"/>
            </a:pPr>
            <a:r>
              <a:t>NSLS II</a:t>
            </a:r>
            <a:r>
              <a:rPr b="0"/>
              <a:t> - Newest and Brightest Synchrotron in the world opened in the world, supporting a multitude of scientific research in academia, industry and national security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b="1" sz="1800"/>
            </a:pPr>
            <a:r>
              <a:t>CFN</a:t>
            </a:r>
            <a:r>
              <a:rPr b="0"/>
              <a:t> - Center for Functional Nanomaterials, combines theory and experiment to probe materials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sz="1800"/>
            </a:pPr>
          </a:p>
          <a:p>
            <a:pPr marL="233838" indent="-233838" defTabSz="668117">
              <a:lnSpc>
                <a:spcPct val="81000"/>
              </a:lnSpc>
              <a:spcBef>
                <a:spcPts val="100"/>
              </a:spcBef>
              <a:defRPr b="1" sz="1800"/>
            </a:pPr>
            <a:r>
              <a:t>BNL supports large scale Experimental Facilities: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defRPr b="1" sz="1800"/>
            </a:pPr>
            <a:r>
              <a:t>STAR/PHENIX - </a:t>
            </a:r>
            <a:r>
              <a:rPr b="0"/>
              <a:t>the RHIC experiments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b="1" sz="1800"/>
            </a:pPr>
            <a:r>
              <a:t>LHC ATLAS - </a:t>
            </a:r>
            <a:r>
              <a:rPr b="0"/>
              <a:t>Largest Tier 1 Center outside CERN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b="1" sz="1800"/>
            </a:pPr>
            <a:r>
              <a:t>ARM </a:t>
            </a:r>
            <a:r>
              <a:rPr b="0"/>
              <a:t>- Atmospheric Radiation Measurement Program - Partner in multi-side facility, operating its external data Center</a:t>
            </a:r>
          </a:p>
          <a:p>
            <a:pPr lvl="1" marL="567899" indent="-233838" defTabSz="668117">
              <a:lnSpc>
                <a:spcPct val="81000"/>
              </a:lnSpc>
              <a:spcBef>
                <a:spcPts val="100"/>
              </a:spcBef>
              <a:buSzPct val="110000"/>
              <a:buChar char="▪"/>
              <a:defRPr b="1" sz="1800"/>
            </a:pPr>
            <a:r>
              <a:t>QCD - </a:t>
            </a:r>
            <a:r>
              <a:rPr b="0"/>
              <a:t>Facilities for BNL, RIKEN &amp; US QCD communities</a:t>
            </a:r>
          </a:p>
        </p:txBody>
      </p:sp>
      <p:sp>
        <p:nvSpPr>
          <p:cNvPr id="145" name="Shape 145"/>
          <p:cNvSpPr/>
          <p:nvPr>
            <p:ph type="sldNum" sz="quarter" idx="4294967295"/>
          </p:nvPr>
        </p:nvSpPr>
        <p:spPr>
          <a:xfrm>
            <a:off x="4506124" y="6428641"/>
            <a:ext cx="188894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 defTabSz="914400"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56" name="Group 156"/>
          <p:cNvGrpSpPr/>
          <p:nvPr/>
        </p:nvGrpSpPr>
        <p:grpSpPr>
          <a:xfrm>
            <a:off x="6222123" y="787179"/>
            <a:ext cx="2502061" cy="5121726"/>
            <a:chOff x="0" y="-1"/>
            <a:chExt cx="2502060" cy="5121724"/>
          </a:xfrm>
        </p:grpSpPr>
        <p:pic>
          <p:nvPicPr>
            <p:cNvPr id="146" name="image12.jpeg" descr="google rhic incl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34815"/>
            <a:stretch>
              <a:fillRect/>
            </a:stretch>
          </p:blipFill>
          <p:spPr>
            <a:xfrm>
              <a:off x="618960" y="-2"/>
              <a:ext cx="1880178" cy="100145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508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147" name="image1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8960" y="1187494"/>
              <a:ext cx="1883100" cy="67466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508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148" name="image14.jpeg" descr="D2790307_CFN-w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9605" r="0" b="0"/>
            <a:stretch>
              <a:fillRect/>
            </a:stretch>
          </p:blipFill>
          <p:spPr>
            <a:xfrm>
              <a:off x="618960" y="2048344"/>
              <a:ext cx="1880178" cy="84639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508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149" name="image1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38032" r="0" b="2464"/>
            <a:stretch>
              <a:fillRect/>
            </a:stretch>
          </p:blipFill>
          <p:spPr>
            <a:xfrm>
              <a:off x="618960" y="4371453"/>
              <a:ext cx="1880178" cy="75027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508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150" name="Shape 150"/>
            <p:cNvSpPr/>
            <p:nvPr/>
          </p:nvSpPr>
          <p:spPr>
            <a:xfrm>
              <a:off x="-1" y="3503052"/>
              <a:ext cx="1203314" cy="264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ATLAS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-1" y="4616536"/>
              <a:ext cx="1203314" cy="264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QCD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-1" y="2402976"/>
              <a:ext cx="1203314" cy="264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CFN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-1" y="1394710"/>
              <a:ext cx="1203314" cy="264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NSLS II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1" y="386441"/>
              <a:ext cx="1203314" cy="264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RHIC</a:t>
              </a:r>
            </a:p>
          </p:txBody>
        </p:sp>
        <p:pic>
          <p:nvPicPr>
            <p:cNvPr id="155" name="image16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6227" r="0" b="6225"/>
            <a:stretch>
              <a:fillRect/>
            </a:stretch>
          </p:blipFill>
          <p:spPr>
            <a:xfrm>
              <a:off x="618960" y="3097536"/>
              <a:ext cx="1880178" cy="10713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50800" dir="2700000">
                <a:srgbClr val="000000">
                  <a:alpha val="75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20413" y="286234"/>
            <a:ext cx="7294837" cy="556594"/>
          </a:xfrm>
          <a:prstGeom prst="rect">
            <a:avLst/>
          </a:prstGeom>
        </p:spPr>
        <p:txBody>
          <a:bodyPr/>
          <a:lstStyle>
            <a:lvl1pPr defTabSz="850391">
              <a:defRPr sz="3300"/>
            </a:lvl1pPr>
          </a:lstStyle>
          <a:p>
            <a:pPr/>
            <a:r>
              <a:t>Extreme Scale Data is Key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420413" y="1221966"/>
            <a:ext cx="5391810" cy="4937097"/>
          </a:xfrm>
          <a:prstGeom prst="rect">
            <a:avLst/>
          </a:prstGeom>
        </p:spPr>
        <p:txBody>
          <a:bodyPr/>
          <a:lstStyle/>
          <a:p>
            <a:pPr marL="169280" indent="-169280" defTabSz="451420">
              <a:lnSpc>
                <a:spcPct val="81000"/>
              </a:lnSpc>
              <a:spcBef>
                <a:spcPts val="100"/>
              </a:spcBef>
              <a:defRPr sz="1900"/>
            </a:pPr>
            <a:r>
              <a:t>World leading Data Archive and Analysis Facility</a:t>
            </a:r>
            <a:endParaRPr b="1"/>
          </a:p>
          <a:p>
            <a:pPr lvl="1" marL="511267" indent="-169280" defTabSz="451420">
              <a:lnSpc>
                <a:spcPct val="81000"/>
              </a:lnSpc>
              <a:spcBef>
                <a:spcPts val="100"/>
              </a:spcBef>
              <a:buSzPct val="110000"/>
              <a:buFont typeface="Times"/>
              <a:buChar char="▪"/>
              <a:defRPr b="1" sz="1900"/>
            </a:pPr>
            <a:r>
              <a:t>2nd largest archive in the US</a:t>
            </a:r>
            <a:r>
              <a:rPr b="0"/>
              <a:t>, 4th largest in the world </a:t>
            </a:r>
            <a:r>
              <a:rPr b="0"/>
              <a:t>(ECMWF, UKMO, NOAA)</a:t>
            </a:r>
          </a:p>
          <a:p>
            <a:pPr lvl="1" marL="511267" indent="-169280" defTabSz="451420">
              <a:lnSpc>
                <a:spcPct val="81000"/>
              </a:lnSpc>
              <a:spcBef>
                <a:spcPts val="100"/>
              </a:spcBef>
              <a:buSzPct val="110000"/>
              <a:buFont typeface="Times"/>
              <a:buChar char="▪"/>
              <a:defRPr b="1" sz="1900"/>
            </a:pPr>
            <a:r>
              <a:t>Annual Data Statistics: 35 PB ingest, 37 PB export, 400 PB analyzed, up to 200TB/day transferred </a:t>
            </a:r>
          </a:p>
          <a:p>
            <a:pPr lvl="1" marL="511267" indent="-169280" defTabSz="451420">
              <a:lnSpc>
                <a:spcPct val="81000"/>
              </a:lnSpc>
              <a:spcBef>
                <a:spcPts val="100"/>
              </a:spcBef>
              <a:buSzPct val="110000"/>
              <a:buFont typeface="Times"/>
              <a:buChar char="▪"/>
              <a:defRPr b="1" sz="1900"/>
            </a:pPr>
            <a:r>
              <a:t>~1.6 EXBytes </a:t>
            </a:r>
            <a:r>
              <a:rPr b="0"/>
              <a:t>of data processed through PanDA last year</a:t>
            </a:r>
          </a:p>
          <a:p>
            <a:pPr lvl="1" marL="356880" indent="-131481" defTabSz="450798">
              <a:lnSpc>
                <a:spcPct val="81000"/>
              </a:lnSpc>
              <a:spcBef>
                <a:spcPts val="400"/>
              </a:spcBef>
              <a:buChar char="▪"/>
              <a:defRPr sz="1900"/>
            </a:pPr>
          </a:p>
          <a:p>
            <a:pPr marL="169280" indent="-169280" defTabSz="451420">
              <a:lnSpc>
                <a:spcPct val="81000"/>
              </a:lnSpc>
              <a:spcBef>
                <a:spcPts val="100"/>
              </a:spcBef>
              <a:defRPr sz="1900"/>
            </a:pPr>
            <a:r>
              <a:t>70,000 High Throughput Computing Cores, HPC - IBM BG/Q, 2 new HPC Computer Systems</a:t>
            </a:r>
          </a:p>
          <a:p>
            <a:pPr marL="169280" indent="-169280" defTabSz="451420">
              <a:lnSpc>
                <a:spcPct val="81000"/>
              </a:lnSpc>
              <a:spcBef>
                <a:spcPts val="100"/>
              </a:spcBef>
              <a:defRPr sz="1900"/>
            </a:pPr>
            <a:r>
              <a:t>Current 200GB/s external network link will be upgraded to 300GB/s in 2017</a:t>
            </a:r>
          </a:p>
          <a:p>
            <a:pPr marL="169280" indent="-169280" defTabSz="451420">
              <a:lnSpc>
                <a:spcPct val="81000"/>
              </a:lnSpc>
              <a:spcBef>
                <a:spcPts val="100"/>
              </a:spcBef>
              <a:defRPr b="1" sz="1900"/>
            </a:pPr>
            <a:r>
              <a:t>17 Data Services, ~1700’s active users</a:t>
            </a:r>
          </a:p>
          <a:p>
            <a:pPr marL="169280" indent="-169280" defTabSz="451420">
              <a:lnSpc>
                <a:spcPct val="81000"/>
              </a:lnSpc>
              <a:spcBef>
                <a:spcPts val="100"/>
              </a:spcBef>
              <a:defRPr b="1" sz="1900"/>
            </a:pPr>
          </a:p>
          <a:p>
            <a:pPr marL="169279" indent="-169279" defTabSz="451420">
              <a:lnSpc>
                <a:spcPct val="81000"/>
              </a:lnSpc>
              <a:spcBef>
                <a:spcPts val="100"/>
              </a:spcBef>
              <a:defRPr b="1"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http://www.hpss-collaboration.org/learn_who_petabyte_data.shtml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pic>
        <p:nvPicPr>
          <p:cNvPr id="160" name="image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2106" y="407625"/>
            <a:ext cx="2307778" cy="5470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294290" y="222628"/>
            <a:ext cx="8450317" cy="63610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Computational Science Initiative (CSI)</a:t>
            </a:r>
          </a:p>
        </p:txBody>
      </p:sp>
      <p:sp>
        <p:nvSpPr>
          <p:cNvPr id="163" name="Shape 163"/>
          <p:cNvSpPr/>
          <p:nvPr>
            <p:ph type="body" sz="half" idx="1"/>
          </p:nvPr>
        </p:nvSpPr>
        <p:spPr>
          <a:xfrm>
            <a:off x="478219" y="1133550"/>
            <a:ext cx="4346029" cy="4877505"/>
          </a:xfrm>
          <a:prstGeom prst="rect">
            <a:avLst/>
          </a:prstGeom>
        </p:spPr>
        <p:txBody>
          <a:bodyPr/>
          <a:lstStyle/>
          <a:p>
            <a:pPr marL="267117" indent="-267117" defTabSz="712316">
              <a:spcBef>
                <a:spcPts val="300"/>
              </a:spcBef>
              <a:defRPr sz="1600"/>
            </a:pPr>
            <a:r>
              <a:t>Established December 2015</a:t>
            </a:r>
          </a:p>
          <a:p>
            <a:pPr marL="267116" indent="-267116" defTabSz="712316">
              <a:spcBef>
                <a:spcPts val="300"/>
              </a:spcBef>
              <a:defRPr sz="1000"/>
            </a:pPr>
          </a:p>
          <a:p>
            <a:pPr marL="267117" indent="-267117" defTabSz="712316">
              <a:spcBef>
                <a:spcPts val="300"/>
              </a:spcBef>
              <a:defRPr b="1" sz="1600"/>
            </a:pPr>
            <a:r>
              <a:t>Vision - Translating Leading Computer Science and Applied Mathematics Research into Measurably Improved Scientific Discovery Processes</a:t>
            </a:r>
          </a:p>
          <a:p>
            <a:pPr marL="267116" indent="-267116" defTabSz="712316">
              <a:spcBef>
                <a:spcPts val="300"/>
              </a:spcBef>
              <a:defRPr b="1" sz="1000"/>
            </a:pPr>
          </a:p>
          <a:p>
            <a:pPr marL="267117" indent="-267117" defTabSz="712316">
              <a:spcBef>
                <a:spcPts val="300"/>
              </a:spcBef>
              <a:defRPr b="1" sz="1600"/>
            </a:pPr>
            <a:r>
              <a:t>Focus - Data Analysis, Numerical Modeling Support for Experiments, Reusable Knowledge Repositories</a:t>
            </a:r>
          </a:p>
          <a:p>
            <a:pPr marL="267116" indent="-267116" defTabSz="712316">
              <a:spcBef>
                <a:spcPts val="300"/>
              </a:spcBef>
              <a:defRPr sz="1000"/>
            </a:pPr>
          </a:p>
          <a:p>
            <a:pPr marL="267117" indent="-267117" defTabSz="712316">
              <a:spcBef>
                <a:spcPts val="300"/>
              </a:spcBef>
              <a:defRPr sz="1600"/>
            </a:pPr>
            <a:r>
              <a:t>Structure - </a:t>
            </a:r>
          </a:p>
          <a:p>
            <a:pPr lvl="1" marL="642022" indent="-267117" defTabSz="712316">
              <a:spcBef>
                <a:spcPts val="300"/>
              </a:spcBef>
              <a:buSzPct val="110000"/>
              <a:buChar char="▪"/>
              <a:defRPr sz="1600">
                <a:solidFill>
                  <a:srgbClr val="212121"/>
                </a:solidFill>
              </a:defRPr>
            </a:pPr>
            <a:r>
              <a:t>Scientific Data and Computing Center</a:t>
            </a:r>
          </a:p>
          <a:p>
            <a:pPr lvl="1" marL="642022" indent="-267117" defTabSz="712316">
              <a:spcBef>
                <a:spcPts val="300"/>
              </a:spcBef>
              <a:buSzPct val="110000"/>
              <a:buChar char="▪"/>
              <a:defRPr sz="1600"/>
            </a:pPr>
            <a:r>
              <a:t>Computer Science and Applied Math Research, </a:t>
            </a:r>
          </a:p>
          <a:p>
            <a:pPr lvl="1" marL="642022" indent="-267117" defTabSz="712316">
              <a:spcBef>
                <a:spcPts val="300"/>
              </a:spcBef>
              <a:buSzPct val="110000"/>
              <a:buChar char="▪"/>
              <a:defRPr sz="1600"/>
            </a:pPr>
            <a:r>
              <a:t>Computational Science Laboratory </a:t>
            </a:r>
          </a:p>
          <a:p>
            <a:pPr lvl="1" marL="642022" indent="-267117" defTabSz="712316">
              <a:spcBef>
                <a:spcPts val="300"/>
              </a:spcBef>
              <a:buSzPct val="110000"/>
              <a:buChar char="▪"/>
              <a:defRPr sz="1600"/>
            </a:pPr>
            <a:r>
              <a:t>Center for Data Driven Discovery</a:t>
            </a:r>
          </a:p>
          <a:p>
            <a:pPr lvl="1" marL="642020" indent="-267116" defTabSz="712316">
              <a:spcBef>
                <a:spcPts val="300"/>
              </a:spcBef>
              <a:buSzPct val="110000"/>
              <a:buChar char="▪"/>
              <a:defRPr sz="1000"/>
            </a:pPr>
          </a:p>
          <a:p>
            <a:pPr marL="267117" indent="-267117" defTabSz="712316">
              <a:spcBef>
                <a:spcPts val="300"/>
              </a:spcBef>
              <a:defRPr sz="1600"/>
            </a:pPr>
            <a:r>
              <a:t>At present 90 staff and students</a:t>
            </a:r>
          </a:p>
        </p:txBody>
      </p:sp>
      <p:pic>
        <p:nvPicPr>
          <p:cNvPr id="164" name="image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7335" y="3762702"/>
            <a:ext cx="2238277" cy="211253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5244662" y="4126472"/>
            <a:ext cx="857254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CSI’s New Home, incl. new Data Center (CFR)</a:t>
            </a:r>
          </a:p>
        </p:txBody>
      </p:sp>
      <p:pic>
        <p:nvPicPr>
          <p:cNvPr id="166" name="image1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7306" y="1292805"/>
            <a:ext cx="3525831" cy="2354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651640" y="365124"/>
            <a:ext cx="7006460" cy="624094"/>
          </a:xfrm>
          <a:prstGeom prst="rect">
            <a:avLst/>
          </a:prstGeom>
        </p:spPr>
        <p:txBody>
          <a:bodyPr/>
          <a:lstStyle>
            <a:lvl1pPr defTabSz="498439">
              <a:defRPr sz="2600"/>
            </a:lvl1pPr>
          </a:lstStyle>
          <a:p>
            <a:pPr/>
            <a:r>
              <a:t>Provides a Rich Data Analysis Environment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671515" y="1015900"/>
            <a:ext cx="7507724" cy="4826200"/>
          </a:xfrm>
          <a:prstGeom prst="rect">
            <a:avLst/>
          </a:prstGeom>
        </p:spPr>
        <p:txBody>
          <a:bodyPr/>
          <a:lstStyle/>
          <a:p>
            <a:pPr marL="0" indent="0" defTabSz="603504">
              <a:lnSpc>
                <a:spcPct val="81000"/>
              </a:lnSpc>
              <a:spcBef>
                <a:spcPts val="300"/>
              </a:spcBef>
              <a:buSzTx/>
              <a:buNone/>
              <a:defRPr b="1" sz="1900"/>
            </a:pPr>
          </a:p>
          <a:p>
            <a:pPr marL="213000" indent="-213000" defTabSz="603504">
              <a:lnSpc>
                <a:spcPct val="81000"/>
              </a:lnSpc>
              <a:spcBef>
                <a:spcPts val="300"/>
              </a:spcBef>
              <a:defRPr b="1" sz="1900"/>
            </a:pPr>
            <a:r>
              <a:t>High Throughput Computing:</a:t>
            </a:r>
          </a:p>
          <a:p>
            <a:pPr lvl="1" marL="670199" indent="-212999" defTabSz="603504">
              <a:lnSpc>
                <a:spcPct val="81000"/>
              </a:lnSpc>
              <a:spcBef>
                <a:spcPts val="300"/>
              </a:spcBef>
              <a:buSzPct val="110000"/>
              <a:buFont typeface="Times"/>
              <a:buChar char="▪"/>
              <a:defRPr sz="1900"/>
            </a:pPr>
            <a:r>
              <a:t>Since 2001 - RHIC and LHC ATLAS Computing - Largest Tier 1 Center in the world, ~250 Computer Racks </a:t>
            </a:r>
          </a:p>
          <a:p>
            <a:pPr marL="213000" indent="-213000" defTabSz="603504">
              <a:lnSpc>
                <a:spcPct val="81000"/>
              </a:lnSpc>
              <a:spcBef>
                <a:spcPts val="300"/>
              </a:spcBef>
              <a:defRPr b="1" sz="1900"/>
            </a:pPr>
            <a:r>
              <a:t>High Performance Computing:</a:t>
            </a:r>
          </a:p>
          <a:p>
            <a:pPr lvl="1" marL="670199" indent="-212999" defTabSz="603504">
              <a:lnSpc>
                <a:spcPct val="81000"/>
              </a:lnSpc>
              <a:spcBef>
                <a:spcPts val="300"/>
              </a:spcBef>
              <a:buSzPct val="110000"/>
              <a:buFont typeface="Times"/>
              <a:buChar char="▪"/>
              <a:defRPr sz="1900"/>
            </a:pPr>
            <a:r>
              <a:t>3.5 Rack BlueGene/Q – 3584 nodes, 64512 cores, just received 2 more racks</a:t>
            </a:r>
          </a:p>
          <a:p>
            <a:pPr lvl="1" marL="670199" indent="-212999" defTabSz="603504">
              <a:lnSpc>
                <a:spcPct val="81000"/>
              </a:lnSpc>
              <a:spcBef>
                <a:spcPts val="300"/>
              </a:spcBef>
              <a:buSzPct val="110000"/>
              <a:buFont typeface="Times"/>
              <a:buChar char="▪"/>
              <a:defRPr sz="1900"/>
            </a:pPr>
            <a:r>
              <a:t>2016 Institutional Cluster: 108 (upgrade to 200 in FY17) compute nodes of 2 Intel Xeon E5-2695V4 Broadwell CPU’s ,36 / 2.1 GHz, 2 Nvidia K80 GPUs, 256 GB of ECC RAM. EDR Infiniband. 1 PB disk - to be doubled in 2017</a:t>
            </a:r>
          </a:p>
          <a:p>
            <a:pPr marL="213000" indent="-213000" defTabSz="603504">
              <a:lnSpc>
                <a:spcPct val="81000"/>
              </a:lnSpc>
              <a:spcBef>
                <a:spcPts val="300"/>
              </a:spcBef>
              <a:defRPr b="1" sz="1900"/>
            </a:pPr>
            <a:r>
              <a:t>2016 Novel Data-Intensive Architecture Testbed Facility:</a:t>
            </a:r>
          </a:p>
          <a:p>
            <a:pPr lvl="1" marL="670199" indent="-212999" defTabSz="603504">
              <a:lnSpc>
                <a:spcPct val="81000"/>
              </a:lnSpc>
              <a:spcBef>
                <a:spcPts val="300"/>
              </a:spcBef>
              <a:buSzPct val="110000"/>
              <a:buFont typeface="Times"/>
              <a:buChar char="▪"/>
              <a:defRPr sz="1900"/>
            </a:pPr>
            <a:r>
              <a:t>Initial system: 144 Intel Xeon Phi Processors 7230 (Knights Landing), 64 /1.3 GHz, 2 x 512 GB SSDs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, </a:t>
            </a:r>
            <a:r>
              <a:t>192 GB of ECC RAM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, </a:t>
            </a:r>
            <a:r>
              <a:t>Intel Omni-Path 100 series network in a non-blocking configuration.</a:t>
            </a:r>
          </a:p>
          <a:p>
            <a:pPr marL="212997" indent="-212997" defTabSz="603504">
              <a:lnSpc>
                <a:spcPct val="81000"/>
              </a:lnSpc>
              <a:spcBef>
                <a:spcPts val="300"/>
              </a:spcBef>
              <a:buSzPct val="110000"/>
              <a:buFont typeface="Times"/>
              <a:buChar char="▪"/>
              <a:defRPr b="1" sz="1900"/>
            </a:pPr>
            <a:r>
              <a:t>2016 BNL Cloud</a:t>
            </a:r>
          </a:p>
          <a:p>
            <a:pPr marL="212997" indent="-212997" defTabSz="603504">
              <a:lnSpc>
                <a:spcPct val="81000"/>
              </a:lnSpc>
              <a:spcBef>
                <a:spcPts val="300"/>
              </a:spcBef>
              <a:buSzPct val="110000"/>
              <a:buFont typeface="Times"/>
              <a:buChar char="▪"/>
              <a:defRPr b="1" sz="1900"/>
            </a:pPr>
            <a:r>
              <a:t>2017 Coming - BNLBox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357807" y="365125"/>
            <a:ext cx="8328994" cy="132556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New Initiatives - </a:t>
            </a:r>
            <a:r>
              <a:rPr i="1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Making Sense of Data at Exabyte-Scale and Beyond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357807" y="1647825"/>
            <a:ext cx="8328994" cy="4435248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1900"/>
            </a:pPr>
            <a:r>
              <a:t>Real-Time Analysis of Ultra-High Throughput Data Streams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900"/>
              </a:spcBef>
              <a:defRPr sz="1500"/>
            </a:pPr>
            <a:r>
              <a:t>Integrated, extreme-scale machine learning and visual analytics methods for real time analysis and interpretation of streaming data.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400"/>
              </a:spcBef>
              <a:defRPr sz="1500"/>
            </a:pPr>
            <a:r>
              <a:t>New in situ and in operando experiments at at large scale facilities (e.g., NSLS-II, CFN and RHIC)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400"/>
              </a:spcBef>
              <a:defRPr sz="1500"/>
            </a:pPr>
            <a:r>
              <a:t>Data intensive science workflows possible in the Exascale Computing Project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900"/>
              </a:spcBef>
              <a:defRPr sz="1500"/>
            </a:pPr>
            <a:r>
              <a:t>Analysis on the Wire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1900"/>
            </a:pPr>
            <a:r>
              <a:t>Autonomous Optimal Experimental Design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900"/>
              </a:spcBef>
              <a:defRPr sz="1500"/>
            </a:pPr>
            <a:r>
              <a:t>G</a:t>
            </a:r>
            <a:r>
              <a:rPr>
                <a:uFill>
                  <a:solidFill>
                    <a:srgbClr val="000000"/>
                  </a:solidFill>
                </a:uFill>
              </a:rPr>
              <a:t>oal-driven capability that optimally leverages theory, modeling/simulation and experiments for the autonomous design and execution of experiments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900"/>
              </a:spcBef>
              <a:defRPr sz="1500"/>
            </a:pPr>
            <a:r>
              <a:t>Complex Modeling Infrastructure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1900"/>
            </a:pPr>
            <a:r>
              <a:t>Interactive Exploration of Multi-Petabyte Scientific Data Sets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400"/>
              </a:spcBef>
              <a:defRPr sz="1500"/>
            </a:pPr>
            <a:r>
              <a:t>Common in nuclear physics, high energy physics, computational biology and climate science</a:t>
            </a:r>
          </a:p>
          <a:p>
            <a:pPr lvl="1" marL="651509" indent="-217170" defTabSz="868680">
              <a:lnSpc>
                <a:spcPct val="81000"/>
              </a:lnSpc>
              <a:spcBef>
                <a:spcPts val="400"/>
              </a:spcBef>
              <a:defRPr sz="1500"/>
            </a:pPr>
            <a:r>
              <a:t>Integrated research into the required novel hardware, system software, programming models, analysis and visual analytics paradigms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Years Summit</a:t>
            </a:r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6" name="nysds-sponsors_s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465" y="4952898"/>
            <a:ext cx="7797801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Summit Themes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357808" y="1927225"/>
            <a:ext cx="8328994" cy="3929132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b="1" sz="2576"/>
            </a:pPr>
            <a:r>
              <a:t>Day 1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Streaming Data Analysis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Autonomous Experimental Design and Optimization</a:t>
            </a:r>
          </a:p>
          <a:p>
            <a:pPr marL="210311" indent="-210311" defTabSz="841247">
              <a:spcBef>
                <a:spcPts val="900"/>
              </a:spcBef>
              <a:defRPr b="1" sz="2576"/>
            </a:pPr>
            <a:r>
              <a:t>Day 2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Performance for Big Data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After Dinner Speech on Big Theory for Big Data</a:t>
            </a:r>
          </a:p>
          <a:p>
            <a:pPr marL="210311" indent="-210311" defTabSz="841247">
              <a:spcBef>
                <a:spcPts val="900"/>
              </a:spcBef>
              <a:defRPr b="1" sz="2576"/>
            </a:pPr>
            <a:r>
              <a:t>Day 3</a:t>
            </a:r>
          </a:p>
          <a:p>
            <a:pPr lvl="1" marL="630936" indent="-210311" defTabSz="841247">
              <a:spcBef>
                <a:spcPts val="900"/>
              </a:spcBef>
              <a:defRPr sz="2576"/>
            </a:pPr>
            <a:r>
              <a:t>Interactive Exploration of Extreme Scale Data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Thank you to our Workshop Sponsors!</a:t>
            </a:r>
          </a:p>
        </p:txBody>
      </p:sp>
      <p:pic>
        <p:nvPicPr>
          <p:cNvPr id="182" name="nysds-sponsors_l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56779"/>
            <a:ext cx="9144000" cy="4004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NL_70_100_PPT_Template">
  <a:themeElements>
    <a:clrScheme name="BNL_70_100_PPT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BNL_70_100_PPT_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_70_100_PPT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NL_70_100_PPT_Template">
  <a:themeElements>
    <a:clrScheme name="BNL_70_100_PPT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BNL_70_100_PPT_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_70_100_PPT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