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7" r:id="rId3"/>
    <p:sldId id="303" r:id="rId4"/>
    <p:sldId id="304" r:id="rId5"/>
    <p:sldId id="315" r:id="rId6"/>
    <p:sldId id="305" r:id="rId7"/>
    <p:sldId id="306" r:id="rId8"/>
    <p:sldId id="307" r:id="rId9"/>
    <p:sldId id="321" r:id="rId10"/>
    <p:sldId id="322" r:id="rId11"/>
    <p:sldId id="312" r:id="rId12"/>
    <p:sldId id="318" r:id="rId13"/>
    <p:sldId id="323" r:id="rId14"/>
    <p:sldId id="319" r:id="rId15"/>
    <p:sldId id="326" r:id="rId16"/>
    <p:sldId id="320" r:id="rId17"/>
    <p:sldId id="325" r:id="rId18"/>
    <p:sldId id="311" r:id="rId19"/>
    <p:sldId id="324" r:id="rId20"/>
    <p:sldId id="317" r:id="rId21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006600"/>
    <a:srgbClr val="CCFFFF"/>
    <a:srgbClr val="ACACDA"/>
    <a:srgbClr val="000000"/>
    <a:srgbClr val="996600"/>
    <a:srgbClr val="996633"/>
    <a:srgbClr val="D2C4F5"/>
    <a:srgbClr val="594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71" y="74"/>
      </p:cViewPr>
      <p:guideLst>
        <p:guide orient="horz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D88AD-B734-495C-B249-74E2C1560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8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4363"/>
            <a:ext cx="51530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45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8C586-3ED2-44D5-93F8-C32A20657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AB066B-8D6C-4C06-B9B1-81A341E034F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79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1E5E-D266-4702-A5E1-0D9C4FD23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2E45-AA70-4105-9B57-70E74637E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5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40AA-CBF9-4BB5-96C8-597B55BFE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92C7-1B12-4359-B6FE-4C2D93F3D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720C-3AFD-4AC7-B3D0-0FD8EB3CA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D086-8F08-4355-8F39-0749FF9B1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56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55AF-004E-494E-B741-AF046D90F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8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B527-D6BB-4AB6-A984-3B36EF34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3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47CB-213E-4C8E-B64A-9A236DF76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4FF2-6F55-4A19-9A90-DDC1EE79F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0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9D16-B2B7-4AEA-BF5B-07385FF6E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76E5543B-16DC-49D3-B104-B22C9D9CA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arquet.apach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ds.nccs.nasa.gov/nex-gddp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1" y="2438837"/>
            <a:ext cx="7620002" cy="2133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400" dirty="0" smtClean="0"/>
              <a:t>Building Near-Real-Time Processing Pipelines with </a:t>
            </a:r>
            <a:br>
              <a:rPr lang="en-US" altLang="en-US" sz="2400" dirty="0" smtClean="0"/>
            </a:br>
            <a:r>
              <a:rPr lang="en-US" altLang="en-US" sz="2400" dirty="0" smtClean="0"/>
              <a:t>the Spark-MPI Platform</a:t>
            </a:r>
            <a:br>
              <a:rPr lang="en-US" altLang="en-US" sz="24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1600" dirty="0"/>
              <a:t> </a:t>
            </a:r>
            <a:r>
              <a:rPr lang="en-US" altLang="en-US" sz="1600" dirty="0" smtClean="0"/>
              <a:t>Nikolay Malitsky, </a:t>
            </a:r>
            <a:r>
              <a:rPr lang="en-US" altLang="en-US" sz="1600" dirty="0" err="1" smtClean="0"/>
              <a:t>Aashish</a:t>
            </a:r>
            <a:r>
              <a:rPr lang="en-US" altLang="en-US" sz="1600" dirty="0" smtClean="0"/>
              <a:t> Chaudhary, Patrick O’Leary, Matt Cowan, Sebastien </a:t>
            </a:r>
            <a:r>
              <a:rPr lang="en-US" altLang="en-US" sz="1600" dirty="0" err="1" smtClean="0"/>
              <a:t>Joudain</a:t>
            </a:r>
            <a:r>
              <a:rPr lang="en-US" altLang="en-US" sz="1600" dirty="0" smtClean="0"/>
              <a:t>, Marcus Hanwell, and Kerstin </a:t>
            </a:r>
            <a:r>
              <a:rPr lang="en-US" altLang="en-US" sz="1600" dirty="0" err="1" smtClean="0"/>
              <a:t>Kleese</a:t>
            </a:r>
            <a:r>
              <a:rPr lang="en-US" altLang="en-US" sz="1600" dirty="0" smtClean="0"/>
              <a:t> Van Dam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 </a:t>
            </a:r>
            <a:endParaRPr lang="en-US" altLang="en-US" sz="1400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827676" y="5715000"/>
            <a:ext cx="1564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August 7, 2017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166" y="4953000"/>
            <a:ext cx="375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New York Scientific Data Summit: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Data-Driven Discovery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791567"/>
            <a:ext cx="812294" cy="1092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099" y="5884277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Kitware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Ptychography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7542" y="5930918"/>
            <a:ext cx="6830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Stefano </a:t>
            </a:r>
            <a:r>
              <a:rPr lang="en-US" sz="1100" dirty="0" err="1" smtClean="0"/>
              <a:t>Marchesini</a:t>
            </a:r>
            <a:r>
              <a:rPr lang="en-US" sz="1100" dirty="0" smtClean="0"/>
              <a:t> </a:t>
            </a:r>
            <a:r>
              <a:rPr lang="en-US" sz="1100" dirty="0"/>
              <a:t>e</a:t>
            </a:r>
            <a:r>
              <a:rPr lang="en-US" sz="1100" dirty="0" smtClean="0"/>
              <a:t>t al. SHARP: a distributed, GPU-based </a:t>
            </a:r>
            <a:r>
              <a:rPr lang="en-US" sz="1100" dirty="0" err="1" smtClean="0"/>
              <a:t>ptychographic</a:t>
            </a:r>
            <a:r>
              <a:rPr lang="en-US" sz="1100" dirty="0" smtClean="0"/>
              <a:t> solver, J. Appl. </a:t>
            </a:r>
            <a:r>
              <a:rPr lang="en-US" sz="1100" dirty="0" err="1" smtClean="0"/>
              <a:t>Cryst</a:t>
            </a:r>
            <a:r>
              <a:rPr lang="en-US" sz="1100" dirty="0" smtClean="0"/>
              <a:t>., 49, 2016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86080" y="1151890"/>
            <a:ext cx="7945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Ptychography</a:t>
            </a:r>
            <a:r>
              <a:rPr lang="en-US" sz="1600" dirty="0" smtClean="0">
                <a:solidFill>
                  <a:srgbClr val="002060"/>
                </a:solidFill>
              </a:rPr>
              <a:t> is one of the essential image reconstruction techniques used in light source facilities. This method consists of measuring multiple diffraction patterns by scanning a finite illumination (also called the probe) on an extended specimen (the object). 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2590800"/>
            <a:ext cx="6007945" cy="2661334"/>
            <a:chOff x="892136" y="2667000"/>
            <a:chExt cx="6007945" cy="26613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667000"/>
              <a:ext cx="4352449" cy="2569845"/>
            </a:xfrm>
            <a:prstGeom prst="rect">
              <a:avLst/>
            </a:prstGeom>
            <a:ln>
              <a:solidFill>
                <a:srgbClr val="042B7F"/>
              </a:solidFill>
            </a:ln>
          </p:spPr>
        </p:pic>
        <p:sp>
          <p:nvSpPr>
            <p:cNvPr id="7" name="Rounded Rectangular Callout 6"/>
            <p:cNvSpPr/>
            <p:nvPr/>
          </p:nvSpPr>
          <p:spPr bwMode="auto">
            <a:xfrm>
              <a:off x="892136" y="4880758"/>
              <a:ext cx="2025727" cy="447576"/>
            </a:xfrm>
            <a:prstGeom prst="wedgeRoundRectCallout">
              <a:avLst>
                <a:gd name="adj1" fmla="val 82457"/>
                <a:gd name="adj2" fmla="val -238854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894" y="4888883"/>
              <a:ext cx="1680210" cy="411480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 bwMode="auto">
            <a:xfrm>
              <a:off x="5257800" y="4261962"/>
              <a:ext cx="1642281" cy="491476"/>
            </a:xfrm>
            <a:prstGeom prst="wedgeRoundRectCallout">
              <a:avLst>
                <a:gd name="adj1" fmla="val -63583"/>
                <a:gd name="adj2" fmla="val -202275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8865" y="4261962"/>
              <a:ext cx="1200150" cy="445770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 bwMode="auto">
          <a:xfrm>
            <a:off x="555124" y="5867400"/>
            <a:ext cx="803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5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78" y="222550"/>
            <a:ext cx="6361821" cy="6435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Near-Real-Time Ptychographic Pipeline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251" y="6073461"/>
            <a:ext cx="6494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 smtClean="0"/>
              <a:t>(1)</a:t>
            </a:r>
            <a:r>
              <a:rPr lang="en-US" sz="1100" dirty="0" smtClean="0"/>
              <a:t>Nikolay Malitsky. Bringing the HPC Reconstruction Algorithms to Big Data Platforms, NYSDS, 2016</a:t>
            </a:r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7634" y="6019800"/>
            <a:ext cx="803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42675" y="3790295"/>
            <a:ext cx="8389999" cy="2141649"/>
            <a:chOff x="419978" y="3738324"/>
            <a:chExt cx="8389999" cy="2141649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497634" y="4004036"/>
              <a:ext cx="914400" cy="449983"/>
            </a:xfrm>
            <a:prstGeom prst="round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2212" y="3738324"/>
              <a:ext cx="2007465" cy="11855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446208" y="4964080"/>
              <a:ext cx="2493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SHARP-NSLS2 MPI-GPU engine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83504" y="5300767"/>
              <a:ext cx="978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err="1"/>
                <a:t>ptychographic</a:t>
              </a:r>
              <a:endParaRPr lang="en-US" sz="1000" i="1" dirty="0"/>
            </a:p>
            <a:p>
              <a:pPr algn="ctr"/>
              <a:r>
                <a:rPr lang="en-US" sz="1000" i="1" dirty="0" smtClean="0"/>
                <a:t>projections </a:t>
              </a:r>
              <a:endParaRPr lang="en-US" sz="10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4796" y="5233642"/>
              <a:ext cx="1362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 Tesla K80: 23 s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2 Tesla K80: 14 s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4 Tesla K80: 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9 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1550033" y="4232742"/>
              <a:ext cx="2000927" cy="69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1857862" y="4914420"/>
              <a:ext cx="13708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one </a:t>
              </a:r>
              <a:r>
                <a:rPr lang="en-US" sz="1200" i="1" dirty="0" smtClean="0"/>
                <a:t>micro-batch: </a:t>
              </a:r>
            </a:p>
            <a:p>
              <a:r>
                <a:rPr lang="en-US" sz="1200" i="1" dirty="0" smtClean="0"/>
                <a:t>512 frames, 25 s</a:t>
              </a:r>
              <a:endParaRPr lang="en-US" sz="12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978" y="4474134"/>
              <a:ext cx="1096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</a:rPr>
                <a:t>Kafka Producer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128" y="4114395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Simulator</a:t>
              </a:r>
              <a:endParaRPr lang="en-US" sz="12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6498" y="3786193"/>
              <a:ext cx="1255303" cy="1227539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4674" y="3856626"/>
              <a:ext cx="1255303" cy="1227539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cxnSp>
          <p:nvCxnSpPr>
            <p:cNvPr id="39" name="Straight Connector 38"/>
            <p:cNvCxnSpPr/>
            <p:nvPr/>
          </p:nvCxnSpPr>
          <p:spPr bwMode="auto">
            <a:xfrm>
              <a:off x="6704149" y="4923855"/>
              <a:ext cx="0" cy="49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8156242" y="4905534"/>
              <a:ext cx="0" cy="49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7258929" y="5007593"/>
              <a:ext cx="4315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/>
                <a:t>25 s</a:t>
              </a:r>
              <a:endParaRPr lang="en-US" sz="1000" dirty="0"/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5717842" y="4252894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7165642" y="4248044"/>
              <a:ext cx="990600" cy="4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733" y="3915518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8441" y="3934240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0030" y="3935282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923" y="3924879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3339" y="3936353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97" y="3943325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5460" y="3950297"/>
              <a:ext cx="705948" cy="66505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cxnSp>
          <p:nvCxnSpPr>
            <p:cNvPr id="58" name="Straight Connector 57"/>
            <p:cNvCxnSpPr/>
            <p:nvPr/>
          </p:nvCxnSpPr>
          <p:spPr bwMode="auto">
            <a:xfrm>
              <a:off x="1773124" y="4502408"/>
              <a:ext cx="0" cy="49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209564" y="4525595"/>
              <a:ext cx="0" cy="49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813602" y="4888174"/>
              <a:ext cx="1376777" cy="158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6720727" y="5273929"/>
              <a:ext cx="1381789" cy="1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1493461" y="4229027"/>
              <a:ext cx="2796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55" y="1174874"/>
            <a:ext cx="2052638" cy="20383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25" y="2208492"/>
            <a:ext cx="1417809" cy="10633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17" y="2165411"/>
            <a:ext cx="1463043" cy="10972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232" y="1084585"/>
            <a:ext cx="1042511" cy="9744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705" y="1087147"/>
            <a:ext cx="1005840" cy="92725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909602" y="87716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Probe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848423" y="83099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Object</a:t>
            </a:r>
            <a:endParaRPr lang="en-US" sz="1200" dirty="0"/>
          </a:p>
        </p:txBody>
      </p:sp>
      <p:sp>
        <p:nvSpPr>
          <p:cNvPr id="64" name="Down Arrow 63"/>
          <p:cNvSpPr/>
          <p:nvPr/>
        </p:nvSpPr>
        <p:spPr bwMode="auto">
          <a:xfrm>
            <a:off x="5037356" y="2086539"/>
            <a:ext cx="543782" cy="13889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6928978" y="2066291"/>
            <a:ext cx="543782" cy="1346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5251" y="3522035"/>
            <a:ext cx="8443949" cy="244410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9236" y="875191"/>
            <a:ext cx="1308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SHARP-NSLS2</a:t>
            </a:r>
            <a:r>
              <a:rPr lang="en-US" sz="1200" baseline="30000" dirty="0" smtClean="0"/>
              <a:t>1</a:t>
            </a:r>
            <a:endParaRPr lang="en-US" sz="1200" dirty="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395250" y="803731"/>
            <a:ext cx="8443949" cy="2559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891" y="88115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NYSDS’16</a:t>
            </a:r>
            <a:endParaRPr lang="en-US" sz="16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39149" y="3580688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NYSDS’17</a:t>
            </a:r>
            <a:endParaRPr lang="en-US" sz="1600" i="1" dirty="0"/>
          </a:p>
        </p:txBody>
      </p:sp>
      <p:sp>
        <p:nvSpPr>
          <p:cNvPr id="71" name="Rounded Rectangular Callout 70"/>
          <p:cNvSpPr/>
          <p:nvPr/>
        </p:nvSpPr>
        <p:spPr>
          <a:xfrm>
            <a:off x="264078" y="3070476"/>
            <a:ext cx="3930316" cy="388934"/>
          </a:xfrm>
          <a:prstGeom prst="wedgeRoundRectCallout">
            <a:avLst>
              <a:gd name="adj1" fmla="val -2872"/>
              <a:gd name="adj2" fmla="val -1127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7" y="3045130"/>
            <a:ext cx="3962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Stefano </a:t>
            </a:r>
            <a:r>
              <a:rPr lang="en-US" sz="1000" dirty="0" err="1">
                <a:solidFill>
                  <a:srgbClr val="002060"/>
                </a:solidFill>
              </a:rPr>
              <a:t>Marchesini</a:t>
            </a:r>
            <a:r>
              <a:rPr lang="en-US" sz="1000" dirty="0">
                <a:solidFill>
                  <a:srgbClr val="002060"/>
                </a:solidFill>
              </a:rPr>
              <a:t> et al. SHARP GPU-based </a:t>
            </a:r>
            <a:r>
              <a:rPr lang="en-US" sz="1000" dirty="0" smtClean="0">
                <a:solidFill>
                  <a:srgbClr val="002060"/>
                </a:solidFill>
              </a:rPr>
              <a:t>Framework, </a:t>
            </a:r>
          </a:p>
          <a:p>
            <a:r>
              <a:rPr lang="en-US" sz="1000" dirty="0" smtClean="0">
                <a:solidFill>
                  <a:srgbClr val="002060"/>
                </a:solidFill>
              </a:rPr>
              <a:t>Center </a:t>
            </a:r>
            <a:r>
              <a:rPr lang="en-US" sz="1000" dirty="0">
                <a:solidFill>
                  <a:srgbClr val="002060"/>
                </a:solidFill>
              </a:rPr>
              <a:t>for Advanced Mathematics for Energy Research, LBNL 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2895600" y="1192415"/>
            <a:ext cx="2014002" cy="387036"/>
          </a:xfrm>
          <a:prstGeom prst="wedgeRoundRectCallout">
            <a:avLst>
              <a:gd name="adj1" fmla="val -33122"/>
              <a:gd name="adj2" fmla="val 1320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895600" y="1198340"/>
            <a:ext cx="201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2060"/>
                </a:solidFill>
              </a:rPr>
              <a:t>Xiaojing</a:t>
            </a:r>
            <a:r>
              <a:rPr lang="en-US" sz="1000" dirty="0" smtClean="0">
                <a:solidFill>
                  <a:srgbClr val="002060"/>
                </a:solidFill>
              </a:rPr>
              <a:t> Huang, HXN Approach NSLS-II, BNL 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Tomographic application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293701"/>
            <a:ext cx="812294" cy="1092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42151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Kitware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1149" y="4903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37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33400"/>
            <a:ext cx="8229600" cy="857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37609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Myriad Pro" pitchFamily="34" charset="0"/>
              </a:defRPr>
            </a:lvl9pPr>
          </a:lstStyle>
          <a:p>
            <a:r>
              <a:rPr lang="en-US" sz="2400" b="1" dirty="0"/>
              <a:t>Transmission Electron </a:t>
            </a:r>
            <a:r>
              <a:rPr lang="en-US" sz="2400" b="1" dirty="0" smtClean="0"/>
              <a:t>Microscopy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359758"/>
            <a:ext cx="8515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Three-dimensional </a:t>
            </a:r>
            <a:r>
              <a:rPr lang="en-US" sz="24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(3D) characterization of materials at the </a:t>
            </a:r>
            <a:r>
              <a:rPr lang="en-US" sz="2400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nano</a:t>
            </a:r>
            <a:r>
              <a:rPr lang="en-US" sz="24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- and </a:t>
            </a:r>
            <a:r>
              <a:rPr lang="en-US" sz="2400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meso</a:t>
            </a:r>
            <a:r>
              <a:rPr lang="en-US" sz="24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-scale has become possible with transmission and scanning transmission electron microscopes (</a:t>
            </a:r>
            <a:r>
              <a:rPr lang="en-US" sz="2400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S/TEM. We are using publicly </a:t>
            </a:r>
            <a:r>
              <a:rPr lang="en-US" sz="24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accessible data from our collaborators referred to in a nature article (https://</a:t>
            </a:r>
            <a:r>
              <a:rPr lang="en-US" sz="2400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dx.doi.org</a:t>
            </a:r>
            <a:r>
              <a:rPr lang="en-US" sz="24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/10.6084/m9.figshare.c.2185342). All of the files contained in the dataset are in 16 bit tiff image format</a:t>
            </a:r>
            <a:r>
              <a:rPr lang="en-US" sz="2400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Objective:</a:t>
            </a:r>
            <a:r>
              <a:rPr lang="en-US" sz="2400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 Perform near real-time reconstruction leveraging existing serial and MPI-enabled parallel algorithms, image processing, and then visualization in parallel using parallel rendering</a:t>
            </a:r>
            <a:endParaRPr lang="en-US" sz="2400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838200"/>
          </a:xfrm>
        </p:spPr>
        <p:txBody>
          <a:bodyPr/>
          <a:lstStyle/>
          <a:p>
            <a:r>
              <a:rPr lang="en-US" sz="2800" dirty="0" smtClean="0"/>
              <a:t>Tomographic Pipeline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600" y="3657600"/>
            <a:ext cx="7463005" cy="2366571"/>
            <a:chOff x="697193" y="3591802"/>
            <a:chExt cx="7463005" cy="2366571"/>
          </a:xfrm>
        </p:grpSpPr>
        <p:sp>
          <p:nvSpPr>
            <p:cNvPr id="4" name="Rounded Rectangle 23"/>
            <p:cNvSpPr>
              <a:spLocks noChangeArrowheads="1"/>
            </p:cNvSpPr>
            <p:nvPr/>
          </p:nvSpPr>
          <p:spPr bwMode="auto">
            <a:xfrm>
              <a:off x="2910471" y="3591802"/>
              <a:ext cx="1077356" cy="2366571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5" name="TextBox 32"/>
            <p:cNvSpPr txBox="1">
              <a:spLocks noChangeArrowheads="1"/>
            </p:cNvSpPr>
            <p:nvPr/>
          </p:nvSpPr>
          <p:spPr bwMode="auto">
            <a:xfrm>
              <a:off x="4650438" y="5440571"/>
              <a:ext cx="12963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/>
                <a:t>SPARK-MPI</a:t>
              </a:r>
            </a:p>
          </p:txBody>
        </p:sp>
        <p:sp>
          <p:nvSpPr>
            <p:cNvPr id="6" name="Rounded Rectangle 38"/>
            <p:cNvSpPr>
              <a:spLocks noChangeArrowheads="1"/>
            </p:cNvSpPr>
            <p:nvPr/>
          </p:nvSpPr>
          <p:spPr bwMode="auto">
            <a:xfrm>
              <a:off x="6422203" y="4411365"/>
              <a:ext cx="1737995" cy="734749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" name="TextBox 40"/>
            <p:cNvSpPr txBox="1">
              <a:spLocks noChangeArrowheads="1"/>
            </p:cNvSpPr>
            <p:nvPr/>
          </p:nvSpPr>
          <p:spPr bwMode="auto">
            <a:xfrm>
              <a:off x="6534856" y="4440586"/>
              <a:ext cx="15520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/>
                <a:t>Reconstruction</a:t>
              </a:r>
            </a:p>
          </p:txBody>
        </p:sp>
        <p:sp>
          <p:nvSpPr>
            <p:cNvPr id="8" name="Rounded Rectangle 35"/>
            <p:cNvSpPr>
              <a:spLocks noChangeArrowheads="1"/>
            </p:cNvSpPr>
            <p:nvPr/>
          </p:nvSpPr>
          <p:spPr bwMode="auto">
            <a:xfrm>
              <a:off x="697193" y="3628851"/>
              <a:ext cx="1299181" cy="55363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9" name="Rounded Rectangle 38"/>
            <p:cNvSpPr>
              <a:spLocks noChangeArrowheads="1"/>
            </p:cNvSpPr>
            <p:nvPr/>
          </p:nvSpPr>
          <p:spPr bwMode="auto">
            <a:xfrm>
              <a:off x="6400798" y="5265953"/>
              <a:ext cx="1737995" cy="692419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0" name="TextBox 40"/>
            <p:cNvSpPr txBox="1">
              <a:spLocks noChangeArrowheads="1"/>
            </p:cNvSpPr>
            <p:nvPr/>
          </p:nvSpPr>
          <p:spPr bwMode="auto">
            <a:xfrm>
              <a:off x="6642612" y="5271294"/>
              <a:ext cx="13286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/>
                <a:t>Visualization</a:t>
              </a:r>
              <a:endParaRPr lang="en-US" altLang="en-US" sz="1600" dirty="0"/>
            </a:p>
          </p:txBody>
        </p:sp>
        <p:sp>
          <p:nvSpPr>
            <p:cNvPr id="11" name="TextBox 32"/>
            <p:cNvSpPr txBox="1">
              <a:spLocks noChangeArrowheads="1"/>
            </p:cNvSpPr>
            <p:nvPr/>
          </p:nvSpPr>
          <p:spPr bwMode="auto">
            <a:xfrm>
              <a:off x="3068126" y="4537783"/>
              <a:ext cx="8619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/>
                <a:t>SPARK</a:t>
              </a:r>
            </a:p>
          </p:txBody>
        </p:sp>
        <p:sp>
          <p:nvSpPr>
            <p:cNvPr id="12" name="Rounded Rectangle 38"/>
            <p:cNvSpPr>
              <a:spLocks noChangeArrowheads="1"/>
            </p:cNvSpPr>
            <p:nvPr/>
          </p:nvSpPr>
          <p:spPr bwMode="auto">
            <a:xfrm>
              <a:off x="4511327" y="5310672"/>
              <a:ext cx="1536867" cy="647701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3" name="Rounded Rectangle 38"/>
            <p:cNvSpPr>
              <a:spLocks noChangeArrowheads="1"/>
            </p:cNvSpPr>
            <p:nvPr/>
          </p:nvSpPr>
          <p:spPr bwMode="auto">
            <a:xfrm>
              <a:off x="6400800" y="3776064"/>
              <a:ext cx="1737995" cy="5004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14" name="TextBox 40"/>
            <p:cNvSpPr txBox="1">
              <a:spLocks noChangeArrowheads="1"/>
            </p:cNvSpPr>
            <p:nvPr/>
          </p:nvSpPr>
          <p:spPr bwMode="auto">
            <a:xfrm>
              <a:off x="6761993" y="3868552"/>
              <a:ext cx="12089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/>
                <a:t>Partitioning</a:t>
              </a:r>
              <a:endParaRPr lang="en-US" altLang="en-US" sz="1600" dirty="0"/>
            </a:p>
          </p:txBody>
        </p: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6796212" y="4825554"/>
              <a:ext cx="989976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err="1" smtClean="0"/>
                <a:t>TomViz</a:t>
              </a:r>
              <a:r>
                <a:rPr lang="en-US" altLang="en-US" sz="1400" dirty="0" smtClean="0"/>
                <a:t> ART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00798" y="4775087"/>
              <a:ext cx="1737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00798" y="5564657"/>
              <a:ext cx="1737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30381" y="5603644"/>
              <a:ext cx="130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ParaView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endCxn id="13" idx="1"/>
            </p:cNvCxnSpPr>
            <p:nvPr/>
          </p:nvCxnSpPr>
          <p:spPr>
            <a:xfrm>
              <a:off x="3987828" y="4025518"/>
              <a:ext cx="2412972" cy="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13026" y="5603644"/>
              <a:ext cx="4983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22994" y="5564657"/>
              <a:ext cx="3778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09232" y="4775087"/>
              <a:ext cx="24129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2291" y="3628851"/>
              <a:ext cx="1188507" cy="60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 dataset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996374" y="3868552"/>
              <a:ext cx="914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46927" y="1128028"/>
            <a:ext cx="6639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Load a transmission electron microscopy (TEM) dataset into a Spark RDD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+mn-lt"/>
                <a:ea typeface="Helvetica Neue" charset="0"/>
                <a:cs typeface="Helvetica Neue" charset="0"/>
              </a:rPr>
              <a:t>Repartition the data to ensure the neighboring pixel are in the same partition for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Helvetica Neue" charset="0"/>
                <a:cs typeface="Helvetica Neue" charset="0"/>
              </a:rPr>
              <a:t>reconstruction algorithm.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Apply Algebraic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Reconstruction Technique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ART) implemented in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TomViz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on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each partition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parallel using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the Spark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map-collect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operations 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Gather the resulting reconstruction 3D dataset and render it using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ParaView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2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3581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Helvetica Neue" charset="0"/>
                <a:ea typeface="Helvetica Neue" charset="0"/>
                <a:cs typeface="Helvetica Neue" charset="0"/>
              </a:rPr>
              <a:t>Goal: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Ingest scientific data into Spark/Hadoop ecosystem </a:t>
            </a:r>
          </a:p>
          <a:p>
            <a:pPr marL="0" indent="0">
              <a:buNone/>
            </a:pPr>
            <a:r>
              <a:rPr lang="en-US" sz="1600" b="1" dirty="0" smtClean="0">
                <a:latin typeface="Helvetica Neue" charset="0"/>
                <a:ea typeface="Helvetica Neue" charset="0"/>
                <a:cs typeface="Helvetica Neue" charset="0"/>
              </a:rPr>
              <a:t>Input: 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TEM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data </a:t>
            </a:r>
            <a:endParaRPr lang="en-US" sz="16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Helvetica Neue" charset="0"/>
                <a:ea typeface="Helvetica Neue" charset="0"/>
                <a:cs typeface="Helvetica Neue" charset="0"/>
              </a:rPr>
              <a:t>Approach: 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TEM data ingested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into HDFS using Parquet (</a:t>
            </a:r>
            <a:r>
              <a:rPr lang="en-US" sz="1600" u="sng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https://parquet.apache.org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) format which provided both RDD and DataFrame. </a:t>
            </a:r>
          </a:p>
          <a:p>
            <a:pPr marL="0" indent="0">
              <a:buNone/>
            </a:pPr>
            <a:endParaRPr lang="en-US" sz="16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Added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following metadata to the parquet format:</a:t>
            </a:r>
          </a:p>
          <a:p>
            <a:pPr lvl="1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Tilt angles (data for each slice, hence this would be an array),</a:t>
            </a:r>
          </a:p>
          <a:p>
            <a:pPr lvl="1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Pixel size (dimensionality) (nanometers usually), and</a:t>
            </a:r>
          </a:p>
          <a:p>
            <a:pPr lvl="1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Shape of the array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04801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400" kern="0" dirty="0" smtClean="0"/>
              <a:t>Scientific Data Ingestion </a:t>
            </a:r>
            <a:r>
              <a:rPr lang="mr-IN" sz="2400" kern="0" dirty="0" smtClean="0"/>
              <a:t>–</a:t>
            </a:r>
            <a:r>
              <a:rPr lang="en-US" sz="2400" kern="0" dirty="0" smtClean="0"/>
              <a:t> Column Storage</a:t>
            </a:r>
            <a:endParaRPr lang="en-US" sz="2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4114800"/>
            <a:ext cx="350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kern="0" dirty="0" smtClean="0">
                <a:latin typeface="Helvetica Neue" charset="0"/>
                <a:ea typeface="Helvetica Neue" charset="0"/>
                <a:cs typeface="Helvetica Neue" charset="0"/>
              </a:rPr>
              <a:t>Another approach is reading the data as NUMPY and using Spark parallelize to distribute it across nodes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kern="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 kern="0" dirty="0" smtClean="0">
                <a:latin typeface="Helvetica Neue" charset="0"/>
                <a:ea typeface="Helvetica Neue" charset="0"/>
                <a:cs typeface="Helvetica Neue" charset="0"/>
              </a:rPr>
              <a:t>Perform a conversion from the NumPy array to a VTK data structure before sending the dataset to the ParaView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kern="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600" kern="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6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1219200"/>
            <a:ext cx="3352800" cy="26910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81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424668" y="1395413"/>
            <a:ext cx="3338332" cy="4220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CCFF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60" y="304800"/>
            <a:ext cx="8382000" cy="823486"/>
          </a:xfrm>
        </p:spPr>
        <p:txBody>
          <a:bodyPr/>
          <a:lstStyle/>
          <a:p>
            <a:r>
              <a:rPr lang="en-US" sz="2400" dirty="0" smtClean="0"/>
              <a:t>Parallel Visualization using ParaView and MPI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32" y="1261866"/>
            <a:ext cx="4677136" cy="9486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42B7F"/>
                </a:solidFill>
                <a:latin typeface="Helvetica Neue" charset="0"/>
                <a:ea typeface="Helvetica Neue" charset="0"/>
                <a:cs typeface="Helvetica Neue" charset="0"/>
              </a:rPr>
              <a:t>Perform </a:t>
            </a:r>
            <a:r>
              <a:rPr lang="en-US" sz="1600" dirty="0">
                <a:solidFill>
                  <a:srgbClr val="042B7F"/>
                </a:solidFill>
                <a:latin typeface="Helvetica Neue" charset="0"/>
                <a:ea typeface="Helvetica Neue" charset="0"/>
                <a:cs typeface="Helvetica Neue" charset="0"/>
              </a:rPr>
              <a:t>the rendering and visualization utilizing </a:t>
            </a:r>
            <a:r>
              <a:rPr lang="en-US" sz="1600" dirty="0" err="1" smtClean="0">
                <a:solidFill>
                  <a:srgbClr val="042B7F"/>
                </a:solidFill>
                <a:latin typeface="Helvetica Neue" charset="0"/>
                <a:ea typeface="Helvetica Neue" charset="0"/>
                <a:cs typeface="Helvetica Neue" charset="0"/>
              </a:rPr>
              <a:t>ParaView</a:t>
            </a:r>
            <a:r>
              <a:rPr lang="en-US" sz="1600" dirty="0" smtClean="0">
                <a:solidFill>
                  <a:srgbClr val="042B7F"/>
                </a:solidFill>
                <a:latin typeface="Helvetica Neue" charset="0"/>
                <a:ea typeface="Helvetica Neue" charset="0"/>
                <a:cs typeface="Helvetica Neue" charset="0"/>
              </a:rPr>
              <a:t> that </a:t>
            </a:r>
            <a:r>
              <a:rPr lang="en-US" sz="1600" dirty="0">
                <a:solidFill>
                  <a:srgbClr val="042B7F"/>
                </a:solidFill>
                <a:latin typeface="Helvetica Neue" charset="0"/>
                <a:ea typeface="Helvetica Neue" charset="0"/>
                <a:cs typeface="Helvetica Neue" charset="0"/>
              </a:rPr>
              <a:t>employs the MPI environment for parallelization </a:t>
            </a:r>
            <a:endParaRPr lang="en-US" sz="1600" dirty="0" smtClean="0">
              <a:solidFill>
                <a:srgbClr val="042B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467136"/>
            <a:ext cx="1524000" cy="40005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5780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8994"/>
            <a:ext cx="3022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84" y="2210607"/>
            <a:ext cx="4379976" cy="3370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5383484" y="1261866"/>
            <a:ext cx="3379516" cy="445313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4999894" y="3324371"/>
            <a:ext cx="205790" cy="1143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752600"/>
            <a:ext cx="1752600" cy="228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5097694"/>
            <a:ext cx="2540244" cy="23630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5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85800"/>
          </a:xfrm>
        </p:spPr>
        <p:txBody>
          <a:bodyPr/>
          <a:lstStyle/>
          <a:p>
            <a:r>
              <a:rPr lang="en-US" sz="2400" dirty="0" smtClean="0"/>
              <a:t>Performance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8" descr="Screen%20Shot%202017-07-24%20at%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6" y="990600"/>
            <a:ext cx="6306261" cy="51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87261" y="1395413"/>
            <a:ext cx="2362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Metrics using 128 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GB of memory, and 16 Intel(R) Xeon(R) CPU E5-2640 v3 @ 2.60GHz processors for the 256x256x74 TEM demonstration that produced a 256x256x256 reconstructed dataset. </a:t>
            </a:r>
          </a:p>
          <a:p>
            <a:pPr marL="0" indent="0">
              <a:buNone/>
            </a:pP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Varied number 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of Spark workers (from 1 to 12), which performs the reconstruction, and the number of MPI ranks (from 1 to 4), which implements the visualization. </a:t>
            </a:r>
          </a:p>
          <a:p>
            <a:pPr marL="0" indent="0">
              <a:buNone/>
            </a:pP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The total 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of ART went 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down to ~300 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secs, an 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improvement of 6x over the implementation in </a:t>
            </a:r>
            <a:r>
              <a:rPr lang="en-US" sz="1400" dirty="0" err="1">
                <a:latin typeface="Helvetica Neue" charset="0"/>
                <a:ea typeface="Helvetica Neue" charset="0"/>
                <a:cs typeface="Helvetica Neue" charset="0"/>
              </a:rPr>
              <a:t>TomViz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724400" cy="1090613"/>
          </a:xfrm>
        </p:spPr>
        <p:txBody>
          <a:bodyPr/>
          <a:lstStyle/>
          <a:p>
            <a:r>
              <a:rPr lang="en-US" sz="2400" dirty="0" smtClean="0"/>
              <a:t>Climate Application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Problem Description: </a:t>
            </a:r>
            <a:r>
              <a:rPr lang="en-US" sz="2200" dirty="0" smtClean="0">
                <a:solidFill>
                  <a:srgbClr val="000000"/>
                </a:solidFill>
              </a:rPr>
              <a:t>Perform insitu analysis and visualization in high resolution climate models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Sample data </a:t>
            </a:r>
            <a:r>
              <a:rPr lang="en-US" sz="2200" dirty="0" smtClean="0">
                <a:solidFill>
                  <a:srgbClr val="000000"/>
                </a:solidFill>
              </a:rPr>
              <a:t>- The </a:t>
            </a:r>
            <a:r>
              <a:rPr lang="en-US" sz="2200" dirty="0">
                <a:solidFill>
                  <a:srgbClr val="000000"/>
                </a:solidFill>
              </a:rPr>
              <a:t>NASA Earth Exchange Globally Downscaled Projections (NEX-GDDP) dataset (</a:t>
            </a:r>
            <a:r>
              <a:rPr lang="en-US" sz="2200" u="sng" dirty="0">
                <a:solidFill>
                  <a:srgbClr val="1155CC"/>
                </a:solidFill>
                <a:hlinkClick r:id="rId2"/>
              </a:rPr>
              <a:t>https://cds.nccs.nasa.gov/nex-gddp</a:t>
            </a:r>
            <a:r>
              <a:rPr lang="en-US" sz="2200" dirty="0">
                <a:solidFill>
                  <a:srgbClr val="000000"/>
                </a:solidFill>
              </a:rPr>
              <a:t>) is comprised of downscaled climate scenarios for the globe that are derived from General Circulation Model (GCM) runs conducted under the Coupled Model Intercomparison Project Phase 5 (CMIP5) and across two of the four greenhouse gas emissions scenarios known as Representative Concentration Pathways (RCPs). The total size of the NEX-GDDP dataset is 12 TB with individual file size of 750MB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28600"/>
            <a:ext cx="8382000" cy="838200"/>
          </a:xfrm>
        </p:spPr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1950" y="1752600"/>
            <a:ext cx="77914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42B7F"/>
                </a:solidFill>
              </a:rPr>
              <a:t>Rationale</a:t>
            </a:r>
          </a:p>
          <a:p>
            <a:endParaRPr lang="en-US" sz="2000" dirty="0" smtClean="0">
              <a:solidFill>
                <a:srgbClr val="042B7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42B7F"/>
                </a:solidFill>
              </a:rPr>
              <a:t>Spark-MPI approach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42B7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42B7F"/>
                </a:solidFill>
              </a:rPr>
              <a:t>Ptychographic application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42B7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42B7F"/>
                </a:solidFill>
              </a:rPr>
              <a:t>T</a:t>
            </a:r>
            <a:r>
              <a:rPr lang="en-US" sz="2000" dirty="0" smtClean="0">
                <a:solidFill>
                  <a:srgbClr val="042B7F"/>
                </a:solidFill>
              </a:rPr>
              <a:t>omographic application</a:t>
            </a:r>
            <a:endParaRPr lang="en-US" sz="2000" dirty="0">
              <a:solidFill>
                <a:srgbClr val="042B7F"/>
              </a:solidFill>
            </a:endParaRPr>
          </a:p>
          <a:p>
            <a:endParaRPr lang="en-US" sz="2000" dirty="0" smtClean="0">
              <a:solidFill>
                <a:srgbClr val="042B7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42B7F"/>
                </a:solidFill>
              </a:rPr>
              <a:t>Future directions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13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ounded Rectangle 23"/>
          <p:cNvSpPr>
            <a:spLocks noChangeArrowheads="1"/>
          </p:cNvSpPr>
          <p:nvPr/>
        </p:nvSpPr>
        <p:spPr bwMode="auto">
          <a:xfrm>
            <a:off x="4345602" y="1600200"/>
            <a:ext cx="894815" cy="375138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20" name="TextBox 31"/>
          <p:cNvSpPr txBox="1">
            <a:spLocks noChangeArrowheads="1"/>
          </p:cNvSpPr>
          <p:nvPr/>
        </p:nvSpPr>
        <p:spPr bwMode="auto">
          <a:xfrm>
            <a:off x="7031367" y="2354528"/>
            <a:ext cx="1035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Reconstruction</a:t>
            </a:r>
          </a:p>
        </p:txBody>
      </p:sp>
      <p:sp>
        <p:nvSpPr>
          <p:cNvPr id="9221" name="Rounded Rectangle 34"/>
          <p:cNvSpPr>
            <a:spLocks noChangeArrowheads="1"/>
          </p:cNvSpPr>
          <p:nvPr/>
        </p:nvSpPr>
        <p:spPr bwMode="auto">
          <a:xfrm>
            <a:off x="6879794" y="1807452"/>
            <a:ext cx="1413482" cy="39038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22" name="TextBox 34"/>
          <p:cNvSpPr txBox="1">
            <a:spLocks noChangeArrowheads="1"/>
          </p:cNvSpPr>
          <p:nvPr/>
        </p:nvSpPr>
        <p:spPr bwMode="auto">
          <a:xfrm>
            <a:off x="7027831" y="1890792"/>
            <a:ext cx="10583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Pre-Processing</a:t>
            </a:r>
          </a:p>
        </p:txBody>
      </p:sp>
      <p:sp>
        <p:nvSpPr>
          <p:cNvPr id="9223" name="Rounded Rectangle 2"/>
          <p:cNvSpPr>
            <a:spLocks noChangeArrowheads="1"/>
          </p:cNvSpPr>
          <p:nvPr/>
        </p:nvSpPr>
        <p:spPr bwMode="auto">
          <a:xfrm>
            <a:off x="6716404" y="1600200"/>
            <a:ext cx="1736971" cy="122487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24" name="TextBox 32"/>
          <p:cNvSpPr txBox="1">
            <a:spLocks noChangeArrowheads="1"/>
          </p:cNvSpPr>
          <p:nvPr/>
        </p:nvSpPr>
        <p:spPr bwMode="auto">
          <a:xfrm>
            <a:off x="4452982" y="3243479"/>
            <a:ext cx="694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SPARK</a:t>
            </a:r>
          </a:p>
        </p:txBody>
      </p:sp>
      <p:sp>
        <p:nvSpPr>
          <p:cNvPr id="9225" name="TextBox 31"/>
          <p:cNvSpPr txBox="1">
            <a:spLocks noChangeArrowheads="1"/>
          </p:cNvSpPr>
          <p:nvPr/>
        </p:nvSpPr>
        <p:spPr bwMode="auto">
          <a:xfrm>
            <a:off x="4370466" y="1685638"/>
            <a:ext cx="875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/>
              <a:t>Streaming Pipeline</a:t>
            </a:r>
          </a:p>
        </p:txBody>
      </p:sp>
      <p:cxnSp>
        <p:nvCxnSpPr>
          <p:cNvPr id="9226" name="Straight Arrow Connector 45"/>
          <p:cNvCxnSpPr>
            <a:cxnSpLocks noChangeShapeType="1"/>
          </p:cNvCxnSpPr>
          <p:nvPr/>
        </p:nvCxnSpPr>
        <p:spPr bwMode="auto">
          <a:xfrm>
            <a:off x="5246997" y="2197833"/>
            <a:ext cx="18093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Arrow Connector 46"/>
          <p:cNvCxnSpPr>
            <a:cxnSpLocks noChangeShapeType="1"/>
          </p:cNvCxnSpPr>
          <p:nvPr/>
        </p:nvCxnSpPr>
        <p:spPr bwMode="auto">
          <a:xfrm>
            <a:off x="5258815" y="4323617"/>
            <a:ext cx="18093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47"/>
          <p:cNvCxnSpPr>
            <a:cxnSpLocks noChangeShapeType="1"/>
          </p:cNvCxnSpPr>
          <p:nvPr/>
        </p:nvCxnSpPr>
        <p:spPr bwMode="auto">
          <a:xfrm>
            <a:off x="4164667" y="1786104"/>
            <a:ext cx="18093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Rounded Rectangle 34"/>
          <p:cNvSpPr>
            <a:spLocks noChangeArrowheads="1"/>
          </p:cNvSpPr>
          <p:nvPr/>
        </p:nvSpPr>
        <p:spPr bwMode="auto">
          <a:xfrm>
            <a:off x="6887470" y="2287752"/>
            <a:ext cx="1413483" cy="38928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30" name="TextBox 32"/>
          <p:cNvSpPr txBox="1">
            <a:spLocks noChangeArrowheads="1"/>
          </p:cNvSpPr>
          <p:nvPr/>
        </p:nvSpPr>
        <p:spPr bwMode="auto">
          <a:xfrm>
            <a:off x="5545265" y="2068437"/>
            <a:ext cx="1019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SPARK-MPI</a:t>
            </a:r>
          </a:p>
        </p:txBody>
      </p:sp>
      <p:sp>
        <p:nvSpPr>
          <p:cNvPr id="9231" name="Rounded Rectangle 34"/>
          <p:cNvSpPr>
            <a:spLocks noChangeArrowheads="1"/>
          </p:cNvSpPr>
          <p:nvPr/>
        </p:nvSpPr>
        <p:spPr bwMode="auto">
          <a:xfrm>
            <a:off x="5427932" y="1992774"/>
            <a:ext cx="1114118" cy="39038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32" name="Rounded Rectangle 2"/>
          <p:cNvSpPr>
            <a:spLocks noChangeArrowheads="1"/>
          </p:cNvSpPr>
          <p:nvPr/>
        </p:nvSpPr>
        <p:spPr bwMode="auto">
          <a:xfrm>
            <a:off x="6722984" y="3140886"/>
            <a:ext cx="1736971" cy="221069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33" name="TextBox 6"/>
          <p:cNvSpPr txBox="1">
            <a:spLocks noChangeArrowheads="1"/>
          </p:cNvSpPr>
          <p:nvPr/>
        </p:nvSpPr>
        <p:spPr bwMode="auto">
          <a:xfrm>
            <a:off x="7050859" y="3485211"/>
            <a:ext cx="10583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Pre-Processing</a:t>
            </a:r>
          </a:p>
        </p:txBody>
      </p:sp>
      <p:sp>
        <p:nvSpPr>
          <p:cNvPr id="9234" name="TextBox 40"/>
          <p:cNvSpPr txBox="1">
            <a:spLocks noChangeArrowheads="1"/>
          </p:cNvSpPr>
          <p:nvPr/>
        </p:nvSpPr>
        <p:spPr bwMode="auto">
          <a:xfrm>
            <a:off x="7134760" y="3917096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Unsupervised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Learning</a:t>
            </a:r>
          </a:p>
        </p:txBody>
      </p:sp>
      <p:sp>
        <p:nvSpPr>
          <p:cNvPr id="9235" name="TextBox 42"/>
          <p:cNvSpPr txBox="1">
            <a:spLocks noChangeArrowheads="1"/>
          </p:cNvSpPr>
          <p:nvPr/>
        </p:nvSpPr>
        <p:spPr bwMode="auto">
          <a:xfrm>
            <a:off x="7103060" y="4833172"/>
            <a:ext cx="1050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Reinforcement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Learning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6838396" y="3169960"/>
            <a:ext cx="8487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/>
              <a:t>DL Stack </a:t>
            </a:r>
          </a:p>
        </p:txBody>
      </p:sp>
      <p:sp>
        <p:nvSpPr>
          <p:cNvPr id="9237" name="Rounded Rectangle 34"/>
          <p:cNvSpPr>
            <a:spLocks noChangeArrowheads="1"/>
          </p:cNvSpPr>
          <p:nvPr/>
        </p:nvSpPr>
        <p:spPr bwMode="auto">
          <a:xfrm>
            <a:off x="6862249" y="3407354"/>
            <a:ext cx="1457345" cy="3892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38" name="Rounded Rectangle 34"/>
          <p:cNvSpPr>
            <a:spLocks noChangeArrowheads="1"/>
          </p:cNvSpPr>
          <p:nvPr/>
        </p:nvSpPr>
        <p:spPr bwMode="auto">
          <a:xfrm>
            <a:off x="6865538" y="3900813"/>
            <a:ext cx="1457345" cy="3892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39" name="Rounded Rectangle 34"/>
          <p:cNvSpPr>
            <a:spLocks noChangeArrowheads="1"/>
          </p:cNvSpPr>
          <p:nvPr/>
        </p:nvSpPr>
        <p:spPr bwMode="auto">
          <a:xfrm>
            <a:off x="6887470" y="4848253"/>
            <a:ext cx="1457345" cy="3892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grpSp>
        <p:nvGrpSpPr>
          <p:cNvPr id="9240" name="Group 55"/>
          <p:cNvGrpSpPr>
            <a:grpSpLocks/>
          </p:cNvGrpSpPr>
          <p:nvPr/>
        </p:nvGrpSpPr>
        <p:grpSpPr bwMode="auto">
          <a:xfrm>
            <a:off x="5439751" y="4136988"/>
            <a:ext cx="1129687" cy="389284"/>
            <a:chOff x="3565594" y="983456"/>
            <a:chExt cx="1635542" cy="564090"/>
          </a:xfrm>
        </p:grpSpPr>
        <p:sp>
          <p:nvSpPr>
            <p:cNvPr id="9250" name="TextBox 32"/>
            <p:cNvSpPr txBox="1">
              <a:spLocks noChangeArrowheads="1"/>
            </p:cNvSpPr>
            <p:nvPr/>
          </p:nvSpPr>
          <p:spPr bwMode="auto">
            <a:xfrm>
              <a:off x="3724921" y="1064808"/>
              <a:ext cx="1476215" cy="40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SPARK-MPI</a:t>
              </a:r>
            </a:p>
          </p:txBody>
        </p:sp>
        <p:sp>
          <p:nvSpPr>
            <p:cNvPr id="9251" name="Rounded Rectangle 34"/>
            <p:cNvSpPr>
              <a:spLocks noChangeArrowheads="1"/>
            </p:cNvSpPr>
            <p:nvPr/>
          </p:nvSpPr>
          <p:spPr bwMode="auto">
            <a:xfrm>
              <a:off x="3565594" y="983456"/>
              <a:ext cx="1613002" cy="56409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</p:grpSp>
      <p:cxnSp>
        <p:nvCxnSpPr>
          <p:cNvPr id="9241" name="Straight Arrow Connector 58"/>
          <p:cNvCxnSpPr>
            <a:cxnSpLocks noChangeShapeType="1"/>
          </p:cNvCxnSpPr>
          <p:nvPr/>
        </p:nvCxnSpPr>
        <p:spPr bwMode="auto">
          <a:xfrm>
            <a:off x="6542050" y="2187964"/>
            <a:ext cx="18093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Straight Arrow Connector 59"/>
          <p:cNvCxnSpPr>
            <a:cxnSpLocks noChangeShapeType="1"/>
          </p:cNvCxnSpPr>
          <p:nvPr/>
        </p:nvCxnSpPr>
        <p:spPr bwMode="auto">
          <a:xfrm>
            <a:off x="6553868" y="4305389"/>
            <a:ext cx="18093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Straight Connector 61"/>
          <p:cNvCxnSpPr>
            <a:cxnSpLocks noChangeShapeType="1"/>
          </p:cNvCxnSpPr>
          <p:nvPr/>
        </p:nvCxnSpPr>
        <p:spPr bwMode="auto">
          <a:xfrm flipV="1">
            <a:off x="8716553" y="2212088"/>
            <a:ext cx="0" cy="203085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4" name="Straight Arrow Connector 63"/>
          <p:cNvCxnSpPr>
            <a:cxnSpLocks noChangeShapeType="1"/>
            <a:endCxn id="9223" idx="3"/>
          </p:cNvCxnSpPr>
          <p:nvPr/>
        </p:nvCxnSpPr>
        <p:spPr bwMode="auto">
          <a:xfrm flipH="1">
            <a:off x="8453376" y="2212088"/>
            <a:ext cx="263177" cy="1096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Straight Connector 65"/>
          <p:cNvCxnSpPr>
            <a:cxnSpLocks noChangeShapeType="1"/>
            <a:stCxn id="9232" idx="3"/>
          </p:cNvCxnSpPr>
          <p:nvPr/>
        </p:nvCxnSpPr>
        <p:spPr bwMode="auto">
          <a:xfrm flipV="1">
            <a:off x="8459955" y="4242943"/>
            <a:ext cx="246563" cy="329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6" name="TextBox 32"/>
          <p:cNvSpPr txBox="1">
            <a:spLocks noChangeArrowheads="1"/>
          </p:cNvSpPr>
          <p:nvPr/>
        </p:nvSpPr>
        <p:spPr bwMode="auto">
          <a:xfrm>
            <a:off x="3628178" y="1674497"/>
            <a:ext cx="518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DAQ</a:t>
            </a:r>
          </a:p>
        </p:txBody>
      </p:sp>
      <p:sp>
        <p:nvSpPr>
          <p:cNvPr id="9247" name="Rounded Rectangle 34"/>
          <p:cNvSpPr>
            <a:spLocks noChangeArrowheads="1"/>
          </p:cNvSpPr>
          <p:nvPr/>
        </p:nvSpPr>
        <p:spPr bwMode="auto">
          <a:xfrm>
            <a:off x="3622107" y="1612483"/>
            <a:ext cx="524162" cy="39038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48" name="Rounded Rectangle 34"/>
          <p:cNvSpPr>
            <a:spLocks noChangeArrowheads="1"/>
          </p:cNvSpPr>
          <p:nvPr/>
        </p:nvSpPr>
        <p:spPr bwMode="auto">
          <a:xfrm>
            <a:off x="6848146" y="4366992"/>
            <a:ext cx="1457345" cy="3892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9249" name="TextBox 40"/>
          <p:cNvSpPr txBox="1">
            <a:spLocks noChangeArrowheads="1"/>
          </p:cNvSpPr>
          <p:nvPr/>
        </p:nvSpPr>
        <p:spPr bwMode="auto">
          <a:xfrm>
            <a:off x="7199240" y="4377819"/>
            <a:ext cx="857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Supervised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Learning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050" y="95652"/>
            <a:ext cx="699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42B7F"/>
                </a:solidFill>
                <a:latin typeface="+mj-lt"/>
                <a:ea typeface="Times New Roman" panose="02020603050405020304" pitchFamily="18" charset="0"/>
              </a:rPr>
              <a:t>Advancing Image Reconstruction Pipelines with Deep Learning Approaches</a:t>
            </a:r>
            <a:endParaRPr lang="en-US" sz="2400" dirty="0">
              <a:solidFill>
                <a:srgbClr val="042B7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955266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In collaboration with </a:t>
            </a:r>
            <a:r>
              <a:rPr lang="en-US" sz="2000" i="1" dirty="0" err="1" smtClean="0">
                <a:solidFill>
                  <a:srgbClr val="002060"/>
                </a:solidFill>
              </a:rPr>
              <a:t>Shantenu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Jha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621" y="2201611"/>
            <a:ext cx="3863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Development of deep learning approaches for analyzing reconstructed images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Development of streaming MPI-based deep learning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Development of machine learning approaches for steering pre-processing and reconstruction algorithms. 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69" y="313600"/>
            <a:ext cx="9102104" cy="622696"/>
          </a:xfrm>
        </p:spPr>
        <p:txBody>
          <a:bodyPr>
            <a:noAutofit/>
          </a:bodyPr>
          <a:lstStyle/>
          <a:p>
            <a:r>
              <a:rPr lang="en-US" sz="2400" dirty="0"/>
              <a:t>Closing a </a:t>
            </a:r>
            <a:r>
              <a:rPr lang="en-US" sz="2400" dirty="0" smtClean="0"/>
              <a:t>Gap </a:t>
            </a:r>
            <a:r>
              <a:rPr lang="en-US" sz="2400" dirty="0"/>
              <a:t>between Big Data and HPC </a:t>
            </a:r>
            <a:r>
              <a:rPr lang="en-US" sz="2400" dirty="0" smtClean="0"/>
              <a:t>Computing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4025" y="12759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Ecosystems</a:t>
            </a:r>
            <a:r>
              <a:rPr lang="en-US" sz="1800" b="1" dirty="0">
                <a:solidFill>
                  <a:srgbClr val="042B7F"/>
                </a:solidFill>
              </a:rPr>
              <a:t>*: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2672" y="12834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Big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3646" y="126953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HPC Computing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1726262"/>
            <a:ext cx="4062889" cy="2995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06" y="1652823"/>
            <a:ext cx="2687479" cy="2986088"/>
          </a:xfrm>
          <a:prstGeom prst="rect">
            <a:avLst/>
          </a:prstGeom>
        </p:spPr>
      </p:pic>
      <p:sp useBgFill="1">
        <p:nvSpPr>
          <p:cNvPr id="21" name="Oval 20"/>
          <p:cNvSpPr/>
          <p:nvPr/>
        </p:nvSpPr>
        <p:spPr>
          <a:xfrm>
            <a:off x="3795461" y="1809367"/>
            <a:ext cx="1219200" cy="2828925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45457" y="1726262"/>
            <a:ext cx="1144698" cy="29951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706586" y="6019800"/>
            <a:ext cx="803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71793" y="6019800"/>
            <a:ext cx="7212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*Geoffrey Fox et al. HPC-ABDC High Performance Computing Enhanced Apache Big Data Stack, </a:t>
            </a:r>
            <a:r>
              <a:rPr lang="en-US" sz="1100" dirty="0" err="1"/>
              <a:t>CCGrid</a:t>
            </a:r>
            <a:r>
              <a:rPr lang="en-US" sz="1100" dirty="0"/>
              <a:t>, 2015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586" y="49211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Leaders: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5659" y="49254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Spark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9062" y="492110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MPI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3852293" y="2042799"/>
            <a:ext cx="2446111" cy="24461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7909" y="3096171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New Frontiers </a:t>
            </a:r>
          </a:p>
        </p:txBody>
      </p:sp>
      <p:sp>
        <p:nvSpPr>
          <p:cNvPr id="3" name="Curved Left Arrow 2"/>
          <p:cNvSpPr/>
          <p:nvPr/>
        </p:nvSpPr>
        <p:spPr bwMode="auto">
          <a:xfrm rot="8985528">
            <a:off x="1314954" y="3108004"/>
            <a:ext cx="642354" cy="2355936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 rot="11404060">
            <a:off x="7767260" y="3019552"/>
            <a:ext cx="747034" cy="228820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217" y="4494543"/>
            <a:ext cx="653415" cy="549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51" y="241314"/>
            <a:ext cx="8376407" cy="85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Situ, Streaming, Data- and Compute-Intensive </a:t>
            </a:r>
            <a:r>
              <a:rPr lang="en-US" sz="2400" dirty="0"/>
              <a:t>P</a:t>
            </a:r>
            <a:r>
              <a:rPr lang="en-US" sz="2400" dirty="0" smtClean="0"/>
              <a:t>latform for Experimental </a:t>
            </a:r>
            <a:r>
              <a:rPr lang="en-US" sz="2400" dirty="0"/>
              <a:t>D</a:t>
            </a:r>
            <a:r>
              <a:rPr lang="en-US" sz="2400" dirty="0" smtClean="0"/>
              <a:t>ata</a:t>
            </a:r>
            <a:endParaRPr lang="en-US" sz="2400" dirty="0"/>
          </a:p>
        </p:txBody>
      </p:sp>
      <p:pic>
        <p:nvPicPr>
          <p:cNvPr id="4" name="Picture 2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8" y="2323767"/>
            <a:ext cx="4038401" cy="20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5246" y="2809654"/>
            <a:ext cx="2054374" cy="31541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7663" y="2393540"/>
            <a:ext cx="2041121" cy="32836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3488" y="2428962"/>
            <a:ext cx="197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Beamline 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828800"/>
            <a:ext cx="5799737" cy="410066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2923" y="1897279"/>
            <a:ext cx="400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Data-Information-Knowledge Discovery Path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1712" y="2794485"/>
            <a:ext cx="2054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Spark-MPI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3548" y="3911922"/>
            <a:ext cx="102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Receiver (s)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1065" y="3836059"/>
            <a:ext cx="949355" cy="449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4572" y="5090743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X-Ray</a:t>
            </a:r>
          </a:p>
          <a:p>
            <a:pPr algn="ctr"/>
            <a:r>
              <a:rPr lang="en-US" sz="1400" dirty="0"/>
              <a:t>Detector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1770" y="3849566"/>
            <a:ext cx="1003817" cy="43603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68062" y="3827285"/>
            <a:ext cx="115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Composite Connector (s)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230" y="5140623"/>
            <a:ext cx="248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Heterogeneous Data Layer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76702" y="4588631"/>
            <a:ext cx="729570" cy="434726"/>
            <a:chOff x="1514227" y="2330441"/>
            <a:chExt cx="1131887" cy="831849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70" y="2482047"/>
              <a:ext cx="1028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514227" y="2449503"/>
              <a:ext cx="1131887" cy="712787"/>
            </a:xfrm>
            <a:prstGeom prst="rect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cxnSp>
          <p:nvCxnSpPr>
            <p:cNvPr id="30" name="Straight Connector 42"/>
            <p:cNvCxnSpPr>
              <a:cxnSpLocks noChangeShapeType="1"/>
            </p:cNvCxnSpPr>
            <p:nvPr/>
          </p:nvCxnSpPr>
          <p:spPr bwMode="auto">
            <a:xfrm>
              <a:off x="2073820" y="2330441"/>
              <a:ext cx="0" cy="171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Can 18"/>
          <p:cNvSpPr/>
          <p:nvPr/>
        </p:nvSpPr>
        <p:spPr>
          <a:xfrm>
            <a:off x="4536771" y="4648225"/>
            <a:ext cx="620074" cy="374684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86773" y="4577924"/>
            <a:ext cx="1774770" cy="63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46808" y="4578639"/>
            <a:ext cx="0" cy="119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1" y="3227564"/>
            <a:ext cx="3776662" cy="5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1586" y="3254211"/>
            <a:ext cx="5768034" cy="39524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65461" y="4291899"/>
            <a:ext cx="0" cy="2860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24345" y="3266941"/>
            <a:ext cx="414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Resilient Distributed Dataset API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039152" y="2741995"/>
            <a:ext cx="2322712" cy="4453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2542" y="5250312"/>
            <a:ext cx="2331320" cy="415588"/>
            <a:chOff x="1544379" y="5558910"/>
            <a:chExt cx="2514600" cy="433661"/>
          </a:xfrm>
        </p:grpSpPr>
        <p:sp>
          <p:nvSpPr>
            <p:cNvPr id="33" name="Rounded Rectangular Callout 32"/>
            <p:cNvSpPr/>
            <p:nvPr/>
          </p:nvSpPr>
          <p:spPr bwMode="auto">
            <a:xfrm>
              <a:off x="1544379" y="5558910"/>
              <a:ext cx="2514600" cy="433661"/>
            </a:xfrm>
            <a:prstGeom prst="wedgeRoundRectCallout">
              <a:avLst>
                <a:gd name="adj1" fmla="val 75657"/>
                <a:gd name="adj2" fmla="val -13652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65764" y="5629125"/>
              <a:ext cx="2171700" cy="32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Big Volume + Variety</a:t>
              </a:r>
            </a:p>
          </p:txBody>
        </p:sp>
      </p:grpSp>
      <p:sp>
        <p:nvSpPr>
          <p:cNvPr id="36" name="Rounded Rectangular Callout 35"/>
          <p:cNvSpPr/>
          <p:nvPr/>
        </p:nvSpPr>
        <p:spPr bwMode="auto">
          <a:xfrm>
            <a:off x="6330536" y="5161074"/>
            <a:ext cx="1486954" cy="382558"/>
          </a:xfrm>
          <a:prstGeom prst="wedgeRoundRectCallout">
            <a:avLst>
              <a:gd name="adj1" fmla="val -75057"/>
              <a:gd name="adj2" fmla="val -1021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4949" y="5188847"/>
            <a:ext cx="116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Big Velocity</a:t>
            </a:r>
          </a:p>
        </p:txBody>
      </p:sp>
      <p:sp>
        <p:nvSpPr>
          <p:cNvPr id="39" name="Rounded Rectangular Callout 38"/>
          <p:cNvSpPr/>
          <p:nvPr/>
        </p:nvSpPr>
        <p:spPr bwMode="auto">
          <a:xfrm>
            <a:off x="6509738" y="978633"/>
            <a:ext cx="2042693" cy="1384337"/>
          </a:xfrm>
          <a:prstGeom prst="wedgeRoundRectCallout">
            <a:avLst>
              <a:gd name="adj1" fmla="val -69019"/>
              <a:gd name="adj2" fmla="val 5499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3752" y="1088862"/>
            <a:ext cx="1536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Ptychography</a:t>
            </a:r>
            <a:endParaRPr lang="en-US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Tomography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GISAXS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Deep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…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722687" y="4266261"/>
            <a:ext cx="0" cy="2860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9431" y="13168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7418" y="1013295"/>
            <a:ext cx="4982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Kitware</a:t>
            </a:r>
            <a:r>
              <a:rPr lang="en-US" sz="1600" dirty="0" smtClean="0"/>
              <a:t> and BNL, DOE ASCR SBIR’17 Phase I grant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215586" y="3743277"/>
            <a:ext cx="1114949" cy="6076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3752" y="310028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opics of this talk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573465" y="2944203"/>
            <a:ext cx="1484" cy="10824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6351746" y="2957580"/>
            <a:ext cx="2122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6361201" y="4016731"/>
            <a:ext cx="2122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Connector 54"/>
          <p:cNvCxnSpPr>
            <a:endCxn id="31" idx="1"/>
          </p:cNvCxnSpPr>
          <p:nvPr/>
        </p:nvCxnSpPr>
        <p:spPr bwMode="auto">
          <a:xfrm>
            <a:off x="6573465" y="3300344"/>
            <a:ext cx="1302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 bwMode="auto">
          <a:xfrm>
            <a:off x="4039152" y="2298487"/>
            <a:ext cx="2322049" cy="4453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6572802" y="2514600"/>
            <a:ext cx="665" cy="4429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6361201" y="2525001"/>
            <a:ext cx="202809" cy="65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70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815246" y="2734149"/>
            <a:ext cx="3296793" cy="2530194"/>
            <a:chOff x="4598241" y="2659194"/>
            <a:chExt cx="3296793" cy="25301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241" y="2709993"/>
              <a:ext cx="3296793" cy="246773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4598241" y="2696038"/>
              <a:ext cx="565398" cy="4548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144839" y="2659194"/>
              <a:ext cx="750195" cy="2642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98241" y="4990058"/>
              <a:ext cx="1251198" cy="1993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99" y="193943"/>
            <a:ext cx="8686800" cy="533400"/>
          </a:xfrm>
        </p:spPr>
        <p:txBody>
          <a:bodyPr/>
          <a:lstStyle/>
          <a:p>
            <a:r>
              <a:rPr lang="en-US" sz="2400" dirty="0" smtClean="0"/>
              <a:t>Approaching the Fifth Paradigm of Cognitive Applications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73599" y="589835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kern="0" dirty="0">
                <a:solidFill>
                  <a:srgbClr val="002060"/>
                </a:solidFill>
                <a:latin typeface="Trebuchet MS" panose="020B0603020202020204" pitchFamily="34" charset="0"/>
              </a:rPr>
              <a:t>by consolidating Big Data frameworks on HPC clusters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175" y="1077814"/>
            <a:ext cx="2798692" cy="2549408"/>
            <a:chOff x="381000" y="1193317"/>
            <a:chExt cx="2798692" cy="2549408"/>
          </a:xfrm>
        </p:grpSpPr>
        <p:sp>
          <p:nvSpPr>
            <p:cNvPr id="5" name="TextBox 4"/>
            <p:cNvSpPr txBox="1"/>
            <p:nvPr/>
          </p:nvSpPr>
          <p:spPr>
            <a:xfrm>
              <a:off x="1731892" y="2221511"/>
              <a:ext cx="1447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70C0"/>
                  </a:solidFill>
                </a:rPr>
                <a:t>4</a:t>
              </a:r>
              <a:r>
                <a:rPr lang="en-US" sz="1000" baseline="30000" dirty="0" smtClean="0">
                  <a:solidFill>
                    <a:srgbClr val="0070C0"/>
                  </a:solidFill>
                </a:rPr>
                <a:t>th</a:t>
              </a:r>
              <a:r>
                <a:rPr lang="en-US" sz="1000" dirty="0" smtClean="0">
                  <a:solidFill>
                    <a:srgbClr val="0070C0"/>
                  </a:solidFill>
                </a:rPr>
                <a:t> Paradigm:</a:t>
              </a:r>
            </a:p>
            <a:p>
              <a:pPr algn="ctr"/>
              <a:r>
                <a:rPr lang="en-US" sz="1400" dirty="0" smtClean="0">
                  <a:solidFill>
                    <a:srgbClr val="0070C0"/>
                  </a:solidFill>
                </a:rPr>
                <a:t>Data-Intensive </a:t>
              </a:r>
              <a:r>
                <a:rPr lang="en-US" sz="1400" dirty="0">
                  <a:solidFill>
                    <a:srgbClr val="0070C0"/>
                  </a:solidFill>
                </a:rPr>
                <a:t>S</a:t>
              </a:r>
              <a:r>
                <a:rPr lang="en-US" sz="1400" dirty="0" smtClean="0">
                  <a:solidFill>
                    <a:srgbClr val="0070C0"/>
                  </a:solidFill>
                </a:rPr>
                <a:t>cience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1366" y="2647749"/>
              <a:ext cx="1447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r>
                <a:rPr lang="en-US" sz="1000" baseline="30000" dirty="0" smtClean="0">
                  <a:solidFill>
                    <a:srgbClr val="FF0000"/>
                  </a:solidFill>
                </a:rPr>
                <a:t>rd</a:t>
              </a:r>
              <a:r>
                <a:rPr lang="en-US" sz="1000" dirty="0" smtClean="0">
                  <a:solidFill>
                    <a:srgbClr val="FF0000"/>
                  </a:solidFill>
                </a:rPr>
                <a:t> Paradigm: </a:t>
              </a:r>
              <a:r>
                <a:rPr lang="en-US" sz="1400" dirty="0" smtClean="0">
                  <a:solidFill>
                    <a:srgbClr val="FF0000"/>
                  </a:solidFill>
                </a:rPr>
                <a:t>Computational </a:t>
              </a:r>
              <a:r>
                <a:rPr lang="en-US" sz="1400" dirty="0">
                  <a:solidFill>
                    <a:srgbClr val="FF0000"/>
                  </a:solidFill>
                </a:rPr>
                <a:t>S</a:t>
              </a:r>
              <a:r>
                <a:rPr lang="en-US" sz="1400" dirty="0" smtClean="0">
                  <a:solidFill>
                    <a:srgbClr val="FF0000"/>
                  </a:solidFill>
                </a:rPr>
                <a:t>cience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57566" y="2382184"/>
              <a:ext cx="1350649" cy="116630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1745317" y="1973111"/>
              <a:ext cx="1350649" cy="1166302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887" y="1303100"/>
              <a:ext cx="22502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8000"/>
                  </a:solidFill>
                </a:rPr>
                <a:t>5</a:t>
              </a:r>
              <a:r>
                <a:rPr lang="en-US" sz="1000" baseline="30000" dirty="0" smtClean="0">
                  <a:solidFill>
                    <a:srgbClr val="008000"/>
                  </a:solidFill>
                </a:rPr>
                <a:t>th</a:t>
              </a:r>
              <a:r>
                <a:rPr lang="en-US" sz="1000" dirty="0" smtClean="0">
                  <a:solidFill>
                    <a:srgbClr val="008000"/>
                  </a:solidFill>
                </a:rPr>
                <a:t> Paradigm:</a:t>
              </a:r>
            </a:p>
            <a:p>
              <a:pPr algn="ctr"/>
              <a:r>
                <a:rPr lang="en-US" sz="1400" dirty="0" smtClean="0">
                  <a:solidFill>
                    <a:srgbClr val="008000"/>
                  </a:solidFill>
                </a:rPr>
                <a:t>Cognitive Applications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381000" y="1193317"/>
              <a:ext cx="2779876" cy="2549408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366" y="1757737"/>
              <a:ext cx="2502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DeepMind Deep Reinforcement Learning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5006" y="2145635"/>
              <a:ext cx="7377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AI2 Aristo</a:t>
              </a:r>
              <a:endParaRPr lang="en-US" sz="1000" dirty="0"/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>
            <a:off x="581366" y="5638800"/>
            <a:ext cx="803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527923" y="3682985"/>
            <a:ext cx="2303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Fifth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304" y="5699433"/>
            <a:ext cx="6486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 smtClean="0"/>
              <a:t>(1) </a:t>
            </a:r>
            <a:r>
              <a:rPr lang="en-US" sz="1100" dirty="0" smtClean="0"/>
              <a:t>Nikolay Malitsky, Approaching the Fifth Paradigm</a:t>
            </a:r>
            <a:r>
              <a:rPr lang="en-US" sz="1100" dirty="0"/>
              <a:t>, Future </a:t>
            </a:r>
            <a:r>
              <a:rPr lang="en-US" sz="1100" dirty="0" smtClean="0"/>
              <a:t>Online Analysis Platform Workshop, 2017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3164094" y="1305132"/>
            <a:ext cx="2567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he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consolidation of the HPC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and Big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Data machine learning 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technologies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represents the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prerequisite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for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developing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the next paradigm of cognitive applications </a:t>
            </a:r>
            <a:endParaRPr lang="en-US" sz="12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31576" y="5296829"/>
            <a:ext cx="3133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Complementary Learning Systems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2970" y="4626338"/>
            <a:ext cx="19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42B7F"/>
                </a:solidFill>
              </a:rPr>
              <a:t>Hippocampus /</a:t>
            </a:r>
          </a:p>
          <a:p>
            <a:r>
              <a:rPr lang="en-US" sz="1400" dirty="0" smtClean="0">
                <a:solidFill>
                  <a:srgbClr val="042B7F"/>
                </a:solidFill>
              </a:rPr>
              <a:t>Streaming Pipeline</a:t>
            </a:r>
            <a:endParaRPr lang="en-US" sz="1400" dirty="0">
              <a:solidFill>
                <a:srgbClr val="042B7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00876" y="4127829"/>
            <a:ext cx="3125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42B7F"/>
                </a:solidFill>
              </a:rPr>
              <a:t>Neocortex /</a:t>
            </a:r>
          </a:p>
          <a:p>
            <a:r>
              <a:rPr lang="en-US" sz="1400" dirty="0" smtClean="0">
                <a:solidFill>
                  <a:srgbClr val="042B7F"/>
                </a:solidFill>
              </a:rPr>
              <a:t>Heterogeneous Knowledge and  Information Network</a:t>
            </a:r>
            <a:endParaRPr lang="en-US" sz="1400" dirty="0">
              <a:solidFill>
                <a:srgbClr val="042B7F"/>
              </a:solidFill>
            </a:endParaRPr>
          </a:p>
        </p:txBody>
      </p:sp>
      <p:sp>
        <p:nvSpPr>
          <p:cNvPr id="33" name="Curved Up Arrow 32"/>
          <p:cNvSpPr/>
          <p:nvPr/>
        </p:nvSpPr>
        <p:spPr bwMode="auto">
          <a:xfrm rot="19721531">
            <a:off x="3743513" y="4673364"/>
            <a:ext cx="887611" cy="34372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Curved Down Arrow 33"/>
          <p:cNvSpPr/>
          <p:nvPr/>
        </p:nvSpPr>
        <p:spPr bwMode="auto">
          <a:xfrm rot="12641649">
            <a:off x="5037360" y="4607660"/>
            <a:ext cx="1141361" cy="37929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743" y="6078331"/>
            <a:ext cx="7628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(3) </a:t>
            </a:r>
            <a:r>
              <a:rPr lang="en-US" sz="1100" dirty="0" err="1" smtClean="0"/>
              <a:t>Dharshan</a:t>
            </a:r>
            <a:r>
              <a:rPr lang="en-US" sz="1100" dirty="0" smtClean="0"/>
              <a:t> Kumaran, </a:t>
            </a:r>
            <a:r>
              <a:rPr lang="en-US" sz="1100" dirty="0" err="1" smtClean="0"/>
              <a:t>Demis</a:t>
            </a:r>
            <a:r>
              <a:rPr lang="en-US" sz="1100" dirty="0" smtClean="0"/>
              <a:t> Hassabis, and James L. McClelland, What Learning Systems do Intelligent Agents Need ?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Complementary Learning Systems, Trends in Cognitive Sciences, 2016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40304" y="5882553"/>
            <a:ext cx="4921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 smtClean="0"/>
              <a:t>(2) </a:t>
            </a:r>
            <a:r>
              <a:rPr lang="en-US" sz="1100" dirty="0" smtClean="0"/>
              <a:t>Rick Stevens, Deep Learning in Cancer: Example for BDEC, BDEC, 2017</a:t>
            </a:r>
            <a:endParaRPr 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6211859" y="3379412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Integration of Simulation, Data Analytics, and Machine Learning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95577" y="1241473"/>
            <a:ext cx="2759054" cy="2144363"/>
            <a:chOff x="5872010" y="1059224"/>
            <a:chExt cx="2759054" cy="214436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8992" y="1059224"/>
              <a:ext cx="2542794" cy="214436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5872010" y="1059224"/>
              <a:ext cx="128624" cy="5330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8253282" y="2144344"/>
              <a:ext cx="377782" cy="291452"/>
            </a:xfrm>
            <a:prstGeom prst="parallelogram">
              <a:avLst>
                <a:gd name="adj" fmla="val 7693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442173" y="1165217"/>
              <a:ext cx="127266" cy="2246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91032" y="805243"/>
            <a:ext cx="206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6600"/>
                </a:solidFill>
              </a:rPr>
              <a:t>CORAL Supercomputers </a:t>
            </a:r>
          </a:p>
          <a:p>
            <a:pPr algn="ctr"/>
            <a:r>
              <a:rPr lang="en-US" sz="1200" dirty="0" smtClean="0">
                <a:solidFill>
                  <a:srgbClr val="006600"/>
                </a:solidFill>
              </a:rPr>
              <a:t>and </a:t>
            </a:r>
            <a:r>
              <a:rPr lang="en-US" sz="1200" dirty="0" err="1" smtClean="0">
                <a:solidFill>
                  <a:srgbClr val="006600"/>
                </a:solidFill>
              </a:rPr>
              <a:t>Exascale</a:t>
            </a:r>
            <a:r>
              <a:rPr lang="en-US" sz="1200" dirty="0" smtClean="0">
                <a:solidFill>
                  <a:srgbClr val="006600"/>
                </a:solidFill>
              </a:rPr>
              <a:t> Systems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0945" y="1448142"/>
            <a:ext cx="103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Traditional HPC Systems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9892" y="1832382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IBM  Watson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1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Spark-MPI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4581" y="1835192"/>
            <a:ext cx="771525" cy="53339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ular Callout 30"/>
          <p:cNvSpPr/>
          <p:nvPr/>
        </p:nvSpPr>
        <p:spPr>
          <a:xfrm>
            <a:off x="560867" y="978508"/>
            <a:ext cx="3309508" cy="5193691"/>
          </a:xfrm>
          <a:prstGeom prst="wedgeRoundRectCallout">
            <a:avLst>
              <a:gd name="adj1" fmla="val 61179"/>
              <a:gd name="adj2" fmla="val -310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46" y="266690"/>
            <a:ext cx="5672580" cy="479020"/>
          </a:xfrm>
        </p:spPr>
        <p:txBody>
          <a:bodyPr>
            <a:noAutofit/>
          </a:bodyPr>
          <a:lstStyle/>
          <a:p>
            <a:r>
              <a:rPr lang="en-US" sz="2400" dirty="0"/>
              <a:t>Spark-MPI </a:t>
            </a:r>
            <a:r>
              <a:rPr lang="en-US" sz="2400" dirty="0" err="1" smtClean="0"/>
              <a:t>AllReduce</a:t>
            </a:r>
            <a:r>
              <a:rPr lang="en-US" sz="2400" dirty="0" smtClean="0"/>
              <a:t> </a:t>
            </a:r>
            <a:r>
              <a:rPr lang="en-US" sz="2400" dirty="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90" y="1156896"/>
            <a:ext cx="3011424" cy="4834128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62596" y="2973428"/>
            <a:ext cx="771525" cy="53339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6912" y="2973430"/>
            <a:ext cx="771525" cy="53339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5134" y="4154526"/>
            <a:ext cx="771525" cy="53339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6574" y="4145002"/>
            <a:ext cx="771525" cy="53339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73576" y="1829694"/>
            <a:ext cx="771525" cy="53339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2"/>
          </p:cNvCxnSpPr>
          <p:nvPr/>
        </p:nvCxnSpPr>
        <p:spPr>
          <a:xfrm>
            <a:off x="4550343" y="2368591"/>
            <a:ext cx="260002" cy="1776411"/>
          </a:xfrm>
          <a:prstGeom prst="line">
            <a:avLst/>
          </a:prstGeom>
          <a:ln w="6350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</p:cNvCxnSpPr>
          <p:nvPr/>
        </p:nvCxnSpPr>
        <p:spPr>
          <a:xfrm>
            <a:off x="4550344" y="2368590"/>
            <a:ext cx="320665" cy="612726"/>
          </a:xfrm>
          <a:prstGeom prst="line">
            <a:avLst/>
          </a:prstGeom>
          <a:ln w="635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  <a:endCxn id="9" idx="0"/>
          </p:cNvCxnSpPr>
          <p:nvPr/>
        </p:nvCxnSpPr>
        <p:spPr>
          <a:xfrm>
            <a:off x="4550344" y="2368591"/>
            <a:ext cx="3501993" cy="1776411"/>
          </a:xfrm>
          <a:prstGeom prst="line">
            <a:avLst/>
          </a:prstGeom>
          <a:ln w="6350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57345" y="2368590"/>
            <a:ext cx="3101250" cy="701876"/>
          </a:xfrm>
          <a:prstGeom prst="line">
            <a:avLst/>
          </a:prstGeom>
          <a:ln w="6350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  <a:endCxn id="7" idx="1"/>
          </p:cNvCxnSpPr>
          <p:nvPr/>
        </p:nvCxnSpPr>
        <p:spPr>
          <a:xfrm>
            <a:off x="5534121" y="3240127"/>
            <a:ext cx="214279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</p:cNvCxnSpPr>
          <p:nvPr/>
        </p:nvCxnSpPr>
        <p:spPr>
          <a:xfrm flipH="1">
            <a:off x="5380538" y="2363092"/>
            <a:ext cx="1678800" cy="1800588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2"/>
          </p:cNvCxnSpPr>
          <p:nvPr/>
        </p:nvCxnSpPr>
        <p:spPr>
          <a:xfrm>
            <a:off x="7059338" y="2363092"/>
            <a:ext cx="788116" cy="1791064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2"/>
            <a:endCxn id="7" idx="0"/>
          </p:cNvCxnSpPr>
          <p:nvPr/>
        </p:nvCxnSpPr>
        <p:spPr>
          <a:xfrm>
            <a:off x="7059338" y="2363093"/>
            <a:ext cx="1003336" cy="610337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2"/>
          </p:cNvCxnSpPr>
          <p:nvPr/>
        </p:nvCxnSpPr>
        <p:spPr>
          <a:xfrm flipH="1">
            <a:off x="5312648" y="2363093"/>
            <a:ext cx="1746691" cy="633777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524226" y="4411699"/>
            <a:ext cx="214279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6" idx="2"/>
            <a:endCxn id="8" idx="0"/>
          </p:cNvCxnSpPr>
          <p:nvPr/>
        </p:nvCxnSpPr>
        <p:spPr>
          <a:xfrm>
            <a:off x="5148358" y="3506827"/>
            <a:ext cx="2538" cy="647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071466" y="3516347"/>
            <a:ext cx="2538" cy="647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5524225" y="3506829"/>
            <a:ext cx="2152686" cy="657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534121" y="3506827"/>
            <a:ext cx="2142791" cy="638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272728" y="197617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Driver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37650" y="3108838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Worker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08936" y="4289853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Worker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752308" y="3126476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Worker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731477" y="4298048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Worker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711488" y="1899332"/>
            <a:ext cx="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PMI Server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011772" y="2020640"/>
            <a:ext cx="2112428" cy="33382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65651" y="677876"/>
            <a:ext cx="4147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https://github.com/SciDriver/spark-mpi/tree/master/examples/spark/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08936" y="5105400"/>
            <a:ext cx="2483879" cy="824456"/>
            <a:chOff x="6483688" y="4756748"/>
            <a:chExt cx="2483879" cy="824456"/>
          </a:xfrm>
        </p:grpSpPr>
        <p:sp>
          <p:nvSpPr>
            <p:cNvPr id="52" name="TextBox 51"/>
            <p:cNvSpPr txBox="1"/>
            <p:nvPr/>
          </p:nvSpPr>
          <p:spPr>
            <a:xfrm>
              <a:off x="6500650" y="5027205"/>
              <a:ext cx="13372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Spark driver-worker</a:t>
              </a:r>
            </a:p>
            <a:p>
              <a:r>
                <a:rPr lang="en-US" sz="1000" dirty="0"/>
                <a:t>PMI    server-worker</a:t>
              </a:r>
            </a:p>
            <a:p>
              <a:r>
                <a:rPr lang="en-US" sz="1000" dirty="0"/>
                <a:t>MPI    inter-worker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943922" y="5176629"/>
              <a:ext cx="795462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943922" y="5302241"/>
              <a:ext cx="795462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943922" y="5449879"/>
              <a:ext cx="79546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483688" y="5023146"/>
              <a:ext cx="2483879" cy="5580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969783" y="4756748"/>
              <a:ext cx="7441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Interfaces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36983" y="3777730"/>
            <a:ext cx="2193963" cy="212657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0891" y="1818465"/>
            <a:ext cx="114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PMI Server variables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8741" y="3596555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MPI interface</a:t>
            </a:r>
          </a:p>
        </p:txBody>
      </p:sp>
    </p:spTree>
    <p:extLst>
      <p:ext uri="{BB962C8B-B14F-4D97-AF65-F5344CB8AC3E}">
        <p14:creationId xmlns:p14="http://schemas.microsoft.com/office/powerpoint/2010/main" val="38870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6" y="201776"/>
            <a:ext cx="8268784" cy="762000"/>
          </a:xfrm>
        </p:spPr>
        <p:txBody>
          <a:bodyPr/>
          <a:lstStyle/>
          <a:p>
            <a:r>
              <a:rPr lang="en-US" sz="2400" dirty="0" smtClean="0"/>
              <a:t>Streaming Demo with the Kafka Streaming </a:t>
            </a:r>
            <a:r>
              <a:rPr lang="en-US" sz="2400" dirty="0"/>
              <a:t>P</a:t>
            </a:r>
            <a:r>
              <a:rPr lang="en-US" sz="2400" dirty="0" smtClean="0"/>
              <a:t>latform and  Spark-MPI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716" y="1097398"/>
            <a:ext cx="11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Kafka Producer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Rounded Rectangle 23"/>
          <p:cNvSpPr>
            <a:spLocks noChangeArrowheads="1"/>
          </p:cNvSpPr>
          <p:nvPr/>
        </p:nvSpPr>
        <p:spPr bwMode="auto">
          <a:xfrm>
            <a:off x="533400" y="1730240"/>
            <a:ext cx="359318" cy="33914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3" name="Rectangle 12"/>
          <p:cNvSpPr/>
          <p:nvPr/>
        </p:nvSpPr>
        <p:spPr>
          <a:xfrm>
            <a:off x="2000008" y="1820327"/>
            <a:ext cx="48409" cy="33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7656" y="1820327"/>
            <a:ext cx="48409" cy="33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55305" y="1820327"/>
            <a:ext cx="176058" cy="338865"/>
            <a:chOff x="2823883" y="1627094"/>
            <a:chExt cx="244524" cy="470647"/>
          </a:xfrm>
        </p:grpSpPr>
        <p:sp>
          <p:nvSpPr>
            <p:cNvPr id="16" name="Rectangle 15"/>
            <p:cNvSpPr/>
            <p:nvPr/>
          </p:nvSpPr>
          <p:spPr>
            <a:xfrm>
              <a:off x="2823883" y="1627094"/>
              <a:ext cx="67235" cy="4706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01172" y="1627094"/>
              <a:ext cx="67235" cy="4706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98203" y="3875479"/>
            <a:ext cx="431355" cy="338865"/>
            <a:chOff x="2823883" y="1627093"/>
            <a:chExt cx="599102" cy="470648"/>
          </a:xfrm>
        </p:grpSpPr>
        <p:grpSp>
          <p:nvGrpSpPr>
            <p:cNvPr id="33" name="Group 32"/>
            <p:cNvGrpSpPr/>
            <p:nvPr/>
          </p:nvGrpSpPr>
          <p:grpSpPr>
            <a:xfrm>
              <a:off x="2823883" y="1627094"/>
              <a:ext cx="244524" cy="470647"/>
              <a:chOff x="2823883" y="1627094"/>
              <a:chExt cx="244524" cy="47064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823883" y="1627094"/>
                <a:ext cx="67235" cy="4706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001172" y="1627094"/>
                <a:ext cx="67235" cy="4706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178461" y="1627093"/>
              <a:ext cx="244524" cy="470647"/>
              <a:chOff x="2823883" y="1627094"/>
              <a:chExt cx="244524" cy="47064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823883" y="1627094"/>
                <a:ext cx="67235" cy="4706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01172" y="1627094"/>
                <a:ext cx="67235" cy="4706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Rounded Rectangle 38"/>
          <p:cNvSpPr/>
          <p:nvPr/>
        </p:nvSpPr>
        <p:spPr>
          <a:xfrm>
            <a:off x="4331489" y="4538335"/>
            <a:ext cx="4433115" cy="520788"/>
          </a:xfrm>
          <a:prstGeom prst="round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88749" y="4545942"/>
            <a:ext cx="857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Union</a:t>
            </a:r>
          </a:p>
          <a:p>
            <a:pPr algn="ctr"/>
            <a:r>
              <a:rPr lang="en-US" sz="1200" dirty="0" smtClean="0"/>
              <a:t>Operation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731331" y="4544213"/>
            <a:ext cx="969933" cy="46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MPI Application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31488" y="1669867"/>
            <a:ext cx="4433115" cy="539292"/>
          </a:xfrm>
          <a:prstGeom prst="round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73540" y="1782639"/>
            <a:ext cx="1387994" cy="3093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936845" y="1808704"/>
            <a:ext cx="519342" cy="3093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64732" y="1776843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Kafka Receiver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7832015" y="1790763"/>
            <a:ext cx="867327" cy="30937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897121" y="177553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RDD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832015" y="1775407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Partition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5011729" y="3772281"/>
            <a:ext cx="3752875" cy="533068"/>
          </a:xfrm>
          <a:prstGeom prst="round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5209041" y="3894407"/>
            <a:ext cx="1359650" cy="3093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946702" y="3890910"/>
            <a:ext cx="519342" cy="3093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216047" y="3891024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Kafka Receiver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935539" y="3866182"/>
            <a:ext cx="5741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RDD</a:t>
            </a:r>
            <a:endParaRPr lang="en-US" sz="1400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109615" y="1969592"/>
            <a:ext cx="774272" cy="19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524378" y="1942097"/>
            <a:ext cx="212488" cy="3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7528140" y="4035460"/>
            <a:ext cx="212488" cy="3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886051" y="1544343"/>
            <a:ext cx="666741" cy="287434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795199" y="1544343"/>
            <a:ext cx="937821" cy="2874348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656787" y="4573339"/>
            <a:ext cx="1227063" cy="46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Creating topic-specific RDDs</a:t>
            </a:r>
            <a:endParaRPr lang="en-US" sz="1200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109615" y="4024926"/>
            <a:ext cx="231938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71437" y="4761697"/>
            <a:ext cx="889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Topic-</a:t>
            </a:r>
            <a:r>
              <a:rPr lang="en-US" sz="1200" i="1" dirty="0" err="1" smtClean="0">
                <a:solidFill>
                  <a:srgbClr val="00B050"/>
                </a:solidFill>
              </a:rPr>
              <a:t>Init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533917" y="1969592"/>
            <a:ext cx="1668518" cy="19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015135" y="4035461"/>
            <a:ext cx="927504" cy="136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543205" y="2209159"/>
            <a:ext cx="0" cy="232917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576718" y="4305349"/>
            <a:ext cx="0" cy="23886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6200000">
            <a:off x="2151967" y="2767379"/>
            <a:ext cx="7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Kafka Topics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06401" y="114300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Spark Pipeline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660178" y="4055204"/>
            <a:ext cx="150161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7813035" y="3871670"/>
            <a:ext cx="875596" cy="307777"/>
            <a:chOff x="10223622" y="581751"/>
            <a:chExt cx="1216103" cy="427469"/>
          </a:xfrm>
        </p:grpSpPr>
        <p:sp>
          <p:nvSpPr>
            <p:cNvPr id="106" name="TextBox 105"/>
            <p:cNvSpPr txBox="1"/>
            <p:nvPr/>
          </p:nvSpPr>
          <p:spPr>
            <a:xfrm>
              <a:off x="10223622" y="581751"/>
              <a:ext cx="1207727" cy="42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Partition</a:t>
              </a:r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0234590" y="629060"/>
              <a:ext cx="1205135" cy="37945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793151" y="4564829"/>
            <a:ext cx="48409" cy="33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109615" y="4747470"/>
            <a:ext cx="566785" cy="74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1883887" y="4754917"/>
            <a:ext cx="2343862" cy="30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 rot="16200000">
            <a:off x="5542803" y="2810449"/>
            <a:ext cx="81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Spark Workers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25" name="Up-Down Arrow 124"/>
          <p:cNvSpPr/>
          <p:nvPr/>
        </p:nvSpPr>
        <p:spPr bwMode="auto">
          <a:xfrm>
            <a:off x="6176116" y="2394723"/>
            <a:ext cx="239876" cy="1216152"/>
          </a:xfrm>
          <a:prstGeom prst="upDownArrow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27" name="Straight Connector 126"/>
          <p:cNvCxnSpPr>
            <a:stCxn id="46" idx="2"/>
            <a:endCxn id="107" idx="0"/>
          </p:cNvCxnSpPr>
          <p:nvPr/>
        </p:nvCxnSpPr>
        <p:spPr bwMode="auto">
          <a:xfrm flipH="1">
            <a:off x="8254782" y="2100142"/>
            <a:ext cx="10897" cy="1805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Arrow Connector 128"/>
          <p:cNvCxnSpPr>
            <a:stCxn id="45" idx="3"/>
          </p:cNvCxnSpPr>
          <p:nvPr/>
        </p:nvCxnSpPr>
        <p:spPr bwMode="auto">
          <a:xfrm flipV="1">
            <a:off x="5964474" y="1930731"/>
            <a:ext cx="7619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Up-Down Arrow 129"/>
          <p:cNvSpPr/>
          <p:nvPr/>
        </p:nvSpPr>
        <p:spPr bwMode="auto">
          <a:xfrm>
            <a:off x="2819321" y="2207006"/>
            <a:ext cx="238538" cy="1492792"/>
          </a:xfrm>
          <a:prstGeom prst="upDown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96100" y="5257642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o</a:t>
            </a:r>
            <a:r>
              <a:rPr lang="en-US" sz="1600" dirty="0" smtClean="0">
                <a:solidFill>
                  <a:srgbClr val="002060"/>
                </a:solidFill>
              </a:rPr>
              <a:t>ne micro-batch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817568" y="461944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Spark Driver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 bwMode="auto">
          <a:xfrm flipV="1">
            <a:off x="1814453" y="4983775"/>
            <a:ext cx="0" cy="292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ounded Rectangle 3"/>
          <p:cNvSpPr/>
          <p:nvPr/>
        </p:nvSpPr>
        <p:spPr bwMode="auto">
          <a:xfrm>
            <a:off x="4370757" y="5479766"/>
            <a:ext cx="4393846" cy="38870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4453" y="1167475"/>
            <a:ext cx="157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Kafka Cluster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71605" y="5535619"/>
            <a:ext cx="96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PMI Server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90552" y="5059123"/>
            <a:ext cx="0" cy="4226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141372" y="508893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init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60449" y="512171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clean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239492" y="1640437"/>
            <a:ext cx="2833655" cy="3481276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610600" y="5057161"/>
            <a:ext cx="0" cy="4226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7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Ptychographic Application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68341</TotalTime>
  <Words>1071</Words>
  <Application>Microsoft Office PowerPoint</Application>
  <PresentationFormat>On-screen Show (4:3)</PresentationFormat>
  <Paragraphs>202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Helvetica Neue</vt:lpstr>
      <vt:lpstr>Times</vt:lpstr>
      <vt:lpstr>Times New Roman</vt:lpstr>
      <vt:lpstr>Trebuchet MS</vt:lpstr>
      <vt:lpstr>Wingdings</vt:lpstr>
      <vt:lpstr>Blank Presentation</vt:lpstr>
      <vt:lpstr>  Building Near-Real-Time Processing Pipelines with  the Spark-MPI Platform    Nikolay Malitsky, Aashish Chaudhary, Patrick O’Leary, Matt Cowan, Sebastien Joudain, Marcus Hanwell, and Kerstin Kleese Van Dam  </vt:lpstr>
      <vt:lpstr>Outline</vt:lpstr>
      <vt:lpstr>Closing a Gap between Big Data and HPC Computing</vt:lpstr>
      <vt:lpstr>In Situ, Streaming, Data- and Compute-Intensive Platform for Experimental Data</vt:lpstr>
      <vt:lpstr>Approaching the Fifth Paradigm of Cognitive Applications</vt:lpstr>
      <vt:lpstr>Spark-MPI Approach</vt:lpstr>
      <vt:lpstr>Spark-MPI AllReduce Demo</vt:lpstr>
      <vt:lpstr>Streaming Demo with the Kafka Streaming Platform and  Spark-MPI</vt:lpstr>
      <vt:lpstr>Ptychographic Application</vt:lpstr>
      <vt:lpstr>Ptychography</vt:lpstr>
      <vt:lpstr>Near-Real-Time Ptychographic Pipeline</vt:lpstr>
      <vt:lpstr>Tomographic application </vt:lpstr>
      <vt:lpstr>PowerPoint Presentation</vt:lpstr>
      <vt:lpstr>Tomographic Pipeline</vt:lpstr>
      <vt:lpstr>PowerPoint Presentation</vt:lpstr>
      <vt:lpstr>Parallel Visualization using ParaView and MPI</vt:lpstr>
      <vt:lpstr>Performance</vt:lpstr>
      <vt:lpstr>FUTURE DIRECTIONS</vt:lpstr>
      <vt:lpstr>Climate Application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Malitsky, Nikolay D</cp:lastModifiedBy>
  <cp:revision>1688</cp:revision>
  <cp:lastPrinted>2015-08-27T18:15:04Z</cp:lastPrinted>
  <dcterms:created xsi:type="dcterms:W3CDTF">2011-01-07T23:34:29Z</dcterms:created>
  <dcterms:modified xsi:type="dcterms:W3CDTF">2017-08-07T17:28:20Z</dcterms:modified>
</cp:coreProperties>
</file>