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23"/>
  </p:notesMasterIdLst>
  <p:sldIdLst>
    <p:sldId id="256" r:id="rId2"/>
    <p:sldId id="274" r:id="rId3"/>
    <p:sldId id="276" r:id="rId4"/>
    <p:sldId id="275" r:id="rId5"/>
    <p:sldId id="273" r:id="rId6"/>
    <p:sldId id="277" r:id="rId7"/>
    <p:sldId id="257" r:id="rId8"/>
    <p:sldId id="258" r:id="rId9"/>
    <p:sldId id="259" r:id="rId10"/>
    <p:sldId id="260" r:id="rId11"/>
    <p:sldId id="261" r:id="rId12"/>
    <p:sldId id="262" r:id="rId13"/>
    <p:sldId id="263" r:id="rId14"/>
    <p:sldId id="265" r:id="rId15"/>
    <p:sldId id="266" r:id="rId16"/>
    <p:sldId id="264" r:id="rId17"/>
    <p:sldId id="282" r:id="rId18"/>
    <p:sldId id="281" r:id="rId19"/>
    <p:sldId id="268" r:id="rId20"/>
    <p:sldId id="269" r:id="rId21"/>
    <p:sldId id="267"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72" y="-9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5728752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1" y="4343400"/>
            <a:ext cx="5486399" cy="4114800"/>
          </a:xfrm>
          <a:prstGeom prst="rect">
            <a:avLst/>
          </a:prstGeom>
        </p:spPr>
        <p:txBody>
          <a:bodyPr lIns="91421" tIns="91421" rIns="91421" bIns="91421"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r>
              <a:rPr dirty="0"/>
              <a:t>Lossless compression is good because it keeps all the information in original data intact. But you do not expect enough data reduction.</a:t>
            </a:r>
          </a:p>
          <a:p>
            <a:r>
              <a:rPr dirty="0"/>
              <a:t>On the other hand, lossy compression can reduce data size a lot, but at the expense of losing data quality.</a:t>
            </a:r>
          </a:p>
          <a:p>
            <a:endParaRPr dirty="0"/>
          </a:p>
          <a:p>
            <a:r>
              <a:rPr dirty="0"/>
              <a:t>To achieve this seemingly difficult goal, we designed a new data compression scheme. Then let’s see how IDEALEM works.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p>
            <a:r>
              <a:t>IDEALEM thinks a given signal can be represented by a few random number generators. If we only store these random number generators, then we can compress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t>Currently, IDEALEM has three key parameters that affect compression performance.</a:t>
            </a:r>
          </a:p>
          <a:p>
            <a:endParaRPr/>
          </a:p>
          <a:p>
            <a:r>
              <a:t>Obviously many buffers give more chance to find a similar match. In general, we can compress more with more buffers.</a:t>
            </a:r>
          </a:p>
          <a:p>
            <a:r>
              <a:t>Threshold is also directly related to the compression performance. If we lower the bar for passing KS-test, we can get more compression.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noRot="1" noChangeAspect="1"/>
          </p:cNvSpPr>
          <p:nvPr>
            <p:ph type="sldImg"/>
          </p:nvPr>
        </p:nvSpPr>
        <p:spPr>
          <a:prstGeom prst="rect">
            <a:avLst/>
          </a:prstGeom>
        </p:spPr>
        <p:txBody>
          <a:bodyPr/>
          <a:lstStyle/>
          <a:p>
            <a:endParaRPr/>
          </a:p>
        </p:txBody>
      </p:sp>
      <p:sp>
        <p:nvSpPr>
          <p:cNvPr id="220" name="Shape 220"/>
          <p:cNvSpPr>
            <a:spLocks noGrp="1"/>
          </p:cNvSpPr>
          <p:nvPr>
            <p:ph type="body" sz="quarter" idx="1"/>
          </p:nvPr>
        </p:nvSpPr>
        <p:spPr>
          <a:prstGeom prst="rect">
            <a:avLst/>
          </a:prstGeom>
        </p:spPr>
        <p:txBody>
          <a:bodyPr/>
          <a:lstStyle/>
          <a:p>
            <a:r>
              <a:t>We are given here time series data of brain signal (EEG signal).</a:t>
            </a:r>
          </a:p>
          <a:p>
            <a:r>
              <a:t>compressed, later decompressed to produce reconstructed data</a:t>
            </a:r>
          </a:p>
          <a:p>
            <a:r>
              <a:t>The goal of any compression algorithm is to reduce the size of data while minimizing the loss of information.</a:t>
            </a:r>
          </a:p>
          <a:p>
            <a:r>
              <a:t>bands in between </a:t>
            </a:r>
          </a:p>
          <a:p>
            <a:r>
              <a:t>a lot of gaps shown here indicate the loss of information</a:t>
            </a:r>
          </a:p>
          <a:p>
            <a:r>
              <a:t>our scheme looks close to original (all the peaks and valleys of signal are kept)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With conventional lossy compression scheme, we lose interesting events as CR goes higher.</a:t>
            </a:r>
          </a:p>
          <a:p>
            <a:r>
              <a:t>But IDEALEM captures all the important characteristics of signal even in high CR.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endParaRPr/>
          </a:p>
        </p:txBody>
      </p:sp>
      <p:sp>
        <p:nvSpPr>
          <p:cNvPr id="251" name="Shape 251"/>
          <p:cNvSpPr>
            <a:spLocks noGrp="1"/>
          </p:cNvSpPr>
          <p:nvPr>
            <p:ph type="body" sz="quarter" idx="1"/>
          </p:nvPr>
        </p:nvSpPr>
        <p:spPr>
          <a:prstGeom prst="rect">
            <a:avLst/>
          </a:prstGeom>
        </p:spPr>
        <p:txBody>
          <a:bodyPr/>
          <a:lstStyle/>
          <a:p>
            <a:r>
              <a:t>Here’s another example of power grid monitoring data.</a:t>
            </a:r>
          </a:p>
          <a:p>
            <a:endParaRPr/>
          </a:p>
          <a:p>
            <a:r>
              <a:t>The signal shown here is relatively stable, so the compression ratio increases close to 200.</a:t>
            </a: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p>
            <a:r>
              <a:t>We are actively working on IDEALEM to improve its performance.</a:t>
            </a:r>
          </a:p>
          <a:p>
            <a:endParaRPr/>
          </a:p>
          <a:p>
            <a:r>
              <a:t>In particular, along with KS-test, we want to add a simple detection scheme that can easily capture any application-dependent interesting events in the data stream.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r>
              <a:rPr dirty="0"/>
              <a:t>So IDEALEM uses statistical test to determine similarity. And this new similarity measure can result in some unexpected results.</a:t>
            </a:r>
          </a:p>
          <a:p>
            <a:endParaRPr dirty="0"/>
          </a:p>
          <a:p>
            <a:r>
              <a:rPr dirty="0"/>
              <a:t>As you can see, some of points within the red circle are missing here. This is because IDEALEM captures only essential information in terms of statistical similarity. These missing points are outliers in statistical sense.</a:t>
            </a:r>
          </a:p>
          <a:p>
            <a:endParaRPr dirty="0"/>
          </a:p>
          <a:p>
            <a:r>
              <a:rPr lang="en-US" dirty="0" smtClean="0"/>
              <a:t>More research is needed</a:t>
            </a:r>
            <a:r>
              <a:rPr lang="en-US" baseline="0" dirty="0" smtClean="0"/>
              <a:t> to understand the full implication of using statistical similarity as distance measure for compression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accent3"/>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156780" y="9234312"/>
            <a:ext cx="3202794" cy="519289"/>
          </a:xfrm>
        </p:spPr>
        <p:txBody>
          <a:bodyPr/>
          <a:lstStyle/>
          <a:p>
            <a:fld id="{EFDFB286-9727-814D-8B7F-A0998FD22872}" type="datetime1">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4BB86-738B-4A51-BB61-46F3B0FB969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80011" y="541867"/>
            <a:ext cx="3105912" cy="1898904"/>
          </a:xfrm>
          <a:prstGeom prst="rect">
            <a:avLst/>
          </a:prstGeom>
        </p:spPr>
      </p:pic>
    </p:spTree>
    <p:extLst>
      <p:ext uri="{BB962C8B-B14F-4D97-AF65-F5344CB8AC3E}">
        <p14:creationId xmlns:p14="http://schemas.microsoft.com/office/powerpoint/2010/main" val="304421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CD078F-86D1-1B49-9F3E-E99CF66C8470}" type="datetime1">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447657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FBAFF-419C-ED42-8835-31CDDF7ED777}" type="datetime1">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286599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03840" y="390596"/>
            <a:ext cx="2384213" cy="87127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120" y="390596"/>
            <a:ext cx="10078720" cy="8712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E01EE-C429-C845-A149-796143FDB401}" type="datetime1">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418924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ORD-Slid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180105" y="1476589"/>
            <a:ext cx="12607950" cy="7802879"/>
          </a:xfrm>
        </p:spPr>
        <p:txBody>
          <a:bodyPr/>
          <a:lstStyle>
            <a:lvl1pPr>
              <a:lnSpc>
                <a:spcPct val="100000"/>
              </a:lnSpc>
              <a:defRPr/>
            </a:lvl1pPr>
            <a:lvl2pPr>
              <a:lnSpc>
                <a:spcPct val="100000"/>
              </a:lnSpc>
              <a:defRPr sz="3100"/>
            </a:lvl2pPr>
            <a:lvl3pPr>
              <a:lnSpc>
                <a:spcPct val="100000"/>
              </a:lnSpc>
              <a:defRPr sz="2800"/>
            </a:lvl3pPr>
            <a:lvl4pPr>
              <a:lnSpc>
                <a:spcPct val="100000"/>
              </a:lnSpc>
              <a:defRPr sz="2600"/>
            </a:lvl4pPr>
            <a:lvl5pPr>
              <a:lnSpc>
                <a:spcPct val="100000"/>
              </a:lnSpc>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228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53454" y="8978771"/>
            <a:ext cx="2157153" cy="768927"/>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156779" y="9234313"/>
            <a:ext cx="3961408" cy="519289"/>
          </a:xfrm>
        </p:spPr>
        <p:txBody>
          <a:bodyPr/>
          <a:lstStyle/>
          <a:p>
            <a:endParaRPr lang="en-US" dirty="0"/>
          </a:p>
        </p:txBody>
      </p:sp>
      <p:sp>
        <p:nvSpPr>
          <p:cNvPr id="6" name="Slide Number Placeholder 5"/>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243901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9E6EF40-B73E-D44C-A2E0-BC9528EC9AF1}" type="datetime1">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F4BB86-738B-4A51-BB61-46F3B0FB969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80011" y="541867"/>
            <a:ext cx="3105912" cy="1898904"/>
          </a:xfrm>
          <a:prstGeom prst="rect">
            <a:avLst/>
          </a:prstGeom>
        </p:spPr>
      </p:pic>
    </p:spTree>
    <p:extLst>
      <p:ext uri="{BB962C8B-B14F-4D97-AF65-F5344CB8AC3E}">
        <p14:creationId xmlns:p14="http://schemas.microsoft.com/office/powerpoint/2010/main" val="309165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5120" y="1517227"/>
            <a:ext cx="6068907" cy="74777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1517227"/>
            <a:ext cx="6177280" cy="74777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358FAC-C18A-BC41-B443-F7574D68F8DA}" type="datetime1">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36019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5120" y="1517227"/>
            <a:ext cx="607116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325120" y="2492588"/>
            <a:ext cx="6071165" cy="671914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10773" y="1517227"/>
            <a:ext cx="6177280"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8" y="2492588"/>
            <a:ext cx="6181796" cy="6719147"/>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3CE92-7F46-AE4C-83FE-342CAFA13FCB}" type="datetime1">
              <a:rPr lang="en-US" smtClean="0"/>
              <a:pPr/>
              <a:t>8/6/17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1197146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6EAF1D-C310-B64A-A755-CA95AD26B066}" type="datetime1">
              <a:rPr lang="en-US" smtClean="0"/>
              <a:pPr/>
              <a:t>8/6/17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356616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EEA55-412E-864C-9C1A-BD2DB7FD3DD3}" type="datetime1">
              <a:rPr lang="en-US" smtClean="0"/>
              <a:pPr/>
              <a:t>8/6/17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338946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5120" y="235168"/>
            <a:ext cx="4603612" cy="180586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5" y="235168"/>
            <a:ext cx="7703537" cy="8701223"/>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5120" y="2041033"/>
            <a:ext cx="4603612" cy="6895358"/>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19203-589B-8746-B120-4F664E7460A7}" type="datetime1">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205037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Left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09563"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25119" y="388338"/>
            <a:ext cx="8184443" cy="859455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509563" y="2041033"/>
            <a:ext cx="4278490" cy="6941862"/>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19203-589B-8746-B120-4F664E7460A7}" type="datetime1">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F4BB86-738B-4A51-BB61-46F3B0FB9693}" type="slidenum">
              <a:rPr lang="en-US" smtClean="0"/>
              <a:pPr/>
              <a:t>‹#›</a:t>
            </a:fld>
            <a:endParaRPr lang="en-US"/>
          </a:p>
        </p:txBody>
      </p:sp>
    </p:spTree>
    <p:extLst>
      <p:ext uri="{BB962C8B-B14F-4D97-AF65-F5344CB8AC3E}">
        <p14:creationId xmlns:p14="http://schemas.microsoft.com/office/powerpoint/2010/main" val="2153113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136" y="216747"/>
            <a:ext cx="12599917" cy="1300480"/>
          </a:xfrm>
          <a:prstGeom prst="rect">
            <a:avLst/>
          </a:prstGeom>
        </p:spPr>
        <p:txBody>
          <a:bodyPr vert="horz" lIns="130046" tIns="65023" rIns="130046" bIns="6502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8136" y="1517227"/>
            <a:ext cx="12599918" cy="7586133"/>
          </a:xfrm>
          <a:prstGeom prst="rect">
            <a:avLst/>
          </a:prstGeom>
        </p:spPr>
        <p:txBody>
          <a:bodyPr vert="horz" lIns="130046" tIns="65023" rIns="130046" bIns="6502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88136" y="9234312"/>
            <a:ext cx="3171437" cy="519289"/>
          </a:xfrm>
          <a:prstGeom prst="rect">
            <a:avLst/>
          </a:prstGeom>
        </p:spPr>
        <p:txBody>
          <a:bodyPr vert="horz" lIns="130046" tIns="65023" rIns="130046" bIns="65023" rtlCol="0" anchor="ctr"/>
          <a:lstStyle>
            <a:lvl1pPr algn="l">
              <a:defRPr sz="1700">
                <a:solidFill>
                  <a:srgbClr val="7F7F7F"/>
                </a:solidFill>
                <a:latin typeface="Gill Sans"/>
                <a:cs typeface="Gill Sans"/>
              </a:defRPr>
            </a:lvl1pPr>
          </a:lstStyle>
          <a:p>
            <a:fld id="{8C16271B-6847-194D-9A58-E24950C73B9B}" type="datetime1">
              <a:rPr lang="en-US" smtClean="0"/>
              <a:pPr/>
              <a:t>8/6/17</a:t>
            </a:fld>
            <a:endParaRPr lang="en-US" dirty="0"/>
          </a:p>
        </p:txBody>
      </p:sp>
      <p:sp>
        <p:nvSpPr>
          <p:cNvPr id="5" name="Footer Placeholder 4"/>
          <p:cNvSpPr>
            <a:spLocks noGrp="1"/>
          </p:cNvSpPr>
          <p:nvPr>
            <p:ph type="ftr" sz="quarter" idx="3"/>
          </p:nvPr>
        </p:nvSpPr>
        <p:spPr>
          <a:xfrm>
            <a:off x="4443307" y="9197793"/>
            <a:ext cx="4118187" cy="519289"/>
          </a:xfrm>
          <a:prstGeom prst="rect">
            <a:avLst/>
          </a:prstGeom>
        </p:spPr>
        <p:txBody>
          <a:bodyPr vert="horz" lIns="130046" tIns="65023" rIns="130046" bIns="65023" rtlCol="0" anchor="ctr"/>
          <a:lstStyle>
            <a:lvl1pPr algn="ctr">
              <a:defRPr sz="1700">
                <a:solidFill>
                  <a:srgbClr val="7F7F7F"/>
                </a:solidFill>
                <a:latin typeface="Gill Sans"/>
                <a:cs typeface="Gill Sans"/>
              </a:defRPr>
            </a:lvl1pPr>
          </a:lstStyle>
          <a:p>
            <a:endParaRPr lang="en-US" dirty="0"/>
          </a:p>
        </p:txBody>
      </p:sp>
      <p:sp>
        <p:nvSpPr>
          <p:cNvPr id="6" name="Slide Number Placeholder 5"/>
          <p:cNvSpPr>
            <a:spLocks noGrp="1"/>
          </p:cNvSpPr>
          <p:nvPr>
            <p:ph type="sldNum" sz="quarter" idx="4"/>
          </p:nvPr>
        </p:nvSpPr>
        <p:spPr>
          <a:xfrm>
            <a:off x="9753600" y="9244134"/>
            <a:ext cx="3034453" cy="519289"/>
          </a:xfrm>
          <a:prstGeom prst="rect">
            <a:avLst/>
          </a:prstGeom>
        </p:spPr>
        <p:txBody>
          <a:bodyPr vert="horz" lIns="130046" tIns="65023" rIns="130046" bIns="65023" rtlCol="0" anchor="ctr"/>
          <a:lstStyle>
            <a:lvl1pPr algn="r">
              <a:defRPr sz="1700">
                <a:solidFill>
                  <a:schemeClr val="tx1">
                    <a:lumMod val="50000"/>
                    <a:lumOff val="50000"/>
                  </a:schemeClr>
                </a:solidFill>
                <a:latin typeface="Gill Sans"/>
                <a:cs typeface="Gill Sans"/>
              </a:defRPr>
            </a:lvl1pPr>
          </a:lstStyle>
          <a:p>
            <a:fld id="{67F4BB86-738B-4A51-BB61-46F3B0FB9693}" type="slidenum">
              <a:rPr lang="en-US" smtClean="0"/>
              <a:pPr/>
              <a:t>‹#›</a:t>
            </a:fld>
            <a:endParaRPr lang="en-US" dirty="0"/>
          </a:p>
        </p:txBody>
      </p:sp>
    </p:spTree>
    <p:extLst>
      <p:ext uri="{BB962C8B-B14F-4D97-AF65-F5344CB8AC3E}">
        <p14:creationId xmlns:p14="http://schemas.microsoft.com/office/powerpoint/2010/main" val="1251815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9" r:id="rId9"/>
    <p:sldLayoutId id="2147483670" r:id="rId10"/>
    <p:sldLayoutId id="2147483671" r:id="rId11"/>
    <p:sldLayoutId id="2147483672" r:id="rId12"/>
    <p:sldLayoutId id="2147483673" r:id="rId13"/>
  </p:sldLayoutIdLst>
  <p:hf hdr="0" ftr="0" dt="0"/>
  <p:txStyles>
    <p:titleStyle>
      <a:lvl1pPr algn="ctr" defTabSz="1300460" rtl="0" eaLnBrk="1" latinLnBrk="0" hangingPunct="1">
        <a:spcBef>
          <a:spcPct val="0"/>
        </a:spcBef>
        <a:buNone/>
        <a:defRPr sz="6300" kern="1200">
          <a:solidFill>
            <a:schemeClr val="accent1"/>
          </a:solidFill>
          <a:latin typeface="Gill Sans"/>
          <a:ea typeface="+mj-ea"/>
          <a:cs typeface="Gill Sans"/>
        </a:defRPr>
      </a:lvl1pPr>
    </p:titleStyle>
    <p:bodyStyle>
      <a:lvl1pPr marL="487672" indent="-487672" algn="l" defTabSz="1300460" rtl="0" eaLnBrk="1" latinLnBrk="0" hangingPunct="1">
        <a:spcBef>
          <a:spcPct val="20000"/>
        </a:spcBef>
        <a:buFont typeface="Arial" pitchFamily="34" charset="0"/>
        <a:buChar char="•"/>
        <a:defRPr sz="4600" kern="1200">
          <a:solidFill>
            <a:schemeClr val="tx1"/>
          </a:solidFill>
          <a:latin typeface="Gill Sans"/>
          <a:ea typeface="+mn-ea"/>
          <a:cs typeface="Gill Sans"/>
        </a:defRPr>
      </a:lvl1pPr>
      <a:lvl2pPr marL="1056623" indent="-406394" algn="l" defTabSz="1300460" rtl="0" eaLnBrk="1" latinLnBrk="0" hangingPunct="1">
        <a:spcBef>
          <a:spcPct val="20000"/>
        </a:spcBef>
        <a:buFont typeface="Arial" pitchFamily="34" charset="0"/>
        <a:buChar char="–"/>
        <a:defRPr sz="4000" kern="1200">
          <a:solidFill>
            <a:schemeClr val="tx1"/>
          </a:solidFill>
          <a:latin typeface="Gill Sans"/>
          <a:ea typeface="+mn-ea"/>
          <a:cs typeface="Gill Sans"/>
        </a:defRPr>
      </a:lvl2pPr>
      <a:lvl3pPr marL="1625575" indent="-325115" algn="l" defTabSz="1300460" rtl="0" eaLnBrk="1" latinLnBrk="0" hangingPunct="1">
        <a:spcBef>
          <a:spcPct val="20000"/>
        </a:spcBef>
        <a:buFont typeface="Arial" pitchFamily="34" charset="0"/>
        <a:buChar char="•"/>
        <a:defRPr sz="3400" kern="1200">
          <a:solidFill>
            <a:schemeClr val="tx1"/>
          </a:solidFill>
          <a:latin typeface="Gill Sans"/>
          <a:ea typeface="+mn-ea"/>
          <a:cs typeface="Gill San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Gill Sans"/>
          <a:ea typeface="+mn-ea"/>
          <a:cs typeface="Gill San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Gill Sans"/>
          <a:ea typeface="+mn-ea"/>
          <a:cs typeface="Gill San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datagrid.lbl.gov/ideale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ctrTitle"/>
          </p:nvPr>
        </p:nvSpPr>
        <p:spPr>
          <a:prstGeom prst="rect">
            <a:avLst/>
          </a:prstGeom>
        </p:spPr>
        <p:txBody>
          <a:bodyPr anchor="ctr">
            <a:normAutofit fontScale="90000"/>
          </a:bodyPr>
          <a:lstStyle>
            <a:lvl1pPr>
              <a:defRPr sz="8000"/>
            </a:lvl1pPr>
          </a:lstStyle>
          <a:p>
            <a:r>
              <a:rPr lang="en-US" dirty="0"/>
              <a:t>Statistical Data Reduction for Streaming Data </a:t>
            </a:r>
            <a:endParaRPr lang="en-US" dirty="0"/>
          </a:p>
        </p:txBody>
      </p:sp>
      <p:sp>
        <p:nvSpPr>
          <p:cNvPr id="130" name="Shape 130"/>
          <p:cNvSpPr>
            <a:spLocks noGrp="1"/>
          </p:cNvSpPr>
          <p:nvPr>
            <p:ph type="subTitle" idx="1"/>
          </p:nvPr>
        </p:nvSpPr>
        <p:spPr>
          <a:xfrm>
            <a:off x="1202267" y="5527040"/>
            <a:ext cx="10827173" cy="2492587"/>
          </a:xfrm>
          <a:prstGeom prst="rect">
            <a:avLst/>
          </a:prstGeom>
        </p:spPr>
        <p:txBody>
          <a:bodyPr>
            <a:normAutofit lnSpcReduction="10000"/>
          </a:bodyPr>
          <a:lstStyle/>
          <a:p>
            <a:r>
              <a:rPr lang="en-US" dirty="0" smtClean="0"/>
              <a:t>John Wu</a:t>
            </a:r>
            <a:r>
              <a:rPr lang="en-US" dirty="0" smtClean="0">
                <a:ea typeface="Iowan Old Style Roman"/>
                <a:sym typeface="Iowan Old Style Roman"/>
              </a:rPr>
              <a:t>, </a:t>
            </a:r>
            <a:r>
              <a:rPr dirty="0" err="1" smtClean="0"/>
              <a:t>Dongeun</a:t>
            </a:r>
            <a:r>
              <a:rPr dirty="0" smtClean="0"/>
              <a:t> </a:t>
            </a:r>
            <a:r>
              <a:rPr dirty="0"/>
              <a:t>Lee, Alex Sim, Jaesik </a:t>
            </a:r>
            <a:r>
              <a:rPr dirty="0" smtClean="0"/>
              <a:t>Choi</a:t>
            </a:r>
            <a:endParaRPr dirty="0">
              <a:ea typeface="Iowan Old Style Roman"/>
              <a:sym typeface="Iowan Old Style Roman"/>
            </a:endParaRPr>
          </a:p>
          <a:p>
            <a:r>
              <a:rPr dirty="0">
                <a:ea typeface="Iowan Old Style Roman"/>
                <a:sym typeface="Iowan Old Style Roman"/>
              </a:rPr>
              <a:t>Scientific Data Management Group</a:t>
            </a:r>
          </a:p>
          <a:p>
            <a:r>
              <a:rPr dirty="0" smtClean="0">
                <a:ea typeface="Iowan Old Style Roman"/>
                <a:sym typeface="Iowan Old Style Roman"/>
              </a:rPr>
              <a:t>Berkeley Lab</a:t>
            </a:r>
            <a:endParaRPr dirty="0">
              <a:ea typeface="Iowan Old Style Roman"/>
              <a:sym typeface="Iowan Old Style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1297344" y="8095881"/>
            <a:ext cx="4400724" cy="1325138"/>
          </a:xfrm>
          <a:prstGeom prst="rect">
            <a:avLst/>
          </a:prstGeom>
          <a:ln w="25400">
            <a:solidFill>
              <a:srgbClr val="747676"/>
            </a:solidFill>
            <a:custDash>
              <a:ds d="600000" sp="600000"/>
            </a:custDash>
            <a:miter lim="400000"/>
          </a:ln>
          <a:extLst>
            <a:ext uri="{C572A759-6A51-4108-AA02-DFA0A04FC94B}">
              <ma14:wrappingTextBoxFlag xmlns:ma14="http://schemas.microsoft.com/office/mac/drawingml/2011/main" val="1"/>
            </a:ext>
          </a:extLst>
        </p:spPr>
        <p:txBody>
          <a:bodyPr lIns="50800" tIns="50800" rIns="50800" bIns="50800"/>
          <a:lstStyle>
            <a:lvl1pPr algn="ctr">
              <a:spcBef>
                <a:spcPts val="0"/>
              </a:spcBef>
              <a:defRPr sz="2400" spc="0">
                <a:latin typeface="DIN Alternate"/>
                <a:ea typeface="DIN Alternate"/>
                <a:cs typeface="DIN Alternate"/>
                <a:sym typeface="DIN Alternate"/>
              </a:defRPr>
            </a:lvl1pPr>
          </a:lstStyle>
          <a:p>
            <a:r>
              <a:rPr>
                <a:latin typeface="Gill Sans"/>
                <a:cs typeface="Gill Sans"/>
              </a:rPr>
              <a:t>compressed stream</a:t>
            </a:r>
          </a:p>
        </p:txBody>
      </p:sp>
      <p:sp>
        <p:nvSpPr>
          <p:cNvPr id="156" name="Shape 156"/>
          <p:cNvSpPr>
            <a:spLocks noGrp="1"/>
          </p:cNvSpPr>
          <p:nvPr>
            <p:ph type="title"/>
          </p:nvPr>
        </p:nvSpPr>
        <p:spPr>
          <a:prstGeom prst="rect">
            <a:avLst/>
          </a:prstGeom>
        </p:spPr>
        <p:txBody>
          <a:bodyPr>
            <a:normAutofit fontScale="90000"/>
          </a:bodyPr>
          <a:lstStyle>
            <a:lvl1pPr defTabSz="543305">
              <a:spcBef>
                <a:spcPts val="2100"/>
              </a:spcBef>
              <a:defRPr sz="4836"/>
            </a:lvl1pPr>
          </a:lstStyle>
          <a:p>
            <a:r>
              <a:rPr dirty="0"/>
              <a:t>How </a:t>
            </a:r>
            <a:r>
              <a:rPr lang="en-US" dirty="0" smtClean="0"/>
              <a:t>I</a:t>
            </a:r>
            <a:r>
              <a:rPr dirty="0" smtClean="0"/>
              <a:t>DEALEM </a:t>
            </a:r>
            <a:r>
              <a:rPr dirty="0"/>
              <a:t>Works</a:t>
            </a:r>
          </a:p>
        </p:txBody>
      </p:sp>
      <p:sp>
        <p:nvSpPr>
          <p:cNvPr id="3" name="Content Placeholder 2"/>
          <p:cNvSpPr>
            <a:spLocks noGrp="1"/>
          </p:cNvSpPr>
          <p:nvPr>
            <p:ph idx="1"/>
          </p:nvPr>
        </p:nvSpPr>
        <p:spPr/>
        <p:txBody>
          <a:bodyPr/>
          <a:lstStyle/>
          <a:p>
            <a:endParaRPr lang="en-US"/>
          </a:p>
        </p:txBody>
      </p:sp>
      <p:sp>
        <p:nvSpPr>
          <p:cNvPr id="157" name="Shape 157"/>
          <p:cNvSpPr>
            <a:spLocks noGrp="1"/>
          </p:cNvSpPr>
          <p:nvPr>
            <p:ph type="body" sz="half" idx="2"/>
          </p:nvPr>
        </p:nvSpPr>
        <p:spPr>
          <a:prstGeom prst="rect">
            <a:avLst/>
          </a:prstGeom>
        </p:spPr>
        <p:txBody>
          <a:bodyPr>
            <a:normAutofit/>
          </a:bodyPr>
          <a:lstStyle/>
          <a:p>
            <a:pPr marL="342900" indent="-342900">
              <a:spcBef>
                <a:spcPts val="400"/>
              </a:spcBef>
              <a:buFont typeface="Wingdings" charset="2"/>
              <a:buChar char="Ø"/>
            </a:pPr>
            <a:r>
              <a:rPr sz="2400" dirty="0"/>
              <a:t>Breaks an incoming data stream into blocks of a fixed size</a:t>
            </a:r>
          </a:p>
          <a:p>
            <a:pPr marL="342900" indent="-342900">
              <a:spcBef>
                <a:spcPts val="400"/>
              </a:spcBef>
              <a:buFont typeface="Wingdings" charset="2"/>
              <a:buChar char="Ø"/>
            </a:pPr>
            <a:r>
              <a:rPr sz="2400" dirty="0"/>
              <a:t>Represents </a:t>
            </a:r>
            <a:r>
              <a:rPr sz="2400" dirty="0">
                <a:ea typeface="Iowan Old Style Bold"/>
                <a:sym typeface="Iowan Old Style Bold"/>
              </a:rPr>
              <a:t>similar</a:t>
            </a:r>
            <a:r>
              <a:rPr sz="2400" dirty="0"/>
              <a:t> blocks with the one that appears earlier in the sequence</a:t>
            </a:r>
          </a:p>
          <a:p>
            <a:pPr marL="342900" indent="-342900">
              <a:spcBef>
                <a:spcPts val="400"/>
              </a:spcBef>
              <a:buFont typeface="Wingdings" charset="2"/>
              <a:buChar char="Ø"/>
            </a:pPr>
            <a:endParaRPr sz="2400" dirty="0"/>
          </a:p>
          <a:p>
            <a:pPr marL="342900" indent="-342900">
              <a:spcBef>
                <a:spcPts val="400"/>
              </a:spcBef>
              <a:buFont typeface="Wingdings" charset="2"/>
              <a:buChar char="Ø"/>
            </a:pPr>
            <a:r>
              <a:rPr sz="2400" dirty="0"/>
              <a:t>Similarity here is based on statistical measure</a:t>
            </a:r>
          </a:p>
          <a:p>
            <a:pPr marL="993097" lvl="1" indent="-342900">
              <a:spcBef>
                <a:spcPts val="400"/>
              </a:spcBef>
              <a:buFont typeface="Wingdings" charset="2"/>
              <a:buChar char="Ø"/>
            </a:pPr>
            <a:r>
              <a:rPr sz="2400" dirty="0"/>
              <a:t>not on Euclidean distance</a:t>
            </a:r>
          </a:p>
          <a:p>
            <a:pPr marL="993097" lvl="1" indent="-342900">
              <a:spcBef>
                <a:spcPts val="400"/>
              </a:spcBef>
              <a:buFont typeface="Wingdings" charset="2"/>
              <a:buChar char="Ø"/>
            </a:pPr>
            <a:r>
              <a:rPr sz="2400" dirty="0"/>
              <a:t>Kolmogorov-Smirnov test (KS test)</a:t>
            </a:r>
          </a:p>
        </p:txBody>
      </p:sp>
      <p:pic>
        <p:nvPicPr>
          <p:cNvPr id="158" name="CSAHM.pdf"/>
          <p:cNvPicPr>
            <a:picLocks noChangeAspect="1"/>
          </p:cNvPicPr>
          <p:nvPr/>
        </p:nvPicPr>
        <p:blipFill>
          <a:blip r:embed="rId3">
            <a:extLst/>
          </a:blip>
          <a:stretch>
            <a:fillRect/>
          </a:stretch>
        </p:blipFill>
        <p:spPr>
          <a:xfrm>
            <a:off x="220610" y="276064"/>
            <a:ext cx="6554193" cy="2597472"/>
          </a:xfrm>
          <a:prstGeom prst="rect">
            <a:avLst/>
          </a:prstGeom>
          <a:ln w="12700">
            <a:miter lim="400000"/>
          </a:ln>
        </p:spPr>
      </p:pic>
      <p:grpSp>
        <p:nvGrpSpPr>
          <p:cNvPr id="161" name="Group 161"/>
          <p:cNvGrpSpPr/>
          <p:nvPr/>
        </p:nvGrpSpPr>
        <p:grpSpPr>
          <a:xfrm>
            <a:off x="1298620" y="3263261"/>
            <a:ext cx="4398172" cy="591825"/>
            <a:chOff x="0" y="0"/>
            <a:chExt cx="4398171" cy="591823"/>
          </a:xfrm>
        </p:grpSpPr>
        <p:pic>
          <p:nvPicPr>
            <p:cNvPr id="159" name="CSAHM01.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164641" cy="591824"/>
            </a:xfrm>
            <a:prstGeom prst="rect">
              <a:avLst/>
            </a:prstGeom>
            <a:ln w="12700" cap="flat">
              <a:noFill/>
              <a:miter lim="400000"/>
            </a:ln>
            <a:effectLst/>
          </p:spPr>
        </p:pic>
        <p:sp>
          <p:nvSpPr>
            <p:cNvPr id="160" name="Shape 160"/>
            <p:cNvSpPr/>
            <p:nvPr/>
          </p:nvSpPr>
          <p:spPr>
            <a:xfrm>
              <a:off x="1960730" y="0"/>
              <a:ext cx="2437442" cy="591824"/>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1st block stored</a:t>
              </a:r>
            </a:p>
          </p:txBody>
        </p:sp>
      </p:grpSp>
      <p:grpSp>
        <p:nvGrpSpPr>
          <p:cNvPr id="164" name="Group 164"/>
          <p:cNvGrpSpPr/>
          <p:nvPr/>
        </p:nvGrpSpPr>
        <p:grpSpPr>
          <a:xfrm>
            <a:off x="1258165" y="4092411"/>
            <a:ext cx="4479082" cy="716734"/>
            <a:chOff x="0" y="0"/>
            <a:chExt cx="4479081" cy="716733"/>
          </a:xfrm>
        </p:grpSpPr>
        <p:pic>
          <p:nvPicPr>
            <p:cNvPr id="162" name="CSAHM02.pdf"/>
            <p:cNvPicPr>
              <a:picLocks noChangeAspect="1"/>
            </p:cNvPicPr>
            <p:nvPr/>
          </p:nvPicPr>
          <p:blipFill>
            <a:blip r:embed="rId5">
              <a:extLst/>
            </a:blip>
            <a:stretch>
              <a:fillRect/>
            </a:stretch>
          </p:blipFill>
          <p:spPr>
            <a:xfrm>
              <a:off x="0" y="0"/>
              <a:ext cx="1164641" cy="716734"/>
            </a:xfrm>
            <a:prstGeom prst="rect">
              <a:avLst/>
            </a:prstGeom>
            <a:ln w="12700" cap="flat">
              <a:noFill/>
              <a:miter lim="400000"/>
            </a:ln>
            <a:effectLst/>
          </p:spPr>
        </p:pic>
        <p:sp>
          <p:nvSpPr>
            <p:cNvPr id="163" name="Shape 163"/>
            <p:cNvSpPr/>
            <p:nvPr/>
          </p:nvSpPr>
          <p:spPr>
            <a:xfrm>
              <a:off x="1879820" y="62454"/>
              <a:ext cx="2599262"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2nd block similar</a:t>
              </a:r>
            </a:p>
          </p:txBody>
        </p:sp>
      </p:grpSp>
      <p:grpSp>
        <p:nvGrpSpPr>
          <p:cNvPr id="167" name="Group 167"/>
          <p:cNvGrpSpPr/>
          <p:nvPr/>
        </p:nvGrpSpPr>
        <p:grpSpPr>
          <a:xfrm>
            <a:off x="1157184" y="5046471"/>
            <a:ext cx="4681044" cy="1721597"/>
            <a:chOff x="0" y="0"/>
            <a:chExt cx="4681042" cy="1721596"/>
          </a:xfrm>
        </p:grpSpPr>
        <p:pic>
          <p:nvPicPr>
            <p:cNvPr id="165" name="CSAHM03.pdf"/>
            <p:cNvPicPr>
              <a:picLocks noChangeAspect="1"/>
            </p:cNvPicPr>
            <p:nvPr/>
          </p:nvPicPr>
          <p:blipFill>
            <a:blip r:embed="rId6">
              <a:extLst/>
            </a:blip>
            <a:stretch>
              <a:fillRect/>
            </a:stretch>
          </p:blipFill>
          <p:spPr>
            <a:xfrm>
              <a:off x="0" y="0"/>
              <a:ext cx="1164641" cy="1721597"/>
            </a:xfrm>
            <a:prstGeom prst="rect">
              <a:avLst/>
            </a:prstGeom>
            <a:ln w="12700" cap="flat">
              <a:noFill/>
              <a:miter lim="400000"/>
            </a:ln>
            <a:effectLst/>
          </p:spPr>
        </p:pic>
        <p:sp>
          <p:nvSpPr>
            <p:cNvPr id="166" name="Shape 166"/>
            <p:cNvSpPr/>
            <p:nvPr/>
          </p:nvSpPr>
          <p:spPr>
            <a:xfrm>
              <a:off x="1677859" y="564886"/>
              <a:ext cx="3003184"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a:spcBef>
                  <a:spcPts val="0"/>
                </a:spcBef>
                <a:defRPr sz="2200" spc="0">
                  <a:solidFill>
                    <a:srgbClr val="FFFFFF"/>
                  </a:solidFill>
                  <a:latin typeface="DIN Alternate"/>
                  <a:ea typeface="DIN Alternate"/>
                  <a:cs typeface="DIN Alternate"/>
                  <a:sym typeface="DIN Alternate"/>
                </a:defRPr>
              </a:pPr>
              <a:r>
                <a:rPr>
                  <a:latin typeface="Gill Sans"/>
                  <a:cs typeface="Gill Sans"/>
                </a:rPr>
                <a:t>3rd block </a:t>
              </a:r>
              <a:r>
                <a:rPr u="sng">
                  <a:latin typeface="Gill Sans"/>
                  <a:cs typeface="Gill Sans"/>
                </a:rPr>
                <a:t>not</a:t>
              </a:r>
              <a:r>
                <a:rPr>
                  <a:latin typeface="Gill Sans"/>
                  <a:cs typeface="Gill Sans"/>
                </a:rPr>
                <a:t> similar</a:t>
              </a:r>
            </a:p>
          </p:txBody>
        </p:sp>
      </p:grpSp>
      <p:grpSp>
        <p:nvGrpSpPr>
          <p:cNvPr id="170" name="Group 170"/>
          <p:cNvGrpSpPr/>
          <p:nvPr/>
        </p:nvGrpSpPr>
        <p:grpSpPr>
          <a:xfrm>
            <a:off x="1258165" y="7005394"/>
            <a:ext cx="4479082" cy="688062"/>
            <a:chOff x="0" y="0"/>
            <a:chExt cx="4479081" cy="688061"/>
          </a:xfrm>
        </p:grpSpPr>
        <p:pic>
          <p:nvPicPr>
            <p:cNvPr id="168" name="CSAHM04.pd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1164641" cy="688062"/>
            </a:xfrm>
            <a:prstGeom prst="rect">
              <a:avLst/>
            </a:prstGeom>
            <a:ln w="12700" cap="flat">
              <a:noFill/>
              <a:miter lim="400000"/>
            </a:ln>
            <a:effectLst/>
          </p:spPr>
        </p:pic>
        <p:sp>
          <p:nvSpPr>
            <p:cNvPr id="169" name="Shape 169"/>
            <p:cNvSpPr/>
            <p:nvPr/>
          </p:nvSpPr>
          <p:spPr>
            <a:xfrm>
              <a:off x="1879820" y="48118"/>
              <a:ext cx="2599262"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4th block similar</a:t>
              </a:r>
            </a:p>
          </p:txBody>
        </p:sp>
      </p:grpSp>
      <p:sp>
        <p:nvSpPr>
          <p:cNvPr id="171" name="Shape 171"/>
          <p:cNvSpPr/>
          <p:nvPr/>
        </p:nvSpPr>
        <p:spPr>
          <a:xfrm>
            <a:off x="1428148" y="8642451"/>
            <a:ext cx="1740809" cy="591825"/>
          </a:xfrm>
          <a:prstGeom prst="roundRect">
            <a:avLst>
              <a:gd name="adj" fmla="val 32189"/>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1st block</a:t>
            </a:r>
          </a:p>
        </p:txBody>
      </p:sp>
      <p:sp>
        <p:nvSpPr>
          <p:cNvPr id="172" name="Shape 172"/>
          <p:cNvSpPr/>
          <p:nvPr/>
        </p:nvSpPr>
        <p:spPr>
          <a:xfrm>
            <a:off x="3501248" y="8642451"/>
            <a:ext cx="1740808" cy="591825"/>
          </a:xfrm>
          <a:prstGeom prst="roundRect">
            <a:avLst>
              <a:gd name="adj" fmla="val 32189"/>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3rd block</a:t>
            </a:r>
          </a:p>
        </p:txBody>
      </p:sp>
      <p:sp>
        <p:nvSpPr>
          <p:cNvPr id="173" name="Shape 173"/>
          <p:cNvSpPr/>
          <p:nvPr/>
        </p:nvSpPr>
        <p:spPr>
          <a:xfrm>
            <a:off x="3181306" y="8655151"/>
            <a:ext cx="299812" cy="566425"/>
          </a:xfrm>
          <a:prstGeom prst="roundRect">
            <a:avLst>
              <a:gd name="adj" fmla="val 42402"/>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latin typeface="DIN Alternate"/>
                <a:ea typeface="DIN Alternate"/>
                <a:cs typeface="DIN Alternate"/>
                <a:sym typeface="DIN Alternate"/>
              </a:defRPr>
            </a:lvl1pPr>
          </a:lstStyle>
          <a:p>
            <a:r>
              <a:rPr>
                <a:latin typeface="Gill Sans"/>
                <a:cs typeface="Gill Sans"/>
              </a:rPr>
              <a:t>1</a:t>
            </a:r>
          </a:p>
        </p:txBody>
      </p:sp>
      <p:sp>
        <p:nvSpPr>
          <p:cNvPr id="174" name="Shape 174"/>
          <p:cNvSpPr/>
          <p:nvPr/>
        </p:nvSpPr>
        <p:spPr>
          <a:xfrm>
            <a:off x="5254753" y="8655151"/>
            <a:ext cx="299811" cy="566425"/>
          </a:xfrm>
          <a:prstGeom prst="roundRect">
            <a:avLst>
              <a:gd name="adj" fmla="val 42402"/>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latin typeface="DIN Alternate"/>
                <a:ea typeface="DIN Alternate"/>
                <a:cs typeface="DIN Alternate"/>
                <a:sym typeface="DIN Alternate"/>
              </a:defRPr>
            </a:lvl1pPr>
          </a:lstStyle>
          <a:p>
            <a:r>
              <a:rPr>
                <a:latin typeface="Gill Sans"/>
                <a:cs typeface="Gill Sans"/>
              </a:rPr>
              <a:t>1</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1"/>
                                        </p:tgtEl>
                                        <p:attrNameLst>
                                          <p:attrName>style.visibility</p:attrName>
                                        </p:attrNameLst>
                                      </p:cBhvr>
                                      <p:to>
                                        <p:strVal val="visible"/>
                                      </p:to>
                                    </p:set>
                                    <p:animEffect transition="in" filter="dissolve">
                                      <p:cBhvr>
                                        <p:cTn id="7" dur="1000"/>
                                        <p:tgtEl>
                                          <p:spTgt spid="161"/>
                                        </p:tgtEl>
                                      </p:cBhvr>
                                    </p:animEffect>
                                  </p:childTnLst>
                                </p:cTn>
                              </p:par>
                            </p:childTnLst>
                          </p:cTn>
                        </p:par>
                        <p:par>
                          <p:cTn id="8" fill="hold">
                            <p:stCondLst>
                              <p:cond delay="1000"/>
                            </p:stCondLst>
                            <p:childTnLst>
                              <p:par>
                                <p:cTn id="9" presetID="9" presetClass="entr" fill="hold" grpId="2" nodeType="afterEffect">
                                  <p:stCondLst>
                                    <p:cond delay="0"/>
                                  </p:stCondLst>
                                  <p:iterate>
                                    <p:tmAbs val="0"/>
                                  </p:iterate>
                                  <p:childTnLst>
                                    <p:set>
                                      <p:cBhvr>
                                        <p:cTn id="10" fill="hold"/>
                                        <p:tgtEl>
                                          <p:spTgt spid="154"/>
                                        </p:tgtEl>
                                        <p:attrNameLst>
                                          <p:attrName>style.visibility</p:attrName>
                                        </p:attrNameLst>
                                      </p:cBhvr>
                                      <p:to>
                                        <p:strVal val="visible"/>
                                      </p:to>
                                    </p:set>
                                    <p:animEffect transition="in" filter="dissolve">
                                      <p:cBhvr>
                                        <p:cTn id="11" dur="1000"/>
                                        <p:tgtEl>
                                          <p:spTgt spid="154"/>
                                        </p:tgtEl>
                                      </p:cBhvr>
                                    </p:animEffect>
                                  </p:childTnLst>
                                </p:cTn>
                              </p:par>
                            </p:childTnLst>
                          </p:cTn>
                        </p:par>
                        <p:par>
                          <p:cTn id="12" fill="hold">
                            <p:stCondLst>
                              <p:cond delay="2000"/>
                            </p:stCondLst>
                            <p:childTnLst>
                              <p:par>
                                <p:cTn id="13" presetID="9" presetClass="entr" fill="hold" grpId="3" nodeType="afterEffect">
                                  <p:stCondLst>
                                    <p:cond delay="0"/>
                                  </p:stCondLst>
                                  <p:iterate>
                                    <p:tmAbs val="0"/>
                                  </p:iterate>
                                  <p:childTnLst>
                                    <p:set>
                                      <p:cBhvr>
                                        <p:cTn id="14" fill="hold"/>
                                        <p:tgtEl>
                                          <p:spTgt spid="171"/>
                                        </p:tgtEl>
                                        <p:attrNameLst>
                                          <p:attrName>style.visibility</p:attrName>
                                        </p:attrNameLst>
                                      </p:cBhvr>
                                      <p:to>
                                        <p:strVal val="visible"/>
                                      </p:to>
                                    </p:set>
                                    <p:animEffect transition="in" filter="dissolve">
                                      <p:cBhvr>
                                        <p:cTn id="15" dur="1000"/>
                                        <p:tgtEl>
                                          <p:spTgt spid="17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4" nodeType="clickEffect">
                                  <p:stCondLst>
                                    <p:cond delay="0"/>
                                  </p:stCondLst>
                                  <p:iterate>
                                    <p:tmAbs val="0"/>
                                  </p:iterate>
                                  <p:childTnLst>
                                    <p:set>
                                      <p:cBhvr>
                                        <p:cTn id="19" fill="hold"/>
                                        <p:tgtEl>
                                          <p:spTgt spid="164"/>
                                        </p:tgtEl>
                                        <p:attrNameLst>
                                          <p:attrName>style.visibility</p:attrName>
                                        </p:attrNameLst>
                                      </p:cBhvr>
                                      <p:to>
                                        <p:strVal val="visible"/>
                                      </p:to>
                                    </p:set>
                                    <p:animEffect transition="in" filter="dissolve">
                                      <p:cBhvr>
                                        <p:cTn id="20" dur="1000"/>
                                        <p:tgtEl>
                                          <p:spTgt spid="164"/>
                                        </p:tgtEl>
                                      </p:cBhvr>
                                    </p:animEffect>
                                  </p:childTnLst>
                                </p:cTn>
                              </p:par>
                            </p:childTnLst>
                          </p:cTn>
                        </p:par>
                        <p:par>
                          <p:cTn id="21" fill="hold">
                            <p:stCondLst>
                              <p:cond delay="1000"/>
                            </p:stCondLst>
                            <p:childTnLst>
                              <p:par>
                                <p:cTn id="22" presetID="9" presetClass="entr" fill="hold" grpId="5" nodeType="afterEffect">
                                  <p:stCondLst>
                                    <p:cond delay="0"/>
                                  </p:stCondLst>
                                  <p:iterate>
                                    <p:tmAbs val="0"/>
                                  </p:iterate>
                                  <p:childTnLst>
                                    <p:set>
                                      <p:cBhvr>
                                        <p:cTn id="23" fill="hold"/>
                                        <p:tgtEl>
                                          <p:spTgt spid="173"/>
                                        </p:tgtEl>
                                        <p:attrNameLst>
                                          <p:attrName>style.visibility</p:attrName>
                                        </p:attrNameLst>
                                      </p:cBhvr>
                                      <p:to>
                                        <p:strVal val="visible"/>
                                      </p:to>
                                    </p:set>
                                    <p:animEffect transition="in" filter="dissolve">
                                      <p:cBhvr>
                                        <p:cTn id="24" dur="1000"/>
                                        <p:tgtEl>
                                          <p:spTgt spid="17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6" nodeType="clickEffect">
                                  <p:stCondLst>
                                    <p:cond delay="0"/>
                                  </p:stCondLst>
                                  <p:iterate>
                                    <p:tmAbs val="0"/>
                                  </p:iterate>
                                  <p:childTnLst>
                                    <p:set>
                                      <p:cBhvr>
                                        <p:cTn id="28" fill="hold"/>
                                        <p:tgtEl>
                                          <p:spTgt spid="167"/>
                                        </p:tgtEl>
                                        <p:attrNameLst>
                                          <p:attrName>style.visibility</p:attrName>
                                        </p:attrNameLst>
                                      </p:cBhvr>
                                      <p:to>
                                        <p:strVal val="visible"/>
                                      </p:to>
                                    </p:set>
                                    <p:animEffect transition="in" filter="dissolve">
                                      <p:cBhvr>
                                        <p:cTn id="29" dur="1000"/>
                                        <p:tgtEl>
                                          <p:spTgt spid="167"/>
                                        </p:tgtEl>
                                      </p:cBhvr>
                                    </p:animEffect>
                                  </p:childTnLst>
                                </p:cTn>
                              </p:par>
                            </p:childTnLst>
                          </p:cTn>
                        </p:par>
                        <p:par>
                          <p:cTn id="30" fill="hold">
                            <p:stCondLst>
                              <p:cond delay="1000"/>
                            </p:stCondLst>
                            <p:childTnLst>
                              <p:par>
                                <p:cTn id="31" presetID="9" presetClass="entr" fill="hold" grpId="7" nodeType="afterEffect">
                                  <p:stCondLst>
                                    <p:cond delay="0"/>
                                  </p:stCondLst>
                                  <p:iterate>
                                    <p:tmAbs val="0"/>
                                  </p:iterate>
                                  <p:childTnLst>
                                    <p:set>
                                      <p:cBhvr>
                                        <p:cTn id="32" fill="hold"/>
                                        <p:tgtEl>
                                          <p:spTgt spid="172"/>
                                        </p:tgtEl>
                                        <p:attrNameLst>
                                          <p:attrName>style.visibility</p:attrName>
                                        </p:attrNameLst>
                                      </p:cBhvr>
                                      <p:to>
                                        <p:strVal val="visible"/>
                                      </p:to>
                                    </p:set>
                                    <p:animEffect transition="in" filter="dissolve">
                                      <p:cBhvr>
                                        <p:cTn id="33" dur="1000"/>
                                        <p:tgtEl>
                                          <p:spTgt spid="17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8" nodeType="clickEffect">
                                  <p:stCondLst>
                                    <p:cond delay="0"/>
                                  </p:stCondLst>
                                  <p:iterate>
                                    <p:tmAbs val="0"/>
                                  </p:iterate>
                                  <p:childTnLst>
                                    <p:set>
                                      <p:cBhvr>
                                        <p:cTn id="37" fill="hold"/>
                                        <p:tgtEl>
                                          <p:spTgt spid="170"/>
                                        </p:tgtEl>
                                        <p:attrNameLst>
                                          <p:attrName>style.visibility</p:attrName>
                                        </p:attrNameLst>
                                      </p:cBhvr>
                                      <p:to>
                                        <p:strVal val="visible"/>
                                      </p:to>
                                    </p:set>
                                    <p:animEffect transition="in" filter="dissolve">
                                      <p:cBhvr>
                                        <p:cTn id="38" dur="1000"/>
                                        <p:tgtEl>
                                          <p:spTgt spid="170"/>
                                        </p:tgtEl>
                                      </p:cBhvr>
                                    </p:animEffect>
                                  </p:childTnLst>
                                </p:cTn>
                              </p:par>
                            </p:childTnLst>
                          </p:cTn>
                        </p:par>
                        <p:par>
                          <p:cTn id="39" fill="hold">
                            <p:stCondLst>
                              <p:cond delay="1000"/>
                            </p:stCondLst>
                            <p:childTnLst>
                              <p:par>
                                <p:cTn id="40" presetID="9" presetClass="entr" fill="hold" grpId="9" nodeType="afterEffect">
                                  <p:stCondLst>
                                    <p:cond delay="0"/>
                                  </p:stCondLst>
                                  <p:iterate>
                                    <p:tmAbs val="0"/>
                                  </p:iterate>
                                  <p:childTnLst>
                                    <p:set>
                                      <p:cBhvr>
                                        <p:cTn id="41" fill="hold"/>
                                        <p:tgtEl>
                                          <p:spTgt spid="174"/>
                                        </p:tgtEl>
                                        <p:attrNameLst>
                                          <p:attrName>style.visibility</p:attrName>
                                        </p:attrNameLst>
                                      </p:cBhvr>
                                      <p:to>
                                        <p:strVal val="visible"/>
                                      </p:to>
                                    </p:set>
                                    <p:animEffect transition="in" filter="dissolve">
                                      <p:cBhvr>
                                        <p:cTn id="42"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2" animBg="1" advAuto="0"/>
      <p:bldP spid="161" grpId="1" animBg="1" advAuto="0"/>
      <p:bldP spid="164" grpId="4" animBg="1" advAuto="0"/>
      <p:bldP spid="167" grpId="6" animBg="1" advAuto="0"/>
      <p:bldP spid="170" grpId="8" animBg="1" advAuto="0"/>
      <p:bldP spid="171" grpId="3" animBg="1" advAuto="0"/>
      <p:bldP spid="172" grpId="7" animBg="1" advAuto="0"/>
      <p:bldP spid="173" grpId="5" animBg="1" advAuto="0"/>
      <p:bldP spid="174" grpId="9"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p:nvPr/>
        </p:nvSpPr>
        <p:spPr>
          <a:xfrm>
            <a:off x="1297344" y="8095881"/>
            <a:ext cx="4400724" cy="1325138"/>
          </a:xfrm>
          <a:prstGeom prst="rect">
            <a:avLst/>
          </a:prstGeom>
          <a:ln w="25400">
            <a:solidFill>
              <a:srgbClr val="747676"/>
            </a:solidFill>
            <a:custDash>
              <a:ds d="600000" sp="600000"/>
            </a:custDash>
            <a:miter lim="400000"/>
          </a:ln>
          <a:extLst>
            <a:ext uri="{C572A759-6A51-4108-AA02-DFA0A04FC94B}">
              <ma14:wrappingTextBoxFlag xmlns:ma14="http://schemas.microsoft.com/office/mac/drawingml/2011/main" val="1"/>
            </a:ext>
          </a:extLst>
        </p:spPr>
        <p:txBody>
          <a:bodyPr lIns="50800" tIns="50800" rIns="50800" bIns="50800"/>
          <a:lstStyle>
            <a:lvl1pPr algn="ctr">
              <a:spcBef>
                <a:spcPts val="0"/>
              </a:spcBef>
              <a:defRPr sz="2400" spc="0">
                <a:latin typeface="DIN Alternate"/>
                <a:ea typeface="DIN Alternate"/>
                <a:cs typeface="DIN Alternate"/>
                <a:sym typeface="DIN Alternate"/>
              </a:defRPr>
            </a:lvl1pPr>
          </a:lstStyle>
          <a:p>
            <a:r>
              <a:rPr>
                <a:latin typeface="Gill Sans"/>
                <a:cs typeface="Gill Sans"/>
              </a:rPr>
              <a:t>compressed stream</a:t>
            </a:r>
          </a:p>
        </p:txBody>
      </p:sp>
      <p:sp>
        <p:nvSpPr>
          <p:cNvPr id="180" name="Shape 180"/>
          <p:cNvSpPr>
            <a:spLocks noGrp="1"/>
          </p:cNvSpPr>
          <p:nvPr>
            <p:ph type="title"/>
          </p:nvPr>
        </p:nvSpPr>
        <p:spPr>
          <a:prstGeom prst="rect">
            <a:avLst/>
          </a:prstGeom>
        </p:spPr>
        <p:txBody>
          <a:bodyPr>
            <a:normAutofit fontScale="90000"/>
          </a:bodyPr>
          <a:lstStyle>
            <a:lvl1pPr defTabSz="414781">
              <a:spcBef>
                <a:spcPts val="1600"/>
              </a:spcBef>
              <a:defRPr sz="3691"/>
            </a:lvl1pPr>
          </a:lstStyle>
          <a:p>
            <a:r>
              <a:rPr dirty="0"/>
              <a:t>Three Key Parameters in IDEALEM</a:t>
            </a:r>
          </a:p>
        </p:txBody>
      </p:sp>
      <p:sp>
        <p:nvSpPr>
          <p:cNvPr id="2" name="Content Placeholder 1"/>
          <p:cNvSpPr>
            <a:spLocks noGrp="1"/>
          </p:cNvSpPr>
          <p:nvPr>
            <p:ph idx="1"/>
          </p:nvPr>
        </p:nvSpPr>
        <p:spPr/>
        <p:txBody>
          <a:bodyPr/>
          <a:lstStyle/>
          <a:p>
            <a:endParaRPr lang="en-US"/>
          </a:p>
        </p:txBody>
      </p:sp>
      <p:sp>
        <p:nvSpPr>
          <p:cNvPr id="181" name="Shape 181"/>
          <p:cNvSpPr>
            <a:spLocks noGrp="1"/>
          </p:cNvSpPr>
          <p:nvPr>
            <p:ph type="body" sz="half" idx="2"/>
          </p:nvPr>
        </p:nvSpPr>
        <p:spPr>
          <a:prstGeom prst="rect">
            <a:avLst/>
          </a:prstGeom>
        </p:spPr>
        <p:txBody>
          <a:bodyPr>
            <a:normAutofit/>
          </a:bodyPr>
          <a:lstStyle/>
          <a:p>
            <a:r>
              <a:rPr sz="3600" dirty="0"/>
              <a:t>block length</a:t>
            </a:r>
          </a:p>
          <a:p>
            <a:endParaRPr sz="3600" dirty="0"/>
          </a:p>
          <a:p>
            <a:r>
              <a:rPr sz="3600" dirty="0"/>
              <a:t># of buffers</a:t>
            </a:r>
          </a:p>
          <a:p>
            <a:endParaRPr sz="3600" dirty="0"/>
          </a:p>
          <a:p>
            <a:r>
              <a:rPr sz="3600" dirty="0"/>
              <a:t>threshold for KS test</a:t>
            </a:r>
          </a:p>
        </p:txBody>
      </p:sp>
      <p:pic>
        <p:nvPicPr>
          <p:cNvPr id="182" name="CSAHM.pdf"/>
          <p:cNvPicPr>
            <a:picLocks noChangeAspect="1"/>
          </p:cNvPicPr>
          <p:nvPr/>
        </p:nvPicPr>
        <p:blipFill>
          <a:blip r:embed="rId3">
            <a:extLst/>
          </a:blip>
          <a:stretch>
            <a:fillRect/>
          </a:stretch>
        </p:blipFill>
        <p:spPr>
          <a:xfrm>
            <a:off x="220610" y="276064"/>
            <a:ext cx="6554193" cy="2597472"/>
          </a:xfrm>
          <a:prstGeom prst="rect">
            <a:avLst/>
          </a:prstGeom>
          <a:ln w="12700">
            <a:miter lim="400000"/>
          </a:ln>
        </p:spPr>
      </p:pic>
      <p:grpSp>
        <p:nvGrpSpPr>
          <p:cNvPr id="185" name="Group 185"/>
          <p:cNvGrpSpPr/>
          <p:nvPr/>
        </p:nvGrpSpPr>
        <p:grpSpPr>
          <a:xfrm>
            <a:off x="1298620" y="3263261"/>
            <a:ext cx="4398172" cy="591825"/>
            <a:chOff x="0" y="0"/>
            <a:chExt cx="4398171" cy="591823"/>
          </a:xfrm>
        </p:grpSpPr>
        <p:pic>
          <p:nvPicPr>
            <p:cNvPr id="183" name="CSAHM01.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1164641" cy="591824"/>
            </a:xfrm>
            <a:prstGeom prst="rect">
              <a:avLst/>
            </a:prstGeom>
            <a:ln w="12700" cap="flat">
              <a:noFill/>
              <a:miter lim="400000"/>
            </a:ln>
            <a:effectLst/>
          </p:spPr>
        </p:pic>
        <p:sp>
          <p:nvSpPr>
            <p:cNvPr id="184" name="Shape 184"/>
            <p:cNvSpPr/>
            <p:nvPr/>
          </p:nvSpPr>
          <p:spPr>
            <a:xfrm>
              <a:off x="1960730" y="0"/>
              <a:ext cx="2437442" cy="591824"/>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1st block stored</a:t>
              </a:r>
            </a:p>
          </p:txBody>
        </p:sp>
      </p:grpSp>
      <p:grpSp>
        <p:nvGrpSpPr>
          <p:cNvPr id="188" name="Group 188"/>
          <p:cNvGrpSpPr/>
          <p:nvPr/>
        </p:nvGrpSpPr>
        <p:grpSpPr>
          <a:xfrm>
            <a:off x="1258165" y="4092411"/>
            <a:ext cx="4479082" cy="716734"/>
            <a:chOff x="0" y="0"/>
            <a:chExt cx="4479081" cy="716733"/>
          </a:xfrm>
        </p:grpSpPr>
        <p:pic>
          <p:nvPicPr>
            <p:cNvPr id="186" name="CSAHM02.pdf"/>
            <p:cNvPicPr>
              <a:picLocks noChangeAspect="1"/>
            </p:cNvPicPr>
            <p:nvPr/>
          </p:nvPicPr>
          <p:blipFill>
            <a:blip r:embed="rId5">
              <a:extLst/>
            </a:blip>
            <a:stretch>
              <a:fillRect/>
            </a:stretch>
          </p:blipFill>
          <p:spPr>
            <a:xfrm>
              <a:off x="0" y="0"/>
              <a:ext cx="1164641" cy="716734"/>
            </a:xfrm>
            <a:prstGeom prst="rect">
              <a:avLst/>
            </a:prstGeom>
            <a:ln w="12700" cap="flat">
              <a:noFill/>
              <a:miter lim="400000"/>
            </a:ln>
            <a:effectLst/>
          </p:spPr>
        </p:pic>
        <p:sp>
          <p:nvSpPr>
            <p:cNvPr id="187" name="Shape 187"/>
            <p:cNvSpPr/>
            <p:nvPr/>
          </p:nvSpPr>
          <p:spPr>
            <a:xfrm>
              <a:off x="1879820" y="62454"/>
              <a:ext cx="2599262"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2nd block similar</a:t>
              </a:r>
            </a:p>
          </p:txBody>
        </p:sp>
      </p:grpSp>
      <p:grpSp>
        <p:nvGrpSpPr>
          <p:cNvPr id="191" name="Group 191"/>
          <p:cNvGrpSpPr/>
          <p:nvPr/>
        </p:nvGrpSpPr>
        <p:grpSpPr>
          <a:xfrm>
            <a:off x="1157184" y="5046471"/>
            <a:ext cx="4681044" cy="1721597"/>
            <a:chOff x="0" y="0"/>
            <a:chExt cx="4681042" cy="1721596"/>
          </a:xfrm>
        </p:grpSpPr>
        <p:pic>
          <p:nvPicPr>
            <p:cNvPr id="189" name="CSAHM03.pdf"/>
            <p:cNvPicPr>
              <a:picLocks noChangeAspect="1"/>
            </p:cNvPicPr>
            <p:nvPr/>
          </p:nvPicPr>
          <p:blipFill>
            <a:blip r:embed="rId6">
              <a:extLst/>
            </a:blip>
            <a:stretch>
              <a:fillRect/>
            </a:stretch>
          </p:blipFill>
          <p:spPr>
            <a:xfrm>
              <a:off x="0" y="0"/>
              <a:ext cx="1164641" cy="1721597"/>
            </a:xfrm>
            <a:prstGeom prst="rect">
              <a:avLst/>
            </a:prstGeom>
            <a:ln w="12700" cap="flat">
              <a:noFill/>
              <a:miter lim="400000"/>
            </a:ln>
            <a:effectLst/>
          </p:spPr>
        </p:pic>
        <p:sp>
          <p:nvSpPr>
            <p:cNvPr id="190" name="Shape 190"/>
            <p:cNvSpPr/>
            <p:nvPr/>
          </p:nvSpPr>
          <p:spPr>
            <a:xfrm>
              <a:off x="1677859" y="564886"/>
              <a:ext cx="3003184"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a:spcBef>
                  <a:spcPts val="0"/>
                </a:spcBef>
                <a:defRPr sz="2200" spc="0">
                  <a:solidFill>
                    <a:srgbClr val="FFFFFF"/>
                  </a:solidFill>
                  <a:latin typeface="DIN Alternate"/>
                  <a:ea typeface="DIN Alternate"/>
                  <a:cs typeface="DIN Alternate"/>
                  <a:sym typeface="DIN Alternate"/>
                </a:defRPr>
              </a:pPr>
              <a:r>
                <a:rPr>
                  <a:latin typeface="Gill Sans"/>
                  <a:cs typeface="Gill Sans"/>
                </a:rPr>
                <a:t>3rd block </a:t>
              </a:r>
              <a:r>
                <a:rPr u="sng">
                  <a:latin typeface="Gill Sans"/>
                  <a:cs typeface="Gill Sans"/>
                </a:rPr>
                <a:t>not</a:t>
              </a:r>
              <a:r>
                <a:rPr>
                  <a:latin typeface="Gill Sans"/>
                  <a:cs typeface="Gill Sans"/>
                </a:rPr>
                <a:t> similar</a:t>
              </a:r>
            </a:p>
          </p:txBody>
        </p:sp>
      </p:grpSp>
      <p:grpSp>
        <p:nvGrpSpPr>
          <p:cNvPr id="194" name="Group 194"/>
          <p:cNvGrpSpPr/>
          <p:nvPr/>
        </p:nvGrpSpPr>
        <p:grpSpPr>
          <a:xfrm>
            <a:off x="1258165" y="7005394"/>
            <a:ext cx="4479082" cy="688062"/>
            <a:chOff x="0" y="0"/>
            <a:chExt cx="4479081" cy="688061"/>
          </a:xfrm>
        </p:grpSpPr>
        <p:pic>
          <p:nvPicPr>
            <p:cNvPr id="192" name="CSAHM04.pd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0" y="0"/>
              <a:ext cx="1164641" cy="688062"/>
            </a:xfrm>
            <a:prstGeom prst="rect">
              <a:avLst/>
            </a:prstGeom>
            <a:ln w="12700" cap="flat">
              <a:noFill/>
              <a:miter lim="400000"/>
            </a:ln>
            <a:effectLst/>
          </p:spPr>
        </p:pic>
        <p:sp>
          <p:nvSpPr>
            <p:cNvPr id="193" name="Shape 193"/>
            <p:cNvSpPr/>
            <p:nvPr/>
          </p:nvSpPr>
          <p:spPr>
            <a:xfrm>
              <a:off x="1879820" y="48118"/>
              <a:ext cx="2599262" cy="591825"/>
            </a:xfrm>
            <a:prstGeom prst="roundRect">
              <a:avLst>
                <a:gd name="adj" fmla="val 32189"/>
              </a:avLst>
            </a:prstGeom>
            <a:solidFill>
              <a:schemeClr val="accent1">
                <a:hueOff val="-522454"/>
                <a:satOff val="1153"/>
                <a:lumOff val="13444"/>
              </a:schemeClr>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4th block similar</a:t>
              </a:r>
            </a:p>
          </p:txBody>
        </p:sp>
      </p:grpSp>
      <p:sp>
        <p:nvSpPr>
          <p:cNvPr id="195" name="Shape 195"/>
          <p:cNvSpPr/>
          <p:nvPr/>
        </p:nvSpPr>
        <p:spPr>
          <a:xfrm>
            <a:off x="1428148" y="8642451"/>
            <a:ext cx="1740809" cy="591825"/>
          </a:xfrm>
          <a:prstGeom prst="roundRect">
            <a:avLst>
              <a:gd name="adj" fmla="val 32189"/>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1st block</a:t>
            </a:r>
          </a:p>
        </p:txBody>
      </p:sp>
      <p:sp>
        <p:nvSpPr>
          <p:cNvPr id="196" name="Shape 196"/>
          <p:cNvSpPr/>
          <p:nvPr/>
        </p:nvSpPr>
        <p:spPr>
          <a:xfrm>
            <a:off x="3501248" y="8642451"/>
            <a:ext cx="1740808" cy="591825"/>
          </a:xfrm>
          <a:prstGeom prst="roundRect">
            <a:avLst>
              <a:gd name="adj" fmla="val 32189"/>
            </a:avLst>
          </a:prstGeom>
          <a:solidFill>
            <a:schemeClr val="accent1">
              <a:hueOff val="-522454"/>
              <a:satOff val="1153"/>
              <a:lumOff val="1344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200" spc="0">
                <a:solidFill>
                  <a:srgbClr val="FFFFFF"/>
                </a:solidFill>
                <a:latin typeface="DIN Alternate"/>
                <a:ea typeface="DIN Alternate"/>
                <a:cs typeface="DIN Alternate"/>
                <a:sym typeface="DIN Alternate"/>
              </a:defRPr>
            </a:lvl1pPr>
          </a:lstStyle>
          <a:p>
            <a:r>
              <a:rPr>
                <a:latin typeface="Gill Sans"/>
                <a:cs typeface="Gill Sans"/>
              </a:rPr>
              <a:t>3rd block</a:t>
            </a:r>
          </a:p>
        </p:txBody>
      </p:sp>
      <p:sp>
        <p:nvSpPr>
          <p:cNvPr id="197" name="Shape 197"/>
          <p:cNvSpPr/>
          <p:nvPr/>
        </p:nvSpPr>
        <p:spPr>
          <a:xfrm>
            <a:off x="3181306" y="8655151"/>
            <a:ext cx="299812" cy="566425"/>
          </a:xfrm>
          <a:prstGeom prst="roundRect">
            <a:avLst>
              <a:gd name="adj" fmla="val 42402"/>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latin typeface="DIN Alternate"/>
                <a:ea typeface="DIN Alternate"/>
                <a:cs typeface="DIN Alternate"/>
                <a:sym typeface="DIN Alternate"/>
              </a:defRPr>
            </a:lvl1pPr>
          </a:lstStyle>
          <a:p>
            <a:r>
              <a:rPr>
                <a:latin typeface="Gill Sans"/>
                <a:cs typeface="Gill Sans"/>
              </a:rPr>
              <a:t>1</a:t>
            </a:r>
          </a:p>
        </p:txBody>
      </p:sp>
      <p:sp>
        <p:nvSpPr>
          <p:cNvPr id="198" name="Shape 198"/>
          <p:cNvSpPr/>
          <p:nvPr/>
        </p:nvSpPr>
        <p:spPr>
          <a:xfrm>
            <a:off x="5254753" y="8655151"/>
            <a:ext cx="299811" cy="566425"/>
          </a:xfrm>
          <a:prstGeom prst="roundRect">
            <a:avLst>
              <a:gd name="adj" fmla="val 42402"/>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latin typeface="DIN Alternate"/>
                <a:ea typeface="DIN Alternate"/>
                <a:cs typeface="DIN Alternate"/>
                <a:sym typeface="DIN Alternate"/>
              </a:defRPr>
            </a:lvl1pPr>
          </a:lstStyle>
          <a:p>
            <a:r>
              <a:rPr>
                <a:latin typeface="Gill Sans"/>
                <a:cs typeface="Gill Sans"/>
              </a:rPr>
              <a:t>1</a:t>
            </a:r>
          </a:p>
        </p:txBody>
      </p:sp>
      <p:sp>
        <p:nvSpPr>
          <p:cNvPr id="199" name="Shape 199"/>
          <p:cNvSpPr/>
          <p:nvPr/>
        </p:nvSpPr>
        <p:spPr>
          <a:xfrm>
            <a:off x="1162442" y="3147685"/>
            <a:ext cx="1488615" cy="822977"/>
          </a:xfrm>
          <a:prstGeom prst="roundRect">
            <a:avLst>
              <a:gd name="adj" fmla="val 23148"/>
            </a:avLst>
          </a:prstGeom>
          <a:ln w="25400">
            <a:solidFill>
              <a:srgbClr val="FF9300"/>
            </a:solidFill>
            <a:custDash>
              <a:ds d="600000" sp="600000"/>
            </a:custDash>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00" name="Shape 200"/>
          <p:cNvSpPr/>
          <p:nvPr/>
        </p:nvSpPr>
        <p:spPr>
          <a:xfrm flipH="1">
            <a:off x="2650263" y="2674863"/>
            <a:ext cx="4763887" cy="443993"/>
          </a:xfrm>
          <a:prstGeom prst="line">
            <a:avLst/>
          </a:prstGeom>
          <a:ln w="63500" cap="rnd">
            <a:solidFill>
              <a:srgbClr val="FF9300"/>
            </a:solidFill>
            <a:custDash>
              <a:ds d="100000" sp="200000"/>
            </a:custDash>
            <a:tailEnd type="triangle"/>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01" name="Shape 201"/>
          <p:cNvSpPr/>
          <p:nvPr/>
        </p:nvSpPr>
        <p:spPr>
          <a:xfrm>
            <a:off x="7437651" y="2374935"/>
            <a:ext cx="3018599"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9300"/>
                </a:solidFill>
              </a:defRPr>
            </a:lvl1pPr>
          </a:lstStyle>
          <a:p>
            <a:r>
              <a:rPr>
                <a:latin typeface="Gill Sans"/>
                <a:cs typeface="Gill Sans"/>
              </a:rPr>
              <a:t>how many samples?</a:t>
            </a:r>
          </a:p>
        </p:txBody>
      </p:sp>
      <p:sp>
        <p:nvSpPr>
          <p:cNvPr id="202" name="Shape 202"/>
          <p:cNvSpPr/>
          <p:nvPr/>
        </p:nvSpPr>
        <p:spPr>
          <a:xfrm flipH="1">
            <a:off x="4991770" y="4289712"/>
            <a:ext cx="2422804" cy="4282363"/>
          </a:xfrm>
          <a:prstGeom prst="line">
            <a:avLst/>
          </a:prstGeom>
          <a:ln w="63500" cap="rnd">
            <a:solidFill>
              <a:srgbClr val="FF9300"/>
            </a:solidFill>
            <a:custDash>
              <a:ds d="100000" sp="200000"/>
            </a:custDash>
            <a:tailEnd type="triangle"/>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03" name="Shape 203"/>
          <p:cNvSpPr/>
          <p:nvPr/>
        </p:nvSpPr>
        <p:spPr>
          <a:xfrm>
            <a:off x="7437651" y="3860909"/>
            <a:ext cx="287290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9300"/>
                </a:solidFill>
              </a:defRPr>
            </a:lvl1pPr>
          </a:lstStyle>
          <a:p>
            <a:r>
              <a:rPr>
                <a:latin typeface="Gill Sans"/>
                <a:cs typeface="Gill Sans"/>
              </a:rPr>
              <a:t>how many buffers?</a:t>
            </a:r>
          </a:p>
        </p:txBody>
      </p:sp>
      <p:sp>
        <p:nvSpPr>
          <p:cNvPr id="204" name="Shape 204"/>
          <p:cNvSpPr/>
          <p:nvPr/>
        </p:nvSpPr>
        <p:spPr>
          <a:xfrm>
            <a:off x="7437651" y="5346883"/>
            <a:ext cx="3346442"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9300"/>
                </a:solidFill>
              </a:defRPr>
            </a:lvl1pPr>
          </a:lstStyle>
          <a:p>
            <a:r>
              <a:rPr>
                <a:latin typeface="Gill Sans"/>
                <a:cs typeface="Gill Sans"/>
              </a:rPr>
              <a:t>how similar is similar?</a:t>
            </a:r>
          </a:p>
        </p:txBody>
      </p:sp>
      <p:sp>
        <p:nvSpPr>
          <p:cNvPr id="205" name="Shape 205"/>
          <p:cNvSpPr/>
          <p:nvPr/>
        </p:nvSpPr>
        <p:spPr>
          <a:xfrm flipH="1" flipV="1">
            <a:off x="5535279" y="4537048"/>
            <a:ext cx="1889341" cy="1110191"/>
          </a:xfrm>
          <a:prstGeom prst="line">
            <a:avLst/>
          </a:prstGeom>
          <a:ln w="63500" cap="rnd">
            <a:solidFill>
              <a:srgbClr val="FF9300"/>
            </a:solidFill>
            <a:custDash>
              <a:ds d="100000" sp="200000"/>
            </a:custDash>
            <a:tailEnd type="triangle"/>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9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2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20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5" nodeType="afterEffect">
                                  <p:stCondLst>
                                    <p:cond delay="0"/>
                                  </p:stCondLst>
                                  <p:iterate>
                                    <p:tmAbs val="0"/>
                                  </p:iterate>
                                  <p:childTnLst>
                                    <p:set>
                                      <p:cBhvr>
                                        <p:cTn id="19" fill="hold"/>
                                        <p:tgtEl>
                                          <p:spTgt spid="20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6" nodeType="clickEffect">
                                  <p:stCondLst>
                                    <p:cond delay="0"/>
                                  </p:stCondLst>
                                  <p:iterate>
                                    <p:tmAbs val="0"/>
                                  </p:iterate>
                                  <p:childTnLst>
                                    <p:set>
                                      <p:cBhvr>
                                        <p:cTn id="23" fill="hold"/>
                                        <p:tgtEl>
                                          <p:spTgt spid="20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7" nodeType="afterEffect">
                                  <p:stCondLst>
                                    <p:cond delay="0"/>
                                  </p:stCondLst>
                                  <p:iterate>
                                    <p:tmAbs val="0"/>
                                  </p:iterate>
                                  <p:childTnLst>
                                    <p:set>
                                      <p:cBhvr>
                                        <p:cTn id="26" fill="hold"/>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2" animBg="1" advAuto="0"/>
      <p:bldP spid="200" grpId="1" animBg="1" advAuto="0"/>
      <p:bldP spid="201" grpId="3" animBg="1" advAuto="0"/>
      <p:bldP spid="202" grpId="4" animBg="1" advAuto="0"/>
      <p:bldP spid="203" grpId="5" animBg="1" advAuto="0"/>
      <p:bldP spid="204" grpId="7" animBg="1" advAuto="0"/>
      <p:bldP spid="205" grpId="6"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188136" y="216747"/>
            <a:ext cx="12599917" cy="917786"/>
          </a:xfrm>
          <a:prstGeom prst="rect">
            <a:avLst/>
          </a:prstGeom>
        </p:spPr>
        <p:txBody>
          <a:bodyPr>
            <a:normAutofit/>
          </a:bodyPr>
          <a:lstStyle>
            <a:lvl1pPr defTabSz="490727">
              <a:spcBef>
                <a:spcPts val="1900"/>
              </a:spcBef>
              <a:defRPr sz="4368"/>
            </a:lvl1pPr>
          </a:lstStyle>
          <a:p>
            <a:r>
              <a:rPr dirty="0"/>
              <a:t>IDEALEM Achieves CR&gt;</a:t>
            </a:r>
            <a:r>
              <a:rPr dirty="0" smtClean="0"/>
              <a:t>100</a:t>
            </a:r>
            <a:endParaRPr dirty="0"/>
          </a:p>
        </p:txBody>
      </p:sp>
      <p:sp>
        <p:nvSpPr>
          <p:cNvPr id="211" name="Shape 211"/>
          <p:cNvSpPr/>
          <p:nvPr/>
        </p:nvSpPr>
        <p:spPr>
          <a:xfrm>
            <a:off x="10694936" y="1447760"/>
            <a:ext cx="119021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original</a:t>
            </a:r>
          </a:p>
        </p:txBody>
      </p:sp>
      <p:sp>
        <p:nvSpPr>
          <p:cNvPr id="212" name="Shape 212"/>
          <p:cNvSpPr/>
          <p:nvPr/>
        </p:nvSpPr>
        <p:spPr>
          <a:xfrm>
            <a:off x="10260732" y="3962360"/>
            <a:ext cx="200994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zfp -a 0.0004</a:t>
            </a:r>
          </a:p>
        </p:txBody>
      </p:sp>
      <p:sp>
        <p:nvSpPr>
          <p:cNvPr id="213" name="Shape 213"/>
          <p:cNvSpPr/>
          <p:nvPr/>
        </p:nvSpPr>
        <p:spPr>
          <a:xfrm>
            <a:off x="10479065" y="6476960"/>
            <a:ext cx="1538160"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IDEALEM</a:t>
            </a:r>
          </a:p>
        </p:txBody>
      </p:sp>
      <p:sp>
        <p:nvSpPr>
          <p:cNvPr id="214" name="Shape 214"/>
          <p:cNvSpPr/>
          <p:nvPr/>
        </p:nvSpPr>
        <p:spPr>
          <a:xfrm>
            <a:off x="10695023" y="48386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12.6</a:t>
            </a:r>
          </a:p>
        </p:txBody>
      </p:sp>
      <p:sp>
        <p:nvSpPr>
          <p:cNvPr id="215" name="Shape 215"/>
          <p:cNvSpPr/>
          <p:nvPr/>
        </p:nvSpPr>
        <p:spPr>
          <a:xfrm>
            <a:off x="10590888" y="7378661"/>
            <a:ext cx="157777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106.6</a:t>
            </a:r>
          </a:p>
        </p:txBody>
      </p:sp>
      <p:sp>
        <p:nvSpPr>
          <p:cNvPr id="217" name="Shape 217"/>
          <p:cNvSpPr/>
          <p:nvPr/>
        </p:nvSpPr>
        <p:spPr>
          <a:xfrm>
            <a:off x="10092268" y="2641601"/>
            <a:ext cx="2886826" cy="1238922"/>
          </a:xfrm>
          <a:prstGeom prst="wedgeEllipseCallout">
            <a:avLst>
              <a:gd name="adj1" fmla="val -41232"/>
              <a:gd name="adj2" fmla="val 72265"/>
            </a:avLst>
          </a:prstGeom>
          <a:solidFill>
            <a:schemeClr val="accent4">
              <a:lumOff val="-9884"/>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1700" spc="0">
                <a:solidFill>
                  <a:srgbClr val="FFFFFF"/>
                </a:solidFill>
                <a:latin typeface="DIN Alternate"/>
                <a:ea typeface="DIN Alternate"/>
                <a:cs typeface="DIN Alternate"/>
                <a:sym typeface="DIN Alternate"/>
              </a:defRPr>
            </a:lvl1pPr>
          </a:lstStyle>
          <a:p>
            <a:r>
              <a:rPr sz="2400" dirty="0">
                <a:latin typeface="Gill Sans"/>
                <a:cs typeface="Gill Sans"/>
              </a:rPr>
              <a:t>state-of-the-art floating point compressor</a:t>
            </a:r>
          </a:p>
        </p:txBody>
      </p:sp>
      <p:sp>
        <p:nvSpPr>
          <p:cNvPr id="218" name="Shape 218"/>
          <p:cNvSpPr/>
          <p:nvPr/>
        </p:nvSpPr>
        <p:spPr>
          <a:xfrm>
            <a:off x="8870463" y="945832"/>
            <a:ext cx="4050939" cy="53347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000" spc="19">
                <a:latin typeface="Iowan Old Style Roman"/>
                <a:ea typeface="Iowan Old Style Roman"/>
                <a:cs typeface="Iowan Old Style Roman"/>
                <a:sym typeface="Iowan Old Style Roman"/>
              </a:defRPr>
            </a:lvl1pPr>
          </a:lstStyle>
          <a:p>
            <a:r>
              <a:rPr lang="en-US" sz="2800" b="1" dirty="0" smtClean="0">
                <a:latin typeface="Gill Sans"/>
                <a:cs typeface="Gill Sans"/>
              </a:rPr>
              <a:t>Rat b</a:t>
            </a:r>
            <a:r>
              <a:rPr sz="2800" b="1" dirty="0" smtClean="0">
                <a:latin typeface="Gill Sans"/>
                <a:cs typeface="Gill Sans"/>
              </a:rPr>
              <a:t>rain </a:t>
            </a:r>
            <a:r>
              <a:rPr sz="2800" b="1" dirty="0">
                <a:latin typeface="Gill Sans"/>
                <a:cs typeface="Gill Sans"/>
              </a:rPr>
              <a:t>data (EEG</a:t>
            </a:r>
            <a:r>
              <a:rPr sz="2800" b="1" dirty="0" smtClean="0">
                <a:latin typeface="Gill Sans"/>
                <a:cs typeface="Gill Sans"/>
              </a:rPr>
              <a:t>)</a:t>
            </a:r>
            <a:endParaRPr sz="2800" b="1" dirty="0">
              <a:latin typeface="Gill Sans"/>
              <a:cs typeface="Gill Sans"/>
            </a:endParaRPr>
          </a:p>
        </p:txBody>
      </p:sp>
      <p:pic>
        <p:nvPicPr>
          <p:cNvPr id="15" name="pg1.pdf"/>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9349" t="268" r="7507" b="268"/>
          <a:stretch/>
        </p:blipFill>
        <p:spPr>
          <a:xfrm>
            <a:off x="67737" y="927099"/>
            <a:ext cx="9360287" cy="8419325"/>
          </a:xfrm>
          <a:prstGeom prst="rect">
            <a:avLst/>
          </a:prstGeom>
          <a:ln w="12700">
            <a:miter lim="400000"/>
          </a:ln>
        </p:spPr>
      </p:pic>
      <p:sp>
        <p:nvSpPr>
          <p:cNvPr id="216" name="Shape 216"/>
          <p:cNvSpPr/>
          <p:nvPr/>
        </p:nvSpPr>
        <p:spPr>
          <a:xfrm>
            <a:off x="9228667" y="8234708"/>
            <a:ext cx="3692734" cy="139525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a:solidFill>
                  <a:srgbClr val="FF2F92"/>
                </a:solidFill>
                <a:latin typeface="Impact"/>
                <a:ea typeface="Impact"/>
                <a:cs typeface="Impact"/>
                <a:sym typeface="Impact"/>
              </a:defRPr>
            </a:lvl1pPr>
          </a:lstStyle>
          <a:p>
            <a:r>
              <a:rPr dirty="0">
                <a:latin typeface="Gill Sans"/>
                <a:cs typeface="Gill Sans"/>
              </a:rPr>
              <a:t>compression ratio (CR): original size/compressed size</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14"/>
                                        </p:tgtEl>
                                        <p:attrNameLst>
                                          <p:attrName>style.visibility</p:attrName>
                                        </p:attrNameLst>
                                      </p:cBhvr>
                                      <p:to>
                                        <p:strVal val="visible"/>
                                      </p:to>
                                    </p:set>
                                    <p:anim calcmode="lin" valueType="num">
                                      <p:cBhvr>
                                        <p:cTn id="7" dur="1000" fill="hold"/>
                                        <p:tgtEl>
                                          <p:spTgt spid="214"/>
                                        </p:tgtEl>
                                        <p:attrNameLst>
                                          <p:attrName>ppt_x</p:attrName>
                                        </p:attrNameLst>
                                      </p:cBhvr>
                                      <p:tavLst>
                                        <p:tav tm="0">
                                          <p:val>
                                            <p:strVal val="0-#ppt_w/2"/>
                                          </p:val>
                                        </p:tav>
                                        <p:tav tm="100000">
                                          <p:val>
                                            <p:strVal val="#ppt_x"/>
                                          </p:val>
                                        </p:tav>
                                      </p:tavLst>
                                    </p:anim>
                                    <p:anim calcmode="lin" valueType="num">
                                      <p:cBhvr>
                                        <p:cTn id="8" dur="1000" fill="hold"/>
                                        <p:tgtEl>
                                          <p:spTgt spid="2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2" nodeType="afterEffect">
                                  <p:stCondLst>
                                    <p:cond delay="0"/>
                                  </p:stCondLst>
                                  <p:iterate>
                                    <p:tmAbs val="0"/>
                                  </p:iterate>
                                  <p:childTnLst>
                                    <p:set>
                                      <p:cBhvr>
                                        <p:cTn id="11" fill="hold"/>
                                        <p:tgtEl>
                                          <p:spTgt spid="215"/>
                                        </p:tgtEl>
                                        <p:attrNameLst>
                                          <p:attrName>style.visibility</p:attrName>
                                        </p:attrNameLst>
                                      </p:cBhvr>
                                      <p:to>
                                        <p:strVal val="visible"/>
                                      </p:to>
                                    </p:set>
                                    <p:anim calcmode="lin" valueType="num">
                                      <p:cBhvr>
                                        <p:cTn id="12" dur="1000" fill="hold"/>
                                        <p:tgtEl>
                                          <p:spTgt spid="215"/>
                                        </p:tgtEl>
                                        <p:attrNameLst>
                                          <p:attrName>ppt_x</p:attrName>
                                        </p:attrNameLst>
                                      </p:cBhvr>
                                      <p:tavLst>
                                        <p:tav tm="0">
                                          <p:val>
                                            <p:strVal val="0-#ppt_w/2"/>
                                          </p:val>
                                        </p:tav>
                                        <p:tav tm="100000">
                                          <p:val>
                                            <p:strVal val="#ppt_x"/>
                                          </p:val>
                                        </p:tav>
                                      </p:tavLst>
                                    </p:anim>
                                    <p:anim calcmode="lin" valueType="num">
                                      <p:cBhvr>
                                        <p:cTn id="13" dur="1000" fill="hold"/>
                                        <p:tgtEl>
                                          <p:spTgt spid="2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 presetClass="entr" presetSubtype="0" fill="hold" grpId="3" nodeType="afterEffect">
                                  <p:stCondLst>
                                    <p:cond delay="0"/>
                                  </p:stCondLst>
                                  <p:iterate>
                                    <p:tmAbs val="0"/>
                                  </p:iterate>
                                  <p:childTnLst>
                                    <p:set>
                                      <p:cBhvr>
                                        <p:cTn id="16" fill="hold"/>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animBg="1" advAuto="0"/>
      <p:bldP spid="215" grpId="2" animBg="1" advAuto="0"/>
      <p:bldP spid="216"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g2_4.pdf"/>
          <p:cNvPicPr>
            <a:picLocks noChangeAspect="1"/>
          </p:cNvPicPr>
          <p:nvPr/>
        </p:nvPicPr>
        <p:blipFill>
          <a:blip r:embed="rId3">
            <a:extLst/>
          </a:blip>
          <a:stretch>
            <a:fillRect/>
          </a:stretch>
        </p:blipFill>
        <p:spPr>
          <a:xfrm>
            <a:off x="4114872" y="6037522"/>
            <a:ext cx="4775056" cy="3590269"/>
          </a:xfrm>
          <a:prstGeom prst="rect">
            <a:avLst/>
          </a:prstGeom>
          <a:ln w="12700">
            <a:miter lim="400000"/>
          </a:ln>
        </p:spPr>
      </p:pic>
      <p:sp>
        <p:nvSpPr>
          <p:cNvPr id="223" name="Shape 223"/>
          <p:cNvSpPr/>
          <p:nvPr/>
        </p:nvSpPr>
        <p:spPr>
          <a:xfrm>
            <a:off x="5667517" y="5695910"/>
            <a:ext cx="1538160"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IDEALEM</a:t>
            </a:r>
          </a:p>
        </p:txBody>
      </p:sp>
      <p:pic>
        <p:nvPicPr>
          <p:cNvPr id="224" name="pg2_3.pdf"/>
          <p:cNvPicPr>
            <a:picLocks noChangeAspect="1"/>
          </p:cNvPicPr>
          <p:nvPr/>
        </p:nvPicPr>
        <p:blipFill>
          <a:blip r:embed="rId4">
            <a:extLst/>
          </a:blip>
          <a:stretch>
            <a:fillRect/>
          </a:stretch>
        </p:blipFill>
        <p:spPr>
          <a:xfrm>
            <a:off x="-253522" y="6037522"/>
            <a:ext cx="4775056" cy="3590269"/>
          </a:xfrm>
          <a:prstGeom prst="rect">
            <a:avLst/>
          </a:prstGeom>
          <a:ln w="12700">
            <a:miter lim="400000"/>
          </a:ln>
        </p:spPr>
      </p:pic>
      <p:sp>
        <p:nvSpPr>
          <p:cNvPr id="226" name="Shape 226"/>
          <p:cNvSpPr>
            <a:spLocks noGrp="1"/>
          </p:cNvSpPr>
          <p:nvPr>
            <p:ph type="title"/>
          </p:nvPr>
        </p:nvSpPr>
        <p:spPr>
          <a:prstGeom prst="rect">
            <a:avLst/>
          </a:prstGeom>
        </p:spPr>
        <p:txBody>
          <a:bodyPr>
            <a:normAutofit/>
          </a:bodyPr>
          <a:lstStyle>
            <a:lvl1pPr defTabSz="543305">
              <a:spcBef>
                <a:spcPts val="2100"/>
              </a:spcBef>
              <a:defRPr sz="4836"/>
            </a:lvl1pPr>
          </a:lstStyle>
          <a:p>
            <a:r>
              <a:t>Compression ratio vs. Reconstruction Quality</a:t>
            </a:r>
          </a:p>
        </p:txBody>
      </p:sp>
      <p:grpSp>
        <p:nvGrpSpPr>
          <p:cNvPr id="230" name="Group 230"/>
          <p:cNvGrpSpPr/>
          <p:nvPr/>
        </p:nvGrpSpPr>
        <p:grpSpPr>
          <a:xfrm>
            <a:off x="-259507" y="1947527"/>
            <a:ext cx="13523814" cy="3590269"/>
            <a:chOff x="0" y="0"/>
            <a:chExt cx="13523812" cy="3590267"/>
          </a:xfrm>
        </p:grpSpPr>
        <p:pic>
          <p:nvPicPr>
            <p:cNvPr id="227" name="pg2_0.pdf"/>
            <p:cNvPicPr>
              <a:picLocks noChangeAspect="1"/>
            </p:cNvPicPr>
            <p:nvPr/>
          </p:nvPicPr>
          <p:blipFill>
            <a:blip r:embed="rId5">
              <a:extLst/>
            </a:blip>
            <a:stretch>
              <a:fillRect/>
            </a:stretch>
          </p:blipFill>
          <p:spPr>
            <a:xfrm>
              <a:off x="0" y="0"/>
              <a:ext cx="4781040" cy="3590268"/>
            </a:xfrm>
            <a:prstGeom prst="rect">
              <a:avLst/>
            </a:prstGeom>
            <a:ln w="12700" cap="flat">
              <a:noFill/>
              <a:miter lim="400000"/>
            </a:ln>
            <a:effectLst/>
          </p:spPr>
        </p:pic>
        <p:pic>
          <p:nvPicPr>
            <p:cNvPr id="228" name="pg2_1.pdf"/>
            <p:cNvPicPr>
              <a:picLocks noChangeAspect="1"/>
            </p:cNvPicPr>
            <p:nvPr/>
          </p:nvPicPr>
          <p:blipFill>
            <a:blip r:embed="rId6">
              <a:extLst/>
            </a:blip>
            <a:stretch>
              <a:fillRect/>
            </a:stretch>
          </p:blipFill>
          <p:spPr>
            <a:xfrm>
              <a:off x="4382598" y="0"/>
              <a:ext cx="4781040" cy="3590268"/>
            </a:xfrm>
            <a:prstGeom prst="rect">
              <a:avLst/>
            </a:prstGeom>
            <a:ln w="12700" cap="flat">
              <a:noFill/>
              <a:miter lim="400000"/>
            </a:ln>
            <a:effectLst/>
          </p:spPr>
        </p:pic>
        <p:pic>
          <p:nvPicPr>
            <p:cNvPr id="229" name="pg2_2.pdf"/>
            <p:cNvPicPr>
              <a:picLocks noChangeAspect="1"/>
            </p:cNvPicPr>
            <p:nvPr/>
          </p:nvPicPr>
          <p:blipFill>
            <a:blip r:embed="rId7">
              <a:extLst/>
            </a:blip>
            <a:stretch>
              <a:fillRect/>
            </a:stretch>
          </p:blipFill>
          <p:spPr>
            <a:xfrm>
              <a:off x="8742773" y="0"/>
              <a:ext cx="4781040" cy="3590268"/>
            </a:xfrm>
            <a:prstGeom prst="rect">
              <a:avLst/>
            </a:prstGeom>
            <a:ln w="12700" cap="flat">
              <a:noFill/>
              <a:miter lim="400000"/>
            </a:ln>
            <a:effectLst/>
          </p:spPr>
        </p:pic>
      </p:grpSp>
      <p:pic>
        <p:nvPicPr>
          <p:cNvPr id="231" name="pg2_5.pdf"/>
          <p:cNvPicPr>
            <a:picLocks noChangeAspect="1"/>
          </p:cNvPicPr>
          <p:nvPr/>
        </p:nvPicPr>
        <p:blipFill>
          <a:blip r:embed="rId8">
            <a:extLst/>
          </a:blip>
          <a:stretch>
            <a:fillRect/>
          </a:stretch>
        </p:blipFill>
        <p:spPr>
          <a:xfrm>
            <a:off x="8483266" y="6037522"/>
            <a:ext cx="4781041" cy="3590269"/>
          </a:xfrm>
          <a:prstGeom prst="rect">
            <a:avLst/>
          </a:prstGeom>
          <a:ln w="12700">
            <a:miter lim="400000"/>
          </a:ln>
        </p:spPr>
      </p:pic>
      <p:sp>
        <p:nvSpPr>
          <p:cNvPr id="232" name="Shape 232"/>
          <p:cNvSpPr/>
          <p:nvPr/>
        </p:nvSpPr>
        <p:spPr>
          <a:xfrm>
            <a:off x="6217492" y="1619210"/>
            <a:ext cx="528809"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zfp</a:t>
            </a:r>
          </a:p>
        </p:txBody>
      </p:sp>
      <p:sp>
        <p:nvSpPr>
          <p:cNvPr id="233" name="Shape 233"/>
          <p:cNvSpPr/>
          <p:nvPr/>
        </p:nvSpPr>
        <p:spPr>
          <a:xfrm>
            <a:off x="839823" y="23113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12.6</a:t>
            </a:r>
          </a:p>
        </p:txBody>
      </p:sp>
      <p:sp>
        <p:nvSpPr>
          <p:cNvPr id="234" name="Shape 234"/>
          <p:cNvSpPr/>
          <p:nvPr/>
        </p:nvSpPr>
        <p:spPr>
          <a:xfrm>
            <a:off x="5234023" y="23113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14.1</a:t>
            </a:r>
          </a:p>
        </p:txBody>
      </p:sp>
      <p:sp>
        <p:nvSpPr>
          <p:cNvPr id="235" name="Shape 235"/>
          <p:cNvSpPr/>
          <p:nvPr/>
        </p:nvSpPr>
        <p:spPr>
          <a:xfrm>
            <a:off x="9590123" y="23113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21.0</a:t>
            </a:r>
          </a:p>
        </p:txBody>
      </p:sp>
      <p:sp>
        <p:nvSpPr>
          <p:cNvPr id="236" name="Shape 236"/>
          <p:cNvSpPr/>
          <p:nvPr/>
        </p:nvSpPr>
        <p:spPr>
          <a:xfrm>
            <a:off x="903153" y="64261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12.6</a:t>
            </a:r>
          </a:p>
        </p:txBody>
      </p:sp>
      <p:sp>
        <p:nvSpPr>
          <p:cNvPr id="237" name="Shape 237"/>
          <p:cNvSpPr/>
          <p:nvPr/>
        </p:nvSpPr>
        <p:spPr>
          <a:xfrm>
            <a:off x="5197994" y="6426161"/>
            <a:ext cx="1394651"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61.9</a:t>
            </a:r>
          </a:p>
        </p:txBody>
      </p:sp>
      <p:sp>
        <p:nvSpPr>
          <p:cNvPr id="238" name="Shape 238"/>
          <p:cNvSpPr/>
          <p:nvPr/>
        </p:nvSpPr>
        <p:spPr>
          <a:xfrm>
            <a:off x="9485033" y="6426161"/>
            <a:ext cx="157777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106.6</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p:cNvSpPr>
          <p:nvPr>
            <p:ph type="title"/>
          </p:nvPr>
        </p:nvSpPr>
        <p:spPr>
          <a:prstGeom prst="rect">
            <a:avLst/>
          </a:prstGeom>
        </p:spPr>
        <p:txBody>
          <a:bodyPr>
            <a:normAutofit fontScale="90000"/>
          </a:bodyPr>
          <a:lstStyle>
            <a:lvl1pPr defTabSz="543305">
              <a:spcBef>
                <a:spcPts val="2100"/>
              </a:spcBef>
              <a:defRPr sz="4836"/>
            </a:lvl1pPr>
          </a:lstStyle>
          <a:p>
            <a:r>
              <a:t>How Three Key Parameters Affect Compression Ratio</a:t>
            </a:r>
          </a:p>
        </p:txBody>
      </p:sp>
      <p:sp>
        <p:nvSpPr>
          <p:cNvPr id="255" name="Shape 255"/>
          <p:cNvSpPr>
            <a:spLocks noGrp="1"/>
          </p:cNvSpPr>
          <p:nvPr>
            <p:ph type="body" idx="4294967295"/>
          </p:nvPr>
        </p:nvSpPr>
        <p:spPr>
          <a:xfrm>
            <a:off x="188136" y="6097588"/>
            <a:ext cx="11861800" cy="3279775"/>
          </a:xfrm>
          <a:prstGeom prst="rect">
            <a:avLst/>
          </a:prstGeom>
        </p:spPr>
        <p:txBody>
          <a:bodyPr/>
          <a:lstStyle/>
          <a:p>
            <a:pPr marL="422909" indent="-422909" defTabSz="525779">
              <a:spcBef>
                <a:spcPts val="1600"/>
              </a:spcBef>
              <a:defRPr sz="2880"/>
            </a:pPr>
            <a:r>
              <a:rPr dirty="0"/>
              <a:t>Small memory usage: 128KB for BlkLen=32 and 255 buffers</a:t>
            </a:r>
          </a:p>
          <a:p>
            <a:pPr marL="422909" indent="-422909" defTabSz="525779">
              <a:spcBef>
                <a:spcPts val="900"/>
              </a:spcBef>
              <a:defRPr sz="2880"/>
            </a:pPr>
            <a:r>
              <a:rPr dirty="0"/>
              <a:t>Two </a:t>
            </a:r>
            <a:r>
              <a:rPr dirty="0" smtClean="0"/>
              <a:t>parameters </a:t>
            </a:r>
            <a:r>
              <a:rPr lang="en-US" dirty="0"/>
              <a:t>have obvious </a:t>
            </a:r>
            <a:r>
              <a:rPr lang="en-US" dirty="0" smtClean="0"/>
              <a:t>influence </a:t>
            </a:r>
            <a:r>
              <a:rPr dirty="0" smtClean="0"/>
              <a:t>on </a:t>
            </a:r>
            <a:r>
              <a:rPr dirty="0"/>
              <a:t>compression ratio (CR)</a:t>
            </a:r>
          </a:p>
          <a:p>
            <a:pPr marL="845819" lvl="1" indent="-422909" defTabSz="525779">
              <a:spcBef>
                <a:spcPts val="900"/>
              </a:spcBef>
              <a:defRPr sz="2880"/>
            </a:pPr>
            <a:r>
              <a:rPr dirty="0"/>
              <a:t>threshold ↓, CR ↑</a:t>
            </a:r>
          </a:p>
          <a:p>
            <a:pPr marL="845819" lvl="1" indent="-422909" defTabSz="525779">
              <a:spcBef>
                <a:spcPts val="1600"/>
              </a:spcBef>
              <a:defRPr sz="2880"/>
            </a:pPr>
            <a:r>
              <a:rPr dirty="0"/>
              <a:t># of buffers ↑, CR ↑</a:t>
            </a:r>
          </a:p>
          <a:p>
            <a:pPr marL="422909" indent="-422909" defTabSz="525779">
              <a:spcBef>
                <a:spcPts val="1600"/>
              </a:spcBef>
              <a:defRPr sz="2880"/>
            </a:pPr>
            <a:r>
              <a:rPr dirty="0"/>
              <a:t>Effect of block length (BlkLen) is not immediately apparent</a:t>
            </a:r>
          </a:p>
        </p:txBody>
      </p:sp>
      <p:pic>
        <p:nvPicPr>
          <p:cNvPr id="256" name="fig8a.pdf"/>
          <p:cNvPicPr>
            <a:picLocks noChangeAspect="1"/>
          </p:cNvPicPr>
          <p:nvPr/>
        </p:nvPicPr>
        <p:blipFill>
          <a:blip r:embed="rId2">
            <a:extLst/>
          </a:blip>
          <a:stretch>
            <a:fillRect/>
          </a:stretch>
        </p:blipFill>
        <p:spPr>
          <a:xfrm>
            <a:off x="169251" y="2209800"/>
            <a:ext cx="4142533" cy="3279505"/>
          </a:xfrm>
          <a:prstGeom prst="rect">
            <a:avLst/>
          </a:prstGeom>
          <a:ln w="12700">
            <a:miter lim="400000"/>
          </a:ln>
        </p:spPr>
      </p:pic>
      <p:pic>
        <p:nvPicPr>
          <p:cNvPr id="257" name="fig8b.pdf"/>
          <p:cNvPicPr>
            <a:picLocks noChangeAspect="1"/>
          </p:cNvPicPr>
          <p:nvPr/>
        </p:nvPicPr>
        <p:blipFill>
          <a:blip r:embed="rId3">
            <a:extLst/>
          </a:blip>
          <a:stretch>
            <a:fillRect/>
          </a:stretch>
        </p:blipFill>
        <p:spPr>
          <a:xfrm>
            <a:off x="4481934" y="2209800"/>
            <a:ext cx="4142532" cy="3279505"/>
          </a:xfrm>
          <a:prstGeom prst="rect">
            <a:avLst/>
          </a:prstGeom>
          <a:ln w="12700">
            <a:miter lim="400000"/>
          </a:ln>
        </p:spPr>
      </p:pic>
      <p:pic>
        <p:nvPicPr>
          <p:cNvPr id="258" name="fig8c.pdf"/>
          <p:cNvPicPr>
            <a:picLocks noChangeAspect="1"/>
          </p:cNvPicPr>
          <p:nvPr/>
        </p:nvPicPr>
        <p:blipFill>
          <a:blip r:embed="rId4">
            <a:extLst/>
          </a:blip>
          <a:stretch>
            <a:fillRect/>
          </a:stretch>
        </p:blipFill>
        <p:spPr>
          <a:xfrm>
            <a:off x="8731116" y="2209800"/>
            <a:ext cx="4142533" cy="3279505"/>
          </a:xfrm>
          <a:prstGeom prst="rect">
            <a:avLst/>
          </a:prstGeom>
          <a:ln w="12700">
            <a:miter lim="400000"/>
          </a:ln>
        </p:spPr>
      </p:pic>
      <p:sp>
        <p:nvSpPr>
          <p:cNvPr id="259" name="Shape 259"/>
          <p:cNvSpPr/>
          <p:nvPr/>
        </p:nvSpPr>
        <p:spPr>
          <a:xfrm>
            <a:off x="1432889" y="5452122"/>
            <a:ext cx="1698628"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spc="19">
                <a:latin typeface="Iowan Old Style Roman"/>
                <a:ea typeface="Iowan Old Style Roman"/>
                <a:cs typeface="Iowan Old Style Roman"/>
                <a:sym typeface="Iowan Old Style Roman"/>
              </a:defRPr>
            </a:lvl1pPr>
          </a:lstStyle>
          <a:p>
            <a:r>
              <a:rPr>
                <a:latin typeface="Gill Sans"/>
                <a:cs typeface="Gill Sans"/>
              </a:rPr>
              <a:t>threshold: 0.01</a:t>
            </a:r>
          </a:p>
        </p:txBody>
      </p:sp>
      <p:sp>
        <p:nvSpPr>
          <p:cNvPr id="260" name="Shape 260"/>
          <p:cNvSpPr/>
          <p:nvPr/>
        </p:nvSpPr>
        <p:spPr>
          <a:xfrm>
            <a:off x="5720171" y="5452122"/>
            <a:ext cx="1698628"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spc="19">
                <a:latin typeface="Iowan Old Style Roman"/>
                <a:ea typeface="Iowan Old Style Roman"/>
                <a:cs typeface="Iowan Old Style Roman"/>
                <a:sym typeface="Iowan Old Style Roman"/>
              </a:defRPr>
            </a:lvl1pPr>
          </a:lstStyle>
          <a:p>
            <a:r>
              <a:rPr>
                <a:latin typeface="Gill Sans"/>
                <a:cs typeface="Gill Sans"/>
              </a:rPr>
              <a:t>threshold: 0.05</a:t>
            </a:r>
          </a:p>
        </p:txBody>
      </p:sp>
      <p:sp>
        <p:nvSpPr>
          <p:cNvPr id="261" name="Shape 261"/>
          <p:cNvSpPr/>
          <p:nvPr/>
        </p:nvSpPr>
        <p:spPr>
          <a:xfrm>
            <a:off x="10092055" y="5452122"/>
            <a:ext cx="1567951"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spc="19">
                <a:latin typeface="Iowan Old Style Roman"/>
                <a:ea typeface="Iowan Old Style Roman"/>
                <a:cs typeface="Iowan Old Style Roman"/>
                <a:sym typeface="Iowan Old Style Roman"/>
              </a:defRPr>
            </a:lvl1pPr>
          </a:lstStyle>
          <a:p>
            <a:r>
              <a:rPr>
                <a:latin typeface="Gill Sans"/>
                <a:cs typeface="Gill Sans"/>
              </a:rPr>
              <a:t>threshold: 0.1</a:t>
            </a:r>
          </a:p>
        </p:txBody>
      </p:sp>
      <p:sp>
        <p:nvSpPr>
          <p:cNvPr id="262" name="Shape 262"/>
          <p:cNvSpPr/>
          <p:nvPr/>
        </p:nvSpPr>
        <p:spPr>
          <a:xfrm>
            <a:off x="4372417" y="1639031"/>
            <a:ext cx="4219104"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Iowan Old Style Roman"/>
                <a:ea typeface="Iowan Old Style Roman"/>
                <a:cs typeface="Iowan Old Style Roman"/>
                <a:sym typeface="Iowan Old Style Roman"/>
              </a:defRPr>
            </a:lvl1pPr>
          </a:lstStyle>
          <a:p>
            <a:r>
              <a:rPr>
                <a:latin typeface="Gill Sans"/>
                <a:cs typeface="Gill Sans"/>
              </a:rPr>
              <a:t>power grid monitoring data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mpiricalCDF.pdf"/>
          <p:cNvPicPr>
            <a:picLocks noChangeAspect="1"/>
          </p:cNvPicPr>
          <p:nvPr/>
        </p:nvPicPr>
        <p:blipFill>
          <a:blip r:embed="rId2">
            <a:extLst/>
          </a:blip>
          <a:stretch>
            <a:fillRect/>
          </a:stretch>
        </p:blipFill>
        <p:spPr>
          <a:xfrm>
            <a:off x="9216408" y="6778845"/>
            <a:ext cx="3766295" cy="2831801"/>
          </a:xfrm>
          <a:prstGeom prst="rect">
            <a:avLst/>
          </a:prstGeom>
          <a:ln w="12700">
            <a:miter lim="400000"/>
          </a:ln>
        </p:spPr>
      </p:pic>
      <p:sp>
        <p:nvSpPr>
          <p:cNvPr id="265" name="Shape 265"/>
          <p:cNvSpPr>
            <a:spLocks noGrp="1"/>
          </p:cNvSpPr>
          <p:nvPr>
            <p:ph type="title"/>
          </p:nvPr>
        </p:nvSpPr>
        <p:spPr>
          <a:xfrm>
            <a:off x="188136" y="216747"/>
            <a:ext cx="12599917" cy="900853"/>
          </a:xfrm>
          <a:prstGeom prst="rect">
            <a:avLst/>
          </a:prstGeom>
        </p:spPr>
        <p:txBody>
          <a:bodyPr>
            <a:normAutofit/>
          </a:bodyPr>
          <a:lstStyle>
            <a:lvl1pPr defTabSz="543305">
              <a:spcBef>
                <a:spcPts val="2100"/>
              </a:spcBef>
              <a:defRPr sz="4836"/>
            </a:lvl1pPr>
          </a:lstStyle>
          <a:p>
            <a:r>
              <a:rPr dirty="0" smtClean="0"/>
              <a:t>Limit</a:t>
            </a:r>
            <a:r>
              <a:rPr lang="en-US" dirty="0" smtClean="0"/>
              <a:t>s</a:t>
            </a:r>
            <a:r>
              <a:rPr dirty="0" smtClean="0"/>
              <a:t> </a:t>
            </a:r>
            <a:r>
              <a:rPr dirty="0"/>
              <a:t>on Achievable Compression Ratio</a:t>
            </a:r>
          </a:p>
        </p:txBody>
      </p:sp>
      <p:sp>
        <p:nvSpPr>
          <p:cNvPr id="266" name="Shape 266"/>
          <p:cNvSpPr>
            <a:spLocks noGrp="1"/>
          </p:cNvSpPr>
          <p:nvPr>
            <p:ph idx="1"/>
          </p:nvPr>
        </p:nvSpPr>
        <p:spPr>
          <a:xfrm>
            <a:off x="188135" y="1212428"/>
            <a:ext cx="12599918" cy="2546772"/>
          </a:xfrm>
          <a:prstGeom prst="rect">
            <a:avLst/>
          </a:prstGeom>
        </p:spPr>
        <p:txBody>
          <a:bodyPr>
            <a:normAutofit fontScale="77500" lnSpcReduction="20000"/>
          </a:bodyPr>
          <a:lstStyle/>
          <a:p>
            <a:pPr>
              <a:spcBef>
                <a:spcPts val="1000"/>
              </a:spcBef>
            </a:pPr>
            <a:r>
              <a:rPr dirty="0"/>
              <a:t>Proposition: </a:t>
            </a:r>
            <a:r>
              <a:rPr dirty="0">
                <a:ea typeface="Iowan Old Style Italic"/>
                <a:sym typeface="Iowan Old Style Italic"/>
              </a:rPr>
              <a:t>Given a block length n, the maximum achievable CR of IDEALEM encoder with multiple buffers is 8⋅n</a:t>
            </a:r>
          </a:p>
          <a:p>
            <a:pPr lvl="1">
              <a:lnSpc>
                <a:spcPct val="120000"/>
              </a:lnSpc>
              <a:spcBef>
                <a:spcPts val="400"/>
              </a:spcBef>
            </a:pPr>
            <a:r>
              <a:rPr dirty="0"/>
              <a:t>assuming double precision floating-point format (8 bytes)</a:t>
            </a:r>
          </a:p>
          <a:p>
            <a:pPr>
              <a:spcBef>
                <a:spcPts val="1000"/>
              </a:spcBef>
            </a:pPr>
            <a:r>
              <a:rPr dirty="0"/>
              <a:t>Large BlkLen </a:t>
            </a:r>
            <a:r>
              <a:rPr dirty="0">
                <a:ea typeface="Iowan Old Style Italic"/>
                <a:sym typeface="Iowan Old Style Italic"/>
              </a:rPr>
              <a:t>n</a:t>
            </a:r>
            <a:r>
              <a:rPr dirty="0"/>
              <a:t> potentially increases CR, but it also increases difficulty of passing the KS test</a:t>
            </a:r>
          </a:p>
        </p:txBody>
      </p:sp>
      <p:pic>
        <p:nvPicPr>
          <p:cNvPr id="267" name="fig3.pdf"/>
          <p:cNvPicPr>
            <a:picLocks noChangeAspect="1"/>
          </p:cNvPicPr>
          <p:nvPr/>
        </p:nvPicPr>
        <p:blipFill>
          <a:blip r:embed="rId3">
            <a:extLst/>
          </a:blip>
          <a:stretch>
            <a:fillRect/>
          </a:stretch>
        </p:blipFill>
        <p:spPr>
          <a:xfrm>
            <a:off x="188135" y="4064000"/>
            <a:ext cx="8496903" cy="5476919"/>
          </a:xfrm>
          <a:prstGeom prst="rect">
            <a:avLst/>
          </a:prstGeom>
          <a:ln w="12700">
            <a:miter lim="400000"/>
          </a:ln>
        </p:spPr>
      </p:pic>
      <p:sp>
        <p:nvSpPr>
          <p:cNvPr id="269" name="Shape 269"/>
          <p:cNvSpPr/>
          <p:nvPr/>
        </p:nvSpPr>
        <p:spPr>
          <a:xfrm>
            <a:off x="903642" y="6174399"/>
            <a:ext cx="7546091" cy="0"/>
          </a:xfrm>
          <a:prstGeom prst="line">
            <a:avLst/>
          </a:prstGeom>
          <a:ln w="38100" cap="rnd">
            <a:solidFill>
              <a:srgbClr val="FF2600"/>
            </a:solidFill>
            <a:custDash>
              <a:ds d="100000" sp="200000"/>
            </a:custDash>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70" name="Shape 270"/>
          <p:cNvSpPr/>
          <p:nvPr/>
        </p:nvSpPr>
        <p:spPr>
          <a:xfrm>
            <a:off x="6943807" y="6368477"/>
            <a:ext cx="1268859" cy="410369"/>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1400" spc="14">
                <a:solidFill>
                  <a:srgbClr val="FF2600"/>
                </a:solidFill>
                <a:latin typeface="Iowan Old Style Roman"/>
                <a:ea typeface="Iowan Old Style Roman"/>
                <a:cs typeface="Iowan Old Style Roman"/>
                <a:sym typeface="Iowan Old Style Roman"/>
              </a:defRPr>
            </a:lvl1pPr>
          </a:lstStyle>
          <a:p>
            <a:r>
              <a:rPr sz="2000" dirty="0">
                <a:latin typeface="Gill Sans"/>
                <a:cs typeface="Gill Sans"/>
              </a:rPr>
              <a:t>threshold</a:t>
            </a:r>
          </a:p>
        </p:txBody>
      </p:sp>
      <p:sp>
        <p:nvSpPr>
          <p:cNvPr id="271" name="Shape 271"/>
          <p:cNvSpPr/>
          <p:nvPr/>
        </p:nvSpPr>
        <p:spPr>
          <a:xfrm>
            <a:off x="8892135" y="4063999"/>
            <a:ext cx="3895919" cy="2319867"/>
          </a:xfrm>
          <a:prstGeom prst="wedgeEllipseCallout">
            <a:avLst>
              <a:gd name="adj1" fmla="val -65460"/>
              <a:gd name="adj2" fmla="val 1288"/>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p>
            <a:pPr algn="ctr">
              <a:spcBef>
                <a:spcPts val="0"/>
              </a:spcBef>
              <a:defRPr sz="1600" spc="0">
                <a:latin typeface="DIN Alternate"/>
                <a:ea typeface="DIN Alternate"/>
                <a:cs typeface="DIN Alternate"/>
                <a:sym typeface="DIN Alternate"/>
              </a:defRPr>
            </a:pPr>
            <a:r>
              <a:rPr sz="2400" dirty="0">
                <a:latin typeface="Gill Sans"/>
                <a:cs typeface="Gill Sans"/>
              </a:rPr>
              <a:t>large n makes it difficult to pass KS test for the same distributional distance</a:t>
            </a:r>
          </a:p>
        </p:txBody>
      </p:sp>
      <p:sp>
        <p:nvSpPr>
          <p:cNvPr id="12" name="Shape 151"/>
          <p:cNvSpPr/>
          <p:nvPr/>
        </p:nvSpPr>
        <p:spPr>
          <a:xfrm>
            <a:off x="11906565" y="6923254"/>
            <a:ext cx="353857" cy="794917"/>
          </a:xfrm>
          <a:prstGeom prst="ellipse">
            <a:avLst/>
          </a:prstGeom>
          <a:ln w="508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p>
        </p:txBody>
      </p:sp>
      <p:sp>
        <p:nvSpPr>
          <p:cNvPr id="268" name="Shape 268"/>
          <p:cNvSpPr/>
          <p:nvPr/>
        </p:nvSpPr>
        <p:spPr>
          <a:xfrm>
            <a:off x="8549571" y="8670772"/>
            <a:ext cx="1948327" cy="841256"/>
          </a:xfrm>
          <a:prstGeom prst="rect">
            <a:avLst/>
          </a:prstGeom>
          <a:solidFill>
            <a:schemeClr val="bg1">
              <a:alpha val="40000"/>
            </a:schemeClr>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spc="14">
                <a:solidFill>
                  <a:srgbClr val="FF2600"/>
                </a:solidFill>
                <a:latin typeface="Iowan Old Style Roman"/>
                <a:ea typeface="Iowan Old Style Roman"/>
                <a:cs typeface="Iowan Old Style Roman"/>
                <a:sym typeface="Iowan Old Style Roman"/>
              </a:defRPr>
            </a:lvl1pPr>
          </a:lstStyle>
          <a:p>
            <a:r>
              <a:rPr sz="2400" dirty="0">
                <a:latin typeface="Gill Sans"/>
                <a:cs typeface="Gill Sans"/>
              </a:rPr>
              <a:t>distributional distance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switch_a6.pdf"/>
          <p:cNvPicPr>
            <a:picLocks noChangeAspect="1"/>
          </p:cNvPicPr>
          <p:nvPr/>
        </p:nvPicPr>
        <p:blipFill rotWithShape="1">
          <a:blip r:embed="rId3">
            <a:extLst/>
          </a:blip>
          <a:srcRect l="6602" r="7928" b="4633"/>
          <a:stretch/>
        </p:blipFill>
        <p:spPr>
          <a:xfrm>
            <a:off x="492803" y="835730"/>
            <a:ext cx="9533853" cy="7998434"/>
          </a:xfrm>
          <a:prstGeom prst="rect">
            <a:avLst/>
          </a:prstGeom>
          <a:ln w="12700">
            <a:miter lim="400000"/>
          </a:ln>
        </p:spPr>
      </p:pic>
      <p:sp>
        <p:nvSpPr>
          <p:cNvPr id="243" name="Shape 243"/>
          <p:cNvSpPr/>
          <p:nvPr/>
        </p:nvSpPr>
        <p:spPr>
          <a:xfrm>
            <a:off x="10694936" y="1447760"/>
            <a:ext cx="119021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original</a:t>
            </a:r>
          </a:p>
        </p:txBody>
      </p:sp>
      <p:sp>
        <p:nvSpPr>
          <p:cNvPr id="244" name="Shape 244"/>
          <p:cNvSpPr/>
          <p:nvPr/>
        </p:nvSpPr>
        <p:spPr>
          <a:xfrm>
            <a:off x="10706396" y="3962360"/>
            <a:ext cx="1195127"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zfp -a 2</a:t>
            </a:r>
          </a:p>
        </p:txBody>
      </p:sp>
      <p:sp>
        <p:nvSpPr>
          <p:cNvPr id="245" name="Shape 245"/>
          <p:cNvSpPr/>
          <p:nvPr/>
        </p:nvSpPr>
        <p:spPr>
          <a:xfrm>
            <a:off x="10479065" y="6476960"/>
            <a:ext cx="1538160"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IDEALEM</a:t>
            </a:r>
          </a:p>
        </p:txBody>
      </p:sp>
      <p:sp>
        <p:nvSpPr>
          <p:cNvPr id="246" name="Shape 246"/>
          <p:cNvSpPr/>
          <p:nvPr/>
        </p:nvSpPr>
        <p:spPr>
          <a:xfrm>
            <a:off x="10891353" y="4856245"/>
            <a:ext cx="946083"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8</a:t>
            </a:r>
          </a:p>
        </p:txBody>
      </p:sp>
      <p:sp>
        <p:nvSpPr>
          <p:cNvPr id="247" name="Shape 247"/>
          <p:cNvSpPr/>
          <p:nvPr/>
        </p:nvSpPr>
        <p:spPr>
          <a:xfrm>
            <a:off x="10593145" y="7365263"/>
            <a:ext cx="157777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F92"/>
                </a:solidFill>
                <a:latin typeface="Impact"/>
                <a:ea typeface="Impact"/>
                <a:cs typeface="Impact"/>
                <a:sym typeface="Impact"/>
              </a:defRPr>
            </a:lvl1pPr>
          </a:lstStyle>
          <a:p>
            <a:r>
              <a:rPr>
                <a:latin typeface="Gill Sans"/>
                <a:cs typeface="Gill Sans"/>
              </a:rPr>
              <a:t>CR: 189.3</a:t>
            </a:r>
          </a:p>
        </p:txBody>
      </p:sp>
      <p:sp>
        <p:nvSpPr>
          <p:cNvPr id="248" name="Shape 248"/>
          <p:cNvSpPr>
            <a:spLocks noGrp="1"/>
          </p:cNvSpPr>
          <p:nvPr>
            <p:ph type="title"/>
          </p:nvPr>
        </p:nvSpPr>
        <p:spPr>
          <a:xfrm>
            <a:off x="188136" y="0"/>
            <a:ext cx="12599917" cy="1083733"/>
          </a:xfrm>
          <a:prstGeom prst="rect">
            <a:avLst/>
          </a:prstGeom>
        </p:spPr>
        <p:txBody>
          <a:bodyPr>
            <a:normAutofit/>
          </a:bodyPr>
          <a:lstStyle>
            <a:lvl1pPr defTabSz="543305">
              <a:spcBef>
                <a:spcPts val="2100"/>
              </a:spcBef>
              <a:defRPr sz="4836"/>
            </a:lvl1pPr>
          </a:lstStyle>
          <a:p>
            <a:r>
              <a:rPr dirty="0"/>
              <a:t>Another Example (power grid monitoring data)</a:t>
            </a:r>
          </a:p>
        </p:txBody>
      </p:sp>
      <p:sp>
        <p:nvSpPr>
          <p:cNvPr id="249" name="Shape 249"/>
          <p:cNvSpPr/>
          <p:nvPr/>
        </p:nvSpPr>
        <p:spPr>
          <a:xfrm>
            <a:off x="3327769" y="2540993"/>
            <a:ext cx="3680495" cy="4103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spc="19">
                <a:solidFill>
                  <a:srgbClr val="000000"/>
                </a:solidFill>
                <a:latin typeface="Iowan Old Style Roman"/>
                <a:ea typeface="Iowan Old Style Roman"/>
                <a:cs typeface="Iowan Old Style Roman"/>
                <a:sym typeface="Iowan Old Style Roman"/>
              </a:defRPr>
            </a:lvl1pPr>
          </a:lstStyle>
          <a:p>
            <a:r>
              <a:rPr>
                <a:latin typeface="Gill Sans"/>
                <a:cs typeface="Gill Sans"/>
              </a:rPr>
              <a:t>12 hrs. of measurements in LBNL</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6b8ch0-fft.pdf"/>
          <p:cNvPicPr>
            <a:picLocks noGrp="1" noChangeAspect="1"/>
          </p:cNvPicPr>
          <p:nvPr>
            <p:ph idx="1"/>
          </p:nvPr>
        </p:nvPicPr>
        <p:blipFill rotWithShape="1">
          <a:blip r:embed="rId2">
            <a:extLst>
              <a:ext uri="{28A0092B-C50C-407E-A947-70E740481C1C}">
                <a14:useLocalDpi xmlns:a14="http://schemas.microsoft.com/office/drawing/2010/main" val="0"/>
              </a:ext>
            </a:extLst>
          </a:blip>
          <a:srcRect l="6446" t="3153" r="7627" b="5258"/>
          <a:stretch/>
        </p:blipFill>
        <p:spPr>
          <a:xfrm>
            <a:off x="284309" y="2034929"/>
            <a:ext cx="12168455" cy="7709185"/>
          </a:xfrm>
        </p:spPr>
      </p:pic>
      <p:sp>
        <p:nvSpPr>
          <p:cNvPr id="2" name="Title 1"/>
          <p:cNvSpPr>
            <a:spLocks noGrp="1"/>
          </p:cNvSpPr>
          <p:nvPr>
            <p:ph type="title"/>
          </p:nvPr>
        </p:nvSpPr>
        <p:spPr>
          <a:xfrm>
            <a:off x="87070" y="66062"/>
            <a:ext cx="4278490" cy="2076128"/>
          </a:xfrm>
        </p:spPr>
        <p:txBody>
          <a:bodyPr/>
          <a:lstStyle/>
          <a:p>
            <a:pPr algn="r"/>
            <a:r>
              <a:rPr lang="en-US" dirty="0" smtClean="0"/>
              <a:t>Fourier Spectra preserved through IDEALEM</a:t>
            </a:r>
            <a:endParaRPr lang="en-US" dirty="0"/>
          </a:p>
        </p:txBody>
      </p:sp>
      <p:sp>
        <p:nvSpPr>
          <p:cNvPr id="4" name="Text Placeholder 3"/>
          <p:cNvSpPr>
            <a:spLocks noGrp="1"/>
          </p:cNvSpPr>
          <p:nvPr>
            <p:ph type="body" sz="half" idx="2"/>
          </p:nvPr>
        </p:nvSpPr>
        <p:spPr>
          <a:xfrm>
            <a:off x="4365559" y="66062"/>
            <a:ext cx="8422493" cy="2076128"/>
          </a:xfrm>
        </p:spPr>
        <p:txBody>
          <a:bodyPr>
            <a:noAutofit/>
          </a:bodyPr>
          <a:lstStyle/>
          <a:p>
            <a:pPr marL="342900" indent="-342900">
              <a:buFont typeface="Wingdings" charset="2"/>
              <a:buChar char="Ø"/>
            </a:pPr>
            <a:r>
              <a:rPr lang="en-US" sz="2400" dirty="0" smtClean="0"/>
              <a:t>Pictures below are Fourier component of EEG data</a:t>
            </a:r>
          </a:p>
          <a:p>
            <a:pPr marL="342900" indent="-342900">
              <a:buFont typeface="Wingdings" charset="2"/>
              <a:buChar char="Ø"/>
            </a:pPr>
            <a:r>
              <a:rPr lang="en-US" sz="2400" dirty="0" smtClean="0"/>
              <a:t>Lower frequency components (to the left of the orange line) are well preserved</a:t>
            </a:r>
          </a:p>
          <a:p>
            <a:pPr marL="342900" indent="-342900">
              <a:buFont typeface="Wingdings" charset="2"/>
              <a:buChar char="Ø"/>
            </a:pPr>
            <a:r>
              <a:rPr lang="en-US" sz="2400" dirty="0" smtClean="0"/>
              <a:t>Higher frequencies are modified due to the manipulation of the data values within blocks</a:t>
            </a:r>
          </a:p>
          <a:p>
            <a:endParaRPr lang="en-US" sz="2400" dirty="0"/>
          </a:p>
        </p:txBody>
      </p:sp>
      <p:sp>
        <p:nvSpPr>
          <p:cNvPr id="5" name="Slide Number Placeholder 4"/>
          <p:cNvSpPr>
            <a:spLocks noGrp="1"/>
          </p:cNvSpPr>
          <p:nvPr>
            <p:ph type="sldNum" sz="quarter" idx="12"/>
          </p:nvPr>
        </p:nvSpPr>
        <p:spPr/>
        <p:txBody>
          <a:bodyPr/>
          <a:lstStyle/>
          <a:p>
            <a:fld id="{67F4BB86-738B-4A51-BB61-46F3B0FB9693}" type="slidenum">
              <a:rPr lang="en-US" smtClean="0"/>
              <a:pPr/>
              <a:t>17</a:t>
            </a:fld>
            <a:endParaRPr lang="en-US"/>
          </a:p>
        </p:txBody>
      </p:sp>
      <p:cxnSp>
        <p:nvCxnSpPr>
          <p:cNvPr id="8" name="Straight Connector 7"/>
          <p:cNvCxnSpPr/>
          <p:nvPr/>
        </p:nvCxnSpPr>
        <p:spPr>
          <a:xfrm>
            <a:off x="9041049" y="2142190"/>
            <a:ext cx="75816" cy="7611410"/>
          </a:xfrm>
          <a:prstGeom prst="line">
            <a:avLst/>
          </a:prstGeom>
          <a:ln w="508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5535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Autofit/>
          </a:bodyPr>
          <a:lstStyle>
            <a:lvl1pPr defTabSz="543305">
              <a:spcBef>
                <a:spcPts val="2100"/>
              </a:spcBef>
              <a:defRPr sz="4836"/>
            </a:lvl1pPr>
          </a:lstStyle>
          <a:p>
            <a:r>
              <a:rPr lang="en-US" sz="4800" dirty="0" smtClean="0"/>
              <a:t>IDEALEM </a:t>
            </a:r>
            <a:r>
              <a:rPr lang="en-US" sz="4800" dirty="0" smtClean="0"/>
              <a:t>for Non-Stationary Data</a:t>
            </a:r>
            <a:endParaRPr sz="4800" dirty="0"/>
          </a:p>
        </p:txBody>
      </p:sp>
      <p:sp>
        <p:nvSpPr>
          <p:cNvPr id="140" name="Shape 140"/>
          <p:cNvSpPr>
            <a:spLocks noGrp="1"/>
          </p:cNvSpPr>
          <p:nvPr>
            <p:ph idx="1"/>
          </p:nvPr>
        </p:nvSpPr>
        <p:spPr>
          <a:prstGeom prst="rect">
            <a:avLst/>
          </a:prstGeom>
        </p:spPr>
        <p:txBody>
          <a:bodyPr>
            <a:noAutofit/>
          </a:bodyPr>
          <a:lstStyle/>
          <a:p>
            <a:pPr marL="427609" indent="-427609" defTabSz="531622">
              <a:spcBef>
                <a:spcPts val="6300"/>
              </a:spcBef>
              <a:defRPr sz="2912"/>
            </a:pPr>
            <a:r>
              <a:rPr lang="en-US" sz="3200" dirty="0" smtClean="0"/>
              <a:t>Previous </a:t>
            </a:r>
            <a:r>
              <a:rPr sz="3200" dirty="0" smtClean="0"/>
              <a:t>IDEALEM </a:t>
            </a:r>
            <a:r>
              <a:rPr lang="en-US" sz="3200" dirty="0" smtClean="0"/>
              <a:t>was not so effective for non-stationary data such as phase angle of electricity data</a:t>
            </a:r>
            <a:endParaRPr sz="3200" dirty="0"/>
          </a:p>
          <a:p>
            <a:pPr marL="427609" indent="-427609" defTabSz="531622">
              <a:spcBef>
                <a:spcPts val="900"/>
              </a:spcBef>
              <a:defRPr sz="2912"/>
            </a:pPr>
            <a:r>
              <a:rPr lang="en-US" sz="3200" dirty="0" smtClean="0"/>
              <a:t>New IDEALEM @ SSDBM 2017 offers two methods for transforming non-stationary data into locally stationary block to promote exchangeability/</a:t>
            </a:r>
            <a:r>
              <a:rPr lang="en-US" sz="3200" dirty="0" smtClean="0"/>
              <a:t>similarity:</a:t>
            </a:r>
            <a:r>
              <a:rPr lang="en-US" sz="3200" dirty="0"/>
              <a:t> </a:t>
            </a:r>
            <a:r>
              <a:rPr lang="en-US" sz="2800" dirty="0" smtClean="0"/>
              <a:t>Residual transformation and Delta </a:t>
            </a:r>
            <a:r>
              <a:rPr lang="en-US" sz="2800" dirty="0" smtClean="0"/>
              <a:t>transformation</a:t>
            </a:r>
          </a:p>
          <a:p>
            <a:pPr marL="427609" indent="-427609" defTabSz="531622">
              <a:spcBef>
                <a:spcPts val="900"/>
              </a:spcBef>
              <a:defRPr sz="2912"/>
            </a:pPr>
            <a:r>
              <a:rPr lang="en-US" sz="3200" dirty="0" smtClean="0"/>
              <a:t>These methods allow local variations to be compared through KS test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36" y="5101946"/>
            <a:ext cx="4126348" cy="32441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515" y="5101946"/>
            <a:ext cx="4126348" cy="32441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6474" y="5101946"/>
            <a:ext cx="4126348" cy="3244163"/>
          </a:xfrm>
          <a:prstGeom prst="rect">
            <a:avLst/>
          </a:prstGeom>
        </p:spPr>
      </p:pic>
      <p:sp>
        <p:nvSpPr>
          <p:cNvPr id="25" name="TextBox 24"/>
          <p:cNvSpPr txBox="1"/>
          <p:nvPr/>
        </p:nvSpPr>
        <p:spPr>
          <a:xfrm>
            <a:off x="1753445" y="7493320"/>
            <a:ext cx="1919757" cy="523220"/>
          </a:xfrm>
          <a:prstGeom prst="rect">
            <a:avLst/>
          </a:prstGeom>
          <a:noFill/>
        </p:spPr>
        <p:txBody>
          <a:bodyPr wrap="square" rtlCol="0">
            <a:spAutoFit/>
          </a:bodyPr>
          <a:lstStyle/>
          <a:p>
            <a:r>
              <a:rPr lang="en-US" dirty="0" smtClean="0"/>
              <a:t>phase angle</a:t>
            </a:r>
            <a:endParaRPr lang="en-US" dirty="0"/>
          </a:p>
        </p:txBody>
      </p:sp>
      <p:sp>
        <p:nvSpPr>
          <p:cNvPr id="27" name="TextBox 26"/>
          <p:cNvSpPr txBox="1"/>
          <p:nvPr/>
        </p:nvSpPr>
        <p:spPr>
          <a:xfrm>
            <a:off x="4779536" y="8283033"/>
            <a:ext cx="3689043" cy="523220"/>
          </a:xfrm>
          <a:prstGeom prst="rect">
            <a:avLst/>
          </a:prstGeom>
          <a:noFill/>
        </p:spPr>
        <p:txBody>
          <a:bodyPr wrap="square" rtlCol="0">
            <a:spAutoFit/>
          </a:bodyPr>
          <a:lstStyle/>
          <a:p>
            <a:pPr algn="ctr"/>
            <a:r>
              <a:rPr lang="en-US" dirty="0">
                <a:solidFill>
                  <a:srgbClr val="C00000"/>
                </a:solidFill>
              </a:rPr>
              <a:t>r</a:t>
            </a:r>
            <a:r>
              <a:rPr lang="en-US" dirty="0" smtClean="0">
                <a:solidFill>
                  <a:srgbClr val="C00000"/>
                </a:solidFill>
              </a:rPr>
              <a:t>esidual transformation</a:t>
            </a:r>
            <a:endParaRPr lang="en-US" dirty="0">
              <a:solidFill>
                <a:srgbClr val="C00000"/>
              </a:solidFill>
            </a:endParaRPr>
          </a:p>
        </p:txBody>
      </p:sp>
      <p:sp>
        <p:nvSpPr>
          <p:cNvPr id="23" name="Right Arrow 22"/>
          <p:cNvSpPr/>
          <p:nvPr/>
        </p:nvSpPr>
        <p:spPr>
          <a:xfrm>
            <a:off x="4360978" y="6719188"/>
            <a:ext cx="418558" cy="32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697725" y="8283033"/>
            <a:ext cx="3689043" cy="523220"/>
          </a:xfrm>
          <a:prstGeom prst="rect">
            <a:avLst/>
          </a:prstGeom>
          <a:noFill/>
        </p:spPr>
        <p:txBody>
          <a:bodyPr wrap="square" rtlCol="0">
            <a:spAutoFit/>
          </a:bodyPr>
          <a:lstStyle/>
          <a:p>
            <a:pPr algn="ctr"/>
            <a:r>
              <a:rPr lang="en-US" dirty="0" smtClean="0">
                <a:solidFill>
                  <a:srgbClr val="C00000"/>
                </a:solidFill>
              </a:rPr>
              <a:t>delta transformation</a:t>
            </a:r>
            <a:endParaRPr lang="en-US" dirty="0">
              <a:solidFill>
                <a:srgbClr val="C00000"/>
              </a:solidFill>
            </a:endParaRPr>
          </a:p>
        </p:txBody>
      </p:sp>
    </p:spTree>
    <p:extLst>
      <p:ext uri="{BB962C8B-B14F-4D97-AF65-F5344CB8AC3E}">
        <p14:creationId xmlns:p14="http://schemas.microsoft.com/office/powerpoint/2010/main" val="11672530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title"/>
          </p:nvPr>
        </p:nvSpPr>
        <p:spPr>
          <a:prstGeom prst="rect">
            <a:avLst/>
          </a:prstGeom>
        </p:spPr>
        <p:txBody>
          <a:bodyPr>
            <a:normAutofit/>
          </a:bodyPr>
          <a:lstStyle>
            <a:lvl1pPr defTabSz="543305">
              <a:spcBef>
                <a:spcPts val="2100"/>
              </a:spcBef>
              <a:defRPr sz="4836"/>
            </a:lvl1pPr>
          </a:lstStyle>
          <a:p>
            <a:r>
              <a:rPr dirty="0"/>
              <a:t>Summary</a:t>
            </a:r>
          </a:p>
        </p:txBody>
      </p:sp>
      <p:sp>
        <p:nvSpPr>
          <p:cNvPr id="279" name="Shape 279"/>
          <p:cNvSpPr>
            <a:spLocks noGrp="1"/>
          </p:cNvSpPr>
          <p:nvPr>
            <p:ph idx="1"/>
          </p:nvPr>
        </p:nvSpPr>
        <p:spPr>
          <a:prstGeom prst="rect">
            <a:avLst/>
          </a:prstGeom>
        </p:spPr>
        <p:txBody>
          <a:bodyPr>
            <a:normAutofit fontScale="92500" lnSpcReduction="20000"/>
          </a:bodyPr>
          <a:lstStyle/>
          <a:p>
            <a:pPr>
              <a:spcBef>
                <a:spcPts val="1000"/>
              </a:spcBef>
            </a:pPr>
            <a:r>
              <a:rPr dirty="0"/>
              <a:t>IDEALEM is a new class of compression methods</a:t>
            </a:r>
          </a:p>
          <a:p>
            <a:pPr lvl="1">
              <a:spcBef>
                <a:spcPts val="1000"/>
              </a:spcBef>
            </a:pPr>
            <a:r>
              <a:rPr dirty="0"/>
              <a:t>that measures distance based on statistical similarity</a:t>
            </a:r>
          </a:p>
          <a:p>
            <a:pPr lvl="1"/>
            <a:r>
              <a:rPr dirty="0"/>
              <a:t>not traditional Euclidean distance (</a:t>
            </a:r>
            <a:r>
              <a:rPr dirty="0">
                <a:latin typeface="Iowan Old Style Italic"/>
                <a:ea typeface="Iowan Old Style Italic"/>
                <a:cs typeface="Iowan Old Style Italic"/>
                <a:sym typeface="Iowan Old Style Italic"/>
              </a:rPr>
              <a:t>L</a:t>
            </a:r>
            <a:r>
              <a:rPr baseline="31999" dirty="0"/>
              <a:t>2</a:t>
            </a:r>
            <a:r>
              <a:rPr dirty="0"/>
              <a:t>-norm)</a:t>
            </a:r>
          </a:p>
          <a:p>
            <a:r>
              <a:rPr dirty="0"/>
              <a:t>IDEALEM can reduce data volume by more than 100-fold, while retaining key features from original </a:t>
            </a:r>
            <a:r>
              <a:rPr dirty="0" smtClean="0"/>
              <a:t>data</a:t>
            </a:r>
            <a:endParaRPr lang="en-US" dirty="0" smtClean="0"/>
          </a:p>
          <a:p>
            <a:r>
              <a:rPr lang="en-US" dirty="0" smtClean="0"/>
              <a:t>IDEALEM preserves important features of the original data, e.g., outliers, Fourier spectrum</a:t>
            </a:r>
            <a:endParaRPr dirty="0"/>
          </a:p>
          <a:p>
            <a:r>
              <a:rPr dirty="0"/>
              <a:t>Fast enough execution time and small memory footprints to be used on resource limited devices for real time compression</a:t>
            </a:r>
          </a:p>
          <a:p>
            <a:pPr>
              <a:spcBef>
                <a:spcPts val="1000"/>
              </a:spcBef>
            </a:pPr>
            <a:r>
              <a:rPr dirty="0"/>
              <a:t>Code is available at</a:t>
            </a:r>
          </a:p>
          <a:p>
            <a:pPr lvl="1">
              <a:defRPr>
                <a:latin typeface="American Typewriter"/>
                <a:ea typeface="American Typewriter"/>
                <a:cs typeface="American Typewriter"/>
                <a:sym typeface="American Typewriter"/>
              </a:defRPr>
            </a:pPr>
            <a:r>
              <a:rPr u="sng" dirty="0">
                <a:hlinkClick r:id="rId3"/>
              </a:rPr>
              <a:t>http://datagrid.lbl.gov/idealem</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4138" y="1997177"/>
            <a:ext cx="11934859" cy="7639999"/>
          </a:xfrm>
          <a:prstGeom prst="rect">
            <a:avLst/>
          </a:prstGeom>
        </p:spPr>
      </p:pic>
      <p:sp>
        <p:nvSpPr>
          <p:cNvPr id="11" name="TextBox 10"/>
          <p:cNvSpPr txBox="1"/>
          <p:nvPr/>
        </p:nvSpPr>
        <p:spPr>
          <a:xfrm>
            <a:off x="1736861" y="6629828"/>
            <a:ext cx="1075859" cy="562203"/>
          </a:xfrm>
          <a:prstGeom prst="rect">
            <a:avLst/>
          </a:prstGeom>
          <a:noFill/>
        </p:spPr>
        <p:txBody>
          <a:bodyPr wrap="square" lIns="130046" tIns="65023" rIns="130046" bIns="65023" rtlCol="0">
            <a:spAutoFit/>
          </a:bodyPr>
          <a:lstStyle/>
          <a:p>
            <a:r>
              <a:rPr lang="en-US" dirty="0" smtClean="0">
                <a:solidFill>
                  <a:srgbClr val="FF0000"/>
                </a:solidFill>
                <a:latin typeface="Gill Sans"/>
                <a:cs typeface="Gill Sans"/>
              </a:rPr>
              <a:t>SCE</a:t>
            </a:r>
            <a:endParaRPr lang="en-US" dirty="0">
              <a:solidFill>
                <a:srgbClr val="FF0000"/>
              </a:solidFill>
              <a:latin typeface="Gill Sans"/>
              <a:cs typeface="Gill Sans"/>
            </a:endParaRPr>
          </a:p>
        </p:txBody>
      </p:sp>
      <p:sp>
        <p:nvSpPr>
          <p:cNvPr id="12" name="Oval 11"/>
          <p:cNvSpPr/>
          <p:nvPr/>
        </p:nvSpPr>
        <p:spPr>
          <a:xfrm>
            <a:off x="1815026" y="7050901"/>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13" name="TextBox 12"/>
          <p:cNvSpPr txBox="1"/>
          <p:nvPr/>
        </p:nvSpPr>
        <p:spPr>
          <a:xfrm>
            <a:off x="1702125" y="6367192"/>
            <a:ext cx="1633742" cy="562203"/>
          </a:xfrm>
          <a:prstGeom prst="rect">
            <a:avLst/>
          </a:prstGeom>
          <a:noFill/>
        </p:spPr>
        <p:txBody>
          <a:bodyPr wrap="square" lIns="130046" tIns="65023" rIns="130046" bIns="65023" rtlCol="0">
            <a:spAutoFit/>
          </a:bodyPr>
          <a:lstStyle/>
          <a:p>
            <a:r>
              <a:rPr lang="en-US" dirty="0" smtClean="0">
                <a:solidFill>
                  <a:srgbClr val="FF0000"/>
                </a:solidFill>
                <a:latin typeface="Gill Sans"/>
                <a:cs typeface="Gill Sans"/>
              </a:rPr>
              <a:t>Riverside</a:t>
            </a:r>
            <a:endParaRPr lang="en-US" dirty="0">
              <a:solidFill>
                <a:srgbClr val="FF0000"/>
              </a:solidFill>
              <a:latin typeface="Gill Sans"/>
              <a:cs typeface="Gill Sans"/>
            </a:endParaRPr>
          </a:p>
        </p:txBody>
      </p:sp>
      <p:sp>
        <p:nvSpPr>
          <p:cNvPr id="14" name="Oval 13"/>
          <p:cNvSpPr/>
          <p:nvPr/>
        </p:nvSpPr>
        <p:spPr>
          <a:xfrm>
            <a:off x="2023450" y="7155101"/>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17" name="TextBox 16"/>
          <p:cNvSpPr txBox="1"/>
          <p:nvPr/>
        </p:nvSpPr>
        <p:spPr>
          <a:xfrm>
            <a:off x="8250124" y="6877129"/>
            <a:ext cx="1797295" cy="562203"/>
          </a:xfrm>
          <a:prstGeom prst="rect">
            <a:avLst/>
          </a:prstGeom>
          <a:noFill/>
        </p:spPr>
        <p:txBody>
          <a:bodyPr wrap="square" lIns="130046" tIns="65023" rIns="130046" bIns="65023" rtlCol="0">
            <a:spAutoFit/>
          </a:bodyPr>
          <a:lstStyle/>
          <a:p>
            <a:r>
              <a:rPr lang="en-US" dirty="0" smtClean="0">
                <a:solidFill>
                  <a:srgbClr val="FF0000"/>
                </a:solidFill>
                <a:latin typeface="Gill Sans"/>
                <a:cs typeface="Gill Sans"/>
              </a:rPr>
              <a:t>Alabama</a:t>
            </a:r>
            <a:endParaRPr lang="en-US" dirty="0">
              <a:solidFill>
                <a:srgbClr val="FF0000"/>
              </a:solidFill>
              <a:latin typeface="Gill Sans"/>
              <a:cs typeface="Gill Sans"/>
            </a:endParaRPr>
          </a:p>
        </p:txBody>
      </p:sp>
      <p:sp>
        <p:nvSpPr>
          <p:cNvPr id="18" name="Oval 17"/>
          <p:cNvSpPr/>
          <p:nvPr/>
        </p:nvSpPr>
        <p:spPr>
          <a:xfrm>
            <a:off x="9482934" y="7298201"/>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21" name="TextBox 20"/>
          <p:cNvSpPr txBox="1"/>
          <p:nvPr/>
        </p:nvSpPr>
        <p:spPr>
          <a:xfrm>
            <a:off x="8792710" y="6629828"/>
            <a:ext cx="1797295" cy="562203"/>
          </a:xfrm>
          <a:prstGeom prst="rect">
            <a:avLst/>
          </a:prstGeom>
          <a:noFill/>
        </p:spPr>
        <p:txBody>
          <a:bodyPr wrap="square" lIns="130046" tIns="65023" rIns="130046" bIns="65023" rtlCol="0">
            <a:spAutoFit/>
          </a:bodyPr>
          <a:lstStyle/>
          <a:p>
            <a:r>
              <a:rPr lang="en-US" dirty="0" smtClean="0">
                <a:solidFill>
                  <a:srgbClr val="FF0000"/>
                </a:solidFill>
                <a:latin typeface="Gill Sans"/>
                <a:cs typeface="Gill Sans"/>
              </a:rPr>
              <a:t>Georgia</a:t>
            </a:r>
            <a:endParaRPr lang="en-US" dirty="0">
              <a:solidFill>
                <a:srgbClr val="FF0000"/>
              </a:solidFill>
              <a:latin typeface="Gill Sans"/>
              <a:cs typeface="Gill Sans"/>
            </a:endParaRPr>
          </a:p>
        </p:txBody>
      </p:sp>
      <p:sp>
        <p:nvSpPr>
          <p:cNvPr id="22" name="Oval 21"/>
          <p:cNvSpPr/>
          <p:nvPr/>
        </p:nvSpPr>
        <p:spPr>
          <a:xfrm>
            <a:off x="9977571" y="7028679"/>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24" name="Oval 23"/>
          <p:cNvSpPr/>
          <p:nvPr/>
        </p:nvSpPr>
        <p:spPr>
          <a:xfrm flipV="1">
            <a:off x="992226" y="5459068"/>
            <a:ext cx="208424" cy="182101"/>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25" name="TextBox 24"/>
          <p:cNvSpPr txBox="1"/>
          <p:nvPr/>
        </p:nvSpPr>
        <p:spPr>
          <a:xfrm>
            <a:off x="1006392" y="3275561"/>
            <a:ext cx="1806329" cy="2973120"/>
          </a:xfrm>
          <a:prstGeom prst="rect">
            <a:avLst/>
          </a:prstGeom>
          <a:noFill/>
        </p:spPr>
        <p:txBody>
          <a:bodyPr wrap="square" lIns="130046" tIns="65023" rIns="130046" bIns="65023" rtlCol="0">
            <a:spAutoFit/>
          </a:bodyPr>
          <a:lstStyle/>
          <a:p>
            <a:r>
              <a:rPr lang="en-US" sz="2300" dirty="0">
                <a:solidFill>
                  <a:srgbClr val="FF0000"/>
                </a:solidFill>
                <a:latin typeface="Gill Sans"/>
                <a:cs typeface="Gill Sans"/>
              </a:rPr>
              <a:t>Berkeley LBNL</a:t>
            </a:r>
          </a:p>
          <a:p>
            <a:r>
              <a:rPr lang="en-US" sz="2300" dirty="0">
                <a:solidFill>
                  <a:srgbClr val="FF0000"/>
                </a:solidFill>
                <a:latin typeface="Gill Sans"/>
                <a:cs typeface="Gill Sans"/>
              </a:rPr>
              <a:t>Alameda</a:t>
            </a:r>
          </a:p>
          <a:p>
            <a:r>
              <a:rPr lang="en-US" sz="2300" dirty="0">
                <a:solidFill>
                  <a:srgbClr val="3366FF"/>
                </a:solidFill>
                <a:latin typeface="Gill Sans"/>
                <a:cs typeface="Gill Sans"/>
              </a:rPr>
              <a:t>PG&amp;E</a:t>
            </a:r>
          </a:p>
          <a:p>
            <a:r>
              <a:rPr lang="en-US" sz="2300" dirty="0">
                <a:solidFill>
                  <a:srgbClr val="3366FF"/>
                </a:solidFill>
                <a:latin typeface="Gill Sans"/>
                <a:cs typeface="Gill Sans"/>
              </a:rPr>
              <a:t>LBNL/CEC</a:t>
            </a:r>
          </a:p>
          <a:p>
            <a:r>
              <a:rPr lang="en-US" sz="2300" dirty="0">
                <a:solidFill>
                  <a:srgbClr val="3366FF"/>
                </a:solidFill>
                <a:latin typeface="Gill Sans"/>
                <a:cs typeface="Gill Sans"/>
              </a:rPr>
              <a:t>LBNL/NSA</a:t>
            </a:r>
          </a:p>
        </p:txBody>
      </p:sp>
      <p:sp>
        <p:nvSpPr>
          <p:cNvPr id="26" name="Oval 25"/>
          <p:cNvSpPr/>
          <p:nvPr/>
        </p:nvSpPr>
        <p:spPr>
          <a:xfrm>
            <a:off x="766440" y="5563322"/>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28" name="Oval 27"/>
          <p:cNvSpPr/>
          <p:nvPr/>
        </p:nvSpPr>
        <p:spPr>
          <a:xfrm flipV="1">
            <a:off x="1104764" y="5675815"/>
            <a:ext cx="208424" cy="182101"/>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29" name="TextBox 28"/>
          <p:cNvSpPr txBox="1"/>
          <p:nvPr/>
        </p:nvSpPr>
        <p:spPr>
          <a:xfrm>
            <a:off x="8584287" y="6080785"/>
            <a:ext cx="1797295" cy="993090"/>
          </a:xfrm>
          <a:prstGeom prst="rect">
            <a:avLst/>
          </a:prstGeom>
          <a:noFill/>
        </p:spPr>
        <p:txBody>
          <a:bodyPr wrap="square" lIns="130046" tIns="65023" rIns="130046" bIns="65023" rtlCol="0">
            <a:spAutoFit/>
          </a:bodyPr>
          <a:lstStyle/>
          <a:p>
            <a:r>
              <a:rPr lang="en-US" dirty="0" smtClean="0">
                <a:solidFill>
                  <a:srgbClr val="FF0000"/>
                </a:solidFill>
                <a:latin typeface="Gill Sans"/>
                <a:cs typeface="Gill Sans"/>
              </a:rPr>
              <a:t>Tennessee</a:t>
            </a:r>
            <a:endParaRPr lang="en-US" dirty="0">
              <a:solidFill>
                <a:srgbClr val="FF0000"/>
              </a:solidFill>
              <a:latin typeface="Gill Sans"/>
              <a:cs typeface="Gill Sans"/>
            </a:endParaRPr>
          </a:p>
        </p:txBody>
      </p:sp>
      <p:sp>
        <p:nvSpPr>
          <p:cNvPr id="30" name="Oval 29"/>
          <p:cNvSpPr/>
          <p:nvPr/>
        </p:nvSpPr>
        <p:spPr>
          <a:xfrm>
            <a:off x="9399882" y="6510540"/>
            <a:ext cx="208424" cy="191034"/>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31" name="TextBox 30"/>
          <p:cNvSpPr txBox="1"/>
          <p:nvPr/>
        </p:nvSpPr>
        <p:spPr>
          <a:xfrm>
            <a:off x="9821259" y="4702439"/>
            <a:ext cx="1797295" cy="1018738"/>
          </a:xfrm>
          <a:prstGeom prst="rect">
            <a:avLst/>
          </a:prstGeom>
          <a:noFill/>
        </p:spPr>
        <p:txBody>
          <a:bodyPr wrap="square" lIns="130046" tIns="65023" rIns="130046" bIns="65023" rtlCol="0">
            <a:spAutoFit/>
          </a:bodyPr>
          <a:lstStyle/>
          <a:p>
            <a:r>
              <a:rPr lang="en-US" sz="2300" dirty="0">
                <a:solidFill>
                  <a:srgbClr val="3366FF"/>
                </a:solidFill>
                <a:latin typeface="Gill Sans"/>
                <a:cs typeface="Gill Sans"/>
              </a:rPr>
              <a:t>DARPA</a:t>
            </a:r>
          </a:p>
          <a:p>
            <a:r>
              <a:rPr lang="en-US" sz="2300" dirty="0">
                <a:solidFill>
                  <a:srgbClr val="3366FF"/>
                </a:solidFill>
                <a:latin typeface="Gill Sans"/>
                <a:cs typeface="Gill Sans"/>
              </a:rPr>
              <a:t>Pepco</a:t>
            </a:r>
          </a:p>
        </p:txBody>
      </p:sp>
      <p:sp>
        <p:nvSpPr>
          <p:cNvPr id="32" name="TextBox 31"/>
          <p:cNvSpPr txBox="1"/>
          <p:nvPr/>
        </p:nvSpPr>
        <p:spPr>
          <a:xfrm>
            <a:off x="3186786" y="6136265"/>
            <a:ext cx="2084247" cy="562203"/>
          </a:xfrm>
          <a:prstGeom prst="rect">
            <a:avLst/>
          </a:prstGeom>
          <a:noFill/>
        </p:spPr>
        <p:txBody>
          <a:bodyPr wrap="square" lIns="130046" tIns="65023" rIns="130046" bIns="65023" rtlCol="0">
            <a:spAutoFit/>
          </a:bodyPr>
          <a:lstStyle/>
          <a:p>
            <a:r>
              <a:rPr lang="en-US" dirty="0">
                <a:solidFill>
                  <a:srgbClr val="008000"/>
                </a:solidFill>
                <a:latin typeface="Gill Sans"/>
                <a:cs typeface="Gill Sans"/>
              </a:rPr>
              <a:t>S</a:t>
            </a:r>
            <a:r>
              <a:rPr lang="en-US" dirty="0" smtClean="0">
                <a:solidFill>
                  <a:srgbClr val="008000"/>
                </a:solidFill>
                <a:latin typeface="Gill Sans"/>
                <a:cs typeface="Gill Sans"/>
              </a:rPr>
              <a:t>andia</a:t>
            </a:r>
            <a:endParaRPr lang="en-US" dirty="0">
              <a:solidFill>
                <a:srgbClr val="008000"/>
              </a:solidFill>
              <a:latin typeface="Gill Sans"/>
              <a:cs typeface="Gill Sans"/>
            </a:endParaRPr>
          </a:p>
        </p:txBody>
      </p:sp>
      <p:sp>
        <p:nvSpPr>
          <p:cNvPr id="33" name="Oval 32"/>
          <p:cNvSpPr/>
          <p:nvPr/>
        </p:nvSpPr>
        <p:spPr>
          <a:xfrm>
            <a:off x="3577948" y="6606058"/>
            <a:ext cx="208424" cy="191034"/>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a:latin typeface="Gill Sans"/>
              <a:cs typeface="Gill Sans"/>
            </a:endParaRPr>
          </a:p>
        </p:txBody>
      </p:sp>
      <p:sp>
        <p:nvSpPr>
          <p:cNvPr id="34" name="TextBox 33"/>
          <p:cNvSpPr txBox="1"/>
          <p:nvPr/>
        </p:nvSpPr>
        <p:spPr>
          <a:xfrm>
            <a:off x="0" y="1319412"/>
            <a:ext cx="5010503" cy="1552218"/>
          </a:xfrm>
          <a:prstGeom prst="rect">
            <a:avLst/>
          </a:prstGeom>
          <a:noFill/>
        </p:spPr>
        <p:txBody>
          <a:bodyPr wrap="square" lIns="130046" tIns="65023" rIns="130046" bIns="65023" rtlCol="0">
            <a:spAutoFit/>
          </a:bodyPr>
          <a:lstStyle/>
          <a:p>
            <a:pPr marL="406394" indent="-406394">
              <a:buFont typeface="Wingdings" charset="2"/>
              <a:buChar char="Ø"/>
            </a:pPr>
            <a:r>
              <a:rPr lang="en-US" sz="2300" dirty="0">
                <a:solidFill>
                  <a:srgbClr val="FF0000"/>
                </a:solidFill>
                <a:latin typeface="Gill Sans"/>
                <a:cs typeface="Gill Sans"/>
              </a:rPr>
              <a:t>Project </a:t>
            </a:r>
            <a:r>
              <a:rPr lang="en-US" sz="2300" dirty="0" err="1">
                <a:solidFill>
                  <a:srgbClr val="FF0000"/>
                </a:solidFill>
                <a:latin typeface="Gill Sans"/>
                <a:cs typeface="Gill Sans"/>
              </a:rPr>
              <a:t>μPMUs</a:t>
            </a:r>
            <a:r>
              <a:rPr lang="en-US" sz="2300" dirty="0">
                <a:solidFill>
                  <a:srgbClr val="FF0000"/>
                </a:solidFill>
                <a:latin typeface="Gill Sans"/>
                <a:cs typeface="Gill Sans"/>
              </a:rPr>
              <a:t> (present)</a:t>
            </a:r>
          </a:p>
          <a:p>
            <a:pPr marL="406394" indent="-406394">
              <a:buFont typeface="Wingdings" charset="2"/>
              <a:buChar char="Ø"/>
            </a:pPr>
            <a:r>
              <a:rPr lang="en-US" sz="2300" dirty="0">
                <a:solidFill>
                  <a:srgbClr val="008000"/>
                </a:solidFill>
                <a:latin typeface="Gill Sans"/>
                <a:cs typeface="Gill Sans"/>
              </a:rPr>
              <a:t>Additional </a:t>
            </a:r>
            <a:r>
              <a:rPr lang="en-US" sz="2300" dirty="0" err="1">
                <a:solidFill>
                  <a:srgbClr val="008000"/>
                </a:solidFill>
                <a:latin typeface="Gill Sans"/>
                <a:cs typeface="Gill Sans"/>
              </a:rPr>
              <a:t>μPMUs</a:t>
            </a:r>
            <a:r>
              <a:rPr lang="en-US" sz="2300" dirty="0">
                <a:solidFill>
                  <a:srgbClr val="008000"/>
                </a:solidFill>
                <a:latin typeface="Gill Sans"/>
                <a:cs typeface="Gill Sans"/>
              </a:rPr>
              <a:t> (present)</a:t>
            </a:r>
          </a:p>
          <a:p>
            <a:pPr marL="406394" indent="-406394">
              <a:buFont typeface="Wingdings" charset="2"/>
              <a:buChar char="Ø"/>
            </a:pPr>
            <a:r>
              <a:rPr lang="en-US" sz="2300" dirty="0">
                <a:solidFill>
                  <a:srgbClr val="3366FF"/>
                </a:solidFill>
                <a:latin typeface="Gill Sans"/>
                <a:cs typeface="Gill Sans"/>
              </a:rPr>
              <a:t>Additional </a:t>
            </a:r>
            <a:r>
              <a:rPr lang="en-US" sz="2300" dirty="0" err="1">
                <a:solidFill>
                  <a:srgbClr val="3366FF"/>
                </a:solidFill>
                <a:latin typeface="Gill Sans"/>
                <a:cs typeface="Gill Sans"/>
              </a:rPr>
              <a:t>μPMUs</a:t>
            </a:r>
            <a:r>
              <a:rPr lang="en-US" sz="2300" dirty="0">
                <a:solidFill>
                  <a:srgbClr val="3366FF"/>
                </a:solidFill>
                <a:latin typeface="Gill Sans"/>
                <a:cs typeface="Gill Sans"/>
              </a:rPr>
              <a:t> (prospective)</a:t>
            </a:r>
          </a:p>
        </p:txBody>
      </p:sp>
      <p:sp>
        <p:nvSpPr>
          <p:cNvPr id="35" name="Oval 34"/>
          <p:cNvSpPr/>
          <p:nvPr/>
        </p:nvSpPr>
        <p:spPr>
          <a:xfrm>
            <a:off x="10929456" y="4953702"/>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37" name="Oval 36"/>
          <p:cNvSpPr/>
          <p:nvPr/>
        </p:nvSpPr>
        <p:spPr>
          <a:xfrm>
            <a:off x="1200646" y="5481834"/>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38" name="Oval 37"/>
          <p:cNvSpPr/>
          <p:nvPr/>
        </p:nvSpPr>
        <p:spPr>
          <a:xfrm>
            <a:off x="1347920" y="5698581"/>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40" name="Oval 39"/>
          <p:cNvSpPr/>
          <p:nvPr/>
        </p:nvSpPr>
        <p:spPr>
          <a:xfrm>
            <a:off x="10980544" y="5170449"/>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41" name="TextBox 40"/>
          <p:cNvSpPr txBox="1"/>
          <p:nvPr/>
        </p:nvSpPr>
        <p:spPr>
          <a:xfrm>
            <a:off x="9814126" y="4306300"/>
            <a:ext cx="1797295" cy="481499"/>
          </a:xfrm>
          <a:prstGeom prst="rect">
            <a:avLst/>
          </a:prstGeom>
          <a:noFill/>
        </p:spPr>
        <p:txBody>
          <a:bodyPr wrap="square" lIns="130046" tIns="65023" rIns="130046" bIns="65023" rtlCol="0">
            <a:spAutoFit/>
          </a:bodyPr>
          <a:lstStyle/>
          <a:p>
            <a:r>
              <a:rPr lang="en-US" sz="2300" dirty="0">
                <a:solidFill>
                  <a:srgbClr val="3366FF"/>
                </a:solidFill>
                <a:latin typeface="Gill Sans"/>
                <a:cs typeface="Gill Sans"/>
              </a:rPr>
              <a:t>Navy Yard</a:t>
            </a:r>
          </a:p>
        </p:txBody>
      </p:sp>
      <p:sp>
        <p:nvSpPr>
          <p:cNvPr id="42" name="Oval 41"/>
          <p:cNvSpPr/>
          <p:nvPr/>
        </p:nvSpPr>
        <p:spPr>
          <a:xfrm>
            <a:off x="11137880" y="4345062"/>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44" name="Oval 43"/>
          <p:cNvSpPr/>
          <p:nvPr/>
        </p:nvSpPr>
        <p:spPr>
          <a:xfrm flipV="1">
            <a:off x="870652" y="5798564"/>
            <a:ext cx="208424" cy="182101"/>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45" name="Oval 44"/>
          <p:cNvSpPr/>
          <p:nvPr/>
        </p:nvSpPr>
        <p:spPr>
          <a:xfrm>
            <a:off x="1496280" y="5488342"/>
            <a:ext cx="208424" cy="191034"/>
          </a:xfrm>
          <a:prstGeom prst="ellipse">
            <a:avLst/>
          </a:prstGeom>
          <a:solidFill>
            <a:srgbClr val="3366FF"/>
          </a:solidFill>
        </p:spPr>
        <p:style>
          <a:lnRef idx="1">
            <a:schemeClr val="accent1"/>
          </a:lnRef>
          <a:fillRef idx="3">
            <a:schemeClr val="accent1"/>
          </a:fillRef>
          <a:effectRef idx="2">
            <a:schemeClr val="accent1"/>
          </a:effectRef>
          <a:fontRef idx="minor">
            <a:schemeClr val="lt1"/>
          </a:fontRef>
        </p:style>
        <p:txBody>
          <a:bodyPr lIns="130046" tIns="65023" rIns="130046" bIns="65023" rtlCol="0" anchor="ctr"/>
          <a:lstStyle/>
          <a:p>
            <a:pPr algn="ctr"/>
            <a:endParaRPr lang="en-US" sz="2300">
              <a:latin typeface="Gill Sans"/>
              <a:cs typeface="Gill Sans"/>
            </a:endParaRPr>
          </a:p>
        </p:txBody>
      </p:sp>
      <p:sp>
        <p:nvSpPr>
          <p:cNvPr id="3" name="Title 2"/>
          <p:cNvSpPr>
            <a:spLocks noGrp="1"/>
          </p:cNvSpPr>
          <p:nvPr>
            <p:ph type="title"/>
          </p:nvPr>
        </p:nvSpPr>
        <p:spPr>
          <a:xfrm>
            <a:off x="188136" y="216747"/>
            <a:ext cx="12599917" cy="1102665"/>
          </a:xfrm>
        </p:spPr>
        <p:txBody>
          <a:bodyPr>
            <a:noAutofit/>
          </a:bodyPr>
          <a:lstStyle/>
          <a:p>
            <a:r>
              <a:rPr lang="en-US" sz="4000" dirty="0" smtClean="0"/>
              <a:t>Streaming Sensor Data</a:t>
            </a:r>
            <a:r>
              <a:rPr lang="en-US" sz="4000" dirty="0" smtClean="0"/>
              <a:t>: </a:t>
            </a:r>
            <a:r>
              <a:rPr lang="en-US" sz="4000" dirty="0" err="1" smtClean="0"/>
              <a:t>μPMU</a:t>
            </a:r>
            <a:r>
              <a:rPr lang="en-US" sz="4000" dirty="0" smtClean="0"/>
              <a:t> </a:t>
            </a:r>
            <a:r>
              <a:rPr lang="en-US" sz="4000" dirty="0" smtClean="0"/>
              <a:t>for </a:t>
            </a:r>
            <a:r>
              <a:rPr lang="en-US" sz="4000" dirty="0" smtClean="0"/>
              <a:t>Electric Power Grid</a:t>
            </a:r>
            <a:endParaRPr lang="en-US" sz="4000" dirty="0"/>
          </a:p>
        </p:txBody>
      </p:sp>
      <p:sp>
        <p:nvSpPr>
          <p:cNvPr id="2" name="Slide Number Placeholder 1"/>
          <p:cNvSpPr>
            <a:spLocks noGrp="1"/>
          </p:cNvSpPr>
          <p:nvPr>
            <p:ph type="sldNum" sz="quarter" idx="12"/>
          </p:nvPr>
        </p:nvSpPr>
        <p:spPr/>
        <p:txBody>
          <a:bodyPr/>
          <a:lstStyle/>
          <a:p>
            <a:fld id="{2512606C-0E07-40FA-A8A5-DB8F5A0073DF}" type="slidenum">
              <a:rPr lang="en-US" smtClean="0">
                <a:solidFill>
                  <a:prstClr val="black">
                    <a:tint val="75000"/>
                  </a:prstClr>
                </a:solidFill>
              </a:rPr>
              <a:pPr/>
              <a:t>2</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6323687" y="1450549"/>
            <a:ext cx="2260600" cy="2446341"/>
          </a:xfrm>
          <a:prstGeom prst="rect">
            <a:avLst/>
          </a:prstGeom>
        </p:spPr>
      </p:pic>
    </p:spTree>
    <p:extLst>
      <p:ext uri="{BB962C8B-B14F-4D97-AF65-F5344CB8AC3E}">
        <p14:creationId xmlns:p14="http://schemas.microsoft.com/office/powerpoint/2010/main" val="20491054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fig12d.pdf"/>
          <p:cNvPicPr>
            <a:picLocks noChangeAspect="1"/>
          </p:cNvPicPr>
          <p:nvPr/>
        </p:nvPicPr>
        <p:blipFill>
          <a:blip r:embed="rId3">
            <a:extLst/>
          </a:blip>
          <a:stretch>
            <a:fillRect/>
          </a:stretch>
        </p:blipFill>
        <p:spPr>
          <a:xfrm>
            <a:off x="589793" y="4859279"/>
            <a:ext cx="5762152" cy="4561704"/>
          </a:xfrm>
          <a:prstGeom prst="rect">
            <a:avLst/>
          </a:prstGeom>
          <a:ln w="12700">
            <a:miter lim="400000"/>
          </a:ln>
        </p:spPr>
      </p:pic>
      <p:pic>
        <p:nvPicPr>
          <p:cNvPr id="284" name="fig11org.pdf"/>
          <p:cNvPicPr>
            <a:picLocks noChangeAspect="1"/>
          </p:cNvPicPr>
          <p:nvPr/>
        </p:nvPicPr>
        <p:blipFill>
          <a:blip r:embed="rId4">
            <a:extLst/>
          </a:blip>
          <a:stretch>
            <a:fillRect/>
          </a:stretch>
        </p:blipFill>
        <p:spPr>
          <a:xfrm>
            <a:off x="364490" y="810619"/>
            <a:ext cx="6386082" cy="4116330"/>
          </a:xfrm>
          <a:prstGeom prst="rect">
            <a:avLst/>
          </a:prstGeom>
          <a:ln w="12700">
            <a:miter lim="400000"/>
          </a:ln>
        </p:spPr>
      </p:pic>
      <p:pic>
        <p:nvPicPr>
          <p:cNvPr id="285" name="fig12e.pdf"/>
          <p:cNvPicPr>
            <a:picLocks noChangeAspect="1"/>
          </p:cNvPicPr>
          <p:nvPr/>
        </p:nvPicPr>
        <p:blipFill>
          <a:blip r:embed="rId5">
            <a:extLst/>
          </a:blip>
          <a:stretch>
            <a:fillRect/>
          </a:stretch>
        </p:blipFill>
        <p:spPr>
          <a:xfrm>
            <a:off x="6652855" y="4859279"/>
            <a:ext cx="5762152" cy="4561704"/>
          </a:xfrm>
          <a:prstGeom prst="rect">
            <a:avLst/>
          </a:prstGeom>
          <a:ln w="12700">
            <a:miter lim="400000"/>
          </a:ln>
        </p:spPr>
      </p:pic>
      <p:sp>
        <p:nvSpPr>
          <p:cNvPr id="286" name="Shape 286"/>
          <p:cNvSpPr/>
          <p:nvPr/>
        </p:nvSpPr>
        <p:spPr>
          <a:xfrm>
            <a:off x="3035943" y="1009544"/>
            <a:ext cx="1190218"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dirty="0">
                <a:latin typeface="Gill Sans"/>
                <a:cs typeface="Gill Sans"/>
              </a:rPr>
              <a:t>original</a:t>
            </a:r>
          </a:p>
        </p:txBody>
      </p:sp>
      <p:sp>
        <p:nvSpPr>
          <p:cNvPr id="287" name="Shape 287"/>
          <p:cNvSpPr/>
          <p:nvPr/>
        </p:nvSpPr>
        <p:spPr>
          <a:xfrm>
            <a:off x="5800957" y="3517053"/>
            <a:ext cx="301502" cy="950979"/>
          </a:xfrm>
          <a:prstGeom prst="ellipse">
            <a:avLst/>
          </a:prstGeom>
          <a:ln w="254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88" name="Shape 288"/>
          <p:cNvSpPr/>
          <p:nvPr/>
        </p:nvSpPr>
        <p:spPr>
          <a:xfrm>
            <a:off x="4158630" y="7892576"/>
            <a:ext cx="828003"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why?</a:t>
            </a:r>
          </a:p>
        </p:txBody>
      </p:sp>
      <p:sp>
        <p:nvSpPr>
          <p:cNvPr id="289" name="Shape 289"/>
          <p:cNvSpPr>
            <a:spLocks noGrp="1"/>
          </p:cNvSpPr>
          <p:nvPr>
            <p:ph type="title" idx="4294967295"/>
          </p:nvPr>
        </p:nvSpPr>
        <p:spPr>
          <a:xfrm>
            <a:off x="8726488" y="388938"/>
            <a:ext cx="4278312" cy="1652587"/>
          </a:xfrm>
          <a:prstGeom prst="rect">
            <a:avLst/>
          </a:prstGeom>
        </p:spPr>
        <p:txBody>
          <a:bodyPr>
            <a:normAutofit fontScale="90000"/>
          </a:bodyPr>
          <a:lstStyle>
            <a:lvl1pPr defTabSz="543305">
              <a:spcBef>
                <a:spcPts val="2100"/>
              </a:spcBef>
              <a:defRPr sz="4836"/>
            </a:lvl1pPr>
          </a:lstStyle>
          <a:p>
            <a:r>
              <a:t>IDEALEM captures essential information</a:t>
            </a:r>
          </a:p>
        </p:txBody>
      </p:sp>
      <p:sp>
        <p:nvSpPr>
          <p:cNvPr id="290" name="Shape 290"/>
          <p:cNvSpPr/>
          <p:nvPr/>
        </p:nvSpPr>
        <p:spPr>
          <a:xfrm>
            <a:off x="5497786" y="7818527"/>
            <a:ext cx="301502" cy="1081533"/>
          </a:xfrm>
          <a:prstGeom prst="ellipse">
            <a:avLst/>
          </a:prstGeom>
          <a:ln w="254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91" name="Shape 291"/>
          <p:cNvSpPr/>
          <p:nvPr/>
        </p:nvSpPr>
        <p:spPr>
          <a:xfrm>
            <a:off x="10229525" y="7824336"/>
            <a:ext cx="828003"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why?</a:t>
            </a:r>
          </a:p>
        </p:txBody>
      </p:sp>
      <p:sp>
        <p:nvSpPr>
          <p:cNvPr id="292" name="Shape 292"/>
          <p:cNvSpPr/>
          <p:nvPr/>
        </p:nvSpPr>
        <p:spPr>
          <a:xfrm>
            <a:off x="11568682" y="7750288"/>
            <a:ext cx="301502" cy="1081533"/>
          </a:xfrm>
          <a:prstGeom prst="ellipse">
            <a:avLst/>
          </a:prstGeom>
          <a:ln w="254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pic>
        <p:nvPicPr>
          <p:cNvPr id="293" name="twospikes.pdf"/>
          <p:cNvPicPr>
            <a:picLocks noChangeAspect="1"/>
          </p:cNvPicPr>
          <p:nvPr/>
        </p:nvPicPr>
        <p:blipFill>
          <a:blip r:embed="rId6">
            <a:extLst/>
          </a:blip>
          <a:stretch>
            <a:fillRect/>
          </a:stretch>
        </p:blipFill>
        <p:spPr>
          <a:xfrm>
            <a:off x="6993849" y="254468"/>
            <a:ext cx="6067066" cy="4561704"/>
          </a:xfrm>
          <a:prstGeom prst="rect">
            <a:avLst/>
          </a:prstGeom>
          <a:ln w="12700">
            <a:miter lim="400000"/>
          </a:ln>
        </p:spPr>
      </p:pic>
      <p:sp>
        <p:nvSpPr>
          <p:cNvPr id="294" name="Shape 294"/>
          <p:cNvSpPr/>
          <p:nvPr/>
        </p:nvSpPr>
        <p:spPr>
          <a:xfrm>
            <a:off x="6208326" y="3630592"/>
            <a:ext cx="1366819" cy="723901"/>
          </a:xfrm>
          <a:prstGeom prst="rightArrow">
            <a:avLst>
              <a:gd name="adj1" fmla="val 32000"/>
              <a:gd name="adj2" fmla="val 74972"/>
            </a:avLst>
          </a:prstGeom>
          <a:blipFill>
            <a:blip r:embed="rId7"/>
          </a:blipFill>
          <a:ln w="101600" cap="rnd">
            <a:miter lim="400000"/>
          </a:ln>
        </p:spPr>
        <p:txBody>
          <a:bodyPr lIns="50800" tIns="50800" rIns="50800" bIns="50800" anchor="ctr"/>
          <a:lstStyle/>
          <a:p>
            <a:pPr algn="ctr">
              <a:spcBef>
                <a:spcPts val="0"/>
              </a:spcBef>
              <a:defRPr sz="2400" spc="0">
                <a:solidFill>
                  <a:srgbClr val="FFFFFF"/>
                </a:solidFill>
                <a:latin typeface="DIN Alternate"/>
                <a:ea typeface="DIN Alternate"/>
                <a:cs typeface="DIN Alternate"/>
                <a:sym typeface="DIN Alternate"/>
              </a:defRPr>
            </a:pPr>
            <a:endParaRPr>
              <a:latin typeface="Gill Sans"/>
              <a:cs typeface="Gill Sans"/>
            </a:endParaRPr>
          </a:p>
        </p:txBody>
      </p:sp>
      <p:sp>
        <p:nvSpPr>
          <p:cNvPr id="295" name="Shape 295"/>
          <p:cNvSpPr/>
          <p:nvPr/>
        </p:nvSpPr>
        <p:spPr>
          <a:xfrm>
            <a:off x="9221012" y="2701228"/>
            <a:ext cx="424372" cy="1453136"/>
          </a:xfrm>
          <a:prstGeom prst="ellipse">
            <a:avLst/>
          </a:prstGeom>
          <a:ln w="254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96" name="Shape 296"/>
          <p:cNvSpPr/>
          <p:nvPr/>
        </p:nvSpPr>
        <p:spPr>
          <a:xfrm>
            <a:off x="11355768" y="2802828"/>
            <a:ext cx="424373" cy="1453136"/>
          </a:xfrm>
          <a:prstGeom prst="ellipse">
            <a:avLst/>
          </a:prstGeom>
          <a:ln w="254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297" name="Shape 297"/>
          <p:cNvSpPr/>
          <p:nvPr/>
        </p:nvSpPr>
        <p:spPr>
          <a:xfrm>
            <a:off x="1377976" y="5081960"/>
            <a:ext cx="4030747" cy="8976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spc="19">
                <a:solidFill>
                  <a:srgbClr val="FF2F92"/>
                </a:solidFill>
                <a:latin typeface="Impact"/>
                <a:ea typeface="Impact"/>
                <a:cs typeface="Impact"/>
                <a:sym typeface="Impact"/>
              </a:defRPr>
            </a:pPr>
            <a:r>
              <a:rPr>
                <a:latin typeface="Gill Sans"/>
                <a:cs typeface="Gill Sans"/>
              </a:rPr>
              <a:t>CR: 61.4</a:t>
            </a:r>
          </a:p>
          <a:p>
            <a:pPr>
              <a:defRPr sz="2000" spc="19">
                <a:solidFill>
                  <a:srgbClr val="FF2F92"/>
                </a:solidFill>
                <a:latin typeface="Impact"/>
                <a:ea typeface="Impact"/>
                <a:cs typeface="Impact"/>
                <a:sym typeface="Impact"/>
              </a:defRPr>
            </a:pPr>
            <a:r>
              <a:rPr>
                <a:latin typeface="Gill Sans"/>
                <a:cs typeface="Gill Sans"/>
              </a:rPr>
              <a:t>BlkLen 8, 255 Buffers, threshold 0.05</a:t>
            </a:r>
          </a:p>
        </p:txBody>
      </p:sp>
      <p:sp>
        <p:nvSpPr>
          <p:cNvPr id="298" name="Shape 298"/>
          <p:cNvSpPr/>
          <p:nvPr/>
        </p:nvSpPr>
        <p:spPr>
          <a:xfrm>
            <a:off x="7445761" y="5081960"/>
            <a:ext cx="4161424" cy="8976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000" spc="19">
                <a:solidFill>
                  <a:srgbClr val="FF2F92"/>
                </a:solidFill>
                <a:latin typeface="Impact"/>
                <a:ea typeface="Impact"/>
                <a:cs typeface="Impact"/>
                <a:sym typeface="Impact"/>
              </a:defRPr>
            </a:pPr>
            <a:r>
              <a:rPr>
                <a:latin typeface="Gill Sans"/>
                <a:cs typeface="Gill Sans"/>
              </a:rPr>
              <a:t>CR: 69.7</a:t>
            </a:r>
          </a:p>
          <a:p>
            <a:pPr>
              <a:defRPr sz="2000" spc="19">
                <a:solidFill>
                  <a:srgbClr val="FF2F92"/>
                </a:solidFill>
                <a:latin typeface="Impact"/>
                <a:ea typeface="Impact"/>
                <a:cs typeface="Impact"/>
                <a:sym typeface="Impact"/>
              </a:defRPr>
            </a:pPr>
            <a:r>
              <a:rPr>
                <a:latin typeface="Gill Sans"/>
                <a:cs typeface="Gill Sans"/>
              </a:rPr>
              <a:t>BlkLen 32, 255 Buffers, threshold 0.05</a:t>
            </a:r>
          </a:p>
        </p:txBody>
      </p:sp>
      <p:sp>
        <p:nvSpPr>
          <p:cNvPr id="18" name="Title 1"/>
          <p:cNvSpPr txBox="1">
            <a:spLocks/>
          </p:cNvSpPr>
          <p:nvPr/>
        </p:nvSpPr>
        <p:spPr>
          <a:xfrm>
            <a:off x="87070" y="66062"/>
            <a:ext cx="6663502" cy="607429"/>
          </a:xfrm>
          <a:prstGeom prst="rect">
            <a:avLst/>
          </a:prstGeom>
        </p:spPr>
        <p:txBody>
          <a:bodyPr/>
          <a:lstStyle>
            <a:lvl1pPr algn="ctr" defTabSz="1300460" rtl="0" eaLnBrk="1" latinLnBrk="0" hangingPunct="1">
              <a:spcBef>
                <a:spcPct val="0"/>
              </a:spcBef>
              <a:buNone/>
              <a:defRPr sz="6300" kern="1200">
                <a:solidFill>
                  <a:schemeClr val="accent1"/>
                </a:solidFill>
                <a:latin typeface="Gill Sans"/>
                <a:ea typeface="+mj-ea"/>
                <a:cs typeface="Gill Sans"/>
              </a:defRPr>
            </a:lvl1pPr>
          </a:lstStyle>
          <a:p>
            <a:pPr algn="r"/>
            <a:r>
              <a:rPr lang="en-US" sz="2400" b="1" dirty="0" smtClean="0"/>
              <a:t>More work necessary</a:t>
            </a:r>
            <a:endParaRPr lang="en-US" sz="2400" b="1"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p:cNvSpPr>
          <p:nvPr>
            <p:ph type="title"/>
          </p:nvPr>
        </p:nvSpPr>
        <p:spPr>
          <a:xfrm>
            <a:off x="1027290" y="6589862"/>
            <a:ext cx="11054080" cy="1937173"/>
          </a:xfrm>
          <a:prstGeom prst="rect">
            <a:avLst/>
          </a:prstGeom>
        </p:spPr>
        <p:txBody>
          <a:bodyPr>
            <a:normAutofit/>
          </a:bodyPr>
          <a:lstStyle>
            <a:lvl1pPr defTabSz="543305">
              <a:spcBef>
                <a:spcPts val="2100"/>
              </a:spcBef>
              <a:defRPr sz="4836"/>
            </a:lvl1pPr>
          </a:lstStyle>
          <a:p>
            <a:r>
              <a:rPr lang="en-US" dirty="0" smtClean="0"/>
              <a:t>Thanks!</a:t>
            </a:r>
            <a:br>
              <a:rPr lang="en-US" dirty="0" smtClean="0"/>
            </a:br>
            <a:r>
              <a:rPr lang="en-US" dirty="0" smtClean="0"/>
              <a:t>Questions?</a:t>
            </a:r>
            <a:endParaRPr dirty="0"/>
          </a:p>
        </p:txBody>
      </p:sp>
      <p:sp>
        <p:nvSpPr>
          <p:cNvPr id="275" name="Shape 275"/>
          <p:cNvSpPr>
            <a:spLocks noGrp="1"/>
          </p:cNvSpPr>
          <p:nvPr>
            <p:ph type="body" idx="1"/>
          </p:nvPr>
        </p:nvSpPr>
        <p:spPr>
          <a:xfrm>
            <a:off x="1027290" y="2692936"/>
            <a:ext cx="11054080" cy="3896927"/>
          </a:xfrm>
          <a:prstGeom prst="rect">
            <a:avLst/>
          </a:prstGeom>
        </p:spPr>
        <p:txBody>
          <a:bodyPr>
            <a:normAutofit/>
          </a:bodyPr>
          <a:lstStyle/>
          <a:p>
            <a:pPr algn="r"/>
            <a:r>
              <a:rPr lang="en-US" b="1" dirty="0" smtClean="0"/>
              <a:t>John Wu &lt;</a:t>
            </a:r>
            <a:r>
              <a:rPr lang="en-US" b="1" dirty="0" err="1" smtClean="0"/>
              <a:t>John.Wu</a:t>
            </a:r>
            <a:r>
              <a:rPr lang="en-US" b="1" dirty="0" err="1" smtClean="0"/>
              <a:t>@nersc.gov</a:t>
            </a:r>
            <a:r>
              <a:rPr lang="en-US" b="1" dirty="0" smtClean="0"/>
              <a:t>&gt;</a:t>
            </a:r>
            <a:endParaRPr lang="en-US" b="1" dirty="0" smtClean="0"/>
          </a:p>
          <a:p>
            <a:pPr algn="r"/>
            <a:r>
              <a:rPr lang="en-US" b="1" dirty="0"/>
              <a:t>http://</a:t>
            </a:r>
            <a:r>
              <a:rPr lang="en-US" b="1" dirty="0" err="1"/>
              <a:t>crd.lbl.gov</a:t>
            </a:r>
            <a:r>
              <a:rPr lang="en-US" b="1" dirty="0"/>
              <a:t>/</a:t>
            </a:r>
            <a:r>
              <a:rPr lang="en-US" b="1" dirty="0" err="1"/>
              <a:t>wu</a:t>
            </a:r>
            <a:endParaRPr lang="en-US" b="1" dirty="0"/>
          </a:p>
          <a:p>
            <a:pPr algn="r"/>
            <a:endParaRPr lang="en-US" b="1" dirty="0" smtClean="0"/>
          </a:p>
          <a:p>
            <a:pPr marL="0" lvl="1" algn="r"/>
            <a:r>
              <a:rPr lang="en-US" sz="2800" b="1" dirty="0" smtClean="0">
                <a:solidFill>
                  <a:srgbClr val="000000"/>
                </a:solidFill>
              </a:rPr>
              <a:t>IDEALEM code </a:t>
            </a:r>
            <a:r>
              <a:rPr lang="en-US" sz="2800" b="1" u="sng" dirty="0">
                <a:solidFill>
                  <a:srgbClr val="000000"/>
                </a:solidFill>
              </a:rPr>
              <a:t>http://datagrid.lbl.gov/</a:t>
            </a:r>
            <a:r>
              <a:rPr lang="en-US" sz="2800" b="1" u="sng" dirty="0" err="1" smtClean="0">
                <a:solidFill>
                  <a:srgbClr val="000000"/>
                </a:solidFill>
              </a:rPr>
              <a:t>idealem</a:t>
            </a:r>
            <a:endParaRPr lang="en-US" sz="2800" b="1" dirty="0" smtClean="0">
              <a:solidFill>
                <a:srgbClr val="000000"/>
              </a:solidFill>
            </a:endParaRPr>
          </a:p>
          <a:p>
            <a:pPr algn="r"/>
            <a:endParaRPr lang="en-US" b="1" dirty="0" smtClean="0"/>
          </a:p>
          <a:p>
            <a:pPr algn="r"/>
            <a:r>
              <a:rPr lang="en-US" b="1" dirty="0" smtClean="0"/>
              <a:t>SDM group http://sdm.lbl.gov/</a:t>
            </a:r>
          </a:p>
          <a:p>
            <a:pPr algn="r"/>
            <a:r>
              <a:rPr lang="en-US" b="1" dirty="0" smtClean="0"/>
              <a:t>Berkeley Lab </a:t>
            </a:r>
            <a:r>
              <a:rPr lang="en-US" b="1" dirty="0"/>
              <a:t>http:/</a:t>
            </a:r>
            <a:r>
              <a:rPr lang="en-US" b="1" dirty="0" smtClean="0"/>
              <a:t>/</a:t>
            </a:r>
            <a:r>
              <a:rPr lang="en-US" b="1" dirty="0" err="1" smtClean="0"/>
              <a:t>www.lbl.gov</a:t>
            </a:r>
            <a:r>
              <a:rPr lang="en-US" b="1" dirty="0" smtClean="0"/>
              <a:t>/</a:t>
            </a:r>
            <a:endParaRPr lang="en-US" b="1"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50240" y="390597"/>
            <a:ext cx="11704320" cy="1263095"/>
          </a:xfrm>
          <a:prstGeom prst="rect">
            <a:avLst/>
          </a:prstGeom>
        </p:spPr>
        <p:txBody>
          <a:bodyPr lIns="130025" tIns="130025" rIns="130025" bIns="130025" anchor="b" anchorCtr="0">
            <a:noAutofit/>
          </a:bodyPr>
          <a:lstStyle/>
          <a:p>
            <a:pPr>
              <a:spcBef>
                <a:spcPts val="0"/>
              </a:spcBef>
            </a:pPr>
            <a:r>
              <a:rPr lang="en-US" sz="5400" dirty="0" err="1" smtClean="0"/>
              <a:t>Example:</a:t>
            </a:r>
            <a:r>
              <a:rPr lang="en-US" sz="5400" dirty="0" err="1" smtClean="0"/>
              <a:t>μPMU</a:t>
            </a:r>
            <a:r>
              <a:rPr lang="en-US" sz="5400" dirty="0" smtClean="0"/>
              <a:t> Monitoring S</a:t>
            </a:r>
            <a:r>
              <a:rPr lang="en" sz="5400" dirty="0" smtClean="0"/>
              <a:t>ystem</a:t>
            </a:r>
            <a:endParaRPr lang="en" sz="5400" dirty="0"/>
          </a:p>
        </p:txBody>
      </p:sp>
      <p:pic>
        <p:nvPicPr>
          <p:cNvPr id="82" name="Shape 82"/>
          <p:cNvPicPr preferRelativeResize="0"/>
          <p:nvPr/>
        </p:nvPicPr>
        <p:blipFill>
          <a:blip r:embed="rId3">
            <a:alphaModFix/>
          </a:blip>
          <a:stretch>
            <a:fillRect/>
          </a:stretch>
        </p:blipFill>
        <p:spPr>
          <a:xfrm>
            <a:off x="176289" y="2100529"/>
            <a:ext cx="8410664" cy="5532326"/>
          </a:xfrm>
          <a:prstGeom prst="rect">
            <a:avLst/>
          </a:prstGeom>
          <a:noFill/>
          <a:ln>
            <a:noFill/>
          </a:ln>
        </p:spPr>
      </p:pic>
      <p:sp>
        <p:nvSpPr>
          <p:cNvPr id="83" name="Shape 83"/>
          <p:cNvSpPr/>
          <p:nvPr/>
        </p:nvSpPr>
        <p:spPr>
          <a:xfrm>
            <a:off x="4374900" y="4813478"/>
            <a:ext cx="1312425" cy="1166790"/>
          </a:xfrm>
          <a:prstGeom prst="rect">
            <a:avLst/>
          </a:prstGeom>
          <a:noFill/>
          <a:ln w="19050" cap="flat" cmpd="sng">
            <a:solidFill>
              <a:srgbClr val="FF0000"/>
            </a:solidFill>
            <a:prstDash val="solid"/>
            <a:round/>
            <a:headEnd type="none" w="med" len="med"/>
            <a:tailEnd type="none" w="med" len="med"/>
          </a:ln>
        </p:spPr>
        <p:txBody>
          <a:bodyPr lIns="130025" tIns="130025" rIns="130025" bIns="130025" anchor="ctr" anchorCtr="0">
            <a:noAutofit/>
          </a:bodyPr>
          <a:lstStyle/>
          <a:p>
            <a:pPr>
              <a:spcBef>
                <a:spcPts val="0"/>
              </a:spcBef>
            </a:pPr>
            <a:endParaRPr/>
          </a:p>
        </p:txBody>
      </p:sp>
      <p:sp>
        <p:nvSpPr>
          <p:cNvPr id="84" name="Shape 84"/>
          <p:cNvSpPr txBox="1"/>
          <p:nvPr/>
        </p:nvSpPr>
        <p:spPr>
          <a:xfrm>
            <a:off x="8586953" y="2173523"/>
            <a:ext cx="4293545" cy="6089944"/>
          </a:xfrm>
          <a:prstGeom prst="rect">
            <a:avLst/>
          </a:prstGeom>
          <a:noFill/>
          <a:ln>
            <a:noFill/>
          </a:ln>
        </p:spPr>
        <p:txBody>
          <a:bodyPr lIns="130025" tIns="130025" rIns="130025" bIns="130025" anchor="t" anchorCtr="0">
            <a:noAutofit/>
          </a:bodyPr>
          <a:lstStyle/>
          <a:p>
            <a:pPr marL="650230" indent="-487672">
              <a:spcBef>
                <a:spcPts val="0"/>
              </a:spcBef>
              <a:buSzPct val="100000"/>
              <a:buChar char="●"/>
            </a:pPr>
            <a:r>
              <a:rPr lang="en" sz="2600" dirty="0">
                <a:latin typeface="Gill Sans"/>
                <a:cs typeface="Gill Sans"/>
              </a:rPr>
              <a:t>Archiver / Database</a:t>
            </a:r>
          </a:p>
          <a:p>
            <a:pPr marL="650230" indent="-487672">
              <a:spcBef>
                <a:spcPts val="0"/>
              </a:spcBef>
              <a:buSzPct val="100000"/>
              <a:buChar char="●"/>
            </a:pPr>
            <a:r>
              <a:rPr lang="en" sz="2600" dirty="0">
                <a:latin typeface="Gill Sans"/>
                <a:cs typeface="Gill Sans"/>
              </a:rPr>
              <a:t>Stores (T, V) pairs</a:t>
            </a:r>
          </a:p>
          <a:p>
            <a:pPr marL="650230" indent="-487672">
              <a:spcBef>
                <a:spcPts val="0"/>
              </a:spcBef>
              <a:buSzPct val="100000"/>
              <a:buChar char="●"/>
            </a:pPr>
            <a:r>
              <a:rPr lang="en" sz="2600" dirty="0">
                <a:latin typeface="Gill Sans"/>
                <a:cs typeface="Gill Sans"/>
              </a:rPr>
              <a:t>Nanosecond precision</a:t>
            </a:r>
          </a:p>
          <a:p>
            <a:pPr marL="650230" indent="-487672">
              <a:spcBef>
                <a:spcPts val="0"/>
              </a:spcBef>
              <a:buSzPct val="100000"/>
              <a:buChar char="●"/>
            </a:pPr>
            <a:r>
              <a:rPr lang="en" sz="2600" dirty="0">
                <a:latin typeface="Gill Sans"/>
                <a:cs typeface="Gill Sans"/>
              </a:rPr>
              <a:t>Fault tolerant</a:t>
            </a:r>
          </a:p>
          <a:p>
            <a:pPr marL="650230" indent="-487672">
              <a:spcBef>
                <a:spcPts val="0"/>
              </a:spcBef>
              <a:buSzPct val="100000"/>
              <a:buChar char="●"/>
            </a:pPr>
            <a:r>
              <a:rPr lang="en" sz="2600" dirty="0">
                <a:latin typeface="Gill Sans"/>
                <a:cs typeface="Gill Sans"/>
              </a:rPr>
              <a:t>Highly scalable</a:t>
            </a:r>
          </a:p>
          <a:p>
            <a:pPr marL="650230" indent="-487672">
              <a:spcBef>
                <a:spcPts val="0"/>
              </a:spcBef>
              <a:buSzPct val="100000"/>
              <a:buChar char="●"/>
            </a:pPr>
            <a:r>
              <a:rPr lang="en" sz="2600" dirty="0">
                <a:latin typeface="Gill Sans"/>
                <a:cs typeface="Gill Sans"/>
              </a:rPr>
              <a:t>Unique abstraction</a:t>
            </a:r>
            <a:endParaRPr lang="en-US" sz="2600" dirty="0">
              <a:latin typeface="Gill Sans"/>
              <a:cs typeface="Gill Sans"/>
            </a:endParaRPr>
          </a:p>
          <a:p>
            <a:pPr marL="903097" lvl="1" indent="-338661">
              <a:buSzPct val="100000"/>
              <a:buChar char="●"/>
            </a:pPr>
            <a:r>
              <a:rPr lang="en-US" dirty="0">
                <a:latin typeface="Gill Sans"/>
                <a:cs typeface="Gill Sans"/>
              </a:rPr>
              <a:t>q</a:t>
            </a:r>
            <a:r>
              <a:rPr lang="en-US" dirty="0" smtClean="0">
                <a:latin typeface="Gill Sans"/>
                <a:cs typeface="Gill Sans"/>
              </a:rPr>
              <a:t>uery range (</a:t>
            </a:r>
            <a:r>
              <a:rPr lang="en-US" dirty="0" err="1" smtClean="0">
                <a:latin typeface="Gill Sans"/>
                <a:cs typeface="Gill Sans"/>
              </a:rPr>
              <a:t>ver</a:t>
            </a:r>
            <a:r>
              <a:rPr lang="en-US" dirty="0" smtClean="0">
                <a:latin typeface="Gill Sans"/>
                <a:cs typeface="Gill Sans"/>
              </a:rPr>
              <a:t>)</a:t>
            </a:r>
          </a:p>
          <a:p>
            <a:pPr marL="903097" lvl="1" indent="-338661">
              <a:buSzPct val="100000"/>
              <a:buChar char="●"/>
            </a:pPr>
            <a:r>
              <a:rPr lang="en-US" dirty="0">
                <a:latin typeface="Gill Sans"/>
                <a:cs typeface="Gill Sans"/>
              </a:rPr>
              <a:t>i</a:t>
            </a:r>
            <a:r>
              <a:rPr lang="en-US" dirty="0" smtClean="0">
                <a:latin typeface="Gill Sans"/>
                <a:cs typeface="Gill Sans"/>
              </a:rPr>
              <a:t>nsert values =&gt; </a:t>
            </a:r>
            <a:r>
              <a:rPr lang="en-US" dirty="0" err="1" smtClean="0">
                <a:latin typeface="Gill Sans"/>
                <a:cs typeface="Gill Sans"/>
              </a:rPr>
              <a:t>ver</a:t>
            </a:r>
            <a:endParaRPr lang="en-US" dirty="0" smtClean="0">
              <a:latin typeface="Gill Sans"/>
              <a:cs typeface="Gill Sans"/>
            </a:endParaRPr>
          </a:p>
          <a:p>
            <a:pPr marL="903097" lvl="1" indent="-338661">
              <a:buSzPct val="100000"/>
              <a:buChar char="●"/>
            </a:pPr>
            <a:r>
              <a:rPr lang="en-US" dirty="0">
                <a:latin typeface="Gill Sans"/>
                <a:cs typeface="Gill Sans"/>
              </a:rPr>
              <a:t>d</a:t>
            </a:r>
            <a:r>
              <a:rPr lang="en-US" dirty="0" smtClean="0">
                <a:latin typeface="Gill Sans"/>
                <a:cs typeface="Gill Sans"/>
              </a:rPr>
              <a:t>elete range =&gt; </a:t>
            </a:r>
            <a:r>
              <a:rPr lang="en-US" dirty="0" err="1" smtClean="0">
                <a:latin typeface="Gill Sans"/>
                <a:cs typeface="Gill Sans"/>
              </a:rPr>
              <a:t>ver</a:t>
            </a:r>
            <a:endParaRPr lang="en-US" dirty="0" smtClean="0">
              <a:latin typeface="Gill Sans"/>
              <a:cs typeface="Gill Sans"/>
            </a:endParaRPr>
          </a:p>
          <a:p>
            <a:pPr marL="903097" lvl="1" indent="-338661">
              <a:buSzPct val="100000"/>
              <a:buChar char="●"/>
            </a:pPr>
            <a:r>
              <a:rPr lang="en-US" dirty="0">
                <a:latin typeface="Gill Sans"/>
                <a:cs typeface="Gill Sans"/>
              </a:rPr>
              <a:t>q</a:t>
            </a:r>
            <a:r>
              <a:rPr lang="en-US" dirty="0" smtClean="0">
                <a:latin typeface="Gill Sans"/>
                <a:cs typeface="Gill Sans"/>
              </a:rPr>
              <a:t>uery statistical (</a:t>
            </a:r>
            <a:r>
              <a:rPr lang="en-US" dirty="0" err="1" smtClean="0">
                <a:latin typeface="Gill Sans"/>
                <a:cs typeface="Gill Sans"/>
              </a:rPr>
              <a:t>ver</a:t>
            </a:r>
            <a:r>
              <a:rPr lang="en-US" dirty="0" smtClean="0">
                <a:latin typeface="Gill Sans"/>
                <a:cs typeface="Gill Sans"/>
              </a:rPr>
              <a:t>)</a:t>
            </a:r>
          </a:p>
          <a:p>
            <a:pPr marL="903097" lvl="1" indent="-338661">
              <a:buSzPct val="100000"/>
              <a:buChar char="●"/>
            </a:pPr>
            <a:r>
              <a:rPr lang="en-US" dirty="0">
                <a:latin typeface="Gill Sans"/>
                <a:cs typeface="Gill Sans"/>
              </a:rPr>
              <a:t>c</a:t>
            </a:r>
            <a:r>
              <a:rPr lang="en-US" dirty="0" smtClean="0">
                <a:latin typeface="Gill Sans"/>
                <a:cs typeface="Gill Sans"/>
              </a:rPr>
              <a:t>ompute diff(v1, v2)</a:t>
            </a:r>
            <a:endParaRPr lang="en" dirty="0">
              <a:latin typeface="Gill Sans"/>
              <a:cs typeface="Gill Sans"/>
            </a:endParaRPr>
          </a:p>
          <a:p>
            <a:pPr>
              <a:spcBef>
                <a:spcPts val="0"/>
              </a:spcBef>
            </a:pPr>
            <a:endParaRPr sz="2600" dirty="0">
              <a:latin typeface="Gill Sans"/>
              <a:cs typeface="Gill San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4875" y="7632855"/>
            <a:ext cx="2486229" cy="1592388"/>
          </a:xfrm>
          <a:prstGeom prst="rect">
            <a:avLst/>
          </a:prstGeom>
        </p:spPr>
      </p:pic>
      <p:sp>
        <p:nvSpPr>
          <p:cNvPr id="3" name="Slide Number Placeholder 2"/>
          <p:cNvSpPr>
            <a:spLocks noGrp="1"/>
          </p:cNvSpPr>
          <p:nvPr>
            <p:ph type="sldNum" sz="quarter" idx="12"/>
          </p:nvPr>
        </p:nvSpPr>
        <p:spPr/>
        <p:txBody>
          <a:bodyPr/>
          <a:lstStyle/>
          <a:p>
            <a:fld id="{2512606C-0E07-40FA-A8A5-DB8F5A0073DF}"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3025834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Challenges in </a:t>
            </a:r>
            <a:r>
              <a:rPr lang="en-US" sz="6000" dirty="0" err="1" smtClean="0"/>
              <a:t>μPMU</a:t>
            </a:r>
            <a:r>
              <a:rPr lang="en-US" sz="6000" dirty="0" smtClean="0"/>
              <a:t> Data</a:t>
            </a:r>
            <a:endParaRPr lang="en-US" sz="6000" dirty="0"/>
          </a:p>
        </p:txBody>
      </p:sp>
      <p:sp>
        <p:nvSpPr>
          <p:cNvPr id="3" name="Content Placeholder 2"/>
          <p:cNvSpPr>
            <a:spLocks noGrp="1"/>
          </p:cNvSpPr>
          <p:nvPr>
            <p:ph idx="1"/>
          </p:nvPr>
        </p:nvSpPr>
        <p:spPr/>
        <p:txBody>
          <a:bodyPr>
            <a:normAutofit fontScale="92500" lnSpcReduction="20000"/>
          </a:bodyPr>
          <a:lstStyle/>
          <a:p>
            <a:r>
              <a:rPr lang="en-US" sz="4000" dirty="0" smtClean="0"/>
              <a:t>Data management challenges: Immense </a:t>
            </a:r>
            <a:r>
              <a:rPr lang="en-US" sz="4000" dirty="0"/>
              <a:t>time series data </a:t>
            </a:r>
            <a:r>
              <a:rPr lang="en-US" sz="4000" dirty="0" smtClean="0"/>
              <a:t>distributed around the US</a:t>
            </a:r>
            <a:endParaRPr lang="en-US" sz="4000" dirty="0"/>
          </a:p>
          <a:p>
            <a:pPr lvl="1"/>
            <a:r>
              <a:rPr lang="en-US" sz="3400" dirty="0" smtClean="0"/>
              <a:t>Grid monitoring: 1,700 </a:t>
            </a:r>
            <a:r>
              <a:rPr lang="en-US" sz="3400" dirty="0"/>
              <a:t>PMUs in North America generate 2M </a:t>
            </a:r>
            <a:r>
              <a:rPr lang="en-US" sz="3400" dirty="0" smtClean="0"/>
              <a:t>insertions per second (</a:t>
            </a:r>
            <a:r>
              <a:rPr lang="en-US" sz="3400" dirty="0" err="1" smtClean="0"/>
              <a:t>ips</a:t>
            </a:r>
            <a:r>
              <a:rPr lang="en-US" sz="3400" dirty="0" smtClean="0"/>
              <a:t>)</a:t>
            </a:r>
            <a:endParaRPr lang="en-US" sz="3400" dirty="0"/>
          </a:p>
          <a:p>
            <a:pPr lvl="1"/>
            <a:r>
              <a:rPr lang="en-US" sz="3400" dirty="0" smtClean="0"/>
              <a:t>Grid usage data: 300M </a:t>
            </a:r>
            <a:r>
              <a:rPr lang="en-US" sz="3400" dirty="0"/>
              <a:t>smart meters generate 0.33M </a:t>
            </a:r>
            <a:r>
              <a:rPr lang="en-US" sz="3400" dirty="0" err="1"/>
              <a:t>ips</a:t>
            </a:r>
            <a:endParaRPr lang="en-US" sz="3400" dirty="0"/>
          </a:p>
          <a:p>
            <a:pPr lvl="1"/>
            <a:r>
              <a:rPr lang="en-US" sz="3400" dirty="0" smtClean="0"/>
              <a:t>Analytics: </a:t>
            </a:r>
            <a:r>
              <a:rPr lang="en-US" sz="3400" dirty="0"/>
              <a:t>120M queries per second</a:t>
            </a:r>
          </a:p>
          <a:p>
            <a:pPr lvl="1"/>
            <a:r>
              <a:rPr lang="en-US" sz="3400" dirty="0" smtClean="0"/>
              <a:t>Stream </a:t>
            </a:r>
            <a:r>
              <a:rPr lang="en-US" sz="3400" dirty="0"/>
              <a:t>ALL the data to the </a:t>
            </a:r>
            <a:r>
              <a:rPr lang="en-US" sz="3400" dirty="0" smtClean="0"/>
              <a:t>cloud</a:t>
            </a:r>
            <a:endParaRPr lang="en-US" sz="3400" dirty="0"/>
          </a:p>
          <a:p>
            <a:pPr>
              <a:spcBef>
                <a:spcPts val="1707"/>
              </a:spcBef>
            </a:pPr>
            <a:r>
              <a:rPr lang="en-US" sz="4000" dirty="0" smtClean="0"/>
              <a:t>Analytics challenges:</a:t>
            </a:r>
          </a:p>
          <a:p>
            <a:pPr lvl="1">
              <a:spcBef>
                <a:spcPts val="1707"/>
              </a:spcBef>
            </a:pPr>
            <a:r>
              <a:rPr lang="en-US" sz="3400" dirty="0" smtClean="0"/>
              <a:t>Distillation </a:t>
            </a:r>
            <a:r>
              <a:rPr lang="en-US" sz="3400" dirty="0"/>
              <a:t>infrastructure with extremely fast change set identification</a:t>
            </a:r>
          </a:p>
          <a:p>
            <a:pPr lvl="1">
              <a:spcBef>
                <a:spcPts val="1707"/>
              </a:spcBef>
            </a:pPr>
            <a:r>
              <a:rPr lang="en-US" sz="3400" dirty="0" smtClean="0"/>
              <a:t>On</a:t>
            </a:r>
            <a:r>
              <a:rPr lang="en-US" sz="3400" dirty="0"/>
              <a:t>-the-Fly statistical </a:t>
            </a:r>
            <a:r>
              <a:rPr lang="en-US" sz="3400" dirty="0" smtClean="0"/>
              <a:t>summaries over </a:t>
            </a:r>
            <a:r>
              <a:rPr lang="en-US" sz="3400" dirty="0"/>
              <a:t>a multi-resolution store</a:t>
            </a:r>
          </a:p>
          <a:p>
            <a:pPr lvl="1">
              <a:spcBef>
                <a:spcPts val="1707"/>
              </a:spcBef>
            </a:pPr>
            <a:r>
              <a:rPr lang="en-US" sz="3400" dirty="0"/>
              <a:t>Multi-resolution search and </a:t>
            </a:r>
            <a:r>
              <a:rPr lang="en-US" sz="3400" dirty="0" smtClean="0"/>
              <a:t>process: e.g., find </a:t>
            </a:r>
            <a:r>
              <a:rPr lang="en-US" sz="3400" dirty="0"/>
              <a:t>‘needle’ events in immense haystacks </a:t>
            </a:r>
            <a:r>
              <a:rPr lang="en-US" sz="3400" dirty="0" smtClean="0"/>
              <a:t>instantly; drill </a:t>
            </a:r>
            <a:r>
              <a:rPr lang="en-US" sz="3400" dirty="0"/>
              <a:t>down exponentially to </a:t>
            </a:r>
            <a:r>
              <a:rPr lang="en-US" sz="3400" dirty="0" smtClean="0"/>
              <a:t>analyze</a:t>
            </a:r>
          </a:p>
          <a:p>
            <a:pPr>
              <a:spcBef>
                <a:spcPts val="1707"/>
              </a:spcBef>
            </a:pPr>
            <a:r>
              <a:rPr lang="en-US" dirty="0" smtClean="0">
                <a:solidFill>
                  <a:schemeClr val="accent2"/>
                </a:solidFill>
              </a:rPr>
              <a:t>Sensor data streams have similar data management and analysis challenges</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2512606C-0E07-40FA-A8A5-DB8F5A0073DF}"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22023413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Compression Could Do?</a:t>
            </a:r>
            <a:endParaRPr lang="en-US" dirty="0"/>
          </a:p>
        </p:txBody>
      </p:sp>
      <p:sp>
        <p:nvSpPr>
          <p:cNvPr id="3" name="Content Placeholder 2"/>
          <p:cNvSpPr>
            <a:spLocks noGrp="1"/>
          </p:cNvSpPr>
          <p:nvPr>
            <p:ph idx="1"/>
          </p:nvPr>
        </p:nvSpPr>
        <p:spPr/>
        <p:txBody>
          <a:bodyPr>
            <a:normAutofit/>
          </a:bodyPr>
          <a:lstStyle/>
          <a:p>
            <a:r>
              <a:rPr lang="en-US" dirty="0"/>
              <a:t>Data compression is the science (and art) of representing information in a compact form. </a:t>
            </a:r>
            <a:endParaRPr lang="en-US" dirty="0" smtClean="0"/>
          </a:p>
          <a:p>
            <a:pPr lvl="1"/>
            <a:r>
              <a:rPr lang="en-US" dirty="0" smtClean="0"/>
              <a:t>Widely used in </a:t>
            </a:r>
            <a:r>
              <a:rPr lang="en-US" dirty="0"/>
              <a:t>Internet, digital TV, mobile </a:t>
            </a:r>
            <a:r>
              <a:rPr lang="en-US" dirty="0" smtClean="0"/>
              <a:t>communication</a:t>
            </a:r>
          </a:p>
          <a:p>
            <a:r>
              <a:rPr lang="en-US" dirty="0" smtClean="0"/>
              <a:t>For </a:t>
            </a:r>
            <a:r>
              <a:rPr lang="en-US" sz="4400" dirty="0" err="1" smtClean="0"/>
              <a:t>μPMU</a:t>
            </a:r>
            <a:r>
              <a:rPr lang="en-US" sz="4400" dirty="0" smtClean="0"/>
              <a:t> data,</a:t>
            </a:r>
            <a:endParaRPr lang="en-US" dirty="0" smtClean="0"/>
          </a:p>
          <a:p>
            <a:pPr lvl="1"/>
            <a:r>
              <a:rPr lang="en-US" dirty="0" smtClean="0"/>
              <a:t>Compression will reduce the data volume to be sent around the data network</a:t>
            </a:r>
          </a:p>
          <a:p>
            <a:pPr lvl="1"/>
            <a:r>
              <a:rPr lang="en-US" dirty="0" smtClean="0"/>
              <a:t>Compression will remove redundant information and make it easer to locate the interesting information</a:t>
            </a:r>
            <a:endParaRPr lang="en-US" dirty="0"/>
          </a:p>
          <a:p>
            <a:endParaRPr lang="en-US" dirty="0"/>
          </a:p>
        </p:txBody>
      </p:sp>
      <p:sp>
        <p:nvSpPr>
          <p:cNvPr id="4" name="Slide Number Placeholder 3"/>
          <p:cNvSpPr>
            <a:spLocks noGrp="1"/>
          </p:cNvSpPr>
          <p:nvPr>
            <p:ph type="sldNum" sz="quarter" idx="12"/>
          </p:nvPr>
        </p:nvSpPr>
        <p:spPr/>
        <p:txBody>
          <a:bodyPr/>
          <a:lstStyle/>
          <a:p>
            <a:fld id="{67F4BB86-738B-4A51-BB61-46F3B0FB9693}" type="slidenum">
              <a:rPr lang="en-US" smtClean="0"/>
              <a:pPr/>
              <a:t>5</a:t>
            </a:fld>
            <a:endParaRPr lang="en-US"/>
          </a:p>
        </p:txBody>
      </p:sp>
    </p:spTree>
    <p:extLst>
      <p:ext uri="{BB962C8B-B14F-4D97-AF65-F5344CB8AC3E}">
        <p14:creationId xmlns:p14="http://schemas.microsoft.com/office/powerpoint/2010/main" val="4049994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388338"/>
            <a:ext cx="12584853" cy="915529"/>
          </a:xfrm>
        </p:spPr>
        <p:txBody>
          <a:bodyPr>
            <a:normAutofit/>
          </a:bodyPr>
          <a:lstStyle/>
          <a:p>
            <a:pPr algn="ctr"/>
            <a:r>
              <a:rPr lang="en-US" sz="4000" dirty="0" smtClean="0"/>
              <a:t>Characteristics of </a:t>
            </a:r>
            <a:r>
              <a:rPr lang="en-US" sz="4000" dirty="0" err="1" smtClean="0"/>
              <a:t>μPMU</a:t>
            </a:r>
            <a:r>
              <a:rPr lang="en-US" sz="4000" dirty="0" smtClean="0"/>
              <a:t> Measurements</a:t>
            </a:r>
            <a:endParaRPr lang="en-US" sz="4000" dirty="0"/>
          </a:p>
        </p:txBody>
      </p:sp>
      <p:pic>
        <p:nvPicPr>
          <p:cNvPr id="8" name="Content Placeholder 7" descr="fig11org-2797.pdf"/>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203200" y="5170043"/>
            <a:ext cx="12584113" cy="4431158"/>
          </a:xfrm>
        </p:spPr>
      </p:pic>
      <p:sp>
        <p:nvSpPr>
          <p:cNvPr id="7" name="Text Placeholder 6"/>
          <p:cNvSpPr>
            <a:spLocks noGrp="1"/>
          </p:cNvSpPr>
          <p:nvPr>
            <p:ph type="body" sz="half" idx="2"/>
          </p:nvPr>
        </p:nvSpPr>
        <p:spPr>
          <a:xfrm>
            <a:off x="203200" y="1303868"/>
            <a:ext cx="12584853" cy="3725332"/>
          </a:xfrm>
        </p:spPr>
        <p:txBody>
          <a:bodyPr>
            <a:noAutofit/>
          </a:bodyPr>
          <a:lstStyle/>
          <a:p>
            <a:pPr marL="342900" indent="-342900">
              <a:buFont typeface="Arial"/>
              <a:buChar char="•"/>
            </a:pPr>
            <a:r>
              <a:rPr lang="en-US" sz="3600" dirty="0" smtClean="0"/>
              <a:t>Numerical values: voltage, current, phase angles for voltage and currents</a:t>
            </a:r>
          </a:p>
          <a:p>
            <a:pPr marL="342900" indent="-342900">
              <a:buFont typeface="Arial"/>
              <a:buChar char="•"/>
            </a:pPr>
            <a:r>
              <a:rPr lang="en-US" sz="3600" dirty="0" smtClean="0"/>
              <a:t>Typically have a lot of “random” “small” fluctuations that are considered normal for the electric power grid system</a:t>
            </a:r>
          </a:p>
          <a:p>
            <a:pPr marL="342900" indent="-342900">
              <a:buFont typeface="Arial"/>
              <a:buChar char="•"/>
            </a:pPr>
            <a:r>
              <a:rPr lang="en-US" sz="3600" dirty="0" smtClean="0"/>
              <a:t>Occasionally, has relatively “large” changes that require attention or </a:t>
            </a:r>
            <a:r>
              <a:rPr lang="en-US" sz="3600" dirty="0" smtClean="0"/>
              <a:t>intervention</a:t>
            </a:r>
            <a:endParaRPr lang="en-US" sz="3600" dirty="0" smtClean="0"/>
          </a:p>
          <a:p>
            <a:pPr marL="342900" indent="-342900">
              <a:buFont typeface="Arial"/>
              <a:buChar char="•"/>
            </a:pPr>
            <a:endParaRPr lang="en-US" sz="3600" dirty="0"/>
          </a:p>
        </p:txBody>
      </p:sp>
      <p:sp>
        <p:nvSpPr>
          <p:cNvPr id="4" name="Slide Number Placeholder 3"/>
          <p:cNvSpPr>
            <a:spLocks noGrp="1"/>
          </p:cNvSpPr>
          <p:nvPr>
            <p:ph type="sldNum" sz="quarter" idx="12"/>
          </p:nvPr>
        </p:nvSpPr>
        <p:spPr/>
        <p:txBody>
          <a:bodyPr/>
          <a:lstStyle/>
          <a:p>
            <a:fld id="{67F4BB86-738B-4A51-BB61-46F3B0FB9693}" type="slidenum">
              <a:rPr lang="en-US" smtClean="0"/>
              <a:pPr/>
              <a:t>6</a:t>
            </a:fld>
            <a:endParaRPr lang="en-US"/>
          </a:p>
        </p:txBody>
      </p:sp>
    </p:spTree>
    <p:extLst>
      <p:ext uri="{BB962C8B-B14F-4D97-AF65-F5344CB8AC3E}">
        <p14:creationId xmlns:p14="http://schemas.microsoft.com/office/powerpoint/2010/main" val="25367865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188136" y="216747"/>
            <a:ext cx="12599917" cy="1129231"/>
          </a:xfrm>
          <a:prstGeom prst="rect">
            <a:avLst/>
          </a:prstGeom>
        </p:spPr>
        <p:txBody>
          <a:bodyPr>
            <a:normAutofit/>
          </a:bodyPr>
          <a:lstStyle>
            <a:lvl1pPr defTabSz="543305">
              <a:spcBef>
                <a:spcPts val="2100"/>
              </a:spcBef>
              <a:defRPr sz="4836"/>
            </a:lvl1pPr>
          </a:lstStyle>
          <a:p>
            <a:r>
              <a:rPr b="1" dirty="0"/>
              <a:t>Data </a:t>
            </a:r>
            <a:r>
              <a:rPr b="1" dirty="0" smtClean="0"/>
              <a:t>Compression</a:t>
            </a:r>
            <a:r>
              <a:rPr lang="en-US" b="1" dirty="0" smtClean="0"/>
              <a:t>: Quick Review</a:t>
            </a:r>
            <a:endParaRPr b="1" dirty="0"/>
          </a:p>
        </p:txBody>
      </p:sp>
      <p:sp>
        <p:nvSpPr>
          <p:cNvPr id="134" name="Shape 134"/>
          <p:cNvSpPr>
            <a:spLocks noGrp="1"/>
          </p:cNvSpPr>
          <p:nvPr>
            <p:ph idx="1"/>
          </p:nvPr>
        </p:nvSpPr>
        <p:spPr>
          <a:xfrm>
            <a:off x="188135" y="1346610"/>
            <a:ext cx="12599918" cy="7586133"/>
          </a:xfrm>
          <a:prstGeom prst="rect">
            <a:avLst/>
          </a:prstGeom>
        </p:spPr>
        <p:txBody>
          <a:bodyPr>
            <a:noAutofit/>
          </a:bodyPr>
          <a:lstStyle/>
          <a:p>
            <a:pPr marL="173491" indent="-371221" defTabSz="461518">
              <a:spcBef>
                <a:spcPts val="700"/>
              </a:spcBef>
              <a:defRPr sz="2528"/>
            </a:pPr>
            <a:r>
              <a:rPr lang="en-US" sz="2800" dirty="0" smtClean="0"/>
              <a:t>L</a:t>
            </a:r>
            <a:r>
              <a:rPr sz="2800" dirty="0" smtClean="0"/>
              <a:t>ossless </a:t>
            </a:r>
            <a:r>
              <a:rPr sz="2800" dirty="0"/>
              <a:t>compression</a:t>
            </a:r>
          </a:p>
          <a:p>
            <a:pPr marL="544711" lvl="1" indent="-371221" defTabSz="461518">
              <a:spcBef>
                <a:spcPts val="400"/>
              </a:spcBef>
              <a:defRPr sz="2528"/>
            </a:pPr>
            <a:r>
              <a:rPr sz="2400" dirty="0"/>
              <a:t>gzip, 7-zip, </a:t>
            </a:r>
            <a:r>
              <a:rPr sz="2400" dirty="0" smtClean="0"/>
              <a:t>PNG</a:t>
            </a:r>
            <a:r>
              <a:rPr lang="en-US" sz="2400" dirty="0" smtClean="0"/>
              <a:t>: work on repeated byte patterns</a:t>
            </a:r>
            <a:endParaRPr sz="2400" dirty="0"/>
          </a:p>
          <a:p>
            <a:pPr marL="544711" lvl="1" indent="-371221" defTabSz="461518">
              <a:spcBef>
                <a:spcPts val="400"/>
              </a:spcBef>
              <a:defRPr sz="2528"/>
            </a:pPr>
            <a:r>
              <a:rPr lang="en-US" sz="2400" dirty="0" smtClean="0"/>
              <a:t>F</a:t>
            </a:r>
            <a:r>
              <a:rPr sz="2400" dirty="0" smtClean="0"/>
              <a:t>loating</a:t>
            </a:r>
            <a:r>
              <a:rPr lang="en-US" sz="2400" dirty="0" smtClean="0"/>
              <a:t>-</a:t>
            </a:r>
            <a:r>
              <a:rPr sz="2400" dirty="0" smtClean="0"/>
              <a:t>point </a:t>
            </a:r>
            <a:r>
              <a:rPr lang="en-US" sz="2400" dirty="0" smtClean="0"/>
              <a:t>values compression</a:t>
            </a:r>
          </a:p>
          <a:p>
            <a:pPr marL="1113663" lvl="2" indent="-371221" defTabSz="461518">
              <a:spcBef>
                <a:spcPts val="400"/>
              </a:spcBef>
              <a:defRPr sz="2528"/>
            </a:pPr>
            <a:r>
              <a:rPr lang="en-US" sz="2400" dirty="0" smtClean="0"/>
              <a:t>FPC </a:t>
            </a:r>
            <a:r>
              <a:rPr lang="en-US" sz="2400" dirty="0"/>
              <a:t>[</a:t>
            </a:r>
            <a:r>
              <a:rPr lang="en-US" sz="2400" dirty="0" err="1"/>
              <a:t>Burtscher</a:t>
            </a:r>
            <a:r>
              <a:rPr lang="en-US" sz="2400" dirty="0"/>
              <a:t> and </a:t>
            </a:r>
            <a:r>
              <a:rPr lang="en-US" sz="2400" dirty="0" err="1"/>
              <a:t>Ratanaworabhan</a:t>
            </a:r>
            <a:r>
              <a:rPr lang="en-US" sz="2400" dirty="0"/>
              <a:t>, 2009]</a:t>
            </a:r>
            <a:r>
              <a:rPr lang="en-US" sz="2400" dirty="0" smtClean="0"/>
              <a:t>: </a:t>
            </a:r>
            <a:r>
              <a:rPr lang="en-US" sz="2400" dirty="0" err="1" smtClean="0"/>
              <a:t>predictor+corrector</a:t>
            </a:r>
            <a:endParaRPr lang="en-US" sz="2400" dirty="0" smtClean="0"/>
          </a:p>
          <a:p>
            <a:pPr marL="1113663" lvl="2" indent="-371221" defTabSz="461518">
              <a:spcBef>
                <a:spcPts val="400"/>
              </a:spcBef>
              <a:defRPr sz="2528"/>
            </a:pPr>
            <a:r>
              <a:rPr lang="en-US" sz="2400" dirty="0" smtClean="0"/>
              <a:t>Difficult </a:t>
            </a:r>
            <a:r>
              <a:rPr lang="en-US" sz="2400" dirty="0"/>
              <a:t>to compress because the lower order bits typically </a:t>
            </a:r>
            <a:r>
              <a:rPr lang="en-US" sz="2400" dirty="0" smtClean="0"/>
              <a:t>change</a:t>
            </a:r>
            <a:endParaRPr sz="1800" dirty="0"/>
          </a:p>
          <a:p>
            <a:pPr marL="173491" indent="-371221" defTabSz="461518">
              <a:spcBef>
                <a:spcPts val="700"/>
              </a:spcBef>
              <a:defRPr sz="2528"/>
            </a:pPr>
            <a:r>
              <a:rPr lang="en-US" sz="2800" dirty="0" err="1" smtClean="0"/>
              <a:t>L</a:t>
            </a:r>
            <a:r>
              <a:rPr sz="2800" dirty="0" err="1" smtClean="0"/>
              <a:t>ossy</a:t>
            </a:r>
            <a:r>
              <a:rPr sz="2800" dirty="0" smtClean="0"/>
              <a:t> </a:t>
            </a:r>
            <a:r>
              <a:rPr sz="2800" dirty="0"/>
              <a:t>compression</a:t>
            </a:r>
          </a:p>
          <a:p>
            <a:pPr marL="544711" lvl="1" indent="-371221" defTabSz="461518">
              <a:spcBef>
                <a:spcPts val="400"/>
              </a:spcBef>
              <a:defRPr sz="2528"/>
            </a:pPr>
            <a:r>
              <a:rPr lang="en-US" sz="2400" dirty="0" smtClean="0"/>
              <a:t>Common techniques: </a:t>
            </a:r>
            <a:r>
              <a:rPr sz="2400" dirty="0" smtClean="0"/>
              <a:t>JPEG</a:t>
            </a:r>
            <a:r>
              <a:rPr sz="2400" dirty="0"/>
              <a:t>, </a:t>
            </a:r>
            <a:r>
              <a:rPr sz="2400" dirty="0" smtClean="0"/>
              <a:t>MP3</a:t>
            </a:r>
            <a:endParaRPr lang="en-US" sz="2400" dirty="0" smtClean="0"/>
          </a:p>
          <a:p>
            <a:pPr marL="544711" lvl="1" indent="-371221" defTabSz="461518">
              <a:spcBef>
                <a:spcPts val="400"/>
              </a:spcBef>
              <a:defRPr sz="2528"/>
            </a:pPr>
            <a:r>
              <a:rPr lang="en-US" sz="2400" dirty="0" smtClean="0"/>
              <a:t>Floating-point</a:t>
            </a:r>
            <a:r>
              <a:rPr sz="2400" dirty="0" smtClean="0"/>
              <a:t> </a:t>
            </a:r>
            <a:r>
              <a:rPr lang="en-US" sz="2400" dirty="0" smtClean="0"/>
              <a:t>values compression techniques:</a:t>
            </a:r>
          </a:p>
          <a:p>
            <a:pPr marL="1113663" lvl="2" indent="-371221" defTabSz="461518">
              <a:spcBef>
                <a:spcPts val="400"/>
              </a:spcBef>
              <a:defRPr sz="2528"/>
            </a:pPr>
            <a:r>
              <a:rPr lang="en-US" sz="2400" dirty="0" smtClean="0"/>
              <a:t>ISABELA [</a:t>
            </a:r>
            <a:r>
              <a:rPr lang="en-US" sz="2400" dirty="0" err="1" smtClean="0"/>
              <a:t>Lakshminarasimhan</a:t>
            </a:r>
            <a:r>
              <a:rPr lang="en-US" sz="2400" dirty="0" smtClean="0"/>
              <a:t>, et al 2011]: sort + b-spline</a:t>
            </a:r>
          </a:p>
          <a:p>
            <a:pPr marL="1113663" lvl="2" indent="-371221" defTabSz="461518">
              <a:spcBef>
                <a:spcPts val="400"/>
              </a:spcBef>
              <a:defRPr sz="2528"/>
            </a:pPr>
            <a:r>
              <a:rPr lang="en-US" sz="2400" dirty="0" smtClean="0"/>
              <a:t>Scalar Quantization Encoding [Iverson, et al, 2012]; </a:t>
            </a:r>
            <a:r>
              <a:rPr lang="en-US" sz="2800" dirty="0" err="1"/>
              <a:t>zfp</a:t>
            </a:r>
            <a:r>
              <a:rPr lang="en-US" sz="2800" dirty="0"/>
              <a:t> [Lindstrom 2014</a:t>
            </a:r>
            <a:r>
              <a:rPr lang="en-US" sz="2800" dirty="0" smtClean="0"/>
              <a:t>]; </a:t>
            </a:r>
            <a:r>
              <a:rPr lang="en-US" sz="2800" dirty="0" err="1" smtClean="0"/>
              <a:t>sz</a:t>
            </a:r>
            <a:r>
              <a:rPr lang="en-US" sz="2800" dirty="0" smtClean="0"/>
              <a:t> [</a:t>
            </a:r>
            <a:r>
              <a:rPr lang="en-US" sz="2800" dirty="0" err="1" smtClean="0"/>
              <a:t>Capello</a:t>
            </a:r>
            <a:r>
              <a:rPr lang="en-US" sz="2800" dirty="0" smtClean="0"/>
              <a:t> 2016]</a:t>
            </a:r>
          </a:p>
          <a:p>
            <a:pPr marL="1113663" lvl="2" indent="-371221" defTabSz="461518">
              <a:spcBef>
                <a:spcPts val="400"/>
              </a:spcBef>
              <a:defRPr sz="2528"/>
            </a:pPr>
            <a:endParaRPr lang="en-US" sz="2800" dirty="0" smtClean="0"/>
          </a:p>
          <a:p>
            <a:pPr marL="0" indent="-395461" defTabSz="461518">
              <a:spcBef>
                <a:spcPts val="700"/>
              </a:spcBef>
              <a:defRPr sz="2528"/>
            </a:pPr>
            <a:r>
              <a:rPr lang="en-US" sz="2800" dirty="0" smtClean="0"/>
              <a:t>Challenges in </a:t>
            </a:r>
            <a:r>
              <a:rPr lang="en-US" sz="2800" dirty="0"/>
              <a:t>compressing </a:t>
            </a:r>
            <a:r>
              <a:rPr lang="en-US" sz="2800" dirty="0" smtClean="0"/>
              <a:t>sensor dat</a:t>
            </a:r>
            <a:r>
              <a:rPr lang="en-US" sz="2800" dirty="0" smtClean="0"/>
              <a:t>a streams</a:t>
            </a:r>
            <a:r>
              <a:rPr lang="en-US" sz="2800" dirty="0" smtClean="0"/>
              <a:t>:</a:t>
            </a:r>
            <a:endParaRPr lang="en-US" sz="2800" dirty="0"/>
          </a:p>
          <a:p>
            <a:pPr marL="1081088" lvl="1" indent="-341313" defTabSz="461518">
              <a:spcBef>
                <a:spcPts val="400"/>
              </a:spcBef>
              <a:buFont typeface="Wingdings" charset="2"/>
              <a:buChar char=""/>
              <a:defRPr sz="2528"/>
            </a:pPr>
            <a:r>
              <a:rPr lang="en-US" sz="2400" dirty="0"/>
              <a:t>Floating-point </a:t>
            </a:r>
            <a:r>
              <a:rPr lang="en-US" sz="2400" dirty="0" smtClean="0"/>
              <a:t>numbers: hard </a:t>
            </a:r>
            <a:r>
              <a:rPr lang="en-US" sz="2400" dirty="0"/>
              <a:t>to compress</a:t>
            </a:r>
          </a:p>
          <a:p>
            <a:pPr marL="1081088" lvl="1" indent="-341313" defTabSz="461518">
              <a:spcBef>
                <a:spcPts val="400"/>
              </a:spcBef>
              <a:buFont typeface="Wingdings" charset="2"/>
              <a:buChar char=""/>
              <a:defRPr sz="2528"/>
            </a:pPr>
            <a:r>
              <a:rPr lang="en-US" sz="2400" dirty="0"/>
              <a:t>“Random” </a:t>
            </a:r>
            <a:r>
              <a:rPr lang="en-US" sz="2400" dirty="0" smtClean="0"/>
              <a:t>fluctuations: hard </a:t>
            </a:r>
            <a:r>
              <a:rPr lang="en-US" sz="2400" dirty="0"/>
              <a:t>to </a:t>
            </a:r>
            <a:r>
              <a:rPr lang="en-US" sz="2400" dirty="0" smtClean="0"/>
              <a:t>compress</a:t>
            </a:r>
            <a:endParaRPr lang="en-US" sz="3000" dirty="0" smtClean="0"/>
          </a:p>
          <a:p>
            <a:pPr marL="0" indent="-395461" defTabSz="461518">
              <a:spcBef>
                <a:spcPts val="700"/>
              </a:spcBef>
              <a:defRPr sz="2528"/>
            </a:pPr>
            <a:r>
              <a:rPr lang="en-US" sz="3000" dirty="0" smtClean="0"/>
              <a:t>Are there effective ways </a:t>
            </a:r>
            <a:r>
              <a:rPr lang="en-US" sz="3000" dirty="0" smtClean="0"/>
              <a:t>to compress random floating-point values</a:t>
            </a:r>
            <a:r>
              <a:rPr lang="en-US" sz="3000" dirty="0" smtClean="0"/>
              <a:t>?</a:t>
            </a:r>
          </a:p>
          <a:p>
            <a:pPr marL="568951" lvl="1" indent="-395461" defTabSz="461518">
              <a:spcBef>
                <a:spcPts val="700"/>
              </a:spcBef>
              <a:defRPr sz="2528"/>
            </a:pPr>
            <a:r>
              <a:rPr lang="en-US" sz="2400" dirty="0" smtClean="0"/>
              <a:t>ZFP, SZ(EZ): effective for simulation data, which has natural continuity/smoothness</a:t>
            </a:r>
            <a:endParaRPr lang="en-US" sz="24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34">
                                            <p:txEl>
                                              <p:pRg st="14" end="1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34">
                                            <p:txEl>
                                              <p:pRg st="15" end="1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normAutofit fontScale="90000"/>
          </a:bodyPr>
          <a:lstStyle>
            <a:lvl1pPr defTabSz="543305">
              <a:spcBef>
                <a:spcPts val="2100"/>
              </a:spcBef>
              <a:defRPr sz="4836"/>
            </a:lvl1pPr>
          </a:lstStyle>
          <a:p>
            <a:r>
              <a:rPr b="1" dirty="0"/>
              <a:t>IDEALEM</a:t>
            </a:r>
            <a:r>
              <a:rPr dirty="0"/>
              <a:t>: New Perspective on Data </a:t>
            </a:r>
            <a:r>
              <a:rPr dirty="0" smtClean="0"/>
              <a:t>C</a:t>
            </a:r>
            <a:r>
              <a:rPr lang="en-US" dirty="0" smtClean="0"/>
              <a:t>o</a:t>
            </a:r>
            <a:r>
              <a:rPr dirty="0" smtClean="0"/>
              <a:t>mpression</a:t>
            </a:r>
            <a:endParaRPr dirty="0"/>
          </a:p>
        </p:txBody>
      </p:sp>
      <p:sp>
        <p:nvSpPr>
          <p:cNvPr id="140" name="Shape 140"/>
          <p:cNvSpPr>
            <a:spLocks noGrp="1"/>
          </p:cNvSpPr>
          <p:nvPr>
            <p:ph idx="1"/>
          </p:nvPr>
        </p:nvSpPr>
        <p:spPr>
          <a:prstGeom prst="rect">
            <a:avLst/>
          </a:prstGeom>
        </p:spPr>
        <p:txBody>
          <a:bodyPr>
            <a:noAutofit/>
          </a:bodyPr>
          <a:lstStyle/>
          <a:p>
            <a:pPr marL="427609" indent="-427609" defTabSz="531622">
              <a:spcBef>
                <a:spcPts val="6300"/>
              </a:spcBef>
              <a:defRPr sz="2912"/>
            </a:pPr>
            <a:r>
              <a:rPr sz="3200" dirty="0"/>
              <a:t>IDEALEM (Implementation of Dynamic Extensible Adaptive Locally Exchangeable Measures)</a:t>
            </a:r>
          </a:p>
          <a:p>
            <a:pPr marL="427609" indent="-427609" defTabSz="531622">
              <a:spcBef>
                <a:spcPts val="900"/>
              </a:spcBef>
              <a:defRPr sz="2912"/>
            </a:pPr>
            <a:r>
              <a:rPr sz="3200" dirty="0"/>
              <a:t>Relaxing order of values opens up new horizons on data compression</a:t>
            </a:r>
          </a:p>
          <a:p>
            <a:pPr marL="855218" lvl="1" indent="-427609" defTabSz="531622">
              <a:spcBef>
                <a:spcPts val="900"/>
              </a:spcBef>
              <a:defRPr sz="2912"/>
            </a:pPr>
            <a:r>
              <a:rPr lang="en-US" sz="3200" dirty="0" smtClean="0"/>
              <a:t>I</a:t>
            </a:r>
            <a:r>
              <a:rPr sz="3200" dirty="0" smtClean="0"/>
              <a:t>nformation </a:t>
            </a:r>
            <a:r>
              <a:rPr sz="3200" dirty="0"/>
              <a:t>loss due to compression has been generally measured by Euclidean distance (</a:t>
            </a:r>
            <a:r>
              <a:rPr sz="3200" dirty="0">
                <a:ea typeface="Iowan Old Style Italic"/>
                <a:sym typeface="Iowan Old Style Italic"/>
              </a:rPr>
              <a:t>L</a:t>
            </a:r>
            <a:r>
              <a:rPr sz="3200" baseline="31999" dirty="0"/>
              <a:t>2</a:t>
            </a:r>
            <a:r>
              <a:rPr sz="3200" dirty="0"/>
              <a:t>-norm) between original data and reconstructed data with </a:t>
            </a:r>
            <a:r>
              <a:rPr sz="3200" dirty="0" smtClean="0"/>
              <a:t>MS</a:t>
            </a:r>
            <a:r>
              <a:rPr lang="en-US" sz="3200" dirty="0" smtClean="0"/>
              <a:t>R</a:t>
            </a:r>
            <a:r>
              <a:rPr sz="3200" dirty="0" smtClean="0"/>
              <a:t>E</a:t>
            </a:r>
            <a:r>
              <a:rPr sz="3200" dirty="0"/>
              <a:t>/SNR criteria</a:t>
            </a:r>
          </a:p>
          <a:p>
            <a:pPr marL="1282827" lvl="2" indent="-427609" defTabSz="531622">
              <a:spcBef>
                <a:spcPts val="900"/>
              </a:spcBef>
              <a:defRPr sz="2912"/>
            </a:pPr>
            <a:r>
              <a:rPr lang="en-US" sz="3200" dirty="0" smtClean="0">
                <a:ea typeface="Iowan Old Style Bold"/>
                <a:sym typeface="Iowan Old Style Bold"/>
              </a:rPr>
              <a:t>L</a:t>
            </a:r>
            <a:r>
              <a:rPr sz="3200" dirty="0" smtClean="0">
                <a:ea typeface="Iowan Old Style Bold"/>
                <a:sym typeface="Iowan Old Style Bold"/>
              </a:rPr>
              <a:t>imitation</a:t>
            </a:r>
            <a:r>
              <a:rPr sz="3200" dirty="0"/>
              <a:t>: order of values </a:t>
            </a:r>
            <a:r>
              <a:rPr lang="en-US" sz="3200" dirty="0" smtClean="0"/>
              <a:t>not</a:t>
            </a:r>
            <a:r>
              <a:rPr sz="3200" dirty="0" smtClean="0"/>
              <a:t> </a:t>
            </a:r>
            <a:r>
              <a:rPr sz="3200" dirty="0"/>
              <a:t>preserved</a:t>
            </a:r>
          </a:p>
          <a:p>
            <a:pPr marL="855218" lvl="1" indent="-427609" defTabSz="531622">
              <a:spcBef>
                <a:spcPts val="900"/>
              </a:spcBef>
              <a:defRPr sz="2912"/>
            </a:pPr>
            <a:r>
              <a:rPr sz="3200" dirty="0"/>
              <a:t>Is the order of values really important?</a:t>
            </a:r>
          </a:p>
          <a:p>
            <a:pPr marL="1282827" lvl="2" indent="-427609" defTabSz="531622">
              <a:spcBef>
                <a:spcPts val="900"/>
              </a:spcBef>
              <a:defRPr sz="2912"/>
            </a:pPr>
            <a:r>
              <a:rPr lang="en-US" sz="3200" dirty="0" smtClean="0"/>
              <a:t>D</a:t>
            </a:r>
            <a:r>
              <a:rPr sz="3200" dirty="0" smtClean="0"/>
              <a:t>evices </a:t>
            </a:r>
            <a:r>
              <a:rPr sz="3200" dirty="0"/>
              <a:t>such as sensors often measure random fluctuations</a:t>
            </a:r>
          </a:p>
          <a:p>
            <a:pPr marL="1710436" lvl="3" indent="-427609" defTabSz="531622">
              <a:spcBef>
                <a:spcPts val="900"/>
              </a:spcBef>
              <a:defRPr sz="2912"/>
            </a:pPr>
            <a:r>
              <a:rPr lang="en-US" sz="3200" dirty="0" smtClean="0"/>
              <a:t>F</a:t>
            </a:r>
            <a:r>
              <a:rPr sz="3200" dirty="0" smtClean="0"/>
              <a:t>aithfully </a:t>
            </a:r>
            <a:r>
              <a:rPr sz="3200" dirty="0"/>
              <a:t>reproducing random fluctuations is not necessary!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normAutofit/>
          </a:bodyPr>
          <a:lstStyle>
            <a:lvl1pPr defTabSz="543305">
              <a:spcBef>
                <a:spcPts val="2100"/>
              </a:spcBef>
              <a:defRPr sz="4836"/>
            </a:lvl1pPr>
          </a:lstStyle>
          <a:p>
            <a:r>
              <a:t>New Distance/Similarity Measure</a:t>
            </a:r>
          </a:p>
        </p:txBody>
      </p:sp>
      <p:sp>
        <p:nvSpPr>
          <p:cNvPr id="144" name="Shape 144"/>
          <p:cNvSpPr>
            <a:spLocks noGrp="1"/>
          </p:cNvSpPr>
          <p:nvPr>
            <p:ph idx="1"/>
          </p:nvPr>
        </p:nvSpPr>
        <p:spPr>
          <a:xfrm>
            <a:off x="188137" y="3674533"/>
            <a:ext cx="7037296" cy="5401734"/>
          </a:xfrm>
          <a:prstGeom prst="rect">
            <a:avLst/>
          </a:prstGeom>
        </p:spPr>
        <p:txBody>
          <a:bodyPr>
            <a:normAutofit fontScale="92500" lnSpcReduction="10000"/>
          </a:bodyPr>
          <a:lstStyle/>
          <a:p>
            <a:pPr>
              <a:spcBef>
                <a:spcPts val="1000"/>
              </a:spcBef>
            </a:pPr>
            <a:r>
              <a:rPr dirty="0"/>
              <a:t>Define new statistical similarity measure</a:t>
            </a:r>
          </a:p>
          <a:p>
            <a:pPr lvl="1">
              <a:spcBef>
                <a:spcPts val="1000"/>
              </a:spcBef>
            </a:pPr>
            <a:r>
              <a:rPr dirty="0"/>
              <a:t>based on Kolmogorov-Smirnov test (KS test)</a:t>
            </a:r>
          </a:p>
          <a:p>
            <a:pPr lvl="1">
              <a:spcBef>
                <a:spcPts val="1000"/>
              </a:spcBef>
            </a:pPr>
            <a:r>
              <a:rPr dirty="0"/>
              <a:t>distributional distance/similarity of two random variables</a:t>
            </a:r>
          </a:p>
          <a:p>
            <a:pPr lvl="2">
              <a:spcBef>
                <a:spcPts val="1000"/>
              </a:spcBef>
            </a:pPr>
            <a:r>
              <a:rPr dirty="0"/>
              <a:t>assuming each data block represents a random variable</a:t>
            </a:r>
          </a:p>
        </p:txBody>
      </p:sp>
      <p:grpSp>
        <p:nvGrpSpPr>
          <p:cNvPr id="2" name="Group 1"/>
          <p:cNvGrpSpPr/>
          <p:nvPr/>
        </p:nvGrpSpPr>
        <p:grpSpPr>
          <a:xfrm>
            <a:off x="2050473" y="1702570"/>
            <a:ext cx="8903854" cy="1270001"/>
            <a:chOff x="2050473" y="1702570"/>
            <a:chExt cx="8903854" cy="1270001"/>
          </a:xfrm>
        </p:grpSpPr>
        <p:sp>
          <p:nvSpPr>
            <p:cNvPr id="145" name="Shape 145"/>
            <p:cNvSpPr/>
            <p:nvPr/>
          </p:nvSpPr>
          <p:spPr>
            <a:xfrm>
              <a:off x="2050473" y="1702570"/>
              <a:ext cx="2515634" cy="1270001"/>
            </a:xfrm>
            <a:prstGeom prst="roundRect">
              <a:avLst>
                <a:gd name="adj" fmla="val 15000"/>
              </a:avLst>
            </a:prstGeom>
            <a:blipFill>
              <a:blip r:embed="rId2"/>
            </a:blipFill>
            <a:ln w="101600" cap="rnd">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solidFill>
                    <a:srgbClr val="FFFFFF"/>
                  </a:solidFill>
                  <a:latin typeface="DIN Alternate"/>
                  <a:ea typeface="DIN Alternate"/>
                  <a:cs typeface="DIN Alternate"/>
                  <a:sym typeface="DIN Alternate"/>
                </a:defRPr>
              </a:lvl1pPr>
            </a:lstStyle>
            <a:p>
              <a:r>
                <a:rPr dirty="0">
                  <a:latin typeface="Gill Sans"/>
                  <a:cs typeface="Gill Sans"/>
                </a:rPr>
                <a:t>original data</a:t>
              </a:r>
            </a:p>
          </p:txBody>
        </p:sp>
        <p:sp>
          <p:nvSpPr>
            <p:cNvPr id="146" name="Shape 146"/>
            <p:cNvSpPr/>
            <p:nvPr/>
          </p:nvSpPr>
          <p:spPr>
            <a:xfrm>
              <a:off x="8438693" y="1702570"/>
              <a:ext cx="2515634" cy="1270001"/>
            </a:xfrm>
            <a:prstGeom prst="roundRect">
              <a:avLst>
                <a:gd name="adj" fmla="val 15000"/>
              </a:avLst>
            </a:prstGeom>
            <a:blipFill>
              <a:blip r:embed="rId3"/>
            </a:blipFill>
            <a:ln w="101600" cap="rnd">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2400" spc="0">
                  <a:solidFill>
                    <a:srgbClr val="FFFFFF"/>
                  </a:solidFill>
                  <a:latin typeface="DIN Alternate"/>
                  <a:ea typeface="DIN Alternate"/>
                  <a:cs typeface="DIN Alternate"/>
                  <a:sym typeface="DIN Alternate"/>
                </a:defRPr>
              </a:lvl1pPr>
            </a:lstStyle>
            <a:p>
              <a:r>
                <a:rPr>
                  <a:latin typeface="Gill Sans"/>
                  <a:cs typeface="Gill Sans"/>
                </a:rPr>
                <a:t>reconstructed data</a:t>
              </a:r>
            </a:p>
          </p:txBody>
        </p:sp>
        <p:sp>
          <p:nvSpPr>
            <p:cNvPr id="147" name="Shape 147"/>
            <p:cNvSpPr/>
            <p:nvPr/>
          </p:nvSpPr>
          <p:spPr>
            <a:xfrm>
              <a:off x="4585058" y="2337570"/>
              <a:ext cx="3834684" cy="1"/>
            </a:xfrm>
            <a:prstGeom prst="line">
              <a:avLst/>
            </a:prstGeom>
            <a:ln w="25400">
              <a:solidFill>
                <a:srgbClr val="747676"/>
              </a:solidFill>
              <a:miter lim="400000"/>
              <a:headEnd type="triangle"/>
              <a:tailEnd type="triangle"/>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latin typeface="Gill Sans"/>
                <a:cs typeface="Gill Sans"/>
              </a:endParaRPr>
            </a:p>
          </p:txBody>
        </p:sp>
        <p:sp>
          <p:nvSpPr>
            <p:cNvPr id="148" name="Shape 148"/>
            <p:cNvSpPr/>
            <p:nvPr/>
          </p:nvSpPr>
          <p:spPr>
            <a:xfrm>
              <a:off x="5128102" y="1727931"/>
              <a:ext cx="2806535"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trike="sngStrike"/>
              </a:lvl1pPr>
            </a:lstStyle>
            <a:p>
              <a:r>
                <a:rPr>
                  <a:latin typeface="Gill Sans"/>
                  <a:cs typeface="Gill Sans"/>
                </a:rPr>
                <a:t>Euclidean distance</a:t>
              </a:r>
            </a:p>
          </p:txBody>
        </p:sp>
        <p:sp>
          <p:nvSpPr>
            <p:cNvPr id="149" name="Shape 149"/>
            <p:cNvSpPr/>
            <p:nvPr/>
          </p:nvSpPr>
          <p:spPr>
            <a:xfrm>
              <a:off x="5006392" y="2412190"/>
              <a:ext cx="2923877" cy="53347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rPr>
                  <a:latin typeface="Gill Sans"/>
                  <a:cs typeface="Gill Sans"/>
                </a:rPr>
                <a:t>statistical similarity</a:t>
              </a:r>
            </a:p>
          </p:txBody>
        </p:sp>
      </p:grpSp>
      <p:grpSp>
        <p:nvGrpSpPr>
          <p:cNvPr id="3" name="Group 2"/>
          <p:cNvGrpSpPr/>
          <p:nvPr/>
        </p:nvGrpSpPr>
        <p:grpSpPr>
          <a:xfrm>
            <a:off x="6078316" y="3217333"/>
            <a:ext cx="6709737" cy="5044915"/>
            <a:chOff x="6270302" y="4402667"/>
            <a:chExt cx="6709737" cy="5044915"/>
          </a:xfrm>
        </p:grpSpPr>
        <p:pic>
          <p:nvPicPr>
            <p:cNvPr id="150" name="empiricalCDF.pdf"/>
            <p:cNvPicPr>
              <a:picLocks noChangeAspect="1"/>
            </p:cNvPicPr>
            <p:nvPr/>
          </p:nvPicPr>
          <p:blipFill>
            <a:blip r:embed="rId4">
              <a:extLst/>
            </a:blip>
            <a:stretch>
              <a:fillRect/>
            </a:stretch>
          </p:blipFill>
          <p:spPr>
            <a:xfrm>
              <a:off x="6270302" y="4402667"/>
              <a:ext cx="6709737" cy="5044915"/>
            </a:xfrm>
            <a:prstGeom prst="rect">
              <a:avLst/>
            </a:prstGeom>
            <a:ln w="12700">
              <a:miter lim="400000"/>
            </a:ln>
          </p:spPr>
        </p:pic>
        <p:sp>
          <p:nvSpPr>
            <p:cNvPr id="151" name="Shape 151"/>
            <p:cNvSpPr/>
            <p:nvPr/>
          </p:nvSpPr>
          <p:spPr>
            <a:xfrm>
              <a:off x="11261223" y="4750653"/>
              <a:ext cx="353857" cy="794917"/>
            </a:xfrm>
            <a:prstGeom prst="ellipse">
              <a:avLst/>
            </a:prstGeom>
            <a:ln w="50800">
              <a:solidFill>
                <a:srgbClr val="FF2F92"/>
              </a:solidFill>
              <a:prstDash val="sysDot"/>
              <a:miter lim="400000"/>
            </a:ln>
          </p:spPr>
          <p:txBody>
            <a:bodyPr lIns="50800" tIns="50800" rIns="50800" bIns="50800" anchor="ctr"/>
            <a:lstStyle/>
            <a:p>
              <a:pPr algn="ctr">
                <a:spcBef>
                  <a:spcPts val="0"/>
                </a:spcBef>
                <a:defRPr sz="2400" spc="0">
                  <a:latin typeface="DIN Alternate"/>
                  <a:ea typeface="DIN Alternate"/>
                  <a:cs typeface="DIN Alternate"/>
                  <a:sym typeface="DIN Alternate"/>
                </a:defRPr>
              </a:pPr>
              <a:endParaRPr/>
            </a:p>
          </p:txBody>
        </p:sp>
        <p:sp>
          <p:nvSpPr>
            <p:cNvPr id="152" name="Shape 152"/>
            <p:cNvSpPr/>
            <p:nvPr/>
          </p:nvSpPr>
          <p:spPr>
            <a:xfrm>
              <a:off x="8269360" y="5309452"/>
              <a:ext cx="1856773" cy="812801"/>
            </a:xfrm>
            <a:prstGeom prst="wedgeEllipseCallout">
              <a:avLst>
                <a:gd name="adj1" fmla="val 105814"/>
                <a:gd name="adj2" fmla="val -77600"/>
              </a:avLst>
            </a:prstGeom>
            <a:ln w="25400">
              <a:solidFill>
                <a:srgbClr val="747676"/>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a:spcBef>
                  <a:spcPts val="0"/>
                </a:spcBef>
                <a:defRPr sz="1600" spc="0">
                  <a:latin typeface="DIN Alternate"/>
                  <a:ea typeface="DIN Alternate"/>
                  <a:cs typeface="DIN Alternate"/>
                  <a:sym typeface="DIN Alternate"/>
                </a:defRPr>
              </a:lvl1pPr>
            </a:lstStyle>
            <a:p>
              <a:r>
                <a:rPr dirty="0"/>
                <a:t>distributional distance</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GillSans-Pl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0" u="none" strike="noStrike" cap="none" spc="28" normalizeH="0" baseline="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5561</TotalTime>
  <Words>1677</Words>
  <Application>Microsoft Macintosh PowerPoint</Application>
  <PresentationFormat>Custom</PresentationFormat>
  <Paragraphs>237</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GillSans-Plain</vt:lpstr>
      <vt:lpstr>Statistical Data Reduction for Streaming Data </vt:lpstr>
      <vt:lpstr>Streaming Sensor Data: μPMU for Electric Power Grid</vt:lpstr>
      <vt:lpstr>Example:μPMU Monitoring System</vt:lpstr>
      <vt:lpstr>Challenges in μPMU Data</vt:lpstr>
      <vt:lpstr>What Compression Could Do?</vt:lpstr>
      <vt:lpstr>Characteristics of μPMU Measurements</vt:lpstr>
      <vt:lpstr>Data Compression: Quick Review</vt:lpstr>
      <vt:lpstr>IDEALEM: New Perspective on Data Compression</vt:lpstr>
      <vt:lpstr>New Distance/Similarity Measure</vt:lpstr>
      <vt:lpstr>How IDEALEM Works</vt:lpstr>
      <vt:lpstr>Three Key Parameters in IDEALEM</vt:lpstr>
      <vt:lpstr>IDEALEM Achieves CR&gt;100</vt:lpstr>
      <vt:lpstr>Compression ratio vs. Reconstruction Quality</vt:lpstr>
      <vt:lpstr>How Three Key Parameters Affect Compression Ratio</vt:lpstr>
      <vt:lpstr>Limits on Achievable Compression Ratio</vt:lpstr>
      <vt:lpstr>Another Example (power grid monitoring data)</vt:lpstr>
      <vt:lpstr>Fourier Spectra preserved through IDEALEM</vt:lpstr>
      <vt:lpstr>IDEALEM for Non-Stationary Data</vt:lpstr>
      <vt:lpstr>Summary</vt:lpstr>
      <vt:lpstr>IDEALEM captures essential information</vt:lpstr>
      <vt:lpstr>Thanks!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Data Reduction Based on Statistical Similarity</dc:title>
  <cp:lastModifiedBy>John Wu</cp:lastModifiedBy>
  <cp:revision>44</cp:revision>
  <dcterms:modified xsi:type="dcterms:W3CDTF">2017-08-07T12:25:52Z</dcterms:modified>
</cp:coreProperties>
</file>