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homepage.cs.latrobe.edu.au/zhe/ZhenHeSparkRDDAPIExamples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https://en.wikipedia.org/wiki/Stencil_code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http://homepage.cs.latrobe.edu.au/zhe/ZhenHeSparkRDDAPIExamples.html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open.edu/openlearnworks/mod/page/view.php?id=41010" TargetMode="External"/><Relationship Id="rId4" Type="http://schemas.openxmlformats.org/officeDocument/2006/relationships/hyperlink" Target="http://csegrecorder.com/articles/view/advances-in-true-volume-interpretation-of-structure-and-stratigraphy-in-3d" TargetMode="External"/><Relationship Id="rId5" Type="http://schemas.openxmlformats.org/officeDocument/2006/relationships/hyperlink" Target="http://www.slideshare.net/bjorna/big-data-in-oil-and-gas?related=3" TargetMode="External"/><Relationship Id="rId6" Type="http://schemas.openxmlformats.org/officeDocument/2006/relationships/hyperlink" Target="http://www.winbold.com/upstream/using-big-data-technologies-to-optimize-operations-in-upstream-oil-and-gas/" TargetMode="External"/><Relationship Id="rId7" Type="http://schemas.openxmlformats.org/officeDocument/2006/relationships/hyperlink" Target="https://databricks-training.s3.amazonaws.com/slides/advanced-spark-training.pdf" TargetMode="External"/><Relationship Id="rId8" Type="http://schemas.openxmlformats.org/officeDocument/2006/relationships/hyperlink" Target="https://www.slb.com/~/media/Files/resources/oilfield_review/ors94/0794/p23_31.pdf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jp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0" lang="en" sz="1100"/>
              <a:t>		 	 	 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0" lang="en" sz="1100"/>
              <a:t>		 	 	 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0" lang="en" sz="110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0" lang="en" sz="1100"/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0" lang="en" sz="1100"/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3000"/>
              <a:t>Implementing a Distributed Volumetric Data Analytics Toolkit on Apache Spark</a:t>
            </a:r>
            <a:r>
              <a:rPr b="0" lang="en" sz="3000"/>
              <a:t> 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2828145"/>
            <a:ext cx="7772400" cy="19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Chao Chen, Yuzhong Yan, Lei Huang, Lijun Qian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PVAMU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August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Architecture of DMAT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25" y="1063378"/>
            <a:ext cx="8330331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Components in DMAT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Data Distribution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Distributed Data Structure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Operations on Data Structure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 Level Interfaces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Distribution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65" y="1587350"/>
            <a:ext cx="8661275" cy="27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89575" y="3406025"/>
            <a:ext cx="12963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SEGY or A3D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RDD in Spark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1308815"/>
            <a:ext cx="8267699" cy="332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RDD?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058" y="1063374"/>
            <a:ext cx="6245916" cy="40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Key Concepts of RDD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175" y="1176975"/>
            <a:ext cx="7668600" cy="38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of RDD in Spark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Interfaces are still low level to domain specific experts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Each partition is independent, and all mappers run independently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performance of accessing individual record is not good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VolumetricRDD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0"/>
            <a:ext cx="8229600" cy="30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Abstract</a:t>
            </a:r>
            <a:r>
              <a:rPr lang="en"/>
              <a:t> Class hide details of RDD</a:t>
            </a:r>
          </a:p>
          <a:p>
            <a:pPr indent="-228600" lvl="0" marL="914400">
              <a:spcBef>
                <a:spcPts val="0"/>
              </a:spcBef>
              <a:buChar char="➢"/>
            </a:pPr>
            <a:r>
              <a:rPr lang="en"/>
              <a:t>PlaneVolume/BrickVolume</a:t>
            </a:r>
          </a:p>
          <a:p>
            <a:pPr indent="-228600" lvl="0" marL="914400">
              <a:spcBef>
                <a:spcPts val="0"/>
              </a:spcBef>
              <a:buChar char="➢"/>
            </a:pPr>
            <a:r>
              <a:rPr lang="en"/>
              <a:t>Metadata Info</a:t>
            </a:r>
          </a:p>
          <a:p>
            <a:pPr indent="-228600" lvl="0" marL="914400">
              <a:spcBef>
                <a:spcPts val="0"/>
              </a:spcBef>
              <a:buChar char="➢"/>
            </a:pPr>
            <a:r>
              <a:rPr lang="en"/>
              <a:t>Load/Save Interface</a:t>
            </a:r>
          </a:p>
          <a:p>
            <a:pPr indent="-228600" lvl="0" marL="914400">
              <a:spcBef>
                <a:spcPts val="0"/>
              </a:spcBef>
              <a:buChar char="➢"/>
            </a:pPr>
            <a:r>
              <a:rPr lang="en"/>
              <a:t>Operations on distributed partitions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729800" y="4371275"/>
            <a:ext cx="4357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https://github.com/amplab/spark-indexedrdd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3311" l="39308" r="5737" t="6695"/>
          <a:stretch/>
        </p:blipFill>
        <p:spPr>
          <a:xfrm>
            <a:off x="592924" y="759325"/>
            <a:ext cx="3391623" cy="45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Seismic Data Example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598" y="1684628"/>
            <a:ext cx="4854653" cy="221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APIs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912" y="1146128"/>
            <a:ext cx="6868179" cy="377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951850"/>
            <a:ext cx="8229600" cy="409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Challenges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Main contributions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Methodology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Experiments and analysis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Conclusion &amp; future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References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49" y="261999"/>
            <a:ext cx="7242899" cy="54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Transpose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75" y="649250"/>
            <a:ext cx="7152649" cy="44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of Transpose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Stencil Computation: Jacobi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25" y="959225"/>
            <a:ext cx="5955175" cy="44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272" y="1875125"/>
            <a:ext cx="1992725" cy="23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Running Results: Jacobi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61" y="1263100"/>
            <a:ext cx="7697073" cy="38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Templates in DMAT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349" y="58698"/>
            <a:ext cx="3722449" cy="50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>
            <p:ph idx="1" type="body"/>
          </p:nvPr>
        </p:nvSpPr>
        <p:spPr>
          <a:xfrm>
            <a:off x="608900" y="1200150"/>
            <a:ext cx="29211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Granularity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"/>
              <a:t>Sample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"/>
              <a:t>Trace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"/>
              <a:t>Plane</a:t>
            </a:r>
          </a:p>
          <a:p>
            <a:pPr indent="-228600" lvl="0" marL="914400" rtl="0">
              <a:spcBef>
                <a:spcPts val="0"/>
              </a:spcBef>
              <a:buChar char="➢"/>
            </a:pPr>
            <a:r>
              <a:rPr lang="en"/>
              <a:t>Volume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Plane Template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400" y="961000"/>
            <a:ext cx="5939370" cy="42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Overlap Template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399" y="827375"/>
            <a:ext cx="6030624" cy="4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of Stencil Computation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700" y="1063375"/>
            <a:ext cx="6598576" cy="4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Performance of Stencil Computation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25" y="965949"/>
            <a:ext cx="6756150" cy="41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122000"/>
            <a:ext cx="8229600" cy="386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Spark provides good performance with in-memory RDD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DMAT provides a bridge of domain experts</a:t>
            </a:r>
            <a:r>
              <a:rPr lang="en" sz="2400"/>
              <a:t> and parallel computing </a:t>
            </a:r>
            <a:r>
              <a:rPr lang="en" sz="2400"/>
              <a:t>by hiding details of </a:t>
            </a:r>
            <a:r>
              <a:rPr lang="en" sz="2400"/>
              <a:t>parallelism</a:t>
            </a:r>
            <a:r>
              <a:rPr lang="en" sz="2400"/>
              <a:t>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RDD is simple, but performance differs greatly in different usages (Granularity and Memory)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Algorithms, data distributions, and configuration of resources will affect performance; Deep profiling is the most important one to boost </a:t>
            </a:r>
            <a:r>
              <a:rPr lang="en" sz="2400"/>
              <a:t>performance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The overall performance of Spark is not as good as HPC, but productivity is better than HPC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Normal Workflow</a:t>
            </a:r>
          </a:p>
        </p:txBody>
      </p:sp>
      <p:sp>
        <p:nvSpPr>
          <p:cNvPr id="47" name="Shape 47"/>
          <p:cNvSpPr/>
          <p:nvPr/>
        </p:nvSpPr>
        <p:spPr>
          <a:xfrm>
            <a:off x="2091650" y="2895325"/>
            <a:ext cx="19923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Matlab Codes</a:t>
            </a:r>
          </a:p>
        </p:txBody>
      </p:sp>
      <p:sp>
        <p:nvSpPr>
          <p:cNvPr id="48" name="Shape 48"/>
          <p:cNvSpPr/>
          <p:nvPr/>
        </p:nvSpPr>
        <p:spPr>
          <a:xfrm>
            <a:off x="651549" y="2837725"/>
            <a:ext cx="625025" cy="8574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x="99350" y="2277600"/>
            <a:ext cx="1992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Volumetric</a:t>
            </a:r>
            <a:r>
              <a:rPr lang="en" sz="1800"/>
              <a:t> Data</a:t>
            </a:r>
          </a:p>
        </p:txBody>
      </p:sp>
      <p:sp>
        <p:nvSpPr>
          <p:cNvPr id="50" name="Shape 50"/>
          <p:cNvSpPr/>
          <p:nvPr/>
        </p:nvSpPr>
        <p:spPr>
          <a:xfrm>
            <a:off x="1321450" y="31762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297325" y="2277600"/>
            <a:ext cx="1939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Data Scientists</a:t>
            </a:r>
          </a:p>
        </p:txBody>
      </p:sp>
      <p:sp>
        <p:nvSpPr>
          <p:cNvPr id="52" name="Shape 52"/>
          <p:cNvSpPr/>
          <p:nvPr/>
        </p:nvSpPr>
        <p:spPr>
          <a:xfrm>
            <a:off x="4113750" y="31762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921100" y="2909275"/>
            <a:ext cx="17982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OpenMP/</a:t>
            </a:r>
            <a:r>
              <a:rPr lang="en" sz="1800"/>
              <a:t>MPI Codes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688600" y="2315100"/>
            <a:ext cx="22632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Computer </a:t>
            </a:r>
            <a:r>
              <a:rPr lang="en" sz="1800">
                <a:solidFill>
                  <a:schemeClr val="dk1"/>
                </a:solidFill>
              </a:rPr>
              <a:t>Scientists</a:t>
            </a:r>
          </a:p>
        </p:txBody>
      </p:sp>
      <p:sp>
        <p:nvSpPr>
          <p:cNvPr id="55" name="Shape 55"/>
          <p:cNvSpPr/>
          <p:nvPr/>
        </p:nvSpPr>
        <p:spPr>
          <a:xfrm>
            <a:off x="6719300" y="31762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87600" y="2909275"/>
            <a:ext cx="15393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Product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063375"/>
            <a:ext cx="8229600" cy="386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More templates to handle other complex applications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Support streaming data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Integrate with other frameworks such as TensorFlow, DL4J, and Python support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Debug and profiling interface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GPU Support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This research work is supported in part by the US NSF award IIP-1543214, the U.S. Dept. of Navy under agreement number N00014-17-1-3062 and the U.S. Office of the Assistant Secretary of Defense for Research and Engineering (OASD(R&amp;E)) under agreement number FA8750-15-2-0119.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buSzPct val="1000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http://www.open.edu/openlearnworks/mod/page/view.php?id=41010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http://csegrecorder.com/articles/view/advances-in-true-volume-interpretation-of-structure-and-stratigraphy-in-3d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http://www.slideshare.net/bjorna/big-data-in-oil-and-gas?related=3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http://www.winbold.com/upstream/using-big-data-technologies-to-optimize-operations-in-upstream-oil-and-gas/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https://databricks-training.s3.amazonaws.com/slides/advanced-spark-training.pdf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https://www.slb.com/~/media/Files/resources/oilfield_review/ors94/0794/p23_31.pdf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1824450" y="1174125"/>
            <a:ext cx="5389499" cy="133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Thanks a lot!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686" y="2435200"/>
            <a:ext cx="4961938" cy="24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The Big Challenge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227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Exponential growth in the volume of data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Increasing </a:t>
            </a:r>
            <a:r>
              <a:rPr lang="en" sz="2400"/>
              <a:t>complexity</a:t>
            </a:r>
            <a:r>
              <a:rPr lang="en" sz="2400"/>
              <a:t> and rapidly changing workflows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Handle different formats of unstructured streaming data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From computation-</a:t>
            </a:r>
            <a:r>
              <a:rPr lang="en" sz="2400"/>
              <a:t>intensive to both data intensive and computation-intensive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450" y="3208037"/>
            <a:ext cx="1643695" cy="8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50" y="3312136"/>
            <a:ext cx="1799000" cy="87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650" y="3642687"/>
            <a:ext cx="1955774" cy="76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923" y="3617735"/>
            <a:ext cx="1217107" cy="8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7625" y="4184925"/>
            <a:ext cx="1643700" cy="79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" id="68" name="Shape 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9637" y="4433703"/>
            <a:ext cx="1798999" cy="44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0837" y="4353102"/>
            <a:ext cx="1643699" cy="6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9962" y="4080814"/>
            <a:ext cx="1955775" cy="100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Big Data in Oil&amp;Gas Industry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063375"/>
            <a:ext cx="8229600" cy="374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Growing Volume Size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300 MB / km</a:t>
            </a:r>
            <a:r>
              <a:rPr baseline="30000" lang="en"/>
              <a:t>2</a:t>
            </a:r>
            <a:r>
              <a:rPr lang="en"/>
              <a:t> early 90s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25 GB / km</a:t>
            </a:r>
            <a:r>
              <a:rPr baseline="30000" lang="en"/>
              <a:t>2</a:t>
            </a:r>
            <a:r>
              <a:rPr lang="en"/>
              <a:t> in 2006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Growing to PBs /km</a:t>
            </a:r>
            <a:r>
              <a:rPr baseline="30000" lang="en"/>
              <a:t>2</a:t>
            </a:r>
          </a:p>
          <a:p>
            <a:pPr indent="-419100" lvl="0" marL="45720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en" sz="3000">
                <a:solidFill>
                  <a:schemeClr val="dk1"/>
                </a:solidFill>
              </a:rPr>
              <a:t>Growing </a:t>
            </a:r>
            <a:r>
              <a:rPr lang="en">
                <a:solidFill>
                  <a:schemeClr val="dk1"/>
                </a:solidFill>
              </a:rPr>
              <a:t>Variety of Data</a:t>
            </a:r>
          </a:p>
          <a:p>
            <a:pPr indent="-228600" lvl="1" marL="914400" rtl="0">
              <a:spcBef>
                <a:spcPts val="60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Unstructured and semistructured well log and drilling reports</a:t>
            </a:r>
          </a:p>
          <a:p>
            <a:pPr indent="-228600" lvl="0" marL="457200" rtl="0">
              <a:spcBef>
                <a:spcPts val="60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Growing Velocity of Data</a:t>
            </a:r>
          </a:p>
          <a:p>
            <a:pPr indent="-228600" lvl="1" marL="91440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">
                <a:solidFill>
                  <a:schemeClr val="dk1"/>
                </a:solidFill>
              </a:rPr>
              <a:t>Full 3D acquisition, 8GB/s - 20GB/s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76250" y="4746600"/>
            <a:ext cx="8047199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http://www.slideshare.net/bjorna/big-data-in-oil-and-gas?related=3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Workflow to Handle Big Data</a:t>
            </a:r>
          </a:p>
        </p:txBody>
      </p:sp>
      <p:sp>
        <p:nvSpPr>
          <p:cNvPr id="83" name="Shape 83"/>
          <p:cNvSpPr/>
          <p:nvPr/>
        </p:nvSpPr>
        <p:spPr>
          <a:xfrm>
            <a:off x="2015450" y="3047725"/>
            <a:ext cx="19923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Matlab Codes</a:t>
            </a:r>
          </a:p>
        </p:txBody>
      </p:sp>
      <p:sp>
        <p:nvSpPr>
          <p:cNvPr id="84" name="Shape 84"/>
          <p:cNvSpPr/>
          <p:nvPr/>
        </p:nvSpPr>
        <p:spPr>
          <a:xfrm>
            <a:off x="575349" y="2990125"/>
            <a:ext cx="625025" cy="8574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21225" y="2342200"/>
            <a:ext cx="1992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Sample Data/ Synthetic Data</a:t>
            </a:r>
          </a:p>
        </p:txBody>
      </p:sp>
      <p:sp>
        <p:nvSpPr>
          <p:cNvPr id="86" name="Shape 86"/>
          <p:cNvSpPr/>
          <p:nvPr/>
        </p:nvSpPr>
        <p:spPr>
          <a:xfrm>
            <a:off x="1245250" y="33286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2041850" y="2405350"/>
            <a:ext cx="1939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Data Scientists</a:t>
            </a:r>
          </a:p>
        </p:txBody>
      </p:sp>
      <p:sp>
        <p:nvSpPr>
          <p:cNvPr id="88" name="Shape 88"/>
          <p:cNvSpPr/>
          <p:nvPr/>
        </p:nvSpPr>
        <p:spPr>
          <a:xfrm>
            <a:off x="4037550" y="33286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844900" y="3061675"/>
            <a:ext cx="17982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MPI Codes</a:t>
            </a:r>
          </a:p>
        </p:txBody>
      </p:sp>
      <p:sp>
        <p:nvSpPr>
          <p:cNvPr id="90" name="Shape 90"/>
          <p:cNvSpPr/>
          <p:nvPr/>
        </p:nvSpPr>
        <p:spPr>
          <a:xfrm>
            <a:off x="6150975" y="1409300"/>
            <a:ext cx="625025" cy="8574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5770037" y="1049600"/>
            <a:ext cx="1539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Actual Data</a:t>
            </a:r>
          </a:p>
        </p:txBody>
      </p:sp>
      <p:sp>
        <p:nvSpPr>
          <p:cNvPr id="92" name="Shape 92"/>
          <p:cNvSpPr/>
          <p:nvPr/>
        </p:nvSpPr>
        <p:spPr>
          <a:xfrm>
            <a:off x="5966000" y="3787200"/>
            <a:ext cx="677100" cy="588300"/>
          </a:xfrm>
          <a:prstGeom prst="mathMultiply">
            <a:avLst>
              <a:gd fmla="val 23520" name="adj1"/>
            </a:avLst>
          </a:prstGeom>
          <a:solidFill>
            <a:srgbClr val="FFFF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714974" y="3792150"/>
            <a:ext cx="4176807" cy="1008864"/>
          </a:xfrm>
          <a:custGeom>
            <a:pathLst>
              <a:path extrusionOk="0" h="54644" w="192991">
                <a:moveTo>
                  <a:pt x="192149" y="0"/>
                </a:moveTo>
                <a:cubicBezTo>
                  <a:pt x="189110" y="8247"/>
                  <a:pt x="203347" y="41148"/>
                  <a:pt x="173919" y="49482"/>
                </a:cubicBezTo>
                <a:cubicBezTo>
                  <a:pt x="144490" y="57815"/>
                  <a:pt x="43790" y="54604"/>
                  <a:pt x="15577" y="50003"/>
                </a:cubicBezTo>
                <a:cubicBezTo>
                  <a:pt x="-12636" y="45402"/>
                  <a:pt x="6462" y="26563"/>
                  <a:pt x="4639" y="21876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94" name="Shape 94"/>
          <p:cNvCxnSpPr/>
          <p:nvPr/>
        </p:nvCxnSpPr>
        <p:spPr>
          <a:xfrm flipH="1" rot="10800000">
            <a:off x="1819150" y="3766125"/>
            <a:ext cx="234000" cy="46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5" name="Shape 95"/>
          <p:cNvSpPr/>
          <p:nvPr/>
        </p:nvSpPr>
        <p:spPr>
          <a:xfrm>
            <a:off x="6345350" y="2312050"/>
            <a:ext cx="221400" cy="694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643100" y="33286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411400" y="3061675"/>
            <a:ext cx="15393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Product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236500" y="2407537"/>
            <a:ext cx="2330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Computer </a:t>
            </a:r>
            <a:r>
              <a:rPr lang="en" sz="1800">
                <a:solidFill>
                  <a:schemeClr val="dk1"/>
                </a:solidFill>
              </a:rPr>
              <a:t>Scientists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Contributions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The paper attempts to address the performance of large </a:t>
            </a:r>
            <a:r>
              <a:rPr b="1" lang="en"/>
              <a:t>distributed</a:t>
            </a:r>
            <a:r>
              <a:rPr lang="en"/>
              <a:t> </a:t>
            </a:r>
            <a:r>
              <a:rPr b="1" lang="en"/>
              <a:t>multi-</a:t>
            </a:r>
            <a:r>
              <a:rPr lang="en"/>
              <a:t> </a:t>
            </a:r>
            <a:r>
              <a:rPr b="1" lang="en"/>
              <a:t>dimensional</a:t>
            </a:r>
            <a:r>
              <a:rPr lang="en"/>
              <a:t> </a:t>
            </a:r>
            <a:r>
              <a:rPr b="1" lang="en"/>
              <a:t>array</a:t>
            </a:r>
            <a:r>
              <a:rPr lang="en"/>
              <a:t> on a big data analytics platform by applying the HPC experiences and practices. </a:t>
            </a:r>
          </a:p>
          <a:p>
            <a:pPr indent="-228600" lvl="0" marL="914400">
              <a:spcBef>
                <a:spcPts val="0"/>
              </a:spcBef>
              <a:buChar char="➢"/>
            </a:pPr>
            <a:r>
              <a:rPr b="1" lang="en"/>
              <a:t>Scalability/Performance</a:t>
            </a:r>
          </a:p>
          <a:p>
            <a:pPr indent="-228600" lvl="0" marL="914400">
              <a:spcBef>
                <a:spcPts val="0"/>
              </a:spcBef>
              <a:buChar char="➢"/>
            </a:pPr>
            <a:r>
              <a:rPr b="1" lang="en"/>
              <a:t>Friendly User Interfaces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Update Workflow</a:t>
            </a:r>
          </a:p>
        </p:txBody>
      </p:sp>
      <p:sp>
        <p:nvSpPr>
          <p:cNvPr id="110" name="Shape 110"/>
          <p:cNvSpPr/>
          <p:nvPr/>
        </p:nvSpPr>
        <p:spPr>
          <a:xfrm>
            <a:off x="3463250" y="2895325"/>
            <a:ext cx="19923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DMAT</a:t>
            </a:r>
          </a:p>
        </p:txBody>
      </p:sp>
      <p:sp>
        <p:nvSpPr>
          <p:cNvPr id="111" name="Shape 111"/>
          <p:cNvSpPr/>
          <p:nvPr/>
        </p:nvSpPr>
        <p:spPr>
          <a:xfrm>
            <a:off x="2023150" y="2837725"/>
            <a:ext cx="625025" cy="857400"/>
          </a:xfrm>
          <a:prstGeom prst="flowChartMagneticDisk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470950" y="2123700"/>
            <a:ext cx="19923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Actual Volumetric</a:t>
            </a:r>
            <a:r>
              <a:rPr lang="en" sz="1800"/>
              <a:t> Data</a:t>
            </a:r>
          </a:p>
        </p:txBody>
      </p:sp>
      <p:sp>
        <p:nvSpPr>
          <p:cNvPr id="113" name="Shape 113"/>
          <p:cNvSpPr/>
          <p:nvPr/>
        </p:nvSpPr>
        <p:spPr>
          <a:xfrm>
            <a:off x="2693050" y="31762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668925" y="2277600"/>
            <a:ext cx="1939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Data Scientists</a:t>
            </a:r>
          </a:p>
        </p:txBody>
      </p:sp>
      <p:sp>
        <p:nvSpPr>
          <p:cNvPr id="115" name="Shape 115"/>
          <p:cNvSpPr/>
          <p:nvPr/>
        </p:nvSpPr>
        <p:spPr>
          <a:xfrm>
            <a:off x="5485350" y="3176275"/>
            <a:ext cx="768300" cy="2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283450" y="2895325"/>
            <a:ext cx="1539300" cy="742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Product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 Stack of DMAT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146828"/>
            <a:ext cx="75438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