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2" r:id="rId1"/>
    <p:sldMasterId id="2147483851" r:id="rId2"/>
  </p:sldMasterIdLst>
  <p:notesMasterIdLst>
    <p:notesMasterId r:id="rId51"/>
  </p:notesMasterIdLst>
  <p:handoutMasterIdLst>
    <p:handoutMasterId r:id="rId52"/>
  </p:handoutMasterIdLst>
  <p:sldIdLst>
    <p:sldId id="292" r:id="rId3"/>
    <p:sldId id="1619" r:id="rId4"/>
    <p:sldId id="1465" r:id="rId5"/>
    <p:sldId id="1608" r:id="rId6"/>
    <p:sldId id="1607" r:id="rId7"/>
    <p:sldId id="1517" r:id="rId8"/>
    <p:sldId id="1518" r:id="rId9"/>
    <p:sldId id="1447" r:id="rId10"/>
    <p:sldId id="1595" r:id="rId11"/>
    <p:sldId id="1605" r:id="rId12"/>
    <p:sldId id="1535" r:id="rId13"/>
    <p:sldId id="1546" r:id="rId14"/>
    <p:sldId id="1568" r:id="rId15"/>
    <p:sldId id="1570" r:id="rId16"/>
    <p:sldId id="1601" r:id="rId17"/>
    <p:sldId id="1541" r:id="rId18"/>
    <p:sldId id="1308" r:id="rId19"/>
    <p:sldId id="1387" r:id="rId20"/>
    <p:sldId id="1536" r:id="rId21"/>
    <p:sldId id="1615" r:id="rId22"/>
    <p:sldId id="1539" r:id="rId23"/>
    <p:sldId id="1598" r:id="rId24"/>
    <p:sldId id="1610" r:id="rId25"/>
    <p:sldId id="1611" r:id="rId26"/>
    <p:sldId id="1551" r:id="rId27"/>
    <p:sldId id="1612" r:id="rId28"/>
    <p:sldId id="1553" r:id="rId29"/>
    <p:sldId id="1554" r:id="rId30"/>
    <p:sldId id="1564" r:id="rId31"/>
    <p:sldId id="1565" r:id="rId32"/>
    <p:sldId id="1620" r:id="rId33"/>
    <p:sldId id="1582" r:id="rId34"/>
    <p:sldId id="1299" r:id="rId35"/>
    <p:sldId id="1594" r:id="rId36"/>
    <p:sldId id="1301" r:id="rId37"/>
    <p:sldId id="1525" r:id="rId38"/>
    <p:sldId id="1303" r:id="rId39"/>
    <p:sldId id="1304" r:id="rId40"/>
    <p:sldId id="1305" r:id="rId41"/>
    <p:sldId id="1529" r:id="rId42"/>
    <p:sldId id="1561" r:id="rId43"/>
    <p:sldId id="1606" r:id="rId44"/>
    <p:sldId id="1555" r:id="rId45"/>
    <p:sldId id="1556" r:id="rId46"/>
    <p:sldId id="1571" r:id="rId47"/>
    <p:sldId id="1573" r:id="rId48"/>
    <p:sldId id="1613" r:id="rId49"/>
    <p:sldId id="1614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8000FF"/>
    <a:srgbClr val="626262"/>
    <a:srgbClr val="000000"/>
    <a:srgbClr val="800000"/>
    <a:srgbClr val="556A92"/>
    <a:srgbClr val="7A8BA6"/>
    <a:srgbClr val="ECFFE9"/>
    <a:srgbClr val="F3E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38" autoAdjust="0"/>
    <p:restoredTop sz="94646" autoAdjust="0"/>
  </p:normalViewPr>
  <p:slideViewPr>
    <p:cSldViewPr>
      <p:cViewPr varScale="1">
        <p:scale>
          <a:sx n="140" d="100"/>
          <a:sy n="140" d="100"/>
        </p:scale>
        <p:origin x="-5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5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5" d="100"/>
        <a:sy n="1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_rels/viewProps.xml.rels><?xml version="1.0" encoding="UTF-8" standalone="yes"?>
<Relationships xmlns="http://schemas.openxmlformats.org/package/2006/relationships"><Relationship Id="rId46" Type="http://schemas.openxmlformats.org/officeDocument/2006/relationships/slide" Target="slides/slide46.xml"/><Relationship Id="rId47" Type="http://schemas.openxmlformats.org/officeDocument/2006/relationships/slide" Target="slides/slide47.xml"/><Relationship Id="rId48" Type="http://schemas.openxmlformats.org/officeDocument/2006/relationships/slide" Target="slides/slide48.xml"/><Relationship Id="rId20" Type="http://schemas.openxmlformats.org/officeDocument/2006/relationships/slide" Target="slides/slide20.xml"/><Relationship Id="rId21" Type="http://schemas.openxmlformats.org/officeDocument/2006/relationships/slide" Target="slides/slide21.xml"/><Relationship Id="rId22" Type="http://schemas.openxmlformats.org/officeDocument/2006/relationships/slide" Target="slides/slide22.xml"/><Relationship Id="rId23" Type="http://schemas.openxmlformats.org/officeDocument/2006/relationships/slide" Target="slides/slide23.xml"/><Relationship Id="rId24" Type="http://schemas.openxmlformats.org/officeDocument/2006/relationships/slide" Target="slides/slide24.xml"/><Relationship Id="rId25" Type="http://schemas.openxmlformats.org/officeDocument/2006/relationships/slide" Target="slides/slide25.xml"/><Relationship Id="rId26" Type="http://schemas.openxmlformats.org/officeDocument/2006/relationships/slide" Target="slides/slide26.xml"/><Relationship Id="rId27" Type="http://schemas.openxmlformats.org/officeDocument/2006/relationships/slide" Target="slides/slide27.xml"/><Relationship Id="rId28" Type="http://schemas.openxmlformats.org/officeDocument/2006/relationships/slide" Target="slides/slide28.xml"/><Relationship Id="rId29" Type="http://schemas.openxmlformats.org/officeDocument/2006/relationships/slide" Target="slides/slide29.xml"/><Relationship Id="rId1" Type="http://schemas.openxmlformats.org/officeDocument/2006/relationships/slide" Target="slides/slide1.xml"/><Relationship Id="rId2" Type="http://schemas.openxmlformats.org/officeDocument/2006/relationships/slide" Target="slides/slide2.xml"/><Relationship Id="rId3" Type="http://schemas.openxmlformats.org/officeDocument/2006/relationships/slide" Target="slides/slide3.xml"/><Relationship Id="rId4" Type="http://schemas.openxmlformats.org/officeDocument/2006/relationships/slide" Target="slides/slide4.xml"/><Relationship Id="rId5" Type="http://schemas.openxmlformats.org/officeDocument/2006/relationships/slide" Target="slides/slide5.xml"/><Relationship Id="rId30" Type="http://schemas.openxmlformats.org/officeDocument/2006/relationships/slide" Target="slides/slide30.xml"/><Relationship Id="rId31" Type="http://schemas.openxmlformats.org/officeDocument/2006/relationships/slide" Target="slides/slide31.xml"/><Relationship Id="rId32" Type="http://schemas.openxmlformats.org/officeDocument/2006/relationships/slide" Target="slides/slide32.xml"/><Relationship Id="rId9" Type="http://schemas.openxmlformats.org/officeDocument/2006/relationships/slide" Target="slides/slide9.xml"/><Relationship Id="rId6" Type="http://schemas.openxmlformats.org/officeDocument/2006/relationships/slide" Target="slides/slide6.xml"/><Relationship Id="rId7" Type="http://schemas.openxmlformats.org/officeDocument/2006/relationships/slide" Target="slides/slide7.xml"/><Relationship Id="rId8" Type="http://schemas.openxmlformats.org/officeDocument/2006/relationships/slide" Target="slides/slide8.xml"/><Relationship Id="rId33" Type="http://schemas.openxmlformats.org/officeDocument/2006/relationships/slide" Target="slides/slide33.xml"/><Relationship Id="rId34" Type="http://schemas.openxmlformats.org/officeDocument/2006/relationships/slide" Target="slides/slide34.xml"/><Relationship Id="rId35" Type="http://schemas.openxmlformats.org/officeDocument/2006/relationships/slide" Target="slides/slide35.xml"/><Relationship Id="rId36" Type="http://schemas.openxmlformats.org/officeDocument/2006/relationships/slide" Target="slides/slide36.xml"/><Relationship Id="rId10" Type="http://schemas.openxmlformats.org/officeDocument/2006/relationships/slide" Target="slides/slide10.xml"/><Relationship Id="rId11" Type="http://schemas.openxmlformats.org/officeDocument/2006/relationships/slide" Target="slides/slide11.xml"/><Relationship Id="rId12" Type="http://schemas.openxmlformats.org/officeDocument/2006/relationships/slide" Target="slides/slide12.xml"/><Relationship Id="rId13" Type="http://schemas.openxmlformats.org/officeDocument/2006/relationships/slide" Target="slides/slide13.xml"/><Relationship Id="rId14" Type="http://schemas.openxmlformats.org/officeDocument/2006/relationships/slide" Target="slides/slide14.xml"/><Relationship Id="rId15" Type="http://schemas.openxmlformats.org/officeDocument/2006/relationships/slide" Target="slides/slide15.xml"/><Relationship Id="rId16" Type="http://schemas.openxmlformats.org/officeDocument/2006/relationships/slide" Target="slides/slide16.xml"/><Relationship Id="rId17" Type="http://schemas.openxmlformats.org/officeDocument/2006/relationships/slide" Target="slides/slide17.xml"/><Relationship Id="rId18" Type="http://schemas.openxmlformats.org/officeDocument/2006/relationships/slide" Target="slides/slide18.xml"/><Relationship Id="rId19" Type="http://schemas.openxmlformats.org/officeDocument/2006/relationships/slide" Target="slides/slide19.xml"/><Relationship Id="rId37" Type="http://schemas.openxmlformats.org/officeDocument/2006/relationships/slide" Target="slides/slide37.xml"/><Relationship Id="rId38" Type="http://schemas.openxmlformats.org/officeDocument/2006/relationships/slide" Target="slides/slide38.xml"/><Relationship Id="rId39" Type="http://schemas.openxmlformats.org/officeDocument/2006/relationships/slide" Target="slides/slide39.xml"/><Relationship Id="rId40" Type="http://schemas.openxmlformats.org/officeDocument/2006/relationships/slide" Target="slides/slide40.xml"/><Relationship Id="rId41" Type="http://schemas.openxmlformats.org/officeDocument/2006/relationships/slide" Target="slides/slide41.xml"/><Relationship Id="rId42" Type="http://schemas.openxmlformats.org/officeDocument/2006/relationships/slide" Target="slides/slide42.xml"/><Relationship Id="rId43" Type="http://schemas.openxmlformats.org/officeDocument/2006/relationships/slide" Target="slides/slide43.xml"/><Relationship Id="rId44" Type="http://schemas.openxmlformats.org/officeDocument/2006/relationships/slide" Target="slides/slide44.xml"/><Relationship Id="rId45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FA51AF52-B8FF-8647-BE60-236343B08EF4}" type="datetimeFigureOut">
              <a:rPr lang="en-US"/>
              <a:pPr>
                <a:defRPr/>
              </a:pPr>
              <a:t>8/7/17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5EE6EE9C-C5C9-4846-BCC2-B31162DAE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4FA8BBE-4C0A-324E-844E-EE2D7A032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1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93" tIns="43247" rIns="86493" bIns="4324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5613" eaLnBrk="1" hangingPunct="1"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5613" eaLnBrk="1" hangingPunct="1"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/>
              <a:t>== Asynchronous Model Coupling</a:t>
            </a:r>
          </a:p>
          <a:p>
            <a:pPr>
              <a:spcBef>
                <a:spcPct val="0"/>
              </a:spcBef>
            </a:pPr>
            <a:r>
              <a:rPr lang="en-US" sz="1800"/>
              <a:t>== Multi-scale Models</a:t>
            </a:r>
          </a:p>
          <a:p>
            <a:pPr>
              <a:spcBef>
                <a:spcPct val="0"/>
              </a:spcBef>
            </a:pPr>
            <a:r>
              <a:rPr lang="en-US" sz="1800"/>
              <a:t>== Parallel &amp; Nested Analysis Circuits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4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/>
              <a:t>== Asynchronous Model Coupling</a:t>
            </a:r>
          </a:p>
          <a:p>
            <a:pPr>
              <a:spcBef>
                <a:spcPct val="0"/>
              </a:spcBef>
            </a:pPr>
            <a:r>
              <a:rPr lang="en-US" sz="1800"/>
              <a:t>== Multi-scale Models</a:t>
            </a:r>
          </a:p>
          <a:p>
            <a:pPr>
              <a:spcBef>
                <a:spcPct val="0"/>
              </a:spcBef>
            </a:pPr>
            <a:r>
              <a:rPr lang="en-US" sz="1800"/>
              <a:t>== Parallel &amp; Nested Analysis Circuits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/>
              <a:t>== Asynchronous Model Coupling</a:t>
            </a:r>
          </a:p>
          <a:p>
            <a:pPr>
              <a:spcBef>
                <a:spcPct val="0"/>
              </a:spcBef>
            </a:pPr>
            <a:r>
              <a:rPr lang="en-US" sz="1800"/>
              <a:t>== Multi-scale Models</a:t>
            </a:r>
          </a:p>
          <a:p>
            <a:pPr>
              <a:spcBef>
                <a:spcPct val="0"/>
              </a:spcBef>
            </a:pPr>
            <a:r>
              <a:rPr lang="en-US" sz="1800"/>
              <a:t>== Parallel &amp; Nested Analysis Circuits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/>
              <a:t>== Asynchronous Model Coupling</a:t>
            </a:r>
          </a:p>
          <a:p>
            <a:pPr>
              <a:spcBef>
                <a:spcPct val="0"/>
              </a:spcBef>
            </a:pPr>
            <a:r>
              <a:rPr lang="en-US" sz="1800"/>
              <a:t>== Multi-scale Models</a:t>
            </a:r>
          </a:p>
          <a:p>
            <a:pPr>
              <a:spcBef>
                <a:spcPct val="0"/>
              </a:spcBef>
            </a:pPr>
            <a:r>
              <a:rPr lang="en-US" sz="1800"/>
              <a:t>== Parallel &amp; Nested Analysis Circuits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/>
              <a:t>== Asynchronous Model Coupling</a:t>
            </a:r>
          </a:p>
          <a:p>
            <a:pPr>
              <a:spcBef>
                <a:spcPct val="0"/>
              </a:spcBef>
            </a:pPr>
            <a:r>
              <a:rPr lang="en-US" sz="1800"/>
              <a:t>== Multi-scale Models</a:t>
            </a:r>
          </a:p>
          <a:p>
            <a:pPr>
              <a:spcBef>
                <a:spcPct val="0"/>
              </a:spcBef>
            </a:pPr>
            <a:r>
              <a:rPr lang="en-US" sz="1800"/>
              <a:t>== Parallel &amp; Nested Analysis Circuits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5613" eaLnBrk="1" hangingPunct="1"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5613" eaLnBrk="1" hangingPunct="1"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5613" eaLnBrk="1" hangingPunct="1"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/>
              <a:t>== Asynchronous Model Coupling</a:t>
            </a:r>
          </a:p>
          <a:p>
            <a:pPr>
              <a:spcBef>
                <a:spcPct val="0"/>
              </a:spcBef>
            </a:pPr>
            <a:r>
              <a:rPr lang="en-US" sz="1800"/>
              <a:t>== Multi-scale Models</a:t>
            </a:r>
          </a:p>
          <a:p>
            <a:pPr>
              <a:spcBef>
                <a:spcPct val="0"/>
              </a:spcBef>
            </a:pPr>
            <a:r>
              <a:rPr lang="en-US" sz="1800"/>
              <a:t>== Parallel &amp; Nested Analysis Circuits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/>
              <a:t>== Asynchronous Model Coupling</a:t>
            </a:r>
          </a:p>
          <a:p>
            <a:pPr>
              <a:spcBef>
                <a:spcPct val="0"/>
              </a:spcBef>
            </a:pPr>
            <a:r>
              <a:rPr lang="en-US" sz="1800"/>
              <a:t>== Multi-scale Models</a:t>
            </a:r>
          </a:p>
          <a:p>
            <a:pPr>
              <a:spcBef>
                <a:spcPct val="0"/>
              </a:spcBef>
            </a:pPr>
            <a:r>
              <a:rPr lang="en-US" sz="1800"/>
              <a:t>== Parallel &amp; Nested Analysis Circuits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/>
              <a:t>== Asynchronous Model Coupling</a:t>
            </a:r>
          </a:p>
          <a:p>
            <a:pPr>
              <a:spcBef>
                <a:spcPct val="0"/>
              </a:spcBef>
            </a:pPr>
            <a:r>
              <a:rPr lang="en-US" sz="1800"/>
              <a:t>== Multi-scale Models</a:t>
            </a:r>
          </a:p>
          <a:p>
            <a:pPr>
              <a:spcBef>
                <a:spcPct val="0"/>
              </a:spcBef>
            </a:pPr>
            <a:r>
              <a:rPr lang="en-US" sz="1800"/>
              <a:t>== Parallel &amp; Nested Analysis Circuits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/>
              <a:t>== Asynchronous Model Coupling</a:t>
            </a:r>
          </a:p>
          <a:p>
            <a:pPr>
              <a:spcBef>
                <a:spcPct val="0"/>
              </a:spcBef>
            </a:pPr>
            <a:r>
              <a:rPr lang="en-US" sz="1800"/>
              <a:t>== Multi-scale Models</a:t>
            </a:r>
          </a:p>
          <a:p>
            <a:pPr>
              <a:spcBef>
                <a:spcPct val="0"/>
              </a:spcBef>
            </a:pPr>
            <a:r>
              <a:rPr lang="en-US" sz="1800"/>
              <a:t>== Parallel &amp; Nested Analysis Circuits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93" tIns="43247" rIns="86493" bIns="4324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/>
              <a:t>== Asynchronous Model Coupling</a:t>
            </a:r>
          </a:p>
          <a:p>
            <a:pPr>
              <a:spcBef>
                <a:spcPct val="0"/>
              </a:spcBef>
            </a:pPr>
            <a:r>
              <a:rPr lang="en-US" sz="1800"/>
              <a:t>== Multi-scale Models</a:t>
            </a:r>
          </a:p>
          <a:p>
            <a:pPr>
              <a:spcBef>
                <a:spcPct val="0"/>
              </a:spcBef>
            </a:pPr>
            <a:r>
              <a:rPr lang="en-US" sz="1800"/>
              <a:t>== Parallel &amp; Nested Analysis Circuits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07522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93" tIns="43247" rIns="86493" bIns="4324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09570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93" tIns="43247" rIns="86493" bIns="4324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11618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93" tIns="43247" rIns="86493" bIns="4324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13666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93" tIns="43247" rIns="86493" bIns="4324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Placeholder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6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Placeholder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8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Placeholder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6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Placeholder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8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6486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93" tIns="43247" rIns="86493" bIns="4324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5613" eaLnBrk="1" hangingPunct="1"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228600" cy="6858000"/>
          </a:xfrm>
          <a:prstGeom prst="rect">
            <a:avLst/>
          </a:prstGeom>
          <a:gradFill rotWithShape="1">
            <a:gsLst>
              <a:gs pos="0">
                <a:srgbClr val="273144"/>
              </a:gs>
              <a:gs pos="100000">
                <a:srgbClr val="556A9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0"/>
            <a:ext cx="228600" cy="6858000"/>
          </a:xfrm>
          <a:prstGeom prst="rect">
            <a:avLst/>
          </a:prstGeom>
          <a:gradFill rotWithShape="1">
            <a:gsLst>
              <a:gs pos="0">
                <a:srgbClr val="273144"/>
              </a:gs>
              <a:gs pos="100000">
                <a:srgbClr val="556A9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52400" y="6550025"/>
            <a:ext cx="44958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>
                <a:latin typeface="Century Gothic" charset="0"/>
              </a:rPr>
              <a:t>   </a:t>
            </a:r>
            <a:endParaRPr lang="en-US" sz="1000">
              <a:solidFill>
                <a:srgbClr val="556A9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</a:t>
            </a:r>
            <a:r>
              <a:rPr lang="en-US" sz="1000">
                <a:latin typeface="+mn-lt"/>
              </a:rPr>
              <a:t>Michael Aivazis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PSAAP TST  Mtg., 4/23/2009- </a:t>
            </a:r>
            <a:fld id="{A264F964-4B2E-C142-9AE7-116CE1A0FF58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2635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228600" cy="6858000"/>
          </a:xfrm>
          <a:prstGeom prst="rect">
            <a:avLst/>
          </a:prstGeom>
          <a:gradFill rotWithShape="1">
            <a:gsLst>
              <a:gs pos="0">
                <a:srgbClr val="273144"/>
              </a:gs>
              <a:gs pos="100000">
                <a:srgbClr val="556A9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0"/>
            <a:ext cx="228600" cy="6858000"/>
          </a:xfrm>
          <a:prstGeom prst="rect">
            <a:avLst/>
          </a:prstGeom>
          <a:gradFill rotWithShape="1">
            <a:gsLst>
              <a:gs pos="0">
                <a:srgbClr val="273144"/>
              </a:gs>
              <a:gs pos="100000">
                <a:srgbClr val="556A9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52400" y="6550025"/>
            <a:ext cx="44958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smtClean="0">
                <a:solidFill>
                  <a:srgbClr val="000000"/>
                </a:solidFill>
                <a:latin typeface="Century Gothic" charset="0"/>
              </a:rPr>
              <a:t>   </a:t>
            </a:r>
            <a:endParaRPr lang="en-US" sz="1000" smtClean="0">
              <a:solidFill>
                <a:srgbClr val="556A9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ＭＳ Ｐゴシック"/>
              </a:rPr>
              <a:t>   </a:t>
            </a:r>
            <a:r>
              <a:rPr lang="en-US" sz="1000">
                <a:solidFill>
                  <a:srgbClr val="000000"/>
                </a:solidFill>
                <a:ea typeface="ＭＳ Ｐゴシック"/>
              </a:rPr>
              <a:t>Michael Aivazis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PSAAP TST  Mtg., 4/23/2009- </a:t>
            </a:r>
            <a:fld id="{4A9ADEA9-DC31-E046-A865-70F19DCDEF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4442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xfrm>
            <a:off x="685800" y="6248400"/>
            <a:ext cx="1897063" cy="449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0399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723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8153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5867400" y="6324600"/>
            <a:ext cx="3200400" cy="2317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  </a:t>
            </a:r>
            <a:r>
              <a:rPr lang="en-US" sz="1000">
                <a:latin typeface="+mn-lt"/>
              </a:rPr>
              <a:t>Michael Aivazis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934200" y="6553200"/>
            <a:ext cx="2133600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+mn-cs"/>
              </a:defRPr>
            </a:lvl1pPr>
          </a:lstStyle>
          <a:p>
            <a:pPr>
              <a:defRPr/>
            </a:pPr>
            <a:r>
              <a:rPr lang="en-US"/>
              <a:t>PSAAP TST  Mtg., 4/23/2009- </a:t>
            </a:r>
            <a:fld id="{43AAC371-5C42-2D45-8797-CB417746FA34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</p:sldLayoutIdLst>
  <p:transition xmlns:p14="http://schemas.microsoft.com/office/powerpoint/2010/main"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ＭＳ Ｐゴシック" charset="0"/>
          <a:cs typeface="Kozuka Gothic Pro B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ＭＳ Ｐゴシック" charset="0"/>
          <a:cs typeface="Kozuka Gothic Pro B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ＭＳ Ｐゴシック" charset="0"/>
          <a:cs typeface="Kozuka Gothic Pro B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ＭＳ Ｐゴシック" charset="0"/>
          <a:cs typeface="Kozuka Gothic Pro B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Kozuka Gothic Pro B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Kozuka Gothic Pro B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Kozuka Gothic Pro B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Kozuka Gothic Pro B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723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8153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5867400" y="6324600"/>
            <a:ext cx="3200400" cy="2317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ＭＳ Ｐゴシック"/>
              </a:rPr>
              <a:t>   </a:t>
            </a:r>
            <a:r>
              <a:rPr lang="en-US" sz="1000">
                <a:solidFill>
                  <a:srgbClr val="000000"/>
                </a:solidFill>
                <a:ea typeface="ＭＳ Ｐゴシック"/>
              </a:rPr>
              <a:t>Michael Aivazis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934200" y="6553200"/>
            <a:ext cx="2133600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PSAAP TST  Mtg., 4/23/2009- </a:t>
            </a:r>
            <a:fld id="{98265FFF-29C8-2041-ACBF-D0AFB8C34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1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</p:sldLayoutIdLst>
  <p:transition xmlns:p14="http://schemas.microsoft.com/office/powerpoint/2010/main"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ＭＳ Ｐゴシック" charset="0"/>
          <a:cs typeface="Kozuka Gothic Pro B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ＭＳ Ｐゴシック" charset="0"/>
          <a:cs typeface="Kozuka Gothic Pro B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ＭＳ Ｐゴシック" charset="0"/>
          <a:cs typeface="Kozuka Gothic Pro B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ＭＳ Ｐゴシック" charset="0"/>
          <a:cs typeface="Kozuka Gothic Pro B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Kozuka Gothic Pro B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Kozuka Gothic Pro B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Kozuka Gothic Pro B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556A92"/>
          </a:solidFill>
          <a:latin typeface="Arial" charset="0"/>
          <a:ea typeface="Kozuka Gothic Pro B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14.jpeg"/><Relationship Id="rId6" Type="http://schemas.openxmlformats.org/officeDocument/2006/relationships/image" Target="../media/image4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4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4.xml"/><Relationship Id="rId6" Type="http://schemas.openxmlformats.org/officeDocument/2006/relationships/image" Target="../media/image14.jpeg"/><Relationship Id="rId7" Type="http://schemas.openxmlformats.org/officeDocument/2006/relationships/image" Target="../media/image40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" Type="http://schemas.openxmlformats.org/officeDocument/2006/relationships/tags" Target="../tags/tag27.xml"/><Relationship Id="rId2" Type="http://schemas.openxmlformats.org/officeDocument/2006/relationships/tags" Target="../tags/tag28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20" Type="http://schemas.openxmlformats.org/officeDocument/2006/relationships/image" Target="../media/image89.png"/><Relationship Id="rId21" Type="http://schemas.openxmlformats.org/officeDocument/2006/relationships/image" Target="../media/image90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35.xml"/><Relationship Id="rId12" Type="http://schemas.openxmlformats.org/officeDocument/2006/relationships/image" Target="../media/image81.png"/><Relationship Id="rId13" Type="http://schemas.openxmlformats.org/officeDocument/2006/relationships/image" Target="../media/image82.png"/><Relationship Id="rId14" Type="http://schemas.openxmlformats.org/officeDocument/2006/relationships/image" Target="../media/image83.png"/><Relationship Id="rId15" Type="http://schemas.openxmlformats.org/officeDocument/2006/relationships/image" Target="../media/image84.png"/><Relationship Id="rId16" Type="http://schemas.openxmlformats.org/officeDocument/2006/relationships/image" Target="../media/image85.png"/><Relationship Id="rId17" Type="http://schemas.openxmlformats.org/officeDocument/2006/relationships/image" Target="../media/image86.png"/><Relationship Id="rId18" Type="http://schemas.openxmlformats.org/officeDocument/2006/relationships/image" Target="../media/image87.png"/><Relationship Id="rId19" Type="http://schemas.openxmlformats.org/officeDocument/2006/relationships/image" Target="../media/image88.png"/><Relationship Id="rId1" Type="http://schemas.openxmlformats.org/officeDocument/2006/relationships/tags" Target="../tags/tag30.xml"/><Relationship Id="rId2" Type="http://schemas.openxmlformats.org/officeDocument/2006/relationships/tags" Target="../tags/tag31.xml"/><Relationship Id="rId3" Type="http://schemas.openxmlformats.org/officeDocument/2006/relationships/tags" Target="../tags/tag32.xml"/><Relationship Id="rId4" Type="http://schemas.openxmlformats.org/officeDocument/2006/relationships/tags" Target="../tags/tag33.xml"/><Relationship Id="rId5" Type="http://schemas.openxmlformats.org/officeDocument/2006/relationships/tags" Target="../tags/tag34.xml"/><Relationship Id="rId6" Type="http://schemas.openxmlformats.org/officeDocument/2006/relationships/tags" Target="../tags/tag35.xml"/><Relationship Id="rId7" Type="http://schemas.openxmlformats.org/officeDocument/2006/relationships/tags" Target="../tags/tag36.xml"/><Relationship Id="rId8" Type="http://schemas.openxmlformats.org/officeDocument/2006/relationships/tags" Target="../tags/tag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44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9.png"/><Relationship Id="rId12" Type="http://schemas.openxmlformats.org/officeDocument/2006/relationships/image" Target="../media/image110.png"/><Relationship Id="rId13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0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9.png"/><Relationship Id="rId12" Type="http://schemas.openxmlformats.org/officeDocument/2006/relationships/image" Target="../media/image120.png"/><Relationship Id="rId13" Type="http://schemas.openxmlformats.org/officeDocument/2006/relationships/image" Target="../media/image121.png"/><Relationship Id="rId14" Type="http://schemas.openxmlformats.org/officeDocument/2006/relationships/image" Target="../media/image9.png"/><Relationship Id="rId15" Type="http://schemas.openxmlformats.org/officeDocument/2006/relationships/image" Target="../media/image14.jpeg"/><Relationship Id="rId16" Type="http://schemas.openxmlformats.org/officeDocument/2006/relationships/image" Target="../media/image122.png"/><Relationship Id="rId17" Type="http://schemas.openxmlformats.org/officeDocument/2006/relationships/image" Target="../media/image123.png"/><Relationship Id="rId18" Type="http://schemas.openxmlformats.org/officeDocument/2006/relationships/image" Target="../media/image124.png"/><Relationship Id="rId19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Relationship Id="rId10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46" Type="http://schemas.openxmlformats.org/officeDocument/2006/relationships/image" Target="../media/image37.png"/><Relationship Id="rId47" Type="http://schemas.openxmlformats.org/officeDocument/2006/relationships/image" Target="../media/image38.png"/><Relationship Id="rId48" Type="http://schemas.openxmlformats.org/officeDocument/2006/relationships/image" Target="../media/image39.png"/><Relationship Id="rId20" Type="http://schemas.openxmlformats.org/officeDocument/2006/relationships/tags" Target="../tags/tag20.xml"/><Relationship Id="rId21" Type="http://schemas.openxmlformats.org/officeDocument/2006/relationships/tags" Target="../tags/tag21.xml"/><Relationship Id="rId22" Type="http://schemas.openxmlformats.org/officeDocument/2006/relationships/tags" Target="../tags/tag22.xml"/><Relationship Id="rId23" Type="http://schemas.openxmlformats.org/officeDocument/2006/relationships/slideLayout" Target="../slideLayouts/slideLayout1.xml"/><Relationship Id="rId24" Type="http://schemas.openxmlformats.org/officeDocument/2006/relationships/notesSlide" Target="../notesSlides/notesSlide7.xml"/><Relationship Id="rId25" Type="http://schemas.openxmlformats.org/officeDocument/2006/relationships/image" Target="../media/image13.png"/><Relationship Id="rId26" Type="http://schemas.openxmlformats.org/officeDocument/2006/relationships/image" Target="../media/image17.png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openxmlformats.org/officeDocument/2006/relationships/image" Target="../media/image20.jpe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30" Type="http://schemas.openxmlformats.org/officeDocument/2006/relationships/image" Target="../media/image21.png"/><Relationship Id="rId31" Type="http://schemas.openxmlformats.org/officeDocument/2006/relationships/image" Target="../media/image22.png"/><Relationship Id="rId32" Type="http://schemas.openxmlformats.org/officeDocument/2006/relationships/image" Target="../media/image23.png"/><Relationship Id="rId9" Type="http://schemas.openxmlformats.org/officeDocument/2006/relationships/tags" Target="../tags/tag9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Relationship Id="rId10" Type="http://schemas.openxmlformats.org/officeDocument/2006/relationships/tags" Target="../tags/tag10.xml"/><Relationship Id="rId11" Type="http://schemas.openxmlformats.org/officeDocument/2006/relationships/tags" Target="../tags/tag11.xml"/><Relationship Id="rId12" Type="http://schemas.openxmlformats.org/officeDocument/2006/relationships/tags" Target="../tags/tag12.xml"/><Relationship Id="rId13" Type="http://schemas.openxmlformats.org/officeDocument/2006/relationships/tags" Target="../tags/tag13.xml"/><Relationship Id="rId14" Type="http://schemas.openxmlformats.org/officeDocument/2006/relationships/tags" Target="../tags/tag14.xml"/><Relationship Id="rId15" Type="http://schemas.openxmlformats.org/officeDocument/2006/relationships/tags" Target="../tags/tag15.xml"/><Relationship Id="rId16" Type="http://schemas.openxmlformats.org/officeDocument/2006/relationships/tags" Target="../tags/tag16.xml"/><Relationship Id="rId17" Type="http://schemas.openxmlformats.org/officeDocument/2006/relationships/tags" Target="../tags/tag17.xml"/><Relationship Id="rId18" Type="http://schemas.openxmlformats.org/officeDocument/2006/relationships/tags" Target="../tags/tag18.xml"/><Relationship Id="rId19" Type="http://schemas.openxmlformats.org/officeDocument/2006/relationships/tags" Target="../tags/tag19.xml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image" Target="../media/image30.png"/><Relationship Id="rId40" Type="http://schemas.openxmlformats.org/officeDocument/2006/relationships/image" Target="../media/image31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openxmlformats.org/officeDocument/2006/relationships/image" Target="../media/image34.png"/><Relationship Id="rId44" Type="http://schemas.openxmlformats.org/officeDocument/2006/relationships/image" Target="../media/image35.png"/><Relationship Id="rId45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4.jpe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4.jpe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tags" Target="../tags/tag25.xml"/><Relationship Id="rId2" Type="http://schemas.openxmlformats.org/officeDocument/2006/relationships/tags" Target="../tags/tag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004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50800"/>
            <a:ext cx="1900238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19200"/>
            <a:ext cx="91440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a typeface="Kozuka Gothic Pro B" charset="0"/>
                <a:cs typeface="Kozuka Gothic Pro B" charset="0"/>
              </a:rPr>
              <a:t>is automated materials design </a:t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ea typeface="Kozuka Gothic Pro B" charset="0"/>
                <a:cs typeface="Kozuka Gothic Pro B" charset="0"/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a typeface="Kozuka Gothic Pro B" charset="0"/>
                <a:cs typeface="Kozuka Gothic Pro B" charset="0"/>
              </a:rPr>
              <a:t>and discovery possible?</a:t>
            </a:r>
            <a:endParaRPr lang="en-US" dirty="0">
              <a:solidFill>
                <a:schemeClr val="accent6">
                  <a:lumMod val="75000"/>
                </a:schemeClr>
              </a:solidFill>
              <a:ea typeface="Kozuka Gothic Pro B" charset="0"/>
              <a:cs typeface="Kozuka Gothic Pro B" charset="0"/>
            </a:endParaRPr>
          </a:p>
        </p:txBody>
      </p:sp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381000" y="2514600"/>
            <a:ext cx="80772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endParaRPr lang="en-US" sz="2000" dirty="0">
              <a:cs typeface="+mn-cs"/>
            </a:endParaRPr>
          </a:p>
        </p:txBody>
      </p:sp>
      <p:sp>
        <p:nvSpPr>
          <p:cNvPr id="382982" name="Text Box 6"/>
          <p:cNvSpPr txBox="1">
            <a:spLocks noChangeArrowheads="1"/>
          </p:cNvSpPr>
          <p:nvPr/>
        </p:nvSpPr>
        <p:spPr bwMode="auto">
          <a:xfrm>
            <a:off x="3423950" y="3998912"/>
            <a:ext cx="237865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dirty="0">
                <a:latin typeface="Times" charset="0"/>
                <a:cs typeface="+mn-cs"/>
              </a:rPr>
              <a:t>Mike McKerns</a:t>
            </a:r>
          </a:p>
          <a:p>
            <a:pPr algn="ctr" eaLnBrk="0" hangingPunct="0">
              <a:defRPr/>
            </a:pPr>
            <a:endParaRPr lang="en-US" sz="800" dirty="0">
              <a:latin typeface="Times" charset="0"/>
              <a:cs typeface="+mn-cs"/>
            </a:endParaRPr>
          </a:p>
          <a:p>
            <a:pPr algn="ctr" eaLnBrk="0" hangingPunct="0">
              <a:defRPr/>
            </a:pPr>
            <a:endParaRPr lang="en-US" sz="2000" dirty="0">
              <a:latin typeface="Times" charset="0"/>
              <a:cs typeface="+mn-cs"/>
            </a:endParaRPr>
          </a:p>
        </p:txBody>
      </p:sp>
      <p:sp>
        <p:nvSpPr>
          <p:cNvPr id="382990" name="Text Box 14"/>
          <p:cNvSpPr txBox="1">
            <a:spLocks noChangeArrowheads="1"/>
          </p:cNvSpPr>
          <p:nvPr/>
        </p:nvSpPr>
        <p:spPr bwMode="auto">
          <a:xfrm>
            <a:off x="2928938" y="6153150"/>
            <a:ext cx="33655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0000FF"/>
                </a:solidFill>
                <a:latin typeface="Helvetica" charset="0"/>
                <a:cs typeface="+mn-cs"/>
              </a:rPr>
              <a:t>http://</a:t>
            </a:r>
            <a:r>
              <a:rPr lang="en-US" sz="2000" dirty="0" err="1">
                <a:solidFill>
                  <a:srgbClr val="0000FF"/>
                </a:solidFill>
                <a:latin typeface="Helvetica" charset="0"/>
                <a:cs typeface="+mn-cs"/>
              </a:rPr>
              <a:t>www.uqfoundation.org</a:t>
            </a:r>
            <a:endParaRPr lang="en-US" dirty="0">
              <a:solidFill>
                <a:srgbClr val="0000FF"/>
              </a:solidFill>
              <a:latin typeface="Helvetica" charset="0"/>
              <a:cs typeface="+mn-cs"/>
            </a:endParaRPr>
          </a:p>
        </p:txBody>
      </p:sp>
      <p:pic>
        <p:nvPicPr>
          <p:cNvPr id="8198" name="Picture 27" descr="BNL_Logo_B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"/>
            <a:ext cx="15049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8" descr="ctlogo_paleyellow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9056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6" descr="C:\Users\mmckerns\Desktop\nnsa_logo_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1905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31" descr="afosr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2075"/>
            <a:ext cx="8143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2" descr="do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152400"/>
            <a:ext cx="719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90488"/>
            <a:ext cx="82391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90800"/>
            <a:ext cx="3352800" cy="127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8205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1981200" y="5410200"/>
            <a:ext cx="1825625" cy="596900"/>
            <a:chOff x="152400" y="5334000"/>
            <a:chExt cx="1826141" cy="596444"/>
          </a:xfrm>
        </p:grpSpPr>
        <p:grpSp>
          <p:nvGrpSpPr>
            <p:cNvPr id="17" name="Group 2"/>
            <p:cNvGrpSpPr>
              <a:grpSpLocks/>
            </p:cNvGrpSpPr>
            <p:nvPr/>
          </p:nvGrpSpPr>
          <p:grpSpPr bwMode="auto">
            <a:xfrm>
              <a:off x="336527" y="5334000"/>
              <a:ext cx="1416073" cy="461665"/>
              <a:chOff x="304800" y="5867400"/>
              <a:chExt cx="1416073" cy="461665"/>
            </a:xfrm>
          </p:grpSpPr>
          <p:sp>
            <p:nvSpPr>
              <p:cNvPr id="19" name="TextBox 1"/>
              <p:cNvSpPr txBox="1">
                <a:spLocks noChangeArrowheads="1"/>
              </p:cNvSpPr>
              <p:nvPr/>
            </p:nvSpPr>
            <p:spPr bwMode="auto">
              <a:xfrm>
                <a:off x="304800" y="5867400"/>
                <a:ext cx="141607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 err="1"/>
                  <a:t>ExMatEx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4875" y="5867400"/>
                <a:ext cx="1057574" cy="4616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 err="1">
                    <a:solidFill>
                      <a:schemeClr val="accent5">
                        <a:lumMod val="75000"/>
                      </a:schemeClr>
                    </a:solidFill>
                    <a:latin typeface="Arial"/>
                  </a:rPr>
                  <a:t>ExMat</a:t>
                </a:r>
                <a:endParaRPr lang="en-US" dirty="0">
                  <a:solidFill>
                    <a:schemeClr val="accent5">
                      <a:lumMod val="75000"/>
                    </a:schemeClr>
                  </a:solidFill>
                  <a:latin typeface="Arial"/>
                </a:endParaRPr>
              </a:p>
            </p:txBody>
          </p:sp>
          <p:sp>
            <p:nvSpPr>
              <p:cNvPr id="21" name="TextBox 18"/>
              <p:cNvSpPr txBox="1">
                <a:spLocks noChangeArrowheads="1"/>
              </p:cNvSpPr>
              <p:nvPr/>
            </p:nvSpPr>
            <p:spPr bwMode="auto">
              <a:xfrm>
                <a:off x="304800" y="5867400"/>
                <a:ext cx="54383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Ex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52400" y="5714709"/>
              <a:ext cx="1826141" cy="2157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800" dirty="0">
                  <a:solidFill>
                    <a:schemeClr val="accent3">
                      <a:lumMod val="65000"/>
                    </a:schemeClr>
                  </a:solidFill>
                </a:rPr>
                <a:t>Extreme Materials at Extreme Scale</a:t>
              </a:r>
            </a:p>
          </p:txBody>
        </p:sp>
      </p:grpSp>
      <p:pic>
        <p:nvPicPr>
          <p:cNvPr id="22" name="Picture 17" descr="psaap2-300dp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5229225"/>
            <a:ext cx="1409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257800"/>
            <a:ext cx="13716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4582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further simplifications due to limitations of tools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ea typeface="Kozuka Gothic Pro B" charset="0"/>
              <a:cs typeface="Kozuka Gothic Pro B" charset="0"/>
            </a:endParaRP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  <a:p>
            <a:endParaRPr lang="en-US" dirty="0">
              <a:ea typeface="ＭＳ Ｐゴシック" charset="0"/>
            </a:endParaRP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sp>
        <p:nvSpPr>
          <p:cNvPr id="65540" name="Content Placeholder 2"/>
          <p:cNvSpPr>
            <a:spLocks/>
          </p:cNvSpPr>
          <p:nvPr/>
        </p:nvSpPr>
        <p:spPr bwMode="auto">
          <a:xfrm>
            <a:off x="533400" y="152400"/>
            <a:ext cx="8458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>
                <a:solidFill>
                  <a:srgbClr val="800000"/>
                </a:solidFill>
              </a:rPr>
              <a:t>global </a:t>
            </a:r>
            <a:r>
              <a:rPr lang="en-US" sz="2200" dirty="0">
                <a:solidFill>
                  <a:srgbClr val="800000"/>
                </a:solidFill>
              </a:rPr>
              <a:t>optimization, convexity, dimensional reduction</a:t>
            </a:r>
            <a:endParaRPr lang="en-US" dirty="0">
              <a:solidFill>
                <a:srgbClr val="800000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chemeClr val="accent2"/>
                </a:solidFill>
              </a:rPr>
              <a:t>high dimensional and non-convex with nonlinear information </a:t>
            </a:r>
            <a:r>
              <a:rPr lang="en-US" sz="1600" dirty="0" smtClean="0">
                <a:solidFill>
                  <a:schemeClr val="accent2"/>
                </a:solidFill>
              </a:rPr>
              <a:t>constraints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chemeClr val="accent2"/>
                </a:solidFill>
              </a:rPr>
              <a:t>global optimization is slow and </a:t>
            </a:r>
            <a:r>
              <a:rPr lang="en-US" sz="1600" dirty="0" smtClean="0">
                <a:solidFill>
                  <a:schemeClr val="accent2"/>
                </a:solidFill>
              </a:rPr>
              <a:t>expensive</a:t>
            </a:r>
            <a:endParaRPr lang="en-US" sz="16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chemeClr val="bg2"/>
                </a:solidFill>
              </a:rPr>
              <a:t>reduce to convex and linear optimizations, less parameters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chemeClr val="bg2"/>
                </a:solidFill>
              </a:rPr>
              <a:t>use local optimizers for speed, ability to handle information constraints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altLang="ja-JP" sz="1600" dirty="0" smtClean="0">
                <a:solidFill>
                  <a:schemeClr val="accent2"/>
                </a:solidFill>
              </a:rPr>
              <a:t>to handle large numbers of parameters, optimization is LP or QP at best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600" dirty="0" smtClean="0">
                <a:solidFill>
                  <a:srgbClr val="800000"/>
                </a:solidFill>
              </a:rPr>
              <a:t>LP </a:t>
            </a:r>
            <a:r>
              <a:rPr lang="en-US" sz="1600" dirty="0">
                <a:solidFill>
                  <a:srgbClr val="800000"/>
                </a:solidFill>
              </a:rPr>
              <a:t>/ QP solvers accept linear / quadratic (in)equality </a:t>
            </a:r>
            <a:r>
              <a:rPr lang="en-US" sz="1600" dirty="0" smtClean="0">
                <a:solidFill>
                  <a:srgbClr val="800000"/>
                </a:solidFill>
              </a:rPr>
              <a:t>constraints</a:t>
            </a:r>
            <a:endParaRPr lang="en-US" sz="16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1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 smtClean="0"/>
              <a:t>constrained optimization and penalty functions</a:t>
            </a:r>
            <a:endParaRPr lang="en-US" sz="2200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accent2"/>
                </a:solidFill>
              </a:rPr>
              <a:t>information constraints handled by penalizing the objective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accent2"/>
                </a:solidFill>
              </a:rPr>
              <a:t>penalty </a:t>
            </a:r>
            <a:r>
              <a:rPr lang="en-US" sz="1600" dirty="0">
                <a:solidFill>
                  <a:schemeClr val="accent2"/>
                </a:solidFill>
              </a:rPr>
              <a:t>functions clash for </a:t>
            </a:r>
            <a:r>
              <a:rPr lang="en-US" sz="1600" dirty="0">
                <a:solidFill>
                  <a:srgbClr val="800000"/>
                </a:solidFill>
              </a:rPr>
              <a:t>10</a:t>
            </a:r>
            <a:r>
              <a:rPr lang="ja-JP" altLang="en-US" sz="1600" dirty="0">
                <a:solidFill>
                  <a:srgbClr val="800000"/>
                </a:solidFill>
              </a:rPr>
              <a:t>’</a:t>
            </a:r>
            <a:r>
              <a:rPr lang="en-US" sz="1600" dirty="0">
                <a:solidFill>
                  <a:srgbClr val="800000"/>
                </a:solidFill>
              </a:rPr>
              <a:t>s of constraints</a:t>
            </a:r>
            <a:endParaRPr lang="en-US" sz="16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600" dirty="0" smtClean="0">
                <a:solidFill>
                  <a:srgbClr val="556A92"/>
                </a:solidFill>
              </a:rPr>
              <a:t>only very simple kernel transformations are available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3366FF"/>
                </a:solidFill>
              </a:rPr>
              <a:t>constraining information is often </a:t>
            </a:r>
            <a:r>
              <a:rPr lang="en-US" sz="1600" dirty="0" smtClean="0">
                <a:solidFill>
                  <a:srgbClr val="3366FF"/>
                </a:solidFill>
              </a:rPr>
              <a:t>only used </a:t>
            </a:r>
            <a:r>
              <a:rPr lang="en-US" sz="1600" dirty="0">
                <a:solidFill>
                  <a:srgbClr val="3366FF"/>
                </a:solidFill>
              </a:rPr>
              <a:t>post-optimization as validation</a:t>
            </a:r>
          </a:p>
          <a:p>
            <a:pPr lvl="1" eaLnBrk="0" hangingPunct="0">
              <a:spcBef>
                <a:spcPct val="20000"/>
              </a:spcBef>
            </a:pPr>
            <a:endParaRPr lang="en-US" sz="1400" dirty="0" smtClean="0">
              <a:solidFill>
                <a:srgbClr val="3366FF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>
                <a:solidFill>
                  <a:srgbClr val="800000"/>
                </a:solidFill>
              </a:rPr>
              <a:t>model validation and robustness</a:t>
            </a:r>
            <a:endParaRPr lang="en-US" dirty="0">
              <a:solidFill>
                <a:srgbClr val="800000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bg2"/>
                </a:solidFill>
              </a:rPr>
              <a:t>subtle</a:t>
            </a:r>
            <a:r>
              <a:rPr lang="en-US" sz="1600" dirty="0">
                <a:solidFill>
                  <a:schemeClr val="bg2"/>
                </a:solidFill>
              </a:rPr>
              <a:t>:</a:t>
            </a:r>
            <a:r>
              <a:rPr lang="en-US" sz="1600" dirty="0"/>
              <a:t> approximations make the problem </a:t>
            </a:r>
            <a:r>
              <a:rPr lang="ja-JP" altLang="en-US" sz="1600" dirty="0"/>
              <a:t>“</a:t>
            </a:r>
            <a:r>
              <a:rPr lang="en-US" altLang="ja-JP" sz="1600" dirty="0"/>
              <a:t>solvable</a:t>
            </a:r>
            <a:r>
              <a:rPr lang="ja-JP" altLang="en-US" sz="1600" dirty="0" smtClean="0"/>
              <a:t>”</a:t>
            </a:r>
            <a:r>
              <a:rPr lang="en-US" altLang="ja-JP" sz="1600" dirty="0" smtClean="0"/>
              <a:t>, however are also biasing</a:t>
            </a:r>
            <a:endParaRPr lang="en-US" altLang="ja-JP" sz="1600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accent2"/>
                </a:solidFill>
              </a:rPr>
              <a:t>approximations often remove </a:t>
            </a:r>
            <a:r>
              <a:rPr lang="en-US" sz="1600" dirty="0">
                <a:solidFill>
                  <a:schemeClr val="accent2"/>
                </a:solidFill>
              </a:rPr>
              <a:t>the ability to predict high-impact rare events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3366FF"/>
                </a:solidFill>
              </a:rPr>
              <a:t>by requiring locality </a:t>
            </a:r>
            <a:r>
              <a:rPr lang="en-US" sz="1600" dirty="0">
                <a:solidFill>
                  <a:srgbClr val="3366FF"/>
                </a:solidFill>
              </a:rPr>
              <a:t>of the </a:t>
            </a:r>
            <a:r>
              <a:rPr lang="en-US" sz="1600" dirty="0" smtClean="0">
                <a:solidFill>
                  <a:srgbClr val="3366FF"/>
                </a:solidFill>
              </a:rPr>
              <a:t>optimum, we “look </a:t>
            </a:r>
            <a:r>
              <a:rPr lang="en-US" sz="1600" dirty="0">
                <a:solidFill>
                  <a:srgbClr val="3366FF"/>
                </a:solidFill>
              </a:rPr>
              <a:t>for </a:t>
            </a:r>
            <a:r>
              <a:rPr lang="en-US" sz="1600" dirty="0" smtClean="0">
                <a:solidFill>
                  <a:srgbClr val="3366FF"/>
                </a:solidFill>
              </a:rPr>
              <a:t>lost </a:t>
            </a:r>
            <a:r>
              <a:rPr lang="en-US" sz="1600" dirty="0">
                <a:solidFill>
                  <a:srgbClr val="3366FF"/>
                </a:solidFill>
              </a:rPr>
              <a:t>keys only where </a:t>
            </a:r>
            <a:r>
              <a:rPr lang="en-US" sz="1600" dirty="0" smtClean="0">
                <a:solidFill>
                  <a:srgbClr val="3366FF"/>
                </a:solidFill>
              </a:rPr>
              <a:t>we have light</a:t>
            </a:r>
            <a:r>
              <a:rPr lang="en-US" sz="1600" dirty="0">
                <a:solidFill>
                  <a:srgbClr val="3366FF"/>
                </a:solidFill>
              </a:rPr>
              <a:t>”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600" dirty="0">
              <a:solidFill>
                <a:schemeClr val="bg2"/>
              </a:solidFill>
            </a:endParaRPr>
          </a:p>
        </p:txBody>
      </p:sp>
      <p:cxnSp>
        <p:nvCxnSpPr>
          <p:cNvPr id="65541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944694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74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7924800" cy="762000"/>
          </a:xfrm>
        </p:spPr>
        <p:txBody>
          <a:bodyPr/>
          <a:lstStyle/>
          <a:p>
            <a:r>
              <a:rPr lang="en-US" dirty="0">
                <a:latin typeface="Arial" charset="0"/>
                <a:ea typeface="Kozuka Gothic Pro B" charset="0"/>
              </a:rPr>
              <a:t>requires a rethinking of optimization</a:t>
            </a:r>
          </a:p>
        </p:txBody>
      </p:sp>
      <p:sp>
        <p:nvSpPr>
          <p:cNvPr id="1231875" name="Content Placeholder 2"/>
          <p:cNvSpPr>
            <a:spLocks noGrp="1"/>
          </p:cNvSpPr>
          <p:nvPr>
            <p:ph idx="4294967295"/>
          </p:nvPr>
        </p:nvSpPr>
        <p:spPr>
          <a:xfrm>
            <a:off x="609600" y="1447800"/>
            <a:ext cx="8153400" cy="5029200"/>
          </a:xfrm>
        </p:spPr>
        <p:txBody>
          <a:bodyPr/>
          <a:lstStyle/>
          <a:p>
            <a:pPr>
              <a:buFontTx/>
              <a:buNone/>
            </a:pPr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pPr>
              <a:buFontTx/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1231876" name="Content Placeholder 2"/>
          <p:cNvSpPr>
            <a:spLocks/>
          </p:cNvSpPr>
          <p:nvPr/>
        </p:nvSpPr>
        <p:spPr bwMode="auto">
          <a:xfrm>
            <a:off x="2667000" y="3733800"/>
            <a:ext cx="3657600" cy="914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ja-JP" altLang="en-US" sz="1800" dirty="0"/>
              <a:t>“</a:t>
            </a:r>
            <a:r>
              <a:rPr lang="en-US" sz="1800" dirty="0"/>
              <a:t>special</a:t>
            </a:r>
            <a:r>
              <a:rPr lang="ja-JP" altLang="en-US" sz="1800" dirty="0"/>
              <a:t>”</a:t>
            </a:r>
            <a:r>
              <a:rPr lang="en-US" sz="1800" dirty="0"/>
              <a:t> components: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 dirty="0"/>
              <a:t>cost function = |model - model'|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 dirty="0"/>
              <a:t>penalty = </a:t>
            </a:r>
            <a:r>
              <a:rPr lang="en-US" sz="1400" dirty="0">
                <a:latin typeface="Symbol" charset="0"/>
                <a:sym typeface="Symbol" charset="0"/>
              </a:rPr>
              <a:t></a:t>
            </a:r>
            <a:r>
              <a:rPr lang="en-US" sz="1400" dirty="0"/>
              <a:t>E if condition is False</a:t>
            </a:r>
          </a:p>
        </p:txBody>
      </p:sp>
      <p:grpSp>
        <p:nvGrpSpPr>
          <p:cNvPr id="1231877" name="Group 59"/>
          <p:cNvGrpSpPr>
            <a:grpSpLocks/>
          </p:cNvGrpSpPr>
          <p:nvPr/>
        </p:nvGrpSpPr>
        <p:grpSpPr bwMode="auto">
          <a:xfrm>
            <a:off x="3810000" y="2286000"/>
            <a:ext cx="1781175" cy="519113"/>
            <a:chOff x="3886200" y="2286000"/>
            <a:chExt cx="1676400" cy="762000"/>
          </a:xfrm>
        </p:grpSpPr>
        <p:sp>
          <p:nvSpPr>
            <p:cNvPr id="1231878" name="AutoShape 80"/>
            <p:cNvSpPr>
              <a:spLocks noChangeArrowheads="1"/>
            </p:cNvSpPr>
            <p:nvPr/>
          </p:nvSpPr>
          <p:spPr bwMode="auto">
            <a:xfrm>
              <a:off x="3886200" y="2286000"/>
              <a:ext cx="1676400" cy="7620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cs typeface="ＭＳ Ｐゴシック" charset="0"/>
              </a:endParaRPr>
            </a:p>
          </p:txBody>
        </p:sp>
        <p:sp>
          <p:nvSpPr>
            <p:cNvPr id="2" name="AutoShape 63"/>
            <p:cNvSpPr>
              <a:spLocks noChangeArrowheads="1"/>
            </p:cNvSpPr>
            <p:nvPr/>
          </p:nvSpPr>
          <p:spPr bwMode="auto">
            <a:xfrm>
              <a:off x="4191000" y="2514367"/>
              <a:ext cx="1087718" cy="305266"/>
            </a:xfrm>
            <a:prstGeom prst="roundRect">
              <a:avLst>
                <a:gd name="adj" fmla="val 16667"/>
              </a:avLst>
            </a:prstGeom>
            <a:solidFill>
              <a:srgbClr val="809EA8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92075" tIns="46038" rIns="92075" bIns="46038" anchor="ctr"/>
            <a:lstStyle/>
            <a:p>
              <a:pPr algn="ctr" defTabSz="457200"/>
              <a:r>
                <a:rPr lang="en-US" sz="1000">
                  <a:solidFill>
                    <a:srgbClr val="161613"/>
                  </a:solidFill>
                  <a:cs typeface="ＭＳ Ｐゴシック" charset="0"/>
                </a:rPr>
                <a:t>penaltyFactory</a:t>
              </a:r>
              <a:endParaRPr lang="en-US" sz="1400">
                <a:solidFill>
                  <a:srgbClr val="161613"/>
                </a:solidFill>
                <a:cs typeface="ＭＳ Ｐゴシック" charset="0"/>
              </a:endParaRPr>
            </a:p>
          </p:txBody>
        </p:sp>
      </p:grpSp>
      <p:grpSp>
        <p:nvGrpSpPr>
          <p:cNvPr id="1231880" name="Group 8"/>
          <p:cNvGrpSpPr>
            <a:grpSpLocks/>
          </p:cNvGrpSpPr>
          <p:nvPr/>
        </p:nvGrpSpPr>
        <p:grpSpPr bwMode="auto">
          <a:xfrm>
            <a:off x="5105400" y="4876800"/>
            <a:ext cx="1243013" cy="1408113"/>
            <a:chOff x="4128" y="1008"/>
            <a:chExt cx="783" cy="887"/>
          </a:xfrm>
        </p:grpSpPr>
        <p:grpSp>
          <p:nvGrpSpPr>
            <p:cNvPr id="1231881" name="Group 59"/>
            <p:cNvGrpSpPr>
              <a:grpSpLocks/>
            </p:cNvGrpSpPr>
            <p:nvPr/>
          </p:nvGrpSpPr>
          <p:grpSpPr bwMode="auto">
            <a:xfrm>
              <a:off x="4128" y="1296"/>
              <a:ext cx="783" cy="327"/>
              <a:chOff x="3886200" y="2286000"/>
              <a:chExt cx="1676400" cy="762000"/>
            </a:xfrm>
          </p:grpSpPr>
          <p:sp>
            <p:nvSpPr>
              <p:cNvPr id="1231882" name="AutoShape 80"/>
              <p:cNvSpPr>
                <a:spLocks noChangeArrowheads="1"/>
              </p:cNvSpPr>
              <p:nvPr/>
            </p:nvSpPr>
            <p:spPr bwMode="auto">
              <a:xfrm>
                <a:off x="3886200" y="2286000"/>
                <a:ext cx="1676400" cy="762000"/>
              </a:xfrm>
              <a:prstGeom prst="roundRect">
                <a:avLst>
                  <a:gd name="adj" fmla="val 16667"/>
                </a:avLst>
              </a:prstGeom>
              <a:solidFill>
                <a:srgbClr val="F2F2F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>
                  <a:latin typeface="Calibri" charset="0"/>
                  <a:cs typeface="ＭＳ Ｐゴシック" charset="0"/>
                </a:endParaRPr>
              </a:p>
            </p:txBody>
          </p:sp>
          <p:sp>
            <p:nvSpPr>
              <p:cNvPr id="3" name="AutoShape 63"/>
              <p:cNvSpPr>
                <a:spLocks noChangeArrowheads="1"/>
              </p:cNvSpPr>
              <p:nvPr/>
            </p:nvSpPr>
            <p:spPr bwMode="auto">
              <a:xfrm>
                <a:off x="4190221" y="2514367"/>
                <a:ext cx="1087626" cy="305266"/>
              </a:xfrm>
              <a:prstGeom prst="roundRect">
                <a:avLst>
                  <a:gd name="adj" fmla="val 16667"/>
                </a:avLst>
              </a:prstGeom>
              <a:solidFill>
                <a:srgbClr val="809EA8"/>
              </a:soli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2075" tIns="46038" rIns="92075" bIns="46038" anchor="ctr"/>
              <a:lstStyle/>
              <a:p>
                <a:pPr algn="ctr" defTabSz="457200"/>
                <a:r>
                  <a:rPr lang="en-US" sz="1000">
                    <a:solidFill>
                      <a:srgbClr val="161613"/>
                    </a:solidFill>
                    <a:cs typeface="ＭＳ Ｐゴシック" charset="0"/>
                  </a:rPr>
                  <a:t>penalty</a:t>
                </a:r>
                <a:endParaRPr lang="en-US" sz="1400">
                  <a:solidFill>
                    <a:srgbClr val="161613"/>
                  </a:solidFill>
                  <a:cs typeface="ＭＳ Ｐゴシック" charset="0"/>
                </a:endParaRPr>
              </a:p>
            </p:txBody>
          </p:sp>
        </p:grpSp>
        <p:cxnSp>
          <p:nvCxnSpPr>
            <p:cNvPr id="1231884" name="AutoShape 117"/>
            <p:cNvCxnSpPr>
              <a:cxnSpLocks noChangeShapeType="1"/>
            </p:cNvCxnSpPr>
            <p:nvPr/>
          </p:nvCxnSpPr>
          <p:spPr bwMode="auto">
            <a:xfrm>
              <a:off x="4544" y="1008"/>
              <a:ext cx="0" cy="3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885" name="AutoShape 117"/>
            <p:cNvCxnSpPr>
              <a:cxnSpLocks noChangeShapeType="1"/>
            </p:cNvCxnSpPr>
            <p:nvPr/>
          </p:nvCxnSpPr>
          <p:spPr bwMode="auto">
            <a:xfrm>
              <a:off x="4544" y="1521"/>
              <a:ext cx="0" cy="3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1886" name="Text Box 14"/>
            <p:cNvSpPr txBox="1">
              <a:spLocks noChangeArrowheads="1"/>
            </p:cNvSpPr>
            <p:nvPr/>
          </p:nvSpPr>
          <p:spPr bwMode="auto">
            <a:xfrm>
              <a:off x="4404" y="1101"/>
              <a:ext cx="15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x</a:t>
              </a:r>
              <a:endParaRPr lang="en-US"/>
            </a:p>
          </p:txBody>
        </p:sp>
        <p:sp>
          <p:nvSpPr>
            <p:cNvPr id="1231887" name="Text Box 15"/>
            <p:cNvSpPr txBox="1">
              <a:spLocks noChangeArrowheads="1"/>
            </p:cNvSpPr>
            <p:nvPr/>
          </p:nvSpPr>
          <p:spPr bwMode="auto">
            <a:xfrm>
              <a:off x="4416" y="1632"/>
              <a:ext cx="16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E</a:t>
              </a:r>
              <a:endParaRPr lang="en-US"/>
            </a:p>
          </p:txBody>
        </p:sp>
      </p:grpSp>
      <p:sp>
        <p:nvSpPr>
          <p:cNvPr id="1231888" name="Text Box 16"/>
          <p:cNvSpPr txBox="1">
            <a:spLocks noChangeArrowheads="1"/>
          </p:cNvSpPr>
          <p:nvPr/>
        </p:nvSpPr>
        <p:spPr bwMode="auto">
          <a:xfrm>
            <a:off x="533400" y="1371600"/>
            <a:ext cx="2971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>
                <a:solidFill>
                  <a:schemeClr val="accent2"/>
                </a:solidFill>
              </a:rPr>
              <a:t>monitorWrapper binds a monitor to an object</a:t>
            </a:r>
            <a:endParaRPr lang="en-US" sz="1000"/>
          </a:p>
        </p:txBody>
      </p:sp>
      <p:sp>
        <p:nvSpPr>
          <p:cNvPr id="1231889" name="Text Box 17"/>
          <p:cNvSpPr txBox="1">
            <a:spLocks noChangeArrowheads="1"/>
          </p:cNvSpPr>
          <p:nvPr/>
        </p:nvSpPr>
        <p:spPr bwMode="auto">
          <a:xfrm>
            <a:off x="6172200" y="1219200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>
                <a:solidFill>
                  <a:schemeClr val="accent2"/>
                </a:solidFill>
              </a:rPr>
              <a:t>constraintsFactory generates constraints from symbolic and/or functional constraints  </a:t>
            </a:r>
            <a:endParaRPr lang="en-US" sz="1000"/>
          </a:p>
        </p:txBody>
      </p:sp>
      <p:grpSp>
        <p:nvGrpSpPr>
          <p:cNvPr id="1231890" name="Group 18"/>
          <p:cNvGrpSpPr>
            <a:grpSpLocks/>
          </p:cNvGrpSpPr>
          <p:nvPr/>
        </p:nvGrpSpPr>
        <p:grpSpPr bwMode="auto">
          <a:xfrm>
            <a:off x="609600" y="4876800"/>
            <a:ext cx="1781175" cy="1408113"/>
            <a:chOff x="3837" y="1190"/>
            <a:chExt cx="1122" cy="887"/>
          </a:xfrm>
        </p:grpSpPr>
        <p:grpSp>
          <p:nvGrpSpPr>
            <p:cNvPr id="1231891" name="Group 59"/>
            <p:cNvGrpSpPr>
              <a:grpSpLocks/>
            </p:cNvGrpSpPr>
            <p:nvPr/>
          </p:nvGrpSpPr>
          <p:grpSpPr bwMode="auto">
            <a:xfrm>
              <a:off x="3837" y="1470"/>
              <a:ext cx="1122" cy="327"/>
              <a:chOff x="3886200" y="2286000"/>
              <a:chExt cx="1676400" cy="762000"/>
            </a:xfrm>
          </p:grpSpPr>
          <p:sp>
            <p:nvSpPr>
              <p:cNvPr id="1231892" name="AutoShape 80"/>
              <p:cNvSpPr>
                <a:spLocks noChangeArrowheads="1"/>
              </p:cNvSpPr>
              <p:nvPr/>
            </p:nvSpPr>
            <p:spPr bwMode="auto">
              <a:xfrm>
                <a:off x="3886200" y="2286000"/>
                <a:ext cx="1676400" cy="762000"/>
              </a:xfrm>
              <a:prstGeom prst="roundRect">
                <a:avLst>
                  <a:gd name="adj" fmla="val 16667"/>
                </a:avLst>
              </a:prstGeom>
              <a:solidFill>
                <a:srgbClr val="F2F2F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>
                  <a:latin typeface="Calibri" charset="0"/>
                  <a:cs typeface="ＭＳ Ｐゴシック" charset="0"/>
                </a:endParaRPr>
              </a:p>
            </p:txBody>
          </p:sp>
          <p:sp>
            <p:nvSpPr>
              <p:cNvPr id="4" name="AutoShape 63"/>
              <p:cNvSpPr>
                <a:spLocks noChangeArrowheads="1"/>
              </p:cNvSpPr>
              <p:nvPr/>
            </p:nvSpPr>
            <p:spPr bwMode="auto">
              <a:xfrm>
                <a:off x="4191000" y="2514367"/>
                <a:ext cx="1087718" cy="305266"/>
              </a:xfrm>
              <a:prstGeom prst="roundRect">
                <a:avLst>
                  <a:gd name="adj" fmla="val 16667"/>
                </a:avLst>
              </a:prstGeom>
              <a:solidFill>
                <a:srgbClr val="809EA8"/>
              </a:soli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2075" tIns="46038" rIns="92075" bIns="46038" anchor="ctr"/>
              <a:lstStyle/>
              <a:p>
                <a:pPr algn="ctr" defTabSz="457200"/>
                <a:r>
                  <a:rPr lang="en-US" sz="1000">
                    <a:solidFill>
                      <a:srgbClr val="161613"/>
                    </a:solidFill>
                    <a:cs typeface="ＭＳ Ｐゴシック" charset="0"/>
                  </a:rPr>
                  <a:t>population generator</a:t>
                </a:r>
                <a:endParaRPr lang="en-US" sz="1400">
                  <a:solidFill>
                    <a:srgbClr val="161613"/>
                  </a:solidFill>
                  <a:cs typeface="ＭＳ Ｐゴシック" charset="0"/>
                </a:endParaRPr>
              </a:p>
            </p:txBody>
          </p:sp>
        </p:grpSp>
        <p:cxnSp>
          <p:nvCxnSpPr>
            <p:cNvPr id="1231894" name="AutoShape 117"/>
            <p:cNvCxnSpPr>
              <a:cxnSpLocks noChangeShapeType="1"/>
            </p:cNvCxnSpPr>
            <p:nvPr/>
          </p:nvCxnSpPr>
          <p:spPr bwMode="auto">
            <a:xfrm>
              <a:off x="4305" y="1190"/>
              <a:ext cx="0" cy="3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895" name="AutoShape 117"/>
            <p:cNvCxnSpPr>
              <a:cxnSpLocks noChangeShapeType="1"/>
            </p:cNvCxnSpPr>
            <p:nvPr/>
          </p:nvCxnSpPr>
          <p:spPr bwMode="auto">
            <a:xfrm>
              <a:off x="4445" y="1190"/>
              <a:ext cx="0" cy="3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896" name="AutoShape 117"/>
            <p:cNvCxnSpPr>
              <a:cxnSpLocks noChangeShapeType="1"/>
            </p:cNvCxnSpPr>
            <p:nvPr/>
          </p:nvCxnSpPr>
          <p:spPr bwMode="auto">
            <a:xfrm>
              <a:off x="4445" y="1703"/>
              <a:ext cx="0" cy="3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1897" name="Text Box 25"/>
            <p:cNvSpPr txBox="1">
              <a:spLocks noChangeArrowheads="1"/>
            </p:cNvSpPr>
            <p:nvPr/>
          </p:nvSpPr>
          <p:spPr bwMode="auto">
            <a:xfrm>
              <a:off x="4305" y="1283"/>
              <a:ext cx="15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x</a:t>
              </a:r>
              <a:endParaRPr lang="en-US"/>
            </a:p>
          </p:txBody>
        </p:sp>
        <p:sp>
          <p:nvSpPr>
            <p:cNvPr id="1231898" name="Text Box 26"/>
            <p:cNvSpPr txBox="1">
              <a:spLocks noChangeArrowheads="1"/>
            </p:cNvSpPr>
            <p:nvPr/>
          </p:nvSpPr>
          <p:spPr bwMode="auto">
            <a:xfrm>
              <a:off x="4165" y="1283"/>
              <a:ext cx="16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E</a:t>
              </a:r>
              <a:endParaRPr lang="en-US"/>
            </a:p>
          </p:txBody>
        </p:sp>
        <p:sp>
          <p:nvSpPr>
            <p:cNvPr id="1231899" name="Text Box 27"/>
            <p:cNvSpPr txBox="1">
              <a:spLocks noChangeArrowheads="1"/>
            </p:cNvSpPr>
            <p:nvPr/>
          </p:nvSpPr>
          <p:spPr bwMode="auto">
            <a:xfrm>
              <a:off x="4305" y="1797"/>
              <a:ext cx="17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x'</a:t>
              </a:r>
              <a:endParaRPr lang="en-US"/>
            </a:p>
          </p:txBody>
        </p:sp>
      </p:grpSp>
      <p:grpSp>
        <p:nvGrpSpPr>
          <p:cNvPr id="1231900" name="Group 28"/>
          <p:cNvGrpSpPr>
            <a:grpSpLocks/>
          </p:cNvGrpSpPr>
          <p:nvPr/>
        </p:nvGrpSpPr>
        <p:grpSpPr bwMode="auto">
          <a:xfrm>
            <a:off x="2438400" y="4876800"/>
            <a:ext cx="1243013" cy="1408113"/>
            <a:chOff x="4128" y="1008"/>
            <a:chExt cx="783" cy="887"/>
          </a:xfrm>
        </p:grpSpPr>
        <p:grpSp>
          <p:nvGrpSpPr>
            <p:cNvPr id="1231901" name="Group 59"/>
            <p:cNvGrpSpPr>
              <a:grpSpLocks/>
            </p:cNvGrpSpPr>
            <p:nvPr/>
          </p:nvGrpSpPr>
          <p:grpSpPr bwMode="auto">
            <a:xfrm>
              <a:off x="4128" y="1296"/>
              <a:ext cx="783" cy="327"/>
              <a:chOff x="3886200" y="2286000"/>
              <a:chExt cx="1676400" cy="762000"/>
            </a:xfrm>
          </p:grpSpPr>
          <p:sp>
            <p:nvSpPr>
              <p:cNvPr id="1231902" name="AutoShape 80"/>
              <p:cNvSpPr>
                <a:spLocks noChangeArrowheads="1"/>
              </p:cNvSpPr>
              <p:nvPr/>
            </p:nvSpPr>
            <p:spPr bwMode="auto">
              <a:xfrm>
                <a:off x="3886200" y="2286000"/>
                <a:ext cx="1676400" cy="762000"/>
              </a:xfrm>
              <a:prstGeom prst="roundRect">
                <a:avLst>
                  <a:gd name="adj" fmla="val 16667"/>
                </a:avLst>
              </a:prstGeom>
              <a:solidFill>
                <a:srgbClr val="F2F2F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>
                  <a:latin typeface="Calibri" charset="0"/>
                  <a:cs typeface="ＭＳ Ｐゴシック" charset="0"/>
                </a:endParaRPr>
              </a:p>
            </p:txBody>
          </p:sp>
          <p:sp>
            <p:nvSpPr>
              <p:cNvPr id="5" name="AutoShape 63"/>
              <p:cNvSpPr>
                <a:spLocks noChangeArrowheads="1"/>
              </p:cNvSpPr>
              <p:nvPr/>
            </p:nvSpPr>
            <p:spPr bwMode="auto">
              <a:xfrm>
                <a:off x="4190221" y="2514367"/>
                <a:ext cx="1087626" cy="305266"/>
              </a:xfrm>
              <a:prstGeom prst="roundRect">
                <a:avLst>
                  <a:gd name="adj" fmla="val 16667"/>
                </a:avLst>
              </a:prstGeom>
              <a:solidFill>
                <a:srgbClr val="809EA8"/>
              </a:soli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2075" tIns="46038" rIns="92075" bIns="46038" anchor="ctr"/>
              <a:lstStyle/>
              <a:p>
                <a:pPr algn="ctr" defTabSz="457200"/>
                <a:r>
                  <a:rPr lang="en-US" sz="1000">
                    <a:solidFill>
                      <a:srgbClr val="161613"/>
                    </a:solidFill>
                    <a:cs typeface="ＭＳ Ｐゴシック" charset="0"/>
                  </a:rPr>
                  <a:t>cost function</a:t>
                </a:r>
                <a:endParaRPr lang="en-US" sz="1400">
                  <a:solidFill>
                    <a:srgbClr val="161613"/>
                  </a:solidFill>
                  <a:cs typeface="ＭＳ Ｐゴシック" charset="0"/>
                </a:endParaRPr>
              </a:p>
            </p:txBody>
          </p:sp>
        </p:grpSp>
        <p:cxnSp>
          <p:nvCxnSpPr>
            <p:cNvPr id="1231904" name="AutoShape 117"/>
            <p:cNvCxnSpPr>
              <a:cxnSpLocks noChangeShapeType="1"/>
            </p:cNvCxnSpPr>
            <p:nvPr/>
          </p:nvCxnSpPr>
          <p:spPr bwMode="auto">
            <a:xfrm>
              <a:off x="4544" y="1008"/>
              <a:ext cx="0" cy="3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905" name="AutoShape 117"/>
            <p:cNvCxnSpPr>
              <a:cxnSpLocks noChangeShapeType="1"/>
            </p:cNvCxnSpPr>
            <p:nvPr/>
          </p:nvCxnSpPr>
          <p:spPr bwMode="auto">
            <a:xfrm>
              <a:off x="4544" y="1521"/>
              <a:ext cx="0" cy="3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1906" name="Text Box 34"/>
            <p:cNvSpPr txBox="1">
              <a:spLocks noChangeArrowheads="1"/>
            </p:cNvSpPr>
            <p:nvPr/>
          </p:nvSpPr>
          <p:spPr bwMode="auto">
            <a:xfrm>
              <a:off x="4404" y="1101"/>
              <a:ext cx="15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x</a:t>
              </a:r>
              <a:endParaRPr lang="en-US"/>
            </a:p>
          </p:txBody>
        </p:sp>
        <p:sp>
          <p:nvSpPr>
            <p:cNvPr id="1231907" name="Text Box 35"/>
            <p:cNvSpPr txBox="1">
              <a:spLocks noChangeArrowheads="1"/>
            </p:cNvSpPr>
            <p:nvPr/>
          </p:nvSpPr>
          <p:spPr bwMode="auto">
            <a:xfrm>
              <a:off x="4416" y="1632"/>
              <a:ext cx="16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E</a:t>
              </a:r>
              <a:endParaRPr lang="en-US"/>
            </a:p>
          </p:txBody>
        </p:sp>
      </p:grpSp>
      <p:grpSp>
        <p:nvGrpSpPr>
          <p:cNvPr id="1231908" name="Group 36"/>
          <p:cNvGrpSpPr>
            <a:grpSpLocks/>
          </p:cNvGrpSpPr>
          <p:nvPr/>
        </p:nvGrpSpPr>
        <p:grpSpPr bwMode="auto">
          <a:xfrm>
            <a:off x="3733800" y="4876800"/>
            <a:ext cx="1243013" cy="1408113"/>
            <a:chOff x="4128" y="1008"/>
            <a:chExt cx="783" cy="887"/>
          </a:xfrm>
        </p:grpSpPr>
        <p:grpSp>
          <p:nvGrpSpPr>
            <p:cNvPr id="1231909" name="Group 59"/>
            <p:cNvGrpSpPr>
              <a:grpSpLocks/>
            </p:cNvGrpSpPr>
            <p:nvPr/>
          </p:nvGrpSpPr>
          <p:grpSpPr bwMode="auto">
            <a:xfrm>
              <a:off x="4128" y="1296"/>
              <a:ext cx="783" cy="327"/>
              <a:chOff x="3886200" y="2286000"/>
              <a:chExt cx="1676400" cy="762000"/>
            </a:xfrm>
          </p:grpSpPr>
          <p:sp>
            <p:nvSpPr>
              <p:cNvPr id="1231910" name="AutoShape 80"/>
              <p:cNvSpPr>
                <a:spLocks noChangeArrowheads="1"/>
              </p:cNvSpPr>
              <p:nvPr/>
            </p:nvSpPr>
            <p:spPr bwMode="auto">
              <a:xfrm>
                <a:off x="3886200" y="2286000"/>
                <a:ext cx="1676400" cy="762000"/>
              </a:xfrm>
              <a:prstGeom prst="roundRect">
                <a:avLst>
                  <a:gd name="adj" fmla="val 16667"/>
                </a:avLst>
              </a:prstGeom>
              <a:solidFill>
                <a:srgbClr val="F2F2F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>
                  <a:latin typeface="Calibri" charset="0"/>
                  <a:cs typeface="ＭＳ Ｐゴシック" charset="0"/>
                </a:endParaRPr>
              </a:p>
            </p:txBody>
          </p:sp>
          <p:sp>
            <p:nvSpPr>
              <p:cNvPr id="6" name="AutoShape 63"/>
              <p:cNvSpPr>
                <a:spLocks noChangeArrowheads="1"/>
              </p:cNvSpPr>
              <p:nvPr/>
            </p:nvSpPr>
            <p:spPr bwMode="auto">
              <a:xfrm>
                <a:off x="4190221" y="2514367"/>
                <a:ext cx="1087626" cy="305266"/>
              </a:xfrm>
              <a:prstGeom prst="roundRect">
                <a:avLst>
                  <a:gd name="adj" fmla="val 16667"/>
                </a:avLst>
              </a:prstGeom>
              <a:solidFill>
                <a:srgbClr val="809EA8"/>
              </a:soli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2075" tIns="46038" rIns="92075" bIns="46038" anchor="ctr"/>
              <a:lstStyle/>
              <a:p>
                <a:pPr algn="ctr" defTabSz="457200"/>
                <a:r>
                  <a:rPr lang="en-US" sz="1000">
                    <a:solidFill>
                      <a:srgbClr val="161613"/>
                    </a:solidFill>
                    <a:cs typeface="ＭＳ Ｐゴシック" charset="0"/>
                  </a:rPr>
                  <a:t>model</a:t>
                </a:r>
                <a:endParaRPr lang="en-US" sz="1400">
                  <a:solidFill>
                    <a:srgbClr val="161613"/>
                  </a:solidFill>
                  <a:cs typeface="ＭＳ Ｐゴシック" charset="0"/>
                </a:endParaRPr>
              </a:p>
            </p:txBody>
          </p:sp>
        </p:grpSp>
        <p:cxnSp>
          <p:nvCxnSpPr>
            <p:cNvPr id="1231912" name="AutoShape 117"/>
            <p:cNvCxnSpPr>
              <a:cxnSpLocks noChangeShapeType="1"/>
            </p:cNvCxnSpPr>
            <p:nvPr/>
          </p:nvCxnSpPr>
          <p:spPr bwMode="auto">
            <a:xfrm>
              <a:off x="4544" y="1008"/>
              <a:ext cx="0" cy="3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913" name="AutoShape 117"/>
            <p:cNvCxnSpPr>
              <a:cxnSpLocks noChangeShapeType="1"/>
            </p:cNvCxnSpPr>
            <p:nvPr/>
          </p:nvCxnSpPr>
          <p:spPr bwMode="auto">
            <a:xfrm>
              <a:off x="4544" y="1521"/>
              <a:ext cx="0" cy="3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1914" name="Text Box 42"/>
            <p:cNvSpPr txBox="1">
              <a:spLocks noChangeArrowheads="1"/>
            </p:cNvSpPr>
            <p:nvPr/>
          </p:nvSpPr>
          <p:spPr bwMode="auto">
            <a:xfrm>
              <a:off x="4404" y="1101"/>
              <a:ext cx="15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x</a:t>
              </a:r>
              <a:endParaRPr lang="en-US"/>
            </a:p>
          </p:txBody>
        </p:sp>
        <p:sp>
          <p:nvSpPr>
            <p:cNvPr id="1231915" name="Text Box 43"/>
            <p:cNvSpPr txBox="1">
              <a:spLocks noChangeArrowheads="1"/>
            </p:cNvSpPr>
            <p:nvPr/>
          </p:nvSpPr>
          <p:spPr bwMode="auto">
            <a:xfrm>
              <a:off x="4416" y="1632"/>
              <a:ext cx="16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E</a:t>
              </a:r>
              <a:endParaRPr lang="en-US"/>
            </a:p>
          </p:txBody>
        </p:sp>
      </p:grpSp>
      <p:grpSp>
        <p:nvGrpSpPr>
          <p:cNvPr id="1231916" name="Group 44"/>
          <p:cNvGrpSpPr>
            <a:grpSpLocks/>
          </p:cNvGrpSpPr>
          <p:nvPr/>
        </p:nvGrpSpPr>
        <p:grpSpPr bwMode="auto">
          <a:xfrm>
            <a:off x="6400800" y="4876800"/>
            <a:ext cx="1243013" cy="1408113"/>
            <a:chOff x="4128" y="1008"/>
            <a:chExt cx="783" cy="887"/>
          </a:xfrm>
        </p:grpSpPr>
        <p:grpSp>
          <p:nvGrpSpPr>
            <p:cNvPr id="1231917" name="Group 59"/>
            <p:cNvGrpSpPr>
              <a:grpSpLocks/>
            </p:cNvGrpSpPr>
            <p:nvPr/>
          </p:nvGrpSpPr>
          <p:grpSpPr bwMode="auto">
            <a:xfrm>
              <a:off x="4128" y="1296"/>
              <a:ext cx="783" cy="327"/>
              <a:chOff x="3886200" y="2286000"/>
              <a:chExt cx="1676400" cy="762000"/>
            </a:xfrm>
          </p:grpSpPr>
          <p:sp>
            <p:nvSpPr>
              <p:cNvPr id="1231918" name="AutoShape 80"/>
              <p:cNvSpPr>
                <a:spLocks noChangeArrowheads="1"/>
              </p:cNvSpPr>
              <p:nvPr/>
            </p:nvSpPr>
            <p:spPr bwMode="auto">
              <a:xfrm>
                <a:off x="3886200" y="2286000"/>
                <a:ext cx="1676400" cy="762000"/>
              </a:xfrm>
              <a:prstGeom prst="roundRect">
                <a:avLst>
                  <a:gd name="adj" fmla="val 16667"/>
                </a:avLst>
              </a:prstGeom>
              <a:solidFill>
                <a:srgbClr val="F2F2F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>
                  <a:latin typeface="Calibri" charset="0"/>
                  <a:cs typeface="ＭＳ Ｐゴシック" charset="0"/>
                </a:endParaRPr>
              </a:p>
            </p:txBody>
          </p:sp>
          <p:sp>
            <p:nvSpPr>
              <p:cNvPr id="70" name="AutoShape 63"/>
              <p:cNvSpPr>
                <a:spLocks noChangeArrowheads="1"/>
              </p:cNvSpPr>
              <p:nvPr/>
            </p:nvSpPr>
            <p:spPr bwMode="auto">
              <a:xfrm>
                <a:off x="4190221" y="2514367"/>
                <a:ext cx="1087626" cy="305266"/>
              </a:xfrm>
              <a:prstGeom prst="roundRect">
                <a:avLst>
                  <a:gd name="adj" fmla="val 16667"/>
                </a:avLst>
              </a:prstGeom>
              <a:solidFill>
                <a:srgbClr val="809EA8"/>
              </a:soli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2075" tIns="46038" rIns="92075" bIns="46038" anchor="ctr"/>
              <a:lstStyle/>
              <a:p>
                <a:pPr algn="ctr" defTabSz="457200"/>
                <a:r>
                  <a:rPr lang="en-US" sz="1000">
                    <a:solidFill>
                      <a:srgbClr val="161613"/>
                    </a:solidFill>
                    <a:cs typeface="ＭＳ Ｐゴシック" charset="0"/>
                  </a:rPr>
                  <a:t>constraints</a:t>
                </a:r>
                <a:endParaRPr lang="en-US" sz="1400">
                  <a:solidFill>
                    <a:srgbClr val="161613"/>
                  </a:solidFill>
                  <a:cs typeface="ＭＳ Ｐゴシック" charset="0"/>
                </a:endParaRPr>
              </a:p>
            </p:txBody>
          </p:sp>
        </p:grpSp>
        <p:cxnSp>
          <p:nvCxnSpPr>
            <p:cNvPr id="1231920" name="AutoShape 117"/>
            <p:cNvCxnSpPr>
              <a:cxnSpLocks noChangeShapeType="1"/>
            </p:cNvCxnSpPr>
            <p:nvPr/>
          </p:nvCxnSpPr>
          <p:spPr bwMode="auto">
            <a:xfrm>
              <a:off x="4544" y="1008"/>
              <a:ext cx="0" cy="3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921" name="AutoShape 117"/>
            <p:cNvCxnSpPr>
              <a:cxnSpLocks noChangeShapeType="1"/>
            </p:cNvCxnSpPr>
            <p:nvPr/>
          </p:nvCxnSpPr>
          <p:spPr bwMode="auto">
            <a:xfrm>
              <a:off x="4544" y="1521"/>
              <a:ext cx="0" cy="3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1922" name="Text Box 50"/>
            <p:cNvSpPr txBox="1">
              <a:spLocks noChangeArrowheads="1"/>
            </p:cNvSpPr>
            <p:nvPr/>
          </p:nvSpPr>
          <p:spPr bwMode="auto">
            <a:xfrm>
              <a:off x="4404" y="1101"/>
              <a:ext cx="15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x</a:t>
              </a:r>
              <a:endParaRPr lang="en-US"/>
            </a:p>
          </p:txBody>
        </p:sp>
        <p:sp>
          <p:nvSpPr>
            <p:cNvPr id="1231923" name="Text Box 51"/>
            <p:cNvSpPr txBox="1">
              <a:spLocks noChangeArrowheads="1"/>
            </p:cNvSpPr>
            <p:nvPr/>
          </p:nvSpPr>
          <p:spPr bwMode="auto">
            <a:xfrm>
              <a:off x="4416" y="1632"/>
              <a:ext cx="17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x'</a:t>
              </a:r>
              <a:endParaRPr lang="en-US"/>
            </a:p>
          </p:txBody>
        </p:sp>
      </p:grpSp>
      <p:grpSp>
        <p:nvGrpSpPr>
          <p:cNvPr id="1231924" name="Group 52"/>
          <p:cNvGrpSpPr>
            <a:grpSpLocks/>
          </p:cNvGrpSpPr>
          <p:nvPr/>
        </p:nvGrpSpPr>
        <p:grpSpPr bwMode="auto">
          <a:xfrm>
            <a:off x="7696200" y="4876800"/>
            <a:ext cx="1219200" cy="1408113"/>
            <a:chOff x="3744" y="768"/>
            <a:chExt cx="768" cy="887"/>
          </a:xfrm>
        </p:grpSpPr>
        <p:grpSp>
          <p:nvGrpSpPr>
            <p:cNvPr id="1231925" name="Group 59"/>
            <p:cNvGrpSpPr>
              <a:grpSpLocks/>
            </p:cNvGrpSpPr>
            <p:nvPr/>
          </p:nvGrpSpPr>
          <p:grpSpPr bwMode="auto">
            <a:xfrm>
              <a:off x="3744" y="1048"/>
              <a:ext cx="768" cy="327"/>
              <a:chOff x="3886200" y="2286000"/>
              <a:chExt cx="1676400" cy="762000"/>
            </a:xfrm>
          </p:grpSpPr>
          <p:sp>
            <p:nvSpPr>
              <p:cNvPr id="1231926" name="AutoShape 80"/>
              <p:cNvSpPr>
                <a:spLocks noChangeArrowheads="1"/>
              </p:cNvSpPr>
              <p:nvPr/>
            </p:nvSpPr>
            <p:spPr bwMode="auto">
              <a:xfrm>
                <a:off x="3886200" y="2286000"/>
                <a:ext cx="1676400" cy="762000"/>
              </a:xfrm>
              <a:prstGeom prst="roundRect">
                <a:avLst>
                  <a:gd name="adj" fmla="val 16667"/>
                </a:avLst>
              </a:prstGeom>
              <a:solidFill>
                <a:srgbClr val="F2F2F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>
                  <a:latin typeface="Calibri" charset="0"/>
                  <a:cs typeface="ＭＳ Ｐゴシック" charset="0"/>
                </a:endParaRPr>
              </a:p>
            </p:txBody>
          </p:sp>
          <p:sp>
            <p:nvSpPr>
              <p:cNvPr id="7" name="AutoShape 63"/>
              <p:cNvSpPr>
                <a:spLocks noChangeArrowheads="1"/>
              </p:cNvSpPr>
              <p:nvPr/>
            </p:nvSpPr>
            <p:spPr bwMode="auto">
              <a:xfrm>
                <a:off x="4191794" y="2514367"/>
                <a:ext cx="1087041" cy="305266"/>
              </a:xfrm>
              <a:prstGeom prst="roundRect">
                <a:avLst>
                  <a:gd name="adj" fmla="val 16667"/>
                </a:avLst>
              </a:prstGeom>
              <a:solidFill>
                <a:srgbClr val="809EA8"/>
              </a:soli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2075" tIns="46038" rIns="92075" bIns="46038" anchor="ctr"/>
              <a:lstStyle/>
              <a:p>
                <a:pPr algn="ctr" defTabSz="457200"/>
                <a:r>
                  <a:rPr lang="en-US" sz="1000">
                    <a:solidFill>
                      <a:srgbClr val="161613"/>
                    </a:solidFill>
                    <a:cs typeface="ＭＳ Ｐゴシック" charset="0"/>
                  </a:rPr>
                  <a:t>monitor</a:t>
                </a:r>
                <a:endParaRPr lang="en-US" sz="1400">
                  <a:solidFill>
                    <a:srgbClr val="161613"/>
                  </a:solidFill>
                  <a:cs typeface="ＭＳ Ｐゴシック" charset="0"/>
                </a:endParaRPr>
              </a:p>
            </p:txBody>
          </p:sp>
        </p:grpSp>
        <p:cxnSp>
          <p:nvCxnSpPr>
            <p:cNvPr id="1231928" name="AutoShape 117"/>
            <p:cNvCxnSpPr>
              <a:cxnSpLocks noChangeShapeType="1"/>
            </p:cNvCxnSpPr>
            <p:nvPr/>
          </p:nvCxnSpPr>
          <p:spPr bwMode="auto">
            <a:xfrm>
              <a:off x="4068" y="768"/>
              <a:ext cx="0" cy="3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929" name="AutoShape 117"/>
            <p:cNvCxnSpPr>
              <a:cxnSpLocks noChangeShapeType="1"/>
            </p:cNvCxnSpPr>
            <p:nvPr/>
          </p:nvCxnSpPr>
          <p:spPr bwMode="auto">
            <a:xfrm>
              <a:off x="4208" y="768"/>
              <a:ext cx="0" cy="3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930" name="AutoShape 117"/>
            <p:cNvCxnSpPr>
              <a:cxnSpLocks noChangeShapeType="1"/>
            </p:cNvCxnSpPr>
            <p:nvPr/>
          </p:nvCxnSpPr>
          <p:spPr bwMode="auto">
            <a:xfrm>
              <a:off x="4208" y="1281"/>
              <a:ext cx="0" cy="3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1931" name="Text Box 59"/>
            <p:cNvSpPr txBox="1">
              <a:spLocks noChangeArrowheads="1"/>
            </p:cNvSpPr>
            <p:nvPr/>
          </p:nvSpPr>
          <p:spPr bwMode="auto">
            <a:xfrm>
              <a:off x="4068" y="861"/>
              <a:ext cx="15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x</a:t>
              </a:r>
              <a:endParaRPr lang="en-US"/>
            </a:p>
          </p:txBody>
        </p:sp>
        <p:sp>
          <p:nvSpPr>
            <p:cNvPr id="1231932" name="Text Box 60"/>
            <p:cNvSpPr txBox="1">
              <a:spLocks noChangeArrowheads="1"/>
            </p:cNvSpPr>
            <p:nvPr/>
          </p:nvSpPr>
          <p:spPr bwMode="auto">
            <a:xfrm>
              <a:off x="3928" y="861"/>
              <a:ext cx="16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E</a:t>
              </a:r>
              <a:endParaRPr lang="en-US"/>
            </a:p>
          </p:txBody>
        </p:sp>
        <p:sp>
          <p:nvSpPr>
            <p:cNvPr id="1231933" name="Text Box 61"/>
            <p:cNvSpPr txBox="1">
              <a:spLocks noChangeArrowheads="1"/>
            </p:cNvSpPr>
            <p:nvPr/>
          </p:nvSpPr>
          <p:spPr bwMode="auto">
            <a:xfrm>
              <a:off x="3936" y="1392"/>
              <a:ext cx="28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(E,x)</a:t>
              </a:r>
              <a:endParaRPr lang="en-US"/>
            </a:p>
          </p:txBody>
        </p:sp>
      </p:grpSp>
      <p:grpSp>
        <p:nvGrpSpPr>
          <p:cNvPr id="1231934" name="Group 59"/>
          <p:cNvGrpSpPr>
            <a:grpSpLocks/>
          </p:cNvGrpSpPr>
          <p:nvPr/>
        </p:nvGrpSpPr>
        <p:grpSpPr bwMode="auto">
          <a:xfrm>
            <a:off x="6477000" y="1676400"/>
            <a:ext cx="1781175" cy="519113"/>
            <a:chOff x="3886200" y="2286000"/>
            <a:chExt cx="1676400" cy="762000"/>
          </a:xfrm>
        </p:grpSpPr>
        <p:sp>
          <p:nvSpPr>
            <p:cNvPr id="1231935" name="AutoShape 80"/>
            <p:cNvSpPr>
              <a:spLocks noChangeArrowheads="1"/>
            </p:cNvSpPr>
            <p:nvPr/>
          </p:nvSpPr>
          <p:spPr bwMode="auto">
            <a:xfrm>
              <a:off x="3886200" y="2286000"/>
              <a:ext cx="1676400" cy="7620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cs typeface="ＭＳ Ｐゴシック" charset="0"/>
              </a:endParaRPr>
            </a:p>
          </p:txBody>
        </p:sp>
        <p:sp>
          <p:nvSpPr>
            <p:cNvPr id="8" name="AutoShape 63"/>
            <p:cNvSpPr>
              <a:spLocks noChangeArrowheads="1"/>
            </p:cNvSpPr>
            <p:nvPr/>
          </p:nvSpPr>
          <p:spPr bwMode="auto">
            <a:xfrm>
              <a:off x="4191000" y="2514367"/>
              <a:ext cx="1087718" cy="305266"/>
            </a:xfrm>
            <a:prstGeom prst="roundRect">
              <a:avLst>
                <a:gd name="adj" fmla="val 16667"/>
              </a:avLst>
            </a:prstGeom>
            <a:solidFill>
              <a:srgbClr val="809EA8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92075" tIns="46038" rIns="92075" bIns="46038" anchor="ctr"/>
            <a:lstStyle/>
            <a:p>
              <a:pPr algn="ctr" defTabSz="457200"/>
              <a:r>
                <a:rPr lang="en-US" sz="1000">
                  <a:solidFill>
                    <a:srgbClr val="161613"/>
                  </a:solidFill>
                  <a:cs typeface="ＭＳ Ｐゴシック" charset="0"/>
                </a:rPr>
                <a:t>constraintsFactory</a:t>
              </a:r>
              <a:endParaRPr lang="en-US" sz="1400">
                <a:solidFill>
                  <a:srgbClr val="161613"/>
                </a:solidFill>
                <a:cs typeface="ＭＳ Ｐゴシック" charset="0"/>
              </a:endParaRPr>
            </a:p>
          </p:txBody>
        </p:sp>
      </p:grpSp>
      <p:grpSp>
        <p:nvGrpSpPr>
          <p:cNvPr id="1231937" name="Group 59"/>
          <p:cNvGrpSpPr>
            <a:grpSpLocks/>
          </p:cNvGrpSpPr>
          <p:nvPr/>
        </p:nvGrpSpPr>
        <p:grpSpPr bwMode="auto">
          <a:xfrm>
            <a:off x="6477000" y="2286000"/>
            <a:ext cx="1781175" cy="519113"/>
            <a:chOff x="3886200" y="2286000"/>
            <a:chExt cx="1676400" cy="762000"/>
          </a:xfrm>
        </p:grpSpPr>
        <p:sp>
          <p:nvSpPr>
            <p:cNvPr id="1231938" name="AutoShape 80"/>
            <p:cNvSpPr>
              <a:spLocks noChangeArrowheads="1"/>
            </p:cNvSpPr>
            <p:nvPr/>
          </p:nvSpPr>
          <p:spPr bwMode="auto">
            <a:xfrm>
              <a:off x="3886200" y="2286000"/>
              <a:ext cx="1676400" cy="7620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cs typeface="ＭＳ Ｐゴシック" charset="0"/>
              </a:endParaRPr>
            </a:p>
          </p:txBody>
        </p:sp>
        <p:sp>
          <p:nvSpPr>
            <p:cNvPr id="9" name="AutoShape 63"/>
            <p:cNvSpPr>
              <a:spLocks noChangeArrowheads="1"/>
            </p:cNvSpPr>
            <p:nvPr/>
          </p:nvSpPr>
          <p:spPr bwMode="auto">
            <a:xfrm>
              <a:off x="4191000" y="2514367"/>
              <a:ext cx="1087718" cy="305266"/>
            </a:xfrm>
            <a:prstGeom prst="roundRect">
              <a:avLst>
                <a:gd name="adj" fmla="val 16667"/>
              </a:avLst>
            </a:prstGeom>
            <a:solidFill>
              <a:srgbClr val="809EA8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92075" tIns="46038" rIns="92075" bIns="46038" anchor="ctr"/>
            <a:lstStyle/>
            <a:p>
              <a:pPr algn="ctr" defTabSz="457200"/>
              <a:r>
                <a:rPr lang="en-US" sz="1000">
                  <a:solidFill>
                    <a:srgbClr val="161613"/>
                  </a:solidFill>
                  <a:cs typeface="ＭＳ Ｐゴシック" charset="0"/>
                </a:rPr>
                <a:t>serviceFactory</a:t>
              </a:r>
              <a:endParaRPr lang="en-US" sz="1400">
                <a:solidFill>
                  <a:srgbClr val="161613"/>
                </a:solidFill>
                <a:cs typeface="ＭＳ Ｐゴシック" charset="0"/>
              </a:endParaRPr>
            </a:p>
          </p:txBody>
        </p:sp>
      </p:grpSp>
      <p:grpSp>
        <p:nvGrpSpPr>
          <p:cNvPr id="1231940" name="Group 59"/>
          <p:cNvGrpSpPr>
            <a:grpSpLocks/>
          </p:cNvGrpSpPr>
          <p:nvPr/>
        </p:nvGrpSpPr>
        <p:grpSpPr bwMode="auto">
          <a:xfrm>
            <a:off x="990600" y="1676400"/>
            <a:ext cx="1781175" cy="519113"/>
            <a:chOff x="3886200" y="2286000"/>
            <a:chExt cx="1676400" cy="762000"/>
          </a:xfrm>
        </p:grpSpPr>
        <p:sp>
          <p:nvSpPr>
            <p:cNvPr id="1231941" name="AutoShape 80"/>
            <p:cNvSpPr>
              <a:spLocks noChangeArrowheads="1"/>
            </p:cNvSpPr>
            <p:nvPr/>
          </p:nvSpPr>
          <p:spPr bwMode="auto">
            <a:xfrm>
              <a:off x="3886200" y="2286000"/>
              <a:ext cx="1676400" cy="7620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cs typeface="ＭＳ Ｐゴシック" charset="0"/>
              </a:endParaRPr>
            </a:p>
          </p:txBody>
        </p:sp>
        <p:sp>
          <p:nvSpPr>
            <p:cNvPr id="10" name="AutoShape 63"/>
            <p:cNvSpPr>
              <a:spLocks noChangeArrowheads="1"/>
            </p:cNvSpPr>
            <p:nvPr/>
          </p:nvSpPr>
          <p:spPr bwMode="auto">
            <a:xfrm>
              <a:off x="4191000" y="2514367"/>
              <a:ext cx="1087718" cy="305266"/>
            </a:xfrm>
            <a:prstGeom prst="roundRect">
              <a:avLst>
                <a:gd name="adj" fmla="val 16667"/>
              </a:avLst>
            </a:prstGeom>
            <a:solidFill>
              <a:srgbClr val="809EA8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92075" tIns="46038" rIns="92075" bIns="46038" anchor="ctr"/>
            <a:lstStyle/>
            <a:p>
              <a:pPr algn="ctr" defTabSz="457200"/>
              <a:r>
                <a:rPr lang="en-US" sz="1000">
                  <a:solidFill>
                    <a:srgbClr val="161613"/>
                  </a:solidFill>
                  <a:cs typeface="ＭＳ Ｐゴシック" charset="0"/>
                </a:rPr>
                <a:t>monitorWrapper</a:t>
              </a:r>
              <a:endParaRPr lang="en-US" sz="1400">
                <a:solidFill>
                  <a:srgbClr val="161613"/>
                </a:solidFill>
                <a:cs typeface="ＭＳ Ｐゴシック" charset="0"/>
              </a:endParaRPr>
            </a:p>
          </p:txBody>
        </p:sp>
      </p:grpSp>
      <p:grpSp>
        <p:nvGrpSpPr>
          <p:cNvPr id="1231943" name="Group 59"/>
          <p:cNvGrpSpPr>
            <a:grpSpLocks/>
          </p:cNvGrpSpPr>
          <p:nvPr/>
        </p:nvGrpSpPr>
        <p:grpSpPr bwMode="auto">
          <a:xfrm>
            <a:off x="990600" y="2286000"/>
            <a:ext cx="1781175" cy="519113"/>
            <a:chOff x="3886200" y="2286000"/>
            <a:chExt cx="1676400" cy="762000"/>
          </a:xfrm>
        </p:grpSpPr>
        <p:sp>
          <p:nvSpPr>
            <p:cNvPr id="1231944" name="AutoShape 80"/>
            <p:cNvSpPr>
              <a:spLocks noChangeArrowheads="1"/>
            </p:cNvSpPr>
            <p:nvPr/>
          </p:nvSpPr>
          <p:spPr bwMode="auto">
            <a:xfrm>
              <a:off x="3886200" y="2286000"/>
              <a:ext cx="1676400" cy="7620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cs typeface="ＭＳ Ｐゴシック" charset="0"/>
              </a:endParaRPr>
            </a:p>
          </p:txBody>
        </p:sp>
        <p:sp>
          <p:nvSpPr>
            <p:cNvPr id="11" name="AutoShape 63"/>
            <p:cNvSpPr>
              <a:spLocks noChangeArrowheads="1"/>
            </p:cNvSpPr>
            <p:nvPr/>
          </p:nvSpPr>
          <p:spPr bwMode="auto">
            <a:xfrm>
              <a:off x="4191000" y="2514367"/>
              <a:ext cx="1087718" cy="305266"/>
            </a:xfrm>
            <a:prstGeom prst="roundRect">
              <a:avLst>
                <a:gd name="adj" fmla="val 16667"/>
              </a:avLst>
            </a:prstGeom>
            <a:solidFill>
              <a:srgbClr val="809EA8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92075" tIns="46038" rIns="92075" bIns="46038" anchor="ctr"/>
            <a:lstStyle/>
            <a:p>
              <a:pPr algn="ctr" defTabSz="457200"/>
              <a:r>
                <a:rPr lang="en-US" sz="1000">
                  <a:solidFill>
                    <a:srgbClr val="161613"/>
                  </a:solidFill>
                  <a:cs typeface="ＭＳ Ｐゴシック" charset="0"/>
                </a:rPr>
                <a:t>functionWrapper</a:t>
              </a:r>
              <a:endParaRPr lang="en-US" sz="1400">
                <a:solidFill>
                  <a:srgbClr val="161613"/>
                </a:solidFill>
                <a:cs typeface="ＭＳ Ｐゴシック" charset="0"/>
              </a:endParaRPr>
            </a:p>
          </p:txBody>
        </p:sp>
      </p:grpSp>
      <p:sp>
        <p:nvSpPr>
          <p:cNvPr id="1231946" name="Text Box 74"/>
          <p:cNvSpPr txBox="1">
            <a:spLocks noChangeArrowheads="1"/>
          </p:cNvSpPr>
          <p:nvPr/>
        </p:nvSpPr>
        <p:spPr bwMode="auto">
          <a:xfrm>
            <a:off x="609600" y="2895600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>
                <a:solidFill>
                  <a:schemeClr val="accent2"/>
                </a:solidFill>
              </a:rPr>
              <a:t>functionWrapper binds a function to an object; useful for binding penalties to cost functions</a:t>
            </a:r>
            <a:endParaRPr lang="en-US" sz="1000"/>
          </a:p>
        </p:txBody>
      </p:sp>
      <p:grpSp>
        <p:nvGrpSpPr>
          <p:cNvPr id="1231947" name="Group 59"/>
          <p:cNvGrpSpPr>
            <a:grpSpLocks/>
          </p:cNvGrpSpPr>
          <p:nvPr/>
        </p:nvGrpSpPr>
        <p:grpSpPr bwMode="auto">
          <a:xfrm>
            <a:off x="3810000" y="1676400"/>
            <a:ext cx="1781175" cy="519113"/>
            <a:chOff x="3886200" y="2286000"/>
            <a:chExt cx="1676400" cy="762000"/>
          </a:xfrm>
        </p:grpSpPr>
        <p:sp>
          <p:nvSpPr>
            <p:cNvPr id="1231948" name="AutoShape 80"/>
            <p:cNvSpPr>
              <a:spLocks noChangeArrowheads="1"/>
            </p:cNvSpPr>
            <p:nvPr/>
          </p:nvSpPr>
          <p:spPr bwMode="auto">
            <a:xfrm>
              <a:off x="3886200" y="2286000"/>
              <a:ext cx="1676400" cy="7620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cs typeface="ＭＳ Ｐゴシック" charset="0"/>
              </a:endParaRPr>
            </a:p>
          </p:txBody>
        </p:sp>
        <p:sp>
          <p:nvSpPr>
            <p:cNvPr id="25" name="AutoShape 63"/>
            <p:cNvSpPr>
              <a:spLocks noChangeArrowheads="1"/>
            </p:cNvSpPr>
            <p:nvPr/>
          </p:nvSpPr>
          <p:spPr bwMode="auto">
            <a:xfrm>
              <a:off x="4191000" y="2514367"/>
              <a:ext cx="1087718" cy="305266"/>
            </a:xfrm>
            <a:prstGeom prst="roundRect">
              <a:avLst>
                <a:gd name="adj" fmla="val 16667"/>
              </a:avLst>
            </a:prstGeom>
            <a:solidFill>
              <a:srgbClr val="809EA8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92075" tIns="46038" rIns="92075" bIns="46038" anchor="ctr"/>
            <a:lstStyle/>
            <a:p>
              <a:pPr algn="ctr" defTabSz="457200"/>
              <a:r>
                <a:rPr lang="en-US" sz="1000">
                  <a:solidFill>
                    <a:srgbClr val="161613"/>
                  </a:solidFill>
                  <a:cs typeface="ＭＳ Ｐゴシック" charset="0"/>
                </a:rPr>
                <a:t>costFactory</a:t>
              </a:r>
              <a:endParaRPr lang="en-US" sz="1400">
                <a:solidFill>
                  <a:srgbClr val="161613"/>
                </a:solidFill>
                <a:cs typeface="ＭＳ Ｐゴシック" charset="0"/>
              </a:endParaRPr>
            </a:p>
          </p:txBody>
        </p:sp>
      </p:grpSp>
      <p:sp>
        <p:nvSpPr>
          <p:cNvPr id="1231950" name="Text Box 78"/>
          <p:cNvSpPr txBox="1">
            <a:spLocks noChangeArrowheads="1"/>
          </p:cNvSpPr>
          <p:nvPr/>
        </p:nvSpPr>
        <p:spPr bwMode="auto">
          <a:xfrm>
            <a:off x="6248400" y="2895600"/>
            <a:ext cx="2514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>
                <a:solidFill>
                  <a:schemeClr val="accent2"/>
                </a:solidFill>
              </a:rPr>
              <a:t>serviceFactory generates a compound service from a strategy and multiple copies of a service or services</a:t>
            </a:r>
            <a:endParaRPr lang="en-US" sz="1000"/>
          </a:p>
        </p:txBody>
      </p:sp>
      <p:sp>
        <p:nvSpPr>
          <p:cNvPr id="1231951" name="Text Box 79"/>
          <p:cNvSpPr txBox="1">
            <a:spLocks noChangeArrowheads="1"/>
          </p:cNvSpPr>
          <p:nvPr/>
        </p:nvSpPr>
        <p:spPr bwMode="auto">
          <a:xfrm>
            <a:off x="3429000" y="1219200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>
                <a:solidFill>
                  <a:schemeClr val="accent2"/>
                </a:solidFill>
              </a:rPr>
              <a:t>costFactory generates a cost function from a set of parameters and N models  </a:t>
            </a:r>
            <a:endParaRPr lang="en-US" sz="1000"/>
          </a:p>
        </p:txBody>
      </p:sp>
      <p:sp>
        <p:nvSpPr>
          <p:cNvPr id="1231952" name="Text Box 80"/>
          <p:cNvSpPr txBox="1">
            <a:spLocks noChangeArrowheads="1"/>
          </p:cNvSpPr>
          <p:nvPr/>
        </p:nvSpPr>
        <p:spPr bwMode="auto">
          <a:xfrm>
            <a:off x="3505200" y="2895600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>
                <a:solidFill>
                  <a:schemeClr val="accent2"/>
                </a:solidFill>
              </a:rPr>
              <a:t>penaltyFactory generates a penalty from symbolic and/or functional constraints  </a:t>
            </a:r>
            <a:endParaRPr lang="en-US" sz="1000"/>
          </a:p>
        </p:txBody>
      </p:sp>
      <p:pic>
        <p:nvPicPr>
          <p:cNvPr id="1231953" name="Picture 8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5727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534400" cy="76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a typeface="Kozuka Gothic Pro B" charset="0"/>
                <a:cs typeface="Kozuka Gothic Pro B" charset="0"/>
              </a:rPr>
              <a:t>hierarchical constrained optimization</a:t>
            </a:r>
            <a:endParaRPr lang="en-US" sz="2800" dirty="0">
              <a:solidFill>
                <a:schemeClr val="accent6">
                  <a:lumMod val="75000"/>
                </a:schemeClr>
              </a:solidFill>
              <a:ea typeface="Kozuka Gothic Pro B" charset="0"/>
              <a:cs typeface="Kozuka Gothic Pro B" charset="0"/>
            </a:endParaRPr>
          </a:p>
        </p:txBody>
      </p:sp>
      <p:sp>
        <p:nvSpPr>
          <p:cNvPr id="122882" name="Content Placeholder 2"/>
          <p:cNvSpPr>
            <a:spLocks noGrp="1"/>
          </p:cNvSpPr>
          <p:nvPr>
            <p:ph idx="4294967295"/>
          </p:nvPr>
        </p:nvSpPr>
        <p:spPr>
          <a:xfrm>
            <a:off x="609600" y="1143000"/>
            <a:ext cx="8153400" cy="4343400"/>
          </a:xfrm>
        </p:spPr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1221662" name="Rectangle 30"/>
          <p:cNvSpPr>
            <a:spLocks noChangeArrowheads="1"/>
          </p:cNvSpPr>
          <p:nvPr/>
        </p:nvSpPr>
        <p:spPr bwMode="auto">
          <a:xfrm>
            <a:off x="877888" y="63484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122884" name="Group 90"/>
          <p:cNvGrpSpPr>
            <a:grpSpLocks/>
          </p:cNvGrpSpPr>
          <p:nvPr/>
        </p:nvGrpSpPr>
        <p:grpSpPr bwMode="auto">
          <a:xfrm>
            <a:off x="5791200" y="1219200"/>
            <a:ext cx="2286000" cy="2057400"/>
            <a:chOff x="768" y="1728"/>
            <a:chExt cx="2208" cy="2352"/>
          </a:xfrm>
        </p:grpSpPr>
        <p:sp>
          <p:nvSpPr>
            <p:cNvPr id="122935" name="Line 17"/>
            <p:cNvSpPr>
              <a:spLocks noChangeShapeType="1"/>
            </p:cNvSpPr>
            <p:nvPr/>
          </p:nvSpPr>
          <p:spPr bwMode="auto">
            <a:xfrm>
              <a:off x="1632" y="3360"/>
              <a:ext cx="0" cy="54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2936" name="Group 80"/>
            <p:cNvGrpSpPr>
              <a:grpSpLocks/>
            </p:cNvGrpSpPr>
            <p:nvPr/>
          </p:nvGrpSpPr>
          <p:grpSpPr bwMode="auto">
            <a:xfrm>
              <a:off x="768" y="2592"/>
              <a:ext cx="2160" cy="1488"/>
              <a:chOff x="768" y="2592"/>
              <a:chExt cx="2160" cy="1488"/>
            </a:xfrm>
          </p:grpSpPr>
          <p:sp>
            <p:nvSpPr>
              <p:cNvPr id="122941" name="Line 19"/>
              <p:cNvSpPr>
                <a:spLocks noChangeShapeType="1"/>
              </p:cNvSpPr>
              <p:nvPr/>
            </p:nvSpPr>
            <p:spPr bwMode="auto">
              <a:xfrm flipH="1">
                <a:off x="2736" y="2832"/>
                <a:ext cx="0" cy="124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42" name="Line 19"/>
              <p:cNvSpPr>
                <a:spLocks noChangeShapeType="1"/>
              </p:cNvSpPr>
              <p:nvPr/>
            </p:nvSpPr>
            <p:spPr bwMode="auto">
              <a:xfrm flipH="1">
                <a:off x="1824" y="2832"/>
                <a:ext cx="0" cy="124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1680" name="Freeform 48"/>
              <p:cNvSpPr>
                <a:spLocks/>
              </p:cNvSpPr>
              <p:nvPr/>
            </p:nvSpPr>
            <p:spPr bwMode="auto">
              <a:xfrm>
                <a:off x="768" y="2592"/>
                <a:ext cx="2160" cy="1392"/>
              </a:xfrm>
              <a:custGeom>
                <a:avLst/>
                <a:gdLst>
                  <a:gd name="T0" fmla="*/ 0 w 2496"/>
                  <a:gd name="T1" fmla="*/ 8 h 688"/>
                  <a:gd name="T2" fmla="*/ 432 w 2496"/>
                  <a:gd name="T3" fmla="*/ 104 h 688"/>
                  <a:gd name="T4" fmla="*/ 960 w 2496"/>
                  <a:gd name="T5" fmla="*/ 632 h 688"/>
                  <a:gd name="T6" fmla="*/ 1344 w 2496"/>
                  <a:gd name="T7" fmla="*/ 440 h 688"/>
                  <a:gd name="T8" fmla="*/ 1632 w 2496"/>
                  <a:gd name="T9" fmla="*/ 536 h 688"/>
                  <a:gd name="T10" fmla="*/ 1872 w 2496"/>
                  <a:gd name="T11" fmla="*/ 536 h 688"/>
                  <a:gd name="T12" fmla="*/ 2160 w 2496"/>
                  <a:gd name="T13" fmla="*/ 344 h 688"/>
                  <a:gd name="T14" fmla="*/ 2496 w 2496"/>
                  <a:gd name="T15" fmla="*/ 344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6" h="688">
                    <a:moveTo>
                      <a:pt x="0" y="8"/>
                    </a:moveTo>
                    <a:cubicBezTo>
                      <a:pt x="136" y="4"/>
                      <a:pt x="272" y="0"/>
                      <a:pt x="432" y="104"/>
                    </a:cubicBezTo>
                    <a:cubicBezTo>
                      <a:pt x="592" y="208"/>
                      <a:pt x="808" y="576"/>
                      <a:pt x="960" y="632"/>
                    </a:cubicBezTo>
                    <a:cubicBezTo>
                      <a:pt x="1112" y="688"/>
                      <a:pt x="1232" y="456"/>
                      <a:pt x="1344" y="440"/>
                    </a:cubicBezTo>
                    <a:cubicBezTo>
                      <a:pt x="1456" y="424"/>
                      <a:pt x="1544" y="520"/>
                      <a:pt x="1632" y="536"/>
                    </a:cubicBezTo>
                    <a:cubicBezTo>
                      <a:pt x="1720" y="552"/>
                      <a:pt x="1784" y="568"/>
                      <a:pt x="1872" y="536"/>
                    </a:cubicBezTo>
                    <a:cubicBezTo>
                      <a:pt x="1960" y="504"/>
                      <a:pt x="2056" y="376"/>
                      <a:pt x="2160" y="344"/>
                    </a:cubicBezTo>
                    <a:cubicBezTo>
                      <a:pt x="2264" y="312"/>
                      <a:pt x="2440" y="344"/>
                      <a:pt x="2496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221683" name="Freeform 51"/>
            <p:cNvSpPr>
              <a:spLocks/>
            </p:cNvSpPr>
            <p:nvPr/>
          </p:nvSpPr>
          <p:spPr bwMode="auto">
            <a:xfrm>
              <a:off x="2735" y="2977"/>
              <a:ext cx="241" cy="287"/>
            </a:xfrm>
            <a:custGeom>
              <a:avLst/>
              <a:gdLst>
                <a:gd name="T0" fmla="*/ 0 w 240"/>
                <a:gd name="T1" fmla="*/ 288 h 288"/>
                <a:gd name="T2" fmla="*/ 240 w 240"/>
                <a:gd name="T3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0" h="288">
                  <a:moveTo>
                    <a:pt x="0" y="288"/>
                  </a:moveTo>
                  <a:cubicBezTo>
                    <a:pt x="0" y="288"/>
                    <a:pt x="120" y="144"/>
                    <a:pt x="24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1684" name="Freeform 52"/>
            <p:cNvSpPr>
              <a:spLocks/>
            </p:cNvSpPr>
            <p:nvPr/>
          </p:nvSpPr>
          <p:spPr bwMode="auto">
            <a:xfrm>
              <a:off x="1345" y="1728"/>
              <a:ext cx="480" cy="1927"/>
            </a:xfrm>
            <a:custGeom>
              <a:avLst/>
              <a:gdLst>
                <a:gd name="T0" fmla="*/ 480 w 480"/>
                <a:gd name="T1" fmla="*/ 1872 h 1928"/>
                <a:gd name="T2" fmla="*/ 336 w 480"/>
                <a:gd name="T3" fmla="*/ 1776 h 1928"/>
                <a:gd name="T4" fmla="*/ 240 w 480"/>
                <a:gd name="T5" fmla="*/ 960 h 1928"/>
                <a:gd name="T6" fmla="*/ 0 w 480"/>
                <a:gd name="T7" fmla="*/ 0 h 1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0" h="1928">
                  <a:moveTo>
                    <a:pt x="480" y="1872"/>
                  </a:moveTo>
                  <a:cubicBezTo>
                    <a:pt x="428" y="1900"/>
                    <a:pt x="376" y="1928"/>
                    <a:pt x="336" y="1776"/>
                  </a:cubicBezTo>
                  <a:cubicBezTo>
                    <a:pt x="296" y="1624"/>
                    <a:pt x="296" y="1256"/>
                    <a:pt x="240" y="960"/>
                  </a:cubicBezTo>
                  <a:cubicBezTo>
                    <a:pt x="184" y="664"/>
                    <a:pt x="92" y="332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939" name="Line 17"/>
            <p:cNvSpPr>
              <a:spLocks noChangeShapeType="1"/>
            </p:cNvSpPr>
            <p:nvPr/>
          </p:nvSpPr>
          <p:spPr bwMode="auto">
            <a:xfrm>
              <a:off x="1440" y="2160"/>
              <a:ext cx="0" cy="13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0" name="Line 17"/>
            <p:cNvSpPr>
              <a:spLocks noChangeShapeType="1"/>
            </p:cNvSpPr>
            <p:nvPr/>
          </p:nvSpPr>
          <p:spPr bwMode="auto">
            <a:xfrm>
              <a:off x="2928" y="3024"/>
              <a:ext cx="0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2885" name="Group 134"/>
          <p:cNvGrpSpPr>
            <a:grpSpLocks/>
          </p:cNvGrpSpPr>
          <p:nvPr/>
        </p:nvGrpSpPr>
        <p:grpSpPr bwMode="auto">
          <a:xfrm>
            <a:off x="5791200" y="3429000"/>
            <a:ext cx="3048000" cy="1219200"/>
            <a:chOff x="3648" y="2160"/>
            <a:chExt cx="1920" cy="768"/>
          </a:xfrm>
        </p:grpSpPr>
        <p:sp>
          <p:nvSpPr>
            <p:cNvPr id="1221721" name="Rectangle 89"/>
            <p:cNvSpPr>
              <a:spLocks noChangeArrowheads="1"/>
            </p:cNvSpPr>
            <p:nvPr/>
          </p:nvSpPr>
          <p:spPr bwMode="auto">
            <a:xfrm>
              <a:off x="4938" y="2259"/>
              <a:ext cx="599" cy="669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1649" name="Text Box 17"/>
            <p:cNvSpPr txBox="1">
              <a:spLocks noChangeArrowheads="1"/>
            </p:cNvSpPr>
            <p:nvPr/>
          </p:nvSpPr>
          <p:spPr bwMode="auto">
            <a:xfrm>
              <a:off x="4970" y="2256"/>
              <a:ext cx="598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100">
                  <a:solidFill>
                    <a:schemeClr val="accent2"/>
                  </a:solidFill>
                </a:rPr>
                <a:t>box constraints</a:t>
              </a:r>
            </a:p>
          </p:txBody>
        </p:sp>
        <p:sp>
          <p:nvSpPr>
            <p:cNvPr id="1221720" name="Rectangle 88"/>
            <p:cNvSpPr>
              <a:spLocks noChangeArrowheads="1"/>
            </p:cNvSpPr>
            <p:nvPr/>
          </p:nvSpPr>
          <p:spPr bwMode="auto">
            <a:xfrm>
              <a:off x="3742" y="2259"/>
              <a:ext cx="598" cy="669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22931" name="Group 79"/>
            <p:cNvGrpSpPr>
              <a:grpSpLocks/>
            </p:cNvGrpSpPr>
            <p:nvPr/>
          </p:nvGrpSpPr>
          <p:grpSpPr bwMode="auto">
            <a:xfrm>
              <a:off x="3648" y="2160"/>
              <a:ext cx="1416" cy="768"/>
              <a:chOff x="2640" y="864"/>
              <a:chExt cx="2160" cy="1488"/>
            </a:xfrm>
          </p:grpSpPr>
          <p:sp>
            <p:nvSpPr>
              <p:cNvPr id="122932" name="Line 19"/>
              <p:cNvSpPr>
                <a:spLocks noChangeShapeType="1"/>
              </p:cNvSpPr>
              <p:nvPr/>
            </p:nvSpPr>
            <p:spPr bwMode="auto">
              <a:xfrm flipH="1">
                <a:off x="4608" y="1104"/>
                <a:ext cx="0" cy="124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33" name="Line 19"/>
              <p:cNvSpPr>
                <a:spLocks noChangeShapeType="1"/>
              </p:cNvSpPr>
              <p:nvPr/>
            </p:nvSpPr>
            <p:spPr bwMode="auto">
              <a:xfrm flipH="1">
                <a:off x="3696" y="1104"/>
                <a:ext cx="0" cy="124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1658" name="Freeform 26"/>
              <p:cNvSpPr>
                <a:spLocks/>
              </p:cNvSpPr>
              <p:nvPr/>
            </p:nvSpPr>
            <p:spPr bwMode="auto">
              <a:xfrm>
                <a:off x="2640" y="864"/>
                <a:ext cx="2160" cy="1391"/>
              </a:xfrm>
              <a:custGeom>
                <a:avLst/>
                <a:gdLst>
                  <a:gd name="T0" fmla="*/ 0 w 2496"/>
                  <a:gd name="T1" fmla="*/ 8 h 688"/>
                  <a:gd name="T2" fmla="*/ 432 w 2496"/>
                  <a:gd name="T3" fmla="*/ 104 h 688"/>
                  <a:gd name="T4" fmla="*/ 960 w 2496"/>
                  <a:gd name="T5" fmla="*/ 632 h 688"/>
                  <a:gd name="T6" fmla="*/ 1344 w 2496"/>
                  <a:gd name="T7" fmla="*/ 440 h 688"/>
                  <a:gd name="T8" fmla="*/ 1632 w 2496"/>
                  <a:gd name="T9" fmla="*/ 536 h 688"/>
                  <a:gd name="T10" fmla="*/ 1872 w 2496"/>
                  <a:gd name="T11" fmla="*/ 536 h 688"/>
                  <a:gd name="T12" fmla="*/ 2160 w 2496"/>
                  <a:gd name="T13" fmla="*/ 344 h 688"/>
                  <a:gd name="T14" fmla="*/ 2496 w 2496"/>
                  <a:gd name="T15" fmla="*/ 344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6" h="688">
                    <a:moveTo>
                      <a:pt x="0" y="8"/>
                    </a:moveTo>
                    <a:cubicBezTo>
                      <a:pt x="136" y="4"/>
                      <a:pt x="272" y="0"/>
                      <a:pt x="432" y="104"/>
                    </a:cubicBezTo>
                    <a:cubicBezTo>
                      <a:pt x="592" y="208"/>
                      <a:pt x="808" y="576"/>
                      <a:pt x="960" y="632"/>
                    </a:cubicBezTo>
                    <a:cubicBezTo>
                      <a:pt x="1112" y="688"/>
                      <a:pt x="1232" y="456"/>
                      <a:pt x="1344" y="440"/>
                    </a:cubicBezTo>
                    <a:cubicBezTo>
                      <a:pt x="1456" y="424"/>
                      <a:pt x="1544" y="520"/>
                      <a:pt x="1632" y="536"/>
                    </a:cubicBezTo>
                    <a:cubicBezTo>
                      <a:pt x="1720" y="552"/>
                      <a:pt x="1784" y="568"/>
                      <a:pt x="1872" y="536"/>
                    </a:cubicBezTo>
                    <a:cubicBezTo>
                      <a:pt x="1960" y="504"/>
                      <a:pt x="2056" y="376"/>
                      <a:pt x="2160" y="344"/>
                    </a:cubicBezTo>
                    <a:cubicBezTo>
                      <a:pt x="2264" y="312"/>
                      <a:pt x="2440" y="344"/>
                      <a:pt x="2496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221732" name="Text Box 100"/>
          <p:cNvSpPr txBox="1">
            <a:spLocks noChangeArrowheads="1"/>
          </p:cNvSpPr>
          <p:nvPr/>
        </p:nvSpPr>
        <p:spPr bwMode="auto">
          <a:xfrm>
            <a:off x="7893050" y="2743200"/>
            <a:ext cx="7937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100">
                <a:solidFill>
                  <a:schemeClr val="accent2"/>
                </a:solidFill>
              </a:rPr>
              <a:t>penalty functions</a:t>
            </a:r>
            <a:endParaRPr lang="en-US"/>
          </a:p>
        </p:txBody>
      </p:sp>
      <p:sp>
        <p:nvSpPr>
          <p:cNvPr id="1221734" name="Rectangle 102"/>
          <p:cNvSpPr>
            <a:spLocks noChangeArrowheads="1"/>
          </p:cNvSpPr>
          <p:nvPr/>
        </p:nvSpPr>
        <p:spPr bwMode="auto">
          <a:xfrm>
            <a:off x="180975" y="1349375"/>
            <a:ext cx="5991225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from </a:t>
            </a:r>
            <a:r>
              <a:rPr lang="en-US" sz="1200" dirty="0" err="1">
                <a:latin typeface="Courier" charset="0"/>
              </a:rPr>
              <a:t>mystic.math.measures</a:t>
            </a:r>
            <a:r>
              <a:rPr lang="en-US" sz="1200" dirty="0">
                <a:latin typeface="Courier" charset="0"/>
              </a:rPr>
              <a:t> import mean, spread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from </a:t>
            </a:r>
            <a:r>
              <a:rPr lang="en-US" sz="1200" dirty="0" err="1">
                <a:latin typeface="Courier" charset="0"/>
              </a:rPr>
              <a:t>mystic.constraints</a:t>
            </a:r>
            <a:r>
              <a:rPr lang="en-US" sz="1200" dirty="0">
                <a:latin typeface="Courier" charset="0"/>
              </a:rPr>
              <a:t> import </a:t>
            </a:r>
            <a:r>
              <a:rPr lang="en-US" sz="1200" dirty="0" err="1">
                <a:latin typeface="Courier" charset="0"/>
              </a:rPr>
              <a:t>with_penalty</a:t>
            </a:r>
            <a:r>
              <a:rPr lang="en-US" sz="1200" dirty="0">
                <a:latin typeface="Courier" charset="0"/>
              </a:rPr>
              <a:t>, </a:t>
            </a:r>
            <a:r>
              <a:rPr lang="en-US" sz="1200" dirty="0" err="1">
                <a:latin typeface="Courier" charset="0"/>
              </a:rPr>
              <a:t>with_mean</a:t>
            </a: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from </a:t>
            </a:r>
            <a:r>
              <a:rPr lang="en-US" sz="1200" dirty="0" err="1">
                <a:latin typeface="Courier" charset="0"/>
              </a:rPr>
              <a:t>mystic.constraints</a:t>
            </a:r>
            <a:r>
              <a:rPr lang="en-US" sz="1200" dirty="0">
                <a:latin typeface="Courier" charset="0"/>
              </a:rPr>
              <a:t> import </a:t>
            </a:r>
            <a:r>
              <a:rPr lang="en-US" sz="1200" dirty="0" err="1">
                <a:latin typeface="Courier" charset="0"/>
              </a:rPr>
              <a:t>quadratic_equality</a:t>
            </a: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</a:t>
            </a:r>
            <a:r>
              <a:rPr lang="en-US" sz="1200" dirty="0">
                <a:solidFill>
                  <a:schemeClr val="accent2"/>
                </a:solidFill>
                <a:latin typeface="Courier" charset="0"/>
              </a:rPr>
              <a:t># build a penalty function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@</a:t>
            </a:r>
            <a:r>
              <a:rPr lang="en-US" sz="1200" dirty="0" err="1">
                <a:latin typeface="Courier" charset="0"/>
              </a:rPr>
              <a:t>with_penalty</a:t>
            </a:r>
            <a:r>
              <a:rPr lang="en-US" sz="1200" dirty="0">
                <a:latin typeface="Courier" charset="0"/>
              </a:rPr>
              <a:t>(</a:t>
            </a:r>
            <a:r>
              <a:rPr lang="en-US" sz="1200" dirty="0" err="1">
                <a:latin typeface="Courier" charset="0"/>
              </a:rPr>
              <a:t>quadratic_equality</a:t>
            </a:r>
            <a:r>
              <a:rPr lang="en-US" sz="1200" dirty="0">
                <a:latin typeface="Courier" charset="0"/>
              </a:rPr>
              <a:t>, </a:t>
            </a:r>
            <a:r>
              <a:rPr lang="en-US" sz="1200" dirty="0" err="1">
                <a:latin typeface="Courier" charset="0"/>
              </a:rPr>
              <a:t>kwds</a:t>
            </a:r>
            <a:r>
              <a:rPr lang="en-US" sz="1200" dirty="0">
                <a:latin typeface="Courier" charset="0"/>
              </a:rPr>
              <a:t>={'target':5.0})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</a:t>
            </a:r>
            <a:r>
              <a:rPr lang="en-US" sz="1200" dirty="0" err="1">
                <a:latin typeface="Courier" charset="0"/>
              </a:rPr>
              <a:t>def</a:t>
            </a:r>
            <a:r>
              <a:rPr lang="en-US" sz="1200" dirty="0">
                <a:latin typeface="Courier" charset="0"/>
              </a:rPr>
              <a:t> penalty(x, target):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  return mean(x) - target</a:t>
            </a:r>
          </a:p>
          <a:p>
            <a:pPr eaLnBrk="0" hangingPunct="0">
              <a:defRPr/>
            </a:pP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</a:t>
            </a:r>
            <a:r>
              <a:rPr lang="en-US" sz="1200" dirty="0">
                <a:solidFill>
                  <a:schemeClr val="accent2"/>
                </a:solidFill>
                <a:latin typeface="Courier" charset="0"/>
              </a:rPr>
              <a:t># define an objective</a:t>
            </a: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</a:t>
            </a:r>
            <a:r>
              <a:rPr lang="en-US" sz="1200" dirty="0" err="1">
                <a:latin typeface="Courier" charset="0"/>
              </a:rPr>
              <a:t>def</a:t>
            </a:r>
            <a:r>
              <a:rPr lang="en-US" sz="1200" dirty="0">
                <a:latin typeface="Courier" charset="0"/>
              </a:rPr>
              <a:t> cost(x):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  return abs(sum(x) - 5.0)</a:t>
            </a:r>
          </a:p>
          <a:p>
            <a:pPr eaLnBrk="0" hangingPunct="0">
              <a:defRPr/>
            </a:pP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</a:t>
            </a:r>
            <a:r>
              <a:rPr lang="en-US" sz="1200" dirty="0">
                <a:solidFill>
                  <a:schemeClr val="accent2"/>
                </a:solidFill>
                <a:latin typeface="Courier" charset="0"/>
              </a:rPr>
              <a:t># solve using a penalty</a:t>
            </a: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from </a:t>
            </a:r>
            <a:r>
              <a:rPr lang="en-US" sz="1200" dirty="0" err="1">
                <a:latin typeface="Courier" charset="0"/>
              </a:rPr>
              <a:t>mystic.solvers</a:t>
            </a:r>
            <a:r>
              <a:rPr lang="en-US" sz="1200" dirty="0">
                <a:latin typeface="Courier" charset="0"/>
              </a:rPr>
              <a:t> import </a:t>
            </a:r>
            <a:r>
              <a:rPr lang="en-US" sz="1200" dirty="0" err="1">
                <a:latin typeface="Courier" charset="0"/>
              </a:rPr>
              <a:t>fmin</a:t>
            </a: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x = array([1,2,3,4,5])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y = </a:t>
            </a:r>
            <a:r>
              <a:rPr lang="en-US" sz="1200" dirty="0" err="1">
                <a:latin typeface="Courier" charset="0"/>
              </a:rPr>
              <a:t>fmin</a:t>
            </a:r>
            <a:r>
              <a:rPr lang="en-US" sz="1200" dirty="0">
                <a:latin typeface="Courier" charset="0"/>
              </a:rPr>
              <a:t>(cost, x, penalty=penalty)</a:t>
            </a:r>
          </a:p>
          <a:p>
            <a:pPr eaLnBrk="0" hangingPunct="0">
              <a:defRPr/>
            </a:pP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</a:t>
            </a:r>
            <a:r>
              <a:rPr lang="en-US" sz="1200" dirty="0">
                <a:solidFill>
                  <a:schemeClr val="accent2"/>
                </a:solidFill>
                <a:latin typeface="Courier" charset="0"/>
              </a:rPr>
              <a:t># build a </a:t>
            </a:r>
            <a:r>
              <a:rPr lang="en-US" sz="1200" dirty="0" smtClean="0">
                <a:solidFill>
                  <a:schemeClr val="accent2"/>
                </a:solidFill>
                <a:latin typeface="Courier" charset="0"/>
              </a:rPr>
              <a:t>kernel transformation</a:t>
            </a: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@</a:t>
            </a:r>
            <a:r>
              <a:rPr lang="en-US" sz="1200" dirty="0" err="1">
                <a:latin typeface="Courier" charset="0"/>
              </a:rPr>
              <a:t>with_mean</a:t>
            </a:r>
            <a:r>
              <a:rPr lang="en-US" sz="1200" dirty="0">
                <a:latin typeface="Courier" charset="0"/>
              </a:rPr>
              <a:t>(5.0)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</a:t>
            </a:r>
            <a:r>
              <a:rPr lang="en-US" sz="1200" dirty="0" err="1">
                <a:latin typeface="Courier" charset="0"/>
              </a:rPr>
              <a:t>def</a:t>
            </a:r>
            <a:r>
              <a:rPr lang="en-US" sz="1200" dirty="0">
                <a:latin typeface="Courier" charset="0"/>
              </a:rPr>
              <a:t> constraint(x):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  return x</a:t>
            </a:r>
          </a:p>
          <a:p>
            <a:pPr eaLnBrk="0" hangingPunct="0">
              <a:defRPr/>
            </a:pP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</a:t>
            </a:r>
            <a:r>
              <a:rPr lang="en-US" sz="1200" dirty="0">
                <a:solidFill>
                  <a:schemeClr val="accent2"/>
                </a:solidFill>
                <a:latin typeface="Courier" charset="0"/>
              </a:rPr>
              <a:t># solve using constraints</a:t>
            </a: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y = </a:t>
            </a:r>
            <a:r>
              <a:rPr lang="en-US" sz="1200" dirty="0" err="1">
                <a:latin typeface="Courier" charset="0"/>
              </a:rPr>
              <a:t>fmin</a:t>
            </a:r>
            <a:r>
              <a:rPr lang="en-US" sz="1200" dirty="0">
                <a:latin typeface="Courier" charset="0"/>
              </a:rPr>
              <a:t>(cost, x, constraint=constraint)</a:t>
            </a:r>
          </a:p>
        </p:txBody>
      </p:sp>
      <p:grpSp>
        <p:nvGrpSpPr>
          <p:cNvPr id="122888" name="Group 132"/>
          <p:cNvGrpSpPr>
            <a:grpSpLocks/>
          </p:cNvGrpSpPr>
          <p:nvPr/>
        </p:nvGrpSpPr>
        <p:grpSpPr bwMode="auto">
          <a:xfrm>
            <a:off x="3581400" y="4979988"/>
            <a:ext cx="2362200" cy="658812"/>
            <a:chOff x="2304" y="2399"/>
            <a:chExt cx="1488" cy="415"/>
          </a:xfrm>
        </p:grpSpPr>
        <p:pic>
          <p:nvPicPr>
            <p:cNvPr id="122926" name="Picture 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2399"/>
              <a:ext cx="1041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21740" name="Text Box 108"/>
            <p:cNvSpPr txBox="1">
              <a:spLocks noChangeArrowheads="1"/>
            </p:cNvSpPr>
            <p:nvPr/>
          </p:nvSpPr>
          <p:spPr bwMode="auto">
            <a:xfrm>
              <a:off x="2304" y="2544"/>
              <a:ext cx="1488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chemeClr val="folHlink"/>
                  </a:solidFill>
                </a:rPr>
                <a:t>explicit and can be parallelized,</a:t>
              </a:r>
            </a:p>
            <a:p>
              <a:pPr>
                <a:defRPr/>
              </a:pPr>
              <a:r>
                <a:rPr lang="en-US" sz="1100" dirty="0">
                  <a:solidFill>
                    <a:schemeClr val="folHlink"/>
                  </a:solidFill>
                </a:rPr>
                <a:t>can </a:t>
              </a:r>
              <a:r>
                <a:rPr lang="en-US" sz="1100" dirty="0">
                  <a:solidFill>
                    <a:srgbClr val="0000FF"/>
                  </a:solidFill>
                </a:rPr>
                <a:t>strongly reduce search space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22889" name="Group 133"/>
          <p:cNvGrpSpPr>
            <a:grpSpLocks/>
          </p:cNvGrpSpPr>
          <p:nvPr/>
        </p:nvGrpSpPr>
        <p:grpSpPr bwMode="auto">
          <a:xfrm>
            <a:off x="3505200" y="2787650"/>
            <a:ext cx="2474913" cy="657225"/>
            <a:chOff x="2208" y="1728"/>
            <a:chExt cx="1559" cy="414"/>
          </a:xfrm>
        </p:grpSpPr>
        <p:pic>
          <p:nvPicPr>
            <p:cNvPr id="122924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728"/>
              <a:ext cx="155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21741" name="Text Box 109"/>
            <p:cNvSpPr txBox="1">
              <a:spLocks noChangeArrowheads="1"/>
            </p:cNvSpPr>
            <p:nvPr/>
          </p:nvSpPr>
          <p:spPr bwMode="auto">
            <a:xfrm>
              <a:off x="2256" y="1872"/>
              <a:ext cx="1488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chemeClr val="folHlink"/>
                  </a:solidFill>
                </a:rPr>
                <a:t>fast, but implicit, inaccurate, and can add spurious features</a:t>
              </a:r>
              <a:endParaRPr lang="en-US" dirty="0"/>
            </a:p>
          </p:txBody>
        </p:sp>
      </p:grpSp>
      <p:sp>
        <p:nvSpPr>
          <p:cNvPr id="1221743" name="Line 111"/>
          <p:cNvSpPr>
            <a:spLocks noChangeShapeType="1"/>
          </p:cNvSpPr>
          <p:nvPr/>
        </p:nvSpPr>
        <p:spPr bwMode="auto">
          <a:xfrm>
            <a:off x="381000" y="49530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891" name="Rectangle 1"/>
          <p:cNvSpPr>
            <a:spLocks noChangeArrowheads="1"/>
          </p:cNvSpPr>
          <p:nvPr/>
        </p:nvSpPr>
        <p:spPr bwMode="auto">
          <a:xfrm>
            <a:off x="6705600" y="1219200"/>
            <a:ext cx="2438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1313" indent="-341313"/>
            <a:r>
              <a:rPr lang="en-US" sz="1200"/>
              <a:t>Traditional constraints methods </a:t>
            </a:r>
            <a:r>
              <a:rPr lang="en-US" sz="1200">
                <a:solidFill>
                  <a:srgbClr val="800000"/>
                </a:solidFill>
              </a:rPr>
              <a:t>apply a penalty to the cost when the constraints are violated</a:t>
            </a:r>
            <a:endParaRPr lang="en-US" sz="1200"/>
          </a:p>
        </p:txBody>
      </p:sp>
      <p:cxnSp>
        <p:nvCxnSpPr>
          <p:cNvPr id="122892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2893" name="Picture 14" descr="mystic_snake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-17145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894" name="Group 2"/>
          <p:cNvGrpSpPr>
            <a:grpSpLocks/>
          </p:cNvGrpSpPr>
          <p:nvPr/>
        </p:nvGrpSpPr>
        <p:grpSpPr bwMode="auto">
          <a:xfrm>
            <a:off x="3733800" y="5638800"/>
            <a:ext cx="3124200" cy="609600"/>
            <a:chOff x="3581400" y="5791200"/>
            <a:chExt cx="3124200" cy="609600"/>
          </a:xfrm>
        </p:grpSpPr>
        <p:pic>
          <p:nvPicPr>
            <p:cNvPr id="59" name="Picture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5791200"/>
              <a:ext cx="3124200" cy="60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22923" name="Rectangle 1"/>
            <p:cNvSpPr>
              <a:spLocks noChangeArrowheads="1"/>
            </p:cNvSpPr>
            <p:nvPr/>
          </p:nvSpPr>
          <p:spPr bwMode="auto">
            <a:xfrm>
              <a:off x="5181600" y="5791200"/>
              <a:ext cx="14478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122895" name="Group 131"/>
          <p:cNvGrpSpPr>
            <a:grpSpLocks/>
          </p:cNvGrpSpPr>
          <p:nvPr/>
        </p:nvGrpSpPr>
        <p:grpSpPr bwMode="auto">
          <a:xfrm>
            <a:off x="5715000" y="4953000"/>
            <a:ext cx="3124200" cy="1524000"/>
            <a:chOff x="3600" y="2832"/>
            <a:chExt cx="1968" cy="960"/>
          </a:xfrm>
        </p:grpSpPr>
        <p:grpSp>
          <p:nvGrpSpPr>
            <p:cNvPr id="122899" name="Group 125"/>
            <p:cNvGrpSpPr>
              <a:grpSpLocks/>
            </p:cNvGrpSpPr>
            <p:nvPr/>
          </p:nvGrpSpPr>
          <p:grpSpPr bwMode="auto">
            <a:xfrm>
              <a:off x="3600" y="2832"/>
              <a:ext cx="1968" cy="768"/>
              <a:chOff x="3600" y="2832"/>
              <a:chExt cx="1968" cy="768"/>
            </a:xfrm>
          </p:grpSpPr>
          <p:sp>
            <p:nvSpPr>
              <p:cNvPr id="1221724" name="Rectangle 92"/>
              <p:cNvSpPr>
                <a:spLocks noChangeArrowheads="1"/>
              </p:cNvSpPr>
              <p:nvPr/>
            </p:nvSpPr>
            <p:spPr bwMode="auto">
              <a:xfrm>
                <a:off x="4945" y="2952"/>
                <a:ext cx="623" cy="64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1726" name="Freeform 94"/>
              <p:cNvSpPr>
                <a:spLocks/>
              </p:cNvSpPr>
              <p:nvPr/>
            </p:nvSpPr>
            <p:spPr bwMode="auto">
              <a:xfrm>
                <a:off x="4322" y="2932"/>
                <a:ext cx="649" cy="426"/>
              </a:xfrm>
              <a:custGeom>
                <a:avLst/>
                <a:gdLst>
                  <a:gd name="T0" fmla="*/ 24 w 950"/>
                  <a:gd name="T1" fmla="*/ 80 h 856"/>
                  <a:gd name="T2" fmla="*/ 630 w 950"/>
                  <a:gd name="T3" fmla="*/ 86 h 856"/>
                  <a:gd name="T4" fmla="*/ 921 w 950"/>
                  <a:gd name="T5" fmla="*/ 116 h 856"/>
                  <a:gd name="T6" fmla="*/ 897 w 950"/>
                  <a:gd name="T7" fmla="*/ 286 h 856"/>
                  <a:gd name="T8" fmla="*/ 867 w 950"/>
                  <a:gd name="T9" fmla="*/ 335 h 856"/>
                  <a:gd name="T10" fmla="*/ 824 w 950"/>
                  <a:gd name="T11" fmla="*/ 432 h 856"/>
                  <a:gd name="T12" fmla="*/ 776 w 950"/>
                  <a:gd name="T13" fmla="*/ 492 h 856"/>
                  <a:gd name="T14" fmla="*/ 751 w 950"/>
                  <a:gd name="T15" fmla="*/ 522 h 856"/>
                  <a:gd name="T16" fmla="*/ 739 w 950"/>
                  <a:gd name="T17" fmla="*/ 565 h 856"/>
                  <a:gd name="T18" fmla="*/ 697 w 950"/>
                  <a:gd name="T19" fmla="*/ 632 h 856"/>
                  <a:gd name="T20" fmla="*/ 660 w 950"/>
                  <a:gd name="T21" fmla="*/ 710 h 856"/>
                  <a:gd name="T22" fmla="*/ 648 w 950"/>
                  <a:gd name="T23" fmla="*/ 747 h 856"/>
                  <a:gd name="T24" fmla="*/ 630 w 950"/>
                  <a:gd name="T25" fmla="*/ 765 h 856"/>
                  <a:gd name="T26" fmla="*/ 594 w 950"/>
                  <a:gd name="T27" fmla="*/ 777 h 856"/>
                  <a:gd name="T28" fmla="*/ 582 w 950"/>
                  <a:gd name="T29" fmla="*/ 795 h 856"/>
                  <a:gd name="T30" fmla="*/ 564 w 950"/>
                  <a:gd name="T31" fmla="*/ 801 h 856"/>
                  <a:gd name="T32" fmla="*/ 557 w 950"/>
                  <a:gd name="T33" fmla="*/ 819 h 856"/>
                  <a:gd name="T34" fmla="*/ 479 w 950"/>
                  <a:gd name="T35" fmla="*/ 856 h 856"/>
                  <a:gd name="T36" fmla="*/ 436 w 950"/>
                  <a:gd name="T37" fmla="*/ 850 h 856"/>
                  <a:gd name="T38" fmla="*/ 424 w 950"/>
                  <a:gd name="T39" fmla="*/ 832 h 856"/>
                  <a:gd name="T40" fmla="*/ 382 w 950"/>
                  <a:gd name="T41" fmla="*/ 813 h 856"/>
                  <a:gd name="T42" fmla="*/ 291 w 950"/>
                  <a:gd name="T43" fmla="*/ 753 h 856"/>
                  <a:gd name="T44" fmla="*/ 230 w 950"/>
                  <a:gd name="T45" fmla="*/ 698 h 856"/>
                  <a:gd name="T46" fmla="*/ 218 w 950"/>
                  <a:gd name="T47" fmla="*/ 680 h 856"/>
                  <a:gd name="T48" fmla="*/ 200 w 950"/>
                  <a:gd name="T49" fmla="*/ 668 h 856"/>
                  <a:gd name="T50" fmla="*/ 194 w 950"/>
                  <a:gd name="T51" fmla="*/ 650 h 856"/>
                  <a:gd name="T52" fmla="*/ 157 w 950"/>
                  <a:gd name="T53" fmla="*/ 619 h 856"/>
                  <a:gd name="T54" fmla="*/ 91 w 950"/>
                  <a:gd name="T55" fmla="*/ 516 h 856"/>
                  <a:gd name="T56" fmla="*/ 60 w 950"/>
                  <a:gd name="T57" fmla="*/ 486 h 856"/>
                  <a:gd name="T58" fmla="*/ 30 w 950"/>
                  <a:gd name="T59" fmla="*/ 432 h 856"/>
                  <a:gd name="T60" fmla="*/ 12 w 950"/>
                  <a:gd name="T61" fmla="*/ 365 h 856"/>
                  <a:gd name="T62" fmla="*/ 24 w 950"/>
                  <a:gd name="T63" fmla="*/ 80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50" h="856">
                    <a:moveTo>
                      <a:pt x="24" y="80"/>
                    </a:moveTo>
                    <a:cubicBezTo>
                      <a:pt x="226" y="82"/>
                      <a:pt x="428" y="83"/>
                      <a:pt x="630" y="86"/>
                    </a:cubicBezTo>
                    <a:cubicBezTo>
                      <a:pt x="922" y="89"/>
                      <a:pt x="892" y="0"/>
                      <a:pt x="921" y="116"/>
                    </a:cubicBezTo>
                    <a:cubicBezTo>
                      <a:pt x="926" y="169"/>
                      <a:pt x="950" y="250"/>
                      <a:pt x="897" y="286"/>
                    </a:cubicBezTo>
                    <a:cubicBezTo>
                      <a:pt x="890" y="306"/>
                      <a:pt x="881" y="319"/>
                      <a:pt x="867" y="335"/>
                    </a:cubicBezTo>
                    <a:cubicBezTo>
                      <a:pt x="854" y="367"/>
                      <a:pt x="848" y="405"/>
                      <a:pt x="824" y="432"/>
                    </a:cubicBezTo>
                    <a:cubicBezTo>
                      <a:pt x="812" y="465"/>
                      <a:pt x="811" y="480"/>
                      <a:pt x="776" y="492"/>
                    </a:cubicBezTo>
                    <a:cubicBezTo>
                      <a:pt x="760" y="538"/>
                      <a:pt x="783" y="481"/>
                      <a:pt x="751" y="522"/>
                    </a:cubicBezTo>
                    <a:cubicBezTo>
                      <a:pt x="748" y="525"/>
                      <a:pt x="739" y="563"/>
                      <a:pt x="739" y="565"/>
                    </a:cubicBezTo>
                    <a:cubicBezTo>
                      <a:pt x="728" y="588"/>
                      <a:pt x="714" y="612"/>
                      <a:pt x="697" y="632"/>
                    </a:cubicBezTo>
                    <a:cubicBezTo>
                      <a:pt x="689" y="661"/>
                      <a:pt x="669" y="681"/>
                      <a:pt x="660" y="710"/>
                    </a:cubicBezTo>
                    <a:cubicBezTo>
                      <a:pt x="655" y="722"/>
                      <a:pt x="657" y="737"/>
                      <a:pt x="648" y="747"/>
                    </a:cubicBezTo>
                    <a:cubicBezTo>
                      <a:pt x="642" y="753"/>
                      <a:pt x="637" y="760"/>
                      <a:pt x="630" y="765"/>
                    </a:cubicBezTo>
                    <a:cubicBezTo>
                      <a:pt x="618" y="771"/>
                      <a:pt x="594" y="777"/>
                      <a:pt x="594" y="777"/>
                    </a:cubicBezTo>
                    <a:cubicBezTo>
                      <a:pt x="590" y="783"/>
                      <a:pt x="587" y="790"/>
                      <a:pt x="582" y="795"/>
                    </a:cubicBezTo>
                    <a:cubicBezTo>
                      <a:pt x="577" y="798"/>
                      <a:pt x="568" y="796"/>
                      <a:pt x="564" y="801"/>
                    </a:cubicBezTo>
                    <a:cubicBezTo>
                      <a:pt x="559" y="805"/>
                      <a:pt x="561" y="814"/>
                      <a:pt x="557" y="819"/>
                    </a:cubicBezTo>
                    <a:cubicBezTo>
                      <a:pt x="550" y="825"/>
                      <a:pt x="494" y="845"/>
                      <a:pt x="479" y="856"/>
                    </a:cubicBezTo>
                    <a:cubicBezTo>
                      <a:pt x="464" y="854"/>
                      <a:pt x="449" y="855"/>
                      <a:pt x="436" y="850"/>
                    </a:cubicBezTo>
                    <a:cubicBezTo>
                      <a:pt x="429" y="847"/>
                      <a:pt x="429" y="837"/>
                      <a:pt x="424" y="832"/>
                    </a:cubicBezTo>
                    <a:cubicBezTo>
                      <a:pt x="409" y="816"/>
                      <a:pt x="402" y="818"/>
                      <a:pt x="382" y="813"/>
                    </a:cubicBezTo>
                    <a:cubicBezTo>
                      <a:pt x="359" y="767"/>
                      <a:pt x="340" y="759"/>
                      <a:pt x="291" y="753"/>
                    </a:cubicBezTo>
                    <a:cubicBezTo>
                      <a:pt x="273" y="726"/>
                      <a:pt x="258" y="712"/>
                      <a:pt x="230" y="698"/>
                    </a:cubicBezTo>
                    <a:cubicBezTo>
                      <a:pt x="226" y="692"/>
                      <a:pt x="223" y="685"/>
                      <a:pt x="218" y="680"/>
                    </a:cubicBezTo>
                    <a:cubicBezTo>
                      <a:pt x="212" y="674"/>
                      <a:pt x="204" y="673"/>
                      <a:pt x="200" y="668"/>
                    </a:cubicBezTo>
                    <a:cubicBezTo>
                      <a:pt x="196" y="663"/>
                      <a:pt x="197" y="655"/>
                      <a:pt x="194" y="650"/>
                    </a:cubicBezTo>
                    <a:cubicBezTo>
                      <a:pt x="184" y="636"/>
                      <a:pt x="170" y="627"/>
                      <a:pt x="157" y="619"/>
                    </a:cubicBezTo>
                    <a:cubicBezTo>
                      <a:pt x="137" y="579"/>
                      <a:pt x="119" y="548"/>
                      <a:pt x="91" y="516"/>
                    </a:cubicBezTo>
                    <a:cubicBezTo>
                      <a:pt x="81" y="505"/>
                      <a:pt x="60" y="486"/>
                      <a:pt x="60" y="486"/>
                    </a:cubicBezTo>
                    <a:cubicBezTo>
                      <a:pt x="53" y="466"/>
                      <a:pt x="30" y="432"/>
                      <a:pt x="30" y="432"/>
                    </a:cubicBezTo>
                    <a:cubicBezTo>
                      <a:pt x="14" y="385"/>
                      <a:pt x="20" y="407"/>
                      <a:pt x="12" y="365"/>
                    </a:cubicBezTo>
                    <a:cubicBezTo>
                      <a:pt x="0" y="217"/>
                      <a:pt x="3" y="312"/>
                      <a:pt x="24" y="80"/>
                    </a:cubicBez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914" name="Line 19"/>
              <p:cNvSpPr>
                <a:spLocks noChangeShapeType="1"/>
              </p:cNvSpPr>
              <p:nvPr/>
            </p:nvSpPr>
            <p:spPr bwMode="auto">
              <a:xfrm flipH="1">
                <a:off x="4945" y="2952"/>
                <a:ext cx="0" cy="622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1723" name="Rectangle 91"/>
              <p:cNvSpPr>
                <a:spLocks noChangeArrowheads="1"/>
              </p:cNvSpPr>
              <p:nvPr/>
            </p:nvSpPr>
            <p:spPr bwMode="auto">
              <a:xfrm>
                <a:off x="3698" y="2952"/>
                <a:ext cx="624" cy="64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1729" name="Freeform 97"/>
              <p:cNvSpPr>
                <a:spLocks/>
              </p:cNvSpPr>
              <p:nvPr/>
            </p:nvSpPr>
            <p:spPr bwMode="auto">
              <a:xfrm>
                <a:off x="4316" y="3255"/>
                <a:ext cx="650" cy="345"/>
              </a:xfrm>
              <a:custGeom>
                <a:avLst/>
                <a:gdLst>
                  <a:gd name="T0" fmla="*/ 4 w 951"/>
                  <a:gd name="T1" fmla="*/ 668 h 692"/>
                  <a:gd name="T2" fmla="*/ 149 w 951"/>
                  <a:gd name="T3" fmla="*/ 692 h 692"/>
                  <a:gd name="T4" fmla="*/ 228 w 951"/>
                  <a:gd name="T5" fmla="*/ 686 h 692"/>
                  <a:gd name="T6" fmla="*/ 246 w 951"/>
                  <a:gd name="T7" fmla="*/ 674 h 692"/>
                  <a:gd name="T8" fmla="*/ 271 w 951"/>
                  <a:gd name="T9" fmla="*/ 668 h 692"/>
                  <a:gd name="T10" fmla="*/ 386 w 951"/>
                  <a:gd name="T11" fmla="*/ 656 h 692"/>
                  <a:gd name="T12" fmla="*/ 780 w 951"/>
                  <a:gd name="T13" fmla="*/ 662 h 692"/>
                  <a:gd name="T14" fmla="*/ 925 w 951"/>
                  <a:gd name="T15" fmla="*/ 656 h 692"/>
                  <a:gd name="T16" fmla="*/ 913 w 951"/>
                  <a:gd name="T17" fmla="*/ 553 h 692"/>
                  <a:gd name="T18" fmla="*/ 901 w 951"/>
                  <a:gd name="T19" fmla="*/ 98 h 692"/>
                  <a:gd name="T20" fmla="*/ 907 w 951"/>
                  <a:gd name="T21" fmla="*/ 13 h 692"/>
                  <a:gd name="T22" fmla="*/ 895 w 951"/>
                  <a:gd name="T23" fmla="*/ 50 h 692"/>
                  <a:gd name="T24" fmla="*/ 846 w 951"/>
                  <a:gd name="T25" fmla="*/ 116 h 692"/>
                  <a:gd name="T26" fmla="*/ 822 w 951"/>
                  <a:gd name="T27" fmla="*/ 171 h 692"/>
                  <a:gd name="T28" fmla="*/ 786 w 951"/>
                  <a:gd name="T29" fmla="*/ 207 h 692"/>
                  <a:gd name="T30" fmla="*/ 756 w 951"/>
                  <a:gd name="T31" fmla="*/ 292 h 692"/>
                  <a:gd name="T32" fmla="*/ 731 w 951"/>
                  <a:gd name="T33" fmla="*/ 347 h 692"/>
                  <a:gd name="T34" fmla="*/ 719 w 951"/>
                  <a:gd name="T35" fmla="*/ 383 h 692"/>
                  <a:gd name="T36" fmla="*/ 659 w 951"/>
                  <a:gd name="T37" fmla="*/ 432 h 692"/>
                  <a:gd name="T38" fmla="*/ 586 w 951"/>
                  <a:gd name="T39" fmla="*/ 547 h 692"/>
                  <a:gd name="T40" fmla="*/ 574 w 951"/>
                  <a:gd name="T41" fmla="*/ 565 h 692"/>
                  <a:gd name="T42" fmla="*/ 556 w 951"/>
                  <a:gd name="T43" fmla="*/ 571 h 692"/>
                  <a:gd name="T44" fmla="*/ 543 w 951"/>
                  <a:gd name="T45" fmla="*/ 595 h 692"/>
                  <a:gd name="T46" fmla="*/ 465 w 951"/>
                  <a:gd name="T47" fmla="*/ 619 h 692"/>
                  <a:gd name="T48" fmla="*/ 416 w 951"/>
                  <a:gd name="T49" fmla="*/ 607 h 692"/>
                  <a:gd name="T50" fmla="*/ 374 w 951"/>
                  <a:gd name="T51" fmla="*/ 577 h 692"/>
                  <a:gd name="T52" fmla="*/ 343 w 951"/>
                  <a:gd name="T53" fmla="*/ 565 h 692"/>
                  <a:gd name="T54" fmla="*/ 307 w 951"/>
                  <a:gd name="T55" fmla="*/ 541 h 692"/>
                  <a:gd name="T56" fmla="*/ 240 w 951"/>
                  <a:gd name="T57" fmla="*/ 462 h 692"/>
                  <a:gd name="T58" fmla="*/ 210 w 951"/>
                  <a:gd name="T59" fmla="*/ 413 h 692"/>
                  <a:gd name="T60" fmla="*/ 149 w 951"/>
                  <a:gd name="T61" fmla="*/ 365 h 692"/>
                  <a:gd name="T62" fmla="*/ 89 w 951"/>
                  <a:gd name="T63" fmla="*/ 286 h 692"/>
                  <a:gd name="T64" fmla="*/ 52 w 951"/>
                  <a:gd name="T65" fmla="*/ 244 h 692"/>
                  <a:gd name="T66" fmla="*/ 10 w 951"/>
                  <a:gd name="T67" fmla="*/ 207 h 692"/>
                  <a:gd name="T68" fmla="*/ 16 w 951"/>
                  <a:gd name="T69" fmla="*/ 401 h 692"/>
                  <a:gd name="T70" fmla="*/ 4 w 951"/>
                  <a:gd name="T71" fmla="*/ 668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51" h="692">
                    <a:moveTo>
                      <a:pt x="4" y="668"/>
                    </a:moveTo>
                    <a:cubicBezTo>
                      <a:pt x="61" y="672"/>
                      <a:pt x="97" y="679"/>
                      <a:pt x="149" y="692"/>
                    </a:cubicBezTo>
                    <a:cubicBezTo>
                      <a:pt x="175" y="690"/>
                      <a:pt x="202" y="690"/>
                      <a:pt x="228" y="686"/>
                    </a:cubicBezTo>
                    <a:cubicBezTo>
                      <a:pt x="235" y="684"/>
                      <a:pt x="239" y="676"/>
                      <a:pt x="246" y="674"/>
                    </a:cubicBezTo>
                    <a:cubicBezTo>
                      <a:pt x="253" y="670"/>
                      <a:pt x="262" y="669"/>
                      <a:pt x="271" y="668"/>
                    </a:cubicBezTo>
                    <a:cubicBezTo>
                      <a:pt x="309" y="662"/>
                      <a:pt x="347" y="660"/>
                      <a:pt x="386" y="656"/>
                    </a:cubicBezTo>
                    <a:cubicBezTo>
                      <a:pt x="517" y="658"/>
                      <a:pt x="648" y="662"/>
                      <a:pt x="780" y="662"/>
                    </a:cubicBezTo>
                    <a:cubicBezTo>
                      <a:pt x="828" y="662"/>
                      <a:pt x="887" y="686"/>
                      <a:pt x="925" y="656"/>
                    </a:cubicBezTo>
                    <a:cubicBezTo>
                      <a:pt x="951" y="634"/>
                      <a:pt x="917" y="587"/>
                      <a:pt x="913" y="553"/>
                    </a:cubicBezTo>
                    <a:cubicBezTo>
                      <a:pt x="910" y="401"/>
                      <a:pt x="901" y="249"/>
                      <a:pt x="901" y="98"/>
                    </a:cubicBezTo>
                    <a:cubicBezTo>
                      <a:pt x="901" y="69"/>
                      <a:pt x="910" y="41"/>
                      <a:pt x="907" y="13"/>
                    </a:cubicBezTo>
                    <a:cubicBezTo>
                      <a:pt x="905" y="0"/>
                      <a:pt x="900" y="38"/>
                      <a:pt x="895" y="50"/>
                    </a:cubicBezTo>
                    <a:cubicBezTo>
                      <a:pt x="883" y="73"/>
                      <a:pt x="865" y="97"/>
                      <a:pt x="846" y="116"/>
                    </a:cubicBezTo>
                    <a:cubicBezTo>
                      <a:pt x="840" y="134"/>
                      <a:pt x="836" y="156"/>
                      <a:pt x="822" y="171"/>
                    </a:cubicBezTo>
                    <a:cubicBezTo>
                      <a:pt x="788" y="204"/>
                      <a:pt x="818" y="154"/>
                      <a:pt x="786" y="207"/>
                    </a:cubicBezTo>
                    <a:cubicBezTo>
                      <a:pt x="769" y="233"/>
                      <a:pt x="766" y="263"/>
                      <a:pt x="756" y="292"/>
                    </a:cubicBezTo>
                    <a:cubicBezTo>
                      <a:pt x="748" y="311"/>
                      <a:pt x="739" y="328"/>
                      <a:pt x="731" y="347"/>
                    </a:cubicBezTo>
                    <a:cubicBezTo>
                      <a:pt x="725" y="358"/>
                      <a:pt x="726" y="372"/>
                      <a:pt x="719" y="383"/>
                    </a:cubicBezTo>
                    <a:cubicBezTo>
                      <a:pt x="703" y="406"/>
                      <a:pt x="678" y="410"/>
                      <a:pt x="659" y="432"/>
                    </a:cubicBezTo>
                    <a:cubicBezTo>
                      <a:pt x="641" y="476"/>
                      <a:pt x="626" y="519"/>
                      <a:pt x="586" y="547"/>
                    </a:cubicBezTo>
                    <a:cubicBezTo>
                      <a:pt x="582" y="553"/>
                      <a:pt x="579" y="560"/>
                      <a:pt x="574" y="565"/>
                    </a:cubicBezTo>
                    <a:cubicBezTo>
                      <a:pt x="569" y="568"/>
                      <a:pt x="560" y="566"/>
                      <a:pt x="556" y="571"/>
                    </a:cubicBezTo>
                    <a:cubicBezTo>
                      <a:pt x="549" y="577"/>
                      <a:pt x="550" y="589"/>
                      <a:pt x="543" y="595"/>
                    </a:cubicBezTo>
                    <a:cubicBezTo>
                      <a:pt x="525" y="607"/>
                      <a:pt x="485" y="612"/>
                      <a:pt x="465" y="619"/>
                    </a:cubicBezTo>
                    <a:cubicBezTo>
                      <a:pt x="464" y="618"/>
                      <a:pt x="422" y="612"/>
                      <a:pt x="416" y="607"/>
                    </a:cubicBezTo>
                    <a:cubicBezTo>
                      <a:pt x="364" y="563"/>
                      <a:pt x="431" y="595"/>
                      <a:pt x="374" y="577"/>
                    </a:cubicBezTo>
                    <a:cubicBezTo>
                      <a:pt x="363" y="573"/>
                      <a:pt x="352" y="570"/>
                      <a:pt x="343" y="565"/>
                    </a:cubicBezTo>
                    <a:cubicBezTo>
                      <a:pt x="330" y="558"/>
                      <a:pt x="307" y="541"/>
                      <a:pt x="307" y="541"/>
                    </a:cubicBezTo>
                    <a:cubicBezTo>
                      <a:pt x="295" y="505"/>
                      <a:pt x="275" y="473"/>
                      <a:pt x="240" y="462"/>
                    </a:cubicBezTo>
                    <a:cubicBezTo>
                      <a:pt x="225" y="418"/>
                      <a:pt x="238" y="432"/>
                      <a:pt x="210" y="413"/>
                    </a:cubicBezTo>
                    <a:cubicBezTo>
                      <a:pt x="193" y="388"/>
                      <a:pt x="168" y="387"/>
                      <a:pt x="149" y="365"/>
                    </a:cubicBezTo>
                    <a:cubicBezTo>
                      <a:pt x="127" y="339"/>
                      <a:pt x="110" y="311"/>
                      <a:pt x="89" y="286"/>
                    </a:cubicBezTo>
                    <a:cubicBezTo>
                      <a:pt x="71" y="264"/>
                      <a:pt x="80" y="252"/>
                      <a:pt x="52" y="244"/>
                    </a:cubicBezTo>
                    <a:cubicBezTo>
                      <a:pt x="30" y="228"/>
                      <a:pt x="34" y="215"/>
                      <a:pt x="10" y="207"/>
                    </a:cubicBezTo>
                    <a:cubicBezTo>
                      <a:pt x="0" y="272"/>
                      <a:pt x="17" y="336"/>
                      <a:pt x="16" y="401"/>
                    </a:cubicBezTo>
                    <a:cubicBezTo>
                      <a:pt x="14" y="490"/>
                      <a:pt x="8" y="579"/>
                      <a:pt x="4" y="668"/>
                    </a:cubicBez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917" name="Line 19"/>
              <p:cNvSpPr>
                <a:spLocks noChangeShapeType="1"/>
              </p:cNvSpPr>
              <p:nvPr/>
            </p:nvSpPr>
            <p:spPr bwMode="auto">
              <a:xfrm flipH="1">
                <a:off x="4322" y="2952"/>
                <a:ext cx="0" cy="622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1700" name="Freeform 68"/>
              <p:cNvSpPr>
                <a:spLocks/>
              </p:cNvSpPr>
              <p:nvPr/>
            </p:nvSpPr>
            <p:spPr bwMode="auto">
              <a:xfrm>
                <a:off x="3600" y="2832"/>
                <a:ext cx="1476" cy="694"/>
              </a:xfrm>
              <a:custGeom>
                <a:avLst/>
                <a:gdLst>
                  <a:gd name="T0" fmla="*/ 0 w 2496"/>
                  <a:gd name="T1" fmla="*/ 8 h 688"/>
                  <a:gd name="T2" fmla="*/ 432 w 2496"/>
                  <a:gd name="T3" fmla="*/ 104 h 688"/>
                  <a:gd name="T4" fmla="*/ 960 w 2496"/>
                  <a:gd name="T5" fmla="*/ 632 h 688"/>
                  <a:gd name="T6" fmla="*/ 1344 w 2496"/>
                  <a:gd name="T7" fmla="*/ 440 h 688"/>
                  <a:gd name="T8" fmla="*/ 1632 w 2496"/>
                  <a:gd name="T9" fmla="*/ 536 h 688"/>
                  <a:gd name="T10" fmla="*/ 1872 w 2496"/>
                  <a:gd name="T11" fmla="*/ 536 h 688"/>
                  <a:gd name="T12" fmla="*/ 2160 w 2496"/>
                  <a:gd name="T13" fmla="*/ 344 h 688"/>
                  <a:gd name="T14" fmla="*/ 2496 w 2496"/>
                  <a:gd name="T15" fmla="*/ 344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6" h="688">
                    <a:moveTo>
                      <a:pt x="0" y="8"/>
                    </a:moveTo>
                    <a:cubicBezTo>
                      <a:pt x="136" y="4"/>
                      <a:pt x="272" y="0"/>
                      <a:pt x="432" y="104"/>
                    </a:cubicBezTo>
                    <a:cubicBezTo>
                      <a:pt x="592" y="208"/>
                      <a:pt x="808" y="576"/>
                      <a:pt x="960" y="632"/>
                    </a:cubicBezTo>
                    <a:cubicBezTo>
                      <a:pt x="1112" y="688"/>
                      <a:pt x="1232" y="456"/>
                      <a:pt x="1344" y="440"/>
                    </a:cubicBezTo>
                    <a:cubicBezTo>
                      <a:pt x="1456" y="424"/>
                      <a:pt x="1544" y="520"/>
                      <a:pt x="1632" y="536"/>
                    </a:cubicBezTo>
                    <a:cubicBezTo>
                      <a:pt x="1720" y="552"/>
                      <a:pt x="1784" y="568"/>
                      <a:pt x="1872" y="536"/>
                    </a:cubicBezTo>
                    <a:cubicBezTo>
                      <a:pt x="1960" y="504"/>
                      <a:pt x="2056" y="376"/>
                      <a:pt x="2160" y="344"/>
                    </a:cubicBezTo>
                    <a:cubicBezTo>
                      <a:pt x="2264" y="312"/>
                      <a:pt x="2440" y="344"/>
                      <a:pt x="2496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1709" name="Freeform 77"/>
              <p:cNvSpPr>
                <a:spLocks/>
              </p:cNvSpPr>
              <p:nvPr/>
            </p:nvSpPr>
            <p:spPr bwMode="auto">
              <a:xfrm>
                <a:off x="4322" y="3023"/>
                <a:ext cx="623" cy="335"/>
              </a:xfrm>
              <a:custGeom>
                <a:avLst/>
                <a:gdLst>
                  <a:gd name="T0" fmla="*/ 912 w 912"/>
                  <a:gd name="T1" fmla="*/ 0 h 672"/>
                  <a:gd name="T2" fmla="*/ 576 w 912"/>
                  <a:gd name="T3" fmla="*/ 576 h 672"/>
                  <a:gd name="T4" fmla="*/ 336 w 912"/>
                  <a:gd name="T5" fmla="*/ 576 h 672"/>
                  <a:gd name="T6" fmla="*/ 0 w 912"/>
                  <a:gd name="T7" fmla="*/ 19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2" h="672">
                    <a:moveTo>
                      <a:pt x="912" y="0"/>
                    </a:moveTo>
                    <a:cubicBezTo>
                      <a:pt x="792" y="240"/>
                      <a:pt x="672" y="480"/>
                      <a:pt x="576" y="576"/>
                    </a:cubicBezTo>
                    <a:cubicBezTo>
                      <a:pt x="480" y="672"/>
                      <a:pt x="432" y="640"/>
                      <a:pt x="336" y="576"/>
                    </a:cubicBezTo>
                    <a:cubicBezTo>
                      <a:pt x="240" y="512"/>
                      <a:pt x="120" y="352"/>
                      <a:pt x="0" y="192"/>
                    </a:cubicBezTo>
                  </a:path>
                </a:pathLst>
              </a:cu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1710" name="Freeform 78"/>
              <p:cNvSpPr>
                <a:spLocks/>
              </p:cNvSpPr>
              <p:nvPr/>
            </p:nvSpPr>
            <p:spPr bwMode="auto">
              <a:xfrm>
                <a:off x="4322" y="3239"/>
                <a:ext cx="623" cy="335"/>
              </a:xfrm>
              <a:custGeom>
                <a:avLst/>
                <a:gdLst>
                  <a:gd name="T0" fmla="*/ 912 w 912"/>
                  <a:gd name="T1" fmla="*/ 0 h 672"/>
                  <a:gd name="T2" fmla="*/ 576 w 912"/>
                  <a:gd name="T3" fmla="*/ 576 h 672"/>
                  <a:gd name="T4" fmla="*/ 336 w 912"/>
                  <a:gd name="T5" fmla="*/ 576 h 672"/>
                  <a:gd name="T6" fmla="*/ 0 w 912"/>
                  <a:gd name="T7" fmla="*/ 19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2" h="672">
                    <a:moveTo>
                      <a:pt x="912" y="0"/>
                    </a:moveTo>
                    <a:cubicBezTo>
                      <a:pt x="792" y="240"/>
                      <a:pt x="672" y="480"/>
                      <a:pt x="576" y="576"/>
                    </a:cubicBezTo>
                    <a:cubicBezTo>
                      <a:pt x="480" y="672"/>
                      <a:pt x="432" y="640"/>
                      <a:pt x="336" y="576"/>
                    </a:cubicBezTo>
                    <a:cubicBezTo>
                      <a:pt x="240" y="512"/>
                      <a:pt x="120" y="352"/>
                      <a:pt x="0" y="192"/>
                    </a:cubicBezTo>
                  </a:path>
                </a:pathLst>
              </a:cu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1713" name="Freeform 81"/>
              <p:cNvSpPr>
                <a:spLocks/>
              </p:cNvSpPr>
              <p:nvPr/>
            </p:nvSpPr>
            <p:spPr bwMode="auto">
              <a:xfrm>
                <a:off x="4322" y="3119"/>
                <a:ext cx="623" cy="335"/>
              </a:xfrm>
              <a:custGeom>
                <a:avLst/>
                <a:gdLst>
                  <a:gd name="T0" fmla="*/ 912 w 912"/>
                  <a:gd name="T1" fmla="*/ 0 h 672"/>
                  <a:gd name="T2" fmla="*/ 576 w 912"/>
                  <a:gd name="T3" fmla="*/ 576 h 672"/>
                  <a:gd name="T4" fmla="*/ 336 w 912"/>
                  <a:gd name="T5" fmla="*/ 576 h 672"/>
                  <a:gd name="T6" fmla="*/ 0 w 912"/>
                  <a:gd name="T7" fmla="*/ 19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2" h="672">
                    <a:moveTo>
                      <a:pt x="912" y="0"/>
                    </a:moveTo>
                    <a:cubicBezTo>
                      <a:pt x="792" y="240"/>
                      <a:pt x="672" y="480"/>
                      <a:pt x="576" y="576"/>
                    </a:cubicBezTo>
                    <a:cubicBezTo>
                      <a:pt x="480" y="672"/>
                      <a:pt x="432" y="640"/>
                      <a:pt x="336" y="576"/>
                    </a:cubicBezTo>
                    <a:cubicBezTo>
                      <a:pt x="240" y="512"/>
                      <a:pt x="120" y="352"/>
                      <a:pt x="0" y="192"/>
                    </a:cubicBezTo>
                  </a:path>
                </a:pathLst>
              </a:custGeom>
              <a:noFill/>
              <a:ln w="25400" cap="flat">
                <a:solidFill>
                  <a:srgbClr val="0000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221746" name="Line 114"/>
            <p:cNvSpPr>
              <a:spLocks noChangeShapeType="1"/>
            </p:cNvSpPr>
            <p:nvPr/>
          </p:nvSpPr>
          <p:spPr bwMode="auto">
            <a:xfrm flipH="1" flipV="1">
              <a:off x="4176" y="2928"/>
              <a:ext cx="192" cy="24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1747" name="Line 115"/>
            <p:cNvSpPr>
              <a:spLocks noChangeShapeType="1"/>
            </p:cNvSpPr>
            <p:nvPr/>
          </p:nvSpPr>
          <p:spPr bwMode="auto">
            <a:xfrm flipH="1" flipV="1">
              <a:off x="3984" y="2928"/>
              <a:ext cx="384" cy="43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1748" name="Line 116"/>
            <p:cNvSpPr>
              <a:spLocks noChangeShapeType="1"/>
            </p:cNvSpPr>
            <p:nvPr/>
          </p:nvSpPr>
          <p:spPr bwMode="auto">
            <a:xfrm flipH="1" flipV="1">
              <a:off x="4080" y="2928"/>
              <a:ext cx="240" cy="28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1749" name="Line 117"/>
            <p:cNvSpPr>
              <a:spLocks noChangeShapeType="1"/>
            </p:cNvSpPr>
            <p:nvPr/>
          </p:nvSpPr>
          <p:spPr bwMode="auto">
            <a:xfrm flipV="1">
              <a:off x="4896" y="2928"/>
              <a:ext cx="96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1750" name="Line 118"/>
            <p:cNvSpPr>
              <a:spLocks noChangeShapeType="1"/>
            </p:cNvSpPr>
            <p:nvPr/>
          </p:nvSpPr>
          <p:spPr bwMode="auto">
            <a:xfrm flipV="1">
              <a:off x="4896" y="2976"/>
              <a:ext cx="240" cy="33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1751" name="Line 119"/>
            <p:cNvSpPr>
              <a:spLocks noChangeShapeType="1"/>
            </p:cNvSpPr>
            <p:nvPr/>
          </p:nvSpPr>
          <p:spPr bwMode="auto">
            <a:xfrm flipV="1">
              <a:off x="4848" y="2928"/>
              <a:ext cx="240" cy="33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1733" name="Text Box 101"/>
            <p:cNvSpPr txBox="1">
              <a:spLocks noChangeArrowheads="1"/>
            </p:cNvSpPr>
            <p:nvPr/>
          </p:nvSpPr>
          <p:spPr bwMode="auto">
            <a:xfrm>
              <a:off x="4992" y="3176"/>
              <a:ext cx="576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100">
                  <a:solidFill>
                    <a:schemeClr val="accent2"/>
                  </a:solidFill>
                </a:rPr>
                <a:t>data point &amp; functional constraints</a:t>
              </a:r>
              <a:endParaRPr lang="en-US"/>
            </a:p>
          </p:txBody>
        </p:sp>
        <p:sp>
          <p:nvSpPr>
            <p:cNvPr id="1221756" name="AutoShape 124"/>
            <p:cNvSpPr>
              <a:spLocks noChangeArrowheads="1"/>
            </p:cNvSpPr>
            <p:nvPr/>
          </p:nvSpPr>
          <p:spPr bwMode="auto">
            <a:xfrm>
              <a:off x="4800" y="2832"/>
              <a:ext cx="48" cy="768"/>
            </a:xfrm>
            <a:prstGeom prst="flowChartCollate">
              <a:avLst/>
            </a:prstGeom>
            <a:solidFill>
              <a:srgbClr val="808080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1759" name="AutoShape 127"/>
            <p:cNvSpPr>
              <a:spLocks noChangeArrowheads="1"/>
            </p:cNvSpPr>
            <p:nvPr/>
          </p:nvSpPr>
          <p:spPr bwMode="auto">
            <a:xfrm>
              <a:off x="4416" y="2880"/>
              <a:ext cx="48" cy="768"/>
            </a:xfrm>
            <a:prstGeom prst="flowChartCollate">
              <a:avLst/>
            </a:prstGeom>
            <a:solidFill>
              <a:srgbClr val="808080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1760" name="AutoShape 128"/>
            <p:cNvSpPr>
              <a:spLocks noChangeArrowheads="1"/>
            </p:cNvSpPr>
            <p:nvPr/>
          </p:nvSpPr>
          <p:spPr bwMode="auto">
            <a:xfrm>
              <a:off x="4608" y="2976"/>
              <a:ext cx="48" cy="816"/>
            </a:xfrm>
            <a:prstGeom prst="flowChartCollate">
              <a:avLst/>
            </a:prstGeom>
            <a:solidFill>
              <a:srgbClr val="808080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1761" name="AutoShape 129"/>
            <p:cNvSpPr>
              <a:spLocks noChangeArrowheads="1"/>
            </p:cNvSpPr>
            <p:nvPr/>
          </p:nvSpPr>
          <p:spPr bwMode="auto">
            <a:xfrm>
              <a:off x="4512" y="2976"/>
              <a:ext cx="48" cy="768"/>
            </a:xfrm>
            <a:prstGeom prst="flowChartCollate">
              <a:avLst/>
            </a:prstGeom>
            <a:solidFill>
              <a:srgbClr val="808080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1762" name="AutoShape 130"/>
            <p:cNvSpPr>
              <a:spLocks noChangeArrowheads="1"/>
            </p:cNvSpPr>
            <p:nvPr/>
          </p:nvSpPr>
          <p:spPr bwMode="auto">
            <a:xfrm>
              <a:off x="4032" y="2928"/>
              <a:ext cx="48" cy="720"/>
            </a:xfrm>
            <a:prstGeom prst="flowChartCollate">
              <a:avLst/>
            </a:prstGeom>
            <a:solidFill>
              <a:srgbClr val="808080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2" name="Text Box 108"/>
          <p:cNvSpPr txBox="1">
            <a:spLocks noChangeArrowheads="1"/>
          </p:cNvSpPr>
          <p:nvPr/>
        </p:nvSpPr>
        <p:spPr bwMode="auto">
          <a:xfrm>
            <a:off x="4114800" y="5943600"/>
            <a:ext cx="19050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chemeClr val="folHlink"/>
                </a:solidFill>
              </a:rPr>
              <a:t>operators that commute can be </a:t>
            </a:r>
            <a:r>
              <a:rPr lang="en-US" sz="1100" dirty="0">
                <a:solidFill>
                  <a:srgbClr val="0000FF"/>
                </a:solidFill>
              </a:rPr>
              <a:t>spawned in parallel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3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76200"/>
            <a:ext cx="2033587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2898" name="Rectangle 1"/>
          <p:cNvSpPr>
            <a:spLocks noChangeArrowheads="1"/>
          </p:cNvSpPr>
          <p:nvPr/>
        </p:nvSpPr>
        <p:spPr bwMode="auto">
          <a:xfrm>
            <a:off x="3657600" y="3849688"/>
            <a:ext cx="213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1313" indent="-341313"/>
            <a:r>
              <a:rPr lang="en-US" sz="1200"/>
              <a:t>Decoupling constraints often produces a </a:t>
            </a:r>
            <a:r>
              <a:rPr lang="en-US" sz="1200">
                <a:solidFill>
                  <a:srgbClr val="0000FF"/>
                </a:solidFill>
              </a:rPr>
              <a:t>convex optimization </a:t>
            </a:r>
            <a:r>
              <a:rPr lang="en-US" sz="1200"/>
              <a:t>for the QOI</a:t>
            </a:r>
          </a:p>
        </p:txBody>
      </p:sp>
    </p:spTree>
    <p:extLst>
      <p:ext uri="{BB962C8B-B14F-4D97-AF65-F5344CB8AC3E}">
        <p14:creationId xmlns:p14="http://schemas.microsoft.com/office/powerpoint/2010/main" val="27164531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symbolic constraints</a:t>
            </a:r>
            <a:r>
              <a:rPr lang="en-US" sz="2800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 and factory methods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ea typeface="Kozuka Gothic Pro B" charset="0"/>
              <a:cs typeface="Kozuka Gothic Pro B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 smtClean="0">
              <a:ea typeface="ＭＳ Ｐゴシック" charset="0"/>
            </a:endParaRPr>
          </a:p>
          <a:p>
            <a:endParaRPr lang="en-US" dirty="0" smtClean="0">
              <a:ea typeface="ＭＳ Ｐゴシック" charset="0"/>
            </a:endParaRP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sp>
        <p:nvSpPr>
          <p:cNvPr id="10244" name="Content Placeholder 2"/>
          <p:cNvSpPr>
            <a:spLocks/>
          </p:cNvSpPr>
          <p:nvPr/>
        </p:nvSpPr>
        <p:spPr bwMode="auto">
          <a:xfrm>
            <a:off x="533400" y="304800"/>
            <a:ext cx="5943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/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accent2"/>
                </a:solidFill>
              </a:rPr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/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accent2"/>
                </a:solidFill>
              </a:rPr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 dirty="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800000"/>
                </a:solidFill>
              </a:rPr>
              <a:t>…</a:t>
            </a:r>
            <a:endParaRPr lang="en-US" dirty="0">
              <a:solidFill>
                <a:srgbClr val="800000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bg2"/>
                </a:solidFill>
              </a:rPr>
              <a:t>…</a:t>
            </a:r>
          </a:p>
        </p:txBody>
      </p:sp>
      <p:cxnSp>
        <p:nvCxnSpPr>
          <p:cNvPr id="10245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874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4592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24600"/>
            <a:ext cx="9144000" cy="92675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105400" y="990600"/>
            <a:ext cx="3962400" cy="990600"/>
            <a:chOff x="4876800" y="5334000"/>
            <a:chExt cx="3962400" cy="990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6611" y="5334000"/>
              <a:ext cx="3942589" cy="9906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4876800" y="5334000"/>
              <a:ext cx="3962400" cy="9906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77934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8392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reduce search</a:t>
            </a:r>
            <a:r>
              <a:rPr lang="en-US" sz="2800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 space with kernel transformations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ea typeface="Kozuka Gothic Pro B" charset="0"/>
              <a:cs typeface="Kozuka Gothic Pro B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 smtClean="0">
              <a:ea typeface="ＭＳ Ｐゴシック" charset="0"/>
            </a:endParaRP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  <a:p>
            <a:endParaRPr lang="en-US" dirty="0">
              <a:ea typeface="ＭＳ Ｐゴシック" charset="0"/>
            </a:endParaRP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sp>
        <p:nvSpPr>
          <p:cNvPr id="10244" name="Content Placeholder 2"/>
          <p:cNvSpPr>
            <a:spLocks/>
          </p:cNvSpPr>
          <p:nvPr/>
        </p:nvSpPr>
        <p:spPr bwMode="auto">
          <a:xfrm>
            <a:off x="533400" y="228600"/>
            <a:ext cx="5105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box (range) constraints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nonlinear (functional) constraints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uniqueness and set-membership constraints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probabilistic and statistical constraints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constraints imposing sampling statistics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inputs from sampling distributions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constraints from legacy data (points and data sets)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constraints from models and distance metrics </a:t>
            </a:r>
            <a:endParaRPr lang="en-US" sz="2000" dirty="0" smtClean="0">
              <a:solidFill>
                <a:srgbClr val="8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3366FF"/>
                </a:solidFill>
              </a:rPr>
              <a:t>constraints on (product) measures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3366FF"/>
                </a:solidFill>
              </a:rPr>
              <a:t>support vector (weight, independence) collapse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1400" dirty="0">
              <a:solidFill>
                <a:srgbClr val="800000"/>
              </a:solidFill>
            </a:endParaRPr>
          </a:p>
        </p:txBody>
      </p:sp>
      <p:cxnSp>
        <p:nvCxnSpPr>
          <p:cNvPr id="10245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486515" y="1371600"/>
            <a:ext cx="3513179" cy="2514600"/>
            <a:chOff x="-77" y="2635"/>
            <a:chExt cx="2045" cy="1593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7" y="2736"/>
              <a:ext cx="1996" cy="1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36"/>
            <p:cNvSpPr txBox="1">
              <a:spLocks noChangeArrowheads="1"/>
            </p:cNvSpPr>
            <p:nvPr/>
          </p:nvSpPr>
          <p:spPr bwMode="auto">
            <a:xfrm>
              <a:off x="960" y="2870"/>
              <a:ext cx="1008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800000"/>
                  </a:solidFill>
                  <a:latin typeface="Calibri" charset="0"/>
                </a:rPr>
                <a:t>dimensional collapse enables greater accuracy with less iterations</a:t>
              </a:r>
            </a:p>
          </p:txBody>
        </p:sp>
        <p:sp>
          <p:nvSpPr>
            <p:cNvPr id="10" name="Text Box 36"/>
            <p:cNvSpPr txBox="1">
              <a:spLocks noChangeArrowheads="1"/>
            </p:cNvSpPr>
            <p:nvPr/>
          </p:nvSpPr>
          <p:spPr bwMode="auto">
            <a:xfrm>
              <a:off x="108" y="2648"/>
              <a:ext cx="432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800000"/>
                  </a:solidFill>
                  <a:latin typeface="Calibri" charset="0"/>
                </a:rPr>
                <a:t>collapse</a:t>
              </a: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386" y="2635"/>
              <a:ext cx="63" cy="138"/>
            </a:xfrm>
            <a:custGeom>
              <a:avLst/>
              <a:gdLst>
                <a:gd name="T0" fmla="*/ 0 w 63"/>
                <a:gd name="T1" fmla="*/ 0 h 138"/>
                <a:gd name="T2" fmla="*/ 32 w 63"/>
                <a:gd name="T3" fmla="*/ 138 h 138"/>
                <a:gd name="T4" fmla="*/ 0 60000 65536"/>
                <a:gd name="T5" fmla="*/ 0 60000 65536"/>
                <a:gd name="T6" fmla="*/ 0 w 63"/>
                <a:gd name="T7" fmla="*/ 0 h 138"/>
                <a:gd name="T8" fmla="*/ 63 w 63"/>
                <a:gd name="T9" fmla="*/ 138 h 1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3" h="138">
                  <a:moveTo>
                    <a:pt x="0" y="0"/>
                  </a:moveTo>
                  <a:cubicBezTo>
                    <a:pt x="63" y="11"/>
                    <a:pt x="32" y="67"/>
                    <a:pt x="32" y="13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77" y="2640"/>
              <a:ext cx="63" cy="138"/>
            </a:xfrm>
            <a:custGeom>
              <a:avLst/>
              <a:gdLst>
                <a:gd name="T0" fmla="*/ 0 w 63"/>
                <a:gd name="T1" fmla="*/ 0 h 138"/>
                <a:gd name="T2" fmla="*/ 32 w 63"/>
                <a:gd name="T3" fmla="*/ 138 h 138"/>
                <a:gd name="T4" fmla="*/ 0 60000 65536"/>
                <a:gd name="T5" fmla="*/ 0 60000 65536"/>
                <a:gd name="T6" fmla="*/ 0 w 63"/>
                <a:gd name="T7" fmla="*/ 0 h 138"/>
                <a:gd name="T8" fmla="*/ 63 w 63"/>
                <a:gd name="T9" fmla="*/ 138 h 1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3" h="138">
                  <a:moveTo>
                    <a:pt x="0" y="0"/>
                  </a:moveTo>
                  <a:cubicBezTo>
                    <a:pt x="63" y="11"/>
                    <a:pt x="32" y="67"/>
                    <a:pt x="32" y="13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540" y="2640"/>
              <a:ext cx="63" cy="138"/>
            </a:xfrm>
            <a:custGeom>
              <a:avLst/>
              <a:gdLst>
                <a:gd name="T0" fmla="*/ 0 w 63"/>
                <a:gd name="T1" fmla="*/ 0 h 138"/>
                <a:gd name="T2" fmla="*/ 32 w 63"/>
                <a:gd name="T3" fmla="*/ 138 h 138"/>
                <a:gd name="T4" fmla="*/ 0 60000 65536"/>
                <a:gd name="T5" fmla="*/ 0 60000 65536"/>
                <a:gd name="T6" fmla="*/ 0 w 63"/>
                <a:gd name="T7" fmla="*/ 0 h 138"/>
                <a:gd name="T8" fmla="*/ 63 w 63"/>
                <a:gd name="T9" fmla="*/ 138 h 1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3" h="138">
                  <a:moveTo>
                    <a:pt x="0" y="0"/>
                  </a:moveTo>
                  <a:cubicBezTo>
                    <a:pt x="63" y="11"/>
                    <a:pt x="32" y="67"/>
                    <a:pt x="32" y="13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600" y="2640"/>
              <a:ext cx="63" cy="138"/>
            </a:xfrm>
            <a:custGeom>
              <a:avLst/>
              <a:gdLst>
                <a:gd name="T0" fmla="*/ 0 w 63"/>
                <a:gd name="T1" fmla="*/ 0 h 138"/>
                <a:gd name="T2" fmla="*/ 32 w 63"/>
                <a:gd name="T3" fmla="*/ 138 h 138"/>
                <a:gd name="T4" fmla="*/ 0 60000 65536"/>
                <a:gd name="T5" fmla="*/ 0 60000 65536"/>
                <a:gd name="T6" fmla="*/ 0 w 63"/>
                <a:gd name="T7" fmla="*/ 0 h 138"/>
                <a:gd name="T8" fmla="*/ 63 w 63"/>
                <a:gd name="T9" fmla="*/ 138 h 1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3" h="138">
                  <a:moveTo>
                    <a:pt x="0" y="0"/>
                  </a:moveTo>
                  <a:cubicBezTo>
                    <a:pt x="63" y="11"/>
                    <a:pt x="32" y="67"/>
                    <a:pt x="32" y="13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720" y="2640"/>
              <a:ext cx="63" cy="138"/>
            </a:xfrm>
            <a:custGeom>
              <a:avLst/>
              <a:gdLst>
                <a:gd name="T0" fmla="*/ 0 w 63"/>
                <a:gd name="T1" fmla="*/ 0 h 138"/>
                <a:gd name="T2" fmla="*/ 32 w 63"/>
                <a:gd name="T3" fmla="*/ 138 h 138"/>
                <a:gd name="T4" fmla="*/ 0 60000 65536"/>
                <a:gd name="T5" fmla="*/ 0 60000 65536"/>
                <a:gd name="T6" fmla="*/ 0 w 63"/>
                <a:gd name="T7" fmla="*/ 0 h 138"/>
                <a:gd name="T8" fmla="*/ 63 w 63"/>
                <a:gd name="T9" fmla="*/ 138 h 1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3" h="138">
                  <a:moveTo>
                    <a:pt x="0" y="0"/>
                  </a:moveTo>
                  <a:cubicBezTo>
                    <a:pt x="63" y="11"/>
                    <a:pt x="32" y="67"/>
                    <a:pt x="32" y="138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131"/>
          <p:cNvGrpSpPr>
            <a:grpSpLocks/>
          </p:cNvGrpSpPr>
          <p:nvPr/>
        </p:nvGrpSpPr>
        <p:grpSpPr bwMode="auto">
          <a:xfrm>
            <a:off x="5715000" y="4419600"/>
            <a:ext cx="3124200" cy="1524000"/>
            <a:chOff x="3600" y="2832"/>
            <a:chExt cx="1968" cy="960"/>
          </a:xfrm>
        </p:grpSpPr>
        <p:grpSp>
          <p:nvGrpSpPr>
            <p:cNvPr id="17" name="Group 125"/>
            <p:cNvGrpSpPr>
              <a:grpSpLocks/>
            </p:cNvGrpSpPr>
            <p:nvPr/>
          </p:nvGrpSpPr>
          <p:grpSpPr bwMode="auto">
            <a:xfrm>
              <a:off x="3600" y="2832"/>
              <a:ext cx="1968" cy="768"/>
              <a:chOff x="3600" y="2832"/>
              <a:chExt cx="1968" cy="768"/>
            </a:xfrm>
          </p:grpSpPr>
          <p:sp>
            <p:nvSpPr>
              <p:cNvPr id="30" name="Rectangle 92"/>
              <p:cNvSpPr>
                <a:spLocks noChangeArrowheads="1"/>
              </p:cNvSpPr>
              <p:nvPr/>
            </p:nvSpPr>
            <p:spPr bwMode="auto">
              <a:xfrm>
                <a:off x="4945" y="2952"/>
                <a:ext cx="623" cy="64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Freeform 94"/>
              <p:cNvSpPr>
                <a:spLocks/>
              </p:cNvSpPr>
              <p:nvPr/>
            </p:nvSpPr>
            <p:spPr bwMode="auto">
              <a:xfrm>
                <a:off x="4322" y="2932"/>
                <a:ext cx="649" cy="426"/>
              </a:xfrm>
              <a:custGeom>
                <a:avLst/>
                <a:gdLst>
                  <a:gd name="T0" fmla="*/ 24 w 950"/>
                  <a:gd name="T1" fmla="*/ 80 h 856"/>
                  <a:gd name="T2" fmla="*/ 630 w 950"/>
                  <a:gd name="T3" fmla="*/ 86 h 856"/>
                  <a:gd name="T4" fmla="*/ 921 w 950"/>
                  <a:gd name="T5" fmla="*/ 116 h 856"/>
                  <a:gd name="T6" fmla="*/ 897 w 950"/>
                  <a:gd name="T7" fmla="*/ 286 h 856"/>
                  <a:gd name="T8" fmla="*/ 867 w 950"/>
                  <a:gd name="T9" fmla="*/ 335 h 856"/>
                  <a:gd name="T10" fmla="*/ 824 w 950"/>
                  <a:gd name="T11" fmla="*/ 432 h 856"/>
                  <a:gd name="T12" fmla="*/ 776 w 950"/>
                  <a:gd name="T13" fmla="*/ 492 h 856"/>
                  <a:gd name="T14" fmla="*/ 751 w 950"/>
                  <a:gd name="T15" fmla="*/ 522 h 856"/>
                  <a:gd name="T16" fmla="*/ 739 w 950"/>
                  <a:gd name="T17" fmla="*/ 565 h 856"/>
                  <a:gd name="T18" fmla="*/ 697 w 950"/>
                  <a:gd name="T19" fmla="*/ 632 h 856"/>
                  <a:gd name="T20" fmla="*/ 660 w 950"/>
                  <a:gd name="T21" fmla="*/ 710 h 856"/>
                  <a:gd name="T22" fmla="*/ 648 w 950"/>
                  <a:gd name="T23" fmla="*/ 747 h 856"/>
                  <a:gd name="T24" fmla="*/ 630 w 950"/>
                  <a:gd name="T25" fmla="*/ 765 h 856"/>
                  <a:gd name="T26" fmla="*/ 594 w 950"/>
                  <a:gd name="T27" fmla="*/ 777 h 856"/>
                  <a:gd name="T28" fmla="*/ 582 w 950"/>
                  <a:gd name="T29" fmla="*/ 795 h 856"/>
                  <a:gd name="T30" fmla="*/ 564 w 950"/>
                  <a:gd name="T31" fmla="*/ 801 h 856"/>
                  <a:gd name="T32" fmla="*/ 557 w 950"/>
                  <a:gd name="T33" fmla="*/ 819 h 856"/>
                  <a:gd name="T34" fmla="*/ 479 w 950"/>
                  <a:gd name="T35" fmla="*/ 856 h 856"/>
                  <a:gd name="T36" fmla="*/ 436 w 950"/>
                  <a:gd name="T37" fmla="*/ 850 h 856"/>
                  <a:gd name="T38" fmla="*/ 424 w 950"/>
                  <a:gd name="T39" fmla="*/ 832 h 856"/>
                  <a:gd name="T40" fmla="*/ 382 w 950"/>
                  <a:gd name="T41" fmla="*/ 813 h 856"/>
                  <a:gd name="T42" fmla="*/ 291 w 950"/>
                  <a:gd name="T43" fmla="*/ 753 h 856"/>
                  <a:gd name="T44" fmla="*/ 230 w 950"/>
                  <a:gd name="T45" fmla="*/ 698 h 856"/>
                  <a:gd name="T46" fmla="*/ 218 w 950"/>
                  <a:gd name="T47" fmla="*/ 680 h 856"/>
                  <a:gd name="T48" fmla="*/ 200 w 950"/>
                  <a:gd name="T49" fmla="*/ 668 h 856"/>
                  <a:gd name="T50" fmla="*/ 194 w 950"/>
                  <a:gd name="T51" fmla="*/ 650 h 856"/>
                  <a:gd name="T52" fmla="*/ 157 w 950"/>
                  <a:gd name="T53" fmla="*/ 619 h 856"/>
                  <a:gd name="T54" fmla="*/ 91 w 950"/>
                  <a:gd name="T55" fmla="*/ 516 h 856"/>
                  <a:gd name="T56" fmla="*/ 60 w 950"/>
                  <a:gd name="T57" fmla="*/ 486 h 856"/>
                  <a:gd name="T58" fmla="*/ 30 w 950"/>
                  <a:gd name="T59" fmla="*/ 432 h 856"/>
                  <a:gd name="T60" fmla="*/ 12 w 950"/>
                  <a:gd name="T61" fmla="*/ 365 h 856"/>
                  <a:gd name="T62" fmla="*/ 24 w 950"/>
                  <a:gd name="T63" fmla="*/ 80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50" h="856">
                    <a:moveTo>
                      <a:pt x="24" y="80"/>
                    </a:moveTo>
                    <a:cubicBezTo>
                      <a:pt x="226" y="82"/>
                      <a:pt x="428" y="83"/>
                      <a:pt x="630" y="86"/>
                    </a:cubicBezTo>
                    <a:cubicBezTo>
                      <a:pt x="922" y="89"/>
                      <a:pt x="892" y="0"/>
                      <a:pt x="921" y="116"/>
                    </a:cubicBezTo>
                    <a:cubicBezTo>
                      <a:pt x="926" y="169"/>
                      <a:pt x="950" y="250"/>
                      <a:pt x="897" y="286"/>
                    </a:cubicBezTo>
                    <a:cubicBezTo>
                      <a:pt x="890" y="306"/>
                      <a:pt x="881" y="319"/>
                      <a:pt x="867" y="335"/>
                    </a:cubicBezTo>
                    <a:cubicBezTo>
                      <a:pt x="854" y="367"/>
                      <a:pt x="848" y="405"/>
                      <a:pt x="824" y="432"/>
                    </a:cubicBezTo>
                    <a:cubicBezTo>
                      <a:pt x="812" y="465"/>
                      <a:pt x="811" y="480"/>
                      <a:pt x="776" y="492"/>
                    </a:cubicBezTo>
                    <a:cubicBezTo>
                      <a:pt x="760" y="538"/>
                      <a:pt x="783" y="481"/>
                      <a:pt x="751" y="522"/>
                    </a:cubicBezTo>
                    <a:cubicBezTo>
                      <a:pt x="748" y="525"/>
                      <a:pt x="739" y="563"/>
                      <a:pt x="739" y="565"/>
                    </a:cubicBezTo>
                    <a:cubicBezTo>
                      <a:pt x="728" y="588"/>
                      <a:pt x="714" y="612"/>
                      <a:pt x="697" y="632"/>
                    </a:cubicBezTo>
                    <a:cubicBezTo>
                      <a:pt x="689" y="661"/>
                      <a:pt x="669" y="681"/>
                      <a:pt x="660" y="710"/>
                    </a:cubicBezTo>
                    <a:cubicBezTo>
                      <a:pt x="655" y="722"/>
                      <a:pt x="657" y="737"/>
                      <a:pt x="648" y="747"/>
                    </a:cubicBezTo>
                    <a:cubicBezTo>
                      <a:pt x="642" y="753"/>
                      <a:pt x="637" y="760"/>
                      <a:pt x="630" y="765"/>
                    </a:cubicBezTo>
                    <a:cubicBezTo>
                      <a:pt x="618" y="771"/>
                      <a:pt x="594" y="777"/>
                      <a:pt x="594" y="777"/>
                    </a:cubicBezTo>
                    <a:cubicBezTo>
                      <a:pt x="590" y="783"/>
                      <a:pt x="587" y="790"/>
                      <a:pt x="582" y="795"/>
                    </a:cubicBezTo>
                    <a:cubicBezTo>
                      <a:pt x="577" y="798"/>
                      <a:pt x="568" y="796"/>
                      <a:pt x="564" y="801"/>
                    </a:cubicBezTo>
                    <a:cubicBezTo>
                      <a:pt x="559" y="805"/>
                      <a:pt x="561" y="814"/>
                      <a:pt x="557" y="819"/>
                    </a:cubicBezTo>
                    <a:cubicBezTo>
                      <a:pt x="550" y="825"/>
                      <a:pt x="494" y="845"/>
                      <a:pt x="479" y="856"/>
                    </a:cubicBezTo>
                    <a:cubicBezTo>
                      <a:pt x="464" y="854"/>
                      <a:pt x="449" y="855"/>
                      <a:pt x="436" y="850"/>
                    </a:cubicBezTo>
                    <a:cubicBezTo>
                      <a:pt x="429" y="847"/>
                      <a:pt x="429" y="837"/>
                      <a:pt x="424" y="832"/>
                    </a:cubicBezTo>
                    <a:cubicBezTo>
                      <a:pt x="409" y="816"/>
                      <a:pt x="402" y="818"/>
                      <a:pt x="382" y="813"/>
                    </a:cubicBezTo>
                    <a:cubicBezTo>
                      <a:pt x="359" y="767"/>
                      <a:pt x="340" y="759"/>
                      <a:pt x="291" y="753"/>
                    </a:cubicBezTo>
                    <a:cubicBezTo>
                      <a:pt x="273" y="726"/>
                      <a:pt x="258" y="712"/>
                      <a:pt x="230" y="698"/>
                    </a:cubicBezTo>
                    <a:cubicBezTo>
                      <a:pt x="226" y="692"/>
                      <a:pt x="223" y="685"/>
                      <a:pt x="218" y="680"/>
                    </a:cubicBezTo>
                    <a:cubicBezTo>
                      <a:pt x="212" y="674"/>
                      <a:pt x="204" y="673"/>
                      <a:pt x="200" y="668"/>
                    </a:cubicBezTo>
                    <a:cubicBezTo>
                      <a:pt x="196" y="663"/>
                      <a:pt x="197" y="655"/>
                      <a:pt x="194" y="650"/>
                    </a:cubicBezTo>
                    <a:cubicBezTo>
                      <a:pt x="184" y="636"/>
                      <a:pt x="170" y="627"/>
                      <a:pt x="157" y="619"/>
                    </a:cubicBezTo>
                    <a:cubicBezTo>
                      <a:pt x="137" y="579"/>
                      <a:pt x="119" y="548"/>
                      <a:pt x="91" y="516"/>
                    </a:cubicBezTo>
                    <a:cubicBezTo>
                      <a:pt x="81" y="505"/>
                      <a:pt x="60" y="486"/>
                      <a:pt x="60" y="486"/>
                    </a:cubicBezTo>
                    <a:cubicBezTo>
                      <a:pt x="53" y="466"/>
                      <a:pt x="30" y="432"/>
                      <a:pt x="30" y="432"/>
                    </a:cubicBezTo>
                    <a:cubicBezTo>
                      <a:pt x="14" y="385"/>
                      <a:pt x="20" y="407"/>
                      <a:pt x="12" y="365"/>
                    </a:cubicBezTo>
                    <a:cubicBezTo>
                      <a:pt x="0" y="217"/>
                      <a:pt x="3" y="312"/>
                      <a:pt x="24" y="80"/>
                    </a:cubicBez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Line 19"/>
              <p:cNvSpPr>
                <a:spLocks noChangeShapeType="1"/>
              </p:cNvSpPr>
              <p:nvPr/>
            </p:nvSpPr>
            <p:spPr bwMode="auto">
              <a:xfrm flipH="1">
                <a:off x="4945" y="2952"/>
                <a:ext cx="0" cy="622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91"/>
              <p:cNvSpPr>
                <a:spLocks noChangeArrowheads="1"/>
              </p:cNvSpPr>
              <p:nvPr/>
            </p:nvSpPr>
            <p:spPr bwMode="auto">
              <a:xfrm>
                <a:off x="3698" y="2952"/>
                <a:ext cx="624" cy="64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97"/>
              <p:cNvSpPr>
                <a:spLocks/>
              </p:cNvSpPr>
              <p:nvPr/>
            </p:nvSpPr>
            <p:spPr bwMode="auto">
              <a:xfrm>
                <a:off x="4316" y="3255"/>
                <a:ext cx="650" cy="345"/>
              </a:xfrm>
              <a:custGeom>
                <a:avLst/>
                <a:gdLst>
                  <a:gd name="T0" fmla="*/ 4 w 951"/>
                  <a:gd name="T1" fmla="*/ 668 h 692"/>
                  <a:gd name="T2" fmla="*/ 149 w 951"/>
                  <a:gd name="T3" fmla="*/ 692 h 692"/>
                  <a:gd name="T4" fmla="*/ 228 w 951"/>
                  <a:gd name="T5" fmla="*/ 686 h 692"/>
                  <a:gd name="T6" fmla="*/ 246 w 951"/>
                  <a:gd name="T7" fmla="*/ 674 h 692"/>
                  <a:gd name="T8" fmla="*/ 271 w 951"/>
                  <a:gd name="T9" fmla="*/ 668 h 692"/>
                  <a:gd name="T10" fmla="*/ 386 w 951"/>
                  <a:gd name="T11" fmla="*/ 656 h 692"/>
                  <a:gd name="T12" fmla="*/ 780 w 951"/>
                  <a:gd name="T13" fmla="*/ 662 h 692"/>
                  <a:gd name="T14" fmla="*/ 925 w 951"/>
                  <a:gd name="T15" fmla="*/ 656 h 692"/>
                  <a:gd name="T16" fmla="*/ 913 w 951"/>
                  <a:gd name="T17" fmla="*/ 553 h 692"/>
                  <a:gd name="T18" fmla="*/ 901 w 951"/>
                  <a:gd name="T19" fmla="*/ 98 h 692"/>
                  <a:gd name="T20" fmla="*/ 907 w 951"/>
                  <a:gd name="T21" fmla="*/ 13 h 692"/>
                  <a:gd name="T22" fmla="*/ 895 w 951"/>
                  <a:gd name="T23" fmla="*/ 50 h 692"/>
                  <a:gd name="T24" fmla="*/ 846 w 951"/>
                  <a:gd name="T25" fmla="*/ 116 h 692"/>
                  <a:gd name="T26" fmla="*/ 822 w 951"/>
                  <a:gd name="T27" fmla="*/ 171 h 692"/>
                  <a:gd name="T28" fmla="*/ 786 w 951"/>
                  <a:gd name="T29" fmla="*/ 207 h 692"/>
                  <a:gd name="T30" fmla="*/ 756 w 951"/>
                  <a:gd name="T31" fmla="*/ 292 h 692"/>
                  <a:gd name="T32" fmla="*/ 731 w 951"/>
                  <a:gd name="T33" fmla="*/ 347 h 692"/>
                  <a:gd name="T34" fmla="*/ 719 w 951"/>
                  <a:gd name="T35" fmla="*/ 383 h 692"/>
                  <a:gd name="T36" fmla="*/ 659 w 951"/>
                  <a:gd name="T37" fmla="*/ 432 h 692"/>
                  <a:gd name="T38" fmla="*/ 586 w 951"/>
                  <a:gd name="T39" fmla="*/ 547 h 692"/>
                  <a:gd name="T40" fmla="*/ 574 w 951"/>
                  <a:gd name="T41" fmla="*/ 565 h 692"/>
                  <a:gd name="T42" fmla="*/ 556 w 951"/>
                  <a:gd name="T43" fmla="*/ 571 h 692"/>
                  <a:gd name="T44" fmla="*/ 543 w 951"/>
                  <a:gd name="T45" fmla="*/ 595 h 692"/>
                  <a:gd name="T46" fmla="*/ 465 w 951"/>
                  <a:gd name="T47" fmla="*/ 619 h 692"/>
                  <a:gd name="T48" fmla="*/ 416 w 951"/>
                  <a:gd name="T49" fmla="*/ 607 h 692"/>
                  <a:gd name="T50" fmla="*/ 374 w 951"/>
                  <a:gd name="T51" fmla="*/ 577 h 692"/>
                  <a:gd name="T52" fmla="*/ 343 w 951"/>
                  <a:gd name="T53" fmla="*/ 565 h 692"/>
                  <a:gd name="T54" fmla="*/ 307 w 951"/>
                  <a:gd name="T55" fmla="*/ 541 h 692"/>
                  <a:gd name="T56" fmla="*/ 240 w 951"/>
                  <a:gd name="T57" fmla="*/ 462 h 692"/>
                  <a:gd name="T58" fmla="*/ 210 w 951"/>
                  <a:gd name="T59" fmla="*/ 413 h 692"/>
                  <a:gd name="T60" fmla="*/ 149 w 951"/>
                  <a:gd name="T61" fmla="*/ 365 h 692"/>
                  <a:gd name="T62" fmla="*/ 89 w 951"/>
                  <a:gd name="T63" fmla="*/ 286 h 692"/>
                  <a:gd name="T64" fmla="*/ 52 w 951"/>
                  <a:gd name="T65" fmla="*/ 244 h 692"/>
                  <a:gd name="T66" fmla="*/ 10 w 951"/>
                  <a:gd name="T67" fmla="*/ 207 h 692"/>
                  <a:gd name="T68" fmla="*/ 16 w 951"/>
                  <a:gd name="T69" fmla="*/ 401 h 692"/>
                  <a:gd name="T70" fmla="*/ 4 w 951"/>
                  <a:gd name="T71" fmla="*/ 668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51" h="692">
                    <a:moveTo>
                      <a:pt x="4" y="668"/>
                    </a:moveTo>
                    <a:cubicBezTo>
                      <a:pt x="61" y="672"/>
                      <a:pt x="97" y="679"/>
                      <a:pt x="149" y="692"/>
                    </a:cubicBezTo>
                    <a:cubicBezTo>
                      <a:pt x="175" y="690"/>
                      <a:pt x="202" y="690"/>
                      <a:pt x="228" y="686"/>
                    </a:cubicBezTo>
                    <a:cubicBezTo>
                      <a:pt x="235" y="684"/>
                      <a:pt x="239" y="676"/>
                      <a:pt x="246" y="674"/>
                    </a:cubicBezTo>
                    <a:cubicBezTo>
                      <a:pt x="253" y="670"/>
                      <a:pt x="262" y="669"/>
                      <a:pt x="271" y="668"/>
                    </a:cubicBezTo>
                    <a:cubicBezTo>
                      <a:pt x="309" y="662"/>
                      <a:pt x="347" y="660"/>
                      <a:pt x="386" y="656"/>
                    </a:cubicBezTo>
                    <a:cubicBezTo>
                      <a:pt x="517" y="658"/>
                      <a:pt x="648" y="662"/>
                      <a:pt x="780" y="662"/>
                    </a:cubicBezTo>
                    <a:cubicBezTo>
                      <a:pt x="828" y="662"/>
                      <a:pt x="887" y="686"/>
                      <a:pt x="925" y="656"/>
                    </a:cubicBezTo>
                    <a:cubicBezTo>
                      <a:pt x="951" y="634"/>
                      <a:pt x="917" y="587"/>
                      <a:pt x="913" y="553"/>
                    </a:cubicBezTo>
                    <a:cubicBezTo>
                      <a:pt x="910" y="401"/>
                      <a:pt x="901" y="249"/>
                      <a:pt x="901" y="98"/>
                    </a:cubicBezTo>
                    <a:cubicBezTo>
                      <a:pt x="901" y="69"/>
                      <a:pt x="910" y="41"/>
                      <a:pt x="907" y="13"/>
                    </a:cubicBezTo>
                    <a:cubicBezTo>
                      <a:pt x="905" y="0"/>
                      <a:pt x="900" y="38"/>
                      <a:pt x="895" y="50"/>
                    </a:cubicBezTo>
                    <a:cubicBezTo>
                      <a:pt x="883" y="73"/>
                      <a:pt x="865" y="97"/>
                      <a:pt x="846" y="116"/>
                    </a:cubicBezTo>
                    <a:cubicBezTo>
                      <a:pt x="840" y="134"/>
                      <a:pt x="836" y="156"/>
                      <a:pt x="822" y="171"/>
                    </a:cubicBezTo>
                    <a:cubicBezTo>
                      <a:pt x="788" y="204"/>
                      <a:pt x="818" y="154"/>
                      <a:pt x="786" y="207"/>
                    </a:cubicBezTo>
                    <a:cubicBezTo>
                      <a:pt x="769" y="233"/>
                      <a:pt x="766" y="263"/>
                      <a:pt x="756" y="292"/>
                    </a:cubicBezTo>
                    <a:cubicBezTo>
                      <a:pt x="748" y="311"/>
                      <a:pt x="739" y="328"/>
                      <a:pt x="731" y="347"/>
                    </a:cubicBezTo>
                    <a:cubicBezTo>
                      <a:pt x="725" y="358"/>
                      <a:pt x="726" y="372"/>
                      <a:pt x="719" y="383"/>
                    </a:cubicBezTo>
                    <a:cubicBezTo>
                      <a:pt x="703" y="406"/>
                      <a:pt x="678" y="410"/>
                      <a:pt x="659" y="432"/>
                    </a:cubicBezTo>
                    <a:cubicBezTo>
                      <a:pt x="641" y="476"/>
                      <a:pt x="626" y="519"/>
                      <a:pt x="586" y="547"/>
                    </a:cubicBezTo>
                    <a:cubicBezTo>
                      <a:pt x="582" y="553"/>
                      <a:pt x="579" y="560"/>
                      <a:pt x="574" y="565"/>
                    </a:cubicBezTo>
                    <a:cubicBezTo>
                      <a:pt x="569" y="568"/>
                      <a:pt x="560" y="566"/>
                      <a:pt x="556" y="571"/>
                    </a:cubicBezTo>
                    <a:cubicBezTo>
                      <a:pt x="549" y="577"/>
                      <a:pt x="550" y="589"/>
                      <a:pt x="543" y="595"/>
                    </a:cubicBezTo>
                    <a:cubicBezTo>
                      <a:pt x="525" y="607"/>
                      <a:pt x="485" y="612"/>
                      <a:pt x="465" y="619"/>
                    </a:cubicBezTo>
                    <a:cubicBezTo>
                      <a:pt x="464" y="618"/>
                      <a:pt x="422" y="612"/>
                      <a:pt x="416" y="607"/>
                    </a:cubicBezTo>
                    <a:cubicBezTo>
                      <a:pt x="364" y="563"/>
                      <a:pt x="431" y="595"/>
                      <a:pt x="374" y="577"/>
                    </a:cubicBezTo>
                    <a:cubicBezTo>
                      <a:pt x="363" y="573"/>
                      <a:pt x="352" y="570"/>
                      <a:pt x="343" y="565"/>
                    </a:cubicBezTo>
                    <a:cubicBezTo>
                      <a:pt x="330" y="558"/>
                      <a:pt x="307" y="541"/>
                      <a:pt x="307" y="541"/>
                    </a:cubicBezTo>
                    <a:cubicBezTo>
                      <a:pt x="295" y="505"/>
                      <a:pt x="275" y="473"/>
                      <a:pt x="240" y="462"/>
                    </a:cubicBezTo>
                    <a:cubicBezTo>
                      <a:pt x="225" y="418"/>
                      <a:pt x="238" y="432"/>
                      <a:pt x="210" y="413"/>
                    </a:cubicBezTo>
                    <a:cubicBezTo>
                      <a:pt x="193" y="388"/>
                      <a:pt x="168" y="387"/>
                      <a:pt x="149" y="365"/>
                    </a:cubicBezTo>
                    <a:cubicBezTo>
                      <a:pt x="127" y="339"/>
                      <a:pt x="110" y="311"/>
                      <a:pt x="89" y="286"/>
                    </a:cubicBezTo>
                    <a:cubicBezTo>
                      <a:pt x="71" y="264"/>
                      <a:pt x="80" y="252"/>
                      <a:pt x="52" y="244"/>
                    </a:cubicBezTo>
                    <a:cubicBezTo>
                      <a:pt x="30" y="228"/>
                      <a:pt x="34" y="215"/>
                      <a:pt x="10" y="207"/>
                    </a:cubicBezTo>
                    <a:cubicBezTo>
                      <a:pt x="0" y="272"/>
                      <a:pt x="17" y="336"/>
                      <a:pt x="16" y="401"/>
                    </a:cubicBezTo>
                    <a:cubicBezTo>
                      <a:pt x="14" y="490"/>
                      <a:pt x="8" y="579"/>
                      <a:pt x="4" y="668"/>
                    </a:cubicBez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 flipH="1">
                <a:off x="4322" y="2952"/>
                <a:ext cx="0" cy="622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0" y="2832"/>
                <a:ext cx="1476" cy="694"/>
              </a:xfrm>
              <a:custGeom>
                <a:avLst/>
                <a:gdLst>
                  <a:gd name="T0" fmla="*/ 0 w 2496"/>
                  <a:gd name="T1" fmla="*/ 8 h 688"/>
                  <a:gd name="T2" fmla="*/ 432 w 2496"/>
                  <a:gd name="T3" fmla="*/ 104 h 688"/>
                  <a:gd name="T4" fmla="*/ 960 w 2496"/>
                  <a:gd name="T5" fmla="*/ 632 h 688"/>
                  <a:gd name="T6" fmla="*/ 1344 w 2496"/>
                  <a:gd name="T7" fmla="*/ 440 h 688"/>
                  <a:gd name="T8" fmla="*/ 1632 w 2496"/>
                  <a:gd name="T9" fmla="*/ 536 h 688"/>
                  <a:gd name="T10" fmla="*/ 1872 w 2496"/>
                  <a:gd name="T11" fmla="*/ 536 h 688"/>
                  <a:gd name="T12" fmla="*/ 2160 w 2496"/>
                  <a:gd name="T13" fmla="*/ 344 h 688"/>
                  <a:gd name="T14" fmla="*/ 2496 w 2496"/>
                  <a:gd name="T15" fmla="*/ 344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6" h="688">
                    <a:moveTo>
                      <a:pt x="0" y="8"/>
                    </a:moveTo>
                    <a:cubicBezTo>
                      <a:pt x="136" y="4"/>
                      <a:pt x="272" y="0"/>
                      <a:pt x="432" y="104"/>
                    </a:cubicBezTo>
                    <a:cubicBezTo>
                      <a:pt x="592" y="208"/>
                      <a:pt x="808" y="576"/>
                      <a:pt x="960" y="632"/>
                    </a:cubicBezTo>
                    <a:cubicBezTo>
                      <a:pt x="1112" y="688"/>
                      <a:pt x="1232" y="456"/>
                      <a:pt x="1344" y="440"/>
                    </a:cubicBezTo>
                    <a:cubicBezTo>
                      <a:pt x="1456" y="424"/>
                      <a:pt x="1544" y="520"/>
                      <a:pt x="1632" y="536"/>
                    </a:cubicBezTo>
                    <a:cubicBezTo>
                      <a:pt x="1720" y="552"/>
                      <a:pt x="1784" y="568"/>
                      <a:pt x="1872" y="536"/>
                    </a:cubicBezTo>
                    <a:cubicBezTo>
                      <a:pt x="1960" y="504"/>
                      <a:pt x="2056" y="376"/>
                      <a:pt x="2160" y="344"/>
                    </a:cubicBezTo>
                    <a:cubicBezTo>
                      <a:pt x="2264" y="312"/>
                      <a:pt x="2440" y="344"/>
                      <a:pt x="2496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77"/>
              <p:cNvSpPr>
                <a:spLocks/>
              </p:cNvSpPr>
              <p:nvPr/>
            </p:nvSpPr>
            <p:spPr bwMode="auto">
              <a:xfrm>
                <a:off x="4322" y="3023"/>
                <a:ext cx="623" cy="335"/>
              </a:xfrm>
              <a:custGeom>
                <a:avLst/>
                <a:gdLst>
                  <a:gd name="T0" fmla="*/ 912 w 912"/>
                  <a:gd name="T1" fmla="*/ 0 h 672"/>
                  <a:gd name="T2" fmla="*/ 576 w 912"/>
                  <a:gd name="T3" fmla="*/ 576 h 672"/>
                  <a:gd name="T4" fmla="*/ 336 w 912"/>
                  <a:gd name="T5" fmla="*/ 576 h 672"/>
                  <a:gd name="T6" fmla="*/ 0 w 912"/>
                  <a:gd name="T7" fmla="*/ 19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2" h="672">
                    <a:moveTo>
                      <a:pt x="912" y="0"/>
                    </a:moveTo>
                    <a:cubicBezTo>
                      <a:pt x="792" y="240"/>
                      <a:pt x="672" y="480"/>
                      <a:pt x="576" y="576"/>
                    </a:cubicBezTo>
                    <a:cubicBezTo>
                      <a:pt x="480" y="672"/>
                      <a:pt x="432" y="640"/>
                      <a:pt x="336" y="576"/>
                    </a:cubicBezTo>
                    <a:cubicBezTo>
                      <a:pt x="240" y="512"/>
                      <a:pt x="120" y="352"/>
                      <a:pt x="0" y="192"/>
                    </a:cubicBezTo>
                  </a:path>
                </a:pathLst>
              </a:cu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78"/>
              <p:cNvSpPr>
                <a:spLocks/>
              </p:cNvSpPr>
              <p:nvPr/>
            </p:nvSpPr>
            <p:spPr bwMode="auto">
              <a:xfrm>
                <a:off x="4322" y="3239"/>
                <a:ext cx="623" cy="335"/>
              </a:xfrm>
              <a:custGeom>
                <a:avLst/>
                <a:gdLst>
                  <a:gd name="T0" fmla="*/ 912 w 912"/>
                  <a:gd name="T1" fmla="*/ 0 h 672"/>
                  <a:gd name="T2" fmla="*/ 576 w 912"/>
                  <a:gd name="T3" fmla="*/ 576 h 672"/>
                  <a:gd name="T4" fmla="*/ 336 w 912"/>
                  <a:gd name="T5" fmla="*/ 576 h 672"/>
                  <a:gd name="T6" fmla="*/ 0 w 912"/>
                  <a:gd name="T7" fmla="*/ 19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2" h="672">
                    <a:moveTo>
                      <a:pt x="912" y="0"/>
                    </a:moveTo>
                    <a:cubicBezTo>
                      <a:pt x="792" y="240"/>
                      <a:pt x="672" y="480"/>
                      <a:pt x="576" y="576"/>
                    </a:cubicBezTo>
                    <a:cubicBezTo>
                      <a:pt x="480" y="672"/>
                      <a:pt x="432" y="640"/>
                      <a:pt x="336" y="576"/>
                    </a:cubicBezTo>
                    <a:cubicBezTo>
                      <a:pt x="240" y="512"/>
                      <a:pt x="120" y="352"/>
                      <a:pt x="0" y="192"/>
                    </a:cubicBezTo>
                  </a:path>
                </a:pathLst>
              </a:cu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81"/>
              <p:cNvSpPr>
                <a:spLocks/>
              </p:cNvSpPr>
              <p:nvPr/>
            </p:nvSpPr>
            <p:spPr bwMode="auto">
              <a:xfrm>
                <a:off x="4322" y="3119"/>
                <a:ext cx="623" cy="335"/>
              </a:xfrm>
              <a:custGeom>
                <a:avLst/>
                <a:gdLst>
                  <a:gd name="T0" fmla="*/ 912 w 912"/>
                  <a:gd name="T1" fmla="*/ 0 h 672"/>
                  <a:gd name="T2" fmla="*/ 576 w 912"/>
                  <a:gd name="T3" fmla="*/ 576 h 672"/>
                  <a:gd name="T4" fmla="*/ 336 w 912"/>
                  <a:gd name="T5" fmla="*/ 576 h 672"/>
                  <a:gd name="T6" fmla="*/ 0 w 912"/>
                  <a:gd name="T7" fmla="*/ 19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2" h="672">
                    <a:moveTo>
                      <a:pt x="912" y="0"/>
                    </a:moveTo>
                    <a:cubicBezTo>
                      <a:pt x="792" y="240"/>
                      <a:pt x="672" y="480"/>
                      <a:pt x="576" y="576"/>
                    </a:cubicBezTo>
                    <a:cubicBezTo>
                      <a:pt x="480" y="672"/>
                      <a:pt x="432" y="640"/>
                      <a:pt x="336" y="576"/>
                    </a:cubicBezTo>
                    <a:cubicBezTo>
                      <a:pt x="240" y="512"/>
                      <a:pt x="120" y="352"/>
                      <a:pt x="0" y="192"/>
                    </a:cubicBezTo>
                  </a:path>
                </a:pathLst>
              </a:custGeom>
              <a:noFill/>
              <a:ln w="25400" cap="flat">
                <a:solidFill>
                  <a:srgbClr val="0000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" name="Line 114"/>
            <p:cNvSpPr>
              <a:spLocks noChangeShapeType="1"/>
            </p:cNvSpPr>
            <p:nvPr/>
          </p:nvSpPr>
          <p:spPr bwMode="auto">
            <a:xfrm flipH="1" flipV="1">
              <a:off x="4176" y="2928"/>
              <a:ext cx="192" cy="24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115"/>
            <p:cNvSpPr>
              <a:spLocks noChangeShapeType="1"/>
            </p:cNvSpPr>
            <p:nvPr/>
          </p:nvSpPr>
          <p:spPr bwMode="auto">
            <a:xfrm flipH="1" flipV="1">
              <a:off x="3984" y="2928"/>
              <a:ext cx="384" cy="43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116"/>
            <p:cNvSpPr>
              <a:spLocks noChangeShapeType="1"/>
            </p:cNvSpPr>
            <p:nvPr/>
          </p:nvSpPr>
          <p:spPr bwMode="auto">
            <a:xfrm flipH="1" flipV="1">
              <a:off x="4080" y="2928"/>
              <a:ext cx="240" cy="28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Line 117"/>
            <p:cNvSpPr>
              <a:spLocks noChangeShapeType="1"/>
            </p:cNvSpPr>
            <p:nvPr/>
          </p:nvSpPr>
          <p:spPr bwMode="auto">
            <a:xfrm flipV="1">
              <a:off x="4896" y="2928"/>
              <a:ext cx="96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118"/>
            <p:cNvSpPr>
              <a:spLocks noChangeShapeType="1"/>
            </p:cNvSpPr>
            <p:nvPr/>
          </p:nvSpPr>
          <p:spPr bwMode="auto">
            <a:xfrm flipV="1">
              <a:off x="4896" y="2976"/>
              <a:ext cx="240" cy="33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Line 119"/>
            <p:cNvSpPr>
              <a:spLocks noChangeShapeType="1"/>
            </p:cNvSpPr>
            <p:nvPr/>
          </p:nvSpPr>
          <p:spPr bwMode="auto">
            <a:xfrm flipV="1">
              <a:off x="4848" y="2928"/>
              <a:ext cx="240" cy="33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Text Box 101"/>
            <p:cNvSpPr txBox="1">
              <a:spLocks noChangeArrowheads="1"/>
            </p:cNvSpPr>
            <p:nvPr/>
          </p:nvSpPr>
          <p:spPr bwMode="auto">
            <a:xfrm>
              <a:off x="4992" y="3176"/>
              <a:ext cx="576" cy="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chemeClr val="accent2"/>
                  </a:solidFill>
                </a:rPr>
                <a:t>data point &amp; </a:t>
              </a:r>
              <a:r>
                <a:rPr lang="en-US" sz="1100" dirty="0" smtClean="0">
                  <a:solidFill>
                    <a:schemeClr val="accent2"/>
                  </a:solidFill>
                </a:rPr>
                <a:t>model constraints</a:t>
              </a:r>
              <a:endParaRPr lang="en-US" dirty="0"/>
            </a:p>
          </p:txBody>
        </p:sp>
        <p:sp>
          <p:nvSpPr>
            <p:cNvPr id="25" name="AutoShape 124"/>
            <p:cNvSpPr>
              <a:spLocks noChangeArrowheads="1"/>
            </p:cNvSpPr>
            <p:nvPr/>
          </p:nvSpPr>
          <p:spPr bwMode="auto">
            <a:xfrm>
              <a:off x="4800" y="2832"/>
              <a:ext cx="48" cy="768"/>
            </a:xfrm>
            <a:prstGeom prst="flowChartCollate">
              <a:avLst/>
            </a:prstGeom>
            <a:solidFill>
              <a:srgbClr val="808080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127"/>
            <p:cNvSpPr>
              <a:spLocks noChangeArrowheads="1"/>
            </p:cNvSpPr>
            <p:nvPr/>
          </p:nvSpPr>
          <p:spPr bwMode="auto">
            <a:xfrm>
              <a:off x="4416" y="2880"/>
              <a:ext cx="48" cy="768"/>
            </a:xfrm>
            <a:prstGeom prst="flowChartCollate">
              <a:avLst/>
            </a:prstGeom>
            <a:solidFill>
              <a:srgbClr val="808080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128"/>
            <p:cNvSpPr>
              <a:spLocks noChangeArrowheads="1"/>
            </p:cNvSpPr>
            <p:nvPr/>
          </p:nvSpPr>
          <p:spPr bwMode="auto">
            <a:xfrm>
              <a:off x="4608" y="2976"/>
              <a:ext cx="48" cy="816"/>
            </a:xfrm>
            <a:prstGeom prst="flowChartCollate">
              <a:avLst/>
            </a:prstGeom>
            <a:solidFill>
              <a:srgbClr val="808080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AutoShape 129"/>
            <p:cNvSpPr>
              <a:spLocks noChangeArrowheads="1"/>
            </p:cNvSpPr>
            <p:nvPr/>
          </p:nvSpPr>
          <p:spPr bwMode="auto">
            <a:xfrm>
              <a:off x="4512" y="2976"/>
              <a:ext cx="48" cy="768"/>
            </a:xfrm>
            <a:prstGeom prst="flowChartCollate">
              <a:avLst/>
            </a:prstGeom>
            <a:solidFill>
              <a:srgbClr val="808080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AutoShape 130"/>
            <p:cNvSpPr>
              <a:spLocks noChangeArrowheads="1"/>
            </p:cNvSpPr>
            <p:nvPr/>
          </p:nvSpPr>
          <p:spPr bwMode="auto">
            <a:xfrm>
              <a:off x="4032" y="2928"/>
              <a:ext cx="48" cy="720"/>
            </a:xfrm>
            <a:prstGeom prst="flowChartCollate">
              <a:avLst/>
            </a:prstGeom>
            <a:solidFill>
              <a:srgbClr val="808080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609600" y="6167735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/>
              <a:t>constraints may be solved by nested optimization</a:t>
            </a:r>
          </a:p>
        </p:txBody>
      </p:sp>
    </p:spTree>
    <p:extLst>
      <p:ext uri="{BB962C8B-B14F-4D97-AF65-F5344CB8AC3E}">
        <p14:creationId xmlns:p14="http://schemas.microsoft.com/office/powerpoint/2010/main" val="26262693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4582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over-fitting can be avoided with better tools 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ea typeface="Kozuka Gothic Pro B" charset="0"/>
              <a:cs typeface="Kozuka Gothic Pro B" charset="0"/>
            </a:endParaRP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  <a:p>
            <a:endParaRPr lang="en-US" dirty="0">
              <a:ea typeface="ＭＳ Ｐゴシック" charset="0"/>
            </a:endParaRP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sp>
        <p:nvSpPr>
          <p:cNvPr id="65540" name="Content Placeholder 2"/>
          <p:cNvSpPr>
            <a:spLocks/>
          </p:cNvSpPr>
          <p:nvPr/>
        </p:nvSpPr>
        <p:spPr bwMode="auto">
          <a:xfrm>
            <a:off x="533400" y="152400"/>
            <a:ext cx="3657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/>
              <a:t>over-fitting is a consequence of having missing information that fails to inform the optimizer   </a:t>
            </a:r>
            <a:endParaRPr lang="en-US" sz="1800" dirty="0" smtClean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/>
              <a:t>can come from:</a:t>
            </a:r>
            <a:endParaRPr lang="en-US" sz="2200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chemeClr val="accent2"/>
                </a:solidFill>
              </a:rPr>
              <a:t>missing or approximate constraining information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chemeClr val="accent2"/>
                </a:solidFill>
              </a:rPr>
              <a:t>abstract convergence criteria (scoring function)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chemeClr val="accent2"/>
                </a:solidFill>
              </a:rPr>
              <a:t>poor objective function</a:t>
            </a:r>
            <a:endParaRPr lang="en-US" sz="18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 dirty="0" smtClean="0">
              <a:solidFill>
                <a:srgbClr val="800000"/>
              </a:solidFill>
            </a:endParaRPr>
          </a:p>
        </p:txBody>
      </p:sp>
      <p:cxnSp>
        <p:nvCxnSpPr>
          <p:cNvPr id="65541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524000"/>
            <a:ext cx="2133600" cy="1623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524000"/>
            <a:ext cx="2133600" cy="1623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3124200"/>
            <a:ext cx="2133600" cy="1623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3124200"/>
            <a:ext cx="2133600" cy="1623273"/>
          </a:xfrm>
          <a:prstGeom prst="rect">
            <a:avLst/>
          </a:prstGeom>
        </p:spPr>
      </p:pic>
      <p:sp>
        <p:nvSpPr>
          <p:cNvPr id="14" name="Content Placeholder 2"/>
          <p:cNvSpPr>
            <a:spLocks/>
          </p:cNvSpPr>
          <p:nvPr/>
        </p:nvSpPr>
        <p:spPr bwMode="auto">
          <a:xfrm>
            <a:off x="533400" y="2057400"/>
            <a:ext cx="838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1800" dirty="0" smtClean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 dirty="0" smtClean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 dirty="0" smtClean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>
                <a:solidFill>
                  <a:srgbClr val="800000"/>
                </a:solidFill>
              </a:rPr>
              <a:t>no over-fitting if:</a:t>
            </a:r>
            <a:endParaRPr lang="en-US" dirty="0">
              <a:solidFill>
                <a:srgbClr val="800000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chemeClr val="bg2"/>
                </a:solidFill>
              </a:rPr>
              <a:t>all constraining information is explicitly applied (by kernel transformation)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rgbClr val="3366FF"/>
                </a:solidFill>
              </a:rPr>
              <a:t>objective and scoring function are the QOI and our actual quality metric</a:t>
            </a:r>
            <a:endParaRPr lang="en-US" sz="1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9214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9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14690" name="Content Placeholder 2"/>
          <p:cNvSpPr>
            <a:spLocks/>
          </p:cNvSpPr>
          <p:nvPr/>
        </p:nvSpPr>
        <p:spPr bwMode="auto">
          <a:xfrm>
            <a:off x="5219700" y="3068638"/>
            <a:ext cx="3673475" cy="3600450"/>
          </a:xfrm>
          <a:prstGeom prst="rect">
            <a:avLst/>
          </a:prstGeom>
          <a:solidFill>
            <a:srgbClr val="E8E8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</a:pPr>
            <a:endParaRPr lang="en-US" sz="1400">
              <a:latin typeface="Calibri" charset="0"/>
            </a:endParaRPr>
          </a:p>
        </p:txBody>
      </p:sp>
      <p:pic>
        <p:nvPicPr>
          <p:cNvPr id="11469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143000"/>
            <a:ext cx="84455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986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86800" cy="762000"/>
          </a:xfrm>
        </p:spPr>
        <p:txBody>
          <a:bodyPr lIns="91429" tIns="45714" rIns="91429" bIns="45714"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23" charset="0"/>
                <a:ea typeface="Kozuka Gothic Pro B" pitchFamily="34" charset="-128"/>
              </a:rPr>
              <a:t>a realistic model can be very expensive</a:t>
            </a:r>
          </a:p>
        </p:txBody>
      </p:sp>
      <p:sp>
        <p:nvSpPr>
          <p:cNvPr id="114693" name="Rectangle 9"/>
          <p:cNvSpPr>
            <a:spLocks noChangeArrowheads="1"/>
          </p:cNvSpPr>
          <p:nvPr/>
        </p:nvSpPr>
        <p:spPr bwMode="auto">
          <a:xfrm>
            <a:off x="1028700" y="14573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defTabSz="455613"/>
            <a:endParaRPr lang="en-US" sz="1800">
              <a:latin typeface="Calibri" charset="0"/>
            </a:endParaRPr>
          </a:p>
        </p:txBody>
      </p:sp>
      <p:pic>
        <p:nvPicPr>
          <p:cNvPr id="114694" name="Picture 17" descr="psaap2-300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204788"/>
            <a:ext cx="10287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 bwMode="auto">
          <a:xfrm>
            <a:off x="414338" y="908050"/>
            <a:ext cx="820896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4696" name="Content Placeholder 2"/>
          <p:cNvSpPr>
            <a:spLocks/>
          </p:cNvSpPr>
          <p:nvPr/>
        </p:nvSpPr>
        <p:spPr bwMode="auto">
          <a:xfrm>
            <a:off x="5580063" y="6381750"/>
            <a:ext cx="3240087" cy="215900"/>
          </a:xfrm>
          <a:prstGeom prst="rect">
            <a:avLst/>
          </a:prstGeom>
          <a:solidFill>
            <a:srgbClr val="E8E8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</a:pPr>
            <a:endParaRPr lang="en-US" sz="1400">
              <a:latin typeface="Calibri" charset="0"/>
            </a:endParaRPr>
          </a:p>
        </p:txBody>
      </p:sp>
      <p:cxnSp>
        <p:nvCxnSpPr>
          <p:cNvPr id="114697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709483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836034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10600" cy="762000"/>
          </a:xfrm>
        </p:spPr>
        <p:txBody>
          <a:bodyPr lIns="91429" tIns="45714" rIns="91429" bIns="45714"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23" charset="0"/>
                <a:ea typeface="Kozuka Gothic Pro B" pitchFamily="34" charset="-128"/>
              </a:rPr>
              <a:t>optimization can be very very expensive</a:t>
            </a:r>
          </a:p>
        </p:txBody>
      </p:sp>
      <p:sp>
        <p:nvSpPr>
          <p:cNvPr id="116739" name="Content Placeholder 2"/>
          <p:cNvSpPr>
            <a:spLocks/>
          </p:cNvSpPr>
          <p:nvPr/>
        </p:nvSpPr>
        <p:spPr bwMode="auto">
          <a:xfrm>
            <a:off x="5589588" y="4419600"/>
            <a:ext cx="3173412" cy="1981200"/>
          </a:xfrm>
          <a:prstGeom prst="rect">
            <a:avLst/>
          </a:prstGeom>
          <a:solidFill>
            <a:srgbClr val="E8E8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  <a:buFont typeface="Wingdings" charset="0"/>
              <a:buChar char="§"/>
            </a:pPr>
            <a:r>
              <a:rPr lang="en-US" sz="1400">
                <a:latin typeface="Calibri" charset="0"/>
              </a:rPr>
              <a:t>…</a:t>
            </a:r>
            <a:endParaRPr lang="en-US" sz="1800">
              <a:latin typeface="Calibri" charset="0"/>
            </a:endParaRPr>
          </a:p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  <a:buFont typeface="Wingdings" charset="0"/>
              <a:buChar char="§"/>
            </a:pPr>
            <a:endParaRPr lang="en-US" sz="1800">
              <a:latin typeface="Calibri" charset="0"/>
            </a:endParaRPr>
          </a:p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  <a:buFont typeface="Wingdings" charset="0"/>
              <a:buChar char="§"/>
            </a:pPr>
            <a:endParaRPr lang="en-US" sz="600">
              <a:latin typeface="Calibri" charset="0"/>
            </a:endParaRPr>
          </a:p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  <a:buFont typeface="Wingdings" charset="0"/>
              <a:buChar char="§"/>
            </a:pPr>
            <a:endParaRPr lang="en-US" sz="1400">
              <a:latin typeface="Calibri" charset="0"/>
            </a:endParaRPr>
          </a:p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  <a:buFont typeface="Wingdings" charset="0"/>
              <a:buChar char="§"/>
            </a:pPr>
            <a:endParaRPr lang="en-US" sz="1400">
              <a:latin typeface="Calibri" charset="0"/>
            </a:endParaRPr>
          </a:p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  <a:buFont typeface="Wingdings" charset="0"/>
              <a:buChar char="§"/>
            </a:pPr>
            <a:r>
              <a:rPr lang="en-US" sz="1400">
                <a:latin typeface="Calibri" charset="0"/>
              </a:rPr>
              <a:t>…</a:t>
            </a:r>
          </a:p>
        </p:txBody>
      </p:sp>
      <p:sp>
        <p:nvSpPr>
          <p:cNvPr id="116740" name="Rectangle 9"/>
          <p:cNvSpPr>
            <a:spLocks noChangeArrowheads="1"/>
          </p:cNvSpPr>
          <p:nvPr/>
        </p:nvSpPr>
        <p:spPr bwMode="auto">
          <a:xfrm>
            <a:off x="1028700" y="14573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defTabSz="455613"/>
            <a:endParaRPr lang="en-US" sz="1800">
              <a:latin typeface="Calibri" charset="0"/>
            </a:endParaRPr>
          </a:p>
        </p:txBody>
      </p:sp>
      <p:sp>
        <p:nvSpPr>
          <p:cNvPr id="116741" name="Text Box 38"/>
          <p:cNvSpPr txBox="1">
            <a:spLocks noChangeArrowheads="1"/>
          </p:cNvSpPr>
          <p:nvPr/>
        </p:nvSpPr>
        <p:spPr bwMode="auto">
          <a:xfrm>
            <a:off x="5562600" y="2209800"/>
            <a:ext cx="18176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…</a:t>
            </a:r>
            <a:endParaRPr lang="en-US" sz="1000">
              <a:latin typeface="Calibri" charset="0"/>
            </a:endParaRPr>
          </a:p>
        </p:txBody>
      </p:sp>
      <p:sp>
        <p:nvSpPr>
          <p:cNvPr id="116742" name="Text Box 36"/>
          <p:cNvSpPr txBox="1">
            <a:spLocks noChangeArrowheads="1"/>
          </p:cNvSpPr>
          <p:nvPr/>
        </p:nvSpPr>
        <p:spPr bwMode="auto">
          <a:xfrm>
            <a:off x="5562600" y="1219200"/>
            <a:ext cx="984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… </a:t>
            </a:r>
            <a:endParaRPr lang="en-US" sz="1000">
              <a:latin typeface="Calibri" charset="0"/>
            </a:endParaRPr>
          </a:p>
        </p:txBody>
      </p:sp>
      <p:sp>
        <p:nvSpPr>
          <p:cNvPr id="116743" name="Content Placeholder 2"/>
          <p:cNvSpPr>
            <a:spLocks noGrp="1"/>
          </p:cNvSpPr>
          <p:nvPr>
            <p:ph idx="4294967295"/>
          </p:nvPr>
        </p:nvSpPr>
        <p:spPr>
          <a:xfrm>
            <a:off x="601663" y="1143000"/>
            <a:ext cx="4732337" cy="5257800"/>
          </a:xfrm>
        </p:spPr>
        <p:txBody>
          <a:bodyPr lIns="91429" tIns="45714" rIns="91429" bIns="45714"/>
          <a:lstStyle/>
          <a:p>
            <a:pPr marL="341313" indent="-341313" eaLnBrk="1" hangingPunct="1"/>
            <a:r>
              <a:rPr lang="en-US" sz="1600">
                <a:latin typeface="Calibri" charset="0"/>
                <a:ea typeface="ＭＳ Ｐゴシック" charset="0"/>
              </a:rPr>
              <a:t>…</a:t>
            </a:r>
          </a:p>
          <a:p>
            <a:pPr marL="739775" lvl="1" indent="-284163" eaLnBrk="1" hangingPunct="1"/>
            <a:endParaRPr lang="en-US" sz="1200">
              <a:latin typeface="Calibri" charset="0"/>
              <a:ea typeface="ＭＳ Ｐゴシック" charset="0"/>
            </a:endParaRPr>
          </a:p>
          <a:p>
            <a:pPr marL="341313" indent="-341313" eaLnBrk="1" hangingPunct="1"/>
            <a:r>
              <a:rPr lang="en-US" sz="1600">
                <a:latin typeface="Calibri" charset="0"/>
                <a:ea typeface="ＭＳ Ｐゴシック" charset="0"/>
              </a:rPr>
              <a:t>…</a:t>
            </a:r>
          </a:p>
          <a:p>
            <a:pPr marL="739775" lvl="1" indent="-284163" eaLnBrk="1" hangingPunct="1"/>
            <a:r>
              <a:rPr lang="en-US" sz="1600">
                <a:latin typeface="Calibri" charset="0"/>
                <a:ea typeface="ＭＳ Ｐゴシック" charset="0"/>
              </a:rPr>
              <a:t>…</a:t>
            </a:r>
          </a:p>
          <a:p>
            <a:pPr marL="739775" lvl="1" indent="-284163" eaLnBrk="1" hangingPunct="1"/>
            <a:r>
              <a:rPr lang="en-US" sz="1600">
                <a:latin typeface="Calibri" charset="0"/>
                <a:ea typeface="ＭＳ Ｐゴシック" charset="0"/>
              </a:rPr>
              <a:t>…</a:t>
            </a:r>
          </a:p>
          <a:p>
            <a:pPr marL="739775" lvl="1" indent="-284163" eaLnBrk="1" hangingPunct="1"/>
            <a:endParaRPr lang="en-US" sz="1200">
              <a:latin typeface="Calibri" charset="0"/>
              <a:ea typeface="ＭＳ Ｐゴシック" charset="0"/>
            </a:endParaRPr>
          </a:p>
          <a:p>
            <a:pPr marL="341313" indent="-341313" eaLnBrk="1" hangingPunct="1"/>
            <a:r>
              <a:rPr lang="en-US" sz="1600">
                <a:latin typeface="Calibri" charset="0"/>
                <a:ea typeface="ＭＳ Ｐゴシック" charset="0"/>
              </a:rPr>
              <a:t>…</a:t>
            </a:r>
            <a:endParaRPr lang="en-US" sz="1800">
              <a:latin typeface="Calibri" charset="0"/>
              <a:ea typeface="ＭＳ Ｐゴシック" charset="0"/>
            </a:endParaRPr>
          </a:p>
          <a:p>
            <a:pPr marL="341313" indent="-341313" eaLnBrk="1" hangingPunct="1"/>
            <a:endParaRPr lang="en-US" sz="1600">
              <a:latin typeface="Calibri" charset="0"/>
              <a:ea typeface="ＭＳ Ｐゴシック" charset="0"/>
            </a:endParaRPr>
          </a:p>
          <a:p>
            <a:pPr marL="341313" indent="-341313" eaLnBrk="1" hangingPunct="1"/>
            <a:endParaRPr lang="en-US" sz="1400">
              <a:latin typeface="Calibri" charset="0"/>
              <a:ea typeface="ＭＳ Ｐゴシック" charset="0"/>
            </a:endParaRPr>
          </a:p>
          <a:p>
            <a:pPr marL="341313" indent="-341313" eaLnBrk="1" hangingPunct="1"/>
            <a:r>
              <a:rPr lang="en-US" sz="1600">
                <a:latin typeface="Calibri" charset="0"/>
                <a:ea typeface="ＭＳ Ｐゴシック" charset="0"/>
              </a:rPr>
              <a:t>…</a:t>
            </a:r>
          </a:p>
        </p:txBody>
      </p:sp>
      <p:sp>
        <p:nvSpPr>
          <p:cNvPr id="116744" name="Text Box 38"/>
          <p:cNvSpPr txBox="1">
            <a:spLocks noChangeArrowheads="1"/>
          </p:cNvSpPr>
          <p:nvPr/>
        </p:nvSpPr>
        <p:spPr bwMode="auto">
          <a:xfrm>
            <a:off x="5562600" y="1676400"/>
            <a:ext cx="1428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… </a:t>
            </a:r>
            <a:endParaRPr lang="en-US" sz="1000">
              <a:latin typeface="Calibri" charset="0"/>
            </a:endParaRPr>
          </a:p>
        </p:txBody>
      </p:sp>
      <p:pic>
        <p:nvPicPr>
          <p:cNvPr id="116745" name="Picture 11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111250"/>
            <a:ext cx="88392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6" name="Text Box 14"/>
          <p:cNvSpPr txBox="1">
            <a:spLocks noChangeArrowheads="1"/>
          </p:cNvSpPr>
          <p:nvPr/>
        </p:nvSpPr>
        <p:spPr bwMode="auto">
          <a:xfrm>
            <a:off x="3419475" y="1133475"/>
            <a:ext cx="2514600" cy="314325"/>
          </a:xfrm>
          <a:prstGeom prst="rect">
            <a:avLst/>
          </a:prstGeom>
          <a:solidFill>
            <a:schemeClr val="accent1">
              <a:alpha val="90195"/>
            </a:schemeClr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993366"/>
                </a:solidFill>
              </a:rPr>
              <a:t>sensitivity = - |F(x') - F(x)|</a:t>
            </a:r>
            <a:r>
              <a:rPr lang="en-US" sz="1400" b="1" baseline="30000">
                <a:solidFill>
                  <a:srgbClr val="993366"/>
                </a:solidFill>
              </a:rPr>
              <a:t>2</a:t>
            </a:r>
            <a:r>
              <a:rPr lang="en-US" sz="1400">
                <a:solidFill>
                  <a:schemeClr val="folHlink"/>
                </a:solidFill>
              </a:rPr>
              <a:t> </a:t>
            </a:r>
          </a:p>
        </p:txBody>
      </p:sp>
      <p:pic>
        <p:nvPicPr>
          <p:cNvPr id="116747" name="Picture 17" descr="psaap2-300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204788"/>
            <a:ext cx="10287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 bwMode="auto">
          <a:xfrm>
            <a:off x="414338" y="908050"/>
            <a:ext cx="820896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6749" name="Text Box 12"/>
          <p:cNvSpPr txBox="1">
            <a:spLocks noChangeArrowheads="1"/>
          </p:cNvSpPr>
          <p:nvPr/>
        </p:nvSpPr>
        <p:spPr bwMode="auto">
          <a:xfrm>
            <a:off x="2286000" y="6446838"/>
            <a:ext cx="510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UQ run over 8 days over distributed resources</a:t>
            </a:r>
          </a:p>
        </p:txBody>
      </p:sp>
      <p:cxnSp>
        <p:nvCxnSpPr>
          <p:cNvPr id="116750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382000" cy="762000"/>
          </a:xfrm>
        </p:spPr>
        <p:txBody>
          <a:bodyPr/>
          <a:lstStyle/>
          <a:p>
            <a:r>
              <a:rPr lang="en-US">
                <a:ea typeface="Kozuka Gothic Pro B" charset="0"/>
                <a:cs typeface="Kozuka Gothic Pro B" charset="0"/>
              </a:rPr>
              <a:t>the need for optimizer-based parallelism</a:t>
            </a:r>
          </a:p>
        </p:txBody>
      </p:sp>
      <p:sp>
        <p:nvSpPr>
          <p:cNvPr id="11878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118787" name="Content Placeholder 2"/>
          <p:cNvSpPr>
            <a:spLocks/>
          </p:cNvSpPr>
          <p:nvPr/>
        </p:nvSpPr>
        <p:spPr bwMode="auto">
          <a:xfrm>
            <a:off x="533400" y="1219200"/>
            <a:ext cx="7315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12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/>
              <a:t>cluster-scale objective functions require: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large-scale parallel and distributed computing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asynchronous execution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monitoring, caching, archiving, and job restarts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dynamic decision making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efficient batch execution of the model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/>
              <a:t>optimizers, however, tend to be: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notoriously serial (iterative process)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(synchronously) bound to a model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diagnostic-limited and stateless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of fixed execution strategy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efficient in solver algorithmic speed</a:t>
            </a:r>
            <a:endParaRPr lang="en-US" sz="1800"/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800">
                <a:solidFill>
                  <a:srgbClr val="800000"/>
                </a:solidFill>
              </a:rPr>
              <a:t>     …the opposite of what is required!</a:t>
            </a:r>
            <a:endParaRPr lang="en-US" sz="1800">
              <a:solidFill>
                <a:srgbClr val="556A92"/>
              </a:solidFill>
            </a:endParaRPr>
          </a:p>
        </p:txBody>
      </p:sp>
      <p:pic>
        <p:nvPicPr>
          <p:cNvPr id="182374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23750" name="Rectangle 6"/>
          <p:cNvSpPr>
            <a:spLocks noChangeArrowheads="1"/>
          </p:cNvSpPr>
          <p:nvPr/>
        </p:nvSpPr>
        <p:spPr bwMode="auto">
          <a:xfrm>
            <a:off x="5562600" y="4038600"/>
            <a:ext cx="3303588" cy="165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Courier" charset="0"/>
              </a:rPr>
              <a:t>  </a:t>
            </a:r>
            <a:r>
              <a:rPr lang="en-US" sz="1200" dirty="0">
                <a:solidFill>
                  <a:schemeClr val="accent2"/>
                </a:solidFill>
                <a:latin typeface="Courier" charset="0"/>
              </a:rPr>
              <a:t># the function to be minimized</a:t>
            </a:r>
          </a:p>
          <a:p>
            <a:pPr eaLnBrk="0" hangingPunct="0">
              <a:defRPr/>
            </a:pPr>
            <a:r>
              <a:rPr lang="en-US" sz="1200" dirty="0">
                <a:solidFill>
                  <a:schemeClr val="accent2"/>
                </a:solidFill>
                <a:latin typeface="Courier" charset="0"/>
              </a:rPr>
              <a:t>   # and initial values</a:t>
            </a: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 import </a:t>
            </a:r>
            <a:r>
              <a:rPr lang="en-US" sz="1200" dirty="0" err="1">
                <a:latin typeface="Courier" charset="0"/>
              </a:rPr>
              <a:t>taylor</a:t>
            </a:r>
            <a:r>
              <a:rPr lang="en-US" sz="1200" dirty="0">
                <a:latin typeface="Courier" charset="0"/>
              </a:rPr>
              <a:t> as </a:t>
            </a:r>
            <a:r>
              <a:rPr lang="en-US" sz="1200" dirty="0" err="1">
                <a:latin typeface="Courier" charset="0"/>
              </a:rPr>
              <a:t>my_model</a:t>
            </a: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 x0 = [0.8, 1.2, 0.7]</a:t>
            </a:r>
          </a:p>
          <a:p>
            <a:pPr eaLnBrk="0" hangingPunct="0">
              <a:defRPr/>
            </a:pP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 </a:t>
            </a:r>
            <a:r>
              <a:rPr lang="en-US" sz="1200" dirty="0">
                <a:solidFill>
                  <a:schemeClr val="accent2"/>
                </a:solidFill>
                <a:latin typeface="Courier" charset="0"/>
              </a:rPr>
              <a:t># obtain the solution</a:t>
            </a:r>
            <a:endParaRPr lang="en-US" sz="1200" dirty="0">
              <a:latin typeface="Courier" charset="0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 import </a:t>
            </a:r>
            <a:r>
              <a:rPr lang="en-US" sz="1200" dirty="0" err="1">
                <a:latin typeface="Courier" charset="0"/>
              </a:rPr>
              <a:t>diffev</a:t>
            </a:r>
            <a:r>
              <a:rPr lang="en-US" sz="1200" dirty="0">
                <a:latin typeface="Courier" charset="0"/>
              </a:rPr>
              <a:t> as solver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</a:rPr>
              <a:t>   solution = solver(</a:t>
            </a:r>
            <a:r>
              <a:rPr lang="en-US" sz="1200" dirty="0" err="1">
                <a:latin typeface="Courier" charset="0"/>
              </a:rPr>
              <a:t>my_model</a:t>
            </a:r>
            <a:r>
              <a:rPr lang="en-US" sz="1200" dirty="0">
                <a:latin typeface="Courier" charset="0"/>
              </a:rPr>
              <a:t>, x0)</a:t>
            </a:r>
            <a:endParaRPr lang="en-US" dirty="0"/>
          </a:p>
        </p:txBody>
      </p:sp>
      <p:pic>
        <p:nvPicPr>
          <p:cNvPr id="18237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17650"/>
            <a:ext cx="228600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8791" name="Text Box 38"/>
          <p:cNvSpPr txBox="1">
            <a:spLocks noChangeArrowheads="1"/>
          </p:cNvSpPr>
          <p:nvPr/>
        </p:nvSpPr>
        <p:spPr bwMode="auto">
          <a:xfrm>
            <a:off x="6934200" y="5867400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hlink"/>
                </a:solidFill>
                <a:latin typeface="Calibri" charset="0"/>
              </a:rPr>
              <a:t>optimization tends to be blocking until a solution is found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922" name="Picture 2" descr="optim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38100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3923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382000" cy="7620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Kozuka Gothic Pro B" charset="0"/>
              </a:rPr>
              <a:t>plug-and-play </a:t>
            </a:r>
            <a:r>
              <a:rPr lang="en-US" dirty="0" err="1" smtClean="0">
                <a:latin typeface="Arial" charset="0"/>
                <a:ea typeface="Kozuka Gothic Pro B" charset="0"/>
              </a:rPr>
              <a:t>stateful</a:t>
            </a:r>
            <a:r>
              <a:rPr lang="en-US" dirty="0" smtClean="0">
                <a:latin typeface="Arial" charset="0"/>
                <a:ea typeface="Kozuka Gothic Pro B" charset="0"/>
              </a:rPr>
              <a:t> optimization</a:t>
            </a:r>
            <a:endParaRPr lang="en-US" dirty="0">
              <a:latin typeface="Arial" charset="0"/>
              <a:ea typeface="Kozuka Gothic Pro B" charset="0"/>
            </a:endParaRPr>
          </a:p>
        </p:txBody>
      </p:sp>
      <p:sp>
        <p:nvSpPr>
          <p:cNvPr id="123392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>
              <a:latin typeface="Arial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1233925" name="Content Placeholder 2"/>
          <p:cNvSpPr>
            <a:spLocks/>
          </p:cNvSpPr>
          <p:nvPr/>
        </p:nvSpPr>
        <p:spPr bwMode="auto">
          <a:xfrm>
            <a:off x="533400" y="1143000"/>
            <a:ext cx="5943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400"/>
          </a:p>
        </p:txBody>
      </p:sp>
      <p:pic>
        <p:nvPicPr>
          <p:cNvPr id="1233926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33927" name="Rectangle 7"/>
          <p:cNvSpPr>
            <a:spLocks noChangeArrowheads="1"/>
          </p:cNvSpPr>
          <p:nvPr/>
        </p:nvSpPr>
        <p:spPr bwMode="auto">
          <a:xfrm>
            <a:off x="0" y="1066800"/>
            <a:ext cx="53975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Courier" charset="0"/>
              </a:rPr>
              <a:t> </a:t>
            </a:r>
            <a:r>
              <a:rPr lang="en-US" dirty="0" smtClean="0">
                <a:latin typeface="Courier" charset="0"/>
              </a:rPr>
              <a:t> </a:t>
            </a:r>
            <a:r>
              <a:rPr lang="en-US" sz="1200" dirty="0" smtClean="0">
                <a:solidFill>
                  <a:schemeClr val="accent2"/>
                </a:solidFill>
                <a:latin typeface="Courier" charset="0"/>
              </a:rPr>
              <a:t># </a:t>
            </a:r>
            <a:r>
              <a:rPr lang="en-US" sz="1200" dirty="0">
                <a:solidFill>
                  <a:schemeClr val="accent2"/>
                </a:solidFill>
                <a:latin typeface="Courier" charset="0"/>
              </a:rPr>
              <a:t>the function to be minimized and initial values</a:t>
            </a:r>
            <a:endParaRPr lang="en-US" sz="1200" dirty="0">
              <a:latin typeface="Courier" charset="0"/>
            </a:endParaRPr>
          </a:p>
          <a:p>
            <a:pPr eaLnBrk="0" hangingPunct="0"/>
            <a:r>
              <a:rPr lang="en-US" sz="1200" dirty="0">
                <a:latin typeface="Courier" charset="0"/>
              </a:rPr>
              <a:t>   import </a:t>
            </a:r>
            <a:r>
              <a:rPr lang="en-US" sz="1200" dirty="0" err="1">
                <a:latin typeface="Courier" charset="0"/>
              </a:rPr>
              <a:t>taylor</a:t>
            </a:r>
            <a:r>
              <a:rPr lang="en-US" sz="1200" dirty="0">
                <a:latin typeface="Courier" charset="0"/>
              </a:rPr>
              <a:t> as </a:t>
            </a:r>
            <a:r>
              <a:rPr lang="en-US" sz="1200" dirty="0" err="1">
                <a:latin typeface="Courier" charset="0"/>
              </a:rPr>
              <a:t>my_model</a:t>
            </a:r>
            <a:endParaRPr lang="en-US" sz="1200" dirty="0">
              <a:latin typeface="Courier" charset="0"/>
            </a:endParaRPr>
          </a:p>
          <a:p>
            <a:pPr eaLnBrk="0" hangingPunct="0"/>
            <a:r>
              <a:rPr lang="en-US" sz="1200" dirty="0">
                <a:latin typeface="Courier" charset="0"/>
              </a:rPr>
              <a:t>   x0 = [0.8, 1.2, 0.7]</a:t>
            </a:r>
          </a:p>
          <a:p>
            <a:pPr eaLnBrk="0" hangingPunct="0"/>
            <a:endParaRPr lang="en-US" sz="1200" dirty="0">
              <a:latin typeface="Courier" charset="0"/>
            </a:endParaRPr>
          </a:p>
          <a:p>
            <a:pPr eaLnBrk="0" hangingPunct="0"/>
            <a:r>
              <a:rPr lang="en-US" sz="1200" dirty="0">
                <a:latin typeface="Courier" charset="0"/>
              </a:rPr>
              <a:t>   </a:t>
            </a:r>
            <a:r>
              <a:rPr lang="en-US" sz="1200" dirty="0">
                <a:solidFill>
                  <a:schemeClr val="accent2"/>
                </a:solidFill>
                <a:latin typeface="Courier" charset="0"/>
              </a:rPr>
              <a:t># get monitor and termination condition objects</a:t>
            </a:r>
            <a:endParaRPr lang="en-US" sz="1200" dirty="0">
              <a:latin typeface="Courier" charset="0"/>
            </a:endParaRPr>
          </a:p>
          <a:p>
            <a:pPr eaLnBrk="0" hangingPunct="0"/>
            <a:r>
              <a:rPr lang="en-US" sz="1200" dirty="0">
                <a:latin typeface="Courier" charset="0"/>
              </a:rPr>
              <a:t>   from </a:t>
            </a:r>
            <a:r>
              <a:rPr lang="en-US" sz="1200" dirty="0" err="1">
                <a:latin typeface="Courier" charset="0"/>
              </a:rPr>
              <a:t>mystic.monitors</a:t>
            </a:r>
            <a:r>
              <a:rPr lang="en-US" sz="1200" dirty="0">
                <a:latin typeface="Courier" charset="0"/>
              </a:rPr>
              <a:t> import Monitor, </a:t>
            </a:r>
            <a:r>
              <a:rPr lang="en-US" sz="1200" dirty="0" err="1">
                <a:latin typeface="Courier" charset="0"/>
              </a:rPr>
              <a:t>VerboseMonitor</a:t>
            </a:r>
            <a:endParaRPr lang="en-US" sz="1200" dirty="0">
              <a:latin typeface="Courier" charset="0"/>
            </a:endParaRPr>
          </a:p>
          <a:p>
            <a:pPr eaLnBrk="0" hangingPunct="0"/>
            <a:r>
              <a:rPr lang="en-US" sz="1200" dirty="0">
                <a:latin typeface="Courier" charset="0"/>
              </a:rPr>
              <a:t>   </a:t>
            </a:r>
            <a:r>
              <a:rPr lang="en-US" sz="1200" dirty="0" err="1">
                <a:latin typeface="Courier" charset="0"/>
              </a:rPr>
              <a:t>stepmon</a:t>
            </a:r>
            <a:r>
              <a:rPr lang="en-US" sz="1200" dirty="0">
                <a:latin typeface="Courier" charset="0"/>
              </a:rPr>
              <a:t> = </a:t>
            </a:r>
            <a:r>
              <a:rPr lang="en-US" sz="1200" dirty="0" err="1">
                <a:latin typeface="Courier" charset="0"/>
              </a:rPr>
              <a:t>VerboseMonitor</a:t>
            </a:r>
            <a:r>
              <a:rPr lang="en-US" sz="1200" dirty="0">
                <a:latin typeface="Courier" charset="0"/>
              </a:rPr>
              <a:t>(5)</a:t>
            </a:r>
          </a:p>
          <a:p>
            <a:pPr eaLnBrk="0" hangingPunct="0"/>
            <a:r>
              <a:rPr lang="en-US" sz="1200" dirty="0">
                <a:latin typeface="Courier" charset="0"/>
              </a:rPr>
              <a:t>   </a:t>
            </a:r>
            <a:r>
              <a:rPr lang="en-US" sz="1200" dirty="0" err="1">
                <a:latin typeface="Courier" charset="0"/>
              </a:rPr>
              <a:t>evalmon</a:t>
            </a:r>
            <a:r>
              <a:rPr lang="en-US" sz="1200" dirty="0">
                <a:latin typeface="Courier" charset="0"/>
              </a:rPr>
              <a:t> = Monitor()</a:t>
            </a:r>
          </a:p>
          <a:p>
            <a:pPr eaLnBrk="0" hangingPunct="0"/>
            <a:r>
              <a:rPr lang="en-US" sz="1200" dirty="0">
                <a:latin typeface="Courier" charset="0"/>
              </a:rPr>
              <a:t>   from </a:t>
            </a:r>
            <a:r>
              <a:rPr lang="en-US" sz="1200" dirty="0" err="1">
                <a:latin typeface="Courier" charset="0"/>
              </a:rPr>
              <a:t>mystic.termination</a:t>
            </a:r>
            <a:r>
              <a:rPr lang="en-US" sz="1200" dirty="0">
                <a:latin typeface="Courier" charset="0"/>
              </a:rPr>
              <a:t> import </a:t>
            </a:r>
            <a:r>
              <a:rPr lang="en-US" sz="1200" dirty="0" err="1">
                <a:latin typeface="Courier" charset="0"/>
              </a:rPr>
              <a:t>ChangeOverGeneration</a:t>
            </a:r>
            <a:endParaRPr lang="en-US" sz="1200" dirty="0">
              <a:latin typeface="Courier" charset="0"/>
            </a:endParaRPr>
          </a:p>
          <a:p>
            <a:pPr eaLnBrk="0" hangingPunct="0"/>
            <a:r>
              <a:rPr lang="en-US" sz="1200" dirty="0">
                <a:latin typeface="Courier" charset="0"/>
              </a:rPr>
              <a:t>   terminate = </a:t>
            </a:r>
            <a:r>
              <a:rPr lang="en-US" sz="1200" dirty="0" err="1">
                <a:latin typeface="Courier" charset="0"/>
              </a:rPr>
              <a:t>ChangeOverGeneration</a:t>
            </a:r>
            <a:r>
              <a:rPr lang="en-US" sz="1200" dirty="0">
                <a:latin typeface="Courier" charset="0"/>
              </a:rPr>
              <a:t>()</a:t>
            </a:r>
          </a:p>
          <a:p>
            <a:pPr eaLnBrk="0" hangingPunct="0"/>
            <a:endParaRPr lang="en-US" sz="1200" dirty="0">
              <a:latin typeface="Courier" charset="0"/>
            </a:endParaRPr>
          </a:p>
          <a:p>
            <a:pPr eaLnBrk="0" hangingPunct="0"/>
            <a:r>
              <a:rPr lang="en-US" sz="1200" dirty="0">
                <a:latin typeface="Courier" charset="0"/>
              </a:rPr>
              <a:t>   </a:t>
            </a:r>
            <a:r>
              <a:rPr lang="en-US" sz="1200" dirty="0">
                <a:solidFill>
                  <a:schemeClr val="accent2"/>
                </a:solidFill>
                <a:latin typeface="Courier" charset="0"/>
              </a:rPr>
              <a:t># instantiate and configure the solver</a:t>
            </a:r>
            <a:endParaRPr lang="en-US" sz="1200" dirty="0">
              <a:latin typeface="Courier" charset="0"/>
            </a:endParaRPr>
          </a:p>
          <a:p>
            <a:pPr eaLnBrk="0" hangingPunct="0"/>
            <a:r>
              <a:rPr lang="en-US" sz="1200" dirty="0">
                <a:latin typeface="Courier" charset="0"/>
              </a:rPr>
              <a:t>   from </a:t>
            </a:r>
            <a:r>
              <a:rPr lang="en-US" sz="1200" dirty="0" err="1">
                <a:latin typeface="Courier" charset="0"/>
              </a:rPr>
              <a:t>mystic.solvers</a:t>
            </a:r>
            <a:r>
              <a:rPr lang="en-US" sz="1200" dirty="0">
                <a:latin typeface="Courier" charset="0"/>
              </a:rPr>
              <a:t> import </a:t>
            </a:r>
            <a:r>
              <a:rPr lang="en-US" sz="1200" dirty="0" err="1">
                <a:latin typeface="Courier" charset="0"/>
              </a:rPr>
              <a:t>DifferentialEvolutionSolver</a:t>
            </a:r>
            <a:endParaRPr lang="en-US" sz="1200" dirty="0">
              <a:latin typeface="Courier" charset="0"/>
            </a:endParaRPr>
          </a:p>
          <a:p>
            <a:pPr eaLnBrk="0" hangingPunct="0"/>
            <a:r>
              <a:rPr lang="en-US" sz="1200" dirty="0">
                <a:latin typeface="Courier" charset="0"/>
              </a:rPr>
              <a:t>   solver = </a:t>
            </a:r>
            <a:r>
              <a:rPr lang="en-US" sz="1200" dirty="0" err="1">
                <a:latin typeface="Courier" charset="0"/>
              </a:rPr>
              <a:t>DifferentialEvolutionSolver</a:t>
            </a:r>
            <a:r>
              <a:rPr lang="en-US" sz="1200" dirty="0">
                <a:latin typeface="Courier" charset="0"/>
              </a:rPr>
              <a:t>(</a:t>
            </a:r>
            <a:r>
              <a:rPr lang="en-US" sz="1200" dirty="0" err="1">
                <a:latin typeface="Courier" charset="0"/>
              </a:rPr>
              <a:t>len</a:t>
            </a:r>
            <a:r>
              <a:rPr lang="en-US" sz="1200" dirty="0">
                <a:latin typeface="Courier" charset="0"/>
              </a:rPr>
              <a:t>(x0))</a:t>
            </a:r>
          </a:p>
          <a:p>
            <a:pPr eaLnBrk="0" hangingPunct="0"/>
            <a:r>
              <a:rPr lang="en-US" sz="1200" dirty="0">
                <a:latin typeface="Courier" charset="0"/>
              </a:rPr>
              <a:t>   </a:t>
            </a:r>
            <a:r>
              <a:rPr lang="en-US" sz="1200" dirty="0" err="1">
                <a:latin typeface="Courier" charset="0"/>
              </a:rPr>
              <a:t>solver.SetSaveFrequency</a:t>
            </a:r>
            <a:r>
              <a:rPr lang="en-US" sz="1200" dirty="0">
                <a:latin typeface="Courier" charset="0"/>
              </a:rPr>
              <a:t>(100, '</a:t>
            </a:r>
            <a:r>
              <a:rPr lang="en-US" sz="1200" dirty="0" err="1">
                <a:latin typeface="Courier" charset="0"/>
              </a:rPr>
              <a:t>solver.pkl</a:t>
            </a:r>
            <a:r>
              <a:rPr lang="en-US" sz="1200" dirty="0">
                <a:latin typeface="Courier" charset="0"/>
              </a:rPr>
              <a:t>')</a:t>
            </a:r>
          </a:p>
          <a:p>
            <a:pPr eaLnBrk="0" hangingPunct="0"/>
            <a:r>
              <a:rPr lang="en-US" sz="1200" dirty="0">
                <a:latin typeface="Courier" charset="0"/>
              </a:rPr>
              <a:t>   </a:t>
            </a:r>
            <a:r>
              <a:rPr lang="en-US" sz="1200" dirty="0" err="1">
                <a:latin typeface="Courier" charset="0"/>
              </a:rPr>
              <a:t>solver.SetInitialPoints</a:t>
            </a:r>
            <a:r>
              <a:rPr lang="en-US" sz="1200" dirty="0">
                <a:latin typeface="Courier" charset="0"/>
              </a:rPr>
              <a:t>(x0)</a:t>
            </a:r>
          </a:p>
          <a:p>
            <a:pPr eaLnBrk="0" hangingPunct="0"/>
            <a:r>
              <a:rPr lang="en-US" sz="1200" dirty="0">
                <a:latin typeface="Courier" charset="0"/>
              </a:rPr>
              <a:t>   </a:t>
            </a:r>
            <a:r>
              <a:rPr lang="en-US" sz="1200" dirty="0" err="1">
                <a:latin typeface="Courier" charset="0"/>
              </a:rPr>
              <a:t>solver.SetGenerationMonitor</a:t>
            </a:r>
            <a:r>
              <a:rPr lang="en-US" sz="1200" dirty="0">
                <a:latin typeface="Courier" charset="0"/>
              </a:rPr>
              <a:t>(</a:t>
            </a:r>
            <a:r>
              <a:rPr lang="en-US" sz="1200" dirty="0" err="1">
                <a:latin typeface="Courier" charset="0"/>
              </a:rPr>
              <a:t>stepmon</a:t>
            </a:r>
            <a:r>
              <a:rPr lang="en-US" sz="1200" dirty="0">
                <a:latin typeface="Courier" charset="0"/>
              </a:rPr>
              <a:t>)</a:t>
            </a:r>
          </a:p>
          <a:p>
            <a:pPr eaLnBrk="0" hangingPunct="0"/>
            <a:r>
              <a:rPr lang="en-US" sz="1200" dirty="0">
                <a:latin typeface="Courier" charset="0"/>
              </a:rPr>
              <a:t>   </a:t>
            </a:r>
            <a:r>
              <a:rPr lang="en-US" sz="1200" dirty="0" err="1">
                <a:latin typeface="Courier" charset="0"/>
              </a:rPr>
              <a:t>solver.SetEvaluationMonitor</a:t>
            </a:r>
            <a:r>
              <a:rPr lang="en-US" sz="1200" dirty="0">
                <a:latin typeface="Courier" charset="0"/>
              </a:rPr>
              <a:t>(</a:t>
            </a:r>
            <a:r>
              <a:rPr lang="en-US" sz="1200" dirty="0" err="1">
                <a:latin typeface="Courier" charset="0"/>
              </a:rPr>
              <a:t>evalmon</a:t>
            </a:r>
            <a:r>
              <a:rPr lang="en-US" sz="1200" dirty="0">
                <a:latin typeface="Courier" charset="0"/>
              </a:rPr>
              <a:t>)</a:t>
            </a:r>
          </a:p>
          <a:p>
            <a:pPr eaLnBrk="0" hangingPunct="0"/>
            <a:r>
              <a:rPr lang="en-US" sz="1200" dirty="0">
                <a:latin typeface="Courier" charset="0"/>
              </a:rPr>
              <a:t>   </a:t>
            </a:r>
            <a:r>
              <a:rPr lang="en-US" sz="1200" dirty="0" err="1">
                <a:latin typeface="Courier" charset="0"/>
              </a:rPr>
              <a:t>solver.Solve</a:t>
            </a:r>
            <a:r>
              <a:rPr lang="en-US" sz="1200" dirty="0">
                <a:latin typeface="Courier" charset="0"/>
              </a:rPr>
              <a:t>(</a:t>
            </a:r>
            <a:r>
              <a:rPr lang="en-US" sz="1200" dirty="0" err="1">
                <a:latin typeface="Courier" charset="0"/>
              </a:rPr>
              <a:t>my_model</a:t>
            </a:r>
            <a:r>
              <a:rPr lang="en-US" sz="1200" dirty="0">
                <a:latin typeface="Courier" charset="0"/>
              </a:rPr>
              <a:t>, terminate)</a:t>
            </a:r>
          </a:p>
          <a:p>
            <a:pPr eaLnBrk="0" hangingPunct="0"/>
            <a:endParaRPr lang="en-US" sz="1200" dirty="0">
              <a:latin typeface="Courier" charset="0"/>
            </a:endParaRPr>
          </a:p>
          <a:p>
            <a:pPr eaLnBrk="0" hangingPunct="0"/>
            <a:r>
              <a:rPr lang="en-US" sz="1200" dirty="0">
                <a:latin typeface="Courier" charset="0"/>
              </a:rPr>
              <a:t>   </a:t>
            </a:r>
            <a:r>
              <a:rPr lang="en-US" sz="1200" dirty="0">
                <a:solidFill>
                  <a:schemeClr val="accent2"/>
                </a:solidFill>
                <a:latin typeface="Courier" charset="0"/>
              </a:rPr>
              <a:t># obtain the solution</a:t>
            </a:r>
            <a:endParaRPr lang="en-US" sz="1200" dirty="0">
              <a:latin typeface="Courier" charset="0"/>
            </a:endParaRPr>
          </a:p>
          <a:p>
            <a:pPr eaLnBrk="0" hangingPunct="0"/>
            <a:r>
              <a:rPr lang="en-US" sz="1200" dirty="0">
                <a:latin typeface="Courier" charset="0"/>
              </a:rPr>
              <a:t>   solution = </a:t>
            </a:r>
            <a:r>
              <a:rPr lang="en-US" sz="1200" dirty="0" err="1">
                <a:latin typeface="Courier" charset="0"/>
              </a:rPr>
              <a:t>solver.bestSolution</a:t>
            </a:r>
            <a:endParaRPr lang="en-US" dirty="0"/>
          </a:p>
        </p:txBody>
      </p:sp>
      <p:sp>
        <p:nvSpPr>
          <p:cNvPr id="1233928" name="Rectangle 8"/>
          <p:cNvSpPr>
            <a:spLocks noChangeArrowheads="1"/>
          </p:cNvSpPr>
          <p:nvPr/>
        </p:nvSpPr>
        <p:spPr bwMode="auto">
          <a:xfrm>
            <a:off x="4616450" y="4117975"/>
            <a:ext cx="429895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urier" charset="0"/>
              </a:rPr>
              <a:t>   </a:t>
            </a:r>
            <a:r>
              <a:rPr lang="en-US" sz="1200">
                <a:solidFill>
                  <a:schemeClr val="accent2"/>
                </a:solidFill>
                <a:latin typeface="Courier" charset="0"/>
              </a:rPr>
              <a:t># obtain diagnostic information</a:t>
            </a:r>
            <a:endParaRPr lang="en-US" sz="1200">
              <a:latin typeface="Courier" charset="0"/>
            </a:endParaRPr>
          </a:p>
          <a:p>
            <a:pPr eaLnBrk="0" hangingPunct="0"/>
            <a:r>
              <a:rPr lang="en-US" sz="1200">
                <a:latin typeface="Courier" charset="0"/>
              </a:rPr>
              <a:t>   function_evals = solver.evaluations</a:t>
            </a:r>
          </a:p>
          <a:p>
            <a:pPr eaLnBrk="0" hangingPunct="0"/>
            <a:r>
              <a:rPr lang="en-US" sz="1200">
                <a:latin typeface="Courier" charset="0"/>
              </a:rPr>
              <a:t>   iterations = solver.generations</a:t>
            </a:r>
          </a:p>
          <a:p>
            <a:pPr eaLnBrk="0" hangingPunct="0"/>
            <a:r>
              <a:rPr lang="en-US" sz="1200">
                <a:latin typeface="Courier" charset="0"/>
              </a:rPr>
              <a:t>   cost = solver.bestEnergy</a:t>
            </a:r>
          </a:p>
          <a:p>
            <a:pPr eaLnBrk="0" hangingPunct="0"/>
            <a:endParaRPr lang="en-US" sz="1200">
              <a:latin typeface="Courier" charset="0"/>
            </a:endParaRPr>
          </a:p>
          <a:p>
            <a:pPr eaLnBrk="0" hangingPunct="0"/>
            <a:r>
              <a:rPr lang="en-US" sz="1200">
                <a:latin typeface="Courier" charset="0"/>
              </a:rPr>
              <a:t>   </a:t>
            </a:r>
            <a:r>
              <a:rPr lang="en-US" sz="1200">
                <a:solidFill>
                  <a:schemeClr val="accent2"/>
                </a:solidFill>
                <a:latin typeface="Courier" charset="0"/>
              </a:rPr>
              <a:t># modify the solver configuration; restart</a:t>
            </a:r>
            <a:endParaRPr lang="en-US" sz="1200">
              <a:latin typeface="Courier" charset="0"/>
            </a:endParaRPr>
          </a:p>
          <a:p>
            <a:pPr eaLnBrk="0" hangingPunct="0"/>
            <a:r>
              <a:rPr lang="en-US" sz="1200">
                <a:latin typeface="Courier" charset="0"/>
              </a:rPr>
              <a:t>   from mystic.termination import VTR, Or</a:t>
            </a:r>
          </a:p>
          <a:p>
            <a:pPr eaLnBrk="0" hangingPunct="0"/>
            <a:r>
              <a:rPr lang="en-US" sz="1200">
                <a:latin typeface="Courier" charset="0"/>
              </a:rPr>
              <a:t>   COG = ChangeOverGeneration(tolerance=1e-8)</a:t>
            </a:r>
          </a:p>
          <a:p>
            <a:pPr eaLnBrk="0" hangingPunct="0"/>
            <a:r>
              <a:rPr lang="en-US" sz="1200">
                <a:latin typeface="Courier" charset="0"/>
              </a:rPr>
              <a:t>   solver.Solve(my_model, Or(VTR(),COG))</a:t>
            </a:r>
          </a:p>
          <a:p>
            <a:pPr eaLnBrk="0" hangingPunct="0"/>
            <a:endParaRPr lang="en-US" sz="1200">
              <a:latin typeface="Courier" charset="0"/>
            </a:endParaRPr>
          </a:p>
          <a:p>
            <a:pPr eaLnBrk="0" hangingPunct="0"/>
            <a:r>
              <a:rPr lang="en-US" sz="1200">
                <a:latin typeface="Courier" charset="0"/>
              </a:rPr>
              <a:t>   </a:t>
            </a:r>
            <a:r>
              <a:rPr lang="en-US" sz="1200">
                <a:solidFill>
                  <a:schemeClr val="accent2"/>
                </a:solidFill>
                <a:latin typeface="Courier" charset="0"/>
              </a:rPr>
              <a:t># obtain the new solution</a:t>
            </a:r>
          </a:p>
          <a:p>
            <a:pPr eaLnBrk="0" hangingPunct="0"/>
            <a:r>
              <a:rPr lang="en-US" sz="1200">
                <a:latin typeface="Courier" charset="0"/>
              </a:rPr>
              <a:t>   solution = solver.bestSolution</a:t>
            </a:r>
            <a:endParaRPr lang="en-US"/>
          </a:p>
        </p:txBody>
      </p:sp>
      <p:sp>
        <p:nvSpPr>
          <p:cNvPr id="1233929" name="Content Placeholder 2"/>
          <p:cNvSpPr>
            <a:spLocks/>
          </p:cNvSpPr>
          <p:nvPr/>
        </p:nvSpPr>
        <p:spPr bwMode="auto">
          <a:xfrm>
            <a:off x="381000" y="5486400"/>
            <a:ext cx="4114800" cy="914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1800" dirty="0"/>
              <a:t>optimizer independent: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 dirty="0"/>
              <a:t>monitoring, logging, caching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 dirty="0"/>
              <a:t>penalties, constraints, stop conditions</a:t>
            </a:r>
          </a:p>
        </p:txBody>
      </p:sp>
      <p:sp>
        <p:nvSpPr>
          <p:cNvPr id="1233930" name="Text Box 10"/>
          <p:cNvSpPr txBox="1">
            <a:spLocks noChangeArrowheads="1"/>
          </p:cNvSpPr>
          <p:nvPr/>
        </p:nvSpPr>
        <p:spPr bwMode="auto">
          <a:xfrm>
            <a:off x="6781800" y="3581400"/>
            <a:ext cx="192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800000"/>
                </a:solidFill>
              </a:rPr>
              <a:t>an optimizer has state</a:t>
            </a:r>
          </a:p>
        </p:txBody>
      </p:sp>
      <p:sp>
        <p:nvSpPr>
          <p:cNvPr id="1233931" name="Rectangle 11"/>
          <p:cNvSpPr>
            <a:spLocks noChangeArrowheads="1"/>
          </p:cNvSpPr>
          <p:nvPr/>
        </p:nvSpPr>
        <p:spPr bwMode="auto">
          <a:xfrm>
            <a:off x="8153400" y="5029200"/>
            <a:ext cx="685800" cy="2286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85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9154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can optimal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beamtime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 double scientific output? 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ea typeface="Kozuka Gothic Pro B" charset="0"/>
              <a:cs typeface="Kozuka Gothic Pro B" charset="0"/>
            </a:endParaRP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  <a:p>
            <a:endParaRPr lang="en-US" dirty="0">
              <a:ea typeface="ＭＳ Ｐゴシック" charset="0"/>
            </a:endParaRP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sp>
        <p:nvSpPr>
          <p:cNvPr id="65540" name="Content Placeholder 2"/>
          <p:cNvSpPr>
            <a:spLocks/>
          </p:cNvSpPr>
          <p:nvPr/>
        </p:nvSpPr>
        <p:spPr bwMode="auto">
          <a:xfrm>
            <a:off x="533400" y="609600"/>
            <a:ext cx="8458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</a:pPr>
            <a:endParaRPr lang="en-US" dirty="0" smtClean="0"/>
          </a:p>
          <a:p>
            <a:pPr eaLnBrk="0" hangingPunct="0">
              <a:spcBef>
                <a:spcPct val="20000"/>
              </a:spcBef>
            </a:pPr>
            <a:endParaRPr lang="en-US" sz="800" dirty="0" smtClean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err="1" smtClean="0"/>
              <a:t>beamtime</a:t>
            </a:r>
            <a:r>
              <a:rPr lang="en-US" sz="2200" dirty="0" smtClean="0"/>
              <a:t> allocation is estimated very conservatively</a:t>
            </a:r>
            <a:endParaRPr lang="en-US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accent2"/>
                </a:solidFill>
              </a:rPr>
              <a:t>insufficient </a:t>
            </a:r>
            <a:r>
              <a:rPr lang="en-US" sz="1600" dirty="0" err="1" smtClean="0">
                <a:solidFill>
                  <a:schemeClr val="accent2"/>
                </a:solidFill>
              </a:rPr>
              <a:t>beamtime</a:t>
            </a:r>
            <a:r>
              <a:rPr lang="en-US" sz="1600" dirty="0" smtClean="0">
                <a:solidFill>
                  <a:schemeClr val="accent2"/>
                </a:solidFill>
              </a:rPr>
              <a:t> causes inability to extract science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accent2"/>
                </a:solidFill>
              </a:rPr>
              <a:t>absent ability to determine optimal </a:t>
            </a:r>
            <a:r>
              <a:rPr lang="en-US" sz="1600" dirty="0" err="1" smtClean="0">
                <a:solidFill>
                  <a:schemeClr val="accent2"/>
                </a:solidFill>
              </a:rPr>
              <a:t>beamtime</a:t>
            </a:r>
            <a:r>
              <a:rPr lang="en-US" sz="1600" dirty="0" smtClean="0">
                <a:solidFill>
                  <a:schemeClr val="accent2"/>
                </a:solidFill>
              </a:rPr>
              <a:t>, estimates must be conservative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accent2"/>
                </a:solidFill>
              </a:rPr>
              <a:t>conservative estimates waste </a:t>
            </a:r>
            <a:r>
              <a:rPr lang="en-US" sz="1600" dirty="0" err="1" smtClean="0">
                <a:solidFill>
                  <a:schemeClr val="accent2"/>
                </a:solidFill>
              </a:rPr>
              <a:t>beamtime</a:t>
            </a:r>
            <a:r>
              <a:rPr lang="en-US" sz="1600" dirty="0" smtClean="0">
                <a:solidFill>
                  <a:schemeClr val="accent2"/>
                </a:solidFill>
              </a:rPr>
              <a:t>, and thus reduce scientific output</a:t>
            </a:r>
            <a:endParaRPr lang="en-US" sz="16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800" dirty="0" smtClean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/>
              <a:t>engineering design under </a:t>
            </a:r>
            <a:r>
              <a:rPr lang="en-US" sz="2200" dirty="0" smtClean="0"/>
              <a:t>uncertainty</a:t>
            </a:r>
          </a:p>
          <a:p>
            <a:pPr marL="800100" lvl="2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600" dirty="0" smtClean="0">
                <a:solidFill>
                  <a:srgbClr val="800000"/>
                </a:solidFill>
              </a:rPr>
              <a:t>convex optimization with nonlinear constraints</a:t>
            </a:r>
            <a:endParaRPr lang="en-US" sz="1600" dirty="0">
              <a:solidFill>
                <a:srgbClr val="8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8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 smtClean="0"/>
              <a:t>the critical components for </a:t>
            </a:r>
            <a:r>
              <a:rPr lang="en-US" sz="2200" dirty="0" err="1" smtClean="0"/>
              <a:t>beamtime</a:t>
            </a:r>
            <a:r>
              <a:rPr lang="en-US" sz="2200" dirty="0" smtClean="0"/>
              <a:t> optimization are available</a:t>
            </a:r>
            <a:endParaRPr lang="en-US" sz="2200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accent2"/>
                </a:solidFill>
              </a:rPr>
              <a:t>instrument and materials simulation (using </a:t>
            </a:r>
            <a:r>
              <a:rPr lang="en-US" sz="1600" dirty="0" err="1" smtClean="0">
                <a:solidFill>
                  <a:schemeClr val="accent2"/>
                </a:solidFill>
              </a:rPr>
              <a:t>McStas</a:t>
            </a:r>
            <a:r>
              <a:rPr lang="en-US" sz="1600" dirty="0">
                <a:solidFill>
                  <a:schemeClr val="accent2"/>
                </a:solidFill>
              </a:rPr>
              <a:t>/</a:t>
            </a:r>
            <a:r>
              <a:rPr lang="en-US" sz="1600" dirty="0" smtClean="0">
                <a:solidFill>
                  <a:schemeClr val="accent2"/>
                </a:solidFill>
              </a:rPr>
              <a:t>MANTID with GULP/</a:t>
            </a:r>
            <a:r>
              <a:rPr lang="en-US" sz="1600" dirty="0" err="1" smtClean="0">
                <a:solidFill>
                  <a:schemeClr val="accent2"/>
                </a:solidFill>
              </a:rPr>
              <a:t>etc</a:t>
            </a:r>
            <a:r>
              <a:rPr lang="en-US" sz="1600" dirty="0" smtClean="0">
                <a:solidFill>
                  <a:schemeClr val="accent2"/>
                </a:solidFill>
              </a:rPr>
              <a:t>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accent2"/>
                </a:solidFill>
              </a:rPr>
              <a:t>joint efforts of high-performance computing and data analysis/reduction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800000"/>
                </a:solidFill>
              </a:rPr>
              <a:t>parallel-scalable constrained nonlinear optimization (using mystic)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800000"/>
                </a:solidFill>
              </a:rPr>
              <a:t>engineering design under uncertainty with ML and OUQ</a:t>
            </a:r>
          </a:p>
          <a:p>
            <a:pPr lvl="1" eaLnBrk="0" hangingPunct="0">
              <a:spcBef>
                <a:spcPct val="20000"/>
              </a:spcBef>
            </a:pPr>
            <a:endParaRPr lang="en-US" sz="1400" dirty="0" smtClean="0">
              <a:solidFill>
                <a:srgbClr val="3366FF"/>
              </a:solidFill>
            </a:endParaRPr>
          </a:p>
          <a:p>
            <a:pPr eaLnBrk="0" hangingPunct="0">
              <a:spcBef>
                <a:spcPct val="20000"/>
              </a:spcBef>
            </a:pPr>
            <a:endParaRPr lang="en-US" dirty="0">
              <a:solidFill>
                <a:srgbClr val="800000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bg2"/>
                </a:solidFill>
              </a:rPr>
              <a:t>...</a:t>
            </a:r>
            <a:endParaRPr lang="en-US" sz="1600" dirty="0">
              <a:solidFill>
                <a:srgbClr val="3366FF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600" dirty="0">
              <a:solidFill>
                <a:schemeClr val="bg2"/>
              </a:solidFill>
            </a:endParaRPr>
          </a:p>
        </p:txBody>
      </p:sp>
      <p:cxnSp>
        <p:nvCxnSpPr>
          <p:cNvPr id="65541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05400"/>
            <a:ext cx="5105400" cy="1630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974" y="4800600"/>
            <a:ext cx="164342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17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86800" cy="762000"/>
          </a:xfrm>
        </p:spPr>
        <p:txBody>
          <a:bodyPr/>
          <a:lstStyle/>
          <a:p>
            <a:r>
              <a:rPr lang="en-US" dirty="0">
                <a:ea typeface="Kozuka Gothic Pro B" charset="0"/>
                <a:cs typeface="Kozuka Gothic Pro B" charset="0"/>
              </a:rPr>
              <a:t>scalability with asynchronous parallelism</a:t>
            </a:r>
          </a:p>
        </p:txBody>
      </p:sp>
      <p:sp>
        <p:nvSpPr>
          <p:cNvPr id="13107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131075" name="Content Placeholder 2"/>
          <p:cNvSpPr>
            <a:spLocks/>
          </p:cNvSpPr>
          <p:nvPr/>
        </p:nvSpPr>
        <p:spPr bwMode="auto">
          <a:xfrm>
            <a:off x="533400" y="685800"/>
            <a:ext cx="838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/>
              <a:t>constraints operators enable scalable nonlinear optimization</a:t>
            </a:r>
            <a:endParaRPr lang="en-US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accent2"/>
                </a:solidFill>
              </a:rPr>
              <a:t>apply constraints as an "operator"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accent2"/>
                </a:solidFill>
              </a:rPr>
              <a:t>almost embarrassingly parallel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accent2"/>
                </a:solidFill>
              </a:rPr>
              <a:t>constraints solvers are dynamically launched by a governing optimizer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rgbClr val="800000"/>
                </a:solidFill>
              </a:rPr>
              <a:t>has been used to solve problems with 1000's of nonlinear </a:t>
            </a:r>
            <a:r>
              <a:rPr lang="en-US" sz="1800" dirty="0" smtClean="0">
                <a:solidFill>
                  <a:srgbClr val="800000"/>
                </a:solidFill>
              </a:rPr>
              <a:t>constraints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 dirty="0" smtClean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/>
              <a:t>s</a:t>
            </a:r>
            <a:r>
              <a:rPr lang="en-US" sz="2200" dirty="0" smtClean="0"/>
              <a:t>tate enables </a:t>
            </a:r>
            <a:r>
              <a:rPr lang="en-US" sz="2200" dirty="0"/>
              <a:t>asynchronous parallel computing in optimization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accent2"/>
                </a:solidFill>
              </a:rPr>
              <a:t>optimizers have and can save state (to file or database archive), have streaming diagnostic monitors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rgbClr val="000090"/>
                </a:solidFill>
              </a:rPr>
              <a:t>optimizers are </a:t>
            </a:r>
            <a:r>
              <a:rPr lang="en-US" sz="1800" dirty="0" err="1">
                <a:solidFill>
                  <a:srgbClr val="000090"/>
                </a:solidFill>
              </a:rPr>
              <a:t>serializable</a:t>
            </a:r>
            <a:r>
              <a:rPr lang="en-US" sz="1800" dirty="0">
                <a:solidFill>
                  <a:srgbClr val="000090"/>
                </a:solidFill>
              </a:rPr>
              <a:t> and asynchronous (thus are non-blocking parallel distributed)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accent2"/>
                </a:solidFill>
              </a:rPr>
              <a:t>has slots for parallel maps on the objective, constraints, iteration, and the solver itself (for parallel ensemble and nested solvers)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chemeClr val="accent2"/>
                </a:solidFill>
              </a:rPr>
              <a:t>can utilize </a:t>
            </a:r>
            <a:r>
              <a:rPr lang="en-US" sz="1800" dirty="0">
                <a:solidFill>
                  <a:schemeClr val="accent2"/>
                </a:solidFill>
              </a:rPr>
              <a:t>memory caching and transparent archiving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accent2"/>
                </a:solidFill>
              </a:rPr>
              <a:t>dynamic optimization strategies, compound termination conditions, speed-up with </a:t>
            </a:r>
            <a:r>
              <a:rPr lang="en-US" sz="1800" dirty="0" smtClean="0">
                <a:solidFill>
                  <a:schemeClr val="accent2"/>
                </a:solidFill>
              </a:rPr>
              <a:t>automated dimensional </a:t>
            </a:r>
            <a:r>
              <a:rPr lang="en-US" sz="1800" dirty="0">
                <a:solidFill>
                  <a:schemeClr val="accent2"/>
                </a:solidFill>
              </a:rPr>
              <a:t>collapse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rgbClr val="800000"/>
                </a:solidFill>
              </a:rPr>
              <a:t>optimizers are event-based, can react to changing constraints &amp; objective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/>
          </a:p>
        </p:txBody>
      </p:sp>
      <p:pic>
        <p:nvPicPr>
          <p:cNvPr id="1188870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31077" name="Group 8"/>
          <p:cNvGrpSpPr>
            <a:grpSpLocks/>
          </p:cNvGrpSpPr>
          <p:nvPr/>
        </p:nvGrpSpPr>
        <p:grpSpPr bwMode="auto">
          <a:xfrm>
            <a:off x="4876800" y="1524000"/>
            <a:ext cx="3124200" cy="609600"/>
            <a:chOff x="3581400" y="5791200"/>
            <a:chExt cx="3124200" cy="609600"/>
          </a:xfrm>
        </p:grpSpPr>
        <p:pic>
          <p:nvPicPr>
            <p:cNvPr id="10" name="Picture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5791200"/>
              <a:ext cx="3124200" cy="60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31085" name="Rectangle 10"/>
            <p:cNvSpPr>
              <a:spLocks noChangeArrowheads="1"/>
            </p:cNvSpPr>
            <p:nvPr/>
          </p:nvSpPr>
          <p:spPr bwMode="auto">
            <a:xfrm>
              <a:off x="5181600" y="5791200"/>
              <a:ext cx="14478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12" name="Text Box 108"/>
          <p:cNvSpPr txBox="1">
            <a:spLocks noChangeArrowheads="1"/>
          </p:cNvSpPr>
          <p:nvPr/>
        </p:nvSpPr>
        <p:spPr bwMode="auto">
          <a:xfrm>
            <a:off x="4876800" y="1828800"/>
            <a:ext cx="19050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chemeClr val="folHlink"/>
                </a:solidFill>
              </a:rPr>
              <a:t>operators that commute can be spawned in parallel</a:t>
            </a:r>
            <a:endParaRPr lang="en-US" dirty="0"/>
          </a:p>
        </p:txBody>
      </p:sp>
      <p:grpSp>
        <p:nvGrpSpPr>
          <p:cNvPr id="131079" name="Group 132"/>
          <p:cNvGrpSpPr>
            <a:grpSpLocks/>
          </p:cNvGrpSpPr>
          <p:nvPr/>
        </p:nvGrpSpPr>
        <p:grpSpPr bwMode="auto">
          <a:xfrm>
            <a:off x="6781800" y="1600200"/>
            <a:ext cx="2362200" cy="658813"/>
            <a:chOff x="2304" y="2399"/>
            <a:chExt cx="1488" cy="415"/>
          </a:xfrm>
        </p:grpSpPr>
        <p:pic>
          <p:nvPicPr>
            <p:cNvPr id="131082" name="Picture 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2399"/>
              <a:ext cx="1041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" name="Text Box 108"/>
            <p:cNvSpPr txBox="1">
              <a:spLocks noChangeArrowheads="1"/>
            </p:cNvSpPr>
            <p:nvPr/>
          </p:nvSpPr>
          <p:spPr bwMode="auto">
            <a:xfrm>
              <a:off x="2304" y="2544"/>
              <a:ext cx="1488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chemeClr val="folHlink"/>
                  </a:solidFill>
                </a:rPr>
                <a:t>explicit and can be parallelized,</a:t>
              </a:r>
            </a:p>
            <a:p>
              <a:pPr>
                <a:defRPr/>
              </a:pPr>
              <a:r>
                <a:rPr lang="en-US" sz="1100" dirty="0">
                  <a:solidFill>
                    <a:schemeClr val="folHlink"/>
                  </a:solidFill>
                </a:rPr>
                <a:t>can strongly reduce search space</a:t>
              </a:r>
              <a:endParaRPr lang="en-US" dirty="0"/>
            </a:p>
          </p:txBody>
        </p:sp>
      </p:grpSp>
      <p:sp>
        <p:nvSpPr>
          <p:cNvPr id="131080" name="Rectangle 1"/>
          <p:cNvSpPr>
            <a:spLocks noChangeArrowheads="1"/>
          </p:cNvSpPr>
          <p:nvPr/>
        </p:nvSpPr>
        <p:spPr bwMode="auto">
          <a:xfrm>
            <a:off x="4876800" y="1524000"/>
            <a:ext cx="41910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cxnSp>
        <p:nvCxnSpPr>
          <p:cNvPr id="131081" name="Straight Connector 3"/>
          <p:cNvCxnSpPr>
            <a:cxnSpLocks noChangeShapeType="1"/>
          </p:cNvCxnSpPr>
          <p:nvPr/>
        </p:nvCxnSpPr>
        <p:spPr bwMode="auto">
          <a:xfrm>
            <a:off x="6705600" y="1524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508129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114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7467600" cy="762000"/>
          </a:xfrm>
        </p:spPr>
        <p:txBody>
          <a:bodyPr/>
          <a:lstStyle/>
          <a:p>
            <a:r>
              <a:rPr lang="en-US" dirty="0">
                <a:latin typeface="Arial" charset="0"/>
                <a:ea typeface="Kozuka Gothic Pro B" charset="0"/>
              </a:rPr>
              <a:t>optimization workflow </a:t>
            </a:r>
          </a:p>
        </p:txBody>
      </p:sp>
      <p:sp>
        <p:nvSpPr>
          <p:cNvPr id="1242115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>
              <a:latin typeface="Arial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1242116" name="Content Placeholder 2"/>
          <p:cNvSpPr>
            <a:spLocks/>
          </p:cNvSpPr>
          <p:nvPr/>
        </p:nvSpPr>
        <p:spPr bwMode="auto">
          <a:xfrm>
            <a:off x="533400" y="1143000"/>
            <a:ext cx="5943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4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0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124211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42118" name="AutoShape 6"/>
          <p:cNvSpPr>
            <a:spLocks noChangeArrowheads="1"/>
          </p:cNvSpPr>
          <p:nvPr/>
        </p:nvSpPr>
        <p:spPr bwMode="auto">
          <a:xfrm>
            <a:off x="7848600" y="1295400"/>
            <a:ext cx="914400" cy="457200"/>
          </a:xfrm>
          <a:prstGeom prst="flowChartAlternateProcess">
            <a:avLst/>
          </a:prstGeom>
          <a:solidFill>
            <a:srgbClr val="C9DD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000">
                <a:cs typeface="ＭＳ Ｐゴシック" charset="0"/>
              </a:rPr>
              <a:t>model</a:t>
            </a:r>
            <a:br>
              <a:rPr lang="en-US" sz="1000">
                <a:cs typeface="ＭＳ Ｐゴシック" charset="0"/>
              </a:rPr>
            </a:br>
            <a:r>
              <a:rPr lang="en-US" sz="1000">
                <a:cs typeface="ＭＳ Ｐゴシック" charset="0"/>
              </a:rPr>
              <a:t>y = F(x)</a:t>
            </a:r>
          </a:p>
        </p:txBody>
      </p:sp>
      <p:grpSp>
        <p:nvGrpSpPr>
          <p:cNvPr id="1242119" name="Group 7"/>
          <p:cNvGrpSpPr>
            <a:grpSpLocks/>
          </p:cNvGrpSpPr>
          <p:nvPr/>
        </p:nvGrpSpPr>
        <p:grpSpPr bwMode="auto">
          <a:xfrm>
            <a:off x="533400" y="1371600"/>
            <a:ext cx="5105400" cy="2362200"/>
            <a:chOff x="2448" y="912"/>
            <a:chExt cx="3216" cy="1488"/>
          </a:xfrm>
        </p:grpSpPr>
        <p:sp>
          <p:nvSpPr>
            <p:cNvPr id="1242120" name="AutoShape 8"/>
            <p:cNvSpPr>
              <a:spLocks noChangeAspect="1" noChangeArrowheads="1"/>
            </p:cNvSpPr>
            <p:nvPr/>
          </p:nvSpPr>
          <p:spPr bwMode="auto">
            <a:xfrm>
              <a:off x="3456" y="1296"/>
              <a:ext cx="1488" cy="912"/>
            </a:xfrm>
            <a:prstGeom prst="flowChartAlternateProcess">
              <a:avLst/>
            </a:prstGeom>
            <a:solidFill>
              <a:srgbClr val="F6F6F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1000">
                  <a:cs typeface="ＭＳ Ｐゴシック" charset="0"/>
                </a:rPr>
                <a:t>optimizer</a:t>
              </a:r>
            </a:p>
          </p:txBody>
        </p:sp>
        <p:sp>
          <p:nvSpPr>
            <p:cNvPr id="1242121" name="AutoShape 9"/>
            <p:cNvSpPr>
              <a:spLocks noChangeAspect="1" noChangeArrowheads="1"/>
            </p:cNvSpPr>
            <p:nvPr/>
          </p:nvSpPr>
          <p:spPr bwMode="auto">
            <a:xfrm>
              <a:off x="4512" y="1776"/>
              <a:ext cx="288" cy="288"/>
            </a:xfrm>
            <a:prstGeom prst="flowChartDecision">
              <a:avLst/>
            </a:prstGeom>
            <a:solidFill>
              <a:srgbClr val="CFD9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2122" name="Text Box 10"/>
            <p:cNvSpPr txBox="1">
              <a:spLocks noChangeArrowheads="1"/>
            </p:cNvSpPr>
            <p:nvPr/>
          </p:nvSpPr>
          <p:spPr bwMode="auto">
            <a:xfrm>
              <a:off x="4428" y="2054"/>
              <a:ext cx="5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">
                  <a:cs typeface="ＭＳ Ｐゴシック" charset="0"/>
                </a:rPr>
                <a:t>terminate ?</a:t>
              </a:r>
            </a:p>
          </p:txBody>
        </p:sp>
        <p:sp>
          <p:nvSpPr>
            <p:cNvPr id="1242123" name="AutoShape 11"/>
            <p:cNvSpPr>
              <a:spLocks noChangeArrowheads="1"/>
            </p:cNvSpPr>
            <p:nvPr/>
          </p:nvSpPr>
          <p:spPr bwMode="auto">
            <a:xfrm>
              <a:off x="2688" y="1776"/>
              <a:ext cx="576" cy="288"/>
            </a:xfrm>
            <a:prstGeom prst="flowChartAlternateProcess">
              <a:avLst/>
            </a:prstGeom>
            <a:solidFill>
              <a:srgbClr val="C9DDC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cs typeface="ＭＳ Ｐゴシック" charset="0"/>
                </a:rPr>
                <a:t>cost</a:t>
              </a:r>
              <a:br>
                <a:rPr lang="en-US" sz="1000">
                  <a:cs typeface="ＭＳ Ｐゴシック" charset="0"/>
                </a:rPr>
              </a:br>
              <a:r>
                <a:rPr lang="en-US" sz="1000">
                  <a:cs typeface="ＭＳ Ｐゴシック" charset="0"/>
                </a:rPr>
                <a:t>y = Q(F,x)</a:t>
              </a:r>
            </a:p>
          </p:txBody>
        </p:sp>
        <p:sp>
          <p:nvSpPr>
            <p:cNvPr id="1242124" name="AutoShape 12"/>
            <p:cNvSpPr>
              <a:spLocks noChangeArrowheads="1"/>
            </p:cNvSpPr>
            <p:nvPr/>
          </p:nvSpPr>
          <p:spPr bwMode="auto">
            <a:xfrm>
              <a:off x="2688" y="1344"/>
              <a:ext cx="576" cy="288"/>
            </a:xfrm>
            <a:prstGeom prst="flowChartAlternateProcess">
              <a:avLst/>
            </a:prstGeom>
            <a:solidFill>
              <a:srgbClr val="C9DDC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cs typeface="ＭＳ Ｐゴシック" charset="0"/>
                </a:rPr>
                <a:t>constraints</a:t>
              </a:r>
              <a:br>
                <a:rPr lang="en-US" sz="1000">
                  <a:cs typeface="ＭＳ Ｐゴシック" charset="0"/>
                </a:rPr>
              </a:br>
              <a:r>
                <a:rPr lang="en-US" sz="1000">
                  <a:cs typeface="ＭＳ Ｐゴシック" charset="0"/>
                </a:rPr>
                <a:t> x</a:t>
              </a:r>
              <a:r>
                <a:rPr lang="ja-JP" altLang="en-US" sz="1000">
                  <a:cs typeface="ＭＳ Ｐゴシック" charset="0"/>
                </a:rPr>
                <a:t>’</a:t>
              </a:r>
              <a:r>
                <a:rPr lang="en-US" sz="1000">
                  <a:cs typeface="ＭＳ Ｐゴシック" charset="0"/>
                </a:rPr>
                <a:t> = C(F,x) </a:t>
              </a:r>
            </a:p>
          </p:txBody>
        </p:sp>
        <p:sp>
          <p:nvSpPr>
            <p:cNvPr id="1242125" name="AutoShape 13"/>
            <p:cNvSpPr>
              <a:spLocks noChangeArrowheads="1"/>
            </p:cNvSpPr>
            <p:nvPr/>
          </p:nvSpPr>
          <p:spPr bwMode="auto">
            <a:xfrm>
              <a:off x="3600" y="1344"/>
              <a:ext cx="576" cy="288"/>
            </a:xfrm>
            <a:prstGeom prst="flowChartAlternateProcess">
              <a:avLst/>
            </a:prstGeom>
            <a:solidFill>
              <a:srgbClr val="C9DDC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cs typeface="ＭＳ Ｐゴシック" charset="0"/>
                </a:rPr>
                <a:t>population</a:t>
              </a:r>
              <a:br>
                <a:rPr lang="en-US" sz="1000">
                  <a:cs typeface="ＭＳ Ｐゴシック" charset="0"/>
                </a:rPr>
              </a:br>
              <a:r>
                <a:rPr lang="en-US" sz="1000">
                  <a:cs typeface="ＭＳ Ｐゴシック" charset="0"/>
                </a:rPr>
                <a:t>x</a:t>
              </a:r>
              <a:r>
                <a:rPr lang="ja-JP" altLang="en-US" sz="1000">
                  <a:cs typeface="ＭＳ Ｐゴシック" charset="0"/>
                </a:rPr>
                <a:t>’</a:t>
              </a:r>
              <a:r>
                <a:rPr lang="en-US" sz="1000">
                  <a:cs typeface="ＭＳ Ｐゴシック" charset="0"/>
                </a:rPr>
                <a:t> = G(x,y)</a:t>
              </a:r>
            </a:p>
          </p:txBody>
        </p:sp>
        <p:cxnSp>
          <p:nvCxnSpPr>
            <p:cNvPr id="1242126" name="AutoShape 14"/>
            <p:cNvCxnSpPr>
              <a:cxnSpLocks noChangeShapeType="1"/>
              <a:stCxn id="1242121" idx="0"/>
              <a:endCxn id="1242125" idx="3"/>
            </p:cNvCxnSpPr>
            <p:nvPr/>
          </p:nvCxnSpPr>
          <p:spPr bwMode="auto">
            <a:xfrm rot="5400000" flipH="1">
              <a:off x="4272" y="1392"/>
              <a:ext cx="288" cy="480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2127" name="AutoShape 15"/>
            <p:cNvSpPr>
              <a:spLocks noChangeArrowheads="1"/>
            </p:cNvSpPr>
            <p:nvPr/>
          </p:nvSpPr>
          <p:spPr bwMode="auto">
            <a:xfrm>
              <a:off x="5040" y="1776"/>
              <a:ext cx="624" cy="288"/>
            </a:xfrm>
            <a:prstGeom prst="flowChartInputOutput">
              <a:avLst/>
            </a:prstGeom>
            <a:solidFill>
              <a:srgbClr val="E3CF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cs typeface="ＭＳ Ｐゴシック" charset="0"/>
                </a:rPr>
                <a:t>solved</a:t>
              </a:r>
              <a:br>
                <a:rPr lang="en-US" sz="1000">
                  <a:cs typeface="ＭＳ Ｐゴシック" charset="0"/>
                </a:rPr>
              </a:br>
              <a:r>
                <a:rPr lang="en-US" sz="1000">
                  <a:cs typeface="ＭＳ Ｐゴシック" charset="0"/>
                </a:rPr>
                <a:t>x,y</a:t>
              </a:r>
            </a:p>
          </p:txBody>
        </p:sp>
        <p:cxnSp>
          <p:nvCxnSpPr>
            <p:cNvPr id="1242128" name="AutoShape 16"/>
            <p:cNvCxnSpPr>
              <a:cxnSpLocks noChangeShapeType="1"/>
              <a:stCxn id="1242121" idx="3"/>
              <a:endCxn id="1242127" idx="2"/>
            </p:cNvCxnSpPr>
            <p:nvPr/>
          </p:nvCxnSpPr>
          <p:spPr bwMode="auto">
            <a:xfrm>
              <a:off x="4800" y="1920"/>
              <a:ext cx="30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2129" name="AutoShape 17"/>
            <p:cNvSpPr>
              <a:spLocks noChangeArrowheads="1"/>
            </p:cNvSpPr>
            <p:nvPr/>
          </p:nvSpPr>
          <p:spPr bwMode="auto">
            <a:xfrm>
              <a:off x="3600" y="1776"/>
              <a:ext cx="576" cy="288"/>
            </a:xfrm>
            <a:prstGeom prst="flowChartAlternateProcess">
              <a:avLst/>
            </a:prstGeom>
            <a:solidFill>
              <a:srgbClr val="C9DDC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cs typeface="ＭＳ Ｐゴシック" charset="0"/>
                </a:rPr>
                <a:t>selector</a:t>
              </a:r>
              <a:br>
                <a:rPr lang="en-US" sz="1000">
                  <a:cs typeface="ＭＳ Ｐゴシック" charset="0"/>
                </a:rPr>
              </a:br>
              <a:r>
                <a:rPr lang="en-US" sz="1000">
                  <a:cs typeface="ＭＳ Ｐゴシック" charset="0"/>
                </a:rPr>
                <a:t> x</a:t>
              </a:r>
              <a:r>
                <a:rPr lang="ja-JP" altLang="en-US" sz="1000">
                  <a:cs typeface="ＭＳ Ｐゴシック" charset="0"/>
                </a:rPr>
                <a:t>’</a:t>
              </a:r>
              <a:r>
                <a:rPr lang="en-US" sz="1000">
                  <a:cs typeface="ＭＳ Ｐゴシック" charset="0"/>
                </a:rPr>
                <a:t> = S(x,y) </a:t>
              </a:r>
            </a:p>
          </p:txBody>
        </p:sp>
        <p:cxnSp>
          <p:nvCxnSpPr>
            <p:cNvPr id="1242130" name="AutoShape 18"/>
            <p:cNvCxnSpPr>
              <a:cxnSpLocks noChangeShapeType="1"/>
              <a:stCxn id="1242125" idx="1"/>
              <a:endCxn id="1242124" idx="3"/>
            </p:cNvCxnSpPr>
            <p:nvPr/>
          </p:nvCxnSpPr>
          <p:spPr bwMode="auto">
            <a:xfrm flipH="1">
              <a:off x="3264" y="1488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2131" name="AutoShape 19"/>
            <p:cNvCxnSpPr>
              <a:cxnSpLocks noChangeShapeType="1"/>
              <a:stCxn id="1242123" idx="3"/>
              <a:endCxn id="1242129" idx="1"/>
            </p:cNvCxnSpPr>
            <p:nvPr/>
          </p:nvCxnSpPr>
          <p:spPr bwMode="auto">
            <a:xfrm>
              <a:off x="3264" y="1920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2132" name="AutoShape 20"/>
            <p:cNvCxnSpPr>
              <a:cxnSpLocks noChangeShapeType="1"/>
              <a:stCxn id="1242129" idx="3"/>
              <a:endCxn id="1242121" idx="1"/>
            </p:cNvCxnSpPr>
            <p:nvPr/>
          </p:nvCxnSpPr>
          <p:spPr bwMode="auto">
            <a:xfrm>
              <a:off x="4176" y="1920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2133" name="Line 21"/>
            <p:cNvSpPr>
              <a:spLocks noChangeShapeType="1"/>
            </p:cNvSpPr>
            <p:nvPr/>
          </p:nvSpPr>
          <p:spPr bwMode="auto">
            <a:xfrm>
              <a:off x="2544" y="148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42134" name="AutoShape 22"/>
            <p:cNvCxnSpPr>
              <a:cxnSpLocks noChangeShapeType="1"/>
              <a:stCxn id="1242124" idx="1"/>
              <a:endCxn id="1242133" idx="0"/>
            </p:cNvCxnSpPr>
            <p:nvPr/>
          </p:nvCxnSpPr>
          <p:spPr bwMode="auto">
            <a:xfrm flipH="1">
              <a:off x="2544" y="1488"/>
              <a:ext cx="14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2135" name="AutoShape 23"/>
            <p:cNvCxnSpPr>
              <a:cxnSpLocks noChangeShapeType="1"/>
              <a:stCxn id="1242133" idx="1"/>
              <a:endCxn id="1242123" idx="1"/>
            </p:cNvCxnSpPr>
            <p:nvPr/>
          </p:nvCxnSpPr>
          <p:spPr bwMode="auto">
            <a:xfrm>
              <a:off x="2544" y="1920"/>
              <a:ext cx="14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2136" name="AutoShape 24"/>
            <p:cNvSpPr>
              <a:spLocks noChangeArrowheads="1"/>
            </p:cNvSpPr>
            <p:nvPr/>
          </p:nvSpPr>
          <p:spPr bwMode="auto">
            <a:xfrm>
              <a:off x="2688" y="912"/>
              <a:ext cx="576" cy="288"/>
            </a:xfrm>
            <a:prstGeom prst="flowChartManualInput">
              <a:avLst/>
            </a:prstGeom>
            <a:solidFill>
              <a:srgbClr val="E3CF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cs typeface="ＭＳ Ｐゴシック" charset="0"/>
                </a:rPr>
                <a:t>initial</a:t>
              </a:r>
            </a:p>
            <a:p>
              <a:pPr algn="ctr" eaLnBrk="0" hangingPunct="0"/>
              <a:r>
                <a:rPr lang="en-US" sz="1000">
                  <a:cs typeface="ＭＳ Ｐゴシック" charset="0"/>
                </a:rPr>
                <a:t>x,F</a:t>
              </a:r>
            </a:p>
          </p:txBody>
        </p:sp>
        <p:cxnSp>
          <p:nvCxnSpPr>
            <p:cNvPr id="1242137" name="AutoShape 25"/>
            <p:cNvCxnSpPr>
              <a:cxnSpLocks noChangeShapeType="1"/>
              <a:stCxn id="1242136" idx="2"/>
              <a:endCxn id="1242124" idx="0"/>
            </p:cNvCxnSpPr>
            <p:nvPr/>
          </p:nvCxnSpPr>
          <p:spPr bwMode="auto">
            <a:xfrm>
              <a:off x="2976" y="1200"/>
              <a:ext cx="0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2138" name="AutoShape 26"/>
            <p:cNvSpPr>
              <a:spLocks noChangeAspect="1" noChangeArrowheads="1"/>
            </p:cNvSpPr>
            <p:nvPr/>
          </p:nvSpPr>
          <p:spPr bwMode="auto">
            <a:xfrm>
              <a:off x="2448" y="1248"/>
              <a:ext cx="2544" cy="1152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FEFEF"/>
                  </a:solidFill>
                </a14:hiddenFill>
              </a:ext>
            </a:extLst>
          </p:spPr>
          <p:txBody>
            <a:bodyPr wrap="none" anchor="b"/>
            <a:lstStyle/>
            <a:p>
              <a:pPr eaLnBrk="0" hangingPunct="0"/>
              <a:r>
                <a:rPr lang="en-US" sz="1000">
                  <a:cs typeface="ＭＳ Ｐゴシック" charset="0"/>
                </a:rPr>
                <a:t>constrained optimization</a:t>
              </a:r>
            </a:p>
          </p:txBody>
        </p:sp>
      </p:grpSp>
      <p:grpSp>
        <p:nvGrpSpPr>
          <p:cNvPr id="1242139" name="Group 27"/>
          <p:cNvGrpSpPr>
            <a:grpSpLocks/>
          </p:cNvGrpSpPr>
          <p:nvPr/>
        </p:nvGrpSpPr>
        <p:grpSpPr bwMode="auto">
          <a:xfrm>
            <a:off x="3581400" y="4191000"/>
            <a:ext cx="5105400" cy="2362200"/>
            <a:chOff x="2352" y="2640"/>
            <a:chExt cx="3216" cy="1488"/>
          </a:xfrm>
        </p:grpSpPr>
        <p:sp>
          <p:nvSpPr>
            <p:cNvPr id="1242140" name="AutoShape 28"/>
            <p:cNvSpPr>
              <a:spLocks noChangeAspect="1" noChangeArrowheads="1"/>
            </p:cNvSpPr>
            <p:nvPr/>
          </p:nvSpPr>
          <p:spPr bwMode="auto">
            <a:xfrm>
              <a:off x="2352" y="2976"/>
              <a:ext cx="2544" cy="1152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FEFEF"/>
                  </a:solidFill>
                </a14:hiddenFill>
              </a:ext>
            </a:extLst>
          </p:spPr>
          <p:txBody>
            <a:bodyPr wrap="none" anchor="b"/>
            <a:lstStyle/>
            <a:p>
              <a:pPr eaLnBrk="0" hangingPunct="0"/>
              <a:r>
                <a:rPr lang="en-US" sz="1000">
                  <a:cs typeface="ＭＳ Ｐゴシック" charset="0"/>
                </a:rPr>
                <a:t>impose constraints</a:t>
              </a:r>
            </a:p>
          </p:txBody>
        </p:sp>
        <p:sp>
          <p:nvSpPr>
            <p:cNvPr id="1242141" name="AutoShape 29"/>
            <p:cNvSpPr>
              <a:spLocks noChangeAspect="1" noChangeArrowheads="1"/>
            </p:cNvSpPr>
            <p:nvPr/>
          </p:nvSpPr>
          <p:spPr bwMode="auto">
            <a:xfrm>
              <a:off x="2784" y="3024"/>
              <a:ext cx="2064" cy="912"/>
            </a:xfrm>
            <a:prstGeom prst="flowChartAlternateProcess">
              <a:avLst/>
            </a:prstGeom>
            <a:solidFill>
              <a:srgbClr val="F6F6F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1000">
                  <a:cs typeface="ＭＳ Ｐゴシック" charset="0"/>
                </a:rPr>
                <a:t>constraints</a:t>
              </a:r>
            </a:p>
          </p:txBody>
        </p:sp>
        <p:sp>
          <p:nvSpPr>
            <p:cNvPr id="1242142" name="AutoShape 30"/>
            <p:cNvSpPr>
              <a:spLocks noChangeArrowheads="1"/>
            </p:cNvSpPr>
            <p:nvPr/>
          </p:nvSpPr>
          <p:spPr bwMode="auto">
            <a:xfrm>
              <a:off x="2832" y="3072"/>
              <a:ext cx="576" cy="288"/>
            </a:xfrm>
            <a:prstGeom prst="flowChartAlternateProcess">
              <a:avLst/>
            </a:prstGeom>
            <a:solidFill>
              <a:srgbClr val="C9DDC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cs typeface="ＭＳ Ｐゴシック" charset="0"/>
                </a:rPr>
                <a:t>bound</a:t>
              </a:r>
            </a:p>
            <a:p>
              <a:pPr algn="ctr" eaLnBrk="0" hangingPunct="0"/>
              <a:r>
                <a:rPr lang="en-US" sz="1000">
                  <a:cs typeface="ＭＳ Ｐゴシック" charset="0"/>
                </a:rPr>
                <a:t>x</a:t>
              </a:r>
              <a:r>
                <a:rPr lang="ja-JP" altLang="en-US" sz="1000">
                  <a:cs typeface="ＭＳ Ｐゴシック" charset="0"/>
                </a:rPr>
                <a:t>’</a:t>
              </a:r>
              <a:r>
                <a:rPr lang="en-US" sz="1000">
                  <a:cs typeface="ＭＳ Ｐゴシック" charset="0"/>
                </a:rPr>
                <a:t> = B(x)</a:t>
              </a:r>
            </a:p>
          </p:txBody>
        </p:sp>
        <p:sp>
          <p:nvSpPr>
            <p:cNvPr id="1242143" name="AutoShape 31"/>
            <p:cNvSpPr>
              <a:spLocks noChangeArrowheads="1"/>
            </p:cNvSpPr>
            <p:nvPr/>
          </p:nvSpPr>
          <p:spPr bwMode="auto">
            <a:xfrm>
              <a:off x="3744" y="3072"/>
              <a:ext cx="576" cy="288"/>
            </a:xfrm>
            <a:prstGeom prst="flowChartAlternateProcess">
              <a:avLst/>
            </a:prstGeom>
            <a:solidFill>
              <a:srgbClr val="C9DDC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cs typeface="ＭＳ Ｐゴシック" charset="0"/>
                </a:rPr>
                <a:t>constrain</a:t>
              </a:r>
            </a:p>
            <a:p>
              <a:pPr algn="ctr" eaLnBrk="0" hangingPunct="0"/>
              <a:r>
                <a:rPr lang="en-US" sz="1000">
                  <a:cs typeface="ＭＳ Ｐゴシック" charset="0"/>
                </a:rPr>
                <a:t>x</a:t>
              </a:r>
              <a:r>
                <a:rPr lang="ja-JP" altLang="en-US" sz="1000">
                  <a:cs typeface="ＭＳ Ｐゴシック" charset="0"/>
                </a:rPr>
                <a:t>’</a:t>
              </a:r>
              <a:r>
                <a:rPr lang="en-US" sz="1000">
                  <a:cs typeface="ＭＳ Ｐゴシック" charset="0"/>
                </a:rPr>
                <a:t> = Z(x)</a:t>
              </a:r>
            </a:p>
          </p:txBody>
        </p:sp>
        <p:sp>
          <p:nvSpPr>
            <p:cNvPr id="1242144" name="AutoShape 32"/>
            <p:cNvSpPr>
              <a:spLocks noChangeAspect="1" noChangeArrowheads="1"/>
            </p:cNvSpPr>
            <p:nvPr/>
          </p:nvSpPr>
          <p:spPr bwMode="auto">
            <a:xfrm>
              <a:off x="2976" y="3504"/>
              <a:ext cx="288" cy="288"/>
            </a:xfrm>
            <a:prstGeom prst="flowChartDecision">
              <a:avLst/>
            </a:prstGeom>
            <a:solidFill>
              <a:srgbClr val="CFD9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2145" name="AutoShape 33"/>
            <p:cNvSpPr>
              <a:spLocks noChangeAspect="1" noChangeArrowheads="1"/>
            </p:cNvSpPr>
            <p:nvPr/>
          </p:nvSpPr>
          <p:spPr bwMode="auto">
            <a:xfrm>
              <a:off x="3888" y="3504"/>
              <a:ext cx="288" cy="288"/>
            </a:xfrm>
            <a:prstGeom prst="flowChartDecision">
              <a:avLst/>
            </a:prstGeom>
            <a:solidFill>
              <a:srgbClr val="CFD9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2146" name="Text Box 34"/>
            <p:cNvSpPr txBox="1">
              <a:spLocks noChangeArrowheads="1"/>
            </p:cNvSpPr>
            <p:nvPr/>
          </p:nvSpPr>
          <p:spPr bwMode="auto">
            <a:xfrm>
              <a:off x="2914" y="3792"/>
              <a:ext cx="49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">
                  <a:cs typeface="ＭＳ Ｐゴシック" charset="0"/>
                </a:rPr>
                <a:t>bounded ?</a:t>
              </a:r>
            </a:p>
          </p:txBody>
        </p:sp>
        <p:sp>
          <p:nvSpPr>
            <p:cNvPr id="1242147" name="Text Box 35"/>
            <p:cNvSpPr txBox="1">
              <a:spLocks noChangeArrowheads="1"/>
            </p:cNvSpPr>
            <p:nvPr/>
          </p:nvSpPr>
          <p:spPr bwMode="auto">
            <a:xfrm>
              <a:off x="3772" y="3792"/>
              <a:ext cx="5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">
                  <a:cs typeface="ＭＳ Ｐゴシック" charset="0"/>
                </a:rPr>
                <a:t>constrained ?</a:t>
              </a:r>
            </a:p>
          </p:txBody>
        </p:sp>
        <p:sp>
          <p:nvSpPr>
            <p:cNvPr id="1242148" name="AutoShape 36"/>
            <p:cNvSpPr>
              <a:spLocks noChangeArrowheads="1"/>
            </p:cNvSpPr>
            <p:nvPr/>
          </p:nvSpPr>
          <p:spPr bwMode="auto">
            <a:xfrm>
              <a:off x="3456" y="3552"/>
              <a:ext cx="288" cy="192"/>
            </a:xfrm>
            <a:prstGeom prst="flowChartMerge">
              <a:avLst/>
            </a:prstGeom>
            <a:solidFill>
              <a:srgbClr val="CFD9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42149" name="AutoShape 37"/>
            <p:cNvCxnSpPr>
              <a:cxnSpLocks noChangeShapeType="1"/>
              <a:stCxn id="1242144" idx="3"/>
              <a:endCxn id="1242148" idx="1"/>
            </p:cNvCxnSpPr>
            <p:nvPr/>
          </p:nvCxnSpPr>
          <p:spPr bwMode="auto">
            <a:xfrm>
              <a:off x="3264" y="3648"/>
              <a:ext cx="26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2150" name="AutoShape 38"/>
            <p:cNvSpPr>
              <a:spLocks noChangeArrowheads="1"/>
            </p:cNvSpPr>
            <p:nvPr/>
          </p:nvSpPr>
          <p:spPr bwMode="auto">
            <a:xfrm>
              <a:off x="4416" y="3552"/>
              <a:ext cx="288" cy="192"/>
            </a:xfrm>
            <a:prstGeom prst="flowChartMerge">
              <a:avLst/>
            </a:prstGeom>
            <a:solidFill>
              <a:srgbClr val="CFD9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42151" name="AutoShape 39"/>
            <p:cNvCxnSpPr>
              <a:cxnSpLocks noChangeShapeType="1"/>
              <a:stCxn id="1242148" idx="3"/>
              <a:endCxn id="1242145" idx="1"/>
            </p:cNvCxnSpPr>
            <p:nvPr/>
          </p:nvCxnSpPr>
          <p:spPr bwMode="auto">
            <a:xfrm>
              <a:off x="3672" y="3648"/>
              <a:ext cx="21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2152" name="AutoShape 40"/>
            <p:cNvCxnSpPr>
              <a:cxnSpLocks noChangeShapeType="1"/>
              <a:stCxn id="1242145" idx="3"/>
              <a:endCxn id="1242150" idx="1"/>
            </p:cNvCxnSpPr>
            <p:nvPr/>
          </p:nvCxnSpPr>
          <p:spPr bwMode="auto">
            <a:xfrm>
              <a:off x="4176" y="3648"/>
              <a:ext cx="31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2153" name="AutoShape 41"/>
            <p:cNvCxnSpPr>
              <a:cxnSpLocks noChangeShapeType="1"/>
              <a:stCxn id="1242150" idx="3"/>
              <a:endCxn id="1242158" idx="2"/>
            </p:cNvCxnSpPr>
            <p:nvPr/>
          </p:nvCxnSpPr>
          <p:spPr bwMode="auto">
            <a:xfrm>
              <a:off x="4632" y="3648"/>
              <a:ext cx="37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2154" name="AutoShape 42"/>
            <p:cNvCxnSpPr>
              <a:cxnSpLocks noChangeShapeType="1"/>
              <a:stCxn id="1242142" idx="3"/>
              <a:endCxn id="1242148" idx="0"/>
            </p:cNvCxnSpPr>
            <p:nvPr/>
          </p:nvCxnSpPr>
          <p:spPr bwMode="auto">
            <a:xfrm>
              <a:off x="3408" y="3216"/>
              <a:ext cx="192" cy="336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2155" name="AutoShape 43"/>
            <p:cNvCxnSpPr>
              <a:cxnSpLocks noChangeShapeType="1"/>
              <a:stCxn id="1242144" idx="0"/>
              <a:endCxn id="1242142" idx="2"/>
            </p:cNvCxnSpPr>
            <p:nvPr/>
          </p:nvCxnSpPr>
          <p:spPr bwMode="auto">
            <a:xfrm flipV="1">
              <a:off x="3120" y="3360"/>
              <a:ext cx="0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2156" name="AutoShape 44"/>
            <p:cNvCxnSpPr>
              <a:cxnSpLocks noChangeShapeType="1"/>
              <a:stCxn id="1242145" idx="0"/>
              <a:endCxn id="1242143" idx="2"/>
            </p:cNvCxnSpPr>
            <p:nvPr/>
          </p:nvCxnSpPr>
          <p:spPr bwMode="auto">
            <a:xfrm flipV="1">
              <a:off x="4032" y="3360"/>
              <a:ext cx="0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2157" name="AutoShape 45"/>
            <p:cNvCxnSpPr>
              <a:cxnSpLocks noChangeShapeType="1"/>
              <a:stCxn id="1242143" idx="3"/>
              <a:endCxn id="1242150" idx="0"/>
            </p:cNvCxnSpPr>
            <p:nvPr/>
          </p:nvCxnSpPr>
          <p:spPr bwMode="auto">
            <a:xfrm>
              <a:off x="4320" y="3216"/>
              <a:ext cx="240" cy="336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2158" name="AutoShape 46"/>
            <p:cNvSpPr>
              <a:spLocks noChangeArrowheads="1"/>
            </p:cNvSpPr>
            <p:nvPr/>
          </p:nvSpPr>
          <p:spPr bwMode="auto">
            <a:xfrm>
              <a:off x="4944" y="3504"/>
              <a:ext cx="624" cy="288"/>
            </a:xfrm>
            <a:prstGeom prst="flowChartInputOutput">
              <a:avLst/>
            </a:prstGeom>
            <a:solidFill>
              <a:srgbClr val="E3CF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cs typeface="ＭＳ Ｐゴシック" charset="0"/>
                </a:rPr>
                <a:t>valid</a:t>
              </a:r>
              <a:br>
                <a:rPr lang="en-US" sz="1000">
                  <a:cs typeface="ＭＳ Ｐゴシック" charset="0"/>
                </a:rPr>
              </a:br>
              <a:r>
                <a:rPr lang="en-US" sz="1000">
                  <a:cs typeface="ＭＳ Ｐゴシック" charset="0"/>
                </a:rPr>
                <a:t>x</a:t>
              </a:r>
            </a:p>
          </p:txBody>
        </p:sp>
        <p:sp>
          <p:nvSpPr>
            <p:cNvPr id="1242159" name="AutoShape 47"/>
            <p:cNvSpPr>
              <a:spLocks noChangeArrowheads="1"/>
            </p:cNvSpPr>
            <p:nvPr/>
          </p:nvSpPr>
          <p:spPr bwMode="auto">
            <a:xfrm>
              <a:off x="2400" y="2640"/>
              <a:ext cx="576" cy="288"/>
            </a:xfrm>
            <a:prstGeom prst="flowChartManualInput">
              <a:avLst/>
            </a:prstGeom>
            <a:solidFill>
              <a:srgbClr val="E3CF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cs typeface="ＭＳ Ｐゴシック" charset="0"/>
                </a:rPr>
                <a:t>initial</a:t>
              </a:r>
            </a:p>
            <a:p>
              <a:pPr algn="ctr" eaLnBrk="0" hangingPunct="0"/>
              <a:r>
                <a:rPr lang="en-US" sz="1000">
                  <a:cs typeface="ＭＳ Ｐゴシック" charset="0"/>
                </a:rPr>
                <a:t>x,F</a:t>
              </a:r>
            </a:p>
          </p:txBody>
        </p:sp>
        <p:cxnSp>
          <p:nvCxnSpPr>
            <p:cNvPr id="1242160" name="AutoShape 48"/>
            <p:cNvCxnSpPr>
              <a:cxnSpLocks noChangeShapeType="1"/>
              <a:stCxn id="1242159" idx="2"/>
              <a:endCxn id="1242144" idx="1"/>
            </p:cNvCxnSpPr>
            <p:nvPr/>
          </p:nvCxnSpPr>
          <p:spPr bwMode="auto">
            <a:xfrm rot="16200000" flipH="1">
              <a:off x="2472" y="3144"/>
              <a:ext cx="720" cy="288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42161" name="Text Box 49"/>
          <p:cNvSpPr txBox="1">
            <a:spLocks noChangeArrowheads="1"/>
          </p:cNvSpPr>
          <p:nvPr/>
        </p:nvSpPr>
        <p:spPr bwMode="auto">
          <a:xfrm>
            <a:off x="6019800" y="2133600"/>
            <a:ext cx="25146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000">
                <a:cs typeface="ＭＳ Ｐゴシック" charset="0"/>
              </a:rPr>
              <a:t>All optimizers take a model and calculate the cost. All optimizers have a slot for the application of constraints.</a:t>
            </a:r>
          </a:p>
          <a:p>
            <a:pPr eaLnBrk="0" hangingPunct="0"/>
            <a:endParaRPr lang="en-US" sz="1000">
              <a:cs typeface="ＭＳ Ｐゴシック" charset="0"/>
            </a:endParaRPr>
          </a:p>
          <a:p>
            <a:pPr eaLnBrk="0" hangingPunct="0"/>
            <a:r>
              <a:rPr lang="en-US" sz="1000">
                <a:solidFill>
                  <a:srgbClr val="800000"/>
                </a:solidFill>
                <a:cs typeface="ＭＳ Ｐゴシック" charset="0"/>
              </a:rPr>
              <a:t>Most optimizers are built so they can evaluate N copies of the cost function in parallel. More exotic optimizers can launch M optimizers in parallel.</a:t>
            </a:r>
            <a:endParaRPr lang="en-US" sz="1000">
              <a:cs typeface="ＭＳ Ｐゴシック" charset="0"/>
            </a:endParaRPr>
          </a:p>
          <a:p>
            <a:pPr eaLnBrk="0" hangingPunct="0"/>
            <a:endParaRPr lang="en-US" sz="1000">
              <a:cs typeface="ＭＳ Ｐゴシック" charset="0"/>
            </a:endParaRPr>
          </a:p>
          <a:p>
            <a:pPr eaLnBrk="0" hangingPunct="0"/>
            <a:r>
              <a:rPr lang="en-US" sz="1000">
                <a:cs typeface="ＭＳ Ｐゴシック" charset="0"/>
              </a:rPr>
              <a:t>Termination conditions are also modular.</a:t>
            </a:r>
          </a:p>
        </p:txBody>
      </p:sp>
      <p:sp>
        <p:nvSpPr>
          <p:cNvPr id="1242162" name="Text Box 50"/>
          <p:cNvSpPr txBox="1">
            <a:spLocks noChangeArrowheads="1"/>
          </p:cNvSpPr>
          <p:nvPr/>
        </p:nvSpPr>
        <p:spPr bwMode="auto">
          <a:xfrm>
            <a:off x="685800" y="4495800"/>
            <a:ext cx="2514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000">
                <a:cs typeface="ＭＳ Ｐゴシック" charset="0"/>
              </a:rPr>
              <a:t>Constraints are first checked. If the constraints are not satisfied, then they are imposed on the optimization parameters.</a:t>
            </a:r>
          </a:p>
          <a:p>
            <a:pPr eaLnBrk="0" hangingPunct="0"/>
            <a:endParaRPr lang="en-US" sz="1000">
              <a:cs typeface="ＭＳ Ｐゴシック" charset="0"/>
            </a:endParaRPr>
          </a:p>
          <a:p>
            <a:pPr eaLnBrk="0" hangingPunct="0"/>
            <a:r>
              <a:rPr lang="en-US" sz="1000">
                <a:solidFill>
                  <a:srgbClr val="800000"/>
                </a:solidFill>
                <a:cs typeface="ＭＳ Ｐゴシック" charset="0"/>
              </a:rPr>
              <a:t>Imposing any of the constraints is potentially a nested optimization that could leverage parallel computing.</a:t>
            </a:r>
            <a:r>
              <a:rPr lang="en-US" sz="1000">
                <a:cs typeface="ＭＳ Ｐゴシック" charset="0"/>
              </a:rPr>
              <a:t> </a:t>
            </a:r>
          </a:p>
          <a:p>
            <a:pPr eaLnBrk="0" hangingPunct="0"/>
            <a:endParaRPr lang="en-US" sz="1000">
              <a:cs typeface="ＭＳ Ｐゴシック" charset="0"/>
            </a:endParaRPr>
          </a:p>
          <a:p>
            <a:pPr eaLnBrk="0" hangingPunct="0"/>
            <a:r>
              <a:rPr lang="en-US" sz="1000">
                <a:cs typeface="ＭＳ Ｐゴシック" charset="0"/>
              </a:rPr>
              <a:t>The set of constraints can be dynamic. Constraints can be nested, coupled, etc. </a:t>
            </a:r>
          </a:p>
        </p:txBody>
      </p:sp>
    </p:spTree>
    <p:extLst>
      <p:ext uri="{BB962C8B-B14F-4D97-AF65-F5344CB8AC3E}">
        <p14:creationId xmlns:p14="http://schemas.microsoft.com/office/powerpoint/2010/main" val="2723072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pathos: framework for heterogeneous computing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ea typeface="Kozuka Gothic Pro B" charset="0"/>
              <a:cs typeface="Kozuka Gothic Pro B" charset="0"/>
            </a:endParaRP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  <a:p>
            <a:endParaRPr lang="en-US" dirty="0">
              <a:ea typeface="ＭＳ Ｐゴシック" charset="0"/>
            </a:endParaRP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sp>
        <p:nvSpPr>
          <p:cNvPr id="65540" name="Content Placeholder 2"/>
          <p:cNvSpPr>
            <a:spLocks/>
          </p:cNvSpPr>
          <p:nvPr/>
        </p:nvSpPr>
        <p:spPr bwMode="auto">
          <a:xfrm>
            <a:off x="533400" y="152400"/>
            <a:ext cx="8229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/>
              <a:t>abstraction on programming model: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chemeClr val="accent2"/>
                </a:solidFill>
              </a:rPr>
              <a:t>node, pipe, batch, map, </a:t>
            </a:r>
            <a:r>
              <a:rPr lang="en-US" sz="1600" dirty="0">
                <a:solidFill>
                  <a:schemeClr val="bg2"/>
                </a:solidFill>
              </a:rPr>
              <a:t>fork, join</a:t>
            </a:r>
            <a:r>
              <a:rPr lang="en-US" sz="1600" dirty="0">
                <a:solidFill>
                  <a:schemeClr val="accent2"/>
                </a:solidFill>
              </a:rPr>
              <a:t>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chemeClr val="bg2"/>
                </a:solidFill>
              </a:rPr>
              <a:t>scheduling/management strategies</a:t>
            </a:r>
            <a:endParaRPr lang="en-US" sz="16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accent2"/>
                </a:solidFill>
              </a:rPr>
              <a:t>logging, caching, and archiving (database</a:t>
            </a:r>
            <a:r>
              <a:rPr lang="en-US" sz="1600" dirty="0">
                <a:solidFill>
                  <a:schemeClr val="accent2"/>
                </a:solidFill>
              </a:rPr>
              <a:t> </a:t>
            </a:r>
            <a:r>
              <a:rPr lang="en-US" sz="1600" dirty="0" smtClean="0">
                <a:solidFill>
                  <a:schemeClr val="accent2"/>
                </a:solidFill>
              </a:rPr>
              <a:t>or file)</a:t>
            </a:r>
            <a:endParaRPr lang="en-US" sz="16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/>
              <a:t>rapid </a:t>
            </a:r>
            <a:r>
              <a:rPr lang="en-US" sz="2200" dirty="0"/>
              <a:t>exploration of system design:</a:t>
            </a:r>
            <a:endParaRPr lang="en-US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chemeClr val="accent2"/>
                </a:solidFill>
              </a:rPr>
              <a:t>communication patterns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chemeClr val="accent2"/>
                </a:solidFill>
              </a:rPr>
              <a:t>parallelism hierarchies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chemeClr val="accent2"/>
                </a:solidFill>
              </a:rPr>
              <a:t>memory hierarchies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chemeClr val="accent2"/>
                </a:solidFill>
              </a:rPr>
              <a:t>synchronization and scheduling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chemeClr val="accent2"/>
                </a:solidFill>
              </a:rPr>
              <a:t>resilience strategies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chemeClr val="accent2"/>
                </a:solidFill>
              </a:rPr>
              <a:t>system efficiency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mr-IN" sz="2200" dirty="0" smtClean="0">
                <a:solidFill>
                  <a:srgbClr val="800000"/>
                </a:solidFill>
              </a:rPr>
              <a:t>…</a:t>
            </a:r>
            <a:endParaRPr lang="en-US" dirty="0">
              <a:solidFill>
                <a:srgbClr val="800000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mr-IN" sz="1800" dirty="0" smtClean="0">
                <a:solidFill>
                  <a:schemeClr val="bg2"/>
                </a:solidFill>
              </a:rPr>
              <a:t>…</a:t>
            </a:r>
            <a:endParaRPr lang="en-US" sz="1800" dirty="0" smtClean="0">
              <a:solidFill>
                <a:schemeClr val="bg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mr-IN" sz="1800" dirty="0" smtClean="0">
                <a:solidFill>
                  <a:srgbClr val="3366FF"/>
                </a:solidFill>
              </a:rPr>
              <a:t>…</a:t>
            </a:r>
            <a:endParaRPr lang="en-US" sz="1800" dirty="0">
              <a:solidFill>
                <a:srgbClr val="3366FF"/>
              </a:solidFill>
            </a:endParaRPr>
          </a:p>
        </p:txBody>
      </p:sp>
      <p:cxnSp>
        <p:nvCxnSpPr>
          <p:cNvPr id="65541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76800"/>
            <a:ext cx="3581400" cy="159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>
            <a:spLocks/>
          </p:cNvSpPr>
          <p:nvPr/>
        </p:nvSpPr>
        <p:spPr bwMode="auto">
          <a:xfrm>
            <a:off x="5943600" y="1371600"/>
            <a:ext cx="2895600" cy="480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41313" indent="-341313" defTabSz="455613" eaLnBrk="0" hangingPunct="0">
              <a:spcBef>
                <a:spcPct val="20000"/>
              </a:spcBef>
              <a:buFontTx/>
              <a:buChar char="•"/>
            </a:pPr>
            <a:r>
              <a:rPr lang="en-US" sz="1800" dirty="0">
                <a:latin typeface="Calibri" charset="0"/>
                <a:cs typeface="ＭＳ Ｐゴシック" charset="0"/>
              </a:rPr>
              <a:t>available launchers:</a:t>
            </a:r>
          </a:p>
          <a:p>
            <a:pPr marL="741363" lvl="1" indent="-284163" defTabSz="455613" eaLnBrk="0" hangingPunct="0">
              <a:spcBef>
                <a:spcPct val="20000"/>
              </a:spcBef>
              <a:buFontTx/>
              <a:buChar char="–"/>
            </a:pPr>
            <a:r>
              <a:rPr lang="en-US" sz="1400" dirty="0">
                <a:latin typeface="Calibri" charset="0"/>
                <a:cs typeface="ＭＳ Ｐゴシック" charset="0"/>
              </a:rPr>
              <a:t>multiprocessing, threading</a:t>
            </a:r>
          </a:p>
          <a:p>
            <a:pPr marL="741363" lvl="1" indent="-284163" defTabSz="455613" eaLnBrk="0" hangingPunct="0">
              <a:spcBef>
                <a:spcPct val="20000"/>
              </a:spcBef>
              <a:buFontTx/>
              <a:buChar char="–"/>
            </a:pPr>
            <a:r>
              <a:rPr lang="en-US" sz="1400" dirty="0">
                <a:latin typeface="Calibri" charset="0"/>
                <a:cs typeface="ＭＳ Ｐゴシック" charset="0"/>
              </a:rPr>
              <a:t>MPI-based (mpi4py)</a:t>
            </a:r>
          </a:p>
          <a:p>
            <a:pPr marL="741363" lvl="1" indent="-284163" defTabSz="455613" eaLnBrk="0" hangingPunct="0">
              <a:spcBef>
                <a:spcPct val="20000"/>
              </a:spcBef>
              <a:buFontTx/>
              <a:buChar char="–"/>
            </a:pPr>
            <a:r>
              <a:rPr lang="en-US" sz="1400" dirty="0">
                <a:latin typeface="Calibri" charset="0"/>
                <a:cs typeface="ＭＳ Ｐゴシック" charset="0"/>
              </a:rPr>
              <a:t>IPC-based   (</a:t>
            </a:r>
            <a:r>
              <a:rPr lang="en-US" sz="1400" dirty="0" err="1">
                <a:latin typeface="Calibri" charset="0"/>
                <a:cs typeface="ＭＳ Ｐゴシック" charset="0"/>
              </a:rPr>
              <a:t>pp</a:t>
            </a:r>
            <a:r>
              <a:rPr lang="en-US" sz="1400" dirty="0">
                <a:latin typeface="Calibri" charset="0"/>
                <a:cs typeface="ＭＳ Ｐゴシック" charset="0"/>
              </a:rPr>
              <a:t>)</a:t>
            </a:r>
          </a:p>
          <a:p>
            <a:pPr marL="741363" lvl="1" indent="-284163" defTabSz="455613" eaLnBrk="0" hangingPunct="0">
              <a:spcBef>
                <a:spcPct val="20000"/>
              </a:spcBef>
              <a:buFontTx/>
              <a:buChar char="–"/>
            </a:pPr>
            <a:r>
              <a:rPr lang="en-US" sz="1400" dirty="0">
                <a:latin typeface="Calibri" charset="0"/>
                <a:cs typeface="ＭＳ Ｐゴシック" charset="0"/>
              </a:rPr>
              <a:t>SSH-based</a:t>
            </a:r>
          </a:p>
          <a:p>
            <a:pPr marL="741363" lvl="1" indent="-284163" defTabSz="455613" eaLnBrk="0" hangingPunct="0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556A92"/>
                </a:solidFill>
                <a:latin typeface="Calibri" charset="0"/>
                <a:cs typeface="ＭＳ Ｐゴシック" charset="0"/>
              </a:rPr>
              <a:t>GPU-based (</a:t>
            </a:r>
            <a:r>
              <a:rPr lang="en-US" sz="1400" dirty="0" err="1">
                <a:solidFill>
                  <a:srgbClr val="556A92"/>
                </a:solidFill>
                <a:latin typeface="Calibri" charset="0"/>
                <a:cs typeface="ＭＳ Ｐゴシック" charset="0"/>
              </a:rPr>
              <a:t>pyCUDA</a:t>
            </a:r>
            <a:r>
              <a:rPr lang="en-US" sz="1400" dirty="0">
                <a:solidFill>
                  <a:srgbClr val="556A92"/>
                </a:solidFill>
                <a:latin typeface="Calibri" charset="0"/>
                <a:cs typeface="ＭＳ Ｐゴシック" charset="0"/>
              </a:rPr>
              <a:t>)</a:t>
            </a:r>
          </a:p>
          <a:p>
            <a:pPr marL="741363" lvl="1" indent="-284163" defTabSz="455613" eaLnBrk="0" hangingPunct="0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chemeClr val="bg2"/>
                </a:solidFill>
                <a:latin typeface="Calibri" charset="0"/>
                <a:cs typeface="ＭＳ Ｐゴシック" charset="0"/>
              </a:rPr>
              <a:t>cloud-based (</a:t>
            </a:r>
            <a:r>
              <a:rPr lang="en-US" sz="1400" dirty="0" err="1">
                <a:solidFill>
                  <a:schemeClr val="bg2"/>
                </a:solidFill>
                <a:latin typeface="Calibri" charset="0"/>
                <a:cs typeface="ＭＳ Ｐゴシック" charset="0"/>
              </a:rPr>
              <a:t>mrjob</a:t>
            </a:r>
            <a:r>
              <a:rPr lang="en-US" sz="1400" dirty="0">
                <a:solidFill>
                  <a:schemeClr val="bg2"/>
                </a:solidFill>
                <a:latin typeface="Calibri" charset="0"/>
                <a:cs typeface="ＭＳ Ｐゴシック" charset="0"/>
              </a:rPr>
              <a:t>)</a:t>
            </a:r>
          </a:p>
          <a:p>
            <a:pPr marL="741363" lvl="1" indent="-284163" defTabSz="455613" eaLnBrk="0" hangingPunct="0">
              <a:spcBef>
                <a:spcPct val="20000"/>
              </a:spcBef>
              <a:buFontTx/>
              <a:buChar char="–"/>
            </a:pPr>
            <a:endParaRPr lang="en-US" sz="1000" dirty="0">
              <a:latin typeface="Calibri" charset="0"/>
              <a:cs typeface="ＭＳ Ｐゴシック" charset="0"/>
            </a:endParaRPr>
          </a:p>
          <a:p>
            <a:pPr marL="341313" indent="-341313" defTabSz="455613" eaLnBrk="0" hangingPunct="0">
              <a:spcBef>
                <a:spcPct val="20000"/>
              </a:spcBef>
              <a:buFontTx/>
              <a:buChar char="•"/>
            </a:pPr>
            <a:r>
              <a:rPr lang="en-US" sz="1800" dirty="0">
                <a:latin typeface="Calibri" charset="0"/>
                <a:cs typeface="ＭＳ Ｐゴシック" charset="0"/>
              </a:rPr>
              <a:t>available schedulers:</a:t>
            </a:r>
          </a:p>
          <a:p>
            <a:pPr marL="741363" lvl="1" indent="-284163" defTabSz="455613" eaLnBrk="0" hangingPunct="0">
              <a:spcBef>
                <a:spcPct val="20000"/>
              </a:spcBef>
              <a:buFontTx/>
              <a:buChar char="–"/>
            </a:pPr>
            <a:r>
              <a:rPr lang="en-US" sz="1400" dirty="0">
                <a:latin typeface="Calibri" charset="0"/>
                <a:cs typeface="ＭＳ Ｐゴシック" charset="0"/>
              </a:rPr>
              <a:t>torque, </a:t>
            </a:r>
            <a:r>
              <a:rPr lang="en-US" sz="1400" dirty="0" err="1">
                <a:latin typeface="Calibri" charset="0"/>
                <a:cs typeface="ＭＳ Ｐゴシック" charset="0"/>
              </a:rPr>
              <a:t>slurm</a:t>
            </a:r>
            <a:r>
              <a:rPr lang="en-US" sz="1400" dirty="0">
                <a:latin typeface="Calibri" charset="0"/>
                <a:cs typeface="ＭＳ Ｐゴシック" charset="0"/>
              </a:rPr>
              <a:t>, </a:t>
            </a:r>
            <a:r>
              <a:rPr lang="en-US" sz="1400" dirty="0" err="1">
                <a:latin typeface="Calibri" charset="0"/>
                <a:cs typeface="ＭＳ Ｐゴシック" charset="0"/>
              </a:rPr>
              <a:t>lsf</a:t>
            </a:r>
            <a:endParaRPr lang="en-US" sz="1400" dirty="0">
              <a:latin typeface="Calibri" charset="0"/>
              <a:cs typeface="ＭＳ Ｐゴシック" charset="0"/>
            </a:endParaRPr>
          </a:p>
          <a:p>
            <a:pPr marL="741363" lvl="1" indent="-284163" defTabSz="455613" eaLnBrk="0" hangingPunct="0">
              <a:spcBef>
                <a:spcPct val="20000"/>
              </a:spcBef>
            </a:pPr>
            <a:endParaRPr lang="en-US" sz="1000" dirty="0">
              <a:latin typeface="Calibri" charset="0"/>
              <a:cs typeface="ＭＳ Ｐゴシック" charset="0"/>
            </a:endParaRPr>
          </a:p>
          <a:p>
            <a:pPr marL="341313" indent="-341313" defTabSz="455613" eaLnBrk="0" hangingPunct="0">
              <a:spcBef>
                <a:spcPct val="20000"/>
              </a:spcBef>
              <a:buFontTx/>
              <a:buChar char="•"/>
            </a:pPr>
            <a:r>
              <a:rPr lang="en-US" sz="1800" dirty="0">
                <a:latin typeface="Calibri" charset="0"/>
                <a:cs typeface="ＭＳ Ｐゴシック" charset="0"/>
              </a:rPr>
              <a:t>compound maps can be built with a coupling strategy</a:t>
            </a:r>
          </a:p>
          <a:p>
            <a:pPr marL="741363" lvl="1" indent="-284163" defTabSz="455613" eaLnBrk="0" hangingPunct="0">
              <a:spcBef>
                <a:spcPct val="20000"/>
              </a:spcBef>
              <a:buFontTx/>
              <a:buChar char="–"/>
            </a:pPr>
            <a:r>
              <a:rPr lang="en-US" sz="1400" dirty="0">
                <a:latin typeface="Calibri" charset="0"/>
                <a:cs typeface="ＭＳ Ｐゴシック" charset="0"/>
              </a:rPr>
              <a:t>workload balancing across different map technologies</a:t>
            </a:r>
          </a:p>
          <a:p>
            <a:pPr marL="741363" lvl="1" indent="-284163" defTabSz="455613" eaLnBrk="0" hangingPunct="0">
              <a:spcBef>
                <a:spcPct val="20000"/>
              </a:spcBef>
              <a:buFontTx/>
              <a:buChar char="–"/>
            </a:pPr>
            <a:r>
              <a:rPr lang="en-US" sz="1400" dirty="0" smtClean="0">
                <a:solidFill>
                  <a:schemeClr val="bg2"/>
                </a:solidFill>
                <a:latin typeface="Calibri" charset="0"/>
                <a:cs typeface="ＭＳ Ｐゴシック" charset="0"/>
              </a:rPr>
              <a:t>hierarchies of maps can be composed seamlessly</a:t>
            </a:r>
            <a:endParaRPr lang="en-US" sz="1400" dirty="0">
              <a:latin typeface="Calibri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785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r>
              <a:rPr lang="en-US">
                <a:ea typeface="Kozuka Gothic Pro B" charset="0"/>
                <a:cs typeface="Kozuka Gothic Pro B" charset="0"/>
              </a:rPr>
              <a:t>klepto: asynchronous sharing of state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4294967295"/>
          </p:nvPr>
        </p:nvSpPr>
        <p:spPr>
          <a:xfrm>
            <a:off x="533400" y="1143000"/>
            <a:ext cx="8153400" cy="5029200"/>
          </a:xfrm>
        </p:spPr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21507" name="Content Placeholder 2"/>
          <p:cNvSpPr>
            <a:spLocks/>
          </p:cNvSpPr>
          <p:nvPr/>
        </p:nvSpPr>
        <p:spPr bwMode="auto">
          <a:xfrm>
            <a:off x="533400" y="8382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 err="1"/>
              <a:t>klepto</a:t>
            </a:r>
            <a:r>
              <a:rPr lang="en-US" sz="2200" dirty="0"/>
              <a:t> features: </a:t>
            </a:r>
            <a:endParaRPr lang="en-US" altLang="ja-JP" sz="2200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dirty="0">
                <a:solidFill>
                  <a:schemeClr val="accent2"/>
                </a:solidFill>
              </a:rPr>
              <a:t>unified API for caching and archiving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dirty="0">
                <a:solidFill>
                  <a:schemeClr val="accent2"/>
                </a:solidFill>
              </a:rPr>
              <a:t>cache-to-archive interaction strategies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 dirty="0" err="1">
                <a:solidFill>
                  <a:schemeClr val="bg2"/>
                </a:solidFill>
              </a:rPr>
              <a:t>lru</a:t>
            </a:r>
            <a:r>
              <a:rPr lang="en-US" sz="1400" dirty="0">
                <a:solidFill>
                  <a:schemeClr val="bg2"/>
                </a:solidFill>
              </a:rPr>
              <a:t>, </a:t>
            </a:r>
            <a:r>
              <a:rPr lang="en-US" sz="1400" dirty="0" err="1">
                <a:solidFill>
                  <a:schemeClr val="bg2"/>
                </a:solidFill>
              </a:rPr>
              <a:t>lfu</a:t>
            </a:r>
            <a:r>
              <a:rPr lang="en-US" sz="1400" dirty="0">
                <a:solidFill>
                  <a:schemeClr val="bg2"/>
                </a:solidFill>
              </a:rPr>
              <a:t>, </a:t>
            </a:r>
            <a:r>
              <a:rPr lang="en-US" sz="1400" dirty="0" err="1">
                <a:solidFill>
                  <a:schemeClr val="bg2"/>
                </a:solidFill>
              </a:rPr>
              <a:t>mru</a:t>
            </a:r>
            <a:r>
              <a:rPr lang="en-US" sz="1400" dirty="0">
                <a:solidFill>
                  <a:schemeClr val="bg2"/>
                </a:solidFill>
              </a:rPr>
              <a:t>, </a:t>
            </a:r>
            <a:r>
              <a:rPr lang="en-US" sz="1400" dirty="0" err="1">
                <a:solidFill>
                  <a:schemeClr val="bg2"/>
                </a:solidFill>
              </a:rPr>
              <a:t>random_replace</a:t>
            </a:r>
            <a:r>
              <a:rPr lang="en-US" sz="1400" dirty="0">
                <a:solidFill>
                  <a:schemeClr val="bg2"/>
                </a:solidFill>
              </a:rPr>
              <a:t>, 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altLang="ja-JP" sz="1800" dirty="0" err="1">
                <a:solidFill>
                  <a:schemeClr val="accent2"/>
                </a:solidFill>
              </a:rPr>
              <a:t>backends</a:t>
            </a:r>
            <a:r>
              <a:rPr lang="en-US" altLang="ja-JP" sz="1800" dirty="0">
                <a:solidFill>
                  <a:schemeClr val="accent2"/>
                </a:solidFill>
              </a:rPr>
              <a:t>: memory, file, </a:t>
            </a:r>
            <a:r>
              <a:rPr lang="en-US" altLang="ja-JP" sz="1800" dirty="0" smtClean="0">
                <a:solidFill>
                  <a:schemeClr val="accent2"/>
                </a:solidFill>
              </a:rPr>
              <a:t>directory</a:t>
            </a:r>
            <a:r>
              <a:rPr lang="en-US" altLang="ja-JP" sz="1800" dirty="0">
                <a:solidFill>
                  <a:schemeClr val="accent2"/>
                </a:solidFill>
              </a:rPr>
              <a:t>, database, </a:t>
            </a:r>
            <a:r>
              <a:rPr lang="en-US" altLang="ja-JP" sz="1800" dirty="0" err="1">
                <a:solidFill>
                  <a:schemeClr val="accent2"/>
                </a:solidFill>
              </a:rPr>
              <a:t>db</a:t>
            </a:r>
            <a:r>
              <a:rPr lang="en-US" altLang="ja-JP" sz="1800" dirty="0">
                <a:solidFill>
                  <a:schemeClr val="accent2"/>
                </a:solidFill>
              </a:rPr>
              <a:t> </a:t>
            </a:r>
            <a:r>
              <a:rPr lang="en-US" altLang="ja-JP" sz="1800" dirty="0" smtClean="0">
                <a:solidFill>
                  <a:schemeClr val="accent2"/>
                </a:solidFill>
              </a:rPr>
              <a:t>table, </a:t>
            </a:r>
            <a:r>
              <a:rPr lang="en-US" altLang="ja-JP" sz="1800" dirty="0" err="1" smtClean="0">
                <a:solidFill>
                  <a:schemeClr val="accent2"/>
                </a:solidFill>
              </a:rPr>
              <a:t>hdf</a:t>
            </a:r>
            <a:endParaRPr lang="en-US" altLang="ja-JP" sz="18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altLang="ja-JP" sz="1800" dirty="0">
                <a:solidFill>
                  <a:schemeClr val="accent2"/>
                </a:solidFill>
              </a:rPr>
              <a:t>unified API for key encoding / serialization / hashing / encryption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altLang="ja-JP" sz="1400" dirty="0">
                <a:solidFill>
                  <a:srgbClr val="808080"/>
                </a:solidFill>
              </a:rPr>
              <a:t>extensible: leverage pickle, </a:t>
            </a:r>
            <a:r>
              <a:rPr lang="en-US" altLang="ja-JP" sz="1400" dirty="0" err="1">
                <a:solidFill>
                  <a:srgbClr val="808080"/>
                </a:solidFill>
              </a:rPr>
              <a:t>json</a:t>
            </a:r>
            <a:r>
              <a:rPr lang="en-US" altLang="ja-JP" sz="1400" dirty="0">
                <a:solidFill>
                  <a:srgbClr val="808080"/>
                </a:solidFill>
              </a:rPr>
              <a:t>, dill, codecs, md5, … you pick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altLang="ja-JP" sz="1800" dirty="0">
                <a:solidFill>
                  <a:schemeClr val="accent2"/>
                </a:solidFill>
              </a:rPr>
              <a:t>‘ignore’ selected arguments (partial </a:t>
            </a:r>
            <a:r>
              <a:rPr lang="en-US" altLang="ja-JP" sz="1800" dirty="0" err="1">
                <a:solidFill>
                  <a:schemeClr val="accent2"/>
                </a:solidFill>
              </a:rPr>
              <a:t>arg</a:t>
            </a:r>
            <a:r>
              <a:rPr lang="en-US" altLang="ja-JP" sz="1800" dirty="0">
                <a:solidFill>
                  <a:schemeClr val="accent2"/>
                </a:solidFill>
              </a:rPr>
              <a:t> caching)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altLang="ja-JP" sz="1800" dirty="0">
                <a:solidFill>
                  <a:schemeClr val="accent2"/>
                </a:solidFill>
              </a:rPr>
              <a:t>cache interpolation by rounding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dirty="0">
                <a:solidFill>
                  <a:srgbClr val="800000"/>
                </a:solidFill>
              </a:rPr>
              <a:t>can leverage </a:t>
            </a:r>
            <a:r>
              <a:rPr lang="en-US" sz="1800" dirty="0" err="1">
                <a:solidFill>
                  <a:srgbClr val="800000"/>
                </a:solidFill>
              </a:rPr>
              <a:t>SQLAlchemy</a:t>
            </a:r>
            <a:r>
              <a:rPr lang="en-US" sz="1800" dirty="0">
                <a:solidFill>
                  <a:srgbClr val="800000"/>
                </a:solidFill>
              </a:rPr>
              <a:t>, </a:t>
            </a:r>
            <a:r>
              <a:rPr lang="en-US" sz="1800" dirty="0" err="1">
                <a:solidFill>
                  <a:srgbClr val="800000"/>
                </a:solidFill>
              </a:rPr>
              <a:t>numpy</a:t>
            </a:r>
            <a:r>
              <a:rPr lang="en-US" sz="1800" dirty="0">
                <a:solidFill>
                  <a:srgbClr val="800000"/>
                </a:solidFill>
              </a:rPr>
              <a:t> internals</a:t>
            </a:r>
            <a:endParaRPr lang="en-US" sz="18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1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/>
              <a:t>planned and in-progress:</a:t>
            </a:r>
            <a:endParaRPr lang="en-US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dirty="0">
                <a:solidFill>
                  <a:schemeClr val="accent2"/>
                </a:solidFill>
              </a:rPr>
              <a:t>leverage: </a:t>
            </a:r>
            <a:r>
              <a:rPr lang="en-US" sz="1800" dirty="0" err="1" smtClean="0">
                <a:solidFill>
                  <a:schemeClr val="accent2"/>
                </a:solidFill>
              </a:rPr>
              <a:t>redis</a:t>
            </a:r>
            <a:r>
              <a:rPr lang="en-US" sz="1800" dirty="0">
                <a:solidFill>
                  <a:schemeClr val="accent2"/>
                </a:solidFill>
              </a:rPr>
              <a:t>, shared memory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dirty="0">
                <a:solidFill>
                  <a:schemeClr val="accent2"/>
                </a:solidFill>
              </a:rPr>
              <a:t>more interpolation algorithms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 dirty="0" err="1">
                <a:solidFill>
                  <a:srgbClr val="808080"/>
                </a:solidFill>
              </a:rPr>
              <a:t>kriging</a:t>
            </a:r>
            <a:r>
              <a:rPr lang="en-US" sz="1400" dirty="0">
                <a:solidFill>
                  <a:srgbClr val="808080"/>
                </a:solidFill>
              </a:rPr>
              <a:t>, etc…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dirty="0">
                <a:solidFill>
                  <a:srgbClr val="000090"/>
                </a:solidFill>
              </a:rPr>
              <a:t>asynchronous cache-to-archive updates</a:t>
            </a:r>
          </a:p>
          <a:p>
            <a:pPr lvl="1" eaLnBrk="0" hangingPunct="0">
              <a:spcBef>
                <a:spcPct val="20000"/>
              </a:spcBef>
              <a:defRPr/>
            </a:pPr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1769478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3733" name="Group 4"/>
          <p:cNvGrpSpPr>
            <a:grpSpLocks/>
          </p:cNvGrpSpPr>
          <p:nvPr/>
        </p:nvGrpSpPr>
        <p:grpSpPr bwMode="auto">
          <a:xfrm>
            <a:off x="7239000" y="6172200"/>
            <a:ext cx="1825625" cy="596900"/>
            <a:chOff x="152400" y="5334000"/>
            <a:chExt cx="1826141" cy="596444"/>
          </a:xfrm>
        </p:grpSpPr>
        <p:grpSp>
          <p:nvGrpSpPr>
            <p:cNvPr id="73741" name="Group 2"/>
            <p:cNvGrpSpPr>
              <a:grpSpLocks/>
            </p:cNvGrpSpPr>
            <p:nvPr/>
          </p:nvGrpSpPr>
          <p:grpSpPr bwMode="auto">
            <a:xfrm>
              <a:off x="336527" y="5334000"/>
              <a:ext cx="1416073" cy="461665"/>
              <a:chOff x="304800" y="5867400"/>
              <a:chExt cx="1416073" cy="461665"/>
            </a:xfrm>
          </p:grpSpPr>
          <p:sp>
            <p:nvSpPr>
              <p:cNvPr id="73743" name="TextBox 1"/>
              <p:cNvSpPr txBox="1">
                <a:spLocks noChangeArrowheads="1"/>
              </p:cNvSpPr>
              <p:nvPr/>
            </p:nvSpPr>
            <p:spPr bwMode="auto">
              <a:xfrm>
                <a:off x="304800" y="5867400"/>
                <a:ext cx="141607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ExMatEx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04875" y="5867400"/>
                <a:ext cx="1057574" cy="4616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 err="1">
                    <a:solidFill>
                      <a:schemeClr val="accent5">
                        <a:lumMod val="75000"/>
                      </a:schemeClr>
                    </a:solidFill>
                    <a:latin typeface="Arial"/>
                  </a:rPr>
                  <a:t>ExMat</a:t>
                </a:r>
                <a:endParaRPr lang="en-US" dirty="0">
                  <a:solidFill>
                    <a:schemeClr val="accent5">
                      <a:lumMod val="75000"/>
                    </a:schemeClr>
                  </a:solidFill>
                  <a:latin typeface="Arial"/>
                </a:endParaRPr>
              </a:p>
            </p:txBody>
          </p:sp>
          <p:sp>
            <p:nvSpPr>
              <p:cNvPr id="73745" name="TextBox 18"/>
              <p:cNvSpPr txBox="1">
                <a:spLocks noChangeArrowheads="1"/>
              </p:cNvSpPr>
              <p:nvPr/>
            </p:nvSpPr>
            <p:spPr bwMode="auto">
              <a:xfrm>
                <a:off x="304800" y="5867400"/>
                <a:ext cx="54383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Ex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52400" y="5714709"/>
              <a:ext cx="1826141" cy="2157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800" dirty="0">
                  <a:solidFill>
                    <a:schemeClr val="accent3">
                      <a:lumMod val="65000"/>
                    </a:schemeClr>
                  </a:solidFill>
                </a:rPr>
                <a:t>Extreme Materials at Extreme Scale</a:t>
              </a:r>
            </a:p>
          </p:txBody>
        </p:sp>
      </p:grpSp>
      <p:sp>
        <p:nvSpPr>
          <p:cNvPr id="73734" name="Can 1"/>
          <p:cNvSpPr>
            <a:spLocks noChangeArrowheads="1"/>
          </p:cNvSpPr>
          <p:nvPr/>
        </p:nvSpPr>
        <p:spPr bwMode="auto">
          <a:xfrm>
            <a:off x="6781800" y="4267200"/>
            <a:ext cx="685800" cy="6096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1800"/>
              <a:t>F(x)</a:t>
            </a:r>
          </a:p>
        </p:txBody>
      </p:sp>
      <p:sp>
        <p:nvSpPr>
          <p:cNvPr id="73735" name="Can 12"/>
          <p:cNvSpPr>
            <a:spLocks noChangeArrowheads="1"/>
          </p:cNvSpPr>
          <p:nvPr/>
        </p:nvSpPr>
        <p:spPr bwMode="auto">
          <a:xfrm>
            <a:off x="6781800" y="5105400"/>
            <a:ext cx="685800" cy="6096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1800"/>
              <a:t>F(x)</a:t>
            </a:r>
          </a:p>
        </p:txBody>
      </p:sp>
      <p:sp>
        <p:nvSpPr>
          <p:cNvPr id="73736" name="Can 13"/>
          <p:cNvSpPr>
            <a:spLocks noChangeArrowheads="1"/>
          </p:cNvSpPr>
          <p:nvPr/>
        </p:nvSpPr>
        <p:spPr bwMode="auto">
          <a:xfrm>
            <a:off x="8153400" y="4724400"/>
            <a:ext cx="609600" cy="6096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1800"/>
              <a:t>DB</a:t>
            </a:r>
          </a:p>
        </p:txBody>
      </p:sp>
      <p:cxnSp>
        <p:nvCxnSpPr>
          <p:cNvPr id="73737" name="Straight Arrow Connector 16"/>
          <p:cNvCxnSpPr>
            <a:cxnSpLocks noChangeShapeType="1"/>
          </p:cNvCxnSpPr>
          <p:nvPr/>
        </p:nvCxnSpPr>
        <p:spPr bwMode="auto">
          <a:xfrm>
            <a:off x="7467600" y="4648200"/>
            <a:ext cx="6858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38" name="Straight Arrow Connector 18"/>
          <p:cNvCxnSpPr>
            <a:cxnSpLocks noChangeShapeType="1"/>
            <a:stCxn id="73735" idx="4"/>
          </p:cNvCxnSpPr>
          <p:nvPr/>
        </p:nvCxnSpPr>
        <p:spPr bwMode="auto">
          <a:xfrm flipV="1">
            <a:off x="7467600" y="5181600"/>
            <a:ext cx="6858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39" name="TextBox 1"/>
          <p:cNvSpPr txBox="1">
            <a:spLocks noChangeArrowheads="1"/>
          </p:cNvSpPr>
          <p:nvPr/>
        </p:nvSpPr>
        <p:spPr bwMode="auto">
          <a:xfrm>
            <a:off x="6523038" y="3962400"/>
            <a:ext cx="13255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local memory cache</a:t>
            </a:r>
          </a:p>
        </p:txBody>
      </p:sp>
      <p:sp>
        <p:nvSpPr>
          <p:cNvPr id="73740" name="TextBox 17"/>
          <p:cNvSpPr txBox="1">
            <a:spLocks noChangeArrowheads="1"/>
          </p:cNvSpPr>
          <p:nvPr/>
        </p:nvSpPr>
        <p:spPr bwMode="auto">
          <a:xfrm>
            <a:off x="8001000" y="4419600"/>
            <a:ext cx="1019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central archive</a:t>
            </a:r>
          </a:p>
        </p:txBody>
      </p:sp>
    </p:spTree>
    <p:extLst>
      <p:ext uri="{BB962C8B-B14F-4D97-AF65-F5344CB8AC3E}">
        <p14:creationId xmlns:p14="http://schemas.microsoft.com/office/powerpoint/2010/main" val="12835727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86800" cy="762000"/>
          </a:xfrm>
        </p:spPr>
        <p:txBody>
          <a:bodyPr/>
          <a:lstStyle/>
          <a:p>
            <a:r>
              <a:rPr lang="en-US">
                <a:ea typeface="Kozuka Gothic Pro B" charset="0"/>
                <a:cs typeface="Kozuka Gothic Pro B" charset="0"/>
              </a:rPr>
              <a:t>asynchronous map: speed and robustness 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55299" name="Content Placeholder 2"/>
          <p:cNvSpPr>
            <a:spLocks/>
          </p:cNvSpPr>
          <p:nvPr/>
        </p:nvSpPr>
        <p:spPr bwMode="auto">
          <a:xfrm>
            <a:off x="533400" y="1066800"/>
            <a:ext cx="8458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2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>
                <a:solidFill>
                  <a:srgbClr val="3366FF"/>
                </a:solidFill>
              </a:rPr>
              <a:t>blocking map is fragile and prone to failure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/>
              <a:t>…so decouple the launch and termination of parallel map</a:t>
            </a:r>
          </a:p>
          <a:p>
            <a:pPr lvl="1" eaLnBrk="0" hangingPunct="0">
              <a:spcBef>
                <a:spcPct val="20000"/>
              </a:spcBef>
              <a:defRPr/>
            </a:pPr>
            <a:endParaRPr lang="en-US" sz="12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/>
              <a:t>utilize a stop condition for when results are </a:t>
            </a:r>
            <a:r>
              <a:rPr lang="ja-JP" altLang="en-US" sz="2200" dirty="0"/>
              <a:t>“</a:t>
            </a:r>
            <a:r>
              <a:rPr lang="en-US" altLang="ja-JP" sz="2200" dirty="0"/>
              <a:t>good enough</a:t>
            </a:r>
            <a:r>
              <a:rPr lang="ja-JP" altLang="en-US" sz="2200" dirty="0"/>
              <a:t>”</a:t>
            </a:r>
            <a:endParaRPr lang="en-US" altLang="ja-JP" sz="2200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dirty="0">
                <a:solidFill>
                  <a:schemeClr val="accent2"/>
                </a:solidFill>
              </a:rPr>
              <a:t>simple case: 75% of the results have returned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dirty="0">
                <a:solidFill>
                  <a:schemeClr val="accent2"/>
                </a:solidFill>
              </a:rPr>
              <a:t>better case: use statistics to determine if </a:t>
            </a:r>
            <a:r>
              <a:rPr lang="ja-JP" altLang="en-US" sz="1800" dirty="0">
                <a:solidFill>
                  <a:schemeClr val="accent2"/>
                </a:solidFill>
              </a:rPr>
              <a:t>“</a:t>
            </a:r>
            <a:r>
              <a:rPr lang="en-US" altLang="ja-JP" sz="1800" dirty="0">
                <a:solidFill>
                  <a:schemeClr val="accent2"/>
                </a:solidFill>
              </a:rPr>
              <a:t>good enough</a:t>
            </a:r>
            <a:r>
              <a:rPr lang="ja-JP" altLang="en-US" sz="1800" dirty="0">
                <a:solidFill>
                  <a:schemeClr val="accent2"/>
                </a:solidFill>
              </a:rPr>
              <a:t>”</a:t>
            </a:r>
            <a:endParaRPr lang="en-US" altLang="ja-JP" sz="1800" dirty="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000" dirty="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000" dirty="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0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000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000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>
                <a:solidFill>
                  <a:srgbClr val="800000"/>
                </a:solidFill>
              </a:rPr>
              <a:t>note: we can still collect and archive all launched runs</a:t>
            </a:r>
            <a:endParaRPr lang="en-US" sz="2200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dirty="0">
                <a:solidFill>
                  <a:srgbClr val="556A92"/>
                </a:solidFill>
              </a:rPr>
              <a:t>blocking time to the next iteration can be greatly reduced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dirty="0">
                <a:solidFill>
                  <a:schemeClr val="accent2"/>
                </a:solidFill>
              </a:rPr>
              <a:t>a “condition” removes requirement all runs complete</a:t>
            </a:r>
          </a:p>
        </p:txBody>
      </p:sp>
      <p:pic>
        <p:nvPicPr>
          <p:cNvPr id="1215493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5781" name="Group 15"/>
          <p:cNvGrpSpPr>
            <a:grpSpLocks/>
          </p:cNvGrpSpPr>
          <p:nvPr/>
        </p:nvGrpSpPr>
        <p:grpSpPr bwMode="auto">
          <a:xfrm>
            <a:off x="738188" y="4191000"/>
            <a:ext cx="7034212" cy="1219200"/>
            <a:chOff x="432" y="2496"/>
            <a:chExt cx="4431" cy="768"/>
          </a:xfrm>
        </p:grpSpPr>
        <p:grpSp>
          <p:nvGrpSpPr>
            <p:cNvPr id="75791" name="Group 6"/>
            <p:cNvGrpSpPr>
              <a:grpSpLocks/>
            </p:cNvGrpSpPr>
            <p:nvPr/>
          </p:nvGrpSpPr>
          <p:grpSpPr bwMode="auto">
            <a:xfrm>
              <a:off x="432" y="2496"/>
              <a:ext cx="4431" cy="768"/>
              <a:chOff x="2718" y="1664"/>
              <a:chExt cx="1120" cy="496"/>
            </a:xfrm>
          </p:grpSpPr>
          <p:sp>
            <p:nvSpPr>
              <p:cNvPr id="1215495" name="Line 7"/>
              <p:cNvSpPr>
                <a:spLocks noChangeShapeType="1"/>
              </p:cNvSpPr>
              <p:nvPr/>
            </p:nvSpPr>
            <p:spPr bwMode="auto">
              <a:xfrm>
                <a:off x="2832" y="1728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215496" name="Line 8"/>
              <p:cNvSpPr>
                <a:spLocks noChangeShapeType="1"/>
              </p:cNvSpPr>
              <p:nvPr/>
            </p:nvSpPr>
            <p:spPr bwMode="auto">
              <a:xfrm>
                <a:off x="2784" y="2064"/>
                <a:ext cx="9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215497" name="Line 9"/>
              <p:cNvSpPr>
                <a:spLocks noChangeShapeType="1"/>
              </p:cNvSpPr>
              <p:nvPr/>
            </p:nvSpPr>
            <p:spPr bwMode="auto">
              <a:xfrm>
                <a:off x="3072" y="1728"/>
                <a:ext cx="0" cy="432"/>
              </a:xfrm>
              <a:prstGeom prst="line">
                <a:avLst/>
              </a:prstGeom>
              <a:noFill/>
              <a:ln w="9525">
                <a:solidFill>
                  <a:srgbClr val="C0020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215498" name="Freeform 10"/>
              <p:cNvSpPr>
                <a:spLocks/>
              </p:cNvSpPr>
              <p:nvPr/>
            </p:nvSpPr>
            <p:spPr bwMode="auto">
              <a:xfrm>
                <a:off x="2839" y="1718"/>
                <a:ext cx="981" cy="350"/>
              </a:xfrm>
              <a:custGeom>
                <a:avLst/>
                <a:gdLst>
                  <a:gd name="T0" fmla="*/ 0 w 981"/>
                  <a:gd name="T1" fmla="*/ 340 h 350"/>
                  <a:gd name="T2" fmla="*/ 29 w 981"/>
                  <a:gd name="T3" fmla="*/ 204 h 350"/>
                  <a:gd name="T4" fmla="*/ 39 w 981"/>
                  <a:gd name="T5" fmla="*/ 155 h 350"/>
                  <a:gd name="T6" fmla="*/ 59 w 981"/>
                  <a:gd name="T7" fmla="*/ 116 h 350"/>
                  <a:gd name="T8" fmla="*/ 98 w 981"/>
                  <a:gd name="T9" fmla="*/ 33 h 350"/>
                  <a:gd name="T10" fmla="*/ 181 w 981"/>
                  <a:gd name="T11" fmla="*/ 43 h 350"/>
                  <a:gd name="T12" fmla="*/ 205 w 981"/>
                  <a:gd name="T13" fmla="*/ 87 h 350"/>
                  <a:gd name="T14" fmla="*/ 259 w 981"/>
                  <a:gd name="T15" fmla="*/ 145 h 350"/>
                  <a:gd name="T16" fmla="*/ 298 w 981"/>
                  <a:gd name="T17" fmla="*/ 204 h 350"/>
                  <a:gd name="T18" fmla="*/ 342 w 981"/>
                  <a:gd name="T19" fmla="*/ 228 h 350"/>
                  <a:gd name="T20" fmla="*/ 390 w 981"/>
                  <a:gd name="T21" fmla="*/ 262 h 350"/>
                  <a:gd name="T22" fmla="*/ 420 w 981"/>
                  <a:gd name="T23" fmla="*/ 292 h 350"/>
                  <a:gd name="T24" fmla="*/ 581 w 981"/>
                  <a:gd name="T25" fmla="*/ 311 h 350"/>
                  <a:gd name="T26" fmla="*/ 673 w 981"/>
                  <a:gd name="T27" fmla="*/ 336 h 350"/>
                  <a:gd name="T28" fmla="*/ 981 w 981"/>
                  <a:gd name="T29" fmla="*/ 350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81" h="350">
                    <a:moveTo>
                      <a:pt x="0" y="340"/>
                    </a:moveTo>
                    <a:cubicBezTo>
                      <a:pt x="7" y="294"/>
                      <a:pt x="19" y="249"/>
                      <a:pt x="29" y="204"/>
                    </a:cubicBezTo>
                    <a:cubicBezTo>
                      <a:pt x="32" y="187"/>
                      <a:pt x="31" y="169"/>
                      <a:pt x="39" y="155"/>
                    </a:cubicBezTo>
                    <a:cubicBezTo>
                      <a:pt x="45" y="142"/>
                      <a:pt x="53" y="129"/>
                      <a:pt x="59" y="116"/>
                    </a:cubicBezTo>
                    <a:cubicBezTo>
                      <a:pt x="70" y="85"/>
                      <a:pt x="70" y="51"/>
                      <a:pt x="98" y="33"/>
                    </a:cubicBezTo>
                    <a:cubicBezTo>
                      <a:pt x="118" y="0"/>
                      <a:pt x="161" y="14"/>
                      <a:pt x="181" y="43"/>
                    </a:cubicBezTo>
                    <a:cubicBezTo>
                      <a:pt x="191" y="82"/>
                      <a:pt x="180" y="70"/>
                      <a:pt x="205" y="87"/>
                    </a:cubicBezTo>
                    <a:cubicBezTo>
                      <a:pt x="220" y="109"/>
                      <a:pt x="236" y="129"/>
                      <a:pt x="259" y="145"/>
                    </a:cubicBezTo>
                    <a:cubicBezTo>
                      <a:pt x="270" y="161"/>
                      <a:pt x="281" y="191"/>
                      <a:pt x="298" y="204"/>
                    </a:cubicBezTo>
                    <a:cubicBezTo>
                      <a:pt x="311" y="213"/>
                      <a:pt x="328" y="217"/>
                      <a:pt x="342" y="228"/>
                    </a:cubicBezTo>
                    <a:cubicBezTo>
                      <a:pt x="358" y="240"/>
                      <a:pt x="369" y="256"/>
                      <a:pt x="390" y="262"/>
                    </a:cubicBezTo>
                    <a:cubicBezTo>
                      <a:pt x="444" y="298"/>
                      <a:pt x="356" y="237"/>
                      <a:pt x="420" y="292"/>
                    </a:cubicBezTo>
                    <a:cubicBezTo>
                      <a:pt x="448" y="316"/>
                      <a:pt x="578" y="310"/>
                      <a:pt x="581" y="311"/>
                    </a:cubicBezTo>
                    <a:cubicBezTo>
                      <a:pt x="611" y="317"/>
                      <a:pt x="642" y="333"/>
                      <a:pt x="673" y="336"/>
                    </a:cubicBezTo>
                    <a:cubicBezTo>
                      <a:pt x="888" y="350"/>
                      <a:pt x="854" y="350"/>
                      <a:pt x="981" y="35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215499" name="Text Box 11"/>
              <p:cNvSpPr txBox="1">
                <a:spLocks noChangeArrowheads="1"/>
              </p:cNvSpPr>
              <p:nvPr/>
            </p:nvSpPr>
            <p:spPr bwMode="auto">
              <a:xfrm>
                <a:off x="2718" y="1664"/>
                <a:ext cx="47" cy="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cs typeface="+mn-cs"/>
                  </a:rPr>
                  <a:t>N</a:t>
                </a:r>
              </a:p>
            </p:txBody>
          </p:sp>
          <p:sp>
            <p:nvSpPr>
              <p:cNvPr id="1215500" name="Text Box 12"/>
              <p:cNvSpPr txBox="1">
                <a:spLocks noChangeArrowheads="1"/>
              </p:cNvSpPr>
              <p:nvPr/>
            </p:nvSpPr>
            <p:spPr bwMode="auto">
              <a:xfrm>
                <a:off x="3802" y="2001"/>
                <a:ext cx="36" cy="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cs typeface="+mn-cs"/>
                  </a:rPr>
                  <a:t>t</a:t>
                </a:r>
              </a:p>
            </p:txBody>
          </p:sp>
        </p:grpSp>
        <p:sp>
          <p:nvSpPr>
            <p:cNvPr id="75792" name="Text Box 38"/>
            <p:cNvSpPr txBox="1">
              <a:spLocks noChangeArrowheads="1"/>
            </p:cNvSpPr>
            <p:nvPr/>
          </p:nvSpPr>
          <p:spPr bwMode="auto">
            <a:xfrm>
              <a:off x="3456" y="2640"/>
              <a:ext cx="110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800000"/>
                  </a:solidFill>
                  <a:latin typeface="Calibri" charset="0"/>
                </a:rPr>
                <a:t>reduces time per iteration without loss in accuracy  </a:t>
              </a:r>
            </a:p>
          </p:txBody>
        </p:sp>
        <p:sp>
          <p:nvSpPr>
            <p:cNvPr id="1215502" name="Freeform 14"/>
            <p:cNvSpPr>
              <a:spLocks/>
            </p:cNvSpPr>
            <p:nvPr/>
          </p:nvSpPr>
          <p:spPr bwMode="auto">
            <a:xfrm>
              <a:off x="1968" y="2640"/>
              <a:ext cx="1487" cy="189"/>
            </a:xfrm>
            <a:custGeom>
              <a:avLst/>
              <a:gdLst>
                <a:gd name="T0" fmla="*/ 1487 w 1487"/>
                <a:gd name="T1" fmla="*/ 167 h 189"/>
                <a:gd name="T2" fmla="*/ 1384 w 1487"/>
                <a:gd name="T3" fmla="*/ 189 h 189"/>
                <a:gd name="T4" fmla="*/ 914 w 1487"/>
                <a:gd name="T5" fmla="*/ 167 h 189"/>
                <a:gd name="T6" fmla="*/ 714 w 1487"/>
                <a:gd name="T7" fmla="*/ 140 h 189"/>
                <a:gd name="T8" fmla="*/ 606 w 1487"/>
                <a:gd name="T9" fmla="*/ 108 h 189"/>
                <a:gd name="T10" fmla="*/ 417 w 1487"/>
                <a:gd name="T11" fmla="*/ 48 h 189"/>
                <a:gd name="T12" fmla="*/ 373 w 1487"/>
                <a:gd name="T13" fmla="*/ 37 h 189"/>
                <a:gd name="T14" fmla="*/ 325 w 1487"/>
                <a:gd name="T15" fmla="*/ 21 h 189"/>
                <a:gd name="T16" fmla="*/ 22 w 1487"/>
                <a:gd name="T17" fmla="*/ 48 h 189"/>
                <a:gd name="T18" fmla="*/ 0 w 1487"/>
                <a:gd name="T19" fmla="*/ 7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7" h="189">
                  <a:moveTo>
                    <a:pt x="1487" y="167"/>
                  </a:moveTo>
                  <a:cubicBezTo>
                    <a:pt x="1452" y="173"/>
                    <a:pt x="1384" y="189"/>
                    <a:pt x="1384" y="189"/>
                  </a:cubicBezTo>
                  <a:cubicBezTo>
                    <a:pt x="1216" y="185"/>
                    <a:pt x="1075" y="174"/>
                    <a:pt x="914" y="167"/>
                  </a:cubicBezTo>
                  <a:cubicBezTo>
                    <a:pt x="846" y="155"/>
                    <a:pt x="780" y="150"/>
                    <a:pt x="714" y="140"/>
                  </a:cubicBezTo>
                  <a:cubicBezTo>
                    <a:pt x="679" y="126"/>
                    <a:pt x="642" y="114"/>
                    <a:pt x="606" y="108"/>
                  </a:cubicBezTo>
                  <a:cubicBezTo>
                    <a:pt x="544" y="83"/>
                    <a:pt x="481" y="63"/>
                    <a:pt x="417" y="48"/>
                  </a:cubicBezTo>
                  <a:cubicBezTo>
                    <a:pt x="402" y="44"/>
                    <a:pt x="387" y="41"/>
                    <a:pt x="373" y="37"/>
                  </a:cubicBezTo>
                  <a:cubicBezTo>
                    <a:pt x="356" y="32"/>
                    <a:pt x="325" y="21"/>
                    <a:pt x="325" y="21"/>
                  </a:cubicBezTo>
                  <a:cubicBezTo>
                    <a:pt x="214" y="23"/>
                    <a:pt x="116" y="0"/>
                    <a:pt x="22" y="48"/>
                  </a:cubicBezTo>
                  <a:cubicBezTo>
                    <a:pt x="8" y="68"/>
                    <a:pt x="15" y="59"/>
                    <a:pt x="0" y="75"/>
                  </a:cubicBezTo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75782" name="Group 4"/>
          <p:cNvGrpSpPr>
            <a:grpSpLocks/>
          </p:cNvGrpSpPr>
          <p:nvPr/>
        </p:nvGrpSpPr>
        <p:grpSpPr bwMode="auto">
          <a:xfrm>
            <a:off x="7242175" y="6184900"/>
            <a:ext cx="1825625" cy="596900"/>
            <a:chOff x="152400" y="5334000"/>
            <a:chExt cx="1826141" cy="596444"/>
          </a:xfrm>
        </p:grpSpPr>
        <p:grpSp>
          <p:nvGrpSpPr>
            <p:cNvPr id="75786" name="Group 2"/>
            <p:cNvGrpSpPr>
              <a:grpSpLocks/>
            </p:cNvGrpSpPr>
            <p:nvPr/>
          </p:nvGrpSpPr>
          <p:grpSpPr bwMode="auto">
            <a:xfrm>
              <a:off x="336527" y="5334000"/>
              <a:ext cx="1416073" cy="461665"/>
              <a:chOff x="304800" y="5867400"/>
              <a:chExt cx="1416073" cy="461665"/>
            </a:xfrm>
          </p:grpSpPr>
          <p:sp>
            <p:nvSpPr>
              <p:cNvPr id="75788" name="TextBox 1"/>
              <p:cNvSpPr txBox="1">
                <a:spLocks noChangeArrowheads="1"/>
              </p:cNvSpPr>
              <p:nvPr/>
            </p:nvSpPr>
            <p:spPr bwMode="auto">
              <a:xfrm>
                <a:off x="304800" y="5867400"/>
                <a:ext cx="141607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ExMatEx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04875" y="5867400"/>
                <a:ext cx="1057574" cy="4616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 err="1">
                    <a:solidFill>
                      <a:schemeClr val="accent5">
                        <a:lumMod val="75000"/>
                      </a:schemeClr>
                    </a:solidFill>
                    <a:latin typeface="Arial"/>
                  </a:rPr>
                  <a:t>ExMat</a:t>
                </a:r>
                <a:endParaRPr lang="en-US" dirty="0">
                  <a:solidFill>
                    <a:schemeClr val="accent5">
                      <a:lumMod val="75000"/>
                    </a:schemeClr>
                  </a:solidFill>
                  <a:latin typeface="Arial"/>
                </a:endParaRPr>
              </a:p>
            </p:txBody>
          </p:sp>
          <p:sp>
            <p:nvSpPr>
              <p:cNvPr id="75790" name="TextBox 18"/>
              <p:cNvSpPr txBox="1">
                <a:spLocks noChangeArrowheads="1"/>
              </p:cNvSpPr>
              <p:nvPr/>
            </p:nvSpPr>
            <p:spPr bwMode="auto">
              <a:xfrm>
                <a:off x="304800" y="5867400"/>
                <a:ext cx="54383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Ex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52400" y="5714709"/>
              <a:ext cx="1826141" cy="2157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800" dirty="0">
                  <a:solidFill>
                    <a:schemeClr val="accent3">
                      <a:lumMod val="65000"/>
                    </a:schemeClr>
                  </a:solidFill>
                </a:rPr>
                <a:t>Extreme Materials at Extreme Scale</a:t>
              </a:r>
            </a:p>
          </p:txBody>
        </p:sp>
      </p:grp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2133600" y="4348163"/>
            <a:ext cx="0" cy="1062037"/>
          </a:xfrm>
          <a:prstGeom prst="line">
            <a:avLst/>
          </a:prstGeom>
          <a:noFill/>
          <a:ln w="9525">
            <a:solidFill>
              <a:srgbClr val="C0020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75784" name="TextBox 5"/>
          <p:cNvSpPr txBox="1">
            <a:spLocks noChangeArrowheads="1"/>
          </p:cNvSpPr>
          <p:nvPr/>
        </p:nvSpPr>
        <p:spPr bwMode="auto">
          <a:xfrm>
            <a:off x="2743200" y="3990975"/>
            <a:ext cx="492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75%</a:t>
            </a:r>
          </a:p>
        </p:txBody>
      </p:sp>
      <p:sp>
        <p:nvSpPr>
          <p:cNvPr id="75785" name="TextBox 5"/>
          <p:cNvSpPr txBox="1">
            <a:spLocks noChangeArrowheads="1"/>
          </p:cNvSpPr>
          <p:nvPr/>
        </p:nvSpPr>
        <p:spPr bwMode="auto">
          <a:xfrm>
            <a:off x="1600200" y="3805238"/>
            <a:ext cx="985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00000"/>
                </a:solidFill>
              </a:rPr>
              <a:t>“statistics”</a:t>
            </a:r>
          </a:p>
          <a:p>
            <a:pPr eaLnBrk="1" hangingPunct="1"/>
            <a:r>
              <a:rPr lang="en-US" sz="1200"/>
              <a:t>P[X ≤ a] ≥ e  </a:t>
            </a:r>
          </a:p>
        </p:txBody>
      </p:sp>
    </p:spTree>
    <p:extLst>
      <p:ext uri="{BB962C8B-B14F-4D97-AF65-F5344CB8AC3E}">
        <p14:creationId xmlns:p14="http://schemas.microsoft.com/office/powerpoint/2010/main" val="6643776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499" name="Rectangle 19"/>
          <p:cNvSpPr>
            <a:spLocks noChangeArrowheads="1"/>
          </p:cNvSpPr>
          <p:nvPr/>
        </p:nvSpPr>
        <p:spPr bwMode="auto">
          <a:xfrm>
            <a:off x="533400" y="5943600"/>
            <a:ext cx="2514600" cy="1524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40500" name="Rectangle 20"/>
          <p:cNvSpPr>
            <a:spLocks noChangeArrowheads="1"/>
          </p:cNvSpPr>
          <p:nvPr/>
        </p:nvSpPr>
        <p:spPr bwMode="auto">
          <a:xfrm>
            <a:off x="533400" y="5791200"/>
            <a:ext cx="3048000" cy="1524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40502" name="Rectangle 22"/>
          <p:cNvSpPr>
            <a:spLocks noChangeArrowheads="1"/>
          </p:cNvSpPr>
          <p:nvPr/>
        </p:nvSpPr>
        <p:spPr bwMode="auto">
          <a:xfrm>
            <a:off x="457200" y="4114800"/>
            <a:ext cx="4191000" cy="1524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40501" name="Rectangle 21"/>
          <p:cNvSpPr>
            <a:spLocks noChangeArrowheads="1"/>
          </p:cNvSpPr>
          <p:nvPr/>
        </p:nvSpPr>
        <p:spPr bwMode="auto">
          <a:xfrm>
            <a:off x="457200" y="3429000"/>
            <a:ext cx="3962400" cy="1524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409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10600" cy="76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a typeface="Kozuka Gothic Pro B" charset="0"/>
                <a:cs typeface="Kozuka Gothic Pro B" charset="0"/>
              </a:rPr>
              <a:t>massively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a typeface="Kozuka Gothic Pro B" charset="0"/>
                <a:cs typeface="Kozuka Gothic Pro B" charset="0"/>
              </a:rPr>
              <a:t>-parallel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a typeface="Kozuka Gothic Pro B" charset="0"/>
                <a:cs typeface="Kozuka Gothic Pro B" charset="0"/>
              </a:rPr>
              <a:t>ensemble optimizers </a:t>
            </a:r>
            <a:endParaRPr lang="en-US" sz="2800" dirty="0">
              <a:solidFill>
                <a:schemeClr val="accent6">
                  <a:lumMod val="75000"/>
                </a:schemeClr>
              </a:solidFill>
              <a:ea typeface="Kozuka Gothic Pro B" charset="0"/>
              <a:cs typeface="Kozuka Gothic Pro B" charset="0"/>
            </a:endParaRPr>
          </a:p>
        </p:txBody>
      </p:sp>
      <p:sp>
        <p:nvSpPr>
          <p:cNvPr id="13312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1940485" name="Rectangle 5"/>
          <p:cNvSpPr>
            <a:spLocks noChangeArrowheads="1"/>
          </p:cNvSpPr>
          <p:nvPr/>
        </p:nvSpPr>
        <p:spPr bwMode="auto">
          <a:xfrm>
            <a:off x="134938" y="1143000"/>
            <a:ext cx="5122862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 dirty="0">
                <a:solidFill>
                  <a:schemeClr val="accent2"/>
                </a:solidFill>
                <a:latin typeface="Courier" charset="0"/>
                <a:cs typeface="+mn-cs"/>
              </a:rPr>
              <a:t>   # the function to be minimized and the bounds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from </a:t>
            </a:r>
            <a:r>
              <a:rPr lang="en-US" sz="1200" dirty="0" err="1">
                <a:latin typeface="Courier" charset="0"/>
                <a:cs typeface="+mn-cs"/>
              </a:rPr>
              <a:t>mystic.models</a:t>
            </a:r>
            <a:r>
              <a:rPr lang="en-US" sz="1200" dirty="0">
                <a:latin typeface="Courier" charset="0"/>
                <a:cs typeface="+mn-cs"/>
              </a:rPr>
              <a:t> import </a:t>
            </a:r>
            <a:r>
              <a:rPr lang="en-US" sz="1200" dirty="0" err="1">
                <a:latin typeface="Courier" charset="0"/>
                <a:cs typeface="+mn-cs"/>
              </a:rPr>
              <a:t>rosen</a:t>
            </a:r>
            <a:r>
              <a:rPr lang="en-US" sz="1200" dirty="0">
                <a:latin typeface="Courier" charset="0"/>
                <a:cs typeface="+mn-cs"/>
              </a:rPr>
              <a:t> as </a:t>
            </a:r>
            <a:r>
              <a:rPr lang="en-US" sz="1200" dirty="0" err="1">
                <a:latin typeface="Courier" charset="0"/>
                <a:cs typeface="+mn-cs"/>
              </a:rPr>
              <a:t>my_model</a:t>
            </a:r>
            <a:endParaRPr lang="en-US" sz="1200" dirty="0">
              <a:latin typeface="Courier" charset="0"/>
              <a:cs typeface="+mn-cs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</a:t>
            </a:r>
            <a:r>
              <a:rPr lang="en-US" sz="1200" dirty="0" err="1">
                <a:latin typeface="Courier" charset="0"/>
                <a:cs typeface="+mn-cs"/>
              </a:rPr>
              <a:t>lb</a:t>
            </a:r>
            <a:r>
              <a:rPr lang="en-US" sz="1200" dirty="0">
                <a:latin typeface="Courier" charset="0"/>
                <a:cs typeface="+mn-cs"/>
              </a:rPr>
              <a:t> = [0.0, 0.0, 0.0]; </a:t>
            </a:r>
            <a:r>
              <a:rPr lang="en-US" sz="1200" dirty="0" err="1">
                <a:latin typeface="Courier" charset="0"/>
                <a:cs typeface="+mn-cs"/>
              </a:rPr>
              <a:t>ub</a:t>
            </a:r>
            <a:r>
              <a:rPr lang="en-US" sz="1200" dirty="0">
                <a:latin typeface="Courier" charset="0"/>
                <a:cs typeface="+mn-cs"/>
              </a:rPr>
              <a:t> = [2.0, 2.0, 2.0]</a:t>
            </a:r>
          </a:p>
          <a:p>
            <a:pPr eaLnBrk="0" hangingPunct="0">
              <a:defRPr/>
            </a:pPr>
            <a:endParaRPr lang="en-US" sz="1200" dirty="0">
              <a:latin typeface="Courier" charset="0"/>
              <a:cs typeface="+mn-cs"/>
            </a:endParaRPr>
          </a:p>
          <a:p>
            <a:pPr eaLnBrk="0" hangingPunct="0">
              <a:defRPr/>
            </a:pPr>
            <a:r>
              <a:rPr lang="en-US" sz="1200" dirty="0">
                <a:solidFill>
                  <a:schemeClr val="accent2"/>
                </a:solidFill>
                <a:latin typeface="Courier" charset="0"/>
                <a:cs typeface="+mn-cs"/>
              </a:rPr>
              <a:t>   # get monitor and termination condition objects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from </a:t>
            </a:r>
            <a:r>
              <a:rPr lang="en-US" sz="1200" dirty="0" err="1">
                <a:latin typeface="Courier" charset="0"/>
                <a:cs typeface="+mn-cs"/>
              </a:rPr>
              <a:t>mystic.monitors</a:t>
            </a:r>
            <a:r>
              <a:rPr lang="en-US" sz="1200" dirty="0">
                <a:latin typeface="Courier" charset="0"/>
                <a:cs typeface="+mn-cs"/>
              </a:rPr>
              <a:t> import </a:t>
            </a:r>
            <a:r>
              <a:rPr lang="en-US" sz="1200" dirty="0" err="1">
                <a:latin typeface="Courier" charset="0"/>
                <a:cs typeface="+mn-cs"/>
              </a:rPr>
              <a:t>LoggingMonitor</a:t>
            </a:r>
            <a:endParaRPr lang="en-US" sz="1200" dirty="0">
              <a:latin typeface="Courier" charset="0"/>
              <a:cs typeface="+mn-cs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</a:t>
            </a:r>
            <a:r>
              <a:rPr lang="en-US" sz="1200" dirty="0" err="1">
                <a:latin typeface="Courier" charset="0"/>
                <a:cs typeface="+mn-cs"/>
              </a:rPr>
              <a:t>stepmon</a:t>
            </a:r>
            <a:r>
              <a:rPr lang="en-US" sz="1200" dirty="0">
                <a:latin typeface="Courier" charset="0"/>
                <a:cs typeface="+mn-cs"/>
              </a:rPr>
              <a:t> = </a:t>
            </a:r>
            <a:r>
              <a:rPr lang="en-US" sz="1200" dirty="0" err="1">
                <a:latin typeface="Courier" charset="0"/>
                <a:cs typeface="+mn-cs"/>
              </a:rPr>
              <a:t>LoggingMonitor</a:t>
            </a:r>
            <a:r>
              <a:rPr lang="en-US" sz="1200" dirty="0">
                <a:latin typeface="Courier" charset="0"/>
                <a:cs typeface="+mn-cs"/>
              </a:rPr>
              <a:t>(1, '</a:t>
            </a:r>
            <a:r>
              <a:rPr lang="en-US" sz="1200" dirty="0" err="1">
                <a:latin typeface="Courier" charset="0"/>
                <a:cs typeface="+mn-cs"/>
              </a:rPr>
              <a:t>log.txt</a:t>
            </a:r>
            <a:r>
              <a:rPr lang="en-US" sz="1200" dirty="0">
                <a:latin typeface="Courier" charset="0"/>
                <a:cs typeface="+mn-cs"/>
              </a:rPr>
              <a:t>')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from </a:t>
            </a:r>
            <a:r>
              <a:rPr lang="en-US" sz="1200" dirty="0" err="1">
                <a:latin typeface="Courier" charset="0"/>
                <a:cs typeface="+mn-cs"/>
              </a:rPr>
              <a:t>mystic.termination</a:t>
            </a:r>
            <a:r>
              <a:rPr lang="en-US" sz="1200" dirty="0">
                <a:latin typeface="Courier" charset="0"/>
                <a:cs typeface="+mn-cs"/>
              </a:rPr>
              <a:t> import </a:t>
            </a:r>
            <a:r>
              <a:rPr lang="en-US" sz="1200" dirty="0" err="1">
                <a:latin typeface="Courier" charset="0"/>
                <a:cs typeface="+mn-cs"/>
              </a:rPr>
              <a:t>ChangeOverGeneration</a:t>
            </a:r>
            <a:endParaRPr lang="en-US" sz="1200" dirty="0">
              <a:latin typeface="Courier" charset="0"/>
              <a:cs typeface="+mn-cs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COG = </a:t>
            </a:r>
            <a:r>
              <a:rPr lang="en-US" sz="1200" dirty="0" err="1">
                <a:latin typeface="Courier" charset="0"/>
                <a:cs typeface="+mn-cs"/>
              </a:rPr>
              <a:t>ChangeOverGeneration</a:t>
            </a:r>
            <a:r>
              <a:rPr lang="en-US" sz="1200" dirty="0">
                <a:latin typeface="Courier" charset="0"/>
                <a:cs typeface="+mn-cs"/>
              </a:rPr>
              <a:t>()</a:t>
            </a:r>
          </a:p>
          <a:p>
            <a:pPr eaLnBrk="0" hangingPunct="0">
              <a:defRPr/>
            </a:pPr>
            <a:endParaRPr lang="en-US" sz="1200" dirty="0">
              <a:latin typeface="Courier" charset="0"/>
              <a:cs typeface="+mn-cs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</a:t>
            </a:r>
            <a:r>
              <a:rPr lang="en-US" sz="1200" dirty="0">
                <a:solidFill>
                  <a:schemeClr val="accent2"/>
                </a:solidFill>
                <a:latin typeface="Courier" charset="0"/>
                <a:cs typeface="+mn-cs"/>
              </a:rPr>
              <a:t># select the parallel launch configuration</a:t>
            </a:r>
            <a:endParaRPr lang="en-US" sz="1200" dirty="0">
              <a:latin typeface="Courier" charset="0"/>
              <a:cs typeface="+mn-cs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from </a:t>
            </a:r>
            <a:r>
              <a:rPr lang="en-US" sz="1200" dirty="0" err="1">
                <a:latin typeface="Courier" charset="0"/>
                <a:cs typeface="+mn-cs"/>
              </a:rPr>
              <a:t>pyina.launchers</a:t>
            </a:r>
            <a:r>
              <a:rPr lang="en-US" sz="1200" dirty="0">
                <a:latin typeface="Courier" charset="0"/>
                <a:cs typeface="+mn-cs"/>
              </a:rPr>
              <a:t> import </a:t>
            </a:r>
            <a:r>
              <a:rPr lang="en-US" sz="1200" dirty="0" err="1">
                <a:latin typeface="Courier" charset="0"/>
                <a:cs typeface="+mn-cs"/>
              </a:rPr>
              <a:t>TorqueMpi</a:t>
            </a:r>
            <a:endParaRPr lang="en-US" sz="1200" dirty="0">
              <a:latin typeface="Courier" charset="0"/>
              <a:cs typeface="+mn-cs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</a:t>
            </a:r>
            <a:r>
              <a:rPr lang="en-US" sz="1200" dirty="0" err="1">
                <a:latin typeface="Courier" charset="0"/>
                <a:cs typeface="+mn-cs"/>
              </a:rPr>
              <a:t>my_map</a:t>
            </a:r>
            <a:r>
              <a:rPr lang="en-US" sz="1200" dirty="0">
                <a:latin typeface="Courier" charset="0"/>
                <a:cs typeface="+mn-cs"/>
              </a:rPr>
              <a:t> = </a:t>
            </a:r>
            <a:r>
              <a:rPr lang="en-US" sz="1200" dirty="0" err="1">
                <a:latin typeface="Courier" charset="0"/>
                <a:cs typeface="+mn-cs"/>
              </a:rPr>
              <a:t>TorqueMpi</a:t>
            </a:r>
            <a:r>
              <a:rPr lang="en-US" sz="1200" dirty="0">
                <a:latin typeface="Courier" charset="0"/>
                <a:cs typeface="+mn-cs"/>
              </a:rPr>
              <a:t>('25:ppn=8').map</a:t>
            </a:r>
          </a:p>
          <a:p>
            <a:pPr eaLnBrk="0" hangingPunct="0">
              <a:defRPr/>
            </a:pPr>
            <a:endParaRPr lang="en-US" sz="1200" dirty="0">
              <a:latin typeface="Courier" charset="0"/>
              <a:cs typeface="+mn-cs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</a:t>
            </a:r>
            <a:r>
              <a:rPr lang="en-US" sz="1200" dirty="0">
                <a:solidFill>
                  <a:schemeClr val="accent2"/>
                </a:solidFill>
                <a:latin typeface="Courier" charset="0"/>
                <a:cs typeface="+mn-cs"/>
              </a:rPr>
              <a:t># instantiate and configure the nested solver</a:t>
            </a:r>
            <a:endParaRPr lang="en-US" sz="1200" dirty="0">
              <a:latin typeface="Courier" charset="0"/>
              <a:cs typeface="+mn-cs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from </a:t>
            </a:r>
            <a:r>
              <a:rPr lang="en-US" sz="1200" dirty="0" err="1">
                <a:latin typeface="Courier" charset="0"/>
                <a:cs typeface="+mn-cs"/>
              </a:rPr>
              <a:t>mystic.solvers</a:t>
            </a:r>
            <a:r>
              <a:rPr lang="en-US" sz="1200" dirty="0">
                <a:latin typeface="Courier" charset="0"/>
                <a:cs typeface="+mn-cs"/>
              </a:rPr>
              <a:t> import </a:t>
            </a:r>
            <a:r>
              <a:rPr lang="en-US" sz="1200" dirty="0" err="1">
                <a:latin typeface="Courier" charset="0"/>
                <a:cs typeface="+mn-cs"/>
              </a:rPr>
              <a:t>PowellDirectionalSolver</a:t>
            </a:r>
            <a:endParaRPr lang="en-US" sz="1200" dirty="0">
              <a:latin typeface="Courier" charset="0"/>
              <a:cs typeface="+mn-cs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</a:t>
            </a:r>
            <a:r>
              <a:rPr lang="en-US" sz="1200" dirty="0" err="1">
                <a:latin typeface="Courier" charset="0"/>
                <a:cs typeface="+mn-cs"/>
              </a:rPr>
              <a:t>my_solver</a:t>
            </a:r>
            <a:r>
              <a:rPr lang="en-US" sz="1200" dirty="0">
                <a:latin typeface="Courier" charset="0"/>
                <a:cs typeface="+mn-cs"/>
              </a:rPr>
              <a:t> = </a:t>
            </a:r>
            <a:r>
              <a:rPr lang="en-US" sz="1200" dirty="0" err="1">
                <a:latin typeface="Courier" charset="0"/>
                <a:cs typeface="+mn-cs"/>
              </a:rPr>
              <a:t>PowellDirectionalSolver</a:t>
            </a:r>
            <a:r>
              <a:rPr lang="en-US" sz="1200" dirty="0">
                <a:latin typeface="Courier" charset="0"/>
                <a:cs typeface="+mn-cs"/>
              </a:rPr>
              <a:t>(</a:t>
            </a:r>
            <a:r>
              <a:rPr lang="en-US" sz="1200" dirty="0" err="1">
                <a:latin typeface="Courier" charset="0"/>
                <a:cs typeface="+mn-cs"/>
              </a:rPr>
              <a:t>len</a:t>
            </a:r>
            <a:r>
              <a:rPr lang="en-US" sz="1200" dirty="0">
                <a:latin typeface="Courier" charset="0"/>
                <a:cs typeface="+mn-cs"/>
              </a:rPr>
              <a:t>(</a:t>
            </a:r>
            <a:r>
              <a:rPr lang="en-US" sz="1200" dirty="0" err="1">
                <a:latin typeface="Courier" charset="0"/>
                <a:cs typeface="+mn-cs"/>
              </a:rPr>
              <a:t>lb</a:t>
            </a:r>
            <a:r>
              <a:rPr lang="en-US" sz="1200" dirty="0">
                <a:latin typeface="Courier" charset="0"/>
                <a:cs typeface="+mn-cs"/>
              </a:rPr>
              <a:t>))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</a:t>
            </a:r>
            <a:r>
              <a:rPr lang="en-US" sz="1200" dirty="0" err="1">
                <a:latin typeface="Courier" charset="0"/>
                <a:cs typeface="+mn-cs"/>
              </a:rPr>
              <a:t>my_solver.SetStrictRanges</a:t>
            </a:r>
            <a:r>
              <a:rPr lang="en-US" sz="1200" dirty="0">
                <a:latin typeface="Courier" charset="0"/>
                <a:cs typeface="+mn-cs"/>
              </a:rPr>
              <a:t>(</a:t>
            </a:r>
            <a:r>
              <a:rPr lang="en-US" sz="1200" dirty="0" err="1">
                <a:latin typeface="Courier" charset="0"/>
                <a:cs typeface="+mn-cs"/>
              </a:rPr>
              <a:t>lb</a:t>
            </a:r>
            <a:r>
              <a:rPr lang="en-US" sz="1200" dirty="0">
                <a:latin typeface="Courier" charset="0"/>
                <a:cs typeface="+mn-cs"/>
              </a:rPr>
              <a:t>, </a:t>
            </a:r>
            <a:r>
              <a:rPr lang="en-US" sz="1200" dirty="0" err="1">
                <a:latin typeface="Courier" charset="0"/>
                <a:cs typeface="+mn-cs"/>
              </a:rPr>
              <a:t>ub</a:t>
            </a:r>
            <a:r>
              <a:rPr lang="en-US" sz="1200" dirty="0">
                <a:latin typeface="Courier" charset="0"/>
                <a:cs typeface="+mn-cs"/>
              </a:rPr>
              <a:t>)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</a:t>
            </a:r>
            <a:r>
              <a:rPr lang="en-US" sz="1200" dirty="0" err="1">
                <a:latin typeface="Courier" charset="0"/>
                <a:cs typeface="+mn-cs"/>
              </a:rPr>
              <a:t>my_solver.SetEvaluationLimits</a:t>
            </a:r>
            <a:r>
              <a:rPr lang="en-US" sz="1200" dirty="0">
                <a:latin typeface="Courier" charset="0"/>
                <a:cs typeface="+mn-cs"/>
              </a:rPr>
              <a:t>(1000)</a:t>
            </a:r>
          </a:p>
          <a:p>
            <a:pPr eaLnBrk="0" hangingPunct="0">
              <a:defRPr/>
            </a:pPr>
            <a:endParaRPr lang="en-US" sz="1200" dirty="0">
              <a:latin typeface="Courier" charset="0"/>
              <a:cs typeface="+mn-cs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</a:t>
            </a:r>
            <a:r>
              <a:rPr lang="en-US" sz="1200" dirty="0">
                <a:solidFill>
                  <a:schemeClr val="accent2"/>
                </a:solidFill>
                <a:latin typeface="Courier" charset="0"/>
                <a:cs typeface="+mn-cs"/>
              </a:rPr>
              <a:t># instantiate and configure the outer solver</a:t>
            </a:r>
            <a:endParaRPr lang="en-US" sz="1200" dirty="0">
              <a:latin typeface="Courier" charset="0"/>
              <a:cs typeface="+mn-cs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from </a:t>
            </a:r>
            <a:r>
              <a:rPr lang="en-US" sz="1200" dirty="0" err="1">
                <a:latin typeface="Courier" charset="0"/>
                <a:cs typeface="+mn-cs"/>
              </a:rPr>
              <a:t>mystic.solvers</a:t>
            </a:r>
            <a:r>
              <a:rPr lang="en-US" sz="1200" dirty="0">
                <a:latin typeface="Courier" charset="0"/>
                <a:cs typeface="+mn-cs"/>
              </a:rPr>
              <a:t> import </a:t>
            </a:r>
            <a:r>
              <a:rPr lang="en-US" sz="1200" dirty="0" err="1">
                <a:latin typeface="Courier" charset="0"/>
                <a:cs typeface="+mn-cs"/>
              </a:rPr>
              <a:t>BuckshotSolver</a:t>
            </a:r>
            <a:endParaRPr lang="en-US" sz="1200" dirty="0">
              <a:latin typeface="Courier" charset="0"/>
              <a:cs typeface="+mn-cs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solver = </a:t>
            </a:r>
            <a:r>
              <a:rPr lang="en-US" sz="1200" dirty="0" err="1">
                <a:latin typeface="Courier" charset="0"/>
                <a:cs typeface="+mn-cs"/>
              </a:rPr>
              <a:t>BuckshotSolver</a:t>
            </a:r>
            <a:r>
              <a:rPr lang="en-US" sz="1200" dirty="0">
                <a:latin typeface="Courier" charset="0"/>
                <a:cs typeface="+mn-cs"/>
              </a:rPr>
              <a:t>(</a:t>
            </a:r>
            <a:r>
              <a:rPr lang="en-US" sz="1200" dirty="0" err="1">
                <a:latin typeface="Courier" charset="0"/>
                <a:cs typeface="+mn-cs"/>
              </a:rPr>
              <a:t>len</a:t>
            </a:r>
            <a:r>
              <a:rPr lang="en-US" sz="1200" dirty="0">
                <a:latin typeface="Courier" charset="0"/>
                <a:cs typeface="+mn-cs"/>
              </a:rPr>
              <a:t>(</a:t>
            </a:r>
            <a:r>
              <a:rPr lang="en-US" sz="1200" dirty="0" err="1">
                <a:latin typeface="Courier" charset="0"/>
                <a:cs typeface="+mn-cs"/>
              </a:rPr>
              <a:t>lb</a:t>
            </a:r>
            <a:r>
              <a:rPr lang="en-US" sz="1200" dirty="0">
                <a:latin typeface="Courier" charset="0"/>
                <a:cs typeface="+mn-cs"/>
              </a:rPr>
              <a:t>), 200)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</a:t>
            </a:r>
            <a:r>
              <a:rPr lang="en-US" sz="1200" dirty="0" err="1">
                <a:latin typeface="Courier" charset="0"/>
                <a:cs typeface="+mn-cs"/>
              </a:rPr>
              <a:t>solver.SetRandomInitialPoints</a:t>
            </a:r>
            <a:r>
              <a:rPr lang="en-US" sz="1200" dirty="0">
                <a:latin typeface="Courier" charset="0"/>
                <a:cs typeface="+mn-cs"/>
              </a:rPr>
              <a:t>(</a:t>
            </a:r>
            <a:r>
              <a:rPr lang="en-US" sz="1200" dirty="0" err="1">
                <a:latin typeface="Courier" charset="0"/>
                <a:cs typeface="+mn-cs"/>
              </a:rPr>
              <a:t>lb</a:t>
            </a:r>
            <a:r>
              <a:rPr lang="en-US" sz="1200" dirty="0">
                <a:latin typeface="Courier" charset="0"/>
                <a:cs typeface="+mn-cs"/>
              </a:rPr>
              <a:t>, </a:t>
            </a:r>
            <a:r>
              <a:rPr lang="en-US" sz="1200" dirty="0" err="1">
                <a:latin typeface="Courier" charset="0"/>
                <a:cs typeface="+mn-cs"/>
              </a:rPr>
              <a:t>ub</a:t>
            </a:r>
            <a:r>
              <a:rPr lang="en-US" sz="1200" dirty="0">
                <a:latin typeface="Courier" charset="0"/>
                <a:cs typeface="+mn-cs"/>
              </a:rPr>
              <a:t>)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</a:t>
            </a:r>
            <a:r>
              <a:rPr lang="en-US" sz="1200" dirty="0" err="1">
                <a:latin typeface="Courier" charset="0"/>
                <a:cs typeface="+mn-cs"/>
              </a:rPr>
              <a:t>solver.SetGenerationMonitor</a:t>
            </a:r>
            <a:r>
              <a:rPr lang="en-US" sz="1200" dirty="0">
                <a:latin typeface="Courier" charset="0"/>
                <a:cs typeface="+mn-cs"/>
              </a:rPr>
              <a:t>(</a:t>
            </a:r>
            <a:r>
              <a:rPr lang="en-US" sz="1200" dirty="0" err="1">
                <a:latin typeface="Courier" charset="0"/>
                <a:cs typeface="+mn-cs"/>
              </a:rPr>
              <a:t>stepmon</a:t>
            </a:r>
            <a:r>
              <a:rPr lang="en-US" sz="1200" dirty="0">
                <a:latin typeface="Courier" charset="0"/>
                <a:cs typeface="+mn-cs"/>
              </a:rPr>
              <a:t>)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</a:t>
            </a:r>
            <a:r>
              <a:rPr lang="en-US" sz="1200" dirty="0" err="1">
                <a:latin typeface="Courier" charset="0"/>
                <a:cs typeface="+mn-cs"/>
              </a:rPr>
              <a:t>solver.SetNestedSolver</a:t>
            </a:r>
            <a:r>
              <a:rPr lang="en-US" sz="1200" dirty="0">
                <a:latin typeface="Courier" charset="0"/>
                <a:cs typeface="+mn-cs"/>
              </a:rPr>
              <a:t>(</a:t>
            </a:r>
            <a:r>
              <a:rPr lang="en-US" sz="1200" dirty="0" err="1">
                <a:latin typeface="Courier" charset="0"/>
                <a:cs typeface="+mn-cs"/>
              </a:rPr>
              <a:t>my_solver</a:t>
            </a:r>
            <a:r>
              <a:rPr lang="en-US" sz="1200" dirty="0">
                <a:latin typeface="Courier" charset="0"/>
                <a:cs typeface="+mn-cs"/>
              </a:rPr>
              <a:t>)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</a:t>
            </a:r>
            <a:r>
              <a:rPr lang="en-US" sz="1200" dirty="0" err="1">
                <a:latin typeface="Courier" charset="0"/>
                <a:cs typeface="+mn-cs"/>
              </a:rPr>
              <a:t>solver.SetSolverMap</a:t>
            </a:r>
            <a:r>
              <a:rPr lang="en-US" sz="1200" dirty="0">
                <a:latin typeface="Courier" charset="0"/>
                <a:cs typeface="+mn-cs"/>
              </a:rPr>
              <a:t>(</a:t>
            </a:r>
            <a:r>
              <a:rPr lang="en-US" sz="1200" dirty="0" err="1">
                <a:latin typeface="Courier" charset="0"/>
                <a:cs typeface="+mn-cs"/>
              </a:rPr>
              <a:t>my_map</a:t>
            </a:r>
            <a:r>
              <a:rPr lang="en-US" sz="1200" dirty="0">
                <a:latin typeface="Courier" charset="0"/>
                <a:cs typeface="+mn-cs"/>
              </a:rPr>
              <a:t>)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</a:t>
            </a:r>
            <a:r>
              <a:rPr lang="en-US" sz="1200" dirty="0" err="1">
                <a:latin typeface="Courier" charset="0"/>
                <a:cs typeface="+mn-cs"/>
              </a:rPr>
              <a:t>solver.Solve</a:t>
            </a:r>
            <a:r>
              <a:rPr lang="en-US" sz="1200" dirty="0">
                <a:latin typeface="Courier" charset="0"/>
                <a:cs typeface="+mn-cs"/>
              </a:rPr>
              <a:t>(</a:t>
            </a:r>
            <a:r>
              <a:rPr lang="en-US" sz="1200" dirty="0" err="1">
                <a:latin typeface="Courier" charset="0"/>
                <a:cs typeface="+mn-cs"/>
              </a:rPr>
              <a:t>my_model</a:t>
            </a:r>
            <a:r>
              <a:rPr lang="en-US" sz="1200" dirty="0">
                <a:latin typeface="Courier" charset="0"/>
                <a:cs typeface="+mn-cs"/>
              </a:rPr>
              <a:t>, COG)</a:t>
            </a: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</a:t>
            </a:r>
            <a:r>
              <a:rPr lang="en-US" sz="1200" dirty="0">
                <a:solidFill>
                  <a:schemeClr val="accent2"/>
                </a:solidFill>
                <a:latin typeface="Courier" charset="0"/>
                <a:cs typeface="+mn-cs"/>
              </a:rPr>
              <a:t># obtain the solution</a:t>
            </a:r>
            <a:endParaRPr lang="en-US" sz="1200" dirty="0">
              <a:latin typeface="Courier" charset="0"/>
              <a:cs typeface="+mn-cs"/>
            </a:endParaRPr>
          </a:p>
          <a:p>
            <a:pPr eaLnBrk="0" hangingPunct="0">
              <a:defRPr/>
            </a:pPr>
            <a:r>
              <a:rPr lang="en-US" sz="1200" dirty="0">
                <a:latin typeface="Courier" charset="0"/>
                <a:cs typeface="+mn-cs"/>
              </a:rPr>
              <a:t>   solution = </a:t>
            </a:r>
            <a:r>
              <a:rPr lang="en-US" sz="1200" dirty="0" err="1">
                <a:latin typeface="Courier" charset="0"/>
                <a:cs typeface="+mn-cs"/>
              </a:rPr>
              <a:t>solver.bestSolution</a:t>
            </a:r>
            <a:endParaRPr lang="en-US" sz="1800" dirty="0">
              <a:cs typeface="+mn-cs"/>
            </a:endParaRPr>
          </a:p>
        </p:txBody>
      </p:sp>
      <p:sp>
        <p:nvSpPr>
          <p:cNvPr id="133128" name="Content Placeholder 2"/>
          <p:cNvSpPr>
            <a:spLocks/>
          </p:cNvSpPr>
          <p:nvPr/>
        </p:nvSpPr>
        <p:spPr bwMode="auto">
          <a:xfrm>
            <a:off x="5181600" y="3352800"/>
            <a:ext cx="3810000" cy="3276600"/>
          </a:xfrm>
          <a:prstGeom prst="rect">
            <a:avLst/>
          </a:prstGeom>
          <a:solidFill>
            <a:srgbClr val="E8E8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1800"/>
              <a:t>What happens when we use mystic to address questions in statistical science?</a:t>
            </a:r>
            <a:endParaRPr lang="en-US" altLang="ja-JP" sz="18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>
                <a:solidFill>
                  <a:srgbClr val="333399"/>
                </a:solidFill>
              </a:rPr>
              <a:t>statistics as global optimizations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>
                <a:solidFill>
                  <a:srgbClr val="333399"/>
                </a:solidFill>
              </a:rPr>
              <a:t>optimization </a:t>
            </a:r>
            <a:r>
              <a:rPr lang="en-US" sz="1400">
                <a:solidFill>
                  <a:srgbClr val="800000"/>
                </a:solidFill>
              </a:rPr>
              <a:t>over all possible scenarios (or priors), </a:t>
            </a:r>
            <a:r>
              <a:rPr lang="en-US" sz="1400">
                <a:solidFill>
                  <a:schemeClr val="accent2"/>
                </a:solidFill>
              </a:rPr>
              <a:t>using statistical constraints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>
                <a:solidFill>
                  <a:srgbClr val="333399"/>
                </a:solidFill>
              </a:rPr>
              <a:t>represent probability distribution as a basis set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>
                <a:solidFill>
                  <a:srgbClr val="333399"/>
                </a:solidFill>
              </a:rPr>
              <a:t>apply constraints as “operators” that restrict space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>
                <a:solidFill>
                  <a:srgbClr val="333399"/>
                </a:solidFill>
              </a:rPr>
              <a:t>operators can spawn nested optimizations to solve constraints </a:t>
            </a:r>
          </a:p>
        </p:txBody>
      </p:sp>
      <p:sp>
        <p:nvSpPr>
          <p:cNvPr id="133129" name="Text Box 36"/>
          <p:cNvSpPr txBox="1">
            <a:spLocks noChangeArrowheads="1"/>
          </p:cNvSpPr>
          <p:nvPr/>
        </p:nvSpPr>
        <p:spPr bwMode="auto">
          <a:xfrm>
            <a:off x="6035675" y="2743200"/>
            <a:ext cx="2574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with enough optimizers, we get a global map of the potential surface in a single shot</a:t>
            </a:r>
            <a:endParaRPr lang="en-US" sz="1000">
              <a:latin typeface="Calibri" charset="0"/>
            </a:endParaRPr>
          </a:p>
        </p:txBody>
      </p:sp>
      <p:sp>
        <p:nvSpPr>
          <p:cNvPr id="133130" name="Text Box 38"/>
          <p:cNvSpPr txBox="1">
            <a:spLocks noChangeArrowheads="1"/>
          </p:cNvSpPr>
          <p:nvPr/>
        </p:nvSpPr>
        <p:spPr bwMode="auto">
          <a:xfrm>
            <a:off x="5410200" y="1143000"/>
            <a:ext cx="2468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optimizers can be set to search for minima, maxima, saddle, and other inflection points </a:t>
            </a:r>
            <a:endParaRPr lang="en-US" sz="1000">
              <a:latin typeface="Calibri" charset="0"/>
            </a:endParaRPr>
          </a:p>
        </p:txBody>
      </p:sp>
      <p:grpSp>
        <p:nvGrpSpPr>
          <p:cNvPr id="133131" name="Group 10"/>
          <p:cNvGrpSpPr>
            <a:grpSpLocks/>
          </p:cNvGrpSpPr>
          <p:nvPr/>
        </p:nvGrpSpPr>
        <p:grpSpPr bwMode="auto">
          <a:xfrm>
            <a:off x="5775325" y="1189038"/>
            <a:ext cx="2530475" cy="1554162"/>
            <a:chOff x="768" y="144"/>
            <a:chExt cx="4560" cy="3792"/>
          </a:xfrm>
        </p:grpSpPr>
        <p:sp>
          <p:nvSpPr>
            <p:cNvPr id="133135" name="Freeform 11"/>
            <p:cNvSpPr>
              <a:spLocks/>
            </p:cNvSpPr>
            <p:nvPr/>
          </p:nvSpPr>
          <p:spPr bwMode="auto">
            <a:xfrm>
              <a:off x="768" y="1400"/>
              <a:ext cx="4560" cy="2536"/>
            </a:xfrm>
            <a:custGeom>
              <a:avLst/>
              <a:gdLst>
                <a:gd name="T0" fmla="*/ 0 w 4560"/>
                <a:gd name="T1" fmla="*/ 624 h 2536"/>
                <a:gd name="T2" fmla="*/ 1296 w 4560"/>
                <a:gd name="T3" fmla="*/ 1920 h 2536"/>
                <a:gd name="T4" fmla="*/ 2112 w 4560"/>
                <a:gd name="T5" fmla="*/ 1536 h 2536"/>
                <a:gd name="T6" fmla="*/ 3072 w 4560"/>
                <a:gd name="T7" fmla="*/ 2400 h 2536"/>
                <a:gd name="T8" fmla="*/ 3408 w 4560"/>
                <a:gd name="T9" fmla="*/ 720 h 2536"/>
                <a:gd name="T10" fmla="*/ 3648 w 4560"/>
                <a:gd name="T11" fmla="*/ 1296 h 2536"/>
                <a:gd name="T12" fmla="*/ 3888 w 4560"/>
                <a:gd name="T13" fmla="*/ 192 h 2536"/>
                <a:gd name="T14" fmla="*/ 4416 w 4560"/>
                <a:gd name="T15" fmla="*/ 672 h 2536"/>
                <a:gd name="T16" fmla="*/ 4560 w 4560"/>
                <a:gd name="T17" fmla="*/ 0 h 2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60"/>
                <a:gd name="T28" fmla="*/ 0 h 2536"/>
                <a:gd name="T29" fmla="*/ 4560 w 4560"/>
                <a:gd name="T30" fmla="*/ 2536 h 2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60" h="2536">
                  <a:moveTo>
                    <a:pt x="0" y="624"/>
                  </a:moveTo>
                  <a:cubicBezTo>
                    <a:pt x="472" y="1196"/>
                    <a:pt x="944" y="1768"/>
                    <a:pt x="1296" y="1920"/>
                  </a:cubicBezTo>
                  <a:cubicBezTo>
                    <a:pt x="1648" y="2072"/>
                    <a:pt x="1816" y="1456"/>
                    <a:pt x="2112" y="1536"/>
                  </a:cubicBezTo>
                  <a:cubicBezTo>
                    <a:pt x="2408" y="1616"/>
                    <a:pt x="2856" y="2536"/>
                    <a:pt x="3072" y="2400"/>
                  </a:cubicBezTo>
                  <a:cubicBezTo>
                    <a:pt x="3288" y="2264"/>
                    <a:pt x="3312" y="904"/>
                    <a:pt x="3408" y="720"/>
                  </a:cubicBezTo>
                  <a:cubicBezTo>
                    <a:pt x="3504" y="536"/>
                    <a:pt x="3568" y="1384"/>
                    <a:pt x="3648" y="1296"/>
                  </a:cubicBezTo>
                  <a:cubicBezTo>
                    <a:pt x="3728" y="1208"/>
                    <a:pt x="3760" y="296"/>
                    <a:pt x="3888" y="192"/>
                  </a:cubicBezTo>
                  <a:cubicBezTo>
                    <a:pt x="4016" y="88"/>
                    <a:pt x="4304" y="704"/>
                    <a:pt x="4416" y="672"/>
                  </a:cubicBezTo>
                  <a:cubicBezTo>
                    <a:pt x="4528" y="640"/>
                    <a:pt x="4536" y="112"/>
                    <a:pt x="456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36" name="Line 12"/>
            <p:cNvSpPr>
              <a:spLocks noChangeShapeType="1"/>
            </p:cNvSpPr>
            <p:nvPr/>
          </p:nvSpPr>
          <p:spPr bwMode="auto">
            <a:xfrm>
              <a:off x="1584" y="1152"/>
              <a:ext cx="0" cy="17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37" name="Line 13"/>
            <p:cNvSpPr>
              <a:spLocks noChangeShapeType="1"/>
            </p:cNvSpPr>
            <p:nvPr/>
          </p:nvSpPr>
          <p:spPr bwMode="auto">
            <a:xfrm>
              <a:off x="1680" y="1248"/>
              <a:ext cx="0" cy="17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38" name="Line 14"/>
            <p:cNvSpPr>
              <a:spLocks noChangeShapeType="1"/>
            </p:cNvSpPr>
            <p:nvPr/>
          </p:nvSpPr>
          <p:spPr bwMode="auto">
            <a:xfrm>
              <a:off x="2640" y="1248"/>
              <a:ext cx="0" cy="17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39" name="Line 15"/>
            <p:cNvSpPr>
              <a:spLocks noChangeShapeType="1"/>
            </p:cNvSpPr>
            <p:nvPr/>
          </p:nvSpPr>
          <p:spPr bwMode="auto">
            <a:xfrm>
              <a:off x="3408" y="1680"/>
              <a:ext cx="0" cy="17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40" name="Line 16"/>
            <p:cNvSpPr>
              <a:spLocks noChangeShapeType="1"/>
            </p:cNvSpPr>
            <p:nvPr/>
          </p:nvSpPr>
          <p:spPr bwMode="auto">
            <a:xfrm>
              <a:off x="4032" y="1008"/>
              <a:ext cx="0" cy="17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41" name="Line 17"/>
            <p:cNvSpPr>
              <a:spLocks noChangeShapeType="1"/>
            </p:cNvSpPr>
            <p:nvPr/>
          </p:nvSpPr>
          <p:spPr bwMode="auto">
            <a:xfrm>
              <a:off x="4368" y="768"/>
              <a:ext cx="0" cy="17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42" name="Line 18"/>
            <p:cNvSpPr>
              <a:spLocks noChangeShapeType="1"/>
            </p:cNvSpPr>
            <p:nvPr/>
          </p:nvSpPr>
          <p:spPr bwMode="auto">
            <a:xfrm>
              <a:off x="3072" y="1296"/>
              <a:ext cx="0" cy="17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43" name="Line 19"/>
            <p:cNvSpPr>
              <a:spLocks noChangeShapeType="1"/>
            </p:cNvSpPr>
            <p:nvPr/>
          </p:nvSpPr>
          <p:spPr bwMode="auto">
            <a:xfrm>
              <a:off x="5232" y="144"/>
              <a:ext cx="0" cy="17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33132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13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29000"/>
            <a:ext cx="37099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9544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763000" cy="762000"/>
          </a:xfrm>
        </p:spPr>
        <p:txBody>
          <a:bodyPr lIns="91429" tIns="45714" rIns="91429" bIns="45714"/>
          <a:lstStyle/>
          <a:p>
            <a:pPr eaLnBrk="1" hangingPunct="1"/>
            <a:r>
              <a:rPr lang="en-US" altLang="ja-JP">
                <a:ea typeface="Kozuka Gothic Pro B" charset="0"/>
                <a:cs typeface="Kozuka Gothic Pro B" charset="0"/>
              </a:rPr>
              <a:t>example: degeneracies in structure solution</a:t>
            </a:r>
            <a:endParaRPr lang="en-US">
              <a:ea typeface="Kozuka Gothic Pro B" charset="0"/>
              <a:cs typeface="Kozuka Gothic Pro B" charset="0"/>
            </a:endParaRPr>
          </a:p>
        </p:txBody>
      </p:sp>
      <p:sp>
        <p:nvSpPr>
          <p:cNvPr id="81922" name="Content Placeholder 2"/>
          <p:cNvSpPr>
            <a:spLocks/>
          </p:cNvSpPr>
          <p:nvPr/>
        </p:nvSpPr>
        <p:spPr bwMode="auto">
          <a:xfrm>
            <a:off x="5589588" y="4419600"/>
            <a:ext cx="3173412" cy="1981200"/>
          </a:xfrm>
          <a:prstGeom prst="rect">
            <a:avLst/>
          </a:prstGeom>
          <a:solidFill>
            <a:srgbClr val="E8E8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  <a:buFont typeface="Wingdings" charset="0"/>
              <a:buChar char="§"/>
            </a:pPr>
            <a:r>
              <a:rPr lang="en-US" sz="1400">
                <a:latin typeface="Calibri" charset="0"/>
              </a:rPr>
              <a:t>…</a:t>
            </a:r>
            <a:endParaRPr lang="en-US" sz="1800">
              <a:latin typeface="Calibri" charset="0"/>
            </a:endParaRPr>
          </a:p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  <a:buFont typeface="Wingdings" charset="0"/>
              <a:buChar char="§"/>
            </a:pPr>
            <a:endParaRPr lang="en-US" sz="1800">
              <a:latin typeface="Calibri" charset="0"/>
            </a:endParaRPr>
          </a:p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  <a:buFont typeface="Wingdings" charset="0"/>
              <a:buChar char="§"/>
            </a:pPr>
            <a:endParaRPr lang="en-US" sz="600">
              <a:latin typeface="Calibri" charset="0"/>
            </a:endParaRPr>
          </a:p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  <a:buFont typeface="Wingdings" charset="0"/>
              <a:buChar char="§"/>
            </a:pPr>
            <a:endParaRPr lang="en-US" sz="1400">
              <a:latin typeface="Calibri" charset="0"/>
            </a:endParaRPr>
          </a:p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  <a:buFont typeface="Wingdings" charset="0"/>
              <a:buChar char="§"/>
            </a:pPr>
            <a:endParaRPr lang="en-US" sz="1400">
              <a:latin typeface="Calibri" charset="0"/>
            </a:endParaRPr>
          </a:p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  <a:buFont typeface="Wingdings" charset="0"/>
              <a:buChar char="§"/>
            </a:pPr>
            <a:r>
              <a:rPr lang="en-US" sz="1400">
                <a:latin typeface="Calibri" charset="0"/>
              </a:rPr>
              <a:t>…</a:t>
            </a:r>
          </a:p>
        </p:txBody>
      </p:sp>
      <p:sp>
        <p:nvSpPr>
          <p:cNvPr id="81923" name="Rectangle 9"/>
          <p:cNvSpPr>
            <a:spLocks noChangeArrowheads="1"/>
          </p:cNvSpPr>
          <p:nvPr/>
        </p:nvSpPr>
        <p:spPr bwMode="auto">
          <a:xfrm>
            <a:off x="1028700" y="14573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defTabSz="455613"/>
            <a:endParaRPr lang="en-US" sz="1800">
              <a:latin typeface="Calibri" charset="0"/>
            </a:endParaRPr>
          </a:p>
        </p:txBody>
      </p:sp>
      <p:sp>
        <p:nvSpPr>
          <p:cNvPr id="81924" name="Text Box 36"/>
          <p:cNvSpPr txBox="1">
            <a:spLocks noChangeArrowheads="1"/>
          </p:cNvSpPr>
          <p:nvPr/>
        </p:nvSpPr>
        <p:spPr bwMode="auto">
          <a:xfrm>
            <a:off x="5538788" y="669925"/>
            <a:ext cx="1889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F0A700"/>
                </a:solidFill>
                <a:latin typeface="Calibri" charset="0"/>
              </a:rPr>
              <a:t>…</a:t>
            </a:r>
            <a:endParaRPr lang="en-US" sz="1000">
              <a:latin typeface="Calibri" charset="0"/>
            </a:endParaRPr>
          </a:p>
        </p:txBody>
      </p:sp>
      <p:pic>
        <p:nvPicPr>
          <p:cNvPr id="12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192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91440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Rectangle 2"/>
          <p:cNvSpPr>
            <a:spLocks noChangeArrowheads="1"/>
          </p:cNvSpPr>
          <p:nvPr/>
        </p:nvSpPr>
        <p:spPr bwMode="auto">
          <a:xfrm>
            <a:off x="152400" y="1231900"/>
            <a:ext cx="9067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aseline="30000"/>
              <a:t>• Solving a 1D proxy problem with multiple degenerate minima, finding the number of such minima.</a:t>
            </a:r>
          </a:p>
          <a:p>
            <a:r>
              <a:rPr lang="en-US" baseline="30000"/>
              <a:t>• Constructed from 3 sets of Gaussians which may be mixed with different weights.</a:t>
            </a:r>
          </a:p>
          <a:p>
            <a:r>
              <a:rPr lang="en-US" baseline="30000"/>
              <a:t>– Step 1: pick a point on the ternary source diagram</a:t>
            </a:r>
          </a:p>
          <a:p>
            <a:r>
              <a:rPr lang="en-US" baseline="30000"/>
              <a:t>– Step 2: find the degeneracy for that version of the target function</a:t>
            </a:r>
          </a:p>
          <a:p>
            <a:r>
              <a:rPr lang="en-US" baseline="30000"/>
              <a:t>– Step 3: use downhill method to choose a new point. Goal is to find point of lowest degeneracy</a:t>
            </a:r>
          </a:p>
          <a:p>
            <a:r>
              <a:rPr lang="en-US" baseline="30000"/>
              <a:t>– Step 4: repeat many times, try different highly parallel searches</a:t>
            </a:r>
          </a:p>
          <a:p>
            <a:r>
              <a:rPr lang="en-US" baseline="30000"/>
              <a:t>• Problem is hard for solvers because there are large flat regions of the surface.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108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305800" cy="762000"/>
          </a:xfrm>
        </p:spPr>
        <p:txBody>
          <a:bodyPr lIns="91429" tIns="45714" rIns="91429" bIns="45714"/>
          <a:lstStyle/>
          <a:p>
            <a:pPr eaLnBrk="1" hangingPunct="1"/>
            <a:r>
              <a:rPr lang="en-US" altLang="ja-JP" dirty="0">
                <a:ea typeface="Kozuka Gothic Pro B" charset="0"/>
                <a:cs typeface="Kozuka Gothic Pro B" charset="0"/>
              </a:rPr>
              <a:t>benchmark with ensemble </a:t>
            </a:r>
            <a:r>
              <a:rPr lang="en-US" altLang="ja-JP" dirty="0" smtClean="0">
                <a:ea typeface="Kozuka Gothic Pro B" charset="0"/>
                <a:cs typeface="Kozuka Gothic Pro B" charset="0"/>
              </a:rPr>
              <a:t>optimizers</a:t>
            </a:r>
            <a:endParaRPr lang="en-US" dirty="0">
              <a:ea typeface="Kozuka Gothic Pro B" charset="0"/>
              <a:cs typeface="Kozuka Gothic Pro B" charset="0"/>
            </a:endParaRPr>
          </a:p>
        </p:txBody>
      </p:sp>
      <p:sp>
        <p:nvSpPr>
          <p:cNvPr id="137218" name="Rectangle 9"/>
          <p:cNvSpPr>
            <a:spLocks noChangeArrowheads="1"/>
          </p:cNvSpPr>
          <p:nvPr/>
        </p:nvSpPr>
        <p:spPr bwMode="auto">
          <a:xfrm>
            <a:off x="1028700" y="14573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defTabSz="455613"/>
            <a:endParaRPr lang="en-US" sz="1800">
              <a:latin typeface="Calibri" charset="0"/>
            </a:endParaRPr>
          </a:p>
        </p:txBody>
      </p:sp>
      <p:sp>
        <p:nvSpPr>
          <p:cNvPr id="137219" name="Text Box 36"/>
          <p:cNvSpPr txBox="1">
            <a:spLocks noChangeArrowheads="1"/>
          </p:cNvSpPr>
          <p:nvPr/>
        </p:nvSpPr>
        <p:spPr bwMode="auto">
          <a:xfrm>
            <a:off x="5538788" y="669925"/>
            <a:ext cx="1889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F0A700"/>
                </a:solidFill>
                <a:latin typeface="Calibri" charset="0"/>
              </a:rPr>
              <a:t>…</a:t>
            </a:r>
            <a:endParaRPr lang="en-US" sz="1000">
              <a:latin typeface="Calibri" charset="0"/>
            </a:endParaRPr>
          </a:p>
        </p:txBody>
      </p:sp>
      <p:pic>
        <p:nvPicPr>
          <p:cNvPr id="12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7221" name="Picture 1" descr="buckshotfmin1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75" y="3962400"/>
            <a:ext cx="3800475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Picture 5" descr="fmin1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10668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3" name="Picture 3" descr="diffev20_1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098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4" name="Picture 6" descr="powell1_1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5" name="Picture 2" descr="buckshotpowell1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71938"/>
            <a:ext cx="351155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6" name="Text Box 36"/>
          <p:cNvSpPr txBox="1">
            <a:spLocks noChangeArrowheads="1"/>
          </p:cNvSpPr>
          <p:nvPr/>
        </p:nvSpPr>
        <p:spPr bwMode="auto">
          <a:xfrm>
            <a:off x="228600" y="1447800"/>
            <a:ext cx="1066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Simplex: 1000s (100 points  at 10s /point)</a:t>
            </a:r>
            <a:endParaRPr lang="en-US" sz="1000">
              <a:latin typeface="Calibri" charset="0"/>
            </a:endParaRPr>
          </a:p>
        </p:txBody>
      </p:sp>
      <p:sp>
        <p:nvSpPr>
          <p:cNvPr id="137227" name="Text Box 36"/>
          <p:cNvSpPr txBox="1">
            <a:spLocks noChangeArrowheads="1"/>
          </p:cNvSpPr>
          <p:nvPr/>
        </p:nvSpPr>
        <p:spPr bwMode="auto">
          <a:xfrm>
            <a:off x="228600" y="4267200"/>
            <a:ext cx="990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Buckshot Simplex: 200s for batch of 100 solvers on 512 cores</a:t>
            </a:r>
            <a:endParaRPr lang="en-US" sz="1000">
              <a:latin typeface="Calibri" charset="0"/>
            </a:endParaRPr>
          </a:p>
        </p:txBody>
      </p:sp>
      <p:sp>
        <p:nvSpPr>
          <p:cNvPr id="137228" name="Text Box 36"/>
          <p:cNvSpPr txBox="1">
            <a:spLocks noChangeArrowheads="1"/>
          </p:cNvSpPr>
          <p:nvPr/>
        </p:nvSpPr>
        <p:spPr bwMode="auto">
          <a:xfrm>
            <a:off x="6248400" y="1524000"/>
            <a:ext cx="1066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Powell: 500s (100 points  at 5s /point)</a:t>
            </a:r>
            <a:endParaRPr lang="en-US" sz="1000">
              <a:latin typeface="Calibri" charset="0"/>
            </a:endParaRPr>
          </a:p>
        </p:txBody>
      </p:sp>
      <p:sp>
        <p:nvSpPr>
          <p:cNvPr id="137229" name="Text Box 36"/>
          <p:cNvSpPr txBox="1">
            <a:spLocks noChangeArrowheads="1"/>
          </p:cNvSpPr>
          <p:nvPr/>
        </p:nvSpPr>
        <p:spPr bwMode="auto">
          <a:xfrm>
            <a:off x="6172200" y="43434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Buckshot Powell: 68s for batch of 100 solvers on 512 cores </a:t>
            </a:r>
            <a:endParaRPr lang="en-US" sz="1000">
              <a:latin typeface="Calibri" charset="0"/>
            </a:endParaRPr>
          </a:p>
        </p:txBody>
      </p:sp>
      <p:sp>
        <p:nvSpPr>
          <p:cNvPr id="137230" name="Text Box 36"/>
          <p:cNvSpPr txBox="1">
            <a:spLocks noChangeArrowheads="1"/>
          </p:cNvSpPr>
          <p:nvPr/>
        </p:nvSpPr>
        <p:spPr bwMode="auto">
          <a:xfrm>
            <a:off x="3352800" y="2514600"/>
            <a:ext cx="990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Diff Ev: 9500s (100 points  at 95s /point)  population of 40</a:t>
            </a:r>
            <a:endParaRPr lang="en-US" sz="1000">
              <a:latin typeface="Calibri" charset="0"/>
            </a:endParaRPr>
          </a:p>
        </p:txBody>
      </p:sp>
      <p:pic>
        <p:nvPicPr>
          <p:cNvPr id="137231" name="Picture 27" descr="BNL_Logo_Bi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6248400"/>
            <a:ext cx="15049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1501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3" descr="griewangk_17_buckshotpowe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144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6" name="Picture 5" descr="schwefel_9_buckshotpowell3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910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1" descr="branins_buckshotpowe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9144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Text Box 38"/>
          <p:cNvSpPr txBox="1">
            <a:spLocks noChangeArrowheads="1"/>
          </p:cNvSpPr>
          <p:nvPr/>
        </p:nvSpPr>
        <p:spPr bwMode="auto">
          <a:xfrm>
            <a:off x="3276600" y="1295400"/>
            <a:ext cx="14287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Single Buckshot Powell search for all minima</a:t>
            </a:r>
            <a:endParaRPr lang="en-US" sz="1000">
              <a:latin typeface="Calibri" charset="0"/>
            </a:endParaRPr>
          </a:p>
        </p:txBody>
      </p:sp>
      <p:sp>
        <p:nvSpPr>
          <p:cNvPr id="139269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305800" cy="762000"/>
          </a:xfrm>
        </p:spPr>
        <p:txBody>
          <a:bodyPr lIns="91429" tIns="45714" rIns="91429" bIns="45714"/>
          <a:lstStyle/>
          <a:p>
            <a:pPr eaLnBrk="1" hangingPunct="1"/>
            <a:r>
              <a:rPr lang="en-US" altLang="ja-JP" dirty="0">
                <a:ea typeface="Kozuka Gothic Pro B" charset="0"/>
                <a:cs typeface="Kozuka Gothic Pro B" charset="0"/>
              </a:rPr>
              <a:t>example: ensemble global search</a:t>
            </a:r>
            <a:endParaRPr lang="en-US" dirty="0">
              <a:ea typeface="Kozuka Gothic Pro B" charset="0"/>
              <a:cs typeface="Kozuka Gothic Pro B" charset="0"/>
            </a:endParaRPr>
          </a:p>
        </p:txBody>
      </p:sp>
      <p:sp>
        <p:nvSpPr>
          <p:cNvPr id="139270" name="Rectangle 9"/>
          <p:cNvSpPr>
            <a:spLocks noChangeArrowheads="1"/>
          </p:cNvSpPr>
          <p:nvPr/>
        </p:nvSpPr>
        <p:spPr bwMode="auto">
          <a:xfrm>
            <a:off x="1028700" y="14573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defTabSz="455613"/>
            <a:endParaRPr lang="en-US" sz="1800">
              <a:latin typeface="Calibri" charset="0"/>
            </a:endParaRPr>
          </a:p>
        </p:txBody>
      </p:sp>
      <p:sp>
        <p:nvSpPr>
          <p:cNvPr id="139271" name="Text Box 36"/>
          <p:cNvSpPr txBox="1">
            <a:spLocks noChangeArrowheads="1"/>
          </p:cNvSpPr>
          <p:nvPr/>
        </p:nvSpPr>
        <p:spPr bwMode="auto">
          <a:xfrm>
            <a:off x="5538788" y="669925"/>
            <a:ext cx="1889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F0A700"/>
                </a:solidFill>
                <a:latin typeface="Calibri" charset="0"/>
              </a:rPr>
              <a:t>…</a:t>
            </a:r>
            <a:endParaRPr lang="en-US" sz="1000">
              <a:latin typeface="Calibri" charset="0"/>
            </a:endParaRPr>
          </a:p>
        </p:txBody>
      </p:sp>
      <p:pic>
        <p:nvPicPr>
          <p:cNvPr id="139272" name="Picture 4" descr="schwefel_9_buckshotpowe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09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3" name="Text Box 38"/>
          <p:cNvSpPr txBox="1">
            <a:spLocks noChangeArrowheads="1"/>
          </p:cNvSpPr>
          <p:nvPr/>
        </p:nvSpPr>
        <p:spPr bwMode="auto">
          <a:xfrm>
            <a:off x="4267200" y="2590800"/>
            <a:ext cx="1428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Six-iteration Buckshot Powell search for all minima.</a:t>
            </a:r>
            <a:endParaRPr lang="en-US" sz="1000">
              <a:latin typeface="Calibri" charset="0"/>
            </a:endParaRPr>
          </a:p>
        </p:txBody>
      </p:sp>
      <p:sp>
        <p:nvSpPr>
          <p:cNvPr id="139274" name="Text Box 38"/>
          <p:cNvSpPr txBox="1">
            <a:spLocks noChangeArrowheads="1"/>
          </p:cNvSpPr>
          <p:nvPr/>
        </p:nvSpPr>
        <p:spPr bwMode="auto">
          <a:xfrm>
            <a:off x="3276600" y="3733800"/>
            <a:ext cx="16764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Two-iteration Buckshot Powell search for all minima.</a:t>
            </a:r>
          </a:p>
          <a:p>
            <a:pPr eaLnBrk="1" hangingPunct="1"/>
            <a:endParaRPr lang="en-US" sz="1000">
              <a:solidFill>
                <a:schemeClr val="accent2"/>
              </a:solidFill>
              <a:latin typeface="Calibri" charset="0"/>
            </a:endParaRPr>
          </a:p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Interpolate points to build a surrogate.</a:t>
            </a:r>
            <a:endParaRPr lang="en-US" sz="1000">
              <a:latin typeface="Calibri" charset="0"/>
            </a:endParaRPr>
          </a:p>
        </p:txBody>
      </p:sp>
      <p:pic>
        <p:nvPicPr>
          <p:cNvPr id="13927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892800"/>
            <a:ext cx="2971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6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05200"/>
            <a:ext cx="31972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7" name="Text Box 38"/>
          <p:cNvSpPr txBox="1">
            <a:spLocks noChangeArrowheads="1"/>
          </p:cNvSpPr>
          <p:nvPr/>
        </p:nvSpPr>
        <p:spPr bwMode="auto">
          <a:xfrm>
            <a:off x="5715000" y="5181600"/>
            <a:ext cx="3276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  <a:latin typeface="Calibri" charset="0"/>
              </a:rPr>
              <a:t>“cache” in this case is an abstraction on storage. “load” is local memory cache, while “hit” is an archive hit. “miss” is a new point.  Results shown are for when configured for direct connectivity with archival database.</a:t>
            </a:r>
            <a:endParaRPr lang="en-US" sz="1600">
              <a:latin typeface="Calibri" charset="0"/>
            </a:endParaRPr>
          </a:p>
        </p:txBody>
      </p:sp>
      <p:pic>
        <p:nvPicPr>
          <p:cNvPr id="139278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4290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9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144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5374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86800" cy="762000"/>
          </a:xfrm>
        </p:spPr>
        <p:txBody>
          <a:bodyPr/>
          <a:lstStyle/>
          <a:p>
            <a:r>
              <a:rPr lang="en-US" dirty="0">
                <a:ea typeface="Kozuka Gothic Pro B" charset="0"/>
                <a:cs typeface="Kozuka Gothic Pro B" charset="0"/>
              </a:rPr>
              <a:t>example: building the optimal surrogate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77827" name="Content Placeholder 2"/>
          <p:cNvSpPr>
            <a:spLocks/>
          </p:cNvSpPr>
          <p:nvPr/>
        </p:nvSpPr>
        <p:spPr bwMode="auto">
          <a:xfrm>
            <a:off x="533400" y="1066800"/>
            <a:ext cx="8458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12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>
              <a:solidFill>
                <a:srgbClr val="3366FF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altLang="ja-JP" sz="22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altLang="ja-JP" sz="18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rgbClr val="556A9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chemeClr val="accent2"/>
              </a:solidFill>
            </a:endParaRPr>
          </a:p>
        </p:txBody>
      </p:sp>
      <p:pic>
        <p:nvPicPr>
          <p:cNvPr id="1215493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829" name="Freeform 11"/>
          <p:cNvSpPr>
            <a:spLocks/>
          </p:cNvSpPr>
          <p:nvPr/>
        </p:nvSpPr>
        <p:spPr bwMode="auto">
          <a:xfrm>
            <a:off x="2438400" y="3886200"/>
            <a:ext cx="3810000" cy="1676400"/>
          </a:xfrm>
          <a:custGeom>
            <a:avLst/>
            <a:gdLst>
              <a:gd name="T0" fmla="*/ 0 w 4560"/>
              <a:gd name="T1" fmla="*/ 2147483647 h 2536"/>
              <a:gd name="T2" fmla="*/ 2147483647 w 4560"/>
              <a:gd name="T3" fmla="*/ 2147483647 h 2536"/>
              <a:gd name="T4" fmla="*/ 2147483647 w 4560"/>
              <a:gd name="T5" fmla="*/ 2147483647 h 2536"/>
              <a:gd name="T6" fmla="*/ 2147483647 w 4560"/>
              <a:gd name="T7" fmla="*/ 2147483647 h 2536"/>
              <a:gd name="T8" fmla="*/ 2147483647 w 4560"/>
              <a:gd name="T9" fmla="*/ 2147483647 h 2536"/>
              <a:gd name="T10" fmla="*/ 2147483647 w 4560"/>
              <a:gd name="T11" fmla="*/ 2147483647 h 2536"/>
              <a:gd name="T12" fmla="*/ 2147483647 w 4560"/>
              <a:gd name="T13" fmla="*/ 2147483647 h 2536"/>
              <a:gd name="T14" fmla="*/ 2147483647 w 4560"/>
              <a:gd name="T15" fmla="*/ 2147483647 h 2536"/>
              <a:gd name="T16" fmla="*/ 2147483647 w 4560"/>
              <a:gd name="T17" fmla="*/ 0 h 2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60"/>
              <a:gd name="T28" fmla="*/ 0 h 2536"/>
              <a:gd name="T29" fmla="*/ 4560 w 4560"/>
              <a:gd name="T30" fmla="*/ 2536 h 2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60" h="2536">
                <a:moveTo>
                  <a:pt x="0" y="624"/>
                </a:moveTo>
                <a:cubicBezTo>
                  <a:pt x="472" y="1196"/>
                  <a:pt x="944" y="1768"/>
                  <a:pt x="1296" y="1920"/>
                </a:cubicBezTo>
                <a:cubicBezTo>
                  <a:pt x="1648" y="2072"/>
                  <a:pt x="1816" y="1456"/>
                  <a:pt x="2112" y="1536"/>
                </a:cubicBezTo>
                <a:cubicBezTo>
                  <a:pt x="2408" y="1616"/>
                  <a:pt x="2856" y="2536"/>
                  <a:pt x="3072" y="2400"/>
                </a:cubicBezTo>
                <a:cubicBezTo>
                  <a:pt x="3288" y="2264"/>
                  <a:pt x="3312" y="904"/>
                  <a:pt x="3408" y="720"/>
                </a:cubicBezTo>
                <a:cubicBezTo>
                  <a:pt x="3504" y="536"/>
                  <a:pt x="3568" y="1384"/>
                  <a:pt x="3648" y="1296"/>
                </a:cubicBezTo>
                <a:cubicBezTo>
                  <a:pt x="3728" y="1208"/>
                  <a:pt x="3760" y="296"/>
                  <a:pt x="3888" y="192"/>
                </a:cubicBezTo>
                <a:cubicBezTo>
                  <a:pt x="4016" y="88"/>
                  <a:pt x="4304" y="704"/>
                  <a:pt x="4416" y="672"/>
                </a:cubicBezTo>
                <a:cubicBezTo>
                  <a:pt x="4528" y="640"/>
                  <a:pt x="4536" y="112"/>
                  <a:pt x="456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Text Box 38"/>
          <p:cNvSpPr txBox="1">
            <a:spLocks noChangeArrowheads="1"/>
          </p:cNvSpPr>
          <p:nvPr/>
        </p:nvSpPr>
        <p:spPr bwMode="auto">
          <a:xfrm>
            <a:off x="1981200" y="1455738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  <a:latin typeface="Calibri" charset="0"/>
              </a:rPr>
              <a:t>Can we build a surrogate for a n-dimensional surface, where we can optimally replicate the</a:t>
            </a:r>
          </a:p>
          <a:p>
            <a:pPr eaLnBrk="1" hangingPunct="1"/>
            <a:r>
              <a:rPr lang="en-US" sz="1600">
                <a:solidFill>
                  <a:schemeClr val="accent2"/>
                </a:solidFill>
                <a:latin typeface="Calibri" charset="0"/>
              </a:rPr>
              <a:t>original function’s behavior?</a:t>
            </a:r>
            <a:endParaRPr lang="en-US" sz="1600">
              <a:latin typeface="Calibri" charset="0"/>
            </a:endParaRPr>
          </a:p>
        </p:txBody>
      </p:sp>
      <p:sp>
        <p:nvSpPr>
          <p:cNvPr id="77831" name="Text Box 38"/>
          <p:cNvSpPr txBox="1">
            <a:spLocks noChangeArrowheads="1"/>
          </p:cNvSpPr>
          <p:nvPr/>
        </p:nvSpPr>
        <p:spPr bwMode="auto">
          <a:xfrm>
            <a:off x="5181600" y="2819400"/>
            <a:ext cx="320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  <a:latin typeface="Calibri" charset="0"/>
              </a:rPr>
              <a:t>You can be smart about it, or use brute force.  Let’s use brute force.</a:t>
            </a:r>
            <a:endParaRPr lang="en-US" sz="16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742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motivation: automated design of materials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ea typeface="Kozuka Gothic Pro B" charset="0"/>
              <a:cs typeface="Kozuka Gothic Pro B" charset="0"/>
            </a:endParaRP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153400" cy="5029200"/>
          </a:xfrm>
        </p:spPr>
        <p:txBody>
          <a:bodyPr/>
          <a:lstStyle/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  <a:p>
            <a:endParaRPr lang="en-US" dirty="0">
              <a:ea typeface="ＭＳ Ｐゴシック" charset="0"/>
            </a:endParaRPr>
          </a:p>
        </p:txBody>
      </p:sp>
      <p:sp>
        <p:nvSpPr>
          <p:cNvPr id="65540" name="Content Placeholder 2"/>
          <p:cNvSpPr>
            <a:spLocks/>
          </p:cNvSpPr>
          <p:nvPr/>
        </p:nvSpPr>
        <p:spPr bwMode="auto">
          <a:xfrm>
            <a:off x="533400" y="304800"/>
            <a:ext cx="5943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/>
              <a:t>what is the molecular structure that best produces the desired materials properties?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accent2"/>
                </a:solidFill>
              </a:rPr>
              <a:t>can we optimize the probability that a structure will produce the desired properties within some tolerance?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/>
              <a:t>what is the optimal reaction path between two molecular configurations?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accent2"/>
                </a:solidFill>
              </a:rPr>
              <a:t>can we optimize the probability that a transition will occur between the initial and final states?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 dirty="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800000"/>
                </a:solidFill>
              </a:rPr>
              <a:t>can we address these questions directly?</a:t>
            </a:r>
            <a:endParaRPr lang="en-US" dirty="0">
              <a:solidFill>
                <a:srgbClr val="800000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bg2"/>
                </a:solidFill>
              </a:rPr>
              <a:t>can we formulate a quantity of interest (QOI) as a “goodness” metric, where we can use any and all information to constrain an automated search that considers only the space of viable solutions?</a:t>
            </a:r>
          </a:p>
        </p:txBody>
      </p:sp>
      <p:cxnSp>
        <p:nvCxnSpPr>
          <p:cNvPr id="65541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86800" cy="762000"/>
          </a:xfrm>
        </p:spPr>
        <p:txBody>
          <a:bodyPr/>
          <a:lstStyle/>
          <a:p>
            <a:r>
              <a:rPr lang="en-US" dirty="0">
                <a:ea typeface="Kozuka Gothic Pro B" charset="0"/>
                <a:cs typeface="Kozuka Gothic Pro B" charset="0"/>
              </a:rPr>
              <a:t>example: building the optimal surrogate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79875" name="Content Placeholder 2"/>
          <p:cNvSpPr>
            <a:spLocks/>
          </p:cNvSpPr>
          <p:nvPr/>
        </p:nvSpPr>
        <p:spPr bwMode="auto">
          <a:xfrm>
            <a:off x="533400" y="1066800"/>
            <a:ext cx="8458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12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>
              <a:solidFill>
                <a:srgbClr val="3366FF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altLang="ja-JP" sz="22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altLang="ja-JP" sz="18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rgbClr val="556A9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chemeClr val="accent2"/>
              </a:solidFill>
            </a:endParaRPr>
          </a:p>
        </p:txBody>
      </p:sp>
      <p:pic>
        <p:nvPicPr>
          <p:cNvPr id="1215493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9877" name="Freeform 11"/>
          <p:cNvSpPr>
            <a:spLocks/>
          </p:cNvSpPr>
          <p:nvPr/>
        </p:nvSpPr>
        <p:spPr bwMode="auto">
          <a:xfrm>
            <a:off x="2438400" y="3886200"/>
            <a:ext cx="3810000" cy="1676400"/>
          </a:xfrm>
          <a:custGeom>
            <a:avLst/>
            <a:gdLst>
              <a:gd name="T0" fmla="*/ 0 w 4560"/>
              <a:gd name="T1" fmla="*/ 2147483647 h 2536"/>
              <a:gd name="T2" fmla="*/ 2147483647 w 4560"/>
              <a:gd name="T3" fmla="*/ 2147483647 h 2536"/>
              <a:gd name="T4" fmla="*/ 2147483647 w 4560"/>
              <a:gd name="T5" fmla="*/ 2147483647 h 2536"/>
              <a:gd name="T6" fmla="*/ 2147483647 w 4560"/>
              <a:gd name="T7" fmla="*/ 2147483647 h 2536"/>
              <a:gd name="T8" fmla="*/ 2147483647 w 4560"/>
              <a:gd name="T9" fmla="*/ 2147483647 h 2536"/>
              <a:gd name="T10" fmla="*/ 2147483647 w 4560"/>
              <a:gd name="T11" fmla="*/ 2147483647 h 2536"/>
              <a:gd name="T12" fmla="*/ 2147483647 w 4560"/>
              <a:gd name="T13" fmla="*/ 2147483647 h 2536"/>
              <a:gd name="T14" fmla="*/ 2147483647 w 4560"/>
              <a:gd name="T15" fmla="*/ 2147483647 h 2536"/>
              <a:gd name="T16" fmla="*/ 2147483647 w 4560"/>
              <a:gd name="T17" fmla="*/ 0 h 2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60"/>
              <a:gd name="T28" fmla="*/ 0 h 2536"/>
              <a:gd name="T29" fmla="*/ 4560 w 4560"/>
              <a:gd name="T30" fmla="*/ 2536 h 2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60" h="2536">
                <a:moveTo>
                  <a:pt x="0" y="624"/>
                </a:moveTo>
                <a:cubicBezTo>
                  <a:pt x="472" y="1196"/>
                  <a:pt x="944" y="1768"/>
                  <a:pt x="1296" y="1920"/>
                </a:cubicBezTo>
                <a:cubicBezTo>
                  <a:pt x="1648" y="2072"/>
                  <a:pt x="1816" y="1456"/>
                  <a:pt x="2112" y="1536"/>
                </a:cubicBezTo>
                <a:cubicBezTo>
                  <a:pt x="2408" y="1616"/>
                  <a:pt x="2856" y="2536"/>
                  <a:pt x="3072" y="2400"/>
                </a:cubicBezTo>
                <a:cubicBezTo>
                  <a:pt x="3288" y="2264"/>
                  <a:pt x="3312" y="904"/>
                  <a:pt x="3408" y="720"/>
                </a:cubicBezTo>
                <a:cubicBezTo>
                  <a:pt x="3504" y="536"/>
                  <a:pt x="3568" y="1384"/>
                  <a:pt x="3648" y="1296"/>
                </a:cubicBezTo>
                <a:cubicBezTo>
                  <a:pt x="3728" y="1208"/>
                  <a:pt x="3760" y="296"/>
                  <a:pt x="3888" y="192"/>
                </a:cubicBezTo>
                <a:cubicBezTo>
                  <a:pt x="4016" y="88"/>
                  <a:pt x="4304" y="704"/>
                  <a:pt x="4416" y="672"/>
                </a:cubicBezTo>
                <a:cubicBezTo>
                  <a:pt x="4528" y="640"/>
                  <a:pt x="4536" y="112"/>
                  <a:pt x="456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Multiply 2"/>
          <p:cNvSpPr/>
          <p:nvPr/>
        </p:nvSpPr>
        <p:spPr bwMode="auto">
          <a:xfrm>
            <a:off x="2819400" y="46482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18" name="Multiply 17"/>
          <p:cNvSpPr/>
          <p:nvPr/>
        </p:nvSpPr>
        <p:spPr bwMode="auto">
          <a:xfrm>
            <a:off x="3352800" y="50292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19" name="Multiply 18"/>
          <p:cNvSpPr/>
          <p:nvPr/>
        </p:nvSpPr>
        <p:spPr bwMode="auto">
          <a:xfrm>
            <a:off x="3810000" y="49530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0" name="Multiply 19"/>
          <p:cNvSpPr/>
          <p:nvPr/>
        </p:nvSpPr>
        <p:spPr bwMode="auto">
          <a:xfrm>
            <a:off x="4267200" y="48768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1" name="Multiply 20"/>
          <p:cNvSpPr/>
          <p:nvPr/>
        </p:nvSpPr>
        <p:spPr bwMode="auto">
          <a:xfrm>
            <a:off x="4724400" y="53340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2" name="Multiply 21"/>
          <p:cNvSpPr/>
          <p:nvPr/>
        </p:nvSpPr>
        <p:spPr bwMode="auto">
          <a:xfrm>
            <a:off x="5181600" y="43434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3" name="Multiply 22"/>
          <p:cNvSpPr/>
          <p:nvPr/>
        </p:nvSpPr>
        <p:spPr bwMode="auto">
          <a:xfrm>
            <a:off x="5638800" y="39624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14" name="Multiply 13"/>
          <p:cNvSpPr/>
          <p:nvPr/>
        </p:nvSpPr>
        <p:spPr bwMode="auto">
          <a:xfrm>
            <a:off x="2438400" y="42672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15" name="Multiply 14"/>
          <p:cNvSpPr/>
          <p:nvPr/>
        </p:nvSpPr>
        <p:spPr bwMode="auto">
          <a:xfrm>
            <a:off x="6172200" y="38100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79887" name="Line 14"/>
          <p:cNvSpPr>
            <a:spLocks noChangeShapeType="1"/>
          </p:cNvSpPr>
          <p:nvPr/>
        </p:nvSpPr>
        <p:spPr bwMode="auto">
          <a:xfrm>
            <a:off x="2514600" y="2209800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8" name="Line 14"/>
          <p:cNvSpPr>
            <a:spLocks noChangeShapeType="1"/>
          </p:cNvSpPr>
          <p:nvPr/>
        </p:nvSpPr>
        <p:spPr bwMode="auto">
          <a:xfrm>
            <a:off x="2971800" y="2209800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9" name="Line 14"/>
          <p:cNvSpPr>
            <a:spLocks noChangeShapeType="1"/>
          </p:cNvSpPr>
          <p:nvPr/>
        </p:nvSpPr>
        <p:spPr bwMode="auto">
          <a:xfrm>
            <a:off x="3429000" y="2209800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0" name="Line 14"/>
          <p:cNvSpPr>
            <a:spLocks noChangeShapeType="1"/>
          </p:cNvSpPr>
          <p:nvPr/>
        </p:nvSpPr>
        <p:spPr bwMode="auto">
          <a:xfrm>
            <a:off x="3886200" y="2209800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1" name="Line 14"/>
          <p:cNvSpPr>
            <a:spLocks noChangeShapeType="1"/>
          </p:cNvSpPr>
          <p:nvPr/>
        </p:nvSpPr>
        <p:spPr bwMode="auto">
          <a:xfrm>
            <a:off x="4343400" y="2209800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2" name="Line 14"/>
          <p:cNvSpPr>
            <a:spLocks noChangeShapeType="1"/>
          </p:cNvSpPr>
          <p:nvPr/>
        </p:nvSpPr>
        <p:spPr bwMode="auto">
          <a:xfrm>
            <a:off x="4800600" y="2209800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3" name="Line 14"/>
          <p:cNvSpPr>
            <a:spLocks noChangeShapeType="1"/>
          </p:cNvSpPr>
          <p:nvPr/>
        </p:nvSpPr>
        <p:spPr bwMode="auto">
          <a:xfrm>
            <a:off x="5257800" y="2209800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4" name="Line 14"/>
          <p:cNvSpPr>
            <a:spLocks noChangeShapeType="1"/>
          </p:cNvSpPr>
          <p:nvPr/>
        </p:nvSpPr>
        <p:spPr bwMode="auto">
          <a:xfrm>
            <a:off x="6248400" y="2209800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5" name="Line 14"/>
          <p:cNvSpPr>
            <a:spLocks noChangeShapeType="1"/>
          </p:cNvSpPr>
          <p:nvPr/>
        </p:nvSpPr>
        <p:spPr bwMode="auto">
          <a:xfrm>
            <a:off x="5715000" y="2209800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6" name="Text Box 38"/>
          <p:cNvSpPr txBox="1">
            <a:spLocks noChangeArrowheads="1"/>
          </p:cNvSpPr>
          <p:nvPr/>
        </p:nvSpPr>
        <p:spPr bwMode="auto">
          <a:xfrm>
            <a:off x="228600" y="5638800"/>
            <a:ext cx="320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  <a:latin typeface="Calibri" charset="0"/>
              </a:rPr>
              <a:t>Standard solution: pick a grid density, and drop points on the grid.</a:t>
            </a:r>
          </a:p>
          <a:p>
            <a:pPr eaLnBrk="1" hangingPunct="1"/>
            <a:r>
              <a:rPr lang="en-US" sz="1600">
                <a:solidFill>
                  <a:schemeClr val="accent2"/>
                </a:solidFill>
                <a:latin typeface="Calibri" charset="0"/>
              </a:rPr>
              <a:t>Then interpolate.</a:t>
            </a:r>
            <a:endParaRPr lang="en-US" sz="1600">
              <a:latin typeface="Calibri" charset="0"/>
            </a:endParaRPr>
          </a:p>
        </p:txBody>
      </p:sp>
      <p:sp>
        <p:nvSpPr>
          <p:cNvPr id="79897" name="Text Box 38"/>
          <p:cNvSpPr txBox="1">
            <a:spLocks noChangeArrowheads="1"/>
          </p:cNvSpPr>
          <p:nvPr/>
        </p:nvSpPr>
        <p:spPr bwMode="auto">
          <a:xfrm>
            <a:off x="5638800" y="5791200"/>
            <a:ext cx="312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  <a:latin typeface="Calibri" charset="0"/>
              </a:rPr>
              <a:t>This approach does not scale well. </a:t>
            </a:r>
          </a:p>
          <a:p>
            <a:pPr eaLnBrk="1" hangingPunct="1"/>
            <a:r>
              <a:rPr lang="en-US" sz="1600">
                <a:solidFill>
                  <a:schemeClr val="accent2"/>
                </a:solidFill>
                <a:latin typeface="Calibri" charset="0"/>
              </a:rPr>
              <a:t>Can we do better?</a:t>
            </a:r>
            <a:endParaRPr lang="en-US" sz="16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3603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86800" cy="762000"/>
          </a:xfrm>
        </p:spPr>
        <p:txBody>
          <a:bodyPr/>
          <a:lstStyle/>
          <a:p>
            <a:r>
              <a:rPr lang="en-US" dirty="0">
                <a:ea typeface="Kozuka Gothic Pro B" charset="0"/>
                <a:cs typeface="Kozuka Gothic Pro B" charset="0"/>
              </a:rPr>
              <a:t>example: building the optimal surrogate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81923" name="Content Placeholder 2"/>
          <p:cNvSpPr>
            <a:spLocks/>
          </p:cNvSpPr>
          <p:nvPr/>
        </p:nvSpPr>
        <p:spPr bwMode="auto">
          <a:xfrm>
            <a:off x="533400" y="1066800"/>
            <a:ext cx="8458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12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>
              <a:solidFill>
                <a:srgbClr val="3366FF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altLang="ja-JP" sz="22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altLang="ja-JP" sz="18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rgbClr val="556A9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chemeClr val="accent2"/>
              </a:solidFill>
            </a:endParaRPr>
          </a:p>
        </p:txBody>
      </p:sp>
      <p:pic>
        <p:nvPicPr>
          <p:cNvPr id="1215493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925" name="Freeform 11"/>
          <p:cNvSpPr>
            <a:spLocks/>
          </p:cNvSpPr>
          <p:nvPr/>
        </p:nvSpPr>
        <p:spPr bwMode="auto">
          <a:xfrm>
            <a:off x="2438400" y="3886200"/>
            <a:ext cx="3810000" cy="1676400"/>
          </a:xfrm>
          <a:custGeom>
            <a:avLst/>
            <a:gdLst>
              <a:gd name="T0" fmla="*/ 0 w 4560"/>
              <a:gd name="T1" fmla="*/ 2147483647 h 2536"/>
              <a:gd name="T2" fmla="*/ 2147483647 w 4560"/>
              <a:gd name="T3" fmla="*/ 2147483647 h 2536"/>
              <a:gd name="T4" fmla="*/ 2147483647 w 4560"/>
              <a:gd name="T5" fmla="*/ 2147483647 h 2536"/>
              <a:gd name="T6" fmla="*/ 2147483647 w 4560"/>
              <a:gd name="T7" fmla="*/ 2147483647 h 2536"/>
              <a:gd name="T8" fmla="*/ 2147483647 w 4560"/>
              <a:gd name="T9" fmla="*/ 2147483647 h 2536"/>
              <a:gd name="T10" fmla="*/ 2147483647 w 4560"/>
              <a:gd name="T11" fmla="*/ 2147483647 h 2536"/>
              <a:gd name="T12" fmla="*/ 2147483647 w 4560"/>
              <a:gd name="T13" fmla="*/ 2147483647 h 2536"/>
              <a:gd name="T14" fmla="*/ 2147483647 w 4560"/>
              <a:gd name="T15" fmla="*/ 2147483647 h 2536"/>
              <a:gd name="T16" fmla="*/ 2147483647 w 4560"/>
              <a:gd name="T17" fmla="*/ 0 h 2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60"/>
              <a:gd name="T28" fmla="*/ 0 h 2536"/>
              <a:gd name="T29" fmla="*/ 4560 w 4560"/>
              <a:gd name="T30" fmla="*/ 2536 h 2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60" h="2536">
                <a:moveTo>
                  <a:pt x="0" y="624"/>
                </a:moveTo>
                <a:cubicBezTo>
                  <a:pt x="472" y="1196"/>
                  <a:pt x="944" y="1768"/>
                  <a:pt x="1296" y="1920"/>
                </a:cubicBezTo>
                <a:cubicBezTo>
                  <a:pt x="1648" y="2072"/>
                  <a:pt x="1816" y="1456"/>
                  <a:pt x="2112" y="1536"/>
                </a:cubicBezTo>
                <a:cubicBezTo>
                  <a:pt x="2408" y="1616"/>
                  <a:pt x="2856" y="2536"/>
                  <a:pt x="3072" y="2400"/>
                </a:cubicBezTo>
                <a:cubicBezTo>
                  <a:pt x="3288" y="2264"/>
                  <a:pt x="3312" y="904"/>
                  <a:pt x="3408" y="720"/>
                </a:cubicBezTo>
                <a:cubicBezTo>
                  <a:pt x="3504" y="536"/>
                  <a:pt x="3568" y="1384"/>
                  <a:pt x="3648" y="1296"/>
                </a:cubicBezTo>
                <a:cubicBezTo>
                  <a:pt x="3728" y="1208"/>
                  <a:pt x="3760" y="296"/>
                  <a:pt x="3888" y="192"/>
                </a:cubicBezTo>
                <a:cubicBezTo>
                  <a:pt x="4016" y="88"/>
                  <a:pt x="4304" y="704"/>
                  <a:pt x="4416" y="672"/>
                </a:cubicBezTo>
                <a:cubicBezTo>
                  <a:pt x="4528" y="640"/>
                  <a:pt x="4536" y="112"/>
                  <a:pt x="456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Multiply 2"/>
          <p:cNvSpPr/>
          <p:nvPr/>
        </p:nvSpPr>
        <p:spPr bwMode="auto">
          <a:xfrm>
            <a:off x="3581400" y="51054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18" name="Multiply 17"/>
          <p:cNvSpPr/>
          <p:nvPr/>
        </p:nvSpPr>
        <p:spPr bwMode="auto">
          <a:xfrm>
            <a:off x="4114800" y="48006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19" name="Multiply 18"/>
          <p:cNvSpPr/>
          <p:nvPr/>
        </p:nvSpPr>
        <p:spPr bwMode="auto">
          <a:xfrm>
            <a:off x="4876800" y="54102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0" name="Multiply 19"/>
          <p:cNvSpPr/>
          <p:nvPr/>
        </p:nvSpPr>
        <p:spPr bwMode="auto">
          <a:xfrm>
            <a:off x="5257800" y="42672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1" name="Multiply 20"/>
          <p:cNvSpPr/>
          <p:nvPr/>
        </p:nvSpPr>
        <p:spPr bwMode="auto">
          <a:xfrm>
            <a:off x="5410200" y="46482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2" name="Multiply 21"/>
          <p:cNvSpPr/>
          <p:nvPr/>
        </p:nvSpPr>
        <p:spPr bwMode="auto">
          <a:xfrm>
            <a:off x="5638800" y="39624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3" name="Multiply 22"/>
          <p:cNvSpPr/>
          <p:nvPr/>
        </p:nvSpPr>
        <p:spPr bwMode="auto">
          <a:xfrm>
            <a:off x="6019800" y="42672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14" name="Multiply 13"/>
          <p:cNvSpPr/>
          <p:nvPr/>
        </p:nvSpPr>
        <p:spPr bwMode="auto">
          <a:xfrm>
            <a:off x="2362200" y="41910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15" name="Multiply 14"/>
          <p:cNvSpPr/>
          <p:nvPr/>
        </p:nvSpPr>
        <p:spPr bwMode="auto">
          <a:xfrm>
            <a:off x="6172200" y="3810000"/>
            <a:ext cx="152400" cy="1524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81935" name="Text Box 38"/>
          <p:cNvSpPr txBox="1">
            <a:spLocks noChangeArrowheads="1"/>
          </p:cNvSpPr>
          <p:nvPr/>
        </p:nvSpPr>
        <p:spPr bwMode="auto">
          <a:xfrm>
            <a:off x="2438400" y="1295400"/>
            <a:ext cx="320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  <a:latin typeface="Calibri" charset="0"/>
              </a:rPr>
              <a:t>Better solution: pick points at all of the critical points for the unknown surface. Then interpolate.</a:t>
            </a:r>
            <a:endParaRPr lang="en-US" sz="1600">
              <a:latin typeface="Calibri" charset="0"/>
            </a:endParaRPr>
          </a:p>
        </p:txBody>
      </p:sp>
      <p:sp>
        <p:nvSpPr>
          <p:cNvPr id="81936" name="Text Box 38"/>
          <p:cNvSpPr txBox="1">
            <a:spLocks noChangeArrowheads="1"/>
          </p:cNvSpPr>
          <p:nvPr/>
        </p:nvSpPr>
        <p:spPr bwMode="auto">
          <a:xfrm>
            <a:off x="5715000" y="2133600"/>
            <a:ext cx="320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  <a:latin typeface="Calibri" charset="0"/>
              </a:rPr>
              <a:t>Need to use an optimizer capable of reliably finding all critical points.  Luckily, we have one.</a:t>
            </a:r>
            <a:endParaRPr lang="en-US" sz="1600">
              <a:latin typeface="Calibri" charset="0"/>
            </a:endParaRPr>
          </a:p>
        </p:txBody>
      </p:sp>
      <p:sp>
        <p:nvSpPr>
          <p:cNvPr id="81937" name="Text Box 38"/>
          <p:cNvSpPr txBox="1">
            <a:spLocks noChangeArrowheads="1"/>
          </p:cNvSpPr>
          <p:nvPr/>
        </p:nvSpPr>
        <p:spPr bwMode="auto">
          <a:xfrm>
            <a:off x="5943600" y="5638800"/>
            <a:ext cx="2743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  <a:latin typeface="Calibri" charset="0"/>
              </a:rPr>
              <a:t>Inflection points not shown.</a:t>
            </a:r>
          </a:p>
          <a:p>
            <a:pPr eaLnBrk="1" hangingPunct="1"/>
            <a:r>
              <a:rPr lang="en-US" sz="1600">
                <a:solidFill>
                  <a:schemeClr val="accent2"/>
                </a:solidFill>
                <a:latin typeface="Calibri" charset="0"/>
              </a:rPr>
              <a:t>As a “bonus” you also get the points from each function evaluation in the optimization.</a:t>
            </a:r>
            <a:endParaRPr lang="en-US" sz="1600">
              <a:latin typeface="Calibri" charset="0"/>
            </a:endParaRPr>
          </a:p>
        </p:txBody>
      </p:sp>
      <p:pic>
        <p:nvPicPr>
          <p:cNvPr id="81938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371600"/>
            <a:ext cx="212248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9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20272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0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2850"/>
            <a:ext cx="20574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408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let’s revisit our initial simplifications</a:t>
            </a:r>
            <a:r>
              <a:rPr lang="mr-IN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…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ea typeface="Kozuka Gothic Pro B" charset="0"/>
              <a:cs typeface="Kozuka Gothic Pro B" charset="0"/>
            </a:endParaRP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  <a:p>
            <a:endParaRPr lang="en-US" dirty="0">
              <a:ea typeface="ＭＳ Ｐゴシック" charset="0"/>
            </a:endParaRPr>
          </a:p>
          <a:p>
            <a:pPr>
              <a:buFontTx/>
              <a:buNone/>
            </a:pPr>
            <a:endParaRPr lang="en-US" dirty="0" smtClean="0">
              <a:ea typeface="ＭＳ Ｐゴシック" charset="0"/>
            </a:endParaRP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sp>
        <p:nvSpPr>
          <p:cNvPr id="65540" name="Content Placeholder 2"/>
          <p:cNvSpPr>
            <a:spLocks/>
          </p:cNvSpPr>
          <p:nvPr/>
        </p:nvSpPr>
        <p:spPr bwMode="auto">
          <a:xfrm>
            <a:off x="533400" y="152400"/>
            <a:ext cx="8458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/>
              <a:t>selecting the “most likely” distribution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bg2"/>
                </a:solidFill>
              </a:rPr>
              <a:t>ignore </a:t>
            </a:r>
            <a:r>
              <a:rPr lang="en-US" sz="1600" dirty="0">
                <a:solidFill>
                  <a:schemeClr val="bg2"/>
                </a:solidFill>
              </a:rPr>
              <a:t>optimization in probability space (pick: weights, bias, prior, …)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chemeClr val="bg2"/>
                </a:solidFill>
              </a:rPr>
              <a:t>result: finds a structure, but in the manifold of the selected weights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chemeClr val="bg2"/>
                </a:solidFill>
              </a:rPr>
              <a:t>result: you get a </a:t>
            </a:r>
            <a:r>
              <a:rPr lang="en-US" sz="1600" dirty="0" smtClean="0">
                <a:solidFill>
                  <a:schemeClr val="bg2"/>
                </a:solidFill>
              </a:rPr>
              <a:t>best-fit structure, </a:t>
            </a:r>
            <a:r>
              <a:rPr lang="en-US" sz="1600" dirty="0">
                <a:solidFill>
                  <a:schemeClr val="bg2"/>
                </a:solidFill>
              </a:rPr>
              <a:t>but not the likelihood of a </a:t>
            </a:r>
            <a:r>
              <a:rPr lang="en-US" sz="1600" dirty="0" smtClean="0">
                <a:solidFill>
                  <a:schemeClr val="bg2"/>
                </a:solidFill>
              </a:rPr>
              <a:t>structure</a:t>
            </a:r>
            <a:endParaRPr lang="en-US" sz="1600" dirty="0" smtClean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chemeClr val="accent2"/>
                </a:solidFill>
              </a:rPr>
              <a:t>r</a:t>
            </a:r>
            <a:r>
              <a:rPr lang="en-US" sz="1600" dirty="0" smtClean="0">
                <a:solidFill>
                  <a:schemeClr val="accent2"/>
                </a:solidFill>
              </a:rPr>
              <a:t>esults depend </a:t>
            </a:r>
            <a:r>
              <a:rPr lang="en-US" sz="1600" dirty="0">
                <a:solidFill>
                  <a:schemeClr val="accent2"/>
                </a:solidFill>
              </a:rPr>
              <a:t>on how </a:t>
            </a:r>
            <a:r>
              <a:rPr lang="en-US" sz="1600" dirty="0" smtClean="0">
                <a:solidFill>
                  <a:schemeClr val="accent2"/>
                </a:solidFill>
              </a:rPr>
              <a:t>a </a:t>
            </a:r>
            <a:r>
              <a:rPr lang="en-US" sz="1600" dirty="0">
                <a:solidFill>
                  <a:schemeClr val="accent2"/>
                </a:solidFill>
              </a:rPr>
              <a:t>selected </a:t>
            </a:r>
            <a:r>
              <a:rPr lang="en-US" sz="1600" dirty="0" smtClean="0">
                <a:solidFill>
                  <a:schemeClr val="accent2"/>
                </a:solidFill>
              </a:rPr>
              <a:t>distribution applies to all </a:t>
            </a:r>
            <a:r>
              <a:rPr lang="en-US" sz="1600" dirty="0">
                <a:solidFill>
                  <a:schemeClr val="accent2"/>
                </a:solidFill>
              </a:rPr>
              <a:t>possible </a:t>
            </a:r>
            <a:r>
              <a:rPr lang="en-US" sz="1600" dirty="0" smtClean="0">
                <a:solidFill>
                  <a:schemeClr val="accent2"/>
                </a:solidFill>
              </a:rPr>
              <a:t>scenarios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 smtClean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/>
              <a:t>selecting the model form</a:t>
            </a:r>
            <a:endParaRPr lang="en-US" sz="1600" dirty="0" smtClean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accent2"/>
                </a:solidFill>
              </a:rPr>
              <a:t>hyper-parameter sampling and cross-validation are not optimization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600" dirty="0">
                <a:solidFill>
                  <a:srgbClr val="556A92"/>
                </a:solidFill>
              </a:rPr>
              <a:t>selecting a model class is not an automated process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600" dirty="0">
                <a:solidFill>
                  <a:srgbClr val="556A92"/>
                </a:solidFill>
              </a:rPr>
              <a:t>the majority of work is in trying to ensure the model is </a:t>
            </a:r>
            <a:r>
              <a:rPr lang="en-US" sz="1600" dirty="0" smtClean="0">
                <a:solidFill>
                  <a:srgbClr val="556A92"/>
                </a:solidFill>
              </a:rPr>
              <a:t>valid</a:t>
            </a:r>
            <a:endParaRPr lang="en-US" sz="16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>
                <a:solidFill>
                  <a:srgbClr val="800000"/>
                </a:solidFill>
              </a:rPr>
              <a:t>other issues</a:t>
            </a:r>
            <a:endParaRPr lang="en-US" dirty="0">
              <a:solidFill>
                <a:srgbClr val="800000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3366FF"/>
                </a:solidFill>
              </a:rPr>
              <a:t>how to do model validation? (rigorous validation is lost w/ </a:t>
            </a:r>
            <a:r>
              <a:rPr lang="en-US" sz="1600" dirty="0" smtClean="0">
                <a:solidFill>
                  <a:srgbClr val="3366FF"/>
                </a:solidFill>
              </a:rPr>
              <a:t>our simplifications)</a:t>
            </a:r>
            <a:endParaRPr lang="en-US" sz="1600" dirty="0">
              <a:solidFill>
                <a:srgbClr val="3366FF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3366FF"/>
                </a:solidFill>
              </a:rPr>
              <a:t>building and validating a surrogate </a:t>
            </a:r>
            <a:r>
              <a:rPr lang="en-US" sz="1600" dirty="0" smtClean="0">
                <a:solidFill>
                  <a:srgbClr val="3366FF"/>
                </a:solidFill>
              </a:rPr>
              <a:t>needs to be done concurrently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3366FF"/>
                </a:solidFill>
              </a:rPr>
              <a:t>rigorous validation is model construction only guided by information constraints</a:t>
            </a:r>
            <a:endParaRPr lang="en-US" sz="1600" dirty="0">
              <a:solidFill>
                <a:srgbClr val="3366FF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bg2"/>
                </a:solidFill>
              </a:rPr>
              <a:t>we are selecting the model and/or distribution by fitting to the given observations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600" dirty="0">
                <a:solidFill>
                  <a:srgbClr val="FF0000"/>
                </a:solidFill>
              </a:rPr>
              <a:t>for rare-events, the past is not generally a good predictor of the </a:t>
            </a:r>
            <a:r>
              <a:rPr lang="en-US" sz="1600" dirty="0" smtClean="0">
                <a:solidFill>
                  <a:srgbClr val="FF0000"/>
                </a:solidFill>
              </a:rPr>
              <a:t>future</a:t>
            </a:r>
            <a:endParaRPr lang="en-US" sz="1600" dirty="0" smtClean="0">
              <a:solidFill>
                <a:srgbClr val="3366FF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accent2"/>
                </a:solidFill>
              </a:rPr>
              <a:t>sampling a </a:t>
            </a:r>
            <a:r>
              <a:rPr lang="en-US" sz="1600" dirty="0">
                <a:solidFill>
                  <a:schemeClr val="accent2"/>
                </a:solidFill>
              </a:rPr>
              <a:t>fixed distribution can only predict rare events that have been </a:t>
            </a:r>
            <a:r>
              <a:rPr lang="en-US" sz="1600" dirty="0" smtClean="0">
                <a:solidFill>
                  <a:schemeClr val="accent2"/>
                </a:solidFill>
              </a:rPr>
              <a:t>observed</a:t>
            </a:r>
            <a:endParaRPr lang="en-US" sz="1800" dirty="0">
              <a:solidFill>
                <a:srgbClr val="3366FF"/>
              </a:solidFill>
            </a:endParaRPr>
          </a:p>
        </p:txBody>
      </p:sp>
      <p:cxnSp>
        <p:nvCxnSpPr>
          <p:cNvPr id="65541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75130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7467600" cy="76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a typeface="Kozuka Gothic Pro B" charset="0"/>
                <a:cs typeface="Kozuka Gothic Pro B" charset="0"/>
              </a:rPr>
              <a:t>OUQ: a robust uncertainty theory</a:t>
            </a:r>
            <a:endParaRPr lang="en-US" sz="2800" dirty="0">
              <a:solidFill>
                <a:schemeClr val="accent6">
                  <a:lumMod val="75000"/>
                </a:schemeClr>
              </a:solidFill>
              <a:ea typeface="Kozuka Gothic Pro B" charset="0"/>
              <a:cs typeface="Kozuka Gothic Pro B" charset="0"/>
            </a:endParaRPr>
          </a:p>
        </p:txBody>
      </p:sp>
      <p:sp>
        <p:nvSpPr>
          <p:cNvPr id="96258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96259" name="Content Placeholder 2"/>
          <p:cNvSpPr>
            <a:spLocks/>
          </p:cNvSpPr>
          <p:nvPr/>
        </p:nvSpPr>
        <p:spPr bwMode="auto">
          <a:xfrm>
            <a:off x="6324600" y="1905000"/>
            <a:ext cx="2286000" cy="4191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/>
              <a:t>…</a:t>
            </a:r>
            <a:endParaRPr lang="en-US" sz="1600" baseline="300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/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baseline="30000"/>
          </a:p>
        </p:txBody>
      </p:sp>
      <p:sp>
        <p:nvSpPr>
          <p:cNvPr id="96260" name="Content Placeholder 2"/>
          <p:cNvSpPr>
            <a:spLocks/>
          </p:cNvSpPr>
          <p:nvPr/>
        </p:nvSpPr>
        <p:spPr bwMode="auto">
          <a:xfrm>
            <a:off x="533400" y="1143000"/>
            <a:ext cx="5943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/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chemeClr val="accent2"/>
                </a:solidFill>
              </a:rPr>
              <a:t>…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i="1"/>
              <a:t>…</a:t>
            </a:r>
            <a:endParaRPr lang="en-US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chemeClr val="accent2"/>
                </a:solidFill>
              </a:rPr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12564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369300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96262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Box 108"/>
          <p:cNvSpPr txBox="1">
            <a:spLocks noChangeArrowheads="1"/>
          </p:cNvSpPr>
          <p:nvPr/>
        </p:nvSpPr>
        <p:spPr bwMode="auto">
          <a:xfrm>
            <a:off x="228600" y="5410200"/>
            <a:ext cx="1600200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000090"/>
                </a:solidFill>
              </a:rPr>
              <a:t>extremes are bound by information in the form of constraints</a:t>
            </a:r>
          </a:p>
          <a:p>
            <a:pPr>
              <a:defRPr/>
            </a:pPr>
            <a:endParaRPr lang="en-US" sz="1100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en-US" sz="1100" dirty="0">
                <a:solidFill>
                  <a:srgbClr val="000090"/>
                </a:solidFill>
              </a:rPr>
              <a:t>formulated to handle UQ for catastrophic rare-events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100354" name="Picture 14" descr="mystic_snake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-17145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0355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222268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OUQ reduces infinite to finite dimensional</a:t>
            </a:r>
            <a:endParaRPr lang="en-US" sz="2800" dirty="0">
              <a:solidFill>
                <a:srgbClr val="222268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ea typeface="Kozuka Gothic Pro B" charset="0"/>
              <a:cs typeface="Kozuka Gothic Pro B" charset="0"/>
            </a:endParaRPr>
          </a:p>
        </p:txBody>
      </p:sp>
      <p:sp>
        <p:nvSpPr>
          <p:cNvPr id="10035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100358" name="Content Placeholder 2"/>
          <p:cNvSpPr>
            <a:spLocks/>
          </p:cNvSpPr>
          <p:nvPr/>
        </p:nvSpPr>
        <p:spPr bwMode="auto">
          <a:xfrm>
            <a:off x="533400" y="838200"/>
            <a:ext cx="5943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0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chemeClr val="accent2"/>
              </a:solidFill>
            </a:endParaRPr>
          </a:p>
        </p:txBody>
      </p:sp>
      <p:pic>
        <p:nvPicPr>
          <p:cNvPr id="6" name="Picture 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2533" y="1199561"/>
            <a:ext cx="4887932" cy="628224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72846" name="Text Box 3"/>
          <p:cNvSpPr txBox="1">
            <a:spLocks noChangeArrowheads="1"/>
          </p:cNvSpPr>
          <p:nvPr/>
        </p:nvSpPr>
        <p:spPr bwMode="auto">
          <a:xfrm>
            <a:off x="457200" y="1143000"/>
            <a:ext cx="2590800" cy="701675"/>
          </a:xfrm>
          <a:prstGeom prst="rect">
            <a:avLst/>
          </a:prstGeom>
          <a:solidFill>
            <a:srgbClr val="CCFFCC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cs typeface="+mn-cs"/>
              </a:rPr>
              <a:t>optimal bound on the statistical error</a:t>
            </a:r>
            <a:endParaRPr lang="en-US" sz="2000" dirty="0" smtClean="0">
              <a:cs typeface="+mn-cs"/>
            </a:endParaRPr>
          </a:p>
        </p:txBody>
      </p:sp>
      <p:sp>
        <p:nvSpPr>
          <p:cNvPr id="100364" name="Rectangle 4"/>
          <p:cNvSpPr>
            <a:spLocks noChangeArrowheads="1"/>
          </p:cNvSpPr>
          <p:nvPr/>
        </p:nvSpPr>
        <p:spPr bwMode="auto">
          <a:xfrm>
            <a:off x="2743200" y="2057400"/>
            <a:ext cx="5791200" cy="685800"/>
          </a:xfrm>
          <a:prstGeom prst="rect">
            <a:avLst/>
          </a:prstGeom>
          <a:solidFill>
            <a:srgbClr val="CCFFFF">
              <a:alpha val="30196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b="1">
                <a:ea typeface="Kozuka Gothic Pro B" charset="0"/>
                <a:cs typeface="Kozuka Gothic Pro B" charset="0"/>
              </a:rPr>
              <a:t>OUQ problems reduce to searches over finite dimensional families of extremal scenarios of </a:t>
            </a:r>
          </a:p>
        </p:txBody>
      </p:sp>
      <p:pic>
        <p:nvPicPr>
          <p:cNvPr id="30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3622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70113"/>
            <a:ext cx="2265363" cy="186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0367" name="Rectangle 6"/>
          <p:cNvSpPr>
            <a:spLocks noChangeArrowheads="1"/>
          </p:cNvSpPr>
          <p:nvPr/>
        </p:nvSpPr>
        <p:spPr bwMode="auto">
          <a:xfrm>
            <a:off x="2743200" y="3048000"/>
            <a:ext cx="5791200" cy="990600"/>
          </a:xfrm>
          <a:prstGeom prst="rect">
            <a:avLst/>
          </a:prstGeom>
          <a:solidFill>
            <a:srgbClr val="CCFFFF">
              <a:alpha val="30196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b="1">
                <a:ea typeface="Kozuka Gothic Pro B" charset="0"/>
                <a:cs typeface="Kozuka Gothic Pro B" charset="0"/>
              </a:rPr>
              <a:t>The dimension of the reduced problem is proportional to the number of probabilistic inequalities that describe </a:t>
            </a:r>
          </a:p>
        </p:txBody>
      </p:sp>
      <p:pic>
        <p:nvPicPr>
          <p:cNvPr id="33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6576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Content Placeholder 2"/>
          <p:cNvSpPr>
            <a:spLocks/>
          </p:cNvSpPr>
          <p:nvPr/>
        </p:nvSpPr>
        <p:spPr bwMode="auto">
          <a:xfrm>
            <a:off x="609600" y="3505200"/>
            <a:ext cx="8229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/>
              <a:t>optimization is over product measures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accent2"/>
                </a:solidFill>
              </a:rPr>
              <a:t>does not require selection of a probability distribution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accent2"/>
                </a:solidFill>
              </a:rPr>
              <a:t>imposes constraining information on the possible distributions</a:t>
            </a:r>
            <a:endParaRPr lang="en-US" sz="16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 smtClean="0"/>
              <a:t>valid only when solving for </a:t>
            </a:r>
            <a:r>
              <a:rPr lang="en-US" sz="2200" dirty="0" err="1" smtClean="0"/>
              <a:t>extrema</a:t>
            </a:r>
            <a:endParaRPr lang="en-US" sz="2200" dirty="0" smtClean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accent2"/>
                </a:solidFill>
              </a:rPr>
              <a:t>this is what we want when solving for worst-case bounds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chemeClr val="accent2"/>
                </a:solidFill>
              </a:rPr>
              <a:t>much cheaper and more rigorous than </a:t>
            </a:r>
            <a:r>
              <a:rPr lang="en-US" sz="1600" dirty="0" err="1" smtClean="0">
                <a:solidFill>
                  <a:schemeClr val="accent2"/>
                </a:solidFill>
              </a:rPr>
              <a:t>monte</a:t>
            </a:r>
            <a:r>
              <a:rPr lang="en-US" sz="1600" dirty="0" smtClean="0">
                <a:solidFill>
                  <a:schemeClr val="accent2"/>
                </a:solidFill>
              </a:rPr>
              <a:t> </a:t>
            </a:r>
            <a:r>
              <a:rPr lang="en-US" sz="1600" dirty="0" err="1" smtClean="0">
                <a:solidFill>
                  <a:schemeClr val="accent2"/>
                </a:solidFill>
              </a:rPr>
              <a:t>carlo</a:t>
            </a:r>
            <a:r>
              <a:rPr lang="en-US" sz="1600" dirty="0" smtClean="0">
                <a:solidFill>
                  <a:schemeClr val="accent2"/>
                </a:solidFill>
              </a:rPr>
              <a:t> sampling</a:t>
            </a:r>
            <a:endParaRPr lang="en-US" sz="16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mr-IN" sz="2200" dirty="0" smtClean="0">
                <a:solidFill>
                  <a:srgbClr val="800000"/>
                </a:solidFill>
              </a:rPr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mr-IN" sz="1800" dirty="0" smtClean="0">
                <a:solidFill>
                  <a:schemeClr val="bg2"/>
                </a:solidFill>
              </a:rPr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mr-IN" sz="1800" dirty="0" smtClean="0">
                <a:solidFill>
                  <a:srgbClr val="3366FF"/>
                </a:solidFill>
              </a:rPr>
              <a:t>…</a:t>
            </a:r>
            <a:endParaRPr lang="en-US" sz="1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462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8793" name="Picture 103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692525"/>
            <a:ext cx="2928937" cy="1031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02" name="Rectangle 1034"/>
          <p:cNvSpPr>
            <a:spLocks noChangeArrowheads="1"/>
          </p:cNvSpPr>
          <p:nvPr/>
        </p:nvSpPr>
        <p:spPr bwMode="auto">
          <a:xfrm>
            <a:off x="4419600" y="3997325"/>
            <a:ext cx="175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en-US" sz="2000" b="1">
                <a:ea typeface="Kozuka Gothic Pro B" charset="0"/>
                <a:cs typeface="Kozuka Gothic Pro B" charset="0"/>
              </a:rPr>
              <a:t>the answer</a:t>
            </a:r>
          </a:p>
        </p:txBody>
      </p:sp>
      <p:pic>
        <p:nvPicPr>
          <p:cNvPr id="1398795" name="Picture 103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230938"/>
            <a:ext cx="6172200" cy="474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98796" name="Picture 103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914400"/>
            <a:ext cx="2405062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05" name="Text Box 1037"/>
          <p:cNvSpPr txBox="1">
            <a:spLocks noChangeArrowheads="1"/>
          </p:cNvSpPr>
          <p:nvPr/>
        </p:nvSpPr>
        <p:spPr bwMode="auto">
          <a:xfrm>
            <a:off x="0" y="914400"/>
            <a:ext cx="6781800" cy="1200150"/>
          </a:xfrm>
          <a:prstGeom prst="rect">
            <a:avLst/>
          </a:prstGeom>
          <a:solidFill>
            <a:schemeClr val="bg2">
              <a:alpha val="1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You are given one pound of playdoh. </a:t>
            </a:r>
          </a:p>
          <a:p>
            <a:pPr eaLnBrk="1" hangingPunct="1"/>
            <a:r>
              <a:rPr lang="en-US" b="1"/>
              <a:t>How much mass can you put above </a:t>
            </a:r>
            <a:r>
              <a:rPr lang="en-US" b="1" u="sng"/>
              <a:t>a</a:t>
            </a:r>
            <a:r>
              <a:rPr lang="en-US" b="1"/>
              <a:t> while </a:t>
            </a:r>
          </a:p>
          <a:p>
            <a:pPr eaLnBrk="1" hangingPunct="1"/>
            <a:r>
              <a:rPr lang="en-US" b="1"/>
              <a:t>keeping  the seesaw balanced  around </a:t>
            </a:r>
            <a:r>
              <a:rPr lang="en-US" b="1" u="sng"/>
              <a:t>m</a:t>
            </a:r>
            <a:r>
              <a:rPr lang="en-US" b="1"/>
              <a:t>?</a:t>
            </a:r>
            <a:r>
              <a:rPr lang="en-US"/>
              <a:t> </a:t>
            </a:r>
          </a:p>
        </p:txBody>
      </p:sp>
      <p:grpSp>
        <p:nvGrpSpPr>
          <p:cNvPr id="102406" name="Group 1"/>
          <p:cNvGrpSpPr>
            <a:grpSpLocks/>
          </p:cNvGrpSpPr>
          <p:nvPr/>
        </p:nvGrpSpPr>
        <p:grpSpPr bwMode="auto">
          <a:xfrm>
            <a:off x="315913" y="2362200"/>
            <a:ext cx="5399087" cy="1600200"/>
            <a:chOff x="854075" y="1447800"/>
            <a:chExt cx="6237288" cy="2120900"/>
          </a:xfrm>
        </p:grpSpPr>
        <p:sp>
          <p:nvSpPr>
            <p:cNvPr id="1398786" name="Rectangle 1026"/>
            <p:cNvSpPr>
              <a:spLocks noChangeArrowheads="1"/>
            </p:cNvSpPr>
            <p:nvPr/>
          </p:nvSpPr>
          <p:spPr bwMode="auto">
            <a:xfrm>
              <a:off x="1448277" y="2590309"/>
              <a:ext cx="5562392" cy="22934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8787" name="Rectangle 1027"/>
            <p:cNvSpPr>
              <a:spLocks noChangeArrowheads="1"/>
            </p:cNvSpPr>
            <p:nvPr/>
          </p:nvSpPr>
          <p:spPr bwMode="auto">
            <a:xfrm>
              <a:off x="5486651" y="2590309"/>
              <a:ext cx="1524018" cy="22934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8788" name="AutoShape 1028"/>
            <p:cNvSpPr>
              <a:spLocks noChangeArrowheads="1"/>
            </p:cNvSpPr>
            <p:nvPr/>
          </p:nvSpPr>
          <p:spPr bwMode="auto">
            <a:xfrm>
              <a:off x="3124514" y="2819652"/>
              <a:ext cx="381463" cy="380837"/>
            </a:xfrm>
            <a:prstGeom prst="flowChartExtra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398789" name="Picture 1029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251" y="2971145"/>
              <a:ext cx="291599" cy="410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398790" name="Picture 1030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432" y="2895398"/>
              <a:ext cx="291600" cy="292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398791" name="Picture 1031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451" y="2895398"/>
              <a:ext cx="232912" cy="408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398792" name="Picture 1032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488" y="3276235"/>
              <a:ext cx="585032" cy="292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398798" name="AutoShape 1038"/>
            <p:cNvSpPr>
              <a:spLocks noChangeArrowheads="1"/>
            </p:cNvSpPr>
            <p:nvPr/>
          </p:nvSpPr>
          <p:spPr bwMode="auto">
            <a:xfrm>
              <a:off x="1448277" y="1904383"/>
              <a:ext cx="75192" cy="685926"/>
            </a:xfrm>
            <a:prstGeom prst="flowChartProcess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8799" name="AutoShape 1039"/>
            <p:cNvSpPr>
              <a:spLocks noChangeArrowheads="1"/>
            </p:cNvSpPr>
            <p:nvPr/>
          </p:nvSpPr>
          <p:spPr bwMode="auto">
            <a:xfrm>
              <a:off x="5486651" y="2133726"/>
              <a:ext cx="75192" cy="456583"/>
            </a:xfrm>
            <a:prstGeom prst="flowChartProcess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398800" name="Picture 1040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075" y="1447800"/>
              <a:ext cx="1340622" cy="54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398801" name="Picture 1041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610" y="1523546"/>
              <a:ext cx="364957" cy="425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1398802" name="Picture 104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105400"/>
            <a:ext cx="3276600" cy="8588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08" name="Rectangle 1043"/>
          <p:cNvSpPr>
            <a:spLocks noChangeArrowheads="1"/>
          </p:cNvSpPr>
          <p:nvPr/>
        </p:nvSpPr>
        <p:spPr bwMode="auto">
          <a:xfrm>
            <a:off x="304800" y="5257800"/>
            <a:ext cx="3733800" cy="45720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 b="1">
                <a:ea typeface="Kozuka Gothic Pro B" charset="0"/>
                <a:cs typeface="Kozuka Gothic Pro B" charset="0"/>
              </a:rPr>
              <a:t>the question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86800" cy="76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a typeface="Kozuka Gothic Pro B" charset="0"/>
                <a:cs typeface="Kozuka Gothic Pro B" charset="0"/>
              </a:rPr>
              <a:t>a simple problem with an unknown distribution</a:t>
            </a:r>
            <a:endParaRPr lang="en-US" sz="2800" dirty="0">
              <a:solidFill>
                <a:schemeClr val="accent6">
                  <a:lumMod val="50000"/>
                </a:schemeClr>
              </a:solidFill>
              <a:ea typeface="Kozuka Gothic Pro B" charset="0"/>
              <a:cs typeface="Kozuka Gothic Pro B" charset="0"/>
            </a:endParaRPr>
          </a:p>
        </p:txBody>
      </p:sp>
      <p:sp>
        <p:nvSpPr>
          <p:cNvPr id="102410" name="Rectangle 2"/>
          <p:cNvSpPr>
            <a:spLocks noChangeArrowheads="1"/>
          </p:cNvSpPr>
          <p:nvPr/>
        </p:nvSpPr>
        <p:spPr bwMode="auto">
          <a:xfrm>
            <a:off x="0" y="4953000"/>
            <a:ext cx="9144000" cy="1905000"/>
          </a:xfrm>
          <a:prstGeom prst="rect">
            <a:avLst/>
          </a:prstGeom>
          <a:solidFill>
            <a:schemeClr val="bg2">
              <a:alpha val="1019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cxnSp>
        <p:nvCxnSpPr>
          <p:cNvPr id="102411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12" name="Rectangle 11"/>
          <p:cNvSpPr>
            <a:spLocks noChangeArrowheads="1"/>
          </p:cNvSpPr>
          <p:nvPr/>
        </p:nvSpPr>
        <p:spPr bwMode="auto">
          <a:xfrm>
            <a:off x="152400" y="61722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1313" indent="-341313"/>
            <a:r>
              <a:rPr lang="en-US" sz="1200">
                <a:solidFill>
                  <a:srgbClr val="800000"/>
                </a:solidFill>
              </a:rPr>
              <a:t>prior knowledge: constraints</a:t>
            </a:r>
            <a:endParaRPr lang="en-US" sz="1200"/>
          </a:p>
        </p:txBody>
      </p:sp>
      <p:sp>
        <p:nvSpPr>
          <p:cNvPr id="102413" name="Rectangle 11"/>
          <p:cNvSpPr>
            <a:spLocks noChangeArrowheads="1"/>
          </p:cNvSpPr>
          <p:nvPr/>
        </p:nvSpPr>
        <p:spPr bwMode="auto">
          <a:xfrm>
            <a:off x="6248400" y="2286000"/>
            <a:ext cx="2743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1313" indent="-341313"/>
            <a:r>
              <a:rPr lang="en-US" sz="1200">
                <a:solidFill>
                  <a:srgbClr val="800000"/>
                </a:solidFill>
              </a:rPr>
              <a:t>this is an infinite-dimensional problem</a:t>
            </a:r>
            <a:endParaRPr lang="en-US" sz="1200"/>
          </a:p>
        </p:txBody>
      </p:sp>
      <p:sp>
        <p:nvSpPr>
          <p:cNvPr id="102414" name="Rectangle 11"/>
          <p:cNvSpPr>
            <a:spLocks noChangeArrowheads="1"/>
          </p:cNvSpPr>
          <p:nvPr/>
        </p:nvSpPr>
        <p:spPr bwMode="auto">
          <a:xfrm>
            <a:off x="6324600" y="2738438"/>
            <a:ext cx="266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1313" indent="-341313"/>
            <a:r>
              <a:rPr lang="en-US" sz="1200">
                <a:solidFill>
                  <a:srgbClr val="800000"/>
                </a:solidFill>
              </a:rPr>
              <a:t>we can make it finite-dimensional by using a two-mass basis set</a:t>
            </a:r>
            <a:endParaRPr lang="en-US" sz="12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3541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93988"/>
            <a:ext cx="533400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506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382000" cy="76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a typeface="Kozuka Gothic Pro B" charset="0"/>
                <a:cs typeface="Kozuka Gothic Pro B" charset="0"/>
              </a:rPr>
              <a:t>UQ with unknown probability distributions</a:t>
            </a:r>
            <a:endParaRPr lang="en-US" sz="2800" dirty="0">
              <a:solidFill>
                <a:schemeClr val="accent6">
                  <a:lumMod val="75000"/>
                </a:schemeClr>
              </a:solidFill>
              <a:ea typeface="Kozuka Gothic Pro B" charset="0"/>
              <a:cs typeface="Kozuka Gothic Pro B" charset="0"/>
            </a:endParaRPr>
          </a:p>
        </p:txBody>
      </p:sp>
      <p:sp>
        <p:nvSpPr>
          <p:cNvPr id="10445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104452" name="Content Placeholder 2"/>
          <p:cNvSpPr>
            <a:spLocks/>
          </p:cNvSpPr>
          <p:nvPr/>
        </p:nvSpPr>
        <p:spPr bwMode="auto">
          <a:xfrm>
            <a:off x="4648200" y="1143000"/>
            <a:ext cx="4343400" cy="5562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1800"/>
              <a:t>OUQ is an optimization problem to find the rigorous bounds on system behavior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>
                <a:solidFill>
                  <a:schemeClr val="accent2"/>
                </a:solidFill>
              </a:rPr>
              <a:t>all information is captured as constraints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>
                <a:solidFill>
                  <a:schemeClr val="accent2"/>
                </a:solidFill>
              </a:rPr>
              <a:t>constraints restrict the set of all possible solutions (by directly constraining solution space)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>
                <a:solidFill>
                  <a:schemeClr val="accent2"/>
                </a:solidFill>
              </a:rPr>
              <a:t>systems with minimal to no experimental data or unobserved rare events that govern system behavior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8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rgbClr val="800000"/>
                </a:solidFill>
              </a:rPr>
              <a:t>instead of selecting a "best" model or distribution or prior, we can optimize over all possible models, distributions, or priors.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>
                <a:solidFill>
                  <a:schemeClr val="accent2"/>
                </a:solidFill>
              </a:rPr>
              <a:t>selecting a model or distribution is treated as an assumption or information (i.e. a constraint)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>
                <a:solidFill>
                  <a:schemeClr val="accent2"/>
                </a:solidFill>
              </a:rPr>
              <a:t>our "prior" step becomes one of quantifying all the knowledge we have about the problem, and then encoding that knowledge as constraints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800"/>
          </a:p>
        </p:txBody>
      </p:sp>
      <p:sp>
        <p:nvSpPr>
          <p:cNvPr id="104453" name="Content Placeholder 2"/>
          <p:cNvSpPr>
            <a:spLocks/>
          </p:cNvSpPr>
          <p:nvPr/>
        </p:nvSpPr>
        <p:spPr bwMode="auto">
          <a:xfrm>
            <a:off x="304800" y="685800"/>
            <a:ext cx="4343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1800"/>
              <a:t>min/max on probability measure space (not input parameter space)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0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10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10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10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1800"/>
              <a:t>mean-constrained optimization balances weights and positions of Dirac masses around a critical point</a:t>
            </a:r>
            <a:endParaRPr lang="en-US" sz="1800">
              <a:solidFill>
                <a:schemeClr val="accent2"/>
              </a:solidFill>
            </a:endParaRPr>
          </a:p>
        </p:txBody>
      </p:sp>
      <p:grpSp>
        <p:nvGrpSpPr>
          <p:cNvPr id="104454" name="Group 8"/>
          <p:cNvGrpSpPr>
            <a:grpSpLocks/>
          </p:cNvGrpSpPr>
          <p:nvPr/>
        </p:nvGrpSpPr>
        <p:grpSpPr bwMode="auto">
          <a:xfrm>
            <a:off x="533400" y="2286000"/>
            <a:ext cx="2895600" cy="2057400"/>
            <a:chOff x="336" y="1296"/>
            <a:chExt cx="1824" cy="1296"/>
          </a:xfrm>
        </p:grpSpPr>
        <p:grpSp>
          <p:nvGrpSpPr>
            <p:cNvPr id="104466" name="Group 9"/>
            <p:cNvGrpSpPr>
              <a:grpSpLocks/>
            </p:cNvGrpSpPr>
            <p:nvPr/>
          </p:nvGrpSpPr>
          <p:grpSpPr bwMode="auto">
            <a:xfrm>
              <a:off x="384" y="1344"/>
              <a:ext cx="1776" cy="1248"/>
              <a:chOff x="384" y="1344"/>
              <a:chExt cx="1776" cy="1248"/>
            </a:xfrm>
          </p:grpSpPr>
          <p:grpSp>
            <p:nvGrpSpPr>
              <p:cNvPr id="104468" name="Group 10"/>
              <p:cNvGrpSpPr>
                <a:grpSpLocks/>
              </p:cNvGrpSpPr>
              <p:nvPr/>
            </p:nvGrpSpPr>
            <p:grpSpPr bwMode="auto">
              <a:xfrm>
                <a:off x="384" y="1344"/>
                <a:ext cx="1776" cy="960"/>
                <a:chOff x="1008" y="2880"/>
                <a:chExt cx="1776" cy="960"/>
              </a:xfrm>
            </p:grpSpPr>
            <p:grpSp>
              <p:nvGrpSpPr>
                <p:cNvPr id="104474" name="Group 11"/>
                <p:cNvGrpSpPr>
                  <a:grpSpLocks/>
                </p:cNvGrpSpPr>
                <p:nvPr/>
              </p:nvGrpSpPr>
              <p:grpSpPr bwMode="auto">
                <a:xfrm>
                  <a:off x="1008" y="2880"/>
                  <a:ext cx="1776" cy="960"/>
                  <a:chOff x="720" y="2064"/>
                  <a:chExt cx="1776" cy="960"/>
                </a:xfrm>
              </p:grpSpPr>
              <p:sp>
                <p:nvSpPr>
                  <p:cNvPr id="1813516" name="Freeform 12"/>
                  <p:cNvSpPr>
                    <a:spLocks/>
                  </p:cNvSpPr>
                  <p:nvPr/>
                </p:nvSpPr>
                <p:spPr bwMode="auto">
                  <a:xfrm>
                    <a:off x="720" y="2448"/>
                    <a:ext cx="1776" cy="456"/>
                  </a:xfrm>
                  <a:custGeom>
                    <a:avLst/>
                    <a:gdLst>
                      <a:gd name="T0" fmla="*/ 0 w 1776"/>
                      <a:gd name="T1" fmla="*/ 408 h 456"/>
                      <a:gd name="T2" fmla="*/ 384 w 1776"/>
                      <a:gd name="T3" fmla="*/ 24 h 456"/>
                      <a:gd name="T4" fmla="*/ 768 w 1776"/>
                      <a:gd name="T5" fmla="*/ 264 h 456"/>
                      <a:gd name="T6" fmla="*/ 1200 w 1776"/>
                      <a:gd name="T7" fmla="*/ 168 h 456"/>
                      <a:gd name="T8" fmla="*/ 1776 w 1776"/>
                      <a:gd name="T9" fmla="*/ 45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76" h="456">
                        <a:moveTo>
                          <a:pt x="0" y="408"/>
                        </a:moveTo>
                        <a:cubicBezTo>
                          <a:pt x="128" y="228"/>
                          <a:pt x="256" y="48"/>
                          <a:pt x="384" y="24"/>
                        </a:cubicBezTo>
                        <a:cubicBezTo>
                          <a:pt x="512" y="0"/>
                          <a:pt x="632" y="240"/>
                          <a:pt x="768" y="264"/>
                        </a:cubicBezTo>
                        <a:cubicBezTo>
                          <a:pt x="904" y="288"/>
                          <a:pt x="1032" y="136"/>
                          <a:pt x="1200" y="168"/>
                        </a:cubicBezTo>
                        <a:cubicBezTo>
                          <a:pt x="1368" y="200"/>
                          <a:pt x="1680" y="408"/>
                          <a:pt x="1776" y="4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813517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20" y="2064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813518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20" y="2832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813519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2832"/>
                    <a:ext cx="144" cy="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1813520" name="Oval 16"/>
                <p:cNvSpPr>
                  <a:spLocks noChangeArrowheads="1"/>
                </p:cNvSpPr>
                <p:nvPr/>
              </p:nvSpPr>
              <p:spPr bwMode="auto">
                <a:xfrm>
                  <a:off x="2160" y="360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13521" name="Oval 17"/>
                <p:cNvSpPr>
                  <a:spLocks noChangeArrowheads="1"/>
                </p:cNvSpPr>
                <p:nvPr/>
              </p:nvSpPr>
              <p:spPr bwMode="auto">
                <a:xfrm>
                  <a:off x="1392" y="360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4469" name="Group 18"/>
              <p:cNvGrpSpPr>
                <a:grpSpLocks/>
              </p:cNvGrpSpPr>
              <p:nvPr/>
            </p:nvGrpSpPr>
            <p:grpSpPr bwMode="auto">
              <a:xfrm>
                <a:off x="672" y="2400"/>
                <a:ext cx="960" cy="192"/>
                <a:chOff x="672" y="2400"/>
                <a:chExt cx="960" cy="192"/>
              </a:xfrm>
            </p:grpSpPr>
            <p:sp>
              <p:nvSpPr>
                <p:cNvPr id="1813523" name="AutoShape 19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48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13524" name="Rectangle 20"/>
                <p:cNvSpPr>
                  <a:spLocks noChangeArrowheads="1"/>
                </p:cNvSpPr>
                <p:nvPr/>
              </p:nvSpPr>
              <p:spPr bwMode="auto">
                <a:xfrm>
                  <a:off x="672" y="2448"/>
                  <a:ext cx="960" cy="4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13525" name="Oval 21"/>
                <p:cNvSpPr>
                  <a:spLocks noChangeArrowheads="1"/>
                </p:cNvSpPr>
                <p:nvPr/>
              </p:nvSpPr>
              <p:spPr bwMode="auto">
                <a:xfrm>
                  <a:off x="1536" y="240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13526" name="Oval 22"/>
                <p:cNvSpPr>
                  <a:spLocks noChangeArrowheads="1"/>
                </p:cNvSpPr>
                <p:nvPr/>
              </p:nvSpPr>
              <p:spPr bwMode="auto">
                <a:xfrm>
                  <a:off x="768" y="240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1813527" name="Rectangle 23"/>
            <p:cNvSpPr>
              <a:spLocks noChangeArrowheads="1"/>
            </p:cNvSpPr>
            <p:nvPr/>
          </p:nvSpPr>
          <p:spPr bwMode="auto">
            <a:xfrm>
              <a:off x="336" y="1296"/>
              <a:ext cx="144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813528" name="Text Box 24"/>
          <p:cNvSpPr txBox="1">
            <a:spLocks noChangeArrowheads="1"/>
          </p:cNvSpPr>
          <p:nvPr/>
        </p:nvSpPr>
        <p:spPr bwMode="auto">
          <a:xfrm>
            <a:off x="2743200" y="2819400"/>
            <a:ext cx="167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folHlink"/>
                </a:solidFill>
              </a:rPr>
              <a:t>probability distribution</a:t>
            </a:r>
            <a:r>
              <a:rPr lang="en-US" sz="1000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1813529" name="Text Box 25"/>
          <p:cNvSpPr txBox="1">
            <a:spLocks noChangeArrowheads="1"/>
          </p:cNvSpPr>
          <p:nvPr/>
        </p:nvSpPr>
        <p:spPr bwMode="auto">
          <a:xfrm>
            <a:off x="3048000" y="3886200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folHlink"/>
                </a:solidFill>
              </a:rPr>
              <a:t>probability measure</a:t>
            </a:r>
          </a:p>
          <a:p>
            <a:pPr>
              <a:defRPr/>
            </a:pPr>
            <a:r>
              <a:rPr lang="en-US" sz="1000" b="1">
                <a:solidFill>
                  <a:schemeClr val="folHlink"/>
                </a:solidFill>
              </a:rPr>
              <a:t>(of Dirac masses)</a:t>
            </a:r>
            <a:endParaRPr lang="en-US" sz="1000">
              <a:solidFill>
                <a:schemeClr val="folHlink"/>
              </a:solidFill>
            </a:endParaRPr>
          </a:p>
        </p:txBody>
      </p:sp>
      <p:sp>
        <p:nvSpPr>
          <p:cNvPr id="1813530" name="Freeform 26"/>
          <p:cNvSpPr>
            <a:spLocks/>
          </p:cNvSpPr>
          <p:nvPr/>
        </p:nvSpPr>
        <p:spPr bwMode="auto">
          <a:xfrm>
            <a:off x="2430463" y="2808288"/>
            <a:ext cx="369887" cy="290512"/>
          </a:xfrm>
          <a:custGeom>
            <a:avLst/>
            <a:gdLst>
              <a:gd name="T0" fmla="*/ 233 w 233"/>
              <a:gd name="T1" fmla="*/ 57 h 183"/>
              <a:gd name="T2" fmla="*/ 94 w 233"/>
              <a:gd name="T3" fmla="*/ 0 h 183"/>
              <a:gd name="T4" fmla="*/ 56 w 233"/>
              <a:gd name="T5" fmla="*/ 51 h 183"/>
              <a:gd name="T6" fmla="*/ 44 w 233"/>
              <a:gd name="T7" fmla="*/ 126 h 183"/>
              <a:gd name="T8" fmla="*/ 0 w 233"/>
              <a:gd name="T9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183">
                <a:moveTo>
                  <a:pt x="233" y="57"/>
                </a:moveTo>
                <a:cubicBezTo>
                  <a:pt x="180" y="48"/>
                  <a:pt x="142" y="18"/>
                  <a:pt x="94" y="0"/>
                </a:cubicBezTo>
                <a:cubicBezTo>
                  <a:pt x="56" y="10"/>
                  <a:pt x="66" y="14"/>
                  <a:pt x="56" y="51"/>
                </a:cubicBezTo>
                <a:cubicBezTo>
                  <a:pt x="68" y="87"/>
                  <a:pt x="78" y="104"/>
                  <a:pt x="44" y="126"/>
                </a:cubicBezTo>
                <a:cubicBezTo>
                  <a:pt x="31" y="144"/>
                  <a:pt x="0" y="159"/>
                  <a:pt x="0" y="183"/>
                </a:cubicBez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13531" name="Freeform 27"/>
          <p:cNvSpPr>
            <a:spLocks/>
          </p:cNvSpPr>
          <p:nvPr/>
        </p:nvSpPr>
        <p:spPr bwMode="auto">
          <a:xfrm>
            <a:off x="2609850" y="3719513"/>
            <a:ext cx="439738" cy="300037"/>
          </a:xfrm>
          <a:custGeom>
            <a:avLst/>
            <a:gdLst>
              <a:gd name="T0" fmla="*/ 277 w 277"/>
              <a:gd name="T1" fmla="*/ 189 h 189"/>
              <a:gd name="T2" fmla="*/ 214 w 277"/>
              <a:gd name="T3" fmla="*/ 69 h 189"/>
              <a:gd name="T4" fmla="*/ 120 w 277"/>
              <a:gd name="T5" fmla="*/ 113 h 189"/>
              <a:gd name="T6" fmla="*/ 32 w 277"/>
              <a:gd name="T7" fmla="*/ 63 h 189"/>
              <a:gd name="T8" fmla="*/ 13 w 277"/>
              <a:gd name="T9" fmla="*/ 18 h 189"/>
              <a:gd name="T10" fmla="*/ 0 w 277"/>
              <a:gd name="T11" fmla="*/ 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7" h="189">
                <a:moveTo>
                  <a:pt x="277" y="189"/>
                </a:moveTo>
                <a:cubicBezTo>
                  <a:pt x="259" y="151"/>
                  <a:pt x="256" y="82"/>
                  <a:pt x="214" y="69"/>
                </a:cubicBezTo>
                <a:cubicBezTo>
                  <a:pt x="178" y="80"/>
                  <a:pt x="154" y="102"/>
                  <a:pt x="120" y="113"/>
                </a:cubicBezTo>
                <a:cubicBezTo>
                  <a:pt x="58" y="106"/>
                  <a:pt x="61" y="121"/>
                  <a:pt x="32" y="63"/>
                </a:cubicBezTo>
                <a:cubicBezTo>
                  <a:pt x="24" y="48"/>
                  <a:pt x="20" y="32"/>
                  <a:pt x="13" y="18"/>
                </a:cubicBezTo>
                <a:cubicBezTo>
                  <a:pt x="9" y="11"/>
                  <a:pt x="0" y="0"/>
                  <a:pt x="0" y="0"/>
                </a:cubicBez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13532" name="Text Box 28"/>
          <p:cNvSpPr txBox="1">
            <a:spLocks noChangeArrowheads="1"/>
          </p:cNvSpPr>
          <p:nvPr/>
        </p:nvSpPr>
        <p:spPr bwMode="auto">
          <a:xfrm>
            <a:off x="2209800" y="4572000"/>
            <a:ext cx="2209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folHlink"/>
                </a:solidFill>
              </a:rPr>
              <a:t>critical point  (mean constraint)</a:t>
            </a:r>
            <a:endParaRPr lang="en-US" sz="1000">
              <a:solidFill>
                <a:schemeClr val="folHlink"/>
              </a:solidFill>
            </a:endParaRPr>
          </a:p>
        </p:txBody>
      </p:sp>
      <p:sp>
        <p:nvSpPr>
          <p:cNvPr id="1813533" name="Freeform 29"/>
          <p:cNvSpPr>
            <a:spLocks/>
          </p:cNvSpPr>
          <p:nvPr/>
        </p:nvSpPr>
        <p:spPr bwMode="auto">
          <a:xfrm>
            <a:off x="1828800" y="4343400"/>
            <a:ext cx="439738" cy="300038"/>
          </a:xfrm>
          <a:custGeom>
            <a:avLst/>
            <a:gdLst>
              <a:gd name="T0" fmla="*/ 277 w 277"/>
              <a:gd name="T1" fmla="*/ 189 h 189"/>
              <a:gd name="T2" fmla="*/ 214 w 277"/>
              <a:gd name="T3" fmla="*/ 69 h 189"/>
              <a:gd name="T4" fmla="*/ 120 w 277"/>
              <a:gd name="T5" fmla="*/ 113 h 189"/>
              <a:gd name="T6" fmla="*/ 32 w 277"/>
              <a:gd name="T7" fmla="*/ 63 h 189"/>
              <a:gd name="T8" fmla="*/ 13 w 277"/>
              <a:gd name="T9" fmla="*/ 18 h 189"/>
              <a:gd name="T10" fmla="*/ 0 w 277"/>
              <a:gd name="T11" fmla="*/ 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7" h="189">
                <a:moveTo>
                  <a:pt x="277" y="189"/>
                </a:moveTo>
                <a:cubicBezTo>
                  <a:pt x="259" y="151"/>
                  <a:pt x="256" y="82"/>
                  <a:pt x="214" y="69"/>
                </a:cubicBezTo>
                <a:cubicBezTo>
                  <a:pt x="178" y="80"/>
                  <a:pt x="154" y="102"/>
                  <a:pt x="120" y="113"/>
                </a:cubicBezTo>
                <a:cubicBezTo>
                  <a:pt x="58" y="106"/>
                  <a:pt x="61" y="121"/>
                  <a:pt x="32" y="63"/>
                </a:cubicBezTo>
                <a:cubicBezTo>
                  <a:pt x="24" y="48"/>
                  <a:pt x="20" y="32"/>
                  <a:pt x="13" y="18"/>
                </a:cubicBezTo>
                <a:cubicBezTo>
                  <a:pt x="9" y="11"/>
                  <a:pt x="0" y="0"/>
                  <a:pt x="0" y="0"/>
                </a:cubicBez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13537" name="Freeform 33"/>
          <p:cNvSpPr>
            <a:spLocks/>
          </p:cNvSpPr>
          <p:nvPr/>
        </p:nvSpPr>
        <p:spPr bwMode="auto">
          <a:xfrm>
            <a:off x="7924800" y="6019800"/>
            <a:ext cx="439738" cy="300038"/>
          </a:xfrm>
          <a:custGeom>
            <a:avLst/>
            <a:gdLst>
              <a:gd name="T0" fmla="*/ 277 w 277"/>
              <a:gd name="T1" fmla="*/ 189 h 189"/>
              <a:gd name="T2" fmla="*/ 214 w 277"/>
              <a:gd name="T3" fmla="*/ 69 h 189"/>
              <a:gd name="T4" fmla="*/ 120 w 277"/>
              <a:gd name="T5" fmla="*/ 113 h 189"/>
              <a:gd name="T6" fmla="*/ 32 w 277"/>
              <a:gd name="T7" fmla="*/ 63 h 189"/>
              <a:gd name="T8" fmla="*/ 13 w 277"/>
              <a:gd name="T9" fmla="*/ 18 h 189"/>
              <a:gd name="T10" fmla="*/ 0 w 277"/>
              <a:gd name="T11" fmla="*/ 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7" h="189">
                <a:moveTo>
                  <a:pt x="277" y="189"/>
                </a:moveTo>
                <a:cubicBezTo>
                  <a:pt x="259" y="151"/>
                  <a:pt x="256" y="82"/>
                  <a:pt x="214" y="69"/>
                </a:cubicBezTo>
                <a:cubicBezTo>
                  <a:pt x="178" y="80"/>
                  <a:pt x="154" y="102"/>
                  <a:pt x="120" y="113"/>
                </a:cubicBezTo>
                <a:cubicBezTo>
                  <a:pt x="58" y="106"/>
                  <a:pt x="61" y="121"/>
                  <a:pt x="32" y="63"/>
                </a:cubicBezTo>
                <a:cubicBezTo>
                  <a:pt x="24" y="48"/>
                  <a:pt x="20" y="32"/>
                  <a:pt x="13" y="18"/>
                </a:cubicBezTo>
                <a:cubicBezTo>
                  <a:pt x="9" y="11"/>
                  <a:pt x="0" y="0"/>
                  <a:pt x="0" y="0"/>
                </a:cubicBez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813538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2788"/>
            <a:ext cx="3124200" cy="6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13539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06800"/>
            <a:ext cx="1516063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104464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465" name="TextBox 1"/>
          <p:cNvSpPr txBox="1">
            <a:spLocks noChangeArrowheads="1"/>
          </p:cNvSpPr>
          <p:nvPr/>
        </p:nvSpPr>
        <p:spPr bwMode="auto">
          <a:xfrm>
            <a:off x="279400" y="6019800"/>
            <a:ext cx="421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800000"/>
                </a:solidFill>
              </a:rPr>
              <a:t>how many points are required?  N+1 or less,</a:t>
            </a:r>
          </a:p>
          <a:p>
            <a:pPr eaLnBrk="1" hangingPunct="1"/>
            <a:r>
              <a:rPr lang="en-US" sz="1600">
                <a:solidFill>
                  <a:srgbClr val="800000"/>
                </a:solidFill>
              </a:rPr>
              <a:t>where N is the number or constraints.</a:t>
            </a:r>
          </a:p>
        </p:txBody>
      </p:sp>
    </p:spTree>
    <p:extLst>
      <p:ext uri="{BB962C8B-B14F-4D97-AF65-F5344CB8AC3E}">
        <p14:creationId xmlns:p14="http://schemas.microsoft.com/office/powerpoint/2010/main" val="29131627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6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6498" name="Text Box 3"/>
          <p:cNvSpPr txBox="1">
            <a:spLocks noChangeArrowheads="1"/>
          </p:cNvSpPr>
          <p:nvPr/>
        </p:nvSpPr>
        <p:spPr bwMode="auto">
          <a:xfrm>
            <a:off x="1979613" y="6237288"/>
            <a:ext cx="5199062" cy="579437"/>
          </a:xfrm>
          <a:prstGeom prst="rect">
            <a:avLst/>
          </a:prstGeom>
          <a:solidFill>
            <a:srgbClr val="CC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800000"/>
                </a:solidFill>
              </a:rPr>
              <a:t>Support Points at iteration 0</a:t>
            </a:r>
          </a:p>
        </p:txBody>
      </p:sp>
      <p:pic>
        <p:nvPicPr>
          <p:cNvPr id="1064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09600"/>
            <a:ext cx="6997700" cy="56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250825" y="152400"/>
            <a:ext cx="83058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23" charset="0"/>
                <a:ea typeface="Kozuka Gothic Pro B" pitchFamily="34" charset="-128"/>
              </a:rPr>
              <a:t>initial basis for a probability distribution…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23" charset="0"/>
              <a:ea typeface="Kozuka Gothic Pro B" pitchFamily="34" charset="-128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14338" y="908050"/>
            <a:ext cx="820896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6502" name="Picture 7" descr="mystic_snake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-17145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6503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6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8546" name="Text Box 3"/>
          <p:cNvSpPr txBox="1">
            <a:spLocks noChangeArrowheads="1"/>
          </p:cNvSpPr>
          <p:nvPr/>
        </p:nvSpPr>
        <p:spPr bwMode="auto">
          <a:xfrm>
            <a:off x="1752600" y="6234113"/>
            <a:ext cx="5876925" cy="579437"/>
          </a:xfrm>
          <a:prstGeom prst="rect">
            <a:avLst/>
          </a:prstGeom>
          <a:solidFill>
            <a:srgbClr val="CC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800000"/>
                </a:solidFill>
              </a:rPr>
              <a:t>Support Points at iteration 1000</a:t>
            </a:r>
          </a:p>
        </p:txBody>
      </p:sp>
      <p:pic>
        <p:nvPicPr>
          <p:cNvPr id="1085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33400"/>
            <a:ext cx="7081837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7" descr="mystic_snake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-17145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250825" y="152400"/>
            <a:ext cx="83058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23" charset="0"/>
                <a:ea typeface="Kozuka Gothic Pro B" pitchFamily="34" charset="-128"/>
              </a:rPr>
              <a:t>…solver looks for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23" charset="0"/>
                <a:ea typeface="Kozuka Gothic Pro B" pitchFamily="34" charset="-128"/>
              </a:rPr>
              <a:t>extremal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23" charset="0"/>
                <a:ea typeface="Kozuka Gothic Pro B" pitchFamily="34" charset="-128"/>
              </a:rPr>
              <a:t> cases……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23" charset="0"/>
              <a:ea typeface="Kozuka Gothic Pro B" pitchFamily="34" charset="-128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14338" y="908050"/>
            <a:ext cx="820896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551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6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10594" name="Text Box 3"/>
          <p:cNvSpPr txBox="1">
            <a:spLocks noChangeArrowheads="1"/>
          </p:cNvSpPr>
          <p:nvPr/>
        </p:nvSpPr>
        <p:spPr bwMode="auto">
          <a:xfrm>
            <a:off x="1647825" y="6237288"/>
            <a:ext cx="5876925" cy="579437"/>
          </a:xfrm>
          <a:prstGeom prst="rect">
            <a:avLst/>
          </a:prstGeom>
          <a:solidFill>
            <a:srgbClr val="CC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800000"/>
                </a:solidFill>
              </a:rPr>
              <a:t>Support Points at iteration 3000</a:t>
            </a:r>
          </a:p>
        </p:txBody>
      </p:sp>
      <p:pic>
        <p:nvPicPr>
          <p:cNvPr id="1105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33400"/>
            <a:ext cx="7307262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9653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23" charset="0"/>
                <a:ea typeface="Kozuka Gothic Pro B" pitchFamily="34" charset="-128"/>
              </a:rPr>
              <a:t>…collapses candidate scenarios…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23" charset="0"/>
              <a:ea typeface="Kozuka Gothic Pro B" pitchFamily="34" charset="-128"/>
            </a:endParaRPr>
          </a:p>
        </p:txBody>
      </p:sp>
      <p:pic>
        <p:nvPicPr>
          <p:cNvPr id="110597" name="Picture 5" descr="mystic_snake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-17145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414338" y="908050"/>
            <a:ext cx="820896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599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r>
              <a:rPr lang="en-US" dirty="0" smtClean="0">
                <a:ea typeface="Kozuka Gothic Pro B" charset="0"/>
                <a:cs typeface="Kozuka Gothic Pro B" charset="0"/>
              </a:rPr>
              <a:t>optimal / engineering </a:t>
            </a:r>
            <a:r>
              <a:rPr lang="en-US" dirty="0" smtClean="0">
                <a:ea typeface="Kozuka Gothic Pro B" charset="0"/>
                <a:cs typeface="Kozuka Gothic Pro B" charset="0"/>
              </a:rPr>
              <a:t>design </a:t>
            </a:r>
            <a:r>
              <a:rPr lang="en-US" dirty="0" smtClean="0">
                <a:ea typeface="Kozuka Gothic Pro B" charset="0"/>
                <a:cs typeface="Kozuka Gothic Pro B" charset="0"/>
              </a:rPr>
              <a:t>in </a:t>
            </a:r>
            <a:r>
              <a:rPr lang="en-US" dirty="0" smtClean="0">
                <a:ea typeface="Kozuka Gothic Pro B" charset="0"/>
                <a:cs typeface="Kozuka Gothic Pro B" charset="0"/>
              </a:rPr>
              <a:t>a nutshell</a:t>
            </a:r>
            <a:endParaRPr lang="en-US" dirty="0">
              <a:ea typeface="Kozuka Gothic Pro B" charset="0"/>
              <a:cs typeface="Kozuka Gothic Pro B" charset="0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40963" name="Content Placeholder 2"/>
          <p:cNvSpPr>
            <a:spLocks/>
          </p:cNvSpPr>
          <p:nvPr/>
        </p:nvSpPr>
        <p:spPr bwMode="auto">
          <a:xfrm>
            <a:off x="533400" y="838200"/>
            <a:ext cx="8229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>
                <a:solidFill>
                  <a:srgbClr val="000000"/>
                </a:solidFill>
              </a:rPr>
              <a:t>find the global minimum that maximizes some property</a:t>
            </a:r>
            <a:endParaRPr lang="en-US" sz="2200" b="1" dirty="0">
              <a:solidFill>
                <a:srgbClr val="000000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600" dirty="0">
                <a:solidFill>
                  <a:srgbClr val="333399"/>
                </a:solidFill>
              </a:rPr>
              <a:t>…how do we even formulate this question?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600" dirty="0">
                <a:solidFill>
                  <a:srgbClr val="808080"/>
                </a:solidFill>
              </a:rPr>
              <a:t>requires “knowledge” of all states, or a good approximation of the energy surface</a:t>
            </a:r>
            <a:endParaRPr lang="en-US" sz="2200" dirty="0">
              <a:solidFill>
                <a:srgbClr val="80808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200" dirty="0">
              <a:solidFill>
                <a:srgbClr val="80808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>
                <a:solidFill>
                  <a:srgbClr val="800000"/>
                </a:solidFill>
              </a:rPr>
              <a:t>typically we also want a design measure for the system</a:t>
            </a:r>
            <a:endParaRPr lang="en-US" altLang="ja-JP" sz="2200" dirty="0">
              <a:solidFill>
                <a:srgbClr val="000000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rigorous worst </a:t>
            </a:r>
            <a:r>
              <a:rPr lang="en-US" sz="1600" dirty="0">
                <a:solidFill>
                  <a:srgbClr val="333399"/>
                </a:solidFill>
              </a:rPr>
              <a:t>case bounds and the “most likely” model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600" dirty="0">
                <a:solidFill>
                  <a:srgbClr val="556A92"/>
                </a:solidFill>
              </a:rPr>
              <a:t>the bounds and the average provide a true system performance measure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600" dirty="0">
                <a:solidFill>
                  <a:srgbClr val="556A92"/>
                </a:solidFill>
              </a:rPr>
              <a:t>rigorously, this is at least one more higher-level minimization / maximization</a:t>
            </a:r>
          </a:p>
          <a:p>
            <a:pPr lvl="1" eaLnBrk="0" hangingPunct="0">
              <a:spcBef>
                <a:spcPct val="20000"/>
              </a:spcBef>
              <a:defRPr/>
            </a:pPr>
            <a:endParaRPr lang="en-US" sz="1200" dirty="0">
              <a:solidFill>
                <a:srgbClr val="000000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12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 smtClean="0">
                <a:solidFill>
                  <a:srgbClr val="0000FF"/>
                </a:solidFill>
              </a:rPr>
              <a:t>tools are generally not sufficient to handle problems of this size and scope without strong approximations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200" dirty="0" smtClean="0">
              <a:solidFill>
                <a:srgbClr val="8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 smtClean="0">
                <a:solidFill>
                  <a:srgbClr val="800000"/>
                </a:solidFill>
              </a:rPr>
              <a:t>poor </a:t>
            </a:r>
            <a:r>
              <a:rPr lang="en-US" sz="2200" dirty="0">
                <a:solidFill>
                  <a:srgbClr val="800000"/>
                </a:solidFill>
              </a:rPr>
              <a:t>approximations </a:t>
            </a:r>
            <a:r>
              <a:rPr lang="en-US" sz="2200" dirty="0" smtClean="0">
                <a:solidFill>
                  <a:srgbClr val="800000"/>
                </a:solidFill>
              </a:rPr>
              <a:t>in statistical approaches can lead </a:t>
            </a:r>
            <a:r>
              <a:rPr lang="en-US" sz="2200" dirty="0">
                <a:solidFill>
                  <a:srgbClr val="800000"/>
                </a:solidFill>
              </a:rPr>
              <a:t>to increasing confidence in incorrect results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1200" dirty="0">
              <a:solidFill>
                <a:srgbClr val="333399"/>
              </a:solidFill>
            </a:endParaRPr>
          </a:p>
        </p:txBody>
      </p:sp>
      <p:pic>
        <p:nvPicPr>
          <p:cNvPr id="188109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726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0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12642" name="Text Box 3"/>
          <p:cNvSpPr txBox="1">
            <a:spLocks noChangeArrowheads="1"/>
          </p:cNvSpPr>
          <p:nvPr/>
        </p:nvSpPr>
        <p:spPr bwMode="auto">
          <a:xfrm>
            <a:off x="1647825" y="6278563"/>
            <a:ext cx="5876925" cy="579437"/>
          </a:xfrm>
          <a:prstGeom prst="rect">
            <a:avLst/>
          </a:prstGeom>
          <a:solidFill>
            <a:srgbClr val="CC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800000"/>
                </a:solidFill>
              </a:rPr>
              <a:t>Support Points at iteration 7100</a:t>
            </a:r>
          </a:p>
        </p:txBody>
      </p:sp>
      <p:pic>
        <p:nvPicPr>
          <p:cNvPr id="1126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33400"/>
            <a:ext cx="7008812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170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7924800" cy="7620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23" charset="0"/>
                <a:ea typeface="Kozuka Gothic Pro B" pitchFamily="34" charset="-128"/>
              </a:rPr>
              <a:t>…and solves for probability of failure</a:t>
            </a:r>
          </a:p>
        </p:txBody>
      </p:sp>
      <p:sp>
        <p:nvSpPr>
          <p:cNvPr id="1821702" name="Text Box 6"/>
          <p:cNvSpPr txBox="1">
            <a:spLocks noChangeArrowheads="1"/>
          </p:cNvSpPr>
          <p:nvPr/>
        </p:nvSpPr>
        <p:spPr bwMode="auto">
          <a:xfrm>
            <a:off x="1814513" y="3657600"/>
            <a:ext cx="121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dirty="0" smtClean="0">
                <a:solidFill>
                  <a:schemeClr val="accent6">
                    <a:lumMod val="75000"/>
                  </a:schemeClr>
                </a:solidFill>
                <a:latin typeface="Arial" pitchFamily="-123" charset="0"/>
                <a:ea typeface="+mn-ea"/>
                <a:cs typeface="+mn-cs"/>
              </a:rPr>
              <a:t>optimal success scenarios</a:t>
            </a:r>
            <a:r>
              <a:rPr lang="en-US" sz="1000" dirty="0" smtClean="0">
                <a:solidFill>
                  <a:schemeClr val="accent6">
                    <a:lumMod val="75000"/>
                  </a:schemeClr>
                </a:solidFill>
                <a:latin typeface="Arial" pitchFamily="-123" charset="0"/>
                <a:ea typeface="+mn-ea"/>
                <a:cs typeface="+mn-cs"/>
              </a:rPr>
              <a:t> </a:t>
            </a:r>
            <a:endParaRPr lang="en-US" sz="1000" dirty="0">
              <a:solidFill>
                <a:schemeClr val="accent6">
                  <a:lumMod val="75000"/>
                </a:schemeClr>
              </a:solidFill>
              <a:latin typeface="Arial" pitchFamily="-123" charset="0"/>
              <a:ea typeface="+mn-ea"/>
              <a:cs typeface="+mn-cs"/>
            </a:endParaRPr>
          </a:p>
        </p:txBody>
      </p:sp>
      <p:sp>
        <p:nvSpPr>
          <p:cNvPr id="112646" name="Freeform 7"/>
          <p:cNvSpPr>
            <a:spLocks/>
          </p:cNvSpPr>
          <p:nvPr/>
        </p:nvSpPr>
        <p:spPr bwMode="auto">
          <a:xfrm>
            <a:off x="1433513" y="3657600"/>
            <a:ext cx="369887" cy="290513"/>
          </a:xfrm>
          <a:custGeom>
            <a:avLst/>
            <a:gdLst>
              <a:gd name="T0" fmla="*/ 2147483647 w 233"/>
              <a:gd name="T1" fmla="*/ 2147483647 h 183"/>
              <a:gd name="T2" fmla="*/ 2147483647 w 233"/>
              <a:gd name="T3" fmla="*/ 0 h 183"/>
              <a:gd name="T4" fmla="*/ 2147483647 w 233"/>
              <a:gd name="T5" fmla="*/ 2147483647 h 183"/>
              <a:gd name="T6" fmla="*/ 2147483647 w 233"/>
              <a:gd name="T7" fmla="*/ 2147483647 h 183"/>
              <a:gd name="T8" fmla="*/ 0 w 233"/>
              <a:gd name="T9" fmla="*/ 2147483647 h 1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3"/>
              <a:gd name="T16" fmla="*/ 0 h 183"/>
              <a:gd name="T17" fmla="*/ 233 w 233"/>
              <a:gd name="T18" fmla="*/ 183 h 1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3" h="183">
                <a:moveTo>
                  <a:pt x="233" y="57"/>
                </a:moveTo>
                <a:cubicBezTo>
                  <a:pt x="180" y="48"/>
                  <a:pt x="142" y="18"/>
                  <a:pt x="94" y="0"/>
                </a:cubicBezTo>
                <a:cubicBezTo>
                  <a:pt x="56" y="10"/>
                  <a:pt x="66" y="14"/>
                  <a:pt x="56" y="51"/>
                </a:cubicBezTo>
                <a:cubicBezTo>
                  <a:pt x="68" y="87"/>
                  <a:pt x="78" y="104"/>
                  <a:pt x="44" y="126"/>
                </a:cubicBezTo>
                <a:cubicBezTo>
                  <a:pt x="31" y="144"/>
                  <a:pt x="0" y="159"/>
                  <a:pt x="0" y="183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1704" name="Text Box 8"/>
          <p:cNvSpPr txBox="1">
            <a:spLocks noChangeArrowheads="1"/>
          </p:cNvSpPr>
          <p:nvPr/>
        </p:nvSpPr>
        <p:spPr bwMode="auto">
          <a:xfrm>
            <a:off x="5395912" y="4419600"/>
            <a:ext cx="1309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 smtClean="0">
                <a:solidFill>
                  <a:schemeClr val="accent6">
                    <a:lumMod val="75000"/>
                  </a:schemeClr>
                </a:solidFill>
                <a:latin typeface="Arial" pitchFamily="-123" charset="0"/>
                <a:ea typeface="+mn-ea"/>
                <a:cs typeface="+mn-cs"/>
              </a:rPr>
              <a:t>optimal success </a:t>
            </a:r>
            <a:r>
              <a:rPr lang="en-US" sz="1000" b="1" dirty="0">
                <a:solidFill>
                  <a:schemeClr val="accent6">
                    <a:lumMod val="75000"/>
                  </a:schemeClr>
                </a:solidFill>
                <a:latin typeface="Arial" pitchFamily="-123" charset="0"/>
                <a:ea typeface="+mn-ea"/>
                <a:cs typeface="+mn-cs"/>
              </a:rPr>
              <a:t>scenarios</a:t>
            </a:r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Arial" pitchFamily="-123" charset="0"/>
                <a:ea typeface="+mn-ea"/>
                <a:cs typeface="+mn-cs"/>
              </a:rPr>
              <a:t> </a:t>
            </a:r>
          </a:p>
        </p:txBody>
      </p:sp>
      <p:sp>
        <p:nvSpPr>
          <p:cNvPr id="112648" name="Freeform 9"/>
          <p:cNvSpPr>
            <a:spLocks/>
          </p:cNvSpPr>
          <p:nvPr/>
        </p:nvSpPr>
        <p:spPr bwMode="auto">
          <a:xfrm>
            <a:off x="5026025" y="4510088"/>
            <a:ext cx="369888" cy="290512"/>
          </a:xfrm>
          <a:custGeom>
            <a:avLst/>
            <a:gdLst>
              <a:gd name="T0" fmla="*/ 2147483647 w 233"/>
              <a:gd name="T1" fmla="*/ 2147483647 h 183"/>
              <a:gd name="T2" fmla="*/ 2147483647 w 233"/>
              <a:gd name="T3" fmla="*/ 0 h 183"/>
              <a:gd name="T4" fmla="*/ 2147483647 w 233"/>
              <a:gd name="T5" fmla="*/ 2147483647 h 183"/>
              <a:gd name="T6" fmla="*/ 2147483647 w 233"/>
              <a:gd name="T7" fmla="*/ 2147483647 h 183"/>
              <a:gd name="T8" fmla="*/ 0 w 233"/>
              <a:gd name="T9" fmla="*/ 2147483647 h 1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3"/>
              <a:gd name="T16" fmla="*/ 0 h 183"/>
              <a:gd name="T17" fmla="*/ 233 w 233"/>
              <a:gd name="T18" fmla="*/ 183 h 1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3" h="183">
                <a:moveTo>
                  <a:pt x="233" y="57"/>
                </a:moveTo>
                <a:cubicBezTo>
                  <a:pt x="180" y="48"/>
                  <a:pt x="142" y="18"/>
                  <a:pt x="94" y="0"/>
                </a:cubicBezTo>
                <a:cubicBezTo>
                  <a:pt x="56" y="10"/>
                  <a:pt x="66" y="14"/>
                  <a:pt x="56" y="51"/>
                </a:cubicBezTo>
                <a:cubicBezTo>
                  <a:pt x="68" y="87"/>
                  <a:pt x="78" y="104"/>
                  <a:pt x="44" y="126"/>
                </a:cubicBezTo>
                <a:cubicBezTo>
                  <a:pt x="31" y="144"/>
                  <a:pt x="0" y="159"/>
                  <a:pt x="0" y="183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649" name="Picture 10" descr="mystic_snake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-17145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 bwMode="auto">
          <a:xfrm>
            <a:off x="414338" y="908050"/>
            <a:ext cx="820896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651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456838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860610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8392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23" charset="0"/>
                <a:ea typeface="Kozuka Gothic Pro B" pitchFamily="34" charset="-128"/>
              </a:rPr>
              <a:t>rigorous model improvement and testing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23" charset="0"/>
              <a:ea typeface="Kozuka Gothic Pro B" pitchFamily="34" charset="-128"/>
            </a:endParaRPr>
          </a:p>
        </p:txBody>
      </p:sp>
      <p:sp>
        <p:nvSpPr>
          <p:cNvPr id="15360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14338" y="908050"/>
            <a:ext cx="820896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605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06" name="Text Box 9"/>
          <p:cNvSpPr txBox="1">
            <a:spLocks noChangeArrowheads="1"/>
          </p:cNvSpPr>
          <p:nvPr/>
        </p:nvSpPr>
        <p:spPr bwMode="auto">
          <a:xfrm>
            <a:off x="609600" y="5429071"/>
            <a:ext cx="807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800000"/>
                </a:solidFill>
              </a:rPr>
              <a:t>We keep trying to </a:t>
            </a:r>
            <a:r>
              <a:rPr lang="en-US" sz="1800" b="1" dirty="0">
                <a:solidFill>
                  <a:srgbClr val="800000"/>
                </a:solidFill>
              </a:rPr>
              <a:t>design possible </a:t>
            </a:r>
            <a:r>
              <a:rPr lang="ja-JP" altLang="en-US" sz="1800" b="1" dirty="0">
                <a:solidFill>
                  <a:srgbClr val="800000"/>
                </a:solidFill>
              </a:rPr>
              <a:t>“</a:t>
            </a:r>
            <a:r>
              <a:rPr lang="en-US" altLang="ja-JP" sz="1800" b="1" dirty="0">
                <a:solidFill>
                  <a:srgbClr val="800000"/>
                </a:solidFill>
              </a:rPr>
              <a:t>experiments</a:t>
            </a:r>
            <a:r>
              <a:rPr lang="ja-JP" altLang="en-US" sz="1800" b="1" dirty="0">
                <a:solidFill>
                  <a:srgbClr val="800000"/>
                </a:solidFill>
              </a:rPr>
              <a:t>”</a:t>
            </a:r>
            <a:r>
              <a:rPr lang="en-US" altLang="ja-JP" sz="1800" dirty="0">
                <a:solidFill>
                  <a:srgbClr val="800000"/>
                </a:solidFill>
              </a:rPr>
              <a:t> to find the information</a:t>
            </a:r>
          </a:p>
          <a:p>
            <a:pPr eaLnBrk="1" hangingPunct="1"/>
            <a:r>
              <a:rPr lang="en-US" sz="1800" dirty="0">
                <a:solidFill>
                  <a:srgbClr val="800000"/>
                </a:solidFill>
              </a:rPr>
              <a:t>set that certifies the system as </a:t>
            </a:r>
            <a:r>
              <a:rPr lang="ja-JP" altLang="en-US" sz="1800" dirty="0">
                <a:solidFill>
                  <a:srgbClr val="800000"/>
                </a:solidFill>
              </a:rPr>
              <a:t>“</a:t>
            </a:r>
            <a:r>
              <a:rPr lang="en-US" altLang="ja-JP" sz="1800" dirty="0">
                <a:solidFill>
                  <a:srgbClr val="800000"/>
                </a:solidFill>
              </a:rPr>
              <a:t>safe</a:t>
            </a:r>
            <a:r>
              <a:rPr lang="ja-JP" altLang="en-US" sz="1800" dirty="0">
                <a:solidFill>
                  <a:srgbClr val="800000"/>
                </a:solidFill>
              </a:rPr>
              <a:t>”</a:t>
            </a:r>
            <a:r>
              <a:rPr lang="en-US" altLang="ja-JP" sz="1800" dirty="0">
                <a:solidFill>
                  <a:srgbClr val="800000"/>
                </a:solidFill>
              </a:rPr>
              <a:t> (not failing within the given tolerance</a:t>
            </a:r>
            <a:r>
              <a:rPr lang="en-US" altLang="ja-JP" sz="1800" dirty="0" smtClean="0">
                <a:solidFill>
                  <a:srgbClr val="800000"/>
                </a:solidFill>
              </a:rPr>
              <a:t>)</a:t>
            </a:r>
          </a:p>
          <a:p>
            <a:pPr eaLnBrk="1" hangingPunct="1"/>
            <a:endParaRPr lang="en-US" sz="1800" dirty="0" smtClean="0">
              <a:solidFill>
                <a:srgbClr val="800000"/>
              </a:solidFill>
            </a:endParaRPr>
          </a:p>
          <a:p>
            <a:pPr eaLnBrk="1" hangingPunct="1"/>
            <a:r>
              <a:rPr lang="en-US" sz="1800" dirty="0"/>
              <a:t>A</a:t>
            </a:r>
            <a:r>
              <a:rPr lang="en-US" sz="1800" dirty="0" smtClean="0"/>
              <a:t>utomate the search over models by defining a metric to compare models.</a:t>
            </a:r>
            <a:endParaRPr lang="en-US" sz="1800" dirty="0"/>
          </a:p>
        </p:txBody>
      </p:sp>
      <p:sp>
        <p:nvSpPr>
          <p:cNvPr id="153607" name="Text Box 12"/>
          <p:cNvSpPr txBox="1">
            <a:spLocks noChangeArrowheads="1"/>
          </p:cNvSpPr>
          <p:nvPr/>
        </p:nvSpPr>
        <p:spPr bwMode="auto">
          <a:xfrm>
            <a:off x="900113" y="1125538"/>
            <a:ext cx="7416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We can hypothesize measurements of new information </a:t>
            </a:r>
            <a:r>
              <a:rPr lang="en-US" sz="1400">
                <a:solidFill>
                  <a:schemeClr val="bg2"/>
                </a:solidFill>
              </a:rPr>
              <a:t>(say, a new constraint on the median of velocity, or on the angle of impact)</a:t>
            </a:r>
            <a:r>
              <a:rPr lang="en-US" sz="1600"/>
              <a:t>, and then optimize to see how that new information would alter the probability of the critical event.</a:t>
            </a:r>
            <a:endParaRPr lang="en-US" sz="180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7086600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3609" name="Picture 14" descr="mystic_snake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-17145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7558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181600"/>
            <a:ext cx="5791200" cy="315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562600"/>
            <a:ext cx="5791200" cy="315362"/>
          </a:xfrm>
          <a:prstGeom prst="rect">
            <a:avLst/>
          </a:prstGeom>
        </p:spPr>
      </p:pic>
      <p:sp>
        <p:nvSpPr>
          <p:cNvPr id="65537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worst-case bounds on probability of failure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ea typeface="Kozuka Gothic Pro B" charset="0"/>
              <a:cs typeface="Kozuka Gothic Pro B" charset="0"/>
            </a:endParaRP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  <a:p>
            <a:endParaRPr lang="en-US" dirty="0">
              <a:ea typeface="ＭＳ Ｐゴシック" charset="0"/>
            </a:endParaRP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sp>
        <p:nvSpPr>
          <p:cNvPr id="65540" name="Content Placeholder 2"/>
          <p:cNvSpPr>
            <a:spLocks/>
          </p:cNvSpPr>
          <p:nvPr/>
        </p:nvSpPr>
        <p:spPr bwMode="auto">
          <a:xfrm>
            <a:off x="381000" y="3276600"/>
            <a:ext cx="3048000" cy="3124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xtLst/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sz="1400" dirty="0" smtClean="0"/>
              <a:t>OUQ </a:t>
            </a:r>
            <a:r>
              <a:rPr lang="en-US" sz="1400" dirty="0"/>
              <a:t>bounds are calculated with a mean constraint on </a:t>
            </a:r>
            <a:r>
              <a:rPr lang="en-US" sz="1400" i="1" dirty="0" err="1" smtClean="0"/>
              <a:t>δ</a:t>
            </a:r>
            <a:r>
              <a:rPr lang="en-US" sz="1400" dirty="0" smtClean="0"/>
              <a:t>, </a:t>
            </a:r>
            <a:r>
              <a:rPr lang="en-US" sz="1400" dirty="0"/>
              <a:t>a mean constraint and a variance constraint on </a:t>
            </a:r>
            <a:r>
              <a:rPr lang="en-US" sz="1400" i="1" dirty="0" err="1"/>
              <a:t>δ</a:t>
            </a:r>
            <a:r>
              <a:rPr lang="en-US" sz="1400" dirty="0"/>
              <a:t>, a mean constraint on </a:t>
            </a:r>
            <a:r>
              <a:rPr lang="en-US" sz="1400" i="1" dirty="0"/>
              <a:t>z</a:t>
            </a:r>
            <a:r>
              <a:rPr lang="en-US" sz="1400" dirty="0"/>
              <a:t>, and a mean constraint on </a:t>
            </a:r>
            <a:r>
              <a:rPr lang="en-US" sz="1400" i="1" dirty="0" err="1"/>
              <a:t>δ</a:t>
            </a:r>
            <a:r>
              <a:rPr lang="en-US" sz="1400" dirty="0"/>
              <a:t> and a mean constraint on </a:t>
            </a:r>
            <a:r>
              <a:rPr lang="en-US" sz="1400" i="1" dirty="0"/>
              <a:t>z</a:t>
            </a:r>
            <a:r>
              <a:rPr lang="en-US" sz="1400" dirty="0"/>
              <a:t>. </a:t>
            </a:r>
            <a:endParaRPr lang="en-US" sz="1400" dirty="0" smtClean="0"/>
          </a:p>
          <a:p>
            <a:pPr eaLnBrk="0" hangingPunct="0">
              <a:spcBef>
                <a:spcPct val="20000"/>
              </a:spcBef>
            </a:pPr>
            <a:endParaRPr lang="en-US" sz="1400" dirty="0"/>
          </a:p>
          <a:p>
            <a:pPr eaLnBrk="0" hangingPunct="0">
              <a:spcBef>
                <a:spcPct val="20000"/>
              </a:spcBef>
            </a:pPr>
            <a:r>
              <a:rPr lang="en-US" sz="1400" dirty="0" smtClean="0"/>
              <a:t>The </a:t>
            </a:r>
            <a:r>
              <a:rPr lang="en-US" sz="1400" dirty="0"/>
              <a:t>effect of having different information constraints can be seen on the calculated bounds. More specifically, the presence of additional information can be seen to generally tighten the bounds.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 dirty="0" smtClean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 dirty="0" smtClean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mr-IN" sz="2200" dirty="0" smtClean="0"/>
              <a:t>…</a:t>
            </a:r>
            <a:endParaRPr lang="en-US" sz="2200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mr-IN" sz="1800" dirty="0" smtClean="0">
                <a:solidFill>
                  <a:schemeClr val="accent2"/>
                </a:solidFill>
              </a:rPr>
              <a:t>…</a:t>
            </a:r>
            <a:endParaRPr lang="en-US" sz="18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mr-IN" sz="2200" dirty="0" smtClean="0">
                <a:solidFill>
                  <a:srgbClr val="800000"/>
                </a:solidFill>
              </a:rPr>
              <a:t>…</a:t>
            </a:r>
            <a:endParaRPr lang="en-US" dirty="0">
              <a:solidFill>
                <a:srgbClr val="800000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mr-IN" sz="1800" dirty="0" smtClean="0">
                <a:solidFill>
                  <a:schemeClr val="bg2"/>
                </a:solidFill>
              </a:rPr>
              <a:t>…</a:t>
            </a:r>
            <a:endParaRPr lang="en-US" sz="1800" dirty="0" smtClean="0">
              <a:solidFill>
                <a:schemeClr val="bg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mr-IN" sz="1800" dirty="0" smtClean="0">
                <a:solidFill>
                  <a:srgbClr val="3366FF"/>
                </a:solidFill>
              </a:rPr>
              <a:t>…</a:t>
            </a:r>
            <a:endParaRPr lang="en-US" sz="1800" dirty="0">
              <a:solidFill>
                <a:srgbClr val="3366FF"/>
              </a:solidFill>
            </a:endParaRPr>
          </a:p>
        </p:txBody>
      </p:sp>
      <p:cxnSp>
        <p:nvCxnSpPr>
          <p:cNvPr id="65541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0" y="1371600"/>
            <a:ext cx="4978400" cy="373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026751"/>
            <a:ext cx="4267200" cy="19450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8458200" y="5105400"/>
            <a:ext cx="8382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429000" y="5486400"/>
            <a:ext cx="24384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59436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6029980"/>
            <a:ext cx="434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probability that the shock wave reaches steady state</a:t>
            </a:r>
          </a:p>
          <a:p>
            <a:r>
              <a:rPr lang="en-US" sz="1400" dirty="0" smtClean="0"/>
              <a:t>at x% of the mean distance z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931016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30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825794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305800" cy="7620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23" charset="0"/>
                <a:ea typeface="Kozuka Gothic Pro B" pitchFamily="34" charset="-128"/>
              </a:rPr>
              <a:t>used for model-parameter sensitivity</a:t>
            </a:r>
          </a:p>
        </p:txBody>
      </p:sp>
      <p:sp>
        <p:nvSpPr>
          <p:cNvPr id="141315" name="Content Placeholder 2"/>
          <p:cNvSpPr>
            <a:spLocks noGrp="1"/>
          </p:cNvSpPr>
          <p:nvPr>
            <p:ph idx="4294967295"/>
          </p:nvPr>
        </p:nvSpPr>
        <p:spPr>
          <a:xfrm>
            <a:off x="533400" y="1143000"/>
            <a:ext cx="8153400" cy="5029200"/>
          </a:xfrm>
        </p:spPr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1825796" name="Content Placeholder 2"/>
          <p:cNvSpPr>
            <a:spLocks/>
          </p:cNvSpPr>
          <p:nvPr/>
        </p:nvSpPr>
        <p:spPr bwMode="auto">
          <a:xfrm>
            <a:off x="4724400" y="1143000"/>
            <a:ext cx="4267200" cy="2438400"/>
          </a:xfrm>
          <a:prstGeom prst="rect">
            <a:avLst/>
          </a:prstGeom>
          <a:solidFill>
            <a:srgbClr val="C0C0C0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solidFill>
                  <a:schemeClr val="accent2"/>
                </a:solidFill>
                <a:latin typeface="Arial" pitchFamily="-123" charset="0"/>
                <a:ea typeface="+mn-ea"/>
                <a:cs typeface="+mn-cs"/>
              </a:rPr>
              <a:t>        		</a:t>
            </a:r>
            <a:r>
              <a:rPr lang="en-US" sz="1750" dirty="0">
                <a:solidFill>
                  <a:schemeClr val="accent2"/>
                </a:solidFill>
                <a:latin typeface="Arial" pitchFamily="-123" charset="0"/>
                <a:ea typeface="+mn-ea"/>
                <a:cs typeface="+mn-cs"/>
              </a:rPr>
              <a:t>  dynamic discovery of     		     regions of criticality</a:t>
            </a:r>
            <a:endParaRPr lang="en-US" sz="1750" baseline="30000" dirty="0">
              <a:latin typeface="Arial" pitchFamily="-123" charset="0"/>
              <a:ea typeface="+mn-ea"/>
              <a:cs typeface="+mn-cs"/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1400" baseline="30000" dirty="0">
              <a:latin typeface="Arial" pitchFamily="-123" charset="0"/>
              <a:ea typeface="ＭＳ Ｐゴシック" pitchFamily="-123" charset="-128"/>
              <a:cs typeface="+mn-cs"/>
            </a:endParaRPr>
          </a:p>
        </p:txBody>
      </p:sp>
      <p:sp>
        <p:nvSpPr>
          <p:cNvPr id="141317" name="Content Placeholder 2"/>
          <p:cNvSpPr>
            <a:spLocks/>
          </p:cNvSpPr>
          <p:nvPr/>
        </p:nvSpPr>
        <p:spPr bwMode="auto">
          <a:xfrm>
            <a:off x="152400" y="3352800"/>
            <a:ext cx="4419600" cy="3352800"/>
          </a:xfrm>
          <a:prstGeom prst="rect">
            <a:avLst/>
          </a:prstGeom>
          <a:solidFill>
            <a:srgbClr val="C0C0C0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>
                <a:solidFill>
                  <a:schemeClr val="accent2"/>
                </a:solidFill>
              </a:rPr>
              <a:t>large-scale calculations of risk</a:t>
            </a:r>
            <a:endParaRPr lang="en-US" sz="1600" baseline="300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/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/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/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/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>
                <a:solidFill>
                  <a:srgbClr val="800000"/>
                </a:solidFill>
              </a:rPr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400">
                <a:solidFill>
                  <a:srgbClr val="800000"/>
                </a:solidFill>
              </a:rPr>
              <a:t>…</a:t>
            </a:r>
            <a:endParaRPr lang="en-US" sz="1400" baseline="30000"/>
          </a:p>
        </p:txBody>
      </p:sp>
      <p:sp>
        <p:nvSpPr>
          <p:cNvPr id="141318" name="Content Placeholder 2"/>
          <p:cNvSpPr>
            <a:spLocks/>
          </p:cNvSpPr>
          <p:nvPr/>
        </p:nvSpPr>
        <p:spPr bwMode="auto">
          <a:xfrm>
            <a:off x="533400" y="838200"/>
            <a:ext cx="5943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18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…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18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chemeClr val="accent2"/>
              </a:solidFill>
            </a:endParaRPr>
          </a:p>
        </p:txBody>
      </p:sp>
      <p:grpSp>
        <p:nvGrpSpPr>
          <p:cNvPr id="141319" name="Group 8"/>
          <p:cNvGrpSpPr>
            <a:grpSpLocks/>
          </p:cNvGrpSpPr>
          <p:nvPr/>
        </p:nvGrpSpPr>
        <p:grpSpPr bwMode="auto">
          <a:xfrm>
            <a:off x="609600" y="3733800"/>
            <a:ext cx="3873500" cy="2971800"/>
            <a:chOff x="3272" y="672"/>
            <a:chExt cx="2440" cy="1872"/>
          </a:xfrm>
        </p:grpSpPr>
        <p:pic>
          <p:nvPicPr>
            <p:cNvPr id="141341" name="Picture 9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2" y="672"/>
              <a:ext cx="2440" cy="1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1342" name="Text Box 38"/>
            <p:cNvSpPr txBox="1">
              <a:spLocks noChangeArrowheads="1"/>
            </p:cNvSpPr>
            <p:nvPr/>
          </p:nvSpPr>
          <p:spPr bwMode="auto">
            <a:xfrm>
              <a:off x="3312" y="2160"/>
              <a:ext cx="1296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chemeClr val="accent2"/>
                  </a:solidFill>
                  <a:latin typeface="Calibri" charset="0"/>
                </a:rPr>
                <a:t>A trading scenario generator creates and launches thousands of simulations on millions of trades.</a:t>
              </a:r>
              <a:endParaRPr lang="en-US" sz="1000">
                <a:latin typeface="Calibri" charset="0"/>
              </a:endParaRPr>
            </a:p>
          </p:txBody>
        </p:sp>
        <p:pic>
          <p:nvPicPr>
            <p:cNvPr id="141343" name="Picture 1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1749"/>
              <a:ext cx="1008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1320" name="Group 12"/>
          <p:cNvGrpSpPr>
            <a:grpSpLocks/>
          </p:cNvGrpSpPr>
          <p:nvPr/>
        </p:nvGrpSpPr>
        <p:grpSpPr bwMode="auto">
          <a:xfrm>
            <a:off x="554038" y="1524000"/>
            <a:ext cx="3484562" cy="1803400"/>
            <a:chOff x="1711" y="768"/>
            <a:chExt cx="2147" cy="1234"/>
          </a:xfrm>
        </p:grpSpPr>
        <p:pic>
          <p:nvPicPr>
            <p:cNvPr id="141338" name="Picture 9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768"/>
              <a:ext cx="976" cy="833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39" name="Picture 10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" y="862"/>
              <a:ext cx="1159" cy="1013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1340" name="Text Box 36"/>
            <p:cNvSpPr txBox="1">
              <a:spLocks noChangeArrowheads="1"/>
            </p:cNvSpPr>
            <p:nvPr/>
          </p:nvSpPr>
          <p:spPr bwMode="auto">
            <a:xfrm>
              <a:off x="2890" y="1626"/>
              <a:ext cx="968" cy="376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chemeClr val="accent2"/>
                  </a:solidFill>
                  <a:latin typeface="Calibri" charset="0"/>
                </a:rPr>
                <a:t>left: schematic of major players in the synaptic reaction network</a:t>
              </a:r>
              <a:endParaRPr lang="en-US" sz="1000">
                <a:latin typeface="Calibri" charset="0"/>
              </a:endParaRPr>
            </a:p>
          </p:txBody>
        </p:sp>
      </p:grpSp>
      <p:grpSp>
        <p:nvGrpSpPr>
          <p:cNvPr id="141321" name="Group 16"/>
          <p:cNvGrpSpPr>
            <a:grpSpLocks/>
          </p:cNvGrpSpPr>
          <p:nvPr/>
        </p:nvGrpSpPr>
        <p:grpSpPr bwMode="auto">
          <a:xfrm>
            <a:off x="5249863" y="4343400"/>
            <a:ext cx="3589337" cy="2224088"/>
            <a:chOff x="3456" y="663"/>
            <a:chExt cx="2261" cy="1401"/>
          </a:xfrm>
        </p:grpSpPr>
        <p:sp>
          <p:nvSpPr>
            <p:cNvPr id="141334" name="Text Box 38"/>
            <p:cNvSpPr txBox="1">
              <a:spLocks noChangeArrowheads="1"/>
            </p:cNvSpPr>
            <p:nvPr/>
          </p:nvSpPr>
          <p:spPr bwMode="auto">
            <a:xfrm>
              <a:off x="4572" y="663"/>
              <a:ext cx="114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chemeClr val="accent2"/>
                  </a:solidFill>
                  <a:latin typeface="Calibri" charset="0"/>
                </a:rPr>
                <a:t>Crystal structure of monoclinic zirconia, with oxygen in red and zirconium in blue.</a:t>
              </a:r>
              <a:endParaRPr lang="en-US" sz="1000">
                <a:latin typeface="Calibri" charset="0"/>
              </a:endParaRPr>
            </a:p>
          </p:txBody>
        </p:sp>
        <p:sp>
          <p:nvSpPr>
            <p:cNvPr id="141335" name="Text Box 36"/>
            <p:cNvSpPr txBox="1">
              <a:spLocks noChangeArrowheads="1"/>
            </p:cNvSpPr>
            <p:nvPr/>
          </p:nvSpPr>
          <p:spPr bwMode="auto">
            <a:xfrm>
              <a:off x="3456" y="1574"/>
              <a:ext cx="110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000">
                  <a:solidFill>
                    <a:schemeClr val="accent2"/>
                  </a:solidFill>
                  <a:latin typeface="Calibri" charset="0"/>
                </a:rPr>
                <a:t>The partial density of states at 295 K calculated by GULP shows Zr dominates the lower energy modes.</a:t>
              </a:r>
              <a:endParaRPr lang="en-US" sz="1000">
                <a:latin typeface="Calibri" charset="0"/>
              </a:endParaRPr>
            </a:p>
          </p:txBody>
        </p:sp>
        <p:pic>
          <p:nvPicPr>
            <p:cNvPr id="141336" name="Picture 1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252"/>
              <a:ext cx="1104" cy="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37" name="Picture 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672"/>
              <a:ext cx="1104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1322" name="Group 21"/>
          <p:cNvGrpSpPr>
            <a:grpSpLocks/>
          </p:cNvGrpSpPr>
          <p:nvPr/>
        </p:nvGrpSpPr>
        <p:grpSpPr bwMode="auto">
          <a:xfrm>
            <a:off x="4770438" y="1268413"/>
            <a:ext cx="3992562" cy="2236787"/>
            <a:chOff x="3005" y="847"/>
            <a:chExt cx="2515" cy="1409"/>
          </a:xfrm>
        </p:grpSpPr>
        <p:pic>
          <p:nvPicPr>
            <p:cNvPr id="141329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" y="847"/>
              <a:ext cx="682" cy="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30" name="Picture 1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" y="981"/>
              <a:ext cx="676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31" name="Picture 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207"/>
              <a:ext cx="677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32" name="Picture 2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2" y="1566"/>
              <a:ext cx="678" cy="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1333" name="Text Box 26"/>
            <p:cNvSpPr txBox="1">
              <a:spLocks noChangeArrowheads="1"/>
            </p:cNvSpPr>
            <p:nvPr/>
          </p:nvSpPr>
          <p:spPr bwMode="auto">
            <a:xfrm>
              <a:off x="3264" y="1766"/>
              <a:ext cx="144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chemeClr val="accent2"/>
                  </a:solidFill>
                </a:rPr>
                <a:t>diameters help zero-in</a:t>
              </a:r>
            </a:p>
            <a:p>
              <a:pPr eaLnBrk="1" hangingPunct="1"/>
              <a:r>
                <a:rPr lang="en-US" sz="1000">
                  <a:solidFill>
                    <a:schemeClr val="accent2"/>
                  </a:solidFill>
                </a:rPr>
                <a:t>on regions of parameter</a:t>
              </a:r>
            </a:p>
            <a:p>
              <a:pPr eaLnBrk="1" hangingPunct="1"/>
              <a:r>
                <a:rPr lang="en-US" sz="1000">
                  <a:solidFill>
                    <a:schemeClr val="accent2"/>
                  </a:solidFill>
                </a:rPr>
                <a:t>space where parameters</a:t>
              </a:r>
            </a:p>
            <a:p>
              <a:pPr eaLnBrk="1" hangingPunct="1"/>
              <a:r>
                <a:rPr lang="en-US" sz="1000">
                  <a:solidFill>
                    <a:schemeClr val="accent2"/>
                  </a:solidFill>
                </a:rPr>
                <a:t>have desired impact</a:t>
              </a:r>
            </a:p>
          </p:txBody>
        </p:sp>
      </p:grpSp>
      <p:sp>
        <p:nvSpPr>
          <p:cNvPr id="141323" name="Rectangle 27"/>
          <p:cNvSpPr>
            <a:spLocks noChangeArrowheads="1"/>
          </p:cNvSpPr>
          <p:nvPr/>
        </p:nvSpPr>
        <p:spPr bwMode="auto">
          <a:xfrm>
            <a:off x="228600" y="1143000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/>
              <a:t>sensitivity in synaptic reaction networks</a:t>
            </a:r>
          </a:p>
        </p:txBody>
      </p:sp>
      <p:sp>
        <p:nvSpPr>
          <p:cNvPr id="141324" name="Rectangle 28"/>
          <p:cNvSpPr>
            <a:spLocks noChangeArrowheads="1"/>
          </p:cNvSpPr>
          <p:nvPr/>
        </p:nvSpPr>
        <p:spPr bwMode="auto">
          <a:xfrm>
            <a:off x="5029200" y="3733800"/>
            <a:ext cx="3886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/>
              <a:t>sensitivity of thermodynamic peak-broadening to bond anharmonicity</a:t>
            </a:r>
          </a:p>
        </p:txBody>
      </p:sp>
      <p:sp>
        <p:nvSpPr>
          <p:cNvPr id="141325" name="Text Box 29"/>
          <p:cNvSpPr txBox="1">
            <a:spLocks noChangeArrowheads="1"/>
          </p:cNvSpPr>
          <p:nvPr/>
        </p:nvSpPr>
        <p:spPr bwMode="auto">
          <a:xfrm>
            <a:off x="3505200" y="6467475"/>
            <a:ext cx="2514600" cy="3143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800000"/>
                </a:solidFill>
              </a:rPr>
              <a:t>sensitivity = - |F(x') - F(x)|</a:t>
            </a:r>
            <a:r>
              <a:rPr lang="en-US" sz="1400" b="1" baseline="30000">
                <a:solidFill>
                  <a:srgbClr val="800000"/>
                </a:solidFill>
              </a:rPr>
              <a:t>2</a:t>
            </a:r>
            <a:r>
              <a:rPr lang="en-US" sz="1400">
                <a:solidFill>
                  <a:srgbClr val="800000"/>
                </a:solidFill>
              </a:rPr>
              <a:t> </a:t>
            </a:r>
          </a:p>
        </p:txBody>
      </p:sp>
      <p:pic>
        <p:nvPicPr>
          <p:cNvPr id="141326" name="Picture 30" descr="mystic_snake2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-17145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/>
        </p:nvCxnSpPr>
        <p:spPr bwMode="auto">
          <a:xfrm>
            <a:off x="414338" y="908050"/>
            <a:ext cx="820896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328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645974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36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43362" name="Rectangle 41"/>
          <p:cNvSpPr>
            <a:spLocks noChangeArrowheads="1"/>
          </p:cNvSpPr>
          <p:nvPr/>
        </p:nvSpPr>
        <p:spPr bwMode="auto">
          <a:xfrm>
            <a:off x="179388" y="1052513"/>
            <a:ext cx="4105275" cy="3384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grpSp>
        <p:nvGrpSpPr>
          <p:cNvPr id="143363" name="Group 6"/>
          <p:cNvGrpSpPr>
            <a:grpSpLocks/>
          </p:cNvGrpSpPr>
          <p:nvPr/>
        </p:nvGrpSpPr>
        <p:grpSpPr bwMode="auto">
          <a:xfrm>
            <a:off x="4859338" y="1125538"/>
            <a:ext cx="3733800" cy="3962400"/>
            <a:chOff x="2887" y="768"/>
            <a:chExt cx="2352" cy="2496"/>
          </a:xfrm>
        </p:grpSpPr>
        <p:sp>
          <p:nvSpPr>
            <p:cNvPr id="1827847" name="Content Placeholder 2"/>
            <p:cNvSpPr>
              <a:spLocks/>
            </p:cNvSpPr>
            <p:nvPr/>
          </p:nvSpPr>
          <p:spPr bwMode="auto">
            <a:xfrm>
              <a:off x="2887" y="768"/>
              <a:ext cx="2352" cy="2496"/>
            </a:xfrm>
            <a:prstGeom prst="rect">
              <a:avLst/>
            </a:prstGeom>
            <a:solidFill>
              <a:srgbClr val="C0C0C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1800" dirty="0">
                  <a:solidFill>
                    <a:schemeClr val="accent2"/>
                  </a:solidFill>
                  <a:latin typeface="Arial" pitchFamily="-123" charset="0"/>
                  <a:ea typeface="+mn-ea"/>
                  <a:cs typeface="+mn-cs"/>
                </a:rPr>
                <a:t>	</a:t>
              </a:r>
              <a:r>
                <a:rPr lang="en-US" sz="1800" dirty="0">
                  <a:solidFill>
                    <a:srgbClr val="F8F8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23" charset="0"/>
                  <a:ea typeface="+mn-ea"/>
                  <a:cs typeface="+mn-cs"/>
                </a:rPr>
                <a:t>UQ for solid mechanics of hypervelocity ballistic impact</a:t>
              </a:r>
              <a:endParaRPr lang="en-US" sz="1600" baseline="30000" dirty="0">
                <a:solidFill>
                  <a:srgbClr val="F8F8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23" charset="0"/>
                <a:ea typeface="+mn-ea"/>
                <a:cs typeface="+mn-cs"/>
              </a:endParaRP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–"/>
                <a:defRPr/>
              </a:pPr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23" charset="0"/>
                  <a:ea typeface="ＭＳ Ｐゴシック" pitchFamily="-123" charset="-128"/>
                  <a:cs typeface="+mn-cs"/>
                </a:rPr>
                <a:t>…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–"/>
                <a:defRPr/>
              </a:pPr>
              <a:r>
                <a:rPr lang="en-US" sz="1400" dirty="0">
                  <a:latin typeface="Arial" pitchFamily="-123" charset="0"/>
                  <a:ea typeface="ＭＳ Ｐゴシック" pitchFamily="-123" charset="-128"/>
                  <a:cs typeface="+mn-cs"/>
                </a:rPr>
                <a:t>…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–"/>
                <a:defRPr/>
              </a:pPr>
              <a:r>
                <a:rPr lang="en-US" sz="1400" dirty="0">
                  <a:latin typeface="Arial" pitchFamily="-123" charset="0"/>
                  <a:ea typeface="ＭＳ Ｐゴシック" pitchFamily="-123" charset="-128"/>
                  <a:cs typeface="+mn-cs"/>
                </a:rPr>
                <a:t>…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–"/>
                <a:defRPr/>
              </a:pPr>
              <a:r>
                <a:rPr lang="en-US" sz="1400" dirty="0">
                  <a:latin typeface="Arial" pitchFamily="-123" charset="0"/>
                  <a:ea typeface="ＭＳ Ｐゴシック" pitchFamily="-123" charset="-128"/>
                  <a:cs typeface="+mn-cs"/>
                </a:rPr>
                <a:t>…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–"/>
                <a:defRPr/>
              </a:pPr>
              <a:r>
                <a:rPr lang="en-US" sz="1400" dirty="0">
                  <a:solidFill>
                    <a:srgbClr val="800000"/>
                  </a:solidFill>
                  <a:latin typeface="Arial" pitchFamily="-123" charset="0"/>
                  <a:ea typeface="ＭＳ Ｐゴシック" pitchFamily="-123" charset="-128"/>
                  <a:cs typeface="+mn-cs"/>
                </a:rPr>
                <a:t>…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–"/>
                <a:defRPr/>
              </a:pPr>
              <a:r>
                <a:rPr lang="en-US" sz="1400" dirty="0">
                  <a:solidFill>
                    <a:srgbClr val="800000"/>
                  </a:solidFill>
                  <a:latin typeface="Arial" pitchFamily="-123" charset="0"/>
                  <a:ea typeface="ＭＳ Ｐゴシック" pitchFamily="-123" charset="-128"/>
                  <a:cs typeface="+mn-cs"/>
                </a:rPr>
                <a:t>…</a:t>
              </a:r>
              <a:endParaRPr lang="en-US" sz="1400" baseline="30000" dirty="0">
                <a:latin typeface="Arial" pitchFamily="-123" charset="0"/>
                <a:ea typeface="ＭＳ Ｐゴシック" pitchFamily="-123" charset="-128"/>
                <a:cs typeface="+mn-cs"/>
              </a:endParaRPr>
            </a:p>
          </p:txBody>
        </p:sp>
        <p:grpSp>
          <p:nvGrpSpPr>
            <p:cNvPr id="143396" name="Group 8"/>
            <p:cNvGrpSpPr>
              <a:grpSpLocks/>
            </p:cNvGrpSpPr>
            <p:nvPr/>
          </p:nvGrpSpPr>
          <p:grpSpPr bwMode="auto">
            <a:xfrm>
              <a:off x="2980" y="1200"/>
              <a:ext cx="2252" cy="1978"/>
              <a:chOff x="1440" y="2016"/>
              <a:chExt cx="2252" cy="1978"/>
            </a:xfrm>
          </p:grpSpPr>
          <p:sp>
            <p:nvSpPr>
              <p:cNvPr id="143397" name="Text Box 38"/>
              <p:cNvSpPr txBox="1">
                <a:spLocks noChangeArrowheads="1"/>
              </p:cNvSpPr>
              <p:nvPr/>
            </p:nvSpPr>
            <p:spPr bwMode="auto">
              <a:xfrm>
                <a:off x="2544" y="3744"/>
                <a:ext cx="114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9" tIns="45714" rIns="91429" bIns="45714">
                <a:spAutoFit/>
              </a:bodyPr>
              <a:lstStyle>
                <a:lvl1pPr defTabSz="4556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56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56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56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56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>
                    <a:solidFill>
                      <a:schemeClr val="accent2"/>
                    </a:solidFill>
                    <a:latin typeface="Calibri" charset="0"/>
                  </a:rPr>
                  <a:t>the area of the above hole is determined by a laser probe</a:t>
                </a:r>
                <a:endParaRPr lang="en-US" sz="1000">
                  <a:latin typeface="Calibri" charset="0"/>
                </a:endParaRPr>
              </a:p>
            </p:txBody>
          </p:sp>
          <p:sp>
            <p:nvSpPr>
              <p:cNvPr id="143398" name="Text Box 36"/>
              <p:cNvSpPr txBox="1">
                <a:spLocks noChangeArrowheads="1"/>
              </p:cNvSpPr>
              <p:nvPr/>
            </p:nvSpPr>
            <p:spPr bwMode="auto">
              <a:xfrm>
                <a:off x="3072" y="2016"/>
                <a:ext cx="620" cy="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9" tIns="45714" rIns="91429" bIns="45714">
                <a:spAutoFit/>
              </a:bodyPr>
              <a:lstStyle>
                <a:lvl1pPr defTabSz="4556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56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56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56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56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>
                    <a:solidFill>
                      <a:schemeClr val="accent2"/>
                    </a:solidFill>
                    <a:latin typeface="Calibri" charset="0"/>
                  </a:rPr>
                  <a:t>hypervelocity ballistics launcher and measurement system </a:t>
                </a:r>
                <a:endParaRPr lang="en-US" sz="1000">
                  <a:latin typeface="Calibri" charset="0"/>
                </a:endParaRPr>
              </a:p>
            </p:txBody>
          </p:sp>
          <p:sp>
            <p:nvSpPr>
              <p:cNvPr id="143399" name="Text Box 38"/>
              <p:cNvSpPr txBox="1">
                <a:spLocks noChangeArrowheads="1"/>
              </p:cNvSpPr>
              <p:nvPr/>
            </p:nvSpPr>
            <p:spPr bwMode="auto">
              <a:xfrm>
                <a:off x="1536" y="3024"/>
                <a:ext cx="900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9" tIns="45714" rIns="91429" bIns="45714">
                <a:spAutoFit/>
              </a:bodyPr>
              <a:lstStyle>
                <a:lvl1pPr defTabSz="4556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56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56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56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56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>
                    <a:solidFill>
                      <a:schemeClr val="accent2"/>
                    </a:solidFill>
                    <a:latin typeface="Calibri" charset="0"/>
                  </a:rPr>
                  <a:t>an impact simulation is used to quickly test materials  response </a:t>
                </a:r>
                <a:endParaRPr lang="en-US" sz="1000">
                  <a:latin typeface="Calibri" charset="0"/>
                </a:endParaRPr>
              </a:p>
            </p:txBody>
          </p:sp>
          <p:pic>
            <p:nvPicPr>
              <p:cNvPr id="143400" name="Picture 1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2016"/>
                <a:ext cx="1632" cy="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01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6" y="3120"/>
                <a:ext cx="1008" cy="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02" name="Picture 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3360"/>
                <a:ext cx="1008" cy="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03" name="Picture 1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6" y="2580"/>
                <a:ext cx="101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827856" name="Content Placeholder 2"/>
          <p:cNvSpPr>
            <a:spLocks/>
          </p:cNvSpPr>
          <p:nvPr/>
        </p:nvSpPr>
        <p:spPr bwMode="auto">
          <a:xfrm>
            <a:off x="179388" y="4495800"/>
            <a:ext cx="5840412" cy="2209800"/>
          </a:xfrm>
          <a:prstGeom prst="rect">
            <a:avLst/>
          </a:prstGeom>
          <a:solidFill>
            <a:schemeClr val="bg1">
              <a:alpha val="92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800" dirty="0">
                <a:solidFill>
                  <a:schemeClr val="accent2"/>
                </a:solidFill>
                <a:latin typeface="Arial" pitchFamily="-123" charset="0"/>
                <a:ea typeface="+mn-ea"/>
                <a:cs typeface="+mn-cs"/>
              </a:rPr>
              <a:t>	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rial" pitchFamily="-123" charset="0"/>
                <a:ea typeface="+mn-ea"/>
                <a:cs typeface="+mn-cs"/>
              </a:rPr>
              <a:t>                                   validation of strength models                             		            	     for hypervelocity impact</a:t>
            </a:r>
          </a:p>
        </p:txBody>
      </p:sp>
      <p:grpSp>
        <p:nvGrpSpPr>
          <p:cNvPr id="143365" name="Group 17"/>
          <p:cNvGrpSpPr>
            <a:grpSpLocks/>
          </p:cNvGrpSpPr>
          <p:nvPr/>
        </p:nvGrpSpPr>
        <p:grpSpPr bwMode="auto">
          <a:xfrm>
            <a:off x="290513" y="4724400"/>
            <a:ext cx="5653087" cy="1997075"/>
            <a:chOff x="2064" y="2928"/>
            <a:chExt cx="3561" cy="1306"/>
          </a:xfrm>
        </p:grpSpPr>
        <p:sp>
          <p:nvSpPr>
            <p:cNvPr id="143391" name="Text Box 38"/>
            <p:cNvSpPr txBox="1">
              <a:spLocks noChangeArrowheads="1"/>
            </p:cNvSpPr>
            <p:nvPr/>
          </p:nvSpPr>
          <p:spPr bwMode="auto">
            <a:xfrm>
              <a:off x="2160" y="3974"/>
              <a:ext cx="1781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chemeClr val="accent2"/>
                  </a:solidFill>
                  <a:latin typeface="Calibri" charset="0"/>
                </a:rPr>
                <a:t>Schematic of hypervelocity impact for a spherical steel projectile fired at a stainless steel plate. </a:t>
              </a:r>
              <a:endParaRPr lang="en-US" sz="1000">
                <a:latin typeface="Calibri" charset="0"/>
              </a:endParaRPr>
            </a:p>
          </p:txBody>
        </p:sp>
        <p:sp>
          <p:nvSpPr>
            <p:cNvPr id="143392" name="Text Box 38"/>
            <p:cNvSpPr txBox="1">
              <a:spLocks noChangeArrowheads="1"/>
            </p:cNvSpPr>
            <p:nvPr/>
          </p:nvSpPr>
          <p:spPr bwMode="auto">
            <a:xfrm>
              <a:off x="4953" y="3347"/>
              <a:ext cx="672" cy="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chemeClr val="accent2"/>
                  </a:solidFill>
                  <a:latin typeface="Calibri" charset="0"/>
                </a:rPr>
                <a:t>A Von Mises yield strength model with velocity = 100 m/s is shown 5 s after impact.</a:t>
              </a:r>
              <a:endParaRPr lang="en-US" sz="1000">
                <a:latin typeface="Calibri" charset="0"/>
              </a:endParaRPr>
            </a:p>
          </p:txBody>
        </p:sp>
        <p:pic>
          <p:nvPicPr>
            <p:cNvPr id="143393" name="Picture 2" descr="hyperlauncher.clean.wmf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928"/>
              <a:ext cx="1824" cy="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94" name="Picture 1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3168"/>
              <a:ext cx="873" cy="1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366" name="Rectangle 38"/>
          <p:cNvSpPr>
            <a:spLocks noChangeArrowheads="1"/>
          </p:cNvSpPr>
          <p:nvPr/>
        </p:nvSpPr>
        <p:spPr bwMode="auto">
          <a:xfrm>
            <a:off x="401638" y="1700213"/>
            <a:ext cx="4105275" cy="27368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1827842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305800" cy="7620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23" charset="0"/>
                <a:ea typeface="Kozuka Gothic Pro B" pitchFamily="34" charset="-128"/>
              </a:rPr>
              <a:t>used for probability of system failure </a:t>
            </a:r>
          </a:p>
        </p:txBody>
      </p:sp>
      <p:grpSp>
        <p:nvGrpSpPr>
          <p:cNvPr id="143368" name="Group 22"/>
          <p:cNvGrpSpPr>
            <a:grpSpLocks/>
          </p:cNvGrpSpPr>
          <p:nvPr/>
        </p:nvGrpSpPr>
        <p:grpSpPr bwMode="auto">
          <a:xfrm>
            <a:off x="323850" y="1714500"/>
            <a:ext cx="3944938" cy="2705100"/>
            <a:chOff x="3275" y="702"/>
            <a:chExt cx="2485" cy="1841"/>
          </a:xfrm>
        </p:grpSpPr>
        <p:pic>
          <p:nvPicPr>
            <p:cNvPr id="143380" name="Picture 23" descr="alt_annulu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3" y="702"/>
              <a:ext cx="1296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81" name="Picture 24" descr="acc_2_65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916"/>
              <a:ext cx="1200" cy="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82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" y="1609"/>
              <a:ext cx="1118" cy="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83" name="Text Box 36"/>
            <p:cNvSpPr txBox="1">
              <a:spLocks noChangeArrowheads="1"/>
            </p:cNvSpPr>
            <p:nvPr/>
          </p:nvSpPr>
          <p:spPr bwMode="auto">
            <a:xfrm>
              <a:off x="3552" y="2377"/>
              <a:ext cx="824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chemeClr val="accent2"/>
                  </a:solidFill>
                  <a:latin typeface="Calibri" charset="0"/>
                </a:rPr>
                <a:t>a truss structure</a:t>
              </a:r>
              <a:endParaRPr lang="en-US" sz="1000">
                <a:latin typeface="Calibri" charset="0"/>
              </a:endParaRPr>
            </a:p>
          </p:txBody>
        </p:sp>
        <p:sp>
          <p:nvSpPr>
            <p:cNvPr id="143384" name="Text Box 38"/>
            <p:cNvSpPr txBox="1">
              <a:spLocks noChangeArrowheads="1"/>
            </p:cNvSpPr>
            <p:nvPr/>
          </p:nvSpPr>
          <p:spPr bwMode="auto">
            <a:xfrm>
              <a:off x="4572" y="717"/>
              <a:ext cx="114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chemeClr val="accent2"/>
                  </a:solidFill>
                  <a:latin typeface="Calibri" charset="0"/>
                </a:rPr>
                <a:t>typical scenarios for resulting ground acceleration</a:t>
              </a:r>
              <a:endParaRPr lang="en-US" sz="1000">
                <a:latin typeface="Calibri" charset="0"/>
              </a:endParaRPr>
            </a:p>
          </p:txBody>
        </p:sp>
        <p:sp>
          <p:nvSpPr>
            <p:cNvPr id="143385" name="Text Box 36"/>
            <p:cNvSpPr txBox="1">
              <a:spLocks noChangeArrowheads="1"/>
            </p:cNvSpPr>
            <p:nvPr/>
          </p:nvSpPr>
          <p:spPr bwMode="auto">
            <a:xfrm>
              <a:off x="5140" y="1854"/>
              <a:ext cx="620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chemeClr val="accent2"/>
                  </a:solidFill>
                  <a:latin typeface="Calibri" charset="0"/>
                </a:rPr>
                <a:t>when axial strain occurs near truss  resonance modes, failure can occur</a:t>
              </a:r>
              <a:endParaRPr lang="en-US" sz="1000">
                <a:latin typeface="Calibri" charset="0"/>
              </a:endParaRPr>
            </a:p>
          </p:txBody>
        </p:sp>
        <p:pic>
          <p:nvPicPr>
            <p:cNvPr id="143386" name="Picture 2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8" y="1880"/>
              <a:ext cx="827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87" name="Picture 2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" y="1865"/>
              <a:ext cx="82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88" name="Line 32"/>
            <p:cNvSpPr>
              <a:spLocks noChangeShapeType="1"/>
            </p:cNvSpPr>
            <p:nvPr/>
          </p:nvSpPr>
          <p:spPr bwMode="auto">
            <a:xfrm>
              <a:off x="3648" y="1104"/>
              <a:ext cx="480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89" name="Text Box 33"/>
            <p:cNvSpPr txBox="1">
              <a:spLocks noChangeArrowheads="1"/>
            </p:cNvSpPr>
            <p:nvPr/>
          </p:nvSpPr>
          <p:spPr bwMode="auto">
            <a:xfrm>
              <a:off x="3698" y="1008"/>
              <a:ext cx="428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>
                  <a:solidFill>
                    <a:srgbClr val="800000"/>
                  </a:solidFill>
                  <a:latin typeface="Calibri" charset="0"/>
                </a:rPr>
                <a:t>value at risk</a:t>
              </a:r>
              <a:endParaRPr lang="en-US" sz="1800"/>
            </a:p>
          </p:txBody>
        </p:sp>
        <p:sp>
          <p:nvSpPr>
            <p:cNvPr id="143390" name="Text Box 38"/>
            <p:cNvSpPr txBox="1">
              <a:spLocks noChangeArrowheads="1"/>
            </p:cNvSpPr>
            <p:nvPr/>
          </p:nvSpPr>
          <p:spPr bwMode="auto">
            <a:xfrm>
              <a:off x="3600" y="1190"/>
              <a:ext cx="90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56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chemeClr val="accent2"/>
                  </a:solidFill>
                  <a:latin typeface="Calibri" charset="0"/>
                </a:rPr>
                <a:t>probability of failure as a function of maximum ground acceleration</a:t>
              </a:r>
              <a:endParaRPr lang="en-US" sz="1000">
                <a:latin typeface="Calibri" charset="0"/>
              </a:endParaRPr>
            </a:p>
          </p:txBody>
        </p:sp>
      </p:grpSp>
      <p:sp>
        <p:nvSpPr>
          <p:cNvPr id="1827874" name="Rectangle 34"/>
          <p:cNvSpPr>
            <a:spLocks noChangeArrowheads="1"/>
          </p:cNvSpPr>
          <p:nvPr/>
        </p:nvSpPr>
        <p:spPr bwMode="auto">
          <a:xfrm>
            <a:off x="179388" y="1052513"/>
            <a:ext cx="4191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rial" pitchFamily="-123" charset="0"/>
                <a:ea typeface="+mn-ea"/>
                <a:cs typeface="+mn-cs"/>
              </a:rPr>
              <a:t>probability of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Arial" pitchFamily="-123" charset="0"/>
                <a:ea typeface="+mn-ea"/>
                <a:cs typeface="+mn-cs"/>
              </a:rPr>
              <a:t>elastoplastic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rial" pitchFamily="-123" charset="0"/>
                <a:ea typeface="+mn-ea"/>
                <a:cs typeface="+mn-cs"/>
              </a:rPr>
              <a:t> failure under strain due to ground acceleration</a:t>
            </a:r>
          </a:p>
        </p:txBody>
      </p:sp>
      <p:pic>
        <p:nvPicPr>
          <p:cNvPr id="143370" name="Picture 17" descr="psaap2-300dp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4450"/>
            <a:ext cx="11223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1" name="Picture 39" descr="mystic_snake2.jp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-17145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Straight Connector 40"/>
          <p:cNvCxnSpPr/>
          <p:nvPr/>
        </p:nvCxnSpPr>
        <p:spPr bwMode="auto">
          <a:xfrm>
            <a:off x="414338" y="908050"/>
            <a:ext cx="820896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373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Content Placeholder 2"/>
          <p:cNvSpPr>
            <a:spLocks/>
          </p:cNvSpPr>
          <p:nvPr/>
        </p:nvSpPr>
        <p:spPr bwMode="auto">
          <a:xfrm>
            <a:off x="6610350" y="5229225"/>
            <a:ext cx="2089150" cy="1079500"/>
          </a:xfrm>
          <a:prstGeom prst="rect">
            <a:avLst/>
          </a:prstGeom>
          <a:solidFill>
            <a:srgbClr val="E8E8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defTabSz="455613" eaLnBrk="0" hangingPunct="0">
              <a:spcBef>
                <a:spcPct val="20000"/>
              </a:spcBef>
              <a:buClr>
                <a:srgbClr val="F0A700"/>
              </a:buClr>
              <a:defRPr/>
            </a:pPr>
            <a:r>
              <a:rPr lang="en-US" sz="1000" dirty="0">
                <a:latin typeface="Calibri" charset="0"/>
              </a:rPr>
              <a:t>A feasible set defined by bounds</a:t>
            </a:r>
          </a:p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  <a:buFont typeface="Wingdings" charset="0"/>
              <a:buChar char="§"/>
              <a:defRPr/>
            </a:pPr>
            <a:endParaRPr lang="en-US" sz="1400" dirty="0">
              <a:latin typeface="Calibri" charset="0"/>
            </a:endParaRPr>
          </a:p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  <a:buFont typeface="Wingdings" charset="0"/>
              <a:buChar char="§"/>
              <a:defRPr/>
            </a:pPr>
            <a:endParaRPr lang="en-US" sz="800" dirty="0">
              <a:latin typeface="Calibri" charset="0"/>
            </a:endParaRPr>
          </a:p>
          <a:p>
            <a:pPr defTabSz="455613" eaLnBrk="0" hangingPunct="0">
              <a:spcBef>
                <a:spcPct val="20000"/>
              </a:spcBef>
              <a:buClr>
                <a:srgbClr val="F0A700"/>
              </a:buClr>
              <a:defRPr/>
            </a:pPr>
            <a:r>
              <a:rPr lang="en-US" sz="1000" dirty="0">
                <a:latin typeface="Calibri" charset="0"/>
              </a:rPr>
              <a:t> …and a mean constraint on area</a:t>
            </a:r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6021388"/>
            <a:ext cx="2025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5626100"/>
            <a:ext cx="1373188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43377" name="Group 22"/>
          <p:cNvGrpSpPr>
            <a:grpSpLocks/>
          </p:cNvGrpSpPr>
          <p:nvPr/>
        </p:nvGrpSpPr>
        <p:grpSpPr bwMode="auto">
          <a:xfrm>
            <a:off x="6754813" y="5445125"/>
            <a:ext cx="1504950" cy="206375"/>
            <a:chOff x="3648" y="2976"/>
            <a:chExt cx="1440" cy="220"/>
          </a:xfrm>
        </p:grpSpPr>
        <p:pic>
          <p:nvPicPr>
            <p:cNvPr id="45" name="Picture 23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976"/>
              <a:ext cx="1440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6" name="Picture 2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" y="3023"/>
              <a:ext cx="73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8820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860610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8392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23" charset="0"/>
                <a:ea typeface="Kozuka Gothic Pro B" pitchFamily="34" charset="-128"/>
              </a:rPr>
              <a:t>outlook and opportunities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23" charset="0"/>
              <a:ea typeface="Kozuka Gothic Pro B" pitchFamily="34" charset="-128"/>
            </a:endParaRPr>
          </a:p>
        </p:txBody>
      </p:sp>
      <p:sp>
        <p:nvSpPr>
          <p:cNvPr id="161795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  <a:p>
            <a:endParaRPr lang="en-US" dirty="0">
              <a:ea typeface="ＭＳ Ｐゴシック" charset="0"/>
            </a:endParaRP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sp>
        <p:nvSpPr>
          <p:cNvPr id="233476" name="Content Placeholder 2"/>
          <p:cNvSpPr>
            <a:spLocks/>
          </p:cNvSpPr>
          <p:nvPr/>
        </p:nvSpPr>
        <p:spPr bwMode="auto">
          <a:xfrm>
            <a:off x="533400" y="842963"/>
            <a:ext cx="800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0" hangingPunct="0">
              <a:spcBef>
                <a:spcPct val="20000"/>
              </a:spcBef>
              <a:defRPr/>
            </a:pPr>
            <a:endParaRPr lang="en-US" sz="1800" dirty="0"/>
          </a:p>
          <a:p>
            <a:pPr lvl="1" eaLnBrk="0" hangingPunct="0">
              <a:spcBef>
                <a:spcPct val="20000"/>
              </a:spcBef>
              <a:defRPr/>
            </a:pPr>
            <a:endParaRPr lang="en-US" sz="1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/>
              <a:t>focused on applying mystic to advance machine learning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/>
              <a:t>new high-level optimization workflows and strategies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/>
              <a:t>new auto-dimensional reduction conditions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/>
              <a:t>improving speed through multi-grid solvers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/>
              <a:t>new releases of our software are available at: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600" dirty="0">
                <a:solidFill>
                  <a:srgbClr val="800000"/>
                </a:solidFill>
              </a:rPr>
              <a:t>https://</a:t>
            </a:r>
            <a:r>
              <a:rPr lang="en-US" sz="1600" dirty="0" err="1">
                <a:solidFill>
                  <a:srgbClr val="800000"/>
                </a:solidFill>
              </a:rPr>
              <a:t>github.com</a:t>
            </a:r>
            <a:r>
              <a:rPr lang="en-US" sz="1600" dirty="0">
                <a:solidFill>
                  <a:srgbClr val="800000"/>
                </a:solidFill>
              </a:rPr>
              <a:t>/</a:t>
            </a:r>
            <a:r>
              <a:rPr lang="en-US" sz="1600" dirty="0" err="1">
                <a:solidFill>
                  <a:srgbClr val="800000"/>
                </a:solidFill>
              </a:rPr>
              <a:t>uqfoundation</a:t>
            </a:r>
            <a:endParaRPr lang="en-US" sz="800" dirty="0"/>
          </a:p>
          <a:p>
            <a:pPr eaLnBrk="0" hangingPunct="0">
              <a:spcBef>
                <a:spcPct val="20000"/>
              </a:spcBef>
              <a:defRPr/>
            </a:pPr>
            <a:endParaRPr lang="en-US" sz="1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/>
              <a:t>I am interested </a:t>
            </a:r>
            <a:r>
              <a:rPr lang="en-US" sz="2000" dirty="0"/>
              <a:t>in new opportunities for applications of these frameworks, and </a:t>
            </a:r>
            <a:r>
              <a:rPr lang="en-US" sz="2000" dirty="0" smtClean="0"/>
              <a:t>am </a:t>
            </a:r>
            <a:r>
              <a:rPr lang="en-US" sz="2000" dirty="0"/>
              <a:t>always looking for contributors, collaborators, and </a:t>
            </a:r>
            <a:r>
              <a:rPr lang="en-US" sz="2000" dirty="0" smtClean="0"/>
              <a:t>partners, especially in materials science</a:t>
            </a:r>
            <a:endParaRPr lang="en-US" sz="2000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600" dirty="0">
                <a:solidFill>
                  <a:schemeClr val="accent2"/>
                </a:solidFill>
              </a:rPr>
              <a:t>contact me at: </a:t>
            </a:r>
            <a:r>
              <a:rPr lang="en-US" sz="1600" dirty="0" err="1">
                <a:solidFill>
                  <a:srgbClr val="800000"/>
                </a:solidFill>
              </a:rPr>
              <a:t>mmckerns@uqfoundation.org</a:t>
            </a:r>
            <a:endParaRPr lang="en-US" sz="1600" dirty="0">
              <a:solidFill>
                <a:srgbClr val="800000"/>
              </a:solidFill>
            </a:endParaRPr>
          </a:p>
        </p:txBody>
      </p:sp>
      <p:pic>
        <p:nvPicPr>
          <p:cNvPr id="161797" name="Picture 7" descr="mystic_snake2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-171450"/>
            <a:ext cx="151288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414338" y="908050"/>
            <a:ext cx="820896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799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-961433" y="335926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0499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038600" y="5029200"/>
            <a:ext cx="4267200" cy="685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>
                <a:solidFill>
                  <a:schemeClr val="bg2"/>
                </a:solidFill>
                <a:ea typeface="ＭＳ Ｐゴシック" charset="0"/>
              </a:rPr>
              <a:t> End Presentation</a:t>
            </a:r>
            <a:endParaRPr lang="en-US">
              <a:ea typeface="ＭＳ Ｐゴシック" charset="0"/>
            </a:endParaRPr>
          </a:p>
        </p:txBody>
      </p:sp>
      <p:pic>
        <p:nvPicPr>
          <p:cNvPr id="117248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6308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r>
              <a:rPr lang="en-US">
                <a:ea typeface="Kozuka Gothic Pro B" charset="0"/>
                <a:cs typeface="Kozuka Gothic Pro B" charset="0"/>
              </a:rPr>
              <a:t>example: computing at exascale </a:t>
            </a:r>
          </a:p>
        </p:txBody>
      </p:sp>
      <p:sp>
        <p:nvSpPr>
          <p:cNvPr id="102402" name="Content Placeholder 2"/>
          <p:cNvSpPr>
            <a:spLocks noGrp="1"/>
          </p:cNvSpPr>
          <p:nvPr>
            <p:ph idx="4294967295"/>
          </p:nvPr>
        </p:nvSpPr>
        <p:spPr>
          <a:xfrm>
            <a:off x="533400" y="1143000"/>
            <a:ext cx="8153400" cy="5029200"/>
          </a:xfrm>
        </p:spPr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102403" name="Content Placeholder 2"/>
          <p:cNvSpPr>
            <a:spLocks/>
          </p:cNvSpPr>
          <p:nvPr/>
        </p:nvSpPr>
        <p:spPr bwMode="auto">
          <a:xfrm>
            <a:off x="533400" y="8382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altLang="ja-JP" sz="2200"/>
              <a:t>DoE Exascale Co-Design Center for                       Materials in Extreme Environments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altLang="ja-JP" sz="1800">
                <a:solidFill>
                  <a:schemeClr val="accent2"/>
                </a:solidFill>
              </a:rPr>
              <a:t>DoE ASCR Center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exascale system design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/>
              <a:t>What is required for computing at exascale?</a:t>
            </a:r>
            <a:endParaRPr lang="en-US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predicted failure rates say that failure                                             will be a part of normal operation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therefore, an exascale computing system                                      must be managed by statistics and a reliable uncertainty engine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asynchronous and stochastic operation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robustness against failure over the ability to restart</a:t>
            </a:r>
            <a:endParaRPr lang="en-US" sz="120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/>
              <a:t>Team:</a:t>
            </a:r>
            <a:endParaRPr lang="en-US" altLang="ja-JP" sz="220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7 Bell prize winners: CS and Materials Science</a:t>
            </a:r>
            <a:endParaRPr lang="en-US" sz="1800">
              <a:solidFill>
                <a:schemeClr val="bg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primarily C++/Fortran and MPI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800000"/>
                </a:solidFill>
              </a:rPr>
              <a:t>driven by python for programming models (MPI+X) and statistics</a:t>
            </a:r>
          </a:p>
        </p:txBody>
      </p:sp>
      <p:pic>
        <p:nvPicPr>
          <p:cNvPr id="1769478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02405" name="Group 4"/>
          <p:cNvGrpSpPr>
            <a:grpSpLocks/>
          </p:cNvGrpSpPr>
          <p:nvPr/>
        </p:nvGrpSpPr>
        <p:grpSpPr bwMode="auto">
          <a:xfrm>
            <a:off x="6403975" y="1295400"/>
            <a:ext cx="1825625" cy="596900"/>
            <a:chOff x="152400" y="5334000"/>
            <a:chExt cx="1826141" cy="596444"/>
          </a:xfrm>
        </p:grpSpPr>
        <p:grpSp>
          <p:nvGrpSpPr>
            <p:cNvPr id="102411" name="Group 2"/>
            <p:cNvGrpSpPr>
              <a:grpSpLocks/>
            </p:cNvGrpSpPr>
            <p:nvPr/>
          </p:nvGrpSpPr>
          <p:grpSpPr bwMode="auto">
            <a:xfrm>
              <a:off x="336527" y="5334000"/>
              <a:ext cx="1416073" cy="461665"/>
              <a:chOff x="304800" y="5867400"/>
              <a:chExt cx="1416073" cy="461665"/>
            </a:xfrm>
          </p:grpSpPr>
          <p:sp>
            <p:nvSpPr>
              <p:cNvPr id="102413" name="TextBox 1"/>
              <p:cNvSpPr txBox="1">
                <a:spLocks noChangeArrowheads="1"/>
              </p:cNvSpPr>
              <p:nvPr/>
            </p:nvSpPr>
            <p:spPr bwMode="auto">
              <a:xfrm>
                <a:off x="304800" y="5867400"/>
                <a:ext cx="141607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ExMatEx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04875" y="5867400"/>
                <a:ext cx="1057574" cy="4616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 err="1">
                    <a:solidFill>
                      <a:schemeClr val="accent5">
                        <a:lumMod val="75000"/>
                      </a:schemeClr>
                    </a:solidFill>
                    <a:latin typeface="Arial"/>
                  </a:rPr>
                  <a:t>ExMat</a:t>
                </a:r>
                <a:endParaRPr lang="en-US" dirty="0">
                  <a:solidFill>
                    <a:schemeClr val="accent5">
                      <a:lumMod val="75000"/>
                    </a:schemeClr>
                  </a:solidFill>
                  <a:latin typeface="Arial"/>
                </a:endParaRPr>
              </a:p>
            </p:txBody>
          </p:sp>
          <p:sp>
            <p:nvSpPr>
              <p:cNvPr id="102415" name="TextBox 18"/>
              <p:cNvSpPr txBox="1">
                <a:spLocks noChangeArrowheads="1"/>
              </p:cNvSpPr>
              <p:nvPr/>
            </p:nvSpPr>
            <p:spPr bwMode="auto">
              <a:xfrm>
                <a:off x="304800" y="5867400"/>
                <a:ext cx="54383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Ex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52400" y="5714709"/>
              <a:ext cx="1826141" cy="2157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800" dirty="0">
                  <a:solidFill>
                    <a:schemeClr val="accent3">
                      <a:lumMod val="65000"/>
                    </a:schemeClr>
                  </a:solidFill>
                </a:rPr>
                <a:t>Extreme Materials at Extreme Scale</a:t>
              </a:r>
            </a:p>
          </p:txBody>
        </p:sp>
      </p:grpSp>
      <p:pic>
        <p:nvPicPr>
          <p:cNvPr id="102406" name="Picture 6" descr="ExMatEx-industr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95625"/>
            <a:ext cx="8191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7" descr="ExMatEx-industry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3124200"/>
            <a:ext cx="10461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8" name="TextBox 1"/>
          <p:cNvSpPr txBox="1">
            <a:spLocks noChangeArrowheads="1"/>
          </p:cNvSpPr>
          <p:nvPr/>
        </p:nvSpPr>
        <p:spPr bwMode="auto">
          <a:xfrm>
            <a:off x="5756275" y="2587625"/>
            <a:ext cx="3235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DoE Extreme-Scale Technology Acceleration</a:t>
            </a:r>
          </a:p>
          <a:p>
            <a:pPr eaLnBrk="1" hangingPunct="1"/>
            <a:r>
              <a:rPr lang="en-US" sz="1200"/>
              <a:t>                     FastForward $62.5M</a:t>
            </a:r>
          </a:p>
        </p:txBody>
      </p:sp>
      <p:pic>
        <p:nvPicPr>
          <p:cNvPr id="102409" name="Picture 8" descr="ExMatEx-Un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5" y="2057400"/>
            <a:ext cx="47323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Picture 28" descr="ctlogo_paleyellow_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13" y="20859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5658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r>
              <a:rPr lang="en-US">
                <a:ea typeface="Kozuka Gothic Pro B" charset="0"/>
                <a:cs typeface="Kozuka Gothic Pro B" charset="0"/>
              </a:rPr>
              <a:t>the challenge: resilience at the exascale </a:t>
            </a:r>
          </a:p>
        </p:txBody>
      </p:sp>
      <p:sp>
        <p:nvSpPr>
          <p:cNvPr id="104450" name="Content Placeholder 2"/>
          <p:cNvSpPr>
            <a:spLocks noGrp="1"/>
          </p:cNvSpPr>
          <p:nvPr>
            <p:ph idx="4294967295"/>
          </p:nvPr>
        </p:nvSpPr>
        <p:spPr>
          <a:xfrm>
            <a:off x="533400" y="1143000"/>
            <a:ext cx="8153400" cy="5029200"/>
          </a:xfrm>
        </p:spPr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104451" name="Content Placeholder 2"/>
          <p:cNvSpPr>
            <a:spLocks/>
          </p:cNvSpPr>
          <p:nvPr/>
        </p:nvSpPr>
        <p:spPr bwMode="auto">
          <a:xfrm>
            <a:off x="533400" y="838200"/>
            <a:ext cx="838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/>
              <a:t>It’s expected failure will occur as a part of normal operation.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I’ll focus on “bad data”, but in many cases I’ll generalize to “failure”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2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/>
              <a:t>What algorithmic changes can enable resilience at exascale?</a:t>
            </a:r>
            <a:endParaRPr lang="en-US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FF0000"/>
                </a:solidFill>
              </a:rPr>
              <a:t>conjecture: an exascale system should be driven by statistics,                   and utilize redundancy where failure is expected to have a sizable impact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robustness against failure over the need to restart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programming models for dynamic flexibility in execution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asynchronous parallel and stochastic operation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chemeClr val="accent2"/>
                </a:solidFill>
              </a:rPr>
              <a:t>integrated statistical forecasting and metric evaluation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20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altLang="ja-JP" sz="2200"/>
              <a:t>How can statistics play a huge role in resiliency at exascale?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90"/>
                </a:solidFill>
              </a:rPr>
              <a:t>identifying and filtering out errors (e.g. outliers that point to ‘bad data’)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90"/>
                </a:solidFill>
              </a:rPr>
              <a:t>statistical sampling (for known distributions)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90"/>
                </a:solidFill>
              </a:rPr>
              <a:t>statistical estimators/validators for system/algorithm behavior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90"/>
                </a:solidFill>
              </a:rPr>
              <a:t>integrated driver for algorithmic robustness against failure</a:t>
            </a:r>
          </a:p>
        </p:txBody>
      </p:sp>
      <p:pic>
        <p:nvPicPr>
          <p:cNvPr id="1769478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572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smtClean="0">
              <a:solidFill>
                <a:srgbClr val="000000"/>
              </a:solidFill>
            </a:endParaRPr>
          </a:p>
        </p:txBody>
      </p:sp>
      <p:pic>
        <p:nvPicPr>
          <p:cNvPr id="14338" name="Picture 14" descr="mystic_snake2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-17145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39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222268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quantifying </a:t>
            </a:r>
            <a:r>
              <a:rPr lang="en-US" sz="2800" dirty="0">
                <a:solidFill>
                  <a:srgbClr val="222268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expert </a:t>
            </a:r>
            <a:r>
              <a:rPr lang="en-US" sz="2800" dirty="0" smtClean="0">
                <a:solidFill>
                  <a:srgbClr val="222268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knowledge (may be hard)</a:t>
            </a:r>
            <a:endParaRPr lang="en-US" sz="2800" dirty="0">
              <a:solidFill>
                <a:srgbClr val="222268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ea typeface="Kozuka Gothic Pro B" charset="0"/>
              <a:cs typeface="Kozuka Gothic Pro B" charset="0"/>
            </a:endParaRPr>
          </a:p>
        </p:txBody>
      </p:sp>
      <p:sp>
        <p:nvSpPr>
          <p:cNvPr id="1434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sp>
        <p:nvSpPr>
          <p:cNvPr id="14342" name="Content Placeholder 2"/>
          <p:cNvSpPr>
            <a:spLocks/>
          </p:cNvSpPr>
          <p:nvPr/>
        </p:nvSpPr>
        <p:spPr bwMode="auto">
          <a:xfrm>
            <a:off x="457200" y="838200"/>
            <a:ext cx="662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ask an expert "is my crystal pure?":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rgbClr val="333399"/>
                </a:solidFill>
              </a:rPr>
              <a:t>look at peak position, width, height, shape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rgbClr val="333399"/>
                </a:solidFill>
              </a:rPr>
              <a:t>for both pair distribution and difference functions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rgbClr val="333399"/>
                </a:solidFill>
              </a:rPr>
              <a:t>then make a judgment if crystal is pure or not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goal: quantify the knowledge ("how pure?"):</a:t>
            </a:r>
            <a:endParaRPr lang="en-US" dirty="0" smtClean="0">
              <a:solidFill>
                <a:srgbClr val="000000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rgbClr val="333399"/>
                </a:solidFill>
              </a:rPr>
              <a:t>what indicates imperfection versus noise?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rgbClr val="333399"/>
                </a:solidFill>
              </a:rPr>
              <a:t>can we write equations for expected differences?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rgbClr val="333399"/>
                </a:solidFill>
              </a:rPr>
              <a:t>can we write equations for the expected noise?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rgbClr val="800000"/>
                </a:solidFill>
              </a:rPr>
              <a:t>if we quantify information… we can use it to predict!</a:t>
            </a:r>
          </a:p>
        </p:txBody>
      </p:sp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43063"/>
            <a:ext cx="2819400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Content Placeholder 2"/>
          <p:cNvSpPr>
            <a:spLocks/>
          </p:cNvSpPr>
          <p:nvPr/>
        </p:nvSpPr>
        <p:spPr bwMode="auto">
          <a:xfrm>
            <a:off x="457200" y="4419600"/>
            <a:ext cx="8229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we then can ask (and automate):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rgbClr val="333399"/>
                </a:solidFill>
              </a:rPr>
              <a:t>what is the likelihood the crystal is pure (upper/lower bounds)?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rgbClr val="333399"/>
                </a:solidFill>
              </a:rPr>
              <a:t>is the crystal pure within some tolerance?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rgbClr val="333399"/>
                </a:solidFill>
              </a:rPr>
              <a:t>what is the structure that most likely produces the PDF given all available information? </a:t>
            </a:r>
            <a:endParaRPr lang="en-US" sz="1800" dirty="0" smtClean="0">
              <a:solidFill>
                <a:srgbClr val="800000"/>
              </a:solidFill>
            </a:endParaRPr>
          </a:p>
        </p:txBody>
      </p:sp>
      <p:sp>
        <p:nvSpPr>
          <p:cNvPr id="1862664" name="Text Box 8"/>
          <p:cNvSpPr txBox="1">
            <a:spLocks noChangeArrowheads="1"/>
          </p:cNvSpPr>
          <p:nvPr/>
        </p:nvSpPr>
        <p:spPr bwMode="auto">
          <a:xfrm>
            <a:off x="5943600" y="4953000"/>
            <a:ext cx="3048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800000"/>
                </a:solidFill>
              </a:rPr>
              <a:t>optimal bounds on statistical error</a:t>
            </a:r>
            <a:endParaRPr lang="en-US" sz="1000" dirty="0">
              <a:solidFill>
                <a:srgbClr val="800000"/>
              </a:solidFill>
            </a:endParaRPr>
          </a:p>
        </p:txBody>
      </p:sp>
      <p:sp>
        <p:nvSpPr>
          <p:cNvPr id="1862665" name="Text Box 9"/>
          <p:cNvSpPr txBox="1">
            <a:spLocks noChangeArrowheads="1"/>
          </p:cNvSpPr>
          <p:nvPr/>
        </p:nvSpPr>
        <p:spPr bwMode="auto">
          <a:xfrm>
            <a:off x="5715000" y="5638800"/>
            <a:ext cx="327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800000"/>
                </a:solidFill>
              </a:rPr>
              <a:t>uncertainty as model failure</a:t>
            </a:r>
            <a:endParaRPr lang="en-US" sz="1000" dirty="0">
              <a:solidFill>
                <a:srgbClr val="800000"/>
              </a:solidFill>
            </a:endParaRPr>
          </a:p>
        </p:txBody>
      </p:sp>
      <p:sp>
        <p:nvSpPr>
          <p:cNvPr id="1862666" name="Freeform 10"/>
          <p:cNvSpPr>
            <a:spLocks/>
          </p:cNvSpPr>
          <p:nvPr/>
        </p:nvSpPr>
        <p:spPr bwMode="auto">
          <a:xfrm>
            <a:off x="5630863" y="4941888"/>
            <a:ext cx="369887" cy="290512"/>
          </a:xfrm>
          <a:custGeom>
            <a:avLst/>
            <a:gdLst>
              <a:gd name="T0" fmla="*/ 233 w 233"/>
              <a:gd name="T1" fmla="*/ 57 h 183"/>
              <a:gd name="T2" fmla="*/ 94 w 233"/>
              <a:gd name="T3" fmla="*/ 0 h 183"/>
              <a:gd name="T4" fmla="*/ 56 w 233"/>
              <a:gd name="T5" fmla="*/ 51 h 183"/>
              <a:gd name="T6" fmla="*/ 44 w 233"/>
              <a:gd name="T7" fmla="*/ 126 h 183"/>
              <a:gd name="T8" fmla="*/ 0 w 233"/>
              <a:gd name="T9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183">
                <a:moveTo>
                  <a:pt x="233" y="57"/>
                </a:moveTo>
                <a:cubicBezTo>
                  <a:pt x="180" y="48"/>
                  <a:pt x="142" y="18"/>
                  <a:pt x="94" y="0"/>
                </a:cubicBezTo>
                <a:cubicBezTo>
                  <a:pt x="56" y="10"/>
                  <a:pt x="66" y="14"/>
                  <a:pt x="56" y="51"/>
                </a:cubicBezTo>
                <a:cubicBezTo>
                  <a:pt x="68" y="87"/>
                  <a:pt x="78" y="104"/>
                  <a:pt x="44" y="126"/>
                </a:cubicBezTo>
                <a:cubicBezTo>
                  <a:pt x="31" y="144"/>
                  <a:pt x="0" y="159"/>
                  <a:pt x="0" y="183"/>
                </a:cubicBezTo>
              </a:path>
            </a:pathLst>
          </a:cu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800000"/>
              </a:solidFill>
            </a:endParaRPr>
          </a:p>
        </p:txBody>
      </p:sp>
      <p:sp>
        <p:nvSpPr>
          <p:cNvPr id="1862667" name="Text Box 11"/>
          <p:cNvSpPr txBox="1">
            <a:spLocks noChangeArrowheads="1"/>
          </p:cNvSpPr>
          <p:nvPr/>
        </p:nvSpPr>
        <p:spPr bwMode="auto">
          <a:xfrm>
            <a:off x="5257800" y="6461125"/>
            <a:ext cx="1066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800000"/>
                </a:solidFill>
              </a:rPr>
              <a:t>optimal model</a:t>
            </a:r>
            <a:endParaRPr lang="en-US" sz="1000" dirty="0">
              <a:solidFill>
                <a:srgbClr val="800000"/>
              </a:solidFill>
            </a:endParaRPr>
          </a:p>
        </p:txBody>
      </p:sp>
      <p:sp>
        <p:nvSpPr>
          <p:cNvPr id="1862668" name="Freeform 12"/>
          <p:cNvSpPr>
            <a:spLocks/>
          </p:cNvSpPr>
          <p:nvPr/>
        </p:nvSpPr>
        <p:spPr bwMode="auto">
          <a:xfrm>
            <a:off x="4876800" y="6248400"/>
            <a:ext cx="439738" cy="300038"/>
          </a:xfrm>
          <a:custGeom>
            <a:avLst/>
            <a:gdLst>
              <a:gd name="T0" fmla="*/ 277 w 277"/>
              <a:gd name="T1" fmla="*/ 189 h 189"/>
              <a:gd name="T2" fmla="*/ 214 w 277"/>
              <a:gd name="T3" fmla="*/ 69 h 189"/>
              <a:gd name="T4" fmla="*/ 120 w 277"/>
              <a:gd name="T5" fmla="*/ 113 h 189"/>
              <a:gd name="T6" fmla="*/ 32 w 277"/>
              <a:gd name="T7" fmla="*/ 63 h 189"/>
              <a:gd name="T8" fmla="*/ 13 w 277"/>
              <a:gd name="T9" fmla="*/ 18 h 189"/>
              <a:gd name="T10" fmla="*/ 0 w 277"/>
              <a:gd name="T11" fmla="*/ 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7" h="189">
                <a:moveTo>
                  <a:pt x="277" y="189"/>
                </a:moveTo>
                <a:cubicBezTo>
                  <a:pt x="259" y="151"/>
                  <a:pt x="256" y="82"/>
                  <a:pt x="214" y="69"/>
                </a:cubicBezTo>
                <a:cubicBezTo>
                  <a:pt x="178" y="80"/>
                  <a:pt x="154" y="102"/>
                  <a:pt x="120" y="113"/>
                </a:cubicBezTo>
                <a:cubicBezTo>
                  <a:pt x="58" y="106"/>
                  <a:pt x="61" y="121"/>
                  <a:pt x="32" y="63"/>
                </a:cubicBezTo>
                <a:cubicBezTo>
                  <a:pt x="24" y="48"/>
                  <a:pt x="20" y="32"/>
                  <a:pt x="13" y="18"/>
                </a:cubicBezTo>
                <a:cubicBezTo>
                  <a:pt x="9" y="11"/>
                  <a:pt x="0" y="0"/>
                  <a:pt x="0" y="0"/>
                </a:cubicBezTo>
              </a:path>
            </a:pathLst>
          </a:cu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465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3970" name="Content Placeholder 2"/>
          <p:cNvSpPr>
            <a:spLocks/>
          </p:cNvSpPr>
          <p:nvPr/>
        </p:nvSpPr>
        <p:spPr bwMode="auto">
          <a:xfrm>
            <a:off x="5651500" y="3284538"/>
            <a:ext cx="3111500" cy="3024187"/>
          </a:xfrm>
          <a:prstGeom prst="rect">
            <a:avLst/>
          </a:prstGeom>
          <a:solidFill>
            <a:srgbClr val="E8E8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41313" indent="-341313" defTabSz="455613" eaLnBrk="0" hangingPunct="0">
              <a:spcBef>
                <a:spcPct val="20000"/>
              </a:spcBef>
              <a:buClr>
                <a:srgbClr val="F0A700"/>
              </a:buClr>
            </a:pPr>
            <a:endParaRPr lang="en-US" sz="1400">
              <a:latin typeface="Calibri" charset="0"/>
            </a:endParaRPr>
          </a:p>
        </p:txBody>
      </p:sp>
      <p:pic>
        <p:nvPicPr>
          <p:cNvPr id="8397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066800"/>
            <a:ext cx="85217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1938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7467600" cy="762000"/>
          </a:xfrm>
        </p:spPr>
        <p:txBody>
          <a:bodyPr lIns="91429" tIns="45714" rIns="91429" bIns="45714"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23" charset="0"/>
                <a:ea typeface="Kozuka Gothic Pro B" pitchFamily="34" charset="-128"/>
              </a:rPr>
              <a:t>typical problem: model of impact plasticity</a:t>
            </a:r>
          </a:p>
        </p:txBody>
      </p:sp>
      <p:sp>
        <p:nvSpPr>
          <p:cNvPr id="83973" name="Rectangle 9"/>
          <p:cNvSpPr>
            <a:spLocks noChangeArrowheads="1"/>
          </p:cNvSpPr>
          <p:nvPr/>
        </p:nvSpPr>
        <p:spPr bwMode="auto">
          <a:xfrm>
            <a:off x="1028700" y="14573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defTabSz="455613"/>
            <a:endParaRPr lang="en-US" sz="1800">
              <a:latin typeface="Calibri" charset="0"/>
            </a:endParaRPr>
          </a:p>
        </p:txBody>
      </p:sp>
      <p:sp>
        <p:nvSpPr>
          <p:cNvPr id="83974" name="Text Box 38"/>
          <p:cNvSpPr txBox="1">
            <a:spLocks noChangeArrowheads="1"/>
          </p:cNvSpPr>
          <p:nvPr/>
        </p:nvSpPr>
        <p:spPr bwMode="auto">
          <a:xfrm>
            <a:off x="5562600" y="2209800"/>
            <a:ext cx="18176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…</a:t>
            </a:r>
            <a:endParaRPr lang="en-US" sz="1000">
              <a:latin typeface="Calibri" charset="0"/>
            </a:endParaRPr>
          </a:p>
        </p:txBody>
      </p:sp>
      <p:sp>
        <p:nvSpPr>
          <p:cNvPr id="83975" name="Text Box 36"/>
          <p:cNvSpPr txBox="1">
            <a:spLocks noChangeArrowheads="1"/>
          </p:cNvSpPr>
          <p:nvPr/>
        </p:nvSpPr>
        <p:spPr bwMode="auto">
          <a:xfrm>
            <a:off x="5562600" y="1219200"/>
            <a:ext cx="984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… </a:t>
            </a:r>
            <a:endParaRPr lang="en-US" sz="1000">
              <a:latin typeface="Calibri" charset="0"/>
            </a:endParaRPr>
          </a:p>
        </p:txBody>
      </p:sp>
      <p:sp>
        <p:nvSpPr>
          <p:cNvPr id="83976" name="Text Box 38"/>
          <p:cNvSpPr txBox="1">
            <a:spLocks noChangeArrowheads="1"/>
          </p:cNvSpPr>
          <p:nvPr/>
        </p:nvSpPr>
        <p:spPr bwMode="auto">
          <a:xfrm>
            <a:off x="5562600" y="1676400"/>
            <a:ext cx="1428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accent2"/>
                </a:solidFill>
                <a:latin typeface="Calibri" charset="0"/>
              </a:rPr>
              <a:t>… </a:t>
            </a:r>
            <a:endParaRPr lang="en-US" sz="1000">
              <a:latin typeface="Calibri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414338" y="908050"/>
            <a:ext cx="820896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978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3979" name="Picture 14" descr="mystic_snake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-17145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3219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r>
              <a:rPr lang="en-US" dirty="0" smtClean="0">
                <a:ea typeface="Kozuka Gothic Pro B" charset="0"/>
                <a:cs typeface="Kozuka Gothic Pro B" charset="0"/>
              </a:rPr>
              <a:t>metrics for </a:t>
            </a:r>
            <a:r>
              <a:rPr lang="en-US" dirty="0">
                <a:ea typeface="Kozuka Gothic Pro B" charset="0"/>
                <a:cs typeface="Kozuka Gothic Pro B" charset="0"/>
              </a:rPr>
              <a:t>“how good is my model?”</a:t>
            </a:r>
          </a:p>
        </p:txBody>
      </p:sp>
      <p:sp>
        <p:nvSpPr>
          <p:cNvPr id="8806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>
              <a:ea typeface="ＭＳ Ｐゴシック" charset="0"/>
            </a:endParaRPr>
          </a:p>
          <a:p>
            <a:endParaRPr lang="en-US">
              <a:ea typeface="ＭＳ Ｐゴシック" charset="0"/>
            </a:endParaRPr>
          </a:p>
          <a:p>
            <a:pPr>
              <a:buFontTx/>
              <a:buNone/>
            </a:pPr>
            <a:endParaRPr lang="en-US">
              <a:ea typeface="ＭＳ Ｐゴシック" charset="0"/>
            </a:endParaRPr>
          </a:p>
        </p:txBody>
      </p:sp>
      <p:pic>
        <p:nvPicPr>
          <p:cNvPr id="1757190" name="Picture 6"/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3820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88068" name="Group 8"/>
          <p:cNvGrpSpPr>
            <a:grpSpLocks noChangeAspect="1"/>
          </p:cNvGrpSpPr>
          <p:nvPr/>
        </p:nvGrpSpPr>
        <p:grpSpPr bwMode="auto">
          <a:xfrm>
            <a:off x="228600" y="1295400"/>
            <a:ext cx="5486400" cy="484188"/>
            <a:chOff x="240" y="864"/>
            <a:chExt cx="5026" cy="444"/>
          </a:xfrm>
        </p:grpSpPr>
        <p:sp>
          <p:nvSpPr>
            <p:cNvPr id="88111" name="Flowchart: Direct Access Storage 2"/>
            <p:cNvSpPr>
              <a:spLocks noChangeAspect="1" noChangeArrowheads="1"/>
            </p:cNvSpPr>
            <p:nvPr/>
          </p:nvSpPr>
          <p:spPr bwMode="auto">
            <a:xfrm>
              <a:off x="864" y="864"/>
              <a:ext cx="1152" cy="384"/>
            </a:xfrm>
            <a:prstGeom prst="flowChartMagneticDrum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88112" name="Flowchart: Direct Access Storage 25"/>
            <p:cNvSpPr>
              <a:spLocks noChangeAspect="1" noChangeArrowheads="1"/>
            </p:cNvSpPr>
            <p:nvPr/>
          </p:nvSpPr>
          <p:spPr bwMode="auto">
            <a:xfrm>
              <a:off x="2160" y="864"/>
              <a:ext cx="1153" cy="384"/>
            </a:xfrm>
            <a:prstGeom prst="flowChartMagneticDrum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pic>
          <p:nvPicPr>
            <p:cNvPr id="30" name="Picture 29" descr="txp_fig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1" y="1126"/>
              <a:ext cx="240" cy="169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rgbClr val="000000"/>
                    </a:prst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88114" name="Straight Arrow Connector 5"/>
            <p:cNvCxnSpPr>
              <a:cxnSpLocks noChangeAspect="1" noChangeShapeType="1"/>
            </p:cNvCxnSpPr>
            <p:nvPr/>
          </p:nvCxnSpPr>
          <p:spPr bwMode="auto">
            <a:xfrm>
              <a:off x="336" y="1056"/>
              <a:ext cx="528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" name="Picture 8" descr="txp_fig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88" y="869"/>
              <a:ext cx="683" cy="427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rgbClr val="000000"/>
                    </a:prst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88116" name="Straight Arrow Connector 31"/>
            <p:cNvCxnSpPr>
              <a:cxnSpLocks noChangeAspect="1" noChangeShapeType="1"/>
            </p:cNvCxnSpPr>
            <p:nvPr/>
          </p:nvCxnSpPr>
          <p:spPr bwMode="auto">
            <a:xfrm>
              <a:off x="3110" y="1072"/>
              <a:ext cx="422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" name="Picture 7" descr="txp_fig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11" y="864"/>
              <a:ext cx="755" cy="443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rgbClr val="000000"/>
                    </a:prst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88069" name="Group 38"/>
          <p:cNvGrpSpPr>
            <a:grpSpLocks/>
          </p:cNvGrpSpPr>
          <p:nvPr/>
        </p:nvGrpSpPr>
        <p:grpSpPr bwMode="auto">
          <a:xfrm>
            <a:off x="304800" y="2057400"/>
            <a:ext cx="4568825" cy="2022475"/>
            <a:chOff x="240" y="1488"/>
            <a:chExt cx="2878" cy="1274"/>
          </a:xfrm>
        </p:grpSpPr>
        <p:sp>
          <p:nvSpPr>
            <p:cNvPr id="1757201" name="Text Box 3"/>
            <p:cNvSpPr txBox="1">
              <a:spLocks noChangeAspect="1" noChangeArrowheads="1"/>
            </p:cNvSpPr>
            <p:nvPr/>
          </p:nvSpPr>
          <p:spPr bwMode="auto">
            <a:xfrm>
              <a:off x="240" y="1488"/>
              <a:ext cx="1200" cy="192"/>
            </a:xfrm>
            <a:prstGeom prst="rect">
              <a:avLst/>
            </a:prstGeom>
            <a:solidFill>
              <a:srgbClr val="CCFF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1400" b="1" smtClean="0"/>
                <a:t>we want to estimate</a:t>
              </a:r>
              <a:endParaRPr lang="en-US" sz="1400" smtClean="0"/>
            </a:p>
          </p:txBody>
        </p:sp>
        <p:grpSp>
          <p:nvGrpSpPr>
            <p:cNvPr id="88093" name="Group 9"/>
            <p:cNvGrpSpPr>
              <a:grpSpLocks noChangeAspect="1"/>
            </p:cNvGrpSpPr>
            <p:nvPr/>
          </p:nvGrpSpPr>
          <p:grpSpPr bwMode="auto">
            <a:xfrm>
              <a:off x="804" y="1699"/>
              <a:ext cx="1444" cy="1063"/>
              <a:chOff x="914400" y="3894989"/>
              <a:chExt cx="4004079" cy="3382565"/>
            </a:xfrm>
          </p:grpSpPr>
          <p:pic>
            <p:nvPicPr>
              <p:cNvPr id="88106" name="Picture 15" descr="CartoonB.jpg"/>
              <p:cNvPicPr>
                <a:picLocks noChangeAspect="1"/>
              </p:cNvPicPr>
              <p:nvPr/>
            </p:nvPicPr>
            <p:blipFill>
              <a:blip r:embed="rId2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" t="4515" r="4530" b="7285"/>
              <a:stretch>
                <a:fillRect/>
              </a:stretch>
            </p:blipFill>
            <p:spPr bwMode="auto">
              <a:xfrm>
                <a:off x="914400" y="3894989"/>
                <a:ext cx="3515777" cy="3382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" name="Straight Arrow Connector 16"/>
              <p:cNvCxnSpPr>
                <a:cxnSpLocks noChangeAspect="1" noChangeShapeType="1"/>
              </p:cNvCxnSpPr>
              <p:nvPr/>
            </p:nvCxnSpPr>
            <p:spPr bwMode="auto">
              <a:xfrm flipH="1" flipV="1">
                <a:off x="2018017" y="5915617"/>
                <a:ext cx="418710" cy="260932"/>
              </a:xfrm>
              <a:prstGeom prst="straightConnector1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8108" name="TextBox 17"/>
              <p:cNvSpPr txBox="1">
                <a:spLocks noChangeAspect="1" noChangeArrowheads="1"/>
              </p:cNvSpPr>
              <p:nvPr/>
            </p:nvSpPr>
            <p:spPr bwMode="auto">
              <a:xfrm>
                <a:off x="2334129" y="6109726"/>
                <a:ext cx="2481752" cy="5505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/>
                  <a:t>Shock Experiment</a:t>
                </a:r>
              </a:p>
            </p:txBody>
          </p:sp>
          <p:cxnSp>
            <p:nvCxnSpPr>
              <p:cNvPr id="13" name="Straight Arrow Connector 18"/>
              <p:cNvCxnSpPr>
                <a:cxnSpLocks noChangeAspect="1" noChangeShapeType="1"/>
              </p:cNvCxnSpPr>
              <p:nvPr/>
            </p:nvCxnSpPr>
            <p:spPr bwMode="auto">
              <a:xfrm flipH="1" flipV="1">
                <a:off x="2212121" y="5676961"/>
                <a:ext cx="415936" cy="260932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8110" name="TextBox 19"/>
              <p:cNvSpPr txBox="1">
                <a:spLocks noChangeAspect="1" noChangeArrowheads="1"/>
              </p:cNvSpPr>
              <p:nvPr/>
            </p:nvSpPr>
            <p:spPr bwMode="auto">
              <a:xfrm>
                <a:off x="2540040" y="5805858"/>
                <a:ext cx="2378439" cy="551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/>
                  <a:t>Shock Simulation</a:t>
                </a:r>
              </a:p>
            </p:txBody>
          </p:sp>
        </p:grpSp>
        <p:cxnSp>
          <p:nvCxnSpPr>
            <p:cNvPr id="88094" name="Straight Arrow Connector 36"/>
            <p:cNvCxnSpPr>
              <a:cxnSpLocks noChangeAspect="1" noChangeShapeType="1"/>
            </p:cNvCxnSpPr>
            <p:nvPr/>
          </p:nvCxnSpPr>
          <p:spPr bwMode="auto">
            <a:xfrm>
              <a:off x="663" y="2580"/>
              <a:ext cx="458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095" name="Straight Arrow Connector 38"/>
            <p:cNvCxnSpPr>
              <a:cxnSpLocks noChangeAspect="1" noChangeShapeType="1"/>
            </p:cNvCxnSpPr>
            <p:nvPr/>
          </p:nvCxnSpPr>
          <p:spPr bwMode="auto">
            <a:xfrm>
              <a:off x="618" y="1914"/>
              <a:ext cx="573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88096" name="Picture 28" descr="txp_fi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30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" y="1880"/>
              <a:ext cx="238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97" name="Picture 14335" descr="txp_fig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31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122"/>
              <a:ext cx="512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98" name="Picture 47" descr="txp_fi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3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" y="2510"/>
              <a:ext cx="291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7213" name="Text Box 3"/>
            <p:cNvSpPr txBox="1">
              <a:spLocks noChangeAspect="1" noChangeArrowheads="1"/>
            </p:cNvSpPr>
            <p:nvPr/>
          </p:nvSpPr>
          <p:spPr bwMode="auto">
            <a:xfrm>
              <a:off x="1920" y="1488"/>
              <a:ext cx="1198" cy="192"/>
            </a:xfrm>
            <a:prstGeom prst="rect">
              <a:avLst/>
            </a:prstGeom>
            <a:solidFill>
              <a:srgbClr val="CCFF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1400" b="1" smtClean="0"/>
                <a:t>we can compute</a:t>
              </a:r>
              <a:endParaRPr lang="en-US" sz="1400" smtClean="0"/>
            </a:p>
          </p:txBody>
        </p:sp>
        <p:pic>
          <p:nvPicPr>
            <p:cNvPr id="88100" name="Picture 9" descr="txp_fig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3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" y="2017"/>
              <a:ext cx="55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101" name="Picture 10" descr="txp_fi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3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" y="1735"/>
              <a:ext cx="235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102" name="Picture 11" descr="txp_fig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3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" y="2475"/>
              <a:ext cx="29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8103" name="Straight Arrow Connector 24"/>
            <p:cNvCxnSpPr>
              <a:cxnSpLocks noChangeAspect="1" noChangeShapeType="1"/>
            </p:cNvCxnSpPr>
            <p:nvPr/>
          </p:nvCxnSpPr>
          <p:spPr bwMode="auto">
            <a:xfrm>
              <a:off x="1262" y="2580"/>
              <a:ext cx="1232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104" name="Straight Arrow Connector 24"/>
            <p:cNvCxnSpPr>
              <a:cxnSpLocks noChangeAspect="1" noChangeShapeType="1"/>
            </p:cNvCxnSpPr>
            <p:nvPr/>
          </p:nvCxnSpPr>
          <p:spPr bwMode="auto">
            <a:xfrm>
              <a:off x="1931" y="1840"/>
              <a:ext cx="503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105" name="Straight Arrow Connector 24"/>
            <p:cNvCxnSpPr>
              <a:cxnSpLocks noChangeAspect="1" noChangeShapeType="1"/>
            </p:cNvCxnSpPr>
            <p:nvPr/>
          </p:nvCxnSpPr>
          <p:spPr bwMode="auto">
            <a:xfrm>
              <a:off x="1262" y="2122"/>
              <a:ext cx="1232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1521" y="2670619"/>
            <a:ext cx="2516422" cy="373048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5909259"/>
            <a:ext cx="2819400" cy="49154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0987" y="5565771"/>
            <a:ext cx="2944813" cy="454248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93" y="4520220"/>
            <a:ext cx="4431507" cy="178290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206" y="4720048"/>
            <a:ext cx="4368572" cy="23164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687" y="5011969"/>
            <a:ext cx="3770313" cy="24583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1393" y="4188362"/>
            <a:ext cx="3960813" cy="384403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5208" y="4648115"/>
            <a:ext cx="2882106" cy="181678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1401" y="4876802"/>
            <a:ext cx="4151036" cy="384173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57246" name="Line 62"/>
          <p:cNvSpPr>
            <a:spLocks noChangeShapeType="1"/>
          </p:cNvSpPr>
          <p:nvPr/>
        </p:nvSpPr>
        <p:spPr bwMode="auto">
          <a:xfrm>
            <a:off x="4648200" y="41148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88080" name="Picture 29" descr="Pgf"/>
          <p:cNvPicPr>
            <a:picLocks noGrp="1"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6430963"/>
            <a:ext cx="3128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7" descr="txp_fi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2640" y="6325958"/>
            <a:ext cx="2944813" cy="455842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57250" name="Text Box 3"/>
          <p:cNvSpPr txBox="1">
            <a:spLocks noChangeArrowheads="1"/>
          </p:cNvSpPr>
          <p:nvPr/>
        </p:nvSpPr>
        <p:spPr bwMode="auto">
          <a:xfrm>
            <a:off x="5867400" y="6096000"/>
            <a:ext cx="1828800" cy="307975"/>
          </a:xfrm>
          <a:prstGeom prst="rect">
            <a:avLst/>
          </a:prstGeom>
          <a:solidFill>
            <a:srgbClr val="CCFFCC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 dirty="0" smtClean="0"/>
              <a:t>likelihood of failure</a:t>
            </a:r>
            <a:endParaRPr lang="en-US" sz="1400" dirty="0" smtClean="0"/>
          </a:p>
        </p:txBody>
      </p:sp>
      <p:sp>
        <p:nvSpPr>
          <p:cNvPr id="1757251" name="Line 67"/>
          <p:cNvSpPr>
            <a:spLocks noChangeShapeType="1"/>
          </p:cNvSpPr>
          <p:nvPr/>
        </p:nvSpPr>
        <p:spPr bwMode="auto">
          <a:xfrm>
            <a:off x="0" y="4114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4" name="Picture 63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832419"/>
            <a:ext cx="3037743" cy="387824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5" name="Text Box 3"/>
          <p:cNvSpPr txBox="1">
            <a:spLocks noChangeArrowheads="1"/>
          </p:cNvSpPr>
          <p:nvPr/>
        </p:nvSpPr>
        <p:spPr bwMode="auto">
          <a:xfrm>
            <a:off x="5857875" y="1524000"/>
            <a:ext cx="2971800" cy="307975"/>
          </a:xfrm>
          <a:prstGeom prst="rect">
            <a:avLst/>
          </a:prstGeom>
          <a:solidFill>
            <a:srgbClr val="CCFFCC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 dirty="0" smtClean="0"/>
              <a:t>model error (for the entire curve)</a:t>
            </a:r>
            <a:endParaRPr lang="en-US" sz="1400" dirty="0" smtClean="0"/>
          </a:p>
        </p:txBody>
      </p:sp>
      <p:sp>
        <p:nvSpPr>
          <p:cNvPr id="66" name="Text Box 3"/>
          <p:cNvSpPr txBox="1">
            <a:spLocks noChangeArrowheads="1"/>
          </p:cNvSpPr>
          <p:nvPr/>
        </p:nvSpPr>
        <p:spPr bwMode="auto">
          <a:xfrm>
            <a:off x="5857875" y="2365375"/>
            <a:ext cx="2743200" cy="309563"/>
          </a:xfrm>
          <a:prstGeom prst="rect">
            <a:avLst/>
          </a:prstGeom>
          <a:solidFill>
            <a:srgbClr val="CCFFCC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 dirty="0" smtClean="0"/>
              <a:t>model error (for a scalar QOI)</a:t>
            </a:r>
            <a:endParaRPr lang="en-US" sz="1400" dirty="0" smtClean="0"/>
          </a:p>
        </p:txBody>
      </p:sp>
      <p:pic>
        <p:nvPicPr>
          <p:cNvPr id="67" name="Picture 66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4643" y="3276600"/>
            <a:ext cx="2974557" cy="537510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8" name="Picture 67" descr="txp_fi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870" y="4241310"/>
            <a:ext cx="4319730" cy="19151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57233" name="Text Box 3"/>
          <p:cNvSpPr txBox="1">
            <a:spLocks noChangeArrowheads="1"/>
          </p:cNvSpPr>
          <p:nvPr/>
        </p:nvSpPr>
        <p:spPr bwMode="auto">
          <a:xfrm>
            <a:off x="5895975" y="5334000"/>
            <a:ext cx="1828800" cy="304800"/>
          </a:xfrm>
          <a:prstGeom prst="rect">
            <a:avLst/>
          </a:prstGeom>
          <a:solidFill>
            <a:srgbClr val="CCFFCC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 dirty="0" smtClean="0"/>
              <a:t>model uncertainty</a:t>
            </a:r>
            <a:endParaRPr lang="en-US" sz="1400" dirty="0" smtClean="0"/>
          </a:p>
        </p:txBody>
      </p:sp>
      <p:sp>
        <p:nvSpPr>
          <p:cNvPr id="1757234" name="Text Box 3"/>
          <p:cNvSpPr txBox="1">
            <a:spLocks noChangeArrowheads="1"/>
          </p:cNvSpPr>
          <p:nvPr/>
        </p:nvSpPr>
        <p:spPr bwMode="auto">
          <a:xfrm>
            <a:off x="1754188" y="5638800"/>
            <a:ext cx="1524000" cy="304800"/>
          </a:xfrm>
          <a:prstGeom prst="rect">
            <a:avLst/>
          </a:prstGeom>
          <a:solidFill>
            <a:srgbClr val="CCFFCC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 dirty="0" smtClean="0"/>
              <a:t>statistical error</a:t>
            </a:r>
            <a:endParaRPr lang="en-US" sz="1400" dirty="0" smtClean="0"/>
          </a:p>
        </p:txBody>
      </p:sp>
      <p:sp>
        <p:nvSpPr>
          <p:cNvPr id="69" name="Line 67"/>
          <p:cNvSpPr>
            <a:spLocks noChangeShapeType="1"/>
          </p:cNvSpPr>
          <p:nvPr/>
        </p:nvSpPr>
        <p:spPr bwMode="auto">
          <a:xfrm>
            <a:off x="0" y="5334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794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100354" name="Picture 14" descr="mystic_snake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-17145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0355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222268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needle in an infinite-dimensional haystack</a:t>
            </a:r>
            <a:endParaRPr lang="en-US" sz="2800" dirty="0">
              <a:solidFill>
                <a:srgbClr val="222268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ea typeface="Kozuka Gothic Pro B" charset="0"/>
              <a:cs typeface="Kozuka Gothic Pro B" charset="0"/>
            </a:endParaRPr>
          </a:p>
        </p:txBody>
      </p:sp>
      <p:sp>
        <p:nvSpPr>
          <p:cNvPr id="10035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  <a:p>
            <a:endParaRPr lang="en-US" dirty="0">
              <a:ea typeface="ＭＳ Ｐゴシック" charset="0"/>
            </a:endParaRP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sp>
        <p:nvSpPr>
          <p:cNvPr id="100358" name="Content Placeholder 2"/>
          <p:cNvSpPr>
            <a:spLocks/>
          </p:cNvSpPr>
          <p:nvPr/>
        </p:nvSpPr>
        <p:spPr bwMode="auto">
          <a:xfrm>
            <a:off x="533400" y="838200"/>
            <a:ext cx="5943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0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chemeClr val="accent2"/>
              </a:solidFill>
            </a:endParaRPr>
          </a:p>
        </p:txBody>
      </p:sp>
      <p:pic>
        <p:nvPicPr>
          <p:cNvPr id="6" name="Picture 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2533" y="1199561"/>
            <a:ext cx="4887932" cy="628224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72846" name="Text Box 3"/>
          <p:cNvSpPr txBox="1">
            <a:spLocks noChangeArrowheads="1"/>
          </p:cNvSpPr>
          <p:nvPr/>
        </p:nvSpPr>
        <p:spPr bwMode="auto">
          <a:xfrm>
            <a:off x="457200" y="1143000"/>
            <a:ext cx="2590800" cy="701675"/>
          </a:xfrm>
          <a:prstGeom prst="rect">
            <a:avLst/>
          </a:prstGeom>
          <a:solidFill>
            <a:srgbClr val="CCFFCC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cs typeface="+mn-cs"/>
              </a:rPr>
              <a:t>optimal bound on the statistical error</a:t>
            </a:r>
            <a:endParaRPr lang="en-US" sz="2000" dirty="0" smtClean="0">
              <a:cs typeface="+mn-cs"/>
            </a:endParaRP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63" y="2798763"/>
            <a:ext cx="6541455" cy="706437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219200" y="2057400"/>
            <a:ext cx="5562600" cy="708025"/>
          </a:xfrm>
          <a:prstGeom prst="rect">
            <a:avLst/>
          </a:prstGeom>
          <a:solidFill>
            <a:srgbClr val="CCFFCC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cs typeface="+mn-cs"/>
              </a:rPr>
              <a:t>the optimal model is obtained by minimizing the optimal bound on the statistical error</a:t>
            </a:r>
            <a:endParaRPr lang="en-US" sz="2000" dirty="0" smtClean="0">
              <a:cs typeface="+mn-cs"/>
            </a:endParaRPr>
          </a:p>
        </p:txBody>
      </p:sp>
      <p:sp>
        <p:nvSpPr>
          <p:cNvPr id="100363" name="Text Box 3"/>
          <p:cNvSpPr txBox="1">
            <a:spLocks noChangeArrowheads="1"/>
          </p:cNvSpPr>
          <p:nvPr/>
        </p:nvSpPr>
        <p:spPr bwMode="auto">
          <a:xfrm>
            <a:off x="533400" y="3657600"/>
            <a:ext cx="8153400" cy="400752"/>
          </a:xfrm>
          <a:prstGeom prst="rect">
            <a:avLst/>
          </a:prstGeom>
          <a:solidFill>
            <a:srgbClr val="92D050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smtClean="0"/>
              <a:t>a design measure requires two infinite</a:t>
            </a:r>
            <a:r>
              <a:rPr lang="en-US" sz="2000" b="1" dirty="0"/>
              <a:t>-dimensional </a:t>
            </a:r>
            <a:r>
              <a:rPr lang="en-US" sz="2000" b="1" dirty="0" smtClean="0"/>
              <a:t>optimizations</a:t>
            </a:r>
            <a:endParaRPr lang="en-US" sz="2000" dirty="0"/>
          </a:p>
        </p:txBody>
      </p:sp>
      <p:sp>
        <p:nvSpPr>
          <p:cNvPr id="13" name="Content Placeholder 2"/>
          <p:cNvSpPr>
            <a:spLocks/>
          </p:cNvSpPr>
          <p:nvPr/>
        </p:nvSpPr>
        <p:spPr bwMode="auto">
          <a:xfrm>
            <a:off x="609600" y="3352800"/>
            <a:ext cx="8229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/>
              <a:t>min/max nested optimizations of all possible outcomes over all possible models of the material 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accent2"/>
                </a:solidFill>
              </a:rPr>
              <a:t>coordinate space provides a huge combinatorial problem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accent2"/>
                </a:solidFill>
              </a:rPr>
              <a:t>with an optimization over all possible outcomes of the above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/>
              <a:t>in terms of all possible states, the configurations that provide the desired properties are usually quite rare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mr-IN" sz="2200" dirty="0" smtClean="0">
                <a:solidFill>
                  <a:srgbClr val="800000"/>
                </a:solidFill>
              </a:rPr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mr-IN" sz="1800" dirty="0" smtClean="0">
                <a:solidFill>
                  <a:schemeClr val="bg2"/>
                </a:solidFill>
              </a:rPr>
              <a:t>…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mr-IN" sz="1800" dirty="0" smtClean="0">
                <a:solidFill>
                  <a:srgbClr val="3366FF"/>
                </a:solidFill>
              </a:rPr>
              <a:t>…</a:t>
            </a:r>
            <a:endParaRPr lang="en-US" sz="1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100354" name="Picture 14" descr="mystic_snake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-17145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0355" name="Straight Connector 37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222268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Kozuka Gothic Pro B" charset="0"/>
                <a:cs typeface="Kozuka Gothic Pro B" charset="0"/>
              </a:rPr>
              <a:t>how to solve it?  simplify, simplify, simplify</a:t>
            </a:r>
            <a:endParaRPr lang="en-US" sz="2800" dirty="0">
              <a:solidFill>
                <a:srgbClr val="222268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ea typeface="Kozuka Gothic Pro B" charset="0"/>
              <a:cs typeface="Kozuka Gothic Pro B" charset="0"/>
            </a:endParaRPr>
          </a:p>
        </p:txBody>
      </p:sp>
      <p:sp>
        <p:nvSpPr>
          <p:cNvPr id="10035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  <a:p>
            <a:endParaRPr lang="en-US" dirty="0">
              <a:ea typeface="ＭＳ Ｐゴシック" charset="0"/>
            </a:endParaRP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sp>
        <p:nvSpPr>
          <p:cNvPr id="100358" name="Content Placeholder 2"/>
          <p:cNvSpPr>
            <a:spLocks/>
          </p:cNvSpPr>
          <p:nvPr/>
        </p:nvSpPr>
        <p:spPr bwMode="auto">
          <a:xfrm>
            <a:off x="533400" y="838200"/>
            <a:ext cx="5943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00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>
              <a:solidFill>
                <a:schemeClr val="accent2"/>
              </a:solidFill>
            </a:endParaRPr>
          </a:p>
        </p:txBody>
      </p:sp>
      <p:pic>
        <p:nvPicPr>
          <p:cNvPr id="6" name="Picture 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2533" y="1199561"/>
            <a:ext cx="4887932" cy="628224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72846" name="Text Box 3"/>
          <p:cNvSpPr txBox="1">
            <a:spLocks noChangeArrowheads="1"/>
          </p:cNvSpPr>
          <p:nvPr/>
        </p:nvSpPr>
        <p:spPr bwMode="auto">
          <a:xfrm>
            <a:off x="457200" y="1143000"/>
            <a:ext cx="2590800" cy="701675"/>
          </a:xfrm>
          <a:prstGeom prst="rect">
            <a:avLst/>
          </a:prstGeom>
          <a:solidFill>
            <a:srgbClr val="CCFFCC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cs typeface="+mn-cs"/>
              </a:rPr>
              <a:t>optimal bound on the statistical error</a:t>
            </a:r>
            <a:endParaRPr lang="en-US" sz="2000" dirty="0" smtClean="0">
              <a:cs typeface="+mn-cs"/>
            </a:endParaRP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63" y="2798763"/>
            <a:ext cx="6541455" cy="706437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219200" y="2057400"/>
            <a:ext cx="5562600" cy="708025"/>
          </a:xfrm>
          <a:prstGeom prst="rect">
            <a:avLst/>
          </a:prstGeom>
          <a:solidFill>
            <a:srgbClr val="CCFFCC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cs typeface="+mn-cs"/>
              </a:rPr>
              <a:t>the optimal model is obtained by minimizing the optimal bound on the statistical error</a:t>
            </a:r>
            <a:endParaRPr lang="en-US" sz="2000" dirty="0" smtClean="0"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28601" y="1447803"/>
            <a:ext cx="8381998" cy="15239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286000" y="3200400"/>
            <a:ext cx="1219200" cy="7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Content Placeholder 2"/>
          <p:cNvSpPr>
            <a:spLocks/>
          </p:cNvSpPr>
          <p:nvPr/>
        </p:nvSpPr>
        <p:spPr bwMode="auto">
          <a:xfrm>
            <a:off x="609600" y="2971800"/>
            <a:ext cx="8229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2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>
                <a:solidFill>
                  <a:srgbClr val="800000"/>
                </a:solidFill>
              </a:rPr>
              <a:t>select the “most likely” distribution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chemeClr val="accent2"/>
                </a:solidFill>
              </a:rPr>
              <a:t>collapse optimization to the sub-manifold of coordinate space</a:t>
            </a:r>
            <a:endParaRPr lang="en-US" sz="18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 smtClean="0">
                <a:solidFill>
                  <a:srgbClr val="0000FF"/>
                </a:solidFill>
              </a:rPr>
              <a:t>select the form of the model</a:t>
            </a:r>
            <a:endParaRPr lang="en-US" sz="2200" dirty="0">
              <a:solidFill>
                <a:srgbClr val="0000FF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chemeClr val="accent2"/>
                </a:solidFill>
              </a:rPr>
              <a:t>collapse to a single parameterized model or class of models</a:t>
            </a:r>
            <a:endParaRPr lang="en-US" sz="180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400" dirty="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/>
              <a:t>solve a difficult finite-dimensional machine learning problem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200" dirty="0" smtClean="0"/>
              <a:t>then typically use </a:t>
            </a:r>
            <a:r>
              <a:rPr lang="en-US" sz="2200" dirty="0" err="1" smtClean="0"/>
              <a:t>monte-carlo</a:t>
            </a:r>
            <a:r>
              <a:rPr lang="en-US" sz="2200" dirty="0" smtClean="0"/>
              <a:t> estimation to obtain bounds</a:t>
            </a:r>
            <a:endParaRPr lang="mr-IN" sz="1800" dirty="0" smtClean="0">
              <a:solidFill>
                <a:schemeClr val="bg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800" dirty="0">
              <a:solidFill>
                <a:srgbClr val="3366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3276600" y="3429000"/>
            <a:ext cx="457200" cy="381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1905000" y="3505200"/>
            <a:ext cx="533400" cy="1295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1143000" y="2514600"/>
            <a:ext cx="2743200" cy="7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756722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\big|v_{\textrm{Hel}}(x)-v_{\textrm{Hel}}'(x,\lambda)\big|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393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\mathbb{P}\Big[\big|v_{\textrm{Hel}}(x)-v_{\textrm{Hel}}'(x,\lambda)\big|\geq a\Big]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55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d\Big(\big(t\rightarrow v(t)\big)(x),\big(t\rightarrow v'(t)\big)(x,\lambda)\Big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868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\noindent We don't know the exact microstructure\\ and chemical composition, these are\\&#10;stochastic in nature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159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\noindent Geometric features have some degree of randomness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84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v_{\textrm{pt}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3"/>
  <p:tag name="PICTUREFILESIZE" val="6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\big(t,v(t)\big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8"/>
  <p:tag name="PICTUREFILESIZE" val="219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v_{\textrm{Hel}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2"/>
  <p:tag name="PICTUREFILESIZE" val="6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\big(t,v'(t)\big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25"/>
  <p:tag name="PICTUREFILESIZE" val="21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v_{\textrm{pt}}'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3"/>
  <p:tag name="PICTUREFILESIZE" val="78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v_{\textrm{Hel}}'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2"/>
  <p:tag name="PICTUREFILESIZE" val="8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\mathbb{E}\Big[\big|v_{\textrm{Hel}}(x)-v_{\textrm{Hel}}'(x,\lambda)\big|^2\Big]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497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v_0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5"/>
  <p:tag name="PICTUREFILESIZE" val="58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\noindent $(t,v(t))$\\ curve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0"/>
  <p:tag name="PICTUREFILESIZE" val="269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\noindent $(t,v'(t))$\\ curve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25"/>
  <p:tag name="PICTUREFILESIZE" val="286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\sup_{\mu \in \mathcal{A}}\mathbb{E}_\mu\Big[\big|v_{\textrm{Hel}}(x)-v_{\textrm{Hel}}'(x,\lambda)\big|^2\Big]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719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\inf_{v_{\textrm{Hel}}'}\sup_{\mu \in \mathcal{A}}\mathbb{E}_\mu\Big[\big|v_{\textrm{Hel}}(x)-v_{\textrm{Hel}}'(x,\lambda)\big|^2\Big]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80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\sup_{\mu \in \mathcal{A}}\mathbb{E}_\mu\Big[\big|v_{\textrm{Hel}}(x)-v_{\textrm{Hel}}'(x,\lambda)\big|^2\Big]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719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\inf_{v_{\textrm{Hel}}'}\sup_{\mu \in \mathcal{A}}\mathbb{E}_\mu\Big[\big|v_{\textrm{Hel}}(x)-v_{\textrm{Hel}}'(x,\lambda)\big|^2\Big]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80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\sup_{\mu \in \mathcal{A}}\mathbb{E}_\mu\Big[\big|v_{\textrm{Hel}}(x)-v_{\textrm{Hel}}'(x,\lambda)\big|^2\Big]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719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\mathcal{A}$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0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\mathcal{A}$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0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\mathbb{P}\Big[\big|v_{\textrm{Hel}}(x)-v_{\textrm{Hel}}'(x,\lambda)\big|\geq a\Big]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550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\[\begin{cases} \max p\\&#10;\text{subject to } a\,p \leq m&#10;\end{cases}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8"/>
  <p:tag name="PICTUREFILESIZE" val="567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\[  \mathcal{A}= \left\{ \mu \in \mathcal{M}([0,1]) \,\middle|\,&#10; \mathbb{E}_\mu[X]\leq m \right\}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3"/>
  <p:tag name="PICTUREFILESIZE" val="624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\[\sup_{\mu\in \mathcal{A}} \mu\big[X\geq a\big]=\frac{m}{a}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4"/>
  <p:tag name="PICTUREFILESIZE" val="446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0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"/>
  <p:tag name="PICTUREFILESIZE" val="37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a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"/>
  <p:tag name="PICTUREFILESIZE" val="41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1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"/>
  <p:tag name="PICTUREFILESIZE" val="20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m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55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1-p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61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p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4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We have incomplete information on the distribution of $x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86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We know $v_0, h, r$ only up to some tolerance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718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$h\in [h_{\min},h_{\max}]$, $\mathbb{E}[h]=m$, $\operatorname{Var}(h)\leq \sigma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685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\noindent We have incomplete information on the distribution\\ of microstructure and chemical composition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145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Volume fractions of iron, carbon, $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52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article}\pagestyle{empty}&#10;\usepackage{amsmath}&#10;\usepackage{amssymb}&#10;\usepackage{amsfonts}&#10;\begin{document}&#10;\noindent Average grain orientation and size,correlation between\\ grain &#10;orientations as a function&#10;of distance, $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0"/>
  <p:tag name="PICTUREFILESIZE" val="16629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"/>
        <a:ea typeface=""/>
        <a:cs typeface="Kozuka Gothic Pro B"/>
      </a:majorFont>
      <a:minorFont>
        <a:latin typeface="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"/>
        <a:ea typeface=""/>
        <a:cs typeface="Kozuka Gothic Pro B"/>
      </a:majorFont>
      <a:minorFont>
        <a:latin typeface="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25569</TotalTime>
  <Words>4824</Words>
  <Application>Microsoft Macintosh PowerPoint</Application>
  <PresentationFormat>On-screen Show (4:3)</PresentationFormat>
  <Paragraphs>900</Paragraphs>
  <Slides>48</Slides>
  <Notes>48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3_Default Design</vt:lpstr>
      <vt:lpstr>4_Default Design</vt:lpstr>
      <vt:lpstr>is automated materials design  and discovery possible?</vt:lpstr>
      <vt:lpstr>can optimal beamtime double scientific output? </vt:lpstr>
      <vt:lpstr>motivation: automated design of materials</vt:lpstr>
      <vt:lpstr>optimal / engineering design in a nutshell</vt:lpstr>
      <vt:lpstr>quantifying expert knowledge (may be hard)</vt:lpstr>
      <vt:lpstr>typical problem: model of impact plasticity</vt:lpstr>
      <vt:lpstr>metrics for “how good is my model?”</vt:lpstr>
      <vt:lpstr>needle in an infinite-dimensional haystack</vt:lpstr>
      <vt:lpstr>how to solve it?  simplify, simplify, simplify</vt:lpstr>
      <vt:lpstr>further simplifications due to limitations of tools</vt:lpstr>
      <vt:lpstr>requires a rethinking of optimization</vt:lpstr>
      <vt:lpstr>hierarchical constrained optimization</vt:lpstr>
      <vt:lpstr>symbolic constraints and factory methods</vt:lpstr>
      <vt:lpstr>reduce search space with kernel transformations</vt:lpstr>
      <vt:lpstr>over-fitting can be avoided with better tools </vt:lpstr>
      <vt:lpstr>a realistic model can be very expensive</vt:lpstr>
      <vt:lpstr>optimization can be very very expensive</vt:lpstr>
      <vt:lpstr>the need for optimizer-based parallelism</vt:lpstr>
      <vt:lpstr>plug-and-play stateful optimization</vt:lpstr>
      <vt:lpstr>scalability with asynchronous parallelism</vt:lpstr>
      <vt:lpstr>optimization workflow </vt:lpstr>
      <vt:lpstr>pathos: framework for heterogeneous computing</vt:lpstr>
      <vt:lpstr>klepto: asynchronous sharing of state</vt:lpstr>
      <vt:lpstr>asynchronous map: speed and robustness </vt:lpstr>
      <vt:lpstr>massively-parallel ensemble optimizers </vt:lpstr>
      <vt:lpstr>example: degeneracies in structure solution</vt:lpstr>
      <vt:lpstr>benchmark with ensemble optimizers</vt:lpstr>
      <vt:lpstr>example: ensemble global search</vt:lpstr>
      <vt:lpstr>example: building the optimal surrogate</vt:lpstr>
      <vt:lpstr>example: building the optimal surrogate</vt:lpstr>
      <vt:lpstr>example: building the optimal surrogate</vt:lpstr>
      <vt:lpstr>let’s revisit our initial simplifications…</vt:lpstr>
      <vt:lpstr>OUQ: a robust uncertainty theory</vt:lpstr>
      <vt:lpstr>OUQ reduces infinite to finite dimensional</vt:lpstr>
      <vt:lpstr>a simple problem with an unknown distribution</vt:lpstr>
      <vt:lpstr>UQ with unknown probability distributions</vt:lpstr>
      <vt:lpstr>initial basis for a probability distribution…</vt:lpstr>
      <vt:lpstr>…solver looks for extremal cases……</vt:lpstr>
      <vt:lpstr>…collapses candidate scenarios…</vt:lpstr>
      <vt:lpstr>…and solves for probability of failure</vt:lpstr>
      <vt:lpstr>rigorous model improvement and testing</vt:lpstr>
      <vt:lpstr>worst-case bounds on probability of failure</vt:lpstr>
      <vt:lpstr>used for model-parameter sensitivity</vt:lpstr>
      <vt:lpstr>used for probability of system failure </vt:lpstr>
      <vt:lpstr>outlook and opportunities</vt:lpstr>
      <vt:lpstr>PowerPoint Presentation</vt:lpstr>
      <vt:lpstr>example: computing at exascale </vt:lpstr>
      <vt:lpstr>the challenge: resilience at the exascale 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PSAAP in Motion</dc:title>
  <dc:creator>Marionne Epalle</dc:creator>
  <cp:lastModifiedBy>Mike McKerns</cp:lastModifiedBy>
  <cp:revision>1654</cp:revision>
  <cp:lastPrinted>2017-05-12T15:38:20Z</cp:lastPrinted>
  <dcterms:created xsi:type="dcterms:W3CDTF">2008-06-17T00:53:23Z</dcterms:created>
  <dcterms:modified xsi:type="dcterms:W3CDTF">2017-08-07T18:24:50Z</dcterms:modified>
</cp:coreProperties>
</file>