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83" r:id="rId3"/>
    <p:sldId id="258" r:id="rId4"/>
    <p:sldId id="259" r:id="rId5"/>
    <p:sldId id="260" r:id="rId6"/>
    <p:sldId id="261" r:id="rId7"/>
    <p:sldId id="262" r:id="rId8"/>
    <p:sldId id="276" r:id="rId9"/>
    <p:sldId id="270" r:id="rId10"/>
    <p:sldId id="279" r:id="rId11"/>
    <p:sldId id="264" r:id="rId12"/>
    <p:sldId id="310" r:id="rId13"/>
    <p:sldId id="266" r:id="rId14"/>
    <p:sldId id="267" r:id="rId15"/>
    <p:sldId id="268" r:id="rId16"/>
    <p:sldId id="272" r:id="rId17"/>
    <p:sldId id="273" r:id="rId18"/>
    <p:sldId id="274" r:id="rId19"/>
    <p:sldId id="285" r:id="rId20"/>
    <p:sldId id="284" r:id="rId21"/>
    <p:sldId id="302" r:id="rId22"/>
    <p:sldId id="309" r:id="rId23"/>
    <p:sldId id="308" r:id="rId24"/>
    <p:sldId id="307" r:id="rId25"/>
    <p:sldId id="303" r:id="rId26"/>
    <p:sldId id="304" r:id="rId27"/>
    <p:sldId id="305" r:id="rId28"/>
    <p:sldId id="30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AD2BE25-6228-4A49-AC8D-1D4014C6593D}">
          <p14:sldIdLst>
            <p14:sldId id="256"/>
            <p14:sldId id="283"/>
            <p14:sldId id="258"/>
            <p14:sldId id="259"/>
            <p14:sldId id="260"/>
            <p14:sldId id="261"/>
            <p14:sldId id="262"/>
          </p14:sldIdLst>
        </p14:section>
        <p14:section name="Optimal Learning" id="{99786C48-710B-6D4B-AC6F-011F76877412}">
          <p14:sldIdLst>
            <p14:sldId id="276"/>
            <p14:sldId id="270"/>
            <p14:sldId id="279"/>
            <p14:sldId id="264"/>
            <p14:sldId id="310"/>
            <p14:sldId id="266"/>
            <p14:sldId id="267"/>
            <p14:sldId id="268"/>
            <p14:sldId id="272"/>
            <p14:sldId id="273"/>
            <p14:sldId id="274"/>
            <p14:sldId id="285"/>
          </p14:sldIdLst>
        </p14:section>
        <p14:section name="Conclusion" id="{76917F6B-210E-7A49-82CA-25A43CCE6217}">
          <p14:sldIdLst>
            <p14:sldId id="284"/>
            <p14:sldId id="302"/>
          </p14:sldIdLst>
        </p14:section>
        <p14:section name="Supplement" id="{7B1220DA-53E9-7846-B1AF-D2AB83FBD4E7}">
          <p14:sldIdLst>
            <p14:sldId id="309"/>
            <p14:sldId id="308"/>
            <p14:sldId id="307"/>
            <p14:sldId id="303"/>
            <p14:sldId id="304"/>
            <p14:sldId id="305"/>
            <p14:sldId id="30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0F00"/>
    <a:srgbClr val="00F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091"/>
    <p:restoredTop sz="77548"/>
  </p:normalViewPr>
  <p:slideViewPr>
    <p:cSldViewPr snapToGrid="0" snapToObjects="1">
      <p:cViewPr varScale="1">
        <p:scale>
          <a:sx n="82" d="100"/>
          <a:sy n="82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1" d="100"/>
          <a:sy n="171" d="100"/>
        </p:scale>
        <p:origin x="518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A0E33-8735-D743-BBA3-BE89CE483937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71FC41-D6FC-6849-A4F2-4672DFE73FBF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2000" dirty="0" smtClean="0">
              <a:latin typeface="Helvetica Neue" charset="0"/>
              <a:ea typeface="Helvetica Neue" charset="0"/>
              <a:cs typeface="Helvetica Neue" charset="0"/>
            </a:rPr>
            <a:t>Decision  Policy</a:t>
          </a:r>
          <a:endParaRPr lang="en-US" sz="2000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6E4B5905-5068-EA4B-BE9D-AE780BA1E26B}" type="parTrans" cxnId="{943A12B1-8087-014F-B65B-B134EE29C28F}">
      <dgm:prSet/>
      <dgm:spPr/>
      <dgm:t>
        <a:bodyPr/>
        <a:lstStyle/>
        <a:p>
          <a:endParaRPr lang="en-US"/>
        </a:p>
      </dgm:t>
    </dgm:pt>
    <dgm:pt modelId="{90FBDE8A-6081-6448-8492-383F6CB7D2E1}" type="sibTrans" cxnId="{943A12B1-8087-014F-B65B-B134EE29C28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9199E3B4-8E72-564C-ABFA-3664B1E684A0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rPr>
            <a:t>Experiment to perform</a:t>
          </a:r>
        </a:p>
        <a:p>
          <a:endParaRPr lang="en-US" sz="1400" dirty="0" smtClean="0"/>
        </a:p>
        <a:p>
          <a:endParaRPr lang="en-US" sz="1400" dirty="0"/>
        </a:p>
      </dgm:t>
    </dgm:pt>
    <dgm:pt modelId="{79206CC5-D4C7-C74A-B104-0D2DAC7E89A9}" type="parTrans" cxnId="{DD976BE6-1277-404D-AA7B-A72F41DD1C2B}">
      <dgm:prSet/>
      <dgm:spPr/>
      <dgm:t>
        <a:bodyPr/>
        <a:lstStyle/>
        <a:p>
          <a:endParaRPr lang="en-US"/>
        </a:p>
      </dgm:t>
    </dgm:pt>
    <dgm:pt modelId="{E4D1B3C5-795C-4646-ABDB-5547E695358C}" type="sibTrans" cxnId="{DD976BE6-1277-404D-AA7B-A72F41DD1C2B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F83A7DAA-FEC3-DF41-AFA6-3D0DE624EF0E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800" dirty="0" smtClean="0">
              <a:latin typeface="Helvetica Neue" charset="0"/>
              <a:ea typeface="Helvetica Neue" charset="0"/>
              <a:cs typeface="Helvetica Neue" charset="0"/>
            </a:rPr>
            <a:t>Experiment</a:t>
          </a:r>
        </a:p>
      </dgm:t>
    </dgm:pt>
    <dgm:pt modelId="{E5D61771-5FFD-D142-BBDA-BDE833B1DD75}" type="parTrans" cxnId="{531E5EF8-ECD1-B440-B3F9-D8F43723FCFC}">
      <dgm:prSet/>
      <dgm:spPr/>
      <dgm:t>
        <a:bodyPr/>
        <a:lstStyle/>
        <a:p>
          <a:endParaRPr lang="en-US"/>
        </a:p>
      </dgm:t>
    </dgm:pt>
    <dgm:pt modelId="{DCDBB572-9946-BD45-B3B5-F2F9C865627B}" type="sibTrans" cxnId="{531E5EF8-ECD1-B440-B3F9-D8F43723FCFC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EA95411-7193-B64A-8017-5A55D697506E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400" dirty="0" smtClean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rPr>
            <a:t>Experiment outcome</a:t>
          </a:r>
        </a:p>
        <a:p>
          <a:endParaRPr lang="en-US" sz="1300" dirty="0" smtClean="0"/>
        </a:p>
        <a:p>
          <a:endParaRPr lang="en-US" sz="1300" dirty="0"/>
        </a:p>
      </dgm:t>
    </dgm:pt>
    <dgm:pt modelId="{F07E38C7-6F14-A845-B48B-CF991EC92A8C}" type="parTrans" cxnId="{27EA45D8-A8C3-1E4D-9018-012AF6344766}">
      <dgm:prSet/>
      <dgm:spPr/>
      <dgm:t>
        <a:bodyPr/>
        <a:lstStyle/>
        <a:p>
          <a:endParaRPr lang="en-US"/>
        </a:p>
      </dgm:t>
    </dgm:pt>
    <dgm:pt modelId="{3079E807-7645-4D46-B413-135A9C7DB613}" type="sibTrans" cxnId="{27EA45D8-A8C3-1E4D-9018-012AF6344766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7CBBB571-A911-1045-87A1-CFFB2E7E5A07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2000" dirty="0" smtClean="0">
              <a:latin typeface="Helvetica Neue" charset="0"/>
              <a:ea typeface="Helvetica Neue" charset="0"/>
              <a:cs typeface="Helvetica Neue" charset="0"/>
            </a:rPr>
            <a:t>Bayesian update</a:t>
          </a:r>
          <a:endParaRPr lang="en-US" sz="2000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6FE2D02D-5709-084F-B856-27F06407964E}" type="parTrans" cxnId="{C04BE4A2-B88F-8846-A707-86B58C077B1F}">
      <dgm:prSet/>
      <dgm:spPr/>
      <dgm:t>
        <a:bodyPr/>
        <a:lstStyle/>
        <a:p>
          <a:endParaRPr lang="en-US"/>
        </a:p>
      </dgm:t>
    </dgm:pt>
    <dgm:pt modelId="{AE2B6915-3C71-E142-BF74-E6DEDCCDE849}" type="sibTrans" cxnId="{C04BE4A2-B88F-8846-A707-86B58C077B1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13ACB52-97A0-9E41-8F0F-E45A3325F628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800" dirty="0" smtClean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rPr>
            <a:t>Current Belief</a:t>
          </a:r>
        </a:p>
        <a:p>
          <a:endParaRPr lang="en-US" sz="1600" dirty="0" smtClean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  <a:p>
          <a:endParaRPr lang="en-US" sz="1600" dirty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</dgm:t>
    </dgm:pt>
    <dgm:pt modelId="{F18AA918-19E2-BA4F-9A93-A10C0C373086}" type="parTrans" cxnId="{C8ACB6D5-4BCD-9C48-A70F-7404EE4E1A03}">
      <dgm:prSet/>
      <dgm:spPr/>
      <dgm:t>
        <a:bodyPr/>
        <a:lstStyle/>
        <a:p>
          <a:endParaRPr lang="en-US"/>
        </a:p>
      </dgm:t>
    </dgm:pt>
    <dgm:pt modelId="{4A6C6BFE-CADB-474B-9D28-361AC4C6BD22}" type="sibTrans" cxnId="{C8ACB6D5-4BCD-9C48-A70F-7404EE4E1A03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62D1AA7-451F-B544-AB4D-F47D0B889921}" type="pres">
      <dgm:prSet presAssocID="{F14A0E33-8735-D743-BBA3-BE89CE4839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185BC8-EE2F-BA4D-8C01-37B827AEFDCA}" type="pres">
      <dgm:prSet presAssocID="{2C71FC41-D6FC-6849-A4F2-4672DFE73FBF}" presName="node" presStyleLbl="node1" presStyleIdx="0" presStyleCnt="6" custRadScaleRad="956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99F8D6A-EA38-9145-8919-574C6DDD2095}" type="pres">
      <dgm:prSet presAssocID="{90FBDE8A-6081-6448-8492-383F6CB7D2E1}" presName="sibTrans" presStyleLbl="sibTrans2D1" presStyleIdx="0" presStyleCnt="6" custLinFactNeighborX="12276"/>
      <dgm:spPr/>
      <dgm:t>
        <a:bodyPr/>
        <a:lstStyle/>
        <a:p>
          <a:endParaRPr lang="en-US"/>
        </a:p>
      </dgm:t>
    </dgm:pt>
    <dgm:pt modelId="{25CF5025-1CCF-BB41-86F1-385516725E9E}" type="pres">
      <dgm:prSet presAssocID="{90FBDE8A-6081-6448-8492-383F6CB7D2E1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A821313B-DB4B-524E-9F2F-9744BEE7866F}" type="pres">
      <dgm:prSet presAssocID="{9199E3B4-8E72-564C-ABFA-3664B1E684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22944-6E9C-2441-A733-D9810BC02109}" type="pres">
      <dgm:prSet presAssocID="{E4D1B3C5-795C-4646-ABDB-5547E695358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01C89639-0524-7C4E-8BBD-47C09F209992}" type="pres">
      <dgm:prSet presAssocID="{E4D1B3C5-795C-4646-ABDB-5547E695358C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2A5777B-59CD-6B45-B250-D57BC8D682FC}" type="pres">
      <dgm:prSet presAssocID="{F83A7DAA-FEC3-DF41-AFA6-3D0DE624EF0E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9FDB8B7-BD66-F74E-B8D0-4366AFD3B722}" type="pres">
      <dgm:prSet presAssocID="{DCDBB572-9946-BD45-B3B5-F2F9C865627B}" presName="sibTrans" presStyleLbl="sibTrans2D1" presStyleIdx="2" presStyleCnt="6" custLinFactNeighborX="-12276"/>
      <dgm:spPr/>
      <dgm:t>
        <a:bodyPr/>
        <a:lstStyle/>
        <a:p>
          <a:endParaRPr lang="en-US"/>
        </a:p>
      </dgm:t>
    </dgm:pt>
    <dgm:pt modelId="{585F398F-C13A-9B45-ABFB-DDD059D60832}" type="pres">
      <dgm:prSet presAssocID="{DCDBB572-9946-BD45-B3B5-F2F9C865627B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1619A48-7623-3D40-A1FE-3F3DFDE4E93F}" type="pres">
      <dgm:prSet presAssocID="{1EA95411-7193-B64A-8017-5A55D697506E}" presName="node" presStyleLbl="node1" presStyleIdx="3" presStyleCnt="6" custRadScaleRad="956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7AE13-03C7-DD4C-9B95-FE5C8ED81E47}" type="pres">
      <dgm:prSet presAssocID="{3079E807-7645-4D46-B413-135A9C7DB61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89613C3-8524-1448-96E1-35C4BFAF94C3}" type="pres">
      <dgm:prSet presAssocID="{3079E807-7645-4D46-B413-135A9C7DB613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C49EF29-D5E4-0245-B886-8CDC2E5C036D}" type="pres">
      <dgm:prSet presAssocID="{7CBBB571-A911-1045-87A1-CFFB2E7E5A07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4D36383-AACD-E649-BA86-D338479D04FC}" type="pres">
      <dgm:prSet presAssocID="{AE2B6915-3C71-E142-BF74-E6DEDCCDE84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04957584-00E7-7E4F-92A7-19D5F6817E58}" type="pres">
      <dgm:prSet presAssocID="{AE2B6915-3C71-E142-BF74-E6DEDCCDE849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A3594F2-04B7-284E-9B3D-2E190AA1C3B8}" type="pres">
      <dgm:prSet presAssocID="{D13ACB52-97A0-9E41-8F0F-E45A3325F62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AC424-F799-3141-BBA9-6FD4257FE60A}" type="pres">
      <dgm:prSet presAssocID="{4A6C6BFE-CADB-474B-9D28-361AC4C6BD2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9D3F0A98-CC5C-044E-B842-41E4B5FF3E82}" type="pres">
      <dgm:prSet presAssocID="{4A6C6BFE-CADB-474B-9D28-361AC4C6BD22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56755B32-8BF3-9342-9FFD-68648587AFCA}" type="presOf" srcId="{7CBBB571-A911-1045-87A1-CFFB2E7E5A07}" destId="{4C49EF29-D5E4-0245-B886-8CDC2E5C036D}" srcOrd="0" destOrd="0" presId="urn:microsoft.com/office/officeart/2005/8/layout/cycle2"/>
    <dgm:cxn modelId="{1CAF026E-2C2D-B549-93A1-B43F552A3A32}" type="presOf" srcId="{F14A0E33-8735-D743-BBA3-BE89CE483937}" destId="{162D1AA7-451F-B544-AB4D-F47D0B889921}" srcOrd="0" destOrd="0" presId="urn:microsoft.com/office/officeart/2005/8/layout/cycle2"/>
    <dgm:cxn modelId="{1F4C6AEE-81B5-DB4E-A9B4-A6307437E6DE}" type="presOf" srcId="{F83A7DAA-FEC3-DF41-AFA6-3D0DE624EF0E}" destId="{92A5777B-59CD-6B45-B250-D57BC8D682FC}" srcOrd="0" destOrd="0" presId="urn:microsoft.com/office/officeart/2005/8/layout/cycle2"/>
    <dgm:cxn modelId="{95A7D180-C3C4-9042-BD21-5AACFFDEF1C8}" type="presOf" srcId="{DCDBB572-9946-BD45-B3B5-F2F9C865627B}" destId="{39FDB8B7-BD66-F74E-B8D0-4366AFD3B722}" srcOrd="0" destOrd="0" presId="urn:microsoft.com/office/officeart/2005/8/layout/cycle2"/>
    <dgm:cxn modelId="{9A09B8FD-DA5B-6C45-8610-6C9E16D53EEC}" type="presOf" srcId="{E4D1B3C5-795C-4646-ABDB-5547E695358C}" destId="{01C89639-0524-7C4E-8BBD-47C09F209992}" srcOrd="1" destOrd="0" presId="urn:microsoft.com/office/officeart/2005/8/layout/cycle2"/>
    <dgm:cxn modelId="{F287FCA2-53BD-CD4B-A6A9-2653E05D0119}" type="presOf" srcId="{D13ACB52-97A0-9E41-8F0F-E45A3325F628}" destId="{1A3594F2-04B7-284E-9B3D-2E190AA1C3B8}" srcOrd="0" destOrd="0" presId="urn:microsoft.com/office/officeart/2005/8/layout/cycle2"/>
    <dgm:cxn modelId="{4C4F5D71-BE35-9E4D-9730-FE6E8A7ACC19}" type="presOf" srcId="{9199E3B4-8E72-564C-ABFA-3664B1E684A0}" destId="{A821313B-DB4B-524E-9F2F-9744BEE7866F}" srcOrd="0" destOrd="0" presId="urn:microsoft.com/office/officeart/2005/8/layout/cycle2"/>
    <dgm:cxn modelId="{4F2B077E-4EEB-EB4D-8DAD-7869BB064E2F}" type="presOf" srcId="{4A6C6BFE-CADB-474B-9D28-361AC4C6BD22}" destId="{C24AC424-F799-3141-BBA9-6FD4257FE60A}" srcOrd="0" destOrd="0" presId="urn:microsoft.com/office/officeart/2005/8/layout/cycle2"/>
    <dgm:cxn modelId="{C04BE4A2-B88F-8846-A707-86B58C077B1F}" srcId="{F14A0E33-8735-D743-BBA3-BE89CE483937}" destId="{7CBBB571-A911-1045-87A1-CFFB2E7E5A07}" srcOrd="4" destOrd="0" parTransId="{6FE2D02D-5709-084F-B856-27F06407964E}" sibTransId="{AE2B6915-3C71-E142-BF74-E6DEDCCDE849}"/>
    <dgm:cxn modelId="{38FD39B1-A986-7F47-904A-38B85DCBA311}" type="presOf" srcId="{90FBDE8A-6081-6448-8492-383F6CB7D2E1}" destId="{25CF5025-1CCF-BB41-86F1-385516725E9E}" srcOrd="1" destOrd="0" presId="urn:microsoft.com/office/officeart/2005/8/layout/cycle2"/>
    <dgm:cxn modelId="{531E5EF8-ECD1-B440-B3F9-D8F43723FCFC}" srcId="{F14A0E33-8735-D743-BBA3-BE89CE483937}" destId="{F83A7DAA-FEC3-DF41-AFA6-3D0DE624EF0E}" srcOrd="2" destOrd="0" parTransId="{E5D61771-5FFD-D142-BBDA-BDE833B1DD75}" sibTransId="{DCDBB572-9946-BD45-B3B5-F2F9C865627B}"/>
    <dgm:cxn modelId="{BFEDB22F-165E-5A44-9996-2DEB557C96D0}" type="presOf" srcId="{AE2B6915-3C71-E142-BF74-E6DEDCCDE849}" destId="{04957584-00E7-7E4F-92A7-19D5F6817E58}" srcOrd="1" destOrd="0" presId="urn:microsoft.com/office/officeart/2005/8/layout/cycle2"/>
    <dgm:cxn modelId="{74CF7817-E07E-914D-8876-854CD69EF8ED}" type="presOf" srcId="{DCDBB572-9946-BD45-B3B5-F2F9C865627B}" destId="{585F398F-C13A-9B45-ABFB-DDD059D60832}" srcOrd="1" destOrd="0" presId="urn:microsoft.com/office/officeart/2005/8/layout/cycle2"/>
    <dgm:cxn modelId="{27EA45D8-A8C3-1E4D-9018-012AF6344766}" srcId="{F14A0E33-8735-D743-BBA3-BE89CE483937}" destId="{1EA95411-7193-B64A-8017-5A55D697506E}" srcOrd="3" destOrd="0" parTransId="{F07E38C7-6F14-A845-B48B-CF991EC92A8C}" sibTransId="{3079E807-7645-4D46-B413-135A9C7DB613}"/>
    <dgm:cxn modelId="{2019289A-0A16-DF49-8ECE-B1FFBBF5C9E6}" type="presOf" srcId="{1EA95411-7193-B64A-8017-5A55D697506E}" destId="{81619A48-7623-3D40-A1FE-3F3DFDE4E93F}" srcOrd="0" destOrd="0" presId="urn:microsoft.com/office/officeart/2005/8/layout/cycle2"/>
    <dgm:cxn modelId="{36A62169-D8C9-2743-83CB-E918976E21B1}" type="presOf" srcId="{90FBDE8A-6081-6448-8492-383F6CB7D2E1}" destId="{399F8D6A-EA38-9145-8919-574C6DDD2095}" srcOrd="0" destOrd="0" presId="urn:microsoft.com/office/officeart/2005/8/layout/cycle2"/>
    <dgm:cxn modelId="{BF3BB2A9-C59F-C542-8852-08A7684D9F35}" type="presOf" srcId="{3079E807-7645-4D46-B413-135A9C7DB613}" destId="{A89613C3-8524-1448-96E1-35C4BFAF94C3}" srcOrd="1" destOrd="0" presId="urn:microsoft.com/office/officeart/2005/8/layout/cycle2"/>
    <dgm:cxn modelId="{943A12B1-8087-014F-B65B-B134EE29C28F}" srcId="{F14A0E33-8735-D743-BBA3-BE89CE483937}" destId="{2C71FC41-D6FC-6849-A4F2-4672DFE73FBF}" srcOrd="0" destOrd="0" parTransId="{6E4B5905-5068-EA4B-BE9D-AE780BA1E26B}" sibTransId="{90FBDE8A-6081-6448-8492-383F6CB7D2E1}"/>
    <dgm:cxn modelId="{8B6D0149-17F3-E442-B3DB-141FAE95E681}" type="presOf" srcId="{4A6C6BFE-CADB-474B-9D28-361AC4C6BD22}" destId="{9D3F0A98-CC5C-044E-B842-41E4B5FF3E82}" srcOrd="1" destOrd="0" presId="urn:microsoft.com/office/officeart/2005/8/layout/cycle2"/>
    <dgm:cxn modelId="{51B348F9-4360-CA42-B548-17BA8DFC9BFE}" type="presOf" srcId="{3079E807-7645-4D46-B413-135A9C7DB613}" destId="{70C7AE13-03C7-DD4C-9B95-FE5C8ED81E47}" srcOrd="0" destOrd="0" presId="urn:microsoft.com/office/officeart/2005/8/layout/cycle2"/>
    <dgm:cxn modelId="{24CF0B02-66C5-154D-90F7-3BA0F3A30420}" type="presOf" srcId="{2C71FC41-D6FC-6849-A4F2-4672DFE73FBF}" destId="{AE185BC8-EE2F-BA4D-8C01-37B827AEFDCA}" srcOrd="0" destOrd="0" presId="urn:microsoft.com/office/officeart/2005/8/layout/cycle2"/>
    <dgm:cxn modelId="{C08EB4D6-92BB-5A46-A2F5-118EEB3B0019}" type="presOf" srcId="{AE2B6915-3C71-E142-BF74-E6DEDCCDE849}" destId="{04D36383-AACD-E649-BA86-D338479D04FC}" srcOrd="0" destOrd="0" presId="urn:microsoft.com/office/officeart/2005/8/layout/cycle2"/>
    <dgm:cxn modelId="{C8ACB6D5-4BCD-9C48-A70F-7404EE4E1A03}" srcId="{F14A0E33-8735-D743-BBA3-BE89CE483937}" destId="{D13ACB52-97A0-9E41-8F0F-E45A3325F628}" srcOrd="5" destOrd="0" parTransId="{F18AA918-19E2-BA4F-9A93-A10C0C373086}" sibTransId="{4A6C6BFE-CADB-474B-9D28-361AC4C6BD22}"/>
    <dgm:cxn modelId="{CDA6F3A3-1B04-6247-96AC-16F446C97A8E}" type="presOf" srcId="{E4D1B3C5-795C-4646-ABDB-5547E695358C}" destId="{9FD22944-6E9C-2441-A733-D9810BC02109}" srcOrd="0" destOrd="0" presId="urn:microsoft.com/office/officeart/2005/8/layout/cycle2"/>
    <dgm:cxn modelId="{DD976BE6-1277-404D-AA7B-A72F41DD1C2B}" srcId="{F14A0E33-8735-D743-BBA3-BE89CE483937}" destId="{9199E3B4-8E72-564C-ABFA-3664B1E684A0}" srcOrd="1" destOrd="0" parTransId="{79206CC5-D4C7-C74A-B104-0D2DAC7E89A9}" sibTransId="{E4D1B3C5-795C-4646-ABDB-5547E695358C}"/>
    <dgm:cxn modelId="{E81A3C7F-D142-6942-84AD-7BDC0BD94578}" type="presParOf" srcId="{162D1AA7-451F-B544-AB4D-F47D0B889921}" destId="{AE185BC8-EE2F-BA4D-8C01-37B827AEFDCA}" srcOrd="0" destOrd="0" presId="urn:microsoft.com/office/officeart/2005/8/layout/cycle2"/>
    <dgm:cxn modelId="{2176BB72-72B4-BF4C-B85F-767823DBF68C}" type="presParOf" srcId="{162D1AA7-451F-B544-AB4D-F47D0B889921}" destId="{399F8D6A-EA38-9145-8919-574C6DDD2095}" srcOrd="1" destOrd="0" presId="urn:microsoft.com/office/officeart/2005/8/layout/cycle2"/>
    <dgm:cxn modelId="{A56F5B1E-307A-A742-BC56-FBE253CD9EBE}" type="presParOf" srcId="{399F8D6A-EA38-9145-8919-574C6DDD2095}" destId="{25CF5025-1CCF-BB41-86F1-385516725E9E}" srcOrd="0" destOrd="0" presId="urn:microsoft.com/office/officeart/2005/8/layout/cycle2"/>
    <dgm:cxn modelId="{01AAF79E-00C2-814A-B9F7-4FB25F35B735}" type="presParOf" srcId="{162D1AA7-451F-B544-AB4D-F47D0B889921}" destId="{A821313B-DB4B-524E-9F2F-9744BEE7866F}" srcOrd="2" destOrd="0" presId="urn:microsoft.com/office/officeart/2005/8/layout/cycle2"/>
    <dgm:cxn modelId="{25EDB95E-76C1-B74D-AE2A-94738E0EBB11}" type="presParOf" srcId="{162D1AA7-451F-B544-AB4D-F47D0B889921}" destId="{9FD22944-6E9C-2441-A733-D9810BC02109}" srcOrd="3" destOrd="0" presId="urn:microsoft.com/office/officeart/2005/8/layout/cycle2"/>
    <dgm:cxn modelId="{3FCEB8FB-82B5-134A-A4BD-A1B8ACB8ACD6}" type="presParOf" srcId="{9FD22944-6E9C-2441-A733-D9810BC02109}" destId="{01C89639-0524-7C4E-8BBD-47C09F209992}" srcOrd="0" destOrd="0" presId="urn:microsoft.com/office/officeart/2005/8/layout/cycle2"/>
    <dgm:cxn modelId="{0DE6123C-B769-DE48-B10D-8FE5C1D4D2F2}" type="presParOf" srcId="{162D1AA7-451F-B544-AB4D-F47D0B889921}" destId="{92A5777B-59CD-6B45-B250-D57BC8D682FC}" srcOrd="4" destOrd="0" presId="urn:microsoft.com/office/officeart/2005/8/layout/cycle2"/>
    <dgm:cxn modelId="{14D0621D-D3A7-294B-ADD0-E0A6C71AE029}" type="presParOf" srcId="{162D1AA7-451F-B544-AB4D-F47D0B889921}" destId="{39FDB8B7-BD66-F74E-B8D0-4366AFD3B722}" srcOrd="5" destOrd="0" presId="urn:microsoft.com/office/officeart/2005/8/layout/cycle2"/>
    <dgm:cxn modelId="{E2F5280B-6D9B-1D41-B41C-029A028A8300}" type="presParOf" srcId="{39FDB8B7-BD66-F74E-B8D0-4366AFD3B722}" destId="{585F398F-C13A-9B45-ABFB-DDD059D60832}" srcOrd="0" destOrd="0" presId="urn:microsoft.com/office/officeart/2005/8/layout/cycle2"/>
    <dgm:cxn modelId="{D8E693B2-1FC1-004D-BC26-777738170DD0}" type="presParOf" srcId="{162D1AA7-451F-B544-AB4D-F47D0B889921}" destId="{81619A48-7623-3D40-A1FE-3F3DFDE4E93F}" srcOrd="6" destOrd="0" presId="urn:microsoft.com/office/officeart/2005/8/layout/cycle2"/>
    <dgm:cxn modelId="{F3E3A075-A7C3-DC47-A2CD-1DBE71CBD09D}" type="presParOf" srcId="{162D1AA7-451F-B544-AB4D-F47D0B889921}" destId="{70C7AE13-03C7-DD4C-9B95-FE5C8ED81E47}" srcOrd="7" destOrd="0" presId="urn:microsoft.com/office/officeart/2005/8/layout/cycle2"/>
    <dgm:cxn modelId="{99A619CB-BA6F-4840-8DF2-9FB92CD39ED4}" type="presParOf" srcId="{70C7AE13-03C7-DD4C-9B95-FE5C8ED81E47}" destId="{A89613C3-8524-1448-96E1-35C4BFAF94C3}" srcOrd="0" destOrd="0" presId="urn:microsoft.com/office/officeart/2005/8/layout/cycle2"/>
    <dgm:cxn modelId="{BB4A29DE-6345-D947-B0E6-E0DB2635B766}" type="presParOf" srcId="{162D1AA7-451F-B544-AB4D-F47D0B889921}" destId="{4C49EF29-D5E4-0245-B886-8CDC2E5C036D}" srcOrd="8" destOrd="0" presId="urn:microsoft.com/office/officeart/2005/8/layout/cycle2"/>
    <dgm:cxn modelId="{F6EAC3CD-2FB4-9D48-B124-B6C2E5BE390F}" type="presParOf" srcId="{162D1AA7-451F-B544-AB4D-F47D0B889921}" destId="{04D36383-AACD-E649-BA86-D338479D04FC}" srcOrd="9" destOrd="0" presId="urn:microsoft.com/office/officeart/2005/8/layout/cycle2"/>
    <dgm:cxn modelId="{B2FA2906-51DB-2243-8A35-66DEFFC5C4EC}" type="presParOf" srcId="{04D36383-AACD-E649-BA86-D338479D04FC}" destId="{04957584-00E7-7E4F-92A7-19D5F6817E58}" srcOrd="0" destOrd="0" presId="urn:microsoft.com/office/officeart/2005/8/layout/cycle2"/>
    <dgm:cxn modelId="{75470D16-19C5-E84F-AE60-0660B58B9C29}" type="presParOf" srcId="{162D1AA7-451F-B544-AB4D-F47D0B889921}" destId="{1A3594F2-04B7-284E-9B3D-2E190AA1C3B8}" srcOrd="10" destOrd="0" presId="urn:microsoft.com/office/officeart/2005/8/layout/cycle2"/>
    <dgm:cxn modelId="{6899D724-B665-8146-8DCB-02F1533FF955}" type="presParOf" srcId="{162D1AA7-451F-B544-AB4D-F47D0B889921}" destId="{C24AC424-F799-3141-BBA9-6FD4257FE60A}" srcOrd="11" destOrd="0" presId="urn:microsoft.com/office/officeart/2005/8/layout/cycle2"/>
    <dgm:cxn modelId="{A2532DAA-ACA1-BF47-8612-856E5439CBCB}" type="presParOf" srcId="{C24AC424-F799-3141-BBA9-6FD4257FE60A}" destId="{9D3F0A98-CC5C-044E-B842-41E4B5FF3E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4A0E33-8735-D743-BBA3-BE89CE483937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71FC41-D6FC-6849-A4F2-4672DFE73FBF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2000" dirty="0" smtClean="0">
              <a:latin typeface="Helvetica Neue" charset="0"/>
              <a:ea typeface="Helvetica Neue" charset="0"/>
              <a:cs typeface="Helvetica Neue" charset="0"/>
            </a:rPr>
            <a:t>Decision  Policy</a:t>
          </a:r>
          <a:endParaRPr lang="en-US" sz="2000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6E4B5905-5068-EA4B-BE9D-AE780BA1E26B}" type="parTrans" cxnId="{943A12B1-8087-014F-B65B-B134EE29C28F}">
      <dgm:prSet/>
      <dgm:spPr/>
      <dgm:t>
        <a:bodyPr/>
        <a:lstStyle/>
        <a:p>
          <a:endParaRPr lang="en-US"/>
        </a:p>
      </dgm:t>
    </dgm:pt>
    <dgm:pt modelId="{90FBDE8A-6081-6448-8492-383F6CB7D2E1}" type="sibTrans" cxnId="{943A12B1-8087-014F-B65B-B134EE29C28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9199E3B4-8E72-564C-ABFA-3664B1E684A0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5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Experiment to perform</a:t>
          </a:r>
          <a:endParaRPr lang="en-US" sz="1500" dirty="0" smtClean="0"/>
        </a:p>
      </dgm:t>
    </dgm:pt>
    <dgm:pt modelId="{79206CC5-D4C7-C74A-B104-0D2DAC7E89A9}" type="parTrans" cxnId="{DD976BE6-1277-404D-AA7B-A72F41DD1C2B}">
      <dgm:prSet/>
      <dgm:spPr/>
      <dgm:t>
        <a:bodyPr/>
        <a:lstStyle/>
        <a:p>
          <a:endParaRPr lang="en-US"/>
        </a:p>
      </dgm:t>
    </dgm:pt>
    <dgm:pt modelId="{E4D1B3C5-795C-4646-ABDB-5547E695358C}" type="sibTrans" cxnId="{DD976BE6-1277-404D-AA7B-A72F41DD1C2B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F83A7DAA-FEC3-DF41-AFA6-3D0DE624EF0E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1600" b="0" dirty="0" smtClean="0">
              <a:latin typeface="Helvetica Neue" charset="0"/>
              <a:ea typeface="Helvetica Neue" charset="0"/>
              <a:cs typeface="Helvetica Neue" charset="0"/>
            </a:rPr>
            <a:t>Noisy measurement from truth</a:t>
          </a:r>
        </a:p>
      </dgm:t>
    </dgm:pt>
    <dgm:pt modelId="{E5D61771-5FFD-D142-BBDA-BDE833B1DD75}" type="parTrans" cxnId="{531E5EF8-ECD1-B440-B3F9-D8F43723FCFC}">
      <dgm:prSet/>
      <dgm:spPr/>
      <dgm:t>
        <a:bodyPr/>
        <a:lstStyle/>
        <a:p>
          <a:endParaRPr lang="en-US"/>
        </a:p>
      </dgm:t>
    </dgm:pt>
    <dgm:pt modelId="{DCDBB572-9946-BD45-B3B5-F2F9C865627B}" type="sibTrans" cxnId="{531E5EF8-ECD1-B440-B3F9-D8F43723FCFC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EA95411-7193-B64A-8017-5A55D697506E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5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Experiment outcome</a:t>
          </a:r>
        </a:p>
      </dgm:t>
    </dgm:pt>
    <dgm:pt modelId="{F07E38C7-6F14-A845-B48B-CF991EC92A8C}" type="parTrans" cxnId="{27EA45D8-A8C3-1E4D-9018-012AF6344766}">
      <dgm:prSet/>
      <dgm:spPr/>
      <dgm:t>
        <a:bodyPr/>
        <a:lstStyle/>
        <a:p>
          <a:endParaRPr lang="en-US"/>
        </a:p>
      </dgm:t>
    </dgm:pt>
    <dgm:pt modelId="{3079E807-7645-4D46-B413-135A9C7DB613}" type="sibTrans" cxnId="{27EA45D8-A8C3-1E4D-9018-012AF6344766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7CBBB571-A911-1045-87A1-CFFB2E7E5A07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2000" dirty="0" smtClean="0">
              <a:latin typeface="Helvetica Neue" charset="0"/>
              <a:ea typeface="Helvetica Neue" charset="0"/>
              <a:cs typeface="Helvetica Neue" charset="0"/>
            </a:rPr>
            <a:t>Bayesian update</a:t>
          </a:r>
          <a:endParaRPr lang="en-US" sz="2000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6FE2D02D-5709-084F-B856-27F06407964E}" type="parTrans" cxnId="{C04BE4A2-B88F-8846-A707-86B58C077B1F}">
      <dgm:prSet/>
      <dgm:spPr/>
      <dgm:t>
        <a:bodyPr/>
        <a:lstStyle/>
        <a:p>
          <a:endParaRPr lang="en-US"/>
        </a:p>
      </dgm:t>
    </dgm:pt>
    <dgm:pt modelId="{AE2B6915-3C71-E142-BF74-E6DEDCCDE849}" type="sibTrans" cxnId="{C04BE4A2-B88F-8846-A707-86B58C077B1F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13ACB52-97A0-9E41-8F0F-E45A3325F628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noFill/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8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Current Belief</a:t>
          </a:r>
        </a:p>
      </dgm:t>
    </dgm:pt>
    <dgm:pt modelId="{F18AA918-19E2-BA4F-9A93-A10C0C373086}" type="parTrans" cxnId="{C8ACB6D5-4BCD-9C48-A70F-7404EE4E1A03}">
      <dgm:prSet/>
      <dgm:spPr/>
      <dgm:t>
        <a:bodyPr/>
        <a:lstStyle/>
        <a:p>
          <a:endParaRPr lang="en-US"/>
        </a:p>
      </dgm:t>
    </dgm:pt>
    <dgm:pt modelId="{4A6C6BFE-CADB-474B-9D28-361AC4C6BD22}" type="sibTrans" cxnId="{C8ACB6D5-4BCD-9C48-A70F-7404EE4E1A03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162D1AA7-451F-B544-AB4D-F47D0B889921}" type="pres">
      <dgm:prSet presAssocID="{F14A0E33-8735-D743-BBA3-BE89CE4839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185BC8-EE2F-BA4D-8C01-37B827AEFDCA}" type="pres">
      <dgm:prSet presAssocID="{2C71FC41-D6FC-6849-A4F2-4672DFE73FBF}" presName="node" presStyleLbl="node1" presStyleIdx="0" presStyleCnt="6" custRadScaleRad="682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99F8D6A-EA38-9145-8919-574C6DDD2095}" type="pres">
      <dgm:prSet presAssocID="{90FBDE8A-6081-6448-8492-383F6CB7D2E1}" presName="sibTrans" presStyleLbl="sibTrans2D1" presStyleIdx="0" presStyleCnt="6" custLinFactNeighborX="12276"/>
      <dgm:spPr/>
      <dgm:t>
        <a:bodyPr/>
        <a:lstStyle/>
        <a:p>
          <a:endParaRPr lang="en-US"/>
        </a:p>
      </dgm:t>
    </dgm:pt>
    <dgm:pt modelId="{25CF5025-1CCF-BB41-86F1-385516725E9E}" type="pres">
      <dgm:prSet presAssocID="{90FBDE8A-6081-6448-8492-383F6CB7D2E1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A821313B-DB4B-524E-9F2F-9744BEE7866F}" type="pres">
      <dgm:prSet presAssocID="{9199E3B4-8E72-564C-ABFA-3664B1E684A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22944-6E9C-2441-A733-D9810BC02109}" type="pres">
      <dgm:prSet presAssocID="{E4D1B3C5-795C-4646-ABDB-5547E695358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01C89639-0524-7C4E-8BBD-47C09F209992}" type="pres">
      <dgm:prSet presAssocID="{E4D1B3C5-795C-4646-ABDB-5547E695358C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2A5777B-59CD-6B45-B250-D57BC8D682FC}" type="pres">
      <dgm:prSet presAssocID="{F83A7DAA-FEC3-DF41-AFA6-3D0DE624EF0E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9FDB8B7-BD66-F74E-B8D0-4366AFD3B722}" type="pres">
      <dgm:prSet presAssocID="{DCDBB572-9946-BD45-B3B5-F2F9C865627B}" presName="sibTrans" presStyleLbl="sibTrans2D1" presStyleIdx="2" presStyleCnt="6" custLinFactNeighborX="-12276"/>
      <dgm:spPr/>
      <dgm:t>
        <a:bodyPr/>
        <a:lstStyle/>
        <a:p>
          <a:endParaRPr lang="en-US"/>
        </a:p>
      </dgm:t>
    </dgm:pt>
    <dgm:pt modelId="{585F398F-C13A-9B45-ABFB-DDD059D60832}" type="pres">
      <dgm:prSet presAssocID="{DCDBB572-9946-BD45-B3B5-F2F9C865627B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1619A48-7623-3D40-A1FE-3F3DFDE4E93F}" type="pres">
      <dgm:prSet presAssocID="{1EA95411-7193-B64A-8017-5A55D697506E}" presName="node" presStyleLbl="node1" presStyleIdx="3" presStyleCnt="6" custRadScaleRad="68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7AE13-03C7-DD4C-9B95-FE5C8ED81E47}" type="pres">
      <dgm:prSet presAssocID="{3079E807-7645-4D46-B413-135A9C7DB61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A89613C3-8524-1448-96E1-35C4BFAF94C3}" type="pres">
      <dgm:prSet presAssocID="{3079E807-7645-4D46-B413-135A9C7DB613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C49EF29-D5E4-0245-B886-8CDC2E5C036D}" type="pres">
      <dgm:prSet presAssocID="{7CBBB571-A911-1045-87A1-CFFB2E7E5A07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4D36383-AACD-E649-BA86-D338479D04FC}" type="pres">
      <dgm:prSet presAssocID="{AE2B6915-3C71-E142-BF74-E6DEDCCDE84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04957584-00E7-7E4F-92A7-19D5F6817E58}" type="pres">
      <dgm:prSet presAssocID="{AE2B6915-3C71-E142-BF74-E6DEDCCDE849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A3594F2-04B7-284E-9B3D-2E190AA1C3B8}" type="pres">
      <dgm:prSet presAssocID="{D13ACB52-97A0-9E41-8F0F-E45A3325F62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AC424-F799-3141-BBA9-6FD4257FE60A}" type="pres">
      <dgm:prSet presAssocID="{4A6C6BFE-CADB-474B-9D28-361AC4C6BD2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9D3F0A98-CC5C-044E-B842-41E4B5FF3E82}" type="pres">
      <dgm:prSet presAssocID="{4A6C6BFE-CADB-474B-9D28-361AC4C6BD22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C8ACB6D5-4BCD-9C48-A70F-7404EE4E1A03}" srcId="{F14A0E33-8735-D743-BBA3-BE89CE483937}" destId="{D13ACB52-97A0-9E41-8F0F-E45A3325F628}" srcOrd="5" destOrd="0" parTransId="{F18AA918-19E2-BA4F-9A93-A10C0C373086}" sibTransId="{4A6C6BFE-CADB-474B-9D28-361AC4C6BD22}"/>
    <dgm:cxn modelId="{CA9C2A95-3F3C-9946-A255-120CDF493A16}" type="presOf" srcId="{DCDBB572-9946-BD45-B3B5-F2F9C865627B}" destId="{585F398F-C13A-9B45-ABFB-DDD059D60832}" srcOrd="1" destOrd="0" presId="urn:microsoft.com/office/officeart/2005/8/layout/cycle2"/>
    <dgm:cxn modelId="{531E5EF8-ECD1-B440-B3F9-D8F43723FCFC}" srcId="{F14A0E33-8735-D743-BBA3-BE89CE483937}" destId="{F83A7DAA-FEC3-DF41-AFA6-3D0DE624EF0E}" srcOrd="2" destOrd="0" parTransId="{E5D61771-5FFD-D142-BBDA-BDE833B1DD75}" sibTransId="{DCDBB572-9946-BD45-B3B5-F2F9C865627B}"/>
    <dgm:cxn modelId="{09F968E8-5E7A-7E4D-A5E6-2B2C962840CA}" type="presOf" srcId="{2C71FC41-D6FC-6849-A4F2-4672DFE73FBF}" destId="{AE185BC8-EE2F-BA4D-8C01-37B827AEFDCA}" srcOrd="0" destOrd="0" presId="urn:microsoft.com/office/officeart/2005/8/layout/cycle2"/>
    <dgm:cxn modelId="{3773E11E-99B7-3C4A-B1FA-40A0615CB6AD}" type="presOf" srcId="{3079E807-7645-4D46-B413-135A9C7DB613}" destId="{A89613C3-8524-1448-96E1-35C4BFAF94C3}" srcOrd="1" destOrd="0" presId="urn:microsoft.com/office/officeart/2005/8/layout/cycle2"/>
    <dgm:cxn modelId="{6E1D960D-CF00-6E4E-ACC9-DC0C5EE2CABC}" type="presOf" srcId="{AE2B6915-3C71-E142-BF74-E6DEDCCDE849}" destId="{04957584-00E7-7E4F-92A7-19D5F6817E58}" srcOrd="1" destOrd="0" presId="urn:microsoft.com/office/officeart/2005/8/layout/cycle2"/>
    <dgm:cxn modelId="{DF6AAE7B-F559-334D-BDD6-4ED6F1C05E96}" type="presOf" srcId="{4A6C6BFE-CADB-474B-9D28-361AC4C6BD22}" destId="{C24AC424-F799-3141-BBA9-6FD4257FE60A}" srcOrd="0" destOrd="0" presId="urn:microsoft.com/office/officeart/2005/8/layout/cycle2"/>
    <dgm:cxn modelId="{0F2D89BB-9581-014C-A6C8-4AF90E69F112}" type="presOf" srcId="{1EA95411-7193-B64A-8017-5A55D697506E}" destId="{81619A48-7623-3D40-A1FE-3F3DFDE4E93F}" srcOrd="0" destOrd="0" presId="urn:microsoft.com/office/officeart/2005/8/layout/cycle2"/>
    <dgm:cxn modelId="{29D7FB3E-E209-E940-AEF1-6D8AF990BE90}" type="presOf" srcId="{E4D1B3C5-795C-4646-ABDB-5547E695358C}" destId="{9FD22944-6E9C-2441-A733-D9810BC02109}" srcOrd="0" destOrd="0" presId="urn:microsoft.com/office/officeart/2005/8/layout/cycle2"/>
    <dgm:cxn modelId="{85E1F18F-77C7-CD44-88E3-7ED8F342B09F}" type="presOf" srcId="{7CBBB571-A911-1045-87A1-CFFB2E7E5A07}" destId="{4C49EF29-D5E4-0245-B886-8CDC2E5C036D}" srcOrd="0" destOrd="0" presId="urn:microsoft.com/office/officeart/2005/8/layout/cycle2"/>
    <dgm:cxn modelId="{943A12B1-8087-014F-B65B-B134EE29C28F}" srcId="{F14A0E33-8735-D743-BBA3-BE89CE483937}" destId="{2C71FC41-D6FC-6849-A4F2-4672DFE73FBF}" srcOrd="0" destOrd="0" parTransId="{6E4B5905-5068-EA4B-BE9D-AE780BA1E26B}" sibTransId="{90FBDE8A-6081-6448-8492-383F6CB7D2E1}"/>
    <dgm:cxn modelId="{5B476450-510E-1548-BECB-3053E72FC6BE}" type="presOf" srcId="{D13ACB52-97A0-9E41-8F0F-E45A3325F628}" destId="{1A3594F2-04B7-284E-9B3D-2E190AA1C3B8}" srcOrd="0" destOrd="0" presId="urn:microsoft.com/office/officeart/2005/8/layout/cycle2"/>
    <dgm:cxn modelId="{5CDFA63E-14C5-2143-9A7C-3FCF02B43EED}" type="presOf" srcId="{3079E807-7645-4D46-B413-135A9C7DB613}" destId="{70C7AE13-03C7-DD4C-9B95-FE5C8ED81E47}" srcOrd="0" destOrd="0" presId="urn:microsoft.com/office/officeart/2005/8/layout/cycle2"/>
    <dgm:cxn modelId="{DD976BE6-1277-404D-AA7B-A72F41DD1C2B}" srcId="{F14A0E33-8735-D743-BBA3-BE89CE483937}" destId="{9199E3B4-8E72-564C-ABFA-3664B1E684A0}" srcOrd="1" destOrd="0" parTransId="{79206CC5-D4C7-C74A-B104-0D2DAC7E89A9}" sibTransId="{E4D1B3C5-795C-4646-ABDB-5547E695358C}"/>
    <dgm:cxn modelId="{AF803DE8-DFFB-0143-A83C-9212FB90928C}" type="presOf" srcId="{F14A0E33-8735-D743-BBA3-BE89CE483937}" destId="{162D1AA7-451F-B544-AB4D-F47D0B889921}" srcOrd="0" destOrd="0" presId="urn:microsoft.com/office/officeart/2005/8/layout/cycle2"/>
    <dgm:cxn modelId="{018B5731-24EC-2940-9743-7D2360EA29F3}" type="presOf" srcId="{90FBDE8A-6081-6448-8492-383F6CB7D2E1}" destId="{25CF5025-1CCF-BB41-86F1-385516725E9E}" srcOrd="1" destOrd="0" presId="urn:microsoft.com/office/officeart/2005/8/layout/cycle2"/>
    <dgm:cxn modelId="{099B0F14-9FCC-F945-BC0A-1E65DFE43754}" type="presOf" srcId="{AE2B6915-3C71-E142-BF74-E6DEDCCDE849}" destId="{04D36383-AACD-E649-BA86-D338479D04FC}" srcOrd="0" destOrd="0" presId="urn:microsoft.com/office/officeart/2005/8/layout/cycle2"/>
    <dgm:cxn modelId="{DF3ACD8A-91B2-4542-9B8A-E5C77DAB6030}" type="presOf" srcId="{DCDBB572-9946-BD45-B3B5-F2F9C865627B}" destId="{39FDB8B7-BD66-F74E-B8D0-4366AFD3B722}" srcOrd="0" destOrd="0" presId="urn:microsoft.com/office/officeart/2005/8/layout/cycle2"/>
    <dgm:cxn modelId="{C04BE4A2-B88F-8846-A707-86B58C077B1F}" srcId="{F14A0E33-8735-D743-BBA3-BE89CE483937}" destId="{7CBBB571-A911-1045-87A1-CFFB2E7E5A07}" srcOrd="4" destOrd="0" parTransId="{6FE2D02D-5709-084F-B856-27F06407964E}" sibTransId="{AE2B6915-3C71-E142-BF74-E6DEDCCDE849}"/>
    <dgm:cxn modelId="{40064BC9-BBD6-9349-B60D-0F018B9BE492}" type="presOf" srcId="{9199E3B4-8E72-564C-ABFA-3664B1E684A0}" destId="{A821313B-DB4B-524E-9F2F-9744BEE7866F}" srcOrd="0" destOrd="0" presId="urn:microsoft.com/office/officeart/2005/8/layout/cycle2"/>
    <dgm:cxn modelId="{27EA45D8-A8C3-1E4D-9018-012AF6344766}" srcId="{F14A0E33-8735-D743-BBA3-BE89CE483937}" destId="{1EA95411-7193-B64A-8017-5A55D697506E}" srcOrd="3" destOrd="0" parTransId="{F07E38C7-6F14-A845-B48B-CF991EC92A8C}" sibTransId="{3079E807-7645-4D46-B413-135A9C7DB613}"/>
    <dgm:cxn modelId="{A60607A8-4EBB-224D-A48F-16DC6D9E2C8F}" type="presOf" srcId="{4A6C6BFE-CADB-474B-9D28-361AC4C6BD22}" destId="{9D3F0A98-CC5C-044E-B842-41E4B5FF3E82}" srcOrd="1" destOrd="0" presId="urn:microsoft.com/office/officeart/2005/8/layout/cycle2"/>
    <dgm:cxn modelId="{3283F293-7896-C146-9B06-1EE711C76E54}" type="presOf" srcId="{E4D1B3C5-795C-4646-ABDB-5547E695358C}" destId="{01C89639-0524-7C4E-8BBD-47C09F209992}" srcOrd="1" destOrd="0" presId="urn:microsoft.com/office/officeart/2005/8/layout/cycle2"/>
    <dgm:cxn modelId="{343B2E28-BB3B-EC41-B21C-5DB5000EB036}" type="presOf" srcId="{F83A7DAA-FEC3-DF41-AFA6-3D0DE624EF0E}" destId="{92A5777B-59CD-6B45-B250-D57BC8D682FC}" srcOrd="0" destOrd="0" presId="urn:microsoft.com/office/officeart/2005/8/layout/cycle2"/>
    <dgm:cxn modelId="{F4AB0D86-AC7D-FD4F-BEF5-93A861234DB5}" type="presOf" srcId="{90FBDE8A-6081-6448-8492-383F6CB7D2E1}" destId="{399F8D6A-EA38-9145-8919-574C6DDD2095}" srcOrd="0" destOrd="0" presId="urn:microsoft.com/office/officeart/2005/8/layout/cycle2"/>
    <dgm:cxn modelId="{F8FAF8C6-640B-7144-9EEF-C13978C2C172}" type="presParOf" srcId="{162D1AA7-451F-B544-AB4D-F47D0B889921}" destId="{AE185BC8-EE2F-BA4D-8C01-37B827AEFDCA}" srcOrd="0" destOrd="0" presId="urn:microsoft.com/office/officeart/2005/8/layout/cycle2"/>
    <dgm:cxn modelId="{69327D5D-8D03-8F43-A45E-0B7FC916A003}" type="presParOf" srcId="{162D1AA7-451F-B544-AB4D-F47D0B889921}" destId="{399F8D6A-EA38-9145-8919-574C6DDD2095}" srcOrd="1" destOrd="0" presId="urn:microsoft.com/office/officeart/2005/8/layout/cycle2"/>
    <dgm:cxn modelId="{161D2A4B-ED9A-AC4C-872E-5471ED96DBCE}" type="presParOf" srcId="{399F8D6A-EA38-9145-8919-574C6DDD2095}" destId="{25CF5025-1CCF-BB41-86F1-385516725E9E}" srcOrd="0" destOrd="0" presId="urn:microsoft.com/office/officeart/2005/8/layout/cycle2"/>
    <dgm:cxn modelId="{3599097E-4140-844B-BA93-3D0468D4C971}" type="presParOf" srcId="{162D1AA7-451F-B544-AB4D-F47D0B889921}" destId="{A821313B-DB4B-524E-9F2F-9744BEE7866F}" srcOrd="2" destOrd="0" presId="urn:microsoft.com/office/officeart/2005/8/layout/cycle2"/>
    <dgm:cxn modelId="{7AB4A1E9-0501-B24C-91F9-4ED5B73D826B}" type="presParOf" srcId="{162D1AA7-451F-B544-AB4D-F47D0B889921}" destId="{9FD22944-6E9C-2441-A733-D9810BC02109}" srcOrd="3" destOrd="0" presId="urn:microsoft.com/office/officeart/2005/8/layout/cycle2"/>
    <dgm:cxn modelId="{87DDF464-49EB-EB44-8FD3-47AE3A4033F4}" type="presParOf" srcId="{9FD22944-6E9C-2441-A733-D9810BC02109}" destId="{01C89639-0524-7C4E-8BBD-47C09F209992}" srcOrd="0" destOrd="0" presId="urn:microsoft.com/office/officeart/2005/8/layout/cycle2"/>
    <dgm:cxn modelId="{1C12EAEB-9435-9841-A0F4-24150CC8087F}" type="presParOf" srcId="{162D1AA7-451F-B544-AB4D-F47D0B889921}" destId="{92A5777B-59CD-6B45-B250-D57BC8D682FC}" srcOrd="4" destOrd="0" presId="urn:microsoft.com/office/officeart/2005/8/layout/cycle2"/>
    <dgm:cxn modelId="{18256B8F-0797-2145-8D4D-C5EBB1AD922F}" type="presParOf" srcId="{162D1AA7-451F-B544-AB4D-F47D0B889921}" destId="{39FDB8B7-BD66-F74E-B8D0-4366AFD3B722}" srcOrd="5" destOrd="0" presId="urn:microsoft.com/office/officeart/2005/8/layout/cycle2"/>
    <dgm:cxn modelId="{CF13C047-5848-9742-8771-6B806DF77E8B}" type="presParOf" srcId="{39FDB8B7-BD66-F74E-B8D0-4366AFD3B722}" destId="{585F398F-C13A-9B45-ABFB-DDD059D60832}" srcOrd="0" destOrd="0" presId="urn:microsoft.com/office/officeart/2005/8/layout/cycle2"/>
    <dgm:cxn modelId="{21BFF5F8-C99C-4C45-8E76-6493A5D5C6CE}" type="presParOf" srcId="{162D1AA7-451F-B544-AB4D-F47D0B889921}" destId="{81619A48-7623-3D40-A1FE-3F3DFDE4E93F}" srcOrd="6" destOrd="0" presId="urn:microsoft.com/office/officeart/2005/8/layout/cycle2"/>
    <dgm:cxn modelId="{C5231985-E0F1-6A45-A442-30D0413C28E3}" type="presParOf" srcId="{162D1AA7-451F-B544-AB4D-F47D0B889921}" destId="{70C7AE13-03C7-DD4C-9B95-FE5C8ED81E47}" srcOrd="7" destOrd="0" presId="urn:microsoft.com/office/officeart/2005/8/layout/cycle2"/>
    <dgm:cxn modelId="{DFD66202-5ED2-5541-A0C9-1915B5141131}" type="presParOf" srcId="{70C7AE13-03C7-DD4C-9B95-FE5C8ED81E47}" destId="{A89613C3-8524-1448-96E1-35C4BFAF94C3}" srcOrd="0" destOrd="0" presId="urn:microsoft.com/office/officeart/2005/8/layout/cycle2"/>
    <dgm:cxn modelId="{60DFD9EE-77BA-0941-8774-8DBC7CF2B22C}" type="presParOf" srcId="{162D1AA7-451F-B544-AB4D-F47D0B889921}" destId="{4C49EF29-D5E4-0245-B886-8CDC2E5C036D}" srcOrd="8" destOrd="0" presId="urn:microsoft.com/office/officeart/2005/8/layout/cycle2"/>
    <dgm:cxn modelId="{89F0A924-2531-1247-B8A4-764053BB6CAA}" type="presParOf" srcId="{162D1AA7-451F-B544-AB4D-F47D0B889921}" destId="{04D36383-AACD-E649-BA86-D338479D04FC}" srcOrd="9" destOrd="0" presId="urn:microsoft.com/office/officeart/2005/8/layout/cycle2"/>
    <dgm:cxn modelId="{3ACB0AA6-D865-4B4E-B58A-77CCEAD8D73A}" type="presParOf" srcId="{04D36383-AACD-E649-BA86-D338479D04FC}" destId="{04957584-00E7-7E4F-92A7-19D5F6817E58}" srcOrd="0" destOrd="0" presId="urn:microsoft.com/office/officeart/2005/8/layout/cycle2"/>
    <dgm:cxn modelId="{FB1B72CC-8BD0-0947-B5B9-72016C92E7A1}" type="presParOf" srcId="{162D1AA7-451F-B544-AB4D-F47D0B889921}" destId="{1A3594F2-04B7-284E-9B3D-2E190AA1C3B8}" srcOrd="10" destOrd="0" presId="urn:microsoft.com/office/officeart/2005/8/layout/cycle2"/>
    <dgm:cxn modelId="{02ACC930-69BF-B84F-BD4C-8C15BA4CABF0}" type="presParOf" srcId="{162D1AA7-451F-B544-AB4D-F47D0B889921}" destId="{C24AC424-F799-3141-BBA9-6FD4257FE60A}" srcOrd="11" destOrd="0" presId="urn:microsoft.com/office/officeart/2005/8/layout/cycle2"/>
    <dgm:cxn modelId="{34CCD7CD-C9FA-DB48-921D-36E981809CA1}" type="presParOf" srcId="{C24AC424-F799-3141-BBA9-6FD4257FE60A}" destId="{9D3F0A98-CC5C-044E-B842-41E4B5FF3E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85BC8-EE2F-BA4D-8C01-37B827AEFDCA}">
      <dsp:nvSpPr>
        <dsp:cNvPr id="0" name=""/>
        <dsp:cNvSpPr/>
      </dsp:nvSpPr>
      <dsp:spPr>
        <a:xfrm>
          <a:off x="2204127" y="90491"/>
          <a:ext cx="1358660" cy="13586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Helvetica Neue" charset="0"/>
              <a:ea typeface="Helvetica Neue" charset="0"/>
              <a:cs typeface="Helvetica Neue" charset="0"/>
            </a:rPr>
            <a:t>Decision  Policy</a:t>
          </a:r>
          <a:endParaRPr lang="en-US" sz="2000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2270451" y="156815"/>
        <a:ext cx="1226012" cy="1226012"/>
      </dsp:txXfrm>
    </dsp:sp>
    <dsp:sp modelId="{399F8D6A-EA38-9145-8919-574C6DDD2095}">
      <dsp:nvSpPr>
        <dsp:cNvPr id="0" name=""/>
        <dsp:cNvSpPr/>
      </dsp:nvSpPr>
      <dsp:spPr>
        <a:xfrm rot="1667865">
          <a:off x="3630385" y="1001490"/>
          <a:ext cx="337747" cy="4585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636231" y="1069573"/>
        <a:ext cx="236423" cy="275129"/>
      </dsp:txXfrm>
    </dsp:sp>
    <dsp:sp modelId="{A821313B-DB4B-524E-9F2F-9744BEE7866F}">
      <dsp:nvSpPr>
        <dsp:cNvPr id="0" name=""/>
        <dsp:cNvSpPr/>
      </dsp:nvSpPr>
      <dsp:spPr>
        <a:xfrm>
          <a:off x="3969717" y="1021292"/>
          <a:ext cx="1358660" cy="1358660"/>
        </a:xfrm>
        <a:prstGeom prst="ellipse">
          <a:avLst/>
        </a:pr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rPr>
            <a:t>Experiment to perform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168688" y="1220263"/>
        <a:ext cx="960718" cy="960718"/>
      </dsp:txXfrm>
    </dsp:sp>
    <dsp:sp modelId="{9FD22944-6E9C-2441-A733-D9810BC02109}">
      <dsp:nvSpPr>
        <dsp:cNvPr id="0" name=""/>
        <dsp:cNvSpPr/>
      </dsp:nvSpPr>
      <dsp:spPr>
        <a:xfrm rot="5400000">
          <a:off x="4468830" y="2480512"/>
          <a:ext cx="360435" cy="4585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522895" y="2518156"/>
        <a:ext cx="252305" cy="275129"/>
      </dsp:txXfrm>
    </dsp:sp>
    <dsp:sp modelId="{92A5777B-59CD-6B45-B250-D57BC8D682FC}">
      <dsp:nvSpPr>
        <dsp:cNvPr id="0" name=""/>
        <dsp:cNvSpPr/>
      </dsp:nvSpPr>
      <dsp:spPr>
        <a:xfrm>
          <a:off x="3969717" y="3060020"/>
          <a:ext cx="1358660" cy="13586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Helvetica Neue" charset="0"/>
              <a:ea typeface="Helvetica Neue" charset="0"/>
              <a:cs typeface="Helvetica Neue" charset="0"/>
            </a:rPr>
            <a:t>Experiment</a:t>
          </a:r>
        </a:p>
      </dsp:txBody>
      <dsp:txXfrm>
        <a:off x="4036041" y="3126344"/>
        <a:ext cx="1226012" cy="1226012"/>
      </dsp:txXfrm>
    </dsp:sp>
    <dsp:sp modelId="{39FDB8B7-BD66-F74E-B8D0-4366AFD3B722}">
      <dsp:nvSpPr>
        <dsp:cNvPr id="0" name=""/>
        <dsp:cNvSpPr/>
      </dsp:nvSpPr>
      <dsp:spPr>
        <a:xfrm rot="9132135">
          <a:off x="3564372" y="3971019"/>
          <a:ext cx="337747" cy="4585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659850" y="4039102"/>
        <a:ext cx="236423" cy="275129"/>
      </dsp:txXfrm>
    </dsp:sp>
    <dsp:sp modelId="{81619A48-7623-3D40-A1FE-3F3DFDE4E93F}">
      <dsp:nvSpPr>
        <dsp:cNvPr id="0" name=""/>
        <dsp:cNvSpPr/>
      </dsp:nvSpPr>
      <dsp:spPr>
        <a:xfrm>
          <a:off x="2204127" y="3990821"/>
          <a:ext cx="1358660" cy="1358660"/>
        </a:xfrm>
        <a:prstGeom prst="ellipse">
          <a:avLst/>
        </a:pr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rPr>
            <a:t>Experiment outcome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2403098" y="4189792"/>
        <a:ext cx="960718" cy="960718"/>
      </dsp:txXfrm>
    </dsp:sp>
    <dsp:sp modelId="{70C7AE13-03C7-DD4C-9B95-FE5C8ED81E47}">
      <dsp:nvSpPr>
        <dsp:cNvPr id="0" name=""/>
        <dsp:cNvSpPr/>
      </dsp:nvSpPr>
      <dsp:spPr>
        <a:xfrm rot="12467865">
          <a:off x="1840245" y="3979935"/>
          <a:ext cx="337747" cy="4585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1935723" y="4095270"/>
        <a:ext cx="236423" cy="275129"/>
      </dsp:txXfrm>
    </dsp:sp>
    <dsp:sp modelId="{4C49EF29-D5E4-0245-B886-8CDC2E5C036D}">
      <dsp:nvSpPr>
        <dsp:cNvPr id="0" name=""/>
        <dsp:cNvSpPr/>
      </dsp:nvSpPr>
      <dsp:spPr>
        <a:xfrm>
          <a:off x="438537" y="3060020"/>
          <a:ext cx="1358660" cy="135866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Helvetica Neue" charset="0"/>
              <a:ea typeface="Helvetica Neue" charset="0"/>
              <a:cs typeface="Helvetica Neue" charset="0"/>
            </a:rPr>
            <a:t>Bayesian update</a:t>
          </a:r>
          <a:endParaRPr lang="en-US" sz="2000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504861" y="3126344"/>
        <a:ext cx="1226012" cy="1226012"/>
      </dsp:txXfrm>
    </dsp:sp>
    <dsp:sp modelId="{04D36383-AACD-E649-BA86-D338479D04FC}">
      <dsp:nvSpPr>
        <dsp:cNvPr id="0" name=""/>
        <dsp:cNvSpPr/>
      </dsp:nvSpPr>
      <dsp:spPr>
        <a:xfrm rot="16200000">
          <a:off x="937650" y="2500914"/>
          <a:ext cx="360435" cy="4585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991715" y="2646688"/>
        <a:ext cx="252305" cy="275129"/>
      </dsp:txXfrm>
    </dsp:sp>
    <dsp:sp modelId="{1A3594F2-04B7-284E-9B3D-2E190AA1C3B8}">
      <dsp:nvSpPr>
        <dsp:cNvPr id="0" name=""/>
        <dsp:cNvSpPr/>
      </dsp:nvSpPr>
      <dsp:spPr>
        <a:xfrm>
          <a:off x="438537" y="1021292"/>
          <a:ext cx="1358660" cy="1358660"/>
        </a:xfrm>
        <a:prstGeom prst="ellipse">
          <a:avLst/>
        </a:pr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rPr>
            <a:t>Current Belief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endParaRPr>
        </a:p>
      </dsp:txBody>
      <dsp:txXfrm>
        <a:off x="637508" y="1220263"/>
        <a:ext cx="960718" cy="960718"/>
      </dsp:txXfrm>
    </dsp:sp>
    <dsp:sp modelId="{C24AC424-F799-3141-BBA9-6FD4257FE60A}">
      <dsp:nvSpPr>
        <dsp:cNvPr id="0" name=""/>
        <dsp:cNvSpPr/>
      </dsp:nvSpPr>
      <dsp:spPr>
        <a:xfrm rot="19932135">
          <a:off x="1823333" y="1010406"/>
          <a:ext cx="337747" cy="4585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829179" y="1125741"/>
        <a:ext cx="236423" cy="275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85BC8-EE2F-BA4D-8C01-37B827AEFDCA}">
      <dsp:nvSpPr>
        <dsp:cNvPr id="0" name=""/>
        <dsp:cNvSpPr/>
      </dsp:nvSpPr>
      <dsp:spPr>
        <a:xfrm>
          <a:off x="2437264" y="683916"/>
          <a:ext cx="1429882" cy="1429882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Helvetica Neue" charset="0"/>
              <a:ea typeface="Helvetica Neue" charset="0"/>
              <a:cs typeface="Helvetica Neue" charset="0"/>
            </a:rPr>
            <a:t>Decision  Policy</a:t>
          </a:r>
          <a:endParaRPr lang="en-US" sz="2000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2507065" y="753717"/>
        <a:ext cx="1290280" cy="1290280"/>
      </dsp:txXfrm>
    </dsp:sp>
    <dsp:sp modelId="{399F8D6A-EA38-9145-8919-574C6DDD2095}">
      <dsp:nvSpPr>
        <dsp:cNvPr id="0" name=""/>
        <dsp:cNvSpPr/>
      </dsp:nvSpPr>
      <dsp:spPr>
        <a:xfrm rot="712631">
          <a:off x="3980567" y="1351490"/>
          <a:ext cx="248380" cy="4825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3981365" y="1440339"/>
        <a:ext cx="173866" cy="289551"/>
      </dsp:txXfrm>
    </dsp:sp>
    <dsp:sp modelId="{A821313B-DB4B-524E-9F2F-9744BEE7866F}">
      <dsp:nvSpPr>
        <dsp:cNvPr id="0" name=""/>
        <dsp:cNvSpPr/>
      </dsp:nvSpPr>
      <dsp:spPr>
        <a:xfrm>
          <a:off x="4295144" y="1074660"/>
          <a:ext cx="1429882" cy="1429882"/>
        </a:xfrm>
        <a:prstGeom prst="ellipse">
          <a:avLst/>
        </a:pr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Experiment to perform</a:t>
          </a:r>
          <a:endParaRPr lang="en-US" sz="1500" kern="1200" dirty="0" smtClean="0"/>
        </a:p>
      </dsp:txBody>
      <dsp:txXfrm>
        <a:off x="4504545" y="1284061"/>
        <a:ext cx="1011080" cy="1011080"/>
      </dsp:txXfrm>
    </dsp:sp>
    <dsp:sp modelId="{9FD22944-6E9C-2441-A733-D9810BC02109}">
      <dsp:nvSpPr>
        <dsp:cNvPr id="0" name=""/>
        <dsp:cNvSpPr/>
      </dsp:nvSpPr>
      <dsp:spPr>
        <a:xfrm rot="5400000">
          <a:off x="4820501" y="2610225"/>
          <a:ext cx="379168" cy="4825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877376" y="2649867"/>
        <a:ext cx="265418" cy="289551"/>
      </dsp:txXfrm>
    </dsp:sp>
    <dsp:sp modelId="{92A5777B-59CD-6B45-B250-D57BC8D682FC}">
      <dsp:nvSpPr>
        <dsp:cNvPr id="0" name=""/>
        <dsp:cNvSpPr/>
      </dsp:nvSpPr>
      <dsp:spPr>
        <a:xfrm>
          <a:off x="4295144" y="3219955"/>
          <a:ext cx="1429882" cy="1429882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Helvetica Neue" charset="0"/>
              <a:ea typeface="Helvetica Neue" charset="0"/>
              <a:cs typeface="Helvetica Neue" charset="0"/>
            </a:rPr>
            <a:t>Noisy measurement from truth</a:t>
          </a:r>
        </a:p>
      </dsp:txBody>
      <dsp:txXfrm>
        <a:off x="4364945" y="3289756"/>
        <a:ext cx="1290280" cy="1290280"/>
      </dsp:txXfrm>
    </dsp:sp>
    <dsp:sp modelId="{39FDB8B7-BD66-F74E-B8D0-4366AFD3B722}">
      <dsp:nvSpPr>
        <dsp:cNvPr id="0" name=""/>
        <dsp:cNvSpPr/>
      </dsp:nvSpPr>
      <dsp:spPr>
        <a:xfrm rot="10059894">
          <a:off x="3932304" y="3895230"/>
          <a:ext cx="250107" cy="4825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4006470" y="3983732"/>
        <a:ext cx="175075" cy="289551"/>
      </dsp:txXfrm>
    </dsp:sp>
    <dsp:sp modelId="{81619A48-7623-3D40-A1FE-3F3DFDE4E93F}">
      <dsp:nvSpPr>
        <dsp:cNvPr id="0" name=""/>
        <dsp:cNvSpPr/>
      </dsp:nvSpPr>
      <dsp:spPr>
        <a:xfrm>
          <a:off x="2437264" y="3626231"/>
          <a:ext cx="1429882" cy="1429882"/>
        </a:xfrm>
        <a:prstGeom prst="ellipse">
          <a:avLst/>
        </a:pr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Experiment outcome</a:t>
          </a:r>
        </a:p>
      </dsp:txBody>
      <dsp:txXfrm>
        <a:off x="2646665" y="3835632"/>
        <a:ext cx="1011080" cy="1011080"/>
      </dsp:txXfrm>
    </dsp:sp>
    <dsp:sp modelId="{70C7AE13-03C7-DD4C-9B95-FE5C8ED81E47}">
      <dsp:nvSpPr>
        <dsp:cNvPr id="0" name=""/>
        <dsp:cNvSpPr/>
      </dsp:nvSpPr>
      <dsp:spPr>
        <a:xfrm rot="11540106">
          <a:off x="2105127" y="3898254"/>
          <a:ext cx="250107" cy="4825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2179293" y="4002786"/>
        <a:ext cx="175075" cy="289551"/>
      </dsp:txXfrm>
    </dsp:sp>
    <dsp:sp modelId="{4C49EF29-D5E4-0245-B886-8CDC2E5C036D}">
      <dsp:nvSpPr>
        <dsp:cNvPr id="0" name=""/>
        <dsp:cNvSpPr/>
      </dsp:nvSpPr>
      <dsp:spPr>
        <a:xfrm>
          <a:off x="579384" y="3219955"/>
          <a:ext cx="1429882" cy="1429882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Helvetica Neue" charset="0"/>
              <a:ea typeface="Helvetica Neue" charset="0"/>
              <a:cs typeface="Helvetica Neue" charset="0"/>
            </a:rPr>
            <a:t>Bayesian update</a:t>
          </a:r>
          <a:endParaRPr lang="en-US" sz="2000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649185" y="3289756"/>
        <a:ext cx="1290280" cy="1290280"/>
      </dsp:txXfrm>
    </dsp:sp>
    <dsp:sp modelId="{04D36383-AACD-E649-BA86-D338479D04FC}">
      <dsp:nvSpPr>
        <dsp:cNvPr id="0" name=""/>
        <dsp:cNvSpPr/>
      </dsp:nvSpPr>
      <dsp:spPr>
        <a:xfrm rot="16200000">
          <a:off x="1104741" y="2631688"/>
          <a:ext cx="379168" cy="4825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1161616" y="2785080"/>
        <a:ext cx="265418" cy="289551"/>
      </dsp:txXfrm>
    </dsp:sp>
    <dsp:sp modelId="{1A3594F2-04B7-284E-9B3D-2E190AA1C3B8}">
      <dsp:nvSpPr>
        <dsp:cNvPr id="0" name=""/>
        <dsp:cNvSpPr/>
      </dsp:nvSpPr>
      <dsp:spPr>
        <a:xfrm>
          <a:off x="579384" y="1074660"/>
          <a:ext cx="1429882" cy="1429882"/>
        </a:xfrm>
        <a:prstGeom prst="ellipse">
          <a:avLst/>
        </a:pr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Current Belief</a:t>
          </a:r>
        </a:p>
      </dsp:txBody>
      <dsp:txXfrm>
        <a:off x="788785" y="1284061"/>
        <a:ext cx="1011080" cy="1011080"/>
      </dsp:txXfrm>
    </dsp:sp>
    <dsp:sp modelId="{C24AC424-F799-3141-BBA9-6FD4257FE60A}">
      <dsp:nvSpPr>
        <dsp:cNvPr id="0" name=""/>
        <dsp:cNvSpPr/>
      </dsp:nvSpPr>
      <dsp:spPr>
        <a:xfrm rot="20887369">
          <a:off x="2092196" y="1354383"/>
          <a:ext cx="248380" cy="4825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2092994" y="1458568"/>
        <a:ext cx="173866" cy="289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19074-011E-794C-8128-7D6C15A6FF04}" type="datetimeFigureOut">
              <a:rPr lang="en-US" smtClean="0"/>
              <a:t>8/7/17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7042F-01C3-5645-9ED3-B17914DBD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7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042F-01C3-5645-9ED3-B17914DBD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8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“Candidate models”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0771A-5633-B94C-99B9-FFBA376C00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8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Misspecification risk high when dealing with</a:t>
            </a:r>
            <a:r>
              <a:rPr lang="en-US" baseline="0" dirty="0" smtClean="0"/>
              <a:t> complex systems: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(ARES + CNT): Phase change phenomena, catalyst np activity, gas and surface reactions.</a:t>
            </a:r>
          </a:p>
          <a:p>
            <a:endParaRPr lang="en-US" baseline="0" dirty="0" smtClean="0"/>
          </a:p>
          <a:p>
            <a:r>
              <a:rPr lang="en-US" dirty="0" smtClean="0"/>
              <a:t>Idea with local models: Model dominant</a:t>
            </a:r>
            <a:r>
              <a:rPr lang="en-US" baseline="0" dirty="0" smtClean="0"/>
              <a:t> processes in a local region, assumption that local models are simpler than global.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Several</a:t>
            </a:r>
            <a:r>
              <a:rPr lang="en-US" baseline="0" dirty="0" smtClean="0"/>
              <a:t> local models l(x, theta), assigned to local regions in experiment space, and stitched together with Gaussian radial basis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0771A-5633-B94C-99B9-FFBA376C00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99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0771A-5633-B94C-99B9-FFBA376C00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96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0771A-5633-B94C-99B9-FFBA376C00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7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28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Useful pneumonic: KG = estimated</a:t>
            </a:r>
            <a:r>
              <a:rPr lang="en-US" baseline="0" dirty="0" smtClean="0"/>
              <a:t> posterior max minus the prior max.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Helvetica Neue" charset="0"/>
                <a:ea typeface="Helvetica Neue" charset="0"/>
                <a:cs typeface="Helvetica Neue" charset="0"/>
              </a:rPr>
              <a:t>One-step look-ahead policy: 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Approximate the value of a potential experiment by enumerating all possible outcomes and averaging.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Deceptively simple.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20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Uncertainty in regression function: we don’t/can’t know everything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042F-01C3-5645-9ED3-B17914DBD8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models with variable but</a:t>
            </a:r>
            <a:r>
              <a:rPr lang="en-US" baseline="0" dirty="0" smtClean="0"/>
              <a:t> parametrical </a:t>
            </a:r>
            <a:r>
              <a:rPr lang="en-US" dirty="0" smtClean="0"/>
              <a:t>structure, and learn the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64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243A4-E479-774D-B0FE-C30C0B6586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advantage of problem-specific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9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042F-01C3-5645-9ED3-B17914DBD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3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behooves us to accelerate the process of experimental research. Not only in terms of bandwidth and high-throughput</a:t>
            </a:r>
            <a:r>
              <a:rPr lang="en-US" baseline="0" dirty="0" smtClean="0"/>
              <a:t> experiments, but more along the lines of “smart experiments.”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do I mean by smart experiments?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042F-01C3-5645-9ED3-B17914DBD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4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Unprecedented combination of mechanical, thermal and electrical properties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But carbon nanotube growth is still not sufficiently well understood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We</a:t>
            </a:r>
            <a:r>
              <a:rPr lang="en-US" baseline="0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don’t have precise control over key properties</a:t>
            </a:r>
            <a:endParaRPr lang="en-US" dirty="0" smtClean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042F-01C3-5645-9ED3-B17914DBD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81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Uncertainty </a:t>
            </a:r>
            <a:r>
              <a:rPr lang="en-US" dirty="0" smtClean="0"/>
              <a:t>in experimental </a:t>
            </a:r>
            <a:r>
              <a:rPr lang="en-US" dirty="0" smtClean="0"/>
              <a:t>results:</a:t>
            </a:r>
            <a:r>
              <a:rPr lang="en-US" baseline="0" dirty="0" smtClean="0"/>
              <a:t> </a:t>
            </a:r>
            <a:r>
              <a:rPr lang="en-US" dirty="0" smtClean="0"/>
              <a:t>Noise,</a:t>
            </a:r>
            <a:r>
              <a:rPr lang="en-US" baseline="0" dirty="0" smtClean="0"/>
              <a:t> </a:t>
            </a:r>
            <a:r>
              <a:rPr lang="en-US" dirty="0" smtClean="0"/>
              <a:t>Latent states</a:t>
            </a:r>
            <a:r>
              <a:rPr lang="en-US" baseline="0" dirty="0" smtClean="0"/>
              <a:t> and variables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Uncertainty in </a:t>
            </a:r>
            <a:r>
              <a:rPr lang="en-US" dirty="0" smtClean="0"/>
              <a:t>model: </a:t>
            </a:r>
            <a:r>
              <a:rPr lang="en-US" dirty="0" smtClean="0"/>
              <a:t>we don’t/can’t know </a:t>
            </a:r>
            <a:r>
              <a:rPr lang="en-US" dirty="0" smtClean="0"/>
              <a:t>everything.</a:t>
            </a:r>
            <a:r>
              <a:rPr lang="en-US" baseline="0" dirty="0" smtClean="0"/>
              <a:t> </a:t>
            </a:r>
            <a:r>
              <a:rPr lang="en-US" dirty="0" smtClean="0"/>
              <a:t>Complex phenomena:</a:t>
            </a:r>
            <a:r>
              <a:rPr lang="en-US" baseline="0" dirty="0" smtClean="0"/>
              <a:t> </a:t>
            </a:r>
            <a:r>
              <a:rPr lang="en-US" dirty="0" smtClean="0"/>
              <a:t>non-linear</a:t>
            </a:r>
            <a:r>
              <a:rPr lang="en-US" dirty="0" smtClean="0"/>
              <a:t>, non-convex, non-differentiable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92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0771A-5633-B94C-99B9-FFBA376C00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91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KG = scores a potential experiment based on its power to change</a:t>
            </a:r>
            <a:r>
              <a:rPr lang="en-US" baseline="0" dirty="0" smtClean="0"/>
              <a:t> our estimate of the maximum objective function value.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One-step look ahead = Calculate value of experiment by enumerating potential experimental results and averaging.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7042F-01C3-5645-9ED3-B17914DBD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80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F626-C5AB-FE47-AD77-1233D9838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800" spc="-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6200" y="457200"/>
            <a:ext cx="4629150" cy="5715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310268"/>
            <a:ext cx="3089091" cy="48619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089090" cy="66891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372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pPr/>
              <a:t>8/7/17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8650" y="2369634"/>
            <a:ext cx="7886700" cy="37691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372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pPr/>
              <a:t>8/7/17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85275"/>
            <a:ext cx="7886700" cy="2852737"/>
          </a:xfrm>
        </p:spPr>
        <p:txBody>
          <a:bodyPr anchor="b"/>
          <a:lstStyle>
            <a:lvl1pPr>
              <a:defRPr sz="4400" spc="-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9650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87605"/>
            <a:ext cx="3886200" cy="49893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87605"/>
            <a:ext cx="3886200" cy="49893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5269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6303"/>
            <a:ext cx="3868340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904420"/>
            <a:ext cx="3868340" cy="42852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6303"/>
            <a:ext cx="3887391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904420"/>
            <a:ext cx="3887391" cy="42852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7428"/>
            <a:ext cx="2783623" cy="112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pPr/>
              <a:t>8/7/17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49" y="1611351"/>
            <a:ext cx="2783623" cy="43766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5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089090" cy="66891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0" y="1310268"/>
            <a:ext cx="3089091" cy="48619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0AFA-63F5-B143-8DA6-819CF749FD61}" type="datetimeFigureOut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97791-9143-6F4B-93BB-69551EA497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7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98757"/>
            <a:ext cx="7886700" cy="497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fld id="{B89D0AFA-63F5-B143-8DA6-819CF749FD61}" type="datetimeFigureOut">
              <a:rPr lang="en-US" smtClean="0"/>
              <a:pPr/>
              <a:t>8/7/17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fld id="{61197791-9143-6F4B-93BB-69551EA497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4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 spc="0">
          <a:solidFill>
            <a:schemeClr val="accent2"/>
          </a:solidFill>
          <a:latin typeface="Franklin Gothic Medium Cond" charset="0"/>
          <a:ea typeface="Franklin Gothic Medium Cond" charset="0"/>
          <a:cs typeface="Franklin Gothic Medium Con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0" i="0" kern="1200" spc="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b="0" i="0" kern="1200" spc="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b="0" i="0" kern="1200" spc="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b="0" i="0" kern="1200" spc="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b="0" i="0" kern="1200" spc="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Relationship Id="rId11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emf"/><Relationship Id="rId12" Type="http://schemas.openxmlformats.org/officeDocument/2006/relationships/image" Target="../media/image58.emf"/><Relationship Id="rId13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1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jpg"/><Relationship Id="rId11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tiff"/><Relationship Id="rId3" Type="http://schemas.openxmlformats.org/officeDocument/2006/relationships/image" Target="../media/image7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Relationship Id="rId3" Type="http://schemas.openxmlformats.org/officeDocument/2006/relationships/image" Target="../media/image7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g"/><Relationship Id="rId12" Type="http://schemas.openxmlformats.org/officeDocument/2006/relationships/image" Target="../media/image20.png"/><Relationship Id="rId13" Type="http://schemas.openxmlformats.org/officeDocument/2006/relationships/image" Target="../media/image21.jpg"/><Relationship Id="rId14" Type="http://schemas.openxmlformats.org/officeDocument/2006/relationships/image" Target="../media/image22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gif"/><Relationship Id="rId4" Type="http://schemas.openxmlformats.org/officeDocument/2006/relationships/image" Target="../media/image12.jpe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Closed-loop </a:t>
            </a:r>
            <a:br>
              <a:rPr lang="en-US" dirty="0" smtClean="0"/>
            </a:br>
            <a:r>
              <a:rPr lang="en-US" dirty="0" smtClean="0"/>
              <a:t>Autonomous Research Systems</a:t>
            </a:r>
            <a:br>
              <a:rPr lang="en-US" dirty="0" smtClean="0"/>
            </a:br>
            <a:r>
              <a:rPr lang="en-US" b="1" dirty="0" smtClean="0">
                <a:solidFill>
                  <a:schemeClr val="accent1"/>
                </a:solidFill>
              </a:rPr>
              <a:t>( ARES 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770713"/>
          </a:xfrm>
        </p:spPr>
        <p:txBody>
          <a:bodyPr/>
          <a:lstStyle/>
          <a:p>
            <a:r>
              <a:rPr lang="en-US" dirty="0" smtClean="0"/>
              <a:t>Kristofer Reyes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2734045" y="4363711"/>
            <a:ext cx="3675910" cy="427348"/>
            <a:chOff x="2734045" y="4901977"/>
            <a:chExt cx="3675910" cy="427348"/>
          </a:xfrm>
        </p:grpSpPr>
        <p:grpSp>
          <p:nvGrpSpPr>
            <p:cNvPr id="11" name="Group 10"/>
            <p:cNvGrpSpPr/>
            <p:nvPr/>
          </p:nvGrpSpPr>
          <p:grpSpPr>
            <a:xfrm>
              <a:off x="2734045" y="4901977"/>
              <a:ext cx="3675910" cy="427348"/>
              <a:chOff x="2752939" y="4558027"/>
              <a:chExt cx="3675910" cy="42734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2939" y="4558027"/>
                <a:ext cx="1523222" cy="42734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t="14497" b="16112"/>
              <a:stretch/>
            </p:blipFill>
            <p:spPr>
              <a:xfrm>
                <a:off x="4941235" y="4594743"/>
                <a:ext cx="1487614" cy="353917"/>
              </a:xfrm>
              <a:prstGeom prst="rect">
                <a:avLst/>
              </a:prstGeom>
            </p:spPr>
          </p:pic>
        </p:grpSp>
        <p:cxnSp>
          <p:nvCxnSpPr>
            <p:cNvPr id="13" name="Straight Arrow Connector 12"/>
            <p:cNvCxnSpPr/>
            <p:nvPr/>
          </p:nvCxnSpPr>
          <p:spPr>
            <a:xfrm>
              <a:off x="4363854" y="5115651"/>
              <a:ext cx="443759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40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Optimal Learning </a:t>
            </a:r>
            <a:r>
              <a:rPr lang="en-US" dirty="0" smtClean="0"/>
              <a:t>guides experiments to achieve an objective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77807" y="1464675"/>
            <a:ext cx="3410035" cy="1676989"/>
            <a:chOff x="5157336" y="1624022"/>
            <a:chExt cx="3410035" cy="1676989"/>
          </a:xfrm>
        </p:grpSpPr>
        <p:grpSp>
          <p:nvGrpSpPr>
            <p:cNvPr id="42" name="Group 41"/>
            <p:cNvGrpSpPr/>
            <p:nvPr/>
          </p:nvGrpSpPr>
          <p:grpSpPr>
            <a:xfrm>
              <a:off x="5157336" y="2100682"/>
              <a:ext cx="3410035" cy="1200329"/>
              <a:chOff x="1219200" y="3868770"/>
              <a:chExt cx="3410035" cy="1200329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583491" y="3868770"/>
                <a:ext cx="268062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Neue" charset="0"/>
                    <a:ea typeface="Helvetica Neue" charset="0"/>
                    <a:cs typeface="Helvetica Neue" charset="0"/>
                  </a:rPr>
                  <a:t>Nanotube length</a:t>
                </a:r>
              </a:p>
              <a:p>
                <a:pPr algn="ctr"/>
                <a:r>
                  <a:rPr lang="en-US" sz="2400" dirty="0" smtClean="0">
                    <a:latin typeface="Helvetica Neue" charset="0"/>
                    <a:ea typeface="Helvetica Neue" charset="0"/>
                    <a:cs typeface="Helvetica Neue" charset="0"/>
                  </a:rPr>
                  <a:t>Defects</a:t>
                </a:r>
              </a:p>
              <a:p>
                <a:pPr algn="ctr"/>
                <a:r>
                  <a:rPr lang="en-US" sz="2400" dirty="0" smtClean="0">
                    <a:latin typeface="Helvetica Neue" charset="0"/>
                    <a:ea typeface="Helvetica Neue" charset="0"/>
                    <a:cs typeface="Helvetica Neue" charset="0"/>
                  </a:rPr>
                  <a:t>Polydispersity</a:t>
                </a:r>
              </a:p>
            </p:txBody>
          </p:sp>
          <p:sp>
            <p:nvSpPr>
              <p:cNvPr id="45" name="Left Brace 44"/>
              <p:cNvSpPr/>
              <p:nvPr/>
            </p:nvSpPr>
            <p:spPr>
              <a:xfrm>
                <a:off x="1219200" y="3931789"/>
                <a:ext cx="424070" cy="1074291"/>
              </a:xfrm>
              <a:prstGeom prst="leftBrace">
                <a:avLst>
                  <a:gd name="adj1" fmla="val 33333"/>
                  <a:gd name="adj2" fmla="val 50000"/>
                </a:avLst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46" name="Left Brace 45"/>
              <p:cNvSpPr/>
              <p:nvPr/>
            </p:nvSpPr>
            <p:spPr>
              <a:xfrm rot="10800000">
                <a:off x="4205165" y="3931789"/>
                <a:ext cx="424070" cy="1074291"/>
              </a:xfrm>
              <a:prstGeom prst="leftBrace">
                <a:avLst>
                  <a:gd name="adj1" fmla="val 33333"/>
                  <a:gd name="adj2" fmla="val 50000"/>
                </a:avLst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5777761" y="1624022"/>
              <a:ext cx="2169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Objective functions</a:t>
              </a:r>
              <a:endParaRPr lang="en-US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1903" y="1464675"/>
            <a:ext cx="3011554" cy="1676989"/>
            <a:chOff x="303799" y="1624022"/>
            <a:chExt cx="3011554" cy="1676989"/>
          </a:xfrm>
        </p:grpSpPr>
        <p:sp>
          <p:nvSpPr>
            <p:cNvPr id="37" name="TextBox 36"/>
            <p:cNvSpPr txBox="1"/>
            <p:nvPr/>
          </p:nvSpPr>
          <p:spPr>
            <a:xfrm>
              <a:off x="843328" y="1624022"/>
              <a:ext cx="1922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Control variables</a:t>
              </a:r>
              <a:endParaRPr lang="en-US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03799" y="2100682"/>
              <a:ext cx="3011554" cy="1200329"/>
              <a:chOff x="1219200" y="3868770"/>
              <a:chExt cx="3011554" cy="1200329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544051" y="3868770"/>
                <a:ext cx="23652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Helvetica Neue" charset="0"/>
                    <a:ea typeface="Helvetica Neue" charset="0"/>
                    <a:cs typeface="Helvetica Neue" charset="0"/>
                  </a:rPr>
                  <a:t>Flow rates</a:t>
                </a:r>
              </a:p>
              <a:p>
                <a:pPr algn="ctr"/>
                <a:r>
                  <a:rPr lang="en-US" sz="2400" dirty="0" smtClean="0">
                    <a:latin typeface="Helvetica Neue" charset="0"/>
                    <a:ea typeface="Helvetica Neue" charset="0"/>
                    <a:cs typeface="Helvetica Neue" charset="0"/>
                  </a:rPr>
                  <a:t>Temperature</a:t>
                </a:r>
              </a:p>
              <a:p>
                <a:pPr algn="ctr"/>
                <a:r>
                  <a:rPr lang="en-US" sz="2400" dirty="0" smtClean="0">
                    <a:latin typeface="Helvetica Neue" charset="0"/>
                    <a:ea typeface="Helvetica Neue" charset="0"/>
                    <a:cs typeface="Helvetica Neue" charset="0"/>
                  </a:rPr>
                  <a:t>Catalyst</a:t>
                </a:r>
              </a:p>
            </p:txBody>
          </p:sp>
          <p:sp>
            <p:nvSpPr>
              <p:cNvPr id="40" name="Left Brace 39"/>
              <p:cNvSpPr/>
              <p:nvPr/>
            </p:nvSpPr>
            <p:spPr>
              <a:xfrm>
                <a:off x="1219200" y="3931789"/>
                <a:ext cx="424070" cy="1074291"/>
              </a:xfrm>
              <a:prstGeom prst="leftBrace">
                <a:avLst>
                  <a:gd name="adj1" fmla="val 33333"/>
                  <a:gd name="adj2" fmla="val 50000"/>
                </a:avLst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Left Brace 40"/>
              <p:cNvSpPr/>
              <p:nvPr/>
            </p:nvSpPr>
            <p:spPr>
              <a:xfrm rot="10800000">
                <a:off x="3806684" y="3931789"/>
                <a:ext cx="424070" cy="1074291"/>
              </a:xfrm>
              <a:prstGeom prst="leftBrace">
                <a:avLst>
                  <a:gd name="adj1" fmla="val 31594"/>
                  <a:gd name="adj2" fmla="val 50000"/>
                </a:avLst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396" y="3266879"/>
            <a:ext cx="554856" cy="311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570" y="3405949"/>
            <a:ext cx="192220" cy="1719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584" y="3871262"/>
            <a:ext cx="2618831" cy="495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9630" y="4686164"/>
            <a:ext cx="372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We need to model and learn f(x).</a:t>
            </a:r>
            <a:endParaRPr lang="en-US" b="1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140" y="5303255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”Evaluating” = running experiment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4566" y="5303255"/>
            <a:ext cx="367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Experimental results are uncertain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6267" y="5907623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Ground truth can be complicated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9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9834915"/>
              </p:ext>
            </p:extLst>
          </p:nvPr>
        </p:nvGraphicFramePr>
        <p:xfrm>
          <a:off x="2952953" y="1384905"/>
          <a:ext cx="5766916" cy="543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815469" y="2482086"/>
            <a:ext cx="1358660" cy="1358660"/>
            <a:chOff x="438537" y="3060020"/>
            <a:chExt cx="1358660" cy="1358660"/>
          </a:xfrm>
          <a:solidFill>
            <a:schemeClr val="accent5"/>
          </a:solidFill>
        </p:grpSpPr>
        <p:sp>
          <p:nvSpPr>
            <p:cNvPr id="7" name="Rounded Rectangle 6"/>
            <p:cNvSpPr/>
            <p:nvPr/>
          </p:nvSpPr>
          <p:spPr>
            <a:xfrm>
              <a:off x="438537" y="3060020"/>
              <a:ext cx="1358660" cy="135866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504861" y="3126344"/>
              <a:ext cx="1226012" cy="12260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latin typeface="Helvetica" charset="0"/>
                  <a:ea typeface="Helvetica" charset="0"/>
                  <a:cs typeface="Helvetica" charset="0"/>
                </a:rPr>
                <a:t>Prior formation</a:t>
              </a:r>
              <a:endParaRPr lang="en-US" sz="2000" kern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0" name="Right Arrow 9"/>
          <p:cNvSpPr/>
          <p:nvPr/>
        </p:nvSpPr>
        <p:spPr>
          <a:xfrm>
            <a:off x="2474045" y="2932142"/>
            <a:ext cx="767225" cy="458547"/>
          </a:xfrm>
          <a:prstGeom prst="rightArrow">
            <a:avLst>
              <a:gd name="adj1" fmla="val 60000"/>
              <a:gd name="adj2" fmla="val 5000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3" name="Right Arrow 12"/>
          <p:cNvSpPr/>
          <p:nvPr/>
        </p:nvSpPr>
        <p:spPr>
          <a:xfrm rot="16200000">
            <a:off x="1269821" y="3841034"/>
            <a:ext cx="360435" cy="458547"/>
          </a:xfrm>
          <a:prstGeom prst="rightArrow">
            <a:avLst>
              <a:gd name="adj1" fmla="val 60000"/>
              <a:gd name="adj2" fmla="val 5000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6" name="Oval 15"/>
          <p:cNvSpPr/>
          <p:nvPr/>
        </p:nvSpPr>
        <p:spPr>
          <a:xfrm>
            <a:off x="438879" y="4302143"/>
            <a:ext cx="980052" cy="98005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7" name="Oval 4"/>
          <p:cNvSpPr/>
          <p:nvPr/>
        </p:nvSpPr>
        <p:spPr>
          <a:xfrm>
            <a:off x="582404" y="4445668"/>
            <a:ext cx="693002" cy="6930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Initial Data</a:t>
            </a:r>
            <a:endParaRPr lang="en-US" sz="1600" kern="12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10640" y="4302143"/>
            <a:ext cx="980052" cy="98005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20" name="Oval 4"/>
          <p:cNvSpPr/>
          <p:nvPr/>
        </p:nvSpPr>
        <p:spPr>
          <a:xfrm>
            <a:off x="1562456" y="4445668"/>
            <a:ext cx="863653" cy="6930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Physical models</a:t>
            </a:r>
            <a:endParaRPr lang="en-US" sz="1600" kern="12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8879" y="5328124"/>
            <a:ext cx="980052" cy="98005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23" name="Oval 4"/>
          <p:cNvSpPr/>
          <p:nvPr/>
        </p:nvSpPr>
        <p:spPr>
          <a:xfrm>
            <a:off x="438879" y="5471649"/>
            <a:ext cx="980052" cy="6930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Domain expert</a:t>
            </a:r>
            <a:endParaRPr lang="en-US" sz="1600" kern="12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5269" y="2995918"/>
            <a:ext cx="15394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Temperature</a:t>
            </a:r>
          </a:p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Flow rates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66108" y="6096605"/>
            <a:ext cx="13590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CNT growth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1020" y="2995918"/>
            <a:ext cx="1541199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Model estimates and uncertainty</a:t>
            </a:r>
            <a:endParaRPr lang="en-US" sz="13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06308" y="5326477"/>
            <a:ext cx="980052" cy="98005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29" name="Oval 4"/>
          <p:cNvSpPr/>
          <p:nvPr/>
        </p:nvSpPr>
        <p:spPr>
          <a:xfrm>
            <a:off x="1506308" y="5470002"/>
            <a:ext cx="980052" cy="6930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Materials database</a:t>
            </a:r>
            <a:endParaRPr lang="en-US" sz="1600" kern="12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Optimal Learning </a:t>
            </a:r>
            <a:r>
              <a:rPr lang="en-US" b="1" dirty="0" smtClean="0">
                <a:solidFill>
                  <a:schemeClr val="accent1"/>
                </a:solidFill>
              </a:rPr>
              <a:t>iteratively learns</a:t>
            </a:r>
            <a:r>
              <a:rPr lang="en-US" dirty="0" smtClean="0"/>
              <a:t> the objective function through a sequence of </a:t>
            </a:r>
            <a:r>
              <a:rPr lang="en-US" b="1" dirty="0" smtClean="0">
                <a:solidFill>
                  <a:schemeClr val="accent1"/>
                </a:solidFill>
              </a:rPr>
              <a:t>strategically selected experiments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policies balance </a:t>
            </a:r>
            <a:r>
              <a:rPr lang="en-US" b="1" dirty="0" smtClean="0">
                <a:solidFill>
                  <a:schemeClr val="accent1"/>
                </a:solidFill>
              </a:rPr>
              <a:t>exploration vs. exploitation</a:t>
            </a:r>
            <a:r>
              <a:rPr lang="en-US" dirty="0" smtClean="0"/>
              <a:t> to deal with uncertainties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0197" y="2143038"/>
            <a:ext cx="7923607" cy="2571925"/>
            <a:chOff x="407195" y="2464594"/>
            <a:chExt cx="7923607" cy="2571925"/>
          </a:xfrm>
        </p:grpSpPr>
        <p:sp>
          <p:nvSpPr>
            <p:cNvPr id="4" name="Rounded Rectangle 3"/>
            <p:cNvSpPr/>
            <p:nvPr/>
          </p:nvSpPr>
          <p:spPr>
            <a:xfrm>
              <a:off x="6487714" y="2486025"/>
              <a:ext cx="1843088" cy="1157288"/>
            </a:xfrm>
            <a:prstGeom prst="roundRect">
              <a:avLst>
                <a:gd name="adj" fmla="val 308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Knowledge Gradient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438649" y="2486025"/>
              <a:ext cx="1843088" cy="1157288"/>
            </a:xfrm>
            <a:prstGeom prst="roundRect">
              <a:avLst>
                <a:gd name="adj" fmla="val 30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Expected Improvement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7195" y="2464594"/>
              <a:ext cx="1843088" cy="1157288"/>
            </a:xfrm>
            <a:prstGeom prst="roundRect">
              <a:avLst>
                <a:gd name="adj" fmla="val 30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Upper Confidence Bounds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422922" y="2464594"/>
              <a:ext cx="1843088" cy="1157288"/>
            </a:xfrm>
            <a:prstGeom prst="roundRect">
              <a:avLst>
                <a:gd name="adj" fmla="val 30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Helvetica Neue" charset="0"/>
                  <a:ea typeface="Helvetica Neue" charset="0"/>
                  <a:cs typeface="Helvetica Neue" charset="0"/>
                </a:rPr>
                <a:t>Interval Estimation</a:t>
              </a:r>
              <a:endParaRPr lang="en-US" sz="20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87714" y="3879231"/>
              <a:ext cx="1843088" cy="1157288"/>
            </a:xfrm>
            <a:prstGeom prst="roundRect">
              <a:avLst>
                <a:gd name="adj" fmla="val 308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Monte Carlo Tree Search</a:t>
              </a:r>
              <a:endPara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89" y="5065181"/>
            <a:ext cx="6642022" cy="7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58555" y="1530257"/>
            <a:ext cx="1570382" cy="5068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accent4"/>
                </a:solidFill>
                <a:latin typeface="Helvetica Neue" charset="0"/>
                <a:ea typeface="Helvetica Neue" charset="0"/>
                <a:cs typeface="Helvetica Neue" charset="0"/>
              </a:rPr>
              <a:t>Unknown quantities?</a:t>
            </a:r>
            <a:endParaRPr lang="en-US" sz="1350" dirty="0">
              <a:solidFill>
                <a:schemeClr val="accent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8650" y="2354637"/>
            <a:ext cx="1570382" cy="6618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Non-parametric</a:t>
            </a:r>
            <a:endParaRPr lang="en-US" sz="14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3" name="Elbow Connector 12"/>
          <p:cNvCxnSpPr>
            <a:stCxn id="4" idx="1"/>
            <a:endCxn id="5" idx="0"/>
          </p:cNvCxnSpPr>
          <p:nvPr/>
        </p:nvCxnSpPr>
        <p:spPr>
          <a:xfrm rot="10800000" flipV="1">
            <a:off x="1413841" y="1783705"/>
            <a:ext cx="1244714" cy="57093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28650" y="365126"/>
            <a:ext cx="7886700" cy="116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686932" y="2354637"/>
            <a:ext cx="1570382" cy="6618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Parametric models</a:t>
            </a:r>
            <a:endParaRPr lang="en-US" sz="14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8555" y="2354637"/>
            <a:ext cx="1570382" cy="6618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Semi-parametric</a:t>
            </a:r>
            <a:endParaRPr lang="en-US" sz="14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0" name="Straight Arrow Connector 29"/>
          <p:cNvCxnSpPr>
            <a:stCxn id="5" idx="2"/>
            <a:endCxn id="69" idx="0"/>
          </p:cNvCxnSpPr>
          <p:nvPr/>
        </p:nvCxnSpPr>
        <p:spPr>
          <a:xfrm flipH="1">
            <a:off x="1413840" y="3016479"/>
            <a:ext cx="1" cy="2827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" idx="2"/>
            <a:endCxn id="23" idx="0"/>
          </p:cNvCxnSpPr>
          <p:nvPr/>
        </p:nvCxnSpPr>
        <p:spPr>
          <a:xfrm>
            <a:off x="3443746" y="2037153"/>
            <a:ext cx="0" cy="3174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3" idx="2"/>
            <a:endCxn id="67" idx="0"/>
          </p:cNvCxnSpPr>
          <p:nvPr/>
        </p:nvCxnSpPr>
        <p:spPr>
          <a:xfrm flipH="1">
            <a:off x="3442217" y="3016479"/>
            <a:ext cx="1529" cy="2827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4" idx="3"/>
            <a:endCxn id="19" idx="0"/>
          </p:cNvCxnSpPr>
          <p:nvPr/>
        </p:nvCxnSpPr>
        <p:spPr>
          <a:xfrm>
            <a:off x="4228937" y="1783705"/>
            <a:ext cx="1243186" cy="57093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19" idx="3"/>
            <a:endCxn id="20" idx="0"/>
          </p:cNvCxnSpPr>
          <p:nvPr/>
        </p:nvCxnSpPr>
        <p:spPr>
          <a:xfrm>
            <a:off x="6257314" y="2685558"/>
            <a:ext cx="1244840" cy="61370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9" idx="2"/>
            <a:endCxn id="71" idx="0"/>
          </p:cNvCxnSpPr>
          <p:nvPr/>
        </p:nvCxnSpPr>
        <p:spPr>
          <a:xfrm flipH="1">
            <a:off x="5470593" y="3016479"/>
            <a:ext cx="1530" cy="2860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2657026" y="3299262"/>
            <a:ext cx="1570382" cy="1567830"/>
          </a:xfrm>
          <a:prstGeom prst="roundRect">
            <a:avLst>
              <a:gd name="adj" fmla="val 584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Local parametric</a:t>
            </a: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28649" y="3299262"/>
            <a:ext cx="1570382" cy="1567830"/>
          </a:xfrm>
          <a:prstGeom prst="roundRect">
            <a:avLst>
              <a:gd name="adj" fmla="val 58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Lookup table</a:t>
            </a: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3" y="3696003"/>
            <a:ext cx="1379093" cy="18555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21" y="4062721"/>
            <a:ext cx="951178" cy="21996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43" y="4463847"/>
            <a:ext cx="1165136" cy="19504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405" y="3860155"/>
            <a:ext cx="1282961" cy="620787"/>
          </a:xfrm>
          <a:prstGeom prst="rect">
            <a:avLst/>
          </a:prstGeom>
        </p:spPr>
      </p:pic>
      <p:sp>
        <p:nvSpPr>
          <p:cNvPr id="71" name="Rounded Rectangle 70"/>
          <p:cNvSpPr/>
          <p:nvPr/>
        </p:nvSpPr>
        <p:spPr>
          <a:xfrm>
            <a:off x="4685402" y="3302499"/>
            <a:ext cx="1570382" cy="1567830"/>
          </a:xfrm>
          <a:prstGeom prst="roundRect">
            <a:avLst>
              <a:gd name="adj" fmla="val 584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Sampled beliefs</a:t>
            </a: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821" y="3809830"/>
            <a:ext cx="1331543" cy="321549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556" y="4305418"/>
            <a:ext cx="1331808" cy="186655"/>
          </a:xfrm>
          <a:prstGeom prst="rect">
            <a:avLst/>
          </a:prstGeom>
          <a:ln>
            <a:noFill/>
          </a:ln>
        </p:spPr>
      </p:pic>
      <p:cxnSp>
        <p:nvCxnSpPr>
          <p:cNvPr id="48" name="Straight Arrow Connector 47"/>
          <p:cNvCxnSpPr>
            <a:stCxn id="20" idx="2"/>
            <a:endCxn id="74" idx="0"/>
          </p:cNvCxnSpPr>
          <p:nvPr/>
        </p:nvCxnSpPr>
        <p:spPr>
          <a:xfrm>
            <a:off x="7502154" y="4867092"/>
            <a:ext cx="0" cy="277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716963" y="3299262"/>
            <a:ext cx="1570382" cy="1567830"/>
          </a:xfrm>
          <a:prstGeom prst="roundRect">
            <a:avLst>
              <a:gd name="adj" fmla="val 58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Linear models</a:t>
            </a: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 smtClean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886" y="3803010"/>
            <a:ext cx="1199477" cy="216645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8057" y="4331518"/>
            <a:ext cx="1165136" cy="194189"/>
          </a:xfrm>
          <a:prstGeom prst="rect">
            <a:avLst/>
          </a:prstGeom>
          <a:ln>
            <a:noFill/>
          </a:ln>
        </p:spPr>
      </p:pic>
      <p:sp>
        <p:nvSpPr>
          <p:cNvPr id="74" name="Rounded Rectangle 73"/>
          <p:cNvSpPr/>
          <p:nvPr/>
        </p:nvSpPr>
        <p:spPr>
          <a:xfrm>
            <a:off x="6716963" y="5144792"/>
            <a:ext cx="1570382" cy="690459"/>
          </a:xfrm>
          <a:prstGeom prst="roundRect">
            <a:avLst>
              <a:gd name="adj" fmla="val 58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Sparse additive</a:t>
            </a: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4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7159" y="5564219"/>
            <a:ext cx="794192" cy="201603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and uncertainties about the objective function are codified into </a:t>
            </a:r>
            <a:r>
              <a:rPr lang="en-US" b="1" dirty="0">
                <a:solidFill>
                  <a:schemeClr val="accent1"/>
                </a:solidFill>
              </a:rPr>
              <a:t>Belief </a:t>
            </a:r>
            <a:r>
              <a:rPr lang="en-US" b="1" dirty="0" smtClean="0">
                <a:solidFill>
                  <a:schemeClr val="accent1"/>
                </a:solidFill>
              </a:rPr>
              <a:t>Models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30236" y="4305418"/>
            <a:ext cx="17223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31134" y="4347038"/>
            <a:ext cx="11557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63461" y="4021474"/>
            <a:ext cx="11557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502154" y="4041842"/>
            <a:ext cx="11557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97159" y="5764200"/>
            <a:ext cx="11557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82104" y="4347038"/>
            <a:ext cx="177181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3740" y="5449385"/>
            <a:ext cx="5165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Belief Model = </a:t>
            </a:r>
          </a:p>
          <a:p>
            <a:r>
              <a:rPr lang="en-US" dirty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  Regression model + Uncertainty quantification</a:t>
            </a:r>
            <a:endParaRPr lang="en-US" dirty="0">
              <a:solidFill>
                <a:schemeClr val="accent2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51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Sampled belief models considers a discrete distribution on a </a:t>
            </a:r>
            <a:r>
              <a:rPr lang="en-US" b="1" dirty="0" smtClean="0">
                <a:solidFill>
                  <a:schemeClr val="accent1"/>
                </a:solidFill>
              </a:rPr>
              <a:t>finite sample of parameters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62" y="2960475"/>
            <a:ext cx="2283528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612" y="1645201"/>
            <a:ext cx="2800775" cy="400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62" y="3560677"/>
            <a:ext cx="1074330" cy="331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562" y="4707904"/>
            <a:ext cx="3063240" cy="1005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1142" y="2445421"/>
            <a:ext cx="167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Assumptions</a:t>
            </a:r>
            <a:endParaRPr lang="en-US" sz="20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142" y="4307794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endParaRPr lang="en-US" sz="20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2445421"/>
            <a:ext cx="44594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Useful when using non-linear </a:t>
            </a:r>
            <a:r>
              <a:rPr lang="en-US" sz="2400" b="1" dirty="0" smtClean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physical models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Simple calculations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Need to hill-climb (resample)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Susceptible to model misspecification</a:t>
            </a:r>
            <a:endParaRPr lang="en-US" sz="2400" dirty="0">
              <a:solidFill>
                <a:srgbClr val="C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mplePrior2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431" y="678067"/>
            <a:ext cx="3200400" cy="4141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207" y="678066"/>
            <a:ext cx="3200400" cy="4141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431" y="2940409"/>
            <a:ext cx="3200400" cy="414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207" y="2940409"/>
            <a:ext cx="3200400" cy="41416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5033" y="6542376"/>
            <a:ext cx="7868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r"/>
            <a:r>
              <a:rPr lang="en-US" sz="1200" i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S. Chen, </a:t>
            </a:r>
            <a:r>
              <a:rPr lang="en-US" sz="1200" i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K. Reyes</a:t>
            </a:r>
            <a:r>
              <a:rPr lang="en-US" sz="1200" i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200" i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et al. </a:t>
            </a:r>
            <a:r>
              <a:rPr lang="en-US" sz="1200" i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SIAM J. Uncertainty Quantification (2015).</a:t>
            </a:r>
            <a:endParaRPr lang="en-US" sz="12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8262" y="1683309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Prior belief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21614" y="1683309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1 experiment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1130" y="394909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2 experiments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3906" y="394909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3 experiments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8650" y="365126"/>
            <a:ext cx="7886700" cy="116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lnSpc>
                <a:spcPct val="100000"/>
              </a:lnSpc>
            </a:pP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968" y="2052641"/>
            <a:ext cx="221815" cy="258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497" y="3982066"/>
            <a:ext cx="3141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Maximize stability of an emulsion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Reaction-diffusion model of emulsion stability.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Three kinetic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parameters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KG policy to select experiments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6" name="Picture 55" descr="model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1" y="1745078"/>
            <a:ext cx="3391004" cy="208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more data is collected, the distribution on parameters becomes </a:t>
            </a:r>
            <a:r>
              <a:rPr lang="en-US" b="1" dirty="0">
                <a:solidFill>
                  <a:schemeClr val="accent1"/>
                </a:solidFill>
              </a:rPr>
              <a:t>more </a:t>
            </a:r>
            <a:r>
              <a:rPr lang="en-US" b="1" dirty="0" smtClean="0">
                <a:solidFill>
                  <a:schemeClr val="accent1"/>
                </a:solidFill>
              </a:rPr>
              <a:t>refined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628650" y="365126"/>
            <a:ext cx="7886700" cy="116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lnSpc>
                <a:spcPct val="100000"/>
              </a:lnSpc>
            </a:pP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6191" y="4123944"/>
            <a:ext cx="3849624" cy="2009466"/>
          </a:xfrm>
          <a:prstGeom prst="roundRect">
            <a:avLst>
              <a:gd name="adj" fmla="val 321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Local parametric models </a:t>
            </a: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 smtClean="0">
              <a:solidFill>
                <a:schemeClr val="accent5"/>
              </a:solidFill>
            </a:endParaRPr>
          </a:p>
          <a:p>
            <a:pPr algn="ctr"/>
            <a:endParaRPr lang="en-US" dirty="0" smtClean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575" y="2354433"/>
            <a:ext cx="3849624" cy="1638137"/>
          </a:xfrm>
          <a:prstGeom prst="roundRect">
            <a:avLst>
              <a:gd name="adj" fmla="val 35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Global models </a:t>
            </a:r>
          </a:p>
          <a:p>
            <a:pPr algn="ctr"/>
            <a:endParaRPr lang="en-US" dirty="0" smtClean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274" y="1333789"/>
            <a:ext cx="2513452" cy="751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220" y="2914828"/>
            <a:ext cx="1768885" cy="2362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66" y="4906560"/>
            <a:ext cx="3093474" cy="5637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304607" y="3110761"/>
            <a:ext cx="2678710" cy="2252695"/>
            <a:chOff x="5304607" y="3110761"/>
            <a:chExt cx="2678710" cy="22526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5555" y="3110761"/>
              <a:ext cx="269883" cy="1619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7436" y="4566757"/>
              <a:ext cx="275881" cy="16193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607" y="5197008"/>
              <a:ext cx="283578" cy="166448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656721" y="3251689"/>
              <a:ext cx="116349" cy="1163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474456" y="4570094"/>
              <a:ext cx="116349" cy="1163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588185" y="5080659"/>
              <a:ext cx="116349" cy="1163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24497" y="4061663"/>
            <a:ext cx="383002" cy="336996"/>
            <a:chOff x="7508246" y="4051637"/>
            <a:chExt cx="383002" cy="33699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 flipV="1">
              <a:off x="7694665" y="4212743"/>
              <a:ext cx="196583" cy="17589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7508246" y="4051637"/>
              <a:ext cx="116349" cy="1163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25593" y="3221768"/>
            <a:ext cx="2986670" cy="770802"/>
            <a:chOff x="5825593" y="3221768"/>
            <a:chExt cx="2986670" cy="770802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825593" y="3384650"/>
              <a:ext cx="512799" cy="60792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92" y="3221768"/>
              <a:ext cx="2730271" cy="28002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173328" y="2627867"/>
            <a:ext cx="3264320" cy="3215435"/>
            <a:chOff x="5173328" y="2627867"/>
            <a:chExt cx="3264320" cy="321543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3328" y="2627867"/>
              <a:ext cx="908665" cy="26976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28983" y="4946729"/>
              <a:ext cx="908665" cy="26976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8431" y="5549461"/>
              <a:ext cx="989781" cy="293841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605780" y="5601634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“Stitch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local models together”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4129147" y="2755653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Pressure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79459" y="6132810"/>
            <a:ext cx="1182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Temperature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759047" y="2338311"/>
            <a:ext cx="0" cy="41022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443984" y="6016296"/>
            <a:ext cx="43068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90076" y="3264860"/>
            <a:ext cx="1871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Non-adaptive</a:t>
            </a:r>
          </a:p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Hard to get right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Local parametric models </a:t>
            </a:r>
            <a:r>
              <a:rPr lang="en-US" b="1" dirty="0">
                <a:solidFill>
                  <a:schemeClr val="accent1"/>
                </a:solidFill>
              </a:rPr>
              <a:t>avoid model </a:t>
            </a:r>
            <a:r>
              <a:rPr lang="en-US" b="1" dirty="0" smtClean="0">
                <a:solidFill>
                  <a:schemeClr val="accent1"/>
                </a:solidFill>
              </a:rPr>
              <a:t>misspecification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94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839588" y="1229164"/>
            <a:ext cx="6304412" cy="5724499"/>
            <a:chOff x="2839588" y="531745"/>
            <a:chExt cx="6304412" cy="5724499"/>
          </a:xfrm>
        </p:grpSpPr>
        <p:graphicFrame>
          <p:nvGraphicFramePr>
            <p:cNvPr id="26" name="Diagram 25"/>
            <p:cNvGraphicFramePr/>
            <p:nvPr>
              <p:extLst>
                <p:ext uri="{D42A27DB-BD31-4B8C-83A1-F6EECF244321}">
                  <p14:modId xmlns:p14="http://schemas.microsoft.com/office/powerpoint/2010/main" val="430580796"/>
                </p:ext>
              </p:extLst>
            </p:nvPr>
          </p:nvGraphicFramePr>
          <p:xfrm>
            <a:off x="2839588" y="531745"/>
            <a:ext cx="6304412" cy="572449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1" name="Rounded Rectangle 40"/>
            <p:cNvSpPr/>
            <p:nvPr/>
          </p:nvSpPr>
          <p:spPr>
            <a:xfrm>
              <a:off x="3074237" y="1038389"/>
              <a:ext cx="5835114" cy="4662406"/>
            </a:xfrm>
            <a:prstGeom prst="roundRect">
              <a:avLst>
                <a:gd name="adj" fmla="val 1739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>
            <a:stCxn id="27" idx="3"/>
          </p:cNvCxnSpPr>
          <p:nvPr/>
        </p:nvCxnSpPr>
        <p:spPr>
          <a:xfrm flipV="1">
            <a:off x="2665708" y="2572716"/>
            <a:ext cx="364209" cy="115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30" idx="3"/>
          </p:cNvCxnSpPr>
          <p:nvPr/>
        </p:nvCxnSpPr>
        <p:spPr>
          <a:xfrm flipH="1">
            <a:off x="2665707" y="5607801"/>
            <a:ext cx="408530" cy="115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56461" y="2046929"/>
            <a:ext cx="2309247" cy="1053884"/>
          </a:xfrm>
          <a:prstGeom prst="roundRect">
            <a:avLst>
              <a:gd name="adj" fmla="val 4902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Generate</a:t>
            </a:r>
            <a:r>
              <a:rPr lang="en-US" sz="2400" dirty="0" smtClean="0">
                <a:solidFill>
                  <a:schemeClr val="accent5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ground truth</a:t>
            </a:r>
            <a:endParaRPr lang="en-US" sz="2400" b="1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56460" y="5082014"/>
            <a:ext cx="2309247" cy="1053884"/>
          </a:xfrm>
          <a:prstGeom prst="roundRect">
            <a:avLst>
              <a:gd name="adj" fmla="val 4902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Model / policy performance</a:t>
            </a:r>
            <a:endParaRPr lang="en-US" sz="2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9" name="Straight Arrow Connector 38"/>
          <p:cNvCxnSpPr>
            <a:stCxn id="30" idx="0"/>
            <a:endCxn id="27" idx="2"/>
          </p:cNvCxnSpPr>
          <p:nvPr/>
        </p:nvCxnSpPr>
        <p:spPr>
          <a:xfrm flipV="1">
            <a:off x="1511084" y="3100813"/>
            <a:ext cx="1" cy="19812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28650" y="365126"/>
            <a:ext cx="7886700" cy="116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lnSpc>
                <a:spcPct val="100000"/>
              </a:lnSpc>
            </a:pP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Belief models and policies are evaluated using </a:t>
            </a:r>
            <a:r>
              <a:rPr lang="en-US" b="1" dirty="0">
                <a:solidFill>
                  <a:schemeClr val="accent1"/>
                </a:solidFill>
              </a:rPr>
              <a:t>Optimal Learning </a:t>
            </a:r>
            <a:r>
              <a:rPr lang="en-US" b="1" dirty="0" smtClean="0">
                <a:solidFill>
                  <a:schemeClr val="accent1"/>
                </a:solidFill>
              </a:rPr>
              <a:t>simulations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059927" y="2714657"/>
            <a:ext cx="2353146" cy="3159338"/>
            <a:chOff x="1059927" y="2714657"/>
            <a:chExt cx="2353146" cy="3159338"/>
          </a:xfrm>
        </p:grpSpPr>
        <p:sp>
          <p:nvSpPr>
            <p:cNvPr id="18" name="TextBox 17"/>
            <p:cNvSpPr txBox="1"/>
            <p:nvPr/>
          </p:nvSpPr>
          <p:spPr>
            <a:xfrm>
              <a:off x="1059927" y="5504663"/>
              <a:ext cx="2353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True best experiment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202186" y="2714657"/>
              <a:ext cx="0" cy="1969839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202186" y="4767875"/>
              <a:ext cx="0" cy="73826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436525" y="3110708"/>
            <a:ext cx="2945038" cy="2299724"/>
            <a:chOff x="1436525" y="3110708"/>
            <a:chExt cx="2945038" cy="229972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82682" y="3110708"/>
              <a:ext cx="0" cy="1573787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36525" y="5041100"/>
              <a:ext cx="2945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Estimated best experiment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582682" y="4767875"/>
              <a:ext cx="0" cy="312672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202186" y="2714657"/>
            <a:ext cx="3162234" cy="396051"/>
            <a:chOff x="1202186" y="2714657"/>
            <a:chExt cx="3162234" cy="396051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202187" y="3110708"/>
              <a:ext cx="106851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202186" y="2714657"/>
              <a:ext cx="106851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372340" y="2714657"/>
              <a:ext cx="0" cy="39605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446906" y="2728016"/>
              <a:ext cx="1917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Opportunity cost</a:t>
              </a:r>
              <a:endParaRPr lang="en-US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3" name="Freeform 12"/>
          <p:cNvSpPr/>
          <p:nvPr/>
        </p:nvSpPr>
        <p:spPr>
          <a:xfrm>
            <a:off x="613200" y="3788119"/>
            <a:ext cx="3244636" cy="646238"/>
          </a:xfrm>
          <a:custGeom>
            <a:avLst/>
            <a:gdLst>
              <a:gd name="connsiteX0" fmla="*/ 0 w 2964657"/>
              <a:gd name="connsiteY0" fmla="*/ 385795 h 442945"/>
              <a:gd name="connsiteX1" fmla="*/ 850107 w 2964657"/>
              <a:gd name="connsiteY1" fmla="*/ 32 h 442945"/>
              <a:gd name="connsiteX2" fmla="*/ 2107407 w 2964657"/>
              <a:gd name="connsiteY2" fmla="*/ 364363 h 442945"/>
              <a:gd name="connsiteX3" fmla="*/ 2964657 w 2964657"/>
              <a:gd name="connsiteY3" fmla="*/ 442945 h 44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4657" h="442945">
                <a:moveTo>
                  <a:pt x="0" y="385795"/>
                </a:moveTo>
                <a:cubicBezTo>
                  <a:pt x="249436" y="194699"/>
                  <a:pt x="498873" y="3604"/>
                  <a:pt x="850107" y="32"/>
                </a:cubicBezTo>
                <a:cubicBezTo>
                  <a:pt x="1201341" y="-3540"/>
                  <a:pt x="1754982" y="290544"/>
                  <a:pt x="2107407" y="364363"/>
                </a:cubicBezTo>
                <a:cubicBezTo>
                  <a:pt x="2459832" y="438182"/>
                  <a:pt x="2776538" y="428658"/>
                  <a:pt x="2964657" y="442945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605383" y="2714657"/>
            <a:ext cx="3252454" cy="1969837"/>
            <a:chOff x="605383" y="2714657"/>
            <a:chExt cx="3252454" cy="1969837"/>
          </a:xfrm>
        </p:grpSpPr>
        <p:sp>
          <p:nvSpPr>
            <p:cNvPr id="12" name="Freeform 11"/>
            <p:cNvSpPr/>
            <p:nvPr/>
          </p:nvSpPr>
          <p:spPr>
            <a:xfrm>
              <a:off x="605383" y="2714657"/>
              <a:ext cx="3252454" cy="1969837"/>
            </a:xfrm>
            <a:custGeom>
              <a:avLst/>
              <a:gdLst>
                <a:gd name="connsiteX0" fmla="*/ 0 w 2971800"/>
                <a:gd name="connsiteY0" fmla="*/ 521705 h 1021768"/>
                <a:gd name="connsiteX1" fmla="*/ 621506 w 2971800"/>
                <a:gd name="connsiteY1" fmla="*/ 7355 h 1021768"/>
                <a:gd name="connsiteX2" fmla="*/ 1685925 w 2971800"/>
                <a:gd name="connsiteY2" fmla="*/ 864605 h 1021768"/>
                <a:gd name="connsiteX3" fmla="*/ 2971800 w 2971800"/>
                <a:gd name="connsiteY3" fmla="*/ 1021768 h 102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1021768">
                  <a:moveTo>
                    <a:pt x="0" y="521705"/>
                  </a:moveTo>
                  <a:cubicBezTo>
                    <a:pt x="170259" y="235955"/>
                    <a:pt x="340519" y="-49795"/>
                    <a:pt x="621506" y="7355"/>
                  </a:cubicBezTo>
                  <a:cubicBezTo>
                    <a:pt x="902493" y="64505"/>
                    <a:pt x="1294209" y="695536"/>
                    <a:pt x="1685925" y="864605"/>
                  </a:cubicBezTo>
                  <a:cubicBezTo>
                    <a:pt x="2077641" y="1033674"/>
                    <a:pt x="2762250" y="994384"/>
                    <a:pt x="2971800" y="1021768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5844" y="3371869"/>
              <a:ext cx="748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Truth</a:t>
              </a:r>
              <a:endParaRPr lang="en-US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5146" y="3972886"/>
            <a:ext cx="10807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Estimate</a:t>
            </a:r>
            <a:endParaRPr lang="en-US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605383" y="2641700"/>
            <a:ext cx="7818" cy="22095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5736" y="4684495"/>
            <a:ext cx="36511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-650789" y="3429755"/>
            <a:ext cx="205376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Objective function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8176" y="4658300"/>
            <a:ext cx="204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Experiment space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8650" y="365126"/>
            <a:ext cx="7886700" cy="1165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lnSpc>
                <a:spcPct val="100000"/>
              </a:lnSpc>
            </a:pP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31748" y="1878582"/>
            <a:ext cx="4225172" cy="3873092"/>
            <a:chOff x="4631748" y="1878582"/>
            <a:chExt cx="4225172" cy="387309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2500" r="23548"/>
            <a:stretch/>
          </p:blipFill>
          <p:spPr>
            <a:xfrm>
              <a:off x="4631748" y="1878582"/>
              <a:ext cx="4225172" cy="350376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44120" y="5382342"/>
              <a:ext cx="2611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Number of experiments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27304" y="1884562"/>
            <a:ext cx="248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How far from optimal?</a:t>
            </a:r>
            <a:endParaRPr lang="en-US" i="1" dirty="0">
              <a:solidFill>
                <a:schemeClr val="tx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1911" y="6555662"/>
            <a:ext cx="833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Helvetica Neue" charset="0"/>
                <a:ea typeface="Helvetica Neue" charset="0"/>
                <a:cs typeface="Helvetica Neue" charset="0"/>
              </a:rPr>
              <a:t>Optimal Learning with Local Nonlinear Parametric Belief Models over Continuous Designs, X. He, </a:t>
            </a:r>
            <a:r>
              <a:rPr lang="en-US" sz="1200" i="1" dirty="0" err="1" smtClean="0">
                <a:latin typeface="Helvetica Neue" charset="0"/>
                <a:ea typeface="Helvetica Neue" charset="0"/>
                <a:cs typeface="Helvetica Neue" charset="0"/>
              </a:rPr>
              <a:t>K.Reyes</a:t>
            </a:r>
            <a:r>
              <a:rPr lang="en-US" sz="1200" i="1" dirty="0" smtClean="0">
                <a:latin typeface="Helvetica Neue" charset="0"/>
                <a:ea typeface="Helvetica Neue" charset="0"/>
                <a:cs typeface="Helvetica Neue" charset="0"/>
              </a:rPr>
              <a:t>, W.B. Powell</a:t>
            </a:r>
            <a:endParaRPr lang="en-US" sz="12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opportunity cost </a:t>
            </a:r>
            <a:r>
              <a:rPr lang="en-US" b="1" dirty="0">
                <a:solidFill>
                  <a:schemeClr val="accent1"/>
                </a:solidFill>
              </a:rPr>
              <a:t>measures how far from optimal</a:t>
            </a:r>
            <a:r>
              <a:rPr lang="en-US" dirty="0"/>
              <a:t> a policy achieves after a fixed number of steps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88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96" y="1505370"/>
            <a:ext cx="2627650" cy="1984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30" y="3677601"/>
            <a:ext cx="2620572" cy="2125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7386" y="5991673"/>
            <a:ext cx="28594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Wang, </a:t>
            </a:r>
            <a:r>
              <a:rPr lang="en-US" sz="1000" i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K. Reyes</a:t>
            </a:r>
            <a:r>
              <a:rPr lang="en-US" sz="1000" i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, K. A. Brown, C. A. </a:t>
            </a:r>
            <a:r>
              <a:rPr lang="en-US" sz="1000" i="1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Mirkin</a:t>
            </a:r>
            <a:r>
              <a:rPr lang="en-US" sz="1000" i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, W. B. Powell, SIAM J. Scientific Computing, Vol. 37, 2015.</a:t>
            </a:r>
            <a:endParaRPr lang="en-US" sz="10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addition to ARES, we’ve applied Optimal Learning to a </a:t>
            </a:r>
            <a:r>
              <a:rPr lang="en-US" b="1" dirty="0" smtClean="0">
                <a:solidFill>
                  <a:schemeClr val="accent1"/>
                </a:solidFill>
              </a:rPr>
              <a:t>diverse set of problems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230" y="1081588"/>
            <a:ext cx="263674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Optimizing optoelectronics</a:t>
            </a:r>
            <a:endParaRPr lang="en-US" sz="16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306839" y="1081588"/>
            <a:ext cx="5837161" cy="3008715"/>
            <a:chOff x="3306839" y="1081588"/>
            <a:chExt cx="5837161" cy="30087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48" r="8267"/>
            <a:stretch/>
          </p:blipFill>
          <p:spPr>
            <a:xfrm>
              <a:off x="3663924" y="1321514"/>
              <a:ext cx="4727138" cy="23616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630158" y="3690193"/>
              <a:ext cx="45138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rgbClr val="212121"/>
                  </a:solidFill>
                </a:rPr>
                <a:t>J. Vazquez-Anderson, M. K. Mihailovic, K. C. Baldridge, </a:t>
              </a:r>
              <a:r>
                <a:rPr lang="en-US" sz="1000" i="1" dirty="0" smtClean="0">
                  <a:solidFill>
                    <a:srgbClr val="212121"/>
                  </a:solidFill>
                </a:rPr>
                <a:t>K. Reyes</a:t>
              </a:r>
              <a:r>
                <a:rPr lang="en-US" sz="1000" i="1" dirty="0">
                  <a:solidFill>
                    <a:srgbClr val="212121"/>
                  </a:solidFill>
                </a:rPr>
                <a:t>, </a:t>
              </a:r>
              <a:r>
                <a:rPr lang="en-US" sz="1000" i="1" dirty="0" smtClean="0">
                  <a:solidFill>
                    <a:srgbClr val="212121"/>
                  </a:solidFill>
                </a:rPr>
                <a:t>K. Haning</a:t>
              </a:r>
              <a:r>
                <a:rPr lang="en-US" sz="1000" i="1" dirty="0">
                  <a:solidFill>
                    <a:srgbClr val="212121"/>
                  </a:solidFill>
                </a:rPr>
                <a:t>,  S. H. Cho., P. Amador, W. B. Powell and L. M. Contreras. </a:t>
              </a:r>
              <a:r>
                <a:rPr lang="en-US" sz="1000" i="1" dirty="0" smtClean="0">
                  <a:solidFill>
                    <a:srgbClr val="212121"/>
                  </a:solidFill>
                </a:rPr>
                <a:t>Nucleic </a:t>
              </a:r>
              <a:r>
                <a:rPr lang="en-US" sz="1000" i="1" dirty="0">
                  <a:solidFill>
                    <a:srgbClr val="212121"/>
                  </a:solidFill>
                </a:rPr>
                <a:t>Acids Research, </a:t>
              </a:r>
              <a:r>
                <a:rPr lang="en-US" sz="1000" i="1" dirty="0" smtClean="0">
                  <a:solidFill>
                    <a:srgbClr val="212121"/>
                  </a:solidFill>
                </a:rPr>
                <a:t>2017.</a:t>
              </a:r>
              <a:endParaRPr lang="en-US" sz="1000" i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06839" y="1081588"/>
              <a:ext cx="555485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Identifying information-rich regions in large RNA molecules</a:t>
              </a:r>
              <a:endParaRPr lang="en-US" sz="1600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06839" y="4083979"/>
            <a:ext cx="5763877" cy="2774681"/>
            <a:chOff x="3306839" y="4083979"/>
            <a:chExt cx="5763877" cy="2774681"/>
          </a:xfrm>
        </p:grpSpPr>
        <p:sp>
          <p:nvSpPr>
            <p:cNvPr id="37" name="Rectangle 36"/>
            <p:cNvSpPr/>
            <p:nvPr/>
          </p:nvSpPr>
          <p:spPr>
            <a:xfrm>
              <a:off x="3306839" y="6612439"/>
              <a:ext cx="576387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i="1" dirty="0">
                  <a:solidFill>
                    <a:srgbClr val="212121"/>
                  </a:solidFill>
                  <a:latin typeface="Helvetica Neue" charset="0"/>
                  <a:ea typeface="Helvetica Neue" charset="0"/>
                  <a:cs typeface="Helvetica Neue" charset="0"/>
                </a:rPr>
                <a:t>K. </a:t>
              </a:r>
              <a:r>
                <a:rPr lang="en-US" sz="1000" i="1" dirty="0" smtClean="0">
                  <a:solidFill>
                    <a:srgbClr val="212121"/>
                  </a:solidFill>
                  <a:latin typeface="Helvetica Neue" charset="0"/>
                  <a:ea typeface="Helvetica Neue" charset="0"/>
                  <a:cs typeface="Helvetica Neue" charset="0"/>
                </a:rPr>
                <a:t>Reyes</a:t>
              </a:r>
              <a:r>
                <a:rPr lang="en-US" sz="1000" i="1" dirty="0">
                  <a:solidFill>
                    <a:srgbClr val="212121"/>
                  </a:solidFill>
                  <a:latin typeface="Helvetica Neue" charset="0"/>
                  <a:ea typeface="Helvetica Neue" charset="0"/>
                  <a:cs typeface="Helvetica Neue" charset="0"/>
                </a:rPr>
                <a:t>, S. Chen, Y. Li, W. B. Powell, </a:t>
              </a:r>
              <a:r>
                <a:rPr lang="en-US" sz="1000" i="1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Proc. of the TMS Annual Meeting, 2015</a:t>
              </a:r>
              <a:r>
                <a:rPr lang="en-US" sz="1000" i="1" dirty="0">
                  <a:latin typeface="Helvetica Neue" charset="0"/>
                  <a:ea typeface="Helvetica Neue" charset="0"/>
                  <a:cs typeface="Helvetica Neue" charset="0"/>
                </a:rPr>
                <a:t>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411350" y="4083979"/>
              <a:ext cx="5302280" cy="2506851"/>
              <a:chOff x="3411350" y="4083979"/>
              <a:chExt cx="5302280" cy="250685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663924" y="4398726"/>
                <a:ext cx="5049706" cy="2192104"/>
                <a:chOff x="3528754" y="4398726"/>
                <a:chExt cx="5049706" cy="2192104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6066674" y="4517370"/>
                  <a:ext cx="2511786" cy="1978522"/>
                  <a:chOff x="8072447" y="5802956"/>
                  <a:chExt cx="2300947" cy="1812445"/>
                </a:xfrm>
              </p:grpSpPr>
              <p:pic>
                <p:nvPicPr>
                  <p:cNvPr id="19" name="Picture 18" descr="POC_vs_n_yingfei.pdf"/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23087" r="9545" b="21855"/>
                  <a:stretch/>
                </p:blipFill>
                <p:spPr>
                  <a:xfrm>
                    <a:off x="8072447" y="5802956"/>
                    <a:ext cx="2300947" cy="1812445"/>
                  </a:xfrm>
                  <a:prstGeom prst="rect">
                    <a:avLst/>
                  </a:prstGeom>
                </p:spPr>
              </p:pic>
              <p:cxnSp>
                <p:nvCxnSpPr>
                  <p:cNvPr id="20" name="Straight Arrow Connector 19"/>
                  <p:cNvCxnSpPr/>
                  <p:nvPr/>
                </p:nvCxnSpPr>
                <p:spPr>
                  <a:xfrm>
                    <a:off x="8682687" y="5967490"/>
                    <a:ext cx="540234" cy="1178861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9250576" y="6646803"/>
                    <a:ext cx="1014561" cy="422913"/>
                  </a:xfrm>
                  <a:prstGeom prst="rect">
                    <a:avLst/>
                  </a:prstGeom>
                  <a:solidFill>
                    <a:srgbClr val="FFFFFF">
                      <a:alpha val="69804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en-US" sz="1000" b="1" dirty="0">
                        <a:latin typeface="Helvetica Neue" charset="0"/>
                        <a:ea typeface="Helvetica Neue" charset="0"/>
                        <a:cs typeface="Helvetica Neue" charset="0"/>
                      </a:rPr>
                      <a:t>Increasing measurement noise</a:t>
                    </a:r>
                  </a:p>
                </p:txBody>
              </p:sp>
            </p:grpSp>
            <p:grpSp>
              <p:nvGrpSpPr>
                <p:cNvPr id="4" name="Group 3"/>
                <p:cNvGrpSpPr/>
                <p:nvPr/>
              </p:nvGrpSpPr>
              <p:grpSpPr>
                <a:xfrm>
                  <a:off x="3528754" y="4398726"/>
                  <a:ext cx="2704403" cy="2192104"/>
                  <a:chOff x="5594694" y="5667341"/>
                  <a:chExt cx="2704403" cy="2192104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5837070" y="5667341"/>
                    <a:ext cx="2462027" cy="1968055"/>
                    <a:chOff x="444482" y="1901701"/>
                    <a:chExt cx="4074943" cy="3257361"/>
                  </a:xfrm>
                </p:grpSpPr>
                <p:pic>
                  <p:nvPicPr>
                    <p:cNvPr id="16" name="Picture 15" descr="POC_yingfei.png"/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6619" b="6115"/>
                    <a:stretch/>
                  </p:blipFill>
                  <p:spPr>
                    <a:xfrm>
                      <a:off x="444482" y="2086367"/>
                      <a:ext cx="4074943" cy="30726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633351" y="1901701"/>
                      <a:ext cx="2992530" cy="4584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Probability of Success</a:t>
                      </a:r>
                    </a:p>
                  </p:txBody>
                </p:sp>
              </p:grpSp>
              <p:cxnSp>
                <p:nvCxnSpPr>
                  <p:cNvPr id="28" name="Straight Connector 27"/>
                  <p:cNvCxnSpPr/>
                  <p:nvPr/>
                </p:nvCxnSpPr>
                <p:spPr>
                  <a:xfrm>
                    <a:off x="7615531" y="5927881"/>
                    <a:ext cx="0" cy="157354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flipV="1">
                    <a:off x="7615531" y="6616987"/>
                    <a:ext cx="0" cy="88443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5957495" y="7582446"/>
                    <a:ext cx="181331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>
                        <a:latin typeface="Helvetica" charset="0"/>
                        <a:ea typeface="Helvetica" charset="0"/>
                        <a:cs typeface="Helvetica" charset="0"/>
                      </a:rPr>
                      <a:t>Measurement noise (%)</a:t>
                    </a: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 rot="16200000">
                    <a:off x="5130881" y="6596240"/>
                    <a:ext cx="12046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latin typeface="Helvetica Neue" charset="0"/>
                        <a:ea typeface="Helvetica Neue" charset="0"/>
                        <a:cs typeface="Helvetica Neue" charset="0"/>
                      </a:rPr>
                      <a:t>Measurements</a:t>
                    </a:r>
                    <a:endParaRPr lang="en-US" sz="1200" dirty="0"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sp>
            <p:nvSpPr>
              <p:cNvPr id="31" name="TextBox 30"/>
              <p:cNvSpPr txBox="1"/>
              <p:nvPr/>
            </p:nvSpPr>
            <p:spPr>
              <a:xfrm>
                <a:off x="3411350" y="4083979"/>
                <a:ext cx="435298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Analyzing risk in Optimal Learning campaigns</a:t>
                </a:r>
                <a:endParaRPr lang="en-US" sz="1600" dirty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H="1">
            <a:off x="1066047" y="3836556"/>
            <a:ext cx="4610" cy="151181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01438" y="5001867"/>
            <a:ext cx="1107527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smtClean="0">
                <a:latin typeface="Helvetica Neue" charset="0"/>
                <a:ea typeface="Helvetica Neue" charset="0"/>
                <a:cs typeface="Helvetica Neue" charset="0"/>
              </a:rPr>
              <a:t>Better performance</a:t>
            </a:r>
            <a:endParaRPr lang="en-US" sz="1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092" y="5465601"/>
            <a:ext cx="1218449" cy="1246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23" y="1008098"/>
            <a:ext cx="5065273" cy="2265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23" y="3290497"/>
            <a:ext cx="1523222" cy="4273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6438" y="3270369"/>
            <a:ext cx="3479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Warren Powell (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PI), Si 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Chen, </a:t>
            </a:r>
            <a:r>
              <a:rPr lang="en-US" dirty="0" err="1" smtClean="0">
                <a:latin typeface="Helvetica Neue" charset="0"/>
                <a:ea typeface="Helvetica Neue" charset="0"/>
                <a:cs typeface="Helvetica Neue" charset="0"/>
              </a:rPr>
              <a:t>Xinyu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He, Yan Li, Yingfei Wang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15291" y="728972"/>
            <a:ext cx="2196050" cy="4529464"/>
            <a:chOff x="6745414" y="1209088"/>
            <a:chExt cx="2196050" cy="4529464"/>
          </a:xfrm>
        </p:grpSpPr>
        <p:grpSp>
          <p:nvGrpSpPr>
            <p:cNvPr id="17" name="Group 16"/>
            <p:cNvGrpSpPr/>
            <p:nvPr/>
          </p:nvGrpSpPr>
          <p:grpSpPr>
            <a:xfrm>
              <a:off x="6745414" y="1209088"/>
              <a:ext cx="2196050" cy="2311577"/>
              <a:chOff x="6844564" y="1092819"/>
              <a:chExt cx="2196050" cy="231157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l="824" t="-333" r="-824" b="1333"/>
              <a:stretch/>
            </p:blipFill>
            <p:spPr>
              <a:xfrm>
                <a:off x="7263647" y="1611890"/>
                <a:ext cx="1357884" cy="135788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23109" y="1092819"/>
                <a:ext cx="1238960" cy="39922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844564" y="3035064"/>
                <a:ext cx="2196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Dr. </a:t>
                </a:r>
                <a:r>
                  <a:rPr lang="en-US" dirty="0" err="1" smtClean="0">
                    <a:latin typeface="Helvetica Neue" charset="0"/>
                    <a:ea typeface="Helvetica Neue" charset="0"/>
                    <a:cs typeface="Helvetica Neue" charset="0"/>
                  </a:rPr>
                  <a:t>Benji</a:t>
                </a:r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 Maruyama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844564" y="3585955"/>
              <a:ext cx="1997750" cy="2152597"/>
              <a:chOff x="6943716" y="3496161"/>
              <a:chExt cx="1997750" cy="215259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2867" y="3496161"/>
                <a:ext cx="1799449" cy="51120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9230" y="4030036"/>
                <a:ext cx="1226722" cy="122672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943716" y="5279426"/>
                <a:ext cx="19977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/>
                <a:r>
                  <a:rPr lang="en-US" smtClean="0">
                    <a:latin typeface="Helvetica Neue" charset="0"/>
                    <a:ea typeface="Helvetica Neue" charset="0"/>
                    <a:cs typeface="Helvetica Neue" charset="0"/>
                  </a:rPr>
                  <a:t>Dr. </a:t>
                </a:r>
                <a:r>
                  <a:rPr lang="en-US" dirty="0" smtClean="0">
                    <a:latin typeface="Helvetica Neue" charset="0"/>
                    <a:ea typeface="Helvetica Neue" charset="0"/>
                    <a:cs typeface="Helvetica Neue" charset="0"/>
                  </a:rPr>
                  <a:t>Michael </a:t>
                </a:r>
                <a:r>
                  <a:rPr lang="en-US" dirty="0" err="1" smtClean="0">
                    <a:latin typeface="Helvetica Neue" charset="0"/>
                    <a:ea typeface="Helvetica Neue" charset="0"/>
                    <a:cs typeface="Helvetica Neue" charset="0"/>
                  </a:rPr>
                  <a:t>Krein</a:t>
                </a:r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901023" y="4032553"/>
            <a:ext cx="5053174" cy="2664889"/>
            <a:chOff x="901023" y="3941763"/>
            <a:chExt cx="5053174" cy="266488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8" t="23909" b="21244"/>
            <a:stretch/>
          </p:blipFill>
          <p:spPr>
            <a:xfrm>
              <a:off x="901023" y="3941763"/>
              <a:ext cx="5053174" cy="226401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/>
            <a:srcRect t="14497" b="16112"/>
            <a:stretch/>
          </p:blipFill>
          <p:spPr>
            <a:xfrm>
              <a:off x="901023" y="6252735"/>
              <a:ext cx="1487614" cy="353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8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take-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ARES autonomously executes, characterizes, analyzes and plans experiments.</a:t>
            </a:r>
          </a:p>
          <a:p>
            <a:endParaRPr lang="en-US" dirty="0" smtClean="0"/>
          </a:p>
          <a:p>
            <a:r>
              <a:rPr lang="en-US" dirty="0" smtClean="0"/>
              <a:t>Planning is done by sequential Bayesian experimental design</a:t>
            </a:r>
          </a:p>
          <a:p>
            <a:endParaRPr lang="en-US" dirty="0" smtClean="0"/>
          </a:p>
          <a:p>
            <a:r>
              <a:rPr lang="en-US" dirty="0" smtClean="0"/>
              <a:t>Optimal Learning with the KG policy uses a one-step look-ahead to pick the experiment with highest marginal value of information.</a:t>
            </a:r>
          </a:p>
          <a:p>
            <a:endParaRPr lang="en-US" dirty="0" smtClean="0"/>
          </a:p>
          <a:p>
            <a:r>
              <a:rPr lang="en-US" dirty="0" smtClean="0"/>
              <a:t>Proper prior formation and uncertainty quantification is important for good decision making.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509" y="1474619"/>
            <a:ext cx="8516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KG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513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1"/>
                </a:solidFill>
              </a:rPr>
              <a:t>Knowledge Gradient policy </a:t>
            </a:r>
            <a:r>
              <a:rPr lang="en-US" dirty="0" smtClean="0"/>
              <a:t>scores potential experiments on their power to change the estimation of the maximum objective function value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6810720" y="5031497"/>
            <a:ext cx="1704630" cy="1026894"/>
            <a:chOff x="9080960" y="5410561"/>
            <a:chExt cx="2272840" cy="1369191"/>
          </a:xfrm>
        </p:grpSpPr>
        <p:sp>
          <p:nvSpPr>
            <p:cNvPr id="56" name="TextBox 55"/>
            <p:cNvSpPr txBox="1"/>
            <p:nvPr/>
          </p:nvSpPr>
          <p:spPr>
            <a:xfrm>
              <a:off x="9080960" y="5733313"/>
              <a:ext cx="2272840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Maximum value based on current belief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9259935" y="5410561"/>
              <a:ext cx="1331396" cy="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4489856" y="3278906"/>
            <a:ext cx="1968744" cy="1661155"/>
            <a:chOff x="5889233" y="3140266"/>
            <a:chExt cx="2624991" cy="2214870"/>
          </a:xfrm>
        </p:grpSpPr>
        <p:sp>
          <p:nvSpPr>
            <p:cNvPr id="57" name="TextBox 56"/>
            <p:cNvSpPr txBox="1"/>
            <p:nvPr/>
          </p:nvSpPr>
          <p:spPr>
            <a:xfrm>
              <a:off x="5889233" y="3140266"/>
              <a:ext cx="2624991" cy="135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accent6">
                      <a:lumMod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The experimental outcome if we choose “x” as the next experiment</a:t>
              </a: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5998760" y="5341975"/>
              <a:ext cx="2405939" cy="13161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109981" y="3517004"/>
            <a:ext cx="2231390" cy="1431773"/>
            <a:chOff x="2644155" y="5739777"/>
            <a:chExt cx="2975187" cy="1909028"/>
          </a:xfrm>
        </p:grpSpPr>
        <p:sp>
          <p:nvSpPr>
            <p:cNvPr id="58" name="TextBox 57"/>
            <p:cNvSpPr txBox="1"/>
            <p:nvPr/>
          </p:nvSpPr>
          <p:spPr>
            <a:xfrm>
              <a:off x="2644155" y="5739777"/>
              <a:ext cx="2975187" cy="1046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The posterior estimate given experimental outcome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4682599" y="7648805"/>
              <a:ext cx="936743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465775" y="5031498"/>
            <a:ext cx="2024081" cy="1026893"/>
            <a:chOff x="2375171" y="4977087"/>
            <a:chExt cx="2698775" cy="1369193"/>
          </a:xfrm>
        </p:grpSpPr>
        <p:sp>
          <p:nvSpPr>
            <p:cNvPr id="59" name="TextBox 58"/>
            <p:cNvSpPr txBox="1"/>
            <p:nvPr/>
          </p:nvSpPr>
          <p:spPr>
            <a:xfrm>
              <a:off x="2375171" y="5299838"/>
              <a:ext cx="2698775" cy="104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7030A0"/>
                  </a:solidFill>
                  <a:latin typeface="Helvetica Neue" charset="0"/>
                  <a:ea typeface="Helvetica Neue" charset="0"/>
                  <a:cs typeface="Helvetica Neue" charset="0"/>
                </a:rPr>
                <a:t>Maximum value based on posterior belief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3148978" y="4977087"/>
              <a:ext cx="172698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471990" y="4799172"/>
            <a:ext cx="2374720" cy="784830"/>
            <a:chOff x="-484706" y="5132611"/>
            <a:chExt cx="3166294" cy="1046440"/>
          </a:xfrm>
        </p:grpSpPr>
        <p:sp>
          <p:nvSpPr>
            <p:cNvPr id="60" name="TextBox 59"/>
            <p:cNvSpPr txBox="1"/>
            <p:nvPr/>
          </p:nvSpPr>
          <p:spPr>
            <a:xfrm>
              <a:off x="-484706" y="5132611"/>
              <a:ext cx="276704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dirty="0">
                  <a:solidFill>
                    <a:srgbClr val="FF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Weighted average over potential outcomes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2282342" y="5212251"/>
              <a:ext cx="39924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89" y="4295379"/>
            <a:ext cx="6642022" cy="73612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29084" y="2020043"/>
            <a:ext cx="3119423" cy="769077"/>
            <a:chOff x="5218089" y="5605273"/>
            <a:chExt cx="3119423" cy="769077"/>
          </a:xfrm>
        </p:grpSpPr>
        <p:grpSp>
          <p:nvGrpSpPr>
            <p:cNvPr id="18" name="Group 17"/>
            <p:cNvGrpSpPr/>
            <p:nvPr/>
          </p:nvGrpSpPr>
          <p:grpSpPr>
            <a:xfrm>
              <a:off x="5218089" y="5605273"/>
              <a:ext cx="1565199" cy="338554"/>
              <a:chOff x="2043783" y="5505276"/>
              <a:chExt cx="1565199" cy="33855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43783" y="5581915"/>
                <a:ext cx="529359" cy="185276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2604092" y="5505276"/>
                <a:ext cx="10048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Helvetica Neue" charset="0"/>
                    <a:ea typeface="Helvetica Neue" charset="0"/>
                    <a:cs typeface="Helvetica Neue" charset="0"/>
                  </a:rPr>
                  <a:t>: “future”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283928" y="6017477"/>
              <a:ext cx="3053584" cy="356873"/>
              <a:chOff x="5378072" y="5327914"/>
              <a:chExt cx="3053584" cy="35687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8072" y="5364491"/>
                <a:ext cx="508296" cy="32029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2115" y="5390842"/>
                <a:ext cx="399541" cy="230985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5869024" y="5327914"/>
                <a:ext cx="2249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 Neue" charset="0"/>
                    <a:ea typeface="Helvetica Neue" charset="0"/>
                    <a:cs typeface="Helvetica Neue" charset="0"/>
                  </a:rPr>
                  <a:t>: posterior estimate of </a:t>
                </a:r>
                <a:endParaRPr lang="en-US" sz="1600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sp>
        <p:nvSpPr>
          <p:cNvPr id="19" name="Rounded Rectangle 18"/>
          <p:cNvSpPr/>
          <p:nvPr/>
        </p:nvSpPr>
        <p:spPr>
          <a:xfrm>
            <a:off x="859436" y="1874229"/>
            <a:ext cx="3458718" cy="1060704"/>
          </a:xfrm>
          <a:prstGeom prst="roundRect">
            <a:avLst>
              <a:gd name="adj" fmla="val 632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170197" y="2008948"/>
            <a:ext cx="2441438" cy="791266"/>
            <a:chOff x="2130562" y="5586985"/>
            <a:chExt cx="2441438" cy="791266"/>
          </a:xfrm>
        </p:grpSpPr>
        <p:grpSp>
          <p:nvGrpSpPr>
            <p:cNvPr id="17" name="Group 16"/>
            <p:cNvGrpSpPr/>
            <p:nvPr/>
          </p:nvGrpSpPr>
          <p:grpSpPr>
            <a:xfrm>
              <a:off x="2241145" y="5586985"/>
              <a:ext cx="1028095" cy="338554"/>
              <a:chOff x="2454975" y="5142549"/>
              <a:chExt cx="1028095" cy="33855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4975" y="5254581"/>
                <a:ext cx="149883" cy="149883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620333" y="5142549"/>
                <a:ext cx="8627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 Neue" charset="0"/>
                    <a:ea typeface="Helvetica Neue" charset="0"/>
                    <a:cs typeface="Helvetica Neue" charset="0"/>
                  </a:rPr>
                  <a:t>: “now”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0562" y="6067845"/>
              <a:ext cx="287694" cy="3104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404893" y="6017477"/>
              <a:ext cx="18549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: prior estimate of 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2459" y="6107555"/>
              <a:ext cx="399541" cy="230985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4661557" y="1874229"/>
            <a:ext cx="3458718" cy="1060704"/>
          </a:xfrm>
          <a:prstGeom prst="roundRect">
            <a:avLst>
              <a:gd name="adj" fmla="val 632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509" y="1474619"/>
            <a:ext cx="8516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INSIGHTS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Insights for autonomous experimental design and optimization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Uncertainty quantification </a:t>
            </a:r>
            <a:r>
              <a:rPr lang="en-US" dirty="0" smtClean="0"/>
              <a:t>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Uncertainty in experimental 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Noise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Latent states and variables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Experimental reproducibility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Uncertainty in belief models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Unknown parameters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Model specification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 smtClean="0"/>
              <a:t>Many Optimal Learning calculations are </a:t>
            </a:r>
            <a:r>
              <a:rPr lang="en-US" sz="2300" b="1" dirty="0" smtClean="0">
                <a:solidFill>
                  <a:schemeClr val="accent1"/>
                </a:solidFill>
              </a:rPr>
              <a:t>embarrassingly parallelizable</a:t>
            </a:r>
            <a:endParaRPr lang="en-US" sz="23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KG values – Monte Carlo estimations</a:t>
            </a:r>
          </a:p>
          <a:p>
            <a:pPr lvl="1"/>
            <a:r>
              <a:rPr lang="en-US" dirty="0" smtClean="0"/>
              <a:t>Monte Carlo Tree Search policies</a:t>
            </a:r>
          </a:p>
          <a:p>
            <a:pPr lvl="1"/>
            <a:r>
              <a:rPr lang="en-US" dirty="0" smtClean="0"/>
              <a:t>Sampled belief model</a:t>
            </a:r>
          </a:p>
          <a:p>
            <a:pPr lvl="1"/>
            <a:endParaRPr lang="en-US" dirty="0"/>
          </a:p>
          <a:p>
            <a:r>
              <a:rPr lang="en-US" dirty="0" smtClean="0"/>
              <a:t>Computational resources not onboard ARES</a:t>
            </a:r>
          </a:p>
          <a:p>
            <a:pPr lvl="1"/>
            <a:r>
              <a:rPr lang="en-US" dirty="0" smtClean="0"/>
              <a:t>Web-based API to compute servers</a:t>
            </a:r>
          </a:p>
          <a:p>
            <a:pPr lvl="1"/>
            <a:r>
              <a:rPr lang="en-US" dirty="0" smtClean="0"/>
              <a:t>https://</a:t>
            </a:r>
            <a:r>
              <a:rPr lang="en-US" dirty="0" err="1" smtClean="0"/>
              <a:t>hds.princeton.edu</a:t>
            </a:r>
            <a:r>
              <a:rPr lang="en-US" dirty="0" smtClean="0"/>
              <a:t>/demos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data comes equipped with useful </a:t>
            </a:r>
            <a:r>
              <a:rPr lang="en-US" b="1" dirty="0" smtClean="0">
                <a:solidFill>
                  <a:schemeClr val="accent1"/>
                </a:solidFill>
              </a:rPr>
              <a:t>prior knowledge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incorporate physics knowledge as prior information?</a:t>
            </a:r>
          </a:p>
          <a:p>
            <a:endParaRPr lang="en-US" dirty="0" smtClean="0"/>
          </a:p>
          <a:p>
            <a:r>
              <a:rPr lang="en-US" dirty="0" smtClean="0"/>
              <a:t>Currently: Physical model with unknown parameters</a:t>
            </a:r>
          </a:p>
          <a:p>
            <a:pPr lvl="1"/>
            <a:r>
              <a:rPr lang="en-US" dirty="0" smtClean="0"/>
              <a:t>Model misspecification</a:t>
            </a:r>
          </a:p>
          <a:p>
            <a:pPr lvl="1"/>
            <a:r>
              <a:rPr lang="en-US" dirty="0" smtClean="0"/>
              <a:t>Research itself, not autonomous</a:t>
            </a:r>
          </a:p>
          <a:p>
            <a:endParaRPr lang="en-US" dirty="0"/>
          </a:p>
          <a:p>
            <a:r>
              <a:rPr lang="en-US" dirty="0" smtClean="0"/>
              <a:t>Can we learn the model as we go?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509" y="1474619"/>
            <a:ext cx="8516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AUTOMATED MODELS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takes an </a:t>
            </a:r>
            <a:r>
              <a:rPr lang="en-US" b="1" dirty="0" smtClean="0">
                <a:solidFill>
                  <a:schemeClr val="accent1"/>
                </a:solidFill>
              </a:rPr>
              <a:t>average of 20 years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to go from discovery to widespread application.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47002" y="6485034"/>
            <a:ext cx="7296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dirty="0" smtClean="0">
                <a:latin typeface="Helvetica Neue" charset="0"/>
                <a:ea typeface="Helvetica Neue" charset="0"/>
                <a:cs typeface="Helvetica Neue" charset="0"/>
              </a:rPr>
              <a:t>After </a:t>
            </a:r>
            <a:r>
              <a:rPr lang="en-US" sz="1200" b="0" i="1" dirty="0" err="1" smtClean="0">
                <a:latin typeface="Helvetica Neue" charset="0"/>
                <a:ea typeface="Helvetica Neue" charset="0"/>
                <a:cs typeface="Helvetica Neue" charset="0"/>
              </a:rPr>
              <a:t>Gerbrand</a:t>
            </a:r>
            <a:r>
              <a:rPr lang="en-US" sz="1200" b="0" i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200" b="0" i="1" dirty="0" err="1" smtClean="0">
                <a:latin typeface="Helvetica Neue" charset="0"/>
                <a:ea typeface="Helvetica Neue" charset="0"/>
                <a:cs typeface="Helvetica Neue" charset="0"/>
              </a:rPr>
              <a:t>Ceder</a:t>
            </a:r>
            <a:r>
              <a:rPr lang="en-US" sz="1200" i="1" dirty="0" smtClean="0">
                <a:latin typeface="Helvetica Neue" charset="0"/>
                <a:ea typeface="Helvetica Neue" charset="0"/>
                <a:cs typeface="Helvetica Neue" charset="0"/>
              </a:rPr>
              <a:t>; </a:t>
            </a:r>
            <a:r>
              <a:rPr lang="en-US" sz="1200" b="0" i="1" dirty="0" smtClean="0">
                <a:latin typeface="Helvetica Neue" charset="0"/>
                <a:ea typeface="Helvetica Neue" charset="0"/>
                <a:cs typeface="Helvetica Neue" charset="0"/>
              </a:rPr>
              <a:t>Materials data from T. W. Eagar and M. King, Technology Review 98 (2), 42 (1995)</a:t>
            </a:r>
            <a:endParaRPr lang="en-US" sz="1200" b="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85229" y="1439276"/>
            <a:ext cx="8173542" cy="3979448"/>
            <a:chOff x="724396" y="1447801"/>
            <a:chExt cx="8173542" cy="3979448"/>
          </a:xfrm>
        </p:grpSpPr>
        <p:grpSp>
          <p:nvGrpSpPr>
            <p:cNvPr id="5" name="Group 4"/>
            <p:cNvGrpSpPr/>
            <p:nvPr/>
          </p:nvGrpSpPr>
          <p:grpSpPr>
            <a:xfrm>
              <a:off x="1457862" y="1650672"/>
              <a:ext cx="6907903" cy="3776577"/>
              <a:chOff x="1724496" y="1872079"/>
              <a:chExt cx="6257454" cy="3555167"/>
            </a:xfrm>
          </p:grpSpPr>
          <p:cxnSp>
            <p:nvCxnSpPr>
              <p:cNvPr id="6" name="Straight Connector 5"/>
              <p:cNvCxnSpPr>
                <a:stCxn id="31" idx="2"/>
              </p:cNvCxnSpPr>
              <p:nvPr/>
            </p:nvCxnSpPr>
            <p:spPr>
              <a:xfrm flipH="1">
                <a:off x="6934201" y="2080506"/>
                <a:ext cx="1830" cy="334674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>
                <a:stCxn id="16" idx="2"/>
              </p:cNvCxnSpPr>
              <p:nvPr/>
            </p:nvCxnSpPr>
            <p:spPr>
              <a:xfrm>
                <a:off x="1724496" y="1872079"/>
                <a:ext cx="0" cy="3555167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17" idx="2"/>
              </p:cNvCxnSpPr>
              <p:nvPr/>
            </p:nvCxnSpPr>
            <p:spPr>
              <a:xfrm>
                <a:off x="2766803" y="1872079"/>
                <a:ext cx="0" cy="3555167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18" idx="2"/>
              </p:cNvCxnSpPr>
              <p:nvPr/>
            </p:nvCxnSpPr>
            <p:spPr>
              <a:xfrm flipH="1">
                <a:off x="3800475" y="1872079"/>
                <a:ext cx="8635" cy="3547646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29" idx="2"/>
              </p:cNvCxnSpPr>
              <p:nvPr/>
            </p:nvCxnSpPr>
            <p:spPr>
              <a:xfrm>
                <a:off x="4851417" y="2080506"/>
                <a:ext cx="1" cy="334674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stCxn id="20" idx="2"/>
              </p:cNvCxnSpPr>
              <p:nvPr/>
            </p:nvCxnSpPr>
            <p:spPr>
              <a:xfrm>
                <a:off x="5893724" y="1872079"/>
                <a:ext cx="0" cy="3555167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978339" y="1872079"/>
                <a:ext cx="3611" cy="3519071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1166607" y="2161309"/>
              <a:ext cx="2818594" cy="368135"/>
            </a:xfrm>
            <a:prstGeom prst="rect">
              <a:avLst/>
            </a:prstGeom>
            <a:solidFill>
              <a:schemeClr val="bg1"/>
            </a:solidFill>
            <a:ln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Teflon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84590" y="2161309"/>
              <a:ext cx="2032009" cy="7068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Lithium-ion batteries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15080" y="2656164"/>
              <a:ext cx="2258568" cy="368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Velcro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28494" y="3151019"/>
              <a:ext cx="2258568" cy="368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Titanium production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5490" y="3645874"/>
              <a:ext cx="1730486" cy="368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Polycarbonate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69955" y="3362854"/>
              <a:ext cx="2258568" cy="651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Diamond-like thin films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30931" y="4140729"/>
              <a:ext cx="2258568" cy="368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err="1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GaAs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65077" y="4635582"/>
              <a:ext cx="2241766" cy="648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b="0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Amorphous soft magnets</a:t>
              </a:r>
              <a:endParaRPr lang="en-US" b="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724396" y="1447801"/>
              <a:ext cx="8173542" cy="533400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37903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1940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88555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1950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39208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1960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89860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1970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40513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1980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91166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1990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41819" y="1533525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2000</a:t>
              </a:r>
              <a:endPara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1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learn the model itself?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Semi-automated learning of </a:t>
            </a:r>
            <a:r>
              <a:rPr lang="en-US" b="1" dirty="0" smtClean="0">
                <a:solidFill>
                  <a:schemeClr val="accent1"/>
                </a:solidFill>
              </a:rPr>
              <a:t>chemical reaction networks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48" y="468788"/>
            <a:ext cx="7777265" cy="1085543"/>
          </a:xfrm>
        </p:spPr>
        <p:txBody>
          <a:bodyPr>
            <a:normAutofit/>
          </a:bodyPr>
          <a:lstStyle/>
          <a:p>
            <a:r>
              <a:rPr lang="en-US" sz="2700" dirty="0"/>
              <a:t>Use </a:t>
            </a:r>
            <a:r>
              <a:rPr lang="en-US" sz="2700" b="1" dirty="0">
                <a:solidFill>
                  <a:schemeClr val="accent1"/>
                </a:solidFill>
              </a:rPr>
              <a:t>chemical reaction networks</a:t>
            </a:r>
            <a:r>
              <a:rPr lang="en-US" sz="2700" dirty="0"/>
              <a:t> instead of general machine-learning techniques.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79932" y="2113765"/>
            <a:ext cx="3200400" cy="33258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Neural </a:t>
            </a:r>
            <a:r>
              <a:rPr lang="en-US" dirty="0">
                <a:solidFill>
                  <a:schemeClr val="accent1"/>
                </a:solidFill>
              </a:rPr>
              <a:t>Network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1812" y="5317477"/>
            <a:ext cx="3596640" cy="97181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Parameters = network weights</a:t>
            </a:r>
          </a:p>
          <a:p>
            <a:r>
              <a:rPr lang="en-US" sz="1800" dirty="0" smtClean="0"/>
              <a:t>Network structure is layered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14864" y="1779669"/>
            <a:ext cx="4031296" cy="66819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Chemical</a:t>
            </a:r>
            <a:r>
              <a:rPr lang="en-US" dirty="0" smtClean="0">
                <a:solidFill>
                  <a:schemeClr val="accent1"/>
                </a:solidFill>
              </a:rPr>
              <a:t> Reaction Network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14864" y="5317478"/>
            <a:ext cx="3935749" cy="1425215"/>
          </a:xfrm>
        </p:spPr>
        <p:txBody>
          <a:bodyPr>
            <a:noAutofit/>
          </a:bodyPr>
          <a:lstStyle/>
          <a:p>
            <a:r>
              <a:rPr lang="en-US" sz="1800" dirty="0" smtClean="0"/>
              <a:t>Parameters = reaction rates</a:t>
            </a:r>
          </a:p>
          <a:p>
            <a:r>
              <a:rPr lang="en-US" sz="1800" dirty="0" smtClean="0"/>
              <a:t>Network structure determined by reaction stoichiometry equations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68" y="3051387"/>
            <a:ext cx="3386328" cy="1661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312" y="2846324"/>
            <a:ext cx="3200400" cy="20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Reaction Networks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9841" y="1315649"/>
            <a:ext cx="591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 CRN dictating the reaction rates between </a:t>
            </a:r>
            <a:r>
              <a:rPr lang="en-US" i="1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species and </a:t>
            </a:r>
            <a:r>
              <a:rPr lang="en-US" i="1" dirty="0">
                <a:latin typeface="Helvetica Neue" charset="0"/>
                <a:ea typeface="Helvetica Neue" charset="0"/>
                <a:cs typeface="Helvetica Neue" charset="0"/>
              </a:rPr>
              <a:t>R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reactions is determined by: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844" y="3100993"/>
            <a:ext cx="4174098" cy="1252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71" y="2458015"/>
            <a:ext cx="6471458" cy="19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07" y="2447300"/>
            <a:ext cx="2468086" cy="887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06" y="3390920"/>
            <a:ext cx="2783015" cy="16299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equations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097997" y="2258114"/>
            <a:ext cx="2746204" cy="2116555"/>
            <a:chOff x="6916439" y="2365971"/>
            <a:chExt cx="2942581" cy="2267906"/>
          </a:xfrm>
        </p:grpSpPr>
        <p:grpSp>
          <p:nvGrpSpPr>
            <p:cNvPr id="9" name="Group 8"/>
            <p:cNvGrpSpPr/>
            <p:nvPr/>
          </p:nvGrpSpPr>
          <p:grpSpPr>
            <a:xfrm>
              <a:off x="6916439" y="2365971"/>
              <a:ext cx="2942581" cy="2267906"/>
              <a:chOff x="6916439" y="2365971"/>
              <a:chExt cx="2942581" cy="226790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916439" y="2365971"/>
                <a:ext cx="2942581" cy="2267906"/>
              </a:xfrm>
              <a:prstGeom prst="roundRect">
                <a:avLst>
                  <a:gd name="adj" fmla="val 7547"/>
                </a:avLst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Mass-action kinetics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sz="1013" dirty="0"/>
              </a:p>
              <a:p>
                <a:pPr algn="ctr"/>
                <a:endParaRPr lang="en-US" sz="1013" dirty="0"/>
              </a:p>
              <a:p>
                <a:pPr algn="ctr"/>
                <a:endParaRPr lang="en-US" sz="1013" dirty="0"/>
              </a:p>
              <a:p>
                <a:pPr algn="ctr"/>
                <a:endParaRPr lang="en-US" sz="1013" dirty="0"/>
              </a:p>
              <a:p>
                <a:pPr algn="ctr"/>
                <a:endParaRPr lang="en-US" sz="1013" dirty="0"/>
              </a:p>
              <a:p>
                <a:pPr algn="ctr"/>
                <a:endParaRPr lang="en-US" sz="1013" dirty="0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1338" y="2733016"/>
                <a:ext cx="2692782" cy="1060283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0091" y="3756857"/>
              <a:ext cx="2355277" cy="667760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/>
          <p:nvPr/>
        </p:nvCxnSpPr>
        <p:spPr>
          <a:xfrm>
            <a:off x="4129964" y="2872621"/>
            <a:ext cx="77732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9841" y="1315649"/>
            <a:ext cx="721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For each species, we let </a:t>
            </a:r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x</a:t>
            </a:r>
            <a:r>
              <a:rPr lang="en-US" baseline="-25000" dirty="0" err="1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(t ) represent the concentration of species s at time t. </a:t>
            </a:r>
          </a:p>
        </p:txBody>
      </p:sp>
    </p:spTree>
    <p:extLst>
      <p:ext uri="{BB962C8B-B14F-4D97-AF65-F5344CB8AC3E}">
        <p14:creationId xmlns:p14="http://schemas.microsoft.com/office/powerpoint/2010/main" val="16769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species for the CNT problem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76477" y="1800051"/>
            <a:ext cx="2743200" cy="2192909"/>
            <a:chOff x="576477" y="1800051"/>
            <a:chExt cx="2743200" cy="2192909"/>
          </a:xfrm>
        </p:grpSpPr>
        <p:sp>
          <p:nvSpPr>
            <p:cNvPr id="3" name="TextBox 2"/>
            <p:cNvSpPr txBox="1"/>
            <p:nvPr/>
          </p:nvSpPr>
          <p:spPr>
            <a:xfrm>
              <a:off x="576477" y="1800051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Precursor gases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6477" y="2515632"/>
              <a:ext cx="2743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C2H4</a:t>
              </a:r>
            </a:p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CO2</a:t>
              </a:r>
            </a:p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H2</a:t>
              </a:r>
            </a:p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H2O</a:t>
              </a:r>
            </a:p>
            <a:p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00679" y="1800051"/>
            <a:ext cx="2743200" cy="1915910"/>
            <a:chOff x="3139439" y="1800051"/>
            <a:chExt cx="2743200" cy="1915910"/>
          </a:xfrm>
        </p:grpSpPr>
        <p:sp>
          <p:nvSpPr>
            <p:cNvPr id="6" name="TextBox 5"/>
            <p:cNvSpPr txBox="1"/>
            <p:nvPr/>
          </p:nvSpPr>
          <p:spPr>
            <a:xfrm>
              <a:off x="3139439" y="1800051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Phase species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39439" y="2515632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CNT: “Carbon adsorbed onto CNT”</a:t>
              </a:r>
            </a:p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Cat: ”Catalyst NP Lattice sites”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24880" y="1804296"/>
            <a:ext cx="2743200" cy="2465662"/>
            <a:chOff x="6024880" y="1804296"/>
            <a:chExt cx="2743200" cy="2465662"/>
          </a:xfrm>
        </p:grpSpPr>
        <p:sp>
          <p:nvSpPr>
            <p:cNvPr id="10" name="TextBox 9"/>
            <p:cNvSpPr txBox="1"/>
            <p:nvPr/>
          </p:nvSpPr>
          <p:spPr>
            <a:xfrm>
              <a:off x="6024880" y="1804296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 Neue" charset="0"/>
                  <a:ea typeface="Helvetica Neue" charset="0"/>
                  <a:cs typeface="Helvetica Neue" charset="0"/>
                </a:rPr>
                <a:t>Other species?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24880" y="2515632"/>
              <a:ext cx="27432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Junk Carbon/Platelet that decrease Cat sites?</a:t>
              </a:r>
            </a:p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Gas phase products of pyrolysis?</a:t>
              </a:r>
            </a:p>
            <a:p>
              <a:pPr marL="160735" indent="-160735">
                <a:buFont typeface="Arial" charset="0"/>
                <a:buChar char="•"/>
              </a:pPr>
              <a:r>
                <a:rPr lang="en-US" dirty="0">
                  <a:latin typeface="Helvetica Neue" charset="0"/>
                  <a:ea typeface="Helvetica Neue" charset="0"/>
                  <a:cs typeface="Helvetica Neue" charset="0"/>
                </a:rPr>
                <a:t>Something else?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67419" y="5350827"/>
            <a:ext cx="52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Problem: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Can we </a:t>
            </a:r>
            <a:r>
              <a:rPr lang="en-US" i="1" dirty="0">
                <a:latin typeface="Helvetica Neue" charset="0"/>
                <a:ea typeface="Helvetica Neue" charset="0"/>
                <a:cs typeface="Helvetica Neue" charset="0"/>
              </a:rPr>
              <a:t>learn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the existence of other species and reactions to explain observations?</a:t>
            </a:r>
            <a:endParaRPr lang="en-US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correct structure/parameters for CNT kinetics?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attempt to fit structure/parameters to growth curves obtained experimentally.</a:t>
            </a:r>
          </a:p>
          <a:p>
            <a:endParaRPr lang="en-US" dirty="0"/>
          </a:p>
          <a:p>
            <a:r>
              <a:rPr lang="en-US" dirty="0" smtClean="0"/>
              <a:t>Nested optimization problem: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769" y="3531112"/>
            <a:ext cx="1588462" cy="487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575" y="4571615"/>
            <a:ext cx="4302849" cy="4777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1171" y="3754160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Structural parameter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25007" y="3939351"/>
            <a:ext cx="330009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03564" y="5421416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Continuous parameter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040053" y="5177703"/>
            <a:ext cx="0" cy="24371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04032" y="5421416"/>
            <a:ext cx="2966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Experimentally observed </a:t>
            </a:r>
            <a:r>
              <a:rPr lang="en-US">
                <a:latin typeface="Helvetica Neue" charset="0"/>
                <a:ea typeface="Helvetica Neue" charset="0"/>
                <a:cs typeface="Helvetica Neue" charset="0"/>
              </a:rPr>
              <a:t>growth </a:t>
            </a:r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curves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367438" y="4918704"/>
            <a:ext cx="0" cy="50271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Outer optimization over CRN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We optimize using simulated annealing (SA).</a:t>
                </a:r>
              </a:p>
              <a:p>
                <a:r>
                  <a:rPr lang="en-US" dirty="0" smtClean="0"/>
                  <a:t>Possible “mutations” to an existing structure:</a:t>
                </a:r>
              </a:p>
              <a:p>
                <a:pPr lvl="1"/>
                <a:r>
                  <a:rPr lang="en-US" dirty="0" smtClean="0"/>
                  <a:t>Add a reaction</a:t>
                </a:r>
              </a:p>
              <a:p>
                <a:pPr lvl="1"/>
                <a:r>
                  <a:rPr lang="en-US" dirty="0" smtClean="0"/>
                  <a:t>Remove a reaction</a:t>
                </a:r>
              </a:p>
              <a:p>
                <a:pPr lvl="1"/>
                <a:r>
                  <a:rPr lang="en-US" dirty="0" smtClean="0"/>
                  <a:t>Add a species</a:t>
                </a:r>
              </a:p>
              <a:p>
                <a:pPr lvl="1"/>
                <a:r>
                  <a:rPr lang="en-US" dirty="0" smtClean="0"/>
                  <a:t>Remove a species</a:t>
                </a:r>
              </a:p>
              <a:p>
                <a:pPr lvl="1"/>
                <a:r>
                  <a:rPr lang="en-US" dirty="0" smtClean="0"/>
                  <a:t>Change the stoichiometry of an existing reaction</a:t>
                </a:r>
              </a:p>
              <a:p>
                <a:r>
                  <a:rPr lang="en-US" dirty="0" smtClean="0"/>
                  <a:t>SA algorithm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: start with 6 species (precursors + CNT + Cat) and no reactions.</a:t>
                </a:r>
              </a:p>
              <a:p>
                <a:pPr lvl="1"/>
                <a:r>
                  <a:rPr lang="en-US" dirty="0" smtClean="0"/>
                  <a:t>Until convergence:</a:t>
                </a:r>
              </a:p>
              <a:p>
                <a:pPr lvl="2"/>
                <a:r>
                  <a:rPr lang="en-US" dirty="0" smtClean="0"/>
                  <a:t>Mutate current structure: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i="1" smtClean="0">
                            <a:latin typeface="Cambria Math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e>
                    </m:groupChr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MSE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) &lt;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MSE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) </a:t>
                </a:r>
              </a:p>
              <a:p>
                <a:pPr lvl="3"/>
                <a:r>
                  <a:rPr lang="en-US" dirty="0" smtClean="0"/>
                  <a:t>Accept mutation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Otherwise, accept mutation with some probability.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59" t="-3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optimization is classical constrained optimization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Courier New" charset="0"/>
                    <a:ea typeface="Courier New" charset="0"/>
                    <a:cs typeface="Courier New" charset="0"/>
                  </a:rPr>
                  <a:t>fmincon </a:t>
                </a:r>
                <a:r>
                  <a:rPr lang="en-US" dirty="0" smtClean="0">
                    <a:ea typeface="Courier New" charset="0"/>
                    <a:cs typeface="Courier New" charset="0"/>
                  </a:rPr>
                  <a:t>in MATLAB.</a:t>
                </a:r>
              </a:p>
              <a:p>
                <a:endParaRPr lang="en-US" dirty="0" smtClean="0">
                  <a:ea typeface="Courier New" charset="0"/>
                  <a:cs typeface="Courier New" charset="0"/>
                </a:endParaRPr>
              </a:p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Box constraints on prefactors and energy barriers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7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 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14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ea typeface="Cambria Math" charset="0"/>
                    <a:cs typeface="Cambria Math" charset="0"/>
                  </a:rPr>
                  <a:t>(s</a:t>
                </a:r>
                <a:r>
                  <a:rPr lang="en-US" baseline="30000" dirty="0" smtClean="0">
                    <a:ea typeface="Cambria Math" charset="0"/>
                    <a:cs typeface="Cambria Math" charset="0"/>
                  </a:rPr>
                  <a:t>-1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&lt;3</m:t>
                    </m:r>
                  </m:oMath>
                </a14:m>
                <a:r>
                  <a:rPr lang="en-US" dirty="0" smtClean="0">
                    <a:ea typeface="Cambria Math" charset="0"/>
                    <a:cs typeface="Cambria Math" charset="0"/>
                  </a:rPr>
                  <a:t> (eV)</a:t>
                </a:r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8872"/>
            <a:ext cx="5486400" cy="7100046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65876" cy="1165131"/>
          </a:xfrm>
        </p:spPr>
        <p:txBody>
          <a:bodyPr>
            <a:normAutofit/>
          </a:bodyPr>
          <a:lstStyle/>
          <a:p>
            <a:r>
              <a:rPr lang="en-US" dirty="0"/>
              <a:t>We can fit individual curves for various observed growth modes.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51726" y="531042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C2H4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551726" y="1309398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551726" y="2087754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CO2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51726" y="2866110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H2O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51726" y="3644466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Cat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51726" y="4422822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CNT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51726" y="5201178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01160" y="2087754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39857" y="4422822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latin typeface="Helvetica Neue" charset="0"/>
                <a:ea typeface="Helvetica Neue" charset="0"/>
                <a:cs typeface="Helvetica Neue" charset="0"/>
              </a:rPr>
              <a:t>R2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3" name="Elbow Connector 32"/>
          <p:cNvCxnSpPr/>
          <p:nvPr/>
        </p:nvCxnSpPr>
        <p:spPr>
          <a:xfrm>
            <a:off x="7466126" y="759642"/>
            <a:ext cx="792234" cy="132811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7466126" y="2544954"/>
            <a:ext cx="792234" cy="132811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flipH="1">
            <a:off x="7466126" y="2316354"/>
            <a:ext cx="1249434" cy="3113424"/>
          </a:xfrm>
          <a:prstGeom prst="bentConnector3">
            <a:avLst>
              <a:gd name="adj1" fmla="val -1829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26" idx="1"/>
            <a:endCxn id="32" idx="0"/>
          </p:cNvCxnSpPr>
          <p:nvPr/>
        </p:nvCxnSpPr>
        <p:spPr>
          <a:xfrm rot="10800000" flipV="1">
            <a:off x="5697058" y="3873066"/>
            <a:ext cx="854669" cy="549756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27" idx="3"/>
            <a:endCxn id="30" idx="2"/>
          </p:cNvCxnSpPr>
          <p:nvPr/>
        </p:nvCxnSpPr>
        <p:spPr>
          <a:xfrm flipV="1">
            <a:off x="7466126" y="2544954"/>
            <a:ext cx="792234" cy="2106468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32" idx="2"/>
            <a:endCxn id="28" idx="1"/>
          </p:cNvCxnSpPr>
          <p:nvPr/>
        </p:nvCxnSpPr>
        <p:spPr>
          <a:xfrm rot="16200000" flipH="1">
            <a:off x="5849513" y="4727565"/>
            <a:ext cx="549756" cy="854669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249314" y="520117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Time (s)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rot="16200000">
            <a:off x="-550791" y="3244333"/>
            <a:ext cx="147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CNT Growth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022"/>
            <a:ext cx="5486400" cy="7100045"/>
          </a:xfrm>
          <a:prstGeom prst="rect">
            <a:avLst/>
          </a:prstGeom>
        </p:spPr>
      </p:pic>
      <p:sp>
        <p:nvSpPr>
          <p:cNvPr id="140" name="Rounded Rectangle 139"/>
          <p:cNvSpPr/>
          <p:nvPr/>
        </p:nvSpPr>
        <p:spPr>
          <a:xfrm>
            <a:off x="6551726" y="531042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C2H4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6551726" y="1309398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6551726" y="2087754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CO2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6551726" y="2866110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H2O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6551726" y="3644466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Cat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6551726" y="4422822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CNT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6551726" y="5201178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X1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6551726" y="5979537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X2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7801160" y="2087754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R1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7801160" y="4424240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239857" y="4908563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R3(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a,b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cxnSp>
        <p:nvCxnSpPr>
          <p:cNvPr id="154" name="Elbow Connector 153"/>
          <p:cNvCxnSpPr>
            <a:stCxn id="140" idx="3"/>
            <a:endCxn id="149" idx="0"/>
          </p:cNvCxnSpPr>
          <p:nvPr/>
        </p:nvCxnSpPr>
        <p:spPr>
          <a:xfrm>
            <a:off x="7466126" y="759642"/>
            <a:ext cx="792234" cy="132811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Elbow Connector 155"/>
          <p:cNvCxnSpPr>
            <a:stCxn id="144" idx="3"/>
            <a:endCxn id="149" idx="2"/>
          </p:cNvCxnSpPr>
          <p:nvPr/>
        </p:nvCxnSpPr>
        <p:spPr>
          <a:xfrm flipV="1">
            <a:off x="7466126" y="2544954"/>
            <a:ext cx="792234" cy="132811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Elbow Connector 157"/>
          <p:cNvCxnSpPr>
            <a:stCxn id="149" idx="3"/>
            <a:endCxn id="146" idx="3"/>
          </p:cNvCxnSpPr>
          <p:nvPr/>
        </p:nvCxnSpPr>
        <p:spPr>
          <a:xfrm flipH="1">
            <a:off x="7466126" y="2316354"/>
            <a:ext cx="1249434" cy="3113424"/>
          </a:xfrm>
          <a:prstGeom prst="bentConnector3">
            <a:avLst>
              <a:gd name="adj1" fmla="val -1829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Elbow Connector 162"/>
          <p:cNvCxnSpPr>
            <a:stCxn id="146" idx="0"/>
            <a:endCxn id="150" idx="2"/>
          </p:cNvCxnSpPr>
          <p:nvPr/>
        </p:nvCxnSpPr>
        <p:spPr>
          <a:xfrm rot="5400000" flipH="1" flipV="1">
            <a:off x="7473774" y="4416592"/>
            <a:ext cx="319738" cy="12494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Elbow Connector 164"/>
          <p:cNvCxnSpPr>
            <a:stCxn id="150" idx="0"/>
            <a:endCxn id="144" idx="2"/>
          </p:cNvCxnSpPr>
          <p:nvPr/>
        </p:nvCxnSpPr>
        <p:spPr>
          <a:xfrm rot="16200000" flipV="1">
            <a:off x="7472356" y="3638236"/>
            <a:ext cx="322574" cy="12494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150" idx="1"/>
            <a:endCxn id="145" idx="3"/>
          </p:cNvCxnSpPr>
          <p:nvPr/>
        </p:nvCxnSpPr>
        <p:spPr>
          <a:xfrm flipH="1" flipV="1">
            <a:off x="7466126" y="4651422"/>
            <a:ext cx="335034" cy="141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Elbow Connector 181"/>
          <p:cNvCxnSpPr>
            <a:stCxn id="146" idx="1"/>
            <a:endCxn id="152" idx="0"/>
          </p:cNvCxnSpPr>
          <p:nvPr/>
        </p:nvCxnSpPr>
        <p:spPr>
          <a:xfrm rot="10800000">
            <a:off x="5697058" y="4908564"/>
            <a:ext cx="854669" cy="521215"/>
          </a:xfrm>
          <a:prstGeom prst="bentConnector4">
            <a:avLst>
              <a:gd name="adj1" fmla="val 23253"/>
              <a:gd name="adj2" fmla="val 143859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Elbow Connector 183"/>
          <p:cNvCxnSpPr>
            <a:stCxn id="152" idx="2"/>
            <a:endCxn id="147" idx="1"/>
          </p:cNvCxnSpPr>
          <p:nvPr/>
        </p:nvCxnSpPr>
        <p:spPr>
          <a:xfrm rot="16200000" flipH="1">
            <a:off x="5703204" y="5359615"/>
            <a:ext cx="842374" cy="854669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49314" y="520117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Time (s)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550791" y="3244333"/>
            <a:ext cx="147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CNT Growth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Efforts like MGI aim to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accelerate materials design and discovery </a:t>
            </a:r>
            <a:r>
              <a:rPr lang="en-US" dirty="0" smtClean="0"/>
              <a:t>through data-driven techniques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290959" y="1413752"/>
            <a:ext cx="2224391" cy="726332"/>
          </a:xfrm>
          <a:prstGeom prst="roundRect">
            <a:avLst>
              <a:gd name="adj" fmla="val 5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Assemble data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90959" y="2035821"/>
            <a:ext cx="2224391" cy="1067223"/>
            <a:chOff x="6290959" y="2035821"/>
            <a:chExt cx="2224391" cy="1067223"/>
          </a:xfrm>
        </p:grpSpPr>
        <p:sp>
          <p:nvSpPr>
            <p:cNvPr id="6" name="Rounded Rectangle 5"/>
            <p:cNvSpPr/>
            <p:nvPr/>
          </p:nvSpPr>
          <p:spPr>
            <a:xfrm>
              <a:off x="6290959" y="2376712"/>
              <a:ext cx="2224391" cy="726332"/>
            </a:xfrm>
            <a:prstGeom prst="roundRect">
              <a:avLst>
                <a:gd name="adj" fmla="val 59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Generate model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228054" y="2035821"/>
              <a:ext cx="350200" cy="44515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90959" y="2998781"/>
            <a:ext cx="2224391" cy="1067223"/>
            <a:chOff x="6290959" y="2998781"/>
            <a:chExt cx="2224391" cy="1067223"/>
          </a:xfrm>
        </p:grpSpPr>
        <p:sp>
          <p:nvSpPr>
            <p:cNvPr id="7" name="Rounded Rectangle 6"/>
            <p:cNvSpPr/>
            <p:nvPr/>
          </p:nvSpPr>
          <p:spPr>
            <a:xfrm>
              <a:off x="6290959" y="3339672"/>
              <a:ext cx="2224391" cy="726332"/>
            </a:xfrm>
            <a:prstGeom prst="roundRect">
              <a:avLst>
                <a:gd name="adj" fmla="val 59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latin typeface="Helvetica Neue Light" charset="0"/>
                  <a:ea typeface="Helvetica Neue Light" charset="0"/>
                  <a:cs typeface="Helvetica Neue Light" charset="0"/>
                </a:rPr>
                <a:t>Virtual screening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228054" y="2998781"/>
              <a:ext cx="350200" cy="44515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90959" y="3961741"/>
            <a:ext cx="2224391" cy="1067223"/>
            <a:chOff x="6290959" y="3961741"/>
            <a:chExt cx="2224391" cy="1067223"/>
          </a:xfrm>
        </p:grpSpPr>
        <p:sp>
          <p:nvSpPr>
            <p:cNvPr id="8" name="Rounded Rectangle 7"/>
            <p:cNvSpPr/>
            <p:nvPr/>
          </p:nvSpPr>
          <p:spPr>
            <a:xfrm>
              <a:off x="6290959" y="4302632"/>
              <a:ext cx="2224391" cy="726332"/>
            </a:xfrm>
            <a:prstGeom prst="roundRect">
              <a:avLst>
                <a:gd name="adj" fmla="val 59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Identify best materials design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7228054" y="3961741"/>
              <a:ext cx="350200" cy="44515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0959" y="4924701"/>
            <a:ext cx="2224391" cy="1067223"/>
            <a:chOff x="6290959" y="4924701"/>
            <a:chExt cx="2224391" cy="1067223"/>
          </a:xfrm>
        </p:grpSpPr>
        <p:sp>
          <p:nvSpPr>
            <p:cNvPr id="22" name="Rounded Rectangle 21"/>
            <p:cNvSpPr/>
            <p:nvPr/>
          </p:nvSpPr>
          <p:spPr>
            <a:xfrm>
              <a:off x="6290959" y="5265592"/>
              <a:ext cx="2224391" cy="726332"/>
            </a:xfrm>
            <a:prstGeom prst="roundRect">
              <a:avLst>
                <a:gd name="adj" fmla="val 595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Test with physical experiment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7228054" y="4924701"/>
              <a:ext cx="350200" cy="445154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27" name="Elbow Connector 26"/>
          <p:cNvCxnSpPr>
            <a:stCxn id="22" idx="1"/>
            <a:endCxn id="5" idx="1"/>
          </p:cNvCxnSpPr>
          <p:nvPr/>
        </p:nvCxnSpPr>
        <p:spPr>
          <a:xfrm rot="10800000">
            <a:off x="6290959" y="1776918"/>
            <a:ext cx="12700" cy="3851840"/>
          </a:xfrm>
          <a:prstGeom prst="bentConnector3">
            <a:avLst>
              <a:gd name="adj1" fmla="val 2872346"/>
            </a:avLst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628650" y="1345836"/>
            <a:ext cx="4271745" cy="4629987"/>
            <a:chOff x="628650" y="1203166"/>
            <a:chExt cx="4271745" cy="46299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50" y="1572498"/>
              <a:ext cx="4271745" cy="426065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66594" y="1203166"/>
              <a:ext cx="3595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Materials Genome Initiative (MGI)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97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8872"/>
            <a:ext cx="5486400" cy="7100045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6551726" y="531042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C2H4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551726" y="1309398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51726" y="2087754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CO2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51726" y="2866110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H2O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51726" y="3644466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Cat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51726" y="4422822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CNT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51726" y="5201178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551726" y="5979537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801160" y="2087754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801160" y="4424240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239857" y="4908563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R3(</a:t>
            </a: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a,b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cxnSp>
        <p:nvCxnSpPr>
          <p:cNvPr id="54" name="Elbow Connector 53"/>
          <p:cNvCxnSpPr/>
          <p:nvPr/>
        </p:nvCxnSpPr>
        <p:spPr>
          <a:xfrm>
            <a:off x="7466126" y="759642"/>
            <a:ext cx="792234" cy="132811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flipV="1">
            <a:off x="7466126" y="2544954"/>
            <a:ext cx="792234" cy="1328112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 flipH="1">
            <a:off x="7466126" y="2316354"/>
            <a:ext cx="1249434" cy="3113424"/>
          </a:xfrm>
          <a:prstGeom prst="bentConnector3">
            <a:avLst>
              <a:gd name="adj1" fmla="val -1829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rot="5400000" flipH="1" flipV="1">
            <a:off x="7473774" y="4416592"/>
            <a:ext cx="319738" cy="12494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V="1">
            <a:off x="7472356" y="3638236"/>
            <a:ext cx="322574" cy="12494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7466126" y="4651422"/>
            <a:ext cx="335034" cy="141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>
            <a:off x="5697058" y="4908564"/>
            <a:ext cx="854669" cy="521215"/>
          </a:xfrm>
          <a:prstGeom prst="bentConnector4">
            <a:avLst>
              <a:gd name="adj1" fmla="val 23253"/>
              <a:gd name="adj2" fmla="val 143859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 rot="16200000" flipH="1">
            <a:off x="5703204" y="5359615"/>
            <a:ext cx="842374" cy="854669"/>
          </a:xfrm>
          <a:prstGeom prst="bent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249314" y="520117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Time (s)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-550791" y="3244333"/>
            <a:ext cx="147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CNT Growth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697" y="-131811"/>
            <a:ext cx="5486400" cy="7100045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197846" y="476153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C2H4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197846" y="1254509"/>
            <a:ext cx="914400" cy="4572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197846" y="2032865"/>
            <a:ext cx="914400" cy="457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CO2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97846" y="2811221"/>
            <a:ext cx="914400" cy="4572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H2O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197846" y="3589577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Cat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197846" y="4367933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CNT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197846" y="5146289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197846" y="5924648"/>
            <a:ext cx="914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X2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447280" y="2011291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F2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953983" y="5562849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R5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188960" y="1004332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R1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953983" y="4758214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R3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447280" y="4716832"/>
            <a:ext cx="9144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R4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6" name="Elbow Connector 15"/>
          <p:cNvCxnSpPr>
            <a:stCxn id="34" idx="0"/>
            <a:endCxn id="44" idx="0"/>
          </p:cNvCxnSpPr>
          <p:nvPr/>
        </p:nvCxnSpPr>
        <p:spPr>
          <a:xfrm rot="16200000" flipH="1">
            <a:off x="7386513" y="-255315"/>
            <a:ext cx="528179" cy="1991114"/>
          </a:xfrm>
          <a:prstGeom prst="bentConnector3">
            <a:avLst>
              <a:gd name="adj1" fmla="val -1442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34" idx="3"/>
            <a:endCxn id="42" idx="0"/>
          </p:cNvCxnSpPr>
          <p:nvPr/>
        </p:nvCxnSpPr>
        <p:spPr>
          <a:xfrm>
            <a:off x="7112246" y="704753"/>
            <a:ext cx="792234" cy="1306538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35" idx="3"/>
            <a:endCxn id="42" idx="0"/>
          </p:cNvCxnSpPr>
          <p:nvPr/>
        </p:nvCxnSpPr>
        <p:spPr>
          <a:xfrm>
            <a:off x="7112246" y="1483109"/>
            <a:ext cx="792234" cy="528182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8" idx="3"/>
            <a:endCxn id="42" idx="2"/>
          </p:cNvCxnSpPr>
          <p:nvPr/>
        </p:nvCxnSpPr>
        <p:spPr>
          <a:xfrm flipV="1">
            <a:off x="7112246" y="2468491"/>
            <a:ext cx="792234" cy="1349686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42" idx="3"/>
            <a:endCxn id="39" idx="3"/>
          </p:cNvCxnSpPr>
          <p:nvPr/>
        </p:nvCxnSpPr>
        <p:spPr>
          <a:xfrm flipH="1">
            <a:off x="7112246" y="2239891"/>
            <a:ext cx="1249434" cy="2356642"/>
          </a:xfrm>
          <a:prstGeom prst="bentConnector3">
            <a:avLst>
              <a:gd name="adj1" fmla="val -10165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42" idx="3"/>
            <a:endCxn id="40" idx="3"/>
          </p:cNvCxnSpPr>
          <p:nvPr/>
        </p:nvCxnSpPr>
        <p:spPr>
          <a:xfrm flipH="1">
            <a:off x="7112246" y="2239891"/>
            <a:ext cx="1249434" cy="3134998"/>
          </a:xfrm>
          <a:prstGeom prst="bentConnector3">
            <a:avLst>
              <a:gd name="adj1" fmla="val -10164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44" idx="2"/>
            <a:endCxn id="41" idx="3"/>
          </p:cNvCxnSpPr>
          <p:nvPr/>
        </p:nvCxnSpPr>
        <p:spPr>
          <a:xfrm rot="5400000">
            <a:off x="5533345" y="3040433"/>
            <a:ext cx="4691716" cy="1533914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57" idx="0"/>
            <a:endCxn id="38" idx="2"/>
          </p:cNvCxnSpPr>
          <p:nvPr/>
        </p:nvCxnSpPr>
        <p:spPr>
          <a:xfrm rot="16200000" flipV="1">
            <a:off x="6944736" y="3757088"/>
            <a:ext cx="670055" cy="1249434"/>
          </a:xfrm>
          <a:prstGeom prst="bentConnector3">
            <a:avLst>
              <a:gd name="adj1" fmla="val 68196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57" idx="2"/>
            <a:endCxn id="40" idx="2"/>
          </p:cNvCxnSpPr>
          <p:nvPr/>
        </p:nvCxnSpPr>
        <p:spPr>
          <a:xfrm rot="5400000">
            <a:off x="7065035" y="4764043"/>
            <a:ext cx="429457" cy="1249434"/>
          </a:xfrm>
          <a:prstGeom prst="bentConnector3">
            <a:avLst>
              <a:gd name="adj1" fmla="val 134303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39" idx="2"/>
            <a:endCxn id="57" idx="1"/>
          </p:cNvCxnSpPr>
          <p:nvPr/>
        </p:nvCxnSpPr>
        <p:spPr>
          <a:xfrm rot="16200000" flipH="1">
            <a:off x="6991014" y="4489165"/>
            <a:ext cx="120299" cy="792234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41" idx="0"/>
            <a:endCxn id="57" idx="3"/>
          </p:cNvCxnSpPr>
          <p:nvPr/>
        </p:nvCxnSpPr>
        <p:spPr>
          <a:xfrm rot="5400000" flipH="1" flipV="1">
            <a:off x="7018755" y="4581723"/>
            <a:ext cx="979216" cy="1706634"/>
          </a:xfrm>
          <a:prstGeom prst="bentConnector4">
            <a:avLst>
              <a:gd name="adj1" fmla="val 10313"/>
              <a:gd name="adj2" fmla="val 112204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37" idx="1"/>
            <a:endCxn id="54" idx="0"/>
          </p:cNvCxnSpPr>
          <p:nvPr/>
        </p:nvCxnSpPr>
        <p:spPr>
          <a:xfrm rot="10800000" flipV="1">
            <a:off x="5411184" y="3039820"/>
            <a:ext cx="786663" cy="1718393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stCxn id="41" idx="2"/>
            <a:endCxn id="54" idx="1"/>
          </p:cNvCxnSpPr>
          <p:nvPr/>
        </p:nvCxnSpPr>
        <p:spPr>
          <a:xfrm rot="5400000" flipH="1">
            <a:off x="5106998" y="4833800"/>
            <a:ext cx="1395034" cy="1701063"/>
          </a:xfrm>
          <a:prstGeom prst="bentConnector4">
            <a:avLst>
              <a:gd name="adj1" fmla="val -9832"/>
              <a:gd name="adj2" fmla="val 109258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Elbow Connector 94"/>
          <p:cNvCxnSpPr>
            <a:stCxn id="54" idx="3"/>
            <a:endCxn id="40" idx="0"/>
          </p:cNvCxnSpPr>
          <p:nvPr/>
        </p:nvCxnSpPr>
        <p:spPr>
          <a:xfrm>
            <a:off x="5868383" y="4986814"/>
            <a:ext cx="786663" cy="159475"/>
          </a:xfrm>
          <a:prstGeom prst="bentConnector2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40" idx="1"/>
            <a:endCxn id="43" idx="0"/>
          </p:cNvCxnSpPr>
          <p:nvPr/>
        </p:nvCxnSpPr>
        <p:spPr>
          <a:xfrm rot="10800000" flipV="1">
            <a:off x="5411184" y="5374889"/>
            <a:ext cx="786663" cy="187960"/>
          </a:xfrm>
          <a:prstGeom prst="bentConnector2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43" idx="2"/>
            <a:endCxn id="41" idx="1"/>
          </p:cNvCxnSpPr>
          <p:nvPr/>
        </p:nvCxnSpPr>
        <p:spPr>
          <a:xfrm rot="16200000" flipH="1">
            <a:off x="5737915" y="5693316"/>
            <a:ext cx="133199" cy="786663"/>
          </a:xfrm>
          <a:prstGeom prst="bentConnector2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889617" y="520117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Time (s)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 rot="16200000">
            <a:off x="-550791" y="3244333"/>
            <a:ext cx="147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CNT Growth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over graph structures is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Optimization inner-loop requires integrating stiff dynamics.</a:t>
            </a:r>
          </a:p>
          <a:p>
            <a:pPr lvl="1"/>
            <a:r>
              <a:rPr lang="en-US" b="1" dirty="0" smtClean="0"/>
              <a:t>Current work</a:t>
            </a:r>
            <a:r>
              <a:rPr lang="en-US" dirty="0" smtClean="0"/>
              <a:t>: Can we optimize physical parameters during integration?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Simulated annealing outer-loop doesn’t explore graph structures effectively.</a:t>
            </a:r>
          </a:p>
          <a:p>
            <a:pPr lvl="1"/>
            <a:r>
              <a:rPr lang="en-US" b="1" dirty="0" smtClean="0"/>
              <a:t>Current work</a:t>
            </a:r>
            <a:r>
              <a:rPr lang="en-US" dirty="0" smtClean="0"/>
              <a:t>: Develop more continuous mutations (e.g. identifying and simplifying multistep reactions into several elementary ones).</a:t>
            </a:r>
          </a:p>
          <a:p>
            <a:pPr lvl="1"/>
            <a:r>
              <a:rPr lang="en-US" dirty="0" smtClean="0"/>
              <a:t>Current work: Need good “initial guess” – must come from this community.</a:t>
            </a:r>
          </a:p>
          <a:p>
            <a:pPr lvl="1"/>
            <a:endParaRPr lang="en-US" dirty="0"/>
          </a:p>
          <a:p>
            <a:r>
              <a:rPr lang="en-US" dirty="0" smtClean="0"/>
              <a:t>Mass-action kinetics may be too simplistic.</a:t>
            </a:r>
          </a:p>
          <a:p>
            <a:pPr lvl="1"/>
            <a:r>
              <a:rPr lang="en-US" b="1" dirty="0" smtClean="0"/>
              <a:t>Future work</a:t>
            </a:r>
            <a:r>
              <a:rPr lang="en-US" dirty="0" smtClean="0"/>
              <a:t>: Instead of graph of species/reactions, consider a graph of potentially relevant physical mechanisms (nucleation, ripening, adsorption,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from </a:t>
            </a:r>
            <a:r>
              <a:rPr lang="en-US" b="1" dirty="0" smtClean="0">
                <a:solidFill>
                  <a:schemeClr val="accent1"/>
                </a:solidFill>
              </a:rPr>
              <a:t>experiments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are the ultimate source of “ground truth"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290959" y="1413752"/>
            <a:ext cx="2224391" cy="726332"/>
          </a:xfrm>
          <a:prstGeom prst="roundRect">
            <a:avLst>
              <a:gd name="adj" fmla="val 5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Assemble data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90959" y="2376712"/>
            <a:ext cx="2224391" cy="726332"/>
          </a:xfrm>
          <a:prstGeom prst="roundRect">
            <a:avLst>
              <a:gd name="adj" fmla="val 595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Generate model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90959" y="3339672"/>
            <a:ext cx="2224391" cy="726332"/>
          </a:xfrm>
          <a:prstGeom prst="roundRect">
            <a:avLst>
              <a:gd name="adj" fmla="val 595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Helvetica Neue Light" charset="0"/>
                <a:ea typeface="Helvetica Neue Light" charset="0"/>
                <a:cs typeface="Helvetica Neue Light" charset="0"/>
              </a:rPr>
              <a:t>Virtual screening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90959" y="4302632"/>
            <a:ext cx="2224391" cy="726332"/>
          </a:xfrm>
          <a:prstGeom prst="roundRect">
            <a:avLst>
              <a:gd name="adj" fmla="val 5953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Identify best materials design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228054" y="2035821"/>
            <a:ext cx="350200" cy="44515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7228054" y="2998781"/>
            <a:ext cx="350200" cy="44515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228054" y="3961741"/>
            <a:ext cx="350200" cy="44515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90959" y="5265592"/>
            <a:ext cx="2224391" cy="726332"/>
          </a:xfrm>
          <a:prstGeom prst="roundRect">
            <a:avLst>
              <a:gd name="adj" fmla="val 5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Test with physical experiment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7228054" y="4924701"/>
            <a:ext cx="350200" cy="44515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14" name="Elbow Connector 13"/>
          <p:cNvCxnSpPr>
            <a:endCxn id="8" idx="1"/>
          </p:cNvCxnSpPr>
          <p:nvPr/>
        </p:nvCxnSpPr>
        <p:spPr>
          <a:xfrm rot="10800000">
            <a:off x="6290959" y="1776918"/>
            <a:ext cx="12700" cy="3851840"/>
          </a:xfrm>
          <a:prstGeom prst="bentConnector3">
            <a:avLst>
              <a:gd name="adj1" fmla="val 2872346"/>
            </a:avLst>
          </a:prstGeom>
          <a:ln w="38100">
            <a:solidFill>
              <a:schemeClr val="accent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8650" y="1413752"/>
            <a:ext cx="4552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New materials, synthesis method, characterization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Do we have enough data?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Do we have the right data?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tx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If we need to perform experiments, which experiments do we need to perform?</a:t>
            </a:r>
            <a:endParaRPr lang="en-US" dirty="0">
              <a:solidFill>
                <a:schemeClr val="tx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4165" y="4762086"/>
            <a:ext cx="5472114" cy="1007011"/>
            <a:chOff x="264165" y="4859184"/>
            <a:chExt cx="5472114" cy="1007011"/>
          </a:xfrm>
        </p:grpSpPr>
        <p:sp>
          <p:nvSpPr>
            <p:cNvPr id="17" name="TextBox 16"/>
            <p:cNvSpPr txBox="1"/>
            <p:nvPr/>
          </p:nvSpPr>
          <p:spPr>
            <a:xfrm>
              <a:off x="264165" y="5219864"/>
              <a:ext cx="54721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Collect the data that best helps achieve the stated design objective.</a:t>
              </a:r>
              <a:endParaRPr lang="en-US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4166" y="4859184"/>
              <a:ext cx="5472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Experiments as an information collection problem: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8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ARES: </a:t>
            </a:r>
            <a:r>
              <a:rPr lang="en-US" b="1" dirty="0" smtClean="0">
                <a:solidFill>
                  <a:schemeClr val="accent1"/>
                </a:solidFill>
              </a:rPr>
              <a:t>Autonomous Research System</a:t>
            </a:r>
            <a:r>
              <a:rPr lang="en-US" dirty="0" smtClean="0"/>
              <a:t> for the study of carbon nanotube synthesis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84469" y="4653317"/>
            <a:ext cx="1988638" cy="1977987"/>
            <a:chOff x="5677421" y="2522041"/>
            <a:chExt cx="3390379" cy="3372221"/>
          </a:xfrm>
        </p:grpSpPr>
        <p:pic>
          <p:nvPicPr>
            <p:cNvPr id="4" name="Picture 3" descr="Cover image expansio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421" y="2522041"/>
              <a:ext cx="3390379" cy="3372221"/>
            </a:xfrm>
            <a:prstGeom prst="rect">
              <a:avLst/>
            </a:prstGeom>
            <a:noFill/>
          </p:spPr>
        </p:pic>
        <p:pic>
          <p:nvPicPr>
            <p:cNvPr id="5" name="Picture 4" descr="AFOSR 60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0" y="4827462"/>
              <a:ext cx="762000" cy="10668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921671" y="2401079"/>
            <a:ext cx="2086054" cy="2439424"/>
            <a:chOff x="2421473" y="2327756"/>
            <a:chExt cx="3255948" cy="3807496"/>
          </a:xfrm>
        </p:grpSpPr>
        <p:pic>
          <p:nvPicPr>
            <p:cNvPr id="7" name="Picture 6" descr="Growthrates vs. chiral angles.t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1473" y="2327756"/>
              <a:ext cx="3255948" cy="2867378"/>
            </a:xfrm>
            <a:prstGeom prst="rect">
              <a:avLst/>
            </a:prstGeom>
          </p:spPr>
        </p:pic>
        <p:grpSp>
          <p:nvGrpSpPr>
            <p:cNvPr id="8" name="Group 8"/>
            <p:cNvGrpSpPr/>
            <p:nvPr/>
          </p:nvGrpSpPr>
          <p:grpSpPr>
            <a:xfrm>
              <a:off x="2692550" y="5122392"/>
              <a:ext cx="2832472" cy="1012860"/>
              <a:chOff x="4648200" y="1491105"/>
              <a:chExt cx="4140200" cy="148048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8200" y="1625406"/>
                <a:ext cx="1112353" cy="86168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2663" y="1553050"/>
                <a:ext cx="1194435" cy="93403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2375" y="1491105"/>
                <a:ext cx="1216025" cy="995983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948804" y="2444964"/>
                <a:ext cx="915019" cy="526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kern="0" dirty="0">
                    <a:solidFill>
                      <a:srgbClr val="000000"/>
                    </a:solidFill>
                  </a:rPr>
                  <a:t>(</a:t>
                </a:r>
                <a:r>
                  <a:rPr lang="en-US" sz="900" i="1" kern="0" dirty="0">
                    <a:solidFill>
                      <a:srgbClr val="000000"/>
                    </a:solidFill>
                  </a:rPr>
                  <a:t>n</a:t>
                </a:r>
                <a:r>
                  <a:rPr lang="en-US" sz="900" kern="0" dirty="0">
                    <a:solidFill>
                      <a:srgbClr val="000000"/>
                    </a:solidFill>
                  </a:rPr>
                  <a:t>,</a:t>
                </a:r>
                <a:r>
                  <a:rPr lang="en-US" sz="900" i="1" kern="0" dirty="0">
                    <a:solidFill>
                      <a:srgbClr val="000000"/>
                    </a:solidFill>
                  </a:rPr>
                  <a:t>0</a:t>
                </a:r>
                <a:r>
                  <a:rPr lang="en-US" sz="900" kern="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348978" y="2444962"/>
                <a:ext cx="915019" cy="526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kern="0" dirty="0">
                    <a:solidFill>
                      <a:srgbClr val="000000"/>
                    </a:solidFill>
                  </a:rPr>
                  <a:t>(</a:t>
                </a:r>
                <a:r>
                  <a:rPr lang="en-US" sz="900" i="1" kern="0" dirty="0">
                    <a:solidFill>
                      <a:srgbClr val="000000"/>
                    </a:solidFill>
                  </a:rPr>
                  <a:t>n</a:t>
                </a:r>
                <a:r>
                  <a:rPr lang="en-US" sz="900" kern="0" dirty="0">
                    <a:solidFill>
                      <a:srgbClr val="000000"/>
                    </a:solidFill>
                  </a:rPr>
                  <a:t>,</a:t>
                </a:r>
                <a:r>
                  <a:rPr lang="en-US" sz="900" i="1" kern="0" dirty="0">
                    <a:solidFill>
                      <a:srgbClr val="000000"/>
                    </a:solidFill>
                  </a:rPr>
                  <a:t>1</a:t>
                </a:r>
                <a:r>
                  <a:rPr lang="en-US" sz="900" kern="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851158" y="2444962"/>
                <a:ext cx="915019" cy="526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900" kern="0" dirty="0">
                    <a:solidFill>
                      <a:srgbClr val="000000"/>
                    </a:solidFill>
                  </a:rPr>
                  <a:t>(</a:t>
                </a:r>
                <a:r>
                  <a:rPr lang="en-US" sz="900" i="1" kern="0" dirty="0">
                    <a:solidFill>
                      <a:srgbClr val="000000"/>
                    </a:solidFill>
                  </a:rPr>
                  <a:t>n</a:t>
                </a:r>
                <a:r>
                  <a:rPr lang="en-US" sz="900" kern="0" dirty="0">
                    <a:solidFill>
                      <a:srgbClr val="000000"/>
                    </a:solidFill>
                  </a:rPr>
                  <a:t>,</a:t>
                </a:r>
                <a:r>
                  <a:rPr lang="en-US" sz="900" i="1" kern="0" dirty="0">
                    <a:solidFill>
                      <a:srgbClr val="000000"/>
                    </a:solidFill>
                  </a:rPr>
                  <a:t>2</a:t>
                </a:r>
                <a:r>
                  <a:rPr lang="en-US" sz="900" kern="0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</p:grp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4884468" y="992503"/>
            <a:ext cx="1988639" cy="1285736"/>
            <a:chOff x="1594" y="5834"/>
            <a:chExt cx="2354" cy="1664"/>
          </a:xfrm>
        </p:grpSpPr>
        <p:pic>
          <p:nvPicPr>
            <p:cNvPr id="16" name="Picture 5" descr="07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" y="5834"/>
              <a:ext cx="2327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1964" y="7073"/>
              <a:ext cx="596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kumimoji="1" lang="en-US" altLang="ja-JP" sz="1000" dirty="0">
                  <a:solidFill>
                    <a:srgbClr val="FFFFFF"/>
                  </a:solidFill>
                </a:rPr>
                <a:t>SWNT</a:t>
              </a: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2174" y="6195"/>
              <a:ext cx="659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kumimoji="1" lang="en-US" altLang="ja-JP" sz="900" dirty="0">
                  <a:solidFill>
                    <a:srgbClr val="FFFFFF"/>
                  </a:solidFill>
                </a:rPr>
                <a:t>Catalyst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2467" y="6384"/>
              <a:ext cx="125" cy="19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457200"/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V="1">
              <a:off x="3026" y="7089"/>
              <a:ext cx="161" cy="25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457200"/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H="1">
              <a:off x="3300" y="6586"/>
              <a:ext cx="162" cy="25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457200"/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2977" y="6295"/>
              <a:ext cx="971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kumimoji="1" lang="en-US" altLang="ja-JP" sz="1000">
                  <a:solidFill>
                    <a:srgbClr val="FFFF00"/>
                  </a:solidFill>
                </a:rPr>
                <a:t>~1nm</a:t>
              </a: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V="1">
              <a:off x="2518" y="7010"/>
              <a:ext cx="374" cy="10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457200"/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7109" y="992503"/>
            <a:ext cx="2012028" cy="5648325"/>
            <a:chOff x="7161995" y="1209677"/>
            <a:chExt cx="2012028" cy="564832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1995" y="1209677"/>
              <a:ext cx="2012028" cy="918194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161995" y="3245811"/>
              <a:ext cx="2002717" cy="2545389"/>
              <a:chOff x="6455483" y="3200400"/>
              <a:chExt cx="2362200" cy="300228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6455483" y="3200400"/>
                <a:ext cx="2362200" cy="3002280"/>
                <a:chOff x="6455483" y="3200400"/>
                <a:chExt cx="2362200" cy="300228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55483" y="3200400"/>
                  <a:ext cx="2362200" cy="3002280"/>
                </a:xfrm>
                <a:prstGeom prst="rect">
                  <a:avLst/>
                </a:prstGeom>
              </p:spPr>
            </p:pic>
            <p:cxnSp>
              <p:nvCxnSpPr>
                <p:cNvPr id="35" name="Straight Arrow Connector 34"/>
                <p:cNvCxnSpPr/>
                <p:nvPr/>
              </p:nvCxnSpPr>
              <p:spPr bwMode="auto">
                <a:xfrm flipH="1">
                  <a:off x="7848600" y="3505200"/>
                  <a:ext cx="609600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pic>
            <p:nvPicPr>
              <p:cNvPr id="33" name="Picture 3" descr="2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5008" y="3200400"/>
                <a:ext cx="928590" cy="990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1995" y="2162175"/>
              <a:ext cx="2002717" cy="10382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493109" y="5194474"/>
              <a:ext cx="1332414" cy="1994641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 bwMode="auto">
            <a:xfrm>
              <a:off x="7161995" y="2139950"/>
              <a:ext cx="1994642" cy="0"/>
            </a:xfrm>
            <a:prstGeom prst="lin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7161995" y="3219450"/>
              <a:ext cx="1994642" cy="0"/>
            </a:xfrm>
            <a:prstGeom prst="lin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7161995" y="5505450"/>
              <a:ext cx="1994642" cy="0"/>
            </a:xfrm>
            <a:prstGeom prst="lin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Rectangle 35"/>
          <p:cNvSpPr/>
          <p:nvPr/>
        </p:nvSpPr>
        <p:spPr>
          <a:xfrm>
            <a:off x="452631" y="1734579"/>
            <a:ext cx="39753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4878">
                    <a:lumMod val="50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Carbon </a:t>
            </a:r>
            <a:r>
              <a:rPr lang="en-US" dirty="0" smtClean="0">
                <a:solidFill>
                  <a:srgbClr val="604878">
                    <a:lumMod val="50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nanotubes </a:t>
            </a:r>
            <a:r>
              <a:rPr lang="en-US" dirty="0">
                <a:solidFill>
                  <a:srgbClr val="604878">
                    <a:lumMod val="50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are one of the most promising &amp; versatile nanomaterials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604878">
                  <a:lumMod val="50000"/>
                </a:srgb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04878">
                    <a:lumMod val="50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Broad </a:t>
            </a:r>
            <a:r>
              <a:rPr lang="en-US" dirty="0">
                <a:solidFill>
                  <a:srgbClr val="604878">
                    <a:lumMod val="50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application space: Electronic, Structural, Conductive &amp; Sensing…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But key mechanisms during synthesis are not well understood</a:t>
            </a:r>
            <a:endParaRPr lang="en-US" dirty="0">
              <a:solidFill>
                <a:srgbClr val="604878">
                  <a:lumMod val="50000"/>
                </a:srgb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5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4765" y="6492705"/>
            <a:ext cx="4935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P. </a:t>
            </a:r>
            <a:r>
              <a:rPr lang="en-US" sz="1200" i="1" dirty="0" err="1">
                <a:latin typeface="Helvetica Neue" charset="0"/>
                <a:ea typeface="Helvetica Neue" charset="0"/>
                <a:cs typeface="Helvetica Neue" charset="0"/>
              </a:rPr>
              <a:t>Nikolaev</a:t>
            </a:r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, B. Maruyama, et al., </a:t>
            </a:r>
            <a:r>
              <a:rPr lang="en-US" sz="1200" i="1" dirty="0" err="1">
                <a:latin typeface="Helvetica Neue" charset="0"/>
                <a:ea typeface="Helvetica Neue" charset="0"/>
                <a:cs typeface="Helvetica Neue" charset="0"/>
              </a:rPr>
              <a:t>npj</a:t>
            </a:r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 Comp. Mat. (2016)</a:t>
            </a:r>
          </a:p>
        </p:txBody>
      </p:sp>
      <p:sp>
        <p:nvSpPr>
          <p:cNvPr id="88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ARES </a:t>
            </a:r>
            <a:r>
              <a:rPr lang="en-US" b="1" dirty="0" smtClean="0">
                <a:solidFill>
                  <a:schemeClr val="accent1"/>
                </a:solidFill>
              </a:rPr>
              <a:t>autonomously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executes, characterizes, analyzes and plans experiments. </a:t>
            </a:r>
            <a:endParaRPr lang="en-US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514525" y="2652393"/>
            <a:ext cx="6611106" cy="3951867"/>
            <a:chOff x="514525" y="2652393"/>
            <a:chExt cx="6611106" cy="3951867"/>
          </a:xfrm>
        </p:grpSpPr>
        <p:sp>
          <p:nvSpPr>
            <p:cNvPr id="124" name="Can 123"/>
            <p:cNvSpPr/>
            <p:nvPr/>
          </p:nvSpPr>
          <p:spPr>
            <a:xfrm>
              <a:off x="552880" y="5076858"/>
              <a:ext cx="1210014" cy="1139279"/>
            </a:xfrm>
            <a:prstGeom prst="ca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Kinetics</a:t>
              </a:r>
            </a:p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Database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27" name="Straight Arrow Connector 126"/>
            <p:cNvCxnSpPr>
              <a:stCxn id="121" idx="1"/>
              <a:endCxn id="124" idx="4"/>
            </p:cNvCxnSpPr>
            <p:nvPr/>
          </p:nvCxnSpPr>
          <p:spPr>
            <a:xfrm flipH="1">
              <a:off x="1762894" y="5646497"/>
              <a:ext cx="5362737" cy="1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14525" y="6204150"/>
              <a:ext cx="124906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Planning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4383" y="3790392"/>
              <a:ext cx="1207008" cy="960120"/>
            </a:xfrm>
            <a:prstGeom prst="roundRect">
              <a:avLst>
                <a:gd name="adj" fmla="val 7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Planner</a:t>
              </a:r>
            </a:p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Software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02" name="Straight Arrow Connector 101"/>
            <p:cNvCxnSpPr>
              <a:stCxn id="124" idx="1"/>
              <a:endCxn id="8" idx="2"/>
            </p:cNvCxnSpPr>
            <p:nvPr/>
          </p:nvCxnSpPr>
          <p:spPr>
            <a:xfrm flipV="1">
              <a:off x="1157887" y="4750512"/>
              <a:ext cx="0" cy="32634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8" idx="0"/>
              <a:endCxn id="71" idx="2"/>
            </p:cNvCxnSpPr>
            <p:nvPr/>
          </p:nvCxnSpPr>
          <p:spPr>
            <a:xfrm flipV="1">
              <a:off x="1157887" y="2652393"/>
              <a:ext cx="0" cy="113799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2785970" y="1847529"/>
            <a:ext cx="3572060" cy="3162943"/>
            <a:chOff x="2792056" y="1709314"/>
            <a:chExt cx="3572060" cy="3162943"/>
          </a:xfrm>
        </p:grpSpPr>
        <p:sp>
          <p:nvSpPr>
            <p:cNvPr id="87" name="Rectangle 86"/>
            <p:cNvSpPr/>
            <p:nvPr/>
          </p:nvSpPr>
          <p:spPr>
            <a:xfrm>
              <a:off x="3282412" y="3574201"/>
              <a:ext cx="280229" cy="338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276" b="8045"/>
            <a:stretch/>
          </p:blipFill>
          <p:spPr>
            <a:xfrm>
              <a:off x="2792056" y="2031677"/>
              <a:ext cx="3323543" cy="2840580"/>
            </a:xfrm>
            <a:prstGeom prst="rect">
              <a:avLst/>
            </a:prstGeom>
          </p:spPr>
        </p:pic>
        <p:sp>
          <p:nvSpPr>
            <p:cNvPr id="22" name="Cube 21"/>
            <p:cNvSpPr/>
            <p:nvPr/>
          </p:nvSpPr>
          <p:spPr>
            <a:xfrm>
              <a:off x="2994735" y="2610680"/>
              <a:ext cx="1261806" cy="424913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Laser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61290" y="2799773"/>
              <a:ext cx="83756" cy="88900"/>
            </a:xfrm>
            <a:prstGeom prst="rect">
              <a:avLst/>
            </a:prstGeom>
            <a:solidFill>
              <a:srgbClr val="00F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38171" y="1709314"/>
              <a:ext cx="1105683" cy="31548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8C0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Light" charset="0"/>
                  <a:ea typeface="Helvetica Neue Light" charset="0"/>
                  <a:cs typeface="Helvetica Neue Light" charset="0"/>
                </a:rPr>
                <a:t>Raman</a:t>
              </a:r>
              <a:endParaRPr lang="en-US" dirty="0"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443854" y="3658191"/>
              <a:ext cx="706121" cy="28515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ight Arrow 107"/>
            <p:cNvSpPr/>
            <p:nvPr/>
          </p:nvSpPr>
          <p:spPr>
            <a:xfrm>
              <a:off x="5487111" y="3643395"/>
              <a:ext cx="877005" cy="370215"/>
            </a:xfrm>
            <a:prstGeom prst="rightArrow">
              <a:avLst>
                <a:gd name="adj1" fmla="val 61247"/>
                <a:gd name="adj2" fmla="val 518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 Neue" charset="0"/>
                  <a:ea typeface="Helvetica Neue" charset="0"/>
                  <a:cs typeface="Helvetica Neue" charset="0"/>
                </a:rPr>
                <a:t>Vacuum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155949" y="3816350"/>
              <a:ext cx="317939" cy="21865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ight Arrow 108"/>
            <p:cNvSpPr/>
            <p:nvPr/>
          </p:nvSpPr>
          <p:spPr>
            <a:xfrm>
              <a:off x="3010610" y="3643395"/>
              <a:ext cx="1260418" cy="370215"/>
            </a:xfrm>
            <a:prstGeom prst="rightArrow">
              <a:avLst>
                <a:gd name="adj1" fmla="val 61247"/>
                <a:gd name="adj2" fmla="val 518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 Neue" charset="0"/>
                  <a:ea typeface="Helvetica Neue" charset="0"/>
                  <a:cs typeface="Helvetica Neue" charset="0"/>
                </a:rPr>
                <a:t>Gases In</a:t>
              </a:r>
              <a:endParaRPr lang="en-US" sz="12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480529" y="1257749"/>
            <a:ext cx="2523995" cy="2708969"/>
            <a:chOff x="480529" y="1257749"/>
            <a:chExt cx="2523995" cy="2708969"/>
          </a:xfrm>
        </p:grpSpPr>
        <p:sp>
          <p:nvSpPr>
            <p:cNvPr id="6" name="TextBox 5"/>
            <p:cNvSpPr txBox="1"/>
            <p:nvPr/>
          </p:nvSpPr>
          <p:spPr>
            <a:xfrm>
              <a:off x="480529" y="1257749"/>
              <a:ext cx="1367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  <a:latin typeface="Helvetica Neue" charset="0"/>
                  <a:ea typeface="Helvetica Neue" charset="0"/>
                  <a:cs typeface="Helvetica Neue" charset="0"/>
                </a:rPr>
                <a:t>Synthesis</a:t>
              </a:r>
            </a:p>
          </p:txBody>
        </p:sp>
        <p:grpSp>
          <p:nvGrpSpPr>
            <p:cNvPr id="159" name="Group 158"/>
            <p:cNvGrpSpPr/>
            <p:nvPr/>
          </p:nvGrpSpPr>
          <p:grpSpPr>
            <a:xfrm>
              <a:off x="552930" y="1694491"/>
              <a:ext cx="2451594" cy="2272227"/>
              <a:chOff x="552930" y="1694491"/>
              <a:chExt cx="2451594" cy="2272227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552930" y="1694491"/>
                <a:ext cx="1209914" cy="957902"/>
              </a:xfrm>
              <a:prstGeom prst="roundRect">
                <a:avLst>
                  <a:gd name="adj" fmla="val 789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Helvetica Neue Light" charset="0"/>
                    <a:ea typeface="Helvetica Neue Light" charset="0"/>
                    <a:cs typeface="Helvetica Neue Light" charset="0"/>
                  </a:rPr>
                  <a:t>ARES Controller</a:t>
                </a:r>
                <a:endParaRPr lang="en-US" dirty="0"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cxnSp>
            <p:nvCxnSpPr>
              <p:cNvPr id="143" name="Elbow Connector 142"/>
              <p:cNvCxnSpPr>
                <a:stCxn id="71" idx="3"/>
                <a:endCxn id="22" idx="2"/>
              </p:cNvCxnSpPr>
              <p:nvPr/>
            </p:nvCxnSpPr>
            <p:spPr>
              <a:xfrm>
                <a:off x="1762844" y="2173442"/>
                <a:ext cx="1225805" cy="841024"/>
              </a:xfrm>
              <a:prstGeom prst="bentConnector3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Elbow Connector 145"/>
              <p:cNvCxnSpPr>
                <a:stCxn id="71" idx="3"/>
                <a:endCxn id="109" idx="1"/>
              </p:cNvCxnSpPr>
              <p:nvPr/>
            </p:nvCxnSpPr>
            <p:spPr>
              <a:xfrm>
                <a:off x="1762844" y="2173442"/>
                <a:ext cx="1241680" cy="1793276"/>
              </a:xfrm>
              <a:prstGeom prst="bentConnector3">
                <a:avLst>
                  <a:gd name="adj1" fmla="val 49478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Group 161"/>
          <p:cNvGrpSpPr/>
          <p:nvPr/>
        </p:nvGrpSpPr>
        <p:grpSpPr>
          <a:xfrm>
            <a:off x="5437768" y="1257749"/>
            <a:ext cx="3610775" cy="5203841"/>
            <a:chOff x="5437768" y="1257749"/>
            <a:chExt cx="3610775" cy="5203841"/>
          </a:xfrm>
        </p:grpSpPr>
        <p:pic>
          <p:nvPicPr>
            <p:cNvPr id="121" name="Picture 120" descr="cnt_maruyama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5631" y="4831404"/>
              <a:ext cx="1761147" cy="163018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335336" y="1614848"/>
              <a:ext cx="1341736" cy="3149638"/>
              <a:chOff x="6619911" y="1709367"/>
              <a:chExt cx="1434772" cy="3368034"/>
            </a:xfrm>
          </p:grpSpPr>
          <p:pic>
            <p:nvPicPr>
              <p:cNvPr id="115" name="Picture 114" descr="cnt_maruyama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9911" y="1709367"/>
                <a:ext cx="1434772" cy="3368034"/>
              </a:xfrm>
              <a:prstGeom prst="rect">
                <a:avLst/>
              </a:prstGeom>
            </p:spPr>
          </p:pic>
          <p:sp>
            <p:nvSpPr>
              <p:cNvPr id="118" name="Rectangle 117"/>
              <p:cNvSpPr/>
              <p:nvPr/>
            </p:nvSpPr>
            <p:spPr>
              <a:xfrm>
                <a:off x="7531385" y="1837614"/>
                <a:ext cx="354346" cy="2815358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6831268" y="1257749"/>
              <a:ext cx="221727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Characterization</a:t>
              </a:r>
            </a:p>
          </p:txBody>
        </p:sp>
        <p:cxnSp>
          <p:nvCxnSpPr>
            <p:cNvPr id="123" name="Straight Arrow Connector 122"/>
            <p:cNvCxnSpPr>
              <a:stCxn id="115" idx="2"/>
            </p:cNvCxnSpPr>
            <p:nvPr/>
          </p:nvCxnSpPr>
          <p:spPr>
            <a:xfrm>
              <a:off x="8006204" y="4764486"/>
              <a:ext cx="0" cy="228067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>
              <a:stCxn id="83" idx="3"/>
            </p:cNvCxnSpPr>
            <p:nvPr/>
          </p:nvCxnSpPr>
          <p:spPr>
            <a:xfrm flipV="1">
              <a:off x="5437768" y="2003898"/>
              <a:ext cx="2000649" cy="137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TextBox 157"/>
          <p:cNvSpPr txBox="1"/>
          <p:nvPr/>
        </p:nvSpPr>
        <p:spPr>
          <a:xfrm>
            <a:off x="2779012" y="4950176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Helvetica Neue" charset="0"/>
                <a:ea typeface="Helvetica Neue" charset="0"/>
                <a:cs typeface="Helvetica Neue" charset="0"/>
              </a:rPr>
              <a:t>Silicon Wafer</a:t>
            </a:r>
            <a:endParaRPr lang="en-US" sz="10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Planner: Sequential Bayesian Experimental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Planner uses </a:t>
            </a:r>
            <a:r>
              <a:rPr lang="en-US" dirty="0" smtClean="0">
                <a:solidFill>
                  <a:schemeClr val="accent1"/>
                </a:solidFill>
              </a:rPr>
              <a:t>Bayesian Experimental Design </a:t>
            </a:r>
            <a:r>
              <a:rPr lang="en-US" dirty="0" smtClean="0"/>
              <a:t>to select next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8757"/>
            <a:ext cx="7886700" cy="2730306"/>
          </a:xfrm>
        </p:spPr>
        <p:txBody>
          <a:bodyPr/>
          <a:lstStyle/>
          <a:p>
            <a:r>
              <a:rPr lang="en-US" dirty="0" smtClean="0"/>
              <a:t>Bayesian Experimental Design</a:t>
            </a:r>
          </a:p>
          <a:p>
            <a:r>
              <a:rPr lang="en-US" dirty="0" smtClean="0"/>
              <a:t>Bayesian Optimization</a:t>
            </a:r>
          </a:p>
          <a:p>
            <a:r>
              <a:rPr lang="en-US" dirty="0" smtClean="0"/>
              <a:t>Optimal Computing Budget Allocation (OCBA)</a:t>
            </a:r>
          </a:p>
          <a:p>
            <a:r>
              <a:rPr lang="en-US" dirty="0" smtClean="0"/>
              <a:t>Active Learning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Optimal Learning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14401" y="4572001"/>
            <a:ext cx="7129459" cy="1457325"/>
            <a:chOff x="914401" y="4572001"/>
            <a:chExt cx="7129459" cy="1457325"/>
          </a:xfrm>
        </p:grpSpPr>
        <p:sp>
          <p:nvSpPr>
            <p:cNvPr id="4" name="Rounded Rectangle 3"/>
            <p:cNvSpPr/>
            <p:nvPr/>
          </p:nvSpPr>
          <p:spPr>
            <a:xfrm>
              <a:off x="914401" y="4572001"/>
              <a:ext cx="2028824" cy="14573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Helvetica Neue" charset="0"/>
                  <a:ea typeface="Helvetica Neue" charset="0"/>
                  <a:cs typeface="Helvetica Neue" charset="0"/>
                </a:rPr>
                <a:t>Prior Belief</a:t>
              </a:r>
              <a:endParaRPr lang="en-US" sz="24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029323" y="4572001"/>
              <a:ext cx="2014537" cy="14573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Helvetica Neue" charset="0"/>
                  <a:ea typeface="Helvetica Neue" charset="0"/>
                  <a:cs typeface="Helvetica Neue" charset="0"/>
                </a:rPr>
                <a:t>Experiment selection</a:t>
              </a:r>
              <a:endParaRPr lang="en-US" sz="24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479006" y="4572001"/>
              <a:ext cx="2014537" cy="145732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Helvetica Neue" charset="0"/>
                  <a:ea typeface="Helvetica Neue" charset="0"/>
                  <a:cs typeface="Helvetica Neue" charset="0"/>
                </a:rPr>
                <a:t>Objective function</a:t>
              </a:r>
              <a:endParaRPr lang="en-US" sz="24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atlab 1">
      <a:dk1>
        <a:srgbClr val="424242"/>
      </a:dk1>
      <a:lt1>
        <a:srgbClr val="FEFFFF"/>
      </a:lt1>
      <a:dk2>
        <a:srgbClr val="424242"/>
      </a:dk2>
      <a:lt2>
        <a:srgbClr val="E6FEFF"/>
      </a:lt2>
      <a:accent1>
        <a:srgbClr val="0071BE"/>
      </a:accent1>
      <a:accent2>
        <a:srgbClr val="DA5319"/>
      </a:accent2>
      <a:accent3>
        <a:srgbClr val="EEB220"/>
      </a:accent3>
      <a:accent4>
        <a:srgbClr val="7E2F8E"/>
      </a:accent4>
      <a:accent5>
        <a:srgbClr val="77AD30"/>
      </a:accent5>
      <a:accent6>
        <a:srgbClr val="4DBFEF"/>
      </a:accent6>
      <a:hlink>
        <a:srgbClr val="407CD5"/>
      </a:hlink>
      <a:folHlink>
        <a:srgbClr val="77AC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labColors-4-3" id="{0B052AFD-B135-D342-8B1C-1655CBE21AF9}" vid="{8FF8D142-2948-9B48-ABBE-B884F200E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MatlabColors-4-3</Template>
  <TotalTime>4831</TotalTime>
  <Words>1876</Words>
  <Application>Microsoft Macintosh PowerPoint</Application>
  <PresentationFormat>On-screen Show (4:3)</PresentationFormat>
  <Paragraphs>438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Calibri</vt:lpstr>
      <vt:lpstr>Cambria Math</vt:lpstr>
      <vt:lpstr>Courier New</vt:lpstr>
      <vt:lpstr>Franklin Gothic Medium Cond</vt:lpstr>
      <vt:lpstr>Gill Sans MT</vt:lpstr>
      <vt:lpstr>Helvetica</vt:lpstr>
      <vt:lpstr>Helvetica Neue</vt:lpstr>
      <vt:lpstr>Helvetica Neue Condensed</vt:lpstr>
      <vt:lpstr>Helvetica Neue Light</vt:lpstr>
      <vt:lpstr>HGｺﾞｼｯｸE</vt:lpstr>
      <vt:lpstr>Wingdings</vt:lpstr>
      <vt:lpstr>Arial</vt:lpstr>
      <vt:lpstr>Office Theme</vt:lpstr>
      <vt:lpstr>Closed-loop  Autonomous Research Systems ( ARES )</vt:lpstr>
      <vt:lpstr>Acknowledgements</vt:lpstr>
      <vt:lpstr>It takes an average of 20 years to go from discovery to widespread application.</vt:lpstr>
      <vt:lpstr>Efforts like MGI aim to accelerate materials design and discovery through data-driven techniques</vt:lpstr>
      <vt:lpstr>Data from experiments are the ultimate source of “ground truth"</vt:lpstr>
      <vt:lpstr>ARES: Autonomous Research System for the study of carbon nanotube synthesis</vt:lpstr>
      <vt:lpstr>ARES autonomously executes, characterizes, analyzes and plans experiments. </vt:lpstr>
      <vt:lpstr>Planner: Sequential Bayesian Experimental Design</vt:lpstr>
      <vt:lpstr>Planner uses Bayesian Experimental Design to select next experiments</vt:lpstr>
      <vt:lpstr>Optimal Learning guides experiments to achieve an objective</vt:lpstr>
      <vt:lpstr>Optimal Learning iteratively learns the objective function through a sequence of strategically selected experiments</vt:lpstr>
      <vt:lpstr>Decision policies balance exploration vs. exploitation to deal with uncertainties</vt:lpstr>
      <vt:lpstr>Estimation and uncertainties about the objective function are codified into Belief Models</vt:lpstr>
      <vt:lpstr>Sampled belief models considers a discrete distribution on a finite sample of parameters</vt:lpstr>
      <vt:lpstr>As more data is collected, the distribution on parameters becomes more refined</vt:lpstr>
      <vt:lpstr>Local parametric models avoid model misspecification</vt:lpstr>
      <vt:lpstr>Belief models and policies are evaluated using Optimal Learning simulations</vt:lpstr>
      <vt:lpstr>Average opportunity cost measures how far from optimal a policy achieves after a fixed number of steps.</vt:lpstr>
      <vt:lpstr>In addition to ARES, we’ve applied Optimal Learning to a diverse set of problems</vt:lpstr>
      <vt:lpstr>Key take-aways</vt:lpstr>
      <vt:lpstr>PowerPoint Presentation</vt:lpstr>
      <vt:lpstr>PowerPoint Presentation</vt:lpstr>
      <vt:lpstr>The Knowledge Gradient policy scores potential experiments on their power to change the estimation of the maximum objective function value</vt:lpstr>
      <vt:lpstr>PowerPoint Presentation</vt:lpstr>
      <vt:lpstr>Insights for autonomous experimental design and optimization</vt:lpstr>
      <vt:lpstr>Uncertainty quantification is important</vt:lpstr>
      <vt:lpstr>Many Optimal Learning calculations are embarrassingly parallelizable</vt:lpstr>
      <vt:lpstr>Scientific data comes equipped with useful prior knowledge</vt:lpstr>
      <vt:lpstr>PowerPoint Presentation</vt:lpstr>
      <vt:lpstr>Can we learn the model itself?</vt:lpstr>
      <vt:lpstr>Use chemical reaction networks instead of general machine-learning techniques.</vt:lpstr>
      <vt:lpstr>Chemical Reaction Networks</vt:lpstr>
      <vt:lpstr>Kinetic equations</vt:lpstr>
      <vt:lpstr>Relevant species for the CNT problem</vt:lpstr>
      <vt:lpstr>What is correct structure/parameters for CNT kinetics?</vt:lpstr>
      <vt:lpstr>Outer optimization over CRN structure</vt:lpstr>
      <vt:lpstr>Inner optimization is classical constrained optimization</vt:lpstr>
      <vt:lpstr>We can fit individual curves for various observed growth modes.</vt:lpstr>
      <vt:lpstr>PowerPoint Presentation</vt:lpstr>
      <vt:lpstr>PowerPoint Presentation</vt:lpstr>
      <vt:lpstr>PowerPoint Presentation</vt:lpstr>
      <vt:lpstr>Searching over graph structures is hard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Closed-loop  Autonomous Research Systems</dc:title>
  <dc:creator>Kris Reyes</dc:creator>
  <cp:lastModifiedBy>Kris Reyes</cp:lastModifiedBy>
  <cp:revision>54</cp:revision>
  <dcterms:created xsi:type="dcterms:W3CDTF">2017-08-04T01:27:14Z</dcterms:created>
  <dcterms:modified xsi:type="dcterms:W3CDTF">2017-08-07T16:54:15Z</dcterms:modified>
</cp:coreProperties>
</file>