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handoutMasterIdLst>
    <p:handoutMasterId r:id="rId40"/>
  </p:handoutMasterIdLst>
  <p:sldIdLst>
    <p:sldId id="256" r:id="rId2"/>
    <p:sldId id="299" r:id="rId3"/>
    <p:sldId id="298" r:id="rId4"/>
    <p:sldId id="266" r:id="rId5"/>
    <p:sldId id="259" r:id="rId6"/>
    <p:sldId id="260" r:id="rId7"/>
    <p:sldId id="265" r:id="rId8"/>
    <p:sldId id="262" r:id="rId9"/>
    <p:sldId id="263" r:id="rId10"/>
    <p:sldId id="264" r:id="rId11"/>
    <p:sldId id="303" r:id="rId12"/>
    <p:sldId id="304" r:id="rId13"/>
    <p:sldId id="289" r:id="rId14"/>
    <p:sldId id="288" r:id="rId15"/>
    <p:sldId id="271" r:id="rId16"/>
    <p:sldId id="268" r:id="rId17"/>
    <p:sldId id="302" r:id="rId18"/>
    <p:sldId id="272" r:id="rId19"/>
    <p:sldId id="301" r:id="rId20"/>
    <p:sldId id="291" r:id="rId21"/>
    <p:sldId id="275" r:id="rId22"/>
    <p:sldId id="276" r:id="rId23"/>
    <p:sldId id="282" r:id="rId24"/>
    <p:sldId id="277" r:id="rId25"/>
    <p:sldId id="306" r:id="rId26"/>
    <p:sldId id="269" r:id="rId27"/>
    <p:sldId id="308" r:id="rId28"/>
    <p:sldId id="300" r:id="rId29"/>
    <p:sldId id="295" r:id="rId30"/>
    <p:sldId id="292" r:id="rId31"/>
    <p:sldId id="293" r:id="rId32"/>
    <p:sldId id="280" r:id="rId33"/>
    <p:sldId id="310" r:id="rId34"/>
    <p:sldId id="309" r:id="rId35"/>
    <p:sldId id="311" r:id="rId36"/>
    <p:sldId id="313" r:id="rId37"/>
    <p:sldId id="312" r:id="rId38"/>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chemeClr val="accent6"/>
        </a:solidFill>
        <a:effectLst/>
        <a:uFillTx/>
        <a:latin typeface="+mn-lt"/>
        <a:ea typeface="+mn-ea"/>
        <a:cs typeface="+mn-cs"/>
        <a:sym typeface="Helvetica Neue"/>
      </a:defRPr>
    </a:lvl1pPr>
    <a:lvl2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chemeClr val="accent6"/>
        </a:solidFill>
        <a:effectLst/>
        <a:uFillTx/>
        <a:latin typeface="+mn-lt"/>
        <a:ea typeface="+mn-ea"/>
        <a:cs typeface="+mn-cs"/>
        <a:sym typeface="Helvetica Neue"/>
      </a:defRPr>
    </a:lvl2pPr>
    <a:lvl3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chemeClr val="accent6"/>
        </a:solidFill>
        <a:effectLst/>
        <a:uFillTx/>
        <a:latin typeface="+mn-lt"/>
        <a:ea typeface="+mn-ea"/>
        <a:cs typeface="+mn-cs"/>
        <a:sym typeface="Helvetica Neue"/>
      </a:defRPr>
    </a:lvl3pPr>
    <a:lvl4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chemeClr val="accent6"/>
        </a:solidFill>
        <a:effectLst/>
        <a:uFillTx/>
        <a:latin typeface="+mn-lt"/>
        <a:ea typeface="+mn-ea"/>
        <a:cs typeface="+mn-cs"/>
        <a:sym typeface="Helvetica Neue"/>
      </a:defRPr>
    </a:lvl4pPr>
    <a:lvl5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chemeClr val="accent6"/>
        </a:solidFill>
        <a:effectLst/>
        <a:uFillTx/>
        <a:latin typeface="+mn-lt"/>
        <a:ea typeface="+mn-ea"/>
        <a:cs typeface="+mn-cs"/>
        <a:sym typeface="Helvetica Neue"/>
      </a:defRPr>
    </a:lvl5pPr>
    <a:lvl6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chemeClr val="accent6"/>
        </a:solidFill>
        <a:effectLst/>
        <a:uFillTx/>
        <a:latin typeface="+mn-lt"/>
        <a:ea typeface="+mn-ea"/>
        <a:cs typeface="+mn-cs"/>
        <a:sym typeface="Helvetica Neue"/>
      </a:defRPr>
    </a:lvl6pPr>
    <a:lvl7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chemeClr val="accent6"/>
        </a:solidFill>
        <a:effectLst/>
        <a:uFillTx/>
        <a:latin typeface="+mn-lt"/>
        <a:ea typeface="+mn-ea"/>
        <a:cs typeface="+mn-cs"/>
        <a:sym typeface="Helvetica Neue"/>
      </a:defRPr>
    </a:lvl7pPr>
    <a:lvl8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chemeClr val="accent6"/>
        </a:solidFill>
        <a:effectLst/>
        <a:uFillTx/>
        <a:latin typeface="+mn-lt"/>
        <a:ea typeface="+mn-ea"/>
        <a:cs typeface="+mn-cs"/>
        <a:sym typeface="Helvetica Neue"/>
      </a:defRPr>
    </a:lvl8pPr>
    <a:lvl9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chemeClr val="accent6"/>
        </a:solidFill>
        <a:effectLst/>
        <a:uFillTx/>
        <a:latin typeface="+mn-lt"/>
        <a:ea typeface="+mn-ea"/>
        <a:cs typeface="+mn-cs"/>
        <a:sym typeface="Helvetica Neue"/>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chemeClr val="accent6"/>
        </a:fontRef>
        <a:schemeClr val="accent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BF1F6"/>
          </a:solidFill>
        </a:fill>
      </a:tcStyle>
    </a:wholeTbl>
    <a:band2H>
      <a:tcTxStyle/>
      <a:tcStyle>
        <a:tcBdr/>
        <a:fill>
          <a:solidFill>
            <a:srgbClr val="F5F8FB"/>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chemeClr val="accent6"/>
        </a:fontRef>
        <a:schemeClr val="accent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5E2"/>
          </a:solidFill>
        </a:fill>
      </a:tcStyle>
    </a:wholeTbl>
    <a:band2H>
      <a:tcTxStyle/>
      <a:tcStyle>
        <a:tcBdr/>
        <a:fill>
          <a:solidFill>
            <a:srgbClr val="E7EBF1"/>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chemeClr val="accent6"/>
        </a:fontRef>
        <a:schemeClr val="accent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7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chemeClr val="accent6"/>
        </a:fontRef>
        <a:schemeClr val="accent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chemeClr val="accent6"/>
        </a:fontRef>
        <a:schemeClr val="accent6"/>
      </a:tcTxStyle>
      <a:tcStyle>
        <a:tcBdr>
          <a:left>
            <a:ln w="12700" cap="flat">
              <a:noFill/>
              <a:miter lim="400000"/>
            </a:ln>
          </a:left>
          <a:right>
            <a:ln w="12700" cap="flat">
              <a:noFill/>
              <a:miter lim="400000"/>
            </a:ln>
          </a:right>
          <a:top>
            <a:ln w="50800" cap="flat">
              <a:solidFill>
                <a:schemeClr val="accent6"/>
              </a:solidFill>
              <a:prstDash val="solid"/>
              <a:round/>
            </a:ln>
          </a:top>
          <a:bottom>
            <a:ln w="25400" cap="flat">
              <a:solidFill>
                <a:schemeClr val="accent6"/>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chemeClr val="accent6"/>
              </a:solidFill>
              <a:prstDash val="solid"/>
              <a:round/>
            </a:ln>
          </a:top>
          <a:bottom>
            <a:ln w="25400" cap="flat">
              <a:solidFill>
                <a:schemeClr val="accent6"/>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chemeClr val="accent6"/>
        </a:fontRef>
        <a:schemeClr val="accent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7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2708684C-4D16-4618-839F-0558EEFCDFE6}" styleName="">
    <a:tblBg/>
    <a:wholeTbl>
      <a:tcTxStyle b="off" i="off">
        <a:fontRef idx="minor">
          <a:schemeClr val="accent6"/>
        </a:fontRef>
        <a:schemeClr val="accent6"/>
      </a:tcTxStyle>
      <a:tcStyle>
        <a:tcBdr>
          <a:left>
            <a:ln w="12700" cap="flat">
              <a:solidFill>
                <a:schemeClr val="accent6"/>
              </a:solidFill>
              <a:prstDash val="solid"/>
              <a:round/>
            </a:ln>
          </a:left>
          <a:right>
            <a:ln w="12700" cap="flat">
              <a:solidFill>
                <a:schemeClr val="accent6"/>
              </a:solidFill>
              <a:prstDash val="solid"/>
              <a:round/>
            </a:ln>
          </a:right>
          <a:top>
            <a:ln w="12700" cap="flat">
              <a:solidFill>
                <a:schemeClr val="accent6"/>
              </a:solidFill>
              <a:prstDash val="solid"/>
              <a:round/>
            </a:ln>
          </a:top>
          <a:bottom>
            <a:ln w="12700" cap="flat">
              <a:solidFill>
                <a:schemeClr val="accent6"/>
              </a:solidFill>
              <a:prstDash val="solid"/>
              <a:round/>
            </a:ln>
          </a:bottom>
          <a:insideH>
            <a:ln w="12700" cap="flat">
              <a:solidFill>
                <a:schemeClr val="accent6"/>
              </a:solidFill>
              <a:prstDash val="solid"/>
              <a:round/>
            </a:ln>
          </a:insideH>
          <a:insideV>
            <a:ln w="12700" cap="flat">
              <a:solidFill>
                <a:schemeClr val="accent6"/>
              </a:solidFill>
              <a:prstDash val="solid"/>
              <a:round/>
            </a:ln>
          </a:insideV>
        </a:tcBdr>
        <a:fill>
          <a:solidFill>
            <a:schemeClr val="accent6">
              <a:alpha val="20000"/>
            </a:schemeClr>
          </a:solidFill>
        </a:fill>
      </a:tcStyle>
    </a:wholeTbl>
    <a:band2H>
      <a:tcTxStyle/>
      <a:tcStyle>
        <a:tcBdr/>
        <a:fill>
          <a:solidFill>
            <a:srgbClr val="FFFFFF"/>
          </a:solidFill>
        </a:fill>
      </a:tcStyle>
    </a:band2H>
    <a:firstCol>
      <a:tcTxStyle b="on" i="off">
        <a:fontRef idx="minor">
          <a:schemeClr val="accent6"/>
        </a:fontRef>
        <a:schemeClr val="accent6"/>
      </a:tcTxStyle>
      <a:tcStyle>
        <a:tcBdr>
          <a:left>
            <a:ln w="12700" cap="flat">
              <a:solidFill>
                <a:schemeClr val="accent6"/>
              </a:solidFill>
              <a:prstDash val="solid"/>
              <a:round/>
            </a:ln>
          </a:left>
          <a:right>
            <a:ln w="12700" cap="flat">
              <a:solidFill>
                <a:schemeClr val="accent6"/>
              </a:solidFill>
              <a:prstDash val="solid"/>
              <a:round/>
            </a:ln>
          </a:right>
          <a:top>
            <a:ln w="12700" cap="flat">
              <a:solidFill>
                <a:schemeClr val="accent6"/>
              </a:solidFill>
              <a:prstDash val="solid"/>
              <a:round/>
            </a:ln>
          </a:top>
          <a:bottom>
            <a:ln w="12700" cap="flat">
              <a:solidFill>
                <a:schemeClr val="accent6"/>
              </a:solidFill>
              <a:prstDash val="solid"/>
              <a:round/>
            </a:ln>
          </a:bottom>
          <a:insideH>
            <a:ln w="12700" cap="flat">
              <a:solidFill>
                <a:schemeClr val="accent6"/>
              </a:solidFill>
              <a:prstDash val="solid"/>
              <a:round/>
            </a:ln>
          </a:insideH>
          <a:insideV>
            <a:ln w="12700" cap="flat">
              <a:solidFill>
                <a:schemeClr val="accent6"/>
              </a:solidFill>
              <a:prstDash val="solid"/>
              <a:round/>
            </a:ln>
          </a:insideV>
        </a:tcBdr>
        <a:fill>
          <a:solidFill>
            <a:schemeClr val="accent6">
              <a:alpha val="20000"/>
            </a:schemeClr>
          </a:solidFill>
        </a:fill>
      </a:tcStyle>
    </a:firstCol>
    <a:lastRow>
      <a:tcTxStyle b="on" i="off">
        <a:fontRef idx="minor">
          <a:schemeClr val="accent6"/>
        </a:fontRef>
        <a:schemeClr val="accent6"/>
      </a:tcTxStyle>
      <a:tcStyle>
        <a:tcBdr>
          <a:left>
            <a:ln w="12700" cap="flat">
              <a:solidFill>
                <a:schemeClr val="accent6"/>
              </a:solidFill>
              <a:prstDash val="solid"/>
              <a:round/>
            </a:ln>
          </a:left>
          <a:right>
            <a:ln w="12700" cap="flat">
              <a:solidFill>
                <a:schemeClr val="accent6"/>
              </a:solidFill>
              <a:prstDash val="solid"/>
              <a:round/>
            </a:ln>
          </a:right>
          <a:top>
            <a:ln w="50800" cap="flat">
              <a:solidFill>
                <a:schemeClr val="accent6"/>
              </a:solidFill>
              <a:prstDash val="solid"/>
              <a:round/>
            </a:ln>
          </a:top>
          <a:bottom>
            <a:ln w="12700" cap="flat">
              <a:solidFill>
                <a:schemeClr val="accent6"/>
              </a:solidFill>
              <a:prstDash val="solid"/>
              <a:round/>
            </a:ln>
          </a:bottom>
          <a:insideH>
            <a:ln w="12700" cap="flat">
              <a:solidFill>
                <a:schemeClr val="accent6"/>
              </a:solidFill>
              <a:prstDash val="solid"/>
              <a:round/>
            </a:ln>
          </a:insideH>
          <a:insideV>
            <a:ln w="12700" cap="flat">
              <a:solidFill>
                <a:schemeClr val="accent6"/>
              </a:solidFill>
              <a:prstDash val="solid"/>
              <a:round/>
            </a:ln>
          </a:insideV>
        </a:tcBdr>
        <a:fill>
          <a:noFill/>
        </a:fill>
      </a:tcStyle>
    </a:lastRow>
    <a:firstRow>
      <a:tcTxStyle b="on" i="off">
        <a:fontRef idx="minor">
          <a:schemeClr val="accent6"/>
        </a:fontRef>
        <a:schemeClr val="accent6"/>
      </a:tcTxStyle>
      <a:tcStyle>
        <a:tcBdr>
          <a:left>
            <a:ln w="12700" cap="flat">
              <a:solidFill>
                <a:schemeClr val="accent6"/>
              </a:solidFill>
              <a:prstDash val="solid"/>
              <a:round/>
            </a:ln>
          </a:left>
          <a:right>
            <a:ln w="12700" cap="flat">
              <a:solidFill>
                <a:schemeClr val="accent6"/>
              </a:solidFill>
              <a:prstDash val="solid"/>
              <a:round/>
            </a:ln>
          </a:right>
          <a:top>
            <a:ln w="12700" cap="flat">
              <a:solidFill>
                <a:schemeClr val="accent6"/>
              </a:solidFill>
              <a:prstDash val="solid"/>
              <a:round/>
            </a:ln>
          </a:top>
          <a:bottom>
            <a:ln w="25400" cap="flat">
              <a:solidFill>
                <a:schemeClr val="accent6"/>
              </a:solidFill>
              <a:prstDash val="solid"/>
              <a:round/>
            </a:ln>
          </a:bottom>
          <a:insideH>
            <a:ln w="12700" cap="flat">
              <a:solidFill>
                <a:schemeClr val="accent6"/>
              </a:solidFill>
              <a:prstDash val="solid"/>
              <a:round/>
            </a:ln>
          </a:insideH>
          <a:insideV>
            <a:ln w="12700" cap="flat">
              <a:solidFill>
                <a:schemeClr val="accent6"/>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73D9AD-DC87-EB40-92B0-1BD3BD288EA0}" type="datetimeFigureOut">
              <a:rPr lang="en-US" smtClean="0"/>
              <a:t>8/8/2017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15423EF-3A68-C54A-AF63-EB8CA1DD304A}" type="slidenum">
              <a:rPr lang="en-US" smtClean="0"/>
              <a:t>‹#›</a:t>
            </a:fld>
            <a:endParaRPr lang="en-US" dirty="0"/>
          </a:p>
        </p:txBody>
      </p:sp>
    </p:spTree>
    <p:extLst>
      <p:ext uri="{BB962C8B-B14F-4D97-AF65-F5344CB8AC3E}">
        <p14:creationId xmlns:p14="http://schemas.microsoft.com/office/powerpoint/2010/main" val="89315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3" name="Shape 233"/>
          <p:cNvSpPr>
            <a:spLocks noGrp="1" noRot="1" noChangeAspect="1"/>
          </p:cNvSpPr>
          <p:nvPr>
            <p:ph type="sldImg"/>
          </p:nvPr>
        </p:nvSpPr>
        <p:spPr>
          <a:xfrm>
            <a:off x="1143000" y="685800"/>
            <a:ext cx="4572000" cy="3429000"/>
          </a:xfrm>
          <a:prstGeom prst="rect">
            <a:avLst/>
          </a:prstGeom>
        </p:spPr>
        <p:txBody>
          <a:bodyPr/>
          <a:lstStyle/>
          <a:p>
            <a:endParaRPr/>
          </a:p>
        </p:txBody>
      </p:sp>
      <p:sp>
        <p:nvSpPr>
          <p:cNvPr id="234" name="Shape 23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795035459"/>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github.com/scikit-beam/scikit-bea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9D8F72B-3D01-46D0-A727-27DEC898D410}" type="slidenum">
              <a:rPr lang="en-US" smtClean="0"/>
              <a:t>3</a:t>
            </a:fld>
            <a:endParaRPr lang="en-US" dirty="0"/>
          </a:p>
        </p:txBody>
      </p:sp>
    </p:spTree>
    <p:extLst>
      <p:ext uri="{BB962C8B-B14F-4D97-AF65-F5344CB8AC3E}">
        <p14:creationId xmlns:p14="http://schemas.microsoft.com/office/powerpoint/2010/main" val="1243407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charset="2"/>
              <a:buChar char="Ø"/>
            </a:pPr>
            <a:r>
              <a:rPr lang="en-US" sz="2200" b="1" dirty="0" smtClean="0">
                <a:latin typeface="Times New Roman"/>
                <a:cs typeface="Times New Roman"/>
              </a:rPr>
              <a:t>Primary Objective </a:t>
            </a:r>
            <a:r>
              <a:rPr lang="en-US" sz="2200" dirty="0" smtClean="0">
                <a:latin typeface="Times New Roman"/>
                <a:cs typeface="Times New Roman"/>
              </a:rPr>
              <a:t>- Minimize technique-specificity and maximize code re-usability. </a:t>
            </a:r>
          </a:p>
          <a:p>
            <a:pPr marL="342900" indent="-342900">
              <a:buFont typeface="Wingdings" charset="2"/>
              <a:buChar char="Ø"/>
            </a:pPr>
            <a:endParaRPr lang="en-US" dirty="0" smtClean="0">
              <a:latin typeface="Times New Roman"/>
              <a:cs typeface="Times New Roman"/>
            </a:endParaRPr>
          </a:p>
          <a:p>
            <a:pPr marL="342900" indent="-342900">
              <a:buFont typeface="Wingdings" charset="2"/>
              <a:buChar char="Ø"/>
            </a:pPr>
            <a:r>
              <a:rPr lang="en-US" sz="2200" dirty="0" smtClean="0">
                <a:latin typeface="Times New Roman"/>
                <a:cs typeface="Times New Roman"/>
              </a:rPr>
              <a:t>100% test coverage to all our analysis codes.</a:t>
            </a:r>
          </a:p>
          <a:p>
            <a:pPr marL="342900" indent="-342900">
              <a:buFont typeface="Wingdings" charset="2"/>
              <a:buChar char="Ø"/>
            </a:pPr>
            <a:endParaRPr lang="en-US" dirty="0" smtClean="0">
              <a:latin typeface="Times New Roman"/>
              <a:cs typeface="Times New Roman"/>
            </a:endParaRPr>
          </a:p>
          <a:p>
            <a:pPr marL="342900" indent="-342900">
              <a:buFont typeface="Wingdings" charset="2"/>
              <a:buChar char="Ø"/>
            </a:pPr>
            <a:r>
              <a:rPr lang="en-US" sz="2200" dirty="0" smtClean="0">
                <a:latin typeface="Times New Roman"/>
                <a:cs typeface="Times New Roman"/>
              </a:rPr>
              <a:t>Full documentation for the users and developers. </a:t>
            </a:r>
          </a:p>
          <a:p>
            <a:pPr marL="342900" indent="-342900">
              <a:buFont typeface="Wingdings" charset="2"/>
              <a:buChar char="Ø"/>
            </a:pPr>
            <a:endParaRPr lang="en-US" dirty="0" smtClean="0">
              <a:latin typeface="Times New Roman"/>
              <a:cs typeface="Times New Roman"/>
            </a:endParaRPr>
          </a:p>
          <a:p>
            <a:pPr marL="342900" indent="-342900">
              <a:buFont typeface="Wingdings" charset="2"/>
              <a:buChar char="Ø"/>
            </a:pPr>
            <a:r>
              <a:rPr lang="en-US" sz="2200" dirty="0" smtClean="0">
                <a:latin typeface="Times New Roman"/>
                <a:cs typeface="Times New Roman"/>
              </a:rPr>
              <a:t>All our functions are fully tested and validated by numerous domain experts.</a:t>
            </a:r>
          </a:p>
          <a:p>
            <a:endParaRPr lang="en-US" dirty="0" smtClean="0">
              <a:latin typeface="Times New Roman"/>
              <a:cs typeface="Times New Roman"/>
            </a:endParaRPr>
          </a:p>
          <a:p>
            <a:pPr marL="342900" indent="-342900">
              <a:buFont typeface="Wingdings" charset="2"/>
              <a:buChar char="Ø"/>
            </a:pPr>
            <a:r>
              <a:rPr lang="en-US" sz="2200" dirty="0" smtClean="0">
                <a:latin typeface="Times New Roman"/>
                <a:cs typeface="Times New Roman"/>
              </a:rPr>
              <a:t>Open source :  </a:t>
            </a:r>
            <a:r>
              <a:rPr lang="en-US" sz="2200" dirty="0" smtClean="0">
                <a:latin typeface="Times New Roman"/>
                <a:cs typeface="Times New Roman"/>
                <a:hlinkClick r:id="rId3"/>
              </a:rPr>
              <a:t>https://github.com/scikit-beam/scikit-beam</a:t>
            </a:r>
            <a:endParaRPr lang="en-US" sz="2200" dirty="0" smtClean="0">
              <a:latin typeface="Times New Roman"/>
              <a:cs typeface="Times New Roman"/>
            </a:endParaRPr>
          </a:p>
          <a:p>
            <a:pPr marL="342900" indent="-342900">
              <a:buFont typeface="Wingdings" charset="2"/>
              <a:buChar char="Ø"/>
            </a:pPr>
            <a:endParaRPr lang="en-US" dirty="0" smtClean="0">
              <a:latin typeface="Times New Roman"/>
              <a:cs typeface="Times New Roman"/>
            </a:endParaRPr>
          </a:p>
          <a:p>
            <a:pPr marL="342900" indent="-342900">
              <a:buFont typeface="Wingdings" charset="2"/>
              <a:buChar char="Ø"/>
            </a:pPr>
            <a:r>
              <a:rPr lang="en-US" sz="2200" dirty="0" smtClean="0">
                <a:latin typeface="Times New Roman"/>
                <a:cs typeface="Times New Roman"/>
              </a:rPr>
              <a:t>Scikit-beam  supports all levels of user expertise, from novice to developer.</a:t>
            </a:r>
          </a:p>
          <a:p>
            <a:endParaRPr lang="en-US" dirty="0"/>
          </a:p>
        </p:txBody>
      </p:sp>
    </p:spTree>
    <p:extLst>
      <p:ext uri="{BB962C8B-B14F-4D97-AF65-F5344CB8AC3E}">
        <p14:creationId xmlns:p14="http://schemas.microsoft.com/office/powerpoint/2010/main" val="1705110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Steady state, equilibrium</a:t>
            </a:r>
          </a:p>
          <a:p>
            <a:endParaRPr lang="en-US" dirty="0" smtClean="0"/>
          </a:p>
          <a:p>
            <a:r>
              <a:rPr lang="en-US" sz="2400" u="sng" dirty="0" smtClean="0">
                <a:solidFill>
                  <a:srgbClr val="000000"/>
                </a:solidFill>
                <a:latin typeface="Times New Roman"/>
                <a:cs typeface="Times New Roman"/>
              </a:rPr>
              <a:t>XPCS access a unique combination of length- and time-scales</a:t>
            </a:r>
            <a:endParaRPr lang="en-US" dirty="0"/>
          </a:p>
        </p:txBody>
      </p:sp>
    </p:spTree>
    <p:extLst>
      <p:ext uri="{BB962C8B-B14F-4D97-AF65-F5344CB8AC3E}">
        <p14:creationId xmlns:p14="http://schemas.microsoft.com/office/powerpoint/2010/main" val="1312553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30000" dirty="0" smtClean="0"/>
              <a:t>Parallelizing these software tools to use multiple processers available in the computer infrastructure of the NSLSII is the next step. </a:t>
            </a:r>
            <a:endParaRPr lang="en-US" dirty="0" smtClean="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9D8F72B-3D01-46D0-A727-27DEC898D410}" type="slidenum">
              <a:rPr lang="en-US" smtClean="0"/>
              <a:t>14</a:t>
            </a:fld>
            <a:endParaRPr lang="en-US" dirty="0"/>
          </a:p>
        </p:txBody>
      </p:sp>
    </p:spTree>
    <p:extLst>
      <p:ext uri="{BB962C8B-B14F-4D97-AF65-F5344CB8AC3E}">
        <p14:creationId xmlns:p14="http://schemas.microsoft.com/office/powerpoint/2010/main" val="3446117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facilities are</a:t>
            </a:r>
            <a:r>
              <a:rPr lang="en-US" baseline="0" dirty="0" smtClean="0"/>
              <a:t> </a:t>
            </a:r>
            <a:r>
              <a:rPr lang="en-US" dirty="0" smtClean="0"/>
              <a:t>very much similar to those exposed by NVidia's CUDA C</a:t>
            </a:r>
          </a:p>
          <a:p>
            <a:r>
              <a:rPr lang="en-US" dirty="0" smtClean="0"/>
              <a:t>Language. It is mentioned in the numba documentation pure</a:t>
            </a:r>
          </a:p>
          <a:p>
            <a:r>
              <a:rPr lang="en-US" dirty="0" smtClean="0"/>
              <a:t>Python codes can be gain similar performance as</a:t>
            </a:r>
          </a:p>
          <a:p>
            <a:r>
              <a:rPr lang="en-US" dirty="0" smtClean="0"/>
              <a:t>C, C++ and Fortan codes using numba.</a:t>
            </a:r>
          </a:p>
          <a:p>
            <a:endParaRPr lang="en-US" dirty="0" smtClean="0"/>
          </a:p>
          <a:p>
            <a:r>
              <a:rPr lang="en-US" dirty="0" smtClean="0"/>
              <a:t> These</a:t>
            </a:r>
          </a:p>
          <a:p>
            <a:r>
              <a:rPr lang="en-US" dirty="0" smtClean="0"/>
              <a:t>data will be very much important of parallelizing other functions in</a:t>
            </a:r>
          </a:p>
          <a:p>
            <a:r>
              <a:rPr lang="en-US" dirty="0" smtClean="0"/>
              <a:t>scikit-beam data analysis library. </a:t>
            </a:r>
          </a:p>
          <a:p>
            <a:endParaRPr lang="en-US" dirty="0" smtClean="0"/>
          </a:p>
          <a:p>
            <a:endParaRPr lang="en-US" dirty="0"/>
          </a:p>
        </p:txBody>
      </p:sp>
    </p:spTree>
    <p:extLst>
      <p:ext uri="{BB962C8B-B14F-4D97-AF65-F5344CB8AC3E}">
        <p14:creationId xmlns:p14="http://schemas.microsoft.com/office/powerpoint/2010/main" val="31100591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2" name="image2.jpeg" descr="BNLppt_BG_Title_NewDOElogo_OffSci.jp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3" name="Shape 13"/>
          <p:cNvSpPr>
            <a:spLocks noGrp="1"/>
          </p:cNvSpPr>
          <p:nvPr>
            <p:ph type="title"/>
          </p:nvPr>
        </p:nvSpPr>
        <p:spPr>
          <a:xfrm>
            <a:off x="457200" y="0"/>
            <a:ext cx="6172200" cy="2057400"/>
          </a:xfrm>
          <a:prstGeom prst="rect">
            <a:avLst/>
          </a:prstGeom>
        </p:spPr>
        <p:txBody>
          <a:bodyPr anchor="b"/>
          <a:lstStyle>
            <a:lvl1pPr algn="r">
              <a:defRPr sz="3800">
                <a:solidFill>
                  <a:srgbClr val="FFFFFF"/>
                </a:solidFill>
              </a:defRPr>
            </a:lvl1pPr>
          </a:lstStyle>
          <a:p>
            <a:r>
              <a:t>Title Text</a:t>
            </a:r>
          </a:p>
        </p:txBody>
      </p:sp>
      <p:sp>
        <p:nvSpPr>
          <p:cNvPr id="14" name="Shape 14"/>
          <p:cNvSpPr>
            <a:spLocks noGrp="1"/>
          </p:cNvSpPr>
          <p:nvPr>
            <p:ph type="body" sz="half" idx="1"/>
          </p:nvPr>
        </p:nvSpPr>
        <p:spPr>
          <a:xfrm>
            <a:off x="457200" y="2286000"/>
            <a:ext cx="6172200" cy="2705100"/>
          </a:xfrm>
          <a:prstGeom prst="rect">
            <a:avLst/>
          </a:prstGeom>
        </p:spPr>
        <p:txBody>
          <a:bodyPr/>
          <a:lstStyle>
            <a:lvl1pPr marL="0" indent="0" algn="r">
              <a:spcBef>
                <a:spcPts val="400"/>
              </a:spcBef>
              <a:buClrTx/>
              <a:buSzTx/>
              <a:buFontTx/>
              <a:buNone/>
              <a:defRPr sz="1900" i="1">
                <a:solidFill>
                  <a:srgbClr val="FFFFFF"/>
                </a:solidFill>
              </a:defRPr>
            </a:lvl1pPr>
            <a:lvl2pPr marL="728662" indent="-271462" algn="r">
              <a:spcBef>
                <a:spcPts val="400"/>
              </a:spcBef>
              <a:buClrTx/>
              <a:buFontTx/>
              <a:defRPr sz="1900" i="1">
                <a:solidFill>
                  <a:srgbClr val="FFFFFF"/>
                </a:solidFill>
              </a:defRPr>
            </a:lvl2pPr>
            <a:lvl3pPr marL="1098550" indent="-241300" algn="r">
              <a:spcBef>
                <a:spcPts val="400"/>
              </a:spcBef>
              <a:buClrTx/>
              <a:buFontTx/>
              <a:defRPr sz="1900" i="1">
                <a:solidFill>
                  <a:srgbClr val="FFFFFF"/>
                </a:solidFill>
              </a:defRPr>
            </a:lvl3pPr>
            <a:lvl4pPr marL="1441450" indent="-241300" algn="r">
              <a:spcBef>
                <a:spcPts val="400"/>
              </a:spcBef>
              <a:buClrTx/>
              <a:buFontTx/>
              <a:defRPr sz="1900" i="1">
                <a:solidFill>
                  <a:srgbClr val="FFFFFF"/>
                </a:solidFill>
              </a:defRPr>
            </a:lvl4pPr>
            <a:lvl5pPr marL="1784350" indent="-241300" algn="r">
              <a:spcBef>
                <a:spcPts val="400"/>
              </a:spcBef>
              <a:buClrTx/>
              <a:buFontTx/>
              <a:defRPr sz="1900" i="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5" name="Shape 15"/>
          <p:cNvSpPr>
            <a:spLocks noGrp="1"/>
          </p:cNvSpPr>
          <p:nvPr>
            <p:ph type="sldNum" sz="quarter" idx="2"/>
          </p:nvPr>
        </p:nvSpPr>
        <p:spPr>
          <a:xfrm>
            <a:off x="6553200" y="6067532"/>
            <a:ext cx="301904" cy="28882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09" name="image2.jpeg" descr="BNLppt_BG_Title_NewDOElogo_OffSci.jp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10" name="Shape 110"/>
          <p:cNvSpPr>
            <a:spLocks noGrp="1"/>
          </p:cNvSpPr>
          <p:nvPr>
            <p:ph type="title"/>
          </p:nvPr>
        </p:nvSpPr>
        <p:spPr>
          <a:xfrm>
            <a:off x="457200" y="0"/>
            <a:ext cx="6172200" cy="2057400"/>
          </a:xfrm>
          <a:prstGeom prst="rect">
            <a:avLst/>
          </a:prstGeom>
        </p:spPr>
        <p:txBody>
          <a:bodyPr anchor="b"/>
          <a:lstStyle>
            <a:lvl1pPr algn="r">
              <a:defRPr sz="3800">
                <a:solidFill>
                  <a:srgbClr val="FFFFFF"/>
                </a:solidFill>
              </a:defRPr>
            </a:lvl1pPr>
          </a:lstStyle>
          <a:p>
            <a:r>
              <a:t>Title Text</a:t>
            </a:r>
          </a:p>
        </p:txBody>
      </p:sp>
      <p:sp>
        <p:nvSpPr>
          <p:cNvPr id="111" name="Shape 111"/>
          <p:cNvSpPr>
            <a:spLocks noGrp="1"/>
          </p:cNvSpPr>
          <p:nvPr>
            <p:ph type="body" sz="half" idx="1"/>
          </p:nvPr>
        </p:nvSpPr>
        <p:spPr>
          <a:xfrm>
            <a:off x="457200" y="2286000"/>
            <a:ext cx="6172200" cy="2705100"/>
          </a:xfrm>
          <a:prstGeom prst="rect">
            <a:avLst/>
          </a:prstGeom>
        </p:spPr>
        <p:txBody>
          <a:bodyPr/>
          <a:lstStyle>
            <a:lvl1pPr marL="0" indent="0" algn="r">
              <a:spcBef>
                <a:spcPts val="400"/>
              </a:spcBef>
              <a:buClrTx/>
              <a:buSzTx/>
              <a:buFontTx/>
              <a:buNone/>
              <a:defRPr sz="1900" i="1">
                <a:solidFill>
                  <a:srgbClr val="FFFFFF"/>
                </a:solidFill>
              </a:defRPr>
            </a:lvl1pPr>
            <a:lvl2pPr marL="728662" indent="-271462" algn="r">
              <a:spcBef>
                <a:spcPts val="400"/>
              </a:spcBef>
              <a:buClrTx/>
              <a:buFontTx/>
              <a:defRPr sz="1900" i="1">
                <a:solidFill>
                  <a:srgbClr val="FFFFFF"/>
                </a:solidFill>
              </a:defRPr>
            </a:lvl2pPr>
            <a:lvl3pPr marL="1098550" indent="-241300" algn="r">
              <a:spcBef>
                <a:spcPts val="400"/>
              </a:spcBef>
              <a:buClrTx/>
              <a:buFontTx/>
              <a:defRPr sz="1900" i="1">
                <a:solidFill>
                  <a:srgbClr val="FFFFFF"/>
                </a:solidFill>
              </a:defRPr>
            </a:lvl3pPr>
            <a:lvl4pPr marL="1441450" indent="-241300" algn="r">
              <a:spcBef>
                <a:spcPts val="400"/>
              </a:spcBef>
              <a:buClrTx/>
              <a:buFontTx/>
              <a:defRPr sz="1900" i="1">
                <a:solidFill>
                  <a:srgbClr val="FFFFFF"/>
                </a:solidFill>
              </a:defRPr>
            </a:lvl4pPr>
            <a:lvl5pPr marL="1784350" indent="-241300" algn="r">
              <a:spcBef>
                <a:spcPts val="400"/>
              </a:spcBef>
              <a:buClrTx/>
              <a:buFontTx/>
              <a:defRPr sz="1900" i="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12" name="Shape 112"/>
          <p:cNvSpPr>
            <a:spLocks noGrp="1"/>
          </p:cNvSpPr>
          <p:nvPr>
            <p:ph type="sldNum" sz="quarter" idx="2"/>
          </p:nvPr>
        </p:nvSpPr>
        <p:spPr>
          <a:xfrm>
            <a:off x="6553200" y="6067532"/>
            <a:ext cx="301904" cy="28882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129" name="image3.jpeg" descr="Y:\Jen\BNL PPT Template\ppt_BG_BodySlide_BNL_blue_NO_GRAPHIC.jpg"/>
          <p:cNvPicPr>
            <a:picLocks noChangeAspect="1"/>
          </p:cNvPicPr>
          <p:nvPr/>
        </p:nvPicPr>
        <p:blipFill>
          <a:blip r:embed="rId2">
            <a:extLst/>
          </a:blip>
          <a:stretch>
            <a:fillRect/>
          </a:stretch>
        </p:blipFill>
        <p:spPr>
          <a:xfrm>
            <a:off x="-3" y="0"/>
            <a:ext cx="9144004" cy="6858000"/>
          </a:xfrm>
          <a:prstGeom prst="rect">
            <a:avLst/>
          </a:prstGeom>
          <a:ln w="12700">
            <a:miter lim="400000"/>
          </a:ln>
        </p:spPr>
      </p:pic>
      <p:sp>
        <p:nvSpPr>
          <p:cNvPr id="130" name="Shape 130"/>
          <p:cNvSpPr>
            <a:spLocks noGrp="1"/>
          </p:cNvSpPr>
          <p:nvPr>
            <p:ph type="title"/>
          </p:nvPr>
        </p:nvSpPr>
        <p:spPr>
          <a:xfrm>
            <a:off x="722312" y="4406900"/>
            <a:ext cx="7772401" cy="1362075"/>
          </a:xfrm>
          <a:prstGeom prst="rect">
            <a:avLst/>
          </a:prstGeom>
        </p:spPr>
        <p:txBody>
          <a:bodyPr anchor="t"/>
          <a:lstStyle>
            <a:lvl1pPr>
              <a:defRPr sz="4000" cap="all"/>
            </a:lvl1pPr>
          </a:lstStyle>
          <a:p>
            <a:r>
              <a:t>Title Text</a:t>
            </a:r>
          </a:p>
        </p:txBody>
      </p:sp>
      <p:sp>
        <p:nvSpPr>
          <p:cNvPr id="131" name="Shape 131"/>
          <p:cNvSpPr>
            <a:spLocks noGrp="1"/>
          </p:cNvSpPr>
          <p:nvPr>
            <p:ph type="body" sz="quarter" idx="1"/>
          </p:nvPr>
        </p:nvSpPr>
        <p:spPr>
          <a:xfrm>
            <a:off x="722312" y="2906713"/>
            <a:ext cx="7772401" cy="1500193"/>
          </a:xfrm>
          <a:prstGeom prst="rect">
            <a:avLst/>
          </a:prstGeom>
        </p:spPr>
        <p:txBody>
          <a:bodyPr anchor="b"/>
          <a:lstStyle>
            <a:lvl1pPr marL="0" indent="0">
              <a:spcBef>
                <a:spcPts val="400"/>
              </a:spcBef>
              <a:buClrTx/>
              <a:buSzTx/>
              <a:buFontTx/>
              <a:buNone/>
              <a:defRPr sz="2000"/>
            </a:lvl1pPr>
            <a:lvl2pPr marL="0" indent="0">
              <a:spcBef>
                <a:spcPts val="400"/>
              </a:spcBef>
              <a:buClrTx/>
              <a:buSzTx/>
              <a:buFontTx/>
              <a:buNone/>
              <a:defRPr sz="2000"/>
            </a:lvl2pPr>
            <a:lvl3pPr marL="0" indent="0">
              <a:spcBef>
                <a:spcPts val="400"/>
              </a:spcBef>
              <a:buClrTx/>
              <a:buSzTx/>
              <a:buFontTx/>
              <a:buNone/>
              <a:defRPr sz="2000"/>
            </a:lvl3pPr>
            <a:lvl4pPr marL="0" indent="0">
              <a:spcBef>
                <a:spcPts val="400"/>
              </a:spcBef>
              <a:buClrTx/>
              <a:buSzTx/>
              <a:buFontTx/>
              <a:buNone/>
              <a:defRPr sz="2000"/>
            </a:lvl4pPr>
            <a:lvl5pPr marL="0" indent="0">
              <a:spcBef>
                <a:spcPts val="400"/>
              </a:spcBef>
              <a:buClrTx/>
              <a:buSzTx/>
              <a:buFontTx/>
              <a:buNone/>
              <a:defRPr sz="2000"/>
            </a:lvl5pPr>
          </a:lstStyle>
          <a:p>
            <a:r>
              <a:t>Body Level One</a:t>
            </a:r>
          </a:p>
          <a:p>
            <a:pPr lvl="1"/>
            <a:r>
              <a:t>Body Level Two</a:t>
            </a:r>
          </a:p>
          <a:p>
            <a:pPr lvl="2"/>
            <a:r>
              <a:t>Body Level Three</a:t>
            </a:r>
          </a:p>
          <a:p>
            <a:pPr lvl="3"/>
            <a:r>
              <a:t>Body Level Four</a:t>
            </a:r>
          </a:p>
          <a:p>
            <a:pPr lvl="4"/>
            <a:r>
              <a:t>Body Level Five</a:t>
            </a:r>
          </a:p>
        </p:txBody>
      </p:sp>
      <p:sp>
        <p:nvSpPr>
          <p:cNvPr id="132" name="Shape 13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139" name="image3.jpeg" descr="Y:\Jen\BNL PPT Template\ppt_BG_BodySlide_BNL_blue_NO_GRAPHIC.jpg"/>
          <p:cNvPicPr>
            <a:picLocks noChangeAspect="1"/>
          </p:cNvPicPr>
          <p:nvPr/>
        </p:nvPicPr>
        <p:blipFill>
          <a:blip r:embed="rId2">
            <a:extLst/>
          </a:blip>
          <a:stretch>
            <a:fillRect/>
          </a:stretch>
        </p:blipFill>
        <p:spPr>
          <a:xfrm>
            <a:off x="-3" y="0"/>
            <a:ext cx="9144004" cy="6858000"/>
          </a:xfrm>
          <a:prstGeom prst="rect">
            <a:avLst/>
          </a:prstGeom>
          <a:ln w="12700">
            <a:miter lim="400000"/>
          </a:ln>
        </p:spPr>
      </p:pic>
      <p:sp>
        <p:nvSpPr>
          <p:cNvPr id="140" name="Shape 140"/>
          <p:cNvSpPr>
            <a:spLocks noGrp="1"/>
          </p:cNvSpPr>
          <p:nvPr>
            <p:ph type="title"/>
          </p:nvPr>
        </p:nvSpPr>
        <p:spPr>
          <a:prstGeom prst="rect">
            <a:avLst/>
          </a:prstGeom>
        </p:spPr>
        <p:txBody>
          <a:bodyPr/>
          <a:lstStyle/>
          <a:p>
            <a:r>
              <a:t>Title Text</a:t>
            </a:r>
          </a:p>
        </p:txBody>
      </p:sp>
      <p:sp>
        <p:nvSpPr>
          <p:cNvPr id="141" name="Shape 141"/>
          <p:cNvSpPr>
            <a:spLocks noGrp="1"/>
          </p:cNvSpPr>
          <p:nvPr>
            <p:ph type="body" sz="half" idx="1"/>
          </p:nvPr>
        </p:nvSpPr>
        <p:spPr>
          <a:xfrm>
            <a:off x="762000" y="1828800"/>
            <a:ext cx="3733800" cy="5029200"/>
          </a:xfrm>
          <a:prstGeom prst="rect">
            <a:avLst/>
          </a:prstGeom>
        </p:spPr>
        <p:txBody>
          <a:bodyPr/>
          <a:lstStyle>
            <a:lvl1pPr>
              <a:spcBef>
                <a:spcPts val="600"/>
              </a:spcBef>
              <a:defRPr sz="2800"/>
            </a:lvl1pPr>
            <a:lvl2pPr marL="790575" indent="-333375">
              <a:spcBef>
                <a:spcPts val="600"/>
              </a:spcBef>
              <a:defRPr sz="2800"/>
            </a:lvl2pPr>
            <a:lvl3pPr marL="1177288" indent="-320038">
              <a:spcBef>
                <a:spcPts val="600"/>
              </a:spcBef>
              <a:defRPr sz="2800"/>
            </a:lvl3pPr>
            <a:lvl4pPr marL="1555750" indent="-355600">
              <a:spcBef>
                <a:spcPts val="600"/>
              </a:spcBef>
              <a:defRPr sz="2800"/>
            </a:lvl4pPr>
            <a:lvl5pPr marL="189865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142" name="Shape 1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149" name="image3.jpeg" descr="Y:\Jen\BNL PPT Template\ppt_BG_BodySlide_BNL_blue_NO_GRAPHIC.jpg"/>
          <p:cNvPicPr>
            <a:picLocks noChangeAspect="1"/>
          </p:cNvPicPr>
          <p:nvPr/>
        </p:nvPicPr>
        <p:blipFill>
          <a:blip r:embed="rId2">
            <a:extLst/>
          </a:blip>
          <a:stretch>
            <a:fillRect/>
          </a:stretch>
        </p:blipFill>
        <p:spPr>
          <a:xfrm>
            <a:off x="-3" y="0"/>
            <a:ext cx="9144004" cy="6858000"/>
          </a:xfrm>
          <a:prstGeom prst="rect">
            <a:avLst/>
          </a:prstGeom>
          <a:ln w="12700">
            <a:miter lim="400000"/>
          </a:ln>
        </p:spPr>
      </p:pic>
      <p:sp>
        <p:nvSpPr>
          <p:cNvPr id="150" name="Shape 150"/>
          <p:cNvSpPr>
            <a:spLocks noGrp="1"/>
          </p:cNvSpPr>
          <p:nvPr>
            <p:ph type="title"/>
          </p:nvPr>
        </p:nvSpPr>
        <p:spPr>
          <a:xfrm>
            <a:off x="457200" y="256810"/>
            <a:ext cx="8229600" cy="1178656"/>
          </a:xfrm>
          <a:prstGeom prst="rect">
            <a:avLst/>
          </a:prstGeom>
        </p:spPr>
        <p:txBody>
          <a:bodyPr/>
          <a:lstStyle/>
          <a:p>
            <a:r>
              <a:t>Title Text</a:t>
            </a:r>
          </a:p>
        </p:txBody>
      </p:sp>
      <p:sp>
        <p:nvSpPr>
          <p:cNvPr id="151" name="Shape 151"/>
          <p:cNvSpPr>
            <a:spLocks noGrp="1"/>
          </p:cNvSpPr>
          <p:nvPr>
            <p:ph type="body" sz="quarter" idx="1"/>
          </p:nvPr>
        </p:nvSpPr>
        <p:spPr>
          <a:xfrm>
            <a:off x="457200" y="1435464"/>
            <a:ext cx="4040188" cy="739417"/>
          </a:xfrm>
          <a:prstGeom prst="rect">
            <a:avLst/>
          </a:prstGeom>
        </p:spPr>
        <p:txBody>
          <a:bodyPr anchor="b"/>
          <a:lstStyle>
            <a:lvl1pPr marL="0" indent="0">
              <a:buClrTx/>
              <a:buSzTx/>
              <a:buFontTx/>
              <a:buNone/>
              <a:defRPr b="1"/>
            </a:lvl1pPr>
            <a:lvl2pPr marL="0" indent="0">
              <a:buClrTx/>
              <a:buSzTx/>
              <a:buFontTx/>
              <a:buNone/>
              <a:defRPr b="1"/>
            </a:lvl2pPr>
            <a:lvl3pPr marL="0" indent="0">
              <a:buClrTx/>
              <a:buSzTx/>
              <a:buFontTx/>
              <a:buNone/>
              <a:defRPr b="1"/>
            </a:lvl3pPr>
            <a:lvl4pPr marL="0" indent="0">
              <a:buClrTx/>
              <a:buSzTx/>
              <a:buFontTx/>
              <a:buNone/>
              <a:defRPr b="1"/>
            </a:lvl4pPr>
            <a:lvl5pPr marL="0" indent="0">
              <a:buClrTx/>
              <a:buSzTx/>
              <a:buFontTx/>
              <a:buNone/>
              <a:defRPr b="1"/>
            </a:lvl5pPr>
          </a:lstStyle>
          <a:p>
            <a:r>
              <a:t>Body Level One</a:t>
            </a:r>
          </a:p>
          <a:p>
            <a:pPr lvl="1"/>
            <a:r>
              <a:t>Body Level Two</a:t>
            </a:r>
          </a:p>
          <a:p>
            <a:pPr lvl="2"/>
            <a:r>
              <a:t>Body Level Three</a:t>
            </a:r>
          </a:p>
          <a:p>
            <a:pPr lvl="3"/>
            <a:r>
              <a:t>Body Level Four</a:t>
            </a:r>
          </a:p>
          <a:p>
            <a:pPr lvl="4"/>
            <a:r>
              <a:t>Body Level Five</a:t>
            </a:r>
          </a:p>
        </p:txBody>
      </p:sp>
      <p:sp>
        <p:nvSpPr>
          <p:cNvPr id="152" name="Shape 15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159" name="image3.jpeg" descr="Y:\Jen\BNL PPT Template\ppt_BG_BodySlide_BNL_blue_NO_GRAPHIC.jpg"/>
          <p:cNvPicPr>
            <a:picLocks noChangeAspect="1"/>
          </p:cNvPicPr>
          <p:nvPr/>
        </p:nvPicPr>
        <p:blipFill>
          <a:blip r:embed="rId2">
            <a:extLst/>
          </a:blip>
          <a:stretch>
            <a:fillRect/>
          </a:stretch>
        </p:blipFill>
        <p:spPr>
          <a:xfrm>
            <a:off x="-3" y="0"/>
            <a:ext cx="9144004" cy="6858000"/>
          </a:xfrm>
          <a:prstGeom prst="rect">
            <a:avLst/>
          </a:prstGeom>
          <a:ln w="12700">
            <a:miter lim="400000"/>
          </a:ln>
        </p:spPr>
      </p:pic>
      <p:sp>
        <p:nvSpPr>
          <p:cNvPr id="160" name="Shape 160"/>
          <p:cNvSpPr>
            <a:spLocks noGrp="1"/>
          </p:cNvSpPr>
          <p:nvPr>
            <p:ph type="title"/>
          </p:nvPr>
        </p:nvSpPr>
        <p:spPr>
          <a:xfrm>
            <a:off x="381000" y="100008"/>
            <a:ext cx="8382000" cy="1500194"/>
          </a:xfrm>
          <a:prstGeom prst="rect">
            <a:avLst/>
          </a:prstGeom>
        </p:spPr>
        <p:txBody>
          <a:bodyPr/>
          <a:lstStyle/>
          <a:p>
            <a:r>
              <a:t>Title Text</a:t>
            </a:r>
          </a:p>
        </p:txBody>
      </p:sp>
      <p:sp>
        <p:nvSpPr>
          <p:cNvPr id="161" name="Shape 16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168" name="image3.jpeg" descr="Y:\Jen\BNL PPT Template\ppt_BG_BodySlide_BNL_blue_NO_GRAPHIC.jpg"/>
          <p:cNvPicPr>
            <a:picLocks noChangeAspect="1"/>
          </p:cNvPicPr>
          <p:nvPr/>
        </p:nvPicPr>
        <p:blipFill>
          <a:blip r:embed="rId2">
            <a:extLst/>
          </a:blip>
          <a:stretch>
            <a:fillRect/>
          </a:stretch>
        </p:blipFill>
        <p:spPr>
          <a:xfrm>
            <a:off x="-3" y="0"/>
            <a:ext cx="9144004" cy="6858000"/>
          </a:xfrm>
          <a:prstGeom prst="rect">
            <a:avLst/>
          </a:prstGeom>
          <a:ln w="12700">
            <a:miter lim="400000"/>
          </a:ln>
        </p:spPr>
      </p:pic>
      <p:sp>
        <p:nvSpPr>
          <p:cNvPr id="169" name="Shape 16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176" name="image3.jpeg" descr="Y:\Jen\BNL PPT Template\ppt_BG_BodySlide_BNL_blue_NO_GRAPHIC.jpg"/>
          <p:cNvPicPr>
            <a:picLocks noChangeAspect="1"/>
          </p:cNvPicPr>
          <p:nvPr/>
        </p:nvPicPr>
        <p:blipFill>
          <a:blip r:embed="rId2">
            <a:extLst/>
          </a:blip>
          <a:stretch>
            <a:fillRect/>
          </a:stretch>
        </p:blipFill>
        <p:spPr>
          <a:xfrm>
            <a:off x="-3" y="0"/>
            <a:ext cx="9144004" cy="6858000"/>
          </a:xfrm>
          <a:prstGeom prst="rect">
            <a:avLst/>
          </a:prstGeom>
          <a:ln w="12700">
            <a:miter lim="400000"/>
          </a:ln>
        </p:spPr>
      </p:pic>
      <p:sp>
        <p:nvSpPr>
          <p:cNvPr id="177" name="Shape 177"/>
          <p:cNvSpPr>
            <a:spLocks noGrp="1"/>
          </p:cNvSpPr>
          <p:nvPr>
            <p:ph type="title"/>
          </p:nvPr>
        </p:nvSpPr>
        <p:spPr>
          <a:xfrm>
            <a:off x="457200" y="0"/>
            <a:ext cx="3008316" cy="1435100"/>
          </a:xfrm>
          <a:prstGeom prst="rect">
            <a:avLst/>
          </a:prstGeom>
        </p:spPr>
        <p:txBody>
          <a:bodyPr anchor="b"/>
          <a:lstStyle>
            <a:lvl1pPr>
              <a:defRPr sz="2000"/>
            </a:lvl1pPr>
          </a:lstStyle>
          <a:p>
            <a:r>
              <a:t>Title Text</a:t>
            </a:r>
          </a:p>
        </p:txBody>
      </p:sp>
      <p:sp>
        <p:nvSpPr>
          <p:cNvPr id="178" name="Shape 178"/>
          <p:cNvSpPr>
            <a:spLocks noGrp="1"/>
          </p:cNvSpPr>
          <p:nvPr>
            <p:ph type="body" idx="1"/>
          </p:nvPr>
        </p:nvSpPr>
        <p:spPr>
          <a:xfrm>
            <a:off x="3575050" y="273050"/>
            <a:ext cx="5111750" cy="6584950"/>
          </a:xfrm>
          <a:prstGeom prst="rect">
            <a:avLst/>
          </a:prstGeom>
        </p:spPr>
        <p:txBody>
          <a:bodyPr/>
          <a:lstStyle>
            <a:lvl1pPr>
              <a:spcBef>
                <a:spcPts val="700"/>
              </a:spcBef>
              <a:defRPr sz="3200"/>
            </a:lvl1pPr>
            <a:lvl2pPr marL="783771" indent="-326571">
              <a:spcBef>
                <a:spcPts val="700"/>
              </a:spcBef>
              <a:defRPr sz="3200"/>
            </a:lvl2pPr>
            <a:lvl3pPr>
              <a:spcBef>
                <a:spcPts val="700"/>
              </a:spcBef>
              <a:defRPr sz="3200"/>
            </a:lvl3pPr>
            <a:lvl4pPr marL="1565910" indent="-365760">
              <a:spcBef>
                <a:spcPts val="700"/>
              </a:spcBef>
              <a:defRPr sz="3200"/>
            </a:lvl4pPr>
            <a:lvl5pPr marL="1908810" indent="-365760">
              <a:spcBef>
                <a:spcPts val="700"/>
              </a:spcBef>
              <a:defRPr sz="3200"/>
            </a:lvl5pPr>
          </a:lstStyle>
          <a:p>
            <a:r>
              <a:t>Body Level One</a:t>
            </a:r>
          </a:p>
          <a:p>
            <a:pPr lvl="1"/>
            <a:r>
              <a:t>Body Level Two</a:t>
            </a:r>
          </a:p>
          <a:p>
            <a:pPr lvl="2"/>
            <a:r>
              <a:t>Body Level Three</a:t>
            </a:r>
          </a:p>
          <a:p>
            <a:pPr lvl="3"/>
            <a:r>
              <a:t>Body Level Four</a:t>
            </a:r>
          </a:p>
          <a:p>
            <a:pPr lvl="4"/>
            <a:r>
              <a:t>Body Level Five</a:t>
            </a:r>
          </a:p>
        </p:txBody>
      </p:sp>
      <p:sp>
        <p:nvSpPr>
          <p:cNvPr id="179" name="Shape 17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186" name="image3.jpeg" descr="Y:\Jen\BNL PPT Template\ppt_BG_BodySlide_BNL_blue_NO_GRAPHIC.jpg"/>
          <p:cNvPicPr>
            <a:picLocks noChangeAspect="1"/>
          </p:cNvPicPr>
          <p:nvPr/>
        </p:nvPicPr>
        <p:blipFill>
          <a:blip r:embed="rId2">
            <a:extLst/>
          </a:blip>
          <a:stretch>
            <a:fillRect/>
          </a:stretch>
        </p:blipFill>
        <p:spPr>
          <a:xfrm>
            <a:off x="-3" y="0"/>
            <a:ext cx="9144004" cy="6858000"/>
          </a:xfrm>
          <a:prstGeom prst="rect">
            <a:avLst/>
          </a:prstGeom>
          <a:ln w="12700">
            <a:miter lim="400000"/>
          </a:ln>
        </p:spPr>
      </p:pic>
      <p:sp>
        <p:nvSpPr>
          <p:cNvPr id="187" name="Shape 187"/>
          <p:cNvSpPr>
            <a:spLocks noGrp="1"/>
          </p:cNvSpPr>
          <p:nvPr>
            <p:ph type="title"/>
          </p:nvPr>
        </p:nvSpPr>
        <p:spPr>
          <a:xfrm>
            <a:off x="1792288" y="4800600"/>
            <a:ext cx="5486404" cy="566738"/>
          </a:xfrm>
          <a:prstGeom prst="rect">
            <a:avLst/>
          </a:prstGeom>
        </p:spPr>
        <p:txBody>
          <a:bodyPr anchor="b"/>
          <a:lstStyle>
            <a:lvl1pPr>
              <a:defRPr sz="2000"/>
            </a:lvl1pPr>
          </a:lstStyle>
          <a:p>
            <a:r>
              <a:t>Title Text</a:t>
            </a:r>
          </a:p>
        </p:txBody>
      </p:sp>
      <p:sp>
        <p:nvSpPr>
          <p:cNvPr id="188" name="Shape 188"/>
          <p:cNvSpPr>
            <a:spLocks noGrp="1"/>
          </p:cNvSpPr>
          <p:nvPr>
            <p:ph type="body" sz="quarter" idx="1"/>
          </p:nvPr>
        </p:nvSpPr>
        <p:spPr>
          <a:xfrm>
            <a:off x="1792288" y="5367337"/>
            <a:ext cx="5486404" cy="804868"/>
          </a:xfrm>
          <a:prstGeom prst="rect">
            <a:avLst/>
          </a:prstGeom>
        </p:spPr>
        <p:txBody>
          <a:bodyPr/>
          <a:lstStyle>
            <a:lvl1pPr marL="0" indent="0">
              <a:spcBef>
                <a:spcPts val="300"/>
              </a:spcBef>
              <a:buClrTx/>
              <a:buSzTx/>
              <a:buFontTx/>
              <a:buNone/>
              <a:defRPr sz="1400"/>
            </a:lvl1pPr>
            <a:lvl2pPr marL="0" indent="0">
              <a:spcBef>
                <a:spcPts val="300"/>
              </a:spcBef>
              <a:buClrTx/>
              <a:buSzTx/>
              <a:buFontTx/>
              <a:buNone/>
              <a:defRPr sz="1400"/>
            </a:lvl2pPr>
            <a:lvl3pPr marL="0" indent="0">
              <a:spcBef>
                <a:spcPts val="300"/>
              </a:spcBef>
              <a:buClrTx/>
              <a:buSzTx/>
              <a:buFontTx/>
              <a:buNone/>
              <a:defRPr sz="1400"/>
            </a:lvl3pPr>
            <a:lvl4pPr marL="0" indent="0">
              <a:spcBef>
                <a:spcPts val="300"/>
              </a:spcBef>
              <a:buClrTx/>
              <a:buSzTx/>
              <a:buFontTx/>
              <a:buNone/>
              <a:defRPr sz="1400"/>
            </a:lvl4pPr>
            <a:lvl5pPr marL="0" indent="0">
              <a:spcBef>
                <a:spcPts val="300"/>
              </a:spcBef>
              <a:buClrTx/>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89" name="Shape 18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pic>
        <p:nvPicPr>
          <p:cNvPr id="196" name="image3.jpeg" descr="Y:\Jen\BNL PPT Template\ppt_BG_BodySlide_BNL_blue_NO_GRAPHIC.jpg"/>
          <p:cNvPicPr>
            <a:picLocks noChangeAspect="1"/>
          </p:cNvPicPr>
          <p:nvPr/>
        </p:nvPicPr>
        <p:blipFill>
          <a:blip r:embed="rId2">
            <a:extLst/>
          </a:blip>
          <a:stretch>
            <a:fillRect/>
          </a:stretch>
        </p:blipFill>
        <p:spPr>
          <a:xfrm>
            <a:off x="-3" y="0"/>
            <a:ext cx="9144004" cy="6858000"/>
          </a:xfrm>
          <a:prstGeom prst="rect">
            <a:avLst/>
          </a:prstGeom>
          <a:ln w="12700">
            <a:miter lim="400000"/>
          </a:ln>
        </p:spPr>
      </p:pic>
      <p:sp>
        <p:nvSpPr>
          <p:cNvPr id="197" name="Shape 197"/>
          <p:cNvSpPr>
            <a:spLocks noGrp="1"/>
          </p:cNvSpPr>
          <p:nvPr>
            <p:ph type="title"/>
          </p:nvPr>
        </p:nvSpPr>
        <p:spPr>
          <a:prstGeom prst="rect">
            <a:avLst/>
          </a:prstGeom>
        </p:spPr>
        <p:txBody>
          <a:bodyPr/>
          <a:lstStyle/>
          <a:p>
            <a:r>
              <a:t>Title Text</a:t>
            </a:r>
          </a:p>
        </p:txBody>
      </p:sp>
      <p:sp>
        <p:nvSpPr>
          <p:cNvPr id="198" name="Shape 198"/>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99" name="Shape 19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pic>
        <p:nvPicPr>
          <p:cNvPr id="206" name="image3.jpeg" descr="Y:\Jen\BNL PPT Template\ppt_BG_BodySlide_BNL_blue_NO_GRAPHIC.jpg"/>
          <p:cNvPicPr>
            <a:picLocks noChangeAspect="1"/>
          </p:cNvPicPr>
          <p:nvPr/>
        </p:nvPicPr>
        <p:blipFill>
          <a:blip r:embed="rId2">
            <a:extLst/>
          </a:blip>
          <a:stretch>
            <a:fillRect/>
          </a:stretch>
        </p:blipFill>
        <p:spPr>
          <a:xfrm>
            <a:off x="-3" y="0"/>
            <a:ext cx="9144004" cy="6858000"/>
          </a:xfrm>
          <a:prstGeom prst="rect">
            <a:avLst/>
          </a:prstGeom>
          <a:ln w="12700">
            <a:miter lim="400000"/>
          </a:ln>
        </p:spPr>
      </p:pic>
      <p:sp>
        <p:nvSpPr>
          <p:cNvPr id="207" name="Shape 207"/>
          <p:cNvSpPr>
            <a:spLocks noGrp="1"/>
          </p:cNvSpPr>
          <p:nvPr>
            <p:ph type="title"/>
          </p:nvPr>
        </p:nvSpPr>
        <p:spPr>
          <a:xfrm>
            <a:off x="6667500" y="0"/>
            <a:ext cx="2095500" cy="6019800"/>
          </a:xfrm>
          <a:prstGeom prst="rect">
            <a:avLst/>
          </a:prstGeom>
        </p:spPr>
        <p:txBody>
          <a:bodyPr/>
          <a:lstStyle/>
          <a:p>
            <a:r>
              <a:t>Title Text</a:t>
            </a:r>
          </a:p>
        </p:txBody>
      </p:sp>
      <p:sp>
        <p:nvSpPr>
          <p:cNvPr id="208" name="Shape 208"/>
          <p:cNvSpPr>
            <a:spLocks noGrp="1"/>
          </p:cNvSpPr>
          <p:nvPr>
            <p:ph type="body" idx="1"/>
          </p:nvPr>
        </p:nvSpPr>
        <p:spPr>
          <a:xfrm>
            <a:off x="381000" y="304800"/>
            <a:ext cx="6134100" cy="65532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09" name="Shape 20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0" name="Shape 40"/>
          <p:cNvSpPr>
            <a:spLocks noGrp="1"/>
          </p:cNvSpPr>
          <p:nvPr>
            <p:ph type="title"/>
          </p:nvPr>
        </p:nvSpPr>
        <p:spPr>
          <a:prstGeom prst="rect">
            <a:avLst/>
          </a:prstGeom>
        </p:spPr>
        <p:txBody>
          <a:bodyPr/>
          <a:lstStyle/>
          <a:p>
            <a:r>
              <a:t>Title Text</a:t>
            </a:r>
          </a:p>
        </p:txBody>
      </p:sp>
      <p:sp>
        <p:nvSpPr>
          <p:cNvPr id="41" name="Shape 41"/>
          <p:cNvSpPr>
            <a:spLocks noGrp="1"/>
          </p:cNvSpPr>
          <p:nvPr>
            <p:ph type="body" sz="half" idx="1"/>
          </p:nvPr>
        </p:nvSpPr>
        <p:spPr>
          <a:xfrm>
            <a:off x="762000" y="1828800"/>
            <a:ext cx="3733800" cy="5029200"/>
          </a:xfrm>
          <a:prstGeom prst="rect">
            <a:avLst/>
          </a:prstGeom>
        </p:spPr>
        <p:txBody>
          <a:bodyPr/>
          <a:lstStyle>
            <a:lvl1pPr>
              <a:spcBef>
                <a:spcPts val="600"/>
              </a:spcBef>
              <a:defRPr sz="2800"/>
            </a:lvl1pPr>
            <a:lvl2pPr marL="790575" indent="-333375">
              <a:spcBef>
                <a:spcPts val="600"/>
              </a:spcBef>
              <a:defRPr sz="2800"/>
            </a:lvl2pPr>
            <a:lvl3pPr marL="1177288" indent="-320038">
              <a:spcBef>
                <a:spcPts val="600"/>
              </a:spcBef>
              <a:defRPr sz="2800"/>
            </a:lvl3pPr>
            <a:lvl4pPr marL="1555750" indent="-355600">
              <a:spcBef>
                <a:spcPts val="600"/>
              </a:spcBef>
              <a:defRPr sz="2800"/>
            </a:lvl4pPr>
            <a:lvl5pPr marL="189865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6" name="Shape 216"/>
          <p:cNvSpPr>
            <a:spLocks noGrp="1"/>
          </p:cNvSpPr>
          <p:nvPr>
            <p:ph type="title"/>
          </p:nvPr>
        </p:nvSpPr>
        <p:spPr>
          <a:xfrm>
            <a:off x="381000" y="304800"/>
            <a:ext cx="8382000" cy="1090613"/>
          </a:xfrm>
          <a:prstGeom prst="rect">
            <a:avLst/>
          </a:prstGeom>
        </p:spPr>
        <p:txBody>
          <a:bodyPr/>
          <a:lstStyle/>
          <a:p>
            <a:r>
              <a:t>Title Text</a:t>
            </a:r>
          </a:p>
        </p:txBody>
      </p:sp>
      <p:sp>
        <p:nvSpPr>
          <p:cNvPr id="217" name="Shape 217"/>
          <p:cNvSpPr>
            <a:spLocks noGrp="1"/>
          </p:cNvSpPr>
          <p:nvPr>
            <p:ph type="body" idx="1"/>
          </p:nvPr>
        </p:nvSpPr>
        <p:spPr>
          <a:xfrm>
            <a:off x="762000" y="1828800"/>
            <a:ext cx="7620000" cy="38862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18" name="Shape 218"/>
          <p:cNvSpPr>
            <a:spLocks noGrp="1"/>
          </p:cNvSpPr>
          <p:nvPr>
            <p:ph type="sldNum" sz="quarter" idx="2"/>
          </p:nvPr>
        </p:nvSpPr>
        <p:spPr>
          <a:xfrm>
            <a:off x="4473274" y="6428650"/>
            <a:ext cx="273652" cy="264251"/>
          </a:xfrm>
          <a:prstGeom prst="rect">
            <a:avLst/>
          </a:prstGeom>
        </p:spPr>
        <p:txBody>
          <a:bodyPr/>
          <a:lstStyle>
            <a:lvl1pPr algn="ctr">
              <a:defRPr sz="1200">
                <a:solidFill>
                  <a:srgbClr val="498FC3"/>
                </a:solidFill>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5" name="Shape 225"/>
          <p:cNvSpPr>
            <a:spLocks noGrp="1"/>
          </p:cNvSpPr>
          <p:nvPr>
            <p:ph type="title"/>
          </p:nvPr>
        </p:nvSpPr>
        <p:spPr>
          <a:xfrm>
            <a:off x="381000" y="304800"/>
            <a:ext cx="8382000" cy="1090613"/>
          </a:xfrm>
          <a:prstGeom prst="rect">
            <a:avLst/>
          </a:prstGeom>
        </p:spPr>
        <p:txBody>
          <a:bodyPr/>
          <a:lstStyle/>
          <a:p>
            <a:r>
              <a:t>Title Text</a:t>
            </a:r>
          </a:p>
        </p:txBody>
      </p:sp>
      <p:sp>
        <p:nvSpPr>
          <p:cNvPr id="226" name="Shape 226"/>
          <p:cNvSpPr>
            <a:spLocks noGrp="1"/>
          </p:cNvSpPr>
          <p:nvPr>
            <p:ph type="body" idx="1"/>
          </p:nvPr>
        </p:nvSpPr>
        <p:spPr>
          <a:xfrm>
            <a:off x="762000" y="1828800"/>
            <a:ext cx="7620000" cy="38862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7" name="Shape 227"/>
          <p:cNvSpPr>
            <a:spLocks noGrp="1"/>
          </p:cNvSpPr>
          <p:nvPr>
            <p:ph type="sldNum" sz="quarter" idx="2"/>
          </p:nvPr>
        </p:nvSpPr>
        <p:spPr>
          <a:xfrm>
            <a:off x="4473274" y="6428650"/>
            <a:ext cx="273652" cy="264251"/>
          </a:xfrm>
          <a:prstGeom prst="rect">
            <a:avLst/>
          </a:prstGeom>
        </p:spPr>
        <p:txBody>
          <a:bodyPr/>
          <a:lstStyle>
            <a:lvl1pPr algn="ctr">
              <a:defRPr sz="1200">
                <a:solidFill>
                  <a:srgbClr val="498FC3"/>
                </a:solidFill>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1_Comparison">
    <p:spTree>
      <p:nvGrpSpPr>
        <p:cNvPr id="1" name=""/>
        <p:cNvGrpSpPr/>
        <p:nvPr/>
      </p:nvGrpSpPr>
      <p:grpSpPr>
        <a:xfrm>
          <a:off x="0" y="0"/>
          <a:ext cx="0" cy="0"/>
          <a:chOff x="0" y="0"/>
          <a:chExt cx="0" cy="0"/>
        </a:xfrm>
      </p:grpSpPr>
      <p:sp>
        <p:nvSpPr>
          <p:cNvPr id="49" name="Shape 49"/>
          <p:cNvSpPr>
            <a:spLocks noGrp="1"/>
          </p:cNvSpPr>
          <p:nvPr>
            <p:ph type="title"/>
          </p:nvPr>
        </p:nvSpPr>
        <p:spPr>
          <a:xfrm>
            <a:off x="457200" y="274638"/>
            <a:ext cx="8229600" cy="1143001"/>
          </a:xfrm>
          <a:prstGeom prst="rect">
            <a:avLst/>
          </a:prstGeom>
        </p:spPr>
        <p:txBody>
          <a:bodyPr/>
          <a:lstStyle/>
          <a:p>
            <a:r>
              <a:t>Title Text</a:t>
            </a:r>
          </a:p>
        </p:txBody>
      </p:sp>
      <p:sp>
        <p:nvSpPr>
          <p:cNvPr id="50" name="Shape 50"/>
          <p:cNvSpPr>
            <a:spLocks noGrp="1"/>
          </p:cNvSpPr>
          <p:nvPr>
            <p:ph type="body" sz="quarter" idx="1"/>
          </p:nvPr>
        </p:nvSpPr>
        <p:spPr>
          <a:xfrm>
            <a:off x="457200" y="1535112"/>
            <a:ext cx="4040188" cy="639763"/>
          </a:xfrm>
          <a:prstGeom prst="rect">
            <a:avLst/>
          </a:prstGeom>
        </p:spPr>
        <p:txBody>
          <a:bodyPr anchor="b"/>
          <a:lstStyle>
            <a:lvl1pPr marL="0" indent="0">
              <a:buClrTx/>
              <a:buSzTx/>
              <a:buFontTx/>
              <a:buNone/>
              <a:defRPr b="1"/>
            </a:lvl1pPr>
            <a:lvl2pPr marL="0" indent="0">
              <a:buClrTx/>
              <a:buSzTx/>
              <a:buFontTx/>
              <a:buNone/>
              <a:defRPr b="1"/>
            </a:lvl2pPr>
            <a:lvl3pPr marL="0" indent="0">
              <a:buClrTx/>
              <a:buSzTx/>
              <a:buFontTx/>
              <a:buNone/>
              <a:defRPr b="1"/>
            </a:lvl3pPr>
            <a:lvl4pPr marL="0" indent="0">
              <a:buClrTx/>
              <a:buSzTx/>
              <a:buFontTx/>
              <a:buNone/>
              <a:defRPr b="1"/>
            </a:lvl4pPr>
            <a:lvl5pPr marL="0" indent="0">
              <a:buClrTx/>
              <a:buSzTx/>
              <a:buFontTx/>
              <a:buNone/>
              <a:defRPr b="1"/>
            </a:lvl5pPr>
          </a:lstStyle>
          <a:p>
            <a:r>
              <a:t>Body Level One</a:t>
            </a:r>
          </a:p>
          <a:p>
            <a:pPr lvl="1"/>
            <a:r>
              <a:t>Body Level Two</a:t>
            </a:r>
          </a:p>
          <a:p>
            <a:pPr lvl="2"/>
            <a:r>
              <a:t>Body Level Three</a:t>
            </a:r>
          </a:p>
          <a:p>
            <a:pPr lvl="3"/>
            <a:r>
              <a:t>Body Level Four</a:t>
            </a:r>
          </a:p>
          <a:p>
            <a:pPr lvl="4"/>
            <a:r>
              <a:t>Body Level Five</a:t>
            </a:r>
          </a:p>
        </p:txBody>
      </p:sp>
      <p:sp>
        <p:nvSpPr>
          <p:cNvPr id="51" name="Shape 51"/>
          <p:cNvSpPr>
            <a:spLocks noGrp="1"/>
          </p:cNvSpPr>
          <p:nvPr>
            <p:ph type="body" sz="quarter" idx="13"/>
          </p:nvPr>
        </p:nvSpPr>
        <p:spPr>
          <a:xfrm>
            <a:off x="4645025" y="1535112"/>
            <a:ext cx="4041775" cy="639765"/>
          </a:xfrm>
          <a:prstGeom prst="rect">
            <a:avLst/>
          </a:prstGeom>
        </p:spPr>
        <p:txBody>
          <a:bodyPr anchor="b"/>
          <a:lstStyle/>
          <a:p>
            <a:endParaRPr/>
          </a:p>
        </p:txBody>
      </p:sp>
      <p:sp>
        <p:nvSpPr>
          <p:cNvPr id="52" name="Shape 52"/>
          <p:cNvSpPr>
            <a:spLocks noGrp="1"/>
          </p:cNvSpPr>
          <p:nvPr>
            <p:ph type="sldNum" sz="quarter" idx="2"/>
          </p:nvPr>
        </p:nvSpPr>
        <p:spPr>
          <a:xfrm>
            <a:off x="4473274" y="6428650"/>
            <a:ext cx="273652" cy="264251"/>
          </a:xfrm>
          <a:prstGeom prst="rect">
            <a:avLst/>
          </a:prstGeom>
        </p:spPr>
        <p:txBody>
          <a:bodyPr/>
          <a:lstStyle>
            <a:lvl1pPr algn="ctr">
              <a:defRPr sz="1200">
                <a:solidFill>
                  <a:srgbClr val="498FC3"/>
                </a:solidFill>
              </a:defRPr>
            </a:lvl1pPr>
          </a:lstStyle>
          <a:p>
            <a:fld id="{86CB4B4D-7CA3-9044-876B-883B54F8677D}" type="slidenum">
              <a:t>‹#›</a:t>
            </a:fld>
            <a:endParaRPr/>
          </a:p>
        </p:txBody>
      </p:sp>
    </p:spTree>
    <p:extLst>
      <p:ext uri="{BB962C8B-B14F-4D97-AF65-F5344CB8AC3E}">
        <p14:creationId xmlns:p14="http://schemas.microsoft.com/office/powerpoint/2010/main" val="195226733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9" name="Shape 49"/>
          <p:cNvSpPr>
            <a:spLocks noGrp="1"/>
          </p:cNvSpPr>
          <p:nvPr>
            <p:ph type="title"/>
          </p:nvPr>
        </p:nvSpPr>
        <p:spPr>
          <a:xfrm>
            <a:off x="457200" y="256810"/>
            <a:ext cx="8229600" cy="1178656"/>
          </a:xfrm>
          <a:prstGeom prst="rect">
            <a:avLst/>
          </a:prstGeom>
        </p:spPr>
        <p:txBody>
          <a:bodyPr/>
          <a:lstStyle/>
          <a:p>
            <a:r>
              <a:t>Title Text</a:t>
            </a:r>
          </a:p>
        </p:txBody>
      </p:sp>
      <p:sp>
        <p:nvSpPr>
          <p:cNvPr id="50" name="Shape 50"/>
          <p:cNvSpPr>
            <a:spLocks noGrp="1"/>
          </p:cNvSpPr>
          <p:nvPr>
            <p:ph type="body" sz="quarter" idx="1"/>
          </p:nvPr>
        </p:nvSpPr>
        <p:spPr>
          <a:xfrm>
            <a:off x="457200" y="1435464"/>
            <a:ext cx="4040188" cy="739417"/>
          </a:xfrm>
          <a:prstGeom prst="rect">
            <a:avLst/>
          </a:prstGeom>
        </p:spPr>
        <p:txBody>
          <a:bodyPr anchor="b"/>
          <a:lstStyle>
            <a:lvl1pPr marL="0" indent="0">
              <a:buClrTx/>
              <a:buSzTx/>
              <a:buFontTx/>
              <a:buNone/>
              <a:defRPr b="1"/>
            </a:lvl1pPr>
            <a:lvl2pPr marL="0" indent="0">
              <a:buClrTx/>
              <a:buSzTx/>
              <a:buFontTx/>
              <a:buNone/>
              <a:defRPr b="1"/>
            </a:lvl2pPr>
            <a:lvl3pPr marL="0" indent="0">
              <a:buClrTx/>
              <a:buSzTx/>
              <a:buFontTx/>
              <a:buNone/>
              <a:defRPr b="1"/>
            </a:lvl3pPr>
            <a:lvl4pPr marL="0" indent="0">
              <a:buClrTx/>
              <a:buSzTx/>
              <a:buFontTx/>
              <a:buNone/>
              <a:defRPr b="1"/>
            </a:lvl4pPr>
            <a:lvl5pPr marL="0" indent="0">
              <a:buClrTx/>
              <a:buSzTx/>
              <a:buFontTx/>
              <a:buNone/>
              <a:defRPr b="1"/>
            </a:lvl5pPr>
          </a:lstStyle>
          <a:p>
            <a:r>
              <a:t>Body Level One</a:t>
            </a:r>
          </a:p>
          <a:p>
            <a:pPr lvl="1"/>
            <a:r>
              <a:t>Body Level Two</a:t>
            </a:r>
          </a:p>
          <a:p>
            <a:pPr lvl="2"/>
            <a:r>
              <a:t>Body Level Three</a:t>
            </a:r>
          </a:p>
          <a:p>
            <a:pPr lvl="3"/>
            <a:r>
              <a:t>Body Level Four</a:t>
            </a:r>
          </a:p>
          <a:p>
            <a:pPr lvl="4"/>
            <a:r>
              <a:t>Body Level Five</a:t>
            </a:r>
          </a:p>
        </p:txBody>
      </p:sp>
      <p:sp>
        <p:nvSpPr>
          <p:cNvPr id="51" name="Shape 5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8" name="Shape 58"/>
          <p:cNvSpPr>
            <a:spLocks noGrp="1"/>
          </p:cNvSpPr>
          <p:nvPr>
            <p:ph type="title"/>
          </p:nvPr>
        </p:nvSpPr>
        <p:spPr>
          <a:xfrm>
            <a:off x="381000" y="100008"/>
            <a:ext cx="8382000" cy="1500194"/>
          </a:xfrm>
          <a:prstGeom prst="rect">
            <a:avLst/>
          </a:prstGeom>
        </p:spPr>
        <p:txBody>
          <a:bodyPr/>
          <a:lstStyle/>
          <a:p>
            <a:r>
              <a:t>Title Text</a:t>
            </a:r>
          </a:p>
        </p:txBody>
      </p:sp>
      <p:sp>
        <p:nvSpPr>
          <p:cNvPr id="59" name="Shape 5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6" name="Shape 6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3" name="Shape 73"/>
          <p:cNvSpPr>
            <a:spLocks noGrp="1"/>
          </p:cNvSpPr>
          <p:nvPr>
            <p:ph type="title"/>
          </p:nvPr>
        </p:nvSpPr>
        <p:spPr>
          <a:xfrm>
            <a:off x="457200" y="0"/>
            <a:ext cx="3008316" cy="1435100"/>
          </a:xfrm>
          <a:prstGeom prst="rect">
            <a:avLst/>
          </a:prstGeom>
        </p:spPr>
        <p:txBody>
          <a:bodyPr anchor="b"/>
          <a:lstStyle>
            <a:lvl1pPr>
              <a:defRPr sz="2000"/>
            </a:lvl1pPr>
          </a:lstStyle>
          <a:p>
            <a:r>
              <a:t>Title Text</a:t>
            </a:r>
          </a:p>
        </p:txBody>
      </p:sp>
      <p:sp>
        <p:nvSpPr>
          <p:cNvPr id="74" name="Shape 74"/>
          <p:cNvSpPr>
            <a:spLocks noGrp="1"/>
          </p:cNvSpPr>
          <p:nvPr>
            <p:ph type="body" idx="1"/>
          </p:nvPr>
        </p:nvSpPr>
        <p:spPr>
          <a:xfrm>
            <a:off x="3575050" y="273050"/>
            <a:ext cx="5111750" cy="6584950"/>
          </a:xfrm>
          <a:prstGeom prst="rect">
            <a:avLst/>
          </a:prstGeom>
        </p:spPr>
        <p:txBody>
          <a:bodyPr/>
          <a:lstStyle>
            <a:lvl1pPr>
              <a:spcBef>
                <a:spcPts val="700"/>
              </a:spcBef>
              <a:defRPr sz="3200"/>
            </a:lvl1pPr>
            <a:lvl2pPr marL="783771" indent="-326571">
              <a:spcBef>
                <a:spcPts val="700"/>
              </a:spcBef>
              <a:defRPr sz="3200"/>
            </a:lvl2pPr>
            <a:lvl3pPr>
              <a:spcBef>
                <a:spcPts val="700"/>
              </a:spcBef>
              <a:defRPr sz="3200"/>
            </a:lvl3pPr>
            <a:lvl4pPr marL="1565910" indent="-365760">
              <a:spcBef>
                <a:spcPts val="700"/>
              </a:spcBef>
              <a:defRPr sz="3200"/>
            </a:lvl4pPr>
            <a:lvl5pPr marL="1908810" indent="-365760">
              <a:spcBef>
                <a:spcPts val="700"/>
              </a:spcBef>
              <a:defRPr sz="3200"/>
            </a:lvl5pPr>
          </a:lstStyle>
          <a:p>
            <a:r>
              <a:t>Body Level One</a:t>
            </a:r>
          </a:p>
          <a:p>
            <a:pPr lvl="1"/>
            <a:r>
              <a:t>Body Level Two</a:t>
            </a:r>
          </a:p>
          <a:p>
            <a:pPr lvl="2"/>
            <a:r>
              <a:t>Body Level Three</a:t>
            </a:r>
          </a:p>
          <a:p>
            <a:pPr lvl="3"/>
            <a:r>
              <a:t>Body Level Four</a:t>
            </a:r>
          </a:p>
          <a:p>
            <a:pPr lvl="4"/>
            <a:r>
              <a:t>Body Level Five</a:t>
            </a:r>
          </a:p>
        </p:txBody>
      </p:sp>
      <p:sp>
        <p:nvSpPr>
          <p:cNvPr id="75" name="Shape 7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Shape 82"/>
          <p:cNvSpPr>
            <a:spLocks noGrp="1"/>
          </p:cNvSpPr>
          <p:nvPr>
            <p:ph type="title"/>
          </p:nvPr>
        </p:nvSpPr>
        <p:spPr>
          <a:xfrm>
            <a:off x="1792288" y="4800600"/>
            <a:ext cx="5486404" cy="566738"/>
          </a:xfrm>
          <a:prstGeom prst="rect">
            <a:avLst/>
          </a:prstGeom>
        </p:spPr>
        <p:txBody>
          <a:bodyPr anchor="b"/>
          <a:lstStyle>
            <a:lvl1pPr>
              <a:defRPr sz="2000"/>
            </a:lvl1pPr>
          </a:lstStyle>
          <a:p>
            <a:r>
              <a:t>Title Text</a:t>
            </a:r>
          </a:p>
        </p:txBody>
      </p:sp>
      <p:sp>
        <p:nvSpPr>
          <p:cNvPr id="83" name="Shape 83"/>
          <p:cNvSpPr>
            <a:spLocks noGrp="1"/>
          </p:cNvSpPr>
          <p:nvPr>
            <p:ph type="body" sz="quarter" idx="1"/>
          </p:nvPr>
        </p:nvSpPr>
        <p:spPr>
          <a:xfrm>
            <a:off x="1792288" y="5367337"/>
            <a:ext cx="5486404" cy="804868"/>
          </a:xfrm>
          <a:prstGeom prst="rect">
            <a:avLst/>
          </a:prstGeom>
        </p:spPr>
        <p:txBody>
          <a:bodyPr/>
          <a:lstStyle>
            <a:lvl1pPr marL="0" indent="0">
              <a:spcBef>
                <a:spcPts val="300"/>
              </a:spcBef>
              <a:buClrTx/>
              <a:buSzTx/>
              <a:buFontTx/>
              <a:buNone/>
              <a:defRPr sz="1400"/>
            </a:lvl1pPr>
            <a:lvl2pPr marL="0" indent="0">
              <a:spcBef>
                <a:spcPts val="300"/>
              </a:spcBef>
              <a:buClrTx/>
              <a:buSzTx/>
              <a:buFontTx/>
              <a:buNone/>
              <a:defRPr sz="1400"/>
            </a:lvl2pPr>
            <a:lvl3pPr marL="0" indent="0">
              <a:spcBef>
                <a:spcPts val="300"/>
              </a:spcBef>
              <a:buClrTx/>
              <a:buSzTx/>
              <a:buFontTx/>
              <a:buNone/>
              <a:defRPr sz="1400"/>
            </a:lvl3pPr>
            <a:lvl4pPr marL="0" indent="0">
              <a:spcBef>
                <a:spcPts val="300"/>
              </a:spcBef>
              <a:buClrTx/>
              <a:buSzTx/>
              <a:buFontTx/>
              <a:buNone/>
              <a:defRPr sz="1400"/>
            </a:lvl4pPr>
            <a:lvl5pPr marL="0" indent="0">
              <a:spcBef>
                <a:spcPts val="300"/>
              </a:spcBef>
              <a:buClrTx/>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4" name="Shape 8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1" name="Shape 91"/>
          <p:cNvSpPr>
            <a:spLocks noGrp="1"/>
          </p:cNvSpPr>
          <p:nvPr>
            <p:ph type="title"/>
          </p:nvPr>
        </p:nvSpPr>
        <p:spPr>
          <a:prstGeom prst="rect">
            <a:avLst/>
          </a:prstGeom>
        </p:spPr>
        <p:txBody>
          <a:bodyPr/>
          <a:lstStyle/>
          <a:p>
            <a:r>
              <a:t>Title Text</a:t>
            </a:r>
          </a:p>
        </p:txBody>
      </p:sp>
      <p:sp>
        <p:nvSpPr>
          <p:cNvPr id="92" name="Shape 92"/>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3" name="Shape 9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0" name="Shape 100"/>
          <p:cNvSpPr>
            <a:spLocks noGrp="1"/>
          </p:cNvSpPr>
          <p:nvPr>
            <p:ph type="title"/>
          </p:nvPr>
        </p:nvSpPr>
        <p:spPr>
          <a:xfrm>
            <a:off x="6667500" y="0"/>
            <a:ext cx="2095500" cy="6019800"/>
          </a:xfrm>
          <a:prstGeom prst="rect">
            <a:avLst/>
          </a:prstGeom>
        </p:spPr>
        <p:txBody>
          <a:bodyPr/>
          <a:lstStyle/>
          <a:p>
            <a:r>
              <a:t>Title Text</a:t>
            </a:r>
          </a:p>
        </p:txBody>
      </p:sp>
      <p:sp>
        <p:nvSpPr>
          <p:cNvPr id="101" name="Shape 101"/>
          <p:cNvSpPr>
            <a:spLocks noGrp="1"/>
          </p:cNvSpPr>
          <p:nvPr>
            <p:ph type="body" idx="1"/>
          </p:nvPr>
        </p:nvSpPr>
        <p:spPr>
          <a:xfrm>
            <a:off x="381000" y="304800"/>
            <a:ext cx="6134100" cy="65532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2" name="Shape 10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jpeg"/>
          <p:cNvPicPr>
            <a:picLocks noChangeAspect="1"/>
          </p:cNvPicPr>
          <p:nvPr/>
        </p:nvPicPr>
        <p:blipFill>
          <a:blip r:embed="rId24">
            <a:extLst/>
          </a:blip>
          <a:stretch>
            <a:fillRect/>
          </a:stretch>
        </p:blipFill>
        <p:spPr>
          <a:xfrm>
            <a:off x="0" y="0"/>
            <a:ext cx="9145590" cy="6859590"/>
          </a:xfrm>
          <a:prstGeom prst="rect">
            <a:avLst/>
          </a:prstGeom>
          <a:ln w="12700">
            <a:miter lim="400000"/>
          </a:ln>
        </p:spPr>
      </p:pic>
      <p:sp>
        <p:nvSpPr>
          <p:cNvPr id="3" name="Shape 3"/>
          <p:cNvSpPr>
            <a:spLocks noGrp="1"/>
          </p:cNvSpPr>
          <p:nvPr>
            <p:ph type="title"/>
          </p:nvPr>
        </p:nvSpPr>
        <p:spPr>
          <a:xfrm>
            <a:off x="381000" y="0"/>
            <a:ext cx="8382000" cy="170021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r>
              <a:t>Title Text</a:t>
            </a:r>
          </a:p>
        </p:txBody>
      </p:sp>
      <p:sp>
        <p:nvSpPr>
          <p:cNvPr id="4" name="Shape 4"/>
          <p:cNvSpPr>
            <a:spLocks noGrp="1"/>
          </p:cNvSpPr>
          <p:nvPr>
            <p:ph type="body" idx="1"/>
          </p:nvPr>
        </p:nvSpPr>
        <p:spPr>
          <a:xfrm>
            <a:off x="762000" y="1828800"/>
            <a:ext cx="7620000" cy="50292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6248400" y="6404084"/>
            <a:ext cx="301904" cy="288820"/>
          </a:xfrm>
          <a:prstGeom prst="rect">
            <a:avLst/>
          </a:prstGeom>
          <a:ln w="12700">
            <a:miter lim="400000"/>
          </a:ln>
        </p:spPr>
        <p:txBody>
          <a:bodyPr wrap="none" lIns="45718" tIns="45718" rIns="45718" bIns="45718" anchor="b">
            <a:spAutoFit/>
          </a:bodyPr>
          <a:lstStyle>
            <a:lvl1pPr>
              <a:defRPr sz="1400">
                <a:solidFill>
                  <a:srgbClr val="042B7F"/>
                </a:solidFill>
                <a:latin typeface="Arial"/>
                <a:ea typeface="Arial"/>
                <a:cs typeface="Arial"/>
                <a:sym typeface="Aria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Lst>
  <p:transition spd="med"/>
  <p:txStyles>
    <p:titleStyle>
      <a:lvl1pPr marL="0" marR="0" indent="0" algn="l" defTabSz="914400" rtl="0" latinLnBrk="0">
        <a:lnSpc>
          <a:spcPct val="80000"/>
        </a:lnSpc>
        <a:spcBef>
          <a:spcPts val="0"/>
        </a:spcBef>
        <a:spcAft>
          <a:spcPts val="0"/>
        </a:spcAft>
        <a:buClrTx/>
        <a:buSzTx/>
        <a:buFontTx/>
        <a:buNone/>
        <a:tabLst/>
        <a:defRPr sz="3600" b="1" i="0" u="none" strike="noStrike" cap="none" spc="0" baseline="0">
          <a:ln>
            <a:noFill/>
          </a:ln>
          <a:solidFill>
            <a:srgbClr val="042B7F"/>
          </a:solidFill>
          <a:uFillTx/>
          <a:latin typeface="Arial"/>
          <a:ea typeface="Arial"/>
          <a:cs typeface="Arial"/>
          <a:sym typeface="Arial"/>
        </a:defRPr>
      </a:lvl1pPr>
      <a:lvl2pPr marL="0" marR="0" indent="0" algn="l" defTabSz="914400" rtl="0" latinLnBrk="0">
        <a:lnSpc>
          <a:spcPct val="80000"/>
        </a:lnSpc>
        <a:spcBef>
          <a:spcPts val="0"/>
        </a:spcBef>
        <a:spcAft>
          <a:spcPts val="0"/>
        </a:spcAft>
        <a:buClrTx/>
        <a:buSzTx/>
        <a:buFontTx/>
        <a:buNone/>
        <a:tabLst/>
        <a:defRPr sz="3600" b="1" i="0" u="none" strike="noStrike" cap="none" spc="0" baseline="0">
          <a:ln>
            <a:noFill/>
          </a:ln>
          <a:solidFill>
            <a:srgbClr val="042B7F"/>
          </a:solidFill>
          <a:uFillTx/>
          <a:latin typeface="Arial"/>
          <a:ea typeface="Arial"/>
          <a:cs typeface="Arial"/>
          <a:sym typeface="Arial"/>
        </a:defRPr>
      </a:lvl2pPr>
      <a:lvl3pPr marL="0" marR="0" indent="0" algn="l" defTabSz="914400" rtl="0" latinLnBrk="0">
        <a:lnSpc>
          <a:spcPct val="80000"/>
        </a:lnSpc>
        <a:spcBef>
          <a:spcPts val="0"/>
        </a:spcBef>
        <a:spcAft>
          <a:spcPts val="0"/>
        </a:spcAft>
        <a:buClrTx/>
        <a:buSzTx/>
        <a:buFontTx/>
        <a:buNone/>
        <a:tabLst/>
        <a:defRPr sz="3600" b="1" i="0" u="none" strike="noStrike" cap="none" spc="0" baseline="0">
          <a:ln>
            <a:noFill/>
          </a:ln>
          <a:solidFill>
            <a:srgbClr val="042B7F"/>
          </a:solidFill>
          <a:uFillTx/>
          <a:latin typeface="Arial"/>
          <a:ea typeface="Arial"/>
          <a:cs typeface="Arial"/>
          <a:sym typeface="Arial"/>
        </a:defRPr>
      </a:lvl3pPr>
      <a:lvl4pPr marL="0" marR="0" indent="0" algn="l" defTabSz="914400" rtl="0" latinLnBrk="0">
        <a:lnSpc>
          <a:spcPct val="80000"/>
        </a:lnSpc>
        <a:spcBef>
          <a:spcPts val="0"/>
        </a:spcBef>
        <a:spcAft>
          <a:spcPts val="0"/>
        </a:spcAft>
        <a:buClrTx/>
        <a:buSzTx/>
        <a:buFontTx/>
        <a:buNone/>
        <a:tabLst/>
        <a:defRPr sz="3600" b="1" i="0" u="none" strike="noStrike" cap="none" spc="0" baseline="0">
          <a:ln>
            <a:noFill/>
          </a:ln>
          <a:solidFill>
            <a:srgbClr val="042B7F"/>
          </a:solidFill>
          <a:uFillTx/>
          <a:latin typeface="Arial"/>
          <a:ea typeface="Arial"/>
          <a:cs typeface="Arial"/>
          <a:sym typeface="Arial"/>
        </a:defRPr>
      </a:lvl4pPr>
      <a:lvl5pPr marL="0" marR="0" indent="0" algn="l" defTabSz="914400" rtl="0" latinLnBrk="0">
        <a:lnSpc>
          <a:spcPct val="80000"/>
        </a:lnSpc>
        <a:spcBef>
          <a:spcPts val="0"/>
        </a:spcBef>
        <a:spcAft>
          <a:spcPts val="0"/>
        </a:spcAft>
        <a:buClrTx/>
        <a:buSzTx/>
        <a:buFontTx/>
        <a:buNone/>
        <a:tabLst/>
        <a:defRPr sz="3600" b="1" i="0" u="none" strike="noStrike" cap="none" spc="0" baseline="0">
          <a:ln>
            <a:noFill/>
          </a:ln>
          <a:solidFill>
            <a:srgbClr val="042B7F"/>
          </a:solidFill>
          <a:uFillTx/>
          <a:latin typeface="Arial"/>
          <a:ea typeface="Arial"/>
          <a:cs typeface="Arial"/>
          <a:sym typeface="Arial"/>
        </a:defRPr>
      </a:lvl5pPr>
      <a:lvl6pPr marL="0" marR="0" indent="0" algn="l" defTabSz="914400" rtl="0" latinLnBrk="0">
        <a:lnSpc>
          <a:spcPct val="80000"/>
        </a:lnSpc>
        <a:spcBef>
          <a:spcPts val="0"/>
        </a:spcBef>
        <a:spcAft>
          <a:spcPts val="0"/>
        </a:spcAft>
        <a:buClrTx/>
        <a:buSzTx/>
        <a:buFontTx/>
        <a:buNone/>
        <a:tabLst/>
        <a:defRPr sz="3600" b="1" i="0" u="none" strike="noStrike" cap="none" spc="0" baseline="0">
          <a:ln>
            <a:noFill/>
          </a:ln>
          <a:solidFill>
            <a:srgbClr val="042B7F"/>
          </a:solidFill>
          <a:uFillTx/>
          <a:latin typeface="Arial"/>
          <a:ea typeface="Arial"/>
          <a:cs typeface="Arial"/>
          <a:sym typeface="Arial"/>
        </a:defRPr>
      </a:lvl6pPr>
      <a:lvl7pPr marL="0" marR="0" indent="0" algn="l" defTabSz="914400" rtl="0" latinLnBrk="0">
        <a:lnSpc>
          <a:spcPct val="80000"/>
        </a:lnSpc>
        <a:spcBef>
          <a:spcPts val="0"/>
        </a:spcBef>
        <a:spcAft>
          <a:spcPts val="0"/>
        </a:spcAft>
        <a:buClrTx/>
        <a:buSzTx/>
        <a:buFontTx/>
        <a:buNone/>
        <a:tabLst/>
        <a:defRPr sz="3600" b="1" i="0" u="none" strike="noStrike" cap="none" spc="0" baseline="0">
          <a:ln>
            <a:noFill/>
          </a:ln>
          <a:solidFill>
            <a:srgbClr val="042B7F"/>
          </a:solidFill>
          <a:uFillTx/>
          <a:latin typeface="Arial"/>
          <a:ea typeface="Arial"/>
          <a:cs typeface="Arial"/>
          <a:sym typeface="Arial"/>
        </a:defRPr>
      </a:lvl7pPr>
      <a:lvl8pPr marL="0" marR="0" indent="0" algn="l" defTabSz="914400" rtl="0" latinLnBrk="0">
        <a:lnSpc>
          <a:spcPct val="80000"/>
        </a:lnSpc>
        <a:spcBef>
          <a:spcPts val="0"/>
        </a:spcBef>
        <a:spcAft>
          <a:spcPts val="0"/>
        </a:spcAft>
        <a:buClrTx/>
        <a:buSzTx/>
        <a:buFontTx/>
        <a:buNone/>
        <a:tabLst/>
        <a:defRPr sz="3600" b="1" i="0" u="none" strike="noStrike" cap="none" spc="0" baseline="0">
          <a:ln>
            <a:noFill/>
          </a:ln>
          <a:solidFill>
            <a:srgbClr val="042B7F"/>
          </a:solidFill>
          <a:uFillTx/>
          <a:latin typeface="Arial"/>
          <a:ea typeface="Arial"/>
          <a:cs typeface="Arial"/>
          <a:sym typeface="Arial"/>
        </a:defRPr>
      </a:lvl8pPr>
      <a:lvl9pPr marL="0" marR="0" indent="0" algn="l" defTabSz="914400" rtl="0" latinLnBrk="0">
        <a:lnSpc>
          <a:spcPct val="80000"/>
        </a:lnSpc>
        <a:spcBef>
          <a:spcPts val="0"/>
        </a:spcBef>
        <a:spcAft>
          <a:spcPts val="0"/>
        </a:spcAft>
        <a:buClrTx/>
        <a:buSzTx/>
        <a:buFontTx/>
        <a:buNone/>
        <a:tabLst/>
        <a:defRPr sz="3600" b="1" i="0" u="none" strike="noStrike" cap="none" spc="0" baseline="0">
          <a:ln>
            <a:noFill/>
          </a:ln>
          <a:solidFill>
            <a:srgbClr val="042B7F"/>
          </a:solidFill>
          <a:uFillTx/>
          <a:latin typeface="Arial"/>
          <a:ea typeface="Arial"/>
          <a:cs typeface="Arial"/>
          <a:sym typeface="Arial"/>
        </a:defRPr>
      </a:lvl9pPr>
    </p:titleStyle>
    <p:bodyStyle>
      <a:lvl1pPr marL="342900" marR="0" indent="-342900" algn="l" defTabSz="914400" rtl="0" latinLnBrk="0">
        <a:lnSpc>
          <a:spcPct val="100000"/>
        </a:lnSpc>
        <a:spcBef>
          <a:spcPts val="500"/>
        </a:spcBef>
        <a:spcAft>
          <a:spcPts val="0"/>
        </a:spcAft>
        <a:buClr>
          <a:srgbClr val="042B7F"/>
        </a:buClr>
        <a:buSzPct val="110000"/>
        <a:buFont typeface="Wingdings"/>
        <a:buChar char="▪"/>
        <a:tabLst/>
        <a:defRPr sz="2400" b="0" i="0" u="none" strike="noStrike" cap="none" spc="0" baseline="0">
          <a:ln>
            <a:noFill/>
          </a:ln>
          <a:solidFill>
            <a:schemeClr val="accent6"/>
          </a:solidFill>
          <a:uFillTx/>
          <a:latin typeface="Arial"/>
          <a:ea typeface="Arial"/>
          <a:cs typeface="Arial"/>
          <a:sym typeface="Arial"/>
        </a:defRPr>
      </a:lvl1pPr>
      <a:lvl2pPr marL="800100" marR="0" indent="-342900" algn="l" defTabSz="914400" rtl="0" latinLnBrk="0">
        <a:lnSpc>
          <a:spcPct val="100000"/>
        </a:lnSpc>
        <a:spcBef>
          <a:spcPts val="500"/>
        </a:spcBef>
        <a:spcAft>
          <a:spcPts val="0"/>
        </a:spcAft>
        <a:buClr>
          <a:srgbClr val="042B7F"/>
        </a:buClr>
        <a:buSzPct val="90000"/>
        <a:buFont typeface="Wingdings"/>
        <a:buChar char="•"/>
        <a:tabLst/>
        <a:defRPr sz="2400" b="0" i="0" u="none" strike="noStrike" cap="none" spc="0" baseline="0">
          <a:ln>
            <a:noFill/>
          </a:ln>
          <a:solidFill>
            <a:schemeClr val="accent6"/>
          </a:solidFill>
          <a:uFillTx/>
          <a:latin typeface="Arial"/>
          <a:ea typeface="Arial"/>
          <a:cs typeface="Arial"/>
          <a:sym typeface="Arial"/>
        </a:defRPr>
      </a:lvl2pPr>
      <a:lvl3pPr marL="1162050" marR="0" indent="-304800" algn="l" defTabSz="914400" rtl="0" latinLnBrk="0">
        <a:lnSpc>
          <a:spcPct val="100000"/>
        </a:lnSpc>
        <a:spcBef>
          <a:spcPts val="500"/>
        </a:spcBef>
        <a:spcAft>
          <a:spcPts val="0"/>
        </a:spcAft>
        <a:buClr>
          <a:srgbClr val="042B7F"/>
        </a:buClr>
        <a:buSzPct val="90000"/>
        <a:buFont typeface="Wingdings"/>
        <a:buChar char="-"/>
        <a:tabLst/>
        <a:defRPr sz="2400" b="0" i="0" u="none" strike="noStrike" cap="none" spc="0" baseline="0">
          <a:ln>
            <a:noFill/>
          </a:ln>
          <a:solidFill>
            <a:schemeClr val="accent6"/>
          </a:solidFill>
          <a:uFillTx/>
          <a:latin typeface="Arial"/>
          <a:ea typeface="Arial"/>
          <a:cs typeface="Arial"/>
          <a:sym typeface="Arial"/>
        </a:defRPr>
      </a:lvl3pPr>
      <a:lvl4pPr marL="1504950" marR="0" indent="-304800" algn="l" defTabSz="914400" rtl="0" latinLnBrk="0">
        <a:lnSpc>
          <a:spcPct val="100000"/>
        </a:lnSpc>
        <a:spcBef>
          <a:spcPts val="500"/>
        </a:spcBef>
        <a:spcAft>
          <a:spcPts val="0"/>
        </a:spcAft>
        <a:buClr>
          <a:srgbClr val="042B7F"/>
        </a:buClr>
        <a:buSzPct val="90000"/>
        <a:buFont typeface="Wingdings"/>
        <a:buChar char="-"/>
        <a:tabLst/>
        <a:defRPr sz="2400" b="0" i="0" u="none" strike="noStrike" cap="none" spc="0" baseline="0">
          <a:ln>
            <a:noFill/>
          </a:ln>
          <a:solidFill>
            <a:schemeClr val="accent6"/>
          </a:solidFill>
          <a:uFillTx/>
          <a:latin typeface="Arial"/>
          <a:ea typeface="Arial"/>
          <a:cs typeface="Arial"/>
          <a:sym typeface="Arial"/>
        </a:defRPr>
      </a:lvl4pPr>
      <a:lvl5pPr marL="1847850" marR="0" indent="-304800" algn="l" defTabSz="914400" rtl="0" latinLnBrk="0">
        <a:lnSpc>
          <a:spcPct val="100000"/>
        </a:lnSpc>
        <a:spcBef>
          <a:spcPts val="500"/>
        </a:spcBef>
        <a:spcAft>
          <a:spcPts val="0"/>
        </a:spcAft>
        <a:buClr>
          <a:srgbClr val="042B7F"/>
        </a:buClr>
        <a:buSzPct val="90000"/>
        <a:buFont typeface="Wingdings"/>
        <a:buChar char="-"/>
        <a:tabLst/>
        <a:defRPr sz="2400" b="0" i="0" u="none" strike="noStrike" cap="none" spc="0" baseline="0">
          <a:ln>
            <a:noFill/>
          </a:ln>
          <a:solidFill>
            <a:schemeClr val="accent6"/>
          </a:solidFill>
          <a:uFillTx/>
          <a:latin typeface="Arial"/>
          <a:ea typeface="Arial"/>
          <a:cs typeface="Arial"/>
          <a:sym typeface="Arial"/>
        </a:defRPr>
      </a:lvl5pPr>
      <a:lvl6pPr marL="2305050" marR="0" indent="-304800" algn="l" defTabSz="914400" rtl="0" latinLnBrk="0">
        <a:lnSpc>
          <a:spcPct val="100000"/>
        </a:lnSpc>
        <a:spcBef>
          <a:spcPts val="500"/>
        </a:spcBef>
        <a:spcAft>
          <a:spcPts val="0"/>
        </a:spcAft>
        <a:buClr>
          <a:srgbClr val="042B7F"/>
        </a:buClr>
        <a:buSzPct val="90000"/>
        <a:buFont typeface="Wingdings"/>
        <a:buChar char="-"/>
        <a:tabLst/>
        <a:defRPr sz="2400" b="0" i="0" u="none" strike="noStrike" cap="none" spc="0" baseline="0">
          <a:ln>
            <a:noFill/>
          </a:ln>
          <a:solidFill>
            <a:schemeClr val="accent6"/>
          </a:solidFill>
          <a:uFillTx/>
          <a:latin typeface="Arial"/>
          <a:ea typeface="Arial"/>
          <a:cs typeface="Arial"/>
          <a:sym typeface="Arial"/>
        </a:defRPr>
      </a:lvl6pPr>
      <a:lvl7pPr marL="2762250" marR="0" indent="-304800" algn="l" defTabSz="914400" rtl="0" latinLnBrk="0">
        <a:lnSpc>
          <a:spcPct val="100000"/>
        </a:lnSpc>
        <a:spcBef>
          <a:spcPts val="500"/>
        </a:spcBef>
        <a:spcAft>
          <a:spcPts val="0"/>
        </a:spcAft>
        <a:buClr>
          <a:srgbClr val="042B7F"/>
        </a:buClr>
        <a:buSzPct val="90000"/>
        <a:buFont typeface="Wingdings"/>
        <a:buChar char="-"/>
        <a:tabLst/>
        <a:defRPr sz="2400" b="0" i="0" u="none" strike="noStrike" cap="none" spc="0" baseline="0">
          <a:ln>
            <a:noFill/>
          </a:ln>
          <a:solidFill>
            <a:schemeClr val="accent6"/>
          </a:solidFill>
          <a:uFillTx/>
          <a:latin typeface="Arial"/>
          <a:ea typeface="Arial"/>
          <a:cs typeface="Arial"/>
          <a:sym typeface="Arial"/>
        </a:defRPr>
      </a:lvl7pPr>
      <a:lvl8pPr marL="3219450" marR="0" indent="-304800" algn="l" defTabSz="914400" rtl="0" latinLnBrk="0">
        <a:lnSpc>
          <a:spcPct val="100000"/>
        </a:lnSpc>
        <a:spcBef>
          <a:spcPts val="500"/>
        </a:spcBef>
        <a:spcAft>
          <a:spcPts val="0"/>
        </a:spcAft>
        <a:buClr>
          <a:srgbClr val="042B7F"/>
        </a:buClr>
        <a:buSzPct val="90000"/>
        <a:buFont typeface="Wingdings"/>
        <a:buChar char="-"/>
        <a:tabLst/>
        <a:defRPr sz="2400" b="0" i="0" u="none" strike="noStrike" cap="none" spc="0" baseline="0">
          <a:ln>
            <a:noFill/>
          </a:ln>
          <a:solidFill>
            <a:schemeClr val="accent6"/>
          </a:solidFill>
          <a:uFillTx/>
          <a:latin typeface="Arial"/>
          <a:ea typeface="Arial"/>
          <a:cs typeface="Arial"/>
          <a:sym typeface="Arial"/>
        </a:defRPr>
      </a:lvl8pPr>
      <a:lvl9pPr marL="3676650" marR="0" indent="-304800" algn="l" defTabSz="914400" rtl="0" latinLnBrk="0">
        <a:lnSpc>
          <a:spcPct val="100000"/>
        </a:lnSpc>
        <a:spcBef>
          <a:spcPts val="500"/>
        </a:spcBef>
        <a:spcAft>
          <a:spcPts val="0"/>
        </a:spcAft>
        <a:buClr>
          <a:srgbClr val="042B7F"/>
        </a:buClr>
        <a:buSzPct val="90000"/>
        <a:buFont typeface="Wingdings"/>
        <a:buChar char="-"/>
        <a:tabLst/>
        <a:defRPr sz="2400" b="0" i="0" u="none" strike="noStrike" cap="none" spc="0" baseline="0">
          <a:ln>
            <a:noFill/>
          </a:ln>
          <a:solidFill>
            <a:schemeClr val="accent6"/>
          </a:solidFill>
          <a:uFillTx/>
          <a:latin typeface="Arial"/>
          <a:ea typeface="Arial"/>
          <a:cs typeface="Arial"/>
          <a:sym typeface="Arial"/>
        </a:defRPr>
      </a:lvl9pPr>
    </p:bodyStyle>
    <p:otherStyle>
      <a:lvl1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slideLayout" Target="../slideLayouts/slideLayout2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slideLayout" Target="../slideLayouts/slideLayout2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2.xml"/><Relationship Id="rId1" Type="http://schemas.openxmlformats.org/officeDocument/2006/relationships/tags" Target="../tags/tag1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18.xml"/><Relationship Id="rId1" Type="http://schemas.openxmlformats.org/officeDocument/2006/relationships/vmlDrawing" Target="../drawings/vmlDrawing3.vml"/><Relationship Id="rId5" Type="http://schemas.openxmlformats.org/officeDocument/2006/relationships/image" Target="../media/image21.e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slideLayout" Target="../slideLayouts/slideLayout22.xml"/><Relationship Id="rId1" Type="http://schemas.openxmlformats.org/officeDocument/2006/relationships/tags" Target="../tags/tag19.xml"/></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slideLayout" Target="../slideLayouts/slideLayout22.xml"/><Relationship Id="rId1" Type="http://schemas.openxmlformats.org/officeDocument/2006/relationships/tags" Target="../tags/tag20.xml"/></Relationships>
</file>

<file path=ppt/slides/_rels/slide2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slideLayout" Target="../slideLayouts/slideLayout22.xml"/><Relationship Id="rId1" Type="http://schemas.openxmlformats.org/officeDocument/2006/relationships/tags" Target="../tags/tag21.xml"/></Relationships>
</file>

<file path=ppt/slides/_rels/slide2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slideLayout" Target="../slideLayouts/slideLayout22.xml"/><Relationship Id="rId1" Type="http://schemas.openxmlformats.org/officeDocument/2006/relationships/tags" Target="../tags/tag22.xml"/></Relationships>
</file>

<file path=ppt/slides/_rels/slide2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slideLayout" Target="../slideLayouts/slideLayout22.xml"/><Relationship Id="rId1" Type="http://schemas.openxmlformats.org/officeDocument/2006/relationships/tags" Target="../tags/tag23.xml"/></Relationships>
</file>

<file path=ppt/slides/_rels/slide2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slideLayout" Target="../slideLayouts/slideLayout22.xml"/><Relationship Id="rId1" Type="http://schemas.openxmlformats.org/officeDocument/2006/relationships/tags" Target="../tags/tag24.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tags" Target="../tags/tag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hyperlink" Target="https://github.com/scikit-beam/scikit-beam" TargetMode="External"/><Relationship Id="rId2" Type="http://schemas.openxmlformats.org/officeDocument/2006/relationships/slideLayout" Target="../slideLayouts/slideLayout22.xml"/><Relationship Id="rId1" Type="http://schemas.openxmlformats.org/officeDocument/2006/relationships/tags" Target="../tags/tag26.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27.xml"/><Relationship Id="rId1" Type="http://schemas.openxmlformats.org/officeDocument/2006/relationships/vmlDrawing" Target="../drawings/vmlDrawing4.vml"/><Relationship Id="rId5" Type="http://schemas.openxmlformats.org/officeDocument/2006/relationships/image" Target="../media/image28.emf"/><Relationship Id="rId4" Type="http://schemas.openxmlformats.org/officeDocument/2006/relationships/oleObject" Target="../embeddings/oleObject4.bin"/></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28.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29.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tags" Target="../tags/tag30.xml"/></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notesSlide" Target="../notesSlides/notesSlide3.xml"/><Relationship Id="rId4"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Layout" Target="../slideLayouts/slideLayout2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17.emf"/><Relationship Id="rId2" Type="http://schemas.openxmlformats.org/officeDocument/2006/relationships/tags" Target="../tags/tag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6.emf"/><Relationship Id="rId4" Type="http://schemas.openxmlformats.org/officeDocument/2006/relationships/package" Target="../embeddings/Microsoft_Word_Document.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Shape 236"/>
          <p:cNvSpPr>
            <a:spLocks noGrp="1"/>
          </p:cNvSpPr>
          <p:nvPr>
            <p:ph type="title"/>
          </p:nvPr>
        </p:nvSpPr>
        <p:spPr>
          <a:xfrm>
            <a:off x="120952" y="1"/>
            <a:ext cx="6954762" cy="3084286"/>
          </a:xfrm>
          <a:prstGeom prst="rect">
            <a:avLst/>
          </a:prstGeom>
        </p:spPr>
        <p:txBody>
          <a:bodyPr>
            <a:normAutofit fontScale="90000"/>
          </a:bodyPr>
          <a:lstStyle/>
          <a:p>
            <a:pPr algn="ctr">
              <a:lnSpc>
                <a:spcPct val="150000"/>
              </a:lnSpc>
            </a:pPr>
            <a:r>
              <a:rPr lang="en-US" sz="4000" dirty="0" smtClean="0"/>
              <a:t>Parallelizing X-ray Photon Correlation Spectroscopy Software Tools using Python Multiprocessing</a:t>
            </a:r>
            <a:endParaRPr sz="4000" dirty="0"/>
          </a:p>
        </p:txBody>
      </p:sp>
      <p:sp>
        <p:nvSpPr>
          <p:cNvPr id="237" name="Shape 237"/>
          <p:cNvSpPr>
            <a:spLocks noGrp="1"/>
          </p:cNvSpPr>
          <p:nvPr>
            <p:ph type="body" sz="half" idx="1"/>
          </p:nvPr>
        </p:nvSpPr>
        <p:spPr>
          <a:xfrm>
            <a:off x="120952" y="3979333"/>
            <a:ext cx="4959047" cy="1475619"/>
          </a:xfrm>
          <a:prstGeom prst="rect">
            <a:avLst/>
          </a:prstGeom>
        </p:spPr>
        <p:txBody>
          <a:bodyPr>
            <a:normAutofit/>
          </a:bodyPr>
          <a:lstStyle/>
          <a:p>
            <a:r>
              <a:rPr lang="en-US" sz="2000" dirty="0" smtClean="0"/>
              <a:t>Sameera K. Abeykoon</a:t>
            </a:r>
          </a:p>
          <a:p>
            <a:r>
              <a:rPr lang="en-US" sz="2000" dirty="0" smtClean="0"/>
              <a:t>Meifeng Lin</a:t>
            </a:r>
          </a:p>
          <a:p>
            <a:r>
              <a:rPr lang="en-US" sz="2000" dirty="0" smtClean="0"/>
              <a:t>Kerstin Kleese van Dam</a:t>
            </a:r>
          </a:p>
          <a:p>
            <a:endParaRPr sz="2000" dirty="0"/>
          </a:p>
        </p:txBody>
      </p:sp>
    </p:spTree>
  </p:cSld>
  <p:clrMapOvr>
    <a:masterClrMapping/>
  </p:clrMapOvr>
  <p:transition spd="med" advTm="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557"/>
            <a:ext cx="8229600" cy="1143001"/>
          </a:xfrm>
        </p:spPr>
        <p:txBody>
          <a:bodyPr/>
          <a:lstStyle/>
          <a:p>
            <a:pPr algn="ctr"/>
            <a:r>
              <a:rPr lang="en-US" dirty="0" smtClean="0">
                <a:latin typeface="Times New Roman"/>
                <a:cs typeface="Times New Roman"/>
              </a:rPr>
              <a:t>Two-time correlation </a:t>
            </a:r>
            <a:r>
              <a:rPr lang="en-US" dirty="0">
                <a:latin typeface="Times New Roman"/>
                <a:cs typeface="Times New Roman"/>
              </a:rPr>
              <a:t>results </a:t>
            </a:r>
            <a:r>
              <a:rPr lang="en-US" dirty="0" smtClean="0">
                <a:latin typeface="Times New Roman"/>
                <a:cs typeface="Times New Roman"/>
              </a:rPr>
              <a:t>–</a:t>
            </a:r>
            <a:br>
              <a:rPr lang="en-US" dirty="0" smtClean="0">
                <a:latin typeface="Times New Roman"/>
                <a:cs typeface="Times New Roman"/>
              </a:rPr>
            </a:br>
            <a:r>
              <a:rPr lang="en-US" dirty="0" smtClean="0">
                <a:latin typeface="Times New Roman"/>
                <a:cs typeface="Times New Roman"/>
              </a:rPr>
              <a:t> </a:t>
            </a:r>
            <a:r>
              <a:rPr lang="en-US" dirty="0">
                <a:latin typeface="Times New Roman"/>
                <a:cs typeface="Times New Roman"/>
              </a:rPr>
              <a:t>Scikit-beam sequential algorithm  </a:t>
            </a:r>
          </a:p>
        </p:txBody>
      </p:sp>
      <p:pic>
        <p:nvPicPr>
          <p:cNvPr id="3" name="Picture 2" descr="C_t1_t2.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990600"/>
            <a:ext cx="4268743" cy="3733800"/>
          </a:xfrm>
          <a:prstGeom prst="rect">
            <a:avLst/>
          </a:prstGeom>
        </p:spPr>
      </p:pic>
      <p:sp>
        <p:nvSpPr>
          <p:cNvPr id="4" name="TextBox 3"/>
          <p:cNvSpPr txBox="1"/>
          <p:nvPr/>
        </p:nvSpPr>
        <p:spPr>
          <a:xfrm>
            <a:off x="4885266" y="1957519"/>
            <a:ext cx="3953934"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2400" dirty="0">
                <a:latin typeface="Times New Roman"/>
                <a:cs typeface="Times New Roman"/>
              </a:rPr>
              <a:t>t</a:t>
            </a:r>
            <a:r>
              <a:rPr lang="en-US" sz="2400" dirty="0" smtClean="0">
                <a:latin typeface="Times New Roman"/>
                <a:cs typeface="Times New Roman"/>
              </a:rPr>
              <a:t> = | t</a:t>
            </a:r>
            <a:r>
              <a:rPr lang="en-US" sz="2400" baseline="-25000" dirty="0" smtClean="0">
                <a:latin typeface="Times New Roman"/>
                <a:cs typeface="Times New Roman"/>
              </a:rPr>
              <a:t>1</a:t>
            </a:r>
            <a:r>
              <a:rPr lang="en-US" sz="2400" dirty="0" smtClean="0">
                <a:latin typeface="Times New Roman"/>
                <a:cs typeface="Times New Roman"/>
              </a:rPr>
              <a:t> – t</a:t>
            </a:r>
            <a:r>
              <a:rPr lang="en-US" sz="2400" baseline="-25000" dirty="0" smtClean="0">
                <a:latin typeface="Times New Roman"/>
                <a:cs typeface="Times New Roman"/>
              </a:rPr>
              <a:t>2</a:t>
            </a:r>
            <a:r>
              <a:rPr lang="en-US" sz="2400" dirty="0" smtClean="0">
                <a:latin typeface="Times New Roman"/>
                <a:cs typeface="Times New Roman"/>
              </a:rPr>
              <a:t> |  measures the “distance” from </a:t>
            </a:r>
            <a:r>
              <a:rPr lang="en-US" sz="2400" dirty="0">
                <a:latin typeface="Times New Roman"/>
                <a:cs typeface="Times New Roman"/>
              </a:rPr>
              <a:t>t</a:t>
            </a:r>
            <a:r>
              <a:rPr lang="en-US" sz="2400" baseline="-25000" dirty="0">
                <a:latin typeface="Times New Roman"/>
                <a:cs typeface="Times New Roman"/>
              </a:rPr>
              <a:t>1</a:t>
            </a:r>
            <a:r>
              <a:rPr lang="en-US" sz="2400" dirty="0">
                <a:latin typeface="Times New Roman"/>
                <a:cs typeface="Times New Roman"/>
              </a:rPr>
              <a:t> = t</a:t>
            </a:r>
            <a:r>
              <a:rPr lang="en-US" sz="2400" baseline="-25000" dirty="0">
                <a:latin typeface="Times New Roman"/>
                <a:cs typeface="Times New Roman"/>
              </a:rPr>
              <a:t>2</a:t>
            </a:r>
            <a:r>
              <a:rPr lang="en-US" sz="2400" dirty="0">
                <a:latin typeface="Times New Roman"/>
                <a:cs typeface="Times New Roman"/>
              </a:rPr>
              <a:t> </a:t>
            </a:r>
            <a:r>
              <a:rPr lang="en-US" sz="2400" dirty="0" smtClean="0">
                <a:latin typeface="Times New Roman"/>
                <a:cs typeface="Times New Roman"/>
              </a:rPr>
              <a:t>diagonal </a:t>
            </a:r>
            <a:endParaRPr kumimoji="0" lang="en-US" sz="2400" b="0" i="0" u="none" strike="noStrike" cap="none" spc="0" normalizeH="0" baseline="0" dirty="0">
              <a:ln>
                <a:noFill/>
              </a:ln>
              <a:solidFill>
                <a:schemeClr val="accent6"/>
              </a:solidFill>
              <a:effectLst/>
              <a:uFillTx/>
              <a:latin typeface="Times New Roman"/>
              <a:cs typeface="Times New Roman"/>
              <a:sym typeface="Helvetica"/>
            </a:endParaRPr>
          </a:p>
        </p:txBody>
      </p:sp>
      <p:sp>
        <p:nvSpPr>
          <p:cNvPr id="5" name="TextBox 4"/>
          <p:cNvSpPr txBox="1"/>
          <p:nvPr/>
        </p:nvSpPr>
        <p:spPr>
          <a:xfrm>
            <a:off x="4809066" y="4300944"/>
            <a:ext cx="4191000" cy="19389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sng" strike="noStrike" cap="none" spc="0" normalizeH="0" baseline="0" dirty="0" smtClean="0">
                <a:ln>
                  <a:noFill/>
                </a:ln>
                <a:solidFill>
                  <a:srgbClr val="000000"/>
                </a:solidFill>
                <a:effectLst/>
                <a:uFillTx/>
                <a:latin typeface="Times New Roman"/>
                <a:ea typeface="+mn-ea"/>
                <a:cs typeface="Times New Roman"/>
                <a:sym typeface="Helvetica"/>
              </a:rPr>
              <a:t>When the system is in</a:t>
            </a:r>
            <a:r>
              <a:rPr kumimoji="0" lang="en-US" sz="2400" b="0" i="0" u="sng" strike="noStrike" cap="none" spc="0" normalizeH="0" dirty="0" smtClean="0">
                <a:ln>
                  <a:noFill/>
                </a:ln>
                <a:solidFill>
                  <a:srgbClr val="000000"/>
                </a:solidFill>
                <a:effectLst/>
                <a:uFillTx/>
                <a:latin typeface="Times New Roman"/>
                <a:ea typeface="+mn-ea"/>
                <a:cs typeface="Times New Roman"/>
                <a:sym typeface="Helvetica"/>
              </a:rPr>
              <a:t> equilibrium, </a:t>
            </a:r>
            <a:r>
              <a:rPr kumimoji="0" lang="en-US" sz="2400" b="0" i="0" u="none" strike="noStrike" cap="none" spc="0" normalizeH="0" dirty="0" smtClean="0">
                <a:ln>
                  <a:noFill/>
                </a:ln>
                <a:solidFill>
                  <a:srgbClr val="000000"/>
                </a:solidFill>
                <a:effectLst/>
                <a:uFillTx/>
                <a:latin typeface="Times New Roman"/>
                <a:ea typeface="+mn-ea"/>
                <a:cs typeface="Times New Roman"/>
                <a:sym typeface="Helvetica"/>
              </a:rPr>
              <a:t>the two-time correlation functions depend only on the time difference, t, and not on the sample “age”,  t</a:t>
            </a:r>
            <a:r>
              <a:rPr kumimoji="0" lang="en-US" sz="2400" b="0" i="0" u="none" strike="noStrike" cap="none" spc="0" normalizeH="0" baseline="-25000" dirty="0" smtClean="0">
                <a:ln>
                  <a:noFill/>
                </a:ln>
                <a:solidFill>
                  <a:srgbClr val="000000"/>
                </a:solidFill>
                <a:effectLst/>
                <a:uFillTx/>
                <a:latin typeface="Times New Roman"/>
                <a:ea typeface="+mn-ea"/>
                <a:cs typeface="Times New Roman"/>
                <a:sym typeface="Helvetica"/>
              </a:rPr>
              <a:t>a.</a:t>
            </a:r>
            <a:endParaRPr kumimoji="0" lang="en-US" sz="2400" b="0" i="0" u="none" strike="noStrike" cap="none" spc="0" normalizeH="0" baseline="-25000" dirty="0">
              <a:ln>
                <a:noFill/>
              </a:ln>
              <a:solidFill>
                <a:srgbClr val="000000"/>
              </a:solidFill>
              <a:effectLst/>
              <a:uFillTx/>
              <a:latin typeface="Times New Roman"/>
              <a:ea typeface="+mn-ea"/>
              <a:cs typeface="Times New Roman"/>
              <a:sym typeface="Helvetica"/>
            </a:endParaRPr>
          </a:p>
        </p:txBody>
      </p:sp>
      <p:sp>
        <p:nvSpPr>
          <p:cNvPr id="7" name="Rectangle 6"/>
          <p:cNvSpPr/>
          <p:nvPr/>
        </p:nvSpPr>
        <p:spPr>
          <a:xfrm>
            <a:off x="457200" y="4888936"/>
            <a:ext cx="2709333" cy="954107"/>
          </a:xfrm>
          <a:prstGeom prst="rect">
            <a:avLst/>
          </a:prstGeom>
        </p:spPr>
        <p:txBody>
          <a:bodyPr wrap="square">
            <a:spAutoFit/>
          </a:bodyPr>
          <a:lstStyle/>
          <a:p>
            <a:r>
              <a:rPr lang="en-US" sz="1400" dirty="0">
                <a:latin typeface="Times New Roman"/>
                <a:cs typeface="Times New Roman"/>
              </a:rPr>
              <a:t>S. K. Abeykoon </a:t>
            </a:r>
            <a:r>
              <a:rPr lang="en-US" sz="1400" i="1" dirty="0">
                <a:latin typeface="Times New Roman"/>
                <a:cs typeface="Times New Roman"/>
              </a:rPr>
              <a:t>et al</a:t>
            </a:r>
            <a:r>
              <a:rPr lang="en-US" sz="1400" dirty="0">
                <a:latin typeface="Times New Roman"/>
                <a:cs typeface="Times New Roman"/>
              </a:rPr>
              <a:t>., </a:t>
            </a:r>
            <a:r>
              <a:rPr lang="en-US" sz="1400" i="1" dirty="0">
                <a:latin typeface="Times New Roman"/>
                <a:cs typeface="Times New Roman"/>
              </a:rPr>
              <a:t>2016 </a:t>
            </a:r>
            <a:r>
              <a:rPr lang="en-US" sz="1400" dirty="0">
                <a:latin typeface="Times New Roman"/>
                <a:cs typeface="Times New Roman"/>
              </a:rPr>
              <a:t>New York Scientific </a:t>
            </a:r>
            <a:r>
              <a:rPr lang="en-US" sz="1400" i="1" dirty="0">
                <a:latin typeface="Times New Roman"/>
                <a:cs typeface="Times New Roman"/>
              </a:rPr>
              <a:t>Data Summit (NYSDS)</a:t>
            </a:r>
            <a:r>
              <a:rPr lang="en-US" sz="1400" dirty="0">
                <a:latin typeface="Times New Roman"/>
                <a:cs typeface="Times New Roman"/>
              </a:rPr>
              <a:t>, New York. </a:t>
            </a:r>
            <a:r>
              <a:rPr lang="en-US" sz="1400" dirty="0" smtClean="0">
                <a:latin typeface="Times New Roman"/>
                <a:cs typeface="Times New Roman"/>
              </a:rPr>
              <a:t>doi</a:t>
            </a:r>
            <a:r>
              <a:rPr lang="en-US" sz="1400" dirty="0">
                <a:latin typeface="Times New Roman"/>
                <a:cs typeface="Times New Roman"/>
              </a:rPr>
              <a:t>: 10.1109/NYSDS.2016.7747815</a:t>
            </a:r>
          </a:p>
        </p:txBody>
      </p:sp>
      <p:sp>
        <p:nvSpPr>
          <p:cNvPr id="9" name="Rectangle 8"/>
          <p:cNvSpPr/>
          <p:nvPr/>
        </p:nvSpPr>
        <p:spPr>
          <a:xfrm>
            <a:off x="4885266" y="990600"/>
            <a:ext cx="3725334" cy="830997"/>
          </a:xfrm>
          <a:prstGeom prst="rect">
            <a:avLst/>
          </a:prstGeom>
        </p:spPr>
        <p:txBody>
          <a:bodyPr wrap="square">
            <a:spAutoFit/>
          </a:bodyPr>
          <a:lstStyle/>
          <a:p>
            <a:pPr defTabSz="914400" hangingPunct="0"/>
            <a:r>
              <a:rPr lang="en-US" sz="2400" dirty="0">
                <a:latin typeface="Times New Roman"/>
                <a:cs typeface="Times New Roman"/>
              </a:rPr>
              <a:t>Represents the time along the  </a:t>
            </a:r>
            <a:r>
              <a:rPr lang="en-US" sz="2400" dirty="0" smtClean="0">
                <a:latin typeface="Times New Roman"/>
                <a:cs typeface="Times New Roman"/>
              </a:rPr>
              <a:t>t</a:t>
            </a:r>
            <a:r>
              <a:rPr lang="en-US" sz="2400" baseline="-25000" dirty="0" smtClean="0">
                <a:latin typeface="Times New Roman"/>
                <a:cs typeface="Times New Roman"/>
              </a:rPr>
              <a:t>1</a:t>
            </a:r>
            <a:r>
              <a:rPr lang="en-US" sz="2400" dirty="0" smtClean="0">
                <a:latin typeface="Times New Roman"/>
                <a:cs typeface="Times New Roman"/>
              </a:rPr>
              <a:t> </a:t>
            </a:r>
            <a:r>
              <a:rPr lang="en-US" sz="2400" dirty="0">
                <a:latin typeface="Times New Roman"/>
                <a:cs typeface="Times New Roman"/>
              </a:rPr>
              <a:t>= t</a:t>
            </a:r>
            <a:r>
              <a:rPr lang="en-US" sz="2400" baseline="-25000" dirty="0">
                <a:latin typeface="Times New Roman"/>
                <a:cs typeface="Times New Roman"/>
              </a:rPr>
              <a:t>2</a:t>
            </a:r>
            <a:r>
              <a:rPr lang="en-US" sz="2400" dirty="0">
                <a:latin typeface="Times New Roman"/>
                <a:cs typeface="Times New Roman"/>
              </a:rPr>
              <a:t> diagonal. </a:t>
            </a:r>
            <a:endParaRPr lang="en-US" sz="2400" dirty="0">
              <a:solidFill>
                <a:schemeClr val="accent6"/>
              </a:solidFill>
              <a:latin typeface="Times New Roman"/>
              <a:cs typeface="Times New Roman"/>
              <a:sym typeface="Helvetica"/>
            </a:endParaRPr>
          </a:p>
        </p:txBody>
      </p:sp>
      <p:sp>
        <p:nvSpPr>
          <p:cNvPr id="8" name="Rectangle 7"/>
          <p:cNvSpPr/>
          <p:nvPr/>
        </p:nvSpPr>
        <p:spPr>
          <a:xfrm>
            <a:off x="4885266" y="3098677"/>
            <a:ext cx="3725334" cy="830997"/>
          </a:xfrm>
          <a:prstGeom prst="rect">
            <a:avLst/>
          </a:prstGeom>
          <a:ln>
            <a:noFill/>
          </a:ln>
        </p:spPr>
        <p:txBody>
          <a:bodyPr wrap="square">
            <a:spAutoFit/>
          </a:bodyPr>
          <a:lstStyle/>
          <a:p>
            <a:pPr defTabSz="914400" hangingPunct="0"/>
            <a:r>
              <a:rPr lang="en-US" sz="2400" b="1" dirty="0">
                <a:solidFill>
                  <a:srgbClr val="000000"/>
                </a:solidFill>
                <a:latin typeface="Times New Roman"/>
                <a:cs typeface="Times New Roman"/>
                <a:sym typeface="Helvetica"/>
              </a:rPr>
              <a:t>Average time (age)    </a:t>
            </a:r>
            <a:endParaRPr lang="en-US" sz="2400" b="1" dirty="0" smtClean="0">
              <a:solidFill>
                <a:srgbClr val="000000"/>
              </a:solidFill>
              <a:latin typeface="Times New Roman"/>
              <a:cs typeface="Times New Roman"/>
              <a:sym typeface="Helvetica"/>
            </a:endParaRPr>
          </a:p>
          <a:p>
            <a:pPr defTabSz="914400" hangingPunct="0"/>
            <a:r>
              <a:rPr lang="en-US" sz="2400" b="1" dirty="0" smtClean="0">
                <a:solidFill>
                  <a:srgbClr val="000000"/>
                </a:solidFill>
                <a:latin typeface="Times New Roman"/>
                <a:cs typeface="Times New Roman"/>
                <a:sym typeface="Helvetica"/>
              </a:rPr>
              <a:t> </a:t>
            </a:r>
            <a:r>
              <a:rPr lang="en-US" sz="2400" b="1" dirty="0">
                <a:latin typeface="Times New Roman"/>
                <a:cs typeface="Times New Roman"/>
              </a:rPr>
              <a:t>t</a:t>
            </a:r>
            <a:r>
              <a:rPr lang="en-US" sz="2400" b="1" baseline="-25000" dirty="0">
                <a:latin typeface="Times New Roman"/>
                <a:cs typeface="Times New Roman"/>
              </a:rPr>
              <a:t>a</a:t>
            </a:r>
            <a:r>
              <a:rPr lang="en-US" sz="2400" b="1" dirty="0">
                <a:latin typeface="Times New Roman"/>
                <a:cs typeface="Times New Roman"/>
              </a:rPr>
              <a:t> = (t</a:t>
            </a:r>
            <a:r>
              <a:rPr lang="en-US" sz="2400" b="1" baseline="-25000" dirty="0">
                <a:latin typeface="Times New Roman"/>
                <a:cs typeface="Times New Roman"/>
              </a:rPr>
              <a:t>1</a:t>
            </a:r>
            <a:r>
              <a:rPr lang="en-US" sz="2400" b="1" dirty="0">
                <a:latin typeface="Times New Roman"/>
                <a:cs typeface="Times New Roman"/>
              </a:rPr>
              <a:t> + t</a:t>
            </a:r>
            <a:r>
              <a:rPr lang="en-US" sz="2400" b="1" baseline="-25000" dirty="0">
                <a:latin typeface="Times New Roman"/>
                <a:cs typeface="Times New Roman"/>
              </a:rPr>
              <a:t>2</a:t>
            </a:r>
            <a:r>
              <a:rPr lang="en-US" sz="2400" b="1" dirty="0">
                <a:latin typeface="Times New Roman"/>
                <a:cs typeface="Times New Roman"/>
              </a:rPr>
              <a:t>)/2</a:t>
            </a:r>
          </a:p>
        </p:txBody>
      </p:sp>
    </p:spTree>
    <p:custDataLst>
      <p:tags r:id="rId1"/>
    </p:custDataLst>
    <p:extLst>
      <p:ext uri="{BB962C8B-B14F-4D97-AF65-F5344CB8AC3E}">
        <p14:creationId xmlns:p14="http://schemas.microsoft.com/office/powerpoint/2010/main" val="832009919"/>
      </p:ext>
    </p:extLst>
  </p:cSld>
  <p:clrMapOvr>
    <a:masterClrMapping/>
  </p:clrMapOvr>
  <p:transition spd="med" advTm="2607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438" y="68889"/>
            <a:ext cx="8743562" cy="1143001"/>
          </a:xfrm>
        </p:spPr>
        <p:txBody>
          <a:bodyPr/>
          <a:lstStyle/>
          <a:p>
            <a:pPr algn="ctr"/>
            <a:r>
              <a:rPr lang="en-US" dirty="0">
                <a:latin typeface="Times New Roman"/>
                <a:cs typeface="Times New Roman"/>
              </a:rPr>
              <a:t>Real time streaming data </a:t>
            </a:r>
            <a:r>
              <a:rPr lang="en-US" dirty="0" smtClean="0">
                <a:latin typeface="Times New Roman"/>
                <a:cs typeface="Times New Roman"/>
              </a:rPr>
              <a:t>analysis</a:t>
            </a:r>
            <a:br>
              <a:rPr lang="en-US" dirty="0" smtClean="0">
                <a:latin typeface="Times New Roman"/>
                <a:cs typeface="Times New Roman"/>
              </a:rPr>
            </a:br>
            <a:r>
              <a:rPr lang="en-US" dirty="0" smtClean="0">
                <a:latin typeface="Times New Roman"/>
                <a:cs typeface="Times New Roman"/>
              </a:rPr>
              <a:t> </a:t>
            </a:r>
            <a:r>
              <a:rPr lang="en-US" dirty="0">
                <a:latin typeface="Times New Roman"/>
                <a:cs typeface="Times New Roman"/>
              </a:rPr>
              <a:t>pipelines</a:t>
            </a:r>
            <a:endParaRPr lang="en-US" dirty="0"/>
          </a:p>
        </p:txBody>
      </p:sp>
      <p:sp>
        <p:nvSpPr>
          <p:cNvPr id="3" name="TextBox 2"/>
          <p:cNvSpPr txBox="1"/>
          <p:nvPr/>
        </p:nvSpPr>
        <p:spPr>
          <a:xfrm>
            <a:off x="258112" y="1158487"/>
            <a:ext cx="8362614" cy="49551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indent="-342900">
              <a:buFont typeface="Wingdings" charset="2"/>
              <a:buChar char="Ø"/>
            </a:pPr>
            <a:r>
              <a:rPr lang="en-US" sz="2400" dirty="0">
                <a:solidFill>
                  <a:srgbClr val="000000"/>
                </a:solidFill>
                <a:latin typeface="Times New Roman"/>
                <a:cs typeface="Times New Roman"/>
                <a:sym typeface="Helvetica"/>
              </a:rPr>
              <a:t>In a </a:t>
            </a:r>
            <a:r>
              <a:rPr lang="en-US" sz="2400" dirty="0">
                <a:solidFill>
                  <a:srgbClr val="000000"/>
                </a:solidFill>
                <a:latin typeface="Times New Roman"/>
                <a:cs typeface="Times New Roman"/>
              </a:rPr>
              <a:t>t</a:t>
            </a:r>
            <a:r>
              <a:rPr lang="en-US" sz="2400" dirty="0">
                <a:solidFill>
                  <a:srgbClr val="000000"/>
                </a:solidFill>
                <a:latin typeface="Times New Roman"/>
                <a:cs typeface="Times New Roman"/>
                <a:sym typeface="Helvetica"/>
              </a:rPr>
              <a:t>ypical XPCS experiment, 20,000 speckle patterns are recorded at the </a:t>
            </a:r>
            <a:r>
              <a:rPr lang="en-US" sz="2400" dirty="0">
                <a:solidFill>
                  <a:srgbClr val="000000"/>
                </a:solidFill>
                <a:latin typeface="Times New Roman"/>
                <a:cs typeface="Times New Roman"/>
              </a:rPr>
              <a:t>maximum rate with an acquisition time of ~1ms/per pattern</a:t>
            </a:r>
            <a:r>
              <a:rPr lang="en-US" sz="2400" dirty="0" smtClean="0">
                <a:solidFill>
                  <a:srgbClr val="000000"/>
                </a:solidFill>
                <a:latin typeface="Times New Roman"/>
                <a:cs typeface="Times New Roman"/>
              </a:rPr>
              <a:t>.</a:t>
            </a:r>
          </a:p>
          <a:p>
            <a:pPr marL="342900" indent="-342900">
              <a:buFont typeface="Wingdings" charset="2"/>
              <a:buChar char="Ø"/>
            </a:pPr>
            <a:endParaRPr lang="en-US" sz="2400" dirty="0">
              <a:solidFill>
                <a:srgbClr val="000000"/>
              </a:solidFill>
              <a:latin typeface="Times New Roman"/>
              <a:cs typeface="Times New Roman"/>
            </a:endParaRPr>
          </a:p>
          <a:p>
            <a:pPr marL="342900" indent="-342900">
              <a:buFont typeface="Wingdings" charset="2"/>
              <a:buChar char="Ø"/>
            </a:pPr>
            <a:endParaRPr lang="en-US" sz="2400" dirty="0" smtClean="0">
              <a:solidFill>
                <a:srgbClr val="000000"/>
              </a:solidFill>
              <a:latin typeface="Times New Roman"/>
              <a:cs typeface="Times New Roman"/>
            </a:endParaRPr>
          </a:p>
          <a:p>
            <a:pPr marL="342900" indent="-342900">
              <a:buFont typeface="Wingdings" charset="2"/>
              <a:buChar char="Ø"/>
            </a:pPr>
            <a:r>
              <a:rPr lang="en-US" sz="2400" dirty="0">
                <a:latin typeface="Times New Roman"/>
                <a:cs typeface="Times New Roman"/>
              </a:rPr>
              <a:t>Presently one- and two-time correlation functions in the </a:t>
            </a:r>
            <a:endParaRPr lang="en-US" sz="2400" dirty="0" smtClean="0">
              <a:latin typeface="Times New Roman"/>
              <a:cs typeface="Times New Roman"/>
            </a:endParaRPr>
          </a:p>
          <a:p>
            <a:r>
              <a:rPr lang="en-US" sz="2400" dirty="0">
                <a:latin typeface="Times New Roman"/>
                <a:cs typeface="Times New Roman"/>
              </a:rPr>
              <a:t> </a:t>
            </a:r>
            <a:r>
              <a:rPr lang="en-US" sz="2400" dirty="0" smtClean="0">
                <a:latin typeface="Times New Roman"/>
                <a:cs typeface="Times New Roman"/>
              </a:rPr>
              <a:t>    Scikit</a:t>
            </a:r>
            <a:r>
              <a:rPr lang="en-US" sz="2400" dirty="0">
                <a:latin typeface="Times New Roman"/>
                <a:cs typeface="Times New Roman"/>
              </a:rPr>
              <a:t>-beam correlation module use a single processor </a:t>
            </a:r>
            <a:endParaRPr lang="en-US" sz="2400" dirty="0" smtClean="0">
              <a:latin typeface="Times New Roman"/>
              <a:cs typeface="Times New Roman"/>
            </a:endParaRPr>
          </a:p>
          <a:p>
            <a:endParaRPr lang="en-US" sz="2400" dirty="0" smtClean="0">
              <a:latin typeface="Times New Roman"/>
              <a:cs typeface="Times New Roman"/>
            </a:endParaRPr>
          </a:p>
          <a:p>
            <a:endParaRPr lang="en-US" sz="2400" dirty="0">
              <a:latin typeface="Times New Roman"/>
              <a:cs typeface="Times New Roman"/>
            </a:endParaRPr>
          </a:p>
          <a:p>
            <a:pPr marL="342900" indent="-342900">
              <a:buFont typeface="Wingdings" charset="2"/>
              <a:buChar char="Ø"/>
            </a:pPr>
            <a:r>
              <a:rPr lang="en-US" sz="2400" dirty="0">
                <a:latin typeface="Times New Roman"/>
                <a:cs typeface="Times New Roman"/>
              </a:rPr>
              <a:t>User </a:t>
            </a:r>
            <a:r>
              <a:rPr lang="en-US" sz="2400" dirty="0" err="1">
                <a:latin typeface="Times New Roman"/>
                <a:cs typeface="Times New Roman"/>
              </a:rPr>
              <a:t>beamtimes</a:t>
            </a:r>
            <a:r>
              <a:rPr lang="en-US" sz="2400" dirty="0">
                <a:latin typeface="Times New Roman"/>
                <a:cs typeface="Times New Roman"/>
              </a:rPr>
              <a:t> are short and awarded on competitive basis. Therefore, </a:t>
            </a:r>
            <a:r>
              <a:rPr lang="en-US" sz="2400" u="sng" dirty="0">
                <a:latin typeface="Times New Roman"/>
                <a:cs typeface="Times New Roman"/>
              </a:rPr>
              <a:t>analysis and interpretation of a </a:t>
            </a:r>
            <a:r>
              <a:rPr lang="en-US" sz="2400" u="sng" dirty="0" smtClean="0">
                <a:latin typeface="Times New Roman"/>
                <a:cs typeface="Times New Roman"/>
              </a:rPr>
              <a:t>continuous </a:t>
            </a:r>
            <a:r>
              <a:rPr lang="en-US" sz="2400" u="sng" dirty="0">
                <a:latin typeface="Times New Roman"/>
                <a:cs typeface="Times New Roman"/>
              </a:rPr>
              <a:t>stream of data</a:t>
            </a:r>
            <a:r>
              <a:rPr lang="en-US" sz="2400" dirty="0">
                <a:latin typeface="Times New Roman"/>
                <a:cs typeface="Times New Roman"/>
              </a:rPr>
              <a:t> is required to conduct experiments in an efficient manner.</a:t>
            </a:r>
            <a:r>
              <a:rPr lang="en-US" sz="2400" b="1" u="sng" dirty="0">
                <a:solidFill>
                  <a:srgbClr val="000000"/>
                </a:solidFill>
                <a:latin typeface="Times New Roman"/>
                <a:cs typeface="Times New Roman"/>
                <a:sym typeface="Helvetica"/>
              </a:rPr>
              <a:t> </a:t>
            </a:r>
            <a:endParaRPr lang="en-US" dirty="0" smtClean="0">
              <a:solidFill>
                <a:srgbClr val="000000"/>
              </a:solidFill>
              <a:latin typeface="Times New Roman"/>
              <a:cs typeface="Times New Roman"/>
            </a:endParaRPr>
          </a:p>
          <a:p>
            <a:pPr marL="342900" indent="-342900">
              <a:buFont typeface="Wingdings" charset="2"/>
              <a:buChar char="Ø"/>
            </a:pPr>
            <a:endParaRPr lang="en-US" dirty="0">
              <a:solidFill>
                <a:srgbClr val="000000"/>
              </a:solidFill>
              <a:latin typeface="Times New Roman"/>
              <a:cs typeface="Times New Roman"/>
            </a:endParaRPr>
          </a:p>
        </p:txBody>
      </p:sp>
    </p:spTree>
    <p:custDataLst>
      <p:tags r:id="rId1"/>
    </p:custDataLst>
    <p:extLst>
      <p:ext uri="{BB962C8B-B14F-4D97-AF65-F5344CB8AC3E}">
        <p14:creationId xmlns:p14="http://schemas.microsoft.com/office/powerpoint/2010/main" val="2235370457"/>
      </p:ext>
    </p:extLst>
  </p:cSld>
  <p:clrMapOvr>
    <a:masterClrMapping/>
  </p:clrMapOvr>
  <p:transition spd="med" advTm="6343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818" y="0"/>
            <a:ext cx="8553737" cy="1143001"/>
          </a:xfrm>
        </p:spPr>
        <p:txBody>
          <a:bodyPr/>
          <a:lstStyle/>
          <a:p>
            <a:pPr algn="ctr"/>
            <a:r>
              <a:rPr lang="en-US" dirty="0">
                <a:latin typeface="Times New Roman"/>
                <a:cs typeface="Times New Roman"/>
              </a:rPr>
              <a:t>Two-time correlation timings for the sequential code.</a:t>
            </a:r>
          </a:p>
        </p:txBody>
      </p:sp>
      <p:sp>
        <p:nvSpPr>
          <p:cNvPr id="3" name="Rectangle 2"/>
          <p:cNvSpPr/>
          <p:nvPr/>
        </p:nvSpPr>
        <p:spPr>
          <a:xfrm>
            <a:off x="230972" y="1265161"/>
            <a:ext cx="3302462" cy="5016759"/>
          </a:xfrm>
          <a:prstGeom prst="rect">
            <a:avLst/>
          </a:prstGeom>
        </p:spPr>
        <p:txBody>
          <a:bodyPr wrap="square">
            <a:spAutoFit/>
          </a:bodyPr>
          <a:lstStyle/>
          <a:p>
            <a:pPr marL="285750" indent="-285750">
              <a:buFont typeface="Wingdings" charset="2"/>
              <a:buChar char="Ø"/>
            </a:pPr>
            <a:r>
              <a:rPr lang="en-US" sz="1600" dirty="0" smtClean="0">
                <a:latin typeface="Times New Roman"/>
                <a:cs typeface="Times New Roman"/>
              </a:rPr>
              <a:t>Number </a:t>
            </a:r>
            <a:r>
              <a:rPr lang="en-US" sz="1600" dirty="0">
                <a:latin typeface="Times New Roman"/>
                <a:cs typeface="Times New Roman"/>
              </a:rPr>
              <a:t>of images = </a:t>
            </a:r>
            <a:r>
              <a:rPr lang="en-US" sz="1600" dirty="0" smtClean="0">
                <a:latin typeface="Times New Roman"/>
                <a:cs typeface="Times New Roman"/>
              </a:rPr>
              <a:t>10000</a:t>
            </a:r>
            <a:endParaRPr lang="en-US" sz="1600" dirty="0">
              <a:latin typeface="Times New Roman"/>
              <a:cs typeface="Times New Roman"/>
            </a:endParaRPr>
          </a:p>
          <a:p>
            <a:r>
              <a:rPr lang="en-US" sz="1600" dirty="0" smtClean="0">
                <a:latin typeface="Times New Roman"/>
                <a:cs typeface="Times New Roman"/>
              </a:rPr>
              <a:t>     Image </a:t>
            </a:r>
            <a:r>
              <a:rPr lang="en-US" sz="1600" dirty="0" err="1">
                <a:latin typeface="Times New Roman"/>
                <a:cs typeface="Times New Roman"/>
              </a:rPr>
              <a:t>xdim</a:t>
            </a:r>
            <a:r>
              <a:rPr lang="en-US" sz="1600" dirty="0">
                <a:latin typeface="Times New Roman"/>
                <a:cs typeface="Times New Roman"/>
              </a:rPr>
              <a:t>, </a:t>
            </a:r>
            <a:r>
              <a:rPr lang="en-US" sz="1600" dirty="0" err="1">
                <a:latin typeface="Times New Roman"/>
                <a:cs typeface="Times New Roman"/>
              </a:rPr>
              <a:t>ydim</a:t>
            </a:r>
            <a:r>
              <a:rPr lang="en-US" sz="1600" dirty="0">
                <a:latin typeface="Times New Roman"/>
                <a:cs typeface="Times New Roman"/>
              </a:rPr>
              <a:t> =</a:t>
            </a:r>
          </a:p>
          <a:p>
            <a:r>
              <a:rPr lang="en-US" sz="1600" dirty="0">
                <a:latin typeface="Times New Roman"/>
                <a:cs typeface="Times New Roman"/>
              </a:rPr>
              <a:t> </a:t>
            </a:r>
            <a:r>
              <a:rPr lang="en-US" sz="1600" dirty="0" smtClean="0">
                <a:latin typeface="Times New Roman"/>
                <a:cs typeface="Times New Roman"/>
              </a:rPr>
              <a:t>    (</a:t>
            </a:r>
            <a:r>
              <a:rPr lang="en-US" sz="1600" dirty="0">
                <a:latin typeface="Times New Roman"/>
                <a:cs typeface="Times New Roman"/>
              </a:rPr>
              <a:t>1000, 1000</a:t>
            </a:r>
            <a:r>
              <a:rPr lang="en-US" sz="1600" dirty="0" smtClean="0">
                <a:latin typeface="Times New Roman"/>
                <a:cs typeface="Times New Roman"/>
              </a:rPr>
              <a:t>)</a:t>
            </a:r>
          </a:p>
          <a:p>
            <a:pPr marL="285750" indent="-285750">
              <a:buFont typeface="Wingdings" charset="2"/>
              <a:buChar char="Ø"/>
            </a:pPr>
            <a:endParaRPr lang="en-US" sz="1600" dirty="0">
              <a:latin typeface="Times New Roman"/>
              <a:cs typeface="Times New Roman"/>
            </a:endParaRPr>
          </a:p>
          <a:p>
            <a:pPr marL="285750" indent="-285750">
              <a:buFont typeface="Wingdings" charset="2"/>
              <a:buChar char="Ø"/>
            </a:pPr>
            <a:r>
              <a:rPr lang="en-US" sz="1600" dirty="0" smtClean="0">
                <a:latin typeface="Times New Roman"/>
                <a:cs typeface="Times New Roman"/>
              </a:rPr>
              <a:t>When you increase the number of ROI’s sequential algorithm will take up to </a:t>
            </a:r>
            <a:r>
              <a:rPr lang="en-US" sz="1600" b="1" dirty="0" smtClean="0">
                <a:latin typeface="Times New Roman"/>
                <a:cs typeface="Times New Roman"/>
              </a:rPr>
              <a:t>one hour to  calculate the two-time correlation results.</a:t>
            </a:r>
          </a:p>
          <a:p>
            <a:pPr marL="285750" indent="-285750">
              <a:buFont typeface="Wingdings" charset="2"/>
              <a:buChar char="Ø"/>
            </a:pPr>
            <a:endParaRPr lang="en-US" sz="1600" dirty="0">
              <a:latin typeface="Times New Roman"/>
              <a:cs typeface="Times New Roman"/>
            </a:endParaRPr>
          </a:p>
          <a:p>
            <a:pPr marL="285750" indent="-285750">
              <a:buFont typeface="Wingdings" charset="2"/>
              <a:buChar char="Ø"/>
            </a:pPr>
            <a:r>
              <a:rPr lang="en-US" sz="1600" dirty="0" smtClean="0">
                <a:latin typeface="Times New Roman"/>
                <a:cs typeface="Times New Roman"/>
              </a:rPr>
              <a:t>Users will choose different ROI’s and may want to repeat the calculation. </a:t>
            </a:r>
          </a:p>
          <a:p>
            <a:pPr marL="285750" indent="-285750">
              <a:buFont typeface="Wingdings" charset="2"/>
              <a:buChar char="Ø"/>
            </a:pPr>
            <a:endParaRPr lang="en-US" sz="1600" dirty="0">
              <a:latin typeface="Times New Roman"/>
              <a:cs typeface="Times New Roman"/>
            </a:endParaRPr>
          </a:p>
          <a:p>
            <a:pPr marL="285750" indent="-285750">
              <a:buFont typeface="Wingdings" charset="2"/>
              <a:buChar char="Ø"/>
            </a:pPr>
            <a:r>
              <a:rPr lang="en-US" sz="1600" dirty="0" smtClean="0">
                <a:latin typeface="Times New Roman"/>
                <a:cs typeface="Times New Roman"/>
              </a:rPr>
              <a:t>They bring lot of samples. Therefore, they have to repeat the same calculation for all different samples. </a:t>
            </a:r>
            <a:r>
              <a:rPr lang="en-US" sz="1600" b="1" dirty="0" smtClean="0">
                <a:latin typeface="Times New Roman"/>
                <a:cs typeface="Times New Roman"/>
              </a:rPr>
              <a:t>Time consuming</a:t>
            </a:r>
          </a:p>
          <a:p>
            <a:pPr marL="285750" indent="-285750">
              <a:buFont typeface="Wingdings" charset="2"/>
              <a:buChar char="Ø"/>
            </a:pPr>
            <a:endParaRPr lang="en-US" sz="1600" b="1" dirty="0">
              <a:latin typeface="Times New Roman"/>
              <a:cs typeface="Times New Roman"/>
            </a:endParaRPr>
          </a:p>
          <a:p>
            <a:pPr marL="285750" indent="-285750">
              <a:buFont typeface="Wingdings" charset="2"/>
              <a:buChar char="Ø"/>
            </a:pPr>
            <a:r>
              <a:rPr lang="en-US" sz="1600" b="1" dirty="0" smtClean="0">
                <a:latin typeface="Times New Roman"/>
                <a:cs typeface="Times New Roman"/>
              </a:rPr>
              <a:t>Need to speed up the data analysis process.</a:t>
            </a:r>
            <a:endParaRPr lang="en-US" sz="1600" b="1" dirty="0">
              <a:latin typeface="Times New Roman"/>
              <a:cs typeface="Times New Roman"/>
            </a:endParaRPr>
          </a:p>
        </p:txBody>
      </p:sp>
      <p:pic>
        <p:nvPicPr>
          <p:cNvPr id="7" name="Picture 6" descr="Times_two_tim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1223" y="1446764"/>
            <a:ext cx="5122332" cy="4595504"/>
          </a:xfrm>
          <a:prstGeom prst="rect">
            <a:avLst/>
          </a:prstGeom>
          <a:ln>
            <a:solidFill>
              <a:srgbClr val="141313"/>
            </a:solidFill>
          </a:ln>
        </p:spPr>
      </p:pic>
    </p:spTree>
    <p:custDataLst>
      <p:tags r:id="rId1"/>
    </p:custDataLst>
    <p:extLst>
      <p:ext uri="{BB962C8B-B14F-4D97-AF65-F5344CB8AC3E}">
        <p14:creationId xmlns:p14="http://schemas.microsoft.com/office/powerpoint/2010/main" val="2225964530"/>
      </p:ext>
    </p:extLst>
  </p:cSld>
  <p:clrMapOvr>
    <a:masterClrMapping/>
  </p:clrMapOvr>
  <p:transition spd="med" advTm="4868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155664"/>
            <a:ext cx="9042400" cy="1143001"/>
          </a:xfrm>
        </p:spPr>
        <p:txBody>
          <a:bodyPr>
            <a:normAutofit/>
          </a:bodyPr>
          <a:lstStyle/>
          <a:p>
            <a:pPr algn="ctr"/>
            <a:r>
              <a:rPr lang="en-US" dirty="0">
                <a:latin typeface="Times New Roman"/>
                <a:cs typeface="Times New Roman"/>
              </a:rPr>
              <a:t>Parallelizing XPCS software </a:t>
            </a:r>
            <a:r>
              <a:rPr lang="en-US" dirty="0" smtClean="0">
                <a:latin typeface="Times New Roman"/>
                <a:cs typeface="Times New Roman"/>
              </a:rPr>
              <a:t>tools</a:t>
            </a:r>
            <a:endParaRPr lang="en-US" dirty="0">
              <a:latin typeface="Times New Roman"/>
              <a:cs typeface="Times New Roman"/>
            </a:endParaRPr>
          </a:p>
        </p:txBody>
      </p:sp>
      <p:sp>
        <p:nvSpPr>
          <p:cNvPr id="3" name="TextBox 2"/>
          <p:cNvSpPr txBox="1"/>
          <p:nvPr/>
        </p:nvSpPr>
        <p:spPr>
          <a:xfrm>
            <a:off x="416057" y="1298665"/>
            <a:ext cx="8318192" cy="45243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marR="0" indent="-342900" defTabSz="914400" rtl="0" fontAlgn="auto" latinLnBrk="0" hangingPunct="0">
              <a:spcBef>
                <a:spcPts val="0"/>
              </a:spcBef>
              <a:spcAft>
                <a:spcPts val="0"/>
              </a:spcAft>
              <a:buClrTx/>
              <a:buSzTx/>
              <a:buFont typeface="Wingdings" charset="2"/>
              <a:buChar char="Ø"/>
              <a:tabLst/>
            </a:pPr>
            <a:r>
              <a:rPr lang="en-US" sz="2400" dirty="0" smtClean="0">
                <a:latin typeface="Times New Roman"/>
                <a:cs typeface="Times New Roman"/>
              </a:rPr>
              <a:t>Real time data analysis will help users to make decisions regarding the data collection strategies during experiments to optimize the scientific outcome.</a:t>
            </a:r>
          </a:p>
          <a:p>
            <a:pPr marL="342900" marR="0" indent="-342900" defTabSz="914400" rtl="0" fontAlgn="auto" latinLnBrk="0" hangingPunct="0">
              <a:spcBef>
                <a:spcPts val="0"/>
              </a:spcBef>
              <a:spcAft>
                <a:spcPts val="0"/>
              </a:spcAft>
              <a:buClrTx/>
              <a:buSzTx/>
              <a:buFont typeface="Wingdings" charset="2"/>
              <a:buChar char="Ø"/>
              <a:tabLst/>
            </a:pPr>
            <a:endParaRPr lang="en-US" sz="2400" dirty="0">
              <a:latin typeface="Times New Roman"/>
              <a:cs typeface="Times New Roman"/>
            </a:endParaRPr>
          </a:p>
          <a:p>
            <a:pPr marL="342900" indent="-342900">
              <a:buFont typeface="Wingdings" charset="2"/>
              <a:buChar char="Ø"/>
            </a:pPr>
            <a:r>
              <a:rPr lang="en-US" sz="2400" dirty="0">
                <a:latin typeface="Times New Roman"/>
                <a:cs typeface="Times New Roman"/>
              </a:rPr>
              <a:t>The goal of this project is to parallelize time-correlation function(s) to take advantage of all the CPU power available at beamline servers to analyze large amounts of data in real time</a:t>
            </a:r>
            <a:r>
              <a:rPr lang="en-US" sz="2400" dirty="0" smtClean="0">
                <a:latin typeface="Times New Roman"/>
                <a:cs typeface="Times New Roman"/>
              </a:rPr>
              <a:t>.</a:t>
            </a:r>
          </a:p>
          <a:p>
            <a:pPr marL="342900" marR="0" indent="-342900" defTabSz="914400" rtl="0" fontAlgn="auto" latinLnBrk="0" hangingPunct="0">
              <a:spcBef>
                <a:spcPts val="0"/>
              </a:spcBef>
              <a:spcAft>
                <a:spcPts val="0"/>
              </a:spcAft>
              <a:buClrTx/>
              <a:buSzTx/>
              <a:buFont typeface="Wingdings" charset="2"/>
              <a:buChar char="Ø"/>
              <a:tabLst/>
            </a:pPr>
            <a:endParaRPr kumimoji="0" lang="en-US" sz="2400" b="1" i="0" u="none" strike="noStrike" cap="none" spc="0" normalizeH="0" baseline="0" dirty="0">
              <a:ln>
                <a:noFill/>
              </a:ln>
              <a:solidFill>
                <a:schemeClr val="accent6"/>
              </a:solidFill>
              <a:effectLst/>
              <a:uFillTx/>
              <a:latin typeface="Times New Roman"/>
              <a:cs typeface="Times New Roman"/>
              <a:sym typeface="Helvetica"/>
            </a:endParaRPr>
          </a:p>
          <a:p>
            <a:pPr marL="342900" indent="-342900">
              <a:buFont typeface="Wingdings" charset="2"/>
              <a:buChar char="Ø"/>
            </a:pPr>
            <a:r>
              <a:rPr lang="en-US" sz="2400" b="1" dirty="0" smtClean="0">
                <a:solidFill>
                  <a:srgbClr val="000000"/>
                </a:solidFill>
                <a:latin typeface="Times New Roman"/>
                <a:cs typeface="Times New Roman"/>
                <a:sym typeface="Helvetica"/>
              </a:rPr>
              <a:t>Simple P</a:t>
            </a:r>
            <a:r>
              <a:rPr lang="en-US" sz="2400" b="1" dirty="0" smtClean="0">
                <a:latin typeface="Times New Roman"/>
                <a:cs typeface="Times New Roman"/>
              </a:rPr>
              <a:t>ython </a:t>
            </a:r>
            <a:r>
              <a:rPr lang="en-US" sz="2400" b="1" dirty="0">
                <a:latin typeface="Times New Roman"/>
                <a:cs typeface="Times New Roman"/>
              </a:rPr>
              <a:t>parallel programming </a:t>
            </a:r>
            <a:r>
              <a:rPr lang="en-US" sz="2400" dirty="0">
                <a:latin typeface="Times New Roman"/>
                <a:cs typeface="Times New Roman"/>
              </a:rPr>
              <a:t>techniques that does not </a:t>
            </a:r>
            <a:r>
              <a:rPr lang="en-US" sz="2400" dirty="0" smtClean="0">
                <a:latin typeface="Times New Roman"/>
                <a:cs typeface="Times New Roman"/>
              </a:rPr>
              <a:t>require </a:t>
            </a:r>
            <a:r>
              <a:rPr lang="en-US" sz="2400" dirty="0">
                <a:latin typeface="Times New Roman"/>
                <a:cs typeface="Times New Roman"/>
              </a:rPr>
              <a:t>users a </a:t>
            </a:r>
            <a:r>
              <a:rPr lang="en-US" sz="2400" dirty="0" smtClean="0">
                <a:latin typeface="Times New Roman"/>
                <a:cs typeface="Times New Roman"/>
              </a:rPr>
              <a:t>knowledge </a:t>
            </a:r>
            <a:r>
              <a:rPr lang="en-US" sz="2400" dirty="0">
                <a:latin typeface="Times New Roman"/>
                <a:cs typeface="Times New Roman"/>
              </a:rPr>
              <a:t>of parallel programming. </a:t>
            </a:r>
            <a:endParaRPr lang="en-US" sz="2400" dirty="0" smtClean="0">
              <a:latin typeface="Times New Roman"/>
              <a:cs typeface="Times New Roman"/>
            </a:endParaRPr>
          </a:p>
          <a:p>
            <a:pPr marL="342900" indent="-342900">
              <a:buFont typeface="Wingdings" charset="2"/>
              <a:buChar char="Ø"/>
            </a:pPr>
            <a:endParaRPr lang="en-US" sz="2400" dirty="0">
              <a:latin typeface="Times New Roman"/>
              <a:cs typeface="Times New Roman"/>
            </a:endParaRPr>
          </a:p>
          <a:p>
            <a:pPr marL="342900" indent="-342900">
              <a:buFont typeface="Wingdings" charset="2"/>
              <a:buChar char="Ø"/>
            </a:pPr>
            <a:r>
              <a:rPr lang="en-US" sz="2400" dirty="0" smtClean="0">
                <a:latin typeface="Times New Roman"/>
                <a:cs typeface="Times New Roman"/>
              </a:rPr>
              <a:t>Investigate different Python parallel programing modules.</a:t>
            </a:r>
            <a:endParaRPr lang="en-US" sz="2400" dirty="0">
              <a:latin typeface="Times New Roman"/>
              <a:cs typeface="Times New Roman"/>
            </a:endParaRPr>
          </a:p>
        </p:txBody>
      </p:sp>
    </p:spTree>
    <p:custDataLst>
      <p:tags r:id="rId1"/>
    </p:custDataLst>
    <p:extLst>
      <p:ext uri="{BB962C8B-B14F-4D97-AF65-F5344CB8AC3E}">
        <p14:creationId xmlns:p14="http://schemas.microsoft.com/office/powerpoint/2010/main" val="1903793666"/>
      </p:ext>
    </p:extLst>
  </p:cSld>
  <p:clrMapOvr>
    <a:masterClrMapping/>
  </p:clrMapOvr>
  <p:transition spd="med" advTm="5343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505"/>
            <a:ext cx="8229600" cy="1143001"/>
          </a:xfrm>
        </p:spPr>
        <p:txBody>
          <a:bodyPr>
            <a:normAutofit/>
          </a:bodyPr>
          <a:lstStyle/>
          <a:p>
            <a:pPr algn="ctr"/>
            <a:r>
              <a:rPr lang="en-US" dirty="0">
                <a:latin typeface="Times New Roman"/>
                <a:cs typeface="Times New Roman"/>
              </a:rPr>
              <a:t>Parallelizing XPCS software </a:t>
            </a:r>
            <a:r>
              <a:rPr lang="en-US" dirty="0" smtClean="0">
                <a:latin typeface="Times New Roman"/>
                <a:cs typeface="Times New Roman"/>
              </a:rPr>
              <a:t>tools using Python threading</a:t>
            </a:r>
            <a:endParaRPr lang="en-US" dirty="0">
              <a:latin typeface="Times New Roman"/>
              <a:cs typeface="Times New Roman"/>
            </a:endParaRPr>
          </a:p>
        </p:txBody>
      </p:sp>
      <p:sp>
        <p:nvSpPr>
          <p:cNvPr id="4" name="Rectangle 3"/>
          <p:cNvSpPr/>
          <p:nvPr/>
        </p:nvSpPr>
        <p:spPr>
          <a:xfrm>
            <a:off x="457200" y="1418526"/>
            <a:ext cx="8553764" cy="4893647"/>
          </a:xfrm>
          <a:prstGeom prst="rect">
            <a:avLst/>
          </a:prstGeom>
        </p:spPr>
        <p:txBody>
          <a:bodyPr wrap="square">
            <a:spAutoFit/>
          </a:bodyPr>
          <a:lstStyle/>
          <a:p>
            <a:pPr marL="342900" indent="-342900">
              <a:buFont typeface="Wingdings" charset="2"/>
              <a:buChar char="Ø"/>
            </a:pPr>
            <a:r>
              <a:rPr lang="en-US" sz="2400" dirty="0" smtClean="0">
                <a:latin typeface="Times New Roman"/>
                <a:cs typeface="Times New Roman"/>
              </a:rPr>
              <a:t>Threads are the light-weight process to run parallel programs because multi-threading uses the shared memory parallelism model.</a:t>
            </a:r>
          </a:p>
          <a:p>
            <a:pPr marL="342900" indent="-342900">
              <a:buFont typeface="Wingdings" charset="2"/>
              <a:buChar char="Ø"/>
            </a:pPr>
            <a:endParaRPr lang="en-US" sz="2400" dirty="0">
              <a:latin typeface="Times New Roman"/>
              <a:cs typeface="Times New Roman"/>
            </a:endParaRPr>
          </a:p>
          <a:p>
            <a:pPr marL="342900" indent="-342900">
              <a:buFont typeface="Wingdings" charset="2"/>
              <a:buChar char="Ø"/>
            </a:pPr>
            <a:r>
              <a:rPr lang="en-US" sz="2400" dirty="0">
                <a:latin typeface="Times New Roman"/>
                <a:cs typeface="Times New Roman"/>
              </a:rPr>
              <a:t>These threads share the same portion of memory assigned to their parent process; each thread can run in parallel if the computer has more than one CPU </a:t>
            </a:r>
            <a:r>
              <a:rPr lang="en-US" sz="2400" dirty="0" smtClean="0">
                <a:latin typeface="Times New Roman"/>
                <a:cs typeface="Times New Roman"/>
              </a:rPr>
              <a:t>core. </a:t>
            </a:r>
          </a:p>
          <a:p>
            <a:pPr marL="285750" indent="-285750">
              <a:buFont typeface="Wingdings" charset="2"/>
              <a:buChar char="Ø"/>
            </a:pPr>
            <a:endParaRPr lang="en-US" sz="2400" dirty="0">
              <a:latin typeface="Times New Roman"/>
              <a:cs typeface="Times New Roman"/>
            </a:endParaRPr>
          </a:p>
          <a:p>
            <a:pPr marL="285750" indent="-285750">
              <a:buFont typeface="Wingdings" charset="2"/>
              <a:buChar char="Ø"/>
            </a:pPr>
            <a:r>
              <a:rPr lang="en-US" sz="2400" dirty="0" smtClean="0">
                <a:latin typeface="Times New Roman"/>
                <a:cs typeface="Times New Roman"/>
              </a:rPr>
              <a:t>However</a:t>
            </a:r>
            <a:r>
              <a:rPr lang="en-US" sz="2400" dirty="0">
                <a:latin typeface="Times New Roman"/>
                <a:cs typeface="Times New Roman"/>
              </a:rPr>
              <a:t>, </a:t>
            </a:r>
            <a:r>
              <a:rPr lang="en-US" sz="2400" dirty="0" smtClean="0">
                <a:latin typeface="Times New Roman"/>
                <a:cs typeface="Times New Roman"/>
              </a:rPr>
              <a:t>Python </a:t>
            </a:r>
            <a:r>
              <a:rPr lang="en-US" sz="2400" b="1" u="sng" dirty="0">
                <a:latin typeface="Times New Roman"/>
                <a:cs typeface="Times New Roman"/>
              </a:rPr>
              <a:t>global interpreter lock (GIL) mechanism </a:t>
            </a:r>
            <a:r>
              <a:rPr lang="en-US" sz="2400" dirty="0">
                <a:latin typeface="Times New Roman"/>
                <a:cs typeface="Times New Roman"/>
              </a:rPr>
              <a:t>will allow only one thread to execute python code </a:t>
            </a:r>
            <a:r>
              <a:rPr lang="en-US" sz="2400" dirty="0" smtClean="0">
                <a:latin typeface="Times New Roman"/>
                <a:cs typeface="Times New Roman"/>
              </a:rPr>
              <a:t>once. </a:t>
            </a:r>
            <a:r>
              <a:rPr lang="en-US" sz="2400" dirty="0">
                <a:latin typeface="Times New Roman"/>
                <a:cs typeface="Times New Roman"/>
              </a:rPr>
              <a:t>This affects the performance of multi-threaded application for CPU bound tasks, and the </a:t>
            </a:r>
            <a:r>
              <a:rPr lang="en-US" sz="2400" b="1" u="sng" dirty="0">
                <a:latin typeface="Times New Roman"/>
                <a:cs typeface="Times New Roman"/>
              </a:rPr>
              <a:t>execution time may be </a:t>
            </a:r>
            <a:r>
              <a:rPr lang="en-US" sz="2400" b="1" u="sng" dirty="0" smtClean="0">
                <a:latin typeface="Times New Roman"/>
                <a:cs typeface="Times New Roman"/>
              </a:rPr>
              <a:t>actually </a:t>
            </a:r>
            <a:r>
              <a:rPr lang="en-US" sz="2400" b="1" u="sng" dirty="0">
                <a:latin typeface="Times New Roman"/>
                <a:cs typeface="Times New Roman"/>
              </a:rPr>
              <a:t>higher than serial execution. </a:t>
            </a:r>
          </a:p>
        </p:txBody>
      </p:sp>
    </p:spTree>
    <p:custDataLst>
      <p:tags r:id="rId1"/>
    </p:custDataLst>
    <p:extLst>
      <p:ext uri="{BB962C8B-B14F-4D97-AF65-F5344CB8AC3E}">
        <p14:creationId xmlns:p14="http://schemas.microsoft.com/office/powerpoint/2010/main" val="1924359550"/>
      </p:ext>
    </p:extLst>
  </p:cSld>
  <p:clrMapOvr>
    <a:masterClrMapping/>
  </p:clrMapOvr>
  <p:transition spd="med" advTm="4938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077"/>
            <a:ext cx="8447764" cy="1143001"/>
          </a:xfrm>
        </p:spPr>
        <p:txBody>
          <a:bodyPr/>
          <a:lstStyle/>
          <a:p>
            <a:pPr algn="ctr"/>
            <a:r>
              <a:rPr lang="en-US" dirty="0">
                <a:latin typeface="Times New Roman"/>
                <a:cs typeface="Times New Roman"/>
              </a:rPr>
              <a:t>Python </a:t>
            </a:r>
            <a:r>
              <a:rPr lang="en-US" dirty="0" smtClean="0">
                <a:latin typeface="Times New Roman"/>
                <a:cs typeface="Times New Roman"/>
              </a:rPr>
              <a:t>Multiprocessing </a:t>
            </a:r>
            <a:r>
              <a:rPr lang="en-US" dirty="0">
                <a:latin typeface="Times New Roman"/>
                <a:cs typeface="Times New Roman"/>
              </a:rPr>
              <a:t>to parallelize XPCS software tools</a:t>
            </a:r>
            <a:endParaRPr lang="en-US" dirty="0"/>
          </a:p>
        </p:txBody>
      </p:sp>
      <p:sp>
        <p:nvSpPr>
          <p:cNvPr id="3" name="Rectangle 2"/>
          <p:cNvSpPr/>
          <p:nvPr/>
        </p:nvSpPr>
        <p:spPr>
          <a:xfrm>
            <a:off x="360855" y="1217078"/>
            <a:ext cx="8670256" cy="5139868"/>
          </a:xfrm>
          <a:prstGeom prst="rect">
            <a:avLst/>
          </a:prstGeom>
        </p:spPr>
        <p:txBody>
          <a:bodyPr wrap="square">
            <a:spAutoFit/>
          </a:bodyPr>
          <a:lstStyle/>
          <a:p>
            <a:pPr marL="342900" indent="-342900">
              <a:buFont typeface="Wingdings" charset="2"/>
              <a:buChar char="Ø"/>
            </a:pPr>
            <a:r>
              <a:rPr lang="en-US" sz="2200" dirty="0" smtClean="0">
                <a:latin typeface="Times New Roman"/>
                <a:cs typeface="Times New Roman"/>
              </a:rPr>
              <a:t>Multiprocessing is one way to execute tasks in parallel on a multi-core CPU, or across multiple computers in a computing cluster.</a:t>
            </a:r>
          </a:p>
          <a:p>
            <a:pPr marL="342900" indent="-342900">
              <a:buFont typeface="Wingdings" charset="2"/>
              <a:buChar char="Ø"/>
            </a:pPr>
            <a:endParaRPr lang="en-US" sz="2200" dirty="0" smtClean="0">
              <a:latin typeface="Times New Roman"/>
              <a:cs typeface="Times New Roman"/>
            </a:endParaRPr>
          </a:p>
          <a:p>
            <a:pPr marL="342900" indent="-342900">
              <a:buFont typeface="Wingdings" charset="2"/>
              <a:buChar char="Ø"/>
            </a:pPr>
            <a:r>
              <a:rPr lang="en-US" sz="2200" dirty="0" smtClean="0">
                <a:latin typeface="Times New Roman"/>
                <a:cs typeface="Times New Roman"/>
              </a:rPr>
              <a:t>In multiprocessing, each task runs in its own process; each program running on a computer is represented by one or more processes</a:t>
            </a:r>
          </a:p>
          <a:p>
            <a:pPr marL="342900" indent="-342900">
              <a:buFont typeface="Wingdings" charset="2"/>
              <a:buChar char="Ø"/>
            </a:pPr>
            <a:endParaRPr lang="en-US" sz="2200" dirty="0">
              <a:latin typeface="Times New Roman"/>
              <a:cs typeface="Times New Roman"/>
            </a:endParaRPr>
          </a:p>
          <a:p>
            <a:pPr marL="342900" indent="-342900">
              <a:buFont typeface="Wingdings" charset="2"/>
              <a:buChar char="Ø"/>
            </a:pPr>
            <a:r>
              <a:rPr lang="en-US" sz="2200" dirty="0">
                <a:latin typeface="Times New Roman"/>
                <a:cs typeface="Times New Roman"/>
              </a:rPr>
              <a:t>Python multiprocessing module has similar application programming interface(API) as the Python threading module to spawn the processes. </a:t>
            </a:r>
            <a:endParaRPr lang="en-US" sz="2200" dirty="0" smtClean="0">
              <a:latin typeface="Times New Roman"/>
              <a:cs typeface="Times New Roman"/>
            </a:endParaRPr>
          </a:p>
          <a:p>
            <a:pPr marL="342900" indent="-342900">
              <a:buFont typeface="Wingdings" charset="2"/>
              <a:buChar char="Ø"/>
            </a:pPr>
            <a:endParaRPr lang="en-US" sz="2200" dirty="0">
              <a:latin typeface="Times New Roman"/>
              <a:cs typeface="Times New Roman"/>
            </a:endParaRPr>
          </a:p>
          <a:p>
            <a:pPr marL="342900" indent="-342900">
              <a:buFont typeface="Wingdings" charset="2"/>
              <a:buChar char="Ø"/>
            </a:pPr>
            <a:r>
              <a:rPr lang="en-US" sz="2200" dirty="0">
                <a:latin typeface="Times New Roman"/>
                <a:cs typeface="Times New Roman"/>
              </a:rPr>
              <a:t>There are </a:t>
            </a:r>
            <a:r>
              <a:rPr lang="en-US" sz="2200" dirty="0" smtClean="0">
                <a:latin typeface="Times New Roman"/>
                <a:cs typeface="Times New Roman"/>
              </a:rPr>
              <a:t>two </a:t>
            </a:r>
            <a:r>
              <a:rPr lang="en-US" sz="2200" dirty="0">
                <a:latin typeface="Times New Roman"/>
                <a:cs typeface="Times New Roman"/>
              </a:rPr>
              <a:t>options available </a:t>
            </a:r>
            <a:r>
              <a:rPr lang="en-US" sz="2200" dirty="0" smtClean="0">
                <a:latin typeface="Times New Roman"/>
                <a:cs typeface="Times New Roman"/>
              </a:rPr>
              <a:t>to spawn the processes using multiprocessing module to distribute </a:t>
            </a:r>
            <a:r>
              <a:rPr lang="en-US" sz="2200" dirty="0">
                <a:latin typeface="Times New Roman"/>
                <a:cs typeface="Times New Roman"/>
              </a:rPr>
              <a:t>the work- load among multiple </a:t>
            </a:r>
            <a:r>
              <a:rPr lang="en-US" sz="2200" dirty="0" smtClean="0">
                <a:latin typeface="Times New Roman"/>
                <a:cs typeface="Times New Roman"/>
              </a:rPr>
              <a:t>processes.</a:t>
            </a:r>
          </a:p>
          <a:p>
            <a:pPr lvl="2"/>
            <a:r>
              <a:rPr lang="en-US" sz="2200" dirty="0" smtClean="0">
                <a:latin typeface="Times New Roman"/>
                <a:cs typeface="Times New Roman"/>
              </a:rPr>
              <a:t>           1. A pool of worker processes created by the Pool class. </a:t>
            </a:r>
          </a:p>
          <a:p>
            <a:pPr lvl="2"/>
            <a:r>
              <a:rPr lang="en-US" sz="2200" dirty="0" smtClean="0">
                <a:latin typeface="Times New Roman"/>
                <a:cs typeface="Times New Roman"/>
              </a:rPr>
              <a:t>           2. Use of the Process class</a:t>
            </a:r>
          </a:p>
          <a:p>
            <a:endParaRPr lang="en-US" sz="2000" dirty="0">
              <a:latin typeface="Times New Roman"/>
              <a:cs typeface="Times New Roman"/>
            </a:endParaRPr>
          </a:p>
        </p:txBody>
      </p:sp>
    </p:spTree>
    <p:custDataLst>
      <p:tags r:id="rId1"/>
    </p:custDataLst>
    <p:extLst>
      <p:ext uri="{BB962C8B-B14F-4D97-AF65-F5344CB8AC3E}">
        <p14:creationId xmlns:p14="http://schemas.microsoft.com/office/powerpoint/2010/main" val="33775798"/>
      </p:ext>
    </p:extLst>
  </p:cSld>
  <p:clrMapOvr>
    <a:masterClrMapping/>
  </p:clrMapOvr>
  <p:transition spd="med" advTm="5134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047" y="95078"/>
            <a:ext cx="8229600" cy="1143001"/>
          </a:xfrm>
        </p:spPr>
        <p:txBody>
          <a:bodyPr/>
          <a:lstStyle/>
          <a:p>
            <a:pPr algn="ctr"/>
            <a:r>
              <a:rPr lang="en-US" dirty="0" smtClean="0">
                <a:latin typeface="Times New Roman"/>
                <a:cs typeface="Times New Roman"/>
              </a:rPr>
              <a:t>Python Multiprocessing – Pool Class</a:t>
            </a:r>
            <a:endParaRPr lang="en-US" dirty="0">
              <a:latin typeface="Times New Roman"/>
              <a:cs typeface="Times New Roman"/>
            </a:endParaRPr>
          </a:p>
        </p:txBody>
      </p:sp>
      <p:sp>
        <p:nvSpPr>
          <p:cNvPr id="7" name="TextBox 6"/>
          <p:cNvSpPr txBox="1"/>
          <p:nvPr/>
        </p:nvSpPr>
        <p:spPr>
          <a:xfrm>
            <a:off x="314036" y="1038026"/>
            <a:ext cx="8476453"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2000" dirty="0" smtClean="0">
                <a:latin typeface="Times New Roman"/>
                <a:cs typeface="Times New Roman"/>
              </a:rPr>
              <a:t>Provides convenient approaches </a:t>
            </a:r>
            <a:r>
              <a:rPr lang="en-US" sz="2000" dirty="0">
                <a:latin typeface="Times New Roman"/>
                <a:cs typeface="Times New Roman"/>
              </a:rPr>
              <a:t>for a simple parallel processing tasks. </a:t>
            </a:r>
          </a:p>
        </p:txBody>
      </p:sp>
      <p:graphicFrame>
        <p:nvGraphicFramePr>
          <p:cNvPr id="4" name="Table 3"/>
          <p:cNvGraphicFramePr>
            <a:graphicFrameLocks noGrp="1"/>
          </p:cNvGraphicFramePr>
          <p:nvPr>
            <p:extLst>
              <p:ext uri="{D42A27DB-BD31-4B8C-83A1-F6EECF244321}">
                <p14:modId xmlns:p14="http://schemas.microsoft.com/office/powerpoint/2010/main" val="3020201372"/>
              </p:ext>
            </p:extLst>
          </p:nvPr>
        </p:nvGraphicFramePr>
        <p:xfrm>
          <a:off x="250047" y="1501315"/>
          <a:ext cx="6376983" cy="2927115"/>
        </p:xfrm>
        <a:graphic>
          <a:graphicData uri="http://schemas.openxmlformats.org/drawingml/2006/table">
            <a:tbl>
              <a:tblPr firstRow="1" bandRow="1">
                <a:tableStyleId>{4C3C2611-4C71-4FC5-86AE-919BDF0F9419}</a:tableStyleId>
              </a:tblPr>
              <a:tblGrid>
                <a:gridCol w="1752303">
                  <a:extLst>
                    <a:ext uri="{9D8B030D-6E8A-4147-A177-3AD203B41FA5}">
                      <a16:colId xmlns:a16="http://schemas.microsoft.com/office/drawing/2014/main" val="20000"/>
                    </a:ext>
                  </a:extLst>
                </a:gridCol>
                <a:gridCol w="1067401">
                  <a:extLst>
                    <a:ext uri="{9D8B030D-6E8A-4147-A177-3AD203B41FA5}">
                      <a16:colId xmlns:a16="http://schemas.microsoft.com/office/drawing/2014/main" val="20001"/>
                    </a:ext>
                  </a:extLst>
                </a:gridCol>
                <a:gridCol w="1340094">
                  <a:extLst>
                    <a:ext uri="{9D8B030D-6E8A-4147-A177-3AD203B41FA5}">
                      <a16:colId xmlns:a16="http://schemas.microsoft.com/office/drawing/2014/main" val="20002"/>
                    </a:ext>
                  </a:extLst>
                </a:gridCol>
                <a:gridCol w="1005070">
                  <a:extLst>
                    <a:ext uri="{9D8B030D-6E8A-4147-A177-3AD203B41FA5}">
                      <a16:colId xmlns:a16="http://schemas.microsoft.com/office/drawing/2014/main" val="20003"/>
                    </a:ext>
                  </a:extLst>
                </a:gridCol>
                <a:gridCol w="1212115">
                  <a:extLst>
                    <a:ext uri="{9D8B030D-6E8A-4147-A177-3AD203B41FA5}">
                      <a16:colId xmlns:a16="http://schemas.microsoft.com/office/drawing/2014/main" val="20004"/>
                    </a:ext>
                  </a:extLst>
                </a:gridCol>
              </a:tblGrid>
              <a:tr h="702075">
                <a:tc>
                  <a:txBody>
                    <a:bodyPr/>
                    <a:lstStyle/>
                    <a:p>
                      <a:pPr algn="ctr"/>
                      <a:r>
                        <a:rPr lang="en-US" dirty="0" smtClean="0">
                          <a:solidFill>
                            <a:srgbClr val="1156B6"/>
                          </a:solidFill>
                        </a:rPr>
                        <a:t>Approaches</a:t>
                      </a:r>
                      <a:endParaRPr lang="en-US" dirty="0">
                        <a:solidFill>
                          <a:srgbClr val="1156B6"/>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rgbClr val="1156B6"/>
                          </a:solidFill>
                        </a:rPr>
                        <a:t>Multi-args</a:t>
                      </a:r>
                      <a:endParaRPr lang="en-US" dirty="0">
                        <a:solidFill>
                          <a:srgbClr val="1156B6"/>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rgbClr val="1156B6"/>
                          </a:solidFill>
                        </a:rPr>
                        <a:t>Concurrence</a:t>
                      </a:r>
                      <a:endParaRPr lang="en-US" dirty="0">
                        <a:solidFill>
                          <a:srgbClr val="1156B6"/>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rgbClr val="1156B6"/>
                          </a:solidFill>
                        </a:rPr>
                        <a:t>Blocking</a:t>
                      </a:r>
                      <a:endParaRPr lang="en-US" dirty="0">
                        <a:solidFill>
                          <a:srgbClr val="1156B6"/>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rgbClr val="1156B6"/>
                          </a:solidFill>
                        </a:rPr>
                        <a:t>Ordered-list</a:t>
                      </a:r>
                      <a:endParaRPr lang="en-US" dirty="0">
                        <a:solidFill>
                          <a:srgbClr val="1156B6"/>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dirty="0" smtClean="0"/>
                        <a:t>Pool.map</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no</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yes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yes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yes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dirty="0" smtClean="0"/>
                        <a:t>Pool.apply</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yes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no</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yes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yes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US" dirty="0" smtClean="0"/>
                        <a:t>Pool.map_async</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no</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yes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no</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no</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en-US" dirty="0" smtClean="0"/>
                        <a:t>Pool.apply_async</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yes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yes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no</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no</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en-US" dirty="0" smtClean="0"/>
                        <a:t>Pool.starmap</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yes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yes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no</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yes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lang="en-US" dirty="0" smtClean="0"/>
                        <a:t>Pool.stamap_async</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yes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yes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no</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no</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 name="TextBox 2"/>
          <p:cNvSpPr txBox="1"/>
          <p:nvPr/>
        </p:nvSpPr>
        <p:spPr>
          <a:xfrm>
            <a:off x="6793449" y="1438131"/>
            <a:ext cx="2088527" cy="4770533"/>
          </a:xfrm>
          <a:prstGeom prst="rect">
            <a:avLst/>
          </a:prstGeom>
          <a:noFill/>
          <a:ln w="12700" cap="flat">
            <a:solidFill>
              <a:srgbClr val="0C3B7D"/>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Arial"/>
              <a:buChar char="•"/>
              <a:tabLst/>
            </a:pPr>
            <a:r>
              <a:rPr lang="en-US" sz="1600" dirty="0" smtClean="0">
                <a:latin typeface="Times New Roman"/>
                <a:cs typeface="Times New Roman"/>
              </a:rPr>
              <a:t>Async methods submit all the processes at once and retrieve the results once they are finished. Use get method to obtain the results.</a:t>
            </a:r>
          </a:p>
          <a:p>
            <a:pPr marL="285750" marR="0" indent="-285750" algn="l" defTabSz="914400" rtl="0" fontAlgn="auto" latinLnBrk="0" hangingPunct="0">
              <a:lnSpc>
                <a:spcPct val="100000"/>
              </a:lnSpc>
              <a:spcBef>
                <a:spcPts val="0"/>
              </a:spcBef>
              <a:spcAft>
                <a:spcPts val="0"/>
              </a:spcAft>
              <a:buClrTx/>
              <a:buSzTx/>
              <a:buFont typeface="Arial"/>
              <a:buChar char="•"/>
              <a:tabLst/>
            </a:pPr>
            <a:endParaRPr kumimoji="0" lang="en-US" sz="1600" b="0" i="0" u="none" strike="noStrike" cap="none" spc="0" normalizeH="0" baseline="0" dirty="0">
              <a:ln>
                <a:noFill/>
              </a:ln>
              <a:solidFill>
                <a:schemeClr val="accent6"/>
              </a:solidFill>
              <a:effectLst/>
              <a:uFillTx/>
              <a:latin typeface="Times New Roman"/>
              <a:cs typeface="Times New Roman"/>
              <a:sym typeface="Helvetica Neue"/>
            </a:endParaRPr>
          </a:p>
          <a:p>
            <a:pPr marL="285750" marR="0" indent="-285750" algn="l" defTabSz="914400" rtl="0" fontAlgn="auto" latinLnBrk="0" hangingPunct="0">
              <a:lnSpc>
                <a:spcPct val="100000"/>
              </a:lnSpc>
              <a:spcBef>
                <a:spcPts val="0"/>
              </a:spcBef>
              <a:spcAft>
                <a:spcPts val="0"/>
              </a:spcAft>
              <a:buClrTx/>
              <a:buSzTx/>
              <a:buFont typeface="Arial"/>
              <a:buChar char="•"/>
              <a:tabLst/>
            </a:pPr>
            <a:r>
              <a:rPr lang="en-US" sz="1600" dirty="0" smtClean="0">
                <a:latin typeface="Times New Roman"/>
                <a:cs typeface="Times New Roman"/>
              </a:rPr>
              <a:t>Pool.map(or Pool.apply</a:t>
            </a:r>
            <a:r>
              <a:rPr lang="en-US" sz="1600" dirty="0">
                <a:latin typeface="Times New Roman"/>
                <a:cs typeface="Times New Roman"/>
              </a:rPr>
              <a:t>)</a:t>
            </a:r>
            <a:r>
              <a:rPr lang="en-US" sz="1600" dirty="0" smtClean="0">
                <a:latin typeface="Times New Roman"/>
                <a:cs typeface="Times New Roman"/>
              </a:rPr>
              <a:t>methods are very much similar to Python built-in map(or apply). They block the main process until all the processes complete and return the resu</a:t>
            </a:r>
            <a:r>
              <a:rPr lang="en-US" sz="1600" dirty="0" smtClean="0">
                <a:latin typeface="The Times New Roman"/>
                <a:cs typeface="The Times New Roman"/>
              </a:rPr>
              <a:t>lt.</a:t>
            </a:r>
            <a:endParaRPr kumimoji="0" lang="en-US" sz="1600" b="0" i="0" u="none" strike="noStrike" cap="none" spc="0" normalizeH="0" baseline="0" dirty="0">
              <a:ln>
                <a:noFill/>
              </a:ln>
              <a:solidFill>
                <a:schemeClr val="accent6"/>
              </a:solidFill>
              <a:effectLst/>
              <a:uFillTx/>
              <a:latin typeface="The Times New Roman"/>
              <a:cs typeface="The Times New Roman"/>
              <a:sym typeface="Helvetica Neue"/>
            </a:endParaRPr>
          </a:p>
        </p:txBody>
      </p:sp>
      <p:sp>
        <p:nvSpPr>
          <p:cNvPr id="5" name="TextBox 4"/>
          <p:cNvSpPr txBox="1"/>
          <p:nvPr/>
        </p:nvSpPr>
        <p:spPr>
          <a:xfrm>
            <a:off x="314036" y="4896522"/>
            <a:ext cx="5944269" cy="1569656"/>
          </a:xfrm>
          <a:prstGeom prst="rect">
            <a:avLst/>
          </a:prstGeom>
          <a:noFill/>
          <a:ln w="12700" cap="flat">
            <a:solidFill>
              <a:srgbClr val="0C3B7D"/>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Arial"/>
              <a:buChar char="•"/>
              <a:tabLst/>
            </a:pPr>
            <a:r>
              <a:rPr kumimoji="0" lang="en-US" sz="1600" b="0" i="0" u="none" strike="noStrike" cap="none" spc="0" normalizeH="0" baseline="0" dirty="0" smtClean="0">
                <a:ln>
                  <a:noFill/>
                </a:ln>
                <a:solidFill>
                  <a:schemeClr val="accent6"/>
                </a:solidFill>
                <a:effectLst/>
                <a:uFillTx/>
                <a:latin typeface="The Times New Roman"/>
                <a:ea typeface="+mn-ea"/>
                <a:cs typeface="The Times New Roman"/>
                <a:sym typeface="Helvetica Neue"/>
              </a:rPr>
              <a:t>Pool.imap and Pool.imap_async</a:t>
            </a:r>
            <a:r>
              <a:rPr kumimoji="0" lang="en-US" sz="1600" b="0" i="0" u="none" strike="noStrike" cap="none" spc="0" normalizeH="0" dirty="0" smtClean="0">
                <a:ln>
                  <a:noFill/>
                </a:ln>
                <a:solidFill>
                  <a:schemeClr val="accent6"/>
                </a:solidFill>
                <a:effectLst/>
                <a:uFillTx/>
                <a:latin typeface="The Times New Roman"/>
                <a:ea typeface="+mn-ea"/>
                <a:cs typeface="The Times New Roman"/>
                <a:sym typeface="Helvetica Neue"/>
              </a:rPr>
              <a:t> – lazier version of map and map_async.</a:t>
            </a:r>
          </a:p>
          <a:p>
            <a:pPr marL="285750" marR="0" indent="-285750" algn="l" defTabSz="914400" rtl="0" fontAlgn="auto" latinLnBrk="0" hangingPunct="0">
              <a:lnSpc>
                <a:spcPct val="100000"/>
              </a:lnSpc>
              <a:spcBef>
                <a:spcPts val="0"/>
              </a:spcBef>
              <a:spcAft>
                <a:spcPts val="0"/>
              </a:spcAft>
              <a:buClrTx/>
              <a:buSzTx/>
              <a:buFont typeface="Arial"/>
              <a:buChar char="•"/>
              <a:tabLst/>
            </a:pPr>
            <a:endParaRPr lang="en-US" sz="1600" dirty="0">
              <a:latin typeface="The Times New Roman"/>
              <a:cs typeface="The Times New Roman"/>
            </a:endParaRPr>
          </a:p>
          <a:p>
            <a:pPr marL="285750" marR="0" indent="-285750" algn="l" defTabSz="914400" rtl="0" fontAlgn="auto" latinLnBrk="0" hangingPunct="0">
              <a:lnSpc>
                <a:spcPct val="100000"/>
              </a:lnSpc>
              <a:spcBef>
                <a:spcPts val="0"/>
              </a:spcBef>
              <a:spcAft>
                <a:spcPts val="0"/>
              </a:spcAft>
              <a:buClrTx/>
              <a:buSzTx/>
              <a:buFont typeface="Arial"/>
              <a:buChar char="•"/>
              <a:tabLst/>
            </a:pPr>
            <a:r>
              <a:rPr kumimoji="0" lang="en-US" sz="1600" b="0" i="0" u="none" strike="noStrike" cap="none" spc="0" normalizeH="0" dirty="0" smtClean="0">
                <a:ln>
                  <a:noFill/>
                </a:ln>
                <a:solidFill>
                  <a:schemeClr val="accent6"/>
                </a:solidFill>
                <a:effectLst/>
                <a:uFillTx/>
                <a:latin typeface="The Times New Roman"/>
                <a:ea typeface="+mn-ea"/>
                <a:cs typeface="The Times New Roman"/>
                <a:sym typeface="Helvetica Neue"/>
              </a:rPr>
              <a:t>Pool.starmap method, very much similar to map method besides it acceptance of multiple arguments.</a:t>
            </a:r>
          </a:p>
          <a:p>
            <a:pPr marL="0" marR="0" indent="0" algn="l"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chemeClr val="accent6"/>
              </a:solidFill>
              <a:effectLst/>
              <a:uFillTx/>
              <a:latin typeface="The Times New Roman"/>
              <a:ea typeface="+mn-ea"/>
              <a:cs typeface="The Times New Roman"/>
              <a:sym typeface="Helvetica Neue"/>
            </a:endParaRPr>
          </a:p>
        </p:txBody>
      </p:sp>
    </p:spTree>
    <p:custDataLst>
      <p:tags r:id="rId1"/>
    </p:custDataLst>
    <p:extLst>
      <p:ext uri="{BB962C8B-B14F-4D97-AF65-F5344CB8AC3E}">
        <p14:creationId xmlns:p14="http://schemas.microsoft.com/office/powerpoint/2010/main" val="2242874438"/>
      </p:ext>
    </p:extLst>
  </p:cSld>
  <p:clrMapOvr>
    <a:masterClrMapping/>
  </p:clrMapOvr>
  <p:transition spd="med" advTm="4715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131" y="120187"/>
            <a:ext cx="8229600" cy="1143001"/>
          </a:xfrm>
        </p:spPr>
        <p:txBody>
          <a:bodyPr/>
          <a:lstStyle/>
          <a:p>
            <a:pPr algn="ctr"/>
            <a:r>
              <a:rPr lang="en-US" dirty="0">
                <a:latin typeface="Times New Roman"/>
                <a:cs typeface="Times New Roman"/>
              </a:rPr>
              <a:t>Python Multiprocessing – Pool </a:t>
            </a:r>
            <a:r>
              <a:rPr lang="en-US" dirty="0" smtClean="0">
                <a:latin typeface="Times New Roman"/>
                <a:cs typeface="Times New Roman"/>
              </a:rPr>
              <a:t>Class</a:t>
            </a:r>
            <a:endParaRPr lang="en-US" dirty="0">
              <a:latin typeface="Times New Roman"/>
              <a:cs typeface="Times New Roman"/>
            </a:endParaRPr>
          </a:p>
        </p:txBody>
      </p:sp>
      <p:sp>
        <p:nvSpPr>
          <p:cNvPr id="3" name="TextBox 2"/>
          <p:cNvSpPr txBox="1"/>
          <p:nvPr/>
        </p:nvSpPr>
        <p:spPr>
          <a:xfrm>
            <a:off x="205940" y="1263188"/>
            <a:ext cx="8480860" cy="4893643"/>
          </a:xfrm>
          <a:prstGeom prst="rect">
            <a:avLst/>
          </a:prstGeom>
          <a:solidFill>
            <a:srgbClr val="CCFFCC"/>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1600" i="1" dirty="0">
                <a:latin typeface="Times New Roman"/>
                <a:cs typeface="Times New Roman"/>
              </a:rPr>
              <a:t># Import </a:t>
            </a:r>
            <a:r>
              <a:rPr lang="en-US" sz="1600" i="1" dirty="0" smtClean="0">
                <a:latin typeface="Times New Roman"/>
                <a:cs typeface="Times New Roman"/>
              </a:rPr>
              <a:t>Pool class </a:t>
            </a:r>
            <a:r>
              <a:rPr lang="en-US" sz="1600" i="1" dirty="0">
                <a:latin typeface="Times New Roman"/>
                <a:cs typeface="Times New Roman"/>
              </a:rPr>
              <a:t>from multiprocessing </a:t>
            </a:r>
            <a:r>
              <a:rPr lang="en-US" sz="1600" i="1" dirty="0" smtClean="0">
                <a:latin typeface="Times New Roman"/>
                <a:cs typeface="Times New Roman"/>
              </a:rPr>
              <a:t>module</a:t>
            </a:r>
            <a:endParaRPr lang="en-US" sz="1600" b="1" dirty="0" smtClean="0"/>
          </a:p>
          <a:p>
            <a:pPr marL="0" marR="0" indent="0" algn="l" defTabSz="914400" rtl="0" fontAlgn="auto" latinLnBrk="0" hangingPunct="0">
              <a:lnSpc>
                <a:spcPct val="100000"/>
              </a:lnSpc>
              <a:spcBef>
                <a:spcPts val="0"/>
              </a:spcBef>
              <a:spcAft>
                <a:spcPts val="0"/>
              </a:spcAft>
              <a:buClrTx/>
              <a:buSzTx/>
              <a:buFontTx/>
              <a:buNone/>
              <a:tabLst/>
            </a:pPr>
            <a:r>
              <a:rPr lang="en-US" sz="1600" b="1" dirty="0" smtClean="0"/>
              <a:t>f</a:t>
            </a:r>
            <a:r>
              <a:rPr kumimoji="0" lang="en-US" sz="1600" b="1" i="0" u="none" strike="noStrike" cap="none" spc="0" normalizeH="0" baseline="0" dirty="0" smtClean="0">
                <a:ln>
                  <a:noFill/>
                </a:ln>
                <a:solidFill>
                  <a:schemeClr val="accent6"/>
                </a:solidFill>
                <a:effectLst/>
                <a:uFillTx/>
                <a:sym typeface="Helvetica Neue"/>
              </a:rPr>
              <a:t>rom multiprocessing import Pool</a:t>
            </a:r>
          </a:p>
          <a:p>
            <a:pPr marL="0" marR="0" indent="0" algn="l" defTabSz="914400" rtl="0" fontAlgn="auto" latinLnBrk="0" hangingPunct="0">
              <a:lnSpc>
                <a:spcPct val="100000"/>
              </a:lnSpc>
              <a:spcBef>
                <a:spcPts val="0"/>
              </a:spcBef>
              <a:spcAft>
                <a:spcPts val="0"/>
              </a:spcAft>
              <a:buClrTx/>
              <a:buSzTx/>
              <a:buFontTx/>
              <a:buNone/>
              <a:tabLst/>
            </a:pPr>
            <a:endParaRPr lang="en-US" sz="1600" dirty="0"/>
          </a:p>
          <a:p>
            <a:pPr marL="0" marR="0" indent="0" algn="l" defTabSz="914400" rtl="0" fontAlgn="auto" latinLnBrk="0" hangingPunct="0">
              <a:lnSpc>
                <a:spcPct val="100000"/>
              </a:lnSpc>
              <a:spcBef>
                <a:spcPts val="0"/>
              </a:spcBef>
              <a:spcAft>
                <a:spcPts val="0"/>
              </a:spcAft>
              <a:buClrTx/>
              <a:buSzTx/>
              <a:buFontTx/>
              <a:buNone/>
              <a:tabLst/>
            </a:pPr>
            <a:r>
              <a:rPr kumimoji="0" lang="en-US" sz="1200" b="0" i="1" u="none" strike="noStrike" cap="none" spc="0" normalizeH="0" baseline="0" dirty="0" smtClean="0">
                <a:ln>
                  <a:noFill/>
                </a:ln>
                <a:solidFill>
                  <a:schemeClr val="accent6"/>
                </a:solidFill>
                <a:effectLst/>
                <a:uFillTx/>
                <a:sym typeface="Helvetica Neue"/>
              </a:rPr>
              <a:t># Get the number of processes</a:t>
            </a:r>
            <a:endParaRPr kumimoji="0" lang="en-US" sz="1200" b="1" i="1" u="none" strike="noStrike" cap="none" spc="0" normalizeH="0" baseline="0" dirty="0" smtClean="0">
              <a:ln>
                <a:noFill/>
              </a:ln>
              <a:solidFill>
                <a:schemeClr val="accent6"/>
              </a:solidFill>
              <a:effectLst/>
              <a:uFillTx/>
              <a:sym typeface="Helvetica Neue"/>
            </a:endParaRPr>
          </a:p>
          <a:p>
            <a:pPr marL="0" marR="0" indent="0" algn="l" defTabSz="914400" rtl="0" fontAlgn="auto" latinLnBrk="0" hangingPunct="0">
              <a:lnSpc>
                <a:spcPct val="100000"/>
              </a:lnSpc>
              <a:spcBef>
                <a:spcPts val="0"/>
              </a:spcBef>
              <a:spcAft>
                <a:spcPts val="0"/>
              </a:spcAft>
              <a:buClrTx/>
              <a:buSzTx/>
              <a:buFontTx/>
              <a:buNone/>
              <a:tabLst/>
            </a:pPr>
            <a:r>
              <a:rPr lang="en-US" sz="1600" b="1" dirty="0" smtClean="0"/>
              <a:t>ncpus = no_rois</a:t>
            </a:r>
          </a:p>
          <a:p>
            <a:pPr marL="0" marR="0" indent="0" algn="l"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chemeClr val="accent6"/>
              </a:solidFill>
              <a:effectLst/>
              <a:uFillTx/>
              <a:sym typeface="Helvetica Neue"/>
            </a:endParaRPr>
          </a:p>
          <a:p>
            <a:pPr marL="0" marR="0" indent="0" algn="l" defTabSz="914400" rtl="0" fontAlgn="auto" latinLnBrk="0" hangingPunct="0">
              <a:lnSpc>
                <a:spcPct val="100000"/>
              </a:lnSpc>
              <a:spcBef>
                <a:spcPts val="0"/>
              </a:spcBef>
              <a:spcAft>
                <a:spcPts val="0"/>
              </a:spcAft>
              <a:buClrTx/>
              <a:buSzTx/>
              <a:buFontTx/>
              <a:buNone/>
              <a:tabLst/>
            </a:pPr>
            <a:r>
              <a:rPr lang="en-US" sz="1200" dirty="0" smtClean="0"/>
              <a:t># Define pool of ncpus worker processes</a:t>
            </a:r>
          </a:p>
          <a:p>
            <a:pPr marL="0" marR="0" indent="0" algn="l" defTabSz="914400" rtl="0" fontAlgn="auto" latinLnBrk="0" hangingPunct="0">
              <a:lnSpc>
                <a:spcPct val="100000"/>
              </a:lnSpc>
              <a:spcBef>
                <a:spcPts val="0"/>
              </a:spcBef>
              <a:spcAft>
                <a:spcPts val="0"/>
              </a:spcAft>
              <a:buClrTx/>
              <a:buSzTx/>
              <a:buFontTx/>
              <a:buNone/>
              <a:tabLst/>
            </a:pPr>
            <a:r>
              <a:rPr lang="en-US" sz="1600" b="1" dirty="0" smtClean="0"/>
              <a:t>p</a:t>
            </a:r>
            <a:r>
              <a:rPr kumimoji="0" lang="en-US" sz="1600" b="1" i="0" u="none" strike="noStrike" cap="none" spc="0" normalizeH="0" dirty="0" smtClean="0">
                <a:ln>
                  <a:noFill/>
                </a:ln>
                <a:solidFill>
                  <a:schemeClr val="accent6"/>
                </a:solidFill>
                <a:effectLst/>
                <a:uFillTx/>
                <a:sym typeface="Helvetica Neue"/>
              </a:rPr>
              <a:t> = Pool(ncpus)</a:t>
            </a:r>
          </a:p>
          <a:p>
            <a:pPr marL="0" marR="0" indent="0" algn="l" defTabSz="914400" rtl="0" fontAlgn="auto" latinLnBrk="0" hangingPunct="0">
              <a:lnSpc>
                <a:spcPct val="100000"/>
              </a:lnSpc>
              <a:spcBef>
                <a:spcPts val="0"/>
              </a:spcBef>
              <a:spcAft>
                <a:spcPts val="0"/>
              </a:spcAft>
              <a:buClrTx/>
              <a:buSzTx/>
              <a:buFontTx/>
              <a:buNone/>
              <a:tabLst/>
            </a:pPr>
            <a:endParaRPr lang="en-US" sz="1600" dirty="0"/>
          </a:p>
          <a:p>
            <a:pPr marL="0" marR="0" indent="0" algn="l" defTabSz="914400" rtl="0" fontAlgn="auto" latinLnBrk="0" hangingPunct="0">
              <a:lnSpc>
                <a:spcPct val="100000"/>
              </a:lnSpc>
              <a:spcBef>
                <a:spcPts val="0"/>
              </a:spcBef>
              <a:spcAft>
                <a:spcPts val="0"/>
              </a:spcAft>
              <a:buClrTx/>
              <a:buSzTx/>
              <a:buFontTx/>
              <a:buNone/>
              <a:tabLst/>
            </a:pPr>
            <a:r>
              <a:rPr kumimoji="0" lang="en-US" sz="1200" b="0" i="1" u="none" strike="noStrike" cap="none" spc="0" normalizeH="0" dirty="0" smtClean="0">
                <a:ln>
                  <a:noFill/>
                </a:ln>
                <a:solidFill>
                  <a:schemeClr val="accent6"/>
                </a:solidFill>
                <a:effectLst/>
                <a:uFillTx/>
                <a:sym typeface="Helvetica Neue"/>
              </a:rPr>
              <a:t># Start ncpus pool of worker processes in parallel</a:t>
            </a:r>
          </a:p>
          <a:p>
            <a:pPr marL="0" marR="0" indent="0" algn="l" defTabSz="914400" rtl="0" fontAlgn="auto" latinLnBrk="0" hangingPunct="0">
              <a:lnSpc>
                <a:spcPct val="100000"/>
              </a:lnSpc>
              <a:spcBef>
                <a:spcPts val="0"/>
              </a:spcBef>
              <a:spcAft>
                <a:spcPts val="0"/>
              </a:spcAft>
              <a:buClrTx/>
              <a:buSzTx/>
              <a:buFontTx/>
              <a:buNone/>
              <a:tabLst/>
            </a:pPr>
            <a:endParaRPr kumimoji="0" lang="en-US" sz="1200" b="0" i="1" u="none" strike="noStrike" cap="none" spc="0" normalizeH="0" dirty="0" smtClean="0">
              <a:ln>
                <a:noFill/>
              </a:ln>
              <a:solidFill>
                <a:schemeClr val="accent6"/>
              </a:solidFill>
              <a:effectLst/>
              <a:uFillTx/>
              <a:sym typeface="Helvetica Neue"/>
            </a:endParaRPr>
          </a:p>
          <a:p>
            <a:pPr marL="0" marR="0" indent="0" algn="l" defTabSz="914400" rtl="0" fontAlgn="auto" latinLnBrk="0" hangingPunct="0">
              <a:lnSpc>
                <a:spcPct val="100000"/>
              </a:lnSpc>
              <a:spcBef>
                <a:spcPts val="0"/>
              </a:spcBef>
              <a:spcAft>
                <a:spcPts val="0"/>
              </a:spcAft>
              <a:buClrTx/>
              <a:buSzTx/>
              <a:buFontTx/>
              <a:buNone/>
              <a:tabLst/>
            </a:pPr>
            <a:r>
              <a:rPr lang="en-US" sz="1600" b="1" dirty="0" smtClean="0"/>
              <a:t>Results = p.starmap(multi_tau_auto_corr, zip(repeat(num_levels), </a:t>
            </a:r>
          </a:p>
          <a:p>
            <a:pPr marL="0" marR="0" indent="0" algn="l" defTabSz="914400" rtl="0" fontAlgn="auto" latinLnBrk="0" hangingPunct="0">
              <a:lnSpc>
                <a:spcPct val="100000"/>
              </a:lnSpc>
              <a:spcBef>
                <a:spcPts val="0"/>
              </a:spcBef>
              <a:spcAft>
                <a:spcPts val="0"/>
              </a:spcAft>
              <a:buClrTx/>
              <a:buSzTx/>
              <a:buFontTx/>
              <a:buNone/>
              <a:tabLst/>
            </a:pPr>
            <a:r>
              <a:rPr lang="en-US" sz="1600" b="1" dirty="0"/>
              <a:t> </a:t>
            </a:r>
            <a:r>
              <a:rPr lang="en-US" sz="1600" b="1" dirty="0" smtClean="0"/>
              <a:t>                                       repeat(num_bufs), label_array, repeat(images))</a:t>
            </a:r>
          </a:p>
          <a:p>
            <a:pPr marL="0" marR="0" indent="0" algn="l"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dirty="0">
              <a:ln>
                <a:noFill/>
              </a:ln>
              <a:solidFill>
                <a:schemeClr val="accent6"/>
              </a:solidFill>
              <a:effectLst/>
              <a:uFillTx/>
              <a:sym typeface="Helvetica Neue"/>
            </a:endParaRPr>
          </a:p>
          <a:p>
            <a:pPr marL="0" marR="0" indent="0" algn="l" defTabSz="914400" rtl="0" fontAlgn="auto" latinLnBrk="0" hangingPunct="0">
              <a:lnSpc>
                <a:spcPct val="100000"/>
              </a:lnSpc>
              <a:spcBef>
                <a:spcPts val="0"/>
              </a:spcBef>
              <a:spcAft>
                <a:spcPts val="0"/>
              </a:spcAft>
              <a:buClrTx/>
              <a:buSzTx/>
              <a:buFontTx/>
              <a:buNone/>
              <a:tabLst/>
            </a:pPr>
            <a:r>
              <a:rPr lang="en-US" sz="1200" i="1" dirty="0" smtClean="0"/>
              <a:t># Close the ncpus worker processes. </a:t>
            </a:r>
          </a:p>
          <a:p>
            <a:pPr marL="0" marR="0" indent="0" algn="l" defTabSz="914400" rtl="0" fontAlgn="auto" latinLnBrk="0" hangingPunct="0">
              <a:lnSpc>
                <a:spcPct val="100000"/>
              </a:lnSpc>
              <a:spcBef>
                <a:spcPts val="0"/>
              </a:spcBef>
              <a:spcAft>
                <a:spcPts val="0"/>
              </a:spcAft>
              <a:buClrTx/>
              <a:buSzTx/>
              <a:buFontTx/>
              <a:buNone/>
              <a:tabLst/>
            </a:pPr>
            <a:endParaRPr lang="en-US" sz="1200" i="1" dirty="0"/>
          </a:p>
          <a:p>
            <a:pPr marL="0" marR="0" indent="0" algn="l" defTabSz="914400" rtl="0" fontAlgn="auto" latinLnBrk="0" hangingPunct="0">
              <a:lnSpc>
                <a:spcPct val="100000"/>
              </a:lnSpc>
              <a:spcBef>
                <a:spcPts val="0"/>
              </a:spcBef>
              <a:spcAft>
                <a:spcPts val="0"/>
              </a:spcAft>
              <a:buClrTx/>
              <a:buSzTx/>
              <a:buFontTx/>
              <a:buNone/>
              <a:tabLst/>
            </a:pPr>
            <a:r>
              <a:rPr lang="en-US" sz="1600" b="1" dirty="0" smtClean="0"/>
              <a:t>p.close( )</a:t>
            </a:r>
          </a:p>
          <a:p>
            <a:pPr marL="0" marR="0" indent="0" algn="l" defTabSz="914400" rtl="0" fontAlgn="auto" latinLnBrk="0" hangingPunct="0">
              <a:lnSpc>
                <a:spcPct val="100000"/>
              </a:lnSpc>
              <a:spcBef>
                <a:spcPts val="0"/>
              </a:spcBef>
              <a:spcAft>
                <a:spcPts val="0"/>
              </a:spcAft>
              <a:buClrTx/>
              <a:buSzTx/>
              <a:buFontTx/>
              <a:buNone/>
              <a:tabLst/>
            </a:pPr>
            <a:endParaRPr lang="en-US" sz="1200" dirty="0"/>
          </a:p>
          <a:p>
            <a:r>
              <a:rPr lang="en-US" sz="1200" i="1" dirty="0" smtClean="0"/>
              <a:t># </a:t>
            </a:r>
            <a:r>
              <a:rPr lang="en-US" sz="1200" i="1" dirty="0"/>
              <a:t>Join ncpus worker processes. Stop and wait for all of the results to be </a:t>
            </a:r>
            <a:r>
              <a:rPr lang="en-US" sz="1200" i="1" dirty="0" smtClean="0"/>
              <a:t>finished</a:t>
            </a:r>
          </a:p>
          <a:p>
            <a:r>
              <a:rPr lang="en-US" sz="1200" i="1" dirty="0" smtClean="0"/>
              <a:t>#  </a:t>
            </a:r>
            <a:r>
              <a:rPr lang="en-US" sz="1200" i="1" dirty="0"/>
              <a:t>and collected before proceeding with the rest of the program</a:t>
            </a:r>
            <a:br>
              <a:rPr lang="en-US" sz="1200" i="1" dirty="0"/>
            </a:br>
            <a:endParaRPr lang="en-US" sz="1200" i="1" dirty="0" smtClean="0"/>
          </a:p>
          <a:p>
            <a:r>
              <a:rPr lang="en-US" sz="1600" b="1" dirty="0" smtClean="0"/>
              <a:t>p.join( ) </a:t>
            </a:r>
            <a:endParaRPr lang="en-US" sz="1600" b="1" dirty="0"/>
          </a:p>
        </p:txBody>
      </p:sp>
      <p:sp>
        <p:nvSpPr>
          <p:cNvPr id="5" name="Rectangle 4"/>
          <p:cNvSpPr/>
          <p:nvPr/>
        </p:nvSpPr>
        <p:spPr>
          <a:xfrm>
            <a:off x="-1185863" y="48925"/>
            <a:ext cx="2286001" cy="523220"/>
          </a:xfrm>
          <a:prstGeom prst="rect">
            <a:avLst/>
          </a:prstGeom>
        </p:spPr>
        <p:txBody>
          <a:bodyPr>
            <a:spAutoFit/>
          </a:bodyPr>
          <a:lstStyle/>
          <a:p>
            <a:endParaRPr lang="en-US" dirty="0"/>
          </a:p>
        </p:txBody>
      </p:sp>
    </p:spTree>
    <p:extLst>
      <p:ext uri="{BB962C8B-B14F-4D97-AF65-F5344CB8AC3E}">
        <p14:creationId xmlns:p14="http://schemas.microsoft.com/office/powerpoint/2010/main" val="2238145368"/>
      </p:ext>
    </p:extLst>
  </p:cSld>
  <p:clrMapOvr>
    <a:masterClrMapping/>
  </p:clrMapOvr>
  <p:transition spd="med" advTm="3214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540"/>
            <a:ext cx="8229600" cy="1143001"/>
          </a:xfrm>
        </p:spPr>
        <p:txBody>
          <a:bodyPr/>
          <a:lstStyle/>
          <a:p>
            <a:pPr algn="ctr"/>
            <a:r>
              <a:rPr lang="en-US" dirty="0">
                <a:latin typeface="Times New Roman"/>
                <a:cs typeface="Times New Roman"/>
              </a:rPr>
              <a:t>Python Multiprocessing – </a:t>
            </a:r>
            <a:r>
              <a:rPr lang="en-US" dirty="0" smtClean="0">
                <a:latin typeface="Times New Roman"/>
                <a:cs typeface="Times New Roman"/>
              </a:rPr>
              <a:t>Process  Class with a Queue</a:t>
            </a:r>
            <a:endParaRPr lang="en-US" dirty="0">
              <a:latin typeface="Times New Roman"/>
              <a:cs typeface="Times New Roman"/>
            </a:endParaRPr>
          </a:p>
        </p:txBody>
      </p:sp>
      <p:sp>
        <p:nvSpPr>
          <p:cNvPr id="3" name="TextBox 2"/>
          <p:cNvSpPr txBox="1"/>
          <p:nvPr/>
        </p:nvSpPr>
        <p:spPr>
          <a:xfrm>
            <a:off x="360855" y="1330541"/>
            <a:ext cx="8229600" cy="39087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indent="-342900">
              <a:buFont typeface="Wingdings" charset="2"/>
              <a:buChar char="Ø"/>
            </a:pPr>
            <a:r>
              <a:rPr lang="en-US" dirty="0">
                <a:latin typeface="Times New Roman"/>
                <a:cs typeface="Times New Roman"/>
              </a:rPr>
              <a:t>The Pool </a:t>
            </a:r>
            <a:r>
              <a:rPr lang="en-US" dirty="0" smtClean="0">
                <a:latin typeface="Times New Roman"/>
                <a:cs typeface="Times New Roman"/>
              </a:rPr>
              <a:t>approaches </a:t>
            </a:r>
            <a:r>
              <a:rPr lang="en-US" dirty="0">
                <a:latin typeface="Times New Roman"/>
                <a:cs typeface="Times New Roman"/>
              </a:rPr>
              <a:t>are best suitable for one argument as an input parameter to the calling </a:t>
            </a:r>
            <a:r>
              <a:rPr lang="en-US" dirty="0" smtClean="0">
                <a:latin typeface="Times New Roman"/>
                <a:cs typeface="Times New Roman"/>
              </a:rPr>
              <a:t>function.</a:t>
            </a:r>
          </a:p>
          <a:p>
            <a:pPr marL="342900" indent="-342900">
              <a:buFont typeface="Wingdings" charset="2"/>
              <a:buChar char="Ø"/>
            </a:pPr>
            <a:endParaRPr lang="en-US" dirty="0">
              <a:latin typeface="Times New Roman"/>
              <a:cs typeface="Times New Roman"/>
            </a:endParaRPr>
          </a:p>
          <a:p>
            <a:pPr marL="342900" indent="-342900">
              <a:buFont typeface="Wingdings" charset="2"/>
              <a:buChar char="Ø"/>
            </a:pPr>
            <a:r>
              <a:rPr lang="en-US" dirty="0">
                <a:latin typeface="Times New Roman"/>
                <a:cs typeface="Times New Roman"/>
              </a:rPr>
              <a:t>Other </a:t>
            </a:r>
            <a:r>
              <a:rPr lang="en-US" dirty="0" smtClean="0">
                <a:latin typeface="Times New Roman"/>
                <a:cs typeface="Times New Roman"/>
              </a:rPr>
              <a:t>approach </a:t>
            </a:r>
            <a:r>
              <a:rPr lang="en-US" dirty="0">
                <a:latin typeface="Times New Roman"/>
                <a:cs typeface="Times New Roman"/>
              </a:rPr>
              <a:t>is to use the </a:t>
            </a:r>
            <a:r>
              <a:rPr lang="en-US" dirty="0" smtClean="0">
                <a:latin typeface="Times New Roman"/>
                <a:cs typeface="Times New Roman"/>
              </a:rPr>
              <a:t>multiprocessing, Process </a:t>
            </a:r>
            <a:r>
              <a:rPr lang="en-US" dirty="0">
                <a:latin typeface="Times New Roman"/>
                <a:cs typeface="Times New Roman"/>
              </a:rPr>
              <a:t>class </a:t>
            </a:r>
            <a:r>
              <a:rPr lang="en-US" dirty="0" smtClean="0">
                <a:latin typeface="Times New Roman"/>
                <a:cs typeface="Times New Roman"/>
              </a:rPr>
              <a:t>with a queue. </a:t>
            </a:r>
          </a:p>
          <a:p>
            <a:endParaRPr lang="en-US" dirty="0">
              <a:latin typeface="Times New Roman"/>
              <a:cs typeface="Times New Roman"/>
            </a:endParaRPr>
          </a:p>
          <a:p>
            <a:pPr marL="342900" indent="-342900">
              <a:buFont typeface="Wingdings" charset="2"/>
              <a:buChar char="Ø"/>
            </a:pPr>
            <a:r>
              <a:rPr lang="en-US" dirty="0" smtClean="0">
                <a:latin typeface="Times New Roman"/>
                <a:cs typeface="Times New Roman"/>
              </a:rPr>
              <a:t>Process class follow the API of threading class. (Equivalent to all the methods in threading.Thread.)</a:t>
            </a:r>
          </a:p>
          <a:p>
            <a:endParaRPr lang="en-US" sz="2400" dirty="0">
              <a:latin typeface="Times New Roman"/>
              <a:cs typeface="Times New Roman"/>
            </a:endParaRPr>
          </a:p>
        </p:txBody>
      </p:sp>
    </p:spTree>
    <p:custDataLst>
      <p:tags r:id="rId1"/>
    </p:custDataLst>
    <p:extLst>
      <p:ext uri="{BB962C8B-B14F-4D97-AF65-F5344CB8AC3E}">
        <p14:creationId xmlns:p14="http://schemas.microsoft.com/office/powerpoint/2010/main" val="33775798"/>
      </p:ext>
    </p:extLst>
  </p:cSld>
  <p:clrMapOvr>
    <a:masterClrMapping/>
  </p:clrMapOvr>
  <p:transition spd="med" advTm="1703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422" y="20638"/>
            <a:ext cx="8229600" cy="1143001"/>
          </a:xfrm>
        </p:spPr>
        <p:txBody>
          <a:bodyPr/>
          <a:lstStyle/>
          <a:p>
            <a:pPr algn="ctr"/>
            <a:r>
              <a:rPr lang="en-US" dirty="0">
                <a:latin typeface="Times New Roman"/>
                <a:cs typeface="Times New Roman"/>
              </a:rPr>
              <a:t>Python Multiprocessing – Process  Class with Queue</a:t>
            </a:r>
          </a:p>
        </p:txBody>
      </p:sp>
      <p:sp>
        <p:nvSpPr>
          <p:cNvPr id="3" name="TextBox 2"/>
          <p:cNvSpPr txBox="1"/>
          <p:nvPr/>
        </p:nvSpPr>
        <p:spPr>
          <a:xfrm>
            <a:off x="463525" y="1137365"/>
            <a:ext cx="7918476" cy="5109088"/>
          </a:xfrm>
          <a:prstGeom prst="rect">
            <a:avLst/>
          </a:prstGeom>
          <a:solidFill>
            <a:srgbClr val="CCFFCC"/>
          </a:solidFill>
          <a:ln w="12700" cap="flat">
            <a:solidFill>
              <a:srgbClr val="141313"/>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1400" i="1" dirty="0">
                <a:latin typeface="Times New Roman"/>
                <a:cs typeface="Times New Roman"/>
              </a:rPr>
              <a:t># Import Process, Queue </a:t>
            </a:r>
            <a:r>
              <a:rPr lang="en-US" sz="1400" i="1" dirty="0" smtClean="0">
                <a:latin typeface="Times New Roman"/>
                <a:cs typeface="Times New Roman"/>
              </a:rPr>
              <a:t>classes </a:t>
            </a:r>
            <a:r>
              <a:rPr lang="en-US" sz="1400" i="1" dirty="0">
                <a:latin typeface="Times New Roman"/>
                <a:cs typeface="Times New Roman"/>
              </a:rPr>
              <a:t>from multiprocessing </a:t>
            </a:r>
            <a:r>
              <a:rPr lang="en-US" sz="1400" i="1" dirty="0" smtClean="0">
                <a:latin typeface="Times New Roman"/>
                <a:cs typeface="Times New Roman"/>
              </a:rPr>
              <a:t>module</a:t>
            </a:r>
          </a:p>
          <a:p>
            <a:r>
              <a:rPr lang="en-US" sz="1800" b="1" dirty="0" smtClean="0">
                <a:latin typeface="Times New Roman"/>
                <a:cs typeface="Times New Roman"/>
              </a:rPr>
              <a:t> </a:t>
            </a:r>
            <a:r>
              <a:rPr lang="en-US" sz="1800" b="1" dirty="0">
                <a:latin typeface="Times New Roman"/>
                <a:cs typeface="Times New Roman"/>
              </a:rPr>
              <a:t>from multiprocessing import Queue, Process </a:t>
            </a:r>
            <a:endParaRPr lang="en-US" sz="1800" b="1" dirty="0" smtClean="0">
              <a:latin typeface="Times New Roman"/>
              <a:cs typeface="Times New Roman"/>
            </a:endParaRPr>
          </a:p>
          <a:p>
            <a:endParaRPr lang="en-US" sz="1200" b="1" i="1" dirty="0">
              <a:latin typeface="Times New Roman"/>
              <a:cs typeface="Times New Roman"/>
            </a:endParaRPr>
          </a:p>
          <a:p>
            <a:r>
              <a:rPr lang="en-US" sz="1400" i="1" dirty="0">
                <a:latin typeface="Times New Roman"/>
                <a:cs typeface="Times New Roman"/>
              </a:rPr>
              <a:t># Create receive queue (To retrieve final results</a:t>
            </a:r>
            <a:r>
              <a:rPr lang="en-US" sz="1400" i="1" dirty="0" smtClean="0">
                <a:latin typeface="Times New Roman"/>
                <a:cs typeface="Times New Roman"/>
              </a:rPr>
              <a:t>)</a:t>
            </a:r>
          </a:p>
          <a:p>
            <a:r>
              <a:rPr lang="en-US" sz="1800" b="1" dirty="0" smtClean="0">
                <a:latin typeface="Times New Roman"/>
                <a:cs typeface="Times New Roman"/>
              </a:rPr>
              <a:t> results_q </a:t>
            </a:r>
            <a:r>
              <a:rPr lang="en-US" sz="1800" b="1" dirty="0">
                <a:latin typeface="Times New Roman"/>
                <a:cs typeface="Times New Roman"/>
              </a:rPr>
              <a:t>= Queue() </a:t>
            </a:r>
            <a:endParaRPr lang="en-US" sz="1800" b="1" dirty="0" smtClean="0">
              <a:latin typeface="Times New Roman"/>
              <a:cs typeface="Times New Roman"/>
            </a:endParaRPr>
          </a:p>
          <a:p>
            <a:endParaRPr lang="en-US" sz="1200" dirty="0">
              <a:latin typeface="Times New Roman"/>
              <a:cs typeface="Times New Roman"/>
            </a:endParaRPr>
          </a:p>
          <a:p>
            <a:r>
              <a:rPr lang="en-US" sz="1400" i="1" dirty="0">
                <a:latin typeface="Times New Roman"/>
                <a:cs typeface="Times New Roman"/>
              </a:rPr>
              <a:t># Define multiple processes or </a:t>
            </a:r>
            <a:r>
              <a:rPr lang="en-US" sz="1400" i="1" dirty="0" smtClean="0">
                <a:latin typeface="Times New Roman"/>
                <a:cs typeface="Times New Roman"/>
              </a:rPr>
              <a:t>jobs</a:t>
            </a:r>
          </a:p>
          <a:p>
            <a:r>
              <a:rPr lang="en-US" sz="1800" b="1" dirty="0" smtClean="0">
                <a:latin typeface="Times New Roman"/>
                <a:cs typeface="Times New Roman"/>
              </a:rPr>
              <a:t> </a:t>
            </a:r>
            <a:r>
              <a:rPr lang="en-US" sz="1800" b="1" dirty="0">
                <a:latin typeface="Times New Roman"/>
                <a:cs typeface="Times New Roman"/>
              </a:rPr>
              <a:t>jobs = [ ] </a:t>
            </a:r>
            <a:endParaRPr lang="en-US" sz="1800" b="1" dirty="0" smtClean="0">
              <a:latin typeface="Times New Roman"/>
              <a:cs typeface="Times New Roman"/>
            </a:endParaRPr>
          </a:p>
          <a:p>
            <a:endParaRPr lang="en-US" sz="1200" b="1" dirty="0" smtClean="0">
              <a:latin typeface="Times New Roman"/>
              <a:cs typeface="Times New Roman"/>
            </a:endParaRPr>
          </a:p>
          <a:p>
            <a:r>
              <a:rPr lang="en-US" sz="1400" i="1" dirty="0" smtClean="0">
                <a:latin typeface="Times New Roman"/>
                <a:cs typeface="Times New Roman"/>
              </a:rPr>
              <a:t># </a:t>
            </a:r>
            <a:r>
              <a:rPr lang="en-US" sz="1400" i="1" dirty="0">
                <a:latin typeface="Times New Roman"/>
                <a:cs typeface="Times New Roman"/>
              </a:rPr>
              <a:t>Send the arguments to </a:t>
            </a:r>
            <a:r>
              <a:rPr lang="en-US" sz="1400" i="1" dirty="0" smtClean="0">
                <a:latin typeface="Times New Roman"/>
                <a:cs typeface="Times New Roman"/>
              </a:rPr>
              <a:t>separate </a:t>
            </a:r>
            <a:r>
              <a:rPr lang="en-US" sz="1400" i="1" dirty="0">
                <a:latin typeface="Times New Roman"/>
                <a:cs typeface="Times New Roman"/>
              </a:rPr>
              <a:t>processes in parallel </a:t>
            </a:r>
            <a:endParaRPr lang="en-US" sz="1400" i="1" dirty="0" smtClean="0">
              <a:latin typeface="Times New Roman"/>
              <a:cs typeface="Times New Roman"/>
            </a:endParaRPr>
          </a:p>
          <a:p>
            <a:r>
              <a:rPr lang="en-US" sz="1800" b="1" dirty="0" smtClean="0">
                <a:latin typeface="Times New Roman"/>
                <a:cs typeface="Times New Roman"/>
              </a:rPr>
              <a:t>for </a:t>
            </a:r>
            <a:r>
              <a:rPr lang="en-US" sz="1800" b="1" dirty="0">
                <a:latin typeface="Times New Roman"/>
                <a:cs typeface="Times New Roman"/>
              </a:rPr>
              <a:t>i </a:t>
            </a:r>
            <a:r>
              <a:rPr lang="en-US" sz="1800" b="1" dirty="0" smtClean="0">
                <a:latin typeface="Times New Roman"/>
                <a:cs typeface="Times New Roman"/>
              </a:rPr>
              <a:t>in </a:t>
            </a:r>
            <a:r>
              <a:rPr lang="en-US" sz="1800" b="1" dirty="0">
                <a:latin typeface="Times New Roman"/>
                <a:cs typeface="Times New Roman"/>
              </a:rPr>
              <a:t>range(</a:t>
            </a:r>
            <a:r>
              <a:rPr lang="en-US" sz="1800" b="1" dirty="0" smtClean="0">
                <a:latin typeface="Times New Roman"/>
                <a:cs typeface="Times New Roman"/>
              </a:rPr>
              <a:t>no_rois</a:t>
            </a:r>
            <a:r>
              <a:rPr lang="en-US" sz="1800" b="1" dirty="0">
                <a:latin typeface="Times New Roman"/>
                <a:cs typeface="Times New Roman"/>
              </a:rPr>
              <a:t>): </a:t>
            </a:r>
          </a:p>
          <a:p>
            <a:r>
              <a:rPr lang="en-US" sz="1800" dirty="0" smtClean="0">
                <a:latin typeface="Times New Roman"/>
                <a:cs typeface="Times New Roman"/>
              </a:rPr>
              <a:t>      </a:t>
            </a:r>
            <a:r>
              <a:rPr lang="en-US" sz="1800" b="1" dirty="0" smtClean="0">
                <a:latin typeface="Times New Roman"/>
                <a:cs typeface="Times New Roman"/>
              </a:rPr>
              <a:t>p </a:t>
            </a:r>
            <a:r>
              <a:rPr lang="en-US" sz="1800" b="1" dirty="0">
                <a:latin typeface="Times New Roman"/>
                <a:cs typeface="Times New Roman"/>
              </a:rPr>
              <a:t>= Process(target=</a:t>
            </a:r>
            <a:r>
              <a:rPr lang="en-US" sz="1800" b="1" dirty="0" smtClean="0">
                <a:latin typeface="Times New Roman"/>
                <a:cs typeface="Times New Roman"/>
              </a:rPr>
              <a:t>multi_tau_auto</a:t>
            </a:r>
            <a:r>
              <a:rPr lang="en-US" sz="1800" b="1" dirty="0">
                <a:latin typeface="Times New Roman"/>
                <a:cs typeface="Times New Roman"/>
              </a:rPr>
              <a:t>_</a:t>
            </a:r>
            <a:r>
              <a:rPr lang="en-US" sz="1800" b="1" dirty="0" smtClean="0">
                <a:latin typeface="Times New Roman"/>
                <a:cs typeface="Times New Roman"/>
              </a:rPr>
              <a:t>corr</a:t>
            </a:r>
            <a:r>
              <a:rPr lang="en-US" sz="1800" b="1" dirty="0">
                <a:latin typeface="Times New Roman"/>
                <a:cs typeface="Times New Roman"/>
              </a:rPr>
              <a:t>,</a:t>
            </a:r>
            <a:br>
              <a:rPr lang="en-US" sz="1800" b="1" dirty="0">
                <a:latin typeface="Times New Roman"/>
                <a:cs typeface="Times New Roman"/>
              </a:rPr>
            </a:br>
            <a:r>
              <a:rPr lang="en-US" sz="1800" b="1" dirty="0" smtClean="0">
                <a:latin typeface="Times New Roman"/>
                <a:cs typeface="Times New Roman"/>
              </a:rPr>
              <a:t>                       args</a:t>
            </a:r>
            <a:r>
              <a:rPr lang="en-US" sz="1800" b="1" dirty="0">
                <a:latin typeface="Times New Roman"/>
                <a:cs typeface="Times New Roman"/>
              </a:rPr>
              <a:t>= (</a:t>
            </a:r>
            <a:r>
              <a:rPr lang="en-US" sz="1800" b="1" dirty="0" smtClean="0">
                <a:latin typeface="Times New Roman"/>
                <a:cs typeface="Times New Roman"/>
              </a:rPr>
              <a:t>num</a:t>
            </a:r>
            <a:r>
              <a:rPr lang="en-US" sz="1800" b="1" dirty="0">
                <a:latin typeface="Times New Roman"/>
                <a:cs typeface="Times New Roman"/>
              </a:rPr>
              <a:t>_</a:t>
            </a:r>
            <a:r>
              <a:rPr lang="en-US" sz="1800" b="1" dirty="0" smtClean="0">
                <a:latin typeface="Times New Roman"/>
                <a:cs typeface="Times New Roman"/>
              </a:rPr>
              <a:t>levels</a:t>
            </a:r>
            <a:r>
              <a:rPr lang="en-US" sz="1800" b="1" dirty="0">
                <a:latin typeface="Times New Roman"/>
                <a:cs typeface="Times New Roman"/>
              </a:rPr>
              <a:t>, </a:t>
            </a:r>
            <a:r>
              <a:rPr lang="en-US" sz="1800" b="1" dirty="0" smtClean="0">
                <a:latin typeface="Times New Roman"/>
                <a:cs typeface="Times New Roman"/>
              </a:rPr>
              <a:t>num</a:t>
            </a:r>
            <a:r>
              <a:rPr lang="en-US" sz="1800" b="1" dirty="0">
                <a:latin typeface="Times New Roman"/>
                <a:cs typeface="Times New Roman"/>
              </a:rPr>
              <a:t>_</a:t>
            </a:r>
            <a:r>
              <a:rPr lang="en-US" sz="1800" b="1" dirty="0" smtClean="0">
                <a:latin typeface="Times New Roman"/>
                <a:cs typeface="Times New Roman"/>
              </a:rPr>
              <a:t>bufs</a:t>
            </a:r>
            <a:r>
              <a:rPr lang="en-US" sz="1800" b="1" dirty="0">
                <a:latin typeface="Times New Roman"/>
                <a:cs typeface="Times New Roman"/>
              </a:rPr>
              <a:t>, </a:t>
            </a:r>
            <a:r>
              <a:rPr lang="en-US" sz="1800" b="1" dirty="0" smtClean="0">
                <a:latin typeface="Times New Roman"/>
                <a:cs typeface="Times New Roman"/>
              </a:rPr>
              <a:t>label_array</a:t>
            </a:r>
            <a:r>
              <a:rPr lang="en-US" sz="1800" b="1" dirty="0">
                <a:latin typeface="Times New Roman"/>
                <a:cs typeface="Times New Roman"/>
              </a:rPr>
              <a:t>[i],images, (i, </a:t>
            </a:r>
            <a:r>
              <a:rPr lang="en-US" sz="1800" b="1" dirty="0" smtClean="0">
                <a:latin typeface="Times New Roman"/>
                <a:cs typeface="Times New Roman"/>
              </a:rPr>
              <a:t>results_q</a:t>
            </a:r>
            <a:r>
              <a:rPr lang="en-US" sz="1800" b="1" dirty="0">
                <a:latin typeface="Times New Roman"/>
                <a:cs typeface="Times New Roman"/>
              </a:rPr>
              <a:t>)) </a:t>
            </a:r>
            <a:r>
              <a:rPr lang="en-US" sz="1800" b="1" dirty="0" smtClean="0">
                <a:latin typeface="Times New Roman"/>
                <a:cs typeface="Times New Roman"/>
              </a:rPr>
              <a:t>                  </a:t>
            </a:r>
          </a:p>
          <a:p>
            <a:r>
              <a:rPr lang="en-US" sz="1800" b="1" dirty="0">
                <a:latin typeface="Times New Roman"/>
                <a:cs typeface="Times New Roman"/>
              </a:rPr>
              <a:t> </a:t>
            </a:r>
            <a:r>
              <a:rPr lang="en-US" sz="1800" b="1" dirty="0" smtClean="0">
                <a:latin typeface="Times New Roman"/>
                <a:cs typeface="Times New Roman"/>
              </a:rPr>
              <a:t>     jobs.append()</a:t>
            </a:r>
          </a:p>
          <a:p>
            <a:endParaRPr lang="en-US" sz="1400" b="1" dirty="0">
              <a:latin typeface="Times New Roman"/>
              <a:cs typeface="Times New Roman"/>
            </a:endParaRPr>
          </a:p>
          <a:p>
            <a:r>
              <a:rPr lang="en-US" sz="1800" dirty="0" smtClean="0">
                <a:latin typeface="Times New Roman"/>
                <a:cs typeface="Times New Roman"/>
              </a:rPr>
              <a:t>       # </a:t>
            </a:r>
            <a:r>
              <a:rPr lang="en-US" sz="1800" dirty="0">
                <a:latin typeface="Times New Roman"/>
                <a:cs typeface="Times New Roman"/>
              </a:rPr>
              <a:t>The </a:t>
            </a:r>
            <a:r>
              <a:rPr lang="en-US" sz="1800" dirty="0" smtClean="0">
                <a:latin typeface="Times New Roman"/>
                <a:cs typeface="Times New Roman"/>
              </a:rPr>
              <a:t>process </a:t>
            </a:r>
            <a:r>
              <a:rPr lang="en-US" sz="1800" dirty="0">
                <a:latin typeface="Times New Roman"/>
                <a:cs typeface="Times New Roman"/>
              </a:rPr>
              <a:t>daemon flag, a Boolean </a:t>
            </a:r>
            <a:r>
              <a:rPr lang="en-US" sz="1800" dirty="0" smtClean="0">
                <a:latin typeface="Times New Roman"/>
                <a:cs typeface="Times New Roman"/>
              </a:rPr>
              <a:t>value</a:t>
            </a:r>
          </a:p>
          <a:p>
            <a:r>
              <a:rPr lang="en-US" sz="1800" dirty="0">
                <a:latin typeface="Times New Roman"/>
                <a:cs typeface="Times New Roman"/>
              </a:rPr>
              <a:t> </a:t>
            </a:r>
            <a:r>
              <a:rPr lang="en-US" sz="1800" dirty="0" smtClean="0">
                <a:latin typeface="Times New Roman"/>
                <a:cs typeface="Times New Roman"/>
              </a:rPr>
              <a:t>      </a:t>
            </a:r>
            <a:r>
              <a:rPr lang="en-US" sz="1800" b="1" dirty="0">
                <a:latin typeface="Times New Roman"/>
                <a:cs typeface="Times New Roman"/>
              </a:rPr>
              <a:t>p.daemon = True </a:t>
            </a:r>
            <a:endParaRPr lang="en-US" sz="1800" b="1" dirty="0" smtClean="0">
              <a:latin typeface="Times New Roman"/>
              <a:cs typeface="Times New Roman"/>
            </a:endParaRPr>
          </a:p>
          <a:p>
            <a:r>
              <a:rPr lang="en-US" sz="1800" dirty="0">
                <a:latin typeface="Times New Roman"/>
                <a:cs typeface="Times New Roman"/>
              </a:rPr>
              <a:t> </a:t>
            </a:r>
            <a:r>
              <a:rPr lang="en-US" sz="1800" dirty="0" smtClean="0">
                <a:latin typeface="Times New Roman"/>
                <a:cs typeface="Times New Roman"/>
              </a:rPr>
              <a:t> </a:t>
            </a:r>
            <a:endParaRPr lang="en-US" sz="1800" dirty="0">
              <a:latin typeface="Times New Roman"/>
              <a:cs typeface="Times New Roman"/>
            </a:endParaRPr>
          </a:p>
          <a:p>
            <a:r>
              <a:rPr lang="en-US" sz="1800" dirty="0" smtClean="0">
                <a:latin typeface="Times New Roman"/>
                <a:cs typeface="Times New Roman"/>
              </a:rPr>
              <a:t>        # </a:t>
            </a:r>
            <a:r>
              <a:rPr lang="en-US" sz="1800" dirty="0">
                <a:latin typeface="Times New Roman"/>
                <a:cs typeface="Times New Roman"/>
              </a:rPr>
              <a:t>Start worker processes in parallel </a:t>
            </a:r>
            <a:endParaRPr lang="en-US" sz="1800" dirty="0" smtClean="0">
              <a:latin typeface="Times New Roman"/>
              <a:cs typeface="Times New Roman"/>
            </a:endParaRPr>
          </a:p>
          <a:p>
            <a:r>
              <a:rPr lang="en-US" sz="1800" dirty="0">
                <a:latin typeface="Times New Roman"/>
                <a:cs typeface="Times New Roman"/>
              </a:rPr>
              <a:t> </a:t>
            </a:r>
            <a:r>
              <a:rPr lang="en-US" sz="1800" dirty="0" smtClean="0">
                <a:latin typeface="Times New Roman"/>
                <a:cs typeface="Times New Roman"/>
              </a:rPr>
              <a:t>       </a:t>
            </a:r>
            <a:r>
              <a:rPr lang="en-US" sz="1800" b="1" dirty="0" smtClean="0">
                <a:latin typeface="Times New Roman"/>
                <a:cs typeface="Times New Roman"/>
              </a:rPr>
              <a:t>p.start</a:t>
            </a:r>
            <a:r>
              <a:rPr lang="en-US" sz="1800" b="1" dirty="0">
                <a:latin typeface="Times New Roman"/>
                <a:cs typeface="Times New Roman"/>
              </a:rPr>
              <a:t>() </a:t>
            </a:r>
          </a:p>
        </p:txBody>
      </p:sp>
    </p:spTree>
    <p:extLst>
      <p:ext uri="{BB962C8B-B14F-4D97-AF65-F5344CB8AC3E}">
        <p14:creationId xmlns:p14="http://schemas.microsoft.com/office/powerpoint/2010/main" val="2677949919"/>
      </p:ext>
    </p:extLst>
  </p:cSld>
  <p:clrMapOvr>
    <a:masterClrMapping/>
  </p:clrMapOvr>
  <p:transition spd="med" advTm="4105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096"/>
            <a:ext cx="8229600" cy="1143001"/>
          </a:xfrm>
        </p:spPr>
        <p:txBody>
          <a:bodyPr/>
          <a:lstStyle/>
          <a:p>
            <a:pPr algn="ctr"/>
            <a:r>
              <a:rPr lang="en-US" dirty="0" smtClean="0">
                <a:latin typeface="Times New Roman"/>
                <a:cs typeface="Times New Roman"/>
              </a:rPr>
              <a:t>Talk outline</a:t>
            </a:r>
            <a:endParaRPr lang="en-US" dirty="0">
              <a:latin typeface="Times New Roman"/>
              <a:cs typeface="Times New Roman"/>
            </a:endParaRPr>
          </a:p>
        </p:txBody>
      </p:sp>
      <p:sp>
        <p:nvSpPr>
          <p:cNvPr id="3" name="TextBox 2"/>
          <p:cNvSpPr txBox="1"/>
          <p:nvPr/>
        </p:nvSpPr>
        <p:spPr>
          <a:xfrm>
            <a:off x="558412" y="1233618"/>
            <a:ext cx="8331150"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800" b="0" i="0" u="none" strike="noStrike" cap="none" spc="0" normalizeH="0" baseline="0" dirty="0">
              <a:ln>
                <a:noFill/>
              </a:ln>
              <a:solidFill>
                <a:schemeClr val="accent6"/>
              </a:solidFill>
              <a:effectLst/>
              <a:uFillTx/>
              <a:latin typeface="+mn-lt"/>
              <a:ea typeface="+mn-ea"/>
              <a:cs typeface="+mn-cs"/>
              <a:sym typeface="Helvetica Neue"/>
            </a:endParaRPr>
          </a:p>
        </p:txBody>
      </p:sp>
      <p:sp>
        <p:nvSpPr>
          <p:cNvPr id="4" name="TextBox 3"/>
          <p:cNvSpPr txBox="1"/>
          <p:nvPr/>
        </p:nvSpPr>
        <p:spPr>
          <a:xfrm>
            <a:off x="810598" y="1405153"/>
            <a:ext cx="6547834"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2800" b="0" i="0" u="none" strike="noStrike" cap="none" spc="0" normalizeH="0" baseline="0" dirty="0">
              <a:ln>
                <a:noFill/>
              </a:ln>
              <a:solidFill>
                <a:schemeClr val="accent6"/>
              </a:solidFill>
              <a:effectLst/>
              <a:uFillTx/>
              <a:latin typeface="+mn-lt"/>
              <a:ea typeface="+mn-ea"/>
              <a:cs typeface="+mn-cs"/>
              <a:sym typeface="Helvetica Neue"/>
            </a:endParaRPr>
          </a:p>
        </p:txBody>
      </p:sp>
      <p:sp>
        <p:nvSpPr>
          <p:cNvPr id="5" name="TextBox 4"/>
          <p:cNvSpPr txBox="1"/>
          <p:nvPr/>
        </p:nvSpPr>
        <p:spPr>
          <a:xfrm>
            <a:off x="302128" y="671475"/>
            <a:ext cx="8241084" cy="53245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Wingdings" charset="2"/>
              <a:buChar char="Ø"/>
              <a:tabLst/>
            </a:pPr>
            <a:r>
              <a:rPr kumimoji="0" lang="en-US" sz="2000" b="0" i="0" u="none" strike="noStrike" cap="none" spc="0" normalizeH="0" baseline="0" dirty="0" smtClean="0">
                <a:ln>
                  <a:noFill/>
                </a:ln>
                <a:solidFill>
                  <a:schemeClr val="accent6"/>
                </a:solidFill>
                <a:effectLst/>
                <a:uFillTx/>
                <a:latin typeface="Times New Roman"/>
                <a:cs typeface="Times New Roman"/>
                <a:sym typeface="Helvetica Neue"/>
              </a:rPr>
              <a:t>Scikit- beam</a:t>
            </a:r>
          </a:p>
          <a:p>
            <a:pPr marL="285750" marR="0" indent="-285750" algn="l" defTabSz="914400" rtl="0" fontAlgn="auto" latinLnBrk="0" hangingPunct="0">
              <a:lnSpc>
                <a:spcPct val="100000"/>
              </a:lnSpc>
              <a:spcBef>
                <a:spcPts val="0"/>
              </a:spcBef>
              <a:spcAft>
                <a:spcPts val="0"/>
              </a:spcAft>
              <a:buClrTx/>
              <a:buSzTx/>
              <a:buFont typeface="Arial"/>
              <a:buChar char="•"/>
              <a:tabLst/>
            </a:pPr>
            <a:endParaRPr lang="en-US" sz="2000" dirty="0">
              <a:latin typeface="Times New Roman"/>
              <a:cs typeface="Times New Roman"/>
            </a:endParaRPr>
          </a:p>
          <a:p>
            <a:pPr marL="285750" marR="0" indent="-285750" algn="l" defTabSz="914400" rtl="0" fontAlgn="auto" latinLnBrk="0" hangingPunct="0">
              <a:lnSpc>
                <a:spcPct val="100000"/>
              </a:lnSpc>
              <a:spcBef>
                <a:spcPts val="0"/>
              </a:spcBef>
              <a:spcAft>
                <a:spcPts val="0"/>
              </a:spcAft>
              <a:buClrTx/>
              <a:buSzTx/>
              <a:buFont typeface="Wingdings" charset="2"/>
              <a:buChar char="Ø"/>
              <a:tabLst/>
            </a:pPr>
            <a:r>
              <a:rPr kumimoji="0" lang="en-US" sz="2000" b="0" i="0" u="none" strike="noStrike" cap="none" spc="0" normalizeH="0" baseline="0" dirty="0" smtClean="0">
                <a:ln>
                  <a:noFill/>
                </a:ln>
                <a:solidFill>
                  <a:schemeClr val="accent6"/>
                </a:solidFill>
                <a:effectLst/>
                <a:uFillTx/>
                <a:latin typeface="Times New Roman"/>
                <a:cs typeface="Times New Roman"/>
                <a:sym typeface="Helvetica Neue"/>
              </a:rPr>
              <a:t>X-ray Photon</a:t>
            </a:r>
            <a:r>
              <a:rPr kumimoji="0" lang="en-US" sz="2000" b="0" i="0" u="none" strike="noStrike" cap="none" spc="0" normalizeH="0" dirty="0" smtClean="0">
                <a:ln>
                  <a:noFill/>
                </a:ln>
                <a:solidFill>
                  <a:schemeClr val="accent6"/>
                </a:solidFill>
                <a:effectLst/>
                <a:uFillTx/>
                <a:latin typeface="Times New Roman"/>
                <a:cs typeface="Times New Roman"/>
                <a:sym typeface="Helvetica Neue"/>
              </a:rPr>
              <a:t> correlation Spectroscopy (XPCS)</a:t>
            </a:r>
          </a:p>
          <a:p>
            <a:pPr marR="0" algn="l" defTabSz="914400" rtl="0" fontAlgn="auto" latinLnBrk="0" hangingPunct="0">
              <a:lnSpc>
                <a:spcPct val="100000"/>
              </a:lnSpc>
              <a:spcBef>
                <a:spcPts val="0"/>
              </a:spcBef>
              <a:spcAft>
                <a:spcPts val="0"/>
              </a:spcAft>
              <a:buClrTx/>
              <a:buSzTx/>
              <a:tabLst/>
            </a:pPr>
            <a:r>
              <a:rPr lang="en-US" sz="2000" dirty="0" smtClean="0">
                <a:latin typeface="Times New Roman"/>
                <a:cs typeface="Times New Roman"/>
              </a:rPr>
              <a:t>                  One-time correlation</a:t>
            </a:r>
          </a:p>
          <a:p>
            <a:pPr marR="0" algn="l" defTabSz="914400" rtl="0" fontAlgn="auto" latinLnBrk="0" hangingPunct="0">
              <a:lnSpc>
                <a:spcPct val="100000"/>
              </a:lnSpc>
              <a:spcBef>
                <a:spcPts val="0"/>
              </a:spcBef>
              <a:spcAft>
                <a:spcPts val="0"/>
              </a:spcAft>
              <a:buClrTx/>
              <a:buSzTx/>
              <a:tabLst/>
            </a:pPr>
            <a:r>
              <a:rPr lang="en-US" sz="2000" dirty="0" smtClean="0">
                <a:latin typeface="Times New Roman"/>
                <a:cs typeface="Times New Roman"/>
              </a:rPr>
              <a:t>                  </a:t>
            </a:r>
            <a:r>
              <a:rPr kumimoji="0" lang="en-US" sz="2000" b="0" i="0" u="none" strike="noStrike" cap="none" spc="0" normalizeH="0" baseline="0" dirty="0" smtClean="0">
                <a:ln>
                  <a:noFill/>
                </a:ln>
                <a:solidFill>
                  <a:schemeClr val="accent6"/>
                </a:solidFill>
                <a:effectLst/>
                <a:uFillTx/>
                <a:latin typeface="Times New Roman"/>
                <a:cs typeface="Times New Roman"/>
                <a:sym typeface="Helvetica Neue"/>
              </a:rPr>
              <a:t>Two-time</a:t>
            </a:r>
            <a:r>
              <a:rPr kumimoji="0" lang="en-US" sz="2000" b="0" i="0" u="none" strike="noStrike" cap="none" spc="0" normalizeH="0" dirty="0" smtClean="0">
                <a:ln>
                  <a:noFill/>
                </a:ln>
                <a:solidFill>
                  <a:schemeClr val="accent6"/>
                </a:solidFill>
                <a:effectLst/>
                <a:uFillTx/>
                <a:latin typeface="Times New Roman"/>
                <a:cs typeface="Times New Roman"/>
                <a:sym typeface="Helvetica Neue"/>
              </a:rPr>
              <a:t> correlation</a:t>
            </a:r>
          </a:p>
          <a:p>
            <a:pPr marR="0" algn="l" defTabSz="914400" rtl="0" fontAlgn="auto" latinLnBrk="0" hangingPunct="0">
              <a:lnSpc>
                <a:spcPct val="100000"/>
              </a:lnSpc>
              <a:spcBef>
                <a:spcPts val="0"/>
              </a:spcBef>
              <a:spcAft>
                <a:spcPts val="0"/>
              </a:spcAft>
              <a:buClrTx/>
              <a:buSzTx/>
              <a:tabLst/>
            </a:pPr>
            <a:endParaRPr lang="en-US" sz="2000" baseline="0" dirty="0">
              <a:latin typeface="Times New Roman"/>
              <a:cs typeface="Times New Roman"/>
            </a:endParaRPr>
          </a:p>
          <a:p>
            <a:pPr marL="285750" marR="0" indent="-285750" algn="l" defTabSz="914400" rtl="0" fontAlgn="auto" latinLnBrk="0" hangingPunct="0">
              <a:lnSpc>
                <a:spcPct val="100000"/>
              </a:lnSpc>
              <a:spcBef>
                <a:spcPts val="0"/>
              </a:spcBef>
              <a:spcAft>
                <a:spcPts val="0"/>
              </a:spcAft>
              <a:buClrTx/>
              <a:buSzTx/>
              <a:buFont typeface="Wingdings" charset="2"/>
              <a:buChar char="Ø"/>
              <a:tabLst/>
            </a:pPr>
            <a:r>
              <a:rPr kumimoji="0" lang="en-US" sz="2000" b="0" i="0" u="none" strike="noStrike" cap="none" spc="0" normalizeH="0" dirty="0" smtClean="0">
                <a:ln>
                  <a:noFill/>
                </a:ln>
                <a:solidFill>
                  <a:schemeClr val="accent6"/>
                </a:solidFill>
                <a:effectLst/>
                <a:uFillTx/>
                <a:latin typeface="Times New Roman"/>
                <a:cs typeface="Times New Roman"/>
                <a:sym typeface="Helvetica Neue"/>
              </a:rPr>
              <a:t>Real time streaming data analysis</a:t>
            </a:r>
          </a:p>
          <a:p>
            <a:pPr marR="0" algn="l" defTabSz="914400" rtl="0" fontAlgn="auto" latinLnBrk="0" hangingPunct="0">
              <a:lnSpc>
                <a:spcPct val="100000"/>
              </a:lnSpc>
              <a:spcBef>
                <a:spcPts val="0"/>
              </a:spcBef>
              <a:spcAft>
                <a:spcPts val="0"/>
              </a:spcAft>
              <a:buClrTx/>
              <a:buSzTx/>
              <a:tabLst/>
            </a:pPr>
            <a:endParaRPr lang="en-US" sz="2000" baseline="0" dirty="0">
              <a:latin typeface="Times New Roman"/>
              <a:cs typeface="Times New Roman"/>
            </a:endParaRPr>
          </a:p>
          <a:p>
            <a:pPr marL="285750" marR="0" indent="-285750" algn="l" defTabSz="914400" rtl="0" fontAlgn="auto" latinLnBrk="0" hangingPunct="0">
              <a:lnSpc>
                <a:spcPct val="100000"/>
              </a:lnSpc>
              <a:spcBef>
                <a:spcPts val="0"/>
              </a:spcBef>
              <a:spcAft>
                <a:spcPts val="0"/>
              </a:spcAft>
              <a:buClrTx/>
              <a:buSzTx/>
              <a:buFont typeface="Wingdings" charset="2"/>
              <a:buChar char="Ø"/>
              <a:tabLst/>
            </a:pPr>
            <a:r>
              <a:rPr kumimoji="0" lang="en-US" sz="2000" b="0" i="0" u="none" strike="noStrike" cap="none" spc="0" normalizeH="0" dirty="0" smtClean="0">
                <a:ln>
                  <a:noFill/>
                </a:ln>
                <a:solidFill>
                  <a:schemeClr val="accent6"/>
                </a:solidFill>
                <a:effectLst/>
                <a:uFillTx/>
                <a:latin typeface="Times New Roman"/>
                <a:cs typeface="Times New Roman"/>
                <a:sym typeface="Helvetica Neue"/>
              </a:rPr>
              <a:t>Python multiprocessing module</a:t>
            </a:r>
          </a:p>
          <a:p>
            <a:pPr marR="0" algn="l" defTabSz="914400" rtl="0" fontAlgn="auto" latinLnBrk="0" hangingPunct="0">
              <a:lnSpc>
                <a:spcPct val="100000"/>
              </a:lnSpc>
              <a:spcBef>
                <a:spcPts val="0"/>
              </a:spcBef>
              <a:spcAft>
                <a:spcPts val="0"/>
              </a:spcAft>
              <a:buClrTx/>
              <a:buSzTx/>
              <a:tabLst/>
            </a:pPr>
            <a:r>
              <a:rPr lang="en-US" sz="2000" dirty="0">
                <a:latin typeface="Times New Roman"/>
                <a:cs typeface="Times New Roman"/>
              </a:rPr>
              <a:t>	</a:t>
            </a:r>
            <a:r>
              <a:rPr lang="en-US" sz="2000" dirty="0" smtClean="0">
                <a:latin typeface="Times New Roman"/>
                <a:cs typeface="Times New Roman"/>
              </a:rPr>
              <a:t>Multiprocessing Pool class</a:t>
            </a:r>
          </a:p>
          <a:p>
            <a:pPr marR="0" algn="l" defTabSz="914400" rtl="0" fontAlgn="auto" latinLnBrk="0" hangingPunct="0">
              <a:lnSpc>
                <a:spcPct val="100000"/>
              </a:lnSpc>
              <a:spcBef>
                <a:spcPts val="0"/>
              </a:spcBef>
              <a:spcAft>
                <a:spcPts val="0"/>
              </a:spcAft>
              <a:buClrTx/>
              <a:buSzTx/>
              <a:tabLst/>
            </a:pPr>
            <a:r>
              <a:rPr lang="en-US" sz="2000" dirty="0" smtClean="0">
                <a:latin typeface="Times New Roman"/>
                <a:cs typeface="Times New Roman"/>
              </a:rPr>
              <a:t>              </a:t>
            </a:r>
            <a:r>
              <a:rPr kumimoji="0" lang="en-US" sz="2000" b="0" i="0" u="none" strike="noStrike" cap="none" spc="0" normalizeH="0" dirty="0" smtClean="0">
                <a:ln>
                  <a:noFill/>
                </a:ln>
                <a:solidFill>
                  <a:schemeClr val="accent6"/>
                </a:solidFill>
                <a:effectLst/>
                <a:uFillTx/>
                <a:latin typeface="Times New Roman"/>
                <a:cs typeface="Times New Roman"/>
                <a:sym typeface="Helvetica Neue"/>
              </a:rPr>
              <a:t>Multiprocessing Process class</a:t>
            </a:r>
          </a:p>
          <a:p>
            <a:pPr marL="285750" marR="0" indent="-285750" algn="l" defTabSz="914400" rtl="0" fontAlgn="auto" latinLnBrk="0" hangingPunct="0">
              <a:lnSpc>
                <a:spcPct val="100000"/>
              </a:lnSpc>
              <a:spcBef>
                <a:spcPts val="0"/>
              </a:spcBef>
              <a:spcAft>
                <a:spcPts val="0"/>
              </a:spcAft>
              <a:buClrTx/>
              <a:buSzTx/>
              <a:buFont typeface="Arial"/>
              <a:buChar char="•"/>
              <a:tabLst/>
            </a:pPr>
            <a:endParaRPr lang="en-US" sz="2000" dirty="0">
              <a:latin typeface="Times New Roman"/>
              <a:cs typeface="Times New Roman"/>
            </a:endParaRPr>
          </a:p>
          <a:p>
            <a:pPr marL="285750" marR="0" indent="-285750" algn="l" defTabSz="914400" rtl="0" fontAlgn="auto" latinLnBrk="0" hangingPunct="0">
              <a:lnSpc>
                <a:spcPct val="100000"/>
              </a:lnSpc>
              <a:spcBef>
                <a:spcPts val="0"/>
              </a:spcBef>
              <a:spcAft>
                <a:spcPts val="0"/>
              </a:spcAft>
              <a:buClrTx/>
              <a:buSzTx/>
              <a:buFont typeface="Wingdings" charset="2"/>
              <a:buChar char="Ø"/>
              <a:tabLst/>
            </a:pPr>
            <a:r>
              <a:rPr kumimoji="0" lang="en-US" sz="2000" b="0" i="0" u="none" strike="noStrike" cap="none" spc="0" normalizeH="0" dirty="0" smtClean="0">
                <a:ln>
                  <a:noFill/>
                </a:ln>
                <a:solidFill>
                  <a:schemeClr val="accent6"/>
                </a:solidFill>
                <a:effectLst/>
                <a:uFillTx/>
                <a:latin typeface="Times New Roman"/>
                <a:cs typeface="Times New Roman"/>
                <a:sym typeface="Helvetica Neue"/>
              </a:rPr>
              <a:t>Parallelizing XPCS software tools</a:t>
            </a:r>
          </a:p>
          <a:p>
            <a:pPr marL="285750" marR="0" indent="-285750" algn="l" defTabSz="914400" rtl="0" fontAlgn="auto" latinLnBrk="0" hangingPunct="0">
              <a:lnSpc>
                <a:spcPct val="100000"/>
              </a:lnSpc>
              <a:spcBef>
                <a:spcPts val="0"/>
              </a:spcBef>
              <a:spcAft>
                <a:spcPts val="0"/>
              </a:spcAft>
              <a:buClrTx/>
              <a:buSzTx/>
              <a:buFont typeface="Arial"/>
              <a:buChar char="•"/>
              <a:tabLst/>
            </a:pPr>
            <a:endParaRPr lang="en-US" sz="2000" dirty="0">
              <a:latin typeface="Times New Roman"/>
              <a:cs typeface="Times New Roman"/>
            </a:endParaRPr>
          </a:p>
          <a:p>
            <a:pPr marL="285750" marR="0" indent="-285750" algn="l" defTabSz="914400" rtl="0" fontAlgn="auto" latinLnBrk="0" hangingPunct="0">
              <a:lnSpc>
                <a:spcPct val="100000"/>
              </a:lnSpc>
              <a:spcBef>
                <a:spcPts val="0"/>
              </a:spcBef>
              <a:spcAft>
                <a:spcPts val="0"/>
              </a:spcAft>
              <a:buClrTx/>
              <a:buSzTx/>
              <a:buFont typeface="Wingdings" charset="2"/>
              <a:buChar char="Ø"/>
              <a:tabLst/>
            </a:pPr>
            <a:r>
              <a:rPr kumimoji="0" lang="en-US" sz="2000" b="0" i="0" u="none" strike="noStrike" cap="none" spc="0" normalizeH="0" dirty="0" smtClean="0">
                <a:ln>
                  <a:noFill/>
                </a:ln>
                <a:solidFill>
                  <a:schemeClr val="accent6"/>
                </a:solidFill>
                <a:effectLst/>
                <a:uFillTx/>
                <a:latin typeface="Times New Roman"/>
                <a:cs typeface="Times New Roman"/>
                <a:sym typeface="Helvetica Neue"/>
              </a:rPr>
              <a:t>Results</a:t>
            </a:r>
          </a:p>
          <a:p>
            <a:pPr marR="0" algn="l" defTabSz="914400" rtl="0" fontAlgn="auto" latinLnBrk="0" hangingPunct="0">
              <a:lnSpc>
                <a:spcPct val="100000"/>
              </a:lnSpc>
              <a:spcBef>
                <a:spcPts val="0"/>
              </a:spcBef>
              <a:spcAft>
                <a:spcPts val="0"/>
              </a:spcAft>
              <a:buClrTx/>
              <a:buSzTx/>
              <a:tabLst/>
            </a:pPr>
            <a:endParaRPr lang="en-US" sz="2000" dirty="0">
              <a:latin typeface="Times New Roman"/>
              <a:cs typeface="Times New Roman"/>
            </a:endParaRPr>
          </a:p>
          <a:p>
            <a:pPr marL="285750" marR="0" indent="-285750" algn="l" defTabSz="914400" rtl="0" fontAlgn="auto" latinLnBrk="0" hangingPunct="0">
              <a:lnSpc>
                <a:spcPct val="100000"/>
              </a:lnSpc>
              <a:spcBef>
                <a:spcPts val="0"/>
              </a:spcBef>
              <a:spcAft>
                <a:spcPts val="0"/>
              </a:spcAft>
              <a:buClrTx/>
              <a:buSzTx/>
              <a:buFont typeface="Wingdings" charset="2"/>
              <a:buChar char="Ø"/>
              <a:tabLst/>
            </a:pPr>
            <a:r>
              <a:rPr kumimoji="0" lang="en-US" sz="2000" b="0" i="0" u="none" strike="noStrike" cap="none" spc="0" normalizeH="0" dirty="0" smtClean="0">
                <a:ln>
                  <a:noFill/>
                </a:ln>
                <a:solidFill>
                  <a:schemeClr val="accent6"/>
                </a:solidFill>
                <a:effectLst/>
                <a:uFillTx/>
                <a:latin typeface="Times New Roman"/>
                <a:cs typeface="Times New Roman"/>
                <a:sym typeface="Helvetica Neue"/>
              </a:rPr>
              <a:t>Conclusion and </a:t>
            </a:r>
            <a:r>
              <a:rPr lang="en-US" sz="2000" dirty="0" smtClean="0">
                <a:latin typeface="Times New Roman"/>
                <a:cs typeface="Times New Roman"/>
              </a:rPr>
              <a:t>Summary</a:t>
            </a:r>
            <a:r>
              <a:rPr lang="en-US" sz="2000" baseline="0" dirty="0">
                <a:latin typeface="Times New Roman"/>
                <a:cs typeface="Times New Roman"/>
              </a:rPr>
              <a:t>	</a:t>
            </a:r>
            <a:endParaRPr kumimoji="0" lang="en-US" sz="2000" b="0" i="0" u="none" strike="noStrike" cap="none" spc="0" normalizeH="0" baseline="0" dirty="0">
              <a:ln>
                <a:noFill/>
              </a:ln>
              <a:solidFill>
                <a:schemeClr val="accent6"/>
              </a:solidFill>
              <a:effectLst/>
              <a:uFillTx/>
              <a:latin typeface="Times New Roman"/>
              <a:cs typeface="Times New Roman"/>
              <a:sym typeface="Helvetica Neue"/>
            </a:endParaRPr>
          </a:p>
        </p:txBody>
      </p:sp>
    </p:spTree>
    <p:custDataLst>
      <p:tags r:id="rId1"/>
    </p:custDataLst>
    <p:extLst>
      <p:ext uri="{BB962C8B-B14F-4D97-AF65-F5344CB8AC3E}">
        <p14:creationId xmlns:p14="http://schemas.microsoft.com/office/powerpoint/2010/main" val="3429580175"/>
      </p:ext>
    </p:extLst>
  </p:cSld>
  <p:clrMapOvr>
    <a:masterClrMapping/>
  </p:clrMapOvr>
  <p:transition spd="med" advTm="5459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303" y="0"/>
            <a:ext cx="8651765" cy="1143001"/>
          </a:xfrm>
        </p:spPr>
        <p:txBody>
          <a:bodyPr/>
          <a:lstStyle/>
          <a:p>
            <a:pPr algn="ctr"/>
            <a:r>
              <a:rPr lang="en-US" dirty="0">
                <a:latin typeface="Times New Roman"/>
                <a:cs typeface="Times New Roman"/>
              </a:rPr>
              <a:t>Python </a:t>
            </a:r>
            <a:r>
              <a:rPr lang="en-US" dirty="0" smtClean="0">
                <a:latin typeface="Times New Roman"/>
                <a:cs typeface="Times New Roman"/>
              </a:rPr>
              <a:t>Multiprocessing </a:t>
            </a:r>
            <a:r>
              <a:rPr lang="en-US" dirty="0">
                <a:latin typeface="Times New Roman"/>
                <a:cs typeface="Times New Roman"/>
              </a:rPr>
              <a:t>to parallelize XPCS software tools</a:t>
            </a:r>
            <a:endParaRPr lang="en-US" dirty="0"/>
          </a:p>
        </p:txBody>
      </p:sp>
      <p:sp>
        <p:nvSpPr>
          <p:cNvPr id="3" name="Rectangle 2"/>
          <p:cNvSpPr/>
          <p:nvPr/>
        </p:nvSpPr>
        <p:spPr>
          <a:xfrm>
            <a:off x="239889" y="1040406"/>
            <a:ext cx="8720179" cy="5632310"/>
          </a:xfrm>
          <a:prstGeom prst="rect">
            <a:avLst/>
          </a:prstGeom>
        </p:spPr>
        <p:txBody>
          <a:bodyPr wrap="square">
            <a:spAutoFit/>
          </a:bodyPr>
          <a:lstStyle/>
          <a:p>
            <a:r>
              <a:rPr lang="en-US" sz="2400" b="1" u="sng" dirty="0" smtClean="0">
                <a:latin typeface="Times New Roman"/>
                <a:cs typeface="Times New Roman"/>
              </a:rPr>
              <a:t>We </a:t>
            </a:r>
            <a:r>
              <a:rPr lang="en-US" sz="2400" b="1" u="sng" dirty="0">
                <a:latin typeface="Times New Roman"/>
                <a:cs typeface="Times New Roman"/>
              </a:rPr>
              <a:t>have investigated two options for this purpose: </a:t>
            </a:r>
            <a:endParaRPr lang="en-US" sz="1600" dirty="0">
              <a:latin typeface="Times New Roman"/>
              <a:cs typeface="Times New Roman"/>
            </a:endParaRPr>
          </a:p>
          <a:p>
            <a:pPr marL="457200" indent="-457200">
              <a:buAutoNum type="arabicParenR"/>
            </a:pPr>
            <a:r>
              <a:rPr lang="en-US" sz="2000" dirty="0" smtClean="0">
                <a:latin typeface="Times New Roman"/>
                <a:cs typeface="Times New Roman"/>
              </a:rPr>
              <a:t>A pool of worker processes created by the Pool class.  </a:t>
            </a:r>
            <a:r>
              <a:rPr lang="en-US" sz="2000" dirty="0" err="1" smtClean="0">
                <a:latin typeface="Times New Roman"/>
                <a:cs typeface="Times New Roman"/>
              </a:rPr>
              <a:t>Pool.starmap</a:t>
            </a:r>
            <a:endParaRPr lang="en-US" sz="2000" dirty="0" smtClean="0">
              <a:latin typeface="Times New Roman"/>
              <a:cs typeface="Times New Roman"/>
            </a:endParaRPr>
          </a:p>
          <a:p>
            <a:endParaRPr lang="en-US" sz="1600" dirty="0" smtClean="0">
              <a:latin typeface="Times New Roman"/>
              <a:cs typeface="Times New Roman"/>
            </a:endParaRPr>
          </a:p>
          <a:p>
            <a:pPr marL="457200" indent="-457200">
              <a:buAutoNum type="arabicParenR"/>
            </a:pPr>
            <a:r>
              <a:rPr lang="en-US" sz="2000" dirty="0" smtClean="0">
                <a:latin typeface="Times New Roman"/>
                <a:cs typeface="Times New Roman"/>
              </a:rPr>
              <a:t>Use </a:t>
            </a:r>
            <a:r>
              <a:rPr lang="en-US" sz="2000" dirty="0">
                <a:latin typeface="Times New Roman"/>
                <a:cs typeface="Times New Roman"/>
              </a:rPr>
              <a:t>of the Process class with </a:t>
            </a:r>
            <a:r>
              <a:rPr lang="en-US" sz="2000" dirty="0" smtClean="0">
                <a:latin typeface="Times New Roman"/>
                <a:cs typeface="Times New Roman"/>
              </a:rPr>
              <a:t>FIFO(First in First Out) queue to receive the data.</a:t>
            </a:r>
          </a:p>
          <a:p>
            <a:endParaRPr lang="en-US" sz="1800" b="1" dirty="0" smtClean="0">
              <a:solidFill>
                <a:schemeClr val="accent5">
                  <a:lumMod val="90000"/>
                  <a:lumOff val="10000"/>
                </a:schemeClr>
              </a:solidFill>
              <a:latin typeface="Times New Roman"/>
              <a:cs typeface="Times New Roman"/>
            </a:endParaRPr>
          </a:p>
          <a:p>
            <a:r>
              <a:rPr lang="en-US" sz="2200" b="1" dirty="0" smtClean="0">
                <a:solidFill>
                  <a:schemeClr val="accent5">
                    <a:lumMod val="90000"/>
                    <a:lumOff val="10000"/>
                  </a:schemeClr>
                </a:solidFill>
                <a:latin typeface="Times New Roman"/>
                <a:cs typeface="Times New Roman"/>
              </a:rPr>
              <a:t>We used Coherent </a:t>
            </a:r>
            <a:r>
              <a:rPr lang="en-US" sz="2200" b="1" dirty="0">
                <a:solidFill>
                  <a:schemeClr val="accent5">
                    <a:lumMod val="90000"/>
                    <a:lumOff val="10000"/>
                  </a:schemeClr>
                </a:solidFill>
                <a:latin typeface="Times New Roman"/>
                <a:cs typeface="Times New Roman"/>
              </a:rPr>
              <a:t>Soft X-ray -1 (CSX-1) beamline server </a:t>
            </a:r>
            <a:r>
              <a:rPr lang="en-US" sz="2200" b="1" dirty="0" smtClean="0">
                <a:solidFill>
                  <a:schemeClr val="accent5">
                    <a:lumMod val="90000"/>
                    <a:lumOff val="10000"/>
                  </a:schemeClr>
                </a:solidFill>
                <a:latin typeface="Times New Roman"/>
                <a:cs typeface="Times New Roman"/>
              </a:rPr>
              <a:t>at NSLS-II and the Scientific Data and and </a:t>
            </a:r>
            <a:r>
              <a:rPr lang="en-US" sz="2200" b="1" dirty="0">
                <a:solidFill>
                  <a:schemeClr val="accent5">
                    <a:lumMod val="90000"/>
                    <a:lumOff val="10000"/>
                  </a:schemeClr>
                </a:solidFill>
                <a:latin typeface="Times New Roman"/>
                <a:cs typeface="Times New Roman"/>
              </a:rPr>
              <a:t>Computing </a:t>
            </a:r>
            <a:r>
              <a:rPr lang="en-US" sz="2200" b="1" dirty="0" smtClean="0">
                <a:solidFill>
                  <a:schemeClr val="accent5">
                    <a:lumMod val="90000"/>
                    <a:lumOff val="10000"/>
                  </a:schemeClr>
                </a:solidFill>
                <a:latin typeface="Times New Roman"/>
                <a:cs typeface="Times New Roman"/>
              </a:rPr>
              <a:t>center(SDCC) cluster at CSI to </a:t>
            </a:r>
            <a:r>
              <a:rPr lang="en-US" sz="2200" b="1" dirty="0">
                <a:solidFill>
                  <a:schemeClr val="accent5">
                    <a:lumMod val="90000"/>
                    <a:lumOff val="10000"/>
                  </a:schemeClr>
                </a:solidFill>
                <a:latin typeface="Times New Roman"/>
                <a:cs typeface="Times New Roman"/>
              </a:rPr>
              <a:t>test the acceleration performance of the new parallelized algorithms.</a:t>
            </a:r>
          </a:p>
          <a:p>
            <a:endParaRPr lang="en-US" sz="2200" b="1" dirty="0" smtClean="0">
              <a:solidFill>
                <a:schemeClr val="accent5">
                  <a:lumMod val="90000"/>
                  <a:lumOff val="10000"/>
                </a:schemeClr>
              </a:solidFill>
              <a:latin typeface="Times New Roman"/>
              <a:cs typeface="Times New Roman"/>
            </a:endParaRPr>
          </a:p>
          <a:p>
            <a:r>
              <a:rPr lang="en-US" sz="2200" b="1" dirty="0" smtClean="0">
                <a:solidFill>
                  <a:schemeClr val="accent5">
                    <a:lumMod val="90000"/>
                    <a:lumOff val="10000"/>
                  </a:schemeClr>
                </a:solidFill>
                <a:latin typeface="Times New Roman"/>
                <a:cs typeface="Times New Roman"/>
              </a:rPr>
              <a:t>The SDCC cluster is an Intel Xeon CPU E5-2695 v4, 2.10GHz processor consists of 36 CPU cores.</a:t>
            </a:r>
          </a:p>
          <a:p>
            <a:endParaRPr lang="en-US" sz="2200" b="1" dirty="0">
              <a:solidFill>
                <a:schemeClr val="accent5">
                  <a:lumMod val="90000"/>
                  <a:lumOff val="10000"/>
                </a:schemeClr>
              </a:solidFill>
              <a:latin typeface="Times New Roman"/>
              <a:cs typeface="Times New Roman"/>
            </a:endParaRPr>
          </a:p>
          <a:p>
            <a:r>
              <a:rPr lang="en-US" sz="2200" b="1" dirty="0" smtClean="0">
                <a:solidFill>
                  <a:schemeClr val="accent5">
                    <a:lumMod val="90000"/>
                    <a:lumOff val="10000"/>
                  </a:schemeClr>
                </a:solidFill>
                <a:latin typeface="Times New Roman"/>
                <a:cs typeface="Times New Roman"/>
              </a:rPr>
              <a:t>The </a:t>
            </a:r>
            <a:r>
              <a:rPr lang="en-US" sz="2200" b="1" dirty="0">
                <a:solidFill>
                  <a:schemeClr val="accent5">
                    <a:lumMod val="90000"/>
                    <a:lumOff val="10000"/>
                  </a:schemeClr>
                </a:solidFill>
                <a:latin typeface="Times New Roman"/>
                <a:cs typeface="Times New Roman"/>
              </a:rPr>
              <a:t>CSX-1 server is an Intel Xeon CPU E5-</a:t>
            </a:r>
            <a:r>
              <a:rPr lang="en-US" sz="2200" b="1" dirty="0" smtClean="0">
                <a:solidFill>
                  <a:schemeClr val="accent5">
                    <a:lumMod val="90000"/>
                    <a:lumOff val="10000"/>
                  </a:schemeClr>
                </a:solidFill>
                <a:latin typeface="Times New Roman"/>
                <a:cs typeface="Times New Roman"/>
              </a:rPr>
              <a:t>2667 </a:t>
            </a:r>
            <a:r>
              <a:rPr lang="en-US" sz="2200" b="1" dirty="0">
                <a:solidFill>
                  <a:schemeClr val="accent5">
                    <a:lumMod val="90000"/>
                    <a:lumOff val="10000"/>
                  </a:schemeClr>
                </a:solidFill>
                <a:latin typeface="Times New Roman"/>
                <a:cs typeface="Times New Roman"/>
              </a:rPr>
              <a:t>v2, 3.30GHz processor consists of </a:t>
            </a:r>
            <a:r>
              <a:rPr lang="en-US" sz="2200" b="1" dirty="0" smtClean="0">
                <a:solidFill>
                  <a:schemeClr val="accent5">
                    <a:lumMod val="90000"/>
                    <a:lumOff val="10000"/>
                  </a:schemeClr>
                </a:solidFill>
                <a:latin typeface="Times New Roman"/>
                <a:cs typeface="Times New Roman"/>
              </a:rPr>
              <a:t>16 </a:t>
            </a:r>
            <a:r>
              <a:rPr lang="en-US" sz="2200" b="1" dirty="0">
                <a:solidFill>
                  <a:schemeClr val="accent5">
                    <a:lumMod val="90000"/>
                    <a:lumOff val="10000"/>
                  </a:schemeClr>
                </a:solidFill>
                <a:latin typeface="Times New Roman"/>
                <a:cs typeface="Times New Roman"/>
              </a:rPr>
              <a:t>CPU cores that is dedicated for user data processing and analysis. </a:t>
            </a:r>
          </a:p>
        </p:txBody>
      </p:sp>
    </p:spTree>
    <p:custDataLst>
      <p:tags r:id="rId1"/>
    </p:custDataLst>
    <p:extLst>
      <p:ext uri="{BB962C8B-B14F-4D97-AF65-F5344CB8AC3E}">
        <p14:creationId xmlns:p14="http://schemas.microsoft.com/office/powerpoint/2010/main" val="3943155437"/>
      </p:ext>
    </p:extLst>
  </p:cSld>
  <p:clrMapOvr>
    <a:masterClrMapping/>
  </p:clrMapOvr>
  <p:transition spd="med" advTm="4654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64"/>
            <a:ext cx="8229600" cy="1143001"/>
          </a:xfrm>
        </p:spPr>
        <p:txBody>
          <a:bodyPr/>
          <a:lstStyle/>
          <a:p>
            <a:pPr algn="ctr"/>
            <a:r>
              <a:rPr lang="en-US" dirty="0">
                <a:latin typeface="Times New Roman"/>
                <a:cs typeface="Times New Roman"/>
              </a:rPr>
              <a:t>Parallelized XPCS software tools using multiprocessing </a:t>
            </a:r>
            <a:r>
              <a:rPr lang="en-US" dirty="0" smtClean="0">
                <a:latin typeface="Times New Roman"/>
                <a:cs typeface="Times New Roman"/>
              </a:rPr>
              <a:t>module</a:t>
            </a:r>
            <a:endParaRPr lang="en-US" dirty="0"/>
          </a:p>
        </p:txBody>
      </p:sp>
      <p:sp>
        <p:nvSpPr>
          <p:cNvPr id="5" name="TextBox 4"/>
          <p:cNvSpPr txBox="1"/>
          <p:nvPr/>
        </p:nvSpPr>
        <p:spPr>
          <a:xfrm>
            <a:off x="0" y="1231373"/>
            <a:ext cx="8873067" cy="830997"/>
          </a:xfrm>
          <a:prstGeom prst="rect">
            <a:avLst/>
          </a:prstGeom>
          <a:noFill/>
        </p:spPr>
        <p:txBody>
          <a:bodyPr wrap="square" rtlCol="0">
            <a:spAutoFit/>
          </a:bodyPr>
          <a:lstStyle/>
          <a:p>
            <a:pPr marL="342900" indent="-342900">
              <a:buFont typeface="Wingdings" charset="2"/>
              <a:buChar char="Ø"/>
            </a:pPr>
            <a:r>
              <a:rPr lang="en-US" sz="2400" dirty="0">
                <a:latin typeface="Times New Roman"/>
                <a:cs typeface="Times New Roman"/>
              </a:rPr>
              <a:t>We have used multiprocessing module to parallelize both </a:t>
            </a:r>
            <a:r>
              <a:rPr lang="en-US" sz="2400" dirty="0" smtClean="0">
                <a:latin typeface="Times New Roman"/>
                <a:cs typeface="Times New Roman"/>
              </a:rPr>
              <a:t>one</a:t>
            </a:r>
            <a:r>
              <a:rPr lang="en-US" sz="2400" dirty="0">
                <a:latin typeface="Times New Roman"/>
                <a:cs typeface="Times New Roman"/>
              </a:rPr>
              <a:t>-</a:t>
            </a:r>
            <a:r>
              <a:rPr lang="en-US" sz="2400" dirty="0" smtClean="0">
                <a:latin typeface="Times New Roman"/>
                <a:cs typeface="Times New Roman"/>
              </a:rPr>
              <a:t> </a:t>
            </a:r>
            <a:r>
              <a:rPr lang="en-US" sz="2400" dirty="0">
                <a:latin typeface="Times New Roman"/>
                <a:cs typeface="Times New Roman"/>
              </a:rPr>
              <a:t>and two-time correlation functions</a:t>
            </a:r>
            <a:r>
              <a:rPr lang="en-US" sz="2400" dirty="0" smtClean="0">
                <a:latin typeface="Times New Roman"/>
                <a:cs typeface="Times New Roman"/>
              </a:rPr>
              <a:t>.</a:t>
            </a:r>
          </a:p>
        </p:txBody>
      </p:sp>
      <p:pic>
        <p:nvPicPr>
          <p:cNvPr id="6" name="Picture 5" descr="Screen Shot 2017-06-06 at 1.44.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6145" y="2062370"/>
            <a:ext cx="4533473" cy="3911081"/>
          </a:xfrm>
          <a:prstGeom prst="rect">
            <a:avLst/>
          </a:prstGeom>
          <a:ln>
            <a:solidFill>
              <a:srgbClr val="000000"/>
            </a:solidFill>
          </a:ln>
        </p:spPr>
      </p:pic>
      <p:sp>
        <p:nvSpPr>
          <p:cNvPr id="8" name="TextBox 7"/>
          <p:cNvSpPr txBox="1"/>
          <p:nvPr/>
        </p:nvSpPr>
        <p:spPr>
          <a:xfrm>
            <a:off x="0" y="2263168"/>
            <a:ext cx="4417500" cy="4154983"/>
          </a:xfrm>
          <a:prstGeom prst="rect">
            <a:avLst/>
          </a:prstGeom>
          <a:noFill/>
        </p:spPr>
        <p:txBody>
          <a:bodyPr wrap="square" rtlCol="0">
            <a:spAutoFit/>
          </a:bodyPr>
          <a:lstStyle/>
          <a:p>
            <a:pPr marL="342900" indent="-342900">
              <a:buFont typeface="Wingdings" charset="2"/>
              <a:buChar char="Ø"/>
            </a:pPr>
            <a:r>
              <a:rPr lang="en-US" sz="2400" dirty="0" smtClean="0">
                <a:latin typeface="Times New Roman"/>
                <a:cs typeface="Times New Roman"/>
              </a:rPr>
              <a:t>In </a:t>
            </a:r>
            <a:r>
              <a:rPr lang="en-US" sz="2400" dirty="0">
                <a:latin typeface="Times New Roman"/>
                <a:cs typeface="Times New Roman"/>
              </a:rPr>
              <a:t>the time correlation analysis, users choose desired region of interests </a:t>
            </a:r>
            <a:r>
              <a:rPr lang="en-US" sz="2400" dirty="0" smtClean="0">
                <a:latin typeface="Times New Roman"/>
                <a:cs typeface="Times New Roman"/>
              </a:rPr>
              <a:t>(ROI’s</a:t>
            </a:r>
            <a:r>
              <a:rPr lang="en-US" sz="2400" dirty="0">
                <a:latin typeface="Times New Roman"/>
                <a:cs typeface="Times New Roman"/>
              </a:rPr>
              <a:t>), in the image to perform time correlations. </a:t>
            </a:r>
          </a:p>
          <a:p>
            <a:pPr marL="342900" indent="-342900">
              <a:buFont typeface="Wingdings" charset="2"/>
              <a:buChar char="Ø"/>
            </a:pPr>
            <a:endParaRPr lang="en-US" sz="2400" dirty="0">
              <a:latin typeface="Times New Roman"/>
              <a:cs typeface="Times New Roman"/>
            </a:endParaRPr>
          </a:p>
          <a:p>
            <a:pPr marL="342900" indent="-342900">
              <a:buFont typeface="Wingdings" charset="2"/>
              <a:buChar char="Ø"/>
            </a:pPr>
            <a:r>
              <a:rPr lang="en-US" sz="2400" dirty="0">
                <a:latin typeface="Times New Roman"/>
                <a:cs typeface="Times New Roman"/>
              </a:rPr>
              <a:t>In our parallelization scheme, the calculations of the time correlation functions for </a:t>
            </a:r>
            <a:r>
              <a:rPr lang="en-US" sz="2400" b="1" u="sng" dirty="0">
                <a:latin typeface="Times New Roman"/>
                <a:cs typeface="Times New Roman"/>
              </a:rPr>
              <a:t>different </a:t>
            </a:r>
            <a:r>
              <a:rPr lang="en-US" sz="2400" b="1" u="sng" dirty="0" smtClean="0">
                <a:latin typeface="Times New Roman"/>
                <a:cs typeface="Times New Roman"/>
              </a:rPr>
              <a:t>ROI’s </a:t>
            </a:r>
            <a:r>
              <a:rPr lang="en-US" sz="2400" b="1" u="sng" dirty="0">
                <a:latin typeface="Times New Roman"/>
                <a:cs typeface="Times New Roman"/>
              </a:rPr>
              <a:t>are distributed to different CPU process. </a:t>
            </a:r>
          </a:p>
        </p:txBody>
      </p:sp>
    </p:spTree>
    <p:custDataLst>
      <p:tags r:id="rId1"/>
    </p:custDataLst>
    <p:extLst>
      <p:ext uri="{BB962C8B-B14F-4D97-AF65-F5344CB8AC3E}">
        <p14:creationId xmlns:p14="http://schemas.microsoft.com/office/powerpoint/2010/main" val="1453691242"/>
      </p:ext>
    </p:extLst>
  </p:cSld>
  <p:clrMapOvr>
    <a:masterClrMapping/>
  </p:clrMapOvr>
  <p:transition spd="med" advTm="3020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566" y="117096"/>
            <a:ext cx="8229600" cy="1143001"/>
          </a:xfrm>
        </p:spPr>
        <p:txBody>
          <a:bodyPr/>
          <a:lstStyle/>
          <a:p>
            <a:pPr algn="ctr"/>
            <a:r>
              <a:rPr lang="en-US" dirty="0" smtClean="0">
                <a:latin typeface="Times New Roman"/>
                <a:cs typeface="Times New Roman"/>
              </a:rPr>
              <a:t>Parallelized XPCS software tools using multiprocessing - Results</a:t>
            </a:r>
            <a:endParaRPr lang="en-US" dirty="0">
              <a:latin typeface="Times New Roman"/>
              <a:cs typeface="Times New Roman"/>
            </a:endParaRPr>
          </a:p>
        </p:txBody>
      </p:sp>
      <p:sp>
        <p:nvSpPr>
          <p:cNvPr id="3" name="Rectangle 2"/>
          <p:cNvSpPr/>
          <p:nvPr/>
        </p:nvSpPr>
        <p:spPr>
          <a:xfrm>
            <a:off x="457199" y="1410361"/>
            <a:ext cx="8517467" cy="3046988"/>
          </a:xfrm>
          <a:prstGeom prst="rect">
            <a:avLst/>
          </a:prstGeom>
        </p:spPr>
        <p:txBody>
          <a:bodyPr wrap="square">
            <a:spAutoFit/>
          </a:bodyPr>
          <a:lstStyle/>
          <a:p>
            <a:pPr marL="285750" indent="-285750">
              <a:buFont typeface="Wingdings" charset="2"/>
              <a:buChar char="Ø"/>
            </a:pPr>
            <a:r>
              <a:rPr lang="en-US" sz="2400" dirty="0" smtClean="0">
                <a:latin typeface="Times New Roman"/>
                <a:cs typeface="Times New Roman"/>
              </a:rPr>
              <a:t>The performance acceleration of the </a:t>
            </a:r>
            <a:r>
              <a:rPr lang="en-US" sz="2400" dirty="0">
                <a:latin typeface="Times New Roman"/>
                <a:cs typeface="Times New Roman"/>
              </a:rPr>
              <a:t>parallelized </a:t>
            </a:r>
            <a:r>
              <a:rPr lang="en-US" sz="2400" dirty="0" smtClean="0">
                <a:latin typeface="Times New Roman"/>
                <a:cs typeface="Times New Roman"/>
              </a:rPr>
              <a:t>one-time(or two-time) correlation </a:t>
            </a:r>
            <a:r>
              <a:rPr lang="en-US" sz="2400" dirty="0">
                <a:latin typeface="Times New Roman"/>
                <a:cs typeface="Times New Roman"/>
              </a:rPr>
              <a:t>functions was compared with the </a:t>
            </a:r>
            <a:r>
              <a:rPr lang="en-US" sz="2400" dirty="0" smtClean="0">
                <a:latin typeface="Times New Roman"/>
                <a:cs typeface="Times New Roman"/>
              </a:rPr>
              <a:t>run time of the sequential code (</a:t>
            </a:r>
            <a:r>
              <a:rPr lang="en-US" sz="2400" dirty="0">
                <a:latin typeface="Times New Roman"/>
                <a:cs typeface="Times New Roman"/>
              </a:rPr>
              <a:t>original Scikit-beam </a:t>
            </a:r>
            <a:r>
              <a:rPr lang="en-US" sz="2400" dirty="0" smtClean="0">
                <a:latin typeface="Times New Roman"/>
                <a:cs typeface="Times New Roman"/>
              </a:rPr>
              <a:t>one-time(or two-time)  </a:t>
            </a:r>
            <a:r>
              <a:rPr lang="en-US" sz="2400" dirty="0">
                <a:latin typeface="Times New Roman"/>
                <a:cs typeface="Times New Roman"/>
              </a:rPr>
              <a:t>correlation function) running in a single </a:t>
            </a:r>
            <a:r>
              <a:rPr lang="en-US" sz="2400" dirty="0" smtClean="0">
                <a:latin typeface="Times New Roman"/>
                <a:cs typeface="Times New Roman"/>
              </a:rPr>
              <a:t>process. </a:t>
            </a:r>
            <a:endParaRPr lang="en-US" sz="2400" dirty="0">
              <a:latin typeface="Times New Roman"/>
              <a:cs typeface="Times New Roman"/>
            </a:endParaRPr>
          </a:p>
          <a:p>
            <a:endParaRPr lang="en-US" sz="2400" dirty="0">
              <a:latin typeface="Times New Roman"/>
              <a:cs typeface="Times New Roman"/>
            </a:endParaRPr>
          </a:p>
          <a:p>
            <a:pPr marL="285750" indent="-285750">
              <a:buFont typeface="Wingdings" charset="2"/>
              <a:buChar char="Ø"/>
            </a:pPr>
            <a:r>
              <a:rPr lang="en-US" sz="2400" dirty="0">
                <a:latin typeface="Times New Roman"/>
                <a:cs typeface="Times New Roman"/>
              </a:rPr>
              <a:t>Same arguments (eg: number of images, number of </a:t>
            </a:r>
            <a:r>
              <a:rPr lang="en-US" sz="2400" dirty="0" smtClean="0">
                <a:latin typeface="Times New Roman"/>
                <a:cs typeface="Times New Roman"/>
              </a:rPr>
              <a:t>roi’s</a:t>
            </a:r>
            <a:r>
              <a:rPr lang="en-US" sz="2400" dirty="0">
                <a:latin typeface="Times New Roman"/>
                <a:cs typeface="Times New Roman"/>
              </a:rPr>
              <a:t>, etc..) used for both </a:t>
            </a:r>
            <a:r>
              <a:rPr lang="en-US" sz="2400" dirty="0" smtClean="0">
                <a:latin typeface="Times New Roman"/>
                <a:cs typeface="Times New Roman"/>
              </a:rPr>
              <a:t>parallelized </a:t>
            </a:r>
            <a:r>
              <a:rPr lang="en-US" sz="2400" dirty="0">
                <a:latin typeface="Times New Roman"/>
                <a:cs typeface="Times New Roman"/>
              </a:rPr>
              <a:t>function and the </a:t>
            </a:r>
            <a:r>
              <a:rPr lang="en-US" sz="2400" dirty="0" smtClean="0">
                <a:latin typeface="Times New Roman"/>
                <a:cs typeface="Times New Roman"/>
              </a:rPr>
              <a:t>serial code for </a:t>
            </a:r>
            <a:r>
              <a:rPr lang="en-US" sz="2400" dirty="0">
                <a:latin typeface="Times New Roman"/>
                <a:cs typeface="Times New Roman"/>
              </a:rPr>
              <a:t>the comparison of the performance. </a:t>
            </a:r>
          </a:p>
        </p:txBody>
      </p:sp>
      <p:graphicFrame>
        <p:nvGraphicFramePr>
          <p:cNvPr id="7" name="Object 6"/>
          <p:cNvGraphicFramePr>
            <a:graphicFrameLocks noChangeAspect="1"/>
          </p:cNvGraphicFramePr>
          <p:nvPr>
            <p:extLst>
              <p:ext uri="{D42A27DB-BD31-4B8C-83A1-F6EECF244321}">
                <p14:modId xmlns:p14="http://schemas.microsoft.com/office/powerpoint/2010/main" val="3054371156"/>
              </p:ext>
            </p:extLst>
          </p:nvPr>
        </p:nvGraphicFramePr>
        <p:xfrm>
          <a:off x="569913" y="5013325"/>
          <a:ext cx="8134350" cy="1019175"/>
        </p:xfrm>
        <a:graphic>
          <a:graphicData uri="http://schemas.openxmlformats.org/presentationml/2006/ole">
            <mc:AlternateContent xmlns:mc="http://schemas.openxmlformats.org/markup-compatibility/2006">
              <mc:Choice xmlns:v="urn:schemas-microsoft-com:vml" Requires="v">
                <p:oleObj spid="_x0000_s4230" name="Equation" r:id="rId4" imgW="3441700" imgH="431800" progId="Equation.3">
                  <p:embed/>
                </p:oleObj>
              </mc:Choice>
              <mc:Fallback>
                <p:oleObj name="Equation" r:id="rId4" imgW="3441700" imgH="431800" progId="Equation.3">
                  <p:embed/>
                  <p:pic>
                    <p:nvPicPr>
                      <p:cNvPr id="0" name=""/>
                      <p:cNvPicPr/>
                      <p:nvPr/>
                    </p:nvPicPr>
                    <p:blipFill>
                      <a:blip r:embed="rId5"/>
                      <a:stretch>
                        <a:fillRect/>
                      </a:stretch>
                    </p:blipFill>
                    <p:spPr>
                      <a:xfrm>
                        <a:off x="569913" y="5013325"/>
                        <a:ext cx="8134350" cy="1019175"/>
                      </a:xfrm>
                      <a:prstGeom prst="rect">
                        <a:avLst/>
                      </a:prstGeom>
                      <a:ln>
                        <a:solidFill>
                          <a:srgbClr val="000000"/>
                        </a:solidFill>
                      </a:ln>
                    </p:spPr>
                  </p:pic>
                </p:oleObj>
              </mc:Fallback>
            </mc:AlternateContent>
          </a:graphicData>
        </a:graphic>
      </p:graphicFrame>
    </p:spTree>
    <p:custDataLst>
      <p:tags r:id="rId2"/>
    </p:custDataLst>
    <p:extLst>
      <p:ext uri="{BB962C8B-B14F-4D97-AF65-F5344CB8AC3E}">
        <p14:creationId xmlns:p14="http://schemas.microsoft.com/office/powerpoint/2010/main" val="1502435185"/>
      </p:ext>
    </p:extLst>
  </p:cSld>
  <p:clrMapOvr>
    <a:masterClrMapping/>
  </p:clrMapOvr>
  <p:transition spd="med" advTm="4338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33"/>
            <a:ext cx="8229600" cy="1143001"/>
          </a:xfrm>
        </p:spPr>
        <p:txBody>
          <a:bodyPr/>
          <a:lstStyle/>
          <a:p>
            <a:pPr algn="ctr"/>
            <a:r>
              <a:rPr lang="en-US" dirty="0">
                <a:latin typeface="Times New Roman"/>
                <a:cs typeface="Times New Roman"/>
              </a:rPr>
              <a:t>Parallelized XPCS software tools using </a:t>
            </a:r>
            <a:r>
              <a:rPr lang="en-US" dirty="0" smtClean="0">
                <a:latin typeface="Times New Roman"/>
                <a:cs typeface="Times New Roman"/>
              </a:rPr>
              <a:t>multiprocessing Pool class </a:t>
            </a:r>
            <a:r>
              <a:rPr lang="en-US" dirty="0">
                <a:latin typeface="Times New Roman"/>
                <a:cs typeface="Times New Roman"/>
              </a:rPr>
              <a:t>- Results</a:t>
            </a:r>
            <a:endParaRPr lang="en-US" dirty="0"/>
          </a:p>
        </p:txBody>
      </p:sp>
      <p:sp>
        <p:nvSpPr>
          <p:cNvPr id="5" name="TextBox 4"/>
          <p:cNvSpPr txBox="1"/>
          <p:nvPr/>
        </p:nvSpPr>
        <p:spPr>
          <a:xfrm>
            <a:off x="0" y="1144993"/>
            <a:ext cx="3386667" cy="53553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buFont typeface="Arial"/>
              <a:buChar char="•"/>
            </a:pPr>
            <a:r>
              <a:rPr lang="en-US" sz="1800" dirty="0" err="1" smtClean="0">
                <a:latin typeface="Times New Roman"/>
                <a:cs typeface="Times New Roman"/>
              </a:rPr>
              <a:t>Pool.starmap</a:t>
            </a:r>
            <a:r>
              <a:rPr lang="en-US" sz="1800" dirty="0" smtClean="0">
                <a:latin typeface="Times New Roman"/>
                <a:cs typeface="Times New Roman"/>
              </a:rPr>
              <a:t> method</a:t>
            </a:r>
          </a:p>
          <a:p>
            <a:endParaRPr lang="en-US" sz="1800" dirty="0" smtClean="0">
              <a:latin typeface="Times New Roman"/>
              <a:cs typeface="Times New Roman"/>
            </a:endParaRPr>
          </a:p>
          <a:p>
            <a:pPr marL="285750" indent="-285750">
              <a:buFont typeface="Arial"/>
              <a:buChar char="•"/>
            </a:pPr>
            <a:r>
              <a:rPr lang="en-US" sz="1800" dirty="0" smtClean="0">
                <a:latin typeface="Times New Roman"/>
                <a:cs typeface="Times New Roman"/>
              </a:rPr>
              <a:t>1000 images (</a:t>
            </a:r>
            <a:r>
              <a:rPr lang="en-US" sz="1800" dirty="0" err="1" smtClean="0">
                <a:latin typeface="Times New Roman"/>
                <a:cs typeface="Times New Roman"/>
              </a:rPr>
              <a:t>xdim,ydim</a:t>
            </a:r>
            <a:r>
              <a:rPr lang="en-US" sz="1800" dirty="0" smtClean="0">
                <a:latin typeface="Times New Roman"/>
                <a:cs typeface="Times New Roman"/>
              </a:rPr>
              <a:t>) = (1000, 1000)</a:t>
            </a:r>
          </a:p>
          <a:p>
            <a:r>
              <a:rPr lang="en-US" sz="1800" dirty="0" smtClean="0">
                <a:latin typeface="Times New Roman"/>
                <a:cs typeface="Times New Roman"/>
              </a:rPr>
              <a:t> </a:t>
            </a:r>
          </a:p>
          <a:p>
            <a:pPr marL="285750" indent="-285750">
              <a:buFont typeface="Arial"/>
              <a:buChar char="•"/>
            </a:pPr>
            <a:r>
              <a:rPr lang="en-US" sz="1800" dirty="0" smtClean="0">
                <a:latin typeface="Times New Roman"/>
                <a:cs typeface="Times New Roman"/>
              </a:rPr>
              <a:t>We have to extremely increase </a:t>
            </a:r>
            <a:r>
              <a:rPr lang="en-US" sz="1800" dirty="0">
                <a:latin typeface="Times New Roman"/>
                <a:cs typeface="Times New Roman"/>
              </a:rPr>
              <a:t>the Number of </a:t>
            </a:r>
            <a:r>
              <a:rPr lang="en-US" sz="1800" dirty="0" smtClean="0">
                <a:latin typeface="Times New Roman"/>
                <a:cs typeface="Times New Roman"/>
              </a:rPr>
              <a:t>ROI’s and  </a:t>
            </a:r>
            <a:r>
              <a:rPr lang="en-US" sz="1800" dirty="0">
                <a:latin typeface="Times New Roman"/>
                <a:cs typeface="Times New Roman"/>
              </a:rPr>
              <a:t>i</a:t>
            </a:r>
            <a:r>
              <a:rPr lang="en-US" sz="1800" dirty="0" smtClean="0">
                <a:latin typeface="Times New Roman"/>
                <a:cs typeface="Times New Roman"/>
              </a:rPr>
              <a:t>ncrease </a:t>
            </a:r>
            <a:r>
              <a:rPr lang="en-US" sz="1800" i="1" dirty="0" smtClean="0">
                <a:latin typeface="Times New Roman"/>
                <a:cs typeface="Times New Roman"/>
              </a:rPr>
              <a:t>thickness </a:t>
            </a:r>
            <a:r>
              <a:rPr lang="en-US" sz="1800" i="1" dirty="0">
                <a:latin typeface="Times New Roman"/>
                <a:cs typeface="Times New Roman"/>
              </a:rPr>
              <a:t>of a ROI </a:t>
            </a:r>
            <a:r>
              <a:rPr lang="en-US" sz="1800" i="1" dirty="0" smtClean="0">
                <a:latin typeface="Times New Roman"/>
                <a:cs typeface="Times New Roman"/>
              </a:rPr>
              <a:t>ring to achieve a </a:t>
            </a:r>
            <a:r>
              <a:rPr lang="en-US" sz="1800" i="1" dirty="0" err="1" smtClean="0">
                <a:latin typeface="Times New Roman"/>
                <a:cs typeface="Times New Roman"/>
              </a:rPr>
              <a:t>Speed_up</a:t>
            </a:r>
            <a:r>
              <a:rPr lang="en-US" sz="1800" i="1" dirty="0" smtClean="0">
                <a:latin typeface="Times New Roman"/>
                <a:cs typeface="Times New Roman"/>
              </a:rPr>
              <a:t>.  </a:t>
            </a:r>
          </a:p>
          <a:p>
            <a:pPr marL="285750" indent="-285750">
              <a:buFont typeface="Arial"/>
              <a:buChar char="•"/>
            </a:pPr>
            <a:endParaRPr lang="en-US" sz="1800" i="1" dirty="0">
              <a:latin typeface="Times New Roman"/>
              <a:cs typeface="Times New Roman"/>
            </a:endParaRPr>
          </a:p>
          <a:p>
            <a:pPr marL="285750" indent="-285750">
              <a:buFont typeface="Arial"/>
              <a:buChar char="•"/>
            </a:pPr>
            <a:r>
              <a:rPr lang="en-US" sz="1800" dirty="0" smtClean="0">
                <a:latin typeface="Times New Roman"/>
                <a:cs typeface="Times New Roman"/>
              </a:rPr>
              <a:t>Maximum</a:t>
            </a:r>
            <a:r>
              <a:rPr lang="en-US" sz="1800" i="1" dirty="0" smtClean="0">
                <a:latin typeface="Times New Roman"/>
                <a:cs typeface="Times New Roman"/>
              </a:rPr>
              <a:t> </a:t>
            </a:r>
            <a:r>
              <a:rPr lang="en-US" sz="1800" i="1" dirty="0" err="1" smtClean="0">
                <a:latin typeface="Times New Roman"/>
                <a:cs typeface="Times New Roman"/>
              </a:rPr>
              <a:t>Speed_up</a:t>
            </a:r>
            <a:r>
              <a:rPr lang="en-US" sz="1800" i="1" dirty="0" smtClean="0">
                <a:latin typeface="Times New Roman"/>
                <a:cs typeface="Times New Roman"/>
              </a:rPr>
              <a:t> </a:t>
            </a:r>
            <a:r>
              <a:rPr lang="en-US" sz="1800" dirty="0" smtClean="0">
                <a:latin typeface="Times New Roman"/>
                <a:cs typeface="Times New Roman"/>
              </a:rPr>
              <a:t>1.8 with </a:t>
            </a:r>
            <a:r>
              <a:rPr lang="en-US" sz="1800" dirty="0">
                <a:latin typeface="Times New Roman"/>
                <a:cs typeface="Times New Roman"/>
              </a:rPr>
              <a:t>8 </a:t>
            </a:r>
            <a:r>
              <a:rPr lang="en-US" sz="1800" dirty="0" smtClean="0">
                <a:latin typeface="Times New Roman"/>
                <a:cs typeface="Times New Roman"/>
              </a:rPr>
              <a:t>processes. </a:t>
            </a:r>
            <a:r>
              <a:rPr lang="en-US" sz="1800" dirty="0">
                <a:latin typeface="Times New Roman"/>
                <a:cs typeface="Times New Roman"/>
              </a:rPr>
              <a:t>L</a:t>
            </a:r>
            <a:r>
              <a:rPr lang="en-US" sz="1800" dirty="0" smtClean="0">
                <a:latin typeface="Times New Roman"/>
                <a:cs typeface="Times New Roman"/>
              </a:rPr>
              <a:t>arge overhead</a:t>
            </a:r>
          </a:p>
          <a:p>
            <a:pPr marL="285750" indent="-285750">
              <a:buFont typeface="Arial"/>
              <a:buChar char="•"/>
            </a:pPr>
            <a:endParaRPr lang="en-US" sz="1800" dirty="0" smtClean="0">
              <a:latin typeface="Times New Roman"/>
              <a:cs typeface="Times New Roman"/>
            </a:endParaRPr>
          </a:p>
          <a:p>
            <a:pPr marL="285750" indent="-285750">
              <a:buFont typeface="Arial"/>
              <a:buChar char="•"/>
            </a:pPr>
            <a:r>
              <a:rPr lang="en-US" sz="1800" dirty="0">
                <a:latin typeface="Times New Roman"/>
                <a:cs typeface="Times New Roman"/>
              </a:rPr>
              <a:t>O</a:t>
            </a:r>
            <a:r>
              <a:rPr lang="en-US" sz="1800" dirty="0" smtClean="0">
                <a:latin typeface="Times New Roman"/>
                <a:cs typeface="Times New Roman"/>
              </a:rPr>
              <a:t>verhead </a:t>
            </a:r>
            <a:r>
              <a:rPr lang="en-US" sz="1800" dirty="0">
                <a:latin typeface="Times New Roman"/>
                <a:cs typeface="Times New Roman"/>
              </a:rPr>
              <a:t>needed to create the worker pool and dispatch a single task to a worker</a:t>
            </a:r>
            <a:r>
              <a:rPr lang="en-US" sz="1800" dirty="0" smtClean="0">
                <a:latin typeface="Times New Roman"/>
                <a:cs typeface="Times New Roman"/>
              </a:rPr>
              <a:t>.</a:t>
            </a:r>
          </a:p>
          <a:p>
            <a:pPr marL="285750" indent="-285750">
              <a:buFont typeface="Arial"/>
              <a:buChar char="•"/>
            </a:pPr>
            <a:endParaRPr lang="en-US" sz="1800" dirty="0">
              <a:latin typeface="Times New Roman"/>
              <a:cs typeface="Times New Roman"/>
            </a:endParaRPr>
          </a:p>
          <a:p>
            <a:pPr marL="285750" indent="-285750">
              <a:buFont typeface="Arial"/>
              <a:buChar char="•"/>
            </a:pPr>
            <a:r>
              <a:rPr lang="en-US" sz="1800" dirty="0" smtClean="0">
                <a:latin typeface="Times New Roman"/>
                <a:cs typeface="Times New Roman"/>
              </a:rPr>
              <a:t>Not a good option to parallelize the XPCS tools</a:t>
            </a:r>
          </a:p>
        </p:txBody>
      </p:sp>
      <p:grpSp>
        <p:nvGrpSpPr>
          <p:cNvPr id="6" name="Group 5"/>
          <p:cNvGrpSpPr/>
          <p:nvPr/>
        </p:nvGrpSpPr>
        <p:grpSpPr>
          <a:xfrm>
            <a:off x="3541888" y="1131468"/>
            <a:ext cx="5044382" cy="5337974"/>
            <a:chOff x="3541888" y="1131468"/>
            <a:chExt cx="5044382" cy="5337974"/>
          </a:xfrm>
        </p:grpSpPr>
        <p:pic>
          <p:nvPicPr>
            <p:cNvPr id="4" name="Picture 3" descr="Speed_up_one_time_Poo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1888" y="1131468"/>
              <a:ext cx="5044382" cy="4702974"/>
            </a:xfrm>
            <a:prstGeom prst="rect">
              <a:avLst/>
            </a:prstGeom>
            <a:ln>
              <a:solidFill>
                <a:schemeClr val="tx1"/>
              </a:solidFill>
            </a:ln>
          </p:spPr>
        </p:pic>
        <p:sp>
          <p:nvSpPr>
            <p:cNvPr id="3" name="TextBox 2"/>
            <p:cNvSpPr txBox="1"/>
            <p:nvPr/>
          </p:nvSpPr>
          <p:spPr>
            <a:xfrm>
              <a:off x="3880555" y="6100114"/>
              <a:ext cx="2949223"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chemeClr val="accent6"/>
                  </a:solidFill>
                  <a:effectLst/>
                  <a:uFillTx/>
                  <a:latin typeface="Times New Roman"/>
                  <a:ea typeface="+mn-ea"/>
                  <a:cs typeface="Times New Roman"/>
                  <a:sym typeface="Helvetica Neue"/>
                </a:rPr>
                <a:t>Used CSX-1 server</a:t>
              </a:r>
              <a:endParaRPr kumimoji="0" lang="en-US" sz="1800" b="0" i="0" u="none" strike="noStrike" cap="none" spc="0" normalizeH="0" baseline="0" dirty="0">
                <a:ln>
                  <a:noFill/>
                </a:ln>
                <a:solidFill>
                  <a:schemeClr val="accent6"/>
                </a:solidFill>
                <a:effectLst/>
                <a:uFillTx/>
                <a:latin typeface="Times New Roman"/>
                <a:ea typeface="+mn-ea"/>
                <a:cs typeface="Times New Roman"/>
                <a:sym typeface="Helvetica Neue"/>
              </a:endParaRPr>
            </a:p>
          </p:txBody>
        </p:sp>
      </p:grpSp>
    </p:spTree>
    <p:custDataLst>
      <p:tags r:id="rId1"/>
    </p:custDataLst>
    <p:extLst>
      <p:ext uri="{BB962C8B-B14F-4D97-AF65-F5344CB8AC3E}">
        <p14:creationId xmlns:p14="http://schemas.microsoft.com/office/powerpoint/2010/main" val="3659853340"/>
      </p:ext>
    </p:extLst>
  </p:cSld>
  <p:clrMapOvr>
    <a:masterClrMapping/>
  </p:clrMapOvr>
  <p:transition spd="med" advTm="5106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33" y="13492"/>
            <a:ext cx="8229600" cy="1143001"/>
          </a:xfrm>
        </p:spPr>
        <p:txBody>
          <a:bodyPr/>
          <a:lstStyle/>
          <a:p>
            <a:pPr algn="ctr"/>
            <a:r>
              <a:rPr lang="en-US" dirty="0">
                <a:latin typeface="Times New Roman"/>
                <a:cs typeface="Times New Roman"/>
              </a:rPr>
              <a:t>Parallelized XPCS software tools using multiprocessing - Process/ Queue </a:t>
            </a:r>
            <a:r>
              <a:rPr lang="en-US" dirty="0" smtClean="0">
                <a:latin typeface="Times New Roman"/>
                <a:cs typeface="Times New Roman"/>
              </a:rPr>
              <a:t>Results</a:t>
            </a:r>
            <a:endParaRPr lang="en-US" dirty="0"/>
          </a:p>
        </p:txBody>
      </p:sp>
      <p:sp>
        <p:nvSpPr>
          <p:cNvPr id="5" name="Rectangle 4"/>
          <p:cNvSpPr/>
          <p:nvPr/>
        </p:nvSpPr>
        <p:spPr>
          <a:xfrm>
            <a:off x="450401" y="1310621"/>
            <a:ext cx="3071418" cy="4708981"/>
          </a:xfrm>
          <a:prstGeom prst="rect">
            <a:avLst/>
          </a:prstGeom>
        </p:spPr>
        <p:txBody>
          <a:bodyPr wrap="square">
            <a:spAutoFit/>
          </a:bodyPr>
          <a:lstStyle/>
          <a:p>
            <a:r>
              <a:rPr lang="en-US" sz="2000" dirty="0">
                <a:latin typeface="Times New Roman"/>
                <a:cs typeface="Times New Roman"/>
              </a:rPr>
              <a:t>Number of images = </a:t>
            </a:r>
            <a:r>
              <a:rPr lang="en-US" sz="2000" dirty="0" smtClean="0">
                <a:latin typeface="Times New Roman"/>
                <a:cs typeface="Times New Roman"/>
              </a:rPr>
              <a:t>1000</a:t>
            </a:r>
            <a:endParaRPr lang="en-US" sz="2000" dirty="0">
              <a:latin typeface="Times New Roman"/>
              <a:cs typeface="Times New Roman"/>
            </a:endParaRPr>
          </a:p>
          <a:p>
            <a:r>
              <a:rPr lang="en-US" sz="2000" dirty="0">
                <a:latin typeface="Times New Roman"/>
                <a:cs typeface="Times New Roman"/>
              </a:rPr>
              <a:t>Image </a:t>
            </a:r>
            <a:r>
              <a:rPr lang="en-US" sz="2000" dirty="0" err="1">
                <a:latin typeface="Times New Roman"/>
                <a:cs typeface="Times New Roman"/>
              </a:rPr>
              <a:t>xdim</a:t>
            </a:r>
            <a:r>
              <a:rPr lang="en-US" sz="2000" dirty="0">
                <a:latin typeface="Times New Roman"/>
                <a:cs typeface="Times New Roman"/>
              </a:rPr>
              <a:t>, </a:t>
            </a:r>
            <a:r>
              <a:rPr lang="en-US" sz="2000" dirty="0" err="1">
                <a:latin typeface="Times New Roman"/>
                <a:cs typeface="Times New Roman"/>
              </a:rPr>
              <a:t>ydim</a:t>
            </a:r>
            <a:r>
              <a:rPr lang="en-US" sz="2000" dirty="0">
                <a:latin typeface="Times New Roman"/>
                <a:cs typeface="Times New Roman"/>
              </a:rPr>
              <a:t> =</a:t>
            </a:r>
          </a:p>
          <a:p>
            <a:r>
              <a:rPr lang="en-US" sz="2000" dirty="0">
                <a:latin typeface="Times New Roman"/>
                <a:cs typeface="Times New Roman"/>
              </a:rPr>
              <a:t> (1000, 1000</a:t>
            </a:r>
            <a:r>
              <a:rPr lang="en-US" sz="2000" dirty="0" smtClean="0">
                <a:latin typeface="Times New Roman"/>
                <a:cs typeface="Times New Roman"/>
              </a:rPr>
              <a:t>)</a:t>
            </a:r>
          </a:p>
          <a:p>
            <a:endParaRPr lang="en-US" sz="2000" dirty="0">
              <a:latin typeface="Times New Roman"/>
              <a:cs typeface="Times New Roman"/>
            </a:endParaRPr>
          </a:p>
          <a:p>
            <a:r>
              <a:rPr lang="en-US" sz="2000" dirty="0" smtClean="0">
                <a:latin typeface="Times New Roman"/>
                <a:cs typeface="Times New Roman"/>
              </a:rPr>
              <a:t>Number </a:t>
            </a:r>
            <a:r>
              <a:rPr lang="en-US" sz="2000" dirty="0">
                <a:latin typeface="Times New Roman"/>
                <a:cs typeface="Times New Roman"/>
              </a:rPr>
              <a:t>of process = Number of ROI’S.</a:t>
            </a:r>
          </a:p>
          <a:p>
            <a:endParaRPr lang="en-US" sz="2000" dirty="0">
              <a:latin typeface="Times New Roman"/>
              <a:cs typeface="Times New Roman"/>
            </a:endParaRPr>
          </a:p>
          <a:p>
            <a:r>
              <a:rPr lang="en-US" sz="2000" dirty="0" smtClean="0">
                <a:latin typeface="Times New Roman"/>
                <a:cs typeface="Times New Roman"/>
              </a:rPr>
              <a:t>Time(one-time and two-time) correlation  </a:t>
            </a:r>
            <a:r>
              <a:rPr lang="en-US" sz="2000" i="1" dirty="0">
                <a:latin typeface="Times New Roman"/>
                <a:cs typeface="Times New Roman"/>
              </a:rPr>
              <a:t>Speed_up</a:t>
            </a:r>
            <a:r>
              <a:rPr lang="en-US" sz="2000" dirty="0">
                <a:latin typeface="Times New Roman"/>
                <a:cs typeface="Times New Roman"/>
              </a:rPr>
              <a:t> was calculated while increasing the Number of </a:t>
            </a:r>
            <a:r>
              <a:rPr lang="en-US" sz="2000" dirty="0" smtClean="0">
                <a:latin typeface="Times New Roman"/>
                <a:cs typeface="Times New Roman"/>
              </a:rPr>
              <a:t>ROI’s. </a:t>
            </a:r>
          </a:p>
          <a:p>
            <a:endParaRPr lang="en-US" sz="2000" dirty="0">
              <a:latin typeface="Times New Roman"/>
              <a:cs typeface="Times New Roman"/>
            </a:endParaRPr>
          </a:p>
          <a:p>
            <a:r>
              <a:rPr lang="en-US" sz="2000" dirty="0" smtClean="0">
                <a:latin typeface="Times New Roman"/>
                <a:cs typeface="Times New Roman"/>
              </a:rPr>
              <a:t>Reasonable  </a:t>
            </a:r>
            <a:r>
              <a:rPr lang="en-US" sz="2000" i="1" dirty="0" err="1" smtClean="0">
                <a:latin typeface="Times New Roman"/>
                <a:cs typeface="Times New Roman"/>
              </a:rPr>
              <a:t>Speed_up</a:t>
            </a:r>
            <a:r>
              <a:rPr lang="en-US" sz="2000" dirty="0" smtClean="0">
                <a:latin typeface="Times New Roman"/>
                <a:cs typeface="Times New Roman"/>
              </a:rPr>
              <a:t> up to factor of 4.</a:t>
            </a:r>
          </a:p>
        </p:txBody>
      </p:sp>
      <p:grpSp>
        <p:nvGrpSpPr>
          <p:cNvPr id="6" name="Group 5"/>
          <p:cNvGrpSpPr/>
          <p:nvPr/>
        </p:nvGrpSpPr>
        <p:grpSpPr>
          <a:xfrm>
            <a:off x="3673738" y="1156493"/>
            <a:ext cx="4855315" cy="5362309"/>
            <a:chOff x="3673738" y="1156493"/>
            <a:chExt cx="4855315" cy="5362309"/>
          </a:xfrm>
        </p:grpSpPr>
        <p:pic>
          <p:nvPicPr>
            <p:cNvPr id="3" name="Picture 2" descr="Speed_up_pq.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3738" y="1156493"/>
              <a:ext cx="4855315" cy="4878733"/>
            </a:xfrm>
            <a:prstGeom prst="rect">
              <a:avLst/>
            </a:prstGeom>
            <a:ln>
              <a:solidFill>
                <a:srgbClr val="141313"/>
              </a:solidFill>
            </a:ln>
          </p:spPr>
        </p:pic>
        <p:sp>
          <p:nvSpPr>
            <p:cNvPr id="4" name="TextBox 3"/>
            <p:cNvSpPr txBox="1"/>
            <p:nvPr/>
          </p:nvSpPr>
          <p:spPr>
            <a:xfrm>
              <a:off x="4391526" y="6149474"/>
              <a:ext cx="2593474"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en-US" sz="1800" dirty="0">
                  <a:latin typeface="Times New Roman"/>
                  <a:cs typeface="Times New Roman"/>
                </a:rPr>
                <a:t>Used CSX-1 server.</a:t>
              </a:r>
            </a:p>
          </p:txBody>
        </p:sp>
      </p:grpSp>
    </p:spTree>
    <p:custDataLst>
      <p:tags r:id="rId1"/>
    </p:custDataLst>
    <p:extLst>
      <p:ext uri="{BB962C8B-B14F-4D97-AF65-F5344CB8AC3E}">
        <p14:creationId xmlns:p14="http://schemas.microsoft.com/office/powerpoint/2010/main" val="3597778695"/>
      </p:ext>
    </p:extLst>
  </p:cSld>
  <p:clrMapOvr>
    <a:masterClrMapping/>
  </p:clrMapOvr>
  <p:transition spd="med" advTm="5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9"/>
            <a:ext cx="8229600" cy="1143001"/>
          </a:xfrm>
        </p:spPr>
        <p:txBody>
          <a:bodyPr/>
          <a:lstStyle/>
          <a:p>
            <a:r>
              <a:rPr lang="en-US" dirty="0">
                <a:latin typeface="Times New Roman"/>
                <a:cs typeface="Times New Roman"/>
              </a:rPr>
              <a:t>Parallelized XPCS software tools using multiprocessing - Process/ Queue Results</a:t>
            </a:r>
            <a:endParaRPr lang="en-US" dirty="0"/>
          </a:p>
        </p:txBody>
      </p:sp>
      <p:pic>
        <p:nvPicPr>
          <p:cNvPr id="3" name="Picture 2" descr="Speed_up_two_time_sdd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451" y="1417639"/>
            <a:ext cx="4602178" cy="4653971"/>
          </a:xfrm>
          <a:prstGeom prst="rect">
            <a:avLst/>
          </a:prstGeom>
          <a:ln>
            <a:solidFill>
              <a:srgbClr val="141313"/>
            </a:solidFill>
          </a:ln>
        </p:spPr>
      </p:pic>
      <p:sp>
        <p:nvSpPr>
          <p:cNvPr id="4" name="Rectangle 3"/>
          <p:cNvSpPr/>
          <p:nvPr/>
        </p:nvSpPr>
        <p:spPr>
          <a:xfrm>
            <a:off x="426258" y="1166548"/>
            <a:ext cx="3077192" cy="5324535"/>
          </a:xfrm>
          <a:prstGeom prst="rect">
            <a:avLst/>
          </a:prstGeom>
        </p:spPr>
        <p:txBody>
          <a:bodyPr wrap="square">
            <a:spAutoFit/>
          </a:bodyPr>
          <a:lstStyle/>
          <a:p>
            <a:r>
              <a:rPr lang="en-US" sz="2000" dirty="0" smtClean="0">
                <a:latin typeface="Times New Roman"/>
                <a:cs typeface="Times New Roman"/>
              </a:rPr>
              <a:t>Repeated the two-time correlation calculations using SDCC cluster.</a:t>
            </a:r>
          </a:p>
          <a:p>
            <a:endParaRPr lang="en-US" sz="2000" dirty="0">
              <a:latin typeface="Times New Roman"/>
              <a:cs typeface="Times New Roman"/>
            </a:endParaRPr>
          </a:p>
          <a:p>
            <a:r>
              <a:rPr lang="en-US" sz="2000" dirty="0" smtClean="0">
                <a:latin typeface="Times New Roman"/>
                <a:cs typeface="Times New Roman"/>
              </a:rPr>
              <a:t>Number </a:t>
            </a:r>
            <a:r>
              <a:rPr lang="en-US" sz="2000" dirty="0">
                <a:latin typeface="Times New Roman"/>
                <a:cs typeface="Times New Roman"/>
              </a:rPr>
              <a:t>of process = Number of ROI’S</a:t>
            </a:r>
            <a:r>
              <a:rPr lang="en-US" sz="2000" dirty="0" smtClean="0">
                <a:latin typeface="Times New Roman"/>
                <a:cs typeface="Times New Roman"/>
              </a:rPr>
              <a:t>.</a:t>
            </a:r>
            <a:endParaRPr lang="en-US" sz="2000" dirty="0">
              <a:latin typeface="Times New Roman"/>
              <a:cs typeface="Times New Roman"/>
            </a:endParaRPr>
          </a:p>
          <a:p>
            <a:r>
              <a:rPr lang="en-US" sz="2000" dirty="0">
                <a:latin typeface="Times New Roman"/>
                <a:cs typeface="Times New Roman"/>
              </a:rPr>
              <a:t>Number of images = </a:t>
            </a:r>
            <a:r>
              <a:rPr lang="en-US" sz="2000" dirty="0" smtClean="0">
                <a:latin typeface="Times New Roman"/>
                <a:cs typeface="Times New Roman"/>
              </a:rPr>
              <a:t>1000</a:t>
            </a:r>
            <a:endParaRPr lang="en-US" sz="2000" dirty="0">
              <a:latin typeface="Times New Roman"/>
              <a:cs typeface="Times New Roman"/>
            </a:endParaRPr>
          </a:p>
          <a:p>
            <a:r>
              <a:rPr lang="en-US" sz="2000" dirty="0">
                <a:latin typeface="Times New Roman"/>
                <a:cs typeface="Times New Roman"/>
              </a:rPr>
              <a:t>Image </a:t>
            </a:r>
            <a:r>
              <a:rPr lang="en-US" sz="2000" dirty="0" err="1">
                <a:latin typeface="Times New Roman"/>
                <a:cs typeface="Times New Roman"/>
              </a:rPr>
              <a:t>xdim</a:t>
            </a:r>
            <a:r>
              <a:rPr lang="en-US" sz="2000" dirty="0">
                <a:latin typeface="Times New Roman"/>
                <a:cs typeface="Times New Roman"/>
              </a:rPr>
              <a:t>, </a:t>
            </a:r>
            <a:r>
              <a:rPr lang="en-US" sz="2000" dirty="0" err="1">
                <a:latin typeface="Times New Roman"/>
                <a:cs typeface="Times New Roman"/>
              </a:rPr>
              <a:t>ydim</a:t>
            </a:r>
            <a:r>
              <a:rPr lang="en-US" sz="2000" dirty="0">
                <a:latin typeface="Times New Roman"/>
                <a:cs typeface="Times New Roman"/>
              </a:rPr>
              <a:t> =</a:t>
            </a:r>
          </a:p>
          <a:p>
            <a:r>
              <a:rPr lang="en-US" sz="2000" dirty="0">
                <a:latin typeface="Times New Roman"/>
                <a:cs typeface="Times New Roman"/>
              </a:rPr>
              <a:t> (1000, 1000)</a:t>
            </a:r>
          </a:p>
          <a:p>
            <a:endParaRPr lang="en-US" sz="2000" dirty="0">
              <a:latin typeface="Times New Roman"/>
              <a:cs typeface="Times New Roman"/>
            </a:endParaRPr>
          </a:p>
          <a:p>
            <a:r>
              <a:rPr lang="en-US" sz="2000" dirty="0" smtClean="0">
                <a:latin typeface="Times New Roman"/>
                <a:cs typeface="Times New Roman"/>
              </a:rPr>
              <a:t>Two-</a:t>
            </a:r>
            <a:r>
              <a:rPr lang="en-US" sz="2000" dirty="0">
                <a:latin typeface="Times New Roman"/>
                <a:cs typeface="Times New Roman"/>
              </a:rPr>
              <a:t>time correlation </a:t>
            </a:r>
            <a:r>
              <a:rPr lang="en-US" sz="2000" i="1" dirty="0" err="1">
                <a:latin typeface="Times New Roman"/>
                <a:cs typeface="Times New Roman"/>
              </a:rPr>
              <a:t>Speed_up</a:t>
            </a:r>
            <a:r>
              <a:rPr lang="en-US" sz="2000" dirty="0">
                <a:latin typeface="Times New Roman"/>
                <a:cs typeface="Times New Roman"/>
              </a:rPr>
              <a:t> was calculated while increasing the Number of </a:t>
            </a:r>
            <a:r>
              <a:rPr lang="en-US" sz="2000" dirty="0" smtClean="0">
                <a:latin typeface="Times New Roman"/>
                <a:cs typeface="Times New Roman"/>
              </a:rPr>
              <a:t>ROI’s.</a:t>
            </a:r>
          </a:p>
          <a:p>
            <a:endParaRPr lang="en-US" sz="2000" dirty="0" smtClean="0">
              <a:latin typeface="Times New Roman"/>
              <a:cs typeface="Times New Roman"/>
            </a:endParaRPr>
          </a:p>
          <a:p>
            <a:r>
              <a:rPr lang="en-US" sz="2000" dirty="0" smtClean="0">
                <a:latin typeface="Times New Roman"/>
                <a:cs typeface="Times New Roman"/>
              </a:rPr>
              <a:t>Even more </a:t>
            </a:r>
            <a:r>
              <a:rPr lang="en-US" sz="2000" dirty="0" err="1" smtClean="0">
                <a:latin typeface="Times New Roman"/>
                <a:cs typeface="Times New Roman"/>
              </a:rPr>
              <a:t>Speed_up</a:t>
            </a:r>
            <a:r>
              <a:rPr lang="en-US" sz="2000" dirty="0">
                <a:latin typeface="Times New Roman"/>
                <a:cs typeface="Times New Roman"/>
              </a:rPr>
              <a:t> </a:t>
            </a:r>
            <a:r>
              <a:rPr lang="en-US" sz="2000" dirty="0" smtClean="0">
                <a:latin typeface="Times New Roman"/>
                <a:cs typeface="Times New Roman"/>
              </a:rPr>
              <a:t>and inline results.  </a:t>
            </a:r>
            <a:endParaRPr lang="en-US" sz="2000" dirty="0">
              <a:latin typeface="Times New Roman"/>
              <a:cs typeface="Times New Roman"/>
            </a:endParaRPr>
          </a:p>
        </p:txBody>
      </p:sp>
      <p:sp>
        <p:nvSpPr>
          <p:cNvPr id="5" name="TextBox 4"/>
          <p:cNvSpPr txBox="1"/>
          <p:nvPr/>
        </p:nvSpPr>
        <p:spPr>
          <a:xfrm>
            <a:off x="3503450" y="6189912"/>
            <a:ext cx="4102438"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000" dirty="0" smtClean="0">
                <a:solidFill>
                  <a:srgbClr val="FF6600"/>
                </a:solidFill>
                <a:latin typeface="Times New Roman"/>
                <a:cs typeface="Times New Roman"/>
              </a:rPr>
              <a:t>Couldn’t achieve </a:t>
            </a:r>
            <a:r>
              <a:rPr lang="en-US" sz="2000" b="1" dirty="0" smtClean="0">
                <a:solidFill>
                  <a:srgbClr val="FF6600"/>
                </a:solidFill>
                <a:latin typeface="Times New Roman"/>
                <a:cs typeface="Times New Roman"/>
              </a:rPr>
              <a:t>the ideal </a:t>
            </a:r>
            <a:r>
              <a:rPr lang="en-US" sz="2000" b="1" i="1" dirty="0" err="1" smtClean="0">
                <a:solidFill>
                  <a:srgbClr val="FF6600"/>
                </a:solidFill>
                <a:latin typeface="Times New Roman"/>
                <a:cs typeface="Times New Roman"/>
              </a:rPr>
              <a:t>Speed_up</a:t>
            </a:r>
            <a:endParaRPr kumimoji="0" lang="en-US" sz="2000" b="1" i="1" u="none" strike="noStrike" cap="none" spc="0" normalizeH="0" baseline="0" dirty="0">
              <a:ln>
                <a:noFill/>
              </a:ln>
              <a:solidFill>
                <a:srgbClr val="FF6600"/>
              </a:solidFill>
              <a:effectLst/>
              <a:uFillTx/>
              <a:latin typeface="Times New Roman"/>
              <a:cs typeface="Times New Roman"/>
              <a:sym typeface="Helvetica Neue"/>
            </a:endParaRPr>
          </a:p>
        </p:txBody>
      </p:sp>
    </p:spTree>
    <p:custDataLst>
      <p:tags r:id="rId1"/>
    </p:custDataLst>
    <p:extLst>
      <p:ext uri="{BB962C8B-B14F-4D97-AF65-F5344CB8AC3E}">
        <p14:creationId xmlns:p14="http://schemas.microsoft.com/office/powerpoint/2010/main" val="4095620099"/>
      </p:ext>
    </p:extLst>
  </p:cSld>
  <p:clrMapOvr>
    <a:masterClrMapping/>
  </p:clrMapOvr>
  <p:transition spd="med" advTm="155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954"/>
            <a:ext cx="8229600" cy="1143001"/>
          </a:xfrm>
        </p:spPr>
        <p:txBody>
          <a:bodyPr/>
          <a:lstStyle/>
          <a:p>
            <a:r>
              <a:rPr lang="en-US" dirty="0">
                <a:latin typeface="Times New Roman"/>
                <a:cs typeface="Times New Roman"/>
              </a:rPr>
              <a:t>Parallelized XPCS software tools using multiprocessing </a:t>
            </a:r>
            <a:r>
              <a:rPr lang="en-US" dirty="0" smtClean="0">
                <a:latin typeface="Times New Roman"/>
                <a:cs typeface="Times New Roman"/>
              </a:rPr>
              <a:t>– Process/ Queue Results</a:t>
            </a:r>
            <a:endParaRPr lang="en-US" dirty="0"/>
          </a:p>
        </p:txBody>
      </p:sp>
      <p:sp>
        <p:nvSpPr>
          <p:cNvPr id="4" name="Rectangle 3"/>
          <p:cNvSpPr/>
          <p:nvPr/>
        </p:nvSpPr>
        <p:spPr>
          <a:xfrm>
            <a:off x="5589789" y="1283955"/>
            <a:ext cx="3474000" cy="5078314"/>
          </a:xfrm>
          <a:prstGeom prst="rect">
            <a:avLst/>
          </a:prstGeom>
        </p:spPr>
        <p:txBody>
          <a:bodyPr wrap="square">
            <a:spAutoFit/>
          </a:bodyPr>
          <a:lstStyle/>
          <a:p>
            <a:r>
              <a:rPr lang="en-US" sz="1800" dirty="0">
                <a:latin typeface="Times New Roman"/>
                <a:cs typeface="Times New Roman"/>
              </a:rPr>
              <a:t>Number of process = Number of </a:t>
            </a:r>
            <a:r>
              <a:rPr lang="en-US" sz="1800" dirty="0" smtClean="0">
                <a:latin typeface="Times New Roman"/>
                <a:cs typeface="Times New Roman"/>
              </a:rPr>
              <a:t>ROI’S = 9. Image </a:t>
            </a:r>
            <a:r>
              <a:rPr lang="en-US" sz="1800" dirty="0">
                <a:latin typeface="Times New Roman"/>
                <a:cs typeface="Times New Roman"/>
              </a:rPr>
              <a:t>xdim, </a:t>
            </a:r>
            <a:r>
              <a:rPr lang="en-US" sz="1800" dirty="0" err="1">
                <a:latin typeface="Times New Roman"/>
                <a:cs typeface="Times New Roman"/>
              </a:rPr>
              <a:t>ydim</a:t>
            </a:r>
            <a:r>
              <a:rPr lang="en-US" sz="1800" dirty="0">
                <a:latin typeface="Times New Roman"/>
                <a:cs typeface="Times New Roman"/>
              </a:rPr>
              <a:t> </a:t>
            </a:r>
            <a:r>
              <a:rPr lang="en-US" sz="1800" dirty="0" smtClean="0">
                <a:latin typeface="Times New Roman"/>
                <a:cs typeface="Times New Roman"/>
              </a:rPr>
              <a:t>= (960</a:t>
            </a:r>
            <a:r>
              <a:rPr lang="en-US" sz="1800" dirty="0">
                <a:latin typeface="Times New Roman"/>
                <a:cs typeface="Times New Roman"/>
              </a:rPr>
              <a:t>, </a:t>
            </a:r>
            <a:r>
              <a:rPr lang="en-US" sz="1800" dirty="0" smtClean="0">
                <a:latin typeface="Times New Roman"/>
                <a:cs typeface="Times New Roman"/>
              </a:rPr>
              <a:t>960). Number </a:t>
            </a:r>
            <a:r>
              <a:rPr lang="en-US" sz="1800" dirty="0">
                <a:latin typeface="Times New Roman"/>
                <a:cs typeface="Times New Roman"/>
              </a:rPr>
              <a:t>of </a:t>
            </a:r>
            <a:r>
              <a:rPr lang="en-US" sz="1800" dirty="0" smtClean="0">
                <a:latin typeface="Times New Roman"/>
                <a:cs typeface="Times New Roman"/>
              </a:rPr>
              <a:t>images 800</a:t>
            </a:r>
          </a:p>
          <a:p>
            <a:endParaRPr lang="en-US" sz="1800" dirty="0">
              <a:latin typeface="Times New Roman"/>
              <a:cs typeface="Times New Roman"/>
            </a:endParaRPr>
          </a:p>
          <a:p>
            <a:r>
              <a:rPr lang="en-US" sz="1800" dirty="0" smtClean="0">
                <a:latin typeface="Times New Roman"/>
                <a:cs typeface="Times New Roman"/>
              </a:rPr>
              <a:t>The IO part of the calculations is not parallelized.</a:t>
            </a:r>
          </a:p>
          <a:p>
            <a:endParaRPr lang="en-US" sz="1800" dirty="0">
              <a:latin typeface="Times New Roman"/>
              <a:cs typeface="Times New Roman"/>
            </a:endParaRPr>
          </a:p>
          <a:p>
            <a:r>
              <a:rPr lang="en-US" sz="1800" dirty="0">
                <a:latin typeface="Times New Roman"/>
                <a:cs typeface="Times New Roman"/>
              </a:rPr>
              <a:t>Two-time correlation </a:t>
            </a:r>
            <a:r>
              <a:rPr lang="en-US" sz="1800" i="1" dirty="0">
                <a:latin typeface="Times New Roman"/>
                <a:cs typeface="Times New Roman"/>
              </a:rPr>
              <a:t>Speed_up</a:t>
            </a:r>
            <a:r>
              <a:rPr lang="en-US" sz="1800" dirty="0">
                <a:latin typeface="Times New Roman"/>
                <a:cs typeface="Times New Roman"/>
              </a:rPr>
              <a:t> was calculated while increasing the Number of </a:t>
            </a:r>
            <a:r>
              <a:rPr lang="en-US" sz="1800" dirty="0" smtClean="0">
                <a:latin typeface="Times New Roman"/>
                <a:cs typeface="Times New Roman"/>
              </a:rPr>
              <a:t>images. </a:t>
            </a:r>
          </a:p>
          <a:p>
            <a:endParaRPr lang="en-US" sz="1800" dirty="0">
              <a:latin typeface="Times New Roman"/>
              <a:cs typeface="Times New Roman"/>
            </a:endParaRPr>
          </a:p>
          <a:p>
            <a:r>
              <a:rPr lang="en-US" sz="1800" dirty="0" smtClean="0">
                <a:latin typeface="Times New Roman"/>
                <a:cs typeface="Times New Roman"/>
              </a:rPr>
              <a:t>Number of images small – IO cost makes up a large portion of the total computing cost.</a:t>
            </a:r>
          </a:p>
          <a:p>
            <a:endParaRPr lang="en-US" sz="1800" dirty="0">
              <a:latin typeface="Times New Roman"/>
              <a:cs typeface="Times New Roman"/>
            </a:endParaRPr>
          </a:p>
          <a:p>
            <a:r>
              <a:rPr lang="en-US" sz="1800" dirty="0" smtClean="0">
                <a:latin typeface="Times New Roman"/>
                <a:cs typeface="Times New Roman"/>
              </a:rPr>
              <a:t>When the number of images increase the IO cost becomes negligible.</a:t>
            </a:r>
          </a:p>
        </p:txBody>
      </p:sp>
      <p:grpSp>
        <p:nvGrpSpPr>
          <p:cNvPr id="6" name="Group 5"/>
          <p:cNvGrpSpPr/>
          <p:nvPr/>
        </p:nvGrpSpPr>
        <p:grpSpPr>
          <a:xfrm>
            <a:off x="521623" y="1417639"/>
            <a:ext cx="4625309" cy="4960795"/>
            <a:chOff x="521623" y="1417639"/>
            <a:chExt cx="4625309" cy="4960795"/>
          </a:xfrm>
        </p:grpSpPr>
        <p:pic>
          <p:nvPicPr>
            <p:cNvPr id="5" name="Picture 4" descr="Speed_up_two_time_V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623" y="1417639"/>
              <a:ext cx="4625309" cy="4451098"/>
            </a:xfrm>
            <a:prstGeom prst="rect">
              <a:avLst/>
            </a:prstGeom>
            <a:ln>
              <a:solidFill>
                <a:srgbClr val="141313"/>
              </a:solidFill>
            </a:ln>
          </p:spPr>
        </p:pic>
        <p:sp>
          <p:nvSpPr>
            <p:cNvPr id="3" name="TextBox 2"/>
            <p:cNvSpPr txBox="1"/>
            <p:nvPr/>
          </p:nvSpPr>
          <p:spPr>
            <a:xfrm>
              <a:off x="1276684" y="6009106"/>
              <a:ext cx="3602789"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en-US" sz="1800" dirty="0">
                  <a:latin typeface="Times New Roman"/>
                  <a:cs typeface="Times New Roman"/>
                </a:rPr>
                <a:t>Used CSX-1 server</a:t>
              </a:r>
              <a:r>
                <a:rPr lang="en-US" sz="1800" dirty="0" smtClean="0">
                  <a:latin typeface="Times New Roman"/>
                  <a:cs typeface="Times New Roman"/>
                </a:rPr>
                <a:t>.</a:t>
              </a:r>
              <a:endParaRPr lang="en-US" sz="1800" dirty="0">
                <a:latin typeface="Times New Roman"/>
                <a:cs typeface="Times New Roman"/>
              </a:endParaRPr>
            </a:p>
          </p:txBody>
        </p:sp>
      </p:grpSp>
    </p:spTree>
    <p:custDataLst>
      <p:tags r:id="rId1"/>
    </p:custDataLst>
    <p:extLst>
      <p:ext uri="{BB962C8B-B14F-4D97-AF65-F5344CB8AC3E}">
        <p14:creationId xmlns:p14="http://schemas.microsoft.com/office/powerpoint/2010/main" val="2239650882"/>
      </p:ext>
    </p:extLst>
  </p:cSld>
  <p:clrMapOvr>
    <a:masterClrMapping/>
  </p:clrMapOvr>
  <p:transition spd="med" advTm="2773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978" y="15512"/>
            <a:ext cx="8686800" cy="1143001"/>
          </a:xfrm>
        </p:spPr>
        <p:txBody>
          <a:bodyPr/>
          <a:lstStyle/>
          <a:p>
            <a:pPr algn="ctr"/>
            <a:r>
              <a:rPr lang="en-US" dirty="0" smtClean="0">
                <a:latin typeface="Times New Roman"/>
                <a:cs typeface="Times New Roman"/>
              </a:rPr>
              <a:t>Processing time breakdown for two-time correlation for 16 ROI’s</a:t>
            </a:r>
            <a:endParaRPr lang="en-US" dirty="0">
              <a:latin typeface="Times New Roman"/>
              <a:cs typeface="Times New Roman"/>
            </a:endParaRPr>
          </a:p>
        </p:txBody>
      </p:sp>
      <p:sp>
        <p:nvSpPr>
          <p:cNvPr id="9" name="TextBox 8"/>
          <p:cNvSpPr txBox="1"/>
          <p:nvPr/>
        </p:nvSpPr>
        <p:spPr>
          <a:xfrm>
            <a:off x="301978" y="1113210"/>
            <a:ext cx="3233970" cy="50783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1800" dirty="0">
                <a:latin typeface="Times New Roman"/>
                <a:cs typeface="Times New Roman"/>
              </a:rPr>
              <a:t>Number of images = </a:t>
            </a:r>
            <a:r>
              <a:rPr lang="en-US" sz="1800" dirty="0" smtClean="0">
                <a:latin typeface="Times New Roman"/>
                <a:cs typeface="Times New Roman"/>
              </a:rPr>
              <a:t>10000. Image (</a:t>
            </a:r>
            <a:r>
              <a:rPr lang="en-US" sz="1800" dirty="0" err="1" smtClean="0">
                <a:latin typeface="Times New Roman"/>
                <a:cs typeface="Times New Roman"/>
              </a:rPr>
              <a:t>xdim</a:t>
            </a:r>
            <a:r>
              <a:rPr lang="en-US" sz="1800" dirty="0">
                <a:latin typeface="Times New Roman"/>
                <a:cs typeface="Times New Roman"/>
              </a:rPr>
              <a:t>, </a:t>
            </a:r>
            <a:r>
              <a:rPr lang="en-US" sz="1800" dirty="0" err="1" smtClean="0">
                <a:latin typeface="Times New Roman"/>
                <a:cs typeface="Times New Roman"/>
              </a:rPr>
              <a:t>ydim</a:t>
            </a:r>
            <a:r>
              <a:rPr lang="en-US" sz="1800" dirty="0" smtClean="0">
                <a:latin typeface="Times New Roman"/>
                <a:cs typeface="Times New Roman"/>
              </a:rPr>
              <a:t>) = </a:t>
            </a:r>
            <a:r>
              <a:rPr lang="en-US" sz="1800" dirty="0">
                <a:latin typeface="Times New Roman"/>
                <a:cs typeface="Times New Roman"/>
              </a:rPr>
              <a:t>(1000, 1000</a:t>
            </a:r>
            <a:r>
              <a:rPr lang="en-US" sz="1800" dirty="0" smtClean="0">
                <a:latin typeface="Times New Roman"/>
                <a:cs typeface="Times New Roman"/>
              </a:rPr>
              <a:t>). </a:t>
            </a:r>
            <a:r>
              <a:rPr lang="en-US" sz="1800" dirty="0">
                <a:latin typeface="Times New Roman"/>
                <a:cs typeface="Times New Roman"/>
              </a:rPr>
              <a:t>The inset shows the ROI’s.</a:t>
            </a:r>
            <a:endParaRPr lang="en-US" sz="1800" dirty="0" smtClean="0">
              <a:latin typeface="Times New Roman"/>
              <a:cs typeface="Times New Roman"/>
            </a:endParaRPr>
          </a:p>
          <a:p>
            <a:endParaRPr lang="en-US" sz="1800" dirty="0">
              <a:latin typeface="Times New Roman"/>
              <a:cs typeface="Times New Roman"/>
            </a:endParaRPr>
          </a:p>
          <a:p>
            <a:r>
              <a:rPr lang="en-US" sz="1800" dirty="0" smtClean="0">
                <a:latin typeface="Times New Roman"/>
                <a:cs typeface="Times New Roman"/>
              </a:rPr>
              <a:t>Compare the processing time taken for each ROI with serial algorithm processing time and the parallel algorithm processing time.</a:t>
            </a:r>
          </a:p>
          <a:p>
            <a:pPr marL="0" marR="0" indent="0" algn="l" defTabSz="914400" rtl="0" fontAlgn="auto" latinLnBrk="0" hangingPunct="0">
              <a:lnSpc>
                <a:spcPct val="100000"/>
              </a:lnSpc>
              <a:spcBef>
                <a:spcPts val="0"/>
              </a:spcBef>
              <a:spcAft>
                <a:spcPts val="0"/>
              </a:spcAft>
              <a:buClrTx/>
              <a:buSzTx/>
              <a:buFontTx/>
              <a:buNone/>
              <a:tabLst/>
            </a:pPr>
            <a:endParaRPr lang="en-US" sz="1800" dirty="0">
              <a:latin typeface="Times New Roman"/>
              <a:cs typeface="Times New Roman"/>
            </a:endParaRPr>
          </a:p>
          <a:p>
            <a:pPr marL="0" marR="0" indent="0" algn="l" defTabSz="914400" rtl="0" fontAlgn="auto" latinLnBrk="0" hangingPunct="0">
              <a:lnSpc>
                <a:spcPct val="100000"/>
              </a:lnSpc>
              <a:spcBef>
                <a:spcPts val="0"/>
              </a:spcBef>
              <a:spcAft>
                <a:spcPts val="0"/>
              </a:spcAft>
              <a:buClrTx/>
              <a:buSzTx/>
              <a:buFontTx/>
              <a:buNone/>
              <a:tabLst/>
            </a:pPr>
            <a:r>
              <a:rPr lang="en-US" sz="1800" dirty="0" smtClean="0">
                <a:latin typeface="Times New Roman"/>
                <a:cs typeface="Times New Roman"/>
              </a:rPr>
              <a:t>Each ROI is different in sizes and pixels.  Therefore, the parallel work is not evenly distribute among different processes.</a:t>
            </a:r>
          </a:p>
          <a:p>
            <a:pPr marL="0" marR="0" indent="0" algn="l" defTabSz="914400" rtl="0" fontAlgn="auto" latinLnBrk="0" hangingPunct="0">
              <a:lnSpc>
                <a:spcPct val="100000"/>
              </a:lnSpc>
              <a:spcBef>
                <a:spcPts val="0"/>
              </a:spcBef>
              <a:spcAft>
                <a:spcPts val="0"/>
              </a:spcAft>
              <a:buClrTx/>
              <a:buSzTx/>
              <a:buFontTx/>
              <a:buNone/>
              <a:tabLst/>
            </a:pPr>
            <a:endParaRPr lang="en-US" sz="1800" dirty="0">
              <a:latin typeface="Times New Roman"/>
              <a:cs typeface="Times New Roman"/>
            </a:endParaRPr>
          </a:p>
          <a:p>
            <a:pPr marL="0" marR="0" indent="0" algn="l" defTabSz="914400" rtl="0" fontAlgn="auto" latinLnBrk="0" hangingPunct="0">
              <a:lnSpc>
                <a:spcPct val="100000"/>
              </a:lnSpc>
              <a:spcBef>
                <a:spcPts val="0"/>
              </a:spcBef>
              <a:spcAft>
                <a:spcPts val="0"/>
              </a:spcAft>
              <a:buClrTx/>
              <a:buSzTx/>
              <a:buFontTx/>
              <a:buNone/>
              <a:tabLst/>
            </a:pPr>
            <a:r>
              <a:rPr lang="en-US" sz="1800" dirty="0" smtClean="0">
                <a:latin typeface="Times New Roman"/>
                <a:cs typeface="Times New Roman"/>
              </a:rPr>
              <a:t>Parallel process time dominated by the largest ROI ‘s process time. </a:t>
            </a:r>
          </a:p>
        </p:txBody>
      </p:sp>
      <p:grpSp>
        <p:nvGrpSpPr>
          <p:cNvPr id="6" name="Group 5"/>
          <p:cNvGrpSpPr/>
          <p:nvPr/>
        </p:nvGrpSpPr>
        <p:grpSpPr>
          <a:xfrm>
            <a:off x="3716421" y="1113210"/>
            <a:ext cx="4891357" cy="5544451"/>
            <a:chOff x="3716421" y="1113210"/>
            <a:chExt cx="4891357" cy="5544451"/>
          </a:xfrm>
        </p:grpSpPr>
        <p:grpSp>
          <p:nvGrpSpPr>
            <p:cNvPr id="5" name="Group 4"/>
            <p:cNvGrpSpPr/>
            <p:nvPr/>
          </p:nvGrpSpPr>
          <p:grpSpPr>
            <a:xfrm>
              <a:off x="3716421" y="1113210"/>
              <a:ext cx="4891357" cy="5071648"/>
              <a:chOff x="3716421" y="1113210"/>
              <a:chExt cx="4891357" cy="5071648"/>
            </a:xfrm>
          </p:grpSpPr>
          <p:pic>
            <p:nvPicPr>
              <p:cNvPr id="10" name="Picture 9" descr="process_time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6421" y="1113210"/>
                <a:ext cx="4891357" cy="5071648"/>
              </a:xfrm>
              <a:prstGeom prst="rect">
                <a:avLst/>
              </a:prstGeom>
              <a:ln>
                <a:solidFill>
                  <a:srgbClr val="141313"/>
                </a:solidFill>
              </a:ln>
            </p:spPr>
          </p:pic>
          <p:cxnSp>
            <p:nvCxnSpPr>
              <p:cNvPr id="12" name="Straight Arrow Connector 11"/>
              <p:cNvCxnSpPr/>
              <p:nvPr/>
            </p:nvCxnSpPr>
            <p:spPr>
              <a:xfrm flipV="1">
                <a:off x="8071556" y="1524000"/>
                <a:ext cx="14111" cy="1538111"/>
              </a:xfrm>
              <a:prstGeom prst="straightConnector1">
                <a:avLst/>
              </a:prstGeom>
              <a:noFill/>
              <a:ln w="25400" cap="flat">
                <a:solidFill>
                  <a:srgbClr val="141313"/>
                </a:solidFill>
                <a:prstDash val="solid"/>
                <a:round/>
                <a:tailEnd type="arrow"/>
              </a:ln>
              <a:effectLst/>
              <a:sp3d/>
            </p:spPr>
            <p:style>
              <a:lnRef idx="0">
                <a:scrgbClr r="0" g="0" b="0"/>
              </a:lnRef>
              <a:fillRef idx="0">
                <a:scrgbClr r="0" g="0" b="0"/>
              </a:fillRef>
              <a:effectRef idx="0">
                <a:scrgbClr r="0" g="0" b="0"/>
              </a:effectRef>
              <a:fontRef idx="none"/>
            </p:style>
          </p:cxnSp>
          <p:cxnSp>
            <p:nvCxnSpPr>
              <p:cNvPr id="14" name="Straight Arrow Connector 13"/>
              <p:cNvCxnSpPr/>
              <p:nvPr/>
            </p:nvCxnSpPr>
            <p:spPr>
              <a:xfrm>
                <a:off x="8085667" y="3386667"/>
                <a:ext cx="0" cy="1213555"/>
              </a:xfrm>
              <a:prstGeom prst="straightConnector1">
                <a:avLst/>
              </a:prstGeom>
              <a:noFill/>
              <a:ln w="25400" cap="flat">
                <a:solidFill>
                  <a:srgbClr val="141313"/>
                </a:solidFill>
                <a:prstDash val="solid"/>
                <a:round/>
                <a:tailEnd type="arrow"/>
              </a:ln>
              <a:effectLst/>
              <a:sp3d/>
            </p:spPr>
            <p:style>
              <a:lnRef idx="0">
                <a:scrgbClr r="0" g="0" b="0"/>
              </a:lnRef>
              <a:fillRef idx="0">
                <a:scrgbClr r="0" g="0" b="0"/>
              </a:fillRef>
              <a:effectRef idx="0">
                <a:scrgbClr r="0" g="0" b="0"/>
              </a:effectRef>
              <a:fontRef idx="none"/>
            </p:style>
          </p:cxnSp>
          <p:sp>
            <p:nvSpPr>
              <p:cNvPr id="15" name="TextBox 14"/>
              <p:cNvSpPr txBox="1"/>
              <p:nvPr/>
            </p:nvSpPr>
            <p:spPr>
              <a:xfrm>
                <a:off x="7253112" y="3036560"/>
                <a:ext cx="1058333"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chemeClr val="accent6"/>
                    </a:solidFill>
                    <a:effectLst/>
                    <a:uFillTx/>
                    <a:latin typeface="Times New Roman"/>
                    <a:ea typeface="+mn-ea"/>
                    <a:cs typeface="Times New Roman"/>
                    <a:sym typeface="Helvetica Neue"/>
                  </a:rPr>
                  <a:t>Factor of 4</a:t>
                </a:r>
                <a:endParaRPr kumimoji="0" lang="en-US" sz="1400" b="0" i="0" u="none" strike="noStrike" cap="none" spc="0" normalizeH="0" baseline="0" dirty="0">
                  <a:ln>
                    <a:noFill/>
                  </a:ln>
                  <a:solidFill>
                    <a:schemeClr val="accent6"/>
                  </a:solidFill>
                  <a:effectLst/>
                  <a:uFillTx/>
                  <a:latin typeface="Times New Roman"/>
                  <a:ea typeface="+mn-ea"/>
                  <a:cs typeface="Times New Roman"/>
                  <a:sym typeface="Helvetica Neue"/>
                </a:endParaRPr>
              </a:p>
            </p:txBody>
          </p:sp>
        </p:grpSp>
        <p:sp>
          <p:nvSpPr>
            <p:cNvPr id="16" name="Rectangle 15"/>
            <p:cNvSpPr/>
            <p:nvPr/>
          </p:nvSpPr>
          <p:spPr>
            <a:xfrm>
              <a:off x="4740294" y="6288329"/>
              <a:ext cx="1999090" cy="369332"/>
            </a:xfrm>
            <a:prstGeom prst="rect">
              <a:avLst/>
            </a:prstGeom>
          </p:spPr>
          <p:txBody>
            <a:bodyPr wrap="none">
              <a:spAutoFit/>
            </a:bodyPr>
            <a:lstStyle/>
            <a:p>
              <a:r>
                <a:rPr lang="en-US" sz="1800" dirty="0">
                  <a:latin typeface="Times New Roman"/>
                  <a:cs typeface="Times New Roman"/>
                </a:rPr>
                <a:t>Used </a:t>
              </a:r>
              <a:r>
                <a:rPr lang="en-US" sz="1800" dirty="0" smtClean="0">
                  <a:latin typeface="Times New Roman"/>
                  <a:cs typeface="Times New Roman"/>
                </a:rPr>
                <a:t>SDCC </a:t>
              </a:r>
              <a:r>
                <a:rPr lang="en-US" sz="1800" dirty="0">
                  <a:latin typeface="Times New Roman"/>
                  <a:cs typeface="Times New Roman"/>
                </a:rPr>
                <a:t>server.</a:t>
              </a:r>
            </a:p>
          </p:txBody>
        </p:sp>
      </p:grpSp>
    </p:spTree>
    <p:custDataLst>
      <p:tags r:id="rId1"/>
    </p:custDataLst>
    <p:extLst>
      <p:ext uri="{BB962C8B-B14F-4D97-AF65-F5344CB8AC3E}">
        <p14:creationId xmlns:p14="http://schemas.microsoft.com/office/powerpoint/2010/main" val="535261099"/>
      </p:ext>
    </p:extLst>
  </p:cSld>
  <p:clrMapOvr>
    <a:masterClrMapping/>
  </p:clrMapOvr>
  <p:transition spd="med" advTm="8956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964" y="87480"/>
            <a:ext cx="8512668" cy="1143001"/>
          </a:xfrm>
        </p:spPr>
        <p:txBody>
          <a:bodyPr>
            <a:normAutofit fontScale="90000"/>
          </a:bodyPr>
          <a:lstStyle/>
          <a:p>
            <a:pPr algn="ctr"/>
            <a:r>
              <a:rPr lang="en-US" dirty="0" smtClean="0"/>
              <a:t>Parallelized XPCS software tools – same size ROI’s two-time correlation Results</a:t>
            </a:r>
            <a:endParaRPr lang="en-US" dirty="0"/>
          </a:p>
        </p:txBody>
      </p:sp>
      <p:sp>
        <p:nvSpPr>
          <p:cNvPr id="8" name="TextBox 7"/>
          <p:cNvSpPr txBox="1"/>
          <p:nvPr/>
        </p:nvSpPr>
        <p:spPr>
          <a:xfrm>
            <a:off x="379096" y="1393499"/>
            <a:ext cx="3564588" cy="50783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1800" dirty="0">
                <a:latin typeface="Times New Roman"/>
                <a:cs typeface="Times New Roman"/>
              </a:rPr>
              <a:t>Number of images = 2</a:t>
            </a:r>
            <a:r>
              <a:rPr lang="en-US" sz="1800" dirty="0" smtClean="0">
                <a:latin typeface="Times New Roman"/>
                <a:cs typeface="Times New Roman"/>
              </a:rPr>
              <a:t>000</a:t>
            </a:r>
            <a:r>
              <a:rPr lang="en-US" sz="1800" dirty="0">
                <a:latin typeface="Times New Roman"/>
                <a:cs typeface="Times New Roman"/>
              </a:rPr>
              <a:t>. </a:t>
            </a:r>
            <a:r>
              <a:rPr lang="en-US" sz="1800" dirty="0" smtClean="0">
                <a:latin typeface="Times New Roman"/>
                <a:cs typeface="Times New Roman"/>
              </a:rPr>
              <a:t>The inset shows the ROI’s.</a:t>
            </a:r>
            <a:endParaRPr lang="en-US" sz="1800" dirty="0">
              <a:latin typeface="Times New Roman"/>
              <a:cs typeface="Times New Roman"/>
            </a:endParaRPr>
          </a:p>
          <a:p>
            <a:pPr marL="0" marR="0" indent="0" algn="l" defTabSz="914400" rtl="0" fontAlgn="auto" latinLnBrk="0" hangingPunct="0">
              <a:lnSpc>
                <a:spcPct val="100000"/>
              </a:lnSpc>
              <a:spcBef>
                <a:spcPts val="0"/>
              </a:spcBef>
              <a:spcAft>
                <a:spcPts val="0"/>
              </a:spcAft>
              <a:buClrTx/>
              <a:buSzTx/>
              <a:buFontTx/>
              <a:buNone/>
              <a:tabLst/>
            </a:pPr>
            <a:endParaRPr lang="en-US" sz="1800" dirty="0">
              <a:latin typeface="Times New Roman"/>
              <a:cs typeface="Times New Roman"/>
            </a:endParaRPr>
          </a:p>
          <a:p>
            <a:pPr marL="0" marR="0" indent="0" algn="l" defTabSz="914400" rtl="0" fontAlgn="auto" latinLnBrk="0" hangingPunct="0">
              <a:lnSpc>
                <a:spcPct val="100000"/>
              </a:lnSpc>
              <a:spcBef>
                <a:spcPts val="0"/>
              </a:spcBef>
              <a:spcAft>
                <a:spcPts val="0"/>
              </a:spcAft>
              <a:buClrTx/>
              <a:buSzTx/>
              <a:buFontTx/>
              <a:buNone/>
              <a:tabLst/>
            </a:pPr>
            <a:r>
              <a:rPr lang="en-US" sz="1800" dirty="0" smtClean="0">
                <a:latin typeface="Times New Roman"/>
                <a:cs typeface="Times New Roman"/>
              </a:rPr>
              <a:t>We were able to achieve better </a:t>
            </a:r>
            <a:r>
              <a:rPr lang="en-US" sz="1800" i="1" dirty="0" err="1" smtClean="0">
                <a:latin typeface="Times New Roman"/>
                <a:cs typeface="Times New Roman"/>
              </a:rPr>
              <a:t>Speed_up</a:t>
            </a:r>
            <a:r>
              <a:rPr lang="en-US" sz="1800" dirty="0" smtClean="0">
                <a:latin typeface="Times New Roman"/>
                <a:cs typeface="Times New Roman"/>
              </a:rPr>
              <a:t> for two-time correlation calculation when we distributed the same size of work to all the processes.</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accent6"/>
              </a:solidFill>
              <a:effectLst/>
              <a:uFillTx/>
              <a:latin typeface="Times New Roman"/>
              <a:cs typeface="Times New Roman"/>
              <a:sym typeface="Helvetica Neue"/>
            </a:endParaRPr>
          </a:p>
          <a:p>
            <a:pPr marL="0" marR="0" indent="0" algn="l" defTabSz="914400" rtl="0" fontAlgn="auto" latinLnBrk="0" hangingPunct="0">
              <a:lnSpc>
                <a:spcPct val="100000"/>
              </a:lnSpc>
              <a:spcBef>
                <a:spcPts val="0"/>
              </a:spcBef>
              <a:spcAft>
                <a:spcPts val="0"/>
              </a:spcAft>
              <a:buClrTx/>
              <a:buSzTx/>
              <a:buFontTx/>
              <a:buNone/>
              <a:tabLst/>
            </a:pPr>
            <a:r>
              <a:rPr lang="en-US" sz="1800" dirty="0" smtClean="0">
                <a:latin typeface="Times New Roman"/>
                <a:cs typeface="Times New Roman"/>
              </a:rPr>
              <a:t>Using same size ROI’s and increasing the size of computation will produce reasonable </a:t>
            </a:r>
            <a:r>
              <a:rPr lang="en-US" sz="1800" i="1" dirty="0" err="1" smtClean="0">
                <a:latin typeface="Times New Roman"/>
                <a:cs typeface="Times New Roman"/>
              </a:rPr>
              <a:t>Speed_up</a:t>
            </a:r>
            <a:r>
              <a:rPr lang="en-US" sz="1800" dirty="0" smtClean="0">
                <a:latin typeface="Times New Roman"/>
                <a:cs typeface="Times New Roman"/>
              </a:rPr>
              <a:t>.</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accent6"/>
              </a:solidFill>
              <a:effectLst/>
              <a:uFillTx/>
              <a:latin typeface="Times New Roman"/>
              <a:cs typeface="Times New Roman"/>
              <a:sym typeface="Helvetica Neue"/>
            </a:endParaRPr>
          </a:p>
          <a:p>
            <a:pPr marL="0" marR="0" indent="0" algn="l" defTabSz="914400" rtl="0" fontAlgn="auto" latinLnBrk="0" hangingPunct="0">
              <a:lnSpc>
                <a:spcPct val="100000"/>
              </a:lnSpc>
              <a:spcBef>
                <a:spcPts val="0"/>
              </a:spcBef>
              <a:spcAft>
                <a:spcPts val="0"/>
              </a:spcAft>
              <a:buClrTx/>
              <a:buSzTx/>
              <a:buFontTx/>
              <a:buNone/>
              <a:tabLst/>
            </a:pPr>
            <a:r>
              <a:rPr lang="en-US" sz="1800" dirty="0" smtClean="0">
                <a:latin typeface="Times New Roman"/>
                <a:cs typeface="Times New Roman"/>
              </a:rPr>
              <a:t>XPCS software tools contain multiple input arguments therefore inter-process communication can add considerable overhead to the parallel task.</a:t>
            </a:r>
            <a:endParaRPr kumimoji="0" lang="en-US" sz="1800" b="0" i="0" u="none" strike="noStrike" cap="none" spc="0" normalizeH="0" baseline="0" dirty="0">
              <a:ln>
                <a:noFill/>
              </a:ln>
              <a:solidFill>
                <a:schemeClr val="accent6"/>
              </a:solidFill>
              <a:effectLst/>
              <a:uFillTx/>
              <a:latin typeface="Times New Roman"/>
              <a:cs typeface="Times New Roman"/>
              <a:sym typeface="Helvetica Neue"/>
            </a:endParaRPr>
          </a:p>
        </p:txBody>
      </p:sp>
      <p:grpSp>
        <p:nvGrpSpPr>
          <p:cNvPr id="3" name="Group 2"/>
          <p:cNvGrpSpPr/>
          <p:nvPr/>
        </p:nvGrpSpPr>
        <p:grpSpPr>
          <a:xfrm>
            <a:off x="4351764" y="1393499"/>
            <a:ext cx="4582735" cy="5174005"/>
            <a:chOff x="4351764" y="1393499"/>
            <a:chExt cx="4582735" cy="5174005"/>
          </a:xfrm>
        </p:grpSpPr>
        <p:sp>
          <p:nvSpPr>
            <p:cNvPr id="10" name="Rectangle 9"/>
            <p:cNvSpPr/>
            <p:nvPr/>
          </p:nvSpPr>
          <p:spPr>
            <a:xfrm>
              <a:off x="4515880" y="6198172"/>
              <a:ext cx="1941557" cy="369332"/>
            </a:xfrm>
            <a:prstGeom prst="rect">
              <a:avLst/>
            </a:prstGeom>
          </p:spPr>
          <p:txBody>
            <a:bodyPr wrap="none">
              <a:spAutoFit/>
            </a:bodyPr>
            <a:lstStyle/>
            <a:p>
              <a:r>
                <a:rPr lang="en-US" sz="1800" dirty="0">
                  <a:latin typeface="Times New Roman"/>
                  <a:cs typeface="Times New Roman"/>
                </a:rPr>
                <a:t>Used SDCC server</a:t>
              </a:r>
              <a:endParaRPr lang="en-US" sz="1800" dirty="0"/>
            </a:p>
          </p:txBody>
        </p:sp>
        <p:pic>
          <p:nvPicPr>
            <p:cNvPr id="11" name="Picture 10" descr="Speed_up_sam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1764" y="1393499"/>
              <a:ext cx="4582735" cy="4664304"/>
            </a:xfrm>
            <a:prstGeom prst="rect">
              <a:avLst/>
            </a:prstGeom>
            <a:ln>
              <a:solidFill>
                <a:srgbClr val="141313"/>
              </a:solidFill>
            </a:ln>
          </p:spPr>
        </p:pic>
      </p:grpSp>
    </p:spTree>
    <p:custDataLst>
      <p:tags r:id="rId1"/>
    </p:custDataLst>
    <p:extLst>
      <p:ext uri="{BB962C8B-B14F-4D97-AF65-F5344CB8AC3E}">
        <p14:creationId xmlns:p14="http://schemas.microsoft.com/office/powerpoint/2010/main" val="3607466267"/>
      </p:ext>
    </p:extLst>
  </p:cSld>
  <p:clrMapOvr>
    <a:masterClrMapping/>
  </p:clrMapOvr>
  <p:transition spd="med" advTm="5678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978"/>
            <a:ext cx="8229600" cy="1143001"/>
          </a:xfrm>
        </p:spPr>
        <p:txBody>
          <a:bodyPr/>
          <a:lstStyle/>
          <a:p>
            <a:pPr algn="ctr"/>
            <a:r>
              <a:rPr lang="en-US" dirty="0" smtClean="0">
                <a:latin typeface="Times New Roman"/>
                <a:cs typeface="Times New Roman"/>
              </a:rPr>
              <a:t>Conclusion and Summary</a:t>
            </a:r>
            <a:endParaRPr lang="en-US" dirty="0">
              <a:latin typeface="Times New Roman"/>
              <a:cs typeface="Times New Roman"/>
            </a:endParaRPr>
          </a:p>
        </p:txBody>
      </p:sp>
      <p:sp>
        <p:nvSpPr>
          <p:cNvPr id="4" name="TextBox 3"/>
          <p:cNvSpPr txBox="1"/>
          <p:nvPr/>
        </p:nvSpPr>
        <p:spPr>
          <a:xfrm>
            <a:off x="395112" y="775192"/>
            <a:ext cx="8748888" cy="56938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indent="-342900">
              <a:buFont typeface="Arial"/>
              <a:buChar char="•"/>
            </a:pPr>
            <a:r>
              <a:rPr lang="en-US" sz="1600" dirty="0">
                <a:latin typeface="Times New Roman"/>
                <a:cs typeface="Times New Roman"/>
              </a:rPr>
              <a:t>New beamlines at NSLS-II  generate large volumes of experimental d</a:t>
            </a:r>
            <a:r>
              <a:rPr lang="en-US" sz="1600" dirty="0" smtClean="0">
                <a:latin typeface="Times New Roman"/>
                <a:cs typeface="Times New Roman"/>
              </a:rPr>
              <a:t>ata.  Therefore</a:t>
            </a:r>
            <a:r>
              <a:rPr lang="en-US" sz="1600" dirty="0">
                <a:latin typeface="Times New Roman"/>
                <a:cs typeface="Times New Roman"/>
              </a:rPr>
              <a:t>, it is essential to have efficient data analysis tools to process, analyze, and interpret continuous streams of structured and unstructured data</a:t>
            </a:r>
            <a:r>
              <a:rPr lang="en-US" sz="1600" dirty="0" smtClean="0">
                <a:latin typeface="Times New Roman"/>
                <a:cs typeface="Times New Roman"/>
              </a:rPr>
              <a:t>. </a:t>
            </a:r>
            <a:endParaRPr lang="en-US" sz="1600" dirty="0">
              <a:latin typeface="Times New Roman"/>
              <a:cs typeface="Times New Roman"/>
            </a:endParaRPr>
          </a:p>
          <a:p>
            <a:endParaRPr lang="en-US" sz="1600" dirty="0">
              <a:latin typeface="Times New Roman"/>
              <a:cs typeface="Times New Roman"/>
            </a:endParaRPr>
          </a:p>
          <a:p>
            <a:pPr marL="285750" indent="-285750">
              <a:buFont typeface="Arial"/>
              <a:buChar char="•"/>
            </a:pPr>
            <a:r>
              <a:rPr lang="en-US" sz="1600" b="1" dirty="0">
                <a:latin typeface="Times New Roman"/>
                <a:cs typeface="Times New Roman"/>
              </a:rPr>
              <a:t>Python multiprocessing module</a:t>
            </a:r>
            <a:r>
              <a:rPr lang="en-US" sz="1600" dirty="0">
                <a:latin typeface="Times New Roman"/>
                <a:cs typeface="Times New Roman"/>
              </a:rPr>
              <a:t> introduced easy ways to achieve true parallelism to Python codes.</a:t>
            </a:r>
          </a:p>
          <a:p>
            <a:pPr marR="0" algn="l" defTabSz="914400" rtl="0" fontAlgn="auto" latinLnBrk="0" hangingPunct="0">
              <a:lnSpc>
                <a:spcPct val="100000"/>
              </a:lnSpc>
              <a:spcBef>
                <a:spcPts val="0"/>
              </a:spcBef>
              <a:spcAft>
                <a:spcPts val="0"/>
              </a:spcAft>
              <a:buClrTx/>
              <a:buSzTx/>
              <a:tabLst/>
            </a:pPr>
            <a:endParaRPr kumimoji="0" lang="en-US" sz="2400" b="0" i="0" u="sng" strike="noStrike" cap="none" spc="0" normalizeH="0" baseline="0" dirty="0" smtClean="0">
              <a:ln>
                <a:noFill/>
              </a:ln>
              <a:solidFill>
                <a:schemeClr val="accent6"/>
              </a:solidFill>
              <a:effectLst/>
              <a:uFillTx/>
              <a:latin typeface="Times New Roman"/>
              <a:cs typeface="Times New Roman"/>
              <a:sym typeface="Helvetica Neue"/>
            </a:endParaRPr>
          </a:p>
          <a:p>
            <a:pPr marL="0" marR="0" indent="0" algn="l" defTabSz="914400" rtl="0" fontAlgn="auto" latinLnBrk="0" hangingPunct="0">
              <a:lnSpc>
                <a:spcPct val="100000"/>
              </a:lnSpc>
              <a:spcBef>
                <a:spcPts val="0"/>
              </a:spcBef>
              <a:spcAft>
                <a:spcPts val="0"/>
              </a:spcAft>
              <a:buClrTx/>
              <a:buSzTx/>
              <a:buFontTx/>
              <a:buNone/>
              <a:tabLst/>
            </a:pPr>
            <a:r>
              <a:rPr kumimoji="0" lang="en-US" sz="2400" b="0" i="0" u="sng" strike="noStrike" cap="none" spc="0" normalizeH="0" baseline="0" dirty="0" smtClean="0">
                <a:ln>
                  <a:noFill/>
                </a:ln>
                <a:solidFill>
                  <a:schemeClr val="accent6"/>
                </a:solidFill>
                <a:effectLst/>
                <a:uFillTx/>
                <a:latin typeface="Times New Roman"/>
                <a:cs typeface="Times New Roman"/>
                <a:sym typeface="Helvetica Neue"/>
              </a:rPr>
              <a:t>Pool.starmap</a:t>
            </a:r>
          </a:p>
          <a:p>
            <a:pPr marL="285750" indent="-285750">
              <a:buFont typeface="Arial"/>
              <a:buChar char="•"/>
            </a:pPr>
            <a:r>
              <a:rPr lang="en-US" sz="1600" dirty="0" smtClean="0">
                <a:latin typeface="Times New Roman"/>
                <a:cs typeface="Times New Roman"/>
              </a:rPr>
              <a:t>Insignificant </a:t>
            </a:r>
            <a:r>
              <a:rPr lang="en-US" sz="1600" dirty="0">
                <a:latin typeface="Times New Roman"/>
                <a:cs typeface="Times New Roman"/>
              </a:rPr>
              <a:t>performance </a:t>
            </a:r>
            <a:r>
              <a:rPr lang="en-US" sz="1600" i="1" dirty="0">
                <a:latin typeface="Times New Roman"/>
                <a:cs typeface="Times New Roman"/>
              </a:rPr>
              <a:t>Speed_u</a:t>
            </a:r>
            <a:r>
              <a:rPr lang="en-US" sz="1600" dirty="0">
                <a:latin typeface="Times New Roman"/>
                <a:cs typeface="Times New Roman"/>
              </a:rPr>
              <a:t>p after extremely increasing the Number of ROI’s and the thickness of A ROI ring</a:t>
            </a:r>
            <a:r>
              <a:rPr lang="en-US" sz="1600" dirty="0" smtClean="0">
                <a:latin typeface="Times New Roman"/>
                <a:cs typeface="Times New Roman"/>
              </a:rPr>
              <a:t>.</a:t>
            </a:r>
          </a:p>
          <a:p>
            <a:pPr marL="285750" indent="-285750">
              <a:buFont typeface="Arial"/>
              <a:buChar char="•"/>
            </a:pPr>
            <a:endParaRPr lang="en-US" sz="1600" dirty="0" smtClean="0">
              <a:latin typeface="Times New Roman"/>
              <a:cs typeface="Times New Roman"/>
            </a:endParaRPr>
          </a:p>
          <a:p>
            <a:pPr marL="285750" indent="-285750">
              <a:buFont typeface="Arial"/>
              <a:buChar char="•"/>
            </a:pPr>
            <a:r>
              <a:rPr lang="en-US" sz="1600" dirty="0">
                <a:latin typeface="Times New Roman"/>
                <a:cs typeface="Times New Roman"/>
              </a:rPr>
              <a:t>Parallel version runtime was longer than the serial version runtime due to overhead needed to create the worker pool and dispatch a single task to a worker</a:t>
            </a:r>
            <a:r>
              <a:rPr lang="en-US" sz="1600" dirty="0" smtClean="0">
                <a:latin typeface="Times New Roman"/>
                <a:cs typeface="Times New Roman"/>
              </a:rPr>
              <a:t>.</a:t>
            </a:r>
          </a:p>
          <a:p>
            <a:endParaRPr kumimoji="0" lang="en-US" sz="2000" b="0" i="0" u="none" strike="noStrike" cap="none" spc="0" normalizeH="0" baseline="0" dirty="0" smtClean="0">
              <a:ln>
                <a:noFill/>
              </a:ln>
              <a:solidFill>
                <a:schemeClr val="accent6"/>
              </a:solidFill>
              <a:effectLst/>
              <a:uFillTx/>
              <a:latin typeface="Times New Roman"/>
              <a:cs typeface="Times New Roman"/>
              <a:sym typeface="Helvetica Neue"/>
            </a:endParaRPr>
          </a:p>
          <a:p>
            <a:r>
              <a:rPr lang="en-US" sz="2400" u="sng" dirty="0" smtClean="0">
                <a:latin typeface="Times New Roman"/>
                <a:cs typeface="Times New Roman"/>
              </a:rPr>
              <a:t>Process with a queue </a:t>
            </a:r>
            <a:r>
              <a:rPr lang="en-US" sz="2400" u="sng" dirty="0">
                <a:latin typeface="Times New Roman"/>
                <a:cs typeface="Times New Roman"/>
              </a:rPr>
              <a:t>to receive output </a:t>
            </a:r>
            <a:r>
              <a:rPr lang="en-US" sz="2400" u="sng" dirty="0" smtClean="0">
                <a:latin typeface="Times New Roman"/>
                <a:cs typeface="Times New Roman"/>
              </a:rPr>
              <a:t>results</a:t>
            </a:r>
          </a:p>
          <a:p>
            <a:pPr marL="285750" indent="-285750" algn="just">
              <a:buFont typeface="Arial"/>
              <a:buChar char="•"/>
            </a:pPr>
            <a:r>
              <a:rPr lang="en-US" sz="1600" dirty="0">
                <a:latin typeface="Times New Roman"/>
                <a:cs typeface="Times New Roman"/>
              </a:rPr>
              <a:t>This approach produced reasonable </a:t>
            </a:r>
            <a:r>
              <a:rPr lang="en-US" sz="1600" i="1" dirty="0">
                <a:latin typeface="Times New Roman"/>
                <a:cs typeface="Times New Roman"/>
              </a:rPr>
              <a:t>Speed_up</a:t>
            </a:r>
            <a:r>
              <a:rPr lang="en-US" sz="1600" dirty="0">
                <a:latin typeface="Times New Roman"/>
                <a:cs typeface="Times New Roman"/>
              </a:rPr>
              <a:t> when parallelizing Scikit-beam XPCS software tools.</a:t>
            </a:r>
          </a:p>
          <a:p>
            <a:pPr marL="285750" indent="-285750" algn="just">
              <a:buFont typeface="Arial"/>
              <a:buChar char="•"/>
            </a:pPr>
            <a:endParaRPr lang="en-US" sz="1600" dirty="0">
              <a:latin typeface="Times New Roman"/>
              <a:cs typeface="Times New Roman"/>
            </a:endParaRPr>
          </a:p>
          <a:p>
            <a:pPr marL="285750" indent="-285750" algn="just">
              <a:buFont typeface="Arial"/>
              <a:buChar char="•"/>
            </a:pPr>
            <a:r>
              <a:rPr lang="en-US" sz="1600" dirty="0">
                <a:latin typeface="Times New Roman"/>
                <a:cs typeface="Times New Roman"/>
              </a:rPr>
              <a:t>The </a:t>
            </a:r>
            <a:r>
              <a:rPr lang="en-US" sz="1600" i="1" dirty="0">
                <a:latin typeface="Times New Roman"/>
                <a:cs typeface="Times New Roman"/>
              </a:rPr>
              <a:t>Speed_up</a:t>
            </a:r>
            <a:r>
              <a:rPr lang="en-US" sz="1600" dirty="0">
                <a:latin typeface="Times New Roman"/>
                <a:cs typeface="Times New Roman"/>
              </a:rPr>
              <a:t> was continued to increase while proliferating the Number of processors in both parallelized one-time and two-time correlation calculations</a:t>
            </a:r>
            <a:r>
              <a:rPr lang="en-US" sz="1600" dirty="0" smtClean="0">
                <a:latin typeface="Times New Roman"/>
                <a:cs typeface="Times New Roman"/>
              </a:rPr>
              <a:t>.</a:t>
            </a:r>
          </a:p>
          <a:p>
            <a:pPr marL="285750" indent="-285750" algn="just">
              <a:buFont typeface="Arial"/>
              <a:buChar char="•"/>
            </a:pPr>
            <a:endParaRPr lang="en-US" sz="1600" dirty="0">
              <a:latin typeface="Times New Roman"/>
              <a:cs typeface="Times New Roman"/>
            </a:endParaRPr>
          </a:p>
          <a:p>
            <a:pPr marL="285750" indent="-285750" algn="just">
              <a:buFont typeface="Arial"/>
              <a:buChar char="•"/>
            </a:pPr>
            <a:r>
              <a:rPr lang="en-US" sz="1600" b="1" dirty="0">
                <a:latin typeface="Times New Roman"/>
                <a:cs typeface="Times New Roman"/>
              </a:rPr>
              <a:t>Multiprocessing Process class with </a:t>
            </a:r>
            <a:r>
              <a:rPr lang="en-US" sz="1600" b="1" dirty="0" smtClean="0">
                <a:latin typeface="Times New Roman"/>
                <a:cs typeface="Times New Roman"/>
              </a:rPr>
              <a:t>a queue</a:t>
            </a:r>
            <a:r>
              <a:rPr lang="en-US" sz="1600" dirty="0" smtClean="0">
                <a:latin typeface="Times New Roman"/>
                <a:cs typeface="Times New Roman"/>
              </a:rPr>
              <a:t> to </a:t>
            </a:r>
            <a:r>
              <a:rPr lang="en-US" sz="1600" dirty="0">
                <a:latin typeface="Times New Roman"/>
                <a:cs typeface="Times New Roman"/>
              </a:rPr>
              <a:t>distribute CPU-intensive tasks into parallel </a:t>
            </a:r>
            <a:r>
              <a:rPr lang="en-US" sz="1600" dirty="0" smtClean="0">
                <a:latin typeface="Times New Roman"/>
                <a:cs typeface="Times New Roman"/>
              </a:rPr>
              <a:t>processes is </a:t>
            </a:r>
            <a:r>
              <a:rPr lang="en-US" sz="1600" dirty="0">
                <a:latin typeface="Times New Roman"/>
                <a:cs typeface="Times New Roman"/>
              </a:rPr>
              <a:t>a better </a:t>
            </a:r>
            <a:r>
              <a:rPr lang="en-US" sz="1600" dirty="0" smtClean="0">
                <a:latin typeface="Times New Roman"/>
                <a:cs typeface="Times New Roman"/>
              </a:rPr>
              <a:t>option to parallelize the Scikit-beam software tools.</a:t>
            </a:r>
            <a:endParaRPr lang="en-US" sz="1600" dirty="0">
              <a:latin typeface="Times New Roman"/>
              <a:cs typeface="Times New Roman"/>
            </a:endParaRPr>
          </a:p>
        </p:txBody>
      </p:sp>
    </p:spTree>
    <p:custDataLst>
      <p:tags r:id="rId1"/>
    </p:custDataLst>
    <p:extLst>
      <p:ext uri="{BB962C8B-B14F-4D97-AF65-F5344CB8AC3E}">
        <p14:creationId xmlns:p14="http://schemas.microsoft.com/office/powerpoint/2010/main" val="3055576018"/>
      </p:ext>
    </p:extLst>
  </p:cSld>
  <p:clrMapOvr>
    <a:masterClrMapping/>
  </p:clrMapOvr>
  <p:transition spd="med" advTm="4560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4" y="101478"/>
            <a:ext cx="8229600" cy="1143001"/>
          </a:xfrm>
        </p:spPr>
        <p:txBody>
          <a:bodyPr/>
          <a:lstStyle/>
          <a:p>
            <a:pPr algn="ctr"/>
            <a:r>
              <a:rPr lang="en-US" dirty="0" smtClean="0">
                <a:latin typeface="Times New Roman"/>
                <a:cs typeface="Times New Roman"/>
              </a:rPr>
              <a:t>National Synchrotron Light Source-II</a:t>
            </a:r>
            <a:br>
              <a:rPr lang="en-US" dirty="0" smtClean="0">
                <a:latin typeface="Times New Roman"/>
                <a:cs typeface="Times New Roman"/>
              </a:rPr>
            </a:br>
            <a:r>
              <a:rPr lang="en-US" dirty="0" smtClean="0">
                <a:latin typeface="Times New Roman"/>
                <a:cs typeface="Times New Roman"/>
              </a:rPr>
              <a:t>(NSLS-II)</a:t>
            </a:r>
            <a:endParaRPr lang="en-US" dirty="0">
              <a:latin typeface="Times New Roman"/>
              <a:cs typeface="Times New Roman"/>
            </a:endParaRPr>
          </a:p>
        </p:txBody>
      </p:sp>
      <p:pic>
        <p:nvPicPr>
          <p:cNvPr id="5" name="Picture 4" descr="NSLS2-banner-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990" y="1484051"/>
            <a:ext cx="5551537" cy="4375658"/>
          </a:xfrm>
          <a:prstGeom prst="rect">
            <a:avLst/>
          </a:prstGeom>
        </p:spPr>
      </p:pic>
      <p:sp>
        <p:nvSpPr>
          <p:cNvPr id="7" name="TextBox 6"/>
          <p:cNvSpPr txBox="1"/>
          <p:nvPr/>
        </p:nvSpPr>
        <p:spPr>
          <a:xfrm>
            <a:off x="6273232" y="1244479"/>
            <a:ext cx="2381767" cy="50167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marR="0" indent="-342900" algn="l" defTabSz="914400" rtl="0" fontAlgn="auto" latinLnBrk="0" hangingPunct="0">
              <a:lnSpc>
                <a:spcPct val="100000"/>
              </a:lnSpc>
              <a:spcBef>
                <a:spcPts val="0"/>
              </a:spcBef>
              <a:spcAft>
                <a:spcPts val="0"/>
              </a:spcAft>
              <a:buClrTx/>
              <a:buSzTx/>
              <a:buFont typeface="Arial"/>
              <a:buChar char="•"/>
              <a:tabLst/>
            </a:pPr>
            <a:r>
              <a:rPr kumimoji="0" lang="en-US" sz="2000" b="0" i="0" u="none" strike="noStrike" cap="none" spc="0" normalizeH="0" baseline="0" dirty="0" smtClean="0">
                <a:ln>
                  <a:noFill/>
                </a:ln>
                <a:effectLst/>
                <a:uFillTx/>
                <a:latin typeface="Times New Roman"/>
                <a:cs typeface="Times New Roman"/>
                <a:sym typeface="Helvetica"/>
              </a:rPr>
              <a:t>Third </a:t>
            </a:r>
            <a:r>
              <a:rPr lang="en-US" sz="2000" dirty="0" smtClean="0">
                <a:latin typeface="Times New Roman"/>
                <a:cs typeface="Times New Roman"/>
                <a:sym typeface="Helvetica"/>
              </a:rPr>
              <a:t>generation synchrotron source</a:t>
            </a:r>
          </a:p>
          <a:p>
            <a:pPr marR="0" algn="l" defTabSz="914400" rtl="0" fontAlgn="auto" latinLnBrk="0" hangingPunct="0">
              <a:lnSpc>
                <a:spcPct val="100000"/>
              </a:lnSpc>
              <a:spcBef>
                <a:spcPts val="0"/>
              </a:spcBef>
              <a:spcAft>
                <a:spcPts val="0"/>
              </a:spcAft>
              <a:buClrTx/>
              <a:buSzTx/>
              <a:tabLst/>
            </a:pPr>
            <a:endParaRPr kumimoji="0" lang="en-US" sz="2000" b="0" i="0" u="none" strike="noStrike" cap="none" spc="0" normalizeH="0" baseline="0" dirty="0" smtClean="0">
              <a:ln>
                <a:noFill/>
              </a:ln>
              <a:effectLst/>
              <a:uFillTx/>
              <a:latin typeface="Times New Roman"/>
              <a:cs typeface="Times New Roman"/>
              <a:sym typeface="Helvetica"/>
            </a:endParaRPr>
          </a:p>
          <a:p>
            <a:pPr marL="342900" marR="0" indent="-342900" algn="l" defTabSz="914400" rtl="0" fontAlgn="auto" latinLnBrk="0" hangingPunct="0">
              <a:lnSpc>
                <a:spcPct val="100000"/>
              </a:lnSpc>
              <a:spcBef>
                <a:spcPts val="0"/>
              </a:spcBef>
              <a:spcAft>
                <a:spcPts val="0"/>
              </a:spcAft>
              <a:buClrTx/>
              <a:buSzTx/>
              <a:buFont typeface="Arial"/>
              <a:buChar char="•"/>
              <a:tabLst/>
            </a:pPr>
            <a:r>
              <a:rPr lang="en-US" sz="2000" dirty="0" smtClean="0">
                <a:latin typeface="Times New Roman"/>
                <a:cs typeface="Times New Roman"/>
                <a:sym typeface="Helvetica"/>
              </a:rPr>
              <a:t>~17 beamlines</a:t>
            </a:r>
          </a:p>
          <a:p>
            <a:pPr marL="342900" marR="0" indent="-342900" algn="l" defTabSz="914400" rtl="0" fontAlgn="auto" latinLnBrk="0" hangingPunct="0">
              <a:lnSpc>
                <a:spcPct val="100000"/>
              </a:lnSpc>
              <a:spcBef>
                <a:spcPts val="0"/>
              </a:spcBef>
              <a:spcAft>
                <a:spcPts val="0"/>
              </a:spcAft>
              <a:buClrTx/>
              <a:buSzTx/>
              <a:buFont typeface="Arial"/>
              <a:buChar char="•"/>
              <a:tabLst/>
            </a:pPr>
            <a:endParaRPr lang="en-US" sz="2000" dirty="0" smtClean="0">
              <a:latin typeface="Times New Roman"/>
              <a:cs typeface="Times New Roman"/>
              <a:sym typeface="Helvetica"/>
            </a:endParaRPr>
          </a:p>
          <a:p>
            <a:pPr marL="342900" indent="-342900">
              <a:buFont typeface="Arial"/>
              <a:buChar char="•"/>
            </a:pPr>
            <a:r>
              <a:rPr lang="en-US" sz="2000" b="1" dirty="0">
                <a:latin typeface="Times New Roman"/>
                <a:cs typeface="Times New Roman"/>
                <a:sym typeface="Helvetica"/>
              </a:rPr>
              <a:t>New X-ray techniques</a:t>
            </a:r>
            <a:r>
              <a:rPr lang="en-US" sz="2000" b="1" dirty="0">
                <a:sym typeface="Helvetica"/>
              </a:rPr>
              <a:t> </a:t>
            </a:r>
            <a:r>
              <a:rPr lang="en-US" sz="2000" dirty="0">
                <a:sym typeface="Helvetica"/>
              </a:rPr>
              <a:t>– </a:t>
            </a:r>
            <a:r>
              <a:rPr lang="en-US" sz="2000" dirty="0">
                <a:latin typeface="Times New Roman"/>
                <a:cs typeface="Times New Roman"/>
                <a:sym typeface="Helvetica"/>
              </a:rPr>
              <a:t>in-situ measurements during evolution of materials</a:t>
            </a:r>
          </a:p>
          <a:p>
            <a:endParaRPr lang="en-US" sz="2000" dirty="0">
              <a:latin typeface="Times New Roman"/>
              <a:cs typeface="Times New Roman"/>
              <a:sym typeface="Helvetica"/>
            </a:endParaRPr>
          </a:p>
          <a:p>
            <a:pPr marL="342900" indent="-342900">
              <a:buFont typeface="Arial"/>
              <a:buChar char="•"/>
            </a:pPr>
            <a:r>
              <a:rPr lang="en-US" sz="2000" dirty="0">
                <a:latin typeface="Times New Roman"/>
                <a:cs typeface="Times New Roman"/>
              </a:rPr>
              <a:t>Need of “</a:t>
            </a:r>
            <a:r>
              <a:rPr lang="en-US" sz="2000" b="1" u="sng" dirty="0">
                <a:latin typeface="Times New Roman"/>
                <a:cs typeface="Times New Roman"/>
              </a:rPr>
              <a:t>basic experimental toolkit</a:t>
            </a:r>
            <a:r>
              <a:rPr lang="en-US" sz="2000" dirty="0">
                <a:latin typeface="Times New Roman"/>
                <a:cs typeface="Times New Roman"/>
              </a:rPr>
              <a:t>” for data management and analysis</a:t>
            </a:r>
            <a:r>
              <a:rPr lang="en-US" sz="2000" dirty="0" smtClean="0">
                <a:latin typeface="Times New Roman"/>
                <a:cs typeface="Times New Roman"/>
              </a:rPr>
              <a:t>.</a:t>
            </a:r>
            <a:endParaRPr lang="en-US" sz="2000" dirty="0">
              <a:latin typeface="Times New Roman"/>
              <a:cs typeface="Times New Roman"/>
            </a:endParaRPr>
          </a:p>
        </p:txBody>
      </p:sp>
    </p:spTree>
    <p:custDataLst>
      <p:tags r:id="rId1"/>
    </p:custDataLst>
    <p:extLst>
      <p:ext uri="{BB962C8B-B14F-4D97-AF65-F5344CB8AC3E}">
        <p14:creationId xmlns:p14="http://schemas.microsoft.com/office/powerpoint/2010/main" val="3821884171"/>
      </p:ext>
    </p:extLst>
  </p:cSld>
  <p:clrMapOvr>
    <a:masterClrMapping/>
  </p:clrMapOvr>
  <p:transition spd="med" advTm="5088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667" y="-64945"/>
            <a:ext cx="8229600" cy="1143001"/>
          </a:xfrm>
        </p:spPr>
        <p:txBody>
          <a:bodyPr/>
          <a:lstStyle/>
          <a:p>
            <a:pPr algn="ctr"/>
            <a:r>
              <a:rPr lang="en-US" dirty="0" smtClean="0">
                <a:latin typeface="Times New Roman"/>
                <a:cs typeface="Times New Roman"/>
              </a:rPr>
              <a:t>Acknowledgments </a:t>
            </a:r>
            <a:endParaRPr lang="en-US" dirty="0">
              <a:latin typeface="Times New Roman"/>
              <a:cs typeface="Times New Roman"/>
            </a:endParaRPr>
          </a:p>
        </p:txBody>
      </p:sp>
      <p:sp>
        <p:nvSpPr>
          <p:cNvPr id="5" name="TextBox 4"/>
          <p:cNvSpPr txBox="1"/>
          <p:nvPr/>
        </p:nvSpPr>
        <p:spPr>
          <a:xfrm>
            <a:off x="338667" y="704820"/>
            <a:ext cx="8077200" cy="5262979"/>
          </a:xfrm>
          <a:prstGeom prst="rect">
            <a:avLst/>
          </a:prstGeom>
          <a:noFill/>
        </p:spPr>
        <p:txBody>
          <a:bodyPr wrap="square" rtlCol="0">
            <a:spAutoFit/>
          </a:bodyPr>
          <a:lstStyle/>
          <a:p>
            <a:r>
              <a:rPr lang="en-US" sz="2400" b="1" dirty="0">
                <a:latin typeface="Times New Roman"/>
                <a:cs typeface="Times New Roman"/>
              </a:rPr>
              <a:t>Funding Source : </a:t>
            </a:r>
            <a:r>
              <a:rPr lang="en-US" sz="2400" dirty="0">
                <a:latin typeface="Times New Roman"/>
                <a:cs typeface="Times New Roman"/>
              </a:rPr>
              <a:t>BNL, Laboratory Directed Research and Development (LDRD) </a:t>
            </a:r>
            <a:r>
              <a:rPr lang="en-US" sz="2400" dirty="0" smtClean="0">
                <a:latin typeface="Times New Roman"/>
                <a:cs typeface="Times New Roman"/>
              </a:rPr>
              <a:t>program.</a:t>
            </a:r>
          </a:p>
          <a:p>
            <a:r>
              <a:rPr lang="is-IS" sz="2400" dirty="0">
                <a:latin typeface="Times New Roman"/>
                <a:cs typeface="Times New Roman"/>
              </a:rPr>
              <a:t/>
            </a:r>
            <a:br>
              <a:rPr lang="is-IS" sz="2400" dirty="0">
                <a:latin typeface="Times New Roman"/>
                <a:cs typeface="Times New Roman"/>
              </a:rPr>
            </a:br>
            <a:r>
              <a:rPr lang="en-US" sz="2400" dirty="0">
                <a:latin typeface="Times New Roman"/>
                <a:cs typeface="Times New Roman"/>
              </a:rPr>
              <a:t>Stuart Campbell, </a:t>
            </a:r>
            <a:r>
              <a:rPr lang="en-US" sz="2400" dirty="0" err="1">
                <a:latin typeface="Times New Roman"/>
                <a:cs typeface="Times New Roman"/>
              </a:rPr>
              <a:t>Nikolay</a:t>
            </a:r>
            <a:r>
              <a:rPr lang="en-US" sz="2400" dirty="0">
                <a:latin typeface="Times New Roman"/>
                <a:cs typeface="Times New Roman"/>
              </a:rPr>
              <a:t> </a:t>
            </a:r>
            <a:r>
              <a:rPr lang="en-US" sz="2400" dirty="0" err="1" smtClean="0">
                <a:latin typeface="Times New Roman"/>
                <a:cs typeface="Times New Roman"/>
              </a:rPr>
              <a:t>Maltisky,Thomas</a:t>
            </a:r>
            <a:r>
              <a:rPr lang="en-US" sz="2400" dirty="0" smtClean="0">
                <a:latin typeface="Times New Roman"/>
                <a:cs typeface="Times New Roman"/>
              </a:rPr>
              <a:t> </a:t>
            </a:r>
            <a:r>
              <a:rPr lang="en-US" sz="2400" dirty="0">
                <a:latin typeface="Times New Roman"/>
                <a:cs typeface="Times New Roman"/>
              </a:rPr>
              <a:t>Caswell, Daniel Allan, Li Li and </a:t>
            </a:r>
            <a:r>
              <a:rPr lang="en-US" sz="2400" dirty="0" err="1">
                <a:latin typeface="Times New Roman"/>
                <a:cs typeface="Times New Roman"/>
              </a:rPr>
              <a:t>Arman</a:t>
            </a:r>
            <a:r>
              <a:rPr lang="en-US" sz="2400" dirty="0">
                <a:latin typeface="Times New Roman"/>
                <a:cs typeface="Times New Roman"/>
              </a:rPr>
              <a:t> </a:t>
            </a:r>
            <a:r>
              <a:rPr lang="en-US" sz="2400" dirty="0" err="1" smtClean="0">
                <a:latin typeface="Times New Roman"/>
                <a:cs typeface="Times New Roman"/>
              </a:rPr>
              <a:t>Akilic</a:t>
            </a:r>
            <a:r>
              <a:rPr lang="en-US" sz="2400" dirty="0" smtClean="0">
                <a:latin typeface="Times New Roman"/>
                <a:cs typeface="Times New Roman"/>
              </a:rPr>
              <a:t> (NSLS-II, DAMA Group)</a:t>
            </a:r>
            <a:endParaRPr lang="en-US" sz="2400" dirty="0">
              <a:latin typeface="Times New Roman"/>
              <a:cs typeface="Times New Roman"/>
            </a:endParaRPr>
          </a:p>
          <a:p>
            <a:endParaRPr lang="en-US" sz="2400" dirty="0">
              <a:latin typeface="Times New Roman"/>
              <a:cs typeface="Times New Roman"/>
            </a:endParaRPr>
          </a:p>
          <a:p>
            <a:r>
              <a:rPr lang="en-US" sz="2400" dirty="0">
                <a:latin typeface="Times New Roman"/>
                <a:cs typeface="Times New Roman"/>
              </a:rPr>
              <a:t>Andrei Flerasu and  Yugang </a:t>
            </a:r>
            <a:r>
              <a:rPr lang="en-US" sz="2400" dirty="0" smtClean="0">
                <a:latin typeface="Times New Roman"/>
                <a:cs typeface="Times New Roman"/>
              </a:rPr>
              <a:t>Zhang (NSLS-II, CHX beamline)</a:t>
            </a:r>
          </a:p>
          <a:p>
            <a:endParaRPr lang="en-US" sz="2400" dirty="0">
              <a:latin typeface="Times New Roman"/>
              <a:cs typeface="Times New Roman"/>
            </a:endParaRPr>
          </a:p>
          <a:p>
            <a:r>
              <a:rPr lang="en-US" sz="2400" dirty="0">
                <a:latin typeface="Times New Roman"/>
                <a:cs typeface="Times New Roman"/>
              </a:rPr>
              <a:t>Stuart </a:t>
            </a:r>
            <a:r>
              <a:rPr lang="en-US" sz="2400" dirty="0" smtClean="0">
                <a:latin typeface="Times New Roman"/>
                <a:cs typeface="Times New Roman"/>
              </a:rPr>
              <a:t>Wilkins, </a:t>
            </a:r>
            <a:r>
              <a:rPr lang="en-US" sz="2400" dirty="0">
                <a:latin typeface="Times New Roman"/>
                <a:cs typeface="Times New Roman"/>
              </a:rPr>
              <a:t>Claudio </a:t>
            </a:r>
            <a:r>
              <a:rPr lang="en-US" sz="2400" dirty="0" smtClean="0">
                <a:latin typeface="Times New Roman"/>
                <a:cs typeface="Times New Roman"/>
              </a:rPr>
              <a:t>Mazzoli  and Andi </a:t>
            </a:r>
            <a:r>
              <a:rPr lang="en-US" sz="2400" dirty="0">
                <a:latin typeface="Times New Roman"/>
                <a:cs typeface="Times New Roman"/>
              </a:rPr>
              <a:t>Barber </a:t>
            </a:r>
            <a:r>
              <a:rPr lang="en-US" sz="2400" dirty="0" smtClean="0">
                <a:latin typeface="Times New Roman"/>
                <a:cs typeface="Times New Roman"/>
              </a:rPr>
              <a:t>(NSLS-II, CSX</a:t>
            </a:r>
            <a:r>
              <a:rPr lang="en-US" sz="2400" dirty="0">
                <a:latin typeface="Times New Roman"/>
                <a:cs typeface="Times New Roman"/>
              </a:rPr>
              <a:t>-1 </a:t>
            </a:r>
            <a:r>
              <a:rPr lang="en-US" sz="2400" dirty="0" smtClean="0">
                <a:latin typeface="Times New Roman"/>
                <a:cs typeface="Times New Roman"/>
              </a:rPr>
              <a:t>beamline</a:t>
            </a:r>
            <a:r>
              <a:rPr lang="en-US" sz="2400" dirty="0">
                <a:latin typeface="Times New Roman"/>
                <a:cs typeface="Times New Roman"/>
              </a:rPr>
              <a:t>)</a:t>
            </a:r>
            <a:br>
              <a:rPr lang="en-US" sz="2400" dirty="0">
                <a:latin typeface="Times New Roman"/>
                <a:cs typeface="Times New Roman"/>
              </a:rPr>
            </a:br>
            <a:r>
              <a:rPr lang="en-US" sz="2400" dirty="0">
                <a:latin typeface="Times New Roman"/>
                <a:cs typeface="Times New Roman"/>
              </a:rPr>
              <a:t> </a:t>
            </a:r>
            <a:br>
              <a:rPr lang="en-US" sz="2400" dirty="0">
                <a:latin typeface="Times New Roman"/>
                <a:cs typeface="Times New Roman"/>
              </a:rPr>
            </a:br>
            <a:r>
              <a:rPr lang="en-US" sz="2400" dirty="0" smtClean="0">
                <a:latin typeface="Times New Roman"/>
                <a:cs typeface="Times New Roman"/>
              </a:rPr>
              <a:t>NSLS</a:t>
            </a:r>
            <a:r>
              <a:rPr lang="en-US" sz="2400" dirty="0">
                <a:latin typeface="Times New Roman"/>
                <a:cs typeface="Times New Roman"/>
              </a:rPr>
              <a:t>-II scientific staff</a:t>
            </a:r>
            <a:br>
              <a:rPr lang="en-US" sz="2400" dirty="0">
                <a:latin typeface="Times New Roman"/>
                <a:cs typeface="Times New Roman"/>
              </a:rPr>
            </a:br>
            <a:r>
              <a:rPr lang="en-US" sz="2400" dirty="0">
                <a:latin typeface="Times New Roman"/>
                <a:cs typeface="Times New Roman"/>
              </a:rPr>
              <a:t/>
            </a:r>
            <a:br>
              <a:rPr lang="en-US" sz="2400" dirty="0">
                <a:latin typeface="Times New Roman"/>
                <a:cs typeface="Times New Roman"/>
              </a:rPr>
            </a:br>
            <a:r>
              <a:rPr lang="en-US" sz="2400" dirty="0" smtClean="0">
                <a:latin typeface="Times New Roman"/>
                <a:cs typeface="Times New Roman"/>
              </a:rPr>
              <a:t>NSLS</a:t>
            </a:r>
            <a:r>
              <a:rPr lang="en-US" sz="2400" dirty="0">
                <a:latin typeface="Times New Roman"/>
                <a:cs typeface="Times New Roman"/>
              </a:rPr>
              <a:t>-II controls </a:t>
            </a:r>
            <a:r>
              <a:rPr lang="en-US" sz="2400" dirty="0" smtClean="0">
                <a:latin typeface="Times New Roman"/>
                <a:cs typeface="Times New Roman"/>
              </a:rPr>
              <a:t>group</a:t>
            </a:r>
          </a:p>
        </p:txBody>
      </p:sp>
    </p:spTree>
    <p:extLst>
      <p:ext uri="{BB962C8B-B14F-4D97-AF65-F5344CB8AC3E}">
        <p14:creationId xmlns:p14="http://schemas.microsoft.com/office/powerpoint/2010/main" val="1133623509"/>
      </p:ext>
    </p:extLst>
  </p:cSld>
  <p:clrMapOvr>
    <a:masterClrMapping/>
  </p:clrMapOvr>
  <p:transition spd="med" advTm="1036"/>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68537"/>
            <a:ext cx="8229600" cy="1143001"/>
          </a:xfrm>
        </p:spPr>
        <p:txBody>
          <a:bodyPr>
            <a:normAutofit/>
            <a:scene3d>
              <a:camera prst="perspectiveHeroicExtremeLeftFacing"/>
              <a:lightRig rig="threePt" dir="t"/>
            </a:scene3d>
          </a:bodyPr>
          <a:lstStyle/>
          <a:p>
            <a:pPr algn="ctr"/>
            <a:r>
              <a:rPr lang="en-US" sz="6000" i="1" u="none" dirty="0" smtClean="0">
                <a:effectLst>
                  <a:reflection blurRad="6350" stA="55000" endA="50" endPos="85000" dist="29997" dir="5400000" sy="-100000" algn="bl" rotWithShape="0"/>
                </a:effectLst>
              </a:rPr>
              <a:t>THANK YOU</a:t>
            </a:r>
            <a:endParaRPr lang="en-US" sz="6000" i="1" u="none" dirty="0">
              <a:effectLst>
                <a:reflection blurRad="6350" stA="55000" endA="50" endPos="85000" dist="29997" dir="5400000" sy="-100000" algn="bl" rotWithShape="0"/>
              </a:effectLst>
            </a:endParaRPr>
          </a:p>
        </p:txBody>
      </p:sp>
    </p:spTree>
    <p:extLst>
      <p:ext uri="{BB962C8B-B14F-4D97-AF65-F5344CB8AC3E}">
        <p14:creationId xmlns:p14="http://schemas.microsoft.com/office/powerpoint/2010/main" val="2907206001"/>
      </p:ext>
    </p:extLst>
  </p:cSld>
  <p:clrMapOvr>
    <a:masterClrMapping/>
  </p:clrMapOvr>
  <p:transition spd="med" advTm="517"/>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3659853340"/>
      </p:ext>
    </p:extLst>
  </p:cSld>
  <p:clrMapOvr>
    <a:masterClrMapping/>
  </p:clrMapOvr>
  <p:transition spd="med" advTm="605"/>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1"/>
          </a:xfrm>
        </p:spPr>
        <p:txBody>
          <a:bodyPr/>
          <a:lstStyle/>
          <a:p>
            <a:pPr algn="ctr"/>
            <a:r>
              <a:rPr lang="en-US" dirty="0" smtClean="0">
                <a:latin typeface="Times New Roman"/>
                <a:cs typeface="Times New Roman"/>
              </a:rPr>
              <a:t>Scikit-beam</a:t>
            </a:r>
            <a:endParaRPr lang="en-US" dirty="0">
              <a:latin typeface="Times New Roman"/>
              <a:cs typeface="Times New Roman"/>
            </a:endParaRPr>
          </a:p>
        </p:txBody>
      </p:sp>
      <p:sp>
        <p:nvSpPr>
          <p:cNvPr id="3" name="Rectangle 2"/>
          <p:cNvSpPr/>
          <p:nvPr/>
        </p:nvSpPr>
        <p:spPr>
          <a:xfrm>
            <a:off x="287866" y="1143001"/>
            <a:ext cx="8686800" cy="4924425"/>
          </a:xfrm>
          <a:prstGeom prst="rect">
            <a:avLst/>
          </a:prstGeom>
        </p:spPr>
        <p:txBody>
          <a:bodyPr wrap="square">
            <a:spAutoFit/>
          </a:bodyPr>
          <a:lstStyle/>
          <a:p>
            <a:pPr marL="342900" indent="-342900">
              <a:buFont typeface="Wingdings" charset="2"/>
              <a:buChar char="Ø"/>
            </a:pPr>
            <a:r>
              <a:rPr lang="en-US" sz="2200" b="1" dirty="0" smtClean="0">
                <a:latin typeface="Times New Roman"/>
                <a:cs typeface="Times New Roman"/>
              </a:rPr>
              <a:t>Primary </a:t>
            </a:r>
            <a:r>
              <a:rPr lang="en-US" sz="2200" b="1" dirty="0">
                <a:latin typeface="Times New Roman"/>
                <a:cs typeface="Times New Roman"/>
              </a:rPr>
              <a:t>Objective </a:t>
            </a:r>
            <a:r>
              <a:rPr lang="en-US" sz="2200" dirty="0">
                <a:latin typeface="Times New Roman"/>
                <a:cs typeface="Times New Roman"/>
              </a:rPr>
              <a:t>- Minimize technique-specificity and maximize code re-usability. </a:t>
            </a:r>
            <a:endParaRPr lang="en-US" sz="2200" dirty="0" smtClean="0">
              <a:latin typeface="Times New Roman"/>
              <a:cs typeface="Times New Roman"/>
            </a:endParaRPr>
          </a:p>
          <a:p>
            <a:pPr marL="342900" indent="-342900">
              <a:buFont typeface="Wingdings" charset="2"/>
              <a:buChar char="Ø"/>
            </a:pPr>
            <a:endParaRPr lang="en-US" dirty="0">
              <a:latin typeface="Times New Roman"/>
              <a:cs typeface="Times New Roman"/>
            </a:endParaRPr>
          </a:p>
          <a:p>
            <a:pPr marL="342900" indent="-342900">
              <a:buFont typeface="Wingdings" charset="2"/>
              <a:buChar char="Ø"/>
            </a:pPr>
            <a:r>
              <a:rPr lang="en-US" sz="2200" dirty="0">
                <a:latin typeface="Times New Roman"/>
                <a:cs typeface="Times New Roman"/>
              </a:rPr>
              <a:t>100% test coverage to all our analysis codes</a:t>
            </a:r>
            <a:r>
              <a:rPr lang="en-US" sz="2200" dirty="0" smtClean="0">
                <a:latin typeface="Times New Roman"/>
                <a:cs typeface="Times New Roman"/>
              </a:rPr>
              <a:t>.</a:t>
            </a:r>
          </a:p>
          <a:p>
            <a:pPr marL="342900" indent="-342900">
              <a:buFont typeface="Wingdings" charset="2"/>
              <a:buChar char="Ø"/>
            </a:pPr>
            <a:endParaRPr lang="en-US" dirty="0">
              <a:latin typeface="Times New Roman"/>
              <a:cs typeface="Times New Roman"/>
            </a:endParaRPr>
          </a:p>
          <a:p>
            <a:pPr marL="342900" indent="-342900">
              <a:buFont typeface="Wingdings" charset="2"/>
              <a:buChar char="Ø"/>
            </a:pPr>
            <a:r>
              <a:rPr lang="en-US" sz="2200" dirty="0">
                <a:latin typeface="Times New Roman"/>
                <a:cs typeface="Times New Roman"/>
              </a:rPr>
              <a:t>Full documentation for the users and developers. </a:t>
            </a:r>
            <a:endParaRPr lang="en-US" sz="2200" dirty="0" smtClean="0">
              <a:latin typeface="Times New Roman"/>
              <a:cs typeface="Times New Roman"/>
            </a:endParaRPr>
          </a:p>
          <a:p>
            <a:pPr marL="342900" indent="-342900">
              <a:buFont typeface="Wingdings" charset="2"/>
              <a:buChar char="Ø"/>
            </a:pPr>
            <a:endParaRPr lang="en-US" dirty="0">
              <a:latin typeface="Times New Roman"/>
              <a:cs typeface="Times New Roman"/>
            </a:endParaRPr>
          </a:p>
          <a:p>
            <a:pPr marL="342900" indent="-342900">
              <a:buFont typeface="Wingdings" charset="2"/>
              <a:buChar char="Ø"/>
            </a:pPr>
            <a:r>
              <a:rPr lang="en-US" sz="2200" dirty="0">
                <a:latin typeface="Times New Roman"/>
                <a:cs typeface="Times New Roman"/>
              </a:rPr>
              <a:t>All our functions are fully tested and validated by numerous domain experts</a:t>
            </a:r>
            <a:r>
              <a:rPr lang="en-US" sz="2200" dirty="0" smtClean="0">
                <a:latin typeface="Times New Roman"/>
                <a:cs typeface="Times New Roman"/>
              </a:rPr>
              <a:t>.</a:t>
            </a:r>
            <a:endParaRPr lang="en-US" sz="2200" dirty="0">
              <a:latin typeface="Times New Roman"/>
              <a:cs typeface="Times New Roman"/>
            </a:endParaRPr>
          </a:p>
          <a:p>
            <a:endParaRPr lang="en-US" dirty="0">
              <a:latin typeface="Times New Roman"/>
              <a:cs typeface="Times New Roman"/>
            </a:endParaRPr>
          </a:p>
          <a:p>
            <a:pPr marL="342900" indent="-342900">
              <a:buFont typeface="Wingdings" charset="2"/>
              <a:buChar char="Ø"/>
            </a:pPr>
            <a:r>
              <a:rPr lang="en-US" sz="2200" dirty="0" smtClean="0">
                <a:latin typeface="Times New Roman"/>
                <a:cs typeface="Times New Roman"/>
              </a:rPr>
              <a:t>Open source :  </a:t>
            </a:r>
            <a:r>
              <a:rPr lang="en-US" sz="2200" dirty="0" smtClean="0">
                <a:latin typeface="Times New Roman"/>
                <a:cs typeface="Times New Roman"/>
                <a:hlinkClick r:id="rId3"/>
              </a:rPr>
              <a:t>https</a:t>
            </a:r>
            <a:r>
              <a:rPr lang="en-US" sz="2200" dirty="0">
                <a:latin typeface="Times New Roman"/>
                <a:cs typeface="Times New Roman"/>
                <a:hlinkClick r:id="rId3"/>
              </a:rPr>
              <a:t>://github.com/scikit-beam/scikit-</a:t>
            </a:r>
            <a:r>
              <a:rPr lang="en-US" sz="2200" dirty="0" smtClean="0">
                <a:latin typeface="Times New Roman"/>
                <a:cs typeface="Times New Roman"/>
                <a:hlinkClick r:id="rId3"/>
              </a:rPr>
              <a:t>beam</a:t>
            </a:r>
            <a:endParaRPr lang="en-US" sz="2200" dirty="0" smtClean="0">
              <a:latin typeface="Times New Roman"/>
              <a:cs typeface="Times New Roman"/>
            </a:endParaRPr>
          </a:p>
          <a:p>
            <a:pPr marL="342900" indent="-342900">
              <a:buFont typeface="Wingdings" charset="2"/>
              <a:buChar char="Ø"/>
            </a:pPr>
            <a:endParaRPr lang="en-US" dirty="0">
              <a:latin typeface="Times New Roman"/>
              <a:cs typeface="Times New Roman"/>
            </a:endParaRPr>
          </a:p>
          <a:p>
            <a:pPr marL="342900" indent="-342900">
              <a:buFont typeface="Wingdings" charset="2"/>
              <a:buChar char="Ø"/>
            </a:pPr>
            <a:r>
              <a:rPr lang="en-US" sz="2200" dirty="0">
                <a:latin typeface="Times New Roman"/>
                <a:cs typeface="Times New Roman"/>
              </a:rPr>
              <a:t>Scikit-beam  supports all levels of user expertise, from novice to developer</a:t>
            </a:r>
            <a:r>
              <a:rPr lang="en-US" sz="2200" dirty="0" smtClean="0">
                <a:latin typeface="Times New Roman"/>
                <a:cs typeface="Times New Roman"/>
              </a:rPr>
              <a:t>.</a:t>
            </a:r>
          </a:p>
          <a:p>
            <a:endParaRPr lang="en-US" sz="2200" dirty="0">
              <a:latin typeface="Times New Roman"/>
              <a:cs typeface="Times New Roman"/>
            </a:endParaRPr>
          </a:p>
        </p:txBody>
      </p:sp>
    </p:spTree>
    <p:custDataLst>
      <p:tags r:id="rId1"/>
    </p:custDataLst>
    <p:extLst>
      <p:ext uri="{BB962C8B-B14F-4D97-AF65-F5344CB8AC3E}">
        <p14:creationId xmlns:p14="http://schemas.microsoft.com/office/powerpoint/2010/main" val="3013183019"/>
      </p:ext>
    </p:extLst>
  </p:cSld>
  <p:clrMapOvr>
    <a:masterClrMapping/>
  </p:clrMapOvr>
  <p:transition spd="med" advTm="364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1"/>
          </a:xfrm>
        </p:spPr>
        <p:txBody>
          <a:bodyPr/>
          <a:lstStyle/>
          <a:p>
            <a:pPr algn="ctr"/>
            <a:r>
              <a:rPr lang="en-US" dirty="0" smtClean="0">
                <a:latin typeface="Times New Roman"/>
                <a:cs typeface="Times New Roman"/>
              </a:rPr>
              <a:t>Scikit-beam </a:t>
            </a:r>
            <a:r>
              <a:rPr lang="en-US" dirty="0">
                <a:latin typeface="Times New Roman"/>
                <a:cs typeface="Times New Roman"/>
              </a:rPr>
              <a:t/>
            </a:r>
            <a:br>
              <a:rPr lang="en-US" dirty="0">
                <a:latin typeface="Times New Roman"/>
                <a:cs typeface="Times New Roman"/>
              </a:rPr>
            </a:br>
            <a:r>
              <a:rPr lang="en-US" sz="2400" i="1" dirty="0" smtClean="0">
                <a:latin typeface="Times New Roman"/>
                <a:cs typeface="Times New Roman"/>
              </a:rPr>
              <a:t>XPCS fitting tool</a:t>
            </a:r>
            <a:endParaRPr lang="en-US" sz="2400" i="1" dirty="0">
              <a:latin typeface="Times New Roman"/>
              <a:cs typeface="Times New Roman"/>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733884517"/>
              </p:ext>
            </p:extLst>
          </p:nvPr>
        </p:nvGraphicFramePr>
        <p:xfrm>
          <a:off x="914400" y="2475350"/>
          <a:ext cx="7130431" cy="1130300"/>
        </p:xfrm>
        <a:graphic>
          <a:graphicData uri="http://schemas.openxmlformats.org/presentationml/2006/ole">
            <mc:AlternateContent xmlns:mc="http://schemas.openxmlformats.org/markup-compatibility/2006">
              <mc:Choice xmlns:v="urn:schemas-microsoft-com:vml" Requires="v">
                <p:oleObj spid="_x0000_s6167" name="Equation" r:id="rId4" imgW="1917700" imgH="304800" progId="Equation.3">
                  <p:embed/>
                </p:oleObj>
              </mc:Choice>
              <mc:Fallback>
                <p:oleObj name="Equation" r:id="rId4" imgW="1917700" imgH="304800" progId="Equation.3">
                  <p:embed/>
                  <p:pic>
                    <p:nvPicPr>
                      <p:cNvPr id="0" name=""/>
                      <p:cNvPicPr/>
                      <p:nvPr/>
                    </p:nvPicPr>
                    <p:blipFill>
                      <a:blip r:embed="rId5"/>
                      <a:stretch>
                        <a:fillRect/>
                      </a:stretch>
                    </p:blipFill>
                    <p:spPr>
                      <a:xfrm>
                        <a:off x="914400" y="2475350"/>
                        <a:ext cx="7130431" cy="1130300"/>
                      </a:xfrm>
                      <a:prstGeom prst="rect">
                        <a:avLst/>
                      </a:prstGeom>
                      <a:ln>
                        <a:solidFill>
                          <a:srgbClr val="000000"/>
                        </a:solidFill>
                      </a:ln>
                    </p:spPr>
                  </p:pic>
                </p:oleObj>
              </mc:Fallback>
            </mc:AlternateContent>
          </a:graphicData>
        </a:graphic>
      </p:graphicFrame>
      <p:sp>
        <p:nvSpPr>
          <p:cNvPr id="4" name="TextBox 3"/>
          <p:cNvSpPr txBox="1"/>
          <p:nvPr/>
        </p:nvSpPr>
        <p:spPr>
          <a:xfrm>
            <a:off x="381000" y="3914800"/>
            <a:ext cx="8229600" cy="19389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1" u="none" strike="noStrike" cap="none" spc="0" normalizeH="0" dirty="0" smtClean="0">
                <a:ln>
                  <a:noFill/>
                </a:ln>
                <a:effectLst/>
                <a:uFillTx/>
                <a:latin typeface="Times New Roman"/>
                <a:ea typeface="+mn-ea"/>
                <a:cs typeface="Times New Roman"/>
                <a:sym typeface="Helvetica"/>
              </a:rPr>
              <a:t>β</a:t>
            </a:r>
            <a:r>
              <a:rPr kumimoji="0" lang="en-US" sz="2400" b="0" i="1" u="none" strike="noStrike" cap="none" spc="0" normalizeH="0" baseline="-25000" dirty="0" smtClean="0">
                <a:ln>
                  <a:noFill/>
                </a:ln>
                <a:effectLst/>
                <a:uFillTx/>
                <a:latin typeface="Times New Roman"/>
                <a:ea typeface="+mn-ea"/>
                <a:cs typeface="Times New Roman"/>
                <a:sym typeface="Helvetica"/>
              </a:rPr>
              <a:t>2</a:t>
            </a:r>
            <a:r>
              <a:rPr kumimoji="0" lang="en-US" sz="2400" b="0" i="0" u="none" strike="noStrike" cap="none" spc="0" normalizeH="0" baseline="0" dirty="0" smtClean="0">
                <a:ln>
                  <a:noFill/>
                </a:ln>
                <a:effectLst/>
                <a:uFillTx/>
                <a:latin typeface="Times New Roman"/>
                <a:ea typeface="+mn-ea"/>
                <a:cs typeface="Times New Roman"/>
                <a:sym typeface="Helvetica"/>
              </a:rPr>
              <a:t> is the correlation</a:t>
            </a:r>
            <a:r>
              <a:rPr kumimoji="0" lang="en-US" sz="2400" b="0" i="0" u="none" strike="noStrike" cap="none" spc="0" normalizeH="0" dirty="0" smtClean="0">
                <a:ln>
                  <a:noFill/>
                </a:ln>
                <a:effectLst/>
                <a:uFillTx/>
                <a:latin typeface="Times New Roman"/>
                <a:ea typeface="+mn-ea"/>
                <a:cs typeface="Times New Roman"/>
                <a:sym typeface="Helvetica"/>
              </a:rPr>
              <a:t> function contrast factor, and </a:t>
            </a:r>
            <a:r>
              <a:rPr kumimoji="0" lang="en-US" sz="2400" b="0" i="1" u="none" strike="noStrike" cap="none" spc="0" normalizeH="0" dirty="0" smtClean="0">
                <a:ln>
                  <a:noFill/>
                </a:ln>
                <a:effectLst/>
                <a:uFillTx/>
                <a:latin typeface="Times New Roman"/>
                <a:ea typeface="+mn-ea"/>
                <a:cs typeface="Times New Roman"/>
                <a:sym typeface="Helvetica"/>
              </a:rPr>
              <a:t>g</a:t>
            </a:r>
            <a:r>
              <a:rPr kumimoji="0" lang="en-US" sz="2400" b="0" i="1" u="none" strike="noStrike" cap="none" spc="0" normalizeH="0" baseline="-25000" dirty="0" smtClean="0">
                <a:ln>
                  <a:noFill/>
                </a:ln>
                <a:effectLst/>
                <a:uFillTx/>
                <a:latin typeface="Times New Roman"/>
                <a:ea typeface="+mn-ea"/>
                <a:cs typeface="Times New Roman"/>
                <a:sym typeface="Helvetica"/>
              </a:rPr>
              <a:t>∞</a:t>
            </a:r>
            <a:r>
              <a:rPr kumimoji="0" lang="en-US" sz="2400" b="0" i="1" u="none" strike="noStrike" cap="none" spc="0" normalizeH="0" dirty="0" smtClean="0">
                <a:ln>
                  <a:noFill/>
                </a:ln>
                <a:effectLst/>
                <a:uFillTx/>
                <a:latin typeface="Times New Roman"/>
                <a:ea typeface="+mn-ea"/>
                <a:cs typeface="Times New Roman"/>
                <a:sym typeface="Helvetica"/>
              </a:rPr>
              <a:t> </a:t>
            </a:r>
            <a:r>
              <a:rPr kumimoji="0" lang="en-US" sz="2400" b="0" i="0" u="none" strike="noStrike" cap="none" spc="0" normalizeH="0" dirty="0" smtClean="0">
                <a:ln>
                  <a:noFill/>
                </a:ln>
                <a:effectLst/>
                <a:uFillTx/>
                <a:latin typeface="Times New Roman"/>
                <a:ea typeface="+mn-ea"/>
                <a:cs typeface="Times New Roman"/>
                <a:sym typeface="Helvetica"/>
              </a:rPr>
              <a:t>is the baseline. </a:t>
            </a:r>
          </a:p>
          <a:p>
            <a:pPr marL="0" marR="0" indent="0" algn="l" defTabSz="914400" rtl="0" fontAlgn="auto" latinLnBrk="0" hangingPunct="0">
              <a:lnSpc>
                <a:spcPct val="100000"/>
              </a:lnSpc>
              <a:spcBef>
                <a:spcPts val="0"/>
              </a:spcBef>
              <a:spcAft>
                <a:spcPts val="0"/>
              </a:spcAft>
              <a:buClrTx/>
              <a:buSzTx/>
              <a:buFontTx/>
              <a:buNone/>
              <a:tabLst/>
            </a:pPr>
            <a:endParaRPr lang="en-US" sz="2400" dirty="0">
              <a:latin typeface="Times New Roman"/>
              <a:cs typeface="Times New Roman"/>
              <a:sym typeface="Helvetica"/>
            </a:endParaRPr>
          </a:p>
          <a:p>
            <a:pPr marL="0" marR="0" indent="0" algn="l" defTabSz="914400" rtl="0" fontAlgn="auto" latinLnBrk="0" hangingPunct="0">
              <a:lnSpc>
                <a:spcPct val="100000"/>
              </a:lnSpc>
              <a:spcBef>
                <a:spcPts val="0"/>
              </a:spcBef>
              <a:spcAft>
                <a:spcPts val="0"/>
              </a:spcAft>
              <a:buClrTx/>
              <a:buSzTx/>
              <a:buFontTx/>
              <a:buNone/>
              <a:tabLst/>
            </a:pPr>
            <a:r>
              <a:rPr kumimoji="0" lang="en-US" sz="2400" b="1" i="0" u="sng" strike="noStrike" cap="none" spc="0" normalizeH="0" dirty="0" smtClean="0">
                <a:ln>
                  <a:noFill/>
                </a:ln>
                <a:effectLst/>
                <a:uFillTx/>
                <a:latin typeface="Times New Roman"/>
                <a:ea typeface="+mn-ea"/>
                <a:cs typeface="Times New Roman"/>
                <a:sym typeface="Helvetica"/>
              </a:rPr>
              <a:t>ISF describes all dynamics information about a system</a:t>
            </a:r>
            <a:r>
              <a:rPr kumimoji="0" lang="en-US" sz="2400" b="0" i="0" u="none" strike="noStrike" cap="none" spc="0" normalizeH="0" dirty="0" smtClean="0">
                <a:ln>
                  <a:noFill/>
                </a:ln>
                <a:effectLst/>
                <a:uFillTx/>
                <a:latin typeface="Times New Roman"/>
                <a:ea typeface="+mn-ea"/>
                <a:cs typeface="Times New Roman"/>
                <a:sym typeface="Helvetica"/>
              </a:rPr>
              <a:t>. </a:t>
            </a:r>
            <a:r>
              <a:rPr lang="en-US" sz="2400" dirty="0">
                <a:latin typeface="Times New Roman"/>
                <a:cs typeface="Times New Roman"/>
              </a:rPr>
              <a:t>T</a:t>
            </a:r>
            <a:r>
              <a:rPr kumimoji="0" lang="en-US" sz="2400" b="0" i="0" u="none" strike="noStrike" cap="none" spc="0" normalizeH="0" dirty="0" smtClean="0">
                <a:ln>
                  <a:noFill/>
                </a:ln>
                <a:effectLst/>
                <a:uFillTx/>
                <a:latin typeface="Times New Roman"/>
                <a:ea typeface="+mn-ea"/>
                <a:cs typeface="Times New Roman"/>
                <a:sym typeface="Helvetica"/>
              </a:rPr>
              <a:t>herefore, XPCS method provides a direct measurement of the nano- and micro-scale dynamics of the </a:t>
            </a:r>
            <a:r>
              <a:rPr lang="en-US" sz="2400" dirty="0">
                <a:latin typeface="Times New Roman"/>
                <a:cs typeface="Times New Roman"/>
              </a:rPr>
              <a:t>scatterers</a:t>
            </a:r>
            <a:r>
              <a:rPr kumimoji="0" lang="en-US" sz="2400" b="0" i="0" u="none" strike="noStrike" cap="none" spc="0" normalizeH="0" dirty="0" smtClean="0">
                <a:ln>
                  <a:noFill/>
                </a:ln>
                <a:effectLst/>
                <a:uFillTx/>
                <a:latin typeface="Times New Roman"/>
                <a:ea typeface="+mn-ea"/>
                <a:cs typeface="Times New Roman"/>
                <a:sym typeface="Helvetica"/>
              </a:rPr>
              <a:t>.</a:t>
            </a:r>
          </a:p>
        </p:txBody>
      </p:sp>
      <p:sp>
        <p:nvSpPr>
          <p:cNvPr id="5" name="TextBox 4"/>
          <p:cNvSpPr txBox="1"/>
          <p:nvPr/>
        </p:nvSpPr>
        <p:spPr>
          <a:xfrm>
            <a:off x="304800" y="1391733"/>
            <a:ext cx="8229600"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400" dirty="0" smtClean="0">
                <a:latin typeface="Times New Roman"/>
                <a:cs typeface="Times New Roman"/>
              </a:rPr>
              <a:t>Intermediate scattering function (ISF) or dynamic structure factor </a:t>
            </a:r>
            <a:r>
              <a:rPr lang="en-US" sz="2400" i="1" dirty="0" smtClean="0">
                <a:latin typeface="Times New Roman"/>
                <a:cs typeface="Times New Roman"/>
              </a:rPr>
              <a:t>g</a:t>
            </a:r>
            <a:r>
              <a:rPr lang="en-US" sz="2400" i="1" baseline="30000" dirty="0" smtClean="0">
                <a:latin typeface="Times New Roman"/>
                <a:cs typeface="Times New Roman"/>
              </a:rPr>
              <a:t>(1)</a:t>
            </a:r>
            <a:r>
              <a:rPr lang="en-US" sz="2400" i="1" dirty="0" smtClean="0">
                <a:latin typeface="Times New Roman"/>
                <a:cs typeface="Times New Roman"/>
              </a:rPr>
              <a:t>(q,t) </a:t>
            </a:r>
            <a:r>
              <a:rPr lang="en-US" sz="2400" dirty="0" smtClean="0">
                <a:latin typeface="Times New Roman"/>
                <a:cs typeface="Times New Roman"/>
              </a:rPr>
              <a:t>is calculated in theoretical simulations.</a:t>
            </a:r>
            <a:endParaRPr kumimoji="0" lang="en-US" sz="2400" b="0" i="0" u="none" strike="noStrike" cap="none" spc="0" normalizeH="0" baseline="0" dirty="0">
              <a:ln>
                <a:noFill/>
              </a:ln>
              <a:solidFill>
                <a:schemeClr val="accent6"/>
              </a:solidFill>
              <a:effectLst/>
              <a:uFillTx/>
              <a:latin typeface="Times New Roman"/>
              <a:cs typeface="Times New Roman"/>
              <a:sym typeface="Helvetica"/>
            </a:endParaRPr>
          </a:p>
        </p:txBody>
      </p:sp>
    </p:spTree>
    <p:custDataLst>
      <p:tags r:id="rId2"/>
    </p:custDataLst>
    <p:extLst>
      <p:ext uri="{BB962C8B-B14F-4D97-AF65-F5344CB8AC3E}">
        <p14:creationId xmlns:p14="http://schemas.microsoft.com/office/powerpoint/2010/main" val="519525230"/>
      </p:ext>
    </p:extLst>
  </p:cSld>
  <p:clrMapOvr>
    <a:masterClrMapping/>
  </p:clrMapOvr>
  <p:transition spd="med" advTm="808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542"/>
            <a:ext cx="8229600" cy="1143001"/>
          </a:xfrm>
        </p:spPr>
        <p:txBody>
          <a:bodyPr/>
          <a:lstStyle/>
          <a:p>
            <a:pPr algn="ctr"/>
            <a:r>
              <a:rPr lang="en-US" dirty="0"/>
              <a:t>Python Multiprocessing – </a:t>
            </a:r>
            <a:r>
              <a:rPr lang="en-US" dirty="0" smtClean="0"/>
              <a:t>Process  Class with Queue</a:t>
            </a:r>
            <a:endParaRPr lang="en-US" dirty="0"/>
          </a:p>
        </p:txBody>
      </p:sp>
      <p:sp>
        <p:nvSpPr>
          <p:cNvPr id="3" name="TextBox 2"/>
          <p:cNvSpPr txBox="1"/>
          <p:nvPr/>
        </p:nvSpPr>
        <p:spPr>
          <a:xfrm>
            <a:off x="270200" y="1237491"/>
            <a:ext cx="8682410" cy="48936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indent="-342900">
              <a:buFont typeface="Wingdings" charset="2"/>
              <a:buChar char="Ø"/>
            </a:pPr>
            <a:r>
              <a:rPr lang="en-US" sz="2400" b="1" dirty="0" smtClean="0">
                <a:latin typeface="Times New Roman"/>
                <a:cs typeface="Times New Roman"/>
              </a:rPr>
              <a:t>Queues</a:t>
            </a:r>
            <a:r>
              <a:rPr lang="en-US" sz="2400" dirty="0" smtClean="0">
                <a:latin typeface="Times New Roman"/>
                <a:cs typeface="Times New Roman"/>
              </a:rPr>
              <a:t> </a:t>
            </a:r>
            <a:r>
              <a:rPr lang="en-US" sz="2400" dirty="0">
                <a:latin typeface="Times New Roman"/>
                <a:cs typeface="Times New Roman"/>
              </a:rPr>
              <a:t>are thread and process safe</a:t>
            </a:r>
            <a:r>
              <a:rPr lang="en-US" sz="2400" dirty="0" smtClean="0">
                <a:latin typeface="Times New Roman"/>
                <a:cs typeface="Times New Roman"/>
              </a:rPr>
              <a:t>.</a:t>
            </a:r>
          </a:p>
          <a:p>
            <a:endParaRPr lang="en-US" sz="2400" dirty="0">
              <a:latin typeface="Times New Roman"/>
              <a:cs typeface="Times New Roman"/>
            </a:endParaRPr>
          </a:p>
          <a:p>
            <a:pPr marL="342900" indent="-342900">
              <a:buFont typeface="Wingdings" charset="2"/>
              <a:buChar char="Ø"/>
            </a:pPr>
            <a:r>
              <a:rPr lang="en-US" sz="2400" dirty="0" smtClean="0">
                <a:latin typeface="Times New Roman"/>
                <a:cs typeface="Times New Roman"/>
              </a:rPr>
              <a:t>Two FIFO</a:t>
            </a:r>
            <a:r>
              <a:rPr lang="en-US" sz="2400" dirty="0">
                <a:latin typeface="Times New Roman"/>
                <a:cs typeface="Times New Roman"/>
              </a:rPr>
              <a:t>(First In, First Out) queues can be created to send input data elements and receive output data respectively</a:t>
            </a:r>
            <a:r>
              <a:rPr lang="en-US" sz="2400" dirty="0" smtClean="0">
                <a:latin typeface="Times New Roman"/>
                <a:cs typeface="Times New Roman"/>
              </a:rPr>
              <a:t>.</a:t>
            </a:r>
          </a:p>
          <a:p>
            <a:pPr marL="342900" indent="-342900">
              <a:buFont typeface="Wingdings" charset="2"/>
              <a:buChar char="Ø"/>
            </a:pPr>
            <a:endParaRPr lang="en-US" sz="2400" dirty="0">
              <a:latin typeface="Times New Roman"/>
              <a:cs typeface="Times New Roman"/>
            </a:endParaRPr>
          </a:p>
          <a:p>
            <a:pPr marL="342900" indent="-342900">
              <a:buFont typeface="Wingdings" charset="2"/>
              <a:buChar char="Ø"/>
            </a:pPr>
            <a:r>
              <a:rPr lang="en-US" sz="2400" b="1" dirty="0" smtClean="0">
                <a:latin typeface="Times New Roman"/>
                <a:cs typeface="Times New Roman"/>
              </a:rPr>
              <a:t>Pipe</a:t>
            </a:r>
            <a:r>
              <a:rPr lang="en-US" sz="2400" dirty="0" smtClean="0">
                <a:latin typeface="Times New Roman"/>
                <a:cs typeface="Times New Roman"/>
              </a:rPr>
              <a:t> returns a pair of connection objects connected by a pipe. Each connection object has send() and recv() methods. Two processors(or threads) try to read from or write to the same end of the pipe at the same time data can be corrupted. Using different ends at of the pipe at same time is risk free.</a:t>
            </a:r>
          </a:p>
          <a:p>
            <a:pPr marL="342900" indent="-342900">
              <a:buFont typeface="Wingdings" charset="2"/>
              <a:buChar char="Ø"/>
            </a:pPr>
            <a:endParaRPr lang="en-US" sz="2400" dirty="0">
              <a:latin typeface="Times New Roman"/>
              <a:cs typeface="Times New Roman"/>
            </a:endParaRPr>
          </a:p>
          <a:p>
            <a:pPr marL="342900" indent="-342900">
              <a:buFont typeface="Wingdings" charset="2"/>
              <a:buChar char="Ø"/>
            </a:pPr>
            <a:r>
              <a:rPr lang="en-US" sz="2400" dirty="0">
                <a:latin typeface="Times New Roman"/>
                <a:cs typeface="Times New Roman"/>
              </a:rPr>
              <a:t>Even though it is possible to use a </a:t>
            </a:r>
            <a:r>
              <a:rPr lang="en-US" sz="2400" dirty="0" smtClean="0">
                <a:latin typeface="Times New Roman"/>
                <a:cs typeface="Times New Roman"/>
              </a:rPr>
              <a:t>Process </a:t>
            </a:r>
            <a:r>
              <a:rPr lang="en-US" sz="2400" dirty="0">
                <a:latin typeface="Times New Roman"/>
                <a:cs typeface="Times New Roman"/>
              </a:rPr>
              <a:t>without queues or pipes,  it is recommended to use them to avoid synchronization locks. </a:t>
            </a:r>
          </a:p>
        </p:txBody>
      </p:sp>
    </p:spTree>
    <p:custDataLst>
      <p:tags r:id="rId1"/>
    </p:custDataLst>
    <p:extLst>
      <p:ext uri="{BB962C8B-B14F-4D97-AF65-F5344CB8AC3E}">
        <p14:creationId xmlns:p14="http://schemas.microsoft.com/office/powerpoint/2010/main" val="3749730420"/>
      </p:ext>
    </p:extLst>
  </p:cSld>
  <p:clrMapOvr>
    <a:masterClrMapping/>
  </p:clrMapOvr>
  <p:transition spd="med" advTm="372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338" y="178293"/>
            <a:ext cx="8229600" cy="1143001"/>
          </a:xfrm>
        </p:spPr>
        <p:txBody>
          <a:bodyPr/>
          <a:lstStyle/>
          <a:p>
            <a:pPr algn="ctr"/>
            <a:r>
              <a:rPr lang="en-US" dirty="0">
                <a:latin typeface="Times New Roman"/>
                <a:cs typeface="Times New Roman"/>
              </a:rPr>
              <a:t>Python </a:t>
            </a:r>
            <a:r>
              <a:rPr lang="en-US" dirty="0" smtClean="0">
                <a:latin typeface="Times New Roman"/>
                <a:cs typeface="Times New Roman"/>
              </a:rPr>
              <a:t>Multiprocessing – Communication between processes</a:t>
            </a:r>
            <a:endParaRPr lang="en-US" dirty="0"/>
          </a:p>
        </p:txBody>
      </p:sp>
      <p:sp>
        <p:nvSpPr>
          <p:cNvPr id="3" name="Rectangle 2"/>
          <p:cNvSpPr/>
          <p:nvPr/>
        </p:nvSpPr>
        <p:spPr>
          <a:xfrm>
            <a:off x="343338" y="1514872"/>
            <a:ext cx="8483600" cy="4524315"/>
          </a:xfrm>
          <a:prstGeom prst="rect">
            <a:avLst/>
          </a:prstGeom>
        </p:spPr>
        <p:txBody>
          <a:bodyPr wrap="square">
            <a:spAutoFit/>
          </a:bodyPr>
          <a:lstStyle/>
          <a:p>
            <a:pPr marL="342900" indent="-342900">
              <a:buFont typeface="Wingdings" charset="2"/>
              <a:buChar char="Ø"/>
            </a:pPr>
            <a:r>
              <a:rPr lang="en-US" sz="2400" dirty="0" smtClean="0">
                <a:latin typeface="Times New Roman"/>
                <a:cs typeface="Times New Roman"/>
              </a:rPr>
              <a:t>When </a:t>
            </a:r>
            <a:r>
              <a:rPr lang="en-US" sz="2400" dirty="0">
                <a:latin typeface="Times New Roman"/>
                <a:cs typeface="Times New Roman"/>
              </a:rPr>
              <a:t>using multiple </a:t>
            </a:r>
            <a:r>
              <a:rPr lang="en-US" sz="2400" dirty="0" smtClean="0">
                <a:latin typeface="Times New Roman"/>
                <a:cs typeface="Times New Roman"/>
              </a:rPr>
              <a:t>processes </a:t>
            </a:r>
            <a:r>
              <a:rPr lang="en-US" sz="2400" dirty="0">
                <a:latin typeface="Times New Roman"/>
                <a:cs typeface="Times New Roman"/>
              </a:rPr>
              <a:t>to run parallel computation it needs some communication between these </a:t>
            </a:r>
            <a:r>
              <a:rPr lang="en-US" sz="2400" dirty="0" smtClean="0">
                <a:latin typeface="Times New Roman"/>
                <a:cs typeface="Times New Roman"/>
              </a:rPr>
              <a:t>processes. </a:t>
            </a:r>
            <a:endParaRPr lang="en-US" sz="2400" dirty="0">
              <a:latin typeface="Times New Roman"/>
              <a:cs typeface="Times New Roman"/>
            </a:endParaRPr>
          </a:p>
          <a:p>
            <a:pPr marL="342900" indent="-342900">
              <a:buFont typeface="Wingdings" charset="2"/>
              <a:buChar char="Ø"/>
            </a:pPr>
            <a:endParaRPr lang="en-US" sz="2400" dirty="0">
              <a:latin typeface="Times New Roman"/>
              <a:cs typeface="Times New Roman"/>
            </a:endParaRPr>
          </a:p>
          <a:p>
            <a:pPr marL="342900" indent="-342900">
              <a:buFont typeface="Wingdings" charset="2"/>
              <a:buChar char="Ø"/>
            </a:pPr>
            <a:r>
              <a:rPr lang="en-US" sz="2400" b="1" dirty="0">
                <a:latin typeface="Times New Roman"/>
                <a:cs typeface="Times New Roman"/>
              </a:rPr>
              <a:t>Python use </a:t>
            </a:r>
            <a:r>
              <a:rPr lang="en-US" sz="2400" b="1" dirty="0" smtClean="0">
                <a:latin typeface="Times New Roman"/>
                <a:cs typeface="Times New Roman"/>
              </a:rPr>
              <a:t>pickle </a:t>
            </a:r>
            <a:r>
              <a:rPr lang="en-US" sz="2400" b="1" dirty="0">
                <a:latin typeface="Times New Roman"/>
                <a:cs typeface="Times New Roman"/>
              </a:rPr>
              <a:t>module </a:t>
            </a:r>
            <a:r>
              <a:rPr lang="en-US" sz="2400" dirty="0">
                <a:latin typeface="Times New Roman"/>
                <a:cs typeface="Times New Roman"/>
              </a:rPr>
              <a:t>for these conversations </a:t>
            </a:r>
          </a:p>
          <a:p>
            <a:endParaRPr lang="en-US" sz="2400" dirty="0">
              <a:latin typeface="Times New Roman"/>
              <a:cs typeface="Times New Roman"/>
            </a:endParaRPr>
          </a:p>
          <a:p>
            <a:pPr marL="342900" indent="-342900">
              <a:buFont typeface="Wingdings" charset="2"/>
              <a:buChar char="Ø"/>
            </a:pPr>
            <a:r>
              <a:rPr lang="en-US" sz="2400" dirty="0">
                <a:latin typeface="Times New Roman"/>
                <a:cs typeface="Times New Roman"/>
              </a:rPr>
              <a:t>When sending an object from one process to another, Python convert it to a stream of bytes “</a:t>
            </a:r>
            <a:r>
              <a:rPr lang="en-US" sz="2400" b="1" dirty="0">
                <a:latin typeface="Times New Roman"/>
                <a:cs typeface="Times New Roman"/>
              </a:rPr>
              <a:t>pickling</a:t>
            </a:r>
            <a:r>
              <a:rPr lang="en-US" sz="2400" dirty="0">
                <a:latin typeface="Times New Roman"/>
                <a:cs typeface="Times New Roman"/>
              </a:rPr>
              <a:t>” and the assemble the object back at the </a:t>
            </a:r>
            <a:r>
              <a:rPr lang="en-US" sz="2400" dirty="0" smtClean="0">
                <a:latin typeface="Times New Roman"/>
                <a:cs typeface="Times New Roman"/>
              </a:rPr>
              <a:t>receiving </a:t>
            </a:r>
            <a:r>
              <a:rPr lang="en-US" sz="2400" dirty="0">
                <a:latin typeface="Times New Roman"/>
                <a:cs typeface="Times New Roman"/>
              </a:rPr>
              <a:t>end “</a:t>
            </a:r>
            <a:r>
              <a:rPr lang="en-US" sz="2400" b="1" dirty="0">
                <a:latin typeface="Times New Roman"/>
                <a:cs typeface="Times New Roman"/>
              </a:rPr>
              <a:t>unpickling</a:t>
            </a:r>
            <a:r>
              <a:rPr lang="en-US" sz="2400" dirty="0"/>
              <a:t>” </a:t>
            </a:r>
            <a:endParaRPr lang="en-US" sz="2400" dirty="0" smtClean="0"/>
          </a:p>
          <a:p>
            <a:pPr marL="342900" indent="-342900">
              <a:buFont typeface="Wingdings" charset="2"/>
              <a:buChar char="Ø"/>
            </a:pPr>
            <a:endParaRPr lang="en-US" sz="2400" dirty="0"/>
          </a:p>
          <a:p>
            <a:pPr marL="342900" indent="-342900">
              <a:buFont typeface="Wingdings" charset="2"/>
              <a:buChar char="Ø"/>
            </a:pPr>
            <a:r>
              <a:rPr lang="en-US" sz="2400" dirty="0">
                <a:latin typeface="Times New Roman"/>
                <a:cs typeface="Times New Roman"/>
              </a:rPr>
              <a:t>Pickling and unpickling can add </a:t>
            </a:r>
            <a:r>
              <a:rPr lang="en-US" sz="2400" dirty="0" smtClean="0">
                <a:latin typeface="Times New Roman"/>
                <a:cs typeface="Times New Roman"/>
              </a:rPr>
              <a:t>considerable </a:t>
            </a:r>
            <a:r>
              <a:rPr lang="en-US" sz="2400" dirty="0">
                <a:latin typeface="Times New Roman"/>
                <a:cs typeface="Times New Roman"/>
              </a:rPr>
              <a:t>overhead to the </a:t>
            </a:r>
            <a:r>
              <a:rPr lang="en-US" sz="2400" dirty="0" smtClean="0">
                <a:latin typeface="Times New Roman"/>
                <a:cs typeface="Times New Roman"/>
              </a:rPr>
              <a:t>multiprocessing. </a:t>
            </a:r>
            <a:r>
              <a:rPr lang="en-US" sz="2400" dirty="0">
                <a:latin typeface="Times New Roman"/>
                <a:cs typeface="Times New Roman"/>
              </a:rPr>
              <a:t>Therefore, </a:t>
            </a:r>
            <a:r>
              <a:rPr lang="en-US" sz="2400" b="1" dirty="0">
                <a:latin typeface="Times New Roman"/>
                <a:cs typeface="Times New Roman"/>
              </a:rPr>
              <a:t>having few arguments to send</a:t>
            </a:r>
            <a:r>
              <a:rPr lang="en-US" sz="2400" b="1" dirty="0" smtClean="0">
                <a:latin typeface="Times New Roman"/>
                <a:cs typeface="Times New Roman"/>
              </a:rPr>
              <a:t>/receive </a:t>
            </a:r>
            <a:r>
              <a:rPr lang="en-US" sz="2400" b="1" dirty="0">
                <a:latin typeface="Times New Roman"/>
                <a:cs typeface="Times New Roman"/>
              </a:rPr>
              <a:t>as possible will increase the performance</a:t>
            </a:r>
            <a:r>
              <a:rPr lang="en-US" sz="2400" dirty="0">
                <a:latin typeface="Times New Roman"/>
                <a:cs typeface="Times New Roman"/>
              </a:rPr>
              <a:t>. </a:t>
            </a:r>
          </a:p>
        </p:txBody>
      </p:sp>
    </p:spTree>
    <p:custDataLst>
      <p:tags r:id="rId1"/>
    </p:custDataLst>
    <p:extLst>
      <p:ext uri="{BB962C8B-B14F-4D97-AF65-F5344CB8AC3E}">
        <p14:creationId xmlns:p14="http://schemas.microsoft.com/office/powerpoint/2010/main" val="3680650045"/>
      </p:ext>
    </p:extLst>
  </p:cSld>
  <p:clrMapOvr>
    <a:masterClrMapping/>
  </p:clrMapOvr>
  <p:transition spd="med" advTm="455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134" y="62555"/>
            <a:ext cx="8229600" cy="1143001"/>
          </a:xfrm>
        </p:spPr>
        <p:txBody>
          <a:bodyPr/>
          <a:lstStyle/>
          <a:p>
            <a:pPr algn="ctr"/>
            <a:r>
              <a:rPr lang="en-US" dirty="0" smtClean="0">
                <a:latin typeface="Times New Roman"/>
                <a:cs typeface="Times New Roman"/>
              </a:rPr>
              <a:t>Future Work</a:t>
            </a:r>
            <a:endParaRPr lang="en-US" dirty="0">
              <a:latin typeface="Times New Roman"/>
              <a:cs typeface="Times New Roman"/>
            </a:endParaRPr>
          </a:p>
        </p:txBody>
      </p:sp>
      <p:sp>
        <p:nvSpPr>
          <p:cNvPr id="3" name="TextBox 2"/>
          <p:cNvSpPr txBox="1"/>
          <p:nvPr/>
        </p:nvSpPr>
        <p:spPr>
          <a:xfrm>
            <a:off x="585432" y="918492"/>
            <a:ext cx="8169030" cy="55091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342900" indent="-342900">
              <a:buFont typeface="Wingdings" charset="2"/>
              <a:buChar char="Ø"/>
            </a:pPr>
            <a:r>
              <a:rPr lang="en-US" sz="2200" dirty="0" smtClean="0">
                <a:latin typeface="Times New Roman"/>
                <a:cs typeface="Times New Roman"/>
              </a:rPr>
              <a:t>Python numba module to accelerate the performance of the Scikit-beam XPCS software tools.</a:t>
            </a:r>
          </a:p>
          <a:p>
            <a:endParaRPr lang="en-US" sz="2200" dirty="0" smtClean="0">
              <a:latin typeface="Times New Roman"/>
              <a:cs typeface="Times New Roman"/>
            </a:endParaRPr>
          </a:p>
          <a:p>
            <a:pPr marL="342900" indent="-342900">
              <a:buFont typeface="Wingdings" charset="2"/>
              <a:buChar char="Ø"/>
            </a:pPr>
            <a:r>
              <a:rPr lang="en-US" sz="2200" dirty="0" smtClean="0">
                <a:latin typeface="Times New Roman"/>
                <a:cs typeface="Times New Roman"/>
              </a:rPr>
              <a:t>Using numba, array oriented and math-heavy Python programs can be just-in-time(jit) complied to native machine instructions using few annotations</a:t>
            </a:r>
          </a:p>
          <a:p>
            <a:pPr marL="342900" indent="-342900">
              <a:buFont typeface="Wingdings" charset="2"/>
              <a:buChar char="Ø"/>
            </a:pPr>
            <a:endParaRPr kumimoji="0" lang="en-US" sz="2200" b="0" i="0" u="none" strike="noStrike" cap="none" spc="0" normalizeH="0" baseline="0" dirty="0" smtClean="0">
              <a:ln>
                <a:noFill/>
              </a:ln>
              <a:solidFill>
                <a:schemeClr val="accent6"/>
              </a:solidFill>
              <a:effectLst/>
              <a:uFillTx/>
              <a:latin typeface="Times New Roman"/>
              <a:cs typeface="Times New Roman"/>
              <a:sym typeface="Helvetica Neue"/>
            </a:endParaRPr>
          </a:p>
          <a:p>
            <a:pPr marL="342900" indent="-342900">
              <a:buFont typeface="Wingdings" charset="2"/>
              <a:buChar char="Ø"/>
            </a:pPr>
            <a:r>
              <a:rPr lang="en-US" sz="2200" dirty="0" smtClean="0">
                <a:latin typeface="Times New Roman"/>
                <a:cs typeface="Times New Roman"/>
              </a:rPr>
              <a:t>Other advantage is numba accelerate codes can be run on either CPU or GPU hardware.</a:t>
            </a:r>
          </a:p>
          <a:p>
            <a:pPr marL="342900" indent="-342900">
              <a:buFont typeface="Wingdings" charset="2"/>
              <a:buChar char="Ø"/>
            </a:pPr>
            <a:endParaRPr kumimoji="0" lang="en-US" sz="2200" b="0" i="0" u="none" strike="noStrike" cap="none" spc="0" normalizeH="0" baseline="0" dirty="0" smtClean="0">
              <a:ln>
                <a:noFill/>
              </a:ln>
              <a:solidFill>
                <a:schemeClr val="accent6"/>
              </a:solidFill>
              <a:effectLst/>
              <a:uFillTx/>
              <a:latin typeface="Times New Roman"/>
              <a:cs typeface="Times New Roman"/>
              <a:sym typeface="Helvetica Neue"/>
            </a:endParaRPr>
          </a:p>
          <a:p>
            <a:pPr marL="342900" indent="-342900">
              <a:buFont typeface="Wingdings" charset="2"/>
              <a:buChar char="Ø"/>
            </a:pPr>
            <a:r>
              <a:rPr lang="en-US" sz="2200" dirty="0" smtClean="0">
                <a:latin typeface="Times New Roman"/>
                <a:cs typeface="Times New Roman"/>
              </a:rPr>
              <a:t>Therefore, we are planning on use the numba's CUDA support exposes facilities in time correlation function.</a:t>
            </a:r>
          </a:p>
          <a:p>
            <a:pPr marL="342900" indent="-342900">
              <a:buFont typeface="Wingdings" charset="2"/>
              <a:buChar char="Ø"/>
            </a:pPr>
            <a:endParaRPr kumimoji="0" lang="en-US" sz="2200" b="0" i="0" u="none" strike="noStrike" cap="none" spc="0" normalizeH="0" baseline="0" dirty="0" smtClean="0">
              <a:ln>
                <a:noFill/>
              </a:ln>
              <a:solidFill>
                <a:schemeClr val="accent6"/>
              </a:solidFill>
              <a:effectLst/>
              <a:uFillTx/>
              <a:latin typeface="Times New Roman"/>
              <a:cs typeface="Times New Roman"/>
              <a:sym typeface="Helvetica Neue"/>
            </a:endParaRPr>
          </a:p>
          <a:p>
            <a:pPr marL="342900" indent="-342900">
              <a:buFont typeface="Wingdings" charset="2"/>
              <a:buChar char="Ø"/>
            </a:pPr>
            <a:r>
              <a:rPr lang="en-US" sz="2200" dirty="0" smtClean="0">
                <a:latin typeface="Times New Roman"/>
                <a:cs typeface="Times New Roman"/>
              </a:rPr>
              <a:t>Compare performance acceleration of many-core and multi-core approaches using Python. Benchmark different Python parallelize options.</a:t>
            </a:r>
            <a:endParaRPr kumimoji="0" lang="en-US" sz="2200" b="0" i="0" u="none" strike="noStrike" cap="none" spc="0" normalizeH="0" baseline="0" dirty="0">
              <a:ln>
                <a:noFill/>
              </a:ln>
              <a:solidFill>
                <a:schemeClr val="accent6"/>
              </a:solidFill>
              <a:effectLst/>
              <a:uFillTx/>
              <a:latin typeface="Times New Roman"/>
              <a:cs typeface="Times New Roman"/>
              <a:sym typeface="Helvetica Neue"/>
            </a:endParaRPr>
          </a:p>
        </p:txBody>
      </p:sp>
    </p:spTree>
    <p:custDataLst>
      <p:tags r:id="rId1"/>
    </p:custDataLst>
    <p:extLst>
      <p:ext uri="{BB962C8B-B14F-4D97-AF65-F5344CB8AC3E}">
        <p14:creationId xmlns:p14="http://schemas.microsoft.com/office/powerpoint/2010/main" val="1200184902"/>
      </p:ext>
    </p:extLst>
  </p:cSld>
  <p:clrMapOvr>
    <a:masterClrMapping/>
  </p:clrMapOvr>
  <p:transition spd="med" advTm="456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399" y="54505"/>
            <a:ext cx="8737601" cy="1143001"/>
          </a:xfrm>
        </p:spPr>
        <p:txBody>
          <a:bodyPr>
            <a:normAutofit/>
          </a:bodyPr>
          <a:lstStyle/>
          <a:p>
            <a:pPr algn="ctr"/>
            <a:r>
              <a:rPr lang="en-US" dirty="0" smtClean="0">
                <a:latin typeface="Times New Roman"/>
                <a:cs typeface="Times New Roman"/>
              </a:rPr>
              <a:t>Scikit-beam – Python data analysis library </a:t>
            </a:r>
            <a:br>
              <a:rPr lang="en-US" dirty="0" smtClean="0">
                <a:latin typeface="Times New Roman"/>
                <a:cs typeface="Times New Roman"/>
              </a:rPr>
            </a:br>
            <a:endParaRPr lang="en-US" dirty="0">
              <a:latin typeface="Times New Roman"/>
              <a:cs typeface="Times New Roman"/>
            </a:endParaRPr>
          </a:p>
        </p:txBody>
      </p:sp>
      <p:sp>
        <p:nvSpPr>
          <p:cNvPr id="5" name="TextBox 4"/>
          <p:cNvSpPr txBox="1"/>
          <p:nvPr/>
        </p:nvSpPr>
        <p:spPr>
          <a:xfrm>
            <a:off x="716149" y="1473932"/>
            <a:ext cx="8048097" cy="4770537"/>
          </a:xfrm>
          <a:prstGeom prst="rect">
            <a:avLst/>
          </a:prstGeom>
          <a:pattFill prst="ltVert">
            <a:fgClr>
              <a:schemeClr val="accent5">
                <a:lumMod val="40000"/>
                <a:lumOff val="60000"/>
              </a:schemeClr>
            </a:fgClr>
            <a:bgClr>
              <a:prstClr val="white"/>
            </a:bgClr>
          </a:pattFill>
          <a:ln>
            <a:solidFill>
              <a:srgbClr val="141313"/>
            </a:solidFill>
          </a:ln>
        </p:spPr>
        <p:txBody>
          <a:bodyPr wrap="square" rtlCol="0">
            <a:spAutoFit/>
          </a:bodyPr>
          <a:lstStyle/>
          <a:p>
            <a:pPr marL="570406" indent="-570406">
              <a:buFont typeface="Wingdings" charset="2"/>
              <a:buChar char="ü"/>
            </a:pPr>
            <a:r>
              <a:rPr lang="en-US" sz="2800" kern="1200" dirty="0">
                <a:latin typeface="Times New Roman"/>
                <a:cs typeface="Times New Roman"/>
              </a:rPr>
              <a:t>Differential Phase Contrast</a:t>
            </a:r>
          </a:p>
          <a:p>
            <a:pPr marL="570406" indent="-570406">
              <a:buFont typeface="Wingdings" charset="2"/>
              <a:buChar char="ü"/>
            </a:pPr>
            <a:r>
              <a:rPr lang="en-US" sz="2800" dirty="0" smtClean="0">
                <a:latin typeface="Times New Roman"/>
                <a:cs typeface="Times New Roman"/>
              </a:rPr>
              <a:t>X-ray Speckle Visibility Spectroscopy</a:t>
            </a:r>
            <a:endParaRPr lang="en-US" sz="2800" kern="1200" dirty="0">
              <a:latin typeface="Times New Roman"/>
              <a:cs typeface="Times New Roman"/>
            </a:endParaRPr>
          </a:p>
          <a:p>
            <a:pPr marL="570406" indent="-570406">
              <a:buFont typeface="Wingdings" charset="2"/>
              <a:buChar char="ü"/>
            </a:pPr>
            <a:r>
              <a:rPr lang="en-US" sz="2800" kern="1200" dirty="0">
                <a:latin typeface="Times New Roman"/>
                <a:cs typeface="Times New Roman"/>
              </a:rPr>
              <a:t>X-ray </a:t>
            </a:r>
            <a:r>
              <a:rPr lang="en-US" sz="2800" kern="1200" dirty="0" smtClean="0">
                <a:latin typeface="Times New Roman"/>
                <a:cs typeface="Times New Roman"/>
              </a:rPr>
              <a:t>Fluorescence Techniques</a:t>
            </a:r>
            <a:endParaRPr lang="en-US" sz="2800" kern="1200" dirty="0">
              <a:latin typeface="Times New Roman"/>
              <a:cs typeface="Times New Roman"/>
            </a:endParaRPr>
          </a:p>
          <a:p>
            <a:pPr marL="570406" indent="-570406">
              <a:buFont typeface="Wingdings" charset="2"/>
              <a:buChar char="ü"/>
            </a:pPr>
            <a:r>
              <a:rPr lang="en-US" sz="2800" kern="1200" dirty="0">
                <a:latin typeface="Times New Roman"/>
                <a:cs typeface="Times New Roman"/>
              </a:rPr>
              <a:t>Full-field Imaging</a:t>
            </a:r>
          </a:p>
          <a:p>
            <a:pPr marL="570406" indent="-570406">
              <a:buFont typeface="Wingdings" charset="2"/>
              <a:buChar char="ü"/>
            </a:pPr>
            <a:r>
              <a:rPr lang="en-US" sz="2800" kern="1200" dirty="0">
                <a:latin typeface="Times New Roman"/>
                <a:cs typeface="Times New Roman"/>
              </a:rPr>
              <a:t>Powder Diffraction</a:t>
            </a:r>
          </a:p>
          <a:p>
            <a:pPr marL="570406" indent="-570406">
              <a:buFont typeface="Wingdings" charset="2"/>
              <a:buChar char="ü"/>
            </a:pPr>
            <a:r>
              <a:rPr lang="en-US" sz="2800" kern="1200" dirty="0">
                <a:latin typeface="Times New Roman"/>
                <a:cs typeface="Times New Roman"/>
              </a:rPr>
              <a:t>X-ray Photon Correlation </a:t>
            </a:r>
            <a:r>
              <a:rPr lang="en-US" sz="2800" kern="1200" dirty="0" smtClean="0">
                <a:latin typeface="Times New Roman"/>
                <a:cs typeface="Times New Roman"/>
              </a:rPr>
              <a:t>Spectroscopy</a:t>
            </a:r>
          </a:p>
          <a:p>
            <a:pPr marL="570406" indent="-570406">
              <a:buFont typeface="Wingdings" charset="2"/>
              <a:buChar char="ü"/>
            </a:pPr>
            <a:endParaRPr lang="en-US" sz="2400" dirty="0">
              <a:solidFill>
                <a:schemeClr val="tx2"/>
              </a:solidFill>
              <a:latin typeface="Times New Roman"/>
              <a:cs typeface="Times New Roman"/>
            </a:endParaRPr>
          </a:p>
          <a:p>
            <a:pPr marL="570406" indent="-570406">
              <a:buFont typeface="Wingdings" charset="2"/>
              <a:buChar char="ü"/>
            </a:pPr>
            <a:endParaRPr lang="en-US" sz="2400" kern="1200" dirty="0" smtClean="0">
              <a:solidFill>
                <a:schemeClr val="tx2"/>
              </a:solidFill>
              <a:latin typeface="Times New Roman"/>
              <a:cs typeface="Times New Roman"/>
            </a:endParaRPr>
          </a:p>
          <a:p>
            <a:endParaRPr lang="en-US" sz="2400" kern="1200" dirty="0">
              <a:solidFill>
                <a:schemeClr val="tx2"/>
              </a:solidFill>
              <a:latin typeface="Times New Roman"/>
              <a:cs typeface="Times New Roman"/>
            </a:endParaRPr>
          </a:p>
          <a:p>
            <a:pPr algn="ctr"/>
            <a:endParaRPr lang="en-US" sz="3600" b="1" kern="1200" dirty="0" smtClean="0">
              <a:solidFill>
                <a:schemeClr val="tx2"/>
              </a:solidFill>
              <a:latin typeface="Times New Roman"/>
              <a:cs typeface="Times New Roman"/>
            </a:endParaRPr>
          </a:p>
          <a:p>
            <a:pPr algn="ctr"/>
            <a:r>
              <a:rPr lang="en-US" sz="2800" b="1" kern="1200" dirty="0" smtClean="0">
                <a:solidFill>
                  <a:schemeClr val="tx2"/>
                </a:solidFill>
                <a:latin typeface="Times New Roman"/>
                <a:cs typeface="Times New Roman"/>
              </a:rPr>
              <a:t>Analysis</a:t>
            </a:r>
            <a:endParaRPr lang="en-US" sz="2800" b="1" kern="1200" dirty="0">
              <a:solidFill>
                <a:schemeClr val="tx2"/>
              </a:solidFill>
              <a:latin typeface="Times New Roman"/>
              <a:cs typeface="Times New Roman"/>
            </a:endParaRPr>
          </a:p>
        </p:txBody>
      </p:sp>
      <p:pic>
        <p:nvPicPr>
          <p:cNvPr id="8" name="Picture 7" descr="scipyshiny_sma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6667" y="4457825"/>
            <a:ext cx="948266" cy="1343530"/>
          </a:xfrm>
          <a:prstGeom prst="rect">
            <a:avLst/>
          </a:prstGeom>
        </p:spPr>
      </p:pic>
      <p:pic>
        <p:nvPicPr>
          <p:cNvPr id="9" name="Picture 8" descr="numpy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4509" y="2667939"/>
            <a:ext cx="1509669" cy="949383"/>
          </a:xfrm>
          <a:prstGeom prst="rect">
            <a:avLst/>
          </a:prstGeom>
          <a:ln>
            <a:solidFill>
              <a:srgbClr val="4F81BD"/>
            </a:solidFill>
          </a:ln>
        </p:spPr>
      </p:pic>
      <p:pic>
        <p:nvPicPr>
          <p:cNvPr id="10" name="Picture 9" descr="scikit-image-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4708" y="4736856"/>
            <a:ext cx="1566491" cy="716490"/>
          </a:xfrm>
          <a:prstGeom prst="rect">
            <a:avLst/>
          </a:prstGeom>
          <a:ln>
            <a:solidFill>
              <a:schemeClr val="accent1"/>
            </a:solidFill>
          </a:ln>
        </p:spPr>
      </p:pic>
      <p:pic>
        <p:nvPicPr>
          <p:cNvPr id="11" name="Picture 10" descr="665467.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0065" y="1799238"/>
            <a:ext cx="829735" cy="911686"/>
          </a:xfrm>
          <a:prstGeom prst="rect">
            <a:avLst/>
          </a:prstGeom>
          <a:ln>
            <a:solidFill>
              <a:srgbClr val="4F81BD"/>
            </a:solidFill>
          </a:ln>
        </p:spPr>
      </p:pic>
      <p:pic>
        <p:nvPicPr>
          <p:cNvPr id="12" name="Picture 11" descr="pandas_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86933" y="4485659"/>
            <a:ext cx="1439333" cy="1074273"/>
          </a:xfrm>
          <a:prstGeom prst="rect">
            <a:avLst/>
          </a:prstGeom>
          <a:ln>
            <a:solidFill>
              <a:srgbClr val="4F81BD"/>
            </a:solidFill>
          </a:ln>
        </p:spPr>
      </p:pic>
      <p:pic>
        <p:nvPicPr>
          <p:cNvPr id="13" name="Picture 12" descr="sklearn.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01350" y="4499790"/>
            <a:ext cx="1378313" cy="917777"/>
          </a:xfrm>
          <a:prstGeom prst="rect">
            <a:avLst/>
          </a:prstGeom>
          <a:ln>
            <a:solidFill>
              <a:srgbClr val="4F81BD"/>
            </a:solidFill>
          </a:ln>
        </p:spPr>
      </p:pic>
      <p:sp>
        <p:nvSpPr>
          <p:cNvPr id="3" name="TextBox 2"/>
          <p:cNvSpPr txBox="1"/>
          <p:nvPr/>
        </p:nvSpPr>
        <p:spPr>
          <a:xfrm>
            <a:off x="716149" y="722817"/>
            <a:ext cx="8007514"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dirty="0">
                <a:latin typeface="Times New Roman"/>
                <a:cs typeface="Times New Roman"/>
              </a:rPr>
              <a:t>A</a:t>
            </a:r>
            <a:r>
              <a:rPr lang="en-US" dirty="0" smtClean="0">
                <a:latin typeface="Times New Roman"/>
                <a:cs typeface="Times New Roman"/>
              </a:rPr>
              <a:t>nalysis  </a:t>
            </a:r>
            <a:r>
              <a:rPr lang="en-US" dirty="0">
                <a:latin typeface="Times New Roman"/>
                <a:cs typeface="Times New Roman"/>
              </a:rPr>
              <a:t>tools </a:t>
            </a:r>
            <a:r>
              <a:rPr lang="en-US" dirty="0" smtClean="0">
                <a:latin typeface="Times New Roman"/>
                <a:cs typeface="Times New Roman"/>
              </a:rPr>
              <a:t>for X-ray, neutron and electron data. </a:t>
            </a:r>
            <a:endParaRPr kumimoji="0" lang="en-US" sz="2800" b="0" i="0" u="none" strike="noStrike" cap="none" spc="0" normalizeH="0" baseline="0" dirty="0">
              <a:ln>
                <a:noFill/>
              </a:ln>
              <a:solidFill>
                <a:schemeClr val="accent6"/>
              </a:solidFill>
              <a:effectLst/>
              <a:uFillTx/>
              <a:latin typeface="+mn-lt"/>
              <a:ea typeface="+mn-ea"/>
              <a:cs typeface="+mn-cs"/>
              <a:sym typeface="Helvetica Neue"/>
            </a:endParaRPr>
          </a:p>
        </p:txBody>
      </p:sp>
    </p:spTree>
    <p:extLst>
      <p:ext uri="{BB962C8B-B14F-4D97-AF65-F5344CB8AC3E}">
        <p14:creationId xmlns:p14="http://schemas.microsoft.com/office/powerpoint/2010/main" val="626635650"/>
      </p:ext>
    </p:extLst>
  </p:cSld>
  <p:clrMapOvr>
    <a:masterClrMapping/>
  </p:clrMapOvr>
  <p:transition spd="med" advTm="43872"/>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3134"/>
            <a:ext cx="8915400" cy="1143001"/>
          </a:xfrm>
        </p:spPr>
        <p:txBody>
          <a:bodyPr/>
          <a:lstStyle/>
          <a:p>
            <a:pPr algn="ctr"/>
            <a:r>
              <a:rPr lang="en-US" dirty="0" smtClean="0">
                <a:latin typeface="Times New Roman"/>
                <a:cs typeface="Times New Roman"/>
              </a:rPr>
              <a:t>X-ray Photon Correlation Spectroscopy (XPCS)</a:t>
            </a:r>
            <a:endParaRPr lang="en-US" dirty="0">
              <a:latin typeface="Times New Roman"/>
              <a:cs typeface="Times New Roman"/>
            </a:endParaRPr>
          </a:p>
        </p:txBody>
      </p:sp>
      <p:sp>
        <p:nvSpPr>
          <p:cNvPr id="3" name="TextBox 2"/>
          <p:cNvSpPr txBox="1"/>
          <p:nvPr/>
        </p:nvSpPr>
        <p:spPr>
          <a:xfrm>
            <a:off x="4277738" y="962417"/>
            <a:ext cx="4673091" cy="5647695"/>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1900" dirty="0" smtClean="0">
                <a:solidFill>
                  <a:srgbClr val="000000"/>
                </a:solidFill>
                <a:latin typeface="Times New Roman"/>
                <a:cs typeface="Times New Roman"/>
                <a:sym typeface="Helvetica"/>
              </a:rPr>
              <a:t>Speckle pattern is the characteristic of the specific arrangement of the scatters.</a:t>
            </a:r>
          </a:p>
          <a:p>
            <a:endParaRPr lang="en-US" sz="1900" dirty="0">
              <a:solidFill>
                <a:srgbClr val="000000"/>
              </a:solidFill>
              <a:latin typeface="Times New Roman"/>
              <a:cs typeface="Times New Roman"/>
              <a:sym typeface="Helvetica"/>
            </a:endParaRPr>
          </a:p>
          <a:p>
            <a:r>
              <a:rPr lang="en-US" sz="1900" dirty="0" smtClean="0">
                <a:solidFill>
                  <a:srgbClr val="000000"/>
                </a:solidFill>
                <a:latin typeface="Times New Roman"/>
                <a:cs typeface="Times New Roman"/>
                <a:sym typeface="Helvetica"/>
              </a:rPr>
              <a:t>The resultant speckle intensity changes as the scatters fluctuate over time.</a:t>
            </a:r>
          </a:p>
          <a:p>
            <a:endParaRPr lang="en-US" sz="1900" dirty="0">
              <a:solidFill>
                <a:srgbClr val="000000"/>
              </a:solidFill>
              <a:latin typeface="Times New Roman"/>
              <a:cs typeface="Times New Roman"/>
              <a:sym typeface="Helvetica"/>
            </a:endParaRPr>
          </a:p>
          <a:p>
            <a:r>
              <a:rPr lang="en-US" sz="1900" dirty="0" smtClean="0">
                <a:solidFill>
                  <a:srgbClr val="000000"/>
                </a:solidFill>
                <a:latin typeface="Times New Roman"/>
                <a:cs typeface="Times New Roman"/>
                <a:sym typeface="Helvetica"/>
              </a:rPr>
              <a:t>The </a:t>
            </a:r>
            <a:r>
              <a:rPr lang="en-US" sz="1900" dirty="0">
                <a:solidFill>
                  <a:srgbClr val="000000"/>
                </a:solidFill>
                <a:latin typeface="Times New Roman"/>
                <a:cs typeface="Times New Roman"/>
                <a:sym typeface="Helvetica"/>
              </a:rPr>
              <a:t>time auto correlation functions of the speckle fluctuations reveal the </a:t>
            </a:r>
            <a:r>
              <a:rPr lang="en-US" sz="1900" dirty="0">
                <a:solidFill>
                  <a:srgbClr val="000000"/>
                </a:solidFill>
                <a:latin typeface="Times New Roman"/>
                <a:cs typeface="Times New Roman"/>
              </a:rPr>
              <a:t>scattering wave-vector </a:t>
            </a:r>
            <a:r>
              <a:rPr lang="en-US" sz="1900" dirty="0">
                <a:solidFill>
                  <a:srgbClr val="000000"/>
                </a:solidFill>
                <a:latin typeface="Times New Roman"/>
                <a:cs typeface="Times New Roman"/>
                <a:sym typeface="Helvetica"/>
              </a:rPr>
              <a:t>dependent timescales associated with the motion of the </a:t>
            </a:r>
            <a:r>
              <a:rPr lang="en-US" sz="1900" dirty="0">
                <a:solidFill>
                  <a:srgbClr val="000000"/>
                </a:solidFill>
                <a:latin typeface="Times New Roman"/>
                <a:cs typeface="Times New Roman"/>
              </a:rPr>
              <a:t>scatterers</a:t>
            </a:r>
            <a:r>
              <a:rPr lang="en-US" sz="1900" dirty="0">
                <a:solidFill>
                  <a:srgbClr val="000000"/>
                </a:solidFill>
                <a:latin typeface="Times New Roman"/>
                <a:cs typeface="Times New Roman"/>
                <a:sym typeface="Helvetica"/>
              </a:rPr>
              <a:t>. </a:t>
            </a:r>
            <a:endParaRPr lang="en-US" sz="1900" dirty="0" smtClean="0">
              <a:solidFill>
                <a:srgbClr val="000000"/>
              </a:solidFill>
              <a:latin typeface="Times New Roman"/>
              <a:cs typeface="Times New Roman"/>
              <a:sym typeface="Helvetica"/>
            </a:endParaRPr>
          </a:p>
          <a:p>
            <a:endParaRPr lang="en-US" sz="1900" b="1" u="sng" dirty="0">
              <a:solidFill>
                <a:srgbClr val="000000"/>
              </a:solidFill>
              <a:latin typeface="Times New Roman"/>
              <a:cs typeface="Times New Roman"/>
              <a:sym typeface="Helvetica"/>
            </a:endParaRPr>
          </a:p>
          <a:p>
            <a:pPr marL="0" marR="0" indent="0" algn="l" defTabSz="914400" rtl="0" fontAlgn="auto" latinLnBrk="0" hangingPunct="0">
              <a:lnSpc>
                <a:spcPct val="100000"/>
              </a:lnSpc>
              <a:spcBef>
                <a:spcPts val="0"/>
              </a:spcBef>
              <a:spcAft>
                <a:spcPts val="0"/>
              </a:spcAft>
              <a:buClrTx/>
              <a:buSzTx/>
              <a:buFontTx/>
              <a:buNone/>
              <a:tabLst/>
            </a:pPr>
            <a:r>
              <a:rPr kumimoji="0" lang="en-US" sz="1900" b="1" i="0" u="sng" strike="noStrike" cap="none" spc="0" normalizeH="0" baseline="0" dirty="0" smtClean="0">
                <a:ln>
                  <a:noFill/>
                </a:ln>
                <a:solidFill>
                  <a:srgbClr val="000000"/>
                </a:solidFill>
                <a:effectLst/>
                <a:uFillTx/>
                <a:latin typeface="Times New Roman"/>
                <a:cs typeface="Times New Roman"/>
                <a:sym typeface="Helvetica"/>
              </a:rPr>
              <a:t>A powerful experimental tool </a:t>
            </a:r>
            <a:r>
              <a:rPr lang="en-US" sz="1900" b="1" u="sng" dirty="0" smtClean="0">
                <a:solidFill>
                  <a:srgbClr val="000000"/>
                </a:solidFill>
                <a:latin typeface="Times New Roman"/>
                <a:cs typeface="Times New Roman"/>
              </a:rPr>
              <a:t>to </a:t>
            </a:r>
          </a:p>
          <a:p>
            <a:pPr marL="457200" marR="0" indent="-457200" algn="l" defTabSz="914400" rtl="0" fontAlgn="auto" latinLnBrk="0" hangingPunct="0">
              <a:lnSpc>
                <a:spcPct val="100000"/>
              </a:lnSpc>
              <a:spcBef>
                <a:spcPts val="0"/>
              </a:spcBef>
              <a:spcAft>
                <a:spcPts val="0"/>
              </a:spcAft>
              <a:buClrTx/>
              <a:buSzTx/>
              <a:buFontTx/>
              <a:buAutoNum type="arabicPeriod"/>
              <a:tabLst/>
            </a:pPr>
            <a:r>
              <a:rPr lang="en-US" sz="1900" dirty="0">
                <a:solidFill>
                  <a:srgbClr val="000000"/>
                </a:solidFill>
                <a:latin typeface="Times New Roman"/>
                <a:cs typeface="Times New Roman"/>
              </a:rPr>
              <a:t>S</a:t>
            </a:r>
            <a:r>
              <a:rPr kumimoji="0" lang="en-US" sz="1900" b="0" i="0" u="none" strike="noStrike" cap="none" spc="0" normalizeH="0" baseline="0" dirty="0" smtClean="0">
                <a:ln>
                  <a:noFill/>
                </a:ln>
                <a:solidFill>
                  <a:srgbClr val="000000"/>
                </a:solidFill>
                <a:effectLst/>
                <a:uFillTx/>
                <a:latin typeface="Times New Roman"/>
                <a:cs typeface="Times New Roman"/>
                <a:sym typeface="Helvetica"/>
              </a:rPr>
              <a:t>tudy </a:t>
            </a:r>
            <a:r>
              <a:rPr kumimoji="0" lang="en-US" sz="1900" b="0" i="0" u="none" strike="noStrike" cap="none" spc="0" normalizeH="0" dirty="0" smtClean="0">
                <a:ln>
                  <a:noFill/>
                </a:ln>
                <a:solidFill>
                  <a:srgbClr val="000000"/>
                </a:solidFill>
                <a:effectLst/>
                <a:uFillTx/>
                <a:latin typeface="Times New Roman"/>
                <a:cs typeface="Times New Roman"/>
                <a:sym typeface="Helvetica"/>
              </a:rPr>
              <a:t>nano- and meso</a:t>
            </a:r>
            <a:r>
              <a:rPr lang="en-US" sz="1900" dirty="0" smtClean="0">
                <a:solidFill>
                  <a:srgbClr val="000000"/>
                </a:solidFill>
                <a:latin typeface="Times New Roman"/>
                <a:cs typeface="Times New Roman"/>
              </a:rPr>
              <a:t>-scale dynamics of materials. </a:t>
            </a:r>
          </a:p>
          <a:p>
            <a:pPr marL="457200" marR="0" indent="-457200" algn="l" defTabSz="914400" rtl="0" fontAlgn="auto" latinLnBrk="0" hangingPunct="0">
              <a:lnSpc>
                <a:spcPct val="100000"/>
              </a:lnSpc>
              <a:spcBef>
                <a:spcPts val="0"/>
              </a:spcBef>
              <a:spcAft>
                <a:spcPts val="0"/>
              </a:spcAft>
              <a:buClrTx/>
              <a:buSzTx/>
              <a:buFontTx/>
              <a:buAutoNum type="arabicPeriod"/>
              <a:tabLst/>
            </a:pPr>
            <a:r>
              <a:rPr lang="en-US" sz="1900" dirty="0" smtClean="0">
                <a:solidFill>
                  <a:srgbClr val="000000"/>
                </a:solidFill>
                <a:latin typeface="Times New Roman"/>
                <a:cs typeface="Times New Roman"/>
              </a:rPr>
              <a:t>Study both, equilibrium and non-equilibrium dynamics.</a:t>
            </a:r>
          </a:p>
          <a:p>
            <a:pPr marR="0" algn="l" defTabSz="914400" rtl="0" fontAlgn="auto" latinLnBrk="0" hangingPunct="0">
              <a:lnSpc>
                <a:spcPct val="100000"/>
              </a:lnSpc>
              <a:spcBef>
                <a:spcPts val="0"/>
              </a:spcBef>
              <a:spcAft>
                <a:spcPts val="0"/>
              </a:spcAft>
              <a:buClrTx/>
              <a:buSzTx/>
              <a:tabLst/>
            </a:pPr>
            <a:endParaRPr lang="en-US" sz="1900" dirty="0" smtClean="0">
              <a:solidFill>
                <a:srgbClr val="000000"/>
              </a:solidFill>
              <a:latin typeface="Times New Roman"/>
              <a:cs typeface="Times New Roman"/>
            </a:endParaRPr>
          </a:p>
          <a:p>
            <a:r>
              <a:rPr lang="en-US" sz="1900" u="sng" dirty="0">
                <a:solidFill>
                  <a:srgbClr val="000000"/>
                </a:solidFill>
                <a:latin typeface="Times New Roman"/>
                <a:cs typeface="Times New Roman"/>
              </a:rPr>
              <a:t>XPCS access a unique combination of length- and time-scales</a:t>
            </a:r>
            <a:endParaRPr lang="en-US" sz="1900" dirty="0" smtClean="0">
              <a:solidFill>
                <a:srgbClr val="000000"/>
              </a:solidFill>
              <a:latin typeface="Times New Roman"/>
              <a:cs typeface="Times New Roman"/>
            </a:endParaRPr>
          </a:p>
        </p:txBody>
      </p:sp>
      <p:pic>
        <p:nvPicPr>
          <p:cNvPr id="4" name="Si.mp4">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287421" y="3510180"/>
            <a:ext cx="3267691" cy="2870200"/>
          </a:xfrm>
          <a:prstGeom prst="rect">
            <a:avLst/>
          </a:prstGeom>
          <a:ln>
            <a:solidFill>
              <a:schemeClr val="tx1"/>
            </a:solidFill>
          </a:ln>
        </p:spPr>
      </p:pic>
      <p:sp>
        <p:nvSpPr>
          <p:cNvPr id="7" name="TextBox 6"/>
          <p:cNvSpPr txBox="1"/>
          <p:nvPr/>
        </p:nvSpPr>
        <p:spPr>
          <a:xfrm>
            <a:off x="287421" y="962417"/>
            <a:ext cx="3491818" cy="2554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smtClean="0">
                <a:ln>
                  <a:noFill/>
                </a:ln>
                <a:solidFill>
                  <a:schemeClr val="accent6"/>
                </a:solidFill>
                <a:effectLst/>
                <a:uFillTx/>
                <a:latin typeface="Times New Roman"/>
                <a:ea typeface="+mn-ea"/>
                <a:cs typeface="Times New Roman"/>
                <a:sym typeface="Helvetica Neue"/>
              </a:rPr>
              <a:t>Coherent</a:t>
            </a:r>
            <a:r>
              <a:rPr kumimoji="0" lang="en-US" sz="2000" b="0" i="0" u="none" strike="noStrike" cap="none" spc="0" normalizeH="0" dirty="0" smtClean="0">
                <a:ln>
                  <a:noFill/>
                </a:ln>
                <a:solidFill>
                  <a:schemeClr val="accent6"/>
                </a:solidFill>
                <a:effectLst/>
                <a:uFillTx/>
                <a:latin typeface="Times New Roman"/>
                <a:ea typeface="+mn-ea"/>
                <a:cs typeface="Times New Roman"/>
                <a:sym typeface="Helvetica Neue"/>
              </a:rPr>
              <a:t> X-ray scattering experiments are enabled at third generation synchrotron facilities.</a:t>
            </a:r>
          </a:p>
          <a:p>
            <a:pPr marL="0" marR="0" indent="0" algn="l" defTabSz="914400" rtl="0" fontAlgn="auto" latinLnBrk="0" hangingPunct="0">
              <a:lnSpc>
                <a:spcPct val="100000"/>
              </a:lnSpc>
              <a:spcBef>
                <a:spcPts val="0"/>
              </a:spcBef>
              <a:spcAft>
                <a:spcPts val="0"/>
              </a:spcAft>
              <a:buClrTx/>
              <a:buSzTx/>
              <a:buFontTx/>
              <a:buNone/>
              <a:tabLst/>
            </a:pPr>
            <a:endParaRPr lang="en-US" sz="2000" baseline="0" dirty="0">
              <a:latin typeface="Times New Roman"/>
              <a:cs typeface="Times New Roman"/>
            </a:endParaRPr>
          </a:p>
          <a:p>
            <a:pPr marL="0" marR="0" indent="0" algn="l"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dirty="0" smtClean="0">
                <a:ln>
                  <a:noFill/>
                </a:ln>
                <a:solidFill>
                  <a:schemeClr val="accent6"/>
                </a:solidFill>
                <a:effectLst/>
                <a:uFillTx/>
                <a:latin typeface="Times New Roman"/>
                <a:ea typeface="+mn-ea"/>
                <a:cs typeface="Times New Roman"/>
                <a:sym typeface="Helvetica Neue"/>
              </a:rPr>
              <a:t>When the coherent light scattered by a heterogeneous sample it produces a  speckle pattern.</a:t>
            </a:r>
            <a:endParaRPr kumimoji="0" lang="en-US" sz="2000" b="0" i="0" u="none" strike="noStrike" cap="none" spc="0" normalizeH="0" baseline="0" dirty="0">
              <a:ln>
                <a:noFill/>
              </a:ln>
              <a:solidFill>
                <a:schemeClr val="accent6"/>
              </a:solidFill>
              <a:effectLst/>
              <a:uFillTx/>
              <a:latin typeface="Times New Roman"/>
              <a:ea typeface="+mn-ea"/>
              <a:cs typeface="Times New Roman"/>
              <a:sym typeface="Helvetica Neue"/>
            </a:endParaRPr>
          </a:p>
        </p:txBody>
      </p:sp>
    </p:spTree>
    <p:custDataLst>
      <p:tags r:id="rId1"/>
    </p:custDataLst>
    <p:extLst>
      <p:ext uri="{BB962C8B-B14F-4D97-AF65-F5344CB8AC3E}">
        <p14:creationId xmlns:p14="http://schemas.microsoft.com/office/powerpoint/2010/main" val="1819508850"/>
      </p:ext>
    </p:extLst>
  </p:cSld>
  <p:clrMapOvr>
    <a:masterClrMapping/>
  </p:clrMapOvr>
  <p:transition spd="med" advTm="7347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4"/>
                    </p:tgtEl>
                  </p:cond>
                </p:stCondLst>
                <p:endSync evt="end" delay="0">
                  <p:rtn val="all"/>
                </p:endSync>
                <p:childTnLst>
                  <p:par>
                    <p:cTn id="48" fill="hold">
                      <p:stCondLst>
                        <p:cond delay="0"/>
                      </p:stCondLst>
                      <p:childTnLst>
                        <p:par>
                          <p:cTn id="49" fill="hold">
                            <p:stCondLst>
                              <p:cond delay="0"/>
                            </p:stCondLst>
                            <p:childTnLst>
                              <p:par>
                                <p:cTn id="50" presetID="2" presetClass="mediacall" presetSubtype="0" fill="hold" nodeType="clickEffect">
                                  <p:stCondLst>
                                    <p:cond delay="0"/>
                                  </p:stCondLst>
                                  <p:childTnLst>
                                    <p:cmd type="call" cmd="togglePause">
                                      <p:cBhvr>
                                        <p:cTn id="51" dur="1" fill="hold"/>
                                        <p:tgtEl>
                                          <p:spTgt spid="4"/>
                                        </p:tgtEl>
                                      </p:cBhvr>
                                    </p:cmd>
                                  </p:childTnLst>
                                </p:cTn>
                              </p:par>
                            </p:childTnLst>
                          </p:cTn>
                        </p:par>
                      </p:childTnLst>
                    </p:cTn>
                  </p:par>
                </p:childTnLst>
              </p:cTn>
              <p:nextCondLst>
                <p:cond evt="onClick" delay="0">
                  <p:tgtEl>
                    <p:spTgt spid="4"/>
                  </p:tgtEl>
                </p:cond>
              </p:nextCondLst>
            </p:seq>
            <p:video>
              <p:cMediaNode vol="80000">
                <p:cTn id="52" fill="hold" display="0">
                  <p:stCondLst>
                    <p:cond delay="indefinite"/>
                  </p:stCondLst>
                </p:cTn>
                <p:tgtEl>
                  <p:spTgt spid="4"/>
                </p:tgtEl>
              </p:cMediaNode>
            </p:video>
          </p:childTnLst>
        </p:cTn>
      </p:par>
    </p:tnLst>
    <p:bldLst>
      <p:bldP spid="3" grpId="1" uiExpand="1" build="allAtOnce" animBg="1"/>
    </p:bldLst>
  </p:timing>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435364584"/>
              </p:ext>
            </p:extLst>
          </p:nvPr>
        </p:nvGraphicFramePr>
        <p:xfrm>
          <a:off x="2991811" y="1367221"/>
          <a:ext cx="5544259" cy="1528418"/>
        </p:xfrm>
        <a:graphic>
          <a:graphicData uri="http://schemas.openxmlformats.org/presentationml/2006/ole">
            <mc:AlternateContent xmlns:mc="http://schemas.openxmlformats.org/markup-compatibility/2006">
              <mc:Choice xmlns:v="urn:schemas-microsoft-com:vml" Requires="v">
                <p:oleObj spid="_x0000_s1157" name="Equation" r:id="rId4" imgW="1930400" imgH="533400" progId="Equation.3">
                  <p:embed/>
                </p:oleObj>
              </mc:Choice>
              <mc:Fallback>
                <p:oleObj name="Equation" r:id="rId4" imgW="1930400" imgH="533400" progId="Equation.3">
                  <p:embed/>
                  <p:pic>
                    <p:nvPicPr>
                      <p:cNvPr id="0" name=""/>
                      <p:cNvPicPr/>
                      <p:nvPr/>
                    </p:nvPicPr>
                    <p:blipFill>
                      <a:blip r:embed="rId5"/>
                      <a:stretch>
                        <a:fillRect/>
                      </a:stretch>
                    </p:blipFill>
                    <p:spPr>
                      <a:xfrm>
                        <a:off x="2991811" y="1367221"/>
                        <a:ext cx="5544259" cy="1528418"/>
                      </a:xfrm>
                      <a:prstGeom prst="rect">
                        <a:avLst/>
                      </a:prstGeom>
                      <a:ln>
                        <a:solidFill>
                          <a:srgbClr val="000000"/>
                        </a:solidFill>
                      </a:ln>
                    </p:spPr>
                  </p:pic>
                </p:oleObj>
              </mc:Fallback>
            </mc:AlternateContent>
          </a:graphicData>
        </a:graphic>
      </p:graphicFrame>
      <p:grpSp>
        <p:nvGrpSpPr>
          <p:cNvPr id="9" name="Group 8"/>
          <p:cNvGrpSpPr/>
          <p:nvPr/>
        </p:nvGrpSpPr>
        <p:grpSpPr>
          <a:xfrm>
            <a:off x="457200" y="1367221"/>
            <a:ext cx="851175" cy="873650"/>
            <a:chOff x="457200" y="1367221"/>
            <a:chExt cx="851175" cy="873650"/>
          </a:xfrm>
        </p:grpSpPr>
        <p:sp>
          <p:nvSpPr>
            <p:cNvPr id="6" name="Rectangle 5"/>
            <p:cNvSpPr/>
            <p:nvPr/>
          </p:nvSpPr>
          <p:spPr>
            <a:xfrm>
              <a:off x="457200" y="1367221"/>
              <a:ext cx="831411" cy="87365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Screen Shot 2016-05-21 at 1.50.29 P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 y="1367221"/>
              <a:ext cx="851175" cy="873650"/>
            </a:xfrm>
            <a:prstGeom prst="rect">
              <a:avLst/>
            </a:prstGeom>
          </p:spPr>
        </p:pic>
      </p:grpSp>
      <p:grpSp>
        <p:nvGrpSpPr>
          <p:cNvPr id="10" name="Group 9"/>
          <p:cNvGrpSpPr/>
          <p:nvPr/>
        </p:nvGrpSpPr>
        <p:grpSpPr>
          <a:xfrm>
            <a:off x="778767" y="1599652"/>
            <a:ext cx="983811" cy="873650"/>
            <a:chOff x="304800" y="1367221"/>
            <a:chExt cx="983811" cy="873650"/>
          </a:xfrm>
        </p:grpSpPr>
        <p:sp>
          <p:nvSpPr>
            <p:cNvPr id="11" name="Rectangle 10"/>
            <p:cNvSpPr/>
            <p:nvPr/>
          </p:nvSpPr>
          <p:spPr>
            <a:xfrm>
              <a:off x="457200" y="1367221"/>
              <a:ext cx="831411" cy="87365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creen Shot 2016-05-21 at 1.50.29 P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0" y="1367221"/>
              <a:ext cx="851175" cy="873650"/>
            </a:xfrm>
            <a:prstGeom prst="rect">
              <a:avLst/>
            </a:prstGeom>
          </p:spPr>
        </p:pic>
      </p:grpSp>
      <p:grpSp>
        <p:nvGrpSpPr>
          <p:cNvPr id="13" name="Group 12"/>
          <p:cNvGrpSpPr/>
          <p:nvPr/>
        </p:nvGrpSpPr>
        <p:grpSpPr>
          <a:xfrm>
            <a:off x="1288611" y="1804046"/>
            <a:ext cx="851175" cy="873650"/>
            <a:chOff x="457200" y="1367221"/>
            <a:chExt cx="851175" cy="873650"/>
          </a:xfrm>
        </p:grpSpPr>
        <p:sp>
          <p:nvSpPr>
            <p:cNvPr id="14" name="Rectangle 13"/>
            <p:cNvSpPr/>
            <p:nvPr/>
          </p:nvSpPr>
          <p:spPr>
            <a:xfrm>
              <a:off x="457200" y="1367221"/>
              <a:ext cx="831411" cy="87365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descr="Screen Shot 2016-05-21 at 1.50.29 P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 y="1367221"/>
              <a:ext cx="851175" cy="873650"/>
            </a:xfrm>
            <a:prstGeom prst="rect">
              <a:avLst/>
            </a:prstGeom>
          </p:spPr>
        </p:pic>
      </p:grpSp>
      <p:grpSp>
        <p:nvGrpSpPr>
          <p:cNvPr id="16" name="Group 15"/>
          <p:cNvGrpSpPr/>
          <p:nvPr/>
        </p:nvGrpSpPr>
        <p:grpSpPr>
          <a:xfrm>
            <a:off x="1762578" y="2036477"/>
            <a:ext cx="851175" cy="873650"/>
            <a:chOff x="457200" y="1367221"/>
            <a:chExt cx="851175" cy="873650"/>
          </a:xfrm>
        </p:grpSpPr>
        <p:sp>
          <p:nvSpPr>
            <p:cNvPr id="17" name="Rectangle 16"/>
            <p:cNvSpPr/>
            <p:nvPr/>
          </p:nvSpPr>
          <p:spPr>
            <a:xfrm>
              <a:off x="457200" y="1367221"/>
              <a:ext cx="831411" cy="87365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descr="Screen Shot 2016-05-21 at 1.50.29 P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 y="1367221"/>
              <a:ext cx="851175" cy="873650"/>
            </a:xfrm>
            <a:prstGeom prst="rect">
              <a:avLst/>
            </a:prstGeom>
          </p:spPr>
        </p:pic>
      </p:grpSp>
      <p:cxnSp>
        <p:nvCxnSpPr>
          <p:cNvPr id="20" name="Straight Arrow Connector 19"/>
          <p:cNvCxnSpPr/>
          <p:nvPr/>
        </p:nvCxnSpPr>
        <p:spPr>
          <a:xfrm>
            <a:off x="1762578" y="1367221"/>
            <a:ext cx="866153" cy="5892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326471" y="3121393"/>
            <a:ext cx="2145796" cy="2246769"/>
          </a:xfrm>
          <a:prstGeom prst="rect">
            <a:avLst/>
          </a:prstGeom>
          <a:noFill/>
          <a:ln>
            <a:solidFill>
              <a:srgbClr val="000000"/>
            </a:solidFill>
          </a:ln>
        </p:spPr>
        <p:txBody>
          <a:bodyPr wrap="square" rtlCol="0">
            <a:spAutoFit/>
          </a:bodyPr>
          <a:lstStyle/>
          <a:p>
            <a:r>
              <a:rPr lang="en-US" sz="2000" dirty="0" smtClean="0">
                <a:latin typeface="Times New Roman"/>
                <a:cs typeface="Times New Roman"/>
              </a:rPr>
              <a:t>Collect a speckle movie. </a:t>
            </a:r>
            <a:endParaRPr lang="en-US" sz="2000" dirty="0">
              <a:latin typeface="Times New Roman"/>
              <a:cs typeface="Times New Roman"/>
            </a:endParaRPr>
          </a:p>
          <a:p>
            <a:endParaRPr lang="en-US" sz="2000" dirty="0">
              <a:solidFill>
                <a:srgbClr val="000000"/>
              </a:solidFill>
              <a:latin typeface="Times New Roman"/>
              <a:cs typeface="Times New Roman"/>
            </a:endParaRPr>
          </a:p>
          <a:p>
            <a:r>
              <a:rPr lang="en-US" sz="2000" dirty="0">
                <a:solidFill>
                  <a:srgbClr val="000000"/>
                </a:solidFill>
                <a:latin typeface="Times New Roman"/>
                <a:cs typeface="Times New Roman"/>
              </a:rPr>
              <a:t>Long series of images with </a:t>
            </a:r>
            <a:r>
              <a:rPr lang="en-US" sz="2000" b="1" dirty="0">
                <a:solidFill>
                  <a:srgbClr val="000000"/>
                </a:solidFill>
                <a:latin typeface="Times New Roman"/>
                <a:cs typeface="Times New Roman"/>
              </a:rPr>
              <a:t>constant time lag</a:t>
            </a:r>
            <a:r>
              <a:rPr lang="en-US" sz="2000" dirty="0">
                <a:solidFill>
                  <a:srgbClr val="000000"/>
                </a:solidFill>
                <a:latin typeface="Times New Roman"/>
                <a:cs typeface="Times New Roman"/>
              </a:rPr>
              <a:t> </a:t>
            </a:r>
            <a:r>
              <a:rPr lang="en-US" sz="2000" dirty="0">
                <a:latin typeface="Times New Roman"/>
                <a:cs typeface="Times New Roman"/>
              </a:rPr>
              <a:t>between them.</a:t>
            </a:r>
          </a:p>
        </p:txBody>
      </p:sp>
      <p:sp>
        <p:nvSpPr>
          <p:cNvPr id="22" name="TextBox 21"/>
          <p:cNvSpPr txBox="1"/>
          <p:nvPr/>
        </p:nvSpPr>
        <p:spPr>
          <a:xfrm>
            <a:off x="2991811" y="3121393"/>
            <a:ext cx="5544259" cy="3046988"/>
          </a:xfrm>
          <a:prstGeom prst="rect">
            <a:avLst/>
          </a:prstGeom>
          <a:noFill/>
        </p:spPr>
        <p:txBody>
          <a:bodyPr wrap="square" rtlCol="0">
            <a:spAutoFit/>
          </a:bodyPr>
          <a:lstStyle/>
          <a:p>
            <a:r>
              <a:rPr lang="en-US" sz="2400" i="1" dirty="0" smtClean="0">
                <a:solidFill>
                  <a:srgbClr val="000000"/>
                </a:solidFill>
                <a:latin typeface="Times New Roman"/>
                <a:cs typeface="Times New Roman"/>
              </a:rPr>
              <a:t>I </a:t>
            </a:r>
            <a:r>
              <a:rPr lang="en-US" sz="2400" dirty="0" smtClean="0">
                <a:solidFill>
                  <a:srgbClr val="000000"/>
                </a:solidFill>
                <a:latin typeface="Times New Roman"/>
                <a:cs typeface="Times New Roman"/>
              </a:rPr>
              <a:t>(</a:t>
            </a:r>
            <a:r>
              <a:rPr lang="en-US" sz="2400" i="1" dirty="0">
                <a:solidFill>
                  <a:srgbClr val="000000"/>
                </a:solidFill>
                <a:latin typeface="Times New Roman"/>
                <a:cs typeface="Times New Roman"/>
              </a:rPr>
              <a:t>q</a:t>
            </a:r>
            <a:r>
              <a:rPr lang="en-US" sz="2400" dirty="0" smtClean="0">
                <a:solidFill>
                  <a:srgbClr val="000000"/>
                </a:solidFill>
                <a:latin typeface="Times New Roman"/>
                <a:cs typeface="Times New Roman"/>
              </a:rPr>
              <a:t>, </a:t>
            </a:r>
            <a:r>
              <a:rPr lang="en-US" sz="2400" i="1" dirty="0" smtClean="0">
                <a:solidFill>
                  <a:srgbClr val="000000"/>
                </a:solidFill>
                <a:latin typeface="Times New Roman"/>
                <a:cs typeface="Times New Roman"/>
              </a:rPr>
              <a:t>t</a:t>
            </a:r>
            <a:r>
              <a:rPr lang="en-US" sz="2400" dirty="0" smtClean="0">
                <a:solidFill>
                  <a:srgbClr val="000000"/>
                </a:solidFill>
                <a:latin typeface="Times New Roman"/>
                <a:cs typeface="Times New Roman"/>
              </a:rPr>
              <a:t> </a:t>
            </a:r>
            <a:r>
              <a:rPr lang="en-US" sz="2400" dirty="0">
                <a:solidFill>
                  <a:srgbClr val="000000"/>
                </a:solidFill>
                <a:latin typeface="Times New Roman"/>
                <a:cs typeface="Times New Roman"/>
              </a:rPr>
              <a:t>) refers to the scattering intensity at the momentum transfer </a:t>
            </a:r>
            <a:r>
              <a:rPr lang="en-US" sz="2400" dirty="0" smtClean="0">
                <a:solidFill>
                  <a:srgbClr val="000000"/>
                </a:solidFill>
                <a:latin typeface="Times New Roman"/>
                <a:cs typeface="Times New Roman"/>
              </a:rPr>
              <a:t>vector, </a:t>
            </a:r>
            <a:r>
              <a:rPr lang="en-US" sz="2400" i="1" dirty="0">
                <a:solidFill>
                  <a:srgbClr val="000000"/>
                </a:solidFill>
                <a:latin typeface="Times New Roman"/>
                <a:cs typeface="Times New Roman"/>
              </a:rPr>
              <a:t>q</a:t>
            </a:r>
            <a:r>
              <a:rPr lang="en-US" sz="2400" b="1" dirty="0">
                <a:solidFill>
                  <a:srgbClr val="000000"/>
                </a:solidFill>
                <a:latin typeface="Times New Roman"/>
                <a:cs typeface="Times New Roman"/>
              </a:rPr>
              <a:t> </a:t>
            </a:r>
            <a:r>
              <a:rPr lang="en-US" sz="2400" dirty="0">
                <a:solidFill>
                  <a:srgbClr val="000000"/>
                </a:solidFill>
                <a:latin typeface="Times New Roman"/>
                <a:cs typeface="Times New Roman"/>
              </a:rPr>
              <a:t>in reciprocal space at </a:t>
            </a:r>
            <a:r>
              <a:rPr lang="en-US" sz="2400" dirty="0" smtClean="0">
                <a:solidFill>
                  <a:srgbClr val="000000"/>
                </a:solidFill>
                <a:latin typeface="Times New Roman"/>
                <a:cs typeface="Times New Roman"/>
              </a:rPr>
              <a:t>time, </a:t>
            </a:r>
            <a:r>
              <a:rPr lang="en-US" sz="2400" i="1" dirty="0">
                <a:solidFill>
                  <a:srgbClr val="000000"/>
                </a:solidFill>
                <a:latin typeface="Times New Roman"/>
                <a:cs typeface="Times New Roman"/>
              </a:rPr>
              <a:t>t</a:t>
            </a:r>
            <a:r>
              <a:rPr lang="en-US" sz="2400" dirty="0" smtClean="0">
                <a:solidFill>
                  <a:srgbClr val="000000"/>
                </a:solidFill>
                <a:latin typeface="Times New Roman"/>
                <a:cs typeface="Times New Roman"/>
              </a:rPr>
              <a:t>.</a:t>
            </a:r>
          </a:p>
          <a:p>
            <a:endParaRPr lang="en-US" sz="2400" dirty="0">
              <a:solidFill>
                <a:srgbClr val="000000"/>
              </a:solidFill>
              <a:latin typeface="Times New Roman"/>
              <a:cs typeface="Times New Roman"/>
            </a:endParaRPr>
          </a:p>
          <a:p>
            <a:r>
              <a:rPr lang="en-US" sz="2400" dirty="0" smtClean="0">
                <a:latin typeface="Times New Roman"/>
                <a:cs typeface="Times New Roman"/>
              </a:rPr>
              <a:t>Where; </a:t>
            </a:r>
            <a:r>
              <a:rPr lang="en-US" sz="2400" dirty="0">
                <a:latin typeface="Times New Roman"/>
                <a:cs typeface="Times New Roman"/>
              </a:rPr>
              <a:t>&lt; &gt;  represents an ensemble average over nominally equivalent pixels and a time average over all the equivalent times </a:t>
            </a:r>
            <a:r>
              <a:rPr lang="en-US" sz="2400" i="1" dirty="0" smtClean="0">
                <a:latin typeface="Times New Roman"/>
                <a:cs typeface="Times New Roman"/>
              </a:rPr>
              <a:t>t</a:t>
            </a:r>
            <a:r>
              <a:rPr lang="en-US" sz="2400" dirty="0">
                <a:latin typeface="Times New Roman"/>
                <a:cs typeface="Times New Roman"/>
              </a:rPr>
              <a:t>.</a:t>
            </a:r>
            <a:r>
              <a:rPr lang="en-US" sz="2400" dirty="0" smtClean="0">
                <a:latin typeface="Times New Roman"/>
                <a:cs typeface="Times New Roman"/>
              </a:rPr>
              <a:t>  </a:t>
            </a:r>
            <a:r>
              <a:rPr lang="en-US" sz="2400" dirty="0">
                <a:latin typeface="Times New Roman"/>
                <a:cs typeface="Times New Roman"/>
              </a:rPr>
              <a:t>t</a:t>
            </a:r>
            <a:r>
              <a:rPr lang="en-US" sz="2400" baseline="30000" dirty="0">
                <a:latin typeface="Times New Roman"/>
                <a:cs typeface="Times New Roman"/>
              </a:rPr>
              <a:t>1</a:t>
            </a:r>
            <a:r>
              <a:rPr lang="en-US" sz="2400" dirty="0">
                <a:latin typeface="Times New Roman"/>
                <a:cs typeface="Times New Roman"/>
              </a:rPr>
              <a:t> is the time delay</a:t>
            </a:r>
            <a:r>
              <a:rPr lang="en-US" sz="2400" dirty="0" smtClean="0">
                <a:latin typeface="Times New Roman"/>
                <a:cs typeface="Times New Roman"/>
              </a:rPr>
              <a:t>.</a:t>
            </a:r>
            <a:endParaRPr lang="en-US" sz="2400" dirty="0">
              <a:latin typeface="Times New Roman"/>
              <a:cs typeface="Times New Roman"/>
            </a:endParaRPr>
          </a:p>
        </p:txBody>
      </p:sp>
      <p:sp>
        <p:nvSpPr>
          <p:cNvPr id="24" name="Title 1"/>
          <p:cNvSpPr>
            <a:spLocks noGrp="1"/>
          </p:cNvSpPr>
          <p:nvPr>
            <p:ph type="title"/>
          </p:nvPr>
        </p:nvSpPr>
        <p:spPr>
          <a:xfrm>
            <a:off x="306470" y="217871"/>
            <a:ext cx="8229600" cy="1143000"/>
          </a:xfrm>
        </p:spPr>
        <p:txBody>
          <a:bodyPr>
            <a:normAutofit fontScale="90000"/>
          </a:bodyPr>
          <a:lstStyle/>
          <a:p>
            <a:pPr algn="ctr"/>
            <a:r>
              <a:rPr lang="en-US" dirty="0" smtClean="0">
                <a:latin typeface="Times New Roman"/>
                <a:cs typeface="Times New Roman"/>
              </a:rPr>
              <a:t>Scikit</a:t>
            </a:r>
            <a:r>
              <a:rPr lang="en-US" dirty="0">
                <a:latin typeface="Times New Roman"/>
                <a:cs typeface="Times New Roman"/>
              </a:rPr>
              <a:t>-beam, correlation module </a:t>
            </a:r>
            <a:r>
              <a:rPr lang="en-US" dirty="0" smtClean="0">
                <a:latin typeface="Times New Roman"/>
                <a:cs typeface="Times New Roman"/>
              </a:rPr>
              <a:t>– </a:t>
            </a:r>
            <a:br>
              <a:rPr lang="en-US" dirty="0" smtClean="0">
                <a:latin typeface="Times New Roman"/>
                <a:cs typeface="Times New Roman"/>
              </a:rPr>
            </a:br>
            <a:r>
              <a:rPr lang="en-US" i="1" dirty="0" smtClean="0">
                <a:latin typeface="Times New Roman"/>
                <a:cs typeface="Times New Roman"/>
              </a:rPr>
              <a:t>One</a:t>
            </a:r>
            <a:r>
              <a:rPr lang="en-US" i="1" dirty="0">
                <a:latin typeface="Times New Roman"/>
                <a:cs typeface="Times New Roman"/>
              </a:rPr>
              <a:t>-time correlation </a:t>
            </a:r>
            <a:r>
              <a:rPr lang="en-US" dirty="0" smtClean="0">
                <a:latin typeface="Times New Roman"/>
                <a:cs typeface="Times New Roman"/>
              </a:rPr>
              <a:t> </a:t>
            </a:r>
            <a:br>
              <a:rPr lang="en-US" dirty="0" smtClean="0">
                <a:latin typeface="Times New Roman"/>
                <a:cs typeface="Times New Roman"/>
              </a:rPr>
            </a:br>
            <a:endParaRPr lang="en-US" dirty="0">
              <a:latin typeface="Times New Roman"/>
              <a:cs typeface="Times New Roman"/>
            </a:endParaRPr>
          </a:p>
        </p:txBody>
      </p:sp>
    </p:spTree>
    <p:custDataLst>
      <p:tags r:id="rId2"/>
    </p:custDataLst>
    <p:extLst>
      <p:ext uri="{BB962C8B-B14F-4D97-AF65-F5344CB8AC3E}">
        <p14:creationId xmlns:p14="http://schemas.microsoft.com/office/powerpoint/2010/main" val="751865622"/>
      </p:ext>
    </p:extLst>
  </p:cSld>
  <p:clrMapOvr>
    <a:masterClrMapping/>
  </p:clrMapOvr>
  <mc:AlternateContent xmlns:mc="http://schemas.openxmlformats.org/markup-compatibility/2006" xmlns:p14="http://schemas.microsoft.com/office/powerpoint/2010/main">
    <mc:Choice Requires="p14">
      <p:transition spd="slow" p14:dur="2000" advTm="50552"/>
    </mc:Choice>
    <mc:Fallback xmlns="">
      <p:transition xmlns:p14="http://schemas.microsoft.com/office/powerpoint/2010/main" spd="slow" advTm="505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756" y="39875"/>
            <a:ext cx="9691803" cy="1143001"/>
          </a:xfrm>
        </p:spPr>
        <p:txBody>
          <a:bodyPr/>
          <a:lstStyle/>
          <a:p>
            <a:pPr algn="ctr"/>
            <a:r>
              <a:rPr lang="en-US" dirty="0" smtClean="0">
                <a:latin typeface="Times New Roman"/>
                <a:cs typeface="Times New Roman"/>
              </a:rPr>
              <a:t>Scikit-beam, roi module </a:t>
            </a:r>
            <a:br>
              <a:rPr lang="en-US" dirty="0" smtClean="0">
                <a:latin typeface="Times New Roman"/>
                <a:cs typeface="Times New Roman"/>
              </a:rPr>
            </a:br>
            <a:r>
              <a:rPr lang="en-US" sz="2400" i="1" dirty="0" smtClean="0">
                <a:latin typeface="Times New Roman"/>
                <a:cs typeface="Times New Roman"/>
              </a:rPr>
              <a:t>Ring </a:t>
            </a:r>
            <a:r>
              <a:rPr lang="en-US" sz="2400" i="1" dirty="0">
                <a:latin typeface="Times New Roman"/>
                <a:cs typeface="Times New Roman"/>
              </a:rPr>
              <a:t>“labels” (q rings)</a:t>
            </a:r>
            <a:r>
              <a:rPr lang="en-US" i="1" dirty="0">
                <a:latin typeface="Times New Roman"/>
                <a:cs typeface="Times New Roman"/>
              </a:rPr>
              <a:t> </a:t>
            </a:r>
          </a:p>
        </p:txBody>
      </p:sp>
      <p:sp>
        <p:nvSpPr>
          <p:cNvPr id="4" name="TextBox 3"/>
          <p:cNvSpPr txBox="1"/>
          <p:nvPr/>
        </p:nvSpPr>
        <p:spPr>
          <a:xfrm>
            <a:off x="5867400" y="1447800"/>
            <a:ext cx="2895600" cy="2308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400" dirty="0" smtClean="0">
                <a:latin typeface="Times New Roman"/>
                <a:cs typeface="Times New Roman"/>
              </a:rPr>
              <a:t>Q rings marked on </a:t>
            </a:r>
            <a:r>
              <a:rPr lang="en-US" sz="2400" dirty="0">
                <a:latin typeface="Times New Roman"/>
                <a:cs typeface="Times New Roman"/>
              </a:rPr>
              <a:t>a</a:t>
            </a:r>
            <a:r>
              <a:rPr lang="en-US" sz="2400" dirty="0" smtClean="0">
                <a:latin typeface="Times New Roman"/>
                <a:cs typeface="Times New Roman"/>
              </a:rPr>
              <a:t> </a:t>
            </a:r>
            <a:r>
              <a:rPr lang="en-US" sz="2400" dirty="0">
                <a:latin typeface="Times New Roman"/>
                <a:cs typeface="Times New Roman"/>
              </a:rPr>
              <a:t>s</a:t>
            </a:r>
            <a:r>
              <a:rPr lang="en-US" sz="2400" dirty="0" smtClean="0">
                <a:latin typeface="Times New Roman"/>
                <a:cs typeface="Times New Roman"/>
              </a:rPr>
              <a:t>ilica colloidal average image (Average of 10000 images with 2 ms integration time)</a:t>
            </a:r>
          </a:p>
          <a:p>
            <a:pPr marL="0" marR="0" indent="0" algn="l" defTabSz="914400" rtl="0" fontAlgn="auto" latinLnBrk="0" hangingPunct="0">
              <a:lnSpc>
                <a:spcPct val="100000"/>
              </a:lnSpc>
              <a:spcBef>
                <a:spcPts val="0"/>
              </a:spcBef>
              <a:spcAft>
                <a:spcPts val="0"/>
              </a:spcAft>
              <a:buClrTx/>
              <a:buSzTx/>
              <a:buFontTx/>
              <a:buNone/>
              <a:tabLst/>
            </a:pPr>
            <a:endParaRPr lang="en-US" sz="2400" dirty="0">
              <a:latin typeface="Times New Roman"/>
              <a:cs typeface="Times New Roman"/>
            </a:endParaRPr>
          </a:p>
        </p:txBody>
      </p:sp>
      <p:pic>
        <p:nvPicPr>
          <p:cNvPr id="5" name="Picture 4" descr="labels_silic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371600"/>
            <a:ext cx="5454346" cy="4648200"/>
          </a:xfrm>
          <a:prstGeom prst="rect">
            <a:avLst/>
          </a:prstGeom>
        </p:spPr>
      </p:pic>
    </p:spTree>
    <p:custDataLst>
      <p:tags r:id="rId1"/>
    </p:custDataLst>
    <p:extLst>
      <p:ext uri="{BB962C8B-B14F-4D97-AF65-F5344CB8AC3E}">
        <p14:creationId xmlns:p14="http://schemas.microsoft.com/office/powerpoint/2010/main" val="1828467376"/>
      </p:ext>
    </p:extLst>
  </p:cSld>
  <p:clrMapOvr>
    <a:masterClrMapping/>
  </p:clrMapOvr>
  <p:transition spd="med" advTm="52643"/>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13771"/>
            <a:ext cx="8229600" cy="1143001"/>
          </a:xfrm>
        </p:spPr>
        <p:txBody>
          <a:bodyPr/>
          <a:lstStyle/>
          <a:p>
            <a:pPr algn="ctr"/>
            <a:r>
              <a:rPr lang="en-US" dirty="0" smtClean="0">
                <a:latin typeface="Times New Roman"/>
                <a:cs typeface="Times New Roman"/>
              </a:rPr>
              <a:t>One-time correlation – Results from the Scikit-beam sequential algorithm </a:t>
            </a:r>
            <a:endParaRPr lang="en-US" dirty="0">
              <a:latin typeface="Times New Roman"/>
              <a:cs typeface="Times New Roman"/>
            </a:endParaRPr>
          </a:p>
        </p:txBody>
      </p:sp>
      <p:pic>
        <p:nvPicPr>
          <p:cNvPr id="5" name="Picture 4" descr="Screen Shot 2017-03-21 at 1.17.28 PM.png"/>
          <p:cNvPicPr/>
          <p:nvPr/>
        </p:nvPicPr>
        <p:blipFill>
          <a:blip r:embed="rId3">
            <a:extLst>
              <a:ext uri="{28A0092B-C50C-407E-A947-70E740481C1C}">
                <a14:useLocalDpi xmlns:a14="http://schemas.microsoft.com/office/drawing/2010/main" val="0"/>
              </a:ext>
            </a:extLst>
          </a:blip>
          <a:stretch>
            <a:fillRect/>
          </a:stretch>
        </p:blipFill>
        <p:spPr>
          <a:xfrm>
            <a:off x="508001" y="1461965"/>
            <a:ext cx="3894666" cy="3811133"/>
          </a:xfrm>
          <a:prstGeom prst="rect">
            <a:avLst/>
          </a:prstGeom>
          <a:solidFill>
            <a:schemeClr val="bg1"/>
          </a:solidFill>
          <a:ln>
            <a:solidFill>
              <a:srgbClr val="000000"/>
            </a:solidFill>
          </a:ln>
        </p:spPr>
      </p:pic>
      <p:sp>
        <p:nvSpPr>
          <p:cNvPr id="3" name="Rectangle 2"/>
          <p:cNvSpPr/>
          <p:nvPr/>
        </p:nvSpPr>
        <p:spPr>
          <a:xfrm>
            <a:off x="508000" y="5566602"/>
            <a:ext cx="3894667" cy="738664"/>
          </a:xfrm>
          <a:prstGeom prst="rect">
            <a:avLst/>
          </a:prstGeom>
        </p:spPr>
        <p:txBody>
          <a:bodyPr wrap="square">
            <a:spAutoFit/>
          </a:bodyPr>
          <a:lstStyle/>
          <a:p>
            <a:r>
              <a:rPr lang="en-US" sz="1400" dirty="0">
                <a:latin typeface="Times New Roman"/>
                <a:cs typeface="Times New Roman"/>
              </a:rPr>
              <a:t>S. K. Abeykoon </a:t>
            </a:r>
            <a:r>
              <a:rPr lang="en-US" sz="1400" i="1" dirty="0">
                <a:latin typeface="Times New Roman"/>
                <a:cs typeface="Times New Roman"/>
              </a:rPr>
              <a:t>et al</a:t>
            </a:r>
            <a:r>
              <a:rPr lang="en-US" sz="1400" dirty="0">
                <a:latin typeface="Times New Roman"/>
                <a:cs typeface="Times New Roman"/>
              </a:rPr>
              <a:t>., </a:t>
            </a:r>
            <a:r>
              <a:rPr lang="en-US" sz="1400" i="1" dirty="0">
                <a:latin typeface="Times New Roman"/>
                <a:cs typeface="Times New Roman"/>
              </a:rPr>
              <a:t>2016 </a:t>
            </a:r>
            <a:r>
              <a:rPr lang="en-US" sz="1400" dirty="0">
                <a:latin typeface="Times New Roman"/>
                <a:cs typeface="Times New Roman"/>
              </a:rPr>
              <a:t>New York Scientific </a:t>
            </a:r>
            <a:r>
              <a:rPr lang="en-US" sz="1400" i="1" dirty="0">
                <a:latin typeface="Times New Roman"/>
                <a:cs typeface="Times New Roman"/>
              </a:rPr>
              <a:t>Data Summit (NYSDS)</a:t>
            </a:r>
            <a:r>
              <a:rPr lang="en-US" sz="1400" dirty="0">
                <a:latin typeface="Times New Roman"/>
                <a:cs typeface="Times New Roman"/>
              </a:rPr>
              <a:t>, New York. </a:t>
            </a:r>
            <a:endParaRPr lang="en-US" sz="1400" dirty="0" smtClean="0">
              <a:latin typeface="Times New Roman"/>
              <a:cs typeface="Times New Roman"/>
            </a:endParaRPr>
          </a:p>
          <a:p>
            <a:r>
              <a:rPr lang="en-US" sz="1400" dirty="0" smtClean="0">
                <a:latin typeface="Times New Roman"/>
                <a:cs typeface="Times New Roman"/>
              </a:rPr>
              <a:t>doi</a:t>
            </a:r>
            <a:r>
              <a:rPr lang="en-US" sz="1400" dirty="0">
                <a:latin typeface="Times New Roman"/>
                <a:cs typeface="Times New Roman"/>
              </a:rPr>
              <a:t>: 10.1109/NYSDS.2016.7747815</a:t>
            </a:r>
          </a:p>
        </p:txBody>
      </p:sp>
      <p:sp>
        <p:nvSpPr>
          <p:cNvPr id="4" name="TextBox 3"/>
          <p:cNvSpPr txBox="1"/>
          <p:nvPr/>
        </p:nvSpPr>
        <p:spPr>
          <a:xfrm>
            <a:off x="4627639" y="2837313"/>
            <a:ext cx="4109961" cy="1323439"/>
          </a:xfrm>
          <a:prstGeom prst="rect">
            <a:avLst/>
          </a:prstGeom>
          <a:noFill/>
        </p:spPr>
        <p:txBody>
          <a:bodyPr wrap="square" rtlCol="0">
            <a:spAutoFit/>
          </a:bodyPr>
          <a:lstStyle/>
          <a:p>
            <a:r>
              <a:rPr lang="en-US" sz="2000" b="1" u="sng" dirty="0" smtClean="0">
                <a:latin typeface="Times New Roman"/>
                <a:cs typeface="Times New Roman"/>
              </a:rPr>
              <a:t>One-</a:t>
            </a:r>
            <a:r>
              <a:rPr lang="en-US" sz="2000" b="1" u="sng" dirty="0">
                <a:latin typeface="Times New Roman"/>
                <a:cs typeface="Times New Roman"/>
              </a:rPr>
              <a:t>time correlation functions</a:t>
            </a:r>
            <a:r>
              <a:rPr lang="en-US" sz="2000" dirty="0">
                <a:latin typeface="Times New Roman"/>
                <a:cs typeface="Times New Roman"/>
              </a:rPr>
              <a:t>, g</a:t>
            </a:r>
            <a:r>
              <a:rPr lang="en-US" sz="2000" baseline="30000" dirty="0">
                <a:latin typeface="Times New Roman"/>
                <a:cs typeface="Times New Roman"/>
              </a:rPr>
              <a:t>(2)</a:t>
            </a:r>
            <a:r>
              <a:rPr lang="en-US" sz="2000" dirty="0">
                <a:latin typeface="Times New Roman"/>
                <a:cs typeface="Times New Roman"/>
              </a:rPr>
              <a:t>(q, t)’s calculated using the Scikit-beam XPCS analysis tools and plotted as a function of time delay, t. </a:t>
            </a:r>
          </a:p>
        </p:txBody>
      </p:sp>
      <p:sp>
        <p:nvSpPr>
          <p:cNvPr id="6" name="Rectangle 5"/>
          <p:cNvSpPr/>
          <p:nvPr/>
        </p:nvSpPr>
        <p:spPr>
          <a:xfrm>
            <a:off x="4627639" y="1455023"/>
            <a:ext cx="4041472" cy="1015663"/>
          </a:xfrm>
          <a:prstGeom prst="rect">
            <a:avLst/>
          </a:prstGeom>
        </p:spPr>
        <p:txBody>
          <a:bodyPr wrap="square">
            <a:spAutoFit/>
          </a:bodyPr>
          <a:lstStyle/>
          <a:p>
            <a:r>
              <a:rPr lang="en-US" sz="2000" dirty="0">
                <a:latin typeface="Times New Roman"/>
                <a:cs typeface="Times New Roman"/>
              </a:rPr>
              <a:t>Silica colloidal sample</a:t>
            </a:r>
            <a:r>
              <a:rPr lang="en-US" sz="2000" dirty="0" smtClean="0">
                <a:latin typeface="Times New Roman"/>
                <a:cs typeface="Times New Roman"/>
              </a:rPr>
              <a:t>,</a:t>
            </a:r>
          </a:p>
          <a:p>
            <a:r>
              <a:rPr lang="en-US" sz="2000" dirty="0" smtClean="0">
                <a:latin typeface="Times New Roman"/>
                <a:cs typeface="Times New Roman"/>
              </a:rPr>
              <a:t>10000 X</a:t>
            </a:r>
            <a:r>
              <a:rPr lang="en-US" sz="2000" dirty="0">
                <a:latin typeface="Times New Roman"/>
                <a:cs typeface="Times New Roman"/>
              </a:rPr>
              <a:t>-ray scattering images with 2 ms </a:t>
            </a:r>
            <a:r>
              <a:rPr lang="en-US" sz="2000" dirty="0">
                <a:solidFill>
                  <a:srgbClr val="000000"/>
                </a:solidFill>
                <a:latin typeface="Times New Roman"/>
                <a:cs typeface="Times New Roman"/>
              </a:rPr>
              <a:t>acquisition time</a:t>
            </a:r>
            <a:r>
              <a:rPr lang="en-US" sz="2000" dirty="0">
                <a:latin typeface="Times New Roman"/>
                <a:cs typeface="Times New Roman"/>
              </a:rPr>
              <a:t>.</a:t>
            </a:r>
          </a:p>
        </p:txBody>
      </p:sp>
      <p:sp>
        <p:nvSpPr>
          <p:cNvPr id="9" name="TextBox 8"/>
          <p:cNvSpPr txBox="1"/>
          <p:nvPr/>
        </p:nvSpPr>
        <p:spPr>
          <a:xfrm>
            <a:off x="4710185" y="4349874"/>
            <a:ext cx="3903287" cy="1754327"/>
          </a:xfrm>
          <a:prstGeom prst="rect">
            <a:avLst/>
          </a:prstGeom>
          <a:noFill/>
          <a:ln>
            <a:solidFill>
              <a:srgbClr val="000000"/>
            </a:solidFill>
          </a:ln>
        </p:spPr>
        <p:txBody>
          <a:bodyPr wrap="square" rtlCol="0">
            <a:spAutoFit/>
          </a:bodyPr>
          <a:lstStyle/>
          <a:p>
            <a:r>
              <a:rPr lang="en-US" sz="1800" dirty="0">
                <a:latin typeface="Times New Roman"/>
                <a:cs typeface="Times New Roman"/>
              </a:rPr>
              <a:t>The 11 correlation functions shown here correspond to q rings with width of </a:t>
            </a:r>
            <a:endParaRPr lang="en-US" sz="1800" dirty="0" smtClean="0">
              <a:latin typeface="Times New Roman"/>
              <a:cs typeface="Times New Roman"/>
            </a:endParaRPr>
          </a:p>
          <a:p>
            <a:r>
              <a:rPr lang="en-US" sz="1800" dirty="0" smtClean="0">
                <a:latin typeface="Times New Roman"/>
                <a:cs typeface="Times New Roman"/>
              </a:rPr>
              <a:t>1.0x10</a:t>
            </a:r>
            <a:r>
              <a:rPr lang="en-US" sz="1800" baseline="30000" dirty="0">
                <a:latin typeface="Times New Roman"/>
                <a:cs typeface="Times New Roman"/>
              </a:rPr>
              <a:t>-</a:t>
            </a:r>
            <a:r>
              <a:rPr lang="en-US" sz="1800" baseline="30000" dirty="0" smtClean="0">
                <a:latin typeface="Times New Roman"/>
                <a:cs typeface="Times New Roman"/>
              </a:rPr>
              <a:t>4</a:t>
            </a:r>
            <a:r>
              <a:rPr lang="en-US" sz="1800" dirty="0" smtClean="0">
                <a:latin typeface="Times New Roman"/>
                <a:cs typeface="Times New Roman"/>
              </a:rPr>
              <a:t>A</a:t>
            </a:r>
            <a:r>
              <a:rPr lang="en-US" sz="1800" baseline="30000" dirty="0" smtClean="0">
                <a:latin typeface="Times New Roman"/>
                <a:cs typeface="Times New Roman"/>
              </a:rPr>
              <a:t> ̊-</a:t>
            </a:r>
            <a:r>
              <a:rPr lang="en-US" sz="1800" baseline="30000" dirty="0">
                <a:latin typeface="Times New Roman"/>
                <a:cs typeface="Times New Roman"/>
              </a:rPr>
              <a:t>1</a:t>
            </a:r>
            <a:r>
              <a:rPr lang="en-US" sz="1800" dirty="0">
                <a:latin typeface="Times New Roman"/>
                <a:cs typeface="Times New Roman"/>
              </a:rPr>
              <a:t>. </a:t>
            </a:r>
            <a:endParaRPr lang="en-US" sz="1800" dirty="0" smtClean="0">
              <a:latin typeface="Times New Roman"/>
              <a:cs typeface="Times New Roman"/>
            </a:endParaRPr>
          </a:p>
          <a:p>
            <a:r>
              <a:rPr lang="en-US" sz="1800" b="1" u="sng" dirty="0" smtClean="0">
                <a:latin typeface="Times New Roman"/>
                <a:cs typeface="Times New Roman"/>
              </a:rPr>
              <a:t>Solid </a:t>
            </a:r>
            <a:r>
              <a:rPr lang="en-US" sz="1800" b="1" u="sng" dirty="0">
                <a:latin typeface="Times New Roman"/>
                <a:cs typeface="Times New Roman"/>
              </a:rPr>
              <a:t>lines represent the fitted curves using intermediate scattering </a:t>
            </a:r>
            <a:r>
              <a:rPr lang="en-US" sz="1800" b="1" u="sng" dirty="0" smtClean="0">
                <a:latin typeface="Times New Roman"/>
                <a:cs typeface="Times New Roman"/>
              </a:rPr>
              <a:t>function (Siegert relation). </a:t>
            </a:r>
            <a:endParaRPr lang="en-US" sz="1800" b="1" u="sng" dirty="0">
              <a:latin typeface="Times New Roman"/>
              <a:cs typeface="Times New Roman"/>
            </a:endParaRPr>
          </a:p>
        </p:txBody>
      </p:sp>
    </p:spTree>
    <p:custDataLst>
      <p:tags r:id="rId1"/>
    </p:custDataLst>
    <p:extLst>
      <p:ext uri="{BB962C8B-B14F-4D97-AF65-F5344CB8AC3E}">
        <p14:creationId xmlns:p14="http://schemas.microsoft.com/office/powerpoint/2010/main" val="2748334389"/>
      </p:ext>
    </p:extLst>
  </p:cSld>
  <p:clrMapOvr>
    <a:masterClrMapping/>
  </p:clrMapOvr>
  <p:transition spd="med" advTm="2446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59"/>
            <a:ext cx="8229600" cy="1143001"/>
          </a:xfrm>
        </p:spPr>
        <p:txBody>
          <a:bodyPr>
            <a:normAutofit/>
          </a:bodyPr>
          <a:lstStyle/>
          <a:p>
            <a:pPr algn="ctr"/>
            <a:r>
              <a:rPr lang="en-US" dirty="0">
                <a:latin typeface="Times New Roman"/>
                <a:cs typeface="Times New Roman"/>
              </a:rPr>
              <a:t>Scikit-beam</a:t>
            </a:r>
            <a:r>
              <a:rPr lang="en-US" dirty="0" smtClean="0">
                <a:latin typeface="Times New Roman"/>
                <a:cs typeface="Times New Roman"/>
              </a:rPr>
              <a:t>, </a:t>
            </a:r>
            <a:r>
              <a:rPr lang="en-US" dirty="0">
                <a:latin typeface="Times New Roman"/>
                <a:cs typeface="Times New Roman"/>
              </a:rPr>
              <a:t>correlation </a:t>
            </a:r>
            <a:r>
              <a:rPr lang="en-US" dirty="0" smtClean="0">
                <a:latin typeface="Times New Roman"/>
                <a:cs typeface="Times New Roman"/>
              </a:rPr>
              <a:t>module</a:t>
            </a:r>
            <a:br>
              <a:rPr lang="en-US" dirty="0" smtClean="0">
                <a:latin typeface="Times New Roman"/>
                <a:cs typeface="Times New Roman"/>
              </a:rPr>
            </a:br>
            <a:r>
              <a:rPr lang="en-US" i="1" dirty="0" smtClean="0">
                <a:latin typeface="Times New Roman"/>
                <a:cs typeface="Times New Roman"/>
              </a:rPr>
              <a:t>Two-time correlation</a:t>
            </a:r>
            <a:endParaRPr lang="en-US" i="1" dirty="0">
              <a:latin typeface="Times New Roman"/>
              <a:cs typeface="Times New Roman"/>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234988790"/>
              </p:ext>
            </p:extLst>
          </p:nvPr>
        </p:nvGraphicFramePr>
        <p:xfrm>
          <a:off x="1143000" y="3340100"/>
          <a:ext cx="6858000" cy="177800"/>
        </p:xfrm>
        <a:graphic>
          <a:graphicData uri="http://schemas.openxmlformats.org/presentationml/2006/ole">
            <mc:AlternateContent xmlns:mc="http://schemas.openxmlformats.org/markup-compatibility/2006">
              <mc:Choice xmlns:v="urn:schemas-microsoft-com:vml" Requires="v">
                <p:oleObj spid="_x0000_s3322" name="Document" r:id="rId4" imgW="6858000" imgH="177800" progId="Word.Document.12">
                  <p:embed/>
                </p:oleObj>
              </mc:Choice>
              <mc:Fallback>
                <p:oleObj name="Document" r:id="rId4" imgW="6858000" imgH="177800" progId="Word.Document.12">
                  <p:embed/>
                  <p:pic>
                    <p:nvPicPr>
                      <p:cNvPr id="0" name=""/>
                      <p:cNvPicPr/>
                      <p:nvPr/>
                    </p:nvPicPr>
                    <p:blipFill>
                      <a:blip r:embed="rId5"/>
                      <a:stretch>
                        <a:fillRect/>
                      </a:stretch>
                    </p:blipFill>
                    <p:spPr>
                      <a:xfrm>
                        <a:off x="1143000" y="3340100"/>
                        <a:ext cx="6858000" cy="1778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526822442"/>
              </p:ext>
            </p:extLst>
          </p:nvPr>
        </p:nvGraphicFramePr>
        <p:xfrm>
          <a:off x="1016000" y="2804208"/>
          <a:ext cx="6605588" cy="1427383"/>
        </p:xfrm>
        <a:graphic>
          <a:graphicData uri="http://schemas.openxmlformats.org/presentationml/2006/ole">
            <mc:AlternateContent xmlns:mc="http://schemas.openxmlformats.org/markup-compatibility/2006">
              <mc:Choice xmlns:v="urn:schemas-microsoft-com:vml" Requires="v">
                <p:oleObj spid="_x0000_s3323" name="Equation" r:id="rId6" imgW="2171700" imgH="469900" progId="Equation.3">
                  <p:embed/>
                </p:oleObj>
              </mc:Choice>
              <mc:Fallback>
                <p:oleObj name="Equation" r:id="rId6" imgW="2171700" imgH="469900" progId="Equation.3">
                  <p:embed/>
                  <p:pic>
                    <p:nvPicPr>
                      <p:cNvPr id="0" name=""/>
                      <p:cNvPicPr/>
                      <p:nvPr/>
                    </p:nvPicPr>
                    <p:blipFill>
                      <a:blip r:embed="rId7"/>
                      <a:stretch>
                        <a:fillRect/>
                      </a:stretch>
                    </p:blipFill>
                    <p:spPr>
                      <a:xfrm>
                        <a:off x="1016000" y="2804208"/>
                        <a:ext cx="6605588" cy="1427383"/>
                      </a:xfrm>
                      <a:prstGeom prst="rect">
                        <a:avLst/>
                      </a:prstGeom>
                      <a:ln>
                        <a:solidFill>
                          <a:srgbClr val="000000"/>
                        </a:solidFill>
                      </a:ln>
                    </p:spPr>
                  </p:pic>
                </p:oleObj>
              </mc:Fallback>
            </mc:AlternateContent>
          </a:graphicData>
        </a:graphic>
      </p:graphicFrame>
      <p:sp>
        <p:nvSpPr>
          <p:cNvPr id="6" name="TextBox 5"/>
          <p:cNvSpPr txBox="1"/>
          <p:nvPr/>
        </p:nvSpPr>
        <p:spPr>
          <a:xfrm>
            <a:off x="609600" y="4485583"/>
            <a:ext cx="8382000" cy="1569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defTabSz="914400" hangingPunct="0"/>
            <a:r>
              <a:rPr lang="en-US" sz="2400" i="1" dirty="0">
                <a:solidFill>
                  <a:srgbClr val="000000"/>
                </a:solidFill>
                <a:latin typeface="Times New Roman"/>
                <a:cs typeface="Times New Roman"/>
              </a:rPr>
              <a:t>I</a:t>
            </a:r>
            <a:r>
              <a:rPr lang="en-US" sz="2400" dirty="0">
                <a:solidFill>
                  <a:srgbClr val="000000"/>
                </a:solidFill>
                <a:latin typeface="Times New Roman"/>
                <a:cs typeface="Times New Roman"/>
              </a:rPr>
              <a:t>(</a:t>
            </a:r>
            <a:r>
              <a:rPr lang="en-US" sz="2400" i="1" dirty="0">
                <a:solidFill>
                  <a:srgbClr val="000000"/>
                </a:solidFill>
                <a:latin typeface="Times New Roman"/>
                <a:cs typeface="Times New Roman"/>
              </a:rPr>
              <a:t>q</a:t>
            </a:r>
            <a:r>
              <a:rPr lang="en-US" sz="2400" dirty="0" smtClean="0">
                <a:solidFill>
                  <a:srgbClr val="000000"/>
                </a:solidFill>
                <a:latin typeface="Times New Roman"/>
                <a:cs typeface="Times New Roman"/>
              </a:rPr>
              <a:t>, </a:t>
            </a:r>
            <a:r>
              <a:rPr lang="en-US" sz="2400" i="1" dirty="0" smtClean="0">
                <a:solidFill>
                  <a:srgbClr val="000000"/>
                </a:solidFill>
                <a:latin typeface="Times New Roman"/>
                <a:cs typeface="Times New Roman"/>
              </a:rPr>
              <a:t>t</a:t>
            </a:r>
            <a:r>
              <a:rPr lang="en-US" sz="2400" i="1" baseline="-25000" dirty="0" smtClean="0">
                <a:solidFill>
                  <a:srgbClr val="000000"/>
                </a:solidFill>
                <a:latin typeface="Times New Roman"/>
                <a:cs typeface="Times New Roman"/>
              </a:rPr>
              <a:t>1</a:t>
            </a:r>
            <a:r>
              <a:rPr lang="en-US" sz="2400" dirty="0" smtClean="0">
                <a:solidFill>
                  <a:srgbClr val="000000"/>
                </a:solidFill>
                <a:latin typeface="Times New Roman"/>
                <a:cs typeface="Times New Roman"/>
              </a:rPr>
              <a:t> </a:t>
            </a:r>
            <a:r>
              <a:rPr lang="en-US" sz="2400" dirty="0">
                <a:solidFill>
                  <a:srgbClr val="000000"/>
                </a:solidFill>
                <a:latin typeface="Times New Roman"/>
                <a:cs typeface="Times New Roman"/>
              </a:rPr>
              <a:t>) refers to the scattering intensity at the momentum transfer </a:t>
            </a:r>
            <a:r>
              <a:rPr lang="en-US" sz="2400" dirty="0" smtClean="0">
                <a:solidFill>
                  <a:srgbClr val="000000"/>
                </a:solidFill>
                <a:latin typeface="Times New Roman"/>
                <a:cs typeface="Times New Roman"/>
              </a:rPr>
              <a:t>vector, </a:t>
            </a:r>
            <a:r>
              <a:rPr lang="en-US" sz="2400" i="1" dirty="0">
                <a:solidFill>
                  <a:srgbClr val="000000"/>
                </a:solidFill>
                <a:latin typeface="Times New Roman"/>
                <a:cs typeface="Times New Roman"/>
              </a:rPr>
              <a:t>q</a:t>
            </a:r>
            <a:r>
              <a:rPr lang="en-US" sz="2400" b="1" dirty="0">
                <a:solidFill>
                  <a:srgbClr val="000000"/>
                </a:solidFill>
                <a:latin typeface="Times New Roman"/>
                <a:cs typeface="Times New Roman"/>
              </a:rPr>
              <a:t> </a:t>
            </a:r>
            <a:r>
              <a:rPr lang="en-US" sz="2400" dirty="0">
                <a:solidFill>
                  <a:srgbClr val="000000"/>
                </a:solidFill>
                <a:latin typeface="Times New Roman"/>
                <a:cs typeface="Times New Roman"/>
              </a:rPr>
              <a:t>in reciprocal space at </a:t>
            </a:r>
            <a:r>
              <a:rPr lang="en-US" sz="2400" dirty="0" smtClean="0">
                <a:solidFill>
                  <a:srgbClr val="000000"/>
                </a:solidFill>
                <a:latin typeface="Times New Roman"/>
                <a:cs typeface="Times New Roman"/>
              </a:rPr>
              <a:t>time, </a:t>
            </a:r>
            <a:r>
              <a:rPr lang="en-US" sz="2400" i="1" dirty="0" smtClean="0">
                <a:solidFill>
                  <a:srgbClr val="000000"/>
                </a:solidFill>
                <a:latin typeface="Times New Roman"/>
                <a:cs typeface="Times New Roman"/>
              </a:rPr>
              <a:t>t</a:t>
            </a:r>
            <a:r>
              <a:rPr lang="en-US" sz="2400" i="1" baseline="-25000" dirty="0" smtClean="0">
                <a:solidFill>
                  <a:srgbClr val="000000"/>
                </a:solidFill>
                <a:latin typeface="Times New Roman"/>
                <a:cs typeface="Times New Roman"/>
              </a:rPr>
              <a:t>1</a:t>
            </a:r>
            <a:r>
              <a:rPr lang="en-US" sz="2400" dirty="0" smtClean="0">
                <a:solidFill>
                  <a:srgbClr val="000000"/>
                </a:solidFill>
                <a:latin typeface="Times New Roman"/>
                <a:cs typeface="Times New Roman"/>
              </a:rPr>
              <a:t>.</a:t>
            </a:r>
          </a:p>
          <a:p>
            <a:pPr defTabSz="914400" hangingPunct="0"/>
            <a:endParaRPr lang="en-US" sz="2400" dirty="0">
              <a:solidFill>
                <a:srgbClr val="000000"/>
              </a:solidFill>
              <a:latin typeface="Times New Roman"/>
              <a:cs typeface="Times New Roman"/>
            </a:endParaRPr>
          </a:p>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rgbClr val="000000"/>
                </a:solidFill>
                <a:effectLst/>
                <a:uFillTx/>
                <a:latin typeface="Times New Roman"/>
                <a:ea typeface="+mn-ea"/>
                <a:cs typeface="Times New Roman"/>
                <a:sym typeface="Helvetica"/>
              </a:rPr>
              <a:t>&lt;</a:t>
            </a:r>
            <a:r>
              <a:rPr kumimoji="0" lang="is-IS" sz="2400" b="0" i="0" u="none" strike="noStrike" cap="none" spc="0" normalizeH="0" baseline="0" dirty="0" smtClean="0">
                <a:ln>
                  <a:noFill/>
                </a:ln>
                <a:solidFill>
                  <a:srgbClr val="000000"/>
                </a:solidFill>
                <a:effectLst/>
                <a:uFillTx/>
                <a:latin typeface="Times New Roman"/>
                <a:ea typeface="+mn-ea"/>
                <a:cs typeface="Times New Roman"/>
                <a:sym typeface="Helvetica"/>
              </a:rPr>
              <a:t>…&gt; - ensamble average over equivalent pixels</a:t>
            </a:r>
            <a:r>
              <a:rPr kumimoji="0" lang="is-IS" sz="2400" b="0" i="0" u="none" strike="noStrike" cap="none" spc="0" normalizeH="0" dirty="0" smtClean="0">
                <a:ln>
                  <a:noFill/>
                </a:ln>
                <a:solidFill>
                  <a:srgbClr val="000000"/>
                </a:solidFill>
                <a:effectLst/>
                <a:uFillTx/>
                <a:latin typeface="Times New Roman"/>
                <a:ea typeface="+mn-ea"/>
                <a:cs typeface="Times New Roman"/>
                <a:sym typeface="Helvetica"/>
              </a:rPr>
              <a:t> of the detector</a:t>
            </a:r>
            <a:r>
              <a:rPr lang="is-IS" sz="2400" dirty="0">
                <a:solidFill>
                  <a:srgbClr val="000000"/>
                </a:solidFill>
                <a:latin typeface="Times New Roman"/>
                <a:cs typeface="Times New Roman"/>
                <a:sym typeface="Helvetica"/>
              </a:rPr>
              <a:t>.</a:t>
            </a:r>
            <a:endParaRPr kumimoji="0" lang="en-US" sz="2400" b="0" i="0" u="none" strike="noStrike" cap="none" spc="0" normalizeH="0" baseline="0" dirty="0">
              <a:ln>
                <a:noFill/>
              </a:ln>
              <a:solidFill>
                <a:srgbClr val="000000"/>
              </a:solidFill>
              <a:effectLst/>
              <a:uFillTx/>
              <a:latin typeface="Times New Roman"/>
              <a:cs typeface="Times New Roman"/>
              <a:sym typeface="Helvetica"/>
            </a:endParaRPr>
          </a:p>
        </p:txBody>
      </p:sp>
      <p:sp>
        <p:nvSpPr>
          <p:cNvPr id="10" name="TextBox 9"/>
          <p:cNvSpPr txBox="1"/>
          <p:nvPr/>
        </p:nvSpPr>
        <p:spPr>
          <a:xfrm>
            <a:off x="457200" y="1195793"/>
            <a:ext cx="8229599" cy="13849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800" dirty="0" smtClean="0">
                <a:solidFill>
                  <a:srgbClr val="000000"/>
                </a:solidFill>
                <a:latin typeface="Times New Roman"/>
                <a:cs typeface="Times New Roman"/>
                <a:sym typeface="Helvetica"/>
              </a:rPr>
              <a:t>Two-time correlation functions are useful for</a:t>
            </a:r>
            <a:r>
              <a:rPr lang="en-US" sz="2800" dirty="0">
                <a:solidFill>
                  <a:srgbClr val="000000"/>
                </a:solidFill>
                <a:latin typeface="Times New Roman"/>
                <a:cs typeface="Times New Roman"/>
                <a:sym typeface="Helvetica"/>
              </a:rPr>
              <a:t> </a:t>
            </a:r>
            <a:r>
              <a:rPr lang="en-US" sz="2800" dirty="0" smtClean="0">
                <a:solidFill>
                  <a:srgbClr val="000000"/>
                </a:solidFill>
                <a:latin typeface="Times New Roman"/>
                <a:cs typeface="Times New Roman"/>
                <a:sym typeface="Helvetica"/>
              </a:rPr>
              <a:t>out-of-equilibrium systems - one-time correlation functions change with time</a:t>
            </a:r>
            <a:r>
              <a:rPr lang="en-US" sz="2800" dirty="0">
                <a:solidFill>
                  <a:srgbClr val="000000"/>
                </a:solidFill>
                <a:latin typeface="Times New Roman"/>
                <a:cs typeface="Times New Roman"/>
                <a:sym typeface="Helvetica"/>
              </a:rPr>
              <a:t>,</a:t>
            </a:r>
            <a:endParaRPr kumimoji="0" lang="en-US" sz="2800" b="0" i="0" u="none" strike="noStrike" cap="none" spc="0" normalizeH="0" baseline="0" dirty="0">
              <a:ln>
                <a:noFill/>
              </a:ln>
              <a:solidFill>
                <a:srgbClr val="000000"/>
              </a:solidFill>
              <a:effectLst/>
              <a:uFillTx/>
              <a:latin typeface="Times New Roman"/>
              <a:ea typeface="+mn-ea"/>
              <a:cs typeface="Times New Roman"/>
              <a:sym typeface="Helvetica"/>
            </a:endParaRPr>
          </a:p>
        </p:txBody>
      </p:sp>
    </p:spTree>
    <p:custDataLst>
      <p:tags r:id="rId2"/>
    </p:custDataLst>
    <p:extLst>
      <p:ext uri="{BB962C8B-B14F-4D97-AF65-F5344CB8AC3E}">
        <p14:creationId xmlns:p14="http://schemas.microsoft.com/office/powerpoint/2010/main" val="3319335613"/>
      </p:ext>
    </p:extLst>
  </p:cSld>
  <p:clrMapOvr>
    <a:masterClrMapping/>
  </p:clrMapOvr>
  <p:transition spd="med" advTm="23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3|4.7|9.4|8.3|11.6|8.5|2.1"/>
</p:tagLst>
</file>

<file path=ppt/tags/tag10.xml><?xml version="1.0" encoding="utf-8"?>
<p:tagLst xmlns:a="http://schemas.openxmlformats.org/drawingml/2006/main" xmlns:r="http://schemas.openxmlformats.org/officeDocument/2006/relationships" xmlns:p="http://schemas.openxmlformats.org/presentationml/2006/main">
  <p:tag name="TIMING" val="|2.2|5.9|3.9|11.3|9.3|5.1|0.9"/>
</p:tagLst>
</file>

<file path=ppt/tags/tag11.xml><?xml version="1.0" encoding="utf-8"?>
<p:tagLst xmlns:a="http://schemas.openxmlformats.org/drawingml/2006/main" xmlns:r="http://schemas.openxmlformats.org/officeDocument/2006/relationships" xmlns:p="http://schemas.openxmlformats.org/presentationml/2006/main">
  <p:tag name="TIMING" val="|6|14.6|11.9|17.6"/>
</p:tagLst>
</file>

<file path=ppt/tags/tag12.xml><?xml version="1.0" encoding="utf-8"?>
<p:tagLst xmlns:a="http://schemas.openxmlformats.org/drawingml/2006/main" xmlns:r="http://schemas.openxmlformats.org/officeDocument/2006/relationships" xmlns:p="http://schemas.openxmlformats.org/presentationml/2006/main">
  <p:tag name="TIMING" val="|3.4|12.1|12"/>
</p:tagLst>
</file>

<file path=ppt/tags/tag13.xml><?xml version="1.0" encoding="utf-8"?>
<p:tagLst xmlns:a="http://schemas.openxmlformats.org/drawingml/2006/main" xmlns:r="http://schemas.openxmlformats.org/officeDocument/2006/relationships" xmlns:p="http://schemas.openxmlformats.org/presentationml/2006/main">
  <p:tag name="TIMING" val="|4|9.5|10.3|6.7|7.1|3"/>
</p:tagLst>
</file>

<file path=ppt/tags/tag14.xml><?xml version="1.0" encoding="utf-8"?>
<p:tagLst xmlns:a="http://schemas.openxmlformats.org/drawingml/2006/main" xmlns:r="http://schemas.openxmlformats.org/officeDocument/2006/relationships" xmlns:p="http://schemas.openxmlformats.org/presentationml/2006/main">
  <p:tag name="TIMING" val="|16.1|14"/>
</p:tagLst>
</file>

<file path=ppt/tags/tag15.xml><?xml version="1.0" encoding="utf-8"?>
<p:tagLst xmlns:a="http://schemas.openxmlformats.org/drawingml/2006/main" xmlns:r="http://schemas.openxmlformats.org/officeDocument/2006/relationships" xmlns:p="http://schemas.openxmlformats.org/presentationml/2006/main">
  <p:tag name="TIMING" val="|1.8|5.5|3.7"/>
</p:tagLst>
</file>

<file path=ppt/tags/tag16.xml><?xml version="1.0" encoding="utf-8"?>
<p:tagLst xmlns:a="http://schemas.openxmlformats.org/drawingml/2006/main" xmlns:r="http://schemas.openxmlformats.org/officeDocument/2006/relationships" xmlns:p="http://schemas.openxmlformats.org/presentationml/2006/main">
  <p:tag name="TIMING" val="|2.4|2.1|11.2|4.6|13.5|6.6"/>
</p:tagLst>
</file>

<file path=ppt/tags/tag17.xml><?xml version="1.0" encoding="utf-8"?>
<p:tagLst xmlns:a="http://schemas.openxmlformats.org/drawingml/2006/main" xmlns:r="http://schemas.openxmlformats.org/officeDocument/2006/relationships" xmlns:p="http://schemas.openxmlformats.org/presentationml/2006/main">
  <p:tag name="TIMING" val="|4.6|5.3|5.8"/>
</p:tagLst>
</file>

<file path=ppt/tags/tag18.xml><?xml version="1.0" encoding="utf-8"?>
<p:tagLst xmlns:a="http://schemas.openxmlformats.org/drawingml/2006/main" xmlns:r="http://schemas.openxmlformats.org/officeDocument/2006/relationships" xmlns:p="http://schemas.openxmlformats.org/presentationml/2006/main">
  <p:tag name="TIMING" val="|1.1|31.8|6.9"/>
</p:tagLst>
</file>

<file path=ppt/tags/tag19.xml><?xml version="1.0" encoding="utf-8"?>
<p:tagLst xmlns:a="http://schemas.openxmlformats.org/drawingml/2006/main" xmlns:r="http://schemas.openxmlformats.org/officeDocument/2006/relationships" xmlns:p="http://schemas.openxmlformats.org/presentationml/2006/main">
  <p:tag name="TIMING" val="|2.6|1.6|6.6|13.4|9.8|4.8|7.5"/>
</p:tagLst>
</file>

<file path=ppt/tags/tag2.xml><?xml version="1.0" encoding="utf-8"?>
<p:tagLst xmlns:a="http://schemas.openxmlformats.org/drawingml/2006/main" xmlns:r="http://schemas.openxmlformats.org/officeDocument/2006/relationships" xmlns:p="http://schemas.openxmlformats.org/presentationml/2006/main">
  <p:tag name="TIMING" val="|26.5|1.6|5.8|6.9"/>
</p:tagLst>
</file>

<file path=ppt/tags/tag20.xml><?xml version="1.0" encoding="utf-8"?>
<p:tagLst xmlns:a="http://schemas.openxmlformats.org/drawingml/2006/main" xmlns:r="http://schemas.openxmlformats.org/officeDocument/2006/relationships" xmlns:p="http://schemas.openxmlformats.org/presentationml/2006/main">
  <p:tag name="TIMING" val="|0|0|0|0|0"/>
</p:tagLst>
</file>

<file path=ppt/tags/tag21.xml><?xml version="1.0" encoding="utf-8"?>
<p:tagLst xmlns:a="http://schemas.openxmlformats.org/drawingml/2006/main" xmlns:r="http://schemas.openxmlformats.org/officeDocument/2006/relationships" xmlns:p="http://schemas.openxmlformats.org/presentationml/2006/main">
  <p:tag name="TIMING" val="|0.3|0.4|0.3|0.5|0.4|0.4"/>
</p:tagLst>
</file>

<file path=ppt/tags/tag22.xml><?xml version="1.0" encoding="utf-8"?>
<p:tagLst xmlns:a="http://schemas.openxmlformats.org/drawingml/2006/main" xmlns:r="http://schemas.openxmlformats.org/officeDocument/2006/relationships" xmlns:p="http://schemas.openxmlformats.org/presentationml/2006/main">
  <p:tag name="TIMING" val="|4.1|0.9|6.4|2.8|7.3"/>
</p:tagLst>
</file>

<file path=ppt/tags/tag23.xml><?xml version="1.0" encoding="utf-8"?>
<p:tagLst xmlns:a="http://schemas.openxmlformats.org/drawingml/2006/main" xmlns:r="http://schemas.openxmlformats.org/officeDocument/2006/relationships" xmlns:p="http://schemas.openxmlformats.org/presentationml/2006/main">
  <p:tag name="TIMING" val="|10.1|4.3|1.4|44.6|12"/>
</p:tagLst>
</file>

<file path=ppt/tags/tag24.xml><?xml version="1.0" encoding="utf-8"?>
<p:tagLst xmlns:a="http://schemas.openxmlformats.org/drawingml/2006/main" xmlns:r="http://schemas.openxmlformats.org/officeDocument/2006/relationships" xmlns:p="http://schemas.openxmlformats.org/presentationml/2006/main">
  <p:tag name="TIMING" val="|9.6|0.7|27.3|5.5|6.2"/>
</p:tagLst>
</file>

<file path=ppt/tags/tag25.xml><?xml version="1.0" encoding="utf-8"?>
<p:tagLst xmlns:a="http://schemas.openxmlformats.org/drawingml/2006/main" xmlns:r="http://schemas.openxmlformats.org/officeDocument/2006/relationships" xmlns:p="http://schemas.openxmlformats.org/presentationml/2006/main">
  <p:tag name="TIMING" val="|0.9|9.8|4|0.8|4.4|5.9|1.5|3.8|6.1"/>
</p:tagLst>
</file>

<file path=ppt/tags/tag26.xml><?xml version="1.0" encoding="utf-8"?>
<p:tagLst xmlns:a="http://schemas.openxmlformats.org/drawingml/2006/main" xmlns:r="http://schemas.openxmlformats.org/officeDocument/2006/relationships" xmlns:p="http://schemas.openxmlformats.org/presentationml/2006/main">
  <p:tag name="TIMING" val="|2|0.3|0.2|0.2|0.2|0.1"/>
</p:tagLst>
</file>

<file path=ppt/tags/tag27.xml><?xml version="1.0" encoding="utf-8"?>
<p:tagLst xmlns:a="http://schemas.openxmlformats.org/drawingml/2006/main" xmlns:r="http://schemas.openxmlformats.org/officeDocument/2006/relationships" xmlns:p="http://schemas.openxmlformats.org/presentationml/2006/main">
  <p:tag name="TIMING" val="|0.4|0.3|0.3"/>
</p:tagLst>
</file>

<file path=ppt/tags/tag28.xml><?xml version="1.0" encoding="utf-8"?>
<p:tagLst xmlns:a="http://schemas.openxmlformats.org/drawingml/2006/main" xmlns:r="http://schemas.openxmlformats.org/officeDocument/2006/relationships" xmlns:p="http://schemas.openxmlformats.org/presentationml/2006/main">
  <p:tag name="TIMING" val="|0.4|0.6|0.3|0.8"/>
</p:tagLst>
</file>

<file path=ppt/tags/tag29.xml><?xml version="1.0" encoding="utf-8"?>
<p:tagLst xmlns:a="http://schemas.openxmlformats.org/drawingml/2006/main" xmlns:r="http://schemas.openxmlformats.org/officeDocument/2006/relationships" xmlns:p="http://schemas.openxmlformats.org/presentationml/2006/main">
  <p:tag name="TIMING" val="|0.4|0.3|1.3|0.5"/>
</p:tagLst>
</file>

<file path=ppt/tags/tag3.xml><?xml version="1.0" encoding="utf-8"?>
<p:tagLst xmlns:a="http://schemas.openxmlformats.org/drawingml/2006/main" xmlns:r="http://schemas.openxmlformats.org/officeDocument/2006/relationships" xmlns:p="http://schemas.openxmlformats.org/presentationml/2006/main">
  <p:tag name="TIMING" val="|15.8|8.1|3.6|4.5|0.6|9|7.1|13.3|2.6|2.6|2"/>
</p:tagLst>
</file>

<file path=ppt/tags/tag30.xml><?xml version="1.0" encoding="utf-8"?>
<p:tagLst xmlns:a="http://schemas.openxmlformats.org/drawingml/2006/main" xmlns:r="http://schemas.openxmlformats.org/officeDocument/2006/relationships" xmlns:p="http://schemas.openxmlformats.org/presentationml/2006/main">
  <p:tag name="TIMING" val="|0.4|0.3|0.3|0.3|0.3"/>
</p:tagLst>
</file>

<file path=ppt/tags/tag4.xml><?xml version="1.0" encoding="utf-8"?>
<p:tagLst xmlns:a="http://schemas.openxmlformats.org/drawingml/2006/main" xmlns:r="http://schemas.openxmlformats.org/officeDocument/2006/relationships" xmlns:p="http://schemas.openxmlformats.org/presentationml/2006/main">
  <p:tag name="TIMING" val="|19.3|7.3|5"/>
</p:tagLst>
</file>

<file path=ppt/tags/tag5.xml><?xml version="1.0" encoding="utf-8"?>
<p:tagLst xmlns:a="http://schemas.openxmlformats.org/drawingml/2006/main" xmlns:r="http://schemas.openxmlformats.org/officeDocument/2006/relationships" xmlns:p="http://schemas.openxmlformats.org/presentationml/2006/main">
  <p:tag name="TIMING" val="|1.5"/>
</p:tagLst>
</file>

<file path=ppt/tags/tag6.xml><?xml version="1.0" encoding="utf-8"?>
<p:tagLst xmlns:a="http://schemas.openxmlformats.org/drawingml/2006/main" xmlns:r="http://schemas.openxmlformats.org/officeDocument/2006/relationships" xmlns:p="http://schemas.openxmlformats.org/presentationml/2006/main">
  <p:tag name="TIMING" val="|19.6"/>
</p:tagLst>
</file>

<file path=ppt/tags/tag7.xml><?xml version="1.0" encoding="utf-8"?>
<p:tagLst xmlns:a="http://schemas.openxmlformats.org/drawingml/2006/main" xmlns:r="http://schemas.openxmlformats.org/officeDocument/2006/relationships" xmlns:p="http://schemas.openxmlformats.org/presentationml/2006/main">
  <p:tag name="TIMING" val="|10.2|3.8|6.5"/>
</p:tagLst>
</file>

<file path=ppt/tags/tag8.xml><?xml version="1.0" encoding="utf-8"?>
<p:tagLst xmlns:a="http://schemas.openxmlformats.org/drawingml/2006/main" xmlns:r="http://schemas.openxmlformats.org/officeDocument/2006/relationships" xmlns:p="http://schemas.openxmlformats.org/presentationml/2006/main">
  <p:tag name="TIMING" val="|12.8|3.1|2.2|1.6"/>
</p:tagLst>
</file>

<file path=ppt/tags/tag9.xml><?xml version="1.0" encoding="utf-8"?>
<p:tagLst xmlns:a="http://schemas.openxmlformats.org/drawingml/2006/main" xmlns:r="http://schemas.openxmlformats.org/officeDocument/2006/relationships" xmlns:p="http://schemas.openxmlformats.org/presentationml/2006/main">
  <p:tag name="TIMING" val="|10.3|7|11.4"/>
</p:tagLst>
</file>

<file path=ppt/theme/theme1.xml><?xml version="1.0" encoding="utf-8"?>
<a:theme xmlns:a="http://schemas.openxmlformats.org/drawingml/2006/main" name="Default">
  <a:themeElements>
    <a:clrScheme name="Default">
      <a:dk1>
        <a:srgbClr val="141313"/>
      </a:dk1>
      <a:lt1>
        <a:srgbClr val="FFFFFF"/>
      </a:lt1>
      <a:dk2>
        <a:srgbClr val="A7A7A7"/>
      </a:dk2>
      <a:lt2>
        <a:srgbClr val="535353"/>
      </a:lt2>
      <a:accent1>
        <a:srgbClr val="C9DBE8"/>
      </a:accent1>
      <a:accent2>
        <a:srgbClr val="8DABCC"/>
      </a:accent2>
      <a:accent3>
        <a:srgbClr val="3A75AB"/>
      </a:accent3>
      <a:accent4>
        <a:srgbClr val="2D4D7B"/>
      </a:accent4>
      <a:accent5>
        <a:srgbClr val="082957"/>
      </a:accent5>
      <a:accent6>
        <a:srgbClr val="141313"/>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chemeClr val="accent6"/>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chemeClr val="accent6"/>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C9DBE8"/>
      </a:accent1>
      <a:accent2>
        <a:srgbClr val="8DABCC"/>
      </a:accent2>
      <a:accent3>
        <a:srgbClr val="3A75AB"/>
      </a:accent3>
      <a:accent4>
        <a:srgbClr val="2D4D7B"/>
      </a:accent4>
      <a:accent5>
        <a:srgbClr val="082957"/>
      </a:accent5>
      <a:accent6>
        <a:srgbClr val="141313"/>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chemeClr val="accent6"/>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chemeClr val="accent6"/>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24451</TotalTime>
  <Words>2919</Words>
  <Application>Microsoft Office PowerPoint</Application>
  <PresentationFormat>On-screen Show (4:3)</PresentationFormat>
  <Paragraphs>402</Paragraphs>
  <Slides>37</Slides>
  <Notes>5</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37</vt:i4>
      </vt:variant>
    </vt:vector>
  </HeadingPairs>
  <TitlesOfParts>
    <vt:vector size="47" baseType="lpstr">
      <vt:lpstr>Arial</vt:lpstr>
      <vt:lpstr>Calibri</vt:lpstr>
      <vt:lpstr>Helvetica</vt:lpstr>
      <vt:lpstr>Helvetica Neue</vt:lpstr>
      <vt:lpstr>The Times New Roman</vt:lpstr>
      <vt:lpstr>Times New Roman</vt:lpstr>
      <vt:lpstr>Wingdings</vt:lpstr>
      <vt:lpstr>Default</vt:lpstr>
      <vt:lpstr>Equation</vt:lpstr>
      <vt:lpstr>Document</vt:lpstr>
      <vt:lpstr>Parallelizing X-ray Photon Correlation Spectroscopy Software Tools using Python Multiprocessing</vt:lpstr>
      <vt:lpstr>Talk outline</vt:lpstr>
      <vt:lpstr>National Synchrotron Light Source-II (NSLS-II)</vt:lpstr>
      <vt:lpstr>Scikit-beam – Python data analysis library  </vt:lpstr>
      <vt:lpstr>X-ray Photon Correlation Spectroscopy (XPCS)</vt:lpstr>
      <vt:lpstr>Scikit-beam, correlation module –  One-time correlation   </vt:lpstr>
      <vt:lpstr>Scikit-beam, roi module  Ring “labels” (q rings) </vt:lpstr>
      <vt:lpstr>One-time correlation – Results from the Scikit-beam sequential algorithm </vt:lpstr>
      <vt:lpstr>Scikit-beam, correlation module Two-time correlation</vt:lpstr>
      <vt:lpstr>Two-time correlation results –  Scikit-beam sequential algorithm  </vt:lpstr>
      <vt:lpstr>Real time streaming data analysis  pipelines</vt:lpstr>
      <vt:lpstr>Two-time correlation timings for the sequential code.</vt:lpstr>
      <vt:lpstr>Parallelizing XPCS software tools</vt:lpstr>
      <vt:lpstr>Parallelizing XPCS software tools using Python threading</vt:lpstr>
      <vt:lpstr>Python Multiprocessing to parallelize XPCS software tools</vt:lpstr>
      <vt:lpstr>Python Multiprocessing – Pool Class</vt:lpstr>
      <vt:lpstr>Python Multiprocessing – Pool Class</vt:lpstr>
      <vt:lpstr>Python Multiprocessing – Process  Class with a Queue</vt:lpstr>
      <vt:lpstr>Python Multiprocessing – Process  Class with Queue</vt:lpstr>
      <vt:lpstr>Python Multiprocessing to parallelize XPCS software tools</vt:lpstr>
      <vt:lpstr>Parallelized XPCS software tools using multiprocessing module</vt:lpstr>
      <vt:lpstr>Parallelized XPCS software tools using multiprocessing - Results</vt:lpstr>
      <vt:lpstr>Parallelized XPCS software tools using multiprocessing Pool class - Results</vt:lpstr>
      <vt:lpstr>Parallelized XPCS software tools using multiprocessing - Process/ Queue Results</vt:lpstr>
      <vt:lpstr>Parallelized XPCS software tools using multiprocessing - Process/ Queue Results</vt:lpstr>
      <vt:lpstr>Parallelized XPCS software tools using multiprocessing – Process/ Queue Results</vt:lpstr>
      <vt:lpstr>Processing time breakdown for two-time correlation for 16 ROI’s</vt:lpstr>
      <vt:lpstr>Parallelized XPCS software tools – same size ROI’s two-time correlation Results</vt:lpstr>
      <vt:lpstr>Conclusion and Summary</vt:lpstr>
      <vt:lpstr>Acknowledgments </vt:lpstr>
      <vt:lpstr>THANK YOU</vt:lpstr>
      <vt:lpstr>PowerPoint Presentation</vt:lpstr>
      <vt:lpstr>Scikit-beam</vt:lpstr>
      <vt:lpstr>Scikit-beam  XPCS fitting tool</vt:lpstr>
      <vt:lpstr>Python Multiprocessing – Process  Class with Queue</vt:lpstr>
      <vt:lpstr>Python Multiprocessing – Communication between processes</vt:lpstr>
      <vt:lpstr>Future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BNL Updates</dc:title>
  <cp:lastModifiedBy>Liles, Gina</cp:lastModifiedBy>
  <cp:revision>170</cp:revision>
  <cp:lastPrinted>2017-08-06T15:51:16Z</cp:lastPrinted>
  <dcterms:modified xsi:type="dcterms:W3CDTF">2017-08-08T14:01:21Z</dcterms:modified>
</cp:coreProperties>
</file>