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mp4" ContentType="video/unknown"/>
  <Default Extension="rels" ContentType="application/vnd.openxmlformats-package.relationships+xml"/>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4" r:id="rId2"/>
    <p:sldMasterId id="2147483756" r:id="rId3"/>
    <p:sldMasterId id="2147483768" r:id="rId4"/>
  </p:sldMasterIdLst>
  <p:notesMasterIdLst>
    <p:notesMasterId r:id="rId66"/>
  </p:notesMasterIdLst>
  <p:handoutMasterIdLst>
    <p:handoutMasterId r:id="rId67"/>
  </p:handoutMasterIdLst>
  <p:sldIdLst>
    <p:sldId id="256" r:id="rId5"/>
    <p:sldId id="354" r:id="rId6"/>
    <p:sldId id="257" r:id="rId7"/>
    <p:sldId id="352" r:id="rId8"/>
    <p:sldId id="258" r:id="rId9"/>
    <p:sldId id="289" r:id="rId10"/>
    <p:sldId id="259" r:id="rId11"/>
    <p:sldId id="296" r:id="rId12"/>
    <p:sldId id="264" r:id="rId13"/>
    <p:sldId id="272" r:id="rId14"/>
    <p:sldId id="274" r:id="rId15"/>
    <p:sldId id="353" r:id="rId16"/>
    <p:sldId id="293" r:id="rId17"/>
    <p:sldId id="294" r:id="rId18"/>
    <p:sldId id="261" r:id="rId19"/>
    <p:sldId id="275" r:id="rId20"/>
    <p:sldId id="338" r:id="rId21"/>
    <p:sldId id="337" r:id="rId22"/>
    <p:sldId id="260" r:id="rId23"/>
    <p:sldId id="317" r:id="rId24"/>
    <p:sldId id="304" r:id="rId25"/>
    <p:sldId id="278" r:id="rId26"/>
    <p:sldId id="330" r:id="rId27"/>
    <p:sldId id="343" r:id="rId28"/>
    <p:sldId id="344" r:id="rId29"/>
    <p:sldId id="345" r:id="rId30"/>
    <p:sldId id="346" r:id="rId31"/>
    <p:sldId id="347" r:id="rId32"/>
    <p:sldId id="301" r:id="rId33"/>
    <p:sldId id="351" r:id="rId34"/>
    <p:sldId id="321" r:id="rId35"/>
    <p:sldId id="302" r:id="rId36"/>
    <p:sldId id="295" r:id="rId37"/>
    <p:sldId id="341" r:id="rId38"/>
    <p:sldId id="342" r:id="rId39"/>
    <p:sldId id="303" r:id="rId40"/>
    <p:sldId id="306" r:id="rId41"/>
    <p:sldId id="284" r:id="rId42"/>
    <p:sldId id="307" r:id="rId43"/>
    <p:sldId id="334" r:id="rId44"/>
    <p:sldId id="323" r:id="rId45"/>
    <p:sldId id="322" r:id="rId46"/>
    <p:sldId id="312" r:id="rId47"/>
    <p:sldId id="326" r:id="rId48"/>
    <p:sldId id="324" r:id="rId49"/>
    <p:sldId id="327" r:id="rId50"/>
    <p:sldId id="329" r:id="rId51"/>
    <p:sldId id="348" r:id="rId52"/>
    <p:sldId id="350" r:id="rId53"/>
    <p:sldId id="340" r:id="rId54"/>
    <p:sldId id="331" r:id="rId55"/>
    <p:sldId id="349" r:id="rId56"/>
    <p:sldId id="305" r:id="rId57"/>
    <p:sldId id="308" r:id="rId58"/>
    <p:sldId id="309" r:id="rId59"/>
    <p:sldId id="310" r:id="rId60"/>
    <p:sldId id="288" r:id="rId61"/>
    <p:sldId id="311" r:id="rId62"/>
    <p:sldId id="332" r:id="rId63"/>
    <p:sldId id="333" r:id="rId64"/>
    <p:sldId id="339"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468"/>
    <p:restoredTop sz="76501" autoAdjust="0"/>
  </p:normalViewPr>
  <p:slideViewPr>
    <p:cSldViewPr>
      <p:cViewPr varScale="1">
        <p:scale>
          <a:sx n="104" d="100"/>
          <a:sy n="104" d="100"/>
        </p:scale>
        <p:origin x="-896" y="-10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notesMaster" Target="notesMasters/notesMaster1.xml"/><Relationship Id="rId67" Type="http://schemas.openxmlformats.org/officeDocument/2006/relationships/handoutMaster" Target="handoutMasters/handout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9928B2-1323-4609-8346-42DC82A7CD62}" type="doc">
      <dgm:prSet loTypeId="urn:microsoft.com/office/officeart/2005/8/layout/pyramid1" loCatId="pyramid" qsTypeId="urn:microsoft.com/office/officeart/2005/8/quickstyle/simple3" qsCatId="simple" csTypeId="urn:microsoft.com/office/officeart/2005/8/colors/accent1_3" csCatId="accent1" phldr="1"/>
      <dgm:spPr/>
    </dgm:pt>
    <dgm:pt modelId="{DC592FD1-4191-4A7F-A947-37D83730303D}">
      <dgm:prSet phldrT="[Text]" custT="1"/>
      <dgm:spPr/>
      <dgm:t>
        <a:bodyPr/>
        <a:lstStyle/>
        <a:p>
          <a:endParaRPr lang="en-GB" sz="2600" dirty="0" smtClean="0">
            <a:latin typeface="Times New Roman" panose="02020603050405020304" pitchFamily="18" charset="0"/>
            <a:cs typeface="Times New Roman" panose="02020603050405020304" pitchFamily="18" charset="0"/>
          </a:endParaRPr>
        </a:p>
        <a:p>
          <a:endParaRPr lang="en-GB" sz="2600" dirty="0" smtClean="0">
            <a:latin typeface="Times New Roman" panose="02020603050405020304" pitchFamily="18" charset="0"/>
            <a:cs typeface="Times New Roman" panose="02020603050405020304" pitchFamily="18" charset="0"/>
          </a:endParaRPr>
        </a:p>
        <a:p>
          <a:r>
            <a:rPr lang="en-GB" sz="2500" dirty="0" smtClean="0">
              <a:latin typeface="Times New Roman" panose="02020603050405020304" pitchFamily="18" charset="0"/>
              <a:cs typeface="Times New Roman" panose="02020603050405020304" pitchFamily="18" charset="0"/>
            </a:rPr>
            <a:t>Personal Medicine</a:t>
          </a:r>
          <a:endParaRPr lang="en-GB" sz="2500" dirty="0">
            <a:latin typeface="Times New Roman" panose="02020603050405020304" pitchFamily="18" charset="0"/>
            <a:cs typeface="Times New Roman" panose="02020603050405020304" pitchFamily="18" charset="0"/>
          </a:endParaRPr>
        </a:p>
      </dgm:t>
    </dgm:pt>
    <dgm:pt modelId="{E71A320B-197D-48DE-A38B-2DAB2F7FA4E9}" type="parTrans" cxnId="{AC33C895-BA9C-4157-9F67-B46C87D13266}">
      <dgm:prSet/>
      <dgm:spPr/>
      <dgm:t>
        <a:bodyPr/>
        <a:lstStyle/>
        <a:p>
          <a:endParaRPr lang="en-GB"/>
        </a:p>
      </dgm:t>
    </dgm:pt>
    <dgm:pt modelId="{2F912533-CBA8-4867-B791-C2EDB52DD036}" type="sibTrans" cxnId="{AC33C895-BA9C-4157-9F67-B46C87D13266}">
      <dgm:prSet/>
      <dgm:spPr/>
      <dgm:t>
        <a:bodyPr/>
        <a:lstStyle/>
        <a:p>
          <a:endParaRPr lang="en-GB"/>
        </a:p>
      </dgm:t>
    </dgm:pt>
    <dgm:pt modelId="{CE8F5732-705B-4944-84F5-F9F730EDCD19}">
      <dgm:prSet phldrT="[Text]" custT="1"/>
      <dgm:spPr/>
      <dgm:t>
        <a:bodyPr/>
        <a:lstStyle/>
        <a:p>
          <a:r>
            <a:rPr lang="en-GB" sz="2500" dirty="0" smtClean="0">
              <a:latin typeface="Times New Roman" panose="02020603050405020304" pitchFamily="18" charset="0"/>
              <a:cs typeface="Times New Roman" panose="02020603050405020304" pitchFamily="18" charset="0"/>
            </a:rPr>
            <a:t>Precision Medicine</a:t>
          </a:r>
        </a:p>
        <a:p>
          <a:r>
            <a:rPr lang="en-GB" sz="2000" dirty="0" smtClean="0">
              <a:latin typeface="Times New Roman" panose="02020603050405020304" pitchFamily="18" charset="0"/>
              <a:cs typeface="Times New Roman" panose="02020603050405020304" pitchFamily="18" charset="0"/>
            </a:rPr>
            <a:t>(stratified populations)</a:t>
          </a:r>
          <a:endParaRPr lang="en-GB" sz="2000" dirty="0">
            <a:latin typeface="Times New Roman" panose="02020603050405020304" pitchFamily="18" charset="0"/>
            <a:cs typeface="Times New Roman" panose="02020603050405020304" pitchFamily="18" charset="0"/>
          </a:endParaRPr>
        </a:p>
      </dgm:t>
    </dgm:pt>
    <dgm:pt modelId="{DF052C70-5E26-424D-A227-8FD16DDD3432}" type="parTrans" cxnId="{0A4D9C38-058E-405A-976C-5BFEFE13AAB3}">
      <dgm:prSet/>
      <dgm:spPr/>
      <dgm:t>
        <a:bodyPr/>
        <a:lstStyle/>
        <a:p>
          <a:endParaRPr lang="en-GB"/>
        </a:p>
      </dgm:t>
    </dgm:pt>
    <dgm:pt modelId="{578FF802-4FB2-4D23-8C07-8016741A0CAF}" type="sibTrans" cxnId="{0A4D9C38-058E-405A-976C-5BFEFE13AAB3}">
      <dgm:prSet/>
      <dgm:spPr/>
      <dgm:t>
        <a:bodyPr/>
        <a:lstStyle/>
        <a:p>
          <a:endParaRPr lang="en-GB"/>
        </a:p>
      </dgm:t>
    </dgm:pt>
    <dgm:pt modelId="{E8BC4B2F-FED4-4FF0-BCCC-5B89B83518CD}">
      <dgm:prSet phldrT="[Text]" custT="1"/>
      <dgm:spPr/>
      <dgm:t>
        <a:bodyPr/>
        <a:lstStyle/>
        <a:p>
          <a:r>
            <a:rPr lang="en-GB" sz="2500" dirty="0" smtClean="0"/>
            <a:t>Poorly characterised patient populations</a:t>
          </a:r>
          <a:endParaRPr lang="en-GB" sz="2500" dirty="0"/>
        </a:p>
      </dgm:t>
    </dgm:pt>
    <dgm:pt modelId="{4165F10A-2E23-424F-941E-62AB186361FB}" type="parTrans" cxnId="{9B1AFEA0-33C6-48FB-9125-814586A1C569}">
      <dgm:prSet/>
      <dgm:spPr/>
      <dgm:t>
        <a:bodyPr/>
        <a:lstStyle/>
        <a:p>
          <a:endParaRPr lang="en-GB"/>
        </a:p>
      </dgm:t>
    </dgm:pt>
    <dgm:pt modelId="{AC50C807-C2E3-403E-A55D-A7AA42D9AA02}" type="sibTrans" cxnId="{9B1AFEA0-33C6-48FB-9125-814586A1C569}">
      <dgm:prSet/>
      <dgm:spPr/>
      <dgm:t>
        <a:bodyPr/>
        <a:lstStyle/>
        <a:p>
          <a:endParaRPr lang="en-GB"/>
        </a:p>
      </dgm:t>
    </dgm:pt>
    <dgm:pt modelId="{A24ADC45-70BA-4548-A020-6A3D5D273702}" type="pres">
      <dgm:prSet presAssocID="{A29928B2-1323-4609-8346-42DC82A7CD62}" presName="Name0" presStyleCnt="0">
        <dgm:presLayoutVars>
          <dgm:dir/>
          <dgm:animLvl val="lvl"/>
          <dgm:resizeHandles val="exact"/>
        </dgm:presLayoutVars>
      </dgm:prSet>
      <dgm:spPr/>
    </dgm:pt>
    <dgm:pt modelId="{D070C746-7549-479C-BDD3-4D2D42BC38D3}" type="pres">
      <dgm:prSet presAssocID="{DC592FD1-4191-4A7F-A947-37D83730303D}" presName="Name8" presStyleCnt="0"/>
      <dgm:spPr/>
    </dgm:pt>
    <dgm:pt modelId="{F3A82630-8C0A-436B-8BF6-B869F9CC76B2}" type="pres">
      <dgm:prSet presAssocID="{DC592FD1-4191-4A7F-A947-37D83730303D}" presName="level" presStyleLbl="node1" presStyleIdx="0" presStyleCnt="3">
        <dgm:presLayoutVars>
          <dgm:chMax val="1"/>
          <dgm:bulletEnabled val="1"/>
        </dgm:presLayoutVars>
      </dgm:prSet>
      <dgm:spPr/>
      <dgm:t>
        <a:bodyPr/>
        <a:lstStyle/>
        <a:p>
          <a:endParaRPr lang="en-GB"/>
        </a:p>
      </dgm:t>
    </dgm:pt>
    <dgm:pt modelId="{28BA8679-13A1-4470-A632-FB358C64597B}" type="pres">
      <dgm:prSet presAssocID="{DC592FD1-4191-4A7F-A947-37D83730303D}" presName="levelTx" presStyleLbl="revTx" presStyleIdx="0" presStyleCnt="0">
        <dgm:presLayoutVars>
          <dgm:chMax val="1"/>
          <dgm:bulletEnabled val="1"/>
        </dgm:presLayoutVars>
      </dgm:prSet>
      <dgm:spPr/>
      <dgm:t>
        <a:bodyPr/>
        <a:lstStyle/>
        <a:p>
          <a:endParaRPr lang="en-GB"/>
        </a:p>
      </dgm:t>
    </dgm:pt>
    <dgm:pt modelId="{EF65368E-7864-4698-AD36-25C163589F4C}" type="pres">
      <dgm:prSet presAssocID="{CE8F5732-705B-4944-84F5-F9F730EDCD19}" presName="Name8" presStyleCnt="0"/>
      <dgm:spPr/>
    </dgm:pt>
    <dgm:pt modelId="{F92D64FB-9AC3-4176-A54C-6F70DAAA3DB6}" type="pres">
      <dgm:prSet presAssocID="{CE8F5732-705B-4944-84F5-F9F730EDCD19}" presName="level" presStyleLbl="node1" presStyleIdx="1" presStyleCnt="3">
        <dgm:presLayoutVars>
          <dgm:chMax val="1"/>
          <dgm:bulletEnabled val="1"/>
        </dgm:presLayoutVars>
      </dgm:prSet>
      <dgm:spPr/>
      <dgm:t>
        <a:bodyPr/>
        <a:lstStyle/>
        <a:p>
          <a:endParaRPr lang="en-GB"/>
        </a:p>
      </dgm:t>
    </dgm:pt>
    <dgm:pt modelId="{9FB031B1-7ECF-46C7-BC39-0DD0E007A594}" type="pres">
      <dgm:prSet presAssocID="{CE8F5732-705B-4944-84F5-F9F730EDCD19}" presName="levelTx" presStyleLbl="revTx" presStyleIdx="0" presStyleCnt="0">
        <dgm:presLayoutVars>
          <dgm:chMax val="1"/>
          <dgm:bulletEnabled val="1"/>
        </dgm:presLayoutVars>
      </dgm:prSet>
      <dgm:spPr/>
      <dgm:t>
        <a:bodyPr/>
        <a:lstStyle/>
        <a:p>
          <a:endParaRPr lang="en-GB"/>
        </a:p>
      </dgm:t>
    </dgm:pt>
    <dgm:pt modelId="{BA50F44D-7F98-455F-9D80-7ADB78C8174D}" type="pres">
      <dgm:prSet presAssocID="{E8BC4B2F-FED4-4FF0-BCCC-5B89B83518CD}" presName="Name8" presStyleCnt="0"/>
      <dgm:spPr/>
    </dgm:pt>
    <dgm:pt modelId="{C57738FE-E6CC-4D95-AA1D-D83C015BBB4D}" type="pres">
      <dgm:prSet presAssocID="{E8BC4B2F-FED4-4FF0-BCCC-5B89B83518CD}" presName="level" presStyleLbl="node1" presStyleIdx="2" presStyleCnt="3">
        <dgm:presLayoutVars>
          <dgm:chMax val="1"/>
          <dgm:bulletEnabled val="1"/>
        </dgm:presLayoutVars>
      </dgm:prSet>
      <dgm:spPr/>
      <dgm:t>
        <a:bodyPr/>
        <a:lstStyle/>
        <a:p>
          <a:endParaRPr lang="en-GB"/>
        </a:p>
      </dgm:t>
    </dgm:pt>
    <dgm:pt modelId="{9699AF39-7E35-4F6A-8ABF-2A076DE1F913}" type="pres">
      <dgm:prSet presAssocID="{E8BC4B2F-FED4-4FF0-BCCC-5B89B83518CD}" presName="levelTx" presStyleLbl="revTx" presStyleIdx="0" presStyleCnt="0">
        <dgm:presLayoutVars>
          <dgm:chMax val="1"/>
          <dgm:bulletEnabled val="1"/>
        </dgm:presLayoutVars>
      </dgm:prSet>
      <dgm:spPr/>
      <dgm:t>
        <a:bodyPr/>
        <a:lstStyle/>
        <a:p>
          <a:endParaRPr lang="en-GB"/>
        </a:p>
      </dgm:t>
    </dgm:pt>
  </dgm:ptLst>
  <dgm:cxnLst>
    <dgm:cxn modelId="{9B1AFEA0-33C6-48FB-9125-814586A1C569}" srcId="{A29928B2-1323-4609-8346-42DC82A7CD62}" destId="{E8BC4B2F-FED4-4FF0-BCCC-5B89B83518CD}" srcOrd="2" destOrd="0" parTransId="{4165F10A-2E23-424F-941E-62AB186361FB}" sibTransId="{AC50C807-C2E3-403E-A55D-A7AA42D9AA02}"/>
    <dgm:cxn modelId="{6FFD1AC9-FC0D-48B0-8FD0-808C3F87D19B}" type="presOf" srcId="{E8BC4B2F-FED4-4FF0-BCCC-5B89B83518CD}" destId="{9699AF39-7E35-4F6A-8ABF-2A076DE1F913}" srcOrd="1" destOrd="0" presId="urn:microsoft.com/office/officeart/2005/8/layout/pyramid1"/>
    <dgm:cxn modelId="{AC33C895-BA9C-4157-9F67-B46C87D13266}" srcId="{A29928B2-1323-4609-8346-42DC82A7CD62}" destId="{DC592FD1-4191-4A7F-A947-37D83730303D}" srcOrd="0" destOrd="0" parTransId="{E71A320B-197D-48DE-A38B-2DAB2F7FA4E9}" sibTransId="{2F912533-CBA8-4867-B791-C2EDB52DD036}"/>
    <dgm:cxn modelId="{0A4D9C38-058E-405A-976C-5BFEFE13AAB3}" srcId="{A29928B2-1323-4609-8346-42DC82A7CD62}" destId="{CE8F5732-705B-4944-84F5-F9F730EDCD19}" srcOrd="1" destOrd="0" parTransId="{DF052C70-5E26-424D-A227-8FD16DDD3432}" sibTransId="{578FF802-4FB2-4D23-8C07-8016741A0CAF}"/>
    <dgm:cxn modelId="{7CD63D22-2858-436A-9B86-396E21593BFD}" type="presOf" srcId="{E8BC4B2F-FED4-4FF0-BCCC-5B89B83518CD}" destId="{C57738FE-E6CC-4D95-AA1D-D83C015BBB4D}" srcOrd="0" destOrd="0" presId="urn:microsoft.com/office/officeart/2005/8/layout/pyramid1"/>
    <dgm:cxn modelId="{CC88B1B7-B051-4BFF-BDEA-F7DFD0C30192}" type="presOf" srcId="{DC592FD1-4191-4A7F-A947-37D83730303D}" destId="{28BA8679-13A1-4470-A632-FB358C64597B}" srcOrd="1" destOrd="0" presId="urn:microsoft.com/office/officeart/2005/8/layout/pyramid1"/>
    <dgm:cxn modelId="{D097CAE7-5554-4DB4-8891-9610C8971F9D}" type="presOf" srcId="{A29928B2-1323-4609-8346-42DC82A7CD62}" destId="{A24ADC45-70BA-4548-A020-6A3D5D273702}" srcOrd="0" destOrd="0" presId="urn:microsoft.com/office/officeart/2005/8/layout/pyramid1"/>
    <dgm:cxn modelId="{68CDA44E-7597-48DC-80FE-6B384F6D6551}" type="presOf" srcId="{DC592FD1-4191-4A7F-A947-37D83730303D}" destId="{F3A82630-8C0A-436B-8BF6-B869F9CC76B2}" srcOrd="0" destOrd="0" presId="urn:microsoft.com/office/officeart/2005/8/layout/pyramid1"/>
    <dgm:cxn modelId="{FCAA8E3B-3464-44B3-ADDA-CB7659B291AB}" type="presOf" srcId="{CE8F5732-705B-4944-84F5-F9F730EDCD19}" destId="{F92D64FB-9AC3-4176-A54C-6F70DAAA3DB6}" srcOrd="0" destOrd="0" presId="urn:microsoft.com/office/officeart/2005/8/layout/pyramid1"/>
    <dgm:cxn modelId="{7EF24731-0659-4D1C-8A20-2D6FBDA44A47}" type="presOf" srcId="{CE8F5732-705B-4944-84F5-F9F730EDCD19}" destId="{9FB031B1-7ECF-46C7-BC39-0DD0E007A594}" srcOrd="1" destOrd="0" presId="urn:microsoft.com/office/officeart/2005/8/layout/pyramid1"/>
    <dgm:cxn modelId="{113AAE67-B9AE-4DA6-A986-459054DDE027}" type="presParOf" srcId="{A24ADC45-70BA-4548-A020-6A3D5D273702}" destId="{D070C746-7549-479C-BDD3-4D2D42BC38D3}" srcOrd="0" destOrd="0" presId="urn:microsoft.com/office/officeart/2005/8/layout/pyramid1"/>
    <dgm:cxn modelId="{9885818E-06D7-459E-A422-108ECBA40455}" type="presParOf" srcId="{D070C746-7549-479C-BDD3-4D2D42BC38D3}" destId="{F3A82630-8C0A-436B-8BF6-B869F9CC76B2}" srcOrd="0" destOrd="0" presId="urn:microsoft.com/office/officeart/2005/8/layout/pyramid1"/>
    <dgm:cxn modelId="{00D6A58C-F50E-4F53-92D0-FB7F7450FAAE}" type="presParOf" srcId="{D070C746-7549-479C-BDD3-4D2D42BC38D3}" destId="{28BA8679-13A1-4470-A632-FB358C64597B}" srcOrd="1" destOrd="0" presId="urn:microsoft.com/office/officeart/2005/8/layout/pyramid1"/>
    <dgm:cxn modelId="{001D4469-6D19-44C7-81D5-7DAD49AC71FB}" type="presParOf" srcId="{A24ADC45-70BA-4548-A020-6A3D5D273702}" destId="{EF65368E-7864-4698-AD36-25C163589F4C}" srcOrd="1" destOrd="0" presId="urn:microsoft.com/office/officeart/2005/8/layout/pyramid1"/>
    <dgm:cxn modelId="{FF5F2F35-F01C-4396-BF09-AB4F954517FA}" type="presParOf" srcId="{EF65368E-7864-4698-AD36-25C163589F4C}" destId="{F92D64FB-9AC3-4176-A54C-6F70DAAA3DB6}" srcOrd="0" destOrd="0" presId="urn:microsoft.com/office/officeart/2005/8/layout/pyramid1"/>
    <dgm:cxn modelId="{1DCA7333-E55A-4E16-9F3F-1899E1EFC9E5}" type="presParOf" srcId="{EF65368E-7864-4698-AD36-25C163589F4C}" destId="{9FB031B1-7ECF-46C7-BC39-0DD0E007A594}" srcOrd="1" destOrd="0" presId="urn:microsoft.com/office/officeart/2005/8/layout/pyramid1"/>
    <dgm:cxn modelId="{65564FB5-2A0F-45F7-990D-19745ECC5458}" type="presParOf" srcId="{A24ADC45-70BA-4548-A020-6A3D5D273702}" destId="{BA50F44D-7F98-455F-9D80-7ADB78C8174D}" srcOrd="2" destOrd="0" presId="urn:microsoft.com/office/officeart/2005/8/layout/pyramid1"/>
    <dgm:cxn modelId="{5125A554-1C6C-41AB-8A0A-BB34F921202D}" type="presParOf" srcId="{BA50F44D-7F98-455F-9D80-7ADB78C8174D}" destId="{C57738FE-E6CC-4D95-AA1D-D83C015BBB4D}" srcOrd="0" destOrd="0" presId="urn:microsoft.com/office/officeart/2005/8/layout/pyramid1"/>
    <dgm:cxn modelId="{3D5197F9-3E06-48F6-B5D2-D7A2C3A67E96}" type="presParOf" srcId="{BA50F44D-7F98-455F-9D80-7ADB78C8174D}" destId="{9699AF39-7E35-4F6A-8ABF-2A076DE1F913}"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82630-8C0A-436B-8BF6-B869F9CC76B2}">
      <dsp:nvSpPr>
        <dsp:cNvPr id="0" name=""/>
        <dsp:cNvSpPr/>
      </dsp:nvSpPr>
      <dsp:spPr>
        <a:xfrm>
          <a:off x="2022140" y="0"/>
          <a:ext cx="2022140" cy="1743066"/>
        </a:xfrm>
        <a:prstGeom prst="trapezoid">
          <a:avLst>
            <a:gd name="adj" fmla="val 58005"/>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GB" sz="2600" kern="1200" dirty="0" smtClean="0">
            <a:latin typeface="Times New Roman" panose="02020603050405020304" pitchFamily="18" charset="0"/>
            <a:cs typeface="Times New Roman" panose="02020603050405020304" pitchFamily="18" charset="0"/>
          </a:endParaRPr>
        </a:p>
        <a:p>
          <a:pPr lvl="0" algn="ctr" defTabSz="1155700">
            <a:lnSpc>
              <a:spcPct val="90000"/>
            </a:lnSpc>
            <a:spcBef>
              <a:spcPct val="0"/>
            </a:spcBef>
            <a:spcAft>
              <a:spcPct val="35000"/>
            </a:spcAft>
          </a:pPr>
          <a:endParaRPr lang="en-GB" sz="2600" kern="1200" dirty="0" smtClean="0">
            <a:latin typeface="Times New Roman" panose="02020603050405020304" pitchFamily="18" charset="0"/>
            <a:cs typeface="Times New Roman" panose="02020603050405020304" pitchFamily="18" charset="0"/>
          </a:endParaRPr>
        </a:p>
        <a:p>
          <a:pPr lvl="0" algn="ctr" defTabSz="1155700">
            <a:lnSpc>
              <a:spcPct val="90000"/>
            </a:lnSpc>
            <a:spcBef>
              <a:spcPct val="0"/>
            </a:spcBef>
            <a:spcAft>
              <a:spcPct val="35000"/>
            </a:spcAft>
          </a:pPr>
          <a:r>
            <a:rPr lang="en-GB" sz="2500" kern="1200" dirty="0" smtClean="0">
              <a:latin typeface="Times New Roman" panose="02020603050405020304" pitchFamily="18" charset="0"/>
              <a:cs typeface="Times New Roman" panose="02020603050405020304" pitchFamily="18" charset="0"/>
            </a:rPr>
            <a:t>Personal Medicine</a:t>
          </a:r>
          <a:endParaRPr lang="en-GB" sz="2500" kern="1200" dirty="0">
            <a:latin typeface="Times New Roman" panose="02020603050405020304" pitchFamily="18" charset="0"/>
            <a:cs typeface="Times New Roman" panose="02020603050405020304" pitchFamily="18" charset="0"/>
          </a:endParaRPr>
        </a:p>
      </dsp:txBody>
      <dsp:txXfrm>
        <a:off x="2022140" y="0"/>
        <a:ext cx="2022140" cy="1743066"/>
      </dsp:txXfrm>
    </dsp:sp>
    <dsp:sp modelId="{F92D64FB-9AC3-4176-A54C-6F70DAAA3DB6}">
      <dsp:nvSpPr>
        <dsp:cNvPr id="0" name=""/>
        <dsp:cNvSpPr/>
      </dsp:nvSpPr>
      <dsp:spPr>
        <a:xfrm>
          <a:off x="1011070" y="1743066"/>
          <a:ext cx="4044280" cy="1743066"/>
        </a:xfrm>
        <a:prstGeom prst="trapezoid">
          <a:avLst>
            <a:gd name="adj" fmla="val 58005"/>
          </a:avLst>
        </a:prstGeom>
        <a:gradFill rotWithShape="0">
          <a:gsLst>
            <a:gs pos="0">
              <a:schemeClr val="accent1">
                <a:shade val="80000"/>
                <a:hueOff val="153123"/>
                <a:satOff val="-2196"/>
                <a:lumOff val="12807"/>
                <a:alphaOff val="0"/>
                <a:tint val="50000"/>
                <a:satMod val="300000"/>
              </a:schemeClr>
            </a:gs>
            <a:gs pos="35000">
              <a:schemeClr val="accent1">
                <a:shade val="80000"/>
                <a:hueOff val="153123"/>
                <a:satOff val="-2196"/>
                <a:lumOff val="12807"/>
                <a:alphaOff val="0"/>
                <a:tint val="37000"/>
                <a:satMod val="300000"/>
              </a:schemeClr>
            </a:gs>
            <a:gs pos="100000">
              <a:schemeClr val="accent1">
                <a:shade val="80000"/>
                <a:hueOff val="153123"/>
                <a:satOff val="-2196"/>
                <a:lumOff val="1280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GB" sz="2500" kern="1200" dirty="0" smtClean="0">
              <a:latin typeface="Times New Roman" panose="02020603050405020304" pitchFamily="18" charset="0"/>
              <a:cs typeface="Times New Roman" panose="02020603050405020304" pitchFamily="18" charset="0"/>
            </a:rPr>
            <a:t>Precision Medicine</a:t>
          </a:r>
        </a:p>
        <a:p>
          <a:pPr lvl="0" algn="ctr" defTabSz="1111250">
            <a:lnSpc>
              <a:spcPct val="90000"/>
            </a:lnSpc>
            <a:spcBef>
              <a:spcPct val="0"/>
            </a:spcBef>
            <a:spcAft>
              <a:spcPct val="35000"/>
            </a:spcAft>
          </a:pPr>
          <a:r>
            <a:rPr lang="en-GB" sz="2000" kern="1200" dirty="0" smtClean="0">
              <a:latin typeface="Times New Roman" panose="02020603050405020304" pitchFamily="18" charset="0"/>
              <a:cs typeface="Times New Roman" panose="02020603050405020304" pitchFamily="18" charset="0"/>
            </a:rPr>
            <a:t>(stratified populations)</a:t>
          </a:r>
          <a:endParaRPr lang="en-GB" sz="2000" kern="1200" dirty="0">
            <a:latin typeface="Times New Roman" panose="02020603050405020304" pitchFamily="18" charset="0"/>
            <a:cs typeface="Times New Roman" panose="02020603050405020304" pitchFamily="18" charset="0"/>
          </a:endParaRPr>
        </a:p>
      </dsp:txBody>
      <dsp:txXfrm>
        <a:off x="1718818" y="1743066"/>
        <a:ext cx="2628782" cy="1743066"/>
      </dsp:txXfrm>
    </dsp:sp>
    <dsp:sp modelId="{C57738FE-E6CC-4D95-AA1D-D83C015BBB4D}">
      <dsp:nvSpPr>
        <dsp:cNvPr id="0" name=""/>
        <dsp:cNvSpPr/>
      </dsp:nvSpPr>
      <dsp:spPr>
        <a:xfrm>
          <a:off x="0" y="3486133"/>
          <a:ext cx="6066419" cy="1743066"/>
        </a:xfrm>
        <a:prstGeom prst="trapezoid">
          <a:avLst>
            <a:gd name="adj" fmla="val 58005"/>
          </a:avLst>
        </a:prstGeom>
        <a:gradFill rotWithShape="0">
          <a:gsLst>
            <a:gs pos="0">
              <a:schemeClr val="accent1">
                <a:shade val="80000"/>
                <a:hueOff val="306247"/>
                <a:satOff val="-4392"/>
                <a:lumOff val="25615"/>
                <a:alphaOff val="0"/>
                <a:tint val="50000"/>
                <a:satMod val="300000"/>
              </a:schemeClr>
            </a:gs>
            <a:gs pos="35000">
              <a:schemeClr val="accent1">
                <a:shade val="80000"/>
                <a:hueOff val="306247"/>
                <a:satOff val="-4392"/>
                <a:lumOff val="25615"/>
                <a:alphaOff val="0"/>
                <a:tint val="37000"/>
                <a:satMod val="300000"/>
              </a:schemeClr>
            </a:gs>
            <a:gs pos="100000">
              <a:schemeClr val="accent1">
                <a:shade val="80000"/>
                <a:hueOff val="306247"/>
                <a:satOff val="-4392"/>
                <a:lumOff val="2561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GB" sz="2500" kern="1200" dirty="0" smtClean="0"/>
            <a:t>Poorly characterised patient populations</a:t>
          </a:r>
          <a:endParaRPr lang="en-GB" sz="2500" kern="1200" dirty="0"/>
        </a:p>
      </dsp:txBody>
      <dsp:txXfrm>
        <a:off x="1061623" y="3486133"/>
        <a:ext cx="3943173" cy="1743066"/>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98A27BE-D5A3-5F44-A1D1-6237DEE91424}" type="datetimeFigureOut">
              <a:rPr lang="en-US" smtClean="0"/>
              <a:t>07/08/17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A76915-52D5-2C42-86F0-C7B14E041491}" type="slidenum">
              <a:rPr lang="en-US" smtClean="0"/>
              <a:t>‹#›</a:t>
            </a:fld>
            <a:endParaRPr lang="en-US"/>
          </a:p>
        </p:txBody>
      </p:sp>
    </p:spTree>
    <p:extLst>
      <p:ext uri="{BB962C8B-B14F-4D97-AF65-F5344CB8AC3E}">
        <p14:creationId xmlns:p14="http://schemas.microsoft.com/office/powerpoint/2010/main" val="2080960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5F67F0-4E1D-49D9-B01B-A3CE17574906}" type="datetimeFigureOut">
              <a:rPr lang="en-GB" smtClean="0"/>
              <a:t>07/08/17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435871-FA19-4352-9E53-98DC9381317A}" type="slidenum">
              <a:rPr lang="en-GB" smtClean="0"/>
              <a:t>‹#›</a:t>
            </a:fld>
            <a:endParaRPr lang="en-GB"/>
          </a:p>
        </p:txBody>
      </p:sp>
    </p:spTree>
    <p:extLst>
      <p:ext uri="{BB962C8B-B14F-4D97-AF65-F5344CB8AC3E}">
        <p14:creationId xmlns:p14="http://schemas.microsoft.com/office/powerpoint/2010/main" val="2352265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72485D4-AD19-0243-8E71-3BAA7AE27CEC}" type="slidenum">
              <a:rPr lang="en-GB" sz="1200">
                <a:solidFill>
                  <a:srgbClr val="000000"/>
                </a:solidFill>
              </a:rPr>
              <a:pPr eaLnBrk="1" hangingPunct="1"/>
              <a:t>2</a:t>
            </a:fld>
            <a:endParaRPr lang="en-GB" sz="1200">
              <a:solidFill>
                <a:srgbClr val="000000"/>
              </a:solidFill>
            </a:endParaRPr>
          </a:p>
        </p:txBody>
      </p:sp>
      <p:sp>
        <p:nvSpPr>
          <p:cNvPr id="67585" name="Text Box 1"/>
          <p:cNvSpPr txBox="1">
            <a:spLocks noGrp="1" noRot="1" noChangeAspect="1" noChangeArrowheads="1"/>
          </p:cNvSpPr>
          <p:nvPr>
            <p:ph type="sldImg"/>
          </p:nvPr>
        </p:nvSpPr>
        <p:spPr>
          <a:xfrm>
            <a:off x="0" y="695325"/>
            <a:ext cx="1588" cy="1588"/>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7586" name="Text Box 2"/>
          <p:cNvSpPr txBox="1">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p>
        </p:txBody>
      </p:sp>
    </p:spTree>
    <p:extLst>
      <p:ext uri="{BB962C8B-B14F-4D97-AF65-F5344CB8AC3E}">
        <p14:creationId xmlns:p14="http://schemas.microsoft.com/office/powerpoint/2010/main" val="352170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435871-FA19-4352-9E53-98DC9381317A}" type="slidenum">
              <a:rPr lang="en-GB" smtClean="0"/>
              <a:t>21</a:t>
            </a:fld>
            <a:endParaRPr lang="en-GB"/>
          </a:p>
        </p:txBody>
      </p:sp>
    </p:spTree>
    <p:extLst>
      <p:ext uri="{BB962C8B-B14F-4D97-AF65-F5344CB8AC3E}">
        <p14:creationId xmlns:p14="http://schemas.microsoft.com/office/powerpoint/2010/main" val="3908521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Beneath</a:t>
            </a:r>
            <a:r>
              <a:rPr lang="en-GB" baseline="0" dirty="0" smtClean="0"/>
              <a:t> this slide, some slides are on cement setting things. </a:t>
            </a:r>
          </a:p>
          <a:p>
            <a:r>
              <a:rPr lang="en-GB" baseline="0" dirty="0" smtClean="0"/>
              <a:t>Ask RH. Peter will help populate this slide to. </a:t>
            </a:r>
            <a:endParaRPr lang="en-GB" dirty="0"/>
          </a:p>
        </p:txBody>
      </p:sp>
      <p:sp>
        <p:nvSpPr>
          <p:cNvPr id="4" name="Slide Number Placeholder 3"/>
          <p:cNvSpPr>
            <a:spLocks noGrp="1"/>
          </p:cNvSpPr>
          <p:nvPr>
            <p:ph type="sldNum" sz="quarter" idx="10"/>
          </p:nvPr>
        </p:nvSpPr>
        <p:spPr/>
        <p:txBody>
          <a:bodyPr/>
          <a:lstStyle/>
          <a:p>
            <a:fld id="{45435871-FA19-4352-9E53-98DC9381317A}" type="slidenum">
              <a:rPr lang="en-GB" smtClean="0"/>
              <a:t>24</a:t>
            </a:fld>
            <a:endParaRPr lang="en-GB"/>
          </a:p>
        </p:txBody>
      </p:sp>
    </p:spTree>
    <p:extLst>
      <p:ext uri="{BB962C8B-B14F-4D97-AF65-F5344CB8AC3E}">
        <p14:creationId xmlns:p14="http://schemas.microsoft.com/office/powerpoint/2010/main" val="3779979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Beneath</a:t>
            </a:r>
            <a:r>
              <a:rPr lang="en-GB" baseline="0" dirty="0" smtClean="0"/>
              <a:t> this slide, some slides are on cement setting things. </a:t>
            </a:r>
          </a:p>
          <a:p>
            <a:r>
              <a:rPr lang="en-GB" baseline="0" dirty="0" smtClean="0"/>
              <a:t>Ask RH. Peter will help populate this slide to. </a:t>
            </a:r>
            <a:endParaRPr lang="en-GB" dirty="0"/>
          </a:p>
        </p:txBody>
      </p:sp>
      <p:sp>
        <p:nvSpPr>
          <p:cNvPr id="4" name="Slide Number Placeholder 3"/>
          <p:cNvSpPr>
            <a:spLocks noGrp="1"/>
          </p:cNvSpPr>
          <p:nvPr>
            <p:ph type="sldNum" sz="quarter" idx="10"/>
          </p:nvPr>
        </p:nvSpPr>
        <p:spPr/>
        <p:txBody>
          <a:bodyPr/>
          <a:lstStyle/>
          <a:p>
            <a:fld id="{45435871-FA19-4352-9E53-98DC9381317A}" type="slidenum">
              <a:rPr lang="en-GB" smtClean="0"/>
              <a:t>25</a:t>
            </a:fld>
            <a:endParaRPr lang="en-GB"/>
          </a:p>
        </p:txBody>
      </p:sp>
    </p:spTree>
    <p:extLst>
      <p:ext uri="{BB962C8B-B14F-4D97-AF65-F5344CB8AC3E}">
        <p14:creationId xmlns:p14="http://schemas.microsoft.com/office/powerpoint/2010/main" val="3779979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Beneath</a:t>
            </a:r>
            <a:r>
              <a:rPr lang="en-GB" baseline="0" dirty="0" smtClean="0"/>
              <a:t> this slide, some slides are on cement setting things. </a:t>
            </a:r>
          </a:p>
          <a:p>
            <a:r>
              <a:rPr lang="en-GB" baseline="0" dirty="0" smtClean="0"/>
              <a:t>Ask RH. Peter will help populate this slide to. </a:t>
            </a:r>
            <a:endParaRPr lang="en-GB" dirty="0"/>
          </a:p>
        </p:txBody>
      </p:sp>
      <p:sp>
        <p:nvSpPr>
          <p:cNvPr id="4" name="Slide Number Placeholder 3"/>
          <p:cNvSpPr>
            <a:spLocks noGrp="1"/>
          </p:cNvSpPr>
          <p:nvPr>
            <p:ph type="sldNum" sz="quarter" idx="10"/>
          </p:nvPr>
        </p:nvSpPr>
        <p:spPr/>
        <p:txBody>
          <a:bodyPr/>
          <a:lstStyle/>
          <a:p>
            <a:fld id="{45435871-FA19-4352-9E53-98DC9381317A}" type="slidenum">
              <a:rPr lang="en-GB" smtClean="0"/>
              <a:t>26</a:t>
            </a:fld>
            <a:endParaRPr lang="en-GB"/>
          </a:p>
        </p:txBody>
      </p:sp>
    </p:spTree>
    <p:extLst>
      <p:ext uri="{BB962C8B-B14F-4D97-AF65-F5344CB8AC3E}">
        <p14:creationId xmlns:p14="http://schemas.microsoft.com/office/powerpoint/2010/main" val="3779979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Beneath</a:t>
            </a:r>
            <a:r>
              <a:rPr lang="en-GB" baseline="0" dirty="0" smtClean="0"/>
              <a:t> this slide, some slides are on cement setting things. </a:t>
            </a:r>
          </a:p>
          <a:p>
            <a:r>
              <a:rPr lang="en-GB" baseline="0" dirty="0" smtClean="0"/>
              <a:t>Ask RH. Peter will help populate this slide to. </a:t>
            </a:r>
            <a:endParaRPr lang="en-GB" dirty="0"/>
          </a:p>
        </p:txBody>
      </p:sp>
      <p:sp>
        <p:nvSpPr>
          <p:cNvPr id="4" name="Slide Number Placeholder 3"/>
          <p:cNvSpPr>
            <a:spLocks noGrp="1"/>
          </p:cNvSpPr>
          <p:nvPr>
            <p:ph type="sldNum" sz="quarter" idx="10"/>
          </p:nvPr>
        </p:nvSpPr>
        <p:spPr/>
        <p:txBody>
          <a:bodyPr/>
          <a:lstStyle/>
          <a:p>
            <a:fld id="{45435871-FA19-4352-9E53-98DC9381317A}" type="slidenum">
              <a:rPr lang="en-GB" smtClean="0"/>
              <a:t>27</a:t>
            </a:fld>
            <a:endParaRPr lang="en-GB"/>
          </a:p>
        </p:txBody>
      </p:sp>
    </p:spTree>
    <p:extLst>
      <p:ext uri="{BB962C8B-B14F-4D97-AF65-F5344CB8AC3E}">
        <p14:creationId xmlns:p14="http://schemas.microsoft.com/office/powerpoint/2010/main" val="3779979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Beneath</a:t>
            </a:r>
            <a:r>
              <a:rPr lang="en-GB" baseline="0" dirty="0" smtClean="0"/>
              <a:t> this slide, some slides are on cement setting things. </a:t>
            </a:r>
          </a:p>
          <a:p>
            <a:r>
              <a:rPr lang="en-GB" baseline="0" dirty="0" smtClean="0"/>
              <a:t>Ask RH. Peter will help populate this slide to. </a:t>
            </a:r>
            <a:endParaRPr lang="en-GB" dirty="0"/>
          </a:p>
        </p:txBody>
      </p:sp>
      <p:sp>
        <p:nvSpPr>
          <p:cNvPr id="4" name="Slide Number Placeholder 3"/>
          <p:cNvSpPr>
            <a:spLocks noGrp="1"/>
          </p:cNvSpPr>
          <p:nvPr>
            <p:ph type="sldNum" sz="quarter" idx="10"/>
          </p:nvPr>
        </p:nvSpPr>
        <p:spPr/>
        <p:txBody>
          <a:bodyPr/>
          <a:lstStyle/>
          <a:p>
            <a:fld id="{45435871-FA19-4352-9E53-98DC9381317A}" type="slidenum">
              <a:rPr lang="en-GB" smtClean="0"/>
              <a:t>28</a:t>
            </a:fld>
            <a:endParaRPr lang="en-GB"/>
          </a:p>
        </p:txBody>
      </p:sp>
    </p:spTree>
    <p:extLst>
      <p:ext uri="{BB962C8B-B14F-4D97-AF65-F5344CB8AC3E}">
        <p14:creationId xmlns:p14="http://schemas.microsoft.com/office/powerpoint/2010/main" val="3779979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435871-FA19-4352-9E53-98DC9381317A}" type="slidenum">
              <a:rPr lang="en-GB" smtClean="0"/>
              <a:t>30</a:t>
            </a:fld>
            <a:endParaRPr lang="en-GB"/>
          </a:p>
        </p:txBody>
      </p:sp>
    </p:spTree>
    <p:extLst>
      <p:ext uri="{BB962C8B-B14F-4D97-AF65-F5344CB8AC3E}">
        <p14:creationId xmlns:p14="http://schemas.microsoft.com/office/powerpoint/2010/main" val="3908521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1A73F46-816F-D446-B4F5-948B8D3C344B}" type="slidenum">
              <a:rPr lang="en-US" smtClean="0"/>
              <a:pPr>
                <a:defRPr/>
              </a:pPr>
              <a:t>31</a:t>
            </a:fld>
            <a:endParaRPr lang="en-US"/>
          </a:p>
        </p:txBody>
      </p:sp>
    </p:spTree>
    <p:extLst>
      <p:ext uri="{BB962C8B-B14F-4D97-AF65-F5344CB8AC3E}">
        <p14:creationId xmlns:p14="http://schemas.microsoft.com/office/powerpoint/2010/main" val="193452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EDC13B-1DE3-4259-B0A8-844FAE306888}" type="slidenum">
              <a:rPr lang="en-US" smtClean="0"/>
              <a:pPr/>
              <a:t>32</a:t>
            </a:fld>
            <a:endParaRPr lang="en-US"/>
          </a:p>
        </p:txBody>
      </p:sp>
    </p:spTree>
    <p:extLst>
      <p:ext uri="{BB962C8B-B14F-4D97-AF65-F5344CB8AC3E}">
        <p14:creationId xmlns:p14="http://schemas.microsoft.com/office/powerpoint/2010/main" val="2465215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435871-FA19-4352-9E53-98DC9381317A}" type="slidenum">
              <a:rPr lang="en-GB" smtClean="0"/>
              <a:t>33</a:t>
            </a:fld>
            <a:endParaRPr lang="en-GB"/>
          </a:p>
        </p:txBody>
      </p:sp>
    </p:spTree>
    <p:extLst>
      <p:ext uri="{BB962C8B-B14F-4D97-AF65-F5344CB8AC3E}">
        <p14:creationId xmlns:p14="http://schemas.microsoft.com/office/powerpoint/2010/main" val="3908521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Big data usually includes data sets with sizes beyond the ability of commonly used software tools to capture, curate, manage, and process data within a tolerable elapsed time</a:t>
            </a:r>
          </a:p>
          <a:p>
            <a:r>
              <a:rPr lang="en-GB" dirty="0" smtClean="0"/>
              <a:t>Big data "size" is a constantly moving target, as of 2012 ranging from a few dozen terabytes to many petabytes of data.</a:t>
            </a:r>
          </a:p>
          <a:p>
            <a:r>
              <a:rPr lang="en-GB" dirty="0" smtClean="0"/>
              <a:t>In a 2001 research report and related lectures, META Group (now Gartner) analyst Doug Laney defined data growth challenges and opportunities as being three-dimensional (i.e. increasing volume (amount of data), velocity (speed of data in and out), and variety (range of data types and sources). )</a:t>
            </a:r>
          </a:p>
          <a:p>
            <a:r>
              <a:rPr lang="en-GB" dirty="0" smtClean="0"/>
              <a:t>In 2012, Gartner updated its definition as follows: "Big data is high volume, high velocity, and/or high variety information assets that require new forms of processing to enable enhanced decision making, insight discovery and process optimization." </a:t>
            </a:r>
          </a:p>
          <a:p>
            <a:endParaRPr lang="en-GB" dirty="0"/>
          </a:p>
        </p:txBody>
      </p:sp>
      <p:sp>
        <p:nvSpPr>
          <p:cNvPr id="4" name="Slide Number Placeholder 3"/>
          <p:cNvSpPr>
            <a:spLocks noGrp="1"/>
          </p:cNvSpPr>
          <p:nvPr>
            <p:ph type="sldNum" sz="quarter" idx="10"/>
          </p:nvPr>
        </p:nvSpPr>
        <p:spPr/>
        <p:txBody>
          <a:bodyPr/>
          <a:lstStyle/>
          <a:p>
            <a:fld id="{45435871-FA19-4352-9E53-98DC9381317A}" type="slidenum">
              <a:rPr lang="en-GB" smtClean="0"/>
              <a:t>3</a:t>
            </a:fld>
            <a:endParaRPr lang="en-GB"/>
          </a:p>
        </p:txBody>
      </p:sp>
    </p:spTree>
    <p:extLst>
      <p:ext uri="{BB962C8B-B14F-4D97-AF65-F5344CB8AC3E}">
        <p14:creationId xmlns:p14="http://schemas.microsoft.com/office/powerpoint/2010/main" val="3896639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076FFA-2747-48B9-88DA-F43017B89B53}" type="slidenum">
              <a:rPr lang="en-GB" altLang="en-US"/>
              <a:pPr/>
              <a:t>36</a:t>
            </a:fld>
            <a:endParaRPr lang="en-GB" altLang="en-US"/>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44302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6"/>
          <p:cNvSpPr>
            <a:spLocks noGrp="1" noChangeArrowheads="1"/>
          </p:cNvSpPr>
          <p:nvPr>
            <p:ph type="sldNum" sz="quarter" idx="5"/>
          </p:nvPr>
        </p:nvSpPr>
        <p:spPr>
          <a:noFill/>
        </p:spPr>
        <p:txBody>
          <a:bodyPr/>
          <a:lstStyle/>
          <a:p>
            <a:pPr>
              <a:tabLst>
                <a:tab pos="449263" algn="l"/>
                <a:tab pos="898525" algn="l"/>
                <a:tab pos="1347788" algn="l"/>
                <a:tab pos="1797050" algn="l"/>
                <a:tab pos="2246313" algn="l"/>
                <a:tab pos="2695575" algn="l"/>
                <a:tab pos="3144838" algn="l"/>
              </a:tabLst>
            </a:pPr>
            <a:fld id="{68B56F13-8A3F-46E2-B240-20FAB61805DE}" type="slidenum">
              <a:rPr lang="en-GB" smtClean="0">
                <a:solidFill>
                  <a:srgbClr val="000000"/>
                </a:solidFill>
                <a:latin typeface="Times New Roman" pitchFamily="18" charset="0"/>
                <a:ea typeface="DejaVu Sans"/>
                <a:cs typeface="DejaVu Sans"/>
              </a:rPr>
              <a:pPr>
                <a:tabLst>
                  <a:tab pos="449263" algn="l"/>
                  <a:tab pos="898525" algn="l"/>
                  <a:tab pos="1347788" algn="l"/>
                  <a:tab pos="1797050" algn="l"/>
                  <a:tab pos="2246313" algn="l"/>
                  <a:tab pos="2695575" algn="l"/>
                  <a:tab pos="3144838" algn="l"/>
                </a:tabLst>
              </a:pPr>
              <a:t>37</a:t>
            </a:fld>
            <a:endParaRPr lang="en-GB" smtClean="0">
              <a:solidFill>
                <a:srgbClr val="000000"/>
              </a:solidFill>
              <a:latin typeface="Times New Roman" pitchFamily="18" charset="0"/>
              <a:ea typeface="DejaVu Sans"/>
              <a:cs typeface="DejaVu Sans"/>
            </a:endParaRPr>
          </a:p>
        </p:txBody>
      </p:sp>
      <p:sp>
        <p:nvSpPr>
          <p:cNvPr id="84995" name="Rectangle 1"/>
          <p:cNvSpPr>
            <a:spLocks noGrp="1" noRot="1" noChangeAspect="1" noChangeArrowheads="1" noTextEdit="1"/>
          </p:cNvSpPr>
          <p:nvPr>
            <p:ph type="sldImg"/>
          </p:nvPr>
        </p:nvSpPr>
        <p:spPr>
          <a:xfrm>
            <a:off x="1106488" y="812800"/>
            <a:ext cx="5345112" cy="4008438"/>
          </a:xfrm>
          <a:solidFill>
            <a:srgbClr val="FFFFFF"/>
          </a:solidFill>
          <a:ln/>
        </p:spPr>
      </p:sp>
      <p:sp>
        <p:nvSpPr>
          <p:cNvPr id="84996" name="Rectangle 2"/>
          <p:cNvSpPr>
            <a:spLocks noGrp="1" noChangeArrowheads="1"/>
          </p:cNvSpPr>
          <p:nvPr>
            <p:ph type="body" idx="1"/>
          </p:nvPr>
        </p:nvSpPr>
        <p:spPr>
          <a:xfrm>
            <a:off x="755950" y="5077888"/>
            <a:ext cx="6047596" cy="4811785"/>
          </a:xfrm>
          <a:noFill/>
          <a:ln/>
        </p:spPr>
        <p:txBody>
          <a:bodyPr wrap="none" anchor="ctr"/>
          <a:lstStyle/>
          <a:p>
            <a:endParaRPr lang="en-GB"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3704688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ln/>
        </p:spPr>
      </p:sp>
      <p:sp>
        <p:nvSpPr>
          <p:cNvPr id="75778" name="Rectangle 3"/>
          <p:cNvSpPr>
            <a:spLocks noGrp="1" noChangeArrowheads="1"/>
          </p:cNvSpPr>
          <p:nvPr>
            <p:ph type="body" idx="1"/>
          </p:nvPr>
        </p:nvSpPr>
        <p:spPr>
          <a:noFill/>
          <a:ln/>
        </p:spPr>
        <p:txBody>
          <a:bodyPr/>
          <a:lstStyle/>
          <a:p>
            <a:endParaRPr lang="en-GB" smtClean="0">
              <a:latin typeface="Calibri" pitchFamily="34" charset="0"/>
              <a:ea typeface="ＭＳ Ｐゴシック" pitchFamily="34" charset="-128"/>
            </a:endParaRPr>
          </a:p>
        </p:txBody>
      </p:sp>
    </p:spTree>
    <p:extLst>
      <p:ext uri="{BB962C8B-B14F-4D97-AF65-F5344CB8AC3E}">
        <p14:creationId xmlns:p14="http://schemas.microsoft.com/office/powerpoint/2010/main" val="2230279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0F9739-3083-EC4D-B063-8F4FB247625E}" type="slidenum">
              <a:rPr lang="en-US" sz="1200"/>
              <a:pPr eaLnBrk="1" hangingPunct="1"/>
              <a:t>53</a:t>
            </a:fld>
            <a:endParaRPr lang="en-US" sz="1200"/>
          </a:p>
        </p:txBody>
      </p:sp>
    </p:spTree>
    <p:extLst>
      <p:ext uri="{BB962C8B-B14F-4D97-AF65-F5344CB8AC3E}">
        <p14:creationId xmlns:p14="http://schemas.microsoft.com/office/powerpoint/2010/main" val="2700641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37931725" indent="-37474525" eaLnBrk="0" hangingPunct="0">
              <a:defRPr sz="2400" b="1">
                <a:solidFill>
                  <a:schemeClr val="tx1"/>
                </a:solidFill>
                <a:latin typeface="Arial" charset="0"/>
                <a:ea typeface="ＭＳ Ｐゴシック" charset="-128"/>
              </a:defRPr>
            </a:lvl2pPr>
            <a:lvl3pPr eaLnBrk="0" hangingPunct="0">
              <a:defRPr sz="2400" b="1">
                <a:solidFill>
                  <a:schemeClr val="tx1"/>
                </a:solidFill>
                <a:latin typeface="Arial" charset="0"/>
                <a:ea typeface="ＭＳ Ｐゴシック" charset="-128"/>
              </a:defRPr>
            </a:lvl3pPr>
            <a:lvl4pPr eaLnBrk="0" hangingPunct="0">
              <a:defRPr sz="2400" b="1">
                <a:solidFill>
                  <a:schemeClr val="tx1"/>
                </a:solidFill>
                <a:latin typeface="Arial" charset="0"/>
                <a:ea typeface="ＭＳ Ｐゴシック" charset="-128"/>
              </a:defRPr>
            </a:lvl4pPr>
            <a:lvl5pPr eaLnBrk="0" hangingPunct="0">
              <a:defRPr sz="2400" b="1">
                <a:solidFill>
                  <a:schemeClr val="tx1"/>
                </a:solidFill>
                <a:latin typeface="Arial" charset="0"/>
                <a:ea typeface="ＭＳ Ｐゴシック" charset="-128"/>
              </a:defRPr>
            </a:lvl5pPr>
            <a:lvl6pPr marL="457200" eaLnBrk="0" fontAlgn="base" hangingPunct="0">
              <a:spcBef>
                <a:spcPct val="0"/>
              </a:spcBef>
              <a:spcAft>
                <a:spcPct val="0"/>
              </a:spcAft>
              <a:defRPr sz="2400" b="1">
                <a:solidFill>
                  <a:schemeClr val="tx1"/>
                </a:solidFill>
                <a:latin typeface="Arial" charset="0"/>
                <a:ea typeface="ＭＳ Ｐゴシック" charset="-128"/>
              </a:defRPr>
            </a:lvl6pPr>
            <a:lvl7pPr marL="914400" eaLnBrk="0" fontAlgn="base" hangingPunct="0">
              <a:spcBef>
                <a:spcPct val="0"/>
              </a:spcBef>
              <a:spcAft>
                <a:spcPct val="0"/>
              </a:spcAft>
              <a:defRPr sz="2400" b="1">
                <a:solidFill>
                  <a:schemeClr val="tx1"/>
                </a:solidFill>
                <a:latin typeface="Arial" charset="0"/>
                <a:ea typeface="ＭＳ Ｐゴシック" charset="-128"/>
              </a:defRPr>
            </a:lvl7pPr>
            <a:lvl8pPr marL="1371600" eaLnBrk="0" fontAlgn="base" hangingPunct="0">
              <a:spcBef>
                <a:spcPct val="0"/>
              </a:spcBef>
              <a:spcAft>
                <a:spcPct val="0"/>
              </a:spcAft>
              <a:defRPr sz="2400" b="1">
                <a:solidFill>
                  <a:schemeClr val="tx1"/>
                </a:solidFill>
                <a:latin typeface="Arial" charset="0"/>
                <a:ea typeface="ＭＳ Ｐゴシック" charset="-128"/>
              </a:defRPr>
            </a:lvl8pPr>
            <a:lvl9pPr marL="1828800" eaLnBrk="0" fontAlgn="base" hangingPunct="0">
              <a:spcBef>
                <a:spcPct val="0"/>
              </a:spcBef>
              <a:spcAft>
                <a:spcPct val="0"/>
              </a:spcAft>
              <a:defRPr sz="2400" b="1">
                <a:solidFill>
                  <a:schemeClr val="tx1"/>
                </a:solidFill>
                <a:latin typeface="Arial" charset="0"/>
                <a:ea typeface="ＭＳ Ｐゴシック" charset="-128"/>
              </a:defRPr>
            </a:lvl9pPr>
          </a:lstStyle>
          <a:p>
            <a:pPr eaLnBrk="1" hangingPunct="1"/>
            <a:fld id="{D99B089A-6CB1-4696-B754-04C6D4943EE5}" type="slidenum">
              <a:rPr lang="en-US" sz="1200" b="0"/>
              <a:pPr eaLnBrk="1" hangingPunct="1"/>
              <a:t>54</a:t>
            </a:fld>
            <a:endParaRPr lang="en-US" sz="1200" b="0"/>
          </a:p>
        </p:txBody>
      </p:sp>
      <p:sp>
        <p:nvSpPr>
          <p:cNvPr id="19459" name="Rectangle 2"/>
          <p:cNvSpPr>
            <a:spLocks noGrp="1" noRot="1" noChangeAspect="1" noChangeArrowheads="1" noTextEdit="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GB" smtClean="0">
                <a:latin typeface="Arial" charset="0"/>
                <a:ea typeface="ＭＳ Ｐゴシック" charset="-128"/>
              </a:rPr>
              <a:t>Our key goal is to give clinicians insight in to blood flow anomalies, whi</a:t>
            </a:r>
            <a:r>
              <a:rPr lang="en-US" smtClean="0">
                <a:latin typeface="Arial" charset="0"/>
                <a:ea typeface="ＭＳ Ｐゴシック" charset="-128"/>
              </a:rPr>
              <a:t>ch</a:t>
            </a:r>
            <a:r>
              <a:rPr lang="en-GB" smtClean="0">
                <a:latin typeface="Arial" charset="0"/>
                <a:ea typeface="ＭＳ Ｐゴシック" charset="-128"/>
              </a:rPr>
              <a:t> can’t be got in any other way</a:t>
            </a:r>
          </a:p>
        </p:txBody>
      </p:sp>
    </p:spTree>
    <p:extLst>
      <p:ext uri="{BB962C8B-B14F-4D97-AF65-F5344CB8AC3E}">
        <p14:creationId xmlns:p14="http://schemas.microsoft.com/office/powerpoint/2010/main" val="1638603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68D760-6596-AB40-B449-D78680F669BC}" type="slidenum">
              <a:rPr lang="en-US"/>
              <a:pPr/>
              <a:t>55</a:t>
            </a:fld>
            <a:endParaRPr lang="en-US"/>
          </a:p>
        </p:txBody>
      </p:sp>
      <p:sp>
        <p:nvSpPr>
          <p:cNvPr id="23449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4499"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48236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37931725" indent="-37474525" eaLnBrk="0" hangingPunct="0">
              <a:defRPr sz="2400" b="1">
                <a:solidFill>
                  <a:schemeClr val="tx1"/>
                </a:solidFill>
                <a:latin typeface="Arial" charset="0"/>
                <a:ea typeface="ＭＳ Ｐゴシック" charset="-128"/>
              </a:defRPr>
            </a:lvl2pPr>
            <a:lvl3pPr eaLnBrk="0" hangingPunct="0">
              <a:defRPr sz="2400" b="1">
                <a:solidFill>
                  <a:schemeClr val="tx1"/>
                </a:solidFill>
                <a:latin typeface="Arial" charset="0"/>
                <a:ea typeface="ＭＳ Ｐゴシック" charset="-128"/>
              </a:defRPr>
            </a:lvl3pPr>
            <a:lvl4pPr eaLnBrk="0" hangingPunct="0">
              <a:defRPr sz="2400" b="1">
                <a:solidFill>
                  <a:schemeClr val="tx1"/>
                </a:solidFill>
                <a:latin typeface="Arial" charset="0"/>
                <a:ea typeface="ＭＳ Ｐゴシック" charset="-128"/>
              </a:defRPr>
            </a:lvl4pPr>
            <a:lvl5pPr eaLnBrk="0" hangingPunct="0">
              <a:defRPr sz="2400" b="1">
                <a:solidFill>
                  <a:schemeClr val="tx1"/>
                </a:solidFill>
                <a:latin typeface="Arial" charset="0"/>
                <a:ea typeface="ＭＳ Ｐゴシック" charset="-128"/>
              </a:defRPr>
            </a:lvl5pPr>
            <a:lvl6pPr marL="457200" eaLnBrk="0" fontAlgn="base" hangingPunct="0">
              <a:spcBef>
                <a:spcPct val="0"/>
              </a:spcBef>
              <a:spcAft>
                <a:spcPct val="0"/>
              </a:spcAft>
              <a:defRPr sz="2400" b="1">
                <a:solidFill>
                  <a:schemeClr val="tx1"/>
                </a:solidFill>
                <a:latin typeface="Arial" charset="0"/>
                <a:ea typeface="ＭＳ Ｐゴシック" charset="-128"/>
              </a:defRPr>
            </a:lvl6pPr>
            <a:lvl7pPr marL="914400" eaLnBrk="0" fontAlgn="base" hangingPunct="0">
              <a:spcBef>
                <a:spcPct val="0"/>
              </a:spcBef>
              <a:spcAft>
                <a:spcPct val="0"/>
              </a:spcAft>
              <a:defRPr sz="2400" b="1">
                <a:solidFill>
                  <a:schemeClr val="tx1"/>
                </a:solidFill>
                <a:latin typeface="Arial" charset="0"/>
                <a:ea typeface="ＭＳ Ｐゴシック" charset="-128"/>
              </a:defRPr>
            </a:lvl7pPr>
            <a:lvl8pPr marL="1371600" eaLnBrk="0" fontAlgn="base" hangingPunct="0">
              <a:spcBef>
                <a:spcPct val="0"/>
              </a:spcBef>
              <a:spcAft>
                <a:spcPct val="0"/>
              </a:spcAft>
              <a:defRPr sz="2400" b="1">
                <a:solidFill>
                  <a:schemeClr val="tx1"/>
                </a:solidFill>
                <a:latin typeface="Arial" charset="0"/>
                <a:ea typeface="ＭＳ Ｐゴシック" charset="-128"/>
              </a:defRPr>
            </a:lvl8pPr>
            <a:lvl9pPr marL="1828800" eaLnBrk="0" fontAlgn="base" hangingPunct="0">
              <a:spcBef>
                <a:spcPct val="0"/>
              </a:spcBef>
              <a:spcAft>
                <a:spcPct val="0"/>
              </a:spcAft>
              <a:defRPr sz="2400" b="1">
                <a:solidFill>
                  <a:schemeClr val="tx1"/>
                </a:solidFill>
                <a:latin typeface="Arial" charset="0"/>
                <a:ea typeface="ＭＳ Ｐゴシック" charset="-128"/>
              </a:defRPr>
            </a:lvl9pPr>
          </a:lstStyle>
          <a:p>
            <a:pPr eaLnBrk="1" hangingPunct="1"/>
            <a:fld id="{3B294230-DB3B-4B91-8EA6-E3CFDCBFEB32}" type="slidenum">
              <a:rPr lang="en-US" sz="1200" b="0"/>
              <a:pPr eaLnBrk="1" hangingPunct="1"/>
              <a:t>56</a:t>
            </a:fld>
            <a:endParaRPr lang="en-US" sz="1200" b="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ea typeface="ＭＳ Ｐゴシック" charset="-128"/>
              </a:rPr>
              <a:t>New - unavaiable information, pressure,s stress etc.</a:t>
            </a:r>
          </a:p>
        </p:txBody>
      </p:sp>
    </p:spTree>
    <p:extLst>
      <p:ext uri="{BB962C8B-B14F-4D97-AF65-F5344CB8AC3E}">
        <p14:creationId xmlns:p14="http://schemas.microsoft.com/office/powerpoint/2010/main" val="872363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435871-FA19-4352-9E53-98DC9381317A}" type="slidenum">
              <a:rPr lang="en-GB" smtClean="0"/>
              <a:t>57</a:t>
            </a:fld>
            <a:endParaRPr lang="en-GB"/>
          </a:p>
        </p:txBody>
      </p:sp>
    </p:spTree>
    <p:extLst>
      <p:ext uri="{BB962C8B-B14F-4D97-AF65-F5344CB8AC3E}">
        <p14:creationId xmlns:p14="http://schemas.microsoft.com/office/powerpoint/2010/main" val="4226319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435871-FA19-4352-9E53-98DC9381317A}" type="slidenum">
              <a:rPr lang="en-GB" smtClean="0"/>
              <a:t>58</a:t>
            </a:fld>
            <a:endParaRPr lang="en-GB"/>
          </a:p>
        </p:txBody>
      </p:sp>
    </p:spTree>
    <p:extLst>
      <p:ext uri="{BB962C8B-B14F-4D97-AF65-F5344CB8AC3E}">
        <p14:creationId xmlns:p14="http://schemas.microsoft.com/office/powerpoint/2010/main" val="42263199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42" name="Shape 14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59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4238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Big data usually includes data sets with sizes beyond the ability of commonly used software tools to capture, curate, manage, and process data within a tolerable elapsed time</a:t>
            </a:r>
          </a:p>
          <a:p>
            <a:r>
              <a:rPr lang="en-GB" dirty="0" smtClean="0"/>
              <a:t>Big data "size" is a constantly moving target, as of 2012 ranging from a few dozen terabytes to many petabytes of data.</a:t>
            </a:r>
          </a:p>
          <a:p>
            <a:r>
              <a:rPr lang="en-GB" dirty="0" smtClean="0"/>
              <a:t>In a 2001 research report and related lectures, META Group (now Gartner) analyst Doug Laney defined data growth challenges and opportunities as being three-dimensional (i.e. increasing volume (amount of data), velocity (speed of data in and out), and variety (range of data types and sources). )</a:t>
            </a:r>
          </a:p>
          <a:p>
            <a:r>
              <a:rPr lang="en-GB" dirty="0" smtClean="0"/>
              <a:t>In 2012, Gartner updated its definition as follows: "Big data is high volume, high velocity, and/or high variety information assets that require new forms of processing to enable enhanced decision making, insight discovery and process optimization." </a:t>
            </a:r>
          </a:p>
          <a:p>
            <a:endParaRPr lang="en-GB" dirty="0"/>
          </a:p>
        </p:txBody>
      </p:sp>
      <p:sp>
        <p:nvSpPr>
          <p:cNvPr id="4" name="Slide Number Placeholder 3"/>
          <p:cNvSpPr>
            <a:spLocks noGrp="1"/>
          </p:cNvSpPr>
          <p:nvPr>
            <p:ph type="sldNum" sz="quarter" idx="10"/>
          </p:nvPr>
        </p:nvSpPr>
        <p:spPr/>
        <p:txBody>
          <a:bodyPr/>
          <a:lstStyle/>
          <a:p>
            <a:fld id="{45435871-FA19-4352-9E53-98DC9381317A}" type="slidenum">
              <a:rPr lang="en-GB" smtClean="0"/>
              <a:t>4</a:t>
            </a:fld>
            <a:endParaRPr lang="en-GB"/>
          </a:p>
        </p:txBody>
      </p:sp>
    </p:spTree>
    <p:extLst>
      <p:ext uri="{BB962C8B-B14F-4D97-AF65-F5344CB8AC3E}">
        <p14:creationId xmlns:p14="http://schemas.microsoft.com/office/powerpoint/2010/main" val="38966396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0" name="Shape 1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1" name="Shape 15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80604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72485D4-AD19-0243-8E71-3BAA7AE27CEC}" type="slidenum">
              <a:rPr lang="en-GB" sz="1200">
                <a:solidFill>
                  <a:srgbClr val="000000"/>
                </a:solidFill>
              </a:rPr>
              <a:pPr eaLnBrk="1" hangingPunct="1"/>
              <a:t>61</a:t>
            </a:fld>
            <a:endParaRPr lang="en-GB" sz="1200">
              <a:solidFill>
                <a:srgbClr val="000000"/>
              </a:solidFill>
            </a:endParaRPr>
          </a:p>
        </p:txBody>
      </p:sp>
      <p:sp>
        <p:nvSpPr>
          <p:cNvPr id="67585" name="Text Box 1"/>
          <p:cNvSpPr txBox="1">
            <a:spLocks noGrp="1" noRot="1" noChangeAspect="1" noChangeArrowheads="1"/>
          </p:cNvSpPr>
          <p:nvPr>
            <p:ph type="sldImg"/>
          </p:nvPr>
        </p:nvSpPr>
        <p:spPr>
          <a:xfrm>
            <a:off x="0" y="695325"/>
            <a:ext cx="1588" cy="1588"/>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7586" name="Text Box 2"/>
          <p:cNvSpPr txBox="1">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p>
        </p:txBody>
      </p:sp>
    </p:spTree>
    <p:extLst>
      <p:ext uri="{BB962C8B-B14F-4D97-AF65-F5344CB8AC3E}">
        <p14:creationId xmlns:p14="http://schemas.microsoft.com/office/powerpoint/2010/main" val="35217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SLIDES OF SATELLITES, EG </a:t>
            </a:r>
            <a:r>
              <a:rPr lang="en-GB" dirty="0" err="1" smtClean="0"/>
              <a:t>Goce</a:t>
            </a:r>
            <a:r>
              <a:rPr lang="en-GB" dirty="0" smtClean="0"/>
              <a:t> http://www.esa.int/spaceinimages/Images/2008/03/GOCE_in_orbit3</a:t>
            </a:r>
          </a:p>
          <a:p>
            <a:r>
              <a:rPr lang="en-GB" dirty="0" smtClean="0"/>
              <a:t> </a:t>
            </a:r>
          </a:p>
          <a:p>
            <a:r>
              <a:rPr lang="en-GB" dirty="0" smtClean="0"/>
              <a:t>SEQUENCERS</a:t>
            </a:r>
          </a:p>
          <a:p>
            <a:r>
              <a:rPr lang="en-GB" dirty="0" smtClean="0"/>
              <a:t>https://en.wikipedia.org/wiki/DNA_sequencer#/media/File:DNA-Sequencers_from_Flickr_57080968.jpg</a:t>
            </a:r>
          </a:p>
          <a:p>
            <a:r>
              <a:rPr lang="en-GB" dirty="0" smtClean="0"/>
              <a:t> </a:t>
            </a:r>
          </a:p>
          <a:p>
            <a:r>
              <a:rPr lang="en-GB" dirty="0" smtClean="0"/>
              <a:t>TELESCOPES</a:t>
            </a:r>
          </a:p>
          <a:p>
            <a:r>
              <a:rPr lang="en-GB" dirty="0" smtClean="0"/>
              <a:t>https://en.wikipedia.org/wiki/Very_Large_Telescope#/media/File:Aerial_View_of_the_VLTI_with_Tunnels_Superimposed.jpg</a:t>
            </a:r>
          </a:p>
          <a:p>
            <a:endParaRPr lang="en-GB" dirty="0"/>
          </a:p>
        </p:txBody>
      </p:sp>
      <p:sp>
        <p:nvSpPr>
          <p:cNvPr id="4" name="Slide Number Placeholder 3"/>
          <p:cNvSpPr>
            <a:spLocks noGrp="1"/>
          </p:cNvSpPr>
          <p:nvPr>
            <p:ph type="sldNum" sz="quarter" idx="10"/>
          </p:nvPr>
        </p:nvSpPr>
        <p:spPr/>
        <p:txBody>
          <a:bodyPr/>
          <a:lstStyle/>
          <a:p>
            <a:fld id="{45435871-FA19-4352-9E53-98DC9381317A}" type="slidenum">
              <a:rPr lang="en-GB" smtClean="0"/>
              <a:t>5</a:t>
            </a:fld>
            <a:endParaRPr lang="en-GB"/>
          </a:p>
        </p:txBody>
      </p:sp>
    </p:spTree>
    <p:extLst>
      <p:ext uri="{BB962C8B-B14F-4D97-AF65-F5344CB8AC3E}">
        <p14:creationId xmlns:p14="http://schemas.microsoft.com/office/powerpoint/2010/main" val="2177696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435871-FA19-4352-9E53-98DC9381317A}" type="slidenum">
              <a:rPr lang="en-GB" smtClean="0"/>
              <a:t>7</a:t>
            </a:fld>
            <a:endParaRPr lang="en-GB"/>
          </a:p>
        </p:txBody>
      </p:sp>
    </p:spTree>
    <p:extLst>
      <p:ext uri="{BB962C8B-B14F-4D97-AF65-F5344CB8AC3E}">
        <p14:creationId xmlns:p14="http://schemas.microsoft.com/office/powerpoint/2010/main" val="1797504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435871-FA19-4352-9E53-98DC9381317A}" type="slidenum">
              <a:rPr lang="en-GB" smtClean="0"/>
              <a:t>10</a:t>
            </a:fld>
            <a:endParaRPr lang="en-GB"/>
          </a:p>
        </p:txBody>
      </p:sp>
    </p:spTree>
    <p:extLst>
      <p:ext uri="{BB962C8B-B14F-4D97-AF65-F5344CB8AC3E}">
        <p14:creationId xmlns:p14="http://schemas.microsoft.com/office/powerpoint/2010/main" val="4115904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435871-FA19-4352-9E53-98DC9381317A}" type="slidenum">
              <a:rPr lang="en-GB" smtClean="0"/>
              <a:t>11</a:t>
            </a:fld>
            <a:endParaRPr lang="en-GB"/>
          </a:p>
        </p:txBody>
      </p:sp>
    </p:spTree>
    <p:extLst>
      <p:ext uri="{BB962C8B-B14F-4D97-AF65-F5344CB8AC3E}">
        <p14:creationId xmlns:p14="http://schemas.microsoft.com/office/powerpoint/2010/main" val="4115904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435871-FA19-4352-9E53-98DC9381317A}" type="slidenum">
              <a:rPr lang="en-GB" smtClean="0"/>
              <a:t>13</a:t>
            </a:fld>
            <a:endParaRPr lang="en-GB"/>
          </a:p>
        </p:txBody>
      </p:sp>
    </p:spTree>
    <p:extLst>
      <p:ext uri="{BB962C8B-B14F-4D97-AF65-F5344CB8AC3E}">
        <p14:creationId xmlns:p14="http://schemas.microsoft.com/office/powerpoint/2010/main" val="1440562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435871-FA19-4352-9E53-98DC9381317A}" type="slidenum">
              <a:rPr lang="en-GB" smtClean="0"/>
              <a:t>14</a:t>
            </a:fld>
            <a:endParaRPr lang="en-GB"/>
          </a:p>
        </p:txBody>
      </p:sp>
    </p:spTree>
    <p:extLst>
      <p:ext uri="{BB962C8B-B14F-4D97-AF65-F5344CB8AC3E}">
        <p14:creationId xmlns:p14="http://schemas.microsoft.com/office/powerpoint/2010/main" val="1440562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8C5D853-8D8B-4113-868F-6513E0730845}" type="datetimeFigureOut">
              <a:rPr lang="en-GB" smtClean="0"/>
              <a:t>07/08/17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DCDAB8-8EEB-4AD0-A2DB-1652DA2DAFCC}" type="slidenum">
              <a:rPr lang="en-GB" smtClean="0"/>
              <a:t>‹#›</a:t>
            </a:fld>
            <a:endParaRPr lang="en-GB"/>
          </a:p>
        </p:txBody>
      </p:sp>
    </p:spTree>
    <p:extLst>
      <p:ext uri="{BB962C8B-B14F-4D97-AF65-F5344CB8AC3E}">
        <p14:creationId xmlns:p14="http://schemas.microsoft.com/office/powerpoint/2010/main" val="6672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8C5D853-8D8B-4113-868F-6513E0730845}" type="datetimeFigureOut">
              <a:rPr lang="en-GB" smtClean="0"/>
              <a:t>07/08/17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DCDAB8-8EEB-4AD0-A2DB-1652DA2DAFCC}" type="slidenum">
              <a:rPr lang="en-GB" smtClean="0"/>
              <a:t>‹#›</a:t>
            </a:fld>
            <a:endParaRPr lang="en-GB"/>
          </a:p>
        </p:txBody>
      </p:sp>
    </p:spTree>
    <p:extLst>
      <p:ext uri="{BB962C8B-B14F-4D97-AF65-F5344CB8AC3E}">
        <p14:creationId xmlns:p14="http://schemas.microsoft.com/office/powerpoint/2010/main" val="3985960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8C5D853-8D8B-4113-868F-6513E0730845}" type="datetimeFigureOut">
              <a:rPr lang="en-GB" smtClean="0"/>
              <a:t>07/08/17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DCDAB8-8EEB-4AD0-A2DB-1652DA2DAFCC}" type="slidenum">
              <a:rPr lang="en-GB" smtClean="0"/>
              <a:t>‹#›</a:t>
            </a:fld>
            <a:endParaRPr lang="en-GB"/>
          </a:p>
        </p:txBody>
      </p:sp>
    </p:spTree>
    <p:extLst>
      <p:ext uri="{BB962C8B-B14F-4D97-AF65-F5344CB8AC3E}">
        <p14:creationId xmlns:p14="http://schemas.microsoft.com/office/powerpoint/2010/main" val="2520020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30200" y="908050"/>
            <a:ext cx="8489950" cy="52578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3" name="Rectangle 6"/>
          <p:cNvSpPr>
            <a:spLocks noGrp="1" noChangeArrowheads="1"/>
          </p:cNvSpPr>
          <p:nvPr>
            <p:ph type="sldNum" sz="quarter" idx="10"/>
          </p:nvPr>
        </p:nvSpPr>
        <p:spPr>
          <a:xfrm>
            <a:off x="7812360" y="6237312"/>
            <a:ext cx="1008062" cy="476250"/>
          </a:xfrm>
          <a:prstGeom prst="rect">
            <a:avLst/>
          </a:prstGeom>
          <a:ln/>
        </p:spPr>
        <p:txBody>
          <a:bodyPr/>
          <a:lstStyle>
            <a:lvl1pPr>
              <a:defRPr/>
            </a:lvl1pPr>
          </a:lstStyle>
          <a:p>
            <a:fld id="{D31FF31B-84D5-473B-8CEC-EA0F2F9E8B07}" type="slidenum">
              <a:rPr lang="en-US"/>
              <a:pPr/>
              <a:t>‹#›</a:t>
            </a:fld>
            <a:endParaRPr lang="en-US"/>
          </a:p>
        </p:txBody>
      </p:sp>
    </p:spTree>
    <p:extLst>
      <p:ext uri="{BB962C8B-B14F-4D97-AF65-F5344CB8AC3E}">
        <p14:creationId xmlns:p14="http://schemas.microsoft.com/office/powerpoint/2010/main" val="2762386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8C5D853-8D8B-4113-868F-6513E0730845}" type="datetimeFigureOut">
              <a:rPr lang="en-GB">
                <a:solidFill>
                  <a:prstClr val="black">
                    <a:tint val="75000"/>
                  </a:prstClr>
                </a:solidFill>
              </a:rPr>
              <a:pPr/>
              <a:t>07/08/17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DCDAB8-8EEB-4AD0-A2DB-1652DA2DAFCC}"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60437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8C5D853-8D8B-4113-868F-6513E0730845}" type="datetimeFigureOut">
              <a:rPr lang="en-GB">
                <a:solidFill>
                  <a:prstClr val="black">
                    <a:tint val="75000"/>
                  </a:prstClr>
                </a:solidFill>
              </a:rPr>
              <a:pPr/>
              <a:t>07/08/17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DCDAB8-8EEB-4AD0-A2DB-1652DA2DAFCC}"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23764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C5D853-8D8B-4113-868F-6513E0730845}" type="datetimeFigureOut">
              <a:rPr lang="en-GB">
                <a:solidFill>
                  <a:prstClr val="black">
                    <a:tint val="75000"/>
                  </a:prstClr>
                </a:solidFill>
              </a:rPr>
              <a:pPr/>
              <a:t>07/08/17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DCDAB8-8EEB-4AD0-A2DB-1652DA2DAFCC}"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68449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8C5D853-8D8B-4113-868F-6513E0730845}" type="datetimeFigureOut">
              <a:rPr lang="en-GB">
                <a:solidFill>
                  <a:prstClr val="black">
                    <a:tint val="75000"/>
                  </a:prstClr>
                </a:solidFill>
              </a:rPr>
              <a:pPr/>
              <a:t>07/08/17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5DCDAB8-8EEB-4AD0-A2DB-1652DA2DAFCC}"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23280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8C5D853-8D8B-4113-868F-6513E0730845}" type="datetimeFigureOut">
              <a:rPr lang="en-GB">
                <a:solidFill>
                  <a:prstClr val="black">
                    <a:tint val="75000"/>
                  </a:prstClr>
                </a:solidFill>
              </a:rPr>
              <a:pPr/>
              <a:t>07/08/17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65DCDAB8-8EEB-4AD0-A2DB-1652DA2DAFCC}"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80513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8C5D853-8D8B-4113-868F-6513E0730845}" type="datetimeFigureOut">
              <a:rPr lang="en-GB">
                <a:solidFill>
                  <a:prstClr val="black">
                    <a:tint val="75000"/>
                  </a:prstClr>
                </a:solidFill>
              </a:rPr>
              <a:pPr/>
              <a:t>07/08/17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65DCDAB8-8EEB-4AD0-A2DB-1652DA2DAFCC}"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89349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C5D853-8D8B-4113-868F-6513E0730845}" type="datetimeFigureOut">
              <a:rPr lang="en-GB">
                <a:solidFill>
                  <a:prstClr val="black">
                    <a:tint val="75000"/>
                  </a:prstClr>
                </a:solidFill>
              </a:rPr>
              <a:pPr/>
              <a:t>07/08/17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65DCDAB8-8EEB-4AD0-A2DB-1652DA2DAFCC}"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88908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8C5D853-8D8B-4113-868F-6513E0730845}" type="datetimeFigureOut">
              <a:rPr lang="en-GB" smtClean="0"/>
              <a:t>07/08/17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DCDAB8-8EEB-4AD0-A2DB-1652DA2DAFCC}" type="slidenum">
              <a:rPr lang="en-GB" smtClean="0"/>
              <a:t>‹#›</a:t>
            </a:fld>
            <a:endParaRPr lang="en-GB"/>
          </a:p>
        </p:txBody>
      </p:sp>
    </p:spTree>
    <p:extLst>
      <p:ext uri="{BB962C8B-B14F-4D97-AF65-F5344CB8AC3E}">
        <p14:creationId xmlns:p14="http://schemas.microsoft.com/office/powerpoint/2010/main" val="4522473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C5D853-8D8B-4113-868F-6513E0730845}" type="datetimeFigureOut">
              <a:rPr lang="en-GB">
                <a:solidFill>
                  <a:prstClr val="black">
                    <a:tint val="75000"/>
                  </a:prstClr>
                </a:solidFill>
              </a:rPr>
              <a:pPr/>
              <a:t>07/08/17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5DCDAB8-8EEB-4AD0-A2DB-1652DA2DAFCC}"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37663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C5D853-8D8B-4113-868F-6513E0730845}" type="datetimeFigureOut">
              <a:rPr lang="en-GB">
                <a:solidFill>
                  <a:prstClr val="black">
                    <a:tint val="75000"/>
                  </a:prstClr>
                </a:solidFill>
              </a:rPr>
              <a:pPr/>
              <a:t>07/08/17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5DCDAB8-8EEB-4AD0-A2DB-1652DA2DAFCC}"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68270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8C5D853-8D8B-4113-868F-6513E0730845}" type="datetimeFigureOut">
              <a:rPr lang="en-GB">
                <a:solidFill>
                  <a:prstClr val="black">
                    <a:tint val="75000"/>
                  </a:prstClr>
                </a:solidFill>
              </a:rPr>
              <a:pPr/>
              <a:t>07/08/17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DCDAB8-8EEB-4AD0-A2DB-1652DA2DAFCC}"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55242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8C5D853-8D8B-4113-868F-6513E0730845}" type="datetimeFigureOut">
              <a:rPr lang="en-GB">
                <a:solidFill>
                  <a:prstClr val="black">
                    <a:tint val="75000"/>
                  </a:prstClr>
                </a:solidFill>
              </a:rPr>
              <a:pPr/>
              <a:t>07/08/17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DCDAB8-8EEB-4AD0-A2DB-1652DA2DAFCC}"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7274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8C5D853-8D8B-4113-868F-6513E0730845}" type="datetimeFigureOut">
              <a:rPr lang="en-GB" smtClean="0">
                <a:solidFill>
                  <a:prstClr val="black">
                    <a:tint val="75000"/>
                  </a:prstClr>
                </a:solidFill>
              </a:rPr>
              <a:pPr/>
              <a:t>07/08/17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DCDAB8-8EEB-4AD0-A2DB-1652DA2DAF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38062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8C5D853-8D8B-4113-868F-6513E0730845}" type="datetimeFigureOut">
              <a:rPr lang="en-GB" smtClean="0">
                <a:solidFill>
                  <a:prstClr val="black">
                    <a:tint val="75000"/>
                  </a:prstClr>
                </a:solidFill>
              </a:rPr>
              <a:pPr/>
              <a:t>07/08/17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DCDAB8-8EEB-4AD0-A2DB-1652DA2DAF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250840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C5D853-8D8B-4113-868F-6513E0730845}" type="datetimeFigureOut">
              <a:rPr lang="en-GB" smtClean="0">
                <a:solidFill>
                  <a:prstClr val="black">
                    <a:tint val="75000"/>
                  </a:prstClr>
                </a:solidFill>
              </a:rPr>
              <a:pPr/>
              <a:t>07/08/17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DCDAB8-8EEB-4AD0-A2DB-1652DA2DAF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986863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8C5D853-8D8B-4113-868F-6513E0730845}" type="datetimeFigureOut">
              <a:rPr lang="en-GB" smtClean="0">
                <a:solidFill>
                  <a:prstClr val="black">
                    <a:tint val="75000"/>
                  </a:prstClr>
                </a:solidFill>
              </a:rPr>
              <a:pPr/>
              <a:t>07/08/17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5DCDAB8-8EEB-4AD0-A2DB-1652DA2DAF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436530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8C5D853-8D8B-4113-868F-6513E0730845}" type="datetimeFigureOut">
              <a:rPr lang="en-GB" smtClean="0">
                <a:solidFill>
                  <a:prstClr val="black">
                    <a:tint val="75000"/>
                  </a:prstClr>
                </a:solidFill>
              </a:rPr>
              <a:pPr/>
              <a:t>07/08/17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65DCDAB8-8EEB-4AD0-A2DB-1652DA2DAF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43774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8C5D853-8D8B-4113-868F-6513E0730845}" type="datetimeFigureOut">
              <a:rPr lang="en-GB" smtClean="0">
                <a:solidFill>
                  <a:prstClr val="black">
                    <a:tint val="75000"/>
                  </a:prstClr>
                </a:solidFill>
              </a:rPr>
              <a:pPr/>
              <a:t>07/08/17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65DCDAB8-8EEB-4AD0-A2DB-1652DA2DAF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38864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C5D853-8D8B-4113-868F-6513E0730845}" type="datetimeFigureOut">
              <a:rPr lang="en-GB" smtClean="0"/>
              <a:t>07/08/17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DCDAB8-8EEB-4AD0-A2DB-1652DA2DAFCC}" type="slidenum">
              <a:rPr lang="en-GB" smtClean="0"/>
              <a:t>‹#›</a:t>
            </a:fld>
            <a:endParaRPr lang="en-GB"/>
          </a:p>
        </p:txBody>
      </p:sp>
    </p:spTree>
    <p:extLst>
      <p:ext uri="{BB962C8B-B14F-4D97-AF65-F5344CB8AC3E}">
        <p14:creationId xmlns:p14="http://schemas.microsoft.com/office/powerpoint/2010/main" val="31940766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C5D853-8D8B-4113-868F-6513E0730845}" type="datetimeFigureOut">
              <a:rPr lang="en-GB" smtClean="0">
                <a:solidFill>
                  <a:prstClr val="black">
                    <a:tint val="75000"/>
                  </a:prstClr>
                </a:solidFill>
              </a:rPr>
              <a:pPr/>
              <a:t>07/08/17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65DCDAB8-8EEB-4AD0-A2DB-1652DA2DAF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209135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C5D853-8D8B-4113-868F-6513E0730845}" type="datetimeFigureOut">
              <a:rPr lang="en-GB" smtClean="0">
                <a:solidFill>
                  <a:prstClr val="black">
                    <a:tint val="75000"/>
                  </a:prstClr>
                </a:solidFill>
              </a:rPr>
              <a:pPr/>
              <a:t>07/08/17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5DCDAB8-8EEB-4AD0-A2DB-1652DA2DAF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273053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C5D853-8D8B-4113-868F-6513E0730845}" type="datetimeFigureOut">
              <a:rPr lang="en-GB" smtClean="0">
                <a:solidFill>
                  <a:prstClr val="black">
                    <a:tint val="75000"/>
                  </a:prstClr>
                </a:solidFill>
              </a:rPr>
              <a:pPr/>
              <a:t>07/08/17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5DCDAB8-8EEB-4AD0-A2DB-1652DA2DAF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82588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8C5D853-8D8B-4113-868F-6513E0730845}" type="datetimeFigureOut">
              <a:rPr lang="en-GB" smtClean="0">
                <a:solidFill>
                  <a:prstClr val="black">
                    <a:tint val="75000"/>
                  </a:prstClr>
                </a:solidFill>
              </a:rPr>
              <a:pPr/>
              <a:t>07/08/17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DCDAB8-8EEB-4AD0-A2DB-1652DA2DAF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70734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8C5D853-8D8B-4113-868F-6513E0730845}" type="datetimeFigureOut">
              <a:rPr lang="en-GB" smtClean="0">
                <a:solidFill>
                  <a:prstClr val="black">
                    <a:tint val="75000"/>
                  </a:prstClr>
                </a:solidFill>
              </a:rPr>
              <a:pPr/>
              <a:t>07/08/17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DCDAB8-8EEB-4AD0-A2DB-1652DA2DAF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374096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8C5D853-8D8B-4113-868F-6513E0730845}" type="datetimeFigureOut">
              <a:rPr lang="en-GB" smtClean="0">
                <a:solidFill>
                  <a:prstClr val="black">
                    <a:tint val="75000"/>
                  </a:prstClr>
                </a:solidFill>
              </a:rPr>
              <a:pPr/>
              <a:t>07/08/17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DCDAB8-8EEB-4AD0-A2DB-1652DA2DAF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079759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8C5D853-8D8B-4113-868F-6513E0730845}" type="datetimeFigureOut">
              <a:rPr lang="en-GB" smtClean="0">
                <a:solidFill>
                  <a:prstClr val="black">
                    <a:tint val="75000"/>
                  </a:prstClr>
                </a:solidFill>
              </a:rPr>
              <a:pPr/>
              <a:t>07/08/17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DCDAB8-8EEB-4AD0-A2DB-1652DA2DAF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45170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C5D853-8D8B-4113-868F-6513E0730845}" type="datetimeFigureOut">
              <a:rPr lang="en-GB" smtClean="0">
                <a:solidFill>
                  <a:prstClr val="black">
                    <a:tint val="75000"/>
                  </a:prstClr>
                </a:solidFill>
              </a:rPr>
              <a:pPr/>
              <a:t>07/08/17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DCDAB8-8EEB-4AD0-A2DB-1652DA2DAF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840599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8C5D853-8D8B-4113-868F-6513E0730845}" type="datetimeFigureOut">
              <a:rPr lang="en-GB" smtClean="0">
                <a:solidFill>
                  <a:prstClr val="black">
                    <a:tint val="75000"/>
                  </a:prstClr>
                </a:solidFill>
              </a:rPr>
              <a:pPr/>
              <a:t>07/08/17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5DCDAB8-8EEB-4AD0-A2DB-1652DA2DAF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443204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8C5D853-8D8B-4113-868F-6513E0730845}" type="datetimeFigureOut">
              <a:rPr lang="en-GB" smtClean="0">
                <a:solidFill>
                  <a:prstClr val="black">
                    <a:tint val="75000"/>
                  </a:prstClr>
                </a:solidFill>
              </a:rPr>
              <a:pPr/>
              <a:t>07/08/17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65DCDAB8-8EEB-4AD0-A2DB-1652DA2DAF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98449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8C5D853-8D8B-4113-868F-6513E0730845}" type="datetimeFigureOut">
              <a:rPr lang="en-GB" smtClean="0"/>
              <a:t>07/08/17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DCDAB8-8EEB-4AD0-A2DB-1652DA2DAFCC}" type="slidenum">
              <a:rPr lang="en-GB" smtClean="0"/>
              <a:t>‹#›</a:t>
            </a:fld>
            <a:endParaRPr lang="en-GB"/>
          </a:p>
        </p:txBody>
      </p:sp>
    </p:spTree>
    <p:extLst>
      <p:ext uri="{BB962C8B-B14F-4D97-AF65-F5344CB8AC3E}">
        <p14:creationId xmlns:p14="http://schemas.microsoft.com/office/powerpoint/2010/main" val="20325933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8C5D853-8D8B-4113-868F-6513E0730845}" type="datetimeFigureOut">
              <a:rPr lang="en-GB" smtClean="0">
                <a:solidFill>
                  <a:prstClr val="black">
                    <a:tint val="75000"/>
                  </a:prstClr>
                </a:solidFill>
              </a:rPr>
              <a:pPr/>
              <a:t>07/08/17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65DCDAB8-8EEB-4AD0-A2DB-1652DA2DAF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768400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C5D853-8D8B-4113-868F-6513E0730845}" type="datetimeFigureOut">
              <a:rPr lang="en-GB" smtClean="0">
                <a:solidFill>
                  <a:prstClr val="black">
                    <a:tint val="75000"/>
                  </a:prstClr>
                </a:solidFill>
              </a:rPr>
              <a:pPr/>
              <a:t>07/08/17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65DCDAB8-8EEB-4AD0-A2DB-1652DA2DAF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720639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C5D853-8D8B-4113-868F-6513E0730845}" type="datetimeFigureOut">
              <a:rPr lang="en-GB" smtClean="0">
                <a:solidFill>
                  <a:prstClr val="black">
                    <a:tint val="75000"/>
                  </a:prstClr>
                </a:solidFill>
              </a:rPr>
              <a:pPr/>
              <a:t>07/08/17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5DCDAB8-8EEB-4AD0-A2DB-1652DA2DAF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705700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C5D853-8D8B-4113-868F-6513E0730845}" type="datetimeFigureOut">
              <a:rPr lang="en-GB" smtClean="0">
                <a:solidFill>
                  <a:prstClr val="black">
                    <a:tint val="75000"/>
                  </a:prstClr>
                </a:solidFill>
              </a:rPr>
              <a:pPr/>
              <a:t>07/08/17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5DCDAB8-8EEB-4AD0-A2DB-1652DA2DAF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511602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8C5D853-8D8B-4113-868F-6513E0730845}" type="datetimeFigureOut">
              <a:rPr lang="en-GB" smtClean="0">
                <a:solidFill>
                  <a:prstClr val="black">
                    <a:tint val="75000"/>
                  </a:prstClr>
                </a:solidFill>
              </a:rPr>
              <a:pPr/>
              <a:t>07/08/17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DCDAB8-8EEB-4AD0-A2DB-1652DA2DAF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046069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8C5D853-8D8B-4113-868F-6513E0730845}" type="datetimeFigureOut">
              <a:rPr lang="en-GB" smtClean="0">
                <a:solidFill>
                  <a:prstClr val="black">
                    <a:tint val="75000"/>
                  </a:prstClr>
                </a:solidFill>
              </a:rPr>
              <a:pPr/>
              <a:t>07/08/17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5DCDAB8-8EEB-4AD0-A2DB-1652DA2DAF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9501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8C5D853-8D8B-4113-868F-6513E0730845}" type="datetimeFigureOut">
              <a:rPr lang="en-GB" smtClean="0"/>
              <a:t>07/08/17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5DCDAB8-8EEB-4AD0-A2DB-1652DA2DAFCC}" type="slidenum">
              <a:rPr lang="en-GB" smtClean="0"/>
              <a:t>‹#›</a:t>
            </a:fld>
            <a:endParaRPr lang="en-GB"/>
          </a:p>
        </p:txBody>
      </p:sp>
    </p:spTree>
    <p:extLst>
      <p:ext uri="{BB962C8B-B14F-4D97-AF65-F5344CB8AC3E}">
        <p14:creationId xmlns:p14="http://schemas.microsoft.com/office/powerpoint/2010/main" val="1890076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8C5D853-8D8B-4113-868F-6513E0730845}" type="datetimeFigureOut">
              <a:rPr lang="en-GB" smtClean="0"/>
              <a:t>07/08/17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5DCDAB8-8EEB-4AD0-A2DB-1652DA2DAFCC}" type="slidenum">
              <a:rPr lang="en-GB" smtClean="0"/>
              <a:t>‹#›</a:t>
            </a:fld>
            <a:endParaRPr lang="en-GB"/>
          </a:p>
        </p:txBody>
      </p:sp>
    </p:spTree>
    <p:extLst>
      <p:ext uri="{BB962C8B-B14F-4D97-AF65-F5344CB8AC3E}">
        <p14:creationId xmlns:p14="http://schemas.microsoft.com/office/powerpoint/2010/main" val="2169338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C5D853-8D8B-4113-868F-6513E0730845}" type="datetimeFigureOut">
              <a:rPr lang="en-GB" smtClean="0"/>
              <a:t>07/08/17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5DCDAB8-8EEB-4AD0-A2DB-1652DA2DAFCC}" type="slidenum">
              <a:rPr lang="en-GB" smtClean="0"/>
              <a:t>‹#›</a:t>
            </a:fld>
            <a:endParaRPr lang="en-GB"/>
          </a:p>
        </p:txBody>
      </p:sp>
    </p:spTree>
    <p:extLst>
      <p:ext uri="{BB962C8B-B14F-4D97-AF65-F5344CB8AC3E}">
        <p14:creationId xmlns:p14="http://schemas.microsoft.com/office/powerpoint/2010/main" val="1517831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C5D853-8D8B-4113-868F-6513E0730845}" type="datetimeFigureOut">
              <a:rPr lang="en-GB" smtClean="0"/>
              <a:t>07/08/17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DCDAB8-8EEB-4AD0-A2DB-1652DA2DAFCC}" type="slidenum">
              <a:rPr lang="en-GB" smtClean="0"/>
              <a:t>‹#›</a:t>
            </a:fld>
            <a:endParaRPr lang="en-GB"/>
          </a:p>
        </p:txBody>
      </p:sp>
    </p:spTree>
    <p:extLst>
      <p:ext uri="{BB962C8B-B14F-4D97-AF65-F5344CB8AC3E}">
        <p14:creationId xmlns:p14="http://schemas.microsoft.com/office/powerpoint/2010/main" val="4117879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C5D853-8D8B-4113-868F-6513E0730845}" type="datetimeFigureOut">
              <a:rPr lang="en-GB" smtClean="0"/>
              <a:t>07/08/17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DCDAB8-8EEB-4AD0-A2DB-1652DA2DAFCC}" type="slidenum">
              <a:rPr lang="en-GB" smtClean="0"/>
              <a:t>‹#›</a:t>
            </a:fld>
            <a:endParaRPr lang="en-GB"/>
          </a:p>
        </p:txBody>
      </p:sp>
    </p:spTree>
    <p:extLst>
      <p:ext uri="{BB962C8B-B14F-4D97-AF65-F5344CB8AC3E}">
        <p14:creationId xmlns:p14="http://schemas.microsoft.com/office/powerpoint/2010/main" val="9133396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C5D853-8D8B-4113-868F-6513E0730845}" type="datetimeFigureOut">
              <a:rPr lang="en-GB" smtClean="0"/>
              <a:t>07/08/17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CDAB8-8EEB-4AD0-A2DB-1652DA2DAFCC}" type="slidenum">
              <a:rPr lang="en-GB" smtClean="0"/>
              <a:t>‹#›</a:t>
            </a:fld>
            <a:endParaRPr lang="en-GB"/>
          </a:p>
        </p:txBody>
      </p:sp>
    </p:spTree>
    <p:extLst>
      <p:ext uri="{BB962C8B-B14F-4D97-AF65-F5344CB8AC3E}">
        <p14:creationId xmlns:p14="http://schemas.microsoft.com/office/powerpoint/2010/main" val="16033383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8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C5D853-8D8B-4113-868F-6513E0730845}" type="datetimeFigureOut">
              <a:rPr lang="en-GB">
                <a:solidFill>
                  <a:prstClr val="black">
                    <a:tint val="75000"/>
                  </a:prstClr>
                </a:solidFill>
              </a:rPr>
              <a:pPr/>
              <a:t>07/08/17</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CDAB8-8EEB-4AD0-A2DB-1652DA2DAFCC}"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7764143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C5D853-8D8B-4113-868F-6513E0730845}" type="datetimeFigureOut">
              <a:rPr lang="en-GB" smtClean="0">
                <a:solidFill>
                  <a:prstClr val="black">
                    <a:tint val="75000"/>
                  </a:prstClr>
                </a:solidFill>
              </a:rPr>
              <a:pPr/>
              <a:t>07/08/17</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CDAB8-8EEB-4AD0-A2DB-1652DA2DAF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1842853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C5D853-8D8B-4113-868F-6513E0730845}" type="datetimeFigureOut">
              <a:rPr lang="en-GB" smtClean="0">
                <a:solidFill>
                  <a:prstClr val="black">
                    <a:tint val="75000"/>
                  </a:prstClr>
                </a:solidFill>
              </a:rPr>
              <a:pPr/>
              <a:t>07/08/17</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CDAB8-8EEB-4AD0-A2DB-1652DA2DAF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2930377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hyperlink" Target="http://ccs.chem.ucl.ac.uk/sites/ccs.chem.ucl.ac.uk/themes/doi.shtml" TargetMode="External"/><Relationship Id="rId6" Type="http://schemas.openxmlformats.org/officeDocument/2006/relationships/hyperlink" Target="http://dx.doi.org/10.1098/rsta.2016.0153" TargetMode="External"/><Relationship Id="rId7" Type="http://schemas.openxmlformats.org/officeDocument/2006/relationships/hyperlink" Target="http://dx.doi.org/10.3389/fimmu.2017.00797" TargetMode="External"/><Relationship Id="rId8" Type="http://schemas.openxmlformats.org/officeDocument/2006/relationships/image" Target="../media/image4.jpe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 Id="rId3" Type="http://schemas.openxmlformats.org/officeDocument/2006/relationships/image" Target="../media/image22.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f"/><Relationship Id="rId3" Type="http://schemas.openxmlformats.org/officeDocument/2006/relationships/image" Target="../media/image25.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4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emf"/><Relationship Id="rId5" Type="http://schemas.openxmlformats.org/officeDocument/2006/relationships/image" Target="../media/image48.emf"/><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0.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1.tiff"/><Relationship Id="rId3" Type="http://schemas.openxmlformats.org/officeDocument/2006/relationships/image" Target="../media/image5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3.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3.xml"/><Relationship Id="rId5" Type="http://schemas.openxmlformats.org/officeDocument/2006/relationships/hyperlink" Target="http://vph-conference.org/" TargetMode="External"/><Relationship Id="rId6" Type="http://schemas.openxmlformats.org/officeDocument/2006/relationships/image" Target="../media/image55.png"/><Relationship Id="rId1" Type="http://schemas.microsoft.com/office/2007/relationships/media" Target="../media/media1.mp4"/><Relationship Id="rId2" Type="http://schemas.openxmlformats.org/officeDocument/2006/relationships/video" Target="../media/media1.mp4"/></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24.xml"/><Relationship Id="rId5" Type="http://schemas.openxmlformats.org/officeDocument/2006/relationships/image" Target="../media/image56.jpg"/><Relationship Id="rId6" Type="http://schemas.openxmlformats.org/officeDocument/2006/relationships/image" Target="../media/image57.png"/><Relationship Id="rId1" Type="http://schemas.microsoft.com/office/2007/relationships/media" Target="../media/media2.avi"/><Relationship Id="rId2" Type="http://schemas.openxmlformats.org/officeDocument/2006/relationships/video" Target="../media/media2.avi"/></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jpeg"/><Relationship Id="rId5"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6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64.jpg"/><Relationship Id="rId5" Type="http://schemas.openxmlformats.org/officeDocument/2006/relationships/image" Target="../media/image65.jpg"/><Relationship Id="rId6" Type="http://schemas.openxmlformats.org/officeDocument/2006/relationships/image" Target="../media/image66.png"/><Relationship Id="rId7" Type="http://schemas.openxmlformats.org/officeDocument/2006/relationships/image" Target="../media/image67.jp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image" Target="../media/image70.png"/><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notesSlide" Target="../notesSlides/notesSlide31.xml"/><Relationship Id="rId5" Type="http://schemas.openxmlformats.org/officeDocument/2006/relationships/image" Target="../media/image71.png"/><Relationship Id="rId1" Type="http://schemas.microsoft.com/office/2007/relationships/media" Target="../media/media3.mp4"/><Relationship Id="rId2" Type="http://schemas.openxmlformats.org/officeDocument/2006/relationships/video" Target="../media/media3.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8032" y="2967087"/>
            <a:ext cx="7772400" cy="1470025"/>
          </a:xfrm>
        </p:spPr>
        <p:txBody>
          <a:bodyPr/>
          <a:lstStyle/>
          <a:p>
            <a:r>
              <a:rPr lang="en-GB" b="1" dirty="0">
                <a:latin typeface="Times New Roman" panose="02020603050405020304" pitchFamily="18" charset="0"/>
                <a:cs typeface="Times New Roman" panose="02020603050405020304" pitchFamily="18" charset="0"/>
              </a:rPr>
              <a:t>Big Theory </a:t>
            </a:r>
            <a:r>
              <a:rPr lang="en-GB" b="1" dirty="0" smtClean="0">
                <a:latin typeface="Times New Roman" panose="02020603050405020304" pitchFamily="18" charset="0"/>
                <a:cs typeface="Times New Roman" panose="02020603050405020304" pitchFamily="18" charset="0"/>
              </a:rPr>
              <a:t>for Big Data</a:t>
            </a:r>
            <a:endParaRPr lang="en-GB" b="1"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07504" y="5157192"/>
            <a:ext cx="8928992" cy="1080120"/>
          </a:xfrm>
        </p:spPr>
        <p:txBody>
          <a:bodyPr>
            <a:noAutofit/>
          </a:bodyPr>
          <a:lstStyle/>
          <a:p>
            <a:r>
              <a:rPr lang="en-GB" sz="2300" b="1" dirty="0" smtClean="0">
                <a:solidFill>
                  <a:schemeClr val="tx1"/>
                </a:solidFill>
                <a:latin typeface="Times New Roman" panose="02020603050405020304" pitchFamily="18" charset="0"/>
                <a:cs typeface="Times New Roman" panose="02020603050405020304" pitchFamily="18" charset="0"/>
              </a:rPr>
              <a:t>Peter V Coveney </a:t>
            </a:r>
          </a:p>
          <a:p>
            <a:r>
              <a:rPr lang="en-GB" sz="2300" dirty="0" smtClean="0">
                <a:solidFill>
                  <a:schemeClr val="tx1"/>
                </a:solidFill>
                <a:latin typeface="Times New Roman" panose="02020603050405020304" pitchFamily="18" charset="0"/>
                <a:cs typeface="Times New Roman" panose="02020603050405020304" pitchFamily="18" charset="0"/>
              </a:rPr>
              <a:t>Centre for Computational Science, University College London, UK</a:t>
            </a:r>
          </a:p>
          <a:p>
            <a:r>
              <a:rPr lang="en-GB" sz="2300" dirty="0" err="1" smtClean="0">
                <a:solidFill>
                  <a:schemeClr val="tx1"/>
                </a:solidFill>
                <a:latin typeface="Times New Roman" panose="02020603050405020304" pitchFamily="18" charset="0"/>
                <a:cs typeface="Times New Roman" panose="02020603050405020304" pitchFamily="18" charset="0"/>
              </a:rPr>
              <a:t>p.v.coveney@ucl.ac.uk</a:t>
            </a:r>
            <a:endParaRPr lang="en-GB" sz="2300" dirty="0">
              <a:solidFill>
                <a:schemeClr val="tx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0" y="-27384"/>
            <a:ext cx="9144000" cy="2819400"/>
          </a:xfrm>
          <a:prstGeom prst="rect">
            <a:avLst/>
          </a:prstGeom>
        </p:spPr>
      </p:pic>
    </p:spTree>
    <p:extLst>
      <p:ext uri="{BB962C8B-B14F-4D97-AF65-F5344CB8AC3E}">
        <p14:creationId xmlns:p14="http://schemas.microsoft.com/office/powerpoint/2010/main" val="87469689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912" y="-171400"/>
            <a:ext cx="9875440" cy="1128537"/>
          </a:xfrm>
        </p:spPr>
        <p:txBody>
          <a:bodyPr>
            <a:noAutofit/>
          </a:bodyPr>
          <a:lstStyle/>
          <a:p>
            <a:r>
              <a:rPr kumimoji="0" lang="en-US" altLang="en-US" sz="3200" i="0" u="none" strike="noStrike" kern="0" cap="none" spc="0" normalizeH="0" baseline="0" noProof="0" dirty="0" smtClean="0">
                <a:ln>
                  <a:noFill/>
                </a:ln>
                <a:effectLst/>
                <a:uLnTx/>
                <a:uFillTx/>
                <a:latin typeface="Times New Roman"/>
              </a:rPr>
              <a:t>Prediction: Foundation of Scientific Knowledge</a:t>
            </a:r>
            <a:endParaRPr lang="en-GB" sz="3200" dirty="0"/>
          </a:p>
        </p:txBody>
      </p:sp>
      <p:sp>
        <p:nvSpPr>
          <p:cNvPr id="5" name="Rectangle 4"/>
          <p:cNvSpPr/>
          <p:nvPr/>
        </p:nvSpPr>
        <p:spPr>
          <a:xfrm>
            <a:off x="107504" y="974863"/>
            <a:ext cx="8208912" cy="4121128"/>
          </a:xfrm>
          <a:prstGeom prst="rect">
            <a:avLst/>
          </a:prstGeom>
        </p:spPr>
        <p:txBody>
          <a:bodyPr wrap="square">
            <a:spAutoFit/>
          </a:bodyPr>
          <a:lstStyle/>
          <a:p>
            <a:pPr lvl="0" eaLnBrk="0" fontAlgn="base" hangingPunct="0">
              <a:lnSpc>
                <a:spcPct val="95000"/>
              </a:lnSpc>
              <a:spcBef>
                <a:spcPct val="20000"/>
              </a:spcBef>
              <a:spcAft>
                <a:spcPct val="0"/>
              </a:spcAft>
            </a:pPr>
            <a:r>
              <a:rPr kumimoji="0" lang="en-US" altLang="en-US" sz="2800" b="1" i="0" u="none" strike="noStrike" kern="0" cap="none" spc="0" normalizeH="0" baseline="0" noProof="0" dirty="0" smtClean="0">
                <a:ln>
                  <a:noFill/>
                </a:ln>
                <a:effectLst/>
                <a:uLnTx/>
                <a:uFillTx/>
                <a:latin typeface="Times New Roman"/>
              </a:rPr>
              <a:t>Richard Feynman</a:t>
            </a:r>
            <a:r>
              <a:rPr kumimoji="0" lang="en-US" altLang="en-US" sz="2800" b="0" i="0" u="none" strike="noStrike" kern="0" cap="none" spc="0" normalizeH="0" baseline="0" noProof="0" dirty="0" smtClean="0">
                <a:ln>
                  <a:noFill/>
                </a:ln>
                <a:effectLst/>
                <a:uLnTx/>
                <a:uFillTx/>
                <a:latin typeface="Times New Roman"/>
              </a:rPr>
              <a:t>: </a:t>
            </a:r>
            <a:r>
              <a:rPr kumimoji="0" lang="en-US" altLang="en-US" sz="2800" b="0" i="1" u="none" strike="noStrike" kern="0" cap="none" spc="0" normalizeH="0" baseline="0" noProof="0" dirty="0" smtClean="0">
                <a:ln>
                  <a:noFill/>
                </a:ln>
                <a:effectLst/>
                <a:uLnTx/>
                <a:uFillTx/>
                <a:latin typeface="Times New Roman"/>
              </a:rPr>
              <a:t>“It is whether or not the theory gives predictions that agree with experiment. It is not a question of whether a theory is philosophically delightful, or easy to understand, or perfectly reasonable from the point of view of common sense.</a:t>
            </a:r>
          </a:p>
          <a:p>
            <a:pPr lvl="0" eaLnBrk="0" fontAlgn="base" hangingPunct="0">
              <a:lnSpc>
                <a:spcPct val="95000"/>
              </a:lnSpc>
              <a:spcBef>
                <a:spcPct val="20000"/>
              </a:spcBef>
              <a:spcAft>
                <a:spcPct val="0"/>
              </a:spcAft>
            </a:pPr>
            <a:endParaRPr kumimoji="0" lang="en-US" altLang="en-US" sz="2800" b="0" i="0" u="none" strike="noStrike" kern="0" cap="none" spc="0" normalizeH="0" baseline="0" noProof="0" dirty="0" smtClean="0">
              <a:ln>
                <a:noFill/>
              </a:ln>
              <a:solidFill>
                <a:schemeClr val="bg1"/>
              </a:solidFill>
              <a:effectLst/>
              <a:uLnTx/>
              <a:uFillTx/>
              <a:latin typeface="Times New Roman"/>
            </a:endParaRPr>
          </a:p>
          <a:p>
            <a:pPr lvl="0" eaLnBrk="0" fontAlgn="base" hangingPunct="0">
              <a:lnSpc>
                <a:spcPct val="95000"/>
              </a:lnSpc>
              <a:spcBef>
                <a:spcPct val="20000"/>
              </a:spcBef>
              <a:spcAft>
                <a:spcPct val="0"/>
              </a:spcAft>
            </a:pPr>
            <a:endParaRPr lang="en-US" altLang="en-US" sz="2800" kern="0" dirty="0">
              <a:solidFill>
                <a:schemeClr val="bg1"/>
              </a:solidFill>
              <a:latin typeface="Times New Roman"/>
            </a:endParaRPr>
          </a:p>
          <a:p>
            <a:pPr lvl="0" eaLnBrk="0" fontAlgn="base" hangingPunct="0">
              <a:lnSpc>
                <a:spcPct val="95000"/>
              </a:lnSpc>
              <a:spcBef>
                <a:spcPct val="20000"/>
              </a:spcBef>
              <a:spcAft>
                <a:spcPct val="0"/>
              </a:spcAft>
            </a:pPr>
            <a:endParaRPr kumimoji="0" lang="en-US" altLang="en-US" sz="2800" b="0" i="0" u="none" strike="noStrike" kern="0" cap="none" spc="0" normalizeH="0" baseline="0" noProof="0" dirty="0" smtClean="0">
              <a:ln>
                <a:noFill/>
              </a:ln>
              <a:solidFill>
                <a:schemeClr val="bg1"/>
              </a:solidFill>
              <a:effectLst/>
              <a:uLnTx/>
              <a:uFillTx/>
              <a:latin typeface="Times New Roman"/>
            </a:endParaRPr>
          </a:p>
          <a:p>
            <a:pPr lvl="0" eaLnBrk="0" fontAlgn="base" hangingPunct="0">
              <a:lnSpc>
                <a:spcPct val="95000"/>
              </a:lnSpc>
              <a:spcBef>
                <a:spcPct val="20000"/>
              </a:spcBef>
              <a:spcAft>
                <a:spcPct val="0"/>
              </a:spcAft>
            </a:pPr>
            <a:endParaRPr kumimoji="0" lang="en-US" altLang="en-US" sz="2800" b="0" i="0" u="none" strike="noStrike" kern="0" cap="none" spc="0" normalizeH="0" baseline="0" noProof="0" dirty="0">
              <a:ln>
                <a:noFill/>
              </a:ln>
              <a:solidFill>
                <a:schemeClr val="bg1"/>
              </a:solidFill>
              <a:effectLst/>
              <a:uLnTx/>
              <a:uFillTx/>
              <a:latin typeface="Times New Roman"/>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7226" y="4005063"/>
            <a:ext cx="2110854" cy="265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79512" y="3284984"/>
            <a:ext cx="6048672" cy="2548390"/>
          </a:xfrm>
          <a:prstGeom prst="rect">
            <a:avLst/>
          </a:prstGeom>
          <a:noFill/>
        </p:spPr>
        <p:txBody>
          <a:bodyPr wrap="square" rtlCol="0">
            <a:spAutoFit/>
          </a:bodyPr>
          <a:lstStyle/>
          <a:p>
            <a:pPr lvl="0" eaLnBrk="0" fontAlgn="base" hangingPunct="0">
              <a:lnSpc>
                <a:spcPct val="95000"/>
              </a:lnSpc>
              <a:spcAft>
                <a:spcPct val="0"/>
              </a:spcAft>
            </a:pPr>
            <a:r>
              <a:rPr lang="en-US" altLang="en-US" sz="2800" i="1" dirty="0" smtClean="0">
                <a:latin typeface="Times New Roman"/>
              </a:rPr>
              <a:t>The </a:t>
            </a:r>
            <a:r>
              <a:rPr lang="en-US" altLang="en-US" sz="2800" i="1" dirty="0">
                <a:latin typeface="Times New Roman"/>
              </a:rPr>
              <a:t>theory of quantum electrodynamics</a:t>
            </a:r>
          </a:p>
          <a:p>
            <a:pPr lvl="0" eaLnBrk="0" fontAlgn="base" hangingPunct="0">
              <a:lnSpc>
                <a:spcPct val="95000"/>
              </a:lnSpc>
              <a:spcAft>
                <a:spcPct val="0"/>
              </a:spcAft>
            </a:pPr>
            <a:r>
              <a:rPr lang="en-US" altLang="en-US" sz="2800" i="1" dirty="0">
                <a:latin typeface="Times New Roman"/>
              </a:rPr>
              <a:t>describes Nature as absurd from the point of </a:t>
            </a:r>
            <a:r>
              <a:rPr lang="en-US" altLang="en-US" sz="2800" i="1" dirty="0" smtClean="0">
                <a:latin typeface="Times New Roman"/>
              </a:rPr>
              <a:t>view of </a:t>
            </a:r>
            <a:r>
              <a:rPr lang="en-US" altLang="en-US" sz="2800" i="1" dirty="0">
                <a:latin typeface="Times New Roman"/>
              </a:rPr>
              <a:t>common sense. And it agrees fully with experiment.  So I hope you can accept Nature as She is –  absurd</a:t>
            </a:r>
            <a:r>
              <a:rPr lang="en-US" altLang="en-US" sz="2800" i="1" dirty="0" smtClean="0">
                <a:latin typeface="Times New Roman"/>
              </a:rPr>
              <a:t>.”</a:t>
            </a:r>
            <a:endParaRPr lang="en-US" altLang="en-US" sz="2800" i="1" dirty="0">
              <a:latin typeface="Times New Roman"/>
            </a:endParaRPr>
          </a:p>
        </p:txBody>
      </p:sp>
      <p:sp>
        <p:nvSpPr>
          <p:cNvPr id="7" name="Rectangle 6"/>
          <p:cNvSpPr/>
          <p:nvPr/>
        </p:nvSpPr>
        <p:spPr>
          <a:xfrm>
            <a:off x="3524021" y="6488668"/>
            <a:ext cx="1571264" cy="307777"/>
          </a:xfrm>
          <a:prstGeom prst="rect">
            <a:avLst/>
          </a:prstGeom>
        </p:spPr>
        <p:txBody>
          <a:bodyPr wrap="none">
            <a:spAutoFit/>
          </a:bodyPr>
          <a:lstStyle/>
          <a:p>
            <a:r>
              <a:rPr lang="en-GB" sz="1400" dirty="0" smtClean="0">
                <a:solidFill>
                  <a:schemeClr val="bg1"/>
                </a:solidFill>
                <a:latin typeface="Times New Roman" panose="02020603050405020304" pitchFamily="18" charset="0"/>
                <a:cs typeface="Times New Roman" panose="02020603050405020304" pitchFamily="18" charset="0"/>
              </a:rPr>
              <a:t>http://gsp.tamu.edu</a:t>
            </a:r>
            <a:endParaRPr lang="en-GB" sz="1400" dirty="0">
              <a:solidFill>
                <a:schemeClr val="bg1"/>
              </a:solidFill>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324544" y="620688"/>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684578" y="6488668"/>
            <a:ext cx="1774845" cy="338554"/>
          </a:xfrm>
          <a:prstGeom prst="rect">
            <a:avLst/>
          </a:prstGeom>
        </p:spPr>
        <p:txBody>
          <a:bodyPr wrap="none">
            <a:spAutoFit/>
          </a:bodyPr>
          <a:lstStyle/>
          <a:p>
            <a:r>
              <a:rPr lang="en-GB" sz="1600" dirty="0" smtClean="0">
                <a:latin typeface="Times New Roman" panose="02020603050405020304" pitchFamily="18" charset="0"/>
                <a:cs typeface="Times New Roman" panose="02020603050405020304" pitchFamily="18" charset="0"/>
              </a:rPr>
              <a:t>http://gsp.tamu.edu</a:t>
            </a:r>
            <a:endParaRPr lang="en-GB"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529610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2736" y="-162272"/>
            <a:ext cx="8229600" cy="1143000"/>
          </a:xfrm>
        </p:spPr>
        <p:txBody>
          <a:bodyPr>
            <a:normAutofit/>
          </a:bodyPr>
          <a:lstStyle/>
          <a:p>
            <a:r>
              <a:rPr kumimoji="0" lang="en-US" altLang="en-US" sz="4000" i="0" u="none" strike="noStrike" kern="0" cap="none" spc="0" normalizeH="0" baseline="0" noProof="0" dirty="0" smtClean="0">
                <a:ln>
                  <a:noFill/>
                </a:ln>
                <a:effectLst/>
                <a:uLnTx/>
                <a:uFillTx/>
                <a:latin typeface="Times New Roman"/>
              </a:rPr>
              <a:t>Scientific</a:t>
            </a:r>
            <a:r>
              <a:rPr kumimoji="0" lang="en-US" altLang="en-US" sz="4000" i="0" u="none" strike="noStrike" kern="0" cap="none" spc="0" normalizeH="0" noProof="0" dirty="0" smtClean="0">
                <a:ln>
                  <a:noFill/>
                </a:ln>
                <a:effectLst/>
                <a:uLnTx/>
                <a:uFillTx/>
                <a:latin typeface="Times New Roman"/>
              </a:rPr>
              <a:t> Theory</a:t>
            </a:r>
            <a:endParaRPr lang="en-GB" sz="4000" dirty="0"/>
          </a:p>
        </p:txBody>
      </p:sp>
      <p:sp>
        <p:nvSpPr>
          <p:cNvPr id="3" name="Rectangle 2"/>
          <p:cNvSpPr/>
          <p:nvPr/>
        </p:nvSpPr>
        <p:spPr>
          <a:xfrm>
            <a:off x="127430" y="1340768"/>
            <a:ext cx="8837058" cy="4653582"/>
          </a:xfrm>
          <a:prstGeom prst="rect">
            <a:avLst/>
          </a:prstGeom>
        </p:spPr>
        <p:txBody>
          <a:bodyPr wrap="square">
            <a:spAutoFit/>
          </a:bodyPr>
          <a:lstStyle/>
          <a:p>
            <a:pPr marL="342900" lvl="0" indent="-342900" eaLnBrk="0" fontAlgn="base" hangingPunct="0">
              <a:lnSpc>
                <a:spcPct val="90000"/>
              </a:lnSpc>
              <a:spcBef>
                <a:spcPct val="20000"/>
              </a:spcBef>
              <a:spcAft>
                <a:spcPct val="0"/>
              </a:spcAft>
              <a:buFontTx/>
              <a:buChar char="•"/>
            </a:pPr>
            <a:r>
              <a:rPr kumimoji="0" lang="en-US" altLang="en-US" sz="2800" b="0" i="1" u="none" strike="noStrike" kern="0" cap="none" spc="0" normalizeH="0" baseline="0" noProof="0" dirty="0" smtClean="0">
                <a:ln>
                  <a:noFill/>
                </a:ln>
                <a:effectLst/>
                <a:uLnTx/>
                <a:uFillTx/>
                <a:latin typeface="Times New Roman"/>
              </a:rPr>
              <a:t>Mathematical model</a:t>
            </a:r>
            <a:r>
              <a:rPr kumimoji="0" lang="en-US" altLang="en-US" sz="2800" b="0" i="0" u="none" strike="noStrike" kern="0" cap="none" spc="0" normalizeH="0" baseline="0" noProof="0" dirty="0" smtClean="0">
                <a:ln>
                  <a:noFill/>
                </a:ln>
                <a:effectLst/>
                <a:uLnTx/>
                <a:uFillTx/>
                <a:latin typeface="Times New Roman"/>
              </a:rPr>
              <a:t> consisting of variables and relations between the variables.</a:t>
            </a:r>
          </a:p>
          <a:p>
            <a:pPr marL="342900" lvl="0" indent="-342900" eaLnBrk="0" fontAlgn="base" hangingPunct="0">
              <a:lnSpc>
                <a:spcPct val="90000"/>
              </a:lnSpc>
              <a:spcBef>
                <a:spcPct val="20000"/>
              </a:spcBef>
              <a:spcAft>
                <a:spcPct val="0"/>
              </a:spcAft>
              <a:buFontTx/>
              <a:buChar char="•"/>
            </a:pPr>
            <a:r>
              <a:rPr kumimoji="0" lang="en-US" altLang="en-US" sz="2800" b="0" i="1" u="none" strike="noStrike" kern="0" cap="none" spc="0" normalizeH="0" baseline="0" noProof="0" dirty="0" smtClean="0">
                <a:ln>
                  <a:noFill/>
                </a:ln>
                <a:effectLst/>
                <a:uLnTx/>
                <a:uFillTx/>
                <a:latin typeface="Times New Roman"/>
              </a:rPr>
              <a:t>Operational definitions</a:t>
            </a:r>
            <a:r>
              <a:rPr kumimoji="0" lang="en-US" altLang="en-US" sz="2800" b="0" i="0" u="none" strike="noStrike" kern="0" cap="none" spc="0" normalizeH="0" baseline="0" noProof="0" dirty="0" smtClean="0">
                <a:ln>
                  <a:noFill/>
                </a:ln>
                <a:effectLst/>
                <a:uLnTx/>
                <a:uFillTx/>
                <a:latin typeface="Times New Roman"/>
              </a:rPr>
              <a:t> relating the variables to observable (and measurable) phenomena.</a:t>
            </a:r>
          </a:p>
          <a:p>
            <a:pPr marL="342900" lvl="0" indent="-342900" eaLnBrk="0" fontAlgn="base" hangingPunct="0">
              <a:lnSpc>
                <a:spcPct val="90000"/>
              </a:lnSpc>
              <a:spcBef>
                <a:spcPct val="20000"/>
              </a:spcBef>
              <a:spcAft>
                <a:spcPct val="0"/>
              </a:spcAft>
              <a:buFontTx/>
              <a:buChar char="•"/>
            </a:pPr>
            <a:r>
              <a:rPr kumimoji="0" lang="en-US" altLang="en-US" sz="2800" b="0" i="1" u="none" strike="noStrike" kern="0" cap="none" spc="0" normalizeH="0" baseline="0" noProof="0" dirty="0" smtClean="0">
                <a:ln>
                  <a:noFill/>
                </a:ln>
                <a:effectLst/>
                <a:uLnTx/>
                <a:uFillTx/>
                <a:latin typeface="Times New Roman"/>
              </a:rPr>
              <a:t>Experimental design</a:t>
            </a:r>
            <a:r>
              <a:rPr kumimoji="0" lang="en-US" altLang="en-US" sz="2800" b="0" i="0" u="none" strike="noStrike" kern="0" cap="none" spc="0" normalizeH="0" baseline="0" noProof="0" dirty="0" smtClean="0">
                <a:ln>
                  <a:noFill/>
                </a:ln>
                <a:effectLst/>
                <a:uLnTx/>
                <a:uFillTx/>
                <a:latin typeface="Times New Roman"/>
              </a:rPr>
              <a:t> to test predictions made by the model.</a:t>
            </a:r>
          </a:p>
          <a:p>
            <a:pPr marL="342900" lvl="0" indent="-342900" eaLnBrk="0" fontAlgn="base" hangingPunct="0">
              <a:lnSpc>
                <a:spcPct val="90000"/>
              </a:lnSpc>
              <a:spcBef>
                <a:spcPct val="20000"/>
              </a:spcBef>
              <a:spcAft>
                <a:spcPct val="0"/>
              </a:spcAft>
              <a:buFontTx/>
              <a:buChar char="•"/>
            </a:pPr>
            <a:r>
              <a:rPr kumimoji="0" lang="en-US" altLang="en-US" sz="2800" b="0" i="0" u="none" strike="noStrike" kern="0" cap="none" spc="0" normalizeH="0" baseline="0" noProof="0" dirty="0" smtClean="0">
                <a:ln>
                  <a:noFill/>
                </a:ln>
                <a:effectLst/>
                <a:uLnTx/>
                <a:uFillTx/>
                <a:latin typeface="Times New Roman"/>
              </a:rPr>
              <a:t>A scientific theory is </a:t>
            </a:r>
            <a:r>
              <a:rPr kumimoji="0" lang="en-US" altLang="en-US" sz="2800" b="0" i="1" u="none" strike="noStrike" kern="0" cap="none" spc="0" normalizeH="0" baseline="0" noProof="0" dirty="0" smtClean="0">
                <a:ln>
                  <a:noFill/>
                </a:ln>
                <a:effectLst/>
                <a:uLnTx/>
                <a:uFillTx/>
                <a:latin typeface="Times New Roman"/>
              </a:rPr>
              <a:t>validated</a:t>
            </a:r>
            <a:r>
              <a:rPr kumimoji="0" lang="en-US" altLang="en-US" sz="2800" b="0" i="0" u="none" strike="noStrike" kern="0" cap="none" spc="0" normalizeH="0" baseline="0" noProof="0" dirty="0" smtClean="0">
                <a:ln>
                  <a:noFill/>
                </a:ln>
                <a:effectLst/>
                <a:uLnTx/>
                <a:uFillTx/>
                <a:latin typeface="Times New Roman"/>
              </a:rPr>
              <a:t> to the extent that predictions derived from it agree with future experimental observations. </a:t>
            </a:r>
          </a:p>
          <a:p>
            <a:pPr marL="742950" lvl="1" indent="-285750" eaLnBrk="0" fontAlgn="base" hangingPunct="0">
              <a:lnSpc>
                <a:spcPct val="90000"/>
              </a:lnSpc>
              <a:spcBef>
                <a:spcPct val="20000"/>
              </a:spcBef>
              <a:spcAft>
                <a:spcPct val="0"/>
              </a:spcAft>
              <a:buFontTx/>
              <a:buChar char="–"/>
            </a:pPr>
            <a:r>
              <a:rPr kumimoji="0" lang="en-US" altLang="en-US" sz="2400" b="0" i="0" u="none" strike="noStrike" kern="0" cap="none" spc="0" normalizeH="0" baseline="0" noProof="0" dirty="0" smtClean="0">
                <a:ln>
                  <a:noFill/>
                </a:ln>
                <a:effectLst/>
                <a:uLnTx/>
                <a:uFillTx/>
                <a:latin typeface="Times New Roman"/>
              </a:rPr>
              <a:t>Criteria of agreement precisely specified.</a:t>
            </a:r>
          </a:p>
          <a:p>
            <a:pPr marL="742950" lvl="1" indent="-285750" eaLnBrk="0" fontAlgn="base" hangingPunct="0">
              <a:lnSpc>
                <a:spcPct val="90000"/>
              </a:lnSpc>
              <a:spcBef>
                <a:spcPct val="20000"/>
              </a:spcBef>
              <a:spcAft>
                <a:spcPct val="0"/>
              </a:spcAft>
              <a:buFontTx/>
              <a:buChar char="–"/>
            </a:pPr>
            <a:r>
              <a:rPr kumimoji="0" lang="en-US" altLang="en-US" sz="2400" b="0" i="0" u="none" strike="noStrike" kern="0" cap="none" spc="0" normalizeH="0" baseline="0" noProof="0" dirty="0" smtClean="0">
                <a:ln>
                  <a:noFill/>
                </a:ln>
                <a:effectLst/>
                <a:uLnTx/>
                <a:uFillTx/>
                <a:latin typeface="Times New Roman"/>
              </a:rPr>
              <a:t>Rigorous statistical theory characterizing agreement.</a:t>
            </a:r>
            <a:endParaRPr kumimoji="0" lang="en-US" altLang="en-US" sz="2400" b="0" i="0" u="none" strike="noStrike" kern="0" cap="none" spc="0" normalizeH="0" baseline="0" noProof="0" dirty="0">
              <a:ln>
                <a:noFill/>
              </a:ln>
              <a:effectLst/>
              <a:uLnTx/>
              <a:uFillTx/>
              <a:latin typeface="Times New Roman"/>
            </a:endParaRPr>
          </a:p>
        </p:txBody>
      </p:sp>
      <p:cxnSp>
        <p:nvCxnSpPr>
          <p:cNvPr id="5" name="Straight Connector 4"/>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684578" y="6488668"/>
            <a:ext cx="1774845" cy="338554"/>
          </a:xfrm>
          <a:prstGeom prst="rect">
            <a:avLst/>
          </a:prstGeom>
        </p:spPr>
        <p:txBody>
          <a:bodyPr wrap="none">
            <a:spAutoFit/>
          </a:bodyPr>
          <a:lstStyle/>
          <a:p>
            <a:r>
              <a:rPr lang="en-GB" sz="1600" dirty="0" smtClean="0">
                <a:latin typeface="Times New Roman" panose="02020603050405020304" pitchFamily="18" charset="0"/>
                <a:cs typeface="Times New Roman" panose="02020603050405020304" pitchFamily="18" charset="0"/>
              </a:rPr>
              <a:t>http://gsp.tamu.edu</a:t>
            </a:r>
            <a:endParaRPr lang="en-GB"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618752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GB" i="1" dirty="0"/>
              <a:t>“Does anyone really believe that data mining could produce the general theory of relativity?”</a:t>
            </a:r>
          </a:p>
          <a:p>
            <a:pPr marL="0" indent="0">
              <a:buNone/>
            </a:pPr>
            <a:endParaRPr lang="en-GB" smtClean="0"/>
          </a:p>
          <a:p>
            <a:pPr marL="0" indent="0">
              <a:buNone/>
            </a:pPr>
            <a:r>
              <a:rPr lang="en-GB" smtClean="0"/>
              <a:t>Edward </a:t>
            </a:r>
            <a:r>
              <a:rPr lang="en-GB" dirty="0"/>
              <a:t>R Dougherty</a:t>
            </a:r>
          </a:p>
          <a:p>
            <a:endParaRPr lang="en-GB" dirty="0"/>
          </a:p>
        </p:txBody>
      </p:sp>
    </p:spTree>
    <p:extLst>
      <p:ext uri="{BB962C8B-B14F-4D97-AF65-F5344CB8AC3E}">
        <p14:creationId xmlns:p14="http://schemas.microsoft.com/office/powerpoint/2010/main" val="176197184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8" name="Rectangle 2"/>
          <p:cNvSpPr>
            <a:spLocks noChangeArrowheads="1"/>
          </p:cNvSpPr>
          <p:nvPr/>
        </p:nvSpPr>
        <p:spPr bwMode="auto">
          <a:xfrm>
            <a:off x="35496" y="-162272"/>
            <a:ext cx="807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altLang="en-US" sz="4000" dirty="0">
                <a:cs typeface="Times New Roman" panose="02020603050405020304" pitchFamily="18" charset="0"/>
              </a:rPr>
              <a:t>Data Mining</a:t>
            </a:r>
          </a:p>
        </p:txBody>
      </p:sp>
      <p:sp>
        <p:nvSpPr>
          <p:cNvPr id="9" name="Rectangle 3"/>
          <p:cNvSpPr>
            <a:spLocks noChangeArrowheads="1"/>
          </p:cNvSpPr>
          <p:nvPr/>
        </p:nvSpPr>
        <p:spPr bwMode="auto">
          <a:xfrm>
            <a:off x="342900" y="1323220"/>
            <a:ext cx="8458200" cy="505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lnSpc>
                <a:spcPct val="95000"/>
              </a:lnSpc>
              <a:spcBef>
                <a:spcPct val="20000"/>
              </a:spcBef>
              <a:spcAft>
                <a:spcPct val="0"/>
              </a:spcAft>
              <a:buFontTx/>
              <a:buChar char="•"/>
            </a:pPr>
            <a:r>
              <a:rPr lang="en-US" altLang="en-US" sz="3000" dirty="0">
                <a:cs typeface="Times New Roman" panose="02020603050405020304" pitchFamily="18" charset="0"/>
              </a:rPr>
              <a:t>Data mining is a return to pre-</a:t>
            </a:r>
            <a:r>
              <a:rPr lang="en-US" altLang="en-US" sz="3000" dirty="0" err="1">
                <a:cs typeface="Times New Roman" panose="02020603050405020304" pitchFamily="18" charset="0"/>
              </a:rPr>
              <a:t>Baconian</a:t>
            </a:r>
            <a:r>
              <a:rPr lang="en-US" altLang="en-US" sz="3000" dirty="0">
                <a:cs typeface="Times New Roman" panose="02020603050405020304" pitchFamily="18" charset="0"/>
              </a:rPr>
              <a:t> groping, </a:t>
            </a:r>
            <a:r>
              <a:rPr lang="en-US" altLang="en-US" sz="3000" dirty="0" smtClean="0">
                <a:cs typeface="Times New Roman" panose="02020603050405020304" pitchFamily="18" charset="0"/>
              </a:rPr>
              <a:t>albeit </a:t>
            </a:r>
            <a:r>
              <a:rPr lang="en-US" altLang="en-US" sz="3000" dirty="0">
                <a:cs typeface="Times New Roman" panose="02020603050405020304" pitchFamily="18" charset="0"/>
              </a:rPr>
              <a:t>at a much faster groping rate than was then possible.</a:t>
            </a:r>
          </a:p>
          <a:p>
            <a:pPr eaLnBrk="0" fontAlgn="base" hangingPunct="0">
              <a:lnSpc>
                <a:spcPct val="95000"/>
              </a:lnSpc>
              <a:spcBef>
                <a:spcPct val="20000"/>
              </a:spcBef>
              <a:spcAft>
                <a:spcPct val="0"/>
              </a:spcAft>
              <a:buFontTx/>
              <a:buChar char="•"/>
            </a:pPr>
            <a:r>
              <a:rPr lang="en-US" altLang="en-US" sz="3000" dirty="0">
                <a:cs typeface="Times New Roman" panose="02020603050405020304" pitchFamily="18" charset="0"/>
              </a:rPr>
              <a:t>It suffers from three debilitating properties: </a:t>
            </a:r>
          </a:p>
          <a:p>
            <a:pPr lvl="1" eaLnBrk="0" fontAlgn="base" hangingPunct="0">
              <a:lnSpc>
                <a:spcPct val="95000"/>
              </a:lnSpc>
              <a:spcBef>
                <a:spcPct val="20000"/>
              </a:spcBef>
              <a:spcAft>
                <a:spcPct val="0"/>
              </a:spcAft>
              <a:buFontTx/>
              <a:buChar char="–"/>
            </a:pPr>
            <a:r>
              <a:rPr lang="en-US" altLang="en-US" sz="2700" dirty="0">
                <a:cs typeface="Times New Roman" panose="02020603050405020304" pitchFamily="18" charset="0"/>
              </a:rPr>
              <a:t>It does not ask precise questions. </a:t>
            </a:r>
          </a:p>
          <a:p>
            <a:pPr lvl="1" eaLnBrk="0" fontAlgn="base" hangingPunct="0">
              <a:lnSpc>
                <a:spcPct val="95000"/>
              </a:lnSpc>
              <a:spcBef>
                <a:spcPct val="20000"/>
              </a:spcBef>
              <a:spcAft>
                <a:spcPct val="0"/>
              </a:spcAft>
              <a:buFontTx/>
              <a:buChar char="–"/>
            </a:pPr>
            <a:r>
              <a:rPr lang="en-US" altLang="en-US" sz="2700" dirty="0">
                <a:cs typeface="Times New Roman" panose="02020603050405020304" pitchFamily="18" charset="0"/>
              </a:rPr>
              <a:t>There is no statistical characterization of the procedure.</a:t>
            </a:r>
          </a:p>
          <a:p>
            <a:pPr lvl="1" eaLnBrk="0" fontAlgn="base" hangingPunct="0">
              <a:lnSpc>
                <a:spcPct val="95000"/>
              </a:lnSpc>
              <a:spcBef>
                <a:spcPct val="20000"/>
              </a:spcBef>
              <a:spcAft>
                <a:spcPct val="0"/>
              </a:spcAft>
              <a:buFontTx/>
              <a:buChar char="–"/>
            </a:pPr>
            <a:r>
              <a:rPr lang="en-US" altLang="en-US" sz="2700" dirty="0">
                <a:cs typeface="Times New Roman" panose="02020603050405020304" pitchFamily="18" charset="0"/>
              </a:rPr>
              <a:t>As opposed to pattern recognition, it lacks a characterization of prediction in the context of a distribution.</a:t>
            </a:r>
          </a:p>
        </p:txBody>
      </p:sp>
      <p:sp>
        <p:nvSpPr>
          <p:cNvPr id="13" name="Rectangle 12"/>
          <p:cNvSpPr/>
          <p:nvPr/>
        </p:nvSpPr>
        <p:spPr>
          <a:xfrm>
            <a:off x="3684578" y="6488668"/>
            <a:ext cx="1774845" cy="338554"/>
          </a:xfrm>
          <a:prstGeom prst="rect">
            <a:avLst/>
          </a:prstGeom>
        </p:spPr>
        <p:txBody>
          <a:bodyPr wrap="none">
            <a:spAutoFit/>
          </a:bodyPr>
          <a:lstStyle/>
          <a:p>
            <a:r>
              <a:rPr lang="en-GB" sz="1600" dirty="0" smtClean="0">
                <a:latin typeface="Times New Roman" panose="02020603050405020304" pitchFamily="18" charset="0"/>
                <a:cs typeface="Times New Roman" panose="02020603050405020304" pitchFamily="18" charset="0"/>
              </a:rPr>
              <a:t>http://gsp.tamu.edu</a:t>
            </a:r>
            <a:endParaRPr lang="en-GB"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350801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7" name="Rectangle 2"/>
          <p:cNvSpPr>
            <a:spLocks noGrp="1" noChangeArrowheads="1"/>
          </p:cNvSpPr>
          <p:nvPr>
            <p:ph type="title" idx="4294967295"/>
          </p:nvPr>
        </p:nvSpPr>
        <p:spPr>
          <a:xfrm>
            <a:off x="-306760" y="-171400"/>
            <a:ext cx="8839200" cy="1143000"/>
          </a:xfrm>
        </p:spPr>
        <p:txBody>
          <a:bodyPr>
            <a:normAutofit/>
          </a:bodyPr>
          <a:lstStyle/>
          <a:p>
            <a:r>
              <a:rPr lang="en-US" altLang="en-US" sz="4000" dirty="0">
                <a:solidFill>
                  <a:schemeClr val="tx1"/>
                </a:solidFill>
                <a:latin typeface="Times New Roman" panose="02020603050405020304" pitchFamily="18" charset="0"/>
                <a:cs typeface="Times New Roman" panose="02020603050405020304" pitchFamily="18" charset="0"/>
              </a:rPr>
              <a:t>Radical Empiricism Denies Knowledge</a:t>
            </a:r>
          </a:p>
        </p:txBody>
      </p:sp>
      <p:sp>
        <p:nvSpPr>
          <p:cNvPr id="10" name="Rectangle 3"/>
          <p:cNvSpPr txBox="1">
            <a:spLocks noChangeArrowheads="1"/>
          </p:cNvSpPr>
          <p:nvPr/>
        </p:nvSpPr>
        <p:spPr>
          <a:xfrm>
            <a:off x="467544" y="1169640"/>
            <a:ext cx="8208912" cy="441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altLang="en-US" sz="2800" b="1" dirty="0" smtClean="0">
                <a:latin typeface="Times New Roman" panose="02020603050405020304" pitchFamily="18" charset="0"/>
                <a:cs typeface="Times New Roman" panose="02020603050405020304" pitchFamily="18" charset="0"/>
              </a:rPr>
              <a:t>Hans </a:t>
            </a:r>
            <a:r>
              <a:rPr lang="en-US" altLang="en-US" sz="2800" b="1" dirty="0" err="1" smtClean="0">
                <a:latin typeface="Times New Roman" panose="02020603050405020304" pitchFamily="18" charset="0"/>
                <a:cs typeface="Times New Roman" panose="02020603050405020304" pitchFamily="18" charset="0"/>
              </a:rPr>
              <a:t>Reichenbach</a:t>
            </a:r>
            <a:r>
              <a:rPr lang="en-US" altLang="en-US" sz="2800" b="1" dirty="0" smtClean="0">
                <a:latin typeface="Times New Roman" panose="02020603050405020304" pitchFamily="18" charset="0"/>
                <a:cs typeface="Times New Roman" panose="02020603050405020304" pitchFamily="18" charset="0"/>
              </a:rPr>
              <a:t> </a:t>
            </a:r>
            <a:r>
              <a:rPr lang="en-US" altLang="en-US" sz="2800" dirty="0" smtClean="0">
                <a:latin typeface="Times New Roman" panose="02020603050405020304" pitchFamily="18" charset="0"/>
                <a:cs typeface="Times New Roman" panose="02020603050405020304" pitchFamily="18" charset="0"/>
              </a:rPr>
              <a:t>(Rise of Scientific Philosophy):</a:t>
            </a:r>
          </a:p>
          <a:p>
            <a:pPr marL="0" indent="0">
              <a:lnSpc>
                <a:spcPct val="90000"/>
              </a:lnSpc>
              <a:buNone/>
            </a:pPr>
            <a:r>
              <a:rPr lang="en-US" altLang="en-US" sz="2800" i="1" dirty="0" smtClean="0">
                <a:latin typeface="Times New Roman" panose="02020603050405020304" pitchFamily="18" charset="0"/>
                <a:cs typeface="Times New Roman" panose="02020603050405020304" pitchFamily="18" charset="0"/>
              </a:rPr>
              <a:t>“A mere report of relations observed in the past cannot be called knowledge. If knowledge is to reveal objective relations of physical objects, it must include reliable predictions. A radical empiricism, therefore, denies the possibility of knowledge.”</a:t>
            </a:r>
          </a:p>
          <a:p>
            <a:pPr lvl="1">
              <a:lnSpc>
                <a:spcPct val="90000"/>
              </a:lnSpc>
            </a:pPr>
            <a:r>
              <a:rPr lang="en-US" altLang="en-US" sz="2400" dirty="0" smtClean="0">
                <a:latin typeface="Times New Roman" panose="02020603050405020304" pitchFamily="18" charset="0"/>
                <a:cs typeface="Times New Roman" panose="02020603050405020304" pitchFamily="18" charset="0"/>
              </a:rPr>
              <a:t>A collection of measurements, together with statements about the measurements, is not scientific knowledge.</a:t>
            </a:r>
            <a:endParaRPr lang="en-US" altLang="en-US" sz="2400" dirty="0">
              <a:latin typeface="Times New Roman" panose="02020603050405020304" pitchFamily="18" charset="0"/>
              <a:cs typeface="Times New Roman" panose="02020603050405020304" pitchFamily="18" charset="0"/>
            </a:endParaRPr>
          </a:p>
        </p:txBody>
      </p:sp>
      <p:pic>
        <p:nvPicPr>
          <p:cNvPr id="11"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08304" y="4653136"/>
            <a:ext cx="172402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3684578" y="6488668"/>
            <a:ext cx="1774845" cy="338554"/>
          </a:xfrm>
          <a:prstGeom prst="rect">
            <a:avLst/>
          </a:prstGeom>
        </p:spPr>
        <p:txBody>
          <a:bodyPr wrap="none">
            <a:spAutoFit/>
          </a:bodyPr>
          <a:lstStyle/>
          <a:p>
            <a:r>
              <a:rPr lang="en-GB" sz="1600" dirty="0" smtClean="0">
                <a:latin typeface="Times New Roman" panose="02020603050405020304" pitchFamily="18" charset="0"/>
                <a:cs typeface="Times New Roman" panose="02020603050405020304" pitchFamily="18" charset="0"/>
              </a:rPr>
              <a:t>http://gsp.tamu.edu</a:t>
            </a:r>
            <a:endParaRPr lang="en-GB"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821825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171400"/>
            <a:ext cx="8229600" cy="1143000"/>
          </a:xfrm>
        </p:spPr>
        <p:txBody>
          <a:bodyPr>
            <a:normAutofit/>
          </a:bodyPr>
          <a:lstStyle/>
          <a:p>
            <a:pPr algn="l"/>
            <a:r>
              <a:rPr lang="en-GB" sz="4000" dirty="0" smtClean="0">
                <a:latin typeface="Times New Roman" panose="02020603050405020304" pitchFamily="18" charset="0"/>
                <a:cs typeface="Times New Roman" panose="02020603050405020304" pitchFamily="18" charset="0"/>
              </a:rPr>
              <a:t>The problems with big data</a:t>
            </a:r>
            <a:endParaRPr lang="en-GB" sz="4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1520" y="1124744"/>
            <a:ext cx="8496944" cy="5184576"/>
          </a:xfrm>
        </p:spPr>
        <p:txBody>
          <a:bodyPr>
            <a:noAutofit/>
          </a:bodyPr>
          <a:lstStyle/>
          <a:p>
            <a:pPr marL="514350" indent="-514350">
              <a:buAutoNum type="arabicParenR"/>
            </a:pPr>
            <a:r>
              <a:rPr lang="en-US" sz="2600" dirty="0">
                <a:latin typeface="Times New Roman" panose="02020603050405020304" pitchFamily="18" charset="0"/>
                <a:cs typeface="Times New Roman" panose="02020603050405020304" pitchFamily="18" charset="0"/>
              </a:rPr>
              <a:t>N</a:t>
            </a:r>
            <a:r>
              <a:rPr lang="en-US" sz="2600" dirty="0" smtClean="0">
                <a:latin typeface="Times New Roman" panose="02020603050405020304" pitchFamily="18" charset="0"/>
                <a:cs typeface="Times New Roman" panose="02020603050405020304" pitchFamily="18" charset="0"/>
              </a:rPr>
              <a:t>ot </a:t>
            </a:r>
            <a:r>
              <a:rPr lang="en-US" sz="2600" dirty="0">
                <a:latin typeface="Times New Roman" panose="02020603050405020304" pitchFamily="18" charset="0"/>
                <a:cs typeface="Times New Roman" panose="02020603050405020304" pitchFamily="18" charset="0"/>
              </a:rPr>
              <a:t>all data </a:t>
            </a:r>
            <a:r>
              <a:rPr lang="en-US" sz="2600" dirty="0" smtClean="0">
                <a:latin typeface="Times New Roman" panose="02020603050405020304" pitchFamily="18" charset="0"/>
                <a:cs typeface="Times New Roman" panose="02020603050405020304" pitchFamily="18" charset="0"/>
              </a:rPr>
              <a:t>sets are </a:t>
            </a:r>
            <a:r>
              <a:rPr lang="en-US" sz="2600" dirty="0">
                <a:latin typeface="Times New Roman" panose="02020603050405020304" pitchFamily="18" charset="0"/>
                <a:cs typeface="Times New Roman" panose="02020603050405020304" pitchFamily="18" charset="0"/>
              </a:rPr>
              <a:t>reliable.  </a:t>
            </a:r>
          </a:p>
          <a:p>
            <a:pPr marL="514350" indent="-514350">
              <a:buAutoNum type="arabicParenR"/>
            </a:pPr>
            <a:r>
              <a:rPr lang="en-US" sz="2600" dirty="0">
                <a:latin typeface="Times New Roman" panose="02020603050405020304" pitchFamily="18" charset="0"/>
                <a:cs typeface="Times New Roman" panose="02020603050405020304" pitchFamily="18" charset="0"/>
              </a:rPr>
              <a:t>W</a:t>
            </a:r>
            <a:r>
              <a:rPr lang="en-US" sz="2600" dirty="0" smtClean="0">
                <a:latin typeface="Times New Roman" panose="02020603050405020304" pitchFamily="18" charset="0"/>
                <a:cs typeface="Times New Roman" panose="02020603050405020304" pitchFamily="18" charset="0"/>
              </a:rPr>
              <a:t>e </a:t>
            </a:r>
            <a:r>
              <a:rPr lang="en-US" sz="2600" dirty="0">
                <a:latin typeface="Times New Roman" panose="02020603050405020304" pitchFamily="18" charset="0"/>
                <a:cs typeface="Times New Roman" panose="02020603050405020304" pitchFamily="18" charset="0"/>
              </a:rPr>
              <a:t>need models and theoretical insights to help guide the collection, </a:t>
            </a:r>
            <a:r>
              <a:rPr lang="en-US" sz="2600" dirty="0" err="1">
                <a:latin typeface="Times New Roman" panose="02020603050405020304" pitchFamily="18" charset="0"/>
                <a:cs typeface="Times New Roman" panose="02020603050405020304" pitchFamily="18" charset="0"/>
              </a:rPr>
              <a:t>curation</a:t>
            </a:r>
            <a:r>
              <a:rPr lang="en-US" sz="2600" dirty="0">
                <a:latin typeface="Times New Roman" panose="02020603050405020304" pitchFamily="18" charset="0"/>
                <a:cs typeface="Times New Roman" panose="02020603050405020304" pitchFamily="18" charset="0"/>
              </a:rPr>
              <a:t> and interpretation of data.  </a:t>
            </a:r>
          </a:p>
          <a:p>
            <a:pPr marL="514350" indent="-514350">
              <a:buAutoNum type="arabicParenR"/>
            </a:pPr>
            <a:r>
              <a:rPr lang="en-US" sz="2600" dirty="0" smtClean="0">
                <a:latin typeface="Times New Roman" panose="02020603050405020304" pitchFamily="18" charset="0"/>
                <a:cs typeface="Times New Roman" panose="02020603050405020304" pitchFamily="18" charset="0"/>
              </a:rPr>
              <a:t>Extrapolation </a:t>
            </a:r>
            <a:r>
              <a:rPr lang="en-US" sz="2600" dirty="0">
                <a:latin typeface="Times New Roman" panose="02020603050405020304" pitchFamily="18" charset="0"/>
                <a:cs typeface="Times New Roman" panose="02020603050405020304" pitchFamily="18" charset="0"/>
              </a:rPr>
              <a:t>beyond the range of existing data. </a:t>
            </a:r>
            <a:r>
              <a:rPr lang="en-US" sz="2600" dirty="0" smtClean="0">
                <a:latin typeface="Times New Roman" panose="02020603050405020304" pitchFamily="18" charset="0"/>
                <a:cs typeface="Times New Roman" panose="02020603050405020304" pitchFamily="18" charset="0"/>
              </a:rPr>
              <a:t>The overestimate </a:t>
            </a:r>
            <a:r>
              <a:rPr lang="en-US" sz="2600" dirty="0">
                <a:latin typeface="Times New Roman" panose="02020603050405020304" pitchFamily="18" charset="0"/>
                <a:cs typeface="Times New Roman" panose="02020603050405020304" pitchFamily="18" charset="0"/>
              </a:rPr>
              <a:t>of peak influenza levels by Google Flu </a:t>
            </a:r>
            <a:r>
              <a:rPr lang="en-US" sz="2600" dirty="0" smtClean="0">
                <a:latin typeface="Times New Roman" panose="02020603050405020304" pitchFamily="18" charset="0"/>
                <a:cs typeface="Times New Roman" panose="02020603050405020304" pitchFamily="18" charset="0"/>
              </a:rPr>
              <a:t>Trends</a:t>
            </a:r>
            <a:r>
              <a:rPr lang="en-US" sz="2600" dirty="0">
                <a:latin typeface="Times New Roman" panose="02020603050405020304" pitchFamily="18" charset="0"/>
                <a:cs typeface="Times New Roman" panose="02020603050405020304" pitchFamily="18" charset="0"/>
              </a:rPr>
              <a:t> reminds us that past success in describing epidemics is no guarantee of future </a:t>
            </a:r>
            <a:r>
              <a:rPr lang="en-US" sz="2600" dirty="0" smtClean="0">
                <a:latin typeface="Times New Roman" panose="02020603050405020304" pitchFamily="18" charset="0"/>
                <a:cs typeface="Times New Roman" panose="02020603050405020304" pitchFamily="18" charset="0"/>
              </a:rPr>
              <a:t>performance.</a:t>
            </a:r>
            <a:endParaRPr lang="en-GB" sz="2600" dirty="0" smtClean="0">
              <a:latin typeface="Times New Roman" panose="02020603050405020304" pitchFamily="18" charset="0"/>
              <a:cs typeface="Times New Roman" panose="02020603050405020304" pitchFamily="18" charset="0"/>
            </a:endParaRPr>
          </a:p>
          <a:p>
            <a:pPr marL="514350" indent="-514350">
              <a:buAutoNum type="arabicParenR"/>
            </a:pPr>
            <a:r>
              <a:rPr lang="en-US" sz="2600" dirty="0">
                <a:latin typeface="Times New Roman" panose="02020603050405020304" pitchFamily="18" charset="0"/>
                <a:cs typeface="Times New Roman" panose="02020603050405020304" pitchFamily="18" charset="0"/>
              </a:rPr>
              <a:t>C</a:t>
            </a:r>
            <a:r>
              <a:rPr lang="en-US" sz="2600" dirty="0" smtClean="0">
                <a:latin typeface="Times New Roman" panose="02020603050405020304" pitchFamily="18" charset="0"/>
                <a:cs typeface="Times New Roman" panose="02020603050405020304" pitchFamily="18" charset="0"/>
              </a:rPr>
              <a:t>orrelations </a:t>
            </a:r>
            <a:r>
              <a:rPr lang="en-US" sz="2600" dirty="0">
                <a:latin typeface="Times New Roman" panose="02020603050405020304" pitchFamily="18" charset="0"/>
                <a:cs typeface="Times New Roman" panose="02020603050405020304" pitchFamily="18" charset="0"/>
              </a:rPr>
              <a:t>observed in </a:t>
            </a:r>
            <a:r>
              <a:rPr lang="en-US" sz="2600" dirty="0" smtClean="0">
                <a:latin typeface="Times New Roman" panose="02020603050405020304" pitchFamily="18" charset="0"/>
                <a:cs typeface="Times New Roman" panose="02020603050405020304" pitchFamily="18" charset="0"/>
              </a:rPr>
              <a:t>sets </a:t>
            </a:r>
            <a:r>
              <a:rPr lang="en-US" sz="2600" dirty="0">
                <a:latin typeface="Times New Roman" panose="02020603050405020304" pitchFamily="18" charset="0"/>
                <a:cs typeface="Times New Roman" panose="02020603050405020304" pitchFamily="18" charset="0"/>
              </a:rPr>
              <a:t>of data are not necessarily evidence of dependency.  </a:t>
            </a:r>
            <a:endParaRPr lang="en-GB" sz="2600" dirty="0" smtClean="0">
              <a:latin typeface="Times New Roman" panose="02020603050405020304" pitchFamily="18" charset="0"/>
              <a:cs typeface="Times New Roman" panose="02020603050405020304" pitchFamily="18" charset="0"/>
            </a:endParaRPr>
          </a:p>
          <a:p>
            <a:pPr marL="514350" indent="-514350">
              <a:buAutoNum type="arabicParenR"/>
            </a:pPr>
            <a:r>
              <a:rPr lang="en-US" sz="2600" dirty="0">
                <a:latin typeface="Times New Roman" panose="02020603050405020304" pitchFamily="18" charset="0"/>
                <a:cs typeface="Times New Roman" panose="02020603050405020304" pitchFamily="18" charset="0"/>
              </a:rPr>
              <a:t>S</a:t>
            </a:r>
            <a:r>
              <a:rPr lang="en-US" sz="2600" dirty="0" smtClean="0">
                <a:latin typeface="Times New Roman" panose="02020603050405020304" pitchFamily="18" charset="0"/>
                <a:cs typeface="Times New Roman" panose="02020603050405020304" pitchFamily="18" charset="0"/>
              </a:rPr>
              <a:t>ensitivity </a:t>
            </a:r>
            <a:r>
              <a:rPr lang="en-US" sz="2600" dirty="0">
                <a:latin typeface="Times New Roman" panose="02020603050405020304" pitchFamily="18" charset="0"/>
                <a:cs typeface="Times New Roman" panose="02020603050405020304" pitchFamily="18" charset="0"/>
              </a:rPr>
              <a:t>of complex systems to tiny errors in data and the effects of </a:t>
            </a:r>
            <a:r>
              <a:rPr lang="en-US" sz="2600" dirty="0" smtClean="0">
                <a:latin typeface="Times New Roman" panose="02020603050405020304" pitchFamily="18" charset="0"/>
                <a:cs typeface="Times New Roman" panose="02020603050405020304" pitchFamily="18" charset="0"/>
              </a:rPr>
              <a:t>chaos make predictions hard.</a:t>
            </a:r>
            <a:r>
              <a:rPr lang="en-US" sz="26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endParaRPr lang="en-GB" sz="2800" dirty="0">
              <a:latin typeface="Times New Roman" panose="02020603050405020304" pitchFamily="18" charset="0"/>
              <a:cs typeface="Times New Roman" panose="02020603050405020304" pitchFamily="18" charset="0"/>
            </a:endParaRPr>
          </a:p>
          <a:p>
            <a:pPr marL="514350" indent="-514350">
              <a:buAutoNum type="arabicParenR"/>
            </a:pPr>
            <a:endParaRPr lang="en-GB" sz="2800" dirty="0">
              <a:solidFill>
                <a:schemeClr val="bg1"/>
              </a:solidFill>
            </a:endParaRPr>
          </a:p>
          <a:p>
            <a:endParaRPr lang="en-GB" sz="2800" dirty="0"/>
          </a:p>
        </p:txBody>
      </p:sp>
      <p:cxnSp>
        <p:nvCxnSpPr>
          <p:cNvPr id="4" name="Straight Connector 3"/>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755707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04664" y="44624"/>
            <a:ext cx="10297144" cy="720080"/>
          </a:xfrm>
        </p:spPr>
        <p:txBody>
          <a:bodyPr>
            <a:normAutofit/>
          </a:bodyPr>
          <a:lstStyle/>
          <a:p>
            <a:pPr marL="0" indent="0" algn="ctr">
              <a:buNone/>
            </a:pPr>
            <a:r>
              <a:rPr lang="en-GB" sz="4000" dirty="0" smtClean="0">
                <a:latin typeface="Times New Roman" panose="02020603050405020304" pitchFamily="18" charset="0"/>
                <a:cs typeface="Times New Roman" panose="02020603050405020304" pitchFamily="18" charset="0"/>
              </a:rPr>
              <a:t>Pitfalls of a pure big data approach</a:t>
            </a:r>
            <a:endParaRPr lang="en-GB" sz="4000" dirty="0">
              <a:latin typeface="Times New Roman" panose="02020603050405020304" pitchFamily="18" charset="0"/>
              <a:cs typeface="Times New Roman" panose="02020603050405020304" pitchFamily="18" charset="0"/>
            </a:endParaRPr>
          </a:p>
          <a:p>
            <a:endParaRPr lang="en-GB" dirty="0"/>
          </a:p>
        </p:txBody>
      </p:sp>
      <p:pic>
        <p:nvPicPr>
          <p:cNvPr id="2050" name="Picture 2" descr="/Users/hughmartin/Desktop/Science news article/unname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3528" y="3717032"/>
            <a:ext cx="3635366" cy="288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4" descr="Description: simple_landscape2.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6315" y="4149080"/>
            <a:ext cx="3814117" cy="214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1" descr="/Users/hughmartin/Desktop/Science news article/unnamed-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48064" y="1196752"/>
            <a:ext cx="3672408" cy="2764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79512" y="1412776"/>
            <a:ext cx="4608512" cy="1852815"/>
          </a:xfrm>
          <a:prstGeom prst="rect">
            <a:avLst/>
          </a:prstGeom>
          <a:noFill/>
        </p:spPr>
        <p:txBody>
          <a:bodyPr wrap="square" rtlCol="0">
            <a:spAutoFit/>
          </a:bodyPr>
          <a:lstStyle/>
          <a:p>
            <a:pPr>
              <a:lnSpc>
                <a:spcPct val="120000"/>
              </a:lnSpc>
            </a:pPr>
            <a:r>
              <a:rPr lang="en-US" sz="2400" dirty="0" smtClean="0"/>
              <a:t>All machine learning algorithms depend on assumptions of continuity in the data. These fail in many cases.</a:t>
            </a:r>
            <a:endParaRPr lang="en-US" sz="2400" dirty="0"/>
          </a:p>
        </p:txBody>
      </p:sp>
    </p:spTree>
    <p:extLst>
      <p:ext uri="{BB962C8B-B14F-4D97-AF65-F5344CB8AC3E}">
        <p14:creationId xmlns:p14="http://schemas.microsoft.com/office/powerpoint/2010/main" val="366613442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351309"/>
            <a:ext cx="8856984" cy="4525963"/>
          </a:xfrm>
        </p:spPr>
        <p:txBody>
          <a:bodyPr>
            <a:normAutofit lnSpcReduction="10000"/>
          </a:bodyPr>
          <a:lstStyle/>
          <a:p>
            <a:pPr marL="0" indent="0">
              <a:spcBef>
                <a:spcPts val="0"/>
              </a:spcBef>
              <a:buNone/>
            </a:pPr>
            <a:r>
              <a:rPr lang="en-GB" dirty="0" smtClean="0"/>
              <a:t>There are a lot of theorems in distribution-free machine learning but they often take the form of:</a:t>
            </a:r>
          </a:p>
          <a:p>
            <a:pPr marL="0" indent="0">
              <a:spcBef>
                <a:spcPts val="0"/>
              </a:spcBef>
              <a:buNone/>
            </a:pPr>
            <a:endParaRPr lang="en-GB" dirty="0"/>
          </a:p>
          <a:p>
            <a:pPr marL="0" indent="0">
              <a:spcBef>
                <a:spcPts val="0"/>
              </a:spcBef>
              <a:buNone/>
            </a:pPr>
            <a:r>
              <a:rPr lang="en-GB" dirty="0" smtClean="0"/>
              <a:t>(</a:t>
            </a:r>
            <a:r>
              <a:rPr lang="en-GB" dirty="0" err="1" smtClean="0"/>
              <a:t>i</a:t>
            </a:r>
            <a:r>
              <a:rPr lang="en-GB" dirty="0" smtClean="0"/>
              <a:t>) bounds that are </a:t>
            </a:r>
            <a:r>
              <a:rPr lang="en-GB" dirty="0" smtClean="0"/>
              <a:t>of little use because </a:t>
            </a:r>
            <a:r>
              <a:rPr lang="en-GB" dirty="0" smtClean="0"/>
              <a:t>they are so loose or so large as to impose unrealistic data requirements</a:t>
            </a:r>
          </a:p>
          <a:p>
            <a:pPr marL="0" indent="0">
              <a:spcBef>
                <a:spcPts val="0"/>
              </a:spcBef>
              <a:buNone/>
            </a:pPr>
            <a:endParaRPr lang="en-GB" dirty="0"/>
          </a:p>
          <a:p>
            <a:pPr marL="0" indent="0">
              <a:spcBef>
                <a:spcPts val="0"/>
              </a:spcBef>
              <a:buNone/>
            </a:pPr>
            <a:r>
              <a:rPr lang="en-GB" dirty="0" smtClean="0"/>
              <a:t>(ii) positing random sampling assumptions which are not valid with the kind of data sets that people are </a:t>
            </a:r>
            <a:r>
              <a:rPr lang="en-GB" dirty="0" smtClean="0"/>
              <a:t>using</a:t>
            </a:r>
            <a:endParaRPr lang="en-GB" dirty="0"/>
          </a:p>
        </p:txBody>
      </p:sp>
      <p:cxnSp>
        <p:nvCxnSpPr>
          <p:cNvPr id="4" name="Straight Connector 3"/>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23528" y="44624"/>
            <a:ext cx="7200800" cy="646331"/>
          </a:xfrm>
          <a:prstGeom prst="rect">
            <a:avLst/>
          </a:prstGeom>
        </p:spPr>
        <p:txBody>
          <a:bodyPr wrap="square">
            <a:spAutoFit/>
          </a:bodyPr>
          <a:lstStyle/>
          <a:p>
            <a:r>
              <a:rPr lang="en-GB" sz="3600" b="1" dirty="0" smtClean="0"/>
              <a:t>Theorems in machine learning</a:t>
            </a:r>
            <a:endParaRPr lang="en-GB" sz="3600" b="1" dirty="0"/>
          </a:p>
        </p:txBody>
      </p:sp>
    </p:spTree>
    <p:extLst>
      <p:ext uri="{BB962C8B-B14F-4D97-AF65-F5344CB8AC3E}">
        <p14:creationId xmlns:p14="http://schemas.microsoft.com/office/powerpoint/2010/main" val="361499589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980728"/>
            <a:ext cx="8856984" cy="4525963"/>
          </a:xfrm>
        </p:spPr>
        <p:txBody>
          <a:bodyPr/>
          <a:lstStyle/>
          <a:p>
            <a:pPr marL="0" indent="0">
              <a:spcBef>
                <a:spcPts val="0"/>
              </a:spcBef>
              <a:buNone/>
            </a:pPr>
            <a:r>
              <a:rPr lang="en-GB" dirty="0" smtClean="0"/>
              <a:t>Xiao-Li </a:t>
            </a:r>
            <a:r>
              <a:rPr lang="en-GB" dirty="0" err="1" smtClean="0"/>
              <a:t>Meng</a:t>
            </a:r>
            <a:r>
              <a:rPr lang="en-GB" dirty="0" smtClean="0"/>
              <a:t> (</a:t>
            </a:r>
            <a:r>
              <a:rPr lang="en-GB" dirty="0" smtClean="0"/>
              <a:t>Harvard) </a:t>
            </a:r>
            <a:r>
              <a:rPr lang="en-GB" dirty="0" smtClean="0"/>
              <a:t>has demonstrated that one can only make reliable predictions from big data if they represent a (very) large fraction of the actual population of interest.</a:t>
            </a:r>
          </a:p>
          <a:p>
            <a:pPr marL="0" indent="0">
              <a:spcBef>
                <a:spcPts val="0"/>
              </a:spcBef>
              <a:buNone/>
            </a:pPr>
            <a:endParaRPr lang="en-GB" dirty="0" smtClean="0"/>
          </a:p>
          <a:p>
            <a:pPr marL="0" indent="0">
              <a:spcBef>
                <a:spcPts val="0"/>
              </a:spcBef>
              <a:buNone/>
            </a:pPr>
            <a:r>
              <a:rPr lang="en-GB" dirty="0" smtClean="0"/>
              <a:t>“As </a:t>
            </a:r>
            <a:r>
              <a:rPr lang="en-GB" dirty="0"/>
              <a:t>far as statistical inference goes, what makes a </a:t>
            </a:r>
            <a:r>
              <a:rPr lang="en-GB" dirty="0" smtClean="0"/>
              <a:t>‘Big Data’ </a:t>
            </a:r>
            <a:r>
              <a:rPr lang="en-GB" dirty="0"/>
              <a:t>set big is typically not its absolute size, but its relative size to its </a:t>
            </a:r>
            <a:r>
              <a:rPr lang="en-GB" dirty="0" smtClean="0"/>
              <a:t>population”.</a:t>
            </a:r>
            <a:endParaRPr lang="en-GB" dirty="0"/>
          </a:p>
        </p:txBody>
      </p:sp>
      <p:sp>
        <p:nvSpPr>
          <p:cNvPr id="2" name="Rectangle 1"/>
          <p:cNvSpPr/>
          <p:nvPr/>
        </p:nvSpPr>
        <p:spPr>
          <a:xfrm>
            <a:off x="179512" y="5733256"/>
            <a:ext cx="8712968" cy="1077218"/>
          </a:xfrm>
          <a:prstGeom prst="rect">
            <a:avLst/>
          </a:prstGeom>
        </p:spPr>
        <p:txBody>
          <a:bodyPr wrap="square">
            <a:spAutoFit/>
          </a:bodyPr>
          <a:lstStyle/>
          <a:p>
            <a:r>
              <a:rPr lang="en-US" sz="1600" dirty="0">
                <a:latin typeface="Times New Roman" charset="0"/>
                <a:ea typeface="Times New Roman" charset="0"/>
                <a:cs typeface="Times New Roman" charset="0"/>
              </a:rPr>
              <a:t>Xiao-Li </a:t>
            </a:r>
            <a:r>
              <a:rPr lang="en-US" sz="1600" dirty="0" err="1" smtClean="0">
                <a:latin typeface="Times New Roman" charset="0"/>
                <a:ea typeface="Times New Roman" charset="0"/>
                <a:cs typeface="Times New Roman" charset="0"/>
              </a:rPr>
              <a:t>Meng</a:t>
            </a:r>
            <a:r>
              <a:rPr lang="en-US" sz="1600" dirty="0" smtClean="0">
                <a:latin typeface="Times New Roman" charset="0"/>
                <a:ea typeface="Times New Roman" charset="0"/>
                <a:cs typeface="Times New Roman" charset="0"/>
              </a:rPr>
              <a:t>, “A </a:t>
            </a:r>
            <a:r>
              <a:rPr lang="en-US" sz="1600" dirty="0">
                <a:latin typeface="Times New Roman" charset="0"/>
                <a:ea typeface="Times New Roman" charset="0"/>
                <a:cs typeface="Times New Roman" charset="0"/>
              </a:rPr>
              <a:t>trio of inference problems that could win you a Nobel Prize in statistics (if you help fund it</a:t>
            </a:r>
            <a:r>
              <a:rPr lang="en-US" sz="1600" dirty="0" smtClean="0">
                <a:latin typeface="Times New Roman" charset="0"/>
                <a:ea typeface="Times New Roman" charset="0"/>
                <a:cs typeface="Times New Roman" charset="0"/>
              </a:rPr>
              <a:t>)”, </a:t>
            </a:r>
            <a:r>
              <a:rPr lang="en-US" sz="1600" dirty="0">
                <a:latin typeface="Times New Roman" charset="0"/>
                <a:ea typeface="Times New Roman" charset="0"/>
                <a:cs typeface="Times New Roman" charset="0"/>
              </a:rPr>
              <a:t>2014. </a:t>
            </a:r>
            <a:r>
              <a:rPr lang="en-US" sz="1600" dirty="0" smtClean="0">
                <a:latin typeface="Times New Roman" charset="0"/>
                <a:ea typeface="Times New Roman" charset="0"/>
                <a:cs typeface="Times New Roman" charset="0"/>
              </a:rPr>
              <a:t>In </a:t>
            </a:r>
            <a:r>
              <a:rPr lang="en-US" sz="1600" i="1" dirty="0">
                <a:latin typeface="Times New Roman" charset="0"/>
                <a:ea typeface="Times New Roman" charset="0"/>
                <a:cs typeface="Times New Roman" charset="0"/>
              </a:rPr>
              <a:t>Past, Present, and Future of Statistical Science</a:t>
            </a:r>
            <a:r>
              <a:rPr lang="en-US" sz="1600" dirty="0">
                <a:latin typeface="Times New Roman" charset="0"/>
                <a:ea typeface="Times New Roman" charset="0"/>
                <a:cs typeface="Times New Roman" charset="0"/>
              </a:rPr>
              <a:t>, ed. </a:t>
            </a:r>
            <a:r>
              <a:rPr lang="en-US" sz="1600" dirty="0" err="1">
                <a:latin typeface="Times New Roman" charset="0"/>
                <a:ea typeface="Times New Roman" charset="0"/>
                <a:cs typeface="Times New Roman" charset="0"/>
              </a:rPr>
              <a:t>Xihong</a:t>
            </a:r>
            <a:r>
              <a:rPr lang="en-US" sz="1600" dirty="0">
                <a:latin typeface="Times New Roman" charset="0"/>
                <a:ea typeface="Times New Roman" charset="0"/>
                <a:cs typeface="Times New Roman" charset="0"/>
              </a:rPr>
              <a:t> Lin, Christian </a:t>
            </a:r>
            <a:r>
              <a:rPr lang="en-US" sz="1600" dirty="0" err="1">
                <a:latin typeface="Times New Roman" charset="0"/>
                <a:ea typeface="Times New Roman" charset="0"/>
                <a:cs typeface="Times New Roman" charset="0"/>
              </a:rPr>
              <a:t>Genest</a:t>
            </a:r>
            <a:r>
              <a:rPr lang="en-US" sz="1600" dirty="0">
                <a:latin typeface="Times New Roman" charset="0"/>
                <a:ea typeface="Times New Roman" charset="0"/>
                <a:cs typeface="Times New Roman" charset="0"/>
              </a:rPr>
              <a:t>, David L. Banks, Geert </a:t>
            </a:r>
            <a:r>
              <a:rPr lang="en-US" sz="1600" dirty="0" err="1">
                <a:latin typeface="Times New Roman" charset="0"/>
                <a:ea typeface="Times New Roman" charset="0"/>
                <a:cs typeface="Times New Roman" charset="0"/>
              </a:rPr>
              <a:t>Molenberghs</a:t>
            </a:r>
            <a:r>
              <a:rPr lang="en-US" sz="1600" dirty="0">
                <a:latin typeface="Times New Roman" charset="0"/>
                <a:ea typeface="Times New Roman" charset="0"/>
                <a:cs typeface="Times New Roman" charset="0"/>
              </a:rPr>
              <a:t>, David W. Scott, and Jane-Ling Wang, 537-562. Boca Raton, FL: CRC Press.</a:t>
            </a:r>
            <a:r>
              <a:rPr lang="en-US" sz="1600" dirty="0" smtClean="0">
                <a:latin typeface="Times New Roman" charset="0"/>
                <a:ea typeface="Times New Roman" charset="0"/>
                <a:cs typeface="Times New Roman" charset="0"/>
              </a:rPr>
              <a:t> </a:t>
            </a:r>
            <a:endParaRPr lang="en-US" sz="1600" dirty="0">
              <a:latin typeface="Times New Roman" charset="0"/>
              <a:ea typeface="Times New Roman" charset="0"/>
              <a:cs typeface="Times New Roman" charset="0"/>
            </a:endParaRPr>
          </a:p>
        </p:txBody>
      </p:sp>
      <p:sp>
        <p:nvSpPr>
          <p:cNvPr id="4" name="Rectangle 3"/>
          <p:cNvSpPr/>
          <p:nvPr/>
        </p:nvSpPr>
        <p:spPr>
          <a:xfrm>
            <a:off x="251520" y="44625"/>
            <a:ext cx="8784976" cy="646331"/>
          </a:xfrm>
          <a:prstGeom prst="rect">
            <a:avLst/>
          </a:prstGeom>
        </p:spPr>
        <p:txBody>
          <a:bodyPr wrap="square">
            <a:spAutoFit/>
          </a:bodyPr>
          <a:lstStyle/>
          <a:p>
            <a:r>
              <a:rPr lang="en-GB" sz="3600" b="1" dirty="0" smtClean="0"/>
              <a:t>Important theorems </a:t>
            </a:r>
            <a:r>
              <a:rPr lang="en-GB" sz="3600" b="1" dirty="0" smtClean="0"/>
              <a:t>in machine learning</a:t>
            </a:r>
            <a:endParaRPr lang="en-GB" sz="3600" b="1" dirty="0"/>
          </a:p>
        </p:txBody>
      </p:sp>
      <p:cxnSp>
        <p:nvCxnSpPr>
          <p:cNvPr id="5" name="Straight Connector 4"/>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499589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5496" y="44624"/>
            <a:ext cx="7859216" cy="7200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4000" dirty="0" smtClean="0">
                <a:latin typeface="Times New Roman" panose="02020603050405020304" pitchFamily="18" charset="0"/>
                <a:cs typeface="Times New Roman" panose="02020603050405020304" pitchFamily="18" charset="0"/>
              </a:rPr>
              <a:t>Is data </a:t>
            </a:r>
            <a:r>
              <a:rPr lang="en-GB" sz="4000" dirty="0">
                <a:latin typeface="Times New Roman" panose="02020603050405020304" pitchFamily="18" charset="0"/>
                <a:cs typeface="Times New Roman" panose="02020603050405020304" pitchFamily="18" charset="0"/>
              </a:rPr>
              <a:t>science </a:t>
            </a:r>
            <a:r>
              <a:rPr lang="en-GB" sz="4000" dirty="0" smtClean="0">
                <a:latin typeface="Times New Roman" panose="02020603050405020304" pitchFamily="18" charset="0"/>
                <a:cs typeface="Times New Roman" panose="02020603050405020304" pitchFamily="18" charset="0"/>
              </a:rPr>
              <a:t>the </a:t>
            </a:r>
            <a:r>
              <a:rPr lang="en-GB" sz="4000" dirty="0">
                <a:latin typeface="Times New Roman" panose="02020603050405020304" pitchFamily="18" charset="0"/>
                <a:cs typeface="Times New Roman" panose="02020603050405020304" pitchFamily="18" charset="0"/>
              </a:rPr>
              <a:t>end of </a:t>
            </a:r>
            <a:r>
              <a:rPr lang="en-GB" sz="4000" dirty="0" smtClean="0">
                <a:latin typeface="Times New Roman" panose="02020603050405020304" pitchFamily="18" charset="0"/>
                <a:cs typeface="Times New Roman" panose="02020603050405020304" pitchFamily="18" charset="0"/>
              </a:rPr>
              <a:t>science?</a:t>
            </a:r>
          </a:p>
          <a:p>
            <a:endParaRPr lang="en-GB" dirty="0"/>
          </a:p>
        </p:txBody>
      </p:sp>
      <p:cxnSp>
        <p:nvCxnSpPr>
          <p:cNvPr id="5" name="Straight Connector 4"/>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6409" y="819296"/>
            <a:ext cx="3648772" cy="3676207"/>
          </a:xfrm>
          <a:prstGeom prst="rect">
            <a:avLst/>
          </a:prstGeom>
        </p:spPr>
      </p:pic>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656" y="4956419"/>
            <a:ext cx="4302252" cy="1880485"/>
          </a:xfrm>
          <a:prstGeom prst="rect">
            <a:avLst/>
          </a:prstGeom>
        </p:spPr>
      </p:pic>
      <p:sp>
        <p:nvSpPr>
          <p:cNvPr id="14" name="Down Arrow 13"/>
          <p:cNvSpPr/>
          <p:nvPr/>
        </p:nvSpPr>
        <p:spPr>
          <a:xfrm>
            <a:off x="1906253" y="4437081"/>
            <a:ext cx="330753" cy="519337"/>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4418332" y="836712"/>
            <a:ext cx="4690172" cy="5201423"/>
          </a:xfrm>
          <a:prstGeom prst="rect">
            <a:avLst/>
          </a:prstGeom>
        </p:spPr>
        <p:txBody>
          <a:bodyPr wrap="square">
            <a:spAutoFit/>
          </a:bodyPr>
          <a:lstStyle/>
          <a:p>
            <a:r>
              <a:rPr lang="en-GB" sz="2400" dirty="0"/>
              <a:t>Correlations </a:t>
            </a:r>
            <a:r>
              <a:rPr lang="en-GB" sz="2400" dirty="0" smtClean="0"/>
              <a:t>may have </a:t>
            </a:r>
            <a:r>
              <a:rPr lang="en-GB" sz="2400" dirty="0"/>
              <a:t>potential predictive power: </a:t>
            </a:r>
            <a:r>
              <a:rPr lang="en-GB" sz="2400" i="1" dirty="0"/>
              <a:t>use </a:t>
            </a:r>
            <a:r>
              <a:rPr lang="en-GB" sz="2400" i="1" dirty="0" smtClean="0"/>
              <a:t>the </a:t>
            </a:r>
            <a:r>
              <a:rPr lang="en-GB" sz="2400" i="1" dirty="0" smtClean="0"/>
              <a:t>value </a:t>
            </a:r>
            <a:r>
              <a:rPr lang="en-GB" sz="2400" i="1" dirty="0"/>
              <a:t>of one variable to predict or modify the value of </a:t>
            </a:r>
            <a:r>
              <a:rPr lang="en-GB" sz="2400" i="1" dirty="0" smtClean="0"/>
              <a:t>another</a:t>
            </a:r>
            <a:r>
              <a:rPr lang="en-GB" sz="2400" i="1" dirty="0" smtClean="0"/>
              <a:t>. </a:t>
            </a:r>
            <a:endParaRPr lang="en-GB" sz="2400" i="1" dirty="0" smtClean="0"/>
          </a:p>
          <a:p>
            <a:endParaRPr lang="en-GB" sz="2400" i="1" dirty="0"/>
          </a:p>
          <a:p>
            <a:r>
              <a:rPr lang="en-GB" sz="2400" dirty="0" smtClean="0"/>
              <a:t>“</a:t>
            </a:r>
            <a:r>
              <a:rPr lang="en-GB" sz="2400" dirty="0" smtClean="0"/>
              <a:t>With </a:t>
            </a:r>
            <a:r>
              <a:rPr lang="en-GB" sz="2400" dirty="0"/>
              <a:t>enough data, the numbers speak for themselves</a:t>
            </a:r>
            <a:r>
              <a:rPr lang="en-GB" sz="2400" dirty="0" smtClean="0"/>
              <a:t>”.</a:t>
            </a:r>
            <a:endParaRPr lang="en-GB" sz="2400" i="1" dirty="0" smtClean="0"/>
          </a:p>
          <a:p>
            <a:pPr>
              <a:spcBef>
                <a:spcPts val="1200"/>
              </a:spcBef>
              <a:spcAft>
                <a:spcPts val="1200"/>
              </a:spcAft>
            </a:pPr>
            <a:r>
              <a:rPr lang="en-GB" sz="2400" b="1" dirty="0" smtClean="0"/>
              <a:t>BUT</a:t>
            </a:r>
          </a:p>
          <a:p>
            <a:r>
              <a:rPr lang="en-GB" sz="2400" dirty="0" smtClean="0"/>
              <a:t>With “big data”, you are </a:t>
            </a:r>
            <a:r>
              <a:rPr lang="en-GB" sz="2400" i="1" dirty="0" smtClean="0"/>
              <a:t>bound</a:t>
            </a:r>
            <a:r>
              <a:rPr lang="en-GB" sz="2400" dirty="0" smtClean="0"/>
              <a:t> to find </a:t>
            </a:r>
            <a:r>
              <a:rPr lang="en-GB" sz="2400" b="1" dirty="0" smtClean="0"/>
              <a:t>lots</a:t>
            </a:r>
            <a:r>
              <a:rPr lang="en-GB" sz="2400" dirty="0" smtClean="0"/>
              <a:t> of “spurious correlations” and hence false positives. These </a:t>
            </a:r>
            <a:r>
              <a:rPr lang="en-GB" sz="2400" dirty="0"/>
              <a:t>correlations </a:t>
            </a:r>
            <a:r>
              <a:rPr lang="en-GB" sz="2400" dirty="0" smtClean="0"/>
              <a:t>are only </a:t>
            </a:r>
            <a:r>
              <a:rPr lang="en-GB" sz="2400" dirty="0"/>
              <a:t>due to the size, not the nature, of </a:t>
            </a:r>
            <a:r>
              <a:rPr lang="en-GB" sz="2400" dirty="0" smtClean="0"/>
              <a:t>the data.</a:t>
            </a:r>
            <a:r>
              <a:rPr lang="en-GB" sz="2400" dirty="0"/>
              <a:t> </a:t>
            </a:r>
          </a:p>
        </p:txBody>
      </p:sp>
      <p:sp>
        <p:nvSpPr>
          <p:cNvPr id="7" name="Rectangle 6"/>
          <p:cNvSpPr/>
          <p:nvPr/>
        </p:nvSpPr>
        <p:spPr>
          <a:xfrm>
            <a:off x="4427984" y="6290156"/>
            <a:ext cx="4680520" cy="523220"/>
          </a:xfrm>
          <a:prstGeom prst="rect">
            <a:avLst/>
          </a:prstGeom>
        </p:spPr>
        <p:txBody>
          <a:bodyPr wrap="square">
            <a:spAutoFit/>
          </a:bodyPr>
          <a:lstStyle/>
          <a:p>
            <a:r>
              <a:rPr lang="en-GB" sz="1400" dirty="0" smtClean="0"/>
              <a:t>C. </a:t>
            </a:r>
            <a:r>
              <a:rPr lang="en-GB" sz="1400" dirty="0"/>
              <a:t>S. </a:t>
            </a:r>
            <a:r>
              <a:rPr lang="en-GB" sz="1400" dirty="0" err="1" smtClean="0"/>
              <a:t>Calude</a:t>
            </a:r>
            <a:r>
              <a:rPr lang="en-GB" sz="1400" dirty="0" smtClean="0"/>
              <a:t>, G. </a:t>
            </a:r>
            <a:r>
              <a:rPr lang="en-GB" sz="1400" dirty="0"/>
              <a:t>Longo, “The Deluge of Spurious Correlations in Big Data”, Found </a:t>
            </a:r>
            <a:r>
              <a:rPr lang="en-GB" sz="1400" dirty="0" err="1"/>
              <a:t>Sci</a:t>
            </a:r>
            <a:r>
              <a:rPr lang="en-GB" sz="1400" dirty="0"/>
              <a:t> (2016). doi:10.1007/s10699-016-9489-4 </a:t>
            </a:r>
          </a:p>
        </p:txBody>
      </p:sp>
    </p:spTree>
    <p:extLst>
      <p:ext uri="{BB962C8B-B14F-4D97-AF65-F5344CB8AC3E}">
        <p14:creationId xmlns:p14="http://schemas.microsoft.com/office/powerpoint/2010/main" val="216269241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rclogo.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92080" y="1700808"/>
            <a:ext cx="1453039" cy="638651"/>
          </a:xfrm>
          <a:prstGeom prst="rect">
            <a:avLst/>
          </a:prstGeom>
        </p:spPr>
      </p:pic>
      <p:sp>
        <p:nvSpPr>
          <p:cNvPr id="26" name="Title 8"/>
          <p:cNvSpPr txBox="1">
            <a:spLocks/>
          </p:cNvSpPr>
          <p:nvPr/>
        </p:nvSpPr>
        <p:spPr>
          <a:xfrm>
            <a:off x="15756" y="704525"/>
            <a:ext cx="9144000" cy="850049"/>
          </a:xfrm>
          <a:prstGeom prst="rect">
            <a:avLst/>
          </a:prstGeom>
        </p:spPr>
        <p:txBody>
          <a:bodyPr vert="horz" lIns="68580" tIns="34290" rIns="68580" bIns="3429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sz="2025" dirty="0"/>
          </a:p>
        </p:txBody>
      </p:sp>
      <p:pic>
        <p:nvPicPr>
          <p:cNvPr id="29" name="Picture 2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36096" y="980728"/>
            <a:ext cx="1333500" cy="533400"/>
          </a:xfrm>
          <a:prstGeom prst="rect">
            <a:avLst/>
          </a:prstGeom>
        </p:spPr>
      </p:pic>
      <p:sp>
        <p:nvSpPr>
          <p:cNvPr id="34" name="Rectangle 6"/>
          <p:cNvSpPr txBox="1">
            <a:spLocks noChangeArrowheads="1"/>
          </p:cNvSpPr>
          <p:nvPr/>
        </p:nvSpPr>
        <p:spPr bwMode="auto">
          <a:xfrm>
            <a:off x="259516" y="224655"/>
            <a:ext cx="4528508" cy="61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0" rIns="91440" bIns="0" numCol="1" anchor="t"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ＭＳ Ｐゴシック" charset="0"/>
              </a:defRPr>
            </a:lvl1pPr>
            <a:lvl2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a:lstStyle>
          <a:p>
            <a:pP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sz="2800" dirty="0" smtClean="0">
                <a:latin typeface="Times New Roman" panose="02020603050405020304" pitchFamily="18" charset="0"/>
                <a:cs typeface="Times New Roman" panose="02020603050405020304" pitchFamily="18" charset="0"/>
              </a:rPr>
              <a:t>Acknowledgements</a:t>
            </a:r>
            <a:endParaRPr lang="en-GB" sz="2800" kern="0" dirty="0">
              <a:solidFill>
                <a:srgbClr val="FFFFFF"/>
              </a:solidFill>
              <a:latin typeface="Century Gothic"/>
              <a:ea typeface="ＭＳ Ｐゴシック" charset="0"/>
              <a:cs typeface="Century Gothic"/>
            </a:endParaRPr>
          </a:p>
        </p:txBody>
      </p:sp>
      <p:sp>
        <p:nvSpPr>
          <p:cNvPr id="11" name="Rectangle 10"/>
          <p:cNvSpPr/>
          <p:nvPr/>
        </p:nvSpPr>
        <p:spPr>
          <a:xfrm>
            <a:off x="248536" y="908720"/>
            <a:ext cx="5187560" cy="3170099"/>
          </a:xfrm>
          <a:prstGeom prst="rect">
            <a:avLst/>
          </a:prstGeom>
        </p:spPr>
        <p:txBody>
          <a:bodyPr wrap="square">
            <a:spAutoFit/>
          </a:bodyPr>
          <a:lstStyle/>
          <a:p>
            <a:pPr marL="355600" indent="-355600">
              <a:buSzPct val="45000"/>
              <a:buFont typeface="Arial" panose="020B0604020202020204" pitchFamily="34" charset="0"/>
              <a:buChar char="•"/>
              <a:tabLst>
                <a:tab pos="542925" algn="l"/>
                <a:tab pos="1085850" algn="l"/>
                <a:tab pos="1628775" algn="l"/>
                <a:tab pos="2171700" algn="l"/>
              </a:tabLst>
              <a:defRPr/>
            </a:pPr>
            <a:r>
              <a:rPr lang="fr-BE" sz="2000" dirty="0" smtClean="0"/>
              <a:t>Ed Dougherty (Texas A&amp;M)</a:t>
            </a:r>
            <a:endParaRPr lang="fr-BE" sz="2000" dirty="0"/>
          </a:p>
          <a:p>
            <a:pPr marL="355600" indent="-355600">
              <a:buSzPct val="45000"/>
              <a:buFont typeface="Arial" panose="020B0604020202020204" pitchFamily="34" charset="0"/>
              <a:buChar char="•"/>
              <a:tabLst>
                <a:tab pos="542925" algn="l"/>
                <a:tab pos="1085850" algn="l"/>
                <a:tab pos="1628775" algn="l"/>
                <a:tab pos="2171700" algn="l"/>
              </a:tabLst>
              <a:defRPr/>
            </a:pPr>
            <a:r>
              <a:rPr lang="fr-BE" sz="2000" dirty="0" smtClean="0"/>
              <a:t>Roger Highfield (Science Museum, London)</a:t>
            </a:r>
            <a:endParaRPr lang="fr-BE" sz="2000" dirty="0"/>
          </a:p>
          <a:p>
            <a:pPr marL="355600" indent="-355600">
              <a:buSzPct val="45000"/>
              <a:buFont typeface="Arial" panose="020B0604020202020204" pitchFamily="34" charset="0"/>
              <a:buChar char="•"/>
              <a:tabLst>
                <a:tab pos="542925" algn="l"/>
                <a:tab pos="1085850" algn="l"/>
                <a:tab pos="1628775" algn="l"/>
                <a:tab pos="2171700" algn="l"/>
              </a:tabLst>
              <a:defRPr/>
            </a:pPr>
            <a:r>
              <a:rPr lang="fr-BE" sz="2000" dirty="0" smtClean="0"/>
              <a:t>Dave Wright (UCL</a:t>
            </a:r>
            <a:r>
              <a:rPr lang="fr-BE" sz="2000" dirty="0" smtClean="0"/>
              <a:t>)</a:t>
            </a:r>
          </a:p>
          <a:p>
            <a:pPr marL="355600" indent="-355600">
              <a:buSzPct val="45000"/>
              <a:buFont typeface="Arial" panose="020B0604020202020204" pitchFamily="34" charset="0"/>
              <a:buChar char="•"/>
              <a:tabLst>
                <a:tab pos="542925" algn="l"/>
                <a:tab pos="1085850" algn="l"/>
                <a:tab pos="1628775" algn="l"/>
                <a:tab pos="2171700" algn="l"/>
              </a:tabLst>
              <a:defRPr/>
            </a:pPr>
            <a:r>
              <a:rPr lang="fr-BE" sz="2000" dirty="0" smtClean="0"/>
              <a:t>Ruth Eccleston (UCL)</a:t>
            </a:r>
            <a:endParaRPr lang="fr-BE" sz="2000" dirty="0" smtClean="0"/>
          </a:p>
          <a:p>
            <a:pPr marL="355600" indent="-355600">
              <a:buSzPct val="45000"/>
              <a:buFont typeface="Arial" panose="020B0604020202020204" pitchFamily="34" charset="0"/>
              <a:buChar char="•"/>
              <a:tabLst>
                <a:tab pos="542925" algn="l"/>
                <a:tab pos="1085850" algn="l"/>
                <a:tab pos="1628775" algn="l"/>
                <a:tab pos="2171700" algn="l"/>
              </a:tabLst>
              <a:defRPr/>
            </a:pPr>
            <a:r>
              <a:rPr lang="fr-BE" sz="2000" dirty="0" smtClean="0"/>
              <a:t>Neil Dalchau (Microsoft)</a:t>
            </a:r>
          </a:p>
          <a:p>
            <a:pPr marL="355600" indent="-355600">
              <a:buSzPct val="45000"/>
              <a:buFont typeface="Arial" panose="020B0604020202020204" pitchFamily="34" charset="0"/>
              <a:buChar char="•"/>
              <a:tabLst>
                <a:tab pos="542925" algn="l"/>
                <a:tab pos="1085850" algn="l"/>
                <a:tab pos="1628775" algn="l"/>
                <a:tab pos="2171700" algn="l"/>
              </a:tabLst>
              <a:defRPr/>
            </a:pPr>
            <a:r>
              <a:rPr lang="fr-BE" sz="2000" dirty="0" smtClean="0"/>
              <a:t>Tim Elliott (Southampton)</a:t>
            </a:r>
            <a:endParaRPr lang="fr-BE" sz="2000" dirty="0"/>
          </a:p>
          <a:p>
            <a:pPr marL="355600" indent="-355600">
              <a:buSzPct val="45000"/>
              <a:buFont typeface="Arial" panose="020B0604020202020204" pitchFamily="34" charset="0"/>
              <a:buChar char="•"/>
              <a:tabLst>
                <a:tab pos="542925" algn="l"/>
                <a:tab pos="1085850" algn="l"/>
                <a:tab pos="1628775" algn="l"/>
                <a:tab pos="2171700" algn="l"/>
              </a:tabLst>
              <a:defRPr/>
            </a:pPr>
            <a:r>
              <a:rPr lang="en-GB" sz="2000" dirty="0" smtClean="0"/>
              <a:t>Rick Stevens (</a:t>
            </a:r>
            <a:r>
              <a:rPr lang="en-GB" sz="2000" dirty="0" smtClean="0"/>
              <a:t>Argonne/U Chicago)</a:t>
            </a:r>
          </a:p>
          <a:p>
            <a:pPr marL="355600" indent="-355600">
              <a:buSzPct val="45000"/>
              <a:buFont typeface="Arial" panose="020B0604020202020204" pitchFamily="34" charset="0"/>
              <a:buChar char="•"/>
              <a:tabLst>
                <a:tab pos="542925" algn="l"/>
                <a:tab pos="1085850" algn="l"/>
                <a:tab pos="1628775" algn="l"/>
                <a:tab pos="2171700" algn="l"/>
              </a:tabLst>
              <a:defRPr/>
            </a:pPr>
            <a:r>
              <a:rPr lang="en-GB" sz="2000" dirty="0" smtClean="0"/>
              <a:t>John </a:t>
            </a:r>
            <a:r>
              <a:rPr lang="en-GB" sz="2000" dirty="0" err="1" smtClean="0"/>
              <a:t>Chodera</a:t>
            </a:r>
            <a:r>
              <a:rPr lang="en-GB" sz="2000" dirty="0" smtClean="0"/>
              <a:t> (MSKCC)</a:t>
            </a:r>
          </a:p>
          <a:p>
            <a:pPr marL="355600" indent="-355600">
              <a:buSzPct val="45000"/>
              <a:buFont typeface="Arial" panose="020B0604020202020204" pitchFamily="34" charset="0"/>
              <a:buChar char="•"/>
              <a:tabLst>
                <a:tab pos="542925" algn="l"/>
                <a:tab pos="1085850" algn="l"/>
                <a:tab pos="1628775" algn="l"/>
                <a:tab pos="2171700" algn="l"/>
              </a:tabLst>
              <a:defRPr/>
            </a:pPr>
            <a:r>
              <a:rPr lang="en-GB" sz="2000" dirty="0" err="1" smtClean="0"/>
              <a:t>Shantenu</a:t>
            </a:r>
            <a:r>
              <a:rPr lang="en-GB" sz="2000" dirty="0" smtClean="0"/>
              <a:t> </a:t>
            </a:r>
            <a:r>
              <a:rPr lang="en-GB" sz="2000" dirty="0" err="1" smtClean="0"/>
              <a:t>Jha</a:t>
            </a:r>
            <a:r>
              <a:rPr lang="en-GB" sz="2000" dirty="0" smtClean="0"/>
              <a:t> (Rutgers)</a:t>
            </a:r>
          </a:p>
          <a:p>
            <a:pPr marL="355600" indent="-355600">
              <a:buSzPct val="45000"/>
              <a:buFont typeface="Arial" panose="020B0604020202020204" pitchFamily="34" charset="0"/>
              <a:buChar char="•"/>
              <a:tabLst>
                <a:tab pos="542925" algn="l"/>
                <a:tab pos="1085850" algn="l"/>
                <a:tab pos="1628775" algn="l"/>
                <a:tab pos="2171700" algn="l"/>
              </a:tabLst>
              <a:defRPr/>
            </a:pPr>
            <a:r>
              <a:rPr lang="en-GB" sz="2000" dirty="0" smtClean="0"/>
              <a:t>Frank Alexander (BNL)</a:t>
            </a:r>
            <a:endParaRPr lang="en-GB" sz="2000" dirty="0"/>
          </a:p>
        </p:txBody>
      </p:sp>
      <p:cxnSp>
        <p:nvCxnSpPr>
          <p:cNvPr id="22" name="Straight Connector 21"/>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00936" y="4150235"/>
            <a:ext cx="8059496" cy="4247317"/>
          </a:xfrm>
          <a:prstGeom prst="rect">
            <a:avLst/>
          </a:prstGeom>
        </p:spPr>
        <p:txBody>
          <a:bodyPr wrap="square">
            <a:spAutoFit/>
          </a:bodyPr>
          <a:lstStyle/>
          <a:p>
            <a:pPr marL="355600" indent="-355600">
              <a:buSzPct val="45000"/>
              <a:buFont typeface="Arial" panose="020B0604020202020204" pitchFamily="34" charset="0"/>
              <a:buChar char="•"/>
              <a:tabLst>
                <a:tab pos="542925" algn="l"/>
                <a:tab pos="1085850" algn="l"/>
                <a:tab pos="1628775" algn="l"/>
                <a:tab pos="2171700" algn="l"/>
              </a:tabLst>
              <a:defRPr/>
            </a:pPr>
            <a:r>
              <a:rPr lang="en-US" sz="1400" dirty="0">
                <a:solidFill>
                  <a:srgbClr val="000000"/>
                </a:solidFill>
                <a:latin typeface="Calibri"/>
              </a:rPr>
              <a:t>P. V. Coveney, E. R. Dougherty and R. R. </a:t>
            </a:r>
            <a:r>
              <a:rPr lang="en-US" sz="1400" dirty="0" err="1">
                <a:solidFill>
                  <a:srgbClr val="000000"/>
                </a:solidFill>
                <a:latin typeface="Calibri"/>
              </a:rPr>
              <a:t>Highfield</a:t>
            </a:r>
            <a:r>
              <a:rPr lang="en-US" sz="1400" dirty="0">
                <a:solidFill>
                  <a:srgbClr val="000000"/>
                </a:solidFill>
                <a:latin typeface="Calibri"/>
              </a:rPr>
              <a:t>, "Big Data Need Big Theory Too”, Phil Trans R </a:t>
            </a:r>
            <a:r>
              <a:rPr lang="en-US" sz="1400" dirty="0" err="1">
                <a:solidFill>
                  <a:srgbClr val="000000"/>
                </a:solidFill>
                <a:latin typeface="Calibri"/>
              </a:rPr>
              <a:t>Soc</a:t>
            </a:r>
            <a:r>
              <a:rPr lang="en-US" sz="1400" dirty="0">
                <a:solidFill>
                  <a:srgbClr val="000000"/>
                </a:solidFill>
                <a:latin typeface="Calibri"/>
              </a:rPr>
              <a:t> London </a:t>
            </a:r>
            <a:r>
              <a:rPr lang="en-US" sz="1400" dirty="0" smtClean="0">
                <a:solidFill>
                  <a:srgbClr val="000000"/>
                </a:solidFill>
                <a:latin typeface="Calibri"/>
              </a:rPr>
              <a:t>A </a:t>
            </a:r>
            <a:r>
              <a:rPr lang="en-US" sz="1400" dirty="0">
                <a:solidFill>
                  <a:srgbClr val="000000"/>
                </a:solidFill>
                <a:latin typeface="Calibri"/>
              </a:rPr>
              <a:t>374, 20160153 (2016), </a:t>
            </a:r>
            <a:r>
              <a:rPr lang="en-US" sz="1400" dirty="0">
                <a:solidFill>
                  <a:srgbClr val="000000"/>
                </a:solidFill>
                <a:latin typeface="Calibri"/>
                <a:hlinkClick r:id="rId5"/>
              </a:rPr>
              <a:t>DOI</a:t>
            </a:r>
            <a:r>
              <a:rPr lang="en-US" sz="1400" dirty="0">
                <a:solidFill>
                  <a:srgbClr val="000000"/>
                </a:solidFill>
                <a:latin typeface="Calibri"/>
              </a:rPr>
              <a:t>: </a:t>
            </a:r>
            <a:r>
              <a:rPr lang="en-US" sz="1400" dirty="0">
                <a:solidFill>
                  <a:srgbClr val="000000"/>
                </a:solidFill>
                <a:latin typeface="Calibri"/>
                <a:hlinkClick r:id="rId6"/>
              </a:rPr>
              <a:t>10.1098/rsta.2016.0153</a:t>
            </a:r>
            <a:endParaRPr lang="fr-BE" sz="1400" dirty="0">
              <a:solidFill>
                <a:srgbClr val="000000"/>
              </a:solidFill>
              <a:latin typeface="Calibri"/>
            </a:endParaRPr>
          </a:p>
          <a:p>
            <a:pPr marL="355600" indent="-355600">
              <a:buSzPct val="45000"/>
              <a:buFont typeface="Arial" panose="020B0604020202020204" pitchFamily="34" charset="0"/>
              <a:buChar char="•"/>
              <a:tabLst>
                <a:tab pos="542925" algn="l"/>
                <a:tab pos="1085850" algn="l"/>
                <a:tab pos="1628775" algn="l"/>
                <a:tab pos="2171700" algn="l"/>
              </a:tabLst>
              <a:defRPr/>
            </a:pPr>
            <a:endParaRPr lang="fr-BE" sz="1400" dirty="0">
              <a:solidFill>
                <a:srgbClr val="000000"/>
              </a:solidFill>
              <a:latin typeface="Calibri"/>
            </a:endParaRPr>
          </a:p>
          <a:p>
            <a:pPr marL="355600" indent="-355600">
              <a:buSzPct val="45000"/>
              <a:buFont typeface="Arial" panose="020B0604020202020204" pitchFamily="34" charset="0"/>
              <a:buChar char="•"/>
              <a:tabLst>
                <a:tab pos="542925" algn="l"/>
                <a:tab pos="1085850" algn="l"/>
                <a:tab pos="1628775" algn="l"/>
                <a:tab pos="2171700" algn="l"/>
              </a:tabLst>
              <a:defRPr/>
            </a:pPr>
            <a:r>
              <a:rPr lang="fr-BE" sz="1400" dirty="0">
                <a:solidFill>
                  <a:srgbClr val="000000"/>
                </a:solidFill>
                <a:latin typeface="Calibri"/>
              </a:rPr>
              <a:t>R. C. Eccleston, S. Wan, N. Dalchau, P. V. Coveney, "The role of multiscale protein dynamics in antigen presentation and T lymphocyte recognition", Frontiers in Immunology, </a:t>
            </a:r>
            <a:r>
              <a:rPr lang="fr-BE" sz="1400" dirty="0" smtClean="0">
                <a:solidFill>
                  <a:srgbClr val="000000"/>
                </a:solidFill>
                <a:latin typeface="Calibri"/>
              </a:rPr>
              <a:t>8, 875 (2017) </a:t>
            </a:r>
            <a:r>
              <a:rPr lang="is-IS" sz="1400" dirty="0">
                <a:solidFill>
                  <a:srgbClr val="000000"/>
                </a:solidFill>
                <a:latin typeface="Calibri"/>
                <a:hlinkClick r:id="rId5"/>
              </a:rPr>
              <a:t>DOI</a:t>
            </a:r>
            <a:r>
              <a:rPr lang="is-IS" sz="1400" dirty="0">
                <a:solidFill>
                  <a:srgbClr val="000000"/>
                </a:solidFill>
                <a:latin typeface="Calibri"/>
              </a:rPr>
              <a:t>: </a:t>
            </a:r>
            <a:r>
              <a:rPr lang="is-IS" sz="1400" dirty="0">
                <a:solidFill>
                  <a:srgbClr val="000000"/>
                </a:solidFill>
                <a:latin typeface="Calibri"/>
                <a:hlinkClick r:id="rId7"/>
              </a:rPr>
              <a:t>10.3389/fimmu.</a:t>
            </a:r>
            <a:r>
              <a:rPr lang="is-IS" sz="1400" dirty="0" smtClean="0">
                <a:solidFill>
                  <a:srgbClr val="000000"/>
                </a:solidFill>
                <a:latin typeface="Calibri"/>
                <a:hlinkClick r:id="rId7"/>
              </a:rPr>
              <a:t>2017.00797</a:t>
            </a:r>
            <a:endParaRPr lang="is-IS" sz="1400" dirty="0">
              <a:solidFill>
                <a:srgbClr val="000000"/>
              </a:solidFill>
              <a:latin typeface="Calibri"/>
            </a:endParaRPr>
          </a:p>
          <a:p>
            <a:pPr marL="355600" indent="-355600">
              <a:buSzPct val="45000"/>
              <a:buFont typeface="Arial" panose="020B0604020202020204" pitchFamily="34" charset="0"/>
              <a:buChar char="•"/>
              <a:tabLst>
                <a:tab pos="542925" algn="l"/>
                <a:tab pos="1085850" algn="l"/>
                <a:tab pos="1628775" algn="l"/>
                <a:tab pos="2171700" algn="l"/>
              </a:tabLst>
              <a:defRPr/>
            </a:pPr>
            <a:endParaRPr lang="is-IS" sz="1400" dirty="0" smtClean="0">
              <a:solidFill>
                <a:srgbClr val="000000"/>
              </a:solidFill>
              <a:latin typeface="Calibri"/>
            </a:endParaRPr>
          </a:p>
          <a:p>
            <a:pPr marL="355600" indent="-355600">
              <a:buSzPct val="45000"/>
              <a:buFont typeface="Arial" panose="020B0604020202020204" pitchFamily="34" charset="0"/>
              <a:buChar char="•"/>
              <a:tabLst>
                <a:tab pos="542925" algn="l"/>
                <a:tab pos="1085850" algn="l"/>
                <a:tab pos="1628775" algn="l"/>
                <a:tab pos="2171700" algn="l"/>
              </a:tabLst>
              <a:defRPr/>
            </a:pPr>
            <a:r>
              <a:rPr lang="fr-BE" sz="1400" dirty="0" smtClean="0">
                <a:solidFill>
                  <a:srgbClr val="000000"/>
                </a:solidFill>
                <a:latin typeface="Calibri"/>
              </a:rPr>
              <a:t>R</a:t>
            </a:r>
            <a:r>
              <a:rPr lang="fr-BE" sz="1400" dirty="0">
                <a:solidFill>
                  <a:srgbClr val="000000"/>
                </a:solidFill>
                <a:latin typeface="Calibri"/>
              </a:rPr>
              <a:t>. C. Eccleston, S. Wan, N. Dalchau, P. V. Coveney, </a:t>
            </a:r>
            <a:r>
              <a:rPr lang="en-US" sz="1400" dirty="0">
                <a:solidFill>
                  <a:srgbClr val="000000"/>
                </a:solidFill>
                <a:latin typeface="Calibri"/>
              </a:rPr>
              <a:t>Host genotype and time dependent </a:t>
            </a:r>
            <a:r>
              <a:rPr lang="en-US" sz="1400" dirty="0" smtClean="0">
                <a:solidFill>
                  <a:srgbClr val="000000"/>
                </a:solidFill>
                <a:latin typeface="Calibri"/>
              </a:rPr>
              <a:t>antigen presentation </a:t>
            </a:r>
            <a:r>
              <a:rPr lang="en-US" sz="1400" dirty="0">
                <a:solidFill>
                  <a:srgbClr val="000000"/>
                </a:solidFill>
                <a:latin typeface="Calibri"/>
              </a:rPr>
              <a:t>of viral peptides: predictions </a:t>
            </a:r>
            <a:r>
              <a:rPr lang="en-US" sz="1400" dirty="0" smtClean="0">
                <a:solidFill>
                  <a:srgbClr val="000000"/>
                </a:solidFill>
                <a:latin typeface="Calibri"/>
              </a:rPr>
              <a:t>from theory</a:t>
            </a:r>
            <a:r>
              <a:rPr lang="en-GB" sz="1400" dirty="0">
                <a:solidFill>
                  <a:srgbClr val="000000"/>
                </a:solidFill>
                <a:latin typeface="Calibri"/>
              </a:rPr>
              <a:t>, submitted (2017</a:t>
            </a:r>
            <a:r>
              <a:rPr lang="en-GB" sz="1400" dirty="0" smtClean="0">
                <a:solidFill>
                  <a:srgbClr val="000000"/>
                </a:solidFill>
                <a:latin typeface="Calibri"/>
              </a:rPr>
              <a:t>)</a:t>
            </a:r>
            <a:endParaRPr lang="fr-BE" sz="1400" dirty="0" smtClean="0">
              <a:solidFill>
                <a:srgbClr val="000000"/>
              </a:solidFill>
              <a:latin typeface="Calibri"/>
            </a:endParaRPr>
          </a:p>
          <a:p>
            <a:pPr marL="355600" indent="-355600">
              <a:buSzPct val="45000"/>
              <a:buFont typeface="Arial" panose="020B0604020202020204" pitchFamily="34" charset="0"/>
              <a:buChar char="•"/>
              <a:tabLst>
                <a:tab pos="542925" algn="l"/>
                <a:tab pos="1085850" algn="l"/>
                <a:tab pos="1628775" algn="l"/>
                <a:tab pos="2171700" algn="l"/>
              </a:tabLst>
              <a:defRPr/>
            </a:pPr>
            <a:endParaRPr lang="fr-BE" sz="1400" dirty="0">
              <a:solidFill>
                <a:srgbClr val="000000"/>
              </a:solidFill>
              <a:latin typeface="Calibri"/>
            </a:endParaRPr>
          </a:p>
          <a:p>
            <a:pPr marL="355600" indent="-355600">
              <a:buSzPct val="45000"/>
              <a:buFont typeface="Arial" panose="020B0604020202020204" pitchFamily="34" charset="0"/>
              <a:buChar char="•"/>
              <a:tabLst>
                <a:tab pos="542925" algn="l"/>
                <a:tab pos="1085850" algn="l"/>
                <a:tab pos="1628775" algn="l"/>
                <a:tab pos="2171700" algn="l"/>
              </a:tabLst>
              <a:defRPr/>
            </a:pPr>
            <a:r>
              <a:rPr lang="fr-BE" sz="1400" dirty="0">
                <a:solidFill>
                  <a:srgbClr val="000000"/>
                </a:solidFill>
                <a:latin typeface="Calibri"/>
              </a:rPr>
              <a:t>R. C. Eccleston, S. Wan, N. Dalchau, P. V. Coveney, </a:t>
            </a:r>
            <a:r>
              <a:rPr lang="en-GB" sz="1400" dirty="0">
                <a:solidFill>
                  <a:srgbClr val="000000"/>
                </a:solidFill>
                <a:latin typeface="Calibri"/>
              </a:rPr>
              <a:t>A mechanistic model for predicting cell surface presentation of competing peptides by MHC class I </a:t>
            </a:r>
            <a:r>
              <a:rPr lang="en-GB" sz="1400" dirty="0" smtClean="0">
                <a:solidFill>
                  <a:srgbClr val="000000"/>
                </a:solidFill>
                <a:latin typeface="Calibri"/>
              </a:rPr>
              <a:t>molecules, submitted (2017)</a:t>
            </a:r>
            <a:endParaRPr lang="fr-BE" sz="1400" dirty="0" smtClean="0">
              <a:solidFill>
                <a:srgbClr val="000000"/>
              </a:solidFill>
              <a:latin typeface="Calibri"/>
            </a:endParaRPr>
          </a:p>
          <a:p>
            <a:pPr marL="355600" indent="-355600">
              <a:buSzPct val="45000"/>
              <a:buFont typeface="Arial" panose="020B0604020202020204" pitchFamily="34" charset="0"/>
              <a:buChar char="•"/>
              <a:tabLst>
                <a:tab pos="542925" algn="l"/>
                <a:tab pos="1085850" algn="l"/>
                <a:tab pos="1628775" algn="l"/>
                <a:tab pos="2171700" algn="l"/>
              </a:tabLst>
              <a:defRPr/>
            </a:pPr>
            <a:endParaRPr lang="fr-BE" sz="1400" dirty="0">
              <a:latin typeface="Arial"/>
            </a:endParaRPr>
          </a:p>
          <a:p>
            <a:pPr marL="355600" indent="-355600">
              <a:buSzPct val="45000"/>
              <a:buFont typeface="Arial" panose="020B0604020202020204" pitchFamily="34" charset="0"/>
              <a:buChar char="•"/>
              <a:tabLst>
                <a:tab pos="542925" algn="l"/>
                <a:tab pos="1085850" algn="l"/>
                <a:tab pos="1628775" algn="l"/>
                <a:tab pos="2171700" algn="l"/>
              </a:tabLst>
              <a:defRPr/>
            </a:pPr>
            <a:endParaRPr lang="fr-BE" sz="1600" dirty="0" smtClean="0"/>
          </a:p>
          <a:p>
            <a:pPr marL="355600" indent="-355600">
              <a:buSzPct val="45000"/>
              <a:buFont typeface="Arial" panose="020B0604020202020204" pitchFamily="34" charset="0"/>
              <a:buChar char="•"/>
              <a:tabLst>
                <a:tab pos="542925" algn="l"/>
                <a:tab pos="1085850" algn="l"/>
                <a:tab pos="1628775" algn="l"/>
                <a:tab pos="2171700" algn="l"/>
              </a:tabLst>
              <a:defRPr/>
            </a:pPr>
            <a:endParaRPr lang="fr-BE" sz="1600" dirty="0"/>
          </a:p>
          <a:p>
            <a:pPr marL="355600" indent="-355600">
              <a:buSzPct val="45000"/>
              <a:buFont typeface="Arial" panose="020B0604020202020204" pitchFamily="34" charset="0"/>
              <a:buChar char="•"/>
              <a:tabLst>
                <a:tab pos="542925" algn="l"/>
                <a:tab pos="1085850" algn="l"/>
                <a:tab pos="1628775" algn="l"/>
                <a:tab pos="2171700" algn="l"/>
              </a:tabLst>
              <a:defRPr/>
            </a:pPr>
            <a:endParaRPr lang="fr-BE" sz="1600" dirty="0" smtClean="0"/>
          </a:p>
          <a:p>
            <a:pPr marL="355600" indent="-355600">
              <a:buSzPct val="45000"/>
              <a:buFont typeface="Arial" panose="020B0604020202020204" pitchFamily="34" charset="0"/>
              <a:buChar char="•"/>
              <a:tabLst>
                <a:tab pos="542925" algn="l"/>
                <a:tab pos="1085850" algn="l"/>
                <a:tab pos="1628775" algn="l"/>
                <a:tab pos="2171700" algn="l"/>
              </a:tabLst>
              <a:defRPr/>
            </a:pPr>
            <a:endParaRPr lang="fr-BE" sz="2000" dirty="0"/>
          </a:p>
          <a:p>
            <a:pPr marL="355600" indent="-355600">
              <a:buSzPct val="45000"/>
              <a:buFont typeface="Arial" panose="020B0604020202020204" pitchFamily="34" charset="0"/>
              <a:buChar char="•"/>
              <a:tabLst>
                <a:tab pos="542925" algn="l"/>
                <a:tab pos="1085850" algn="l"/>
                <a:tab pos="1628775" algn="l"/>
                <a:tab pos="2171700" algn="l"/>
              </a:tabLst>
              <a:defRPr/>
            </a:pPr>
            <a:endParaRPr lang="en-GB" sz="2000" dirty="0"/>
          </a:p>
        </p:txBody>
      </p:sp>
      <p:pic>
        <p:nvPicPr>
          <p:cNvPr id="9" name="Picture 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834442" y="6968747"/>
            <a:ext cx="1158632" cy="1158632"/>
          </a:xfrm>
          <a:prstGeom prst="rect">
            <a:avLst/>
          </a:prstGeom>
        </p:spPr>
      </p:pic>
      <p:pic>
        <p:nvPicPr>
          <p:cNvPr id="10" name="Picture 9" descr="amazon_web_services_logo-0783030d7aaf9ab8e4cafd7305845fe87cc6a06908655fff3f946378082bbd62.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76256" y="2580669"/>
            <a:ext cx="944244" cy="344275"/>
          </a:xfrm>
          <a:prstGeom prst="rect">
            <a:avLst/>
          </a:prstGeom>
        </p:spPr>
      </p:pic>
      <p:pic>
        <p:nvPicPr>
          <p:cNvPr id="12" name="Picture 11" descr="2000px-Microsoft_Azure_Logo.svg.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80112" y="3068960"/>
            <a:ext cx="2474257" cy="299385"/>
          </a:xfrm>
          <a:prstGeom prst="rect">
            <a:avLst/>
          </a:prstGeom>
        </p:spPr>
      </p:pic>
      <p:pic>
        <p:nvPicPr>
          <p:cNvPr id="13" name="Picture 12" descr="dnanexu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4048" y="2636912"/>
            <a:ext cx="1454147" cy="258213"/>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380312" y="908720"/>
            <a:ext cx="1584176" cy="1584176"/>
          </a:xfrm>
          <a:prstGeom prst="rect">
            <a:avLst/>
          </a:prstGeom>
        </p:spPr>
      </p:pic>
    </p:spTree>
    <p:extLst>
      <p:ext uri="{BB962C8B-B14F-4D97-AF65-F5344CB8AC3E}">
        <p14:creationId xmlns:p14="http://schemas.microsoft.com/office/powerpoint/2010/main" val="351951948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5496" y="44624"/>
            <a:ext cx="7859216" cy="7200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4000" dirty="0" smtClean="0"/>
              <a:t> Spurious correlations are inevitable</a:t>
            </a:r>
            <a:endParaRPr lang="en-GB" dirty="0"/>
          </a:p>
        </p:txBody>
      </p:sp>
      <p:cxnSp>
        <p:nvCxnSpPr>
          <p:cNvPr id="5" name="Straight Connector 4"/>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3608" y="1623709"/>
            <a:ext cx="6768752" cy="2165331"/>
          </a:xfrm>
          <a:prstGeom prst="rect">
            <a:avLst/>
          </a:prstGeom>
        </p:spPr>
      </p:pic>
      <p:pic>
        <p:nvPicPr>
          <p:cNvPr id="2" name="Picture 1"/>
          <p:cNvPicPr>
            <a:picLocks noChangeAspect="1"/>
          </p:cNvPicPr>
          <p:nvPr/>
        </p:nvPicPr>
        <p:blipFill>
          <a:blip r:embed="rId3"/>
          <a:stretch>
            <a:fillRect/>
          </a:stretch>
        </p:blipFill>
        <p:spPr>
          <a:xfrm>
            <a:off x="989806" y="3786336"/>
            <a:ext cx="7200900" cy="2667000"/>
          </a:xfrm>
          <a:prstGeom prst="rect">
            <a:avLst/>
          </a:prstGeom>
        </p:spPr>
      </p:pic>
      <p:sp>
        <p:nvSpPr>
          <p:cNvPr id="3" name="Rectangle 2"/>
          <p:cNvSpPr/>
          <p:nvPr/>
        </p:nvSpPr>
        <p:spPr>
          <a:xfrm>
            <a:off x="251520" y="6237312"/>
            <a:ext cx="8352928" cy="646331"/>
          </a:xfrm>
          <a:prstGeom prst="rect">
            <a:avLst/>
          </a:prstGeom>
        </p:spPr>
        <p:txBody>
          <a:bodyPr wrap="square">
            <a:spAutoFit/>
          </a:bodyPr>
          <a:lstStyle/>
          <a:p>
            <a:r>
              <a:rPr lang="en-US" dirty="0" smtClean="0"/>
              <a:t>More examples can be found at:</a:t>
            </a:r>
          </a:p>
          <a:p>
            <a:r>
              <a:rPr lang="en-US" dirty="0" smtClean="0"/>
              <a:t>http</a:t>
            </a:r>
            <a:r>
              <a:rPr lang="en-US" dirty="0"/>
              <a:t>://</a:t>
            </a:r>
            <a:r>
              <a:rPr lang="en-US" dirty="0" err="1"/>
              <a:t>www.tylervigen.com</a:t>
            </a:r>
            <a:r>
              <a:rPr lang="en-US" dirty="0"/>
              <a:t>/spurious-correlations</a:t>
            </a:r>
          </a:p>
        </p:txBody>
      </p:sp>
      <p:sp>
        <p:nvSpPr>
          <p:cNvPr id="7" name="TextBox 6"/>
          <p:cNvSpPr txBox="1"/>
          <p:nvPr/>
        </p:nvSpPr>
        <p:spPr>
          <a:xfrm>
            <a:off x="251520" y="836712"/>
            <a:ext cx="8712968" cy="646331"/>
          </a:xfrm>
          <a:prstGeom prst="rect">
            <a:avLst/>
          </a:prstGeom>
          <a:noFill/>
        </p:spPr>
        <p:txBody>
          <a:bodyPr wrap="square" rtlCol="0">
            <a:spAutoFit/>
          </a:bodyPr>
          <a:lstStyle/>
          <a:p>
            <a:r>
              <a:rPr lang="en-GB" dirty="0" smtClean="0"/>
              <a:t>“</a:t>
            </a:r>
            <a:r>
              <a:rPr lang="mr-IN" dirty="0" smtClean="0"/>
              <a:t>…</a:t>
            </a:r>
            <a:r>
              <a:rPr lang="en-GB" dirty="0" smtClean="0"/>
              <a:t> </a:t>
            </a:r>
            <a:r>
              <a:rPr lang="en-US" dirty="0" smtClean="0"/>
              <a:t>the more [</a:t>
            </a:r>
            <a:r>
              <a:rPr lang="en-US" dirty="0" smtClean="0"/>
              <a:t>data] we have, the more difficult it is to extract meaning from it. Too much </a:t>
            </a:r>
            <a:r>
              <a:rPr lang="en-US" dirty="0" smtClean="0"/>
              <a:t>[</a:t>
            </a:r>
            <a:r>
              <a:rPr lang="en-US" dirty="0" smtClean="0"/>
              <a:t>data] tends to behave like very little information.”</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779752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352" y="-162272"/>
            <a:ext cx="8229600" cy="1143000"/>
          </a:xfrm>
        </p:spPr>
        <p:txBody>
          <a:bodyPr>
            <a:normAutofit/>
          </a:bodyPr>
          <a:lstStyle/>
          <a:p>
            <a:r>
              <a:rPr lang="en-GB" dirty="0" smtClean="0">
                <a:latin typeface="Times New Roman" panose="02020603050405020304" pitchFamily="18" charset="0"/>
                <a:cs typeface="Times New Roman" panose="02020603050405020304" pitchFamily="18" charset="0"/>
              </a:rPr>
              <a:t>Prediction in science</a:t>
            </a:r>
            <a:endParaRPr lang="en-GB"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95536" y="1340768"/>
            <a:ext cx="8579296" cy="5544616"/>
          </a:xfrm>
        </p:spPr>
        <p:txBody>
          <a:bodyPr>
            <a:normAutofit fontScale="85000" lnSpcReduction="20000"/>
          </a:bodyPr>
          <a:lstStyle/>
          <a:p>
            <a:pPr marL="0" indent="0">
              <a:buNone/>
            </a:pPr>
            <a:r>
              <a:rPr lang="en-GB" dirty="0" smtClean="0"/>
              <a:t>The ultimate challenge. How are we doing?</a:t>
            </a:r>
            <a:endParaRPr lang="en-GB" dirty="0"/>
          </a:p>
          <a:p>
            <a:endParaRPr lang="en-GB" dirty="0"/>
          </a:p>
          <a:p>
            <a:pPr marL="514350" indent="-514350">
              <a:buAutoNum type="arabicParenR"/>
            </a:pPr>
            <a:r>
              <a:rPr lang="en-US" dirty="0" smtClean="0"/>
              <a:t>Earthquake prediction</a:t>
            </a:r>
          </a:p>
          <a:p>
            <a:pPr marL="0" indent="0">
              <a:buNone/>
            </a:pPr>
            <a:endParaRPr lang="en-GB" dirty="0"/>
          </a:p>
          <a:p>
            <a:pPr marL="514350" indent="-514350">
              <a:buAutoNum type="arabicParenR"/>
            </a:pPr>
            <a:r>
              <a:rPr lang="en-US" dirty="0" smtClean="0"/>
              <a:t>Weather forecasting</a:t>
            </a:r>
          </a:p>
          <a:p>
            <a:pPr marL="514350" indent="-514350">
              <a:buAutoNum type="arabicParenR"/>
            </a:pPr>
            <a:endParaRPr lang="en-US" dirty="0"/>
          </a:p>
          <a:p>
            <a:pPr marL="514350" indent="-514350">
              <a:buAutoNum type="arabicParenR"/>
            </a:pPr>
            <a:r>
              <a:rPr lang="en-US" dirty="0" smtClean="0"/>
              <a:t>Climate prediction</a:t>
            </a:r>
          </a:p>
          <a:p>
            <a:pPr marL="514350" indent="-514350">
              <a:buAutoNum type="arabicParenR"/>
            </a:pPr>
            <a:endParaRPr lang="en-US" dirty="0"/>
          </a:p>
          <a:p>
            <a:pPr marL="514350" indent="-514350">
              <a:buAutoNum type="arabicParenR"/>
            </a:pPr>
            <a:r>
              <a:rPr lang="en-US" dirty="0" smtClean="0"/>
              <a:t>Economics</a:t>
            </a:r>
          </a:p>
          <a:p>
            <a:pPr marL="0" indent="0">
              <a:buNone/>
            </a:pPr>
            <a:r>
              <a:rPr lang="en-US" dirty="0"/>
              <a:t> </a:t>
            </a:r>
            <a:r>
              <a:rPr lang="en-US" dirty="0" smtClean="0"/>
              <a:t>      </a:t>
            </a:r>
          </a:p>
          <a:p>
            <a:pPr marL="0" indent="0">
              <a:buNone/>
            </a:pPr>
            <a:r>
              <a:rPr lang="en-US" dirty="0"/>
              <a:t> </a:t>
            </a:r>
            <a:r>
              <a:rPr lang="en-US" dirty="0" smtClean="0"/>
              <a:t>      </a:t>
            </a:r>
            <a:r>
              <a:rPr lang="is-IS" dirty="0" smtClean="0"/>
              <a:t>…</a:t>
            </a:r>
          </a:p>
          <a:p>
            <a:pPr marL="0" indent="0">
              <a:buNone/>
            </a:pPr>
            <a:endParaRPr lang="is-IS" sz="2400" dirty="0" smtClean="0"/>
          </a:p>
          <a:p>
            <a:pPr marL="0" indent="0">
              <a:buNone/>
            </a:pPr>
            <a:r>
              <a:rPr lang="is-IS" sz="1900" dirty="0" smtClean="0"/>
              <a:t>            Nate Silver, </a:t>
            </a:r>
            <a:r>
              <a:rPr lang="is-IS" sz="1900" i="1" dirty="0" smtClean="0"/>
              <a:t>The Signal and the Noise: Why So Many Predictions Fail –But Some Don’t </a:t>
            </a:r>
            <a:r>
              <a:rPr lang="is-IS" sz="1900" dirty="0" smtClean="0"/>
              <a:t>(2012)</a:t>
            </a:r>
            <a:endParaRPr lang="is-IS" sz="1900" dirty="0"/>
          </a:p>
          <a:p>
            <a:pPr marL="0" indent="0">
              <a:buNone/>
            </a:pPr>
            <a:endParaRPr lang="en-GB" dirty="0"/>
          </a:p>
          <a:p>
            <a:endParaRPr lang="en-GB" dirty="0"/>
          </a:p>
        </p:txBody>
      </p:sp>
      <p:cxnSp>
        <p:nvCxnSpPr>
          <p:cNvPr id="4" name="Straight Connector 3"/>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486016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71400"/>
            <a:ext cx="9144000" cy="1143000"/>
          </a:xfrm>
        </p:spPr>
        <p:txBody>
          <a:bodyPr>
            <a:normAutofit fontScale="90000"/>
          </a:bodyPr>
          <a:lstStyle/>
          <a:p>
            <a:r>
              <a:rPr lang="en-GB" dirty="0" smtClean="0">
                <a:latin typeface="Times New Roman" panose="02020603050405020304" pitchFamily="18" charset="0"/>
                <a:cs typeface="Times New Roman" panose="02020603050405020304" pitchFamily="18" charset="0"/>
              </a:rPr>
              <a:t>Theory and big data/weather forecasting</a:t>
            </a:r>
            <a:endParaRPr lang="en-GB" dirty="0">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17786" y="980728"/>
            <a:ext cx="6178550" cy="4862830"/>
          </a:xfrm>
          <a:prstGeom prst="rect">
            <a:avLst/>
          </a:prstGeom>
        </p:spPr>
      </p:pic>
      <p:sp>
        <p:nvSpPr>
          <p:cNvPr id="6" name="TextBox 5"/>
          <p:cNvSpPr txBox="1"/>
          <p:nvPr/>
        </p:nvSpPr>
        <p:spPr>
          <a:xfrm>
            <a:off x="323528" y="5982379"/>
            <a:ext cx="8568952" cy="830997"/>
          </a:xfrm>
          <a:prstGeom prst="rect">
            <a:avLst/>
          </a:prstGeom>
          <a:noFill/>
        </p:spPr>
        <p:txBody>
          <a:bodyPr wrap="square" rtlCol="0">
            <a:spAutoFit/>
          </a:bodyPr>
          <a:lstStyle/>
          <a:p>
            <a:r>
              <a:rPr lang="en-US" sz="2400" dirty="0" smtClean="0"/>
              <a:t>“Climatology” is the “science” of predicting weather based on past history of weather patterns in the area of interest.</a:t>
            </a:r>
            <a:endParaRPr lang="en-US" sz="2400" dirty="0"/>
          </a:p>
        </p:txBody>
      </p:sp>
    </p:spTree>
    <p:extLst>
      <p:ext uri="{BB962C8B-B14F-4D97-AF65-F5344CB8AC3E}">
        <p14:creationId xmlns:p14="http://schemas.microsoft.com/office/powerpoint/2010/main" val="103220371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409724"/>
            <a:ext cx="8568952" cy="1534468"/>
          </a:xfrm>
        </p:spPr>
        <p:txBody>
          <a:bodyPr>
            <a:normAutofit/>
          </a:bodyPr>
          <a:lstStyle/>
          <a:p>
            <a:pPr algn="l"/>
            <a:r>
              <a:rPr lang="en-US" sz="4000" dirty="0" smtClean="0">
                <a:latin typeface="Times New Roman" panose="02020603050405020304" pitchFamily="18" charset="0"/>
                <a:cs typeface="Times New Roman" panose="02020603050405020304" pitchFamily="18" charset="0"/>
              </a:rPr>
              <a:t>IBM Watson </a:t>
            </a:r>
            <a:r>
              <a:rPr lang="mr-IN" sz="4000" dirty="0" smtClean="0">
                <a:latin typeface="Times New Roman" panose="02020603050405020304" pitchFamily="18" charset="0"/>
                <a:cs typeface="Times New Roman" panose="02020603050405020304" pitchFamily="18" charset="0"/>
              </a:rPr>
              <a:t>–</a:t>
            </a:r>
            <a:r>
              <a:rPr lang="en-US" sz="4000" dirty="0" smtClean="0">
                <a:latin typeface="Times New Roman" panose="02020603050405020304" pitchFamily="18" charset="0"/>
                <a:cs typeface="Times New Roman" panose="02020603050405020304" pitchFamily="18" charset="0"/>
              </a:rPr>
              <a:t> </a:t>
            </a:r>
            <a:r>
              <a:rPr lang="en-US" sz="4000" dirty="0" smtClean="0">
                <a:solidFill>
                  <a:srgbClr val="080E14"/>
                </a:solidFill>
                <a:latin typeface="Times New Roman" charset="0"/>
                <a:ea typeface="Times New Roman" charset="0"/>
                <a:cs typeface="Times New Roman" charset="0"/>
              </a:rPr>
              <a:t>Cognitive Computing</a:t>
            </a:r>
            <a:endParaRPr lang="en-GB" sz="4000" dirty="0">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a:stretch>
            <a:fillRect/>
          </a:stretch>
        </p:blipFill>
        <p:spPr>
          <a:xfrm>
            <a:off x="72752" y="867211"/>
            <a:ext cx="5867400" cy="3307080"/>
          </a:xfrm>
          <a:prstGeom prst="rect">
            <a:avLst/>
          </a:prstGeom>
        </p:spPr>
      </p:pic>
      <p:sp>
        <p:nvSpPr>
          <p:cNvPr id="8" name="Rectangle 7"/>
          <p:cNvSpPr/>
          <p:nvPr/>
        </p:nvSpPr>
        <p:spPr>
          <a:xfrm>
            <a:off x="107504" y="4221088"/>
            <a:ext cx="5472608" cy="923330"/>
          </a:xfrm>
          <a:prstGeom prst="rect">
            <a:avLst/>
          </a:prstGeom>
        </p:spPr>
        <p:txBody>
          <a:bodyPr wrap="square">
            <a:spAutoFit/>
          </a:bodyPr>
          <a:lstStyle/>
          <a:p>
            <a:r>
              <a:rPr lang="en-US" dirty="0">
                <a:solidFill>
                  <a:srgbClr val="080E14"/>
                </a:solidFill>
                <a:latin typeface="Times New Roman" charset="0"/>
                <a:ea typeface="Times New Roman" charset="0"/>
                <a:cs typeface="Times New Roman" charset="0"/>
              </a:rPr>
              <a:t>IBM Watson is perhaps the most well-known example of artificial intelligence </a:t>
            </a:r>
            <a:r>
              <a:rPr lang="en-US" dirty="0" smtClean="0">
                <a:solidFill>
                  <a:srgbClr val="080E14"/>
                </a:solidFill>
                <a:latin typeface="Times New Roman" charset="0"/>
                <a:ea typeface="Times New Roman" charset="0"/>
                <a:cs typeface="Times New Roman" charset="0"/>
              </a:rPr>
              <a:t>(“cognitive computing”) in </a:t>
            </a:r>
            <a:r>
              <a:rPr lang="en-US" dirty="0">
                <a:solidFill>
                  <a:srgbClr val="080E14"/>
                </a:solidFill>
                <a:latin typeface="Times New Roman" charset="0"/>
                <a:ea typeface="Times New Roman" charset="0"/>
                <a:cs typeface="Times New Roman" charset="0"/>
              </a:rPr>
              <a:t>use today.</a:t>
            </a:r>
            <a:endParaRPr lang="en-US" dirty="0">
              <a:latin typeface="Times New Roman" charset="0"/>
              <a:ea typeface="Times New Roman" charset="0"/>
              <a:cs typeface="Times New Roman" charset="0"/>
            </a:endParaRPr>
          </a:p>
        </p:txBody>
      </p:sp>
      <p:sp>
        <p:nvSpPr>
          <p:cNvPr id="9" name="Rectangle 8"/>
          <p:cNvSpPr/>
          <p:nvPr/>
        </p:nvSpPr>
        <p:spPr>
          <a:xfrm>
            <a:off x="467544" y="5085184"/>
            <a:ext cx="4104456" cy="646331"/>
          </a:xfrm>
          <a:prstGeom prst="rect">
            <a:avLst/>
          </a:prstGeom>
        </p:spPr>
        <p:txBody>
          <a:bodyPr wrap="square">
            <a:spAutoFit/>
          </a:bodyPr>
          <a:lstStyle/>
          <a:p>
            <a:r>
              <a:rPr lang="en-US" dirty="0" smtClean="0">
                <a:solidFill>
                  <a:srgbClr val="080E14"/>
                </a:solidFill>
                <a:latin typeface="Times New Roman" charset="0"/>
                <a:ea typeface="Times New Roman" charset="0"/>
                <a:cs typeface="Times New Roman" charset="0"/>
              </a:rPr>
              <a:t>Weather Forecaster, Healthcare, </a:t>
            </a:r>
            <a:r>
              <a:rPr lang="en-US" dirty="0" smtClean="0">
                <a:latin typeface="Times New Roman" charset="0"/>
                <a:ea typeface="Times New Roman" charset="0"/>
                <a:cs typeface="Times New Roman" charset="0"/>
              </a:rPr>
              <a:t>Finance</a:t>
            </a:r>
            <a:r>
              <a:rPr lang="en-US" dirty="0" smtClean="0">
                <a:solidFill>
                  <a:srgbClr val="080E14"/>
                </a:solidFill>
                <a:latin typeface="Times New Roman" charset="0"/>
                <a:ea typeface="Times New Roman" charset="0"/>
                <a:cs typeface="Times New Roman" charset="0"/>
              </a:rPr>
              <a:t>, </a:t>
            </a:r>
            <a:r>
              <a:rPr lang="en-US" dirty="0" smtClean="0">
                <a:latin typeface="Times New Roman" charset="0"/>
                <a:ea typeface="Times New Roman" charset="0"/>
                <a:cs typeface="Times New Roman" charset="0"/>
              </a:rPr>
              <a:t>Legal, Retail, </a:t>
            </a:r>
            <a:r>
              <a:rPr lang="en-US" dirty="0">
                <a:latin typeface="Times New Roman" charset="0"/>
                <a:ea typeface="Times New Roman" charset="0"/>
                <a:cs typeface="Times New Roman" charset="0"/>
              </a:rPr>
              <a:t>Fantasy </a:t>
            </a:r>
            <a:r>
              <a:rPr lang="en-US" dirty="0" smtClean="0">
                <a:latin typeface="Times New Roman" charset="0"/>
                <a:ea typeface="Times New Roman" charset="0"/>
                <a:cs typeface="Times New Roman" charset="0"/>
              </a:rPr>
              <a:t>Football</a:t>
            </a:r>
            <a:endParaRPr lang="en-US" dirty="0">
              <a:latin typeface="Times New Roman" charset="0"/>
              <a:ea typeface="Times New Roman" charset="0"/>
              <a:cs typeface="Times New Roman" charset="0"/>
            </a:endParaRPr>
          </a:p>
        </p:txBody>
      </p:sp>
      <p:sp>
        <p:nvSpPr>
          <p:cNvPr id="10" name="Rectangle 9"/>
          <p:cNvSpPr/>
          <p:nvPr/>
        </p:nvSpPr>
        <p:spPr>
          <a:xfrm>
            <a:off x="107504" y="6525344"/>
            <a:ext cx="8496944" cy="338554"/>
          </a:xfrm>
          <a:prstGeom prst="rect">
            <a:avLst/>
          </a:prstGeom>
        </p:spPr>
        <p:txBody>
          <a:bodyPr wrap="square">
            <a:spAutoFit/>
          </a:bodyPr>
          <a:lstStyle/>
          <a:p>
            <a:r>
              <a:rPr lang="en-US" sz="1600" dirty="0"/>
              <a:t>http://</a:t>
            </a:r>
            <a:r>
              <a:rPr lang="en-US" sz="1600" dirty="0" err="1"/>
              <a:t>www.zdnet.com</a:t>
            </a:r>
            <a:r>
              <a:rPr lang="en-US" sz="1600" dirty="0"/>
              <a:t>/article/</a:t>
            </a:r>
            <a:r>
              <a:rPr lang="en-US" sz="1600" dirty="0" err="1"/>
              <a:t>ibm</a:t>
            </a:r>
            <a:r>
              <a:rPr lang="en-US" sz="1600" dirty="0"/>
              <a:t>-</a:t>
            </a:r>
            <a:r>
              <a:rPr lang="en-US" sz="1600" dirty="0" err="1"/>
              <a:t>watson</a:t>
            </a:r>
            <a:r>
              <a:rPr lang="en-US" sz="1600" dirty="0"/>
              <a:t>-what-are-companies-using-it-for/</a:t>
            </a:r>
          </a:p>
        </p:txBody>
      </p:sp>
      <p:pic>
        <p:nvPicPr>
          <p:cNvPr id="12" name="Picture 11"/>
          <p:cNvPicPr>
            <a:picLocks noChangeAspect="1"/>
          </p:cNvPicPr>
          <p:nvPr/>
        </p:nvPicPr>
        <p:blipFill>
          <a:blip r:embed="rId3"/>
          <a:stretch>
            <a:fillRect/>
          </a:stretch>
        </p:blipFill>
        <p:spPr>
          <a:xfrm>
            <a:off x="6084168" y="1851248"/>
            <a:ext cx="2857500" cy="3810000"/>
          </a:xfrm>
          <a:prstGeom prst="rect">
            <a:avLst/>
          </a:prstGeom>
        </p:spPr>
      </p:pic>
      <p:sp>
        <p:nvSpPr>
          <p:cNvPr id="13" name="Rectangle 12"/>
          <p:cNvSpPr/>
          <p:nvPr/>
        </p:nvSpPr>
        <p:spPr>
          <a:xfrm>
            <a:off x="6282806" y="915144"/>
            <a:ext cx="2609674" cy="830997"/>
          </a:xfrm>
          <a:prstGeom prst="rect">
            <a:avLst/>
          </a:prstGeom>
        </p:spPr>
        <p:txBody>
          <a:bodyPr wrap="square">
            <a:spAutoFit/>
          </a:bodyPr>
          <a:lstStyle/>
          <a:p>
            <a:r>
              <a:rPr lang="en-US" sz="2400" b="1" dirty="0" smtClean="0">
                <a:latin typeface="Open Sans" charset="0"/>
              </a:rPr>
              <a:t>Personal </a:t>
            </a:r>
            <a:r>
              <a:rPr lang="en-US" sz="2400" b="1" dirty="0">
                <a:latin typeface="Open Sans" charset="0"/>
              </a:rPr>
              <a:t>weather station</a:t>
            </a:r>
            <a:endParaRPr lang="en-US" sz="2400" dirty="0"/>
          </a:p>
        </p:txBody>
      </p:sp>
      <p:sp>
        <p:nvSpPr>
          <p:cNvPr id="3" name="TextBox 2"/>
          <p:cNvSpPr txBox="1"/>
          <p:nvPr/>
        </p:nvSpPr>
        <p:spPr>
          <a:xfrm>
            <a:off x="107504" y="5733256"/>
            <a:ext cx="9036496" cy="646331"/>
          </a:xfrm>
          <a:prstGeom prst="rect">
            <a:avLst/>
          </a:prstGeom>
          <a:noFill/>
        </p:spPr>
        <p:txBody>
          <a:bodyPr wrap="square" rtlCol="0">
            <a:spAutoFit/>
          </a:bodyPr>
          <a:lstStyle/>
          <a:p>
            <a:r>
              <a:rPr lang="en-US" dirty="0" smtClean="0">
                <a:latin typeface="Times New Roman" charset="0"/>
                <a:ea typeface="Times New Roman" charset="0"/>
                <a:cs typeface="Times New Roman" charset="0"/>
              </a:rPr>
              <a:t>Watson “combines the best models”; apparently it uses the “best” of the current weather forecasting models to make predictions.</a:t>
            </a: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79552533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387424"/>
            <a:ext cx="8568952" cy="1534468"/>
          </a:xfrm>
        </p:spPr>
        <p:txBody>
          <a:bodyPr>
            <a:normAutofit/>
          </a:bodyPr>
          <a:lstStyle/>
          <a:p>
            <a:pPr algn="l"/>
            <a:r>
              <a:rPr lang="en-GB" sz="4000" dirty="0" smtClean="0">
                <a:latin typeface="Times New Roman" panose="02020603050405020304" pitchFamily="18" charset="0"/>
                <a:cs typeface="Times New Roman" panose="02020603050405020304" pitchFamily="18" charset="0"/>
              </a:rPr>
              <a:t>Materials Genome Initiative</a:t>
            </a:r>
            <a:endParaRPr lang="en-GB" sz="4000" dirty="0">
              <a:latin typeface="Times New Roman" panose="02020603050405020304" pitchFamily="18" charset="0"/>
              <a:cs typeface="Times New Roman" panose="02020603050405020304" pitchFamily="18" charset="0"/>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600" y="1551087"/>
            <a:ext cx="7332304" cy="4560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943274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121692"/>
            <a:ext cx="9144000" cy="1534468"/>
          </a:xfrm>
        </p:spPr>
        <p:txBody>
          <a:bodyPr>
            <a:normAutofit fontScale="90000"/>
          </a:bodyPr>
          <a:lstStyle/>
          <a:p>
            <a:pPr algn="l"/>
            <a:r>
              <a:rPr lang="en-GB" sz="4000" dirty="0">
                <a:latin typeface="Times New Roman" panose="02020603050405020304" pitchFamily="18" charset="0"/>
                <a:cs typeface="Times New Roman" panose="02020603050405020304" pitchFamily="18" charset="0"/>
              </a:rPr>
              <a:t>Cement, big data </a:t>
            </a:r>
            <a:r>
              <a:rPr lang="en-GB" sz="4000" dirty="0" smtClean="0">
                <a:latin typeface="Times New Roman" panose="02020603050405020304" pitchFamily="18" charset="0"/>
                <a:cs typeface="Times New Roman" panose="02020603050405020304" pitchFamily="18" charset="0"/>
              </a:rPr>
              <a:t>analytics and </a:t>
            </a:r>
            <a:r>
              <a:rPr lang="en-GB" sz="4000" dirty="0">
                <a:latin typeface="Times New Roman" panose="02020603050405020304" pitchFamily="18" charset="0"/>
                <a:cs typeface="Times New Roman" panose="02020603050405020304" pitchFamily="18" charset="0"/>
              </a:rPr>
              <a:t>machine learning</a:t>
            </a:r>
            <a:br>
              <a:rPr lang="en-GB" sz="4000" dirty="0">
                <a:latin typeface="Times New Roman" panose="02020603050405020304" pitchFamily="18" charset="0"/>
                <a:cs typeface="Times New Roman" panose="02020603050405020304" pitchFamily="18" charset="0"/>
              </a:rPr>
            </a:br>
            <a:endParaRPr lang="en-GB" sz="4000" dirty="0">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5086" y="1066666"/>
            <a:ext cx="8827393" cy="2215991"/>
          </a:xfrm>
          <a:prstGeom prst="rect">
            <a:avLst/>
          </a:prstGeom>
        </p:spPr>
        <p:txBody>
          <a:bodyPr wrap="square">
            <a:spAutoFit/>
          </a:bodyPr>
          <a:lstStyle/>
          <a:p>
            <a:pPr marL="285750" indent="-285750">
              <a:buFont typeface="Wingdings" panose="05000000000000000000" pitchFamily="2" charset="2"/>
              <a:buChar char="§"/>
            </a:pPr>
            <a:r>
              <a:rPr lang="en-GB" sz="2400" dirty="0" smtClean="0"/>
              <a:t>Using </a:t>
            </a:r>
            <a:r>
              <a:rPr lang="en-GB" sz="2400" dirty="0"/>
              <a:t>big data analytics methods based on artificial neural networks we showed that the rapidly performed diffuse reflectance Fourier Transform Infra-Red (FTIR) spectrum of a cement powder can be used to predict the thickening time of the slurry made up from the powder.</a:t>
            </a:r>
          </a:p>
          <a:p>
            <a:endParaRPr lang="en-GB" dirty="0"/>
          </a:p>
        </p:txBody>
      </p:sp>
      <p:pic>
        <p:nvPicPr>
          <p:cNvPr id="3" name="Picture 2" descr="img6.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9712" y="2996952"/>
            <a:ext cx="4320480" cy="3803010"/>
          </a:xfrm>
          <a:prstGeom prst="rect">
            <a:avLst/>
          </a:prstGeom>
        </p:spPr>
      </p:pic>
    </p:spTree>
    <p:extLst>
      <p:ext uri="{BB962C8B-B14F-4D97-AF65-F5344CB8AC3E}">
        <p14:creationId xmlns:p14="http://schemas.microsoft.com/office/powerpoint/2010/main" val="427510855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121692"/>
            <a:ext cx="9144000" cy="1534468"/>
          </a:xfrm>
        </p:spPr>
        <p:txBody>
          <a:bodyPr>
            <a:normAutofit fontScale="90000"/>
          </a:bodyPr>
          <a:lstStyle/>
          <a:p>
            <a:pPr algn="l"/>
            <a:r>
              <a:rPr lang="en-GB" sz="4000" dirty="0">
                <a:latin typeface="Times New Roman" panose="02020603050405020304" pitchFamily="18" charset="0"/>
                <a:cs typeface="Times New Roman" panose="02020603050405020304" pitchFamily="18" charset="0"/>
              </a:rPr>
              <a:t>Cement, big data </a:t>
            </a:r>
            <a:r>
              <a:rPr lang="en-GB" sz="4000" dirty="0" smtClean="0">
                <a:latin typeface="Times New Roman" panose="02020603050405020304" pitchFamily="18" charset="0"/>
                <a:cs typeface="Times New Roman" panose="02020603050405020304" pitchFamily="18" charset="0"/>
              </a:rPr>
              <a:t>analytics and </a:t>
            </a:r>
            <a:r>
              <a:rPr lang="en-GB" sz="4000" dirty="0">
                <a:latin typeface="Times New Roman" panose="02020603050405020304" pitchFamily="18" charset="0"/>
                <a:cs typeface="Times New Roman" panose="02020603050405020304" pitchFamily="18" charset="0"/>
              </a:rPr>
              <a:t>machine learning</a:t>
            </a:r>
            <a:br>
              <a:rPr lang="en-GB" sz="4000" dirty="0">
                <a:latin typeface="Times New Roman" panose="02020603050405020304" pitchFamily="18" charset="0"/>
                <a:cs typeface="Times New Roman" panose="02020603050405020304" pitchFamily="18" charset="0"/>
              </a:rPr>
            </a:br>
            <a:endParaRPr lang="en-GB" sz="4000" dirty="0">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58304" y="1196752"/>
            <a:ext cx="8827393" cy="4801314"/>
          </a:xfrm>
          <a:prstGeom prst="rect">
            <a:avLst/>
          </a:prstGeom>
        </p:spPr>
        <p:txBody>
          <a:bodyPr wrap="square">
            <a:spAutoFit/>
          </a:bodyPr>
          <a:lstStyle/>
          <a:p>
            <a:pPr marL="285750" indent="-285750">
              <a:buFont typeface="Wingdings" panose="05000000000000000000" pitchFamily="2" charset="2"/>
              <a:buChar char="§"/>
            </a:pPr>
            <a:r>
              <a:rPr lang="en-GB" sz="2400" dirty="0" smtClean="0"/>
              <a:t>This remarkable result has been exploited by the oil industry and could be applied to many other problems from retail and financial services, through smart cities to biomedical informatics.</a:t>
            </a:r>
          </a:p>
          <a:p>
            <a:endParaRPr lang="en-GB" sz="2400" dirty="0" smtClean="0"/>
          </a:p>
          <a:p>
            <a:pPr algn="ctr"/>
            <a:r>
              <a:rPr lang="en-GB" sz="2400" b="1" i="1" dirty="0" smtClean="0"/>
              <a:t>BUT</a:t>
            </a:r>
          </a:p>
          <a:p>
            <a:pPr algn="ctr"/>
            <a:endParaRPr lang="en-GB" sz="2400" b="1" i="1" dirty="0" smtClean="0"/>
          </a:p>
          <a:p>
            <a:pPr marL="285750" indent="-285750">
              <a:buFont typeface="Wingdings" panose="05000000000000000000" pitchFamily="2" charset="2"/>
              <a:buChar char="§"/>
            </a:pPr>
            <a:r>
              <a:rPr lang="en-GB" sz="2400" dirty="0" smtClean="0"/>
              <a:t>It has not advanced our understanding of cement, a highly complex material, and how it thickens.</a:t>
            </a:r>
          </a:p>
          <a:p>
            <a:pPr marL="285750" indent="-285750">
              <a:buFont typeface="Wingdings" panose="05000000000000000000" pitchFamily="2" charset="2"/>
              <a:buChar char="§"/>
            </a:pPr>
            <a:endParaRPr lang="en-GB" sz="2400" dirty="0" smtClean="0"/>
          </a:p>
          <a:p>
            <a:pPr algn="ctr"/>
            <a:r>
              <a:rPr lang="en-GB" sz="2400" b="1" i="1" dirty="0" smtClean="0"/>
              <a:t>SO</a:t>
            </a:r>
          </a:p>
          <a:p>
            <a:pPr algn="ctr"/>
            <a:endParaRPr lang="en-GB" sz="2400" b="1" i="1" dirty="0" smtClean="0"/>
          </a:p>
          <a:p>
            <a:pPr marL="285750" indent="-285750">
              <a:buFont typeface="Wingdings" panose="05000000000000000000" pitchFamily="2" charset="2"/>
              <a:buChar char="§"/>
            </a:pPr>
            <a:r>
              <a:rPr lang="en-GB" sz="2400" dirty="0" smtClean="0"/>
              <a:t>There’s no foundation for the development of new kinds of cement</a:t>
            </a:r>
          </a:p>
          <a:p>
            <a:endParaRPr lang="en-GB" dirty="0"/>
          </a:p>
        </p:txBody>
      </p:sp>
    </p:spTree>
    <p:extLst>
      <p:ext uri="{BB962C8B-B14F-4D97-AF65-F5344CB8AC3E}">
        <p14:creationId xmlns:p14="http://schemas.microsoft.com/office/powerpoint/2010/main" val="200206875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121692"/>
            <a:ext cx="9144000" cy="1534468"/>
          </a:xfrm>
        </p:spPr>
        <p:txBody>
          <a:bodyPr>
            <a:normAutofit/>
          </a:bodyPr>
          <a:lstStyle/>
          <a:p>
            <a:pPr algn="l"/>
            <a:r>
              <a:rPr lang="en-GB" sz="4000" dirty="0" smtClean="0">
                <a:latin typeface="Times New Roman" panose="02020603050405020304" pitchFamily="18" charset="0"/>
                <a:cs typeface="Times New Roman" panose="02020603050405020304" pitchFamily="18" charset="0"/>
              </a:rPr>
              <a:t>Understanding cement setting needs theory</a:t>
            </a:r>
            <a:r>
              <a:rPr lang="en-GB" sz="4000" dirty="0">
                <a:latin typeface="Times New Roman" panose="02020603050405020304" pitchFamily="18" charset="0"/>
                <a:cs typeface="Times New Roman" panose="02020603050405020304" pitchFamily="18" charset="0"/>
              </a:rPr>
              <a:t/>
            </a:r>
            <a:br>
              <a:rPr lang="en-GB" sz="4000" dirty="0">
                <a:latin typeface="Times New Roman" panose="02020603050405020304" pitchFamily="18" charset="0"/>
                <a:cs typeface="Times New Roman" panose="02020603050405020304" pitchFamily="18" charset="0"/>
              </a:rPr>
            </a:br>
            <a:endParaRPr lang="en-GB" sz="4000" dirty="0">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pic>
        <p:nvPicPr>
          <p:cNvPr id="3" name="Picture 2" descr="img7.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7681" y="3501008"/>
            <a:ext cx="5360033" cy="3024336"/>
          </a:xfrm>
          <a:prstGeom prst="rect">
            <a:avLst/>
          </a:prstGeom>
        </p:spPr>
      </p:pic>
      <p:pic>
        <p:nvPicPr>
          <p:cNvPr id="6" name="Picture 5" descr="img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95936" y="1412776"/>
            <a:ext cx="5043707" cy="1585493"/>
          </a:xfrm>
          <a:prstGeom prst="rect">
            <a:avLst/>
          </a:prstGeom>
        </p:spPr>
      </p:pic>
      <p:pic>
        <p:nvPicPr>
          <p:cNvPr id="7" name="Picture 6" descr="img9.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1560" y="1268760"/>
            <a:ext cx="2866372" cy="4968552"/>
          </a:xfrm>
          <a:prstGeom prst="rect">
            <a:avLst/>
          </a:prstGeom>
        </p:spPr>
      </p:pic>
    </p:spTree>
    <p:extLst>
      <p:ext uri="{BB962C8B-B14F-4D97-AF65-F5344CB8AC3E}">
        <p14:creationId xmlns:p14="http://schemas.microsoft.com/office/powerpoint/2010/main" val="110664851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121692"/>
            <a:ext cx="9144000" cy="1534468"/>
          </a:xfrm>
        </p:spPr>
        <p:txBody>
          <a:bodyPr>
            <a:normAutofit/>
          </a:bodyPr>
          <a:lstStyle/>
          <a:p>
            <a:pPr algn="l"/>
            <a:r>
              <a:rPr lang="en-GB" sz="4000" dirty="0" smtClean="0">
                <a:latin typeface="Times New Roman" panose="02020603050405020304" pitchFamily="18" charset="0"/>
                <a:cs typeface="Times New Roman" panose="02020603050405020304" pitchFamily="18" charset="0"/>
              </a:rPr>
              <a:t>Understanding cement setting needs theory</a:t>
            </a:r>
            <a:r>
              <a:rPr lang="en-GB" sz="4000" dirty="0">
                <a:latin typeface="Times New Roman" panose="02020603050405020304" pitchFamily="18" charset="0"/>
                <a:cs typeface="Times New Roman" panose="02020603050405020304" pitchFamily="18" charset="0"/>
              </a:rPr>
              <a:t/>
            </a:r>
            <a:br>
              <a:rPr lang="en-GB" sz="4000" dirty="0">
                <a:latin typeface="Times New Roman" panose="02020603050405020304" pitchFamily="18" charset="0"/>
                <a:cs typeface="Times New Roman" panose="02020603050405020304" pitchFamily="18" charset="0"/>
              </a:rPr>
            </a:br>
            <a:endParaRPr lang="en-GB" sz="4000" dirty="0">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pic>
        <p:nvPicPr>
          <p:cNvPr id="1026" name="Picture 2" descr="C:\Users\Sinead.Carroll\Pictures\RH Pres\img3.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8024" y="980729"/>
            <a:ext cx="2813088" cy="27363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g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032" y="1142377"/>
            <a:ext cx="3275856" cy="2598502"/>
          </a:xfrm>
          <a:prstGeom prst="rect">
            <a:avLst/>
          </a:prstGeom>
        </p:spPr>
      </p:pic>
      <p:pic>
        <p:nvPicPr>
          <p:cNvPr id="10" name="Picture 9" descr="img4.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5325" y="4028862"/>
            <a:ext cx="2844547" cy="2851859"/>
          </a:xfrm>
          <a:prstGeom prst="rect">
            <a:avLst/>
          </a:prstGeom>
        </p:spPr>
      </p:pic>
      <p:pic>
        <p:nvPicPr>
          <p:cNvPr id="11" name="Picture 10" descr="img2.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0" y="3861048"/>
            <a:ext cx="3470199" cy="2924943"/>
          </a:xfrm>
          <a:prstGeom prst="rect">
            <a:avLst/>
          </a:prstGeom>
        </p:spPr>
      </p:pic>
    </p:spTree>
    <p:extLst>
      <p:ext uri="{BB962C8B-B14F-4D97-AF65-F5344CB8AC3E}">
        <p14:creationId xmlns:p14="http://schemas.microsoft.com/office/powerpoint/2010/main" val="76923262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6DE3414C-EAF4-4835-BDC0-AA9979A8BEAB}" type="slidenum">
              <a:rPr lang="en-US" smtClean="0"/>
              <a:pPr>
                <a:defRPr/>
              </a:pPr>
              <a:t>29</a:t>
            </a:fld>
            <a:endParaRPr lang="en-US"/>
          </a:p>
        </p:txBody>
      </p:sp>
      <p:sp>
        <p:nvSpPr>
          <p:cNvPr id="4" name="Rectangle 3"/>
          <p:cNvSpPr/>
          <p:nvPr/>
        </p:nvSpPr>
        <p:spPr>
          <a:xfrm>
            <a:off x="0" y="0"/>
            <a:ext cx="5421086" cy="553998"/>
          </a:xfrm>
          <a:prstGeom prst="rect">
            <a:avLst/>
          </a:prstGeom>
        </p:spPr>
        <p:txBody>
          <a:bodyPr wrap="square">
            <a:spAutoFit/>
          </a:bodyPr>
          <a:lstStyle/>
          <a:p>
            <a:pPr lvl="0"/>
            <a:r>
              <a:rPr lang="en-US" sz="3000" kern="0" dirty="0">
                <a:solidFill>
                  <a:schemeClr val="bg1"/>
                </a:solidFill>
                <a:latin typeface="Century Gothic" pitchFamily="34" charset="0"/>
                <a:ea typeface="Osaka"/>
                <a:cs typeface="Century Gothic" pitchFamily="34" charset="0"/>
              </a:rPr>
              <a:t>Patient-specific medicine</a:t>
            </a:r>
            <a:endParaRPr lang="en-GB" dirty="0">
              <a:solidFill>
                <a:schemeClr val="bg1"/>
              </a:solidFill>
            </a:endParaRPr>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312" y="1934937"/>
            <a:ext cx="5346774" cy="453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81436" y="1056305"/>
            <a:ext cx="4821641" cy="523220"/>
          </a:xfrm>
          <a:prstGeom prst="rect">
            <a:avLst/>
          </a:prstGeom>
        </p:spPr>
        <p:txBody>
          <a:bodyPr wrap="none">
            <a:spAutoFit/>
          </a:bodyPr>
          <a:lstStyle/>
          <a:p>
            <a:r>
              <a:rPr lang="en-GB" sz="2800" dirty="0"/>
              <a:t>“One Size Does Not Fit All”</a:t>
            </a:r>
          </a:p>
        </p:txBody>
      </p:sp>
      <p:sp>
        <p:nvSpPr>
          <p:cNvPr id="8" name="TextBox 7"/>
          <p:cNvSpPr txBox="1"/>
          <p:nvPr/>
        </p:nvSpPr>
        <p:spPr>
          <a:xfrm>
            <a:off x="5666016" y="1534905"/>
            <a:ext cx="3233065" cy="4893647"/>
          </a:xfrm>
          <a:prstGeom prst="rect">
            <a:avLst/>
          </a:prstGeom>
          <a:noFill/>
        </p:spPr>
        <p:txBody>
          <a:bodyPr wrap="square" rtlCol="0">
            <a:spAutoFit/>
          </a:bodyPr>
          <a:lstStyle/>
          <a:p>
            <a:r>
              <a:rPr lang="en-GB" sz="2400" b="0" dirty="0" smtClean="0">
                <a:solidFill>
                  <a:schemeClr val="tx2"/>
                </a:solidFill>
              </a:rPr>
              <a:t>“The </a:t>
            </a:r>
            <a:r>
              <a:rPr lang="en-GB" sz="2400" b="0" dirty="0">
                <a:solidFill>
                  <a:schemeClr val="tx2"/>
                </a:solidFill>
              </a:rPr>
              <a:t>power in tailored therapeutics is for us to say more clearly to </a:t>
            </a:r>
            <a:r>
              <a:rPr lang="en-GB" sz="2400" b="0" dirty="0" smtClean="0">
                <a:solidFill>
                  <a:schemeClr val="tx2"/>
                </a:solidFill>
              </a:rPr>
              <a:t>payers, providers</a:t>
            </a:r>
            <a:r>
              <a:rPr lang="en-GB" sz="2400" b="0" dirty="0">
                <a:solidFill>
                  <a:schemeClr val="tx2"/>
                </a:solidFill>
              </a:rPr>
              <a:t>, and patients, </a:t>
            </a:r>
            <a:r>
              <a:rPr lang="en-GB" sz="2400" b="0" dirty="0" smtClean="0">
                <a:solidFill>
                  <a:schemeClr val="tx2"/>
                </a:solidFill>
              </a:rPr>
              <a:t>— ‘</a:t>
            </a:r>
            <a:r>
              <a:rPr lang="en-GB" sz="2400" dirty="0">
                <a:solidFill>
                  <a:schemeClr val="tx2"/>
                </a:solidFill>
              </a:rPr>
              <a:t>this drug is not for everyone, but it is for you</a:t>
            </a:r>
            <a:r>
              <a:rPr lang="en-GB" sz="2400" b="0" dirty="0" smtClean="0">
                <a:solidFill>
                  <a:schemeClr val="tx2"/>
                </a:solidFill>
              </a:rPr>
              <a:t>’ — that </a:t>
            </a:r>
            <a:r>
              <a:rPr lang="en-GB" sz="2400" b="0" dirty="0">
                <a:solidFill>
                  <a:schemeClr val="tx2"/>
                </a:solidFill>
              </a:rPr>
              <a:t>is exceedingly powerful</a:t>
            </a:r>
            <a:r>
              <a:rPr lang="en-GB" sz="2400" b="0" dirty="0" smtClean="0">
                <a:solidFill>
                  <a:schemeClr val="tx2"/>
                </a:solidFill>
              </a:rPr>
              <a:t>.”</a:t>
            </a:r>
            <a:endParaRPr lang="en-GB" sz="2400" b="0" dirty="0">
              <a:solidFill>
                <a:schemeClr val="tx2"/>
              </a:solidFill>
            </a:endParaRPr>
          </a:p>
          <a:p>
            <a:endParaRPr lang="en-GB" sz="2400" dirty="0" smtClean="0"/>
          </a:p>
          <a:p>
            <a:r>
              <a:rPr lang="en-GB" dirty="0" smtClean="0"/>
              <a:t>John </a:t>
            </a:r>
            <a:r>
              <a:rPr lang="en-GB" dirty="0"/>
              <a:t>C. </a:t>
            </a:r>
            <a:r>
              <a:rPr lang="en-GB" dirty="0" err="1"/>
              <a:t>Lechleiter</a:t>
            </a:r>
            <a:r>
              <a:rPr lang="en-GB" dirty="0"/>
              <a:t>, Ph.D., President and Chief Executive Officer, Eli Lilly and </a:t>
            </a:r>
            <a:r>
              <a:rPr lang="en-GB" dirty="0" smtClean="0"/>
              <a:t>Company</a:t>
            </a:r>
          </a:p>
        </p:txBody>
      </p:sp>
      <p:sp>
        <p:nvSpPr>
          <p:cNvPr id="7" name="Title 1"/>
          <p:cNvSpPr txBox="1">
            <a:spLocks/>
          </p:cNvSpPr>
          <p:nvPr/>
        </p:nvSpPr>
        <p:spPr>
          <a:xfrm>
            <a:off x="251520" y="22324"/>
            <a:ext cx="8424936" cy="103041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err="1" smtClean="0">
                <a:latin typeface="Times New Roman" panose="02020603050405020304" pitchFamily="18" charset="0"/>
                <a:cs typeface="Times New Roman" panose="02020603050405020304" pitchFamily="18" charset="0"/>
              </a:rPr>
              <a:t>Personalised</a:t>
            </a:r>
            <a:r>
              <a:rPr lang="en-US" sz="4000" dirty="0" smtClean="0">
                <a:latin typeface="Times New Roman" panose="02020603050405020304" pitchFamily="18" charset="0"/>
                <a:cs typeface="Times New Roman" panose="02020603050405020304" pitchFamily="18" charset="0"/>
              </a:rPr>
              <a:t> medicine</a:t>
            </a:r>
            <a:endParaRPr lang="en-GB" sz="4000"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960313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616" y="-162272"/>
            <a:ext cx="8229600" cy="1143000"/>
          </a:xfrm>
        </p:spPr>
        <p:txBody>
          <a:bodyPr>
            <a:normAutofit/>
          </a:bodyPr>
          <a:lstStyle/>
          <a:p>
            <a:r>
              <a:rPr lang="en-GB" sz="4000" b="1" dirty="0" smtClean="0">
                <a:latin typeface="Times New Roman" panose="02020603050405020304" pitchFamily="18" charset="0"/>
                <a:cs typeface="Times New Roman" panose="02020603050405020304" pitchFamily="18" charset="0"/>
              </a:rPr>
              <a:t>This is the era of big data</a:t>
            </a:r>
            <a:endParaRPr lang="en-GB" sz="4000" b="1" dirty="0">
              <a:latin typeface="Times New Roman" panose="02020603050405020304" pitchFamily="18" charset="0"/>
              <a:cs typeface="Times New Roman" panose="02020603050405020304" pitchFamily="18" charset="0"/>
            </a:endParaRPr>
          </a:p>
        </p:txBody>
      </p:sp>
      <p:sp>
        <p:nvSpPr>
          <p:cNvPr id="4" name="Rectangle 3"/>
          <p:cNvSpPr/>
          <p:nvPr/>
        </p:nvSpPr>
        <p:spPr>
          <a:xfrm>
            <a:off x="251520" y="1456323"/>
            <a:ext cx="8640960" cy="5693866"/>
          </a:xfrm>
          <a:prstGeom prst="rect">
            <a:avLst/>
          </a:prstGeom>
        </p:spPr>
        <p:txBody>
          <a:bodyPr wrap="square">
            <a:spAutoFit/>
          </a:bodyPr>
          <a:lstStyle/>
          <a:p>
            <a:pPr algn="ctr"/>
            <a:r>
              <a:rPr lang="en-GB" sz="3000" dirty="0" smtClean="0">
                <a:latin typeface="Times New Roman" panose="02020603050405020304" pitchFamily="18" charset="0"/>
                <a:cs typeface="Times New Roman" panose="02020603050405020304" pitchFamily="18" charset="0"/>
              </a:rPr>
              <a:t>Big data "size" is a constantly moving target</a:t>
            </a:r>
          </a:p>
          <a:p>
            <a:pPr algn="ctr"/>
            <a:endParaRPr lang="en-GB" sz="3000" dirty="0">
              <a:latin typeface="Times New Roman" panose="02020603050405020304" pitchFamily="18" charset="0"/>
              <a:cs typeface="Times New Roman" panose="02020603050405020304" pitchFamily="18" charset="0"/>
            </a:endParaRPr>
          </a:p>
          <a:p>
            <a:pPr algn="ctr"/>
            <a:r>
              <a:rPr lang="en-GB" sz="3200" b="1" dirty="0" smtClean="0">
                <a:solidFill>
                  <a:schemeClr val="bg1"/>
                </a:solidFill>
                <a:latin typeface="Times New Roman" panose="02020603050405020304" pitchFamily="18" charset="0"/>
                <a:cs typeface="Times New Roman" panose="02020603050405020304" pitchFamily="18" charset="0"/>
              </a:rPr>
              <a:t/>
            </a:r>
            <a:br>
              <a:rPr lang="en-GB" sz="3200" b="1" dirty="0" smtClean="0">
                <a:solidFill>
                  <a:schemeClr val="bg1"/>
                </a:solidFill>
                <a:latin typeface="Times New Roman" panose="02020603050405020304" pitchFamily="18" charset="0"/>
                <a:cs typeface="Times New Roman" panose="02020603050405020304" pitchFamily="18" charset="0"/>
              </a:rPr>
            </a:br>
            <a:r>
              <a:rPr lang="en-GB" sz="3200" b="1" dirty="0" smtClean="0">
                <a:solidFill>
                  <a:schemeClr val="bg1"/>
                </a:solidFill>
                <a:latin typeface="Times New Roman" panose="02020603050405020304" pitchFamily="18" charset="0"/>
                <a:cs typeface="Times New Roman" panose="02020603050405020304" pitchFamily="18" charset="0"/>
              </a:rPr>
              <a:t> </a:t>
            </a:r>
            <a:r>
              <a:rPr lang="en-GB" sz="3200" b="1" i="1" dirty="0" smtClean="0">
                <a:latin typeface="Times New Roman" panose="02020603050405020304" pitchFamily="18" charset="0"/>
                <a:cs typeface="Times New Roman" panose="02020603050405020304" pitchFamily="18" charset="0"/>
              </a:rPr>
              <a:t>"Big data is high volume, high velocity, and/or high variety information assets that require new forms of processing to enable enhanced decision making, insight discovery and process optimization." </a:t>
            </a:r>
            <a:endParaRPr lang="en-GB" sz="3200" b="1" i="1" dirty="0" smtClean="0">
              <a:latin typeface="Times New Roman" panose="02020603050405020304" pitchFamily="18" charset="0"/>
              <a:cs typeface="Times New Roman" panose="02020603050405020304" pitchFamily="18" charset="0"/>
            </a:endParaRPr>
          </a:p>
          <a:p>
            <a:pPr algn="ctr"/>
            <a:endParaRPr lang="en-GB" sz="3200" b="1" i="1" dirty="0">
              <a:latin typeface="Times New Roman" panose="02020603050405020304" pitchFamily="18" charset="0"/>
              <a:cs typeface="Times New Roman" panose="02020603050405020304" pitchFamily="18" charset="0"/>
            </a:endParaRPr>
          </a:p>
          <a:p>
            <a:pPr algn="ctr"/>
            <a:r>
              <a:rPr lang="en-GB" sz="2400" dirty="0">
                <a:latin typeface="Times New Roman" panose="02020603050405020304" pitchFamily="18" charset="0"/>
                <a:cs typeface="Times New Roman" panose="02020603050405020304" pitchFamily="18" charset="0"/>
              </a:rPr>
              <a:t>Gartner’s definition (2012</a:t>
            </a:r>
            <a:r>
              <a:rPr lang="en-GB" sz="2400" dirty="0" smtClean="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ctr"/>
            <a:endParaRPr lang="en-GB" sz="3200" b="1" i="1" dirty="0" smtClean="0">
              <a:latin typeface="Times New Roman" panose="02020603050405020304" pitchFamily="18" charset="0"/>
              <a:cs typeface="Times New Roman" panose="02020603050405020304" pitchFamily="18" charset="0"/>
            </a:endParaRPr>
          </a:p>
          <a:p>
            <a:endParaRPr lang="en-GB" dirty="0">
              <a:solidFill>
                <a:schemeClr val="bg1"/>
              </a:solidFill>
            </a:endParaRPr>
          </a:p>
        </p:txBody>
      </p:sp>
      <p:cxnSp>
        <p:nvCxnSpPr>
          <p:cNvPr id="5" name="Straight Connector 4"/>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854022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352" y="-162272"/>
            <a:ext cx="8229600" cy="1143000"/>
          </a:xfrm>
        </p:spPr>
        <p:txBody>
          <a:bodyPr>
            <a:normAutofit/>
          </a:bodyPr>
          <a:lstStyle/>
          <a:p>
            <a:r>
              <a:rPr lang="en-GB" dirty="0" smtClean="0">
                <a:latin typeface="Times New Roman" panose="02020603050405020304" pitchFamily="18" charset="0"/>
                <a:cs typeface="Times New Roman" panose="02020603050405020304" pitchFamily="18" charset="0"/>
              </a:rPr>
              <a:t>Personalised Medicine</a:t>
            </a:r>
            <a:endParaRPr lang="en-GB"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124744"/>
            <a:ext cx="8229600" cy="5040560"/>
          </a:xfrm>
        </p:spPr>
        <p:txBody>
          <a:bodyPr>
            <a:normAutofit fontScale="85000" lnSpcReduction="10000"/>
          </a:bodyPr>
          <a:lstStyle/>
          <a:p>
            <a:pPr marL="571500" indent="-514350">
              <a:buFont typeface="Wingdings" charset="2"/>
              <a:buAutoNum type="alphaUcParenR"/>
            </a:pPr>
            <a:r>
              <a:rPr lang="en-US" dirty="0" smtClean="0"/>
              <a:t>Downward causation</a:t>
            </a:r>
          </a:p>
          <a:p>
            <a:pPr marL="514350" indent="-457200">
              <a:buAutoNum type="alphaUcParenR"/>
            </a:pPr>
            <a:endParaRPr lang="en-US" dirty="0" smtClean="0"/>
          </a:p>
          <a:p>
            <a:pPr marL="514350" indent="-457200">
              <a:buAutoNum type="alphaUcParenR"/>
            </a:pPr>
            <a:r>
              <a:rPr lang="en-US" dirty="0" smtClean="0"/>
              <a:t>Complexity</a:t>
            </a:r>
            <a:r>
              <a:rPr lang="en-US" dirty="0"/>
              <a:t> of the feature space/vastness of the datasets required to achieve statistical significance</a:t>
            </a:r>
            <a:r>
              <a:rPr lang="en-US" dirty="0" smtClean="0"/>
              <a:t>.</a:t>
            </a:r>
          </a:p>
          <a:p>
            <a:pPr marL="514350" indent="-457200">
              <a:buAutoNum type="alphaUcParenR"/>
            </a:pPr>
            <a:endParaRPr lang="en-US" dirty="0" smtClean="0"/>
          </a:p>
          <a:p>
            <a:pPr marL="514350" indent="-457200">
              <a:buAutoNum type="alphaUcParenR"/>
            </a:pPr>
            <a:r>
              <a:rPr lang="en-US" dirty="0" smtClean="0"/>
              <a:t>Relative </a:t>
            </a:r>
            <a:r>
              <a:rPr lang="en-US" dirty="0"/>
              <a:t>lack of information </a:t>
            </a:r>
            <a:r>
              <a:rPr lang="en-US" dirty="0" smtClean="0"/>
              <a:t>about the </a:t>
            </a:r>
            <a:r>
              <a:rPr lang="en-US" dirty="0"/>
              <a:t>dynamical processes of </a:t>
            </a:r>
            <a:r>
              <a:rPr lang="en-US" dirty="0" smtClean="0"/>
              <a:t>disease</a:t>
            </a:r>
          </a:p>
          <a:p>
            <a:pPr marL="514350" indent="-457200">
              <a:buAutoNum type="alphaUcParenR"/>
            </a:pPr>
            <a:endParaRPr lang="en-US" dirty="0" smtClean="0"/>
          </a:p>
          <a:p>
            <a:pPr marL="514350" indent="-457200">
              <a:buAutoNum type="alphaUcParenR"/>
            </a:pPr>
            <a:r>
              <a:rPr lang="en-US" dirty="0" smtClean="0"/>
              <a:t>Mechanistic models/descriptions are required by regulatory agencies (FDA, EMA) in order to satisfy them about how a drug/treatment acts. Mere statistics will never be deemed acceptable here.</a:t>
            </a:r>
            <a:endParaRPr lang="en-GB" dirty="0"/>
          </a:p>
          <a:p>
            <a:pPr indent="-457200"/>
            <a:endParaRPr lang="en-GB" dirty="0"/>
          </a:p>
        </p:txBody>
      </p:sp>
      <p:cxnSp>
        <p:nvCxnSpPr>
          <p:cNvPr id="4" name="Straight Connector 3"/>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275782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945467" y="6457917"/>
            <a:ext cx="163907" cy="329147"/>
          </a:xfrm>
          <a:prstGeom prst="rect">
            <a:avLst/>
          </a:prstGeom>
          <a:noFill/>
        </p:spPr>
        <p:txBody>
          <a:bodyPr wrap="square" rtlCol="0">
            <a:spAutoFit/>
          </a:bodyPr>
          <a:lstStyle/>
          <a:p>
            <a:endParaRPr lang="en-US" dirty="0"/>
          </a:p>
        </p:txBody>
      </p:sp>
      <p:pic>
        <p:nvPicPr>
          <p:cNvPr id="3" name="Picture 8" descr="DNA_sequencing"/>
          <p:cNvPicPr>
            <a:picLocks noChangeAspect="1" noChangeArrowheads="1"/>
          </p:cNvPicPr>
          <p:nvPr/>
        </p:nvPicPr>
        <p:blipFill>
          <a:blip r:embed="rId3"/>
          <a:srcRect/>
          <a:stretch>
            <a:fillRect/>
          </a:stretch>
        </p:blipFill>
        <p:spPr bwMode="auto">
          <a:xfrm>
            <a:off x="34925" y="771575"/>
            <a:ext cx="4692650" cy="3665537"/>
          </a:xfrm>
          <a:prstGeom prst="rect">
            <a:avLst/>
          </a:prstGeom>
          <a:noFill/>
          <a:ln w="9525">
            <a:noFill/>
            <a:miter lim="800000"/>
            <a:headEnd/>
            <a:tailEnd/>
          </a:ln>
        </p:spPr>
      </p:pic>
      <p:sp>
        <p:nvSpPr>
          <p:cNvPr id="4" name="Rectangle 2"/>
          <p:cNvSpPr txBox="1">
            <a:spLocks noChangeArrowheads="1"/>
          </p:cNvSpPr>
          <p:nvPr/>
        </p:nvSpPr>
        <p:spPr bwMode="auto">
          <a:xfrm>
            <a:off x="44450" y="-53773"/>
            <a:ext cx="4103007" cy="85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ＭＳ Ｐゴシック" charset="0"/>
              </a:defRPr>
            </a:lvl1pPr>
            <a:lvl2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a:lstStyle>
          <a:p>
            <a:r>
              <a:rPr lang="en-GB" kern="0" dirty="0" smtClean="0">
                <a:solidFill>
                  <a:srgbClr val="0070C0"/>
                </a:solidFill>
              </a:rPr>
              <a:t>Genome Sequencing</a:t>
            </a:r>
          </a:p>
        </p:txBody>
      </p:sp>
      <p:pic>
        <p:nvPicPr>
          <p:cNvPr id="5" name="Picture 6" descr="genome"/>
          <p:cNvPicPr>
            <a:picLocks noChangeAspect="1" noChangeArrowheads="1"/>
          </p:cNvPicPr>
          <p:nvPr/>
        </p:nvPicPr>
        <p:blipFill>
          <a:blip r:embed="rId4"/>
          <a:srcRect/>
          <a:stretch>
            <a:fillRect/>
          </a:stretch>
        </p:blipFill>
        <p:spPr bwMode="auto">
          <a:xfrm>
            <a:off x="4868863" y="116632"/>
            <a:ext cx="4095750" cy="3616325"/>
          </a:xfrm>
          <a:prstGeom prst="rect">
            <a:avLst/>
          </a:prstGeom>
          <a:noFill/>
          <a:ln w="9525">
            <a:noFill/>
            <a:miter lim="800000"/>
            <a:headEnd/>
            <a:tailEnd/>
          </a:ln>
        </p:spPr>
      </p:pic>
      <p:sp>
        <p:nvSpPr>
          <p:cNvPr id="6" name="Text Box 7"/>
          <p:cNvSpPr txBox="1">
            <a:spLocks noChangeArrowheads="1"/>
          </p:cNvSpPr>
          <p:nvPr/>
        </p:nvSpPr>
        <p:spPr bwMode="auto">
          <a:xfrm>
            <a:off x="4598504" y="3717032"/>
            <a:ext cx="4535809" cy="1323439"/>
          </a:xfrm>
          <a:prstGeom prst="rect">
            <a:avLst/>
          </a:prstGeom>
          <a:noFill/>
          <a:ln w="9525">
            <a:noFill/>
            <a:miter lim="800000"/>
            <a:headEnd/>
            <a:tailEnd/>
          </a:ln>
        </p:spPr>
        <p:txBody>
          <a:bodyPr wrap="square">
            <a:spAutoFit/>
          </a:bodyPr>
          <a:lstStyle/>
          <a:p>
            <a:pPr>
              <a:spcBef>
                <a:spcPct val="50000"/>
              </a:spcBef>
            </a:pPr>
            <a:r>
              <a:rPr lang="en-US" sz="2000" b="0" dirty="0">
                <a:solidFill>
                  <a:schemeClr val="tx1"/>
                </a:solidFill>
              </a:rPr>
              <a:t>In 2001, the Human Genome Project consortium </a:t>
            </a:r>
            <a:r>
              <a:rPr lang="en-US" sz="2000" b="0" dirty="0" smtClean="0">
                <a:solidFill>
                  <a:schemeClr val="tx1"/>
                </a:solidFill>
              </a:rPr>
              <a:t>published </a:t>
            </a:r>
            <a:r>
              <a:rPr lang="en-US" sz="2000" b="0" dirty="0">
                <a:solidFill>
                  <a:schemeClr val="tx1"/>
                </a:solidFill>
              </a:rPr>
              <a:t>its working draft in Nature and Science. </a:t>
            </a:r>
            <a:r>
              <a:rPr lang="en-US" sz="2000" b="0" dirty="0" smtClean="0">
                <a:solidFill>
                  <a:schemeClr val="tx1"/>
                </a:solidFill>
              </a:rPr>
              <a:t>It </a:t>
            </a:r>
            <a:r>
              <a:rPr lang="en-US" sz="2000" dirty="0" smtClean="0"/>
              <a:t>cost </a:t>
            </a:r>
            <a:r>
              <a:rPr lang="en-US" sz="2000" dirty="0"/>
              <a:t>£1.9bn and </a:t>
            </a:r>
            <a:r>
              <a:rPr lang="en-US" sz="2000" dirty="0" smtClean="0"/>
              <a:t>took </a:t>
            </a:r>
            <a:r>
              <a:rPr lang="en-US" sz="2000" dirty="0"/>
              <a:t>12 </a:t>
            </a:r>
            <a:r>
              <a:rPr lang="en-US" sz="2000" dirty="0" smtClean="0"/>
              <a:t>years.</a:t>
            </a:r>
            <a:endParaRPr lang="en-GB" sz="2000" b="0" dirty="0">
              <a:solidFill>
                <a:schemeClr val="tx1"/>
              </a:solidFill>
            </a:endParaRPr>
          </a:p>
        </p:txBody>
      </p:sp>
      <p:sp>
        <p:nvSpPr>
          <p:cNvPr id="2" name="Rectangle 1"/>
          <p:cNvSpPr/>
          <p:nvPr/>
        </p:nvSpPr>
        <p:spPr>
          <a:xfrm>
            <a:off x="179513" y="5085184"/>
            <a:ext cx="8856984" cy="1569660"/>
          </a:xfrm>
          <a:prstGeom prst="rect">
            <a:avLst/>
          </a:prstGeom>
        </p:spPr>
        <p:txBody>
          <a:bodyPr wrap="square">
            <a:spAutoFit/>
          </a:bodyPr>
          <a:lstStyle/>
          <a:p>
            <a:r>
              <a:rPr lang="en-US" sz="2400" dirty="0" smtClean="0">
                <a:solidFill>
                  <a:srgbClr val="333333"/>
                </a:solidFill>
                <a:latin typeface="Guardian Text Egyptian Web" charset="0"/>
              </a:rPr>
              <a:t>Its fruits have been </a:t>
            </a:r>
            <a:r>
              <a:rPr lang="en-US" sz="2400" dirty="0" err="1" smtClean="0">
                <a:solidFill>
                  <a:srgbClr val="333333"/>
                </a:solidFill>
                <a:latin typeface="Guardian Text Egyptian Web" charset="0"/>
              </a:rPr>
              <a:t>meagre</a:t>
            </a:r>
            <a:r>
              <a:rPr lang="en-US" sz="2400" dirty="0" smtClean="0">
                <a:solidFill>
                  <a:srgbClr val="333333"/>
                </a:solidFill>
                <a:latin typeface="Guardian Text Egyptian Web" charset="0"/>
              </a:rPr>
              <a:t>. Among </a:t>
            </a:r>
            <a:r>
              <a:rPr lang="en-US" sz="2400" dirty="0" smtClean="0">
                <a:solidFill>
                  <a:srgbClr val="333333"/>
                </a:solidFill>
                <a:latin typeface="Guardian Text Egyptian Web" charset="0"/>
              </a:rPr>
              <a:t>the </a:t>
            </a:r>
            <a:r>
              <a:rPr lang="en-US" sz="2400" dirty="0">
                <a:solidFill>
                  <a:srgbClr val="333333"/>
                </a:solidFill>
                <a:latin typeface="Guardian Text Egyptian Web" charset="0"/>
              </a:rPr>
              <a:t>genetic findings for common illnesses, </a:t>
            </a:r>
            <a:r>
              <a:rPr lang="en-US" sz="2400" dirty="0" smtClean="0">
                <a:solidFill>
                  <a:srgbClr val="333333"/>
                </a:solidFill>
                <a:latin typeface="Guardian Text Egyptian Web" charset="0"/>
              </a:rPr>
              <a:t>only </a:t>
            </a:r>
            <a:r>
              <a:rPr lang="en-US" sz="2400" dirty="0">
                <a:solidFill>
                  <a:srgbClr val="333333"/>
                </a:solidFill>
                <a:latin typeface="Guardian Text Egyptian Web" charset="0"/>
              </a:rPr>
              <a:t>a handful are of genuine significance for human health. Routine DNA sequencing in </a:t>
            </a:r>
            <a:r>
              <a:rPr lang="en-US" sz="2400" dirty="0" smtClean="0">
                <a:solidFill>
                  <a:srgbClr val="333333"/>
                </a:solidFill>
                <a:latin typeface="Guardian Text Egyptian Web" charset="0"/>
              </a:rPr>
              <a:t>hospitals </a:t>
            </a:r>
            <a:r>
              <a:rPr lang="en-US" sz="2400" dirty="0">
                <a:solidFill>
                  <a:srgbClr val="333333"/>
                </a:solidFill>
                <a:latin typeface="Guardian Text Egyptian Web" charset="0"/>
              </a:rPr>
              <a:t>is </a:t>
            </a:r>
            <a:r>
              <a:rPr lang="en-US" sz="2400" dirty="0" smtClean="0">
                <a:solidFill>
                  <a:srgbClr val="333333"/>
                </a:solidFill>
                <a:latin typeface="Guardian Text Egyptian Web" charset="0"/>
              </a:rPr>
              <a:t>still years away but it will need big theory to make sense of it. </a:t>
            </a:r>
            <a:endParaRPr lang="en-US" sz="2400" dirty="0"/>
          </a:p>
        </p:txBody>
      </p:sp>
    </p:spTree>
    <p:extLst>
      <p:ext uri="{BB962C8B-B14F-4D97-AF65-F5344CB8AC3E}">
        <p14:creationId xmlns:p14="http://schemas.microsoft.com/office/powerpoint/2010/main" val="258779149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
          <p:cNvSpPr>
            <a:spLocks noGrp="1"/>
          </p:cNvSpPr>
          <p:nvPr>
            <p:ph type="sldNum" sz="quarter" idx="10"/>
          </p:nvPr>
        </p:nvSpPr>
        <p:spPr>
          <a:xfrm>
            <a:off x="8524875" y="6415088"/>
            <a:ext cx="496888" cy="365125"/>
          </a:xfrm>
        </p:spPr>
        <p:txBody>
          <a:bodyPr/>
          <a:lstStyle/>
          <a:p>
            <a:pPr>
              <a:defRPr/>
            </a:pPr>
            <a:fld id="{EF4E3CBC-92ED-6B4E-ABE6-A8BE40628708}" type="slidenum">
              <a:rPr lang="en-US"/>
              <a:pPr>
                <a:defRPr/>
              </a:pPr>
              <a:t>32</a:t>
            </a:fld>
            <a:endParaRPr lang="en-US"/>
          </a:p>
        </p:txBody>
      </p:sp>
      <p:sp>
        <p:nvSpPr>
          <p:cNvPr id="13" name="Title 1"/>
          <p:cNvSpPr txBox="1">
            <a:spLocks/>
          </p:cNvSpPr>
          <p:nvPr/>
        </p:nvSpPr>
        <p:spPr bwMode="auto">
          <a:xfrm>
            <a:off x="82233" y="-27410"/>
            <a:ext cx="84899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GB" sz="3000" b="1" dirty="0">
                <a:solidFill>
                  <a:schemeClr val="bg1"/>
                </a:solidFill>
                <a:latin typeface="+mj-lt"/>
              </a:rPr>
              <a:t>Large scale data &amp; computing</a:t>
            </a:r>
          </a:p>
        </p:txBody>
      </p:sp>
      <p:sp>
        <p:nvSpPr>
          <p:cNvPr id="14" name="Content Placeholder 2"/>
          <p:cNvSpPr>
            <a:spLocks noGrp="1"/>
          </p:cNvSpPr>
          <p:nvPr>
            <p:ph idx="1"/>
          </p:nvPr>
        </p:nvSpPr>
        <p:spPr>
          <a:xfrm>
            <a:off x="4915785" y="1219795"/>
            <a:ext cx="4182178" cy="5089525"/>
          </a:xfrm>
        </p:spPr>
        <p:txBody>
          <a:bodyPr>
            <a:normAutofit/>
          </a:bodyPr>
          <a:lstStyle/>
          <a:p>
            <a:pPr eaLnBrk="1" hangingPunct="1">
              <a:defRPr/>
            </a:pPr>
            <a:r>
              <a:rPr lang="en-GB" sz="1800" dirty="0" smtClean="0">
                <a:latin typeface="Arial"/>
                <a:cs typeface="Arial"/>
              </a:rPr>
              <a:t>Models are built for use in clinical decision support</a:t>
            </a:r>
          </a:p>
          <a:p>
            <a:pPr lvl="1" eaLnBrk="1" hangingPunct="1">
              <a:defRPr/>
            </a:pPr>
            <a:r>
              <a:rPr lang="en-GB" sz="1700" dirty="0" smtClean="0">
                <a:latin typeface="Arial"/>
                <a:cs typeface="Arial"/>
              </a:rPr>
              <a:t> results are needed in a timely fashion.</a:t>
            </a:r>
          </a:p>
          <a:p>
            <a:pPr eaLnBrk="1" hangingPunct="1">
              <a:defRPr/>
            </a:pPr>
            <a:r>
              <a:rPr lang="en-GB" sz="1800" dirty="0" smtClean="0">
                <a:latin typeface="Arial"/>
                <a:cs typeface="Arial"/>
              </a:rPr>
              <a:t>It is necessary to have the possibility of seamlessly “plugging in” resources for parallel and large scale computing “here and now”</a:t>
            </a:r>
          </a:p>
          <a:p>
            <a:pPr lvl="1" eaLnBrk="1" hangingPunct="1">
              <a:defRPr/>
            </a:pPr>
            <a:r>
              <a:rPr lang="en-GB" sz="1700" dirty="0" err="1" smtClean="0">
                <a:latin typeface="Arial"/>
                <a:cs typeface="Arial"/>
              </a:rPr>
              <a:t>petascale</a:t>
            </a:r>
            <a:r>
              <a:rPr lang="en-GB" sz="1700" dirty="0" smtClean="0">
                <a:latin typeface="Arial"/>
                <a:cs typeface="Arial"/>
              </a:rPr>
              <a:t> computing is needed to perform e.g.:</a:t>
            </a:r>
          </a:p>
          <a:p>
            <a:pPr lvl="2" eaLnBrk="1" hangingPunct="1">
              <a:defRPr/>
            </a:pPr>
            <a:r>
              <a:rPr lang="en-GB" sz="1700" dirty="0" smtClean="0">
                <a:latin typeface="Arial"/>
                <a:cs typeface="Arial"/>
              </a:rPr>
              <a:t>activities like drug binding affinity determination</a:t>
            </a:r>
          </a:p>
          <a:p>
            <a:pPr lvl="2" eaLnBrk="1" hangingPunct="1">
              <a:defRPr/>
            </a:pPr>
            <a:r>
              <a:rPr lang="en-GB" sz="1700" dirty="0" err="1" smtClean="0">
                <a:latin typeface="Arial"/>
                <a:cs typeface="Arial"/>
              </a:rPr>
              <a:t>bBlood</a:t>
            </a:r>
            <a:r>
              <a:rPr lang="en-GB" sz="1700" dirty="0" smtClean="0">
                <a:latin typeface="Arial"/>
                <a:cs typeface="Arial"/>
              </a:rPr>
              <a:t> flow through tumours</a:t>
            </a:r>
          </a:p>
          <a:p>
            <a:pPr eaLnBrk="1" hangingPunct="1">
              <a:defRPr/>
            </a:pPr>
            <a:endParaRPr lang="en-GB" sz="1800" dirty="0">
              <a:latin typeface="Arial"/>
              <a:cs typeface="Arial"/>
            </a:endParaRPr>
          </a:p>
        </p:txBody>
      </p:sp>
      <p:pic>
        <p:nvPicPr>
          <p:cNvPr id="15" name="Bild 6" descr="Bildschirmfoto 2010-06-14 um 19.28.13.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9063" y="1443112"/>
            <a:ext cx="4846637" cy="35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52400" y="5299075"/>
            <a:ext cx="5041900" cy="1200150"/>
          </a:xfrm>
          <a:prstGeom prst="rect">
            <a:avLst/>
          </a:prstGeom>
        </p:spPr>
        <p:txBody>
          <a:bodyPr>
            <a:spAutoFit/>
          </a:bodyPr>
          <a:lstStyle/>
          <a:p>
            <a:pPr defTabSz="914400" fontAlgn="auto">
              <a:spcBef>
                <a:spcPts val="0"/>
              </a:spcBef>
              <a:spcAft>
                <a:spcPts val="0"/>
              </a:spcAft>
              <a:defRPr/>
            </a:pPr>
            <a:r>
              <a:rPr lang="en-GB" b="1" dirty="0">
                <a:solidFill>
                  <a:schemeClr val="accent3"/>
                </a:solidFill>
                <a:latin typeface="+mn-lt"/>
                <a:ea typeface="ＭＳ Ｐゴシック" charset="-128"/>
                <a:cs typeface="+mn-cs"/>
              </a:rPr>
              <a:t>Seamless access and integration of distributed, heterogeneous data in a data warehouse repeatedly over time (≈ 200 GB / patient and time point)</a:t>
            </a:r>
          </a:p>
        </p:txBody>
      </p:sp>
      <p:cxnSp>
        <p:nvCxnSpPr>
          <p:cNvPr id="8" name="Straight Connector 7"/>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251520" y="22324"/>
            <a:ext cx="8424936" cy="103041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latin typeface="Times New Roman" panose="02020603050405020304" pitchFamily="18" charset="0"/>
                <a:cs typeface="Times New Roman" panose="02020603050405020304" pitchFamily="18" charset="0"/>
              </a:rPr>
              <a:t>Big data in medical science</a:t>
            </a:r>
            <a:endParaRPr lang="en-GB"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497227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6" y="-171400"/>
            <a:ext cx="9125744" cy="1143000"/>
          </a:xfrm>
        </p:spPr>
        <p:txBody>
          <a:bodyPr>
            <a:normAutofit/>
          </a:bodyPr>
          <a:lstStyle/>
          <a:p>
            <a:pPr algn="l"/>
            <a:r>
              <a:rPr lang="en-GB" sz="3800" dirty="0" smtClean="0">
                <a:latin typeface="Times New Roman" panose="02020603050405020304" pitchFamily="18" charset="0"/>
                <a:cs typeface="Times New Roman" panose="02020603050405020304" pitchFamily="18" charset="0"/>
              </a:rPr>
              <a:t>Why has it now become precision medicine? </a:t>
            </a:r>
            <a:endParaRPr lang="en-GB" sz="3800" dirty="0">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graphicFrame>
        <p:nvGraphicFramePr>
          <p:cNvPr id="55" name="Diagram 54"/>
          <p:cNvGraphicFramePr/>
          <p:nvPr>
            <p:extLst>
              <p:ext uri="{D42A27DB-BD31-4B8C-83A1-F6EECF244321}">
                <p14:modId xmlns:p14="http://schemas.microsoft.com/office/powerpoint/2010/main" val="3485211221"/>
              </p:ext>
            </p:extLst>
          </p:nvPr>
        </p:nvGraphicFramePr>
        <p:xfrm>
          <a:off x="1538790" y="1080120"/>
          <a:ext cx="6066420" cy="52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183825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2324"/>
            <a:ext cx="8712968" cy="2583160"/>
          </a:xfrm>
        </p:spPr>
        <p:txBody>
          <a:bodyPr>
            <a:normAutofit/>
          </a:bodyPr>
          <a:lstStyle/>
          <a:p>
            <a:r>
              <a:rPr lang="en-US" sz="3800" dirty="0" smtClean="0">
                <a:latin typeface="Times New Roman" panose="02020603050405020304" pitchFamily="18" charset="0"/>
                <a:cs typeface="Times New Roman" panose="02020603050405020304" pitchFamily="18" charset="0"/>
              </a:rPr>
              <a:t>Bob May:</a:t>
            </a:r>
            <a:r>
              <a:rPr lang="en-US" sz="3800" dirty="0">
                <a:latin typeface="Times New Roman" panose="02020603050405020304" pitchFamily="18" charset="0"/>
                <a:cs typeface="Times New Roman" panose="02020603050405020304" pitchFamily="18" charset="0"/>
              </a:rPr>
              <a:t> </a:t>
            </a:r>
            <a:r>
              <a:rPr lang="en-US" sz="3800" dirty="0" smtClean="0">
                <a:latin typeface="Times New Roman" panose="02020603050405020304" pitchFamily="18" charset="0"/>
                <a:cs typeface="Times New Roman" panose="02020603050405020304" pitchFamily="18" charset="0"/>
              </a:rPr>
              <a:t>‘</a:t>
            </a:r>
            <a:r>
              <a:rPr lang="en-US" sz="3800" i="1" dirty="0" smtClean="0">
                <a:latin typeface="Times New Roman" panose="02020603050405020304" pitchFamily="18" charset="0"/>
                <a:cs typeface="Times New Roman" panose="02020603050405020304" pitchFamily="18" charset="0"/>
              </a:rPr>
              <a:t>Mathematics </a:t>
            </a:r>
            <a:r>
              <a:rPr lang="en-US" sz="3800" i="1" dirty="0">
                <a:latin typeface="Times New Roman" panose="02020603050405020304" pitchFamily="18" charset="0"/>
                <a:cs typeface="Times New Roman" panose="02020603050405020304" pitchFamily="18" charset="0"/>
              </a:rPr>
              <a:t>does not have the long-standing relation to the life sciences that it does </a:t>
            </a:r>
            <a:r>
              <a:rPr lang="en-US" sz="3800" i="1" dirty="0" smtClean="0">
                <a:latin typeface="Times New Roman" panose="02020603050405020304" pitchFamily="18" charset="0"/>
                <a:cs typeface="Times New Roman" panose="02020603050405020304" pitchFamily="18" charset="0"/>
              </a:rPr>
              <a:t>to the physical sciences’ </a:t>
            </a:r>
            <a:endParaRPr lang="en-GB" sz="3800" i="1" dirty="0">
              <a:latin typeface="Times New Roman" panose="02020603050405020304" pitchFamily="18" charset="0"/>
              <a:cs typeface="Times New Roman" panose="02020603050405020304" pitchFamily="18" charset="0"/>
            </a:endParaRPr>
          </a:p>
        </p:txBody>
      </p:sp>
      <p:pic>
        <p:nvPicPr>
          <p:cNvPr id="4098" name="Picture 2" descr="Lord Robert Ma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72706" y="2479462"/>
            <a:ext cx="3398589" cy="36138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20272" y="6529573"/>
            <a:ext cx="2736304" cy="307777"/>
          </a:xfrm>
          <a:prstGeom prst="rect">
            <a:avLst/>
          </a:prstGeom>
          <a:noFill/>
        </p:spPr>
        <p:txBody>
          <a:bodyPr wrap="square" rtlCol="0">
            <a:spAutoFit/>
          </a:bodyPr>
          <a:lstStyle/>
          <a:p>
            <a:r>
              <a:rPr lang="en-GB" sz="1400" dirty="0" smtClean="0">
                <a:latin typeface="Times New Roman" panose="02020603050405020304" pitchFamily="18" charset="0"/>
                <a:cs typeface="Times New Roman" panose="02020603050405020304" pitchFamily="18" charset="0"/>
              </a:rPr>
              <a:t>Image Credit: Royal Society</a:t>
            </a:r>
            <a:endParaRPr lang="en-GB"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557420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409724"/>
            <a:ext cx="8568952" cy="1534468"/>
          </a:xfrm>
        </p:spPr>
        <p:txBody>
          <a:bodyPr>
            <a:normAutofit/>
          </a:bodyPr>
          <a:lstStyle/>
          <a:p>
            <a:pPr algn="l"/>
            <a:r>
              <a:rPr lang="en-US" sz="4000" dirty="0" smtClean="0">
                <a:latin typeface="Times New Roman" panose="02020603050405020304" pitchFamily="18" charset="0"/>
                <a:cs typeface="Times New Roman" panose="02020603050405020304" pitchFamily="18" charset="0"/>
              </a:rPr>
              <a:t>A rare sight in biology laboratories</a:t>
            </a:r>
            <a:endParaRPr lang="en-GB" sz="40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455876" y="3356992"/>
            <a:ext cx="2232248" cy="369332"/>
          </a:xfrm>
          <a:prstGeom prst="rect">
            <a:avLst/>
          </a:prstGeom>
          <a:noFill/>
        </p:spPr>
        <p:txBody>
          <a:bodyPr wrap="square" rtlCol="0">
            <a:spAutoFit/>
          </a:bodyPr>
          <a:lstStyle/>
          <a:p>
            <a:pPr algn="ctr"/>
            <a:r>
              <a:rPr lang="en-GB" dirty="0" err="1">
                <a:solidFill>
                  <a:prstClr val="white"/>
                </a:solidFill>
              </a:rPr>
              <a:t>tbc</a:t>
            </a:r>
            <a:endParaRPr lang="en-GB" dirty="0">
              <a:solidFill>
                <a:prstClr val="white"/>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51720" y="1704184"/>
            <a:ext cx="5392373" cy="4044280"/>
          </a:xfrm>
          <a:prstGeom prst="rect">
            <a:avLst/>
          </a:prstGeom>
        </p:spPr>
      </p:pic>
      <p:sp>
        <p:nvSpPr>
          <p:cNvPr id="5" name="TextBox 4"/>
          <p:cNvSpPr txBox="1"/>
          <p:nvPr/>
        </p:nvSpPr>
        <p:spPr>
          <a:xfrm>
            <a:off x="575556" y="6488668"/>
            <a:ext cx="7992888" cy="369332"/>
          </a:xfrm>
          <a:prstGeom prst="rect">
            <a:avLst/>
          </a:prstGeom>
          <a:noFill/>
        </p:spPr>
        <p:txBody>
          <a:bodyPr wrap="square" rtlCol="0">
            <a:spAutoFit/>
          </a:bodyPr>
          <a:lstStyle/>
          <a:p>
            <a:pPr algn="ctr"/>
            <a:r>
              <a:rPr lang="en-GB" dirty="0" smtClean="0"/>
              <a:t>Einstein's Blackboard at the Museum of the History of Science in Oxford.</a:t>
            </a:r>
            <a:endParaRPr lang="en-GB" dirty="0"/>
          </a:p>
        </p:txBody>
      </p:sp>
      <p:cxnSp>
        <p:nvCxnSpPr>
          <p:cNvPr id="6" name="Straight Connector 5"/>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19242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Text Box 3"/>
          <p:cNvSpPr txBox="1">
            <a:spLocks noChangeArrowheads="1"/>
          </p:cNvSpPr>
          <p:nvPr/>
        </p:nvSpPr>
        <p:spPr bwMode="auto">
          <a:xfrm>
            <a:off x="323528" y="908720"/>
            <a:ext cx="8064896"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2400" dirty="0" smtClean="0">
                <a:latin typeface="Times New Roman"/>
              </a:rPr>
              <a:t>We need a </a:t>
            </a:r>
            <a:r>
              <a:rPr lang="en-GB" altLang="en-US" sz="2400" dirty="0">
                <a:latin typeface="Times New Roman"/>
              </a:rPr>
              <a:t>binding </a:t>
            </a:r>
            <a:r>
              <a:rPr lang="en-GB" altLang="en-US" sz="2400" dirty="0" smtClean="0">
                <a:latin typeface="Times New Roman"/>
              </a:rPr>
              <a:t>affinity predictor for </a:t>
            </a:r>
            <a:r>
              <a:rPr lang="en-GB" altLang="en-US" sz="2400" dirty="0">
                <a:latin typeface="Times New Roman"/>
              </a:rPr>
              <a:t>compounds with </a:t>
            </a:r>
            <a:r>
              <a:rPr lang="en-GB" altLang="en-US" sz="2400" dirty="0" smtClean="0">
                <a:latin typeface="Times New Roman"/>
              </a:rPr>
              <a:t>target proteins. </a:t>
            </a:r>
          </a:p>
          <a:p>
            <a:pPr>
              <a:spcBef>
                <a:spcPct val="50000"/>
              </a:spcBef>
            </a:pPr>
            <a:r>
              <a:rPr lang="en-GB" altLang="en-US" sz="2400" dirty="0" smtClean="0">
                <a:latin typeface="Times New Roman"/>
              </a:rPr>
              <a:t>It could be </a:t>
            </a:r>
            <a:r>
              <a:rPr lang="en-GB" altLang="en-US" sz="2400" dirty="0">
                <a:latin typeface="Times New Roman"/>
              </a:rPr>
              <a:t>used </a:t>
            </a:r>
            <a:r>
              <a:rPr lang="en-GB" altLang="en-US" sz="2400" dirty="0" smtClean="0">
                <a:latin typeface="Times New Roman"/>
              </a:rPr>
              <a:t>as a drug ranking tool in clinical decision making and as a virtual screening tool in pharmaceutical lead discovery.</a:t>
            </a:r>
            <a:endParaRPr lang="en-GB" altLang="en-US" sz="2400" dirty="0">
              <a:latin typeface="Times New Roman"/>
            </a:endParaRPr>
          </a:p>
        </p:txBody>
      </p:sp>
      <p:sp>
        <p:nvSpPr>
          <p:cNvPr id="152650" name="Rectangle 74"/>
          <p:cNvSpPr>
            <a:spLocks noChangeArrowheads="1"/>
          </p:cNvSpPr>
          <p:nvPr/>
        </p:nvSpPr>
        <p:spPr bwMode="auto">
          <a:xfrm>
            <a:off x="4395242" y="3990225"/>
            <a:ext cx="1800225" cy="1008063"/>
          </a:xfrm>
          <a:prstGeom prst="rect">
            <a:avLst/>
          </a:prstGeom>
          <a:solidFill>
            <a:schemeClr val="tx2"/>
          </a:solidFill>
          <a:ln w="12700" algn="ctr">
            <a:miter lim="800000"/>
            <a:headEnd/>
            <a:tailEnd/>
          </a:ln>
          <a:effectLst/>
          <a:scene3d>
            <a:camera prst="legacyObliqueTopRight"/>
            <a:lightRig rig="legacyFlat3" dir="b"/>
          </a:scene3d>
          <a:sp3d extrusionH="430200" prstMaterial="legacyMatte">
            <a:bevelT w="13500" h="13500" prst="angle"/>
            <a:bevelB w="13500" h="13500" prst="angle"/>
            <a:extrusionClr>
              <a:schemeClr val="tx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pic>
        <p:nvPicPr>
          <p:cNvPr id="152651" name="Picture 75" descr="2j6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23605" y="3198088"/>
            <a:ext cx="889000" cy="1087437"/>
          </a:xfrm>
          <a:prstGeom prst="rect">
            <a:avLst/>
          </a:prstGeom>
          <a:noFill/>
          <a:extLst>
            <a:ext uri="{909E8E84-426E-40dd-AFC4-6F175D3DCCD1}">
              <a14:hiddenFill xmlns:a14="http://schemas.microsoft.com/office/drawing/2010/main">
                <a:solidFill>
                  <a:srgbClr val="FFFFFF"/>
                </a:solidFill>
              </a14:hiddenFill>
            </a:ext>
          </a:extLst>
        </p:spPr>
      </p:pic>
      <p:sp>
        <p:nvSpPr>
          <p:cNvPr id="152652" name="Line 76"/>
          <p:cNvSpPr>
            <a:spLocks noChangeShapeType="1"/>
          </p:cNvSpPr>
          <p:nvPr/>
        </p:nvSpPr>
        <p:spPr bwMode="auto">
          <a:xfrm>
            <a:off x="3420517" y="4439488"/>
            <a:ext cx="863600" cy="1587"/>
          </a:xfrm>
          <a:prstGeom prst="line">
            <a:avLst/>
          </a:prstGeom>
          <a:noFill/>
          <a:ln w="127000" cmpd="dbl">
            <a:solidFill>
              <a:srgbClr val="80808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GB"/>
          </a:p>
        </p:txBody>
      </p:sp>
      <p:sp>
        <p:nvSpPr>
          <p:cNvPr id="152653" name="Line 77"/>
          <p:cNvSpPr>
            <a:spLocks noChangeShapeType="1"/>
          </p:cNvSpPr>
          <p:nvPr/>
        </p:nvSpPr>
        <p:spPr bwMode="auto">
          <a:xfrm>
            <a:off x="6444704" y="4439488"/>
            <a:ext cx="863600" cy="1587"/>
          </a:xfrm>
          <a:prstGeom prst="line">
            <a:avLst/>
          </a:prstGeom>
          <a:noFill/>
          <a:ln w="127000" cmpd="dbl">
            <a:solidFill>
              <a:srgbClr val="80808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GB"/>
          </a:p>
        </p:txBody>
      </p:sp>
      <p:sp>
        <p:nvSpPr>
          <p:cNvPr id="152654" name="Text Box 78"/>
          <p:cNvSpPr txBox="1">
            <a:spLocks noChangeArrowheads="1"/>
          </p:cNvSpPr>
          <p:nvPr/>
        </p:nvSpPr>
        <p:spPr bwMode="auto">
          <a:xfrm>
            <a:off x="4396829" y="4112463"/>
            <a:ext cx="19446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2000">
                <a:solidFill>
                  <a:schemeClr val="bg1"/>
                </a:solidFill>
              </a:rPr>
              <a:t>Blackbox-like BAC</a:t>
            </a:r>
          </a:p>
        </p:txBody>
      </p:sp>
      <p:sp>
        <p:nvSpPr>
          <p:cNvPr id="152656" name="Text Box 80"/>
          <p:cNvSpPr txBox="1">
            <a:spLocks noChangeArrowheads="1"/>
          </p:cNvSpPr>
          <p:nvPr/>
        </p:nvSpPr>
        <p:spPr bwMode="auto">
          <a:xfrm>
            <a:off x="7379815" y="3910666"/>
            <a:ext cx="144065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a:spAutoFit/>
          </a:bodyPr>
          <a:lstStyle/>
          <a:p>
            <a:pPr>
              <a:spcBef>
                <a:spcPct val="50000"/>
              </a:spcBef>
            </a:pPr>
            <a:r>
              <a:rPr lang="en-GB" altLang="en-US" sz="2000" dirty="0" smtClean="0"/>
              <a:t>Ranking of binding </a:t>
            </a:r>
            <a:r>
              <a:rPr lang="en-GB" altLang="en-US" sz="2000" dirty="0"/>
              <a:t>affinities </a:t>
            </a:r>
          </a:p>
        </p:txBody>
      </p:sp>
      <p:sp>
        <p:nvSpPr>
          <p:cNvPr id="84" name="Text Box 3"/>
          <p:cNvSpPr txBox="1">
            <a:spLocks noChangeArrowheads="1"/>
          </p:cNvSpPr>
          <p:nvPr/>
        </p:nvSpPr>
        <p:spPr bwMode="auto">
          <a:xfrm>
            <a:off x="35496" y="27226"/>
            <a:ext cx="84963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600" b="1" dirty="0">
                <a:solidFill>
                  <a:schemeClr val="bg1"/>
                </a:solidFill>
                <a:latin typeface="Century Gothic"/>
                <a:cs typeface="Century Gothic"/>
              </a:rPr>
              <a:t>Binding affinity calculator (BAC</a:t>
            </a:r>
            <a:r>
              <a:rPr lang="en-GB" altLang="en-US" sz="2600" b="1" dirty="0" smtClean="0">
                <a:solidFill>
                  <a:schemeClr val="bg1"/>
                </a:solidFill>
                <a:latin typeface="Century Gothic"/>
                <a:cs typeface="Century Gothic"/>
              </a:rPr>
              <a:t>)</a:t>
            </a:r>
            <a:endParaRPr lang="en-GB" altLang="en-US" sz="2600" b="1" dirty="0">
              <a:solidFill>
                <a:schemeClr val="bg1"/>
              </a:solidFill>
              <a:latin typeface="Century Gothic"/>
              <a:cs typeface="Century Gothic"/>
            </a:endParaRPr>
          </a:p>
        </p:txBody>
      </p:sp>
      <p:pic>
        <p:nvPicPr>
          <p:cNvPr id="50178"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09812" y="3342104"/>
            <a:ext cx="2894681"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Slide Number Placeholder 1"/>
          <p:cNvSpPr txBox="1">
            <a:spLocks/>
          </p:cNvSpPr>
          <p:nvPr/>
        </p:nvSpPr>
        <p:spPr>
          <a:xfrm>
            <a:off x="7986951" y="6409134"/>
            <a:ext cx="1008062" cy="476250"/>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defRPr/>
            </a:pPr>
            <a:fld id="{6DE3414C-EAF4-4835-BDC0-AA9979A8BEAB}" type="slidenum">
              <a:rPr lang="en-US" sz="1400" smtClean="0"/>
              <a:pPr algn="r">
                <a:defRPr/>
              </a:pPr>
              <a:t>36</a:t>
            </a:fld>
            <a:endParaRPr lang="en-US" sz="1400" dirty="0"/>
          </a:p>
        </p:txBody>
      </p:sp>
      <p:sp>
        <p:nvSpPr>
          <p:cNvPr id="2" name="TextBox 1"/>
          <p:cNvSpPr txBox="1"/>
          <p:nvPr/>
        </p:nvSpPr>
        <p:spPr>
          <a:xfrm>
            <a:off x="323529" y="5949280"/>
            <a:ext cx="8568951"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Big </a:t>
            </a:r>
            <a:r>
              <a:rPr lang="en-US" sz="2800" dirty="0">
                <a:latin typeface="Times New Roman" panose="02020603050405020304" pitchFamily="18" charset="0"/>
                <a:cs typeface="Times New Roman" panose="02020603050405020304" pitchFamily="18" charset="0"/>
              </a:rPr>
              <a:t>data </a:t>
            </a:r>
            <a:r>
              <a:rPr lang="en-US" sz="2800" i="1" dirty="0" smtClean="0">
                <a:latin typeface="Times New Roman" panose="02020603050405020304" pitchFamily="18" charset="0"/>
                <a:cs typeface="Times New Roman" panose="02020603050405020304" pitchFamily="18" charset="0"/>
              </a:rPr>
              <a:t>versus</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theory based </a:t>
            </a:r>
            <a:r>
              <a:rPr lang="en-US" sz="2800" dirty="0" smtClean="0">
                <a:latin typeface="Times New Roman" panose="02020603050405020304" pitchFamily="18" charset="0"/>
                <a:cs typeface="Times New Roman" panose="02020603050405020304" pitchFamily="18" charset="0"/>
              </a:rPr>
              <a:t>approach?</a:t>
            </a:r>
            <a:endParaRPr lang="en-US" sz="2800" i="1" dirty="0"/>
          </a:p>
        </p:txBody>
      </p:sp>
      <p:cxnSp>
        <p:nvCxnSpPr>
          <p:cNvPr id="13" name="Straight Connector 12"/>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p:nvPr>
        </p:nvSpPr>
        <p:spPr>
          <a:xfrm>
            <a:off x="107504" y="-387424"/>
            <a:ext cx="8568952" cy="1534468"/>
          </a:xfrm>
        </p:spPr>
        <p:txBody>
          <a:bodyPr>
            <a:normAutofit/>
          </a:bodyPr>
          <a:lstStyle/>
          <a:p>
            <a:pPr algn="l"/>
            <a:r>
              <a:rPr lang="en-US" sz="4000" dirty="0" smtClean="0">
                <a:latin typeface="Times New Roman" panose="02020603050405020304" pitchFamily="18" charset="0"/>
                <a:cs typeface="Times New Roman" panose="02020603050405020304" pitchFamily="18" charset="0"/>
              </a:rPr>
              <a:t>Patient specific drug design &amp; selection</a:t>
            </a:r>
            <a:endParaRPr lang="en-GB"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91068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3" descr="jh2-wt"/>
          <p:cNvPicPr>
            <a:picLocks noChangeAspect="1" noChangeArrowheads="1"/>
          </p:cNvPicPr>
          <p:nvPr/>
        </p:nvPicPr>
        <p:blipFill>
          <a:blip r:embed="rId3">
            <a:alphaModFix amt="28000"/>
            <a:extLst>
              <a:ext uri="{28A0092B-C50C-407E-A947-70E740481C1C}">
                <a14:useLocalDpi xmlns:a14="http://schemas.microsoft.com/office/drawing/2010/main"/>
              </a:ext>
            </a:extLst>
          </a:blip>
          <a:srcRect/>
          <a:stretch>
            <a:fillRect/>
          </a:stretch>
        </p:blipFill>
        <p:spPr bwMode="auto">
          <a:xfrm>
            <a:off x="4572000" y="548680"/>
            <a:ext cx="4892079" cy="6372222"/>
          </a:xfrm>
          <a:prstGeom prst="rect">
            <a:avLst/>
          </a:prstGeom>
          <a:noFill/>
          <a:extLst>
            <a:ext uri="{909E8E84-426E-40dd-AFC4-6F175D3DCCD1}">
              <a14:hiddenFill xmlns:a14="http://schemas.microsoft.com/office/drawing/2010/main">
                <a:solidFill>
                  <a:srgbClr val="FFFFFF"/>
                </a:solidFill>
              </a14:hiddenFill>
            </a:ext>
          </a:extLst>
        </p:spPr>
      </p:pic>
      <p:sp>
        <p:nvSpPr>
          <p:cNvPr id="83969" name="Title 1"/>
          <p:cNvSpPr>
            <a:spLocks noGrp="1"/>
          </p:cNvSpPr>
          <p:nvPr>
            <p:ph type="title"/>
          </p:nvPr>
        </p:nvSpPr>
        <p:spPr>
          <a:xfrm>
            <a:off x="520452" y="44624"/>
            <a:ext cx="8228012" cy="1143001"/>
          </a:xfrm>
        </p:spPr>
        <p:txBody>
          <a:bodyPr>
            <a:normAutofit fontScale="90000"/>
          </a:bodyPr>
          <a:lstStyle/>
          <a:p>
            <a:pPr eaLnBrk="1"/>
            <a:r>
              <a:rPr lang="en-GB" dirty="0" smtClean="0">
                <a:solidFill>
                  <a:schemeClr val="tx2">
                    <a:lumMod val="90000"/>
                    <a:lumOff val="10000"/>
                  </a:schemeClr>
                </a:solidFill>
                <a:ea typeface="ＭＳ Ｐゴシック" pitchFamily="34" charset="-128"/>
              </a:rPr>
              <a:t>Forecasting Clinical Treatment:</a:t>
            </a:r>
            <a:br>
              <a:rPr lang="en-GB" dirty="0" smtClean="0">
                <a:solidFill>
                  <a:schemeClr val="tx2">
                    <a:lumMod val="90000"/>
                    <a:lumOff val="10000"/>
                  </a:schemeClr>
                </a:solidFill>
                <a:ea typeface="ＭＳ Ｐゴシック" pitchFamily="34" charset="-128"/>
              </a:rPr>
            </a:br>
            <a:r>
              <a:rPr lang="en-GB" dirty="0" smtClean="0">
                <a:solidFill>
                  <a:schemeClr val="tx2">
                    <a:lumMod val="90000"/>
                    <a:lumOff val="10000"/>
                  </a:schemeClr>
                </a:solidFill>
                <a:ea typeface="ＭＳ Ｐゴシック" pitchFamily="34" charset="-128"/>
              </a:rPr>
              <a:t>Ensemble Molecular Dynamics</a:t>
            </a:r>
          </a:p>
        </p:txBody>
      </p:sp>
      <p:sp>
        <p:nvSpPr>
          <p:cNvPr id="3" name="TextBox 2"/>
          <p:cNvSpPr txBox="1"/>
          <p:nvPr/>
        </p:nvSpPr>
        <p:spPr>
          <a:xfrm>
            <a:off x="107504" y="1697995"/>
            <a:ext cx="7056784" cy="4683333"/>
          </a:xfrm>
          <a:prstGeom prst="rect">
            <a:avLst/>
          </a:prstGeom>
          <a:noFill/>
        </p:spPr>
        <p:txBody>
          <a:bodyPr wrap="square">
            <a:spAutoFit/>
          </a:bodyPr>
          <a:lstStyle/>
          <a:p>
            <a:pPr marL="285750" indent="-285750" defTabSz="449263" hangingPunct="0">
              <a:lnSpc>
                <a:spcPct val="150000"/>
              </a:lnSpc>
              <a:buClr>
                <a:srgbClr val="000000"/>
              </a:buClr>
              <a:buSzPct val="100000"/>
              <a:buFont typeface="Arial" charset="0"/>
              <a:buChar char="•"/>
            </a:pPr>
            <a:r>
              <a:rPr lang="en-GB" sz="2000" b="0" dirty="0">
                <a:solidFill>
                  <a:srgbClr val="000000"/>
                </a:solidFill>
                <a:ea typeface="WenQuanYi Micro Hei"/>
                <a:cs typeface="WenQuanYi Micro Hei"/>
              </a:rPr>
              <a:t>Run 50 </a:t>
            </a:r>
            <a:r>
              <a:rPr lang="ja-JP" altLang="en-GB" sz="2000" b="0" dirty="0">
                <a:solidFill>
                  <a:srgbClr val="000000"/>
                </a:solidFill>
                <a:ea typeface="WenQuanYi Micro Hei"/>
                <a:cs typeface="WenQuanYi Micro Hei"/>
              </a:rPr>
              <a:t>‘</a:t>
            </a:r>
            <a:r>
              <a:rPr lang="en-GB" sz="2000" b="0" dirty="0">
                <a:solidFill>
                  <a:srgbClr val="000000"/>
                </a:solidFill>
                <a:ea typeface="WenQuanYi Micro Hei"/>
                <a:cs typeface="WenQuanYi Micro Hei"/>
              </a:rPr>
              <a:t>replica</a:t>
            </a:r>
            <a:r>
              <a:rPr lang="ja-JP" altLang="en-GB" sz="2000" b="0" dirty="0">
                <a:solidFill>
                  <a:srgbClr val="000000"/>
                </a:solidFill>
                <a:ea typeface="WenQuanYi Micro Hei"/>
                <a:cs typeface="WenQuanYi Micro Hei"/>
              </a:rPr>
              <a:t>’</a:t>
            </a:r>
            <a:r>
              <a:rPr lang="en-GB" sz="2000" b="0" dirty="0">
                <a:solidFill>
                  <a:srgbClr val="000000"/>
                </a:solidFill>
                <a:ea typeface="WenQuanYi Micro Hei"/>
                <a:cs typeface="WenQuanYi Micro Hei"/>
              </a:rPr>
              <a:t> simulations</a:t>
            </a:r>
          </a:p>
          <a:p>
            <a:pPr marL="285750" indent="-285750" defTabSz="449263" hangingPunct="0">
              <a:lnSpc>
                <a:spcPct val="150000"/>
              </a:lnSpc>
              <a:buClr>
                <a:srgbClr val="000000"/>
              </a:buClr>
              <a:buSzPct val="100000"/>
              <a:buFont typeface="Arial" charset="0"/>
              <a:buChar char="•"/>
            </a:pPr>
            <a:r>
              <a:rPr lang="en-GB" sz="2000" b="0" dirty="0">
                <a:solidFill>
                  <a:srgbClr val="000000"/>
                </a:solidFill>
                <a:ea typeface="WenQuanYi Micro Hei"/>
                <a:cs typeface="WenQuanYi Micro Hei"/>
              </a:rPr>
              <a:t>Vary only initial velocities</a:t>
            </a:r>
          </a:p>
          <a:p>
            <a:pPr marL="285750" indent="-285750" defTabSz="449263" hangingPunct="0">
              <a:lnSpc>
                <a:spcPct val="150000"/>
              </a:lnSpc>
              <a:buClr>
                <a:srgbClr val="000000"/>
              </a:buClr>
              <a:buSzPct val="100000"/>
              <a:buFont typeface="Arial" charset="0"/>
              <a:buChar char="•"/>
            </a:pPr>
            <a:r>
              <a:rPr lang="en-GB" sz="2000" b="0" dirty="0">
                <a:solidFill>
                  <a:srgbClr val="000000"/>
                </a:solidFill>
                <a:ea typeface="WenQuanYi Micro Hei"/>
                <a:cs typeface="WenQuanYi Micro Hei"/>
              </a:rPr>
              <a:t>Each produces 4 ns of production trajectory</a:t>
            </a:r>
          </a:p>
          <a:p>
            <a:pPr marL="285750" indent="-285750" defTabSz="449263" hangingPunct="0">
              <a:lnSpc>
                <a:spcPct val="150000"/>
              </a:lnSpc>
              <a:buClr>
                <a:srgbClr val="000000"/>
              </a:buClr>
              <a:buSzPct val="100000"/>
              <a:buFont typeface="Arial" charset="0"/>
              <a:buChar char="•"/>
            </a:pPr>
            <a:r>
              <a:rPr lang="en-GB" sz="2000" b="0" dirty="0">
                <a:solidFill>
                  <a:srgbClr val="000000"/>
                </a:solidFill>
                <a:ea typeface="WenQuanYi Micro Hei"/>
                <a:cs typeface="WenQuanYi Micro Hei"/>
              </a:rPr>
              <a:t>More efficient sampling compared to single long simulation</a:t>
            </a:r>
          </a:p>
          <a:p>
            <a:pPr marL="285750" indent="-285750" defTabSz="449263" hangingPunct="0">
              <a:lnSpc>
                <a:spcPct val="150000"/>
              </a:lnSpc>
              <a:buClr>
                <a:srgbClr val="000000"/>
              </a:buClr>
              <a:buSzPct val="100000"/>
              <a:buFont typeface="Arial" charset="0"/>
              <a:buChar char="•"/>
            </a:pPr>
            <a:r>
              <a:rPr lang="en-GB" sz="2000" b="0" dirty="0">
                <a:solidFill>
                  <a:srgbClr val="000000"/>
                </a:solidFill>
                <a:ea typeface="WenQuanYi Micro Hei"/>
                <a:cs typeface="WenQuanYi Micro Hei"/>
              </a:rPr>
              <a:t>Allows us to examine reproducibility of results</a:t>
            </a:r>
          </a:p>
          <a:p>
            <a:pPr marL="285750" indent="-285750" defTabSz="449263" hangingPunct="0">
              <a:lnSpc>
                <a:spcPct val="150000"/>
              </a:lnSpc>
              <a:buClr>
                <a:srgbClr val="000000"/>
              </a:buClr>
              <a:buSzPct val="100000"/>
              <a:buFont typeface="Arial" charset="0"/>
              <a:buChar char="•"/>
            </a:pPr>
            <a:r>
              <a:rPr lang="en-GB" sz="2000" b="0" dirty="0">
                <a:solidFill>
                  <a:srgbClr val="000000"/>
                </a:solidFill>
                <a:ea typeface="WenQuanYi Micro Hei"/>
                <a:cs typeface="WenQuanYi Micro Hei"/>
              </a:rPr>
              <a:t>Most studies in the literature use at most one or two simulations</a:t>
            </a:r>
          </a:p>
          <a:p>
            <a:pPr marL="285750" indent="-285750" defTabSz="449263" hangingPunct="0">
              <a:lnSpc>
                <a:spcPct val="150000"/>
              </a:lnSpc>
              <a:buClr>
                <a:srgbClr val="000000"/>
              </a:buClr>
              <a:buSzPct val="100000"/>
            </a:pPr>
            <a:endParaRPr lang="en-GB" sz="2000" b="0" dirty="0" smtClean="0">
              <a:solidFill>
                <a:srgbClr val="000000"/>
              </a:solidFill>
              <a:ea typeface="WenQuanYi Micro Hei"/>
              <a:cs typeface="WenQuanYi Micro Hei"/>
            </a:endParaRPr>
          </a:p>
          <a:p>
            <a:pPr marL="285750" indent="-285750" defTabSz="449263" hangingPunct="0">
              <a:lnSpc>
                <a:spcPct val="150000"/>
              </a:lnSpc>
              <a:buClr>
                <a:srgbClr val="000000"/>
              </a:buClr>
              <a:buSzPct val="100000"/>
            </a:pPr>
            <a:r>
              <a:rPr lang="en-GB" sz="2000" dirty="0">
                <a:solidFill>
                  <a:srgbClr val="000000"/>
                </a:solidFill>
                <a:ea typeface="WenQuanYi Micro Hei"/>
                <a:cs typeface="WenQuanYi Micro Hei"/>
              </a:rPr>
              <a:t>	</a:t>
            </a:r>
            <a:r>
              <a:rPr lang="en-GB" sz="2000" dirty="0" smtClean="0">
                <a:solidFill>
                  <a:srgbClr val="000000"/>
                </a:solidFill>
                <a:ea typeface="WenQuanYi Micro Hei"/>
                <a:cs typeface="WenQuanYi Micro Hei"/>
              </a:rPr>
              <a:t>		</a:t>
            </a:r>
          </a:p>
          <a:p>
            <a:pPr marL="285750" indent="-285750" defTabSz="449263" hangingPunct="0">
              <a:lnSpc>
                <a:spcPct val="150000"/>
              </a:lnSpc>
              <a:buClr>
                <a:srgbClr val="000000"/>
              </a:buClr>
              <a:buSzPct val="100000"/>
            </a:pPr>
            <a:r>
              <a:rPr lang="en-GB" sz="2000" dirty="0" smtClean="0">
                <a:solidFill>
                  <a:srgbClr val="000000"/>
                </a:solidFill>
                <a:ea typeface="WenQuanYi Micro Hei"/>
                <a:cs typeface="WenQuanYi Micro Hei"/>
              </a:rPr>
              <a:t>				</a:t>
            </a:r>
            <a:r>
              <a:rPr lang="en-GB" sz="2000" b="0" dirty="0" smtClean="0">
                <a:solidFill>
                  <a:srgbClr val="000000"/>
                </a:solidFill>
                <a:ea typeface="WenQuanYi Micro Hei"/>
                <a:cs typeface="WenQuanYi Micro Hei"/>
              </a:rPr>
              <a:t>Not </a:t>
            </a:r>
            <a:r>
              <a:rPr lang="en-GB" sz="2000" b="0" dirty="0">
                <a:solidFill>
                  <a:srgbClr val="000000"/>
                </a:solidFill>
                <a:ea typeface="WenQuanYi Micro Hei"/>
                <a:cs typeface="WenQuanYi Micro Hei"/>
              </a:rPr>
              <a:t>reproducible, unscientific</a:t>
            </a:r>
            <a:r>
              <a:rPr lang="en-GB" sz="2000" b="0" dirty="0" smtClean="0">
                <a:solidFill>
                  <a:srgbClr val="000000"/>
                </a:solidFill>
                <a:ea typeface="WenQuanYi Micro Hei"/>
                <a:cs typeface="WenQuanYi Micro Hei"/>
              </a:rPr>
              <a:t>!</a:t>
            </a:r>
            <a:endParaRPr lang="en-GB" sz="2000" b="0" dirty="0">
              <a:solidFill>
                <a:srgbClr val="000000"/>
              </a:solidFill>
              <a:ea typeface="WenQuanYi Micro Hei"/>
              <a:cs typeface="WenQuanYi Micro Hei"/>
            </a:endParaRPr>
          </a:p>
        </p:txBody>
      </p:sp>
      <p:sp>
        <p:nvSpPr>
          <p:cNvPr id="4" name="Right Arrow 3"/>
          <p:cNvSpPr>
            <a:spLocks noChangeAspect="1"/>
          </p:cNvSpPr>
          <p:nvPr/>
        </p:nvSpPr>
        <p:spPr bwMode="auto">
          <a:xfrm>
            <a:off x="2483768" y="5301208"/>
            <a:ext cx="864096" cy="432048"/>
          </a:xfrm>
          <a:prstGeom prst="rightArrow">
            <a:avLst/>
          </a:prstGeom>
          <a:gradFill>
            <a:lin ang="10800000" scaled="0"/>
          </a:gradFill>
          <a:ln>
            <a:headEnd type="none" w="med" len="med"/>
            <a:tailEnd type="none" w="med" len="med"/>
          </a:ln>
          <a:scene3d>
            <a:camera prst="orthographicFront">
              <a:rot lat="0" lon="0" rev="16200000"/>
            </a:camera>
            <a:lightRig rig="threePt" dir="t"/>
          </a:scene3d>
        </p:spPr>
        <p:style>
          <a:lnRef idx="1">
            <a:schemeClr val="accent2"/>
          </a:lnRef>
          <a:fillRef idx="3">
            <a:schemeClr val="accent2"/>
          </a:fillRef>
          <a:effectRef idx="2">
            <a:schemeClr val="accent2"/>
          </a:effectRef>
          <a:fontRef idx="minor">
            <a:schemeClr val="lt1"/>
          </a:fontRef>
        </p:style>
        <p:txBody>
          <a:bodyPr/>
          <a:lstStyle/>
          <a:p>
            <a:pPr>
              <a:defRPr/>
            </a:pPr>
            <a:endParaRPr lang="en-US">
              <a:solidFill>
                <a:schemeClr val="tx1"/>
              </a:solidFill>
            </a:endParaRPr>
          </a:p>
        </p:txBody>
      </p:sp>
      <p:sp>
        <p:nvSpPr>
          <p:cNvPr id="83972" name="Rectangle 3"/>
          <p:cNvSpPr>
            <a:spLocks noGrp="1" noChangeArrowheads="1"/>
          </p:cNvSpPr>
          <p:nvPr>
            <p:ph type="sldNum" sz="quarter" idx="10"/>
          </p:nvPr>
        </p:nvSpPr>
        <p:spPr>
          <a:xfrm>
            <a:off x="8467725" y="6475413"/>
            <a:ext cx="574675" cy="319087"/>
          </a:xfrm>
          <a:noFill/>
        </p:spPr>
        <p:txBody>
          <a:bodyPr/>
          <a:lstStyle/>
          <a:p>
            <a:fld id="{BDFD2B40-929B-4C82-9E39-D6B8B3378C81}" type="slidenum">
              <a:rPr lang="en-US" smtClean="0">
                <a:ea typeface="ＭＳ Ｐゴシック" pitchFamily="34" charset="-128"/>
              </a:rPr>
              <a:pPr/>
              <a:t>37</a:t>
            </a:fld>
            <a:endParaRPr lang="en-US" smtClean="0">
              <a:ea typeface="ＭＳ Ｐゴシック" pitchFamily="34" charset="-128"/>
            </a:endParaRPr>
          </a:p>
        </p:txBody>
      </p:sp>
      <p:sp>
        <p:nvSpPr>
          <p:cNvPr id="2" name="TextBox 1"/>
          <p:cNvSpPr txBox="1"/>
          <p:nvPr/>
        </p:nvSpPr>
        <p:spPr>
          <a:xfrm>
            <a:off x="179512" y="6309320"/>
            <a:ext cx="8496944" cy="430887"/>
          </a:xfrm>
          <a:prstGeom prst="rect">
            <a:avLst/>
          </a:prstGeom>
          <a:noFill/>
        </p:spPr>
        <p:txBody>
          <a:bodyPr wrap="square" rtlCol="0">
            <a:spAutoFit/>
          </a:bodyPr>
          <a:lstStyle/>
          <a:p>
            <a:r>
              <a:rPr lang="en-US" sz="1100" dirty="0" err="1" smtClean="0"/>
              <a:t>Sadiq</a:t>
            </a:r>
            <a:r>
              <a:rPr lang="en-US" sz="1100" dirty="0" smtClean="0"/>
              <a:t>, S.K, Wright, D.W., </a:t>
            </a:r>
            <a:r>
              <a:rPr lang="en-US" sz="1100" dirty="0" err="1" smtClean="0"/>
              <a:t>Kenway</a:t>
            </a:r>
            <a:r>
              <a:rPr lang="en-US" sz="1100" dirty="0" smtClean="0"/>
              <a:t>, O.A. </a:t>
            </a:r>
            <a:r>
              <a:rPr lang="en-US" sz="1100" dirty="0"/>
              <a:t>and </a:t>
            </a:r>
            <a:r>
              <a:rPr lang="en-US" sz="1100" dirty="0" err="1" smtClean="0"/>
              <a:t>Coveney</a:t>
            </a:r>
            <a:r>
              <a:rPr lang="en-US" sz="1100" dirty="0" smtClean="0"/>
              <a:t>, P.V. “Accurate </a:t>
            </a:r>
            <a:r>
              <a:rPr lang="en-US" sz="1100" dirty="0"/>
              <a:t>Ensemble Molecular Dynamics Binding Free Energy Ranking of Multidrug-Resistant HIV-1 </a:t>
            </a:r>
            <a:r>
              <a:rPr lang="en-US" sz="1100" dirty="0" smtClean="0"/>
              <a:t>Proteases.” Journal </a:t>
            </a:r>
            <a:r>
              <a:rPr lang="en-US" sz="1100" dirty="0"/>
              <a:t>of Chemical Information and Modeling 2010 50 (5), 890-</a:t>
            </a:r>
            <a:r>
              <a:rPr lang="en-US" sz="1100" dirty="0" smtClean="0"/>
              <a:t>905.</a:t>
            </a:r>
          </a:p>
        </p:txBody>
      </p:sp>
      <p:cxnSp>
        <p:nvCxnSpPr>
          <p:cNvPr id="8" name="Straight Connector 7"/>
          <p:cNvCxnSpPr/>
          <p:nvPr/>
        </p:nvCxnSpPr>
        <p:spPr>
          <a:xfrm>
            <a:off x="-144016" y="1412776"/>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175705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87424"/>
            <a:ext cx="8568952" cy="1534468"/>
          </a:xfrm>
        </p:spPr>
        <p:txBody>
          <a:bodyPr>
            <a:normAutofit/>
          </a:bodyPr>
          <a:lstStyle/>
          <a:p>
            <a:pPr algn="l"/>
            <a:r>
              <a:rPr lang="en-US" sz="4000" dirty="0" smtClean="0">
                <a:latin typeface="Times New Roman" panose="02020603050405020304" pitchFamily="18" charset="0"/>
                <a:cs typeface="Times New Roman" panose="02020603050405020304" pitchFamily="18" charset="0"/>
              </a:rPr>
              <a:t>Drug Design and Selection </a:t>
            </a:r>
            <a:endParaRPr lang="en-GB" sz="4000" dirty="0">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770313" y="5221649"/>
            <a:ext cx="3410199" cy="1015663"/>
          </a:xfrm>
          <a:prstGeom prst="rect">
            <a:avLst/>
          </a:prstGeom>
        </p:spPr>
        <p:txBody>
          <a:bodyPr wrap="square">
            <a:spAutoFit/>
          </a:bodyPr>
          <a:lstStyle/>
          <a:p>
            <a:r>
              <a:rPr lang="en-GB" sz="2000" dirty="0" smtClean="0">
                <a:latin typeface="Times New Roman" panose="02020603050405020304" pitchFamily="18" charset="0"/>
                <a:cs typeface="Times New Roman" panose="02020603050405020304" pitchFamily="18" charset="0"/>
              </a:rPr>
              <a:t>TIES - Thermodynamic integration with enhanced sampling</a:t>
            </a:r>
            <a:endParaRPr lang="en-GB" sz="20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557687" y="2482635"/>
            <a:ext cx="3190777" cy="1631216"/>
          </a:xfrm>
          <a:prstGeom prst="rect">
            <a:avLst/>
          </a:prstGeom>
          <a:noFill/>
        </p:spPr>
        <p:txBody>
          <a:bodyPr wrap="square" rtlCol="0">
            <a:spAutoFit/>
          </a:bodyPr>
          <a:lstStyle/>
          <a:p>
            <a:r>
              <a:rPr lang="en-GB" sz="2000" dirty="0" smtClean="0">
                <a:latin typeface="Times New Roman" panose="02020603050405020304" pitchFamily="18" charset="0"/>
                <a:cs typeface="Times New Roman" panose="02020603050405020304" pitchFamily="18" charset="0"/>
              </a:rPr>
              <a:t>ESMACS - Enhanced sampling of molecular dynamics with approximation of continuum solvent</a:t>
            </a:r>
            <a:endParaRPr lang="en-GB" sz="20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1520" y="1495337"/>
            <a:ext cx="4896544" cy="3040777"/>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l="2882" b="-4960"/>
          <a:stretch/>
        </p:blipFill>
        <p:spPr>
          <a:xfrm>
            <a:off x="323528" y="4437112"/>
            <a:ext cx="5217740" cy="2239635"/>
          </a:xfrm>
          <a:prstGeom prst="rect">
            <a:avLst/>
          </a:prstGeom>
        </p:spPr>
      </p:pic>
      <p:sp>
        <p:nvSpPr>
          <p:cNvPr id="8" name="TextBox 7"/>
          <p:cNvSpPr txBox="1"/>
          <p:nvPr/>
        </p:nvSpPr>
        <p:spPr>
          <a:xfrm>
            <a:off x="107504" y="980728"/>
            <a:ext cx="8928992" cy="430887"/>
          </a:xfrm>
          <a:prstGeom prst="rect">
            <a:avLst/>
          </a:prstGeom>
          <a:noFill/>
        </p:spPr>
        <p:txBody>
          <a:bodyPr wrap="square" rtlCol="0">
            <a:spAutoFit/>
          </a:bodyPr>
          <a:lstStyle/>
          <a:p>
            <a:r>
              <a:rPr lang="en-GB" sz="2200" dirty="0" smtClean="0">
                <a:latin typeface="Times New Roman" panose="02020603050405020304" pitchFamily="18" charset="0"/>
                <a:cs typeface="Times New Roman" panose="02020603050405020304" pitchFamily="18" charset="0"/>
              </a:rPr>
              <a:t>Workflows </a:t>
            </a:r>
            <a:r>
              <a:rPr lang="en-GB" sz="2200" dirty="0">
                <a:latin typeface="Times New Roman" panose="02020603050405020304" pitchFamily="18" charset="0"/>
                <a:cs typeface="Times New Roman" panose="02020603050405020304" pitchFamily="18" charset="0"/>
              </a:rPr>
              <a:t>employed in BAC for (a) </a:t>
            </a:r>
            <a:r>
              <a:rPr lang="en-GB" sz="2200" dirty="0" smtClean="0">
                <a:latin typeface="Times New Roman" panose="02020603050405020304" pitchFamily="18" charset="0"/>
                <a:cs typeface="Times New Roman" panose="02020603050405020304" pitchFamily="18" charset="0"/>
              </a:rPr>
              <a:t>ESMACS </a:t>
            </a:r>
            <a:r>
              <a:rPr lang="en-GB" sz="2200" dirty="0">
                <a:latin typeface="Times New Roman" panose="02020603050405020304" pitchFamily="18" charset="0"/>
                <a:cs typeface="Times New Roman" panose="02020603050405020304" pitchFamily="18" charset="0"/>
              </a:rPr>
              <a:t>and (b) TIES simulations.</a:t>
            </a:r>
          </a:p>
        </p:txBody>
      </p:sp>
    </p:spTree>
    <p:extLst>
      <p:ext uri="{BB962C8B-B14F-4D97-AF65-F5344CB8AC3E}">
        <p14:creationId xmlns:p14="http://schemas.microsoft.com/office/powerpoint/2010/main" val="14059002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80"/>
          <p:cNvSpPr>
            <a:spLocks noChangeArrowheads="1"/>
          </p:cNvSpPr>
          <p:nvPr/>
        </p:nvSpPr>
        <p:spPr bwMode="auto">
          <a:xfrm>
            <a:off x="618554" y="188640"/>
            <a:ext cx="8489950" cy="547688"/>
          </a:xfrm>
          <a:prstGeom prst="rect">
            <a:avLst/>
          </a:prstGeom>
          <a:noFill/>
          <a:ln w="9525">
            <a:noFill/>
            <a:miter lim="800000"/>
            <a:headEnd/>
            <a:tailEnd/>
          </a:ln>
        </p:spPr>
        <p:txBody>
          <a:bodyPr anchor="ctr"/>
          <a:lstStyle/>
          <a:p>
            <a:pPr eaLnBrk="0" hangingPunct="0"/>
            <a:r>
              <a:rPr lang="en-US" sz="2800" b="1" dirty="0" smtClean="0">
                <a:solidFill>
                  <a:schemeClr val="tx2">
                    <a:lumMod val="90000"/>
                    <a:lumOff val="10000"/>
                  </a:schemeClr>
                </a:solidFill>
                <a:latin typeface="+mj-lt"/>
              </a:rPr>
              <a:t>Calculating Clinically </a:t>
            </a:r>
            <a:r>
              <a:rPr lang="en-US" sz="2800" b="1" dirty="0">
                <a:solidFill>
                  <a:schemeClr val="tx2">
                    <a:lumMod val="90000"/>
                    <a:lumOff val="10000"/>
                  </a:schemeClr>
                </a:solidFill>
                <a:latin typeface="+mj-lt"/>
              </a:rPr>
              <a:t>R</a:t>
            </a:r>
            <a:r>
              <a:rPr lang="en-US" sz="2800" b="1" dirty="0" smtClean="0">
                <a:solidFill>
                  <a:schemeClr val="tx2">
                    <a:lumMod val="90000"/>
                    <a:lumOff val="10000"/>
                  </a:schemeClr>
                </a:solidFill>
                <a:latin typeface="+mj-lt"/>
              </a:rPr>
              <a:t>elevant </a:t>
            </a:r>
            <a:r>
              <a:rPr lang="en-US" sz="2800" b="1" dirty="0">
                <a:solidFill>
                  <a:schemeClr val="tx2">
                    <a:lumMod val="90000"/>
                    <a:lumOff val="10000"/>
                  </a:schemeClr>
                </a:solidFill>
                <a:latin typeface="+mj-lt"/>
              </a:rPr>
              <a:t>B</a:t>
            </a:r>
            <a:r>
              <a:rPr lang="en-US" sz="2800" b="1" dirty="0" smtClean="0">
                <a:solidFill>
                  <a:schemeClr val="tx2">
                    <a:lumMod val="90000"/>
                    <a:lumOff val="10000"/>
                  </a:schemeClr>
                </a:solidFill>
                <a:latin typeface="+mj-lt"/>
              </a:rPr>
              <a:t>inding </a:t>
            </a:r>
            <a:r>
              <a:rPr lang="en-US" sz="2800" b="1" dirty="0">
                <a:solidFill>
                  <a:schemeClr val="tx2">
                    <a:lumMod val="90000"/>
                    <a:lumOff val="10000"/>
                  </a:schemeClr>
                </a:solidFill>
                <a:latin typeface="+mj-lt"/>
              </a:rPr>
              <a:t>A</a:t>
            </a:r>
            <a:r>
              <a:rPr lang="en-US" sz="2800" b="1" dirty="0" smtClean="0">
                <a:solidFill>
                  <a:schemeClr val="tx2">
                    <a:lumMod val="90000"/>
                    <a:lumOff val="10000"/>
                  </a:schemeClr>
                </a:solidFill>
                <a:latin typeface="+mj-lt"/>
              </a:rPr>
              <a:t>ffinities</a:t>
            </a:r>
            <a:endParaRPr lang="en-US" sz="2800" b="1" dirty="0">
              <a:solidFill>
                <a:schemeClr val="tx2">
                  <a:lumMod val="90000"/>
                  <a:lumOff val="10000"/>
                </a:schemeClr>
              </a:solidFill>
              <a:latin typeface="+mj-lt"/>
            </a:endParaRPr>
          </a:p>
        </p:txBody>
      </p:sp>
      <p:sp>
        <p:nvSpPr>
          <p:cNvPr id="2" name="Rectangle 1"/>
          <p:cNvSpPr/>
          <p:nvPr/>
        </p:nvSpPr>
        <p:spPr>
          <a:xfrm>
            <a:off x="251520" y="6165304"/>
            <a:ext cx="8640960" cy="738664"/>
          </a:xfrm>
          <a:prstGeom prst="rect">
            <a:avLst/>
          </a:prstGeom>
        </p:spPr>
        <p:txBody>
          <a:bodyPr wrap="square">
            <a:spAutoFit/>
          </a:bodyPr>
          <a:lstStyle/>
          <a:p>
            <a:r>
              <a:rPr lang="en-US" sz="1400" dirty="0" smtClean="0"/>
              <a:t>Wright</a:t>
            </a:r>
            <a:r>
              <a:rPr lang="en-US" sz="1400" dirty="0"/>
              <a:t>, D.W., Hall, B.A.,</a:t>
            </a:r>
            <a:r>
              <a:rPr lang="en-US" sz="1400" dirty="0" err="1"/>
              <a:t>Kenway</a:t>
            </a:r>
            <a:r>
              <a:rPr lang="en-US" sz="1400" dirty="0"/>
              <a:t>, O.A., </a:t>
            </a:r>
            <a:r>
              <a:rPr lang="en-US" sz="1400" dirty="0" err="1"/>
              <a:t>Jha</a:t>
            </a:r>
            <a:r>
              <a:rPr lang="en-US" sz="1400" dirty="0"/>
              <a:t>, S. and </a:t>
            </a:r>
            <a:r>
              <a:rPr lang="en-US" sz="1400" dirty="0" err="1"/>
              <a:t>Coveney</a:t>
            </a:r>
            <a:r>
              <a:rPr lang="en-US" sz="1400" dirty="0"/>
              <a:t>, P.V. "Computing Clinically Relevant Binding Free Energies of HIV-1 Protease Inhibitors.” </a:t>
            </a:r>
            <a:r>
              <a:rPr lang="en-US" sz="1400" i="1" dirty="0" smtClean="0"/>
              <a:t>Journal of Chemical Theory and Computation,</a:t>
            </a:r>
            <a:r>
              <a:rPr lang="en-US" sz="1400" dirty="0" smtClean="0"/>
              <a:t> 2014</a:t>
            </a:r>
            <a:r>
              <a:rPr lang="en-US" sz="1400" dirty="0"/>
              <a:t>, 10, 1228−</a:t>
            </a:r>
            <a:r>
              <a:rPr lang="en-US" sz="1400" dirty="0" smtClean="0"/>
              <a:t>1241. DOI: 10.1021/ct4007037</a:t>
            </a:r>
            <a:endParaRPr lang="en-US" sz="1400" dirty="0"/>
          </a:p>
        </p:txBody>
      </p:sp>
      <p:pic>
        <p:nvPicPr>
          <p:cNvPr id="3" name="Picture 2" descr="davejctc_1.7_colour_corrected_b.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3928" y="1988840"/>
            <a:ext cx="4248472" cy="4248472"/>
          </a:xfrm>
          <a:prstGeom prst="rect">
            <a:avLst/>
          </a:prstGeom>
        </p:spPr>
      </p:pic>
      <p:pic>
        <p:nvPicPr>
          <p:cNvPr id="4" name="Picture 3" descr="pis.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1124745"/>
            <a:ext cx="3168352" cy="2169426"/>
          </a:xfrm>
          <a:prstGeom prst="rect">
            <a:avLst/>
          </a:prstGeom>
          <a:noFill/>
        </p:spPr>
      </p:pic>
      <p:pic>
        <p:nvPicPr>
          <p:cNvPr id="5" name="Picture 4" descr="theorpbassocnm_vs_expt3.eps"/>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552" y="3537520"/>
            <a:ext cx="2627784" cy="2627784"/>
          </a:xfrm>
          <a:prstGeom prst="rect">
            <a:avLst/>
          </a:prstGeom>
        </p:spPr>
      </p:pic>
      <p:sp>
        <p:nvSpPr>
          <p:cNvPr id="6" name="TextBox 5"/>
          <p:cNvSpPr txBox="1"/>
          <p:nvPr/>
        </p:nvSpPr>
        <p:spPr>
          <a:xfrm>
            <a:off x="3491880" y="1124744"/>
            <a:ext cx="5688632" cy="630942"/>
          </a:xfrm>
          <a:prstGeom prst="rect">
            <a:avLst/>
          </a:prstGeom>
          <a:noFill/>
        </p:spPr>
        <p:txBody>
          <a:bodyPr wrap="square" rtlCol="0">
            <a:spAutoFit/>
          </a:bodyPr>
          <a:lstStyle/>
          <a:p>
            <a:r>
              <a:rPr lang="en-US" sz="1750" dirty="0" smtClean="0"/>
              <a:t>This work required a combination of several of the most powerful supercomputers in the USA, UK, and EU!</a:t>
            </a:r>
            <a:endParaRPr lang="en-US" sz="1750" dirty="0"/>
          </a:p>
        </p:txBody>
      </p:sp>
      <p:cxnSp>
        <p:nvCxnSpPr>
          <p:cNvPr id="9" name="Straight Connector 8"/>
          <p:cNvCxnSpPr/>
          <p:nvPr/>
        </p:nvCxnSpPr>
        <p:spPr>
          <a:xfrm>
            <a:off x="-144016" y="908720"/>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499748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616" y="-162272"/>
            <a:ext cx="8229600" cy="1143000"/>
          </a:xfrm>
        </p:spPr>
        <p:txBody>
          <a:bodyPr>
            <a:normAutofit/>
          </a:bodyPr>
          <a:lstStyle/>
          <a:p>
            <a:r>
              <a:rPr lang="en-GB" sz="4000" b="1" dirty="0" smtClean="0">
                <a:latin typeface="Times New Roman" panose="02020603050405020304" pitchFamily="18" charset="0"/>
                <a:cs typeface="Times New Roman" panose="02020603050405020304" pitchFamily="18" charset="0"/>
              </a:rPr>
              <a:t>This is the era of big data</a:t>
            </a:r>
            <a:endParaRPr lang="en-GB" sz="4000" b="1" dirty="0">
              <a:latin typeface="Times New Roman" panose="02020603050405020304" pitchFamily="18" charset="0"/>
              <a:cs typeface="Times New Roman" panose="02020603050405020304" pitchFamily="18" charset="0"/>
            </a:endParaRPr>
          </a:p>
        </p:txBody>
      </p:sp>
      <p:sp>
        <p:nvSpPr>
          <p:cNvPr id="4" name="Rectangle 3"/>
          <p:cNvSpPr/>
          <p:nvPr/>
        </p:nvSpPr>
        <p:spPr>
          <a:xfrm>
            <a:off x="179512" y="1124744"/>
            <a:ext cx="8640960" cy="5632311"/>
          </a:xfrm>
          <a:prstGeom prst="rect">
            <a:avLst/>
          </a:prstGeom>
        </p:spPr>
        <p:txBody>
          <a:bodyPr wrap="square">
            <a:spAutoFit/>
          </a:bodyPr>
          <a:lstStyle/>
          <a:p>
            <a:r>
              <a:rPr lang="en-GB" sz="3200" dirty="0" smtClean="0"/>
              <a:t>It </a:t>
            </a:r>
            <a:r>
              <a:rPr lang="en-GB" sz="3200" dirty="0"/>
              <a:t>has become increasingly easy to acquire large datasets. </a:t>
            </a:r>
            <a:endParaRPr lang="en-GB" sz="3200" dirty="0" smtClean="0"/>
          </a:p>
          <a:p>
            <a:endParaRPr lang="en-GB" sz="3200" dirty="0" smtClean="0"/>
          </a:p>
          <a:p>
            <a:r>
              <a:rPr lang="en-GB" sz="3200" dirty="0" smtClean="0"/>
              <a:t>Does </a:t>
            </a:r>
            <a:r>
              <a:rPr lang="en-GB" sz="3200" dirty="0"/>
              <a:t>this mean, as popular commentators have speculated, the end of theory and the scientific method </a:t>
            </a:r>
            <a:r>
              <a:rPr lang="en-GB" sz="3200" dirty="0" smtClean="0"/>
              <a:t>[1]</a:t>
            </a:r>
            <a:r>
              <a:rPr lang="en-GB" sz="3200" dirty="0"/>
              <a:t>? </a:t>
            </a:r>
            <a:r>
              <a:rPr lang="en-GB" sz="3200" b="1" dirty="0"/>
              <a:t>Unlikely</a:t>
            </a:r>
            <a:r>
              <a:rPr lang="en-GB" sz="3200" dirty="0" smtClean="0"/>
              <a:t>.</a:t>
            </a:r>
          </a:p>
          <a:p>
            <a:r>
              <a:rPr lang="en-GB" sz="3200" dirty="0" smtClean="0"/>
              <a:t> </a:t>
            </a:r>
          </a:p>
          <a:p>
            <a:r>
              <a:rPr lang="en-GB" sz="3200" dirty="0" smtClean="0"/>
              <a:t>Do </a:t>
            </a:r>
            <a:r>
              <a:rPr lang="en-GB" sz="3200" dirty="0"/>
              <a:t>more data at least mean that we can more easily fathom nature’s mysteries?  </a:t>
            </a:r>
            <a:r>
              <a:rPr lang="en-GB" sz="3200" b="1" dirty="0"/>
              <a:t>Not necessarily</a:t>
            </a:r>
            <a:r>
              <a:rPr lang="en-GB" sz="3200" dirty="0" smtClean="0"/>
              <a:t>.</a:t>
            </a:r>
          </a:p>
          <a:p>
            <a:r>
              <a:rPr lang="en-GB" sz="3200" dirty="0" smtClean="0"/>
              <a:t>  </a:t>
            </a:r>
            <a:endParaRPr lang="en-GB" sz="3200" dirty="0"/>
          </a:p>
          <a:p>
            <a:r>
              <a:rPr lang="en-US" sz="2000" dirty="0"/>
              <a:t>[1] Anderson, C. 2008 The end of theory: The data deluge makes the scientific method obsolete. See http://</a:t>
            </a:r>
            <a:r>
              <a:rPr lang="en-US" sz="2000" dirty="0" err="1"/>
              <a:t>www.wired.com</a:t>
            </a:r>
            <a:r>
              <a:rPr lang="en-US" sz="2000" dirty="0"/>
              <a:t>/2008/06/</a:t>
            </a:r>
            <a:r>
              <a:rPr lang="en-US" sz="2000" dirty="0" err="1"/>
              <a:t>pb</a:t>
            </a:r>
            <a:r>
              <a:rPr lang="en-US" sz="2000" dirty="0"/>
              <a:t>-theory/</a:t>
            </a:r>
            <a:endParaRPr lang="en-GB" sz="2000" dirty="0"/>
          </a:p>
        </p:txBody>
      </p:sp>
      <p:cxnSp>
        <p:nvCxnSpPr>
          <p:cNvPr id="5" name="Straight Connector 4"/>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43143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144016" y="1052736"/>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3" name="Title 1"/>
          <p:cNvSpPr txBox="1">
            <a:spLocks/>
          </p:cNvSpPr>
          <p:nvPr/>
        </p:nvSpPr>
        <p:spPr>
          <a:xfrm>
            <a:off x="107504" y="94332"/>
            <a:ext cx="8892480" cy="103041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latin typeface="Times New Roman" panose="02020603050405020304" pitchFamily="18" charset="0"/>
                <a:cs typeface="Times New Roman" panose="02020603050405020304" pitchFamily="18" charset="0"/>
              </a:rPr>
              <a:t>Treating patients with cancer</a:t>
            </a:r>
            <a:endParaRPr lang="en-GB" sz="4000" dirty="0">
              <a:latin typeface="Times New Roman" panose="02020603050405020304" pitchFamily="18" charset="0"/>
              <a:cs typeface="Times New Roman" panose="02020603050405020304" pitchFamily="18" charset="0"/>
            </a:endParaRPr>
          </a:p>
        </p:txBody>
      </p:sp>
      <p:sp>
        <p:nvSpPr>
          <p:cNvPr id="7" name="Rectangle 6"/>
          <p:cNvSpPr/>
          <p:nvPr/>
        </p:nvSpPr>
        <p:spPr>
          <a:xfrm>
            <a:off x="395536" y="1129382"/>
            <a:ext cx="8496944" cy="5539978"/>
          </a:xfrm>
          <a:prstGeom prst="rect">
            <a:avLst/>
          </a:prstGeom>
        </p:spPr>
        <p:txBody>
          <a:bodyPr wrap="square">
            <a:spAutoFit/>
          </a:bodyPr>
          <a:lstStyle/>
          <a:p>
            <a:r>
              <a:rPr lang="en-US" sz="2400" dirty="0" smtClean="0">
                <a:latin typeface="NimbusSanL" charset="0"/>
              </a:rPr>
              <a:t>The challenge we face is that many cancer patients become resistant to drugs administered to cure them. How can we figure out which drugs to prescribe in these situations?</a:t>
            </a:r>
          </a:p>
          <a:p>
            <a:endParaRPr lang="en-US" sz="2400" dirty="0">
              <a:latin typeface="NimbusSanL" charset="0"/>
            </a:endParaRPr>
          </a:p>
          <a:p>
            <a:r>
              <a:rPr lang="en-US" sz="2400" dirty="0" smtClean="0">
                <a:latin typeface="NimbusSanL" charset="0"/>
              </a:rPr>
              <a:t>Most observed mutations are </a:t>
            </a:r>
            <a:r>
              <a:rPr lang="en-US" sz="2400" b="1" dirty="0" smtClean="0">
                <a:latin typeface="NimbusSanL" charset="0"/>
              </a:rPr>
              <a:t>rare</a:t>
            </a:r>
            <a:r>
              <a:rPr lang="en-US" sz="2400" dirty="0" smtClean="0">
                <a:latin typeface="NimbusSanL" charset="0"/>
              </a:rPr>
              <a:t>!</a:t>
            </a:r>
          </a:p>
          <a:p>
            <a:endParaRPr lang="en-US" sz="2400" dirty="0">
              <a:latin typeface="NimbusSanL" charset="0"/>
            </a:endParaRPr>
          </a:p>
          <a:p>
            <a:r>
              <a:rPr lang="en-US" sz="2400" dirty="0" smtClean="0">
                <a:latin typeface="NimbusSanL" charset="0"/>
              </a:rPr>
              <a:t>Use the physicochemical </a:t>
            </a:r>
            <a:r>
              <a:rPr lang="en-US" sz="2400" dirty="0" err="1" smtClean="0">
                <a:latin typeface="NimbusSanL" charset="0"/>
              </a:rPr>
              <a:t>modelling</a:t>
            </a:r>
            <a:r>
              <a:rPr lang="en-US" sz="2400" dirty="0" smtClean="0">
                <a:latin typeface="NimbusSanL" charset="0"/>
              </a:rPr>
              <a:t> methods just described. These approaches are computationally expensive but applicable to all mutations including those that are rare.</a:t>
            </a:r>
          </a:p>
          <a:p>
            <a:endParaRPr lang="en-US" sz="2400" dirty="0">
              <a:latin typeface="NimbusSanL" charset="0"/>
            </a:endParaRPr>
          </a:p>
          <a:p>
            <a:r>
              <a:rPr lang="en-US" sz="2400" dirty="0" smtClean="0">
                <a:latin typeface="NimbusSanL" charset="0"/>
              </a:rPr>
              <a:t>Can we combine them with the “broader brush” of machine learning, in the hope that ML can then reliably predict the response of cancer patients to kinase drugs? </a:t>
            </a:r>
          </a:p>
          <a:p>
            <a:endParaRPr lang="en-US" sz="2400" dirty="0" smtClean="0">
              <a:latin typeface="NimbusSanL" charset="0"/>
            </a:endParaRPr>
          </a:p>
          <a:p>
            <a:r>
              <a:rPr lang="en-US" dirty="0" smtClean="0">
                <a:latin typeface="NimbusSanL" charset="0"/>
              </a:rPr>
              <a:t>INSPIRE: Rick </a:t>
            </a:r>
            <a:r>
              <a:rPr lang="en-US" dirty="0" smtClean="0">
                <a:latin typeface="NimbusSanL" charset="0"/>
              </a:rPr>
              <a:t>Stevens, John </a:t>
            </a:r>
            <a:r>
              <a:rPr lang="en-US" dirty="0" err="1" smtClean="0">
                <a:latin typeface="NimbusSanL" charset="0"/>
              </a:rPr>
              <a:t>Chodera</a:t>
            </a:r>
            <a:r>
              <a:rPr lang="en-US" dirty="0" smtClean="0">
                <a:latin typeface="NimbusSanL" charset="0"/>
              </a:rPr>
              <a:t>, </a:t>
            </a:r>
            <a:r>
              <a:rPr lang="en-US" dirty="0" err="1" smtClean="0">
                <a:latin typeface="NimbusSanL" charset="0"/>
              </a:rPr>
              <a:t>Shantenu</a:t>
            </a:r>
            <a:r>
              <a:rPr lang="en-US" dirty="0" smtClean="0">
                <a:latin typeface="NimbusSanL" charset="0"/>
              </a:rPr>
              <a:t> </a:t>
            </a:r>
            <a:r>
              <a:rPr lang="en-US" dirty="0" err="1" smtClean="0">
                <a:latin typeface="NimbusSanL" charset="0"/>
              </a:rPr>
              <a:t>Jha</a:t>
            </a:r>
            <a:r>
              <a:rPr lang="en-US" dirty="0" smtClean="0">
                <a:latin typeface="NimbusSanL" charset="0"/>
              </a:rPr>
              <a:t> &amp; Peter Coveney</a:t>
            </a:r>
          </a:p>
        </p:txBody>
      </p:sp>
    </p:spTree>
    <p:extLst>
      <p:ext uri="{BB962C8B-B14F-4D97-AF65-F5344CB8AC3E}">
        <p14:creationId xmlns:p14="http://schemas.microsoft.com/office/powerpoint/2010/main" val="179523185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144016" y="1052736"/>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3" name="Title 1"/>
          <p:cNvSpPr txBox="1">
            <a:spLocks/>
          </p:cNvSpPr>
          <p:nvPr/>
        </p:nvSpPr>
        <p:spPr>
          <a:xfrm>
            <a:off x="107504" y="94332"/>
            <a:ext cx="8892480" cy="1030412"/>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latin typeface="Times New Roman" panose="02020603050405020304" pitchFamily="18" charset="0"/>
                <a:cs typeface="Times New Roman" panose="02020603050405020304" pitchFamily="18" charset="0"/>
              </a:rPr>
              <a:t>Combining Machine Learning with </a:t>
            </a:r>
            <a:r>
              <a:rPr lang="en-US" sz="4000" smtClean="0">
                <a:latin typeface="Times New Roman" panose="02020603050405020304" pitchFamily="18" charset="0"/>
                <a:cs typeface="Times New Roman" panose="02020603050405020304" pitchFamily="18" charset="0"/>
              </a:rPr>
              <a:t>Predictive Mechanistic Modelling</a:t>
            </a:r>
            <a:endParaRPr lang="en-GB" sz="4000" dirty="0">
              <a:latin typeface="Times New Roman" panose="02020603050405020304" pitchFamily="18" charset="0"/>
              <a:cs typeface="Times New Roman" panose="02020603050405020304" pitchFamily="18" charset="0"/>
            </a:endParaRPr>
          </a:p>
        </p:txBody>
      </p:sp>
      <p:sp>
        <p:nvSpPr>
          <p:cNvPr id="7" name="Rectangle 6"/>
          <p:cNvSpPr/>
          <p:nvPr/>
        </p:nvSpPr>
        <p:spPr>
          <a:xfrm>
            <a:off x="323528" y="1484784"/>
            <a:ext cx="8280920" cy="5262979"/>
          </a:xfrm>
          <a:prstGeom prst="rect">
            <a:avLst/>
          </a:prstGeom>
        </p:spPr>
        <p:txBody>
          <a:bodyPr wrap="square">
            <a:spAutoFit/>
          </a:bodyPr>
          <a:lstStyle/>
          <a:p>
            <a:r>
              <a:rPr lang="en-US" sz="2400" dirty="0" smtClean="0">
                <a:latin typeface="NimbusSanL" charset="0"/>
              </a:rPr>
              <a:t>These </a:t>
            </a:r>
            <a:r>
              <a:rPr lang="en-US" sz="2400" dirty="0">
                <a:latin typeface="NimbusSanL" charset="0"/>
              </a:rPr>
              <a:t>approaches are complementary in that the more expensive physical </a:t>
            </a:r>
            <a:r>
              <a:rPr lang="en-US" sz="2400" dirty="0" err="1" smtClean="0">
                <a:latin typeface="NimbusSanL" charset="0"/>
              </a:rPr>
              <a:t>modelling</a:t>
            </a:r>
            <a:r>
              <a:rPr lang="en-US" sz="2400" dirty="0" smtClean="0">
                <a:latin typeface="NimbusSanL" charset="0"/>
              </a:rPr>
              <a:t> </a:t>
            </a:r>
            <a:r>
              <a:rPr lang="en-US" sz="2400" dirty="0" smtClean="0">
                <a:latin typeface="NimbusSanL" charset="0"/>
              </a:rPr>
              <a:t>approach </a:t>
            </a:r>
            <a:r>
              <a:rPr lang="en-US" sz="2400" dirty="0">
                <a:latin typeface="NimbusSanL" charset="0"/>
              </a:rPr>
              <a:t>can be used to generate additional targeted data for the machine learning </a:t>
            </a:r>
            <a:r>
              <a:rPr lang="en-US" sz="2400" dirty="0" smtClean="0">
                <a:latin typeface="NimbusSanL" charset="0"/>
              </a:rPr>
              <a:t>approach </a:t>
            </a:r>
            <a:r>
              <a:rPr lang="en-US" sz="2400" dirty="0">
                <a:latin typeface="NimbusSanL" charset="0"/>
              </a:rPr>
              <a:t>to improve its predictive accuracy at the expense of up-front computational effort</a:t>
            </a:r>
            <a:r>
              <a:rPr lang="en-US" sz="2400" dirty="0" smtClean="0">
                <a:latin typeface="NimbusSanL" charset="0"/>
              </a:rPr>
              <a:t>.</a:t>
            </a:r>
          </a:p>
          <a:p>
            <a:endParaRPr lang="en-US" sz="2400" dirty="0">
              <a:latin typeface="NimbusSanL" charset="0"/>
            </a:endParaRPr>
          </a:p>
          <a:p>
            <a:r>
              <a:rPr lang="en-US" sz="2400" dirty="0" smtClean="0">
                <a:latin typeface="NimbusSanL" charset="0"/>
              </a:rPr>
              <a:t>ML </a:t>
            </a:r>
            <a:r>
              <a:rPr lang="en-US" sz="2400" dirty="0" smtClean="0">
                <a:latin typeface="NimbusSanL" charset="0"/>
              </a:rPr>
              <a:t>methods need “lots of data” and the simulations will serve to generate some of this, filling in gaps in the cancer data bases available to us today.</a:t>
            </a:r>
          </a:p>
          <a:p>
            <a:endParaRPr lang="en-US" sz="2400" dirty="0">
              <a:latin typeface="NimbusSanL" charset="0"/>
            </a:endParaRPr>
          </a:p>
          <a:p>
            <a:r>
              <a:rPr lang="en-US" sz="2400" dirty="0" smtClean="0">
                <a:latin typeface="NimbusSanL" charset="0"/>
              </a:rPr>
              <a:t>We hope to develop an interactive process whereby sequence based ML predictions are used to inform simulations to perform and in turn fed back to improve accuracy of the ML model(s). </a:t>
            </a:r>
            <a:endParaRPr lang="en-US" sz="2400" dirty="0"/>
          </a:p>
        </p:txBody>
      </p:sp>
    </p:spTree>
    <p:extLst>
      <p:ext uri="{BB962C8B-B14F-4D97-AF65-F5344CB8AC3E}">
        <p14:creationId xmlns:p14="http://schemas.microsoft.com/office/powerpoint/2010/main" val="199835343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0384" y="1054222"/>
            <a:ext cx="7788040" cy="4463010"/>
          </a:xfrm>
          <a:prstGeom prst="rect">
            <a:avLst/>
          </a:prstGeom>
        </p:spPr>
      </p:pic>
      <p:cxnSp>
        <p:nvCxnSpPr>
          <p:cNvPr id="2" name="Straight Connector 1"/>
          <p:cNvCxnSpPr/>
          <p:nvPr/>
        </p:nvCxnSpPr>
        <p:spPr>
          <a:xfrm>
            <a:off x="-144016" y="1052736"/>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3" name="Title 1"/>
          <p:cNvSpPr txBox="1">
            <a:spLocks/>
          </p:cNvSpPr>
          <p:nvPr/>
        </p:nvSpPr>
        <p:spPr>
          <a:xfrm>
            <a:off x="107504" y="22324"/>
            <a:ext cx="8892480" cy="1030412"/>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latin typeface="Times New Roman" panose="02020603050405020304" pitchFamily="18" charset="0"/>
                <a:cs typeface="Times New Roman" panose="02020603050405020304" pitchFamily="18" charset="0"/>
              </a:rPr>
              <a:t>Combining Machine Learning with Predictive Mechanistic </a:t>
            </a:r>
            <a:r>
              <a:rPr lang="en-US" sz="4000" dirty="0" err="1" smtClean="0">
                <a:latin typeface="Times New Roman" panose="02020603050405020304" pitchFamily="18" charset="0"/>
                <a:cs typeface="Times New Roman" panose="02020603050405020304" pitchFamily="18" charset="0"/>
              </a:rPr>
              <a:t>Modelling</a:t>
            </a:r>
            <a:r>
              <a:rPr lang="en-US" sz="4000" dirty="0" smtClean="0">
                <a:latin typeface="Times New Roman" panose="02020603050405020304" pitchFamily="18" charset="0"/>
                <a:cs typeface="Times New Roman" panose="02020603050405020304" pitchFamily="18" charset="0"/>
              </a:rPr>
              <a:t>: INSPIRE </a:t>
            </a:r>
            <a:endParaRPr lang="en-GB" sz="4000" dirty="0">
              <a:latin typeface="Times New Roman" panose="02020603050405020304" pitchFamily="18" charset="0"/>
              <a:cs typeface="Times New Roman" panose="02020603050405020304" pitchFamily="18" charset="0"/>
            </a:endParaRPr>
          </a:p>
        </p:txBody>
      </p:sp>
      <p:sp>
        <p:nvSpPr>
          <p:cNvPr id="5" name="Rectangle 4"/>
          <p:cNvSpPr/>
          <p:nvPr/>
        </p:nvSpPr>
        <p:spPr>
          <a:xfrm>
            <a:off x="115187" y="5590725"/>
            <a:ext cx="7135415" cy="646331"/>
          </a:xfrm>
          <a:prstGeom prst="rect">
            <a:avLst/>
          </a:prstGeom>
        </p:spPr>
        <p:txBody>
          <a:bodyPr wrap="none">
            <a:spAutoFit/>
          </a:bodyPr>
          <a:lstStyle/>
          <a:p>
            <a:r>
              <a:rPr lang="en-GB" dirty="0" smtClean="0"/>
              <a:t>Datasets:	Clinical </a:t>
            </a:r>
            <a:r>
              <a:rPr lang="en-GB" dirty="0"/>
              <a:t>data, Biochemical data; Biophysical data; </a:t>
            </a:r>
            <a:r>
              <a:rPr lang="en-GB" dirty="0" smtClean="0"/>
              <a:t>Bioactivity data</a:t>
            </a:r>
          </a:p>
          <a:p>
            <a:r>
              <a:rPr lang="en-GB" dirty="0"/>
              <a:t>	Data from </a:t>
            </a:r>
            <a:r>
              <a:rPr lang="en-GB" dirty="0" smtClean="0"/>
              <a:t>physicochemical modelling</a:t>
            </a:r>
            <a:endParaRPr lang="en-GB" dirty="0"/>
          </a:p>
        </p:txBody>
      </p:sp>
      <p:sp>
        <p:nvSpPr>
          <p:cNvPr id="6" name="Rectangle 5"/>
          <p:cNvSpPr/>
          <p:nvPr/>
        </p:nvSpPr>
        <p:spPr>
          <a:xfrm>
            <a:off x="115186" y="6239053"/>
            <a:ext cx="8777293" cy="646331"/>
          </a:xfrm>
          <a:prstGeom prst="rect">
            <a:avLst/>
          </a:prstGeom>
        </p:spPr>
        <p:txBody>
          <a:bodyPr wrap="square">
            <a:spAutoFit/>
          </a:bodyPr>
          <a:lstStyle/>
          <a:p>
            <a:r>
              <a:rPr lang="en-GB" dirty="0"/>
              <a:t>Machine </a:t>
            </a:r>
            <a:r>
              <a:rPr lang="en-GB" dirty="0" smtClean="0"/>
              <a:t>learning can be used </a:t>
            </a:r>
            <a:r>
              <a:rPr lang="en-GB" dirty="0"/>
              <a:t>as a unifying framework to integrate all the experimental and simulated data </a:t>
            </a:r>
            <a:r>
              <a:rPr lang="en-GB" dirty="0" smtClean="0"/>
              <a:t>that quantify </a:t>
            </a:r>
            <a:r>
              <a:rPr lang="en-GB" dirty="0"/>
              <a:t>relationships between </a:t>
            </a:r>
            <a:r>
              <a:rPr lang="en-GB" dirty="0" smtClean="0"/>
              <a:t>proteins (kinases) </a:t>
            </a:r>
            <a:r>
              <a:rPr lang="en-GB" dirty="0"/>
              <a:t>and compounds. </a:t>
            </a:r>
          </a:p>
        </p:txBody>
      </p:sp>
    </p:spTree>
    <p:extLst>
      <p:ext uri="{BB962C8B-B14F-4D97-AF65-F5344CB8AC3E}">
        <p14:creationId xmlns:p14="http://schemas.microsoft.com/office/powerpoint/2010/main" val="74613060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0"/>
          <p:cNvSpPr>
            <a:spLocks noChangeArrowheads="1"/>
          </p:cNvSpPr>
          <p:nvPr/>
        </p:nvSpPr>
        <p:spPr bwMode="auto">
          <a:xfrm>
            <a:off x="42490" y="116632"/>
            <a:ext cx="8489950" cy="547688"/>
          </a:xfrm>
          <a:prstGeom prst="rect">
            <a:avLst/>
          </a:prstGeom>
          <a:noFill/>
          <a:ln w="9525">
            <a:noFill/>
            <a:miter lim="800000"/>
            <a:headEnd/>
            <a:tailEnd/>
          </a:ln>
        </p:spPr>
        <p:txBody>
          <a:bodyPr anchor="ctr"/>
          <a:lstStyle/>
          <a:p>
            <a:pPr eaLnBrk="0" hangingPunct="0"/>
            <a:r>
              <a:rPr lang="en-US" sz="3200" b="1" dirty="0" smtClean="0">
                <a:solidFill>
                  <a:schemeClr val="tx2">
                    <a:lumMod val="90000"/>
                    <a:lumOff val="10000"/>
                  </a:schemeClr>
                </a:solidFill>
                <a:latin typeface="+mj-lt"/>
              </a:rPr>
              <a:t>Immunology and immunotherapy</a:t>
            </a:r>
            <a:endParaRPr lang="en-US" sz="3200" b="1" dirty="0">
              <a:solidFill>
                <a:schemeClr val="tx2">
                  <a:lumMod val="90000"/>
                  <a:lumOff val="10000"/>
                </a:schemeClr>
              </a:solidFill>
              <a:latin typeface="+mj-lt"/>
            </a:endParaRPr>
          </a:p>
        </p:txBody>
      </p:sp>
      <p:cxnSp>
        <p:nvCxnSpPr>
          <p:cNvPr id="3" name="Straight Connector 2"/>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2"/>
          <a:srcRect l="3538" r="6689"/>
          <a:stretch/>
        </p:blipFill>
        <p:spPr>
          <a:xfrm>
            <a:off x="2123728" y="1988840"/>
            <a:ext cx="6977517" cy="4674235"/>
          </a:xfrm>
          <a:prstGeom prst="rect">
            <a:avLst/>
          </a:prstGeom>
        </p:spPr>
      </p:pic>
      <p:sp>
        <p:nvSpPr>
          <p:cNvPr id="7" name="TextBox 6"/>
          <p:cNvSpPr txBox="1"/>
          <p:nvPr/>
        </p:nvSpPr>
        <p:spPr>
          <a:xfrm>
            <a:off x="42490" y="980728"/>
            <a:ext cx="8921998" cy="523220"/>
          </a:xfrm>
          <a:prstGeom prst="rect">
            <a:avLst/>
          </a:prstGeom>
          <a:noFill/>
        </p:spPr>
        <p:txBody>
          <a:bodyPr wrap="square" rtlCol="0">
            <a:spAutoFit/>
          </a:bodyPr>
          <a:lstStyle/>
          <a:p>
            <a:r>
              <a:rPr lang="en-US" sz="2800" dirty="0" smtClean="0"/>
              <a:t>Predicting the immune response to infection</a:t>
            </a:r>
            <a:endParaRPr lang="en-US" sz="2800" dirty="0"/>
          </a:p>
        </p:txBody>
      </p:sp>
      <p:sp>
        <p:nvSpPr>
          <p:cNvPr id="13" name="Rectangle 12"/>
          <p:cNvSpPr/>
          <p:nvPr/>
        </p:nvSpPr>
        <p:spPr>
          <a:xfrm>
            <a:off x="149841" y="2204864"/>
            <a:ext cx="2391589" cy="3816429"/>
          </a:xfrm>
          <a:prstGeom prst="rect">
            <a:avLst/>
          </a:prstGeom>
        </p:spPr>
        <p:txBody>
          <a:bodyPr wrap="square">
            <a:spAutoFit/>
          </a:bodyPr>
          <a:lstStyle/>
          <a:p>
            <a:r>
              <a:rPr lang="en-GB" altLang="x-none" sz="2200" dirty="0">
                <a:latin typeface="Comic Sans MS" charset="0"/>
                <a:ea typeface="Times New Roman" charset="0"/>
                <a:cs typeface="Times New Roman" charset="0"/>
              </a:rPr>
              <a:t>Recognition is not just by a </a:t>
            </a:r>
            <a:r>
              <a:rPr lang="en-GB" altLang="x-none" sz="2200" dirty="0" smtClean="0">
                <a:latin typeface="Comic Sans MS" charset="0"/>
                <a:ea typeface="Times New Roman" charset="0"/>
                <a:cs typeface="Times New Roman" charset="0"/>
              </a:rPr>
              <a:t>single molecule</a:t>
            </a:r>
            <a:r>
              <a:rPr lang="en-GB" altLang="x-none" sz="2200" dirty="0">
                <a:latin typeface="Comic Sans MS" charset="0"/>
                <a:ea typeface="Times New Roman" charset="0"/>
                <a:cs typeface="Times New Roman" charset="0"/>
              </a:rPr>
              <a:t>, but a large collection of </a:t>
            </a:r>
            <a:r>
              <a:rPr lang="en-GB" altLang="x-none" sz="2200" dirty="0" smtClean="0">
                <a:latin typeface="Comic Sans MS" charset="0"/>
                <a:ea typeface="Times New Roman" charset="0"/>
                <a:cs typeface="Times New Roman" charset="0"/>
              </a:rPr>
              <a:t>them..</a:t>
            </a:r>
          </a:p>
          <a:p>
            <a:endParaRPr lang="en-GB" altLang="x-none" sz="2200" i="1" dirty="0">
              <a:latin typeface="Comic Sans MS" charset="0"/>
              <a:ea typeface="Times New Roman" charset="0"/>
              <a:cs typeface="Times New Roman" charset="0"/>
            </a:endParaRPr>
          </a:p>
          <a:p>
            <a:r>
              <a:rPr lang="en-GB" altLang="x-none" sz="2200" i="1" dirty="0" smtClean="0">
                <a:latin typeface="Comic Sans MS" charset="0"/>
                <a:ea typeface="Times New Roman" charset="0"/>
                <a:cs typeface="Times New Roman" charset="0"/>
              </a:rPr>
              <a:t>Learn </a:t>
            </a:r>
            <a:r>
              <a:rPr lang="en-GB" altLang="x-none" sz="2200" i="1" dirty="0">
                <a:latin typeface="Comic Sans MS" charset="0"/>
                <a:ea typeface="Times New Roman" charset="0"/>
                <a:cs typeface="Times New Roman" charset="0"/>
              </a:rPr>
              <a:t>not through a single agent, but multiple ones</a:t>
            </a:r>
            <a:endParaRPr lang="en-GB" altLang="x-none" sz="2200" dirty="0">
              <a:latin typeface="Comic Sans MS" charset="0"/>
              <a:ea typeface="Times New Roman" charset="0"/>
              <a:cs typeface="Times New Roman" charset="0"/>
            </a:endParaRPr>
          </a:p>
        </p:txBody>
      </p:sp>
    </p:spTree>
    <p:extLst>
      <p:ext uri="{BB962C8B-B14F-4D97-AF65-F5344CB8AC3E}">
        <p14:creationId xmlns:p14="http://schemas.microsoft.com/office/powerpoint/2010/main" val="191125752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0"/>
          <p:cNvSpPr>
            <a:spLocks noChangeArrowheads="1"/>
          </p:cNvSpPr>
          <p:nvPr/>
        </p:nvSpPr>
        <p:spPr bwMode="auto">
          <a:xfrm>
            <a:off x="42490" y="116632"/>
            <a:ext cx="8489950" cy="547688"/>
          </a:xfrm>
          <a:prstGeom prst="rect">
            <a:avLst/>
          </a:prstGeom>
          <a:noFill/>
          <a:ln w="9525">
            <a:noFill/>
            <a:miter lim="800000"/>
            <a:headEnd/>
            <a:tailEnd/>
          </a:ln>
        </p:spPr>
        <p:txBody>
          <a:bodyPr anchor="ctr"/>
          <a:lstStyle/>
          <a:p>
            <a:pPr eaLnBrk="0" hangingPunct="0"/>
            <a:r>
              <a:rPr lang="en-US" sz="2800" b="1" dirty="0" smtClean="0">
                <a:solidFill>
                  <a:schemeClr val="tx2">
                    <a:lumMod val="90000"/>
                    <a:lumOff val="10000"/>
                  </a:schemeClr>
                </a:solidFill>
                <a:latin typeface="+mj-lt"/>
              </a:rPr>
              <a:t>Antigen presentation on infected cell surface</a:t>
            </a:r>
            <a:endParaRPr lang="en-US" sz="2800" b="1" dirty="0">
              <a:solidFill>
                <a:schemeClr val="tx2">
                  <a:lumMod val="90000"/>
                  <a:lumOff val="10000"/>
                </a:schemeClr>
              </a:solidFill>
              <a:latin typeface="+mj-lt"/>
            </a:endParaRPr>
          </a:p>
        </p:txBody>
      </p:sp>
      <p:cxnSp>
        <p:nvCxnSpPr>
          <p:cNvPr id="19" name="Straight Connector 18"/>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44016" y="1196752"/>
            <a:ext cx="8820472" cy="6401752"/>
          </a:xfrm>
          <a:prstGeom prst="rect">
            <a:avLst/>
          </a:prstGeom>
        </p:spPr>
        <p:txBody>
          <a:bodyPr wrap="square">
            <a:spAutoFit/>
          </a:bodyPr>
          <a:lstStyle/>
          <a:p>
            <a:pPr>
              <a:spcAft>
                <a:spcPts val="1200"/>
              </a:spcAft>
              <a:buFontTx/>
              <a:buNone/>
            </a:pPr>
            <a:r>
              <a:rPr lang="en-GB" altLang="x-none" sz="2400" dirty="0" smtClean="0">
                <a:latin typeface="Times New Roman" charset="0"/>
                <a:ea typeface="Times New Roman" charset="0"/>
                <a:cs typeface="Times New Roman" charset="0"/>
              </a:rPr>
              <a:t>Foreign proteins enter the cell of host organism</a:t>
            </a:r>
          </a:p>
          <a:p>
            <a:pPr>
              <a:spcAft>
                <a:spcPts val="1200"/>
              </a:spcAft>
              <a:buFontTx/>
              <a:buNone/>
            </a:pPr>
            <a:endParaRPr lang="en-GB" altLang="x-none" sz="2400" dirty="0" smtClean="0">
              <a:latin typeface="Times New Roman" charset="0"/>
              <a:ea typeface="Times New Roman" charset="0"/>
              <a:cs typeface="Times New Roman" charset="0"/>
            </a:endParaRPr>
          </a:p>
          <a:p>
            <a:pPr>
              <a:spcAft>
                <a:spcPts val="1200"/>
              </a:spcAft>
              <a:buFontTx/>
              <a:buNone/>
            </a:pPr>
            <a:r>
              <a:rPr lang="en-GB" altLang="x-none" sz="2400" dirty="0" smtClean="0">
                <a:latin typeface="Times New Roman" charset="0"/>
                <a:ea typeface="Times New Roman" charset="0"/>
                <a:cs typeface="Times New Roman" charset="0"/>
              </a:rPr>
              <a:t>Like host proteins, they are broken down in the proteasome</a:t>
            </a:r>
          </a:p>
          <a:p>
            <a:pPr>
              <a:spcAft>
                <a:spcPts val="1200"/>
              </a:spcAft>
              <a:buFontTx/>
              <a:buNone/>
            </a:pPr>
            <a:endParaRPr lang="en-GB" altLang="x-none" sz="2400" dirty="0">
              <a:latin typeface="Times New Roman" charset="0"/>
              <a:ea typeface="Times New Roman" charset="0"/>
              <a:cs typeface="Times New Roman" charset="0"/>
            </a:endParaRPr>
          </a:p>
          <a:p>
            <a:pPr>
              <a:spcAft>
                <a:spcPts val="1200"/>
              </a:spcAft>
            </a:pPr>
            <a:r>
              <a:rPr lang="en-GB" altLang="x-none" sz="2400" dirty="0" smtClean="0">
                <a:latin typeface="Times New Roman" charset="0"/>
                <a:ea typeface="Times New Roman" charset="0"/>
                <a:cs typeface="Times New Roman" charset="0"/>
              </a:rPr>
              <a:t>The peptide fragments bind to MHC proteins and get taken to the cell surface</a:t>
            </a:r>
          </a:p>
          <a:p>
            <a:pPr>
              <a:spcAft>
                <a:spcPts val="1200"/>
              </a:spcAft>
            </a:pPr>
            <a:endParaRPr lang="en-GB" altLang="x-none" sz="2400" dirty="0" smtClean="0">
              <a:latin typeface="Times New Roman" charset="0"/>
              <a:ea typeface="Times New Roman" charset="0"/>
              <a:cs typeface="Times New Roman" charset="0"/>
            </a:endParaRPr>
          </a:p>
          <a:p>
            <a:pPr>
              <a:spcAft>
                <a:spcPts val="1200"/>
              </a:spcAft>
            </a:pPr>
            <a:r>
              <a:rPr lang="en-GB" altLang="x-none" sz="2400" dirty="0" smtClean="0">
                <a:latin typeface="Times New Roman" charset="0"/>
                <a:ea typeface="Times New Roman" charset="0"/>
                <a:cs typeface="Times New Roman" charset="0"/>
              </a:rPr>
              <a:t>At the cell surface they get recognised by T-cells and may trigger an immune response</a:t>
            </a:r>
          </a:p>
          <a:p>
            <a:pPr>
              <a:spcAft>
                <a:spcPts val="1200"/>
              </a:spcAft>
              <a:buFontTx/>
              <a:buNone/>
            </a:pPr>
            <a:endParaRPr lang="en-GB" altLang="x-none" sz="2000" dirty="0" smtClean="0">
              <a:latin typeface="Times New Roman" charset="0"/>
              <a:ea typeface="Times New Roman" charset="0"/>
              <a:cs typeface="Times New Roman" charset="0"/>
            </a:endParaRPr>
          </a:p>
          <a:p>
            <a:pPr>
              <a:spcAft>
                <a:spcPts val="1200"/>
              </a:spcAft>
              <a:buFontTx/>
              <a:buNone/>
            </a:pPr>
            <a:r>
              <a:rPr lang="en-GB" altLang="x-none" sz="2400" dirty="0" smtClean="0">
                <a:latin typeface="Times New Roman" charset="0"/>
                <a:ea typeface="Times New Roman" charset="0"/>
                <a:cs typeface="Times New Roman" charset="0"/>
              </a:rPr>
              <a:t>One would like to predict the spectrum of such antigens presented</a:t>
            </a:r>
          </a:p>
          <a:p>
            <a:pPr>
              <a:buFontTx/>
              <a:buNone/>
            </a:pPr>
            <a:r>
              <a:rPr lang="en-GB" altLang="x-none" sz="2000" dirty="0" smtClean="0">
                <a:latin typeface="Times New Roman" charset="0"/>
                <a:ea typeface="Times New Roman" charset="0"/>
                <a:cs typeface="Times New Roman" charset="0"/>
              </a:rPr>
              <a:t>.</a:t>
            </a:r>
          </a:p>
          <a:p>
            <a:pPr>
              <a:buFontTx/>
              <a:buNone/>
            </a:pPr>
            <a:endParaRPr lang="en-GB" altLang="x-none" sz="2000" dirty="0">
              <a:latin typeface="Times New Roman" charset="0"/>
              <a:ea typeface="Times New Roman" charset="0"/>
              <a:cs typeface="Times New Roman" charset="0"/>
            </a:endParaRPr>
          </a:p>
          <a:p>
            <a:pPr>
              <a:buFontTx/>
              <a:buNone/>
            </a:pPr>
            <a:endParaRPr lang="en-GB" altLang="x-none" sz="2000" dirty="0" smtClean="0">
              <a:latin typeface="Times New Roman" charset="0"/>
              <a:ea typeface="Times New Roman" charset="0"/>
              <a:cs typeface="Times New Roman" charset="0"/>
            </a:endParaRPr>
          </a:p>
        </p:txBody>
      </p:sp>
    </p:spTree>
    <p:extLst>
      <p:ext uri="{BB962C8B-B14F-4D97-AF65-F5344CB8AC3E}">
        <p14:creationId xmlns:p14="http://schemas.microsoft.com/office/powerpoint/2010/main" val="103714614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0"/>
          <p:cNvSpPr>
            <a:spLocks noChangeArrowheads="1"/>
          </p:cNvSpPr>
          <p:nvPr/>
        </p:nvSpPr>
        <p:spPr bwMode="auto">
          <a:xfrm>
            <a:off x="186506" y="217016"/>
            <a:ext cx="8777982" cy="547688"/>
          </a:xfrm>
          <a:prstGeom prst="rect">
            <a:avLst/>
          </a:prstGeom>
          <a:noFill/>
          <a:ln w="9525">
            <a:noFill/>
            <a:miter lim="800000"/>
            <a:headEnd/>
            <a:tailEnd/>
          </a:ln>
        </p:spPr>
        <p:txBody>
          <a:bodyPr anchor="ctr"/>
          <a:lstStyle/>
          <a:p>
            <a:pPr eaLnBrk="0" hangingPunct="0"/>
            <a:r>
              <a:rPr lang="en-US" sz="2800" b="1" dirty="0" smtClean="0">
                <a:solidFill>
                  <a:schemeClr val="tx2">
                    <a:lumMod val="90000"/>
                    <a:lumOff val="10000"/>
                  </a:schemeClr>
                </a:solidFill>
                <a:latin typeface="+mj-lt"/>
              </a:rPr>
              <a:t>Integrative Approaches to Predict the Immune Response</a:t>
            </a:r>
            <a:endParaRPr lang="en-US" sz="2800" b="1" dirty="0">
              <a:solidFill>
                <a:schemeClr val="tx2">
                  <a:lumMod val="90000"/>
                  <a:lumOff val="10000"/>
                </a:schemeClr>
              </a:solidFill>
              <a:latin typeface="+mj-lt"/>
            </a:endParaRPr>
          </a:p>
        </p:txBody>
      </p:sp>
      <p:cxnSp>
        <p:nvCxnSpPr>
          <p:cNvPr id="3" name="Straight Connector 2"/>
          <p:cNvCxnSpPr/>
          <p:nvPr/>
        </p:nvCxnSpPr>
        <p:spPr>
          <a:xfrm>
            <a:off x="-144016" y="908720"/>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3834" y="1988840"/>
            <a:ext cx="4758206" cy="3635987"/>
          </a:xfrm>
          <a:prstGeom prst="rect">
            <a:avLst/>
          </a:prstGeom>
        </p:spPr>
      </p:pic>
      <p:sp>
        <p:nvSpPr>
          <p:cNvPr id="6" name="Rectangle 5"/>
          <p:cNvSpPr/>
          <p:nvPr/>
        </p:nvSpPr>
        <p:spPr>
          <a:xfrm>
            <a:off x="19238" y="6255897"/>
            <a:ext cx="9133978" cy="584775"/>
          </a:xfrm>
          <a:prstGeom prst="rect">
            <a:avLst/>
          </a:prstGeom>
        </p:spPr>
        <p:txBody>
          <a:bodyPr wrap="square">
            <a:spAutoFit/>
          </a:bodyPr>
          <a:lstStyle/>
          <a:p>
            <a:r>
              <a:rPr lang="en-GB" sz="1600" dirty="0" err="1"/>
              <a:t>Eccleston</a:t>
            </a:r>
            <a:r>
              <a:rPr lang="en-GB" sz="1600" dirty="0"/>
              <a:t> RC, Wan S, </a:t>
            </a:r>
            <a:r>
              <a:rPr lang="en-GB" sz="1600" dirty="0" err="1"/>
              <a:t>Dalchau</a:t>
            </a:r>
            <a:r>
              <a:rPr lang="en-GB" sz="1600" dirty="0"/>
              <a:t> N and Coveney PV (2017) </a:t>
            </a:r>
            <a:r>
              <a:rPr lang="en-GB" sz="1600" dirty="0" smtClean="0"/>
              <a:t>“The </a:t>
            </a:r>
            <a:r>
              <a:rPr lang="en-GB" sz="1600" dirty="0"/>
              <a:t>Role of Multiscale Protein Dynamics in Antigen Presentation and T Lymphocyte </a:t>
            </a:r>
            <a:r>
              <a:rPr lang="en-GB" sz="1600" dirty="0" smtClean="0"/>
              <a:t>Recognition”. </a:t>
            </a:r>
            <a:r>
              <a:rPr lang="en-GB" sz="1600" i="1" dirty="0"/>
              <a:t>Front. </a:t>
            </a:r>
            <a:r>
              <a:rPr lang="en-GB" sz="1600" i="1" dirty="0" err="1"/>
              <a:t>Immunol</a:t>
            </a:r>
            <a:r>
              <a:rPr lang="en-GB" sz="1600" dirty="0"/>
              <a:t>. 8:797. </a:t>
            </a:r>
            <a:r>
              <a:rPr lang="en-GB" sz="1600" dirty="0" err="1"/>
              <a:t>doi</a:t>
            </a:r>
            <a:r>
              <a:rPr lang="en-GB" sz="1600" dirty="0"/>
              <a:t>: 10.3389/fimmu.2017.00797T</a:t>
            </a:r>
          </a:p>
        </p:txBody>
      </p:sp>
      <p:sp>
        <p:nvSpPr>
          <p:cNvPr id="8" name="Rectangle 7"/>
          <p:cNvSpPr/>
          <p:nvPr/>
        </p:nvSpPr>
        <p:spPr>
          <a:xfrm>
            <a:off x="4824536" y="5373216"/>
            <a:ext cx="4319464" cy="584776"/>
          </a:xfrm>
          <a:prstGeom prst="rect">
            <a:avLst/>
          </a:prstGeom>
        </p:spPr>
        <p:txBody>
          <a:bodyPr wrap="square">
            <a:spAutoFit/>
          </a:bodyPr>
          <a:lstStyle/>
          <a:p>
            <a:r>
              <a:rPr lang="en-GB" sz="1600" dirty="0" err="1"/>
              <a:t>Vodovotz</a:t>
            </a:r>
            <a:r>
              <a:rPr lang="en-GB" sz="1600" dirty="0"/>
              <a:t>, </a:t>
            </a:r>
            <a:r>
              <a:rPr lang="en-GB" sz="1600" dirty="0" smtClean="0"/>
              <a:t>Y. </a:t>
            </a:r>
            <a:r>
              <a:rPr lang="en-GB" sz="1600" i="1" dirty="0" smtClean="0"/>
              <a:t>et </a:t>
            </a:r>
            <a:r>
              <a:rPr lang="en-GB" sz="1600" i="1" dirty="0"/>
              <a:t>al</a:t>
            </a:r>
            <a:r>
              <a:rPr lang="en-GB" sz="1600" dirty="0" smtClean="0"/>
              <a:t>. (2017) “Solving Immunology?” Trends </a:t>
            </a:r>
            <a:r>
              <a:rPr lang="en-GB" sz="1600" dirty="0" err="1" smtClean="0"/>
              <a:t>Immunol</a:t>
            </a:r>
            <a:r>
              <a:rPr lang="en-GB" sz="1600" dirty="0" smtClean="0"/>
              <a:t>., 38(2), 116–127. </a:t>
            </a:r>
            <a:endParaRPr lang="en-GB" sz="1600" dirty="0"/>
          </a:p>
        </p:txBody>
      </p:sp>
      <p:sp>
        <p:nvSpPr>
          <p:cNvPr id="9" name="Rectangle 8"/>
          <p:cNvSpPr/>
          <p:nvPr/>
        </p:nvSpPr>
        <p:spPr>
          <a:xfrm>
            <a:off x="340576" y="1167135"/>
            <a:ext cx="4399762" cy="461665"/>
          </a:xfrm>
          <a:prstGeom prst="rect">
            <a:avLst/>
          </a:prstGeom>
        </p:spPr>
        <p:txBody>
          <a:bodyPr wrap="none">
            <a:spAutoFit/>
          </a:bodyPr>
          <a:lstStyle/>
          <a:p>
            <a:r>
              <a:rPr lang="en-GB" sz="2400" b="1" dirty="0" smtClean="0"/>
              <a:t>Predictive </a:t>
            </a:r>
            <a:r>
              <a:rPr lang="en-GB" sz="2400" b="1" dirty="0"/>
              <a:t>mechanistic </a:t>
            </a:r>
            <a:r>
              <a:rPr lang="en-GB" sz="2400" b="1" dirty="0" smtClean="0"/>
              <a:t>modelling</a:t>
            </a:r>
            <a:endParaRPr lang="en-GB" sz="2400" b="1" dirty="0"/>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76004" y="1844824"/>
            <a:ext cx="3744468" cy="3537464"/>
          </a:xfrm>
          <a:prstGeom prst="rect">
            <a:avLst/>
          </a:prstGeom>
        </p:spPr>
      </p:pic>
      <p:sp>
        <p:nvSpPr>
          <p:cNvPr id="11" name="Rectangle 10"/>
          <p:cNvSpPr/>
          <p:nvPr/>
        </p:nvSpPr>
        <p:spPr>
          <a:xfrm>
            <a:off x="5418382" y="1052736"/>
            <a:ext cx="3114058" cy="461665"/>
          </a:xfrm>
          <a:prstGeom prst="rect">
            <a:avLst/>
          </a:prstGeom>
        </p:spPr>
        <p:txBody>
          <a:bodyPr wrap="none">
            <a:spAutoFit/>
          </a:bodyPr>
          <a:lstStyle/>
          <a:p>
            <a:r>
              <a:rPr lang="en-US" sz="2400" b="1" dirty="0"/>
              <a:t>Integrative </a:t>
            </a:r>
            <a:r>
              <a:rPr lang="en-US" sz="2400" b="1" dirty="0" smtClean="0"/>
              <a:t>approaches </a:t>
            </a:r>
            <a:endParaRPr lang="en-GB" sz="2400" b="1" dirty="0"/>
          </a:p>
        </p:txBody>
      </p:sp>
    </p:spTree>
    <p:extLst>
      <p:ext uri="{BB962C8B-B14F-4D97-AF65-F5344CB8AC3E}">
        <p14:creationId xmlns:p14="http://schemas.microsoft.com/office/powerpoint/2010/main" val="61529008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0"/>
          <p:cNvSpPr>
            <a:spLocks noChangeArrowheads="1"/>
          </p:cNvSpPr>
          <p:nvPr/>
        </p:nvSpPr>
        <p:spPr bwMode="auto">
          <a:xfrm>
            <a:off x="42490" y="116632"/>
            <a:ext cx="8489950" cy="547688"/>
          </a:xfrm>
          <a:prstGeom prst="rect">
            <a:avLst/>
          </a:prstGeom>
          <a:noFill/>
          <a:ln w="9525">
            <a:noFill/>
            <a:miter lim="800000"/>
            <a:headEnd/>
            <a:tailEnd/>
          </a:ln>
        </p:spPr>
        <p:txBody>
          <a:bodyPr anchor="ctr"/>
          <a:lstStyle/>
          <a:p>
            <a:pPr eaLnBrk="0" hangingPunct="0"/>
            <a:r>
              <a:rPr lang="en-US" sz="2800" b="1" dirty="0" smtClean="0">
                <a:solidFill>
                  <a:schemeClr val="tx2">
                    <a:lumMod val="90000"/>
                    <a:lumOff val="10000"/>
                  </a:schemeClr>
                </a:solidFill>
                <a:latin typeface="+mj-lt"/>
              </a:rPr>
              <a:t>Machine Learning &amp; Predictive Mechanistic Modelling</a:t>
            </a:r>
            <a:endParaRPr lang="en-US" sz="2800" b="1" dirty="0">
              <a:solidFill>
                <a:schemeClr val="tx2">
                  <a:lumMod val="90000"/>
                  <a:lumOff val="10000"/>
                </a:schemeClr>
              </a:solidFill>
              <a:latin typeface="+mj-lt"/>
            </a:endParaRPr>
          </a:p>
        </p:txBody>
      </p:sp>
      <p:cxnSp>
        <p:nvCxnSpPr>
          <p:cNvPr id="19" name="Straight Connector 18"/>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16024" y="836712"/>
            <a:ext cx="8820472" cy="5663089"/>
          </a:xfrm>
          <a:prstGeom prst="rect">
            <a:avLst/>
          </a:prstGeom>
        </p:spPr>
        <p:txBody>
          <a:bodyPr wrap="square">
            <a:spAutoFit/>
          </a:bodyPr>
          <a:lstStyle/>
          <a:p>
            <a:pPr>
              <a:spcAft>
                <a:spcPts val="1200"/>
              </a:spcAft>
              <a:buFontTx/>
              <a:buNone/>
            </a:pPr>
            <a:r>
              <a:rPr lang="en-GB" altLang="x-none" sz="2400" b="1" dirty="0" smtClean="0">
                <a:latin typeface="Times New Roman" charset="0"/>
                <a:ea typeface="Times New Roman" charset="0"/>
                <a:cs typeface="Times New Roman" charset="0"/>
              </a:rPr>
              <a:t>Machine learning efforts have been made to describe this</a:t>
            </a:r>
            <a:r>
              <a:rPr lang="en-GB" altLang="x-none" sz="2400" dirty="0" smtClean="0">
                <a:latin typeface="Times New Roman" charset="0"/>
                <a:ea typeface="Times New Roman" charset="0"/>
                <a:cs typeface="Times New Roman" charset="0"/>
              </a:rPr>
              <a:t>. </a:t>
            </a:r>
          </a:p>
          <a:p>
            <a:pPr>
              <a:spcAft>
                <a:spcPts val="1200"/>
              </a:spcAft>
              <a:buFontTx/>
              <a:buNone/>
            </a:pPr>
            <a:r>
              <a:rPr lang="en-GB" altLang="x-none" sz="2400" dirty="0" smtClean="0">
                <a:latin typeface="Times New Roman" charset="0"/>
                <a:ea typeface="Times New Roman" charset="0"/>
                <a:cs typeface="Times New Roman" charset="0"/>
              </a:rPr>
              <a:t>They work for </a:t>
            </a:r>
            <a:r>
              <a:rPr lang="en-GB" altLang="x-none" sz="2400" i="1" dirty="0" smtClean="0">
                <a:latin typeface="Times New Roman" charset="0"/>
                <a:ea typeface="Times New Roman" charset="0"/>
                <a:cs typeface="Times New Roman" charset="0"/>
              </a:rPr>
              <a:t>static</a:t>
            </a:r>
            <a:r>
              <a:rPr lang="en-GB" altLang="x-none" sz="2400" dirty="0" smtClean="0">
                <a:latin typeface="Times New Roman" charset="0"/>
                <a:ea typeface="Times New Roman" charset="0"/>
                <a:cs typeface="Times New Roman" charset="0"/>
              </a:rPr>
              <a:t> data, as an “immuno-informatics” tool</a:t>
            </a:r>
          </a:p>
          <a:p>
            <a:pPr>
              <a:buFontTx/>
              <a:buNone/>
            </a:pPr>
            <a:r>
              <a:rPr lang="en-GB" altLang="x-none" sz="2000" dirty="0" smtClean="0">
                <a:latin typeface="Times New Roman" charset="0"/>
                <a:ea typeface="Times New Roman" charset="0"/>
                <a:cs typeface="Times New Roman" charset="0"/>
              </a:rPr>
              <a:t>ML methods can predict “epitope” sequences based on input proteins. This approach works well in limited conditions, i.e. for the space of sequences trained upon.  It cannot predict reliably outside its very limited “domain of validity”. Worse, it cannot handle temporal variations in epitope concentrations due to local cell conditions. </a:t>
            </a:r>
          </a:p>
          <a:p>
            <a:pPr>
              <a:buFontTx/>
              <a:buNone/>
            </a:pPr>
            <a:endParaRPr lang="en-GB" altLang="x-none" sz="2000" dirty="0">
              <a:latin typeface="Times New Roman" charset="0"/>
              <a:ea typeface="Times New Roman" charset="0"/>
              <a:cs typeface="Times New Roman" charset="0"/>
            </a:endParaRPr>
          </a:p>
          <a:p>
            <a:pPr>
              <a:buFontTx/>
              <a:buNone/>
            </a:pPr>
            <a:r>
              <a:rPr lang="en-GB" altLang="x-none" sz="2000" dirty="0" smtClean="0">
                <a:latin typeface="Times New Roman" charset="0"/>
                <a:ea typeface="Times New Roman" charset="0"/>
                <a:cs typeface="Times New Roman" charset="0"/>
              </a:rPr>
              <a:t>In short, there is no hope at all for ML to predict the immune response of cells to infection simply by aggregating data. The amount of data required would be truly astronomical and such a research programme an absurdity.</a:t>
            </a:r>
          </a:p>
          <a:p>
            <a:pPr>
              <a:buFontTx/>
              <a:buNone/>
            </a:pPr>
            <a:endParaRPr lang="en-GB" altLang="x-none" sz="2000" dirty="0">
              <a:latin typeface="Times New Roman" charset="0"/>
              <a:ea typeface="Times New Roman" charset="0"/>
              <a:cs typeface="Times New Roman" charset="0"/>
            </a:endParaRPr>
          </a:p>
          <a:p>
            <a:pPr>
              <a:spcAft>
                <a:spcPts val="1200"/>
              </a:spcAft>
              <a:buFontTx/>
              <a:buNone/>
            </a:pPr>
            <a:r>
              <a:rPr lang="en-GB" altLang="x-none" sz="2400" b="1" dirty="0" smtClean="0">
                <a:latin typeface="Times New Roman" charset="0"/>
                <a:ea typeface="Times New Roman" charset="0"/>
                <a:cs typeface="Times New Roman" charset="0"/>
              </a:rPr>
              <a:t>Predictive mechanistic modelling</a:t>
            </a:r>
          </a:p>
          <a:p>
            <a:pPr>
              <a:buFontTx/>
              <a:buNone/>
            </a:pPr>
            <a:r>
              <a:rPr lang="en-GB" altLang="x-none" sz="2000" dirty="0" smtClean="0">
                <a:latin typeface="Times New Roman" charset="0"/>
                <a:ea typeface="Times New Roman" charset="0"/>
                <a:cs typeface="Times New Roman" charset="0"/>
              </a:rPr>
              <a:t>However, we know there is a mechanism by means of which antigens get transported to cell surfaces. We can build mechanistic models which describe this process in a temporal manner.</a:t>
            </a:r>
          </a:p>
          <a:p>
            <a:pPr>
              <a:buFontTx/>
              <a:buNone/>
            </a:pPr>
            <a:endParaRPr lang="en-GB" altLang="x-none" sz="2000" dirty="0">
              <a:latin typeface="Times New Roman" charset="0"/>
              <a:ea typeface="Times New Roman" charset="0"/>
              <a:cs typeface="Times New Roman" charset="0"/>
            </a:endParaRPr>
          </a:p>
        </p:txBody>
      </p:sp>
      <p:sp>
        <p:nvSpPr>
          <p:cNvPr id="5" name="Rectangle 4"/>
          <p:cNvSpPr/>
          <p:nvPr/>
        </p:nvSpPr>
        <p:spPr>
          <a:xfrm>
            <a:off x="323528" y="6218148"/>
            <a:ext cx="8640960" cy="523220"/>
          </a:xfrm>
          <a:prstGeom prst="rect">
            <a:avLst/>
          </a:prstGeom>
        </p:spPr>
        <p:txBody>
          <a:bodyPr wrap="square">
            <a:spAutoFit/>
          </a:bodyPr>
          <a:lstStyle/>
          <a:p>
            <a:r>
              <a:rPr lang="en-US" sz="1400" dirty="0" err="1" smtClean="0"/>
              <a:t>Eccleston</a:t>
            </a:r>
            <a:r>
              <a:rPr lang="en-US" sz="1400" dirty="0" smtClean="0"/>
              <a:t>, R.C</a:t>
            </a:r>
            <a:r>
              <a:rPr lang="en-US" sz="1400" dirty="0"/>
              <a:t>.,  Coveney, P.V.  </a:t>
            </a:r>
            <a:r>
              <a:rPr lang="en-US" sz="1400" dirty="0" smtClean="0"/>
              <a:t>and </a:t>
            </a:r>
            <a:r>
              <a:rPr lang="en-US" sz="1400" dirty="0" err="1" smtClean="0"/>
              <a:t>Dalchau</a:t>
            </a:r>
            <a:r>
              <a:rPr lang="en-US" sz="1400" dirty="0" smtClean="0"/>
              <a:t>, N. “Host genotype and time dependent antigen presentation of viral peptides: predictions from theory” </a:t>
            </a:r>
            <a:r>
              <a:rPr lang="en-US" sz="1400" i="1" dirty="0" smtClean="0"/>
              <a:t>preprint,</a:t>
            </a:r>
            <a:r>
              <a:rPr lang="en-US" sz="1400" dirty="0" smtClean="0"/>
              <a:t> 2017</a:t>
            </a:r>
            <a:endParaRPr lang="en-US" sz="1400" dirty="0"/>
          </a:p>
        </p:txBody>
      </p:sp>
    </p:spTree>
    <p:extLst>
      <p:ext uri="{BB962C8B-B14F-4D97-AF65-F5344CB8AC3E}">
        <p14:creationId xmlns:p14="http://schemas.microsoft.com/office/powerpoint/2010/main" val="287192313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0"/>
          <p:cNvSpPr>
            <a:spLocks noChangeArrowheads="1"/>
          </p:cNvSpPr>
          <p:nvPr/>
        </p:nvSpPr>
        <p:spPr bwMode="auto">
          <a:xfrm>
            <a:off x="42490" y="116632"/>
            <a:ext cx="8489950" cy="547688"/>
          </a:xfrm>
          <a:prstGeom prst="rect">
            <a:avLst/>
          </a:prstGeom>
          <a:noFill/>
          <a:ln w="9525">
            <a:noFill/>
            <a:miter lim="800000"/>
            <a:headEnd/>
            <a:tailEnd/>
          </a:ln>
        </p:spPr>
        <p:txBody>
          <a:bodyPr anchor="ctr"/>
          <a:lstStyle/>
          <a:p>
            <a:pPr eaLnBrk="0" hangingPunct="0"/>
            <a:r>
              <a:rPr lang="en-US" sz="2800" b="1" dirty="0" smtClean="0">
                <a:solidFill>
                  <a:schemeClr val="tx2">
                    <a:lumMod val="90000"/>
                    <a:lumOff val="10000"/>
                  </a:schemeClr>
                </a:solidFill>
                <a:latin typeface="+mj-lt"/>
              </a:rPr>
              <a:t>What such approaches imply for biologists &amp; medics</a:t>
            </a:r>
            <a:endParaRPr lang="en-US" sz="2800" b="1" dirty="0">
              <a:solidFill>
                <a:schemeClr val="tx2">
                  <a:lumMod val="90000"/>
                  <a:lumOff val="10000"/>
                </a:schemeClr>
              </a:solidFill>
              <a:latin typeface="+mj-lt"/>
            </a:endParaRPr>
          </a:p>
        </p:txBody>
      </p:sp>
      <p:cxnSp>
        <p:nvCxnSpPr>
          <p:cNvPr id="19" name="Straight Connector 18"/>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16024" y="1052736"/>
            <a:ext cx="8820472" cy="6124754"/>
          </a:xfrm>
          <a:prstGeom prst="rect">
            <a:avLst/>
          </a:prstGeom>
        </p:spPr>
        <p:txBody>
          <a:bodyPr wrap="square">
            <a:spAutoFit/>
          </a:bodyPr>
          <a:lstStyle/>
          <a:p>
            <a:pPr>
              <a:spcAft>
                <a:spcPts val="1200"/>
              </a:spcAft>
              <a:buFontTx/>
              <a:buNone/>
            </a:pPr>
            <a:r>
              <a:rPr lang="en-GB" altLang="x-none" sz="2400" b="1" dirty="0" smtClean="0">
                <a:latin typeface="Times New Roman" charset="0"/>
                <a:ea typeface="Times New Roman" charset="0"/>
                <a:cs typeface="Times New Roman" charset="0"/>
              </a:rPr>
              <a:t>Experimental “wet lab” research must pay more attention to theory and models of biological processes</a:t>
            </a:r>
            <a:r>
              <a:rPr lang="en-GB" altLang="x-none" sz="2400" dirty="0" smtClean="0">
                <a:latin typeface="Times New Roman" charset="0"/>
                <a:ea typeface="Times New Roman" charset="0"/>
                <a:cs typeface="Times New Roman" charset="0"/>
              </a:rPr>
              <a:t> </a:t>
            </a:r>
          </a:p>
          <a:p>
            <a:pPr>
              <a:buFontTx/>
              <a:buNone/>
            </a:pPr>
            <a:endParaRPr lang="en-GB" altLang="x-none" sz="2000" dirty="0" smtClean="0">
              <a:latin typeface="Times New Roman" charset="0"/>
              <a:ea typeface="Times New Roman" charset="0"/>
              <a:cs typeface="Times New Roman" charset="0"/>
            </a:endParaRPr>
          </a:p>
          <a:p>
            <a:pPr>
              <a:buFontTx/>
              <a:buNone/>
            </a:pPr>
            <a:r>
              <a:rPr lang="en-GB" altLang="x-none" sz="2000" dirty="0" smtClean="0">
                <a:latin typeface="Times New Roman" charset="0"/>
                <a:ea typeface="Times New Roman" charset="0"/>
                <a:cs typeface="Times New Roman" charset="0"/>
              </a:rPr>
              <a:t>If this is done, it will lead to the efficient and effective acquisition of appropriate data which is suitable for incorporation in models </a:t>
            </a:r>
            <a:r>
              <a:rPr lang="mr-IN" altLang="x-none" sz="2000" dirty="0" smtClean="0">
                <a:latin typeface="Times New Roman" charset="0"/>
                <a:ea typeface="Times New Roman" charset="0"/>
                <a:cs typeface="Times New Roman" charset="0"/>
              </a:rPr>
              <a:t>–</a:t>
            </a:r>
            <a:r>
              <a:rPr lang="en-GB" altLang="x-none" sz="2000" dirty="0" smtClean="0">
                <a:latin typeface="Times New Roman" charset="0"/>
                <a:ea typeface="Times New Roman" charset="0"/>
                <a:cs typeface="Times New Roman" charset="0"/>
              </a:rPr>
              <a:t> not just blind data gathering in so-called “data-driven” science. This way, an effective symbiosis between modelling and experiment will develop in biology and medicine, which is largely absent today. </a:t>
            </a:r>
          </a:p>
          <a:p>
            <a:pPr>
              <a:buFontTx/>
              <a:buNone/>
            </a:pPr>
            <a:endParaRPr lang="en-GB" altLang="x-none" sz="2000" dirty="0">
              <a:latin typeface="Times New Roman" charset="0"/>
              <a:ea typeface="Times New Roman" charset="0"/>
              <a:cs typeface="Times New Roman" charset="0"/>
            </a:endParaRPr>
          </a:p>
          <a:p>
            <a:pPr>
              <a:buFontTx/>
              <a:buNone/>
            </a:pPr>
            <a:r>
              <a:rPr lang="en-GB" altLang="x-none" sz="2000" dirty="0" smtClean="0">
                <a:latin typeface="Times New Roman" charset="0"/>
                <a:ea typeface="Times New Roman" charset="0"/>
                <a:cs typeface="Times New Roman" charset="0"/>
              </a:rPr>
              <a:t>It will come to mirror that which is commonplace in the physical sciences.</a:t>
            </a:r>
            <a:endParaRPr lang="en-GB" altLang="x-none" sz="2000" dirty="0">
              <a:latin typeface="Times New Roman" charset="0"/>
              <a:ea typeface="Times New Roman" charset="0"/>
              <a:cs typeface="Times New Roman" charset="0"/>
            </a:endParaRPr>
          </a:p>
          <a:p>
            <a:pPr>
              <a:buFontTx/>
              <a:buNone/>
            </a:pPr>
            <a:endParaRPr lang="en-GB" altLang="x-none" sz="2000" dirty="0">
              <a:latin typeface="Times New Roman" charset="0"/>
              <a:ea typeface="Times New Roman" charset="0"/>
              <a:cs typeface="Times New Roman" charset="0"/>
            </a:endParaRPr>
          </a:p>
          <a:p>
            <a:pPr>
              <a:spcAft>
                <a:spcPts val="1200"/>
              </a:spcAft>
              <a:buFontTx/>
              <a:buNone/>
            </a:pPr>
            <a:r>
              <a:rPr lang="en-GB" altLang="x-none" sz="2400" b="1" dirty="0" smtClean="0">
                <a:latin typeface="Times New Roman" charset="0"/>
                <a:ea typeface="Times New Roman" charset="0"/>
                <a:cs typeface="Times New Roman" charset="0"/>
              </a:rPr>
              <a:t>A challenge to the life and medical science mind set</a:t>
            </a:r>
          </a:p>
          <a:p>
            <a:pPr>
              <a:spcAft>
                <a:spcPts val="1200"/>
              </a:spcAft>
              <a:buFontTx/>
              <a:buNone/>
            </a:pPr>
            <a:r>
              <a:rPr lang="en-GB" altLang="x-none" sz="2000" dirty="0" smtClean="0">
                <a:latin typeface="Times New Roman" charset="0"/>
                <a:ea typeface="Times New Roman" charset="0"/>
                <a:cs typeface="Times New Roman" charset="0"/>
              </a:rPr>
              <a:t>Achieving this will not be easy, as it requires a progressive shift in the education and training of biologists and medics.</a:t>
            </a:r>
          </a:p>
          <a:p>
            <a:pPr>
              <a:spcAft>
                <a:spcPts val="1200"/>
              </a:spcAft>
              <a:buFontTx/>
              <a:buNone/>
            </a:pPr>
            <a:r>
              <a:rPr lang="en-GB" altLang="x-none" sz="2000" dirty="0" smtClean="0">
                <a:latin typeface="Times New Roman" charset="0"/>
                <a:ea typeface="Times New Roman" charset="0"/>
                <a:cs typeface="Times New Roman" charset="0"/>
              </a:rPr>
              <a:t>Collaborations can be fraught when such understanding is lacking. Several </a:t>
            </a:r>
            <a:r>
              <a:rPr lang="en-GB" altLang="x-none" sz="2000" dirty="0" err="1" smtClean="0">
                <a:latin typeface="Times New Roman" charset="0"/>
                <a:ea typeface="Times New Roman" charset="0"/>
                <a:cs typeface="Times New Roman" charset="0"/>
              </a:rPr>
              <a:t>biomodellers</a:t>
            </a:r>
            <a:r>
              <a:rPr lang="en-GB" altLang="x-none" sz="2000" dirty="0" smtClean="0">
                <a:latin typeface="Times New Roman" charset="0"/>
                <a:ea typeface="Times New Roman" charset="0"/>
                <a:cs typeface="Times New Roman" charset="0"/>
              </a:rPr>
              <a:t> have created their own wet labs in order to get the data they need for their models. </a:t>
            </a:r>
          </a:p>
          <a:p>
            <a:pPr>
              <a:buFontTx/>
              <a:buNone/>
            </a:pPr>
            <a:endParaRPr lang="en-GB" altLang="x-none" sz="2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5133349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0"/>
          <p:cNvSpPr>
            <a:spLocks noChangeArrowheads="1"/>
          </p:cNvSpPr>
          <p:nvPr/>
        </p:nvSpPr>
        <p:spPr bwMode="auto">
          <a:xfrm>
            <a:off x="42490" y="116632"/>
            <a:ext cx="8489950" cy="547688"/>
          </a:xfrm>
          <a:prstGeom prst="rect">
            <a:avLst/>
          </a:prstGeom>
          <a:noFill/>
          <a:ln w="9525">
            <a:noFill/>
            <a:miter lim="800000"/>
            <a:headEnd/>
            <a:tailEnd/>
          </a:ln>
        </p:spPr>
        <p:txBody>
          <a:bodyPr anchor="ctr"/>
          <a:lstStyle/>
          <a:p>
            <a:pPr eaLnBrk="0" hangingPunct="0"/>
            <a:r>
              <a:rPr lang="en-US" sz="2800" b="1" dirty="0" smtClean="0">
                <a:solidFill>
                  <a:schemeClr val="tx2">
                    <a:lumMod val="90000"/>
                    <a:lumOff val="10000"/>
                  </a:schemeClr>
                </a:solidFill>
                <a:latin typeface="+mj-lt"/>
              </a:rPr>
              <a:t>What such approaches imply for biologists &amp; medics</a:t>
            </a:r>
            <a:endParaRPr lang="en-US" sz="2800" b="1" dirty="0">
              <a:solidFill>
                <a:schemeClr val="tx2">
                  <a:lumMod val="90000"/>
                  <a:lumOff val="10000"/>
                </a:schemeClr>
              </a:solidFill>
              <a:latin typeface="+mj-lt"/>
            </a:endParaRPr>
          </a:p>
        </p:txBody>
      </p:sp>
      <p:cxnSp>
        <p:nvCxnSpPr>
          <p:cNvPr id="19" name="Straight Connector 18"/>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16024" y="1052736"/>
            <a:ext cx="8820472" cy="6124754"/>
          </a:xfrm>
          <a:prstGeom prst="rect">
            <a:avLst/>
          </a:prstGeom>
        </p:spPr>
        <p:txBody>
          <a:bodyPr wrap="square">
            <a:spAutoFit/>
          </a:bodyPr>
          <a:lstStyle/>
          <a:p>
            <a:pPr>
              <a:spcAft>
                <a:spcPts val="1200"/>
              </a:spcAft>
              <a:buFontTx/>
              <a:buNone/>
            </a:pPr>
            <a:r>
              <a:rPr lang="en-GB" altLang="x-none" sz="2400" b="1" dirty="0" smtClean="0">
                <a:latin typeface="Times New Roman" charset="0"/>
                <a:ea typeface="Times New Roman" charset="0"/>
                <a:cs typeface="Times New Roman" charset="0"/>
              </a:rPr>
              <a:t>Experimental “wet lab” research must pay more attention to theory and models of biological processes</a:t>
            </a:r>
            <a:r>
              <a:rPr lang="en-GB" altLang="x-none" sz="2400" dirty="0" smtClean="0">
                <a:latin typeface="Times New Roman" charset="0"/>
                <a:ea typeface="Times New Roman" charset="0"/>
                <a:cs typeface="Times New Roman" charset="0"/>
              </a:rPr>
              <a:t> </a:t>
            </a:r>
          </a:p>
          <a:p>
            <a:pPr>
              <a:buFontTx/>
              <a:buNone/>
            </a:pPr>
            <a:endParaRPr lang="en-GB" altLang="x-none" sz="2000" dirty="0" smtClean="0">
              <a:latin typeface="Times New Roman" charset="0"/>
              <a:ea typeface="Times New Roman" charset="0"/>
              <a:cs typeface="Times New Roman" charset="0"/>
            </a:endParaRPr>
          </a:p>
          <a:p>
            <a:pPr>
              <a:buFontTx/>
              <a:buNone/>
            </a:pPr>
            <a:r>
              <a:rPr lang="en-GB" altLang="x-none" sz="2000" dirty="0" smtClean="0">
                <a:latin typeface="Times New Roman" charset="0"/>
                <a:ea typeface="Times New Roman" charset="0"/>
                <a:cs typeface="Times New Roman" charset="0"/>
              </a:rPr>
              <a:t>If this is done, it will lead to the efficient and effective acquisition of appropriate data which is suitable for incorporation in models </a:t>
            </a:r>
            <a:r>
              <a:rPr lang="mr-IN" altLang="x-none" sz="2000" dirty="0" smtClean="0">
                <a:latin typeface="Times New Roman" charset="0"/>
                <a:ea typeface="Times New Roman" charset="0"/>
                <a:cs typeface="Times New Roman" charset="0"/>
              </a:rPr>
              <a:t>–</a:t>
            </a:r>
            <a:r>
              <a:rPr lang="en-GB" altLang="x-none" sz="2000" dirty="0" smtClean="0">
                <a:latin typeface="Times New Roman" charset="0"/>
                <a:ea typeface="Times New Roman" charset="0"/>
                <a:cs typeface="Times New Roman" charset="0"/>
              </a:rPr>
              <a:t> not just blind data gathering in so-called “data-driven” science. This way, an effective symbiosis between modelling and experiment will develop in biology and medicine, which is largely absent today. </a:t>
            </a:r>
          </a:p>
          <a:p>
            <a:pPr>
              <a:buFontTx/>
              <a:buNone/>
            </a:pPr>
            <a:endParaRPr lang="en-GB" altLang="x-none" sz="2000" dirty="0">
              <a:latin typeface="Times New Roman" charset="0"/>
              <a:ea typeface="Times New Roman" charset="0"/>
              <a:cs typeface="Times New Roman" charset="0"/>
            </a:endParaRPr>
          </a:p>
          <a:p>
            <a:pPr>
              <a:buFontTx/>
              <a:buNone/>
            </a:pPr>
            <a:r>
              <a:rPr lang="en-GB" altLang="x-none" sz="2000" dirty="0" smtClean="0">
                <a:latin typeface="Times New Roman" charset="0"/>
                <a:ea typeface="Times New Roman" charset="0"/>
                <a:cs typeface="Times New Roman" charset="0"/>
              </a:rPr>
              <a:t>It will come to mirror that which is commonplace in the physical sciences.</a:t>
            </a:r>
            <a:endParaRPr lang="en-GB" altLang="x-none" sz="2000" dirty="0">
              <a:latin typeface="Times New Roman" charset="0"/>
              <a:ea typeface="Times New Roman" charset="0"/>
              <a:cs typeface="Times New Roman" charset="0"/>
            </a:endParaRPr>
          </a:p>
          <a:p>
            <a:pPr>
              <a:buFontTx/>
              <a:buNone/>
            </a:pPr>
            <a:endParaRPr lang="en-GB" altLang="x-none" sz="2000" dirty="0">
              <a:latin typeface="Times New Roman" charset="0"/>
              <a:ea typeface="Times New Roman" charset="0"/>
              <a:cs typeface="Times New Roman" charset="0"/>
            </a:endParaRPr>
          </a:p>
          <a:p>
            <a:pPr>
              <a:spcAft>
                <a:spcPts val="1200"/>
              </a:spcAft>
              <a:buFontTx/>
              <a:buNone/>
            </a:pPr>
            <a:r>
              <a:rPr lang="en-GB" altLang="x-none" sz="2400" b="1" dirty="0" smtClean="0">
                <a:latin typeface="Times New Roman" charset="0"/>
                <a:ea typeface="Times New Roman" charset="0"/>
                <a:cs typeface="Times New Roman" charset="0"/>
              </a:rPr>
              <a:t>A challenge to the life and medical science mind set</a:t>
            </a:r>
          </a:p>
          <a:p>
            <a:pPr>
              <a:spcAft>
                <a:spcPts val="1200"/>
              </a:spcAft>
              <a:buFontTx/>
              <a:buNone/>
            </a:pPr>
            <a:r>
              <a:rPr lang="en-GB" altLang="x-none" sz="2000" dirty="0" smtClean="0">
                <a:latin typeface="Times New Roman" charset="0"/>
                <a:ea typeface="Times New Roman" charset="0"/>
                <a:cs typeface="Times New Roman" charset="0"/>
              </a:rPr>
              <a:t>Achieving this will not be easy, as it requires a progressive shift in the education and training of biologists and medics.</a:t>
            </a:r>
          </a:p>
          <a:p>
            <a:pPr>
              <a:spcAft>
                <a:spcPts val="1200"/>
              </a:spcAft>
              <a:buFontTx/>
              <a:buNone/>
            </a:pPr>
            <a:r>
              <a:rPr lang="en-GB" altLang="x-none" sz="2000" dirty="0" smtClean="0">
                <a:latin typeface="Times New Roman" charset="0"/>
                <a:ea typeface="Times New Roman" charset="0"/>
                <a:cs typeface="Times New Roman" charset="0"/>
              </a:rPr>
              <a:t>Collaborations can be fraught when such understanding is lacking. Several </a:t>
            </a:r>
            <a:r>
              <a:rPr lang="en-GB" altLang="x-none" sz="2000" dirty="0" err="1" smtClean="0">
                <a:latin typeface="Times New Roman" charset="0"/>
                <a:ea typeface="Times New Roman" charset="0"/>
                <a:cs typeface="Times New Roman" charset="0"/>
              </a:rPr>
              <a:t>biomodellers</a:t>
            </a:r>
            <a:r>
              <a:rPr lang="en-GB" altLang="x-none" sz="2000" dirty="0" smtClean="0">
                <a:latin typeface="Times New Roman" charset="0"/>
                <a:ea typeface="Times New Roman" charset="0"/>
                <a:cs typeface="Times New Roman" charset="0"/>
              </a:rPr>
              <a:t> have created their own wet labs in order to get the data they need for their models. </a:t>
            </a:r>
          </a:p>
          <a:p>
            <a:pPr>
              <a:buFontTx/>
              <a:buNone/>
            </a:pPr>
            <a:endParaRPr lang="en-GB" altLang="x-none" sz="2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9435572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0"/>
          <p:cNvSpPr>
            <a:spLocks noChangeArrowheads="1"/>
          </p:cNvSpPr>
          <p:nvPr/>
        </p:nvSpPr>
        <p:spPr bwMode="auto">
          <a:xfrm>
            <a:off x="42490" y="116632"/>
            <a:ext cx="8994006" cy="648072"/>
          </a:xfrm>
          <a:prstGeom prst="rect">
            <a:avLst/>
          </a:prstGeom>
          <a:noFill/>
          <a:ln w="9525">
            <a:noFill/>
            <a:miter lim="800000"/>
            <a:headEnd/>
            <a:tailEnd/>
          </a:ln>
        </p:spPr>
        <p:txBody>
          <a:bodyPr anchor="ctr"/>
          <a:lstStyle/>
          <a:p>
            <a:r>
              <a:rPr lang="en-GB" sz="2800" b="1" dirty="0" smtClean="0"/>
              <a:t>The immune response: predicting </a:t>
            </a:r>
            <a:r>
              <a:rPr lang="en-GB" sz="2800" b="1" dirty="0"/>
              <a:t>cell surface presentation of competing peptides by MHC class I molecules</a:t>
            </a:r>
          </a:p>
        </p:txBody>
      </p:sp>
      <p:cxnSp>
        <p:nvCxnSpPr>
          <p:cNvPr id="19" name="Straight Connector 18"/>
          <p:cNvCxnSpPr/>
          <p:nvPr/>
        </p:nvCxnSpPr>
        <p:spPr>
          <a:xfrm>
            <a:off x="-144016" y="908720"/>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95536" y="1628800"/>
            <a:ext cx="196613" cy="646331"/>
          </a:xfrm>
          <a:prstGeom prst="rect">
            <a:avLst/>
          </a:prstGeom>
          <a:noFill/>
        </p:spPr>
        <p:txBody>
          <a:bodyPr wrap="none" rtlCol="0">
            <a:spAutoFit/>
          </a:bodyPr>
          <a:lstStyle/>
          <a:p>
            <a:endParaRPr lang="en-US" dirty="0"/>
          </a:p>
          <a:p>
            <a:r>
              <a:rPr lang="mr-IN" dirty="0"/>
              <a:t> </a:t>
            </a:r>
            <a:endParaRPr lang="en-US" dirty="0"/>
          </a:p>
        </p:txBody>
      </p:sp>
      <p:sp>
        <p:nvSpPr>
          <p:cNvPr id="3" name="Rectangle 2"/>
          <p:cNvSpPr/>
          <p:nvPr/>
        </p:nvSpPr>
        <p:spPr>
          <a:xfrm>
            <a:off x="827584" y="980728"/>
            <a:ext cx="7344816" cy="4955203"/>
          </a:xfrm>
          <a:prstGeom prst="rect">
            <a:avLst/>
          </a:prstGeom>
        </p:spPr>
        <p:txBody>
          <a:bodyPr wrap="square">
            <a:spAutoFit/>
          </a:bodyPr>
          <a:lstStyle/>
          <a:p>
            <a:endParaRPr lang="en-GB" dirty="0"/>
          </a:p>
          <a:p>
            <a:r>
              <a:rPr lang="en-GB" sz="2000" dirty="0" smtClean="0"/>
              <a:t>Due </a:t>
            </a:r>
            <a:r>
              <a:rPr lang="en-GB" sz="2000" dirty="0"/>
              <a:t>to the diversity in T-cell receptor molecules together with both the peptides and MHC proteins they bind to, it has been difficult to design vaccines and treatments based on these interactions. </a:t>
            </a:r>
            <a:endParaRPr lang="en-GB" sz="2000" dirty="0" smtClean="0"/>
          </a:p>
          <a:p>
            <a:endParaRPr lang="en-GB" sz="2000" dirty="0"/>
          </a:p>
          <a:p>
            <a:r>
              <a:rPr lang="en-GB" sz="2000" i="1" dirty="0" smtClean="0"/>
              <a:t>Machine </a:t>
            </a:r>
            <a:r>
              <a:rPr lang="en-GB" sz="2000" i="1" dirty="0"/>
              <a:t>learning has made some progress in trying to predict the immunogenicity of peptide sequences in the context of specific MHC class I alleles but, as such approaches cannot integrate temporal information and lack explanatory power, their scope will always be limited</a:t>
            </a:r>
            <a:r>
              <a:rPr lang="en-GB" sz="2000" i="1" dirty="0" smtClean="0"/>
              <a:t>.</a:t>
            </a:r>
          </a:p>
          <a:p>
            <a:endParaRPr lang="en-GB" sz="2000" dirty="0"/>
          </a:p>
          <a:p>
            <a:r>
              <a:rPr lang="en-GB" sz="2000" dirty="0" smtClean="0"/>
              <a:t>We </a:t>
            </a:r>
            <a:r>
              <a:rPr lang="en-GB" sz="2000" dirty="0"/>
              <a:t>advocate a mechanistic description of antigen presentation and T-cell receptor activation which is explanatory, predictive and </a:t>
            </a:r>
            <a:r>
              <a:rPr lang="en-GB" sz="2000" dirty="0" smtClean="0"/>
              <a:t>quantitative, </a:t>
            </a:r>
            <a:r>
              <a:rPr lang="en-GB" sz="2000" dirty="0"/>
              <a:t>being capable of furnishing reliable biological descriptions that are difficult for experimentalists to provide.</a:t>
            </a:r>
            <a:r>
              <a:rPr lang="en-GB" sz="2000" dirty="0"/>
              <a:t> </a:t>
            </a:r>
            <a:endParaRPr lang="en-GB" sz="2000" dirty="0" smtClean="0"/>
          </a:p>
          <a:p>
            <a:r>
              <a:rPr lang="en-GB" dirty="0" smtClean="0"/>
              <a:t> </a:t>
            </a:r>
            <a:endParaRPr lang="en-US" dirty="0"/>
          </a:p>
        </p:txBody>
      </p:sp>
      <p:sp>
        <p:nvSpPr>
          <p:cNvPr id="7" name="Rectangle 6"/>
          <p:cNvSpPr/>
          <p:nvPr/>
        </p:nvSpPr>
        <p:spPr>
          <a:xfrm>
            <a:off x="118542" y="6255897"/>
            <a:ext cx="9133978" cy="523220"/>
          </a:xfrm>
          <a:prstGeom prst="rect">
            <a:avLst/>
          </a:prstGeom>
        </p:spPr>
        <p:txBody>
          <a:bodyPr wrap="square">
            <a:spAutoFit/>
          </a:bodyPr>
          <a:lstStyle/>
          <a:p>
            <a:r>
              <a:rPr lang="en-GB" sz="1400" dirty="0" err="1"/>
              <a:t>Eccleston</a:t>
            </a:r>
            <a:r>
              <a:rPr lang="en-GB" sz="1400" dirty="0"/>
              <a:t> RC, Wan S, </a:t>
            </a:r>
            <a:r>
              <a:rPr lang="en-GB" sz="1400" dirty="0" err="1"/>
              <a:t>Dalchau</a:t>
            </a:r>
            <a:r>
              <a:rPr lang="en-GB" sz="1400" dirty="0"/>
              <a:t> N and Coveney PV (2017) </a:t>
            </a:r>
            <a:r>
              <a:rPr lang="en-GB" sz="1400" dirty="0" smtClean="0"/>
              <a:t>“The </a:t>
            </a:r>
            <a:r>
              <a:rPr lang="en-GB" sz="1400" dirty="0"/>
              <a:t>Role of Multiscale Protein Dynamics in Antigen Presentation and T Lymphocyte </a:t>
            </a:r>
            <a:r>
              <a:rPr lang="en-GB" sz="1400" dirty="0" smtClean="0"/>
              <a:t>Recognition”. </a:t>
            </a:r>
            <a:r>
              <a:rPr lang="en-GB" sz="1400" i="1" dirty="0"/>
              <a:t>Front. </a:t>
            </a:r>
            <a:r>
              <a:rPr lang="en-GB" sz="1400" i="1" dirty="0" err="1"/>
              <a:t>Immunol</a:t>
            </a:r>
            <a:r>
              <a:rPr lang="en-GB" sz="1400" dirty="0"/>
              <a:t>. 8:797. </a:t>
            </a:r>
            <a:r>
              <a:rPr lang="en-GB" sz="1400" dirty="0" err="1"/>
              <a:t>doi</a:t>
            </a:r>
            <a:r>
              <a:rPr lang="en-GB" sz="1400" dirty="0"/>
              <a:t>: 10.3389/fimmu.2017.00797T</a:t>
            </a:r>
          </a:p>
        </p:txBody>
      </p:sp>
    </p:spTree>
    <p:extLst>
      <p:ext uri="{BB962C8B-B14F-4D97-AF65-F5344CB8AC3E}">
        <p14:creationId xmlns:p14="http://schemas.microsoft.com/office/powerpoint/2010/main" val="39435572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208" y="-171400"/>
            <a:ext cx="8229600" cy="1143000"/>
          </a:xfrm>
        </p:spPr>
        <p:txBody>
          <a:bodyPr>
            <a:normAutofit fontScale="90000"/>
          </a:bodyPr>
          <a:lstStyle/>
          <a:p>
            <a:r>
              <a:rPr lang="en-GB" dirty="0" smtClean="0">
                <a:latin typeface="Times New Roman" panose="02020603050405020304" pitchFamily="18" charset="0"/>
                <a:cs typeface="Times New Roman" panose="02020603050405020304" pitchFamily="18" charset="0"/>
              </a:rPr>
              <a:t>How Science is Done/Data Gathering</a:t>
            </a:r>
            <a:endParaRPr lang="en-GB"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4572000" y="3766003"/>
            <a:ext cx="3888432" cy="2677009"/>
          </a:xfr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544" y="1067001"/>
            <a:ext cx="3816424" cy="5398005"/>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71999" y="1114970"/>
            <a:ext cx="3888433" cy="2651033"/>
          </a:xfrm>
          <a:prstGeom prst="rect">
            <a:avLst/>
          </a:prstGeom>
        </p:spPr>
      </p:pic>
      <p:cxnSp>
        <p:nvCxnSpPr>
          <p:cNvPr id="7" name="Straight Connector 6"/>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518073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384"/>
            <a:ext cx="8568952" cy="1534468"/>
          </a:xfrm>
        </p:spPr>
        <p:txBody>
          <a:bodyPr>
            <a:noAutofit/>
          </a:bodyPr>
          <a:lstStyle/>
          <a:p>
            <a:pPr algn="l"/>
            <a:r>
              <a:rPr lang="en-GB" sz="3200" dirty="0"/>
              <a:t>P</a:t>
            </a:r>
            <a:r>
              <a:rPr lang="en-GB" sz="3200" dirty="0" smtClean="0"/>
              <a:t>redicting </a:t>
            </a:r>
            <a:r>
              <a:rPr lang="en-GB" sz="3200" dirty="0"/>
              <a:t>cell surface presentation of competing peptides by MHC class I </a:t>
            </a:r>
            <a:r>
              <a:rPr lang="en-GB" sz="3200" dirty="0" smtClean="0"/>
              <a:t>molecules: a mechanism </a:t>
            </a:r>
            <a:endParaRPr lang="en-GB" sz="32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83568" y="1268759"/>
            <a:ext cx="6768752" cy="369332"/>
          </a:xfrm>
          <a:prstGeom prst="rect">
            <a:avLst/>
          </a:prstGeom>
          <a:noFill/>
        </p:spPr>
        <p:txBody>
          <a:bodyPr wrap="square" rtlCol="0">
            <a:spAutoFit/>
          </a:bodyPr>
          <a:lstStyle/>
          <a:p>
            <a:pPr algn="ctr"/>
            <a:r>
              <a:rPr lang="en-GB" dirty="0" err="1" smtClean="0">
                <a:solidFill>
                  <a:prstClr val="white"/>
                </a:solidFill>
              </a:rPr>
              <a:t>bc</a:t>
            </a:r>
            <a:endParaRPr lang="en-GB" dirty="0">
              <a:solidFill>
                <a:prstClr val="white"/>
              </a:solidFill>
            </a:endParaRPr>
          </a:p>
        </p:txBody>
      </p:sp>
      <p:cxnSp>
        <p:nvCxnSpPr>
          <p:cNvPr id="6" name="Straight Connector 5"/>
          <p:cNvCxnSpPr/>
          <p:nvPr/>
        </p:nvCxnSpPr>
        <p:spPr>
          <a:xfrm>
            <a:off x="-144016" y="148478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pic>
        <p:nvPicPr>
          <p:cNvPr id="8" name="Picture 7" descr="Eqn-big-theor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959777"/>
            <a:ext cx="5246589" cy="6645687"/>
          </a:xfrm>
          <a:prstGeom prst="rect">
            <a:avLst/>
          </a:prstGeom>
        </p:spPr>
      </p:pic>
    </p:spTree>
    <p:extLst>
      <p:ext uri="{BB962C8B-B14F-4D97-AF65-F5344CB8AC3E}">
        <p14:creationId xmlns:p14="http://schemas.microsoft.com/office/powerpoint/2010/main" val="248884696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0"/>
          <p:cNvSpPr>
            <a:spLocks noChangeArrowheads="1"/>
          </p:cNvSpPr>
          <p:nvPr/>
        </p:nvSpPr>
        <p:spPr bwMode="auto">
          <a:xfrm>
            <a:off x="42490" y="116632"/>
            <a:ext cx="8489950" cy="547688"/>
          </a:xfrm>
          <a:prstGeom prst="rect">
            <a:avLst/>
          </a:prstGeom>
          <a:noFill/>
          <a:ln w="9525">
            <a:noFill/>
            <a:miter lim="800000"/>
            <a:headEnd/>
            <a:tailEnd/>
          </a:ln>
        </p:spPr>
        <p:txBody>
          <a:bodyPr anchor="ctr"/>
          <a:lstStyle/>
          <a:p>
            <a:pPr eaLnBrk="0" hangingPunct="0"/>
            <a:r>
              <a:rPr lang="en-US" sz="2800" b="1" dirty="0" smtClean="0">
                <a:solidFill>
                  <a:schemeClr val="tx2">
                    <a:lumMod val="90000"/>
                    <a:lumOff val="10000"/>
                  </a:schemeClr>
                </a:solidFill>
                <a:latin typeface="+mj-lt"/>
              </a:rPr>
              <a:t>We’ve found a willing team of experimentalists </a:t>
            </a:r>
            <a:r>
              <a:rPr lang="mr-IN" sz="2800" b="1" dirty="0" smtClean="0">
                <a:solidFill>
                  <a:schemeClr val="tx2">
                    <a:lumMod val="90000"/>
                    <a:lumOff val="10000"/>
                  </a:schemeClr>
                </a:solidFill>
                <a:latin typeface="+mj-lt"/>
              </a:rPr>
              <a:t>…</a:t>
            </a:r>
            <a:r>
              <a:rPr lang="en-GB" sz="2800" b="1" dirty="0" smtClean="0">
                <a:solidFill>
                  <a:schemeClr val="tx2">
                    <a:lumMod val="90000"/>
                    <a:lumOff val="10000"/>
                  </a:schemeClr>
                </a:solidFill>
                <a:latin typeface="+mj-lt"/>
              </a:rPr>
              <a:t> </a:t>
            </a:r>
            <a:endParaRPr lang="en-US" sz="2800" b="1" dirty="0">
              <a:solidFill>
                <a:schemeClr val="tx2">
                  <a:lumMod val="90000"/>
                  <a:lumOff val="10000"/>
                </a:schemeClr>
              </a:solidFill>
              <a:latin typeface="+mj-lt"/>
            </a:endParaRPr>
          </a:p>
        </p:txBody>
      </p:sp>
      <p:cxnSp>
        <p:nvCxnSpPr>
          <p:cNvPr id="19" name="Straight Connector 18"/>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pic>
        <p:nvPicPr>
          <p:cNvPr id="5" name="image78.png"/>
          <p:cNvPicPr/>
          <p:nvPr/>
        </p:nvPicPr>
        <p:blipFill>
          <a:blip r:embed="rId2"/>
          <a:srcRect/>
          <a:stretch>
            <a:fillRect/>
          </a:stretch>
        </p:blipFill>
        <p:spPr>
          <a:xfrm>
            <a:off x="1593215" y="908720"/>
            <a:ext cx="5957570" cy="4460875"/>
          </a:xfrm>
          <a:prstGeom prst="rect">
            <a:avLst/>
          </a:prstGeom>
          <a:ln/>
        </p:spPr>
      </p:pic>
      <p:sp>
        <p:nvSpPr>
          <p:cNvPr id="2" name="Rectangle 1"/>
          <p:cNvSpPr/>
          <p:nvPr/>
        </p:nvSpPr>
        <p:spPr>
          <a:xfrm>
            <a:off x="35496" y="5373216"/>
            <a:ext cx="9036496" cy="1754327"/>
          </a:xfrm>
          <a:prstGeom prst="rect">
            <a:avLst/>
          </a:prstGeom>
        </p:spPr>
        <p:txBody>
          <a:bodyPr wrap="square">
            <a:spAutoFit/>
          </a:bodyPr>
          <a:lstStyle/>
          <a:p>
            <a:r>
              <a:rPr lang="en-GB" dirty="0"/>
              <a:t>Comparison of the model (solid lines) evaluated at the maximum likelihood </a:t>
            </a:r>
            <a:r>
              <a:rPr lang="en-GB" dirty="0" smtClean="0"/>
              <a:t>parameter </a:t>
            </a:r>
            <a:r>
              <a:rPr lang="en-GB" dirty="0"/>
              <a:t>values against experimental </a:t>
            </a:r>
            <a:r>
              <a:rPr lang="en-GB" dirty="0" smtClean="0"/>
              <a:t>fluorescence measurements </a:t>
            </a:r>
            <a:r>
              <a:rPr lang="en-GB" dirty="0"/>
              <a:t>(circles) for a single experiment measuring SSLENFRAYV/ASNENMETM </a:t>
            </a:r>
            <a:r>
              <a:rPr lang="en-GB" dirty="0" smtClean="0"/>
              <a:t>epitope competition</a:t>
            </a:r>
            <a:r>
              <a:rPr lang="en-GB" dirty="0" smtClean="0"/>
              <a:t>.</a:t>
            </a:r>
          </a:p>
          <a:p>
            <a:endParaRPr lang="en-GB" dirty="0"/>
          </a:p>
          <a:p>
            <a:r>
              <a:rPr lang="en-GB" dirty="0" smtClean="0"/>
              <a:t>D</a:t>
            </a:r>
            <a:r>
              <a:rPr lang="en-GB" dirty="0"/>
              <a:t>. </a:t>
            </a:r>
            <a:r>
              <a:rPr lang="en-GB" dirty="0" smtClean="0"/>
              <a:t>Boulanger, </a:t>
            </a:r>
            <a:r>
              <a:rPr lang="en-GB" dirty="0"/>
              <a:t>R. C. </a:t>
            </a:r>
            <a:r>
              <a:rPr lang="en-GB" dirty="0" err="1" smtClean="0"/>
              <a:t>Eccleston</a:t>
            </a:r>
            <a:r>
              <a:rPr lang="en-GB" dirty="0" smtClean="0"/>
              <a:t>, </a:t>
            </a:r>
            <a:r>
              <a:rPr lang="en-GB" dirty="0"/>
              <a:t>A. </a:t>
            </a:r>
            <a:r>
              <a:rPr lang="en-GB" dirty="0" smtClean="0"/>
              <a:t>Phillips, P.V. Coveney, </a:t>
            </a:r>
            <a:r>
              <a:rPr lang="en-GB" dirty="0"/>
              <a:t>T. J. </a:t>
            </a:r>
            <a:r>
              <a:rPr lang="en-GB" dirty="0" smtClean="0"/>
              <a:t>Elliott, </a:t>
            </a:r>
            <a:r>
              <a:rPr lang="en-GB" dirty="0"/>
              <a:t>N. </a:t>
            </a:r>
            <a:r>
              <a:rPr lang="en-GB" dirty="0" err="1" smtClean="0"/>
              <a:t>Dalchau</a:t>
            </a:r>
            <a:r>
              <a:rPr lang="en-GB" dirty="0" smtClean="0"/>
              <a:t>, </a:t>
            </a:r>
            <a:r>
              <a:rPr lang="en-GB" dirty="0" smtClean="0"/>
              <a:t>submitted (</a:t>
            </a:r>
            <a:r>
              <a:rPr lang="en-GB" dirty="0" smtClean="0"/>
              <a:t>2017)</a:t>
            </a:r>
            <a:endParaRPr lang="en-GB" dirty="0"/>
          </a:p>
          <a:p>
            <a:endParaRPr lang="en-US" dirty="0"/>
          </a:p>
        </p:txBody>
      </p:sp>
    </p:spTree>
    <p:extLst>
      <p:ext uri="{BB962C8B-B14F-4D97-AF65-F5344CB8AC3E}">
        <p14:creationId xmlns:p14="http://schemas.microsoft.com/office/powerpoint/2010/main" val="137066813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0"/>
          <p:cNvSpPr>
            <a:spLocks noChangeArrowheads="1"/>
          </p:cNvSpPr>
          <p:nvPr/>
        </p:nvSpPr>
        <p:spPr bwMode="auto">
          <a:xfrm>
            <a:off x="186506" y="116632"/>
            <a:ext cx="8489950" cy="547688"/>
          </a:xfrm>
          <a:prstGeom prst="rect">
            <a:avLst/>
          </a:prstGeom>
          <a:noFill/>
          <a:ln w="9525">
            <a:noFill/>
            <a:miter lim="800000"/>
            <a:headEnd/>
            <a:tailEnd/>
          </a:ln>
        </p:spPr>
        <p:txBody>
          <a:bodyPr anchor="ctr"/>
          <a:lstStyle/>
          <a:p>
            <a:pPr eaLnBrk="0" hangingPunct="0"/>
            <a:r>
              <a:rPr lang="en-US" sz="2800" b="1" dirty="0" smtClean="0">
                <a:solidFill>
                  <a:schemeClr val="tx2">
                    <a:lumMod val="90000"/>
                    <a:lumOff val="10000"/>
                  </a:schemeClr>
                </a:solidFill>
                <a:latin typeface="+mj-lt"/>
              </a:rPr>
              <a:t>The challenge </a:t>
            </a:r>
            <a:r>
              <a:rPr lang="en-US" sz="2800" b="1" dirty="0" smtClean="0">
                <a:solidFill>
                  <a:schemeClr val="tx2">
                    <a:lumMod val="90000"/>
                    <a:lumOff val="10000"/>
                  </a:schemeClr>
                </a:solidFill>
                <a:latin typeface="+mj-lt"/>
              </a:rPr>
              <a:t>for biologists &amp; medics</a:t>
            </a:r>
            <a:endParaRPr lang="en-US" sz="2800" b="1" dirty="0">
              <a:solidFill>
                <a:schemeClr val="tx2">
                  <a:lumMod val="90000"/>
                  <a:lumOff val="10000"/>
                </a:schemeClr>
              </a:solidFill>
              <a:latin typeface="+mj-lt"/>
            </a:endParaRPr>
          </a:p>
        </p:txBody>
      </p:sp>
      <p:cxnSp>
        <p:nvCxnSpPr>
          <p:cNvPr id="19" name="Straight Connector 18"/>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16024" y="1052736"/>
            <a:ext cx="8820472" cy="400110"/>
          </a:xfrm>
          <a:prstGeom prst="rect">
            <a:avLst/>
          </a:prstGeom>
        </p:spPr>
        <p:txBody>
          <a:bodyPr wrap="square">
            <a:spAutoFit/>
          </a:bodyPr>
          <a:lstStyle/>
          <a:p>
            <a:pPr>
              <a:buFontTx/>
              <a:buNone/>
            </a:pPr>
            <a:endParaRPr lang="en-GB" altLang="x-none" sz="2000" dirty="0">
              <a:latin typeface="Times New Roman" charset="0"/>
              <a:ea typeface="Times New Roman" charset="0"/>
              <a:cs typeface="Times New Roman" charset="0"/>
            </a:endParaRPr>
          </a:p>
        </p:txBody>
      </p:sp>
      <p:sp>
        <p:nvSpPr>
          <p:cNvPr id="7" name="Rectangle 6"/>
          <p:cNvSpPr/>
          <p:nvPr/>
        </p:nvSpPr>
        <p:spPr>
          <a:xfrm>
            <a:off x="683568" y="836712"/>
            <a:ext cx="7488832" cy="7478969"/>
          </a:xfrm>
          <a:prstGeom prst="rect">
            <a:avLst/>
          </a:prstGeom>
        </p:spPr>
        <p:txBody>
          <a:bodyPr wrap="square">
            <a:spAutoFit/>
          </a:bodyPr>
          <a:lstStyle/>
          <a:p>
            <a:r>
              <a:rPr lang="en-GB" sz="2400" dirty="0" smtClean="0"/>
              <a:t>Reviewer’s comment in accepting the manuscript:</a:t>
            </a:r>
          </a:p>
          <a:p>
            <a:endParaRPr lang="en-GB" sz="2400" dirty="0" smtClean="0"/>
          </a:p>
          <a:p>
            <a:r>
              <a:rPr lang="en-GB" sz="2400" dirty="0" smtClean="0"/>
              <a:t>“I do feel very strongly that the approach is the way forward, but I am also conscious that it is very challenging to change the </a:t>
            </a:r>
            <a:r>
              <a:rPr lang="en-GB" sz="2400" dirty="0" err="1" smtClean="0"/>
              <a:t>mindframe</a:t>
            </a:r>
            <a:r>
              <a:rPr lang="en-GB" sz="2400" dirty="0" smtClean="0"/>
              <a:t> of most biologists.”</a:t>
            </a:r>
          </a:p>
          <a:p>
            <a:endParaRPr lang="en-GB" sz="2400" dirty="0"/>
          </a:p>
          <a:p>
            <a:endParaRPr lang="en-GB" sz="2400" dirty="0" smtClean="0"/>
          </a:p>
          <a:p>
            <a:r>
              <a:rPr lang="en-GB" sz="2400" dirty="0" smtClean="0"/>
              <a:t>Our full scale modelling plus experiment manuscripts are now submitted to major journals. </a:t>
            </a:r>
          </a:p>
          <a:p>
            <a:endParaRPr lang="en-GB" sz="2400" dirty="0"/>
          </a:p>
          <a:p>
            <a:r>
              <a:rPr lang="en-GB" sz="2400" dirty="0"/>
              <a:t>STOP PRESS: </a:t>
            </a:r>
            <a:r>
              <a:rPr lang="en-GB" sz="2400" dirty="0" smtClean="0"/>
              <a:t>One immediately rejected by editor on day of submission:</a:t>
            </a:r>
          </a:p>
          <a:p>
            <a:endParaRPr lang="en-GB" sz="2400" dirty="0"/>
          </a:p>
          <a:p>
            <a:r>
              <a:rPr lang="en-GB" sz="2400" dirty="0" smtClean="0"/>
              <a:t>“The intracellular events are not well enough understood </a:t>
            </a:r>
            <a:r>
              <a:rPr lang="mr-IN" sz="2400" dirty="0" smtClean="0"/>
              <a:t>…</a:t>
            </a:r>
            <a:r>
              <a:rPr lang="en-GB" sz="2400" dirty="0" smtClean="0"/>
              <a:t>    making the </a:t>
            </a:r>
            <a:r>
              <a:rPr lang="en-GB" sz="2400" dirty="0" err="1" smtClean="0"/>
              <a:t>modeling</a:t>
            </a:r>
            <a:r>
              <a:rPr lang="en-GB" sz="2400" dirty="0" smtClean="0"/>
              <a:t> of this process of dubious significance.” </a:t>
            </a:r>
          </a:p>
          <a:p>
            <a:endParaRPr lang="en-GB" sz="2400" dirty="0"/>
          </a:p>
          <a:p>
            <a:endParaRPr lang="en-GB" sz="2400" dirty="0"/>
          </a:p>
          <a:p>
            <a:endParaRPr lang="en-GB" sz="2400" dirty="0" smtClean="0"/>
          </a:p>
          <a:p>
            <a:endParaRPr lang="en-US" sz="2400" dirty="0"/>
          </a:p>
        </p:txBody>
      </p:sp>
    </p:spTree>
    <p:extLst>
      <p:ext uri="{BB962C8B-B14F-4D97-AF65-F5344CB8AC3E}">
        <p14:creationId xmlns:p14="http://schemas.microsoft.com/office/powerpoint/2010/main" val="39435572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a:spLocks noGrp="1" noChangeArrowheads="1"/>
          </p:cNvSpPr>
          <p:nvPr>
            <p:ph type="title" idx="4294967295"/>
          </p:nvPr>
        </p:nvSpPr>
        <p:spPr>
          <a:xfrm>
            <a:off x="487437" y="44624"/>
            <a:ext cx="7900987" cy="747712"/>
          </a:xfrm>
        </p:spPr>
        <p:txBody>
          <a:bodyPr/>
          <a:lstStyle/>
          <a:p>
            <a:pPr eaLnBrk="1" hangingPunct="1">
              <a:defRPr/>
            </a:pPr>
            <a:r>
              <a:rPr lang="en-GB" sz="3600" dirty="0">
                <a:solidFill>
                  <a:schemeClr val="tx2">
                    <a:lumMod val="90000"/>
                    <a:lumOff val="10000"/>
                  </a:schemeClr>
                </a:solidFill>
              </a:rPr>
              <a:t>Virtual Physiological </a:t>
            </a:r>
            <a:r>
              <a:rPr lang="en-GB" sz="3600" dirty="0" smtClean="0">
                <a:solidFill>
                  <a:schemeClr val="tx2">
                    <a:lumMod val="90000"/>
                    <a:lumOff val="10000"/>
                  </a:schemeClr>
                </a:solidFill>
              </a:rPr>
              <a:t>Human</a:t>
            </a:r>
            <a:endParaRPr lang="en-US" sz="3600" dirty="0" smtClean="0">
              <a:solidFill>
                <a:schemeClr val="tx2">
                  <a:lumMod val="90000"/>
                  <a:lumOff val="10000"/>
                </a:schemeClr>
              </a:solidFill>
            </a:endParaRPr>
          </a:p>
        </p:txBody>
      </p:sp>
      <p:sp>
        <p:nvSpPr>
          <p:cNvPr id="15363" name="Rectangle 7"/>
          <p:cNvSpPr>
            <a:spLocks noChangeArrowheads="1"/>
          </p:cNvSpPr>
          <p:nvPr/>
        </p:nvSpPr>
        <p:spPr bwMode="auto">
          <a:xfrm>
            <a:off x="285751" y="1157289"/>
            <a:ext cx="3998217" cy="4529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defTabSz="457200">
              <a:lnSpc>
                <a:spcPct val="90000"/>
              </a:lnSpc>
              <a:buFont typeface="Arial" charset="0"/>
              <a:buChar char="•"/>
            </a:pPr>
            <a:r>
              <a:rPr lang="en-GB" sz="2400" dirty="0">
                <a:solidFill>
                  <a:srgbClr val="000000"/>
                </a:solidFill>
              </a:rPr>
              <a:t>€207</a:t>
            </a:r>
            <a:r>
              <a:rPr lang="en-GB" sz="2400" dirty="0">
                <a:solidFill>
                  <a:srgbClr val="000000"/>
                </a:solidFill>
                <a:cs typeface="Arial" charset="0"/>
              </a:rPr>
              <a:t>M initiative in EU-FP7</a:t>
            </a:r>
          </a:p>
          <a:p>
            <a:pPr marL="342900" indent="-342900" defTabSz="457200">
              <a:lnSpc>
                <a:spcPct val="90000"/>
              </a:lnSpc>
              <a:buFont typeface="Arial" charset="0"/>
              <a:buChar char="•"/>
            </a:pPr>
            <a:endParaRPr lang="en-GB" sz="2400" dirty="0">
              <a:solidFill>
                <a:srgbClr val="000000"/>
              </a:solidFill>
              <a:cs typeface="Arial" charset="0"/>
            </a:endParaRPr>
          </a:p>
          <a:p>
            <a:pPr marL="342900" indent="-342900" defTabSz="457200">
              <a:lnSpc>
                <a:spcPct val="90000"/>
              </a:lnSpc>
              <a:buFont typeface="Arial" charset="0"/>
              <a:buChar char="•"/>
            </a:pPr>
            <a:r>
              <a:rPr lang="en-GB" sz="2400" dirty="0">
                <a:solidFill>
                  <a:srgbClr val="000000"/>
                </a:solidFill>
                <a:cs typeface="Arial" charset="0"/>
              </a:rPr>
              <a:t>Aims</a:t>
            </a:r>
          </a:p>
          <a:p>
            <a:pPr marL="800100" lvl="1" indent="-342900" defTabSz="457200">
              <a:lnSpc>
                <a:spcPct val="90000"/>
              </a:lnSpc>
              <a:buFont typeface="Lucida Grande" charset="0"/>
              <a:buChar char="-"/>
            </a:pPr>
            <a:r>
              <a:rPr lang="en-GB" sz="2000" dirty="0">
                <a:solidFill>
                  <a:srgbClr val="000000"/>
                </a:solidFill>
                <a:cs typeface="Arial" charset="0"/>
              </a:rPr>
              <a:t>Enable collaborative investigation of the human body across all relevant scales.</a:t>
            </a:r>
          </a:p>
          <a:p>
            <a:pPr marL="800100" lvl="1" indent="-342900" defTabSz="457200">
              <a:lnSpc>
                <a:spcPct val="90000"/>
              </a:lnSpc>
              <a:buFont typeface="Lucida Grande" charset="0"/>
              <a:buChar char="-"/>
            </a:pPr>
            <a:r>
              <a:rPr lang="en-GB" sz="2000" dirty="0">
                <a:solidFill>
                  <a:srgbClr val="000000"/>
                </a:solidFill>
                <a:cs typeface="Arial" charset="0"/>
              </a:rPr>
              <a:t>Introduce </a:t>
            </a:r>
            <a:r>
              <a:rPr lang="en-GB" sz="2000" i="1" dirty="0" err="1">
                <a:solidFill>
                  <a:srgbClr val="000000"/>
                </a:solidFill>
                <a:cs typeface="Arial" charset="0"/>
              </a:rPr>
              <a:t>multiscale</a:t>
            </a:r>
            <a:r>
              <a:rPr lang="en-GB" sz="2000" dirty="0">
                <a:solidFill>
                  <a:srgbClr val="000000"/>
                </a:solidFill>
                <a:cs typeface="Arial" charset="0"/>
              </a:rPr>
              <a:t> methodologies into medical and clinical research</a:t>
            </a:r>
          </a:p>
          <a:p>
            <a:pPr marL="800100" lvl="1" indent="-342900" defTabSz="457200">
              <a:lnSpc>
                <a:spcPct val="90000"/>
              </a:lnSpc>
              <a:buFont typeface="Arial" charset="0"/>
              <a:buChar char="•"/>
            </a:pPr>
            <a:endParaRPr lang="en-GB" sz="2400" dirty="0">
              <a:solidFill>
                <a:srgbClr val="000000"/>
              </a:solidFill>
              <a:ea typeface="MS PGothic" charset="0"/>
            </a:endParaRPr>
          </a:p>
          <a:p>
            <a:pPr marL="342900" indent="-342900" defTabSz="457200">
              <a:lnSpc>
                <a:spcPct val="90000"/>
              </a:lnSpc>
              <a:buFont typeface="Arial" charset="0"/>
              <a:buChar char="•"/>
            </a:pPr>
            <a:r>
              <a:rPr lang="en-GB" sz="2400" dirty="0">
                <a:solidFill>
                  <a:srgbClr val="000000"/>
                </a:solidFill>
                <a:ea typeface="MS PGothic" charset="0"/>
              </a:rPr>
              <a:t>The </a:t>
            </a:r>
            <a:r>
              <a:rPr lang="en-GB" sz="2400" dirty="0" smtClean="0">
                <a:solidFill>
                  <a:srgbClr val="000000"/>
                </a:solidFill>
                <a:ea typeface="MS PGothic" charset="0"/>
              </a:rPr>
              <a:t>framework </a:t>
            </a:r>
            <a:r>
              <a:rPr lang="en-GB" sz="2400" dirty="0">
                <a:solidFill>
                  <a:srgbClr val="000000"/>
                </a:solidFill>
                <a:ea typeface="MS PGothic" charset="0"/>
              </a:rPr>
              <a:t>is:</a:t>
            </a:r>
          </a:p>
          <a:p>
            <a:pPr marL="800100" lvl="1" indent="-342900" defTabSz="457200">
              <a:lnSpc>
                <a:spcPct val="90000"/>
              </a:lnSpc>
              <a:buFont typeface="Lucida Grande" charset="0"/>
              <a:buChar char="-"/>
            </a:pPr>
            <a:r>
              <a:rPr lang="en-GB" sz="2000" dirty="0">
                <a:solidFill>
                  <a:srgbClr val="000000"/>
                </a:solidFill>
                <a:ea typeface="MS PGothic" charset="0"/>
              </a:rPr>
              <a:t>Descriptive</a:t>
            </a:r>
          </a:p>
          <a:p>
            <a:pPr marL="800100" lvl="1" indent="-342900" defTabSz="457200">
              <a:lnSpc>
                <a:spcPct val="90000"/>
              </a:lnSpc>
              <a:buFont typeface="Lucida Grande" charset="0"/>
              <a:buChar char="-"/>
            </a:pPr>
            <a:r>
              <a:rPr lang="en-GB" sz="2000" dirty="0">
                <a:solidFill>
                  <a:srgbClr val="000000"/>
                </a:solidFill>
                <a:ea typeface="MS PGothic" charset="0"/>
              </a:rPr>
              <a:t>Integrative</a:t>
            </a:r>
          </a:p>
          <a:p>
            <a:pPr marL="800100" lvl="1" indent="-342900" defTabSz="457200">
              <a:lnSpc>
                <a:spcPct val="90000"/>
              </a:lnSpc>
              <a:buFont typeface="Lucida Grande" charset="0"/>
              <a:buChar char="-"/>
            </a:pPr>
            <a:r>
              <a:rPr lang="en-GB" sz="2000" dirty="0">
                <a:solidFill>
                  <a:srgbClr val="000000"/>
                </a:solidFill>
                <a:ea typeface="MS PGothic" charset="0"/>
              </a:rPr>
              <a:t>Predictive</a:t>
            </a:r>
          </a:p>
        </p:txBody>
      </p:sp>
      <p:sp>
        <p:nvSpPr>
          <p:cNvPr id="15367" name="TextBox 24"/>
          <p:cNvSpPr txBox="1">
            <a:spLocks noChangeArrowheads="1"/>
          </p:cNvSpPr>
          <p:nvPr/>
        </p:nvSpPr>
        <p:spPr bwMode="auto">
          <a:xfrm>
            <a:off x="451768" y="5877272"/>
            <a:ext cx="8440712" cy="112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49263" eaLnBrk="0" hangingPunct="0">
              <a:defRPr sz="2400">
                <a:solidFill>
                  <a:schemeClr val="tx1"/>
                </a:solidFill>
                <a:latin typeface="Arial" charset="0"/>
                <a:ea typeface="ＭＳ Ｐゴシック" charset="0"/>
                <a:cs typeface="ＭＳ Ｐゴシック" charset="0"/>
              </a:defRPr>
            </a:lvl1pPr>
            <a:lvl2pPr marL="742950" indent="-285750" defTabSz="449263" eaLnBrk="0" hangingPunct="0">
              <a:defRPr sz="2400">
                <a:solidFill>
                  <a:schemeClr val="tx1"/>
                </a:solidFill>
                <a:latin typeface="Arial" charset="0"/>
                <a:ea typeface="ＭＳ Ｐゴシック" charset="0"/>
              </a:defRPr>
            </a:lvl2pPr>
            <a:lvl3pPr marL="1143000" indent="-228600" defTabSz="449263" eaLnBrk="0" hangingPunct="0">
              <a:defRPr sz="2400">
                <a:solidFill>
                  <a:schemeClr val="tx1"/>
                </a:solidFill>
                <a:latin typeface="Arial" charset="0"/>
                <a:ea typeface="ＭＳ Ｐゴシック" charset="0"/>
              </a:defRPr>
            </a:lvl3pPr>
            <a:lvl4pPr marL="1600200" indent="-228600" defTabSz="449263" eaLnBrk="0" hangingPunct="0">
              <a:defRPr sz="2400">
                <a:solidFill>
                  <a:schemeClr val="tx1"/>
                </a:solidFill>
                <a:latin typeface="Arial" charset="0"/>
                <a:ea typeface="ＭＳ Ｐゴシック" charset="0"/>
              </a:defRPr>
            </a:lvl4pPr>
            <a:lvl5pPr marL="2057400" indent="-228600" defTabSz="449263" eaLnBrk="0" hangingPunct="0">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smtClean="0">
                <a:solidFill>
                  <a:srgbClr val="000000"/>
                </a:solidFill>
                <a:cs typeface="Arial" charset="0"/>
              </a:rPr>
              <a:t>P</a:t>
            </a:r>
            <a:r>
              <a:rPr lang="en-US" sz="1400" dirty="0">
                <a:solidFill>
                  <a:srgbClr val="000000"/>
                </a:solidFill>
                <a:cs typeface="Arial" charset="0"/>
              </a:rPr>
              <a:t>. V. </a:t>
            </a:r>
            <a:r>
              <a:rPr lang="en-US" sz="1400" dirty="0" err="1">
                <a:solidFill>
                  <a:srgbClr val="000000"/>
                </a:solidFill>
                <a:cs typeface="Arial" charset="0"/>
              </a:rPr>
              <a:t>Coveney</a:t>
            </a:r>
            <a:r>
              <a:rPr lang="en-US" sz="1400" dirty="0">
                <a:solidFill>
                  <a:srgbClr val="000000"/>
                </a:solidFill>
                <a:cs typeface="Arial" charset="0"/>
              </a:rPr>
              <a:t>, V. Diaz-</a:t>
            </a:r>
            <a:r>
              <a:rPr lang="en-US" sz="1400" dirty="0" err="1">
                <a:solidFill>
                  <a:srgbClr val="000000"/>
                </a:solidFill>
                <a:cs typeface="Arial" charset="0"/>
              </a:rPr>
              <a:t>Zuccarini</a:t>
            </a:r>
            <a:r>
              <a:rPr lang="en-US" sz="1400" dirty="0">
                <a:solidFill>
                  <a:srgbClr val="000000"/>
                </a:solidFill>
                <a:cs typeface="Arial" charset="0"/>
              </a:rPr>
              <a:t>, , </a:t>
            </a:r>
            <a:r>
              <a:rPr lang="en-US" sz="1400" dirty="0" smtClean="0">
                <a:solidFill>
                  <a:srgbClr val="000000"/>
                </a:solidFill>
                <a:cs typeface="Arial" charset="0"/>
              </a:rPr>
              <a:t>P. </a:t>
            </a:r>
            <a:r>
              <a:rPr lang="en-US" sz="1400" dirty="0">
                <a:solidFill>
                  <a:srgbClr val="000000"/>
                </a:solidFill>
                <a:cs typeface="Arial" charset="0"/>
              </a:rPr>
              <a:t>Hunter, and </a:t>
            </a:r>
            <a:r>
              <a:rPr lang="en-US" sz="1400" dirty="0" smtClean="0">
                <a:solidFill>
                  <a:srgbClr val="000000"/>
                </a:solidFill>
                <a:cs typeface="Arial" charset="0"/>
              </a:rPr>
              <a:t>M. </a:t>
            </a:r>
            <a:r>
              <a:rPr lang="en-US" sz="1400" dirty="0" err="1">
                <a:solidFill>
                  <a:srgbClr val="000000"/>
                </a:solidFill>
                <a:cs typeface="Arial" charset="0"/>
              </a:rPr>
              <a:t>Viceconti</a:t>
            </a:r>
            <a:r>
              <a:rPr lang="en-US" sz="1400" dirty="0">
                <a:solidFill>
                  <a:srgbClr val="000000"/>
                </a:solidFill>
                <a:cs typeface="Arial" charset="0"/>
              </a:rPr>
              <a:t>, </a:t>
            </a:r>
            <a:r>
              <a:rPr lang="en-US" sz="1400" i="1" dirty="0">
                <a:solidFill>
                  <a:srgbClr val="000000"/>
                </a:solidFill>
                <a:cs typeface="Arial" charset="0"/>
              </a:rPr>
              <a:t>Computational Biomedicine</a:t>
            </a:r>
            <a:r>
              <a:rPr lang="en-US" sz="1400" dirty="0">
                <a:solidFill>
                  <a:srgbClr val="000000"/>
                </a:solidFill>
                <a:cs typeface="Arial" charset="0"/>
              </a:rPr>
              <a:t>. Oxford University Press, </a:t>
            </a:r>
            <a:r>
              <a:rPr lang="en-US" sz="1400" dirty="0" smtClean="0">
                <a:solidFill>
                  <a:srgbClr val="000000"/>
                </a:solidFill>
                <a:cs typeface="Arial" charset="0"/>
              </a:rPr>
              <a:t>2014</a:t>
            </a:r>
            <a:endParaRPr lang="en-US" sz="1400" dirty="0">
              <a:solidFill>
                <a:srgbClr val="000000"/>
              </a:solidFill>
              <a:cs typeface="Arial" charset="0"/>
            </a:endParaRPr>
          </a:p>
          <a:p>
            <a:pPr eaLnBrk="1" hangingPunct="1"/>
            <a:endParaRPr lang="en-US" sz="1400" dirty="0">
              <a:solidFill>
                <a:srgbClr val="000000"/>
              </a:solidFill>
              <a:cs typeface="Arial" charset="0"/>
            </a:endParaRPr>
          </a:p>
          <a:p>
            <a:pPr eaLnBrk="1" hangingPunct="1"/>
            <a:r>
              <a:rPr lang="en-US" sz="1400" dirty="0">
                <a:solidFill>
                  <a:srgbClr val="000000"/>
                </a:solidFill>
                <a:cs typeface="Arial" charset="0"/>
                <a:hlinkClick r:id="rId5"/>
              </a:rPr>
              <a:t>http://vph-conference.org</a:t>
            </a:r>
            <a:r>
              <a:rPr lang="en-US" sz="1400" dirty="0" smtClean="0">
                <a:solidFill>
                  <a:srgbClr val="000000"/>
                </a:solidFill>
                <a:cs typeface="Arial" charset="0"/>
                <a:hlinkClick r:id="rId5"/>
              </a:rPr>
              <a:t>/</a:t>
            </a:r>
            <a:r>
              <a:rPr lang="en-US" sz="1400" dirty="0" smtClean="0">
                <a:solidFill>
                  <a:srgbClr val="000000"/>
                </a:solidFill>
                <a:cs typeface="Arial" charset="0"/>
              </a:rPr>
              <a:t>: VPH2016 “Translating VPH to the Clinic”, Amsterdam, 26-28 September </a:t>
            </a:r>
            <a:endParaRPr lang="en-US" sz="1400" dirty="0">
              <a:solidFill>
                <a:srgbClr val="000000"/>
              </a:solidFill>
              <a:cs typeface="Arial" charset="0"/>
            </a:endParaRPr>
          </a:p>
          <a:p>
            <a:pPr eaLnBrk="1" hangingPunct="1"/>
            <a:endParaRPr lang="en-US" sz="1100" dirty="0">
              <a:solidFill>
                <a:srgbClr val="000000"/>
              </a:solidFill>
              <a:cs typeface="Arial" charset="0"/>
            </a:endParaRPr>
          </a:p>
        </p:txBody>
      </p:sp>
      <p:sp>
        <p:nvSpPr>
          <p:cNvPr id="6" name="Slide Number Placeholder 5"/>
          <p:cNvSpPr>
            <a:spLocks noGrp="1"/>
          </p:cNvSpPr>
          <p:nvPr>
            <p:ph type="sldNum" sz="quarter" idx="10"/>
          </p:nvPr>
        </p:nvSpPr>
        <p:spPr>
          <a:xfrm>
            <a:off x="8100392" y="6525344"/>
            <a:ext cx="1008062" cy="476250"/>
          </a:xfrm>
        </p:spPr>
        <p:txBody>
          <a:bodyPr/>
          <a:lstStyle/>
          <a:p>
            <a:pPr>
              <a:defRPr/>
            </a:pPr>
            <a:fld id="{28EA1FC0-AFA6-0E43-BE89-1CE79262FC62}" type="slidenum">
              <a:rPr lang="en-US" smtClean="0"/>
              <a:pPr>
                <a:defRPr/>
              </a:pPr>
              <a:t>53</a:t>
            </a:fld>
            <a:endParaRPr lang="en-US" dirty="0"/>
          </a:p>
        </p:txBody>
      </p:sp>
      <p:pic>
        <p:nvPicPr>
          <p:cNvPr id="7" name="virtual_human_H_coronary_flow.mov"/>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39477" y="1196752"/>
            <a:ext cx="4704523" cy="3528392"/>
          </a:xfrm>
          <a:prstGeom prst="rect">
            <a:avLst/>
          </a:prstGeom>
        </p:spPr>
      </p:pic>
      <p:sp>
        <p:nvSpPr>
          <p:cNvPr id="8" name="TextBox 7"/>
          <p:cNvSpPr txBox="1"/>
          <p:nvPr/>
        </p:nvSpPr>
        <p:spPr>
          <a:xfrm>
            <a:off x="4427984" y="4797152"/>
            <a:ext cx="4716016" cy="938719"/>
          </a:xfrm>
          <a:prstGeom prst="rect">
            <a:avLst/>
          </a:prstGeom>
          <a:noFill/>
        </p:spPr>
        <p:txBody>
          <a:bodyPr wrap="square" rtlCol="0">
            <a:spAutoFit/>
          </a:bodyPr>
          <a:lstStyle/>
          <a:p>
            <a:r>
              <a:rPr lang="en-US" sz="1100" dirty="0" smtClean="0"/>
              <a:t>F. </a:t>
            </a:r>
            <a:r>
              <a:rPr lang="en-US" sz="1100" dirty="0"/>
              <a:t>Nolte, </a:t>
            </a:r>
            <a:r>
              <a:rPr lang="en-US" sz="1100" dirty="0" smtClean="0"/>
              <a:t>E.R</a:t>
            </a:r>
            <a:r>
              <a:rPr lang="en-US" sz="1100" dirty="0"/>
              <a:t>. Hyde, </a:t>
            </a:r>
            <a:r>
              <a:rPr lang="en-US" sz="1100" dirty="0" smtClean="0"/>
              <a:t>C. </a:t>
            </a:r>
            <a:r>
              <a:rPr lang="en-US" sz="1100" dirty="0" err="1" smtClean="0"/>
              <a:t>Rolandi</a:t>
            </a:r>
            <a:r>
              <a:rPr lang="en-US" sz="1100" dirty="0"/>
              <a:t>, </a:t>
            </a:r>
            <a:r>
              <a:rPr lang="en-US" sz="1100" dirty="0" smtClean="0"/>
              <a:t>J. </a:t>
            </a:r>
            <a:r>
              <a:rPr lang="en-US" sz="1100" dirty="0"/>
              <a:t>Lee, </a:t>
            </a:r>
            <a:r>
              <a:rPr lang="en-US" sz="1100" dirty="0" smtClean="0"/>
              <a:t>P. </a:t>
            </a:r>
            <a:r>
              <a:rPr lang="en-US" sz="1100" dirty="0"/>
              <a:t>van </a:t>
            </a:r>
            <a:r>
              <a:rPr lang="en-US" sz="1100" dirty="0" err="1"/>
              <a:t>Horssen</a:t>
            </a:r>
            <a:r>
              <a:rPr lang="en-US" sz="1100" dirty="0" smtClean="0"/>
              <a:t>, K. </a:t>
            </a:r>
            <a:r>
              <a:rPr lang="en-US" sz="1100" dirty="0" err="1"/>
              <a:t>Asrress</a:t>
            </a:r>
            <a:r>
              <a:rPr lang="en-US" sz="1100" dirty="0"/>
              <a:t>, </a:t>
            </a:r>
            <a:r>
              <a:rPr lang="en-US" sz="1100" dirty="0" smtClean="0"/>
              <a:t>J.P.H.M</a:t>
            </a:r>
            <a:r>
              <a:rPr lang="en-US" sz="1100" dirty="0"/>
              <a:t>. van </a:t>
            </a:r>
            <a:r>
              <a:rPr lang="en-US" sz="1100" dirty="0" smtClean="0"/>
              <a:t>den </a:t>
            </a:r>
            <a:r>
              <a:rPr lang="en-US" sz="1100" dirty="0" err="1" smtClean="0"/>
              <a:t>Wijngaard</a:t>
            </a:r>
            <a:r>
              <a:rPr lang="en-US" sz="1100" dirty="0"/>
              <a:t>, et al. </a:t>
            </a:r>
            <a:r>
              <a:rPr lang="en-US" sz="1100" dirty="0" smtClean="0"/>
              <a:t>“Myocardial </a:t>
            </a:r>
            <a:r>
              <a:rPr lang="en-US" sz="1100" dirty="0"/>
              <a:t>perfusion distribution and</a:t>
            </a:r>
          </a:p>
          <a:p>
            <a:r>
              <a:rPr lang="en-US" sz="1100" dirty="0"/>
              <a:t>coronary arterial pressure and flow </a:t>
            </a:r>
            <a:r>
              <a:rPr lang="en-US" sz="1100" dirty="0" smtClean="0"/>
              <a:t>signals: clinical </a:t>
            </a:r>
            <a:r>
              <a:rPr lang="en-US" sz="1100" dirty="0"/>
              <a:t>relevance in relation to </a:t>
            </a:r>
            <a:r>
              <a:rPr lang="en-US" sz="1100" dirty="0" err="1" smtClean="0"/>
              <a:t>multiscale</a:t>
            </a:r>
            <a:r>
              <a:rPr lang="en-US" sz="1100" dirty="0" smtClean="0"/>
              <a:t> modeling</a:t>
            </a:r>
            <a:r>
              <a:rPr lang="en-US" sz="1100" dirty="0"/>
              <a:t>, a </a:t>
            </a:r>
            <a:r>
              <a:rPr lang="en-US" sz="1100" dirty="0" smtClean="0"/>
              <a:t>review.” </a:t>
            </a:r>
            <a:r>
              <a:rPr lang="da-DK" sz="1100" dirty="0" smtClean="0"/>
              <a:t>Med </a:t>
            </a:r>
            <a:r>
              <a:rPr lang="da-DK" sz="1100" dirty="0" err="1"/>
              <a:t>Biol</a:t>
            </a:r>
            <a:r>
              <a:rPr lang="da-DK" sz="1100" dirty="0"/>
              <a:t> Eng </a:t>
            </a:r>
            <a:r>
              <a:rPr lang="da-DK" sz="1100" dirty="0" err="1" smtClean="0"/>
              <a:t>Comput</a:t>
            </a:r>
            <a:r>
              <a:rPr lang="da-DK" sz="1100" dirty="0" smtClean="0"/>
              <a:t>, 2013.</a:t>
            </a:r>
          </a:p>
          <a:p>
            <a:r>
              <a:rPr lang="da-DK" sz="1100" b="1" dirty="0" smtClean="0"/>
              <a:t>Image </a:t>
            </a:r>
            <a:r>
              <a:rPr lang="da-DK" sz="1100" b="1" dirty="0" err="1" smtClean="0"/>
              <a:t>compliments</a:t>
            </a:r>
            <a:r>
              <a:rPr lang="da-DK" sz="1100" b="1" dirty="0" smtClean="0"/>
              <a:t> of Prof Nic Smith, </a:t>
            </a:r>
            <a:r>
              <a:rPr lang="da-DK" sz="1100" b="1" dirty="0" err="1" smtClean="0"/>
              <a:t>King’s</a:t>
            </a:r>
            <a:r>
              <a:rPr lang="da-DK" sz="1100" b="1" dirty="0" smtClean="0"/>
              <a:t> College London</a:t>
            </a:r>
            <a:endParaRPr lang="da-DK" sz="1100" b="1" dirty="0"/>
          </a:p>
        </p:txBody>
      </p:sp>
      <p:cxnSp>
        <p:nvCxnSpPr>
          <p:cNvPr id="9" name="Straight Connector 8"/>
          <p:cNvCxnSpPr/>
          <p:nvPr/>
        </p:nvCxnSpPr>
        <p:spPr>
          <a:xfrm>
            <a:off x="-144016" y="908720"/>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97682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96621" y="116632"/>
            <a:ext cx="5211683" cy="553998"/>
          </a:xfrm>
          <a:prstGeom prst="rect">
            <a:avLst/>
          </a:prstGeom>
        </p:spPr>
        <p:txBody>
          <a:bodyPr wrap="none">
            <a:spAutoFit/>
          </a:bodyPr>
          <a:lstStyle/>
          <a:p>
            <a:r>
              <a:rPr lang="en-US" sz="3000" b="1" dirty="0">
                <a:solidFill>
                  <a:schemeClr val="tx2">
                    <a:lumMod val="90000"/>
                    <a:lumOff val="10000"/>
                  </a:schemeClr>
                </a:solidFill>
                <a:latin typeface="+mj-lt"/>
                <a:cs typeface="Century Gothic"/>
              </a:rPr>
              <a:t>Cerebrovascular </a:t>
            </a:r>
            <a:r>
              <a:rPr lang="en-US" sz="3000" b="1" dirty="0" err="1">
                <a:solidFill>
                  <a:schemeClr val="tx2">
                    <a:lumMod val="90000"/>
                    <a:lumOff val="10000"/>
                  </a:schemeClr>
                </a:solidFill>
                <a:latin typeface="+mj-lt"/>
                <a:cs typeface="Century Gothic"/>
              </a:rPr>
              <a:t>Bloodflow</a:t>
            </a:r>
            <a:endParaRPr lang="en-US" sz="3000" b="1" dirty="0">
              <a:solidFill>
                <a:schemeClr val="tx2">
                  <a:lumMod val="90000"/>
                  <a:lumOff val="10000"/>
                </a:schemeClr>
              </a:solidFill>
              <a:latin typeface="+mj-lt"/>
              <a:cs typeface="Century Gothic"/>
            </a:endParaRPr>
          </a:p>
        </p:txBody>
      </p:sp>
      <p:sp>
        <p:nvSpPr>
          <p:cNvPr id="5" name="Rectangle 4"/>
          <p:cNvSpPr/>
          <p:nvPr/>
        </p:nvSpPr>
        <p:spPr>
          <a:xfrm>
            <a:off x="210737" y="1052736"/>
            <a:ext cx="5009335" cy="6863417"/>
          </a:xfrm>
          <a:prstGeom prst="rect">
            <a:avLst/>
          </a:prstGeom>
        </p:spPr>
        <p:txBody>
          <a:bodyPr wrap="square">
            <a:spAutoFit/>
          </a:bodyPr>
          <a:lstStyle/>
          <a:p>
            <a:pPr marL="285750" indent="-285750">
              <a:buFont typeface="Arial"/>
              <a:buChar char="•"/>
            </a:pPr>
            <a:r>
              <a:rPr lang="en-US" sz="2000" b="0" dirty="0"/>
              <a:t>Hemodynamics plays a role in the process of many diseases</a:t>
            </a:r>
          </a:p>
          <a:p>
            <a:pPr marL="285750" indent="-285750">
              <a:buFont typeface="Arial"/>
              <a:buChar char="•"/>
            </a:pPr>
            <a:endParaRPr lang="en-US" sz="2000" b="0" dirty="0"/>
          </a:p>
          <a:p>
            <a:pPr marL="285750" indent="-285750">
              <a:buFont typeface="Arial"/>
              <a:buChar char="•"/>
            </a:pPr>
            <a:r>
              <a:rPr lang="en-US" sz="2000" b="0" dirty="0"/>
              <a:t>Example: aneurysmal subarachnoid </a:t>
            </a:r>
            <a:r>
              <a:rPr lang="en-US" sz="2000" b="0" dirty="0" err="1"/>
              <a:t>haemorrhage</a:t>
            </a:r>
            <a:r>
              <a:rPr lang="en-US" sz="2000" b="0" dirty="0"/>
              <a:t>; costs UK National Health Service </a:t>
            </a:r>
            <a:r>
              <a:rPr lang="en-US" sz="2000" b="0" dirty="0" smtClean="0"/>
              <a:t>£168 </a:t>
            </a:r>
            <a:r>
              <a:rPr lang="en-US" sz="2000" b="0" dirty="0"/>
              <a:t>million GBP per </a:t>
            </a:r>
            <a:r>
              <a:rPr lang="en-US" sz="2000" b="0" dirty="0" smtClean="0"/>
              <a:t>annum</a:t>
            </a:r>
          </a:p>
          <a:p>
            <a:pPr marL="285750" indent="-285750">
              <a:buFont typeface="Arial"/>
              <a:buChar char="•"/>
            </a:pPr>
            <a:endParaRPr lang="en-US" sz="2000" dirty="0"/>
          </a:p>
          <a:p>
            <a:pPr marL="285750" indent="-285750">
              <a:buFont typeface="Arial"/>
              <a:buChar char="•"/>
            </a:pPr>
            <a:r>
              <a:rPr lang="en-US" sz="2000" dirty="0">
                <a:latin typeface="Arial"/>
                <a:cs typeface="Arial"/>
              </a:rPr>
              <a:t>About 1-5% of the population will have a brain aneurysm sometime in their life (only a small fraction of those will rupture)</a:t>
            </a:r>
            <a:r>
              <a:rPr lang="en-US" sz="2000" dirty="0" smtClean="0">
                <a:latin typeface="Arial"/>
                <a:cs typeface="Arial"/>
              </a:rPr>
              <a:t>.</a:t>
            </a:r>
            <a:endParaRPr lang="en-US" sz="2000" dirty="0">
              <a:latin typeface="Arial"/>
              <a:cs typeface="Arial"/>
            </a:endParaRPr>
          </a:p>
          <a:p>
            <a:pPr marL="285750" indent="-285750">
              <a:buFont typeface="Arial"/>
              <a:buChar char="•"/>
            </a:pPr>
            <a:endParaRPr lang="en-US" sz="2000" dirty="0">
              <a:latin typeface="Arial"/>
              <a:cs typeface="Arial"/>
            </a:endParaRPr>
          </a:p>
          <a:p>
            <a:pPr marL="285750" indent="-285750">
              <a:buFont typeface="Arial"/>
              <a:buChar char="•"/>
            </a:pPr>
            <a:r>
              <a:rPr lang="en-US" sz="2000" dirty="0">
                <a:latin typeface="Arial"/>
                <a:cs typeface="Arial"/>
              </a:rPr>
              <a:t>Aneurysmal subarachnoid </a:t>
            </a:r>
            <a:r>
              <a:rPr lang="en-US" sz="2000" dirty="0" err="1">
                <a:latin typeface="Arial"/>
                <a:cs typeface="Arial"/>
              </a:rPr>
              <a:t>haemorrhage</a:t>
            </a:r>
            <a:r>
              <a:rPr lang="en-US" sz="2000" dirty="0">
                <a:latin typeface="Arial"/>
                <a:cs typeface="Arial"/>
              </a:rPr>
              <a:t> causes 10% of all deaths in the UK </a:t>
            </a:r>
            <a:r>
              <a:rPr lang="en-US" sz="2000" baseline="30000" dirty="0">
                <a:latin typeface="Arial"/>
                <a:cs typeface="Arial"/>
              </a:rPr>
              <a:t>1</a:t>
            </a:r>
          </a:p>
          <a:p>
            <a:pPr marL="285750" indent="-285750">
              <a:buFont typeface="Arial"/>
              <a:buChar char="•"/>
            </a:pPr>
            <a:endParaRPr lang="en-US" sz="2000" dirty="0">
              <a:latin typeface="Arial"/>
              <a:cs typeface="Arial"/>
            </a:endParaRPr>
          </a:p>
          <a:p>
            <a:pPr marL="285750" indent="-285750">
              <a:buFont typeface="Arial"/>
              <a:buChar char="•"/>
            </a:pPr>
            <a:endParaRPr lang="en-US" sz="2000" b="0" dirty="0"/>
          </a:p>
          <a:p>
            <a:endParaRPr lang="en-US" sz="2000" b="0" dirty="0" smtClean="0">
              <a:latin typeface="Arial"/>
              <a:cs typeface="Arial"/>
            </a:endParaRPr>
          </a:p>
          <a:p>
            <a:endParaRPr lang="en-US" sz="2000" dirty="0">
              <a:latin typeface="Arial"/>
              <a:cs typeface="Arial"/>
            </a:endParaRPr>
          </a:p>
          <a:p>
            <a:endParaRPr lang="en-US" sz="2000" b="0" dirty="0" smtClean="0">
              <a:latin typeface="Arial"/>
              <a:cs typeface="Arial"/>
            </a:endParaRPr>
          </a:p>
          <a:p>
            <a:endParaRPr lang="en-US" sz="2000" dirty="0" smtClean="0">
              <a:latin typeface="Arial"/>
              <a:cs typeface="Arial"/>
            </a:endParaRPr>
          </a:p>
          <a:p>
            <a:endParaRPr lang="en-US" sz="2000" dirty="0">
              <a:latin typeface="Arial"/>
              <a:cs typeface="Arial"/>
            </a:endParaRPr>
          </a:p>
          <a:p>
            <a:endParaRPr lang="en-US" sz="2000" dirty="0" smtClean="0">
              <a:latin typeface="Arial"/>
              <a:cs typeface="Arial"/>
            </a:endParaRPr>
          </a:p>
        </p:txBody>
      </p:sp>
      <p:sp>
        <p:nvSpPr>
          <p:cNvPr id="9" name="Rectangle 8"/>
          <p:cNvSpPr/>
          <p:nvPr/>
        </p:nvSpPr>
        <p:spPr>
          <a:xfrm>
            <a:off x="107504" y="6381328"/>
            <a:ext cx="7371966" cy="523220"/>
          </a:xfrm>
          <a:prstGeom prst="rect">
            <a:avLst/>
          </a:prstGeom>
        </p:spPr>
        <p:txBody>
          <a:bodyPr wrap="square">
            <a:spAutoFit/>
          </a:bodyPr>
          <a:lstStyle/>
          <a:p>
            <a:r>
              <a:rPr lang="en-US" sz="1400" b="0" baseline="30000" dirty="0" smtClean="0">
                <a:latin typeface="Arial"/>
                <a:cs typeface="Arial"/>
              </a:rPr>
              <a:t>1</a:t>
            </a:r>
            <a:r>
              <a:rPr lang="en-US" sz="1400" b="0" dirty="0" smtClean="0">
                <a:latin typeface="Arial"/>
                <a:cs typeface="Arial"/>
              </a:rPr>
              <a:t>http://</a:t>
            </a:r>
            <a:r>
              <a:rPr lang="en-US" sz="1400" b="0" dirty="0" err="1" smtClean="0">
                <a:latin typeface="Arial"/>
                <a:cs typeface="Arial"/>
              </a:rPr>
              <a:t>www.who.int</a:t>
            </a:r>
            <a:r>
              <a:rPr lang="en-US" sz="1400" b="0" dirty="0" smtClean="0">
                <a:latin typeface="Arial"/>
                <a:cs typeface="Arial"/>
              </a:rPr>
              <a:t>/</a:t>
            </a:r>
            <a:r>
              <a:rPr lang="en-US" sz="1400" b="0" dirty="0" err="1" smtClean="0">
                <a:latin typeface="Arial"/>
                <a:cs typeface="Arial"/>
              </a:rPr>
              <a:t>healthinfo</a:t>
            </a:r>
            <a:r>
              <a:rPr lang="en-US" sz="1400" b="0" dirty="0" smtClean="0">
                <a:latin typeface="Arial"/>
                <a:cs typeface="Arial"/>
              </a:rPr>
              <a:t>/global burden disease/estimates country/en/</a:t>
            </a:r>
            <a:r>
              <a:rPr lang="en-US" sz="1400" b="0" dirty="0" err="1" smtClean="0">
                <a:latin typeface="Arial"/>
                <a:cs typeface="Arial"/>
              </a:rPr>
              <a:t>index.html</a:t>
            </a:r>
            <a:r>
              <a:rPr lang="en-US" sz="1400" b="0" dirty="0" smtClean="0">
                <a:latin typeface="Arial"/>
                <a:cs typeface="Arial"/>
              </a:rPr>
              <a:t> </a:t>
            </a:r>
          </a:p>
          <a:p>
            <a:r>
              <a:rPr lang="en-US" sz="1400" b="0" baseline="30000" dirty="0" smtClean="0">
                <a:latin typeface="Arial"/>
                <a:cs typeface="Arial"/>
              </a:rPr>
              <a:t>2</a:t>
            </a:r>
            <a:r>
              <a:rPr lang="en-US" sz="1400" b="0" dirty="0" smtClean="0">
                <a:latin typeface="Arial"/>
                <a:cs typeface="Arial"/>
              </a:rPr>
              <a:t>Arias et al., Cost Effectiveness and Resource Allocation 8(6), 2010.</a:t>
            </a:r>
            <a:endParaRPr lang="en-US" sz="1400" b="0" dirty="0">
              <a:latin typeface="Arial"/>
              <a:cs typeface="Arial"/>
            </a:endParaRPr>
          </a:p>
        </p:txBody>
      </p:sp>
      <p:sp>
        <p:nvSpPr>
          <p:cNvPr id="6" name="Rectangle 3"/>
          <p:cNvSpPr>
            <a:spLocks noGrp="1" noChangeArrowheads="1"/>
          </p:cNvSpPr>
          <p:nvPr>
            <p:ph type="sldNum" sz="quarter" idx="10"/>
          </p:nvPr>
        </p:nvSpPr>
        <p:spPr>
          <a:xfrm>
            <a:off x="8467048" y="6474960"/>
            <a:ext cx="574675" cy="319088"/>
          </a:xfrm>
          <a:ln>
            <a:miter lim="800000"/>
            <a:headEnd/>
            <a:tailEnd/>
          </a:ln>
        </p:spPr>
        <p:txBody>
          <a:bodyPr/>
          <a:lstStyle/>
          <a:p>
            <a:pPr>
              <a:defRPr/>
            </a:pPr>
            <a:fld id="{C5228217-9BC2-D14C-A033-690728951F55}" type="slidenum">
              <a:rPr lang="en-US" smtClean="0">
                <a:ea typeface="ＭＳ Ｐゴシック" pitchFamily="34" charset="-128"/>
              </a:rPr>
              <a:pPr>
                <a:defRPr/>
              </a:pPr>
              <a:t>54</a:t>
            </a:fld>
            <a:endParaRPr lang="en-US" smtClean="0">
              <a:ea typeface="ＭＳ Ｐゴシック" pitchFamily="34" charset="-128"/>
            </a:endParaRPr>
          </a:p>
        </p:txBody>
      </p:sp>
      <p:sp>
        <p:nvSpPr>
          <p:cNvPr id="7" name="TextBox 6"/>
          <p:cNvSpPr txBox="1"/>
          <p:nvPr/>
        </p:nvSpPr>
        <p:spPr>
          <a:xfrm>
            <a:off x="179512" y="5373216"/>
            <a:ext cx="8784976" cy="1015663"/>
          </a:xfrm>
          <a:prstGeom prst="rect">
            <a:avLst/>
          </a:prstGeom>
          <a:noFill/>
        </p:spPr>
        <p:txBody>
          <a:bodyPr wrap="square" rtlCol="0">
            <a:spAutoFit/>
          </a:bodyPr>
          <a:lstStyle/>
          <a:p>
            <a:pPr marL="285750" indent="-285750">
              <a:buFont typeface="Arial"/>
              <a:buChar char="•"/>
            </a:pPr>
            <a:endParaRPr lang="en-US" sz="2000" dirty="0" smtClean="0">
              <a:latin typeface="Arial"/>
              <a:cs typeface="Arial"/>
            </a:endParaRPr>
          </a:p>
          <a:p>
            <a:pPr marL="285750" indent="-285750">
              <a:buFont typeface="Arial"/>
              <a:buChar char="•"/>
            </a:pPr>
            <a:r>
              <a:rPr lang="en-US" sz="2000" dirty="0" smtClean="0">
                <a:latin typeface="Arial"/>
                <a:cs typeface="Arial"/>
              </a:rPr>
              <a:t>Costing society over £0.5 billion annually </a:t>
            </a:r>
            <a:r>
              <a:rPr lang="en-US" sz="2000" baseline="30000" dirty="0" smtClean="0">
                <a:latin typeface="Arial"/>
                <a:cs typeface="Arial"/>
              </a:rPr>
              <a:t>2</a:t>
            </a:r>
            <a:endParaRPr lang="en-US" sz="2000" dirty="0" smtClean="0">
              <a:latin typeface="Arial"/>
              <a:cs typeface="Arial"/>
            </a:endParaRPr>
          </a:p>
          <a:p>
            <a:endParaRPr lang="en-US" sz="2000" dirty="0"/>
          </a:p>
        </p:txBody>
      </p:sp>
      <p:pic>
        <p:nvPicPr>
          <p:cNvPr id="10" name="Picture 9" descr="aSAH-angiogram.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56176" y="1058232"/>
            <a:ext cx="2016224" cy="2154744"/>
          </a:xfrm>
          <a:prstGeom prst="rect">
            <a:avLst/>
          </a:prstGeom>
        </p:spPr>
      </p:pic>
      <p:pic>
        <p:nvPicPr>
          <p:cNvPr id="4" name="aneurysm.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292080" y="3284984"/>
            <a:ext cx="3647996" cy="2376264"/>
          </a:xfrm>
          <a:prstGeom prst="rect">
            <a:avLst/>
          </a:prstGeom>
        </p:spPr>
      </p:pic>
      <p:cxnSp>
        <p:nvCxnSpPr>
          <p:cNvPr id="11" name="Straight Connector 10"/>
          <p:cNvCxnSpPr/>
          <p:nvPr/>
        </p:nvCxnSpPr>
        <p:spPr>
          <a:xfrm>
            <a:off x="-144016" y="836712"/>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68928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fld id="{147C9F81-93B9-664D-BFCB-8447D705EA52}" type="slidenum">
              <a:rPr lang="en-US"/>
              <a:pPr/>
              <a:t>55</a:t>
            </a:fld>
            <a:endParaRPr lang="en-US"/>
          </a:p>
        </p:txBody>
      </p:sp>
      <p:pic>
        <p:nvPicPr>
          <p:cNvPr id="233478" name="Picture 1030" descr="Figure_2_HIGHR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1484784"/>
            <a:ext cx="5715000" cy="5022850"/>
          </a:xfrm>
          <a:prstGeom prst="rect">
            <a:avLst/>
          </a:prstGeom>
          <a:noFill/>
          <a:extLst>
            <a:ext uri="{909E8E84-426E-40dd-AFC4-6F175D3DCCD1}">
              <a14:hiddenFill xmlns:a14="http://schemas.microsoft.com/office/drawing/2010/main">
                <a:solidFill>
                  <a:srgbClr val="FFFFFF"/>
                </a:solidFill>
              </a14:hiddenFill>
            </a:ext>
          </a:extLst>
        </p:spPr>
      </p:pic>
      <p:sp>
        <p:nvSpPr>
          <p:cNvPr id="233479" name="Rectangle 1031"/>
          <p:cNvSpPr>
            <a:spLocks noChangeArrowheads="1"/>
          </p:cNvSpPr>
          <p:nvPr/>
        </p:nvSpPr>
        <p:spPr bwMode="auto">
          <a:xfrm>
            <a:off x="0" y="980728"/>
            <a:ext cx="5004048" cy="2139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342900" indent="-342900">
              <a:buFont typeface="Arial"/>
              <a:buChar char="•"/>
            </a:pPr>
            <a:r>
              <a:rPr lang="en-US" sz="1900" b="0" dirty="0" smtClean="0"/>
              <a:t>Reserve computing </a:t>
            </a:r>
            <a:r>
              <a:rPr lang="en-US" sz="1900" b="0" dirty="0"/>
              <a:t>resources in advance or have </a:t>
            </a:r>
            <a:r>
              <a:rPr lang="en-US" sz="1900" b="0" dirty="0" smtClean="0"/>
              <a:t>a system </a:t>
            </a:r>
            <a:r>
              <a:rPr lang="en-US" sz="1900" b="0" dirty="0"/>
              <a:t>by which simulations can be run </a:t>
            </a:r>
            <a:r>
              <a:rPr lang="en-US" sz="1900" b="0" dirty="0" smtClean="0"/>
              <a:t>urgently</a:t>
            </a:r>
            <a:endParaRPr lang="en-US" sz="1900" b="0" dirty="0"/>
          </a:p>
          <a:p>
            <a:endParaRPr lang="en-US" sz="1900" b="0" dirty="0"/>
          </a:p>
          <a:p>
            <a:pPr marL="342900" indent="-342900">
              <a:buFont typeface="Arial"/>
              <a:buChar char="•"/>
            </a:pPr>
            <a:r>
              <a:rPr lang="en-US" sz="1900" b="0" dirty="0"/>
              <a:t>Shift imaging data around quickly </a:t>
            </a:r>
            <a:r>
              <a:rPr lang="en-US" sz="1900" b="0" dirty="0" smtClean="0"/>
              <a:t>over high</a:t>
            </a:r>
            <a:r>
              <a:rPr lang="en-US" sz="1900" b="0" dirty="0"/>
              <a:t>-bandwidth low-latency dedicated </a:t>
            </a:r>
            <a:r>
              <a:rPr lang="en-US" sz="1900" b="0" dirty="0" smtClean="0"/>
              <a:t>links</a:t>
            </a:r>
            <a:endParaRPr lang="en-US" sz="1900" b="0" dirty="0"/>
          </a:p>
        </p:txBody>
      </p:sp>
      <p:pic>
        <p:nvPicPr>
          <p:cNvPr id="233480" name="Picture 1032" descr="angio suite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71600" y="4365104"/>
            <a:ext cx="182562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chemeClr val="folHlink"/>
                </a:solidFill>
                <a:miter lim="800000"/>
                <a:headEnd/>
                <a:tailEnd/>
              </a14:hiddenLine>
            </a:ext>
          </a:extLst>
        </p:spPr>
      </p:pic>
      <p:sp>
        <p:nvSpPr>
          <p:cNvPr id="233481" name="Text Box 1033"/>
          <p:cNvSpPr txBox="1">
            <a:spLocks noChangeArrowheads="1"/>
          </p:cNvSpPr>
          <p:nvPr/>
        </p:nvSpPr>
        <p:spPr bwMode="auto">
          <a:xfrm>
            <a:off x="5459413" y="3838575"/>
            <a:ext cx="1295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500" b="0" i="1"/>
              <a:t>15-20 minute</a:t>
            </a:r>
          </a:p>
          <a:p>
            <a:pPr algn="ctr"/>
            <a:r>
              <a:rPr lang="en-US" sz="1500" b="0" i="1"/>
              <a:t>turnaround</a:t>
            </a:r>
          </a:p>
        </p:txBody>
      </p:sp>
      <p:sp>
        <p:nvSpPr>
          <p:cNvPr id="233483" name="Rectangle 1035"/>
          <p:cNvSpPr>
            <a:spLocks noGrp="1" noChangeArrowheads="1"/>
          </p:cNvSpPr>
          <p:nvPr>
            <p:ph type="title"/>
          </p:nvPr>
        </p:nvSpPr>
        <p:spPr>
          <a:xfrm>
            <a:off x="258514" y="44624"/>
            <a:ext cx="8489950" cy="547688"/>
          </a:xfrm>
          <a:noFill/>
          <a:ln/>
        </p:spPr>
        <p:txBody>
          <a:bodyPr>
            <a:normAutofit fontScale="90000"/>
          </a:bodyPr>
          <a:lstStyle/>
          <a:p>
            <a:r>
              <a:rPr lang="en-US" dirty="0" smtClean="0">
                <a:solidFill>
                  <a:schemeClr val="tx2">
                    <a:lumMod val="90000"/>
                    <a:lumOff val="10000"/>
                  </a:schemeClr>
                </a:solidFill>
              </a:rPr>
              <a:t>Clinical </a:t>
            </a:r>
            <a:r>
              <a:rPr lang="en-US" dirty="0">
                <a:solidFill>
                  <a:schemeClr val="tx2">
                    <a:lumMod val="90000"/>
                    <a:lumOff val="10000"/>
                  </a:schemeClr>
                </a:solidFill>
              </a:rPr>
              <a:t>W</a:t>
            </a:r>
            <a:r>
              <a:rPr lang="en-US" dirty="0" smtClean="0">
                <a:solidFill>
                  <a:schemeClr val="tx2">
                    <a:lumMod val="90000"/>
                    <a:lumOff val="10000"/>
                  </a:schemeClr>
                </a:solidFill>
              </a:rPr>
              <a:t>ork </a:t>
            </a:r>
            <a:r>
              <a:rPr lang="en-US" dirty="0">
                <a:solidFill>
                  <a:schemeClr val="tx2">
                    <a:lumMod val="90000"/>
                    <a:lumOff val="10000"/>
                  </a:schemeClr>
                </a:solidFill>
              </a:rPr>
              <a:t>F</a:t>
            </a:r>
            <a:r>
              <a:rPr lang="en-US" dirty="0" smtClean="0">
                <a:solidFill>
                  <a:schemeClr val="tx2">
                    <a:lumMod val="90000"/>
                    <a:lumOff val="10000"/>
                  </a:schemeClr>
                </a:solidFill>
              </a:rPr>
              <a:t>low</a:t>
            </a:r>
            <a:endParaRPr lang="en-US" dirty="0">
              <a:solidFill>
                <a:schemeClr val="tx2">
                  <a:lumMod val="90000"/>
                  <a:lumOff val="10000"/>
                </a:schemeClr>
              </a:solidFill>
            </a:endParaRPr>
          </a:p>
        </p:txBody>
      </p:sp>
      <p:sp>
        <p:nvSpPr>
          <p:cNvPr id="2" name="TextBox 1"/>
          <p:cNvSpPr txBox="1"/>
          <p:nvPr/>
        </p:nvSpPr>
        <p:spPr>
          <a:xfrm>
            <a:off x="35496" y="3212976"/>
            <a:ext cx="3600400" cy="1200329"/>
          </a:xfrm>
          <a:prstGeom prst="rect">
            <a:avLst/>
          </a:prstGeom>
          <a:noFill/>
        </p:spPr>
        <p:txBody>
          <a:bodyPr wrap="square" rtlCol="0">
            <a:spAutoFit/>
          </a:bodyPr>
          <a:lstStyle/>
          <a:p>
            <a:pPr marL="285750" indent="-285750">
              <a:buFont typeface="Arial"/>
              <a:buChar char="•"/>
            </a:pPr>
            <a:r>
              <a:rPr lang="en-US" dirty="0" smtClean="0"/>
              <a:t>Interactive </a:t>
            </a:r>
            <a:r>
              <a:rPr lang="en-US" dirty="0"/>
              <a:t>simulations and real-time </a:t>
            </a:r>
            <a:r>
              <a:rPr lang="en-US" dirty="0" err="1"/>
              <a:t>visualisation</a:t>
            </a:r>
            <a:r>
              <a:rPr lang="en-US" dirty="0"/>
              <a:t> for immediate </a:t>
            </a:r>
            <a:r>
              <a:rPr lang="en-US" dirty="0" smtClean="0"/>
              <a:t>feedback</a:t>
            </a:r>
            <a:endParaRPr lang="en-US" dirty="0"/>
          </a:p>
          <a:p>
            <a:endParaRPr lang="en-US" dirty="0"/>
          </a:p>
        </p:txBody>
      </p:sp>
      <p:cxnSp>
        <p:nvCxnSpPr>
          <p:cNvPr id="9" name="Straight Connector 8"/>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543546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0"/>
          </p:nvPr>
        </p:nvSpPr>
        <p:spPr>
          <a:xfrm>
            <a:off x="8031378" y="6500518"/>
            <a:ext cx="10080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128"/>
              </a:defRPr>
            </a:lvl1pPr>
            <a:lvl2pPr marL="37931725" indent="-37474525" eaLnBrk="0" hangingPunct="0">
              <a:defRPr sz="2400" b="1">
                <a:solidFill>
                  <a:schemeClr val="tx1"/>
                </a:solidFill>
                <a:latin typeface="Arial" charset="0"/>
                <a:ea typeface="ＭＳ Ｐゴシック" charset="-128"/>
              </a:defRPr>
            </a:lvl2pPr>
            <a:lvl3pPr eaLnBrk="0" hangingPunct="0">
              <a:defRPr sz="2400" b="1">
                <a:solidFill>
                  <a:schemeClr val="tx1"/>
                </a:solidFill>
                <a:latin typeface="Arial" charset="0"/>
                <a:ea typeface="ＭＳ Ｐゴシック" charset="-128"/>
              </a:defRPr>
            </a:lvl3pPr>
            <a:lvl4pPr eaLnBrk="0" hangingPunct="0">
              <a:defRPr sz="2400" b="1">
                <a:solidFill>
                  <a:schemeClr val="tx1"/>
                </a:solidFill>
                <a:latin typeface="Arial" charset="0"/>
                <a:ea typeface="ＭＳ Ｐゴシック" charset="-128"/>
              </a:defRPr>
            </a:lvl4pPr>
            <a:lvl5pPr eaLnBrk="0" hangingPunct="0">
              <a:defRPr sz="2400" b="1">
                <a:solidFill>
                  <a:schemeClr val="tx1"/>
                </a:solidFill>
                <a:latin typeface="Arial" charset="0"/>
                <a:ea typeface="ＭＳ Ｐゴシック" charset="-128"/>
              </a:defRPr>
            </a:lvl5pPr>
            <a:lvl6pPr marL="457200" eaLnBrk="0" fontAlgn="base" hangingPunct="0">
              <a:spcBef>
                <a:spcPct val="0"/>
              </a:spcBef>
              <a:spcAft>
                <a:spcPct val="0"/>
              </a:spcAft>
              <a:defRPr sz="2400" b="1">
                <a:solidFill>
                  <a:schemeClr val="tx1"/>
                </a:solidFill>
                <a:latin typeface="Arial" charset="0"/>
                <a:ea typeface="ＭＳ Ｐゴシック" charset="-128"/>
              </a:defRPr>
            </a:lvl6pPr>
            <a:lvl7pPr marL="914400" eaLnBrk="0" fontAlgn="base" hangingPunct="0">
              <a:spcBef>
                <a:spcPct val="0"/>
              </a:spcBef>
              <a:spcAft>
                <a:spcPct val="0"/>
              </a:spcAft>
              <a:defRPr sz="2400" b="1">
                <a:solidFill>
                  <a:schemeClr val="tx1"/>
                </a:solidFill>
                <a:latin typeface="Arial" charset="0"/>
                <a:ea typeface="ＭＳ Ｐゴシック" charset="-128"/>
              </a:defRPr>
            </a:lvl7pPr>
            <a:lvl8pPr marL="1371600" eaLnBrk="0" fontAlgn="base" hangingPunct="0">
              <a:spcBef>
                <a:spcPct val="0"/>
              </a:spcBef>
              <a:spcAft>
                <a:spcPct val="0"/>
              </a:spcAft>
              <a:defRPr sz="2400" b="1">
                <a:solidFill>
                  <a:schemeClr val="tx1"/>
                </a:solidFill>
                <a:latin typeface="Arial" charset="0"/>
                <a:ea typeface="ＭＳ Ｐゴシック" charset="-128"/>
              </a:defRPr>
            </a:lvl8pPr>
            <a:lvl9pPr marL="1828800" eaLnBrk="0" fontAlgn="base" hangingPunct="0">
              <a:spcBef>
                <a:spcPct val="0"/>
              </a:spcBef>
              <a:spcAft>
                <a:spcPct val="0"/>
              </a:spcAft>
              <a:defRPr sz="2400" b="1">
                <a:solidFill>
                  <a:schemeClr val="tx1"/>
                </a:solidFill>
                <a:latin typeface="Arial" charset="0"/>
                <a:ea typeface="ＭＳ Ｐゴシック" charset="-128"/>
              </a:defRPr>
            </a:lvl9pPr>
          </a:lstStyle>
          <a:p>
            <a:pPr eaLnBrk="1" hangingPunct="1"/>
            <a:fld id="{2E328D48-054D-4A41-8B03-A70ECA6CE1C3}" type="slidenum">
              <a:rPr lang="en-US" sz="1400" b="0"/>
              <a:pPr eaLnBrk="1" hangingPunct="1"/>
              <a:t>56</a:t>
            </a:fld>
            <a:endParaRPr lang="en-US" sz="1400" b="0" dirty="0"/>
          </a:p>
        </p:txBody>
      </p:sp>
      <p:sp>
        <p:nvSpPr>
          <p:cNvPr id="20483" name="Rectangle 8"/>
          <p:cNvSpPr>
            <a:spLocks noChangeArrowheads="1"/>
          </p:cNvSpPr>
          <p:nvPr/>
        </p:nvSpPr>
        <p:spPr bwMode="auto">
          <a:xfrm>
            <a:off x="533400" y="1600200"/>
            <a:ext cx="2743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pPr>
            <a:endParaRPr lang="en-GB" sz="2400" b="0"/>
          </a:p>
        </p:txBody>
      </p:sp>
      <p:pic>
        <p:nvPicPr>
          <p:cNvPr id="20485" name="Picture 15" descr="av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88985" y="4509120"/>
            <a:ext cx="1814512"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21" descr="04490000_40250318_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44534" y="4512295"/>
            <a:ext cx="2238375"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91881" y="960776"/>
            <a:ext cx="8753386" cy="2977738"/>
          </a:xfrm>
          <a:prstGeom prst="rect">
            <a:avLst/>
          </a:prstGeom>
        </p:spPr>
        <p:txBody>
          <a:bodyPr wrap="square">
            <a:spAutoFit/>
          </a:bodyPr>
          <a:lstStyle/>
          <a:p>
            <a:r>
              <a:rPr lang="en-US" b="0" dirty="0" err="1" smtClean="0"/>
              <a:t>HemeLB</a:t>
            </a:r>
            <a:r>
              <a:rPr lang="en-US" b="0" dirty="0" smtClean="0"/>
              <a:t> </a:t>
            </a:r>
            <a:r>
              <a:rPr lang="en-US" b="0" dirty="0"/>
              <a:t>is a simulation environment for </a:t>
            </a:r>
            <a:r>
              <a:rPr lang="en-US" b="0" dirty="0" err="1"/>
              <a:t>modelling</a:t>
            </a:r>
            <a:r>
              <a:rPr lang="en-US" b="0" dirty="0"/>
              <a:t> blood flow in sparse geometries</a:t>
            </a:r>
            <a:r>
              <a:rPr lang="en-US" b="0" dirty="0" smtClean="0"/>
              <a:t>.</a:t>
            </a:r>
          </a:p>
          <a:p>
            <a:pPr marL="285750" indent="-285750">
              <a:buFont typeface="Arial"/>
              <a:buChar char="•"/>
            </a:pPr>
            <a:endParaRPr lang="en-US" b="0" dirty="0"/>
          </a:p>
          <a:p>
            <a:r>
              <a:rPr lang="en-US" b="1" dirty="0" smtClean="0"/>
              <a:t>Goals</a:t>
            </a:r>
          </a:p>
          <a:p>
            <a:pPr marL="285750" indent="-285750">
              <a:buFont typeface="Arial"/>
              <a:buChar char="•"/>
            </a:pPr>
            <a:r>
              <a:rPr lang="en-US" b="0" dirty="0" smtClean="0"/>
              <a:t>To assist </a:t>
            </a:r>
            <a:r>
              <a:rPr lang="en-US" b="0" dirty="0"/>
              <a:t>clinicians in predicting the effects of brain surgery.</a:t>
            </a:r>
          </a:p>
          <a:p>
            <a:pPr marL="285750" indent="-285750">
              <a:buFont typeface="Arial"/>
              <a:buChar char="•"/>
            </a:pPr>
            <a:endParaRPr lang="en-US" b="0" dirty="0"/>
          </a:p>
          <a:p>
            <a:pPr marL="285750" indent="-285750" eaLnBrk="1" hangingPunct="1">
              <a:lnSpc>
                <a:spcPct val="90000"/>
              </a:lnSpc>
              <a:buFont typeface="Arial"/>
              <a:buChar char="•"/>
            </a:pPr>
            <a:r>
              <a:rPr lang="en-US" b="0" dirty="0"/>
              <a:t>Provide simulation support from </a:t>
            </a:r>
            <a:r>
              <a:rPr lang="en-US" b="0" i="1" dirty="0"/>
              <a:t>within the operating theatre for </a:t>
            </a:r>
            <a:r>
              <a:rPr lang="en-US" b="0" dirty="0" err="1"/>
              <a:t>neuroradiologists</a:t>
            </a:r>
            <a:endParaRPr lang="en-US" b="0" dirty="0"/>
          </a:p>
          <a:p>
            <a:pPr eaLnBrk="1" hangingPunct="1">
              <a:lnSpc>
                <a:spcPct val="90000"/>
              </a:lnSpc>
            </a:pPr>
            <a:endParaRPr lang="en-US" b="0" dirty="0"/>
          </a:p>
          <a:p>
            <a:pPr marL="285750" indent="-285750" eaLnBrk="1" hangingPunct="1">
              <a:lnSpc>
                <a:spcPct val="90000"/>
              </a:lnSpc>
              <a:buFont typeface="Arial"/>
              <a:buChar char="•"/>
            </a:pPr>
            <a:r>
              <a:rPr lang="en-US" b="0" i="1" dirty="0"/>
              <a:t>Provide new information to surgeons for patient management and therapy</a:t>
            </a:r>
            <a:r>
              <a:rPr lang="en-US" b="0" dirty="0" smtClean="0"/>
              <a:t>:</a:t>
            </a:r>
          </a:p>
          <a:p>
            <a:pPr marL="285750" indent="-285750" eaLnBrk="1" hangingPunct="1">
              <a:lnSpc>
                <a:spcPct val="90000"/>
              </a:lnSpc>
              <a:buFont typeface="Arial"/>
              <a:buChar char="•"/>
            </a:pPr>
            <a:endParaRPr lang="en-US" b="0" dirty="0"/>
          </a:p>
          <a:p>
            <a:pPr marL="285750" indent="-285750" eaLnBrk="1" hangingPunct="1">
              <a:lnSpc>
                <a:spcPct val="90000"/>
              </a:lnSpc>
              <a:buFont typeface="Arial"/>
              <a:buChar char="•"/>
            </a:pPr>
            <a:r>
              <a:rPr lang="en-US" b="0" dirty="0"/>
              <a:t>Provide patient-specific information which can help plan </a:t>
            </a:r>
            <a:r>
              <a:rPr lang="en-US" b="0" dirty="0" err="1"/>
              <a:t>embolisation</a:t>
            </a:r>
            <a:r>
              <a:rPr lang="en-US" b="0" dirty="0"/>
              <a:t> of </a:t>
            </a:r>
            <a:r>
              <a:rPr lang="en-US" b="0" dirty="0" err="1"/>
              <a:t>arterio</a:t>
            </a:r>
            <a:r>
              <a:rPr lang="en-US" b="0" dirty="0"/>
              <a:t>-venous malformations, coiling of aneurysms, </a:t>
            </a:r>
            <a:r>
              <a:rPr lang="en-US" b="0" dirty="0" smtClean="0"/>
              <a:t>etc.</a:t>
            </a:r>
            <a:endParaRPr lang="en-US" dirty="0"/>
          </a:p>
        </p:txBody>
      </p:sp>
      <p:sp>
        <p:nvSpPr>
          <p:cNvPr id="5" name="Rectangle 4"/>
          <p:cNvSpPr/>
          <p:nvPr/>
        </p:nvSpPr>
        <p:spPr>
          <a:xfrm>
            <a:off x="1634158" y="44624"/>
            <a:ext cx="4395755" cy="553998"/>
          </a:xfrm>
          <a:prstGeom prst="rect">
            <a:avLst/>
          </a:prstGeom>
        </p:spPr>
        <p:txBody>
          <a:bodyPr wrap="none">
            <a:spAutoFit/>
          </a:bodyPr>
          <a:lstStyle/>
          <a:p>
            <a:r>
              <a:rPr lang="en-US" sz="3000" b="1" dirty="0" err="1" smtClean="0">
                <a:solidFill>
                  <a:schemeClr val="tx2">
                    <a:lumMod val="90000"/>
                    <a:lumOff val="10000"/>
                  </a:schemeClr>
                </a:solidFill>
                <a:latin typeface="+mj-lt"/>
                <a:cs typeface="Century Gothic"/>
              </a:rPr>
              <a:t>HemeLB</a:t>
            </a:r>
            <a:r>
              <a:rPr lang="en-US" sz="3000" b="1" dirty="0" smtClean="0">
                <a:solidFill>
                  <a:schemeClr val="tx2">
                    <a:lumMod val="90000"/>
                    <a:lumOff val="10000"/>
                  </a:schemeClr>
                </a:solidFill>
                <a:latin typeface="+mj-lt"/>
                <a:cs typeface="Century Gothic"/>
              </a:rPr>
              <a:t> Decision Support</a:t>
            </a:r>
            <a:endParaRPr lang="en-US" b="1" dirty="0">
              <a:solidFill>
                <a:schemeClr val="tx2">
                  <a:lumMod val="90000"/>
                  <a:lumOff val="10000"/>
                </a:schemeClr>
              </a:solidFill>
              <a:latin typeface="+mj-lt"/>
              <a:cs typeface="Century Gothic"/>
            </a:endParaRPr>
          </a:p>
        </p:txBody>
      </p:sp>
      <p:pic>
        <p:nvPicPr>
          <p:cNvPr id="13" name="Picture 12" descr="angiosuite.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09682" y="4511217"/>
            <a:ext cx="1435992" cy="1837503"/>
          </a:xfrm>
          <a:prstGeom prst="rect">
            <a:avLst/>
          </a:prstGeom>
        </p:spPr>
      </p:pic>
      <p:sp>
        <p:nvSpPr>
          <p:cNvPr id="2" name="Rectangle 1"/>
          <p:cNvSpPr/>
          <p:nvPr/>
        </p:nvSpPr>
        <p:spPr>
          <a:xfrm>
            <a:off x="221004" y="6413266"/>
            <a:ext cx="8367914" cy="400110"/>
          </a:xfrm>
          <a:prstGeom prst="rect">
            <a:avLst/>
          </a:prstGeom>
        </p:spPr>
        <p:txBody>
          <a:bodyPr wrap="square">
            <a:spAutoFit/>
          </a:bodyPr>
          <a:lstStyle/>
          <a:p>
            <a:r>
              <a:rPr lang="en-US" sz="1000" b="0" dirty="0"/>
              <a:t>M. D. </a:t>
            </a:r>
            <a:r>
              <a:rPr lang="en-US" sz="1000" b="0" dirty="0" err="1"/>
              <a:t>Mazzeo</a:t>
            </a:r>
            <a:r>
              <a:rPr lang="en-US" sz="1000" b="0" dirty="0"/>
              <a:t> and P. V. </a:t>
            </a:r>
            <a:r>
              <a:rPr lang="en-US" sz="1000" b="0" dirty="0" err="1"/>
              <a:t>Coveney</a:t>
            </a:r>
            <a:r>
              <a:rPr lang="en-US" sz="1000" b="0" dirty="0"/>
              <a:t>, "</a:t>
            </a:r>
            <a:r>
              <a:rPr lang="en-US" sz="1000" b="0" dirty="0" err="1"/>
              <a:t>HemeLB</a:t>
            </a:r>
            <a:r>
              <a:rPr lang="en-US" sz="1000" b="0" dirty="0"/>
              <a:t>: A high performance parallel lattice-Boltzmann code for large scale fluid flow in complex geometries", Computer Physics Communications, 178, (12), 894-914, (2008). DOI: 10.1016/j.cpc.2008.02.013.</a:t>
            </a:r>
          </a:p>
        </p:txBody>
      </p:sp>
      <p:cxnSp>
        <p:nvCxnSpPr>
          <p:cNvPr id="10" name="Straight Connector 9"/>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78245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99392"/>
            <a:ext cx="8568952" cy="1534468"/>
          </a:xfrm>
        </p:spPr>
        <p:txBody>
          <a:bodyPr>
            <a:normAutofit/>
          </a:bodyPr>
          <a:lstStyle/>
          <a:p>
            <a:pPr algn="l"/>
            <a:r>
              <a:rPr lang="en-US" sz="4000" dirty="0" smtClean="0">
                <a:latin typeface="Times New Roman" panose="02020603050405020304" pitchFamily="18" charset="0"/>
                <a:cs typeface="Times New Roman" panose="02020603050405020304" pitchFamily="18" charset="0"/>
              </a:rPr>
              <a:t>What should be done? </a:t>
            </a:r>
            <a:br>
              <a:rPr lang="en-US" sz="4000" dirty="0" smtClean="0">
                <a:latin typeface="Times New Roman" panose="02020603050405020304" pitchFamily="18" charset="0"/>
                <a:cs typeface="Times New Roman" panose="02020603050405020304" pitchFamily="18" charset="0"/>
              </a:rPr>
            </a:br>
            <a:endParaRPr lang="en-GB" sz="40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67545" y="1124744"/>
            <a:ext cx="8034052" cy="5170646"/>
          </a:xfrm>
          <a:prstGeom prst="rect">
            <a:avLst/>
          </a:prstGeom>
          <a:noFill/>
        </p:spPr>
        <p:txBody>
          <a:bodyPr wrap="square" rtlCol="0">
            <a:spAutoFit/>
          </a:bodyPr>
          <a:lstStyle/>
          <a:p>
            <a:pPr marL="514350" indent="-514350">
              <a:buFont typeface="+mj-lt"/>
              <a:buAutoNum type="arabicParenR"/>
            </a:pPr>
            <a:r>
              <a:rPr lang="en-US" sz="3000" dirty="0" smtClean="0">
                <a:latin typeface="Times New Roman" panose="02020603050405020304" pitchFamily="18" charset="0"/>
                <a:cs typeface="Times New Roman" panose="02020603050405020304" pitchFamily="18" charset="0"/>
              </a:rPr>
              <a:t>More </a:t>
            </a:r>
            <a:r>
              <a:rPr lang="en-US" sz="3000" dirty="0">
                <a:latin typeface="Times New Roman" panose="02020603050405020304" pitchFamily="18" charset="0"/>
                <a:cs typeface="Times New Roman" panose="02020603050405020304" pitchFamily="18" charset="0"/>
              </a:rPr>
              <a:t>attention needs to be given to theory if the many attempts at integrating computation, big data, and experiment are to provide useful knowledge</a:t>
            </a:r>
            <a:r>
              <a:rPr lang="en-US" sz="3000" dirty="0" smtClean="0">
                <a:latin typeface="Times New Roman" panose="02020603050405020304" pitchFamily="18" charset="0"/>
                <a:cs typeface="Times New Roman" panose="02020603050405020304" pitchFamily="18" charset="0"/>
              </a:rPr>
              <a:t>.</a:t>
            </a:r>
          </a:p>
          <a:p>
            <a:pPr marL="514350" indent="-514350">
              <a:buFont typeface="+mj-lt"/>
              <a:buAutoNum type="arabicParenR"/>
            </a:pPr>
            <a:endParaRPr lang="en-GB" sz="3000" dirty="0">
              <a:latin typeface="Times New Roman" panose="02020603050405020304" pitchFamily="18" charset="0"/>
              <a:cs typeface="Times New Roman" panose="02020603050405020304" pitchFamily="18" charset="0"/>
            </a:endParaRPr>
          </a:p>
          <a:p>
            <a:pPr marL="514350" indent="-514350">
              <a:buFont typeface="+mj-lt"/>
              <a:buAutoNum type="arabicParenR"/>
            </a:pPr>
            <a:r>
              <a:rPr lang="en-US" sz="3000" dirty="0" smtClean="0">
                <a:latin typeface="Times New Roman" panose="02020603050405020304" pitchFamily="18" charset="0"/>
                <a:cs typeface="Times New Roman" panose="02020603050405020304" pitchFamily="18" charset="0"/>
              </a:rPr>
              <a:t>A </a:t>
            </a:r>
            <a:r>
              <a:rPr lang="en-US" sz="3000" dirty="0">
                <a:latin typeface="Times New Roman" panose="02020603050405020304" pitchFamily="18" charset="0"/>
                <a:cs typeface="Times New Roman" panose="02020603050405020304" pitchFamily="18" charset="0"/>
              </a:rPr>
              <a:t>substantial portion of funding used to gather and process data should be diverted towards efforts to discern the laws of biology</a:t>
            </a:r>
            <a:r>
              <a:rPr lang="en-US" sz="3000" dirty="0" smtClean="0">
                <a:latin typeface="Times New Roman" panose="02020603050405020304" pitchFamily="18" charset="0"/>
                <a:cs typeface="Times New Roman" panose="02020603050405020304" pitchFamily="18" charset="0"/>
              </a:rPr>
              <a:t>.</a:t>
            </a:r>
          </a:p>
          <a:p>
            <a:endParaRPr lang="en-US" sz="3000" dirty="0" smtClean="0">
              <a:latin typeface="Times New Roman" panose="02020603050405020304" pitchFamily="18" charset="0"/>
              <a:cs typeface="Times New Roman" panose="02020603050405020304" pitchFamily="18" charset="0"/>
            </a:endParaRPr>
          </a:p>
          <a:p>
            <a:pPr marL="514350" indent="-514350">
              <a:buFont typeface="+mj-lt"/>
              <a:buAutoNum type="arabicParenR"/>
            </a:pPr>
            <a:r>
              <a:rPr lang="en-US" sz="3000" dirty="0" smtClean="0">
                <a:latin typeface="Times New Roman" panose="02020603050405020304" pitchFamily="18" charset="0"/>
                <a:cs typeface="Times New Roman" panose="02020603050405020304" pitchFamily="18" charset="0"/>
              </a:rPr>
              <a:t>The </a:t>
            </a:r>
            <a:r>
              <a:rPr lang="en-US" sz="3000" dirty="0">
                <a:latin typeface="Times New Roman" panose="02020603050405020304" pitchFamily="18" charset="0"/>
                <a:cs typeface="Times New Roman" panose="02020603050405020304" pitchFamily="18" charset="0"/>
              </a:rPr>
              <a:t>field of big data is important but its impact will be diminished without big theory. </a:t>
            </a:r>
            <a:endParaRPr lang="en-GB" sz="3000" dirty="0">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73673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99392"/>
            <a:ext cx="8568952" cy="1534468"/>
          </a:xfrm>
        </p:spPr>
        <p:txBody>
          <a:bodyPr>
            <a:normAutofit/>
          </a:bodyPr>
          <a:lstStyle/>
          <a:p>
            <a:pPr algn="l"/>
            <a:r>
              <a:rPr lang="en-US" sz="4000" dirty="0" smtClean="0">
                <a:latin typeface="Times New Roman" panose="02020603050405020304" pitchFamily="18" charset="0"/>
                <a:cs typeface="Times New Roman" panose="02020603050405020304" pitchFamily="18" charset="0"/>
              </a:rPr>
              <a:t>What is being done? </a:t>
            </a:r>
            <a:br>
              <a:rPr lang="en-US" sz="4000" dirty="0" smtClean="0">
                <a:latin typeface="Times New Roman" panose="02020603050405020304" pitchFamily="18" charset="0"/>
                <a:cs typeface="Times New Roman" panose="02020603050405020304" pitchFamily="18" charset="0"/>
              </a:rPr>
            </a:br>
            <a:endParaRPr lang="en-GB" sz="40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79512" y="965041"/>
            <a:ext cx="8784975" cy="5632311"/>
          </a:xfrm>
          <a:prstGeom prst="rect">
            <a:avLst/>
          </a:prstGeom>
          <a:noFill/>
        </p:spPr>
        <p:txBody>
          <a:bodyPr wrap="square" rtlCol="0">
            <a:spAutoFit/>
          </a:bodyPr>
          <a:lstStyle/>
          <a:p>
            <a:pPr marL="514350" indent="-514350">
              <a:spcBef>
                <a:spcPts val="1200"/>
              </a:spcBef>
              <a:spcAft>
                <a:spcPts val="1200"/>
              </a:spcAft>
              <a:buFont typeface="+mj-lt"/>
              <a:buAutoNum type="arabicParenR"/>
            </a:pPr>
            <a:r>
              <a:rPr lang="en-US" sz="3000" dirty="0" smtClean="0">
                <a:latin typeface="Times New Roman" panose="02020603050405020304" pitchFamily="18" charset="0"/>
                <a:cs typeface="Times New Roman" panose="02020603050405020304" pitchFamily="18" charset="0"/>
              </a:rPr>
              <a:t>Most national funding agencies are beholden to their pre-determined peer review groups.</a:t>
            </a:r>
            <a:endParaRPr lang="en-GB" sz="3000" dirty="0">
              <a:latin typeface="Times New Roman" panose="02020603050405020304" pitchFamily="18" charset="0"/>
              <a:cs typeface="Times New Roman" panose="02020603050405020304" pitchFamily="18" charset="0"/>
            </a:endParaRPr>
          </a:p>
          <a:p>
            <a:pPr marL="514350" indent="-514350">
              <a:spcBef>
                <a:spcPts val="1200"/>
              </a:spcBef>
              <a:spcAft>
                <a:spcPts val="1200"/>
              </a:spcAft>
              <a:buFont typeface="+mj-lt"/>
              <a:buAutoNum type="arabicParenR"/>
            </a:pPr>
            <a:r>
              <a:rPr lang="en-US" sz="3000" dirty="0" smtClean="0">
                <a:latin typeface="Times New Roman" panose="02020603050405020304" pitchFamily="18" charset="0"/>
                <a:cs typeface="Times New Roman" panose="02020603050405020304" pitchFamily="18" charset="0"/>
              </a:rPr>
              <a:t>In life and medical science, these are heavily empirical and big data / machine learning is </a:t>
            </a:r>
            <a:r>
              <a:rPr lang="en-US" sz="3000" dirty="0" smtClean="0">
                <a:latin typeface="Times New Roman" panose="02020603050405020304" pitchFamily="18" charset="0"/>
                <a:cs typeface="Times New Roman" panose="02020603050405020304" pitchFamily="18" charset="0"/>
              </a:rPr>
              <a:t>the easy option.</a:t>
            </a:r>
            <a:endParaRPr lang="en-US" sz="3000" dirty="0" smtClean="0">
              <a:latin typeface="Times New Roman" panose="02020603050405020304" pitchFamily="18" charset="0"/>
              <a:cs typeface="Times New Roman" panose="02020603050405020304" pitchFamily="18" charset="0"/>
            </a:endParaRPr>
          </a:p>
          <a:p>
            <a:pPr marL="514350" indent="-514350">
              <a:spcBef>
                <a:spcPts val="1200"/>
              </a:spcBef>
              <a:spcAft>
                <a:spcPts val="1200"/>
              </a:spcAft>
              <a:buFont typeface="+mj-lt"/>
              <a:buAutoNum type="arabicParenR"/>
            </a:pPr>
            <a:r>
              <a:rPr lang="en-US" sz="3000" dirty="0" smtClean="0">
                <a:latin typeface="Times New Roman" panose="02020603050405020304" pitchFamily="18" charset="0"/>
                <a:cs typeface="Times New Roman" panose="02020603050405020304" pitchFamily="18" charset="0"/>
              </a:rPr>
              <a:t>EU and DoE fund more innovative approaches which allows modelling to be supported.</a:t>
            </a:r>
          </a:p>
          <a:p>
            <a:pPr marL="514350" indent="-514350">
              <a:spcBef>
                <a:spcPts val="1200"/>
              </a:spcBef>
              <a:spcAft>
                <a:spcPts val="1200"/>
              </a:spcAft>
              <a:buFont typeface="+mj-lt"/>
              <a:buAutoNum type="arabicParenR"/>
            </a:pPr>
            <a:r>
              <a:rPr lang="en-US" sz="3000" dirty="0" smtClean="0">
                <a:latin typeface="Times New Roman" panose="02020603050405020304" pitchFamily="18" charset="0"/>
                <a:cs typeface="Times New Roman" panose="02020603050405020304" pitchFamily="18" charset="0"/>
              </a:rPr>
              <a:t>We are seeking the convergence of HPC with HPDA (high performance data analytics) in order to make optimal scientific progress.</a:t>
            </a:r>
            <a:endParaRPr lang="en-GB" sz="3000" dirty="0">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670180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ctrTitle" idx="4294967295"/>
          </p:nvPr>
        </p:nvSpPr>
        <p:spPr>
          <a:xfrm>
            <a:off x="685800" y="2463031"/>
            <a:ext cx="8206679" cy="1470024"/>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venir"/>
              <a:buNone/>
            </a:pPr>
            <a:r>
              <a:rPr lang="en-US" sz="4400" i="0" u="none" strike="noStrike" cap="none" dirty="0">
                <a:solidFill>
                  <a:schemeClr val="dk1"/>
                </a:solidFill>
                <a:latin typeface="Avenir"/>
                <a:ea typeface="Avenir"/>
                <a:cs typeface="Avenir"/>
                <a:sym typeface="Avenir"/>
              </a:rPr>
              <a:t>Computational </a:t>
            </a:r>
            <a:r>
              <a:rPr lang="en-US" sz="4400" i="0" u="none" strike="noStrike" cap="none" dirty="0" smtClean="0">
                <a:solidFill>
                  <a:schemeClr val="dk1"/>
                </a:solidFill>
                <a:latin typeface="Avenir"/>
                <a:ea typeface="Avenir"/>
                <a:cs typeface="Avenir"/>
                <a:sym typeface="Avenir"/>
              </a:rPr>
              <a:t>Biomedicine</a:t>
            </a:r>
            <a:r>
              <a:rPr lang="en-US" sz="4000" b="1" i="0" u="none" strike="noStrike" cap="none" dirty="0">
                <a:solidFill>
                  <a:schemeClr val="dk1"/>
                </a:solidFill>
                <a:latin typeface="Avenir"/>
                <a:ea typeface="Avenir"/>
                <a:cs typeface="Avenir"/>
                <a:sym typeface="Avenir"/>
              </a:rPr>
              <a:t/>
            </a:r>
            <a:br>
              <a:rPr lang="en-US" sz="4000" b="1" i="0" u="none" strike="noStrike" cap="none" dirty="0">
                <a:solidFill>
                  <a:schemeClr val="dk1"/>
                </a:solidFill>
                <a:latin typeface="Avenir"/>
                <a:ea typeface="Avenir"/>
                <a:cs typeface="Avenir"/>
                <a:sym typeface="Avenir"/>
              </a:rPr>
            </a:br>
            <a:r>
              <a:rPr lang="en-US" sz="4000" b="1" i="0" u="none" strike="noStrike" cap="none" dirty="0">
                <a:solidFill>
                  <a:schemeClr val="dk1"/>
                </a:solidFill>
                <a:latin typeface="Avenir"/>
                <a:ea typeface="Avenir"/>
                <a:cs typeface="Avenir"/>
                <a:sym typeface="Avenir"/>
              </a:rPr>
              <a:t/>
            </a:r>
            <a:br>
              <a:rPr lang="en-US" sz="4000" b="1" i="0" u="none" strike="noStrike" cap="none" dirty="0">
                <a:solidFill>
                  <a:schemeClr val="dk1"/>
                </a:solidFill>
                <a:latin typeface="Avenir"/>
                <a:ea typeface="Avenir"/>
                <a:cs typeface="Avenir"/>
                <a:sym typeface="Avenir"/>
              </a:rPr>
            </a:br>
            <a:r>
              <a:rPr lang="en-US" sz="3200" b="1" i="0" u="none" strike="noStrike" cap="none" dirty="0" smtClean="0">
                <a:solidFill>
                  <a:schemeClr val="dk1"/>
                </a:solidFill>
                <a:latin typeface="Avenir"/>
                <a:ea typeface="Avenir"/>
                <a:cs typeface="Avenir"/>
                <a:sym typeface="Avenir"/>
              </a:rPr>
              <a:t>An EU H2020 Centre of Excellence</a:t>
            </a:r>
            <a:r>
              <a:rPr lang="en-US" sz="3200" b="1" i="0" u="none" strike="noStrike" cap="none" dirty="0">
                <a:solidFill>
                  <a:schemeClr val="dk1"/>
                </a:solidFill>
                <a:latin typeface="Avenir"/>
                <a:ea typeface="Avenir"/>
                <a:cs typeface="Avenir"/>
                <a:sym typeface="Avenir"/>
              </a:rPr>
              <a:t/>
            </a:r>
            <a:br>
              <a:rPr lang="en-US" sz="3200" b="1" i="0" u="none" strike="noStrike" cap="none" dirty="0">
                <a:solidFill>
                  <a:schemeClr val="dk1"/>
                </a:solidFill>
                <a:latin typeface="Avenir"/>
                <a:ea typeface="Avenir"/>
                <a:cs typeface="Avenir"/>
                <a:sym typeface="Avenir"/>
              </a:rPr>
            </a:br>
            <a:r>
              <a:rPr lang="en-US" sz="3200" b="1" i="0" u="none" strike="noStrike" cap="none" dirty="0" smtClean="0">
                <a:solidFill>
                  <a:schemeClr val="dk1"/>
                </a:solidFill>
                <a:latin typeface="Avenir"/>
                <a:ea typeface="Avenir"/>
                <a:cs typeface="Avenir"/>
                <a:sym typeface="Avenir"/>
              </a:rPr>
              <a:t>in</a:t>
            </a:r>
            <a:br>
              <a:rPr lang="en-US" sz="3200" b="1" i="0" u="none" strike="noStrike" cap="none" dirty="0" smtClean="0">
                <a:solidFill>
                  <a:schemeClr val="dk1"/>
                </a:solidFill>
                <a:latin typeface="Avenir"/>
                <a:ea typeface="Avenir"/>
                <a:cs typeface="Avenir"/>
                <a:sym typeface="Avenir"/>
              </a:rPr>
            </a:br>
            <a:r>
              <a:rPr lang="en-US" sz="3200" dirty="0" smtClean="0"/>
              <a:t>High Performance Computing 2016-19</a:t>
            </a:r>
            <a:r>
              <a:rPr lang="en-US" sz="3200" b="1" i="0" u="none" strike="noStrike" cap="none" dirty="0">
                <a:solidFill>
                  <a:schemeClr val="dk1"/>
                </a:solidFill>
                <a:latin typeface="Avenir"/>
                <a:ea typeface="Avenir"/>
                <a:cs typeface="Avenir"/>
                <a:sym typeface="Avenir"/>
              </a:rPr>
              <a:t/>
            </a:r>
            <a:br>
              <a:rPr lang="en-US" sz="3200" b="1" i="0" u="none" strike="noStrike" cap="none" dirty="0">
                <a:solidFill>
                  <a:schemeClr val="dk1"/>
                </a:solidFill>
                <a:latin typeface="Avenir"/>
                <a:ea typeface="Avenir"/>
                <a:cs typeface="Avenir"/>
                <a:sym typeface="Avenir"/>
              </a:rPr>
            </a:br>
            <a:r>
              <a:rPr lang="en-US" sz="3200" dirty="0"/>
              <a:t/>
            </a:r>
            <a:br>
              <a:rPr lang="en-US" sz="3200" dirty="0"/>
            </a:br>
            <a:r>
              <a:rPr lang="en-US" sz="2800" b="0" i="0" u="none" strike="noStrike" cap="none" dirty="0" smtClean="0">
                <a:solidFill>
                  <a:schemeClr val="dk1"/>
                </a:solidFill>
                <a:latin typeface="Avenir"/>
                <a:ea typeface="Avenir"/>
                <a:cs typeface="Avenir"/>
                <a:sym typeface="Avenir"/>
              </a:rPr>
              <a:t>http</a:t>
            </a:r>
            <a:r>
              <a:rPr lang="en-US" sz="2800" b="0" i="0" u="none" strike="noStrike" cap="none" dirty="0">
                <a:solidFill>
                  <a:schemeClr val="dk1"/>
                </a:solidFill>
                <a:latin typeface="Avenir"/>
                <a:ea typeface="Avenir"/>
                <a:cs typeface="Avenir"/>
                <a:sym typeface="Avenir"/>
              </a:rPr>
              <a:t>://</a:t>
            </a:r>
            <a:r>
              <a:rPr lang="en-US" sz="2800" b="0" i="0" u="none" strike="noStrike" cap="none" dirty="0" err="1">
                <a:solidFill>
                  <a:schemeClr val="dk1"/>
                </a:solidFill>
                <a:latin typeface="Avenir"/>
                <a:ea typeface="Avenir"/>
                <a:cs typeface="Avenir"/>
                <a:sym typeface="Avenir"/>
              </a:rPr>
              <a:t>www.compbiomed.eu</a:t>
            </a:r>
            <a:r>
              <a:rPr lang="en-US" sz="2800" b="0" i="0" u="none" strike="noStrike" cap="none" dirty="0">
                <a:solidFill>
                  <a:schemeClr val="dk1"/>
                </a:solidFill>
                <a:latin typeface="Avenir"/>
                <a:ea typeface="Avenir"/>
                <a:cs typeface="Avenir"/>
                <a:sym typeface="Avenir"/>
              </a:rPr>
              <a:t>/</a:t>
            </a:r>
          </a:p>
        </p:txBody>
      </p:sp>
      <p:pic>
        <p:nvPicPr>
          <p:cNvPr id="145" name="Shape 145"/>
          <p:cNvPicPr preferRelativeResize="0"/>
          <p:nvPr/>
        </p:nvPicPr>
        <p:blipFill rotWithShape="1">
          <a:blip r:embed="rId3">
            <a:alphaModFix/>
          </a:blip>
          <a:srcRect/>
          <a:stretch/>
        </p:blipFill>
        <p:spPr>
          <a:xfrm>
            <a:off x="6869360" y="6309319"/>
            <a:ext cx="727182" cy="481387"/>
          </a:xfrm>
          <a:prstGeom prst="rect">
            <a:avLst/>
          </a:prstGeom>
          <a:noFill/>
          <a:ln>
            <a:noFill/>
          </a:ln>
        </p:spPr>
      </p:pic>
      <p:sp>
        <p:nvSpPr>
          <p:cNvPr id="146" name="Shape 146"/>
          <p:cNvSpPr/>
          <p:nvPr/>
        </p:nvSpPr>
        <p:spPr>
          <a:xfrm>
            <a:off x="1294159" y="6290155"/>
            <a:ext cx="5582096" cy="523219"/>
          </a:xfrm>
          <a:prstGeom prst="rect">
            <a:avLst/>
          </a:prstGeom>
          <a:noFill/>
          <a:ln>
            <a:noFill/>
          </a:ln>
        </p:spPr>
        <p:txBody>
          <a:bodyPr lIns="91425" tIns="45700" rIns="91425" bIns="45700" anchor="t" anchorCtr="0">
            <a:noAutofit/>
          </a:bodyPr>
          <a:lstStyle/>
          <a:p>
            <a:pPr marL="457200" marR="0" lvl="1" indent="0" algn="ctr" rtl="0">
              <a:spcBef>
                <a:spcPts val="0"/>
              </a:spcBef>
              <a:buSzPct val="25000"/>
              <a:buNone/>
            </a:pPr>
            <a:r>
              <a:rPr lang="en-US" sz="1400" b="0" i="0" u="none" strike="noStrike" cap="none">
                <a:solidFill>
                  <a:schemeClr val="dk1"/>
                </a:solidFill>
                <a:latin typeface="Avenir"/>
                <a:ea typeface="Avenir"/>
                <a:cs typeface="Avenir"/>
                <a:sym typeface="Avenir"/>
              </a:rPr>
              <a:t>This project has received funding from the European Union’s Horizon 2020 research and innovation programme.</a:t>
            </a:r>
          </a:p>
        </p:txBody>
      </p:sp>
      <p:sp>
        <p:nvSpPr>
          <p:cNvPr id="147" name="Shape 147"/>
          <p:cNvSpPr/>
          <p:nvPr/>
        </p:nvSpPr>
        <p:spPr>
          <a:xfrm>
            <a:off x="880851" y="5229200"/>
            <a:ext cx="7382296" cy="936103"/>
          </a:xfrm>
          <a:prstGeom prst="rect">
            <a:avLst/>
          </a:prstGeom>
          <a:solidFill>
            <a:srgbClr val="C00000">
              <a:alpha val="76862"/>
            </a:srgbClr>
          </a:solidFill>
          <a:ln>
            <a:noFill/>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a:solidFill>
                  <a:schemeClr val="lt1"/>
                </a:solidFill>
                <a:latin typeface="Avenir"/>
                <a:ea typeface="Avenir"/>
                <a:cs typeface="Avenir"/>
                <a:sym typeface="Avenir"/>
              </a:rPr>
              <a:t>Peter Coveney</a:t>
            </a:r>
          </a:p>
          <a:p>
            <a:pPr marL="0" marR="0" lvl="0" indent="0" algn="ctr" rtl="0">
              <a:spcBef>
                <a:spcPts val="0"/>
              </a:spcBef>
              <a:buSzPct val="25000"/>
              <a:buNone/>
            </a:pPr>
            <a:r>
              <a:rPr lang="en-US" sz="1800" b="0" i="0" u="none" strike="noStrike" cap="none">
                <a:solidFill>
                  <a:schemeClr val="lt1"/>
                </a:solidFill>
                <a:latin typeface="Avenir"/>
                <a:ea typeface="Avenir"/>
                <a:cs typeface="Avenir"/>
                <a:sym typeface="Avenir"/>
              </a:rPr>
              <a:t>UCL</a:t>
            </a:r>
          </a:p>
        </p:txBody>
      </p:sp>
      <p:cxnSp>
        <p:nvCxnSpPr>
          <p:cNvPr id="6" name="Straight Connector 5"/>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725819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204" y="40541"/>
            <a:ext cx="8229600" cy="748680"/>
          </a:xfrm>
        </p:spPr>
        <p:txBody>
          <a:bodyPr/>
          <a:lstStyle/>
          <a:p>
            <a:pPr marL="0" indent="0" algn="ctr">
              <a:buNone/>
            </a:pPr>
            <a:r>
              <a:rPr lang="en-US" sz="4000" dirty="0" smtClean="0">
                <a:latin typeface="Times New Roman" panose="02020603050405020304" pitchFamily="18" charset="0"/>
                <a:cs typeface="Times New Roman" panose="02020603050405020304" pitchFamily="18" charset="0"/>
              </a:rPr>
              <a:t>Theory and big data/particle physics</a:t>
            </a:r>
            <a:endParaRPr lang="en-GB" sz="4000" dirty="0">
              <a:latin typeface="Times New Roman" panose="02020603050405020304" pitchFamily="18" charset="0"/>
              <a:cs typeface="Times New Roman" panose="02020603050405020304" pitchFamily="18" charset="0"/>
            </a:endParaRPr>
          </a:p>
          <a:p>
            <a:pPr marL="0" indent="0">
              <a:buNone/>
            </a:pPr>
            <a:endParaRPr lang="en-GB" dirty="0"/>
          </a:p>
        </p:txBody>
      </p:sp>
      <p:pic>
        <p:nvPicPr>
          <p:cNvPr id="3074" name="Picture 2" descr="C:\Users\Sinead.Carroll\AppData\Local\Microsoft\Windows\Temporary Internet Files\Content.IE5\ID08WBT6\D139488.JPE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7544" y="980728"/>
            <a:ext cx="8208913" cy="54726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034" y="6576500"/>
            <a:ext cx="9144000" cy="307777"/>
          </a:xfrm>
          <a:prstGeom prst="rect">
            <a:avLst/>
          </a:prstGeom>
          <a:noFill/>
        </p:spPr>
        <p:txBody>
          <a:bodyPr wrap="square" rtlCol="0">
            <a:spAutoFit/>
          </a:bodyPr>
          <a:lstStyle/>
          <a:p>
            <a:r>
              <a:rPr lang="en-GB" sz="1400" dirty="0" smtClean="0">
                <a:latin typeface="Times New Roman" panose="02020603050405020304" pitchFamily="18" charset="0"/>
                <a:cs typeface="Times New Roman" panose="02020603050405020304" pitchFamily="18" charset="0"/>
              </a:rPr>
              <a:t>Professor Peter Higgs and Professor Stephen Hawking - Collider Exhibition Launch Event at the Science Museum, London. </a:t>
            </a:r>
            <a:endParaRPr lang="en-GB" sz="1400" dirty="0">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79221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Shape 153"/>
          <p:cNvPicPr preferRelativeResize="0"/>
          <p:nvPr/>
        </p:nvPicPr>
        <p:blipFill rotWithShape="1">
          <a:blip r:embed="rId3">
            <a:alphaModFix/>
          </a:blip>
          <a:srcRect/>
          <a:stretch/>
        </p:blipFill>
        <p:spPr>
          <a:xfrm>
            <a:off x="8244407" y="6331989"/>
            <a:ext cx="727182" cy="481387"/>
          </a:xfrm>
          <a:prstGeom prst="rect">
            <a:avLst/>
          </a:prstGeom>
          <a:noFill/>
          <a:ln>
            <a:noFill/>
          </a:ln>
        </p:spPr>
      </p:pic>
      <p:sp>
        <p:nvSpPr>
          <p:cNvPr id="154" name="Shape 154"/>
          <p:cNvSpPr/>
          <p:nvPr/>
        </p:nvSpPr>
        <p:spPr>
          <a:xfrm>
            <a:off x="2662311" y="6311071"/>
            <a:ext cx="5582096" cy="523219"/>
          </a:xfrm>
          <a:prstGeom prst="rect">
            <a:avLst/>
          </a:prstGeom>
          <a:noFill/>
          <a:ln>
            <a:noFill/>
          </a:ln>
        </p:spPr>
        <p:txBody>
          <a:bodyPr lIns="91425" tIns="45700" rIns="91425" bIns="45700" anchor="t" anchorCtr="0">
            <a:noAutofit/>
          </a:bodyPr>
          <a:lstStyle/>
          <a:p>
            <a:pPr marL="457200" marR="0" lvl="1" indent="0" algn="ctr" rtl="0">
              <a:spcBef>
                <a:spcPts val="0"/>
              </a:spcBef>
              <a:buSzPct val="25000"/>
              <a:buNone/>
            </a:pPr>
            <a:r>
              <a:rPr lang="en-US" sz="1400" b="0" i="0" u="none" strike="noStrike" cap="none">
                <a:solidFill>
                  <a:schemeClr val="dk1"/>
                </a:solidFill>
                <a:latin typeface="Avenir"/>
                <a:ea typeface="Avenir"/>
                <a:cs typeface="Avenir"/>
                <a:sym typeface="Avenir"/>
              </a:rPr>
              <a:t>This project has received funding from the European Union’s Horizon 2020 research and innovation programme.</a:t>
            </a:r>
          </a:p>
        </p:txBody>
      </p:sp>
      <p:sp>
        <p:nvSpPr>
          <p:cNvPr id="155" name="Shape 155"/>
          <p:cNvSpPr txBox="1">
            <a:spLocks noGrp="1"/>
          </p:cNvSpPr>
          <p:nvPr>
            <p:ph type="title"/>
          </p:nvPr>
        </p:nvSpPr>
        <p:spPr>
          <a:xfrm>
            <a:off x="323529" y="-27384"/>
            <a:ext cx="6840760" cy="634081"/>
          </a:xfrm>
          <a:prstGeom prst="rect">
            <a:avLst/>
          </a:prstGeom>
          <a:noFill/>
          <a:ln>
            <a:noFill/>
          </a:ln>
        </p:spPr>
        <p:txBody>
          <a:bodyPr lIns="91425" tIns="45700" rIns="91425" bIns="45700" anchor="ctr" anchorCtr="0">
            <a:noAutofit/>
          </a:bodyPr>
          <a:lstStyle/>
          <a:p>
            <a:pPr marL="0" marR="0" lvl="0" indent="0" algn="l" rtl="0">
              <a:lnSpc>
                <a:spcPct val="150000"/>
              </a:lnSpc>
              <a:spcBef>
                <a:spcPts val="0"/>
              </a:spcBef>
              <a:buClr>
                <a:srgbClr val="941100"/>
              </a:buClr>
              <a:buSzPct val="25000"/>
              <a:buFont typeface="Avenir"/>
              <a:buNone/>
            </a:pPr>
            <a:r>
              <a:rPr lang="en-US" sz="3600" b="1" i="0" u="none" strike="noStrike" cap="none" dirty="0">
                <a:solidFill>
                  <a:srgbClr val="941100"/>
                </a:solidFill>
                <a:latin typeface="Avenir"/>
                <a:ea typeface="Avenir"/>
                <a:cs typeface="Avenir"/>
                <a:sym typeface="Avenir"/>
              </a:rPr>
              <a:t>Computational</a:t>
            </a:r>
            <a:r>
              <a:rPr lang="en-US" sz="3600" b="1" i="0" u="none" strike="noStrike" cap="none" dirty="0">
                <a:solidFill>
                  <a:schemeClr val="dk1"/>
                </a:solidFill>
                <a:latin typeface="Avenir"/>
                <a:ea typeface="Avenir"/>
                <a:cs typeface="Avenir"/>
                <a:sym typeface="Avenir"/>
              </a:rPr>
              <a:t> </a:t>
            </a:r>
            <a:r>
              <a:rPr lang="en-US" sz="3600" b="1" i="0" u="none" strike="noStrike" cap="none" dirty="0">
                <a:solidFill>
                  <a:srgbClr val="941100"/>
                </a:solidFill>
                <a:latin typeface="Avenir"/>
                <a:ea typeface="Avenir"/>
                <a:cs typeface="Avenir"/>
                <a:sym typeface="Avenir"/>
              </a:rPr>
              <a:t>Biomedicine</a:t>
            </a:r>
          </a:p>
        </p:txBody>
      </p:sp>
      <p:sp>
        <p:nvSpPr>
          <p:cNvPr id="156" name="Shape 156"/>
          <p:cNvSpPr txBox="1">
            <a:spLocks noGrp="1"/>
          </p:cNvSpPr>
          <p:nvPr>
            <p:ph type="body" idx="1"/>
          </p:nvPr>
        </p:nvSpPr>
        <p:spPr>
          <a:xfrm>
            <a:off x="457200" y="1340767"/>
            <a:ext cx="8514389" cy="4785394"/>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600" b="0" i="0" u="none" strike="noStrike" cap="none" dirty="0">
                <a:solidFill>
                  <a:schemeClr val="dk1"/>
                </a:solidFill>
                <a:latin typeface="Avenir"/>
                <a:ea typeface="Avenir"/>
                <a:cs typeface="Avenir"/>
                <a:sym typeface="Avenir"/>
              </a:rPr>
              <a:t>User-driven </a:t>
            </a:r>
            <a:r>
              <a:rPr lang="en-US" sz="2600" b="0" i="0" u="none" strike="noStrike" cap="none" dirty="0" smtClean="0">
                <a:solidFill>
                  <a:schemeClr val="dk1"/>
                </a:solidFill>
                <a:latin typeface="Avenir"/>
                <a:ea typeface="Avenir"/>
                <a:cs typeface="Avenir"/>
                <a:sym typeface="Avenir"/>
              </a:rPr>
              <a:t>biomedical modeling and simulation</a:t>
            </a:r>
            <a:endParaRPr lang="en-US" sz="2600" b="0" i="0" u="none" strike="noStrike" cap="none" dirty="0">
              <a:solidFill>
                <a:schemeClr val="dk1"/>
              </a:solidFill>
              <a:latin typeface="Avenir"/>
              <a:ea typeface="Avenir"/>
              <a:cs typeface="Avenir"/>
              <a:sym typeface="Avenir"/>
            </a:endParaRPr>
          </a:p>
          <a:p>
            <a:pPr marL="742950" marR="0" lvl="1" indent="-285750" algn="l" rtl="0">
              <a:spcBef>
                <a:spcPts val="400"/>
              </a:spcBef>
              <a:spcAft>
                <a:spcPts val="0"/>
              </a:spcAft>
              <a:buClr>
                <a:schemeClr val="dk1"/>
              </a:buClr>
              <a:buSzPct val="100000"/>
              <a:buFont typeface="Arial"/>
              <a:buChar char="–"/>
            </a:pPr>
            <a:r>
              <a:rPr lang="en-US" sz="2000" b="0" i="0" u="none" strike="noStrike" cap="none" dirty="0" smtClean="0">
                <a:solidFill>
                  <a:schemeClr val="dk1"/>
                </a:solidFill>
                <a:latin typeface="Avenir"/>
                <a:ea typeface="Avenir"/>
                <a:cs typeface="Avenir"/>
                <a:sym typeface="Avenir"/>
              </a:rPr>
              <a:t>Biomedical </a:t>
            </a:r>
            <a:r>
              <a:rPr lang="en-US" sz="2000" b="0" i="0" u="none" strike="noStrike" cap="none" dirty="0">
                <a:solidFill>
                  <a:schemeClr val="dk1"/>
                </a:solidFill>
                <a:latin typeface="Avenir"/>
                <a:ea typeface="Avenir"/>
                <a:cs typeface="Avenir"/>
                <a:sym typeface="Avenir"/>
              </a:rPr>
              <a:t>science across all scales</a:t>
            </a:r>
          </a:p>
          <a:p>
            <a:pPr marL="742950" marR="0" lvl="1" indent="-285750" algn="l" rtl="0">
              <a:spcBef>
                <a:spcPts val="480"/>
              </a:spcBef>
              <a:spcAft>
                <a:spcPts val="0"/>
              </a:spcAft>
              <a:buClr>
                <a:schemeClr val="dk1"/>
              </a:buClr>
              <a:buSzPct val="100000"/>
              <a:buFont typeface="Arial"/>
              <a:buNone/>
            </a:pPr>
            <a:endParaRPr sz="2400" b="0" i="0" u="none" strike="noStrike" cap="none" dirty="0">
              <a:solidFill>
                <a:schemeClr val="dk1"/>
              </a:solidFill>
              <a:latin typeface="Avenir"/>
              <a:ea typeface="Avenir"/>
              <a:cs typeface="Avenir"/>
              <a:sym typeface="Avenir"/>
            </a:endParaRPr>
          </a:p>
          <a:p>
            <a:pPr marL="742950" marR="0" lvl="1" indent="-285750" algn="l" rtl="0">
              <a:spcBef>
                <a:spcPts val="480"/>
              </a:spcBef>
              <a:spcAft>
                <a:spcPts val="0"/>
              </a:spcAft>
              <a:buClr>
                <a:schemeClr val="dk1"/>
              </a:buClr>
              <a:buSzPct val="100000"/>
              <a:buFont typeface="Arial"/>
              <a:buNone/>
            </a:pPr>
            <a:endParaRPr sz="2400" b="0" i="0" u="none" strike="noStrike" cap="none" dirty="0">
              <a:solidFill>
                <a:schemeClr val="dk1"/>
              </a:solidFill>
              <a:latin typeface="Avenir"/>
              <a:ea typeface="Avenir"/>
              <a:cs typeface="Avenir"/>
              <a:sym typeface="Avenir"/>
            </a:endParaRPr>
          </a:p>
          <a:p>
            <a:pPr marL="742950" marR="0" lvl="1" indent="-285750" algn="l" rtl="0">
              <a:spcBef>
                <a:spcPts val="480"/>
              </a:spcBef>
              <a:spcAft>
                <a:spcPts val="0"/>
              </a:spcAft>
              <a:buClr>
                <a:schemeClr val="dk1"/>
              </a:buClr>
              <a:buSzPct val="100000"/>
              <a:buFont typeface="Arial"/>
              <a:buNone/>
            </a:pPr>
            <a:endParaRPr sz="2400" b="0" i="0" u="none" strike="noStrike" cap="none" dirty="0">
              <a:solidFill>
                <a:schemeClr val="dk1"/>
              </a:solidFill>
              <a:latin typeface="Avenir"/>
              <a:ea typeface="Avenir"/>
              <a:cs typeface="Avenir"/>
              <a:sym typeface="Avenir"/>
            </a:endParaRPr>
          </a:p>
          <a:p>
            <a:pPr marL="742950" marR="0" lvl="1" indent="-285750" algn="l" rtl="0">
              <a:spcBef>
                <a:spcPts val="480"/>
              </a:spcBef>
              <a:spcAft>
                <a:spcPts val="0"/>
              </a:spcAft>
              <a:buClr>
                <a:schemeClr val="dk1"/>
              </a:buClr>
              <a:buSzPct val="100000"/>
              <a:buFont typeface="Arial"/>
              <a:buNone/>
            </a:pPr>
            <a:endParaRPr sz="2400" b="0" i="0" u="none" strike="noStrike" cap="none" dirty="0">
              <a:solidFill>
                <a:schemeClr val="dk1"/>
              </a:solidFill>
              <a:latin typeface="Avenir"/>
              <a:ea typeface="Avenir"/>
              <a:cs typeface="Avenir"/>
              <a:sym typeface="Avenir"/>
            </a:endParaRPr>
          </a:p>
          <a:p>
            <a:pPr marL="742950" marR="0" lvl="1" indent="-285750" algn="l" rtl="0">
              <a:spcBef>
                <a:spcPts val="400"/>
              </a:spcBef>
              <a:spcAft>
                <a:spcPts val="0"/>
              </a:spcAft>
              <a:buClr>
                <a:schemeClr val="dk1"/>
              </a:buClr>
              <a:buSzPct val="100000"/>
              <a:buFont typeface="Arial"/>
              <a:buChar char="–"/>
            </a:pPr>
            <a:r>
              <a:rPr lang="en-US" sz="2000" b="0" i="0" u="none" strike="noStrike" cap="none" dirty="0" smtClean="0">
                <a:solidFill>
                  <a:schemeClr val="dk1"/>
                </a:solidFill>
                <a:latin typeface="Avenir"/>
                <a:ea typeface="Avenir"/>
                <a:cs typeface="Avenir"/>
                <a:sym typeface="Avenir"/>
              </a:rPr>
              <a:t>Targeting </a:t>
            </a:r>
            <a:r>
              <a:rPr lang="en-US" sz="2000" b="0" i="0" u="none" strike="noStrike" cap="none" dirty="0">
                <a:solidFill>
                  <a:schemeClr val="dk1"/>
                </a:solidFill>
                <a:latin typeface="Avenir"/>
                <a:ea typeface="Avenir"/>
                <a:cs typeface="Avenir"/>
                <a:sym typeface="Avenir"/>
              </a:rPr>
              <a:t>new and emerging biomedical research areas</a:t>
            </a:r>
          </a:p>
          <a:p>
            <a:pPr marL="742950" marR="0" lvl="1" indent="-285750" algn="l" rtl="0">
              <a:spcBef>
                <a:spcPts val="480"/>
              </a:spcBef>
              <a:buClr>
                <a:schemeClr val="dk1"/>
              </a:buClr>
              <a:buSzPct val="100000"/>
              <a:buFont typeface="Arial"/>
              <a:buNone/>
            </a:pPr>
            <a:endParaRPr sz="2400" b="0" i="0" u="none" strike="noStrike" cap="none" dirty="0">
              <a:solidFill>
                <a:schemeClr val="dk1"/>
              </a:solidFill>
              <a:latin typeface="Avenir"/>
              <a:ea typeface="Avenir"/>
              <a:cs typeface="Avenir"/>
              <a:sym typeface="Avenir"/>
            </a:endParaRPr>
          </a:p>
        </p:txBody>
      </p:sp>
      <p:pic>
        <p:nvPicPr>
          <p:cNvPr id="157" name="Shape 157"/>
          <p:cNvPicPr preferRelativeResize="0"/>
          <p:nvPr/>
        </p:nvPicPr>
        <p:blipFill rotWithShape="1">
          <a:blip r:embed="rId4">
            <a:alphaModFix/>
          </a:blip>
          <a:srcRect t="29789" b="29790"/>
          <a:stretch/>
        </p:blipFill>
        <p:spPr>
          <a:xfrm>
            <a:off x="107504" y="6289475"/>
            <a:ext cx="1728191" cy="523901"/>
          </a:xfrm>
          <a:prstGeom prst="rect">
            <a:avLst/>
          </a:prstGeom>
          <a:noFill/>
          <a:ln>
            <a:noFill/>
          </a:ln>
        </p:spPr>
      </p:pic>
      <p:pic>
        <p:nvPicPr>
          <p:cNvPr id="158" name="Shape 158"/>
          <p:cNvPicPr preferRelativeResize="0"/>
          <p:nvPr/>
        </p:nvPicPr>
        <p:blipFill rotWithShape="1">
          <a:blip r:embed="rId5">
            <a:alphaModFix/>
          </a:blip>
          <a:srcRect/>
          <a:stretch/>
        </p:blipFill>
        <p:spPr>
          <a:xfrm>
            <a:off x="457200" y="2276872"/>
            <a:ext cx="2195736" cy="1235101"/>
          </a:xfrm>
          <a:prstGeom prst="rect">
            <a:avLst/>
          </a:prstGeom>
          <a:noFill/>
          <a:ln>
            <a:noFill/>
          </a:ln>
        </p:spPr>
      </p:pic>
      <p:pic>
        <p:nvPicPr>
          <p:cNvPr id="159" name="Shape 159"/>
          <p:cNvPicPr preferRelativeResize="0"/>
          <p:nvPr/>
        </p:nvPicPr>
        <p:blipFill rotWithShape="1">
          <a:blip r:embed="rId6">
            <a:alphaModFix/>
          </a:blip>
          <a:srcRect/>
          <a:stretch/>
        </p:blipFill>
        <p:spPr>
          <a:xfrm>
            <a:off x="6660232" y="2280851"/>
            <a:ext cx="2201499" cy="1238343"/>
          </a:xfrm>
          <a:prstGeom prst="rect">
            <a:avLst/>
          </a:prstGeom>
          <a:noFill/>
          <a:ln>
            <a:noFill/>
          </a:ln>
        </p:spPr>
      </p:pic>
      <p:pic>
        <p:nvPicPr>
          <p:cNvPr id="160" name="Shape 160"/>
          <p:cNvPicPr preferRelativeResize="0"/>
          <p:nvPr/>
        </p:nvPicPr>
        <p:blipFill rotWithShape="1">
          <a:blip r:embed="rId7">
            <a:alphaModFix/>
          </a:blip>
          <a:srcRect/>
          <a:stretch/>
        </p:blipFill>
        <p:spPr>
          <a:xfrm>
            <a:off x="3654648" y="2276872"/>
            <a:ext cx="1835695" cy="1305894"/>
          </a:xfrm>
          <a:prstGeom prst="rect">
            <a:avLst/>
          </a:prstGeom>
          <a:noFill/>
          <a:ln>
            <a:noFill/>
          </a:ln>
        </p:spPr>
      </p:pic>
      <p:sp>
        <p:nvSpPr>
          <p:cNvPr id="161" name="Shape 161"/>
          <p:cNvSpPr txBox="1"/>
          <p:nvPr/>
        </p:nvSpPr>
        <p:spPr>
          <a:xfrm>
            <a:off x="577291" y="3582767"/>
            <a:ext cx="1955551"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a:solidFill>
                  <a:schemeClr val="dk1"/>
                </a:solidFill>
                <a:latin typeface="Calibri"/>
                <a:ea typeface="Calibri"/>
                <a:cs typeface="Calibri"/>
                <a:sym typeface="Calibri"/>
              </a:rPr>
              <a:t>Molecular Systems</a:t>
            </a:r>
          </a:p>
        </p:txBody>
      </p:sp>
      <p:sp>
        <p:nvSpPr>
          <p:cNvPr id="162" name="Shape 162"/>
          <p:cNvSpPr txBox="1"/>
          <p:nvPr/>
        </p:nvSpPr>
        <p:spPr>
          <a:xfrm>
            <a:off x="7310047" y="3548798"/>
            <a:ext cx="90186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Organs</a:t>
            </a:r>
          </a:p>
        </p:txBody>
      </p:sp>
      <p:sp>
        <p:nvSpPr>
          <p:cNvPr id="163" name="Shape 163"/>
          <p:cNvSpPr txBox="1"/>
          <p:nvPr/>
        </p:nvSpPr>
        <p:spPr>
          <a:xfrm>
            <a:off x="3110865" y="3583896"/>
            <a:ext cx="3077592"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Organisms (The virtual human)</a:t>
            </a:r>
          </a:p>
        </p:txBody>
      </p:sp>
      <p:pic>
        <p:nvPicPr>
          <p:cNvPr id="164" name="Shape 164"/>
          <p:cNvPicPr preferRelativeResize="0"/>
          <p:nvPr/>
        </p:nvPicPr>
        <p:blipFill rotWithShape="1">
          <a:blip r:embed="rId8">
            <a:alphaModFix/>
          </a:blip>
          <a:srcRect/>
          <a:stretch/>
        </p:blipFill>
        <p:spPr>
          <a:xfrm>
            <a:off x="461025" y="4448078"/>
            <a:ext cx="1343033" cy="1438964"/>
          </a:xfrm>
          <a:prstGeom prst="rect">
            <a:avLst/>
          </a:prstGeom>
          <a:noFill/>
          <a:ln>
            <a:noFill/>
          </a:ln>
        </p:spPr>
      </p:pic>
      <p:pic>
        <p:nvPicPr>
          <p:cNvPr id="165" name="Shape 165"/>
          <p:cNvPicPr preferRelativeResize="0"/>
          <p:nvPr/>
        </p:nvPicPr>
        <p:blipFill rotWithShape="1">
          <a:blip r:embed="rId9">
            <a:alphaModFix/>
          </a:blip>
          <a:srcRect/>
          <a:stretch/>
        </p:blipFill>
        <p:spPr>
          <a:xfrm>
            <a:off x="2960198" y="4448078"/>
            <a:ext cx="2065374" cy="1170377"/>
          </a:xfrm>
          <a:prstGeom prst="rect">
            <a:avLst/>
          </a:prstGeom>
          <a:noFill/>
          <a:ln>
            <a:noFill/>
          </a:ln>
        </p:spPr>
      </p:pic>
      <p:pic>
        <p:nvPicPr>
          <p:cNvPr id="166" name="Shape 166"/>
          <p:cNvPicPr preferRelativeResize="0"/>
          <p:nvPr/>
        </p:nvPicPr>
        <p:blipFill rotWithShape="1">
          <a:blip r:embed="rId10">
            <a:alphaModFix/>
          </a:blip>
          <a:srcRect/>
          <a:stretch/>
        </p:blipFill>
        <p:spPr>
          <a:xfrm>
            <a:off x="6560374" y="4452346"/>
            <a:ext cx="1954374" cy="1166110"/>
          </a:xfrm>
          <a:prstGeom prst="rect">
            <a:avLst/>
          </a:prstGeom>
          <a:noFill/>
          <a:ln>
            <a:noFill/>
          </a:ln>
        </p:spPr>
      </p:pic>
      <p:sp>
        <p:nvSpPr>
          <p:cNvPr id="167" name="Shape 167"/>
          <p:cNvSpPr txBox="1"/>
          <p:nvPr/>
        </p:nvSpPr>
        <p:spPr>
          <a:xfrm>
            <a:off x="-63036" y="5849285"/>
            <a:ext cx="260721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Cardiovascular medicine</a:t>
            </a:r>
          </a:p>
        </p:txBody>
      </p:sp>
      <p:sp>
        <p:nvSpPr>
          <p:cNvPr id="168" name="Shape 168"/>
          <p:cNvSpPr txBox="1"/>
          <p:nvPr/>
        </p:nvSpPr>
        <p:spPr>
          <a:xfrm>
            <a:off x="2680528" y="5859744"/>
            <a:ext cx="291957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Molecularly-based modelling</a:t>
            </a:r>
          </a:p>
        </p:txBody>
      </p:sp>
      <p:sp>
        <p:nvSpPr>
          <p:cNvPr id="169" name="Shape 169"/>
          <p:cNvSpPr txBox="1"/>
          <p:nvPr/>
        </p:nvSpPr>
        <p:spPr>
          <a:xfrm>
            <a:off x="6018244" y="5855808"/>
            <a:ext cx="312575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Neuro-muscoskeletal medicine</a:t>
            </a:r>
          </a:p>
        </p:txBody>
      </p:sp>
      <p:cxnSp>
        <p:nvCxnSpPr>
          <p:cNvPr id="19" name="Straight Connector 18"/>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09017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8"/>
          <p:cNvSpPr txBox="1">
            <a:spLocks/>
          </p:cNvSpPr>
          <p:nvPr/>
        </p:nvSpPr>
        <p:spPr>
          <a:xfrm>
            <a:off x="15756" y="704525"/>
            <a:ext cx="9144000" cy="850049"/>
          </a:xfrm>
          <a:prstGeom prst="rect">
            <a:avLst/>
          </a:prstGeom>
        </p:spPr>
        <p:txBody>
          <a:bodyPr vert="horz" lIns="68580" tIns="34290" rIns="68580" bIns="3429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sz="2025" dirty="0"/>
          </a:p>
        </p:txBody>
      </p:sp>
      <p:sp>
        <p:nvSpPr>
          <p:cNvPr id="34" name="Rectangle 6"/>
          <p:cNvSpPr txBox="1">
            <a:spLocks noChangeArrowheads="1"/>
          </p:cNvSpPr>
          <p:nvPr/>
        </p:nvSpPr>
        <p:spPr bwMode="auto">
          <a:xfrm>
            <a:off x="331524" y="188641"/>
            <a:ext cx="8632964"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0" rIns="91440" bIns="0" numCol="1" anchor="t"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mj-ea"/>
                <a:cs typeface="ＭＳ Ｐゴシック" charset="0"/>
              </a:defRPr>
            </a:lvl1pPr>
            <a:lvl2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a:lstStyle>
          <a:p>
            <a:pP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sz="2800" dirty="0" smtClean="0">
                <a:latin typeface="Times New Roman" panose="02020603050405020304" pitchFamily="18" charset="0"/>
                <a:cs typeface="Times New Roman" panose="02020603050405020304" pitchFamily="18" charset="0"/>
              </a:rPr>
              <a:t>The Virtual Human: IMAX Event</a:t>
            </a:r>
            <a:r>
              <a:rPr lang="en-US" sz="2800" smtClean="0">
                <a:latin typeface="Times New Roman" panose="02020603050405020304" pitchFamily="18" charset="0"/>
                <a:cs typeface="Times New Roman" panose="02020603050405020304" pitchFamily="18" charset="0"/>
              </a:rPr>
              <a:t>, London 09-27-17</a:t>
            </a:r>
            <a:endParaRPr lang="en-GB" sz="2800" kern="0" dirty="0">
              <a:solidFill>
                <a:srgbClr val="FFFFFF"/>
              </a:solidFill>
              <a:latin typeface="Century Gothic"/>
              <a:ea typeface="ＭＳ Ｐゴシック" charset="0"/>
              <a:cs typeface="Century Gothic"/>
            </a:endParaRPr>
          </a:p>
        </p:txBody>
      </p:sp>
      <p:cxnSp>
        <p:nvCxnSpPr>
          <p:cNvPr id="22" name="Straight Connector 21"/>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pic>
        <p:nvPicPr>
          <p:cNvPr id="2" name="virtual_human_prom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209033437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2"/>
                                        </p:tgtEl>
                                      </p:cBhvr>
                                    </p:cmd>
                                  </p:childTnLst>
                                </p:cTn>
                              </p:par>
                            </p:childTnLst>
                          </p:cTn>
                        </p:par>
                      </p:childTnLst>
                    </p:cTn>
                  </p:par>
                </p:childTnLst>
              </p:cTn>
              <p:nextCondLst>
                <p:cond evt="onClick" delay="0">
                  <p:tgtEl>
                    <p:spTgt spid="2"/>
                  </p:tgtEl>
                </p:cond>
              </p:nextCondLst>
            </p:seq>
            <p:video>
              <p:cMediaNode vol="80000">
                <p:cTn id="8"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71400"/>
            <a:ext cx="8784976" cy="1138138"/>
          </a:xfrm>
        </p:spPr>
        <p:txBody>
          <a:bodyPr>
            <a:normAutofit fontScale="90000"/>
          </a:bodyPr>
          <a:lstStyle/>
          <a:p>
            <a:r>
              <a:rPr lang="en-GB" dirty="0" smtClean="0">
                <a:latin typeface="Times New Roman" panose="02020603050405020304" pitchFamily="18" charset="0"/>
                <a:cs typeface="Times New Roman" panose="02020603050405020304" pitchFamily="18" charset="0"/>
              </a:rPr>
              <a:t>The father of empiricism: Francis Bacon</a:t>
            </a:r>
            <a:endParaRPr lang="en-GB"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555776" y="1052736"/>
            <a:ext cx="4464496" cy="5477716"/>
          </a:xfrm>
        </p:spPr>
      </p:pic>
      <p:cxnSp>
        <p:nvCxnSpPr>
          <p:cNvPr id="5" name="Straight Connector 4"/>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209200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6" y="-171400"/>
            <a:ext cx="8229600" cy="1143000"/>
          </a:xfrm>
        </p:spPr>
        <p:txBody>
          <a:bodyPr>
            <a:normAutofit/>
          </a:bodyPr>
          <a:lstStyle/>
          <a:p>
            <a:pPr algn="l"/>
            <a:r>
              <a:rPr lang="en-GB" sz="4000" dirty="0" smtClean="0">
                <a:latin typeface="Times New Roman" panose="02020603050405020304" pitchFamily="18" charset="0"/>
                <a:cs typeface="Times New Roman" panose="02020603050405020304" pitchFamily="18" charset="0"/>
              </a:rPr>
              <a:t>Karl Popper</a:t>
            </a:r>
            <a:endParaRPr lang="en-GB" sz="4000" dirty="0">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35796" y="1916832"/>
            <a:ext cx="3672408" cy="4707359"/>
          </a:xfrm>
          <a:prstGeom prst="rect">
            <a:avLst/>
          </a:prstGeom>
        </p:spPr>
      </p:pic>
      <p:sp>
        <p:nvSpPr>
          <p:cNvPr id="4" name="Rectangle 3"/>
          <p:cNvSpPr/>
          <p:nvPr/>
        </p:nvSpPr>
        <p:spPr>
          <a:xfrm>
            <a:off x="755576" y="853261"/>
            <a:ext cx="7632848" cy="892552"/>
          </a:xfrm>
          <a:prstGeom prst="rect">
            <a:avLst/>
          </a:prstGeom>
        </p:spPr>
        <p:txBody>
          <a:bodyPr wrap="square">
            <a:spAutoFit/>
          </a:bodyPr>
          <a:lstStyle/>
          <a:p>
            <a:r>
              <a:rPr lang="en-GB" sz="2600" i="1" dirty="0">
                <a:latin typeface="Times New Roman" panose="02020603050405020304" pitchFamily="18" charset="0"/>
                <a:cs typeface="Times New Roman" panose="02020603050405020304" pitchFamily="18" charset="0"/>
              </a:rPr>
              <a:t>“The objectivity of scientific statements lies in the fact that they can be inter-subjectively tested.” </a:t>
            </a:r>
          </a:p>
        </p:txBody>
      </p:sp>
    </p:spTree>
    <p:extLst>
      <p:ext uri="{BB962C8B-B14F-4D97-AF65-F5344CB8AC3E}">
        <p14:creationId xmlns:p14="http://schemas.microsoft.com/office/powerpoint/2010/main" val="222822160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704" y="-171400"/>
            <a:ext cx="8229600" cy="1143000"/>
          </a:xfrm>
        </p:spPr>
        <p:txBody>
          <a:bodyPr>
            <a:normAutofit/>
          </a:bodyPr>
          <a:lstStyle/>
          <a:p>
            <a:r>
              <a:rPr lang="en-GB" sz="4000" dirty="0" smtClean="0">
                <a:latin typeface="Times New Roman" panose="02020603050405020304" pitchFamily="18" charset="0"/>
                <a:cs typeface="Times New Roman" panose="02020603050405020304" pitchFamily="18" charset="0"/>
              </a:rPr>
              <a:t>Newton’s Principia </a:t>
            </a:r>
            <a:endParaRPr lang="en-GB" sz="4000" dirty="0">
              <a:latin typeface="Times New Roman" panose="02020603050405020304" pitchFamily="18" charset="0"/>
              <a:cs typeface="Times New Roman" panose="02020603050405020304" pitchFamily="18" charset="0"/>
            </a:endParaRPr>
          </a:p>
        </p:txBody>
      </p:sp>
      <p:sp>
        <p:nvSpPr>
          <p:cNvPr id="4" name="Rectangle 3"/>
          <p:cNvSpPr/>
          <p:nvPr/>
        </p:nvSpPr>
        <p:spPr>
          <a:xfrm>
            <a:off x="251520" y="1412776"/>
            <a:ext cx="8712968" cy="4493538"/>
          </a:xfrm>
          <a:prstGeom prst="rect">
            <a:avLst/>
          </a:prstGeom>
        </p:spPr>
        <p:txBody>
          <a:bodyPr wrap="square">
            <a:spAutoFit/>
          </a:bodyPr>
          <a:lstStyle/>
          <a:p>
            <a:pPr algn="ctr"/>
            <a:r>
              <a:rPr lang="en-GB" sz="2600" b="1" dirty="0" err="1" smtClean="0">
                <a:latin typeface="Times New Roman" panose="02020603050405020304" pitchFamily="18" charset="0"/>
                <a:cs typeface="Times New Roman" panose="02020603050405020304" pitchFamily="18" charset="0"/>
              </a:rPr>
              <a:t>Philosophiæ</a:t>
            </a:r>
            <a:r>
              <a:rPr lang="en-GB" sz="2600" b="1" dirty="0" smtClean="0">
                <a:latin typeface="Times New Roman" panose="02020603050405020304" pitchFamily="18" charset="0"/>
                <a:cs typeface="Times New Roman" panose="02020603050405020304" pitchFamily="18" charset="0"/>
              </a:rPr>
              <a:t> </a:t>
            </a:r>
            <a:r>
              <a:rPr lang="en-GB" sz="2600" b="1" dirty="0" err="1" smtClean="0">
                <a:latin typeface="Times New Roman" panose="02020603050405020304" pitchFamily="18" charset="0"/>
                <a:cs typeface="Times New Roman" panose="02020603050405020304" pitchFamily="18" charset="0"/>
              </a:rPr>
              <a:t>Naturalis</a:t>
            </a:r>
            <a:r>
              <a:rPr lang="en-GB" sz="2600" b="1" dirty="0" smtClean="0">
                <a:latin typeface="Times New Roman" panose="02020603050405020304" pitchFamily="18" charset="0"/>
                <a:cs typeface="Times New Roman" panose="02020603050405020304" pitchFamily="18" charset="0"/>
              </a:rPr>
              <a:t> Principia </a:t>
            </a:r>
            <a:r>
              <a:rPr lang="en-GB" sz="2600" b="1" dirty="0" err="1" smtClean="0">
                <a:latin typeface="Times New Roman" panose="02020603050405020304" pitchFamily="18" charset="0"/>
                <a:cs typeface="Times New Roman" panose="02020603050405020304" pitchFamily="18" charset="0"/>
              </a:rPr>
              <a:t>Mathematica</a:t>
            </a:r>
            <a:r>
              <a:rPr lang="en-GB" sz="2600" b="1" dirty="0" smtClean="0">
                <a:latin typeface="Times New Roman" panose="02020603050405020304" pitchFamily="18" charset="0"/>
                <a:cs typeface="Times New Roman" panose="02020603050405020304" pitchFamily="18" charset="0"/>
              </a:rPr>
              <a:t> (1687), Sir Isaac Newton</a:t>
            </a:r>
            <a:r>
              <a:rPr lang="en-GB" sz="2600" b="1" dirty="0" smtClean="0">
                <a:solidFill>
                  <a:schemeClr val="bg1"/>
                </a:solidFill>
                <a:latin typeface="Times New Roman" panose="02020603050405020304" pitchFamily="18" charset="0"/>
                <a:cs typeface="Times New Roman" panose="02020603050405020304" pitchFamily="18" charset="0"/>
              </a:rPr>
              <a:t>:</a:t>
            </a:r>
            <a:r>
              <a:rPr lang="en-GB" sz="2600" dirty="0" smtClean="0">
                <a:solidFill>
                  <a:schemeClr val="bg1"/>
                </a:solidFill>
                <a:latin typeface="Times New Roman" panose="02020603050405020304" pitchFamily="18" charset="0"/>
                <a:cs typeface="Times New Roman" panose="02020603050405020304" pitchFamily="18" charset="0"/>
              </a:rPr>
              <a:t/>
            </a:r>
            <a:br>
              <a:rPr lang="en-GB" sz="2600" dirty="0" smtClean="0">
                <a:solidFill>
                  <a:schemeClr val="bg1"/>
                </a:solidFill>
                <a:latin typeface="Times New Roman" panose="02020603050405020304" pitchFamily="18" charset="0"/>
                <a:cs typeface="Times New Roman" panose="02020603050405020304" pitchFamily="18" charset="0"/>
              </a:rPr>
            </a:br>
            <a:endParaRPr lang="en-GB" sz="2600" dirty="0" smtClean="0">
              <a:latin typeface="Times New Roman" panose="02020603050405020304" pitchFamily="18" charset="0"/>
              <a:cs typeface="Times New Roman" panose="02020603050405020304" pitchFamily="18" charset="0"/>
            </a:endParaRPr>
          </a:p>
          <a:p>
            <a:pPr algn="ctr"/>
            <a:r>
              <a:rPr lang="en-GB" sz="2600" i="1" dirty="0" smtClean="0">
                <a:latin typeface="Times New Roman" panose="02020603050405020304" pitchFamily="18" charset="0"/>
                <a:cs typeface="Times New Roman" panose="02020603050405020304" pitchFamily="18" charset="0"/>
              </a:rPr>
              <a:t>‘For I here design only to give a mathematical notion of these forces, without considering their physical causes and seats…. Hitherto I have not been able to discover the cause of those properties of gravity from the phenomena, and I frame no hypothesis; for whatever is not deduced from the phenomena is to be called an hypothesis; and hypotheses, whether metaphysical or physical, whether of occult qualities or mechanical, have no place in experimental philosophy.’ </a:t>
            </a:r>
            <a:endParaRPr lang="en-GB" sz="2600" i="1" dirty="0">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144016" y="764704"/>
            <a:ext cx="9468544"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34468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5128</TotalTime>
  <Words>4712</Words>
  <Application>Microsoft Macintosh PowerPoint</Application>
  <PresentationFormat>On-screen Show (4:3)</PresentationFormat>
  <Paragraphs>461</Paragraphs>
  <Slides>61</Slides>
  <Notes>31</Notes>
  <HiddenSlides>0</HiddenSlides>
  <MMClips>3</MMClips>
  <ScaleCrop>false</ScaleCrop>
  <HeadingPairs>
    <vt:vector size="4" baseType="variant">
      <vt:variant>
        <vt:lpstr>Theme</vt:lpstr>
      </vt:variant>
      <vt:variant>
        <vt:i4>4</vt:i4>
      </vt:variant>
      <vt:variant>
        <vt:lpstr>Slide Titles</vt:lpstr>
      </vt:variant>
      <vt:variant>
        <vt:i4>61</vt:i4>
      </vt:variant>
    </vt:vector>
  </HeadingPairs>
  <TitlesOfParts>
    <vt:vector size="65" baseType="lpstr">
      <vt:lpstr>Office Theme</vt:lpstr>
      <vt:lpstr>1_Office Theme</vt:lpstr>
      <vt:lpstr>2_Office Theme</vt:lpstr>
      <vt:lpstr>3_Office Theme</vt:lpstr>
      <vt:lpstr>Big Theory for Big Data</vt:lpstr>
      <vt:lpstr>PowerPoint Presentation</vt:lpstr>
      <vt:lpstr>This is the era of big data</vt:lpstr>
      <vt:lpstr>This is the era of big data</vt:lpstr>
      <vt:lpstr>How Science is Done/Data Gathering</vt:lpstr>
      <vt:lpstr>PowerPoint Presentation</vt:lpstr>
      <vt:lpstr>The father of empiricism: Francis Bacon</vt:lpstr>
      <vt:lpstr>Karl Popper</vt:lpstr>
      <vt:lpstr>Newton’s Principia </vt:lpstr>
      <vt:lpstr>Prediction: Foundation of Scientific Knowledge</vt:lpstr>
      <vt:lpstr>Scientific Theory</vt:lpstr>
      <vt:lpstr>PowerPoint Presentation</vt:lpstr>
      <vt:lpstr>PowerPoint Presentation</vt:lpstr>
      <vt:lpstr>Radical Empiricism Denies Knowledge</vt:lpstr>
      <vt:lpstr>The problems with big data</vt:lpstr>
      <vt:lpstr>PowerPoint Presentation</vt:lpstr>
      <vt:lpstr>PowerPoint Presentation</vt:lpstr>
      <vt:lpstr>PowerPoint Presentation</vt:lpstr>
      <vt:lpstr>PowerPoint Presentation</vt:lpstr>
      <vt:lpstr>PowerPoint Presentation</vt:lpstr>
      <vt:lpstr>Prediction in science</vt:lpstr>
      <vt:lpstr>Theory and big data/weather forecasting</vt:lpstr>
      <vt:lpstr>IBM Watson – Cognitive Computing</vt:lpstr>
      <vt:lpstr>Materials Genome Initiative</vt:lpstr>
      <vt:lpstr>Cement, big data analytics and machine learning </vt:lpstr>
      <vt:lpstr>Cement, big data analytics and machine learning </vt:lpstr>
      <vt:lpstr>Understanding cement setting needs theory </vt:lpstr>
      <vt:lpstr>Understanding cement setting needs theory </vt:lpstr>
      <vt:lpstr>PowerPoint Presentation</vt:lpstr>
      <vt:lpstr>Personalised Medicine</vt:lpstr>
      <vt:lpstr>PowerPoint Presentation</vt:lpstr>
      <vt:lpstr>PowerPoint Presentation</vt:lpstr>
      <vt:lpstr>Why has it now become precision medicine? </vt:lpstr>
      <vt:lpstr>Bob May: ‘Mathematics does not have the long-standing relation to the life sciences that it does to the physical sciences’ </vt:lpstr>
      <vt:lpstr>A rare sight in biology laboratories</vt:lpstr>
      <vt:lpstr>Patient specific drug design &amp; selection</vt:lpstr>
      <vt:lpstr>Forecasting Clinical Treatment: Ensemble Molecular Dynamics</vt:lpstr>
      <vt:lpstr>Drug Design and Selection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Predicting cell surface presentation of competing peptides by MHC class I molecules: a mechanism </vt:lpstr>
      <vt:lpstr>PowerPoint Presentation</vt:lpstr>
      <vt:lpstr>PowerPoint Presentation</vt:lpstr>
      <vt:lpstr>Virtual Physiological Human</vt:lpstr>
      <vt:lpstr>PowerPoint Presentation</vt:lpstr>
      <vt:lpstr>Clinical Work Flow</vt:lpstr>
      <vt:lpstr>PowerPoint Presentation</vt:lpstr>
      <vt:lpstr>What should be done?  </vt:lpstr>
      <vt:lpstr>What is being done?  </vt:lpstr>
      <vt:lpstr>Computational Biomedicine  An EU H2020 Centre of Excellence in High Performance Computing 2016-19  http://www.compbiomed.eu/</vt:lpstr>
      <vt:lpstr>Computational Biomedicine</vt:lpstr>
      <vt:lpstr>PowerPoint Presentation</vt:lpstr>
    </vt:vector>
  </TitlesOfParts>
  <Company>Science Museum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HEADER</dc:title>
  <dc:creator>Carroll Sinead</dc:creator>
  <cp:lastModifiedBy>Peter Coveney</cp:lastModifiedBy>
  <cp:revision>250</cp:revision>
  <cp:lastPrinted>2017-07-17T17:06:21Z</cp:lastPrinted>
  <dcterms:created xsi:type="dcterms:W3CDTF">2016-04-11T14:41:37Z</dcterms:created>
  <dcterms:modified xsi:type="dcterms:W3CDTF">2017-08-08T22:28:16Z</dcterms:modified>
</cp:coreProperties>
</file>