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emf" ContentType="image/x-emf"/>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4.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88" r:id="rId1"/>
    <p:sldMasterId id="2147483722" r:id="rId2"/>
    <p:sldMasterId id="2147483741" r:id="rId3"/>
    <p:sldMasterId id="2147483760" r:id="rId4"/>
    <p:sldMasterId id="2147483773" r:id="rId5"/>
  </p:sldMasterIdLst>
  <p:notesMasterIdLst>
    <p:notesMasterId r:id="rId63"/>
  </p:notesMasterIdLst>
  <p:handoutMasterIdLst>
    <p:handoutMasterId r:id="rId64"/>
  </p:handoutMasterIdLst>
  <p:sldIdLst>
    <p:sldId id="407" r:id="rId6"/>
    <p:sldId id="474" r:id="rId7"/>
    <p:sldId id="478" r:id="rId8"/>
    <p:sldId id="481" r:id="rId9"/>
    <p:sldId id="482" r:id="rId10"/>
    <p:sldId id="483" r:id="rId11"/>
    <p:sldId id="479" r:id="rId12"/>
    <p:sldId id="480" r:id="rId13"/>
    <p:sldId id="497" r:id="rId14"/>
    <p:sldId id="496" r:id="rId15"/>
    <p:sldId id="484" r:id="rId16"/>
    <p:sldId id="485" r:id="rId17"/>
    <p:sldId id="486" r:id="rId18"/>
    <p:sldId id="487" r:id="rId19"/>
    <p:sldId id="457" r:id="rId20"/>
    <p:sldId id="410" r:id="rId21"/>
    <p:sldId id="477" r:id="rId22"/>
    <p:sldId id="419" r:id="rId23"/>
    <p:sldId id="420" r:id="rId24"/>
    <p:sldId id="421" r:id="rId25"/>
    <p:sldId id="423" r:id="rId26"/>
    <p:sldId id="424" r:id="rId27"/>
    <p:sldId id="425" r:id="rId28"/>
    <p:sldId id="493" r:id="rId29"/>
    <p:sldId id="494" r:id="rId30"/>
    <p:sldId id="495" r:id="rId31"/>
    <p:sldId id="426" r:id="rId32"/>
    <p:sldId id="427" r:id="rId33"/>
    <p:sldId id="428" r:id="rId34"/>
    <p:sldId id="471" r:id="rId35"/>
    <p:sldId id="468" r:id="rId36"/>
    <p:sldId id="469" r:id="rId37"/>
    <p:sldId id="470" r:id="rId38"/>
    <p:sldId id="429" r:id="rId39"/>
    <p:sldId id="475" r:id="rId40"/>
    <p:sldId id="453" r:id="rId41"/>
    <p:sldId id="454" r:id="rId42"/>
    <p:sldId id="455" r:id="rId43"/>
    <p:sldId id="430" r:id="rId44"/>
    <p:sldId id="433" r:id="rId45"/>
    <p:sldId id="449" r:id="rId46"/>
    <p:sldId id="456" r:id="rId47"/>
    <p:sldId id="462" r:id="rId48"/>
    <p:sldId id="489" r:id="rId49"/>
    <p:sldId id="490" r:id="rId50"/>
    <p:sldId id="491" r:id="rId51"/>
    <p:sldId id="492" r:id="rId52"/>
    <p:sldId id="434" r:id="rId53"/>
    <p:sldId id="435" r:id="rId54"/>
    <p:sldId id="436" r:id="rId55"/>
    <p:sldId id="437" r:id="rId56"/>
    <p:sldId id="438" r:id="rId57"/>
    <p:sldId id="443" r:id="rId58"/>
    <p:sldId id="488" r:id="rId59"/>
    <p:sldId id="294" r:id="rId60"/>
    <p:sldId id="406" r:id="rId61"/>
    <p:sldId id="376" r:id="rId6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620" userDrawn="1">
          <p15:clr>
            <a:srgbClr val="A4A3A4"/>
          </p15:clr>
        </p15:guide>
        <p15:guide id="7" pos="5470">
          <p15:clr>
            <a:srgbClr val="A4A3A4"/>
          </p15:clr>
        </p15:guide>
        <p15:guide id="8" pos="2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 id="2" name="Hetrick, GeoffreyX" initials="HG" lastIdx="58"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FD9208"/>
    <a:srgbClr val="0071C5"/>
    <a:srgbClr val="F83308"/>
    <a:srgbClr val="009FDF"/>
    <a:srgbClr val="F3D54E"/>
    <a:srgbClr val="F0C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06" autoAdjust="0"/>
    <p:restoredTop sz="90747" autoAdjust="0"/>
  </p:normalViewPr>
  <p:slideViewPr>
    <p:cSldViewPr snapToGrid="0">
      <p:cViewPr>
        <p:scale>
          <a:sx n="120" d="100"/>
          <a:sy n="120" d="100"/>
        </p:scale>
        <p:origin x="600" y="64"/>
      </p:cViewPr>
      <p:guideLst>
        <p:guide orient="horz" pos="1620"/>
        <p:guide pos="5470"/>
        <p:guide pos="287"/>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86" d="100"/>
        <a:sy n="86" d="100"/>
      </p:scale>
      <p:origin x="0" y="0"/>
    </p:cViewPr>
  </p:sorterViewPr>
  <p:notesViewPr>
    <p:cSldViewPr snapToGrid="0" showGuides="1">
      <p:cViewPr varScale="1">
        <p:scale>
          <a:sx n="63" d="100"/>
          <a:sy n="63" d="100"/>
        </p:scale>
        <p:origin x="2285" y="5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commentAuthors" Target="commentAuthors.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5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torowley/Documents/doe-cgf-2017.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Users/torowley/Documents/doe-cgf-2017.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Sheet1!$T$15</c:f>
              <c:strCache>
                <c:ptCount val="1"/>
                <c:pt idx="0">
                  <c:v>manyspheres.py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Sheet1!$S$16:$S$20</c:f>
              <c:strCache>
                <c:ptCount val="5"/>
                <c:pt idx="0">
                  <c:v>mesa-12/swr</c:v>
                </c:pt>
                <c:pt idx="1">
                  <c:v>mesa-13/swr</c:v>
                </c:pt>
                <c:pt idx="2">
                  <c:v>mesa-17.0/swr</c:v>
                </c:pt>
                <c:pt idx="3">
                  <c:v>mesa-17.1/swr</c:v>
                </c:pt>
                <c:pt idx="4">
                  <c:v>dev/swr</c:v>
                </c:pt>
              </c:strCache>
            </c:strRef>
          </c:cat>
          <c:val>
            <c:numRef>
              <c:f>Sheet1!$T$16:$T$20</c:f>
              <c:numCache>
                <c:formatCode>0\x</c:formatCode>
                <c:ptCount val="5"/>
                <c:pt idx="0">
                  <c:v>17.26046746258618</c:v>
                </c:pt>
                <c:pt idx="1">
                  <c:v>45.1585567692817</c:v>
                </c:pt>
                <c:pt idx="2">
                  <c:v>39.91464988705999</c:v>
                </c:pt>
                <c:pt idx="3">
                  <c:v>46.944145356662</c:v>
                </c:pt>
                <c:pt idx="4">
                  <c:v>45.69232020826553</c:v>
                </c:pt>
              </c:numCache>
            </c:numRef>
          </c:val>
        </c:ser>
        <c:ser>
          <c:idx val="1"/>
          <c:order val="1"/>
          <c:tx>
            <c:strRef>
              <c:f>Sheet1!$U$15</c:f>
              <c:strCache>
                <c:ptCount val="1"/>
                <c:pt idx="0">
                  <c:v>waveletcontour.py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Sheet1!$S$16:$S$20</c:f>
              <c:strCache>
                <c:ptCount val="5"/>
                <c:pt idx="0">
                  <c:v>mesa-12/swr</c:v>
                </c:pt>
                <c:pt idx="1">
                  <c:v>mesa-13/swr</c:v>
                </c:pt>
                <c:pt idx="2">
                  <c:v>mesa-17.0/swr</c:v>
                </c:pt>
                <c:pt idx="3">
                  <c:v>mesa-17.1/swr</c:v>
                </c:pt>
                <c:pt idx="4">
                  <c:v>dev/swr</c:v>
                </c:pt>
              </c:strCache>
            </c:strRef>
          </c:cat>
          <c:val>
            <c:numRef>
              <c:f>Sheet1!$U$16:$U$20</c:f>
              <c:numCache>
                <c:formatCode>0\x</c:formatCode>
                <c:ptCount val="5"/>
                <c:pt idx="0">
                  <c:v>5.417026793431287</c:v>
                </c:pt>
                <c:pt idx="1">
                  <c:v>6.269206615030353</c:v>
                </c:pt>
                <c:pt idx="2">
                  <c:v>5.78574305275876</c:v>
                </c:pt>
                <c:pt idx="3">
                  <c:v>5.713731099305272</c:v>
                </c:pt>
                <c:pt idx="4">
                  <c:v>5.679876796714578</c:v>
                </c:pt>
              </c:numCache>
            </c:numRef>
          </c:val>
        </c:ser>
        <c:ser>
          <c:idx val="2"/>
          <c:order val="2"/>
          <c:tx>
            <c:strRef>
              <c:f>Sheet1!$V$15</c:f>
              <c:strCache>
                <c:ptCount val="1"/>
                <c:pt idx="0">
                  <c:v>TimingTests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Sheet1!$S$16:$S$20</c:f>
              <c:strCache>
                <c:ptCount val="5"/>
                <c:pt idx="0">
                  <c:v>mesa-12/swr</c:v>
                </c:pt>
                <c:pt idx="1">
                  <c:v>mesa-13/swr</c:v>
                </c:pt>
                <c:pt idx="2">
                  <c:v>mesa-17.0/swr</c:v>
                </c:pt>
                <c:pt idx="3">
                  <c:v>mesa-17.1/swr</c:v>
                </c:pt>
                <c:pt idx="4">
                  <c:v>dev/swr</c:v>
                </c:pt>
              </c:strCache>
            </c:strRef>
          </c:cat>
          <c:val>
            <c:numRef>
              <c:f>Sheet1!$V$16:$V$20</c:f>
              <c:numCache>
                <c:formatCode>0\x</c:formatCode>
                <c:ptCount val="5"/>
                <c:pt idx="0">
                  <c:v>20.42147779904973</c:v>
                </c:pt>
                <c:pt idx="1">
                  <c:v>38.73350086730061</c:v>
                </c:pt>
                <c:pt idx="2">
                  <c:v>37.32959554286117</c:v>
                </c:pt>
                <c:pt idx="3">
                  <c:v>36.85732092754002</c:v>
                </c:pt>
                <c:pt idx="4">
                  <c:v>34.07748545490904</c:v>
                </c:pt>
              </c:numCache>
            </c:numRef>
          </c:val>
        </c:ser>
        <c:ser>
          <c:idx val="3"/>
          <c:order val="3"/>
          <c:tx>
            <c:strRef>
              <c:f>Sheet1!$W$15</c:f>
              <c:strCache>
                <c:ptCount val="1"/>
                <c:pt idx="0">
                  <c:v>GLBenchmarking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Sheet1!$S$16:$S$20</c:f>
              <c:strCache>
                <c:ptCount val="5"/>
                <c:pt idx="0">
                  <c:v>mesa-12/swr</c:v>
                </c:pt>
                <c:pt idx="1">
                  <c:v>mesa-13/swr</c:v>
                </c:pt>
                <c:pt idx="2">
                  <c:v>mesa-17.0/swr</c:v>
                </c:pt>
                <c:pt idx="3">
                  <c:v>mesa-17.1/swr</c:v>
                </c:pt>
                <c:pt idx="4">
                  <c:v>dev/swr</c:v>
                </c:pt>
              </c:strCache>
            </c:strRef>
          </c:cat>
          <c:val>
            <c:numRef>
              <c:f>Sheet1!$W$16:$W$20</c:f>
              <c:numCache>
                <c:formatCode>0\x</c:formatCode>
                <c:ptCount val="5"/>
                <c:pt idx="0">
                  <c:v>49.83759233379916</c:v>
                </c:pt>
                <c:pt idx="1">
                  <c:v>63.85528876761197</c:v>
                </c:pt>
                <c:pt idx="2">
                  <c:v>63.74689110408086</c:v>
                </c:pt>
                <c:pt idx="3">
                  <c:v>63.15536976211805</c:v>
                </c:pt>
                <c:pt idx="4">
                  <c:v>66.11397138385136</c:v>
                </c:pt>
              </c:numCache>
            </c:numRef>
          </c:val>
        </c:ser>
        <c:dLbls>
          <c:dLblPos val="outEnd"/>
          <c:showLegendKey val="0"/>
          <c:showVal val="1"/>
          <c:showCatName val="0"/>
          <c:showSerName val="0"/>
          <c:showPercent val="0"/>
          <c:showBubbleSize val="0"/>
        </c:dLbls>
        <c:gapWidth val="219"/>
        <c:overlap val="-27"/>
        <c:axId val="79303264"/>
        <c:axId val="79308048"/>
      </c:barChart>
      <c:catAx>
        <c:axId val="7930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308048"/>
        <c:crosses val="autoZero"/>
        <c:auto val="1"/>
        <c:lblAlgn val="ctr"/>
        <c:lblOffset val="100"/>
        <c:noMultiLvlLbl val="0"/>
      </c:catAx>
      <c:valAx>
        <c:axId val="79308048"/>
        <c:scaling>
          <c:orientation val="minMax"/>
          <c:max val="150.0"/>
        </c:scaling>
        <c:delete val="0"/>
        <c:axPos val="l"/>
        <c:majorGridlines>
          <c:spPr>
            <a:ln w="9525" cap="flat" cmpd="sng" algn="ctr">
              <a:solidFill>
                <a:schemeClr val="tx1">
                  <a:lumMod val="15000"/>
                  <a:lumOff val="85000"/>
                </a:schemeClr>
              </a:solidFill>
              <a:round/>
            </a:ln>
            <a:effectLst/>
          </c:spPr>
        </c:majorGridlines>
        <c:numFmt formatCode="0\x"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303264"/>
        <c:crosses val="autoZero"/>
        <c:crossBetween val="between"/>
        <c:majorUnit val="25.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Sheet1!$T$2</c:f>
              <c:strCache>
                <c:ptCount val="1"/>
                <c:pt idx="0">
                  <c:v>manyspheres.py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Sheet1!$S$3:$S$7</c:f>
              <c:strCache>
                <c:ptCount val="5"/>
                <c:pt idx="0">
                  <c:v>mesa-12/swr</c:v>
                </c:pt>
                <c:pt idx="1">
                  <c:v>mesa-13/swr</c:v>
                </c:pt>
                <c:pt idx="2">
                  <c:v>mesa-17.0/swr</c:v>
                </c:pt>
                <c:pt idx="3">
                  <c:v>mesa-17.1/swr</c:v>
                </c:pt>
                <c:pt idx="4">
                  <c:v>dev/swr</c:v>
                </c:pt>
              </c:strCache>
            </c:strRef>
          </c:cat>
          <c:val>
            <c:numRef>
              <c:f>Sheet1!$T$3:$T$7</c:f>
              <c:numCache>
                <c:formatCode>0\x</c:formatCode>
                <c:ptCount val="5"/>
                <c:pt idx="0">
                  <c:v>14.91787003610108</c:v>
                </c:pt>
                <c:pt idx="1">
                  <c:v>51.84505788067676</c:v>
                </c:pt>
                <c:pt idx="2">
                  <c:v>50.65037282518641</c:v>
                </c:pt>
                <c:pt idx="3">
                  <c:v>49.03728251864104</c:v>
                </c:pt>
                <c:pt idx="4">
                  <c:v>71.37334437086035</c:v>
                </c:pt>
              </c:numCache>
            </c:numRef>
          </c:val>
        </c:ser>
        <c:ser>
          <c:idx val="1"/>
          <c:order val="1"/>
          <c:tx>
            <c:strRef>
              <c:f>Sheet1!$U$2</c:f>
              <c:strCache>
                <c:ptCount val="1"/>
                <c:pt idx="0">
                  <c:v>waveletcontour.py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Sheet1!$S$3:$S$7</c:f>
              <c:strCache>
                <c:ptCount val="5"/>
                <c:pt idx="0">
                  <c:v>mesa-12/swr</c:v>
                </c:pt>
                <c:pt idx="1">
                  <c:v>mesa-13/swr</c:v>
                </c:pt>
                <c:pt idx="2">
                  <c:v>mesa-17.0/swr</c:v>
                </c:pt>
                <c:pt idx="3">
                  <c:v>mesa-17.1/swr</c:v>
                </c:pt>
                <c:pt idx="4">
                  <c:v>dev/swr</c:v>
                </c:pt>
              </c:strCache>
            </c:strRef>
          </c:cat>
          <c:val>
            <c:numRef>
              <c:f>Sheet1!$U$3:$U$7</c:f>
              <c:numCache>
                <c:formatCode>0\x</c:formatCode>
                <c:ptCount val="5"/>
                <c:pt idx="0">
                  <c:v>7.352781546811366</c:v>
                </c:pt>
                <c:pt idx="1">
                  <c:v>9.62565445026178</c:v>
                </c:pt>
                <c:pt idx="2">
                  <c:v>9.113161131611298</c:v>
                </c:pt>
                <c:pt idx="3">
                  <c:v>9.014796547472256</c:v>
                </c:pt>
                <c:pt idx="4">
                  <c:v>10.35777496839444</c:v>
                </c:pt>
              </c:numCache>
            </c:numRef>
          </c:val>
        </c:ser>
        <c:ser>
          <c:idx val="2"/>
          <c:order val="2"/>
          <c:tx>
            <c:strRef>
              <c:f>Sheet1!$V$2</c:f>
              <c:strCache>
                <c:ptCount val="1"/>
                <c:pt idx="0">
                  <c:v>TimingTests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Sheet1!$S$3:$S$7</c:f>
              <c:strCache>
                <c:ptCount val="5"/>
                <c:pt idx="0">
                  <c:v>mesa-12/swr</c:v>
                </c:pt>
                <c:pt idx="1">
                  <c:v>mesa-13/swr</c:v>
                </c:pt>
                <c:pt idx="2">
                  <c:v>mesa-17.0/swr</c:v>
                </c:pt>
                <c:pt idx="3">
                  <c:v>mesa-17.1/swr</c:v>
                </c:pt>
                <c:pt idx="4">
                  <c:v>dev/swr</c:v>
                </c:pt>
              </c:strCache>
            </c:strRef>
          </c:cat>
          <c:val>
            <c:numRef>
              <c:f>Sheet1!$V$3:$V$7</c:f>
              <c:numCache>
                <c:formatCode>0\x</c:formatCode>
                <c:ptCount val="5"/>
                <c:pt idx="0">
                  <c:v>31.28386516231743</c:v>
                </c:pt>
                <c:pt idx="1">
                  <c:v>56.07090315649739</c:v>
                </c:pt>
                <c:pt idx="2">
                  <c:v>51.02140101722399</c:v>
                </c:pt>
                <c:pt idx="3">
                  <c:v>49.12407372221167</c:v>
                </c:pt>
                <c:pt idx="4">
                  <c:v>65.6268937191263</c:v>
                </c:pt>
              </c:numCache>
            </c:numRef>
          </c:val>
        </c:ser>
        <c:ser>
          <c:idx val="3"/>
          <c:order val="3"/>
          <c:tx>
            <c:strRef>
              <c:f>Sheet1!$W$2</c:f>
              <c:strCache>
                <c:ptCount val="1"/>
                <c:pt idx="0">
                  <c:v>GLBenchmarking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Sheet1!$S$3:$S$7</c:f>
              <c:strCache>
                <c:ptCount val="5"/>
                <c:pt idx="0">
                  <c:v>mesa-12/swr</c:v>
                </c:pt>
                <c:pt idx="1">
                  <c:v>mesa-13/swr</c:v>
                </c:pt>
                <c:pt idx="2">
                  <c:v>mesa-17.0/swr</c:v>
                </c:pt>
                <c:pt idx="3">
                  <c:v>mesa-17.1/swr</c:v>
                </c:pt>
                <c:pt idx="4">
                  <c:v>dev/swr</c:v>
                </c:pt>
              </c:strCache>
            </c:strRef>
          </c:cat>
          <c:val>
            <c:numRef>
              <c:f>Sheet1!$W$3:$W$7</c:f>
              <c:numCache>
                <c:formatCode>0\x</c:formatCode>
                <c:ptCount val="5"/>
                <c:pt idx="0">
                  <c:v>58.462513535894</c:v>
                </c:pt>
                <c:pt idx="1">
                  <c:v>114.5864966089685</c:v>
                </c:pt>
                <c:pt idx="2">
                  <c:v>108.4943975573926</c:v>
                </c:pt>
                <c:pt idx="3">
                  <c:v>109.0268137438438</c:v>
                </c:pt>
                <c:pt idx="4">
                  <c:v>145.7741783443884</c:v>
                </c:pt>
              </c:numCache>
            </c:numRef>
          </c:val>
        </c:ser>
        <c:dLbls>
          <c:dLblPos val="outEnd"/>
          <c:showLegendKey val="0"/>
          <c:showVal val="1"/>
          <c:showCatName val="0"/>
          <c:showSerName val="0"/>
          <c:showPercent val="0"/>
          <c:showBubbleSize val="0"/>
        </c:dLbls>
        <c:gapWidth val="219"/>
        <c:overlap val="-27"/>
        <c:axId val="79508208"/>
        <c:axId val="79512992"/>
      </c:barChart>
      <c:catAx>
        <c:axId val="7950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12992"/>
        <c:crosses val="autoZero"/>
        <c:auto val="1"/>
        <c:lblAlgn val="ctr"/>
        <c:lblOffset val="100"/>
        <c:noMultiLvlLbl val="0"/>
      </c:catAx>
      <c:valAx>
        <c:axId val="79512992"/>
        <c:scaling>
          <c:orientation val="minMax"/>
          <c:max val="150.0"/>
          <c:min val="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08208"/>
        <c:crosses val="autoZero"/>
        <c:crossBetween val="between"/>
        <c:majorUnit val="25.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0"/>
    <c:plotArea>
      <c:layout>
        <c:manualLayout>
          <c:layoutTarget val="inner"/>
          <c:xMode val="edge"/>
          <c:yMode val="edge"/>
          <c:x val="0.0414193440341409"/>
          <c:y val="0.0529260069740728"/>
          <c:w val="0.669691766425438"/>
          <c:h val="0.54400675668216"/>
        </c:manualLayout>
      </c:layout>
      <c:barChart>
        <c:barDir val="col"/>
        <c:grouping val="clustered"/>
        <c:varyColors val="0"/>
        <c:ser>
          <c:idx val="0"/>
          <c:order val="0"/>
          <c:tx>
            <c:strRef>
              <c:f>Sheet1!$B$1</c:f>
              <c:strCache>
                <c:ptCount val="1"/>
                <c:pt idx="0">
                  <c:v>Intel® Xeon® Platinum 8180
Processor
2 x 28 cores, 2.5 GHz</c:v>
                </c:pt>
              </c:strCache>
            </c:strRef>
          </c:tx>
          <c:spPr>
            <a:solidFill>
              <a:schemeClr val="tx2"/>
            </a:solidFill>
            <a:ln>
              <a:solidFill>
                <a:srgbClr val="000000"/>
              </a:solidFill>
            </a:ln>
          </c:spPr>
          <c:invertIfNegative val="0"/>
          <c:cat>
            <c:strRef>
              <c:f>Sheet1!$A$2:$A$6</c:f>
              <c:strCache>
                <c:ptCount val="5"/>
                <c:pt idx="0">
                  <c:v>Bentley
(2.3M Tris)</c:v>
                </c:pt>
                <c:pt idx="1">
                  <c:v>Crown
(4.8M Tris)</c:v>
                </c:pt>
                <c:pt idx="2">
                  <c:v>Dragon
(7.4M Tris)</c:v>
                </c:pt>
                <c:pt idx="3">
                  <c:v>Karst Fluid Flow
(8.4M Tris)</c:v>
                </c:pt>
                <c:pt idx="4">
                  <c:v>Power Plant
(12.8M Tris)</c:v>
                </c:pt>
              </c:strCache>
            </c:strRef>
          </c:cat>
          <c:val>
            <c:numRef>
              <c:f>Sheet1!$B$2:$B$6</c:f>
              <c:numCache>
                <c:formatCode>General</c:formatCode>
                <c:ptCount val="5"/>
                <c:pt idx="0">
                  <c:v>50.756</c:v>
                </c:pt>
                <c:pt idx="1">
                  <c:v>57.535</c:v>
                </c:pt>
                <c:pt idx="2">
                  <c:v>72.403</c:v>
                </c:pt>
                <c:pt idx="3">
                  <c:v>20.099</c:v>
                </c:pt>
                <c:pt idx="4">
                  <c:v>7.395999999999995</c:v>
                </c:pt>
              </c:numCache>
            </c:numRef>
          </c:val>
        </c:ser>
        <c:ser>
          <c:idx val="1"/>
          <c:order val="1"/>
          <c:tx>
            <c:strRef>
              <c:f>Sheet1!$C$1</c:f>
              <c:strCache>
                <c:ptCount val="1"/>
                <c:pt idx="0">
                  <c:v>Intel® Xeon® E5-2699 v4
Processor
2 x 22 cores, 2.2 GHz</c:v>
                </c:pt>
              </c:strCache>
            </c:strRef>
          </c:tx>
          <c:spPr>
            <a:solidFill>
              <a:schemeClr val="tx2">
                <a:lumMod val="60000"/>
                <a:lumOff val="40000"/>
              </a:schemeClr>
            </a:solidFill>
            <a:ln>
              <a:solidFill>
                <a:srgbClr val="000000"/>
              </a:solidFill>
            </a:ln>
          </c:spPr>
          <c:invertIfNegative val="0"/>
          <c:cat>
            <c:strRef>
              <c:f>Sheet1!$A$2:$A$6</c:f>
              <c:strCache>
                <c:ptCount val="5"/>
                <c:pt idx="0">
                  <c:v>Bentley
(2.3M Tris)</c:v>
                </c:pt>
                <c:pt idx="1">
                  <c:v>Crown
(4.8M Tris)</c:v>
                </c:pt>
                <c:pt idx="2">
                  <c:v>Dragon
(7.4M Tris)</c:v>
                </c:pt>
                <c:pt idx="3">
                  <c:v>Karst Fluid Flow
(8.4M Tris)</c:v>
                </c:pt>
                <c:pt idx="4">
                  <c:v>Power Plant
(12.8M Tris)</c:v>
                </c:pt>
              </c:strCache>
            </c:strRef>
          </c:cat>
          <c:val>
            <c:numRef>
              <c:f>Sheet1!$C$2:$C$6</c:f>
              <c:numCache>
                <c:formatCode>General</c:formatCode>
                <c:ptCount val="5"/>
                <c:pt idx="0">
                  <c:v>38.228</c:v>
                </c:pt>
                <c:pt idx="1">
                  <c:v>43.94</c:v>
                </c:pt>
                <c:pt idx="2">
                  <c:v>53.292</c:v>
                </c:pt>
                <c:pt idx="3">
                  <c:v>16.73699999999999</c:v>
                </c:pt>
                <c:pt idx="4">
                  <c:v>5.646999999999997</c:v>
                </c:pt>
              </c:numCache>
            </c:numRef>
          </c:val>
        </c:ser>
        <c:ser>
          <c:idx val="2"/>
          <c:order val="2"/>
          <c:tx>
            <c:strRef>
              <c:f>Sheet1!$D$1</c:f>
              <c:strCache>
                <c:ptCount val="1"/>
                <c:pt idx="0">
                  <c:v>Intel® Xeon Phi™ 7250
Processor
68 cores, 1.4 GHz</c:v>
                </c:pt>
              </c:strCache>
            </c:strRef>
          </c:tx>
          <c:spPr>
            <a:solidFill>
              <a:schemeClr val="accent2">
                <a:lumMod val="40000"/>
                <a:lumOff val="60000"/>
              </a:schemeClr>
            </a:solidFill>
            <a:ln>
              <a:solidFill>
                <a:srgbClr val="000000"/>
              </a:solidFill>
            </a:ln>
          </c:spPr>
          <c:invertIfNegative val="0"/>
          <c:cat>
            <c:strRef>
              <c:f>Sheet1!$A$2:$A$6</c:f>
              <c:strCache>
                <c:ptCount val="5"/>
                <c:pt idx="0">
                  <c:v>Bentley
(2.3M Tris)</c:v>
                </c:pt>
                <c:pt idx="1">
                  <c:v>Crown
(4.8M Tris)</c:v>
                </c:pt>
                <c:pt idx="2">
                  <c:v>Dragon
(7.4M Tris)</c:v>
                </c:pt>
                <c:pt idx="3">
                  <c:v>Karst Fluid Flow
(8.4M Tris)</c:v>
                </c:pt>
                <c:pt idx="4">
                  <c:v>Power Plant
(12.8M Tris)</c:v>
                </c:pt>
              </c:strCache>
            </c:strRef>
          </c:cat>
          <c:val>
            <c:numRef>
              <c:f>Sheet1!$D$2:$D$6</c:f>
              <c:numCache>
                <c:formatCode>General</c:formatCode>
                <c:ptCount val="5"/>
                <c:pt idx="0">
                  <c:v>30.29</c:v>
                </c:pt>
                <c:pt idx="1">
                  <c:v>32.47900000000001</c:v>
                </c:pt>
                <c:pt idx="2">
                  <c:v>46.754</c:v>
                </c:pt>
                <c:pt idx="3">
                  <c:v>14.255</c:v>
                </c:pt>
                <c:pt idx="4">
                  <c:v>4.522999999999992</c:v>
                </c:pt>
              </c:numCache>
            </c:numRef>
          </c:val>
        </c:ser>
        <c:ser>
          <c:idx val="3"/>
          <c:order val="3"/>
          <c:tx>
            <c:strRef>
              <c:f>Sheet1!$E$1</c:f>
              <c:strCache>
                <c:ptCount val="1"/>
                <c:pt idx="0">
                  <c:v>NVIDIA Tesla P100
Coprocessor
PCIe, 16 GB RAM</c:v>
                </c:pt>
              </c:strCache>
            </c:strRef>
          </c:tx>
          <c:spPr>
            <a:solidFill>
              <a:schemeClr val="accent6"/>
            </a:solidFill>
            <a:ln>
              <a:solidFill>
                <a:schemeClr val="tx1"/>
              </a:solidFill>
            </a:ln>
          </c:spPr>
          <c:invertIfNegative val="0"/>
          <c:cat>
            <c:strRef>
              <c:f>Sheet1!$A$2:$A$6</c:f>
              <c:strCache>
                <c:ptCount val="5"/>
                <c:pt idx="0">
                  <c:v>Bentley
(2.3M Tris)</c:v>
                </c:pt>
                <c:pt idx="1">
                  <c:v>Crown
(4.8M Tris)</c:v>
                </c:pt>
                <c:pt idx="2">
                  <c:v>Dragon
(7.4M Tris)</c:v>
                </c:pt>
                <c:pt idx="3">
                  <c:v>Karst Fluid Flow
(8.4M Tris)</c:v>
                </c:pt>
                <c:pt idx="4">
                  <c:v>Power Plant
(12.8M Tris)</c:v>
                </c:pt>
              </c:strCache>
            </c:strRef>
          </c:cat>
          <c:val>
            <c:numRef>
              <c:f>Sheet1!$E$2:$E$6</c:f>
              <c:numCache>
                <c:formatCode>General</c:formatCode>
                <c:ptCount val="5"/>
                <c:pt idx="0">
                  <c:v>15.565</c:v>
                </c:pt>
                <c:pt idx="1">
                  <c:v>19.995</c:v>
                </c:pt>
                <c:pt idx="2">
                  <c:v>24.06</c:v>
                </c:pt>
                <c:pt idx="3">
                  <c:v>7.906</c:v>
                </c:pt>
                <c:pt idx="4">
                  <c:v>2.569</c:v>
                </c:pt>
              </c:numCache>
            </c:numRef>
          </c:val>
        </c:ser>
        <c:dLbls>
          <c:showLegendKey val="0"/>
          <c:showVal val="0"/>
          <c:showCatName val="0"/>
          <c:showSerName val="0"/>
          <c:showPercent val="0"/>
          <c:showBubbleSize val="0"/>
        </c:dLbls>
        <c:gapWidth val="150"/>
        <c:axId val="79632992"/>
        <c:axId val="79637392"/>
      </c:barChart>
      <c:catAx>
        <c:axId val="79632992"/>
        <c:scaling>
          <c:orientation val="minMax"/>
        </c:scaling>
        <c:delete val="0"/>
        <c:axPos val="b"/>
        <c:numFmt formatCode="General" sourceLinked="0"/>
        <c:majorTickMark val="out"/>
        <c:minorTickMark val="none"/>
        <c:tickLblPos val="nextTo"/>
        <c:txPr>
          <a:bodyPr/>
          <a:lstStyle/>
          <a:p>
            <a:pPr>
              <a:defRPr sz="1200">
                <a:solidFill>
                  <a:srgbClr val="000000"/>
                </a:solidFill>
              </a:defRPr>
            </a:pPr>
            <a:endParaRPr lang="en-US"/>
          </a:p>
        </c:txPr>
        <c:crossAx val="79637392"/>
        <c:crosses val="autoZero"/>
        <c:auto val="1"/>
        <c:lblAlgn val="ctr"/>
        <c:lblOffset val="100"/>
        <c:noMultiLvlLbl val="0"/>
      </c:catAx>
      <c:valAx>
        <c:axId val="79637392"/>
        <c:scaling>
          <c:orientation val="minMax"/>
        </c:scaling>
        <c:delete val="0"/>
        <c:axPos val="l"/>
        <c:majorGridlines>
          <c:spPr>
            <a:ln>
              <a:solidFill>
                <a:srgbClr val="000000"/>
              </a:solidFill>
            </a:ln>
          </c:spPr>
        </c:majorGridlines>
        <c:numFmt formatCode="General" sourceLinked="1"/>
        <c:majorTickMark val="out"/>
        <c:minorTickMark val="none"/>
        <c:tickLblPos val="nextTo"/>
        <c:txPr>
          <a:bodyPr/>
          <a:lstStyle/>
          <a:p>
            <a:pPr>
              <a:defRPr sz="1200">
                <a:solidFill>
                  <a:schemeClr val="tx1"/>
                </a:solidFill>
              </a:defRPr>
            </a:pPr>
            <a:endParaRPr lang="en-US"/>
          </a:p>
        </c:txPr>
        <c:crossAx val="79632992"/>
        <c:crosses val="autoZero"/>
        <c:crossBetween val="between"/>
      </c:valAx>
    </c:plotArea>
    <c:legend>
      <c:legendPos val="r"/>
      <c:layout>
        <c:manualLayout>
          <c:xMode val="edge"/>
          <c:yMode val="edge"/>
          <c:x val="0.740506748672578"/>
          <c:y val="0.0361444642995147"/>
          <c:w val="0.175689714566929"/>
          <c:h val="0.52040415093752"/>
        </c:manualLayout>
      </c:layout>
      <c:overlay val="0"/>
      <c:txPr>
        <a:bodyPr/>
        <a:lstStyle/>
        <a:p>
          <a:pPr>
            <a:defRPr sz="12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0"/>
    <c:plotArea>
      <c:layout>
        <c:manualLayout>
          <c:layoutTarget val="inner"/>
          <c:xMode val="edge"/>
          <c:yMode val="edge"/>
          <c:x val="0.0414193440341409"/>
          <c:y val="0.0529260069740728"/>
          <c:w val="0.693650098425197"/>
          <c:h val="0.511746409641455"/>
        </c:manualLayout>
      </c:layout>
      <c:barChart>
        <c:barDir val="col"/>
        <c:grouping val="clustered"/>
        <c:varyColors val="0"/>
        <c:ser>
          <c:idx val="0"/>
          <c:order val="0"/>
          <c:tx>
            <c:strRef>
              <c:f>Sheet1!$B$1</c:f>
              <c:strCache>
                <c:ptCount val="1"/>
                <c:pt idx="0">
                  <c:v>Intel® Xeon® Processor_x000d_OSPRay renderer</c:v>
                </c:pt>
              </c:strCache>
            </c:strRef>
          </c:tx>
          <c:spPr>
            <a:solidFill>
              <a:srgbClr val="3A6AC2"/>
            </a:solidFill>
            <a:ln>
              <a:solidFill>
                <a:srgbClr val="000000"/>
              </a:solidFill>
            </a:ln>
          </c:spPr>
          <c:invertIfNegative val="0"/>
          <c:cat>
            <c:strRef>
              <c:f>Sheet1!$A$2:$A$5</c:f>
              <c:strCache>
                <c:ptCount val="4"/>
                <c:pt idx="0">
                  <c:v>Turbulence - 10 isosurfaces_x000d_(11.2M Tris)</c:v>
                </c:pt>
                <c:pt idx="1">
                  <c:v>Magnetic - 16 isosurfaces_x000d_(91.1M Tris)</c:v>
                </c:pt>
                <c:pt idx="2">
                  <c:v>LLNL - 1 isosurface (316.2M Tris)</c:v>
                </c:pt>
                <c:pt idx="3">
                  <c:v>LLNL - 3 isosurface (660.6M Tris)</c:v>
                </c:pt>
              </c:strCache>
            </c:strRef>
          </c:cat>
          <c:val>
            <c:numRef>
              <c:f>Sheet1!$B$2:$B$5</c:f>
              <c:numCache>
                <c:formatCode>General</c:formatCode>
                <c:ptCount val="4"/>
                <c:pt idx="0">
                  <c:v>35.7</c:v>
                </c:pt>
                <c:pt idx="1">
                  <c:v>34.5</c:v>
                </c:pt>
                <c:pt idx="2">
                  <c:v>24.4</c:v>
                </c:pt>
                <c:pt idx="3">
                  <c:v>22.7</c:v>
                </c:pt>
              </c:numCache>
            </c:numRef>
          </c:val>
        </c:ser>
        <c:ser>
          <c:idx val="1"/>
          <c:order val="1"/>
          <c:tx>
            <c:strRef>
              <c:f>Sheet1!$C$1</c:f>
              <c:strCache>
                <c:ptCount val="1"/>
                <c:pt idx="0">
                  <c:v>NVIDIA Titan X_x000d_Coprocessor OpenGL renderer_x000d_12 GB RAM</c:v>
                </c:pt>
              </c:strCache>
            </c:strRef>
          </c:tx>
          <c:spPr>
            <a:solidFill>
              <a:schemeClr val="accent6"/>
            </a:solidFill>
            <a:ln>
              <a:solidFill>
                <a:srgbClr val="000000"/>
              </a:solidFill>
            </a:ln>
          </c:spPr>
          <c:invertIfNegative val="0"/>
          <c:cat>
            <c:strRef>
              <c:f>Sheet1!$A$2:$A$5</c:f>
              <c:strCache>
                <c:ptCount val="4"/>
                <c:pt idx="0">
                  <c:v>Turbulence - 10 isosurfaces_x000d_(11.2M Tris)</c:v>
                </c:pt>
                <c:pt idx="1">
                  <c:v>Magnetic - 16 isosurfaces_x000d_(91.1M Tris)</c:v>
                </c:pt>
                <c:pt idx="2">
                  <c:v>LLNL - 1 isosurface (316.2M Tris)</c:v>
                </c:pt>
                <c:pt idx="3">
                  <c:v>LLNL - 3 isosurface (660.6M Tris)</c:v>
                </c:pt>
              </c:strCache>
            </c:strRef>
          </c:cat>
          <c:val>
            <c:numRef>
              <c:f>Sheet1!$C$2:$C$5</c:f>
              <c:numCache>
                <c:formatCode>General</c:formatCode>
                <c:ptCount val="4"/>
                <c:pt idx="0">
                  <c:v>76.9</c:v>
                </c:pt>
                <c:pt idx="1">
                  <c:v>32.3</c:v>
                </c:pt>
                <c:pt idx="2">
                  <c:v>8.8</c:v>
                </c:pt>
                <c:pt idx="3">
                  <c:v>0.0</c:v>
                </c:pt>
              </c:numCache>
            </c:numRef>
          </c:val>
        </c:ser>
        <c:dLbls>
          <c:showLegendKey val="0"/>
          <c:showVal val="0"/>
          <c:showCatName val="0"/>
          <c:showSerName val="0"/>
          <c:showPercent val="0"/>
          <c:showBubbleSize val="0"/>
        </c:dLbls>
        <c:gapWidth val="150"/>
        <c:axId val="77475968"/>
        <c:axId val="77480144"/>
      </c:barChart>
      <c:catAx>
        <c:axId val="77475968"/>
        <c:scaling>
          <c:orientation val="minMax"/>
        </c:scaling>
        <c:delete val="0"/>
        <c:axPos val="b"/>
        <c:numFmt formatCode="General" sourceLinked="0"/>
        <c:majorTickMark val="out"/>
        <c:minorTickMark val="none"/>
        <c:tickLblPos val="nextTo"/>
        <c:txPr>
          <a:bodyPr/>
          <a:lstStyle/>
          <a:p>
            <a:pPr>
              <a:defRPr sz="1200">
                <a:solidFill>
                  <a:srgbClr val="000000"/>
                </a:solidFill>
              </a:defRPr>
            </a:pPr>
            <a:endParaRPr lang="en-US"/>
          </a:p>
        </c:txPr>
        <c:crossAx val="77480144"/>
        <c:crosses val="autoZero"/>
        <c:auto val="1"/>
        <c:lblAlgn val="ctr"/>
        <c:lblOffset val="100"/>
        <c:noMultiLvlLbl val="0"/>
      </c:catAx>
      <c:valAx>
        <c:axId val="77480144"/>
        <c:scaling>
          <c:orientation val="minMax"/>
        </c:scaling>
        <c:delete val="0"/>
        <c:axPos val="l"/>
        <c:majorGridlines>
          <c:spPr>
            <a:ln>
              <a:solidFill>
                <a:srgbClr val="000000"/>
              </a:solidFill>
            </a:ln>
          </c:spPr>
        </c:majorGridlines>
        <c:numFmt formatCode="General" sourceLinked="1"/>
        <c:majorTickMark val="out"/>
        <c:minorTickMark val="none"/>
        <c:tickLblPos val="nextTo"/>
        <c:txPr>
          <a:bodyPr/>
          <a:lstStyle/>
          <a:p>
            <a:pPr>
              <a:defRPr sz="1200">
                <a:solidFill>
                  <a:schemeClr val="tx1"/>
                </a:solidFill>
              </a:defRPr>
            </a:pPr>
            <a:endParaRPr lang="en-US"/>
          </a:p>
        </c:txPr>
        <c:crossAx val="77475968"/>
        <c:crosses val="autoZero"/>
        <c:crossBetween val="between"/>
      </c:valAx>
    </c:plotArea>
    <c:legend>
      <c:legendPos val="r"/>
      <c:layout>
        <c:manualLayout>
          <c:xMode val="edge"/>
          <c:yMode val="edge"/>
          <c:x val="0.740506748672578"/>
          <c:y val="0.0361444642995147"/>
          <c:w val="0.24922634407559"/>
          <c:h val="0.433478125015603"/>
        </c:manualLayout>
      </c:layout>
      <c:overlay val="0"/>
      <c:txPr>
        <a:bodyPr/>
        <a:lstStyle/>
        <a:p>
          <a:pPr>
            <a:defRPr sz="1200">
              <a:solidFill>
                <a:schemeClr val="tx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8/8/17</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8/8/17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9" Type="http://schemas.openxmlformats.org/officeDocument/2006/relationships/hyperlink" Target="http://www.corona-renderer.com/" TargetMode="External"/><Relationship Id="rId20" Type="http://schemas.openxmlformats.org/officeDocument/2006/relationships/hyperlink" Target="http://www.thearender.com/" TargetMode="External"/><Relationship Id="rId21" Type="http://schemas.openxmlformats.org/officeDocument/2006/relationships/hyperlink" Target="http://www.thearender.com/cms/index.php/news/edition-13.html" TargetMode="External"/><Relationship Id="rId22" Type="http://schemas.openxmlformats.org/officeDocument/2006/relationships/hyperlink" Target="http://www.thearender.com/cms/images/edition13/TheaPrestoGPUCPUBenchmark.pdf" TargetMode="External"/><Relationship Id="rId23" Type="http://schemas.openxmlformats.org/officeDocument/2006/relationships/hyperlink" Target="http://www.dreamworksanimation.com/" TargetMode="External"/><Relationship Id="rId24" Type="http://schemas.openxmlformats.org/officeDocument/2006/relationships/hyperlink" Target="http://www.geomerics.com/" TargetMode="External"/><Relationship Id="rId25" Type="http://schemas.openxmlformats.org/officeDocument/2006/relationships/hyperlink" Target="http://www.solidangle.com/" TargetMode="External"/><Relationship Id="rId10" Type="http://schemas.openxmlformats.org/officeDocument/2006/relationships/hyperlink" Target="mailto:ondra@corona-renderer.com" TargetMode="External"/><Relationship Id="rId11" Type="http://schemas.openxmlformats.org/officeDocument/2006/relationships/hyperlink" Target="http://www.maxon.net/products/new-in-cinema-4d-r15/rendering.html" TargetMode="External"/><Relationship Id="rId12" Type="http://schemas.openxmlformats.org/officeDocument/2006/relationships/hyperlink" Target="http://www.youtube.com/watch?v=rJd-WEtkg-Q&amp;noredirect=1" TargetMode="External"/><Relationship Id="rId13" Type="http://schemas.openxmlformats.org/officeDocument/2006/relationships/hyperlink" Target="http://www.v-ray.com/" TargetMode="External"/><Relationship Id="rId14" Type="http://schemas.openxmlformats.org/officeDocument/2006/relationships/hyperlink" Target="http://www.cgchannel.com/2013/11/v-ray-3-0-for-3ds-max-now-available-in-beta/" TargetMode="External"/><Relationship Id="rId15" Type="http://schemas.openxmlformats.org/officeDocument/2006/relationships/hyperlink" Target="http://www.v-ray.com/features/faster-ray-tracing/" TargetMode="External"/><Relationship Id="rId16" Type="http://schemas.openxmlformats.org/officeDocument/2006/relationships/hyperlink" Target="http://www.v-ray.com/technical-overview/" TargetMode="External"/><Relationship Id="rId17" Type="http://schemas.openxmlformats.org/officeDocument/2006/relationships/hyperlink" Target="http://www.readyatdawn.com/" TargetMode="External"/><Relationship Id="rId18" Type="http://schemas.openxmlformats.org/officeDocument/2006/relationships/hyperlink" Target="http://www.animallogic.com/" TargetMode="External"/><Relationship Id="rId19" Type="http://schemas.openxmlformats.org/officeDocument/2006/relationships/hyperlink" Target="http://www.rtt.ag/" TargetMode="External"/><Relationship Id="rId1" Type="http://schemas.openxmlformats.org/officeDocument/2006/relationships/notesMaster" Target="../notesMasters/notesMaster1.xml"/><Relationship Id="rId2" Type="http://schemas.openxmlformats.org/officeDocument/2006/relationships/slide" Target="../slides/slide39.xml"/><Relationship Id="rId3" Type="http://schemas.openxmlformats.org/officeDocument/2006/relationships/hyperlink" Target="mailto:ck@pixar.com" TargetMode="External"/><Relationship Id="rId4" Type="http://schemas.openxmlformats.org/officeDocument/2006/relationships/hyperlink" Target="http://www.autodesk.com/" TargetMode="External"/><Relationship Id="rId5" Type="http://schemas.openxmlformats.org/officeDocument/2006/relationships/hyperlink" Target="mailto:Nolan.goodnight@autodesk.com" TargetMode="External"/><Relationship Id="rId6" Type="http://schemas.openxmlformats.org/officeDocument/2006/relationships/hyperlink" Target="http://www.highmoonstudios.com/" TargetMode="External"/><Relationship Id="rId7" Type="http://schemas.openxmlformats.org/officeDocument/2006/relationships/hyperlink" Target="mailto:mecker@highmoonstudios.com" TargetMode="External"/><Relationship Id="rId8" Type="http://schemas.openxmlformats.org/officeDocument/2006/relationships/hyperlink" Target="http://www.fluidray.com/"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Hi, I’m an applications</a:t>
            </a:r>
            <a:r>
              <a:rPr lang="en-US" baseline="0" dirty="0" smtClean="0"/>
              <a:t> engineer with the scalable visualization group at Intel</a:t>
            </a:r>
          </a:p>
          <a:p>
            <a:endParaRPr lang="en-US" baseline="0" dirty="0" smtClean="0"/>
          </a:p>
          <a:p>
            <a:r>
              <a:rPr lang="en-US" baseline="0" dirty="0" smtClean="0"/>
              <a:t>- </a:t>
            </a:r>
            <a:r>
              <a:rPr lang="en-US" baseline="0" dirty="0" err="1" smtClean="0"/>
              <a:t>OSPRay</a:t>
            </a:r>
            <a:r>
              <a:rPr lang="en-US" baseline="0" dirty="0" smtClean="0"/>
              <a:t>: Open, Scalable, Portable, Ray </a:t>
            </a:r>
            <a:r>
              <a:rPr lang="en-US" baseline="0" smtClean="0"/>
              <a:t>tracing library</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a:t>
            </a:fld>
            <a:endParaRPr lang="en-US" dirty="0"/>
          </a:p>
        </p:txBody>
      </p:sp>
    </p:spTree>
    <p:extLst>
      <p:ext uri="{BB962C8B-B14F-4D97-AF65-F5344CB8AC3E}">
        <p14:creationId xmlns:p14="http://schemas.microsoft.com/office/powerpoint/2010/main" val="1383122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de-DE" smtClean="0"/>
              <a:t>Presentation Title</a:t>
            </a:r>
            <a:endParaRPr lang="de-DE"/>
          </a:p>
        </p:txBody>
      </p:sp>
      <p:sp>
        <p:nvSpPr>
          <p:cNvPr id="5" name="Footer Placeholder 4"/>
          <p:cNvSpPr>
            <a:spLocks noGrp="1"/>
          </p:cNvSpPr>
          <p:nvPr>
            <p:ph type="ftr" sz="quarter" idx="11"/>
          </p:nvPr>
        </p:nvSpPr>
        <p:spPr/>
        <p:txBody>
          <a:bodyPr/>
          <a:lstStyle/>
          <a:p>
            <a:r>
              <a:rPr lang="en-US" smtClean="0"/>
              <a:t>Copyright © 2013 Intel. All rights reserved.</a:t>
            </a:r>
            <a:endParaRPr lang="de-DE" dirty="0"/>
          </a:p>
        </p:txBody>
      </p:sp>
      <p:sp>
        <p:nvSpPr>
          <p:cNvPr id="6" name="Date Placeholder 5"/>
          <p:cNvSpPr>
            <a:spLocks noGrp="1"/>
          </p:cNvSpPr>
          <p:nvPr>
            <p:ph type="dt" idx="12"/>
          </p:nvPr>
        </p:nvSpPr>
        <p:spPr/>
        <p:txBody>
          <a:bodyPr/>
          <a:lstStyle/>
          <a:p>
            <a:r>
              <a:rPr lang="de-DE" smtClean="0"/>
              <a:t>July 30, 2013</a:t>
            </a:r>
            <a:endParaRPr lang="de-DE" dirty="0"/>
          </a:p>
        </p:txBody>
      </p:sp>
      <p:sp>
        <p:nvSpPr>
          <p:cNvPr id="7" name="Slide Number Placeholder 6"/>
          <p:cNvSpPr>
            <a:spLocks noGrp="1"/>
          </p:cNvSpPr>
          <p:nvPr>
            <p:ph type="sldNum" sz="quarter" idx="13"/>
          </p:nvPr>
        </p:nvSpPr>
        <p:spPr/>
        <p:txBody>
          <a:bodyPr/>
          <a:lstStyle/>
          <a:p>
            <a:fld id="{4B2733B8-6D99-44C0-9DE1-FD1060550980}" type="slidenum">
              <a:rPr lang="de-DE" smtClean="0"/>
              <a:pPr/>
              <a:t>34</a:t>
            </a:fld>
            <a:endParaRPr lang="de-DE"/>
          </a:p>
        </p:txBody>
      </p:sp>
    </p:spTree>
    <p:extLst>
      <p:ext uri="{BB962C8B-B14F-4D97-AF65-F5344CB8AC3E}">
        <p14:creationId xmlns:p14="http://schemas.microsoft.com/office/powerpoint/2010/main" val="54659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9730" tIns="44865" rIns="89730" bIns="44865"/>
          <a:lstStyle/>
          <a:p>
            <a:endParaRPr lang="en-US" dirty="0"/>
          </a:p>
        </p:txBody>
      </p:sp>
      <p:sp>
        <p:nvSpPr>
          <p:cNvPr id="4" name="Slide Number Placeholder 3"/>
          <p:cNvSpPr>
            <a:spLocks noGrp="1"/>
          </p:cNvSpPr>
          <p:nvPr>
            <p:ph type="sldNum" sz="quarter" idx="10"/>
          </p:nvPr>
        </p:nvSpPr>
        <p:spPr/>
        <p:txBody>
          <a:bodyPr lIns="89730" tIns="44865" rIns="89730" bIns="44865"/>
          <a:lstStyle/>
          <a:p>
            <a:fld id="{D61C8689-8455-3546-ADF9-3B7273760F66}"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1177584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spcAft>
                <a:spcPts val="1500"/>
              </a:spcAft>
              <a:defRPr/>
            </a:pPr>
            <a:r>
              <a:rPr lang="en-US" sz="3200" kern="1400" spc="25" dirty="0">
                <a:solidFill>
                  <a:srgbClr val="17365D"/>
                </a:solidFill>
                <a:latin typeface="Cambria"/>
                <a:ea typeface="Times New Roman"/>
                <a:cs typeface="Times New Roman"/>
              </a:rPr>
              <a:t>JJ 7/2 -</a:t>
            </a:r>
            <a:r>
              <a:rPr lang="en-US" sz="3200" b="1" kern="0" dirty="0">
                <a:solidFill>
                  <a:srgbClr val="365F91"/>
                </a:solidFill>
                <a:latin typeface="Cambria"/>
                <a:ea typeface="Times New Roman"/>
                <a:cs typeface="Times New Roman"/>
              </a:rPr>
              <a:t> *** REMOVED SOLID ANGLE AS WE BELIEVE THEY JUST REVIEWED BUT DID NOT DEPLOY EMBREE</a:t>
            </a:r>
          </a:p>
          <a:p>
            <a:pPr>
              <a:spcAft>
                <a:spcPts val="1500"/>
              </a:spcAft>
            </a:pPr>
            <a:endParaRPr lang="en-US" sz="3200" kern="1400" spc="25" dirty="0">
              <a:solidFill>
                <a:srgbClr val="17365D"/>
              </a:solidFill>
              <a:latin typeface="Cambria"/>
              <a:ea typeface="Times New Roman"/>
              <a:cs typeface="Times New Roman"/>
            </a:endParaRPr>
          </a:p>
          <a:p>
            <a:pPr>
              <a:spcAft>
                <a:spcPts val="1500"/>
              </a:spcAft>
            </a:pPr>
            <a:endParaRPr lang="en-US" sz="3200" kern="1400" spc="25" dirty="0">
              <a:solidFill>
                <a:srgbClr val="17365D"/>
              </a:solidFill>
              <a:latin typeface="Cambria"/>
              <a:ea typeface="Times New Roman"/>
              <a:cs typeface="Times New Roman"/>
            </a:endParaRPr>
          </a:p>
          <a:p>
            <a:pPr>
              <a:spcAft>
                <a:spcPts val="1500"/>
              </a:spcAft>
            </a:pPr>
            <a:r>
              <a:rPr lang="en-US" sz="3200" kern="1400" spc="25" dirty="0">
                <a:solidFill>
                  <a:srgbClr val="17365D"/>
                </a:solidFill>
                <a:latin typeface="Cambria"/>
                <a:ea typeface="Times New Roman"/>
                <a:cs typeface="Times New Roman"/>
              </a:rPr>
              <a:t>List of known </a:t>
            </a:r>
            <a:r>
              <a:rPr lang="en-US" sz="3200" kern="1400" spc="25" dirty="0" err="1">
                <a:solidFill>
                  <a:srgbClr val="17365D"/>
                </a:solidFill>
                <a:latin typeface="Cambria"/>
                <a:ea typeface="Times New Roman"/>
                <a:cs typeface="Times New Roman"/>
              </a:rPr>
              <a:t>Embree</a:t>
            </a:r>
            <a:r>
              <a:rPr lang="en-US" sz="3200" kern="1400" spc="25" dirty="0">
                <a:solidFill>
                  <a:srgbClr val="17365D"/>
                </a:solidFill>
                <a:latin typeface="Cambria"/>
                <a:ea typeface="Times New Roman"/>
                <a:cs typeface="Times New Roman"/>
              </a:rPr>
              <a:t> Users</a:t>
            </a:r>
          </a:p>
          <a:p>
            <a:pPr>
              <a:lnSpc>
                <a:spcPct val="115000"/>
              </a:lnSpc>
              <a:spcAft>
                <a:spcPts val="1000"/>
              </a:spcAft>
            </a:pPr>
            <a:r>
              <a:rPr lang="en-US" dirty="0">
                <a:ea typeface="Times New Roman"/>
                <a:cs typeface="Times New Roman"/>
              </a:rPr>
              <a:t>Last updated 08/28/2014	</a:t>
            </a:r>
          </a:p>
          <a:p>
            <a:pPr>
              <a:lnSpc>
                <a:spcPct val="115000"/>
              </a:lnSpc>
              <a:spcBef>
                <a:spcPts val="2400"/>
              </a:spcBef>
            </a:pPr>
            <a:endParaRPr lang="en-US" sz="1600" b="1" kern="0" dirty="0">
              <a:solidFill>
                <a:srgbClr val="365F91"/>
              </a:solidFill>
              <a:latin typeface="Cambria"/>
              <a:ea typeface="Times New Roman"/>
              <a:cs typeface="Times New Roman"/>
            </a:endParaRPr>
          </a:p>
          <a:p>
            <a:pPr>
              <a:lnSpc>
                <a:spcPct val="115000"/>
              </a:lnSpc>
              <a:spcBef>
                <a:spcPts val="2400"/>
              </a:spcBef>
            </a:pPr>
            <a:r>
              <a:rPr lang="en-US" sz="1600" b="1" kern="0" dirty="0">
                <a:solidFill>
                  <a:srgbClr val="365F91"/>
                </a:solidFill>
                <a:latin typeface="Cambria"/>
                <a:ea typeface="Times New Roman"/>
                <a:cs typeface="Times New Roman"/>
              </a:rPr>
              <a:t>Abstract</a:t>
            </a:r>
          </a:p>
          <a:p>
            <a:pPr>
              <a:lnSpc>
                <a:spcPct val="115000"/>
              </a:lnSpc>
              <a:spcAft>
                <a:spcPts val="1000"/>
              </a:spcAft>
            </a:pPr>
            <a:r>
              <a:rPr lang="en-US" dirty="0">
                <a:ea typeface="Times New Roman"/>
                <a:cs typeface="Times New Roman"/>
              </a:rPr>
              <a:t>This list is to keep track of current users of </a:t>
            </a:r>
            <a:r>
              <a:rPr lang="en-US" dirty="0" err="1">
                <a:ea typeface="Times New Roman"/>
                <a:cs typeface="Times New Roman"/>
              </a:rPr>
              <a:t>Embree</a:t>
            </a:r>
            <a:r>
              <a:rPr lang="en-US" dirty="0">
                <a:ea typeface="Times New Roman"/>
                <a:cs typeface="Times New Roman"/>
              </a:rPr>
              <a:t>; what they use it for, and what for, contacts, etc. Please keep updated. As there already are a lot of users by the time this document was even created this list will be incomplete. </a:t>
            </a:r>
          </a:p>
          <a:p>
            <a:pPr>
              <a:lnSpc>
                <a:spcPct val="115000"/>
              </a:lnSpc>
              <a:spcBef>
                <a:spcPts val="2400"/>
              </a:spcBef>
            </a:pPr>
            <a:endParaRPr lang="en-US" sz="1600" b="1" kern="0" dirty="0">
              <a:solidFill>
                <a:srgbClr val="365F91"/>
              </a:solidFill>
              <a:latin typeface="Cambria"/>
              <a:ea typeface="Times New Roman"/>
              <a:cs typeface="Times New Roman"/>
            </a:endParaRPr>
          </a:p>
          <a:p>
            <a:pPr>
              <a:lnSpc>
                <a:spcPct val="115000"/>
              </a:lnSpc>
              <a:spcBef>
                <a:spcPts val="2400"/>
              </a:spcBef>
            </a:pPr>
            <a:r>
              <a:rPr lang="en-US" sz="1600" b="1" kern="0" dirty="0">
                <a:solidFill>
                  <a:srgbClr val="365F91"/>
                </a:solidFill>
                <a:latin typeface="Cambria"/>
                <a:ea typeface="Times New Roman"/>
                <a:cs typeface="Times New Roman"/>
              </a:rPr>
              <a:t>List of Users</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Pixar</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Pixar Animation Studios</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err="1">
                <a:ea typeface="Times New Roman"/>
                <a:cs typeface="Times New Roman"/>
              </a:rPr>
              <a:t>Renderman</a:t>
            </a:r>
            <a:endParaRPr lang="en-US" dirty="0">
              <a:ea typeface="Times New Roman"/>
              <a:cs typeface="Times New Roman"/>
            </a:endParaRP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de-DE" dirty="0">
                <a:latin typeface="Courier New"/>
                <a:ea typeface="Times New Roman"/>
                <a:cs typeface="Times New Roman"/>
              </a:rPr>
              <a:t>Renderman.pixar.com</a:t>
            </a:r>
            <a:endParaRPr lang="en-US" dirty="0">
              <a:ea typeface="Times New Roman"/>
              <a:cs typeface="Times New Roman"/>
            </a:endParaRP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Charlie Kilpatrick (</a:t>
            </a:r>
            <a:r>
              <a:rPr lang="en-US" u="sng" dirty="0">
                <a:solidFill>
                  <a:srgbClr val="0000FF"/>
                </a:solidFill>
                <a:ea typeface="Times New Roman"/>
                <a:cs typeface="Times New Roman"/>
                <a:hlinkClick r:id="rId3"/>
              </a:rPr>
              <a:t>ck@pixar.com</a:t>
            </a:r>
            <a:r>
              <a:rPr lang="en-US" dirty="0">
                <a:ea typeface="Times New Roman"/>
                <a:cs typeface="Times New Roman"/>
              </a:rPr>
              <a:t>) (part (tech lead?) of the </a:t>
            </a:r>
            <a:r>
              <a:rPr lang="en-US" dirty="0" err="1">
                <a:ea typeface="Times New Roman"/>
                <a:cs typeface="Times New Roman"/>
              </a:rPr>
              <a:t>renderman</a:t>
            </a:r>
            <a:r>
              <a:rPr lang="en-US" dirty="0">
                <a:ea typeface="Times New Roman"/>
                <a:cs typeface="Times New Roman"/>
              </a:rPr>
              <a:t> team; not part of katana team)</a:t>
            </a: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Using hand-modified version, engaging to move back to trunk.</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Accelerating </a:t>
            </a:r>
            <a:r>
              <a:rPr lang="en-US" dirty="0" err="1">
                <a:ea typeface="Times New Roman"/>
                <a:cs typeface="Times New Roman"/>
              </a:rPr>
              <a:t>PRMan</a:t>
            </a:r>
            <a:r>
              <a:rPr lang="en-US" dirty="0">
                <a:ea typeface="Times New Roman"/>
                <a:cs typeface="Times New Roman"/>
              </a:rPr>
              <a:t> (Photorealistic </a:t>
            </a:r>
            <a:r>
              <a:rPr lang="en-US" dirty="0" err="1">
                <a:ea typeface="Times New Roman"/>
                <a:cs typeface="Times New Roman"/>
              </a:rPr>
              <a:t>Renderman</a:t>
            </a:r>
            <a:r>
              <a:rPr lang="en-US" dirty="0">
                <a:ea typeface="Times New Roman"/>
                <a:cs typeface="Times New Roman"/>
              </a:rPr>
              <a:t>)’s ray tracing</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Pixar License; Free for non-commercial use (08/14); </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Told us at </a:t>
            </a:r>
            <a:r>
              <a:rPr lang="en-US" dirty="0" err="1">
                <a:ea typeface="Times New Roman"/>
                <a:cs typeface="Times New Roman"/>
              </a:rPr>
              <a:t>Siggraph</a:t>
            </a:r>
            <a:r>
              <a:rPr lang="en-US" dirty="0">
                <a:ea typeface="Times New Roman"/>
                <a:cs typeface="Times New Roman"/>
              </a:rPr>
              <a:t> 2014 that (</a:t>
            </a:r>
            <a:r>
              <a:rPr lang="en-US" dirty="0" err="1">
                <a:ea typeface="Times New Roman"/>
                <a:cs typeface="Times New Roman"/>
              </a:rPr>
              <a:t>pixar</a:t>
            </a:r>
            <a:r>
              <a:rPr lang="en-US" dirty="0">
                <a:ea typeface="Times New Roman"/>
                <a:cs typeface="Times New Roman"/>
              </a:rPr>
              <a:t>-modified version of) </a:t>
            </a:r>
            <a:r>
              <a:rPr lang="en-US" dirty="0" err="1">
                <a:ea typeface="Times New Roman"/>
                <a:cs typeface="Times New Roman"/>
              </a:rPr>
              <a:t>Embree</a:t>
            </a:r>
            <a:r>
              <a:rPr lang="en-US" dirty="0">
                <a:ea typeface="Times New Roman"/>
                <a:cs typeface="Times New Roman"/>
              </a:rPr>
              <a:t> is now used in </a:t>
            </a:r>
            <a:r>
              <a:rPr lang="en-US" dirty="0" err="1">
                <a:ea typeface="Times New Roman"/>
                <a:cs typeface="Times New Roman"/>
              </a:rPr>
              <a:t>PRMan</a:t>
            </a:r>
            <a:r>
              <a:rPr lang="en-US" dirty="0">
                <a:ea typeface="Times New Roman"/>
                <a:cs typeface="Times New Roman"/>
              </a:rPr>
              <a:t>, and ships with every install of </a:t>
            </a:r>
            <a:r>
              <a:rPr lang="en-US" dirty="0" err="1">
                <a:ea typeface="Times New Roman"/>
                <a:cs typeface="Times New Roman"/>
              </a:rPr>
              <a:t>PRMan</a:t>
            </a:r>
            <a:r>
              <a:rPr lang="en-US" dirty="0">
                <a:ea typeface="Times New Roman"/>
                <a:cs typeface="Times New Roman"/>
              </a:rPr>
              <a:t>.</a:t>
            </a:r>
          </a:p>
          <a:p>
            <a:pPr>
              <a:lnSpc>
                <a:spcPct val="115000"/>
              </a:lnSpc>
            </a:pPr>
            <a:r>
              <a:rPr lang="en-US" dirty="0">
                <a:ea typeface="Times New Roman"/>
                <a:cs typeface="Times New Roman"/>
              </a:rPr>
              <a:t> </a:t>
            </a:r>
          </a:p>
          <a:p>
            <a:pPr>
              <a:lnSpc>
                <a:spcPct val="115000"/>
              </a:lnSpc>
            </a:pPr>
            <a:r>
              <a:rPr lang="en-US" dirty="0">
                <a:ea typeface="Times New Roman"/>
                <a:cs typeface="Times New Roman"/>
              </a:rPr>
              <a:t>Dana </a:t>
            </a:r>
            <a:r>
              <a:rPr lang="en-US" dirty="0" err="1">
                <a:ea typeface="Times New Roman"/>
                <a:cs typeface="Times New Roman"/>
              </a:rPr>
              <a:t>Batali</a:t>
            </a:r>
            <a:r>
              <a:rPr lang="en-US" dirty="0">
                <a:ea typeface="Times New Roman"/>
                <a:cs typeface="Times New Roman"/>
              </a:rPr>
              <a:t>: “</a:t>
            </a:r>
            <a:r>
              <a:rPr lang="en-US" sz="1100" dirty="0">
                <a:solidFill>
                  <a:srgbClr val="000000"/>
                </a:solidFill>
                <a:ea typeface="Times New Roman"/>
                <a:cs typeface="Calibri"/>
              </a:rPr>
              <a:t>.  I'm aware of at least two independent </a:t>
            </a:r>
            <a:r>
              <a:rPr lang="en-US" sz="1100" dirty="0" err="1">
                <a:solidFill>
                  <a:srgbClr val="000000"/>
                </a:solidFill>
                <a:ea typeface="Times New Roman"/>
                <a:cs typeface="Calibri"/>
              </a:rPr>
              <a:t>Embree</a:t>
            </a:r>
            <a:r>
              <a:rPr lang="en-US" sz="1100" dirty="0">
                <a:solidFill>
                  <a:srgbClr val="000000"/>
                </a:solidFill>
                <a:ea typeface="Times New Roman"/>
                <a:cs typeface="Calibri"/>
              </a:rPr>
              <a:t> users at Pixar right now.  In R&amp;D, Tom Duff has been using </a:t>
            </a:r>
            <a:r>
              <a:rPr lang="en-US" sz="1100" dirty="0" err="1">
                <a:solidFill>
                  <a:srgbClr val="000000"/>
                </a:solidFill>
                <a:ea typeface="Times New Roman"/>
                <a:cs typeface="Calibri"/>
              </a:rPr>
              <a:t>embree</a:t>
            </a:r>
            <a:r>
              <a:rPr lang="en-US" sz="1100" dirty="0">
                <a:solidFill>
                  <a:srgbClr val="000000"/>
                </a:solidFill>
                <a:ea typeface="Times New Roman"/>
                <a:cs typeface="Calibri"/>
              </a:rPr>
              <a:t> to explore some interesting LOD challenges.  And as Charlie indicated, we're currently using a subset of the codebase in a few of our </a:t>
            </a:r>
            <a:r>
              <a:rPr lang="en-US" sz="1100" dirty="0" err="1">
                <a:solidFill>
                  <a:srgbClr val="000000"/>
                </a:solidFill>
                <a:ea typeface="Times New Roman"/>
                <a:cs typeface="Calibri"/>
              </a:rPr>
              <a:t>raytracing</a:t>
            </a:r>
            <a:r>
              <a:rPr lang="en-US" sz="1100" dirty="0">
                <a:solidFill>
                  <a:srgbClr val="000000"/>
                </a:solidFill>
                <a:ea typeface="Times New Roman"/>
                <a:cs typeface="Calibri"/>
              </a:rPr>
              <a:t> </a:t>
            </a:r>
            <a:r>
              <a:rPr lang="en-US" sz="1100" dirty="0" err="1">
                <a:solidFill>
                  <a:srgbClr val="000000"/>
                </a:solidFill>
                <a:ea typeface="Times New Roman"/>
                <a:cs typeface="Calibri"/>
              </a:rPr>
              <a:t>codepaths</a:t>
            </a:r>
            <a:r>
              <a:rPr lang="en-US" sz="1100" dirty="0">
                <a:solidFill>
                  <a:srgbClr val="000000"/>
                </a:solidFill>
                <a:ea typeface="Times New Roman"/>
                <a:cs typeface="Calibri"/>
              </a:rPr>
              <a:t> within </a:t>
            </a:r>
            <a:r>
              <a:rPr lang="en-US" sz="1100" dirty="0" err="1">
                <a:solidFill>
                  <a:srgbClr val="000000"/>
                </a:solidFill>
                <a:ea typeface="Times New Roman"/>
                <a:cs typeface="Calibri"/>
              </a:rPr>
              <a:t>RenderMan</a:t>
            </a:r>
            <a:r>
              <a:rPr lang="en-US" sz="1100" dirty="0">
                <a:solidFill>
                  <a:srgbClr val="000000"/>
                </a:solidFill>
                <a:ea typeface="Times New Roman"/>
                <a:cs typeface="Calibri"/>
              </a:rPr>
              <a:t>.</a:t>
            </a:r>
            <a:br>
              <a:rPr lang="en-US" sz="1100" dirty="0">
                <a:solidFill>
                  <a:srgbClr val="000000"/>
                </a:solidFill>
                <a:ea typeface="Times New Roman"/>
                <a:cs typeface="Calibri"/>
              </a:rPr>
            </a:br>
            <a:r>
              <a:rPr lang="en-US" dirty="0">
                <a:ea typeface="Times New Roman"/>
                <a:cs typeface="Times New Roman"/>
              </a:rPr>
              <a:t>”</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Autodesk Sweden (former “</a:t>
            </a:r>
            <a:r>
              <a:rPr lang="en-US" sz="1600" b="1" dirty="0" err="1">
                <a:solidFill>
                  <a:srgbClr val="4F81BD"/>
                </a:solidFill>
                <a:latin typeface="Cambria"/>
                <a:ea typeface="Times New Roman"/>
                <a:cs typeface="Times New Roman"/>
              </a:rPr>
              <a:t>OptiCore</a:t>
            </a:r>
            <a:r>
              <a:rPr lang="en-US" sz="1600" b="1" dirty="0">
                <a:solidFill>
                  <a:srgbClr val="4F81BD"/>
                </a:solidFill>
                <a:latin typeface="Cambria"/>
                <a:ea typeface="Times New Roman"/>
                <a:cs typeface="Times New Roman"/>
              </a:rPr>
              <a:t>” team, now “</a:t>
            </a:r>
            <a:r>
              <a:rPr lang="en-US" sz="1600" b="1" dirty="0" err="1">
                <a:solidFill>
                  <a:srgbClr val="4F81BD"/>
                </a:solidFill>
                <a:latin typeface="Cambria"/>
                <a:ea typeface="Times New Roman"/>
                <a:cs typeface="Times New Roman"/>
              </a:rPr>
              <a:t>RapidRT</a:t>
            </a:r>
            <a:r>
              <a:rPr lang="en-US" sz="1600" b="1" dirty="0">
                <a:solidFill>
                  <a:srgbClr val="4F81BD"/>
                </a:solidFill>
                <a:latin typeface="Cambria"/>
                <a:ea typeface="Times New Roman"/>
                <a:cs typeface="Times New Roman"/>
              </a:rPr>
              <a:t>” team)</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Autodesk AB</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err="1">
                <a:ea typeface="Times New Roman"/>
                <a:cs typeface="Times New Roman"/>
              </a:rPr>
              <a:t>RapidRT</a:t>
            </a:r>
            <a:r>
              <a:rPr lang="en-US" dirty="0">
                <a:ea typeface="Times New Roman"/>
                <a:cs typeface="Times New Roman"/>
              </a:rPr>
              <a:t> (according to Peter, soon to be used in “virtually all” ADSK rendering products)</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de-DE" u="sng" dirty="0">
                <a:solidFill>
                  <a:srgbClr val="0000FF"/>
                </a:solidFill>
                <a:latin typeface="Courier New"/>
                <a:ea typeface="Times New Roman"/>
                <a:cs typeface="Times New Roman"/>
                <a:hlinkClick r:id="rId4"/>
              </a:rPr>
              <a:t>www.autodesk.com</a:t>
            </a:r>
            <a:endParaRPr lang="en-US" dirty="0">
              <a:ea typeface="Times New Roman"/>
              <a:cs typeface="Times New Roman"/>
            </a:endParaRP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de-DE" dirty="0">
                <a:ea typeface="Times New Roman"/>
                <a:cs typeface="Times New Roman"/>
              </a:rPr>
              <a:t>Peter Rundberg (peter.rundberg@autodesk.com)</a:t>
            </a:r>
            <a:endParaRPr lang="en-US" dirty="0">
              <a:ea typeface="Times New Roman"/>
              <a:cs typeface="Times New Roman"/>
            </a:endParaRP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v2.3.1 (switching to v2.3.2 as </a:t>
            </a:r>
            <a:r>
              <a:rPr lang="en-US" dirty="0" err="1">
                <a:ea typeface="Times New Roman"/>
                <a:cs typeface="Times New Roman"/>
              </a:rPr>
              <a:t>comfirmed</a:t>
            </a:r>
            <a:r>
              <a:rPr lang="en-US" dirty="0">
                <a:ea typeface="Times New Roman"/>
                <a:cs typeface="Times New Roman"/>
              </a:rPr>
              <a:t> by Nolan Goodnight)</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Most </a:t>
            </a:r>
            <a:r>
              <a:rPr lang="en-US" dirty="0" err="1">
                <a:ea typeface="Times New Roman"/>
                <a:cs typeface="Times New Roman"/>
              </a:rPr>
              <a:t>autodesk</a:t>
            </a:r>
            <a:r>
              <a:rPr lang="en-US" dirty="0">
                <a:ea typeface="Times New Roman"/>
                <a:cs typeface="Times New Roman"/>
              </a:rPr>
              <a:t> products, specific TBD, they do not modify </a:t>
            </a:r>
            <a:r>
              <a:rPr lang="en-US" dirty="0" err="1">
                <a:ea typeface="Times New Roman"/>
                <a:cs typeface="Times New Roman"/>
              </a:rPr>
              <a:t>Embree</a:t>
            </a:r>
            <a:r>
              <a:rPr lang="en-US" dirty="0">
                <a:ea typeface="Times New Roman"/>
                <a:cs typeface="Times New Roman"/>
              </a:rPr>
              <a:t> (confirmed by Nolan.goodnight@autodesk.com)</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Primarily Xeon (have had Embree2-based Xeon Phi version in the past)</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Autodesk License; </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4.8x </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Autodesk 360 team (Hutchison &amp; </a:t>
            </a:r>
            <a:r>
              <a:rPr lang="en-US" dirty="0" err="1">
                <a:ea typeface="Times New Roman"/>
                <a:cs typeface="Times New Roman"/>
              </a:rPr>
              <a:t>Arbee</a:t>
            </a:r>
            <a:r>
              <a:rPr lang="en-US" dirty="0">
                <a:ea typeface="Times New Roman"/>
                <a:cs typeface="Times New Roman"/>
              </a:rPr>
              <a:t>; </a:t>
            </a:r>
            <a:r>
              <a:rPr lang="en-US" dirty="0" err="1">
                <a:ea typeface="Times New Roman"/>
                <a:cs typeface="Times New Roman"/>
              </a:rPr>
              <a:t>autodesk</a:t>
            </a:r>
            <a:r>
              <a:rPr lang="en-US" dirty="0">
                <a:ea typeface="Times New Roman"/>
                <a:cs typeface="Times New Roman"/>
              </a:rPr>
              <a:t> cloud rendering software) still uses different renderer, but said at Sig14 that they’ll switch to </a:t>
            </a:r>
            <a:r>
              <a:rPr lang="en-US" dirty="0" err="1">
                <a:ea typeface="Times New Roman"/>
                <a:cs typeface="Times New Roman"/>
              </a:rPr>
              <a:t>Embree</a:t>
            </a:r>
            <a:r>
              <a:rPr lang="en-US" dirty="0">
                <a:ea typeface="Times New Roman"/>
                <a:cs typeface="Times New Roman"/>
              </a:rPr>
              <a:t> as well (but haven’t don’t so yet).   </a:t>
            </a:r>
          </a:p>
          <a:p>
            <a:pPr>
              <a:lnSpc>
                <a:spcPct val="115000"/>
              </a:lnSpc>
            </a:pPr>
            <a:r>
              <a:rPr lang="en-US" dirty="0">
                <a:ea typeface="Times New Roman"/>
                <a:cs typeface="Times New Roman"/>
              </a:rPr>
              <a:t>Autodesk VRED Team:  Not currently using </a:t>
            </a:r>
            <a:r>
              <a:rPr lang="en-US" dirty="0" err="1">
                <a:ea typeface="Times New Roman"/>
                <a:cs typeface="Times New Roman"/>
              </a:rPr>
              <a:t>Embree</a:t>
            </a:r>
            <a:r>
              <a:rPr lang="en-US" dirty="0">
                <a:ea typeface="Times New Roman"/>
                <a:cs typeface="Times New Roman"/>
              </a:rPr>
              <a:t> but </a:t>
            </a:r>
            <a:r>
              <a:rPr lang="en-US" dirty="0" err="1">
                <a:ea typeface="Times New Roman"/>
                <a:cs typeface="Times New Roman"/>
              </a:rPr>
              <a:t>Embree</a:t>
            </a:r>
            <a:r>
              <a:rPr lang="en-US" dirty="0">
                <a:ea typeface="Times New Roman"/>
                <a:cs typeface="Times New Roman"/>
              </a:rPr>
              <a:t> team engaging to help with AVX2 and to consult on possible move to </a:t>
            </a:r>
            <a:r>
              <a:rPr lang="en-US" dirty="0" err="1">
                <a:ea typeface="Times New Roman"/>
                <a:cs typeface="Times New Roman"/>
              </a:rPr>
              <a:t>Embree</a:t>
            </a:r>
            <a:r>
              <a:rPr lang="en-US" dirty="0">
                <a:ea typeface="Times New Roman"/>
                <a:cs typeface="Times New Roman"/>
              </a:rPr>
              <a:t>.  VW/Audi are key users interested in </a:t>
            </a:r>
            <a:r>
              <a:rPr lang="en-US" dirty="0" err="1">
                <a:ea typeface="Times New Roman"/>
                <a:cs typeface="Times New Roman"/>
              </a:rPr>
              <a:t>Embree</a:t>
            </a:r>
            <a:r>
              <a:rPr lang="en-US" dirty="0">
                <a:ea typeface="Times New Roman"/>
                <a:cs typeface="Times New Roman"/>
              </a:rPr>
              <a:t> capabilities.</a:t>
            </a:r>
          </a:p>
          <a:p>
            <a:pPr>
              <a:lnSpc>
                <a:spcPct val="115000"/>
              </a:lnSpc>
            </a:pPr>
            <a:r>
              <a:rPr lang="en-US" dirty="0">
                <a:ea typeface="Times New Roman"/>
                <a:cs typeface="Times New Roman"/>
              </a:rPr>
              <a:t>Nolan Goodnight (</a:t>
            </a:r>
            <a:r>
              <a:rPr lang="en-US" u="sng" dirty="0">
                <a:solidFill>
                  <a:srgbClr val="0000FF"/>
                </a:solidFill>
                <a:ea typeface="Times New Roman"/>
                <a:cs typeface="Times New Roman"/>
                <a:hlinkClick r:id="rId5"/>
              </a:rPr>
              <a:t>Nolan.goodnight@autodesk.com</a:t>
            </a:r>
            <a:r>
              <a:rPr lang="en-US" dirty="0">
                <a:ea typeface="Times New Roman"/>
                <a:cs typeface="Times New Roman"/>
              </a:rPr>
              <a:t>) is one of the developers porting their ray tracer to use </a:t>
            </a:r>
            <a:r>
              <a:rPr lang="en-US" dirty="0" err="1">
                <a:ea typeface="Times New Roman"/>
                <a:cs typeface="Times New Roman"/>
              </a:rPr>
              <a:t>Embree</a:t>
            </a:r>
            <a:r>
              <a:rPr lang="en-US" dirty="0">
                <a:ea typeface="Times New Roman"/>
                <a:cs typeface="Times New Roman"/>
              </a:rPr>
              <a:t>.</a:t>
            </a:r>
          </a:p>
          <a:p>
            <a:pPr>
              <a:lnSpc>
                <a:spcPct val="115000"/>
              </a:lnSpc>
            </a:pPr>
            <a:r>
              <a:rPr lang="en-US" dirty="0">
                <a:ea typeface="Times New Roman"/>
                <a:cs typeface="Times New Roman"/>
              </a:rPr>
              <a:t> </a:t>
            </a:r>
          </a:p>
          <a:p>
            <a:pPr>
              <a:lnSpc>
                <a:spcPct val="115000"/>
              </a:lnSpc>
            </a:pPr>
            <a:r>
              <a:rPr lang="en-US" dirty="0">
                <a:ea typeface="Times New Roman"/>
                <a:cs typeface="Times New Roman"/>
              </a:rPr>
              <a:t> </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Autodesk VRED team (formerly PI-VR)</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Autodesk </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de-DE" u="sng" dirty="0">
                <a:solidFill>
                  <a:srgbClr val="0000FF"/>
                </a:solidFill>
                <a:latin typeface="Courier New"/>
                <a:ea typeface="Times New Roman"/>
                <a:cs typeface="Times New Roman"/>
                <a:hlinkClick r:id="rId4"/>
              </a:rPr>
              <a:t>www.autodesk.com</a:t>
            </a:r>
            <a:endParaRPr lang="en-US" dirty="0">
              <a:ea typeface="Times New Roman"/>
              <a:cs typeface="Times New Roman"/>
            </a:endParaRP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de-DE" dirty="0">
                <a:ea typeface="Times New Roman"/>
                <a:cs typeface="Times New Roman"/>
              </a:rPr>
              <a:t>Michael Nikelsky (michael.nikelsky@autodesk.com)</a:t>
            </a:r>
            <a:endParaRPr lang="en-US" dirty="0">
              <a:ea typeface="Times New Roman"/>
              <a:cs typeface="Times New Roman"/>
            </a:endParaRP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Not yet using </a:t>
            </a:r>
            <a:r>
              <a:rPr lang="en-US" dirty="0" err="1">
                <a:ea typeface="Times New Roman"/>
                <a:cs typeface="Times New Roman"/>
              </a:rPr>
              <a:t>Embree</a:t>
            </a:r>
            <a:r>
              <a:rPr lang="en-US" dirty="0">
                <a:ea typeface="Times New Roman"/>
                <a:cs typeface="Times New Roman"/>
              </a:rPr>
              <a:t>, but integrated some </a:t>
            </a:r>
            <a:r>
              <a:rPr lang="en-US" dirty="0" err="1">
                <a:ea typeface="Times New Roman"/>
                <a:cs typeface="Times New Roman"/>
              </a:rPr>
              <a:t>Embree</a:t>
            </a:r>
            <a:r>
              <a:rPr lang="en-US" dirty="0">
                <a:ea typeface="Times New Roman"/>
                <a:cs typeface="Times New Roman"/>
              </a:rPr>
              <a:t> algorithms into their code.</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 CPUs </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Windows / Linux</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dirty="0">
                <a:ea typeface="Times New Roman"/>
                <a:cs typeface="Times New Roman"/>
              </a:rPr>
              <a:t> </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High Moon Studios</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High Moon Studios</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de-DE" u="sng" dirty="0">
                <a:solidFill>
                  <a:srgbClr val="0000FF"/>
                </a:solidFill>
                <a:latin typeface="Courier New"/>
                <a:ea typeface="Times New Roman"/>
                <a:cs typeface="Times New Roman"/>
                <a:hlinkClick r:id="rId6"/>
              </a:rPr>
              <a:t>www.highmoonstudios.com</a:t>
            </a:r>
            <a:endParaRPr lang="en-US" dirty="0">
              <a:ea typeface="Times New Roman"/>
              <a:cs typeface="Times New Roman"/>
            </a:endParaRP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de-DE" dirty="0">
                <a:ea typeface="Times New Roman"/>
                <a:cs typeface="Times New Roman"/>
              </a:rPr>
              <a:t>Ecker, Martin </a:t>
            </a:r>
            <a:r>
              <a:rPr lang="de-DE" u="sng" dirty="0">
                <a:solidFill>
                  <a:srgbClr val="0000FF"/>
                </a:solidFill>
                <a:ea typeface="Times New Roman"/>
                <a:cs typeface="Times New Roman"/>
                <a:hlinkClick r:id="rId7"/>
              </a:rPr>
              <a:t>mecker@highmoonstudios.com</a:t>
            </a:r>
            <a:endParaRPr lang="en-US" dirty="0">
              <a:ea typeface="Times New Roman"/>
              <a:cs typeface="Times New Roman"/>
            </a:endParaRP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v2.1</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Extended single-ray </a:t>
            </a:r>
            <a:r>
              <a:rPr lang="en-US" dirty="0" err="1">
                <a:ea typeface="Times New Roman"/>
                <a:cs typeface="Times New Roman"/>
              </a:rPr>
              <a:t>intersector</a:t>
            </a:r>
            <a:r>
              <a:rPr lang="en-US" dirty="0">
                <a:ea typeface="Times New Roman"/>
                <a:cs typeface="Times New Roman"/>
              </a:rPr>
              <a:t> with callback functionality</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Internal tool</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6x compared to their octree implementation</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b="1" dirty="0">
                <a:ea typeface="Times New Roman"/>
                <a:cs typeface="Times New Roman"/>
              </a:rPr>
              <a:t>Pre-baking light maps</a:t>
            </a:r>
            <a:r>
              <a:rPr lang="en-US" dirty="0">
                <a:ea typeface="Times New Roman"/>
                <a:cs typeface="Times New Roman"/>
              </a:rPr>
              <a:t>: “We’re not shooting AO rays. We’re actually baking </a:t>
            </a:r>
            <a:r>
              <a:rPr lang="en-US" dirty="0" err="1">
                <a:ea typeface="Times New Roman"/>
                <a:cs typeface="Times New Roman"/>
              </a:rPr>
              <a:t>lightmaps</a:t>
            </a:r>
            <a:r>
              <a:rPr lang="en-US" dirty="0">
                <a:ea typeface="Times New Roman"/>
                <a:cs typeface="Times New Roman"/>
              </a:rPr>
              <a:t> and per-vertex lighting, so we’re doing a full GI solution using Monte Carlo integration”</a:t>
            </a:r>
          </a:p>
          <a:p>
            <a:pPr>
              <a:lnSpc>
                <a:spcPct val="115000"/>
              </a:lnSpc>
            </a:pPr>
            <a:r>
              <a:rPr lang="en-US" b="1" dirty="0">
                <a:ea typeface="Times New Roman"/>
                <a:cs typeface="Times New Roman"/>
              </a:rPr>
              <a:t>Works like a charm</a:t>
            </a:r>
            <a:r>
              <a:rPr lang="en-US" dirty="0">
                <a:ea typeface="Times New Roman"/>
                <a:cs typeface="Times New Roman"/>
              </a:rPr>
              <a:t> for our needs and got rid of all the numerical issues we were seeing with re-shooting rays with a slight push-off (it also yields better performance).</a:t>
            </a:r>
          </a:p>
          <a:p>
            <a:pPr>
              <a:lnSpc>
                <a:spcPct val="115000"/>
              </a:lnSpc>
              <a:spcBef>
                <a:spcPts val="1000"/>
              </a:spcBef>
            </a:pPr>
            <a:r>
              <a:rPr lang="en-US" sz="1600" b="1" dirty="0">
                <a:solidFill>
                  <a:srgbClr val="4F81BD"/>
                </a:solidFill>
                <a:latin typeface="Cambria"/>
                <a:ea typeface="Times New Roman"/>
                <a:cs typeface="Times New Roman"/>
              </a:rPr>
              <a:t>Fluid Interactive</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Fluid Interactive</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Fluid Ray RT</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solidFill>
                  <a:srgbClr val="0000FF"/>
                </a:solidFill>
                <a:ea typeface="Times New Roman"/>
                <a:cs typeface="Times New Roman"/>
                <a:hlinkClick r:id="rId8"/>
              </a:rPr>
              <a:t>www.fluidray.com</a:t>
            </a:r>
            <a:endParaRPr lang="en-US" dirty="0">
              <a:ea typeface="Times New Roman"/>
              <a:cs typeface="Times New Roman"/>
            </a:endParaRP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Win32, Win64, OSX64</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Commercial</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July 26, 2013: "For intersection, we use Intel </a:t>
            </a:r>
            <a:r>
              <a:rPr lang="en-US" dirty="0" err="1">
                <a:ea typeface="Times New Roman"/>
                <a:cs typeface="Times New Roman"/>
              </a:rPr>
              <a:t>Embree</a:t>
            </a:r>
            <a:r>
              <a:rPr lang="en-US" dirty="0">
                <a:ea typeface="Times New Roman"/>
                <a:cs typeface="Times New Roman"/>
              </a:rPr>
              <a:t> </a:t>
            </a:r>
            <a:r>
              <a:rPr lang="en-US" dirty="0" err="1">
                <a:ea typeface="Times New Roman"/>
                <a:cs typeface="Times New Roman"/>
              </a:rPr>
              <a:t>raytracing</a:t>
            </a:r>
            <a:r>
              <a:rPr lang="en-US" dirty="0">
                <a:ea typeface="Times New Roman"/>
                <a:cs typeface="Times New Roman"/>
              </a:rPr>
              <a:t> kernels, which is CPU only and doesn’t suffer from the memory limitation problem, while still providing an excellent real-time performance."</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Corona</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None</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Corona</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u="sng" dirty="0">
                <a:solidFill>
                  <a:srgbClr val="0000FF"/>
                </a:solidFill>
                <a:ea typeface="Times New Roman"/>
                <a:cs typeface="Times New Roman"/>
                <a:hlinkClick r:id="rId9"/>
              </a:rPr>
              <a:t>www.corona-renderer.com</a:t>
            </a:r>
            <a:endParaRPr lang="en-US" dirty="0">
              <a:ea typeface="Times New Roman"/>
              <a:cs typeface="Times New Roman"/>
            </a:endParaRP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err="1">
                <a:ea typeface="Times New Roman"/>
                <a:cs typeface="Times New Roman"/>
              </a:rPr>
              <a:t>Ondrej</a:t>
            </a:r>
            <a:r>
              <a:rPr lang="en-US" dirty="0">
                <a:ea typeface="Times New Roman"/>
                <a:cs typeface="Times New Roman"/>
              </a:rPr>
              <a:t> </a:t>
            </a:r>
            <a:r>
              <a:rPr lang="en-US" dirty="0" err="1">
                <a:ea typeface="Times New Roman"/>
                <a:cs typeface="Times New Roman"/>
              </a:rPr>
              <a:t>Karlik</a:t>
            </a:r>
            <a:r>
              <a:rPr lang="en-US" dirty="0">
                <a:ea typeface="Times New Roman"/>
                <a:cs typeface="Times New Roman"/>
              </a:rPr>
              <a:t> (Founding Partner), </a:t>
            </a:r>
            <a:r>
              <a:rPr lang="en-US" u="sng" dirty="0">
                <a:solidFill>
                  <a:srgbClr val="0000FF"/>
                </a:solidFill>
                <a:ea typeface="Times New Roman"/>
                <a:cs typeface="Times New Roman"/>
                <a:hlinkClick r:id="rId10"/>
              </a:rPr>
              <a:t>ondra@corona-renderer.com</a:t>
            </a:r>
            <a:r>
              <a:rPr lang="en-US" dirty="0">
                <a:ea typeface="Times New Roman"/>
                <a:cs typeface="Times New Roman"/>
              </a:rPr>
              <a:t> </a:t>
            </a: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v1.0 or v1.1</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Win 64 (Vista or newer)</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currently free but plans to make it commercial</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2x - 5x speedup</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2012-01-21, https://corona-renderer.com/forum/index.php?topic=6.0:</a:t>
            </a:r>
          </a:p>
          <a:p>
            <a:pPr>
              <a:lnSpc>
                <a:spcPct val="115000"/>
              </a:lnSpc>
            </a:pPr>
            <a:r>
              <a:rPr lang="en-US" dirty="0">
                <a:ea typeface="Times New Roman"/>
                <a:cs typeface="Times New Roman"/>
              </a:rPr>
              <a:t>It may be possible to run Corona with my old ray casting structure (which is 2x-5x slower). Try setting "BVH full SAH" as the acceleration structure in Corona settings.</a:t>
            </a:r>
          </a:p>
          <a:p>
            <a:pPr>
              <a:lnSpc>
                <a:spcPct val="115000"/>
              </a:lnSpc>
            </a:pPr>
            <a:r>
              <a:rPr lang="en-US" dirty="0">
                <a:ea typeface="Times New Roman"/>
                <a:cs typeface="Times New Roman"/>
              </a:rPr>
              <a:t> </a:t>
            </a:r>
          </a:p>
          <a:p>
            <a:pPr>
              <a:lnSpc>
                <a:spcPct val="115000"/>
              </a:lnSpc>
              <a:spcBef>
                <a:spcPts val="1000"/>
              </a:spcBef>
            </a:pPr>
            <a:r>
              <a:rPr lang="en-US" sz="1600" b="1" dirty="0" err="1">
                <a:solidFill>
                  <a:srgbClr val="4F81BD"/>
                </a:solidFill>
                <a:latin typeface="Cambria"/>
                <a:ea typeface="Times New Roman"/>
                <a:cs typeface="Times New Roman"/>
              </a:rPr>
              <a:t>SimLab</a:t>
            </a:r>
            <a:r>
              <a:rPr lang="en-US" sz="1600" b="1" dirty="0">
                <a:solidFill>
                  <a:srgbClr val="4F81BD"/>
                </a:solidFill>
                <a:latin typeface="Cambria"/>
                <a:ea typeface="Times New Roman"/>
                <a:cs typeface="Times New Roman"/>
              </a:rPr>
              <a:t> Composer 2014</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err="1">
                <a:ea typeface="Times New Roman"/>
                <a:cs typeface="Times New Roman"/>
              </a:rPr>
              <a:t>Simlab</a:t>
            </a:r>
            <a:r>
              <a:rPr lang="en-US" dirty="0">
                <a:ea typeface="Times New Roman"/>
                <a:cs typeface="Times New Roman"/>
              </a:rPr>
              <a:t> Soft</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err="1">
                <a:ea typeface="Times New Roman"/>
                <a:cs typeface="Times New Roman"/>
              </a:rPr>
              <a:t>SimLab</a:t>
            </a:r>
            <a:r>
              <a:rPr lang="en-US" dirty="0">
                <a:ea typeface="Times New Roman"/>
                <a:cs typeface="Times New Roman"/>
              </a:rPr>
              <a:t> Composer 2014</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ea typeface="Times New Roman"/>
                <a:cs typeface="Times New Roman"/>
              </a:rPr>
              <a:t>www.simlab-soft.com</a:t>
            </a: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v1.0,  will update to v2.2 September 2014</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adopted traversal and builder code</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 Xeon Phi soon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Win32, Win64, OSX64</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Commercial</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2x - 5x speedup</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06/23/2013, https://software.intel.com/en-us/forums/topic/394096?language=en: "At </a:t>
            </a:r>
            <a:r>
              <a:rPr lang="en-US" dirty="0" err="1">
                <a:ea typeface="Times New Roman"/>
                <a:cs typeface="Times New Roman"/>
              </a:rPr>
              <a:t>SimLab</a:t>
            </a:r>
            <a:r>
              <a:rPr lang="en-US" dirty="0">
                <a:ea typeface="Times New Roman"/>
                <a:cs typeface="Times New Roman"/>
              </a:rPr>
              <a:t> Soft we utilized the power of </a:t>
            </a:r>
            <a:r>
              <a:rPr lang="en-US" dirty="0" err="1">
                <a:ea typeface="Times New Roman"/>
                <a:cs typeface="Times New Roman"/>
              </a:rPr>
              <a:t>embree</a:t>
            </a:r>
            <a:r>
              <a:rPr lang="en-US" dirty="0">
                <a:ea typeface="Times New Roman"/>
                <a:cs typeface="Times New Roman"/>
              </a:rPr>
              <a:t> in the new </a:t>
            </a:r>
            <a:r>
              <a:rPr lang="en-US" dirty="0" err="1">
                <a:ea typeface="Times New Roman"/>
                <a:cs typeface="Times New Roman"/>
              </a:rPr>
              <a:t>SimLab</a:t>
            </a:r>
            <a:r>
              <a:rPr lang="en-US" dirty="0">
                <a:ea typeface="Times New Roman"/>
                <a:cs typeface="Times New Roman"/>
              </a:rPr>
              <a:t> Composer 2014, and the result is a real time rendering capability that makes user happy."</a:t>
            </a:r>
          </a:p>
          <a:p>
            <a:pPr>
              <a:lnSpc>
                <a:spcPct val="115000"/>
              </a:lnSpc>
              <a:spcBef>
                <a:spcPts val="1000"/>
              </a:spcBef>
            </a:pPr>
            <a:r>
              <a:rPr lang="en-US" sz="1600" b="1" dirty="0">
                <a:solidFill>
                  <a:srgbClr val="4F81BD"/>
                </a:solidFill>
                <a:latin typeface="Cambria"/>
                <a:ea typeface="Times New Roman"/>
                <a:cs typeface="Times New Roman"/>
              </a:rPr>
              <a:t>Cinema4D R15</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err="1">
                <a:ea typeface="Times New Roman"/>
                <a:cs typeface="Times New Roman"/>
              </a:rPr>
              <a:t>Maxon</a:t>
            </a:r>
            <a:endParaRPr lang="en-US" dirty="0">
              <a:ea typeface="Times New Roman"/>
              <a:cs typeface="Times New Roman"/>
            </a:endParaRP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Cinema4D R15</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ea typeface="Times New Roman"/>
                <a:cs typeface="Times New Roman"/>
              </a:rPr>
              <a:t>www.maxon.net</a:t>
            </a: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Pre 2.0 (1.2, with slight modifications). Asking for double-</a:t>
            </a:r>
            <a:r>
              <a:rPr lang="en-US" dirty="0" err="1">
                <a:ea typeface="Times New Roman"/>
                <a:cs typeface="Times New Roman"/>
              </a:rPr>
              <a:t>precisoin</a:t>
            </a:r>
            <a:r>
              <a:rPr lang="en-US" dirty="0">
                <a:ea typeface="Times New Roman"/>
                <a:cs typeface="Times New Roman"/>
              </a:rPr>
              <a:t> before they want to switch to 2.x.</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adopted traversal and builder code</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Win32, Win64 (XP, Vista, Win7), OSX64</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Commercial</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1.25x to 3x speedup</a:t>
            </a:r>
          </a:p>
          <a:p>
            <a:pPr>
              <a:lnSpc>
                <a:spcPct val="115000"/>
              </a:lnSpc>
            </a:pPr>
            <a:r>
              <a:rPr lang="en-US" b="1" dirty="0">
                <a:ea typeface="Times New Roman"/>
                <a:cs typeface="Times New Roman"/>
              </a:rPr>
              <a:t>Other:</a:t>
            </a:r>
            <a:endParaRPr lang="en-US" dirty="0">
              <a:ea typeface="Times New Roman"/>
              <a:cs typeface="Times New Roman"/>
            </a:endParaRPr>
          </a:p>
          <a:p>
            <a:pPr marL="342881" indent="-342881">
              <a:lnSpc>
                <a:spcPct val="115000"/>
              </a:lnSpc>
              <a:buFont typeface="Cambria"/>
              <a:buChar char="-"/>
            </a:pPr>
            <a:r>
              <a:rPr lang="en-US" u="sng" dirty="0">
                <a:solidFill>
                  <a:srgbClr val="0000FF"/>
                </a:solidFill>
                <a:ea typeface="Times New Roman"/>
                <a:cs typeface="Times New Roman"/>
                <a:hlinkClick r:id="rId11"/>
              </a:rPr>
              <a:t>http://www.maxon.net/products/new-in-cinema-4d-r15/rendering.html</a:t>
            </a:r>
            <a:r>
              <a:rPr lang="en-US" dirty="0">
                <a:ea typeface="Times New Roman"/>
                <a:cs typeface="Times New Roman"/>
              </a:rPr>
              <a:t>: The Physical Renderer in CINEMA 4D R15 uses Intel’s </a:t>
            </a:r>
            <a:r>
              <a:rPr lang="en-US" dirty="0" err="1">
                <a:ea typeface="Times New Roman"/>
                <a:cs typeface="Times New Roman"/>
              </a:rPr>
              <a:t>Embree</a:t>
            </a:r>
            <a:r>
              <a:rPr lang="en-US" dirty="0">
                <a:ea typeface="Times New Roman"/>
                <a:cs typeface="Times New Roman"/>
              </a:rPr>
              <a:t> </a:t>
            </a:r>
            <a:r>
              <a:rPr lang="en-US" dirty="0" err="1">
                <a:ea typeface="Times New Roman"/>
                <a:cs typeface="Times New Roman"/>
              </a:rPr>
              <a:t>raytracing</a:t>
            </a:r>
            <a:r>
              <a:rPr lang="en-US" dirty="0">
                <a:ea typeface="Times New Roman"/>
                <a:cs typeface="Times New Roman"/>
              </a:rPr>
              <a:t> engine whose highly optimized algorithms increase render power by up to 300% without any reduction in image quality! The more complex a scene is, the more you get out of this increased power, regardless of which processor you’re using!</a:t>
            </a:r>
          </a:p>
          <a:p>
            <a:pPr marL="342881" indent="-342881">
              <a:lnSpc>
                <a:spcPct val="115000"/>
              </a:lnSpc>
              <a:buFont typeface="Cambria"/>
              <a:buChar char="-"/>
            </a:pPr>
            <a:r>
              <a:rPr lang="en-US" u="sng" dirty="0">
                <a:solidFill>
                  <a:srgbClr val="0000FF"/>
                </a:solidFill>
                <a:ea typeface="Times New Roman"/>
                <a:cs typeface="Times New Roman"/>
                <a:hlinkClick r:id="rId12"/>
              </a:rPr>
              <a:t>http://www.youtube.com/watch?v=rJd-WEtkg-Q&amp;noredirect=1</a:t>
            </a:r>
            <a:endParaRPr lang="en-US" dirty="0">
              <a:ea typeface="Times New Roman"/>
              <a:cs typeface="Times New Roman"/>
            </a:endParaRPr>
          </a:p>
          <a:p>
            <a:pPr marL="342881" indent="-342881">
              <a:lnSpc>
                <a:spcPct val="115000"/>
              </a:lnSpc>
              <a:buFont typeface="Cambria"/>
              <a:buChar char="-"/>
            </a:pPr>
            <a:r>
              <a:rPr lang="en-US" dirty="0">
                <a:ea typeface="Times New Roman"/>
                <a:cs typeface="Times New Roman"/>
              </a:rPr>
              <a:t>Strongly asking for “double-precision” version of </a:t>
            </a:r>
            <a:r>
              <a:rPr lang="en-US" dirty="0" err="1">
                <a:ea typeface="Times New Roman"/>
                <a:cs typeface="Times New Roman"/>
              </a:rPr>
              <a:t>embree</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dirty="0">
                <a:ea typeface="Times New Roman"/>
                <a:cs typeface="Times New Roman"/>
              </a:rPr>
              <a:t> </a:t>
            </a:r>
          </a:p>
          <a:p>
            <a:pPr>
              <a:lnSpc>
                <a:spcPct val="115000"/>
              </a:lnSpc>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Chaos Group - </a:t>
            </a:r>
            <a:r>
              <a:rPr lang="en-US" sz="1600" b="1" dirty="0" err="1">
                <a:solidFill>
                  <a:srgbClr val="4F81BD"/>
                </a:solidFill>
                <a:latin typeface="Cambria"/>
                <a:ea typeface="Times New Roman"/>
                <a:cs typeface="Times New Roman"/>
              </a:rPr>
              <a:t>VRay</a:t>
            </a:r>
            <a:r>
              <a:rPr lang="en-US" sz="1600" b="1" dirty="0">
                <a:solidFill>
                  <a:srgbClr val="4F81BD"/>
                </a:solidFill>
                <a:latin typeface="Cambria"/>
                <a:ea typeface="Times New Roman"/>
                <a:cs typeface="Times New Roman"/>
              </a:rPr>
              <a:t> 3.0</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Chaos Group</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err="1">
                <a:ea typeface="Times New Roman"/>
                <a:cs typeface="Times New Roman"/>
              </a:rPr>
              <a:t>VRay</a:t>
            </a:r>
            <a:r>
              <a:rPr lang="en-US" dirty="0">
                <a:ea typeface="Times New Roman"/>
                <a:cs typeface="Times New Roman"/>
              </a:rPr>
              <a:t> 3.0</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u="sng" dirty="0">
                <a:solidFill>
                  <a:srgbClr val="0000FF"/>
                </a:solidFill>
                <a:ea typeface="Times New Roman"/>
                <a:cs typeface="Times New Roman"/>
                <a:hlinkClick r:id="rId13"/>
              </a:rPr>
              <a:t>www.v-ray.com</a:t>
            </a:r>
            <a:endParaRPr lang="en-US" dirty="0">
              <a:ea typeface="Times New Roman"/>
              <a:cs typeface="Times New Roman"/>
            </a:endParaRP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Win32, Win64, OSX64</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Commercial</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1.5x to 5x speedup</a:t>
            </a:r>
          </a:p>
          <a:p>
            <a:pPr>
              <a:lnSpc>
                <a:spcPct val="115000"/>
              </a:lnSpc>
            </a:pPr>
            <a:r>
              <a:rPr lang="en-US" b="1" dirty="0">
                <a:ea typeface="Times New Roman"/>
                <a:cs typeface="Times New Roman"/>
              </a:rPr>
              <a:t>Other:</a:t>
            </a:r>
            <a:endParaRPr lang="en-US" dirty="0">
              <a:ea typeface="Times New Roman"/>
              <a:cs typeface="Times New Roman"/>
            </a:endParaRPr>
          </a:p>
          <a:p>
            <a:pPr marL="342881" indent="-342881">
              <a:lnSpc>
                <a:spcPct val="115000"/>
              </a:lnSpc>
              <a:buFont typeface="Cambria"/>
              <a:buChar char="-"/>
            </a:pPr>
            <a:r>
              <a:rPr lang="en-US" u="sng" dirty="0">
                <a:solidFill>
                  <a:srgbClr val="0000FF"/>
                </a:solidFill>
                <a:ea typeface="Times New Roman"/>
                <a:cs typeface="Times New Roman"/>
                <a:hlinkClick r:id="rId14"/>
              </a:rPr>
              <a:t>http://www.cgchannel.com/2013/11/v-ray-3-0-for-3ds-max-now-available-in-beta/</a:t>
            </a:r>
            <a:r>
              <a:rPr lang="en-US" dirty="0">
                <a:ea typeface="Times New Roman"/>
                <a:cs typeface="Times New Roman"/>
              </a:rPr>
              <a:t>: Brute force </a:t>
            </a:r>
            <a:r>
              <a:rPr lang="en-US" dirty="0" err="1">
                <a:ea typeface="Times New Roman"/>
                <a:cs typeface="Times New Roman"/>
              </a:rPr>
              <a:t>raytracing</a:t>
            </a:r>
            <a:r>
              <a:rPr lang="en-US" dirty="0">
                <a:ea typeface="Times New Roman"/>
                <a:cs typeface="Times New Roman"/>
              </a:rPr>
              <a:t> speed has been improved from 1.5 to 5 times via support for Intel’s </a:t>
            </a:r>
            <a:r>
              <a:rPr lang="en-US" dirty="0" err="1">
                <a:ea typeface="Times New Roman"/>
                <a:cs typeface="Times New Roman"/>
              </a:rPr>
              <a:t>Embree</a:t>
            </a:r>
            <a:r>
              <a:rPr lang="en-US" dirty="0">
                <a:ea typeface="Times New Roman"/>
                <a:cs typeface="Times New Roman"/>
              </a:rPr>
              <a:t> kernel. </a:t>
            </a:r>
          </a:p>
          <a:p>
            <a:pPr marL="342881" indent="-342881">
              <a:lnSpc>
                <a:spcPct val="115000"/>
              </a:lnSpc>
              <a:buFont typeface="Cambria"/>
              <a:buChar char="-"/>
            </a:pPr>
            <a:r>
              <a:rPr lang="en-US" u="sng" dirty="0">
                <a:solidFill>
                  <a:srgbClr val="0000FF"/>
                </a:solidFill>
                <a:ea typeface="Times New Roman"/>
                <a:cs typeface="Times New Roman"/>
                <a:hlinkClick r:id="rId15"/>
              </a:rPr>
              <a:t>http://www.v-ray.com/features/faster-ray-tracing/</a:t>
            </a:r>
            <a:r>
              <a:rPr lang="en-US" dirty="0">
                <a:ea typeface="Times New Roman"/>
                <a:cs typeface="Times New Roman"/>
              </a:rPr>
              <a:t>: V-Ray 3.0 introduces significant optimizations to the ray tracing core. This speeds up calculations for Brute Force GI, Progressive Path Tracing, Reflections, Refractions, and more. Beta testers have reported speed increases of up to 5X.</a:t>
            </a:r>
          </a:p>
          <a:p>
            <a:pPr marL="342881" indent="-342881">
              <a:lnSpc>
                <a:spcPct val="115000"/>
              </a:lnSpc>
              <a:buFont typeface="Cambria"/>
              <a:buChar char="-"/>
            </a:pPr>
            <a:r>
              <a:rPr lang="en-US" u="sng" dirty="0">
                <a:solidFill>
                  <a:srgbClr val="0000FF"/>
                </a:solidFill>
                <a:ea typeface="Times New Roman"/>
                <a:cs typeface="Times New Roman"/>
                <a:hlinkClick r:id="rId16"/>
              </a:rPr>
              <a:t>http://www.v-ray.com/technical-overview/</a:t>
            </a:r>
            <a:r>
              <a:rPr lang="en-US" dirty="0">
                <a:ea typeface="Times New Roman"/>
                <a:cs typeface="Times New Roman"/>
              </a:rPr>
              <a:t>: In V-Ray 3.0 a new check box "Use </a:t>
            </a:r>
            <a:r>
              <a:rPr lang="en-US" dirty="0" err="1">
                <a:ea typeface="Times New Roman"/>
                <a:cs typeface="Times New Roman"/>
              </a:rPr>
              <a:t>Embree</a:t>
            </a:r>
            <a:r>
              <a:rPr lang="en-US" dirty="0">
                <a:ea typeface="Times New Roman"/>
                <a:cs typeface="Times New Roman"/>
              </a:rPr>
              <a:t>" can be found in the System rollout. This option enables the Intel </a:t>
            </a:r>
            <a:r>
              <a:rPr lang="en-US" dirty="0" err="1">
                <a:ea typeface="Times New Roman"/>
                <a:cs typeface="Times New Roman"/>
              </a:rPr>
              <a:t>Embree</a:t>
            </a:r>
            <a:r>
              <a:rPr lang="en-US" dirty="0">
                <a:ea typeface="Times New Roman"/>
                <a:cs typeface="Times New Roman"/>
              </a:rPr>
              <a:t> ray caster which uses single precision instead of the default double precision. Currently in V-Ray, </a:t>
            </a:r>
            <a:r>
              <a:rPr lang="en-US" dirty="0" err="1">
                <a:ea typeface="Times New Roman"/>
                <a:cs typeface="Times New Roman"/>
              </a:rPr>
              <a:t>Embree</a:t>
            </a:r>
            <a:r>
              <a:rPr lang="en-US" dirty="0">
                <a:ea typeface="Times New Roman"/>
                <a:cs typeface="Times New Roman"/>
              </a:rPr>
              <a:t> accelerates only static geometry (as opposed to dynamic, or render-time geometry). To get the maximum performance, it is recommended to set the Default geometry parameter to Static - this will use more memory (any instances will be replicated), but the rendering will be much faster. You can also use </a:t>
            </a:r>
            <a:r>
              <a:rPr lang="en-US" dirty="0" err="1">
                <a:ea typeface="Times New Roman"/>
                <a:cs typeface="Times New Roman"/>
              </a:rPr>
              <a:t>Embree</a:t>
            </a:r>
            <a:r>
              <a:rPr lang="en-US" dirty="0">
                <a:ea typeface="Times New Roman"/>
                <a:cs typeface="Times New Roman"/>
              </a:rPr>
              <a:t> to accelerate 3D displacement and subdivision surfaces if you enable the Static geometry option in </a:t>
            </a:r>
            <a:r>
              <a:rPr lang="en-US" dirty="0" err="1">
                <a:ea typeface="Times New Roman"/>
                <a:cs typeface="Times New Roman"/>
              </a:rPr>
              <a:t>VRayDisplacementMod</a:t>
            </a:r>
            <a:r>
              <a:rPr lang="en-US" dirty="0">
                <a:ea typeface="Times New Roman"/>
                <a:cs typeface="Times New Roman"/>
              </a:rPr>
              <a:t>. Please note that this option can increase dramatically the memory requirements for the scene. Speed optimizations are also noticeable in scenes where Brute Force GI is used.</a:t>
            </a:r>
          </a:p>
          <a:p>
            <a:pPr marL="342881" indent="-342881">
              <a:lnSpc>
                <a:spcPct val="115000"/>
              </a:lnSpc>
              <a:buFont typeface="Cambria"/>
              <a:buChar char="-"/>
            </a:pPr>
            <a:r>
              <a:rPr lang="en-US" dirty="0">
                <a:ea typeface="Times New Roman"/>
                <a:cs typeface="Times New Roman"/>
              </a:rPr>
              <a:t>According to people at </a:t>
            </a:r>
            <a:r>
              <a:rPr lang="en-US" dirty="0" err="1">
                <a:ea typeface="Times New Roman"/>
                <a:cs typeface="Times New Roman"/>
              </a:rPr>
              <a:t>Siggraph</a:t>
            </a:r>
            <a:r>
              <a:rPr lang="en-US" dirty="0">
                <a:ea typeface="Times New Roman"/>
                <a:cs typeface="Times New Roman"/>
              </a:rPr>
              <a:t> 2014, </a:t>
            </a:r>
            <a:r>
              <a:rPr lang="en-US" dirty="0" err="1">
                <a:ea typeface="Times New Roman"/>
                <a:cs typeface="Times New Roman"/>
              </a:rPr>
              <a:t>VRay</a:t>
            </a:r>
            <a:r>
              <a:rPr lang="en-US" dirty="0">
                <a:ea typeface="Times New Roman"/>
                <a:cs typeface="Times New Roman"/>
              </a:rPr>
              <a:t> switches </a:t>
            </a:r>
            <a:r>
              <a:rPr lang="en-US" dirty="0" err="1">
                <a:ea typeface="Times New Roman"/>
                <a:cs typeface="Times New Roman"/>
              </a:rPr>
              <a:t>Embree</a:t>
            </a:r>
            <a:r>
              <a:rPr lang="en-US" dirty="0">
                <a:ea typeface="Times New Roman"/>
                <a:cs typeface="Times New Roman"/>
              </a:rPr>
              <a:t> for final frame rendering </a:t>
            </a:r>
            <a:r>
              <a:rPr lang="en-US" dirty="0" err="1">
                <a:ea typeface="Times New Roman"/>
                <a:cs typeface="Times New Roman"/>
              </a:rPr>
              <a:t>evne</a:t>
            </a:r>
            <a:r>
              <a:rPr lang="en-US" dirty="0">
                <a:ea typeface="Times New Roman"/>
                <a:cs typeface="Times New Roman"/>
              </a:rPr>
              <a:t> when using GPU for interactive mode.</a:t>
            </a:r>
          </a:p>
          <a:p>
            <a:pPr>
              <a:lnSpc>
                <a:spcPct val="115000"/>
              </a:lnSpc>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Ready at Dawn</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Ready at Dawn</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used in game engine</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solidFill>
                  <a:srgbClr val="0000FF"/>
                </a:solidFill>
                <a:ea typeface="Times New Roman"/>
                <a:cs typeface="Times New Roman"/>
                <a:hlinkClick r:id="rId17"/>
              </a:rPr>
              <a:t>www.readyatdawn.com</a:t>
            </a:r>
            <a:endParaRPr lang="en-US" dirty="0">
              <a:ea typeface="Times New Roman"/>
              <a:cs typeface="Times New Roman"/>
            </a:endParaRP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Commercial Games</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Cite: "We’ve been using </a:t>
            </a:r>
            <a:r>
              <a:rPr lang="en-US" dirty="0" err="1">
                <a:ea typeface="Times New Roman"/>
                <a:cs typeface="Times New Roman"/>
              </a:rPr>
              <a:t>Embree</a:t>
            </a:r>
            <a:r>
              <a:rPr lang="en-US" dirty="0">
                <a:ea typeface="Times New Roman"/>
                <a:cs typeface="Times New Roman"/>
              </a:rPr>
              <a:t> in our game as our ray cast solution against static geo (gun shots, foot placements, etc..) for a few years now and it’s been working out wonderfully."</a:t>
            </a:r>
          </a:p>
          <a:p>
            <a:pPr>
              <a:lnSpc>
                <a:spcPct val="115000"/>
              </a:lnSpc>
            </a:pPr>
            <a:r>
              <a:rPr lang="en-US" dirty="0">
                <a:ea typeface="Times New Roman"/>
                <a:cs typeface="Times New Roman"/>
              </a:rPr>
              <a:t> </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Animal Logic</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Animal Logic</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solidFill>
                  <a:srgbClr val="0000FF"/>
                </a:solidFill>
                <a:ea typeface="Times New Roman"/>
                <a:cs typeface="Times New Roman"/>
                <a:hlinkClick r:id="rId18"/>
              </a:rPr>
              <a:t>www.animallogic.com</a:t>
            </a:r>
            <a:endParaRPr lang="en-US" dirty="0">
              <a:ea typeface="Times New Roman"/>
              <a:cs typeface="Times New Roman"/>
            </a:endParaRP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v1.0</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using modified </a:t>
            </a:r>
            <a:r>
              <a:rPr lang="en-US" dirty="0" err="1">
                <a:ea typeface="Times New Roman"/>
                <a:cs typeface="Times New Roman"/>
              </a:rPr>
              <a:t>Embree</a:t>
            </a:r>
            <a:r>
              <a:rPr lang="en-US" dirty="0">
                <a:ea typeface="Times New Roman"/>
                <a:cs typeface="Times New Roman"/>
              </a:rPr>
              <a:t> traversers and builders</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Internal</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err="1">
                <a:solidFill>
                  <a:srgbClr val="4F81BD"/>
                </a:solidFill>
                <a:latin typeface="Cambria"/>
                <a:ea typeface="Times New Roman"/>
                <a:cs typeface="Times New Roman"/>
              </a:rPr>
              <a:t>Dassault</a:t>
            </a:r>
            <a:r>
              <a:rPr lang="en-US" sz="1600" b="1" dirty="0">
                <a:solidFill>
                  <a:srgbClr val="4F81BD"/>
                </a:solidFill>
                <a:latin typeface="Cambria"/>
                <a:ea typeface="Times New Roman"/>
                <a:cs typeface="Times New Roman"/>
              </a:rPr>
              <a:t> (former RTT)</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3DXcite (</a:t>
            </a:r>
            <a:r>
              <a:rPr lang="en-US" dirty="0" err="1">
                <a:ea typeface="Times New Roman"/>
                <a:cs typeface="Times New Roman"/>
              </a:rPr>
              <a:t>Realtime</a:t>
            </a:r>
            <a:r>
              <a:rPr lang="en-US" dirty="0">
                <a:ea typeface="Times New Roman"/>
                <a:cs typeface="Times New Roman"/>
              </a:rPr>
              <a:t> Technologies)</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Stella</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solidFill>
                  <a:srgbClr val="0000FF"/>
                </a:solidFill>
                <a:ea typeface="Times New Roman"/>
                <a:cs typeface="Times New Roman"/>
                <a:hlinkClick r:id="rId19"/>
              </a:rPr>
              <a:t>www.rtt.ag</a:t>
            </a:r>
            <a:endParaRPr lang="en-US" dirty="0">
              <a:ea typeface="Times New Roman"/>
              <a:cs typeface="Times New Roman"/>
            </a:endParaRP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Internal but soon commercial</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Thea Presto</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Solid Iris</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Thea Presto</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solidFill>
                  <a:srgbClr val="0000FF"/>
                </a:solidFill>
                <a:ea typeface="Times New Roman"/>
                <a:cs typeface="Times New Roman"/>
                <a:hlinkClick r:id="rId20"/>
              </a:rPr>
              <a:t>www.thearender.com</a:t>
            </a:r>
            <a:endParaRPr lang="en-US" dirty="0">
              <a:ea typeface="Times New Roman"/>
              <a:cs typeface="Times New Roman"/>
            </a:endParaRP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Commercial</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solidFill>
                  <a:srgbClr val="0000FF"/>
                </a:solidFill>
                <a:ea typeface="Times New Roman"/>
                <a:cs typeface="Times New Roman"/>
                <a:hlinkClick r:id="rId21"/>
              </a:rPr>
              <a:t>http://www.thearender.com/cms/index.php/news/edition-13.html</a:t>
            </a:r>
            <a:r>
              <a:rPr lang="en-US" dirty="0">
                <a:ea typeface="Times New Roman"/>
                <a:cs typeface="Times New Roman"/>
              </a:rPr>
              <a:t>: Presto is now running on both GPU and CPU simultaneously, harvesting all your computer raw power. For coding Presto on the CPU, we didn't want just a "port" of the code from </a:t>
            </a:r>
            <a:r>
              <a:rPr lang="en-US" dirty="0" err="1">
                <a:ea typeface="Times New Roman"/>
                <a:cs typeface="Times New Roman"/>
              </a:rPr>
              <a:t>Nvidia</a:t>
            </a:r>
            <a:r>
              <a:rPr lang="en-US" dirty="0">
                <a:ea typeface="Times New Roman"/>
                <a:cs typeface="Times New Roman"/>
              </a:rPr>
              <a:t> CUDA architecture to x86/CPU architecture. We wanted to squeeze the CPUs to the max and see a real performance comparison between GPUs and CPUs. For this, we decided to adapt Intel's </a:t>
            </a:r>
            <a:r>
              <a:rPr lang="en-US" dirty="0" err="1">
                <a:ea typeface="Times New Roman"/>
                <a:cs typeface="Times New Roman"/>
              </a:rPr>
              <a:t>Embree</a:t>
            </a:r>
            <a:r>
              <a:rPr lang="en-US" dirty="0">
                <a:ea typeface="Times New Roman"/>
                <a:cs typeface="Times New Roman"/>
              </a:rPr>
              <a:t> library. What does this mean? with every GPU and CPU core running Presto, it means fast, very fast, rendering. And this fast rendering is coupled with Thea's material/light system. All in all, pure quality in the shortest render times!</a:t>
            </a:r>
          </a:p>
          <a:p>
            <a:pPr>
              <a:lnSpc>
                <a:spcPct val="115000"/>
              </a:lnSpc>
            </a:pPr>
            <a:r>
              <a:rPr lang="en-US" dirty="0">
                <a:ea typeface="Times New Roman"/>
                <a:cs typeface="Times New Roman"/>
              </a:rPr>
              <a:t>  </a:t>
            </a:r>
            <a:r>
              <a:rPr lang="en-US" dirty="0">
                <a:solidFill>
                  <a:srgbClr val="0000FF"/>
                </a:solidFill>
                <a:ea typeface="Times New Roman"/>
                <a:cs typeface="Times New Roman"/>
                <a:hlinkClick r:id="rId22"/>
              </a:rPr>
              <a:t>http://www.thearender.com/cms/images/edition13/TheaPrestoGPUCPUBenchmark.pdf</a:t>
            </a:r>
            <a:r>
              <a:rPr lang="en-US" dirty="0">
                <a:ea typeface="Times New Roman"/>
                <a:cs typeface="Times New Roman"/>
              </a:rPr>
              <a:t>: Benchmark that compares their CPU to GPU render performance</a:t>
            </a:r>
          </a:p>
          <a:p>
            <a:pPr>
              <a:lnSpc>
                <a:spcPct val="115000"/>
              </a:lnSpc>
            </a:pPr>
            <a:r>
              <a:rPr lang="en-US" dirty="0">
                <a:ea typeface="Times New Roman"/>
                <a:cs typeface="Times New Roman"/>
              </a:rPr>
              <a:t> </a:t>
            </a:r>
          </a:p>
          <a:p>
            <a:pPr>
              <a:lnSpc>
                <a:spcPct val="115000"/>
              </a:lnSpc>
            </a:pPr>
            <a:r>
              <a:rPr lang="en-US" dirty="0" err="1">
                <a:ea typeface="Times New Roman"/>
                <a:cs typeface="Times New Roman"/>
              </a:rPr>
              <a:t>OpenCL</a:t>
            </a:r>
            <a:r>
              <a:rPr lang="en-US" dirty="0">
                <a:ea typeface="Times New Roman"/>
                <a:cs typeface="Times New Roman"/>
              </a:rPr>
              <a:t> based shading system</a:t>
            </a:r>
          </a:p>
          <a:p>
            <a:pPr>
              <a:lnSpc>
                <a:spcPct val="115000"/>
              </a:lnSpc>
            </a:pPr>
            <a:r>
              <a:rPr lang="en-US" dirty="0">
                <a:ea typeface="Times New Roman"/>
                <a:cs typeface="Times New Roman"/>
              </a:rPr>
              <a:t> </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err="1">
                <a:solidFill>
                  <a:srgbClr val="4F81BD"/>
                </a:solidFill>
                <a:latin typeface="Cambria"/>
                <a:ea typeface="Times New Roman"/>
                <a:cs typeface="Times New Roman"/>
              </a:rPr>
              <a:t>Dreamworks</a:t>
            </a:r>
            <a:r>
              <a:rPr lang="en-US" sz="1600" b="1" dirty="0">
                <a:solidFill>
                  <a:srgbClr val="4F81BD"/>
                </a:solidFill>
                <a:latin typeface="Cambria"/>
                <a:ea typeface="Times New Roman"/>
                <a:cs typeface="Times New Roman"/>
              </a:rPr>
              <a:t> (Torch)</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err="1">
                <a:ea typeface="Times New Roman"/>
                <a:cs typeface="Times New Roman"/>
              </a:rPr>
              <a:t>Dreamworks</a:t>
            </a:r>
            <a:r>
              <a:rPr lang="en-US" dirty="0">
                <a:ea typeface="Times New Roman"/>
                <a:cs typeface="Times New Roman"/>
              </a:rPr>
              <a:t> Animation</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Torch – a real-time lighting tool for animators.</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solidFill>
                  <a:srgbClr val="0000FF"/>
                </a:solidFill>
                <a:ea typeface="Times New Roman"/>
                <a:cs typeface="Times New Roman"/>
                <a:hlinkClick r:id="rId23"/>
              </a:rPr>
              <a:t>www.dreamworksanimation.com</a:t>
            </a:r>
            <a:endParaRPr lang="en-US" dirty="0">
              <a:ea typeface="Times New Roman"/>
              <a:cs typeface="Times New Roman"/>
            </a:endParaRP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Eric </a:t>
            </a:r>
            <a:r>
              <a:rPr lang="en-US" dirty="0" err="1">
                <a:ea typeface="Times New Roman"/>
                <a:cs typeface="Times New Roman"/>
              </a:rPr>
              <a:t>Tabellion</a:t>
            </a:r>
            <a:endParaRPr lang="en-US" dirty="0">
              <a:ea typeface="Times New Roman"/>
              <a:cs typeface="Times New Roman"/>
            </a:endParaRP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v2.2 (on trunk)</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use through API, using </a:t>
            </a:r>
            <a:r>
              <a:rPr lang="en-US" dirty="0" err="1">
                <a:ea typeface="Times New Roman"/>
                <a:cs typeface="Times New Roman"/>
              </a:rPr>
              <a:t>Embree</a:t>
            </a:r>
            <a:r>
              <a:rPr lang="en-US" dirty="0">
                <a:ea typeface="Times New Roman"/>
                <a:cs typeface="Times New Roman"/>
              </a:rPr>
              <a:t> Renderer</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 Xeon Phi</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Internal</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2x (according to Charles </a:t>
            </a:r>
            <a:r>
              <a:rPr lang="en-US" dirty="0" err="1">
                <a:ea typeface="Times New Roman"/>
                <a:cs typeface="Times New Roman"/>
              </a:rPr>
              <a:t>Congdon</a:t>
            </a:r>
            <a:r>
              <a:rPr lang="en-US" dirty="0">
                <a:ea typeface="Times New Roman"/>
                <a:cs typeface="Times New Roman"/>
              </a:rPr>
              <a:t>)</a:t>
            </a:r>
          </a:p>
          <a:p>
            <a:pPr>
              <a:lnSpc>
                <a:spcPct val="115000"/>
              </a:lnSpc>
            </a:pPr>
            <a:r>
              <a:rPr lang="en-US" dirty="0">
                <a:ea typeface="Times New Roman"/>
                <a:cs typeface="Times New Roman"/>
              </a:rPr>
              <a:t>significantly faster than lib/</a:t>
            </a:r>
            <a:r>
              <a:rPr lang="en-US" dirty="0" err="1">
                <a:ea typeface="Times New Roman"/>
                <a:cs typeface="Times New Roman"/>
              </a:rPr>
              <a:t>vt</a:t>
            </a:r>
            <a:r>
              <a:rPr lang="en-US" dirty="0">
                <a:ea typeface="Times New Roman"/>
                <a:cs typeface="Times New Roman"/>
              </a:rPr>
              <a:t> </a:t>
            </a:r>
            <a:r>
              <a:rPr lang="en-US" dirty="0" err="1">
                <a:ea typeface="Times New Roman"/>
                <a:cs typeface="Times New Roman"/>
              </a:rPr>
              <a:t>raytracer</a:t>
            </a:r>
            <a:r>
              <a:rPr lang="en-US" dirty="0">
                <a:ea typeface="Times New Roman"/>
                <a:cs typeface="Times New Roman"/>
              </a:rPr>
              <a:t> (according to Eric </a:t>
            </a:r>
            <a:r>
              <a:rPr lang="en-US" dirty="0" err="1">
                <a:ea typeface="Times New Roman"/>
                <a:cs typeface="Times New Roman"/>
              </a:rPr>
              <a:t>Tabellion</a:t>
            </a:r>
            <a:r>
              <a:rPr lang="en-US" dirty="0">
                <a:ea typeface="Times New Roman"/>
                <a:cs typeface="Times New Roman"/>
              </a:rPr>
              <a:t>)</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Anton </a:t>
            </a:r>
            <a:r>
              <a:rPr lang="en-US" sz="1600" b="1" dirty="0" err="1">
                <a:solidFill>
                  <a:srgbClr val="4F81BD"/>
                </a:solidFill>
                <a:latin typeface="Cambria"/>
                <a:ea typeface="Times New Roman"/>
                <a:cs typeface="Times New Roman"/>
              </a:rPr>
              <a:t>Kaplanyan</a:t>
            </a:r>
            <a:endParaRPr lang="en-US" sz="1600" b="1" dirty="0">
              <a:solidFill>
                <a:srgbClr val="4F81BD"/>
              </a:solidFill>
              <a:latin typeface="Cambria"/>
              <a:ea typeface="Times New Roman"/>
              <a:cs typeface="Times New Roman"/>
            </a:endParaRP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Spinoff of Anton </a:t>
            </a:r>
            <a:r>
              <a:rPr lang="en-US" dirty="0" err="1">
                <a:ea typeface="Times New Roman"/>
                <a:cs typeface="Times New Roman"/>
              </a:rPr>
              <a:t>Kaplanyan</a:t>
            </a:r>
            <a:endParaRPr lang="en-US" dirty="0">
              <a:ea typeface="Times New Roman"/>
              <a:cs typeface="Times New Roman"/>
            </a:endParaRP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Anton </a:t>
            </a:r>
            <a:r>
              <a:rPr lang="en-US" dirty="0" err="1">
                <a:ea typeface="Times New Roman"/>
                <a:cs typeface="Times New Roman"/>
              </a:rPr>
              <a:t>Kaplanyan</a:t>
            </a:r>
            <a:endParaRPr lang="en-US" dirty="0">
              <a:ea typeface="Times New Roman"/>
              <a:cs typeface="Times New Roman"/>
            </a:endParaRP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v2.3</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adopting ideas from </a:t>
            </a:r>
            <a:r>
              <a:rPr lang="en-US" dirty="0" err="1">
                <a:ea typeface="Times New Roman"/>
                <a:cs typeface="Times New Roman"/>
              </a:rPr>
              <a:t>Embree</a:t>
            </a:r>
            <a:r>
              <a:rPr lang="en-US" dirty="0">
                <a:ea typeface="Times New Roman"/>
                <a:cs typeface="Times New Roman"/>
              </a:rPr>
              <a:t> traversal and using </a:t>
            </a:r>
            <a:r>
              <a:rPr lang="en-US" dirty="0" err="1">
                <a:ea typeface="Times New Roman"/>
                <a:cs typeface="Times New Roman"/>
              </a:rPr>
              <a:t>Embree</a:t>
            </a:r>
            <a:r>
              <a:rPr lang="en-US" dirty="0">
                <a:ea typeface="Times New Roman"/>
                <a:cs typeface="Times New Roman"/>
              </a:rPr>
              <a:t> BVH builder</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In development</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Small Spin Off from KIT (http://cg.ivd.kit.edu/kaplanyan/)</a:t>
            </a:r>
          </a:p>
          <a:p>
            <a:pPr>
              <a:lnSpc>
                <a:spcPct val="115000"/>
              </a:lnSpc>
            </a:pPr>
            <a:r>
              <a:rPr lang="en-US" dirty="0">
                <a:ea typeface="Times New Roman"/>
                <a:cs typeface="Times New Roman"/>
              </a:rPr>
              <a:t> </a:t>
            </a:r>
          </a:p>
          <a:p>
            <a:pPr>
              <a:lnSpc>
                <a:spcPct val="115000"/>
              </a:lnSpc>
            </a:pPr>
            <a:r>
              <a:rPr lang="en-US" dirty="0">
                <a:ea typeface="Times New Roman"/>
                <a:cs typeface="Times New Roman"/>
              </a:rPr>
              <a:t>Cite: "I was recently improving BVH traversal robustness in our product. The traversal is very similar to the one you have in </a:t>
            </a:r>
            <a:r>
              <a:rPr lang="en-US" dirty="0" err="1">
                <a:ea typeface="Times New Roman"/>
                <a:cs typeface="Times New Roman"/>
              </a:rPr>
              <a:t>embree</a:t>
            </a:r>
            <a:r>
              <a:rPr lang="en-US" dirty="0">
                <a:ea typeface="Times New Roman"/>
                <a:cs typeface="Times New Roman"/>
              </a:rPr>
              <a:t> and we use </a:t>
            </a:r>
            <a:r>
              <a:rPr lang="en-US" dirty="0" err="1">
                <a:ea typeface="Times New Roman"/>
                <a:cs typeface="Times New Roman"/>
              </a:rPr>
              <a:t>embree</a:t>
            </a:r>
            <a:r>
              <a:rPr lang="en-US" dirty="0">
                <a:ea typeface="Times New Roman"/>
                <a:cs typeface="Times New Roman"/>
              </a:rPr>
              <a:t> for BVH </a:t>
            </a:r>
            <a:r>
              <a:rPr lang="en-US" dirty="0" err="1">
                <a:ea typeface="Times New Roman"/>
                <a:cs typeface="Times New Roman"/>
              </a:rPr>
              <a:t>builing</a:t>
            </a:r>
            <a:r>
              <a:rPr lang="en-US" dirty="0">
                <a:ea typeface="Times New Roman"/>
                <a:cs typeface="Times New Roman"/>
              </a:rPr>
              <a:t>."</a:t>
            </a:r>
          </a:p>
          <a:p>
            <a:pPr>
              <a:lnSpc>
                <a:spcPct val="115000"/>
              </a:lnSpc>
            </a:pPr>
            <a:r>
              <a:rPr lang="en-US" dirty="0">
                <a:ea typeface="Times New Roman"/>
                <a:cs typeface="Times New Roman"/>
              </a:rPr>
              <a:t> </a:t>
            </a:r>
          </a:p>
          <a:p>
            <a:pPr>
              <a:lnSpc>
                <a:spcPct val="115000"/>
              </a:lnSpc>
              <a:spcBef>
                <a:spcPts val="1000"/>
              </a:spcBef>
            </a:pPr>
            <a:r>
              <a:rPr lang="en-US" sz="1600" b="1" dirty="0" err="1">
                <a:solidFill>
                  <a:srgbClr val="4F81BD"/>
                </a:solidFill>
                <a:latin typeface="Cambria"/>
                <a:ea typeface="Times New Roman"/>
                <a:cs typeface="Times New Roman"/>
              </a:rPr>
              <a:t>Geomerics</a:t>
            </a:r>
            <a:endParaRPr lang="en-US" sz="1600" b="1" dirty="0">
              <a:solidFill>
                <a:srgbClr val="4F81BD"/>
              </a:solidFill>
              <a:latin typeface="Cambria"/>
              <a:ea typeface="Times New Roman"/>
              <a:cs typeface="Times New Roman"/>
            </a:endParaRP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err="1">
                <a:ea typeface="Times New Roman"/>
                <a:cs typeface="Times New Roman"/>
              </a:rPr>
              <a:t>Geomerics</a:t>
            </a:r>
            <a:endParaRPr lang="en-US" dirty="0">
              <a:ea typeface="Times New Roman"/>
              <a:cs typeface="Times New Roman"/>
            </a:endParaRP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err="1">
                <a:ea typeface="Times New Roman"/>
                <a:cs typeface="Times New Roman"/>
              </a:rPr>
              <a:t>Geomerics</a:t>
            </a:r>
            <a:r>
              <a:rPr lang="en-US" dirty="0">
                <a:ea typeface="Times New Roman"/>
                <a:cs typeface="Times New Roman"/>
              </a:rPr>
              <a:t> Enlighten</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solidFill>
                  <a:srgbClr val="0000FF"/>
                </a:solidFill>
                <a:ea typeface="Times New Roman"/>
                <a:cs typeface="Times New Roman"/>
                <a:hlinkClick r:id="rId24"/>
              </a:rPr>
              <a:t>www.geomerics.com</a:t>
            </a:r>
            <a:endParaRPr lang="en-US" dirty="0">
              <a:ea typeface="Times New Roman"/>
              <a:cs typeface="Times New Roman"/>
            </a:endParaRP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v1.0</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Internal tool</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2x – 3x</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Lighting </a:t>
            </a:r>
            <a:r>
              <a:rPr lang="en-US" dirty="0" err="1">
                <a:ea typeface="Times New Roman"/>
                <a:cs typeface="Times New Roman"/>
              </a:rPr>
              <a:t>prebacking</a:t>
            </a:r>
            <a:r>
              <a:rPr lang="en-US" dirty="0">
                <a:ea typeface="Times New Roman"/>
                <a:cs typeface="Times New Roman"/>
              </a:rPr>
              <a:t> for games</a:t>
            </a:r>
          </a:p>
          <a:p>
            <a:pPr>
              <a:lnSpc>
                <a:spcPct val="115000"/>
              </a:lnSpc>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Arnold</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Solid Angle</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Arnold</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solidFill>
                  <a:srgbClr val="0000FF"/>
                </a:solidFill>
                <a:ea typeface="Times New Roman"/>
                <a:cs typeface="Times New Roman"/>
                <a:hlinkClick r:id="rId25"/>
              </a:rPr>
              <a:t>www.solidangle.com</a:t>
            </a:r>
            <a:endParaRPr lang="en-US" dirty="0">
              <a:ea typeface="Times New Roman"/>
              <a:cs typeface="Times New Roman"/>
            </a:endParaRP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v1.0</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using only some parts of </a:t>
            </a:r>
            <a:r>
              <a:rPr lang="en-US" dirty="0" err="1">
                <a:ea typeface="Times New Roman"/>
                <a:cs typeface="Times New Roman"/>
              </a:rPr>
              <a:t>Embree</a:t>
            </a:r>
            <a:r>
              <a:rPr lang="en-US" dirty="0">
                <a:ea typeface="Times New Roman"/>
                <a:cs typeface="Times New Roman"/>
              </a:rPr>
              <a:t> BVH builder</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Commercial</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2x faster but also 2x memory</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dirty="0">
                <a:ea typeface="Times New Roman"/>
                <a:cs typeface="Times New Roman"/>
              </a:rPr>
              <a:t> </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err="1">
                <a:solidFill>
                  <a:srgbClr val="4F81BD"/>
                </a:solidFill>
                <a:latin typeface="Cambria"/>
                <a:ea typeface="Times New Roman"/>
                <a:cs typeface="Times New Roman"/>
              </a:rPr>
              <a:t>UBISoft</a:t>
            </a:r>
            <a:r>
              <a:rPr lang="en-US" sz="1600" b="1" dirty="0">
                <a:solidFill>
                  <a:srgbClr val="4F81BD"/>
                </a:solidFill>
                <a:latin typeface="Cambria"/>
                <a:ea typeface="Times New Roman"/>
                <a:cs typeface="Times New Roman"/>
              </a:rPr>
              <a:t> Motion Pictures</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err="1">
                <a:ea typeface="Times New Roman"/>
                <a:cs typeface="Times New Roman"/>
              </a:rPr>
              <a:t>UBISoft</a:t>
            </a:r>
            <a:r>
              <a:rPr lang="en-US" dirty="0">
                <a:ea typeface="Times New Roman"/>
                <a:cs typeface="Times New Roman"/>
              </a:rPr>
              <a:t> Motion Pictures (a division of </a:t>
            </a:r>
            <a:r>
              <a:rPr lang="en-US" dirty="0" err="1">
                <a:ea typeface="Times New Roman"/>
                <a:cs typeface="Times New Roman"/>
              </a:rPr>
              <a:t>Ubisoft</a:t>
            </a:r>
            <a:r>
              <a:rPr lang="en-US" dirty="0">
                <a:ea typeface="Times New Roman"/>
                <a:cs typeface="Times New Roman"/>
              </a:rPr>
              <a:t>, but making animated movies, not games)</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Their own</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err="1">
                <a:ea typeface="Times New Roman"/>
                <a:cs typeface="Times New Roman"/>
              </a:rPr>
              <a:t>Farchad</a:t>
            </a:r>
            <a:r>
              <a:rPr lang="en-US" dirty="0">
                <a:ea typeface="Times New Roman"/>
                <a:cs typeface="Times New Roman"/>
              </a:rPr>
              <a:t> </a:t>
            </a:r>
            <a:r>
              <a:rPr lang="en-US" dirty="0" err="1">
                <a:ea typeface="Times New Roman"/>
                <a:cs typeface="Times New Roman"/>
              </a:rPr>
              <a:t>Bidgolirad</a:t>
            </a:r>
            <a:r>
              <a:rPr lang="en-US" dirty="0">
                <a:ea typeface="Times New Roman"/>
                <a:cs typeface="Times New Roman"/>
              </a:rPr>
              <a:t> &lt;farchad.bidgolirad@ubisoft.com&gt;</a:t>
            </a: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V2.x</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Used in production renderer that is all open-source based; used to render movies for TV.</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 interested in Phi</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Located in Paris</a:t>
            </a:r>
          </a:p>
          <a:p>
            <a:pPr>
              <a:lnSpc>
                <a:spcPct val="115000"/>
              </a:lnSpc>
            </a:pPr>
            <a:r>
              <a:rPr lang="en-US" dirty="0">
                <a:ea typeface="Times New Roman"/>
                <a:cs typeface="Times New Roman"/>
              </a:rPr>
              <a:t>“We are really happy with the global performances, robustness of </a:t>
            </a:r>
            <a:r>
              <a:rPr lang="en-US" dirty="0" err="1">
                <a:ea typeface="Times New Roman"/>
                <a:cs typeface="Times New Roman"/>
              </a:rPr>
              <a:t>Embree</a:t>
            </a:r>
            <a:r>
              <a:rPr lang="en-US" dirty="0">
                <a:ea typeface="Times New Roman"/>
                <a:cs typeface="Times New Roman"/>
              </a:rPr>
              <a:t> and also the documentations. So thank you for the good job </a:t>
            </a:r>
            <a:r>
              <a:rPr lang="en-US" dirty="0">
                <a:latin typeface="Wingdings"/>
                <a:ea typeface="Times New Roman"/>
                <a:cs typeface="Times New Roman"/>
              </a:rPr>
              <a:t>J</a:t>
            </a:r>
            <a:r>
              <a:rPr lang="en-US" dirty="0">
                <a:ea typeface="Times New Roman"/>
                <a:cs typeface="Times New Roman"/>
              </a:rPr>
              <a:t>”</a:t>
            </a:r>
          </a:p>
          <a:p>
            <a:pPr>
              <a:lnSpc>
                <a:spcPct val="115000"/>
              </a:lnSpc>
            </a:pPr>
            <a:r>
              <a:rPr lang="en-US" dirty="0">
                <a:ea typeface="Times New Roman"/>
                <a:cs typeface="Times New Roman"/>
              </a:rPr>
              <a:t>“Our renderer is running on production now, so the next thing is to take care of the optimization and hardware acceleration.”</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XRT Renderer</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None</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XRT Renderer</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ea typeface="Times New Roman"/>
                <a:cs typeface="Times New Roman"/>
              </a:rPr>
              <a:t>http://xrt.wikidot.com/</a:t>
            </a: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V1.1</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Using modified version of </a:t>
            </a:r>
            <a:r>
              <a:rPr lang="en-US" dirty="0" err="1">
                <a:ea typeface="Times New Roman"/>
                <a:cs typeface="Times New Roman"/>
              </a:rPr>
              <a:t>Embree</a:t>
            </a:r>
            <a:r>
              <a:rPr lang="en-US" dirty="0">
                <a:ea typeface="Times New Roman"/>
                <a:cs typeface="Times New Roman"/>
              </a:rPr>
              <a:t> BVH builder and traverse.</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 interested in Phi</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Activision</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Activision</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Internal Tool</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ea typeface="Times New Roman"/>
                <a:cs typeface="Times New Roman"/>
              </a:rPr>
              <a:t>http://www.activision.com/</a:t>
            </a: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en-US" dirty="0">
                <a:ea typeface="Times New Roman"/>
                <a:cs typeface="Times New Roman"/>
              </a:rPr>
              <a:t>Sloan, Peter-Pike [Peter-Pike.Sloan@activision.com]</a:t>
            </a:r>
          </a:p>
          <a:p>
            <a:pPr>
              <a:lnSpc>
                <a:spcPct val="115000"/>
              </a:lnSpc>
            </a:pPr>
            <a:r>
              <a:rPr lang="en-US" dirty="0" err="1">
                <a:ea typeface="Times New Roman"/>
                <a:cs typeface="Times New Roman"/>
              </a:rPr>
              <a:t>Ko</a:t>
            </a:r>
            <a:r>
              <a:rPr lang="en-US" dirty="0">
                <a:ea typeface="Times New Roman"/>
                <a:cs typeface="Times New Roman"/>
              </a:rPr>
              <a:t>, Manny [Manny.Ko@activision.com]</a:t>
            </a:r>
          </a:p>
          <a:p>
            <a:pPr>
              <a:lnSpc>
                <a:spcPct val="115000"/>
              </a:lnSpc>
            </a:pPr>
            <a:r>
              <a:rPr lang="de-DE" dirty="0">
                <a:ea typeface="Times New Roman"/>
                <a:cs typeface="Times New Roman"/>
              </a:rPr>
              <a:t>Iwanicki, Michal [Michal.Iwanicki@activision.com]</a:t>
            </a:r>
            <a:endParaRPr lang="en-US" dirty="0">
              <a:ea typeface="Times New Roman"/>
              <a:cs typeface="Times New Roman"/>
            </a:endParaRP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v2.0, v2.1, v2.3.1 (on trunk, regular contacts)</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Light Pre-Baking for Games (http://www.ppsloan.org/publications/BungieBake.pdf)</a:t>
            </a:r>
            <a:br>
              <a:rPr lang="en-US" dirty="0">
                <a:ea typeface="Times New Roman"/>
                <a:cs typeface="Times New Roman"/>
              </a:rPr>
            </a:br>
            <a:r>
              <a:rPr lang="en-US" dirty="0">
                <a:ea typeface="Times New Roman"/>
                <a:cs typeface="Times New Roman"/>
              </a:rPr>
              <a:t>Not shipping with final game, not used on actual end-users hardware; but used by artists and developers for pre-baking content during game development in (according to PP) all Activision locations.</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They use Microsoft Compiler</a:t>
            </a:r>
          </a:p>
          <a:p>
            <a:pPr>
              <a:lnSpc>
                <a:spcPct val="115000"/>
              </a:lnSpc>
            </a:pPr>
            <a:r>
              <a:rPr lang="en-US" dirty="0">
                <a:ea typeface="Times New Roman"/>
                <a:cs typeface="Times New Roman"/>
              </a:rPr>
              <a:t>They always trace entire batches of rays; interested in streaming or large-packet techniques if those give higher speedup.</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Poser</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err="1">
                <a:ea typeface="Times New Roman"/>
                <a:cs typeface="Times New Roman"/>
              </a:rPr>
              <a:t>SmithMicro</a:t>
            </a:r>
            <a:r>
              <a:rPr lang="en-US" dirty="0">
                <a:ea typeface="Times New Roman"/>
                <a:cs typeface="Times New Roman"/>
              </a:rPr>
              <a:t> Software</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ea typeface="Times New Roman"/>
                <a:cs typeface="Times New Roman"/>
              </a:rPr>
              <a:t>http://poser.smithmicro.com/</a:t>
            </a: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de-DE" dirty="0">
                <a:ea typeface="Times New Roman"/>
                <a:cs typeface="Times New Roman"/>
              </a:rPr>
              <a:t> </a:t>
            </a:r>
            <a:endParaRPr lang="en-US" dirty="0">
              <a:ea typeface="Times New Roman"/>
              <a:cs typeface="Times New Roman"/>
            </a:endParaRP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v1.X</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Character Animation Tool</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err="1">
                <a:ea typeface="Times New Roman"/>
                <a:cs typeface="Times New Roman"/>
              </a:rPr>
              <a:t>MacOSX</a:t>
            </a:r>
            <a:r>
              <a:rPr lang="en-US" dirty="0">
                <a:ea typeface="Times New Roman"/>
                <a:cs typeface="Times New Roman"/>
              </a:rPr>
              <a:t> 64Bit, Windows 64Bit</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Commercial Tool</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Unknown</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spcAft>
                <a:spcPts val="1000"/>
              </a:spcAft>
            </a:pPr>
            <a:r>
              <a:rPr lang="en-US" dirty="0">
                <a:ea typeface="Times New Roman"/>
                <a:cs typeface="Times New Roman"/>
              </a:rPr>
              <a:t> </a:t>
            </a:r>
          </a:p>
          <a:p>
            <a:pPr>
              <a:lnSpc>
                <a:spcPct val="115000"/>
              </a:lnSpc>
              <a:spcBef>
                <a:spcPts val="1000"/>
              </a:spcBef>
            </a:pPr>
            <a:r>
              <a:rPr lang="en-US" sz="1600" b="1" dirty="0">
                <a:solidFill>
                  <a:srgbClr val="4F81BD"/>
                </a:solidFill>
                <a:latin typeface="Cambria"/>
                <a:ea typeface="Times New Roman"/>
                <a:cs typeface="Times New Roman"/>
              </a:rPr>
              <a:t>Visual Graphics Framework</a:t>
            </a:r>
          </a:p>
          <a:p>
            <a:pPr>
              <a:lnSpc>
                <a:spcPct val="115000"/>
              </a:lnSpc>
            </a:pPr>
            <a:r>
              <a:rPr lang="en-US" b="1" dirty="0">
                <a:ea typeface="Times New Roman"/>
                <a:cs typeface="Times New Roman"/>
              </a:rPr>
              <a:t>Company:</a:t>
            </a:r>
            <a:endParaRPr lang="en-US" dirty="0">
              <a:ea typeface="Times New Roman"/>
              <a:cs typeface="Times New Roman"/>
            </a:endParaRPr>
          </a:p>
          <a:p>
            <a:pPr>
              <a:lnSpc>
                <a:spcPct val="115000"/>
              </a:lnSpc>
            </a:pPr>
            <a:r>
              <a:rPr lang="en-US" dirty="0">
                <a:ea typeface="Times New Roman"/>
                <a:cs typeface="Times New Roman"/>
              </a:rPr>
              <a:t>Open Source project</a:t>
            </a:r>
          </a:p>
          <a:p>
            <a:pPr>
              <a:lnSpc>
                <a:spcPct val="115000"/>
              </a:lnSpc>
            </a:pPr>
            <a:r>
              <a:rPr lang="en-US" b="1" dirty="0">
                <a:ea typeface="Times New Roman"/>
                <a:cs typeface="Times New Roman"/>
              </a:rPr>
              <a:t>Renderer:</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a:ea typeface="Times New Roman"/>
                <a:cs typeface="Times New Roman"/>
              </a:rPr>
              <a:t>Webpage:</a:t>
            </a:r>
            <a:endParaRPr lang="en-US" dirty="0">
              <a:ea typeface="Times New Roman"/>
              <a:cs typeface="Times New Roman"/>
            </a:endParaRPr>
          </a:p>
          <a:p>
            <a:pPr>
              <a:lnSpc>
                <a:spcPct val="115000"/>
              </a:lnSpc>
            </a:pPr>
            <a:r>
              <a:rPr lang="en-US" dirty="0">
                <a:ea typeface="Times New Roman"/>
                <a:cs typeface="Times New Roman"/>
              </a:rPr>
              <a:t>https://www.visualgraphics.tv</a:t>
            </a:r>
          </a:p>
          <a:p>
            <a:pPr>
              <a:lnSpc>
                <a:spcPct val="115000"/>
              </a:lnSpc>
            </a:pPr>
            <a:r>
              <a:rPr lang="en-US" b="1" dirty="0">
                <a:ea typeface="Times New Roman"/>
                <a:cs typeface="Times New Roman"/>
              </a:rPr>
              <a:t>Contact:</a:t>
            </a:r>
            <a:endParaRPr lang="en-US" dirty="0">
              <a:ea typeface="Times New Roman"/>
              <a:cs typeface="Times New Roman"/>
            </a:endParaRPr>
          </a:p>
          <a:p>
            <a:pPr>
              <a:lnSpc>
                <a:spcPct val="115000"/>
              </a:lnSpc>
            </a:pPr>
            <a:r>
              <a:rPr lang="de-DE" dirty="0">
                <a:ea typeface="Times New Roman"/>
                <a:cs typeface="Times New Roman"/>
              </a:rPr>
              <a:t>Markus Mönig [markusm@visualgraphics.tv]</a:t>
            </a:r>
            <a:endParaRPr lang="en-US" dirty="0">
              <a:ea typeface="Times New Roman"/>
              <a:cs typeface="Times New Roman"/>
            </a:endParaRPr>
          </a:p>
          <a:p>
            <a:pPr>
              <a:lnSpc>
                <a:spcPct val="115000"/>
              </a:lnSpc>
            </a:pPr>
            <a:r>
              <a:rPr lang="en-US" b="1" dirty="0" err="1">
                <a:ea typeface="Times New Roman"/>
                <a:cs typeface="Times New Roman"/>
              </a:rPr>
              <a:t>Embree</a:t>
            </a:r>
            <a:r>
              <a:rPr lang="en-US" b="1" dirty="0">
                <a:ea typeface="Times New Roman"/>
                <a:cs typeface="Times New Roman"/>
              </a:rPr>
              <a:t> Version:</a:t>
            </a:r>
            <a:endParaRPr lang="en-US" dirty="0">
              <a:ea typeface="Times New Roman"/>
              <a:cs typeface="Times New Roman"/>
            </a:endParaRPr>
          </a:p>
          <a:p>
            <a:pPr>
              <a:lnSpc>
                <a:spcPct val="115000"/>
              </a:lnSpc>
            </a:pPr>
            <a:r>
              <a:rPr lang="en-US" dirty="0">
                <a:ea typeface="Times New Roman"/>
                <a:cs typeface="Times New Roman"/>
              </a:rPr>
              <a:t>v3.5</a:t>
            </a:r>
          </a:p>
          <a:p>
            <a:pPr>
              <a:lnSpc>
                <a:spcPct val="115000"/>
              </a:lnSpc>
            </a:pPr>
            <a:r>
              <a:rPr lang="en-US" b="1" dirty="0">
                <a:ea typeface="Times New Roman"/>
                <a:cs typeface="Times New Roman"/>
              </a:rPr>
              <a:t>Usage:</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a:ea typeface="Times New Roman"/>
                <a:cs typeface="Times New Roman"/>
              </a:rPr>
              <a:t>CPU:</a:t>
            </a:r>
            <a:endParaRPr lang="en-US" dirty="0">
              <a:ea typeface="Times New Roman"/>
              <a:cs typeface="Times New Roman"/>
            </a:endParaRPr>
          </a:p>
          <a:p>
            <a:pPr>
              <a:lnSpc>
                <a:spcPct val="115000"/>
              </a:lnSpc>
            </a:pPr>
            <a:r>
              <a:rPr lang="en-US" dirty="0">
                <a:ea typeface="Times New Roman"/>
                <a:cs typeface="Times New Roman"/>
              </a:rPr>
              <a:t>Xeon</a:t>
            </a:r>
          </a:p>
          <a:p>
            <a:pPr>
              <a:lnSpc>
                <a:spcPct val="115000"/>
              </a:lnSpc>
            </a:pPr>
            <a:r>
              <a:rPr lang="en-US" b="1" dirty="0">
                <a:ea typeface="Times New Roman"/>
                <a:cs typeface="Times New Roman"/>
              </a:rPr>
              <a:t>Platforms:</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a:ea typeface="Times New Roman"/>
                <a:cs typeface="Times New Roman"/>
              </a:rPr>
              <a:t>License:</a:t>
            </a:r>
            <a:endParaRPr lang="en-US" dirty="0">
              <a:ea typeface="Times New Roman"/>
              <a:cs typeface="Times New Roman"/>
            </a:endParaRPr>
          </a:p>
          <a:p>
            <a:pPr>
              <a:lnSpc>
                <a:spcPct val="115000"/>
              </a:lnSpc>
            </a:pPr>
            <a:r>
              <a:rPr lang="en-US" dirty="0">
                <a:ea typeface="Times New Roman"/>
                <a:cs typeface="Times New Roman"/>
              </a:rPr>
              <a:t>LGPL v3</a:t>
            </a:r>
          </a:p>
          <a:p>
            <a:pPr>
              <a:lnSpc>
                <a:spcPct val="115000"/>
              </a:lnSpc>
            </a:pPr>
            <a:r>
              <a:rPr lang="en-US" b="1" dirty="0">
                <a:ea typeface="Times New Roman"/>
                <a:cs typeface="Times New Roman"/>
              </a:rPr>
              <a:t>Speedup:</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pPr>
            <a:r>
              <a:rPr lang="en-US" b="1" dirty="0">
                <a:ea typeface="Times New Roman"/>
                <a:cs typeface="Times New Roman"/>
              </a:rPr>
              <a:t>Other:</a:t>
            </a:r>
            <a:endParaRPr lang="en-US" dirty="0">
              <a:ea typeface="Times New Roman"/>
              <a:cs typeface="Times New Roman"/>
            </a:endParaRPr>
          </a:p>
          <a:p>
            <a:pPr>
              <a:lnSpc>
                <a:spcPct val="115000"/>
              </a:lnSpc>
            </a:pPr>
            <a:r>
              <a:rPr lang="en-US" dirty="0">
                <a:ea typeface="Times New Roman"/>
                <a:cs typeface="Times New Roman"/>
              </a:rPr>
              <a:t> </a:t>
            </a:r>
          </a:p>
          <a:p>
            <a:pPr>
              <a:lnSpc>
                <a:spcPct val="115000"/>
              </a:lnSpc>
              <a:spcAft>
                <a:spcPts val="1000"/>
              </a:spcAft>
            </a:pPr>
            <a:r>
              <a:rPr lang="en-US" dirty="0">
                <a:ea typeface="Times New Roman"/>
                <a:cs typeface="Times New Roman"/>
              </a:rPr>
              <a:t> </a:t>
            </a:r>
          </a:p>
          <a:p>
            <a:endParaRPr lang="en-US" dirty="0"/>
          </a:p>
        </p:txBody>
      </p:sp>
    </p:spTree>
    <p:extLst>
      <p:ext uri="{BB962C8B-B14F-4D97-AF65-F5344CB8AC3E}">
        <p14:creationId xmlns:p14="http://schemas.microsoft.com/office/powerpoint/2010/main" val="1328693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OSPray</a:t>
            </a:r>
            <a:r>
              <a:rPr lang="en-US" baseline="0" dirty="0" smtClean="0"/>
              <a:t> has very </a:t>
            </a:r>
            <a:r>
              <a:rPr lang="en-US" dirty="0" smtClean="0"/>
              <a:t>Impactful Early adopters</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40</a:t>
            </a:fld>
            <a:endParaRPr lang="en-US" dirty="0"/>
          </a:p>
        </p:txBody>
      </p:sp>
    </p:spTree>
    <p:extLst>
      <p:ext uri="{BB962C8B-B14F-4D97-AF65-F5344CB8AC3E}">
        <p14:creationId xmlns:p14="http://schemas.microsoft.com/office/powerpoint/2010/main" val="1196278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things to note here</a:t>
            </a:r>
            <a:r>
              <a:rPr lang="en-US" baseline="0" dirty="0" smtClean="0"/>
              <a:t> is </a:t>
            </a:r>
          </a:p>
          <a:p>
            <a:pPr marL="228600" indent="-228600">
              <a:buAutoNum type="arabicParenR"/>
            </a:pPr>
            <a:r>
              <a:rPr lang="en-US" baseline="0" dirty="0" smtClean="0"/>
              <a:t>This is Ray traced (</a:t>
            </a:r>
            <a:r>
              <a:rPr lang="en-US" baseline="0" dirty="0" err="1" smtClean="0"/>
              <a:t>ie</a:t>
            </a:r>
            <a:r>
              <a:rPr lang="en-US" baseline="0" dirty="0" smtClean="0"/>
              <a:t>. higher fidelity up to photorealistic rendering via real-time modeling of “light”) vs. standard GPU “OpenGL” rasterization (</a:t>
            </a:r>
            <a:r>
              <a:rPr lang="en-US" baseline="0" dirty="0" err="1" smtClean="0"/>
              <a:t>ie</a:t>
            </a:r>
            <a:r>
              <a:rPr lang="en-US" baseline="0" dirty="0" smtClean="0"/>
              <a:t>. approximations, pre-baked lighting, less flexible)</a:t>
            </a:r>
          </a:p>
          <a:p>
            <a:pPr marL="228600" indent="-228600">
              <a:buAutoNum type="arabicParenR"/>
            </a:pPr>
            <a:r>
              <a:rPr lang="en-US" baseline="0" dirty="0" smtClean="0"/>
              <a:t>Yes, for tiny/small amounts of data a GPU using OpenGL can outperform (in framerate) but falls over as sizes grow.</a:t>
            </a:r>
          </a:p>
          <a:p>
            <a:pPr marL="228600" indent="-228600">
              <a:buAutoNum type="arabicParenR"/>
            </a:pPr>
            <a:r>
              <a:rPr lang="en-US" baseline="0" dirty="0" smtClean="0"/>
              <a:t>Note that Ray traced rending maintains framerate at interactive levels even as the size of the data increases</a:t>
            </a:r>
          </a:p>
          <a:p>
            <a:pPr marL="228600" indent="-228600">
              <a:buAutoNum type="arabicParenR"/>
            </a:pPr>
            <a:r>
              <a:rPr lang="en-US" baseline="0" dirty="0" smtClean="0"/>
              <a:t>Eventually as the data approaches the GPU memory limit, it simply fails/crashes while </a:t>
            </a:r>
            <a:r>
              <a:rPr lang="en-US" baseline="0" dirty="0" err="1" smtClean="0"/>
              <a:t>OSPRay</a:t>
            </a:r>
            <a:r>
              <a:rPr lang="en-US" baseline="0" dirty="0" smtClean="0"/>
              <a:t> can scale up to the CPU DDR memory and then beyond with OPA/MPI</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41</a:t>
            </a:fld>
            <a:endParaRPr lang="en-US" dirty="0"/>
          </a:p>
        </p:txBody>
      </p:sp>
    </p:spTree>
    <p:extLst>
      <p:ext uri="{BB962C8B-B14F-4D97-AF65-F5344CB8AC3E}">
        <p14:creationId xmlns:p14="http://schemas.microsoft.com/office/powerpoint/2010/main" val="165708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0D064-91B9-48DB-950D-839C89D88D29}"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692561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SDVis</a:t>
            </a:r>
            <a:r>
              <a:rPr lang="en-US" dirty="0" smtClean="0"/>
              <a:t> Appliance offers a pre-configured solution for in-situ,</a:t>
            </a:r>
            <a:r>
              <a:rPr lang="en-US" baseline="0" dirty="0" smtClean="0"/>
              <a:t> post-processing, and professional rendering visualization tasks. It does this with higher performance and a lower cost than competing GPU-based solutions. It can support visualization of data sets up to 1.5TB in size. To find out more use the above information to get pricing, availability, and more details.</a:t>
            </a:r>
          </a:p>
        </p:txBody>
      </p:sp>
      <p:sp>
        <p:nvSpPr>
          <p:cNvPr id="4" name="Slide Number Placeholder 3"/>
          <p:cNvSpPr>
            <a:spLocks noGrp="1"/>
          </p:cNvSpPr>
          <p:nvPr>
            <p:ph type="sldNum" sz="quarter" idx="10"/>
          </p:nvPr>
        </p:nvSpPr>
        <p:spPr/>
        <p:txBody>
          <a:bodyPr/>
          <a:lstStyle/>
          <a:p>
            <a:fld id="{D61C8689-8455-3546-ADF9-3B7273760F66}" type="slidenum">
              <a:rPr lang="en-US" smtClean="0">
                <a:solidFill>
                  <a:prstClr val="black"/>
                </a:solidFill>
                <a:latin typeface="Arial" panose="020B0604020202020204" pitchFamily="34" charset="0"/>
              </a:rPr>
              <a:pPr/>
              <a:t>45</a:t>
            </a:fld>
            <a:endParaRPr lang="en-US" dirty="0">
              <a:solidFill>
                <a:prstClr val="black"/>
              </a:solidFill>
              <a:latin typeface="Arial" panose="020B0604020202020204" pitchFamily="34" charset="0"/>
            </a:endParaRPr>
          </a:p>
        </p:txBody>
      </p:sp>
    </p:spTree>
    <p:extLst>
      <p:ext uri="{BB962C8B-B14F-4D97-AF65-F5344CB8AC3E}">
        <p14:creationId xmlns:p14="http://schemas.microsoft.com/office/powerpoint/2010/main" val="726660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SDVis</a:t>
            </a:r>
            <a:r>
              <a:rPr lang="en-US" dirty="0" smtClean="0"/>
              <a:t> Appliance</a:t>
            </a:r>
            <a:r>
              <a:rPr lang="en-US" baseline="0" dirty="0" smtClean="0"/>
              <a:t> (Software Defined Visualization Appliance) includes all the necessary software for visualization including </a:t>
            </a:r>
            <a:r>
              <a:rPr lang="en-US" baseline="0" dirty="0" err="1" smtClean="0"/>
              <a:t>SDVis</a:t>
            </a:r>
            <a:r>
              <a:rPr lang="en-US" baseline="0" dirty="0" smtClean="0"/>
              <a:t> Software (</a:t>
            </a:r>
            <a:r>
              <a:rPr lang="en-US" baseline="0" dirty="0" err="1" smtClean="0"/>
              <a:t>ParaView</a:t>
            </a:r>
            <a:r>
              <a:rPr lang="en-US" baseline="0" dirty="0" smtClean="0"/>
              <a:t>, VTK, </a:t>
            </a:r>
            <a:r>
              <a:rPr lang="en-US" baseline="0" dirty="0" err="1" smtClean="0"/>
              <a:t>VisIt</a:t>
            </a:r>
            <a:r>
              <a:rPr lang="en-US" baseline="0" dirty="0" smtClean="0"/>
              <a:t>, VMD), Intel® Parallel Studio Cluster Edition, and software SW Development Tools. It also includes the Intel® HPC Orchestrator management software. It has 1 Intel® Xeon® management node, 1 Intel® Xeon® storage node, and 8 Intel® Xeon Phi™ compute nodes. It has 32TB RAID for storage and includes a 24 port Intel® Omni-Path switch and a 24 port Ethernet switch. Use the contact information to get availability, pricing, and more details.</a:t>
            </a:r>
          </a:p>
          <a:p>
            <a:endParaRPr lang="en-US" baseline="0"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pPr/>
              <a:t>46</a:t>
            </a:fld>
            <a:endParaRPr lang="en-US" dirty="0"/>
          </a:p>
        </p:txBody>
      </p:sp>
    </p:spTree>
    <p:extLst>
      <p:ext uri="{BB962C8B-B14F-4D97-AF65-F5344CB8AC3E}">
        <p14:creationId xmlns:p14="http://schemas.microsoft.com/office/powerpoint/2010/main" val="753876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3FB3FA-C830-445B-A142-1E421B2C8A7E}" type="slidenum">
              <a:rPr lang="en-US" smtClean="0"/>
              <a:pPr/>
              <a:t>57</a:t>
            </a:fld>
            <a:endParaRPr lang="en-US" dirty="0"/>
          </a:p>
        </p:txBody>
      </p:sp>
    </p:spTree>
    <p:extLst>
      <p:ext uri="{BB962C8B-B14F-4D97-AF65-F5344CB8AC3E}">
        <p14:creationId xmlns:p14="http://schemas.microsoft.com/office/powerpoint/2010/main" val="1742419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smtClean="0"/>
              <a:t>Key Message:</a:t>
            </a:r>
            <a:r>
              <a:rPr lang="en-US" dirty="0" smtClean="0"/>
              <a:t> </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But HPC could do so much more if we could overcome</a:t>
            </a:r>
            <a:r>
              <a:rPr lang="en-US" baseline="0" dirty="0" smtClean="0"/>
              <a:t> these barriers</a:t>
            </a:r>
          </a:p>
          <a:p>
            <a:pPr marL="171450" indent="-171450">
              <a:buFont typeface="Arial" panose="020B0604020202020204" pitchFamily="34" charset="0"/>
              <a:buChar char="•"/>
            </a:pPr>
            <a:r>
              <a:rPr lang="en-US" baseline="0" dirty="0" smtClean="0"/>
              <a:t>‘The Walls’ represent the base technical barriers the industry is facing in compute, memory, I/O, storage and power</a:t>
            </a:r>
          </a:p>
          <a:p>
            <a:pPr marL="171450" indent="-171450">
              <a:buFont typeface="Arial" panose="020B0604020202020204" pitchFamily="34" charset="0"/>
              <a:buChar char="•"/>
            </a:pPr>
            <a:r>
              <a:rPr lang="en-US" baseline="0" dirty="0" smtClean="0"/>
              <a:t>This is compounded with different workloads hitting these walls differently, driving separate systems with specialized hardware and softer for each workload – increasing acquisition and management costs and reducing efficiencies (load balancing)</a:t>
            </a:r>
          </a:p>
          <a:p>
            <a:pPr marL="171450" indent="-171450">
              <a:buFont typeface="Arial" panose="020B0604020202020204" pitchFamily="34" charset="0"/>
              <a:buChar char="•"/>
            </a:pPr>
            <a:r>
              <a:rPr lang="en-US" baseline="0" dirty="0" smtClean="0"/>
              <a:t>Both of these have driven the complexity of acquiring, managing and programming for an HPC system, and we need new methods and tools to reduce this complexity to extend HPC’s reach (Cloud, holistic software stacks, new programming models)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Background: </a:t>
            </a:r>
            <a:r>
              <a:rPr lang="en-US" dirty="0" smtClean="0"/>
              <a:t>However,</a:t>
            </a:r>
            <a:r>
              <a:rPr lang="en-US" baseline="0" dirty="0" smtClean="0"/>
              <a:t> HPC could do so much more than is currently possible, if we can overcome several growing challenges facing HPC. (A growing challenge is not necessarily a new challenge, simply one that is becoming more of a problem over time)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On the left, are the main technical barriers that we’re used to hearing about. “The Walls” (memory, I/O, storage and power walls). Areas where we’ve been relying on new technologies to push these walls back. However, as we run into multiple walls, I.E. faster compute, memory and I/O but at lower total power, new technologies alone cannot overcome all of the walls. These issues compound as you attempt to scale both your application and the system you’re running it 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We see this effect in the middle column. Due to divergent workloads, shown here as traditional modeling and simulation on the left, visualization on the top (key to HPC, as visualization is how we derive insight from our data), Big Data and data analytics on the right, and Machine Learning on the bottom. Because of fundamental nature of these workloads stresses different parts of a machine (compute, memory, I/O), we’ve often created dedicated systems running specialized hardware and software for specific workloads. This increases the cost of acquiring and managing a system while reducing the efficiency of that system (unable to load balance between workloads on different systems).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These are only adding to the complexity already involved in acquiring and running an HPC system, which is limiting the number and types of end users that can utilize HPC. Reducing this complexity is a crucial step in enabling more people to take advantage of the aforementioned benefits HPC offers (previous slide). This democratization could take many forms; cloud resources to reduce the complexity of acquiring and managing an HPC system, holistic system software stacks to reduce the complexity of utilizing the hardware, or new programming models to reduce the complexity of creating HPC applications. </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61C8689-8455-3546-ADF9-3B7273760F66}" type="slidenum">
              <a:rPr lang="en-US" smtClean="0"/>
              <a:pPr/>
              <a:t>15</a:t>
            </a:fld>
            <a:endParaRPr lang="en-US" dirty="0"/>
          </a:p>
        </p:txBody>
      </p:sp>
    </p:spTree>
    <p:extLst>
      <p:ext uri="{BB962C8B-B14F-4D97-AF65-F5344CB8AC3E}">
        <p14:creationId xmlns:p14="http://schemas.microsoft.com/office/powerpoint/2010/main" val="73131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we’ve come to</a:t>
            </a:r>
            <a:r>
              <a:rPr lang="en-US" baseline="0" dirty="0" smtClean="0"/>
              <a:t> in large scale Vis and Graphics over the past decade plus..</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16</a:t>
            </a:fld>
            <a:endParaRPr lang="en-US" dirty="0"/>
          </a:p>
        </p:txBody>
      </p:sp>
    </p:spTree>
    <p:extLst>
      <p:ext uri="{BB962C8B-B14F-4D97-AF65-F5344CB8AC3E}">
        <p14:creationId xmlns:p14="http://schemas.microsoft.com/office/powerpoint/2010/main" val="77325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20</a:t>
            </a:fld>
            <a:endParaRPr lang="en-US" dirty="0"/>
          </a:p>
        </p:txBody>
      </p:sp>
    </p:spTree>
    <p:extLst>
      <p:ext uri="{BB962C8B-B14F-4D97-AF65-F5344CB8AC3E}">
        <p14:creationId xmlns:p14="http://schemas.microsoft.com/office/powerpoint/2010/main" val="988076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on any platform – can visualize on laptops</a:t>
            </a:r>
            <a:r>
              <a:rPr lang="en-US" baseline="0" dirty="0" smtClean="0"/>
              <a:t> and workstations too -  biggest data challenges may need a full cluster not just a specialty ‘</a:t>
            </a:r>
            <a:r>
              <a:rPr lang="en-US" baseline="0" dirty="0" err="1" smtClean="0"/>
              <a:t>vis</a:t>
            </a:r>
            <a:r>
              <a:rPr lang="en-US" baseline="0" dirty="0" smtClean="0"/>
              <a:t>’ cluster…   Target for YOUR use cases….   </a:t>
            </a:r>
          </a:p>
        </p:txBody>
      </p:sp>
      <p:sp>
        <p:nvSpPr>
          <p:cNvPr id="4" name="Slide Number Placeholder 3"/>
          <p:cNvSpPr>
            <a:spLocks noGrp="1"/>
          </p:cNvSpPr>
          <p:nvPr>
            <p:ph type="sldNum" sz="quarter" idx="10"/>
          </p:nvPr>
        </p:nvSpPr>
        <p:spPr/>
        <p:txBody>
          <a:bodyPr/>
          <a:lstStyle/>
          <a:p>
            <a:fld id="{D61C8689-8455-3546-ADF9-3B7273760F66}" type="slidenum">
              <a:rPr lang="en-US" smtClean="0"/>
              <a:pPr/>
              <a:t>21</a:t>
            </a:fld>
            <a:endParaRPr lang="en-US"/>
          </a:p>
        </p:txBody>
      </p:sp>
    </p:spTree>
    <p:extLst>
      <p:ext uri="{BB962C8B-B14F-4D97-AF65-F5344CB8AC3E}">
        <p14:creationId xmlns:p14="http://schemas.microsoft.com/office/powerpoint/2010/main" val="178434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919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Mention that slow disk reduces simulation rate</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Mention that you don’t want post process to do same</a:t>
            </a:r>
          </a:p>
        </p:txBody>
      </p:sp>
      <p:sp>
        <p:nvSpPr>
          <p:cNvPr id="103" name="Shape 1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a:buSzPct val="25000"/>
            </a:pPr>
            <a:fld id="{00000000-1234-1234-1234-123412341234}" type="slidenum">
              <a:rPr lang="en-US">
                <a:solidFill>
                  <a:prstClr val="black"/>
                </a:solidFill>
                <a:latin typeface="Calibri"/>
                <a:ea typeface="Calibri"/>
                <a:cs typeface="Calibri"/>
                <a:sym typeface="Calibri"/>
              </a:rPr>
              <a:pPr>
                <a:buSzPct val="25000"/>
              </a:pPr>
              <a:t>26</a:t>
            </a:fld>
            <a:endParaRPr lang="en-US">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59266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smtClean="0"/>
              <a:t>Audience:</a:t>
            </a:r>
            <a:r>
              <a:rPr lang="en-US" baseline="0" dirty="0" smtClean="0"/>
              <a:t> SW developers in research (including academics)</a:t>
            </a:r>
          </a:p>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27</a:t>
            </a:fld>
            <a:endParaRPr lang="en-US" dirty="0"/>
          </a:p>
        </p:txBody>
      </p:sp>
    </p:spTree>
    <p:extLst>
      <p:ext uri="{BB962C8B-B14F-4D97-AF65-F5344CB8AC3E}">
        <p14:creationId xmlns:p14="http://schemas.microsoft.com/office/powerpoint/2010/main" val="1216732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68244" indent="-168244">
              <a:buFontTx/>
              <a:buChar char="-"/>
            </a:pPr>
            <a:r>
              <a:rPr lang="en-US" dirty="0" smtClean="0"/>
              <a:t>Focus on performance</a:t>
            </a:r>
          </a:p>
          <a:p>
            <a:pPr marL="168244" indent="-168244">
              <a:buFontTx/>
              <a:buChar char="-"/>
            </a:pPr>
            <a:r>
              <a:rPr lang="en-US" dirty="0" smtClean="0"/>
              <a:t>Drop</a:t>
            </a:r>
            <a:r>
              <a:rPr lang="en-US" baseline="0" dirty="0" smtClean="0"/>
              <a:t> in replacement: turns compute nodes into </a:t>
            </a:r>
            <a:r>
              <a:rPr lang="en-US" baseline="0" dirty="0" err="1" smtClean="0"/>
              <a:t>vis</a:t>
            </a:r>
            <a:r>
              <a:rPr lang="en-US" baseline="0" dirty="0" smtClean="0"/>
              <a:t> nodes!</a:t>
            </a:r>
          </a:p>
          <a:p>
            <a:pPr marL="168244" indent="-168244">
              <a:buFontTx/>
              <a:buChar char="-"/>
            </a:pPr>
            <a:r>
              <a:rPr lang="en-US" baseline="0" dirty="0" smtClean="0"/>
              <a:t>Growing subset of OpenGL features</a:t>
            </a:r>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29</a:t>
            </a:fld>
            <a:endParaRPr lang="en-US"/>
          </a:p>
        </p:txBody>
      </p:sp>
    </p:spTree>
    <p:extLst>
      <p:ext uri="{BB962C8B-B14F-4D97-AF65-F5344CB8AC3E}">
        <p14:creationId xmlns:p14="http://schemas.microsoft.com/office/powerpoint/2010/main" val="4975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jpe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with Linear Gradient">
    <p:bg>
      <p:bgPr>
        <a:gradFill rotWithShape="1">
          <a:gsLst>
            <a:gs pos="0">
              <a:srgbClr val="003C71"/>
            </a:gs>
            <a:gs pos="32001">
              <a:srgbClr val="003C71"/>
            </a:gs>
            <a:gs pos="78000">
              <a:srgbClr val="0071C5"/>
            </a:gs>
            <a:gs pos="100000">
              <a:srgbClr val="009FDF"/>
            </a:gs>
          </a:gsLst>
          <a:lin ang="1986000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2438" y="382588"/>
            <a:ext cx="1247775"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44687" y="2479422"/>
            <a:ext cx="8212886" cy="1102519"/>
          </a:xfrm>
        </p:spPr>
        <p:txBody>
          <a:bodyPr anchor="b">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55613" y="3493008"/>
            <a:ext cx="6330212" cy="925360"/>
          </a:xfrm>
        </p:spPr>
        <p:txBody>
          <a:bodyPr>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51797" y="383169"/>
            <a:ext cx="1248049" cy="8298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1"/>
          <p:cNvSpPr txBox="1">
            <a:spLocks/>
          </p:cNvSpPr>
          <p:nvPr userDrawn="1"/>
        </p:nvSpPr>
        <p:spPr bwMode="auto">
          <a:xfrm>
            <a:off x="727273" y="157470"/>
            <a:ext cx="8212886" cy="128049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Autofit/>
          </a:bodyPr>
          <a:lstStyle>
            <a:lvl1pPr algn="l" defTabSz="457200" rtl="0" eaLnBrk="0" fontAlgn="base" hangingPunct="0">
              <a:lnSpc>
                <a:spcPct val="80000"/>
              </a:lnSpc>
              <a:spcBef>
                <a:spcPct val="0"/>
              </a:spcBef>
              <a:spcAft>
                <a:spcPct val="0"/>
              </a:spcAft>
              <a:defRPr sz="6500" b="0" kern="1200" spc="100" baseline="0">
                <a:solidFill>
                  <a:schemeClr val="bg1"/>
                </a:solidFill>
                <a:latin typeface="Intel Clear Pro" panose="020B0804020202060201" pitchFamily="34" charset="0"/>
                <a:ea typeface="ＭＳ Ｐゴシック" charset="0"/>
                <a:cs typeface="Intel Clear Pro" panose="020B0804020202060201" pitchFamily="34" charset="0"/>
              </a:defRPr>
            </a:lvl1pPr>
            <a:lvl2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2pPr>
            <a:lvl3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3pPr>
            <a:lvl4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4pPr>
            <a:lvl5pPr algn="l" defTabSz="457200" rtl="0" eaLnBrk="0" fontAlgn="base" hangingPunct="0">
              <a:spcBef>
                <a:spcPct val="0"/>
              </a:spcBef>
              <a:spcAft>
                <a:spcPct val="0"/>
              </a:spcAft>
              <a:defRPr sz="2800">
                <a:solidFill>
                  <a:schemeClr val="tx2"/>
                </a:solidFill>
                <a:latin typeface="Intel Clear" charset="0"/>
                <a:ea typeface="ＭＳ Ｐゴシック" charset="0"/>
                <a:cs typeface="Intel Clear" charset="0"/>
              </a:defRPr>
            </a:lvl5pPr>
            <a:lvl6pPr marL="457200" algn="l" defTabSz="457200" rtl="0" fontAlgn="base">
              <a:spcBef>
                <a:spcPct val="0"/>
              </a:spcBef>
              <a:spcAft>
                <a:spcPct val="0"/>
              </a:spcAft>
              <a:defRPr sz="2800">
                <a:solidFill>
                  <a:schemeClr val="tx2"/>
                </a:solidFill>
                <a:latin typeface="Intel Clear" charset="0"/>
                <a:ea typeface="Intel Clear" charset="0"/>
                <a:cs typeface="Intel Clear" charset="0"/>
              </a:defRPr>
            </a:lvl6pPr>
            <a:lvl7pPr marL="914400" algn="l" defTabSz="457200" rtl="0" fontAlgn="base">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fontAlgn="base">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fontAlgn="base">
              <a:spcBef>
                <a:spcPct val="0"/>
              </a:spcBef>
              <a:spcAft>
                <a:spcPct val="0"/>
              </a:spcAft>
              <a:defRPr sz="2800">
                <a:solidFill>
                  <a:schemeClr val="tx2"/>
                </a:solidFill>
                <a:latin typeface="Intel Clear" charset="0"/>
                <a:ea typeface="Intel Clear" charset="0"/>
                <a:cs typeface="Intel Clear" charset="0"/>
              </a:defRPr>
            </a:lvl9pPr>
          </a:lstStyle>
          <a:p>
            <a:pPr algn="r" eaLnBrk="1" fontAlgn="auto" hangingPunct="1">
              <a:spcAft>
                <a:spcPts val="0"/>
              </a:spcAft>
              <a:defRPr/>
            </a:pPr>
            <a:r>
              <a:rPr lang="en-US" sz="4800" spc="0" smtClean="0">
                <a:solidFill>
                  <a:srgbClr val="F3D54E">
                    <a:alpha val="90000"/>
                  </a:srgbClr>
                </a:solidFill>
                <a:ea typeface="Intel Clear"/>
              </a:rPr>
              <a:t>Fuel </a:t>
            </a:r>
            <a:r>
              <a:rPr lang="en-US" sz="4800" spc="0" dirty="0" smtClean="0">
                <a:solidFill>
                  <a:srgbClr val="F3D54E">
                    <a:alpha val="90000"/>
                  </a:srgbClr>
                </a:solidFill>
                <a:ea typeface="Intel Clear"/>
              </a:rPr>
              <a:t>Your Insight</a:t>
            </a:r>
            <a:endParaRPr lang="en-US" sz="4800" spc="0" dirty="0">
              <a:solidFill>
                <a:srgbClr val="F3D54E">
                  <a:alpha val="90000"/>
                </a:srgbClr>
              </a:solidFill>
              <a:ea typeface="Intel Clear"/>
            </a:endParaRPr>
          </a:p>
        </p:txBody>
      </p:sp>
    </p:spTree>
    <p:extLst>
      <p:ext uri="{BB962C8B-B14F-4D97-AF65-F5344CB8AC3E}">
        <p14:creationId xmlns:p14="http://schemas.microsoft.com/office/powerpoint/2010/main" val="363189115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678363" y="1"/>
            <a:ext cx="4465637" cy="4768849"/>
          </a:xfrm>
          <a:solidFill>
            <a:schemeClr val="bg2">
              <a:lumMod val="60000"/>
              <a:lumOff val="40000"/>
            </a:schemeClr>
          </a:solidFill>
        </p:spPr>
        <p:txBody>
          <a:bodyPr rtlCol="0">
            <a:noAutofit/>
          </a:bodyPr>
          <a:lstStyle>
            <a:lvl1pPr>
              <a:defRPr baseline="0"/>
            </a:lvl1pPr>
          </a:lstStyle>
          <a:p>
            <a:pPr lvl="0"/>
            <a:r>
              <a:rPr lang="en-US" noProof="0" smtClean="0"/>
              <a:t>Click icon to add picture</a:t>
            </a:r>
            <a:endParaRPr lang="en-US" noProof="0" dirty="0"/>
          </a:p>
        </p:txBody>
      </p:sp>
      <p:sp>
        <p:nvSpPr>
          <p:cNvPr id="2" name="Title 1"/>
          <p:cNvSpPr>
            <a:spLocks noGrp="1"/>
          </p:cNvSpPr>
          <p:nvPr>
            <p:ph type="title"/>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smtClean="0"/>
              <a:t>Click to edit Master title style</a:t>
            </a:r>
            <a:endParaRPr lang="en-US" dirty="0"/>
          </a:p>
        </p:txBody>
      </p:sp>
      <p:sp>
        <p:nvSpPr>
          <p:cNvPr id="17" name="Content Placeholder 2"/>
          <p:cNvSpPr>
            <a:spLocks noGrp="1"/>
          </p:cNvSpPr>
          <p:nvPr>
            <p:ph sz="half" idx="1"/>
          </p:nvPr>
        </p:nvSpPr>
        <p:spPr>
          <a:xfrm>
            <a:off x="455614" y="1325244"/>
            <a:ext cx="4006850" cy="3425825"/>
          </a:xfrm>
        </p:spPr>
        <p:txBody>
          <a:bodyPr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502132631"/>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888888"/>
                </a:solidFill>
                <a:latin typeface="Calibri"/>
                <a:ea typeface="Calibri"/>
                <a:cs typeface="Calibri"/>
                <a:sym typeface="Calibri"/>
              </a:rPr>
              <a:pPr>
                <a:buSzPct val="25000"/>
              </a:pPr>
              <a:t>‹#›</a:t>
            </a:fld>
            <a:endParaRPr lang="en-US">
              <a:solidFill>
                <a:srgbClr val="888888"/>
              </a:solidFill>
              <a:latin typeface="Calibri"/>
              <a:ea typeface="Calibri"/>
              <a:cs typeface="Calibri"/>
              <a:sym typeface="Calibri"/>
            </a:endParaRPr>
          </a:p>
        </p:txBody>
      </p:sp>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buSzPct val="25000"/>
            </a:pPr>
            <a:fld id="{00000000-1234-1234-1234-123412341234}" type="slidenum">
              <a:rPr lang="en-US" smtClean="0">
                <a:solidFill>
                  <a:srgbClr val="888888"/>
                </a:solidFill>
                <a:latin typeface="Calibri"/>
                <a:ea typeface="Calibri"/>
                <a:cs typeface="Calibri"/>
                <a:sym typeface="Calibri"/>
              </a:rPr>
              <a:pPr>
                <a:buSzPct val="25000"/>
              </a:pPr>
              <a:t>‹#›</a:t>
            </a:fld>
            <a:endParaRPr lang="en-US">
              <a:solidFill>
                <a:srgbClr val="888888"/>
              </a:solidFill>
              <a:latin typeface="Calibri"/>
              <a:ea typeface="Calibri"/>
              <a:cs typeface="Calibri"/>
              <a:sym typeface="Calibri"/>
            </a:endParaRPr>
          </a:p>
        </p:txBody>
      </p:sp>
    </p:spTree>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60" y="3575049"/>
            <a:ext cx="6400801" cy="920750"/>
          </a:xfrm>
        </p:spPr>
        <p:txBody>
          <a:bodyPr anchor="t">
            <a:normAutofit/>
          </a:bodyPr>
          <a:lstStyle>
            <a:lvl1pPr marL="0" indent="0" algn="l">
              <a:buNone/>
              <a:defRPr sz="1350">
                <a:solidFill>
                  <a:schemeClr val="tx1">
                    <a:lumMod val="9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
        <p:nvSpPr>
          <p:cNvPr id="4" name="TextBox 3"/>
          <p:cNvSpPr txBox="1"/>
          <p:nvPr userDrawn="1"/>
        </p:nvSpPr>
        <p:spPr>
          <a:xfrm>
            <a:off x="7154562" y="5162036"/>
            <a:ext cx="685800" cy="685800"/>
          </a:xfrm>
          <a:prstGeom prst="rect">
            <a:avLst/>
          </a:prstGeom>
        </p:spPr>
        <p:txBody>
          <a:bodyPr vert="horz" wrap="none" lIns="68580" tIns="34290" rIns="68580" bIns="34290" rtlCol="0">
            <a:normAutofit/>
          </a:bodyPr>
          <a:lstStyle/>
          <a:p>
            <a:pPr defTabSz="685800"/>
            <a:endParaRPr lang="en-US" sz="1350" dirty="0" smtClean="0">
              <a:solidFill>
                <a:prstClr val="black"/>
              </a:solidFill>
            </a:endParaRPr>
          </a:p>
        </p:txBody>
      </p:sp>
      <p:sp>
        <p:nvSpPr>
          <p:cNvPr id="5" name="TextBox 4"/>
          <p:cNvSpPr txBox="1"/>
          <p:nvPr userDrawn="1"/>
        </p:nvSpPr>
        <p:spPr>
          <a:xfrm>
            <a:off x="7210168" y="4976683"/>
            <a:ext cx="685800" cy="685800"/>
          </a:xfrm>
          <a:prstGeom prst="rect">
            <a:avLst/>
          </a:prstGeom>
        </p:spPr>
        <p:txBody>
          <a:bodyPr vert="horz" wrap="none" lIns="68580" tIns="34290" rIns="68580" bIns="34290" rtlCol="0">
            <a:normAutofit/>
          </a:bodyPr>
          <a:lstStyle/>
          <a:p>
            <a:pPr defTabSz="685800"/>
            <a:endParaRPr lang="en-US" sz="1350" dirty="0" smtClean="0">
              <a:solidFill>
                <a:prstClr val="black"/>
              </a:solidFill>
            </a:endParaRPr>
          </a:p>
        </p:txBody>
      </p:sp>
    </p:spTree>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White Section Break">
    <p:spTree>
      <p:nvGrpSpPr>
        <p:cNvPr id="1" name=""/>
        <p:cNvGrpSpPr/>
        <p:nvPr/>
      </p:nvGrpSpPr>
      <p:grpSpPr>
        <a:xfrm>
          <a:off x="0" y="0"/>
          <a:ext cx="0" cy="0"/>
          <a:chOff x="0" y="0"/>
          <a:chExt cx="0" cy="0"/>
        </a:xfrm>
      </p:grpSpPr>
      <p:sp>
        <p:nvSpPr>
          <p:cNvPr id="2" name="Title 1"/>
          <p:cNvSpPr>
            <a:spLocks noGrp="1"/>
          </p:cNvSpPr>
          <p:nvPr>
            <p:ph type="title"/>
          </p:nvPr>
        </p:nvSpPr>
        <p:spPr>
          <a:xfrm>
            <a:off x="455613" y="2108062"/>
            <a:ext cx="7772400" cy="1021556"/>
          </a:xfrm>
        </p:spPr>
        <p:txBody>
          <a:bodyPr anchor="b">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5613" y="3241150"/>
            <a:ext cx="7772400" cy="1125140"/>
          </a:xfrm>
        </p:spPr>
        <p:txBody>
          <a:bodyPr>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51189152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gradFill rotWithShape="1">
          <a:gsLst>
            <a:gs pos="0">
              <a:srgbClr val="003C71"/>
            </a:gs>
            <a:gs pos="32001">
              <a:srgbClr val="003C71"/>
            </a:gs>
            <a:gs pos="78000">
              <a:srgbClr val="0071C5"/>
            </a:gs>
            <a:gs pos="100000">
              <a:srgbClr val="009FDF"/>
            </a:gs>
          </a:gsLst>
          <a:lin ang="1986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2108062"/>
            <a:ext cx="7772400" cy="1021556"/>
          </a:xfrm>
        </p:spPr>
        <p:txBody>
          <a:bodyPr anchor="b">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5613" y="3241150"/>
            <a:ext cx="7772400" cy="1125140"/>
          </a:xfrm>
        </p:spPr>
        <p:txBody>
          <a:bodyPr>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5"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pic>
        <p:nvPicPr>
          <p:cNvPr id="6"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51797" y="383169"/>
            <a:ext cx="1248049" cy="829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4984892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ro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5613" y="2234882"/>
            <a:ext cx="7772400" cy="1125140"/>
          </a:xfrm>
        </p:spPr>
        <p:txBody>
          <a:bodyPr>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5613" y="1101794"/>
            <a:ext cx="7772400" cy="1021556"/>
          </a:xfrm>
        </p:spPr>
        <p:txBody>
          <a:bodyPr anchor="b">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44343395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ue Section Break Image">
    <p:bg>
      <p:bgPr>
        <a:gradFill rotWithShape="0">
          <a:gsLst>
            <a:gs pos="0">
              <a:srgbClr val="003C71"/>
            </a:gs>
            <a:gs pos="32001">
              <a:srgbClr val="003C71"/>
            </a:gs>
            <a:gs pos="78000">
              <a:srgbClr val="0071C5"/>
            </a:gs>
            <a:gs pos="100000">
              <a:srgbClr val="009FDF"/>
            </a:gs>
          </a:gsLst>
          <a:lin ang="1986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3" y="2260088"/>
            <a:ext cx="7772400" cy="1021556"/>
          </a:xfrm>
        </p:spPr>
        <p:txBody>
          <a:bodyPr anchor="b">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5613" y="3348787"/>
            <a:ext cx="7772400" cy="1125140"/>
          </a:xfrm>
        </p:spPr>
        <p:txBody>
          <a:bodyPr>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icture Placeholder 4"/>
          <p:cNvSpPr>
            <a:spLocks noGrp="1"/>
          </p:cNvSpPr>
          <p:nvPr>
            <p:ph type="pic" sz="quarter" idx="13"/>
          </p:nvPr>
        </p:nvSpPr>
        <p:spPr>
          <a:xfrm>
            <a:off x="0" y="1"/>
            <a:ext cx="9144000" cy="2574131"/>
          </a:xfrm>
          <a:solidFill>
            <a:schemeClr val="bg2">
              <a:lumMod val="60000"/>
              <a:lumOff val="40000"/>
            </a:schemeClr>
          </a:solidFill>
        </p:spPr>
        <p:txBody>
          <a:bodyPr rtlCol="0">
            <a:noAutofit/>
          </a:bodyPr>
          <a:lstStyle>
            <a:lvl1pPr>
              <a:defRPr baseline="0">
                <a:solidFill>
                  <a:srgbClr val="0071C5"/>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7975166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6"/>
          <p:cNvSpPr>
            <a:spLocks noGrp="1"/>
          </p:cNvSpPr>
          <p:nvPr>
            <p:ph type="title"/>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34996916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34651497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gradFill rotWithShape="1">
          <a:gsLst>
            <a:gs pos="0">
              <a:srgbClr val="003C71"/>
            </a:gs>
            <a:gs pos="32001">
              <a:srgbClr val="003C71"/>
            </a:gs>
            <a:gs pos="78000">
              <a:srgbClr val="0071C5"/>
            </a:gs>
            <a:gs pos="100000">
              <a:srgbClr val="009FDF"/>
            </a:gs>
          </a:gsLst>
          <a:lin ang="19860000"/>
        </a:gradFill>
        <a:effectLst/>
      </p:bgPr>
    </p:bg>
    <p:spTree>
      <p:nvGrpSpPr>
        <p:cNvPr id="1" name=""/>
        <p:cNvGrpSpPr/>
        <p:nvPr/>
      </p:nvGrpSpPr>
      <p:grpSpPr>
        <a:xfrm>
          <a:off x="0" y="0"/>
          <a:ext cx="0" cy="0"/>
          <a:chOff x="0" y="0"/>
          <a:chExt cx="0" cy="0"/>
        </a:xfrm>
      </p:grpSpPr>
      <p:pic>
        <p:nvPicPr>
          <p:cNvPr id="2" name="Picture 2" descr="\\.psf\Home\Desktop\Intel.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78213" y="1874838"/>
            <a:ext cx="2108200" cy="139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893068"/>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gradFill rotWithShape="1">
          <a:gsLst>
            <a:gs pos="0">
              <a:srgbClr val="003C71"/>
            </a:gs>
            <a:gs pos="32001">
              <a:srgbClr val="003C71"/>
            </a:gs>
            <a:gs pos="78000">
              <a:srgbClr val="0071C5"/>
            </a:gs>
            <a:gs pos="100000">
              <a:srgbClr val="009FDF"/>
            </a:gs>
          </a:gsLst>
          <a:lin ang="19860000"/>
        </a:gradFill>
        <a:effectLst/>
      </p:bgPr>
    </p:bg>
    <p:spTree>
      <p:nvGrpSpPr>
        <p:cNvPr id="1" name=""/>
        <p:cNvGrpSpPr/>
        <p:nvPr/>
      </p:nvGrpSpPr>
      <p:grpSpPr>
        <a:xfrm>
          <a:off x="0" y="0"/>
          <a:ext cx="0" cy="0"/>
          <a:chOff x="0" y="0"/>
          <a:chExt cx="0" cy="0"/>
        </a:xfrm>
      </p:grpSpPr>
      <p:pic>
        <p:nvPicPr>
          <p:cNvPr id="2" name="Picture 7" descr="int_experience_hrz_wht_rgb_3000.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49550" y="1874838"/>
            <a:ext cx="3644900" cy="151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74649"/>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cSld name="1_Blue Section Break">
    <p:bg>
      <p:bgPr>
        <a:gradFill flip="none" rotWithShape="1">
          <a:gsLst>
            <a:gs pos="32000">
              <a:schemeClr val="tx2"/>
            </a:gs>
            <a:gs pos="95000">
              <a:srgbClr val="009FDF"/>
            </a:gs>
            <a:gs pos="78000">
              <a:srgbClr val="0071C5"/>
            </a:gs>
          </a:gsLst>
          <a:lin ang="19860000" scaled="0"/>
          <a:tileRect/>
        </a:gra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51797" y="383169"/>
            <a:ext cx="1248049" cy="829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1011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Linear Gradient">
    <p:bg>
      <p:bgPr>
        <a:gradFill rotWithShape="1">
          <a:gsLst>
            <a:gs pos="0">
              <a:srgbClr val="003C71"/>
            </a:gs>
            <a:gs pos="32001">
              <a:srgbClr val="003C71"/>
            </a:gs>
            <a:gs pos="78000">
              <a:srgbClr val="0071C5"/>
            </a:gs>
            <a:gs pos="100000">
              <a:srgbClr val="009FDF"/>
            </a:gs>
          </a:gsLst>
          <a:lin ang="19860000"/>
        </a:gradFill>
        <a:effectLst/>
      </p:bgPr>
    </p:bg>
    <p:spTree>
      <p:nvGrpSpPr>
        <p:cNvPr id="1" name=""/>
        <p:cNvGrpSpPr/>
        <p:nvPr/>
      </p:nvGrpSpPr>
      <p:grpSpPr>
        <a:xfrm>
          <a:off x="0" y="0"/>
          <a:ext cx="0" cy="0"/>
          <a:chOff x="0" y="0"/>
          <a:chExt cx="0" cy="0"/>
        </a:xfrm>
      </p:grpSpPr>
      <p:pic>
        <p:nvPicPr>
          <p:cNvPr id="4" name="Picture 7" descr="int_experience_hrz_wht_rgb_1500.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0375" y="388938"/>
            <a:ext cx="2122488" cy="887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44687" y="2479422"/>
            <a:ext cx="8212886" cy="1102519"/>
          </a:xfrm>
        </p:spPr>
        <p:txBody>
          <a:bodyPr anchor="b">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55613" y="3493008"/>
            <a:ext cx="6330212" cy="925360"/>
          </a:xfrm>
        </p:spPr>
        <p:txBody>
          <a:bodyPr>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descr="int_experience_hrz_wht_rgb_1500.png"/>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460693" y="389228"/>
            <a:ext cx="2121766" cy="887284"/>
          </a:xfrm>
          <a:prstGeom prst="rect">
            <a:avLst/>
          </a:prstGeom>
        </p:spPr>
      </p:pic>
    </p:spTree>
    <p:extLst>
      <p:ext uri="{BB962C8B-B14F-4D97-AF65-F5344CB8AC3E}">
        <p14:creationId xmlns:p14="http://schemas.microsoft.com/office/powerpoint/2010/main" val="388313785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Image">
    <p:bg>
      <p:bgPr>
        <a:gradFill>
          <a:gsLst>
            <a:gs pos="30000">
              <a:schemeClr val="tx2"/>
            </a:gs>
            <a:gs pos="100000">
              <a:srgbClr val="009FDF"/>
            </a:gs>
            <a:gs pos="65000">
              <a:srgbClr val="0071C5"/>
            </a:gs>
          </a:gsLst>
          <a:lin ang="19860000" scaled="0"/>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pic>
        <p:nvPicPr>
          <p:cNvPr id="9"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51797" y="383169"/>
            <a:ext cx="1248049" cy="829850"/>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itle 1"/>
          <p:cNvSpPr>
            <a:spLocks noGrp="1"/>
          </p:cNvSpPr>
          <p:nvPr>
            <p:ph type="ctrTitle" hasCustomPrompt="1"/>
          </p:nvPr>
        </p:nvSpPr>
        <p:spPr>
          <a:xfrm>
            <a:off x="444687" y="2479422"/>
            <a:ext cx="8212886" cy="1102519"/>
          </a:xfrm>
        </p:spPr>
        <p:txBody>
          <a:bodyPr lIns="0" rIns="0" anchor="b" anchorCtr="0">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455613" y="3493008"/>
            <a:ext cx="6330212" cy="925360"/>
          </a:xfrm>
        </p:spPr>
        <p:txBody>
          <a:bodyPr lIns="0" rIns="0">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1808324130"/>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358511826"/>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Tree>
    <p:extLst>
      <p:ext uri="{BB962C8B-B14F-4D97-AF65-F5344CB8AC3E}">
        <p14:creationId xmlns:p14="http://schemas.microsoft.com/office/powerpoint/2010/main" val="2598914544"/>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4"/>
            <a:ext cx="4006851"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3324"/>
            <a:ext cx="4005264"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4062063683"/>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3" y="1203325"/>
            <a:ext cx="8228013" cy="3425825"/>
          </a:xfrm>
        </p:spPr>
        <p:txBody>
          <a:bodyPr anchor="ctr" anchorCtr="0"/>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1192946564"/>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3638207294"/>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009487" y="4975795"/>
            <a:ext cx="184666" cy="246221"/>
          </a:xfrm>
          <a:prstGeom prst="rect">
            <a:avLst/>
          </a:prstGeom>
          <a:noFill/>
        </p:spPr>
        <p:txBody>
          <a:bodyPr wrap="none" rtlCol="0">
            <a:spAutoFit/>
          </a:bodyPr>
          <a:lstStyle/>
          <a:p>
            <a:endParaRPr lang="en-US" sz="1000" dirty="0" smtClean="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2392689447"/>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3" y="1"/>
            <a:ext cx="4465637" cy="4768849"/>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455613" y="308848"/>
            <a:ext cx="4006850" cy="868680"/>
          </a:xfrm>
        </p:spPr>
        <p:txBody>
          <a:bodyPr>
            <a:noAutofit/>
          </a:bodyPr>
          <a:lstStyle>
            <a:lvl1pPr>
              <a:defRPr sz="2800" b="0" i="0" baseline="0">
                <a:solidFill>
                  <a:schemeClr val="tx2"/>
                </a:solidFill>
                <a:latin typeface="Intel Clear"/>
                <a:cs typeface="Intel Clear"/>
              </a:defRPr>
            </a:lvl1pPr>
          </a:lstStyle>
          <a:p>
            <a:r>
              <a:rPr lang="en-US" dirty="0" smtClean="0"/>
              <a:t>28pt Intel Clear Headline</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4" y="1325244"/>
            <a:ext cx="4006850" cy="3425825"/>
          </a:xfrm>
        </p:spPr>
        <p:txBody>
          <a:bodyPr vert="horz" lIns="0" tIns="0" rIns="0" bIns="0"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Tree>
    <p:extLst>
      <p:ext uri="{BB962C8B-B14F-4D97-AF65-F5344CB8AC3E}">
        <p14:creationId xmlns:p14="http://schemas.microsoft.com/office/powerpoint/2010/main" val="2900421900"/>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tx2">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40372702"/>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chemeClr val="tx2"/>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Tree>
    <p:extLst>
      <p:ext uri="{BB962C8B-B14F-4D97-AF65-F5344CB8AC3E}">
        <p14:creationId xmlns:p14="http://schemas.microsoft.com/office/powerpoint/2010/main" val="4001256292"/>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Image">
    <p:bg>
      <p:bgPr>
        <a:gradFill rotWithShape="0">
          <a:gsLst>
            <a:gs pos="0">
              <a:srgbClr val="003C71"/>
            </a:gs>
            <a:gs pos="30000">
              <a:srgbClr val="003C71"/>
            </a:gs>
            <a:gs pos="64999">
              <a:srgbClr val="0071C5"/>
            </a:gs>
            <a:gs pos="100000">
              <a:srgbClr val="009FDF"/>
            </a:gs>
          </a:gsLst>
          <a:lin ang="1986000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2438" y="382588"/>
            <a:ext cx="1247775"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Picture Placeholder 8"/>
          <p:cNvSpPr>
            <a:spLocks noGrp="1"/>
          </p:cNvSpPr>
          <p:nvPr>
            <p:ph type="pic" sz="quarter" idx="13"/>
          </p:nvPr>
        </p:nvSpPr>
        <p:spPr>
          <a:xfrm>
            <a:off x="0" y="0"/>
            <a:ext cx="9144000" cy="4768850"/>
          </a:xfrm>
          <a:solidFill>
            <a:schemeClr val="bg2">
              <a:lumMod val="60000"/>
              <a:lumOff val="40000"/>
            </a:schemeClr>
          </a:solidFill>
        </p:spPr>
        <p:txBody>
          <a:bodyPr rtlCol="0">
            <a:noAutofit/>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pPr lvl="0"/>
            <a:r>
              <a:rPr lang="en-US" noProof="0" smtClean="0"/>
              <a:t>Click icon to add picture</a:t>
            </a:r>
            <a:endParaRPr lang="en-US" noProof="0" dirty="0"/>
          </a:p>
        </p:txBody>
      </p:sp>
      <p:sp>
        <p:nvSpPr>
          <p:cNvPr id="13" name="Title 1"/>
          <p:cNvSpPr>
            <a:spLocks noGrp="1"/>
          </p:cNvSpPr>
          <p:nvPr>
            <p:ph type="ctrTitle"/>
          </p:nvPr>
        </p:nvSpPr>
        <p:spPr>
          <a:xfrm>
            <a:off x="444687" y="2479422"/>
            <a:ext cx="8212886" cy="1102519"/>
          </a:xfrm>
        </p:spPr>
        <p:txBody>
          <a:bodyPr anchor="b">
            <a:noAutofit/>
          </a:bodyPr>
          <a:lstStyle>
            <a:lvl1pPr>
              <a:lnSpc>
                <a:spcPct val="80000"/>
              </a:lnSpc>
              <a:defRPr sz="6500" b="0"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smtClean="0"/>
              <a:t>Click to edit Master title style</a:t>
            </a:r>
            <a:endParaRPr lang="en-US" dirty="0"/>
          </a:p>
        </p:txBody>
      </p:sp>
      <p:sp>
        <p:nvSpPr>
          <p:cNvPr id="14" name="Subtitle 2"/>
          <p:cNvSpPr>
            <a:spLocks noGrp="1"/>
          </p:cNvSpPr>
          <p:nvPr>
            <p:ph type="subTitle" idx="1"/>
          </p:nvPr>
        </p:nvSpPr>
        <p:spPr>
          <a:xfrm>
            <a:off x="455613" y="3493008"/>
            <a:ext cx="6330212" cy="925360"/>
          </a:xfrm>
        </p:spPr>
        <p:txBody>
          <a:bodyPr>
            <a:noAutofit/>
          </a:bodyPr>
          <a:lstStyle>
            <a:lvl1pPr marL="0" indent="0" algn="l">
              <a:buNone/>
              <a:defRPr sz="1600" b="0" i="0" baseline="0">
                <a:solidFill>
                  <a:schemeClr val="accent3"/>
                </a:solidFill>
                <a:latin typeface="Intel Clear"/>
                <a:cs typeface="Intel Cle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451797" y="383169"/>
            <a:ext cx="1248049" cy="829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0486915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Blue Section Break Image">
    <p:bg>
      <p:bgPr>
        <a:gradFill>
          <a:gsLst>
            <a:gs pos="32000">
              <a:schemeClr val="tx2"/>
            </a:gs>
            <a:gs pos="95000">
              <a:srgbClr val="009FDF"/>
            </a:gs>
            <a:gs pos="78000">
              <a:srgbClr val="0071C5"/>
            </a:gs>
          </a:gsLst>
          <a:lin ang="1986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alpha val="90000"/>
                  </a:schemeClr>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chemeClr val="accent3"/>
                </a:solidFill>
                <a:latin typeface="+mn-lt"/>
                <a:cs typeface="Intel Clear" panose="020B0604020203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1"/>
            <a:ext cx="9144000" cy="2574131"/>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Tree>
    <p:extLst>
      <p:ext uri="{BB962C8B-B14F-4D97-AF65-F5344CB8AC3E}">
        <p14:creationId xmlns:p14="http://schemas.microsoft.com/office/powerpoint/2010/main" val="3843762137"/>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413716963"/>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53962" y="1168841"/>
            <a:ext cx="8436076" cy="3213739"/>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353962" y="4632381"/>
            <a:ext cx="8436076" cy="173124"/>
          </a:xfrm>
        </p:spPr>
        <p:txBody>
          <a:bodyPr wrap="square" anchor="b" anchorCtr="0">
            <a:spAutoFit/>
          </a:bodyPr>
          <a:lstStyle>
            <a:lvl1pPr marL="0" indent="0">
              <a:lnSpc>
                <a:spcPct val="75000"/>
              </a:lnSpc>
              <a:spcBef>
                <a:spcPts val="0"/>
              </a:spcBef>
              <a:buFont typeface="Arial" pitchFamily="34" charset="0"/>
              <a:buNone/>
              <a:defRPr sz="700">
                <a:solidFill>
                  <a:srgbClr val="93A0A7"/>
                </a:solidFill>
                <a:latin typeface="+mn-lt"/>
              </a:defRPr>
            </a:lvl1pPr>
            <a:lvl2pPr marL="171450" indent="-114300">
              <a:defRPr sz="900"/>
            </a:lvl2pPr>
            <a:lvl3pPr marL="342900" indent="-114300">
              <a:defRPr sz="900"/>
            </a:lvl3pPr>
            <a:lvl4pPr marL="514350" indent="-114300">
              <a:defRPr sz="900"/>
            </a:lvl4pPr>
            <a:lvl5pPr marL="685800" indent="-114300">
              <a:defRPr sz="900"/>
            </a:lvl5pPr>
          </a:lstStyle>
          <a:p>
            <a:pPr lvl="0"/>
            <a:r>
              <a:rPr lang="en-US" dirty="0" smtClean="0"/>
              <a:t>Click to edit footnote</a:t>
            </a:r>
            <a:endParaRPr lang="en-US" dirty="0"/>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Tree>
    <p:extLst>
      <p:ext uri="{BB962C8B-B14F-4D97-AF65-F5344CB8AC3E}">
        <p14:creationId xmlns:p14="http://schemas.microsoft.com/office/powerpoint/2010/main" val="226987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271241"/>
            <a:ext cx="7886700" cy="3361484"/>
          </a:xfrm>
        </p:spPr>
        <p:txBody>
          <a:bodyPr/>
          <a:lstStyle>
            <a:lvl2pPr marL="74963" indent="-74963">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41F42F8-25E4-4D1B-BD30-C90591184289}" type="slidenum">
              <a:rPr lang="en-US" smtClean="0"/>
              <a:t>‹#›</a:t>
            </a:fld>
            <a:endParaRPr lang="en-US" dirty="0"/>
          </a:p>
        </p:txBody>
      </p:sp>
    </p:spTree>
    <p:extLst>
      <p:ext uri="{BB962C8B-B14F-4D97-AF65-F5344CB8AC3E}">
        <p14:creationId xmlns:p14="http://schemas.microsoft.com/office/powerpoint/2010/main" val="645188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271241"/>
            <a:ext cx="7886700" cy="3361484"/>
          </a:xfrm>
        </p:spPr>
        <p:txBody>
          <a:bodyPr/>
          <a:lstStyle>
            <a:lvl2pPr marL="74963" indent="-74963">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41F42F8-25E4-4D1B-BD30-C90591184289}" type="slidenum">
              <a:rPr lang="en-US" smtClean="0"/>
              <a:t>‹#›</a:t>
            </a:fld>
            <a:endParaRPr lang="en-US" dirty="0"/>
          </a:p>
        </p:txBody>
      </p:sp>
    </p:spTree>
    <p:extLst>
      <p:ext uri="{BB962C8B-B14F-4D97-AF65-F5344CB8AC3E}">
        <p14:creationId xmlns:p14="http://schemas.microsoft.com/office/powerpoint/2010/main" val="29501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035" indent="0">
              <a:buNone/>
              <a:defRPr sz="1125" b="1"/>
            </a:lvl2pPr>
            <a:lvl3pPr marL="514082" indent="0">
              <a:buNone/>
              <a:defRPr sz="1069" b="1"/>
            </a:lvl3pPr>
            <a:lvl4pPr marL="771124" indent="0">
              <a:buNone/>
              <a:defRPr sz="900" b="1"/>
            </a:lvl4pPr>
            <a:lvl5pPr marL="1028165" indent="0">
              <a:buNone/>
              <a:defRPr sz="900" b="1"/>
            </a:lvl5pPr>
            <a:lvl6pPr marL="1285213" indent="0">
              <a:buNone/>
              <a:defRPr sz="900" b="1"/>
            </a:lvl6pPr>
            <a:lvl7pPr marL="1542246" indent="0">
              <a:buNone/>
              <a:defRPr sz="900" b="1"/>
            </a:lvl7pPr>
            <a:lvl8pPr marL="1799280" indent="0">
              <a:buNone/>
              <a:defRPr sz="900" b="1"/>
            </a:lvl8pPr>
            <a:lvl9pPr marL="2056315"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3" y="1260872"/>
            <a:ext cx="3887391" cy="617934"/>
          </a:xfrm>
        </p:spPr>
        <p:txBody>
          <a:bodyPr anchor="b"/>
          <a:lstStyle>
            <a:lvl1pPr marL="0" indent="0">
              <a:buNone/>
              <a:defRPr sz="1350" b="1"/>
            </a:lvl1pPr>
            <a:lvl2pPr marL="257035" indent="0">
              <a:buNone/>
              <a:defRPr sz="1125" b="1"/>
            </a:lvl2pPr>
            <a:lvl3pPr marL="514082" indent="0">
              <a:buNone/>
              <a:defRPr sz="1069" b="1"/>
            </a:lvl3pPr>
            <a:lvl4pPr marL="771124" indent="0">
              <a:buNone/>
              <a:defRPr sz="900" b="1"/>
            </a:lvl4pPr>
            <a:lvl5pPr marL="1028165" indent="0">
              <a:buNone/>
              <a:defRPr sz="900" b="1"/>
            </a:lvl5pPr>
            <a:lvl6pPr marL="1285213" indent="0">
              <a:buNone/>
              <a:defRPr sz="900" b="1"/>
            </a:lvl6pPr>
            <a:lvl7pPr marL="1542246" indent="0">
              <a:buNone/>
              <a:defRPr sz="900" b="1"/>
            </a:lvl7pPr>
            <a:lvl8pPr marL="1799280" indent="0">
              <a:buNone/>
              <a:defRPr sz="900" b="1"/>
            </a:lvl8pPr>
            <a:lvl9pPr marL="2056315"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3"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fld id="{B41F42F8-25E4-4D1B-BD30-C90591184289}" type="slidenum">
              <a:rPr lang="en-US" smtClean="0"/>
              <a:pPr/>
              <a:t>‹#›</a:t>
            </a:fld>
            <a:endParaRPr lang="en-US"/>
          </a:p>
        </p:txBody>
      </p:sp>
    </p:spTree>
    <p:extLst>
      <p:ext uri="{BB962C8B-B14F-4D97-AF65-F5344CB8AC3E}">
        <p14:creationId xmlns:p14="http://schemas.microsoft.com/office/powerpoint/2010/main" val="803961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157222"/>
            <a:ext cx="8229600" cy="864000"/>
          </a:xfrm>
        </p:spPr>
        <p:txBody>
          <a:bodyPr anchor="ctr"/>
          <a:lstStyle>
            <a:lvl1pPr>
              <a:defRPr/>
            </a:lvl1pPr>
          </a:lstStyle>
          <a:p>
            <a:r>
              <a:rPr lang="de-DE" dirty="0" smtClean="0"/>
              <a:t>28pt Headline</a:t>
            </a:r>
            <a:endParaRPr lang="de-DE" dirty="0"/>
          </a:p>
        </p:txBody>
      </p:sp>
      <p:sp>
        <p:nvSpPr>
          <p:cNvPr id="3" name="Datumsplatzhalter 2"/>
          <p:cNvSpPr>
            <a:spLocks noGrp="1"/>
          </p:cNvSpPr>
          <p:nvPr>
            <p:ph type="dt" sz="half" idx="10"/>
          </p:nvPr>
        </p:nvSpPr>
        <p:spPr>
          <a:xfrm>
            <a:off x="457200" y="4767264"/>
            <a:ext cx="2133600" cy="273844"/>
          </a:xfrm>
          <a:prstGeom prst="rect">
            <a:avLst/>
          </a:prstGeom>
        </p:spPr>
        <p:txBody>
          <a:bodyPr/>
          <a:lstStyle/>
          <a:p>
            <a:fld id="{E9412A7C-8D2B-4DB5-BB1F-3C4ECD3C501C}" type="datetime1">
              <a:rPr lang="en-US" smtClean="0"/>
              <a:t>8/8/17</a:t>
            </a:fld>
            <a:endParaRPr lang="en-US"/>
          </a:p>
        </p:txBody>
      </p:sp>
      <p:sp>
        <p:nvSpPr>
          <p:cNvPr id="4" name="Fußzeilenplatzhalter 3"/>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5" name="Foliennummernplatzhalter 4"/>
          <p:cNvSpPr>
            <a:spLocks noGrp="1"/>
          </p:cNvSpPr>
          <p:nvPr>
            <p:ph type="sldNum" sz="quarter" idx="12"/>
          </p:nvPr>
        </p:nvSpPr>
        <p:spPr>
          <a:xfrm>
            <a:off x="6872352" y="4850084"/>
            <a:ext cx="2133600" cy="273844"/>
          </a:xfrm>
          <a:prstGeom prst="rect">
            <a:avLst/>
          </a:prstGeom>
        </p:spPr>
        <p:txBody>
          <a:bodyPr/>
          <a:lstStyle/>
          <a:p>
            <a:fld id="{EE2556C5-CE8C-6547-B838-EA80C61A4AF7}" type="slidenum">
              <a:rPr lang="en-US" smtClean="0"/>
              <a:pPr/>
              <a:t>‹#›</a:t>
            </a:fld>
            <a:endParaRPr lang="en-US" dirty="0"/>
          </a:p>
        </p:txBody>
      </p:sp>
      <p:sp>
        <p:nvSpPr>
          <p:cNvPr id="9" name="Textplatzhalter 8"/>
          <p:cNvSpPr>
            <a:spLocks noGrp="1"/>
          </p:cNvSpPr>
          <p:nvPr>
            <p:ph type="body" sz="quarter" idx="13"/>
          </p:nvPr>
        </p:nvSpPr>
        <p:spPr>
          <a:xfrm>
            <a:off x="455613" y="1198800"/>
            <a:ext cx="8229600" cy="3394800"/>
          </a:xfrm>
        </p:spPr>
        <p:txBody>
          <a:bodyPr/>
          <a:lstStyle>
            <a:lvl5pPr marL="900000" indent="-180000">
              <a:spcBef>
                <a:spcPts val="300"/>
              </a:spcBef>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ext uri="{BB962C8B-B14F-4D97-AF65-F5344CB8AC3E}">
        <p14:creationId xmlns:p14="http://schemas.microsoft.com/office/powerpoint/2010/main" val="78003573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271239"/>
            <a:ext cx="7886700" cy="3361484"/>
          </a:xfrm>
        </p:spPr>
        <p:txBody>
          <a:bodyPr/>
          <a:lstStyle>
            <a:lvl2pPr marL="100013" indent="-100013">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41F42F8-25E4-4D1B-BD30-C90591184289}" type="slidenum">
              <a:rPr lang="en-US" smtClean="0"/>
              <a:t>‹#›</a:t>
            </a:fld>
            <a:endParaRPr lang="en-US"/>
          </a:p>
        </p:txBody>
      </p:sp>
    </p:spTree>
    <p:extLst>
      <p:ext uri="{BB962C8B-B14F-4D97-AF65-F5344CB8AC3E}">
        <p14:creationId xmlns:p14="http://schemas.microsoft.com/office/powerpoint/2010/main" val="18646913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271240"/>
            <a:ext cx="7886700" cy="3361484"/>
          </a:xfrm>
        </p:spPr>
        <p:txBody>
          <a:bodyPr/>
          <a:lstStyle>
            <a:lvl2pPr marL="74963" indent="-74963">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41F42F8-25E4-4D1B-BD30-C90591184289}" type="slidenum">
              <a:rPr lang="en-US" smtClean="0"/>
              <a:t>‹#›</a:t>
            </a:fld>
            <a:endParaRPr lang="en-US"/>
          </a:p>
        </p:txBody>
      </p:sp>
    </p:spTree>
    <p:extLst>
      <p:ext uri="{BB962C8B-B14F-4D97-AF65-F5344CB8AC3E}">
        <p14:creationId xmlns:p14="http://schemas.microsoft.com/office/powerpoint/2010/main" val="18142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7" name="Title 6"/>
          <p:cNvSpPr>
            <a:spLocks noGrp="1"/>
          </p:cNvSpPr>
          <p:nvPr>
            <p:ph type="title"/>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455613" y="1203325"/>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96070683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353963" y="4713124"/>
            <a:ext cx="8436076" cy="92381"/>
          </a:xfrm>
        </p:spPr>
        <p:txBody>
          <a:bodyPr wrap="square" anchor="b" anchorCtr="0">
            <a:spAutoFit/>
          </a:bodyPr>
          <a:lstStyle>
            <a:lvl1pPr marL="0" indent="0">
              <a:lnSpc>
                <a:spcPct val="75000"/>
              </a:lnSpc>
              <a:spcBef>
                <a:spcPts val="0"/>
              </a:spcBef>
              <a:buFont typeface="Arial" pitchFamily="34" charset="0"/>
              <a:buNone/>
              <a:defRPr sz="800">
                <a:solidFill>
                  <a:srgbClr val="93A0A7"/>
                </a:solidFill>
                <a:latin typeface="+mn-lt"/>
              </a:defRPr>
            </a:lvl1pPr>
            <a:lvl2pPr marL="171446" indent="-114297">
              <a:defRPr sz="900"/>
            </a:lvl2pPr>
            <a:lvl3pPr marL="342892" indent="-114297">
              <a:defRPr sz="900"/>
            </a:lvl3pPr>
            <a:lvl4pPr marL="514337" indent="-114297">
              <a:defRPr sz="900"/>
            </a:lvl4pPr>
            <a:lvl5pPr marL="685783" indent="-114297">
              <a:defRPr sz="9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Tree>
    <p:extLst>
      <p:ext uri="{BB962C8B-B14F-4D97-AF65-F5344CB8AC3E}">
        <p14:creationId xmlns:p14="http://schemas.microsoft.com/office/powerpoint/2010/main" val="138682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4" y="331709"/>
            <a:ext cx="8228012" cy="857250"/>
          </a:xfrm>
        </p:spPr>
        <p:txBody>
          <a:bodyPr/>
          <a:lstStyle>
            <a:lvl1pPr marL="0" marR="0" indent="0" algn="l" defTabSz="342900" rtl="0" eaLnBrk="1" fontAlgn="auto" latinLnBrk="0" hangingPunct="1">
              <a:lnSpc>
                <a:spcPct val="100000"/>
              </a:lnSpc>
              <a:spcBef>
                <a:spcPct val="0"/>
              </a:spcBef>
              <a:spcAft>
                <a:spcPts val="0"/>
              </a:spcAft>
              <a:buClrTx/>
              <a:buSzTx/>
              <a:buFontTx/>
              <a:buNone/>
              <a:tabLst/>
              <a:defRPr lang="en-US" sz="2700" b="0" i="0" u="none" strike="noStrike" baseline="0" smtClean="0"/>
            </a:lvl1pPr>
          </a:lstStyle>
          <a:p>
            <a:r>
              <a:rPr lang="en-US" dirty="0" err="1" smtClean="0"/>
              <a:t>36pt</a:t>
            </a:r>
            <a:r>
              <a:rPr lang="en-US" dirty="0" smtClean="0"/>
              <a:t> Intel Clear Light Headline</a:t>
            </a:r>
            <a:endParaRPr lang="en-US" dirty="0"/>
          </a:p>
        </p:txBody>
      </p:sp>
      <p:sp>
        <p:nvSpPr>
          <p:cNvPr id="3" name="Content Placeholder 2"/>
          <p:cNvSpPr>
            <a:spLocks noGrp="1"/>
          </p:cNvSpPr>
          <p:nvPr>
            <p:ph idx="1" hasCustomPrompt="1"/>
          </p:nvPr>
        </p:nvSpPr>
        <p:spPr>
          <a:xfrm>
            <a:off x="455612" y="1201343"/>
            <a:ext cx="8228013" cy="3427808"/>
          </a:xfrm>
        </p:spPr>
        <p:txBody>
          <a:bodyPr anchor="ctr" anchorCtr="0"/>
          <a:lstStyle>
            <a:lvl1pPr marL="153591" indent="-153591">
              <a:defRPr sz="3600" baseline="0">
                <a:solidFill>
                  <a:schemeClr val="accent2"/>
                </a:solidFill>
                <a:latin typeface="+mj-lt"/>
                <a:cs typeface="Intel Clear Light" panose="020B0404020203020204" pitchFamily="34" charset="0"/>
              </a:defRPr>
            </a:lvl1pPr>
            <a:lvl2pPr marL="313135" indent="-169069">
              <a:buFont typeface="Lucida Grande"/>
              <a:buChar char="−"/>
              <a:defRPr sz="1200" baseline="0">
                <a:latin typeface="+mn-lt"/>
                <a:cs typeface="Intel Clear" panose="020B0604020203020204" pitchFamily="34" charset="0"/>
              </a:defRPr>
            </a:lvl2pPr>
            <a:lvl3pPr marL="514350" indent="-171450">
              <a:defRPr sz="900">
                <a:latin typeface="+mn-lt"/>
              </a:defRPr>
            </a:lvl3pPr>
            <a:lvl4pPr>
              <a:defRPr sz="825">
                <a:latin typeface="+mn-lt"/>
              </a:defRPr>
            </a:lvl4pPr>
            <a:lvl5pPr>
              <a:defRPr sz="788">
                <a:latin typeface="+mn-lt"/>
              </a:defRPr>
            </a:lvl5pPr>
          </a:lstStyle>
          <a:p>
            <a:pPr lvl="0"/>
            <a:r>
              <a:rPr lang="en-US" dirty="0" smtClean="0"/>
              <a:t>“</a:t>
            </a:r>
            <a:r>
              <a:rPr lang="en-US" dirty="0" err="1" smtClean="0"/>
              <a:t>48pt</a:t>
            </a:r>
            <a:r>
              <a:rPr lang="en-US" dirty="0" smtClean="0"/>
              <a:t> Intel Clear Light Text”</a:t>
            </a:r>
          </a:p>
          <a:p>
            <a:pPr lvl="1"/>
            <a:r>
              <a:rPr lang="en-US" dirty="0" err="1" smtClean="0"/>
              <a:t>16pt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4"/>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72352" y="4842144"/>
            <a:ext cx="2133600" cy="273844"/>
          </a:xfrm>
          <a:prstGeom prst="rect">
            <a:avLst/>
          </a:prstGeom>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07779037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271239"/>
            <a:ext cx="7886700" cy="3361484"/>
          </a:xfrm>
        </p:spPr>
        <p:txBody>
          <a:bodyPr/>
          <a:lstStyle>
            <a:lvl2pPr marL="100013" indent="-100013">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41F42F8-25E4-4D1B-BD30-C9059118428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37350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9" name="Text Placeholder 7"/>
          <p:cNvSpPr>
            <a:spLocks noGrp="1"/>
          </p:cNvSpPr>
          <p:nvPr>
            <p:ph type="body" sz="quarter" idx="13" hasCustomPrompt="1"/>
          </p:nvPr>
        </p:nvSpPr>
        <p:spPr>
          <a:xfrm>
            <a:off x="353963" y="4713124"/>
            <a:ext cx="8436076" cy="92381"/>
          </a:xfrm>
        </p:spPr>
        <p:txBody>
          <a:bodyPr wrap="square" anchor="b" anchorCtr="0">
            <a:spAutoFit/>
          </a:bodyPr>
          <a:lstStyle>
            <a:lvl1pPr marL="0" indent="0">
              <a:lnSpc>
                <a:spcPct val="75000"/>
              </a:lnSpc>
              <a:spcBef>
                <a:spcPts val="0"/>
              </a:spcBef>
              <a:buFont typeface="Arial" pitchFamily="34" charset="0"/>
              <a:buNone/>
              <a:defRPr sz="800">
                <a:solidFill>
                  <a:srgbClr val="93A0A7"/>
                </a:solidFill>
                <a:latin typeface="+mn-lt"/>
              </a:defRPr>
            </a:lvl1pPr>
            <a:lvl2pPr marL="171446" indent="-114297">
              <a:defRPr sz="900"/>
            </a:lvl2pPr>
            <a:lvl3pPr marL="342892" indent="-114297">
              <a:defRPr sz="900"/>
            </a:lvl3pPr>
            <a:lvl4pPr marL="514337" indent="-114297">
              <a:defRPr sz="900"/>
            </a:lvl4pPr>
            <a:lvl5pPr marL="685783" indent="-114297">
              <a:defRPr sz="900"/>
            </a:lvl5pPr>
          </a:lstStyle>
          <a:p>
            <a:pPr lvl="0"/>
            <a:r>
              <a:rPr lang="en-US" dirty="0" smtClean="0"/>
              <a:t>Click to edit footnote</a:t>
            </a:r>
            <a:endParaRPr lang="en-US" dirty="0"/>
          </a:p>
        </p:txBody>
      </p:sp>
      <p:sp>
        <p:nvSpPr>
          <p:cNvPr id="3" name="Slide Number Placeholder 2"/>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a:pPr eaLnBrk="0" fontAlgn="base" hangingPunct="0">
                <a:spcBef>
                  <a:spcPct val="50000"/>
                </a:spcBef>
                <a:spcAft>
                  <a:spcPct val="0"/>
                </a:spcAft>
              </a:pPr>
              <a:t>‹#›</a:t>
            </a:fld>
            <a:endParaRPr dirty="0"/>
          </a:p>
        </p:txBody>
      </p:sp>
    </p:spTree>
    <p:extLst>
      <p:ext uri="{BB962C8B-B14F-4D97-AF65-F5344CB8AC3E}">
        <p14:creationId xmlns:p14="http://schemas.microsoft.com/office/powerpoint/2010/main" val="131138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271239"/>
            <a:ext cx="7886700" cy="3361484"/>
          </a:xfrm>
        </p:spPr>
        <p:txBody>
          <a:bodyPr/>
          <a:lstStyle>
            <a:lvl2pPr marL="100010" indent="-10001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917531" y="4830855"/>
            <a:ext cx="2057400" cy="273844"/>
          </a:xfrm>
          <a:prstGeom prst="rect">
            <a:avLst/>
          </a:prstGeom>
        </p:spPr>
        <p:txBody>
          <a:bodyPr/>
          <a:lstStyle/>
          <a:p>
            <a:pPr defTabSz="685783"/>
            <a:fld id="{B41F42F8-25E4-4D1B-BD30-C90591184289}" type="slidenum">
              <a:rPr lang="en-US" smtClean="0">
                <a:solidFill>
                  <a:srgbClr val="0073BC"/>
                </a:solidFill>
              </a:rPr>
              <a:pPr defTabSz="685783"/>
              <a:t>‹#›</a:t>
            </a:fld>
            <a:endParaRPr lang="en-US">
              <a:solidFill>
                <a:srgbClr val="0073BC"/>
              </a:solidFill>
            </a:endParaRPr>
          </a:p>
        </p:txBody>
      </p:sp>
    </p:spTree>
    <p:extLst>
      <p:ext uri="{BB962C8B-B14F-4D97-AF65-F5344CB8AC3E}">
        <p14:creationId xmlns:p14="http://schemas.microsoft.com/office/powerpoint/2010/main" val="24601143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762000" y="1245356"/>
            <a:ext cx="8115300" cy="1675188"/>
          </a:xfrm>
        </p:spPr>
        <p:txBody>
          <a:bodyPr vert="horz" lIns="91440" tIns="45720" rIns="91440" bIns="45720" rtlCol="0" anchor="b">
            <a:noAutofit/>
          </a:bodyPr>
          <a:lstStyle>
            <a:lvl1pPr>
              <a:defRPr lang="en-US" sz="7125" dirty="0">
                <a:solidFill>
                  <a:srgbClr val="CAD0E4"/>
                </a:solidFill>
              </a:defRPr>
            </a:lvl1pPr>
          </a:lstStyle>
          <a:p>
            <a:pPr lvl="0">
              <a:lnSpc>
                <a:spcPct val="70000"/>
              </a:lnSpc>
            </a:pPr>
            <a:r>
              <a:rPr lang="en-US" dirty="0" smtClean="0"/>
              <a:t>CLICK TO EDIT MASTER TITLE STYLE</a:t>
            </a:r>
            <a:endParaRPr lang="en-US" dirty="0"/>
          </a:p>
        </p:txBody>
      </p:sp>
      <p:sp>
        <p:nvSpPr>
          <p:cNvPr id="3" name="Subtitle 2"/>
          <p:cNvSpPr>
            <a:spLocks noGrp="1"/>
          </p:cNvSpPr>
          <p:nvPr>
            <p:ph type="subTitle" idx="1"/>
          </p:nvPr>
        </p:nvSpPr>
        <p:spPr>
          <a:xfrm>
            <a:off x="762000" y="3010135"/>
            <a:ext cx="6858000" cy="1241822"/>
          </a:xfrm>
        </p:spPr>
        <p:txBody>
          <a:bodyPr>
            <a:normAutofit/>
          </a:bodyPr>
          <a:lstStyle>
            <a:lvl1pPr marL="0" indent="0" algn="l">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500" y="427368"/>
            <a:ext cx="923327" cy="382257"/>
          </a:xfrm>
          <a:prstGeom prst="rect">
            <a:avLst/>
          </a:prstGeom>
        </p:spPr>
      </p:pic>
    </p:spTree>
    <p:extLst/>
  </p:cSld>
  <p:clrMapOvr>
    <a:masterClrMapping/>
  </p:clrMapOvr>
  <p:extLst mod="1">
    <p:ext uri="{DCECCB84-F9BA-43D5-87BE-67443E8EF086}">
      <p15:sldGuideLst xmlns:p15="http://schemas.microsoft.com/office/powerpoint/2012/main">
        <p15:guide id="1" orient="horz" pos="2501">
          <p15:clr>
            <a:srgbClr val="FBAE40"/>
          </p15:clr>
        </p15:guide>
        <p15:guide id="2" pos="69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w serv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762000" y="1245356"/>
            <a:ext cx="8115300" cy="1675188"/>
          </a:xfrm>
        </p:spPr>
        <p:txBody>
          <a:bodyPr vert="horz" lIns="91440" tIns="45720" rIns="91440" bIns="45720" rtlCol="0" anchor="b">
            <a:noAutofit/>
          </a:bodyPr>
          <a:lstStyle>
            <a:lvl1pPr>
              <a:defRPr lang="en-US" sz="7125" dirty="0">
                <a:solidFill>
                  <a:srgbClr val="CAD0E4"/>
                </a:solidFill>
              </a:defRPr>
            </a:lvl1pPr>
          </a:lstStyle>
          <a:p>
            <a:pPr lvl="0">
              <a:lnSpc>
                <a:spcPct val="70000"/>
              </a:lnSpc>
            </a:pPr>
            <a:r>
              <a:rPr lang="en-US" dirty="0" smtClean="0"/>
              <a:t>CLICK TO EDIT MASTER TITLE STYLE</a:t>
            </a:r>
            <a:endParaRPr lang="en-US" dirty="0"/>
          </a:p>
        </p:txBody>
      </p:sp>
      <p:sp>
        <p:nvSpPr>
          <p:cNvPr id="3" name="Subtitle 2"/>
          <p:cNvSpPr>
            <a:spLocks noGrp="1"/>
          </p:cNvSpPr>
          <p:nvPr>
            <p:ph type="subTitle" idx="1"/>
          </p:nvPr>
        </p:nvSpPr>
        <p:spPr>
          <a:xfrm>
            <a:off x="762000" y="3010135"/>
            <a:ext cx="6858000" cy="1241822"/>
          </a:xfrm>
        </p:spPr>
        <p:txBody>
          <a:bodyPr>
            <a:normAutofit/>
          </a:bodyPr>
          <a:lstStyle>
            <a:lvl1pPr marL="0" indent="0" algn="l">
              <a:buNone/>
              <a:defRPr sz="15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500" y="427368"/>
            <a:ext cx="923327" cy="382257"/>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8073" y="4215189"/>
            <a:ext cx="2762833" cy="928312"/>
          </a:xfrm>
          <a:prstGeom prst="rect">
            <a:avLst/>
          </a:prstGeom>
        </p:spPr>
      </p:pic>
    </p:spTree>
    <p:extLst/>
  </p:cSld>
  <p:clrMapOvr>
    <a:masterClrMapping/>
  </p:clrMapOvr>
  <p:extLst mod="1">
    <p:ext uri="{DCECCB84-F9BA-43D5-87BE-67443E8EF086}">
      <p15:sldGuideLst xmlns:p15="http://schemas.microsoft.com/office/powerpoint/2012/main">
        <p15:guide id="1" orient="horz" pos="2501">
          <p15:clr>
            <a:srgbClr val="FBAE40"/>
          </p15:clr>
        </p15:guide>
        <p15:guide id="2" pos="69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271239"/>
            <a:ext cx="7886700" cy="3361484"/>
          </a:xfrm>
        </p:spPr>
        <p:txBody>
          <a:bodyPr/>
          <a:lstStyle>
            <a:lvl2pPr marL="100013" indent="-100013">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41F42F8-25E4-4D1B-BD30-C90591184289}" type="slidenum">
              <a:rPr lang="en-US" smtClean="0">
                <a:solidFill>
                  <a:prstClr val="white"/>
                </a:solidFill>
              </a:rPr>
              <a:pPr/>
              <a:t>‹#›</a:t>
            </a:fld>
            <a:endParaRPr lang="en-US">
              <a:solidFill>
                <a:prstClr val="white"/>
              </a:solidFill>
            </a:endParaRP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757700" y="1233286"/>
            <a:ext cx="7886700" cy="1689497"/>
          </a:xfrm>
        </p:spPr>
        <p:txBody>
          <a:bodyPr vert="horz" lIns="91440" tIns="45720" rIns="91440" bIns="45720" rtlCol="0" anchor="b">
            <a:noAutofit/>
          </a:bodyPr>
          <a:lstStyle>
            <a:lvl1pPr>
              <a:defRPr lang="en-US" sz="7125">
                <a:solidFill>
                  <a:srgbClr val="CAD0E4"/>
                </a:solidFill>
              </a:defRPr>
            </a:lvl1pPr>
          </a:lstStyle>
          <a:p>
            <a:pPr lvl="0">
              <a:lnSpc>
                <a:spcPct val="70000"/>
              </a:lnSpc>
            </a:pPr>
            <a:r>
              <a:rPr lang="en-US" dirty="0" smtClean="0"/>
              <a:t>CLICK TO EDIT MASTER TITLE STYLE</a:t>
            </a:r>
            <a:endParaRPr lang="en-US" dirty="0"/>
          </a:p>
        </p:txBody>
      </p:sp>
      <p:sp>
        <p:nvSpPr>
          <p:cNvPr id="3" name="Text Placeholder 2"/>
          <p:cNvSpPr>
            <a:spLocks noGrp="1"/>
          </p:cNvSpPr>
          <p:nvPr>
            <p:ph type="body" idx="1"/>
          </p:nvPr>
        </p:nvSpPr>
        <p:spPr>
          <a:xfrm>
            <a:off x="757700" y="3006416"/>
            <a:ext cx="7886700" cy="1125140"/>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41F42F8-25E4-4D1B-BD30-C90591184289}"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500" y="427368"/>
            <a:ext cx="923327" cy="382257"/>
          </a:xfrm>
          <a:prstGeom prst="rect">
            <a:avLst/>
          </a:prstGeom>
        </p:spPr>
      </p:pic>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696">
          <p15:clr>
            <a:srgbClr val="FBAE40"/>
          </p15:clr>
        </p15:guide>
        <p15:guide id="4" orient="horz" pos="231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w/ serv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757700" y="1233286"/>
            <a:ext cx="7886700" cy="1689497"/>
          </a:xfrm>
        </p:spPr>
        <p:txBody>
          <a:bodyPr vert="horz" lIns="91440" tIns="45720" rIns="91440" bIns="45720" rtlCol="0" anchor="b">
            <a:noAutofit/>
          </a:bodyPr>
          <a:lstStyle>
            <a:lvl1pPr>
              <a:defRPr lang="en-US" sz="7125">
                <a:solidFill>
                  <a:srgbClr val="CAD0E4"/>
                </a:solidFill>
              </a:defRPr>
            </a:lvl1pPr>
          </a:lstStyle>
          <a:p>
            <a:pPr lvl="0">
              <a:lnSpc>
                <a:spcPct val="70000"/>
              </a:lnSpc>
            </a:pPr>
            <a:r>
              <a:rPr lang="en-US" dirty="0" smtClean="0"/>
              <a:t>CLICK TO EDIT MASTER TITLE STYLE</a:t>
            </a:r>
            <a:endParaRPr lang="en-US" dirty="0"/>
          </a:p>
        </p:txBody>
      </p:sp>
      <p:sp>
        <p:nvSpPr>
          <p:cNvPr id="3" name="Text Placeholder 2"/>
          <p:cNvSpPr>
            <a:spLocks noGrp="1"/>
          </p:cNvSpPr>
          <p:nvPr>
            <p:ph type="body" idx="1"/>
          </p:nvPr>
        </p:nvSpPr>
        <p:spPr>
          <a:xfrm>
            <a:off x="757700" y="3006416"/>
            <a:ext cx="7886700" cy="1125140"/>
          </a:xfrm>
        </p:spPr>
        <p:txBody>
          <a:bodyPr>
            <a:normAutofit/>
          </a:bodyPr>
          <a:lstStyle>
            <a:lvl1pPr marL="0" indent="0">
              <a:buNone/>
              <a:defRPr sz="15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41F42F8-25E4-4D1B-BD30-C90591184289}" type="slidenum">
              <a:rPr lang="en-US" smtClean="0">
                <a:solidFill>
                  <a:prstClr val="white"/>
                </a:solidFill>
              </a:rPr>
              <a:pPr/>
              <a:t>‹#›</a:t>
            </a:fld>
            <a:endParaRPr lang="en-US">
              <a:solidFill>
                <a:prstClr val="white"/>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10500" y="427368"/>
            <a:ext cx="923327" cy="382257"/>
          </a:xfrm>
          <a:prstGeom prst="rect">
            <a:avLst/>
          </a:prstGeom>
        </p:spPr>
      </p:pic>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8073" y="4215189"/>
            <a:ext cx="2762833" cy="928312"/>
          </a:xfrm>
          <a:prstGeom prst="rect">
            <a:avLst/>
          </a:prstGeom>
        </p:spPr>
      </p:pic>
    </p:spTree>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696">
          <p15:clr>
            <a:srgbClr val="FBAE40"/>
          </p15:clr>
        </p15:guide>
        <p15:guide id="4" orient="horz" pos="231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Image">
    <p:spTree>
      <p:nvGrpSpPr>
        <p:cNvPr id="1" name=""/>
        <p:cNvGrpSpPr/>
        <p:nvPr/>
      </p:nvGrpSpPr>
      <p:grpSpPr>
        <a:xfrm>
          <a:off x="0" y="0"/>
          <a:ext cx="0" cy="0"/>
          <a:chOff x="0" y="0"/>
          <a:chExt cx="0" cy="0"/>
        </a:xfrm>
      </p:grpSpPr>
      <p:sp>
        <p:nvSpPr>
          <p:cNvPr id="15" name="Content Placeholder 2"/>
          <p:cNvSpPr>
            <a:spLocks noGrp="1"/>
          </p:cNvSpPr>
          <p:nvPr>
            <p:ph sz="half" idx="1"/>
          </p:nvPr>
        </p:nvSpPr>
        <p:spPr>
          <a:xfrm>
            <a:off x="455613" y="1203324"/>
            <a:ext cx="4006851" cy="3425825"/>
          </a:xfrm>
        </p:spPr>
        <p:txBody>
          <a:bodyPr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6"/>
          <p:cNvSpPr>
            <a:spLocks noGrp="1"/>
          </p:cNvSpPr>
          <p:nvPr>
            <p:ph type="title"/>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smtClean="0"/>
              <a:t>Click to edit Master title style</a:t>
            </a:r>
            <a:endParaRPr lang="en-US" dirty="0"/>
          </a:p>
        </p:txBody>
      </p:sp>
      <p:sp>
        <p:nvSpPr>
          <p:cNvPr id="9" name="Picture Placeholder 8"/>
          <p:cNvSpPr>
            <a:spLocks noGrp="1"/>
          </p:cNvSpPr>
          <p:nvPr>
            <p:ph type="pic" sz="quarter" idx="13"/>
          </p:nvPr>
        </p:nvSpPr>
        <p:spPr>
          <a:xfrm>
            <a:off x="4830763" y="943430"/>
            <a:ext cx="3181123" cy="1670950"/>
          </a:xfrm>
          <a:solidFill>
            <a:schemeClr val="bg2">
              <a:lumMod val="60000"/>
              <a:lumOff val="40000"/>
            </a:schemeClr>
          </a:solidFill>
        </p:spPr>
        <p:txBody>
          <a:bodyPr rtlCol="0">
            <a:noAutofit/>
          </a:bodyPr>
          <a:lstStyle>
            <a:lvl1pPr>
              <a:defRPr sz="1800">
                <a:latin typeface="Intel Clear"/>
              </a:defRPr>
            </a:lvl1pPr>
          </a:lstStyle>
          <a:p>
            <a:pPr lvl="0"/>
            <a:r>
              <a:rPr lang="en-US" noProof="0" smtClean="0"/>
              <a:t>Click icon to add picture</a:t>
            </a:r>
            <a:endParaRPr lang="en-US" noProof="0" dirty="0"/>
          </a:p>
        </p:txBody>
      </p:sp>
      <p:sp>
        <p:nvSpPr>
          <p:cNvPr id="10" name="Picture Placeholder 8"/>
          <p:cNvSpPr>
            <a:spLocks noGrp="1"/>
          </p:cNvSpPr>
          <p:nvPr>
            <p:ph type="pic" sz="quarter" idx="14"/>
          </p:nvPr>
        </p:nvSpPr>
        <p:spPr>
          <a:xfrm>
            <a:off x="4830763" y="2843897"/>
            <a:ext cx="3181123" cy="1670950"/>
          </a:xfrm>
          <a:solidFill>
            <a:schemeClr val="bg2">
              <a:lumMod val="60000"/>
              <a:lumOff val="40000"/>
            </a:schemeClr>
          </a:solidFill>
        </p:spPr>
        <p:txBody>
          <a:bodyPr rtlCol="0">
            <a:noAutofit/>
          </a:bodyPr>
          <a:lstStyle>
            <a:lvl1pPr>
              <a:defRPr sz="1800">
                <a:latin typeface="Intel Clear"/>
              </a:defRPr>
            </a:lvl1pPr>
          </a:lstStyle>
          <a:p>
            <a:pPr lvl="0"/>
            <a:r>
              <a:rPr lang="en-US" noProof="0" smtClean="0"/>
              <a:t>Click icon to add picture</a:t>
            </a:r>
            <a:endParaRPr lang="en-US" noProof="0" dirty="0"/>
          </a:p>
        </p:txBody>
      </p:sp>
      <p:sp>
        <p:nvSpPr>
          <p:cNvPr id="6" name="Slide Number Placeholder 5"/>
          <p:cNvSpPr>
            <a:spLocks noGrp="1"/>
          </p:cNvSpPr>
          <p:nvPr>
            <p:ph type="sldNum" sz="quarter" idx="15"/>
          </p:nvPr>
        </p:nvSpPr>
        <p:spPr/>
        <p:txBody>
          <a:bodyPr/>
          <a:lstStyle>
            <a:lvl1pPr>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03880709"/>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609601"/>
            <a:ext cx="4991100" cy="3985022"/>
          </a:xfrm>
        </p:spPr>
        <p:txBody>
          <a:bodyPr>
            <a:normAutofit/>
          </a:bodyPr>
          <a:lstStyle>
            <a:lvl1pPr>
              <a:defRPr sz="2100">
                <a:solidFill>
                  <a:schemeClr val="tx1"/>
                </a:solidFill>
              </a:defRPr>
            </a:lvl1pPr>
            <a:lvl2pPr>
              <a:defRPr sz="150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48375" y="1037064"/>
            <a:ext cx="2466975" cy="3595659"/>
          </a:xfrm>
        </p:spPr>
        <p:txBody>
          <a:bodyPr/>
          <a:lstStyle>
            <a:lvl1pPr>
              <a:defRPr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B41F42F8-25E4-4D1B-BD30-C90591184289}" type="slidenum">
              <a:rPr lang="en-US" smtClean="0">
                <a:solidFill>
                  <a:prstClr val="white"/>
                </a:solidFill>
              </a:rPr>
              <a:pPr/>
              <a:t>‹#›</a:t>
            </a:fld>
            <a:endParaRPr lang="en-US">
              <a:solidFill>
                <a:prstClr val="white"/>
              </a:solidFill>
            </a:endParaRPr>
          </a:p>
        </p:txBody>
      </p:sp>
      <p:sp>
        <p:nvSpPr>
          <p:cNvPr id="11" name="Text Placeholder 10"/>
          <p:cNvSpPr>
            <a:spLocks noGrp="1"/>
          </p:cNvSpPr>
          <p:nvPr>
            <p:ph type="body" sz="quarter" idx="11"/>
          </p:nvPr>
        </p:nvSpPr>
        <p:spPr>
          <a:xfrm>
            <a:off x="6048375" y="609600"/>
            <a:ext cx="2466975" cy="567685"/>
          </a:xfrm>
        </p:spPr>
        <p:txBody>
          <a:bodyPr/>
          <a:lstStyle>
            <a:lvl1pPr>
              <a:defRPr b="1">
                <a:solidFill>
                  <a:schemeClr val="tx1"/>
                </a:solidFill>
              </a:defRPr>
            </a:lvl1pPr>
          </a:lstStyle>
          <a:p>
            <a:pPr lvl="0"/>
            <a:r>
              <a:rPr lang="en-US" smtClean="0"/>
              <a:t>Click to edit Master text styles</a:t>
            </a: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fld id="{B41F42F8-25E4-4D1B-BD30-C90591184289}" type="slidenum">
              <a:rPr lang="en-US" smtClean="0">
                <a:solidFill>
                  <a:prstClr val="white"/>
                </a:solidFill>
              </a:rPr>
              <a:pPr/>
              <a:t>‹#›</a:t>
            </a:fld>
            <a:endParaRPr lang="en-US">
              <a:solidFill>
                <a:prstClr val="white"/>
              </a:solidFill>
            </a:endParaRP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fld id="{B41F42F8-25E4-4D1B-BD30-C90591184289}" type="slidenum">
              <a:rPr lang="en-US" smtClean="0">
                <a:solidFill>
                  <a:prstClr val="white"/>
                </a:solidFill>
              </a:rPr>
              <a:pPr/>
              <a:t>‹#›</a:t>
            </a:fld>
            <a:endParaRPr lang="en-US">
              <a:solidFill>
                <a:prstClr val="white"/>
              </a:solidFill>
            </a:endParaRP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41F42F8-25E4-4D1B-BD30-C90591184289}" type="slidenum">
              <a:rPr lang="en-US" smtClean="0">
                <a:solidFill>
                  <a:prstClr val="white"/>
                </a:solidFill>
              </a:rPr>
              <a:pPr/>
              <a:t>‹#›</a:t>
            </a:fld>
            <a:endParaRPr lang="en-US">
              <a:solidFill>
                <a:prstClr val="white"/>
              </a:solidFill>
            </a:endParaRPr>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B41F42F8-25E4-4D1B-BD30-C90591184289}" type="slidenum">
              <a:rPr lang="en-US" smtClean="0">
                <a:solidFill>
                  <a:prstClr val="white"/>
                </a:solidFill>
              </a:rPr>
              <a:pPr/>
              <a:t>‹#›</a:t>
            </a:fld>
            <a:endParaRPr lang="en-US">
              <a:solidFill>
                <a:prstClr val="white"/>
              </a:solidFill>
            </a:endParaRPr>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B41F42F8-25E4-4D1B-BD30-C90591184289}" type="slidenum">
              <a:rPr lang="en-US" smtClean="0">
                <a:solidFill>
                  <a:prstClr val="white"/>
                </a:solidFill>
              </a:rPr>
              <a:pPr/>
              <a:t>‹#›</a:t>
            </a:fld>
            <a:endParaRPr lang="en-US">
              <a:solidFill>
                <a:prstClr val="white"/>
              </a:solidFill>
            </a:endParaRP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B41F42F8-25E4-4D1B-BD30-C90591184289}" type="slidenum">
              <a:rPr lang="en-US" smtClean="0">
                <a:solidFill>
                  <a:prstClr val="white"/>
                </a:solidFill>
              </a:rPr>
              <a:pPr/>
              <a:t>‹#›</a:t>
            </a:fld>
            <a:endParaRPr lang="en-US">
              <a:solidFill>
                <a:prstClr val="white"/>
              </a:solidFill>
            </a:endParaRPr>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B41F42F8-25E4-4D1B-BD30-C90591184289}" type="slidenum">
              <a:rPr lang="en-US" smtClean="0">
                <a:solidFill>
                  <a:prstClr val="white"/>
                </a:solidFill>
              </a:rPr>
              <a:pPr/>
              <a:t>‹#›</a:t>
            </a:fld>
            <a:endParaRPr lang="en-US">
              <a:solidFill>
                <a:prstClr val="white"/>
              </a:solidFill>
            </a:endParaRPr>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157222"/>
            <a:ext cx="8229600" cy="864000"/>
          </a:xfrm>
        </p:spPr>
        <p:txBody>
          <a:bodyPr anchor="ctr"/>
          <a:lstStyle>
            <a:lvl1pPr>
              <a:defRPr/>
            </a:lvl1pPr>
          </a:lstStyle>
          <a:p>
            <a:r>
              <a:rPr lang="de-DE" dirty="0" smtClean="0"/>
              <a:t>28pt Headline</a:t>
            </a:r>
            <a:endParaRPr lang="de-DE" dirty="0"/>
          </a:p>
        </p:txBody>
      </p:sp>
      <p:sp>
        <p:nvSpPr>
          <p:cNvPr id="3" name="Datumsplatzhalter 2"/>
          <p:cNvSpPr>
            <a:spLocks noGrp="1"/>
          </p:cNvSpPr>
          <p:nvPr>
            <p:ph type="dt" sz="half" idx="10"/>
          </p:nvPr>
        </p:nvSpPr>
        <p:spPr>
          <a:xfrm>
            <a:off x="457200" y="4767264"/>
            <a:ext cx="2133600" cy="273844"/>
          </a:xfrm>
          <a:prstGeom prst="rect">
            <a:avLst/>
          </a:prstGeom>
        </p:spPr>
        <p:txBody>
          <a:bodyPr/>
          <a:lstStyle/>
          <a:p>
            <a:pPr defTabSz="685800"/>
            <a:fld id="{E9412A7C-8D2B-4DB5-BB1F-3C4ECD3C501C}" type="datetime1">
              <a:rPr lang="en-US" smtClean="0">
                <a:solidFill>
                  <a:srgbClr val="0073BC"/>
                </a:solidFill>
              </a:rPr>
              <a:pPr defTabSz="685800"/>
              <a:t>8/8/17</a:t>
            </a:fld>
            <a:endParaRPr lang="en-US">
              <a:solidFill>
                <a:srgbClr val="0073BC"/>
              </a:solidFill>
            </a:endParaRPr>
          </a:p>
        </p:txBody>
      </p:sp>
      <p:sp>
        <p:nvSpPr>
          <p:cNvPr id="4" name="Fußzeilenplatzhalter 3"/>
          <p:cNvSpPr>
            <a:spLocks noGrp="1"/>
          </p:cNvSpPr>
          <p:nvPr>
            <p:ph type="ftr" sz="quarter" idx="11"/>
          </p:nvPr>
        </p:nvSpPr>
        <p:spPr>
          <a:xfrm>
            <a:off x="3124200" y="4767264"/>
            <a:ext cx="2895600" cy="273844"/>
          </a:xfrm>
          <a:prstGeom prst="rect">
            <a:avLst/>
          </a:prstGeom>
        </p:spPr>
        <p:txBody>
          <a:bodyPr/>
          <a:lstStyle/>
          <a:p>
            <a:pPr defTabSz="685800"/>
            <a:endParaRPr lang="en-US" dirty="0">
              <a:solidFill>
                <a:srgbClr val="0073BC"/>
              </a:solidFill>
            </a:endParaRPr>
          </a:p>
        </p:txBody>
      </p:sp>
      <p:sp>
        <p:nvSpPr>
          <p:cNvPr id="5" name="Foliennummernplatzhalter 4"/>
          <p:cNvSpPr>
            <a:spLocks noGrp="1"/>
          </p:cNvSpPr>
          <p:nvPr>
            <p:ph type="sldNum" sz="quarter" idx="12"/>
          </p:nvPr>
        </p:nvSpPr>
        <p:spPr>
          <a:xfrm>
            <a:off x="6872352" y="4850085"/>
            <a:ext cx="2133600" cy="273844"/>
          </a:xfrm>
          <a:prstGeom prst="rect">
            <a:avLst/>
          </a:prstGeom>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9" name="Textplatzhalter 8"/>
          <p:cNvSpPr>
            <a:spLocks noGrp="1"/>
          </p:cNvSpPr>
          <p:nvPr>
            <p:ph type="body" sz="quarter" idx="13"/>
          </p:nvPr>
        </p:nvSpPr>
        <p:spPr>
          <a:xfrm>
            <a:off x="455613" y="1198800"/>
            <a:ext cx="8229600" cy="3394800"/>
          </a:xfrm>
        </p:spPr>
        <p:txBody>
          <a:bodyPr/>
          <a:lstStyle>
            <a:lvl5pPr marL="899978" indent="-179996">
              <a:spcBef>
                <a:spcPts val="300"/>
              </a:spcBef>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271241"/>
            <a:ext cx="7886700" cy="3361484"/>
          </a:xfrm>
        </p:spPr>
        <p:txBody>
          <a:bodyPr/>
          <a:lstStyle>
            <a:lvl2pPr marL="74961" indent="-74961">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41F42F8-25E4-4D1B-BD30-C90591184289}" type="slidenum">
              <a:rPr lang="en-US" smtClean="0">
                <a:solidFill>
                  <a:prstClr val="white"/>
                </a:solidFill>
              </a:rPr>
              <a:pPr/>
              <a:t>‹#›</a:t>
            </a:fld>
            <a:endParaRPr lang="en-US">
              <a:solidFill>
                <a:prstClr val="white"/>
              </a:solidFill>
            </a:endParaRP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5" name="Content Placeholder 2"/>
          <p:cNvSpPr>
            <a:spLocks noGrp="1"/>
          </p:cNvSpPr>
          <p:nvPr>
            <p:ph sz="half" idx="1"/>
          </p:nvPr>
        </p:nvSpPr>
        <p:spPr>
          <a:xfrm>
            <a:off x="455613" y="1203324"/>
            <a:ext cx="4006851" cy="3425825"/>
          </a:xfrm>
        </p:spPr>
        <p:txBody>
          <a:bodyPr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3"/>
          </p:nvPr>
        </p:nvSpPr>
        <p:spPr>
          <a:xfrm>
            <a:off x="4678363" y="1203324"/>
            <a:ext cx="4005264" cy="3425825"/>
          </a:xfrm>
        </p:spPr>
        <p:txBody>
          <a:bodyPr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6"/>
          <p:cNvSpPr>
            <a:spLocks noGrp="1"/>
          </p:cNvSpPr>
          <p:nvPr>
            <p:ph type="title"/>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smtClean="0"/>
              <a:t>Click to edit Master title style</a:t>
            </a:r>
            <a:endParaRPr lang="en-US" dirty="0"/>
          </a:p>
        </p:txBody>
      </p:sp>
      <p:sp>
        <p:nvSpPr>
          <p:cNvPr id="5" name="Slide Number Placeholder 5"/>
          <p:cNvSpPr>
            <a:spLocks noGrp="1"/>
          </p:cNvSpPr>
          <p:nvPr>
            <p:ph type="sldNum" sz="quarter" idx="14"/>
          </p:nvPr>
        </p:nvSpPr>
        <p:spPr/>
        <p:txBody>
          <a:bodyPr/>
          <a:lstStyle>
            <a:lvl1pPr>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1070388000"/>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353963" y="1168842"/>
            <a:ext cx="8436076" cy="3213739"/>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3" hasCustomPrompt="1"/>
          </p:nvPr>
        </p:nvSpPr>
        <p:spPr>
          <a:xfrm>
            <a:off x="353963" y="4632381"/>
            <a:ext cx="8436076" cy="173124"/>
          </a:xfrm>
        </p:spPr>
        <p:txBody>
          <a:bodyPr wrap="square" anchor="b" anchorCtr="0">
            <a:spAutoFit/>
          </a:bodyPr>
          <a:lstStyle>
            <a:lvl1pPr marL="0" indent="0">
              <a:lnSpc>
                <a:spcPct val="75000"/>
              </a:lnSpc>
              <a:spcBef>
                <a:spcPts val="0"/>
              </a:spcBef>
              <a:buFont typeface="Arial" pitchFamily="34" charset="0"/>
              <a:buNone/>
              <a:defRPr sz="700">
                <a:solidFill>
                  <a:srgbClr val="93A0A7"/>
                </a:solidFill>
                <a:latin typeface="+mn-lt"/>
              </a:defRPr>
            </a:lvl1pPr>
            <a:lvl2pPr marL="171446" indent="-114297">
              <a:defRPr sz="900"/>
            </a:lvl2pPr>
            <a:lvl3pPr marL="342892" indent="-114297">
              <a:defRPr sz="900"/>
            </a:lvl3pPr>
            <a:lvl4pPr marL="514337" indent="-114297">
              <a:defRPr sz="900"/>
            </a:lvl4pPr>
            <a:lvl5pPr marL="685783" indent="-114297">
              <a:defRPr sz="900"/>
            </a:lvl5pPr>
          </a:lstStyle>
          <a:p>
            <a:pPr lvl="0"/>
            <a:r>
              <a:rPr lang="en-US" dirty="0" smtClean="0"/>
              <a:t>Click to edit footnote</a:t>
            </a:r>
            <a:endParaRPr lang="en-US" dirty="0"/>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a:solidFill>
                  <a:prstClr val="white"/>
                </a:solidFill>
              </a:rPr>
              <a:pPr eaLnBrk="0" fontAlgn="base" hangingPunct="0">
                <a:spcBef>
                  <a:spcPct val="50000"/>
                </a:spcBef>
                <a:spcAft>
                  <a:spcPct val="0"/>
                </a:spcAft>
              </a:pPr>
              <a:t>‹#›</a:t>
            </a:fld>
            <a:endParaRPr dirty="0">
              <a:solidFill>
                <a:prstClr val="white"/>
              </a:solidFill>
            </a:endParaRP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and Bulleted Text">
    <p:spTree>
      <p:nvGrpSpPr>
        <p:cNvPr id="1" name=""/>
        <p:cNvGrpSpPr/>
        <p:nvPr/>
      </p:nvGrpSpPr>
      <p:grpSpPr>
        <a:xfrm>
          <a:off x="0" y="0"/>
          <a:ext cx="0" cy="0"/>
          <a:chOff x="0" y="0"/>
          <a:chExt cx="0" cy="0"/>
        </a:xfrm>
      </p:grpSpPr>
      <p:sp>
        <p:nvSpPr>
          <p:cNvPr id="7" name="Title 6"/>
          <p:cNvSpPr>
            <a:spLocks noGrp="1"/>
          </p:cNvSpPr>
          <p:nvPr>
            <p:ph type="title"/>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455614" y="1203326"/>
            <a:ext cx="8228012" cy="3425825"/>
          </a:xfrm>
        </p:spPr>
        <p:txBody>
          <a:bodyPr/>
          <a:lstStyle>
            <a:lvl1pPr>
              <a:defRPr>
                <a:solidFill>
                  <a:srgbClr val="0071C5"/>
                </a:solidFill>
              </a:defRPr>
            </a:lvl1pPr>
            <a:lvl2pPr>
              <a:defRPr sz="1800">
                <a:solidFill>
                  <a:schemeClr val="tx2"/>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4"/>
          </p:nvPr>
        </p:nvSpPr>
        <p:spPr/>
        <p:txBody>
          <a:bodyPr/>
          <a:lstStyle>
            <a:lvl1pPr>
              <a:defRPr/>
            </a:lvl1pPr>
          </a:lstStyle>
          <a:p>
            <a:fld id="{EE2556C5-CE8C-6547-B838-EA80C61A4AF7}" type="slidenum">
              <a:rPr lang="en-US" smtClean="0">
                <a:solidFill>
                  <a:prstClr val="white"/>
                </a:solidFill>
              </a:rPr>
              <a:pPr/>
              <a:t>‹#›</a:t>
            </a:fld>
            <a:endParaRPr lang="en-US" dirty="0">
              <a:solidFill>
                <a:prstClr val="white"/>
              </a:solidFill>
            </a:endParaRPr>
          </a:p>
        </p:txBody>
      </p:sp>
    </p:spTree>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271239"/>
            <a:ext cx="7886700" cy="3361484"/>
          </a:xfrm>
        </p:spPr>
        <p:txBody>
          <a:bodyPr/>
          <a:lstStyle>
            <a:lvl2pPr marL="100010" indent="-10001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41F42F8-25E4-4D1B-BD30-C90591184289}" type="slidenum">
              <a:rPr lang="en-US" smtClean="0">
                <a:solidFill>
                  <a:prstClr val="white"/>
                </a:solidFill>
              </a:rPr>
              <a:pPr/>
              <a:t>‹#›</a:t>
            </a:fld>
            <a:endParaRPr lang="en-US">
              <a:solidFill>
                <a:prstClr val="white"/>
              </a:solidFill>
            </a:endParaRP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0740" y="2221198"/>
            <a:ext cx="8212886" cy="1102519"/>
          </a:xfrm>
        </p:spPr>
        <p:txBody>
          <a:bodyPr lIns="0" rIns="0" anchor="b" anchorCtr="0">
            <a:noAutofit/>
          </a:bodyPr>
          <a:lstStyle>
            <a:lvl1pPr>
              <a:defRPr sz="2700" baseline="0">
                <a:solidFill>
                  <a:schemeClr val="bg1"/>
                </a:solidFill>
                <a:latin typeface="+mj-lt"/>
                <a:cs typeface="Intel Clear Light" panose="020B0404020203020204" pitchFamily="34" charset="0"/>
              </a:defRPr>
            </a:lvl1pPr>
          </a:lstStyle>
          <a:p>
            <a:r>
              <a:rPr lang="en-US" dirty="0" err="1" smtClean="0"/>
              <a:t>36pt</a:t>
            </a:r>
            <a:r>
              <a:rPr lang="en-US" dirty="0" smtClean="0"/>
              <a:t> Intel Clear Light Presentation Title</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4" y="3488724"/>
            <a:ext cx="6330212" cy="925360"/>
          </a:xfrm>
        </p:spPr>
        <p:txBody>
          <a:bodyPr lIns="0" rIns="0">
            <a:noAutofit/>
          </a:bodyPr>
          <a:lstStyle>
            <a:lvl1pPr marL="0" indent="0" algn="l">
              <a:buNone/>
              <a:defRPr sz="1200" b="1" baseline="0">
                <a:solidFill>
                  <a:schemeClr val="bg1"/>
                </a:solidFill>
                <a:latin typeface="+mn-lt"/>
                <a:cs typeface="Intel Clear" panose="020B0604020203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err="1" smtClean="0"/>
              <a:t>16pt</a:t>
            </a:r>
            <a:r>
              <a:rPr lang="en-US" dirty="0" smtClean="0"/>
              <a:t> Intel Clear Bolded Subhead, Date, Etc.</a:t>
            </a:r>
            <a:endParaRPr lang="en-US" dirty="0"/>
          </a:p>
        </p:txBody>
      </p:sp>
      <p:pic>
        <p:nvPicPr>
          <p:cNvPr id="1027" name="Picture 3" descr="W:\Clients\Intel\PRODUCTION\2012_13_Production\ASSETS_LOGOS_2012-13\Assets_Complete_2012-13\ PEEL AWAY\Intel_Peels\Intel_Peels_RGB\Peel_rgb_png\peel_rt_btm_drkBlue_rgb_216.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254891" y="4045935"/>
            <a:ext cx="1892808" cy="109756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userDrawn="1"/>
        </p:nvSpPr>
        <p:spPr>
          <a:xfrm>
            <a:off x="455614" y="4852901"/>
            <a:ext cx="1421864" cy="103875"/>
          </a:xfrm>
          <a:prstGeom prst="rect">
            <a:avLst/>
          </a:prstGeom>
        </p:spPr>
        <p:txBody>
          <a:bodyPr wrap="none" lIns="0" tIns="0" rIns="0" bIns="0">
            <a:spAutoFit/>
          </a:bodyPr>
          <a:lstStyle/>
          <a:p>
            <a:r>
              <a:rPr lang="en-US" sz="675" dirty="0" smtClean="0">
                <a:solidFill>
                  <a:srgbClr val="8DC8E8"/>
                </a:solidFill>
                <a:cs typeface="Neo Sans Intel"/>
              </a:rPr>
              <a:t>Intel Confidential — Do Not Forward</a:t>
            </a:r>
          </a:p>
        </p:txBody>
      </p:sp>
      <p:pic>
        <p:nvPicPr>
          <p:cNvPr id="1026" name="Picture 2" descr="\\.psf\Home\Desktop\IntelLookInsideCLEAR_WHT.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36573" y="1381836"/>
            <a:ext cx="2043313" cy="571641"/>
          </a:xfrm>
          <a:prstGeom prst="rect">
            <a:avLst/>
          </a:prstGeom>
          <a:noFill/>
          <a:extLst>
            <a:ext uri="{909E8E84-426E-40dd-AFC4-6F175D3DCCD1}">
              <a14:hiddenFill xmlns="" xmlns:a14="http://schemas.microsoft.com/office/drawing/2010/main">
                <a:solidFill>
                  <a:srgbClr val="FFFFFF"/>
                </a:solidFill>
              </a14:hiddenFill>
            </a:ext>
          </a:extLst>
        </p:spPr>
      </p:pic>
    </p:spTree>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0740" y="2355676"/>
            <a:ext cx="8212886" cy="1102519"/>
          </a:xfrm>
        </p:spPr>
        <p:txBody>
          <a:bodyPr lIns="0" rIns="0" anchor="b" anchorCtr="0">
            <a:noAutofit/>
          </a:bodyPr>
          <a:lstStyle>
            <a:lvl1pPr>
              <a:defRPr sz="2700" baseline="0">
                <a:solidFill>
                  <a:schemeClr val="bg1"/>
                </a:solidFill>
                <a:latin typeface="+mj-lt"/>
                <a:cs typeface="Intel Clear Light" panose="020B0404020203020204" pitchFamily="34" charset="0"/>
              </a:defRPr>
            </a:lvl1pPr>
          </a:lstStyle>
          <a:p>
            <a:r>
              <a:rPr lang="en-US" dirty="0" err="1" smtClean="0"/>
              <a:t>36pt</a:t>
            </a:r>
            <a:r>
              <a:rPr lang="en-US" dirty="0" smtClean="0"/>
              <a:t> Intel Clear Light Presentation Title</a:t>
            </a:r>
            <a:br>
              <a:rPr lang="en-US" dirty="0" smtClean="0"/>
            </a:br>
            <a:r>
              <a:rPr lang="en-US" dirty="0" smtClean="0"/>
              <a:t>Title of Presentation Line Two</a:t>
            </a:r>
            <a:endParaRPr lang="en-US" dirty="0"/>
          </a:p>
        </p:txBody>
      </p:sp>
      <p:sp>
        <p:nvSpPr>
          <p:cNvPr id="3" name="Subtitle 2"/>
          <p:cNvSpPr>
            <a:spLocks noGrp="1"/>
          </p:cNvSpPr>
          <p:nvPr>
            <p:ph type="subTitle" idx="1" hasCustomPrompt="1"/>
          </p:nvPr>
        </p:nvSpPr>
        <p:spPr>
          <a:xfrm>
            <a:off x="455614" y="3623202"/>
            <a:ext cx="6330212" cy="925360"/>
          </a:xfrm>
        </p:spPr>
        <p:txBody>
          <a:bodyPr lIns="0" rIns="0">
            <a:noAutofit/>
          </a:bodyPr>
          <a:lstStyle>
            <a:lvl1pPr marL="0" indent="0" algn="l">
              <a:buNone/>
              <a:defRPr sz="1200" b="1" baseline="0">
                <a:solidFill>
                  <a:srgbClr val="FFDA00"/>
                </a:solidFill>
                <a:latin typeface="+mn-lt"/>
                <a:cs typeface="Intel Clear" panose="020B0604020203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err="1" smtClean="0"/>
              <a:t>16pt</a:t>
            </a:r>
            <a:r>
              <a:rPr lang="en-US" dirty="0" smtClean="0"/>
              <a:t> Intel Clear Bolded Subhead, Date, Etc.</a:t>
            </a:r>
            <a:endParaRPr lang="en-US" dirty="0"/>
          </a:p>
        </p:txBody>
      </p:sp>
      <p:sp>
        <p:nvSpPr>
          <p:cNvPr id="7" name="Rectangle 6"/>
          <p:cNvSpPr/>
          <p:nvPr userDrawn="1"/>
        </p:nvSpPr>
        <p:spPr>
          <a:xfrm>
            <a:off x="455614" y="4852901"/>
            <a:ext cx="1421864" cy="103875"/>
          </a:xfrm>
          <a:prstGeom prst="rect">
            <a:avLst/>
          </a:prstGeom>
        </p:spPr>
        <p:txBody>
          <a:bodyPr wrap="none" lIns="0" tIns="0" rIns="0" bIns="0">
            <a:spAutoFit/>
          </a:bodyPr>
          <a:lstStyle/>
          <a:p>
            <a:r>
              <a:rPr lang="en-US" sz="675" dirty="0" smtClean="0">
                <a:solidFill>
                  <a:srgbClr val="8DC8E8"/>
                </a:solidFill>
                <a:cs typeface="Neo Sans Intel"/>
              </a:rPr>
              <a:t>Intel Confidential — Do Not Forward</a:t>
            </a:r>
          </a:p>
        </p:txBody>
      </p:sp>
      <p:sp>
        <p:nvSpPr>
          <p:cNvPr id="5" name="Freeform 4"/>
          <p:cNvSpPr/>
          <p:nvPr userDrawn="1"/>
        </p:nvSpPr>
        <p:spPr>
          <a:xfrm>
            <a:off x="-10367" y="0"/>
            <a:ext cx="9158557" cy="683559"/>
          </a:xfrm>
          <a:custGeom>
            <a:avLst/>
            <a:gdLst>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605118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51471 w 9158942"/>
              <a:gd name="connsiteY4" fmla="*/ 591991 h 911412"/>
              <a:gd name="connsiteX5" fmla="*/ 9158942 w 9158942"/>
              <a:gd name="connsiteY5" fmla="*/ 0 h 911412"/>
              <a:gd name="connsiteX6" fmla="*/ 7471 w 9158942"/>
              <a:gd name="connsiteY6" fmla="*/ 0 h 911412"/>
              <a:gd name="connsiteX0" fmla="*/ 7471 w 9158942"/>
              <a:gd name="connsiteY0" fmla="*/ 0 h 911412"/>
              <a:gd name="connsiteX1" fmla="*/ 0 w 9158942"/>
              <a:gd name="connsiteY1" fmla="*/ 903941 h 911412"/>
              <a:gd name="connsiteX2" fmla="*/ 5393765 w 9158942"/>
              <a:gd name="connsiteY2" fmla="*/ 911412 h 911412"/>
              <a:gd name="connsiteX3" fmla="*/ 5909236 w 9158942"/>
              <a:gd name="connsiteY3" fmla="*/ 597647 h 911412"/>
              <a:gd name="connsiteX4" fmla="*/ 9148189 w 9158942"/>
              <a:gd name="connsiteY4" fmla="*/ 601837 h 911412"/>
              <a:gd name="connsiteX5" fmla="*/ 9158942 w 9158942"/>
              <a:gd name="connsiteY5" fmla="*/ 0 h 911412"/>
              <a:gd name="connsiteX6" fmla="*/ 7471 w 9158942"/>
              <a:gd name="connsiteY6" fmla="*/ 0 h 911412"/>
              <a:gd name="connsiteX0" fmla="*/ 7471 w 9148711"/>
              <a:gd name="connsiteY0" fmla="*/ 0 h 911412"/>
              <a:gd name="connsiteX1" fmla="*/ 0 w 9148711"/>
              <a:gd name="connsiteY1" fmla="*/ 903941 h 911412"/>
              <a:gd name="connsiteX2" fmla="*/ 5393765 w 9148711"/>
              <a:gd name="connsiteY2" fmla="*/ 911412 h 911412"/>
              <a:gd name="connsiteX3" fmla="*/ 5909236 w 9148711"/>
              <a:gd name="connsiteY3" fmla="*/ 597647 h 911412"/>
              <a:gd name="connsiteX4" fmla="*/ 9148189 w 9148711"/>
              <a:gd name="connsiteY4" fmla="*/ 601837 h 911412"/>
              <a:gd name="connsiteX5" fmla="*/ 9145816 w 9148711"/>
              <a:gd name="connsiteY5" fmla="*/ 0 h 911412"/>
              <a:gd name="connsiteX6" fmla="*/ 7471 w 9148711"/>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48189 w 9155661"/>
              <a:gd name="connsiteY4" fmla="*/ 601837 h 911412"/>
              <a:gd name="connsiteX5" fmla="*/ 9155661 w 9155661"/>
              <a:gd name="connsiteY5" fmla="*/ 0 h 911412"/>
              <a:gd name="connsiteX6" fmla="*/ 7471 w 9155661"/>
              <a:gd name="connsiteY6" fmla="*/ 0 h 911412"/>
              <a:gd name="connsiteX0" fmla="*/ 7471 w 9158556"/>
              <a:gd name="connsiteY0" fmla="*/ 0 h 911412"/>
              <a:gd name="connsiteX1" fmla="*/ 0 w 9158556"/>
              <a:gd name="connsiteY1" fmla="*/ 903941 h 911412"/>
              <a:gd name="connsiteX2" fmla="*/ 5393765 w 9158556"/>
              <a:gd name="connsiteY2" fmla="*/ 911412 h 911412"/>
              <a:gd name="connsiteX3" fmla="*/ 5909236 w 9158556"/>
              <a:gd name="connsiteY3" fmla="*/ 597647 h 911412"/>
              <a:gd name="connsiteX4" fmla="*/ 9158034 w 9158556"/>
              <a:gd name="connsiteY4" fmla="*/ 598555 h 911412"/>
              <a:gd name="connsiteX5" fmla="*/ 9155661 w 9158556"/>
              <a:gd name="connsiteY5" fmla="*/ 0 h 911412"/>
              <a:gd name="connsiteX6" fmla="*/ 7471 w 9158556"/>
              <a:gd name="connsiteY6" fmla="*/ 0 h 911412"/>
              <a:gd name="connsiteX0" fmla="*/ 7471 w 9155661"/>
              <a:gd name="connsiteY0" fmla="*/ 0 h 911412"/>
              <a:gd name="connsiteX1" fmla="*/ 0 w 9155661"/>
              <a:gd name="connsiteY1" fmla="*/ 903941 h 911412"/>
              <a:gd name="connsiteX2" fmla="*/ 5393765 w 9155661"/>
              <a:gd name="connsiteY2" fmla="*/ 911412 h 911412"/>
              <a:gd name="connsiteX3" fmla="*/ 5909236 w 9155661"/>
              <a:gd name="connsiteY3" fmla="*/ 597647 h 911412"/>
              <a:gd name="connsiteX4" fmla="*/ 9151470 w 9155661"/>
              <a:gd name="connsiteY4" fmla="*/ 595274 h 911412"/>
              <a:gd name="connsiteX5" fmla="*/ 9155661 w 9155661"/>
              <a:gd name="connsiteY5" fmla="*/ 0 h 911412"/>
              <a:gd name="connsiteX6" fmla="*/ 7471 w 9155661"/>
              <a:gd name="connsiteY6" fmla="*/ 0 h 911412"/>
              <a:gd name="connsiteX0" fmla="*/ 522 w 9158557"/>
              <a:gd name="connsiteY0" fmla="*/ 0 h 911412"/>
              <a:gd name="connsiteX1" fmla="*/ 2896 w 9158557"/>
              <a:gd name="connsiteY1" fmla="*/ 903941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 name="connsiteX0" fmla="*/ 522 w 9158557"/>
              <a:gd name="connsiteY0" fmla="*/ 0 h 917068"/>
              <a:gd name="connsiteX1" fmla="*/ 2896 w 9158557"/>
              <a:gd name="connsiteY1" fmla="*/ 917068 h 917068"/>
              <a:gd name="connsiteX2" fmla="*/ 5396661 w 9158557"/>
              <a:gd name="connsiteY2" fmla="*/ 911412 h 917068"/>
              <a:gd name="connsiteX3" fmla="*/ 5912132 w 9158557"/>
              <a:gd name="connsiteY3" fmla="*/ 597647 h 917068"/>
              <a:gd name="connsiteX4" fmla="*/ 9154366 w 9158557"/>
              <a:gd name="connsiteY4" fmla="*/ 595274 h 917068"/>
              <a:gd name="connsiteX5" fmla="*/ 9158557 w 9158557"/>
              <a:gd name="connsiteY5" fmla="*/ 0 h 917068"/>
              <a:gd name="connsiteX6" fmla="*/ 522 w 9158557"/>
              <a:gd name="connsiteY6" fmla="*/ 0 h 917068"/>
              <a:gd name="connsiteX0" fmla="*/ 522 w 9158557"/>
              <a:gd name="connsiteY0" fmla="*/ 0 h 911412"/>
              <a:gd name="connsiteX1" fmla="*/ 2896 w 9158557"/>
              <a:gd name="connsiteY1" fmla="*/ 910555 h 911412"/>
              <a:gd name="connsiteX2" fmla="*/ 5396661 w 9158557"/>
              <a:gd name="connsiteY2" fmla="*/ 911412 h 911412"/>
              <a:gd name="connsiteX3" fmla="*/ 5912132 w 9158557"/>
              <a:gd name="connsiteY3" fmla="*/ 597647 h 911412"/>
              <a:gd name="connsiteX4" fmla="*/ 9154366 w 9158557"/>
              <a:gd name="connsiteY4" fmla="*/ 595274 h 911412"/>
              <a:gd name="connsiteX5" fmla="*/ 9158557 w 9158557"/>
              <a:gd name="connsiteY5" fmla="*/ 0 h 911412"/>
              <a:gd name="connsiteX6" fmla="*/ 522 w 9158557"/>
              <a:gd name="connsiteY6" fmla="*/ 0 h 91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58557" h="911412">
                <a:moveTo>
                  <a:pt x="522" y="0"/>
                </a:moveTo>
                <a:cubicBezTo>
                  <a:pt x="-1968" y="301314"/>
                  <a:pt x="5386" y="609241"/>
                  <a:pt x="2896" y="910555"/>
                </a:cubicBezTo>
                <a:lnTo>
                  <a:pt x="5396661" y="911412"/>
                </a:lnTo>
                <a:lnTo>
                  <a:pt x="5912132" y="597647"/>
                </a:lnTo>
                <a:lnTo>
                  <a:pt x="9154366" y="595274"/>
                </a:lnTo>
                <a:cubicBezTo>
                  <a:pt x="9156856" y="393568"/>
                  <a:pt x="9156067" y="201706"/>
                  <a:pt x="9158557" y="0"/>
                </a:cubicBezTo>
                <a:lnTo>
                  <a:pt x="522"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pic>
        <p:nvPicPr>
          <p:cNvPr id="9" name="Picture 2" descr="\\.psf\Home\Desktop\Intel.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45773" y="1218062"/>
            <a:ext cx="1225403" cy="808766"/>
          </a:xfrm>
          <a:prstGeom prst="rect">
            <a:avLst/>
          </a:prstGeom>
          <a:noFill/>
          <a:extLst>
            <a:ext uri="{909E8E84-426E-40dd-AFC4-6F175D3DCCD1}">
              <a14:hiddenFill xmlns="" xmlns:a14="http://schemas.microsoft.com/office/drawing/2010/main">
                <a:solidFill>
                  <a:srgbClr val="FFFFFF"/>
                </a:solidFill>
              </a14:hiddenFill>
            </a:ext>
          </a:extLst>
        </p:spPr>
      </p:pic>
    </p:spTree>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Large Bullet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201343"/>
            <a:ext cx="8228012" cy="3427808"/>
          </a:xfrm>
        </p:spPr>
        <p:txBody>
          <a:bodyPr/>
          <a:lstStyle>
            <a:lvl1pPr marL="0" marR="0" indent="0" algn="l" defTabSz="342900" rtl="0" eaLnBrk="1" fontAlgn="auto" latinLnBrk="0" hangingPunct="1">
              <a:lnSpc>
                <a:spcPct val="100000"/>
              </a:lnSpc>
              <a:spcBef>
                <a:spcPts val="900"/>
              </a:spcBef>
              <a:spcAft>
                <a:spcPts val="0"/>
              </a:spcAft>
              <a:buClrTx/>
              <a:buSzTx/>
              <a:buFont typeface="Wingdings" panose="05000000000000000000" pitchFamily="2" charset="2"/>
              <a:buNone/>
              <a:tabLst/>
              <a:defRPr/>
            </a:lvl1pPr>
            <a:lvl2pPr>
              <a:defRPr sz="1650"/>
            </a:lvl2pPr>
            <a:lvl3pPr>
              <a:defRPr sz="1650"/>
            </a:lvl3pPr>
            <a:lvl4pPr>
              <a:defRPr/>
            </a:lvl4pPr>
            <a:lvl5pPr>
              <a:defRPr/>
            </a:lvl5pPr>
          </a:lstStyle>
          <a:p>
            <a:pPr marL="0" marR="0" lvl="0" indent="0" algn="l" defTabSz="342900" rtl="0" eaLnBrk="1" fontAlgn="auto" latinLnBrk="0" hangingPunct="1">
              <a:lnSpc>
                <a:spcPct val="100000"/>
              </a:lnSpc>
              <a:spcBef>
                <a:spcPts val="900"/>
              </a:spcBef>
              <a:spcAft>
                <a:spcPts val="0"/>
              </a:spcAft>
              <a:buClrTx/>
              <a:buSzTx/>
              <a:buFont typeface="Wingdings" panose="05000000000000000000" pitchFamily="2" charset="2"/>
              <a:buNone/>
              <a:tabLst/>
              <a:defRPr/>
            </a:pPr>
            <a:r>
              <a:rPr lang="en-US" dirty="0" err="1" smtClean="0"/>
              <a:t>22pt</a:t>
            </a:r>
            <a:r>
              <a:rPr lang="en-US" dirty="0" smtClean="0"/>
              <a:t> Intel Clear body text</a:t>
            </a:r>
          </a:p>
          <a:p>
            <a:pPr lvl="1"/>
            <a:r>
              <a:rPr lang="en-US" dirty="0" err="1" smtClean="0"/>
              <a:t>22pt</a:t>
            </a:r>
            <a:r>
              <a:rPr lang="en-US" dirty="0" smtClean="0"/>
              <a:t> Intel Clear large bullet one</a:t>
            </a:r>
          </a:p>
          <a:p>
            <a:pPr lvl="2"/>
            <a:r>
              <a:rPr lang="en-US" dirty="0" err="1" smtClean="0"/>
              <a:t>22pt</a:t>
            </a:r>
            <a:r>
              <a:rPr lang="en-US" dirty="0" smtClean="0"/>
              <a:t> Intel Clear sub-bullet</a:t>
            </a:r>
          </a:p>
          <a:p>
            <a:pPr lvl="3"/>
            <a:r>
              <a:rPr lang="en-US" dirty="0" err="1" smtClean="0"/>
              <a:t>16pt</a:t>
            </a:r>
            <a:r>
              <a:rPr lang="en-US" dirty="0" smtClean="0"/>
              <a:t> Intel Clear fourth level</a:t>
            </a:r>
          </a:p>
          <a:p>
            <a:pPr lvl="4"/>
            <a:r>
              <a:rPr lang="en-US" dirty="0" err="1" smtClean="0"/>
              <a:t>14pt</a:t>
            </a:r>
            <a:r>
              <a:rPr lang="en-US" dirty="0" smtClean="0"/>
              <a:t> Intel Clear 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36pt</a:t>
            </a:r>
            <a:r>
              <a:rPr lang="en-US" dirty="0" smtClean="0"/>
              <a:t> Intel Clear Light Headline</a:t>
            </a:r>
            <a:endParaRPr lang="en-US" dirty="0"/>
          </a:p>
        </p:txBody>
      </p:sp>
    </p:spTree>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4" y="1201343"/>
            <a:ext cx="8228012" cy="3427808"/>
          </a:xfrm>
        </p:spPr>
        <p:txBody>
          <a:bodyPr/>
          <a:lstStyle>
            <a:lvl1pPr marL="0" marR="0" indent="0" algn="l" defTabSz="342900" rtl="0" eaLnBrk="1" fontAlgn="auto" latinLnBrk="0" hangingPunct="1">
              <a:lnSpc>
                <a:spcPct val="100000"/>
              </a:lnSpc>
              <a:spcBef>
                <a:spcPts val="900"/>
              </a:spcBef>
              <a:spcAft>
                <a:spcPts val="0"/>
              </a:spcAft>
              <a:buClrTx/>
              <a:buSzTx/>
              <a:buFont typeface="Wingdings" panose="05000000000000000000" pitchFamily="2" charset="2"/>
              <a:buNone/>
              <a:tabLst/>
              <a:defRPr/>
            </a:lvl1pPr>
            <a:lvl2pPr>
              <a:defRPr lang="en-US" sz="1350" kern="1200" baseline="0" dirty="0" err="1" smtClean="0">
                <a:solidFill>
                  <a:schemeClr val="tx2"/>
                </a:solidFill>
                <a:latin typeface="+mn-lt"/>
                <a:ea typeface="+mn-ea"/>
                <a:cs typeface="Intel Clear" panose="020B0604020203020204" pitchFamily="34" charset="0"/>
              </a:defRPr>
            </a:lvl2pPr>
            <a:lvl3pPr marL="428625" indent="-171450">
              <a:defRPr lang="en-US" sz="1350" kern="1200" dirty="0" smtClean="0">
                <a:solidFill>
                  <a:schemeClr val="tx2"/>
                </a:solidFill>
                <a:latin typeface="+mn-lt"/>
                <a:ea typeface="+mn-ea"/>
                <a:cs typeface="Intel Clear" panose="020B0604020203020204" pitchFamily="34" charset="0"/>
              </a:defRPr>
            </a:lvl3pPr>
            <a:lvl4pPr>
              <a:defRPr/>
            </a:lvl4pPr>
            <a:lvl5pPr>
              <a:defRPr/>
            </a:lvl5pPr>
          </a:lstStyle>
          <a:p>
            <a:pPr marL="0" marR="0" lvl="0" indent="0" algn="l" defTabSz="342900" rtl="0" eaLnBrk="1" fontAlgn="auto" latinLnBrk="0" hangingPunct="1">
              <a:lnSpc>
                <a:spcPct val="100000"/>
              </a:lnSpc>
              <a:spcBef>
                <a:spcPts val="900"/>
              </a:spcBef>
              <a:spcAft>
                <a:spcPts val="0"/>
              </a:spcAft>
              <a:buClrTx/>
              <a:buSzTx/>
              <a:buFont typeface="Wingdings" panose="05000000000000000000" pitchFamily="2" charset="2"/>
              <a:buNone/>
              <a:tabLst/>
              <a:defRPr/>
            </a:pPr>
            <a:r>
              <a:rPr lang="en-US" dirty="0" err="1" smtClean="0"/>
              <a:t>22pt</a:t>
            </a:r>
            <a:r>
              <a:rPr lang="en-US" dirty="0" smtClean="0"/>
              <a:t> Intel Clear body text</a:t>
            </a:r>
          </a:p>
          <a:p>
            <a:pPr lvl="1"/>
            <a:r>
              <a:rPr lang="en-US" dirty="0" err="1" smtClean="0"/>
              <a:t>18pt</a:t>
            </a:r>
            <a:r>
              <a:rPr lang="en-US" dirty="0" smtClean="0"/>
              <a:t> Intel Clear bullet one</a:t>
            </a:r>
          </a:p>
          <a:p>
            <a:pPr marL="428625" lvl="2" indent="-171450" algn="l" defTabSz="342900" rtl="0" eaLnBrk="1" latinLnBrk="0" hangingPunct="1">
              <a:spcBef>
                <a:spcPts val="600"/>
              </a:spcBef>
              <a:buFont typeface="Wingdings" charset="2"/>
              <a:buChar char="§"/>
            </a:pPr>
            <a:r>
              <a:rPr lang="en-US" dirty="0" err="1" smtClean="0"/>
              <a:t>18pt</a:t>
            </a:r>
            <a:r>
              <a:rPr lang="en-US" dirty="0" smtClean="0"/>
              <a:t> Intel Clear sub-bullet</a:t>
            </a:r>
          </a:p>
          <a:p>
            <a:pPr lvl="3"/>
            <a:r>
              <a:rPr lang="en-US" dirty="0" err="1" smtClean="0"/>
              <a:t>16pt</a:t>
            </a:r>
            <a:r>
              <a:rPr lang="en-US" dirty="0" smtClean="0"/>
              <a:t> Intel Clear fourth level</a:t>
            </a:r>
          </a:p>
          <a:p>
            <a:pPr lvl="4"/>
            <a:r>
              <a:rPr lang="en-US" dirty="0" err="1" smtClean="0"/>
              <a:t>14pt</a:t>
            </a:r>
            <a:r>
              <a:rPr lang="en-US" dirty="0" smtClean="0"/>
              <a:t> Intel Clear 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7" name="Title 6"/>
          <p:cNvSpPr>
            <a:spLocks noGrp="1"/>
          </p:cNvSpPr>
          <p:nvPr>
            <p:ph type="title" hasCustomPrompt="1"/>
          </p:nvPr>
        </p:nvSpPr>
        <p:spPr/>
        <p:txBody>
          <a:bodyPr/>
          <a:lstStyle>
            <a:lvl1pPr>
              <a:defRPr/>
            </a:lvl1pPr>
          </a:lstStyle>
          <a:p>
            <a:r>
              <a:rPr lang="en-US" dirty="0" err="1" smtClean="0"/>
              <a:t>36pt</a:t>
            </a:r>
            <a:r>
              <a:rPr lang="en-US" dirty="0" smtClean="0"/>
              <a:t> Intel Clear Light Headline</a:t>
            </a:r>
            <a:endParaRPr lang="en-US" dirty="0"/>
          </a:p>
        </p:txBody>
      </p:sp>
    </p:spTree>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4" y="331709"/>
            <a:ext cx="8228012" cy="857250"/>
          </a:xfrm>
        </p:spPr>
        <p:txBody>
          <a:bodyPr/>
          <a:lstStyle/>
          <a:p>
            <a:r>
              <a:rPr lang="en-US" dirty="0" err="1" smtClean="0"/>
              <a:t>36pt</a:t>
            </a:r>
            <a:r>
              <a:rPr lang="en-US" dirty="0" smtClean="0"/>
              <a:t> Intel Clear Light Headline</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5" name="Content Placeholder 2"/>
          <p:cNvSpPr>
            <a:spLocks noGrp="1"/>
          </p:cNvSpPr>
          <p:nvPr>
            <p:ph sz="half" idx="1" hasCustomPrompt="1"/>
          </p:nvPr>
        </p:nvSpPr>
        <p:spPr>
          <a:xfrm>
            <a:off x="457200" y="1201341"/>
            <a:ext cx="4005264" cy="3427809"/>
          </a:xfrm>
        </p:spPr>
        <p:txBody>
          <a:bodyPr vert="horz" lIns="0" tIns="0" rIns="0" bIns="0" rtlCol="0">
            <a:noAutofit/>
          </a:bodyPr>
          <a:lstStyle>
            <a:lvl1pPr>
              <a:defRPr lang="en-US" dirty="0" smtClean="0"/>
            </a:lvl1pPr>
            <a:lvl2pPr>
              <a:defRPr lang="en-US" dirty="0" smtClean="0"/>
            </a:lvl2pPr>
            <a:lvl3pPr>
              <a:defRPr lang="en-US" sz="1200" dirty="0" smtClean="0"/>
            </a:lvl3pPr>
            <a:lvl4pPr>
              <a:defRPr lang="en-US" sz="1050" dirty="0" smtClean="0"/>
            </a:lvl4pPr>
            <a:lvl5pPr>
              <a:defRPr lang="en-US" dirty="0"/>
            </a:lvl5pPr>
          </a:lstStyle>
          <a:p>
            <a:pPr marR="0" lvl="0" fontAlgn="auto">
              <a:lnSpc>
                <a:spcPct val="100000"/>
              </a:lnSpc>
              <a:buClrTx/>
              <a:buSzTx/>
              <a:tabLst/>
            </a:pPr>
            <a:r>
              <a:rPr lang="en-US" dirty="0" err="1" smtClean="0"/>
              <a:t>22pt</a:t>
            </a:r>
            <a:r>
              <a:rPr lang="en-US" dirty="0" smtClean="0"/>
              <a:t> Intel Clear body text</a:t>
            </a:r>
          </a:p>
          <a:p>
            <a:pPr marR="0" lvl="1" fontAlgn="auto">
              <a:lnSpc>
                <a:spcPct val="100000"/>
              </a:lnSpc>
              <a:spcAft>
                <a:spcPts val="0"/>
              </a:spcAft>
              <a:buClrTx/>
              <a:buSzTx/>
              <a:tabLst/>
            </a:pPr>
            <a:r>
              <a:rPr lang="en-US" dirty="0" err="1" smtClean="0"/>
              <a:t>18pt</a:t>
            </a:r>
            <a:r>
              <a:rPr lang="en-US" dirty="0" smtClean="0"/>
              <a:t> Intel Clear bullet one</a:t>
            </a:r>
          </a:p>
          <a:p>
            <a:pPr lvl="2"/>
            <a:r>
              <a:rPr lang="en-US" dirty="0" err="1" smtClean="0"/>
              <a:t>16pt</a:t>
            </a:r>
            <a:r>
              <a:rPr lang="en-US" dirty="0" smtClean="0"/>
              <a:t> Intel Clear third level</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1341"/>
            <a:ext cx="4005264" cy="3427809"/>
          </a:xfrm>
        </p:spPr>
        <p:txBody>
          <a:bodyPr vert="horz" lIns="0" tIns="0" rIns="0" bIns="0" rtlCol="0">
            <a:noAutofit/>
          </a:bodyPr>
          <a:lstStyle>
            <a:lvl1pPr>
              <a:defRPr lang="en-US" dirty="0" smtClean="0"/>
            </a:lvl1pPr>
            <a:lvl2pPr>
              <a:defRPr lang="en-US" dirty="0" smtClean="0"/>
            </a:lvl2pPr>
            <a:lvl3pPr>
              <a:defRPr lang="en-US" sz="1200" dirty="0" smtClean="0"/>
            </a:lvl3pPr>
            <a:lvl4pPr>
              <a:defRPr lang="en-US" sz="1050" dirty="0" smtClean="0"/>
            </a:lvl4pPr>
            <a:lvl5pPr>
              <a:defRPr lang="en-US" dirty="0"/>
            </a:lvl5pPr>
          </a:lstStyle>
          <a:p>
            <a:pPr marR="0" lvl="0" fontAlgn="auto">
              <a:lnSpc>
                <a:spcPct val="100000"/>
              </a:lnSpc>
              <a:buClrTx/>
              <a:buSzTx/>
              <a:tabLst/>
            </a:pPr>
            <a:r>
              <a:rPr lang="en-US" dirty="0" err="1" smtClean="0"/>
              <a:t>22pt</a:t>
            </a:r>
            <a:r>
              <a:rPr lang="en-US" dirty="0" smtClean="0"/>
              <a:t> Intel Clear body text</a:t>
            </a:r>
          </a:p>
          <a:p>
            <a:pPr marR="0" lvl="1" fontAlgn="auto">
              <a:lnSpc>
                <a:spcPct val="100000"/>
              </a:lnSpc>
              <a:spcAft>
                <a:spcPts val="0"/>
              </a:spcAft>
              <a:buClrTx/>
              <a:buSzTx/>
              <a:tabLst/>
            </a:pPr>
            <a:r>
              <a:rPr lang="en-US" dirty="0" err="1" smtClean="0"/>
              <a:t>18pt</a:t>
            </a:r>
            <a:r>
              <a:rPr lang="en-US" dirty="0" smtClean="0"/>
              <a:t> Intel Clear bullet one</a:t>
            </a:r>
          </a:p>
          <a:p>
            <a:pPr lvl="2"/>
            <a:r>
              <a:rPr lang="en-US" dirty="0" err="1" smtClean="0"/>
              <a:t>16pt</a:t>
            </a:r>
            <a:r>
              <a:rPr lang="en-US" dirty="0" smtClean="0"/>
              <a:t> Intel Clear third level</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Quote and Attribu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4" y="331709"/>
            <a:ext cx="8228012" cy="857250"/>
          </a:xfrm>
        </p:spPr>
        <p:txBody>
          <a:bodyPr/>
          <a:lstStyle>
            <a:lvl1pPr marL="0" marR="0" indent="0" algn="l" defTabSz="342900" rtl="0" eaLnBrk="1" fontAlgn="auto" latinLnBrk="0" hangingPunct="1">
              <a:lnSpc>
                <a:spcPct val="100000"/>
              </a:lnSpc>
              <a:spcBef>
                <a:spcPct val="0"/>
              </a:spcBef>
              <a:spcAft>
                <a:spcPts val="0"/>
              </a:spcAft>
              <a:buClrTx/>
              <a:buSzTx/>
              <a:buFontTx/>
              <a:buNone/>
              <a:tabLst/>
              <a:defRPr lang="en-US" sz="2700" b="0" i="0" u="none" strike="noStrike" baseline="0" smtClean="0"/>
            </a:lvl1pPr>
          </a:lstStyle>
          <a:p>
            <a:r>
              <a:rPr lang="en-US" dirty="0" err="1" smtClean="0"/>
              <a:t>36pt</a:t>
            </a:r>
            <a:r>
              <a:rPr lang="en-US" dirty="0" smtClean="0"/>
              <a:t> Intel Clear Light Headline</a:t>
            </a:r>
            <a:endParaRPr lang="en-US" dirty="0"/>
          </a:p>
        </p:txBody>
      </p:sp>
      <p:sp>
        <p:nvSpPr>
          <p:cNvPr id="3" name="Content Placeholder 2"/>
          <p:cNvSpPr>
            <a:spLocks noGrp="1"/>
          </p:cNvSpPr>
          <p:nvPr>
            <p:ph idx="1" hasCustomPrompt="1"/>
          </p:nvPr>
        </p:nvSpPr>
        <p:spPr>
          <a:xfrm>
            <a:off x="455612" y="1201343"/>
            <a:ext cx="8228013" cy="3427808"/>
          </a:xfrm>
        </p:spPr>
        <p:txBody>
          <a:bodyPr anchor="ctr" anchorCtr="0"/>
          <a:lstStyle>
            <a:lvl1pPr marL="153591" indent="-153591">
              <a:defRPr sz="3600" baseline="0">
                <a:solidFill>
                  <a:schemeClr val="accent2"/>
                </a:solidFill>
                <a:latin typeface="+mj-lt"/>
                <a:cs typeface="Intel Clear Light" panose="020B0404020203020204" pitchFamily="34" charset="0"/>
              </a:defRPr>
            </a:lvl1pPr>
            <a:lvl2pPr marL="313135" indent="-169069">
              <a:buFont typeface="Lucida Grande"/>
              <a:buChar char="−"/>
              <a:defRPr sz="1200" baseline="0">
                <a:latin typeface="+mn-lt"/>
                <a:cs typeface="Intel Clear" panose="020B0604020203020204" pitchFamily="34" charset="0"/>
              </a:defRPr>
            </a:lvl2pPr>
            <a:lvl3pPr marL="514350" indent="-171450">
              <a:defRPr sz="900">
                <a:latin typeface="+mn-lt"/>
              </a:defRPr>
            </a:lvl3pPr>
            <a:lvl4pPr>
              <a:defRPr sz="825">
                <a:latin typeface="+mn-lt"/>
              </a:defRPr>
            </a:lvl4pPr>
            <a:lvl5pPr>
              <a:defRPr sz="788">
                <a:latin typeface="+mn-lt"/>
              </a:defRPr>
            </a:lvl5pPr>
          </a:lstStyle>
          <a:p>
            <a:pPr lvl="0"/>
            <a:r>
              <a:rPr lang="en-US" dirty="0" smtClean="0"/>
              <a:t>“</a:t>
            </a:r>
            <a:r>
              <a:rPr lang="en-US" dirty="0" err="1" smtClean="0"/>
              <a:t>48pt</a:t>
            </a:r>
            <a:r>
              <a:rPr lang="en-US" dirty="0" smtClean="0"/>
              <a:t> Intel Clear Light Text”</a:t>
            </a:r>
          </a:p>
          <a:p>
            <a:pPr lvl="1"/>
            <a:r>
              <a:rPr lang="en-US" dirty="0" err="1" smtClean="0"/>
              <a:t>16pt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5612" y="4924657"/>
            <a:ext cx="2133600" cy="273844"/>
          </a:xfrm>
        </p:spPr>
        <p:txBody>
          <a:bodyPr/>
          <a:lstStyle>
            <a:lvl1pPr>
              <a:defRPr>
                <a:solidFill>
                  <a:schemeClr val="bg1"/>
                </a:solidFill>
              </a:defRPr>
            </a:lvl1pPr>
          </a:lstStyle>
          <a:p>
            <a:endParaRPr lang="en-US" dirty="0">
              <a:solidFill>
                <a:prstClr val="white"/>
              </a:solidFill>
            </a:endParaRPr>
          </a:p>
        </p:txBody>
      </p:sp>
      <p:sp>
        <p:nvSpPr>
          <p:cNvPr id="5" name="Footer Placeholder 4"/>
          <p:cNvSpPr>
            <a:spLocks noGrp="1"/>
          </p:cNvSpPr>
          <p:nvPr>
            <p:ph type="ftr" sz="quarter" idx="11"/>
          </p:nvPr>
        </p:nvSpPr>
        <p:spPr>
          <a:xfrm>
            <a:off x="3121819" y="4924657"/>
            <a:ext cx="2895600" cy="273844"/>
          </a:xfr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9144000" cy="5143500"/>
          </a:xfrm>
          <a:solidFill>
            <a:schemeClr val="bg2">
              <a:lumMod val="20000"/>
              <a:lumOff val="80000"/>
            </a:schemeClr>
          </a:solidFill>
        </p:spPr>
        <p:txBody>
          <a:bodyPr/>
          <a:lstStyle/>
          <a:p>
            <a:r>
              <a:rPr lang="en-US" smtClean="0"/>
              <a:t>Click icon to add picture</a:t>
            </a:r>
            <a:endParaRPr lang="en-US" dirty="0"/>
          </a:p>
        </p:txBody>
      </p:sp>
      <p:sp>
        <p:nvSpPr>
          <p:cNvPr id="12" name="Picture Placeholder 10"/>
          <p:cNvSpPr>
            <a:spLocks noGrp="1"/>
          </p:cNvSpPr>
          <p:nvPr>
            <p:ph type="pic" sz="quarter" idx="14"/>
          </p:nvPr>
        </p:nvSpPr>
        <p:spPr>
          <a:xfrm>
            <a:off x="-2381" y="4707136"/>
            <a:ext cx="9144000" cy="436364"/>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00">
                <a:solidFill>
                  <a:schemeClr val="bg1"/>
                </a:solidFill>
              </a:defRPr>
            </a:lvl1pPr>
          </a:lstStyle>
          <a:p>
            <a:r>
              <a:rPr lang="en-US" smtClean="0"/>
              <a:t>Click icon to add picture</a:t>
            </a:r>
            <a:endParaRPr lang="en-US" dirty="0"/>
          </a:p>
        </p:txBody>
      </p:sp>
      <p:sp>
        <p:nvSpPr>
          <p:cNvPr id="2" name="Title 1"/>
          <p:cNvSpPr>
            <a:spLocks noGrp="1"/>
          </p:cNvSpPr>
          <p:nvPr>
            <p:ph type="title" hasCustomPrompt="1"/>
          </p:nvPr>
        </p:nvSpPr>
        <p:spPr>
          <a:xfrm>
            <a:off x="455614" y="331709"/>
            <a:ext cx="8228012" cy="857250"/>
          </a:xfrm>
        </p:spPr>
        <p:txBody>
          <a:bodyPr>
            <a:normAutofit/>
          </a:bodyPr>
          <a:lstStyle>
            <a:lvl1pPr>
              <a:defRPr sz="2700" baseline="0"/>
            </a:lvl1pPr>
          </a:lstStyle>
          <a:p>
            <a:r>
              <a:rPr lang="en-US" dirty="0" err="1" smtClean="0"/>
              <a:t>36pt</a:t>
            </a:r>
            <a:r>
              <a:rPr lang="en-US" dirty="0" smtClean="0"/>
              <a:t> Intel Clear Light Headline</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
        <p:nvSpPr>
          <p:cNvPr id="13" name="Date Placeholder 1"/>
          <p:cNvSpPr>
            <a:spLocks noGrp="1"/>
          </p:cNvSpPr>
          <p:nvPr>
            <p:ph type="dt" sz="half" idx="10"/>
          </p:nvPr>
        </p:nvSpPr>
        <p:spPr>
          <a:xfrm>
            <a:off x="457200" y="4767264"/>
            <a:ext cx="2133600" cy="273844"/>
          </a:xfrm>
        </p:spPr>
        <p:txBody>
          <a:bodyPr/>
          <a:lstStyle/>
          <a:p>
            <a:endParaRPr lang="en-US" dirty="0">
              <a:solidFill>
                <a:prstClr val="black">
                  <a:tint val="75000"/>
                </a:prstClr>
              </a:solidFill>
            </a:endParaRPr>
          </a:p>
        </p:txBody>
      </p:sp>
      <p:sp>
        <p:nvSpPr>
          <p:cNvPr id="14" name="Footer Placeholder 2"/>
          <p:cNvSpPr>
            <a:spLocks noGrp="1"/>
          </p:cNvSpPr>
          <p:nvPr>
            <p:ph type="ftr" sz="quarter" idx="11"/>
          </p:nvPr>
        </p:nvSpPr>
        <p:spPr>
          <a:xfrm>
            <a:off x="3124200" y="4767264"/>
            <a:ext cx="2895600" cy="273844"/>
          </a:xfrm>
        </p:spPr>
        <p:txBody>
          <a:bodyPr/>
          <a:lstStyle/>
          <a:p>
            <a:endParaRPr lang="en-US" dirty="0">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Attribu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203325"/>
            <a:ext cx="8228013" cy="3425825"/>
          </a:xfrm>
        </p:spPr>
        <p:txBody>
          <a:bodyPr anchor="ctr"/>
          <a:lstStyle>
            <a:lvl1pPr marL="190500" indent="-190500">
              <a:defRPr sz="3600" b="1" baseline="0">
                <a:solidFill>
                  <a:schemeClr val="accent1"/>
                </a:solidFill>
                <a:latin typeface="+mn-lt"/>
                <a:cs typeface="Intel Clear"/>
              </a:defRPr>
            </a:lvl1pPr>
            <a:lvl2pPr marL="417513" indent="-225425">
              <a:buFont typeface="Intel Clear" pitchFamily="34" charset="0"/>
              <a:buChar char="–"/>
              <a:defRPr sz="1200" baseline="0">
                <a:latin typeface="+mn-lt"/>
                <a:cs typeface="Intel Clear" panose="020B0604020203020204" pitchFamily="34" charset="0"/>
              </a:defRPr>
            </a:lvl2pPr>
            <a:lvl3pPr marL="685800" indent="-228600">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948353054"/>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574132"/>
            <a:ext cx="9144000" cy="2569369"/>
          </a:xfrm>
          <a:solidFill>
            <a:schemeClr val="bg2">
              <a:lumMod val="20000"/>
              <a:lumOff val="80000"/>
            </a:schemeClr>
          </a:solidFill>
        </p:spPr>
        <p:txBody>
          <a:bodyPr/>
          <a:lstStyle/>
          <a:p>
            <a:r>
              <a:rPr lang="en-US" smtClean="0"/>
              <a:t>Click icon to add picture</a:t>
            </a:r>
            <a:endParaRPr lang="en-US" dirty="0"/>
          </a:p>
        </p:txBody>
      </p:sp>
      <p:sp>
        <p:nvSpPr>
          <p:cNvPr id="17" name="Picture Placeholder 10"/>
          <p:cNvSpPr>
            <a:spLocks noGrp="1"/>
          </p:cNvSpPr>
          <p:nvPr>
            <p:ph type="pic" sz="quarter" idx="14"/>
          </p:nvPr>
        </p:nvSpPr>
        <p:spPr>
          <a:xfrm>
            <a:off x="-1587" y="4800600"/>
            <a:ext cx="9144000" cy="3429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00">
                <a:solidFill>
                  <a:schemeClr val="bg1"/>
                </a:solidFill>
              </a:defRPr>
            </a:lvl1pPr>
          </a:lstStyle>
          <a:p>
            <a:r>
              <a:rPr lang="en-US" smtClean="0"/>
              <a:t>Click icon to add picture</a:t>
            </a:r>
            <a:endParaRPr lang="en-US" dirty="0"/>
          </a:p>
        </p:txBody>
      </p:sp>
      <p:sp>
        <p:nvSpPr>
          <p:cNvPr id="2" name="Title 1"/>
          <p:cNvSpPr>
            <a:spLocks noGrp="1"/>
          </p:cNvSpPr>
          <p:nvPr>
            <p:ph type="title" hasCustomPrompt="1"/>
          </p:nvPr>
        </p:nvSpPr>
        <p:spPr>
          <a:xfrm>
            <a:off x="455614" y="324089"/>
            <a:ext cx="8228012" cy="857250"/>
          </a:xfrm>
        </p:spPr>
        <p:txBody>
          <a:bodyPr>
            <a:noAutofit/>
          </a:bodyPr>
          <a:lstStyle>
            <a:lvl1pPr>
              <a:defRPr sz="2700" baseline="0"/>
            </a:lvl1pPr>
          </a:lstStyle>
          <a:p>
            <a:r>
              <a:rPr lang="en-US" dirty="0" err="1" smtClean="0"/>
              <a:t>36pt</a:t>
            </a:r>
            <a:r>
              <a:rPr lang="en-US" dirty="0" smtClean="0"/>
              <a:t> Intel Clear Light Headline</a:t>
            </a:r>
            <a:endParaRPr lang="en-US" dirty="0"/>
          </a:p>
        </p:txBody>
      </p:sp>
      <p:sp>
        <p:nvSpPr>
          <p:cNvPr id="13" name="Date Placeholder 1"/>
          <p:cNvSpPr>
            <a:spLocks noGrp="1"/>
          </p:cNvSpPr>
          <p:nvPr>
            <p:ph type="dt" sz="half" idx="10"/>
          </p:nvPr>
        </p:nvSpPr>
        <p:spPr>
          <a:xfrm>
            <a:off x="457200" y="4767264"/>
            <a:ext cx="2133600" cy="273844"/>
          </a:xfrm>
        </p:spPr>
        <p:txBody>
          <a:bodyPr/>
          <a:lstStyle/>
          <a:p>
            <a:endParaRPr lang="en-US" dirty="0">
              <a:solidFill>
                <a:prstClr val="black">
                  <a:tint val="75000"/>
                </a:prstClr>
              </a:solidFill>
            </a:endParaRPr>
          </a:p>
        </p:txBody>
      </p:sp>
      <p:sp>
        <p:nvSpPr>
          <p:cNvPr id="14" name="Footer Placeholder 2"/>
          <p:cNvSpPr>
            <a:spLocks noGrp="1"/>
          </p:cNvSpPr>
          <p:nvPr>
            <p:ph type="ftr" sz="quarter" idx="11"/>
          </p:nvPr>
        </p:nvSpPr>
        <p:spPr>
          <a:xfrm>
            <a:off x="3124200" y="4767264"/>
            <a:ext cx="2895600" cy="273844"/>
          </a:xfrm>
        </p:spPr>
        <p:txBody>
          <a:bodyPr/>
          <a:lstStyle/>
          <a:p>
            <a:endParaRPr lang="en-US" dirty="0">
              <a:solidFill>
                <a:prstClr val="black">
                  <a:tint val="75000"/>
                </a:prstClr>
              </a:solidFill>
            </a:endParaRPr>
          </a:p>
        </p:txBody>
      </p:sp>
      <p:sp>
        <p:nvSpPr>
          <p:cNvPr id="11" name="Content Placeholder 12"/>
          <p:cNvSpPr>
            <a:spLocks noGrp="1"/>
          </p:cNvSpPr>
          <p:nvPr>
            <p:ph sz="quarter" idx="16" hasCustomPrompt="1"/>
          </p:nvPr>
        </p:nvSpPr>
        <p:spPr>
          <a:xfrm>
            <a:off x="455614" y="1201342"/>
            <a:ext cx="4006850" cy="1308497"/>
          </a:xfrm>
        </p:spPr>
        <p:txBody>
          <a:bodyPr vert="horz" lIns="0" tIns="0" rIns="0" bIns="0" rtlCol="0">
            <a:noAutofit/>
          </a:bodyPr>
          <a:lstStyle>
            <a:lvl1pPr>
              <a:defRPr lang="en-US" dirty="0" smtClean="0"/>
            </a:lvl1pPr>
            <a:lvl2pPr>
              <a:defRPr lang="en-US" dirty="0" smtClean="0"/>
            </a:lvl2pPr>
            <a:lvl3pPr>
              <a:defRPr lang="en-US" sz="1200" dirty="0" smtClean="0"/>
            </a:lvl3pPr>
            <a:lvl4pPr>
              <a:defRPr lang="en-US" sz="1050" dirty="0" smtClean="0"/>
            </a:lvl4pPr>
            <a:lvl5pPr>
              <a:defRPr lang="en-US" dirty="0"/>
            </a:lvl5pPr>
          </a:lstStyle>
          <a:p>
            <a:pPr marR="0" lvl="0" fontAlgn="auto">
              <a:lnSpc>
                <a:spcPct val="100000"/>
              </a:lnSpc>
              <a:buClrTx/>
              <a:buSzTx/>
              <a:tabLst/>
            </a:pPr>
            <a:r>
              <a:rPr lang="en-US" dirty="0" err="1" smtClean="0"/>
              <a:t>22pt</a:t>
            </a:r>
            <a:r>
              <a:rPr lang="en-US" dirty="0" smtClean="0"/>
              <a:t> Intel Clear body text</a:t>
            </a:r>
          </a:p>
          <a:p>
            <a:pPr marR="0" lvl="1" fontAlgn="auto">
              <a:lnSpc>
                <a:spcPct val="100000"/>
              </a:lnSpc>
              <a:spcAft>
                <a:spcPts val="0"/>
              </a:spcAft>
              <a:buClrTx/>
              <a:buSzTx/>
              <a:tabLst/>
            </a:pPr>
            <a:r>
              <a:rPr lang="en-US" dirty="0" err="1" smtClean="0"/>
              <a:t>18pt</a:t>
            </a:r>
            <a:r>
              <a:rPr lang="en-US" dirty="0" smtClean="0"/>
              <a:t> Intel Clear bullet one</a:t>
            </a:r>
          </a:p>
          <a:p>
            <a:pPr lvl="2"/>
            <a:r>
              <a:rPr lang="en-US" dirty="0" err="1" smtClean="0"/>
              <a:t>16pt</a:t>
            </a:r>
            <a:r>
              <a:rPr lang="en-US" dirty="0" smtClean="0"/>
              <a:t> Intel Clear third level</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15" name="Content Placeholder 12"/>
          <p:cNvSpPr>
            <a:spLocks noGrp="1"/>
          </p:cNvSpPr>
          <p:nvPr>
            <p:ph sz="quarter" idx="17" hasCustomPrompt="1"/>
          </p:nvPr>
        </p:nvSpPr>
        <p:spPr>
          <a:xfrm>
            <a:off x="4676776" y="1201342"/>
            <a:ext cx="4006850" cy="1308497"/>
          </a:xfrm>
        </p:spPr>
        <p:txBody>
          <a:bodyPr vert="horz" lIns="0" tIns="0" rIns="0" bIns="0" rtlCol="0">
            <a:noAutofit/>
          </a:bodyPr>
          <a:lstStyle>
            <a:lvl1pPr>
              <a:defRPr lang="en-US" dirty="0" smtClean="0"/>
            </a:lvl1pPr>
            <a:lvl2pPr>
              <a:defRPr lang="en-US" dirty="0" smtClean="0"/>
            </a:lvl2pPr>
            <a:lvl3pPr>
              <a:defRPr lang="en-US" sz="1200" dirty="0" smtClean="0"/>
            </a:lvl3pPr>
            <a:lvl4pPr>
              <a:defRPr lang="en-US" sz="1050" dirty="0" smtClean="0"/>
            </a:lvl4pPr>
            <a:lvl5pPr>
              <a:defRPr lang="en-US" dirty="0"/>
            </a:lvl5pPr>
          </a:lstStyle>
          <a:p>
            <a:pPr marR="0" lvl="0" fontAlgn="auto">
              <a:lnSpc>
                <a:spcPct val="100000"/>
              </a:lnSpc>
              <a:buClrTx/>
              <a:buSzTx/>
              <a:tabLst/>
            </a:pPr>
            <a:r>
              <a:rPr lang="en-US" dirty="0" err="1" smtClean="0"/>
              <a:t>22pt</a:t>
            </a:r>
            <a:r>
              <a:rPr lang="en-US" dirty="0" smtClean="0"/>
              <a:t> Intel Clear body text</a:t>
            </a:r>
          </a:p>
          <a:p>
            <a:pPr marR="0" lvl="1" fontAlgn="auto">
              <a:lnSpc>
                <a:spcPct val="100000"/>
              </a:lnSpc>
              <a:spcAft>
                <a:spcPts val="0"/>
              </a:spcAft>
              <a:buClrTx/>
              <a:buSzTx/>
              <a:tabLst/>
            </a:pPr>
            <a:r>
              <a:rPr lang="en-US" dirty="0" err="1" smtClean="0"/>
              <a:t>18pt</a:t>
            </a:r>
            <a:r>
              <a:rPr lang="en-US" dirty="0" smtClean="0"/>
              <a:t> Intel Clear bullet one</a:t>
            </a:r>
          </a:p>
          <a:p>
            <a:pPr lvl="2"/>
            <a:r>
              <a:rPr lang="en-US" dirty="0" err="1" smtClean="0"/>
              <a:t>16pt</a:t>
            </a:r>
            <a:r>
              <a:rPr lang="en-US" dirty="0" smtClean="0"/>
              <a:t> Intel Clear third level</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Right Half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678363" y="1"/>
            <a:ext cx="4465637" cy="5143499"/>
          </a:xfrm>
          <a:solidFill>
            <a:schemeClr val="bg2">
              <a:lumMod val="20000"/>
              <a:lumOff val="80000"/>
            </a:schemeClr>
          </a:solidFill>
        </p:spPr>
        <p:txBody>
          <a:bodyPr/>
          <a:lstStyle/>
          <a:p>
            <a:r>
              <a:rPr lang="en-US" smtClean="0"/>
              <a:t>Click icon to add picture</a:t>
            </a:r>
            <a:endParaRPr lang="en-US" dirty="0"/>
          </a:p>
        </p:txBody>
      </p:sp>
      <p:sp>
        <p:nvSpPr>
          <p:cNvPr id="15" name="Picture Placeholder 10"/>
          <p:cNvSpPr>
            <a:spLocks noGrp="1" noChangeAspect="1"/>
          </p:cNvSpPr>
          <p:nvPr>
            <p:ph type="pic" sz="quarter" idx="14"/>
          </p:nvPr>
        </p:nvSpPr>
        <p:spPr>
          <a:xfrm>
            <a:off x="-1587" y="4800600"/>
            <a:ext cx="9144000" cy="3429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sz="100">
                <a:solidFill>
                  <a:schemeClr val="bg1"/>
                </a:solidFill>
              </a:defRPr>
            </a:lvl1pPr>
          </a:lstStyle>
          <a:p>
            <a:r>
              <a:rPr lang="en-US" smtClean="0"/>
              <a:t>Click icon to add picture</a:t>
            </a:r>
            <a:endParaRPr lang="en-US" dirty="0"/>
          </a:p>
        </p:txBody>
      </p:sp>
      <p:sp>
        <p:nvSpPr>
          <p:cNvPr id="2" name="Title 1"/>
          <p:cNvSpPr>
            <a:spLocks noGrp="1"/>
          </p:cNvSpPr>
          <p:nvPr>
            <p:ph type="title" hasCustomPrompt="1"/>
          </p:nvPr>
        </p:nvSpPr>
        <p:spPr>
          <a:xfrm>
            <a:off x="455614" y="339329"/>
            <a:ext cx="4006850" cy="857250"/>
          </a:xfrm>
        </p:spPr>
        <p:txBody>
          <a:bodyPr>
            <a:noAutofit/>
          </a:bodyPr>
          <a:lstStyle>
            <a:lvl1pPr>
              <a:defRPr sz="2700" baseline="0"/>
            </a:lvl1pPr>
          </a:lstStyle>
          <a:p>
            <a:r>
              <a:rPr lang="en-US" dirty="0" err="1" smtClean="0"/>
              <a:t>36pt</a:t>
            </a:r>
            <a:r>
              <a:rPr lang="en-US" dirty="0" smtClean="0"/>
              <a:t> Intel Clear Light Headline</a:t>
            </a:r>
            <a:endParaRPr lang="en-US" dirty="0"/>
          </a:p>
        </p:txBody>
      </p:sp>
      <p:sp>
        <p:nvSpPr>
          <p:cNvPr id="13" name="Date Placeholder 1"/>
          <p:cNvSpPr>
            <a:spLocks noGrp="1"/>
          </p:cNvSpPr>
          <p:nvPr>
            <p:ph type="dt" sz="half" idx="10"/>
          </p:nvPr>
        </p:nvSpPr>
        <p:spPr>
          <a:xfrm>
            <a:off x="457200" y="4767264"/>
            <a:ext cx="2133600" cy="273844"/>
          </a:xfrm>
        </p:spPr>
        <p:txBody>
          <a:bodyPr/>
          <a:lstStyle/>
          <a:p>
            <a:endParaRPr lang="en-US" dirty="0">
              <a:solidFill>
                <a:prstClr val="black">
                  <a:tint val="75000"/>
                </a:prstClr>
              </a:solidFill>
            </a:endParaRPr>
          </a:p>
        </p:txBody>
      </p:sp>
      <p:sp>
        <p:nvSpPr>
          <p:cNvPr id="14" name="Footer Placeholder 2"/>
          <p:cNvSpPr>
            <a:spLocks noGrp="1"/>
          </p:cNvSpPr>
          <p:nvPr>
            <p:ph type="ftr" sz="quarter" idx="11"/>
          </p:nvPr>
        </p:nvSpPr>
        <p:spPr>
          <a:xfrm>
            <a:off x="3124200" y="4767264"/>
            <a:ext cx="2895600" cy="273844"/>
          </a:xfrm>
        </p:spPr>
        <p:txBody>
          <a:bodyPr/>
          <a:lstStyle/>
          <a:p>
            <a:endParaRPr lang="en-US" dirty="0">
              <a:solidFill>
                <a:prstClr val="black">
                  <a:tint val="75000"/>
                </a:prstClr>
              </a:solidFill>
            </a:endParaRPr>
          </a:p>
        </p:txBody>
      </p:sp>
      <p:sp>
        <p:nvSpPr>
          <p:cNvPr id="8" name="Content Placeholder 2"/>
          <p:cNvSpPr>
            <a:spLocks noGrp="1"/>
          </p:cNvSpPr>
          <p:nvPr>
            <p:ph sz="half" idx="1" hasCustomPrompt="1"/>
          </p:nvPr>
        </p:nvSpPr>
        <p:spPr>
          <a:xfrm>
            <a:off x="457200" y="1353741"/>
            <a:ext cx="4005264" cy="3427809"/>
          </a:xfrm>
        </p:spPr>
        <p:txBody>
          <a:bodyPr vert="horz" lIns="0" tIns="0" rIns="0" bIns="0" rtlCol="0">
            <a:noAutofit/>
          </a:bodyPr>
          <a:lstStyle>
            <a:lvl1pPr>
              <a:defRPr lang="en-US" dirty="0" smtClean="0"/>
            </a:lvl1pPr>
            <a:lvl2pPr>
              <a:defRPr lang="en-US" dirty="0" smtClean="0"/>
            </a:lvl2pPr>
            <a:lvl3pPr>
              <a:defRPr lang="en-US" sz="1200" dirty="0" smtClean="0"/>
            </a:lvl3pPr>
            <a:lvl4pPr>
              <a:defRPr lang="en-US" sz="1050" dirty="0" smtClean="0"/>
            </a:lvl4pPr>
            <a:lvl5pPr>
              <a:defRPr lang="en-US" dirty="0"/>
            </a:lvl5pPr>
          </a:lstStyle>
          <a:p>
            <a:pPr marR="0" lvl="0" fontAlgn="auto">
              <a:lnSpc>
                <a:spcPct val="100000"/>
              </a:lnSpc>
              <a:buClrTx/>
              <a:buSzTx/>
              <a:tabLst/>
            </a:pPr>
            <a:r>
              <a:rPr lang="en-US" dirty="0" err="1" smtClean="0"/>
              <a:t>22pt</a:t>
            </a:r>
            <a:r>
              <a:rPr lang="en-US" dirty="0" smtClean="0"/>
              <a:t> Intel Clear body text</a:t>
            </a:r>
          </a:p>
          <a:p>
            <a:pPr marR="0" lvl="1" fontAlgn="auto">
              <a:lnSpc>
                <a:spcPct val="100000"/>
              </a:lnSpc>
              <a:spcAft>
                <a:spcPts val="0"/>
              </a:spcAft>
              <a:buClrTx/>
              <a:buSzTx/>
              <a:tabLst/>
            </a:pPr>
            <a:r>
              <a:rPr lang="en-US" dirty="0" err="1" smtClean="0"/>
              <a:t>18pt</a:t>
            </a:r>
            <a:r>
              <a:rPr lang="en-US" dirty="0" smtClean="0"/>
              <a:t> Intel Clear bullet one</a:t>
            </a:r>
          </a:p>
          <a:p>
            <a:pPr lvl="2"/>
            <a:r>
              <a:rPr lang="en-US" dirty="0" err="1" smtClean="0"/>
              <a:t>16pt</a:t>
            </a:r>
            <a:r>
              <a:rPr lang="en-US" dirty="0" smtClean="0"/>
              <a:t> Intel Clear third level</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1619587"/>
            <a:ext cx="7772400" cy="1021556"/>
          </a:xfrm>
        </p:spPr>
        <p:txBody>
          <a:bodyPr anchor="b" anchorCtr="0">
            <a:noAutofit/>
          </a:bodyPr>
          <a:lstStyle>
            <a:lvl1pPr algn="l">
              <a:defRPr sz="2700" b="0" cap="none">
                <a:solidFill>
                  <a:schemeClr val="accent1"/>
                </a:solidFill>
                <a:latin typeface="+mj-lt"/>
                <a:cs typeface="Intel Clear Light" panose="020B0404020203020204" pitchFamily="34" charset="0"/>
              </a:defRPr>
            </a:lvl1pPr>
          </a:lstStyle>
          <a:p>
            <a:r>
              <a:rPr lang="en-US" dirty="0" err="1" smtClean="0"/>
              <a:t>36pt</a:t>
            </a:r>
            <a:r>
              <a:rPr lang="en-US" dirty="0" smtClean="0"/>
              <a:t> Intel Clear Light Text</a:t>
            </a:r>
            <a:endParaRPr lang="en-US" dirty="0"/>
          </a:p>
        </p:txBody>
      </p:sp>
      <p:sp>
        <p:nvSpPr>
          <p:cNvPr id="3" name="Text Placeholder 2"/>
          <p:cNvSpPr>
            <a:spLocks noGrp="1"/>
          </p:cNvSpPr>
          <p:nvPr>
            <p:ph type="body" idx="1" hasCustomPrompt="1"/>
          </p:nvPr>
        </p:nvSpPr>
        <p:spPr>
          <a:xfrm>
            <a:off x="455613" y="2752676"/>
            <a:ext cx="7772400" cy="1125140"/>
          </a:xfrm>
        </p:spPr>
        <p:txBody>
          <a:bodyPr anchor="t" anchorCtr="0">
            <a:noAutofit/>
          </a:bodyPr>
          <a:lstStyle>
            <a:lvl1pPr marL="0" indent="0">
              <a:buNone/>
              <a:defRPr sz="1200" b="1" baseline="0">
                <a:solidFill>
                  <a:schemeClr val="accent2"/>
                </a:solidFill>
                <a:latin typeface="+mn-lt"/>
                <a:cs typeface="Intel Clear" panose="020B0604020203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r>
              <a:rPr lang="en-US" dirty="0" err="1" smtClean="0"/>
              <a:t>16pt</a:t>
            </a:r>
            <a:r>
              <a:rPr lang="en-US" dirty="0" smtClean="0"/>
              <a:t> Intel Clear Bolded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solidFill>
                  <a:prstClr val="white"/>
                </a:solidFill>
              </a:rPr>
              <a:pPr/>
              <a:t>‹#›</a:t>
            </a:fld>
            <a:endParaRPr lang="en-US" dirty="0">
              <a:solidFill>
                <a:prstClr val="white"/>
              </a:solidFill>
            </a:endParaRPr>
          </a:p>
        </p:txBody>
      </p:sp>
    </p:spTree>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solidFill>
          <a:schemeClr val="accent1"/>
        </a:solidFill>
        <a:effectLst/>
      </p:bgPr>
    </p:bg>
    <p:spTree>
      <p:nvGrpSpPr>
        <p:cNvPr id="1" name=""/>
        <p:cNvGrpSpPr/>
        <p:nvPr/>
      </p:nvGrpSpPr>
      <p:grpSpPr>
        <a:xfrm>
          <a:off x="0" y="0"/>
          <a:ext cx="0" cy="0"/>
          <a:chOff x="0" y="0"/>
          <a:chExt cx="0" cy="0"/>
        </a:xfrm>
      </p:grpSpPr>
      <p:pic>
        <p:nvPicPr>
          <p:cNvPr id="3074" name="Picture 2" descr="\\.psf\Home\Desktop\NewIntelFooterWHT4x3.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87" y="4800600"/>
            <a:ext cx="9144000" cy="342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hasCustomPrompt="1"/>
          </p:nvPr>
        </p:nvSpPr>
        <p:spPr>
          <a:xfrm>
            <a:off x="455613" y="1619587"/>
            <a:ext cx="7772400" cy="1021556"/>
          </a:xfrm>
        </p:spPr>
        <p:txBody>
          <a:bodyPr anchor="b" anchorCtr="0">
            <a:noAutofit/>
          </a:bodyPr>
          <a:lstStyle>
            <a:lvl1pPr algn="l">
              <a:defRPr sz="2700" b="0" cap="none">
                <a:solidFill>
                  <a:schemeClr val="bg1"/>
                </a:solidFill>
                <a:latin typeface="+mj-lt"/>
                <a:cs typeface="Intel Clear Light" panose="020B0404020203020204" pitchFamily="34" charset="0"/>
              </a:defRPr>
            </a:lvl1pPr>
          </a:lstStyle>
          <a:p>
            <a:r>
              <a:rPr lang="en-US" dirty="0" err="1" smtClean="0"/>
              <a:t>36pt</a:t>
            </a:r>
            <a:r>
              <a:rPr lang="en-US" dirty="0" smtClean="0"/>
              <a:t> Intel Clear Light Text</a:t>
            </a:r>
            <a:endParaRPr lang="en-US" dirty="0"/>
          </a:p>
        </p:txBody>
      </p:sp>
      <p:sp>
        <p:nvSpPr>
          <p:cNvPr id="3" name="Text Placeholder 2"/>
          <p:cNvSpPr>
            <a:spLocks noGrp="1"/>
          </p:cNvSpPr>
          <p:nvPr>
            <p:ph type="body" idx="1" hasCustomPrompt="1"/>
          </p:nvPr>
        </p:nvSpPr>
        <p:spPr>
          <a:xfrm>
            <a:off x="455613" y="2752676"/>
            <a:ext cx="7772400" cy="1125140"/>
          </a:xfrm>
        </p:spPr>
        <p:txBody>
          <a:bodyPr anchor="t" anchorCtr="0">
            <a:noAutofit/>
          </a:bodyPr>
          <a:lstStyle>
            <a:lvl1pPr marL="0" indent="0">
              <a:buNone/>
              <a:defRPr sz="1200" b="1" baseline="0">
                <a:solidFill>
                  <a:schemeClr val="accent3"/>
                </a:solidFill>
                <a:latin typeface="+mn-lt"/>
                <a:cs typeface="Intel Clear" panose="020B0604020203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r>
              <a:rPr lang="en-US" dirty="0" err="1" smtClean="0"/>
              <a:t>16pt</a:t>
            </a:r>
            <a:r>
              <a:rPr lang="en-US" dirty="0" smtClean="0"/>
              <a:t> Intel Clear Bolded Subhead</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E2556C5-CE8C-6547-B838-EA80C61A4AF7}" type="slidenum">
              <a:rPr lang="en-US" smtClean="0">
                <a:solidFill>
                  <a:srgbClr val="0071C5"/>
                </a:solidFill>
              </a:rPr>
              <a:pPr/>
              <a:t>‹#›</a:t>
            </a:fld>
            <a:endParaRPr lang="en-US" dirty="0">
              <a:solidFill>
                <a:srgbClr val="0071C5"/>
              </a:solidFill>
            </a:endParaRPr>
          </a:p>
        </p:txBody>
      </p:sp>
    </p:spTree>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solidFill>
          <a:schemeClr val="accent1"/>
        </a:solidFill>
        <a:effectLst/>
      </p:bgPr>
    </p:bg>
    <p:spTree>
      <p:nvGrpSpPr>
        <p:cNvPr id="1" name=""/>
        <p:cNvGrpSpPr/>
        <p:nvPr/>
      </p:nvGrpSpPr>
      <p:grpSpPr>
        <a:xfrm>
          <a:off x="0" y="0"/>
          <a:ext cx="0" cy="0"/>
          <a:chOff x="0" y="0"/>
          <a:chExt cx="0" cy="0"/>
        </a:xfrm>
      </p:grpSpPr>
      <p:pic>
        <p:nvPicPr>
          <p:cNvPr id="9" name="Picture 2" descr="\\.psf\Home\Desktop\NewIntelFooterWHT4x3.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87" y="4800600"/>
            <a:ext cx="9144000" cy="342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hasCustomPrompt="1"/>
          </p:nvPr>
        </p:nvSpPr>
        <p:spPr>
          <a:xfrm>
            <a:off x="455613" y="2153552"/>
            <a:ext cx="7772400" cy="1021556"/>
          </a:xfrm>
        </p:spPr>
        <p:txBody>
          <a:bodyPr anchor="b" anchorCtr="0">
            <a:noAutofit/>
          </a:bodyPr>
          <a:lstStyle>
            <a:lvl1pPr algn="l">
              <a:defRPr sz="2700" b="0" cap="none">
                <a:solidFill>
                  <a:schemeClr val="bg1"/>
                </a:solidFill>
                <a:latin typeface="+mj-lt"/>
                <a:cs typeface="Intel Clear Light" panose="020B0404020203020204" pitchFamily="34" charset="0"/>
              </a:defRPr>
            </a:lvl1pPr>
          </a:lstStyle>
          <a:p>
            <a:r>
              <a:rPr lang="en-US" dirty="0" err="1" smtClean="0"/>
              <a:t>36pt</a:t>
            </a:r>
            <a:r>
              <a:rPr lang="en-US" dirty="0" smtClean="0"/>
              <a:t> Intel Clear Light Text</a:t>
            </a:r>
            <a:endParaRPr lang="en-US" dirty="0"/>
          </a:p>
        </p:txBody>
      </p:sp>
      <p:sp>
        <p:nvSpPr>
          <p:cNvPr id="3" name="Text Placeholder 2"/>
          <p:cNvSpPr>
            <a:spLocks noGrp="1"/>
          </p:cNvSpPr>
          <p:nvPr>
            <p:ph type="body" idx="1" hasCustomPrompt="1"/>
          </p:nvPr>
        </p:nvSpPr>
        <p:spPr>
          <a:xfrm>
            <a:off x="455613" y="3286642"/>
            <a:ext cx="7772400" cy="1125140"/>
          </a:xfrm>
        </p:spPr>
        <p:txBody>
          <a:bodyPr anchor="t" anchorCtr="0">
            <a:noAutofit/>
          </a:bodyPr>
          <a:lstStyle>
            <a:lvl1pPr marL="0" indent="0">
              <a:buNone/>
              <a:defRPr sz="1200" b="1">
                <a:solidFill>
                  <a:schemeClr val="accent3"/>
                </a:solidFill>
                <a:latin typeface="+mn-lt"/>
                <a:cs typeface="Intel Clear" panose="020B0604020203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r>
              <a:rPr lang="en-US" dirty="0" err="1" smtClean="0"/>
              <a:t>16pt</a:t>
            </a:r>
            <a:r>
              <a:rPr lang="en-US" dirty="0" smtClean="0"/>
              <a:t> Intel Clear Bolded Subhead</a:t>
            </a:r>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EE2556C5-CE8C-6547-B838-EA80C61A4AF7}" type="slidenum">
              <a:rPr lang="en-US" smtClean="0">
                <a:solidFill>
                  <a:srgbClr val="0071C5"/>
                </a:solidFill>
              </a:rPr>
              <a:pPr/>
              <a:t>‹#›</a:t>
            </a:fld>
            <a:endParaRPr lang="en-US" dirty="0">
              <a:solidFill>
                <a:srgbClr val="0071C5"/>
              </a:solidFill>
            </a:endParaRPr>
          </a:p>
        </p:txBody>
      </p:sp>
      <p:sp>
        <p:nvSpPr>
          <p:cNvPr id="5" name="Picture Placeholder 4"/>
          <p:cNvSpPr>
            <a:spLocks noGrp="1"/>
          </p:cNvSpPr>
          <p:nvPr>
            <p:ph type="pic" sz="quarter" idx="13"/>
          </p:nvPr>
        </p:nvSpPr>
        <p:spPr>
          <a:xfrm>
            <a:off x="0" y="1"/>
            <a:ext cx="9144000" cy="2438400"/>
          </a:xfrm>
          <a:solidFill>
            <a:schemeClr val="bg2">
              <a:lumMod val="20000"/>
              <a:lumOff val="80000"/>
            </a:schemeClr>
          </a:solidFill>
        </p:spPr>
        <p:txBody>
          <a:bodyPr/>
          <a:lstStyle>
            <a:lvl1pPr>
              <a:defRPr>
                <a:solidFill>
                  <a:schemeClr val="bg1"/>
                </a:solidFill>
              </a:defRPr>
            </a:lvl1pPr>
          </a:lstStyle>
          <a:p>
            <a:r>
              <a:rPr lang="en-US" smtClean="0"/>
              <a:t>Click icon to add picture</a:t>
            </a:r>
            <a:endParaRPr lang="en-US" dirty="0"/>
          </a:p>
        </p:txBody>
      </p:sp>
    </p:spTree>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4" y="331708"/>
            <a:ext cx="8228012" cy="741560"/>
          </a:xfrm>
        </p:spPr>
        <p:txBody>
          <a:bodyPr/>
          <a:lstStyle/>
          <a:p>
            <a:r>
              <a:rPr lang="en-US" dirty="0" err="1" smtClean="0"/>
              <a:t>36pt</a:t>
            </a:r>
            <a:r>
              <a:rPr lang="en-US" dirty="0" smtClean="0"/>
              <a:t> Intel Clear Light Headline</a:t>
            </a:r>
            <a:endParaRPr lang="en-US" dirty="0"/>
          </a:p>
        </p:txBody>
      </p:sp>
      <p:sp>
        <p:nvSpPr>
          <p:cNvPr id="3" name="Date Placeholder 2"/>
          <p:cNvSpPr>
            <a:spLocks noGrp="1"/>
          </p:cNvSpPr>
          <p:nvPr>
            <p:ph type="dt" sz="half" idx="10"/>
          </p:nvPr>
        </p:nvSpPr>
        <p:spPr>
          <a:xfrm>
            <a:off x="457200" y="4771776"/>
            <a:ext cx="2133600" cy="273844"/>
          </a:xfrm>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E2556C5-CE8C-6547-B838-EA80C61A4AF7}" type="slidenum">
              <a:rPr lang="en-US" smtClean="0">
                <a:solidFill>
                  <a:prstClr val="white"/>
                </a:solidFill>
              </a:rPr>
              <a:pPr/>
              <a:t>‹#›</a:t>
            </a:fld>
            <a:endParaRPr lang="en-US" dirty="0">
              <a:solidFill>
                <a:prstClr val="white"/>
              </a:solidFill>
            </a:endParaRPr>
          </a:p>
        </p:txBody>
      </p:sp>
    </p:spTree>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Back Cover">
    <p:bg>
      <p:bgPr>
        <a:solidFill>
          <a:schemeClr val="accent1"/>
        </a:solidFill>
        <a:effectLst/>
      </p:bgPr>
    </p:bg>
    <p:spTree>
      <p:nvGrpSpPr>
        <p:cNvPr id="1" name=""/>
        <p:cNvGrpSpPr/>
        <p:nvPr/>
      </p:nvGrpSpPr>
      <p:grpSpPr>
        <a:xfrm>
          <a:off x="0" y="0"/>
          <a:ext cx="0" cy="0"/>
          <a:chOff x="0" y="0"/>
          <a:chExt cx="0" cy="0"/>
        </a:xfrm>
      </p:grpSpPr>
      <p:pic>
        <p:nvPicPr>
          <p:cNvPr id="5" name="Picture 2" descr="\\.psf\Home\Desktop\Intel.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331367" y="1780991"/>
            <a:ext cx="2493328" cy="164194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userDrawn="1"/>
        </p:nvSpPr>
        <p:spPr>
          <a:xfrm>
            <a:off x="455614" y="4852901"/>
            <a:ext cx="1421864" cy="103875"/>
          </a:xfrm>
          <a:prstGeom prst="rect">
            <a:avLst/>
          </a:prstGeom>
        </p:spPr>
        <p:txBody>
          <a:bodyPr wrap="none" lIns="0" tIns="0" rIns="0" bIns="0">
            <a:spAutoFit/>
          </a:bodyPr>
          <a:lstStyle/>
          <a:p>
            <a:r>
              <a:rPr lang="en-US" sz="675" dirty="0" smtClean="0">
                <a:solidFill>
                  <a:srgbClr val="8DC8E8"/>
                </a:solidFill>
                <a:cs typeface="Neo Sans Intel"/>
              </a:rPr>
              <a:t>Intel Confidential — Do Not Forward</a:t>
            </a:r>
          </a:p>
        </p:txBody>
      </p:sp>
    </p:spTree>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column content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1"/>
            <a:ext cx="3962400" cy="3394472"/>
          </a:xfrm>
        </p:spPr>
        <p:txBody>
          <a:bodyPr>
            <a:noAutofit/>
          </a:bodyPr>
          <a:lstStyle>
            <a:lvl1pPr marL="175022" indent="-175022">
              <a:buClr>
                <a:schemeClr val="bg1"/>
              </a:buClr>
              <a:buFont typeface="Arial"/>
              <a:buChar char="•"/>
              <a:defRPr sz="1800">
                <a:solidFill>
                  <a:srgbClr val="FFFFFF"/>
                </a:solidFill>
              </a:defRPr>
            </a:lvl1pPr>
            <a:lvl2pPr marL="517922" indent="-175022">
              <a:buClr>
                <a:schemeClr val="bg1"/>
              </a:buClr>
              <a:buFont typeface="Arial"/>
              <a:buChar char="•"/>
              <a:defRPr sz="1500">
                <a:solidFill>
                  <a:srgbClr val="FFFFFF"/>
                </a:solidFill>
              </a:defRPr>
            </a:lvl2pPr>
            <a:lvl3pPr marL="815579" indent="-129779">
              <a:buClr>
                <a:schemeClr val="bg1"/>
              </a:buClr>
              <a:buFont typeface="Arial"/>
              <a:buChar char="•"/>
              <a:defRPr sz="1350">
                <a:solidFill>
                  <a:srgbClr val="FFFFFF"/>
                </a:solidFill>
              </a:defRPr>
            </a:lvl3pPr>
            <a:lvl4pPr marL="1158479" indent="-129779">
              <a:buClr>
                <a:schemeClr val="bg1"/>
              </a:buClr>
              <a:buFont typeface="Arial"/>
              <a:buChar char="•"/>
              <a:defRPr sz="1200">
                <a:solidFill>
                  <a:srgbClr val="FFFFFF"/>
                </a:solidFill>
              </a:defRPr>
            </a:lvl4pPr>
            <a:lvl5pPr marL="1501379" indent="-129779">
              <a:buClr>
                <a:schemeClr val="bg1"/>
              </a:buClr>
              <a:buFont typeface="Arial"/>
              <a:buChar char="•"/>
              <a:defRPr sz="12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6847840" y="4725115"/>
            <a:ext cx="2133600" cy="273844"/>
          </a:xfrm>
          <a:prstGeom prst="rect">
            <a:avLst/>
          </a:prstGeom>
        </p:spPr>
        <p:txBody>
          <a:bodyPr/>
          <a:lstStyle>
            <a:lvl1pPr algn="r">
              <a:defRPr sz="825">
                <a:solidFill>
                  <a:schemeClr val="bg1"/>
                </a:solidFill>
                <a:latin typeface="Verdana"/>
                <a:cs typeface="Verdana"/>
              </a:defRPr>
            </a:lvl1pPr>
          </a:lstStyle>
          <a:p>
            <a:fld id="{6A174EDC-730F-0E4F-8F7E-AD594D963D71}" type="slidenum">
              <a:rPr lang="en-US">
                <a:solidFill>
                  <a:srgbClr val="FFFFFF"/>
                </a:solidFill>
              </a:rPr>
              <a:pPr/>
              <a:t>‹#›</a:t>
            </a:fld>
            <a:endParaRPr lang="en-US">
              <a:solidFill>
                <a:srgbClr val="FFFFFF"/>
              </a:solidFill>
            </a:endParaRPr>
          </a:p>
        </p:txBody>
      </p:sp>
      <p:sp>
        <p:nvSpPr>
          <p:cNvPr id="6" name="Content Placeholder 2"/>
          <p:cNvSpPr>
            <a:spLocks noGrp="1"/>
          </p:cNvSpPr>
          <p:nvPr>
            <p:ph idx="10"/>
          </p:nvPr>
        </p:nvSpPr>
        <p:spPr>
          <a:xfrm>
            <a:off x="4737100" y="1200151"/>
            <a:ext cx="3962400" cy="3394472"/>
          </a:xfrm>
        </p:spPr>
        <p:txBody>
          <a:bodyPr>
            <a:noAutofit/>
          </a:bodyPr>
          <a:lstStyle>
            <a:lvl1pPr marL="175022" indent="-175022">
              <a:buClr>
                <a:schemeClr val="bg1"/>
              </a:buClr>
              <a:buFont typeface="Arial"/>
              <a:buChar char="•"/>
              <a:defRPr sz="1800">
                <a:solidFill>
                  <a:srgbClr val="FFFFFF"/>
                </a:solidFill>
              </a:defRPr>
            </a:lvl1pPr>
            <a:lvl2pPr marL="517922" indent="-175022">
              <a:buClr>
                <a:schemeClr val="bg1"/>
              </a:buClr>
              <a:buFont typeface="Arial"/>
              <a:buChar char="•"/>
              <a:defRPr sz="1500">
                <a:solidFill>
                  <a:srgbClr val="FFFFFF"/>
                </a:solidFill>
              </a:defRPr>
            </a:lvl2pPr>
            <a:lvl3pPr marL="815579" indent="-129779">
              <a:buClr>
                <a:schemeClr val="bg1"/>
              </a:buClr>
              <a:buFont typeface="Arial"/>
              <a:buChar char="•"/>
              <a:defRPr sz="1350">
                <a:solidFill>
                  <a:srgbClr val="FFFFFF"/>
                </a:solidFill>
              </a:defRPr>
            </a:lvl3pPr>
            <a:lvl4pPr marL="1158479" indent="-129779">
              <a:buClr>
                <a:schemeClr val="bg1"/>
              </a:buClr>
              <a:buFont typeface="Arial"/>
              <a:buChar char="•"/>
              <a:defRPr sz="1200">
                <a:solidFill>
                  <a:srgbClr val="FFFFFF"/>
                </a:solidFill>
              </a:defRPr>
            </a:lvl4pPr>
            <a:lvl5pPr marL="1501379" indent="-129779">
              <a:buClr>
                <a:schemeClr val="bg1"/>
              </a:buClr>
              <a:buFont typeface="Arial"/>
              <a:buChar char="•"/>
              <a:defRPr sz="1200">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1526" y="1393032"/>
            <a:ext cx="7743824" cy="1618060"/>
          </a:xfr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771526" y="3217142"/>
            <a:ext cx="3836193" cy="1186981"/>
          </a:xfrm>
        </p:spPr>
        <p:txBody>
          <a:bodyPr/>
          <a:lstStyle>
            <a:lvl1pPr marL="0" indent="0" algn="l">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988629" y="4767263"/>
            <a:ext cx="587829" cy="273844"/>
          </a:xfrm>
        </p:spPr>
        <p:txBody>
          <a:bodyPr/>
          <a:lstStyle/>
          <a:p>
            <a:fld id="{3644E428-E91E-4B49-8640-0BEF5C9A992E}" type="datetime1">
              <a:rPr lang="en-US" smtClean="0">
                <a:solidFill>
                  <a:prstClr val="black">
                    <a:tint val="75000"/>
                  </a:prstClr>
                </a:solidFill>
              </a:rPr>
              <a:pPr/>
              <a:t>8/8/17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27522" y="4767263"/>
            <a:ext cx="587828" cy="273844"/>
          </a:xfrm>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5222081" y="3184994"/>
            <a:ext cx="1420389" cy="276999"/>
          </a:xfrm>
          <a:prstGeom prst="rect">
            <a:avLst/>
          </a:prstGeom>
          <a:noFill/>
        </p:spPr>
        <p:txBody>
          <a:bodyPr wrap="none" rtlCol="0">
            <a:spAutoFit/>
          </a:bodyPr>
          <a:lstStyle/>
          <a:p>
            <a:pPr defTabSz="685800"/>
            <a:r>
              <a:rPr lang="en-US" sz="1200" b="1" cap="all" dirty="0" smtClean="0">
                <a:solidFill>
                  <a:prstClr val="black"/>
                </a:solidFill>
                <a:latin typeface="Arial" charset="0"/>
              </a:rPr>
              <a:t>Presented by:</a:t>
            </a:r>
            <a:endParaRPr lang="en-US" sz="1200" b="1" cap="all" dirty="0">
              <a:solidFill>
                <a:prstClr val="black"/>
              </a:solidFill>
              <a:latin typeface="Arial" charset="0"/>
            </a:endParaRPr>
          </a:p>
        </p:txBody>
      </p:sp>
      <p:cxnSp>
        <p:nvCxnSpPr>
          <p:cNvPr id="14" name="Straight Connector 13"/>
          <p:cNvCxnSpPr/>
          <p:nvPr userDrawn="1"/>
        </p:nvCxnSpPr>
        <p:spPr>
          <a:xfrm>
            <a:off x="5004197" y="3217142"/>
            <a:ext cx="0" cy="1186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3"/>
          <p:cNvSpPr>
            <a:spLocks noGrp="1"/>
          </p:cNvSpPr>
          <p:nvPr>
            <p:ph type="body" sz="half" idx="2"/>
          </p:nvPr>
        </p:nvSpPr>
        <p:spPr>
          <a:xfrm>
            <a:off x="5222081" y="3438910"/>
            <a:ext cx="3293269" cy="96521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Rectangle 7"/>
          <p:cNvSpPr/>
          <p:nvPr userDrawn="1"/>
        </p:nvSpPr>
        <p:spPr>
          <a:xfrm>
            <a:off x="6815137" y="4543425"/>
            <a:ext cx="2328863" cy="600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0"/>
            <a:ext cx="9144000" cy="4768850"/>
          </a:xfrm>
          <a:solidFill>
            <a:schemeClr val="bg2">
              <a:lumMod val="60000"/>
              <a:lumOff val="40000"/>
            </a:schemeClr>
          </a:solidFill>
        </p:spPr>
        <p:txBody>
          <a:bodyPr rtlCol="0">
            <a:noAutofit/>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pPr lvl="0"/>
            <a:r>
              <a:rPr lang="en-US" noProof="0" smtClean="0"/>
              <a:t>Click icon to add picture</a:t>
            </a:r>
            <a:endParaRPr lang="en-US" noProof="0" dirty="0"/>
          </a:p>
        </p:txBody>
      </p:sp>
      <p:sp>
        <p:nvSpPr>
          <p:cNvPr id="7" name="Title 6"/>
          <p:cNvSpPr>
            <a:spLocks noGrp="1"/>
          </p:cNvSpPr>
          <p:nvPr>
            <p:ph type="title"/>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smtClean="0"/>
              <a:t>Click to edit Master title style</a:t>
            </a:r>
            <a:endParaRPr lang="en-US" dirty="0"/>
          </a:p>
        </p:txBody>
      </p:sp>
      <p:sp>
        <p:nvSpPr>
          <p:cNvPr id="4" name="Slide Number Placeholder 5"/>
          <p:cNvSpPr>
            <a:spLocks noGrp="1"/>
          </p:cNvSpPr>
          <p:nvPr>
            <p:ph type="sldNum" sz="quarter" idx="14"/>
          </p:nvPr>
        </p:nvSpPr>
        <p:spPr/>
        <p:txBody>
          <a:bodyPr/>
          <a:lstStyle>
            <a:lvl1pPr>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135570580"/>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A47B3D-6B4A-0E4B-BC20-3FE22ACD4F14}" type="datetime1">
              <a:rPr lang="en-US" smtClean="0">
                <a:solidFill>
                  <a:prstClr val="black">
                    <a:tint val="75000"/>
                  </a:prstClr>
                </a:solidFill>
              </a:rPr>
              <a:pPr/>
              <a:t>8/8/17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ctrTitle"/>
          </p:nvPr>
        </p:nvSpPr>
        <p:spPr>
          <a:xfrm>
            <a:off x="771526" y="1393032"/>
            <a:ext cx="7743824" cy="1618060"/>
          </a:xfrm>
        </p:spPr>
        <p:txBody>
          <a:bodyPr anchor="b"/>
          <a:lstStyle>
            <a:lvl1pPr algn="ctr">
              <a:defRPr sz="4500"/>
            </a:lvl1pPr>
          </a:lstStyle>
          <a:p>
            <a:r>
              <a:rPr lang="en-US" dirty="0" smtClean="0"/>
              <a:t>Click to edit Master title style</a:t>
            </a:r>
            <a:endParaRPr lang="en-US" dirty="0"/>
          </a:p>
        </p:txBody>
      </p:sp>
      <p:sp>
        <p:nvSpPr>
          <p:cNvPr id="7" name="Subtitle 2"/>
          <p:cNvSpPr>
            <a:spLocks noGrp="1"/>
          </p:cNvSpPr>
          <p:nvPr>
            <p:ph type="subTitle" idx="1"/>
          </p:nvPr>
        </p:nvSpPr>
        <p:spPr>
          <a:xfrm>
            <a:off x="771526" y="3217142"/>
            <a:ext cx="7743824" cy="1186981"/>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Tree>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6EF6B-4AE3-B94E-8D53-A2EB4DACB17D}" type="datetime1">
              <a:rPr lang="en-US" smtClean="0">
                <a:solidFill>
                  <a:prstClr val="black">
                    <a:tint val="75000"/>
                  </a:prstClr>
                </a:solidFill>
              </a:rPr>
              <a:pPr/>
              <a:t>8/8/17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86364-5A28-0C46-A2BF-9853109CF96F}" type="datetime1">
              <a:rPr lang="en-US" smtClean="0">
                <a:solidFill>
                  <a:prstClr val="black">
                    <a:tint val="75000"/>
                  </a:prstClr>
                </a:solidFill>
              </a:rPr>
              <a:pPr/>
              <a:t>8/8/17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2368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04406"/>
            <a:ext cx="7886700" cy="35283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0285E-91E3-D54B-AF5E-323BBDA6364A}" type="datetime1">
              <a:rPr lang="en-US" smtClean="0">
                <a:solidFill>
                  <a:prstClr val="black">
                    <a:tint val="75000"/>
                  </a:prstClr>
                </a:solidFill>
              </a:rPr>
              <a:pPr/>
              <a:t>8/8/17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71477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23162"/>
            <a:ext cx="3886200" cy="3509561"/>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123162"/>
            <a:ext cx="3886200" cy="3509561"/>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8464425-DFE9-384F-9DB3-3E361560D413}" type="datetime1">
              <a:rPr lang="en-US" smtClean="0">
                <a:solidFill>
                  <a:prstClr val="black">
                    <a:tint val="75000"/>
                  </a:prstClr>
                </a:solidFill>
              </a:rPr>
              <a:pPr/>
              <a:t>8/8/17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800" b="1" i="0">
                <a:latin typeface="Arial" charset="0"/>
                <a:ea typeface="Arial"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i="0">
                <a:latin typeface="Arial" charset="0"/>
                <a:ea typeface="Arial"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7BE57F-26A9-DF48-ACAB-B687C61D6BC1}" type="datetime1">
              <a:rPr lang="en-US" smtClean="0">
                <a:solidFill>
                  <a:prstClr val="black">
                    <a:tint val="75000"/>
                  </a:prstClr>
                </a:solidFill>
              </a:rPr>
              <a:pPr/>
              <a:t>8/8/17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EEE53-6B1F-E04F-AC4C-C3E578626F07}" type="datetime1">
              <a:rPr lang="en-US" smtClean="0">
                <a:solidFill>
                  <a:prstClr val="black">
                    <a:tint val="75000"/>
                  </a:prstClr>
                </a:solidFill>
              </a:rPr>
              <a:pPr/>
              <a:t>8/8/17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65058-1B87-AB47-8588-32A56C1C5CB6}" type="datetime1">
              <a:rPr lang="en-US" smtClean="0">
                <a:solidFill>
                  <a:prstClr val="black">
                    <a:tint val="75000"/>
                  </a:prstClr>
                </a:solidFill>
              </a:rPr>
              <a:pPr/>
              <a:t>8/8/17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buSzPct val="25000"/>
            </a:pPr>
            <a:fld id="{00000000-1234-1234-1234-123412341234}" type="slidenum">
              <a:rPr lang="en-US" smtClean="0">
                <a:solidFill>
                  <a:srgbClr val="888888"/>
                </a:solidFill>
                <a:latin typeface="Calibri"/>
                <a:ea typeface="Calibri"/>
                <a:cs typeface="Calibri"/>
                <a:sym typeface="Calibri"/>
              </a:rPr>
              <a:pPr>
                <a:buSzPct val="25000"/>
              </a:pPr>
              <a:t>‹#›</a:t>
            </a:fld>
            <a:endParaRPr lang="en-US">
              <a:solidFill>
                <a:srgbClr val="888888"/>
              </a:solidFill>
              <a:latin typeface="Calibri"/>
              <a:ea typeface="Calibri"/>
              <a:cs typeface="Calibri"/>
              <a:sym typeface="Calibri"/>
            </a:endParaRPr>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buSzPct val="25000"/>
            </a:pPr>
            <a:fld id="{00000000-1234-1234-1234-123412341234}" type="slidenum">
              <a:rPr lang="en-US" smtClean="0">
                <a:solidFill>
                  <a:srgbClr val="888888"/>
                </a:solidFill>
                <a:latin typeface="Calibri"/>
                <a:ea typeface="Calibri"/>
                <a:cs typeface="Calibri"/>
                <a:sym typeface="Calibri"/>
              </a:rPr>
              <a:pPr>
                <a:buSzPct val="25000"/>
              </a:pPr>
              <a:t>‹#›</a:t>
            </a:fld>
            <a:endParaRPr lang="en-US">
              <a:solidFill>
                <a:srgbClr val="888888"/>
              </a:solidFill>
              <a:latin typeface="Calibri"/>
              <a:ea typeface="Calibri"/>
              <a:cs typeface="Calibri"/>
              <a:sym typeface="Calibri"/>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Bottom Half Image">
    <p:spTree>
      <p:nvGrpSpPr>
        <p:cNvPr id="1" name=""/>
        <p:cNvGrpSpPr/>
        <p:nvPr/>
      </p:nvGrpSpPr>
      <p:grpSpPr>
        <a:xfrm>
          <a:off x="0" y="0"/>
          <a:ext cx="0" cy="0"/>
          <a:chOff x="0" y="0"/>
          <a:chExt cx="0" cy="0"/>
        </a:xfrm>
      </p:grpSpPr>
      <p:sp>
        <p:nvSpPr>
          <p:cNvPr id="6" name="TextBox 7"/>
          <p:cNvSpPr txBox="1">
            <a:spLocks noChangeArrowheads="1"/>
          </p:cNvSpPr>
          <p:nvPr/>
        </p:nvSpPr>
        <p:spPr bwMode="auto">
          <a:xfrm>
            <a:off x="1009650" y="4975225"/>
            <a:ext cx="18415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Intel Clear" charset="0"/>
                <a:ea typeface="ＭＳ Ｐゴシック" charset="0"/>
                <a:cs typeface="ＭＳ Ｐゴシック" charset="0"/>
              </a:defRPr>
            </a:lvl1pPr>
            <a:lvl2pPr marL="742950" indent="-285750">
              <a:defRPr>
                <a:solidFill>
                  <a:schemeClr val="tx1"/>
                </a:solidFill>
                <a:latin typeface="Intel Clear" charset="0"/>
                <a:ea typeface="ＭＳ Ｐゴシック" charset="0"/>
              </a:defRPr>
            </a:lvl2pPr>
            <a:lvl3pPr marL="1143000" indent="-228600">
              <a:defRPr>
                <a:solidFill>
                  <a:schemeClr val="tx1"/>
                </a:solidFill>
                <a:latin typeface="Intel Clear" charset="0"/>
                <a:ea typeface="ＭＳ Ｐゴシック" charset="0"/>
              </a:defRPr>
            </a:lvl3pPr>
            <a:lvl4pPr marL="1600200" indent="-228600">
              <a:defRPr>
                <a:solidFill>
                  <a:schemeClr val="tx1"/>
                </a:solidFill>
                <a:latin typeface="Intel Clear" charset="0"/>
                <a:ea typeface="ＭＳ Ｐゴシック" charset="0"/>
              </a:defRPr>
            </a:lvl4pPr>
            <a:lvl5pPr marL="2057400" indent="-228600">
              <a:defRPr>
                <a:solidFill>
                  <a:schemeClr val="tx1"/>
                </a:solidFill>
                <a:latin typeface="Intel Clear" charset="0"/>
                <a:ea typeface="ＭＳ Ｐゴシック" charset="0"/>
              </a:defRPr>
            </a:lvl5pPr>
            <a:lvl6pPr marL="2514600" indent="-228600" fontAlgn="base">
              <a:spcBef>
                <a:spcPct val="0"/>
              </a:spcBef>
              <a:spcAft>
                <a:spcPct val="0"/>
              </a:spcAft>
              <a:defRPr>
                <a:solidFill>
                  <a:schemeClr val="tx1"/>
                </a:solidFill>
                <a:latin typeface="Intel Clear" charset="0"/>
                <a:ea typeface="ＭＳ Ｐゴシック" charset="0"/>
              </a:defRPr>
            </a:lvl6pPr>
            <a:lvl7pPr marL="2971800" indent="-228600" fontAlgn="base">
              <a:spcBef>
                <a:spcPct val="0"/>
              </a:spcBef>
              <a:spcAft>
                <a:spcPct val="0"/>
              </a:spcAft>
              <a:defRPr>
                <a:solidFill>
                  <a:schemeClr val="tx1"/>
                </a:solidFill>
                <a:latin typeface="Intel Clear" charset="0"/>
                <a:ea typeface="ＭＳ Ｐゴシック" charset="0"/>
              </a:defRPr>
            </a:lvl7pPr>
            <a:lvl8pPr marL="3429000" indent="-228600" fontAlgn="base">
              <a:spcBef>
                <a:spcPct val="0"/>
              </a:spcBef>
              <a:spcAft>
                <a:spcPct val="0"/>
              </a:spcAft>
              <a:defRPr>
                <a:solidFill>
                  <a:schemeClr val="tx1"/>
                </a:solidFill>
                <a:latin typeface="Intel Clear" charset="0"/>
                <a:ea typeface="ＭＳ Ｐゴシック" charset="0"/>
              </a:defRPr>
            </a:lvl8pPr>
            <a:lvl9pPr marL="3886200" indent="-228600" fontAlgn="base">
              <a:spcBef>
                <a:spcPct val="0"/>
              </a:spcBef>
              <a:spcAft>
                <a:spcPct val="0"/>
              </a:spcAft>
              <a:defRPr>
                <a:solidFill>
                  <a:schemeClr val="tx1"/>
                </a:solidFill>
                <a:latin typeface="Intel Clear" charset="0"/>
                <a:ea typeface="ＭＳ Ｐゴシック" charset="0"/>
              </a:defRPr>
            </a:lvl9pPr>
          </a:lstStyle>
          <a:p>
            <a:pPr>
              <a:defRPr/>
            </a:pPr>
            <a:endParaRPr lang="en-US" sz="1000" smtClean="0">
              <a:solidFill>
                <a:schemeClr val="tx2"/>
              </a:solidFill>
              <a:ea typeface="Intel Clear" charset="0"/>
              <a:cs typeface="Intel Clear" charset="0"/>
            </a:endParaRPr>
          </a:p>
        </p:txBody>
      </p:sp>
      <p:sp>
        <p:nvSpPr>
          <p:cNvPr id="9" name="Picture Placeholder 8"/>
          <p:cNvSpPr>
            <a:spLocks noGrp="1"/>
          </p:cNvSpPr>
          <p:nvPr>
            <p:ph type="pic" sz="quarter" idx="13"/>
          </p:nvPr>
        </p:nvSpPr>
        <p:spPr>
          <a:xfrm>
            <a:off x="0" y="2574131"/>
            <a:ext cx="9144000" cy="2194719"/>
          </a:xfrm>
          <a:solidFill>
            <a:schemeClr val="bg2">
              <a:lumMod val="60000"/>
              <a:lumOff val="40000"/>
            </a:schemeClr>
          </a:solidFill>
        </p:spPr>
        <p:txBody>
          <a:bodyPr rtlCol="0">
            <a:noAutofit/>
          </a:bodyPr>
          <a:lstStyle>
            <a:lvl1pPr marL="0" marR="0" indent="0" algn="l" defTabSz="457200"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pPr lvl="0"/>
            <a:r>
              <a:rPr lang="en-US" noProof="0" smtClean="0"/>
              <a:t>Click icon to add picture</a:t>
            </a:r>
            <a:endParaRPr lang="en-US" noProof="0" dirty="0" smtClean="0"/>
          </a:p>
        </p:txBody>
      </p:sp>
      <p:sp>
        <p:nvSpPr>
          <p:cNvPr id="18" name="Content Placeholder 2"/>
          <p:cNvSpPr>
            <a:spLocks noGrp="1"/>
          </p:cNvSpPr>
          <p:nvPr>
            <p:ph sz="half" idx="1"/>
          </p:nvPr>
        </p:nvSpPr>
        <p:spPr>
          <a:xfrm>
            <a:off x="455613" y="1203325"/>
            <a:ext cx="4006851" cy="1309290"/>
          </a:xfrm>
        </p:spPr>
        <p:txBody>
          <a:bodyPr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sz="half" idx="15"/>
          </p:nvPr>
        </p:nvSpPr>
        <p:spPr>
          <a:xfrm>
            <a:off x="4678363" y="1203325"/>
            <a:ext cx="4005264" cy="1309290"/>
          </a:xfrm>
        </p:spPr>
        <p:txBody>
          <a:bodyPr rtlCol="0">
            <a:noAutofit/>
          </a:bodyPr>
          <a:lstStyle>
            <a:lvl1pPr>
              <a:defRPr lang="en-US" dirty="0" smtClean="0"/>
            </a:lvl1pPr>
            <a:lvl2pPr>
              <a:defRPr lang="en-US" dirty="0" smtClean="0">
                <a:solidFill>
                  <a:schemeClr val="tx2"/>
                </a:solidFill>
              </a:defRPr>
            </a:lvl2pPr>
            <a:lvl3pPr>
              <a:defRPr lang="en-US" sz="1400" dirty="0" smtClean="0">
                <a:solidFill>
                  <a:schemeClr val="tx2"/>
                </a:solidFill>
              </a:defRPr>
            </a:lvl3pPr>
            <a:lvl4pPr>
              <a:defRPr lang="en-US" sz="1200" dirty="0" smtClean="0">
                <a:solidFill>
                  <a:schemeClr val="tx2"/>
                </a:solidFill>
              </a:defRPr>
            </a:lvl4pPr>
            <a:lvl5pPr>
              <a:defRPr lang="en-US" sz="1200" dirty="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p:cNvSpPr>
            <a:spLocks noGrp="1"/>
          </p:cNvSpPr>
          <p:nvPr>
            <p:ph type="title"/>
          </p:nvPr>
        </p:nvSpPr>
        <p:spPr>
          <a:xfrm>
            <a:off x="455613" y="308848"/>
            <a:ext cx="8229600" cy="868680"/>
          </a:xfrm>
        </p:spPr>
        <p:txBody>
          <a:bodyPr/>
          <a:lstStyle>
            <a:lvl1pPr>
              <a:defRPr b="0" i="0" baseline="0">
                <a:solidFill>
                  <a:schemeClr val="tx2"/>
                </a:solidFill>
                <a:latin typeface="Intel Clear"/>
                <a:cs typeface="Intel Clear"/>
              </a:defRPr>
            </a:lvl1pPr>
          </a:lstStyle>
          <a:p>
            <a:r>
              <a:rPr lang="en-US" smtClean="0"/>
              <a:t>Click to edit Master title style</a:t>
            </a:r>
            <a:endParaRPr lang="en-US" dirty="0"/>
          </a:p>
        </p:txBody>
      </p:sp>
      <p:sp>
        <p:nvSpPr>
          <p:cNvPr id="7" name="Slide Number Placeholder 5"/>
          <p:cNvSpPr>
            <a:spLocks noGrp="1"/>
          </p:cNvSpPr>
          <p:nvPr>
            <p:ph type="sldNum" sz="quarter" idx="16"/>
          </p:nvPr>
        </p:nvSpPr>
        <p:spPr/>
        <p:txBody>
          <a:bodyPr/>
          <a:lstStyle>
            <a:lvl1pPr>
              <a:defRPr/>
            </a:lvl1pPr>
          </a:lstStyle>
          <a:p>
            <a:fld id="{EE2556C5-CE8C-6547-B838-EA80C61A4AF7}" type="slidenum">
              <a:rPr lang="en-US" smtClean="0"/>
              <a:pPr/>
              <a:t>‹#›</a:t>
            </a:fld>
            <a:endParaRPr lang="en-US" dirty="0"/>
          </a:p>
        </p:txBody>
      </p:sp>
      <p:sp>
        <p:nvSpPr>
          <p:cNvPr id="8" name="TextBox 7"/>
          <p:cNvSpPr txBox="1"/>
          <p:nvPr userDrawn="1"/>
        </p:nvSpPr>
        <p:spPr>
          <a:xfrm>
            <a:off x="1009487" y="4975795"/>
            <a:ext cx="184666" cy="246221"/>
          </a:xfrm>
          <a:prstGeom prst="rect">
            <a:avLst/>
          </a:prstGeom>
          <a:noFill/>
        </p:spPr>
        <p:txBody>
          <a:bodyPr wrap="none" rtlCol="0">
            <a:spAutoFit/>
          </a:bodyPr>
          <a:lstStyle/>
          <a:p>
            <a:endParaRPr lang="en-US" sz="1000" dirty="0" smtClean="0">
              <a:solidFill>
                <a:schemeClr val="tx2"/>
              </a:solidFill>
              <a:cs typeface="Intel Clear"/>
            </a:endParaRPr>
          </a:p>
        </p:txBody>
      </p:sp>
    </p:spTree>
    <p:extLst>
      <p:ext uri="{BB962C8B-B14F-4D97-AF65-F5344CB8AC3E}">
        <p14:creationId xmlns:p14="http://schemas.microsoft.com/office/powerpoint/2010/main" val="3149451216"/>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514350"/>
            <a:ext cx="7543800" cy="20574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3159" y="2946401"/>
            <a:ext cx="6400800" cy="628650"/>
          </a:xfrm>
        </p:spPr>
        <p:txBody>
          <a:bodyPr vert="horz" lIns="91440" tIns="45720" rIns="91440" bIns="45720" rtlCol="0" anchor="b">
            <a:normAutofit/>
          </a:bodyPr>
          <a:lstStyle>
            <a:lvl1pPr>
              <a:buNone/>
              <a:defRPr lang="en-US" sz="18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13160" y="3575049"/>
            <a:ext cx="6400801" cy="920750"/>
          </a:xfrm>
        </p:spPr>
        <p:txBody>
          <a:bodyPr anchor="t">
            <a:normAutofit/>
          </a:bodyPr>
          <a:lstStyle>
            <a:lvl1pPr marL="0" indent="0" algn="l">
              <a:buNone/>
              <a:defRPr sz="1350">
                <a:solidFill>
                  <a:schemeClr val="tx1">
                    <a:lumMod val="9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
        <p:nvSpPr>
          <p:cNvPr id="4" name="TextBox 3"/>
          <p:cNvSpPr txBox="1"/>
          <p:nvPr userDrawn="1"/>
        </p:nvSpPr>
        <p:spPr>
          <a:xfrm>
            <a:off x="7154562" y="5162036"/>
            <a:ext cx="685800" cy="685800"/>
          </a:xfrm>
          <a:prstGeom prst="rect">
            <a:avLst/>
          </a:prstGeom>
        </p:spPr>
        <p:txBody>
          <a:bodyPr vert="horz" wrap="none" lIns="68580" tIns="34290" rIns="68580" bIns="34290" rtlCol="0">
            <a:normAutofit/>
          </a:bodyPr>
          <a:lstStyle/>
          <a:p>
            <a:pPr defTabSz="685800"/>
            <a:endParaRPr lang="en-US" sz="1350" dirty="0" smtClean="0">
              <a:solidFill>
                <a:prstClr val="black"/>
              </a:solidFill>
            </a:endParaRPr>
          </a:p>
        </p:txBody>
      </p:sp>
      <p:sp>
        <p:nvSpPr>
          <p:cNvPr id="5" name="TextBox 4"/>
          <p:cNvSpPr txBox="1"/>
          <p:nvPr userDrawn="1"/>
        </p:nvSpPr>
        <p:spPr>
          <a:xfrm>
            <a:off x="7210168" y="4976683"/>
            <a:ext cx="685800" cy="685800"/>
          </a:xfrm>
          <a:prstGeom prst="rect">
            <a:avLst/>
          </a:prstGeom>
        </p:spPr>
        <p:txBody>
          <a:bodyPr vert="horz" wrap="none" lIns="68580" tIns="34290" rIns="68580" bIns="34290" rtlCol="0">
            <a:normAutofit/>
          </a:bodyPr>
          <a:lstStyle/>
          <a:p>
            <a:pPr defTabSz="685800"/>
            <a:endParaRPr lang="en-US" sz="1350" dirty="0" smtClean="0">
              <a:solidFill>
                <a:prstClr val="black"/>
              </a:solidFill>
            </a:endParaRPr>
          </a:p>
        </p:txBody>
      </p:sp>
    </p:spTree>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1526" y="1393032"/>
            <a:ext cx="7743824" cy="1618060"/>
          </a:xfr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771526" y="3217142"/>
            <a:ext cx="3836193" cy="1186981"/>
          </a:xfrm>
        </p:spPr>
        <p:txBody>
          <a:bodyPr/>
          <a:lstStyle>
            <a:lvl1pPr marL="0" indent="0" algn="l">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988629" y="4767263"/>
            <a:ext cx="587829" cy="273844"/>
          </a:xfrm>
        </p:spPr>
        <p:txBody>
          <a:bodyPr/>
          <a:lstStyle/>
          <a:p>
            <a:fld id="{3644E428-E91E-4B49-8640-0BEF5C9A992E}" type="datetime1">
              <a:rPr lang="en-US" smtClean="0">
                <a:solidFill>
                  <a:prstClr val="black">
                    <a:tint val="75000"/>
                  </a:prstClr>
                </a:solidFill>
              </a:rPr>
              <a:pPr/>
              <a:t>8/8/17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27522" y="4767263"/>
            <a:ext cx="587828" cy="273844"/>
          </a:xfrm>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5222081" y="3184994"/>
            <a:ext cx="1420389" cy="276999"/>
          </a:xfrm>
          <a:prstGeom prst="rect">
            <a:avLst/>
          </a:prstGeom>
          <a:noFill/>
        </p:spPr>
        <p:txBody>
          <a:bodyPr wrap="none" rtlCol="0">
            <a:spAutoFit/>
          </a:bodyPr>
          <a:lstStyle/>
          <a:p>
            <a:pPr defTabSz="685800"/>
            <a:r>
              <a:rPr lang="en-US" sz="1200" b="1" cap="all" dirty="0" smtClean="0">
                <a:solidFill>
                  <a:prstClr val="black"/>
                </a:solidFill>
                <a:latin typeface="Arial" charset="0"/>
              </a:rPr>
              <a:t>Presented by:</a:t>
            </a:r>
            <a:endParaRPr lang="en-US" sz="1200" b="1" cap="all" dirty="0">
              <a:solidFill>
                <a:prstClr val="black"/>
              </a:solidFill>
              <a:latin typeface="Arial" charset="0"/>
            </a:endParaRPr>
          </a:p>
        </p:txBody>
      </p:sp>
      <p:cxnSp>
        <p:nvCxnSpPr>
          <p:cNvPr id="14" name="Straight Connector 13"/>
          <p:cNvCxnSpPr/>
          <p:nvPr userDrawn="1"/>
        </p:nvCxnSpPr>
        <p:spPr>
          <a:xfrm>
            <a:off x="5004197" y="3217142"/>
            <a:ext cx="0" cy="1186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3"/>
          <p:cNvSpPr>
            <a:spLocks noGrp="1"/>
          </p:cNvSpPr>
          <p:nvPr>
            <p:ph type="body" sz="half" idx="2"/>
          </p:nvPr>
        </p:nvSpPr>
        <p:spPr>
          <a:xfrm>
            <a:off x="5222081" y="3438910"/>
            <a:ext cx="3293269" cy="96521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Rectangle 7"/>
          <p:cNvSpPr/>
          <p:nvPr userDrawn="1"/>
        </p:nvSpPr>
        <p:spPr>
          <a:xfrm>
            <a:off x="6815137" y="4543425"/>
            <a:ext cx="2328863" cy="600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endParaRPr>
          </a:p>
        </p:txBody>
      </p:sp>
    </p:spTree>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A47B3D-6B4A-0E4B-BC20-3FE22ACD4F14}" type="datetime1">
              <a:rPr lang="en-US" smtClean="0">
                <a:solidFill>
                  <a:prstClr val="black">
                    <a:tint val="75000"/>
                  </a:prstClr>
                </a:solidFill>
              </a:rPr>
              <a:pPr/>
              <a:t>8/8/17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ctrTitle"/>
          </p:nvPr>
        </p:nvSpPr>
        <p:spPr>
          <a:xfrm>
            <a:off x="771526" y="1393032"/>
            <a:ext cx="7743824" cy="1618060"/>
          </a:xfrm>
        </p:spPr>
        <p:txBody>
          <a:bodyPr anchor="b"/>
          <a:lstStyle>
            <a:lvl1pPr algn="ctr">
              <a:defRPr sz="4500"/>
            </a:lvl1pPr>
          </a:lstStyle>
          <a:p>
            <a:r>
              <a:rPr lang="en-US" dirty="0" smtClean="0"/>
              <a:t>Click to edit Master title style</a:t>
            </a:r>
            <a:endParaRPr lang="en-US" dirty="0"/>
          </a:p>
        </p:txBody>
      </p:sp>
      <p:sp>
        <p:nvSpPr>
          <p:cNvPr id="7" name="Subtitle 2"/>
          <p:cNvSpPr>
            <a:spLocks noGrp="1"/>
          </p:cNvSpPr>
          <p:nvPr>
            <p:ph type="subTitle" idx="1"/>
          </p:nvPr>
        </p:nvSpPr>
        <p:spPr>
          <a:xfrm>
            <a:off x="771526" y="3217142"/>
            <a:ext cx="7743824" cy="1186981"/>
          </a:xfrm>
        </p:spPr>
        <p:txBody>
          <a:bodyPr/>
          <a:lstStyle>
            <a:lvl1pPr marL="0" indent="0" algn="ctr">
              <a:buNone/>
              <a:defRPr sz="180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Tree>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6EF6B-4AE3-B94E-8D53-A2EB4DACB17D}" type="datetime1">
              <a:rPr lang="en-US" smtClean="0">
                <a:solidFill>
                  <a:prstClr val="black">
                    <a:tint val="75000"/>
                  </a:prstClr>
                </a:solidFill>
              </a:rPr>
              <a:pPr/>
              <a:t>8/8/17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86364-5A28-0C46-A2BF-9853109CF96F}" type="datetime1">
              <a:rPr lang="en-US" smtClean="0">
                <a:solidFill>
                  <a:prstClr val="black">
                    <a:tint val="75000"/>
                  </a:prstClr>
                </a:solidFill>
              </a:rPr>
              <a:pPr/>
              <a:t>8/8/17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72368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28650" y="1104406"/>
            <a:ext cx="7886700" cy="35283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0285E-91E3-D54B-AF5E-323BBDA6364A}" type="datetime1">
              <a:rPr lang="en-US" smtClean="0">
                <a:solidFill>
                  <a:prstClr val="black">
                    <a:tint val="75000"/>
                  </a:prstClr>
                </a:solidFill>
              </a:rPr>
              <a:pPr/>
              <a:t>8/8/17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71477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23162"/>
            <a:ext cx="3886200" cy="3509561"/>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123162"/>
            <a:ext cx="3886200" cy="3509561"/>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8464425-DFE9-384F-9DB3-3E361560D413}" type="datetime1">
              <a:rPr lang="en-US" smtClean="0">
                <a:solidFill>
                  <a:prstClr val="black">
                    <a:tint val="75000"/>
                  </a:prstClr>
                </a:solidFill>
              </a:rPr>
              <a:pPr/>
              <a:t>8/8/17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800" b="1" i="0">
                <a:latin typeface="Arial" charset="0"/>
                <a:ea typeface="Arial"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i="0">
                <a:latin typeface="Arial" charset="0"/>
                <a:ea typeface="Arial"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7BE57F-26A9-DF48-ACAB-B687C61D6BC1}" type="datetime1">
              <a:rPr lang="en-US" smtClean="0">
                <a:solidFill>
                  <a:prstClr val="black">
                    <a:tint val="75000"/>
                  </a:prstClr>
                </a:solidFill>
              </a:rPr>
              <a:pPr/>
              <a:t>8/8/17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EEE53-6B1F-E04F-AC4C-C3E578626F07}" type="datetime1">
              <a:rPr lang="en-US" smtClean="0">
                <a:solidFill>
                  <a:prstClr val="black">
                    <a:tint val="75000"/>
                  </a:prstClr>
                </a:solidFill>
              </a:rPr>
              <a:pPr/>
              <a:t>8/8/17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565058-1B87-AB47-8588-32A56C1C5CB6}" type="datetime1">
              <a:rPr lang="en-US" smtClean="0">
                <a:solidFill>
                  <a:prstClr val="black">
                    <a:tint val="75000"/>
                  </a:prstClr>
                </a:solidFill>
              </a:rPr>
              <a:pPr/>
              <a:t>8/8/17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24AA8B-F1EC-D547-99EC-1807C0CD66C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46" Type="http://schemas.openxmlformats.org/officeDocument/2006/relationships/image" Target="../media/image1.png"/><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53.xml"/><Relationship Id="rId20" Type="http://schemas.openxmlformats.org/officeDocument/2006/relationships/image" Target="../media/image6.jpg"/><Relationship Id="rId21" Type="http://schemas.openxmlformats.org/officeDocument/2006/relationships/image" Target="../media/image7.png"/><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slideLayout" Target="../slideLayouts/slideLayout60.xml"/><Relationship Id="rId17" Type="http://schemas.openxmlformats.org/officeDocument/2006/relationships/slideLayout" Target="../slideLayouts/slideLayout61.xml"/><Relationship Id="rId18" Type="http://schemas.openxmlformats.org/officeDocument/2006/relationships/slideLayout" Target="../slideLayouts/slideLayout62.xml"/><Relationship Id="rId19" Type="http://schemas.openxmlformats.org/officeDocument/2006/relationships/theme" Target="../theme/theme2.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73.xml"/><Relationship Id="rId12" Type="http://schemas.openxmlformats.org/officeDocument/2006/relationships/slideLayout" Target="../slideLayouts/slideLayout74.xml"/><Relationship Id="rId13" Type="http://schemas.openxmlformats.org/officeDocument/2006/relationships/slideLayout" Target="../slideLayouts/slideLayout75.xml"/><Relationship Id="rId14" Type="http://schemas.openxmlformats.org/officeDocument/2006/relationships/slideLayout" Target="../slideLayouts/slideLayout76.xml"/><Relationship Id="rId15" Type="http://schemas.openxmlformats.org/officeDocument/2006/relationships/slideLayout" Target="../slideLayouts/slideLayout77.xml"/><Relationship Id="rId16" Type="http://schemas.openxmlformats.org/officeDocument/2006/relationships/slideLayout" Target="../slideLayouts/slideLayout78.xml"/><Relationship Id="rId17" Type="http://schemas.openxmlformats.org/officeDocument/2006/relationships/theme" Target="../theme/theme3.xml"/><Relationship Id="rId18" Type="http://schemas.openxmlformats.org/officeDocument/2006/relationships/image" Target="../media/image11.png"/><Relationship Id="rId1" Type="http://schemas.openxmlformats.org/officeDocument/2006/relationships/slideLayout" Target="../slideLayouts/slideLayout63.xml"/><Relationship Id="rId2" Type="http://schemas.openxmlformats.org/officeDocument/2006/relationships/slideLayout" Target="../slideLayouts/slideLayout64.xml"/><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slideLayout" Target="../slideLayouts/slideLayout67.xml"/><Relationship Id="rId6" Type="http://schemas.openxmlformats.org/officeDocument/2006/relationships/slideLayout" Target="../slideLayouts/slideLayout68.xml"/><Relationship Id="rId7" Type="http://schemas.openxmlformats.org/officeDocument/2006/relationships/slideLayout" Target="../slideLayouts/slideLayout69.xml"/><Relationship Id="rId8" Type="http://schemas.openxmlformats.org/officeDocument/2006/relationships/slideLayout" Target="../slideLayouts/slideLayout70.xml"/><Relationship Id="rId9" Type="http://schemas.openxmlformats.org/officeDocument/2006/relationships/slideLayout" Target="../slideLayouts/slideLayout71.xml"/><Relationship Id="rId10"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89.xml"/><Relationship Id="rId12" Type="http://schemas.openxmlformats.org/officeDocument/2006/relationships/slideLayout" Target="../slideLayouts/slideLayout90.xml"/><Relationship Id="rId13" Type="http://schemas.openxmlformats.org/officeDocument/2006/relationships/theme" Target="../theme/theme4.xml"/><Relationship Id="rId14" Type="http://schemas.openxmlformats.org/officeDocument/2006/relationships/image" Target="../media/image18.jpeg"/><Relationship Id="rId1" Type="http://schemas.openxmlformats.org/officeDocument/2006/relationships/slideLayout" Target="../slideLayouts/slideLayout79.xml"/><Relationship Id="rId2" Type="http://schemas.openxmlformats.org/officeDocument/2006/relationships/slideLayout" Target="../slideLayouts/slideLayout80.xml"/><Relationship Id="rId3" Type="http://schemas.openxmlformats.org/officeDocument/2006/relationships/slideLayout" Target="../slideLayouts/slideLayout81.xml"/><Relationship Id="rId4" Type="http://schemas.openxmlformats.org/officeDocument/2006/relationships/slideLayout" Target="../slideLayouts/slideLayout82.xml"/><Relationship Id="rId5" Type="http://schemas.openxmlformats.org/officeDocument/2006/relationships/slideLayout" Target="../slideLayouts/slideLayout83.xml"/><Relationship Id="rId6" Type="http://schemas.openxmlformats.org/officeDocument/2006/relationships/slideLayout" Target="../slideLayouts/slideLayout84.xml"/><Relationship Id="rId7" Type="http://schemas.openxmlformats.org/officeDocument/2006/relationships/slideLayout" Target="../slideLayouts/slideLayout85.xml"/><Relationship Id="rId8" Type="http://schemas.openxmlformats.org/officeDocument/2006/relationships/slideLayout" Target="../slideLayouts/slideLayout86.xml"/><Relationship Id="rId9" Type="http://schemas.openxmlformats.org/officeDocument/2006/relationships/slideLayout" Target="../slideLayouts/slideLayout87.xml"/><Relationship Id="rId10"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101.xml"/><Relationship Id="rId12" Type="http://schemas.openxmlformats.org/officeDocument/2006/relationships/slideLayout" Target="../slideLayouts/slideLayout102.xml"/><Relationship Id="rId13" Type="http://schemas.openxmlformats.org/officeDocument/2006/relationships/theme" Target="../theme/theme5.xml"/><Relationship Id="rId14" Type="http://schemas.openxmlformats.org/officeDocument/2006/relationships/image" Target="../media/image18.jpeg"/><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 Id="rId9" Type="http://schemas.openxmlformats.org/officeDocument/2006/relationships/slideLayout" Target="../slideLayouts/slideLayout99.xml"/><Relationship Id="rId10"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88" y="4759325"/>
            <a:ext cx="9144001" cy="384175"/>
          </a:xfrm>
          <a:prstGeom prst="rect">
            <a:avLst/>
          </a:prstGeom>
          <a:gradFill flip="none" rotWithShape="1">
            <a:gsLst>
              <a:gs pos="32000">
                <a:schemeClr val="tx2"/>
              </a:gs>
              <a:gs pos="95000">
                <a:srgbClr val="009FDF"/>
              </a:gs>
              <a:gs pos="78000">
                <a:srgbClr val="0071C5"/>
              </a:gs>
            </a:gsLst>
            <a:lin ang="1986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7" name="Picture 2" descr="\\.psf\Home\Desktop\Intel.png"/>
          <p:cNvPicPr>
            <a:picLocks noChangeAspect="1" noChangeArrowheads="1"/>
          </p:cNvPicPr>
          <p:nvPr/>
        </p:nvPicPr>
        <p:blipFill>
          <a:blip r:embed="rId46" cstate="screen">
            <a:extLst>
              <a:ext uri="{28A0092B-C50C-407E-A947-70E740481C1C}">
                <a14:useLocalDpi xmlns:a14="http://schemas.microsoft.com/office/drawing/2010/main"/>
              </a:ext>
            </a:extLst>
          </a:blip>
          <a:srcRect/>
          <a:stretch>
            <a:fillRect/>
          </a:stretch>
        </p:blipFill>
        <p:spPr bwMode="auto">
          <a:xfrm>
            <a:off x="8239125" y="4830763"/>
            <a:ext cx="365125" cy="239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 name="Straight Connector 11"/>
          <p:cNvCxnSpPr/>
          <p:nvPr/>
        </p:nvCxnSpPr>
        <p:spPr>
          <a:xfrm>
            <a:off x="8718550" y="4824413"/>
            <a:ext cx="3175" cy="238125"/>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9" name="Title Placeholder 1"/>
          <p:cNvSpPr>
            <a:spLocks noGrp="1"/>
          </p:cNvSpPr>
          <p:nvPr>
            <p:ph type="title"/>
          </p:nvPr>
        </p:nvSpPr>
        <p:spPr bwMode="auto">
          <a:xfrm>
            <a:off x="455613" y="309563"/>
            <a:ext cx="8229600" cy="86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28pt Intel Clear Headline</a:t>
            </a:r>
          </a:p>
        </p:txBody>
      </p:sp>
      <p:sp>
        <p:nvSpPr>
          <p:cNvPr id="1030" name="Text Placeholder 2"/>
          <p:cNvSpPr>
            <a:spLocks noGrp="1"/>
          </p:cNvSpPr>
          <p:nvPr>
            <p:ph type="body" idx="1"/>
          </p:nvPr>
        </p:nvSpPr>
        <p:spPr bwMode="auto">
          <a:xfrm>
            <a:off x="455613" y="1186072"/>
            <a:ext cx="8228012" cy="342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18pt Intel Clear body text</a:t>
            </a:r>
          </a:p>
          <a:p>
            <a:pPr lvl="1"/>
            <a:r>
              <a:rPr lang="en-US" altLang="en-US" smtClean="0"/>
              <a:t>16pt Intel Clear bullet one</a:t>
            </a:r>
          </a:p>
          <a:p>
            <a:pPr lvl="2"/>
            <a:r>
              <a:rPr lang="en-US" altLang="en-US" smtClean="0"/>
              <a:t>16pt Intel Clear sub-bullet</a:t>
            </a:r>
          </a:p>
          <a:p>
            <a:pPr lvl="3"/>
            <a:r>
              <a:rPr lang="en-US" altLang="en-US" smtClean="0"/>
              <a:t>14pt Intel Clear fourth level</a:t>
            </a:r>
          </a:p>
          <a:p>
            <a:pPr lvl="4"/>
            <a:r>
              <a:rPr lang="en-US" altLang="en-US" smtClean="0"/>
              <a:t>14pt Intel Clear fifth level</a:t>
            </a:r>
          </a:p>
        </p:txBody>
      </p:sp>
      <p:sp>
        <p:nvSpPr>
          <p:cNvPr id="6" name="Slide Number Placeholder 5"/>
          <p:cNvSpPr>
            <a:spLocks noGrp="1"/>
          </p:cNvSpPr>
          <p:nvPr>
            <p:ph type="sldNum" sz="quarter" idx="4"/>
          </p:nvPr>
        </p:nvSpPr>
        <p:spPr>
          <a:xfrm>
            <a:off x="6872288" y="4824413"/>
            <a:ext cx="2133600" cy="273050"/>
          </a:xfrm>
          <a:prstGeom prst="rect">
            <a:avLst/>
          </a:prstGeom>
        </p:spPr>
        <p:txBody>
          <a:bodyPr vert="horz" wrap="square" lIns="0" tIns="0" rIns="0" bIns="0" numCol="1" anchor="ctr" anchorCtr="0" compatLnSpc="1">
            <a:prstTxWarp prst="textNoShape">
              <a:avLst/>
            </a:prstTxWarp>
          </a:bodyPr>
          <a:lstStyle>
            <a:lvl1pPr algn="r">
              <a:defRPr sz="800">
                <a:solidFill>
                  <a:schemeClr val="bg1"/>
                </a:solidFill>
              </a:defRPr>
            </a:lvl1pPr>
          </a:lstStyle>
          <a:p>
            <a:fld id="{EE2556C5-CE8C-6547-B838-EA80C61A4AF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674" r:id="rId20"/>
    <p:sldLayoutId id="2147483650" r:id="rId21"/>
    <p:sldLayoutId id="2147483684" r:id="rId22"/>
    <p:sldLayoutId id="2147483652" r:id="rId23"/>
    <p:sldLayoutId id="2147483660" r:id="rId24"/>
    <p:sldLayoutId id="2147483668" r:id="rId25"/>
    <p:sldLayoutId id="2147483669" r:id="rId26"/>
    <p:sldLayoutId id="2147483670" r:id="rId27"/>
    <p:sldLayoutId id="2147483672" r:id="rId28"/>
    <p:sldLayoutId id="2147483677" r:id="rId29"/>
    <p:sldLayoutId id="2147483665" r:id="rId30"/>
    <p:sldLayoutId id="2147483654" r:id="rId31"/>
    <p:sldLayoutId id="2147483655"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20" r:id="rId42"/>
    <p:sldLayoutId id="2147483758" r:id="rId43"/>
    <p:sldLayoutId id="2147483759" r:id="rId44"/>
  </p:sldLayoutIdLst>
  <p:transition spd="med">
    <p:fade/>
  </p:transition>
  <p:timing>
    <p:tnLst>
      <p:par>
        <p:cTn id="1" dur="indefinite" restart="never" nodeType="tmRoot"/>
      </p:par>
    </p:tnLst>
  </p:timing>
  <p:hf hdr="0" ftr="0" dt="0"/>
  <p:txStyles>
    <p:titleStyle>
      <a:lvl1pPr algn="l" defTabSz="457200" rtl="0" eaLnBrk="1" fontAlgn="base" hangingPunct="1">
        <a:spcBef>
          <a:spcPct val="0"/>
        </a:spcBef>
        <a:spcAft>
          <a:spcPct val="0"/>
        </a:spcAft>
        <a:defRPr sz="2800" kern="1200">
          <a:solidFill>
            <a:schemeClr val="tx2"/>
          </a:solidFill>
          <a:latin typeface="Intel Clear"/>
          <a:ea typeface="Intel Clear"/>
          <a:cs typeface="Intel Clear"/>
        </a:defRPr>
      </a:lvl1pPr>
      <a:lvl2pPr algn="l" defTabSz="457200" rtl="0" eaLnBrk="1" fontAlgn="base" hangingPunct="1">
        <a:spcBef>
          <a:spcPct val="0"/>
        </a:spcBef>
        <a:spcAft>
          <a:spcPct val="0"/>
        </a:spcAft>
        <a:defRPr sz="2800">
          <a:solidFill>
            <a:schemeClr val="tx2"/>
          </a:solidFill>
          <a:latin typeface="Intel Clear" charset="0"/>
          <a:ea typeface="Intel Clear" charset="0"/>
          <a:cs typeface="Intel Clear" charset="0"/>
        </a:defRPr>
      </a:lvl2pPr>
      <a:lvl3pPr algn="l" defTabSz="457200" rtl="0" eaLnBrk="1" fontAlgn="base" hangingPunct="1">
        <a:spcBef>
          <a:spcPct val="0"/>
        </a:spcBef>
        <a:spcAft>
          <a:spcPct val="0"/>
        </a:spcAft>
        <a:defRPr sz="2800">
          <a:solidFill>
            <a:schemeClr val="tx2"/>
          </a:solidFill>
          <a:latin typeface="Intel Clear" charset="0"/>
          <a:ea typeface="Intel Clear" charset="0"/>
          <a:cs typeface="Intel Clear" charset="0"/>
        </a:defRPr>
      </a:lvl3pPr>
      <a:lvl4pPr algn="l" defTabSz="457200" rtl="0" eaLnBrk="1" fontAlgn="base" hangingPunct="1">
        <a:spcBef>
          <a:spcPct val="0"/>
        </a:spcBef>
        <a:spcAft>
          <a:spcPct val="0"/>
        </a:spcAft>
        <a:defRPr sz="2800">
          <a:solidFill>
            <a:schemeClr val="tx2"/>
          </a:solidFill>
          <a:latin typeface="Intel Clear" charset="0"/>
          <a:ea typeface="Intel Clear" charset="0"/>
          <a:cs typeface="Intel Clear" charset="0"/>
        </a:defRPr>
      </a:lvl4pPr>
      <a:lvl5pPr algn="l" defTabSz="457200" rtl="0" eaLnBrk="1" fontAlgn="base" hangingPunct="1">
        <a:spcBef>
          <a:spcPct val="0"/>
        </a:spcBef>
        <a:spcAft>
          <a:spcPct val="0"/>
        </a:spcAft>
        <a:defRPr sz="2800">
          <a:solidFill>
            <a:schemeClr val="tx2"/>
          </a:solidFill>
          <a:latin typeface="Intel Clear" charset="0"/>
          <a:ea typeface="Intel Clear" charset="0"/>
          <a:cs typeface="Intel Clear" charset="0"/>
        </a:defRPr>
      </a:lvl5pPr>
      <a:lvl6pPr marL="457200" algn="l" defTabSz="457200" rtl="0" eaLnBrk="1" fontAlgn="base" hangingPunct="1">
        <a:spcBef>
          <a:spcPct val="0"/>
        </a:spcBef>
        <a:spcAft>
          <a:spcPct val="0"/>
        </a:spcAft>
        <a:defRPr sz="2800">
          <a:solidFill>
            <a:schemeClr val="tx2"/>
          </a:solidFill>
          <a:latin typeface="Intel Clear" charset="0"/>
          <a:ea typeface="Intel Clear" charset="0"/>
          <a:cs typeface="Intel Clear" charset="0"/>
        </a:defRPr>
      </a:lvl6pPr>
      <a:lvl7pPr marL="914400" algn="l" defTabSz="457200" rtl="0" eaLnBrk="1" fontAlgn="base" hangingPunct="1">
        <a:spcBef>
          <a:spcPct val="0"/>
        </a:spcBef>
        <a:spcAft>
          <a:spcPct val="0"/>
        </a:spcAft>
        <a:defRPr sz="2800">
          <a:solidFill>
            <a:schemeClr val="tx2"/>
          </a:solidFill>
          <a:latin typeface="Intel Clear" charset="0"/>
          <a:ea typeface="Intel Clear" charset="0"/>
          <a:cs typeface="Intel Clear" charset="0"/>
        </a:defRPr>
      </a:lvl7pPr>
      <a:lvl8pPr marL="1371600" algn="l" defTabSz="457200" rtl="0" eaLnBrk="1" fontAlgn="base" hangingPunct="1">
        <a:spcBef>
          <a:spcPct val="0"/>
        </a:spcBef>
        <a:spcAft>
          <a:spcPct val="0"/>
        </a:spcAft>
        <a:defRPr sz="2800">
          <a:solidFill>
            <a:schemeClr val="tx2"/>
          </a:solidFill>
          <a:latin typeface="Intel Clear" charset="0"/>
          <a:ea typeface="Intel Clear" charset="0"/>
          <a:cs typeface="Intel Clear" charset="0"/>
        </a:defRPr>
      </a:lvl8pPr>
      <a:lvl9pPr marL="1828800" algn="l" defTabSz="457200" rtl="0" eaLnBrk="1" fontAlgn="base" hangingPunct="1">
        <a:spcBef>
          <a:spcPct val="0"/>
        </a:spcBef>
        <a:spcAft>
          <a:spcPct val="0"/>
        </a:spcAft>
        <a:defRPr sz="2800">
          <a:solidFill>
            <a:schemeClr val="tx2"/>
          </a:solidFill>
          <a:latin typeface="Intel Clear" charset="0"/>
          <a:ea typeface="Intel Clear" charset="0"/>
          <a:cs typeface="Intel Clear" charset="0"/>
        </a:defRPr>
      </a:lvl9pPr>
    </p:titleStyle>
    <p:bodyStyle>
      <a:lvl1pPr marL="342900" indent="-342900" algn="l" defTabSz="457200" rtl="0" eaLnBrk="1" fontAlgn="base" hangingPunct="1">
        <a:spcBef>
          <a:spcPts val="1200"/>
        </a:spcBef>
        <a:spcAft>
          <a:spcPct val="0"/>
        </a:spcAft>
        <a:buFont typeface="Wingdings" pitchFamily="2" charset="2"/>
        <a:defRPr kern="1200">
          <a:solidFill>
            <a:srgbClr val="0071C5"/>
          </a:solidFill>
          <a:latin typeface="+mn-lt"/>
          <a:ea typeface="MS PGothic" pitchFamily="34" charset="-128"/>
          <a:cs typeface="Intel Clear" panose="020B0604020203020204" pitchFamily="34" charset="0"/>
        </a:defRPr>
      </a:lvl1pPr>
      <a:lvl2pPr marL="225425" indent="-225425" algn="l" defTabSz="457200" rtl="0" eaLnBrk="1" fontAlgn="base" hangingPunct="1">
        <a:spcBef>
          <a:spcPts val="1200"/>
        </a:spcBef>
        <a:spcAft>
          <a:spcPct val="0"/>
        </a:spcAft>
        <a:buFont typeface="Wingdings" pitchFamily="2" charset="2"/>
        <a:buChar char="§"/>
        <a:defRPr sz="1600" kern="1200">
          <a:solidFill>
            <a:schemeClr val="tx2"/>
          </a:solidFill>
          <a:latin typeface="+mn-lt"/>
          <a:ea typeface="MS PGothic" pitchFamily="34" charset="-128"/>
          <a:cs typeface="Intel Clear" panose="020B0604020203020204" pitchFamily="34" charset="0"/>
        </a:defRPr>
      </a:lvl2pPr>
      <a:lvl3pPr marL="571500" indent="-228600" algn="l" defTabSz="457200" rtl="0" eaLnBrk="1" fontAlgn="base" hangingPunct="1">
        <a:spcBef>
          <a:spcPts val="800"/>
        </a:spcBef>
        <a:spcAft>
          <a:spcPct val="0"/>
        </a:spcAft>
        <a:buFont typeface="Intel Clear" pitchFamily="34" charset="0"/>
        <a:buChar char="–"/>
        <a:defRPr sz="1600" kern="1200">
          <a:solidFill>
            <a:schemeClr val="tx2"/>
          </a:solidFill>
          <a:latin typeface="+mn-lt"/>
          <a:ea typeface="MS PGothic" pitchFamily="34" charset="-128"/>
          <a:cs typeface="Intel Clear" panose="020B0604020203020204" pitchFamily="34" charset="0"/>
        </a:defRPr>
      </a:lvl3pPr>
      <a:lvl4pPr marL="969963" indent="-228600" algn="l" defTabSz="457200" rtl="0" eaLnBrk="1" fontAlgn="base" hangingPunct="1">
        <a:spcBef>
          <a:spcPct val="20000"/>
        </a:spcBef>
        <a:spcAft>
          <a:spcPct val="0"/>
        </a:spcAft>
        <a:buFont typeface="Arial" pitchFamily="34" charset="0"/>
        <a:buChar char="–"/>
        <a:defRPr sz="1400" kern="1200">
          <a:solidFill>
            <a:schemeClr val="tx2"/>
          </a:solidFill>
          <a:latin typeface="+mn-lt"/>
          <a:ea typeface="MS PGothic" pitchFamily="34" charset="-128"/>
          <a:cs typeface="Intel Clear" panose="020B0604020203020204" pitchFamily="34" charset="0"/>
        </a:defRPr>
      </a:lvl4pPr>
      <a:lvl5pPr marL="1319213" indent="-228600" algn="l" defTabSz="457200" rtl="0" eaLnBrk="1" fontAlgn="base" hangingPunct="1">
        <a:spcBef>
          <a:spcPct val="20000"/>
        </a:spcBef>
        <a:spcAft>
          <a:spcPct val="0"/>
        </a:spcAft>
        <a:buFont typeface="Intel Clear" pitchFamily="34" charset="0"/>
        <a:buChar char="–"/>
        <a:defRPr sz="1400" kern="1200">
          <a:solidFill>
            <a:schemeClr val="tx2"/>
          </a:solidFill>
          <a:latin typeface="+mn-lt"/>
          <a:ea typeface="MS PGothic" pitchFamily="34" charset="-128"/>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0">
            <a:extLst>
              <a:ext uri="{28A0092B-C50C-407E-A947-70E740481C1C}">
                <a14:useLocalDpi xmlns:a14="http://schemas.microsoft.com/office/drawing/2010/main"/>
              </a:ext>
            </a:extLst>
          </a:blip>
          <a:stretch>
            <a:fillRect/>
          </a:stretch>
        </p:blipFill>
        <p:spPr>
          <a:xfrm>
            <a:off x="0" y="4778376"/>
            <a:ext cx="9144000" cy="365125"/>
          </a:xfrm>
          <a:prstGeom prst="rect">
            <a:avLst/>
          </a:prstGeom>
        </p:spPr>
      </p:pic>
      <p:sp>
        <p:nvSpPr>
          <p:cNvPr id="2" name="Title Placeholder 1"/>
          <p:cNvSpPr>
            <a:spLocks noGrp="1"/>
          </p:cNvSpPr>
          <p:nvPr>
            <p:ph type="title"/>
          </p:nvPr>
        </p:nvSpPr>
        <p:spPr>
          <a:xfrm>
            <a:off x="628650" y="1"/>
            <a:ext cx="7886700" cy="10119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17531" y="4830854"/>
            <a:ext cx="2057400" cy="273844"/>
          </a:xfrm>
          <a:prstGeom prst="rect">
            <a:avLst/>
          </a:prstGeom>
        </p:spPr>
        <p:txBody>
          <a:bodyPr vert="horz" lIns="91440" tIns="45720" rIns="91440" bIns="45720" rtlCol="0" anchor="ctr"/>
          <a:lstStyle>
            <a:lvl1pPr algn="r">
              <a:defRPr sz="1050">
                <a:solidFill>
                  <a:schemeClr val="bg1"/>
                </a:solidFill>
              </a:defRPr>
            </a:lvl1pPr>
          </a:lstStyle>
          <a:p>
            <a:pPr defTabSz="685800"/>
            <a:fld id="{B41F42F8-25E4-4D1B-BD30-C90591184289}" type="slidenum">
              <a:rPr lang="en-US" smtClean="0">
                <a:solidFill>
                  <a:prstClr val="white"/>
                </a:solidFill>
              </a:rPr>
              <a:pPr defTabSz="685800"/>
              <a:t>‹#›</a:t>
            </a:fld>
            <a:endParaRPr lang="en-US">
              <a:solidFill>
                <a:prstClr val="white"/>
              </a:solidFill>
            </a:endParaRPr>
          </a:p>
        </p:txBody>
      </p:sp>
      <p:pic>
        <p:nvPicPr>
          <p:cNvPr id="9" name="Picture 8"/>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675085" y="4875610"/>
            <a:ext cx="288019" cy="184332"/>
          </a:xfrm>
          <a:prstGeom prst="rect">
            <a:avLst/>
          </a:prstGeom>
        </p:spPr>
      </p:pic>
    </p:spTree>
    <p:extLst>
      <p:ext uri="{BB962C8B-B14F-4D97-AF65-F5344CB8AC3E}">
        <p14:creationId xmlns:p14="http://schemas.microsoft.com/office/powerpoint/2010/main" val="18759146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Lst>
  <p:hf hdr="0" ftr="0" dt="0"/>
  <p:txStyles>
    <p:titleStyle>
      <a:lvl1pPr algn="l" defTabSz="685800" rtl="0" eaLnBrk="1" latinLnBrk="0" hangingPunct="1">
        <a:lnSpc>
          <a:spcPct val="90000"/>
        </a:lnSpc>
        <a:spcBef>
          <a:spcPct val="0"/>
        </a:spcBef>
        <a:buNone/>
        <a:defRPr sz="4050" b="1"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200" b="0" kern="1200">
          <a:solidFill>
            <a:schemeClr val="bg2"/>
          </a:solidFill>
          <a:latin typeface="+mn-lt"/>
          <a:ea typeface="+mn-ea"/>
          <a:cs typeface="+mn-cs"/>
        </a:defRPr>
      </a:lvl1pPr>
      <a:lvl2pPr marL="133350" indent="-1333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34290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3pPr>
      <a:lvl4pPr marL="557213"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4pPr>
      <a:lvl5pPr marL="771525"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613" y="331708"/>
            <a:ext cx="8229600" cy="857250"/>
          </a:xfrm>
          <a:prstGeom prst="rect">
            <a:avLst/>
          </a:prstGeom>
        </p:spPr>
        <p:txBody>
          <a:bodyPr vert="horz" lIns="0" tIns="0" rIns="0" bIns="0" rtlCol="0" anchor="t" anchorCtr="0">
            <a:noAutofit/>
          </a:bodyPr>
          <a:lstStyle/>
          <a:p>
            <a:r>
              <a:rPr lang="en-US" dirty="0" smtClean="0"/>
              <a:t>36pt Intel Clear Light Headline</a:t>
            </a:r>
            <a:endParaRPr lang="en-US" dirty="0"/>
          </a:p>
        </p:txBody>
      </p:sp>
      <p:sp>
        <p:nvSpPr>
          <p:cNvPr id="3" name="Text Placeholder 2"/>
          <p:cNvSpPr>
            <a:spLocks noGrp="1"/>
          </p:cNvSpPr>
          <p:nvPr>
            <p:ph type="body" idx="1"/>
          </p:nvPr>
        </p:nvSpPr>
        <p:spPr>
          <a:xfrm>
            <a:off x="455614" y="1201343"/>
            <a:ext cx="8228012" cy="3427808"/>
          </a:xfrm>
          <a:prstGeom prst="rect">
            <a:avLst/>
          </a:prstGeom>
        </p:spPr>
        <p:txBody>
          <a:bodyPr vert="horz" lIns="0" tIns="0" rIns="0" bIns="0" rtlCol="0">
            <a:noAutofit/>
          </a:bodyPr>
          <a:lstStyle/>
          <a:p>
            <a:pPr lvl="0"/>
            <a:r>
              <a:rPr lang="en-US" dirty="0" err="1" smtClean="0"/>
              <a:t>22pt</a:t>
            </a:r>
            <a:r>
              <a:rPr lang="en-US" dirty="0" smtClean="0"/>
              <a:t> Intel Clear body text</a:t>
            </a:r>
          </a:p>
          <a:p>
            <a:pPr lvl="1"/>
            <a:r>
              <a:rPr lang="en-US" dirty="0" err="1" smtClean="0"/>
              <a:t>18pt</a:t>
            </a:r>
            <a:r>
              <a:rPr lang="en-US" dirty="0" smtClean="0"/>
              <a:t> Intel Clear bullet one</a:t>
            </a:r>
          </a:p>
          <a:p>
            <a:pPr lvl="2"/>
            <a:r>
              <a:rPr lang="en-US" dirty="0" err="1" smtClean="0"/>
              <a:t>18pt</a:t>
            </a:r>
            <a:r>
              <a:rPr lang="en-US" dirty="0" smtClean="0"/>
              <a:t> Intel Clear sub-bullet</a:t>
            </a:r>
          </a:p>
          <a:p>
            <a:pPr lvl="3"/>
            <a:r>
              <a:rPr lang="en-US" dirty="0" err="1" smtClean="0"/>
              <a:t>16pt</a:t>
            </a:r>
            <a:r>
              <a:rPr lang="en-US" dirty="0" smtClean="0"/>
              <a:t> Intel Clear fourth level</a:t>
            </a:r>
          </a:p>
          <a:p>
            <a:pPr lvl="4"/>
            <a:r>
              <a:rPr lang="en-US" dirty="0" err="1" smtClean="0"/>
              <a:t>14pt</a:t>
            </a:r>
            <a:r>
              <a:rPr lang="en-US" dirty="0" smtClean="0"/>
              <a:t> Intel Clear 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675">
                <a:solidFill>
                  <a:schemeClr val="tx1">
                    <a:tint val="75000"/>
                  </a:schemeClr>
                </a:solidFill>
                <a:latin typeface="+mn-lt"/>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675">
                <a:solidFill>
                  <a:schemeClr val="tx1">
                    <a:tint val="75000"/>
                  </a:schemeClr>
                </a:solidFill>
                <a:latin typeface="+mn-lt"/>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872352" y="4842144"/>
            <a:ext cx="2133600" cy="273844"/>
          </a:xfrm>
          <a:prstGeom prst="rect">
            <a:avLst/>
          </a:prstGeom>
        </p:spPr>
        <p:txBody>
          <a:bodyPr vert="horz" lIns="0" tIns="0" rIns="0" bIns="0" rtlCol="0" anchor="ctr"/>
          <a:lstStyle>
            <a:lvl1pPr algn="r">
              <a:defRPr sz="675">
                <a:solidFill>
                  <a:schemeClr val="bg1"/>
                </a:solidFill>
                <a:latin typeface="+mn-lt"/>
                <a:cs typeface="Intel Clear Light" panose="020B0404020203020204" pitchFamily="34" charset="0"/>
              </a:defRPr>
            </a:lvl1pPr>
          </a:lstStyle>
          <a:p>
            <a:fld id="{EE2556C5-CE8C-6547-B838-EA80C61A4AF7}" type="slidenum">
              <a:rPr lang="en-US" smtClean="0">
                <a:solidFill>
                  <a:prstClr val="white"/>
                </a:solidFill>
              </a:rPr>
              <a:pPr/>
              <a:t>‹#›</a:t>
            </a:fld>
            <a:endParaRPr lang="en-US" dirty="0">
              <a:solidFill>
                <a:prstClr val="white"/>
              </a:solidFill>
            </a:endParaRPr>
          </a:p>
        </p:txBody>
      </p:sp>
      <p:pic>
        <p:nvPicPr>
          <p:cNvPr id="2050" name="Picture 2" descr="\\.psf\Home\Desktop\NewIntelFooter.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381" y="4692706"/>
            <a:ext cx="9144000" cy="4560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357944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Lst>
  <p:timing>
    <p:tnLst>
      <p:par>
        <p:cTn id="1" dur="indefinite" restart="never" nodeType="tmRoot"/>
      </p:par>
    </p:tnLst>
  </p:timing>
  <p:hf hdr="0" ftr="0" dt="0"/>
  <p:txStyles>
    <p:titleStyle>
      <a:lvl1pPr algn="l" defTabSz="342900" rtl="0" eaLnBrk="1" latinLnBrk="0" hangingPunct="1">
        <a:spcBef>
          <a:spcPct val="0"/>
        </a:spcBef>
        <a:buNone/>
        <a:defRPr sz="2700" kern="1200" baseline="0">
          <a:solidFill>
            <a:schemeClr val="accent1"/>
          </a:solidFill>
          <a:latin typeface="+mj-lt"/>
          <a:ea typeface="+mj-ea"/>
          <a:cs typeface="+mj-cs"/>
        </a:defRPr>
      </a:lvl1pPr>
    </p:titleStyle>
    <p:bodyStyle>
      <a:lvl1pPr marL="0" indent="0" algn="l" defTabSz="342900" rtl="0" eaLnBrk="1" latinLnBrk="0" hangingPunct="1">
        <a:spcBef>
          <a:spcPts val="900"/>
        </a:spcBef>
        <a:spcAft>
          <a:spcPts val="0"/>
        </a:spcAft>
        <a:buFont typeface="Wingdings" panose="05000000000000000000" pitchFamily="2" charset="2"/>
        <a:buNone/>
        <a:defRPr sz="1650" b="0" kern="1200">
          <a:solidFill>
            <a:srgbClr val="0071C5"/>
          </a:solidFill>
          <a:latin typeface="+mn-lt"/>
          <a:ea typeface="+mn-ea"/>
          <a:cs typeface="Intel Clear" panose="020B0604020203020204" pitchFamily="34" charset="0"/>
        </a:defRPr>
      </a:lvl1pPr>
      <a:lvl2pPr marL="169069" indent="-169069" algn="l" defTabSz="342900" rtl="0" eaLnBrk="1" latinLnBrk="0" hangingPunct="1">
        <a:spcBef>
          <a:spcPts val="900"/>
        </a:spcBef>
        <a:buFont typeface="Wingdings" charset="2"/>
        <a:buChar char="§"/>
        <a:defRPr sz="1350" kern="1200" baseline="0">
          <a:solidFill>
            <a:schemeClr val="tx2"/>
          </a:solidFill>
          <a:latin typeface="+mn-lt"/>
          <a:ea typeface="+mn-ea"/>
          <a:cs typeface="Intel Clear" panose="020B0604020203020204" pitchFamily="34" charset="0"/>
        </a:defRPr>
      </a:lvl2pPr>
      <a:lvl3pPr marL="428625" indent="-171450" algn="l" defTabSz="342900" rtl="0" eaLnBrk="1" latinLnBrk="0" hangingPunct="1">
        <a:spcBef>
          <a:spcPts val="600"/>
        </a:spcBef>
        <a:buFont typeface="Wingdings" charset="2"/>
        <a:buChar char="§"/>
        <a:defRPr sz="1350" kern="1200">
          <a:solidFill>
            <a:schemeClr val="tx2"/>
          </a:solidFill>
          <a:latin typeface="+mn-lt"/>
          <a:ea typeface="+mn-ea"/>
          <a:cs typeface="Intel Clear" panose="020B0604020203020204" pitchFamily="34" charset="0"/>
        </a:defRPr>
      </a:lvl3pPr>
      <a:lvl4pPr marL="727472" indent="-171450" algn="l" defTabSz="342900" rtl="0" eaLnBrk="1" latinLnBrk="0" hangingPunct="1">
        <a:spcBef>
          <a:spcPct val="20000"/>
        </a:spcBef>
        <a:buFont typeface="Arial"/>
        <a:buChar char="–"/>
        <a:defRPr sz="1200" kern="1200">
          <a:solidFill>
            <a:schemeClr val="tx2"/>
          </a:solidFill>
          <a:latin typeface="+mn-lt"/>
          <a:ea typeface="+mn-ea"/>
          <a:cs typeface="Intel Clear" panose="020B0604020203020204" pitchFamily="34" charset="0"/>
        </a:defRPr>
      </a:lvl4pPr>
      <a:lvl5pPr marL="989410" indent="-171450" algn="l" defTabSz="342900" rtl="0" eaLnBrk="1" latinLnBrk="0" hangingPunct="1">
        <a:spcBef>
          <a:spcPct val="20000"/>
        </a:spcBef>
        <a:buFont typeface="Intel Clear" panose="020B0604020203020204" pitchFamily="34" charset="0"/>
        <a:buChar char="–"/>
        <a:defRPr sz="1050" kern="1200">
          <a:solidFill>
            <a:schemeClr val="tx2"/>
          </a:solidFill>
          <a:latin typeface="+mn-lt"/>
          <a:ea typeface="+mn-ea"/>
          <a:cs typeface="Intel Clear" panose="020B0604020203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88629" y="4767263"/>
            <a:ext cx="587829" cy="273844"/>
          </a:xfrm>
          <a:prstGeom prst="rect">
            <a:avLst/>
          </a:prstGeom>
        </p:spPr>
        <p:txBody>
          <a:bodyPr vert="horz" lIns="91440" tIns="45720" rIns="91440" bIns="45720" rtlCol="0" anchor="ctr"/>
          <a:lstStyle>
            <a:lvl1pPr algn="l">
              <a:defRPr sz="900" b="0" i="0">
                <a:solidFill>
                  <a:schemeClr val="tx1">
                    <a:tint val="75000"/>
                  </a:schemeClr>
                </a:solidFill>
                <a:latin typeface="Arial" charset="0"/>
              </a:defRPr>
            </a:lvl1pPr>
          </a:lstStyle>
          <a:p>
            <a:pPr defTabSz="685800"/>
            <a:fld id="{87655156-AA38-4842-9E5E-805E63640FEA}" type="datetime1">
              <a:rPr lang="en-US" smtClean="0">
                <a:solidFill>
                  <a:prstClr val="black">
                    <a:tint val="75000"/>
                  </a:prstClr>
                </a:solidFill>
              </a:rPr>
              <a:pPr defTabSz="685800"/>
              <a:t>8/8/17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tx1">
                    <a:tint val="75000"/>
                  </a:schemeClr>
                </a:solidFill>
                <a:latin typeface="Arial" charset="0"/>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7927522" y="4767263"/>
            <a:ext cx="587828" cy="273844"/>
          </a:xfrm>
          <a:prstGeom prst="rect">
            <a:avLst/>
          </a:prstGeom>
        </p:spPr>
        <p:txBody>
          <a:bodyPr vert="horz" lIns="91440" tIns="45720" rIns="91440" bIns="45720" rtlCol="0" anchor="ctr"/>
          <a:lstStyle>
            <a:lvl1pPr algn="r">
              <a:defRPr sz="900" b="0" i="0">
                <a:solidFill>
                  <a:schemeClr val="tx1">
                    <a:tint val="75000"/>
                  </a:schemeClr>
                </a:solidFill>
                <a:latin typeface="Arial" charset="0"/>
              </a:defRPr>
            </a:lvl1pPr>
          </a:lstStyle>
          <a:p>
            <a:pPr defTabSz="685800"/>
            <a:fld id="{2024AA8B-F1EC-D547-99EC-1807C0CD66CE}" type="slidenum">
              <a:rPr lang="en-US" smtClean="0">
                <a:solidFill>
                  <a:prstClr val="black">
                    <a:tint val="75000"/>
                  </a:prstClr>
                </a:solidFill>
              </a:rPr>
              <a:pPr defTabSz="685800"/>
              <a:t>‹#›</a:t>
            </a:fld>
            <a:endParaRPr lang="en-US" dirty="0">
              <a:solidFill>
                <a:prstClr val="black">
                  <a:tint val="75000"/>
                </a:prstClr>
              </a:solidFill>
            </a:endParaRPr>
          </a:p>
        </p:txBody>
      </p:sp>
      <p:cxnSp>
        <p:nvCxnSpPr>
          <p:cNvPr id="8" name="Straight Connector 7"/>
          <p:cNvCxnSpPr/>
          <p:nvPr userDrawn="1"/>
        </p:nvCxnSpPr>
        <p:spPr>
          <a:xfrm>
            <a:off x="773974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3645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0" indent="0" algn="l" defTabSz="685800" rtl="0" eaLnBrk="1" latinLnBrk="0" hangingPunct="1">
        <a:lnSpc>
          <a:spcPct val="90000"/>
        </a:lnSpc>
        <a:spcBef>
          <a:spcPts val="750"/>
        </a:spcBef>
        <a:buFont typeface="Arial"/>
        <a:buNone/>
        <a:defRPr sz="2100" b="0" i="0" kern="1200">
          <a:solidFill>
            <a:schemeClr val="tx1"/>
          </a:solidFill>
          <a:latin typeface="Arial" charset="0"/>
          <a:ea typeface="Arial" charset="0"/>
          <a:cs typeface="Arial" charset="0"/>
        </a:defRPr>
      </a:lvl1pPr>
      <a:lvl2pPr marL="342900" indent="0" algn="l" defTabSz="685800" rtl="0" eaLnBrk="1" latinLnBrk="0" hangingPunct="1">
        <a:lnSpc>
          <a:spcPct val="90000"/>
        </a:lnSpc>
        <a:spcBef>
          <a:spcPts val="375"/>
        </a:spcBef>
        <a:buFont typeface="Arial"/>
        <a:buNone/>
        <a:defRPr sz="1800" b="0" i="0" kern="1200">
          <a:solidFill>
            <a:schemeClr val="bg1">
              <a:lumMod val="50000"/>
            </a:schemeClr>
          </a:solidFill>
          <a:latin typeface="Arial" charset="0"/>
          <a:ea typeface="Arial" charset="0"/>
          <a:cs typeface="Arial" charset="0"/>
        </a:defRPr>
      </a:lvl2pPr>
      <a:lvl3pPr marL="685800" indent="0" algn="l" defTabSz="685800" rtl="0" eaLnBrk="1" latinLnBrk="0" hangingPunct="1">
        <a:lnSpc>
          <a:spcPct val="90000"/>
        </a:lnSpc>
        <a:spcBef>
          <a:spcPts val="375"/>
        </a:spcBef>
        <a:buFont typeface="Arial"/>
        <a:buNone/>
        <a:defRPr sz="1500" b="0" i="0" kern="1200">
          <a:solidFill>
            <a:schemeClr val="bg1">
              <a:lumMod val="50000"/>
            </a:schemeClr>
          </a:solidFill>
          <a:latin typeface="Arial" charset="0"/>
          <a:ea typeface="Arial" charset="0"/>
          <a:cs typeface="Arial" charset="0"/>
        </a:defRPr>
      </a:lvl3pPr>
      <a:lvl4pPr marL="1028700" indent="0" algn="l" defTabSz="685800" rtl="0" eaLnBrk="1" latinLnBrk="0" hangingPunct="1">
        <a:lnSpc>
          <a:spcPct val="90000"/>
        </a:lnSpc>
        <a:spcBef>
          <a:spcPts val="375"/>
        </a:spcBef>
        <a:buFont typeface="Arial"/>
        <a:buNone/>
        <a:defRPr sz="1350" b="0" i="0" kern="1200">
          <a:solidFill>
            <a:schemeClr val="bg1">
              <a:lumMod val="50000"/>
            </a:schemeClr>
          </a:solidFill>
          <a:latin typeface="Arial" charset="0"/>
          <a:ea typeface="Arial" charset="0"/>
          <a:cs typeface="Arial" charset="0"/>
        </a:defRPr>
      </a:lvl4pPr>
      <a:lvl5pPr marL="1371600" indent="0" algn="l" defTabSz="685800" rtl="0" eaLnBrk="1" latinLnBrk="0" hangingPunct="1">
        <a:lnSpc>
          <a:spcPct val="90000"/>
        </a:lnSpc>
        <a:spcBef>
          <a:spcPts val="375"/>
        </a:spcBef>
        <a:buFont typeface="Arial"/>
        <a:buNone/>
        <a:defRPr sz="1350" b="0" i="0" kern="1200">
          <a:solidFill>
            <a:schemeClr val="bg1">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988629" y="4767263"/>
            <a:ext cx="587829" cy="273844"/>
          </a:xfrm>
          <a:prstGeom prst="rect">
            <a:avLst/>
          </a:prstGeom>
        </p:spPr>
        <p:txBody>
          <a:bodyPr vert="horz" lIns="91440" tIns="45720" rIns="91440" bIns="45720" rtlCol="0" anchor="ctr"/>
          <a:lstStyle>
            <a:lvl1pPr algn="l">
              <a:defRPr sz="900" b="0" i="0">
                <a:solidFill>
                  <a:schemeClr val="tx1">
                    <a:tint val="75000"/>
                  </a:schemeClr>
                </a:solidFill>
                <a:latin typeface="Arial" charset="0"/>
              </a:defRPr>
            </a:lvl1pPr>
          </a:lstStyle>
          <a:p>
            <a:pPr defTabSz="685800"/>
            <a:fld id="{87655156-AA38-4842-9E5E-805E63640FEA}" type="datetime1">
              <a:rPr lang="en-US" smtClean="0">
                <a:solidFill>
                  <a:prstClr val="black">
                    <a:tint val="75000"/>
                  </a:prstClr>
                </a:solidFill>
              </a:rPr>
              <a:pPr defTabSz="685800"/>
              <a:t>8/8/17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tx1">
                    <a:tint val="75000"/>
                  </a:schemeClr>
                </a:solidFill>
                <a:latin typeface="Arial" charset="0"/>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7927522" y="4767263"/>
            <a:ext cx="587828" cy="273844"/>
          </a:xfrm>
          <a:prstGeom prst="rect">
            <a:avLst/>
          </a:prstGeom>
        </p:spPr>
        <p:txBody>
          <a:bodyPr vert="horz" lIns="91440" tIns="45720" rIns="91440" bIns="45720" rtlCol="0" anchor="ctr"/>
          <a:lstStyle>
            <a:lvl1pPr algn="r">
              <a:defRPr sz="900" b="0" i="0">
                <a:solidFill>
                  <a:schemeClr val="tx1">
                    <a:tint val="75000"/>
                  </a:schemeClr>
                </a:solidFill>
                <a:latin typeface="Arial" charset="0"/>
              </a:defRPr>
            </a:lvl1pPr>
          </a:lstStyle>
          <a:p>
            <a:pPr defTabSz="685800"/>
            <a:fld id="{2024AA8B-F1EC-D547-99EC-1807C0CD66CE}" type="slidenum">
              <a:rPr lang="en-US" smtClean="0">
                <a:solidFill>
                  <a:prstClr val="black">
                    <a:tint val="75000"/>
                  </a:prstClr>
                </a:solidFill>
              </a:rPr>
              <a:pPr defTabSz="685800"/>
              <a:t>‹#›</a:t>
            </a:fld>
            <a:endParaRPr lang="en-US" dirty="0">
              <a:solidFill>
                <a:prstClr val="black">
                  <a:tint val="75000"/>
                </a:prstClr>
              </a:solidFill>
            </a:endParaRPr>
          </a:p>
        </p:txBody>
      </p:sp>
      <p:cxnSp>
        <p:nvCxnSpPr>
          <p:cNvPr id="8" name="Straight Connector 7"/>
          <p:cNvCxnSpPr/>
          <p:nvPr userDrawn="1"/>
        </p:nvCxnSpPr>
        <p:spPr>
          <a:xfrm>
            <a:off x="7739743" y="4767263"/>
            <a:ext cx="0" cy="2738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95127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0" indent="0" algn="l" defTabSz="685800" rtl="0" eaLnBrk="1" latinLnBrk="0" hangingPunct="1">
        <a:lnSpc>
          <a:spcPct val="90000"/>
        </a:lnSpc>
        <a:spcBef>
          <a:spcPts val="750"/>
        </a:spcBef>
        <a:buFont typeface="Arial"/>
        <a:buNone/>
        <a:defRPr sz="2100" b="0" i="0" kern="1200">
          <a:solidFill>
            <a:schemeClr val="tx1"/>
          </a:solidFill>
          <a:latin typeface="Arial" charset="0"/>
          <a:ea typeface="Arial" charset="0"/>
          <a:cs typeface="Arial" charset="0"/>
        </a:defRPr>
      </a:lvl1pPr>
      <a:lvl2pPr marL="342900" indent="0" algn="l" defTabSz="685800" rtl="0" eaLnBrk="1" latinLnBrk="0" hangingPunct="1">
        <a:lnSpc>
          <a:spcPct val="90000"/>
        </a:lnSpc>
        <a:spcBef>
          <a:spcPts val="375"/>
        </a:spcBef>
        <a:buFont typeface="Arial"/>
        <a:buNone/>
        <a:defRPr sz="1800" b="0" i="0" kern="1200">
          <a:solidFill>
            <a:schemeClr val="bg1">
              <a:lumMod val="50000"/>
            </a:schemeClr>
          </a:solidFill>
          <a:latin typeface="Arial" charset="0"/>
          <a:ea typeface="Arial" charset="0"/>
          <a:cs typeface="Arial" charset="0"/>
        </a:defRPr>
      </a:lvl2pPr>
      <a:lvl3pPr marL="685800" indent="0" algn="l" defTabSz="685800" rtl="0" eaLnBrk="1" latinLnBrk="0" hangingPunct="1">
        <a:lnSpc>
          <a:spcPct val="90000"/>
        </a:lnSpc>
        <a:spcBef>
          <a:spcPts val="375"/>
        </a:spcBef>
        <a:buFont typeface="Arial"/>
        <a:buNone/>
        <a:defRPr sz="1500" b="0" i="0" kern="1200">
          <a:solidFill>
            <a:schemeClr val="bg1">
              <a:lumMod val="50000"/>
            </a:schemeClr>
          </a:solidFill>
          <a:latin typeface="Arial" charset="0"/>
          <a:ea typeface="Arial" charset="0"/>
          <a:cs typeface="Arial" charset="0"/>
        </a:defRPr>
      </a:lvl3pPr>
      <a:lvl4pPr marL="1028700" indent="0" algn="l" defTabSz="685800" rtl="0" eaLnBrk="1" latinLnBrk="0" hangingPunct="1">
        <a:lnSpc>
          <a:spcPct val="90000"/>
        </a:lnSpc>
        <a:spcBef>
          <a:spcPts val="375"/>
        </a:spcBef>
        <a:buFont typeface="Arial"/>
        <a:buNone/>
        <a:defRPr sz="1350" b="0" i="0" kern="1200">
          <a:solidFill>
            <a:schemeClr val="bg1">
              <a:lumMod val="50000"/>
            </a:schemeClr>
          </a:solidFill>
          <a:latin typeface="Arial" charset="0"/>
          <a:ea typeface="Arial" charset="0"/>
          <a:cs typeface="Arial" charset="0"/>
        </a:defRPr>
      </a:lvl4pPr>
      <a:lvl5pPr marL="1371600" indent="0" algn="l" defTabSz="685800" rtl="0" eaLnBrk="1" latinLnBrk="0" hangingPunct="1">
        <a:lnSpc>
          <a:spcPct val="90000"/>
        </a:lnSpc>
        <a:spcBef>
          <a:spcPts val="375"/>
        </a:spcBef>
        <a:buFont typeface="Arial"/>
        <a:buNone/>
        <a:defRPr sz="1350" b="0" i="0" kern="1200">
          <a:solidFill>
            <a:schemeClr val="bg1">
              <a:lumMod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7.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microsoft.com/office/2007/relationships/hdphoto" Target="../media/hdphoto1.wdp"/><Relationship Id="rId6" Type="http://schemas.openxmlformats.org/officeDocument/2006/relationships/image" Target="../media/image40.png"/><Relationship Id="rId7" Type="http://schemas.openxmlformats.org/officeDocument/2006/relationships/image" Target="../media/image41.png"/><Relationship Id="rId1" Type="http://schemas.openxmlformats.org/officeDocument/2006/relationships/slideLayout" Target="../slideLayouts/slideLayout34.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42.jpeg"/><Relationship Id="rId3"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44.tiff"/></Relationships>
</file>

<file path=ppt/slides/_rels/slide2.xml.rels><?xml version="1.0" encoding="UTF-8" standalone="yes"?>
<Relationships xmlns="http://schemas.openxmlformats.org/package/2006/relationships"><Relationship Id="rId11" Type="http://schemas.openxmlformats.org/officeDocument/2006/relationships/image" Target="../media/image29.gif"/><Relationship Id="rId12" Type="http://schemas.openxmlformats.org/officeDocument/2006/relationships/image" Target="../media/image30.png"/><Relationship Id="rId13" Type="http://schemas.openxmlformats.org/officeDocument/2006/relationships/image" Target="../media/image31.jpeg"/><Relationship Id="rId1" Type="http://schemas.openxmlformats.org/officeDocument/2006/relationships/slideLayout" Target="../slideLayouts/slideLayout47.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gif"/><Relationship Id="rId6" Type="http://schemas.openxmlformats.org/officeDocument/2006/relationships/image" Target="../media/image24.tiff"/><Relationship Id="rId7" Type="http://schemas.openxmlformats.org/officeDocument/2006/relationships/image" Target="../media/image25.png"/><Relationship Id="rId8" Type="http://schemas.openxmlformats.org/officeDocument/2006/relationships/image" Target="../media/image26.jpeg"/><Relationship Id="rId9" Type="http://schemas.openxmlformats.org/officeDocument/2006/relationships/image" Target="../media/image27.jpeg"/><Relationship Id="rId10" Type="http://schemas.openxmlformats.org/officeDocument/2006/relationships/image" Target="../media/image2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1" Type="http://schemas.openxmlformats.org/officeDocument/2006/relationships/image" Target="../media/image51.png"/><Relationship Id="rId12" Type="http://schemas.openxmlformats.org/officeDocument/2006/relationships/image" Target="../media/image52.png"/><Relationship Id="rId13" Type="http://schemas.microsoft.com/office/2007/relationships/hdphoto" Target="../media/hdphoto4.wdp"/><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5.png"/><Relationship Id="rId4" Type="http://schemas.openxmlformats.org/officeDocument/2006/relationships/image" Target="../media/image46.png"/><Relationship Id="rId5" Type="http://schemas.microsoft.com/office/2007/relationships/hdphoto" Target="../media/hdphoto2.wdp"/><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9.png"/><Relationship Id="rId9" Type="http://schemas.openxmlformats.org/officeDocument/2006/relationships/image" Target="../media/image50.png"/><Relationship Id="rId10" Type="http://schemas.microsoft.com/office/2007/relationships/hdphoto" Target="../media/hdphoto3.wdp"/></Relationships>
</file>

<file path=ppt/slides/_rels/slide22.xml.rels><?xml version="1.0" encoding="UTF-8" standalone="yes"?>
<Relationships xmlns="http://schemas.openxmlformats.org/package/2006/relationships"><Relationship Id="rId11" Type="http://schemas.openxmlformats.org/officeDocument/2006/relationships/image" Target="../media/image59.png"/><Relationship Id="rId12" Type="http://schemas.openxmlformats.org/officeDocument/2006/relationships/image" Target="../media/image60.png"/><Relationship Id="rId13" Type="http://schemas.microsoft.com/office/2007/relationships/hdphoto" Target="../media/hdphoto6.wdp"/><Relationship Id="rId14" Type="http://schemas.openxmlformats.org/officeDocument/2006/relationships/image" Target="../media/image61.png"/><Relationship Id="rId1" Type="http://schemas.openxmlformats.org/officeDocument/2006/relationships/slideLayout" Target="../slideLayouts/slideLayout15.xml"/><Relationship Id="rId2" Type="http://schemas.openxmlformats.org/officeDocument/2006/relationships/hyperlink" Target="http://software.intel.com/sdvis" TargetMode="External"/><Relationship Id="rId3" Type="http://schemas.openxmlformats.org/officeDocument/2006/relationships/hyperlink" Target="http://www.sdvis.org/" TargetMode="External"/><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microsoft.com/office/2007/relationships/hdphoto" Target="../media/hdphoto5.wdp"/><Relationship Id="rId9" Type="http://schemas.openxmlformats.org/officeDocument/2006/relationships/image" Target="../media/image57.png"/><Relationship Id="rId10" Type="http://schemas.openxmlformats.org/officeDocument/2006/relationships/image" Target="../media/image5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 Id="rId2" Type="http://schemas.openxmlformats.org/officeDocument/2006/relationships/notesSlide" Target="../notesSlides/notesSlide6.xml"/><Relationship Id="rId3" Type="http://schemas.openxmlformats.org/officeDocument/2006/relationships/image" Target="../media/image6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tiff"/><Relationship Id="rId5" Type="http://schemas.openxmlformats.org/officeDocument/2006/relationships/image" Target="../media/image65.tiff"/><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1" Type="http://schemas.openxmlformats.org/officeDocument/2006/relationships/slideLayout" Target="../slideLayouts/slideLayout4.xml"/><Relationship Id="rId2" Type="http://schemas.openxmlformats.org/officeDocument/2006/relationships/image" Target="../media/image66.png"/></Relationships>
</file>

<file path=ppt/slides/_rels/slide29.xml.rels><?xml version="1.0" encoding="UTF-8" standalone="yes"?>
<Relationships xmlns="http://schemas.openxmlformats.org/package/2006/relationships"><Relationship Id="rId11" Type="http://schemas.openxmlformats.org/officeDocument/2006/relationships/image" Target="../media/image74.tiff"/><Relationship Id="rId12" Type="http://schemas.openxmlformats.org/officeDocument/2006/relationships/image" Target="../media/image75.png"/><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hyperlink" Target="http://www.mesa3d.org/" TargetMode="External"/><Relationship Id="rId4" Type="http://schemas.openxmlformats.org/officeDocument/2006/relationships/hyperlink" Target="http://www.openswr.org/" TargetMode="External"/><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1.png"/><Relationship Id="rId8" Type="http://schemas.openxmlformats.org/officeDocument/2006/relationships/image" Target="../media/image72.png"/><Relationship Id="rId9" Type="http://schemas.openxmlformats.org/officeDocument/2006/relationships/image" Target="../media/image73.png"/><Relationship Id="rId10" Type="http://schemas.openxmlformats.org/officeDocument/2006/relationships/image" Target="../media/image2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2.tiff"/></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jpeg"/><Relationship Id="rId1" Type="http://schemas.openxmlformats.org/officeDocument/2006/relationships/slideLayout" Target="../slideLayouts/slideLayout15.xml"/><Relationship Id="rId2" Type="http://schemas.openxmlformats.org/officeDocument/2006/relationships/image" Target="../media/image7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1.xml"/><Relationship Id="rId3" Type="http://schemas.openxmlformats.org/officeDocument/2006/relationships/hyperlink" Target="http://www.intel.com/performance"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2.xml"/><Relationship Id="rId3" Type="http://schemas.openxmlformats.org/officeDocument/2006/relationships/hyperlink" Target="http://www.intel.com/performanc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1" Type="http://schemas.openxmlformats.org/officeDocument/2006/relationships/slideLayout" Target="../slideLayouts/slideLayout37.xml"/><Relationship Id="rId2" Type="http://schemas.openxmlformats.org/officeDocument/2006/relationships/notesSlide" Target="../notesSlides/notesSlide10.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83.jpeg"/><Relationship Id="rId5" Type="http://schemas.openxmlformats.org/officeDocument/2006/relationships/image" Target="../media/image84.jpeg"/><Relationship Id="rId6" Type="http://schemas.openxmlformats.org/officeDocument/2006/relationships/image" Target="../media/image85.jpeg"/><Relationship Id="rId7" Type="http://schemas.openxmlformats.org/officeDocument/2006/relationships/hyperlink" Target="http://www.intel.com/performance" TargetMode="External"/><Relationship Id="rId8" Type="http://schemas.openxmlformats.org/officeDocument/2006/relationships/image" Target="../media/image86.png"/><Relationship Id="rId9" Type="http://schemas.microsoft.com/office/2007/relationships/hdphoto" Target="../media/hdphoto7.wdp"/><Relationship Id="rId10" Type="http://schemas.openxmlformats.org/officeDocument/2006/relationships/image" Target="../media/image87.jpeg"/><Relationship Id="rId1" Type="http://schemas.openxmlformats.org/officeDocument/2006/relationships/slideLayout" Target="../slideLayouts/slideLayout75.xml"/><Relationship Id="rId2" Type="http://schemas.openxmlformats.org/officeDocument/2006/relationships/notesSlide" Target="../notesSlides/notesSl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1" Type="http://schemas.openxmlformats.org/officeDocument/2006/relationships/image" Target="../media/image96.png"/><Relationship Id="rId12" Type="http://schemas.openxmlformats.org/officeDocument/2006/relationships/image" Target="../media/image97.jpeg"/><Relationship Id="rId13" Type="http://schemas.openxmlformats.org/officeDocument/2006/relationships/image" Target="../media/image98.png"/><Relationship Id="rId14" Type="http://schemas.openxmlformats.org/officeDocument/2006/relationships/image" Target="../media/image99.png"/><Relationship Id="rId15" Type="http://schemas.openxmlformats.org/officeDocument/2006/relationships/image" Target="../media/image100.png"/><Relationship Id="rId1" Type="http://schemas.openxmlformats.org/officeDocument/2006/relationships/slideLayout" Target="../slideLayouts/slideLayout38.xml"/><Relationship Id="rId2" Type="http://schemas.openxmlformats.org/officeDocument/2006/relationships/notesSlide" Target="../notesSlides/notesSlide12.xml"/><Relationship Id="rId3" Type="http://schemas.openxmlformats.org/officeDocument/2006/relationships/image" Target="../media/image88.png"/><Relationship Id="rId4" Type="http://schemas.openxmlformats.org/officeDocument/2006/relationships/image" Target="../media/image89.png"/><Relationship Id="rId5" Type="http://schemas.openxmlformats.org/officeDocument/2006/relationships/image" Target="../media/image90.png"/><Relationship Id="rId6" Type="http://schemas.openxmlformats.org/officeDocument/2006/relationships/image" Target="../media/image91.png"/><Relationship Id="rId7" Type="http://schemas.openxmlformats.org/officeDocument/2006/relationships/image" Target="../media/image92.png"/><Relationship Id="rId8" Type="http://schemas.openxmlformats.org/officeDocument/2006/relationships/image" Target="../media/image93.png"/><Relationship Id="rId9" Type="http://schemas.openxmlformats.org/officeDocument/2006/relationships/image" Target="../media/image94.png"/><Relationship Id="rId10" Type="http://schemas.openxmlformats.org/officeDocument/2006/relationships/image" Target="../media/image9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3.jpeg"/></Relationships>
</file>

<file path=ppt/slides/_rels/slide40.xml.rels><?xml version="1.0" encoding="UTF-8" standalone="yes"?>
<Relationships xmlns="http://schemas.openxmlformats.org/package/2006/relationships"><Relationship Id="rId11" Type="http://schemas.openxmlformats.org/officeDocument/2006/relationships/image" Target="../media/image107.tiff"/><Relationship Id="rId12" Type="http://schemas.openxmlformats.org/officeDocument/2006/relationships/image" Target="../media/image108.tiff"/><Relationship Id="rId13" Type="http://schemas.openxmlformats.org/officeDocument/2006/relationships/image" Target="../media/image74.tiff"/><Relationship Id="rId14" Type="http://schemas.openxmlformats.org/officeDocument/2006/relationships/image" Target="../media/image109.tiff"/><Relationship Id="rId15" Type="http://schemas.openxmlformats.org/officeDocument/2006/relationships/image" Target="../media/image110.png"/><Relationship Id="rId16" Type="http://schemas.openxmlformats.org/officeDocument/2006/relationships/image" Target="../media/image23.gif"/><Relationship Id="rId17" Type="http://schemas.openxmlformats.org/officeDocument/2006/relationships/image" Target="../media/image111.tiff"/><Relationship Id="rId18" Type="http://schemas.openxmlformats.org/officeDocument/2006/relationships/image" Target="../media/image112.png"/><Relationship Id="rId19" Type="http://schemas.openxmlformats.org/officeDocument/2006/relationships/image" Target="../media/image113.tiff"/><Relationship Id="rId1" Type="http://schemas.openxmlformats.org/officeDocument/2006/relationships/slideLayout" Target="../slideLayouts/slideLayout39.xml"/><Relationship Id="rId2" Type="http://schemas.openxmlformats.org/officeDocument/2006/relationships/notesSlide" Target="../notesSlides/notesSlide13.xml"/><Relationship Id="rId3" Type="http://schemas.openxmlformats.org/officeDocument/2006/relationships/image" Target="../media/image99.png"/><Relationship Id="rId4" Type="http://schemas.openxmlformats.org/officeDocument/2006/relationships/image" Target="../media/image101.png"/><Relationship Id="rId5" Type="http://schemas.openxmlformats.org/officeDocument/2006/relationships/image" Target="../media/image102.png"/><Relationship Id="rId6" Type="http://schemas.openxmlformats.org/officeDocument/2006/relationships/image" Target="../media/image29.gif"/><Relationship Id="rId7" Type="http://schemas.openxmlformats.org/officeDocument/2006/relationships/image" Target="../media/image103.png"/><Relationship Id="rId8" Type="http://schemas.openxmlformats.org/officeDocument/2006/relationships/image" Target="../media/image104.png"/><Relationship Id="rId9" Type="http://schemas.openxmlformats.org/officeDocument/2006/relationships/image" Target="../media/image105.tiff"/><Relationship Id="rId10" Type="http://schemas.openxmlformats.org/officeDocument/2006/relationships/image" Target="../media/image106.tiff"/></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114.png"/><Relationship Id="rId5" Type="http://schemas.openxmlformats.org/officeDocument/2006/relationships/hyperlink" Target="http://www.intel.com/performance" TargetMode="External"/><Relationship Id="rId6" Type="http://schemas.openxmlformats.org/officeDocument/2006/relationships/image" Target="../media/image115.png"/><Relationship Id="rId7" Type="http://schemas.openxmlformats.org/officeDocument/2006/relationships/image" Target="../media/image116.png"/><Relationship Id="rId8" Type="http://schemas.openxmlformats.org/officeDocument/2006/relationships/image" Target="../media/image117.png"/><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3" Type="http://schemas.openxmlformats.org/officeDocument/2006/relationships/hyperlink" Target="http://www.intel.com/benchmarks" TargetMode="External"/><Relationship Id="rId4" Type="http://schemas.openxmlformats.org/officeDocument/2006/relationships/image" Target="../media/image118.png"/><Relationship Id="rId5" Type="http://schemas.openxmlformats.org/officeDocument/2006/relationships/hyperlink" Target="http://sdvis.xeonphi.com/" TargetMode="External"/><Relationship Id="rId6" Type="http://schemas.openxmlformats.org/officeDocument/2006/relationships/image" Target="../media/image119.emf"/><Relationship Id="rId1" Type="http://schemas.openxmlformats.org/officeDocument/2006/relationships/slideLayout" Target="../slideLayouts/slideLayout43.xml"/><Relationship Id="rId2" Type="http://schemas.openxmlformats.org/officeDocument/2006/relationships/notesSlide" Target="../notesSlides/notesSlide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47.xml.rels><?xml version="1.0" encoding="UTF-8" standalone="yes"?>
<Relationships xmlns="http://schemas.openxmlformats.org/package/2006/relationships"><Relationship Id="rId3" Type="http://schemas.openxmlformats.org/officeDocument/2006/relationships/hyperlink" Target="http://sdvis.xeonphi.com/" TargetMode="External"/><Relationship Id="rId4" Type="http://schemas.openxmlformats.org/officeDocument/2006/relationships/hyperlink" Target="mailto:sales@colfax-intl.com" TargetMode="External"/><Relationship Id="rId5" Type="http://schemas.openxmlformats.org/officeDocument/2006/relationships/image" Target="../media/image121.png"/><Relationship Id="rId1" Type="http://schemas.openxmlformats.org/officeDocument/2006/relationships/slideLayout" Target="../slideLayouts/slideLayout44.xml"/><Relationship Id="rId2" Type="http://schemas.openxmlformats.org/officeDocument/2006/relationships/image" Target="../media/image1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2.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4.tif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4.png"/></Relationships>
</file>

<file path=ppt/slides/_rels/slide53.xml.rels><?xml version="1.0" encoding="UTF-8" standalone="yes"?>
<Relationships xmlns="http://schemas.openxmlformats.org/package/2006/relationships"><Relationship Id="rId3" Type="http://schemas.openxmlformats.org/officeDocument/2006/relationships/hyperlink" Target="http://www.sdvis.org/" TargetMode="External"/><Relationship Id="rId4" Type="http://schemas.openxmlformats.org/officeDocument/2006/relationships/image" Target="../media/image125.png"/><Relationship Id="rId5" Type="http://schemas.openxmlformats.org/officeDocument/2006/relationships/image" Target="../media/image126.png"/><Relationship Id="rId6" Type="http://schemas.microsoft.com/office/2007/relationships/hdphoto" Target="../media/hdphoto8.wdp"/><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 Type="http://schemas.openxmlformats.org/officeDocument/2006/relationships/slideLayout" Target="../slideLayouts/slideLayout4.xml"/><Relationship Id="rId2" Type="http://schemas.openxmlformats.org/officeDocument/2006/relationships/hyperlink" Target="http://software.intel.com/sdvi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ixpug.org/" TargetMode="External"/><Relationship Id="rId4" Type="http://schemas.openxmlformats.org/officeDocument/2006/relationships/hyperlink" Target="http://sdvis.xeonphi.com/" TargetMode="External"/><Relationship Id="rId5" Type="http://schemas.openxmlformats.org/officeDocument/2006/relationships/hyperlink" Target="mailto:James.l.jeffers@intel.com" TargetMode="External"/><Relationship Id="rId1" Type="http://schemas.openxmlformats.org/officeDocument/2006/relationships/slideLayout" Target="../slideLayouts/slideLayout4.xml"/><Relationship Id="rId2" Type="http://schemas.openxmlformats.org/officeDocument/2006/relationships/hyperlink" Target="https://software.intel.com/sdvi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687" y="2184438"/>
            <a:ext cx="8212886" cy="1102519"/>
          </a:xfrm>
        </p:spPr>
        <p:txBody>
          <a:bodyPr/>
          <a:lstStyle/>
          <a:p>
            <a:r>
              <a:rPr lang="en-US" sz="4800" dirty="0"/>
              <a:t>Improving Large Scale Visual Data Analysis using </a:t>
            </a:r>
            <a:r>
              <a:rPr lang="en-US" sz="4800" dirty="0" smtClean="0"/>
              <a:t> </a:t>
            </a:r>
            <a:r>
              <a:rPr lang="en-US" sz="4800" dirty="0"/>
              <a:t>Software </a:t>
            </a:r>
            <a:r>
              <a:rPr lang="en-US" sz="4800" dirty="0" smtClean="0"/>
              <a:t>Defined </a:t>
            </a:r>
            <a:r>
              <a:rPr lang="en-US" sz="4800" dirty="0"/>
              <a:t>Visualization </a:t>
            </a:r>
            <a:r>
              <a:rPr lang="en-US" sz="4800" dirty="0" smtClean="0"/>
              <a:t>Solutions</a:t>
            </a:r>
            <a:endParaRPr lang="en-US" sz="4800" dirty="0"/>
          </a:p>
        </p:txBody>
      </p:sp>
      <p:sp>
        <p:nvSpPr>
          <p:cNvPr id="3" name="Subtitle 2"/>
          <p:cNvSpPr>
            <a:spLocks noGrp="1"/>
          </p:cNvSpPr>
          <p:nvPr>
            <p:ph type="subTitle" idx="1"/>
          </p:nvPr>
        </p:nvSpPr>
        <p:spPr>
          <a:xfrm>
            <a:off x="455612" y="3493008"/>
            <a:ext cx="7476275" cy="1419234"/>
          </a:xfrm>
        </p:spPr>
        <p:txBody>
          <a:bodyPr/>
          <a:lstStyle/>
          <a:p>
            <a:pPr>
              <a:spcBef>
                <a:spcPts val="300"/>
              </a:spcBef>
            </a:pPr>
            <a:r>
              <a:rPr lang="en-US" dirty="0" smtClean="0"/>
              <a:t>August 8, 2017</a:t>
            </a:r>
          </a:p>
          <a:p>
            <a:pPr>
              <a:spcBef>
                <a:spcPts val="300"/>
              </a:spcBef>
            </a:pPr>
            <a:r>
              <a:rPr lang="en-US" dirty="0" smtClean="0"/>
              <a:t>Performance For Big Data Session, NYSDS</a:t>
            </a:r>
          </a:p>
          <a:p>
            <a:pPr>
              <a:spcBef>
                <a:spcPts val="300"/>
              </a:spcBef>
            </a:pPr>
            <a:endParaRPr lang="en-US" dirty="0" smtClean="0"/>
          </a:p>
          <a:p>
            <a:pPr>
              <a:spcBef>
                <a:spcPts val="300"/>
              </a:spcBef>
            </a:pPr>
            <a:r>
              <a:rPr lang="en-US" dirty="0" smtClean="0"/>
              <a:t>Jim Jeffers, Principal Engineer, Director, SW Defined Visualization (</a:t>
            </a:r>
            <a:r>
              <a:rPr lang="en-US" dirty="0" err="1" smtClean="0"/>
              <a:t>SDVis</a:t>
            </a:r>
            <a:r>
              <a:rPr lang="en-US" dirty="0" smtClean="0"/>
              <a:t>)</a:t>
            </a:r>
          </a:p>
          <a:p>
            <a:pPr>
              <a:spcBef>
                <a:spcPts val="300"/>
              </a:spcBef>
            </a:pPr>
            <a:r>
              <a:rPr lang="en-US" dirty="0" smtClean="0"/>
              <a:t>Intel Corporation</a:t>
            </a:r>
            <a:endParaRPr lang="en-US" dirty="0"/>
          </a:p>
        </p:txBody>
      </p:sp>
    </p:spTree>
    <p:extLst>
      <p:ext uri="{BB962C8B-B14F-4D97-AF65-F5344CB8AC3E}">
        <p14:creationId xmlns:p14="http://schemas.microsoft.com/office/powerpoint/2010/main" val="38595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sz="2800" dirty="0" smtClean="0"/>
              <a:t>”little” </a:t>
            </a:r>
            <a:r>
              <a:rPr lang="en-US" sz="3600" dirty="0" smtClean="0"/>
              <a:t>ANECDOTE about “Big Data”</a:t>
            </a:r>
            <a:r>
              <a:rPr lang="is-IS" sz="3600" dirty="0" smtClean="0"/>
              <a:t>….</a:t>
            </a:r>
            <a:endParaRPr lang="en-US" sz="3600" dirty="0"/>
          </a:p>
        </p:txBody>
      </p:sp>
      <p:sp>
        <p:nvSpPr>
          <p:cNvPr id="3" name="Content Placeholder 2"/>
          <p:cNvSpPr>
            <a:spLocks noGrp="1"/>
          </p:cNvSpPr>
          <p:nvPr>
            <p:ph idx="1"/>
          </p:nvPr>
        </p:nvSpPr>
        <p:spPr>
          <a:xfrm>
            <a:off x="308345" y="1271239"/>
            <a:ext cx="8835656" cy="3361484"/>
          </a:xfrm>
        </p:spPr>
        <p:txBody>
          <a:bodyPr>
            <a:normAutofit fontScale="92500" lnSpcReduction="10000"/>
          </a:bodyPr>
          <a:lstStyle/>
          <a:p>
            <a:r>
              <a:rPr lang="en-US" b="1" dirty="0" smtClean="0">
                <a:solidFill>
                  <a:schemeClr val="accent5"/>
                </a:solidFill>
              </a:rPr>
              <a:t>Hi Dan, heard through the grapevine that Data is getting bigger.  Mean anything to US’s largest supercomputer @TACC?</a:t>
            </a: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is-IS" b="1" dirty="0" smtClean="0">
              <a:solidFill>
                <a:schemeClr val="accent5"/>
              </a:solidFill>
            </a:endParaRPr>
          </a:p>
          <a:p>
            <a:endParaRPr lang="is-IS" b="1" dirty="0">
              <a:solidFill>
                <a:schemeClr val="accent5"/>
              </a:solidFill>
            </a:endParaRPr>
          </a:p>
          <a:p>
            <a:endParaRPr lang="is-IS" b="1" dirty="0" smtClean="0">
              <a:solidFill>
                <a:schemeClr val="accent5"/>
              </a:solidFill>
            </a:endParaRPr>
          </a:p>
          <a:p>
            <a:endParaRPr lang="is-IS" b="1" dirty="0" smtClean="0">
              <a:solidFill>
                <a:schemeClr val="accent5"/>
              </a:solidFill>
            </a:endParaRPr>
          </a:p>
          <a:p>
            <a:endParaRPr lang="is-IS" b="1" dirty="0" smtClean="0">
              <a:solidFill>
                <a:schemeClr val="accent5"/>
              </a:solidFill>
            </a:endParaRPr>
          </a:p>
          <a:p>
            <a:endParaRPr lang="is-IS" b="1" dirty="0" smtClean="0">
              <a:solidFill>
                <a:schemeClr val="accent5"/>
              </a:solidFill>
            </a:endParaRPr>
          </a:p>
          <a:p>
            <a:endParaRPr lang="is-IS" b="1" dirty="0">
              <a:solidFill>
                <a:schemeClr val="accent5"/>
              </a:solidFill>
            </a:endParaRPr>
          </a:p>
          <a:p>
            <a:endParaRPr lang="is-IS" b="1" dirty="0" smtClean="0">
              <a:solidFill>
                <a:schemeClr val="accent5"/>
              </a:solidFill>
            </a:endParaRPr>
          </a:p>
          <a:p>
            <a:r>
              <a:rPr lang="is-IS" b="1" dirty="0" smtClean="0">
                <a:solidFill>
                  <a:schemeClr val="accent5"/>
                </a:solidFill>
              </a:rPr>
              <a:t>DAN STANZIONE, EXECUTIVE DIRECTOR, TEXAS ADVANCE COMPUTING CENTER</a:t>
            </a:r>
            <a:endParaRPr lang="is-IS" b="1" dirty="0" smtClean="0"/>
          </a:p>
        </p:txBody>
      </p:sp>
      <p:sp>
        <p:nvSpPr>
          <p:cNvPr id="4" name="Slide Number Placeholder 3"/>
          <p:cNvSpPr>
            <a:spLocks noGrp="1"/>
          </p:cNvSpPr>
          <p:nvPr>
            <p:ph type="sldNum" sz="quarter" idx="12"/>
          </p:nvPr>
        </p:nvSpPr>
        <p:spPr/>
        <p:txBody>
          <a:bodyPr/>
          <a:lstStyle/>
          <a:p>
            <a:fld id="{B41F42F8-25E4-4D1B-BD30-C90591184289}" type="slidenum">
              <a:rPr lang="en-US" smtClean="0">
                <a:solidFill>
                  <a:prstClr val="white"/>
                </a:solidFill>
              </a:rPr>
              <a:pPr/>
              <a:t>10</a:t>
            </a:fld>
            <a:endParaRPr lang="en-US">
              <a:solidFill>
                <a:prstClr val="white"/>
              </a:solidFill>
            </a:endParaRPr>
          </a:p>
        </p:txBody>
      </p:sp>
      <p:sp>
        <p:nvSpPr>
          <p:cNvPr id="6" name="Rounded Rectangular Callout 5"/>
          <p:cNvSpPr/>
          <p:nvPr/>
        </p:nvSpPr>
        <p:spPr>
          <a:xfrm>
            <a:off x="3376889" y="1541720"/>
            <a:ext cx="5360416" cy="1850065"/>
          </a:xfrm>
          <a:prstGeom prst="wedgeRoundRectCallout">
            <a:avLst>
              <a:gd name="adj1" fmla="val -57718"/>
              <a:gd name="adj2" fmla="val 289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2"/>
                </a:solidFill>
              </a:rPr>
              <a:t>“Hey Jim, NSF says “Data Science” is critical to the future of all kinds of analysis done by our 7,000 – 10,000 users of Stampede I (10 PF) and II (18 PF).  You got a plan for success, right?”.  Heard you know something about Vis, how are we going to make THAT work ‘at scale” and with TBs and PBs of data, not to mention </a:t>
            </a:r>
            <a:r>
              <a:rPr lang="en-US" sz="1400" dirty="0" err="1" smtClean="0">
                <a:solidFill>
                  <a:schemeClr val="bg2"/>
                </a:solidFill>
              </a:rPr>
              <a:t>Exascale</a:t>
            </a:r>
            <a:r>
              <a:rPr lang="en-US" sz="1400" dirty="0" smtClean="0">
                <a:solidFill>
                  <a:schemeClr val="bg2"/>
                </a:solidFill>
              </a:rPr>
              <a:t>?!</a:t>
            </a:r>
            <a:endParaRPr lang="en-US" sz="1400" dirty="0">
              <a:solidFill>
                <a:schemeClr val="bg2"/>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1541720"/>
            <a:ext cx="1848599" cy="2761806"/>
          </a:xfrm>
          <a:prstGeom prst="rect">
            <a:avLst/>
          </a:prstGeom>
        </p:spPr>
      </p:pic>
    </p:spTree>
    <p:extLst>
      <p:ext uri="{BB962C8B-B14F-4D97-AF65-F5344CB8AC3E}">
        <p14:creationId xmlns:p14="http://schemas.microsoft.com/office/powerpoint/2010/main" val="103784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sz="2800" dirty="0" smtClean="0"/>
              <a:t>”little” </a:t>
            </a:r>
            <a:r>
              <a:rPr lang="en-US" sz="3600" dirty="0" smtClean="0"/>
              <a:t>ANECDOTE about “Big Data”</a:t>
            </a:r>
            <a:r>
              <a:rPr lang="is-IS" sz="3600" dirty="0" smtClean="0"/>
              <a:t>….</a:t>
            </a:r>
            <a:endParaRPr lang="en-US" sz="3600" dirty="0"/>
          </a:p>
        </p:txBody>
      </p:sp>
      <p:sp>
        <p:nvSpPr>
          <p:cNvPr id="3" name="Content Placeholder 2"/>
          <p:cNvSpPr>
            <a:spLocks noGrp="1"/>
          </p:cNvSpPr>
          <p:nvPr>
            <p:ph idx="1"/>
          </p:nvPr>
        </p:nvSpPr>
        <p:spPr/>
        <p:txBody>
          <a:bodyPr>
            <a:normAutofit/>
          </a:bodyPr>
          <a:lstStyle/>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is-IS" b="1" dirty="0" smtClean="0">
              <a:solidFill>
                <a:schemeClr val="accent5"/>
              </a:solidFill>
            </a:endParaRPr>
          </a:p>
          <a:p>
            <a:endParaRPr lang="is-IS" b="1" dirty="0">
              <a:solidFill>
                <a:schemeClr val="accent5"/>
              </a:solidFill>
            </a:endParaRPr>
          </a:p>
          <a:p>
            <a:endParaRPr lang="is-IS" b="1" dirty="0" smtClean="0">
              <a:solidFill>
                <a:schemeClr val="accent5"/>
              </a:solidFill>
            </a:endParaRPr>
          </a:p>
          <a:p>
            <a:endParaRPr lang="is-IS" b="1" dirty="0" smtClean="0">
              <a:solidFill>
                <a:schemeClr val="accent5"/>
              </a:solidFill>
            </a:endParaRPr>
          </a:p>
        </p:txBody>
      </p:sp>
      <p:sp>
        <p:nvSpPr>
          <p:cNvPr id="4" name="Slide Number Placeholder 3"/>
          <p:cNvSpPr>
            <a:spLocks noGrp="1"/>
          </p:cNvSpPr>
          <p:nvPr>
            <p:ph type="sldNum" sz="quarter" idx="12"/>
          </p:nvPr>
        </p:nvSpPr>
        <p:spPr/>
        <p:txBody>
          <a:bodyPr/>
          <a:lstStyle/>
          <a:p>
            <a:fld id="{B41F42F8-25E4-4D1B-BD30-C90591184289}" type="slidenum">
              <a:rPr lang="en-US" smtClean="0">
                <a:solidFill>
                  <a:prstClr val="white"/>
                </a:solidFill>
              </a:rPr>
              <a:pPr/>
              <a:t>11</a:t>
            </a:fld>
            <a:endParaRPr lang="en-US">
              <a:solidFill>
                <a:prstClr val="white"/>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315" y="1648857"/>
            <a:ext cx="1765851" cy="2648777"/>
          </a:xfrm>
          <a:prstGeom prst="rect">
            <a:avLst/>
          </a:prstGeom>
        </p:spPr>
      </p:pic>
      <p:sp>
        <p:nvSpPr>
          <p:cNvPr id="6" name="Rounded Rectangular Callout 5"/>
          <p:cNvSpPr/>
          <p:nvPr/>
        </p:nvSpPr>
        <p:spPr>
          <a:xfrm>
            <a:off x="3341318" y="1648857"/>
            <a:ext cx="5360416" cy="1850065"/>
          </a:xfrm>
          <a:prstGeom prst="wedgeRoundRectCallout">
            <a:avLst>
              <a:gd name="adj1" fmla="val -57718"/>
              <a:gd name="adj2" fmla="val 289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2"/>
                </a:solidFill>
              </a:rPr>
              <a:t>INTERESTING, I HEAR YOU DAN! </a:t>
            </a:r>
            <a:r>
              <a:rPr lang="en-US" sz="1400" dirty="0">
                <a:solidFill>
                  <a:schemeClr val="bg2"/>
                </a:solidFill>
              </a:rPr>
              <a:t> </a:t>
            </a:r>
            <a:r>
              <a:rPr lang="en-US" sz="1400" dirty="0" smtClean="0">
                <a:solidFill>
                  <a:schemeClr val="bg2"/>
                </a:solidFill>
              </a:rPr>
              <a:t>BTW, Robert H. and I have decided to call it “BIG DATA” for short. I’ve got some ideas and know some world class Intel engineers with graphics and vis software technology. LET ME GIVE A HEADS UP TO MANAGEMENT AND GET BACK TO YOU.”</a:t>
            </a:r>
          </a:p>
          <a:p>
            <a:endParaRPr lang="en-US" sz="1400" dirty="0">
              <a:solidFill>
                <a:schemeClr val="bg2"/>
              </a:solidFill>
            </a:endParaRPr>
          </a:p>
          <a:p>
            <a:r>
              <a:rPr lang="en-US" sz="1400" b="1" dirty="0" smtClean="0">
                <a:solidFill>
                  <a:schemeClr val="accent5"/>
                </a:solidFill>
              </a:rPr>
              <a:t>‘BIG DATA”</a:t>
            </a:r>
            <a:r>
              <a:rPr lang="is-IS" sz="1400" b="1" dirty="0" smtClean="0">
                <a:solidFill>
                  <a:schemeClr val="accent5"/>
                </a:solidFill>
              </a:rPr>
              <a:t>…. YOUR GONNA BE TOAST!”</a:t>
            </a:r>
            <a:endParaRPr lang="en-US" sz="1400" b="1" dirty="0">
              <a:solidFill>
                <a:schemeClr val="accent5"/>
              </a:solidFill>
            </a:endParaRPr>
          </a:p>
        </p:txBody>
      </p:sp>
    </p:spTree>
    <p:extLst>
      <p:ext uri="{BB962C8B-B14F-4D97-AF65-F5344CB8AC3E}">
        <p14:creationId xmlns:p14="http://schemas.microsoft.com/office/powerpoint/2010/main" val="54131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sz="2800" dirty="0" smtClean="0"/>
              <a:t>”little” </a:t>
            </a:r>
            <a:r>
              <a:rPr lang="en-US" sz="3600" dirty="0" smtClean="0"/>
              <a:t>ANECDOTE about “Big Data”</a:t>
            </a:r>
            <a:r>
              <a:rPr lang="is-IS" sz="3600" dirty="0" smtClean="0"/>
              <a:t>….</a:t>
            </a:r>
            <a:endParaRPr lang="en-US" sz="3600" dirty="0"/>
          </a:p>
        </p:txBody>
      </p:sp>
      <p:sp>
        <p:nvSpPr>
          <p:cNvPr id="3" name="Content Placeholder 2"/>
          <p:cNvSpPr>
            <a:spLocks noGrp="1"/>
          </p:cNvSpPr>
          <p:nvPr>
            <p:ph idx="1"/>
          </p:nvPr>
        </p:nvSpPr>
        <p:spPr/>
        <p:txBody>
          <a:bodyPr>
            <a:normAutofit/>
          </a:bodyPr>
          <a:lstStyle/>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is-IS" b="1" dirty="0" smtClean="0">
              <a:solidFill>
                <a:schemeClr val="accent5"/>
              </a:solidFill>
            </a:endParaRPr>
          </a:p>
          <a:p>
            <a:endParaRPr lang="is-IS" b="1" dirty="0">
              <a:solidFill>
                <a:schemeClr val="accent5"/>
              </a:solidFill>
            </a:endParaRPr>
          </a:p>
          <a:p>
            <a:endParaRPr lang="is-IS" b="1" dirty="0" smtClean="0">
              <a:solidFill>
                <a:schemeClr val="accent5"/>
              </a:solidFill>
            </a:endParaRPr>
          </a:p>
          <a:p>
            <a:endParaRPr lang="is-IS" b="1" dirty="0" smtClean="0">
              <a:solidFill>
                <a:schemeClr val="accent5"/>
              </a:solidFill>
            </a:endParaRPr>
          </a:p>
        </p:txBody>
      </p:sp>
      <p:sp>
        <p:nvSpPr>
          <p:cNvPr id="4" name="Slide Number Placeholder 3"/>
          <p:cNvSpPr>
            <a:spLocks noGrp="1"/>
          </p:cNvSpPr>
          <p:nvPr>
            <p:ph type="sldNum" sz="quarter" idx="12"/>
          </p:nvPr>
        </p:nvSpPr>
        <p:spPr/>
        <p:txBody>
          <a:bodyPr/>
          <a:lstStyle/>
          <a:p>
            <a:fld id="{B41F42F8-25E4-4D1B-BD30-C90591184289}" type="slidenum">
              <a:rPr lang="en-US" smtClean="0">
                <a:solidFill>
                  <a:prstClr val="white"/>
                </a:solidFill>
              </a:rPr>
              <a:pPr/>
              <a:t>12</a:t>
            </a:fld>
            <a:endParaRPr lang="en-US">
              <a:solidFill>
                <a:prstClr val="white"/>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315" y="1648857"/>
            <a:ext cx="1765851" cy="2648777"/>
          </a:xfrm>
          <a:prstGeom prst="rect">
            <a:avLst/>
          </a:prstGeom>
        </p:spPr>
      </p:pic>
      <p:sp>
        <p:nvSpPr>
          <p:cNvPr id="6" name="Rounded Rectangular Callout 5"/>
          <p:cNvSpPr/>
          <p:nvPr/>
        </p:nvSpPr>
        <p:spPr>
          <a:xfrm>
            <a:off x="3341318" y="1744550"/>
            <a:ext cx="5360416" cy="1850065"/>
          </a:xfrm>
          <a:prstGeom prst="wedgeRoundRectCallout">
            <a:avLst>
              <a:gd name="adj1" fmla="val -57718"/>
              <a:gd name="adj2" fmla="val 289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003C71"/>
                </a:solidFill>
              </a:rPr>
              <a:t>HEY RAJ, THE ‘WHOLE’ HPC INDUSTRY IS IN AN UPROAR ABOUT ‘BIG DATA’ AND REALIZES THAT VISUAL ANALYSIS TO UNDERSTAND IT IS GETTING MORE IMPORTANT THAN EVER.  HOW ‘BOUT WE START A MINI GROUP TO LOOK AT THAT</a:t>
            </a:r>
            <a:r>
              <a:rPr lang="is-IS" sz="1400" dirty="0" smtClean="0">
                <a:solidFill>
                  <a:srgbClr val="003C71"/>
                </a:solidFill>
              </a:rPr>
              <a:t>….. I PROMISE IT WON’T COST MUCH AT ALL!”</a:t>
            </a:r>
            <a:endParaRPr lang="en-US" sz="1400" dirty="0">
              <a:solidFill>
                <a:srgbClr val="003C71"/>
              </a:solidFill>
            </a:endParaRPr>
          </a:p>
        </p:txBody>
      </p:sp>
    </p:spTree>
    <p:extLst>
      <p:ext uri="{BB962C8B-B14F-4D97-AF65-F5344CB8AC3E}">
        <p14:creationId xmlns:p14="http://schemas.microsoft.com/office/powerpoint/2010/main" val="13382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sz="2800" dirty="0" smtClean="0"/>
              <a:t>”little” </a:t>
            </a:r>
            <a:r>
              <a:rPr lang="en-US" sz="3600" dirty="0" smtClean="0"/>
              <a:t>ANECDOTE about “Big Data”</a:t>
            </a:r>
            <a:r>
              <a:rPr lang="is-IS" sz="3600" dirty="0" smtClean="0"/>
              <a:t>….</a:t>
            </a:r>
            <a:endParaRPr lang="en-US" sz="3600" dirty="0"/>
          </a:p>
        </p:txBody>
      </p:sp>
      <p:sp>
        <p:nvSpPr>
          <p:cNvPr id="3" name="Content Placeholder 2"/>
          <p:cNvSpPr>
            <a:spLocks noGrp="1"/>
          </p:cNvSpPr>
          <p:nvPr>
            <p:ph idx="1"/>
          </p:nvPr>
        </p:nvSpPr>
        <p:spPr/>
        <p:txBody>
          <a:bodyPr>
            <a:normAutofit/>
          </a:bodyPr>
          <a:lstStyle/>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is-IS" b="1" dirty="0" smtClean="0">
              <a:solidFill>
                <a:schemeClr val="accent5"/>
              </a:solidFill>
            </a:endParaRPr>
          </a:p>
          <a:p>
            <a:endParaRPr lang="is-IS" b="1" dirty="0">
              <a:solidFill>
                <a:schemeClr val="accent5"/>
              </a:solidFill>
            </a:endParaRPr>
          </a:p>
          <a:p>
            <a:endParaRPr lang="is-IS" b="1" dirty="0" smtClean="0">
              <a:solidFill>
                <a:schemeClr val="accent5"/>
              </a:solidFill>
            </a:endParaRPr>
          </a:p>
          <a:p>
            <a:endParaRPr lang="is-IS" b="1" dirty="0" smtClean="0">
              <a:solidFill>
                <a:schemeClr val="accent5"/>
              </a:solidFill>
            </a:endParaRPr>
          </a:p>
        </p:txBody>
      </p:sp>
      <p:sp>
        <p:nvSpPr>
          <p:cNvPr id="4" name="Slide Number Placeholder 3"/>
          <p:cNvSpPr>
            <a:spLocks noGrp="1"/>
          </p:cNvSpPr>
          <p:nvPr>
            <p:ph type="sldNum" sz="quarter" idx="12"/>
          </p:nvPr>
        </p:nvSpPr>
        <p:spPr/>
        <p:txBody>
          <a:bodyPr/>
          <a:lstStyle/>
          <a:p>
            <a:fld id="{B41F42F8-25E4-4D1B-BD30-C90591184289}" type="slidenum">
              <a:rPr lang="en-US" smtClean="0">
                <a:solidFill>
                  <a:prstClr val="white"/>
                </a:solidFill>
              </a:rPr>
              <a:pPr/>
              <a:t>13</a:t>
            </a:fld>
            <a:endParaRPr lang="en-US">
              <a:solidFill>
                <a:prstClr val="white"/>
              </a:solidFill>
            </a:endParaRPr>
          </a:p>
        </p:txBody>
      </p:sp>
      <p:sp>
        <p:nvSpPr>
          <p:cNvPr id="6" name="Rounded Rectangular Callout 5"/>
          <p:cNvSpPr/>
          <p:nvPr/>
        </p:nvSpPr>
        <p:spPr>
          <a:xfrm>
            <a:off x="3330685" y="1648857"/>
            <a:ext cx="5360416" cy="1850065"/>
          </a:xfrm>
          <a:prstGeom prst="wedgeRoundRectCallout">
            <a:avLst>
              <a:gd name="adj1" fmla="val -57718"/>
              <a:gd name="adj2" fmla="val 289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003C71"/>
                </a:solidFill>
              </a:rPr>
              <a:t>HEY JIM, </a:t>
            </a:r>
            <a:r>
              <a:rPr lang="en-US" sz="1400" dirty="0" smtClean="0">
                <a:solidFill>
                  <a:srgbClr val="003C71"/>
                </a:solidFill>
              </a:rPr>
              <a:t>(THAT’S YOUR NAME RIGHT?)</a:t>
            </a:r>
            <a:r>
              <a:rPr lang="en-US" sz="1400" b="1" dirty="0" smtClean="0">
                <a:solidFill>
                  <a:srgbClr val="003C71"/>
                </a:solidFill>
              </a:rPr>
              <a:t>.  SOUNDS INTERESTING, MINI GROUP SOUNDS REALLY INEXPENSIVE, IN THAT CASE, GO FOR IT!”.  REPORT BACK IN 3-4 YEARS AND LET ME KNOW HOW IT’S GOING!”</a:t>
            </a:r>
            <a:endParaRPr lang="en-US" sz="1400" b="1" dirty="0">
              <a:solidFill>
                <a:srgbClr val="003C71"/>
              </a:solidFill>
            </a:endParaRPr>
          </a:p>
        </p:txBody>
      </p:sp>
      <p:pic>
        <p:nvPicPr>
          <p:cNvPr id="7" name="Picture 6"/>
          <p:cNvPicPr>
            <a:picLocks noChangeAspect="1"/>
          </p:cNvPicPr>
          <p:nvPr/>
        </p:nvPicPr>
        <p:blipFill>
          <a:blip r:embed="rId2"/>
          <a:stretch>
            <a:fillRect/>
          </a:stretch>
        </p:blipFill>
        <p:spPr>
          <a:xfrm>
            <a:off x="346149" y="1648857"/>
            <a:ext cx="2540000" cy="2540000"/>
          </a:xfrm>
          <a:prstGeom prst="rect">
            <a:avLst/>
          </a:prstGeom>
        </p:spPr>
      </p:pic>
      <p:sp>
        <p:nvSpPr>
          <p:cNvPr id="8" name="TextBox 7"/>
          <p:cNvSpPr txBox="1"/>
          <p:nvPr/>
        </p:nvSpPr>
        <p:spPr>
          <a:xfrm>
            <a:off x="274415" y="4270123"/>
            <a:ext cx="6394699" cy="307777"/>
          </a:xfrm>
          <a:prstGeom prst="rect">
            <a:avLst/>
          </a:prstGeom>
          <a:noFill/>
        </p:spPr>
        <p:txBody>
          <a:bodyPr wrap="none" rtlCol="0">
            <a:spAutoFit/>
          </a:bodyPr>
          <a:lstStyle/>
          <a:p>
            <a:r>
              <a:rPr lang="en-US" sz="1400" dirty="0" smtClean="0">
                <a:solidFill>
                  <a:srgbClr val="003C71"/>
                </a:solidFill>
              </a:rPr>
              <a:t>Corporate Vice President, General Manager, Enterprise and Gov’t Group</a:t>
            </a:r>
            <a:r>
              <a:rPr lang="en-US" sz="1400" smtClean="0">
                <a:solidFill>
                  <a:srgbClr val="003C71"/>
                </a:solidFill>
              </a:rPr>
              <a:t>, Intel</a:t>
            </a:r>
            <a:endParaRPr lang="en-US" sz="1400">
              <a:solidFill>
                <a:srgbClr val="003C71"/>
              </a:solidFill>
            </a:endParaRPr>
          </a:p>
        </p:txBody>
      </p:sp>
    </p:spTree>
    <p:extLst>
      <p:ext uri="{BB962C8B-B14F-4D97-AF65-F5344CB8AC3E}">
        <p14:creationId xmlns:p14="http://schemas.microsoft.com/office/powerpoint/2010/main" val="80053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sz="2800" dirty="0" smtClean="0"/>
              <a:t>”little” </a:t>
            </a:r>
            <a:r>
              <a:rPr lang="en-US" sz="3600" dirty="0" smtClean="0"/>
              <a:t>ANECDOTE about “Big Data”</a:t>
            </a:r>
            <a:r>
              <a:rPr lang="is-IS" sz="3600" dirty="0" smtClean="0"/>
              <a:t>….</a:t>
            </a:r>
            <a:endParaRPr lang="en-US" sz="3600" dirty="0"/>
          </a:p>
        </p:txBody>
      </p:sp>
      <p:sp>
        <p:nvSpPr>
          <p:cNvPr id="3" name="Content Placeholder 2"/>
          <p:cNvSpPr>
            <a:spLocks noGrp="1"/>
          </p:cNvSpPr>
          <p:nvPr>
            <p:ph idx="1"/>
          </p:nvPr>
        </p:nvSpPr>
        <p:spPr/>
        <p:txBody>
          <a:bodyPr>
            <a:normAutofit/>
          </a:bodyPr>
          <a:lstStyle/>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is-IS" b="1" dirty="0" smtClean="0">
              <a:solidFill>
                <a:schemeClr val="accent5"/>
              </a:solidFill>
            </a:endParaRPr>
          </a:p>
          <a:p>
            <a:endParaRPr lang="is-IS" b="1" dirty="0">
              <a:solidFill>
                <a:schemeClr val="accent5"/>
              </a:solidFill>
            </a:endParaRPr>
          </a:p>
          <a:p>
            <a:endParaRPr lang="is-IS" b="1" dirty="0" smtClean="0">
              <a:solidFill>
                <a:schemeClr val="accent5"/>
              </a:solidFill>
            </a:endParaRPr>
          </a:p>
          <a:p>
            <a:endParaRPr lang="is-IS" b="1" dirty="0" smtClean="0">
              <a:solidFill>
                <a:schemeClr val="accent5"/>
              </a:solidFill>
            </a:endParaRPr>
          </a:p>
        </p:txBody>
      </p:sp>
      <p:sp>
        <p:nvSpPr>
          <p:cNvPr id="4" name="Slide Number Placeholder 3"/>
          <p:cNvSpPr>
            <a:spLocks noGrp="1"/>
          </p:cNvSpPr>
          <p:nvPr>
            <p:ph type="sldNum" sz="quarter" idx="12"/>
          </p:nvPr>
        </p:nvSpPr>
        <p:spPr/>
        <p:txBody>
          <a:bodyPr/>
          <a:lstStyle/>
          <a:p>
            <a:fld id="{B41F42F8-25E4-4D1B-BD30-C90591184289}" type="slidenum">
              <a:rPr lang="en-US" smtClean="0">
                <a:solidFill>
                  <a:prstClr val="white"/>
                </a:solidFill>
              </a:rPr>
              <a:pPr/>
              <a:t>14</a:t>
            </a:fld>
            <a:endParaRPr lang="en-US">
              <a:solidFill>
                <a:prstClr val="white"/>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315" y="1648857"/>
            <a:ext cx="1765851" cy="2648777"/>
          </a:xfrm>
          <a:prstGeom prst="rect">
            <a:avLst/>
          </a:prstGeom>
        </p:spPr>
      </p:pic>
      <p:sp>
        <p:nvSpPr>
          <p:cNvPr id="6" name="Rounded Rectangular Callout 5"/>
          <p:cNvSpPr/>
          <p:nvPr/>
        </p:nvSpPr>
        <p:spPr>
          <a:xfrm>
            <a:off x="3341318" y="1648857"/>
            <a:ext cx="5360416" cy="1850065"/>
          </a:xfrm>
          <a:prstGeom prst="wedgeRoundRectCallout">
            <a:avLst>
              <a:gd name="adj1" fmla="val -57718"/>
              <a:gd name="adj2" fmla="val 289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2">
                    <a:lumMod val="75000"/>
                  </a:schemeClr>
                </a:solidFill>
              </a:rPr>
              <a:t>YOU GOT IT, RAJ!  I’VE GOT YOUR BACK, DON’T GIVE THIS CPU VIS STUFF A SECOND THOUGHT, EVERYONE WILL GET IT RIGHT AWAY</a:t>
            </a:r>
            <a:r>
              <a:rPr lang="is-IS" sz="1400" dirty="0" smtClean="0">
                <a:solidFill>
                  <a:schemeClr val="bg2">
                    <a:lumMod val="75000"/>
                  </a:schemeClr>
                </a:solidFill>
              </a:rPr>
              <a:t>…. GO AHEAD, START COUNTING YOUR ‘CHICKENS’!”</a:t>
            </a:r>
            <a:endParaRPr lang="en-US" sz="1400" dirty="0">
              <a:solidFill>
                <a:schemeClr val="bg2">
                  <a:lumMod val="75000"/>
                </a:schemeClr>
              </a:solidFill>
            </a:endParaRPr>
          </a:p>
        </p:txBody>
      </p:sp>
    </p:spTree>
    <p:extLst>
      <p:ext uri="{BB962C8B-B14F-4D97-AF65-F5344CB8AC3E}">
        <p14:creationId xmlns:p14="http://schemas.microsoft.com/office/powerpoint/2010/main" val="147496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579" y="404712"/>
            <a:ext cx="8229600" cy="857250"/>
          </a:xfrm>
        </p:spPr>
        <p:txBody>
          <a:bodyPr/>
          <a:lstStyle/>
          <a:p>
            <a:r>
              <a:rPr lang="en-US" sz="3200" b="1" dirty="0"/>
              <a:t>Growing Challenges in HPC</a:t>
            </a:r>
          </a:p>
        </p:txBody>
      </p:sp>
      <p:sp>
        <p:nvSpPr>
          <p:cNvPr id="8" name="Rectangle 7"/>
          <p:cNvSpPr/>
          <p:nvPr/>
        </p:nvSpPr>
        <p:spPr>
          <a:xfrm>
            <a:off x="120932" y="984995"/>
            <a:ext cx="3180747" cy="713679"/>
          </a:xfrm>
          <a:prstGeom prst="rect">
            <a:avLst/>
          </a:prstGeom>
          <a:noFill/>
          <a:ln w="26425" cap="flat" cmpd="sng" algn="ctr">
            <a:noFill/>
            <a:prstDash val="solid"/>
          </a:ln>
          <a:effectLst/>
        </p:spPr>
        <p:txBody>
          <a:bodyPr lIns="68580" tIns="91440" rIns="68580" bIns="91440" rtlCol="0" anchor="t" anchorCtr="0"/>
          <a:lstStyle/>
          <a:p>
            <a:pPr algn="ctr" defTabSz="914355">
              <a:lnSpc>
                <a:spcPct val="90000"/>
              </a:lnSpc>
              <a:defRPr/>
            </a:pPr>
            <a:r>
              <a:rPr lang="en-US" sz="2400" b="1" kern="0" dirty="0">
                <a:solidFill>
                  <a:schemeClr val="accent1"/>
                </a:solidFill>
              </a:rPr>
              <a:t>System Bottlenecks</a:t>
            </a:r>
          </a:p>
          <a:p>
            <a:pPr algn="ctr" defTabSz="914355">
              <a:lnSpc>
                <a:spcPct val="90000"/>
              </a:lnSpc>
              <a:defRPr/>
            </a:pPr>
            <a:r>
              <a:rPr lang="en-US" sz="2400" kern="0" dirty="0">
                <a:solidFill>
                  <a:schemeClr val="accent1"/>
                </a:solidFill>
                <a:effectLst>
                  <a:outerShdw blurRad="25400" dist="12700" dir="2700000" algn="tl" rotWithShape="0">
                    <a:prstClr val="black">
                      <a:alpha val="20000"/>
                    </a:prstClr>
                  </a:outerShdw>
                </a:effectLst>
                <a:latin typeface="Intel Clear"/>
              </a:rPr>
              <a:t>“The Walls”</a:t>
            </a:r>
            <a:endParaRPr lang="en-US" sz="2000" b="1" kern="0" dirty="0">
              <a:solidFill>
                <a:schemeClr val="accent1"/>
              </a:solidFill>
              <a:effectLst>
                <a:outerShdw blurRad="25400" dist="12700" dir="2700000" algn="tl" rotWithShape="0">
                  <a:prstClr val="black">
                    <a:alpha val="20000"/>
                  </a:prstClr>
                </a:outerShdw>
              </a:effectLst>
              <a:latin typeface="Intel Clear"/>
            </a:endParaRPr>
          </a:p>
        </p:txBody>
      </p:sp>
      <p:sp>
        <p:nvSpPr>
          <p:cNvPr id="9" name="Rectangle 8"/>
          <p:cNvSpPr/>
          <p:nvPr/>
        </p:nvSpPr>
        <p:spPr>
          <a:xfrm>
            <a:off x="433302" y="3742978"/>
            <a:ext cx="2556006" cy="980205"/>
          </a:xfrm>
          <a:prstGeom prst="rect">
            <a:avLst/>
          </a:prstGeom>
          <a:noFill/>
        </p:spPr>
        <p:txBody>
          <a:bodyPr wrap="square" lIns="68580" tIns="34290" rIns="68580" bIns="34290" anchor="ctr" anchorCtr="0">
            <a:noAutofit/>
          </a:bodyPr>
          <a:lstStyle/>
          <a:p>
            <a:pPr algn="ctr"/>
            <a:r>
              <a:rPr lang="en-US" sz="1400" dirty="0">
                <a:solidFill>
                  <a:schemeClr val="tx1">
                    <a:lumMod val="50000"/>
                    <a:lumOff val="50000"/>
                  </a:schemeClr>
                </a:solidFill>
              </a:rPr>
              <a:t>Memory | I/O | Storage</a:t>
            </a:r>
          </a:p>
          <a:p>
            <a:pPr algn="ctr"/>
            <a:r>
              <a:rPr lang="en-US" sz="1400" dirty="0">
                <a:solidFill>
                  <a:schemeClr val="tx1">
                    <a:lumMod val="50000"/>
                    <a:lumOff val="50000"/>
                  </a:schemeClr>
                </a:solidFill>
              </a:rPr>
              <a:t> Energy Efficient Performance</a:t>
            </a:r>
            <a:br>
              <a:rPr lang="en-US" sz="1400" dirty="0">
                <a:solidFill>
                  <a:schemeClr val="tx1">
                    <a:lumMod val="50000"/>
                    <a:lumOff val="50000"/>
                  </a:schemeClr>
                </a:solidFill>
              </a:rPr>
            </a:br>
            <a:r>
              <a:rPr lang="en-US" sz="1400" dirty="0">
                <a:solidFill>
                  <a:schemeClr val="tx1">
                    <a:lumMod val="50000"/>
                    <a:lumOff val="50000"/>
                  </a:schemeClr>
                </a:solidFill>
              </a:rPr>
              <a:t>Space | Resiliency | </a:t>
            </a:r>
            <a:br>
              <a:rPr lang="en-US" sz="1400" dirty="0">
                <a:solidFill>
                  <a:schemeClr val="tx1">
                    <a:lumMod val="50000"/>
                    <a:lumOff val="50000"/>
                  </a:schemeClr>
                </a:solidFill>
              </a:rPr>
            </a:br>
            <a:r>
              <a:rPr lang="en-US" sz="1400" dirty="0">
                <a:solidFill>
                  <a:schemeClr val="tx1">
                    <a:lumMod val="50000"/>
                    <a:lumOff val="50000"/>
                  </a:schemeClr>
                </a:solidFill>
              </a:rPr>
              <a:t>Unoptimized Software</a:t>
            </a:r>
          </a:p>
        </p:txBody>
      </p:sp>
      <p:cxnSp>
        <p:nvCxnSpPr>
          <p:cNvPr id="10" name="Straight Connector 9"/>
          <p:cNvCxnSpPr/>
          <p:nvPr/>
        </p:nvCxnSpPr>
        <p:spPr>
          <a:xfrm>
            <a:off x="508351" y="3642527"/>
            <a:ext cx="2448938" cy="0"/>
          </a:xfrm>
          <a:prstGeom prst="line">
            <a:avLst/>
          </a:prstGeom>
          <a:ln w="34925" cap="rnd">
            <a:solidFill>
              <a:schemeClr val="accent6"/>
            </a:solidFill>
            <a:prstDash val="sysDot"/>
          </a:ln>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992262" y="977582"/>
            <a:ext cx="3257781" cy="713679"/>
          </a:xfrm>
          <a:prstGeom prst="rect">
            <a:avLst/>
          </a:prstGeom>
          <a:noFill/>
          <a:ln w="26425" cap="flat" cmpd="sng" algn="ctr">
            <a:noFill/>
            <a:prstDash val="solid"/>
          </a:ln>
          <a:effectLst/>
        </p:spPr>
        <p:txBody>
          <a:bodyPr lIns="68580" tIns="91440" rIns="68580" bIns="91440" rtlCol="0" anchor="t" anchorCtr="0"/>
          <a:lstStyle/>
          <a:p>
            <a:pPr algn="ctr" defTabSz="914355">
              <a:lnSpc>
                <a:spcPct val="90000"/>
              </a:lnSpc>
              <a:spcBef>
                <a:spcPts val="1200"/>
              </a:spcBef>
              <a:defRPr/>
            </a:pPr>
            <a:r>
              <a:rPr lang="en-US" sz="2400" b="1" kern="0" dirty="0">
                <a:solidFill>
                  <a:schemeClr val="accent1"/>
                </a:solidFill>
                <a:latin typeface="Intel Clear"/>
              </a:rPr>
              <a:t>Divergent    Workloads </a:t>
            </a:r>
          </a:p>
        </p:txBody>
      </p:sp>
      <p:cxnSp>
        <p:nvCxnSpPr>
          <p:cNvPr id="12" name="Straight Connector 11"/>
          <p:cNvCxnSpPr/>
          <p:nvPr/>
        </p:nvCxnSpPr>
        <p:spPr>
          <a:xfrm>
            <a:off x="3417786" y="3642527"/>
            <a:ext cx="2448938" cy="0"/>
          </a:xfrm>
          <a:prstGeom prst="line">
            <a:avLst/>
          </a:prstGeom>
          <a:ln w="34925" cap="rnd">
            <a:solidFill>
              <a:schemeClr val="accent4"/>
            </a:solidFill>
            <a:prstDash val="sysDot"/>
          </a:ln>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78109" y="956063"/>
            <a:ext cx="2709278" cy="723439"/>
          </a:xfrm>
          <a:prstGeom prst="rect">
            <a:avLst/>
          </a:prstGeom>
          <a:noFill/>
          <a:ln w="26425" cap="flat" cmpd="sng" algn="ctr">
            <a:noFill/>
            <a:prstDash val="solid"/>
          </a:ln>
          <a:effectLst/>
        </p:spPr>
        <p:txBody>
          <a:bodyPr lIns="68580" tIns="91440" rIns="68580" bIns="91440" rtlCol="0" anchor="t" anchorCtr="0"/>
          <a:lstStyle/>
          <a:p>
            <a:pPr algn="ctr" defTabSz="914355">
              <a:lnSpc>
                <a:spcPct val="90000"/>
              </a:lnSpc>
              <a:spcBef>
                <a:spcPts val="1200"/>
              </a:spcBef>
              <a:defRPr/>
            </a:pPr>
            <a:r>
              <a:rPr lang="en-US" sz="2400" b="1" kern="0" dirty="0">
                <a:solidFill>
                  <a:schemeClr val="accent1"/>
                </a:solidFill>
              </a:rPr>
              <a:t>Barriers to </a:t>
            </a:r>
            <a:br>
              <a:rPr lang="en-US" sz="2400" b="1" kern="0" dirty="0">
                <a:solidFill>
                  <a:schemeClr val="accent1"/>
                </a:solidFill>
              </a:rPr>
            </a:br>
            <a:r>
              <a:rPr lang="en-US" sz="2400" b="1" kern="0" dirty="0">
                <a:solidFill>
                  <a:schemeClr val="accent1"/>
                </a:solidFill>
              </a:rPr>
              <a:t>Extending Usage</a:t>
            </a:r>
          </a:p>
        </p:txBody>
      </p:sp>
      <p:cxnSp>
        <p:nvCxnSpPr>
          <p:cNvPr id="14" name="Straight Connector 13"/>
          <p:cNvCxnSpPr/>
          <p:nvPr/>
        </p:nvCxnSpPr>
        <p:spPr>
          <a:xfrm>
            <a:off x="6284944" y="3648561"/>
            <a:ext cx="2448938" cy="0"/>
          </a:xfrm>
          <a:prstGeom prst="line">
            <a:avLst/>
          </a:prstGeom>
          <a:ln w="34925" cap="rnd">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52588" y="3736672"/>
            <a:ext cx="2779332" cy="931024"/>
          </a:xfrm>
          <a:prstGeom prst="rect">
            <a:avLst/>
          </a:prstGeom>
          <a:noFill/>
        </p:spPr>
        <p:txBody>
          <a:bodyPr wrap="square" lIns="68580" tIns="34290" rIns="68580" bIns="34290" rtlCol="0" anchor="ctr">
            <a:spAutoFit/>
          </a:bodyPr>
          <a:lstStyle>
            <a:defPPr>
              <a:defRPr lang="en-US"/>
            </a:defPPr>
            <a:lvl1pPr algn="ctr">
              <a:lnSpc>
                <a:spcPct val="70000"/>
              </a:lnSpc>
              <a:defRPr sz="3200">
                <a:solidFill>
                  <a:srgbClr val="FFFFFF">
                    <a:alpha val="90000"/>
                  </a:srgbClr>
                </a:solidFill>
                <a:latin typeface="+mj-lt"/>
              </a:defRPr>
            </a:lvl1pPr>
          </a:lstStyle>
          <a:p>
            <a:pPr>
              <a:lnSpc>
                <a:spcPct val="100000"/>
              </a:lnSpc>
            </a:pPr>
            <a:r>
              <a:rPr lang="en-US" sz="1400" dirty="0">
                <a:solidFill>
                  <a:schemeClr val="tx1">
                    <a:lumMod val="50000"/>
                    <a:lumOff val="50000"/>
                  </a:schemeClr>
                </a:solidFill>
              </a:rPr>
              <a:t>Resources Split Among Modeling and Simulation | </a:t>
            </a:r>
            <a:r>
              <a:rPr lang="en-US" sz="1400" dirty="0">
                <a:solidFill>
                  <a:schemeClr val="tx1">
                    <a:lumMod val="50000"/>
                    <a:lumOff val="50000"/>
                  </a:schemeClr>
                </a:solidFill>
                <a:latin typeface="+mn-lt"/>
              </a:rPr>
              <a:t>Big Data Analytics | </a:t>
            </a:r>
            <a:r>
              <a:rPr lang="en-US" sz="1400" dirty="0">
                <a:solidFill>
                  <a:schemeClr val="tx1">
                    <a:lumMod val="50000"/>
                    <a:lumOff val="50000"/>
                  </a:schemeClr>
                </a:solidFill>
              </a:rPr>
              <a:t>Machine Learning </a:t>
            </a:r>
            <a:r>
              <a:rPr lang="en-US" sz="1400" dirty="0">
                <a:solidFill>
                  <a:schemeClr val="tx1">
                    <a:lumMod val="50000"/>
                    <a:lumOff val="50000"/>
                  </a:schemeClr>
                </a:solidFill>
                <a:latin typeface="+mn-lt"/>
              </a:rPr>
              <a:t>| Visualization</a:t>
            </a:r>
          </a:p>
        </p:txBody>
      </p:sp>
      <p:sp>
        <p:nvSpPr>
          <p:cNvPr id="17" name="TextBox 16"/>
          <p:cNvSpPr txBox="1"/>
          <p:nvPr/>
        </p:nvSpPr>
        <p:spPr>
          <a:xfrm>
            <a:off x="6291494" y="3746262"/>
            <a:ext cx="2442389" cy="931024"/>
          </a:xfrm>
          <a:prstGeom prst="rect">
            <a:avLst/>
          </a:prstGeom>
          <a:noFill/>
        </p:spPr>
        <p:txBody>
          <a:bodyPr wrap="square" lIns="68580" tIns="34290" rIns="68580" bIns="34290" rtlCol="0" anchor="ctr">
            <a:spAutoFit/>
          </a:bodyPr>
          <a:lstStyle>
            <a:defPPr>
              <a:defRPr lang="en-US"/>
            </a:defPPr>
            <a:lvl1pPr algn="ctr">
              <a:lnSpc>
                <a:spcPct val="70000"/>
              </a:lnSpc>
              <a:defRPr sz="3200">
                <a:solidFill>
                  <a:srgbClr val="FFFFFF">
                    <a:alpha val="90000"/>
                  </a:srgbClr>
                </a:solidFill>
                <a:latin typeface="+mj-lt"/>
              </a:defRPr>
            </a:lvl1pPr>
          </a:lstStyle>
          <a:p>
            <a:pPr defTabSz="501182">
              <a:lnSpc>
                <a:spcPct val="100000"/>
              </a:lnSpc>
              <a:defRPr/>
            </a:pPr>
            <a:r>
              <a:rPr lang="en-US" sz="1400" kern="0" dirty="0">
                <a:solidFill>
                  <a:schemeClr val="tx1">
                    <a:lumMod val="50000"/>
                    <a:lumOff val="50000"/>
                  </a:schemeClr>
                </a:solidFill>
                <a:latin typeface="+mn-lt"/>
              </a:rPr>
              <a:t>Democratization at Every Scale | Cloud Access | Exploration of New Parallel Programming Models</a:t>
            </a:r>
          </a:p>
        </p:txBody>
      </p:sp>
      <p:grpSp>
        <p:nvGrpSpPr>
          <p:cNvPr id="18" name="Group 17"/>
          <p:cNvGrpSpPr/>
          <p:nvPr/>
        </p:nvGrpSpPr>
        <p:grpSpPr>
          <a:xfrm>
            <a:off x="710432" y="1853675"/>
            <a:ext cx="1921845" cy="1373345"/>
            <a:chOff x="795718" y="2583243"/>
            <a:chExt cx="2625045" cy="1858381"/>
          </a:xfrm>
        </p:grpSpPr>
        <p:sp>
          <p:nvSpPr>
            <p:cNvPr id="19" name="Oval 18"/>
            <p:cNvSpPr/>
            <p:nvPr/>
          </p:nvSpPr>
          <p:spPr>
            <a:xfrm>
              <a:off x="795718" y="2583243"/>
              <a:ext cx="2625045" cy="1858381"/>
            </a:xfrm>
            <a:prstGeom prst="ellipse">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Freeform 19"/>
            <p:cNvSpPr/>
            <p:nvPr/>
          </p:nvSpPr>
          <p:spPr>
            <a:xfrm>
              <a:off x="1128571" y="3036919"/>
              <a:ext cx="1890401" cy="307416"/>
            </a:xfrm>
            <a:custGeom>
              <a:avLst/>
              <a:gdLst>
                <a:gd name="connsiteX0" fmla="*/ 0 w 2438400"/>
                <a:gd name="connsiteY0" fmla="*/ 0 h 275772"/>
                <a:gd name="connsiteX1" fmla="*/ 754742 w 2438400"/>
                <a:gd name="connsiteY1" fmla="*/ 0 h 275772"/>
                <a:gd name="connsiteX2" fmla="*/ 1001485 w 2438400"/>
                <a:gd name="connsiteY2" fmla="*/ 275772 h 275772"/>
                <a:gd name="connsiteX3" fmla="*/ 1494971 w 2438400"/>
                <a:gd name="connsiteY3" fmla="*/ 275772 h 275772"/>
                <a:gd name="connsiteX4" fmla="*/ 1828800 w 2438400"/>
                <a:gd name="connsiteY4" fmla="*/ 14515 h 275772"/>
                <a:gd name="connsiteX5" fmla="*/ 2438400 w 2438400"/>
                <a:gd name="connsiteY5" fmla="*/ 0 h 2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400" h="275772">
                  <a:moveTo>
                    <a:pt x="0" y="0"/>
                  </a:moveTo>
                  <a:lnTo>
                    <a:pt x="754742" y="0"/>
                  </a:lnTo>
                  <a:lnTo>
                    <a:pt x="1001485" y="275772"/>
                  </a:lnTo>
                  <a:lnTo>
                    <a:pt x="1494971" y="275772"/>
                  </a:lnTo>
                  <a:lnTo>
                    <a:pt x="1828800" y="14515"/>
                  </a:lnTo>
                  <a:lnTo>
                    <a:pt x="2438400" y="0"/>
                  </a:lnTo>
                </a:path>
              </a:pathLst>
            </a:custGeom>
            <a:noFill/>
            <a:ln w="1016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Freeform 20"/>
            <p:cNvSpPr/>
            <p:nvPr/>
          </p:nvSpPr>
          <p:spPr>
            <a:xfrm flipV="1">
              <a:off x="1164285" y="3696725"/>
              <a:ext cx="1890401" cy="307416"/>
            </a:xfrm>
            <a:custGeom>
              <a:avLst/>
              <a:gdLst>
                <a:gd name="connsiteX0" fmla="*/ 0 w 2438400"/>
                <a:gd name="connsiteY0" fmla="*/ 0 h 275772"/>
                <a:gd name="connsiteX1" fmla="*/ 754742 w 2438400"/>
                <a:gd name="connsiteY1" fmla="*/ 0 h 275772"/>
                <a:gd name="connsiteX2" fmla="*/ 1001485 w 2438400"/>
                <a:gd name="connsiteY2" fmla="*/ 275772 h 275772"/>
                <a:gd name="connsiteX3" fmla="*/ 1494971 w 2438400"/>
                <a:gd name="connsiteY3" fmla="*/ 275772 h 275772"/>
                <a:gd name="connsiteX4" fmla="*/ 1828800 w 2438400"/>
                <a:gd name="connsiteY4" fmla="*/ 14515 h 275772"/>
                <a:gd name="connsiteX5" fmla="*/ 2438400 w 2438400"/>
                <a:gd name="connsiteY5" fmla="*/ 0 h 27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8400" h="275772">
                  <a:moveTo>
                    <a:pt x="0" y="0"/>
                  </a:moveTo>
                  <a:lnTo>
                    <a:pt x="754742" y="0"/>
                  </a:lnTo>
                  <a:lnTo>
                    <a:pt x="1001485" y="275772"/>
                  </a:lnTo>
                  <a:lnTo>
                    <a:pt x="1494971" y="275772"/>
                  </a:lnTo>
                  <a:lnTo>
                    <a:pt x="1828800" y="14515"/>
                  </a:lnTo>
                  <a:lnTo>
                    <a:pt x="2438400" y="0"/>
                  </a:lnTo>
                </a:path>
              </a:pathLst>
            </a:custGeom>
            <a:noFill/>
            <a:ln w="1016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1173724" y="3293198"/>
              <a:ext cx="173561" cy="168099"/>
            </a:xfrm>
            <a:prstGeom prst="ellips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1411398" y="3517196"/>
              <a:ext cx="173561" cy="168099"/>
            </a:xfrm>
            <a:prstGeom prst="ellips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1565997" y="3310621"/>
              <a:ext cx="173561" cy="168099"/>
            </a:xfrm>
            <a:prstGeom prst="ellips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1110495" y="3654347"/>
              <a:ext cx="173561" cy="168099"/>
            </a:xfrm>
            <a:prstGeom prst="ellips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1630653" y="3673864"/>
              <a:ext cx="173561" cy="168099"/>
            </a:xfrm>
            <a:prstGeom prst="ellipse">
              <a:avLst/>
            </a:prstGeom>
            <a:solidFill>
              <a:schemeClr val="accent4"/>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sp>
          <p:nvSpPr>
            <p:cNvPr id="27" name="Oval 26"/>
            <p:cNvSpPr/>
            <p:nvPr/>
          </p:nvSpPr>
          <p:spPr>
            <a:xfrm>
              <a:off x="1963364" y="3432088"/>
              <a:ext cx="173561" cy="168099"/>
            </a:xfrm>
            <a:prstGeom prst="ellips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2401877" y="3389254"/>
              <a:ext cx="173561" cy="168099"/>
            </a:xfrm>
            <a:prstGeom prst="ellipse">
              <a:avLst/>
            </a:prstGeom>
            <a:solidFill>
              <a:schemeClr val="accent1"/>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1372689" y="3092187"/>
              <a:ext cx="173561" cy="168099"/>
            </a:xfrm>
            <a:prstGeom prst="ellipse">
              <a:avLst/>
            </a:prstGeom>
            <a:solidFill>
              <a:schemeClr val="accent4"/>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00000"/>
                </a:solidFill>
              </a:endParaRPr>
            </a:p>
          </p:txBody>
        </p:sp>
      </p:grpSp>
      <p:grpSp>
        <p:nvGrpSpPr>
          <p:cNvPr id="2" name="Group 1"/>
          <p:cNvGrpSpPr/>
          <p:nvPr/>
        </p:nvGrpSpPr>
        <p:grpSpPr>
          <a:xfrm>
            <a:off x="3528010" y="1877170"/>
            <a:ext cx="2223197" cy="1583089"/>
            <a:chOff x="3431767" y="1685869"/>
            <a:chExt cx="2223197" cy="1583089"/>
          </a:xfrm>
        </p:grpSpPr>
        <p:sp>
          <p:nvSpPr>
            <p:cNvPr id="41" name="Quad Arrow 40"/>
            <p:cNvSpPr/>
            <p:nvPr/>
          </p:nvSpPr>
          <p:spPr>
            <a:xfrm>
              <a:off x="4109753" y="2085756"/>
              <a:ext cx="816243" cy="753849"/>
            </a:xfrm>
            <a:prstGeom prst="quadArrow">
              <a:avLst>
                <a:gd name="adj1" fmla="val 12308"/>
                <a:gd name="adj2" fmla="val 15128"/>
                <a:gd name="adj3" fmla="val 23542"/>
              </a:avLst>
            </a:prstGeom>
            <a:solidFill>
              <a:schemeClr val="accent1"/>
            </a:solidFill>
            <a:ln w="15875">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350" dirty="0"/>
            </a:p>
          </p:txBody>
        </p:sp>
        <p:sp>
          <p:nvSpPr>
            <p:cNvPr id="42" name="TextBox 41"/>
            <p:cNvSpPr txBox="1"/>
            <p:nvPr/>
          </p:nvSpPr>
          <p:spPr>
            <a:xfrm>
              <a:off x="5003824" y="2111155"/>
              <a:ext cx="651140" cy="695575"/>
            </a:xfrm>
            <a:prstGeom prst="rect">
              <a:avLst/>
            </a:prstGeom>
            <a:noFill/>
          </p:spPr>
          <p:txBody>
            <a:bodyPr wrap="none" rtlCol="0">
              <a:spAutoFit/>
            </a:bodyPr>
            <a:lstStyle/>
            <a:p>
              <a:pPr algn="ctr">
                <a:lnSpc>
                  <a:spcPct val="70000"/>
                </a:lnSpc>
              </a:pPr>
              <a:r>
                <a:rPr lang="en-US" sz="2800" dirty="0">
                  <a:ln>
                    <a:solidFill>
                      <a:schemeClr val="accent4">
                        <a:lumMod val="75000"/>
                      </a:schemeClr>
                    </a:solidFill>
                  </a:ln>
                  <a:solidFill>
                    <a:schemeClr val="accent4"/>
                  </a:solidFill>
                  <a:latin typeface="Intel Clear Pro" panose="020B0804020202060201" pitchFamily="34" charset="0"/>
                  <a:ea typeface="Intel Clear Pro" panose="020B0804020202060201" pitchFamily="34" charset="0"/>
                  <a:cs typeface="Intel Clear Pro" panose="020B0804020202060201" pitchFamily="34" charset="0"/>
                </a:rPr>
                <a:t>Big</a:t>
              </a:r>
              <a:br>
                <a:rPr lang="en-US" sz="2800" dirty="0">
                  <a:ln>
                    <a:solidFill>
                      <a:schemeClr val="accent4">
                        <a:lumMod val="75000"/>
                      </a:schemeClr>
                    </a:solidFill>
                  </a:ln>
                  <a:solidFill>
                    <a:schemeClr val="accent4"/>
                  </a:solidFill>
                  <a:latin typeface="Intel Clear Pro" panose="020B0804020202060201" pitchFamily="34" charset="0"/>
                  <a:ea typeface="Intel Clear Pro" panose="020B0804020202060201" pitchFamily="34" charset="0"/>
                  <a:cs typeface="Intel Clear Pro" panose="020B0804020202060201" pitchFamily="34" charset="0"/>
                </a:rPr>
              </a:br>
              <a:r>
                <a:rPr lang="en-US" sz="2800" dirty="0">
                  <a:ln>
                    <a:solidFill>
                      <a:schemeClr val="accent4">
                        <a:lumMod val="75000"/>
                      </a:schemeClr>
                    </a:solidFill>
                  </a:ln>
                  <a:solidFill>
                    <a:schemeClr val="accent4"/>
                  </a:solidFill>
                  <a:latin typeface="Intel Clear Pro" panose="020B0804020202060201" pitchFamily="34" charset="0"/>
                  <a:ea typeface="Intel Clear Pro" panose="020B0804020202060201" pitchFamily="34" charset="0"/>
                  <a:cs typeface="Intel Clear Pro" panose="020B0804020202060201" pitchFamily="34" charset="0"/>
                </a:rPr>
                <a:t>Data</a:t>
              </a:r>
            </a:p>
          </p:txBody>
        </p:sp>
        <p:sp>
          <p:nvSpPr>
            <p:cNvPr id="43" name="TextBox 42"/>
            <p:cNvSpPr txBox="1"/>
            <p:nvPr/>
          </p:nvSpPr>
          <p:spPr>
            <a:xfrm>
              <a:off x="3431767" y="2254628"/>
              <a:ext cx="546946" cy="393954"/>
            </a:xfrm>
            <a:prstGeom prst="rect">
              <a:avLst/>
            </a:prstGeom>
            <a:noFill/>
          </p:spPr>
          <p:txBody>
            <a:bodyPr wrap="none" rtlCol="0">
              <a:spAutoFit/>
            </a:bodyPr>
            <a:lstStyle/>
            <a:p>
              <a:pPr algn="ctr">
                <a:lnSpc>
                  <a:spcPct val="70000"/>
                </a:lnSpc>
              </a:pPr>
              <a:r>
                <a:rPr lang="en-US" sz="2800" dirty="0">
                  <a:ln>
                    <a:solidFill>
                      <a:schemeClr val="accent4">
                        <a:lumMod val="75000"/>
                      </a:schemeClr>
                    </a:solidFill>
                  </a:ln>
                  <a:solidFill>
                    <a:schemeClr val="accent4"/>
                  </a:solidFill>
                  <a:latin typeface="Intel Clear Pro" panose="020B0804020202060201" pitchFamily="34" charset="0"/>
                  <a:ea typeface="Intel Clear Pro" panose="020B0804020202060201" pitchFamily="34" charset="0"/>
                  <a:cs typeface="Intel Clear Pro" panose="020B0804020202060201" pitchFamily="34" charset="0"/>
                </a:rPr>
                <a:t>HPC</a:t>
              </a:r>
            </a:p>
          </p:txBody>
        </p:sp>
        <p:sp>
          <p:nvSpPr>
            <p:cNvPr id="44" name="TextBox 43"/>
            <p:cNvSpPr txBox="1"/>
            <p:nvPr/>
          </p:nvSpPr>
          <p:spPr>
            <a:xfrm>
              <a:off x="3535353" y="1685869"/>
              <a:ext cx="1936749" cy="393954"/>
            </a:xfrm>
            <a:prstGeom prst="rect">
              <a:avLst/>
            </a:prstGeom>
            <a:noFill/>
          </p:spPr>
          <p:txBody>
            <a:bodyPr wrap="none" rtlCol="0">
              <a:spAutoFit/>
            </a:bodyPr>
            <a:lstStyle/>
            <a:p>
              <a:pPr algn="ctr">
                <a:lnSpc>
                  <a:spcPct val="70000"/>
                </a:lnSpc>
              </a:pPr>
              <a:r>
                <a:rPr lang="en-US" sz="2800">
                  <a:ln>
                    <a:solidFill>
                      <a:schemeClr val="accent4">
                        <a:lumMod val="75000"/>
                      </a:schemeClr>
                    </a:solidFill>
                  </a:ln>
                  <a:solidFill>
                    <a:schemeClr val="accent4"/>
                  </a:solidFill>
                  <a:latin typeface="Intel Clear Pro" panose="020B0804020202060201" pitchFamily="34" charset="0"/>
                  <a:ea typeface="Intel Clear Pro" panose="020B0804020202060201" pitchFamily="34" charset="0"/>
                  <a:cs typeface="Intel Clear Pro" panose="020B0804020202060201" pitchFamily="34" charset="0"/>
                </a:rPr>
                <a:t>Machine  Learning</a:t>
              </a:r>
              <a:endParaRPr lang="en-US" sz="2800" dirty="0">
                <a:ln>
                  <a:solidFill>
                    <a:schemeClr val="accent4">
                      <a:lumMod val="75000"/>
                    </a:schemeClr>
                  </a:solidFill>
                </a:ln>
                <a:solidFill>
                  <a:schemeClr val="accent4"/>
                </a:solidFill>
                <a:latin typeface="Intel Clear Pro" panose="020B0804020202060201" pitchFamily="34" charset="0"/>
                <a:ea typeface="Intel Clear Pro" panose="020B0804020202060201" pitchFamily="34" charset="0"/>
                <a:cs typeface="Intel Clear Pro" panose="020B0804020202060201" pitchFamily="34" charset="0"/>
              </a:endParaRPr>
            </a:p>
          </p:txBody>
        </p:sp>
        <p:sp>
          <p:nvSpPr>
            <p:cNvPr id="45" name="TextBox 44"/>
            <p:cNvSpPr txBox="1"/>
            <p:nvPr/>
          </p:nvSpPr>
          <p:spPr>
            <a:xfrm>
              <a:off x="3746146" y="2875004"/>
              <a:ext cx="1515159" cy="393954"/>
            </a:xfrm>
            <a:prstGeom prst="rect">
              <a:avLst/>
            </a:prstGeom>
            <a:noFill/>
          </p:spPr>
          <p:txBody>
            <a:bodyPr wrap="none" rtlCol="0">
              <a:spAutoFit/>
            </a:bodyPr>
            <a:lstStyle/>
            <a:p>
              <a:pPr algn="ctr">
                <a:lnSpc>
                  <a:spcPct val="70000"/>
                </a:lnSpc>
              </a:pPr>
              <a:r>
                <a:rPr lang="en-US" sz="2800" dirty="0">
                  <a:ln>
                    <a:solidFill>
                      <a:schemeClr val="accent4">
                        <a:lumMod val="75000"/>
                      </a:schemeClr>
                    </a:solidFill>
                  </a:ln>
                  <a:solidFill>
                    <a:schemeClr val="accent4"/>
                  </a:solidFill>
                  <a:latin typeface="Intel Clear Pro" panose="020B0804020202060201" pitchFamily="34" charset="0"/>
                  <a:ea typeface="Intel Clear Pro" panose="020B0804020202060201" pitchFamily="34" charset="0"/>
                  <a:cs typeface="Intel Clear Pro" panose="020B0804020202060201" pitchFamily="34" charset="0"/>
                </a:rPr>
                <a:t>Visualization</a:t>
              </a:r>
            </a:p>
          </p:txBody>
        </p:sp>
      </p:grpSp>
      <p:sp>
        <p:nvSpPr>
          <p:cNvPr id="34" name="Cloud"/>
          <p:cNvSpPr>
            <a:spLocks noChangeAspect="1" noEditPoints="1" noChangeArrowheads="1"/>
          </p:cNvSpPr>
          <p:nvPr/>
        </p:nvSpPr>
        <p:spPr bwMode="auto">
          <a:xfrm rot="11237903">
            <a:off x="6438328" y="1919119"/>
            <a:ext cx="2031696" cy="127518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accent2">
              <a:lumMod val="60000"/>
              <a:lumOff val="40000"/>
            </a:schemeClr>
          </a:solidFill>
          <a:ln>
            <a:solidFill>
              <a:schemeClr val="tx2"/>
            </a:solidFill>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5" name="TextBox 34"/>
          <p:cNvSpPr txBox="1"/>
          <p:nvPr/>
        </p:nvSpPr>
        <p:spPr>
          <a:xfrm>
            <a:off x="6843272" y="2353472"/>
            <a:ext cx="1221809" cy="695575"/>
          </a:xfrm>
          <a:prstGeom prst="rect">
            <a:avLst/>
          </a:prstGeom>
          <a:noFill/>
        </p:spPr>
        <p:txBody>
          <a:bodyPr wrap="none" rtlCol="0">
            <a:spAutoFit/>
          </a:bodyPr>
          <a:lstStyle/>
          <a:p>
            <a:pPr algn="ctr">
              <a:lnSpc>
                <a:spcPct val="70000"/>
              </a:lnSpc>
            </a:pPr>
            <a: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Optimizing</a:t>
            </a:r>
          </a:p>
          <a:p>
            <a:pPr algn="ctr">
              <a:lnSpc>
                <a:spcPct val="70000"/>
              </a:lnSpc>
            </a:pPr>
            <a:r>
              <a:rPr lang="en-US" sz="2800" dirty="0">
                <a:solidFill>
                  <a:schemeClr val="tx2"/>
                </a:solidFill>
                <a:latin typeface="Intel Clear Pro" panose="020B0804020202060201" pitchFamily="34" charset="0"/>
                <a:ea typeface="Intel Clear Pro" panose="020B0804020202060201" pitchFamily="34" charset="0"/>
                <a:cs typeface="Intel Clear Pro" panose="020B0804020202060201" pitchFamily="34" charset="0"/>
              </a:rPr>
              <a:t>For Cloud</a:t>
            </a:r>
          </a:p>
        </p:txBody>
      </p:sp>
      <p:sp>
        <p:nvSpPr>
          <p:cNvPr id="36" name="Slide Number Placeholder 5"/>
          <p:cNvSpPr>
            <a:spLocks noGrp="1"/>
          </p:cNvSpPr>
          <p:nvPr>
            <p:ph type="sldNum" sz="quarter" idx="4294967295"/>
          </p:nvPr>
        </p:nvSpPr>
        <p:spPr>
          <a:xfrm>
            <a:off x="8816626" y="4828988"/>
            <a:ext cx="171986" cy="269243"/>
          </a:xfrm>
          <a:prstGeom prst="rect">
            <a:avLst/>
          </a:prstGeom>
        </p:spPr>
        <p:txBody>
          <a:bodyPr/>
          <a:lstStyle/>
          <a:p>
            <a:r>
              <a:rPr lang="en-US" dirty="0">
                <a:solidFill>
                  <a:prstClr val="white"/>
                </a:solidFill>
              </a:rPr>
              <a:t>2</a:t>
            </a:r>
          </a:p>
        </p:txBody>
      </p:sp>
    </p:spTree>
    <p:extLst>
      <p:ext uri="{BB962C8B-B14F-4D97-AF65-F5344CB8AC3E}">
        <p14:creationId xmlns:p14="http://schemas.microsoft.com/office/powerpoint/2010/main" val="97265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2055118"/>
            <a:ext cx="6858000" cy="21986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328612" y="310130"/>
            <a:ext cx="8550211" cy="868680"/>
          </a:xfrm>
        </p:spPr>
        <p:txBody>
          <a:bodyPr>
            <a:normAutofit/>
          </a:bodyPr>
          <a:lstStyle/>
          <a:p>
            <a:r>
              <a:rPr lang="en-US" sz="2600" dirty="0"/>
              <a:t>The Challenge with </a:t>
            </a:r>
            <a:r>
              <a:rPr lang="en-US" sz="2600" dirty="0" smtClean="0"/>
              <a:t>‘</a:t>
            </a:r>
            <a:r>
              <a:rPr lang="en-US" sz="2600" i="1" dirty="0" smtClean="0"/>
              <a:t>Traditional</a:t>
            </a:r>
            <a:r>
              <a:rPr lang="en-US" sz="2600" dirty="0" smtClean="0"/>
              <a:t>’ Visualization</a:t>
            </a:r>
            <a:endParaRPr lang="en-US" sz="2600" dirty="0"/>
          </a:p>
        </p:txBody>
      </p:sp>
      <p:sp>
        <p:nvSpPr>
          <p:cNvPr id="8" name="TextBox 7"/>
          <p:cNvSpPr txBox="1"/>
          <p:nvPr/>
        </p:nvSpPr>
        <p:spPr>
          <a:xfrm>
            <a:off x="1576443" y="3820938"/>
            <a:ext cx="2301188" cy="432656"/>
          </a:xfrm>
          <a:prstGeom prst="rect">
            <a:avLst/>
          </a:prstGeom>
          <a:noFill/>
        </p:spPr>
        <p:txBody>
          <a:bodyPr wrap="square" lIns="68553" tIns="34277" rIns="68553" bIns="34277" rtlCol="0">
            <a:spAutoFit/>
          </a:bodyPr>
          <a:lstStyle/>
          <a:p>
            <a:pPr algn="ctr"/>
            <a:r>
              <a:rPr lang="en-US" sz="1181" dirty="0"/>
              <a:t>HPC cluster performs </a:t>
            </a:r>
            <a:br>
              <a:rPr lang="en-US" sz="1181" dirty="0"/>
            </a:br>
            <a:r>
              <a:rPr lang="en-US" sz="1181" dirty="0"/>
              <a:t>modeling and simulations</a:t>
            </a:r>
          </a:p>
        </p:txBody>
      </p:sp>
      <p:sp>
        <p:nvSpPr>
          <p:cNvPr id="16" name="TextBox 15"/>
          <p:cNvSpPr txBox="1"/>
          <p:nvPr/>
        </p:nvSpPr>
        <p:spPr>
          <a:xfrm>
            <a:off x="3781939" y="3825686"/>
            <a:ext cx="2324528" cy="432656"/>
          </a:xfrm>
          <a:prstGeom prst="rect">
            <a:avLst/>
          </a:prstGeom>
          <a:noFill/>
        </p:spPr>
        <p:txBody>
          <a:bodyPr wrap="square" lIns="68553" tIns="34277" rIns="68553" bIns="34277" rtlCol="0">
            <a:spAutoFit/>
          </a:bodyPr>
          <a:lstStyle/>
          <a:p>
            <a:pPr algn="ctr"/>
            <a:r>
              <a:rPr lang="en-US" sz="1181" dirty="0"/>
              <a:t>Dedicated Visualization</a:t>
            </a:r>
            <a:br>
              <a:rPr lang="en-US" sz="1181" dirty="0"/>
            </a:br>
            <a:r>
              <a:rPr lang="en-US" sz="1181" dirty="0"/>
              <a:t>HW (GPUs) and SW</a:t>
            </a:r>
          </a:p>
        </p:txBody>
      </p:sp>
      <p:sp>
        <p:nvSpPr>
          <p:cNvPr id="17" name="TextBox 16"/>
          <p:cNvSpPr txBox="1"/>
          <p:nvPr/>
        </p:nvSpPr>
        <p:spPr>
          <a:xfrm>
            <a:off x="6032115" y="3820938"/>
            <a:ext cx="1497400" cy="432656"/>
          </a:xfrm>
          <a:prstGeom prst="rect">
            <a:avLst/>
          </a:prstGeom>
          <a:noFill/>
        </p:spPr>
        <p:txBody>
          <a:bodyPr wrap="square" lIns="68553" tIns="34277" rIns="68553" bIns="34277" rtlCol="0">
            <a:spAutoFit/>
          </a:bodyPr>
          <a:lstStyle/>
          <a:p>
            <a:pPr algn="ctr"/>
            <a:r>
              <a:rPr lang="en-US" sz="1181" dirty="0"/>
              <a:t>Client devices view </a:t>
            </a:r>
          </a:p>
          <a:p>
            <a:pPr algn="ctr"/>
            <a:r>
              <a:rPr lang="en-US" sz="1181" dirty="0"/>
              <a:t>the final images</a:t>
            </a:r>
          </a:p>
        </p:txBody>
      </p:sp>
      <p:pic>
        <p:nvPicPr>
          <p:cNvPr id="3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34939" y="2780446"/>
            <a:ext cx="891778" cy="800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34" name="Straight Arrow Connector 33"/>
          <p:cNvCxnSpPr/>
          <p:nvPr/>
        </p:nvCxnSpPr>
        <p:spPr>
          <a:xfrm flipV="1">
            <a:off x="3389472" y="3089864"/>
            <a:ext cx="898955" cy="92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567358" y="3080598"/>
            <a:ext cx="713603" cy="92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6" name="Picture 35" descr="FIU.jpg"/>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6431554" y="3009344"/>
            <a:ext cx="423626" cy="291663"/>
          </a:xfrm>
          <a:prstGeom prst="rect">
            <a:avLst/>
          </a:prstGeom>
          <a:ln w="12700" cmpd="sng">
            <a:solidFill>
              <a:schemeClr val="tx1"/>
            </a:solidFill>
          </a:ln>
        </p:spPr>
      </p:pic>
      <p:pic>
        <p:nvPicPr>
          <p:cNvPr id="37"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76457" y="2066344"/>
            <a:ext cx="1975247" cy="1843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38" name="Group 37"/>
          <p:cNvGrpSpPr/>
          <p:nvPr/>
        </p:nvGrpSpPr>
        <p:grpSpPr>
          <a:xfrm>
            <a:off x="4423728" y="2464825"/>
            <a:ext cx="916719" cy="1168488"/>
            <a:chOff x="3936850" y="1687394"/>
            <a:chExt cx="1222292" cy="1557984"/>
          </a:xfrm>
          <a:effectLst>
            <a:glow rad="342900">
              <a:srgbClr val="92D050">
                <a:alpha val="64000"/>
              </a:srgbClr>
            </a:glow>
          </a:effectLst>
        </p:grpSpPr>
        <p:pic>
          <p:nvPicPr>
            <p:cNvPr id="39" name="Picture 8" descr="rack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02300" y="2287214"/>
              <a:ext cx="604442" cy="801648"/>
            </a:xfrm>
            <a:prstGeom prst="rect">
              <a:avLst/>
            </a:prstGeom>
            <a:ln>
              <a:noFill/>
            </a:ln>
            <a:effectLst>
              <a:outerShdw blurRad="190500" algn="tl" rotWithShape="0">
                <a:srgbClr val="000000">
                  <a:alpha val="70000"/>
                </a:srgbClr>
              </a:outerShdw>
            </a:effectLst>
          </p:spPr>
        </p:pic>
        <p:pic>
          <p:nvPicPr>
            <p:cNvPr id="40" name="Picture 8" descr="rack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02300" y="1687394"/>
              <a:ext cx="604442" cy="801648"/>
            </a:xfrm>
            <a:prstGeom prst="rect">
              <a:avLst/>
            </a:prstGeom>
            <a:ln>
              <a:noFill/>
            </a:ln>
            <a:effectLst>
              <a:outerShdw blurRad="190500" algn="tl" rotWithShape="0">
                <a:srgbClr val="000000">
                  <a:alpha val="70000"/>
                </a:srgbClr>
              </a:outerShdw>
            </a:effectLst>
          </p:spPr>
        </p:pic>
        <p:pic>
          <p:nvPicPr>
            <p:cNvPr id="41" name="Picture 8" descr="rack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54700" y="2439614"/>
              <a:ext cx="604442" cy="801648"/>
            </a:xfrm>
            <a:prstGeom prst="rect">
              <a:avLst/>
            </a:prstGeom>
            <a:ln>
              <a:noFill/>
            </a:ln>
            <a:effectLst>
              <a:outerShdw blurRad="190500" algn="tl" rotWithShape="0">
                <a:srgbClr val="000000">
                  <a:alpha val="70000"/>
                </a:srgbClr>
              </a:outerShdw>
            </a:effectLst>
          </p:spPr>
        </p:pic>
        <p:pic>
          <p:nvPicPr>
            <p:cNvPr id="42" name="Picture 8" descr="rack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54700" y="1790366"/>
              <a:ext cx="604442" cy="801648"/>
            </a:xfrm>
            <a:prstGeom prst="rect">
              <a:avLst/>
            </a:prstGeom>
            <a:ln>
              <a:noFill/>
            </a:ln>
            <a:effectLst>
              <a:outerShdw blurRad="190500" algn="tl" rotWithShape="0">
                <a:srgbClr val="000000">
                  <a:alpha val="70000"/>
                </a:srgbClr>
              </a:outerShdw>
            </a:effectLst>
          </p:spPr>
        </p:pic>
        <p:pic>
          <p:nvPicPr>
            <p:cNvPr id="43" name="Picture 8" descr="rack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36850" y="2291330"/>
              <a:ext cx="604442" cy="801648"/>
            </a:xfrm>
            <a:prstGeom prst="rect">
              <a:avLst/>
            </a:prstGeom>
            <a:ln>
              <a:noFill/>
            </a:ln>
            <a:effectLst>
              <a:outerShdw blurRad="190500" algn="tl" rotWithShape="0">
                <a:srgbClr val="000000">
                  <a:alpha val="70000"/>
                </a:srgbClr>
              </a:outerShdw>
            </a:effectLst>
          </p:spPr>
        </p:pic>
        <p:pic>
          <p:nvPicPr>
            <p:cNvPr id="44" name="Picture 8" descr="rack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936850" y="1691510"/>
              <a:ext cx="604442" cy="801648"/>
            </a:xfrm>
            <a:prstGeom prst="rect">
              <a:avLst/>
            </a:prstGeom>
            <a:ln>
              <a:noFill/>
            </a:ln>
            <a:effectLst>
              <a:outerShdw blurRad="190500" algn="tl" rotWithShape="0">
                <a:srgbClr val="000000">
                  <a:alpha val="70000"/>
                </a:srgbClr>
              </a:outerShdw>
            </a:effectLst>
          </p:spPr>
        </p:pic>
        <p:pic>
          <p:nvPicPr>
            <p:cNvPr id="45" name="Picture 8" descr="rack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89250" y="2443730"/>
              <a:ext cx="604442" cy="801648"/>
            </a:xfrm>
            <a:prstGeom prst="rect">
              <a:avLst/>
            </a:prstGeom>
            <a:ln>
              <a:noFill/>
            </a:ln>
            <a:effectLst>
              <a:outerShdw blurRad="190500" algn="tl" rotWithShape="0">
                <a:srgbClr val="000000">
                  <a:alpha val="70000"/>
                </a:srgbClr>
              </a:outerShdw>
            </a:effectLst>
          </p:spPr>
        </p:pic>
        <p:pic>
          <p:nvPicPr>
            <p:cNvPr id="46" name="Picture 8" descr="rack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89250" y="1794482"/>
              <a:ext cx="604442" cy="801648"/>
            </a:xfrm>
            <a:prstGeom prst="rect">
              <a:avLst/>
            </a:prstGeom>
            <a:ln>
              <a:noFill/>
            </a:ln>
            <a:effectLst>
              <a:outerShdw blurRad="190500" algn="tl" rotWithShape="0">
                <a:srgbClr val="000000">
                  <a:alpha val="70000"/>
                </a:srgbClr>
              </a:outerShdw>
            </a:effectLst>
          </p:spPr>
        </p:pic>
      </p:grpSp>
      <p:sp>
        <p:nvSpPr>
          <p:cNvPr id="47" name="TextBox 46"/>
          <p:cNvSpPr txBox="1"/>
          <p:nvPr/>
        </p:nvSpPr>
        <p:spPr>
          <a:xfrm>
            <a:off x="4288426" y="2166667"/>
            <a:ext cx="1382413" cy="247610"/>
          </a:xfrm>
          <a:prstGeom prst="rect">
            <a:avLst/>
          </a:prstGeom>
          <a:noFill/>
        </p:spPr>
        <p:txBody>
          <a:bodyPr wrap="square" lIns="68553" tIns="34277" rIns="68553" bIns="34277" rtlCol="0">
            <a:spAutoFit/>
          </a:bodyPr>
          <a:lstStyle/>
          <a:p>
            <a:r>
              <a:rPr lang="en-US" sz="1013" dirty="0">
                <a:solidFill>
                  <a:schemeClr val="tx2"/>
                </a:solidFill>
              </a:rPr>
              <a:t>HW Visualization</a:t>
            </a:r>
          </a:p>
        </p:txBody>
      </p:sp>
      <p:sp>
        <p:nvSpPr>
          <p:cNvPr id="24" name="Content Placeholder 2"/>
          <p:cNvSpPr txBox="1">
            <a:spLocks/>
          </p:cNvSpPr>
          <p:nvPr/>
        </p:nvSpPr>
        <p:spPr>
          <a:xfrm>
            <a:off x="1683945" y="1116005"/>
            <a:ext cx="6190058" cy="267275"/>
          </a:xfrm>
          <a:prstGeom prst="rect">
            <a:avLst/>
          </a:prstGeom>
        </p:spPr>
        <p:txBody>
          <a:bodyPr vert="horz" lIns="51415" tIns="25717" rIns="51415" bIns="25717" rtlCol="0">
            <a:noAutofit/>
          </a:bodyPr>
          <a:lstStyle>
            <a:lvl1pPr marL="0" indent="0" algn="l" defTabSz="685800" rtl="0" eaLnBrk="1" latinLnBrk="0" hangingPunct="1">
              <a:lnSpc>
                <a:spcPct val="90000"/>
              </a:lnSpc>
              <a:spcBef>
                <a:spcPts val="750"/>
              </a:spcBef>
              <a:buFont typeface="Arial" panose="020B0604020202020204" pitchFamily="34" charset="0"/>
              <a:buNone/>
              <a:defRPr sz="1200" b="0" kern="1200">
                <a:solidFill>
                  <a:schemeClr val="bg2"/>
                </a:solidFill>
                <a:latin typeface="+mn-lt"/>
                <a:ea typeface="+mn-ea"/>
                <a:cs typeface="+mn-cs"/>
              </a:defRPr>
            </a:lvl1pPr>
            <a:lvl2pPr marL="100013" indent="-100013"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342900" indent="-171450" algn="l" defTabSz="685800" rtl="0" eaLnBrk="1" latinLnBrk="0" hangingPunct="1">
              <a:lnSpc>
                <a:spcPct val="90000"/>
              </a:lnSpc>
              <a:spcBef>
                <a:spcPts val="375"/>
              </a:spcBef>
              <a:buFont typeface="Arial" panose="020B0604020202020204" pitchFamily="34" charset="0"/>
              <a:buChar char="•"/>
              <a:defRPr sz="1100" kern="1200">
                <a:solidFill>
                  <a:schemeClr val="tx1"/>
                </a:solidFill>
                <a:latin typeface="+mn-lt"/>
                <a:ea typeface="+mn-ea"/>
                <a:cs typeface="+mn-cs"/>
              </a:defRPr>
            </a:lvl3pPr>
            <a:lvl4pPr marL="557213"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4pPr>
            <a:lvl5pPr marL="771525" indent="-171450" algn="l" defTabSz="685800" rtl="0" eaLnBrk="1" latinLnBrk="0" hangingPunct="1">
              <a:lnSpc>
                <a:spcPct val="90000"/>
              </a:lnSpc>
              <a:spcBef>
                <a:spcPts val="375"/>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US" sz="1800" dirty="0">
                <a:solidFill>
                  <a:srgbClr val="FFC000"/>
                </a:solidFill>
              </a:rPr>
              <a:t> Using Dedicated hardware and specialized software </a:t>
            </a:r>
          </a:p>
          <a:p>
            <a:endParaRPr lang="en-US" sz="1800" dirty="0">
              <a:solidFill>
                <a:schemeClr val="tx1"/>
              </a:solidFill>
            </a:endParaRPr>
          </a:p>
        </p:txBody>
      </p:sp>
      <p:sp>
        <p:nvSpPr>
          <p:cNvPr id="6" name="TextBox 5"/>
          <p:cNvSpPr txBox="1"/>
          <p:nvPr/>
        </p:nvSpPr>
        <p:spPr>
          <a:xfrm>
            <a:off x="2905126" y="-171451"/>
            <a:ext cx="65" cy="126958"/>
          </a:xfrm>
          <a:prstGeom prst="rect">
            <a:avLst/>
          </a:prstGeom>
          <a:solidFill>
            <a:schemeClr val="bg1"/>
          </a:solidFill>
        </p:spPr>
        <p:txBody>
          <a:bodyPr vert="horz" wrap="none" lIns="0" tIns="0" rIns="0" bIns="0" rtlCol="0">
            <a:spAutoFit/>
          </a:bodyPr>
          <a:lstStyle/>
          <a:p>
            <a:endParaRPr lang="en-US" sz="825" dirty="0">
              <a:solidFill>
                <a:srgbClr val="003C71"/>
              </a:solidFill>
            </a:endParaRPr>
          </a:p>
        </p:txBody>
      </p:sp>
      <p:sp>
        <p:nvSpPr>
          <p:cNvPr id="25" name="Right Arrow 24"/>
          <p:cNvSpPr/>
          <p:nvPr/>
        </p:nvSpPr>
        <p:spPr>
          <a:xfrm rot="4494303">
            <a:off x="4415849" y="1856139"/>
            <a:ext cx="337494" cy="197494"/>
          </a:xfrm>
          <a:prstGeom prst="rightArrow">
            <a:avLst/>
          </a:prstGeom>
          <a:solidFill>
            <a:srgbClr val="0071C5"/>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74" rIns="68547" bIns="34274" rtlCol="0" anchor="ctr"/>
          <a:lstStyle/>
          <a:p>
            <a:pPr algn="ctr"/>
            <a:endParaRPr lang="en-US" sz="1013" dirty="0"/>
          </a:p>
        </p:txBody>
      </p:sp>
      <p:sp>
        <p:nvSpPr>
          <p:cNvPr id="26" name="Right Arrow 25"/>
          <p:cNvSpPr/>
          <p:nvPr/>
        </p:nvSpPr>
        <p:spPr>
          <a:xfrm rot="5691156">
            <a:off x="3429242" y="2121545"/>
            <a:ext cx="948891" cy="205261"/>
          </a:xfrm>
          <a:prstGeom prst="rightArrow">
            <a:avLst>
              <a:gd name="adj1" fmla="val 47093"/>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7" tIns="34274" rIns="68547" bIns="34274" rtlCol="0" anchor="ctr"/>
          <a:lstStyle/>
          <a:p>
            <a:pPr algn="ctr"/>
            <a:endParaRPr lang="en-US" sz="1013" dirty="0"/>
          </a:p>
        </p:txBody>
      </p:sp>
      <p:sp>
        <p:nvSpPr>
          <p:cNvPr id="27" name="TextBox 26"/>
          <p:cNvSpPr txBox="1"/>
          <p:nvPr/>
        </p:nvSpPr>
        <p:spPr>
          <a:xfrm>
            <a:off x="2932655" y="1457747"/>
            <a:ext cx="2158217" cy="346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68547" tIns="34274" rIns="68547" bIns="34274" rtlCol="0">
            <a:spAutoFit/>
          </a:bodyPr>
          <a:lstStyle/>
          <a:p>
            <a:pPr algn="ctr"/>
            <a:r>
              <a:rPr lang="en-US" sz="900" dirty="0">
                <a:solidFill>
                  <a:schemeClr val="bg1"/>
                </a:solidFill>
              </a:rPr>
              <a:t>Bottlenecks… </a:t>
            </a:r>
          </a:p>
          <a:p>
            <a:pPr algn="ctr"/>
            <a:r>
              <a:rPr lang="en-US" sz="900" dirty="0">
                <a:solidFill>
                  <a:schemeClr val="bg1"/>
                </a:solidFill>
              </a:rPr>
              <a:t>I/O, Scheduling, Memory Size, Power,…</a:t>
            </a:r>
          </a:p>
        </p:txBody>
      </p:sp>
      <p:sp>
        <p:nvSpPr>
          <p:cNvPr id="3" name="TextBox 2"/>
          <p:cNvSpPr txBox="1"/>
          <p:nvPr/>
        </p:nvSpPr>
        <p:spPr>
          <a:xfrm>
            <a:off x="3454864" y="760072"/>
            <a:ext cx="1667123" cy="246221"/>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rtlCol="0">
            <a:spAutoFit/>
          </a:bodyPr>
          <a:lstStyle/>
          <a:p>
            <a:r>
              <a:rPr lang="en-US" sz="1600" smtClean="0">
                <a:solidFill>
                  <a:schemeClr val="bg1"/>
                </a:solidFill>
              </a:rPr>
              <a:t>Circa 2010 - 2015</a:t>
            </a:r>
            <a:endParaRPr lang="en-US" sz="1600" dirty="0" err="1" smtClean="0">
              <a:solidFill>
                <a:schemeClr val="bg1"/>
              </a:solidFill>
            </a:endParaRPr>
          </a:p>
        </p:txBody>
      </p:sp>
      <p:sp>
        <p:nvSpPr>
          <p:cNvPr id="29" name="TextBox 28"/>
          <p:cNvSpPr txBox="1"/>
          <p:nvPr/>
        </p:nvSpPr>
        <p:spPr>
          <a:xfrm>
            <a:off x="482781" y="4437316"/>
            <a:ext cx="7611288" cy="276999"/>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0" tIns="0" rIns="0" bIns="0" rtlCol="0">
            <a:spAutoFit/>
          </a:bodyPr>
          <a:lstStyle/>
          <a:p>
            <a:pPr algn="ctr"/>
            <a:r>
              <a:rPr lang="en-US" b="1" i="1" smtClean="0">
                <a:solidFill>
                  <a:schemeClr val="tx2"/>
                </a:solidFill>
              </a:rPr>
              <a:t>Workaround </a:t>
            </a:r>
            <a:r>
              <a:rPr lang="en-US" b="1" i="1" dirty="0" smtClean="0">
                <a:solidFill>
                  <a:schemeClr val="tx2"/>
                </a:solidFill>
              </a:rPr>
              <a:t>Bottlenecks by Fitting Problem To Available Vis Resource!</a:t>
            </a:r>
          </a:p>
        </p:txBody>
      </p:sp>
    </p:spTree>
    <p:extLst>
      <p:ext uri="{BB962C8B-B14F-4D97-AF65-F5344CB8AC3E}">
        <p14:creationId xmlns:p14="http://schemas.microsoft.com/office/powerpoint/2010/main" val="103692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HPC Product Comparison GPU v. CPU</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80255170"/>
              </p:ext>
            </p:extLst>
          </p:nvPr>
        </p:nvGraphicFramePr>
        <p:xfrm>
          <a:off x="628650" y="1271588"/>
          <a:ext cx="7886700" cy="2514600"/>
        </p:xfrm>
        <a:graphic>
          <a:graphicData uri="http://schemas.openxmlformats.org/drawingml/2006/table">
            <a:tbl>
              <a:tblPr firstRow="1" bandRow="1">
                <a:tableStyleId>{5C22544A-7EE6-4342-B048-85BDC9FD1C3A}</a:tableStyleId>
              </a:tblPr>
              <a:tblGrid>
                <a:gridCol w="2210243"/>
                <a:gridCol w="1733107"/>
                <a:gridCol w="1971675"/>
                <a:gridCol w="1971675"/>
              </a:tblGrid>
              <a:tr h="370840">
                <a:tc>
                  <a:txBody>
                    <a:bodyPr/>
                    <a:lstStyle/>
                    <a:p>
                      <a:pPr algn="ctr"/>
                      <a:r>
                        <a:rPr lang="en-US" sz="1600" dirty="0" smtClean="0"/>
                        <a:t>Feature</a:t>
                      </a:r>
                      <a:endParaRPr lang="en-US" sz="1600" dirty="0"/>
                    </a:p>
                  </a:txBody>
                  <a:tcPr/>
                </a:tc>
                <a:tc>
                  <a:txBody>
                    <a:bodyPr/>
                    <a:lstStyle/>
                    <a:p>
                      <a:pPr algn="ctr"/>
                      <a:r>
                        <a:rPr lang="en-US" sz="1600" dirty="0" smtClean="0"/>
                        <a:t>NVidia Tesla</a:t>
                      </a:r>
                      <a:r>
                        <a:rPr lang="en-US" sz="1600" baseline="0" dirty="0" smtClean="0"/>
                        <a:t> P100</a:t>
                      </a:r>
                      <a:endParaRPr lang="en-US" sz="1600" dirty="0"/>
                    </a:p>
                  </a:txBody>
                  <a:tcPr/>
                </a:tc>
                <a:tc>
                  <a:txBody>
                    <a:bodyPr/>
                    <a:lstStyle/>
                    <a:p>
                      <a:pPr algn="ctr"/>
                      <a:r>
                        <a:rPr lang="en-US" sz="1600" dirty="0" smtClean="0"/>
                        <a:t>Intel</a:t>
                      </a:r>
                      <a:r>
                        <a:rPr lang="en-US" sz="1600" baseline="0" dirty="0" smtClean="0"/>
                        <a:t>® Xeon Phi™ 72xx Processors</a:t>
                      </a:r>
                      <a:endParaRPr lang="en-US" sz="1600" dirty="0"/>
                    </a:p>
                  </a:txBody>
                  <a:tcPr/>
                </a:tc>
                <a:tc>
                  <a:txBody>
                    <a:bodyPr/>
                    <a:lstStyle/>
                    <a:p>
                      <a:pPr algn="ctr"/>
                      <a:r>
                        <a:rPr lang="en-US" sz="1600" dirty="0" smtClean="0"/>
                        <a:t>Intel® Xeon® Scalable Processor</a:t>
                      </a:r>
                      <a:r>
                        <a:rPr lang="en-US" sz="1600" baseline="0" dirty="0" smtClean="0"/>
                        <a:t>s</a:t>
                      </a:r>
                      <a:endParaRPr lang="en-US" sz="1600" dirty="0"/>
                    </a:p>
                  </a:txBody>
                  <a:tcPr/>
                </a:tc>
              </a:tr>
              <a:tr h="370840">
                <a:tc>
                  <a:txBody>
                    <a:bodyPr/>
                    <a:lstStyle/>
                    <a:p>
                      <a:pPr algn="ctr"/>
                      <a:r>
                        <a:rPr lang="en-US" sz="1600" dirty="0" smtClean="0"/>
                        <a:t>Max Memory</a:t>
                      </a:r>
                      <a:endParaRPr lang="en-US" sz="1600" dirty="0"/>
                    </a:p>
                  </a:txBody>
                  <a:tcPr/>
                </a:tc>
                <a:tc>
                  <a:txBody>
                    <a:bodyPr/>
                    <a:lstStyle/>
                    <a:p>
                      <a:pPr algn="ctr"/>
                      <a:r>
                        <a:rPr lang="en-US" sz="1600" dirty="0" smtClean="0"/>
                        <a:t>16 GB</a:t>
                      </a:r>
                      <a:endParaRPr lang="en-US" sz="1600" dirty="0"/>
                    </a:p>
                  </a:txBody>
                  <a:tcPr/>
                </a:tc>
                <a:tc>
                  <a:txBody>
                    <a:bodyPr/>
                    <a:lstStyle/>
                    <a:p>
                      <a:pPr algn="ctr"/>
                      <a:r>
                        <a:rPr lang="en-US" sz="1600" dirty="0" smtClean="0"/>
                        <a:t>384</a:t>
                      </a:r>
                      <a:r>
                        <a:rPr lang="en-US" sz="1600" baseline="0" dirty="0" smtClean="0"/>
                        <a:t>GB</a:t>
                      </a:r>
                      <a:endParaRPr lang="en-US" sz="1600" dirty="0"/>
                    </a:p>
                  </a:txBody>
                  <a:tcPr/>
                </a:tc>
                <a:tc>
                  <a:txBody>
                    <a:bodyPr/>
                    <a:lstStyle/>
                    <a:p>
                      <a:pPr algn="ctr"/>
                      <a:r>
                        <a:rPr lang="en-US" sz="1600" dirty="0" smtClean="0"/>
                        <a:t>1.5TB</a:t>
                      </a:r>
                      <a:endParaRPr lang="en-US" sz="1600" dirty="0"/>
                    </a:p>
                  </a:txBody>
                  <a:tcPr/>
                </a:tc>
              </a:tr>
              <a:tr h="370840">
                <a:tc>
                  <a:txBody>
                    <a:bodyPr/>
                    <a:lstStyle/>
                    <a:p>
                      <a:pPr algn="ctr"/>
                      <a:r>
                        <a:rPr lang="en-US" sz="1600" dirty="0" err="1" smtClean="0"/>
                        <a:t>xPU</a:t>
                      </a:r>
                      <a:r>
                        <a:rPr lang="en-US" sz="1600" baseline="0" dirty="0" smtClean="0"/>
                        <a:t> Access to Data</a:t>
                      </a:r>
                      <a:endParaRPr lang="en-US" sz="1600" dirty="0"/>
                    </a:p>
                  </a:txBody>
                  <a:tcPr/>
                </a:tc>
                <a:tc>
                  <a:txBody>
                    <a:bodyPr/>
                    <a:lstStyle/>
                    <a:p>
                      <a:pPr algn="ctr"/>
                      <a:r>
                        <a:rPr lang="en-US" sz="1600" dirty="0" err="1" smtClean="0"/>
                        <a:t>PCIe</a:t>
                      </a:r>
                      <a:r>
                        <a:rPr lang="en-US" sz="1600" dirty="0" smtClean="0"/>
                        <a:t>-&gt;GDDR</a:t>
                      </a:r>
                      <a:endParaRPr lang="en-US" sz="1600" dirty="0"/>
                    </a:p>
                  </a:txBody>
                  <a:tcPr/>
                </a:tc>
                <a:tc>
                  <a:txBody>
                    <a:bodyPr/>
                    <a:lstStyle/>
                    <a:p>
                      <a:pPr algn="ctr"/>
                      <a:r>
                        <a:rPr lang="en-US" sz="1600" dirty="0" smtClean="0"/>
                        <a:t>Direct</a:t>
                      </a:r>
                      <a:r>
                        <a:rPr lang="en-US" sz="1600" baseline="0" dirty="0" smtClean="0"/>
                        <a:t> Sys. Mem</a:t>
                      </a:r>
                      <a:endParaRPr lang="en-US" sz="1600" dirty="0"/>
                    </a:p>
                  </a:txBody>
                  <a:tcPr/>
                </a:tc>
                <a:tc>
                  <a:txBody>
                    <a:bodyPr/>
                    <a:lstStyle/>
                    <a:p>
                      <a:pPr algn="ctr"/>
                      <a:r>
                        <a:rPr lang="en-US" sz="1600" dirty="0" smtClean="0"/>
                        <a:t>Direct Sys Mem</a:t>
                      </a:r>
                      <a:endParaRPr lang="en-US" sz="1600" dirty="0"/>
                    </a:p>
                  </a:txBody>
                  <a:tcPr/>
                </a:tc>
              </a:tr>
              <a:tr h="370840">
                <a:tc>
                  <a:txBody>
                    <a:bodyPr/>
                    <a:lstStyle/>
                    <a:p>
                      <a:pPr algn="ctr"/>
                      <a:r>
                        <a:rPr lang="en-US" sz="1600" dirty="0" smtClean="0"/>
                        <a:t> Typ. # </a:t>
                      </a:r>
                      <a:r>
                        <a:rPr lang="en-US" sz="1600" dirty="0" err="1" smtClean="0"/>
                        <a:t>xPU</a:t>
                      </a:r>
                      <a:r>
                        <a:rPr lang="en-US" sz="1600" dirty="0" smtClean="0"/>
                        <a:t> per</a:t>
                      </a:r>
                      <a:r>
                        <a:rPr lang="en-US" sz="1600" baseline="0" dirty="0" smtClean="0"/>
                        <a:t> node</a:t>
                      </a:r>
                      <a:endParaRPr lang="en-US" sz="1600" dirty="0"/>
                    </a:p>
                  </a:txBody>
                  <a:tcPr/>
                </a:tc>
                <a:tc>
                  <a:txBody>
                    <a:bodyPr/>
                    <a:lstStyle/>
                    <a:p>
                      <a:pPr algn="ctr"/>
                      <a:r>
                        <a:rPr lang="en-US" sz="1600" dirty="0" smtClean="0"/>
                        <a:t>1 x 2x CPU</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2</a:t>
                      </a:r>
                      <a:endParaRPr lang="en-US" sz="1600" dirty="0"/>
                    </a:p>
                  </a:txBody>
                  <a:tcPr/>
                </a:tc>
              </a:tr>
              <a:tr h="370840">
                <a:tc>
                  <a:txBody>
                    <a:bodyPr/>
                    <a:lstStyle/>
                    <a:p>
                      <a:pPr algn="ctr"/>
                      <a:r>
                        <a:rPr lang="en-US" sz="1600" dirty="0" smtClean="0"/>
                        <a:t>Typ. Platform</a:t>
                      </a:r>
                      <a:r>
                        <a:rPr lang="en-US" sz="1600" baseline="0" dirty="0" smtClean="0"/>
                        <a:t> Cost(192GB DDR4)</a:t>
                      </a:r>
                      <a:r>
                        <a:rPr lang="en-US" sz="1600" baseline="0" dirty="0" smtClean="0">
                          <a:solidFill>
                            <a:srgbClr val="FF0000"/>
                          </a:solidFill>
                        </a:rPr>
                        <a:t>*</a:t>
                      </a:r>
                      <a:endParaRPr lang="en-US" sz="1600" dirty="0"/>
                    </a:p>
                  </a:txBody>
                  <a:tcPr/>
                </a:tc>
                <a:tc>
                  <a:txBody>
                    <a:bodyPr/>
                    <a:lstStyle/>
                    <a:p>
                      <a:pPr algn="ctr"/>
                      <a:r>
                        <a:rPr lang="en-US" sz="1600" dirty="0" smtClean="0"/>
                        <a:t>$~14K+</a:t>
                      </a:r>
                      <a:endParaRPr lang="en-US" sz="1600" dirty="0"/>
                    </a:p>
                  </a:txBody>
                  <a:tcPr/>
                </a:tc>
                <a:tc>
                  <a:txBody>
                    <a:bodyPr/>
                    <a:lstStyle/>
                    <a:p>
                      <a:pPr algn="ctr"/>
                      <a:r>
                        <a:rPr lang="en-US" sz="1600" dirty="0" smtClean="0"/>
                        <a:t>~$6K+</a:t>
                      </a:r>
                      <a:endParaRPr lang="en-US" sz="1600" dirty="0"/>
                    </a:p>
                  </a:txBody>
                  <a:tcPr/>
                </a:tc>
                <a:tc>
                  <a:txBody>
                    <a:bodyPr/>
                    <a:lstStyle/>
                    <a:p>
                      <a:pPr algn="ctr"/>
                      <a:r>
                        <a:rPr lang="en-US" sz="1600" dirty="0" smtClean="0"/>
                        <a:t>~$8K+</a:t>
                      </a:r>
                      <a:endParaRPr lang="en-US" sz="1600" dirty="0"/>
                    </a:p>
                  </a:txBody>
                  <a:tcPr/>
                </a:tc>
              </a:tr>
            </a:tbl>
          </a:graphicData>
        </a:graphic>
      </p:graphicFrame>
      <p:sp>
        <p:nvSpPr>
          <p:cNvPr id="4" name="Slide Number Placeholder 3"/>
          <p:cNvSpPr>
            <a:spLocks noGrp="1"/>
          </p:cNvSpPr>
          <p:nvPr>
            <p:ph type="sldNum" sz="quarter" idx="12"/>
          </p:nvPr>
        </p:nvSpPr>
        <p:spPr/>
        <p:txBody>
          <a:bodyPr/>
          <a:lstStyle/>
          <a:p>
            <a:fld id="{B41F42F8-25E4-4D1B-BD30-C90591184289}" type="slidenum">
              <a:rPr lang="en-US" smtClean="0"/>
              <a:t>17</a:t>
            </a:fld>
            <a:endParaRPr lang="en-US" dirty="0"/>
          </a:p>
        </p:txBody>
      </p:sp>
      <p:sp>
        <p:nvSpPr>
          <p:cNvPr id="3" name="TextBox 2"/>
          <p:cNvSpPr txBox="1"/>
          <p:nvPr/>
        </p:nvSpPr>
        <p:spPr>
          <a:xfrm>
            <a:off x="1371600" y="4253023"/>
            <a:ext cx="5347618" cy="169277"/>
          </a:xfrm>
          <a:prstGeom prst="rect">
            <a:avLst/>
          </a:prstGeom>
          <a:noFill/>
        </p:spPr>
        <p:txBody>
          <a:bodyPr vert="horz" wrap="none" lIns="0" tIns="0" rIns="0" bIns="0" rtlCol="0">
            <a:spAutoFit/>
          </a:bodyPr>
          <a:lstStyle/>
          <a:p>
            <a:r>
              <a:rPr lang="en-US" sz="1100" dirty="0" smtClean="0">
                <a:solidFill>
                  <a:srgbClr val="003C71"/>
                </a:solidFill>
              </a:rPr>
              <a:t>*Prices are very rough from quick internet search and not a quote.  Mileage may vary</a:t>
            </a:r>
          </a:p>
        </p:txBody>
      </p:sp>
    </p:spTree>
    <p:extLst>
      <p:ext uri="{BB962C8B-B14F-4D97-AF65-F5344CB8AC3E}">
        <p14:creationId xmlns:p14="http://schemas.microsoft.com/office/powerpoint/2010/main" val="32284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795" y="108377"/>
            <a:ext cx="6537368" cy="770775"/>
          </a:xfrm>
        </p:spPr>
        <p:txBody>
          <a:bodyPr>
            <a:normAutofit fontScale="90000"/>
          </a:bodyPr>
          <a:lstStyle/>
          <a:p>
            <a:pPr algn="ctr"/>
            <a:r>
              <a:rPr lang="en-US" sz="2700" dirty="0" smtClean="0"/>
              <a:t>Example: EPFL </a:t>
            </a:r>
            <a:r>
              <a:rPr lang="en-US" sz="2700" dirty="0"/>
              <a:t>Blue Brain </a:t>
            </a:r>
            <a:r>
              <a:rPr lang="en-US" sz="2700" dirty="0" smtClean="0"/>
              <a:t>Project </a:t>
            </a:r>
            <a:br>
              <a:rPr lang="en-US" sz="2700" dirty="0" smtClean="0"/>
            </a:br>
            <a:r>
              <a:rPr lang="en-US" sz="2700" dirty="0" smtClean="0"/>
              <a:t>“</a:t>
            </a:r>
            <a:r>
              <a:rPr lang="en-US" sz="2700" dirty="0" err="1" smtClean="0"/>
              <a:t>Brayns</a:t>
            </a:r>
            <a:r>
              <a:rPr lang="en-US" sz="2700" dirty="0" smtClean="0"/>
              <a:t>” + </a:t>
            </a:r>
            <a:r>
              <a:rPr lang="en-US" sz="2700" dirty="0" err="1" smtClean="0"/>
              <a:t>OSPRay</a:t>
            </a:r>
            <a:r>
              <a:rPr lang="en-US" sz="2700" dirty="0" smtClean="0"/>
              <a:t> </a:t>
            </a:r>
            <a:r>
              <a:rPr lang="en-US" sz="2700" dirty="0"/>
              <a:t/>
            </a:r>
            <a:br>
              <a:rPr lang="en-US" sz="2700" dirty="0"/>
            </a:br>
            <a:r>
              <a:rPr lang="en-US" sz="2700" b="1" i="1" dirty="0" smtClean="0"/>
              <a:t>Brain Neuron </a:t>
            </a:r>
            <a:r>
              <a:rPr lang="en-US" sz="2700" b="1" i="1" dirty="0"/>
              <a:t>Growth 3D </a:t>
            </a:r>
            <a:r>
              <a:rPr lang="en-US" sz="2700" b="1" i="1" dirty="0" smtClean="0"/>
              <a:t>Visualization</a:t>
            </a:r>
            <a:r>
              <a:rPr lang="en-US" sz="2700" dirty="0" smtClean="0"/>
              <a:t> </a:t>
            </a:r>
            <a:r>
              <a:rPr lang="en-US" sz="2700" dirty="0"/>
              <a:t/>
            </a:r>
            <a:br>
              <a:rPr lang="en-US" sz="2700" dirty="0"/>
            </a:br>
            <a:endParaRPr lang="en-US" sz="2400" b="1" i="1" dirty="0"/>
          </a:p>
        </p:txBody>
      </p:sp>
      <p:pic>
        <p:nvPicPr>
          <p:cNvPr id="11" name="Picture 10"/>
          <p:cNvPicPr/>
          <p:nvPr/>
        </p:nvPicPr>
        <p:blipFill>
          <a:blip r:embed="rId2" cstate="email">
            <a:extLst>
              <a:ext uri="{28A0092B-C50C-407E-A947-70E740481C1C}">
                <a14:useLocalDpi xmlns:a14="http://schemas.microsoft.com/office/drawing/2010/main"/>
              </a:ext>
            </a:extLst>
          </a:blip>
          <a:stretch>
            <a:fillRect/>
          </a:stretch>
        </p:blipFill>
        <p:spPr>
          <a:xfrm>
            <a:off x="4005556" y="1492898"/>
            <a:ext cx="4620554" cy="2981997"/>
          </a:xfrm>
          <a:prstGeom prst="rect">
            <a:avLst/>
          </a:prstGeom>
        </p:spPr>
      </p:pic>
      <p:pic>
        <p:nvPicPr>
          <p:cNvPr id="12" name="Picture 11"/>
          <p:cNvPicPr/>
          <p:nvPr/>
        </p:nvPicPr>
        <p:blipFill>
          <a:blip r:embed="rId3" cstate="email">
            <a:extLst>
              <a:ext uri="{28A0092B-C50C-407E-A947-70E740481C1C}">
                <a14:useLocalDpi xmlns:a14="http://schemas.microsoft.com/office/drawing/2010/main"/>
              </a:ext>
            </a:extLst>
          </a:blip>
          <a:stretch>
            <a:fillRect/>
          </a:stretch>
        </p:blipFill>
        <p:spPr>
          <a:xfrm>
            <a:off x="0" y="1492898"/>
            <a:ext cx="3746612" cy="2981997"/>
          </a:xfrm>
          <a:prstGeom prst="rect">
            <a:avLst/>
          </a:prstGeom>
        </p:spPr>
      </p:pic>
      <p:sp>
        <p:nvSpPr>
          <p:cNvPr id="4" name="TextBox 3"/>
          <p:cNvSpPr txBox="1"/>
          <p:nvPr/>
        </p:nvSpPr>
        <p:spPr>
          <a:xfrm>
            <a:off x="1089648" y="1262896"/>
            <a:ext cx="1280800" cy="215444"/>
          </a:xfrm>
          <a:prstGeom prst="rect">
            <a:avLst/>
          </a:prstGeom>
          <a:noFill/>
        </p:spPr>
        <p:txBody>
          <a:bodyPr vert="horz" wrap="none" lIns="0" tIns="0" rIns="0" bIns="0" rtlCol="0">
            <a:spAutoFit/>
          </a:bodyPr>
          <a:lstStyle/>
          <a:p>
            <a:r>
              <a:rPr lang="en-US" sz="1400" smtClean="0">
                <a:solidFill>
                  <a:srgbClr val="003C71"/>
                </a:solidFill>
              </a:rPr>
              <a:t>Web-Based GUI</a:t>
            </a:r>
            <a:endParaRPr lang="en-US" sz="1400" dirty="0" err="1" smtClean="0">
              <a:solidFill>
                <a:srgbClr val="003C71"/>
              </a:solidFill>
            </a:endParaRPr>
          </a:p>
        </p:txBody>
      </p:sp>
      <p:sp>
        <p:nvSpPr>
          <p:cNvPr id="14" name="TextBox 13"/>
          <p:cNvSpPr txBox="1"/>
          <p:nvPr/>
        </p:nvSpPr>
        <p:spPr>
          <a:xfrm>
            <a:off x="4543600" y="1262896"/>
            <a:ext cx="3384324" cy="246221"/>
          </a:xfrm>
          <a:prstGeom prst="rect">
            <a:avLst/>
          </a:prstGeom>
          <a:noFill/>
        </p:spPr>
        <p:txBody>
          <a:bodyPr vert="horz" wrap="none" lIns="0" tIns="0" rIns="0" bIns="0" rtlCol="0">
            <a:spAutoFit/>
          </a:bodyPr>
          <a:lstStyle/>
          <a:p>
            <a:r>
              <a:rPr lang="en-US" sz="1600" dirty="0" smtClean="0">
                <a:solidFill>
                  <a:srgbClr val="003C71"/>
                </a:solidFill>
              </a:rPr>
              <a:t>Large Display or Display </a:t>
            </a:r>
            <a:r>
              <a:rPr lang="en-US" sz="1600" smtClean="0">
                <a:solidFill>
                  <a:srgbClr val="003C71"/>
                </a:solidFill>
              </a:rPr>
              <a:t>Wall Output</a:t>
            </a:r>
            <a:endParaRPr lang="en-US" sz="1600" dirty="0" smtClean="0">
              <a:solidFill>
                <a:srgbClr val="003C71"/>
              </a:solidFill>
            </a:endParaRPr>
          </a:p>
        </p:txBody>
      </p:sp>
      <p:sp>
        <p:nvSpPr>
          <p:cNvPr id="5" name="TextBox 4"/>
          <p:cNvSpPr txBox="1"/>
          <p:nvPr/>
        </p:nvSpPr>
        <p:spPr>
          <a:xfrm>
            <a:off x="838795" y="4534643"/>
            <a:ext cx="7120992" cy="553998"/>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0" tIns="0" rIns="0" bIns="0" rtlCol="0">
            <a:spAutoFit/>
          </a:bodyPr>
          <a:lstStyle/>
          <a:p>
            <a:pPr algn="ctr"/>
            <a:r>
              <a:rPr lang="en-US" sz="1200" dirty="0" smtClean="0">
                <a:solidFill>
                  <a:schemeClr val="tx1"/>
                </a:solidFill>
              </a:rPr>
              <a:t>Real-time Simulation of Brain Neuron Formation and Electrical Impulses</a:t>
            </a:r>
          </a:p>
          <a:p>
            <a:pPr algn="ctr"/>
            <a:r>
              <a:rPr lang="en-US" sz="1200" dirty="0" smtClean="0">
                <a:solidFill>
                  <a:schemeClr val="tx1"/>
                </a:solidFill>
              </a:rPr>
              <a:t>~70 GB of Input Data @ 15-20fps;  Shown using 4 Knights Landing Processors @ ISC’16 Intel Booth</a:t>
            </a:r>
          </a:p>
          <a:p>
            <a:pPr algn="ctr"/>
            <a:r>
              <a:rPr lang="en-US" sz="1200" b="1" i="1" dirty="0" smtClean="0">
                <a:solidFill>
                  <a:srgbClr val="C00000"/>
                </a:solidFill>
              </a:rPr>
              <a:t>IMPOSSIBLE FOR A TETHERED GPU WITH LIMITED MEMORY AND Bandwidth! </a:t>
            </a:r>
          </a:p>
        </p:txBody>
      </p:sp>
      <p:sp>
        <p:nvSpPr>
          <p:cNvPr id="3" name="TextBox 2"/>
          <p:cNvSpPr txBox="1"/>
          <p:nvPr/>
        </p:nvSpPr>
        <p:spPr>
          <a:xfrm>
            <a:off x="1616149" y="4720856"/>
            <a:ext cx="65" cy="169277"/>
          </a:xfrm>
          <a:prstGeom prst="rect">
            <a:avLst/>
          </a:prstGeom>
          <a:noFill/>
        </p:spPr>
        <p:txBody>
          <a:bodyPr vert="horz" wrap="none" lIns="0" tIns="0" rIns="0" bIns="0" rtlCol="0">
            <a:spAutoFit/>
          </a:bodyPr>
          <a:lstStyle/>
          <a:p>
            <a:endParaRPr lang="en-US" sz="1100" dirty="0" err="1" smtClean="0">
              <a:solidFill>
                <a:srgbClr val="003C71"/>
              </a:solidFill>
            </a:endParaRPr>
          </a:p>
        </p:txBody>
      </p:sp>
    </p:spTree>
    <p:extLst>
      <p:ext uri="{BB962C8B-B14F-4D97-AF65-F5344CB8AC3E}">
        <p14:creationId xmlns:p14="http://schemas.microsoft.com/office/powerpoint/2010/main" val="190657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795" y="108377"/>
            <a:ext cx="6537368" cy="770775"/>
          </a:xfrm>
        </p:spPr>
        <p:txBody>
          <a:bodyPr>
            <a:normAutofit/>
          </a:bodyPr>
          <a:lstStyle/>
          <a:p>
            <a:pPr algn="ctr"/>
            <a:r>
              <a:rPr lang="en-US" sz="2700" dirty="0" err="1" smtClean="0"/>
              <a:t>Example:GR-Chombo</a:t>
            </a:r>
            <a:r>
              <a:rPr lang="en-US" sz="2700" dirty="0" smtClean="0"/>
              <a:t> Black Hole Collision</a:t>
            </a:r>
            <a:br>
              <a:rPr lang="en-US" sz="2700" dirty="0" smtClean="0"/>
            </a:br>
            <a:r>
              <a:rPr lang="en-US" sz="2000" dirty="0" smtClean="0"/>
              <a:t>Stephen Hawking CTC</a:t>
            </a:r>
            <a:endParaRPr lang="en-US" sz="2000" b="1" i="1" dirty="0"/>
          </a:p>
        </p:txBody>
      </p:sp>
      <p:sp>
        <p:nvSpPr>
          <p:cNvPr id="5" name="TextBox 4"/>
          <p:cNvSpPr txBox="1"/>
          <p:nvPr/>
        </p:nvSpPr>
        <p:spPr>
          <a:xfrm>
            <a:off x="521208" y="3895016"/>
            <a:ext cx="7611288" cy="738664"/>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0" tIns="0" rIns="0" bIns="0" rtlCol="0">
            <a:spAutoFit/>
          </a:bodyPr>
          <a:lstStyle/>
          <a:p>
            <a:pPr algn="ctr"/>
            <a:r>
              <a:rPr lang="en-US" sz="1200" dirty="0" smtClean="0">
                <a:solidFill>
                  <a:schemeClr val="tx1"/>
                </a:solidFill>
              </a:rPr>
              <a:t>LIGO Black Hole Collision simulation and resulting Gravitational Waves</a:t>
            </a:r>
          </a:p>
          <a:p>
            <a:pPr algn="ctr"/>
            <a:r>
              <a:rPr lang="en-US" sz="1200" dirty="0" smtClean="0">
                <a:solidFill>
                  <a:schemeClr val="tx1"/>
                </a:solidFill>
              </a:rPr>
              <a:t>1200 </a:t>
            </a:r>
            <a:r>
              <a:rPr lang="en-US" sz="1200" dirty="0" err="1" smtClean="0">
                <a:solidFill>
                  <a:schemeClr val="tx1"/>
                </a:solidFill>
              </a:rPr>
              <a:t>Timesteps</a:t>
            </a:r>
            <a:r>
              <a:rPr lang="en-US" sz="1200" dirty="0" smtClean="0">
                <a:solidFill>
                  <a:schemeClr val="tx1"/>
                </a:solidFill>
              </a:rPr>
              <a:t> over 0.2s – Collide @ ‘Speed of Light’</a:t>
            </a:r>
          </a:p>
          <a:p>
            <a:pPr algn="ctr"/>
            <a:r>
              <a:rPr lang="en-US" sz="1200" dirty="0" smtClean="0">
                <a:solidFill>
                  <a:schemeClr val="tx1"/>
                </a:solidFill>
              </a:rPr>
              <a:t>3.6 TB </a:t>
            </a:r>
            <a:r>
              <a:rPr lang="en-US" sz="1200" dirty="0" err="1" smtClean="0">
                <a:solidFill>
                  <a:schemeClr val="tx1"/>
                </a:solidFill>
              </a:rPr>
              <a:t>Postprocessed</a:t>
            </a:r>
            <a:r>
              <a:rPr lang="en-US" sz="1200" dirty="0" smtClean="0">
                <a:solidFill>
                  <a:schemeClr val="tx1"/>
                </a:solidFill>
              </a:rPr>
              <a:t> (from 36 TB) Dataset</a:t>
            </a:r>
            <a:endParaRPr lang="en-US" sz="1200" b="1" i="1" dirty="0" smtClean="0">
              <a:solidFill>
                <a:schemeClr val="tx1"/>
              </a:solidFill>
            </a:endParaRPr>
          </a:p>
          <a:p>
            <a:pPr algn="ctr"/>
            <a:r>
              <a:rPr lang="en-US" sz="1200" b="1" i="1" dirty="0" smtClean="0">
                <a:solidFill>
                  <a:srgbClr val="C00000"/>
                </a:solidFill>
              </a:rPr>
              <a:t>IMPOSSIBLE FOR A TETHERED GPU WITH LIMITED MEMORY AND Bandwidth!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26781" y="865915"/>
            <a:ext cx="5273749" cy="2966484"/>
          </a:xfrm>
          <a:prstGeom prst="rect">
            <a:avLst/>
          </a:prstGeom>
        </p:spPr>
      </p:pic>
    </p:spTree>
    <p:extLst>
      <p:ext uri="{BB962C8B-B14F-4D97-AF65-F5344CB8AC3E}">
        <p14:creationId xmlns:p14="http://schemas.microsoft.com/office/powerpoint/2010/main" val="115993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SDVis</a:t>
            </a:r>
            <a:r>
              <a:rPr lang="en-US" dirty="0" smtClean="0"/>
              <a:t> Quick OVERVIEW </a:t>
            </a:r>
            <a:endParaRPr lang="en-US" dirty="0"/>
          </a:p>
        </p:txBody>
      </p:sp>
      <p:sp>
        <p:nvSpPr>
          <p:cNvPr id="3" name="Content Placeholder 2"/>
          <p:cNvSpPr>
            <a:spLocks noGrp="1"/>
          </p:cNvSpPr>
          <p:nvPr>
            <p:ph idx="1"/>
          </p:nvPr>
        </p:nvSpPr>
        <p:spPr>
          <a:xfrm>
            <a:off x="285750" y="1003453"/>
            <a:ext cx="8842955" cy="1571986"/>
          </a:xfrm>
        </p:spPr>
        <p:txBody>
          <a:bodyPr>
            <a:noAutofit/>
          </a:bodyPr>
          <a:lstStyle/>
          <a:p>
            <a:r>
              <a:rPr lang="en-US" sz="1500" dirty="0"/>
              <a:t>Intel supported community effort for high performance, high fidelity, in-situ </a:t>
            </a:r>
            <a:r>
              <a:rPr lang="en-US" sz="1500" b="1" i="1" dirty="0" smtClean="0">
                <a:solidFill>
                  <a:schemeClr val="tx1"/>
                </a:solidFill>
              </a:rPr>
              <a:t>CPU-only</a:t>
            </a:r>
            <a:r>
              <a:rPr lang="en-US" sz="1500" b="1" dirty="0" smtClean="0">
                <a:solidFill>
                  <a:schemeClr val="tx1"/>
                </a:solidFill>
              </a:rPr>
              <a:t> </a:t>
            </a:r>
            <a:r>
              <a:rPr lang="en-US" sz="1500" dirty="0"/>
              <a:t>based rendering</a:t>
            </a:r>
          </a:p>
          <a:p>
            <a:pPr marL="214313" indent="-214313">
              <a:buFont typeface="Arial" charset="0"/>
              <a:buChar char="•"/>
            </a:pPr>
            <a:r>
              <a:rPr lang="en-US" dirty="0" smtClean="0"/>
              <a:t>High, interactive performance for even </a:t>
            </a:r>
            <a:r>
              <a:rPr lang="en-US" i="1" u="sng" dirty="0" smtClean="0"/>
              <a:t>very large (TB+) datasets</a:t>
            </a:r>
          </a:p>
          <a:p>
            <a:pPr marL="214313" indent="-214313">
              <a:buFont typeface="Arial" charset="0"/>
              <a:buChar char="•"/>
            </a:pPr>
            <a:r>
              <a:rPr lang="en-US" dirty="0" smtClean="0"/>
              <a:t>Fully </a:t>
            </a:r>
            <a:r>
              <a:rPr lang="en-US" i="1" u="sng" dirty="0" smtClean="0"/>
              <a:t>Open Source </a:t>
            </a:r>
            <a:r>
              <a:rPr lang="en-US" dirty="0" smtClean="0"/>
              <a:t>with liberal Apache 2 and MIT License</a:t>
            </a:r>
          </a:p>
          <a:p>
            <a:pPr marL="214313" indent="-214313">
              <a:buFont typeface="Arial" charset="0"/>
              <a:buChar char="•"/>
            </a:pPr>
            <a:r>
              <a:rPr lang="en-US" dirty="0" smtClean="0"/>
              <a:t>Single Node and Cluster-wide </a:t>
            </a:r>
            <a:r>
              <a:rPr lang="en-US" i="1" u="sng" dirty="0" smtClean="0"/>
              <a:t>Scalability</a:t>
            </a:r>
            <a:r>
              <a:rPr lang="en-US" dirty="0" smtClean="0"/>
              <a:t> in 1) Render Time; 2) Render Quality; 3) 3D Model Data Size</a:t>
            </a:r>
          </a:p>
          <a:p>
            <a:pPr marL="214313" indent="-214313">
              <a:buFont typeface="Arial" charset="0"/>
              <a:buChar char="•"/>
            </a:pPr>
            <a:r>
              <a:rPr lang="en-US" i="1" u="sng" dirty="0" smtClean="0"/>
              <a:t>OpenGL and Ray Tracing</a:t>
            </a:r>
            <a:r>
              <a:rPr lang="en-US" dirty="0" smtClean="0"/>
              <a:t> Support with shadows, ambient occlusion, up to photorealistic quality;  </a:t>
            </a:r>
            <a:r>
              <a:rPr lang="en-US" i="1" u="sng" dirty="0" smtClean="0"/>
              <a:t>Enhanced Visual Cues</a:t>
            </a:r>
          </a:p>
          <a:p>
            <a:r>
              <a:rPr lang="en-US" sz="1500" i="1" dirty="0"/>
              <a:t>Now broadly Integrated and tested with both general and targeted domain applications</a:t>
            </a:r>
          </a:p>
        </p:txBody>
      </p:sp>
      <p:sp>
        <p:nvSpPr>
          <p:cNvPr id="4" name="Slide Number Placeholder 3"/>
          <p:cNvSpPr>
            <a:spLocks noGrp="1"/>
          </p:cNvSpPr>
          <p:nvPr>
            <p:ph type="sldNum" sz="quarter" idx="12"/>
          </p:nvPr>
        </p:nvSpPr>
        <p:spPr/>
        <p:txBody>
          <a:bodyPr/>
          <a:lstStyle/>
          <a:p>
            <a:fld id="{B41F42F8-25E4-4D1B-BD30-C90591184289}" type="slidenum">
              <a:rPr lang="en-US" smtClean="0">
                <a:solidFill>
                  <a:prstClr val="white"/>
                </a:solidFill>
              </a:rPr>
              <a:pPr/>
              <a:t>2</a:t>
            </a:fld>
            <a:endParaRPr lang="en-US">
              <a:solidFill>
                <a:prstClr val="white"/>
              </a:solidFill>
            </a:endParaRPr>
          </a:p>
        </p:txBody>
      </p:sp>
      <p:pic>
        <p:nvPicPr>
          <p:cNvPr id="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87335" y="3353461"/>
            <a:ext cx="1238343" cy="10746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descr="cei_ensight_extreme_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1655" y="3136593"/>
            <a:ext cx="913380" cy="246538"/>
          </a:xfrm>
          <a:prstGeom prst="rect">
            <a:avLst/>
          </a:prstGeom>
        </p:spPr>
      </p:pic>
      <p:pic>
        <p:nvPicPr>
          <p:cNvPr id="9" name="Picture 2" descr="C:\Users\bchernia\Desktop\ParaView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403" y="3102995"/>
            <a:ext cx="738188" cy="19362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C:\Users\bchernia\Desktop\VisIt.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634484" y="3127386"/>
            <a:ext cx="592666" cy="24954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39372" y="2993653"/>
            <a:ext cx="494293" cy="494293"/>
          </a:xfrm>
          <a:prstGeom prst="rect">
            <a:avLst/>
          </a:prstGeom>
        </p:spPr>
      </p:pic>
      <p:sp>
        <p:nvSpPr>
          <p:cNvPr id="12" name="TextBox 11"/>
          <p:cNvSpPr txBox="1"/>
          <p:nvPr/>
        </p:nvSpPr>
        <p:spPr>
          <a:xfrm>
            <a:off x="8139531" y="3130061"/>
            <a:ext cx="658150" cy="207749"/>
          </a:xfrm>
          <a:prstGeom prst="rect">
            <a:avLst/>
          </a:prstGeom>
          <a:noFill/>
        </p:spPr>
        <p:txBody>
          <a:bodyPr vert="horz" wrap="square" lIns="0" tIns="0" rIns="0" bIns="0" rtlCol="0">
            <a:spAutoFit/>
          </a:bodyPr>
          <a:lstStyle/>
          <a:p>
            <a:pPr defTabSz="685800"/>
            <a:r>
              <a:rPr lang="en-US" sz="1350" b="1" i="1" dirty="0">
                <a:solidFill>
                  <a:srgbClr val="003C71"/>
                </a:solidFill>
              </a:rPr>
              <a:t>VL3</a:t>
            </a:r>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268" y="3327177"/>
            <a:ext cx="1346867" cy="1100902"/>
          </a:xfrm>
          <a:prstGeom prst="rect">
            <a:avLst/>
          </a:prstGeom>
        </p:spPr>
      </p:pic>
      <p:sp>
        <p:nvSpPr>
          <p:cNvPr id="19" name="TextBox 18"/>
          <p:cNvSpPr txBox="1"/>
          <p:nvPr/>
        </p:nvSpPr>
        <p:spPr>
          <a:xfrm>
            <a:off x="6795598" y="3136924"/>
            <a:ext cx="658150" cy="207749"/>
          </a:xfrm>
          <a:prstGeom prst="rect">
            <a:avLst/>
          </a:prstGeom>
          <a:noFill/>
        </p:spPr>
        <p:txBody>
          <a:bodyPr vert="horz" wrap="square" lIns="0" tIns="0" rIns="0" bIns="0" rtlCol="0">
            <a:spAutoFit/>
          </a:bodyPr>
          <a:lstStyle/>
          <a:p>
            <a:pPr defTabSz="685800"/>
            <a:r>
              <a:rPr lang="en-US" sz="1350" b="1" i="1" dirty="0" err="1">
                <a:solidFill>
                  <a:srgbClr val="003C71"/>
                </a:solidFill>
              </a:rPr>
              <a:t>Brayns</a:t>
            </a:r>
            <a:endParaRPr lang="en-US" sz="1350" b="1" i="1" dirty="0">
              <a:solidFill>
                <a:srgbClr val="003C71"/>
              </a:solidFill>
            </a:endParaRPr>
          </a:p>
        </p:txBody>
      </p:sp>
      <p:pic>
        <p:nvPicPr>
          <p:cNvPr id="20" name="Picture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885209" y="3370864"/>
            <a:ext cx="1587965" cy="1057214"/>
          </a:xfrm>
          <a:prstGeom prst="rect">
            <a:avLst/>
          </a:prstGeom>
        </p:spPr>
      </p:pic>
      <p:pic>
        <p:nvPicPr>
          <p:cNvPr id="21" name="Picture 2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94375" y="3370864"/>
            <a:ext cx="1530626" cy="949753"/>
          </a:xfrm>
          <a:prstGeom prst="rect">
            <a:avLst/>
          </a:prstGeom>
        </p:spPr>
      </p:pic>
      <p:pic>
        <p:nvPicPr>
          <p:cNvPr id="22" name="Picture 2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602079" y="3365196"/>
            <a:ext cx="1225067" cy="105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a:spLocks noChangeArrowheads="1"/>
          </p:cNvSpPr>
          <p:nvPr/>
        </p:nvSpPr>
        <p:spPr bwMode="auto">
          <a:xfrm>
            <a:off x="4840066" y="4169365"/>
            <a:ext cx="1414463" cy="20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rgbClr val="000000"/>
                </a:solidFill>
                <a:latin typeface="Times New Roman" charset="0"/>
                <a:ea typeface="Gothic" charset="0"/>
                <a:cs typeface="Gothic" charset="0"/>
              </a:defRPr>
            </a:lvl1pPr>
            <a:lvl2pPr marL="742950" indent="-285750" algn="l" eaLnBrk="0" hangingPunct="0">
              <a:spcBef>
                <a:spcPts val="700"/>
              </a:spcBef>
              <a:buChar char="–"/>
              <a:defRPr sz="2800">
                <a:solidFill>
                  <a:srgbClr val="000000"/>
                </a:solidFill>
                <a:latin typeface="Times New Roman" charset="0"/>
                <a:ea typeface="Gothic" charset="0"/>
                <a:cs typeface="Gothic" charset="0"/>
              </a:defRPr>
            </a:lvl2pPr>
            <a:lvl3pPr marL="1143000" indent="-228600" algn="l" eaLnBrk="0" hangingPunct="0">
              <a:spcBef>
                <a:spcPts val="600"/>
              </a:spcBef>
              <a:buChar char="•"/>
              <a:defRPr sz="2400">
                <a:solidFill>
                  <a:srgbClr val="000000"/>
                </a:solidFill>
                <a:latin typeface="Times New Roman" charset="0"/>
                <a:ea typeface="Gothic" charset="0"/>
                <a:cs typeface="Gothic" charset="0"/>
              </a:defRPr>
            </a:lvl3pPr>
            <a:lvl4pPr marL="1600200" indent="-228600" algn="l" eaLnBrk="0" hangingPunct="0">
              <a:spcBef>
                <a:spcPts val="500"/>
              </a:spcBef>
              <a:buChar char="–"/>
              <a:defRPr sz="2000">
                <a:solidFill>
                  <a:srgbClr val="000000"/>
                </a:solidFill>
                <a:latin typeface="Times New Roman" charset="0"/>
                <a:ea typeface="Gothic" charset="0"/>
                <a:cs typeface="Gothic" charset="0"/>
              </a:defRPr>
            </a:lvl4pPr>
            <a:lvl5pPr marL="2057400" indent="-228600" algn="l" eaLnBrk="0" hangingPunct="0">
              <a:spcBef>
                <a:spcPts val="500"/>
              </a:spcBef>
              <a:buChar char="»"/>
              <a:defRPr sz="2000">
                <a:solidFill>
                  <a:srgbClr val="000000"/>
                </a:solidFill>
                <a:latin typeface="Times New Roman"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9pPr>
          </a:lstStyle>
          <a:p>
            <a:pPr algn="ctr" defTabSz="385763" eaLnBrk="1" fontAlgn="base" hangingPunct="1">
              <a:lnSpc>
                <a:spcPct val="90000"/>
              </a:lnSpc>
              <a:spcBef>
                <a:spcPts val="338"/>
              </a:spcBef>
              <a:spcAft>
                <a:spcPct val="0"/>
              </a:spcAft>
              <a:buClr>
                <a:srgbClr val="000000"/>
              </a:buClr>
              <a:buSzPct val="100000"/>
              <a:buNone/>
            </a:pPr>
            <a:r>
              <a:rPr lang="en-US" altLang="en-US" sz="825" dirty="0">
                <a:latin typeface="Arial Black" charset="0"/>
              </a:rPr>
              <a:t>Polio Virus</a:t>
            </a:r>
          </a:p>
        </p:txBody>
      </p:sp>
      <p:sp>
        <p:nvSpPr>
          <p:cNvPr id="24" name="TextBox 2"/>
          <p:cNvSpPr txBox="1">
            <a:spLocks noChangeArrowheads="1"/>
          </p:cNvSpPr>
          <p:nvPr/>
        </p:nvSpPr>
        <p:spPr bwMode="auto">
          <a:xfrm>
            <a:off x="4556705" y="4409168"/>
            <a:ext cx="1414463" cy="34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rgbClr val="000000"/>
                </a:solidFill>
                <a:latin typeface="Times New Roman" charset="0"/>
                <a:ea typeface="Gothic" charset="0"/>
                <a:cs typeface="Gothic" charset="0"/>
              </a:defRPr>
            </a:lvl1pPr>
            <a:lvl2pPr marL="742950" indent="-285750" algn="l" eaLnBrk="0" hangingPunct="0">
              <a:spcBef>
                <a:spcPts val="700"/>
              </a:spcBef>
              <a:buChar char="–"/>
              <a:defRPr sz="2800">
                <a:solidFill>
                  <a:srgbClr val="000000"/>
                </a:solidFill>
                <a:latin typeface="Times New Roman" charset="0"/>
                <a:ea typeface="Gothic" charset="0"/>
                <a:cs typeface="Gothic" charset="0"/>
              </a:defRPr>
            </a:lvl2pPr>
            <a:lvl3pPr marL="1143000" indent="-228600" algn="l" eaLnBrk="0" hangingPunct="0">
              <a:spcBef>
                <a:spcPts val="600"/>
              </a:spcBef>
              <a:buChar char="•"/>
              <a:defRPr sz="2400">
                <a:solidFill>
                  <a:srgbClr val="000000"/>
                </a:solidFill>
                <a:latin typeface="Times New Roman" charset="0"/>
                <a:ea typeface="Gothic" charset="0"/>
                <a:cs typeface="Gothic" charset="0"/>
              </a:defRPr>
            </a:lvl3pPr>
            <a:lvl4pPr marL="1600200" indent="-228600" algn="l" eaLnBrk="0" hangingPunct="0">
              <a:spcBef>
                <a:spcPts val="500"/>
              </a:spcBef>
              <a:buChar char="–"/>
              <a:defRPr sz="2000">
                <a:solidFill>
                  <a:srgbClr val="000000"/>
                </a:solidFill>
                <a:latin typeface="Times New Roman" charset="0"/>
                <a:ea typeface="Gothic" charset="0"/>
                <a:cs typeface="Gothic" charset="0"/>
              </a:defRPr>
            </a:lvl4pPr>
            <a:lvl5pPr marL="2057400" indent="-228600" algn="l" eaLnBrk="0" hangingPunct="0">
              <a:spcBef>
                <a:spcPts val="500"/>
              </a:spcBef>
              <a:buChar char="»"/>
              <a:defRPr sz="2000">
                <a:solidFill>
                  <a:srgbClr val="000000"/>
                </a:solidFill>
                <a:latin typeface="Times New Roman"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9pPr>
          </a:lstStyle>
          <a:p>
            <a:pPr algn="ctr" defTabSz="385763" eaLnBrk="1" fontAlgn="base" hangingPunct="1">
              <a:lnSpc>
                <a:spcPct val="90000"/>
              </a:lnSpc>
              <a:spcBef>
                <a:spcPts val="338"/>
              </a:spcBef>
              <a:spcAft>
                <a:spcPct val="0"/>
              </a:spcAft>
              <a:buClr>
                <a:srgbClr val="000000"/>
              </a:buClr>
              <a:buSzPct val="100000"/>
              <a:buNone/>
            </a:pPr>
            <a:r>
              <a:rPr lang="en-US" altLang="en-US" sz="619">
                <a:solidFill>
                  <a:srgbClr val="003C71"/>
                </a:solidFill>
                <a:latin typeface="Intel Clear"/>
              </a:rPr>
              <a:t>Courtesy John </a:t>
            </a:r>
            <a:r>
              <a:rPr lang="en-US" altLang="en-US" sz="619" dirty="0">
                <a:solidFill>
                  <a:srgbClr val="003C71"/>
                </a:solidFill>
                <a:latin typeface="Intel Clear"/>
              </a:rPr>
              <a:t>Stone, Beckman Institute, Univ. Illinois at Urbana-Champaign</a:t>
            </a:r>
          </a:p>
        </p:txBody>
      </p:sp>
      <p:pic>
        <p:nvPicPr>
          <p:cNvPr id="25" name="Picture 2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28078" y="3092599"/>
            <a:ext cx="1307163" cy="240338"/>
          </a:xfrm>
          <a:prstGeom prst="rect">
            <a:avLst/>
          </a:prstGeom>
        </p:spPr>
      </p:pic>
      <p:pic>
        <p:nvPicPr>
          <p:cNvPr id="26" name="Picture 2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186960" y="2968740"/>
            <a:ext cx="501706" cy="501706"/>
          </a:xfrm>
          <a:prstGeom prst="rect">
            <a:avLst/>
          </a:prstGeom>
        </p:spPr>
      </p:pic>
      <p:pic>
        <p:nvPicPr>
          <p:cNvPr id="18" name="Picture 17"/>
          <p:cNvPicPr/>
          <p:nvPr/>
        </p:nvPicPr>
        <p:blipFill>
          <a:blip r:embed="rId13" cstate="screen">
            <a:extLst>
              <a:ext uri="{28A0092B-C50C-407E-A947-70E740481C1C}">
                <a14:useLocalDpi xmlns:a14="http://schemas.microsoft.com/office/drawing/2010/main"/>
              </a:ext>
            </a:extLst>
          </a:blip>
          <a:stretch>
            <a:fillRect/>
          </a:stretch>
        </p:blipFill>
        <p:spPr>
          <a:xfrm>
            <a:off x="5942475" y="3370865"/>
            <a:ext cx="1501934" cy="949752"/>
          </a:xfrm>
          <a:prstGeom prst="rect">
            <a:avLst/>
          </a:prstGeom>
        </p:spPr>
      </p:pic>
      <p:sp>
        <p:nvSpPr>
          <p:cNvPr id="5" name="Rectangle 4"/>
          <p:cNvSpPr/>
          <p:nvPr/>
        </p:nvSpPr>
        <p:spPr>
          <a:xfrm>
            <a:off x="201268" y="4437370"/>
            <a:ext cx="1433216" cy="403957"/>
          </a:xfrm>
          <a:prstGeom prst="rect">
            <a:avLst/>
          </a:prstGeom>
        </p:spPr>
        <p:txBody>
          <a:bodyPr wrap="square">
            <a:spAutoFit/>
          </a:bodyPr>
          <a:lstStyle/>
          <a:p>
            <a:pPr defTabSz="685800"/>
            <a:r>
              <a:rPr lang="en-US" sz="675" dirty="0">
                <a:solidFill>
                  <a:srgbClr val="003C71"/>
                </a:solidFill>
              </a:rPr>
              <a:t>Data courtesy </a:t>
            </a:r>
            <a:r>
              <a:rPr lang="en-US" sz="675" dirty="0" err="1">
                <a:solidFill>
                  <a:srgbClr val="003C71"/>
                </a:solidFill>
              </a:rPr>
              <a:t>Kitware</a:t>
            </a:r>
            <a:r>
              <a:rPr lang="en-US" sz="675" dirty="0">
                <a:solidFill>
                  <a:srgbClr val="003C71"/>
                </a:solidFill>
              </a:rPr>
              <a:t>.</a:t>
            </a:r>
          </a:p>
          <a:p>
            <a:pPr defTabSz="685800"/>
            <a:r>
              <a:rPr lang="en-US" sz="675" dirty="0">
                <a:solidFill>
                  <a:srgbClr val="003C71"/>
                </a:solidFill>
              </a:rPr>
              <a:t>Visualization, Carson Brownlee, Intel</a:t>
            </a:r>
          </a:p>
        </p:txBody>
      </p:sp>
      <p:sp>
        <p:nvSpPr>
          <p:cNvPr id="8" name="Rectangle 7"/>
          <p:cNvSpPr/>
          <p:nvPr/>
        </p:nvSpPr>
        <p:spPr>
          <a:xfrm>
            <a:off x="7476981" y="4337574"/>
            <a:ext cx="1667020" cy="507831"/>
          </a:xfrm>
          <a:prstGeom prst="rect">
            <a:avLst/>
          </a:prstGeom>
        </p:spPr>
        <p:txBody>
          <a:bodyPr wrap="square">
            <a:spAutoFit/>
          </a:bodyPr>
          <a:lstStyle/>
          <a:p>
            <a:pPr defTabSz="685800"/>
            <a:r>
              <a:rPr lang="en-US" sz="675" dirty="0">
                <a:solidFill>
                  <a:srgbClr val="003C71"/>
                </a:solidFill>
              </a:rPr>
              <a:t>Data: Salman Habib, </a:t>
            </a:r>
            <a:r>
              <a:rPr lang="en-US" sz="675" dirty="0" err="1">
                <a:solidFill>
                  <a:srgbClr val="003C71"/>
                </a:solidFill>
              </a:rPr>
              <a:t>Katrin</a:t>
            </a:r>
            <a:r>
              <a:rPr lang="en-US" sz="675" dirty="0">
                <a:solidFill>
                  <a:srgbClr val="003C71"/>
                </a:solidFill>
              </a:rPr>
              <a:t> </a:t>
            </a:r>
            <a:r>
              <a:rPr lang="en-US" sz="675" dirty="0" err="1">
                <a:solidFill>
                  <a:srgbClr val="003C71"/>
                </a:solidFill>
              </a:rPr>
              <a:t>Heitmann</a:t>
            </a:r>
            <a:r>
              <a:rPr lang="en-US" sz="675" dirty="0">
                <a:solidFill>
                  <a:srgbClr val="003C71"/>
                </a:solidFill>
              </a:rPr>
              <a:t>, and the HACC team.</a:t>
            </a:r>
          </a:p>
          <a:p>
            <a:pPr defTabSz="685800"/>
            <a:r>
              <a:rPr lang="en-US" sz="675" dirty="0">
                <a:solidFill>
                  <a:srgbClr val="003C71"/>
                </a:solidFill>
              </a:rPr>
              <a:t>Visualization: Joe </a:t>
            </a:r>
            <a:r>
              <a:rPr lang="en-US" sz="675" dirty="0" err="1">
                <a:solidFill>
                  <a:srgbClr val="003C71"/>
                </a:solidFill>
              </a:rPr>
              <a:t>Insley</a:t>
            </a:r>
            <a:r>
              <a:rPr lang="en-US" sz="675" dirty="0">
                <a:solidFill>
                  <a:srgbClr val="003C71"/>
                </a:solidFill>
              </a:rPr>
              <a:t>, </a:t>
            </a:r>
            <a:r>
              <a:rPr lang="en-US" sz="675" dirty="0" err="1">
                <a:solidFill>
                  <a:srgbClr val="003C71"/>
                </a:solidFill>
              </a:rPr>
              <a:t>Slivio</a:t>
            </a:r>
            <a:r>
              <a:rPr lang="en-US" sz="675" dirty="0">
                <a:solidFill>
                  <a:srgbClr val="003C71"/>
                </a:solidFill>
              </a:rPr>
              <a:t> </a:t>
            </a:r>
            <a:r>
              <a:rPr lang="en-US" sz="675" dirty="0" err="1">
                <a:solidFill>
                  <a:srgbClr val="003C71"/>
                </a:solidFill>
              </a:rPr>
              <a:t>Rizzi</a:t>
            </a:r>
            <a:r>
              <a:rPr lang="en-US" sz="675" dirty="0">
                <a:solidFill>
                  <a:srgbClr val="003C71"/>
                </a:solidFill>
              </a:rPr>
              <a:t>, ANL</a:t>
            </a:r>
          </a:p>
        </p:txBody>
      </p:sp>
      <p:sp>
        <p:nvSpPr>
          <p:cNvPr id="27" name="Rectangle 26"/>
          <p:cNvSpPr/>
          <p:nvPr/>
        </p:nvSpPr>
        <p:spPr>
          <a:xfrm>
            <a:off x="5962180" y="4390990"/>
            <a:ext cx="1433216" cy="300082"/>
          </a:xfrm>
          <a:prstGeom prst="rect">
            <a:avLst/>
          </a:prstGeom>
        </p:spPr>
        <p:txBody>
          <a:bodyPr wrap="square">
            <a:spAutoFit/>
          </a:bodyPr>
          <a:lstStyle/>
          <a:p>
            <a:pPr defTabSz="685800"/>
            <a:r>
              <a:rPr lang="en-US" sz="675" dirty="0">
                <a:solidFill>
                  <a:srgbClr val="003C71"/>
                </a:solidFill>
              </a:rPr>
              <a:t>Data and Visualization courtesy </a:t>
            </a:r>
            <a:r>
              <a:rPr lang="en-US" sz="675" dirty="0" err="1">
                <a:solidFill>
                  <a:srgbClr val="003C71"/>
                </a:solidFill>
              </a:rPr>
              <a:t>Cyrille</a:t>
            </a:r>
            <a:r>
              <a:rPr lang="en-US" sz="675" dirty="0">
                <a:solidFill>
                  <a:srgbClr val="003C71"/>
                </a:solidFill>
              </a:rPr>
              <a:t> </a:t>
            </a:r>
            <a:r>
              <a:rPr lang="en-US" sz="675" dirty="0" err="1">
                <a:solidFill>
                  <a:srgbClr val="003C71"/>
                </a:solidFill>
              </a:rPr>
              <a:t>Favreau</a:t>
            </a:r>
            <a:r>
              <a:rPr lang="en-US" sz="675" dirty="0">
                <a:solidFill>
                  <a:srgbClr val="003C71"/>
                </a:solidFill>
              </a:rPr>
              <a:t>, EPFL</a:t>
            </a:r>
          </a:p>
        </p:txBody>
      </p:sp>
      <p:sp>
        <p:nvSpPr>
          <p:cNvPr id="28" name="TextBox 2"/>
          <p:cNvSpPr txBox="1">
            <a:spLocks noChangeArrowheads="1"/>
          </p:cNvSpPr>
          <p:nvPr/>
        </p:nvSpPr>
        <p:spPr bwMode="auto">
          <a:xfrm>
            <a:off x="2885208" y="4464637"/>
            <a:ext cx="1414463" cy="26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rgbClr val="000000"/>
                </a:solidFill>
                <a:latin typeface="Times New Roman" charset="0"/>
                <a:ea typeface="Gothic" charset="0"/>
                <a:cs typeface="Gothic" charset="0"/>
              </a:defRPr>
            </a:lvl1pPr>
            <a:lvl2pPr marL="742950" indent="-285750" algn="l" eaLnBrk="0" hangingPunct="0">
              <a:spcBef>
                <a:spcPts val="700"/>
              </a:spcBef>
              <a:buChar char="–"/>
              <a:defRPr sz="2800">
                <a:solidFill>
                  <a:srgbClr val="000000"/>
                </a:solidFill>
                <a:latin typeface="Times New Roman" charset="0"/>
                <a:ea typeface="Gothic" charset="0"/>
                <a:cs typeface="Gothic" charset="0"/>
              </a:defRPr>
            </a:lvl2pPr>
            <a:lvl3pPr marL="1143000" indent="-228600" algn="l" eaLnBrk="0" hangingPunct="0">
              <a:spcBef>
                <a:spcPts val="600"/>
              </a:spcBef>
              <a:buChar char="•"/>
              <a:defRPr sz="2400">
                <a:solidFill>
                  <a:srgbClr val="000000"/>
                </a:solidFill>
                <a:latin typeface="Times New Roman" charset="0"/>
                <a:ea typeface="Gothic" charset="0"/>
                <a:cs typeface="Gothic" charset="0"/>
              </a:defRPr>
            </a:lvl3pPr>
            <a:lvl4pPr marL="1600200" indent="-228600" algn="l" eaLnBrk="0" hangingPunct="0">
              <a:spcBef>
                <a:spcPts val="500"/>
              </a:spcBef>
              <a:buChar char="–"/>
              <a:defRPr sz="2000">
                <a:solidFill>
                  <a:srgbClr val="000000"/>
                </a:solidFill>
                <a:latin typeface="Times New Roman" charset="0"/>
                <a:ea typeface="Gothic" charset="0"/>
                <a:cs typeface="Gothic" charset="0"/>
              </a:defRPr>
            </a:lvl4pPr>
            <a:lvl5pPr marL="2057400" indent="-228600" algn="l" eaLnBrk="0" hangingPunct="0">
              <a:spcBef>
                <a:spcPts val="500"/>
              </a:spcBef>
              <a:buChar char="»"/>
              <a:defRPr sz="2000">
                <a:solidFill>
                  <a:srgbClr val="000000"/>
                </a:solidFill>
                <a:latin typeface="Times New Roman"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9pPr>
          </a:lstStyle>
          <a:p>
            <a:pPr algn="ctr" defTabSz="385763" eaLnBrk="1" fontAlgn="base" hangingPunct="1">
              <a:lnSpc>
                <a:spcPct val="90000"/>
              </a:lnSpc>
              <a:spcBef>
                <a:spcPts val="338"/>
              </a:spcBef>
              <a:spcAft>
                <a:spcPct val="0"/>
              </a:spcAft>
              <a:buClr>
                <a:srgbClr val="000000"/>
              </a:buClr>
              <a:buSzPct val="100000"/>
              <a:buNone/>
            </a:pPr>
            <a:r>
              <a:rPr lang="en-US" altLang="en-US" sz="619" dirty="0">
                <a:solidFill>
                  <a:srgbClr val="003C71"/>
                </a:solidFill>
                <a:latin typeface="Intel Clear"/>
              </a:rPr>
              <a:t>Courtesy  Sean Ahern, CEI and General Motors</a:t>
            </a:r>
          </a:p>
        </p:txBody>
      </p:sp>
      <p:sp>
        <p:nvSpPr>
          <p:cNvPr id="29" name="TextBox 2"/>
          <p:cNvSpPr txBox="1">
            <a:spLocks noChangeArrowheads="1"/>
          </p:cNvSpPr>
          <p:nvPr/>
        </p:nvSpPr>
        <p:spPr bwMode="auto">
          <a:xfrm>
            <a:off x="1460980" y="4464637"/>
            <a:ext cx="1414463" cy="26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Char char="•"/>
              <a:defRPr sz="3200">
                <a:solidFill>
                  <a:srgbClr val="000000"/>
                </a:solidFill>
                <a:latin typeface="Times New Roman" charset="0"/>
                <a:ea typeface="Gothic" charset="0"/>
                <a:cs typeface="Gothic" charset="0"/>
              </a:defRPr>
            </a:lvl1pPr>
            <a:lvl2pPr marL="742950" indent="-285750" algn="l" eaLnBrk="0" hangingPunct="0">
              <a:spcBef>
                <a:spcPts val="700"/>
              </a:spcBef>
              <a:buChar char="–"/>
              <a:defRPr sz="2800">
                <a:solidFill>
                  <a:srgbClr val="000000"/>
                </a:solidFill>
                <a:latin typeface="Times New Roman" charset="0"/>
                <a:ea typeface="Gothic" charset="0"/>
                <a:cs typeface="Gothic" charset="0"/>
              </a:defRPr>
            </a:lvl2pPr>
            <a:lvl3pPr marL="1143000" indent="-228600" algn="l" eaLnBrk="0" hangingPunct="0">
              <a:spcBef>
                <a:spcPts val="600"/>
              </a:spcBef>
              <a:buChar char="•"/>
              <a:defRPr sz="2400">
                <a:solidFill>
                  <a:srgbClr val="000000"/>
                </a:solidFill>
                <a:latin typeface="Times New Roman" charset="0"/>
                <a:ea typeface="Gothic" charset="0"/>
                <a:cs typeface="Gothic" charset="0"/>
              </a:defRPr>
            </a:lvl3pPr>
            <a:lvl4pPr marL="1600200" indent="-228600" algn="l" eaLnBrk="0" hangingPunct="0">
              <a:spcBef>
                <a:spcPts val="500"/>
              </a:spcBef>
              <a:buChar char="–"/>
              <a:defRPr sz="2000">
                <a:solidFill>
                  <a:srgbClr val="000000"/>
                </a:solidFill>
                <a:latin typeface="Times New Roman" charset="0"/>
                <a:ea typeface="Gothic" charset="0"/>
                <a:cs typeface="Gothic" charset="0"/>
              </a:defRPr>
            </a:lvl4pPr>
            <a:lvl5pPr marL="2057400" indent="-228600" algn="l" eaLnBrk="0" hangingPunct="0">
              <a:spcBef>
                <a:spcPts val="500"/>
              </a:spcBef>
              <a:buChar char="»"/>
              <a:defRPr sz="2000">
                <a:solidFill>
                  <a:srgbClr val="000000"/>
                </a:solidFill>
                <a:latin typeface="Times New Roman" charset="0"/>
                <a:ea typeface="Gothic" charset="0"/>
                <a:cs typeface="Gothic" charset="0"/>
              </a:defRPr>
            </a:lvl5pPr>
            <a:lvl6pPr marL="25146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6pPr>
            <a:lvl7pPr marL="29718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7pPr>
            <a:lvl8pPr marL="34290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8pPr>
            <a:lvl9pPr marL="3886200" indent="-228600" eaLnBrk="0" fontAlgn="base" hangingPunct="0">
              <a:spcBef>
                <a:spcPts val="500"/>
              </a:spcBef>
              <a:spcAft>
                <a:spcPct val="0"/>
              </a:spcAft>
              <a:buClr>
                <a:srgbClr val="000000"/>
              </a:buClr>
              <a:buSzPct val="100000"/>
              <a:buFont typeface="Times New Roman" charset="0"/>
              <a:buChar char="»"/>
              <a:defRPr sz="2000">
                <a:solidFill>
                  <a:srgbClr val="000000"/>
                </a:solidFill>
                <a:latin typeface="Times New Roman" charset="0"/>
                <a:ea typeface="Gothic" charset="0"/>
                <a:cs typeface="Gothic" charset="0"/>
              </a:defRPr>
            </a:lvl9pPr>
          </a:lstStyle>
          <a:p>
            <a:pPr algn="ctr" defTabSz="385763" eaLnBrk="1" fontAlgn="base" hangingPunct="1">
              <a:lnSpc>
                <a:spcPct val="90000"/>
              </a:lnSpc>
              <a:spcBef>
                <a:spcPts val="338"/>
              </a:spcBef>
              <a:spcAft>
                <a:spcPct val="0"/>
              </a:spcAft>
              <a:buClr>
                <a:srgbClr val="000000"/>
              </a:buClr>
              <a:buSzPct val="100000"/>
              <a:buNone/>
            </a:pPr>
            <a:r>
              <a:rPr lang="en-US" altLang="en-US" sz="619" dirty="0">
                <a:solidFill>
                  <a:srgbClr val="003C71"/>
                </a:solidFill>
                <a:latin typeface="Intel Clear"/>
              </a:rPr>
              <a:t>Courtesy  Hank Childs, U Oregon, Jian Huang and </a:t>
            </a:r>
            <a:r>
              <a:rPr lang="en-US" altLang="en-US" sz="619" dirty="0" err="1">
                <a:solidFill>
                  <a:srgbClr val="003C71"/>
                </a:solidFill>
                <a:latin typeface="Intel Clear"/>
              </a:rPr>
              <a:t>Alok</a:t>
            </a:r>
            <a:r>
              <a:rPr lang="en-US" altLang="en-US" sz="619" dirty="0">
                <a:solidFill>
                  <a:srgbClr val="003C71"/>
                </a:solidFill>
                <a:latin typeface="Intel Clear"/>
              </a:rPr>
              <a:t> </a:t>
            </a:r>
            <a:r>
              <a:rPr lang="en-US" altLang="en-US" sz="619" dirty="0" err="1">
                <a:solidFill>
                  <a:srgbClr val="003C71"/>
                </a:solidFill>
                <a:latin typeface="Intel Clear"/>
              </a:rPr>
              <a:t>Hota</a:t>
            </a:r>
            <a:r>
              <a:rPr lang="en-US" altLang="en-US" sz="619" dirty="0">
                <a:solidFill>
                  <a:srgbClr val="003C71"/>
                </a:solidFill>
                <a:latin typeface="Intel Clear"/>
              </a:rPr>
              <a:t>, </a:t>
            </a:r>
            <a:r>
              <a:rPr lang="en-US" altLang="en-US" sz="619" dirty="0" err="1">
                <a:solidFill>
                  <a:srgbClr val="003C71"/>
                </a:solidFill>
                <a:latin typeface="Intel Clear"/>
              </a:rPr>
              <a:t>UTenn</a:t>
            </a:r>
            <a:r>
              <a:rPr lang="en-US" altLang="en-US" sz="619" dirty="0">
                <a:solidFill>
                  <a:srgbClr val="003C71"/>
                </a:solidFill>
                <a:latin typeface="Intel Clear"/>
              </a:rPr>
              <a:t> </a:t>
            </a:r>
          </a:p>
        </p:txBody>
      </p:sp>
    </p:spTree>
    <p:extLst>
      <p:ext uri="{BB962C8B-B14F-4D97-AF65-F5344CB8AC3E}">
        <p14:creationId xmlns:p14="http://schemas.microsoft.com/office/powerpoint/2010/main" val="34377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algn="ctr"/>
            <a:r>
              <a:rPr lang="en-US" dirty="0" smtClean="0"/>
              <a:t>Software Defined Visualization </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16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Our Vision: Scalable, Flexible Vis Rendering that </a:t>
            </a:r>
            <a:r>
              <a:rPr lang="en-US" sz="2400" dirty="0"/>
              <a:t>R</a:t>
            </a:r>
            <a:r>
              <a:rPr lang="en-US" sz="2400" dirty="0" smtClean="0"/>
              <a:t>uns Anywhere!</a:t>
            </a:r>
            <a:endParaRPr lang="en-US" sz="24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55073" y="723872"/>
            <a:ext cx="1189037"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4838840" y="1864672"/>
            <a:ext cx="812800" cy="2878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3280" y="3924856"/>
            <a:ext cx="2303982" cy="461665"/>
          </a:xfrm>
          <a:prstGeom prst="rect">
            <a:avLst/>
          </a:prstGeom>
          <a:noFill/>
        </p:spPr>
        <p:txBody>
          <a:bodyPr wrap="square" rtlCol="0">
            <a:spAutoFit/>
          </a:bodyPr>
          <a:lstStyle/>
          <a:p>
            <a:pPr algn="ctr"/>
            <a:r>
              <a:rPr lang="en-US" sz="1200" dirty="0" smtClean="0">
                <a:solidFill>
                  <a:srgbClr val="1F497D"/>
                </a:solidFill>
              </a:rPr>
              <a:t>Standalone Laptops or Workstations</a:t>
            </a:r>
            <a:endParaRPr lang="en-US" sz="1200" dirty="0">
              <a:solidFill>
                <a:srgbClr val="1F497D"/>
              </a:solidFill>
            </a:endParaRPr>
          </a:p>
        </p:txBody>
      </p:sp>
      <p:pic>
        <p:nvPicPr>
          <p:cNvPr id="15" name="Picture 14" descr="FIU.jpg"/>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975425" y="1037134"/>
            <a:ext cx="564835" cy="388884"/>
          </a:xfrm>
          <a:prstGeom prst="rect">
            <a:avLst/>
          </a:prstGeom>
          <a:ln w="12700" cmpd="sng">
            <a:solidFill>
              <a:schemeClr val="tx1"/>
            </a:solidFill>
          </a:ln>
        </p:spPr>
      </p:pic>
      <p:sp>
        <p:nvSpPr>
          <p:cNvPr id="16" name="TextBox 15"/>
          <p:cNvSpPr txBox="1"/>
          <p:nvPr/>
        </p:nvSpPr>
        <p:spPr>
          <a:xfrm>
            <a:off x="2767939" y="4320911"/>
            <a:ext cx="2430162" cy="461665"/>
          </a:xfrm>
          <a:prstGeom prst="rect">
            <a:avLst/>
          </a:prstGeom>
          <a:noFill/>
        </p:spPr>
        <p:txBody>
          <a:bodyPr wrap="square" rtlCol="0">
            <a:spAutoFit/>
          </a:bodyPr>
          <a:lstStyle/>
          <a:p>
            <a:pPr algn="ctr"/>
            <a:r>
              <a:rPr lang="en-US" sz="1200" dirty="0" smtClean="0">
                <a:solidFill>
                  <a:srgbClr val="1F497D"/>
                </a:solidFill>
              </a:rPr>
              <a:t>Big Memory Nodes or Rendering Focused Clusters</a:t>
            </a:r>
            <a:endParaRPr lang="en-US" sz="1200" dirty="0">
              <a:solidFill>
                <a:srgbClr val="1F497D"/>
              </a:solidFill>
            </a:endParaRPr>
          </a:p>
        </p:txBody>
      </p:sp>
      <p:sp>
        <p:nvSpPr>
          <p:cNvPr id="17" name="TextBox 16"/>
          <p:cNvSpPr txBox="1"/>
          <p:nvPr/>
        </p:nvSpPr>
        <p:spPr>
          <a:xfrm>
            <a:off x="5753748" y="4155689"/>
            <a:ext cx="2430162" cy="461665"/>
          </a:xfrm>
          <a:prstGeom prst="rect">
            <a:avLst/>
          </a:prstGeom>
          <a:noFill/>
        </p:spPr>
        <p:txBody>
          <a:bodyPr wrap="square" rtlCol="0">
            <a:spAutoFit/>
          </a:bodyPr>
          <a:lstStyle/>
          <a:p>
            <a:pPr algn="ctr"/>
            <a:r>
              <a:rPr lang="en-US" sz="1200" dirty="0" smtClean="0">
                <a:solidFill>
                  <a:srgbClr val="1F497D"/>
                </a:solidFill>
              </a:rPr>
              <a:t>Large </a:t>
            </a:r>
            <a:r>
              <a:rPr lang="en-US" sz="1200" dirty="0" err="1" smtClean="0">
                <a:solidFill>
                  <a:srgbClr val="1F497D"/>
                </a:solidFill>
              </a:rPr>
              <a:t>Compute</a:t>
            </a:r>
            <a:r>
              <a:rPr lang="en-US" sz="1200" dirty="0" err="1">
                <a:solidFill>
                  <a:srgbClr val="1F497D"/>
                </a:solidFill>
              </a:rPr>
              <a:t>+</a:t>
            </a:r>
            <a:r>
              <a:rPr lang="en-US" sz="1200" dirty="0" err="1" smtClean="0">
                <a:solidFill>
                  <a:srgbClr val="1F497D"/>
                </a:solidFill>
              </a:rPr>
              <a:t>Vis</a:t>
            </a:r>
            <a:r>
              <a:rPr lang="en-US" sz="1200" dirty="0" smtClean="0">
                <a:solidFill>
                  <a:srgbClr val="1F497D"/>
                </a:solidFill>
              </a:rPr>
              <a:t> clusters with </a:t>
            </a:r>
          </a:p>
          <a:p>
            <a:pPr algn="ctr"/>
            <a:r>
              <a:rPr lang="en-US" sz="1200" dirty="0" smtClean="0">
                <a:solidFill>
                  <a:srgbClr val="1F497D"/>
                </a:solidFill>
              </a:rPr>
              <a:t>Local or Remote Clients</a:t>
            </a:r>
            <a:endParaRPr lang="en-US" sz="1200" dirty="0">
              <a:solidFill>
                <a:srgbClr val="1F497D"/>
              </a:solidFill>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68698" y="1830288"/>
            <a:ext cx="2633663" cy="2457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3161838" y="2671536"/>
            <a:ext cx="1222292" cy="1557984"/>
            <a:chOff x="3936850" y="1687394"/>
            <a:chExt cx="1222292" cy="1557984"/>
          </a:xfrm>
        </p:grpSpPr>
        <p:pic>
          <p:nvPicPr>
            <p:cNvPr id="22" name="Picture 8" descr="rack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02300" y="2287214"/>
              <a:ext cx="604442" cy="801648"/>
            </a:xfrm>
            <a:prstGeom prst="rect">
              <a:avLst/>
            </a:prstGeom>
            <a:ln>
              <a:noFill/>
            </a:ln>
            <a:effectLst>
              <a:outerShdw blurRad="190500" algn="tl" rotWithShape="0">
                <a:srgbClr val="000000">
                  <a:alpha val="70000"/>
                </a:srgbClr>
              </a:outerShdw>
            </a:effectLst>
          </p:spPr>
        </p:pic>
        <p:pic>
          <p:nvPicPr>
            <p:cNvPr id="23" name="Picture 8" descr="rack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02300" y="1687394"/>
              <a:ext cx="604442" cy="801648"/>
            </a:xfrm>
            <a:prstGeom prst="rect">
              <a:avLst/>
            </a:prstGeom>
            <a:ln>
              <a:noFill/>
            </a:ln>
            <a:effectLst>
              <a:outerShdw blurRad="190500" algn="tl" rotWithShape="0">
                <a:srgbClr val="000000">
                  <a:alpha val="70000"/>
                </a:srgbClr>
              </a:outerShdw>
            </a:effectLst>
          </p:spPr>
        </p:pic>
        <p:pic>
          <p:nvPicPr>
            <p:cNvPr id="24" name="Picture 8" descr="rack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54700" y="2439614"/>
              <a:ext cx="604442" cy="801648"/>
            </a:xfrm>
            <a:prstGeom prst="rect">
              <a:avLst/>
            </a:prstGeom>
            <a:ln>
              <a:noFill/>
            </a:ln>
            <a:effectLst>
              <a:outerShdw blurRad="190500" algn="tl" rotWithShape="0">
                <a:srgbClr val="000000">
                  <a:alpha val="70000"/>
                </a:srgbClr>
              </a:outerShdw>
            </a:effectLst>
          </p:spPr>
        </p:pic>
        <p:pic>
          <p:nvPicPr>
            <p:cNvPr id="25" name="Picture 8" descr="rack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54700" y="1790366"/>
              <a:ext cx="604442" cy="801648"/>
            </a:xfrm>
            <a:prstGeom prst="rect">
              <a:avLst/>
            </a:prstGeom>
            <a:ln>
              <a:noFill/>
            </a:ln>
            <a:effectLst>
              <a:outerShdw blurRad="190500" algn="tl" rotWithShape="0">
                <a:srgbClr val="000000">
                  <a:alpha val="70000"/>
                </a:srgbClr>
              </a:outerShdw>
            </a:effectLst>
          </p:spPr>
        </p:pic>
        <p:pic>
          <p:nvPicPr>
            <p:cNvPr id="155" name="Picture 8" descr="rack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36850" y="2291330"/>
              <a:ext cx="604442" cy="801648"/>
            </a:xfrm>
            <a:prstGeom prst="rect">
              <a:avLst/>
            </a:prstGeom>
            <a:ln>
              <a:noFill/>
            </a:ln>
            <a:effectLst>
              <a:outerShdw blurRad="190500" algn="tl" rotWithShape="0">
                <a:srgbClr val="000000">
                  <a:alpha val="70000"/>
                </a:srgbClr>
              </a:outerShdw>
            </a:effectLst>
          </p:spPr>
        </p:pic>
        <p:pic>
          <p:nvPicPr>
            <p:cNvPr id="156" name="Picture 8" descr="rack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36850" y="1691510"/>
              <a:ext cx="604442" cy="801648"/>
            </a:xfrm>
            <a:prstGeom prst="rect">
              <a:avLst/>
            </a:prstGeom>
            <a:ln>
              <a:noFill/>
            </a:ln>
            <a:effectLst>
              <a:outerShdw blurRad="190500" algn="tl" rotWithShape="0">
                <a:srgbClr val="000000">
                  <a:alpha val="70000"/>
                </a:srgbClr>
              </a:outerShdw>
            </a:effectLst>
          </p:spPr>
        </p:pic>
        <p:pic>
          <p:nvPicPr>
            <p:cNvPr id="157" name="Picture 8" descr="rack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89250" y="2443730"/>
              <a:ext cx="604442" cy="801648"/>
            </a:xfrm>
            <a:prstGeom prst="rect">
              <a:avLst/>
            </a:prstGeom>
            <a:ln>
              <a:noFill/>
            </a:ln>
            <a:effectLst>
              <a:outerShdw blurRad="190500" algn="tl" rotWithShape="0">
                <a:srgbClr val="000000">
                  <a:alpha val="70000"/>
                </a:srgbClr>
              </a:outerShdw>
            </a:effectLst>
          </p:spPr>
        </p:pic>
        <p:pic>
          <p:nvPicPr>
            <p:cNvPr id="158" name="Picture 8" descr="rack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89250" y="1794482"/>
              <a:ext cx="604442" cy="801648"/>
            </a:xfrm>
            <a:prstGeom prst="rect">
              <a:avLst/>
            </a:prstGeom>
            <a:ln>
              <a:noFill/>
            </a:ln>
            <a:effectLst>
              <a:outerShdw blurRad="190500" algn="tl" rotWithShape="0">
                <a:srgbClr val="000000">
                  <a:alpha val="70000"/>
                </a:srgbClr>
              </a:outerShdw>
            </a:effectLst>
          </p:spPr>
        </p:pic>
      </p:grpSp>
      <p:pic>
        <p:nvPicPr>
          <p:cNvPr id="26" name="Picture 2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8340" y="1722572"/>
            <a:ext cx="905208" cy="754340"/>
          </a:xfrm>
          <a:prstGeom prst="rect">
            <a:avLst/>
          </a:prstGeom>
          <a:effectLst/>
        </p:spPr>
      </p:pic>
      <p:pic>
        <p:nvPicPr>
          <p:cNvPr id="27" name="Picture 26" descr="FIU.jpg"/>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rot="435055">
            <a:off x="552538" y="1876103"/>
            <a:ext cx="450710" cy="292719"/>
          </a:xfrm>
          <a:prstGeom prst="rect">
            <a:avLst/>
          </a:prstGeom>
          <a:ln w="12700" cmpd="sng">
            <a:solidFill>
              <a:schemeClr val="tx1"/>
            </a:solidFill>
          </a:ln>
        </p:spPr>
      </p:pic>
      <p:pic>
        <p:nvPicPr>
          <p:cNvPr id="28" name="Picture 4"/>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722899" y="1039208"/>
            <a:ext cx="2043179" cy="1220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29" name="Straight Arrow Connector 28"/>
          <p:cNvCxnSpPr/>
          <p:nvPr/>
        </p:nvCxnSpPr>
        <p:spPr>
          <a:xfrm flipH="1" flipV="1">
            <a:off x="3712771" y="2372679"/>
            <a:ext cx="8704" cy="2517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388240" y="1809109"/>
            <a:ext cx="5333" cy="2672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6764" y="2765152"/>
            <a:ext cx="1189037"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6" name="Picture 35" descr="FIU.jpg"/>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87116" y="3073364"/>
            <a:ext cx="564835" cy="388884"/>
          </a:xfrm>
          <a:prstGeom prst="rect">
            <a:avLst/>
          </a:prstGeom>
          <a:ln w="12700" cmpd="sng">
            <a:solidFill>
              <a:schemeClr val="tx1"/>
            </a:solidFill>
          </a:ln>
        </p:spPr>
      </p:pic>
      <p:sp>
        <p:nvSpPr>
          <p:cNvPr id="37" name="Cloud"/>
          <p:cNvSpPr>
            <a:spLocks noChangeAspect="1" noEditPoints="1" noChangeArrowheads="1"/>
          </p:cNvSpPr>
          <p:nvPr/>
        </p:nvSpPr>
        <p:spPr bwMode="auto">
          <a:xfrm>
            <a:off x="5702947" y="1104802"/>
            <a:ext cx="1278203" cy="64243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1">
              <a:lumMod val="85000"/>
            </a:schemeClr>
          </a:solidFill>
          <a:ln w="9525">
            <a:solidFill>
              <a:srgbClr val="000000"/>
            </a:solidFill>
            <a:miter lim="800000"/>
            <a:headEnd/>
            <a:tailEnd/>
          </a:ln>
          <a:effectLst>
            <a:outerShdw dist="107763" dir="2700000" algn="ctr" rotWithShape="0">
              <a:srgbClr val="808080"/>
            </a:outerShdw>
          </a:effectLst>
        </p:spPr>
        <p:txBody>
          <a:bodyPr vert="horz" wrap="square" lIns="91431" tIns="45716" rIns="91431" bIns="45716" numCol="1" anchor="t" anchorCtr="0" compatLnSpc="1">
            <a:prstTxWarp prst="textNoShape">
              <a:avLst/>
            </a:prstTxWarp>
          </a:bodyPr>
          <a:lstStyle/>
          <a:p>
            <a:pPr defTabSz="914309"/>
            <a:r>
              <a:rPr lang="en-US" sz="1100" dirty="0" smtClean="0">
                <a:solidFill>
                  <a:schemeClr val="bg2"/>
                </a:solidFill>
                <a:cs typeface="Arial"/>
              </a:rPr>
              <a:t>Cloud or</a:t>
            </a:r>
          </a:p>
          <a:p>
            <a:pPr defTabSz="914309"/>
            <a:r>
              <a:rPr lang="en-US" sz="1100" dirty="0" smtClean="0">
                <a:solidFill>
                  <a:schemeClr val="bg2"/>
                </a:solidFill>
                <a:cs typeface="Arial"/>
              </a:rPr>
              <a:t>Network</a:t>
            </a:r>
            <a:endParaRPr lang="en-US" sz="1100" dirty="0">
              <a:solidFill>
                <a:schemeClr val="bg2"/>
              </a:solidFill>
              <a:cs typeface="Arial"/>
            </a:endParaRPr>
          </a:p>
        </p:txBody>
      </p:sp>
      <p:cxnSp>
        <p:nvCxnSpPr>
          <p:cNvPr id="39" name="Straight Arrow Connector 38"/>
          <p:cNvCxnSpPr/>
          <p:nvPr/>
        </p:nvCxnSpPr>
        <p:spPr>
          <a:xfrm flipH="1">
            <a:off x="7082510" y="1136531"/>
            <a:ext cx="829732" cy="2032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6904708" y="1644532"/>
            <a:ext cx="1126065" cy="57573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5139">
            <a:off x="8007265" y="2033147"/>
            <a:ext cx="905208" cy="754340"/>
          </a:xfrm>
          <a:prstGeom prst="rect">
            <a:avLst/>
          </a:prstGeom>
          <a:effectLst/>
        </p:spPr>
      </p:pic>
      <p:pic>
        <p:nvPicPr>
          <p:cNvPr id="49" name="Picture 48" descr="FIU.jpg"/>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a:ext>
            </a:extLst>
          </a:blip>
          <a:stretch>
            <a:fillRect/>
          </a:stretch>
        </p:blipFill>
        <p:spPr>
          <a:xfrm rot="567945">
            <a:off x="8360402" y="2180098"/>
            <a:ext cx="435253" cy="282680"/>
          </a:xfrm>
          <a:prstGeom prst="rect">
            <a:avLst/>
          </a:prstGeom>
          <a:ln w="12700" cmpd="sng">
            <a:solidFill>
              <a:schemeClr val="tx1"/>
            </a:solidFill>
          </a:ln>
        </p:spPr>
      </p:pic>
    </p:spTree>
    <p:extLst>
      <p:ext uri="{BB962C8B-B14F-4D97-AF65-F5344CB8AC3E}">
        <p14:creationId xmlns:p14="http://schemas.microsoft.com/office/powerpoint/2010/main" val="136779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287" y="1062554"/>
            <a:ext cx="5743575" cy="3657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Round Same Side Corner Rectangle 9"/>
          <p:cNvSpPr/>
          <p:nvPr/>
        </p:nvSpPr>
        <p:spPr>
          <a:xfrm rot="5400000">
            <a:off x="6785104" y="228412"/>
            <a:ext cx="1100329" cy="3404801"/>
          </a:xfrm>
          <a:prstGeom prst="round2SameRect">
            <a:avLst/>
          </a:prstGeom>
          <a:gradFill>
            <a:gsLst>
              <a:gs pos="0">
                <a:schemeClr val="bg1">
                  <a:lumMod val="50000"/>
                  <a:alpha val="60000"/>
                </a:schemeClr>
              </a:gs>
              <a:gs pos="100000">
                <a:schemeClr val="bg1">
                  <a:lumMod val="50000"/>
                  <a:alpha val="10000"/>
                </a:schemeClr>
              </a:gs>
            </a:gsLst>
            <a:lin ang="16200000" scaled="0"/>
          </a:gradFill>
          <a:ln>
            <a:noFill/>
          </a:ln>
          <a:effectLst>
            <a:softEdge rad="25400"/>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ound Same Side Corner Rectangle 12"/>
          <p:cNvSpPr/>
          <p:nvPr/>
        </p:nvSpPr>
        <p:spPr>
          <a:xfrm rot="5400000">
            <a:off x="6799521" y="1314325"/>
            <a:ext cx="1071493" cy="3404801"/>
          </a:xfrm>
          <a:prstGeom prst="round2SameRect">
            <a:avLst/>
          </a:prstGeom>
          <a:gradFill>
            <a:gsLst>
              <a:gs pos="0">
                <a:schemeClr val="bg1">
                  <a:lumMod val="50000"/>
                  <a:alpha val="60000"/>
                </a:schemeClr>
              </a:gs>
              <a:gs pos="100000">
                <a:schemeClr val="bg1">
                  <a:lumMod val="50000"/>
                  <a:alpha val="10000"/>
                </a:schemeClr>
              </a:gs>
            </a:gsLst>
            <a:lin ang="16200000" scaled="0"/>
          </a:gradFill>
          <a:ln>
            <a:noFill/>
          </a:ln>
          <a:effectLst>
            <a:softEdge rad="25400"/>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Round Same Side Corner Rectangle 13"/>
          <p:cNvSpPr/>
          <p:nvPr/>
        </p:nvSpPr>
        <p:spPr>
          <a:xfrm rot="5400000">
            <a:off x="6761192" y="2431627"/>
            <a:ext cx="1163111" cy="3404801"/>
          </a:xfrm>
          <a:prstGeom prst="round2SameRect">
            <a:avLst/>
          </a:prstGeom>
          <a:gradFill>
            <a:gsLst>
              <a:gs pos="0">
                <a:schemeClr val="bg1">
                  <a:lumMod val="50000"/>
                  <a:alpha val="60000"/>
                </a:schemeClr>
              </a:gs>
              <a:gs pos="100000">
                <a:schemeClr val="bg1">
                  <a:lumMod val="50000"/>
                  <a:alpha val="10000"/>
                </a:schemeClr>
              </a:gs>
            </a:gsLst>
            <a:lin ang="16200000" scaled="0"/>
          </a:gradFill>
          <a:ln>
            <a:noFill/>
          </a:ln>
          <a:effectLst>
            <a:softEdge rad="25400"/>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 name="Title 1"/>
          <p:cNvSpPr>
            <a:spLocks noGrp="1"/>
          </p:cNvSpPr>
          <p:nvPr>
            <p:ph type="title"/>
          </p:nvPr>
        </p:nvSpPr>
        <p:spPr>
          <a:xfrm>
            <a:off x="140070" y="98626"/>
            <a:ext cx="8229600" cy="868680"/>
          </a:xfrm>
        </p:spPr>
        <p:txBody>
          <a:bodyPr/>
          <a:lstStyle/>
          <a:p>
            <a:r>
              <a:rPr lang="en-US" dirty="0" smtClean="0"/>
              <a:t>How? </a:t>
            </a:r>
            <a:br>
              <a:rPr lang="en-US" dirty="0" smtClean="0"/>
            </a:br>
            <a:r>
              <a:rPr lang="en-US" sz="2400" dirty="0" smtClean="0"/>
              <a:t>Intel-Supported </a:t>
            </a:r>
            <a:r>
              <a:rPr lang="en-US" sz="2400" dirty="0"/>
              <a:t>Software Defined Visualization (</a:t>
            </a:r>
            <a:r>
              <a:rPr lang="en-US" sz="2400" dirty="0" err="1"/>
              <a:t>SDVis</a:t>
            </a:r>
            <a:r>
              <a:rPr lang="en-US" sz="2400" dirty="0" smtClean="0"/>
              <a:t>)!  </a:t>
            </a:r>
            <a:br>
              <a:rPr lang="en-US" sz="2400" dirty="0" smtClean="0"/>
            </a:br>
            <a:r>
              <a:rPr lang="en-US" sz="1200" dirty="0" smtClean="0">
                <a:hlinkClick r:id="rId2"/>
              </a:rPr>
              <a:t>http://software.intel.com/sdvis</a:t>
            </a:r>
            <a:r>
              <a:rPr lang="en-US" sz="1200" dirty="0" smtClean="0"/>
              <a:t>     </a:t>
            </a:r>
            <a:r>
              <a:rPr lang="en-US" sz="1200" dirty="0" smtClean="0">
                <a:hlinkClick r:id="rId3"/>
              </a:rPr>
              <a:t>www.sdvis.org</a:t>
            </a:r>
            <a:r>
              <a:rPr lang="en-US" sz="1200" dirty="0" smtClean="0"/>
              <a:t> </a:t>
            </a:r>
            <a:r>
              <a:rPr lang="en-US" dirty="0"/>
              <a:t/>
            </a:r>
            <a:br>
              <a:rPr lang="en-US" dirty="0"/>
            </a:br>
            <a:r>
              <a:rPr lang="en-US" b="1" dirty="0" smtClean="0"/>
              <a:t/>
            </a:r>
            <a:br>
              <a:rPr lang="en-US" b="1" dirty="0" smtClean="0"/>
            </a:br>
            <a:r>
              <a:rPr lang="en-US" b="1" dirty="0" smtClean="0"/>
              <a:t> </a:t>
            </a:r>
            <a:endParaRPr lang="en-US" sz="1700" b="1" dirty="0"/>
          </a:p>
        </p:txBody>
      </p:sp>
      <p:sp>
        <p:nvSpPr>
          <p:cNvPr id="11" name="TextBox 10"/>
          <p:cNvSpPr txBox="1"/>
          <p:nvPr/>
        </p:nvSpPr>
        <p:spPr>
          <a:xfrm>
            <a:off x="5661110" y="1399292"/>
            <a:ext cx="3363274" cy="3316292"/>
          </a:xfrm>
          <a:prstGeom prst="rect">
            <a:avLst/>
          </a:prstGeom>
          <a:solidFill>
            <a:schemeClr val="tx2">
              <a:alpha val="42000"/>
            </a:schemeClr>
          </a:solidFill>
        </p:spPr>
        <p:txBody>
          <a:bodyPr wrap="square" lIns="68580" tIns="34290" rIns="68580" bIns="34290" rtlCol="0">
            <a:spAutoFit/>
          </a:bodyPr>
          <a:lstStyle/>
          <a:p>
            <a:r>
              <a:rPr lang="en-US" sz="1500" b="1" dirty="0">
                <a:solidFill>
                  <a:schemeClr val="bg1"/>
                </a:solidFill>
              </a:rPr>
              <a:t>Embree</a:t>
            </a:r>
          </a:p>
          <a:p>
            <a:pPr marL="285736" indent="-285736">
              <a:buFontTx/>
              <a:buChar char="-"/>
            </a:pPr>
            <a:r>
              <a:rPr lang="en-US" sz="1100" dirty="0">
                <a:solidFill>
                  <a:schemeClr val="bg1"/>
                </a:solidFill>
              </a:rPr>
              <a:t>CPU Optimized Ray Tracing Algorithms </a:t>
            </a:r>
          </a:p>
          <a:p>
            <a:pPr marL="285736" indent="-285736">
              <a:buFontTx/>
              <a:buChar char="-"/>
            </a:pPr>
            <a:r>
              <a:rPr lang="en-US" sz="1100" dirty="0">
                <a:solidFill>
                  <a:schemeClr val="bg1"/>
                </a:solidFill>
              </a:rPr>
              <a:t>‘Tool kit’ for Building Ray Tracings Apps</a:t>
            </a:r>
          </a:p>
          <a:p>
            <a:pPr marL="285736" indent="-285736">
              <a:buFontTx/>
              <a:buChar char="-"/>
            </a:pPr>
            <a:r>
              <a:rPr lang="en-US" sz="1100" dirty="0">
                <a:solidFill>
                  <a:schemeClr val="bg1"/>
                </a:solidFill>
              </a:rPr>
              <a:t>Broadly Adopted by 3rd Party ISVs</a:t>
            </a:r>
          </a:p>
          <a:p>
            <a:pPr marL="285736" indent="-285736">
              <a:buFontTx/>
              <a:buChar char="-"/>
            </a:pPr>
            <a:r>
              <a:rPr lang="en-US" sz="1100" dirty="0">
                <a:solidFill>
                  <a:schemeClr val="bg1"/>
                </a:solidFill>
              </a:rPr>
              <a:t>More at </a:t>
            </a:r>
            <a:r>
              <a:rPr lang="en-US" sz="1100" dirty="0">
                <a:solidFill>
                  <a:schemeClr val="tx2"/>
                </a:solidFill>
              </a:rPr>
              <a:t>http://embree.github.io</a:t>
            </a:r>
          </a:p>
          <a:p>
            <a:pPr marL="285736" indent="-285736">
              <a:buFontTx/>
              <a:buChar char="-"/>
            </a:pPr>
            <a:endParaRPr lang="en-US" sz="1500" b="1" dirty="0" smtClean="0">
              <a:solidFill>
                <a:schemeClr val="bg1"/>
              </a:solidFill>
            </a:endParaRPr>
          </a:p>
          <a:p>
            <a:r>
              <a:rPr lang="en-US" sz="1500" b="1" dirty="0" err="1" smtClean="0">
                <a:solidFill>
                  <a:schemeClr val="bg1"/>
                </a:solidFill>
              </a:rPr>
              <a:t>OSPRay</a:t>
            </a:r>
            <a:endParaRPr lang="en-US" sz="1500" b="1" dirty="0">
              <a:solidFill>
                <a:schemeClr val="bg1"/>
              </a:solidFill>
            </a:endParaRPr>
          </a:p>
          <a:p>
            <a:pPr marL="285736" indent="-285736">
              <a:buFontTx/>
              <a:buChar char="-"/>
            </a:pPr>
            <a:r>
              <a:rPr lang="en-US" sz="1100" dirty="0">
                <a:solidFill>
                  <a:schemeClr val="bg1"/>
                </a:solidFill>
              </a:rPr>
              <a:t>Rendering Engine Based on </a:t>
            </a:r>
            <a:r>
              <a:rPr lang="en-US" sz="1100" dirty="0" err="1" smtClean="0">
                <a:solidFill>
                  <a:schemeClr val="bg1"/>
                </a:solidFill>
              </a:rPr>
              <a:t>Embree</a:t>
            </a:r>
            <a:endParaRPr lang="en-US" sz="1100" dirty="0">
              <a:solidFill>
                <a:schemeClr val="bg1"/>
              </a:solidFill>
            </a:endParaRPr>
          </a:p>
          <a:p>
            <a:pPr marL="285736" indent="-285736">
              <a:buFontTx/>
              <a:buChar char="-"/>
            </a:pPr>
            <a:r>
              <a:rPr lang="en-US" sz="1100" dirty="0" smtClean="0">
                <a:solidFill>
                  <a:schemeClr val="bg1"/>
                </a:solidFill>
              </a:rPr>
              <a:t> </a:t>
            </a:r>
            <a:r>
              <a:rPr lang="en-US" sz="1100" dirty="0">
                <a:solidFill>
                  <a:schemeClr val="bg1"/>
                </a:solidFill>
              </a:rPr>
              <a:t>API Designed to Ease </a:t>
            </a:r>
            <a:r>
              <a:rPr lang="en-US" sz="1100" dirty="0" smtClean="0">
                <a:solidFill>
                  <a:schemeClr val="bg1"/>
                </a:solidFill>
              </a:rPr>
              <a:t>Creation </a:t>
            </a:r>
            <a:r>
              <a:rPr lang="en-US" sz="1100" dirty="0">
                <a:solidFill>
                  <a:schemeClr val="bg1"/>
                </a:solidFill>
              </a:rPr>
              <a:t>of Visualization Software</a:t>
            </a:r>
          </a:p>
          <a:p>
            <a:pPr marL="285736" indent="-285736">
              <a:buFontTx/>
              <a:buChar char="-"/>
            </a:pPr>
            <a:r>
              <a:rPr lang="en-US" sz="1100" dirty="0">
                <a:solidFill>
                  <a:schemeClr val="bg1"/>
                </a:solidFill>
              </a:rPr>
              <a:t>More at </a:t>
            </a:r>
            <a:r>
              <a:rPr lang="en-US" sz="1100" dirty="0">
                <a:solidFill>
                  <a:schemeClr val="tx2"/>
                </a:solidFill>
              </a:rPr>
              <a:t>http://</a:t>
            </a:r>
            <a:r>
              <a:rPr lang="en-US" sz="1100" dirty="0" smtClean="0">
                <a:solidFill>
                  <a:schemeClr val="tx2"/>
                </a:solidFill>
              </a:rPr>
              <a:t>ospray.org</a:t>
            </a:r>
          </a:p>
          <a:p>
            <a:pPr marL="285736" indent="-285736">
              <a:buFontTx/>
              <a:buChar char="-"/>
            </a:pPr>
            <a:endParaRPr lang="en-US" sz="800" b="1" dirty="0" smtClean="0">
              <a:solidFill>
                <a:schemeClr val="bg1"/>
              </a:solidFill>
            </a:endParaRPr>
          </a:p>
          <a:p>
            <a:r>
              <a:rPr lang="en-US" sz="1500" b="1" dirty="0" err="1" smtClean="0">
                <a:solidFill>
                  <a:schemeClr val="bg1"/>
                </a:solidFill>
              </a:rPr>
              <a:t>OpenSWR</a:t>
            </a:r>
            <a:endParaRPr lang="en-US" sz="1500" b="1" baseline="30000" dirty="0">
              <a:solidFill>
                <a:schemeClr val="bg1"/>
              </a:solidFill>
            </a:endParaRPr>
          </a:p>
          <a:p>
            <a:pPr marL="285736" indent="-285736">
              <a:buFontTx/>
              <a:buChar char="-"/>
            </a:pPr>
            <a:endParaRPr lang="en-US" sz="1100" dirty="0" smtClean="0">
              <a:solidFill>
                <a:schemeClr val="bg1"/>
              </a:solidFill>
            </a:endParaRPr>
          </a:p>
          <a:p>
            <a:pPr marL="285736" indent="-285736">
              <a:buFontTx/>
              <a:buChar char="-"/>
            </a:pPr>
            <a:r>
              <a:rPr lang="en-US" sz="1100" dirty="0" smtClean="0">
                <a:solidFill>
                  <a:schemeClr val="bg1"/>
                </a:solidFill>
              </a:rPr>
              <a:t>High Performance CPU Vis Rasterization</a:t>
            </a:r>
            <a:endParaRPr lang="en-US" sz="1100" dirty="0">
              <a:solidFill>
                <a:schemeClr val="bg1"/>
              </a:solidFill>
            </a:endParaRPr>
          </a:p>
          <a:p>
            <a:pPr marL="285736" indent="-285736">
              <a:buFontTx/>
              <a:buChar char="-"/>
            </a:pPr>
            <a:r>
              <a:rPr lang="en-US" sz="1100" dirty="0" smtClean="0">
                <a:solidFill>
                  <a:schemeClr val="bg1"/>
                </a:solidFill>
              </a:rPr>
              <a:t>Fully Integrated into MESA v12.0+</a:t>
            </a:r>
            <a:endParaRPr lang="en-US" sz="1100" dirty="0">
              <a:solidFill>
                <a:schemeClr val="bg1"/>
              </a:solidFill>
            </a:endParaRPr>
          </a:p>
          <a:p>
            <a:pPr marL="285736" indent="-285736">
              <a:buFontTx/>
              <a:buChar char="-"/>
            </a:pPr>
            <a:r>
              <a:rPr lang="en-US" sz="1100" dirty="0">
                <a:solidFill>
                  <a:schemeClr val="bg1"/>
                </a:solidFill>
              </a:rPr>
              <a:t>Supports ParaView, Visit, </a:t>
            </a:r>
            <a:r>
              <a:rPr lang="en-US" sz="1100" dirty="0" smtClean="0">
                <a:solidFill>
                  <a:schemeClr val="bg1"/>
                </a:solidFill>
              </a:rPr>
              <a:t>VTK, </a:t>
            </a:r>
            <a:r>
              <a:rPr lang="en-US" sz="1100" dirty="0" err="1" smtClean="0">
                <a:solidFill>
                  <a:schemeClr val="bg1"/>
                </a:solidFill>
              </a:rPr>
              <a:t>EnSight</a:t>
            </a:r>
            <a:r>
              <a:rPr lang="en-US" sz="1100" dirty="0" smtClean="0">
                <a:solidFill>
                  <a:schemeClr val="bg1"/>
                </a:solidFill>
              </a:rPr>
              <a:t>, VL3 </a:t>
            </a:r>
            <a:endParaRPr lang="en-US" sz="1100" dirty="0">
              <a:solidFill>
                <a:schemeClr val="bg1"/>
              </a:solidFill>
            </a:endParaRPr>
          </a:p>
          <a:p>
            <a:pPr marL="285736" indent="-285736">
              <a:buFontTx/>
              <a:buChar char="-"/>
            </a:pPr>
            <a:r>
              <a:rPr lang="en-US" sz="1100" dirty="0">
                <a:solidFill>
                  <a:schemeClr val="bg1"/>
                </a:solidFill>
              </a:rPr>
              <a:t>More at </a:t>
            </a:r>
            <a:r>
              <a:rPr lang="en-US" sz="1100" dirty="0">
                <a:solidFill>
                  <a:schemeClr val="tx2"/>
                </a:solidFill>
              </a:rPr>
              <a:t>http</a:t>
            </a:r>
            <a:r>
              <a:rPr lang="en-US" sz="1100" dirty="0" smtClean="0">
                <a:solidFill>
                  <a:schemeClr val="tx2"/>
                </a:solidFill>
              </a:rPr>
              <a:t>://mesa3d.org ; www.openswr.org </a:t>
            </a:r>
            <a:endParaRPr lang="en-US" sz="1100" dirty="0">
              <a:solidFill>
                <a:schemeClr val="tx2"/>
              </a:solidFill>
            </a:endParaRPr>
          </a:p>
        </p:txBody>
      </p:sp>
      <p:sp>
        <p:nvSpPr>
          <p:cNvPr id="12" name="TextBox 11"/>
          <p:cNvSpPr txBox="1"/>
          <p:nvPr/>
        </p:nvSpPr>
        <p:spPr>
          <a:xfrm>
            <a:off x="3051671" y="3093677"/>
            <a:ext cx="1653084" cy="171694"/>
          </a:xfrm>
          <a:prstGeom prst="rect">
            <a:avLst/>
          </a:prstGeom>
          <a:noFill/>
        </p:spPr>
        <p:txBody>
          <a:bodyPr wrap="square" lIns="68580" tIns="34290" rIns="68580" bIns="34290" rtlCol="0">
            <a:spAutoFit/>
          </a:bodyPr>
          <a:lstStyle/>
          <a:p>
            <a:r>
              <a:rPr lang="en-US" sz="900" dirty="0"/>
              <a:t>Standard OpenGL Image </a:t>
            </a:r>
          </a:p>
        </p:txBody>
      </p:sp>
      <p:pic>
        <p:nvPicPr>
          <p:cNvPr id="1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069926" y="3265052"/>
            <a:ext cx="2448543" cy="123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075559" y="1380646"/>
            <a:ext cx="2442908" cy="123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3079075" y="1209271"/>
            <a:ext cx="1941579" cy="171694"/>
          </a:xfrm>
          <a:prstGeom prst="rect">
            <a:avLst/>
          </a:prstGeom>
          <a:noFill/>
        </p:spPr>
        <p:txBody>
          <a:bodyPr wrap="square" lIns="68580" tIns="34290" rIns="68580" bIns="34290" rtlCol="0">
            <a:spAutoFit/>
          </a:bodyPr>
          <a:lstStyle/>
          <a:p>
            <a:r>
              <a:rPr lang="en-US" sz="900" dirty="0"/>
              <a:t>Image Rendered by OSPRay</a:t>
            </a:r>
          </a:p>
        </p:txBody>
      </p:sp>
      <p:grpSp>
        <p:nvGrpSpPr>
          <p:cNvPr id="19" name="Group 18"/>
          <p:cNvGrpSpPr/>
          <p:nvPr/>
        </p:nvGrpSpPr>
        <p:grpSpPr>
          <a:xfrm>
            <a:off x="130795" y="3037852"/>
            <a:ext cx="2640540" cy="1360825"/>
            <a:chOff x="577923" y="1075518"/>
            <a:chExt cx="5804451" cy="3013601"/>
          </a:xfrm>
        </p:grpSpPr>
        <p:pic>
          <p:nvPicPr>
            <p:cNvPr id="20"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93337" y="2436189"/>
              <a:ext cx="11890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descr="FIU.jpg"/>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5322156" y="2741386"/>
              <a:ext cx="564835" cy="388884"/>
            </a:xfrm>
            <a:prstGeom prst="rect">
              <a:avLst/>
            </a:prstGeom>
            <a:ln w="12700" cmpd="sng">
              <a:solidFill>
                <a:schemeClr val="tx1"/>
              </a:solidFill>
            </a:ln>
          </p:spPr>
        </p:pic>
        <p:cxnSp>
          <p:nvCxnSpPr>
            <p:cNvPr id="21" name="Straight Arrow Connector 20"/>
            <p:cNvCxnSpPr/>
            <p:nvPr/>
          </p:nvCxnSpPr>
          <p:spPr>
            <a:xfrm flipV="1">
              <a:off x="2995295" y="2996361"/>
              <a:ext cx="354487" cy="123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821796" y="2996361"/>
              <a:ext cx="371541"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4"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77923" y="1631669"/>
              <a:ext cx="2633663"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3505595" y="2217369"/>
              <a:ext cx="1222292" cy="1557984"/>
              <a:chOff x="3936850" y="1687394"/>
              <a:chExt cx="1222292" cy="1557984"/>
            </a:xfrm>
            <a:effectLst>
              <a:glow rad="342900">
                <a:srgbClr val="92D050">
                  <a:alpha val="64000"/>
                </a:srgbClr>
              </a:glow>
            </a:effectLst>
          </p:grpSpPr>
          <p:pic>
            <p:nvPicPr>
              <p:cNvPr id="27" name="Picture 8" descr="rack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02300" y="2287214"/>
                <a:ext cx="604442" cy="801648"/>
              </a:xfrm>
              <a:prstGeom prst="rect">
                <a:avLst/>
              </a:prstGeom>
              <a:ln>
                <a:noFill/>
              </a:ln>
              <a:effectLst>
                <a:outerShdw blurRad="190500" algn="tl" rotWithShape="0">
                  <a:srgbClr val="000000">
                    <a:alpha val="70000"/>
                  </a:srgbClr>
                </a:outerShdw>
              </a:effectLst>
            </p:spPr>
          </p:pic>
          <p:pic>
            <p:nvPicPr>
              <p:cNvPr id="28" name="Picture 8" descr="rack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02300" y="1687394"/>
                <a:ext cx="604442" cy="801648"/>
              </a:xfrm>
              <a:prstGeom prst="rect">
                <a:avLst/>
              </a:prstGeom>
              <a:ln>
                <a:noFill/>
              </a:ln>
              <a:effectLst>
                <a:outerShdw blurRad="190500" algn="tl" rotWithShape="0">
                  <a:srgbClr val="000000">
                    <a:alpha val="70000"/>
                  </a:srgbClr>
                </a:outerShdw>
              </a:effectLst>
            </p:spPr>
          </p:pic>
          <p:pic>
            <p:nvPicPr>
              <p:cNvPr id="29" name="Picture 8" descr="rack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54700" y="2439614"/>
                <a:ext cx="604442" cy="801648"/>
              </a:xfrm>
              <a:prstGeom prst="rect">
                <a:avLst/>
              </a:prstGeom>
              <a:ln>
                <a:noFill/>
              </a:ln>
              <a:effectLst>
                <a:outerShdw blurRad="190500" algn="tl" rotWithShape="0">
                  <a:srgbClr val="000000">
                    <a:alpha val="70000"/>
                  </a:srgbClr>
                </a:outerShdw>
              </a:effectLst>
            </p:spPr>
          </p:pic>
          <p:pic>
            <p:nvPicPr>
              <p:cNvPr id="30" name="Picture 8" descr="rack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54700" y="1790366"/>
                <a:ext cx="604442" cy="801648"/>
              </a:xfrm>
              <a:prstGeom prst="rect">
                <a:avLst/>
              </a:prstGeom>
              <a:ln>
                <a:noFill/>
              </a:ln>
              <a:effectLst>
                <a:outerShdw blurRad="190500" algn="tl" rotWithShape="0">
                  <a:srgbClr val="000000">
                    <a:alpha val="70000"/>
                  </a:srgbClr>
                </a:outerShdw>
              </a:effectLst>
            </p:spPr>
          </p:pic>
          <p:pic>
            <p:nvPicPr>
              <p:cNvPr id="31" name="Picture 8" descr="rack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36850" y="2291330"/>
                <a:ext cx="604442" cy="801648"/>
              </a:xfrm>
              <a:prstGeom prst="rect">
                <a:avLst/>
              </a:prstGeom>
              <a:ln>
                <a:noFill/>
              </a:ln>
              <a:effectLst>
                <a:outerShdw blurRad="190500" algn="tl" rotWithShape="0">
                  <a:srgbClr val="000000">
                    <a:alpha val="70000"/>
                  </a:srgbClr>
                </a:outerShdw>
              </a:effectLst>
            </p:spPr>
          </p:pic>
          <p:pic>
            <p:nvPicPr>
              <p:cNvPr id="32" name="Picture 8" descr="rack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36850" y="1691510"/>
                <a:ext cx="604442" cy="801648"/>
              </a:xfrm>
              <a:prstGeom prst="rect">
                <a:avLst/>
              </a:prstGeom>
              <a:ln>
                <a:noFill/>
              </a:ln>
              <a:effectLst>
                <a:outerShdw blurRad="190500" algn="tl" rotWithShape="0">
                  <a:srgbClr val="000000">
                    <a:alpha val="70000"/>
                  </a:srgbClr>
                </a:outerShdw>
              </a:effectLst>
            </p:spPr>
          </p:pic>
          <p:pic>
            <p:nvPicPr>
              <p:cNvPr id="33" name="Picture 8" descr="rack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89250" y="2443730"/>
                <a:ext cx="604442" cy="801648"/>
              </a:xfrm>
              <a:prstGeom prst="rect">
                <a:avLst/>
              </a:prstGeom>
              <a:ln>
                <a:noFill/>
              </a:ln>
              <a:effectLst>
                <a:outerShdw blurRad="190500" algn="tl" rotWithShape="0">
                  <a:srgbClr val="000000">
                    <a:alpha val="70000"/>
                  </a:srgbClr>
                </a:outerShdw>
              </a:effectLst>
            </p:spPr>
          </p:pic>
          <p:pic>
            <p:nvPicPr>
              <p:cNvPr id="34" name="Picture 8" descr="rack1"/>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089250" y="1794482"/>
                <a:ext cx="604442" cy="801648"/>
              </a:xfrm>
              <a:prstGeom prst="rect">
                <a:avLst/>
              </a:prstGeom>
              <a:ln>
                <a:noFill/>
              </a:ln>
              <a:effectLst>
                <a:outerShdw blurRad="190500" algn="tl" rotWithShape="0">
                  <a:srgbClr val="000000">
                    <a:alpha val="70000"/>
                  </a:srgbClr>
                </a:outerShdw>
              </a:effectLst>
            </p:spPr>
          </p:pic>
        </p:grpSp>
        <p:sp>
          <p:nvSpPr>
            <p:cNvPr id="26" name="TextBox 25"/>
            <p:cNvSpPr txBox="1"/>
            <p:nvPr/>
          </p:nvSpPr>
          <p:spPr>
            <a:xfrm>
              <a:off x="3056814" y="1075518"/>
              <a:ext cx="2038867" cy="886059"/>
            </a:xfrm>
            <a:prstGeom prst="rect">
              <a:avLst/>
            </a:prstGeom>
            <a:noFill/>
          </p:spPr>
          <p:txBody>
            <a:bodyPr wrap="square" rtlCol="0">
              <a:spAutoFit/>
            </a:bodyPr>
            <a:lstStyle/>
            <a:p>
              <a:pPr algn="ctr"/>
              <a:r>
                <a:rPr lang="en-US" sz="1000" dirty="0"/>
                <a:t>HW Visualization</a:t>
              </a:r>
            </a:p>
          </p:txBody>
        </p:sp>
      </p:grpSp>
      <p:grpSp>
        <p:nvGrpSpPr>
          <p:cNvPr id="35" name="Group 34"/>
          <p:cNvGrpSpPr/>
          <p:nvPr/>
        </p:nvGrpSpPr>
        <p:grpSpPr>
          <a:xfrm>
            <a:off x="263853" y="1391085"/>
            <a:ext cx="2155679" cy="1348450"/>
            <a:chOff x="288757" y="1682066"/>
            <a:chExt cx="4075084" cy="2457450"/>
          </a:xfrm>
        </p:grpSpPr>
        <p:pic>
          <p:nvPicPr>
            <p:cNvPr id="36" name="Picture 5"/>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174804" y="2363709"/>
              <a:ext cx="1189037"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7" name="Straight Arrow Connector 36"/>
            <p:cNvCxnSpPr/>
            <p:nvPr/>
          </p:nvCxnSpPr>
          <p:spPr>
            <a:xfrm flipV="1">
              <a:off x="2767913" y="2897109"/>
              <a:ext cx="394048" cy="13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8" name="Picture 37" descr="FIU.jpg"/>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a:ext>
              </a:extLst>
            </a:blip>
            <a:stretch>
              <a:fillRect/>
            </a:stretch>
          </p:blipFill>
          <p:spPr>
            <a:xfrm>
              <a:off x="3303623" y="2668906"/>
              <a:ext cx="564835" cy="388884"/>
            </a:xfrm>
            <a:prstGeom prst="rect">
              <a:avLst/>
            </a:prstGeom>
            <a:ln w="12700" cmpd="sng">
              <a:solidFill>
                <a:schemeClr val="tx1"/>
              </a:solidFill>
            </a:ln>
          </p:spPr>
        </p:pic>
        <p:pic>
          <p:nvPicPr>
            <p:cNvPr id="39" name="Picture 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88757" y="1682066"/>
              <a:ext cx="2633663"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0" name="Straight Connector 39"/>
          <p:cNvCxnSpPr/>
          <p:nvPr/>
        </p:nvCxnSpPr>
        <p:spPr>
          <a:xfrm>
            <a:off x="2879976" y="1300462"/>
            <a:ext cx="0" cy="318213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1" name="Down Arrow 40"/>
          <p:cNvSpPr/>
          <p:nvPr/>
        </p:nvSpPr>
        <p:spPr>
          <a:xfrm rot="10800000">
            <a:off x="995028" y="2725297"/>
            <a:ext cx="536944" cy="46152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7" name="Rectangle 6"/>
          <p:cNvSpPr/>
          <p:nvPr/>
        </p:nvSpPr>
        <p:spPr>
          <a:xfrm>
            <a:off x="1231352" y="1391086"/>
            <a:ext cx="1161030" cy="377026"/>
          </a:xfrm>
          <a:prstGeom prst="rect">
            <a:avLst/>
          </a:prstGeom>
        </p:spPr>
        <p:txBody>
          <a:bodyPr wrap="square" lIns="68580" tIns="34290" rIns="68580" bIns="34290">
            <a:spAutoFit/>
          </a:bodyPr>
          <a:lstStyle/>
          <a:p>
            <a:pPr algn="ctr"/>
            <a:r>
              <a:rPr lang="en-US" sz="1000" dirty="0"/>
              <a:t>Software Defined Visualization </a:t>
            </a:r>
          </a:p>
        </p:txBody>
      </p:sp>
      <p:sp>
        <p:nvSpPr>
          <p:cNvPr id="3" name="Cross 2"/>
          <p:cNvSpPr/>
          <p:nvPr/>
        </p:nvSpPr>
        <p:spPr>
          <a:xfrm>
            <a:off x="4049864" y="2645026"/>
            <a:ext cx="447654" cy="454909"/>
          </a:xfrm>
          <a:prstGeom prst="plus">
            <a:avLst>
              <a:gd name="adj" fmla="val 3687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97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Addressing Large-scale, High Performance, and High Fidelity Visualization with SDVis</a:t>
            </a:r>
            <a:endParaRPr lang="en-US" dirty="0"/>
          </a:p>
        </p:txBody>
      </p:sp>
      <p:sp>
        <p:nvSpPr>
          <p:cNvPr id="4" name="Content Placeholder 3"/>
          <p:cNvSpPr>
            <a:spLocks noGrp="1"/>
          </p:cNvSpPr>
          <p:nvPr>
            <p:ph sz="quarter" idx="13"/>
          </p:nvPr>
        </p:nvSpPr>
        <p:spPr>
          <a:xfrm>
            <a:off x="455613" y="1584251"/>
            <a:ext cx="8228012" cy="3044899"/>
          </a:xfrm>
        </p:spPr>
        <p:txBody>
          <a:bodyPr/>
          <a:lstStyle/>
          <a:p>
            <a:r>
              <a:rPr lang="en-US" sz="2000" dirty="0" smtClean="0">
                <a:solidFill>
                  <a:srgbClr val="FD9208"/>
                </a:solidFill>
              </a:rPr>
              <a:t>Gain deeper understanding of data impacting science &amp; discovery</a:t>
            </a:r>
            <a:r>
              <a:rPr lang="en-US" sz="2000" dirty="0" smtClean="0"/>
              <a:t/>
            </a:r>
            <a:br>
              <a:rPr lang="en-US" sz="2000" dirty="0" smtClean="0"/>
            </a:br>
            <a:r>
              <a:rPr lang="en-US" sz="1600" dirty="0" smtClean="0"/>
              <a:t>	</a:t>
            </a:r>
            <a:r>
              <a:rPr lang="en-US" sz="1600" dirty="0" smtClean="0">
                <a:solidFill>
                  <a:schemeClr val="tx2"/>
                </a:solidFill>
              </a:rPr>
              <a:t>High fidelity, more realistic images even as data sets become increasingly larger, </a:t>
            </a:r>
            <a:br>
              <a:rPr lang="en-US" sz="1600" dirty="0" smtClean="0">
                <a:solidFill>
                  <a:schemeClr val="tx2"/>
                </a:solidFill>
              </a:rPr>
            </a:br>
            <a:r>
              <a:rPr lang="en-US" sz="1600" dirty="0" smtClean="0">
                <a:solidFill>
                  <a:schemeClr val="tx2"/>
                </a:solidFill>
              </a:rPr>
              <a:t>	and more complex; no need to compromise data resolution</a:t>
            </a:r>
          </a:p>
          <a:p>
            <a:r>
              <a:rPr lang="en-US" sz="2000" dirty="0" smtClean="0">
                <a:solidFill>
                  <a:srgbClr val="FD9208"/>
                </a:solidFill>
              </a:rPr>
              <a:t>Solve computing + modeling problem together (in-situ vis)</a:t>
            </a:r>
            <a:r>
              <a:rPr lang="en-US" sz="2000" dirty="0" smtClean="0"/>
              <a:t/>
            </a:r>
            <a:br>
              <a:rPr lang="en-US" sz="2000" dirty="0" smtClean="0"/>
            </a:br>
            <a:r>
              <a:rPr lang="en-US" sz="1600" dirty="0" smtClean="0"/>
              <a:t>	</a:t>
            </a:r>
            <a:r>
              <a:rPr lang="en-US" sz="1600" dirty="0" smtClean="0">
                <a:solidFill>
                  <a:schemeClr val="tx2"/>
                </a:solidFill>
              </a:rPr>
              <a:t>Essential SW development suite that makes concurrent simulation </a:t>
            </a:r>
            <a:r>
              <a:rPr lang="en-US" sz="1600" u="sng" dirty="0" smtClean="0">
                <a:solidFill>
                  <a:schemeClr val="tx2"/>
                </a:solidFill>
              </a:rPr>
              <a:t>and</a:t>
            </a:r>
            <a:r>
              <a:rPr lang="en-US" sz="1600" dirty="0" smtClean="0">
                <a:solidFill>
                  <a:schemeClr val="tx2"/>
                </a:solidFill>
              </a:rPr>
              <a:t> </a:t>
            </a:r>
            <a:br>
              <a:rPr lang="en-US" sz="1600" dirty="0" smtClean="0">
                <a:solidFill>
                  <a:schemeClr val="tx2"/>
                </a:solidFill>
              </a:rPr>
            </a:br>
            <a:r>
              <a:rPr lang="en-US" sz="1600" dirty="0" smtClean="0">
                <a:solidFill>
                  <a:schemeClr val="tx2"/>
                </a:solidFill>
              </a:rPr>
              <a:t>	visualization efficient – users can work interactively</a:t>
            </a:r>
            <a:r>
              <a:rPr lang="en-US" sz="1600" dirty="0">
                <a:solidFill>
                  <a:schemeClr val="tx2"/>
                </a:solidFill>
              </a:rPr>
              <a:t> </a:t>
            </a:r>
            <a:r>
              <a:rPr lang="en-US" sz="1600" dirty="0" smtClean="0">
                <a:solidFill>
                  <a:schemeClr val="tx2"/>
                </a:solidFill>
              </a:rPr>
              <a:t>and get results quicker</a:t>
            </a:r>
          </a:p>
          <a:p>
            <a:r>
              <a:rPr lang="en-US" sz="2000" dirty="0" smtClean="0">
                <a:solidFill>
                  <a:srgbClr val="FD9208"/>
                </a:solidFill>
              </a:rPr>
              <a:t>One system</a:t>
            </a:r>
            <a:r>
              <a:rPr lang="en-US" sz="2000" dirty="0" smtClean="0"/>
              <a:t/>
            </a:r>
            <a:br>
              <a:rPr lang="en-US" sz="2000" dirty="0" smtClean="0"/>
            </a:br>
            <a:r>
              <a:rPr lang="en-US" sz="2000" dirty="0" smtClean="0"/>
              <a:t>	</a:t>
            </a:r>
            <a:r>
              <a:rPr lang="en-US" sz="1600" dirty="0" smtClean="0">
                <a:solidFill>
                  <a:schemeClr val="tx2"/>
                </a:solidFill>
              </a:rPr>
              <a:t>Use same system for both simulation and visualization, avoid data transfer </a:t>
            </a:r>
            <a:br>
              <a:rPr lang="en-US" sz="1600" dirty="0" smtClean="0">
                <a:solidFill>
                  <a:schemeClr val="tx2"/>
                </a:solidFill>
              </a:rPr>
            </a:br>
            <a:r>
              <a:rPr lang="en-US" sz="1600" dirty="0" smtClean="0">
                <a:solidFill>
                  <a:schemeClr val="tx2"/>
                </a:solidFill>
              </a:rPr>
              <a:t>	delays and memory size constraints – faster insights for solving toughest problems</a:t>
            </a:r>
            <a:endParaRPr lang="en-US" sz="1600" dirty="0">
              <a:solidFill>
                <a:schemeClr val="tx2"/>
              </a:solidFill>
            </a:endParaRPr>
          </a:p>
        </p:txBody>
      </p:sp>
      <p:sp>
        <p:nvSpPr>
          <p:cNvPr id="5" name="TextBox 4"/>
          <p:cNvSpPr txBox="1"/>
          <p:nvPr/>
        </p:nvSpPr>
        <p:spPr>
          <a:xfrm>
            <a:off x="2488017" y="4508564"/>
            <a:ext cx="3961957" cy="527309"/>
          </a:xfrm>
          <a:prstGeom prst="rect">
            <a:avLst/>
          </a:prstGeom>
        </p:spPr>
        <p:style>
          <a:lnRef idx="0">
            <a:schemeClr val="accent1"/>
          </a:lnRef>
          <a:fillRef idx="3">
            <a:schemeClr val="accent1"/>
          </a:fillRef>
          <a:effectRef idx="3">
            <a:schemeClr val="accent1"/>
          </a:effectRef>
          <a:fontRef idx="minor">
            <a:schemeClr val="lt1"/>
          </a:fontRef>
        </p:style>
        <p:txBody>
          <a:bodyPr vert="horz" wrap="none" lIns="0" tIns="0" rIns="0" bIns="0" rtlCol="0" anchor="ctr">
            <a:noAutofit/>
          </a:bodyPr>
          <a:lstStyle/>
          <a:p>
            <a:pPr algn="ctr"/>
            <a:r>
              <a:rPr lang="en-US" sz="2400" i="1" dirty="0" smtClean="0">
                <a:solidFill>
                  <a:schemeClr val="tx2"/>
                </a:solidFill>
              </a:rPr>
              <a:t>No Discrete GPU Needed!</a:t>
            </a:r>
          </a:p>
        </p:txBody>
      </p:sp>
    </p:spTree>
    <p:extLst>
      <p:ext uri="{BB962C8B-B14F-4D97-AF65-F5344CB8AC3E}">
        <p14:creationId xmlns:p14="http://schemas.microsoft.com/office/powerpoint/2010/main" val="68724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Software-Defined Visualization – Why?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tint val="75000"/>
                  </a:prstClr>
                </a:solidFill>
              </a:rPr>
              <a:pPr/>
              <a:t>24</a:t>
            </a:fld>
            <a:endParaRPr lang="en-US" dirty="0">
              <a:solidFill>
                <a:prstClr val="black">
                  <a:tint val="75000"/>
                </a:prstClr>
              </a:solidFill>
            </a:endParaRPr>
          </a:p>
        </p:txBody>
      </p:sp>
      <p:graphicFrame>
        <p:nvGraphicFramePr>
          <p:cNvPr id="5" name="Table 4"/>
          <p:cNvGraphicFramePr>
            <a:graphicFrameLocks noGrp="1"/>
          </p:cNvGraphicFramePr>
          <p:nvPr>
            <p:extLst/>
          </p:nvPr>
        </p:nvGraphicFramePr>
        <p:xfrm>
          <a:off x="484392" y="989268"/>
          <a:ext cx="8175216" cy="3527868"/>
        </p:xfrm>
        <a:graphic>
          <a:graphicData uri="http://schemas.openxmlformats.org/drawingml/2006/table">
            <a:tbl>
              <a:tblPr/>
              <a:tblGrid>
                <a:gridCol w="1362536"/>
                <a:gridCol w="1362536"/>
                <a:gridCol w="1362536"/>
                <a:gridCol w="1362536"/>
                <a:gridCol w="1362536"/>
                <a:gridCol w="1362536"/>
              </a:tblGrid>
              <a:tr h="881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small" normalizeH="0" baseline="0" dirty="0" smtClean="0">
                          <a:ln>
                            <a:noFill/>
                          </a:ln>
                          <a:solidFill>
                            <a:schemeClr val="tx1"/>
                          </a:solidFill>
                          <a:effectLst/>
                          <a:latin typeface="+mn-lt"/>
                          <a:ea typeface="ＭＳ Ｐゴシック" pitchFamily="-111" charset="-128"/>
                        </a:rPr>
                        <a:t>File Size</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small" normalizeH="0" baseline="0" dirty="0" smtClean="0">
                          <a:ln>
                            <a:noFill/>
                          </a:ln>
                          <a:solidFill>
                            <a:schemeClr val="tx1"/>
                          </a:solidFill>
                          <a:effectLst/>
                          <a:latin typeface="+mn-lt"/>
                          <a:ea typeface="ＭＳ Ｐゴシック" pitchFamily="-111" charset="-128"/>
                        </a:rPr>
                        <a:t>100</a:t>
                      </a:r>
                      <a:br>
                        <a:rPr kumimoji="0" lang="en-US" sz="1800" b="1" i="0" u="none" strike="noStrike" cap="small" normalizeH="0" baseline="0" dirty="0" smtClean="0">
                          <a:ln>
                            <a:noFill/>
                          </a:ln>
                          <a:solidFill>
                            <a:schemeClr val="tx1"/>
                          </a:solidFill>
                          <a:effectLst/>
                          <a:latin typeface="+mn-lt"/>
                          <a:ea typeface="ＭＳ Ｐゴシック" pitchFamily="-111" charset="-128"/>
                        </a:rPr>
                      </a:br>
                      <a:r>
                        <a:rPr kumimoji="0" lang="en-US" sz="1800" b="1" i="0" u="none" strike="noStrike" cap="small" normalizeH="0" baseline="0" dirty="0" err="1" smtClean="0">
                          <a:ln>
                            <a:noFill/>
                          </a:ln>
                          <a:solidFill>
                            <a:schemeClr val="tx1"/>
                          </a:solidFill>
                          <a:effectLst/>
                          <a:latin typeface="+mn-lt"/>
                          <a:ea typeface="ＭＳ Ｐゴシック" pitchFamily="-111" charset="-128"/>
                        </a:rPr>
                        <a:t>Gbps</a:t>
                      </a:r>
                      <a:endParaRPr kumimoji="0" lang="en-US" sz="1800" b="1" i="0" u="none" strike="noStrike" cap="small" normalizeH="0" baseline="0" dirty="0" smtClean="0">
                        <a:ln>
                          <a:noFill/>
                        </a:ln>
                        <a:solidFill>
                          <a:schemeClr val="tx1"/>
                        </a:solidFill>
                        <a:effectLst/>
                        <a:latin typeface="+mn-lt"/>
                        <a:ea typeface="ＭＳ Ｐゴシック" pitchFamily="-111" charset="-12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small" normalizeH="0" baseline="0" dirty="0" smtClean="0">
                          <a:ln>
                            <a:noFill/>
                          </a:ln>
                          <a:solidFill>
                            <a:schemeClr val="tx1"/>
                          </a:solidFill>
                          <a:effectLst/>
                          <a:latin typeface="+mn-lt"/>
                          <a:ea typeface="ＭＳ Ｐゴシック" pitchFamily="-111" charset="-128"/>
                        </a:rPr>
                        <a:t>10 </a:t>
                      </a:r>
                      <a:r>
                        <a:rPr kumimoji="0" lang="en-US" sz="1800" b="1" i="0" u="none" strike="noStrike" cap="small" normalizeH="0" baseline="0" dirty="0" err="1" smtClean="0">
                          <a:ln>
                            <a:noFill/>
                          </a:ln>
                          <a:solidFill>
                            <a:schemeClr val="tx1"/>
                          </a:solidFill>
                          <a:effectLst/>
                          <a:latin typeface="+mn-lt"/>
                          <a:ea typeface="ＭＳ Ｐゴシック" pitchFamily="-111" charset="-128"/>
                        </a:rPr>
                        <a:t>Gbps</a:t>
                      </a:r>
                      <a:endParaRPr kumimoji="0" lang="en-US" sz="1800" b="1" i="0" u="none" strike="noStrike" cap="small" normalizeH="0" baseline="0" dirty="0" smtClean="0">
                        <a:ln>
                          <a:noFill/>
                        </a:ln>
                        <a:solidFill>
                          <a:schemeClr val="tx1"/>
                        </a:solidFill>
                        <a:effectLst/>
                        <a:latin typeface="+mn-lt"/>
                        <a:ea typeface="ＭＳ Ｐゴシック" pitchFamily="-111" charset="-12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small" normalizeH="0" baseline="0" dirty="0" smtClean="0">
                          <a:ln>
                            <a:noFill/>
                          </a:ln>
                          <a:solidFill>
                            <a:schemeClr val="tx1"/>
                          </a:solidFill>
                          <a:effectLst/>
                          <a:latin typeface="+mn-lt"/>
                          <a:ea typeface="ＭＳ Ｐゴシック" pitchFamily="-111" charset="-128"/>
                        </a:rPr>
                        <a:t>1 </a:t>
                      </a:r>
                      <a:r>
                        <a:rPr kumimoji="0" lang="en-US" sz="1800" b="1" i="0" u="none" strike="noStrike" cap="small" normalizeH="0" baseline="0" dirty="0" err="1" smtClean="0">
                          <a:ln>
                            <a:noFill/>
                          </a:ln>
                          <a:solidFill>
                            <a:schemeClr val="tx1"/>
                          </a:solidFill>
                          <a:effectLst/>
                          <a:latin typeface="+mn-lt"/>
                          <a:ea typeface="ＭＳ Ｐゴシック" pitchFamily="-111" charset="-128"/>
                        </a:rPr>
                        <a:t>Gbps</a:t>
                      </a:r>
                      <a:endParaRPr kumimoji="0" lang="en-US" sz="1800" b="1" i="0" u="none" strike="noStrike" cap="small" normalizeH="0" baseline="0" dirty="0" smtClean="0">
                        <a:ln>
                          <a:noFill/>
                        </a:ln>
                        <a:solidFill>
                          <a:schemeClr val="tx1"/>
                        </a:solidFill>
                        <a:effectLst/>
                        <a:latin typeface="+mn-lt"/>
                        <a:ea typeface="ＭＳ Ｐゴシック" pitchFamily="-111" charset="-128"/>
                      </a:endParaRP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small" normalizeH="0" baseline="0" dirty="0" smtClean="0">
                          <a:ln>
                            <a:noFill/>
                          </a:ln>
                          <a:solidFill>
                            <a:schemeClr val="tx1"/>
                          </a:solidFill>
                          <a:effectLst/>
                          <a:latin typeface="+mn-lt"/>
                          <a:ea typeface="ＭＳ Ｐゴシック" pitchFamily="-111" charset="-128"/>
                        </a:rPr>
                        <a:t>300 Mbps </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small" normalizeH="0" baseline="0" dirty="0" smtClean="0">
                          <a:ln>
                            <a:noFill/>
                          </a:ln>
                          <a:solidFill>
                            <a:schemeClr val="tx1"/>
                          </a:solidFill>
                          <a:effectLst/>
                          <a:latin typeface="+mn-lt"/>
                          <a:ea typeface="ＭＳ Ｐゴシック" pitchFamily="-111" charset="-128"/>
                        </a:rPr>
                        <a:t>54 Mbps</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81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11" charset="-128"/>
                        </a:rPr>
                        <a:t>1 GB</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11" charset="-128"/>
                        </a:rPr>
                        <a:t>&lt; 1 sec</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11" charset="-128"/>
                        </a:rPr>
                        <a:t>1 sec</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11" charset="-128"/>
                        </a:rPr>
                        <a:t>10 sec</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11" charset="-128"/>
                        </a:rPr>
                        <a:t>35 sec</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11" charset="-128"/>
                        </a:rPr>
                        <a:t>2.5 min</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881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11" charset="-128"/>
                        </a:rPr>
                        <a:t>1 TB</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11" charset="-128"/>
                        </a:rPr>
                        <a:t>~100 sec</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11" charset="-128"/>
                        </a:rPr>
                        <a:t>~17 min</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59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11" charset="-128"/>
                        </a:rPr>
                        <a:t>~3 hours</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mn-lt"/>
                          <a:ea typeface="ＭＳ Ｐゴシック" pitchFamily="-111" charset="-128"/>
                        </a:rPr>
                        <a:t>~10 hours</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mn-lt"/>
                          <a:ea typeface="ＭＳ Ｐゴシック" pitchFamily="-111" charset="-128"/>
                        </a:rPr>
                        <a:t>~43 hours</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29201"/>
                    </a:solidFill>
                  </a:tcPr>
                </a:tc>
              </a:tr>
              <a:tr h="881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11" charset="-128"/>
                        </a:rPr>
                        <a:t>1 PB</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11" charset="-128"/>
                        </a:rPr>
                        <a:t>~1 day</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11" charset="-128"/>
                        </a:rPr>
                        <a:t>~12 days</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ea typeface="ＭＳ Ｐゴシック" pitchFamily="-111" charset="-128"/>
                        </a:rPr>
                        <a:t>~121 days</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mn-lt"/>
                          <a:ea typeface="ＭＳ Ｐゴシック" pitchFamily="-111" charset="-128"/>
                        </a:rPr>
                        <a:t>&gt;1 year</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mn-lt"/>
                          <a:ea typeface="ＭＳ Ｐゴシック" pitchFamily="-111" charset="-128"/>
                        </a:rPr>
                        <a:t>~5 years</a:t>
                      </a:r>
                    </a:p>
                  </a:txBody>
                  <a:tcPr marL="68580" marR="68580" marT="34290" marB="342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10000"/>
                      </a:schemeClr>
                    </a:solidFill>
                  </a:tcPr>
                </a:tc>
              </a:tr>
            </a:tbl>
          </a:graphicData>
        </a:graphic>
      </p:graphicFrame>
      <p:sp>
        <p:nvSpPr>
          <p:cNvPr id="7" name="TextBox 6"/>
          <p:cNvSpPr txBox="1"/>
          <p:nvPr/>
        </p:nvSpPr>
        <p:spPr>
          <a:xfrm>
            <a:off x="2082512" y="4737423"/>
            <a:ext cx="5338384" cy="338554"/>
          </a:xfrm>
          <a:prstGeom prst="rect">
            <a:avLst/>
          </a:prstGeom>
          <a:noFill/>
        </p:spPr>
        <p:txBody>
          <a:bodyPr wrap="none" rtlCol="0">
            <a:spAutoFit/>
          </a:bodyPr>
          <a:lstStyle/>
          <a:p>
            <a:pPr defTabSz="685800"/>
            <a:r>
              <a:rPr lang="en-US" sz="1600" b="1" dirty="0">
                <a:solidFill>
                  <a:srgbClr val="ED7D31"/>
                </a:solidFill>
              </a:rPr>
              <a:t>Increasingly Difficult to Move Data from Simulation Machine</a:t>
            </a:r>
          </a:p>
        </p:txBody>
      </p:sp>
    </p:spTree>
    <p:extLst>
      <p:ext uri="{BB962C8B-B14F-4D97-AF65-F5344CB8AC3E}">
        <p14:creationId xmlns:p14="http://schemas.microsoft.com/office/powerpoint/2010/main" val="30670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2000250" y="1714501"/>
            <a:ext cx="1285875" cy="228599"/>
          </a:xfrm>
          <a:prstGeom prst="rect">
            <a:avLst/>
          </a:prstGeom>
          <a:solidFill>
            <a:schemeClr val="accent1"/>
          </a:solidFill>
          <a:ln>
            <a:noFill/>
          </a:ln>
        </p:spPr>
        <p:txBody>
          <a:bodyPr lIns="68569" tIns="34275" rIns="68569" bIns="34275" anchor="ctr" anchorCtr="0">
            <a:noAutofit/>
          </a:bodyPr>
          <a:lstStyle/>
          <a:p>
            <a:pPr algn="ctr" defTabSz="685800">
              <a:buSzPct val="25000"/>
            </a:pPr>
            <a:r>
              <a:rPr lang="en-US" sz="1350">
                <a:solidFill>
                  <a:prstClr val="white"/>
                </a:solidFill>
                <a:ea typeface="Calibri"/>
                <a:cs typeface="Calibri"/>
                <a:sym typeface="Calibri"/>
              </a:rPr>
              <a:t>Simulation</a:t>
            </a:r>
          </a:p>
        </p:txBody>
      </p:sp>
      <p:sp>
        <p:nvSpPr>
          <p:cNvPr id="89" name="Shape 89"/>
          <p:cNvSpPr/>
          <p:nvPr/>
        </p:nvSpPr>
        <p:spPr>
          <a:xfrm>
            <a:off x="5943600" y="1714501"/>
            <a:ext cx="1200269" cy="228599"/>
          </a:xfrm>
          <a:prstGeom prst="rect">
            <a:avLst/>
          </a:prstGeom>
          <a:solidFill>
            <a:srgbClr val="41CE08"/>
          </a:solidFill>
          <a:ln>
            <a:noFill/>
          </a:ln>
        </p:spPr>
        <p:txBody>
          <a:bodyPr lIns="68569" tIns="34275" rIns="68569" bIns="34275" anchor="ctr" anchorCtr="0">
            <a:noAutofit/>
          </a:bodyPr>
          <a:lstStyle/>
          <a:p>
            <a:pPr algn="ctr" defTabSz="685800">
              <a:buSzPct val="25000"/>
            </a:pPr>
            <a:r>
              <a:rPr lang="en-US" sz="1350">
                <a:solidFill>
                  <a:prstClr val="white"/>
                </a:solidFill>
                <a:ea typeface="Calibri"/>
                <a:cs typeface="Calibri"/>
                <a:sym typeface="Calibri"/>
              </a:rPr>
              <a:t>Visualization</a:t>
            </a:r>
          </a:p>
        </p:txBody>
      </p:sp>
      <p:cxnSp>
        <p:nvCxnSpPr>
          <p:cNvPr id="90" name="Shape 90"/>
          <p:cNvCxnSpPr>
            <a:stCxn id="88" idx="3"/>
          </p:cNvCxnSpPr>
          <p:nvPr/>
        </p:nvCxnSpPr>
        <p:spPr>
          <a:xfrm>
            <a:off x="3286125" y="1828799"/>
            <a:ext cx="463500" cy="977400"/>
          </a:xfrm>
          <a:prstGeom prst="bentConnector3">
            <a:avLst>
              <a:gd name="adj1" fmla="val 50000"/>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cxnSp>
        <p:nvCxnSpPr>
          <p:cNvPr id="91" name="Shape 91"/>
          <p:cNvCxnSpPr>
            <a:stCxn id="92" idx="3"/>
            <a:endCxn id="89" idx="1"/>
          </p:cNvCxnSpPr>
          <p:nvPr/>
        </p:nvCxnSpPr>
        <p:spPr>
          <a:xfrm rot="10800000" flipH="1">
            <a:off x="5450129" y="1828719"/>
            <a:ext cx="493425" cy="977400"/>
          </a:xfrm>
          <a:prstGeom prst="bentConnector3">
            <a:avLst>
              <a:gd name="adj1" fmla="val 50005"/>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50"/>
              </a:srgbClr>
            </a:outerShdw>
          </a:effectLst>
        </p:spPr>
      </p:cxnSp>
      <p:pic>
        <p:nvPicPr>
          <p:cNvPr id="93" name="Shape 93" descr="http://www.dansdata.com/images/samsung_ecogreen/hd103ui1024.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49709" y="2499244"/>
            <a:ext cx="590677" cy="613751"/>
          </a:xfrm>
          <a:prstGeom prst="rect">
            <a:avLst/>
          </a:prstGeom>
          <a:noFill/>
          <a:ln w="9525" cap="flat" cmpd="sng">
            <a:solidFill>
              <a:srgbClr val="395E89"/>
            </a:solidFill>
            <a:prstDash val="solid"/>
            <a:round/>
            <a:headEnd type="none" w="med" len="med"/>
            <a:tailEnd type="none" w="med" len="med"/>
          </a:ln>
        </p:spPr>
      </p:pic>
      <p:grpSp>
        <p:nvGrpSpPr>
          <p:cNvPr id="94" name="Shape 94"/>
          <p:cNvGrpSpPr/>
          <p:nvPr/>
        </p:nvGrpSpPr>
        <p:grpSpPr>
          <a:xfrm>
            <a:off x="3133427" y="1297783"/>
            <a:ext cx="401835" cy="382190"/>
            <a:chOff x="2181225" y="1523999"/>
            <a:chExt cx="714375" cy="509587"/>
          </a:xfrm>
        </p:grpSpPr>
        <p:sp>
          <p:nvSpPr>
            <p:cNvPr id="95" name="Shape 95"/>
            <p:cNvSpPr/>
            <p:nvPr/>
          </p:nvSpPr>
          <p:spPr>
            <a:xfrm rot="10800000">
              <a:off x="2514599" y="1523999"/>
              <a:ext cx="381000" cy="457200"/>
            </a:xfrm>
            <a:prstGeom prst="curvedRightArrow">
              <a:avLst>
                <a:gd name="adj1" fmla="val 25000"/>
                <a:gd name="adj2" fmla="val 50000"/>
                <a:gd name="adj3" fmla="val 250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68569" tIns="34275" rIns="68569" bIns="34275" anchor="ctr" anchorCtr="0">
              <a:noAutofit/>
            </a:bodyPr>
            <a:lstStyle/>
            <a:p>
              <a:pPr algn="ctr" defTabSz="685800"/>
              <a:endParaRPr sz="1350">
                <a:solidFill>
                  <a:prstClr val="black"/>
                </a:solidFill>
                <a:ea typeface="Calibri"/>
                <a:cs typeface="Calibri"/>
                <a:sym typeface="Calibri"/>
              </a:endParaRPr>
            </a:p>
          </p:txBody>
        </p:sp>
        <p:sp>
          <p:nvSpPr>
            <p:cNvPr id="96" name="Shape 96"/>
            <p:cNvSpPr/>
            <p:nvPr/>
          </p:nvSpPr>
          <p:spPr>
            <a:xfrm>
              <a:off x="2181225" y="1576387"/>
              <a:ext cx="381000" cy="457200"/>
            </a:xfrm>
            <a:prstGeom prst="curvedRightArrow">
              <a:avLst>
                <a:gd name="adj1" fmla="val 25000"/>
                <a:gd name="adj2" fmla="val 50000"/>
                <a:gd name="adj3" fmla="val 250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68569" tIns="34275" rIns="68569" bIns="34275" anchor="ctr" anchorCtr="0">
              <a:noAutofit/>
            </a:bodyPr>
            <a:lstStyle/>
            <a:p>
              <a:pPr algn="ctr" defTabSz="685800"/>
              <a:endParaRPr sz="1350">
                <a:solidFill>
                  <a:prstClr val="black"/>
                </a:solidFill>
                <a:ea typeface="Calibri"/>
                <a:cs typeface="Calibri"/>
                <a:sym typeface="Calibri"/>
              </a:endParaRPr>
            </a:p>
          </p:txBody>
        </p:sp>
      </p:grpSp>
      <p:sp>
        <p:nvSpPr>
          <p:cNvPr id="97" name="Shape 97"/>
          <p:cNvSpPr txBox="1">
            <a:spLocks noGrp="1"/>
          </p:cNvSpPr>
          <p:nvPr>
            <p:ph type="title"/>
          </p:nvPr>
        </p:nvSpPr>
        <p:spPr>
          <a:prstGeom prst="rect">
            <a:avLst/>
          </a:prstGeom>
          <a:noFill/>
          <a:ln>
            <a:noFill/>
          </a:ln>
        </p:spPr>
        <p:txBody>
          <a:bodyPr vert="horz" lIns="68569" tIns="34275" rIns="68569" bIns="34275" rtlCol="0" anchor="ctr" anchorCtr="0">
            <a:noAutofit/>
          </a:bodyPr>
          <a:lstStyle/>
          <a:p>
            <a:pPr algn="ctr">
              <a:spcBef>
                <a:spcPts val="0"/>
              </a:spcBef>
              <a:buClr>
                <a:schemeClr val="dk1"/>
              </a:buClr>
              <a:buSzPct val="25000"/>
            </a:pPr>
            <a:r>
              <a:rPr lang="en-US" b="0" dirty="0">
                <a:solidFill>
                  <a:schemeClr val="dk1"/>
                </a:solidFill>
                <a:latin typeface="Calibri"/>
                <a:ea typeface="Calibri"/>
                <a:cs typeface="Calibri"/>
                <a:sym typeface="Calibri"/>
              </a:rPr>
              <a:t>Traditional/Post Hoc Analysis</a:t>
            </a:r>
          </a:p>
        </p:txBody>
      </p:sp>
      <p:pic>
        <p:nvPicPr>
          <p:cNvPr id="92" name="Shape 92" descr="http://www.dansdata.com/images/samsung_ecogreen/hd103ui1024.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59453" y="2499244"/>
            <a:ext cx="590677" cy="613751"/>
          </a:xfrm>
          <a:prstGeom prst="rect">
            <a:avLst/>
          </a:prstGeom>
          <a:noFill/>
          <a:ln w="9525" cap="flat" cmpd="sng">
            <a:solidFill>
              <a:srgbClr val="395E89"/>
            </a:solidFill>
            <a:prstDash val="solid"/>
            <a:round/>
            <a:headEnd type="none" w="med" len="med"/>
            <a:tailEnd type="none" w="med" len="med"/>
          </a:ln>
        </p:spPr>
      </p:pic>
      <p:sp>
        <p:nvSpPr>
          <p:cNvPr id="98" name="Shape 98"/>
          <p:cNvSpPr txBox="1"/>
          <p:nvPr/>
        </p:nvSpPr>
        <p:spPr>
          <a:xfrm>
            <a:off x="2000250" y="3285855"/>
            <a:ext cx="1890627" cy="900247"/>
          </a:xfrm>
          <a:prstGeom prst="rect">
            <a:avLst/>
          </a:prstGeom>
          <a:noFill/>
          <a:ln>
            <a:noFill/>
          </a:ln>
        </p:spPr>
        <p:txBody>
          <a:bodyPr lIns="68569" tIns="34275" rIns="68569" bIns="34275" anchor="t" anchorCtr="0">
            <a:noAutofit/>
          </a:bodyPr>
          <a:lstStyle/>
          <a:p>
            <a:pPr defTabSz="685800">
              <a:buSzPct val="25000"/>
            </a:pPr>
            <a:r>
              <a:rPr lang="en-US" sz="1350">
                <a:solidFill>
                  <a:prstClr val="black"/>
                </a:solidFill>
                <a:ea typeface="Calibri"/>
                <a:cs typeface="Calibri"/>
                <a:sym typeface="Calibri"/>
              </a:rPr>
              <a:t>Simulation runs in a loop, infrequently saving out large files to slow disk.</a:t>
            </a:r>
          </a:p>
        </p:txBody>
      </p:sp>
      <p:sp>
        <p:nvSpPr>
          <p:cNvPr id="99" name="Shape 99"/>
          <p:cNvSpPr txBox="1"/>
          <p:nvPr/>
        </p:nvSpPr>
        <p:spPr>
          <a:xfrm>
            <a:off x="5124425" y="3615267"/>
            <a:ext cx="1890627" cy="900247"/>
          </a:xfrm>
          <a:prstGeom prst="rect">
            <a:avLst/>
          </a:prstGeom>
          <a:noFill/>
          <a:ln>
            <a:noFill/>
          </a:ln>
        </p:spPr>
        <p:txBody>
          <a:bodyPr lIns="68569" tIns="34275" rIns="68569" bIns="34275" anchor="t" anchorCtr="0">
            <a:noAutofit/>
          </a:bodyPr>
          <a:lstStyle/>
          <a:p>
            <a:pPr defTabSz="685800">
              <a:buSzPct val="25000"/>
            </a:pPr>
            <a:r>
              <a:rPr lang="en-US" sz="1350">
                <a:solidFill>
                  <a:prstClr val="black"/>
                </a:solidFill>
                <a:ea typeface="Calibri"/>
                <a:cs typeface="Calibri"/>
                <a:sym typeface="Calibri"/>
              </a:rPr>
              <a:t>Sometime later, user manually loads files into an analysis package to inspect the data.</a:t>
            </a:r>
          </a:p>
        </p:txBody>
      </p:sp>
    </p:spTree>
    <p:extLst>
      <p:ext uri="{BB962C8B-B14F-4D97-AF65-F5344CB8AC3E}">
        <p14:creationId xmlns:p14="http://schemas.microsoft.com/office/powerpoint/2010/main" val="205789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2000250" y="1714501"/>
            <a:ext cx="1285875" cy="228599"/>
          </a:xfrm>
          <a:prstGeom prst="rect">
            <a:avLst/>
          </a:prstGeom>
          <a:solidFill>
            <a:schemeClr val="accent1"/>
          </a:solidFill>
          <a:ln>
            <a:noFill/>
          </a:ln>
        </p:spPr>
        <p:txBody>
          <a:bodyPr lIns="68569" tIns="34275" rIns="68569" bIns="34275" anchor="ctr" anchorCtr="0">
            <a:noAutofit/>
          </a:bodyPr>
          <a:lstStyle/>
          <a:p>
            <a:pPr algn="ctr" defTabSz="685800">
              <a:buSzPct val="25000"/>
            </a:pPr>
            <a:r>
              <a:rPr lang="en-US" sz="1350">
                <a:solidFill>
                  <a:prstClr val="white"/>
                </a:solidFill>
                <a:ea typeface="Calibri"/>
                <a:cs typeface="Calibri"/>
                <a:sym typeface="Calibri"/>
              </a:rPr>
              <a:t>Simulation</a:t>
            </a:r>
          </a:p>
        </p:txBody>
      </p:sp>
      <p:sp>
        <p:nvSpPr>
          <p:cNvPr id="106" name="Shape 106"/>
          <p:cNvSpPr/>
          <p:nvPr/>
        </p:nvSpPr>
        <p:spPr>
          <a:xfrm>
            <a:off x="5943600" y="1714501"/>
            <a:ext cx="1200269" cy="228599"/>
          </a:xfrm>
          <a:prstGeom prst="rect">
            <a:avLst/>
          </a:prstGeom>
          <a:solidFill>
            <a:srgbClr val="41CE08"/>
          </a:solidFill>
          <a:ln>
            <a:noFill/>
          </a:ln>
        </p:spPr>
        <p:txBody>
          <a:bodyPr lIns="68569" tIns="34275" rIns="68569" bIns="34275" anchor="ctr" anchorCtr="0">
            <a:noAutofit/>
          </a:bodyPr>
          <a:lstStyle/>
          <a:p>
            <a:pPr algn="ctr" defTabSz="685800">
              <a:buSzPct val="25000"/>
            </a:pPr>
            <a:r>
              <a:rPr lang="en-US" sz="1350">
                <a:solidFill>
                  <a:prstClr val="white"/>
                </a:solidFill>
                <a:ea typeface="Calibri"/>
                <a:cs typeface="Calibri"/>
                <a:sym typeface="Calibri"/>
              </a:rPr>
              <a:t>Visualization</a:t>
            </a:r>
          </a:p>
        </p:txBody>
      </p:sp>
      <p:cxnSp>
        <p:nvCxnSpPr>
          <p:cNvPr id="107" name="Shape 107"/>
          <p:cNvCxnSpPr>
            <a:stCxn id="105" idx="3"/>
            <a:endCxn id="106" idx="1"/>
          </p:cNvCxnSpPr>
          <p:nvPr/>
        </p:nvCxnSpPr>
        <p:spPr>
          <a:xfrm>
            <a:off x="3286125" y="1828799"/>
            <a:ext cx="2657475" cy="0"/>
          </a:xfrm>
          <a:prstGeom prst="straightConnector1">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grpSp>
        <p:nvGrpSpPr>
          <p:cNvPr id="108" name="Shape 108"/>
          <p:cNvGrpSpPr/>
          <p:nvPr/>
        </p:nvGrpSpPr>
        <p:grpSpPr>
          <a:xfrm>
            <a:off x="3133427" y="1291829"/>
            <a:ext cx="401835" cy="382190"/>
            <a:chOff x="2181225" y="1523999"/>
            <a:chExt cx="714375" cy="509587"/>
          </a:xfrm>
        </p:grpSpPr>
        <p:sp>
          <p:nvSpPr>
            <p:cNvPr id="109" name="Shape 109"/>
            <p:cNvSpPr/>
            <p:nvPr/>
          </p:nvSpPr>
          <p:spPr>
            <a:xfrm rot="10800000">
              <a:off x="2514599" y="1523999"/>
              <a:ext cx="381000" cy="457200"/>
            </a:xfrm>
            <a:prstGeom prst="curvedRightArrow">
              <a:avLst>
                <a:gd name="adj1" fmla="val 25000"/>
                <a:gd name="adj2" fmla="val 50000"/>
                <a:gd name="adj3" fmla="val 250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68569" tIns="34275" rIns="68569" bIns="34275" anchor="ctr" anchorCtr="0">
              <a:noAutofit/>
            </a:bodyPr>
            <a:lstStyle/>
            <a:p>
              <a:pPr algn="ctr" defTabSz="685800"/>
              <a:endParaRPr sz="1350">
                <a:solidFill>
                  <a:prstClr val="black"/>
                </a:solidFill>
                <a:ea typeface="Calibri"/>
                <a:cs typeface="Calibri"/>
                <a:sym typeface="Calibri"/>
              </a:endParaRPr>
            </a:p>
          </p:txBody>
        </p:sp>
        <p:sp>
          <p:nvSpPr>
            <p:cNvPr id="110" name="Shape 110"/>
            <p:cNvSpPr/>
            <p:nvPr/>
          </p:nvSpPr>
          <p:spPr>
            <a:xfrm>
              <a:off x="2181225" y="1576387"/>
              <a:ext cx="381000" cy="457200"/>
            </a:xfrm>
            <a:prstGeom prst="curvedRightArrow">
              <a:avLst>
                <a:gd name="adj1" fmla="val 25000"/>
                <a:gd name="adj2" fmla="val 50000"/>
                <a:gd name="adj3" fmla="val 250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68569" tIns="34275" rIns="68569" bIns="34275" anchor="ctr" anchorCtr="0">
              <a:noAutofit/>
            </a:bodyPr>
            <a:lstStyle/>
            <a:p>
              <a:pPr algn="ctr" defTabSz="685800"/>
              <a:endParaRPr sz="1350">
                <a:solidFill>
                  <a:prstClr val="black"/>
                </a:solidFill>
                <a:ea typeface="Calibri"/>
                <a:cs typeface="Calibri"/>
                <a:sym typeface="Calibri"/>
              </a:endParaRPr>
            </a:p>
          </p:txBody>
        </p:sp>
      </p:grpSp>
      <p:sp>
        <p:nvSpPr>
          <p:cNvPr id="111" name="Shape 111"/>
          <p:cNvSpPr txBox="1">
            <a:spLocks noGrp="1"/>
          </p:cNvSpPr>
          <p:nvPr>
            <p:ph type="title"/>
          </p:nvPr>
        </p:nvSpPr>
        <p:spPr>
          <a:prstGeom prst="rect">
            <a:avLst/>
          </a:prstGeom>
          <a:noFill/>
          <a:ln>
            <a:noFill/>
          </a:ln>
        </p:spPr>
        <p:txBody>
          <a:bodyPr vert="horz" lIns="68569" tIns="34275" rIns="68569" bIns="34275" rtlCol="0" anchor="ctr" anchorCtr="0">
            <a:noAutofit/>
          </a:bodyPr>
          <a:lstStyle/>
          <a:p>
            <a:pPr algn="ctr">
              <a:spcBef>
                <a:spcPts val="0"/>
              </a:spcBef>
              <a:buClr>
                <a:schemeClr val="dk1"/>
              </a:buClr>
              <a:buSzPct val="25000"/>
            </a:pPr>
            <a:r>
              <a:rPr lang="en-US" b="0" dirty="0">
                <a:solidFill>
                  <a:schemeClr val="dk1"/>
                </a:solidFill>
                <a:latin typeface="Calibri"/>
                <a:ea typeface="Calibri"/>
                <a:cs typeface="Calibri"/>
                <a:sym typeface="Calibri"/>
              </a:rPr>
              <a:t>In Situ Analysis</a:t>
            </a:r>
          </a:p>
        </p:txBody>
      </p:sp>
      <p:sp>
        <p:nvSpPr>
          <p:cNvPr id="112" name="Shape 112"/>
          <p:cNvSpPr txBox="1"/>
          <p:nvPr/>
        </p:nvSpPr>
        <p:spPr>
          <a:xfrm>
            <a:off x="2000250" y="2240325"/>
            <a:ext cx="1890627" cy="1107996"/>
          </a:xfrm>
          <a:prstGeom prst="rect">
            <a:avLst/>
          </a:prstGeom>
          <a:noFill/>
          <a:ln>
            <a:noFill/>
          </a:ln>
        </p:spPr>
        <p:txBody>
          <a:bodyPr lIns="68569" tIns="34275" rIns="68569" bIns="34275" anchor="t" anchorCtr="0">
            <a:noAutofit/>
          </a:bodyPr>
          <a:lstStyle/>
          <a:p>
            <a:pPr defTabSz="685800">
              <a:buSzPct val="25000"/>
            </a:pPr>
            <a:r>
              <a:rPr lang="en-US" sz="1350">
                <a:solidFill>
                  <a:prstClr val="black"/>
                </a:solidFill>
                <a:ea typeface="Calibri"/>
                <a:cs typeface="Calibri"/>
                <a:sym typeface="Calibri"/>
              </a:rPr>
              <a:t>Embed analysis library into the simulation code. Simulation periodically makes calls to generate on the fly results.</a:t>
            </a:r>
          </a:p>
        </p:txBody>
      </p:sp>
      <p:sp>
        <p:nvSpPr>
          <p:cNvPr id="113" name="Shape 113"/>
          <p:cNvSpPr txBox="1"/>
          <p:nvPr/>
        </p:nvSpPr>
        <p:spPr>
          <a:xfrm>
            <a:off x="5585525" y="3585227"/>
            <a:ext cx="1890627" cy="1107996"/>
          </a:xfrm>
          <a:prstGeom prst="rect">
            <a:avLst/>
          </a:prstGeom>
          <a:noFill/>
          <a:ln>
            <a:noFill/>
          </a:ln>
        </p:spPr>
        <p:txBody>
          <a:bodyPr lIns="68569" tIns="34275" rIns="68569" bIns="34275" anchor="t" anchorCtr="0">
            <a:noAutofit/>
          </a:bodyPr>
          <a:lstStyle/>
          <a:p>
            <a:pPr defTabSz="685800">
              <a:buSzPct val="25000"/>
            </a:pPr>
            <a:r>
              <a:rPr lang="en-US" sz="1350" b="1" i="1">
                <a:solidFill>
                  <a:prstClr val="black"/>
                </a:solidFill>
                <a:ea typeface="Calibri"/>
                <a:cs typeface="Calibri"/>
                <a:sym typeface="Calibri"/>
              </a:rPr>
              <a:t>As long as Vis is faster </a:t>
            </a:r>
            <a:r>
              <a:rPr lang="en-US" sz="1350">
                <a:solidFill>
                  <a:prstClr val="black"/>
                </a:solidFill>
                <a:ea typeface="Calibri"/>
                <a:cs typeface="Calibri"/>
                <a:sym typeface="Calibri"/>
              </a:rPr>
              <a:t>and more scalable than disk, in situ is a viable route to exascale problem sizes.</a:t>
            </a:r>
          </a:p>
        </p:txBody>
      </p:sp>
      <p:sp>
        <p:nvSpPr>
          <p:cNvPr id="114" name="Shape 114"/>
          <p:cNvSpPr/>
          <p:nvPr/>
        </p:nvSpPr>
        <p:spPr>
          <a:xfrm>
            <a:off x="3890879" y="2784780"/>
            <a:ext cx="1930687" cy="900247"/>
          </a:xfrm>
          <a:prstGeom prst="rect">
            <a:avLst/>
          </a:prstGeom>
          <a:noFill/>
          <a:ln>
            <a:noFill/>
          </a:ln>
        </p:spPr>
        <p:txBody>
          <a:bodyPr lIns="68569" tIns="34275" rIns="68569" bIns="34275" anchor="t" anchorCtr="0">
            <a:noAutofit/>
          </a:bodyPr>
          <a:lstStyle/>
          <a:p>
            <a:pPr defTabSz="685800">
              <a:buSzPct val="25000"/>
            </a:pPr>
            <a:r>
              <a:rPr lang="en-US" sz="1350">
                <a:solidFill>
                  <a:prstClr val="black"/>
                </a:solidFill>
                <a:ea typeface="Calibri"/>
                <a:cs typeface="Calibri"/>
                <a:sym typeface="Calibri"/>
              </a:rPr>
              <a:t>Largely avoids I/O, therefore increases achievable temporal granularity.</a:t>
            </a:r>
          </a:p>
        </p:txBody>
      </p:sp>
    </p:spTree>
    <p:extLst>
      <p:ext uri="{BB962C8B-B14F-4D97-AF65-F5344CB8AC3E}">
        <p14:creationId xmlns:p14="http://schemas.microsoft.com/office/powerpoint/2010/main" val="188376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76114" y="2699985"/>
            <a:ext cx="1663908" cy="1688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5"/>
          <p:cNvSpPr txBox="1">
            <a:spLocks/>
          </p:cNvSpPr>
          <p:nvPr/>
        </p:nvSpPr>
        <p:spPr>
          <a:xfrm>
            <a:off x="96743" y="4101431"/>
            <a:ext cx="4289858" cy="541593"/>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r>
              <a:rPr lang="en-US" sz="2400" b="1" dirty="0" smtClean="0">
                <a:solidFill>
                  <a:srgbClr val="FFC000"/>
                </a:solidFill>
              </a:rPr>
              <a:t>Your </a:t>
            </a:r>
            <a:r>
              <a:rPr lang="en-US" sz="2400" b="1" dirty="0">
                <a:solidFill>
                  <a:srgbClr val="FFC000"/>
                </a:solidFill>
              </a:rPr>
              <a:t>Work. </a:t>
            </a:r>
            <a:r>
              <a:rPr lang="en-US" sz="2400" b="1" dirty="0" smtClean="0">
                <a:solidFill>
                  <a:srgbClr val="FFC000"/>
                </a:solidFill>
              </a:rPr>
              <a:t>No Compromises.</a:t>
            </a:r>
            <a:endParaRPr lang="en-US" b="1" dirty="0">
              <a:solidFill>
                <a:srgbClr val="FFC000"/>
              </a:solidFill>
            </a:endParaRPr>
          </a:p>
        </p:txBody>
      </p:sp>
      <p:sp>
        <p:nvSpPr>
          <p:cNvPr id="10" name="Title 5"/>
          <p:cNvSpPr>
            <a:spLocks noGrp="1"/>
          </p:cNvSpPr>
          <p:nvPr>
            <p:ph type="title"/>
          </p:nvPr>
        </p:nvSpPr>
        <p:spPr>
          <a:xfrm>
            <a:off x="266700" y="219491"/>
            <a:ext cx="8434674" cy="651510"/>
          </a:xfrm>
        </p:spPr>
        <p:txBody>
          <a:bodyPr/>
          <a:lstStyle/>
          <a:p>
            <a:r>
              <a:rPr lang="en-US" dirty="0" smtClean="0"/>
              <a:t>Benefits of </a:t>
            </a:r>
            <a:r>
              <a:rPr lang="en-US" dirty="0" err="1" smtClean="0"/>
              <a:t>SDVis</a:t>
            </a:r>
            <a:r>
              <a:rPr lang="en-US" dirty="0" smtClean="0"/>
              <a:t> </a:t>
            </a:r>
            <a:endParaRPr lang="en-US" dirty="0"/>
          </a:p>
        </p:txBody>
      </p:sp>
      <p:sp>
        <p:nvSpPr>
          <p:cNvPr id="11" name="TextBox 10"/>
          <p:cNvSpPr txBox="1"/>
          <p:nvPr/>
        </p:nvSpPr>
        <p:spPr>
          <a:xfrm>
            <a:off x="194179" y="784443"/>
            <a:ext cx="3840882" cy="3077766"/>
          </a:xfrm>
          <a:prstGeom prst="rect">
            <a:avLst/>
          </a:prstGeom>
          <a:noFill/>
        </p:spPr>
        <p:txBody>
          <a:bodyPr vert="horz" wrap="square" lIns="0" tIns="0" rIns="0" bIns="0" rtlCol="0">
            <a:spAutoFit/>
          </a:bodyPr>
          <a:lstStyle/>
          <a:p>
            <a:pPr marL="128588" indent="-128588">
              <a:lnSpc>
                <a:spcPts val="1950"/>
              </a:lnSpc>
              <a:buFont typeface="Arial" panose="020B0604020202020204" pitchFamily="34" charset="0"/>
              <a:buChar char="•"/>
            </a:pPr>
            <a:r>
              <a:rPr lang="en-US" sz="1400" dirty="0">
                <a:solidFill>
                  <a:schemeClr val="accent1"/>
                </a:solidFill>
              </a:rPr>
              <a:t>Open-sourced technology delivering vivid visualization of complex, enormous data sets</a:t>
            </a:r>
          </a:p>
          <a:p>
            <a:pPr marL="128588" indent="-128588">
              <a:lnSpc>
                <a:spcPts val="1950"/>
              </a:lnSpc>
              <a:buFont typeface="Arial" panose="020B0604020202020204" pitchFamily="34" charset="0"/>
              <a:buChar char="•"/>
            </a:pPr>
            <a:endParaRPr lang="en-US" sz="1400" dirty="0">
              <a:solidFill>
                <a:schemeClr val="accent1"/>
              </a:solidFill>
            </a:endParaRPr>
          </a:p>
          <a:p>
            <a:pPr marL="128588" indent="-128588">
              <a:lnSpc>
                <a:spcPts val="1950"/>
              </a:lnSpc>
              <a:buFont typeface="Arial" panose="020B0604020202020204" pitchFamily="34" charset="0"/>
              <a:buChar char="•"/>
            </a:pPr>
            <a:r>
              <a:rPr lang="en-US" sz="1400" dirty="0">
                <a:solidFill>
                  <a:schemeClr val="accent1"/>
                </a:solidFill>
              </a:rPr>
              <a:t>Innovative software </a:t>
            </a:r>
            <a:r>
              <a:rPr lang="en-US" sz="1400" dirty="0" smtClean="0">
                <a:solidFill>
                  <a:schemeClr val="accent1"/>
                </a:solidFill>
              </a:rPr>
              <a:t>libraries </a:t>
            </a:r>
            <a:r>
              <a:rPr lang="en-US" sz="1400" dirty="0">
                <a:solidFill>
                  <a:schemeClr val="accent1"/>
                </a:solidFill>
              </a:rPr>
              <a:t>for visualizing </a:t>
            </a:r>
            <a:r>
              <a:rPr lang="en-US" sz="1400" dirty="0" smtClean="0">
                <a:solidFill>
                  <a:schemeClr val="accent1"/>
                </a:solidFill>
              </a:rPr>
              <a:t>results</a:t>
            </a:r>
            <a:r>
              <a:rPr lang="en-US" sz="1400" dirty="0">
                <a:solidFill>
                  <a:schemeClr val="accent1"/>
                </a:solidFill>
              </a:rPr>
              <a:t> </a:t>
            </a:r>
            <a:r>
              <a:rPr lang="en-US" sz="1400" dirty="0" smtClean="0">
                <a:solidFill>
                  <a:schemeClr val="accent1"/>
                </a:solidFill>
              </a:rPr>
              <a:t>with </a:t>
            </a:r>
            <a:r>
              <a:rPr lang="en-US" sz="1400" i="1" dirty="0" smtClean="0">
                <a:solidFill>
                  <a:srgbClr val="F69E00"/>
                </a:solidFill>
              </a:rPr>
              <a:t>high performance </a:t>
            </a:r>
            <a:r>
              <a:rPr lang="en-US" sz="1400" dirty="0" smtClean="0">
                <a:solidFill>
                  <a:schemeClr val="accent1"/>
                </a:solidFill>
              </a:rPr>
              <a:t>by </a:t>
            </a:r>
            <a:r>
              <a:rPr lang="en-US" sz="1400" dirty="0">
                <a:solidFill>
                  <a:schemeClr val="accent1"/>
                </a:solidFill>
              </a:rPr>
              <a:t>unlocking the parallelism already in your system </a:t>
            </a:r>
          </a:p>
          <a:p>
            <a:pPr marL="128588" indent="-128588">
              <a:lnSpc>
                <a:spcPts val="1950"/>
              </a:lnSpc>
              <a:buFont typeface="Arial" panose="020B0604020202020204" pitchFamily="34" charset="0"/>
              <a:buChar char="•"/>
            </a:pPr>
            <a:endParaRPr lang="en-US" sz="1400" dirty="0">
              <a:solidFill>
                <a:schemeClr val="accent1"/>
              </a:solidFill>
            </a:endParaRPr>
          </a:p>
          <a:p>
            <a:pPr marL="128588" indent="-128588">
              <a:lnSpc>
                <a:spcPts val="1950"/>
              </a:lnSpc>
              <a:buFont typeface="Arial" panose="020B0604020202020204" pitchFamily="34" charset="0"/>
              <a:buChar char="•"/>
            </a:pPr>
            <a:r>
              <a:rPr lang="en-US" sz="1400" i="1" dirty="0" smtClean="0">
                <a:solidFill>
                  <a:srgbClr val="F69E00"/>
                </a:solidFill>
              </a:rPr>
              <a:t>High-fidelity </a:t>
            </a:r>
            <a:r>
              <a:rPr lang="en-US" sz="1400" dirty="0" smtClean="0">
                <a:solidFill>
                  <a:schemeClr val="accent1"/>
                </a:solidFill>
              </a:rPr>
              <a:t>images for </a:t>
            </a:r>
            <a:r>
              <a:rPr lang="en-US" sz="1400" dirty="0">
                <a:solidFill>
                  <a:schemeClr val="accent1"/>
                </a:solidFill>
              </a:rPr>
              <a:t>gaining deeper insights in science and industry, </a:t>
            </a:r>
            <a:r>
              <a:rPr lang="en-US" sz="1400" dirty="0" smtClean="0">
                <a:solidFill>
                  <a:schemeClr val="accent1"/>
                </a:solidFill>
              </a:rPr>
              <a:t>faster</a:t>
            </a:r>
          </a:p>
          <a:p>
            <a:pPr marL="128588" indent="-128588">
              <a:lnSpc>
                <a:spcPts val="1950"/>
              </a:lnSpc>
              <a:buFont typeface="Arial" panose="020B0604020202020204" pitchFamily="34" charset="0"/>
              <a:buChar char="•"/>
            </a:pPr>
            <a:endParaRPr lang="en-US" sz="1400" dirty="0">
              <a:solidFill>
                <a:schemeClr val="accent1"/>
              </a:solidFill>
            </a:endParaRPr>
          </a:p>
          <a:p>
            <a:pPr marL="128588" indent="-128588">
              <a:lnSpc>
                <a:spcPts val="1950"/>
              </a:lnSpc>
              <a:buFont typeface="Arial" panose="020B0604020202020204" pitchFamily="34" charset="0"/>
              <a:buChar char="•"/>
            </a:pPr>
            <a:r>
              <a:rPr lang="en-US" sz="1400" dirty="0" smtClean="0">
                <a:solidFill>
                  <a:schemeClr val="accent1"/>
                </a:solidFill>
              </a:rPr>
              <a:t>Software Only solution </a:t>
            </a:r>
            <a:r>
              <a:rPr lang="en-US" sz="1400" i="1" dirty="0" smtClean="0">
                <a:solidFill>
                  <a:srgbClr val="F69E00"/>
                </a:solidFill>
              </a:rPr>
              <a:t>lowers costs</a:t>
            </a:r>
            <a:r>
              <a:rPr lang="en-US" sz="1400" dirty="0" smtClean="0">
                <a:solidFill>
                  <a:schemeClr val="accent1"/>
                </a:solidFill>
              </a:rPr>
              <a:t> – no card cost, no card maintenance, lower power bills  </a:t>
            </a:r>
            <a:endParaRPr lang="en-US" sz="1400" dirty="0">
              <a:solidFill>
                <a:schemeClr val="accent1"/>
              </a:solidFill>
            </a:endParaRPr>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4037" y="2765891"/>
            <a:ext cx="1943101" cy="1606337"/>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4473052" y="4438085"/>
            <a:ext cx="2131630" cy="259687"/>
          </a:xfrm>
          <a:prstGeom prst="rect">
            <a:avLst/>
          </a:prstGeom>
        </p:spPr>
        <p:txBody>
          <a:bodyPr wrap="square" lIns="51435" tIns="25718" rIns="51435" bIns="25718">
            <a:spAutoFit/>
          </a:bodyPr>
          <a:lstStyle/>
          <a:p>
            <a:r>
              <a:rPr lang="en-US" sz="675" dirty="0"/>
              <a:t>Magnetic Reconnection Model, Courtesy Bill Duaghton(LANL) and Berc Geveci(Kitware)</a:t>
            </a:r>
            <a:endParaRPr lang="en-US" sz="675" baseline="30000" dirty="0"/>
          </a:p>
        </p:txBody>
      </p:sp>
      <p:sp>
        <p:nvSpPr>
          <p:cNvPr id="17" name="Rectangle 16"/>
          <p:cNvSpPr/>
          <p:nvPr/>
        </p:nvSpPr>
        <p:spPr>
          <a:xfrm>
            <a:off x="4484037" y="2422009"/>
            <a:ext cx="3814389" cy="298160"/>
          </a:xfrm>
          <a:prstGeom prst="rect">
            <a:avLst/>
          </a:prstGeom>
        </p:spPr>
        <p:txBody>
          <a:bodyPr wrap="square" lIns="51435" tIns="25718" rIns="51435" bIns="25718">
            <a:spAutoFit/>
          </a:bodyPr>
          <a:lstStyle/>
          <a:p>
            <a:r>
              <a:rPr lang="en-US" sz="800" dirty="0"/>
              <a:t>Gravational Waves : GR-Chombo AMR Data, Stephen Hawking CTC, UCambridge; Queens College, London; </a:t>
            </a:r>
            <a:r>
              <a:rPr lang="en-US" sz="800" dirty="0" smtClean="0"/>
              <a:t>visualization, </a:t>
            </a:r>
            <a:r>
              <a:rPr lang="en-US" sz="800" dirty="0"/>
              <a:t>Carson Brownlee, </a:t>
            </a:r>
            <a:r>
              <a:rPr lang="en-US" sz="800" dirty="0" smtClean="0"/>
              <a:t>Intel, </a:t>
            </a:r>
            <a:r>
              <a:rPr lang="en-US" sz="800" dirty="0" err="1" smtClean="0"/>
              <a:t>ParaView</a:t>
            </a:r>
            <a:r>
              <a:rPr lang="en-US" sz="800" dirty="0" smtClean="0"/>
              <a:t>)</a:t>
            </a:r>
            <a:endParaRPr lang="en-US" sz="800" baseline="30000" dirty="0"/>
          </a:p>
        </p:txBody>
      </p:sp>
      <p:sp>
        <p:nvSpPr>
          <p:cNvPr id="12" name="TextBox 11"/>
          <p:cNvSpPr txBox="1">
            <a:spLocks noChangeArrowheads="1"/>
          </p:cNvSpPr>
          <p:nvPr/>
        </p:nvSpPr>
        <p:spPr bwMode="auto">
          <a:xfrm>
            <a:off x="6876114" y="4393593"/>
            <a:ext cx="156647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l" eaLnBrk="1" hangingPunct="1"/>
            <a:r>
              <a:rPr lang="en-US" altLang="en-US" sz="675" dirty="0" smtClean="0">
                <a:solidFill>
                  <a:schemeClr val="tx1"/>
                </a:solidFill>
                <a:latin typeface="+mn-lt"/>
              </a:rPr>
              <a:t>Ribosome:  Data</a:t>
            </a:r>
            <a:r>
              <a:rPr lang="en-US" altLang="en-US" sz="675" dirty="0">
                <a:solidFill>
                  <a:schemeClr val="tx1"/>
                </a:solidFill>
                <a:latin typeface="+mn-lt"/>
              </a:rPr>
              <a:t>:  Max-Planck Institute for Biophysical Chemistry</a:t>
            </a: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84037" y="212149"/>
            <a:ext cx="3912711" cy="2200901"/>
          </a:xfrm>
          <a:prstGeom prst="rect">
            <a:avLst/>
          </a:prstGeom>
        </p:spPr>
      </p:pic>
    </p:spTree>
    <p:extLst>
      <p:ext uri="{BB962C8B-B14F-4D97-AF65-F5344CB8AC3E}">
        <p14:creationId xmlns:p14="http://schemas.microsoft.com/office/powerpoint/2010/main" val="133325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5613" y="308848"/>
            <a:ext cx="4076299" cy="868680"/>
          </a:xfrm>
        </p:spPr>
        <p:txBody>
          <a:bodyPr/>
          <a:lstStyle/>
          <a:p>
            <a:r>
              <a:rPr lang="en-US" dirty="0" smtClean="0"/>
              <a:t>Hi-Fidelity Visualization with</a:t>
            </a:r>
            <a:r>
              <a:rPr lang="is-IS" dirty="0" smtClean="0"/>
              <a:t>…</a:t>
            </a:r>
            <a:endParaRPr lang="en-US" dirty="0"/>
          </a:p>
        </p:txBody>
      </p:sp>
      <p:sp>
        <p:nvSpPr>
          <p:cNvPr id="2" name="Content Placeholder 1"/>
          <p:cNvSpPr>
            <a:spLocks noGrp="1"/>
          </p:cNvSpPr>
          <p:nvPr>
            <p:ph sz="quarter" idx="13"/>
          </p:nvPr>
        </p:nvSpPr>
        <p:spPr/>
        <p:txBody>
          <a:bodyPr/>
          <a:lstStyle/>
          <a:p>
            <a:pPr lvl="1"/>
            <a:r>
              <a:rPr lang="en-US" dirty="0" smtClean="0"/>
              <a:t>… scalable image quality</a:t>
            </a:r>
          </a:p>
          <a:p>
            <a:pPr lvl="1"/>
            <a:r>
              <a:rPr lang="en-US" dirty="0" smtClean="0"/>
              <a:t>… scalable model size</a:t>
            </a:r>
          </a:p>
          <a:p>
            <a:pPr lvl="1"/>
            <a:r>
              <a:rPr lang="en-US" dirty="0" smtClean="0"/>
              <a:t>… scalable in rendering cost</a:t>
            </a:r>
            <a:endParaRPr lang="en-US" dirty="0"/>
          </a:p>
        </p:txBody>
      </p:sp>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93646" y="2554398"/>
            <a:ext cx="3338266" cy="17371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61621" y="2554398"/>
            <a:ext cx="3295394" cy="1729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02580" y="4412015"/>
            <a:ext cx="2918082" cy="217134"/>
          </a:xfrm>
          <a:prstGeom prst="rect">
            <a:avLst/>
          </a:prstGeom>
          <a:noFill/>
        </p:spPr>
        <p:txBody>
          <a:bodyPr wrap="square" rtlCol="0">
            <a:spAutoFit/>
          </a:bodyPr>
          <a:lstStyle/>
          <a:p>
            <a:r>
              <a:rPr lang="en-US" sz="800" dirty="0" smtClean="0">
                <a:solidFill>
                  <a:srgbClr val="1F497D"/>
                </a:solidFill>
              </a:rPr>
              <a:t>Data set provided by Florida International University</a:t>
            </a:r>
            <a:endParaRPr lang="en-US" sz="800" dirty="0">
              <a:solidFill>
                <a:srgbClr val="1F497D"/>
              </a:solidFill>
            </a:endParaRPr>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77116" y="565151"/>
            <a:ext cx="2864403" cy="17114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82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6161" y="196495"/>
            <a:ext cx="4321856" cy="745629"/>
          </a:xfrm>
        </p:spPr>
        <p:txBody>
          <a:bodyPr anchor="ctr">
            <a:noAutofit/>
          </a:bodyPr>
          <a:lstStyle/>
          <a:p>
            <a:r>
              <a:rPr lang="en-US" sz="2475" dirty="0" err="1"/>
              <a:t>OpenSWR</a:t>
            </a:r>
            <a:r>
              <a:rPr lang="en-US" sz="2475" dirty="0"/>
              <a:t> Software Rasterizer </a:t>
            </a:r>
            <a:r>
              <a:rPr lang="en-US" sz="1800" dirty="0"/>
              <a:t>(</a:t>
            </a:r>
            <a:r>
              <a:rPr lang="en-US" sz="1800" dirty="0">
                <a:solidFill>
                  <a:schemeClr val="tx1"/>
                </a:solidFill>
                <a:hlinkClick r:id="rId3"/>
              </a:rPr>
              <a:t>www.mesa3d.org</a:t>
            </a:r>
            <a:r>
              <a:rPr lang="en-US" sz="1800" dirty="0">
                <a:solidFill>
                  <a:schemeClr val="tx1"/>
                </a:solidFill>
              </a:rPr>
              <a:t> </a:t>
            </a:r>
            <a:br>
              <a:rPr lang="en-US" sz="1800" dirty="0">
                <a:solidFill>
                  <a:schemeClr val="tx1"/>
                </a:solidFill>
              </a:rPr>
            </a:br>
            <a:r>
              <a:rPr lang="en-US" sz="1800" dirty="0">
                <a:hlinkClick r:id="rId4"/>
              </a:rPr>
              <a:t>www.openswr.org</a:t>
            </a:r>
            <a:r>
              <a:rPr lang="en-US" sz="1800" dirty="0"/>
              <a:t>) </a:t>
            </a:r>
          </a:p>
        </p:txBody>
      </p:sp>
      <p:sp>
        <p:nvSpPr>
          <p:cNvPr id="4" name="Content Placeholder 3"/>
          <p:cNvSpPr>
            <a:spLocks noGrp="1"/>
          </p:cNvSpPr>
          <p:nvPr>
            <p:ph sz="half" idx="2"/>
          </p:nvPr>
        </p:nvSpPr>
        <p:spPr>
          <a:xfrm>
            <a:off x="177408" y="1355894"/>
            <a:ext cx="3926952" cy="2222053"/>
          </a:xfrm>
        </p:spPr>
        <p:txBody>
          <a:bodyPr>
            <a:noAutofit/>
          </a:bodyPr>
          <a:lstStyle/>
          <a:p>
            <a:pPr>
              <a:buFont typeface="Arial"/>
              <a:buChar char="•"/>
            </a:pPr>
            <a:r>
              <a:rPr lang="en-US" sz="1600" dirty="0">
                <a:solidFill>
                  <a:schemeClr val="tx1"/>
                </a:solidFill>
              </a:rPr>
              <a:t>High performance open source software implementation of OpenGL</a:t>
            </a:r>
            <a:r>
              <a:rPr lang="en-US" sz="1600" baseline="30000" dirty="0" smtClean="0">
                <a:solidFill>
                  <a:schemeClr val="tx1"/>
                </a:solidFill>
              </a:rPr>
              <a:t>* </a:t>
            </a:r>
            <a:r>
              <a:rPr lang="en-US" sz="1600" dirty="0" smtClean="0">
                <a:solidFill>
                  <a:schemeClr val="tx1"/>
                </a:solidFill>
              </a:rPr>
              <a:t>rasterizer</a:t>
            </a:r>
            <a:endParaRPr lang="en-US" sz="1600" dirty="0">
              <a:solidFill>
                <a:schemeClr val="tx1"/>
              </a:solidFill>
            </a:endParaRPr>
          </a:p>
          <a:p>
            <a:pPr marL="383183" lvl="1" indent="-214197">
              <a:spcBef>
                <a:spcPts val="225"/>
              </a:spcBef>
              <a:buFont typeface="Intel Clear" panose="020B0604020203020204" pitchFamily="34" charset="0"/>
              <a:buChar char="‑"/>
            </a:pPr>
            <a:r>
              <a:rPr lang="en-US" sz="1050" dirty="0">
                <a:solidFill>
                  <a:schemeClr val="tx1"/>
                </a:solidFill>
              </a:rPr>
              <a:t>Fully multi-threaded and vectorized for Intel® </a:t>
            </a:r>
            <a:r>
              <a:rPr lang="en-US" sz="1050" dirty="0" smtClean="0">
                <a:solidFill>
                  <a:schemeClr val="tx1"/>
                </a:solidFill>
              </a:rPr>
              <a:t>processors</a:t>
            </a:r>
          </a:p>
          <a:p>
            <a:pPr marL="383183" lvl="1" indent="-214197">
              <a:spcBef>
                <a:spcPts val="225"/>
              </a:spcBef>
              <a:buFont typeface="Intel Clear" panose="020B0604020203020204" pitchFamily="34" charset="0"/>
              <a:buChar char="‑"/>
            </a:pPr>
            <a:endParaRPr lang="en-US" sz="1050" dirty="0" smtClean="0">
              <a:solidFill>
                <a:schemeClr val="tx1"/>
              </a:solidFill>
            </a:endParaRPr>
          </a:p>
          <a:p>
            <a:pPr marL="383183" lvl="1" indent="-214197">
              <a:spcBef>
                <a:spcPts val="225"/>
              </a:spcBef>
              <a:buFont typeface="Intel Clear" panose="020B0604020203020204" pitchFamily="34" charset="0"/>
              <a:buChar char="‑"/>
            </a:pPr>
            <a:r>
              <a:rPr lang="en-US" sz="1050" dirty="0" smtClean="0">
                <a:solidFill>
                  <a:schemeClr val="tx1"/>
                </a:solidFill>
              </a:rPr>
              <a:t>Can access full system memory - highest resolution data</a:t>
            </a:r>
          </a:p>
          <a:p>
            <a:pPr marL="383183" lvl="1" indent="-214197">
              <a:spcBef>
                <a:spcPts val="225"/>
              </a:spcBef>
              <a:buFont typeface="Intel Clear" panose="020B0604020203020204" pitchFamily="34" charset="0"/>
              <a:buChar char="‑"/>
            </a:pPr>
            <a:endParaRPr lang="en-US" sz="1050" dirty="0">
              <a:solidFill>
                <a:schemeClr val="tx1"/>
              </a:solidFill>
            </a:endParaRPr>
          </a:p>
          <a:p>
            <a:pPr marL="383183" lvl="1" indent="-214197">
              <a:spcBef>
                <a:spcPts val="225"/>
              </a:spcBef>
              <a:buFont typeface="Intel Clear" panose="020B0604020203020204" pitchFamily="34" charset="0"/>
              <a:buChar char="‑"/>
            </a:pPr>
            <a:r>
              <a:rPr lang="en-US" sz="1050" dirty="0">
                <a:solidFill>
                  <a:schemeClr val="tx1"/>
                </a:solidFill>
              </a:rPr>
              <a:t>Leverages community development effort (MESA)</a:t>
            </a:r>
          </a:p>
          <a:p>
            <a:pPr>
              <a:buFont typeface="Arial"/>
              <a:buChar char="•"/>
            </a:pPr>
            <a:r>
              <a:rPr lang="en-US" sz="1600" dirty="0">
                <a:solidFill>
                  <a:schemeClr val="tx1"/>
                </a:solidFill>
              </a:rPr>
              <a:t>Drop in replacement for OpenGL </a:t>
            </a:r>
            <a:r>
              <a:rPr lang="en-US" sz="1600" dirty="0" smtClean="0">
                <a:solidFill>
                  <a:schemeClr val="tx1"/>
                </a:solidFill>
              </a:rPr>
              <a:t>library</a:t>
            </a:r>
          </a:p>
          <a:p>
            <a:pPr>
              <a:buFont typeface="Arial"/>
              <a:buChar char="•"/>
            </a:pPr>
            <a:r>
              <a:rPr lang="en-US" sz="1600" dirty="0" smtClean="0">
                <a:solidFill>
                  <a:schemeClr val="tx1"/>
                </a:solidFill>
              </a:rPr>
              <a:t>Available since July’16 in Mesa v12.0+ targeting features and performance for leading </a:t>
            </a:r>
            <a:r>
              <a:rPr lang="en-US" sz="1600" dirty="0" err="1" smtClean="0">
                <a:solidFill>
                  <a:schemeClr val="tx1"/>
                </a:solidFill>
              </a:rPr>
              <a:t>ScIVis</a:t>
            </a:r>
            <a:r>
              <a:rPr lang="en-US" sz="1600" dirty="0" smtClean="0">
                <a:solidFill>
                  <a:schemeClr val="tx1"/>
                </a:solidFill>
              </a:rPr>
              <a:t> Apps</a:t>
            </a:r>
            <a:endParaRPr lang="en-US" sz="1600" dirty="0">
              <a:solidFill>
                <a:schemeClr val="tx1"/>
              </a:solidFill>
            </a:endParaRPr>
          </a:p>
        </p:txBody>
      </p:sp>
      <p:pic>
        <p:nvPicPr>
          <p:cNvPr id="5"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04095" y="1083184"/>
            <a:ext cx="1549400" cy="13394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48687" y="1206168"/>
            <a:ext cx="1486013" cy="12895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8" descr="cei_ensight_extreme_logo.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02882" y="2973256"/>
            <a:ext cx="1217840" cy="295304"/>
          </a:xfrm>
          <a:prstGeom prst="rect">
            <a:avLst/>
          </a:prstGeom>
        </p:spPr>
      </p:pic>
      <p:pic>
        <p:nvPicPr>
          <p:cNvPr id="2" name="Picture 1" descr="CEI Blade Screenshot from 2015-07-30 161717.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38017" y="3255376"/>
            <a:ext cx="1654850" cy="1000122"/>
          </a:xfrm>
          <a:prstGeom prst="rect">
            <a:avLst/>
          </a:prstGeom>
        </p:spPr>
      </p:pic>
      <p:pic>
        <p:nvPicPr>
          <p:cNvPr id="11" name="Picture 2" descr="C:\Users\bchernia\Desktop\ParaViewLogo.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16827" y="807803"/>
            <a:ext cx="984251" cy="258164"/>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bchernia\Desktop\VisIt.gif"/>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563670" y="1056441"/>
            <a:ext cx="711200" cy="299453"/>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02759" y="2738214"/>
            <a:ext cx="659057" cy="659057"/>
          </a:xfrm>
          <a:prstGeom prst="rect">
            <a:avLst/>
          </a:prstGeom>
        </p:spPr>
      </p:pic>
      <p:sp>
        <p:nvSpPr>
          <p:cNvPr id="17" name="TextBox 16"/>
          <p:cNvSpPr txBox="1"/>
          <p:nvPr/>
        </p:nvSpPr>
        <p:spPr>
          <a:xfrm>
            <a:off x="7702972" y="2920091"/>
            <a:ext cx="877533" cy="276999"/>
          </a:xfrm>
          <a:prstGeom prst="rect">
            <a:avLst/>
          </a:prstGeom>
          <a:noFill/>
        </p:spPr>
        <p:txBody>
          <a:bodyPr vert="horz" wrap="square" lIns="0" tIns="0" rIns="0" bIns="0" rtlCol="0">
            <a:spAutoFit/>
          </a:bodyPr>
          <a:lstStyle/>
          <a:p>
            <a:r>
              <a:rPr lang="en-US" b="1" i="1" dirty="0" smtClean="0">
                <a:solidFill>
                  <a:srgbClr val="003C71"/>
                </a:solidFill>
              </a:rPr>
              <a:t>VL3</a:t>
            </a:r>
          </a:p>
        </p:txBody>
      </p:sp>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672100" y="3197090"/>
            <a:ext cx="1784295" cy="1003666"/>
          </a:xfrm>
          <a:prstGeom prst="rect">
            <a:avLst/>
          </a:prstGeom>
        </p:spPr>
      </p:pic>
    </p:spTree>
    <p:extLst>
      <p:ext uri="{BB962C8B-B14F-4D97-AF65-F5344CB8AC3E}">
        <p14:creationId xmlns:p14="http://schemas.microsoft.com/office/powerpoint/2010/main" val="21044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sz="2800" dirty="0" smtClean="0"/>
              <a:t>”little” </a:t>
            </a:r>
            <a:r>
              <a:rPr lang="en-US" sz="3600" dirty="0" smtClean="0"/>
              <a:t>ANECDOTE about “Big Data”</a:t>
            </a:r>
            <a:r>
              <a:rPr lang="is-IS" sz="3600" dirty="0" smtClean="0"/>
              <a:t>….</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ONE DAY A COUPLE YEARS AGO SOMEONE SAID TO ME (CASUALLY) </a:t>
            </a:r>
            <a:r>
              <a:rPr lang="is-IS" dirty="0" smtClean="0"/>
              <a:t>…....</a:t>
            </a:r>
            <a:endParaRPr lang="en-US" dirty="0" smtClean="0"/>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is-IS" b="1" dirty="0" smtClean="0">
              <a:solidFill>
                <a:schemeClr val="accent5"/>
              </a:solidFill>
            </a:endParaRPr>
          </a:p>
          <a:p>
            <a:endParaRPr lang="is-IS" b="1" dirty="0">
              <a:solidFill>
                <a:schemeClr val="accent5"/>
              </a:solidFill>
            </a:endParaRPr>
          </a:p>
          <a:p>
            <a:endParaRPr lang="is-IS" b="1" dirty="0" smtClean="0">
              <a:solidFill>
                <a:schemeClr val="accent5"/>
              </a:solidFill>
            </a:endParaRPr>
          </a:p>
          <a:p>
            <a:endParaRPr lang="is-IS" b="1" dirty="0" smtClean="0">
              <a:solidFill>
                <a:schemeClr val="accent5"/>
              </a:solidFill>
            </a:endParaRPr>
          </a:p>
          <a:p>
            <a:r>
              <a:rPr lang="is-IS" b="1" dirty="0" smtClean="0">
                <a:solidFill>
                  <a:schemeClr val="accent5"/>
                </a:solidFill>
              </a:rPr>
              <a:t>ROBERT HARRISON – BNL DIRECTOR IACS, </a:t>
            </a:r>
            <a:r>
              <a:rPr lang="is-IS" b="1" dirty="0" smtClean="0"/>
              <a:t>then DIRECTOR, JICS, UTENN</a:t>
            </a:r>
          </a:p>
        </p:txBody>
      </p:sp>
      <p:sp>
        <p:nvSpPr>
          <p:cNvPr id="4" name="Slide Number Placeholder 3"/>
          <p:cNvSpPr>
            <a:spLocks noGrp="1"/>
          </p:cNvSpPr>
          <p:nvPr>
            <p:ph type="sldNum" sz="quarter" idx="12"/>
          </p:nvPr>
        </p:nvSpPr>
        <p:spPr/>
        <p:txBody>
          <a:bodyPr/>
          <a:lstStyle/>
          <a:p>
            <a:fld id="{B41F42F8-25E4-4D1B-BD30-C90591184289}" type="slidenum">
              <a:rPr lang="en-US" smtClean="0">
                <a:solidFill>
                  <a:prstClr val="white"/>
                </a:solidFill>
              </a:rPr>
              <a:pPr/>
              <a:t>3</a:t>
            </a:fld>
            <a:endParaRPr lang="en-US">
              <a:solidFill>
                <a:prstClr val="white"/>
              </a:solidFill>
            </a:endParaRPr>
          </a:p>
        </p:txBody>
      </p:sp>
      <p:pic>
        <p:nvPicPr>
          <p:cNvPr id="5" name="Picture 4"/>
          <p:cNvPicPr>
            <a:picLocks noChangeAspect="1"/>
          </p:cNvPicPr>
          <p:nvPr/>
        </p:nvPicPr>
        <p:blipFill>
          <a:blip r:embed="rId2"/>
          <a:stretch>
            <a:fillRect/>
          </a:stretch>
        </p:blipFill>
        <p:spPr>
          <a:xfrm>
            <a:off x="850605" y="1648857"/>
            <a:ext cx="2097272" cy="2648777"/>
          </a:xfrm>
          <a:prstGeom prst="rect">
            <a:avLst/>
          </a:prstGeom>
        </p:spPr>
      </p:pic>
      <p:sp>
        <p:nvSpPr>
          <p:cNvPr id="6" name="Rounded Rectangular Callout 5"/>
          <p:cNvSpPr/>
          <p:nvPr/>
        </p:nvSpPr>
        <p:spPr>
          <a:xfrm>
            <a:off x="3376889" y="1541720"/>
            <a:ext cx="5360416" cy="1850065"/>
          </a:xfrm>
          <a:prstGeom prst="wedgeRoundRectCallout">
            <a:avLst>
              <a:gd name="adj1" fmla="val -57718"/>
              <a:gd name="adj2" fmla="val 289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2"/>
                </a:solidFill>
              </a:rPr>
              <a:t>“HEY </a:t>
            </a:r>
            <a:r>
              <a:rPr lang="en-US" sz="1400" dirty="0">
                <a:solidFill>
                  <a:schemeClr val="bg2"/>
                </a:solidFill>
              </a:rPr>
              <a:t>I JUST REALIZED THAT THERE’S REALLY QUITE A LOT OF DATA BEING GENERATED IN </a:t>
            </a:r>
            <a:r>
              <a:rPr lang="en-US" sz="1400" dirty="0" smtClean="0">
                <a:solidFill>
                  <a:schemeClr val="bg2"/>
                </a:solidFill>
              </a:rPr>
              <a:t>CHEMISTRY, </a:t>
            </a:r>
            <a:r>
              <a:rPr lang="en-US" sz="1400" dirty="0">
                <a:solidFill>
                  <a:schemeClr val="bg2"/>
                </a:solidFill>
              </a:rPr>
              <a:t>COSMOLOGY, NUCLEAR ‘STUFF’, LARGE HADRON COLLIDERS, - THAT SORT OF THING…..COME TO THINK OF IT, EVEN FACEBOOK!” </a:t>
            </a:r>
          </a:p>
        </p:txBody>
      </p:sp>
    </p:spTree>
    <p:extLst>
      <p:ext uri="{BB962C8B-B14F-4D97-AF65-F5344CB8AC3E}">
        <p14:creationId xmlns:p14="http://schemas.microsoft.com/office/powerpoint/2010/main" val="129975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OPENGL (</a:t>
            </a:r>
            <a:r>
              <a:rPr lang="en-US" dirty="0" err="1" smtClean="0"/>
              <a:t>OpenSWR</a:t>
            </a:r>
            <a:r>
              <a:rPr lang="en-US" dirty="0" smtClean="0"/>
              <a:t>) benchmarks</a:t>
            </a:r>
            <a:endParaRPr lang="en-US" dirty="0"/>
          </a:p>
        </p:txBody>
      </p:sp>
      <p:sp>
        <p:nvSpPr>
          <p:cNvPr id="3" name="Slide Number Placeholder 2"/>
          <p:cNvSpPr>
            <a:spLocks noGrp="1"/>
          </p:cNvSpPr>
          <p:nvPr>
            <p:ph type="sldNum" sz="quarter" idx="10"/>
          </p:nvPr>
        </p:nvSpPr>
        <p:spPr/>
        <p:txBody>
          <a:bodyPr/>
          <a:lstStyle/>
          <a:p>
            <a:fld id="{B41F42F8-25E4-4D1B-BD30-C90591184289}" type="slidenum">
              <a:rPr lang="en-US" smtClean="0">
                <a:solidFill>
                  <a:prstClr val="white"/>
                </a:solidFill>
              </a:rPr>
              <a:pPr/>
              <a:t>30</a:t>
            </a:fld>
            <a:endParaRPr lang="en-US">
              <a:solidFill>
                <a:prstClr val="white"/>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1878" y="2846909"/>
            <a:ext cx="2633472" cy="1645920"/>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50" y="1011974"/>
            <a:ext cx="2633472" cy="164592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650" y="2846909"/>
            <a:ext cx="2633472" cy="164592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1878" y="1011974"/>
            <a:ext cx="2633472" cy="1645920"/>
          </a:xfrm>
          <a:prstGeom prst="rect">
            <a:avLst/>
          </a:prstGeom>
        </p:spPr>
      </p:pic>
      <p:sp>
        <p:nvSpPr>
          <p:cNvPr id="9" name="TextBox 8"/>
          <p:cNvSpPr txBox="1"/>
          <p:nvPr/>
        </p:nvSpPr>
        <p:spPr>
          <a:xfrm>
            <a:off x="3262122" y="1011975"/>
            <a:ext cx="1463862" cy="507831"/>
          </a:xfrm>
          <a:prstGeom prst="rect">
            <a:avLst/>
          </a:prstGeom>
          <a:noFill/>
        </p:spPr>
        <p:txBody>
          <a:bodyPr wrap="none" rtlCol="0">
            <a:spAutoFit/>
          </a:bodyPr>
          <a:lstStyle/>
          <a:p>
            <a:pPr defTabSz="685800"/>
            <a:r>
              <a:rPr lang="en-US" sz="1350" dirty="0" err="1">
                <a:solidFill>
                  <a:srgbClr val="0073BC"/>
                </a:solidFill>
              </a:rPr>
              <a:t>m</a:t>
            </a:r>
            <a:r>
              <a:rPr lang="en-US" sz="1350">
                <a:solidFill>
                  <a:srgbClr val="0073BC"/>
                </a:solidFill>
              </a:rPr>
              <a:t>anyspheres.py</a:t>
            </a:r>
            <a:endParaRPr lang="en-US" sz="1350" dirty="0">
              <a:solidFill>
                <a:srgbClr val="0073BC"/>
              </a:solidFill>
            </a:endParaRPr>
          </a:p>
          <a:p>
            <a:pPr defTabSz="685800"/>
            <a:r>
              <a:rPr lang="en-US" sz="1350" dirty="0">
                <a:solidFill>
                  <a:srgbClr val="0073BC"/>
                </a:solidFill>
              </a:rPr>
              <a:t>67 </a:t>
            </a:r>
            <a:r>
              <a:rPr lang="en-US" sz="1350" dirty="0" err="1">
                <a:solidFill>
                  <a:srgbClr val="0073BC"/>
                </a:solidFill>
              </a:rPr>
              <a:t>MiPolys</a:t>
            </a:r>
            <a:endParaRPr lang="en-US" sz="1350" dirty="0">
              <a:solidFill>
                <a:srgbClr val="0073BC"/>
              </a:solidFill>
            </a:endParaRPr>
          </a:p>
        </p:txBody>
      </p:sp>
      <p:sp>
        <p:nvSpPr>
          <p:cNvPr id="10" name="TextBox 9"/>
          <p:cNvSpPr txBox="1"/>
          <p:nvPr/>
        </p:nvSpPr>
        <p:spPr>
          <a:xfrm>
            <a:off x="4830869" y="2173147"/>
            <a:ext cx="1095172" cy="507831"/>
          </a:xfrm>
          <a:prstGeom prst="rect">
            <a:avLst/>
          </a:prstGeom>
          <a:noFill/>
        </p:spPr>
        <p:txBody>
          <a:bodyPr wrap="none" rtlCol="0">
            <a:spAutoFit/>
          </a:bodyPr>
          <a:lstStyle/>
          <a:p>
            <a:pPr defTabSz="685800"/>
            <a:r>
              <a:rPr lang="en-US" sz="1350" dirty="0" err="1">
                <a:solidFill>
                  <a:srgbClr val="0073BC"/>
                </a:solidFill>
              </a:rPr>
              <a:t>wavelets.py</a:t>
            </a:r>
            <a:endParaRPr lang="en-US" sz="1350" dirty="0">
              <a:solidFill>
                <a:srgbClr val="0073BC"/>
              </a:solidFill>
            </a:endParaRPr>
          </a:p>
          <a:p>
            <a:pPr defTabSz="685800"/>
            <a:r>
              <a:rPr lang="en-US" sz="1350" dirty="0">
                <a:solidFill>
                  <a:srgbClr val="0073BC"/>
                </a:solidFill>
              </a:rPr>
              <a:t>11 </a:t>
            </a:r>
            <a:r>
              <a:rPr lang="en-US" sz="1350" dirty="0" err="1">
                <a:solidFill>
                  <a:srgbClr val="0073BC"/>
                </a:solidFill>
              </a:rPr>
              <a:t>MiPolys</a:t>
            </a:r>
            <a:endParaRPr lang="en-US" sz="1350" dirty="0">
              <a:solidFill>
                <a:srgbClr val="0073BC"/>
              </a:solidFill>
            </a:endParaRPr>
          </a:p>
        </p:txBody>
      </p:sp>
      <p:sp>
        <p:nvSpPr>
          <p:cNvPr id="11" name="TextBox 10"/>
          <p:cNvSpPr txBox="1"/>
          <p:nvPr/>
        </p:nvSpPr>
        <p:spPr>
          <a:xfrm>
            <a:off x="3262122" y="2846909"/>
            <a:ext cx="1140056" cy="507831"/>
          </a:xfrm>
          <a:prstGeom prst="rect">
            <a:avLst/>
          </a:prstGeom>
          <a:noFill/>
        </p:spPr>
        <p:txBody>
          <a:bodyPr wrap="none" rtlCol="0">
            <a:spAutoFit/>
          </a:bodyPr>
          <a:lstStyle/>
          <a:p>
            <a:pPr defTabSz="685800"/>
            <a:r>
              <a:rPr lang="en-US" sz="1350" dirty="0" err="1">
                <a:solidFill>
                  <a:srgbClr val="0073BC"/>
                </a:solidFill>
              </a:rPr>
              <a:t>TimingTests</a:t>
            </a:r>
            <a:endParaRPr lang="en-US" sz="1350" dirty="0">
              <a:solidFill>
                <a:srgbClr val="0073BC"/>
              </a:solidFill>
            </a:endParaRPr>
          </a:p>
          <a:p>
            <a:pPr defTabSz="685800"/>
            <a:r>
              <a:rPr lang="en-US" sz="1350" dirty="0">
                <a:solidFill>
                  <a:srgbClr val="0073BC"/>
                </a:solidFill>
              </a:rPr>
              <a:t>30 </a:t>
            </a:r>
            <a:r>
              <a:rPr lang="en-US" sz="1350" dirty="0" err="1">
                <a:solidFill>
                  <a:srgbClr val="0073BC"/>
                </a:solidFill>
              </a:rPr>
              <a:t>MiTris</a:t>
            </a:r>
            <a:endParaRPr lang="en-US" sz="1350" dirty="0">
              <a:solidFill>
                <a:srgbClr val="0073BC"/>
              </a:solidFill>
            </a:endParaRPr>
          </a:p>
        </p:txBody>
      </p:sp>
      <p:sp>
        <p:nvSpPr>
          <p:cNvPr id="12" name="TextBox 11"/>
          <p:cNvSpPr txBox="1"/>
          <p:nvPr/>
        </p:nvSpPr>
        <p:spPr>
          <a:xfrm>
            <a:off x="4358817" y="4008081"/>
            <a:ext cx="1519968" cy="507831"/>
          </a:xfrm>
          <a:prstGeom prst="rect">
            <a:avLst/>
          </a:prstGeom>
          <a:noFill/>
        </p:spPr>
        <p:txBody>
          <a:bodyPr wrap="none" rtlCol="0">
            <a:spAutoFit/>
          </a:bodyPr>
          <a:lstStyle/>
          <a:p>
            <a:pPr defTabSz="685800"/>
            <a:r>
              <a:rPr lang="en-US" sz="1350" dirty="0" err="1">
                <a:solidFill>
                  <a:srgbClr val="0073BC"/>
                </a:solidFill>
              </a:rPr>
              <a:t>GLBenchmarking</a:t>
            </a:r>
            <a:endParaRPr lang="en-US" sz="1350" dirty="0">
              <a:solidFill>
                <a:srgbClr val="0073BC"/>
              </a:solidFill>
            </a:endParaRPr>
          </a:p>
          <a:p>
            <a:pPr defTabSz="685800"/>
            <a:r>
              <a:rPr lang="en-US" sz="1350" dirty="0">
                <a:solidFill>
                  <a:srgbClr val="0073BC"/>
                </a:solidFill>
              </a:rPr>
              <a:t>30MiTris</a:t>
            </a:r>
          </a:p>
        </p:txBody>
      </p:sp>
    </p:spTree>
    <p:extLst>
      <p:ext uri="{BB962C8B-B14F-4D97-AF65-F5344CB8AC3E}">
        <p14:creationId xmlns:p14="http://schemas.microsoft.com/office/powerpoint/2010/main" val="15340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INTEL® Xeon® E5 v4 OPENSWR/LLVMPIPE PERFORMANCE RATIO</a:t>
            </a:r>
            <a:endParaRPr lang="en-US" dirty="0"/>
          </a:p>
        </p:txBody>
      </p:sp>
      <p:sp>
        <p:nvSpPr>
          <p:cNvPr id="3" name="Slide Number Placeholder 2"/>
          <p:cNvSpPr>
            <a:spLocks noGrp="1"/>
          </p:cNvSpPr>
          <p:nvPr>
            <p:ph type="sldNum" sz="quarter" idx="10"/>
          </p:nvPr>
        </p:nvSpPr>
        <p:spPr/>
        <p:txBody>
          <a:bodyPr/>
          <a:lstStyle/>
          <a:p>
            <a:fld id="{B41F42F8-25E4-4D1B-BD30-C90591184289}" type="slidenum">
              <a:rPr lang="en-US" smtClean="0">
                <a:solidFill>
                  <a:prstClr val="white"/>
                </a:solidFill>
              </a:rPr>
              <a:pPr/>
              <a:t>31</a:t>
            </a:fld>
            <a:endParaRPr lang="en-US">
              <a:solidFill>
                <a:prstClr val="white"/>
              </a:solidFill>
            </a:endParaRPr>
          </a:p>
        </p:txBody>
      </p:sp>
      <p:graphicFrame>
        <p:nvGraphicFramePr>
          <p:cNvPr id="5" name="Chart 4"/>
          <p:cNvGraphicFramePr>
            <a:graphicFrameLocks/>
          </p:cNvGraphicFramePr>
          <p:nvPr>
            <p:extLst/>
          </p:nvPr>
        </p:nvGraphicFramePr>
        <p:xfrm>
          <a:off x="628650" y="1011975"/>
          <a:ext cx="7886700" cy="381887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129710" y="4821902"/>
            <a:ext cx="7385641" cy="323165"/>
          </a:xfrm>
          <a:prstGeom prst="rect">
            <a:avLst/>
          </a:prstGeom>
          <a:noFill/>
        </p:spPr>
        <p:txBody>
          <a:bodyPr wrap="square" rtlCol="0">
            <a:spAutoFit/>
          </a:bodyPr>
          <a:lstStyle/>
          <a:p>
            <a:pPr defTabSz="342900">
              <a:lnSpc>
                <a:spcPts val="570"/>
              </a:lnSpc>
            </a:pPr>
            <a:r>
              <a:rPr lang="en-US" sz="600" dirty="0">
                <a:solidFill>
                  <a:prstClr val="black"/>
                </a:solidFill>
              </a:rPr>
              <a:t>Software and workloads used in performance tests may have been optimized for performance only on Intel microprocessors. Performance tests, such as </a:t>
            </a:r>
            <a:r>
              <a:rPr lang="en-US" sz="600" dirty="0" err="1">
                <a:solidFill>
                  <a:prstClr val="black"/>
                </a:solidFill>
              </a:rPr>
              <a:t>SYSmark</a:t>
            </a:r>
            <a:r>
              <a:rPr lang="en-US" sz="600" baseline="30000" dirty="0">
                <a:solidFill>
                  <a:prstClr val="black"/>
                </a:solidFill>
              </a:rPr>
              <a:t>*</a:t>
            </a:r>
            <a:r>
              <a:rPr lang="en-US" sz="600" dirty="0">
                <a:solidFill>
                  <a:prstClr val="black"/>
                </a:solidFill>
              </a:rPr>
              <a:t> and </a:t>
            </a:r>
            <a:r>
              <a:rPr lang="en-US" sz="600" dirty="0" err="1">
                <a:solidFill>
                  <a:prstClr val="black"/>
                </a:solidFill>
              </a:rPr>
              <a:t>MobileMark</a:t>
            </a:r>
            <a:r>
              <a:rPr lang="en-US" sz="600" baseline="30000" dirty="0">
                <a:solidFill>
                  <a:prstClr val="black"/>
                </a:solidFill>
              </a:rPr>
              <a:t>*</a:t>
            </a:r>
            <a:r>
              <a:rPr lang="en-US" sz="600" dirty="0">
                <a:solidFill>
                  <a:prstClr val="black"/>
                </a:solidFill>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information go to </a:t>
            </a:r>
            <a:r>
              <a:rPr lang="en-US" sz="600" dirty="0">
                <a:solidFill>
                  <a:prstClr val="black"/>
                </a:solidFill>
                <a:hlinkClick r:id="rId3"/>
              </a:rPr>
              <a:t>http://www.intel.com/performance</a:t>
            </a:r>
            <a:r>
              <a:rPr lang="en-US" sz="600" dirty="0">
                <a:solidFill>
                  <a:prstClr val="black"/>
                </a:solidFill>
              </a:rPr>
              <a:t>.</a:t>
            </a:r>
            <a:endParaRPr lang="en-US" sz="600" dirty="0">
              <a:solidFill>
                <a:prstClr val="black"/>
              </a:solidFill>
              <a:cs typeface="Neo Sans Intel"/>
            </a:endParaRPr>
          </a:p>
        </p:txBody>
      </p:sp>
    </p:spTree>
    <p:extLst>
      <p:ext uri="{BB962C8B-B14F-4D97-AF65-F5344CB8AC3E}">
        <p14:creationId xmlns:p14="http://schemas.microsoft.com/office/powerpoint/2010/main" val="77859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INTEL® Xeon Phi™ 7250 OPENSWR/LLVMPIPE PERFORMANCE RATIO</a:t>
            </a:r>
            <a:endParaRPr lang="en-US" dirty="0"/>
          </a:p>
        </p:txBody>
      </p:sp>
      <p:sp>
        <p:nvSpPr>
          <p:cNvPr id="3" name="Slide Number Placeholder 2"/>
          <p:cNvSpPr>
            <a:spLocks noGrp="1"/>
          </p:cNvSpPr>
          <p:nvPr>
            <p:ph type="sldNum" sz="quarter" idx="10"/>
          </p:nvPr>
        </p:nvSpPr>
        <p:spPr/>
        <p:txBody>
          <a:bodyPr/>
          <a:lstStyle/>
          <a:p>
            <a:fld id="{B41F42F8-25E4-4D1B-BD30-C90591184289}" type="slidenum">
              <a:rPr lang="en-US" smtClean="0">
                <a:solidFill>
                  <a:prstClr val="white"/>
                </a:solidFill>
              </a:rPr>
              <a:pPr/>
              <a:t>32</a:t>
            </a:fld>
            <a:endParaRPr lang="en-US">
              <a:solidFill>
                <a:prstClr val="white"/>
              </a:solidFill>
            </a:endParaRPr>
          </a:p>
        </p:txBody>
      </p:sp>
      <p:graphicFrame>
        <p:nvGraphicFramePr>
          <p:cNvPr id="6" name="Chart 5"/>
          <p:cNvGraphicFramePr>
            <a:graphicFrameLocks/>
          </p:cNvGraphicFramePr>
          <p:nvPr>
            <p:extLst/>
          </p:nvPr>
        </p:nvGraphicFramePr>
        <p:xfrm>
          <a:off x="628650" y="1011975"/>
          <a:ext cx="7886700" cy="381887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29710" y="4831841"/>
            <a:ext cx="7385641" cy="323165"/>
          </a:xfrm>
          <a:prstGeom prst="rect">
            <a:avLst/>
          </a:prstGeom>
          <a:noFill/>
        </p:spPr>
        <p:txBody>
          <a:bodyPr wrap="square" rtlCol="0">
            <a:spAutoFit/>
          </a:bodyPr>
          <a:lstStyle/>
          <a:p>
            <a:pPr defTabSz="342900">
              <a:lnSpc>
                <a:spcPts val="570"/>
              </a:lnSpc>
            </a:pPr>
            <a:r>
              <a:rPr lang="en-US" sz="600" dirty="0">
                <a:solidFill>
                  <a:prstClr val="black"/>
                </a:solidFill>
              </a:rPr>
              <a:t>Software and workloads used in performance tests may have been optimized for performance only on Intel microprocessors. Performance tests, such as </a:t>
            </a:r>
            <a:r>
              <a:rPr lang="en-US" sz="600" dirty="0" err="1">
                <a:solidFill>
                  <a:prstClr val="black"/>
                </a:solidFill>
              </a:rPr>
              <a:t>SYSmark</a:t>
            </a:r>
            <a:r>
              <a:rPr lang="en-US" sz="600" baseline="30000" dirty="0">
                <a:solidFill>
                  <a:prstClr val="black"/>
                </a:solidFill>
              </a:rPr>
              <a:t>*</a:t>
            </a:r>
            <a:r>
              <a:rPr lang="en-US" sz="600" dirty="0">
                <a:solidFill>
                  <a:prstClr val="black"/>
                </a:solidFill>
              </a:rPr>
              <a:t> and </a:t>
            </a:r>
            <a:r>
              <a:rPr lang="en-US" sz="600" dirty="0" err="1">
                <a:solidFill>
                  <a:prstClr val="black"/>
                </a:solidFill>
              </a:rPr>
              <a:t>MobileMark</a:t>
            </a:r>
            <a:r>
              <a:rPr lang="en-US" sz="600" baseline="30000" dirty="0">
                <a:solidFill>
                  <a:prstClr val="black"/>
                </a:solidFill>
              </a:rPr>
              <a:t>*</a:t>
            </a:r>
            <a:r>
              <a:rPr lang="en-US" sz="600" dirty="0">
                <a:solidFill>
                  <a:prstClr val="black"/>
                </a:solidFill>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information go to </a:t>
            </a:r>
            <a:r>
              <a:rPr lang="en-US" sz="600" dirty="0">
                <a:solidFill>
                  <a:prstClr val="black"/>
                </a:solidFill>
                <a:hlinkClick r:id="rId3"/>
              </a:rPr>
              <a:t>http://www.intel.com/performance</a:t>
            </a:r>
            <a:r>
              <a:rPr lang="en-US" sz="600" dirty="0">
                <a:solidFill>
                  <a:prstClr val="black"/>
                </a:solidFill>
              </a:rPr>
              <a:t>.</a:t>
            </a:r>
            <a:endParaRPr lang="en-US" sz="600" dirty="0">
              <a:solidFill>
                <a:prstClr val="black"/>
              </a:solidFill>
              <a:cs typeface="Neo Sans Intel"/>
            </a:endParaRPr>
          </a:p>
        </p:txBody>
      </p:sp>
    </p:spTree>
    <p:extLst>
      <p:ext uri="{BB962C8B-B14F-4D97-AF65-F5344CB8AC3E}">
        <p14:creationId xmlns:p14="http://schemas.microsoft.com/office/powerpoint/2010/main" val="118539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TEST PLATFORMS</a:t>
            </a:r>
            <a:endParaRPr lang="en-US" dirty="0"/>
          </a:p>
        </p:txBody>
      </p:sp>
      <p:sp>
        <p:nvSpPr>
          <p:cNvPr id="3" name="Content Placeholder 2"/>
          <p:cNvSpPr>
            <a:spLocks noGrp="1"/>
          </p:cNvSpPr>
          <p:nvPr>
            <p:ph idx="1"/>
          </p:nvPr>
        </p:nvSpPr>
        <p:spPr/>
        <p:txBody>
          <a:bodyPr/>
          <a:lstStyle/>
          <a:p>
            <a:r>
              <a:rPr lang="en-US" dirty="0" smtClean="0"/>
              <a:t>Two machines:</a:t>
            </a:r>
          </a:p>
          <a:p>
            <a:pPr marL="214313" indent="-214313">
              <a:buFont typeface="Arial" charset="0"/>
              <a:buChar char="•"/>
            </a:pPr>
            <a:r>
              <a:rPr lang="en-US" dirty="0" smtClean="0"/>
              <a:t>KNL</a:t>
            </a:r>
            <a:r>
              <a:rPr lang="en-US" dirty="0"/>
              <a:t>: </a:t>
            </a:r>
            <a:r>
              <a:rPr lang="en-US" dirty="0" smtClean="0"/>
              <a:t>Intel</a:t>
            </a:r>
            <a:r>
              <a:rPr lang="en-US" dirty="0"/>
              <a:t>® Xeon Phi™ CPU 7210 @ 1.30GHz, Ubuntu 17.10, 4.10.0-20-generic, </a:t>
            </a:r>
            <a:r>
              <a:rPr lang="en-US" dirty="0" err="1"/>
              <a:t>gcc</a:t>
            </a:r>
            <a:r>
              <a:rPr lang="en-US" dirty="0"/>
              <a:t> 6.3.0</a:t>
            </a:r>
          </a:p>
          <a:p>
            <a:pPr marL="214313" indent="-214313">
              <a:buFont typeface="Arial" charset="0"/>
              <a:buChar char="•"/>
            </a:pPr>
            <a:r>
              <a:rPr lang="en-US" dirty="0"/>
              <a:t>BDW: Intel® Xeon 2699v4 x 2 (44 cores) @ 2.20GHz, Ubuntu 17.10, 4.10.0-19-generic, </a:t>
            </a:r>
            <a:r>
              <a:rPr lang="en-US" dirty="0" err="1"/>
              <a:t>gcc</a:t>
            </a:r>
            <a:r>
              <a:rPr lang="en-US" dirty="0"/>
              <a:t> </a:t>
            </a:r>
            <a:r>
              <a:rPr lang="en-US" dirty="0" smtClean="0"/>
              <a:t>6.3.0</a:t>
            </a:r>
          </a:p>
          <a:p>
            <a:r>
              <a:rPr lang="en-US" dirty="0" smtClean="0"/>
              <a:t>Four tests:</a:t>
            </a:r>
          </a:p>
          <a:p>
            <a:pPr marL="214313" indent="-214313">
              <a:buFont typeface="Arial" charset="0"/>
              <a:buChar char="•"/>
            </a:pPr>
            <a:r>
              <a:rPr lang="en-US" dirty="0" err="1"/>
              <a:t>m</a:t>
            </a:r>
            <a:r>
              <a:rPr lang="en-US" dirty="0" err="1" smtClean="0"/>
              <a:t>anyspheres.py</a:t>
            </a:r>
            <a:r>
              <a:rPr lang="en-US" dirty="0" smtClean="0"/>
              <a:t> (</a:t>
            </a:r>
            <a:r>
              <a:rPr lang="mr-IN" dirty="0"/>
              <a:t>-</a:t>
            </a:r>
            <a:r>
              <a:rPr lang="mr-IN" dirty="0" err="1"/>
              <a:t>s</a:t>
            </a:r>
            <a:r>
              <a:rPr lang="mr-IN" dirty="0"/>
              <a:t> 64 -</a:t>
            </a:r>
            <a:r>
              <a:rPr lang="mr-IN" dirty="0" err="1"/>
              <a:t>r</a:t>
            </a:r>
            <a:r>
              <a:rPr lang="mr-IN" dirty="0"/>
              <a:t> 726 -</a:t>
            </a:r>
            <a:r>
              <a:rPr lang="mr-IN" dirty="0" err="1"/>
              <a:t>v</a:t>
            </a:r>
            <a:r>
              <a:rPr lang="mr-IN" dirty="0"/>
              <a:t> </a:t>
            </a:r>
            <a:r>
              <a:rPr lang="mr-IN" dirty="0" smtClean="0"/>
              <a:t>1920,1080</a:t>
            </a:r>
            <a:r>
              <a:rPr lang="en-US" dirty="0" smtClean="0"/>
              <a:t>) </a:t>
            </a:r>
            <a:r>
              <a:rPr lang="mr-IN" dirty="0" smtClean="0"/>
              <a:t>–</a:t>
            </a:r>
            <a:r>
              <a:rPr lang="en-US" dirty="0" smtClean="0"/>
              <a:t> </a:t>
            </a:r>
            <a:r>
              <a:rPr lang="en-US" dirty="0" err="1" smtClean="0"/>
              <a:t>paraview</a:t>
            </a:r>
            <a:r>
              <a:rPr lang="en-US" dirty="0" smtClean="0"/>
              <a:t> benchmark script</a:t>
            </a:r>
          </a:p>
          <a:p>
            <a:pPr marL="214313" indent="-214313">
              <a:buFont typeface="Arial" charset="0"/>
              <a:buChar char="•"/>
            </a:pPr>
            <a:r>
              <a:rPr lang="en-US" dirty="0" err="1"/>
              <a:t>w</a:t>
            </a:r>
            <a:r>
              <a:rPr lang="en-US" dirty="0" err="1" smtClean="0"/>
              <a:t>aveletcontour.py</a:t>
            </a:r>
            <a:r>
              <a:rPr lang="en-US" dirty="0" smtClean="0"/>
              <a:t> (</a:t>
            </a:r>
            <a:r>
              <a:rPr lang="mr-IN" dirty="0"/>
              <a:t>-</a:t>
            </a:r>
            <a:r>
              <a:rPr lang="mr-IN" dirty="0" err="1"/>
              <a:t>d</a:t>
            </a:r>
            <a:r>
              <a:rPr lang="mr-IN" dirty="0"/>
              <a:t> 256 -</a:t>
            </a:r>
            <a:r>
              <a:rPr lang="mr-IN" dirty="0" err="1"/>
              <a:t>v</a:t>
            </a:r>
            <a:r>
              <a:rPr lang="mr-IN" dirty="0"/>
              <a:t> </a:t>
            </a:r>
            <a:r>
              <a:rPr lang="mr-IN" dirty="0" smtClean="0"/>
              <a:t>1920,1080</a:t>
            </a:r>
            <a:r>
              <a:rPr lang="en-US" dirty="0" smtClean="0"/>
              <a:t>) </a:t>
            </a:r>
            <a:r>
              <a:rPr lang="mr-IN" dirty="0" smtClean="0"/>
              <a:t>–</a:t>
            </a:r>
            <a:r>
              <a:rPr lang="en-US" dirty="0" smtClean="0"/>
              <a:t> </a:t>
            </a:r>
            <a:r>
              <a:rPr lang="en-US" dirty="0" err="1" smtClean="0"/>
              <a:t>paraview</a:t>
            </a:r>
            <a:r>
              <a:rPr lang="en-US" dirty="0" smtClean="0"/>
              <a:t> benchmark script</a:t>
            </a:r>
          </a:p>
          <a:p>
            <a:pPr marL="214313" indent="-214313">
              <a:buFont typeface="Arial" charset="0"/>
              <a:buChar char="•"/>
            </a:pPr>
            <a:r>
              <a:rPr lang="en-US" dirty="0" err="1" smtClean="0"/>
              <a:t>TimingTests</a:t>
            </a:r>
            <a:r>
              <a:rPr lang="en-US" dirty="0"/>
              <a:t> (-width 1536 -height 1536 -regex </a:t>
            </a:r>
            <a:r>
              <a:rPr lang="en-US" dirty="0" err="1"/>
              <a:t>SurfaceColoredWithNormals</a:t>
            </a:r>
            <a:r>
              <a:rPr lang="en-US" dirty="0"/>
              <a:t> -</a:t>
            </a:r>
            <a:r>
              <a:rPr lang="en-US" dirty="0" err="1"/>
              <a:t>nochart</a:t>
            </a:r>
            <a:r>
              <a:rPr lang="en-US" dirty="0"/>
              <a:t> -</a:t>
            </a:r>
            <a:r>
              <a:rPr lang="en-US" dirty="0" err="1"/>
              <a:t>ss</a:t>
            </a:r>
            <a:r>
              <a:rPr lang="en-US" dirty="0"/>
              <a:t> 14 -se </a:t>
            </a:r>
            <a:r>
              <a:rPr lang="en-US" dirty="0" smtClean="0"/>
              <a:t>14) </a:t>
            </a:r>
            <a:r>
              <a:rPr lang="mr-IN" dirty="0" smtClean="0"/>
              <a:t>–</a:t>
            </a:r>
            <a:r>
              <a:rPr lang="en-US" dirty="0" smtClean="0"/>
              <a:t> </a:t>
            </a:r>
            <a:r>
              <a:rPr lang="en-US" dirty="0" err="1" smtClean="0"/>
              <a:t>vtk</a:t>
            </a:r>
            <a:r>
              <a:rPr lang="en-US" dirty="0" smtClean="0"/>
              <a:t> benchmarking app</a:t>
            </a:r>
          </a:p>
          <a:p>
            <a:pPr marL="214313" indent="-214313">
              <a:buFont typeface="Arial" charset="0"/>
              <a:buChar char="•"/>
            </a:pPr>
            <a:r>
              <a:rPr lang="en-US" dirty="0" err="1" smtClean="0"/>
              <a:t>GLBenchmarking</a:t>
            </a:r>
            <a:r>
              <a:rPr lang="en-US" dirty="0" smtClean="0"/>
              <a:t> (</a:t>
            </a:r>
            <a:r>
              <a:rPr lang="mr-IN" dirty="0"/>
              <a:t>--</a:t>
            </a:r>
            <a:r>
              <a:rPr lang="mr-IN" dirty="0" err="1"/>
              <a:t>start</a:t>
            </a:r>
            <a:r>
              <a:rPr lang="mr-IN" dirty="0"/>
              <a:t> 14 --</a:t>
            </a:r>
            <a:r>
              <a:rPr lang="mr-IN" dirty="0" err="1"/>
              <a:t>end</a:t>
            </a:r>
            <a:r>
              <a:rPr lang="mr-IN" dirty="0"/>
              <a:t> </a:t>
            </a:r>
            <a:r>
              <a:rPr lang="mr-IN" dirty="0" smtClean="0"/>
              <a:t>14</a:t>
            </a:r>
            <a:r>
              <a:rPr lang="en-US" dirty="0" smtClean="0"/>
              <a:t>) </a:t>
            </a:r>
            <a:r>
              <a:rPr lang="mr-IN" dirty="0" smtClean="0"/>
              <a:t>–</a:t>
            </a:r>
            <a:r>
              <a:rPr lang="en-US" dirty="0" smtClean="0"/>
              <a:t> </a:t>
            </a:r>
            <a:r>
              <a:rPr lang="en-US" dirty="0" err="1" smtClean="0"/>
              <a:t>vtk</a:t>
            </a:r>
            <a:r>
              <a:rPr lang="en-US" dirty="0" smtClean="0"/>
              <a:t> benchmarking app</a:t>
            </a:r>
          </a:p>
          <a:p>
            <a:endParaRPr lang="en-US" dirty="0"/>
          </a:p>
          <a:p>
            <a:endParaRPr lang="en-US" dirty="0"/>
          </a:p>
        </p:txBody>
      </p:sp>
      <p:sp>
        <p:nvSpPr>
          <p:cNvPr id="4" name="Slide Number Placeholder 3"/>
          <p:cNvSpPr>
            <a:spLocks noGrp="1"/>
          </p:cNvSpPr>
          <p:nvPr>
            <p:ph type="sldNum" sz="quarter" idx="12"/>
          </p:nvPr>
        </p:nvSpPr>
        <p:spPr/>
        <p:txBody>
          <a:bodyPr/>
          <a:lstStyle/>
          <a:p>
            <a:fld id="{B41F42F8-25E4-4D1B-BD30-C90591184289}" type="slidenum">
              <a:rPr lang="en-US" smtClean="0">
                <a:solidFill>
                  <a:prstClr val="white"/>
                </a:solidFill>
              </a:rPr>
              <a:pPr/>
              <a:t>33</a:t>
            </a:fld>
            <a:endParaRPr lang="en-US">
              <a:solidFill>
                <a:prstClr val="white"/>
              </a:solidFill>
            </a:endParaRPr>
          </a:p>
        </p:txBody>
      </p:sp>
    </p:spTree>
    <p:extLst>
      <p:ext uri="{BB962C8B-B14F-4D97-AF65-F5344CB8AC3E}">
        <p14:creationId xmlns:p14="http://schemas.microsoft.com/office/powerpoint/2010/main" val="1662269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Tracing Foundation:</a:t>
            </a:r>
            <a:br>
              <a:rPr lang="en-US" dirty="0" smtClean="0"/>
            </a:br>
            <a:r>
              <a:rPr lang="en-US" dirty="0" err="1" smtClean="0"/>
              <a:t>Embree</a:t>
            </a:r>
            <a:r>
              <a:rPr lang="en-US" dirty="0" smtClean="0"/>
              <a:t> </a:t>
            </a:r>
            <a:r>
              <a:rPr lang="en-US" dirty="0"/>
              <a:t>R</a:t>
            </a:r>
            <a:r>
              <a:rPr lang="en-US" dirty="0" smtClean="0"/>
              <a:t>ay </a:t>
            </a:r>
            <a:r>
              <a:rPr lang="en-US" dirty="0"/>
              <a:t>T</a:t>
            </a:r>
            <a:r>
              <a:rPr lang="en-US" dirty="0" smtClean="0"/>
              <a:t>racing Kernel Library</a:t>
            </a:r>
            <a:endParaRPr lang="en-US" dirty="0"/>
          </a:p>
        </p:txBody>
      </p:sp>
      <p:sp>
        <p:nvSpPr>
          <p:cNvPr id="3" name="Slide Number Placeholder 2"/>
          <p:cNvSpPr>
            <a:spLocks noGrp="1"/>
          </p:cNvSpPr>
          <p:nvPr>
            <p:ph type="sldNum" sz="quarter" idx="12"/>
          </p:nvPr>
        </p:nvSpPr>
        <p:spPr/>
        <p:txBody>
          <a:bodyPr/>
          <a:lstStyle/>
          <a:p>
            <a:fld id="{EE2556C5-CE8C-6547-B838-EA80C61A4AF7}" type="slidenum">
              <a:rPr lang="en-US" smtClean="0"/>
              <a:pPr/>
              <a:t>34</a:t>
            </a:fld>
            <a:endParaRPr lang="en-US" dirty="0"/>
          </a:p>
        </p:txBody>
      </p:sp>
      <p:sp>
        <p:nvSpPr>
          <p:cNvPr id="4" name="Text Placeholder 3"/>
          <p:cNvSpPr>
            <a:spLocks noGrp="1"/>
          </p:cNvSpPr>
          <p:nvPr>
            <p:ph type="body" sz="quarter" idx="13"/>
          </p:nvPr>
        </p:nvSpPr>
        <p:spPr>
          <a:xfrm>
            <a:off x="455613" y="1198800"/>
            <a:ext cx="6102262" cy="3394800"/>
          </a:xfrm>
        </p:spPr>
        <p:txBody>
          <a:bodyPr>
            <a:noAutofit/>
          </a:bodyPr>
          <a:lstStyle/>
          <a:p>
            <a:r>
              <a:rPr lang="en-US" sz="1200" dirty="0"/>
              <a:t>Provides highly optimized and scalable </a:t>
            </a:r>
            <a:r>
              <a:rPr lang="en-US" sz="1200" dirty="0" smtClean="0"/>
              <a:t>ray tracing kernels</a:t>
            </a:r>
          </a:p>
          <a:p>
            <a:pPr lvl="1"/>
            <a:r>
              <a:rPr lang="en-US" sz="1100" dirty="0" smtClean="0"/>
              <a:t>Acceleration </a:t>
            </a:r>
            <a:r>
              <a:rPr lang="en-US" sz="1100" dirty="0"/>
              <a:t>structure build and ray </a:t>
            </a:r>
            <a:r>
              <a:rPr lang="en-US" sz="1100" dirty="0" smtClean="0"/>
              <a:t>traversal</a:t>
            </a:r>
          </a:p>
          <a:p>
            <a:pPr lvl="1"/>
            <a:r>
              <a:rPr lang="en-US" sz="1100" dirty="0" smtClean="0"/>
              <a:t>Single Ray, Ray Packets(4,8,16), Ray Streams(N)</a:t>
            </a:r>
            <a:endParaRPr lang="en-US" sz="1100" dirty="0"/>
          </a:p>
          <a:p>
            <a:r>
              <a:rPr lang="en-US" sz="1200" dirty="0"/>
              <a:t>Targets </a:t>
            </a:r>
            <a:r>
              <a:rPr lang="en-US" sz="1200" dirty="0" smtClean="0"/>
              <a:t>up to photorealistic professional and scientific rendering applications</a:t>
            </a:r>
            <a:endParaRPr lang="en-US" sz="1200" dirty="0"/>
          </a:p>
          <a:p>
            <a:r>
              <a:rPr lang="en-US" sz="1200" dirty="0"/>
              <a:t>Highest ray tracing performance on </a:t>
            </a:r>
            <a:r>
              <a:rPr lang="en-US" sz="1200" dirty="0" smtClean="0"/>
              <a:t>CPUs</a:t>
            </a:r>
            <a:endParaRPr lang="en-US" sz="1200" dirty="0"/>
          </a:p>
          <a:p>
            <a:pPr lvl="1"/>
            <a:r>
              <a:rPr lang="en-US" sz="1100" dirty="0"/>
              <a:t>1.5–6× speedup reported by </a:t>
            </a:r>
            <a:r>
              <a:rPr lang="en-US" sz="1100" dirty="0" smtClean="0"/>
              <a:t>users</a:t>
            </a:r>
            <a:endParaRPr lang="en-US" sz="1100" dirty="0"/>
          </a:p>
          <a:p>
            <a:r>
              <a:rPr lang="en-US" sz="1200" dirty="0"/>
              <a:t>Support for latest </a:t>
            </a:r>
            <a:r>
              <a:rPr lang="en-US" sz="1200" dirty="0" smtClean="0"/>
              <a:t>CPUs / ISAs</a:t>
            </a:r>
          </a:p>
          <a:p>
            <a:pPr lvl="1"/>
            <a:r>
              <a:rPr lang="en-US" sz="1100" dirty="0"/>
              <a:t>Intel® Xeon Phi™ Processor (codenamed </a:t>
            </a:r>
            <a:r>
              <a:rPr lang="en-US" sz="1100" i="1" dirty="0"/>
              <a:t>Knights Landing</a:t>
            </a:r>
            <a:r>
              <a:rPr lang="en-US" sz="1100" dirty="0" smtClean="0"/>
              <a:t>) – AVX-512</a:t>
            </a:r>
          </a:p>
          <a:p>
            <a:r>
              <a:rPr lang="en-US" sz="1200" dirty="0" smtClean="0"/>
              <a:t>API </a:t>
            </a:r>
            <a:r>
              <a:rPr lang="en-US" sz="1200" dirty="0"/>
              <a:t>for easy integration into applications</a:t>
            </a:r>
          </a:p>
          <a:p>
            <a:r>
              <a:rPr lang="en-US" sz="1200" dirty="0"/>
              <a:t>Free and </a:t>
            </a:r>
            <a:r>
              <a:rPr lang="en-US" sz="1200" dirty="0" smtClean="0"/>
              <a:t>open source </a:t>
            </a:r>
            <a:r>
              <a:rPr lang="en-US" sz="1200" dirty="0"/>
              <a:t>under Apache 2.0 </a:t>
            </a:r>
            <a:r>
              <a:rPr lang="en-US" sz="1200" dirty="0" smtClean="0"/>
              <a:t>license</a:t>
            </a:r>
          </a:p>
          <a:p>
            <a:pPr lvl="1">
              <a:buClr>
                <a:schemeClr val="tx2"/>
              </a:buClr>
            </a:pPr>
            <a:r>
              <a:rPr lang="en-US" sz="1100" u="sng" dirty="0"/>
              <a:t>http://</a:t>
            </a:r>
            <a:r>
              <a:rPr lang="en-US" sz="1100" u="sng" dirty="0" smtClean="0"/>
              <a:t>embree.github.com</a:t>
            </a:r>
          </a:p>
          <a:p>
            <a:pPr lvl="1"/>
            <a:endParaRPr lang="en-US" sz="1100" dirty="0"/>
          </a:p>
          <a:p>
            <a:endParaRPr lang="en-US" sz="12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58851" y="0"/>
            <a:ext cx="2485148" cy="1397896"/>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8851" y="1451892"/>
            <a:ext cx="2485146" cy="1863859"/>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58851" y="3363432"/>
            <a:ext cx="2485146" cy="1397895"/>
          </a:xfrm>
          <a:prstGeom prst="rect">
            <a:avLst/>
          </a:prstGeom>
        </p:spPr>
      </p:pic>
      <p:sp>
        <p:nvSpPr>
          <p:cNvPr id="8" name="Slide Number Placeholder 9"/>
          <p:cNvSpPr txBox="1">
            <a:spLocks/>
          </p:cNvSpPr>
          <p:nvPr/>
        </p:nvSpPr>
        <p:spPr>
          <a:xfrm>
            <a:off x="6872352" y="4850083"/>
            <a:ext cx="2133600" cy="273844"/>
          </a:xfrm>
          <a:prstGeom prst="rect">
            <a:avLst/>
          </a:prstGeom>
        </p:spPr>
        <p:txBody>
          <a:bodyPr vert="horz" lIns="0" tIns="0" rIns="0" bIns="0" rtlCol="0" anchor="ctr"/>
          <a:lstStyle>
            <a:defPPr>
              <a:defRPr lang="en-US"/>
            </a:defPPr>
            <a:lvl1pPr marL="0" algn="r" defTabSz="457200" rtl="0" eaLnBrk="1" latinLnBrk="0" hangingPunct="1">
              <a:defRPr sz="800" kern="1200">
                <a:solidFill>
                  <a:srgbClr val="FFFFFF"/>
                </a:solidFill>
                <a:latin typeface="+mn-lt"/>
                <a:ea typeface="Verdana" pitchFamily="34" charset="0"/>
                <a:cs typeface="Verdana"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E2556C5-CE8C-6547-B838-EA80C61A4AF7}" type="slidenum">
              <a:rPr lang="en-US" smtClean="0"/>
              <a:pPr/>
              <a:t>34</a:t>
            </a:fld>
            <a:endParaRPr lang="en-US" dirty="0"/>
          </a:p>
        </p:txBody>
      </p:sp>
    </p:spTree>
    <p:extLst>
      <p:ext uri="{BB962C8B-B14F-4D97-AF65-F5344CB8AC3E}">
        <p14:creationId xmlns:p14="http://schemas.microsoft.com/office/powerpoint/2010/main" val="182041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2"/>
                </a:solidFill>
                <a:latin typeface="+mn-lt"/>
              </a:rPr>
              <a:t>Performance:  </a:t>
            </a:r>
            <a:r>
              <a:rPr lang="en-US" dirty="0" err="1">
                <a:solidFill>
                  <a:schemeClr val="tx2"/>
                </a:solidFill>
                <a:latin typeface="+mn-lt"/>
              </a:rPr>
              <a:t>Embree</a:t>
            </a:r>
            <a:r>
              <a:rPr lang="en-US" dirty="0">
                <a:solidFill>
                  <a:schemeClr val="tx2"/>
                </a:solidFill>
                <a:latin typeface="+mn-lt"/>
              </a:rPr>
              <a:t> vs. NVIDIA* </a:t>
            </a:r>
            <a:r>
              <a:rPr lang="en-US" dirty="0" err="1">
                <a:solidFill>
                  <a:schemeClr val="tx2"/>
                </a:solidFill>
                <a:latin typeface="+mn-lt"/>
              </a:rPr>
              <a:t>OptiX</a:t>
            </a:r>
            <a:r>
              <a:rPr lang="en-US" dirty="0">
                <a:solidFill>
                  <a:schemeClr val="tx2"/>
                </a:solidFill>
                <a:latin typeface="+mn-lt"/>
              </a:rPr>
              <a:t>*</a:t>
            </a:r>
          </a:p>
        </p:txBody>
      </p:sp>
      <p:graphicFrame>
        <p:nvGraphicFramePr>
          <p:cNvPr id="5" name="Content Placeholder 4"/>
          <p:cNvGraphicFramePr>
            <a:graphicFrameLocks noGrp="1"/>
          </p:cNvGraphicFramePr>
          <p:nvPr>
            <p:ph idx="4294967295"/>
            <p:extLst/>
          </p:nvPr>
        </p:nvGraphicFramePr>
        <p:xfrm>
          <a:off x="0" y="782640"/>
          <a:ext cx="9144000" cy="38052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9220" y="750481"/>
            <a:ext cx="5129881" cy="181968"/>
          </a:xfrm>
          <a:prstGeom prst="rect">
            <a:avLst/>
          </a:prstGeom>
          <a:noFill/>
        </p:spPr>
        <p:txBody>
          <a:bodyPr wrap="square" lIns="43048" tIns="21524" rIns="43048" bIns="21524">
            <a:spAutoFit/>
          </a:bodyPr>
          <a:lstStyle/>
          <a:p>
            <a:pPr algn="ctr">
              <a:defRPr/>
            </a:pPr>
            <a:r>
              <a:rPr lang="en-US" sz="900" dirty="0">
                <a:solidFill>
                  <a:srgbClr val="000000"/>
                </a:solidFill>
              </a:rPr>
              <a:t>Frames Per Second (Higher is Better), 1024x1024 image resolution</a:t>
            </a:r>
          </a:p>
        </p:txBody>
      </p:sp>
      <p:pic>
        <p:nvPicPr>
          <p:cNvPr id="8" name="Picture 19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59355" y="3622335"/>
            <a:ext cx="1161151" cy="768096"/>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197"/>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118" r="3813"/>
          <a:stretch/>
        </p:blipFill>
        <p:spPr bwMode="auto">
          <a:xfrm>
            <a:off x="1828562" y="3623690"/>
            <a:ext cx="1155845" cy="765387"/>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0" name="Picture 19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94107" y="3622335"/>
            <a:ext cx="1106415" cy="768096"/>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41767" y="4599932"/>
            <a:ext cx="7385641" cy="323165"/>
          </a:xfrm>
          <a:prstGeom prst="rect">
            <a:avLst/>
          </a:prstGeom>
          <a:noFill/>
        </p:spPr>
        <p:txBody>
          <a:bodyPr wrap="square" rtlCol="0">
            <a:spAutoFit/>
          </a:bodyPr>
          <a:lstStyle/>
          <a:p>
            <a:pPr>
              <a:lnSpc>
                <a:spcPts val="570"/>
              </a:lnSpc>
            </a:pPr>
            <a:r>
              <a:rPr lang="en-US" sz="600" dirty="0">
                <a:solidFill>
                  <a:prstClr val="black"/>
                </a:solidFill>
              </a:rPr>
              <a:t>Software and workloads used in performance tests may have been optimized for performance only on Intel microprocessors. Performance tests, such as </a:t>
            </a:r>
            <a:r>
              <a:rPr lang="en-US" sz="600" dirty="0" err="1">
                <a:solidFill>
                  <a:prstClr val="black"/>
                </a:solidFill>
              </a:rPr>
              <a:t>SYSmark</a:t>
            </a:r>
            <a:r>
              <a:rPr lang="en-US" sz="600" baseline="30000" dirty="0">
                <a:solidFill>
                  <a:prstClr val="black"/>
                </a:solidFill>
              </a:rPr>
              <a:t>*</a:t>
            </a:r>
            <a:r>
              <a:rPr lang="en-US" sz="600" dirty="0">
                <a:solidFill>
                  <a:prstClr val="black"/>
                </a:solidFill>
              </a:rPr>
              <a:t> and </a:t>
            </a:r>
            <a:r>
              <a:rPr lang="en-US" sz="600" dirty="0" err="1">
                <a:solidFill>
                  <a:prstClr val="black"/>
                </a:solidFill>
              </a:rPr>
              <a:t>MobileMark</a:t>
            </a:r>
            <a:r>
              <a:rPr lang="en-US" sz="600" baseline="30000" dirty="0">
                <a:solidFill>
                  <a:prstClr val="black"/>
                </a:solidFill>
              </a:rPr>
              <a:t>*</a:t>
            </a:r>
            <a:r>
              <a:rPr lang="en-US" sz="600" dirty="0">
                <a:solidFill>
                  <a:prstClr val="black"/>
                </a:solidFill>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information go to </a:t>
            </a:r>
            <a:r>
              <a:rPr lang="en-US" sz="600" dirty="0">
                <a:solidFill>
                  <a:prstClr val="black"/>
                </a:solidFill>
                <a:hlinkClick r:id="rId7"/>
              </a:rPr>
              <a:t>http://www.intel.com/performance</a:t>
            </a:r>
            <a:r>
              <a:rPr lang="en-US" sz="600" dirty="0">
                <a:solidFill>
                  <a:prstClr val="black"/>
                </a:solidFill>
              </a:rPr>
              <a:t>.</a:t>
            </a:r>
            <a:endParaRPr lang="en-US" sz="600" dirty="0">
              <a:solidFill>
                <a:prstClr val="black"/>
              </a:solidFill>
              <a:cs typeface="Neo Sans Intel"/>
            </a:endParaRPr>
          </a:p>
        </p:txBody>
      </p:sp>
      <p:pic>
        <p:nvPicPr>
          <p:cNvPr id="18" name="Picture 17" descr="FIU.jpg"/>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4109104" y="3622335"/>
            <a:ext cx="1178213" cy="768096"/>
          </a:xfrm>
          <a:prstGeom prst="rect">
            <a:avLst/>
          </a:prstGeom>
          <a:ln w="12700" cmpd="sng">
            <a:solidFill>
              <a:schemeClr val="tx1"/>
            </a:solidFill>
          </a:ln>
        </p:spPr>
      </p:pic>
      <p:sp>
        <p:nvSpPr>
          <p:cNvPr id="19" name="TextBox 18"/>
          <p:cNvSpPr txBox="1"/>
          <p:nvPr/>
        </p:nvSpPr>
        <p:spPr>
          <a:xfrm>
            <a:off x="6518232" y="3056246"/>
            <a:ext cx="2625768" cy="1061829"/>
          </a:xfrm>
          <a:prstGeom prst="rect">
            <a:avLst/>
          </a:prstGeom>
          <a:noFill/>
        </p:spPr>
        <p:txBody>
          <a:bodyPr wrap="square" rtlCol="0">
            <a:spAutoFit/>
          </a:bodyPr>
          <a:lstStyle/>
          <a:p>
            <a:r>
              <a:rPr lang="en-US" sz="900" dirty="0" err="1">
                <a:solidFill>
                  <a:srgbClr val="000000"/>
                </a:solidFill>
                <a:cs typeface="Neo Sans Intel"/>
              </a:rPr>
              <a:t>Embree</a:t>
            </a:r>
            <a:r>
              <a:rPr lang="en-US" sz="900" dirty="0">
                <a:solidFill>
                  <a:srgbClr val="000000"/>
                </a:solidFill>
                <a:cs typeface="Neo Sans Intel"/>
              </a:rPr>
              <a:t> 2.16.1, Intel® C++ Compiler 17.0.2, Intel® SPMD Program Compiler (Intel® ISPC) 1.9.1</a:t>
            </a:r>
          </a:p>
          <a:p>
            <a:endParaRPr lang="en-US" sz="900" dirty="0">
              <a:solidFill>
                <a:srgbClr val="000000"/>
              </a:solidFill>
              <a:cs typeface="Neo Sans Intel"/>
            </a:endParaRPr>
          </a:p>
          <a:p>
            <a:r>
              <a:rPr lang="en-US" sz="900" dirty="0">
                <a:solidFill>
                  <a:srgbClr val="000000"/>
                </a:solidFill>
                <a:cs typeface="Neo Sans Intel"/>
              </a:rPr>
              <a:t>NVIDIA</a:t>
            </a:r>
            <a:r>
              <a:rPr lang="en-US" sz="900" baseline="30000" dirty="0">
                <a:solidFill>
                  <a:srgbClr val="000000"/>
                </a:solidFill>
                <a:cs typeface="Neo Sans Intel"/>
              </a:rPr>
              <a:t>*</a:t>
            </a:r>
            <a:r>
              <a:rPr lang="en-US" sz="900" dirty="0">
                <a:solidFill>
                  <a:srgbClr val="000000"/>
                </a:solidFill>
                <a:cs typeface="Neo Sans Intel"/>
              </a:rPr>
              <a:t> </a:t>
            </a:r>
            <a:r>
              <a:rPr lang="en-US" sz="900" dirty="0" err="1">
                <a:solidFill>
                  <a:srgbClr val="000000"/>
                </a:solidFill>
                <a:cs typeface="Neo Sans Intel"/>
              </a:rPr>
              <a:t>OptiX</a:t>
            </a:r>
            <a:r>
              <a:rPr lang="en-US" sz="900" baseline="30000" dirty="0">
                <a:solidFill>
                  <a:srgbClr val="000000"/>
                </a:solidFill>
                <a:cs typeface="Neo Sans Intel"/>
              </a:rPr>
              <a:t>*</a:t>
            </a:r>
            <a:r>
              <a:rPr lang="en-US" sz="900" dirty="0">
                <a:solidFill>
                  <a:srgbClr val="000000"/>
                </a:solidFill>
                <a:cs typeface="Neo Sans Intel"/>
              </a:rPr>
              <a:t> 4.0.2, CUDA</a:t>
            </a:r>
            <a:r>
              <a:rPr lang="en-US" sz="900" baseline="30000" dirty="0">
                <a:solidFill>
                  <a:srgbClr val="000000"/>
                </a:solidFill>
                <a:cs typeface="Neo Sans Intel"/>
              </a:rPr>
              <a:t>*</a:t>
            </a:r>
            <a:r>
              <a:rPr lang="en-US" sz="900" dirty="0">
                <a:solidFill>
                  <a:srgbClr val="000000"/>
                </a:solidFill>
                <a:cs typeface="Neo Sans Intel"/>
              </a:rPr>
              <a:t> 8.0.44</a:t>
            </a:r>
          </a:p>
          <a:p>
            <a:endParaRPr lang="en-US" sz="900" dirty="0">
              <a:solidFill>
                <a:srgbClr val="000000"/>
              </a:solidFill>
              <a:cs typeface="Neo Sans Intel"/>
            </a:endParaRPr>
          </a:p>
          <a:p>
            <a:r>
              <a:rPr lang="en-US" sz="900" dirty="0">
                <a:solidFill>
                  <a:srgbClr val="000000"/>
                </a:solidFill>
                <a:cs typeface="Neo Sans Intel"/>
              </a:rPr>
              <a:t>Source: Intel</a:t>
            </a:r>
          </a:p>
        </p:txBody>
      </p:sp>
      <p:pic>
        <p:nvPicPr>
          <p:cNvPr id="3073" name="DCB57722-6849-45D6-82E6-4AA90666C2DD" descr="3C353266-50FD-4BD0-A36E-6EE63D9C7251@fritz"/>
          <p:cNvPicPr>
            <a:picLocks noChangeAspect="1" noChangeArrowheads="1"/>
          </p:cNvPicPr>
          <p:nvPr/>
        </p:nvPicPr>
        <p:blipFill>
          <a:blip r:embed="rId10" cstate="screen">
            <a:extLst>
              <a:ext uri="{28A0092B-C50C-407E-A947-70E740481C1C}">
                <a14:useLocalDpi xmlns:a14="http://schemas.microsoft.com/office/drawing/2010/main"/>
              </a:ext>
            </a:extLst>
          </a:blip>
          <a:srcRect r="15915"/>
          <a:stretch>
            <a:fillRect/>
          </a:stretch>
        </p:blipFill>
        <p:spPr bwMode="auto">
          <a:xfrm>
            <a:off x="5314199" y="3617371"/>
            <a:ext cx="1164807" cy="779218"/>
          </a:xfrm>
          <a:prstGeom prst="rect">
            <a:avLst/>
          </a:prstGeom>
          <a:noFill/>
          <a:ln w="9525">
            <a:solidFill>
              <a:schemeClr val="tx1"/>
            </a:solidFill>
            <a:miter lim="800000"/>
            <a:headEnd/>
            <a:tailEnd/>
          </a:ln>
        </p:spPr>
      </p:pic>
      <p:sp>
        <p:nvSpPr>
          <p:cNvPr id="7" name="TextBox 6"/>
          <p:cNvSpPr txBox="1"/>
          <p:nvPr/>
        </p:nvSpPr>
        <p:spPr>
          <a:xfrm>
            <a:off x="3225950" y="4923097"/>
            <a:ext cx="2217274" cy="246221"/>
          </a:xfrm>
          <a:prstGeom prst="rect">
            <a:avLst/>
          </a:prstGeom>
          <a:noFill/>
        </p:spPr>
        <p:txBody>
          <a:bodyPr wrap="none" rtlCol="0">
            <a:spAutoFit/>
          </a:bodyPr>
          <a:lstStyle/>
          <a:p>
            <a:r>
              <a:rPr lang="en-US" sz="1000" smtClean="0">
                <a:cs typeface="Neo Sans Intel"/>
              </a:rPr>
              <a:t>Intel ® Confidential – NDA Required</a:t>
            </a:r>
            <a:endParaRPr lang="en-US" sz="1000" dirty="0" smtClean="0">
              <a:cs typeface="Neo Sans Intel"/>
            </a:endParaRPr>
          </a:p>
        </p:txBody>
      </p:sp>
    </p:spTree>
    <p:extLst>
      <p:ext uri="{BB962C8B-B14F-4D97-AF65-F5344CB8AC3E}">
        <p14:creationId xmlns:p14="http://schemas.microsoft.com/office/powerpoint/2010/main" val="71099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0419" y="119617"/>
            <a:ext cx="8403162" cy="857250"/>
          </a:xfrm>
        </p:spPr>
        <p:txBody>
          <a:bodyPr/>
          <a:lstStyle/>
          <a:p>
            <a:pPr algn="ctr"/>
            <a:r>
              <a:rPr lang="en-US" dirty="0" err="1" smtClean="0"/>
              <a:t>Broadwell</a:t>
            </a:r>
            <a:r>
              <a:rPr lang="en-US" dirty="0" smtClean="0"/>
              <a:t> Configuration</a:t>
            </a:r>
            <a:endParaRPr lang="en-US" dirty="0"/>
          </a:p>
        </p:txBody>
      </p:sp>
      <p:graphicFrame>
        <p:nvGraphicFramePr>
          <p:cNvPr id="8" name="Group 117"/>
          <p:cNvGraphicFramePr>
            <a:graphicFrameLocks noGrp="1"/>
          </p:cNvGraphicFramePr>
          <p:nvPr>
            <p:ph idx="1"/>
            <p:extLst/>
          </p:nvPr>
        </p:nvGraphicFramePr>
        <p:xfrm>
          <a:off x="2060147" y="900771"/>
          <a:ext cx="5023708" cy="2380007"/>
        </p:xfrm>
        <a:graphic>
          <a:graphicData uri="http://schemas.openxmlformats.org/drawingml/2006/table">
            <a:tbl>
              <a:tblPr/>
              <a:tblGrid>
                <a:gridCol w="1020329"/>
                <a:gridCol w="4003379"/>
              </a:tblGrid>
              <a:tr h="152791">
                <a:tc>
                  <a:txBody>
                    <a:bodyPr/>
                    <a:lstStyle/>
                    <a:p>
                      <a:pPr algn="l" fontAlgn="t"/>
                      <a:r>
                        <a:rPr kumimoji="0" lang="en-US" sz="900" b="1" i="0" u="none" strike="noStrike" kern="1200" cap="none" normalizeH="0" baseline="0" dirty="0" smtClean="0">
                          <a:ln>
                            <a:noFill/>
                          </a:ln>
                          <a:solidFill>
                            <a:schemeClr val="tx1"/>
                          </a:solidFill>
                          <a:effectLst/>
                          <a:latin typeface="+mn-lt"/>
                          <a:ea typeface="ＭＳ 明朝" pitchFamily="49" charset="-128"/>
                          <a:cs typeface="+mn-cs"/>
                        </a:rPr>
                        <a:t>Node count</a:t>
                      </a:r>
                      <a:endParaRPr kumimoji="0" lang="en-US" sz="900" b="1" i="0" u="none" strike="noStrike" kern="1200" cap="none" normalizeH="0" baseline="0" dirty="0">
                        <a:ln>
                          <a:noFill/>
                        </a:ln>
                        <a:solidFill>
                          <a:schemeClr val="tx1"/>
                        </a:solidFill>
                        <a:effectLst/>
                        <a:latin typeface="+mn-lt"/>
                        <a:ea typeface="ＭＳ 明朝" pitchFamily="49" charset="-128"/>
                        <a:cs typeface="+mn-cs"/>
                      </a:endParaRPr>
                    </a:p>
                  </a:txBody>
                  <a:tcPr marL="71438" marR="4763" marT="4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t" latinLnBrk="0" hangingPunct="1"/>
                      <a:r>
                        <a:rPr kumimoji="0" lang="en-US" sz="900" b="0" i="0" u="none" strike="noStrike" kern="1200" cap="none" normalizeH="0" baseline="0" dirty="0" smtClean="0">
                          <a:ln>
                            <a:noFill/>
                          </a:ln>
                          <a:solidFill>
                            <a:schemeClr val="tx1"/>
                          </a:solidFill>
                          <a:effectLst/>
                          <a:latin typeface="+mn-lt"/>
                          <a:ea typeface="ＭＳ 明朝" pitchFamily="49" charset="-128"/>
                          <a:cs typeface="+mn-cs"/>
                        </a:rPr>
                        <a:t>1</a:t>
                      </a:r>
                      <a:endParaRPr kumimoji="0" lang="en-US" sz="900" b="0" i="0" u="none" strike="noStrike" kern="1200" cap="none" normalizeH="0" baseline="0" dirty="0">
                        <a:ln>
                          <a:noFill/>
                        </a:ln>
                        <a:solidFill>
                          <a:schemeClr val="tx1"/>
                        </a:solidFill>
                        <a:effectLst/>
                        <a:latin typeface="+mn-lt"/>
                        <a:ea typeface="ＭＳ 明朝" pitchFamily="49" charset="-128"/>
                        <a:cs typeface="+mn-cs"/>
                      </a:endParaRPr>
                    </a:p>
                  </a:txBody>
                  <a:tcPr marL="71438" marR="4763" marT="4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4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Platform</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kern="1200" cap="none" normalizeH="0" baseline="0" dirty="0" smtClean="0">
                        <a:ln>
                          <a:noFill/>
                        </a:ln>
                        <a:solidFill>
                          <a:schemeClr val="tx1"/>
                        </a:solidFill>
                        <a:effectLst/>
                        <a:latin typeface="+mn-lt"/>
                        <a:ea typeface="+mn-ea"/>
                        <a:cs typeface="+mn-cs"/>
                      </a:endParaRP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9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CPU </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mn-lt"/>
                          <a:ea typeface="ＭＳ 明朝" pitchFamily="49" charset="-128"/>
                          <a:cs typeface="+mn-cs"/>
                        </a:rPr>
                        <a:t>2 x Intel® </a:t>
                      </a:r>
                      <a:r>
                        <a:rPr kumimoji="0" lang="en-US" sz="900" b="0" i="0" u="none" strike="noStrike" cap="none" normalizeH="0" baseline="0" dirty="0" smtClean="0">
                          <a:ln>
                            <a:noFill/>
                          </a:ln>
                          <a:solidFill>
                            <a:schemeClr val="tx1"/>
                          </a:solidFill>
                          <a:effectLst/>
                          <a:latin typeface="+mn-lt"/>
                        </a:rPr>
                        <a:t>Xeon</a:t>
                      </a:r>
                      <a:r>
                        <a:rPr kumimoji="0" lang="en-US" sz="900" b="0" i="0" u="none" strike="noStrike" kern="1200" cap="none" normalizeH="0" baseline="0" dirty="0" smtClean="0">
                          <a:ln>
                            <a:noFill/>
                          </a:ln>
                          <a:solidFill>
                            <a:schemeClr val="tx1"/>
                          </a:solidFill>
                          <a:effectLst/>
                          <a:latin typeface="+mn-lt"/>
                          <a:ea typeface="ＭＳ 明朝" pitchFamily="49" charset="-128"/>
                          <a:cs typeface="+mn-cs"/>
                        </a:rPr>
                        <a:t>®</a:t>
                      </a:r>
                      <a:r>
                        <a:rPr kumimoji="0" lang="en-US" sz="900" b="0" i="0" u="none" strike="noStrike" cap="none" normalizeH="0" baseline="0" dirty="0" smtClean="0">
                          <a:ln>
                            <a:noFill/>
                          </a:ln>
                          <a:solidFill>
                            <a:schemeClr val="tx1"/>
                          </a:solidFill>
                          <a:effectLst/>
                          <a:latin typeface="+mn-lt"/>
                        </a:rPr>
                        <a:t> E5-2699 v4 Processor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mn-lt"/>
                        </a:rPr>
                        <a:t>(Dual socket, 2.2GHz, 2 x 22 cores)</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9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RAM</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mn-lt"/>
                          <a:ea typeface="ＭＳ 明朝" pitchFamily="49" charset="-128"/>
                        </a:rPr>
                        <a:t>256 GB total</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08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BIOS</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Vendor: Intel Corporation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Version: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Release Date: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BIOS Configuration: default, turbo on, hyper-threading on</a:t>
                      </a:r>
                      <a:endParaRPr lang="en-US" sz="900" b="0" i="0" u="none" strike="noStrike" kern="1200" dirty="0" smtClean="0">
                        <a:solidFill>
                          <a:srgbClr val="000000"/>
                        </a:solidFill>
                        <a:effectLst/>
                        <a:latin typeface="+mn-lt"/>
                        <a:ea typeface="+mn-ea"/>
                        <a:cs typeface="+mn-cs"/>
                      </a:endParaRP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6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mn-lt"/>
                        </a:rPr>
                        <a:t>OS / </a:t>
                      </a:r>
                      <a:r>
                        <a:rPr kumimoji="0" lang="it-IT" sz="900" b="1" i="0" u="none" strike="noStrike" cap="none" normalizeH="0" baseline="0" dirty="0" err="1" smtClean="0">
                          <a:ln>
                            <a:noFill/>
                          </a:ln>
                          <a:solidFill>
                            <a:schemeClr val="tx1"/>
                          </a:solidFill>
                          <a:effectLst/>
                          <a:latin typeface="+mn-lt"/>
                        </a:rPr>
                        <a:t>Kernel</a:t>
                      </a:r>
                      <a:endParaRPr kumimoji="0" lang="it-IT" sz="900" b="1" i="0" u="none" strike="noStrike" cap="none" normalizeH="0" baseline="0" dirty="0" smtClean="0">
                        <a:ln>
                          <a:noFill/>
                        </a:ln>
                        <a:solidFill>
                          <a:schemeClr val="tx1"/>
                        </a:solidFill>
                        <a:effectLst/>
                        <a:latin typeface="+mn-lt"/>
                      </a:endParaRP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900" b="0" i="0" u="none" strike="noStrike" cap="none" normalizeH="0" baseline="0" dirty="0" smtClean="0">
                          <a:ln>
                            <a:noFill/>
                          </a:ln>
                          <a:solidFill>
                            <a:schemeClr val="tx1"/>
                          </a:solidFill>
                          <a:effectLst/>
                          <a:latin typeface="+mn-lt"/>
                        </a:rPr>
                        <a:t>CentOS release </a:t>
                      </a:r>
                      <a:r>
                        <a:rPr kumimoji="0" lang="it-IT" sz="900" b="0" i="0" u="none" strike="noStrike" kern="1200" cap="none" normalizeH="0" baseline="0" dirty="0" smtClean="0">
                          <a:ln>
                            <a:noFill/>
                          </a:ln>
                          <a:solidFill>
                            <a:schemeClr val="tx1"/>
                          </a:solidFill>
                          <a:effectLst/>
                          <a:latin typeface="+mn-lt"/>
                          <a:ea typeface="+mn-ea"/>
                          <a:cs typeface="+mn-cs"/>
                        </a:rPr>
                        <a:t>7.2.1511 / </a:t>
                      </a:r>
                      <a:r>
                        <a:rPr kumimoji="0" lang="en-US" sz="900" b="0" i="0" u="none" strike="noStrike" kern="1200" cap="none" normalizeH="0" baseline="0" dirty="0" smtClean="0">
                          <a:ln>
                            <a:noFill/>
                          </a:ln>
                          <a:solidFill>
                            <a:schemeClr val="tx1"/>
                          </a:solidFill>
                          <a:effectLst/>
                          <a:latin typeface="+mn-lt"/>
                          <a:ea typeface="+mn-ea"/>
                          <a:cs typeface="+mn-cs"/>
                        </a:rPr>
                        <a:t>3.10.0-327.36.2.el7.x86_64</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Rectangle 2"/>
          <p:cNvSpPr/>
          <p:nvPr/>
        </p:nvSpPr>
        <p:spPr>
          <a:xfrm>
            <a:off x="-2381" y="4998959"/>
            <a:ext cx="4572000" cy="196208"/>
          </a:xfrm>
          <a:prstGeom prst="rect">
            <a:avLst/>
          </a:prstGeom>
        </p:spPr>
        <p:txBody>
          <a:bodyPr>
            <a:spAutoFit/>
          </a:bodyPr>
          <a:lstStyle/>
          <a:p>
            <a:r>
              <a:rPr lang="en-US" sz="675" dirty="0">
                <a:solidFill>
                  <a:schemeClr val="bg1"/>
                </a:solidFill>
                <a:latin typeface="Calibri" panose="020F0502020204030204" pitchFamily="34" charset="0"/>
                <a:ea typeface="Calibri" panose="020F0502020204030204" pitchFamily="34" charset="0"/>
                <a:cs typeface="Times New Roman" panose="02020603050405020304" pitchFamily="18" charset="0"/>
              </a:rPr>
              <a:t>* Other names and brands may be claimed as the property of others. </a:t>
            </a:r>
            <a:endParaRPr lang="en-US" sz="675" dirty="0">
              <a:solidFill>
                <a:schemeClr val="bg1"/>
              </a:solidFill>
            </a:endParaRPr>
          </a:p>
        </p:txBody>
      </p:sp>
    </p:spTree>
    <p:extLst>
      <p:ext uri="{BB962C8B-B14F-4D97-AF65-F5344CB8AC3E}">
        <p14:creationId xmlns:p14="http://schemas.microsoft.com/office/powerpoint/2010/main" val="1142391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0419" y="119617"/>
            <a:ext cx="8403162" cy="857250"/>
          </a:xfrm>
        </p:spPr>
        <p:txBody>
          <a:bodyPr/>
          <a:lstStyle/>
          <a:p>
            <a:pPr algn="ctr"/>
            <a:r>
              <a:rPr lang="en-US" altLang="zh-CN" dirty="0" smtClean="0"/>
              <a:t>Knights Landing </a:t>
            </a:r>
            <a:r>
              <a:rPr lang="en-US" dirty="0" smtClean="0"/>
              <a:t>Configuration</a:t>
            </a:r>
            <a:endParaRPr lang="en-US" dirty="0"/>
          </a:p>
        </p:txBody>
      </p:sp>
      <p:graphicFrame>
        <p:nvGraphicFramePr>
          <p:cNvPr id="8" name="Group 117"/>
          <p:cNvGraphicFramePr>
            <a:graphicFrameLocks noGrp="1"/>
          </p:cNvGraphicFramePr>
          <p:nvPr>
            <p:ph idx="1"/>
            <p:extLst/>
          </p:nvPr>
        </p:nvGraphicFramePr>
        <p:xfrm>
          <a:off x="2060147" y="900771"/>
          <a:ext cx="5023708" cy="2393904"/>
        </p:xfrm>
        <a:graphic>
          <a:graphicData uri="http://schemas.openxmlformats.org/drawingml/2006/table">
            <a:tbl>
              <a:tblPr/>
              <a:tblGrid>
                <a:gridCol w="1020329"/>
                <a:gridCol w="4003379"/>
              </a:tblGrid>
              <a:tr h="152791">
                <a:tc>
                  <a:txBody>
                    <a:bodyPr/>
                    <a:lstStyle/>
                    <a:p>
                      <a:pPr algn="l" fontAlgn="t"/>
                      <a:r>
                        <a:rPr kumimoji="0" lang="en-US" sz="900" b="1" i="0" u="none" strike="noStrike" kern="1200" cap="none" normalizeH="0" baseline="0" dirty="0" smtClean="0">
                          <a:ln>
                            <a:noFill/>
                          </a:ln>
                          <a:solidFill>
                            <a:schemeClr val="tx1"/>
                          </a:solidFill>
                          <a:effectLst/>
                          <a:latin typeface="+mn-lt"/>
                          <a:ea typeface="ＭＳ 明朝" pitchFamily="49" charset="-128"/>
                          <a:cs typeface="+mn-cs"/>
                        </a:rPr>
                        <a:t>Node count</a:t>
                      </a:r>
                      <a:endParaRPr kumimoji="0" lang="en-US" sz="900" b="1" i="0" u="none" strike="noStrike" kern="1200" cap="none" normalizeH="0" baseline="0" dirty="0">
                        <a:ln>
                          <a:noFill/>
                        </a:ln>
                        <a:solidFill>
                          <a:schemeClr val="tx1"/>
                        </a:solidFill>
                        <a:effectLst/>
                        <a:latin typeface="+mn-lt"/>
                        <a:ea typeface="ＭＳ 明朝" pitchFamily="49" charset="-128"/>
                        <a:cs typeface="+mn-cs"/>
                      </a:endParaRPr>
                    </a:p>
                  </a:txBody>
                  <a:tcPr marL="71438" marR="4763" marT="4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t" latinLnBrk="0" hangingPunct="1"/>
                      <a:r>
                        <a:rPr kumimoji="0" lang="en-US" sz="900" b="0" i="0" u="none" strike="noStrike" kern="1200" cap="none" normalizeH="0" baseline="0" dirty="0" smtClean="0">
                          <a:ln>
                            <a:noFill/>
                          </a:ln>
                          <a:solidFill>
                            <a:schemeClr val="tx1"/>
                          </a:solidFill>
                          <a:effectLst/>
                          <a:latin typeface="+mn-lt"/>
                          <a:ea typeface="ＭＳ 明朝" pitchFamily="49" charset="-128"/>
                          <a:cs typeface="+mn-cs"/>
                        </a:rPr>
                        <a:t>1</a:t>
                      </a:r>
                      <a:endParaRPr kumimoji="0" lang="en-US" sz="900" b="0" i="0" u="none" strike="noStrike" kern="1200" cap="none" normalizeH="0" baseline="0" dirty="0">
                        <a:ln>
                          <a:noFill/>
                        </a:ln>
                        <a:solidFill>
                          <a:schemeClr val="tx1"/>
                        </a:solidFill>
                        <a:effectLst/>
                        <a:latin typeface="+mn-lt"/>
                        <a:ea typeface="ＭＳ 明朝" pitchFamily="49" charset="-128"/>
                        <a:cs typeface="+mn-cs"/>
                      </a:endParaRPr>
                    </a:p>
                  </a:txBody>
                  <a:tcPr marL="71438" marR="4763" marT="4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4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Platform</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kern="1200" cap="none" normalizeH="0" baseline="0" dirty="0" smtClean="0">
                        <a:ln>
                          <a:noFill/>
                        </a:ln>
                        <a:solidFill>
                          <a:schemeClr val="tx1"/>
                        </a:solidFill>
                        <a:effectLst/>
                        <a:latin typeface="+mn-lt"/>
                        <a:ea typeface="+mn-ea"/>
                        <a:cs typeface="+mn-cs"/>
                      </a:endParaRP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9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CPU </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mn-lt"/>
                          <a:ea typeface="ＭＳ 明朝" pitchFamily="49" charset="-128"/>
                          <a:cs typeface="+mn-cs"/>
                        </a:rPr>
                        <a:t>Intel® Xeon Phi™ 7250 Processor</a:t>
                      </a:r>
                      <a:br>
                        <a:rPr kumimoji="0" lang="en-US" sz="900" b="0" i="0" u="none" strike="noStrike" kern="1200" cap="none" normalizeH="0" baseline="0" dirty="0" smtClean="0">
                          <a:ln>
                            <a:noFill/>
                          </a:ln>
                          <a:solidFill>
                            <a:schemeClr val="tx1"/>
                          </a:solidFill>
                          <a:effectLst/>
                          <a:latin typeface="+mn-lt"/>
                          <a:ea typeface="ＭＳ 明朝" pitchFamily="49" charset="-128"/>
                          <a:cs typeface="+mn-cs"/>
                        </a:rPr>
                      </a:br>
                      <a:r>
                        <a:rPr kumimoji="0" lang="en-US" sz="900" b="0" i="0" u="none" strike="noStrike" kern="1200" cap="none" normalizeH="0" baseline="0" dirty="0" smtClean="0">
                          <a:ln>
                            <a:noFill/>
                          </a:ln>
                          <a:solidFill>
                            <a:schemeClr val="tx1"/>
                          </a:solidFill>
                          <a:effectLst/>
                          <a:latin typeface="+mn-lt"/>
                          <a:ea typeface="ＭＳ 明朝" pitchFamily="49" charset="-128"/>
                          <a:cs typeface="+mn-cs"/>
                        </a:rPr>
                        <a:t>(16GB MCDRAM, 1.40 GHz, 68 cores)</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9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RAM</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mn-lt"/>
                          <a:ea typeface="ＭＳ 明朝" pitchFamily="49" charset="-128"/>
                          <a:cs typeface="+mn-cs"/>
                        </a:rPr>
                        <a:t>64 GB DDR4 total, </a:t>
                      </a:r>
                      <a:r>
                        <a:rPr kumimoji="0" lang="en-US" sz="900" b="0" i="0" u="none" strike="noStrike" cap="none" normalizeH="0" baseline="0" dirty="0" smtClean="0">
                          <a:ln>
                            <a:noFill/>
                          </a:ln>
                          <a:solidFill>
                            <a:schemeClr val="tx1"/>
                          </a:solidFill>
                          <a:effectLst/>
                          <a:latin typeface="+mn-lt"/>
                          <a:ea typeface="ＭＳ 明朝" pitchFamily="49" charset="-128"/>
                        </a:rPr>
                        <a:t>16 GB MCDRAM in quad/cache mode</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08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BIOS</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Vendor: Intel Corporation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Version: S72C610.86B.01.01.0147.060220162105 06/02/2016</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BIOS Configuration: default, turbo on, hyper-threading on</a:t>
                      </a:r>
                      <a:endParaRPr lang="en-US" sz="900" b="0" i="0" u="none" strike="noStrike" kern="1200" dirty="0" smtClean="0">
                        <a:solidFill>
                          <a:srgbClr val="000000"/>
                        </a:solidFill>
                        <a:effectLst/>
                        <a:latin typeface="+mn-lt"/>
                        <a:ea typeface="+mn-ea"/>
                        <a:cs typeface="+mn-cs"/>
                      </a:endParaRP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80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mn-lt"/>
                        </a:rPr>
                        <a:t>OS / </a:t>
                      </a:r>
                      <a:r>
                        <a:rPr kumimoji="0" lang="it-IT" sz="900" b="1" i="0" u="none" strike="noStrike" cap="none" normalizeH="0" baseline="0" dirty="0" err="1" smtClean="0">
                          <a:ln>
                            <a:noFill/>
                          </a:ln>
                          <a:solidFill>
                            <a:schemeClr val="tx1"/>
                          </a:solidFill>
                          <a:effectLst/>
                          <a:latin typeface="+mn-lt"/>
                        </a:rPr>
                        <a:t>Kernel</a:t>
                      </a:r>
                      <a:endParaRPr kumimoji="0" lang="it-IT" sz="900" b="1" i="0" u="none" strike="noStrike" cap="none" normalizeH="0" baseline="0" dirty="0" smtClean="0">
                        <a:ln>
                          <a:noFill/>
                        </a:ln>
                        <a:solidFill>
                          <a:schemeClr val="tx1"/>
                        </a:solidFill>
                        <a:effectLst/>
                        <a:latin typeface="+mn-lt"/>
                      </a:endParaRP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normalizeH="0" baseline="0" dirty="0" smtClean="0">
                          <a:ln>
                            <a:noFill/>
                          </a:ln>
                          <a:solidFill>
                            <a:schemeClr val="tx1"/>
                          </a:solidFill>
                          <a:effectLst/>
                          <a:latin typeface="+mn-lt"/>
                          <a:ea typeface="+mn-ea"/>
                          <a:cs typeface="+mn-cs"/>
                        </a:rPr>
                        <a:t>Fedora Core 23 Server / 4.8.13-100.fc23.x86_64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normalizeH="0" baseline="0" dirty="0" smtClean="0">
                          <a:ln>
                            <a:noFill/>
                          </a:ln>
                          <a:solidFill>
                            <a:schemeClr val="tx1"/>
                          </a:solidFill>
                          <a:effectLst/>
                          <a:latin typeface="+mn-lt"/>
                          <a:ea typeface="+mn-ea"/>
                          <a:cs typeface="+mn-cs"/>
                        </a:rPr>
                        <a:t>Linux Power Scheme: performance governor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normalizeH="0" baseline="0" dirty="0" smtClean="0">
                          <a:ln>
                            <a:noFill/>
                          </a:ln>
                          <a:solidFill>
                            <a:schemeClr val="tx1"/>
                          </a:solidFill>
                          <a:effectLst/>
                          <a:latin typeface="+mn-lt"/>
                          <a:ea typeface="+mn-ea"/>
                          <a:cs typeface="+mn-cs"/>
                        </a:rPr>
                        <a:t>8 GB of pre-allocated 2MB pages</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Rectangle 2"/>
          <p:cNvSpPr/>
          <p:nvPr/>
        </p:nvSpPr>
        <p:spPr>
          <a:xfrm>
            <a:off x="-2381" y="4998959"/>
            <a:ext cx="4572000" cy="196208"/>
          </a:xfrm>
          <a:prstGeom prst="rect">
            <a:avLst/>
          </a:prstGeom>
        </p:spPr>
        <p:txBody>
          <a:bodyPr>
            <a:spAutoFit/>
          </a:bodyPr>
          <a:lstStyle/>
          <a:p>
            <a:r>
              <a:rPr lang="en-US" sz="675" dirty="0">
                <a:solidFill>
                  <a:schemeClr val="bg1"/>
                </a:solidFill>
                <a:latin typeface="Calibri" panose="020F0502020204030204" pitchFamily="34" charset="0"/>
                <a:ea typeface="Calibri" panose="020F0502020204030204" pitchFamily="34" charset="0"/>
                <a:cs typeface="Times New Roman" panose="02020603050405020304" pitchFamily="18" charset="0"/>
              </a:rPr>
              <a:t>* Other names and brands may be claimed as the property of others. </a:t>
            </a:r>
            <a:endParaRPr lang="en-US" sz="675" dirty="0">
              <a:solidFill>
                <a:schemeClr val="bg1"/>
              </a:solidFill>
            </a:endParaRPr>
          </a:p>
        </p:txBody>
      </p:sp>
    </p:spTree>
    <p:extLst>
      <p:ext uri="{BB962C8B-B14F-4D97-AF65-F5344CB8AC3E}">
        <p14:creationId xmlns:p14="http://schemas.microsoft.com/office/powerpoint/2010/main" val="1676623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0419" y="119617"/>
            <a:ext cx="8403162" cy="857250"/>
          </a:xfrm>
        </p:spPr>
        <p:txBody>
          <a:bodyPr/>
          <a:lstStyle/>
          <a:p>
            <a:pPr algn="ctr"/>
            <a:r>
              <a:rPr lang="en-US" dirty="0" smtClean="0"/>
              <a:t>NVIDIA Pascal Configuration</a:t>
            </a:r>
            <a:endParaRPr lang="en-US" dirty="0"/>
          </a:p>
        </p:txBody>
      </p:sp>
      <p:graphicFrame>
        <p:nvGraphicFramePr>
          <p:cNvPr id="8" name="Group 117"/>
          <p:cNvGraphicFramePr>
            <a:graphicFrameLocks noGrp="1"/>
          </p:cNvGraphicFramePr>
          <p:nvPr>
            <p:ph idx="1"/>
            <p:extLst/>
          </p:nvPr>
        </p:nvGraphicFramePr>
        <p:xfrm>
          <a:off x="2060147" y="900771"/>
          <a:ext cx="5023708" cy="3408689"/>
        </p:xfrm>
        <a:graphic>
          <a:graphicData uri="http://schemas.openxmlformats.org/drawingml/2006/table">
            <a:tbl>
              <a:tblPr/>
              <a:tblGrid>
                <a:gridCol w="1020329"/>
                <a:gridCol w="4003379"/>
              </a:tblGrid>
              <a:tr h="152791">
                <a:tc>
                  <a:txBody>
                    <a:bodyPr/>
                    <a:lstStyle/>
                    <a:p>
                      <a:pPr algn="l" fontAlgn="t"/>
                      <a:r>
                        <a:rPr kumimoji="0" lang="en-US" sz="900" b="1" i="0" u="none" strike="noStrike" kern="1200" cap="none" normalizeH="0" baseline="0" dirty="0" smtClean="0">
                          <a:ln>
                            <a:noFill/>
                          </a:ln>
                          <a:solidFill>
                            <a:schemeClr val="tx1"/>
                          </a:solidFill>
                          <a:effectLst/>
                          <a:latin typeface="+mn-lt"/>
                          <a:ea typeface="ＭＳ 明朝" pitchFamily="49" charset="-128"/>
                          <a:cs typeface="+mn-cs"/>
                        </a:rPr>
                        <a:t>Node count</a:t>
                      </a:r>
                      <a:endParaRPr kumimoji="0" lang="en-US" sz="900" b="1" i="0" u="none" strike="noStrike" kern="1200" cap="none" normalizeH="0" baseline="0" dirty="0">
                        <a:ln>
                          <a:noFill/>
                        </a:ln>
                        <a:solidFill>
                          <a:schemeClr val="tx1"/>
                        </a:solidFill>
                        <a:effectLst/>
                        <a:latin typeface="+mn-lt"/>
                        <a:ea typeface="ＭＳ 明朝" pitchFamily="49" charset="-128"/>
                        <a:cs typeface="+mn-cs"/>
                      </a:endParaRPr>
                    </a:p>
                  </a:txBody>
                  <a:tcPr marL="71438" marR="4763" marT="4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t" latinLnBrk="0" hangingPunct="1"/>
                      <a:r>
                        <a:rPr kumimoji="0" lang="en-US" sz="900" b="0" i="0" u="none" strike="noStrike" kern="1200" cap="none" normalizeH="0" baseline="0" dirty="0" smtClean="0">
                          <a:ln>
                            <a:noFill/>
                          </a:ln>
                          <a:solidFill>
                            <a:schemeClr val="tx1"/>
                          </a:solidFill>
                          <a:effectLst/>
                          <a:latin typeface="+mn-lt"/>
                          <a:ea typeface="ＭＳ 明朝" pitchFamily="49" charset="-128"/>
                          <a:cs typeface="+mn-cs"/>
                        </a:rPr>
                        <a:t>1</a:t>
                      </a:r>
                      <a:endParaRPr kumimoji="0" lang="en-US" sz="900" b="0" i="0" u="none" strike="noStrike" kern="1200" cap="none" normalizeH="0" baseline="0" dirty="0">
                        <a:ln>
                          <a:noFill/>
                        </a:ln>
                        <a:solidFill>
                          <a:schemeClr val="tx1"/>
                        </a:solidFill>
                        <a:effectLst/>
                        <a:latin typeface="+mn-lt"/>
                        <a:ea typeface="ＭＳ 明朝" pitchFamily="49" charset="-128"/>
                        <a:cs typeface="+mn-cs"/>
                      </a:endParaRPr>
                    </a:p>
                  </a:txBody>
                  <a:tcPr marL="71438" marR="4763" marT="4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4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Platform</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kern="1200" cap="none" normalizeH="0" baseline="0" dirty="0" smtClean="0">
                        <a:ln>
                          <a:noFill/>
                        </a:ln>
                        <a:solidFill>
                          <a:schemeClr val="tx1"/>
                        </a:solidFill>
                        <a:effectLst/>
                        <a:latin typeface="+mn-lt"/>
                        <a:ea typeface="+mn-ea"/>
                        <a:cs typeface="+mn-cs"/>
                      </a:endParaRP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9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CPU </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mn-lt"/>
                          <a:ea typeface="ＭＳ 明朝" pitchFamily="49" charset="-128"/>
                          <a:cs typeface="+mn-cs"/>
                        </a:rPr>
                        <a:t>2 x Intel® </a:t>
                      </a:r>
                      <a:r>
                        <a:rPr kumimoji="0" lang="en-US" sz="900" b="0" i="0" u="none" strike="noStrike" cap="none" normalizeH="0" baseline="0" dirty="0" smtClean="0">
                          <a:ln>
                            <a:noFill/>
                          </a:ln>
                          <a:solidFill>
                            <a:schemeClr val="tx1"/>
                          </a:solidFill>
                          <a:effectLst/>
                          <a:latin typeface="+mn-lt"/>
                        </a:rPr>
                        <a:t>Xeon</a:t>
                      </a:r>
                      <a:r>
                        <a:rPr kumimoji="0" lang="en-US" sz="900" b="0" i="0" u="none" strike="noStrike" kern="1200" cap="none" normalizeH="0" baseline="0" dirty="0" smtClean="0">
                          <a:ln>
                            <a:noFill/>
                          </a:ln>
                          <a:solidFill>
                            <a:schemeClr val="tx1"/>
                          </a:solidFill>
                          <a:effectLst/>
                          <a:latin typeface="+mn-lt"/>
                          <a:ea typeface="ＭＳ 明朝" pitchFamily="49" charset="-128"/>
                          <a:cs typeface="+mn-cs"/>
                        </a:rPr>
                        <a:t>®</a:t>
                      </a:r>
                      <a:r>
                        <a:rPr kumimoji="0" lang="en-US" sz="900" b="0" i="0" u="none" strike="noStrike" cap="none" normalizeH="0" baseline="0" dirty="0" smtClean="0">
                          <a:ln>
                            <a:noFill/>
                          </a:ln>
                          <a:solidFill>
                            <a:schemeClr val="tx1"/>
                          </a:solidFill>
                          <a:effectLst/>
                          <a:latin typeface="+mn-lt"/>
                        </a:rPr>
                        <a:t> E5-2697 v4 Processor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mn-lt"/>
                        </a:rPr>
                        <a:t>(Dual socket, 2.3GHz, 2 x 18 cores)</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9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RAM</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mn-lt"/>
                          <a:ea typeface="ＭＳ 明朝" pitchFamily="49" charset="-128"/>
                        </a:rPr>
                        <a:t>256 GB total</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08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BIOS</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Vendor: Intel Corporation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Version: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Release Date: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BIOS Configuration: default, turbo on, hyper-threading on</a:t>
                      </a:r>
                      <a:endParaRPr lang="en-US" sz="900" b="0" i="0" u="none" strike="noStrike" kern="1200" dirty="0" smtClean="0">
                        <a:solidFill>
                          <a:srgbClr val="000000"/>
                        </a:solidFill>
                        <a:effectLst/>
                        <a:latin typeface="+mn-lt"/>
                        <a:ea typeface="+mn-ea"/>
                        <a:cs typeface="+mn-cs"/>
                      </a:endParaRP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0286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NVIDIA Co-Processor</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900" u="none" strike="noStrike" kern="1200" dirty="0" smtClean="0">
                          <a:solidFill>
                            <a:schemeClr val="tx1"/>
                          </a:solidFill>
                          <a:effectLst/>
                          <a:latin typeface="+mn-lt"/>
                          <a:ea typeface="+mn-ea"/>
                          <a:cs typeface="+mn-cs"/>
                        </a:rPr>
                        <a:t>Tesla P100-PCIE-16GB</a:t>
                      </a:r>
                      <a:r>
                        <a:rPr lang="en-US" sz="900" u="none" strike="noStrike" kern="1200" baseline="0" dirty="0" smtClean="0">
                          <a:solidFill>
                            <a:schemeClr val="tx1"/>
                          </a:solidFill>
                          <a:effectLst/>
                          <a:latin typeface="+mn-lt"/>
                          <a:ea typeface="+mn-ea"/>
                          <a:cs typeface="+mn-cs"/>
                        </a:rPr>
                        <a:t> (GP100)</a:t>
                      </a:r>
                    </a:p>
                    <a:p>
                      <a:pPr marL="0" marR="0" lvl="0" indent="0" algn="l" defTabSz="914400" rtl="0" eaLnBrk="1" fontAlgn="base" latinLnBrk="0" hangingPunct="1">
                        <a:lnSpc>
                          <a:spcPct val="100000"/>
                        </a:lnSpc>
                        <a:spcBef>
                          <a:spcPct val="0"/>
                        </a:spcBef>
                        <a:spcAft>
                          <a:spcPct val="0"/>
                        </a:spcAft>
                        <a:buClrTx/>
                        <a:buSzTx/>
                        <a:buFontTx/>
                        <a:buNone/>
                        <a:tabLst/>
                      </a:pPr>
                      <a:r>
                        <a:rPr lang="en-US" sz="900" u="none" strike="noStrike" kern="1200" dirty="0" smtClean="0">
                          <a:solidFill>
                            <a:schemeClr val="tx1"/>
                          </a:solidFill>
                          <a:effectLst/>
                          <a:latin typeface="+mn-lt"/>
                          <a:ea typeface="+mn-ea"/>
                          <a:cs typeface="+mn-cs"/>
                        </a:rPr>
                        <a:t>3584 CUDA Cores</a:t>
                      </a:r>
                    </a:p>
                    <a:p>
                      <a:pPr marL="0" marR="0" lvl="0" indent="0" algn="l" defTabSz="914400" rtl="0" eaLnBrk="1" fontAlgn="base" latinLnBrk="0" hangingPunct="1">
                        <a:lnSpc>
                          <a:spcPct val="100000"/>
                        </a:lnSpc>
                        <a:spcBef>
                          <a:spcPct val="0"/>
                        </a:spcBef>
                        <a:spcAft>
                          <a:spcPct val="0"/>
                        </a:spcAft>
                        <a:buClrTx/>
                        <a:buSzTx/>
                        <a:buFontTx/>
                        <a:buNone/>
                        <a:tabLst/>
                      </a:pPr>
                      <a:r>
                        <a:rPr lang="en-US" sz="900" u="none" strike="noStrike" kern="1200" dirty="0" smtClean="0">
                          <a:solidFill>
                            <a:schemeClr val="tx1"/>
                          </a:solidFill>
                          <a:effectLst/>
                          <a:latin typeface="+mn-lt"/>
                          <a:ea typeface="+mn-ea"/>
                          <a:cs typeface="+mn-cs"/>
                        </a:rPr>
                        <a:t>16GB HBM2 memory </a:t>
                      </a:r>
                      <a:br>
                        <a:rPr lang="en-US" sz="900" u="none" strike="noStrike" kern="1200" dirty="0" smtClean="0">
                          <a:solidFill>
                            <a:schemeClr val="tx1"/>
                          </a:solidFill>
                          <a:effectLst/>
                          <a:latin typeface="+mn-lt"/>
                          <a:ea typeface="+mn-ea"/>
                          <a:cs typeface="+mn-cs"/>
                        </a:rPr>
                      </a:br>
                      <a:r>
                        <a:rPr lang="en-US" sz="900" u="none" strike="noStrike" kern="1200" dirty="0" smtClean="0">
                          <a:solidFill>
                            <a:schemeClr val="tx1"/>
                          </a:solidFill>
                          <a:effectLst/>
                          <a:latin typeface="+mn-lt"/>
                          <a:ea typeface="+mn-ea"/>
                          <a:cs typeface="+mn-cs"/>
                        </a:rPr>
                        <a:t>Software Details:</a:t>
                      </a:r>
                    </a:p>
                    <a:p>
                      <a:pPr marL="0" marR="0" lvl="0" indent="0" algn="l" defTabSz="914400" rtl="0" eaLnBrk="1" fontAlgn="base" latinLnBrk="0" hangingPunct="1">
                        <a:lnSpc>
                          <a:spcPct val="100000"/>
                        </a:lnSpc>
                        <a:spcBef>
                          <a:spcPct val="0"/>
                        </a:spcBef>
                        <a:spcAft>
                          <a:spcPct val="0"/>
                        </a:spcAft>
                        <a:buClrTx/>
                        <a:buSzTx/>
                        <a:buFontTx/>
                        <a:buNone/>
                        <a:tabLst/>
                      </a:pPr>
                      <a:r>
                        <a:rPr lang="en-US" sz="900" u="none" strike="noStrike" kern="1200" dirty="0" smtClean="0">
                          <a:solidFill>
                            <a:schemeClr val="tx1"/>
                          </a:solidFill>
                          <a:effectLst/>
                          <a:latin typeface="+mn-lt"/>
                          <a:ea typeface="+mn-ea"/>
                          <a:cs typeface="+mn-cs"/>
                        </a:rPr>
                        <a:t>Driver Version: 375.20</a:t>
                      </a:r>
                    </a:p>
                    <a:p>
                      <a:pPr marL="0" marR="0" lvl="0" indent="0" algn="l" defTabSz="914400" rtl="0" eaLnBrk="1" fontAlgn="base" latinLnBrk="0" hangingPunct="1">
                        <a:lnSpc>
                          <a:spcPct val="100000"/>
                        </a:lnSpc>
                        <a:spcBef>
                          <a:spcPct val="0"/>
                        </a:spcBef>
                        <a:spcAft>
                          <a:spcPct val="0"/>
                        </a:spcAft>
                        <a:buClrTx/>
                        <a:buSzTx/>
                        <a:buFontTx/>
                        <a:buNone/>
                        <a:tabLst/>
                      </a:pPr>
                      <a:r>
                        <a:rPr lang="en-US" sz="900" u="none" strike="noStrike" kern="1200" dirty="0" smtClean="0">
                          <a:solidFill>
                            <a:schemeClr val="tx1"/>
                          </a:solidFill>
                          <a:effectLst/>
                          <a:latin typeface="+mn-lt"/>
                          <a:ea typeface="+mn-ea"/>
                          <a:cs typeface="+mn-cs"/>
                        </a:rPr>
                        <a:t>CUDA Version 8.0.44</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kern="1200" cap="none" normalizeH="0" baseline="0" dirty="0" err="1" smtClean="0">
                          <a:ln>
                            <a:noFill/>
                          </a:ln>
                          <a:solidFill>
                            <a:schemeClr val="tx1"/>
                          </a:solidFill>
                          <a:effectLst/>
                          <a:latin typeface="+mn-lt"/>
                          <a:ea typeface="+mn-ea"/>
                          <a:cs typeface="+mn-cs"/>
                        </a:rPr>
                        <a:t>OptiX</a:t>
                      </a:r>
                      <a:r>
                        <a:rPr kumimoji="0" lang="en-US" sz="900" b="0" i="0" u="none" strike="noStrike" kern="1200" cap="none" normalizeH="0" baseline="0" dirty="0" smtClean="0">
                          <a:ln>
                            <a:noFill/>
                          </a:ln>
                          <a:solidFill>
                            <a:schemeClr val="tx1"/>
                          </a:solidFill>
                          <a:effectLst/>
                          <a:latin typeface="+mn-lt"/>
                          <a:ea typeface="+mn-ea"/>
                          <a:cs typeface="+mn-cs"/>
                        </a:rPr>
                        <a:t> Version 4.0.2</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6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mn-lt"/>
                        </a:rPr>
                        <a:t>OS / </a:t>
                      </a:r>
                      <a:r>
                        <a:rPr kumimoji="0" lang="it-IT" sz="900" b="1" i="0" u="none" strike="noStrike" cap="none" normalizeH="0" baseline="0" dirty="0" err="1" smtClean="0">
                          <a:ln>
                            <a:noFill/>
                          </a:ln>
                          <a:solidFill>
                            <a:schemeClr val="tx1"/>
                          </a:solidFill>
                          <a:effectLst/>
                          <a:latin typeface="+mn-lt"/>
                        </a:rPr>
                        <a:t>Kernel</a:t>
                      </a:r>
                      <a:endParaRPr kumimoji="0" lang="it-IT" sz="900" b="1" i="0" u="none" strike="noStrike" cap="none" normalizeH="0" baseline="0" dirty="0" smtClean="0">
                        <a:ln>
                          <a:noFill/>
                        </a:ln>
                        <a:solidFill>
                          <a:schemeClr val="tx1"/>
                        </a:solidFill>
                        <a:effectLst/>
                        <a:latin typeface="+mn-lt"/>
                      </a:endParaRP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900" b="0" i="0" u="none" strike="noStrike" cap="none" normalizeH="0" baseline="0" dirty="0" smtClean="0">
                          <a:ln>
                            <a:noFill/>
                          </a:ln>
                          <a:solidFill>
                            <a:schemeClr val="tx1"/>
                          </a:solidFill>
                          <a:effectLst/>
                          <a:latin typeface="+mn-lt"/>
                        </a:rPr>
                        <a:t>Red Hat Enterprise Linux Server 7.2</a:t>
                      </a:r>
                      <a:r>
                        <a:rPr kumimoji="0" lang="it-IT" sz="900" b="0" i="0" u="none" strike="noStrike" kern="1200" cap="none" normalizeH="0" baseline="0" dirty="0" smtClean="0">
                          <a:ln>
                            <a:noFill/>
                          </a:ln>
                          <a:solidFill>
                            <a:schemeClr val="tx1"/>
                          </a:solidFill>
                          <a:effectLst/>
                          <a:latin typeface="+mn-lt"/>
                          <a:ea typeface="+mn-ea"/>
                          <a:cs typeface="+mn-cs"/>
                        </a:rPr>
                        <a:t> / 3.10.0-327.el7.x86_64</a:t>
                      </a:r>
                      <a:endParaRPr kumimoji="0" lang="en-US" sz="900" b="0" i="0" u="none" strike="noStrike" kern="1200" cap="none" normalizeH="0" baseline="0" dirty="0" smtClean="0">
                        <a:ln>
                          <a:noFill/>
                        </a:ln>
                        <a:solidFill>
                          <a:schemeClr val="tx1"/>
                        </a:solidFill>
                        <a:effectLst/>
                        <a:latin typeface="+mn-lt"/>
                        <a:ea typeface="+mn-ea"/>
                        <a:cs typeface="+mn-cs"/>
                      </a:endParaRP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Rectangle 2"/>
          <p:cNvSpPr/>
          <p:nvPr/>
        </p:nvSpPr>
        <p:spPr>
          <a:xfrm>
            <a:off x="-2381" y="4998959"/>
            <a:ext cx="4572000" cy="196208"/>
          </a:xfrm>
          <a:prstGeom prst="rect">
            <a:avLst/>
          </a:prstGeom>
        </p:spPr>
        <p:txBody>
          <a:bodyPr>
            <a:spAutoFit/>
          </a:bodyPr>
          <a:lstStyle/>
          <a:p>
            <a:r>
              <a:rPr lang="en-US" sz="675" dirty="0">
                <a:solidFill>
                  <a:schemeClr val="bg1"/>
                </a:solidFill>
                <a:latin typeface="Calibri" panose="020F0502020204030204" pitchFamily="34" charset="0"/>
                <a:ea typeface="Calibri" panose="020F0502020204030204" pitchFamily="34" charset="0"/>
                <a:cs typeface="Times New Roman" panose="02020603050405020304" pitchFamily="18" charset="0"/>
              </a:rPr>
              <a:t>* Other names and brands may be claimed as the property of others. </a:t>
            </a:r>
            <a:endParaRPr lang="en-US" sz="675" dirty="0">
              <a:solidFill>
                <a:schemeClr val="bg1"/>
              </a:solidFill>
            </a:endParaRPr>
          </a:p>
        </p:txBody>
      </p:sp>
    </p:spTree>
    <p:extLst>
      <p:ext uri="{BB962C8B-B14F-4D97-AF65-F5344CB8AC3E}">
        <p14:creationId xmlns:p14="http://schemas.microsoft.com/office/powerpoint/2010/main" val="1883644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Embree</a:t>
            </a:r>
            <a:r>
              <a:rPr lang="en-US" dirty="0" smtClean="0"/>
              <a:t> Adoption*</a:t>
            </a:r>
            <a:endParaRPr lang="en-US" dirty="0"/>
          </a:p>
        </p:txBody>
      </p:sp>
      <p:sp>
        <p:nvSpPr>
          <p:cNvPr id="3" name="Slide Number Placeholder 2"/>
          <p:cNvSpPr>
            <a:spLocks noGrp="1"/>
          </p:cNvSpPr>
          <p:nvPr>
            <p:ph type="sldNum" sz="quarter" idx="12"/>
          </p:nvPr>
        </p:nvSpPr>
        <p:spPr>
          <a:xfrm>
            <a:off x="6841331" y="4869657"/>
            <a:ext cx="2057400" cy="273844"/>
          </a:xfrm>
          <a:prstGeom prst="rect">
            <a:avLst/>
          </a:prstGeom>
        </p:spPr>
        <p:txBody>
          <a:bodyPr/>
          <a:lstStyle/>
          <a:p>
            <a:fld id="{E017C782-4A22-423E-AA76-D13EB50D976E}" type="slidenum">
              <a:rPr lang="en-US" smtClean="0"/>
              <a:t>39</a:t>
            </a:fld>
            <a:endParaRPr lang="en-US"/>
          </a:p>
        </p:txBody>
      </p:sp>
      <p:pic>
        <p:nvPicPr>
          <p:cNvPr id="6"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2615" b="32322"/>
          <a:stretch/>
        </p:blipFill>
        <p:spPr bwMode="auto">
          <a:xfrm>
            <a:off x="3467971" y="1331769"/>
            <a:ext cx="2028305" cy="28705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Picture 9" descr="FluidRa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87245" y="2182378"/>
            <a:ext cx="1500158" cy="37504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7219" y="2912638"/>
            <a:ext cx="1837044" cy="268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Picture 1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88384" y="3433359"/>
            <a:ext cx="2012546" cy="4625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7" name="Picture 1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14093" y="805634"/>
            <a:ext cx="1150792" cy="5020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23410" y="1111731"/>
            <a:ext cx="983018" cy="7066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43519" y="2169403"/>
            <a:ext cx="1297459" cy="4773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696491" y="1243749"/>
            <a:ext cx="1652531" cy="15579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24" name="Straight Connector 23"/>
          <p:cNvCxnSpPr/>
          <p:nvPr/>
        </p:nvCxnSpPr>
        <p:spPr>
          <a:xfrm>
            <a:off x="5659395" y="210066"/>
            <a:ext cx="22948" cy="3240706"/>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descr="TshirtBack_Black.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424224" y="2845796"/>
            <a:ext cx="1796143" cy="401258"/>
          </a:xfrm>
          <a:prstGeom prst="rect">
            <a:avLst/>
          </a:prstGeom>
        </p:spPr>
      </p:pic>
      <p:pic>
        <p:nvPicPr>
          <p:cNvPr id="13" name="Picture 12" descr="AE22_06_2048.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08938" y="1778452"/>
            <a:ext cx="1770577" cy="1327933"/>
          </a:xfrm>
          <a:prstGeom prst="rect">
            <a:avLst/>
          </a:prstGeom>
        </p:spPr>
      </p:pic>
      <p:sp>
        <p:nvSpPr>
          <p:cNvPr id="19" name="TextBox 18"/>
          <p:cNvSpPr txBox="1"/>
          <p:nvPr/>
        </p:nvSpPr>
        <p:spPr>
          <a:xfrm>
            <a:off x="5718934" y="3160434"/>
            <a:ext cx="1334016" cy="184664"/>
          </a:xfrm>
          <a:prstGeom prst="rect">
            <a:avLst/>
          </a:prstGeom>
          <a:noFill/>
        </p:spPr>
        <p:txBody>
          <a:bodyPr wrap="none" lIns="91438" tIns="45719" rIns="91438" bIns="45719" rtlCol="0">
            <a:spAutoFit/>
          </a:bodyPr>
          <a:lstStyle/>
          <a:p>
            <a:r>
              <a:rPr lang="en-US" sz="600" dirty="0">
                <a:solidFill>
                  <a:schemeClr val="bg2"/>
                </a:solidFill>
              </a:rPr>
              <a:t>Image rendered with </a:t>
            </a:r>
            <a:r>
              <a:rPr lang="en-US" sz="600" dirty="0" err="1">
                <a:solidFill>
                  <a:schemeClr val="bg2"/>
                </a:solidFill>
              </a:rPr>
              <a:t>FluidRay</a:t>
            </a:r>
            <a:r>
              <a:rPr lang="en-US" sz="600" dirty="0">
                <a:solidFill>
                  <a:schemeClr val="bg2"/>
                </a:solidFill>
              </a:rPr>
              <a:t> RT</a:t>
            </a:r>
          </a:p>
        </p:txBody>
      </p:sp>
      <p:sp>
        <p:nvSpPr>
          <p:cNvPr id="28" name="TextBox 27"/>
          <p:cNvSpPr txBox="1"/>
          <p:nvPr/>
        </p:nvSpPr>
        <p:spPr>
          <a:xfrm>
            <a:off x="7926695" y="2604396"/>
            <a:ext cx="1050283" cy="276997"/>
          </a:xfrm>
          <a:prstGeom prst="rect">
            <a:avLst/>
          </a:prstGeom>
          <a:noFill/>
        </p:spPr>
        <p:txBody>
          <a:bodyPr wrap="none" lIns="91438" tIns="45719" rIns="91438" bIns="45719" rtlCol="0">
            <a:spAutoFit/>
          </a:bodyPr>
          <a:lstStyle/>
          <a:p>
            <a:r>
              <a:rPr lang="en-US" sz="600" dirty="0">
                <a:solidFill>
                  <a:schemeClr val="bg2"/>
                </a:solidFill>
              </a:rPr>
              <a:t>Rendered with </a:t>
            </a:r>
            <a:r>
              <a:rPr lang="en-US" sz="600" dirty="0" err="1">
                <a:solidFill>
                  <a:schemeClr val="bg2"/>
                </a:solidFill>
              </a:rPr>
              <a:t>StingRay</a:t>
            </a:r>
            <a:r>
              <a:rPr lang="en-US" sz="600" dirty="0">
                <a:solidFill>
                  <a:schemeClr val="bg2"/>
                </a:solidFill>
              </a:rPr>
              <a:t>, </a:t>
            </a:r>
          </a:p>
          <a:p>
            <a:r>
              <a:rPr lang="en-US" sz="600" dirty="0">
                <a:solidFill>
                  <a:schemeClr val="bg2"/>
                </a:solidFill>
              </a:rPr>
              <a:t>SURVICE Engineering</a:t>
            </a:r>
          </a:p>
        </p:txBody>
      </p:sp>
      <p:pic>
        <p:nvPicPr>
          <p:cNvPr id="23" name="Picture 2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72988" y="371076"/>
            <a:ext cx="2183426" cy="1228177"/>
          </a:xfrm>
          <a:prstGeom prst="rect">
            <a:avLst/>
          </a:prstGeom>
        </p:spPr>
      </p:pic>
      <p:sp>
        <p:nvSpPr>
          <p:cNvPr id="30" name="TextBox 29"/>
          <p:cNvSpPr txBox="1"/>
          <p:nvPr/>
        </p:nvSpPr>
        <p:spPr>
          <a:xfrm>
            <a:off x="5700002" y="1543548"/>
            <a:ext cx="2138723" cy="184664"/>
          </a:xfrm>
          <a:prstGeom prst="rect">
            <a:avLst/>
          </a:prstGeom>
          <a:noFill/>
        </p:spPr>
        <p:txBody>
          <a:bodyPr wrap="none" lIns="91438" tIns="45719" rIns="91438" bIns="45719" rtlCol="0">
            <a:spAutoFit/>
          </a:bodyPr>
          <a:lstStyle/>
          <a:p>
            <a:r>
              <a:rPr lang="en-US" sz="600" dirty="0">
                <a:solidFill>
                  <a:schemeClr val="bg2"/>
                </a:solidFill>
              </a:rPr>
              <a:t>Courtesy of Jeff Patton, Rendered with Corona Renderer</a:t>
            </a:r>
          </a:p>
        </p:txBody>
      </p:sp>
      <p:pic>
        <p:nvPicPr>
          <p:cNvPr id="25" name="Picture 24" descr="easterngraphics_logo.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975275" y="1938120"/>
            <a:ext cx="1669972" cy="504298"/>
          </a:xfrm>
          <a:prstGeom prst="rect">
            <a:avLst/>
          </a:prstGeom>
        </p:spPr>
      </p:pic>
      <p:pic>
        <p:nvPicPr>
          <p:cNvPr id="5" name="Picture 4" descr="LoftOfficeEasternGfx.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604295" y="3377821"/>
            <a:ext cx="1998775" cy="1249235"/>
          </a:xfrm>
          <a:prstGeom prst="rect">
            <a:avLst/>
          </a:prstGeom>
        </p:spPr>
      </p:pic>
      <p:sp>
        <p:nvSpPr>
          <p:cNvPr id="21" name="TextBox 20"/>
          <p:cNvSpPr txBox="1"/>
          <p:nvPr/>
        </p:nvSpPr>
        <p:spPr>
          <a:xfrm>
            <a:off x="6586583" y="4614945"/>
            <a:ext cx="1923921" cy="184664"/>
          </a:xfrm>
          <a:prstGeom prst="rect">
            <a:avLst/>
          </a:prstGeom>
          <a:noFill/>
        </p:spPr>
        <p:txBody>
          <a:bodyPr wrap="none" lIns="91438" tIns="45719" rIns="91438" bIns="45719" rtlCol="0">
            <a:spAutoFit/>
          </a:bodyPr>
          <a:lstStyle/>
          <a:p>
            <a:r>
              <a:rPr lang="en-US" sz="600" dirty="0" err="1">
                <a:solidFill>
                  <a:schemeClr val="bg2"/>
                </a:solidFill>
              </a:rPr>
              <a:t>pCon.planner</a:t>
            </a:r>
            <a:r>
              <a:rPr lang="en-US" sz="600" dirty="0">
                <a:solidFill>
                  <a:schemeClr val="bg2"/>
                </a:solidFill>
              </a:rPr>
              <a:t> rendered </a:t>
            </a:r>
            <a:r>
              <a:rPr lang="en-US" sz="600" dirty="0" err="1">
                <a:solidFill>
                  <a:schemeClr val="bg2"/>
                </a:solidFill>
              </a:rPr>
              <a:t>courtesty</a:t>
            </a:r>
            <a:r>
              <a:rPr lang="en-US" sz="600" dirty="0">
                <a:solidFill>
                  <a:schemeClr val="bg2"/>
                </a:solidFill>
              </a:rPr>
              <a:t> </a:t>
            </a:r>
            <a:r>
              <a:rPr lang="en-US" sz="600" dirty="0" err="1">
                <a:solidFill>
                  <a:schemeClr val="bg2"/>
                </a:solidFill>
              </a:rPr>
              <a:t>EasternGraphics</a:t>
            </a:r>
            <a:endParaRPr lang="en-US" sz="600" dirty="0">
              <a:solidFill>
                <a:schemeClr val="bg2"/>
              </a:solidFill>
            </a:endParaRPr>
          </a:p>
        </p:txBody>
      </p:sp>
      <p:sp>
        <p:nvSpPr>
          <p:cNvPr id="7" name="TextBox 6"/>
          <p:cNvSpPr txBox="1"/>
          <p:nvPr/>
        </p:nvSpPr>
        <p:spPr>
          <a:xfrm>
            <a:off x="325859" y="4148223"/>
            <a:ext cx="6168157" cy="692497"/>
          </a:xfrm>
          <a:prstGeom prst="rect">
            <a:avLst/>
          </a:prstGeom>
          <a:noFill/>
        </p:spPr>
        <p:txBody>
          <a:bodyPr vert="horz" wrap="square" lIns="0" tIns="0" rIns="0" bIns="0" rtlCol="0">
            <a:spAutoFit/>
          </a:bodyPr>
          <a:lstStyle/>
          <a:p>
            <a:r>
              <a:rPr lang="en-US" sz="1100" dirty="0" smtClean="0">
                <a:solidFill>
                  <a:srgbClr val="003C71"/>
                </a:solidFill>
              </a:rPr>
              <a:t>*Many other announced users incl.: Pixar, Illumination, </a:t>
            </a:r>
            <a:r>
              <a:rPr lang="en-US" sz="1100" dirty="0" err="1" smtClean="0">
                <a:solidFill>
                  <a:srgbClr val="003C71"/>
                </a:solidFill>
              </a:rPr>
              <a:t>Weta</a:t>
            </a:r>
            <a:r>
              <a:rPr lang="en-US" sz="1100" dirty="0" smtClean="0">
                <a:solidFill>
                  <a:srgbClr val="003C71"/>
                </a:solidFill>
              </a:rPr>
              <a:t> Digital,</a:t>
            </a:r>
            <a:r>
              <a:rPr lang="en-US" sz="1100" dirty="0" smtClean="0">
                <a:solidFill>
                  <a:srgbClr val="0070C0"/>
                </a:solidFill>
              </a:rPr>
              <a:t> </a:t>
            </a:r>
            <a:r>
              <a:rPr lang="en-US" sz="1100" dirty="0">
                <a:solidFill>
                  <a:srgbClr val="0070C0"/>
                </a:solidFill>
              </a:rPr>
              <a:t>Activision, Chaos V-Ray, Ready At Dawn, </a:t>
            </a:r>
            <a:r>
              <a:rPr lang="en-US" sz="1100" dirty="0" err="1">
                <a:solidFill>
                  <a:srgbClr val="0070C0"/>
                </a:solidFill>
              </a:rPr>
              <a:t>FrostBite</a:t>
            </a:r>
            <a:r>
              <a:rPr lang="en-US" sz="1100" dirty="0">
                <a:solidFill>
                  <a:srgbClr val="0070C0"/>
                </a:solidFill>
              </a:rPr>
              <a:t>, </a:t>
            </a:r>
            <a:r>
              <a:rPr lang="en-US" sz="1100" dirty="0" err="1">
                <a:solidFill>
                  <a:srgbClr val="0070C0"/>
                </a:solidFill>
              </a:rPr>
              <a:t>EpicGames</a:t>
            </a:r>
            <a:r>
              <a:rPr lang="en-US" sz="1100" dirty="0">
                <a:solidFill>
                  <a:srgbClr val="0070C0"/>
                </a:solidFill>
              </a:rPr>
              <a:t> </a:t>
            </a:r>
            <a:r>
              <a:rPr lang="en-US" sz="1100" dirty="0" err="1" smtClean="0">
                <a:solidFill>
                  <a:srgbClr val="0070C0"/>
                </a:solidFill>
              </a:rPr>
              <a:t>UnReal</a:t>
            </a:r>
            <a:r>
              <a:rPr lang="en-US" sz="1100" dirty="0" smtClean="0">
                <a:solidFill>
                  <a:srgbClr val="0070C0"/>
                </a:solidFill>
              </a:rPr>
              <a:t>, </a:t>
            </a:r>
            <a:r>
              <a:rPr lang="en-US" sz="1100" dirty="0">
                <a:solidFill>
                  <a:srgbClr val="0070C0"/>
                </a:solidFill>
              </a:rPr>
              <a:t>High Moon, Blue Sky, </a:t>
            </a:r>
            <a:r>
              <a:rPr lang="en-US" sz="1100" dirty="0" err="1">
                <a:solidFill>
                  <a:srgbClr val="0070C0"/>
                </a:solidFill>
              </a:rPr>
              <a:t>UBISoft</a:t>
            </a:r>
            <a:r>
              <a:rPr lang="en-US" sz="1100" dirty="0">
                <a:solidFill>
                  <a:srgbClr val="0070C0"/>
                </a:solidFill>
              </a:rPr>
              <a:t> MP, </a:t>
            </a:r>
            <a:r>
              <a:rPr lang="en-US" sz="1100" dirty="0" err="1" smtClean="0">
                <a:solidFill>
                  <a:srgbClr val="0070C0"/>
                </a:solidFill>
              </a:rPr>
              <a:t>Framestore</a:t>
            </a:r>
            <a:r>
              <a:rPr lang="en-US" sz="1100" dirty="0" smtClean="0">
                <a:solidFill>
                  <a:srgbClr val="0070C0"/>
                </a:solidFill>
              </a:rPr>
              <a:t>,</a:t>
            </a:r>
            <a:r>
              <a:rPr lang="is-IS" sz="1100" dirty="0" smtClean="0">
                <a:solidFill>
                  <a:srgbClr val="0070C0"/>
                </a:solidFill>
              </a:rPr>
              <a:t>….</a:t>
            </a:r>
            <a:endParaRPr lang="en-US" sz="1100" dirty="0">
              <a:solidFill>
                <a:srgbClr val="0070C0"/>
              </a:solidFill>
            </a:endParaRPr>
          </a:p>
          <a:p>
            <a:endParaRPr lang="en-US" sz="1100" dirty="0">
              <a:solidFill>
                <a:srgbClr val="0070C0"/>
              </a:solidFill>
            </a:endParaRPr>
          </a:p>
          <a:p>
            <a:r>
              <a:rPr lang="en-US" sz="1100" dirty="0" smtClean="0">
                <a:solidFill>
                  <a:srgbClr val="003C71"/>
                </a:solidFill>
              </a:rPr>
              <a:t>  </a:t>
            </a:r>
          </a:p>
        </p:txBody>
      </p:sp>
    </p:spTree>
    <p:extLst>
      <p:ext uri="{BB962C8B-B14F-4D97-AF65-F5344CB8AC3E}">
        <p14:creationId xmlns:p14="http://schemas.microsoft.com/office/powerpoint/2010/main" val="163800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sz="2800" dirty="0" smtClean="0"/>
              <a:t>”little” </a:t>
            </a:r>
            <a:r>
              <a:rPr lang="en-US" sz="3600" dirty="0" smtClean="0"/>
              <a:t>ANECDOTE about “Big Data”</a:t>
            </a:r>
            <a:r>
              <a:rPr lang="is-IS" sz="3600" dirty="0" smtClean="0"/>
              <a:t>….</a:t>
            </a:r>
            <a:endParaRPr lang="en-US" sz="3600" dirty="0"/>
          </a:p>
        </p:txBody>
      </p:sp>
      <p:sp>
        <p:nvSpPr>
          <p:cNvPr id="3" name="Content Placeholder 2"/>
          <p:cNvSpPr>
            <a:spLocks noGrp="1"/>
          </p:cNvSpPr>
          <p:nvPr>
            <p:ph idx="1"/>
          </p:nvPr>
        </p:nvSpPr>
        <p:spPr/>
        <p:txBody>
          <a:bodyPr>
            <a:normAutofit/>
          </a:bodyPr>
          <a:lstStyle/>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is-IS" b="1" dirty="0" smtClean="0">
              <a:solidFill>
                <a:schemeClr val="accent5"/>
              </a:solidFill>
            </a:endParaRPr>
          </a:p>
          <a:p>
            <a:endParaRPr lang="is-IS" b="1" dirty="0">
              <a:solidFill>
                <a:schemeClr val="accent5"/>
              </a:solidFill>
            </a:endParaRPr>
          </a:p>
          <a:p>
            <a:endParaRPr lang="is-IS" b="1" dirty="0" smtClean="0">
              <a:solidFill>
                <a:schemeClr val="accent5"/>
              </a:solidFill>
            </a:endParaRPr>
          </a:p>
          <a:p>
            <a:endParaRPr lang="is-IS" b="1" dirty="0" smtClean="0">
              <a:solidFill>
                <a:schemeClr val="accent5"/>
              </a:solidFill>
            </a:endParaRPr>
          </a:p>
        </p:txBody>
      </p:sp>
      <p:sp>
        <p:nvSpPr>
          <p:cNvPr id="4" name="Slide Number Placeholder 3"/>
          <p:cNvSpPr>
            <a:spLocks noGrp="1"/>
          </p:cNvSpPr>
          <p:nvPr>
            <p:ph type="sldNum" sz="quarter" idx="12"/>
          </p:nvPr>
        </p:nvSpPr>
        <p:spPr/>
        <p:txBody>
          <a:bodyPr/>
          <a:lstStyle/>
          <a:p>
            <a:fld id="{B41F42F8-25E4-4D1B-BD30-C90591184289}" type="slidenum">
              <a:rPr lang="en-US" smtClean="0">
                <a:solidFill>
                  <a:prstClr val="white"/>
                </a:solidFill>
              </a:rPr>
              <a:pPr/>
              <a:t>4</a:t>
            </a:fld>
            <a:endParaRPr lang="en-US">
              <a:solidFill>
                <a:prstClr val="white"/>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315" y="1648857"/>
            <a:ext cx="1765851" cy="2648777"/>
          </a:xfrm>
          <a:prstGeom prst="rect">
            <a:avLst/>
          </a:prstGeom>
        </p:spPr>
      </p:pic>
      <p:sp>
        <p:nvSpPr>
          <p:cNvPr id="6" name="Rounded Rectangular Callout 5"/>
          <p:cNvSpPr/>
          <p:nvPr/>
        </p:nvSpPr>
        <p:spPr>
          <a:xfrm>
            <a:off x="3376889" y="1541720"/>
            <a:ext cx="5360416" cy="1850065"/>
          </a:xfrm>
          <a:prstGeom prst="wedgeRoundRectCallout">
            <a:avLst>
              <a:gd name="adj1" fmla="val -57718"/>
              <a:gd name="adj2" fmla="val 289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2"/>
                </a:solidFill>
              </a:rPr>
              <a:t>HMMM, INTERESTING THOUGHT, SOUNDS LIKE WE”RE ON THE WAY TO  ’HUGE DATA’, MAYBE WE SHOULD COIN THAT PHASE.</a:t>
            </a:r>
            <a:endParaRPr lang="en-US" sz="1400" dirty="0">
              <a:solidFill>
                <a:schemeClr val="bg2"/>
              </a:solidFill>
            </a:endParaRPr>
          </a:p>
        </p:txBody>
      </p:sp>
    </p:spTree>
    <p:extLst>
      <p:ext uri="{BB962C8B-B14F-4D97-AF65-F5344CB8AC3E}">
        <p14:creationId xmlns:p14="http://schemas.microsoft.com/office/powerpoint/2010/main" val="111147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1F42F8-25E4-4D1B-BD30-C90591184289}" type="slidenum">
              <a:rPr lang="en-US" smtClean="0"/>
              <a:t>40</a:t>
            </a:fld>
            <a:endParaRPr lang="en-US"/>
          </a:p>
        </p:txBody>
      </p:sp>
      <p:sp>
        <p:nvSpPr>
          <p:cNvPr id="6" name="Content Placeholder 4"/>
          <p:cNvSpPr>
            <a:spLocks noGrp="1"/>
          </p:cNvSpPr>
          <p:nvPr>
            <p:ph sz="quarter" idx="4294967295"/>
          </p:nvPr>
        </p:nvSpPr>
        <p:spPr>
          <a:xfrm>
            <a:off x="313398" y="1199830"/>
            <a:ext cx="3861195" cy="2948089"/>
          </a:xfrm>
          <a:prstGeom prst="rect">
            <a:avLst/>
          </a:prstGeom>
        </p:spPr>
        <p:txBody>
          <a:bodyPr>
            <a:noAutofit/>
          </a:bodyPr>
          <a:lstStyle/>
          <a:p>
            <a:pPr lvl="1"/>
            <a:r>
              <a:rPr lang="en-US" sz="1400" dirty="0" smtClean="0">
                <a:solidFill>
                  <a:schemeClr val="tx1"/>
                </a:solidFill>
              </a:rPr>
              <a:t>Build </a:t>
            </a:r>
            <a:r>
              <a:rPr lang="en-US" sz="1400" dirty="0">
                <a:solidFill>
                  <a:schemeClr val="tx1"/>
                </a:solidFill>
              </a:rPr>
              <a:t>on top of </a:t>
            </a:r>
            <a:r>
              <a:rPr lang="en-US" sz="1400" dirty="0" err="1" smtClean="0">
                <a:solidFill>
                  <a:schemeClr val="tx1"/>
                </a:solidFill>
              </a:rPr>
              <a:t>Embree</a:t>
            </a:r>
            <a:r>
              <a:rPr lang="en-US" sz="1400" dirty="0" smtClean="0">
                <a:solidFill>
                  <a:schemeClr val="tx1"/>
                </a:solidFill>
              </a:rPr>
              <a:t>; Launched June 2016</a:t>
            </a:r>
            <a:endParaRPr lang="en-US" sz="1400" dirty="0">
              <a:solidFill>
                <a:schemeClr val="tx1"/>
              </a:solidFill>
            </a:endParaRPr>
          </a:p>
          <a:p>
            <a:pPr lvl="1"/>
            <a:r>
              <a:rPr lang="en-US" sz="1400" dirty="0" smtClean="0">
                <a:solidFill>
                  <a:schemeClr val="tx1"/>
                </a:solidFill>
              </a:rPr>
              <a:t>Scalable Visualization targeted features</a:t>
            </a:r>
            <a:endParaRPr lang="en-US" sz="1400" dirty="0">
              <a:solidFill>
                <a:schemeClr val="tx1"/>
              </a:solidFill>
            </a:endParaRPr>
          </a:p>
          <a:p>
            <a:pPr lvl="2"/>
            <a:r>
              <a:rPr lang="en-US" sz="1400" dirty="0">
                <a:solidFill>
                  <a:schemeClr val="tx1"/>
                </a:solidFill>
              </a:rPr>
              <a:t>Surfaces (both polygonal and non-polygonal)</a:t>
            </a:r>
          </a:p>
          <a:p>
            <a:pPr lvl="2"/>
            <a:r>
              <a:rPr lang="en-US" sz="1400" dirty="0">
                <a:solidFill>
                  <a:schemeClr val="tx1"/>
                </a:solidFill>
              </a:rPr>
              <a:t>Volumes, and volume rendering</a:t>
            </a:r>
          </a:p>
          <a:p>
            <a:pPr lvl="2"/>
            <a:r>
              <a:rPr lang="en-US" sz="1400" i="1" dirty="0">
                <a:solidFill>
                  <a:srgbClr val="F69E00"/>
                </a:solidFill>
              </a:rPr>
              <a:t>High-Fidelity</a:t>
            </a:r>
            <a:r>
              <a:rPr lang="en-US" sz="1400" dirty="0">
                <a:solidFill>
                  <a:schemeClr val="tx1"/>
                </a:solidFill>
              </a:rPr>
              <a:t> rendering/shading </a:t>
            </a:r>
            <a:r>
              <a:rPr lang="en-US" sz="1400" dirty="0" smtClean="0">
                <a:solidFill>
                  <a:schemeClr val="tx1"/>
                </a:solidFill>
              </a:rPr>
              <a:t>methods</a:t>
            </a:r>
          </a:p>
          <a:p>
            <a:pPr lvl="2"/>
            <a:r>
              <a:rPr lang="en-US" sz="1400" dirty="0" smtClean="0">
                <a:solidFill>
                  <a:schemeClr val="tx1"/>
                </a:solidFill>
              </a:rPr>
              <a:t>Scalable Cluster Wide Rendering</a:t>
            </a:r>
            <a:endParaRPr lang="en-US" sz="1400" dirty="0">
              <a:solidFill>
                <a:schemeClr val="tx1"/>
              </a:solidFill>
            </a:endParaRPr>
          </a:p>
          <a:p>
            <a:pPr lvl="1"/>
            <a:r>
              <a:rPr lang="en-US" sz="1400" dirty="0" smtClean="0">
                <a:solidFill>
                  <a:schemeClr val="tx1"/>
                </a:solidFill>
              </a:rPr>
              <a:t>Packed </a:t>
            </a:r>
            <a:r>
              <a:rPr lang="en-US" sz="1400" dirty="0">
                <a:solidFill>
                  <a:schemeClr val="tx1"/>
                </a:solidFill>
              </a:rPr>
              <a:t>it up in an </a:t>
            </a:r>
            <a:r>
              <a:rPr lang="en-US" sz="1400" dirty="0" smtClean="0">
                <a:solidFill>
                  <a:schemeClr val="tx1"/>
                </a:solidFill>
              </a:rPr>
              <a:t>‘easy-to-use’ </a:t>
            </a:r>
            <a:r>
              <a:rPr lang="en-US" sz="1400" dirty="0">
                <a:solidFill>
                  <a:schemeClr val="tx1"/>
                </a:solidFill>
              </a:rPr>
              <a:t>rendering library for visualization</a:t>
            </a:r>
          </a:p>
          <a:p>
            <a:pPr lvl="2"/>
            <a:r>
              <a:rPr lang="en-US" sz="1400" dirty="0">
                <a:solidFill>
                  <a:schemeClr val="tx1"/>
                </a:solidFill>
              </a:rPr>
              <a:t>Same "spirit" as OpenGL, but different </a:t>
            </a:r>
            <a:r>
              <a:rPr lang="en-US" sz="1400" dirty="0" smtClean="0">
                <a:solidFill>
                  <a:schemeClr val="tx1"/>
                </a:solidFill>
              </a:rPr>
              <a:t>API</a:t>
            </a:r>
            <a:endParaRPr lang="en-US" sz="1400" dirty="0">
              <a:solidFill>
                <a:schemeClr val="tx1"/>
              </a:solidFill>
            </a:endParaRPr>
          </a:p>
          <a:p>
            <a:pPr lvl="1"/>
            <a:endParaRPr lang="en-US" sz="1400" dirty="0">
              <a:solidFill>
                <a:schemeClr val="tx1"/>
              </a:solidFill>
            </a:endParaRPr>
          </a:p>
        </p:txBody>
      </p:sp>
      <p:pic>
        <p:nvPicPr>
          <p:cNvPr id="9" name="Picture 8" descr="easterngraphics_log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5307" y="3713644"/>
            <a:ext cx="1312153" cy="396244"/>
          </a:xfrm>
          <a:prstGeom prst="rect">
            <a:avLst/>
          </a:prstGeom>
        </p:spPr>
      </p:pic>
      <p:pic>
        <p:nvPicPr>
          <p:cNvPr id="1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021135" y="2639195"/>
            <a:ext cx="1007310" cy="370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0550" y="1351957"/>
            <a:ext cx="646793" cy="43933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33801" y="2009146"/>
            <a:ext cx="2087942" cy="383893"/>
          </a:xfrm>
          <a:prstGeom prst="rect">
            <a:avLst/>
          </a:prstGeom>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16949" y="3061943"/>
            <a:ext cx="1117229" cy="427653"/>
          </a:xfrm>
          <a:prstGeom prst="rect">
            <a:avLst/>
          </a:prstGeom>
        </p:spPr>
      </p:pic>
      <p:pic>
        <p:nvPicPr>
          <p:cNvPr id="17" name="Pictur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46232" y="4114482"/>
            <a:ext cx="888497" cy="500789"/>
          </a:xfrm>
          <a:prstGeom prst="rect">
            <a:avLst/>
          </a:prstGeom>
        </p:spPr>
      </p:pic>
      <p:pic>
        <p:nvPicPr>
          <p:cNvPr id="18" name="Picture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80310" y="1103070"/>
            <a:ext cx="715000" cy="715000"/>
          </a:xfrm>
          <a:prstGeom prst="rect">
            <a:avLst/>
          </a:prstGeom>
        </p:spPr>
      </p:pic>
      <p:pic>
        <p:nvPicPr>
          <p:cNvPr id="20" name="Picture 1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130426" y="3655268"/>
            <a:ext cx="701959" cy="701959"/>
          </a:xfrm>
          <a:prstGeom prst="rect">
            <a:avLst/>
          </a:prstGeom>
        </p:spPr>
      </p:pic>
      <p:pic>
        <p:nvPicPr>
          <p:cNvPr id="21" name="Picture 2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702652" y="730175"/>
            <a:ext cx="613275" cy="613275"/>
          </a:xfrm>
          <a:prstGeom prst="rect">
            <a:avLst/>
          </a:prstGeom>
        </p:spPr>
      </p:pic>
      <p:pic>
        <p:nvPicPr>
          <p:cNvPr id="22" name="Picture 2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244679" y="805693"/>
            <a:ext cx="492591" cy="492591"/>
          </a:xfrm>
          <a:prstGeom prst="rect">
            <a:avLst/>
          </a:prstGeom>
        </p:spPr>
      </p:pic>
      <p:pic>
        <p:nvPicPr>
          <p:cNvPr id="24" name="Picture 2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016556" y="3655268"/>
            <a:ext cx="659057" cy="659057"/>
          </a:xfrm>
          <a:prstGeom prst="rect">
            <a:avLst/>
          </a:prstGeom>
        </p:spPr>
      </p:pic>
      <p:sp>
        <p:nvSpPr>
          <p:cNvPr id="25" name="TextBox 24"/>
          <p:cNvSpPr txBox="1"/>
          <p:nvPr/>
        </p:nvSpPr>
        <p:spPr>
          <a:xfrm>
            <a:off x="7807680" y="4256609"/>
            <a:ext cx="877533" cy="276999"/>
          </a:xfrm>
          <a:prstGeom prst="rect">
            <a:avLst/>
          </a:prstGeom>
          <a:noFill/>
        </p:spPr>
        <p:txBody>
          <a:bodyPr vert="horz" wrap="square" lIns="0" tIns="0" rIns="0" bIns="0" rtlCol="0">
            <a:spAutoFit/>
          </a:bodyPr>
          <a:lstStyle/>
          <a:p>
            <a:r>
              <a:rPr lang="en-US" b="1" i="1" dirty="0" smtClean="0">
                <a:solidFill>
                  <a:srgbClr val="003C71"/>
                </a:solidFill>
              </a:rPr>
              <a:t>VL3</a:t>
            </a:r>
          </a:p>
        </p:txBody>
      </p:sp>
      <p:pic>
        <p:nvPicPr>
          <p:cNvPr id="27" name="Picture 26"/>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016544" y="1903430"/>
            <a:ext cx="1171653" cy="523505"/>
          </a:xfrm>
          <a:prstGeom prst="rect">
            <a:avLst/>
          </a:prstGeom>
        </p:spPr>
      </p:pic>
      <p:pic>
        <p:nvPicPr>
          <p:cNvPr id="28" name="Picture 27"/>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154998" y="2467280"/>
            <a:ext cx="801379" cy="801379"/>
          </a:xfrm>
          <a:prstGeom prst="rect">
            <a:avLst/>
          </a:prstGeom>
        </p:spPr>
      </p:pic>
      <p:sp>
        <p:nvSpPr>
          <p:cNvPr id="29" name="TextBox 28"/>
          <p:cNvSpPr txBox="1"/>
          <p:nvPr/>
        </p:nvSpPr>
        <p:spPr>
          <a:xfrm>
            <a:off x="5059990" y="3110387"/>
            <a:ext cx="991394" cy="369332"/>
          </a:xfrm>
          <a:prstGeom prst="rect">
            <a:avLst/>
          </a:prstGeom>
          <a:noFill/>
        </p:spPr>
        <p:txBody>
          <a:bodyPr vert="horz" wrap="square" lIns="0" tIns="0" rIns="0" bIns="0" rtlCol="0">
            <a:spAutoFit/>
          </a:bodyPr>
          <a:lstStyle/>
          <a:p>
            <a:r>
              <a:rPr lang="en-US" sz="2400" b="1" i="1" dirty="0" err="1" smtClean="0">
                <a:solidFill>
                  <a:srgbClr val="003C71"/>
                </a:solidFill>
              </a:rPr>
              <a:t>Brayns</a:t>
            </a:r>
            <a:endParaRPr lang="en-US" sz="2400" b="1" i="1" dirty="0" smtClean="0">
              <a:solidFill>
                <a:srgbClr val="003C71"/>
              </a:solidFill>
            </a:endParaRPr>
          </a:p>
        </p:txBody>
      </p:sp>
      <p:sp>
        <p:nvSpPr>
          <p:cNvPr id="30" name="TextBox 29"/>
          <p:cNvSpPr txBox="1"/>
          <p:nvPr/>
        </p:nvSpPr>
        <p:spPr>
          <a:xfrm>
            <a:off x="7687343" y="3074450"/>
            <a:ext cx="1179083" cy="246221"/>
          </a:xfrm>
          <a:prstGeom prst="rect">
            <a:avLst/>
          </a:prstGeom>
          <a:noFill/>
        </p:spPr>
        <p:txBody>
          <a:bodyPr vert="horz" wrap="square" lIns="0" tIns="0" rIns="0" bIns="0" rtlCol="0">
            <a:spAutoFit/>
          </a:bodyPr>
          <a:lstStyle/>
          <a:p>
            <a:r>
              <a:rPr lang="en-US" sz="1600" b="1" i="1" dirty="0" err="1" smtClean="0">
                <a:solidFill>
                  <a:srgbClr val="003C71"/>
                </a:solidFill>
              </a:rPr>
              <a:t>PowerCT</a:t>
            </a:r>
            <a:endParaRPr lang="en-US" sz="1600" b="1" i="1" dirty="0" smtClean="0">
              <a:solidFill>
                <a:srgbClr val="003C71"/>
              </a:solidFill>
            </a:endParaRPr>
          </a:p>
        </p:txBody>
      </p:sp>
      <p:pic>
        <p:nvPicPr>
          <p:cNvPr id="8" name="Picture 3" descr="C:\Users\bchernia\Desktop\VisIt.gif"/>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725343" y="1306310"/>
            <a:ext cx="1024134" cy="43121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2"/>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564161" y="673328"/>
            <a:ext cx="828510" cy="828510"/>
          </a:xfrm>
          <a:prstGeom prst="rect">
            <a:avLst/>
          </a:prstGeom>
        </p:spPr>
      </p:pic>
      <p:pic>
        <p:nvPicPr>
          <p:cNvPr id="7" name="Picture 2" descr="C:\Users\bchernia\Desktop\ParaViewLogo.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7727072" y="1389004"/>
            <a:ext cx="1283399" cy="33662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err="1" smtClean="0"/>
              <a:t>OSPRay</a:t>
            </a:r>
            <a:r>
              <a:rPr lang="en-US" dirty="0" smtClean="0"/>
              <a:t>: A Ray-Tracing based Rendering Engine for </a:t>
            </a:r>
            <a:r>
              <a:rPr lang="en-US" i="1" dirty="0" smtClean="0">
                <a:solidFill>
                  <a:srgbClr val="F69E00"/>
                </a:solidFill>
              </a:rPr>
              <a:t>High-Fidelity</a:t>
            </a:r>
            <a:r>
              <a:rPr lang="en-US" dirty="0" smtClean="0"/>
              <a:t> Visualization</a:t>
            </a:r>
            <a:endParaRPr lang="en-US" dirty="0"/>
          </a:p>
        </p:txBody>
      </p:sp>
      <p:sp>
        <p:nvSpPr>
          <p:cNvPr id="26" name="TextBox 25"/>
          <p:cNvSpPr txBox="1"/>
          <p:nvPr/>
        </p:nvSpPr>
        <p:spPr>
          <a:xfrm>
            <a:off x="4143063" y="3610020"/>
            <a:ext cx="877533" cy="369332"/>
          </a:xfrm>
          <a:prstGeom prst="rect">
            <a:avLst/>
          </a:prstGeom>
          <a:noFill/>
        </p:spPr>
        <p:txBody>
          <a:bodyPr vert="horz" wrap="square" lIns="0" tIns="0" rIns="0" bIns="0" rtlCol="0">
            <a:spAutoFit/>
          </a:bodyPr>
          <a:lstStyle/>
          <a:p>
            <a:r>
              <a:rPr lang="en-US" sz="2400" b="1" i="1" dirty="0" smtClean="0">
                <a:solidFill>
                  <a:srgbClr val="003C71"/>
                </a:solidFill>
              </a:rPr>
              <a:t>NASA</a:t>
            </a:r>
          </a:p>
        </p:txBody>
      </p:sp>
      <p:pic>
        <p:nvPicPr>
          <p:cNvPr id="3" name="Picture 2"/>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145383" y="2694205"/>
            <a:ext cx="669342" cy="669342"/>
          </a:xfrm>
          <a:prstGeom prst="rect">
            <a:avLst/>
          </a:prstGeom>
        </p:spPr>
      </p:pic>
    </p:spTree>
    <p:extLst>
      <p:ext uri="{BB962C8B-B14F-4D97-AF65-F5344CB8AC3E}">
        <p14:creationId xmlns:p14="http://schemas.microsoft.com/office/powerpoint/2010/main" val="1908746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nvPr>
        </p:nvGraphicFramePr>
        <p:xfrm>
          <a:off x="0" y="635156"/>
          <a:ext cx="9144000" cy="383830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39125" y="3484928"/>
            <a:ext cx="1090483" cy="950720"/>
          </a:xfrm>
          <a:prstGeom prst="rect">
            <a:avLst/>
          </a:prstGeom>
        </p:spPr>
      </p:pic>
      <p:sp>
        <p:nvSpPr>
          <p:cNvPr id="3" name="Title 2"/>
          <p:cNvSpPr txBox="1">
            <a:spLocks/>
          </p:cNvSpPr>
          <p:nvPr/>
        </p:nvSpPr>
        <p:spPr>
          <a:xfrm>
            <a:off x="145657" y="154484"/>
            <a:ext cx="6726631" cy="403586"/>
          </a:xfrm>
          <a:prstGeom prst="rect">
            <a:avLst/>
          </a:prstGeom>
        </p:spPr>
        <p:txBody>
          <a:bodyPr/>
          <a:lstStyle>
            <a:lvl1pPr algn="l" defTabSz="609539" rtl="0" eaLnBrk="1" latinLnBrk="0" hangingPunct="1">
              <a:spcBef>
                <a:spcPct val="0"/>
              </a:spcBef>
              <a:buNone/>
              <a:defRPr sz="3733" kern="1200">
                <a:solidFill>
                  <a:schemeClr val="accent1"/>
                </a:solidFill>
                <a:latin typeface="Intel Clear" panose="020B0604020203020204" pitchFamily="34" charset="0"/>
                <a:ea typeface="+mj-ea"/>
                <a:cs typeface="+mj-cs"/>
              </a:defRPr>
            </a:lvl1pPr>
          </a:lstStyle>
          <a:p>
            <a:r>
              <a:rPr lang="en-US" sz="2800" dirty="0"/>
              <a:t>Performance:  OSPRay vs. </a:t>
            </a:r>
            <a:r>
              <a:rPr lang="en-US" sz="2800" dirty="0" smtClean="0"/>
              <a:t>GPU (OpenGL)</a:t>
            </a:r>
            <a:endParaRPr lang="en-US" sz="2800" dirty="0"/>
          </a:p>
        </p:txBody>
      </p:sp>
      <p:sp>
        <p:nvSpPr>
          <p:cNvPr id="5" name="TextBox 4"/>
          <p:cNvSpPr txBox="1"/>
          <p:nvPr/>
        </p:nvSpPr>
        <p:spPr>
          <a:xfrm>
            <a:off x="338894" y="622627"/>
            <a:ext cx="4047157" cy="181968"/>
          </a:xfrm>
          <a:prstGeom prst="rect">
            <a:avLst/>
          </a:prstGeom>
          <a:noFill/>
        </p:spPr>
        <p:txBody>
          <a:bodyPr wrap="square" lIns="43048" tIns="21524" rIns="43048" bIns="21524">
            <a:spAutoFit/>
          </a:bodyPr>
          <a:lstStyle/>
          <a:p>
            <a:pPr defTabSz="342900">
              <a:defRPr/>
            </a:pPr>
            <a:r>
              <a:rPr lang="en-US" sz="900" dirty="0">
                <a:solidFill>
                  <a:srgbClr val="000000"/>
                </a:solidFill>
                <a:latin typeface="Intel Clear"/>
              </a:rPr>
              <a:t>Frames Per Second (higher is better), 1024x1024 image resolution</a:t>
            </a:r>
          </a:p>
        </p:txBody>
      </p:sp>
      <p:sp>
        <p:nvSpPr>
          <p:cNvPr id="6" name="TextBox 5"/>
          <p:cNvSpPr txBox="1"/>
          <p:nvPr/>
        </p:nvSpPr>
        <p:spPr>
          <a:xfrm>
            <a:off x="145657" y="4401411"/>
            <a:ext cx="5539231" cy="400110"/>
          </a:xfrm>
          <a:prstGeom prst="rect">
            <a:avLst/>
          </a:prstGeom>
          <a:noFill/>
        </p:spPr>
        <p:txBody>
          <a:bodyPr wrap="square" rtlCol="0">
            <a:spAutoFit/>
          </a:bodyPr>
          <a:lstStyle/>
          <a:p>
            <a:pPr defTabSz="342900">
              <a:lnSpc>
                <a:spcPts val="570"/>
              </a:lnSpc>
            </a:pPr>
            <a:r>
              <a:rPr lang="en-US" sz="600" dirty="0">
                <a:solidFill>
                  <a:prstClr val="black"/>
                </a:solidFill>
                <a:latin typeface="Intel Clear"/>
              </a:rPr>
              <a:t>Software and workloads used in performance tests may have been optimized for performance only on Intel microprocessors. Performance tests, such as </a:t>
            </a:r>
            <a:r>
              <a:rPr lang="en-US" sz="600" dirty="0" err="1">
                <a:solidFill>
                  <a:prstClr val="black"/>
                </a:solidFill>
                <a:latin typeface="Intel Clear"/>
              </a:rPr>
              <a:t>SYSmark</a:t>
            </a:r>
            <a:r>
              <a:rPr lang="en-US" sz="600" baseline="30000" dirty="0">
                <a:solidFill>
                  <a:prstClr val="black"/>
                </a:solidFill>
                <a:latin typeface="Intel Clear"/>
              </a:rPr>
              <a:t>*</a:t>
            </a:r>
            <a:r>
              <a:rPr lang="en-US" sz="600" dirty="0">
                <a:solidFill>
                  <a:prstClr val="black"/>
                </a:solidFill>
                <a:latin typeface="Intel Clear"/>
              </a:rPr>
              <a:t> and </a:t>
            </a:r>
            <a:r>
              <a:rPr lang="en-US" sz="600" dirty="0" err="1">
                <a:solidFill>
                  <a:prstClr val="black"/>
                </a:solidFill>
                <a:latin typeface="Intel Clear"/>
              </a:rPr>
              <a:t>MobileMark</a:t>
            </a:r>
            <a:r>
              <a:rPr lang="en-US" sz="600" baseline="30000" dirty="0">
                <a:solidFill>
                  <a:prstClr val="black"/>
                </a:solidFill>
                <a:latin typeface="Intel Clear"/>
              </a:rPr>
              <a:t>*</a:t>
            </a:r>
            <a:r>
              <a:rPr lang="en-US" sz="600" dirty="0">
                <a:solidFill>
                  <a:prstClr val="black"/>
                </a:solidFill>
                <a:latin typeface="Intel Clear"/>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information go to </a:t>
            </a:r>
            <a:r>
              <a:rPr lang="en-US" sz="600" dirty="0">
                <a:solidFill>
                  <a:prstClr val="black"/>
                </a:solidFill>
                <a:latin typeface="Intel Clear"/>
                <a:hlinkClick r:id="rId5"/>
              </a:rPr>
              <a:t>http://www.intel.com/performance</a:t>
            </a:r>
            <a:r>
              <a:rPr lang="en-US" sz="600" dirty="0">
                <a:solidFill>
                  <a:prstClr val="black"/>
                </a:solidFill>
                <a:latin typeface="Intel Clear"/>
              </a:rPr>
              <a:t>.</a:t>
            </a:r>
            <a:endParaRPr lang="en-US" sz="600" dirty="0">
              <a:solidFill>
                <a:prstClr val="black"/>
              </a:solidFill>
              <a:latin typeface="Intel Clear"/>
              <a:cs typeface="Neo Sans Intel"/>
            </a:endParaRPr>
          </a:p>
        </p:txBody>
      </p:sp>
      <p:sp>
        <p:nvSpPr>
          <p:cNvPr id="7" name="TextBox 6"/>
          <p:cNvSpPr txBox="1"/>
          <p:nvPr/>
        </p:nvSpPr>
        <p:spPr>
          <a:xfrm>
            <a:off x="6856382" y="2726709"/>
            <a:ext cx="2149505" cy="1338828"/>
          </a:xfrm>
          <a:prstGeom prst="rect">
            <a:avLst/>
          </a:prstGeom>
          <a:noFill/>
        </p:spPr>
        <p:txBody>
          <a:bodyPr wrap="square" rtlCol="0">
            <a:spAutoFit/>
          </a:bodyPr>
          <a:lstStyle/>
          <a:p>
            <a:r>
              <a:rPr lang="en-US" sz="900" dirty="0">
                <a:solidFill>
                  <a:srgbClr val="000000"/>
                </a:solidFill>
                <a:ea typeface="Calibri"/>
                <a:cs typeface="Calibri"/>
              </a:rPr>
              <a:t>Intel® Xeon® Processor E5-2699 v3</a:t>
            </a:r>
          </a:p>
          <a:p>
            <a:r>
              <a:rPr lang="en-US" sz="900" dirty="0">
                <a:solidFill>
                  <a:srgbClr val="000000"/>
                </a:solidFill>
                <a:ea typeface="Calibri"/>
                <a:cs typeface="Calibri"/>
              </a:rPr>
              <a:t>2 x 18 cores, 2.3 GHz</a:t>
            </a:r>
          </a:p>
          <a:p>
            <a:endParaRPr lang="en-US" sz="900" dirty="0">
              <a:solidFill>
                <a:srgbClr val="000000"/>
              </a:solidFill>
              <a:cs typeface="Neo Sans Intel"/>
            </a:endParaRPr>
          </a:p>
          <a:p>
            <a:r>
              <a:rPr lang="en-US" sz="900" dirty="0" err="1">
                <a:solidFill>
                  <a:srgbClr val="000000"/>
                </a:solidFill>
                <a:cs typeface="Neo Sans Intel"/>
              </a:rPr>
              <a:t>ParaView</a:t>
            </a:r>
            <a:r>
              <a:rPr lang="en-US" sz="900" dirty="0">
                <a:solidFill>
                  <a:srgbClr val="000000"/>
                </a:solidFill>
                <a:cs typeface="Neo Sans Intel"/>
              </a:rPr>
              <a:t> 5.2.0 RC2 w/ OSPRay 1.1.0</a:t>
            </a:r>
          </a:p>
          <a:p>
            <a:endParaRPr lang="en-US" sz="900" dirty="0">
              <a:solidFill>
                <a:srgbClr val="000000"/>
              </a:solidFill>
              <a:latin typeface="Intel Clear"/>
              <a:cs typeface="Neo Sans Intel"/>
            </a:endParaRPr>
          </a:p>
          <a:p>
            <a:pPr defTabSz="342900"/>
            <a:r>
              <a:rPr lang="en-US" sz="900" dirty="0">
                <a:solidFill>
                  <a:srgbClr val="000000"/>
                </a:solidFill>
                <a:latin typeface="Intel Clear"/>
                <a:cs typeface="Neo Sans Intel"/>
              </a:rPr>
              <a:t>NVIDIA</a:t>
            </a:r>
            <a:r>
              <a:rPr lang="en-US" sz="900" baseline="30000" dirty="0">
                <a:solidFill>
                  <a:srgbClr val="000000"/>
                </a:solidFill>
                <a:latin typeface="Intel Clear"/>
                <a:cs typeface="Neo Sans Intel"/>
              </a:rPr>
              <a:t>*</a:t>
            </a:r>
            <a:r>
              <a:rPr lang="en-US" sz="900" dirty="0">
                <a:solidFill>
                  <a:srgbClr val="000000"/>
                </a:solidFill>
                <a:latin typeface="Intel Clear"/>
                <a:cs typeface="Neo Sans Intel"/>
              </a:rPr>
              <a:t> Driver 370.28, default configuration</a:t>
            </a:r>
          </a:p>
          <a:p>
            <a:pPr defTabSz="342900"/>
            <a:endParaRPr lang="en-US" sz="900" dirty="0">
              <a:solidFill>
                <a:srgbClr val="000000"/>
              </a:solidFill>
              <a:latin typeface="Intel Clear"/>
              <a:cs typeface="Neo Sans Intel"/>
            </a:endParaRPr>
          </a:p>
          <a:p>
            <a:pPr defTabSz="342900"/>
            <a:r>
              <a:rPr lang="en-US" sz="900" dirty="0">
                <a:solidFill>
                  <a:srgbClr val="000000"/>
                </a:solidFill>
                <a:latin typeface="Intel Clear"/>
                <a:cs typeface="Neo Sans Intel"/>
              </a:rPr>
              <a:t>Source: Intel</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7742" y="3514745"/>
            <a:ext cx="1031675" cy="930842"/>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79809" y="3341711"/>
            <a:ext cx="1235291" cy="1114556"/>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52234" y="3341711"/>
            <a:ext cx="1104949" cy="1103876"/>
          </a:xfrm>
          <a:prstGeom prst="rect">
            <a:avLst/>
          </a:prstGeom>
        </p:spPr>
      </p:pic>
      <p:sp>
        <p:nvSpPr>
          <p:cNvPr id="12" name="Slide Number Placeholder 3"/>
          <p:cNvSpPr>
            <a:spLocks noGrp="1"/>
          </p:cNvSpPr>
          <p:nvPr>
            <p:ph type="sldNum" sz="quarter" idx="4294967295"/>
          </p:nvPr>
        </p:nvSpPr>
        <p:spPr bwMode="auto">
          <a:xfrm>
            <a:off x="6872288" y="4824413"/>
            <a:ext cx="2133600" cy="27305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Intel Clear" charset="0"/>
                <a:ea typeface="ＭＳ Ｐゴシック" charset="0"/>
                <a:cs typeface="ＭＳ Ｐゴシック" charset="0"/>
              </a:defRPr>
            </a:lvl1pPr>
            <a:lvl2pPr marL="742950" indent="-285750" eaLnBrk="0" hangingPunct="0">
              <a:defRPr sz="2400">
                <a:solidFill>
                  <a:schemeClr val="tx1"/>
                </a:solidFill>
                <a:latin typeface="Intel Clear" charset="0"/>
                <a:ea typeface="ＭＳ Ｐゴシック" charset="0"/>
              </a:defRPr>
            </a:lvl2pPr>
            <a:lvl3pPr marL="1143000" indent="-228600" eaLnBrk="0" hangingPunct="0">
              <a:defRPr sz="2400">
                <a:solidFill>
                  <a:schemeClr val="tx1"/>
                </a:solidFill>
                <a:latin typeface="Intel Clear" charset="0"/>
                <a:ea typeface="ＭＳ Ｐゴシック" charset="0"/>
              </a:defRPr>
            </a:lvl3pPr>
            <a:lvl4pPr marL="1600200" indent="-228600" eaLnBrk="0" hangingPunct="0">
              <a:defRPr sz="2400">
                <a:solidFill>
                  <a:schemeClr val="tx1"/>
                </a:solidFill>
                <a:latin typeface="Intel Clear" charset="0"/>
                <a:ea typeface="ＭＳ Ｐゴシック" charset="0"/>
              </a:defRPr>
            </a:lvl4pPr>
            <a:lvl5pPr marL="2057400" indent="-228600" eaLnBrk="0" hangingPunct="0">
              <a:defRPr sz="2400">
                <a:solidFill>
                  <a:schemeClr val="tx1"/>
                </a:solidFill>
                <a:latin typeface="Intel Clear" charset="0"/>
                <a:ea typeface="ＭＳ Ｐゴシック" charset="0"/>
              </a:defRPr>
            </a:lvl5pPr>
            <a:lvl6pPr marL="2514600" indent="-228600" eaLnBrk="0" fontAlgn="base" hangingPunct="0">
              <a:spcBef>
                <a:spcPct val="0"/>
              </a:spcBef>
              <a:spcAft>
                <a:spcPct val="0"/>
              </a:spcAft>
              <a:defRPr sz="2400">
                <a:solidFill>
                  <a:schemeClr val="tx1"/>
                </a:solidFill>
                <a:latin typeface="Intel Clear" charset="0"/>
                <a:ea typeface="ＭＳ Ｐゴシック" charset="0"/>
              </a:defRPr>
            </a:lvl6pPr>
            <a:lvl7pPr marL="2971800" indent="-228600" eaLnBrk="0" fontAlgn="base" hangingPunct="0">
              <a:spcBef>
                <a:spcPct val="0"/>
              </a:spcBef>
              <a:spcAft>
                <a:spcPct val="0"/>
              </a:spcAft>
              <a:defRPr sz="2400">
                <a:solidFill>
                  <a:schemeClr val="tx1"/>
                </a:solidFill>
                <a:latin typeface="Intel Clear" charset="0"/>
                <a:ea typeface="ＭＳ Ｐゴシック" charset="0"/>
              </a:defRPr>
            </a:lvl7pPr>
            <a:lvl8pPr marL="3429000" indent="-228600" eaLnBrk="0" fontAlgn="base" hangingPunct="0">
              <a:spcBef>
                <a:spcPct val="0"/>
              </a:spcBef>
              <a:spcAft>
                <a:spcPct val="0"/>
              </a:spcAft>
              <a:defRPr sz="2400">
                <a:solidFill>
                  <a:schemeClr val="tx1"/>
                </a:solidFill>
                <a:latin typeface="Intel Clear" charset="0"/>
                <a:ea typeface="ＭＳ Ｐゴシック" charset="0"/>
              </a:defRPr>
            </a:lvl8pPr>
            <a:lvl9pPr marL="3886200" indent="-228600" eaLnBrk="0" fontAlgn="base" hangingPunct="0">
              <a:spcBef>
                <a:spcPct val="0"/>
              </a:spcBef>
              <a:spcAft>
                <a:spcPct val="0"/>
              </a:spcAft>
              <a:defRPr sz="2400">
                <a:solidFill>
                  <a:schemeClr val="tx1"/>
                </a:solidFill>
                <a:latin typeface="Intel Clear" charset="0"/>
                <a:ea typeface="ＭＳ Ｐゴシック" charset="0"/>
              </a:defRPr>
            </a:lvl9pPr>
          </a:lstStyle>
          <a:p>
            <a:pPr eaLnBrk="1" hangingPunct="1"/>
            <a:r>
              <a:rPr lang="en-US" sz="800" dirty="0" smtClean="0">
                <a:solidFill>
                  <a:schemeClr val="bg1"/>
                </a:solidFill>
                <a:cs typeface="Intel Clear" charset="0"/>
              </a:rPr>
              <a:t>17</a:t>
            </a:r>
            <a:endParaRPr lang="en-US" sz="800" dirty="0">
              <a:solidFill>
                <a:schemeClr val="bg1"/>
              </a:solidFill>
              <a:cs typeface="Intel Clear" charset="0"/>
            </a:endParaRPr>
          </a:p>
        </p:txBody>
      </p:sp>
    </p:spTree>
    <p:extLst>
      <p:ext uri="{BB962C8B-B14F-4D97-AF65-F5344CB8AC3E}">
        <p14:creationId xmlns:p14="http://schemas.microsoft.com/office/powerpoint/2010/main" val="52729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0419" y="119617"/>
            <a:ext cx="8403162" cy="857250"/>
          </a:xfrm>
        </p:spPr>
        <p:txBody>
          <a:bodyPr/>
          <a:lstStyle/>
          <a:p>
            <a:pPr algn="ctr"/>
            <a:r>
              <a:rPr lang="en-US" dirty="0" smtClean="0"/>
              <a:t>Intel® Xeon Processor Configuration</a:t>
            </a:r>
            <a:endParaRPr lang="en-US" dirty="0"/>
          </a:p>
        </p:txBody>
      </p:sp>
      <p:graphicFrame>
        <p:nvGraphicFramePr>
          <p:cNvPr id="8" name="Group 117"/>
          <p:cNvGraphicFramePr>
            <a:graphicFrameLocks noGrp="1"/>
          </p:cNvGraphicFramePr>
          <p:nvPr>
            <p:ph idx="1"/>
            <p:extLst>
              <p:ext uri="{D42A27DB-BD31-4B8C-83A1-F6EECF244321}">
                <p14:modId xmlns:p14="http://schemas.microsoft.com/office/powerpoint/2010/main" val="319582989"/>
              </p:ext>
            </p:extLst>
          </p:nvPr>
        </p:nvGraphicFramePr>
        <p:xfrm>
          <a:off x="2060147" y="900771"/>
          <a:ext cx="5023708" cy="3157223"/>
        </p:xfrm>
        <a:graphic>
          <a:graphicData uri="http://schemas.openxmlformats.org/drawingml/2006/table">
            <a:tbl>
              <a:tblPr/>
              <a:tblGrid>
                <a:gridCol w="1020329"/>
                <a:gridCol w="4003379"/>
              </a:tblGrid>
              <a:tr h="152791">
                <a:tc>
                  <a:txBody>
                    <a:bodyPr/>
                    <a:lstStyle/>
                    <a:p>
                      <a:pPr algn="l" fontAlgn="t"/>
                      <a:r>
                        <a:rPr kumimoji="0" lang="en-US" sz="900" b="1" i="0" u="none" strike="noStrike" kern="1200" cap="none" normalizeH="0" baseline="0" dirty="0" smtClean="0">
                          <a:ln>
                            <a:noFill/>
                          </a:ln>
                          <a:solidFill>
                            <a:schemeClr val="tx1"/>
                          </a:solidFill>
                          <a:effectLst/>
                          <a:latin typeface="+mn-lt"/>
                          <a:ea typeface="ＭＳ 明朝" pitchFamily="49" charset="-128"/>
                          <a:cs typeface="+mn-cs"/>
                        </a:rPr>
                        <a:t>Node count</a:t>
                      </a:r>
                      <a:endParaRPr kumimoji="0" lang="en-US" sz="900" b="1" i="0" u="none" strike="noStrike" kern="1200" cap="none" normalizeH="0" baseline="0" dirty="0">
                        <a:ln>
                          <a:noFill/>
                        </a:ln>
                        <a:solidFill>
                          <a:schemeClr val="tx1"/>
                        </a:solidFill>
                        <a:effectLst/>
                        <a:latin typeface="+mn-lt"/>
                        <a:ea typeface="ＭＳ 明朝" pitchFamily="49" charset="-128"/>
                        <a:cs typeface="+mn-cs"/>
                      </a:endParaRPr>
                    </a:p>
                  </a:txBody>
                  <a:tcPr marL="71438" marR="4763" marT="4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t" latinLnBrk="0" hangingPunct="1"/>
                      <a:r>
                        <a:rPr kumimoji="0" lang="en-US" sz="900" b="0" i="0" u="none" strike="noStrike" kern="1200" cap="none" normalizeH="0" baseline="0" dirty="0" smtClean="0">
                          <a:ln>
                            <a:noFill/>
                          </a:ln>
                          <a:solidFill>
                            <a:schemeClr val="tx1"/>
                          </a:solidFill>
                          <a:effectLst/>
                          <a:latin typeface="+mn-lt"/>
                          <a:ea typeface="ＭＳ 明朝" pitchFamily="49" charset="-128"/>
                          <a:cs typeface="+mn-cs"/>
                        </a:rPr>
                        <a:t>1</a:t>
                      </a:r>
                      <a:endParaRPr kumimoji="0" lang="en-US" sz="900" b="0" i="0" u="none" strike="noStrike" kern="1200" cap="none" normalizeH="0" baseline="0" dirty="0">
                        <a:ln>
                          <a:noFill/>
                        </a:ln>
                        <a:solidFill>
                          <a:schemeClr val="tx1"/>
                        </a:solidFill>
                        <a:effectLst/>
                        <a:latin typeface="+mn-lt"/>
                        <a:ea typeface="ＭＳ 明朝" pitchFamily="49" charset="-128"/>
                        <a:cs typeface="+mn-cs"/>
                      </a:endParaRPr>
                    </a:p>
                  </a:txBody>
                  <a:tcPr marL="71438" marR="4763" marT="4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541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Platform</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900" b="0" i="0" u="none" strike="noStrike" kern="1200" cap="none" normalizeH="0" baseline="0" dirty="0" smtClean="0">
                        <a:ln>
                          <a:noFill/>
                        </a:ln>
                        <a:solidFill>
                          <a:schemeClr val="tx1"/>
                        </a:solidFill>
                        <a:effectLst/>
                        <a:latin typeface="+mn-lt"/>
                        <a:ea typeface="+mn-ea"/>
                        <a:cs typeface="+mn-cs"/>
                      </a:endParaRP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9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CPU </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kern="1200" cap="none" normalizeH="0" baseline="0" dirty="0" smtClean="0">
                          <a:ln>
                            <a:noFill/>
                          </a:ln>
                          <a:solidFill>
                            <a:schemeClr val="tx1"/>
                          </a:solidFill>
                          <a:effectLst/>
                          <a:latin typeface="+mn-lt"/>
                          <a:ea typeface="ＭＳ 明朝" pitchFamily="49" charset="-128"/>
                          <a:cs typeface="+mn-cs"/>
                        </a:rPr>
                        <a:t>2 x Intel® </a:t>
                      </a:r>
                      <a:r>
                        <a:rPr kumimoji="0" lang="en-US" sz="900" b="0" i="0" u="none" strike="noStrike" cap="none" normalizeH="0" baseline="0" dirty="0" smtClean="0">
                          <a:ln>
                            <a:noFill/>
                          </a:ln>
                          <a:solidFill>
                            <a:schemeClr val="tx1"/>
                          </a:solidFill>
                          <a:effectLst/>
                          <a:latin typeface="+mn-lt"/>
                        </a:rPr>
                        <a:t>Xeon</a:t>
                      </a:r>
                      <a:r>
                        <a:rPr kumimoji="0" lang="en-US" sz="900" b="0" i="0" u="none" strike="noStrike" kern="1200" cap="none" normalizeH="0" baseline="0" dirty="0" smtClean="0">
                          <a:ln>
                            <a:noFill/>
                          </a:ln>
                          <a:solidFill>
                            <a:schemeClr val="tx1"/>
                          </a:solidFill>
                          <a:effectLst/>
                          <a:latin typeface="+mn-lt"/>
                          <a:ea typeface="ＭＳ 明朝" pitchFamily="49" charset="-128"/>
                          <a:cs typeface="+mn-cs"/>
                        </a:rPr>
                        <a:t>®</a:t>
                      </a:r>
                      <a:r>
                        <a:rPr kumimoji="0" lang="en-US" sz="900" b="0" i="0" u="none" strike="noStrike" cap="none" normalizeH="0" baseline="0" dirty="0" smtClean="0">
                          <a:ln>
                            <a:noFill/>
                          </a:ln>
                          <a:solidFill>
                            <a:schemeClr val="tx1"/>
                          </a:solidFill>
                          <a:effectLst/>
                          <a:latin typeface="+mn-lt"/>
                        </a:rPr>
                        <a:t> E5-2699 v3 Processor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mn-lt"/>
                        </a:rPr>
                        <a:t>(Dual socket, 2.3GHz, 2 x 18 cores)</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993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RAM</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mn-lt"/>
                          <a:ea typeface="ＭＳ 明朝" pitchFamily="49" charset="-128"/>
                        </a:rPr>
                        <a:t>256 GB total</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08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BIOS</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Vendor: Intel Corporation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Version: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Release Date: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900" u="none" strike="noStrike" kern="1200" dirty="0" smtClean="0">
                          <a:solidFill>
                            <a:schemeClr val="tx1"/>
                          </a:solidFill>
                          <a:effectLst/>
                          <a:latin typeface="+mn-lt"/>
                          <a:ea typeface="+mn-ea"/>
                          <a:cs typeface="+mn-cs"/>
                        </a:rPr>
                        <a:t>BIOS Configuration: default, turbo on, hyper-threading on</a:t>
                      </a:r>
                      <a:endParaRPr lang="en-US" sz="900" b="0" i="0" u="none" strike="noStrike" kern="1200" dirty="0" smtClean="0">
                        <a:solidFill>
                          <a:srgbClr val="000000"/>
                        </a:solidFill>
                        <a:effectLst/>
                        <a:latin typeface="+mn-lt"/>
                        <a:ea typeface="+mn-ea"/>
                        <a:cs typeface="+mn-cs"/>
                      </a:endParaRP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708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mn-lt"/>
                          <a:ea typeface="ＭＳ 明朝" pitchFamily="49" charset="-128"/>
                        </a:rPr>
                        <a:t>NVIDIA Co-Processor</a:t>
                      </a:r>
                    </a:p>
                  </a:txBody>
                  <a:tcPr marL="91431" marR="91431"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900" u="none" strike="noStrike" kern="1200" dirty="0" smtClean="0">
                          <a:solidFill>
                            <a:schemeClr val="tx1"/>
                          </a:solidFill>
                          <a:effectLst/>
                          <a:latin typeface="+mn-lt"/>
                          <a:ea typeface="+mn-ea"/>
                          <a:cs typeface="+mn-cs"/>
                        </a:rPr>
                        <a:t>NVIDIA*</a:t>
                      </a:r>
                      <a:r>
                        <a:rPr lang="en-US" sz="900" u="none" strike="noStrike" kern="1200" baseline="0" dirty="0" smtClean="0">
                          <a:solidFill>
                            <a:schemeClr val="tx1"/>
                          </a:solidFill>
                          <a:effectLst/>
                          <a:latin typeface="+mn-lt"/>
                          <a:ea typeface="+mn-ea"/>
                          <a:cs typeface="+mn-cs"/>
                        </a:rPr>
                        <a:t> TITAN X (GP102)</a:t>
                      </a:r>
                    </a:p>
                    <a:p>
                      <a:pPr marL="0" marR="0" lvl="0" indent="0" algn="l" defTabSz="914400" rtl="0" eaLnBrk="1" fontAlgn="base" latinLnBrk="0" hangingPunct="1">
                        <a:lnSpc>
                          <a:spcPct val="100000"/>
                        </a:lnSpc>
                        <a:spcBef>
                          <a:spcPct val="0"/>
                        </a:spcBef>
                        <a:spcAft>
                          <a:spcPct val="0"/>
                        </a:spcAft>
                        <a:buClrTx/>
                        <a:buSzTx/>
                        <a:buFontTx/>
                        <a:buNone/>
                        <a:tabLst/>
                      </a:pPr>
                      <a:r>
                        <a:rPr lang="en-US" sz="900" u="none" strike="noStrike" kern="1200" dirty="0" smtClean="0">
                          <a:solidFill>
                            <a:schemeClr val="tx1"/>
                          </a:solidFill>
                          <a:effectLst/>
                          <a:latin typeface="+mn-lt"/>
                          <a:ea typeface="+mn-ea"/>
                          <a:cs typeface="+mn-cs"/>
                        </a:rPr>
                        <a:t>3584 CUDA Cores</a:t>
                      </a:r>
                    </a:p>
                    <a:p>
                      <a:pPr marL="0" marR="0" lvl="0" indent="0" algn="l" defTabSz="914400" rtl="0" eaLnBrk="1" fontAlgn="base" latinLnBrk="0" hangingPunct="1">
                        <a:lnSpc>
                          <a:spcPct val="100000"/>
                        </a:lnSpc>
                        <a:spcBef>
                          <a:spcPct val="0"/>
                        </a:spcBef>
                        <a:spcAft>
                          <a:spcPct val="0"/>
                        </a:spcAft>
                        <a:buClrTx/>
                        <a:buSzTx/>
                        <a:buFontTx/>
                        <a:buNone/>
                        <a:tabLst/>
                      </a:pPr>
                      <a:r>
                        <a:rPr lang="en-US" sz="900" u="none" strike="noStrike" kern="1200" dirty="0" smtClean="0">
                          <a:solidFill>
                            <a:schemeClr val="tx1"/>
                          </a:solidFill>
                          <a:effectLst/>
                          <a:latin typeface="+mn-lt"/>
                          <a:ea typeface="+mn-ea"/>
                          <a:cs typeface="+mn-cs"/>
                        </a:rPr>
                        <a:t>12GB GDDR5X memory </a:t>
                      </a:r>
                      <a:br>
                        <a:rPr lang="en-US" sz="900" u="none" strike="noStrike" kern="1200" dirty="0" smtClean="0">
                          <a:solidFill>
                            <a:schemeClr val="tx1"/>
                          </a:solidFill>
                          <a:effectLst/>
                          <a:latin typeface="+mn-lt"/>
                          <a:ea typeface="+mn-ea"/>
                          <a:cs typeface="+mn-cs"/>
                        </a:rPr>
                      </a:br>
                      <a:r>
                        <a:rPr lang="en-US" sz="900" u="none" strike="noStrike" kern="1200" dirty="0" smtClean="0">
                          <a:solidFill>
                            <a:schemeClr val="tx1"/>
                          </a:solidFill>
                          <a:effectLst/>
                          <a:latin typeface="+mn-lt"/>
                          <a:ea typeface="+mn-ea"/>
                          <a:cs typeface="+mn-cs"/>
                        </a:rPr>
                        <a:t>Software Details:</a:t>
                      </a:r>
                    </a:p>
                    <a:p>
                      <a:pPr marL="0" marR="0" lvl="0" indent="0" algn="l" defTabSz="914400" rtl="0" eaLnBrk="1" fontAlgn="base" latinLnBrk="0" hangingPunct="1">
                        <a:lnSpc>
                          <a:spcPct val="100000"/>
                        </a:lnSpc>
                        <a:spcBef>
                          <a:spcPct val="0"/>
                        </a:spcBef>
                        <a:spcAft>
                          <a:spcPct val="0"/>
                        </a:spcAft>
                        <a:buClrTx/>
                        <a:buSzTx/>
                        <a:buFontTx/>
                        <a:buNone/>
                        <a:tabLst/>
                      </a:pPr>
                      <a:r>
                        <a:rPr lang="en-US" sz="900" u="none" strike="noStrike" kern="1200" dirty="0" smtClean="0">
                          <a:solidFill>
                            <a:schemeClr val="tx1"/>
                          </a:solidFill>
                          <a:effectLst/>
                          <a:latin typeface="+mn-lt"/>
                          <a:ea typeface="+mn-ea"/>
                          <a:cs typeface="+mn-cs"/>
                        </a:rPr>
                        <a:t>Driver Version 370.28 default </a:t>
                      </a:r>
                      <a:r>
                        <a:rPr lang="en-US" sz="900" u="none" strike="noStrike" kern="1200" dirty="0" err="1" smtClean="0">
                          <a:solidFill>
                            <a:schemeClr val="tx1"/>
                          </a:solidFill>
                          <a:effectLst/>
                          <a:latin typeface="+mn-lt"/>
                          <a:ea typeface="+mn-ea"/>
                          <a:cs typeface="+mn-cs"/>
                        </a:rPr>
                        <a:t>config</a:t>
                      </a:r>
                      <a:r>
                        <a:rPr lang="en-US" sz="900" u="none" strike="noStrike" kern="1200" dirty="0" smtClean="0">
                          <a:solidFill>
                            <a:schemeClr val="tx1"/>
                          </a:solidFill>
                          <a:effectLst/>
                          <a:latin typeface="+mn-lt"/>
                          <a:ea typeface="+mn-ea"/>
                          <a:cs typeface="+mn-cs"/>
                        </a:rPr>
                        <a:t> </a:t>
                      </a:r>
                    </a:p>
                  </a:txBody>
                  <a:tcPr marL="91431" marR="91431"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61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900" b="1" i="0" u="none" strike="noStrike" cap="none" normalizeH="0" baseline="0" dirty="0" smtClean="0">
                          <a:ln>
                            <a:noFill/>
                          </a:ln>
                          <a:solidFill>
                            <a:schemeClr val="tx1"/>
                          </a:solidFill>
                          <a:effectLst/>
                          <a:latin typeface="+mn-lt"/>
                        </a:rPr>
                        <a:t>OS / </a:t>
                      </a:r>
                      <a:r>
                        <a:rPr kumimoji="0" lang="it-IT" sz="900" b="1" i="0" u="none" strike="noStrike" cap="none" normalizeH="0" baseline="0" dirty="0" err="1" smtClean="0">
                          <a:ln>
                            <a:noFill/>
                          </a:ln>
                          <a:solidFill>
                            <a:schemeClr val="tx1"/>
                          </a:solidFill>
                          <a:effectLst/>
                          <a:latin typeface="+mn-lt"/>
                        </a:rPr>
                        <a:t>Kernel</a:t>
                      </a:r>
                      <a:endParaRPr kumimoji="0" lang="it-IT" sz="900" b="1" i="0" u="none" strike="noStrike" cap="none" normalizeH="0" baseline="0" dirty="0" smtClean="0">
                        <a:ln>
                          <a:noFill/>
                        </a:ln>
                        <a:solidFill>
                          <a:schemeClr val="tx1"/>
                        </a:solidFill>
                        <a:effectLst/>
                        <a:latin typeface="+mn-lt"/>
                      </a:endParaRP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900" b="0" i="0" u="none" strike="noStrike" cap="none" normalizeH="0" baseline="0" dirty="0" smtClean="0">
                          <a:ln>
                            <a:noFill/>
                          </a:ln>
                          <a:solidFill>
                            <a:schemeClr val="tx1"/>
                          </a:solidFill>
                          <a:effectLst/>
                          <a:latin typeface="+mn-lt"/>
                        </a:rPr>
                        <a:t>CentOS release </a:t>
                      </a:r>
                      <a:r>
                        <a:rPr kumimoji="0" lang="it-IT" sz="900" b="0" i="0" u="none" strike="noStrike" kern="1200" cap="none" normalizeH="0" baseline="0" dirty="0" smtClean="0">
                          <a:ln>
                            <a:noFill/>
                          </a:ln>
                          <a:solidFill>
                            <a:schemeClr val="tx1"/>
                          </a:solidFill>
                          <a:effectLst/>
                          <a:latin typeface="+mn-lt"/>
                          <a:ea typeface="+mn-ea"/>
                          <a:cs typeface="+mn-cs"/>
                        </a:rPr>
                        <a:t>7.2.1511 / </a:t>
                      </a:r>
                      <a:r>
                        <a:rPr kumimoji="0" lang="en-US" sz="900" b="0" i="0" u="none" strike="noStrike" kern="1200" cap="none" normalizeH="0" baseline="0" dirty="0" smtClean="0">
                          <a:ln>
                            <a:noFill/>
                          </a:ln>
                          <a:solidFill>
                            <a:schemeClr val="tx1"/>
                          </a:solidFill>
                          <a:effectLst/>
                          <a:latin typeface="+mn-lt"/>
                          <a:ea typeface="+mn-ea"/>
                          <a:cs typeface="+mn-cs"/>
                        </a:rPr>
                        <a:t>3.10.0-327.36.2.el7.x86_64</a:t>
                      </a:r>
                    </a:p>
                  </a:txBody>
                  <a:tcPr marL="68573" marR="68573" marT="34281" marB="342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Rectangle 2"/>
          <p:cNvSpPr/>
          <p:nvPr/>
        </p:nvSpPr>
        <p:spPr>
          <a:xfrm>
            <a:off x="-2381" y="4998959"/>
            <a:ext cx="4572000" cy="196208"/>
          </a:xfrm>
          <a:prstGeom prst="rect">
            <a:avLst/>
          </a:prstGeom>
        </p:spPr>
        <p:txBody>
          <a:bodyPr>
            <a:spAutoFit/>
          </a:bodyPr>
          <a:lstStyle/>
          <a:p>
            <a:r>
              <a:rPr lang="en-US" sz="675" dirty="0">
                <a:solidFill>
                  <a:schemeClr val="bg1"/>
                </a:solidFill>
                <a:latin typeface="Calibri" panose="020F0502020204030204" pitchFamily="34" charset="0"/>
                <a:ea typeface="Calibri" panose="020F0502020204030204" pitchFamily="34" charset="0"/>
                <a:cs typeface="Times New Roman" panose="02020603050405020304" pitchFamily="18" charset="0"/>
              </a:rPr>
              <a:t>* Other names and brands may be claimed as the property of others. </a:t>
            </a:r>
            <a:endParaRPr lang="en-US" sz="675" dirty="0">
              <a:solidFill>
                <a:schemeClr val="bg1"/>
              </a:solidFill>
            </a:endParaRPr>
          </a:p>
        </p:txBody>
      </p:sp>
    </p:spTree>
    <p:extLst>
      <p:ext uri="{BB962C8B-B14F-4D97-AF65-F5344CB8AC3E}">
        <p14:creationId xmlns:p14="http://schemas.microsoft.com/office/powerpoint/2010/main" val="201909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613" y="1444079"/>
            <a:ext cx="8212886" cy="1882681"/>
          </a:xfrm>
        </p:spPr>
        <p:txBody>
          <a:bodyPr anchor="t"/>
          <a:lstStyle/>
          <a:p>
            <a:r>
              <a:rPr lang="en-US" dirty="0" smtClean="0"/>
              <a:t>SDVIS SOUNDS GREAT</a:t>
            </a:r>
            <a:r>
              <a:rPr lang="is-IS" dirty="0" smtClean="0"/>
              <a:t>….BUT....</a:t>
            </a:r>
            <a:br>
              <a:rPr lang="is-IS" dirty="0" smtClean="0"/>
            </a:br>
            <a:r>
              <a:rPr lang="is-IS" dirty="0" smtClean="0"/>
              <a:t>HOW DO I GET STARTED?</a:t>
            </a:r>
            <a:endParaRPr lang="en-US" dirty="0"/>
          </a:p>
        </p:txBody>
      </p:sp>
      <p:sp>
        <p:nvSpPr>
          <p:cNvPr id="4" name="Subtitle 3"/>
          <p:cNvSpPr>
            <a:spLocks noGrp="1"/>
          </p:cNvSpPr>
          <p:nvPr>
            <p:ph type="subTitle" idx="1"/>
          </p:nvPr>
        </p:nvSpPr>
        <p:spPr>
          <a:xfrm>
            <a:off x="455613" y="3493008"/>
            <a:ext cx="8212886" cy="925360"/>
          </a:xfrm>
        </p:spPr>
        <p:txBody>
          <a:bodyPr/>
          <a:lstStyle/>
          <a:p>
            <a:endParaRPr lang="en-US" sz="4000" dirty="0"/>
          </a:p>
        </p:txBody>
      </p:sp>
    </p:spTree>
    <p:extLst>
      <p:ext uri="{BB962C8B-B14F-4D97-AF65-F5344CB8AC3E}">
        <p14:creationId xmlns:p14="http://schemas.microsoft.com/office/powerpoint/2010/main" val="53206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rgbClr val="FFC000">
                    <a:alpha val="90000"/>
                  </a:srgbClr>
                </a:solidFill>
                <a:latin typeface="Chalkduster" charset="0"/>
                <a:ea typeface="Chalkduster" charset="0"/>
                <a:cs typeface="Chalkduster" charset="0"/>
              </a:rPr>
              <a:t/>
            </a:r>
            <a:br>
              <a:rPr lang="en-US" dirty="0" smtClean="0">
                <a:solidFill>
                  <a:srgbClr val="FFC000">
                    <a:alpha val="90000"/>
                  </a:srgbClr>
                </a:solidFill>
                <a:latin typeface="Chalkduster" charset="0"/>
                <a:ea typeface="Chalkduster" charset="0"/>
                <a:cs typeface="Chalkduster" charset="0"/>
              </a:rPr>
            </a:br>
            <a:r>
              <a:rPr lang="en-US" dirty="0" smtClean="0"/>
              <a:t/>
            </a:r>
            <a:br>
              <a:rPr lang="en-US" dirty="0" smtClean="0"/>
            </a:br>
            <a:r>
              <a:rPr lang="en-US" dirty="0" smtClean="0"/>
              <a:t>A TURNKEY SDVIS APPLIANCE SOLUTION </a:t>
            </a:r>
            <a:endParaRPr lang="en-US" dirty="0"/>
          </a:p>
        </p:txBody>
      </p:sp>
      <p:sp>
        <p:nvSpPr>
          <p:cNvPr id="3" name="Subtitle 2"/>
          <p:cNvSpPr>
            <a:spLocks noGrp="1"/>
          </p:cNvSpPr>
          <p:nvPr>
            <p:ph type="subTitle" idx="1"/>
          </p:nvPr>
        </p:nvSpPr>
        <p:spPr>
          <a:xfrm>
            <a:off x="455613" y="3635883"/>
            <a:ext cx="8688387" cy="925360"/>
          </a:xfrm>
        </p:spPr>
        <p:txBody>
          <a:bodyPr>
            <a:noAutofit/>
          </a:bodyPr>
          <a:lstStyle/>
          <a:p>
            <a:r>
              <a:rPr lang="en-US" sz="2100" dirty="0">
                <a:solidFill>
                  <a:schemeClr val="bg2">
                    <a:lumMod val="20000"/>
                    <a:lumOff val="80000"/>
                  </a:schemeClr>
                </a:solidFill>
              </a:rPr>
              <a:t>For:</a:t>
            </a:r>
          </a:p>
          <a:p>
            <a:r>
              <a:rPr lang="en-US" sz="1800" b="1" dirty="0">
                <a:solidFill>
                  <a:srgbClr val="FFC000"/>
                </a:solidFill>
                <a:latin typeface="Chalkduster" charset="0"/>
                <a:ea typeface="Chalkduster" charset="0"/>
                <a:cs typeface="Chalkduster" charset="0"/>
              </a:rPr>
              <a:t>In Situ </a:t>
            </a:r>
            <a:r>
              <a:rPr lang="en-US" sz="1800" b="1" dirty="0" err="1">
                <a:solidFill>
                  <a:srgbClr val="FFC000"/>
                </a:solidFill>
                <a:latin typeface="Chalkduster" charset="0"/>
                <a:ea typeface="Chalkduster" charset="0"/>
                <a:cs typeface="Chalkduster" charset="0"/>
              </a:rPr>
              <a:t>Compute+Vis</a:t>
            </a:r>
            <a:r>
              <a:rPr lang="en-US" sz="1800" b="1" dirty="0">
                <a:solidFill>
                  <a:srgbClr val="FFC000"/>
                </a:solidFill>
                <a:latin typeface="Chalkduster" charset="0"/>
                <a:ea typeface="Chalkduster" charset="0"/>
                <a:cs typeface="Chalkduster" charset="0"/>
              </a:rPr>
              <a:t>!; </a:t>
            </a:r>
            <a:r>
              <a:rPr lang="en-US" sz="2100" b="1" dirty="0">
                <a:solidFill>
                  <a:schemeClr val="bg2">
                    <a:lumMod val="20000"/>
                    <a:lumOff val="80000"/>
                  </a:schemeClr>
                </a:solidFill>
              </a:rPr>
              <a:t>Vis Walls up to 6 UHD Displays; HPC Compute, </a:t>
            </a:r>
            <a:r>
              <a:rPr lang="en-US" sz="2100" b="1" dirty="0" err="1">
                <a:solidFill>
                  <a:schemeClr val="bg2">
                    <a:lumMod val="20000"/>
                    <a:lumOff val="80000"/>
                  </a:schemeClr>
                </a:solidFill>
              </a:rPr>
              <a:t>Vis+HPC</a:t>
            </a:r>
            <a:r>
              <a:rPr lang="en-US" sz="2100" b="1" dirty="0">
                <a:solidFill>
                  <a:schemeClr val="bg2">
                    <a:lumMod val="20000"/>
                    <a:lumOff val="80000"/>
                  </a:schemeClr>
                </a:solidFill>
              </a:rPr>
              <a:t> SW Development and EVEN Post-Processing </a:t>
            </a:r>
            <a:r>
              <a:rPr lang="en-US" sz="2100" b="1" dirty="0" smtClean="0">
                <a:solidFill>
                  <a:schemeClr val="bg2">
                    <a:lumMod val="20000"/>
                    <a:lumOff val="80000"/>
                  </a:schemeClr>
                </a:solidFill>
              </a:rPr>
              <a:t>Vis</a:t>
            </a:r>
            <a:endParaRPr lang="en-US" sz="2100" b="1" dirty="0">
              <a:solidFill>
                <a:schemeClr val="bg2">
                  <a:lumMod val="20000"/>
                  <a:lumOff val="80000"/>
                </a:schemeClr>
              </a:solidFill>
            </a:endParaRPr>
          </a:p>
        </p:txBody>
      </p:sp>
    </p:spTree>
    <p:extLst>
      <p:ext uri="{BB962C8B-B14F-4D97-AF65-F5344CB8AC3E}">
        <p14:creationId xmlns:p14="http://schemas.microsoft.com/office/powerpoint/2010/main" val="58108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hevron 94"/>
          <p:cNvSpPr/>
          <p:nvPr/>
        </p:nvSpPr>
        <p:spPr>
          <a:xfrm>
            <a:off x="2959604" y="792451"/>
            <a:ext cx="4229685" cy="708214"/>
          </a:xfrm>
          <a:prstGeom prst="chevron">
            <a:avLst>
              <a:gd name="adj" fmla="val 29893"/>
            </a:avLst>
          </a:prstGeom>
          <a:gradFill flip="none" rotWithShape="1">
            <a:gsLst>
              <a:gs pos="0">
                <a:schemeClr val="bg1">
                  <a:lumMod val="95000"/>
                </a:schemeClr>
              </a:gs>
              <a:gs pos="99000">
                <a:schemeClr val="bg1">
                  <a:lumMod val="95000"/>
                  <a:alpha val="0"/>
                </a:schemeClr>
              </a:gs>
              <a:gs pos="35000">
                <a:schemeClr val="bg1">
                  <a:lumMod val="95000"/>
                  <a:alpha val="25000"/>
                </a:schemeClr>
              </a:gs>
              <a:gs pos="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96" name="Chevron 95"/>
          <p:cNvSpPr/>
          <p:nvPr/>
        </p:nvSpPr>
        <p:spPr>
          <a:xfrm>
            <a:off x="2922739" y="1751240"/>
            <a:ext cx="4229685" cy="779415"/>
          </a:xfrm>
          <a:prstGeom prst="chevron">
            <a:avLst>
              <a:gd name="adj" fmla="val 29893"/>
            </a:avLst>
          </a:prstGeom>
          <a:gradFill flip="none" rotWithShape="1">
            <a:gsLst>
              <a:gs pos="0">
                <a:schemeClr val="bg1">
                  <a:lumMod val="95000"/>
                </a:schemeClr>
              </a:gs>
              <a:gs pos="99000">
                <a:schemeClr val="bg1">
                  <a:lumMod val="95000"/>
                  <a:alpha val="0"/>
                </a:schemeClr>
              </a:gs>
              <a:gs pos="35000">
                <a:schemeClr val="bg1">
                  <a:lumMod val="95000"/>
                  <a:alpha val="25000"/>
                </a:schemeClr>
              </a:gs>
              <a:gs pos="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97" name="Chevron 96"/>
          <p:cNvSpPr/>
          <p:nvPr/>
        </p:nvSpPr>
        <p:spPr>
          <a:xfrm>
            <a:off x="2774639" y="2852262"/>
            <a:ext cx="4229685" cy="1092833"/>
          </a:xfrm>
          <a:prstGeom prst="chevron">
            <a:avLst>
              <a:gd name="adj" fmla="val 29893"/>
            </a:avLst>
          </a:prstGeom>
          <a:gradFill flip="none" rotWithShape="1">
            <a:gsLst>
              <a:gs pos="0">
                <a:schemeClr val="bg1">
                  <a:lumMod val="95000"/>
                </a:schemeClr>
              </a:gs>
              <a:gs pos="99000">
                <a:schemeClr val="bg1">
                  <a:lumMod val="95000"/>
                  <a:alpha val="0"/>
                </a:schemeClr>
              </a:gs>
              <a:gs pos="35000">
                <a:schemeClr val="bg1">
                  <a:lumMod val="95000"/>
                  <a:alpha val="25000"/>
                </a:schemeClr>
              </a:gs>
              <a:gs pos="0">
                <a:schemeClr val="bg1">
                  <a:lumMod val="95000"/>
                </a:schemeClr>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42" name="Rectangle 41"/>
          <p:cNvSpPr/>
          <p:nvPr/>
        </p:nvSpPr>
        <p:spPr>
          <a:xfrm>
            <a:off x="3136668" y="1707138"/>
            <a:ext cx="4316077" cy="815608"/>
          </a:xfrm>
          <a:prstGeom prst="rect">
            <a:avLst/>
          </a:prstGeom>
        </p:spPr>
        <p:txBody>
          <a:bodyPr wrap="square" anchor="ctr" anchorCtr="0">
            <a:noAutofit/>
          </a:bodyPr>
          <a:lstStyle/>
          <a:p>
            <a:pPr defTabSz="457178">
              <a:spcBef>
                <a:spcPts val="200"/>
              </a:spcBef>
            </a:pPr>
            <a:r>
              <a:rPr lang="en-US" sz="1350" dirty="0">
                <a:solidFill>
                  <a:srgbClr val="003C71"/>
                </a:solidFill>
                <a:cs typeface="Arial"/>
              </a:rPr>
              <a:t>Lower cost of host vs cost of host + card for GPUs </a:t>
            </a:r>
          </a:p>
          <a:p>
            <a:pPr defTabSz="457178">
              <a:spcBef>
                <a:spcPts val="200"/>
              </a:spcBef>
            </a:pPr>
            <a:r>
              <a:rPr lang="en-US" sz="1350" dirty="0">
                <a:solidFill>
                  <a:srgbClr val="003C71"/>
                </a:solidFill>
                <a:cs typeface="Arial"/>
              </a:rPr>
              <a:t>Single host can address up to 384GB memory</a:t>
            </a:r>
          </a:p>
          <a:p>
            <a:pPr defTabSz="457178">
              <a:spcBef>
                <a:spcPts val="200"/>
              </a:spcBef>
            </a:pPr>
            <a:r>
              <a:rPr lang="en-US" sz="1350" dirty="0">
                <a:solidFill>
                  <a:srgbClr val="003C71"/>
                </a:solidFill>
                <a:cs typeface="Arial"/>
              </a:rPr>
              <a:t>Additional use as general purpose compute platform</a:t>
            </a:r>
          </a:p>
        </p:txBody>
      </p:sp>
      <p:sp>
        <p:nvSpPr>
          <p:cNvPr id="44" name="Rectangle 43"/>
          <p:cNvSpPr/>
          <p:nvPr/>
        </p:nvSpPr>
        <p:spPr>
          <a:xfrm>
            <a:off x="3161013" y="738667"/>
            <a:ext cx="4804580" cy="815608"/>
          </a:xfrm>
          <a:prstGeom prst="rect">
            <a:avLst/>
          </a:prstGeom>
        </p:spPr>
        <p:txBody>
          <a:bodyPr wrap="square" anchor="ctr" anchorCtr="0">
            <a:noAutofit/>
          </a:bodyPr>
          <a:lstStyle/>
          <a:p>
            <a:pPr defTabSz="457178">
              <a:spcBef>
                <a:spcPts val="200"/>
              </a:spcBef>
            </a:pPr>
            <a:r>
              <a:rPr lang="en-US" sz="1350" dirty="0">
                <a:solidFill>
                  <a:srgbClr val="003C71"/>
                </a:solidFill>
                <a:cs typeface="Arial"/>
              </a:rPr>
              <a:t>Optimized for parallel processing and latest instruction sets</a:t>
            </a:r>
          </a:p>
          <a:p>
            <a:pPr defTabSz="457178">
              <a:spcBef>
                <a:spcPts val="200"/>
              </a:spcBef>
            </a:pPr>
            <a:r>
              <a:rPr lang="en-US" sz="1350" dirty="0" err="1">
                <a:solidFill>
                  <a:srgbClr val="003C71"/>
                </a:solidFill>
                <a:cs typeface="Arial"/>
              </a:rPr>
              <a:t>OpenSWR</a:t>
            </a:r>
            <a:r>
              <a:rPr lang="en-US" sz="1350" dirty="0">
                <a:solidFill>
                  <a:srgbClr val="003C71"/>
                </a:solidFill>
                <a:cs typeface="Arial"/>
              </a:rPr>
              <a:t>, </a:t>
            </a:r>
            <a:r>
              <a:rPr lang="en-US" sz="1350" dirty="0" err="1">
                <a:solidFill>
                  <a:srgbClr val="003C71"/>
                </a:solidFill>
                <a:cs typeface="Arial"/>
              </a:rPr>
              <a:t>Embree</a:t>
            </a:r>
            <a:r>
              <a:rPr lang="en-US" sz="1350" dirty="0">
                <a:solidFill>
                  <a:srgbClr val="003C71"/>
                </a:solidFill>
                <a:cs typeface="Arial"/>
              </a:rPr>
              <a:t>, &amp; </a:t>
            </a:r>
            <a:r>
              <a:rPr lang="en-US" sz="1350" dirty="0" err="1">
                <a:solidFill>
                  <a:srgbClr val="003C71"/>
                </a:solidFill>
                <a:cs typeface="Arial"/>
              </a:rPr>
              <a:t>OSPRay</a:t>
            </a:r>
            <a:r>
              <a:rPr lang="en-US" sz="1350" dirty="0">
                <a:solidFill>
                  <a:srgbClr val="003C71"/>
                </a:solidFill>
                <a:cs typeface="Arial"/>
              </a:rPr>
              <a:t> all available</a:t>
            </a:r>
          </a:p>
          <a:p>
            <a:pPr defTabSz="457178">
              <a:spcBef>
                <a:spcPts val="200"/>
              </a:spcBef>
            </a:pPr>
            <a:r>
              <a:rPr lang="en-US" sz="1350" dirty="0">
                <a:solidFill>
                  <a:srgbClr val="003C71"/>
                </a:solidFill>
                <a:cs typeface="Arial"/>
              </a:rPr>
              <a:t>Used by </a:t>
            </a:r>
            <a:r>
              <a:rPr lang="en-US" sz="1350" dirty="0" err="1">
                <a:solidFill>
                  <a:srgbClr val="003C71"/>
                </a:solidFill>
                <a:cs typeface="Arial"/>
              </a:rPr>
              <a:t>ParaView</a:t>
            </a:r>
            <a:r>
              <a:rPr lang="en-US" sz="1350" dirty="0">
                <a:solidFill>
                  <a:srgbClr val="003C71"/>
                </a:solidFill>
                <a:cs typeface="Arial"/>
              </a:rPr>
              <a:t>, </a:t>
            </a:r>
            <a:r>
              <a:rPr lang="en-US" sz="1350" dirty="0" err="1">
                <a:solidFill>
                  <a:srgbClr val="003C71"/>
                </a:solidFill>
                <a:cs typeface="Arial"/>
              </a:rPr>
              <a:t>VisIt</a:t>
            </a:r>
            <a:r>
              <a:rPr lang="en-US" sz="1350" dirty="0">
                <a:solidFill>
                  <a:srgbClr val="003C71"/>
                </a:solidFill>
                <a:cs typeface="Arial"/>
              </a:rPr>
              <a:t>, VMD, CEI </a:t>
            </a:r>
            <a:r>
              <a:rPr lang="en-US" sz="1350" dirty="0" err="1">
                <a:solidFill>
                  <a:srgbClr val="003C71"/>
                </a:solidFill>
                <a:cs typeface="Arial"/>
              </a:rPr>
              <a:t>EnSight</a:t>
            </a:r>
            <a:r>
              <a:rPr lang="en-US" sz="1350" dirty="0">
                <a:solidFill>
                  <a:srgbClr val="003C71"/>
                </a:solidFill>
                <a:cs typeface="Arial"/>
              </a:rPr>
              <a:t>, and more…</a:t>
            </a:r>
          </a:p>
        </p:txBody>
      </p:sp>
      <p:sp>
        <p:nvSpPr>
          <p:cNvPr id="45" name="Content Placeholder 2"/>
          <p:cNvSpPr txBox="1">
            <a:spLocks/>
          </p:cNvSpPr>
          <p:nvPr/>
        </p:nvSpPr>
        <p:spPr>
          <a:xfrm>
            <a:off x="223974" y="4348732"/>
            <a:ext cx="8436076" cy="330622"/>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dirty="0">
                <a:solidFill>
                  <a:srgbClr val="00AEEF"/>
                </a:solidFill>
              </a:rPr>
              <a:t>For in-situ, post-processing, and professional rendering visualization needs</a:t>
            </a:r>
          </a:p>
        </p:txBody>
      </p:sp>
      <p:sp>
        <p:nvSpPr>
          <p:cNvPr id="2" name="Title 1"/>
          <p:cNvSpPr>
            <a:spLocks noGrp="1"/>
          </p:cNvSpPr>
          <p:nvPr>
            <p:ph type="title"/>
          </p:nvPr>
        </p:nvSpPr>
        <p:spPr>
          <a:xfrm>
            <a:off x="492037" y="133395"/>
            <a:ext cx="8331740" cy="523220"/>
          </a:xfrm>
        </p:spPr>
        <p:txBody>
          <a:bodyPr/>
          <a:lstStyle/>
          <a:p>
            <a:r>
              <a:rPr lang="en-US" spc="-100" dirty="0"/>
              <a:t>Announcing the Turnkey </a:t>
            </a:r>
            <a:r>
              <a:rPr lang="en-US" spc="-100" dirty="0" err="1"/>
              <a:t>SDVis</a:t>
            </a:r>
            <a:r>
              <a:rPr lang="en-US" spc="-100" dirty="0"/>
              <a:t> Appliance!</a:t>
            </a:r>
            <a:br>
              <a:rPr lang="en-US" spc="-100" dirty="0"/>
            </a:br>
            <a:r>
              <a:rPr lang="en-US" sz="1500" spc="-100" dirty="0"/>
              <a:t>Improving Data Visualization with Intel® Solutions</a:t>
            </a:r>
            <a:r>
              <a:rPr lang="en-US" spc="-100" dirty="0"/>
              <a:t/>
            </a:r>
            <a:br>
              <a:rPr lang="en-US" spc="-100" dirty="0"/>
            </a:br>
            <a:endParaRPr lang="en-US" spc="-100" dirty="0"/>
          </a:p>
        </p:txBody>
      </p:sp>
      <p:sp>
        <p:nvSpPr>
          <p:cNvPr id="4" name="Slide Number Placeholder 3"/>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pPr eaLnBrk="0" fontAlgn="base" hangingPunct="0">
                <a:spcBef>
                  <a:spcPct val="50000"/>
                </a:spcBef>
                <a:spcAft>
                  <a:spcPct val="0"/>
                </a:spcAft>
              </a:pPr>
              <a:t>45</a:t>
            </a:fld>
            <a:endParaRPr lang="en-US" dirty="0"/>
          </a:p>
        </p:txBody>
      </p:sp>
      <p:sp>
        <p:nvSpPr>
          <p:cNvPr id="36" name="Rectangle 35"/>
          <p:cNvSpPr/>
          <p:nvPr/>
        </p:nvSpPr>
        <p:spPr>
          <a:xfrm>
            <a:off x="3284" y="4600466"/>
            <a:ext cx="2598716" cy="184666"/>
          </a:xfrm>
          <a:prstGeom prst="rect">
            <a:avLst/>
          </a:prstGeom>
        </p:spPr>
        <p:txBody>
          <a:bodyPr wrap="square">
            <a:spAutoFit/>
          </a:bodyPr>
          <a:lstStyle/>
          <a:p>
            <a:pPr>
              <a:spcBef>
                <a:spcPts val="450"/>
              </a:spcBef>
            </a:pPr>
            <a:r>
              <a:rPr lang="en-US" sz="600" dirty="0"/>
              <a:t>*Other names and brands may be claimed as the property of others.</a:t>
            </a:r>
          </a:p>
        </p:txBody>
      </p:sp>
      <p:sp>
        <p:nvSpPr>
          <p:cNvPr id="37" name="Rectangle 32"/>
          <p:cNvSpPr>
            <a:spLocks noChangeArrowheads="1"/>
          </p:cNvSpPr>
          <p:nvPr/>
        </p:nvSpPr>
        <p:spPr bwMode="auto">
          <a:xfrm>
            <a:off x="510638" y="4746954"/>
            <a:ext cx="7287733" cy="415498"/>
          </a:xfrm>
          <a:prstGeom prst="rect">
            <a:avLst/>
          </a:prstGeom>
          <a:noFill/>
          <a:ln w="12700" algn="ctr">
            <a:noFill/>
            <a:miter lim="800000"/>
            <a:headEnd/>
            <a:tailEnd/>
          </a:ln>
        </p:spPr>
        <p:txBody>
          <a:bodyPr wrap="square" lIns="0" tIns="0" rIns="0" bIns="0">
            <a:spAutoFit/>
          </a:bodyPr>
          <a:lstStyle/>
          <a:p>
            <a:pPr defTabSz="731044"/>
            <a:r>
              <a:rPr lang="en-US" sz="675" baseline="30000" dirty="0">
                <a:solidFill>
                  <a:prstClr val="white"/>
                </a:solidFill>
              </a:rPr>
              <a:t>1</a:t>
            </a:r>
            <a:r>
              <a:rPr lang="en-US" sz="675" dirty="0">
                <a:solidFill>
                  <a:prstClr val="white"/>
                </a:solidFill>
              </a:rPr>
              <a:t>Software and workloads used in performance tests may have been optimized for performance only on Intel microprocessors. Performance tests, such as </a:t>
            </a:r>
            <a:r>
              <a:rPr lang="en-US" sz="675" dirty="0" err="1">
                <a:solidFill>
                  <a:prstClr val="white"/>
                </a:solidFill>
              </a:rPr>
              <a:t>SYSmark</a:t>
            </a:r>
            <a:r>
              <a:rPr lang="en-US" sz="675" dirty="0">
                <a:solidFill>
                  <a:prstClr val="white"/>
                </a:solidFill>
              </a:rPr>
              <a:t> and </a:t>
            </a:r>
            <a:r>
              <a:rPr lang="en-US" sz="675" dirty="0" err="1">
                <a:solidFill>
                  <a:prstClr val="white"/>
                </a:solidFill>
              </a:rPr>
              <a:t>MobileMark</a:t>
            </a:r>
            <a:r>
              <a:rPr lang="en-US" sz="675" dirty="0">
                <a:solidFill>
                  <a:prstClr val="white"/>
                </a:solidFill>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sz="675" dirty="0">
                <a:solidFill>
                  <a:prstClr val="white"/>
                </a:solidFill>
                <a:hlinkClick r:id="rId3"/>
              </a:rPr>
              <a:t>www.intel.com/benchmarks</a:t>
            </a:r>
            <a:r>
              <a:rPr lang="en-US" sz="675" dirty="0">
                <a:solidFill>
                  <a:prstClr val="white"/>
                </a:solidFill>
              </a:rPr>
              <a:t>. </a:t>
            </a:r>
            <a:r>
              <a:rPr lang="en-US" sz="675" dirty="0">
                <a:solidFill>
                  <a:prstClr val="white"/>
                </a:solidFill>
                <a:cs typeface="Arial" pitchFamily="34" charset="0"/>
              </a:rPr>
              <a:t>Source: Intel measured or estimated as of May 2017. See slide 7 for performance measurements.  Configuration Details: See slide 5. </a:t>
            </a:r>
            <a:endParaRPr lang="en-US" sz="675" dirty="0">
              <a:solidFill>
                <a:prstClr val="white"/>
              </a:solidFill>
            </a:endParaRPr>
          </a:p>
        </p:txBody>
      </p:sp>
      <p:pic>
        <p:nvPicPr>
          <p:cNvPr id="61" name="Picture 6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9159" y="2512457"/>
            <a:ext cx="1442857" cy="1830000"/>
          </a:xfrm>
          <a:prstGeom prst="rect">
            <a:avLst/>
          </a:prstGeom>
        </p:spPr>
      </p:pic>
      <p:sp>
        <p:nvSpPr>
          <p:cNvPr id="64" name="Rectangle 63"/>
          <p:cNvSpPr/>
          <p:nvPr/>
        </p:nvSpPr>
        <p:spPr>
          <a:xfrm>
            <a:off x="3136667" y="2863708"/>
            <a:ext cx="3985073" cy="1051298"/>
          </a:xfrm>
          <a:prstGeom prst="rect">
            <a:avLst/>
          </a:prstGeom>
        </p:spPr>
        <p:txBody>
          <a:bodyPr wrap="square" anchor="ctr" anchorCtr="0">
            <a:noAutofit/>
          </a:bodyPr>
          <a:lstStyle/>
          <a:p>
            <a:pPr defTabSz="457178">
              <a:spcBef>
                <a:spcPts val="200"/>
              </a:spcBef>
            </a:pPr>
            <a:r>
              <a:rPr lang="en-US" sz="1350" dirty="0">
                <a:solidFill>
                  <a:srgbClr val="003C71"/>
                </a:solidFill>
                <a:cs typeface="Arial"/>
              </a:rPr>
              <a:t>1.58x to 1.91x better performance than GPUs</a:t>
            </a:r>
            <a:r>
              <a:rPr lang="en-US" sz="1350" baseline="30000" dirty="0">
                <a:solidFill>
                  <a:srgbClr val="003C71"/>
                </a:solidFill>
                <a:cs typeface="Arial"/>
              </a:rPr>
              <a:t>1</a:t>
            </a:r>
          </a:p>
          <a:p>
            <a:pPr defTabSz="457178">
              <a:spcBef>
                <a:spcPts val="200"/>
              </a:spcBef>
            </a:pPr>
            <a:r>
              <a:rPr lang="en-US" sz="1350" dirty="0">
                <a:solidFill>
                  <a:srgbClr val="003C71"/>
                </a:solidFill>
                <a:cs typeface="Arial"/>
              </a:rPr>
              <a:t>Supports data sets up to 1.5TB</a:t>
            </a:r>
          </a:p>
          <a:p>
            <a:pPr defTabSz="457178">
              <a:spcBef>
                <a:spcPts val="200"/>
              </a:spcBef>
            </a:pPr>
            <a:r>
              <a:rPr lang="en-US" sz="1350" dirty="0">
                <a:solidFill>
                  <a:srgbClr val="003C71"/>
                </a:solidFill>
                <a:cs typeface="Arial"/>
              </a:rPr>
              <a:t>Standard configuration price $79,000</a:t>
            </a:r>
            <a:r>
              <a:rPr lang="en-US" sz="1350" baseline="30000" dirty="0">
                <a:solidFill>
                  <a:srgbClr val="003C71"/>
                </a:solidFill>
                <a:cs typeface="Arial"/>
              </a:rPr>
              <a:t>2</a:t>
            </a:r>
          </a:p>
          <a:p>
            <a:pPr defTabSz="457178">
              <a:spcBef>
                <a:spcPts val="200"/>
              </a:spcBef>
            </a:pPr>
            <a:r>
              <a:rPr lang="en-US" sz="1350" dirty="0">
                <a:solidFill>
                  <a:srgbClr val="003C71"/>
                </a:solidFill>
                <a:cs typeface="Arial"/>
              </a:rPr>
              <a:t>More Info: </a:t>
            </a:r>
            <a:r>
              <a:rPr lang="en-US" sz="1350" dirty="0">
                <a:solidFill>
                  <a:srgbClr val="003C71"/>
                </a:solidFill>
                <a:cs typeface="Arial"/>
                <a:hlinkClick r:id="rId5"/>
              </a:rPr>
              <a:t>http://sdvis.xeonphi.com/</a:t>
            </a:r>
            <a:endParaRPr lang="en-US" sz="1350" dirty="0">
              <a:solidFill>
                <a:srgbClr val="003C71"/>
              </a:solidFill>
              <a:cs typeface="Arial"/>
            </a:endParaRPr>
          </a:p>
        </p:txBody>
      </p:sp>
      <p:grpSp>
        <p:nvGrpSpPr>
          <p:cNvPr id="6" name="Group 5"/>
          <p:cNvGrpSpPr/>
          <p:nvPr/>
        </p:nvGrpSpPr>
        <p:grpSpPr>
          <a:xfrm>
            <a:off x="564965" y="3138312"/>
            <a:ext cx="537475" cy="537404"/>
            <a:chOff x="377209" y="4349067"/>
            <a:chExt cx="716633" cy="716538"/>
          </a:xfrm>
        </p:grpSpPr>
        <p:sp>
          <p:nvSpPr>
            <p:cNvPr id="72" name="Oval 71"/>
            <p:cNvSpPr/>
            <p:nvPr/>
          </p:nvSpPr>
          <p:spPr>
            <a:xfrm>
              <a:off x="377209" y="4349067"/>
              <a:ext cx="716633" cy="716538"/>
            </a:xfrm>
            <a:prstGeom prst="ellipse">
              <a:avLst/>
            </a:prstGeom>
            <a:solidFill>
              <a:srgbClr val="009F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73" name="Picture 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2577" y="4364434"/>
              <a:ext cx="685896" cy="685805"/>
            </a:xfrm>
            <a:prstGeom prst="rect">
              <a:avLst/>
            </a:prstGeom>
          </p:spPr>
        </p:pic>
      </p:grpSp>
      <p:grpSp>
        <p:nvGrpSpPr>
          <p:cNvPr id="74" name="Group 73"/>
          <p:cNvGrpSpPr/>
          <p:nvPr/>
        </p:nvGrpSpPr>
        <p:grpSpPr>
          <a:xfrm>
            <a:off x="627235" y="1889830"/>
            <a:ext cx="595529" cy="612843"/>
            <a:chOff x="3521252" y="1263533"/>
            <a:chExt cx="794038" cy="817124"/>
          </a:xfrm>
        </p:grpSpPr>
        <p:sp>
          <p:nvSpPr>
            <p:cNvPr id="75" name="Freeform 7"/>
            <p:cNvSpPr>
              <a:spLocks/>
            </p:cNvSpPr>
            <p:nvPr/>
          </p:nvSpPr>
          <p:spPr bwMode="auto">
            <a:xfrm>
              <a:off x="3868250" y="1485654"/>
              <a:ext cx="430949" cy="430949"/>
            </a:xfrm>
            <a:custGeom>
              <a:avLst/>
              <a:gdLst>
                <a:gd name="T0" fmla="*/ 1333 w 2463"/>
                <a:gd name="T1" fmla="*/ 4 h 2463"/>
                <a:gd name="T2" fmla="*/ 1528 w 2463"/>
                <a:gd name="T3" fmla="*/ 36 h 2463"/>
                <a:gd name="T4" fmla="*/ 1712 w 2463"/>
                <a:gd name="T5" fmla="*/ 97 h 2463"/>
                <a:gd name="T6" fmla="*/ 1881 w 2463"/>
                <a:gd name="T7" fmla="*/ 185 h 2463"/>
                <a:gd name="T8" fmla="*/ 2034 w 2463"/>
                <a:gd name="T9" fmla="*/ 296 h 2463"/>
                <a:gd name="T10" fmla="*/ 2168 w 2463"/>
                <a:gd name="T11" fmla="*/ 430 h 2463"/>
                <a:gd name="T12" fmla="*/ 2279 w 2463"/>
                <a:gd name="T13" fmla="*/ 583 h 2463"/>
                <a:gd name="T14" fmla="*/ 2367 w 2463"/>
                <a:gd name="T15" fmla="*/ 753 h 2463"/>
                <a:gd name="T16" fmla="*/ 2428 w 2463"/>
                <a:gd name="T17" fmla="*/ 935 h 2463"/>
                <a:gd name="T18" fmla="*/ 2459 w 2463"/>
                <a:gd name="T19" fmla="*/ 1131 h 2463"/>
                <a:gd name="T20" fmla="*/ 2459 w 2463"/>
                <a:gd name="T21" fmla="*/ 1333 h 2463"/>
                <a:gd name="T22" fmla="*/ 2428 w 2463"/>
                <a:gd name="T23" fmla="*/ 1528 h 2463"/>
                <a:gd name="T24" fmla="*/ 2367 w 2463"/>
                <a:gd name="T25" fmla="*/ 1712 h 2463"/>
                <a:gd name="T26" fmla="*/ 2279 w 2463"/>
                <a:gd name="T27" fmla="*/ 1881 h 2463"/>
                <a:gd name="T28" fmla="*/ 2168 w 2463"/>
                <a:gd name="T29" fmla="*/ 2033 h 2463"/>
                <a:gd name="T30" fmla="*/ 2034 w 2463"/>
                <a:gd name="T31" fmla="*/ 2168 h 2463"/>
                <a:gd name="T32" fmla="*/ 1881 w 2463"/>
                <a:gd name="T33" fmla="*/ 2279 h 2463"/>
                <a:gd name="T34" fmla="*/ 1712 w 2463"/>
                <a:gd name="T35" fmla="*/ 2367 h 2463"/>
                <a:gd name="T36" fmla="*/ 1528 w 2463"/>
                <a:gd name="T37" fmla="*/ 2428 h 2463"/>
                <a:gd name="T38" fmla="*/ 1333 w 2463"/>
                <a:gd name="T39" fmla="*/ 2459 h 2463"/>
                <a:gd name="T40" fmla="*/ 1131 w 2463"/>
                <a:gd name="T41" fmla="*/ 2459 h 2463"/>
                <a:gd name="T42" fmla="*/ 935 w 2463"/>
                <a:gd name="T43" fmla="*/ 2428 h 2463"/>
                <a:gd name="T44" fmla="*/ 753 w 2463"/>
                <a:gd name="T45" fmla="*/ 2367 h 2463"/>
                <a:gd name="T46" fmla="*/ 583 w 2463"/>
                <a:gd name="T47" fmla="*/ 2279 h 2463"/>
                <a:gd name="T48" fmla="*/ 430 w 2463"/>
                <a:gd name="T49" fmla="*/ 2168 h 2463"/>
                <a:gd name="T50" fmla="*/ 296 w 2463"/>
                <a:gd name="T51" fmla="*/ 2033 h 2463"/>
                <a:gd name="T52" fmla="*/ 185 w 2463"/>
                <a:gd name="T53" fmla="*/ 1881 h 2463"/>
                <a:gd name="T54" fmla="*/ 97 w 2463"/>
                <a:gd name="T55" fmla="*/ 1712 h 2463"/>
                <a:gd name="T56" fmla="*/ 36 w 2463"/>
                <a:gd name="T57" fmla="*/ 1528 h 2463"/>
                <a:gd name="T58" fmla="*/ 5 w 2463"/>
                <a:gd name="T59" fmla="*/ 1333 h 2463"/>
                <a:gd name="T60" fmla="*/ 5 w 2463"/>
                <a:gd name="T61" fmla="*/ 1131 h 2463"/>
                <a:gd name="T62" fmla="*/ 36 w 2463"/>
                <a:gd name="T63" fmla="*/ 935 h 2463"/>
                <a:gd name="T64" fmla="*/ 97 w 2463"/>
                <a:gd name="T65" fmla="*/ 753 h 2463"/>
                <a:gd name="T66" fmla="*/ 185 w 2463"/>
                <a:gd name="T67" fmla="*/ 583 h 2463"/>
                <a:gd name="T68" fmla="*/ 296 w 2463"/>
                <a:gd name="T69" fmla="*/ 430 h 2463"/>
                <a:gd name="T70" fmla="*/ 430 w 2463"/>
                <a:gd name="T71" fmla="*/ 296 h 2463"/>
                <a:gd name="T72" fmla="*/ 583 w 2463"/>
                <a:gd name="T73" fmla="*/ 185 h 2463"/>
                <a:gd name="T74" fmla="*/ 753 w 2463"/>
                <a:gd name="T75" fmla="*/ 97 h 2463"/>
                <a:gd name="T76" fmla="*/ 935 w 2463"/>
                <a:gd name="T77" fmla="*/ 36 h 2463"/>
                <a:gd name="T78" fmla="*/ 1131 w 2463"/>
                <a:gd name="T79" fmla="*/ 4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63" h="2463">
                  <a:moveTo>
                    <a:pt x="1232" y="0"/>
                  </a:moveTo>
                  <a:lnTo>
                    <a:pt x="1333" y="4"/>
                  </a:lnTo>
                  <a:lnTo>
                    <a:pt x="1432" y="17"/>
                  </a:lnTo>
                  <a:lnTo>
                    <a:pt x="1528" y="36"/>
                  </a:lnTo>
                  <a:lnTo>
                    <a:pt x="1621" y="63"/>
                  </a:lnTo>
                  <a:lnTo>
                    <a:pt x="1712" y="97"/>
                  </a:lnTo>
                  <a:lnTo>
                    <a:pt x="1798" y="137"/>
                  </a:lnTo>
                  <a:lnTo>
                    <a:pt x="1881" y="185"/>
                  </a:lnTo>
                  <a:lnTo>
                    <a:pt x="1959" y="238"/>
                  </a:lnTo>
                  <a:lnTo>
                    <a:pt x="2034" y="296"/>
                  </a:lnTo>
                  <a:lnTo>
                    <a:pt x="2103" y="361"/>
                  </a:lnTo>
                  <a:lnTo>
                    <a:pt x="2168" y="430"/>
                  </a:lnTo>
                  <a:lnTo>
                    <a:pt x="2226" y="504"/>
                  </a:lnTo>
                  <a:lnTo>
                    <a:pt x="2279" y="583"/>
                  </a:lnTo>
                  <a:lnTo>
                    <a:pt x="2326" y="666"/>
                  </a:lnTo>
                  <a:lnTo>
                    <a:pt x="2367" y="753"/>
                  </a:lnTo>
                  <a:lnTo>
                    <a:pt x="2401" y="842"/>
                  </a:lnTo>
                  <a:lnTo>
                    <a:pt x="2428" y="935"/>
                  </a:lnTo>
                  <a:lnTo>
                    <a:pt x="2448" y="1033"/>
                  </a:lnTo>
                  <a:lnTo>
                    <a:pt x="2459" y="1131"/>
                  </a:lnTo>
                  <a:lnTo>
                    <a:pt x="2463" y="1232"/>
                  </a:lnTo>
                  <a:lnTo>
                    <a:pt x="2459" y="1333"/>
                  </a:lnTo>
                  <a:lnTo>
                    <a:pt x="2448" y="1432"/>
                  </a:lnTo>
                  <a:lnTo>
                    <a:pt x="2428" y="1528"/>
                  </a:lnTo>
                  <a:lnTo>
                    <a:pt x="2401" y="1621"/>
                  </a:lnTo>
                  <a:lnTo>
                    <a:pt x="2367" y="1712"/>
                  </a:lnTo>
                  <a:lnTo>
                    <a:pt x="2326" y="1799"/>
                  </a:lnTo>
                  <a:lnTo>
                    <a:pt x="2279" y="1881"/>
                  </a:lnTo>
                  <a:lnTo>
                    <a:pt x="2226" y="1959"/>
                  </a:lnTo>
                  <a:lnTo>
                    <a:pt x="2168" y="2033"/>
                  </a:lnTo>
                  <a:lnTo>
                    <a:pt x="2103" y="2103"/>
                  </a:lnTo>
                  <a:lnTo>
                    <a:pt x="2034" y="2168"/>
                  </a:lnTo>
                  <a:lnTo>
                    <a:pt x="1959" y="2226"/>
                  </a:lnTo>
                  <a:lnTo>
                    <a:pt x="1881" y="2279"/>
                  </a:lnTo>
                  <a:lnTo>
                    <a:pt x="1798" y="2326"/>
                  </a:lnTo>
                  <a:lnTo>
                    <a:pt x="1712" y="2367"/>
                  </a:lnTo>
                  <a:lnTo>
                    <a:pt x="1621" y="2401"/>
                  </a:lnTo>
                  <a:lnTo>
                    <a:pt x="1528" y="2428"/>
                  </a:lnTo>
                  <a:lnTo>
                    <a:pt x="1432" y="2448"/>
                  </a:lnTo>
                  <a:lnTo>
                    <a:pt x="1333" y="2459"/>
                  </a:lnTo>
                  <a:lnTo>
                    <a:pt x="1232" y="2463"/>
                  </a:lnTo>
                  <a:lnTo>
                    <a:pt x="1131" y="2459"/>
                  </a:lnTo>
                  <a:lnTo>
                    <a:pt x="1032" y="2448"/>
                  </a:lnTo>
                  <a:lnTo>
                    <a:pt x="935" y="2428"/>
                  </a:lnTo>
                  <a:lnTo>
                    <a:pt x="842" y="2401"/>
                  </a:lnTo>
                  <a:lnTo>
                    <a:pt x="753" y="2367"/>
                  </a:lnTo>
                  <a:lnTo>
                    <a:pt x="666" y="2326"/>
                  </a:lnTo>
                  <a:lnTo>
                    <a:pt x="583" y="2279"/>
                  </a:lnTo>
                  <a:lnTo>
                    <a:pt x="505" y="2226"/>
                  </a:lnTo>
                  <a:lnTo>
                    <a:pt x="430" y="2168"/>
                  </a:lnTo>
                  <a:lnTo>
                    <a:pt x="361" y="2103"/>
                  </a:lnTo>
                  <a:lnTo>
                    <a:pt x="296" y="2033"/>
                  </a:lnTo>
                  <a:lnTo>
                    <a:pt x="238" y="1959"/>
                  </a:lnTo>
                  <a:lnTo>
                    <a:pt x="185" y="1881"/>
                  </a:lnTo>
                  <a:lnTo>
                    <a:pt x="137" y="1799"/>
                  </a:lnTo>
                  <a:lnTo>
                    <a:pt x="97" y="1712"/>
                  </a:lnTo>
                  <a:lnTo>
                    <a:pt x="63" y="1621"/>
                  </a:lnTo>
                  <a:lnTo>
                    <a:pt x="36" y="1528"/>
                  </a:lnTo>
                  <a:lnTo>
                    <a:pt x="16" y="1432"/>
                  </a:lnTo>
                  <a:lnTo>
                    <a:pt x="5" y="1333"/>
                  </a:lnTo>
                  <a:lnTo>
                    <a:pt x="0" y="1232"/>
                  </a:lnTo>
                  <a:lnTo>
                    <a:pt x="5" y="1131"/>
                  </a:lnTo>
                  <a:lnTo>
                    <a:pt x="16" y="1033"/>
                  </a:lnTo>
                  <a:lnTo>
                    <a:pt x="36" y="935"/>
                  </a:lnTo>
                  <a:lnTo>
                    <a:pt x="63" y="842"/>
                  </a:lnTo>
                  <a:lnTo>
                    <a:pt x="97" y="753"/>
                  </a:lnTo>
                  <a:lnTo>
                    <a:pt x="137" y="666"/>
                  </a:lnTo>
                  <a:lnTo>
                    <a:pt x="185" y="583"/>
                  </a:lnTo>
                  <a:lnTo>
                    <a:pt x="238" y="504"/>
                  </a:lnTo>
                  <a:lnTo>
                    <a:pt x="296" y="430"/>
                  </a:lnTo>
                  <a:lnTo>
                    <a:pt x="361" y="361"/>
                  </a:lnTo>
                  <a:lnTo>
                    <a:pt x="430" y="296"/>
                  </a:lnTo>
                  <a:lnTo>
                    <a:pt x="505" y="238"/>
                  </a:lnTo>
                  <a:lnTo>
                    <a:pt x="583" y="185"/>
                  </a:lnTo>
                  <a:lnTo>
                    <a:pt x="666" y="137"/>
                  </a:lnTo>
                  <a:lnTo>
                    <a:pt x="753" y="97"/>
                  </a:lnTo>
                  <a:lnTo>
                    <a:pt x="842" y="63"/>
                  </a:lnTo>
                  <a:lnTo>
                    <a:pt x="935" y="36"/>
                  </a:lnTo>
                  <a:lnTo>
                    <a:pt x="1032" y="17"/>
                  </a:lnTo>
                  <a:lnTo>
                    <a:pt x="1131" y="4"/>
                  </a:lnTo>
                  <a:lnTo>
                    <a:pt x="1232"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76" name="Freeform 8"/>
            <p:cNvSpPr>
              <a:spLocks noEditPoints="1"/>
            </p:cNvSpPr>
            <p:nvPr/>
          </p:nvSpPr>
          <p:spPr bwMode="auto">
            <a:xfrm>
              <a:off x="3852159" y="1469563"/>
              <a:ext cx="463131" cy="463480"/>
            </a:xfrm>
            <a:custGeom>
              <a:avLst/>
              <a:gdLst>
                <a:gd name="T0" fmla="*/ 1141 w 2649"/>
                <a:gd name="T1" fmla="*/ 199 h 2649"/>
                <a:gd name="T2" fmla="*/ 881 w 2649"/>
                <a:gd name="T3" fmla="*/ 274 h 2649"/>
                <a:gd name="T4" fmla="*/ 686 w 2649"/>
                <a:gd name="T5" fmla="*/ 379 h 2649"/>
                <a:gd name="T6" fmla="*/ 518 w 2649"/>
                <a:gd name="T7" fmla="*/ 518 h 2649"/>
                <a:gd name="T8" fmla="*/ 379 w 2649"/>
                <a:gd name="T9" fmla="*/ 687 h 2649"/>
                <a:gd name="T10" fmla="*/ 274 w 2649"/>
                <a:gd name="T11" fmla="*/ 881 h 2649"/>
                <a:gd name="T12" fmla="*/ 199 w 2649"/>
                <a:gd name="T13" fmla="*/ 1141 h 2649"/>
                <a:gd name="T14" fmla="*/ 189 w 2649"/>
                <a:gd name="T15" fmla="*/ 1416 h 2649"/>
                <a:gd name="T16" fmla="*/ 242 w 2649"/>
                <a:gd name="T17" fmla="*/ 1682 h 2649"/>
                <a:gd name="T18" fmla="*/ 340 w 2649"/>
                <a:gd name="T19" fmla="*/ 1898 h 2649"/>
                <a:gd name="T20" fmla="*/ 469 w 2649"/>
                <a:gd name="T21" fmla="*/ 2076 h 2649"/>
                <a:gd name="T22" fmla="*/ 628 w 2649"/>
                <a:gd name="T23" fmla="*/ 2226 h 2649"/>
                <a:gd name="T24" fmla="*/ 813 w 2649"/>
                <a:gd name="T25" fmla="*/ 2343 h 2649"/>
                <a:gd name="T26" fmla="*/ 1053 w 2649"/>
                <a:gd name="T27" fmla="*/ 2431 h 2649"/>
                <a:gd name="T28" fmla="*/ 1324 w 2649"/>
                <a:gd name="T29" fmla="*/ 2463 h 2649"/>
                <a:gd name="T30" fmla="*/ 1595 w 2649"/>
                <a:gd name="T31" fmla="*/ 2431 h 2649"/>
                <a:gd name="T32" fmla="*/ 1833 w 2649"/>
                <a:gd name="T33" fmla="*/ 2343 h 2649"/>
                <a:gd name="T34" fmla="*/ 2020 w 2649"/>
                <a:gd name="T35" fmla="*/ 2226 h 2649"/>
                <a:gd name="T36" fmla="*/ 2179 w 2649"/>
                <a:gd name="T37" fmla="*/ 2076 h 2649"/>
                <a:gd name="T38" fmla="*/ 2308 w 2649"/>
                <a:gd name="T39" fmla="*/ 1898 h 2649"/>
                <a:gd name="T40" fmla="*/ 2406 w 2649"/>
                <a:gd name="T41" fmla="*/ 1682 h 2649"/>
                <a:gd name="T42" fmla="*/ 2459 w 2649"/>
                <a:gd name="T43" fmla="*/ 1416 h 2649"/>
                <a:gd name="T44" fmla="*/ 2449 w 2649"/>
                <a:gd name="T45" fmla="*/ 1141 h 2649"/>
                <a:gd name="T46" fmla="*/ 2374 w 2649"/>
                <a:gd name="T47" fmla="*/ 881 h 2649"/>
                <a:gd name="T48" fmla="*/ 2269 w 2649"/>
                <a:gd name="T49" fmla="*/ 687 h 2649"/>
                <a:gd name="T50" fmla="*/ 2130 w 2649"/>
                <a:gd name="T51" fmla="*/ 518 h 2649"/>
                <a:gd name="T52" fmla="*/ 1960 w 2649"/>
                <a:gd name="T53" fmla="*/ 379 h 2649"/>
                <a:gd name="T54" fmla="*/ 1767 w 2649"/>
                <a:gd name="T55" fmla="*/ 274 h 2649"/>
                <a:gd name="T56" fmla="*/ 1506 w 2649"/>
                <a:gd name="T57" fmla="*/ 199 h 2649"/>
                <a:gd name="T58" fmla="*/ 1324 w 2649"/>
                <a:gd name="T59" fmla="*/ 0 h 2649"/>
                <a:gd name="T60" fmla="*/ 1587 w 2649"/>
                <a:gd name="T61" fmla="*/ 26 h 2649"/>
                <a:gd name="T62" fmla="*/ 1840 w 2649"/>
                <a:gd name="T63" fmla="*/ 103 h 2649"/>
                <a:gd name="T64" fmla="*/ 2064 w 2649"/>
                <a:gd name="T65" fmla="*/ 225 h 2649"/>
                <a:gd name="T66" fmla="*/ 2261 w 2649"/>
                <a:gd name="T67" fmla="*/ 387 h 2649"/>
                <a:gd name="T68" fmla="*/ 2422 w 2649"/>
                <a:gd name="T69" fmla="*/ 583 h 2649"/>
                <a:gd name="T70" fmla="*/ 2545 w 2649"/>
                <a:gd name="T71" fmla="*/ 808 h 2649"/>
                <a:gd name="T72" fmla="*/ 2623 w 2649"/>
                <a:gd name="T73" fmla="*/ 1060 h 2649"/>
                <a:gd name="T74" fmla="*/ 2649 w 2649"/>
                <a:gd name="T75" fmla="*/ 1324 h 2649"/>
                <a:gd name="T76" fmla="*/ 2623 w 2649"/>
                <a:gd name="T77" fmla="*/ 1587 h 2649"/>
                <a:gd name="T78" fmla="*/ 2545 w 2649"/>
                <a:gd name="T79" fmla="*/ 1840 h 2649"/>
                <a:gd name="T80" fmla="*/ 2422 w 2649"/>
                <a:gd name="T81" fmla="*/ 2064 h 2649"/>
                <a:gd name="T82" fmla="*/ 2261 w 2649"/>
                <a:gd name="T83" fmla="*/ 2261 h 2649"/>
                <a:gd name="T84" fmla="*/ 2064 w 2649"/>
                <a:gd name="T85" fmla="*/ 2422 h 2649"/>
                <a:gd name="T86" fmla="*/ 1840 w 2649"/>
                <a:gd name="T87" fmla="*/ 2545 h 2649"/>
                <a:gd name="T88" fmla="*/ 1587 w 2649"/>
                <a:gd name="T89" fmla="*/ 2623 h 2649"/>
                <a:gd name="T90" fmla="*/ 1324 w 2649"/>
                <a:gd name="T91" fmla="*/ 2649 h 2649"/>
                <a:gd name="T92" fmla="*/ 1061 w 2649"/>
                <a:gd name="T93" fmla="*/ 2623 h 2649"/>
                <a:gd name="T94" fmla="*/ 808 w 2649"/>
                <a:gd name="T95" fmla="*/ 2545 h 2649"/>
                <a:gd name="T96" fmla="*/ 583 w 2649"/>
                <a:gd name="T97" fmla="*/ 2422 h 2649"/>
                <a:gd name="T98" fmla="*/ 387 w 2649"/>
                <a:gd name="T99" fmla="*/ 2261 h 2649"/>
                <a:gd name="T100" fmla="*/ 225 w 2649"/>
                <a:gd name="T101" fmla="*/ 2064 h 2649"/>
                <a:gd name="T102" fmla="*/ 103 w 2649"/>
                <a:gd name="T103" fmla="*/ 1840 h 2649"/>
                <a:gd name="T104" fmla="*/ 25 w 2649"/>
                <a:gd name="T105" fmla="*/ 1587 h 2649"/>
                <a:gd name="T106" fmla="*/ 0 w 2649"/>
                <a:gd name="T107" fmla="*/ 1324 h 2649"/>
                <a:gd name="T108" fmla="*/ 25 w 2649"/>
                <a:gd name="T109" fmla="*/ 1060 h 2649"/>
                <a:gd name="T110" fmla="*/ 103 w 2649"/>
                <a:gd name="T111" fmla="*/ 808 h 2649"/>
                <a:gd name="T112" fmla="*/ 225 w 2649"/>
                <a:gd name="T113" fmla="*/ 583 h 2649"/>
                <a:gd name="T114" fmla="*/ 387 w 2649"/>
                <a:gd name="T115" fmla="*/ 387 h 2649"/>
                <a:gd name="T116" fmla="*/ 583 w 2649"/>
                <a:gd name="T117" fmla="*/ 225 h 2649"/>
                <a:gd name="T118" fmla="*/ 808 w 2649"/>
                <a:gd name="T119" fmla="*/ 103 h 2649"/>
                <a:gd name="T120" fmla="*/ 1061 w 2649"/>
                <a:gd name="T121" fmla="*/ 26 h 2649"/>
                <a:gd name="T122" fmla="*/ 1324 w 2649"/>
                <a:gd name="T123" fmla="*/ 0 h 2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9" h="2649">
                  <a:moveTo>
                    <a:pt x="1324" y="185"/>
                  </a:moveTo>
                  <a:lnTo>
                    <a:pt x="1232" y="189"/>
                  </a:lnTo>
                  <a:lnTo>
                    <a:pt x="1141" y="199"/>
                  </a:lnTo>
                  <a:lnTo>
                    <a:pt x="1053" y="217"/>
                  </a:lnTo>
                  <a:lnTo>
                    <a:pt x="966" y="242"/>
                  </a:lnTo>
                  <a:lnTo>
                    <a:pt x="881" y="274"/>
                  </a:lnTo>
                  <a:lnTo>
                    <a:pt x="813" y="306"/>
                  </a:lnTo>
                  <a:lnTo>
                    <a:pt x="749" y="341"/>
                  </a:lnTo>
                  <a:lnTo>
                    <a:pt x="686" y="379"/>
                  </a:lnTo>
                  <a:lnTo>
                    <a:pt x="628" y="422"/>
                  </a:lnTo>
                  <a:lnTo>
                    <a:pt x="571" y="469"/>
                  </a:lnTo>
                  <a:lnTo>
                    <a:pt x="518" y="518"/>
                  </a:lnTo>
                  <a:lnTo>
                    <a:pt x="469" y="571"/>
                  </a:lnTo>
                  <a:lnTo>
                    <a:pt x="422" y="628"/>
                  </a:lnTo>
                  <a:lnTo>
                    <a:pt x="379" y="687"/>
                  </a:lnTo>
                  <a:lnTo>
                    <a:pt x="340" y="749"/>
                  </a:lnTo>
                  <a:lnTo>
                    <a:pt x="305" y="814"/>
                  </a:lnTo>
                  <a:lnTo>
                    <a:pt x="274" y="881"/>
                  </a:lnTo>
                  <a:lnTo>
                    <a:pt x="242" y="965"/>
                  </a:lnTo>
                  <a:lnTo>
                    <a:pt x="217" y="1053"/>
                  </a:lnTo>
                  <a:lnTo>
                    <a:pt x="199" y="1141"/>
                  </a:lnTo>
                  <a:lnTo>
                    <a:pt x="189" y="1232"/>
                  </a:lnTo>
                  <a:lnTo>
                    <a:pt x="185" y="1324"/>
                  </a:lnTo>
                  <a:lnTo>
                    <a:pt x="189" y="1416"/>
                  </a:lnTo>
                  <a:lnTo>
                    <a:pt x="199" y="1506"/>
                  </a:lnTo>
                  <a:lnTo>
                    <a:pt x="217" y="1595"/>
                  </a:lnTo>
                  <a:lnTo>
                    <a:pt x="242" y="1682"/>
                  </a:lnTo>
                  <a:lnTo>
                    <a:pt x="274" y="1767"/>
                  </a:lnTo>
                  <a:lnTo>
                    <a:pt x="305" y="1834"/>
                  </a:lnTo>
                  <a:lnTo>
                    <a:pt x="340" y="1898"/>
                  </a:lnTo>
                  <a:lnTo>
                    <a:pt x="379" y="1961"/>
                  </a:lnTo>
                  <a:lnTo>
                    <a:pt x="422" y="2020"/>
                  </a:lnTo>
                  <a:lnTo>
                    <a:pt x="469" y="2076"/>
                  </a:lnTo>
                  <a:lnTo>
                    <a:pt x="518" y="2129"/>
                  </a:lnTo>
                  <a:lnTo>
                    <a:pt x="571" y="2180"/>
                  </a:lnTo>
                  <a:lnTo>
                    <a:pt x="628" y="2226"/>
                  </a:lnTo>
                  <a:lnTo>
                    <a:pt x="686" y="2269"/>
                  </a:lnTo>
                  <a:lnTo>
                    <a:pt x="749" y="2308"/>
                  </a:lnTo>
                  <a:lnTo>
                    <a:pt x="813" y="2343"/>
                  </a:lnTo>
                  <a:lnTo>
                    <a:pt x="881" y="2374"/>
                  </a:lnTo>
                  <a:lnTo>
                    <a:pt x="966" y="2406"/>
                  </a:lnTo>
                  <a:lnTo>
                    <a:pt x="1053" y="2431"/>
                  </a:lnTo>
                  <a:lnTo>
                    <a:pt x="1141" y="2449"/>
                  </a:lnTo>
                  <a:lnTo>
                    <a:pt x="1232" y="2459"/>
                  </a:lnTo>
                  <a:lnTo>
                    <a:pt x="1324" y="2463"/>
                  </a:lnTo>
                  <a:lnTo>
                    <a:pt x="1416" y="2459"/>
                  </a:lnTo>
                  <a:lnTo>
                    <a:pt x="1506" y="2449"/>
                  </a:lnTo>
                  <a:lnTo>
                    <a:pt x="1595" y="2431"/>
                  </a:lnTo>
                  <a:lnTo>
                    <a:pt x="1682" y="2406"/>
                  </a:lnTo>
                  <a:lnTo>
                    <a:pt x="1767" y="2374"/>
                  </a:lnTo>
                  <a:lnTo>
                    <a:pt x="1833" y="2343"/>
                  </a:lnTo>
                  <a:lnTo>
                    <a:pt x="1898" y="2308"/>
                  </a:lnTo>
                  <a:lnTo>
                    <a:pt x="1960" y="2269"/>
                  </a:lnTo>
                  <a:lnTo>
                    <a:pt x="2020" y="2226"/>
                  </a:lnTo>
                  <a:lnTo>
                    <a:pt x="2076" y="2180"/>
                  </a:lnTo>
                  <a:lnTo>
                    <a:pt x="2130" y="2129"/>
                  </a:lnTo>
                  <a:lnTo>
                    <a:pt x="2179" y="2076"/>
                  </a:lnTo>
                  <a:lnTo>
                    <a:pt x="2226" y="2020"/>
                  </a:lnTo>
                  <a:lnTo>
                    <a:pt x="2269" y="1961"/>
                  </a:lnTo>
                  <a:lnTo>
                    <a:pt x="2308" y="1898"/>
                  </a:lnTo>
                  <a:lnTo>
                    <a:pt x="2343" y="1834"/>
                  </a:lnTo>
                  <a:lnTo>
                    <a:pt x="2374" y="1767"/>
                  </a:lnTo>
                  <a:lnTo>
                    <a:pt x="2406" y="1682"/>
                  </a:lnTo>
                  <a:lnTo>
                    <a:pt x="2431" y="1595"/>
                  </a:lnTo>
                  <a:lnTo>
                    <a:pt x="2449" y="1506"/>
                  </a:lnTo>
                  <a:lnTo>
                    <a:pt x="2459" y="1416"/>
                  </a:lnTo>
                  <a:lnTo>
                    <a:pt x="2463" y="1324"/>
                  </a:lnTo>
                  <a:lnTo>
                    <a:pt x="2459" y="1232"/>
                  </a:lnTo>
                  <a:lnTo>
                    <a:pt x="2449" y="1141"/>
                  </a:lnTo>
                  <a:lnTo>
                    <a:pt x="2431" y="1053"/>
                  </a:lnTo>
                  <a:lnTo>
                    <a:pt x="2406" y="965"/>
                  </a:lnTo>
                  <a:lnTo>
                    <a:pt x="2374" y="881"/>
                  </a:lnTo>
                  <a:lnTo>
                    <a:pt x="2343" y="814"/>
                  </a:lnTo>
                  <a:lnTo>
                    <a:pt x="2308" y="749"/>
                  </a:lnTo>
                  <a:lnTo>
                    <a:pt x="2269" y="687"/>
                  </a:lnTo>
                  <a:lnTo>
                    <a:pt x="2226" y="628"/>
                  </a:lnTo>
                  <a:lnTo>
                    <a:pt x="2179" y="571"/>
                  </a:lnTo>
                  <a:lnTo>
                    <a:pt x="2130" y="518"/>
                  </a:lnTo>
                  <a:lnTo>
                    <a:pt x="2076" y="469"/>
                  </a:lnTo>
                  <a:lnTo>
                    <a:pt x="2020" y="422"/>
                  </a:lnTo>
                  <a:lnTo>
                    <a:pt x="1960" y="379"/>
                  </a:lnTo>
                  <a:lnTo>
                    <a:pt x="1898" y="341"/>
                  </a:lnTo>
                  <a:lnTo>
                    <a:pt x="1833" y="306"/>
                  </a:lnTo>
                  <a:lnTo>
                    <a:pt x="1767" y="274"/>
                  </a:lnTo>
                  <a:lnTo>
                    <a:pt x="1682" y="242"/>
                  </a:lnTo>
                  <a:lnTo>
                    <a:pt x="1595" y="217"/>
                  </a:lnTo>
                  <a:lnTo>
                    <a:pt x="1506" y="199"/>
                  </a:lnTo>
                  <a:lnTo>
                    <a:pt x="1416" y="189"/>
                  </a:lnTo>
                  <a:lnTo>
                    <a:pt x="1324" y="185"/>
                  </a:lnTo>
                  <a:close/>
                  <a:moveTo>
                    <a:pt x="1324" y="0"/>
                  </a:moveTo>
                  <a:lnTo>
                    <a:pt x="1414" y="2"/>
                  </a:lnTo>
                  <a:lnTo>
                    <a:pt x="1500" y="11"/>
                  </a:lnTo>
                  <a:lnTo>
                    <a:pt x="1587" y="26"/>
                  </a:lnTo>
                  <a:lnTo>
                    <a:pt x="1673" y="46"/>
                  </a:lnTo>
                  <a:lnTo>
                    <a:pt x="1757" y="72"/>
                  </a:lnTo>
                  <a:lnTo>
                    <a:pt x="1840" y="103"/>
                  </a:lnTo>
                  <a:lnTo>
                    <a:pt x="1918" y="140"/>
                  </a:lnTo>
                  <a:lnTo>
                    <a:pt x="1993" y="180"/>
                  </a:lnTo>
                  <a:lnTo>
                    <a:pt x="2064" y="225"/>
                  </a:lnTo>
                  <a:lnTo>
                    <a:pt x="2133" y="276"/>
                  </a:lnTo>
                  <a:lnTo>
                    <a:pt x="2199" y="329"/>
                  </a:lnTo>
                  <a:lnTo>
                    <a:pt x="2261" y="387"/>
                  </a:lnTo>
                  <a:lnTo>
                    <a:pt x="2318" y="449"/>
                  </a:lnTo>
                  <a:lnTo>
                    <a:pt x="2373" y="514"/>
                  </a:lnTo>
                  <a:lnTo>
                    <a:pt x="2422" y="583"/>
                  </a:lnTo>
                  <a:lnTo>
                    <a:pt x="2468" y="655"/>
                  </a:lnTo>
                  <a:lnTo>
                    <a:pt x="2509" y="731"/>
                  </a:lnTo>
                  <a:lnTo>
                    <a:pt x="2545" y="808"/>
                  </a:lnTo>
                  <a:lnTo>
                    <a:pt x="2576" y="891"/>
                  </a:lnTo>
                  <a:lnTo>
                    <a:pt x="2602" y="974"/>
                  </a:lnTo>
                  <a:lnTo>
                    <a:pt x="2623" y="1060"/>
                  </a:lnTo>
                  <a:lnTo>
                    <a:pt x="2637" y="1147"/>
                  </a:lnTo>
                  <a:lnTo>
                    <a:pt x="2646" y="1235"/>
                  </a:lnTo>
                  <a:lnTo>
                    <a:pt x="2649" y="1324"/>
                  </a:lnTo>
                  <a:lnTo>
                    <a:pt x="2646" y="1412"/>
                  </a:lnTo>
                  <a:lnTo>
                    <a:pt x="2637" y="1500"/>
                  </a:lnTo>
                  <a:lnTo>
                    <a:pt x="2623" y="1587"/>
                  </a:lnTo>
                  <a:lnTo>
                    <a:pt x="2602" y="1673"/>
                  </a:lnTo>
                  <a:lnTo>
                    <a:pt x="2576" y="1757"/>
                  </a:lnTo>
                  <a:lnTo>
                    <a:pt x="2545" y="1840"/>
                  </a:lnTo>
                  <a:lnTo>
                    <a:pt x="2509" y="1916"/>
                  </a:lnTo>
                  <a:lnTo>
                    <a:pt x="2468" y="1992"/>
                  </a:lnTo>
                  <a:lnTo>
                    <a:pt x="2422" y="2064"/>
                  </a:lnTo>
                  <a:lnTo>
                    <a:pt x="2373" y="2133"/>
                  </a:lnTo>
                  <a:lnTo>
                    <a:pt x="2318" y="2199"/>
                  </a:lnTo>
                  <a:lnTo>
                    <a:pt x="2261" y="2261"/>
                  </a:lnTo>
                  <a:lnTo>
                    <a:pt x="2199" y="2318"/>
                  </a:lnTo>
                  <a:lnTo>
                    <a:pt x="2133" y="2373"/>
                  </a:lnTo>
                  <a:lnTo>
                    <a:pt x="2064" y="2422"/>
                  </a:lnTo>
                  <a:lnTo>
                    <a:pt x="1993" y="2467"/>
                  </a:lnTo>
                  <a:lnTo>
                    <a:pt x="1918" y="2509"/>
                  </a:lnTo>
                  <a:lnTo>
                    <a:pt x="1840" y="2545"/>
                  </a:lnTo>
                  <a:lnTo>
                    <a:pt x="1757" y="2576"/>
                  </a:lnTo>
                  <a:lnTo>
                    <a:pt x="1673" y="2602"/>
                  </a:lnTo>
                  <a:lnTo>
                    <a:pt x="1587" y="2623"/>
                  </a:lnTo>
                  <a:lnTo>
                    <a:pt x="1500" y="2637"/>
                  </a:lnTo>
                  <a:lnTo>
                    <a:pt x="1414" y="2646"/>
                  </a:lnTo>
                  <a:lnTo>
                    <a:pt x="1324" y="2649"/>
                  </a:lnTo>
                  <a:lnTo>
                    <a:pt x="1235" y="2646"/>
                  </a:lnTo>
                  <a:lnTo>
                    <a:pt x="1147" y="2637"/>
                  </a:lnTo>
                  <a:lnTo>
                    <a:pt x="1061" y="2623"/>
                  </a:lnTo>
                  <a:lnTo>
                    <a:pt x="975" y="2602"/>
                  </a:lnTo>
                  <a:lnTo>
                    <a:pt x="891" y="2576"/>
                  </a:lnTo>
                  <a:lnTo>
                    <a:pt x="808" y="2545"/>
                  </a:lnTo>
                  <a:lnTo>
                    <a:pt x="731" y="2509"/>
                  </a:lnTo>
                  <a:lnTo>
                    <a:pt x="655" y="2467"/>
                  </a:lnTo>
                  <a:lnTo>
                    <a:pt x="583" y="2422"/>
                  </a:lnTo>
                  <a:lnTo>
                    <a:pt x="514" y="2373"/>
                  </a:lnTo>
                  <a:lnTo>
                    <a:pt x="449" y="2318"/>
                  </a:lnTo>
                  <a:lnTo>
                    <a:pt x="387" y="2261"/>
                  </a:lnTo>
                  <a:lnTo>
                    <a:pt x="329" y="2199"/>
                  </a:lnTo>
                  <a:lnTo>
                    <a:pt x="276" y="2133"/>
                  </a:lnTo>
                  <a:lnTo>
                    <a:pt x="225" y="2064"/>
                  </a:lnTo>
                  <a:lnTo>
                    <a:pt x="180" y="1992"/>
                  </a:lnTo>
                  <a:lnTo>
                    <a:pt x="140" y="1916"/>
                  </a:lnTo>
                  <a:lnTo>
                    <a:pt x="103" y="1840"/>
                  </a:lnTo>
                  <a:lnTo>
                    <a:pt x="72" y="1757"/>
                  </a:lnTo>
                  <a:lnTo>
                    <a:pt x="46" y="1673"/>
                  </a:lnTo>
                  <a:lnTo>
                    <a:pt x="25" y="1587"/>
                  </a:lnTo>
                  <a:lnTo>
                    <a:pt x="11" y="1500"/>
                  </a:lnTo>
                  <a:lnTo>
                    <a:pt x="2" y="1412"/>
                  </a:lnTo>
                  <a:lnTo>
                    <a:pt x="0" y="1324"/>
                  </a:lnTo>
                  <a:lnTo>
                    <a:pt x="2" y="1235"/>
                  </a:lnTo>
                  <a:lnTo>
                    <a:pt x="11" y="1147"/>
                  </a:lnTo>
                  <a:lnTo>
                    <a:pt x="25" y="1060"/>
                  </a:lnTo>
                  <a:lnTo>
                    <a:pt x="46" y="974"/>
                  </a:lnTo>
                  <a:lnTo>
                    <a:pt x="72" y="891"/>
                  </a:lnTo>
                  <a:lnTo>
                    <a:pt x="103" y="808"/>
                  </a:lnTo>
                  <a:lnTo>
                    <a:pt x="140" y="731"/>
                  </a:lnTo>
                  <a:lnTo>
                    <a:pt x="180" y="655"/>
                  </a:lnTo>
                  <a:lnTo>
                    <a:pt x="225" y="583"/>
                  </a:lnTo>
                  <a:lnTo>
                    <a:pt x="276" y="514"/>
                  </a:lnTo>
                  <a:lnTo>
                    <a:pt x="329" y="449"/>
                  </a:lnTo>
                  <a:lnTo>
                    <a:pt x="387" y="387"/>
                  </a:lnTo>
                  <a:lnTo>
                    <a:pt x="449" y="329"/>
                  </a:lnTo>
                  <a:lnTo>
                    <a:pt x="514" y="276"/>
                  </a:lnTo>
                  <a:lnTo>
                    <a:pt x="583" y="225"/>
                  </a:lnTo>
                  <a:lnTo>
                    <a:pt x="655" y="180"/>
                  </a:lnTo>
                  <a:lnTo>
                    <a:pt x="731" y="140"/>
                  </a:lnTo>
                  <a:lnTo>
                    <a:pt x="808" y="103"/>
                  </a:lnTo>
                  <a:lnTo>
                    <a:pt x="891" y="72"/>
                  </a:lnTo>
                  <a:lnTo>
                    <a:pt x="975" y="46"/>
                  </a:lnTo>
                  <a:lnTo>
                    <a:pt x="1061" y="26"/>
                  </a:lnTo>
                  <a:lnTo>
                    <a:pt x="1147" y="11"/>
                  </a:lnTo>
                  <a:lnTo>
                    <a:pt x="1235" y="2"/>
                  </a:lnTo>
                  <a:lnTo>
                    <a:pt x="1324" y="0"/>
                  </a:lnTo>
                  <a:close/>
                </a:path>
              </a:pathLst>
            </a:custGeom>
            <a:solidFill>
              <a:srgbClr val="00B05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00B050"/>
                </a:solidFill>
              </a:endParaRPr>
            </a:p>
          </p:txBody>
        </p:sp>
        <p:sp>
          <p:nvSpPr>
            <p:cNvPr id="77" name="Freeform 9"/>
            <p:cNvSpPr>
              <a:spLocks/>
            </p:cNvSpPr>
            <p:nvPr/>
          </p:nvSpPr>
          <p:spPr bwMode="auto">
            <a:xfrm>
              <a:off x="4021811" y="1595140"/>
              <a:ext cx="123828" cy="212676"/>
            </a:xfrm>
            <a:custGeom>
              <a:avLst/>
              <a:gdLst>
                <a:gd name="T0" fmla="*/ 438 w 708"/>
                <a:gd name="T1" fmla="*/ 9 h 1216"/>
                <a:gd name="T2" fmla="*/ 556 w 708"/>
                <a:gd name="T3" fmla="*/ 56 h 1216"/>
                <a:gd name="T4" fmla="*/ 639 w 708"/>
                <a:gd name="T5" fmla="*/ 142 h 1216"/>
                <a:gd name="T6" fmla="*/ 677 w 708"/>
                <a:gd name="T7" fmla="*/ 258 h 1216"/>
                <a:gd name="T8" fmla="*/ 675 w 708"/>
                <a:gd name="T9" fmla="*/ 363 h 1216"/>
                <a:gd name="T10" fmla="*/ 410 w 708"/>
                <a:gd name="T11" fmla="*/ 293 h 1216"/>
                <a:gd name="T12" fmla="*/ 409 w 708"/>
                <a:gd name="T13" fmla="*/ 215 h 1216"/>
                <a:gd name="T14" fmla="*/ 389 w 708"/>
                <a:gd name="T15" fmla="*/ 169 h 1216"/>
                <a:gd name="T16" fmla="*/ 351 w 708"/>
                <a:gd name="T17" fmla="*/ 153 h 1216"/>
                <a:gd name="T18" fmla="*/ 304 w 708"/>
                <a:gd name="T19" fmla="*/ 178 h 1216"/>
                <a:gd name="T20" fmla="*/ 285 w 708"/>
                <a:gd name="T21" fmla="*/ 234 h 1216"/>
                <a:gd name="T22" fmla="*/ 296 w 708"/>
                <a:gd name="T23" fmla="*/ 308 h 1216"/>
                <a:gd name="T24" fmla="*/ 327 w 708"/>
                <a:gd name="T25" fmla="*/ 422 h 1216"/>
                <a:gd name="T26" fmla="*/ 346 w 708"/>
                <a:gd name="T27" fmla="*/ 501 h 1216"/>
                <a:gd name="T28" fmla="*/ 538 w 708"/>
                <a:gd name="T29" fmla="*/ 528 h 1216"/>
                <a:gd name="T30" fmla="*/ 364 w 708"/>
                <a:gd name="T31" fmla="*/ 782 h 1216"/>
                <a:gd name="T32" fmla="*/ 322 w 708"/>
                <a:gd name="T33" fmla="*/ 921 h 1216"/>
                <a:gd name="T34" fmla="*/ 228 w 708"/>
                <a:gd name="T35" fmla="*/ 1023 h 1216"/>
                <a:gd name="T36" fmla="*/ 283 w 708"/>
                <a:gd name="T37" fmla="*/ 1016 h 1216"/>
                <a:gd name="T38" fmla="*/ 341 w 708"/>
                <a:gd name="T39" fmla="*/ 1019 h 1216"/>
                <a:gd name="T40" fmla="*/ 398 w 708"/>
                <a:gd name="T41" fmla="*/ 1025 h 1216"/>
                <a:gd name="T42" fmla="*/ 445 w 708"/>
                <a:gd name="T43" fmla="*/ 1007 h 1216"/>
                <a:gd name="T44" fmla="*/ 462 w 708"/>
                <a:gd name="T45" fmla="*/ 948 h 1216"/>
                <a:gd name="T46" fmla="*/ 463 w 708"/>
                <a:gd name="T47" fmla="*/ 887 h 1216"/>
                <a:gd name="T48" fmla="*/ 708 w 708"/>
                <a:gd name="T49" fmla="*/ 959 h 1216"/>
                <a:gd name="T50" fmla="*/ 699 w 708"/>
                <a:gd name="T51" fmla="*/ 1084 h 1216"/>
                <a:gd name="T52" fmla="*/ 668 w 708"/>
                <a:gd name="T53" fmla="*/ 1151 h 1216"/>
                <a:gd name="T54" fmla="*/ 596 w 708"/>
                <a:gd name="T55" fmla="*/ 1199 h 1216"/>
                <a:gd name="T56" fmla="*/ 490 w 708"/>
                <a:gd name="T57" fmla="*/ 1216 h 1216"/>
                <a:gd name="T58" fmla="*/ 388 w 708"/>
                <a:gd name="T59" fmla="*/ 1202 h 1216"/>
                <a:gd name="T60" fmla="*/ 253 w 708"/>
                <a:gd name="T61" fmla="*/ 1173 h 1216"/>
                <a:gd name="T62" fmla="*/ 136 w 708"/>
                <a:gd name="T63" fmla="*/ 1169 h 1216"/>
                <a:gd name="T64" fmla="*/ 30 w 708"/>
                <a:gd name="T65" fmla="*/ 1199 h 1216"/>
                <a:gd name="T66" fmla="*/ 20 w 708"/>
                <a:gd name="T67" fmla="*/ 1031 h 1216"/>
                <a:gd name="T68" fmla="*/ 64 w 708"/>
                <a:gd name="T69" fmla="*/ 966 h 1216"/>
                <a:gd name="T70" fmla="*/ 97 w 708"/>
                <a:gd name="T71" fmla="*/ 840 h 1216"/>
                <a:gd name="T72" fmla="*/ 104 w 708"/>
                <a:gd name="T73" fmla="*/ 746 h 1216"/>
                <a:gd name="T74" fmla="*/ 0 w 708"/>
                <a:gd name="T75" fmla="*/ 528 h 1216"/>
                <a:gd name="T76" fmla="*/ 26 w 708"/>
                <a:gd name="T77" fmla="*/ 414 h 1216"/>
                <a:gd name="T78" fmla="*/ 13 w 708"/>
                <a:gd name="T79" fmla="*/ 257 h 1216"/>
                <a:gd name="T80" fmla="*/ 52 w 708"/>
                <a:gd name="T81" fmla="*/ 136 h 1216"/>
                <a:gd name="T82" fmla="*/ 144 w 708"/>
                <a:gd name="T83" fmla="*/ 50 h 1216"/>
                <a:gd name="T84" fmla="*/ 287 w 708"/>
                <a:gd name="T85" fmla="*/ 3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8" h="1216">
                  <a:moveTo>
                    <a:pt x="342" y="0"/>
                  </a:moveTo>
                  <a:lnTo>
                    <a:pt x="392" y="2"/>
                  </a:lnTo>
                  <a:lnTo>
                    <a:pt x="438" y="9"/>
                  </a:lnTo>
                  <a:lnTo>
                    <a:pt x="481" y="20"/>
                  </a:lnTo>
                  <a:lnTo>
                    <a:pt x="520" y="35"/>
                  </a:lnTo>
                  <a:lnTo>
                    <a:pt x="556" y="56"/>
                  </a:lnTo>
                  <a:lnTo>
                    <a:pt x="587" y="81"/>
                  </a:lnTo>
                  <a:lnTo>
                    <a:pt x="616" y="111"/>
                  </a:lnTo>
                  <a:lnTo>
                    <a:pt x="639" y="142"/>
                  </a:lnTo>
                  <a:lnTo>
                    <a:pt x="656" y="178"/>
                  </a:lnTo>
                  <a:lnTo>
                    <a:pt x="669" y="217"/>
                  </a:lnTo>
                  <a:lnTo>
                    <a:pt x="677" y="258"/>
                  </a:lnTo>
                  <a:lnTo>
                    <a:pt x="679" y="304"/>
                  </a:lnTo>
                  <a:lnTo>
                    <a:pt x="678" y="332"/>
                  </a:lnTo>
                  <a:lnTo>
                    <a:pt x="675" y="363"/>
                  </a:lnTo>
                  <a:lnTo>
                    <a:pt x="672" y="400"/>
                  </a:lnTo>
                  <a:lnTo>
                    <a:pt x="410" y="400"/>
                  </a:lnTo>
                  <a:lnTo>
                    <a:pt x="410" y="293"/>
                  </a:lnTo>
                  <a:lnTo>
                    <a:pt x="410" y="261"/>
                  </a:lnTo>
                  <a:lnTo>
                    <a:pt x="409" y="235"/>
                  </a:lnTo>
                  <a:lnTo>
                    <a:pt x="409" y="215"/>
                  </a:lnTo>
                  <a:lnTo>
                    <a:pt x="407" y="203"/>
                  </a:lnTo>
                  <a:lnTo>
                    <a:pt x="401" y="184"/>
                  </a:lnTo>
                  <a:lnTo>
                    <a:pt x="389" y="169"/>
                  </a:lnTo>
                  <a:lnTo>
                    <a:pt x="379" y="161"/>
                  </a:lnTo>
                  <a:lnTo>
                    <a:pt x="366" y="156"/>
                  </a:lnTo>
                  <a:lnTo>
                    <a:pt x="351" y="153"/>
                  </a:lnTo>
                  <a:lnTo>
                    <a:pt x="333" y="157"/>
                  </a:lnTo>
                  <a:lnTo>
                    <a:pt x="318" y="165"/>
                  </a:lnTo>
                  <a:lnTo>
                    <a:pt x="304" y="178"/>
                  </a:lnTo>
                  <a:lnTo>
                    <a:pt x="293" y="196"/>
                  </a:lnTo>
                  <a:lnTo>
                    <a:pt x="287" y="214"/>
                  </a:lnTo>
                  <a:lnTo>
                    <a:pt x="285" y="234"/>
                  </a:lnTo>
                  <a:lnTo>
                    <a:pt x="287" y="253"/>
                  </a:lnTo>
                  <a:lnTo>
                    <a:pt x="291" y="278"/>
                  </a:lnTo>
                  <a:lnTo>
                    <a:pt x="296" y="308"/>
                  </a:lnTo>
                  <a:lnTo>
                    <a:pt x="305" y="343"/>
                  </a:lnTo>
                  <a:lnTo>
                    <a:pt x="316" y="384"/>
                  </a:lnTo>
                  <a:lnTo>
                    <a:pt x="327" y="422"/>
                  </a:lnTo>
                  <a:lnTo>
                    <a:pt x="335" y="453"/>
                  </a:lnTo>
                  <a:lnTo>
                    <a:pt x="342" y="480"/>
                  </a:lnTo>
                  <a:lnTo>
                    <a:pt x="346" y="501"/>
                  </a:lnTo>
                  <a:lnTo>
                    <a:pt x="350" y="516"/>
                  </a:lnTo>
                  <a:lnTo>
                    <a:pt x="351" y="528"/>
                  </a:lnTo>
                  <a:lnTo>
                    <a:pt x="538" y="528"/>
                  </a:lnTo>
                  <a:lnTo>
                    <a:pt x="538" y="727"/>
                  </a:lnTo>
                  <a:lnTo>
                    <a:pt x="368" y="727"/>
                  </a:lnTo>
                  <a:lnTo>
                    <a:pt x="364" y="782"/>
                  </a:lnTo>
                  <a:lnTo>
                    <a:pt x="355" y="832"/>
                  </a:lnTo>
                  <a:lnTo>
                    <a:pt x="341" y="878"/>
                  </a:lnTo>
                  <a:lnTo>
                    <a:pt x="322" y="921"/>
                  </a:lnTo>
                  <a:lnTo>
                    <a:pt x="296" y="959"/>
                  </a:lnTo>
                  <a:lnTo>
                    <a:pt x="265" y="993"/>
                  </a:lnTo>
                  <a:lnTo>
                    <a:pt x="228" y="1023"/>
                  </a:lnTo>
                  <a:lnTo>
                    <a:pt x="244" y="1022"/>
                  </a:lnTo>
                  <a:lnTo>
                    <a:pt x="262" y="1019"/>
                  </a:lnTo>
                  <a:lnTo>
                    <a:pt x="283" y="1016"/>
                  </a:lnTo>
                  <a:lnTo>
                    <a:pt x="301" y="1016"/>
                  </a:lnTo>
                  <a:lnTo>
                    <a:pt x="319" y="1016"/>
                  </a:lnTo>
                  <a:lnTo>
                    <a:pt x="341" y="1019"/>
                  </a:lnTo>
                  <a:lnTo>
                    <a:pt x="368" y="1023"/>
                  </a:lnTo>
                  <a:lnTo>
                    <a:pt x="384" y="1024"/>
                  </a:lnTo>
                  <a:lnTo>
                    <a:pt x="398" y="1025"/>
                  </a:lnTo>
                  <a:lnTo>
                    <a:pt x="416" y="1023"/>
                  </a:lnTo>
                  <a:lnTo>
                    <a:pt x="432" y="1016"/>
                  </a:lnTo>
                  <a:lnTo>
                    <a:pt x="445" y="1007"/>
                  </a:lnTo>
                  <a:lnTo>
                    <a:pt x="453" y="994"/>
                  </a:lnTo>
                  <a:lnTo>
                    <a:pt x="459" y="975"/>
                  </a:lnTo>
                  <a:lnTo>
                    <a:pt x="462" y="948"/>
                  </a:lnTo>
                  <a:lnTo>
                    <a:pt x="463" y="913"/>
                  </a:lnTo>
                  <a:lnTo>
                    <a:pt x="463" y="902"/>
                  </a:lnTo>
                  <a:lnTo>
                    <a:pt x="463" y="887"/>
                  </a:lnTo>
                  <a:lnTo>
                    <a:pt x="463" y="866"/>
                  </a:lnTo>
                  <a:lnTo>
                    <a:pt x="708" y="866"/>
                  </a:lnTo>
                  <a:lnTo>
                    <a:pt x="708" y="959"/>
                  </a:lnTo>
                  <a:lnTo>
                    <a:pt x="707" y="1009"/>
                  </a:lnTo>
                  <a:lnTo>
                    <a:pt x="704" y="1049"/>
                  </a:lnTo>
                  <a:lnTo>
                    <a:pt x="699" y="1084"/>
                  </a:lnTo>
                  <a:lnTo>
                    <a:pt x="692" y="1110"/>
                  </a:lnTo>
                  <a:lnTo>
                    <a:pt x="682" y="1132"/>
                  </a:lnTo>
                  <a:lnTo>
                    <a:pt x="668" y="1151"/>
                  </a:lnTo>
                  <a:lnTo>
                    <a:pt x="648" y="1169"/>
                  </a:lnTo>
                  <a:lnTo>
                    <a:pt x="624" y="1186"/>
                  </a:lnTo>
                  <a:lnTo>
                    <a:pt x="596" y="1199"/>
                  </a:lnTo>
                  <a:lnTo>
                    <a:pt x="564" y="1208"/>
                  </a:lnTo>
                  <a:lnTo>
                    <a:pt x="529" y="1215"/>
                  </a:lnTo>
                  <a:lnTo>
                    <a:pt x="490" y="1216"/>
                  </a:lnTo>
                  <a:lnTo>
                    <a:pt x="462" y="1215"/>
                  </a:lnTo>
                  <a:lnTo>
                    <a:pt x="428" y="1210"/>
                  </a:lnTo>
                  <a:lnTo>
                    <a:pt x="388" y="1202"/>
                  </a:lnTo>
                  <a:lnTo>
                    <a:pt x="342" y="1191"/>
                  </a:lnTo>
                  <a:lnTo>
                    <a:pt x="296" y="1181"/>
                  </a:lnTo>
                  <a:lnTo>
                    <a:pt x="253" y="1173"/>
                  </a:lnTo>
                  <a:lnTo>
                    <a:pt x="214" y="1169"/>
                  </a:lnTo>
                  <a:lnTo>
                    <a:pt x="178" y="1167"/>
                  </a:lnTo>
                  <a:lnTo>
                    <a:pt x="136" y="1169"/>
                  </a:lnTo>
                  <a:lnTo>
                    <a:pt x="97" y="1175"/>
                  </a:lnTo>
                  <a:lnTo>
                    <a:pt x="62" y="1185"/>
                  </a:lnTo>
                  <a:lnTo>
                    <a:pt x="30" y="1199"/>
                  </a:lnTo>
                  <a:lnTo>
                    <a:pt x="0" y="1216"/>
                  </a:lnTo>
                  <a:lnTo>
                    <a:pt x="0" y="1045"/>
                  </a:lnTo>
                  <a:lnTo>
                    <a:pt x="20" y="1031"/>
                  </a:lnTo>
                  <a:lnTo>
                    <a:pt x="37" y="1013"/>
                  </a:lnTo>
                  <a:lnTo>
                    <a:pt x="51" y="992"/>
                  </a:lnTo>
                  <a:lnTo>
                    <a:pt x="64" y="966"/>
                  </a:lnTo>
                  <a:lnTo>
                    <a:pt x="77" y="931"/>
                  </a:lnTo>
                  <a:lnTo>
                    <a:pt x="87" y="887"/>
                  </a:lnTo>
                  <a:lnTo>
                    <a:pt x="97" y="840"/>
                  </a:lnTo>
                  <a:lnTo>
                    <a:pt x="103" y="797"/>
                  </a:lnTo>
                  <a:lnTo>
                    <a:pt x="104" y="759"/>
                  </a:lnTo>
                  <a:lnTo>
                    <a:pt x="104" y="746"/>
                  </a:lnTo>
                  <a:lnTo>
                    <a:pt x="104" y="727"/>
                  </a:lnTo>
                  <a:lnTo>
                    <a:pt x="0" y="727"/>
                  </a:lnTo>
                  <a:lnTo>
                    <a:pt x="0" y="528"/>
                  </a:lnTo>
                  <a:lnTo>
                    <a:pt x="72" y="528"/>
                  </a:lnTo>
                  <a:lnTo>
                    <a:pt x="46" y="470"/>
                  </a:lnTo>
                  <a:lnTo>
                    <a:pt x="26" y="414"/>
                  </a:lnTo>
                  <a:lnTo>
                    <a:pt x="15" y="359"/>
                  </a:lnTo>
                  <a:lnTo>
                    <a:pt x="11" y="306"/>
                  </a:lnTo>
                  <a:lnTo>
                    <a:pt x="13" y="257"/>
                  </a:lnTo>
                  <a:lnTo>
                    <a:pt x="21" y="213"/>
                  </a:lnTo>
                  <a:lnTo>
                    <a:pt x="34" y="173"/>
                  </a:lnTo>
                  <a:lnTo>
                    <a:pt x="52" y="136"/>
                  </a:lnTo>
                  <a:lnTo>
                    <a:pt x="75" y="105"/>
                  </a:lnTo>
                  <a:lnTo>
                    <a:pt x="104" y="77"/>
                  </a:lnTo>
                  <a:lnTo>
                    <a:pt x="144" y="50"/>
                  </a:lnTo>
                  <a:lnTo>
                    <a:pt x="187" y="28"/>
                  </a:lnTo>
                  <a:lnTo>
                    <a:pt x="235" y="12"/>
                  </a:lnTo>
                  <a:lnTo>
                    <a:pt x="287" y="3"/>
                  </a:lnTo>
                  <a:lnTo>
                    <a:pt x="342" y="0"/>
                  </a:lnTo>
                  <a:close/>
                </a:path>
              </a:pathLst>
            </a:custGeom>
            <a:solidFill>
              <a:srgbClr val="00B05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srgbClr val="00B050"/>
                </a:solidFill>
              </a:endParaRPr>
            </a:p>
          </p:txBody>
        </p:sp>
        <p:sp>
          <p:nvSpPr>
            <p:cNvPr id="78" name="Freeform 10"/>
            <p:cNvSpPr>
              <a:spLocks/>
            </p:cNvSpPr>
            <p:nvPr/>
          </p:nvSpPr>
          <p:spPr bwMode="auto">
            <a:xfrm>
              <a:off x="3618495" y="1277525"/>
              <a:ext cx="373583" cy="373582"/>
            </a:xfrm>
            <a:custGeom>
              <a:avLst/>
              <a:gdLst>
                <a:gd name="T0" fmla="*/ 1158 w 2134"/>
                <a:gd name="T1" fmla="*/ 4 h 2134"/>
                <a:gd name="T2" fmla="*/ 1336 w 2134"/>
                <a:gd name="T3" fmla="*/ 34 h 2134"/>
                <a:gd name="T4" fmla="*/ 1502 w 2134"/>
                <a:gd name="T5" fmla="*/ 92 h 2134"/>
                <a:gd name="T6" fmla="*/ 1655 w 2134"/>
                <a:gd name="T7" fmla="*/ 176 h 2134"/>
                <a:gd name="T8" fmla="*/ 1791 w 2134"/>
                <a:gd name="T9" fmla="*/ 282 h 2134"/>
                <a:gd name="T10" fmla="*/ 1907 w 2134"/>
                <a:gd name="T11" fmla="*/ 409 h 2134"/>
                <a:gd name="T12" fmla="*/ 2003 w 2134"/>
                <a:gd name="T13" fmla="*/ 553 h 2134"/>
                <a:gd name="T14" fmla="*/ 2075 w 2134"/>
                <a:gd name="T15" fmla="*/ 713 h 2134"/>
                <a:gd name="T16" fmla="*/ 2119 w 2134"/>
                <a:gd name="T17" fmla="*/ 885 h 2134"/>
                <a:gd name="T18" fmla="*/ 2134 w 2134"/>
                <a:gd name="T19" fmla="*/ 1068 h 2134"/>
                <a:gd name="T20" fmla="*/ 2119 w 2134"/>
                <a:gd name="T21" fmla="*/ 1249 h 2134"/>
                <a:gd name="T22" fmla="*/ 2075 w 2134"/>
                <a:gd name="T23" fmla="*/ 1422 h 2134"/>
                <a:gd name="T24" fmla="*/ 2003 w 2134"/>
                <a:gd name="T25" fmla="*/ 1581 h 2134"/>
                <a:gd name="T26" fmla="*/ 1907 w 2134"/>
                <a:gd name="T27" fmla="*/ 1725 h 2134"/>
                <a:gd name="T28" fmla="*/ 1791 w 2134"/>
                <a:gd name="T29" fmla="*/ 1852 h 2134"/>
                <a:gd name="T30" fmla="*/ 1655 w 2134"/>
                <a:gd name="T31" fmla="*/ 1958 h 2134"/>
                <a:gd name="T32" fmla="*/ 1502 w 2134"/>
                <a:gd name="T33" fmla="*/ 2042 h 2134"/>
                <a:gd name="T34" fmla="*/ 1336 w 2134"/>
                <a:gd name="T35" fmla="*/ 2101 h 2134"/>
                <a:gd name="T36" fmla="*/ 1158 w 2134"/>
                <a:gd name="T37" fmla="*/ 2131 h 2134"/>
                <a:gd name="T38" fmla="*/ 974 w 2134"/>
                <a:gd name="T39" fmla="*/ 2131 h 2134"/>
                <a:gd name="T40" fmla="*/ 797 w 2134"/>
                <a:gd name="T41" fmla="*/ 2101 h 2134"/>
                <a:gd name="T42" fmla="*/ 631 w 2134"/>
                <a:gd name="T43" fmla="*/ 2042 h 2134"/>
                <a:gd name="T44" fmla="*/ 479 w 2134"/>
                <a:gd name="T45" fmla="*/ 1958 h 2134"/>
                <a:gd name="T46" fmla="*/ 343 w 2134"/>
                <a:gd name="T47" fmla="*/ 1852 h 2134"/>
                <a:gd name="T48" fmla="*/ 226 w 2134"/>
                <a:gd name="T49" fmla="*/ 1725 h 2134"/>
                <a:gd name="T50" fmla="*/ 131 w 2134"/>
                <a:gd name="T51" fmla="*/ 1581 h 2134"/>
                <a:gd name="T52" fmla="*/ 59 w 2134"/>
                <a:gd name="T53" fmla="*/ 1422 h 2134"/>
                <a:gd name="T54" fmla="*/ 14 w 2134"/>
                <a:gd name="T55" fmla="*/ 1249 h 2134"/>
                <a:gd name="T56" fmla="*/ 0 w 2134"/>
                <a:gd name="T57" fmla="*/ 1068 h 2134"/>
                <a:gd name="T58" fmla="*/ 14 w 2134"/>
                <a:gd name="T59" fmla="*/ 885 h 2134"/>
                <a:gd name="T60" fmla="*/ 59 w 2134"/>
                <a:gd name="T61" fmla="*/ 713 h 2134"/>
                <a:gd name="T62" fmla="*/ 131 w 2134"/>
                <a:gd name="T63" fmla="*/ 553 h 2134"/>
                <a:gd name="T64" fmla="*/ 226 w 2134"/>
                <a:gd name="T65" fmla="*/ 409 h 2134"/>
                <a:gd name="T66" fmla="*/ 343 w 2134"/>
                <a:gd name="T67" fmla="*/ 282 h 2134"/>
                <a:gd name="T68" fmla="*/ 479 w 2134"/>
                <a:gd name="T69" fmla="*/ 176 h 2134"/>
                <a:gd name="T70" fmla="*/ 631 w 2134"/>
                <a:gd name="T71" fmla="*/ 92 h 2134"/>
                <a:gd name="T72" fmla="*/ 797 w 2134"/>
                <a:gd name="T73" fmla="*/ 34 h 2134"/>
                <a:gd name="T74" fmla="*/ 974 w 2134"/>
                <a:gd name="T75" fmla="*/ 4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34" h="2134">
                  <a:moveTo>
                    <a:pt x="1066" y="0"/>
                  </a:moveTo>
                  <a:lnTo>
                    <a:pt x="1158" y="4"/>
                  </a:lnTo>
                  <a:lnTo>
                    <a:pt x="1249" y="16"/>
                  </a:lnTo>
                  <a:lnTo>
                    <a:pt x="1336" y="34"/>
                  </a:lnTo>
                  <a:lnTo>
                    <a:pt x="1420" y="60"/>
                  </a:lnTo>
                  <a:lnTo>
                    <a:pt x="1502" y="92"/>
                  </a:lnTo>
                  <a:lnTo>
                    <a:pt x="1581" y="131"/>
                  </a:lnTo>
                  <a:lnTo>
                    <a:pt x="1655" y="176"/>
                  </a:lnTo>
                  <a:lnTo>
                    <a:pt x="1725" y="227"/>
                  </a:lnTo>
                  <a:lnTo>
                    <a:pt x="1791" y="282"/>
                  </a:lnTo>
                  <a:lnTo>
                    <a:pt x="1852" y="343"/>
                  </a:lnTo>
                  <a:lnTo>
                    <a:pt x="1907" y="409"/>
                  </a:lnTo>
                  <a:lnTo>
                    <a:pt x="1958" y="479"/>
                  </a:lnTo>
                  <a:lnTo>
                    <a:pt x="2003" y="553"/>
                  </a:lnTo>
                  <a:lnTo>
                    <a:pt x="2042" y="631"/>
                  </a:lnTo>
                  <a:lnTo>
                    <a:pt x="2075" y="713"/>
                  </a:lnTo>
                  <a:lnTo>
                    <a:pt x="2101" y="798"/>
                  </a:lnTo>
                  <a:lnTo>
                    <a:pt x="2119" y="885"/>
                  </a:lnTo>
                  <a:lnTo>
                    <a:pt x="2130" y="975"/>
                  </a:lnTo>
                  <a:lnTo>
                    <a:pt x="2134" y="1068"/>
                  </a:lnTo>
                  <a:lnTo>
                    <a:pt x="2130" y="1160"/>
                  </a:lnTo>
                  <a:lnTo>
                    <a:pt x="2119" y="1249"/>
                  </a:lnTo>
                  <a:lnTo>
                    <a:pt x="2101" y="1336"/>
                  </a:lnTo>
                  <a:lnTo>
                    <a:pt x="2075" y="1422"/>
                  </a:lnTo>
                  <a:lnTo>
                    <a:pt x="2042" y="1503"/>
                  </a:lnTo>
                  <a:lnTo>
                    <a:pt x="2003" y="1581"/>
                  </a:lnTo>
                  <a:lnTo>
                    <a:pt x="1958" y="1655"/>
                  </a:lnTo>
                  <a:lnTo>
                    <a:pt x="1907" y="1725"/>
                  </a:lnTo>
                  <a:lnTo>
                    <a:pt x="1852" y="1791"/>
                  </a:lnTo>
                  <a:lnTo>
                    <a:pt x="1791" y="1852"/>
                  </a:lnTo>
                  <a:lnTo>
                    <a:pt x="1725" y="1908"/>
                  </a:lnTo>
                  <a:lnTo>
                    <a:pt x="1655" y="1958"/>
                  </a:lnTo>
                  <a:lnTo>
                    <a:pt x="1581" y="2004"/>
                  </a:lnTo>
                  <a:lnTo>
                    <a:pt x="1502" y="2042"/>
                  </a:lnTo>
                  <a:lnTo>
                    <a:pt x="1420" y="2075"/>
                  </a:lnTo>
                  <a:lnTo>
                    <a:pt x="1336" y="2101"/>
                  </a:lnTo>
                  <a:lnTo>
                    <a:pt x="1249" y="2119"/>
                  </a:lnTo>
                  <a:lnTo>
                    <a:pt x="1158" y="2131"/>
                  </a:lnTo>
                  <a:lnTo>
                    <a:pt x="1066" y="2134"/>
                  </a:lnTo>
                  <a:lnTo>
                    <a:pt x="974" y="2131"/>
                  </a:lnTo>
                  <a:lnTo>
                    <a:pt x="885" y="2119"/>
                  </a:lnTo>
                  <a:lnTo>
                    <a:pt x="797" y="2101"/>
                  </a:lnTo>
                  <a:lnTo>
                    <a:pt x="712" y="2075"/>
                  </a:lnTo>
                  <a:lnTo>
                    <a:pt x="631" y="2042"/>
                  </a:lnTo>
                  <a:lnTo>
                    <a:pt x="553" y="2004"/>
                  </a:lnTo>
                  <a:lnTo>
                    <a:pt x="479" y="1958"/>
                  </a:lnTo>
                  <a:lnTo>
                    <a:pt x="409" y="1908"/>
                  </a:lnTo>
                  <a:lnTo>
                    <a:pt x="343" y="1852"/>
                  </a:lnTo>
                  <a:lnTo>
                    <a:pt x="282" y="1791"/>
                  </a:lnTo>
                  <a:lnTo>
                    <a:pt x="226" y="1725"/>
                  </a:lnTo>
                  <a:lnTo>
                    <a:pt x="176" y="1655"/>
                  </a:lnTo>
                  <a:lnTo>
                    <a:pt x="131" y="1581"/>
                  </a:lnTo>
                  <a:lnTo>
                    <a:pt x="92" y="1503"/>
                  </a:lnTo>
                  <a:lnTo>
                    <a:pt x="59" y="1422"/>
                  </a:lnTo>
                  <a:lnTo>
                    <a:pt x="33" y="1336"/>
                  </a:lnTo>
                  <a:lnTo>
                    <a:pt x="14" y="1249"/>
                  </a:lnTo>
                  <a:lnTo>
                    <a:pt x="4" y="1160"/>
                  </a:lnTo>
                  <a:lnTo>
                    <a:pt x="0" y="1068"/>
                  </a:lnTo>
                  <a:lnTo>
                    <a:pt x="4" y="975"/>
                  </a:lnTo>
                  <a:lnTo>
                    <a:pt x="14" y="885"/>
                  </a:lnTo>
                  <a:lnTo>
                    <a:pt x="33" y="798"/>
                  </a:lnTo>
                  <a:lnTo>
                    <a:pt x="59" y="713"/>
                  </a:lnTo>
                  <a:lnTo>
                    <a:pt x="92" y="631"/>
                  </a:lnTo>
                  <a:lnTo>
                    <a:pt x="131" y="553"/>
                  </a:lnTo>
                  <a:lnTo>
                    <a:pt x="176" y="479"/>
                  </a:lnTo>
                  <a:lnTo>
                    <a:pt x="226" y="409"/>
                  </a:lnTo>
                  <a:lnTo>
                    <a:pt x="282" y="343"/>
                  </a:lnTo>
                  <a:lnTo>
                    <a:pt x="343" y="282"/>
                  </a:lnTo>
                  <a:lnTo>
                    <a:pt x="409" y="227"/>
                  </a:lnTo>
                  <a:lnTo>
                    <a:pt x="479" y="176"/>
                  </a:lnTo>
                  <a:lnTo>
                    <a:pt x="553" y="131"/>
                  </a:lnTo>
                  <a:lnTo>
                    <a:pt x="631" y="92"/>
                  </a:lnTo>
                  <a:lnTo>
                    <a:pt x="712" y="60"/>
                  </a:lnTo>
                  <a:lnTo>
                    <a:pt x="797" y="34"/>
                  </a:lnTo>
                  <a:lnTo>
                    <a:pt x="885" y="16"/>
                  </a:lnTo>
                  <a:lnTo>
                    <a:pt x="974" y="4"/>
                  </a:lnTo>
                  <a:lnTo>
                    <a:pt x="1066"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79" name="Freeform 11"/>
            <p:cNvSpPr>
              <a:spLocks noEditPoints="1"/>
            </p:cNvSpPr>
            <p:nvPr/>
          </p:nvSpPr>
          <p:spPr bwMode="auto">
            <a:xfrm>
              <a:off x="3604504" y="1263533"/>
              <a:ext cx="401566" cy="401566"/>
            </a:xfrm>
            <a:custGeom>
              <a:avLst/>
              <a:gdLst>
                <a:gd name="T0" fmla="*/ 989 w 2296"/>
                <a:gd name="T1" fmla="*/ 172 h 2295"/>
                <a:gd name="T2" fmla="*/ 764 w 2296"/>
                <a:gd name="T3" fmla="*/ 238 h 2295"/>
                <a:gd name="T4" fmla="*/ 595 w 2296"/>
                <a:gd name="T5" fmla="*/ 329 h 2295"/>
                <a:gd name="T6" fmla="*/ 450 w 2296"/>
                <a:gd name="T7" fmla="*/ 449 h 2295"/>
                <a:gd name="T8" fmla="*/ 330 w 2296"/>
                <a:gd name="T9" fmla="*/ 596 h 2295"/>
                <a:gd name="T10" fmla="*/ 238 w 2296"/>
                <a:gd name="T11" fmla="*/ 763 h 2295"/>
                <a:gd name="T12" fmla="*/ 173 w 2296"/>
                <a:gd name="T13" fmla="*/ 990 h 2295"/>
                <a:gd name="T14" fmla="*/ 164 w 2296"/>
                <a:gd name="T15" fmla="*/ 1227 h 2295"/>
                <a:gd name="T16" fmla="*/ 210 w 2296"/>
                <a:gd name="T17" fmla="*/ 1458 h 2295"/>
                <a:gd name="T18" fmla="*/ 295 w 2296"/>
                <a:gd name="T19" fmla="*/ 1646 h 2295"/>
                <a:gd name="T20" fmla="*/ 406 w 2296"/>
                <a:gd name="T21" fmla="*/ 1800 h 2295"/>
                <a:gd name="T22" fmla="*/ 545 w 2296"/>
                <a:gd name="T23" fmla="*/ 1929 h 2295"/>
                <a:gd name="T24" fmla="*/ 705 w 2296"/>
                <a:gd name="T25" fmla="*/ 2030 h 2295"/>
                <a:gd name="T26" fmla="*/ 913 w 2296"/>
                <a:gd name="T27" fmla="*/ 2107 h 2295"/>
                <a:gd name="T28" fmla="*/ 1147 w 2296"/>
                <a:gd name="T29" fmla="*/ 2134 h 2295"/>
                <a:gd name="T30" fmla="*/ 1382 w 2296"/>
                <a:gd name="T31" fmla="*/ 2107 h 2295"/>
                <a:gd name="T32" fmla="*/ 1589 w 2296"/>
                <a:gd name="T33" fmla="*/ 2030 h 2295"/>
                <a:gd name="T34" fmla="*/ 1751 w 2296"/>
                <a:gd name="T35" fmla="*/ 1929 h 2295"/>
                <a:gd name="T36" fmla="*/ 1889 w 2296"/>
                <a:gd name="T37" fmla="*/ 1800 h 2295"/>
                <a:gd name="T38" fmla="*/ 2000 w 2296"/>
                <a:gd name="T39" fmla="*/ 1646 h 2295"/>
                <a:gd name="T40" fmla="*/ 2086 w 2296"/>
                <a:gd name="T41" fmla="*/ 1458 h 2295"/>
                <a:gd name="T42" fmla="*/ 2132 w 2296"/>
                <a:gd name="T43" fmla="*/ 1227 h 2295"/>
                <a:gd name="T44" fmla="*/ 2122 w 2296"/>
                <a:gd name="T45" fmla="*/ 990 h 2295"/>
                <a:gd name="T46" fmla="*/ 2057 w 2296"/>
                <a:gd name="T47" fmla="*/ 763 h 2295"/>
                <a:gd name="T48" fmla="*/ 1966 w 2296"/>
                <a:gd name="T49" fmla="*/ 596 h 2295"/>
                <a:gd name="T50" fmla="*/ 1846 w 2296"/>
                <a:gd name="T51" fmla="*/ 449 h 2295"/>
                <a:gd name="T52" fmla="*/ 1699 w 2296"/>
                <a:gd name="T53" fmla="*/ 329 h 2295"/>
                <a:gd name="T54" fmla="*/ 1532 w 2296"/>
                <a:gd name="T55" fmla="*/ 238 h 2295"/>
                <a:gd name="T56" fmla="*/ 1305 w 2296"/>
                <a:gd name="T57" fmla="*/ 172 h 2295"/>
                <a:gd name="T58" fmla="*/ 1147 w 2296"/>
                <a:gd name="T59" fmla="*/ 0 h 2295"/>
                <a:gd name="T60" fmla="*/ 1421 w 2296"/>
                <a:gd name="T61" fmla="*/ 32 h 2295"/>
                <a:gd name="T62" fmla="*/ 1662 w 2296"/>
                <a:gd name="T63" fmla="*/ 120 h 2295"/>
                <a:gd name="T64" fmla="*/ 1848 w 2296"/>
                <a:gd name="T65" fmla="*/ 238 h 2295"/>
                <a:gd name="T66" fmla="*/ 2009 w 2296"/>
                <a:gd name="T67" fmla="*/ 390 h 2295"/>
                <a:gd name="T68" fmla="*/ 2139 w 2296"/>
                <a:gd name="T69" fmla="*/ 569 h 2295"/>
                <a:gd name="T70" fmla="*/ 2237 w 2296"/>
                <a:gd name="T71" fmla="*/ 786 h 2295"/>
                <a:gd name="T72" fmla="*/ 2292 w 2296"/>
                <a:gd name="T73" fmla="*/ 1055 h 2295"/>
                <a:gd name="T74" fmla="*/ 2281 w 2296"/>
                <a:gd name="T75" fmla="*/ 1331 h 2295"/>
                <a:gd name="T76" fmla="*/ 2205 w 2296"/>
                <a:gd name="T77" fmla="*/ 1594 h 2295"/>
                <a:gd name="T78" fmla="*/ 2100 w 2296"/>
                <a:gd name="T79" fmla="*/ 1789 h 2295"/>
                <a:gd name="T80" fmla="*/ 1960 w 2296"/>
                <a:gd name="T81" fmla="*/ 1959 h 2295"/>
                <a:gd name="T82" fmla="*/ 1790 w 2296"/>
                <a:gd name="T83" fmla="*/ 2099 h 2295"/>
                <a:gd name="T84" fmla="*/ 1594 w 2296"/>
                <a:gd name="T85" fmla="*/ 2205 h 2295"/>
                <a:gd name="T86" fmla="*/ 1331 w 2296"/>
                <a:gd name="T87" fmla="*/ 2281 h 2295"/>
                <a:gd name="T88" fmla="*/ 1055 w 2296"/>
                <a:gd name="T89" fmla="*/ 2291 h 2295"/>
                <a:gd name="T90" fmla="*/ 787 w 2296"/>
                <a:gd name="T91" fmla="*/ 2238 h 2295"/>
                <a:gd name="T92" fmla="*/ 568 w 2296"/>
                <a:gd name="T93" fmla="*/ 2138 h 2295"/>
                <a:gd name="T94" fmla="*/ 389 w 2296"/>
                <a:gd name="T95" fmla="*/ 2010 h 2295"/>
                <a:gd name="T96" fmla="*/ 239 w 2296"/>
                <a:gd name="T97" fmla="*/ 1849 h 2295"/>
                <a:gd name="T98" fmla="*/ 121 w 2296"/>
                <a:gd name="T99" fmla="*/ 1661 h 2295"/>
                <a:gd name="T100" fmla="*/ 33 w 2296"/>
                <a:gd name="T101" fmla="*/ 1420 h 2295"/>
                <a:gd name="T102" fmla="*/ 0 w 2296"/>
                <a:gd name="T103" fmla="*/ 1148 h 2295"/>
                <a:gd name="T104" fmla="*/ 33 w 2296"/>
                <a:gd name="T105" fmla="*/ 874 h 2295"/>
                <a:gd name="T106" fmla="*/ 121 w 2296"/>
                <a:gd name="T107" fmla="*/ 633 h 2295"/>
                <a:gd name="T108" fmla="*/ 239 w 2296"/>
                <a:gd name="T109" fmla="*/ 445 h 2295"/>
                <a:gd name="T110" fmla="*/ 389 w 2296"/>
                <a:gd name="T111" fmla="*/ 285 h 2295"/>
                <a:gd name="T112" fmla="*/ 568 w 2296"/>
                <a:gd name="T113" fmla="*/ 156 h 2295"/>
                <a:gd name="T114" fmla="*/ 787 w 2296"/>
                <a:gd name="T115" fmla="*/ 58 h 2295"/>
                <a:gd name="T116" fmla="*/ 1055 w 2296"/>
                <a:gd name="T117" fmla="*/ 3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6" h="2295">
                  <a:moveTo>
                    <a:pt x="1147" y="160"/>
                  </a:moveTo>
                  <a:lnTo>
                    <a:pt x="1068" y="163"/>
                  </a:lnTo>
                  <a:lnTo>
                    <a:pt x="989" y="172"/>
                  </a:lnTo>
                  <a:lnTo>
                    <a:pt x="913" y="188"/>
                  </a:lnTo>
                  <a:lnTo>
                    <a:pt x="838" y="210"/>
                  </a:lnTo>
                  <a:lnTo>
                    <a:pt x="764" y="238"/>
                  </a:lnTo>
                  <a:lnTo>
                    <a:pt x="705" y="264"/>
                  </a:lnTo>
                  <a:lnTo>
                    <a:pt x="650" y="295"/>
                  </a:lnTo>
                  <a:lnTo>
                    <a:pt x="595" y="329"/>
                  </a:lnTo>
                  <a:lnTo>
                    <a:pt x="545" y="365"/>
                  </a:lnTo>
                  <a:lnTo>
                    <a:pt x="495" y="407"/>
                  </a:lnTo>
                  <a:lnTo>
                    <a:pt x="450" y="449"/>
                  </a:lnTo>
                  <a:lnTo>
                    <a:pt x="406" y="496"/>
                  </a:lnTo>
                  <a:lnTo>
                    <a:pt x="366" y="544"/>
                  </a:lnTo>
                  <a:lnTo>
                    <a:pt x="330" y="596"/>
                  </a:lnTo>
                  <a:lnTo>
                    <a:pt x="295" y="649"/>
                  </a:lnTo>
                  <a:lnTo>
                    <a:pt x="265" y="706"/>
                  </a:lnTo>
                  <a:lnTo>
                    <a:pt x="238" y="763"/>
                  </a:lnTo>
                  <a:lnTo>
                    <a:pt x="210" y="837"/>
                  </a:lnTo>
                  <a:lnTo>
                    <a:pt x="188" y="912"/>
                  </a:lnTo>
                  <a:lnTo>
                    <a:pt x="173" y="990"/>
                  </a:lnTo>
                  <a:lnTo>
                    <a:pt x="164" y="1068"/>
                  </a:lnTo>
                  <a:lnTo>
                    <a:pt x="160" y="1148"/>
                  </a:lnTo>
                  <a:lnTo>
                    <a:pt x="164" y="1227"/>
                  </a:lnTo>
                  <a:lnTo>
                    <a:pt x="173" y="1305"/>
                  </a:lnTo>
                  <a:lnTo>
                    <a:pt x="188" y="1382"/>
                  </a:lnTo>
                  <a:lnTo>
                    <a:pt x="210" y="1458"/>
                  </a:lnTo>
                  <a:lnTo>
                    <a:pt x="238" y="1531"/>
                  </a:lnTo>
                  <a:lnTo>
                    <a:pt x="265" y="1590"/>
                  </a:lnTo>
                  <a:lnTo>
                    <a:pt x="295" y="1646"/>
                  </a:lnTo>
                  <a:lnTo>
                    <a:pt x="330" y="1699"/>
                  </a:lnTo>
                  <a:lnTo>
                    <a:pt x="366" y="1751"/>
                  </a:lnTo>
                  <a:lnTo>
                    <a:pt x="406" y="1800"/>
                  </a:lnTo>
                  <a:lnTo>
                    <a:pt x="450" y="1845"/>
                  </a:lnTo>
                  <a:lnTo>
                    <a:pt x="495" y="1889"/>
                  </a:lnTo>
                  <a:lnTo>
                    <a:pt x="545" y="1929"/>
                  </a:lnTo>
                  <a:lnTo>
                    <a:pt x="595" y="1966"/>
                  </a:lnTo>
                  <a:lnTo>
                    <a:pt x="650" y="1999"/>
                  </a:lnTo>
                  <a:lnTo>
                    <a:pt x="705" y="2030"/>
                  </a:lnTo>
                  <a:lnTo>
                    <a:pt x="764" y="2056"/>
                  </a:lnTo>
                  <a:lnTo>
                    <a:pt x="838" y="2085"/>
                  </a:lnTo>
                  <a:lnTo>
                    <a:pt x="913" y="2107"/>
                  </a:lnTo>
                  <a:lnTo>
                    <a:pt x="989" y="2122"/>
                  </a:lnTo>
                  <a:lnTo>
                    <a:pt x="1068" y="2132"/>
                  </a:lnTo>
                  <a:lnTo>
                    <a:pt x="1147" y="2134"/>
                  </a:lnTo>
                  <a:lnTo>
                    <a:pt x="1228" y="2132"/>
                  </a:lnTo>
                  <a:lnTo>
                    <a:pt x="1305" y="2122"/>
                  </a:lnTo>
                  <a:lnTo>
                    <a:pt x="1382" y="2107"/>
                  </a:lnTo>
                  <a:lnTo>
                    <a:pt x="1458" y="2085"/>
                  </a:lnTo>
                  <a:lnTo>
                    <a:pt x="1532" y="2056"/>
                  </a:lnTo>
                  <a:lnTo>
                    <a:pt x="1589" y="2030"/>
                  </a:lnTo>
                  <a:lnTo>
                    <a:pt x="1646" y="1999"/>
                  </a:lnTo>
                  <a:lnTo>
                    <a:pt x="1699" y="1966"/>
                  </a:lnTo>
                  <a:lnTo>
                    <a:pt x="1751" y="1929"/>
                  </a:lnTo>
                  <a:lnTo>
                    <a:pt x="1799" y="1889"/>
                  </a:lnTo>
                  <a:lnTo>
                    <a:pt x="1846" y="1845"/>
                  </a:lnTo>
                  <a:lnTo>
                    <a:pt x="1889" y="1800"/>
                  </a:lnTo>
                  <a:lnTo>
                    <a:pt x="1929" y="1751"/>
                  </a:lnTo>
                  <a:lnTo>
                    <a:pt x="1966" y="1699"/>
                  </a:lnTo>
                  <a:lnTo>
                    <a:pt x="2000" y="1646"/>
                  </a:lnTo>
                  <a:lnTo>
                    <a:pt x="2031" y="1590"/>
                  </a:lnTo>
                  <a:lnTo>
                    <a:pt x="2057" y="1531"/>
                  </a:lnTo>
                  <a:lnTo>
                    <a:pt x="2086" y="1458"/>
                  </a:lnTo>
                  <a:lnTo>
                    <a:pt x="2106" y="1382"/>
                  </a:lnTo>
                  <a:lnTo>
                    <a:pt x="2122" y="1305"/>
                  </a:lnTo>
                  <a:lnTo>
                    <a:pt x="2132" y="1227"/>
                  </a:lnTo>
                  <a:lnTo>
                    <a:pt x="2135" y="1148"/>
                  </a:lnTo>
                  <a:lnTo>
                    <a:pt x="2132" y="1068"/>
                  </a:lnTo>
                  <a:lnTo>
                    <a:pt x="2122" y="990"/>
                  </a:lnTo>
                  <a:lnTo>
                    <a:pt x="2106" y="912"/>
                  </a:lnTo>
                  <a:lnTo>
                    <a:pt x="2086" y="837"/>
                  </a:lnTo>
                  <a:lnTo>
                    <a:pt x="2057" y="763"/>
                  </a:lnTo>
                  <a:lnTo>
                    <a:pt x="2031" y="706"/>
                  </a:lnTo>
                  <a:lnTo>
                    <a:pt x="2000" y="649"/>
                  </a:lnTo>
                  <a:lnTo>
                    <a:pt x="1966" y="596"/>
                  </a:lnTo>
                  <a:lnTo>
                    <a:pt x="1929" y="544"/>
                  </a:lnTo>
                  <a:lnTo>
                    <a:pt x="1889" y="496"/>
                  </a:lnTo>
                  <a:lnTo>
                    <a:pt x="1846" y="449"/>
                  </a:lnTo>
                  <a:lnTo>
                    <a:pt x="1799" y="407"/>
                  </a:lnTo>
                  <a:lnTo>
                    <a:pt x="1751" y="365"/>
                  </a:lnTo>
                  <a:lnTo>
                    <a:pt x="1699" y="329"/>
                  </a:lnTo>
                  <a:lnTo>
                    <a:pt x="1646" y="295"/>
                  </a:lnTo>
                  <a:lnTo>
                    <a:pt x="1589" y="264"/>
                  </a:lnTo>
                  <a:lnTo>
                    <a:pt x="1532" y="238"/>
                  </a:lnTo>
                  <a:lnTo>
                    <a:pt x="1458" y="210"/>
                  </a:lnTo>
                  <a:lnTo>
                    <a:pt x="1382" y="188"/>
                  </a:lnTo>
                  <a:lnTo>
                    <a:pt x="1305" y="172"/>
                  </a:lnTo>
                  <a:lnTo>
                    <a:pt x="1228" y="163"/>
                  </a:lnTo>
                  <a:lnTo>
                    <a:pt x="1147" y="160"/>
                  </a:lnTo>
                  <a:close/>
                  <a:moveTo>
                    <a:pt x="1147" y="0"/>
                  </a:moveTo>
                  <a:lnTo>
                    <a:pt x="1241" y="3"/>
                  </a:lnTo>
                  <a:lnTo>
                    <a:pt x="1331" y="14"/>
                  </a:lnTo>
                  <a:lnTo>
                    <a:pt x="1421" y="32"/>
                  </a:lnTo>
                  <a:lnTo>
                    <a:pt x="1509" y="58"/>
                  </a:lnTo>
                  <a:lnTo>
                    <a:pt x="1594" y="89"/>
                  </a:lnTo>
                  <a:lnTo>
                    <a:pt x="1662" y="120"/>
                  </a:lnTo>
                  <a:lnTo>
                    <a:pt x="1727" y="156"/>
                  </a:lnTo>
                  <a:lnTo>
                    <a:pt x="1790" y="195"/>
                  </a:lnTo>
                  <a:lnTo>
                    <a:pt x="1848" y="238"/>
                  </a:lnTo>
                  <a:lnTo>
                    <a:pt x="1905" y="285"/>
                  </a:lnTo>
                  <a:lnTo>
                    <a:pt x="1960" y="335"/>
                  </a:lnTo>
                  <a:lnTo>
                    <a:pt x="2009" y="390"/>
                  </a:lnTo>
                  <a:lnTo>
                    <a:pt x="2056" y="445"/>
                  </a:lnTo>
                  <a:lnTo>
                    <a:pt x="2100" y="505"/>
                  </a:lnTo>
                  <a:lnTo>
                    <a:pt x="2139" y="569"/>
                  </a:lnTo>
                  <a:lnTo>
                    <a:pt x="2174" y="633"/>
                  </a:lnTo>
                  <a:lnTo>
                    <a:pt x="2205" y="701"/>
                  </a:lnTo>
                  <a:lnTo>
                    <a:pt x="2237" y="786"/>
                  </a:lnTo>
                  <a:lnTo>
                    <a:pt x="2263" y="874"/>
                  </a:lnTo>
                  <a:lnTo>
                    <a:pt x="2281" y="964"/>
                  </a:lnTo>
                  <a:lnTo>
                    <a:pt x="2292" y="1055"/>
                  </a:lnTo>
                  <a:lnTo>
                    <a:pt x="2296" y="1148"/>
                  </a:lnTo>
                  <a:lnTo>
                    <a:pt x="2292" y="1240"/>
                  </a:lnTo>
                  <a:lnTo>
                    <a:pt x="2281" y="1331"/>
                  </a:lnTo>
                  <a:lnTo>
                    <a:pt x="2263" y="1420"/>
                  </a:lnTo>
                  <a:lnTo>
                    <a:pt x="2237" y="1508"/>
                  </a:lnTo>
                  <a:lnTo>
                    <a:pt x="2205" y="1594"/>
                  </a:lnTo>
                  <a:lnTo>
                    <a:pt x="2174" y="1661"/>
                  </a:lnTo>
                  <a:lnTo>
                    <a:pt x="2139" y="1726"/>
                  </a:lnTo>
                  <a:lnTo>
                    <a:pt x="2100" y="1789"/>
                  </a:lnTo>
                  <a:lnTo>
                    <a:pt x="2056" y="1849"/>
                  </a:lnTo>
                  <a:lnTo>
                    <a:pt x="2009" y="1905"/>
                  </a:lnTo>
                  <a:lnTo>
                    <a:pt x="1960" y="1959"/>
                  </a:lnTo>
                  <a:lnTo>
                    <a:pt x="1905" y="2010"/>
                  </a:lnTo>
                  <a:lnTo>
                    <a:pt x="1848" y="2056"/>
                  </a:lnTo>
                  <a:lnTo>
                    <a:pt x="1790" y="2099"/>
                  </a:lnTo>
                  <a:lnTo>
                    <a:pt x="1727" y="2138"/>
                  </a:lnTo>
                  <a:lnTo>
                    <a:pt x="1662" y="2174"/>
                  </a:lnTo>
                  <a:lnTo>
                    <a:pt x="1594" y="2205"/>
                  </a:lnTo>
                  <a:lnTo>
                    <a:pt x="1509" y="2238"/>
                  </a:lnTo>
                  <a:lnTo>
                    <a:pt x="1421" y="2262"/>
                  </a:lnTo>
                  <a:lnTo>
                    <a:pt x="1331" y="2281"/>
                  </a:lnTo>
                  <a:lnTo>
                    <a:pt x="1241" y="2291"/>
                  </a:lnTo>
                  <a:lnTo>
                    <a:pt x="1147" y="2295"/>
                  </a:lnTo>
                  <a:lnTo>
                    <a:pt x="1055" y="2291"/>
                  </a:lnTo>
                  <a:lnTo>
                    <a:pt x="965" y="2281"/>
                  </a:lnTo>
                  <a:lnTo>
                    <a:pt x="875" y="2262"/>
                  </a:lnTo>
                  <a:lnTo>
                    <a:pt x="787" y="2238"/>
                  </a:lnTo>
                  <a:lnTo>
                    <a:pt x="700" y="2205"/>
                  </a:lnTo>
                  <a:lnTo>
                    <a:pt x="634" y="2174"/>
                  </a:lnTo>
                  <a:lnTo>
                    <a:pt x="568" y="2138"/>
                  </a:lnTo>
                  <a:lnTo>
                    <a:pt x="506" y="2099"/>
                  </a:lnTo>
                  <a:lnTo>
                    <a:pt x="446" y="2056"/>
                  </a:lnTo>
                  <a:lnTo>
                    <a:pt x="389" y="2010"/>
                  </a:lnTo>
                  <a:lnTo>
                    <a:pt x="336" y="1959"/>
                  </a:lnTo>
                  <a:lnTo>
                    <a:pt x="285" y="1905"/>
                  </a:lnTo>
                  <a:lnTo>
                    <a:pt x="239" y="1849"/>
                  </a:lnTo>
                  <a:lnTo>
                    <a:pt x="196" y="1789"/>
                  </a:lnTo>
                  <a:lnTo>
                    <a:pt x="156" y="1726"/>
                  </a:lnTo>
                  <a:lnTo>
                    <a:pt x="121" y="1661"/>
                  </a:lnTo>
                  <a:lnTo>
                    <a:pt x="90" y="1594"/>
                  </a:lnTo>
                  <a:lnTo>
                    <a:pt x="57" y="1508"/>
                  </a:lnTo>
                  <a:lnTo>
                    <a:pt x="33" y="1420"/>
                  </a:lnTo>
                  <a:lnTo>
                    <a:pt x="15" y="1331"/>
                  </a:lnTo>
                  <a:lnTo>
                    <a:pt x="3" y="1240"/>
                  </a:lnTo>
                  <a:lnTo>
                    <a:pt x="0" y="1148"/>
                  </a:lnTo>
                  <a:lnTo>
                    <a:pt x="3" y="1055"/>
                  </a:lnTo>
                  <a:lnTo>
                    <a:pt x="15" y="964"/>
                  </a:lnTo>
                  <a:lnTo>
                    <a:pt x="33" y="874"/>
                  </a:lnTo>
                  <a:lnTo>
                    <a:pt x="57" y="786"/>
                  </a:lnTo>
                  <a:lnTo>
                    <a:pt x="90" y="701"/>
                  </a:lnTo>
                  <a:lnTo>
                    <a:pt x="121" y="633"/>
                  </a:lnTo>
                  <a:lnTo>
                    <a:pt x="156" y="569"/>
                  </a:lnTo>
                  <a:lnTo>
                    <a:pt x="196" y="505"/>
                  </a:lnTo>
                  <a:lnTo>
                    <a:pt x="239" y="445"/>
                  </a:lnTo>
                  <a:lnTo>
                    <a:pt x="285" y="390"/>
                  </a:lnTo>
                  <a:lnTo>
                    <a:pt x="336" y="335"/>
                  </a:lnTo>
                  <a:lnTo>
                    <a:pt x="389" y="285"/>
                  </a:lnTo>
                  <a:lnTo>
                    <a:pt x="446" y="238"/>
                  </a:lnTo>
                  <a:lnTo>
                    <a:pt x="506" y="195"/>
                  </a:lnTo>
                  <a:lnTo>
                    <a:pt x="568" y="156"/>
                  </a:lnTo>
                  <a:lnTo>
                    <a:pt x="634" y="120"/>
                  </a:lnTo>
                  <a:lnTo>
                    <a:pt x="700" y="89"/>
                  </a:lnTo>
                  <a:lnTo>
                    <a:pt x="787" y="58"/>
                  </a:lnTo>
                  <a:lnTo>
                    <a:pt x="875" y="32"/>
                  </a:lnTo>
                  <a:lnTo>
                    <a:pt x="965" y="14"/>
                  </a:lnTo>
                  <a:lnTo>
                    <a:pt x="1055" y="3"/>
                  </a:lnTo>
                  <a:lnTo>
                    <a:pt x="1147" y="0"/>
                  </a:lnTo>
                  <a:close/>
                </a:path>
              </a:pathLst>
            </a:custGeom>
            <a:solidFill>
              <a:srgbClr val="00B05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0" name="Freeform 12"/>
            <p:cNvSpPr>
              <a:spLocks/>
            </p:cNvSpPr>
            <p:nvPr/>
          </p:nvSpPr>
          <p:spPr bwMode="auto">
            <a:xfrm>
              <a:off x="3750718" y="1375468"/>
              <a:ext cx="109137" cy="177696"/>
            </a:xfrm>
            <a:custGeom>
              <a:avLst/>
              <a:gdLst>
                <a:gd name="T0" fmla="*/ 0 w 624"/>
                <a:gd name="T1" fmla="*/ 0 h 1015"/>
                <a:gd name="T2" fmla="*/ 243 w 624"/>
                <a:gd name="T3" fmla="*/ 0 h 1015"/>
                <a:gd name="T4" fmla="*/ 258 w 624"/>
                <a:gd name="T5" fmla="*/ 80 h 1015"/>
                <a:gd name="T6" fmla="*/ 271 w 624"/>
                <a:gd name="T7" fmla="*/ 154 h 1015"/>
                <a:gd name="T8" fmla="*/ 283 w 624"/>
                <a:gd name="T9" fmla="*/ 219 h 1015"/>
                <a:gd name="T10" fmla="*/ 292 w 624"/>
                <a:gd name="T11" fmla="*/ 276 h 1015"/>
                <a:gd name="T12" fmla="*/ 298 w 624"/>
                <a:gd name="T13" fmla="*/ 325 h 1015"/>
                <a:gd name="T14" fmla="*/ 304 w 624"/>
                <a:gd name="T15" fmla="*/ 367 h 1015"/>
                <a:gd name="T16" fmla="*/ 307 w 624"/>
                <a:gd name="T17" fmla="*/ 400 h 1015"/>
                <a:gd name="T18" fmla="*/ 318 w 624"/>
                <a:gd name="T19" fmla="*/ 333 h 1015"/>
                <a:gd name="T20" fmla="*/ 329 w 624"/>
                <a:gd name="T21" fmla="*/ 258 h 1015"/>
                <a:gd name="T22" fmla="*/ 345 w 624"/>
                <a:gd name="T23" fmla="*/ 179 h 1015"/>
                <a:gd name="T24" fmla="*/ 362 w 624"/>
                <a:gd name="T25" fmla="*/ 92 h 1015"/>
                <a:gd name="T26" fmla="*/ 381 w 624"/>
                <a:gd name="T27" fmla="*/ 0 h 1015"/>
                <a:gd name="T28" fmla="*/ 624 w 624"/>
                <a:gd name="T29" fmla="*/ 0 h 1015"/>
                <a:gd name="T30" fmla="*/ 504 w 624"/>
                <a:gd name="T31" fmla="*/ 399 h 1015"/>
                <a:gd name="T32" fmla="*/ 615 w 624"/>
                <a:gd name="T33" fmla="*/ 399 h 1015"/>
                <a:gd name="T34" fmla="*/ 615 w 624"/>
                <a:gd name="T35" fmla="*/ 507 h 1015"/>
                <a:gd name="T36" fmla="*/ 472 w 624"/>
                <a:gd name="T37" fmla="*/ 507 h 1015"/>
                <a:gd name="T38" fmla="*/ 431 w 624"/>
                <a:gd name="T39" fmla="*/ 647 h 1015"/>
                <a:gd name="T40" fmla="*/ 615 w 624"/>
                <a:gd name="T41" fmla="*/ 647 h 1015"/>
                <a:gd name="T42" fmla="*/ 615 w 624"/>
                <a:gd name="T43" fmla="*/ 754 h 1015"/>
                <a:gd name="T44" fmla="*/ 431 w 624"/>
                <a:gd name="T45" fmla="*/ 754 h 1015"/>
                <a:gd name="T46" fmla="*/ 431 w 624"/>
                <a:gd name="T47" fmla="*/ 1015 h 1015"/>
                <a:gd name="T48" fmla="*/ 187 w 624"/>
                <a:gd name="T49" fmla="*/ 1015 h 1015"/>
                <a:gd name="T50" fmla="*/ 187 w 624"/>
                <a:gd name="T51" fmla="*/ 754 h 1015"/>
                <a:gd name="T52" fmla="*/ 9 w 624"/>
                <a:gd name="T53" fmla="*/ 754 h 1015"/>
                <a:gd name="T54" fmla="*/ 9 w 624"/>
                <a:gd name="T55" fmla="*/ 647 h 1015"/>
                <a:gd name="T56" fmla="*/ 187 w 624"/>
                <a:gd name="T57" fmla="*/ 647 h 1015"/>
                <a:gd name="T58" fmla="*/ 147 w 624"/>
                <a:gd name="T59" fmla="*/ 507 h 1015"/>
                <a:gd name="T60" fmla="*/ 9 w 624"/>
                <a:gd name="T61" fmla="*/ 507 h 1015"/>
                <a:gd name="T62" fmla="*/ 9 w 624"/>
                <a:gd name="T63" fmla="*/ 399 h 1015"/>
                <a:gd name="T64" fmla="*/ 116 w 624"/>
                <a:gd name="T65" fmla="*/ 399 h 1015"/>
                <a:gd name="T66" fmla="*/ 0 w 624"/>
                <a:gd name="T67" fmla="*/ 0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4" h="1015">
                  <a:moveTo>
                    <a:pt x="0" y="0"/>
                  </a:moveTo>
                  <a:lnTo>
                    <a:pt x="243" y="0"/>
                  </a:lnTo>
                  <a:lnTo>
                    <a:pt x="258" y="80"/>
                  </a:lnTo>
                  <a:lnTo>
                    <a:pt x="271" y="154"/>
                  </a:lnTo>
                  <a:lnTo>
                    <a:pt x="283" y="219"/>
                  </a:lnTo>
                  <a:lnTo>
                    <a:pt x="292" y="276"/>
                  </a:lnTo>
                  <a:lnTo>
                    <a:pt x="298" y="325"/>
                  </a:lnTo>
                  <a:lnTo>
                    <a:pt x="304" y="367"/>
                  </a:lnTo>
                  <a:lnTo>
                    <a:pt x="307" y="400"/>
                  </a:lnTo>
                  <a:lnTo>
                    <a:pt x="318" y="333"/>
                  </a:lnTo>
                  <a:lnTo>
                    <a:pt x="329" y="258"/>
                  </a:lnTo>
                  <a:lnTo>
                    <a:pt x="345" y="179"/>
                  </a:lnTo>
                  <a:lnTo>
                    <a:pt x="362" y="92"/>
                  </a:lnTo>
                  <a:lnTo>
                    <a:pt x="381" y="0"/>
                  </a:lnTo>
                  <a:lnTo>
                    <a:pt x="624" y="0"/>
                  </a:lnTo>
                  <a:lnTo>
                    <a:pt x="504" y="399"/>
                  </a:lnTo>
                  <a:lnTo>
                    <a:pt x="615" y="399"/>
                  </a:lnTo>
                  <a:lnTo>
                    <a:pt x="615" y="507"/>
                  </a:lnTo>
                  <a:lnTo>
                    <a:pt x="472" y="507"/>
                  </a:lnTo>
                  <a:lnTo>
                    <a:pt x="431" y="647"/>
                  </a:lnTo>
                  <a:lnTo>
                    <a:pt x="615" y="647"/>
                  </a:lnTo>
                  <a:lnTo>
                    <a:pt x="615" y="754"/>
                  </a:lnTo>
                  <a:lnTo>
                    <a:pt x="431" y="754"/>
                  </a:lnTo>
                  <a:lnTo>
                    <a:pt x="431" y="1015"/>
                  </a:lnTo>
                  <a:lnTo>
                    <a:pt x="187" y="1015"/>
                  </a:lnTo>
                  <a:lnTo>
                    <a:pt x="187" y="754"/>
                  </a:lnTo>
                  <a:lnTo>
                    <a:pt x="9" y="754"/>
                  </a:lnTo>
                  <a:lnTo>
                    <a:pt x="9" y="647"/>
                  </a:lnTo>
                  <a:lnTo>
                    <a:pt x="187" y="647"/>
                  </a:lnTo>
                  <a:lnTo>
                    <a:pt x="147" y="507"/>
                  </a:lnTo>
                  <a:lnTo>
                    <a:pt x="9" y="507"/>
                  </a:lnTo>
                  <a:lnTo>
                    <a:pt x="9" y="399"/>
                  </a:lnTo>
                  <a:lnTo>
                    <a:pt x="116" y="399"/>
                  </a:lnTo>
                  <a:lnTo>
                    <a:pt x="0" y="0"/>
                  </a:lnTo>
                  <a:close/>
                </a:path>
              </a:pathLst>
            </a:custGeom>
            <a:solidFill>
              <a:srgbClr val="00B05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1" name="Freeform 13"/>
            <p:cNvSpPr>
              <a:spLocks/>
            </p:cNvSpPr>
            <p:nvPr/>
          </p:nvSpPr>
          <p:spPr bwMode="auto">
            <a:xfrm>
              <a:off x="3540491" y="1548967"/>
              <a:ext cx="512102" cy="512451"/>
            </a:xfrm>
            <a:custGeom>
              <a:avLst/>
              <a:gdLst>
                <a:gd name="T0" fmla="*/ 1574 w 2929"/>
                <a:gd name="T1" fmla="*/ 4 h 2929"/>
                <a:gd name="T2" fmla="*/ 1785 w 2929"/>
                <a:gd name="T3" fmla="*/ 35 h 2929"/>
                <a:gd name="T4" fmla="*/ 1986 w 2929"/>
                <a:gd name="T5" fmla="*/ 96 h 2929"/>
                <a:gd name="T6" fmla="*/ 2174 w 2929"/>
                <a:gd name="T7" fmla="*/ 183 h 2929"/>
                <a:gd name="T8" fmla="*/ 2345 w 2929"/>
                <a:gd name="T9" fmla="*/ 294 h 2929"/>
                <a:gd name="T10" fmla="*/ 2500 w 2929"/>
                <a:gd name="T11" fmla="*/ 429 h 2929"/>
                <a:gd name="T12" fmla="*/ 2634 w 2929"/>
                <a:gd name="T13" fmla="*/ 583 h 2929"/>
                <a:gd name="T14" fmla="*/ 2746 w 2929"/>
                <a:gd name="T15" fmla="*/ 755 h 2929"/>
                <a:gd name="T16" fmla="*/ 2834 w 2929"/>
                <a:gd name="T17" fmla="*/ 942 h 2929"/>
                <a:gd name="T18" fmla="*/ 2894 w 2929"/>
                <a:gd name="T19" fmla="*/ 1143 h 2929"/>
                <a:gd name="T20" fmla="*/ 2925 w 2929"/>
                <a:gd name="T21" fmla="*/ 1356 h 2929"/>
                <a:gd name="T22" fmla="*/ 2925 w 2929"/>
                <a:gd name="T23" fmla="*/ 1574 h 2929"/>
                <a:gd name="T24" fmla="*/ 2894 w 2929"/>
                <a:gd name="T25" fmla="*/ 1786 h 2929"/>
                <a:gd name="T26" fmla="*/ 2834 w 2929"/>
                <a:gd name="T27" fmla="*/ 1987 h 2929"/>
                <a:gd name="T28" fmla="*/ 2746 w 2929"/>
                <a:gd name="T29" fmla="*/ 2174 h 2929"/>
                <a:gd name="T30" fmla="*/ 2634 w 2929"/>
                <a:gd name="T31" fmla="*/ 2346 h 2929"/>
                <a:gd name="T32" fmla="*/ 2500 w 2929"/>
                <a:gd name="T33" fmla="*/ 2500 h 2929"/>
                <a:gd name="T34" fmla="*/ 2345 w 2929"/>
                <a:gd name="T35" fmla="*/ 2635 h 2929"/>
                <a:gd name="T36" fmla="*/ 2174 w 2929"/>
                <a:gd name="T37" fmla="*/ 2746 h 2929"/>
                <a:gd name="T38" fmla="*/ 1986 w 2929"/>
                <a:gd name="T39" fmla="*/ 2833 h 2929"/>
                <a:gd name="T40" fmla="*/ 1785 w 2929"/>
                <a:gd name="T41" fmla="*/ 2894 h 2929"/>
                <a:gd name="T42" fmla="*/ 1574 w 2929"/>
                <a:gd name="T43" fmla="*/ 2925 h 2929"/>
                <a:gd name="T44" fmla="*/ 1355 w 2929"/>
                <a:gd name="T45" fmla="*/ 2925 h 2929"/>
                <a:gd name="T46" fmla="*/ 1143 w 2929"/>
                <a:gd name="T47" fmla="*/ 2894 h 2929"/>
                <a:gd name="T48" fmla="*/ 943 w 2929"/>
                <a:gd name="T49" fmla="*/ 2833 h 2929"/>
                <a:gd name="T50" fmla="*/ 755 w 2929"/>
                <a:gd name="T51" fmla="*/ 2746 h 2929"/>
                <a:gd name="T52" fmla="*/ 583 w 2929"/>
                <a:gd name="T53" fmla="*/ 2635 h 2929"/>
                <a:gd name="T54" fmla="*/ 429 w 2929"/>
                <a:gd name="T55" fmla="*/ 2500 h 2929"/>
                <a:gd name="T56" fmla="*/ 295 w 2929"/>
                <a:gd name="T57" fmla="*/ 2346 h 2929"/>
                <a:gd name="T58" fmla="*/ 182 w 2929"/>
                <a:gd name="T59" fmla="*/ 2174 h 2929"/>
                <a:gd name="T60" fmla="*/ 95 w 2929"/>
                <a:gd name="T61" fmla="*/ 1987 h 2929"/>
                <a:gd name="T62" fmla="*/ 35 w 2929"/>
                <a:gd name="T63" fmla="*/ 1786 h 2929"/>
                <a:gd name="T64" fmla="*/ 3 w 2929"/>
                <a:gd name="T65" fmla="*/ 1574 h 2929"/>
                <a:gd name="T66" fmla="*/ 3 w 2929"/>
                <a:gd name="T67" fmla="*/ 1356 h 2929"/>
                <a:gd name="T68" fmla="*/ 35 w 2929"/>
                <a:gd name="T69" fmla="*/ 1143 h 2929"/>
                <a:gd name="T70" fmla="*/ 95 w 2929"/>
                <a:gd name="T71" fmla="*/ 942 h 2929"/>
                <a:gd name="T72" fmla="*/ 182 w 2929"/>
                <a:gd name="T73" fmla="*/ 755 h 2929"/>
                <a:gd name="T74" fmla="*/ 295 w 2929"/>
                <a:gd name="T75" fmla="*/ 583 h 2929"/>
                <a:gd name="T76" fmla="*/ 429 w 2929"/>
                <a:gd name="T77" fmla="*/ 429 h 2929"/>
                <a:gd name="T78" fmla="*/ 583 w 2929"/>
                <a:gd name="T79" fmla="*/ 294 h 2929"/>
                <a:gd name="T80" fmla="*/ 755 w 2929"/>
                <a:gd name="T81" fmla="*/ 183 h 2929"/>
                <a:gd name="T82" fmla="*/ 943 w 2929"/>
                <a:gd name="T83" fmla="*/ 96 h 2929"/>
                <a:gd name="T84" fmla="*/ 1143 w 2929"/>
                <a:gd name="T85" fmla="*/ 35 h 2929"/>
                <a:gd name="T86" fmla="*/ 1355 w 2929"/>
                <a:gd name="T87" fmla="*/ 4 h 2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29" h="2929">
                  <a:moveTo>
                    <a:pt x="1464" y="0"/>
                  </a:moveTo>
                  <a:lnTo>
                    <a:pt x="1574" y="4"/>
                  </a:lnTo>
                  <a:lnTo>
                    <a:pt x="1680" y="16"/>
                  </a:lnTo>
                  <a:lnTo>
                    <a:pt x="1785" y="35"/>
                  </a:lnTo>
                  <a:lnTo>
                    <a:pt x="1888" y="62"/>
                  </a:lnTo>
                  <a:lnTo>
                    <a:pt x="1986" y="96"/>
                  </a:lnTo>
                  <a:lnTo>
                    <a:pt x="2082" y="136"/>
                  </a:lnTo>
                  <a:lnTo>
                    <a:pt x="2174" y="183"/>
                  </a:lnTo>
                  <a:lnTo>
                    <a:pt x="2262" y="236"/>
                  </a:lnTo>
                  <a:lnTo>
                    <a:pt x="2345" y="294"/>
                  </a:lnTo>
                  <a:lnTo>
                    <a:pt x="2426" y="359"/>
                  </a:lnTo>
                  <a:lnTo>
                    <a:pt x="2500" y="429"/>
                  </a:lnTo>
                  <a:lnTo>
                    <a:pt x="2570" y="503"/>
                  </a:lnTo>
                  <a:lnTo>
                    <a:pt x="2634" y="583"/>
                  </a:lnTo>
                  <a:lnTo>
                    <a:pt x="2693" y="668"/>
                  </a:lnTo>
                  <a:lnTo>
                    <a:pt x="2746" y="755"/>
                  </a:lnTo>
                  <a:lnTo>
                    <a:pt x="2792" y="847"/>
                  </a:lnTo>
                  <a:lnTo>
                    <a:pt x="2834" y="942"/>
                  </a:lnTo>
                  <a:lnTo>
                    <a:pt x="2868" y="1041"/>
                  </a:lnTo>
                  <a:lnTo>
                    <a:pt x="2894" y="1143"/>
                  </a:lnTo>
                  <a:lnTo>
                    <a:pt x="2913" y="1248"/>
                  </a:lnTo>
                  <a:lnTo>
                    <a:pt x="2925" y="1356"/>
                  </a:lnTo>
                  <a:lnTo>
                    <a:pt x="2929" y="1465"/>
                  </a:lnTo>
                  <a:lnTo>
                    <a:pt x="2925" y="1574"/>
                  </a:lnTo>
                  <a:lnTo>
                    <a:pt x="2913" y="1681"/>
                  </a:lnTo>
                  <a:lnTo>
                    <a:pt x="2894" y="1786"/>
                  </a:lnTo>
                  <a:lnTo>
                    <a:pt x="2868" y="1887"/>
                  </a:lnTo>
                  <a:lnTo>
                    <a:pt x="2834" y="1987"/>
                  </a:lnTo>
                  <a:lnTo>
                    <a:pt x="2792" y="2082"/>
                  </a:lnTo>
                  <a:lnTo>
                    <a:pt x="2746" y="2174"/>
                  </a:lnTo>
                  <a:lnTo>
                    <a:pt x="2693" y="2262"/>
                  </a:lnTo>
                  <a:lnTo>
                    <a:pt x="2634" y="2346"/>
                  </a:lnTo>
                  <a:lnTo>
                    <a:pt x="2570" y="2425"/>
                  </a:lnTo>
                  <a:lnTo>
                    <a:pt x="2500" y="2500"/>
                  </a:lnTo>
                  <a:lnTo>
                    <a:pt x="2426" y="2570"/>
                  </a:lnTo>
                  <a:lnTo>
                    <a:pt x="2345" y="2635"/>
                  </a:lnTo>
                  <a:lnTo>
                    <a:pt x="2262" y="2693"/>
                  </a:lnTo>
                  <a:lnTo>
                    <a:pt x="2174" y="2746"/>
                  </a:lnTo>
                  <a:lnTo>
                    <a:pt x="2082" y="2793"/>
                  </a:lnTo>
                  <a:lnTo>
                    <a:pt x="1986" y="2833"/>
                  </a:lnTo>
                  <a:lnTo>
                    <a:pt x="1888" y="2867"/>
                  </a:lnTo>
                  <a:lnTo>
                    <a:pt x="1785" y="2894"/>
                  </a:lnTo>
                  <a:lnTo>
                    <a:pt x="1680" y="2914"/>
                  </a:lnTo>
                  <a:lnTo>
                    <a:pt x="1574" y="2925"/>
                  </a:lnTo>
                  <a:lnTo>
                    <a:pt x="1464" y="2929"/>
                  </a:lnTo>
                  <a:lnTo>
                    <a:pt x="1355" y="2925"/>
                  </a:lnTo>
                  <a:lnTo>
                    <a:pt x="1248" y="2914"/>
                  </a:lnTo>
                  <a:lnTo>
                    <a:pt x="1143" y="2894"/>
                  </a:lnTo>
                  <a:lnTo>
                    <a:pt x="1042" y="2867"/>
                  </a:lnTo>
                  <a:lnTo>
                    <a:pt x="943" y="2833"/>
                  </a:lnTo>
                  <a:lnTo>
                    <a:pt x="847" y="2793"/>
                  </a:lnTo>
                  <a:lnTo>
                    <a:pt x="755" y="2746"/>
                  </a:lnTo>
                  <a:lnTo>
                    <a:pt x="667" y="2693"/>
                  </a:lnTo>
                  <a:lnTo>
                    <a:pt x="583" y="2635"/>
                  </a:lnTo>
                  <a:lnTo>
                    <a:pt x="504" y="2570"/>
                  </a:lnTo>
                  <a:lnTo>
                    <a:pt x="429" y="2500"/>
                  </a:lnTo>
                  <a:lnTo>
                    <a:pt x="359" y="2425"/>
                  </a:lnTo>
                  <a:lnTo>
                    <a:pt x="295" y="2346"/>
                  </a:lnTo>
                  <a:lnTo>
                    <a:pt x="235" y="2262"/>
                  </a:lnTo>
                  <a:lnTo>
                    <a:pt x="182" y="2174"/>
                  </a:lnTo>
                  <a:lnTo>
                    <a:pt x="136" y="2082"/>
                  </a:lnTo>
                  <a:lnTo>
                    <a:pt x="95" y="1987"/>
                  </a:lnTo>
                  <a:lnTo>
                    <a:pt x="62" y="1887"/>
                  </a:lnTo>
                  <a:lnTo>
                    <a:pt x="35" y="1786"/>
                  </a:lnTo>
                  <a:lnTo>
                    <a:pt x="15" y="1681"/>
                  </a:lnTo>
                  <a:lnTo>
                    <a:pt x="3" y="1574"/>
                  </a:lnTo>
                  <a:lnTo>
                    <a:pt x="0" y="1465"/>
                  </a:lnTo>
                  <a:lnTo>
                    <a:pt x="3" y="1356"/>
                  </a:lnTo>
                  <a:lnTo>
                    <a:pt x="15" y="1248"/>
                  </a:lnTo>
                  <a:lnTo>
                    <a:pt x="35" y="1143"/>
                  </a:lnTo>
                  <a:lnTo>
                    <a:pt x="62" y="1041"/>
                  </a:lnTo>
                  <a:lnTo>
                    <a:pt x="95" y="942"/>
                  </a:lnTo>
                  <a:lnTo>
                    <a:pt x="136" y="847"/>
                  </a:lnTo>
                  <a:lnTo>
                    <a:pt x="182" y="755"/>
                  </a:lnTo>
                  <a:lnTo>
                    <a:pt x="235" y="668"/>
                  </a:lnTo>
                  <a:lnTo>
                    <a:pt x="295" y="583"/>
                  </a:lnTo>
                  <a:lnTo>
                    <a:pt x="359" y="503"/>
                  </a:lnTo>
                  <a:lnTo>
                    <a:pt x="429" y="429"/>
                  </a:lnTo>
                  <a:lnTo>
                    <a:pt x="504" y="359"/>
                  </a:lnTo>
                  <a:lnTo>
                    <a:pt x="583" y="294"/>
                  </a:lnTo>
                  <a:lnTo>
                    <a:pt x="667" y="236"/>
                  </a:lnTo>
                  <a:lnTo>
                    <a:pt x="755" y="183"/>
                  </a:lnTo>
                  <a:lnTo>
                    <a:pt x="847" y="136"/>
                  </a:lnTo>
                  <a:lnTo>
                    <a:pt x="943" y="96"/>
                  </a:lnTo>
                  <a:lnTo>
                    <a:pt x="1042" y="62"/>
                  </a:lnTo>
                  <a:lnTo>
                    <a:pt x="1143" y="35"/>
                  </a:lnTo>
                  <a:lnTo>
                    <a:pt x="1248" y="16"/>
                  </a:lnTo>
                  <a:lnTo>
                    <a:pt x="1355" y="4"/>
                  </a:lnTo>
                  <a:lnTo>
                    <a:pt x="1464" y="0"/>
                  </a:lnTo>
                  <a:close/>
                </a:path>
              </a:pathLst>
            </a:custGeom>
            <a:solidFill>
              <a:schemeClr val="bg1"/>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2" name="Freeform 14"/>
            <p:cNvSpPr>
              <a:spLocks noEditPoints="1"/>
            </p:cNvSpPr>
            <p:nvPr/>
          </p:nvSpPr>
          <p:spPr bwMode="auto">
            <a:xfrm>
              <a:off x="3521252" y="1529728"/>
              <a:ext cx="550580" cy="550929"/>
            </a:xfrm>
            <a:custGeom>
              <a:avLst/>
              <a:gdLst>
                <a:gd name="T0" fmla="*/ 1305 w 3150"/>
                <a:gd name="T1" fmla="*/ 246 h 3149"/>
                <a:gd name="T2" fmla="*/ 969 w 3150"/>
                <a:gd name="T3" fmla="*/ 363 h 3149"/>
                <a:gd name="T4" fmla="*/ 681 w 3150"/>
                <a:gd name="T5" fmla="*/ 557 h 3149"/>
                <a:gd name="T6" fmla="*/ 453 w 3150"/>
                <a:gd name="T7" fmla="*/ 818 h 3149"/>
                <a:gd name="T8" fmla="*/ 295 w 3150"/>
                <a:gd name="T9" fmla="*/ 1132 h 3149"/>
                <a:gd name="T10" fmla="*/ 223 w 3150"/>
                <a:gd name="T11" fmla="*/ 1484 h 3149"/>
                <a:gd name="T12" fmla="*/ 248 w 3150"/>
                <a:gd name="T13" fmla="*/ 1844 h 3149"/>
                <a:gd name="T14" fmla="*/ 363 w 3150"/>
                <a:gd name="T15" fmla="*/ 2181 h 3149"/>
                <a:gd name="T16" fmla="*/ 558 w 3150"/>
                <a:gd name="T17" fmla="*/ 2469 h 3149"/>
                <a:gd name="T18" fmla="*/ 818 w 3150"/>
                <a:gd name="T19" fmla="*/ 2698 h 3149"/>
                <a:gd name="T20" fmla="*/ 1132 w 3150"/>
                <a:gd name="T21" fmla="*/ 2855 h 3149"/>
                <a:gd name="T22" fmla="*/ 1484 w 3150"/>
                <a:gd name="T23" fmla="*/ 2926 h 3149"/>
                <a:gd name="T24" fmla="*/ 1845 w 3150"/>
                <a:gd name="T25" fmla="*/ 2902 h 3149"/>
                <a:gd name="T26" fmla="*/ 2182 w 3150"/>
                <a:gd name="T27" fmla="*/ 2787 h 3149"/>
                <a:gd name="T28" fmla="*/ 2469 w 3150"/>
                <a:gd name="T29" fmla="*/ 2592 h 3149"/>
                <a:gd name="T30" fmla="*/ 2699 w 3150"/>
                <a:gd name="T31" fmla="*/ 2332 h 3149"/>
                <a:gd name="T32" fmla="*/ 2855 w 3150"/>
                <a:gd name="T33" fmla="*/ 2018 h 3149"/>
                <a:gd name="T34" fmla="*/ 2927 w 3150"/>
                <a:gd name="T35" fmla="*/ 1665 h 3149"/>
                <a:gd name="T36" fmla="*/ 2903 w 3150"/>
                <a:gd name="T37" fmla="*/ 1305 h 3149"/>
                <a:gd name="T38" fmla="*/ 2787 w 3150"/>
                <a:gd name="T39" fmla="*/ 968 h 3149"/>
                <a:gd name="T40" fmla="*/ 2592 w 3150"/>
                <a:gd name="T41" fmla="*/ 681 h 3149"/>
                <a:gd name="T42" fmla="*/ 2333 w 3150"/>
                <a:gd name="T43" fmla="*/ 451 h 3149"/>
                <a:gd name="T44" fmla="*/ 2018 w 3150"/>
                <a:gd name="T45" fmla="*/ 294 h 3149"/>
                <a:gd name="T46" fmla="*/ 1666 w 3150"/>
                <a:gd name="T47" fmla="*/ 223 h 3149"/>
                <a:gd name="T48" fmla="*/ 1785 w 3150"/>
                <a:gd name="T49" fmla="*/ 13 h 3149"/>
                <a:gd name="T50" fmla="*/ 2188 w 3150"/>
                <a:gd name="T51" fmla="*/ 123 h 3149"/>
                <a:gd name="T52" fmla="*/ 2538 w 3150"/>
                <a:gd name="T53" fmla="*/ 328 h 3149"/>
                <a:gd name="T54" fmla="*/ 2822 w 3150"/>
                <a:gd name="T55" fmla="*/ 612 h 3149"/>
                <a:gd name="T56" fmla="*/ 3027 w 3150"/>
                <a:gd name="T57" fmla="*/ 962 h 3149"/>
                <a:gd name="T58" fmla="*/ 3137 w 3150"/>
                <a:gd name="T59" fmla="*/ 1365 h 3149"/>
                <a:gd name="T60" fmla="*/ 3137 w 3150"/>
                <a:gd name="T61" fmla="*/ 1785 h 3149"/>
                <a:gd name="T62" fmla="*/ 3027 w 3150"/>
                <a:gd name="T63" fmla="*/ 2188 h 3149"/>
                <a:gd name="T64" fmla="*/ 2822 w 3150"/>
                <a:gd name="T65" fmla="*/ 2536 h 3149"/>
                <a:gd name="T66" fmla="*/ 2538 w 3150"/>
                <a:gd name="T67" fmla="*/ 2822 h 3149"/>
                <a:gd name="T68" fmla="*/ 2188 w 3150"/>
                <a:gd name="T69" fmla="*/ 3026 h 3149"/>
                <a:gd name="T70" fmla="*/ 1785 w 3150"/>
                <a:gd name="T71" fmla="*/ 3135 h 3149"/>
                <a:gd name="T72" fmla="*/ 1365 w 3150"/>
                <a:gd name="T73" fmla="*/ 3135 h 3149"/>
                <a:gd name="T74" fmla="*/ 962 w 3150"/>
                <a:gd name="T75" fmla="*/ 3026 h 3149"/>
                <a:gd name="T76" fmla="*/ 613 w 3150"/>
                <a:gd name="T77" fmla="*/ 2822 h 3149"/>
                <a:gd name="T78" fmla="*/ 328 w 3150"/>
                <a:gd name="T79" fmla="*/ 2536 h 3149"/>
                <a:gd name="T80" fmla="*/ 125 w 3150"/>
                <a:gd name="T81" fmla="*/ 2188 h 3149"/>
                <a:gd name="T82" fmla="*/ 15 w 3150"/>
                <a:gd name="T83" fmla="*/ 1785 h 3149"/>
                <a:gd name="T84" fmla="*/ 15 w 3150"/>
                <a:gd name="T85" fmla="*/ 1365 h 3149"/>
                <a:gd name="T86" fmla="*/ 125 w 3150"/>
                <a:gd name="T87" fmla="*/ 962 h 3149"/>
                <a:gd name="T88" fmla="*/ 328 w 3150"/>
                <a:gd name="T89" fmla="*/ 612 h 3149"/>
                <a:gd name="T90" fmla="*/ 613 w 3150"/>
                <a:gd name="T91" fmla="*/ 328 h 3149"/>
                <a:gd name="T92" fmla="*/ 962 w 3150"/>
                <a:gd name="T93" fmla="*/ 123 h 3149"/>
                <a:gd name="T94" fmla="*/ 1365 w 3150"/>
                <a:gd name="T95" fmla="*/ 13 h 3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50" h="3149">
                  <a:moveTo>
                    <a:pt x="1575" y="220"/>
                  </a:moveTo>
                  <a:lnTo>
                    <a:pt x="1484" y="223"/>
                  </a:lnTo>
                  <a:lnTo>
                    <a:pt x="1395" y="232"/>
                  </a:lnTo>
                  <a:lnTo>
                    <a:pt x="1305" y="246"/>
                  </a:lnTo>
                  <a:lnTo>
                    <a:pt x="1219" y="267"/>
                  </a:lnTo>
                  <a:lnTo>
                    <a:pt x="1132" y="294"/>
                  </a:lnTo>
                  <a:lnTo>
                    <a:pt x="1048" y="327"/>
                  </a:lnTo>
                  <a:lnTo>
                    <a:pt x="969" y="363"/>
                  </a:lnTo>
                  <a:lnTo>
                    <a:pt x="892" y="404"/>
                  </a:lnTo>
                  <a:lnTo>
                    <a:pt x="818" y="451"/>
                  </a:lnTo>
                  <a:lnTo>
                    <a:pt x="748" y="502"/>
                  </a:lnTo>
                  <a:lnTo>
                    <a:pt x="681" y="557"/>
                  </a:lnTo>
                  <a:lnTo>
                    <a:pt x="617" y="617"/>
                  </a:lnTo>
                  <a:lnTo>
                    <a:pt x="558" y="681"/>
                  </a:lnTo>
                  <a:lnTo>
                    <a:pt x="503" y="747"/>
                  </a:lnTo>
                  <a:lnTo>
                    <a:pt x="453" y="818"/>
                  </a:lnTo>
                  <a:lnTo>
                    <a:pt x="406" y="892"/>
                  </a:lnTo>
                  <a:lnTo>
                    <a:pt x="363" y="968"/>
                  </a:lnTo>
                  <a:lnTo>
                    <a:pt x="327" y="1047"/>
                  </a:lnTo>
                  <a:lnTo>
                    <a:pt x="295" y="1132"/>
                  </a:lnTo>
                  <a:lnTo>
                    <a:pt x="269" y="1217"/>
                  </a:lnTo>
                  <a:lnTo>
                    <a:pt x="248" y="1305"/>
                  </a:lnTo>
                  <a:lnTo>
                    <a:pt x="232" y="1393"/>
                  </a:lnTo>
                  <a:lnTo>
                    <a:pt x="223" y="1484"/>
                  </a:lnTo>
                  <a:lnTo>
                    <a:pt x="221" y="1575"/>
                  </a:lnTo>
                  <a:lnTo>
                    <a:pt x="223" y="1665"/>
                  </a:lnTo>
                  <a:lnTo>
                    <a:pt x="232" y="1755"/>
                  </a:lnTo>
                  <a:lnTo>
                    <a:pt x="248" y="1844"/>
                  </a:lnTo>
                  <a:lnTo>
                    <a:pt x="269" y="1931"/>
                  </a:lnTo>
                  <a:lnTo>
                    <a:pt x="295" y="2018"/>
                  </a:lnTo>
                  <a:lnTo>
                    <a:pt x="327" y="2102"/>
                  </a:lnTo>
                  <a:lnTo>
                    <a:pt x="363" y="2181"/>
                  </a:lnTo>
                  <a:lnTo>
                    <a:pt x="406" y="2258"/>
                  </a:lnTo>
                  <a:lnTo>
                    <a:pt x="453" y="2332"/>
                  </a:lnTo>
                  <a:lnTo>
                    <a:pt x="503" y="2402"/>
                  </a:lnTo>
                  <a:lnTo>
                    <a:pt x="558" y="2469"/>
                  </a:lnTo>
                  <a:lnTo>
                    <a:pt x="617" y="2532"/>
                  </a:lnTo>
                  <a:lnTo>
                    <a:pt x="681" y="2592"/>
                  </a:lnTo>
                  <a:lnTo>
                    <a:pt x="748" y="2647"/>
                  </a:lnTo>
                  <a:lnTo>
                    <a:pt x="818" y="2698"/>
                  </a:lnTo>
                  <a:lnTo>
                    <a:pt x="892" y="2745"/>
                  </a:lnTo>
                  <a:lnTo>
                    <a:pt x="969" y="2787"/>
                  </a:lnTo>
                  <a:lnTo>
                    <a:pt x="1048" y="2823"/>
                  </a:lnTo>
                  <a:lnTo>
                    <a:pt x="1132" y="2855"/>
                  </a:lnTo>
                  <a:lnTo>
                    <a:pt x="1219" y="2881"/>
                  </a:lnTo>
                  <a:lnTo>
                    <a:pt x="1305" y="2902"/>
                  </a:lnTo>
                  <a:lnTo>
                    <a:pt x="1395" y="2917"/>
                  </a:lnTo>
                  <a:lnTo>
                    <a:pt x="1484" y="2926"/>
                  </a:lnTo>
                  <a:lnTo>
                    <a:pt x="1575" y="2929"/>
                  </a:lnTo>
                  <a:lnTo>
                    <a:pt x="1666" y="2926"/>
                  </a:lnTo>
                  <a:lnTo>
                    <a:pt x="1756" y="2917"/>
                  </a:lnTo>
                  <a:lnTo>
                    <a:pt x="1845" y="2902"/>
                  </a:lnTo>
                  <a:lnTo>
                    <a:pt x="1933" y="2881"/>
                  </a:lnTo>
                  <a:lnTo>
                    <a:pt x="2018" y="2855"/>
                  </a:lnTo>
                  <a:lnTo>
                    <a:pt x="2103" y="2823"/>
                  </a:lnTo>
                  <a:lnTo>
                    <a:pt x="2182" y="2787"/>
                  </a:lnTo>
                  <a:lnTo>
                    <a:pt x="2258" y="2745"/>
                  </a:lnTo>
                  <a:lnTo>
                    <a:pt x="2333" y="2698"/>
                  </a:lnTo>
                  <a:lnTo>
                    <a:pt x="2403" y="2647"/>
                  </a:lnTo>
                  <a:lnTo>
                    <a:pt x="2469" y="2592"/>
                  </a:lnTo>
                  <a:lnTo>
                    <a:pt x="2533" y="2532"/>
                  </a:lnTo>
                  <a:lnTo>
                    <a:pt x="2592" y="2469"/>
                  </a:lnTo>
                  <a:lnTo>
                    <a:pt x="2648" y="2402"/>
                  </a:lnTo>
                  <a:lnTo>
                    <a:pt x="2699" y="2332"/>
                  </a:lnTo>
                  <a:lnTo>
                    <a:pt x="2745" y="2258"/>
                  </a:lnTo>
                  <a:lnTo>
                    <a:pt x="2787" y="2181"/>
                  </a:lnTo>
                  <a:lnTo>
                    <a:pt x="2823" y="2102"/>
                  </a:lnTo>
                  <a:lnTo>
                    <a:pt x="2855" y="2018"/>
                  </a:lnTo>
                  <a:lnTo>
                    <a:pt x="2883" y="1931"/>
                  </a:lnTo>
                  <a:lnTo>
                    <a:pt x="2903" y="1844"/>
                  </a:lnTo>
                  <a:lnTo>
                    <a:pt x="2918" y="1755"/>
                  </a:lnTo>
                  <a:lnTo>
                    <a:pt x="2927" y="1665"/>
                  </a:lnTo>
                  <a:lnTo>
                    <a:pt x="2929" y="1575"/>
                  </a:lnTo>
                  <a:lnTo>
                    <a:pt x="2927" y="1484"/>
                  </a:lnTo>
                  <a:lnTo>
                    <a:pt x="2918" y="1393"/>
                  </a:lnTo>
                  <a:lnTo>
                    <a:pt x="2903" y="1305"/>
                  </a:lnTo>
                  <a:lnTo>
                    <a:pt x="2883" y="1217"/>
                  </a:lnTo>
                  <a:lnTo>
                    <a:pt x="2855" y="1132"/>
                  </a:lnTo>
                  <a:lnTo>
                    <a:pt x="2823" y="1047"/>
                  </a:lnTo>
                  <a:lnTo>
                    <a:pt x="2787" y="968"/>
                  </a:lnTo>
                  <a:lnTo>
                    <a:pt x="2745" y="892"/>
                  </a:lnTo>
                  <a:lnTo>
                    <a:pt x="2699" y="818"/>
                  </a:lnTo>
                  <a:lnTo>
                    <a:pt x="2648" y="747"/>
                  </a:lnTo>
                  <a:lnTo>
                    <a:pt x="2592" y="681"/>
                  </a:lnTo>
                  <a:lnTo>
                    <a:pt x="2533" y="617"/>
                  </a:lnTo>
                  <a:lnTo>
                    <a:pt x="2469" y="557"/>
                  </a:lnTo>
                  <a:lnTo>
                    <a:pt x="2403" y="502"/>
                  </a:lnTo>
                  <a:lnTo>
                    <a:pt x="2333" y="451"/>
                  </a:lnTo>
                  <a:lnTo>
                    <a:pt x="2258" y="404"/>
                  </a:lnTo>
                  <a:lnTo>
                    <a:pt x="2182" y="363"/>
                  </a:lnTo>
                  <a:lnTo>
                    <a:pt x="2103" y="327"/>
                  </a:lnTo>
                  <a:lnTo>
                    <a:pt x="2018" y="294"/>
                  </a:lnTo>
                  <a:lnTo>
                    <a:pt x="1933" y="267"/>
                  </a:lnTo>
                  <a:lnTo>
                    <a:pt x="1845" y="246"/>
                  </a:lnTo>
                  <a:lnTo>
                    <a:pt x="1756" y="232"/>
                  </a:lnTo>
                  <a:lnTo>
                    <a:pt x="1666" y="223"/>
                  </a:lnTo>
                  <a:lnTo>
                    <a:pt x="1575" y="220"/>
                  </a:lnTo>
                  <a:close/>
                  <a:moveTo>
                    <a:pt x="1575" y="0"/>
                  </a:moveTo>
                  <a:lnTo>
                    <a:pt x="1681" y="3"/>
                  </a:lnTo>
                  <a:lnTo>
                    <a:pt x="1785" y="13"/>
                  </a:lnTo>
                  <a:lnTo>
                    <a:pt x="1889" y="31"/>
                  </a:lnTo>
                  <a:lnTo>
                    <a:pt x="1990" y="55"/>
                  </a:lnTo>
                  <a:lnTo>
                    <a:pt x="2091" y="86"/>
                  </a:lnTo>
                  <a:lnTo>
                    <a:pt x="2188" y="123"/>
                  </a:lnTo>
                  <a:lnTo>
                    <a:pt x="2280" y="166"/>
                  </a:lnTo>
                  <a:lnTo>
                    <a:pt x="2369" y="214"/>
                  </a:lnTo>
                  <a:lnTo>
                    <a:pt x="2456" y="268"/>
                  </a:lnTo>
                  <a:lnTo>
                    <a:pt x="2538" y="328"/>
                  </a:lnTo>
                  <a:lnTo>
                    <a:pt x="2616" y="392"/>
                  </a:lnTo>
                  <a:lnTo>
                    <a:pt x="2690" y="461"/>
                  </a:lnTo>
                  <a:lnTo>
                    <a:pt x="2758" y="534"/>
                  </a:lnTo>
                  <a:lnTo>
                    <a:pt x="2822" y="612"/>
                  </a:lnTo>
                  <a:lnTo>
                    <a:pt x="2881" y="693"/>
                  </a:lnTo>
                  <a:lnTo>
                    <a:pt x="2936" y="780"/>
                  </a:lnTo>
                  <a:lnTo>
                    <a:pt x="2984" y="870"/>
                  </a:lnTo>
                  <a:lnTo>
                    <a:pt x="3027" y="962"/>
                  </a:lnTo>
                  <a:lnTo>
                    <a:pt x="3064" y="1060"/>
                  </a:lnTo>
                  <a:lnTo>
                    <a:pt x="3095" y="1160"/>
                  </a:lnTo>
                  <a:lnTo>
                    <a:pt x="3119" y="1261"/>
                  </a:lnTo>
                  <a:lnTo>
                    <a:pt x="3137" y="1365"/>
                  </a:lnTo>
                  <a:lnTo>
                    <a:pt x="3147" y="1468"/>
                  </a:lnTo>
                  <a:lnTo>
                    <a:pt x="3150" y="1575"/>
                  </a:lnTo>
                  <a:lnTo>
                    <a:pt x="3147" y="1680"/>
                  </a:lnTo>
                  <a:lnTo>
                    <a:pt x="3137" y="1785"/>
                  </a:lnTo>
                  <a:lnTo>
                    <a:pt x="3119" y="1888"/>
                  </a:lnTo>
                  <a:lnTo>
                    <a:pt x="3095" y="1989"/>
                  </a:lnTo>
                  <a:lnTo>
                    <a:pt x="3064" y="2089"/>
                  </a:lnTo>
                  <a:lnTo>
                    <a:pt x="3027" y="2188"/>
                  </a:lnTo>
                  <a:lnTo>
                    <a:pt x="2984" y="2280"/>
                  </a:lnTo>
                  <a:lnTo>
                    <a:pt x="2936" y="2369"/>
                  </a:lnTo>
                  <a:lnTo>
                    <a:pt x="2881" y="2455"/>
                  </a:lnTo>
                  <a:lnTo>
                    <a:pt x="2822" y="2536"/>
                  </a:lnTo>
                  <a:lnTo>
                    <a:pt x="2758" y="2614"/>
                  </a:lnTo>
                  <a:lnTo>
                    <a:pt x="2690" y="2688"/>
                  </a:lnTo>
                  <a:lnTo>
                    <a:pt x="2616" y="2757"/>
                  </a:lnTo>
                  <a:lnTo>
                    <a:pt x="2538" y="2822"/>
                  </a:lnTo>
                  <a:lnTo>
                    <a:pt x="2456" y="2881"/>
                  </a:lnTo>
                  <a:lnTo>
                    <a:pt x="2369" y="2934"/>
                  </a:lnTo>
                  <a:lnTo>
                    <a:pt x="2280" y="2984"/>
                  </a:lnTo>
                  <a:lnTo>
                    <a:pt x="2188" y="3026"/>
                  </a:lnTo>
                  <a:lnTo>
                    <a:pt x="2091" y="3064"/>
                  </a:lnTo>
                  <a:lnTo>
                    <a:pt x="1990" y="3095"/>
                  </a:lnTo>
                  <a:lnTo>
                    <a:pt x="1889" y="3118"/>
                  </a:lnTo>
                  <a:lnTo>
                    <a:pt x="1785" y="3135"/>
                  </a:lnTo>
                  <a:lnTo>
                    <a:pt x="1681" y="3146"/>
                  </a:lnTo>
                  <a:lnTo>
                    <a:pt x="1575" y="3149"/>
                  </a:lnTo>
                  <a:lnTo>
                    <a:pt x="1470" y="3146"/>
                  </a:lnTo>
                  <a:lnTo>
                    <a:pt x="1365" y="3135"/>
                  </a:lnTo>
                  <a:lnTo>
                    <a:pt x="1261" y="3118"/>
                  </a:lnTo>
                  <a:lnTo>
                    <a:pt x="1160" y="3095"/>
                  </a:lnTo>
                  <a:lnTo>
                    <a:pt x="1061" y="3064"/>
                  </a:lnTo>
                  <a:lnTo>
                    <a:pt x="962" y="3026"/>
                  </a:lnTo>
                  <a:lnTo>
                    <a:pt x="870" y="2984"/>
                  </a:lnTo>
                  <a:lnTo>
                    <a:pt x="781" y="2934"/>
                  </a:lnTo>
                  <a:lnTo>
                    <a:pt x="695" y="2881"/>
                  </a:lnTo>
                  <a:lnTo>
                    <a:pt x="613" y="2822"/>
                  </a:lnTo>
                  <a:lnTo>
                    <a:pt x="536" y="2757"/>
                  </a:lnTo>
                  <a:lnTo>
                    <a:pt x="462" y="2688"/>
                  </a:lnTo>
                  <a:lnTo>
                    <a:pt x="393" y="2614"/>
                  </a:lnTo>
                  <a:lnTo>
                    <a:pt x="328" y="2536"/>
                  </a:lnTo>
                  <a:lnTo>
                    <a:pt x="270" y="2455"/>
                  </a:lnTo>
                  <a:lnTo>
                    <a:pt x="216" y="2369"/>
                  </a:lnTo>
                  <a:lnTo>
                    <a:pt x="166" y="2280"/>
                  </a:lnTo>
                  <a:lnTo>
                    <a:pt x="125" y="2188"/>
                  </a:lnTo>
                  <a:lnTo>
                    <a:pt x="86" y="2089"/>
                  </a:lnTo>
                  <a:lnTo>
                    <a:pt x="56" y="1989"/>
                  </a:lnTo>
                  <a:lnTo>
                    <a:pt x="32" y="1888"/>
                  </a:lnTo>
                  <a:lnTo>
                    <a:pt x="15" y="1785"/>
                  </a:lnTo>
                  <a:lnTo>
                    <a:pt x="4" y="1680"/>
                  </a:lnTo>
                  <a:lnTo>
                    <a:pt x="0" y="1575"/>
                  </a:lnTo>
                  <a:lnTo>
                    <a:pt x="4" y="1468"/>
                  </a:lnTo>
                  <a:lnTo>
                    <a:pt x="15" y="1365"/>
                  </a:lnTo>
                  <a:lnTo>
                    <a:pt x="32" y="1261"/>
                  </a:lnTo>
                  <a:lnTo>
                    <a:pt x="56" y="1160"/>
                  </a:lnTo>
                  <a:lnTo>
                    <a:pt x="86" y="1060"/>
                  </a:lnTo>
                  <a:lnTo>
                    <a:pt x="125" y="962"/>
                  </a:lnTo>
                  <a:lnTo>
                    <a:pt x="166" y="870"/>
                  </a:lnTo>
                  <a:lnTo>
                    <a:pt x="216" y="780"/>
                  </a:lnTo>
                  <a:lnTo>
                    <a:pt x="270" y="693"/>
                  </a:lnTo>
                  <a:lnTo>
                    <a:pt x="328" y="612"/>
                  </a:lnTo>
                  <a:lnTo>
                    <a:pt x="393" y="534"/>
                  </a:lnTo>
                  <a:lnTo>
                    <a:pt x="462" y="461"/>
                  </a:lnTo>
                  <a:lnTo>
                    <a:pt x="536" y="392"/>
                  </a:lnTo>
                  <a:lnTo>
                    <a:pt x="613" y="328"/>
                  </a:lnTo>
                  <a:lnTo>
                    <a:pt x="695" y="268"/>
                  </a:lnTo>
                  <a:lnTo>
                    <a:pt x="781" y="214"/>
                  </a:lnTo>
                  <a:lnTo>
                    <a:pt x="870" y="166"/>
                  </a:lnTo>
                  <a:lnTo>
                    <a:pt x="962" y="123"/>
                  </a:lnTo>
                  <a:lnTo>
                    <a:pt x="1061" y="86"/>
                  </a:lnTo>
                  <a:lnTo>
                    <a:pt x="1160" y="55"/>
                  </a:lnTo>
                  <a:lnTo>
                    <a:pt x="1261" y="31"/>
                  </a:lnTo>
                  <a:lnTo>
                    <a:pt x="1365" y="13"/>
                  </a:lnTo>
                  <a:lnTo>
                    <a:pt x="1470" y="3"/>
                  </a:lnTo>
                  <a:lnTo>
                    <a:pt x="1575" y="0"/>
                  </a:lnTo>
                  <a:close/>
                </a:path>
              </a:pathLst>
            </a:custGeom>
            <a:solidFill>
              <a:srgbClr val="00B05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3" name="Freeform 15"/>
            <p:cNvSpPr>
              <a:spLocks/>
            </p:cNvSpPr>
            <p:nvPr/>
          </p:nvSpPr>
          <p:spPr bwMode="auto">
            <a:xfrm>
              <a:off x="3720636" y="1660902"/>
              <a:ext cx="152161" cy="288232"/>
            </a:xfrm>
            <a:custGeom>
              <a:avLst/>
              <a:gdLst>
                <a:gd name="T0" fmla="*/ 512 w 870"/>
                <a:gd name="T1" fmla="*/ 112 h 1648"/>
                <a:gd name="T2" fmla="*/ 652 w 870"/>
                <a:gd name="T3" fmla="*/ 150 h 1648"/>
                <a:gd name="T4" fmla="*/ 753 w 870"/>
                <a:gd name="T5" fmla="*/ 220 h 1648"/>
                <a:gd name="T6" fmla="*/ 812 w 870"/>
                <a:gd name="T7" fmla="*/ 323 h 1648"/>
                <a:gd name="T8" fmla="*/ 832 w 870"/>
                <a:gd name="T9" fmla="*/ 461 h 1648"/>
                <a:gd name="T10" fmla="*/ 829 w 870"/>
                <a:gd name="T11" fmla="*/ 527 h 1648"/>
                <a:gd name="T12" fmla="*/ 481 w 870"/>
                <a:gd name="T13" fmla="*/ 427 h 1648"/>
                <a:gd name="T14" fmla="*/ 470 w 870"/>
                <a:gd name="T15" fmla="*/ 348 h 1648"/>
                <a:gd name="T16" fmla="*/ 437 w 870"/>
                <a:gd name="T17" fmla="*/ 322 h 1648"/>
                <a:gd name="T18" fmla="*/ 384 w 870"/>
                <a:gd name="T19" fmla="*/ 331 h 1648"/>
                <a:gd name="T20" fmla="*/ 356 w 870"/>
                <a:gd name="T21" fmla="*/ 388 h 1648"/>
                <a:gd name="T22" fmla="*/ 363 w 870"/>
                <a:gd name="T23" fmla="*/ 488 h 1648"/>
                <a:gd name="T24" fmla="*/ 402 w 870"/>
                <a:gd name="T25" fmla="*/ 545 h 1648"/>
                <a:gd name="T26" fmla="*/ 485 w 870"/>
                <a:gd name="T27" fmla="*/ 603 h 1648"/>
                <a:gd name="T28" fmla="*/ 625 w 870"/>
                <a:gd name="T29" fmla="*/ 690 h 1648"/>
                <a:gd name="T30" fmla="*/ 732 w 870"/>
                <a:gd name="T31" fmla="*/ 764 h 1648"/>
                <a:gd name="T32" fmla="*/ 800 w 870"/>
                <a:gd name="T33" fmla="*/ 834 h 1648"/>
                <a:gd name="T34" fmla="*/ 851 w 870"/>
                <a:gd name="T35" fmla="*/ 944 h 1648"/>
                <a:gd name="T36" fmla="*/ 870 w 870"/>
                <a:gd name="T37" fmla="*/ 1096 h 1648"/>
                <a:gd name="T38" fmla="*/ 847 w 870"/>
                <a:gd name="T39" fmla="*/ 1262 h 1648"/>
                <a:gd name="T40" fmla="*/ 780 w 870"/>
                <a:gd name="T41" fmla="*/ 1387 h 1648"/>
                <a:gd name="T42" fmla="*/ 669 w 870"/>
                <a:gd name="T43" fmla="*/ 1473 h 1648"/>
                <a:gd name="T44" fmla="*/ 512 w 870"/>
                <a:gd name="T45" fmla="*/ 1518 h 1648"/>
                <a:gd name="T46" fmla="*/ 351 w 870"/>
                <a:gd name="T47" fmla="*/ 1514 h 1648"/>
                <a:gd name="T48" fmla="*/ 197 w 870"/>
                <a:gd name="T49" fmla="*/ 1469 h 1648"/>
                <a:gd name="T50" fmla="*/ 80 w 870"/>
                <a:gd name="T51" fmla="*/ 1378 h 1648"/>
                <a:gd name="T52" fmla="*/ 23 w 870"/>
                <a:gd name="T53" fmla="*/ 1255 h 1648"/>
                <a:gd name="T54" fmla="*/ 5 w 870"/>
                <a:gd name="T55" fmla="*/ 1081 h 1648"/>
                <a:gd name="T56" fmla="*/ 351 w 870"/>
                <a:gd name="T57" fmla="*/ 1100 h 1648"/>
                <a:gd name="T58" fmla="*/ 355 w 870"/>
                <a:gd name="T59" fmla="*/ 1229 h 1648"/>
                <a:gd name="T60" fmla="*/ 369 w 870"/>
                <a:gd name="T61" fmla="*/ 1287 h 1648"/>
                <a:gd name="T62" fmla="*/ 415 w 870"/>
                <a:gd name="T63" fmla="*/ 1307 h 1648"/>
                <a:gd name="T64" fmla="*/ 466 w 870"/>
                <a:gd name="T65" fmla="*/ 1282 h 1648"/>
                <a:gd name="T66" fmla="*/ 483 w 870"/>
                <a:gd name="T67" fmla="*/ 1212 h 1648"/>
                <a:gd name="T68" fmla="*/ 474 w 870"/>
                <a:gd name="T69" fmla="*/ 1075 h 1648"/>
                <a:gd name="T70" fmla="*/ 442 w 870"/>
                <a:gd name="T71" fmla="*/ 1004 h 1648"/>
                <a:gd name="T72" fmla="*/ 356 w 870"/>
                <a:gd name="T73" fmla="*/ 936 h 1648"/>
                <a:gd name="T74" fmla="*/ 223 w 870"/>
                <a:gd name="T75" fmla="*/ 849 h 1648"/>
                <a:gd name="T76" fmla="*/ 140 w 870"/>
                <a:gd name="T77" fmla="*/ 790 h 1648"/>
                <a:gd name="T78" fmla="*/ 62 w 870"/>
                <a:gd name="T79" fmla="*/ 698 h 1648"/>
                <a:gd name="T80" fmla="*/ 10 w 870"/>
                <a:gd name="T81" fmla="*/ 567 h 1648"/>
                <a:gd name="T82" fmla="*/ 1 w 870"/>
                <a:gd name="T83" fmla="*/ 415 h 1648"/>
                <a:gd name="T84" fmla="*/ 39 w 870"/>
                <a:gd name="T85" fmla="*/ 288 h 1648"/>
                <a:gd name="T86" fmla="*/ 119 w 870"/>
                <a:gd name="T87" fmla="*/ 194 h 1648"/>
                <a:gd name="T88" fmla="*/ 244 w 870"/>
                <a:gd name="T89" fmla="*/ 134 h 1648"/>
                <a:gd name="T90" fmla="*/ 351 w 870"/>
                <a:gd name="T91" fmla="*/ 0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0" h="1648">
                  <a:moveTo>
                    <a:pt x="351" y="0"/>
                  </a:moveTo>
                  <a:lnTo>
                    <a:pt x="512" y="0"/>
                  </a:lnTo>
                  <a:lnTo>
                    <a:pt x="512" y="112"/>
                  </a:lnTo>
                  <a:lnTo>
                    <a:pt x="564" y="121"/>
                  </a:lnTo>
                  <a:lnTo>
                    <a:pt x="610" y="133"/>
                  </a:lnTo>
                  <a:lnTo>
                    <a:pt x="652" y="150"/>
                  </a:lnTo>
                  <a:lnTo>
                    <a:pt x="691" y="169"/>
                  </a:lnTo>
                  <a:lnTo>
                    <a:pt x="723" y="192"/>
                  </a:lnTo>
                  <a:lnTo>
                    <a:pt x="753" y="220"/>
                  </a:lnTo>
                  <a:lnTo>
                    <a:pt x="777" y="251"/>
                  </a:lnTo>
                  <a:lnTo>
                    <a:pt x="797" y="286"/>
                  </a:lnTo>
                  <a:lnTo>
                    <a:pt x="812" y="323"/>
                  </a:lnTo>
                  <a:lnTo>
                    <a:pt x="824" y="366"/>
                  </a:lnTo>
                  <a:lnTo>
                    <a:pt x="831" y="411"/>
                  </a:lnTo>
                  <a:lnTo>
                    <a:pt x="832" y="461"/>
                  </a:lnTo>
                  <a:lnTo>
                    <a:pt x="832" y="477"/>
                  </a:lnTo>
                  <a:lnTo>
                    <a:pt x="831" y="499"/>
                  </a:lnTo>
                  <a:lnTo>
                    <a:pt x="829" y="527"/>
                  </a:lnTo>
                  <a:lnTo>
                    <a:pt x="482" y="527"/>
                  </a:lnTo>
                  <a:lnTo>
                    <a:pt x="482" y="468"/>
                  </a:lnTo>
                  <a:lnTo>
                    <a:pt x="481" y="427"/>
                  </a:lnTo>
                  <a:lnTo>
                    <a:pt x="479" y="392"/>
                  </a:lnTo>
                  <a:lnTo>
                    <a:pt x="476" y="366"/>
                  </a:lnTo>
                  <a:lnTo>
                    <a:pt x="470" y="348"/>
                  </a:lnTo>
                  <a:lnTo>
                    <a:pt x="463" y="336"/>
                  </a:lnTo>
                  <a:lnTo>
                    <a:pt x="451" y="327"/>
                  </a:lnTo>
                  <a:lnTo>
                    <a:pt x="437" y="322"/>
                  </a:lnTo>
                  <a:lnTo>
                    <a:pt x="418" y="319"/>
                  </a:lnTo>
                  <a:lnTo>
                    <a:pt x="399" y="323"/>
                  </a:lnTo>
                  <a:lnTo>
                    <a:pt x="384" y="331"/>
                  </a:lnTo>
                  <a:lnTo>
                    <a:pt x="371" y="344"/>
                  </a:lnTo>
                  <a:lnTo>
                    <a:pt x="363" y="363"/>
                  </a:lnTo>
                  <a:lnTo>
                    <a:pt x="356" y="388"/>
                  </a:lnTo>
                  <a:lnTo>
                    <a:pt x="355" y="418"/>
                  </a:lnTo>
                  <a:lnTo>
                    <a:pt x="358" y="455"/>
                  </a:lnTo>
                  <a:lnTo>
                    <a:pt x="363" y="488"/>
                  </a:lnTo>
                  <a:lnTo>
                    <a:pt x="373" y="512"/>
                  </a:lnTo>
                  <a:lnTo>
                    <a:pt x="387" y="532"/>
                  </a:lnTo>
                  <a:lnTo>
                    <a:pt x="402" y="545"/>
                  </a:lnTo>
                  <a:lnTo>
                    <a:pt x="422" y="560"/>
                  </a:lnTo>
                  <a:lnTo>
                    <a:pt x="451" y="580"/>
                  </a:lnTo>
                  <a:lnTo>
                    <a:pt x="485" y="603"/>
                  </a:lnTo>
                  <a:lnTo>
                    <a:pt x="526" y="629"/>
                  </a:lnTo>
                  <a:lnTo>
                    <a:pt x="575" y="659"/>
                  </a:lnTo>
                  <a:lnTo>
                    <a:pt x="625" y="690"/>
                  </a:lnTo>
                  <a:lnTo>
                    <a:pt x="667" y="717"/>
                  </a:lnTo>
                  <a:lnTo>
                    <a:pt x="704" y="742"/>
                  </a:lnTo>
                  <a:lnTo>
                    <a:pt x="732" y="764"/>
                  </a:lnTo>
                  <a:lnTo>
                    <a:pt x="755" y="782"/>
                  </a:lnTo>
                  <a:lnTo>
                    <a:pt x="779" y="805"/>
                  </a:lnTo>
                  <a:lnTo>
                    <a:pt x="800" y="834"/>
                  </a:lnTo>
                  <a:lnTo>
                    <a:pt x="819" y="865"/>
                  </a:lnTo>
                  <a:lnTo>
                    <a:pt x="836" y="903"/>
                  </a:lnTo>
                  <a:lnTo>
                    <a:pt x="851" y="944"/>
                  </a:lnTo>
                  <a:lnTo>
                    <a:pt x="862" y="989"/>
                  </a:lnTo>
                  <a:lnTo>
                    <a:pt x="867" y="1040"/>
                  </a:lnTo>
                  <a:lnTo>
                    <a:pt x="870" y="1096"/>
                  </a:lnTo>
                  <a:lnTo>
                    <a:pt x="867" y="1155"/>
                  </a:lnTo>
                  <a:lnTo>
                    <a:pt x="859" y="1211"/>
                  </a:lnTo>
                  <a:lnTo>
                    <a:pt x="847" y="1262"/>
                  </a:lnTo>
                  <a:lnTo>
                    <a:pt x="829" y="1308"/>
                  </a:lnTo>
                  <a:lnTo>
                    <a:pt x="807" y="1350"/>
                  </a:lnTo>
                  <a:lnTo>
                    <a:pt x="780" y="1387"/>
                  </a:lnTo>
                  <a:lnTo>
                    <a:pt x="748" y="1420"/>
                  </a:lnTo>
                  <a:lnTo>
                    <a:pt x="710" y="1448"/>
                  </a:lnTo>
                  <a:lnTo>
                    <a:pt x="669" y="1473"/>
                  </a:lnTo>
                  <a:lnTo>
                    <a:pt x="621" y="1492"/>
                  </a:lnTo>
                  <a:lnTo>
                    <a:pt x="569" y="1508"/>
                  </a:lnTo>
                  <a:lnTo>
                    <a:pt x="512" y="1518"/>
                  </a:lnTo>
                  <a:lnTo>
                    <a:pt x="512" y="1648"/>
                  </a:lnTo>
                  <a:lnTo>
                    <a:pt x="351" y="1648"/>
                  </a:lnTo>
                  <a:lnTo>
                    <a:pt x="351" y="1514"/>
                  </a:lnTo>
                  <a:lnTo>
                    <a:pt x="297" y="1505"/>
                  </a:lnTo>
                  <a:lnTo>
                    <a:pt x="246" y="1491"/>
                  </a:lnTo>
                  <a:lnTo>
                    <a:pt x="197" y="1469"/>
                  </a:lnTo>
                  <a:lnTo>
                    <a:pt x="152" y="1442"/>
                  </a:lnTo>
                  <a:lnTo>
                    <a:pt x="109" y="1408"/>
                  </a:lnTo>
                  <a:lnTo>
                    <a:pt x="80" y="1378"/>
                  </a:lnTo>
                  <a:lnTo>
                    <a:pt x="57" y="1343"/>
                  </a:lnTo>
                  <a:lnTo>
                    <a:pt x="39" y="1302"/>
                  </a:lnTo>
                  <a:lnTo>
                    <a:pt x="23" y="1255"/>
                  </a:lnTo>
                  <a:lnTo>
                    <a:pt x="13" y="1203"/>
                  </a:lnTo>
                  <a:lnTo>
                    <a:pt x="6" y="1145"/>
                  </a:lnTo>
                  <a:lnTo>
                    <a:pt x="5" y="1081"/>
                  </a:lnTo>
                  <a:lnTo>
                    <a:pt x="5" y="1014"/>
                  </a:lnTo>
                  <a:lnTo>
                    <a:pt x="351" y="1014"/>
                  </a:lnTo>
                  <a:lnTo>
                    <a:pt x="351" y="1100"/>
                  </a:lnTo>
                  <a:lnTo>
                    <a:pt x="352" y="1150"/>
                  </a:lnTo>
                  <a:lnTo>
                    <a:pt x="354" y="1194"/>
                  </a:lnTo>
                  <a:lnTo>
                    <a:pt x="355" y="1229"/>
                  </a:lnTo>
                  <a:lnTo>
                    <a:pt x="359" y="1255"/>
                  </a:lnTo>
                  <a:lnTo>
                    <a:pt x="363" y="1273"/>
                  </a:lnTo>
                  <a:lnTo>
                    <a:pt x="369" y="1287"/>
                  </a:lnTo>
                  <a:lnTo>
                    <a:pt x="381" y="1298"/>
                  </a:lnTo>
                  <a:lnTo>
                    <a:pt x="395" y="1304"/>
                  </a:lnTo>
                  <a:lnTo>
                    <a:pt x="415" y="1307"/>
                  </a:lnTo>
                  <a:lnTo>
                    <a:pt x="435" y="1304"/>
                  </a:lnTo>
                  <a:lnTo>
                    <a:pt x="453" y="1296"/>
                  </a:lnTo>
                  <a:lnTo>
                    <a:pt x="466" y="1282"/>
                  </a:lnTo>
                  <a:lnTo>
                    <a:pt x="476" y="1264"/>
                  </a:lnTo>
                  <a:lnTo>
                    <a:pt x="482" y="1241"/>
                  </a:lnTo>
                  <a:lnTo>
                    <a:pt x="483" y="1212"/>
                  </a:lnTo>
                  <a:lnTo>
                    <a:pt x="483" y="1159"/>
                  </a:lnTo>
                  <a:lnTo>
                    <a:pt x="479" y="1112"/>
                  </a:lnTo>
                  <a:lnTo>
                    <a:pt x="474" y="1075"/>
                  </a:lnTo>
                  <a:lnTo>
                    <a:pt x="468" y="1045"/>
                  </a:lnTo>
                  <a:lnTo>
                    <a:pt x="457" y="1026"/>
                  </a:lnTo>
                  <a:lnTo>
                    <a:pt x="442" y="1004"/>
                  </a:lnTo>
                  <a:lnTo>
                    <a:pt x="420" y="982"/>
                  </a:lnTo>
                  <a:lnTo>
                    <a:pt x="391" y="960"/>
                  </a:lnTo>
                  <a:lnTo>
                    <a:pt x="356" y="936"/>
                  </a:lnTo>
                  <a:lnTo>
                    <a:pt x="306" y="904"/>
                  </a:lnTo>
                  <a:lnTo>
                    <a:pt x="262" y="875"/>
                  </a:lnTo>
                  <a:lnTo>
                    <a:pt x="223" y="849"/>
                  </a:lnTo>
                  <a:lnTo>
                    <a:pt x="189" y="826"/>
                  </a:lnTo>
                  <a:lnTo>
                    <a:pt x="162" y="807"/>
                  </a:lnTo>
                  <a:lnTo>
                    <a:pt x="140" y="790"/>
                  </a:lnTo>
                  <a:lnTo>
                    <a:pt x="113" y="764"/>
                  </a:lnTo>
                  <a:lnTo>
                    <a:pt x="87" y="733"/>
                  </a:lnTo>
                  <a:lnTo>
                    <a:pt x="62" y="698"/>
                  </a:lnTo>
                  <a:lnTo>
                    <a:pt x="41" y="658"/>
                  </a:lnTo>
                  <a:lnTo>
                    <a:pt x="23" y="614"/>
                  </a:lnTo>
                  <a:lnTo>
                    <a:pt x="10" y="567"/>
                  </a:lnTo>
                  <a:lnTo>
                    <a:pt x="2" y="518"/>
                  </a:lnTo>
                  <a:lnTo>
                    <a:pt x="0" y="466"/>
                  </a:lnTo>
                  <a:lnTo>
                    <a:pt x="1" y="415"/>
                  </a:lnTo>
                  <a:lnTo>
                    <a:pt x="9" y="369"/>
                  </a:lnTo>
                  <a:lnTo>
                    <a:pt x="21" y="327"/>
                  </a:lnTo>
                  <a:lnTo>
                    <a:pt x="39" y="288"/>
                  </a:lnTo>
                  <a:lnTo>
                    <a:pt x="61" y="252"/>
                  </a:lnTo>
                  <a:lnTo>
                    <a:pt x="87" y="221"/>
                  </a:lnTo>
                  <a:lnTo>
                    <a:pt x="119" y="194"/>
                  </a:lnTo>
                  <a:lnTo>
                    <a:pt x="155" y="170"/>
                  </a:lnTo>
                  <a:lnTo>
                    <a:pt x="197" y="150"/>
                  </a:lnTo>
                  <a:lnTo>
                    <a:pt x="244" y="134"/>
                  </a:lnTo>
                  <a:lnTo>
                    <a:pt x="295" y="121"/>
                  </a:lnTo>
                  <a:lnTo>
                    <a:pt x="351" y="112"/>
                  </a:lnTo>
                  <a:lnTo>
                    <a:pt x="351" y="0"/>
                  </a:lnTo>
                  <a:close/>
                </a:path>
              </a:pathLst>
            </a:custGeom>
            <a:solidFill>
              <a:srgbClr val="00B05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grpSp>
        <p:nvGrpSpPr>
          <p:cNvPr id="84" name="Group 83"/>
          <p:cNvGrpSpPr/>
          <p:nvPr/>
        </p:nvGrpSpPr>
        <p:grpSpPr>
          <a:xfrm>
            <a:off x="555509" y="829051"/>
            <a:ext cx="556206" cy="630271"/>
            <a:chOff x="838200" y="1209675"/>
            <a:chExt cx="608012" cy="688975"/>
          </a:xfrm>
          <a:solidFill>
            <a:schemeClr val="accent4">
              <a:lumMod val="60000"/>
              <a:lumOff val="40000"/>
            </a:schemeClr>
          </a:solidFill>
        </p:grpSpPr>
        <p:sp>
          <p:nvSpPr>
            <p:cNvPr id="85" name="Freeform 14"/>
            <p:cNvSpPr>
              <a:spLocks/>
            </p:cNvSpPr>
            <p:nvPr/>
          </p:nvSpPr>
          <p:spPr bwMode="auto">
            <a:xfrm>
              <a:off x="1082675" y="1358900"/>
              <a:ext cx="119062" cy="303213"/>
            </a:xfrm>
            <a:custGeom>
              <a:avLst/>
              <a:gdLst>
                <a:gd name="T0" fmla="*/ 25 w 32"/>
                <a:gd name="T1" fmla="*/ 54 h 81"/>
                <a:gd name="T2" fmla="*/ 24 w 32"/>
                <a:gd name="T3" fmla="*/ 53 h 81"/>
                <a:gd name="T4" fmla="*/ 20 w 32"/>
                <a:gd name="T5" fmla="*/ 51 h 81"/>
                <a:gd name="T6" fmla="*/ 20 w 32"/>
                <a:gd name="T7" fmla="*/ 30 h 81"/>
                <a:gd name="T8" fmla="*/ 20 w 32"/>
                <a:gd name="T9" fmla="*/ 5 h 81"/>
                <a:gd name="T10" fmla="*/ 20 w 32"/>
                <a:gd name="T11" fmla="*/ 4 h 81"/>
                <a:gd name="T12" fmla="*/ 15 w 32"/>
                <a:gd name="T13" fmla="*/ 0 h 81"/>
                <a:gd name="T14" fmla="*/ 11 w 32"/>
                <a:gd name="T15" fmla="*/ 4 h 81"/>
                <a:gd name="T16" fmla="*/ 11 w 32"/>
                <a:gd name="T17" fmla="*/ 5 h 81"/>
                <a:gd name="T18" fmla="*/ 11 w 32"/>
                <a:gd name="T19" fmla="*/ 29 h 81"/>
                <a:gd name="T20" fmla="*/ 11 w 32"/>
                <a:gd name="T21" fmla="*/ 51 h 81"/>
                <a:gd name="T22" fmla="*/ 7 w 32"/>
                <a:gd name="T23" fmla="*/ 54 h 81"/>
                <a:gd name="T24" fmla="*/ 4 w 32"/>
                <a:gd name="T25" fmla="*/ 56 h 81"/>
                <a:gd name="T26" fmla="*/ 8 w 32"/>
                <a:gd name="T27" fmla="*/ 76 h 81"/>
                <a:gd name="T28" fmla="*/ 28 w 32"/>
                <a:gd name="T29" fmla="*/ 73 h 81"/>
                <a:gd name="T30" fmla="*/ 25 w 32"/>
                <a:gd name="T31"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81">
                  <a:moveTo>
                    <a:pt x="25" y="54"/>
                  </a:moveTo>
                  <a:cubicBezTo>
                    <a:pt x="25" y="53"/>
                    <a:pt x="24" y="53"/>
                    <a:pt x="24" y="53"/>
                  </a:cubicBezTo>
                  <a:cubicBezTo>
                    <a:pt x="23" y="52"/>
                    <a:pt x="21" y="51"/>
                    <a:pt x="20" y="51"/>
                  </a:cubicBezTo>
                  <a:cubicBezTo>
                    <a:pt x="20" y="30"/>
                    <a:pt x="20" y="30"/>
                    <a:pt x="20" y="30"/>
                  </a:cubicBezTo>
                  <a:cubicBezTo>
                    <a:pt x="20" y="5"/>
                    <a:pt x="20" y="5"/>
                    <a:pt x="20" y="5"/>
                  </a:cubicBezTo>
                  <a:cubicBezTo>
                    <a:pt x="20" y="4"/>
                    <a:pt x="20" y="4"/>
                    <a:pt x="20" y="4"/>
                  </a:cubicBezTo>
                  <a:cubicBezTo>
                    <a:pt x="19" y="2"/>
                    <a:pt x="18" y="0"/>
                    <a:pt x="15" y="0"/>
                  </a:cubicBezTo>
                  <a:cubicBezTo>
                    <a:pt x="13" y="0"/>
                    <a:pt x="11" y="2"/>
                    <a:pt x="11" y="4"/>
                  </a:cubicBezTo>
                  <a:cubicBezTo>
                    <a:pt x="11" y="4"/>
                    <a:pt x="11" y="4"/>
                    <a:pt x="11" y="5"/>
                  </a:cubicBezTo>
                  <a:cubicBezTo>
                    <a:pt x="11" y="29"/>
                    <a:pt x="11" y="29"/>
                    <a:pt x="11" y="29"/>
                  </a:cubicBezTo>
                  <a:cubicBezTo>
                    <a:pt x="11" y="51"/>
                    <a:pt x="11" y="51"/>
                    <a:pt x="11" y="51"/>
                  </a:cubicBezTo>
                  <a:cubicBezTo>
                    <a:pt x="10" y="52"/>
                    <a:pt x="8" y="53"/>
                    <a:pt x="7" y="54"/>
                  </a:cubicBezTo>
                  <a:cubicBezTo>
                    <a:pt x="6" y="55"/>
                    <a:pt x="5" y="55"/>
                    <a:pt x="4" y="56"/>
                  </a:cubicBezTo>
                  <a:cubicBezTo>
                    <a:pt x="0" y="63"/>
                    <a:pt x="2" y="72"/>
                    <a:pt x="8" y="76"/>
                  </a:cubicBezTo>
                  <a:cubicBezTo>
                    <a:pt x="14" y="81"/>
                    <a:pt x="23" y="79"/>
                    <a:pt x="28" y="73"/>
                  </a:cubicBezTo>
                  <a:cubicBezTo>
                    <a:pt x="32" y="67"/>
                    <a:pt x="31" y="58"/>
                    <a:pt x="25" y="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6" name="Freeform 15"/>
            <p:cNvSpPr>
              <a:spLocks noEditPoints="1"/>
            </p:cNvSpPr>
            <p:nvPr/>
          </p:nvSpPr>
          <p:spPr bwMode="auto">
            <a:xfrm>
              <a:off x="838200" y="1209675"/>
              <a:ext cx="608012" cy="688975"/>
            </a:xfrm>
            <a:custGeom>
              <a:avLst/>
              <a:gdLst>
                <a:gd name="T0" fmla="*/ 148 w 162"/>
                <a:gd name="T1" fmla="*/ 51 h 184"/>
                <a:gd name="T2" fmla="*/ 153 w 162"/>
                <a:gd name="T3" fmla="*/ 51 h 184"/>
                <a:gd name="T4" fmla="*/ 161 w 162"/>
                <a:gd name="T5" fmla="*/ 44 h 184"/>
                <a:gd name="T6" fmla="*/ 161 w 162"/>
                <a:gd name="T7" fmla="*/ 38 h 184"/>
                <a:gd name="T8" fmla="*/ 146 w 162"/>
                <a:gd name="T9" fmla="*/ 24 h 184"/>
                <a:gd name="T10" fmla="*/ 141 w 162"/>
                <a:gd name="T11" fmla="*/ 24 h 184"/>
                <a:gd name="T12" fmla="*/ 133 w 162"/>
                <a:gd name="T13" fmla="*/ 31 h 184"/>
                <a:gd name="T14" fmla="*/ 133 w 162"/>
                <a:gd name="T15" fmla="*/ 36 h 184"/>
                <a:gd name="T16" fmla="*/ 135 w 162"/>
                <a:gd name="T17" fmla="*/ 38 h 184"/>
                <a:gd name="T18" fmla="*/ 130 w 162"/>
                <a:gd name="T19" fmla="*/ 43 h 184"/>
                <a:gd name="T20" fmla="*/ 88 w 162"/>
                <a:gd name="T21" fmla="*/ 26 h 184"/>
                <a:gd name="T22" fmla="*/ 88 w 162"/>
                <a:gd name="T23" fmla="*/ 25 h 184"/>
                <a:gd name="T24" fmla="*/ 88 w 162"/>
                <a:gd name="T25" fmla="*/ 19 h 184"/>
                <a:gd name="T26" fmla="*/ 90 w 162"/>
                <a:gd name="T27" fmla="*/ 19 h 184"/>
                <a:gd name="T28" fmla="*/ 94 w 162"/>
                <a:gd name="T29" fmla="*/ 15 h 184"/>
                <a:gd name="T30" fmla="*/ 94 w 162"/>
                <a:gd name="T31" fmla="*/ 4 h 184"/>
                <a:gd name="T32" fmla="*/ 90 w 162"/>
                <a:gd name="T33" fmla="*/ 0 h 184"/>
                <a:gd name="T34" fmla="*/ 69 w 162"/>
                <a:gd name="T35" fmla="*/ 0 h 184"/>
                <a:gd name="T36" fmla="*/ 65 w 162"/>
                <a:gd name="T37" fmla="*/ 4 h 184"/>
                <a:gd name="T38" fmla="*/ 65 w 162"/>
                <a:gd name="T39" fmla="*/ 15 h 184"/>
                <a:gd name="T40" fmla="*/ 69 w 162"/>
                <a:gd name="T41" fmla="*/ 19 h 184"/>
                <a:gd name="T42" fmla="*/ 71 w 162"/>
                <a:gd name="T43" fmla="*/ 19 h 184"/>
                <a:gd name="T44" fmla="*/ 71 w 162"/>
                <a:gd name="T45" fmla="*/ 25 h 184"/>
                <a:gd name="T46" fmla="*/ 72 w 162"/>
                <a:gd name="T47" fmla="*/ 26 h 184"/>
                <a:gd name="T48" fmla="*/ 0 w 162"/>
                <a:gd name="T49" fmla="*/ 105 h 184"/>
                <a:gd name="T50" fmla="*/ 80 w 162"/>
                <a:gd name="T51" fmla="*/ 184 h 184"/>
                <a:gd name="T52" fmla="*/ 159 w 162"/>
                <a:gd name="T53" fmla="*/ 105 h 184"/>
                <a:gd name="T54" fmla="*/ 141 w 162"/>
                <a:gd name="T55" fmla="*/ 55 h 184"/>
                <a:gd name="T56" fmla="*/ 147 w 162"/>
                <a:gd name="T57" fmla="*/ 50 h 184"/>
                <a:gd name="T58" fmla="*/ 148 w 162"/>
                <a:gd name="T59" fmla="*/ 51 h 184"/>
                <a:gd name="T60" fmla="*/ 80 w 162"/>
                <a:gd name="T61" fmla="*/ 175 h 184"/>
                <a:gd name="T62" fmla="*/ 10 w 162"/>
                <a:gd name="T63" fmla="*/ 106 h 184"/>
                <a:gd name="T64" fmla="*/ 80 w 162"/>
                <a:gd name="T65" fmla="*/ 36 h 184"/>
                <a:gd name="T66" fmla="*/ 149 w 162"/>
                <a:gd name="T67" fmla="*/ 106 h 184"/>
                <a:gd name="T68" fmla="*/ 80 w 162"/>
                <a:gd name="T69" fmla="*/ 17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 h="184">
                  <a:moveTo>
                    <a:pt x="148" y="51"/>
                  </a:moveTo>
                  <a:cubicBezTo>
                    <a:pt x="149" y="52"/>
                    <a:pt x="152" y="52"/>
                    <a:pt x="153" y="51"/>
                  </a:cubicBezTo>
                  <a:cubicBezTo>
                    <a:pt x="161" y="44"/>
                    <a:pt x="161" y="44"/>
                    <a:pt x="161" y="44"/>
                  </a:cubicBezTo>
                  <a:cubicBezTo>
                    <a:pt x="162" y="42"/>
                    <a:pt x="162" y="39"/>
                    <a:pt x="161" y="38"/>
                  </a:cubicBezTo>
                  <a:cubicBezTo>
                    <a:pt x="146" y="24"/>
                    <a:pt x="146" y="24"/>
                    <a:pt x="146" y="24"/>
                  </a:cubicBezTo>
                  <a:cubicBezTo>
                    <a:pt x="145" y="22"/>
                    <a:pt x="142" y="22"/>
                    <a:pt x="141" y="24"/>
                  </a:cubicBezTo>
                  <a:cubicBezTo>
                    <a:pt x="133" y="31"/>
                    <a:pt x="133" y="31"/>
                    <a:pt x="133" y="31"/>
                  </a:cubicBezTo>
                  <a:cubicBezTo>
                    <a:pt x="132" y="32"/>
                    <a:pt x="132" y="35"/>
                    <a:pt x="133" y="36"/>
                  </a:cubicBezTo>
                  <a:cubicBezTo>
                    <a:pt x="135" y="38"/>
                    <a:pt x="135" y="38"/>
                    <a:pt x="135" y="38"/>
                  </a:cubicBezTo>
                  <a:cubicBezTo>
                    <a:pt x="130" y="43"/>
                    <a:pt x="130" y="43"/>
                    <a:pt x="130" y="43"/>
                  </a:cubicBezTo>
                  <a:cubicBezTo>
                    <a:pt x="118" y="34"/>
                    <a:pt x="103" y="28"/>
                    <a:pt x="88" y="26"/>
                  </a:cubicBezTo>
                  <a:cubicBezTo>
                    <a:pt x="88" y="26"/>
                    <a:pt x="88" y="25"/>
                    <a:pt x="88" y="25"/>
                  </a:cubicBezTo>
                  <a:cubicBezTo>
                    <a:pt x="88" y="19"/>
                    <a:pt x="88" y="19"/>
                    <a:pt x="88" y="19"/>
                  </a:cubicBezTo>
                  <a:cubicBezTo>
                    <a:pt x="90" y="19"/>
                    <a:pt x="90" y="19"/>
                    <a:pt x="90" y="19"/>
                  </a:cubicBezTo>
                  <a:cubicBezTo>
                    <a:pt x="92" y="19"/>
                    <a:pt x="94" y="17"/>
                    <a:pt x="94" y="15"/>
                  </a:cubicBezTo>
                  <a:cubicBezTo>
                    <a:pt x="94" y="4"/>
                    <a:pt x="94" y="4"/>
                    <a:pt x="94" y="4"/>
                  </a:cubicBezTo>
                  <a:cubicBezTo>
                    <a:pt x="94" y="2"/>
                    <a:pt x="92" y="0"/>
                    <a:pt x="90" y="0"/>
                  </a:cubicBezTo>
                  <a:cubicBezTo>
                    <a:pt x="69" y="0"/>
                    <a:pt x="69" y="0"/>
                    <a:pt x="69" y="0"/>
                  </a:cubicBezTo>
                  <a:cubicBezTo>
                    <a:pt x="67" y="0"/>
                    <a:pt x="65" y="2"/>
                    <a:pt x="65" y="4"/>
                  </a:cubicBezTo>
                  <a:cubicBezTo>
                    <a:pt x="65" y="15"/>
                    <a:pt x="65" y="15"/>
                    <a:pt x="65" y="15"/>
                  </a:cubicBezTo>
                  <a:cubicBezTo>
                    <a:pt x="65" y="17"/>
                    <a:pt x="67" y="19"/>
                    <a:pt x="69" y="19"/>
                  </a:cubicBezTo>
                  <a:cubicBezTo>
                    <a:pt x="71" y="19"/>
                    <a:pt x="71" y="19"/>
                    <a:pt x="71" y="19"/>
                  </a:cubicBezTo>
                  <a:cubicBezTo>
                    <a:pt x="71" y="25"/>
                    <a:pt x="71" y="25"/>
                    <a:pt x="71" y="25"/>
                  </a:cubicBezTo>
                  <a:cubicBezTo>
                    <a:pt x="71" y="25"/>
                    <a:pt x="71" y="26"/>
                    <a:pt x="72" y="26"/>
                  </a:cubicBezTo>
                  <a:cubicBezTo>
                    <a:pt x="32" y="30"/>
                    <a:pt x="0" y="64"/>
                    <a:pt x="0" y="105"/>
                  </a:cubicBezTo>
                  <a:cubicBezTo>
                    <a:pt x="0" y="149"/>
                    <a:pt x="36" y="184"/>
                    <a:pt x="80" y="184"/>
                  </a:cubicBezTo>
                  <a:cubicBezTo>
                    <a:pt x="123" y="184"/>
                    <a:pt x="159" y="149"/>
                    <a:pt x="159" y="105"/>
                  </a:cubicBezTo>
                  <a:cubicBezTo>
                    <a:pt x="159" y="86"/>
                    <a:pt x="152" y="69"/>
                    <a:pt x="141" y="55"/>
                  </a:cubicBezTo>
                  <a:cubicBezTo>
                    <a:pt x="147" y="50"/>
                    <a:pt x="147" y="50"/>
                    <a:pt x="147" y="50"/>
                  </a:cubicBezTo>
                  <a:lnTo>
                    <a:pt x="148" y="51"/>
                  </a:lnTo>
                  <a:close/>
                  <a:moveTo>
                    <a:pt x="80" y="175"/>
                  </a:moveTo>
                  <a:cubicBezTo>
                    <a:pt x="41" y="175"/>
                    <a:pt x="10" y="144"/>
                    <a:pt x="10" y="106"/>
                  </a:cubicBezTo>
                  <a:cubicBezTo>
                    <a:pt x="10" y="67"/>
                    <a:pt x="41" y="36"/>
                    <a:pt x="80" y="36"/>
                  </a:cubicBezTo>
                  <a:cubicBezTo>
                    <a:pt x="118" y="36"/>
                    <a:pt x="149" y="67"/>
                    <a:pt x="149" y="106"/>
                  </a:cubicBezTo>
                  <a:cubicBezTo>
                    <a:pt x="149" y="144"/>
                    <a:pt x="118" y="175"/>
                    <a:pt x="80" y="1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7" name="Freeform 16"/>
            <p:cNvSpPr>
              <a:spLocks/>
            </p:cNvSpPr>
            <p:nvPr/>
          </p:nvSpPr>
          <p:spPr bwMode="auto">
            <a:xfrm>
              <a:off x="917575" y="1377950"/>
              <a:ext cx="182562" cy="300038"/>
            </a:xfrm>
            <a:custGeom>
              <a:avLst/>
              <a:gdLst>
                <a:gd name="T0" fmla="*/ 48 w 49"/>
                <a:gd name="T1" fmla="*/ 0 h 80"/>
                <a:gd name="T2" fmla="*/ 48 w 49"/>
                <a:gd name="T3" fmla="*/ 0 h 80"/>
                <a:gd name="T4" fmla="*/ 47 w 49"/>
                <a:gd name="T5" fmla="*/ 0 h 80"/>
                <a:gd name="T6" fmla="*/ 47 w 49"/>
                <a:gd name="T7" fmla="*/ 0 h 80"/>
                <a:gd name="T8" fmla="*/ 47 w 49"/>
                <a:gd name="T9" fmla="*/ 0 h 80"/>
                <a:gd name="T10" fmla="*/ 0 w 49"/>
                <a:gd name="T11" fmla="*/ 59 h 80"/>
                <a:gd name="T12" fmla="*/ 3 w 49"/>
                <a:gd name="T13" fmla="*/ 77 h 80"/>
                <a:gd name="T14" fmla="*/ 4 w 49"/>
                <a:gd name="T15" fmla="*/ 78 h 80"/>
                <a:gd name="T16" fmla="*/ 6 w 49"/>
                <a:gd name="T17" fmla="*/ 77 h 80"/>
                <a:gd name="T18" fmla="*/ 6 w 49"/>
                <a:gd name="T19" fmla="*/ 54 h 80"/>
                <a:gd name="T20" fmla="*/ 47 w 49"/>
                <a:gd name="T21" fmla="*/ 23 h 80"/>
                <a:gd name="T22" fmla="*/ 47 w 49"/>
                <a:gd name="T23" fmla="*/ 23 h 80"/>
                <a:gd name="T24" fmla="*/ 49 w 49"/>
                <a:gd name="T25" fmla="*/ 22 h 80"/>
                <a:gd name="T26" fmla="*/ 49 w 49"/>
                <a:gd name="T27" fmla="*/ 2 h 80"/>
                <a:gd name="T28" fmla="*/ 48 w 49"/>
                <a:gd name="T2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80">
                  <a:moveTo>
                    <a:pt x="48" y="0"/>
                  </a:moveTo>
                  <a:cubicBezTo>
                    <a:pt x="48" y="0"/>
                    <a:pt x="48" y="0"/>
                    <a:pt x="48" y="0"/>
                  </a:cubicBezTo>
                  <a:cubicBezTo>
                    <a:pt x="48" y="0"/>
                    <a:pt x="48" y="0"/>
                    <a:pt x="47" y="0"/>
                  </a:cubicBezTo>
                  <a:cubicBezTo>
                    <a:pt x="47" y="0"/>
                    <a:pt x="47" y="0"/>
                    <a:pt x="47" y="0"/>
                  </a:cubicBezTo>
                  <a:cubicBezTo>
                    <a:pt x="47" y="0"/>
                    <a:pt x="47" y="0"/>
                    <a:pt x="47" y="0"/>
                  </a:cubicBezTo>
                  <a:cubicBezTo>
                    <a:pt x="20" y="6"/>
                    <a:pt x="0" y="30"/>
                    <a:pt x="0" y="59"/>
                  </a:cubicBezTo>
                  <a:cubicBezTo>
                    <a:pt x="0" y="65"/>
                    <a:pt x="1" y="71"/>
                    <a:pt x="3" y="77"/>
                  </a:cubicBezTo>
                  <a:cubicBezTo>
                    <a:pt x="3" y="77"/>
                    <a:pt x="3" y="78"/>
                    <a:pt x="4" y="78"/>
                  </a:cubicBezTo>
                  <a:cubicBezTo>
                    <a:pt x="5" y="80"/>
                    <a:pt x="6" y="78"/>
                    <a:pt x="6" y="77"/>
                  </a:cubicBezTo>
                  <a:cubicBezTo>
                    <a:pt x="5" y="75"/>
                    <a:pt x="3" y="64"/>
                    <a:pt x="6" y="54"/>
                  </a:cubicBezTo>
                  <a:cubicBezTo>
                    <a:pt x="12" y="37"/>
                    <a:pt x="28" y="24"/>
                    <a:pt x="47" y="23"/>
                  </a:cubicBezTo>
                  <a:cubicBezTo>
                    <a:pt x="47" y="23"/>
                    <a:pt x="47" y="23"/>
                    <a:pt x="47" y="23"/>
                  </a:cubicBezTo>
                  <a:cubicBezTo>
                    <a:pt x="48" y="23"/>
                    <a:pt x="49" y="23"/>
                    <a:pt x="49" y="22"/>
                  </a:cubicBezTo>
                  <a:cubicBezTo>
                    <a:pt x="49" y="2"/>
                    <a:pt x="49" y="2"/>
                    <a:pt x="49" y="2"/>
                  </a:cubicBezTo>
                  <a:cubicBezTo>
                    <a:pt x="49" y="1"/>
                    <a:pt x="48" y="0"/>
                    <a:pt x="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sp>
          <p:nvSpPr>
            <p:cNvPr id="88" name="Freeform 17"/>
            <p:cNvSpPr>
              <a:spLocks/>
            </p:cNvSpPr>
            <p:nvPr/>
          </p:nvSpPr>
          <p:spPr bwMode="auto">
            <a:xfrm>
              <a:off x="1176338" y="1377950"/>
              <a:ext cx="179387" cy="206375"/>
            </a:xfrm>
            <a:custGeom>
              <a:avLst/>
              <a:gdLst>
                <a:gd name="T0" fmla="*/ 48 w 48"/>
                <a:gd name="T1" fmla="*/ 39 h 55"/>
                <a:gd name="T2" fmla="*/ 48 w 48"/>
                <a:gd name="T3" fmla="*/ 39 h 55"/>
                <a:gd name="T4" fmla="*/ 2 w 48"/>
                <a:gd name="T5" fmla="*/ 0 h 55"/>
                <a:gd name="T6" fmla="*/ 2 w 48"/>
                <a:gd name="T7" fmla="*/ 0 h 55"/>
                <a:gd name="T8" fmla="*/ 2 w 48"/>
                <a:gd name="T9" fmla="*/ 0 h 55"/>
                <a:gd name="T10" fmla="*/ 0 w 48"/>
                <a:gd name="T11" fmla="*/ 1 h 55"/>
                <a:gd name="T12" fmla="*/ 0 w 48"/>
                <a:gd name="T13" fmla="*/ 27 h 55"/>
                <a:gd name="T14" fmla="*/ 2 w 48"/>
                <a:gd name="T15" fmla="*/ 28 h 55"/>
                <a:gd name="T16" fmla="*/ 2 w 48"/>
                <a:gd name="T17" fmla="*/ 28 h 55"/>
                <a:gd name="T18" fmla="*/ 24 w 48"/>
                <a:gd name="T19" fmla="*/ 54 h 55"/>
                <a:gd name="T20" fmla="*/ 24 w 48"/>
                <a:gd name="T21" fmla="*/ 54 h 55"/>
                <a:gd name="T22" fmla="*/ 25 w 48"/>
                <a:gd name="T23" fmla="*/ 55 h 55"/>
                <a:gd name="T24" fmla="*/ 26 w 48"/>
                <a:gd name="T25" fmla="*/ 54 h 55"/>
                <a:gd name="T26" fmla="*/ 47 w 48"/>
                <a:gd name="T27" fmla="*/ 41 h 55"/>
                <a:gd name="T28" fmla="*/ 48 w 48"/>
                <a:gd name="T29"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5">
                  <a:moveTo>
                    <a:pt x="48" y="39"/>
                  </a:moveTo>
                  <a:cubicBezTo>
                    <a:pt x="48" y="39"/>
                    <a:pt x="48" y="39"/>
                    <a:pt x="48" y="39"/>
                  </a:cubicBezTo>
                  <a:cubicBezTo>
                    <a:pt x="40" y="19"/>
                    <a:pt x="23" y="4"/>
                    <a:pt x="2" y="0"/>
                  </a:cubicBezTo>
                  <a:cubicBezTo>
                    <a:pt x="2" y="0"/>
                    <a:pt x="2" y="0"/>
                    <a:pt x="2" y="0"/>
                  </a:cubicBezTo>
                  <a:cubicBezTo>
                    <a:pt x="2" y="0"/>
                    <a:pt x="2" y="0"/>
                    <a:pt x="2" y="0"/>
                  </a:cubicBezTo>
                  <a:cubicBezTo>
                    <a:pt x="1" y="0"/>
                    <a:pt x="0" y="0"/>
                    <a:pt x="0" y="1"/>
                  </a:cubicBezTo>
                  <a:cubicBezTo>
                    <a:pt x="0" y="27"/>
                    <a:pt x="0" y="27"/>
                    <a:pt x="0" y="27"/>
                  </a:cubicBezTo>
                  <a:cubicBezTo>
                    <a:pt x="0" y="28"/>
                    <a:pt x="1" y="28"/>
                    <a:pt x="2" y="28"/>
                  </a:cubicBezTo>
                  <a:cubicBezTo>
                    <a:pt x="2" y="28"/>
                    <a:pt x="2" y="28"/>
                    <a:pt x="2" y="28"/>
                  </a:cubicBezTo>
                  <a:cubicBezTo>
                    <a:pt x="12" y="34"/>
                    <a:pt x="20" y="42"/>
                    <a:pt x="24" y="54"/>
                  </a:cubicBezTo>
                  <a:cubicBezTo>
                    <a:pt x="24" y="54"/>
                    <a:pt x="24" y="54"/>
                    <a:pt x="24" y="54"/>
                  </a:cubicBezTo>
                  <a:cubicBezTo>
                    <a:pt x="25" y="54"/>
                    <a:pt x="25" y="55"/>
                    <a:pt x="25" y="55"/>
                  </a:cubicBezTo>
                  <a:cubicBezTo>
                    <a:pt x="26" y="55"/>
                    <a:pt x="26" y="54"/>
                    <a:pt x="26" y="54"/>
                  </a:cubicBezTo>
                  <a:cubicBezTo>
                    <a:pt x="47" y="41"/>
                    <a:pt x="47" y="41"/>
                    <a:pt x="47" y="41"/>
                  </a:cubicBezTo>
                  <a:cubicBezTo>
                    <a:pt x="48" y="40"/>
                    <a:pt x="48" y="39"/>
                    <a:pt x="48"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prstClr val="black"/>
                </a:solidFill>
              </a:endParaRPr>
            </a:p>
          </p:txBody>
        </p:sp>
      </p:grpSp>
      <p:sp>
        <p:nvSpPr>
          <p:cNvPr id="92" name="Pentagon 91"/>
          <p:cNvSpPr/>
          <p:nvPr/>
        </p:nvSpPr>
        <p:spPr>
          <a:xfrm>
            <a:off x="1396992" y="1757297"/>
            <a:ext cx="1764021" cy="755160"/>
          </a:xfrm>
          <a:prstGeom prst="homePlate">
            <a:avLst>
              <a:gd name="adj" fmla="val 27336"/>
            </a:avLst>
          </a:prstGeom>
          <a:gradFill>
            <a:gsLst>
              <a:gs pos="0">
                <a:srgbClr val="92D050"/>
              </a:gs>
              <a:gs pos="35000">
                <a:srgbClr val="92D050"/>
              </a:gs>
              <a:gs pos="99000">
                <a:schemeClr val="bg1"/>
              </a:gs>
            </a:gsLst>
            <a:lin ang="10800000" scaled="0"/>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50" dirty="0">
                <a:solidFill>
                  <a:srgbClr val="003C71"/>
                </a:solidFill>
              </a:rPr>
              <a:t>Reducing Cost for Visualization</a:t>
            </a:r>
          </a:p>
        </p:txBody>
      </p:sp>
      <p:sp>
        <p:nvSpPr>
          <p:cNvPr id="93" name="Pentagon 92"/>
          <p:cNvSpPr/>
          <p:nvPr/>
        </p:nvSpPr>
        <p:spPr>
          <a:xfrm>
            <a:off x="1392209" y="792451"/>
            <a:ext cx="1764021" cy="708214"/>
          </a:xfrm>
          <a:prstGeom prst="homePlate">
            <a:avLst>
              <a:gd name="adj" fmla="val 27336"/>
            </a:avLst>
          </a:prstGeom>
          <a:gradFill>
            <a:gsLst>
              <a:gs pos="0">
                <a:schemeClr val="accent4">
                  <a:lumMod val="60000"/>
                  <a:lumOff val="40000"/>
                </a:schemeClr>
              </a:gs>
              <a:gs pos="35000">
                <a:schemeClr val="accent4">
                  <a:lumMod val="60000"/>
                  <a:lumOff val="40000"/>
                </a:schemeClr>
              </a:gs>
              <a:gs pos="99000">
                <a:schemeClr val="bg1"/>
              </a:gs>
            </a:gsLst>
            <a:lin ang="10800000" scaled="0"/>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50" dirty="0">
                <a:solidFill>
                  <a:srgbClr val="003C71"/>
                </a:solidFill>
              </a:rPr>
              <a:t>Optimizing for Visualization</a:t>
            </a:r>
          </a:p>
        </p:txBody>
      </p:sp>
      <p:sp>
        <p:nvSpPr>
          <p:cNvPr id="94" name="Pentagon 93"/>
          <p:cNvSpPr/>
          <p:nvPr/>
        </p:nvSpPr>
        <p:spPr>
          <a:xfrm>
            <a:off x="1332383" y="2852262"/>
            <a:ext cx="1764021" cy="1089462"/>
          </a:xfrm>
          <a:prstGeom prst="homePlate">
            <a:avLst>
              <a:gd name="adj" fmla="val 27336"/>
            </a:avLst>
          </a:prstGeom>
          <a:gradFill>
            <a:gsLst>
              <a:gs pos="0">
                <a:schemeClr val="accent2">
                  <a:alpha val="40000"/>
                </a:schemeClr>
              </a:gs>
              <a:gs pos="35000">
                <a:schemeClr val="accent2">
                  <a:alpha val="25000"/>
                </a:schemeClr>
              </a:gs>
              <a:gs pos="99000">
                <a:schemeClr val="accent1">
                  <a:tint val="15000"/>
                  <a:satMod val="350000"/>
                  <a:alpha val="0"/>
                </a:schemeClr>
              </a:gs>
            </a:gsLst>
            <a:lin ang="10800000" scaled="0"/>
          </a:gra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50" dirty="0">
                <a:solidFill>
                  <a:srgbClr val="003C71"/>
                </a:solidFill>
              </a:rPr>
              <a:t>Pre-Configured Appliance Solution Available Now</a:t>
            </a:r>
          </a:p>
        </p:txBody>
      </p:sp>
      <p:sp>
        <p:nvSpPr>
          <p:cNvPr id="35" name="Rectangle 34"/>
          <p:cNvSpPr/>
          <p:nvPr/>
        </p:nvSpPr>
        <p:spPr>
          <a:xfrm>
            <a:off x="2421896" y="4584998"/>
            <a:ext cx="2962812" cy="184666"/>
          </a:xfrm>
          <a:prstGeom prst="rect">
            <a:avLst/>
          </a:prstGeom>
        </p:spPr>
        <p:txBody>
          <a:bodyPr wrap="square">
            <a:spAutoFit/>
          </a:bodyPr>
          <a:lstStyle/>
          <a:p>
            <a:pPr>
              <a:spcBef>
                <a:spcPts val="450"/>
              </a:spcBef>
            </a:pPr>
            <a:r>
              <a:rPr lang="en-US" sz="600" baseline="30000" dirty="0"/>
              <a:t>2</a:t>
            </a:r>
            <a:r>
              <a:rPr lang="en-US" sz="600" dirty="0"/>
              <a:t>Pricing as of June 15, 2017. Pricing is subject to change without notice</a:t>
            </a:r>
          </a:p>
        </p:txBody>
      </p:sp>
    </p:spTree>
    <p:extLst>
      <p:ext uri="{BB962C8B-B14F-4D97-AF65-F5344CB8AC3E}">
        <p14:creationId xmlns:p14="http://schemas.microsoft.com/office/powerpoint/2010/main" val="75531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hteck 30"/>
          <p:cNvSpPr/>
          <p:nvPr/>
        </p:nvSpPr>
        <p:spPr>
          <a:xfrm>
            <a:off x="6359252" y="3617098"/>
            <a:ext cx="2607215" cy="411177"/>
          </a:xfrm>
          <a:prstGeom prst="rect">
            <a:avLst/>
          </a:prstGeom>
          <a:gradFill>
            <a:gsLst>
              <a:gs pos="0">
                <a:schemeClr val="accent3">
                  <a:lumMod val="20000"/>
                  <a:lumOff val="80000"/>
                </a:schemeClr>
              </a:gs>
              <a:gs pos="80000">
                <a:schemeClr val="bg1">
                  <a:lumMod val="95000"/>
                  <a:alpha val="25000"/>
                </a:schemeClr>
              </a:gs>
              <a:gs pos="99000">
                <a:schemeClr val="bg1">
                  <a:lumMod val="95000"/>
                  <a:alpha val="0"/>
                </a:schemeClr>
              </a:gs>
            </a:gsLst>
            <a:lin ang="0" scaled="1"/>
          </a:gradFill>
          <a:ln>
            <a:noFill/>
          </a:ln>
          <a:effectLst>
            <a:outerShdw blurRad="40005" dist="20320" dir="5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900" b="1" dirty="0">
                <a:solidFill>
                  <a:prstClr val="black"/>
                </a:solidFill>
              </a:rPr>
              <a:t>Hardware: </a:t>
            </a:r>
            <a:r>
              <a:rPr lang="en-US" sz="900" dirty="0">
                <a:solidFill>
                  <a:prstClr val="black"/>
                </a:solidFill>
              </a:rPr>
              <a:t>24 Port OPA Edge Switch, 16 Port Ethernet Switch</a:t>
            </a:r>
          </a:p>
        </p:txBody>
      </p:sp>
      <p:sp>
        <p:nvSpPr>
          <p:cNvPr id="34" name="Rechteck 30"/>
          <p:cNvSpPr/>
          <p:nvPr/>
        </p:nvSpPr>
        <p:spPr>
          <a:xfrm>
            <a:off x="6359252" y="3146400"/>
            <a:ext cx="2607215" cy="474115"/>
          </a:xfrm>
          <a:prstGeom prst="rect">
            <a:avLst/>
          </a:prstGeom>
          <a:gradFill>
            <a:gsLst>
              <a:gs pos="0">
                <a:schemeClr val="accent6">
                  <a:lumMod val="20000"/>
                  <a:lumOff val="80000"/>
                </a:schemeClr>
              </a:gs>
              <a:gs pos="80000">
                <a:schemeClr val="bg1">
                  <a:lumMod val="95000"/>
                  <a:alpha val="25000"/>
                </a:schemeClr>
              </a:gs>
              <a:gs pos="99000">
                <a:schemeClr val="bg1">
                  <a:lumMod val="95000"/>
                  <a:alpha val="0"/>
                </a:schemeClr>
              </a:gs>
            </a:gsLst>
            <a:lin ang="0" scaled="1"/>
          </a:gradFill>
          <a:ln>
            <a:noFill/>
          </a:ln>
          <a:effectLst>
            <a:outerShdw blurRad="40005" dist="20320" dir="5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900" b="1" dirty="0">
                <a:solidFill>
                  <a:prstClr val="black"/>
                </a:solidFill>
              </a:rPr>
              <a:t>Hardware: </a:t>
            </a:r>
            <a:r>
              <a:rPr lang="de-DE" sz="900" dirty="0">
                <a:solidFill>
                  <a:prstClr val="black"/>
                </a:solidFill>
              </a:rPr>
              <a:t>1 CX-87794 Intel® Xeon® Node</a:t>
            </a:r>
          </a:p>
          <a:p>
            <a:r>
              <a:rPr lang="de-DE" sz="825" dirty="0">
                <a:solidFill>
                  <a:prstClr val="black"/>
                </a:solidFill>
              </a:rPr>
              <a:t>Intel® Xeon ® E5-v4 16 cores, 64GB DDR4, Intel® OPA HFI, 32TB RAID</a:t>
            </a:r>
          </a:p>
          <a:p>
            <a:endParaRPr lang="de-DE" sz="900" dirty="0">
              <a:solidFill>
                <a:prstClr val="black"/>
              </a:solidFill>
            </a:endParaRPr>
          </a:p>
        </p:txBody>
      </p:sp>
      <p:sp>
        <p:nvSpPr>
          <p:cNvPr id="35" name="Rechteck 30"/>
          <p:cNvSpPr/>
          <p:nvPr/>
        </p:nvSpPr>
        <p:spPr>
          <a:xfrm>
            <a:off x="6359252" y="2949305"/>
            <a:ext cx="2607215" cy="193053"/>
          </a:xfrm>
          <a:prstGeom prst="rect">
            <a:avLst/>
          </a:prstGeom>
          <a:gradFill>
            <a:gsLst>
              <a:gs pos="0">
                <a:schemeClr val="accent3">
                  <a:lumMod val="20000"/>
                  <a:lumOff val="80000"/>
                </a:schemeClr>
              </a:gs>
              <a:gs pos="80000">
                <a:schemeClr val="bg1">
                  <a:lumMod val="95000"/>
                  <a:alpha val="25000"/>
                </a:schemeClr>
              </a:gs>
              <a:gs pos="99000">
                <a:schemeClr val="bg1">
                  <a:lumMod val="95000"/>
                  <a:alpha val="0"/>
                </a:schemeClr>
              </a:gs>
            </a:gsLst>
            <a:lin ang="0" scaled="1"/>
          </a:gradFill>
          <a:ln>
            <a:noFill/>
          </a:ln>
          <a:effectLst>
            <a:outerShdw blurRad="40005" dist="20320" dir="5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900" b="1" dirty="0">
                <a:solidFill>
                  <a:prstClr val="black"/>
                </a:solidFill>
              </a:rPr>
              <a:t>Software: </a:t>
            </a:r>
            <a:r>
              <a:rPr lang="de-DE" sz="900" dirty="0">
                <a:solidFill>
                  <a:prstClr val="black"/>
                </a:solidFill>
              </a:rPr>
              <a:t>CentOS 7.3</a:t>
            </a:r>
          </a:p>
        </p:txBody>
      </p:sp>
      <p:sp>
        <p:nvSpPr>
          <p:cNvPr id="36" name="Rechteck 68"/>
          <p:cNvSpPr/>
          <p:nvPr/>
        </p:nvSpPr>
        <p:spPr>
          <a:xfrm>
            <a:off x="5231542" y="3617098"/>
            <a:ext cx="1127710" cy="411177"/>
          </a:xfrm>
          <a:prstGeom prst="rect">
            <a:avLst/>
          </a:prstGeom>
          <a:gradFill>
            <a:gsLst>
              <a:gs pos="0">
                <a:schemeClr val="accent1"/>
              </a:gs>
              <a:gs pos="80000">
                <a:schemeClr val="bg1">
                  <a:lumMod val="95000"/>
                  <a:alpha val="25000"/>
                </a:schemeClr>
              </a:gs>
              <a:gs pos="99000">
                <a:schemeClr val="bg1">
                  <a:lumMod val="95000"/>
                  <a:alpha val="0"/>
                </a:schemeClr>
              </a:gs>
            </a:gsLst>
            <a:lin ang="0" scaled="1"/>
          </a:gradFill>
          <a:ln>
            <a:noFill/>
          </a:ln>
          <a:effectLst>
            <a:outerShdw blurRad="40005" dist="20320" dir="5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solidFill>
                  <a:schemeClr val="tx1"/>
                </a:solidFill>
              </a:rPr>
              <a:t>Networking </a:t>
            </a:r>
          </a:p>
          <a:p>
            <a:pPr algn="ctr"/>
            <a:r>
              <a:rPr lang="de-DE" sz="825" dirty="0">
                <a:solidFill>
                  <a:schemeClr val="tx1"/>
                </a:solidFill>
              </a:rPr>
              <a:t>OPA/100G Ethernet </a:t>
            </a:r>
          </a:p>
        </p:txBody>
      </p:sp>
      <p:sp>
        <p:nvSpPr>
          <p:cNvPr id="33" name="Rechteck 68"/>
          <p:cNvSpPr/>
          <p:nvPr/>
        </p:nvSpPr>
        <p:spPr>
          <a:xfrm>
            <a:off x="5231542" y="2949306"/>
            <a:ext cx="1127710" cy="671209"/>
          </a:xfrm>
          <a:prstGeom prst="rect">
            <a:avLst/>
          </a:prstGeom>
          <a:gradFill>
            <a:gsLst>
              <a:gs pos="0">
                <a:schemeClr val="accent1"/>
              </a:gs>
              <a:gs pos="80000">
                <a:schemeClr val="bg1">
                  <a:lumMod val="95000"/>
                  <a:alpha val="25000"/>
                </a:schemeClr>
              </a:gs>
              <a:gs pos="99000">
                <a:schemeClr val="bg1">
                  <a:lumMod val="95000"/>
                  <a:alpha val="0"/>
                </a:schemeClr>
              </a:gs>
            </a:gsLst>
            <a:lin ang="0" scaled="1"/>
          </a:gradFill>
          <a:ln>
            <a:noFill/>
          </a:ln>
          <a:effectLst>
            <a:outerShdw blurRad="40005" dist="20320" dir="5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solidFill>
                  <a:schemeClr val="tx1"/>
                </a:solidFill>
              </a:rPr>
              <a:t>Storage System</a:t>
            </a:r>
          </a:p>
        </p:txBody>
      </p:sp>
      <p:sp>
        <p:nvSpPr>
          <p:cNvPr id="2" name="Slide Number Placeholder 1"/>
          <p:cNvSpPr>
            <a:spLocks noGrp="1"/>
          </p:cNvSpPr>
          <p:nvPr>
            <p:ph type="sldNum" sz="quarter" idx="4294967295"/>
          </p:nvPr>
        </p:nvSpPr>
        <p:spPr>
          <a:xfrm>
            <a:off x="6872352" y="4824387"/>
            <a:ext cx="2133600" cy="273844"/>
          </a:xfrm>
          <a:prstGeom prst="rect">
            <a:avLst/>
          </a:prstGeom>
        </p:spPr>
        <p:txBody>
          <a:bodyPr/>
          <a:lstStyle/>
          <a:p>
            <a:fld id="{EE2556C5-CE8C-6547-B838-EA80C61A4AF7}" type="slidenum">
              <a:rPr lang="en-US" smtClean="0"/>
              <a:pPr/>
              <a:t>46</a:t>
            </a:fld>
            <a:endParaRPr lang="en-US" dirty="0"/>
          </a:p>
        </p:txBody>
      </p:sp>
      <p:sp>
        <p:nvSpPr>
          <p:cNvPr id="3" name="Title 2"/>
          <p:cNvSpPr>
            <a:spLocks noGrp="1"/>
          </p:cNvSpPr>
          <p:nvPr>
            <p:ph type="title"/>
          </p:nvPr>
        </p:nvSpPr>
        <p:spPr>
          <a:xfrm>
            <a:off x="1661275" y="41355"/>
            <a:ext cx="5928803" cy="435644"/>
          </a:xfrm>
        </p:spPr>
        <p:txBody>
          <a:bodyPr/>
          <a:lstStyle/>
          <a:p>
            <a:r>
              <a:rPr lang="en-US" dirty="0" err="1" smtClean="0"/>
              <a:t>SDVis</a:t>
            </a:r>
            <a:r>
              <a:rPr lang="en-US" dirty="0" smtClean="0"/>
              <a:t> Appliance Solution</a:t>
            </a:r>
            <a:endParaRPr lang="en-US" dirty="0"/>
          </a:p>
        </p:txBody>
      </p:sp>
      <p:sp>
        <p:nvSpPr>
          <p:cNvPr id="30" name="Rechteck 68"/>
          <p:cNvSpPr/>
          <p:nvPr/>
        </p:nvSpPr>
        <p:spPr>
          <a:xfrm>
            <a:off x="5231542" y="1938299"/>
            <a:ext cx="1127710" cy="1007115"/>
          </a:xfrm>
          <a:prstGeom prst="rect">
            <a:avLst/>
          </a:prstGeom>
          <a:gradFill>
            <a:gsLst>
              <a:gs pos="0">
                <a:schemeClr val="accent1"/>
              </a:gs>
              <a:gs pos="80000">
                <a:schemeClr val="bg1">
                  <a:lumMod val="95000"/>
                  <a:alpha val="25000"/>
                </a:schemeClr>
              </a:gs>
              <a:gs pos="99000">
                <a:schemeClr val="bg1">
                  <a:lumMod val="95000"/>
                  <a:alpha val="0"/>
                </a:schemeClr>
              </a:gs>
            </a:gsLst>
            <a:lin ang="0" scaled="1"/>
          </a:gradFill>
          <a:ln>
            <a:noFill/>
          </a:ln>
          <a:effectLst>
            <a:outerShdw blurRad="40005" dist="20320" dir="5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solidFill>
                  <a:schemeClr val="tx1"/>
                </a:solidFill>
              </a:rPr>
              <a:t>Compute Nodes</a:t>
            </a:r>
          </a:p>
          <a:p>
            <a:pPr algn="ctr"/>
            <a:r>
              <a:rPr lang="de-DE" sz="825" dirty="0">
                <a:solidFill>
                  <a:schemeClr val="tx1"/>
                </a:solidFill>
              </a:rPr>
              <a:t>Compute +</a:t>
            </a:r>
          </a:p>
          <a:p>
            <a:pPr algn="ctr"/>
            <a:r>
              <a:rPr lang="de-DE" sz="825" dirty="0">
                <a:solidFill>
                  <a:schemeClr val="tx1"/>
                </a:solidFill>
              </a:rPr>
              <a:t>Render</a:t>
            </a:r>
          </a:p>
        </p:txBody>
      </p:sp>
      <p:sp>
        <p:nvSpPr>
          <p:cNvPr id="31" name="Rechteck 30"/>
          <p:cNvSpPr/>
          <p:nvPr/>
        </p:nvSpPr>
        <p:spPr>
          <a:xfrm>
            <a:off x="6359252" y="2411098"/>
            <a:ext cx="2607215" cy="534317"/>
          </a:xfrm>
          <a:prstGeom prst="rect">
            <a:avLst/>
          </a:prstGeom>
          <a:gradFill>
            <a:gsLst>
              <a:gs pos="0">
                <a:schemeClr val="accent6">
                  <a:lumMod val="20000"/>
                  <a:lumOff val="80000"/>
                </a:schemeClr>
              </a:gs>
              <a:gs pos="80000">
                <a:schemeClr val="bg1">
                  <a:lumMod val="95000"/>
                  <a:alpha val="25000"/>
                </a:schemeClr>
              </a:gs>
              <a:gs pos="99000">
                <a:schemeClr val="bg1">
                  <a:lumMod val="95000"/>
                  <a:alpha val="0"/>
                </a:schemeClr>
              </a:gs>
            </a:gsLst>
            <a:lin ang="0" scaled="1"/>
          </a:gradFill>
          <a:ln>
            <a:noFill/>
          </a:ln>
          <a:effectLst>
            <a:outerShdw blurRad="40005" dist="20320" dir="5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900" b="1" dirty="0">
                <a:solidFill>
                  <a:prstClr val="black"/>
                </a:solidFill>
              </a:rPr>
              <a:t>Hardware: </a:t>
            </a:r>
            <a:r>
              <a:rPr lang="de-DE" sz="900" dirty="0">
                <a:solidFill>
                  <a:prstClr val="black"/>
                </a:solidFill>
              </a:rPr>
              <a:t>8 CX-87719 Intel® Xeon Phi™ Nodes</a:t>
            </a:r>
          </a:p>
          <a:p>
            <a:r>
              <a:rPr lang="de-DE" sz="825" dirty="0">
                <a:solidFill>
                  <a:prstClr val="black"/>
                </a:solidFill>
              </a:rPr>
              <a:t>Intel® Xeon Phi™ 7250 68 cores, 192GB DDR4, Intel® OPA HFI, SSD 150GB</a:t>
            </a:r>
          </a:p>
        </p:txBody>
      </p:sp>
      <p:sp>
        <p:nvSpPr>
          <p:cNvPr id="32" name="Rechteck 30"/>
          <p:cNvSpPr/>
          <p:nvPr/>
        </p:nvSpPr>
        <p:spPr>
          <a:xfrm>
            <a:off x="6359252" y="1938299"/>
            <a:ext cx="2607215" cy="468758"/>
          </a:xfrm>
          <a:prstGeom prst="rect">
            <a:avLst/>
          </a:prstGeom>
          <a:gradFill>
            <a:gsLst>
              <a:gs pos="0">
                <a:schemeClr val="accent3">
                  <a:lumMod val="20000"/>
                  <a:lumOff val="80000"/>
                </a:schemeClr>
              </a:gs>
              <a:gs pos="80000">
                <a:schemeClr val="bg1">
                  <a:lumMod val="95000"/>
                  <a:alpha val="25000"/>
                </a:schemeClr>
              </a:gs>
              <a:gs pos="99000">
                <a:schemeClr val="bg1">
                  <a:lumMod val="95000"/>
                  <a:alpha val="0"/>
                </a:schemeClr>
              </a:gs>
            </a:gsLst>
            <a:lin ang="0" scaled="1"/>
          </a:gradFill>
          <a:ln>
            <a:noFill/>
          </a:ln>
          <a:effectLst>
            <a:outerShdw blurRad="40005" dist="20320" dir="5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900" b="1" dirty="0">
                <a:solidFill>
                  <a:prstClr val="black"/>
                </a:solidFill>
              </a:rPr>
              <a:t>Software: </a:t>
            </a:r>
            <a:r>
              <a:rPr lang="de-DE" sz="900" dirty="0">
                <a:solidFill>
                  <a:prstClr val="black"/>
                </a:solidFill>
              </a:rPr>
              <a:t>CentOS 7.3, SDVis Software </a:t>
            </a:r>
            <a:r>
              <a:rPr lang="de-DE" sz="825" dirty="0">
                <a:solidFill>
                  <a:prstClr val="black"/>
                </a:solidFill>
              </a:rPr>
              <a:t>(ParaView, VTK, VisIt, VMD), Intel Parallel Studio Cluster Edition, SW Dev. Tools</a:t>
            </a:r>
          </a:p>
        </p:txBody>
      </p:sp>
      <p:sp>
        <p:nvSpPr>
          <p:cNvPr id="38" name="Rechteck 68"/>
          <p:cNvSpPr/>
          <p:nvPr/>
        </p:nvSpPr>
        <p:spPr>
          <a:xfrm>
            <a:off x="5231542" y="1117870"/>
            <a:ext cx="1127710" cy="822161"/>
          </a:xfrm>
          <a:prstGeom prst="rect">
            <a:avLst/>
          </a:prstGeom>
          <a:gradFill>
            <a:gsLst>
              <a:gs pos="0">
                <a:schemeClr val="accent1"/>
              </a:gs>
              <a:gs pos="80000">
                <a:schemeClr val="bg1">
                  <a:lumMod val="95000"/>
                  <a:alpha val="25000"/>
                </a:schemeClr>
              </a:gs>
              <a:gs pos="99000">
                <a:schemeClr val="bg1">
                  <a:lumMod val="95000"/>
                  <a:alpha val="0"/>
                </a:schemeClr>
              </a:gs>
            </a:gsLst>
            <a:lin ang="0" scaled="1"/>
          </a:gradFill>
          <a:ln>
            <a:noFill/>
          </a:ln>
          <a:effectLst>
            <a:outerShdw blurRad="40005" dist="20320" dir="5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Master </a:t>
            </a:r>
          </a:p>
          <a:p>
            <a:pPr algn="ctr"/>
            <a:r>
              <a:rPr lang="en-US" sz="1350" dirty="0">
                <a:solidFill>
                  <a:schemeClr val="tx1"/>
                </a:solidFill>
              </a:rPr>
              <a:t>Head Node</a:t>
            </a:r>
          </a:p>
          <a:p>
            <a:pPr algn="ctr"/>
            <a:r>
              <a:rPr lang="en-US" sz="900" dirty="0">
                <a:solidFill>
                  <a:schemeClr val="tx1"/>
                </a:solidFill>
              </a:rPr>
              <a:t>Node + Display Management</a:t>
            </a:r>
          </a:p>
        </p:txBody>
      </p:sp>
      <p:sp>
        <p:nvSpPr>
          <p:cNvPr id="39" name="Rechteck 30"/>
          <p:cNvSpPr/>
          <p:nvPr/>
        </p:nvSpPr>
        <p:spPr>
          <a:xfrm>
            <a:off x="6359252" y="1344289"/>
            <a:ext cx="2607215" cy="595742"/>
          </a:xfrm>
          <a:prstGeom prst="rect">
            <a:avLst/>
          </a:prstGeom>
          <a:gradFill>
            <a:gsLst>
              <a:gs pos="0">
                <a:schemeClr val="accent6">
                  <a:lumMod val="20000"/>
                  <a:lumOff val="80000"/>
                </a:schemeClr>
              </a:gs>
              <a:gs pos="80000">
                <a:schemeClr val="bg1">
                  <a:lumMod val="95000"/>
                  <a:alpha val="25000"/>
                </a:schemeClr>
              </a:gs>
              <a:gs pos="99000">
                <a:schemeClr val="bg1">
                  <a:lumMod val="95000"/>
                  <a:alpha val="0"/>
                </a:schemeClr>
              </a:gs>
            </a:gsLst>
            <a:lin ang="0" scaled="1"/>
          </a:gradFill>
          <a:ln>
            <a:noFill/>
          </a:ln>
          <a:effectLst>
            <a:outerShdw blurRad="40005" dist="20320" dir="5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900" b="1" dirty="0">
                <a:solidFill>
                  <a:prstClr val="black"/>
                </a:solidFill>
              </a:rPr>
              <a:t>Hardware: </a:t>
            </a:r>
            <a:r>
              <a:rPr lang="de-DE" sz="900" dirty="0">
                <a:solidFill>
                  <a:prstClr val="black"/>
                </a:solidFill>
              </a:rPr>
              <a:t>1 CX-87723 Intel® Xeon® Node</a:t>
            </a:r>
          </a:p>
          <a:p>
            <a:r>
              <a:rPr lang="de-DE" sz="825" dirty="0">
                <a:solidFill>
                  <a:prstClr val="black"/>
                </a:solidFill>
              </a:rPr>
              <a:t>Intel® Xeon ® E5-v4 36 cores, 256GB DDR4, OPA HFI, Up to 6 4K Monitors Display Card, SSD 480GB   </a:t>
            </a:r>
          </a:p>
          <a:p>
            <a:endParaRPr lang="de-DE" sz="900" dirty="0">
              <a:solidFill>
                <a:prstClr val="black"/>
              </a:solidFill>
            </a:endParaRPr>
          </a:p>
        </p:txBody>
      </p:sp>
      <p:sp>
        <p:nvSpPr>
          <p:cNvPr id="40" name="Rechteck 30"/>
          <p:cNvSpPr/>
          <p:nvPr/>
        </p:nvSpPr>
        <p:spPr>
          <a:xfrm>
            <a:off x="6359252" y="1117870"/>
            <a:ext cx="2607215" cy="222377"/>
          </a:xfrm>
          <a:prstGeom prst="rect">
            <a:avLst/>
          </a:prstGeom>
          <a:gradFill>
            <a:gsLst>
              <a:gs pos="0">
                <a:schemeClr val="accent3">
                  <a:lumMod val="20000"/>
                  <a:lumOff val="80000"/>
                </a:schemeClr>
              </a:gs>
              <a:gs pos="80000">
                <a:schemeClr val="bg1">
                  <a:lumMod val="95000"/>
                  <a:alpha val="25000"/>
                </a:schemeClr>
              </a:gs>
              <a:gs pos="99000">
                <a:schemeClr val="bg1">
                  <a:lumMod val="95000"/>
                  <a:alpha val="0"/>
                </a:schemeClr>
              </a:gs>
            </a:gsLst>
            <a:lin ang="0" scaled="1"/>
          </a:gradFill>
          <a:ln>
            <a:noFill/>
          </a:ln>
          <a:effectLst>
            <a:outerShdw blurRad="40005" dist="20320" dir="5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sz="900" b="1" dirty="0">
                <a:solidFill>
                  <a:prstClr val="black"/>
                </a:solidFill>
              </a:rPr>
              <a:t>Software: </a:t>
            </a:r>
            <a:r>
              <a:rPr lang="de-DE" sz="900" dirty="0">
                <a:solidFill>
                  <a:prstClr val="black"/>
                </a:solidFill>
              </a:rPr>
              <a:t>CentOS 7.3, HPC Orchestrator</a:t>
            </a:r>
          </a:p>
        </p:txBody>
      </p:sp>
      <p:sp>
        <p:nvSpPr>
          <p:cNvPr id="29" name="Rechteck 22"/>
          <p:cNvSpPr/>
          <p:nvPr/>
        </p:nvSpPr>
        <p:spPr>
          <a:xfrm>
            <a:off x="5231542" y="850262"/>
            <a:ext cx="3734925" cy="270000"/>
          </a:xfrm>
          <a:prstGeom prst="rect">
            <a:avLst/>
          </a:prstGeom>
          <a:gradFill>
            <a:gsLst>
              <a:gs pos="0">
                <a:schemeClr val="tx2"/>
              </a:gs>
              <a:gs pos="80000">
                <a:schemeClr val="bg1">
                  <a:lumMod val="95000"/>
                  <a:alpha val="25000"/>
                </a:schemeClr>
              </a:gs>
              <a:gs pos="99000">
                <a:schemeClr val="bg1">
                  <a:lumMod val="95000"/>
                  <a:alpha val="0"/>
                </a:schemeClr>
              </a:gs>
            </a:gsLst>
            <a:lin ang="0" scaled="1"/>
          </a:gradFill>
          <a:ln>
            <a:noFill/>
          </a:ln>
          <a:effectLst>
            <a:outerShdw blurRad="40005" dist="20320" dir="5400000" algn="ctr" rotWithShape="0">
              <a:srgbClr val="000000">
                <a:alpha val="3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350" dirty="0">
                <a:solidFill>
                  <a:schemeClr val="bg1"/>
                </a:solidFill>
              </a:rPr>
              <a:t>SDVis Appliance</a:t>
            </a:r>
          </a:p>
        </p:txBody>
      </p:sp>
      <p:sp>
        <p:nvSpPr>
          <p:cNvPr id="17" name="Pentagon 16"/>
          <p:cNvSpPr/>
          <p:nvPr/>
        </p:nvSpPr>
        <p:spPr>
          <a:xfrm>
            <a:off x="191868" y="518435"/>
            <a:ext cx="1494807" cy="1679955"/>
          </a:xfrm>
          <a:prstGeom prst="homePlate">
            <a:avLst>
              <a:gd name="adj" fmla="val 25748"/>
            </a:avLst>
          </a:prstGeom>
          <a:gradFill>
            <a:gsLst>
              <a:gs pos="0">
                <a:schemeClr val="accent2">
                  <a:alpha val="40000"/>
                </a:schemeClr>
              </a:gs>
              <a:gs pos="35000">
                <a:schemeClr val="accent2">
                  <a:alpha val="25000"/>
                </a:schemeClr>
              </a:gs>
              <a:gs pos="99000">
                <a:schemeClr val="accent1">
                  <a:tint val="15000"/>
                  <a:satMod val="350000"/>
                  <a:alpha val="0"/>
                </a:schemeClr>
              </a:gs>
            </a:gsLst>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50" dirty="0">
                <a:solidFill>
                  <a:srgbClr val="003C71"/>
                </a:solidFill>
              </a:rPr>
              <a:t>Appliance Configuration</a:t>
            </a:r>
          </a:p>
        </p:txBody>
      </p:sp>
      <p:sp>
        <p:nvSpPr>
          <p:cNvPr id="18" name="Chevron 17"/>
          <p:cNvSpPr/>
          <p:nvPr/>
        </p:nvSpPr>
        <p:spPr>
          <a:xfrm>
            <a:off x="1307240" y="518434"/>
            <a:ext cx="3800028" cy="1679956"/>
          </a:xfrm>
          <a:prstGeom prst="chevron">
            <a:avLst>
              <a:gd name="adj" fmla="val 23308"/>
            </a:avLst>
          </a:prstGeom>
          <a:gradFill flip="none" rotWithShape="1">
            <a:gsLst>
              <a:gs pos="0">
                <a:schemeClr val="bg1">
                  <a:lumMod val="95000"/>
                </a:schemeClr>
              </a:gs>
              <a:gs pos="99000">
                <a:schemeClr val="bg1">
                  <a:lumMod val="95000"/>
                  <a:alpha val="0"/>
                </a:schemeClr>
              </a:gs>
              <a:gs pos="35000">
                <a:schemeClr val="bg1">
                  <a:lumMod val="95000"/>
                  <a:alpha val="25000"/>
                </a:schemeClr>
              </a:gs>
              <a:gs pos="0">
                <a:schemeClr val="bg1">
                  <a:lumMod val="95000"/>
                </a:schemeClr>
              </a:gs>
            </a:gsLst>
            <a:lin ang="0" scaled="0"/>
            <a:tileRect/>
          </a:gradFill>
          <a:ln>
            <a:noFill/>
          </a:ln>
          <a:effectLst>
            <a:outerShdw blurRad="40005" dist="20320" dir="5400000" algn="ctr" rotWithShape="0">
              <a:srgbClr val="000000">
                <a:alpha val="3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19" name="Pentagon 18"/>
          <p:cNvSpPr/>
          <p:nvPr/>
        </p:nvSpPr>
        <p:spPr>
          <a:xfrm>
            <a:off x="105621" y="2247063"/>
            <a:ext cx="1494807" cy="1036256"/>
          </a:xfrm>
          <a:prstGeom prst="homePlate">
            <a:avLst>
              <a:gd name="adj" fmla="val 25748"/>
            </a:avLst>
          </a:prstGeom>
          <a:gradFill>
            <a:gsLst>
              <a:gs pos="0">
                <a:schemeClr val="accent2">
                  <a:alpha val="40000"/>
                </a:schemeClr>
              </a:gs>
              <a:gs pos="35000">
                <a:schemeClr val="accent2">
                  <a:alpha val="25000"/>
                </a:schemeClr>
              </a:gs>
              <a:gs pos="99000">
                <a:schemeClr val="accent1">
                  <a:tint val="15000"/>
                  <a:satMod val="350000"/>
                  <a:alpha val="0"/>
                </a:schemeClr>
              </a:gs>
            </a:gsLst>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50" dirty="0">
                <a:solidFill>
                  <a:srgbClr val="003C71"/>
                </a:solidFill>
              </a:rPr>
              <a:t>Availability &amp; Pricing</a:t>
            </a:r>
          </a:p>
        </p:txBody>
      </p:sp>
      <p:sp>
        <p:nvSpPr>
          <p:cNvPr id="20" name="Chevron 19"/>
          <p:cNvSpPr/>
          <p:nvPr/>
        </p:nvSpPr>
        <p:spPr>
          <a:xfrm>
            <a:off x="1329128" y="2247063"/>
            <a:ext cx="3713781" cy="1036256"/>
          </a:xfrm>
          <a:prstGeom prst="chevron">
            <a:avLst>
              <a:gd name="adj" fmla="val 26348"/>
            </a:avLst>
          </a:prstGeom>
          <a:gradFill flip="none" rotWithShape="1">
            <a:gsLst>
              <a:gs pos="0">
                <a:schemeClr val="bg1">
                  <a:lumMod val="95000"/>
                </a:schemeClr>
              </a:gs>
              <a:gs pos="99000">
                <a:schemeClr val="bg1">
                  <a:lumMod val="95000"/>
                  <a:alpha val="0"/>
                </a:schemeClr>
              </a:gs>
              <a:gs pos="35000">
                <a:schemeClr val="bg1">
                  <a:lumMod val="95000"/>
                  <a:alpha val="25000"/>
                </a:schemeClr>
              </a:gs>
              <a:gs pos="0">
                <a:schemeClr val="bg1">
                  <a:lumMod val="95000"/>
                </a:schemeClr>
              </a:gs>
            </a:gsLst>
            <a:lin ang="0" scaled="0"/>
            <a:tileRect/>
          </a:gradFill>
          <a:ln>
            <a:noFill/>
          </a:ln>
          <a:effectLst>
            <a:outerShdw blurRad="40005" dist="20320" dir="5400000" algn="ctr" rotWithShape="0">
              <a:srgbClr val="000000">
                <a:alpha val="3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23" name="Pentagon 22"/>
          <p:cNvSpPr/>
          <p:nvPr/>
        </p:nvSpPr>
        <p:spPr>
          <a:xfrm>
            <a:off x="105621" y="3336284"/>
            <a:ext cx="1494807" cy="1036256"/>
          </a:xfrm>
          <a:prstGeom prst="homePlate">
            <a:avLst>
              <a:gd name="adj" fmla="val 25748"/>
            </a:avLst>
          </a:prstGeom>
          <a:gradFill>
            <a:gsLst>
              <a:gs pos="0">
                <a:schemeClr val="accent2">
                  <a:alpha val="40000"/>
                </a:schemeClr>
              </a:gs>
              <a:gs pos="35000">
                <a:schemeClr val="accent2">
                  <a:alpha val="25000"/>
                </a:schemeClr>
              </a:gs>
              <a:gs pos="99000">
                <a:schemeClr val="accent1">
                  <a:tint val="15000"/>
                  <a:satMod val="350000"/>
                  <a:alpha val="0"/>
                </a:schemeClr>
              </a:gs>
            </a:gsLst>
            <a:lin ang="10800000" scaled="0"/>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350" dirty="0">
                <a:solidFill>
                  <a:srgbClr val="003C71"/>
                </a:solidFill>
              </a:rPr>
              <a:t>Ordering &amp; More Info</a:t>
            </a:r>
          </a:p>
        </p:txBody>
      </p:sp>
      <p:sp>
        <p:nvSpPr>
          <p:cNvPr id="24" name="Chevron 23"/>
          <p:cNvSpPr/>
          <p:nvPr/>
        </p:nvSpPr>
        <p:spPr>
          <a:xfrm>
            <a:off x="1329128" y="3336284"/>
            <a:ext cx="3713781" cy="1036256"/>
          </a:xfrm>
          <a:prstGeom prst="chevron">
            <a:avLst>
              <a:gd name="adj" fmla="val 26348"/>
            </a:avLst>
          </a:prstGeom>
          <a:gradFill flip="none" rotWithShape="1">
            <a:gsLst>
              <a:gs pos="0">
                <a:schemeClr val="bg1">
                  <a:lumMod val="95000"/>
                </a:schemeClr>
              </a:gs>
              <a:gs pos="99000">
                <a:schemeClr val="bg1">
                  <a:lumMod val="95000"/>
                  <a:alpha val="0"/>
                </a:schemeClr>
              </a:gs>
              <a:gs pos="35000">
                <a:schemeClr val="bg1">
                  <a:lumMod val="95000"/>
                  <a:alpha val="25000"/>
                </a:schemeClr>
              </a:gs>
              <a:gs pos="0">
                <a:schemeClr val="bg1">
                  <a:lumMod val="95000"/>
                </a:schemeClr>
              </a:gs>
            </a:gsLst>
            <a:lin ang="0" scaled="0"/>
            <a:tileRect/>
          </a:gradFill>
          <a:ln>
            <a:noFill/>
          </a:ln>
          <a:effectLst>
            <a:outerShdw blurRad="40005" dist="20320" dir="5400000" algn="ctr" rotWithShape="0">
              <a:srgbClr val="000000">
                <a:alpha val="3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25" name="Rectangle 24"/>
          <p:cNvSpPr/>
          <p:nvPr/>
        </p:nvSpPr>
        <p:spPr>
          <a:xfrm>
            <a:off x="1600429" y="3465578"/>
            <a:ext cx="3506840" cy="815608"/>
          </a:xfrm>
          <a:prstGeom prst="rect">
            <a:avLst/>
          </a:prstGeom>
        </p:spPr>
        <p:txBody>
          <a:bodyPr wrap="square" anchor="ctr" anchorCtr="0">
            <a:noAutofit/>
          </a:bodyPr>
          <a:lstStyle/>
          <a:p>
            <a:pPr defTabSz="457178">
              <a:spcBef>
                <a:spcPts val="200"/>
              </a:spcBef>
            </a:pPr>
            <a:r>
              <a:rPr lang="en-US" sz="1350" dirty="0">
                <a:solidFill>
                  <a:srgbClr val="003C71"/>
                </a:solidFill>
                <a:cs typeface="Arial"/>
              </a:rPr>
              <a:t>sales@colfax-intl.com</a:t>
            </a:r>
          </a:p>
          <a:p>
            <a:pPr defTabSz="457178">
              <a:spcBef>
                <a:spcPts val="200"/>
              </a:spcBef>
            </a:pPr>
            <a:r>
              <a:rPr lang="en-US" sz="1350" dirty="0">
                <a:solidFill>
                  <a:srgbClr val="003C71"/>
                </a:solidFill>
                <a:cs typeface="Arial"/>
              </a:rPr>
              <a:t>http://sdvis.xeonphi.com/</a:t>
            </a:r>
          </a:p>
        </p:txBody>
      </p:sp>
      <p:sp>
        <p:nvSpPr>
          <p:cNvPr id="26" name="Rectangle 25"/>
          <p:cNvSpPr/>
          <p:nvPr/>
        </p:nvSpPr>
        <p:spPr>
          <a:xfrm>
            <a:off x="1661275" y="596768"/>
            <a:ext cx="3420593" cy="1523286"/>
          </a:xfrm>
          <a:prstGeom prst="rect">
            <a:avLst/>
          </a:prstGeom>
        </p:spPr>
        <p:txBody>
          <a:bodyPr wrap="square" anchor="ctr" anchorCtr="0">
            <a:noAutofit/>
          </a:bodyPr>
          <a:lstStyle/>
          <a:p>
            <a:pPr defTabSz="457178">
              <a:spcBef>
                <a:spcPts val="200"/>
              </a:spcBef>
            </a:pPr>
            <a:r>
              <a:rPr lang="en-US" sz="1350" b="1" dirty="0">
                <a:solidFill>
                  <a:srgbClr val="003C71"/>
                </a:solidFill>
                <a:cs typeface="Arial"/>
              </a:rPr>
              <a:t>Installed Software </a:t>
            </a:r>
            <a:r>
              <a:rPr lang="en-US" sz="1050" dirty="0">
                <a:solidFill>
                  <a:srgbClr val="003C71"/>
                </a:solidFill>
                <a:cs typeface="Arial"/>
              </a:rPr>
              <a:t>Intel® HPC Orchestrator, </a:t>
            </a:r>
            <a:r>
              <a:rPr lang="en-US" sz="1050" dirty="0" err="1">
                <a:solidFill>
                  <a:srgbClr val="003C71"/>
                </a:solidFill>
                <a:cs typeface="Arial"/>
              </a:rPr>
              <a:t>SDVis</a:t>
            </a:r>
            <a:r>
              <a:rPr lang="en-US" sz="1050" dirty="0">
                <a:solidFill>
                  <a:srgbClr val="003C71"/>
                </a:solidFill>
                <a:cs typeface="Arial"/>
              </a:rPr>
              <a:t> Software (</a:t>
            </a:r>
            <a:r>
              <a:rPr lang="en-US" sz="1050" dirty="0" err="1">
                <a:solidFill>
                  <a:srgbClr val="003C71"/>
                </a:solidFill>
                <a:cs typeface="Arial"/>
              </a:rPr>
              <a:t>ParaView</a:t>
            </a:r>
            <a:r>
              <a:rPr lang="en-US" sz="1050" dirty="0">
                <a:solidFill>
                  <a:srgbClr val="003C71"/>
                </a:solidFill>
                <a:cs typeface="Arial"/>
              </a:rPr>
              <a:t>, VTK, </a:t>
            </a:r>
            <a:r>
              <a:rPr lang="en-US" sz="1050" dirty="0" err="1">
                <a:solidFill>
                  <a:srgbClr val="003C71"/>
                </a:solidFill>
                <a:cs typeface="Arial"/>
              </a:rPr>
              <a:t>VisIt</a:t>
            </a:r>
            <a:r>
              <a:rPr lang="en-US" sz="1050" dirty="0">
                <a:solidFill>
                  <a:srgbClr val="003C71"/>
                </a:solidFill>
                <a:cs typeface="Arial"/>
              </a:rPr>
              <a:t>, VMD), Intel® Parallel Studio Cluster Edition, SW Dev. Tools</a:t>
            </a:r>
          </a:p>
          <a:p>
            <a:pPr defTabSz="457178">
              <a:spcBef>
                <a:spcPts val="200"/>
              </a:spcBef>
            </a:pPr>
            <a:r>
              <a:rPr lang="en-US" sz="1350" b="1" dirty="0">
                <a:solidFill>
                  <a:srgbClr val="003C71"/>
                </a:solidFill>
                <a:cs typeface="Arial"/>
              </a:rPr>
              <a:t>Nodes</a:t>
            </a:r>
            <a:r>
              <a:rPr lang="en-US" sz="1350" dirty="0">
                <a:solidFill>
                  <a:srgbClr val="003C71"/>
                </a:solidFill>
                <a:cs typeface="Arial"/>
              </a:rPr>
              <a:t> </a:t>
            </a:r>
            <a:r>
              <a:rPr lang="en-US" sz="1050" dirty="0">
                <a:solidFill>
                  <a:srgbClr val="003C71"/>
                </a:solidFill>
                <a:cs typeface="Arial"/>
              </a:rPr>
              <a:t>8x Intel® Xeon Phi™ 7250 compute nodes, Intel® Xeon® E5-v4 head node, Intel® Xeon® E5-v4 storage node</a:t>
            </a:r>
          </a:p>
          <a:p>
            <a:pPr defTabSz="457178">
              <a:spcBef>
                <a:spcPts val="200"/>
              </a:spcBef>
            </a:pPr>
            <a:r>
              <a:rPr lang="en-US" sz="1350" b="1" dirty="0">
                <a:solidFill>
                  <a:srgbClr val="003C71"/>
                </a:solidFill>
                <a:cs typeface="Arial"/>
              </a:rPr>
              <a:t>Storage</a:t>
            </a:r>
            <a:r>
              <a:rPr lang="en-US" sz="1350" dirty="0">
                <a:solidFill>
                  <a:srgbClr val="003C71"/>
                </a:solidFill>
                <a:cs typeface="Arial"/>
              </a:rPr>
              <a:t> </a:t>
            </a:r>
            <a:r>
              <a:rPr lang="en-US" sz="1050" dirty="0">
                <a:solidFill>
                  <a:srgbClr val="003C71"/>
                </a:solidFill>
                <a:cs typeface="Arial"/>
              </a:rPr>
              <a:t>32TB Raid</a:t>
            </a:r>
          </a:p>
          <a:p>
            <a:pPr defTabSz="457178">
              <a:spcBef>
                <a:spcPts val="200"/>
              </a:spcBef>
            </a:pPr>
            <a:r>
              <a:rPr lang="en-US" sz="1350" b="1" dirty="0">
                <a:solidFill>
                  <a:srgbClr val="003C71"/>
                </a:solidFill>
                <a:cs typeface="Arial"/>
              </a:rPr>
              <a:t>Network</a:t>
            </a:r>
            <a:r>
              <a:rPr lang="en-US" sz="1350" dirty="0">
                <a:solidFill>
                  <a:srgbClr val="003C71"/>
                </a:solidFill>
                <a:cs typeface="Arial"/>
              </a:rPr>
              <a:t> </a:t>
            </a:r>
            <a:r>
              <a:rPr lang="en-US" sz="1050" dirty="0">
                <a:solidFill>
                  <a:srgbClr val="003C71"/>
                </a:solidFill>
                <a:cs typeface="Arial"/>
              </a:rPr>
              <a:t>24 port Omni-Path &amp; Ethernet switches</a:t>
            </a:r>
          </a:p>
        </p:txBody>
      </p:sp>
      <p:sp>
        <p:nvSpPr>
          <p:cNvPr id="27" name="Rectangle 26"/>
          <p:cNvSpPr/>
          <p:nvPr/>
        </p:nvSpPr>
        <p:spPr>
          <a:xfrm>
            <a:off x="1635876" y="2357387"/>
            <a:ext cx="3471392" cy="815608"/>
          </a:xfrm>
          <a:prstGeom prst="rect">
            <a:avLst/>
          </a:prstGeom>
        </p:spPr>
        <p:txBody>
          <a:bodyPr wrap="square" anchor="ctr" anchorCtr="0">
            <a:noAutofit/>
          </a:bodyPr>
          <a:lstStyle/>
          <a:p>
            <a:pPr defTabSz="457178">
              <a:spcBef>
                <a:spcPts val="200"/>
              </a:spcBef>
            </a:pPr>
            <a:r>
              <a:rPr lang="en-US" sz="1350" dirty="0">
                <a:solidFill>
                  <a:srgbClr val="003C71"/>
                </a:solidFill>
                <a:cs typeface="Arial"/>
              </a:rPr>
              <a:t>Available 4 weeks after ordering</a:t>
            </a:r>
          </a:p>
          <a:p>
            <a:pPr defTabSz="457178">
              <a:spcBef>
                <a:spcPts val="200"/>
              </a:spcBef>
            </a:pPr>
            <a:r>
              <a:rPr lang="en-US" sz="1350" dirty="0">
                <a:solidFill>
                  <a:srgbClr val="003C71"/>
                </a:solidFill>
                <a:cs typeface="Arial"/>
              </a:rPr>
              <a:t>Price $79,000 (1 year SW subscriptions)</a:t>
            </a:r>
            <a:r>
              <a:rPr lang="en-US" sz="1350" baseline="30000" dirty="0">
                <a:solidFill>
                  <a:srgbClr val="003C71"/>
                </a:solidFill>
                <a:cs typeface="Arial"/>
              </a:rPr>
              <a:t>1</a:t>
            </a:r>
          </a:p>
        </p:txBody>
      </p:sp>
      <p:sp>
        <p:nvSpPr>
          <p:cNvPr id="41" name="Content Placeholder 2"/>
          <p:cNvSpPr txBox="1">
            <a:spLocks/>
          </p:cNvSpPr>
          <p:nvPr/>
        </p:nvSpPr>
        <p:spPr>
          <a:xfrm>
            <a:off x="223974" y="4416354"/>
            <a:ext cx="8436076" cy="330622"/>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buNone/>
            </a:pPr>
            <a:r>
              <a:rPr lang="en-US" dirty="0">
                <a:solidFill>
                  <a:srgbClr val="00AEEF"/>
                </a:solidFill>
              </a:rPr>
              <a:t>Pre-configured solution for visualization needs</a:t>
            </a:r>
          </a:p>
        </p:txBody>
      </p:sp>
      <p:sp>
        <p:nvSpPr>
          <p:cNvPr id="42" name="Rectangle 41"/>
          <p:cNvSpPr/>
          <p:nvPr/>
        </p:nvSpPr>
        <p:spPr>
          <a:xfrm>
            <a:off x="15382" y="4758187"/>
            <a:ext cx="2598716" cy="184666"/>
          </a:xfrm>
          <a:prstGeom prst="rect">
            <a:avLst/>
          </a:prstGeom>
        </p:spPr>
        <p:txBody>
          <a:bodyPr wrap="square">
            <a:spAutoFit/>
          </a:bodyPr>
          <a:lstStyle/>
          <a:p>
            <a:pPr>
              <a:spcBef>
                <a:spcPts val="450"/>
              </a:spcBef>
            </a:pPr>
            <a:r>
              <a:rPr lang="en-US" sz="600" dirty="0">
                <a:solidFill>
                  <a:schemeClr val="bg1"/>
                </a:solidFill>
              </a:rPr>
              <a:t>*Other names and brands may be claimed as the property of others.</a:t>
            </a:r>
          </a:p>
        </p:txBody>
      </p:sp>
      <p:sp>
        <p:nvSpPr>
          <p:cNvPr id="28" name="Rectangle 27"/>
          <p:cNvSpPr/>
          <p:nvPr/>
        </p:nvSpPr>
        <p:spPr>
          <a:xfrm>
            <a:off x="29770" y="4908261"/>
            <a:ext cx="2962812" cy="184666"/>
          </a:xfrm>
          <a:prstGeom prst="rect">
            <a:avLst/>
          </a:prstGeom>
        </p:spPr>
        <p:txBody>
          <a:bodyPr wrap="square">
            <a:spAutoFit/>
          </a:bodyPr>
          <a:lstStyle/>
          <a:p>
            <a:pPr>
              <a:spcBef>
                <a:spcPts val="450"/>
              </a:spcBef>
            </a:pPr>
            <a:r>
              <a:rPr lang="en-US" sz="600" baseline="30000" dirty="0">
                <a:solidFill>
                  <a:schemeClr val="bg1"/>
                </a:solidFill>
              </a:rPr>
              <a:t>1</a:t>
            </a:r>
            <a:r>
              <a:rPr lang="en-US" sz="600" dirty="0">
                <a:solidFill>
                  <a:schemeClr val="bg1"/>
                </a:solidFill>
              </a:rPr>
              <a:t>Pricing as of June 15, 2017. Pricing is subject to change without notice</a:t>
            </a:r>
          </a:p>
        </p:txBody>
      </p:sp>
    </p:spTree>
    <p:extLst>
      <p:ext uri="{BB962C8B-B14F-4D97-AF65-F5344CB8AC3E}">
        <p14:creationId xmlns:p14="http://schemas.microsoft.com/office/powerpoint/2010/main" val="24243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685783"/>
            <a:fld id="{B41F42F8-25E4-4D1B-BD30-C90591184289}" type="slidenum">
              <a:rPr lang="en-US" smtClean="0">
                <a:solidFill>
                  <a:srgbClr val="0073BC"/>
                </a:solidFill>
              </a:rPr>
              <a:pPr defTabSz="685783"/>
              <a:t>47</a:t>
            </a:fld>
            <a:endParaRPr lang="en-US">
              <a:solidFill>
                <a:srgbClr val="0073BC"/>
              </a:solidFill>
            </a:endParaRPr>
          </a:p>
        </p:txBody>
      </p:sp>
      <p:sp>
        <p:nvSpPr>
          <p:cNvPr id="22" name="Rectangle 21"/>
          <p:cNvSpPr/>
          <p:nvPr/>
        </p:nvSpPr>
        <p:spPr>
          <a:xfrm>
            <a:off x="1446870" y="1801879"/>
            <a:ext cx="2263568" cy="2910047"/>
          </a:xfrm>
          <a:prstGeom prst="rect">
            <a:avLst/>
          </a:prstGeom>
          <a:solidFill>
            <a:srgbClr val="E7E6E6"/>
          </a:solidFill>
          <a:ln w="12700" cap="flat" cmpd="sng" algn="ctr">
            <a:solidFill>
              <a:srgbClr val="E7E6E6"/>
            </a:solidFill>
            <a:prstDash val="solid"/>
            <a:miter lim="800000"/>
          </a:ln>
          <a:effectLst/>
        </p:spPr>
        <p:txBody>
          <a:bodyPr rtlCol="0" anchor="ctr"/>
          <a:lstStyle/>
          <a:p>
            <a:pPr algn="ctr" defTabSz="685800">
              <a:defRPr/>
            </a:pPr>
            <a:endParaRPr lang="en-US" sz="1350" kern="0">
              <a:solidFill>
                <a:prstClr val="white"/>
              </a:solidFill>
              <a:latin typeface="Calibri" panose="020F0502020204030204"/>
              <a:ea typeface=""/>
              <a:cs typeface=""/>
            </a:endParaRPr>
          </a:p>
        </p:txBody>
      </p:sp>
      <p:sp>
        <p:nvSpPr>
          <p:cNvPr id="23" name="Rounded Rectangle 22"/>
          <p:cNvSpPr/>
          <p:nvPr/>
        </p:nvSpPr>
        <p:spPr>
          <a:xfrm>
            <a:off x="1627274" y="2655233"/>
            <a:ext cx="1902759" cy="215153"/>
          </a:xfrm>
          <a:prstGeom prst="round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algn="ctr" defTabSz="685800">
              <a:defRPr/>
            </a:pPr>
            <a:r>
              <a:rPr lang="en-US" sz="750" kern="0" dirty="0">
                <a:solidFill>
                  <a:prstClr val="black"/>
                </a:solidFill>
                <a:latin typeface="Calibri" panose="020F0502020204030204"/>
                <a:ea typeface="Intel Clear" panose="020B0604020203020204" pitchFamily="34" charset="0"/>
                <a:cs typeface="Intel Clear" panose="020B0604020203020204" pitchFamily="34" charset="0"/>
              </a:rPr>
              <a:t>24 port Ethernet Switch</a:t>
            </a:r>
          </a:p>
        </p:txBody>
      </p:sp>
      <p:sp>
        <p:nvSpPr>
          <p:cNvPr id="24" name="Rounded Rectangle 23"/>
          <p:cNvSpPr/>
          <p:nvPr/>
        </p:nvSpPr>
        <p:spPr>
          <a:xfrm>
            <a:off x="1627274" y="2870386"/>
            <a:ext cx="1902759" cy="215153"/>
          </a:xfrm>
          <a:prstGeom prst="round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algn="ctr" defTabSz="685800">
              <a:defRPr/>
            </a:pPr>
            <a:r>
              <a:rPr lang="en-US" sz="750" kern="0" dirty="0">
                <a:solidFill>
                  <a:prstClr val="black"/>
                </a:solidFill>
                <a:latin typeface="Calibri" panose="020F0502020204030204"/>
                <a:ea typeface="Intel Clear" panose="020B0604020203020204" pitchFamily="34" charset="0"/>
                <a:cs typeface="Intel Clear" panose="020B0604020203020204" pitchFamily="34" charset="0"/>
              </a:rPr>
              <a:t>24 port Intel® Omni-Path Switch</a:t>
            </a:r>
          </a:p>
        </p:txBody>
      </p:sp>
      <p:sp>
        <p:nvSpPr>
          <p:cNvPr id="25" name="Rounded Rectangle 24"/>
          <p:cNvSpPr/>
          <p:nvPr/>
        </p:nvSpPr>
        <p:spPr>
          <a:xfrm>
            <a:off x="1627274" y="3088811"/>
            <a:ext cx="1902759" cy="215153"/>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algn="ctr" defTabSz="685800">
              <a:defRPr/>
            </a:pPr>
            <a:r>
              <a:rPr lang="en-US" sz="750" kern="0" dirty="0">
                <a:solidFill>
                  <a:prstClr val="black"/>
                </a:solidFill>
                <a:latin typeface="Calibri" panose="020F0502020204030204"/>
                <a:ea typeface="Intel Clear" panose="020B0604020203020204" pitchFamily="34" charset="0"/>
                <a:cs typeface="Intel Clear" panose="020B0604020203020204" pitchFamily="34" charset="0"/>
              </a:rPr>
              <a:t>Intel® Xeon® Management Node</a:t>
            </a:r>
          </a:p>
        </p:txBody>
      </p:sp>
      <p:sp>
        <p:nvSpPr>
          <p:cNvPr id="26" name="Rounded Rectangle 25"/>
          <p:cNvSpPr/>
          <p:nvPr/>
        </p:nvSpPr>
        <p:spPr>
          <a:xfrm>
            <a:off x="1627274" y="4161125"/>
            <a:ext cx="1902759" cy="215153"/>
          </a:xfrm>
          <a:prstGeom prst="roundRect">
            <a:avLst/>
          </a:prstGeom>
          <a:solidFill>
            <a:srgbClr val="ED7D31">
              <a:lumMod val="20000"/>
              <a:lumOff val="80000"/>
            </a:srgbClr>
          </a:solidFill>
          <a:ln w="12700" cap="flat" cmpd="sng" algn="ctr">
            <a:solidFill>
              <a:sysClr val="windowText" lastClr="000000"/>
            </a:solidFill>
            <a:prstDash val="solid"/>
            <a:miter lim="800000"/>
          </a:ln>
          <a:effectLst/>
        </p:spPr>
        <p:txBody>
          <a:bodyPr rtlCol="0" anchor="ctr"/>
          <a:lstStyle/>
          <a:p>
            <a:pPr algn="ctr" defTabSz="685800">
              <a:defRPr/>
            </a:pPr>
            <a:r>
              <a:rPr lang="en-US" sz="750" kern="0" dirty="0">
                <a:solidFill>
                  <a:prstClr val="black"/>
                </a:solidFill>
                <a:latin typeface="Calibri" panose="020F0502020204030204"/>
                <a:ea typeface="Intel Clear" panose="020B0604020203020204" pitchFamily="34" charset="0"/>
                <a:cs typeface="Intel Clear" panose="020B0604020203020204" pitchFamily="34" charset="0"/>
              </a:rPr>
              <a:t>Intel® Xeon® Storage Node (32TB RAID)</a:t>
            </a:r>
          </a:p>
        </p:txBody>
      </p:sp>
      <p:sp>
        <p:nvSpPr>
          <p:cNvPr id="27" name="Rounded Rectangle 26"/>
          <p:cNvSpPr/>
          <p:nvPr/>
        </p:nvSpPr>
        <p:spPr>
          <a:xfrm>
            <a:off x="1627274" y="3307235"/>
            <a:ext cx="1902759" cy="427035"/>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algn="ctr" defTabSz="685800">
              <a:defRPr/>
            </a:pPr>
            <a:r>
              <a:rPr lang="en-US" sz="750" kern="0" dirty="0">
                <a:solidFill>
                  <a:prstClr val="black"/>
                </a:solidFill>
                <a:latin typeface="Calibri" panose="020F0502020204030204"/>
                <a:ea typeface="Intel Clear" panose="020B0604020203020204" pitchFamily="34" charset="0"/>
                <a:cs typeface="Intel Clear" panose="020B0604020203020204" pitchFamily="34" charset="0"/>
              </a:rPr>
              <a:t>4x Intel® Xeon Phi™ Compute Nodes</a:t>
            </a:r>
          </a:p>
        </p:txBody>
      </p:sp>
      <p:sp>
        <p:nvSpPr>
          <p:cNvPr id="28" name="Rounded Rectangle 27"/>
          <p:cNvSpPr/>
          <p:nvPr/>
        </p:nvSpPr>
        <p:spPr>
          <a:xfrm>
            <a:off x="1627274" y="3734270"/>
            <a:ext cx="1902759" cy="427035"/>
          </a:xfrm>
          <a:prstGeom prst="roundRect">
            <a:avLst/>
          </a:prstGeom>
          <a:solidFill>
            <a:srgbClr val="70AD47">
              <a:lumMod val="20000"/>
              <a:lumOff val="80000"/>
            </a:srgbClr>
          </a:solidFill>
          <a:ln w="12700" cap="flat" cmpd="sng" algn="ctr">
            <a:solidFill>
              <a:sysClr val="windowText" lastClr="000000"/>
            </a:solidFill>
            <a:prstDash val="solid"/>
            <a:miter lim="800000"/>
          </a:ln>
          <a:effectLst/>
        </p:spPr>
        <p:txBody>
          <a:bodyPr rtlCol="0" anchor="ctr"/>
          <a:lstStyle/>
          <a:p>
            <a:pPr algn="ctr" defTabSz="685800">
              <a:defRPr/>
            </a:pPr>
            <a:r>
              <a:rPr lang="en-US" sz="750" kern="0" dirty="0">
                <a:solidFill>
                  <a:prstClr val="black"/>
                </a:solidFill>
                <a:latin typeface="Calibri" panose="020F0502020204030204"/>
                <a:ea typeface="Intel Clear" panose="020B0604020203020204" pitchFamily="34" charset="0"/>
                <a:cs typeface="Intel Clear" panose="020B0604020203020204" pitchFamily="34" charset="0"/>
              </a:rPr>
              <a:t>4x Intel® Xeon Phi™ Compute Nodes</a:t>
            </a:r>
          </a:p>
        </p:txBody>
      </p:sp>
      <p:sp>
        <p:nvSpPr>
          <p:cNvPr id="29" name="TextBox 28"/>
          <p:cNvSpPr txBox="1"/>
          <p:nvPr/>
        </p:nvSpPr>
        <p:spPr>
          <a:xfrm>
            <a:off x="2137909" y="1802659"/>
            <a:ext cx="923651" cy="300082"/>
          </a:xfrm>
          <a:prstGeom prst="rect">
            <a:avLst/>
          </a:prstGeom>
          <a:noFill/>
        </p:spPr>
        <p:txBody>
          <a:bodyPr wrap="none" rtlCol="0">
            <a:spAutoFit/>
          </a:bodyPr>
          <a:lstStyle/>
          <a:p>
            <a:pPr defTabSz="685800"/>
            <a:r>
              <a:rPr lang="en-US" sz="1350" dirty="0">
                <a:solidFill>
                  <a:prstClr val="black"/>
                </a:solidFill>
                <a:ea typeface="Intel Clear" panose="020B0604020203020204" pitchFamily="34" charset="0"/>
                <a:cs typeface="Intel Clear" panose="020B0604020203020204" pitchFamily="34" charset="0"/>
              </a:rPr>
              <a:t>14U Rack</a:t>
            </a:r>
          </a:p>
        </p:txBody>
      </p:sp>
      <p:sp>
        <p:nvSpPr>
          <p:cNvPr id="30" name="Rounded Rectangle 29"/>
          <p:cNvSpPr/>
          <p:nvPr/>
        </p:nvSpPr>
        <p:spPr>
          <a:xfrm>
            <a:off x="1627274" y="4376278"/>
            <a:ext cx="1902759" cy="215153"/>
          </a:xfrm>
          <a:prstGeom prst="round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algn="ctr" defTabSz="685800">
              <a:defRPr/>
            </a:pPr>
            <a:r>
              <a:rPr lang="en-US" sz="750" kern="0" dirty="0">
                <a:solidFill>
                  <a:prstClr val="black"/>
                </a:solidFill>
                <a:latin typeface="Calibri" panose="020F0502020204030204"/>
                <a:ea typeface="Intel Clear" panose="020B0604020203020204" pitchFamily="34" charset="0"/>
                <a:cs typeface="Intel Clear" panose="020B0604020203020204" pitchFamily="34" charset="0"/>
              </a:rPr>
              <a:t>Power Distribution Unit</a:t>
            </a:r>
          </a:p>
        </p:txBody>
      </p:sp>
      <p:sp>
        <p:nvSpPr>
          <p:cNvPr id="31" name="Round Diagonal Corner Rectangle 30"/>
          <p:cNvSpPr/>
          <p:nvPr/>
        </p:nvSpPr>
        <p:spPr>
          <a:xfrm>
            <a:off x="1630644" y="2072934"/>
            <a:ext cx="1896020" cy="518513"/>
          </a:xfrm>
          <a:prstGeom prst="round2DiagRect">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defTabSz="685800">
              <a:defRPr/>
            </a:pPr>
            <a:r>
              <a:rPr lang="de-DE" sz="750" b="1" kern="0" dirty="0">
                <a:solidFill>
                  <a:prstClr val="black"/>
                </a:solidFill>
                <a:latin typeface="Calibri" panose="020F0502020204030204"/>
                <a:ea typeface=""/>
                <a:cs typeface=""/>
              </a:rPr>
              <a:t>Software: </a:t>
            </a:r>
            <a:r>
              <a:rPr lang="de-DE" sz="750" kern="0" dirty="0">
                <a:solidFill>
                  <a:prstClr val="black"/>
                </a:solidFill>
                <a:latin typeface="Calibri" panose="020F0502020204030204"/>
                <a:ea typeface=""/>
                <a:cs typeface=""/>
              </a:rPr>
              <a:t>SDVis Software (ParaView, VTK, VisIt, VMD), Intel® Parallel Studio XE Cluster Edition, </a:t>
            </a:r>
            <a:r>
              <a:rPr lang="en-US" sz="750" kern="0" dirty="0">
                <a:solidFill>
                  <a:prstClr val="black"/>
                </a:solidFill>
                <a:latin typeface="Calibri" panose="020F0502020204030204"/>
                <a:ea typeface="Intel Clear" panose="020B0604020203020204" pitchFamily="34" charset="0"/>
                <a:cs typeface="Intel Clear" panose="020B0604020203020204" pitchFamily="34" charset="0"/>
              </a:rPr>
              <a:t>Intel® HPC Orchestrator, </a:t>
            </a:r>
            <a:r>
              <a:rPr lang="de-DE" sz="750" kern="0" dirty="0">
                <a:solidFill>
                  <a:prstClr val="black"/>
                </a:solidFill>
                <a:latin typeface="Calibri" panose="020F0502020204030204"/>
                <a:ea typeface=""/>
                <a:cs typeface=""/>
              </a:rPr>
              <a:t>SW Dev. Tools</a:t>
            </a:r>
          </a:p>
        </p:txBody>
      </p:sp>
      <p:sp>
        <p:nvSpPr>
          <p:cNvPr id="32" name="TextBox 31"/>
          <p:cNvSpPr txBox="1"/>
          <p:nvPr/>
        </p:nvSpPr>
        <p:spPr>
          <a:xfrm>
            <a:off x="1419969" y="50057"/>
            <a:ext cx="2317372" cy="300082"/>
          </a:xfrm>
          <a:prstGeom prst="rect">
            <a:avLst/>
          </a:prstGeom>
          <a:noFill/>
        </p:spPr>
        <p:txBody>
          <a:bodyPr wrap="square" rtlCol="0">
            <a:spAutoFit/>
          </a:bodyPr>
          <a:lstStyle/>
          <a:p>
            <a:pPr algn="ctr" defTabSz="685800"/>
            <a:r>
              <a:rPr lang="en-US" sz="1350" dirty="0" err="1">
                <a:solidFill>
                  <a:prstClr val="black"/>
                </a:solidFill>
                <a:ea typeface="Intel Clear" panose="020B0604020203020204" pitchFamily="34" charset="0"/>
                <a:cs typeface="Intel Clear" panose="020B0604020203020204" pitchFamily="34" charset="0"/>
              </a:rPr>
              <a:t>SDVis</a:t>
            </a:r>
            <a:r>
              <a:rPr lang="en-US" sz="1350" dirty="0">
                <a:solidFill>
                  <a:prstClr val="black"/>
                </a:solidFill>
                <a:ea typeface="Intel Clear" panose="020B0604020203020204" pitchFamily="34" charset="0"/>
                <a:cs typeface="Intel Clear" panose="020B0604020203020204" pitchFamily="34" charset="0"/>
              </a:rPr>
              <a:t> Appliance</a:t>
            </a:r>
          </a:p>
        </p:txBody>
      </p:sp>
      <p:pic>
        <p:nvPicPr>
          <p:cNvPr id="33" name="Picture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44095" y="1733749"/>
            <a:ext cx="2404762" cy="3050000"/>
          </a:xfrm>
          <a:prstGeom prst="rect">
            <a:avLst/>
          </a:prstGeom>
        </p:spPr>
      </p:pic>
      <p:sp>
        <p:nvSpPr>
          <p:cNvPr id="34" name="TextBox 33"/>
          <p:cNvSpPr txBox="1"/>
          <p:nvPr/>
        </p:nvSpPr>
        <p:spPr>
          <a:xfrm>
            <a:off x="5271732" y="50057"/>
            <a:ext cx="2317372" cy="300082"/>
          </a:xfrm>
          <a:prstGeom prst="rect">
            <a:avLst/>
          </a:prstGeom>
          <a:noFill/>
        </p:spPr>
        <p:txBody>
          <a:bodyPr wrap="square" rtlCol="0">
            <a:spAutoFit/>
          </a:bodyPr>
          <a:lstStyle/>
          <a:p>
            <a:pPr algn="ctr" defTabSz="685800"/>
            <a:r>
              <a:rPr lang="en-US" sz="1350" dirty="0">
                <a:solidFill>
                  <a:prstClr val="black"/>
                </a:solidFill>
                <a:ea typeface="Intel Clear" panose="020B0604020203020204" pitchFamily="34" charset="0"/>
                <a:cs typeface="Intel Clear" panose="020B0604020203020204" pitchFamily="34" charset="0"/>
              </a:rPr>
              <a:t>Available Now!</a:t>
            </a:r>
          </a:p>
        </p:txBody>
      </p:sp>
      <p:sp>
        <p:nvSpPr>
          <p:cNvPr id="35" name="TextBox 34"/>
          <p:cNvSpPr txBox="1"/>
          <p:nvPr/>
        </p:nvSpPr>
        <p:spPr>
          <a:xfrm>
            <a:off x="5271732" y="343630"/>
            <a:ext cx="2317372" cy="1246495"/>
          </a:xfrm>
          <a:prstGeom prst="rect">
            <a:avLst/>
          </a:prstGeom>
          <a:noFill/>
        </p:spPr>
        <p:txBody>
          <a:bodyPr wrap="square" rtlCol="0">
            <a:spAutoFit/>
          </a:bodyPr>
          <a:lstStyle/>
          <a:p>
            <a:pPr defTabSz="685800"/>
            <a:r>
              <a:rPr lang="en-US" sz="750" dirty="0">
                <a:solidFill>
                  <a:prstClr val="black"/>
                </a:solidFill>
                <a:ea typeface="Intel Clear" panose="020B0604020203020204" pitchFamily="34" charset="0"/>
                <a:cs typeface="Intel Clear" panose="020B0604020203020204" pitchFamily="34" charset="0"/>
              </a:rPr>
              <a:t>The </a:t>
            </a:r>
            <a:r>
              <a:rPr lang="en-US" sz="750" dirty="0" err="1">
                <a:solidFill>
                  <a:prstClr val="black"/>
                </a:solidFill>
                <a:ea typeface="Intel Clear" panose="020B0604020203020204" pitchFamily="34" charset="0"/>
                <a:cs typeface="Intel Clear" panose="020B0604020203020204" pitchFamily="34" charset="0"/>
              </a:rPr>
              <a:t>SDVis</a:t>
            </a:r>
            <a:r>
              <a:rPr lang="en-US" sz="750" dirty="0">
                <a:solidFill>
                  <a:prstClr val="black"/>
                </a:solidFill>
                <a:ea typeface="Intel Clear" panose="020B0604020203020204" pitchFamily="34" charset="0"/>
                <a:cs typeface="Intel Clear" panose="020B0604020203020204" pitchFamily="34" charset="0"/>
              </a:rPr>
              <a:t> Appliance is more than just a good idea, it is available now from Colfax International. For more information use the links below.</a:t>
            </a:r>
          </a:p>
          <a:p>
            <a:pPr defTabSz="685800"/>
            <a:endParaRPr lang="en-US" sz="750" dirty="0">
              <a:solidFill>
                <a:prstClr val="black"/>
              </a:solidFill>
              <a:ea typeface="Intel Clear" panose="020B0604020203020204" pitchFamily="34" charset="0"/>
              <a:cs typeface="Intel Clear" panose="020B0604020203020204" pitchFamily="34" charset="0"/>
            </a:endParaRPr>
          </a:p>
          <a:p>
            <a:pPr defTabSz="685800"/>
            <a:r>
              <a:rPr lang="en-US" sz="750" b="1" dirty="0">
                <a:solidFill>
                  <a:prstClr val="black"/>
                </a:solidFill>
                <a:ea typeface="Intel Clear" panose="020B0604020203020204" pitchFamily="34" charset="0"/>
                <a:cs typeface="Intel Clear" panose="020B0604020203020204" pitchFamily="34" charset="0"/>
              </a:rPr>
              <a:t>Product Webpage:</a:t>
            </a:r>
          </a:p>
          <a:p>
            <a:pPr defTabSz="685800"/>
            <a:r>
              <a:rPr lang="en-US" sz="750" dirty="0">
                <a:solidFill>
                  <a:prstClr val="black"/>
                </a:solidFill>
                <a:ea typeface="Intel Clear" panose="020B0604020203020204" pitchFamily="34" charset="0"/>
                <a:cs typeface="Intel Clear" panose="020B0604020203020204" pitchFamily="34" charset="0"/>
                <a:hlinkClick r:id="rId3"/>
              </a:rPr>
              <a:t>http://sdvis.xeonphi.com/</a:t>
            </a:r>
            <a:endParaRPr lang="en-US" sz="750" dirty="0">
              <a:solidFill>
                <a:prstClr val="black"/>
              </a:solidFill>
              <a:ea typeface="Intel Clear" panose="020B0604020203020204" pitchFamily="34" charset="0"/>
              <a:cs typeface="Intel Clear" panose="020B0604020203020204" pitchFamily="34" charset="0"/>
            </a:endParaRPr>
          </a:p>
          <a:p>
            <a:pPr defTabSz="685800"/>
            <a:endParaRPr lang="en-US" sz="750" dirty="0">
              <a:solidFill>
                <a:prstClr val="black"/>
              </a:solidFill>
              <a:ea typeface="Intel Clear" panose="020B0604020203020204" pitchFamily="34" charset="0"/>
              <a:cs typeface="Intel Clear" panose="020B0604020203020204" pitchFamily="34" charset="0"/>
            </a:endParaRPr>
          </a:p>
          <a:p>
            <a:pPr defTabSz="685800"/>
            <a:r>
              <a:rPr lang="en-US" sz="750" b="1" dirty="0">
                <a:solidFill>
                  <a:prstClr val="black"/>
                </a:solidFill>
                <a:ea typeface="Intel Clear" panose="020B0604020203020204" pitchFamily="34" charset="0"/>
                <a:cs typeface="Intel Clear" panose="020B0604020203020204" pitchFamily="34" charset="0"/>
              </a:rPr>
              <a:t>Sales Contact:</a:t>
            </a:r>
          </a:p>
          <a:p>
            <a:pPr defTabSz="685800"/>
            <a:r>
              <a:rPr lang="en-US" sz="750" dirty="0">
                <a:solidFill>
                  <a:prstClr val="black"/>
                </a:solidFill>
                <a:ea typeface="Intel Clear" panose="020B0604020203020204" pitchFamily="34" charset="0"/>
                <a:cs typeface="Intel Clear" panose="020B0604020203020204" pitchFamily="34" charset="0"/>
                <a:hlinkClick r:id="rId4"/>
              </a:rPr>
              <a:t>sales@colfax-intl.com</a:t>
            </a:r>
            <a:endParaRPr lang="en-US" sz="750" dirty="0">
              <a:solidFill>
                <a:prstClr val="black"/>
              </a:solidFill>
              <a:ea typeface="Intel Clear" panose="020B0604020203020204" pitchFamily="34" charset="0"/>
              <a:cs typeface="Intel Clear" panose="020B0604020203020204" pitchFamily="34" charset="0"/>
            </a:endParaRPr>
          </a:p>
          <a:p>
            <a:pPr defTabSz="685800"/>
            <a:endParaRPr lang="en-US" sz="750" dirty="0">
              <a:solidFill>
                <a:prstClr val="black"/>
              </a:solidFill>
              <a:ea typeface="Intel Clear" panose="020B0604020203020204" pitchFamily="34" charset="0"/>
              <a:cs typeface="Intel Clear" panose="020B0604020203020204" pitchFamily="34" charset="0"/>
            </a:endParaRPr>
          </a:p>
        </p:txBody>
      </p:sp>
      <p:pic>
        <p:nvPicPr>
          <p:cNvPr id="36" name="Picture 3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1097" y="955336"/>
            <a:ext cx="1372913" cy="495047"/>
          </a:xfrm>
          <a:prstGeom prst="rect">
            <a:avLst/>
          </a:prstGeom>
        </p:spPr>
      </p:pic>
      <p:graphicFrame>
        <p:nvGraphicFramePr>
          <p:cNvPr id="37" name="Table 36"/>
          <p:cNvGraphicFramePr>
            <a:graphicFrameLocks noGrp="1"/>
          </p:cNvGraphicFramePr>
          <p:nvPr>
            <p:extLst/>
          </p:nvPr>
        </p:nvGraphicFramePr>
        <p:xfrm>
          <a:off x="1209054" y="378797"/>
          <a:ext cx="2739199" cy="1440180"/>
        </p:xfrm>
        <a:graphic>
          <a:graphicData uri="http://schemas.openxmlformats.org/drawingml/2006/table">
            <a:tbl>
              <a:tblPr firstRow="1" bandRow="1"/>
              <a:tblGrid>
                <a:gridCol w="2739199"/>
              </a:tblGrid>
              <a:tr h="297180">
                <a:tc>
                  <a:txBody>
                    <a:bodyPr/>
                    <a:lstStyle>
                      <a:lvl1pPr marL="0" algn="l" defTabSz="609585" rtl="0" eaLnBrk="1" latinLnBrk="0" hangingPunct="1">
                        <a:defRPr sz="2400" b="1" kern="1200">
                          <a:solidFill>
                            <a:schemeClr val="lt1"/>
                          </a:solidFill>
                          <a:latin typeface="Calibri" panose="020F0502020204030204"/>
                          <a:ea typeface=""/>
                          <a:cs typeface=""/>
                        </a:defRPr>
                      </a:lvl1pPr>
                      <a:lvl2pPr marL="609585" algn="l" defTabSz="609585" rtl="0" eaLnBrk="1" latinLnBrk="0" hangingPunct="1">
                        <a:defRPr sz="2400" b="1" kern="1200">
                          <a:solidFill>
                            <a:schemeClr val="lt1"/>
                          </a:solidFill>
                          <a:latin typeface="Calibri" panose="020F0502020204030204"/>
                          <a:ea typeface=""/>
                          <a:cs typeface=""/>
                        </a:defRPr>
                      </a:lvl2pPr>
                      <a:lvl3pPr marL="1219170" algn="l" defTabSz="609585" rtl="0" eaLnBrk="1" latinLnBrk="0" hangingPunct="1">
                        <a:defRPr sz="2400" b="1" kern="1200">
                          <a:solidFill>
                            <a:schemeClr val="lt1"/>
                          </a:solidFill>
                          <a:latin typeface="Calibri" panose="020F0502020204030204"/>
                          <a:ea typeface=""/>
                          <a:cs typeface=""/>
                        </a:defRPr>
                      </a:lvl3pPr>
                      <a:lvl4pPr marL="1828754" algn="l" defTabSz="609585" rtl="0" eaLnBrk="1" latinLnBrk="0" hangingPunct="1">
                        <a:defRPr sz="2400" b="1" kern="1200">
                          <a:solidFill>
                            <a:schemeClr val="lt1"/>
                          </a:solidFill>
                          <a:latin typeface="Calibri" panose="020F0502020204030204"/>
                          <a:ea typeface=""/>
                          <a:cs typeface=""/>
                        </a:defRPr>
                      </a:lvl4pPr>
                      <a:lvl5pPr marL="2438339" algn="l" defTabSz="609585" rtl="0" eaLnBrk="1" latinLnBrk="0" hangingPunct="1">
                        <a:defRPr sz="2400" b="1" kern="1200">
                          <a:solidFill>
                            <a:schemeClr val="lt1"/>
                          </a:solidFill>
                          <a:latin typeface="Calibri" panose="020F0502020204030204"/>
                          <a:ea typeface=""/>
                          <a:cs typeface=""/>
                        </a:defRPr>
                      </a:lvl5pPr>
                      <a:lvl6pPr marL="3047924" algn="l" defTabSz="609585" rtl="0" eaLnBrk="1" latinLnBrk="0" hangingPunct="1">
                        <a:defRPr sz="2400" b="1" kern="1200">
                          <a:solidFill>
                            <a:schemeClr val="lt1"/>
                          </a:solidFill>
                          <a:latin typeface="Calibri" panose="020F0502020204030204"/>
                          <a:ea typeface=""/>
                          <a:cs typeface=""/>
                        </a:defRPr>
                      </a:lvl6pPr>
                      <a:lvl7pPr marL="3657509" algn="l" defTabSz="609585" rtl="0" eaLnBrk="1" latinLnBrk="0" hangingPunct="1">
                        <a:defRPr sz="2400" b="1" kern="1200">
                          <a:solidFill>
                            <a:schemeClr val="lt1"/>
                          </a:solidFill>
                          <a:latin typeface="Calibri" panose="020F0502020204030204"/>
                          <a:ea typeface=""/>
                          <a:cs typeface=""/>
                        </a:defRPr>
                      </a:lvl7pPr>
                      <a:lvl8pPr marL="4267093" algn="l" defTabSz="609585" rtl="0" eaLnBrk="1" latinLnBrk="0" hangingPunct="1">
                        <a:defRPr sz="2400" b="1" kern="1200">
                          <a:solidFill>
                            <a:schemeClr val="lt1"/>
                          </a:solidFill>
                          <a:latin typeface="Calibri" panose="020F0502020204030204"/>
                          <a:ea typeface=""/>
                          <a:cs typeface=""/>
                        </a:defRPr>
                      </a:lvl8pPr>
                      <a:lvl9pPr marL="4876678" algn="l" defTabSz="609585" rtl="0" eaLnBrk="1" latinLnBrk="0" hangingPunct="1">
                        <a:defRPr sz="2400" b="1" kern="1200">
                          <a:solidFill>
                            <a:schemeClr val="lt1"/>
                          </a:solidFill>
                          <a:latin typeface="Calibri" panose="020F0502020204030204"/>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b="0" dirty="0" smtClean="0">
                          <a:solidFill>
                            <a:schemeClr val="tx1"/>
                          </a:solidFill>
                          <a:latin typeface="Intel Clear" panose="020B0604020203020204" pitchFamily="34" charset="0"/>
                          <a:ea typeface="Intel Clear" panose="020B0604020203020204" pitchFamily="34" charset="0"/>
                          <a:cs typeface="Intel Clear" panose="020B0604020203020204" pitchFamily="34" charset="0"/>
                        </a:rPr>
                        <a:t>Includes all the necessary software for visualization and rendering, node management, and software development</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r>
              <a:tr h="297180">
                <a:tc>
                  <a:txBody>
                    <a:bodyPr/>
                    <a:lstStyle>
                      <a:lvl1pPr marL="0" algn="l" defTabSz="609585" rtl="0" eaLnBrk="1" latinLnBrk="0" hangingPunct="1">
                        <a:defRPr sz="2400" kern="1200">
                          <a:solidFill>
                            <a:schemeClr val="dk1"/>
                          </a:solidFill>
                          <a:latin typeface="Calibri" panose="020F0502020204030204"/>
                          <a:ea typeface=""/>
                          <a:cs typeface=""/>
                        </a:defRPr>
                      </a:lvl1pPr>
                      <a:lvl2pPr marL="609585" algn="l" defTabSz="609585" rtl="0" eaLnBrk="1" latinLnBrk="0" hangingPunct="1">
                        <a:defRPr sz="2400" kern="1200">
                          <a:solidFill>
                            <a:schemeClr val="dk1"/>
                          </a:solidFill>
                          <a:latin typeface="Calibri" panose="020F0502020204030204"/>
                          <a:ea typeface=""/>
                          <a:cs typeface=""/>
                        </a:defRPr>
                      </a:lvl2pPr>
                      <a:lvl3pPr marL="1219170" algn="l" defTabSz="609585" rtl="0" eaLnBrk="1" latinLnBrk="0" hangingPunct="1">
                        <a:defRPr sz="2400" kern="1200">
                          <a:solidFill>
                            <a:schemeClr val="dk1"/>
                          </a:solidFill>
                          <a:latin typeface="Calibri" panose="020F0502020204030204"/>
                          <a:ea typeface=""/>
                          <a:cs typeface=""/>
                        </a:defRPr>
                      </a:lvl3pPr>
                      <a:lvl4pPr marL="1828754" algn="l" defTabSz="609585" rtl="0" eaLnBrk="1" latinLnBrk="0" hangingPunct="1">
                        <a:defRPr sz="2400" kern="1200">
                          <a:solidFill>
                            <a:schemeClr val="dk1"/>
                          </a:solidFill>
                          <a:latin typeface="Calibri" panose="020F0502020204030204"/>
                          <a:ea typeface=""/>
                          <a:cs typeface=""/>
                        </a:defRPr>
                      </a:lvl4pPr>
                      <a:lvl5pPr marL="2438339" algn="l" defTabSz="609585" rtl="0" eaLnBrk="1" latinLnBrk="0" hangingPunct="1">
                        <a:defRPr sz="2400" kern="1200">
                          <a:solidFill>
                            <a:schemeClr val="dk1"/>
                          </a:solidFill>
                          <a:latin typeface="Calibri" panose="020F0502020204030204"/>
                          <a:ea typeface=""/>
                          <a:cs typeface=""/>
                        </a:defRPr>
                      </a:lvl5pPr>
                      <a:lvl6pPr marL="3047924" algn="l" defTabSz="609585" rtl="0" eaLnBrk="1" latinLnBrk="0" hangingPunct="1">
                        <a:defRPr sz="2400" kern="1200">
                          <a:solidFill>
                            <a:schemeClr val="dk1"/>
                          </a:solidFill>
                          <a:latin typeface="Calibri" panose="020F0502020204030204"/>
                          <a:ea typeface=""/>
                          <a:cs typeface=""/>
                        </a:defRPr>
                      </a:lvl6pPr>
                      <a:lvl7pPr marL="3657509" algn="l" defTabSz="609585" rtl="0" eaLnBrk="1" latinLnBrk="0" hangingPunct="1">
                        <a:defRPr sz="2400" kern="1200">
                          <a:solidFill>
                            <a:schemeClr val="dk1"/>
                          </a:solidFill>
                          <a:latin typeface="Calibri" panose="020F0502020204030204"/>
                          <a:ea typeface=""/>
                          <a:cs typeface=""/>
                        </a:defRPr>
                      </a:lvl7pPr>
                      <a:lvl8pPr marL="4267093" algn="l" defTabSz="609585" rtl="0" eaLnBrk="1" latinLnBrk="0" hangingPunct="1">
                        <a:defRPr sz="2400" kern="1200">
                          <a:solidFill>
                            <a:schemeClr val="dk1"/>
                          </a:solidFill>
                          <a:latin typeface="Calibri" panose="020F0502020204030204"/>
                          <a:ea typeface=""/>
                          <a:cs typeface=""/>
                        </a:defRPr>
                      </a:lvl8pPr>
                      <a:lvl9pPr marL="4876678" algn="l" defTabSz="609585" rtl="0" eaLnBrk="1" latinLnBrk="0" hangingPunct="1">
                        <a:defRPr sz="2400" kern="1200">
                          <a:solidFill>
                            <a:schemeClr val="dk1"/>
                          </a:solidFill>
                          <a:latin typeface="Calibri" panose="020F0502020204030204"/>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Intel Clear" panose="020B0604020203020204" pitchFamily="34" charset="0"/>
                          <a:ea typeface="Intel Clear" panose="020B0604020203020204" pitchFamily="34" charset="0"/>
                          <a:cs typeface="Intel Clear" panose="020B0604020203020204" pitchFamily="34" charset="0"/>
                        </a:rPr>
                        <a:t>Address up to 1.5TB data sets using 8 Intel® Xeon Phi™ 7250 68 core compute nodes</a:t>
                      </a:r>
                    </a:p>
                  </a:txBody>
                  <a:tcPr marL="68580" marR="68580" marT="34290" marB="3429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r>
              <a:tr h="182880">
                <a:tc>
                  <a:txBody>
                    <a:bodyPr/>
                    <a:lstStyle>
                      <a:lvl1pPr marL="0" algn="l" defTabSz="609585" rtl="0" eaLnBrk="1" latinLnBrk="0" hangingPunct="1">
                        <a:defRPr sz="2400" kern="1200">
                          <a:solidFill>
                            <a:schemeClr val="dk1"/>
                          </a:solidFill>
                          <a:latin typeface="Calibri" panose="020F0502020204030204"/>
                          <a:ea typeface=""/>
                          <a:cs typeface=""/>
                        </a:defRPr>
                      </a:lvl1pPr>
                      <a:lvl2pPr marL="609585" algn="l" defTabSz="609585" rtl="0" eaLnBrk="1" latinLnBrk="0" hangingPunct="1">
                        <a:defRPr sz="2400" kern="1200">
                          <a:solidFill>
                            <a:schemeClr val="dk1"/>
                          </a:solidFill>
                          <a:latin typeface="Calibri" panose="020F0502020204030204"/>
                          <a:ea typeface=""/>
                          <a:cs typeface=""/>
                        </a:defRPr>
                      </a:lvl2pPr>
                      <a:lvl3pPr marL="1219170" algn="l" defTabSz="609585" rtl="0" eaLnBrk="1" latinLnBrk="0" hangingPunct="1">
                        <a:defRPr sz="2400" kern="1200">
                          <a:solidFill>
                            <a:schemeClr val="dk1"/>
                          </a:solidFill>
                          <a:latin typeface="Calibri" panose="020F0502020204030204"/>
                          <a:ea typeface=""/>
                          <a:cs typeface=""/>
                        </a:defRPr>
                      </a:lvl3pPr>
                      <a:lvl4pPr marL="1828754" algn="l" defTabSz="609585" rtl="0" eaLnBrk="1" latinLnBrk="0" hangingPunct="1">
                        <a:defRPr sz="2400" kern="1200">
                          <a:solidFill>
                            <a:schemeClr val="dk1"/>
                          </a:solidFill>
                          <a:latin typeface="Calibri" panose="020F0502020204030204"/>
                          <a:ea typeface=""/>
                          <a:cs typeface=""/>
                        </a:defRPr>
                      </a:lvl4pPr>
                      <a:lvl5pPr marL="2438339" algn="l" defTabSz="609585" rtl="0" eaLnBrk="1" latinLnBrk="0" hangingPunct="1">
                        <a:defRPr sz="2400" kern="1200">
                          <a:solidFill>
                            <a:schemeClr val="dk1"/>
                          </a:solidFill>
                          <a:latin typeface="Calibri" panose="020F0502020204030204"/>
                          <a:ea typeface=""/>
                          <a:cs typeface=""/>
                        </a:defRPr>
                      </a:lvl5pPr>
                      <a:lvl6pPr marL="3047924" algn="l" defTabSz="609585" rtl="0" eaLnBrk="1" latinLnBrk="0" hangingPunct="1">
                        <a:defRPr sz="2400" kern="1200">
                          <a:solidFill>
                            <a:schemeClr val="dk1"/>
                          </a:solidFill>
                          <a:latin typeface="Calibri" panose="020F0502020204030204"/>
                          <a:ea typeface=""/>
                          <a:cs typeface=""/>
                        </a:defRPr>
                      </a:lvl6pPr>
                      <a:lvl7pPr marL="3657509" algn="l" defTabSz="609585" rtl="0" eaLnBrk="1" latinLnBrk="0" hangingPunct="1">
                        <a:defRPr sz="2400" kern="1200">
                          <a:solidFill>
                            <a:schemeClr val="dk1"/>
                          </a:solidFill>
                          <a:latin typeface="Calibri" panose="020F0502020204030204"/>
                          <a:ea typeface=""/>
                          <a:cs typeface=""/>
                        </a:defRPr>
                      </a:lvl7pPr>
                      <a:lvl8pPr marL="4267093" algn="l" defTabSz="609585" rtl="0" eaLnBrk="1" latinLnBrk="0" hangingPunct="1">
                        <a:defRPr sz="2400" kern="1200">
                          <a:solidFill>
                            <a:schemeClr val="dk1"/>
                          </a:solidFill>
                          <a:latin typeface="Calibri" panose="020F0502020204030204"/>
                          <a:ea typeface=""/>
                          <a:cs typeface=""/>
                        </a:defRPr>
                      </a:lvl8pPr>
                      <a:lvl9pPr marL="4876678" algn="l" defTabSz="609585" rtl="0" eaLnBrk="1" latinLnBrk="0" hangingPunct="1">
                        <a:defRPr sz="2400" kern="1200">
                          <a:solidFill>
                            <a:schemeClr val="dk1"/>
                          </a:solidFill>
                          <a:latin typeface="Calibri" panose="020F0502020204030204"/>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Intel Clear" panose="020B0604020203020204" pitchFamily="34" charset="0"/>
                          <a:ea typeface="Intel Clear" panose="020B0604020203020204" pitchFamily="34" charset="0"/>
                          <a:cs typeface="Intel Clear" panose="020B0604020203020204" pitchFamily="34" charset="0"/>
                        </a:rPr>
                        <a:t>Intel® Xeon® E5-v4 36 core management node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r>
              <a:tr h="297180">
                <a:tc>
                  <a:txBody>
                    <a:bodyPr/>
                    <a:lstStyle>
                      <a:lvl1pPr marL="0" algn="l" defTabSz="609585" rtl="0" eaLnBrk="1" latinLnBrk="0" hangingPunct="1">
                        <a:defRPr sz="2400" kern="1200">
                          <a:solidFill>
                            <a:schemeClr val="dk1"/>
                          </a:solidFill>
                          <a:latin typeface="Calibri" panose="020F0502020204030204"/>
                          <a:ea typeface=""/>
                          <a:cs typeface=""/>
                        </a:defRPr>
                      </a:lvl1pPr>
                      <a:lvl2pPr marL="609585" algn="l" defTabSz="609585" rtl="0" eaLnBrk="1" latinLnBrk="0" hangingPunct="1">
                        <a:defRPr sz="2400" kern="1200">
                          <a:solidFill>
                            <a:schemeClr val="dk1"/>
                          </a:solidFill>
                          <a:latin typeface="Calibri" panose="020F0502020204030204"/>
                          <a:ea typeface=""/>
                          <a:cs typeface=""/>
                        </a:defRPr>
                      </a:lvl2pPr>
                      <a:lvl3pPr marL="1219170" algn="l" defTabSz="609585" rtl="0" eaLnBrk="1" latinLnBrk="0" hangingPunct="1">
                        <a:defRPr sz="2400" kern="1200">
                          <a:solidFill>
                            <a:schemeClr val="dk1"/>
                          </a:solidFill>
                          <a:latin typeface="Calibri" panose="020F0502020204030204"/>
                          <a:ea typeface=""/>
                          <a:cs typeface=""/>
                        </a:defRPr>
                      </a:lvl3pPr>
                      <a:lvl4pPr marL="1828754" algn="l" defTabSz="609585" rtl="0" eaLnBrk="1" latinLnBrk="0" hangingPunct="1">
                        <a:defRPr sz="2400" kern="1200">
                          <a:solidFill>
                            <a:schemeClr val="dk1"/>
                          </a:solidFill>
                          <a:latin typeface="Calibri" panose="020F0502020204030204"/>
                          <a:ea typeface=""/>
                          <a:cs typeface=""/>
                        </a:defRPr>
                      </a:lvl4pPr>
                      <a:lvl5pPr marL="2438339" algn="l" defTabSz="609585" rtl="0" eaLnBrk="1" latinLnBrk="0" hangingPunct="1">
                        <a:defRPr sz="2400" kern="1200">
                          <a:solidFill>
                            <a:schemeClr val="dk1"/>
                          </a:solidFill>
                          <a:latin typeface="Calibri" panose="020F0502020204030204"/>
                          <a:ea typeface=""/>
                          <a:cs typeface=""/>
                        </a:defRPr>
                      </a:lvl5pPr>
                      <a:lvl6pPr marL="3047924" algn="l" defTabSz="609585" rtl="0" eaLnBrk="1" latinLnBrk="0" hangingPunct="1">
                        <a:defRPr sz="2400" kern="1200">
                          <a:solidFill>
                            <a:schemeClr val="dk1"/>
                          </a:solidFill>
                          <a:latin typeface="Calibri" panose="020F0502020204030204"/>
                          <a:ea typeface=""/>
                          <a:cs typeface=""/>
                        </a:defRPr>
                      </a:lvl6pPr>
                      <a:lvl7pPr marL="3657509" algn="l" defTabSz="609585" rtl="0" eaLnBrk="1" latinLnBrk="0" hangingPunct="1">
                        <a:defRPr sz="2400" kern="1200">
                          <a:solidFill>
                            <a:schemeClr val="dk1"/>
                          </a:solidFill>
                          <a:latin typeface="Calibri" panose="020F0502020204030204"/>
                          <a:ea typeface=""/>
                          <a:cs typeface=""/>
                        </a:defRPr>
                      </a:lvl7pPr>
                      <a:lvl8pPr marL="4267093" algn="l" defTabSz="609585" rtl="0" eaLnBrk="1" latinLnBrk="0" hangingPunct="1">
                        <a:defRPr sz="2400" kern="1200">
                          <a:solidFill>
                            <a:schemeClr val="dk1"/>
                          </a:solidFill>
                          <a:latin typeface="Calibri" panose="020F0502020204030204"/>
                          <a:ea typeface=""/>
                          <a:cs typeface=""/>
                        </a:defRPr>
                      </a:lvl8pPr>
                      <a:lvl9pPr marL="4876678" algn="l" defTabSz="609585" rtl="0" eaLnBrk="1" latinLnBrk="0" hangingPunct="1">
                        <a:defRPr sz="2400" kern="1200">
                          <a:solidFill>
                            <a:schemeClr val="dk1"/>
                          </a:solidFill>
                          <a:latin typeface="Calibri" panose="020F0502020204030204"/>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Intel Clear" panose="020B0604020203020204" pitchFamily="34" charset="0"/>
                          <a:ea typeface="Intel Clear" panose="020B0604020203020204" pitchFamily="34" charset="0"/>
                          <a:cs typeface="Intel Clear" panose="020B0604020203020204" pitchFamily="34" charset="0"/>
                        </a:rPr>
                        <a:t>Intel® Xeon® E5-v4 16 core storage node with 32TB RAID storage</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20000"/>
                        <a:lumOff val="80000"/>
                      </a:srgbClr>
                    </a:solidFill>
                  </a:tcPr>
                </a:tc>
              </a:tr>
              <a:tr h="182880">
                <a:tc>
                  <a:txBody>
                    <a:bodyPr/>
                    <a:lstStyle>
                      <a:lvl1pPr marL="0" algn="l" defTabSz="609585" rtl="0" eaLnBrk="1" latinLnBrk="0" hangingPunct="1">
                        <a:defRPr sz="2400" kern="1200">
                          <a:solidFill>
                            <a:schemeClr val="dk1"/>
                          </a:solidFill>
                          <a:latin typeface="Calibri" panose="020F0502020204030204"/>
                          <a:ea typeface=""/>
                          <a:cs typeface=""/>
                        </a:defRPr>
                      </a:lvl1pPr>
                      <a:lvl2pPr marL="609585" algn="l" defTabSz="609585" rtl="0" eaLnBrk="1" latinLnBrk="0" hangingPunct="1">
                        <a:defRPr sz="2400" kern="1200">
                          <a:solidFill>
                            <a:schemeClr val="dk1"/>
                          </a:solidFill>
                          <a:latin typeface="Calibri" panose="020F0502020204030204"/>
                          <a:ea typeface=""/>
                          <a:cs typeface=""/>
                        </a:defRPr>
                      </a:lvl2pPr>
                      <a:lvl3pPr marL="1219170" algn="l" defTabSz="609585" rtl="0" eaLnBrk="1" latinLnBrk="0" hangingPunct="1">
                        <a:defRPr sz="2400" kern="1200">
                          <a:solidFill>
                            <a:schemeClr val="dk1"/>
                          </a:solidFill>
                          <a:latin typeface="Calibri" panose="020F0502020204030204"/>
                          <a:ea typeface=""/>
                          <a:cs typeface=""/>
                        </a:defRPr>
                      </a:lvl3pPr>
                      <a:lvl4pPr marL="1828754" algn="l" defTabSz="609585" rtl="0" eaLnBrk="1" latinLnBrk="0" hangingPunct="1">
                        <a:defRPr sz="2400" kern="1200">
                          <a:solidFill>
                            <a:schemeClr val="dk1"/>
                          </a:solidFill>
                          <a:latin typeface="Calibri" panose="020F0502020204030204"/>
                          <a:ea typeface=""/>
                          <a:cs typeface=""/>
                        </a:defRPr>
                      </a:lvl4pPr>
                      <a:lvl5pPr marL="2438339" algn="l" defTabSz="609585" rtl="0" eaLnBrk="1" latinLnBrk="0" hangingPunct="1">
                        <a:defRPr sz="2400" kern="1200">
                          <a:solidFill>
                            <a:schemeClr val="dk1"/>
                          </a:solidFill>
                          <a:latin typeface="Calibri" panose="020F0502020204030204"/>
                          <a:ea typeface=""/>
                          <a:cs typeface=""/>
                        </a:defRPr>
                      </a:lvl5pPr>
                      <a:lvl6pPr marL="3047924" algn="l" defTabSz="609585" rtl="0" eaLnBrk="1" latinLnBrk="0" hangingPunct="1">
                        <a:defRPr sz="2400" kern="1200">
                          <a:solidFill>
                            <a:schemeClr val="dk1"/>
                          </a:solidFill>
                          <a:latin typeface="Calibri" panose="020F0502020204030204"/>
                          <a:ea typeface=""/>
                          <a:cs typeface=""/>
                        </a:defRPr>
                      </a:lvl6pPr>
                      <a:lvl7pPr marL="3657509" algn="l" defTabSz="609585" rtl="0" eaLnBrk="1" latinLnBrk="0" hangingPunct="1">
                        <a:defRPr sz="2400" kern="1200">
                          <a:solidFill>
                            <a:schemeClr val="dk1"/>
                          </a:solidFill>
                          <a:latin typeface="Calibri" panose="020F0502020204030204"/>
                          <a:ea typeface=""/>
                          <a:cs typeface=""/>
                        </a:defRPr>
                      </a:lvl7pPr>
                      <a:lvl8pPr marL="4267093" algn="l" defTabSz="609585" rtl="0" eaLnBrk="1" latinLnBrk="0" hangingPunct="1">
                        <a:defRPr sz="2400" kern="1200">
                          <a:solidFill>
                            <a:schemeClr val="dk1"/>
                          </a:solidFill>
                          <a:latin typeface="Calibri" panose="020F0502020204030204"/>
                          <a:ea typeface=""/>
                          <a:cs typeface=""/>
                        </a:defRPr>
                      </a:lvl8pPr>
                      <a:lvl9pPr marL="4876678" algn="l" defTabSz="609585" rtl="0" eaLnBrk="1" latinLnBrk="0" hangingPunct="1">
                        <a:defRPr sz="2400" kern="1200">
                          <a:solidFill>
                            <a:schemeClr val="dk1"/>
                          </a:solidFill>
                          <a:latin typeface="Calibri" panose="020F0502020204030204"/>
                          <a:ea typeface=""/>
                          <a:cs typeface=""/>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latin typeface="Intel Clear" panose="020B0604020203020204" pitchFamily="34" charset="0"/>
                          <a:ea typeface="Intel Clear" panose="020B0604020203020204" pitchFamily="34" charset="0"/>
                          <a:cs typeface="Intel Clear" panose="020B0604020203020204" pitchFamily="34" charset="0"/>
                        </a:rPr>
                        <a:t>Features Intel® Omni-Path interconnect fabric</a:t>
                      </a:r>
                    </a:p>
                  </a:txBody>
                  <a:tcPr marL="68580" marR="68580" marT="34290" marB="3429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lumMod val="40000"/>
                        <a:lumOff val="60000"/>
                      </a:srgbClr>
                    </a:solidFill>
                  </a:tcPr>
                </a:tc>
              </a:tr>
            </a:tbl>
          </a:graphicData>
        </a:graphic>
      </p:graphicFrame>
    </p:spTree>
    <p:extLst>
      <p:ext uri="{BB962C8B-B14F-4D97-AF65-F5344CB8AC3E}">
        <p14:creationId xmlns:p14="http://schemas.microsoft.com/office/powerpoint/2010/main" val="80810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dirty="0" err="1" smtClean="0"/>
              <a:t>SDVis</a:t>
            </a:r>
            <a:r>
              <a:rPr lang="en-US" dirty="0" smtClean="0"/>
              <a:t> Examples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04426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55180" y="309563"/>
            <a:ext cx="8654903" cy="869950"/>
          </a:xfrm>
        </p:spPr>
        <p:txBody>
          <a:bodyPr/>
          <a:lstStyle/>
          <a:p>
            <a:r>
              <a:rPr lang="en-US" dirty="0" smtClean="0"/>
              <a:t> </a:t>
            </a:r>
            <a:r>
              <a:rPr lang="en-US" dirty="0" err="1" smtClean="0"/>
              <a:t>ParaView</a:t>
            </a:r>
            <a:r>
              <a:rPr lang="en-US" dirty="0" smtClean="0"/>
              <a:t> v5.x with integrated </a:t>
            </a:r>
            <a:r>
              <a:rPr lang="en-US" dirty="0" err="1" smtClean="0"/>
              <a:t>OSPRay</a:t>
            </a:r>
            <a:r>
              <a:rPr lang="en-US" dirty="0" smtClean="0"/>
              <a:t> and </a:t>
            </a:r>
            <a:r>
              <a:rPr lang="en-US" dirty="0" err="1" smtClean="0"/>
              <a:t>OpenSWR</a:t>
            </a:r>
            <a:endParaRPr lang="en-US" dirty="0"/>
          </a:p>
        </p:txBody>
      </p:sp>
      <p:sp>
        <p:nvSpPr>
          <p:cNvPr id="2" name="Slide Number Placeholder 1"/>
          <p:cNvSpPr>
            <a:spLocks noGrp="1"/>
          </p:cNvSpPr>
          <p:nvPr>
            <p:ph type="sldNum" sz="quarter" idx="14"/>
          </p:nvPr>
        </p:nvSpPr>
        <p:spPr/>
        <p:txBody>
          <a:bodyPr/>
          <a:lstStyle/>
          <a:p>
            <a:fld id="{EE2556C5-CE8C-6547-B838-EA80C61A4AF7}" type="slidenum">
              <a:rPr lang="en-US" smtClean="0"/>
              <a:pPr/>
              <a:t>49</a:t>
            </a:fld>
            <a:endParaRPr lang="en-US" dirty="0"/>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61638" y="776178"/>
            <a:ext cx="4748587" cy="3881397"/>
          </a:xfrm>
          <a:prstGeom prst="rect">
            <a:avLst/>
          </a:prstGeom>
        </p:spPr>
      </p:pic>
      <p:sp>
        <p:nvSpPr>
          <p:cNvPr id="6" name="TextBox 5"/>
          <p:cNvSpPr txBox="1"/>
          <p:nvPr/>
        </p:nvSpPr>
        <p:spPr>
          <a:xfrm>
            <a:off x="138224" y="1594883"/>
            <a:ext cx="3104706" cy="3139321"/>
          </a:xfrm>
          <a:prstGeom prst="rect">
            <a:avLst/>
          </a:prstGeom>
          <a:noFill/>
        </p:spPr>
        <p:txBody>
          <a:bodyPr vert="horz" wrap="square" lIns="0" tIns="0" rIns="0" bIns="0" rtlCol="0">
            <a:spAutoFit/>
          </a:bodyPr>
          <a:lstStyle/>
          <a:p>
            <a:pPr marL="285750" indent="-285750">
              <a:buFont typeface="Arial" charset="0"/>
              <a:buChar char="•"/>
            </a:pPr>
            <a:r>
              <a:rPr lang="en-US" dirty="0" smtClean="0">
                <a:solidFill>
                  <a:srgbClr val="003C71"/>
                </a:solidFill>
              </a:rPr>
              <a:t>Brain Tumor monitoring and treatment </a:t>
            </a:r>
          </a:p>
          <a:p>
            <a:pPr marL="285750" indent="-285750">
              <a:buFont typeface="Arial" charset="0"/>
              <a:buChar char="•"/>
            </a:pPr>
            <a:r>
              <a:rPr lang="en-US" dirty="0" smtClean="0">
                <a:solidFill>
                  <a:srgbClr val="003C71"/>
                </a:solidFill>
              </a:rPr>
              <a:t>3D interactive @ 10-20fps</a:t>
            </a:r>
          </a:p>
          <a:p>
            <a:pPr marL="285750" indent="-285750">
              <a:buFont typeface="Arial" charset="0"/>
              <a:buChar char="•"/>
            </a:pPr>
            <a:r>
              <a:rPr lang="en-US" dirty="0" smtClean="0">
                <a:solidFill>
                  <a:srgbClr val="003C71"/>
                </a:solidFill>
              </a:rPr>
              <a:t>Intel® Xeon Phi™ processor cluster  </a:t>
            </a:r>
          </a:p>
          <a:p>
            <a:pPr marL="285750" indent="-285750">
              <a:buFont typeface="Arial" charset="0"/>
              <a:buChar char="•"/>
            </a:pPr>
            <a:r>
              <a:rPr lang="en-US" dirty="0" smtClean="0">
                <a:solidFill>
                  <a:srgbClr val="003C71"/>
                </a:solidFill>
              </a:rPr>
              <a:t>Ambient occlusion plus shadows </a:t>
            </a:r>
          </a:p>
          <a:p>
            <a:pPr marL="285750" indent="-285750">
              <a:buFont typeface="Arial" charset="0"/>
              <a:buChar char="•"/>
            </a:pPr>
            <a:r>
              <a:rPr lang="en-US" dirty="0" smtClean="0">
                <a:solidFill>
                  <a:srgbClr val="003C71"/>
                </a:solidFill>
              </a:rPr>
              <a:t>Shown Live at Intel SC’16 booth</a:t>
            </a:r>
          </a:p>
          <a:p>
            <a:pPr marL="285750" indent="-285750">
              <a:buFont typeface="Arial" charset="0"/>
              <a:buChar char="•"/>
            </a:pPr>
            <a:endParaRPr lang="en-US" dirty="0">
              <a:solidFill>
                <a:srgbClr val="003C71"/>
              </a:solidFill>
            </a:endParaRPr>
          </a:p>
          <a:p>
            <a:pPr marL="285750" indent="-285750">
              <a:buFont typeface="Arial" charset="0"/>
              <a:buChar char="•"/>
            </a:pPr>
            <a:r>
              <a:rPr lang="en-US" sz="1200" dirty="0" smtClean="0">
                <a:solidFill>
                  <a:srgbClr val="003C71"/>
                </a:solidFill>
              </a:rPr>
              <a:t>Data courtesy </a:t>
            </a:r>
            <a:r>
              <a:rPr lang="en-US" sz="1200" dirty="0" err="1" smtClean="0">
                <a:solidFill>
                  <a:srgbClr val="003C71"/>
                </a:solidFill>
              </a:rPr>
              <a:t>Kitware</a:t>
            </a:r>
            <a:r>
              <a:rPr lang="en-US" sz="1200" dirty="0">
                <a:solidFill>
                  <a:srgbClr val="003C71"/>
                </a:solidFill>
              </a:rPr>
              <a:t>.</a:t>
            </a:r>
            <a:r>
              <a:rPr lang="en-US" sz="1200" dirty="0" smtClean="0">
                <a:solidFill>
                  <a:srgbClr val="003C71"/>
                </a:solidFill>
              </a:rPr>
              <a:t> </a:t>
            </a:r>
            <a:r>
              <a:rPr lang="en-US" sz="1200" dirty="0">
                <a:solidFill>
                  <a:srgbClr val="003C71"/>
                </a:solidFill>
              </a:rPr>
              <a:t>V</a:t>
            </a:r>
            <a:r>
              <a:rPr lang="en-US" sz="1200" dirty="0" smtClean="0">
                <a:solidFill>
                  <a:srgbClr val="003C71"/>
                </a:solidFill>
              </a:rPr>
              <a:t>isualization, Carson Brownlee, Intel</a:t>
            </a:r>
            <a:endParaRPr lang="en-US" dirty="0" smtClean="0">
              <a:solidFill>
                <a:srgbClr val="003C71"/>
              </a:solidFill>
            </a:endParaRPr>
          </a:p>
        </p:txBody>
      </p:sp>
    </p:spTree>
    <p:extLst>
      <p:ext uri="{BB962C8B-B14F-4D97-AF65-F5344CB8AC3E}">
        <p14:creationId xmlns:p14="http://schemas.microsoft.com/office/powerpoint/2010/main" val="1688476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sz="2800" dirty="0" smtClean="0"/>
              <a:t>”little” </a:t>
            </a:r>
            <a:r>
              <a:rPr lang="en-US" sz="3600" dirty="0" smtClean="0"/>
              <a:t>ANECDOTE about “Big Data”</a:t>
            </a:r>
            <a:r>
              <a:rPr lang="is-IS" sz="3600" dirty="0" smtClean="0"/>
              <a:t>….</a:t>
            </a:r>
            <a:endParaRPr lang="en-US" sz="3600" dirty="0"/>
          </a:p>
        </p:txBody>
      </p:sp>
      <p:sp>
        <p:nvSpPr>
          <p:cNvPr id="3" name="Content Placeholder 2"/>
          <p:cNvSpPr>
            <a:spLocks noGrp="1"/>
          </p:cNvSpPr>
          <p:nvPr>
            <p:ph idx="1"/>
          </p:nvPr>
        </p:nvSpPr>
        <p:spPr/>
        <p:txBody>
          <a:bodyPr>
            <a:normAutofit/>
          </a:bodyPr>
          <a:lstStyle/>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is-IS" b="1" dirty="0" smtClean="0">
              <a:solidFill>
                <a:schemeClr val="accent5"/>
              </a:solidFill>
            </a:endParaRPr>
          </a:p>
          <a:p>
            <a:endParaRPr lang="is-IS" b="1" dirty="0">
              <a:solidFill>
                <a:schemeClr val="accent5"/>
              </a:solidFill>
            </a:endParaRPr>
          </a:p>
        </p:txBody>
      </p:sp>
      <p:sp>
        <p:nvSpPr>
          <p:cNvPr id="4" name="Slide Number Placeholder 3"/>
          <p:cNvSpPr>
            <a:spLocks noGrp="1"/>
          </p:cNvSpPr>
          <p:nvPr>
            <p:ph type="sldNum" sz="quarter" idx="12"/>
          </p:nvPr>
        </p:nvSpPr>
        <p:spPr/>
        <p:txBody>
          <a:bodyPr/>
          <a:lstStyle/>
          <a:p>
            <a:fld id="{B41F42F8-25E4-4D1B-BD30-C90591184289}" type="slidenum">
              <a:rPr lang="en-US" smtClean="0">
                <a:solidFill>
                  <a:prstClr val="white"/>
                </a:solidFill>
              </a:rPr>
              <a:pPr/>
              <a:t>5</a:t>
            </a:fld>
            <a:endParaRPr lang="en-US">
              <a:solidFill>
                <a:prstClr val="white"/>
              </a:solidFill>
            </a:endParaRPr>
          </a:p>
        </p:txBody>
      </p:sp>
      <p:pic>
        <p:nvPicPr>
          <p:cNvPr id="5" name="Picture 4"/>
          <p:cNvPicPr>
            <a:picLocks noChangeAspect="1"/>
          </p:cNvPicPr>
          <p:nvPr/>
        </p:nvPicPr>
        <p:blipFill>
          <a:blip r:embed="rId2"/>
          <a:stretch>
            <a:fillRect/>
          </a:stretch>
        </p:blipFill>
        <p:spPr>
          <a:xfrm>
            <a:off x="850605" y="1648857"/>
            <a:ext cx="2097272" cy="2648777"/>
          </a:xfrm>
          <a:prstGeom prst="rect">
            <a:avLst/>
          </a:prstGeom>
        </p:spPr>
      </p:pic>
      <p:sp>
        <p:nvSpPr>
          <p:cNvPr id="6" name="Rounded Rectangular Callout 5"/>
          <p:cNvSpPr/>
          <p:nvPr/>
        </p:nvSpPr>
        <p:spPr>
          <a:xfrm>
            <a:off x="3376889" y="1541720"/>
            <a:ext cx="5360416" cy="1850065"/>
          </a:xfrm>
          <a:prstGeom prst="wedgeRoundRectCallout">
            <a:avLst>
              <a:gd name="adj1" fmla="val -57718"/>
              <a:gd name="adj2" fmla="val 289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2"/>
                </a:solidFill>
              </a:rPr>
              <a:t>“WELL, JIM, THAT’S NOT TOO BAD BUT SEEMS A LITTLE PRETENTIOUS, I THINK ’LARGE DATA’ SOUNDS MORE REALISTIC</a:t>
            </a:r>
            <a:r>
              <a:rPr lang="is-IS" sz="1400" dirty="0" smtClean="0">
                <a:solidFill>
                  <a:schemeClr val="bg2"/>
                </a:solidFill>
              </a:rPr>
              <a:t>…”</a:t>
            </a:r>
            <a:endParaRPr lang="en-US" sz="1400" dirty="0">
              <a:solidFill>
                <a:schemeClr val="bg2"/>
              </a:solidFill>
            </a:endParaRPr>
          </a:p>
        </p:txBody>
      </p:sp>
    </p:spTree>
    <p:extLst>
      <p:ext uri="{BB962C8B-B14F-4D97-AF65-F5344CB8AC3E}">
        <p14:creationId xmlns:p14="http://schemas.microsoft.com/office/powerpoint/2010/main" val="39394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872352" y="4824387"/>
            <a:ext cx="2133600" cy="273844"/>
          </a:xfrm>
          <a:prstGeom prst="rect">
            <a:avLst/>
          </a:prstGeom>
        </p:spPr>
        <p:txBody>
          <a:bodyPr/>
          <a:lstStyle/>
          <a:p>
            <a:fld id="{B41F42F8-25E4-4D1B-BD30-C90591184289}" type="slidenum">
              <a:rPr lang="en-US" smtClean="0">
                <a:solidFill>
                  <a:prstClr val="white"/>
                </a:solidFill>
              </a:rPr>
              <a:pPr/>
              <a:t>50</a:t>
            </a:fld>
            <a:endParaRPr lang="en-US">
              <a:solidFill>
                <a:prstClr val="white"/>
              </a:solidFill>
            </a:endParaRPr>
          </a:p>
        </p:txBody>
      </p:sp>
      <p:sp>
        <p:nvSpPr>
          <p:cNvPr id="2" name="Title 1"/>
          <p:cNvSpPr>
            <a:spLocks noGrp="1"/>
          </p:cNvSpPr>
          <p:nvPr>
            <p:ph type="title" idx="4294967295"/>
          </p:nvPr>
        </p:nvSpPr>
        <p:spPr>
          <a:xfrm>
            <a:off x="265814" y="274366"/>
            <a:ext cx="8229600" cy="746360"/>
          </a:xfrm>
        </p:spPr>
        <p:txBody>
          <a:bodyPr/>
          <a:lstStyle/>
          <a:p>
            <a:r>
              <a:rPr lang="en-US" dirty="0" smtClean="0"/>
              <a:t>NASA – Custom </a:t>
            </a:r>
            <a:r>
              <a:rPr lang="en-US" dirty="0" err="1" smtClean="0"/>
              <a:t>OSPRay</a:t>
            </a:r>
            <a:r>
              <a:rPr lang="en-US" dirty="0" smtClean="0"/>
              <a:t> App</a:t>
            </a:r>
            <a:endParaRPr lang="en-US" dirty="0"/>
          </a:p>
        </p:txBody>
      </p:sp>
      <p:sp>
        <p:nvSpPr>
          <p:cNvPr id="8" name="TextBox 7"/>
          <p:cNvSpPr txBox="1"/>
          <p:nvPr/>
        </p:nvSpPr>
        <p:spPr>
          <a:xfrm>
            <a:off x="2910294" y="4386352"/>
            <a:ext cx="6467475" cy="169277"/>
          </a:xfrm>
          <a:prstGeom prst="rect">
            <a:avLst/>
          </a:prstGeom>
          <a:noFill/>
        </p:spPr>
        <p:txBody>
          <a:bodyPr vert="horz" wrap="square" lIns="0" tIns="0" rIns="0" bIns="0" rtlCol="0">
            <a:spAutoFit/>
          </a:bodyPr>
          <a:lstStyle/>
          <a:p>
            <a:pPr defTabSz="685800"/>
            <a:r>
              <a:rPr lang="en-US" sz="1100" dirty="0">
                <a:solidFill>
                  <a:schemeClr val="tx2"/>
                </a:solidFill>
              </a:rPr>
              <a:t>dataset: parachute; simulation: </a:t>
            </a:r>
            <a:r>
              <a:rPr lang="en-US" sz="1100" dirty="0" err="1">
                <a:solidFill>
                  <a:schemeClr val="tx2"/>
                </a:solidFill>
              </a:rPr>
              <a:t>Dr</a:t>
            </a:r>
            <a:r>
              <a:rPr lang="en-US" sz="1100" dirty="0">
                <a:solidFill>
                  <a:schemeClr val="tx2"/>
                </a:solidFill>
              </a:rPr>
              <a:t> M. Barad, NASA Ames; visualization: Tim </a:t>
            </a:r>
            <a:r>
              <a:rPr lang="en-US" sz="1100" dirty="0" err="1">
                <a:solidFill>
                  <a:schemeClr val="tx2"/>
                </a:solidFill>
              </a:rPr>
              <a:t>Sandstrom</a:t>
            </a:r>
            <a:r>
              <a:rPr lang="en-US" sz="1100" dirty="0">
                <a:solidFill>
                  <a:schemeClr val="tx2"/>
                </a:solidFill>
              </a:rPr>
              <a:t>, NASA Ames</a:t>
            </a:r>
          </a:p>
        </p:txBody>
      </p:sp>
      <p:sp>
        <p:nvSpPr>
          <p:cNvPr id="6" name="TextBox 5"/>
          <p:cNvSpPr txBox="1"/>
          <p:nvPr/>
        </p:nvSpPr>
        <p:spPr>
          <a:xfrm>
            <a:off x="138224" y="1594883"/>
            <a:ext cx="3019646" cy="830997"/>
          </a:xfrm>
          <a:prstGeom prst="rect">
            <a:avLst/>
          </a:prstGeom>
          <a:noFill/>
        </p:spPr>
        <p:txBody>
          <a:bodyPr vert="horz" wrap="square" lIns="0" tIns="0" rIns="0" bIns="0" rtlCol="0">
            <a:spAutoFit/>
          </a:bodyPr>
          <a:lstStyle/>
          <a:p>
            <a:pPr marL="285750" indent="-285750">
              <a:buFont typeface="Arial" charset="0"/>
              <a:buChar char="•"/>
            </a:pPr>
            <a:r>
              <a:rPr lang="en-US" dirty="0" smtClean="0">
                <a:solidFill>
                  <a:srgbClr val="003C71"/>
                </a:solidFill>
              </a:rPr>
              <a:t>Rendered on Pleiades supercomputer attached Vis wall cluster</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2096" y="894791"/>
            <a:ext cx="5443870" cy="3062177"/>
          </a:xfrm>
          <a:prstGeom prst="rect">
            <a:avLst/>
          </a:prstGeom>
        </p:spPr>
      </p:pic>
    </p:spTree>
    <p:extLst>
      <p:ext uri="{BB962C8B-B14F-4D97-AF65-F5344CB8AC3E}">
        <p14:creationId xmlns:p14="http://schemas.microsoft.com/office/powerpoint/2010/main" val="1369741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872352" y="4824387"/>
            <a:ext cx="2133600" cy="273844"/>
          </a:xfrm>
          <a:prstGeom prst="rect">
            <a:avLst/>
          </a:prstGeom>
        </p:spPr>
        <p:txBody>
          <a:bodyPr/>
          <a:lstStyle/>
          <a:p>
            <a:fld id="{EE2556C5-CE8C-6547-B838-EA80C61A4AF7}" type="slidenum">
              <a:rPr lang="en-US" smtClean="0"/>
              <a:pPr/>
              <a:t>51</a:t>
            </a:fld>
            <a:endParaRPr lang="en-US" dirty="0"/>
          </a:p>
        </p:txBody>
      </p:sp>
      <p:sp>
        <p:nvSpPr>
          <p:cNvPr id="9" name="Title 1"/>
          <p:cNvSpPr txBox="1">
            <a:spLocks/>
          </p:cNvSpPr>
          <p:nvPr/>
        </p:nvSpPr>
        <p:spPr>
          <a:xfrm>
            <a:off x="265814" y="274366"/>
            <a:ext cx="8229600" cy="74636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r>
              <a:rPr lang="en-US" sz="2400" dirty="0" smtClean="0"/>
              <a:t>Stephen Hawking Centre for Theoretical Cosmology –</a:t>
            </a:r>
          </a:p>
          <a:p>
            <a:r>
              <a:rPr lang="en-US" sz="2400" dirty="0" err="1" smtClean="0"/>
              <a:t>ParaView</a:t>
            </a:r>
            <a:r>
              <a:rPr lang="en-US" sz="2400" dirty="0" smtClean="0"/>
              <a:t> / VTK with </a:t>
            </a:r>
            <a:r>
              <a:rPr lang="en-US" sz="2400" dirty="0" err="1" smtClean="0"/>
              <a:t>OSPRay</a:t>
            </a:r>
            <a:endParaRPr lang="en-US" sz="2400" dirty="0"/>
          </a:p>
        </p:txBody>
      </p:sp>
      <p:sp>
        <p:nvSpPr>
          <p:cNvPr id="12" name="Rectangle 11"/>
          <p:cNvSpPr/>
          <p:nvPr/>
        </p:nvSpPr>
        <p:spPr>
          <a:xfrm>
            <a:off x="3306727" y="4329658"/>
            <a:ext cx="5656520" cy="328937"/>
          </a:xfrm>
          <a:prstGeom prst="rect">
            <a:avLst/>
          </a:prstGeom>
        </p:spPr>
        <p:txBody>
          <a:bodyPr wrap="square" lIns="51435" tIns="25718" rIns="51435" bIns="25718">
            <a:spAutoFit/>
          </a:bodyPr>
          <a:lstStyle/>
          <a:p>
            <a:r>
              <a:rPr lang="en-US" sz="900" dirty="0"/>
              <a:t>Gravational Waves : GR-Chombo AMR Data, Stephen Hawking CTC, UCambridge; Queens College, London; </a:t>
            </a:r>
            <a:r>
              <a:rPr lang="en-US" sz="900" dirty="0" smtClean="0"/>
              <a:t>visualization, </a:t>
            </a:r>
            <a:r>
              <a:rPr lang="en-US" sz="900" dirty="0"/>
              <a:t>Carson Brownlee, Intel)</a:t>
            </a:r>
            <a:endParaRPr lang="en-US" sz="900" baseline="30000" dirty="0"/>
          </a:p>
        </p:txBody>
      </p:sp>
      <p:sp>
        <p:nvSpPr>
          <p:cNvPr id="13" name="TextBox 12"/>
          <p:cNvSpPr txBox="1"/>
          <p:nvPr/>
        </p:nvSpPr>
        <p:spPr>
          <a:xfrm>
            <a:off x="138224" y="1594883"/>
            <a:ext cx="3019646" cy="2215991"/>
          </a:xfrm>
          <a:prstGeom prst="rect">
            <a:avLst/>
          </a:prstGeom>
          <a:noFill/>
        </p:spPr>
        <p:txBody>
          <a:bodyPr vert="horz" wrap="square" lIns="0" tIns="0" rIns="0" bIns="0" rtlCol="0">
            <a:spAutoFit/>
          </a:bodyPr>
          <a:lstStyle/>
          <a:p>
            <a:pPr marL="285750" indent="-285750">
              <a:buFont typeface="Arial" charset="0"/>
              <a:buChar char="•"/>
            </a:pPr>
            <a:r>
              <a:rPr lang="en-US" dirty="0" smtClean="0">
                <a:solidFill>
                  <a:srgbClr val="003C71"/>
                </a:solidFill>
              </a:rPr>
              <a:t>600 GB Memory Footprint</a:t>
            </a:r>
          </a:p>
          <a:p>
            <a:pPr marL="285750" indent="-285750">
              <a:buFont typeface="Arial" charset="0"/>
              <a:buChar char="•"/>
            </a:pPr>
            <a:r>
              <a:rPr lang="en-US" dirty="0" smtClean="0">
                <a:solidFill>
                  <a:srgbClr val="003C71"/>
                </a:solidFill>
              </a:rPr>
              <a:t>36 TB Simulation Data Set</a:t>
            </a:r>
          </a:p>
          <a:p>
            <a:pPr marL="285750" indent="-285750">
              <a:buFont typeface="Arial" charset="0"/>
              <a:buChar char="•"/>
            </a:pPr>
            <a:r>
              <a:rPr lang="en-US" dirty="0" smtClean="0">
                <a:solidFill>
                  <a:srgbClr val="003C71"/>
                </a:solidFill>
              </a:rPr>
              <a:t>4 Intel® Xeon Phi™ 7230 Processors</a:t>
            </a:r>
          </a:p>
          <a:p>
            <a:pPr marL="285750" indent="-285750">
              <a:buFont typeface="Arial" charset="0"/>
              <a:buChar char="•"/>
            </a:pPr>
            <a:r>
              <a:rPr lang="en-US" dirty="0" smtClean="0">
                <a:solidFill>
                  <a:srgbClr val="003C71"/>
                </a:solidFill>
              </a:rPr>
              <a:t>1 Intel® Xeon® E5 v4 Dual Socket node </a:t>
            </a:r>
          </a:p>
          <a:p>
            <a:pPr marL="285750" indent="-285750">
              <a:buFont typeface="Arial" charset="0"/>
              <a:buChar char="•"/>
            </a:pPr>
            <a:r>
              <a:rPr lang="en-US" dirty="0" smtClean="0">
                <a:solidFill>
                  <a:srgbClr val="003C71"/>
                </a:solidFill>
              </a:rPr>
              <a:t>Intel® Omni-Path Fabric</a:t>
            </a:r>
          </a:p>
          <a:p>
            <a:pPr marL="285750" indent="-285750">
              <a:buFont typeface="Arial" charset="0"/>
              <a:buChar char="•"/>
            </a:pPr>
            <a:r>
              <a:rPr lang="en-US" dirty="0" smtClean="0">
                <a:solidFill>
                  <a:srgbClr val="003C71"/>
                </a:solidFill>
              </a:rPr>
              <a:t>~10 fps </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98112" y="1186518"/>
            <a:ext cx="5273749" cy="2966484"/>
          </a:xfrm>
          <a:prstGeom prst="rect">
            <a:avLst/>
          </a:prstGeom>
        </p:spPr>
      </p:pic>
    </p:spTree>
    <p:extLst>
      <p:ext uri="{BB962C8B-B14F-4D97-AF65-F5344CB8AC3E}">
        <p14:creationId xmlns:p14="http://schemas.microsoft.com/office/powerpoint/2010/main" val="2222409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872352" y="4824387"/>
            <a:ext cx="2133600" cy="273844"/>
          </a:xfrm>
          <a:prstGeom prst="rect">
            <a:avLst/>
          </a:prstGeom>
        </p:spPr>
        <p:txBody>
          <a:bodyPr/>
          <a:lstStyle/>
          <a:p>
            <a:fld id="{EE2556C5-CE8C-6547-B838-EA80C61A4AF7}" type="slidenum">
              <a:rPr lang="en-US" smtClean="0"/>
              <a:pPr/>
              <a:t>52</a:t>
            </a:fld>
            <a:endParaRPr lang="en-US" dirty="0"/>
          </a:p>
        </p:txBody>
      </p:sp>
      <p:sp>
        <p:nvSpPr>
          <p:cNvPr id="7" name="Title 1"/>
          <p:cNvSpPr txBox="1">
            <a:spLocks/>
          </p:cNvSpPr>
          <p:nvPr/>
        </p:nvSpPr>
        <p:spPr>
          <a:xfrm>
            <a:off x="265814" y="274366"/>
            <a:ext cx="8229600" cy="74636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r>
              <a:rPr lang="en-US" sz="2400" dirty="0" smtClean="0"/>
              <a:t>Stephen Hawking Centre for Theoretical Cosmology –</a:t>
            </a:r>
          </a:p>
          <a:p>
            <a:r>
              <a:rPr lang="en-US" sz="2400" dirty="0" smtClean="0"/>
              <a:t>‘Walls’ in situ with </a:t>
            </a:r>
            <a:r>
              <a:rPr lang="en-US" sz="2400" dirty="0" err="1" smtClean="0"/>
              <a:t>OSPRay</a:t>
            </a:r>
            <a:r>
              <a:rPr lang="en-US" sz="2400" dirty="0" smtClean="0"/>
              <a:t> Rendering</a:t>
            </a:r>
            <a:endParaRPr lang="en-US" sz="2400" dirty="0"/>
          </a:p>
        </p:txBody>
      </p:sp>
      <p:sp>
        <p:nvSpPr>
          <p:cNvPr id="10" name="TextBox 9"/>
          <p:cNvSpPr txBox="1"/>
          <p:nvPr/>
        </p:nvSpPr>
        <p:spPr>
          <a:xfrm>
            <a:off x="138224" y="1594883"/>
            <a:ext cx="4433776" cy="3139321"/>
          </a:xfrm>
          <a:prstGeom prst="rect">
            <a:avLst/>
          </a:prstGeom>
          <a:noFill/>
        </p:spPr>
        <p:txBody>
          <a:bodyPr vert="horz" wrap="square" lIns="0" tIns="0" rIns="0" bIns="0" rtlCol="0">
            <a:spAutoFit/>
          </a:bodyPr>
          <a:lstStyle/>
          <a:p>
            <a:pPr marL="285750" indent="-285750">
              <a:buFont typeface="Arial" charset="0"/>
              <a:buChar char="•"/>
            </a:pPr>
            <a:r>
              <a:rPr lang="en-US" dirty="0" smtClean="0">
                <a:solidFill>
                  <a:srgbClr val="003C71"/>
                </a:solidFill>
              </a:rPr>
              <a:t>10 TB Memory Footprint</a:t>
            </a:r>
          </a:p>
          <a:p>
            <a:pPr marL="285750" indent="-285750">
              <a:buFont typeface="Arial" charset="0"/>
              <a:buChar char="•"/>
            </a:pPr>
            <a:r>
              <a:rPr lang="en-US" dirty="0" smtClean="0">
                <a:solidFill>
                  <a:srgbClr val="003C71"/>
                </a:solidFill>
              </a:rPr>
              <a:t>SGI UV-300 16TB SMP</a:t>
            </a:r>
          </a:p>
          <a:p>
            <a:pPr marL="285750" indent="-285750">
              <a:buFont typeface="Arial" charset="0"/>
              <a:buChar char="•"/>
            </a:pPr>
            <a:r>
              <a:rPr lang="en-US" dirty="0" smtClean="0">
                <a:solidFill>
                  <a:srgbClr val="003C71"/>
                </a:solidFill>
              </a:rPr>
              <a:t>&gt;1000 Shared memory Intel® Xeon® E5 v3 processors </a:t>
            </a:r>
          </a:p>
          <a:p>
            <a:pPr marL="285750" indent="-285750">
              <a:buFont typeface="Arial" charset="0"/>
              <a:buChar char="•"/>
            </a:pPr>
            <a:r>
              <a:rPr lang="en-US" dirty="0" smtClean="0">
                <a:solidFill>
                  <a:srgbClr val="003C71"/>
                </a:solidFill>
              </a:rPr>
              <a:t>~15 fps</a:t>
            </a:r>
          </a:p>
          <a:p>
            <a:pPr marL="285750" indent="-285750">
              <a:buFont typeface="Arial" charset="0"/>
              <a:buChar char="•"/>
            </a:pPr>
            <a:endParaRPr lang="en-US" dirty="0">
              <a:solidFill>
                <a:srgbClr val="003C71"/>
              </a:solidFill>
            </a:endParaRPr>
          </a:p>
          <a:p>
            <a:pPr marL="285750" indent="-285750">
              <a:buFont typeface="Arial" charset="0"/>
              <a:buChar char="•"/>
            </a:pPr>
            <a:r>
              <a:rPr lang="en-US" dirty="0" smtClean="0">
                <a:solidFill>
                  <a:srgbClr val="003C71"/>
                </a:solidFill>
              </a:rPr>
              <a:t>Domain Wall formation in the universe from Big Bang to today (13.8 billion years)</a:t>
            </a:r>
          </a:p>
          <a:p>
            <a:pPr marL="285750" indent="-285750">
              <a:buFont typeface="Arial" charset="0"/>
              <a:buChar char="•"/>
            </a:pPr>
            <a:endParaRPr lang="en-US" dirty="0">
              <a:solidFill>
                <a:srgbClr val="003C71"/>
              </a:solidFill>
            </a:endParaRPr>
          </a:p>
          <a:p>
            <a:pPr marL="285750" indent="-285750">
              <a:buFont typeface="Arial" charset="0"/>
              <a:buChar char="•"/>
            </a:pPr>
            <a:r>
              <a:rPr lang="en-US" sz="1200" dirty="0" smtClean="0">
                <a:solidFill>
                  <a:srgbClr val="003C71"/>
                </a:solidFill>
              </a:rPr>
              <a:t>Simulation code by </a:t>
            </a:r>
            <a:r>
              <a:rPr lang="en-US" sz="1200" dirty="0" err="1" smtClean="0">
                <a:solidFill>
                  <a:srgbClr val="003C71"/>
                </a:solidFill>
              </a:rPr>
              <a:t>Shellard</a:t>
            </a:r>
            <a:r>
              <a:rPr lang="en-US" sz="1200" dirty="0" smtClean="0">
                <a:solidFill>
                  <a:srgbClr val="003C71"/>
                </a:solidFill>
              </a:rPr>
              <a:t> et al, </a:t>
            </a:r>
            <a:r>
              <a:rPr lang="en-US" sz="1200" dirty="0" err="1" smtClean="0">
                <a:solidFill>
                  <a:srgbClr val="003C71"/>
                </a:solidFill>
              </a:rPr>
              <a:t>Visualizaiton</a:t>
            </a:r>
            <a:r>
              <a:rPr lang="en-US" sz="1200" dirty="0" smtClean="0">
                <a:solidFill>
                  <a:srgbClr val="003C71"/>
                </a:solidFill>
              </a:rPr>
              <a:t> by Johannes Gunther (Intel)  </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34992" y="1020726"/>
            <a:ext cx="3474720" cy="3474720"/>
          </a:xfrm>
          <a:prstGeom prst="rect">
            <a:avLst/>
          </a:prstGeom>
        </p:spPr>
      </p:pic>
    </p:spTree>
    <p:extLst>
      <p:ext uri="{BB962C8B-B14F-4D97-AF65-F5344CB8AC3E}">
        <p14:creationId xmlns:p14="http://schemas.microsoft.com/office/powerpoint/2010/main" val="728811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20773" y="223489"/>
            <a:ext cx="4639067" cy="868680"/>
          </a:xfrm>
        </p:spPr>
        <p:txBody>
          <a:bodyPr anchor="ctr">
            <a:normAutofit fontScale="90000"/>
          </a:bodyPr>
          <a:lstStyle/>
          <a:p>
            <a:r>
              <a:rPr lang="en-US" sz="3100" dirty="0" smtClean="0"/>
              <a:t>Summary:</a:t>
            </a:r>
            <a:r>
              <a:rPr lang="en-US" sz="2475" dirty="0" smtClean="0"/>
              <a:t/>
            </a:r>
            <a:br>
              <a:rPr lang="en-US" sz="2475" dirty="0" smtClean="0"/>
            </a:br>
            <a:r>
              <a:rPr lang="en-US" sz="2200" dirty="0" smtClean="0"/>
              <a:t>Software </a:t>
            </a:r>
            <a:r>
              <a:rPr lang="en-US" sz="2200" dirty="0"/>
              <a:t>Defined </a:t>
            </a:r>
            <a:r>
              <a:rPr lang="en-US" sz="2200" dirty="0" smtClean="0"/>
              <a:t>Visualization Is For </a:t>
            </a:r>
            <a:br>
              <a:rPr lang="en-US" sz="2200" dirty="0" smtClean="0"/>
            </a:br>
            <a:r>
              <a:rPr lang="en-US" sz="2200" dirty="0" smtClean="0"/>
              <a:t>Big Data’ Vis Analysis</a:t>
            </a:r>
            <a:br>
              <a:rPr lang="en-US" sz="2200" dirty="0" smtClean="0"/>
            </a:br>
            <a:r>
              <a:rPr lang="en-US" sz="1600" dirty="0" smtClean="0">
                <a:hlinkClick r:id="rId2"/>
              </a:rPr>
              <a:t>software.intel.com/sdvis</a:t>
            </a:r>
            <a:r>
              <a:rPr lang="en-US" sz="1600" dirty="0"/>
              <a:t> </a:t>
            </a:r>
            <a:r>
              <a:rPr lang="en-US" sz="1600" dirty="0" smtClean="0"/>
              <a:t>;   </a:t>
            </a:r>
            <a:r>
              <a:rPr lang="en-US" sz="1600" dirty="0" smtClean="0">
                <a:hlinkClick r:id="rId3"/>
              </a:rPr>
              <a:t>www.sdvis.org</a:t>
            </a:r>
            <a:r>
              <a:rPr lang="en-US" sz="1600" dirty="0" smtClean="0"/>
              <a:t> </a:t>
            </a:r>
            <a:r>
              <a:rPr lang="en-US" sz="2200" dirty="0"/>
              <a:t/>
            </a:r>
            <a:br>
              <a:rPr lang="en-US" sz="2200" dirty="0"/>
            </a:br>
            <a:endParaRPr lang="en-US" sz="2700" dirty="0"/>
          </a:p>
        </p:txBody>
      </p:sp>
      <p:sp>
        <p:nvSpPr>
          <p:cNvPr id="43011" name="Rectangle 3"/>
          <p:cNvSpPr>
            <a:spLocks noGrp="1" noChangeArrowheads="1"/>
          </p:cNvSpPr>
          <p:nvPr>
            <p:ph sz="quarter" idx="13"/>
          </p:nvPr>
        </p:nvSpPr>
        <p:spPr>
          <a:xfrm>
            <a:off x="308933" y="1279785"/>
            <a:ext cx="4711954" cy="3002140"/>
          </a:xfrm>
        </p:spPr>
        <p:txBody>
          <a:bodyPr/>
          <a:lstStyle/>
          <a:p>
            <a:pPr marL="214313" indent="-214313">
              <a:buFont typeface="Arial" charset="0"/>
              <a:buChar char="•"/>
            </a:pPr>
            <a:r>
              <a:rPr lang="en-US" sz="1600" dirty="0" smtClean="0"/>
              <a:t>Addresses </a:t>
            </a:r>
            <a:r>
              <a:rPr lang="en-US" sz="1600" dirty="0"/>
              <a:t>ever-growing HPC challenges for data size, flexibility, reliability and maintainability</a:t>
            </a:r>
          </a:p>
          <a:p>
            <a:pPr marL="214313" indent="-214313">
              <a:buFont typeface="Arial" charset="0"/>
              <a:buChar char="•"/>
            </a:pPr>
            <a:r>
              <a:rPr lang="en-US" sz="1600" dirty="0" err="1" smtClean="0"/>
              <a:t>OpenSWR</a:t>
            </a:r>
            <a:r>
              <a:rPr lang="en-US" sz="1600" dirty="0" smtClean="0"/>
              <a:t>, </a:t>
            </a:r>
            <a:r>
              <a:rPr lang="en-US" sz="1600" dirty="0" err="1" smtClean="0"/>
              <a:t>OSPRay</a:t>
            </a:r>
            <a:r>
              <a:rPr lang="en-US" sz="1600" dirty="0" smtClean="0"/>
              <a:t> and </a:t>
            </a:r>
            <a:r>
              <a:rPr lang="en-US" sz="1600" dirty="0" err="1" smtClean="0"/>
              <a:t>Embree</a:t>
            </a:r>
            <a:r>
              <a:rPr lang="en-US" sz="1600" dirty="0"/>
              <a:t> </a:t>
            </a:r>
            <a:r>
              <a:rPr lang="en-US" sz="1600" dirty="0" smtClean="0"/>
              <a:t>rendering libraries optimize use of CPUs and main memory</a:t>
            </a:r>
            <a:endParaRPr lang="en-US" sz="1600" dirty="0"/>
          </a:p>
          <a:p>
            <a:pPr marL="214313" indent="-214313">
              <a:buFont typeface="Arial" charset="0"/>
              <a:buChar char="•"/>
            </a:pPr>
            <a:r>
              <a:rPr lang="en-US" sz="1600" dirty="0" smtClean="0"/>
              <a:t>Integrated </a:t>
            </a:r>
            <a:r>
              <a:rPr lang="en-US" sz="1600" dirty="0"/>
              <a:t>into prominent Vis tools, </a:t>
            </a:r>
            <a:r>
              <a:rPr lang="en-US" sz="1600" dirty="0" err="1"/>
              <a:t>ParaView</a:t>
            </a:r>
            <a:r>
              <a:rPr lang="en-US" sz="1600" baseline="30000" dirty="0"/>
              <a:t>*</a:t>
            </a:r>
            <a:r>
              <a:rPr lang="en-US" sz="1600" dirty="0"/>
              <a:t>, </a:t>
            </a:r>
            <a:r>
              <a:rPr lang="en-US" sz="1600" dirty="0" err="1"/>
              <a:t>VisIt</a:t>
            </a:r>
            <a:r>
              <a:rPr lang="en-US" sz="1600" dirty="0"/>
              <a:t>, </a:t>
            </a:r>
            <a:r>
              <a:rPr lang="en-US" sz="1600" dirty="0" err="1"/>
              <a:t>EnSight</a:t>
            </a:r>
            <a:r>
              <a:rPr lang="en-US" sz="1600" baseline="30000" dirty="0"/>
              <a:t>*</a:t>
            </a:r>
            <a:r>
              <a:rPr lang="en-US" sz="1600" dirty="0"/>
              <a:t>, </a:t>
            </a:r>
            <a:r>
              <a:rPr lang="en-US" sz="1600" dirty="0" smtClean="0"/>
              <a:t>VMD, </a:t>
            </a:r>
            <a:r>
              <a:rPr lang="en-US" sz="1600" dirty="0" err="1" smtClean="0"/>
              <a:t>Brayns</a:t>
            </a:r>
            <a:r>
              <a:rPr lang="en-US" sz="1600" dirty="0" smtClean="0"/>
              <a:t>, VL3, and more </a:t>
            </a:r>
            <a:r>
              <a:rPr lang="is-IS" sz="1600" dirty="0" smtClean="0"/>
              <a:t>…</a:t>
            </a:r>
          </a:p>
          <a:p>
            <a:pPr marL="214313" indent="-214313">
              <a:buFont typeface="Arial" charset="0"/>
              <a:buChar char="•"/>
            </a:pPr>
            <a:r>
              <a:rPr lang="is-IS" sz="1600" b="1" i="1" dirty="0" smtClean="0"/>
              <a:t>In-Situ Analysis will be required for Exascale, SDVis is ready now to enable it!</a:t>
            </a:r>
            <a:endParaRPr lang="en-US" sz="1600" b="1" i="1" dirty="0"/>
          </a:p>
        </p:txBody>
      </p:sp>
      <p:pic>
        <p:nvPicPr>
          <p:cNvPr id="24"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74868" y="701508"/>
            <a:ext cx="822327" cy="737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5" name="Straight Arrow Connector 24"/>
          <p:cNvCxnSpPr/>
          <p:nvPr/>
        </p:nvCxnSpPr>
        <p:spPr>
          <a:xfrm flipV="1">
            <a:off x="6694992" y="1102141"/>
            <a:ext cx="828945" cy="6866"/>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FIU.jpg"/>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644548" y="930390"/>
            <a:ext cx="390635" cy="268949"/>
          </a:xfrm>
          <a:prstGeom prst="rect">
            <a:avLst/>
          </a:prstGeom>
          <a:ln w="12700" cmpd="sng">
            <a:solidFill>
              <a:schemeClr val="tx1"/>
            </a:solidFill>
          </a:ln>
        </p:spPr>
      </p:pic>
      <p:pic>
        <p:nvPicPr>
          <p:cNvPr id="27"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94680" y="324056"/>
            <a:ext cx="1646382" cy="1536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88648" y="959045"/>
            <a:ext cx="465747" cy="3207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61938" y="4351806"/>
            <a:ext cx="8109523" cy="369332"/>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0" tIns="0" rIns="0" bIns="0" rtlCol="0">
            <a:spAutoFit/>
          </a:bodyPr>
          <a:lstStyle/>
          <a:p>
            <a:pPr algn="ctr"/>
            <a:r>
              <a:rPr lang="en-US" sz="2400" b="1" dirty="0" err="1" smtClean="0">
                <a:solidFill>
                  <a:schemeClr val="tx2"/>
                </a:solidFill>
              </a:rPr>
              <a:t>SDVis</a:t>
            </a:r>
            <a:r>
              <a:rPr lang="en-US" sz="2400" b="1" dirty="0" smtClean="0">
                <a:solidFill>
                  <a:schemeClr val="tx2"/>
                </a:solidFill>
              </a:rPr>
              <a:t> = </a:t>
            </a:r>
            <a:r>
              <a:rPr lang="en-US" sz="2400" b="1" i="1" dirty="0" smtClean="0">
                <a:solidFill>
                  <a:srgbClr val="F3D54E"/>
                </a:solidFill>
              </a:rPr>
              <a:t>Performance</a:t>
            </a:r>
            <a:r>
              <a:rPr lang="en-US" sz="2400" b="1" i="1" dirty="0">
                <a:solidFill>
                  <a:srgbClr val="F3D54E"/>
                </a:solidFill>
              </a:rPr>
              <a:t>, Fidelity and Lower </a:t>
            </a:r>
            <a:r>
              <a:rPr lang="en-US" sz="2400" b="1" i="1" dirty="0" smtClean="0">
                <a:solidFill>
                  <a:srgbClr val="F3D54E"/>
                </a:solidFill>
              </a:rPr>
              <a:t>Cost!!</a:t>
            </a:r>
            <a:endParaRPr lang="en-US" sz="2400" b="1" i="1" dirty="0">
              <a:solidFill>
                <a:srgbClr val="F3D54E"/>
              </a:solidFill>
            </a:endParaRPr>
          </a:p>
        </p:txBody>
      </p:sp>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17871" y="1875490"/>
            <a:ext cx="2626805" cy="2147096"/>
          </a:xfrm>
          <a:prstGeom prst="rect">
            <a:avLst/>
          </a:prstGeom>
        </p:spPr>
      </p:pic>
    </p:spTree>
    <p:extLst>
      <p:ext uri="{BB962C8B-B14F-4D97-AF65-F5344CB8AC3E}">
        <p14:creationId xmlns:p14="http://schemas.microsoft.com/office/powerpoint/2010/main" val="109233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a:t>
            </a:r>
            <a:endParaRPr lang="en-US" dirty="0"/>
          </a:p>
        </p:txBody>
      </p:sp>
      <p:sp>
        <p:nvSpPr>
          <p:cNvPr id="3" name="Content Placeholder 2"/>
          <p:cNvSpPr>
            <a:spLocks noGrp="1"/>
          </p:cNvSpPr>
          <p:nvPr>
            <p:ph sz="quarter" idx="13"/>
          </p:nvPr>
        </p:nvSpPr>
        <p:spPr>
          <a:xfrm>
            <a:off x="455613" y="1203325"/>
            <a:ext cx="3765513" cy="3425825"/>
          </a:xfrm>
        </p:spPr>
        <p:txBody>
          <a:bodyPr/>
          <a:lstStyle/>
          <a:p>
            <a:r>
              <a:rPr lang="en-US" dirty="0">
                <a:hlinkClick r:id="rId2"/>
              </a:rPr>
              <a:t>h</a:t>
            </a:r>
            <a:r>
              <a:rPr lang="en-US" dirty="0" smtClean="0">
                <a:hlinkClick r:id="rId2"/>
              </a:rPr>
              <a:t>ttps://software.intel.com/sdvis</a:t>
            </a:r>
            <a:endParaRPr lang="en-US" dirty="0"/>
          </a:p>
          <a:p>
            <a:endParaRPr lang="en-US" dirty="0" smtClean="0"/>
          </a:p>
          <a:p>
            <a:r>
              <a:rPr lang="en-US" dirty="0" smtClean="0">
                <a:hlinkClick r:id="rId3"/>
              </a:rPr>
              <a:t>https://www.ixpug.org/</a:t>
            </a:r>
            <a:r>
              <a:rPr lang="en-US" dirty="0" smtClean="0"/>
              <a:t>  </a:t>
            </a:r>
          </a:p>
          <a:p>
            <a:endParaRPr lang="en-US" dirty="0" smtClean="0"/>
          </a:p>
          <a:p>
            <a:r>
              <a:rPr lang="en-US" dirty="0" smtClean="0">
                <a:hlinkClick r:id="rId4"/>
              </a:rPr>
              <a:t>http://sdvis.xeonphi.com</a:t>
            </a:r>
            <a:endParaRPr lang="en-US" dirty="0" smtClean="0"/>
          </a:p>
          <a:p>
            <a:endParaRPr lang="en-US" dirty="0"/>
          </a:p>
          <a:p>
            <a:r>
              <a:rPr lang="en-US" dirty="0">
                <a:hlinkClick r:id="rId5"/>
              </a:rPr>
              <a:t>j</a:t>
            </a:r>
            <a:r>
              <a:rPr lang="en-US" dirty="0" smtClean="0">
                <a:hlinkClick r:id="rId5"/>
              </a:rPr>
              <a:t>ames.l.jeffers@intel.com</a:t>
            </a:r>
            <a:r>
              <a:rPr lang="en-US" dirty="0" smtClean="0"/>
              <a:t> </a:t>
            </a:r>
          </a:p>
          <a:p>
            <a:endParaRPr lang="en-US" dirty="0"/>
          </a:p>
        </p:txBody>
      </p:sp>
      <p:sp>
        <p:nvSpPr>
          <p:cNvPr id="4" name="Slide Number Placeholder 3"/>
          <p:cNvSpPr>
            <a:spLocks noGrp="1"/>
          </p:cNvSpPr>
          <p:nvPr>
            <p:ph type="sldNum" sz="quarter" idx="14"/>
          </p:nvPr>
        </p:nvSpPr>
        <p:spPr/>
        <p:txBody>
          <a:bodyPr/>
          <a:lstStyle/>
          <a:p>
            <a:fld id="{EE2556C5-CE8C-6547-B838-EA80C61A4AF7}" type="slidenum">
              <a:rPr lang="en-US" smtClean="0"/>
              <a:pPr/>
              <a:t>54</a:t>
            </a:fld>
            <a:endParaRPr lang="en-US" dirty="0"/>
          </a:p>
        </p:txBody>
      </p:sp>
    </p:spTree>
    <p:extLst>
      <p:ext uri="{BB962C8B-B14F-4D97-AF65-F5344CB8AC3E}">
        <p14:creationId xmlns:p14="http://schemas.microsoft.com/office/powerpoint/2010/main" val="19670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415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5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Notices and Disclaimers</a:t>
            </a:r>
            <a:endParaRPr lang="en-US" dirty="0"/>
          </a:p>
        </p:txBody>
      </p:sp>
      <p:sp>
        <p:nvSpPr>
          <p:cNvPr id="3" name="Content Placeholder 2"/>
          <p:cNvSpPr>
            <a:spLocks noGrp="1"/>
          </p:cNvSpPr>
          <p:nvPr>
            <p:ph idx="1"/>
          </p:nvPr>
        </p:nvSpPr>
        <p:spPr>
          <a:xfrm>
            <a:off x="353962" y="824949"/>
            <a:ext cx="8436076" cy="3557632"/>
          </a:xfrm>
        </p:spPr>
        <p:txBody>
          <a:bodyPr/>
          <a:lstStyle/>
          <a:p>
            <a:r>
              <a:rPr lang="en-US" sz="1200" dirty="0" smtClean="0"/>
              <a:t>Intel </a:t>
            </a:r>
            <a:r>
              <a:rPr lang="en-US" sz="1200" dirty="0"/>
              <a:t>technologies’ features and benefits depend on system configuration and may require enabled hardware, software or service activation. Performance varies depending on system configuration. No computer system can be absolutely secure. </a:t>
            </a:r>
            <a:r>
              <a:rPr lang="en-US" sz="1200" dirty="0" smtClean="0"/>
              <a:t>Software </a:t>
            </a:r>
            <a:r>
              <a:rPr lang="en-US" sz="1200" dirty="0"/>
              <a:t>and workloads used in performance tests may have been optimized for performance only on Intel microprocessors. </a:t>
            </a:r>
          </a:p>
          <a:p>
            <a:r>
              <a:rPr lang="en-US" sz="1200" dirty="0"/>
              <a:t>Performance tests</a:t>
            </a:r>
            <a:r>
              <a:rPr lang="en-US" sz="1200" dirty="0" smtClean="0"/>
              <a:t>, are </a:t>
            </a:r>
            <a:r>
              <a:rPr lang="en-US" sz="1200" dirty="0"/>
              <a:t>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a:t>
            </a:r>
          </a:p>
          <a:p>
            <a:r>
              <a:rPr lang="en-US" sz="1200" dirty="0"/>
              <a:t>Copyright © </a:t>
            </a:r>
            <a:r>
              <a:rPr lang="en-US" sz="1200" dirty="0" smtClean="0"/>
              <a:t>2017 </a:t>
            </a:r>
            <a:r>
              <a:rPr lang="en-US" sz="1200" dirty="0"/>
              <a:t>Intel Corporation. All rights reserved. </a:t>
            </a:r>
            <a:r>
              <a:rPr lang="en-US" sz="1200" dirty="0" smtClean="0"/>
              <a:t> Intel</a:t>
            </a:r>
            <a:r>
              <a:rPr lang="en-US" sz="1200" dirty="0"/>
              <a:t>, Intel Inside, the Intel logo, </a:t>
            </a:r>
            <a:r>
              <a:rPr lang="en-US" sz="1200" dirty="0" smtClean="0"/>
              <a:t>Intel Xeon and Intel Xeon Phi </a:t>
            </a:r>
            <a:r>
              <a:rPr lang="en-US" sz="1200" dirty="0"/>
              <a:t>are trademarks of Intel Corporation in the United States and other countries. </a:t>
            </a:r>
            <a:r>
              <a:rPr lang="en-US" sz="1200" dirty="0" smtClean="0"/>
              <a:t> *Other names and brands may be claimed as the property of others.</a:t>
            </a:r>
          </a:p>
          <a:p>
            <a:pPr>
              <a:lnSpc>
                <a:spcPct val="85000"/>
              </a:lnSpc>
            </a:pPr>
            <a:r>
              <a:rPr lang="en-US" sz="1200" dirty="0" smtClean="0"/>
              <a:t>Copyright © 2017 Intel Corporation, All Rights Reserved</a:t>
            </a:r>
          </a:p>
          <a:p>
            <a:pPr>
              <a:lnSpc>
                <a:spcPct val="85000"/>
              </a:lnSpc>
            </a:pPr>
            <a:endParaRPr lang="en-US" sz="800" dirty="0"/>
          </a:p>
        </p:txBody>
      </p:sp>
      <p:sp>
        <p:nvSpPr>
          <p:cNvPr id="6" name="Slide Number Placeholder 5"/>
          <p:cNvSpPr>
            <a:spLocks noGrp="1"/>
          </p:cNvSpPr>
          <p:nvPr>
            <p:ph type="sldNum" sz="quarter" idx="14"/>
          </p:nvPr>
        </p:nvSpPr>
        <p:spPr/>
        <p:txBody>
          <a:bodyPr/>
          <a:lstStyle/>
          <a:p>
            <a:pPr eaLnBrk="0" fontAlgn="base" hangingPunct="0">
              <a:spcBef>
                <a:spcPct val="50000"/>
              </a:spcBef>
              <a:spcAft>
                <a:spcPct val="0"/>
              </a:spcAft>
            </a:pPr>
            <a:fld id="{FD44707B-D922-47D5-BD24-D96E91B70543}" type="slidenum">
              <a:rPr lang="en-US" smtClean="0"/>
              <a:pPr eaLnBrk="0" fontAlgn="base" hangingPunct="0">
                <a:spcBef>
                  <a:spcPct val="50000"/>
                </a:spcBef>
                <a:spcAft>
                  <a:spcPct val="0"/>
                </a:spcAft>
              </a:pPr>
              <a:t>57</a:t>
            </a:fld>
            <a:endParaRPr lang="en-US" dirty="0"/>
          </a:p>
        </p:txBody>
      </p:sp>
    </p:spTree>
    <p:extLst>
      <p:ext uri="{BB962C8B-B14F-4D97-AF65-F5344CB8AC3E}">
        <p14:creationId xmlns:p14="http://schemas.microsoft.com/office/powerpoint/2010/main" val="306833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sz="2800" dirty="0" smtClean="0"/>
              <a:t>”little” </a:t>
            </a:r>
            <a:r>
              <a:rPr lang="en-US" sz="3600" dirty="0" smtClean="0"/>
              <a:t>ANECDOTE about “Big Data”</a:t>
            </a:r>
            <a:r>
              <a:rPr lang="is-IS" sz="3600" dirty="0" smtClean="0"/>
              <a:t>….</a:t>
            </a:r>
            <a:endParaRPr lang="en-US" sz="3600" dirty="0"/>
          </a:p>
        </p:txBody>
      </p:sp>
      <p:sp>
        <p:nvSpPr>
          <p:cNvPr id="3" name="Content Placeholder 2"/>
          <p:cNvSpPr>
            <a:spLocks noGrp="1"/>
          </p:cNvSpPr>
          <p:nvPr>
            <p:ph idx="1"/>
          </p:nvPr>
        </p:nvSpPr>
        <p:spPr/>
        <p:txBody>
          <a:bodyPr>
            <a:normAutofit/>
          </a:bodyPr>
          <a:lstStyle/>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is-IS" b="1" dirty="0" smtClean="0">
              <a:solidFill>
                <a:schemeClr val="accent5"/>
              </a:solidFill>
            </a:endParaRPr>
          </a:p>
          <a:p>
            <a:endParaRPr lang="is-IS" b="1" dirty="0">
              <a:solidFill>
                <a:schemeClr val="accent5"/>
              </a:solidFill>
            </a:endParaRPr>
          </a:p>
          <a:p>
            <a:endParaRPr lang="is-IS" b="1" dirty="0" smtClean="0">
              <a:solidFill>
                <a:schemeClr val="accent5"/>
              </a:solidFill>
            </a:endParaRPr>
          </a:p>
          <a:p>
            <a:endParaRPr lang="is-IS" b="1" dirty="0" smtClean="0">
              <a:solidFill>
                <a:schemeClr val="accent5"/>
              </a:solidFill>
            </a:endParaRPr>
          </a:p>
        </p:txBody>
      </p:sp>
      <p:sp>
        <p:nvSpPr>
          <p:cNvPr id="4" name="Slide Number Placeholder 3"/>
          <p:cNvSpPr>
            <a:spLocks noGrp="1"/>
          </p:cNvSpPr>
          <p:nvPr>
            <p:ph type="sldNum" sz="quarter" idx="12"/>
          </p:nvPr>
        </p:nvSpPr>
        <p:spPr/>
        <p:txBody>
          <a:bodyPr/>
          <a:lstStyle/>
          <a:p>
            <a:fld id="{B41F42F8-25E4-4D1B-BD30-C90591184289}" type="slidenum">
              <a:rPr lang="en-US" smtClean="0">
                <a:solidFill>
                  <a:prstClr val="white"/>
                </a:solidFill>
              </a:rPr>
              <a:pPr/>
              <a:t>6</a:t>
            </a:fld>
            <a:endParaRPr lang="en-US">
              <a:solidFill>
                <a:prstClr val="white"/>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315" y="1648857"/>
            <a:ext cx="1765851" cy="2648777"/>
          </a:xfrm>
          <a:prstGeom prst="rect">
            <a:avLst/>
          </a:prstGeom>
        </p:spPr>
      </p:pic>
      <p:sp>
        <p:nvSpPr>
          <p:cNvPr id="6" name="Rounded Rectangular Callout 5"/>
          <p:cNvSpPr/>
          <p:nvPr/>
        </p:nvSpPr>
        <p:spPr>
          <a:xfrm>
            <a:off x="3376889" y="1541720"/>
            <a:ext cx="5360416" cy="1850065"/>
          </a:xfrm>
          <a:prstGeom prst="wedgeRoundRectCallout">
            <a:avLst>
              <a:gd name="adj1" fmla="val -57718"/>
              <a:gd name="adj2" fmla="val 289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2"/>
                </a:solidFill>
              </a:rPr>
              <a:t>COME ON ROBERT, THAT’S NOT BOLD ENOUGH!  I SAY WE GO WITH ‘BIG DATA’ AND CALL IT A DAY</a:t>
            </a:r>
            <a:r>
              <a:rPr lang="is-IS" sz="1400" dirty="0" smtClean="0">
                <a:solidFill>
                  <a:schemeClr val="bg2"/>
                </a:solidFill>
              </a:rPr>
              <a:t>…  BTW, WHEN ARE YOU GONNA COME EAST AND REALLY ENJOY LIFE!”</a:t>
            </a:r>
            <a:endParaRPr lang="en-US" sz="1400" dirty="0">
              <a:solidFill>
                <a:schemeClr val="bg2"/>
              </a:solidFill>
            </a:endParaRPr>
          </a:p>
        </p:txBody>
      </p:sp>
    </p:spTree>
    <p:extLst>
      <p:ext uri="{BB962C8B-B14F-4D97-AF65-F5344CB8AC3E}">
        <p14:creationId xmlns:p14="http://schemas.microsoft.com/office/powerpoint/2010/main" val="104804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sz="2800" dirty="0" smtClean="0"/>
              <a:t>”little” </a:t>
            </a:r>
            <a:r>
              <a:rPr lang="en-US" sz="3600" dirty="0" smtClean="0"/>
              <a:t>ANECDOTE about “Big Data”</a:t>
            </a:r>
            <a:r>
              <a:rPr lang="is-IS" sz="3600" dirty="0" smtClean="0"/>
              <a:t>….</a:t>
            </a:r>
            <a:endParaRPr lang="en-US" sz="3600" dirty="0"/>
          </a:p>
        </p:txBody>
      </p:sp>
      <p:sp>
        <p:nvSpPr>
          <p:cNvPr id="3" name="Content Placeholder 2"/>
          <p:cNvSpPr>
            <a:spLocks noGrp="1"/>
          </p:cNvSpPr>
          <p:nvPr>
            <p:ph idx="1"/>
          </p:nvPr>
        </p:nvSpPr>
        <p:spPr>
          <a:xfrm>
            <a:off x="329609" y="1271239"/>
            <a:ext cx="8814392" cy="3361484"/>
          </a:xfrm>
        </p:spPr>
        <p:txBody>
          <a:bodyPr>
            <a:normAutofit fontScale="92500" lnSpcReduction="10000"/>
          </a:bodyPr>
          <a:lstStyle/>
          <a:p>
            <a:r>
              <a:rPr lang="is-IS" b="1" i="1" dirty="0" smtClean="0"/>
              <a:t>NOTE TO SELF: HIT WITH HEAVY NAME DROPPING (AT LEAST FOR GEEKY HPC CIRCLES!] </a:t>
            </a:r>
            <a:r>
              <a:rPr lang="is-IS" b="1" i="1" dirty="0" smtClean="0">
                <a:solidFill>
                  <a:schemeClr val="accent5"/>
                </a:solidFill>
              </a:rPr>
              <a:t>(DELETE BEFORE PRESENTING]</a:t>
            </a:r>
            <a:endParaRPr lang="en-US" b="1" i="1" dirty="0" smtClean="0">
              <a:solidFill>
                <a:schemeClr val="accent5"/>
              </a:solidFill>
            </a:endParaRPr>
          </a:p>
          <a:p>
            <a:r>
              <a:rPr lang="en-US" b="1" dirty="0" smtClean="0">
                <a:solidFill>
                  <a:schemeClr val="accent5"/>
                </a:solidFill>
              </a:rPr>
              <a:t>”Hey Stevie, my friend, I heard Cosmology needs big data “true ’</a:t>
            </a:r>
            <a:r>
              <a:rPr lang="en-US" b="1" dirty="0" err="1" smtClean="0">
                <a:solidFill>
                  <a:schemeClr val="accent5"/>
                </a:solidFill>
              </a:rPr>
              <a:t>dat</a:t>
            </a:r>
            <a:r>
              <a:rPr lang="en-US" b="1" dirty="0" smtClean="0">
                <a:solidFill>
                  <a:schemeClr val="accent5"/>
                </a:solidFill>
              </a:rPr>
              <a:t>?!”</a:t>
            </a:r>
            <a:br>
              <a:rPr lang="en-US" b="1" dirty="0" smtClean="0">
                <a:solidFill>
                  <a:schemeClr val="accent5"/>
                </a:solidFill>
              </a:rPr>
            </a:br>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is-IS" b="1" dirty="0" smtClean="0">
              <a:solidFill>
                <a:schemeClr val="accent5"/>
              </a:solidFill>
            </a:endParaRPr>
          </a:p>
          <a:p>
            <a:endParaRPr lang="is-IS" b="1" dirty="0">
              <a:solidFill>
                <a:schemeClr val="accent5"/>
              </a:solidFill>
            </a:endParaRPr>
          </a:p>
          <a:p>
            <a:endParaRPr lang="is-IS" b="1" dirty="0" smtClean="0">
              <a:solidFill>
                <a:schemeClr val="accent5"/>
              </a:solidFill>
            </a:endParaRPr>
          </a:p>
          <a:p>
            <a:r>
              <a:rPr lang="is-IS" b="1" dirty="0" smtClean="0">
                <a:solidFill>
                  <a:schemeClr val="accent5"/>
                </a:solidFill>
              </a:rPr>
              <a:t>      You know who, </a:t>
            </a:r>
            <a:r>
              <a:rPr lang="is-IS" b="1" dirty="0" smtClean="0"/>
              <a:t>Hawking Centre for Theoretical Cosmology, U Cambridge</a:t>
            </a:r>
            <a:endParaRPr lang="is-IS" b="1" dirty="0" smtClean="0">
              <a:solidFill>
                <a:schemeClr val="accent5"/>
              </a:solidFill>
            </a:endParaRPr>
          </a:p>
        </p:txBody>
      </p:sp>
      <p:sp>
        <p:nvSpPr>
          <p:cNvPr id="4" name="Slide Number Placeholder 3"/>
          <p:cNvSpPr>
            <a:spLocks noGrp="1"/>
          </p:cNvSpPr>
          <p:nvPr>
            <p:ph type="sldNum" sz="quarter" idx="12"/>
          </p:nvPr>
        </p:nvSpPr>
        <p:spPr/>
        <p:txBody>
          <a:bodyPr/>
          <a:lstStyle/>
          <a:p>
            <a:fld id="{B41F42F8-25E4-4D1B-BD30-C90591184289}" type="slidenum">
              <a:rPr lang="en-US" smtClean="0">
                <a:solidFill>
                  <a:prstClr val="white"/>
                </a:solidFill>
              </a:rPr>
              <a:pPr/>
              <a:t>7</a:t>
            </a:fld>
            <a:endParaRPr lang="en-US">
              <a:solidFill>
                <a:prstClr val="white"/>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1956392"/>
            <a:ext cx="4494031" cy="2211572"/>
          </a:xfrm>
          <a:prstGeom prst="rect">
            <a:avLst/>
          </a:prstGeom>
        </p:spPr>
      </p:pic>
      <p:sp>
        <p:nvSpPr>
          <p:cNvPr id="6" name="Rounded Rectangular Callout 5"/>
          <p:cNvSpPr/>
          <p:nvPr/>
        </p:nvSpPr>
        <p:spPr>
          <a:xfrm>
            <a:off x="5280839" y="1541720"/>
            <a:ext cx="3456465" cy="1935127"/>
          </a:xfrm>
          <a:prstGeom prst="wedgeRoundRectCallout">
            <a:avLst>
              <a:gd name="adj1" fmla="val -73272"/>
              <a:gd name="adj2" fmla="val 6973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2"/>
                </a:solidFill>
              </a:rPr>
              <a:t>“Hi Jim, Yes, we need ‘big’ data.  Our mini-apps for benchmarking generate </a:t>
            </a:r>
            <a:r>
              <a:rPr lang="en-US" sz="1400" i="1" dirty="0" smtClean="0">
                <a:solidFill>
                  <a:schemeClr val="bg2"/>
                </a:solidFill>
              </a:rPr>
              <a:t>only </a:t>
            </a:r>
            <a:r>
              <a:rPr lang="en-US" sz="1400" dirty="0" smtClean="0">
                <a:solidFill>
                  <a:schemeClr val="bg2"/>
                </a:solidFill>
              </a:rPr>
              <a:t>10 TB of data, real cosmology needs lots more</a:t>
            </a:r>
            <a:r>
              <a:rPr lang="is-IS" sz="1400" dirty="0" smtClean="0">
                <a:solidFill>
                  <a:schemeClr val="bg2"/>
                </a:solidFill>
              </a:rPr>
              <a:t>.... “BTW, I need help simulating and visualizing colliding black holes around 36TB for 0.2 secs real time data, something big (aka LIGO) is about to happen and I want in!.”</a:t>
            </a:r>
            <a:endParaRPr lang="en-US" sz="1400" dirty="0">
              <a:solidFill>
                <a:schemeClr val="bg2"/>
              </a:solidFill>
            </a:endParaRPr>
          </a:p>
        </p:txBody>
      </p:sp>
    </p:spTree>
    <p:extLst>
      <p:ext uri="{BB962C8B-B14F-4D97-AF65-F5344CB8AC3E}">
        <p14:creationId xmlns:p14="http://schemas.microsoft.com/office/powerpoint/2010/main" val="62192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par>
                                <p:cTn id="15" presetID="1" presetClass="entr" presetSubtype="0" fill="hold" grpId="1"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uiExpand="1"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sz="2800" dirty="0" smtClean="0"/>
              <a:t>”little” </a:t>
            </a:r>
            <a:r>
              <a:rPr lang="en-US" sz="3600" dirty="0" smtClean="0"/>
              <a:t>ANECDOTE about “Big Data”</a:t>
            </a:r>
            <a:r>
              <a:rPr lang="is-IS" sz="3600" dirty="0" smtClean="0"/>
              <a:t>….</a:t>
            </a:r>
            <a:endParaRPr lang="en-US" sz="3600" dirty="0"/>
          </a:p>
        </p:txBody>
      </p:sp>
      <p:sp>
        <p:nvSpPr>
          <p:cNvPr id="3" name="Content Placeholder 2"/>
          <p:cNvSpPr>
            <a:spLocks noGrp="1"/>
          </p:cNvSpPr>
          <p:nvPr>
            <p:ph idx="1"/>
          </p:nvPr>
        </p:nvSpPr>
        <p:spPr>
          <a:xfrm>
            <a:off x="308345" y="1271239"/>
            <a:ext cx="8835656" cy="3361484"/>
          </a:xfrm>
        </p:spPr>
        <p:txBody>
          <a:bodyPr>
            <a:normAutofit fontScale="92500" lnSpcReduction="10000"/>
          </a:bodyPr>
          <a:lstStyle/>
          <a:p>
            <a:r>
              <a:rPr lang="en-US" b="1" dirty="0" smtClean="0">
                <a:solidFill>
                  <a:schemeClr val="accent5"/>
                </a:solidFill>
              </a:rPr>
              <a:t>Hi Jim A, heard your making some noise about Vis, </a:t>
            </a:r>
            <a:r>
              <a:rPr lang="en-US" b="1" dirty="0" err="1" smtClean="0">
                <a:solidFill>
                  <a:schemeClr val="accent5"/>
                </a:solidFill>
              </a:rPr>
              <a:t>Exascale</a:t>
            </a:r>
            <a:r>
              <a:rPr lang="en-US" b="1" dirty="0" smtClean="0">
                <a:solidFill>
                  <a:schemeClr val="accent5"/>
                </a:solidFill>
              </a:rPr>
              <a:t> data, In-Situ </a:t>
            </a:r>
            <a:r>
              <a:rPr lang="en-US" b="1" dirty="0" err="1" smtClean="0">
                <a:solidFill>
                  <a:schemeClr val="accent5"/>
                </a:solidFill>
              </a:rPr>
              <a:t>etc</a:t>
            </a:r>
            <a:r>
              <a:rPr lang="en-US" b="1" dirty="0" smtClean="0">
                <a:solidFill>
                  <a:schemeClr val="accent5"/>
                </a:solidFill>
              </a:rPr>
              <a:t>, etc.  What’s up with that?</a:t>
            </a: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is-IS" b="1" dirty="0" smtClean="0">
              <a:solidFill>
                <a:schemeClr val="accent5"/>
              </a:solidFill>
            </a:endParaRPr>
          </a:p>
          <a:p>
            <a:endParaRPr lang="is-IS" b="1" dirty="0">
              <a:solidFill>
                <a:schemeClr val="accent5"/>
              </a:solidFill>
            </a:endParaRPr>
          </a:p>
          <a:p>
            <a:endParaRPr lang="is-IS" b="1" dirty="0" smtClean="0">
              <a:solidFill>
                <a:schemeClr val="accent5"/>
              </a:solidFill>
            </a:endParaRPr>
          </a:p>
          <a:p>
            <a:endParaRPr lang="is-IS" b="1" dirty="0" smtClean="0">
              <a:solidFill>
                <a:schemeClr val="accent5"/>
              </a:solidFill>
            </a:endParaRPr>
          </a:p>
          <a:p>
            <a:endParaRPr lang="is-IS" b="1" dirty="0" smtClean="0">
              <a:solidFill>
                <a:schemeClr val="accent5"/>
              </a:solidFill>
            </a:endParaRPr>
          </a:p>
          <a:p>
            <a:endParaRPr lang="is-IS" b="1" dirty="0" smtClean="0">
              <a:solidFill>
                <a:schemeClr val="accent5"/>
              </a:solidFill>
            </a:endParaRPr>
          </a:p>
          <a:p>
            <a:endParaRPr lang="is-IS" b="1" dirty="0">
              <a:solidFill>
                <a:schemeClr val="accent5"/>
              </a:solidFill>
            </a:endParaRPr>
          </a:p>
          <a:p>
            <a:endParaRPr lang="is-IS" b="1" dirty="0" smtClean="0">
              <a:solidFill>
                <a:schemeClr val="accent5"/>
              </a:solidFill>
            </a:endParaRPr>
          </a:p>
          <a:p>
            <a:r>
              <a:rPr lang="is-IS" b="1" dirty="0" smtClean="0">
                <a:solidFill>
                  <a:schemeClr val="accent5"/>
                </a:solidFill>
              </a:rPr>
              <a:t>Jim Ahrens, Los Alamos National Lab,  Data Science at Scale Lead </a:t>
            </a:r>
            <a:endParaRPr lang="is-IS" b="1" dirty="0" smtClean="0"/>
          </a:p>
        </p:txBody>
      </p:sp>
      <p:sp>
        <p:nvSpPr>
          <p:cNvPr id="4" name="Slide Number Placeholder 3"/>
          <p:cNvSpPr>
            <a:spLocks noGrp="1"/>
          </p:cNvSpPr>
          <p:nvPr>
            <p:ph type="sldNum" sz="quarter" idx="12"/>
          </p:nvPr>
        </p:nvSpPr>
        <p:spPr/>
        <p:txBody>
          <a:bodyPr/>
          <a:lstStyle/>
          <a:p>
            <a:fld id="{B41F42F8-25E4-4D1B-BD30-C90591184289}" type="slidenum">
              <a:rPr lang="en-US" smtClean="0">
                <a:solidFill>
                  <a:prstClr val="white"/>
                </a:solidFill>
              </a:rPr>
              <a:pPr/>
              <a:t>8</a:t>
            </a:fld>
            <a:endParaRPr lang="en-US">
              <a:solidFill>
                <a:prstClr val="white"/>
              </a:solidFill>
            </a:endParaRPr>
          </a:p>
        </p:txBody>
      </p:sp>
      <p:sp>
        <p:nvSpPr>
          <p:cNvPr id="6" name="Rounded Rectangular Callout 5"/>
          <p:cNvSpPr/>
          <p:nvPr/>
        </p:nvSpPr>
        <p:spPr>
          <a:xfrm>
            <a:off x="3376889" y="1541720"/>
            <a:ext cx="5360416" cy="1850065"/>
          </a:xfrm>
          <a:prstGeom prst="wedgeRoundRectCallout">
            <a:avLst>
              <a:gd name="adj1" fmla="val -57718"/>
              <a:gd name="adj2" fmla="val 289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2"/>
                </a:solidFill>
              </a:rPr>
              <a:t>“Well Jim, where the heck have you been?  We already know Trinity’s </a:t>
            </a:r>
            <a:r>
              <a:rPr lang="en-US" sz="1400" dirty="0" err="1" smtClean="0">
                <a:solidFill>
                  <a:schemeClr val="bg2"/>
                </a:solidFill>
              </a:rPr>
              <a:t>gonna</a:t>
            </a:r>
            <a:r>
              <a:rPr lang="en-US" sz="1400" dirty="0" smtClean="0">
                <a:solidFill>
                  <a:schemeClr val="bg2"/>
                </a:solidFill>
              </a:rPr>
              <a:t> be a big machine for ‘large data science’ plus Vis.  We don’t have any GPU’s spec’d to do the Vis.  </a:t>
            </a:r>
            <a:r>
              <a:rPr lang="en-US" sz="1400" dirty="0" err="1" smtClean="0">
                <a:solidFill>
                  <a:schemeClr val="bg2"/>
                </a:solidFill>
              </a:rPr>
              <a:t>Whatcha</a:t>
            </a:r>
            <a:r>
              <a:rPr lang="en-US" sz="1400" dirty="0" smtClean="0">
                <a:solidFill>
                  <a:schemeClr val="bg2"/>
                </a:solidFill>
              </a:rPr>
              <a:t> </a:t>
            </a:r>
            <a:r>
              <a:rPr lang="en-US" sz="1400" dirty="0" err="1" smtClean="0">
                <a:solidFill>
                  <a:schemeClr val="bg2"/>
                </a:solidFill>
              </a:rPr>
              <a:t>gonna</a:t>
            </a:r>
            <a:r>
              <a:rPr lang="en-US" sz="1400" dirty="0" smtClean="0">
                <a:solidFill>
                  <a:schemeClr val="bg2"/>
                </a:solidFill>
              </a:rPr>
              <a:t> do ‘bout that’?!</a:t>
            </a:r>
            <a:endParaRPr lang="en-US" sz="1400" dirty="0">
              <a:solidFill>
                <a:schemeClr val="bg2"/>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7152" y="1669311"/>
            <a:ext cx="2423041" cy="2423041"/>
          </a:xfrm>
          <a:prstGeom prst="rect">
            <a:avLst/>
          </a:prstGeom>
        </p:spPr>
      </p:pic>
    </p:spTree>
    <p:extLst>
      <p:ext uri="{BB962C8B-B14F-4D97-AF65-F5344CB8AC3E}">
        <p14:creationId xmlns:p14="http://schemas.microsoft.com/office/powerpoint/2010/main" val="130770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sz="2800" dirty="0" smtClean="0"/>
              <a:t>”little” </a:t>
            </a:r>
            <a:r>
              <a:rPr lang="en-US" sz="3600" dirty="0" smtClean="0"/>
              <a:t>ANECDOTE about “Big Data”</a:t>
            </a:r>
            <a:r>
              <a:rPr lang="is-IS" sz="3600" dirty="0" smtClean="0"/>
              <a:t>….</a:t>
            </a:r>
            <a:endParaRPr lang="en-US" sz="3600" dirty="0"/>
          </a:p>
        </p:txBody>
      </p:sp>
      <p:sp>
        <p:nvSpPr>
          <p:cNvPr id="3" name="Content Placeholder 2"/>
          <p:cNvSpPr>
            <a:spLocks noGrp="1"/>
          </p:cNvSpPr>
          <p:nvPr>
            <p:ph idx="1"/>
          </p:nvPr>
        </p:nvSpPr>
        <p:spPr/>
        <p:txBody>
          <a:bodyPr>
            <a:normAutofit/>
          </a:bodyPr>
          <a:lstStyle/>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en-US" b="1" dirty="0">
              <a:solidFill>
                <a:schemeClr val="accent5"/>
              </a:solidFill>
            </a:endParaRPr>
          </a:p>
          <a:p>
            <a:endParaRPr lang="en-US" b="1" dirty="0" smtClean="0">
              <a:solidFill>
                <a:schemeClr val="accent5"/>
              </a:solidFill>
            </a:endParaRPr>
          </a:p>
          <a:p>
            <a:endParaRPr lang="is-IS" b="1" dirty="0" smtClean="0">
              <a:solidFill>
                <a:schemeClr val="accent5"/>
              </a:solidFill>
            </a:endParaRPr>
          </a:p>
          <a:p>
            <a:endParaRPr lang="is-IS" b="1" dirty="0">
              <a:solidFill>
                <a:schemeClr val="accent5"/>
              </a:solidFill>
            </a:endParaRPr>
          </a:p>
          <a:p>
            <a:endParaRPr lang="is-IS" b="1" dirty="0" smtClean="0">
              <a:solidFill>
                <a:schemeClr val="accent5"/>
              </a:solidFill>
            </a:endParaRPr>
          </a:p>
          <a:p>
            <a:endParaRPr lang="is-IS" b="1" dirty="0" smtClean="0">
              <a:solidFill>
                <a:schemeClr val="accent5"/>
              </a:solidFill>
            </a:endParaRPr>
          </a:p>
        </p:txBody>
      </p:sp>
      <p:sp>
        <p:nvSpPr>
          <p:cNvPr id="4" name="Slide Number Placeholder 3"/>
          <p:cNvSpPr>
            <a:spLocks noGrp="1"/>
          </p:cNvSpPr>
          <p:nvPr>
            <p:ph type="sldNum" sz="quarter" idx="12"/>
          </p:nvPr>
        </p:nvSpPr>
        <p:spPr/>
        <p:txBody>
          <a:bodyPr/>
          <a:lstStyle/>
          <a:p>
            <a:fld id="{B41F42F8-25E4-4D1B-BD30-C90591184289}" type="slidenum">
              <a:rPr lang="en-US" smtClean="0">
                <a:solidFill>
                  <a:prstClr val="white"/>
                </a:solidFill>
              </a:rPr>
              <a:pPr/>
              <a:t>9</a:t>
            </a:fld>
            <a:endParaRPr lang="en-US">
              <a:solidFill>
                <a:prstClr val="white"/>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315" y="1648857"/>
            <a:ext cx="1765851" cy="2648777"/>
          </a:xfrm>
          <a:prstGeom prst="rect">
            <a:avLst/>
          </a:prstGeom>
        </p:spPr>
      </p:pic>
      <p:sp>
        <p:nvSpPr>
          <p:cNvPr id="6" name="Rounded Rectangular Callout 5"/>
          <p:cNvSpPr/>
          <p:nvPr/>
        </p:nvSpPr>
        <p:spPr>
          <a:xfrm>
            <a:off x="3341318" y="1648857"/>
            <a:ext cx="5360416" cy="1850065"/>
          </a:xfrm>
          <a:prstGeom prst="wedgeRoundRectCallout">
            <a:avLst>
              <a:gd name="adj1" fmla="val -57718"/>
              <a:gd name="adj2" fmla="val 2892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bg2"/>
                </a:solidFill>
              </a:rPr>
              <a:t>HMMM, I’LL GET BACK TO YOU SOON, JIM!  </a:t>
            </a:r>
          </a:p>
          <a:p>
            <a:endParaRPr lang="en-US" sz="1400" dirty="0">
              <a:solidFill>
                <a:schemeClr val="bg2"/>
              </a:solidFill>
            </a:endParaRPr>
          </a:p>
          <a:p>
            <a:r>
              <a:rPr lang="en-US" sz="1400" dirty="0" smtClean="0">
                <a:solidFill>
                  <a:schemeClr val="bg2"/>
                </a:solidFill>
              </a:rPr>
              <a:t>ALSO, I’M CALLING IT ‘BIG DATA’ NOT ‘LARGE’ DATA</a:t>
            </a:r>
            <a:r>
              <a:rPr lang="is-IS" sz="1400" dirty="0" smtClean="0">
                <a:solidFill>
                  <a:schemeClr val="bg2"/>
                </a:solidFill>
              </a:rPr>
              <a:t>…  CUTE, HUH?</a:t>
            </a:r>
            <a:endParaRPr lang="en-US" sz="1400" dirty="0" smtClean="0">
              <a:solidFill>
                <a:schemeClr val="bg2"/>
              </a:solidFill>
            </a:endParaRPr>
          </a:p>
          <a:p>
            <a:endParaRPr lang="en-US" sz="1400" dirty="0">
              <a:solidFill>
                <a:schemeClr val="bg2"/>
              </a:solidFill>
            </a:endParaRPr>
          </a:p>
        </p:txBody>
      </p:sp>
    </p:spTree>
    <p:extLst>
      <p:ext uri="{BB962C8B-B14F-4D97-AF65-F5344CB8AC3E}">
        <p14:creationId xmlns:p14="http://schemas.microsoft.com/office/powerpoint/2010/main" val="197659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nt_PPT Template_ClearPro_16x9">
  <a:themeElements>
    <a:clrScheme name="Intel Color Palette">
      <a:dk1>
        <a:sysClr val="windowText" lastClr="000000"/>
      </a:dk1>
      <a:lt1>
        <a:sysClr val="window" lastClr="FFFFFF"/>
      </a:lt1>
      <a:dk2>
        <a:srgbClr val="003C71"/>
      </a:dk2>
      <a:lt2>
        <a:srgbClr val="B1BABF"/>
      </a:lt2>
      <a:accent1>
        <a:srgbClr val="0071C5"/>
      </a:accent1>
      <a:accent2>
        <a:srgbClr val="00AEEF"/>
      </a:accent2>
      <a:accent3>
        <a:srgbClr val="F3D54E"/>
      </a:accent3>
      <a:accent4>
        <a:srgbClr val="FFA300"/>
      </a:accent4>
      <a:accent5>
        <a:srgbClr val="FC4C02"/>
      </a:accent5>
      <a:accent6>
        <a:srgbClr val="C3D600"/>
      </a:accent6>
      <a:hlink>
        <a:srgbClr val="0071C5"/>
      </a:hlink>
      <a:folHlink>
        <a:srgbClr val="00AEEF"/>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spAutoFit/>
      </a:bodyPr>
      <a:lstStyle>
        <a:defPPr>
          <a:defRPr sz="1100" dirty="0" err="1"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Intel">
      <a:dk1>
        <a:srgbClr val="0073BC"/>
      </a:dk1>
      <a:lt1>
        <a:sysClr val="window" lastClr="FFFFFF"/>
      </a:lt1>
      <a:dk2>
        <a:srgbClr val="44546A"/>
      </a:dk2>
      <a:lt2>
        <a:srgbClr val="535454"/>
      </a:lt2>
      <a:accent1>
        <a:srgbClr val="003C71"/>
      </a:accent1>
      <a:accent2>
        <a:srgbClr val="F3D54E"/>
      </a:accent2>
      <a:accent3>
        <a:srgbClr val="00AEEF"/>
      </a:accent3>
      <a:accent4>
        <a:srgbClr val="C4D600"/>
      </a:accent4>
      <a:accent5>
        <a:srgbClr val="FC4C02"/>
      </a:accent5>
      <a:accent6>
        <a:srgbClr val="FFA300"/>
      </a:accent6>
      <a:hlink>
        <a:srgbClr val="0563C1"/>
      </a:hlink>
      <a:folHlink>
        <a:srgbClr val="954F72"/>
      </a:folHlink>
    </a:clrScheme>
    <a:fontScheme name="Intel">
      <a:majorFont>
        <a:latin typeface="Intel Clear Pro"/>
        <a:ea typeface=""/>
        <a:cs typeface=""/>
      </a:majorFont>
      <a:minorFont>
        <a:latin typeface="Intel Cle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v1a (2).potx [Read-Only]" id="{5B15FD14-3405-4B83-8CE8-A52334297B11}" vid="{2CBDB4B9-F3DB-4B81-94D1-07CFE801EBDC}"/>
    </a:ext>
  </a:extLst>
</a:theme>
</file>

<file path=ppt/theme/theme3.xml><?xml version="1.0" encoding="utf-8"?>
<a:theme xmlns:a="http://schemas.openxmlformats.org/drawingml/2006/main" name="intel_PPT_LgtTmplt_Stndrd_CLEAR_011414">
  <a:themeElements>
    <a:clrScheme name="Intel Clear Jan 2014">
      <a:dk1>
        <a:sysClr val="windowText" lastClr="000000"/>
      </a:dk1>
      <a:lt1>
        <a:sysClr val="window" lastClr="FFFFFF"/>
      </a:lt1>
      <a:dk2>
        <a:srgbClr val="004280"/>
      </a:dk2>
      <a:lt2>
        <a:srgbClr val="B1BABF"/>
      </a:lt2>
      <a:accent1>
        <a:srgbClr val="0071C5"/>
      </a:accent1>
      <a:accent2>
        <a:srgbClr val="00AEEF"/>
      </a:accent2>
      <a:accent3>
        <a:srgbClr val="8DC8E8"/>
      </a:accent3>
      <a:accent4>
        <a:srgbClr val="FFDA00"/>
      </a:accent4>
      <a:accent5>
        <a:srgbClr val="FDB813"/>
      </a:accent5>
      <a:accent6>
        <a:srgbClr val="A6CE39"/>
      </a:accent6>
      <a:hlink>
        <a:srgbClr val="00AEEF"/>
      </a:hlink>
      <a:folHlink>
        <a:srgbClr val="0071C5"/>
      </a:folHlink>
    </a:clrScheme>
    <a:fontScheme name="IntelClearPPT">
      <a:majorFont>
        <a:latin typeface="Intel Clear Light"/>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000" dirty="0" smtClean="0">
            <a:solidFill>
              <a:schemeClr val="tx2"/>
            </a:solidFill>
            <a:cs typeface="Neo Sans Intel"/>
          </a:defRPr>
        </a:defPPr>
      </a:lstStyle>
    </a:txDef>
  </a:objectDefaults>
  <a:extraClrSchemeLst/>
  <a:extLst>
    <a:ext uri="{05A4C25C-085E-4340-85A3-A5531E510DB2}">
      <thm15:themeFamily xmlns:thm15="http://schemas.microsoft.com/office/thememl/2012/main" name="intel_PPT_LgtTmplt_Stndrd_CLEAR_020514.potx [Read-Only]" id="{58E04E38-E207-4ADC-91D5-B4E22F9EA539}" vid="{F10E4383-83E1-428C-B17D-580579DB2862}"/>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defRPr sz="1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defRPr sz="1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HPCDC_PPT_INTERNAL_PREFERRED_Template</Template>
  <TotalTime>0</TotalTime>
  <Words>5300</Words>
  <Application>Microsoft Macintosh PowerPoint</Application>
  <PresentationFormat>On-screen Show (16:9)</PresentationFormat>
  <Paragraphs>1281</Paragraphs>
  <Slides>57</Slides>
  <Notes>18</Notes>
  <HiddenSlides>10</HiddenSlides>
  <MMClips>0</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57</vt:i4>
      </vt:variant>
    </vt:vector>
  </HeadingPairs>
  <TitlesOfParts>
    <vt:vector size="82" baseType="lpstr">
      <vt:lpstr>Arial Black</vt:lpstr>
      <vt:lpstr>Calibri</vt:lpstr>
      <vt:lpstr>Cambria</vt:lpstr>
      <vt:lpstr>Chalkduster</vt:lpstr>
      <vt:lpstr>Courier New</vt:lpstr>
      <vt:lpstr>Gill Sans</vt:lpstr>
      <vt:lpstr>Gothic</vt:lpstr>
      <vt:lpstr>Intel Clear</vt:lpstr>
      <vt:lpstr>Intel Clear Light</vt:lpstr>
      <vt:lpstr>Intel Clear Pro</vt:lpstr>
      <vt:lpstr>Lucida Grande</vt:lpstr>
      <vt:lpstr>MS PGothic</vt:lpstr>
      <vt:lpstr>ＭＳ Ｐゴシック</vt:lpstr>
      <vt:lpstr>ＭＳ 明朝</vt:lpstr>
      <vt:lpstr>Neo Sans Intel</vt:lpstr>
      <vt:lpstr>Times New Roman</vt:lpstr>
      <vt:lpstr>Verdana</vt:lpstr>
      <vt:lpstr>Wingdings</vt:lpstr>
      <vt:lpstr>ヒラギノ角ゴ ProN W3</vt:lpstr>
      <vt:lpstr>Arial</vt:lpstr>
      <vt:lpstr>Int_PPT Template_ClearPro_16x9</vt:lpstr>
      <vt:lpstr>Office Theme</vt:lpstr>
      <vt:lpstr>intel_PPT_LgtTmplt_Stndrd_CLEAR_011414</vt:lpstr>
      <vt:lpstr>1_Office Theme</vt:lpstr>
      <vt:lpstr>2_Office Theme</vt:lpstr>
      <vt:lpstr>Improving Large Scale Visual Data Analysis using  Software Defined Visualization Solutions</vt:lpstr>
      <vt:lpstr>SDVis Quick OVERVIEW </vt:lpstr>
      <vt:lpstr>A ”little” ANECDOTE about “Big Data”….</vt:lpstr>
      <vt:lpstr>A ”little” ANECDOTE about “Big Data”….</vt:lpstr>
      <vt:lpstr>A ”little” ANECDOTE about “Big Data”….</vt:lpstr>
      <vt:lpstr>A ”little” ANECDOTE about “Big Data”….</vt:lpstr>
      <vt:lpstr>A ”little” ANECDOTE about “Big Data”….</vt:lpstr>
      <vt:lpstr>A ”little” ANECDOTE about “Big Data”….</vt:lpstr>
      <vt:lpstr>A ”little” ANECDOTE about “Big Data”….</vt:lpstr>
      <vt:lpstr>A ”little” ANECDOTE about “Big Data”….</vt:lpstr>
      <vt:lpstr>A ”little” ANECDOTE about “Big Data”….</vt:lpstr>
      <vt:lpstr>A ”little” ANECDOTE about “Big Data”….</vt:lpstr>
      <vt:lpstr>A ”little” ANECDOTE about “Big Data”….</vt:lpstr>
      <vt:lpstr>A ”little” ANECDOTE about “Big Data”….</vt:lpstr>
      <vt:lpstr>Growing Challenges in HPC</vt:lpstr>
      <vt:lpstr>The Challenge with ‘Traditional’ Visualization</vt:lpstr>
      <vt:lpstr>An HPC Product Comparison GPU v. CPU</vt:lpstr>
      <vt:lpstr>Example: EPFL Blue Brain Project  “Brayns” + OSPRay  Brain Neuron Growth 3D Visualization  </vt:lpstr>
      <vt:lpstr>Example:GR-Chombo Black Hole Collision Stephen Hawking CTC</vt:lpstr>
      <vt:lpstr>Software Defined Visualization </vt:lpstr>
      <vt:lpstr>Our Vision: Scalable, Flexible Vis Rendering that Runs Anywhere!</vt:lpstr>
      <vt:lpstr>How?  Intel-Supported Software Defined Visualization (SDVis)!   http://software.intel.com/sdvis     www.sdvis.org    </vt:lpstr>
      <vt:lpstr>Addressing Large-scale, High Performance, and High Fidelity Visualization with SDVis</vt:lpstr>
      <vt:lpstr>Software-Defined Visualization – Why?</vt:lpstr>
      <vt:lpstr>Traditional/Post Hoc Analysis</vt:lpstr>
      <vt:lpstr>In Situ Analysis</vt:lpstr>
      <vt:lpstr>Benefits of SDVis </vt:lpstr>
      <vt:lpstr>Hi-Fidelity Visualization with…</vt:lpstr>
      <vt:lpstr>OpenSWR Software Rasterizer (www.mesa3d.org  www.openswr.org) </vt:lpstr>
      <vt:lpstr>OPENGL (OpenSWR) benchmarks</vt:lpstr>
      <vt:lpstr>INTEL® Xeon® E5 v4 OPENSWR/LLVMPIPE PERFORMANCE RATIO</vt:lpstr>
      <vt:lpstr>INTEL® Xeon Phi™ 7250 OPENSWR/LLVMPIPE PERFORMANCE RATIO</vt:lpstr>
      <vt:lpstr>PERFORMANCE TEST PLATFORMS</vt:lpstr>
      <vt:lpstr>Ray Tracing Foundation: Embree Ray Tracing Kernel Library</vt:lpstr>
      <vt:lpstr>Performance:  Embree vs. NVIDIA* OptiX*</vt:lpstr>
      <vt:lpstr>Broadwell Configuration</vt:lpstr>
      <vt:lpstr>Knights Landing Configuration</vt:lpstr>
      <vt:lpstr>NVIDIA Pascal Configuration</vt:lpstr>
      <vt:lpstr>Embree Adoption*</vt:lpstr>
      <vt:lpstr>OSPRay: A Ray-Tracing based Rendering Engine for High-Fidelity Visualization</vt:lpstr>
      <vt:lpstr>PowerPoint Presentation</vt:lpstr>
      <vt:lpstr>Intel® Xeon Processor Configuration</vt:lpstr>
      <vt:lpstr>SDVIS SOUNDS GREAT….BUT.... HOW DO I GET STARTED?</vt:lpstr>
      <vt:lpstr>  A TURNKEY SDVIS APPLIANCE SOLUTION </vt:lpstr>
      <vt:lpstr>Announcing the Turnkey SDVis Appliance! Improving Data Visualization with Intel® Solutions </vt:lpstr>
      <vt:lpstr>SDVis Appliance Solution</vt:lpstr>
      <vt:lpstr>PowerPoint Presentation</vt:lpstr>
      <vt:lpstr>Some SDVis Examples</vt:lpstr>
      <vt:lpstr> ParaView v5.x with integrated OSPRay and OpenSWR</vt:lpstr>
      <vt:lpstr>NASA – Custom OSPRay App</vt:lpstr>
      <vt:lpstr>PowerPoint Presentation</vt:lpstr>
      <vt:lpstr>PowerPoint Presentation</vt:lpstr>
      <vt:lpstr>Summary: Software Defined Visualization Is For  Big Data’ Vis Analysis software.intel.com/sdvis ;   www.sdvis.org  </vt:lpstr>
      <vt:lpstr>More info?</vt:lpstr>
      <vt:lpstr>PowerPoint Presentation</vt:lpstr>
      <vt:lpstr>PowerPoint Presentation</vt:lpstr>
      <vt:lpstr>Legal Notices and Disclaimers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2015-05-06T16:36:39Z</dcterms:created>
  <dcterms:modified xsi:type="dcterms:W3CDTF">2017-08-08T14:16:53Z</dcterms:modified>
</cp:coreProperties>
</file>