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2"/>
  </p:notesMasterIdLst>
  <p:sldIdLst>
    <p:sldId id="256" r:id="rId2"/>
    <p:sldId id="258" r:id="rId3"/>
    <p:sldId id="276" r:id="rId4"/>
    <p:sldId id="299" r:id="rId5"/>
    <p:sldId id="309" r:id="rId6"/>
    <p:sldId id="298" r:id="rId7"/>
    <p:sldId id="279" r:id="rId8"/>
    <p:sldId id="297" r:id="rId9"/>
    <p:sldId id="307" r:id="rId10"/>
    <p:sldId id="270" r:id="rId11"/>
    <p:sldId id="261" r:id="rId12"/>
    <p:sldId id="269" r:id="rId13"/>
    <p:sldId id="295" r:id="rId14"/>
    <p:sldId id="292" r:id="rId15"/>
    <p:sldId id="302" r:id="rId16"/>
    <p:sldId id="310" r:id="rId17"/>
    <p:sldId id="293" r:id="rId18"/>
    <p:sldId id="294" r:id="rId19"/>
    <p:sldId id="303" r:id="rId20"/>
    <p:sldId id="275" r:id="rId21"/>
    <p:sldId id="277" r:id="rId22"/>
    <p:sldId id="300" r:id="rId23"/>
    <p:sldId id="301" r:id="rId24"/>
    <p:sldId id="284" r:id="rId25"/>
    <p:sldId id="281" r:id="rId26"/>
    <p:sldId id="285" r:id="rId27"/>
    <p:sldId id="282" r:id="rId28"/>
    <p:sldId id="289" r:id="rId29"/>
    <p:sldId id="306" r:id="rId30"/>
    <p:sldId id="287"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897"/>
    <p:restoredTop sz="75137"/>
  </p:normalViewPr>
  <p:slideViewPr>
    <p:cSldViewPr snapToGrid="0" snapToObjects="1">
      <p:cViewPr>
        <p:scale>
          <a:sx n="90" d="100"/>
          <a:sy n="90" d="100"/>
        </p:scale>
        <p:origin x="1232" y="168"/>
      </p:cViewPr>
      <p:guideLst>
        <p:guide orient="horz" pos="2160"/>
        <p:guide pos="2880"/>
      </p:guideLst>
    </p:cSldViewPr>
  </p:slideViewPr>
  <p:notesTextViewPr>
    <p:cViewPr>
      <p:scale>
        <a:sx n="1" d="1"/>
        <a:sy n="1" d="1"/>
      </p:scale>
      <p:origin x="0" y="-624"/>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F8DC31-691A-E04A-8C0B-22362A91E5AD}" type="datetimeFigureOut">
              <a:rPr lang="en-US" smtClean="0"/>
              <a:t>8/7/17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4FD0C4-5603-2E42-8431-DC0A86383F9D}" type="slidenum">
              <a:rPr lang="en-US" smtClean="0"/>
              <a:t>‹#›</a:t>
            </a:fld>
            <a:endParaRPr lang="en-US"/>
          </a:p>
        </p:txBody>
      </p:sp>
    </p:spTree>
    <p:extLst>
      <p:ext uri="{BB962C8B-B14F-4D97-AF65-F5344CB8AC3E}">
        <p14:creationId xmlns:p14="http://schemas.microsoft.com/office/powerpoint/2010/main" val="651198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n.wikipedia.org/wiki/Mathematics" TargetMode="External"/><Relationship Id="rId4" Type="http://schemas.openxmlformats.org/officeDocument/2006/relationships/hyperlink" Target="https://en.wikipedia.org/wiki/Computer_science" TargetMode="External"/><Relationship Id="rId5" Type="http://schemas.openxmlformats.org/officeDocument/2006/relationships/hyperlink" Target="https://en.wikipedia.org/wiki/Help:IPA/English" TargetMode="External"/><Relationship Id="rId6" Type="http://schemas.openxmlformats.org/officeDocument/2006/relationships/hyperlink" Target="https://upload.wikimedia.org/wikipedia/commons/5/5a/En-us-DAG.ogg" TargetMode="External"/><Relationship Id="rId7" Type="http://schemas.openxmlformats.org/officeDocument/2006/relationships/hyperlink" Target="https://en.wikipedia.org/wiki/Directed_graph" TargetMode="External"/><Relationship Id="rId8" Type="http://schemas.openxmlformats.org/officeDocument/2006/relationships/hyperlink" Target="https://en.wikipedia.org/wiki/Cycle_graph#Directed_cycle_graph" TargetMode="External"/><Relationship Id="rId9" Type="http://schemas.openxmlformats.org/officeDocument/2006/relationships/hyperlink" Target="https://en.wikipedia.org/wiki/Vertex_(graph_theory)" TargetMode="External"/><Relationship Id="rId10" Type="http://schemas.openxmlformats.org/officeDocument/2006/relationships/hyperlink" Target="https://en.wikipedia.org/wiki/Edge_(graph_theory)" TargetMode="External"/><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purpose of this effort and the main</a:t>
            </a:r>
            <a:r>
              <a:rPr lang="en-US" baseline="0" dirty="0" smtClean="0"/>
              <a:t> point I want to demonstrate is that provenance can be a very useful diagnostic tool to evaluate and improve the performance of workflows in scientific codes and facilitate code optimization during development in extreme-scale environments, such as the Department of Energy Leadership computing facilities.</a:t>
            </a:r>
          </a:p>
          <a:p>
            <a:endParaRPr lang="en-US" baseline="0" dirty="0" smtClean="0"/>
          </a:p>
          <a:p>
            <a:r>
              <a:rPr lang="en-US" baseline="0" dirty="0" smtClean="0"/>
              <a:t>This work is part of the DOE Extreme Scale </a:t>
            </a:r>
            <a:r>
              <a:rPr lang="en-US" b="0" baseline="0" dirty="0" smtClean="0"/>
              <a:t>Program </a:t>
            </a:r>
            <a:r>
              <a:rPr lang="en" sz="1200" b="0" dirty="0" smtClean="0">
                <a:solidFill>
                  <a:schemeClr val="accent6">
                    <a:lumMod val="50000"/>
                  </a:schemeClr>
                </a:solidFill>
                <a:ea typeface="Arial" charset="0"/>
                <a:cs typeface="Arial" charset="0"/>
                <a:sym typeface="Calibri"/>
              </a:rPr>
              <a:t>CODAR: Center for Online Data Analysis and Reduction</a:t>
            </a:r>
            <a:r>
              <a:rPr lang="en-US" sz="1200" b="0" dirty="0" smtClean="0">
                <a:solidFill>
                  <a:schemeClr val="accent6">
                    <a:lumMod val="50000"/>
                  </a:schemeClr>
                </a:solidFill>
                <a:ea typeface="Arial" charset="0"/>
                <a:cs typeface="Arial" charset="0"/>
                <a:sym typeface="Calibri"/>
              </a:rPr>
              <a:t>, and ECP Co-design</a:t>
            </a:r>
            <a:r>
              <a:rPr lang="en-US" sz="1200" b="0" baseline="0" dirty="0" smtClean="0">
                <a:solidFill>
                  <a:schemeClr val="accent6">
                    <a:lumMod val="50000"/>
                  </a:schemeClr>
                </a:solidFill>
                <a:ea typeface="Arial" charset="0"/>
                <a:cs typeface="Arial" charset="0"/>
                <a:sym typeface="Calibri"/>
              </a:rPr>
              <a:t> center.</a:t>
            </a:r>
            <a:endParaRPr lang="en-US" b="0" baseline="0" dirty="0" smtClean="0"/>
          </a:p>
          <a:p>
            <a:endParaRPr lang="en-US" b="0" baseline="0" dirty="0" smtClean="0"/>
          </a:p>
          <a:p>
            <a:r>
              <a:rPr lang="en-US" b="0" baseline="0" dirty="0" smtClean="0"/>
              <a:t>The goal is </a:t>
            </a:r>
            <a:r>
              <a:rPr lang="mr-IN" b="0" baseline="0" dirty="0" smtClean="0"/>
              <a:t>…</a:t>
            </a:r>
            <a:r>
              <a:rPr lang="en-US" b="0" baseline="0" dirty="0" smtClean="0"/>
              <a:t> but in fact the research challenge is </a:t>
            </a:r>
            <a:r>
              <a:rPr lang="mr-IN" b="0" baseline="0" dirty="0" smtClean="0"/>
              <a:t>…</a:t>
            </a:r>
            <a:r>
              <a:rPr lang="en-US" b="0" baseline="0" dirty="0" smtClean="0"/>
              <a:t>.</a:t>
            </a:r>
          </a:p>
          <a:p>
            <a:endParaRPr lang="en-US" baseline="0" dirty="0" smtClean="0"/>
          </a:p>
          <a:p>
            <a:r>
              <a:rPr lang="en-US" baseline="0" dirty="0" smtClean="0"/>
              <a:t>Feedback from Kerstin: </a:t>
            </a:r>
          </a:p>
          <a:p>
            <a:r>
              <a:rPr lang="en-US" sz="1200" b="0" i="0" kern="1200" dirty="0" smtClean="0">
                <a:solidFill>
                  <a:schemeClr val="tx1"/>
                </a:solidFill>
                <a:effectLst/>
                <a:latin typeface="+mn-lt"/>
                <a:ea typeface="+mn-ea"/>
                <a:cs typeface="+mn-cs"/>
              </a:rPr>
              <a:t>Motivation, clear example, no one done before</a:t>
            </a:r>
          </a:p>
          <a:p>
            <a:r>
              <a:rPr lang="en-US" sz="1200" b="0" i="0" kern="1200" dirty="0" smtClean="0">
                <a:solidFill>
                  <a:schemeClr val="tx1"/>
                </a:solidFill>
                <a:effectLst/>
                <a:latin typeface="+mn-lt"/>
                <a:ea typeface="+mn-ea"/>
                <a:cs typeface="+mn-cs"/>
              </a:rPr>
              <a:t>Heat equation</a:t>
            </a:r>
          </a:p>
          <a:p>
            <a:r>
              <a:rPr lang="en-US" sz="1200" b="0" i="0" kern="1200" dirty="0" smtClean="0">
                <a:solidFill>
                  <a:schemeClr val="tx1"/>
                </a:solidFill>
                <a:effectLst/>
                <a:latin typeface="+mn-lt"/>
                <a:ea typeface="+mn-ea"/>
                <a:cs typeface="+mn-cs"/>
              </a:rPr>
              <a:t>End a team slide as to who does what?</a:t>
            </a:r>
          </a:p>
          <a:p>
            <a:r>
              <a:rPr lang="en-US" sz="1200" b="0" i="0" kern="1200" dirty="0" smtClean="0">
                <a:solidFill>
                  <a:schemeClr val="tx1"/>
                </a:solidFill>
                <a:effectLst/>
                <a:latin typeface="+mn-lt"/>
                <a:ea typeface="+mn-ea"/>
                <a:cs typeface="+mn-cs"/>
              </a:rPr>
              <a:t>Examples </a:t>
            </a:r>
          </a:p>
          <a:p>
            <a:r>
              <a:rPr lang="en-US" sz="1200" b="0" i="0" kern="1200" dirty="0" smtClean="0">
                <a:solidFill>
                  <a:schemeClr val="tx1"/>
                </a:solidFill>
                <a:effectLst/>
                <a:latin typeface="+mn-lt"/>
                <a:ea typeface="+mn-ea"/>
                <a:cs typeface="+mn-cs"/>
              </a:rPr>
              <a:t>Perf capture</a:t>
            </a:r>
          </a:p>
          <a:p>
            <a:r>
              <a:rPr lang="en-US" sz="1200" b="0" i="0" kern="1200" dirty="0" smtClean="0">
                <a:solidFill>
                  <a:schemeClr val="tx1"/>
                </a:solidFill>
                <a:effectLst/>
                <a:latin typeface="+mn-lt"/>
                <a:ea typeface="+mn-ea"/>
                <a:cs typeface="+mn-cs"/>
              </a:rPr>
              <a:t>Scripts </a:t>
            </a:r>
          </a:p>
          <a:p>
            <a:r>
              <a:rPr lang="en-US" sz="1200" b="0" i="0" kern="1200" dirty="0" err="1" smtClean="0">
                <a:solidFill>
                  <a:schemeClr val="tx1"/>
                </a:solidFill>
                <a:effectLst/>
                <a:latin typeface="+mn-lt"/>
                <a:ea typeface="+mn-ea"/>
                <a:cs typeface="+mn-cs"/>
              </a:rPr>
              <a:t>Visualition</a:t>
            </a:r>
            <a:r>
              <a:rPr lang="en-US" sz="1200" b="0" i="0" kern="1200" dirty="0" smtClean="0">
                <a:solidFill>
                  <a:schemeClr val="tx1"/>
                </a:solidFill>
                <a:effectLst/>
                <a:latin typeface="+mn-lt"/>
                <a:ea typeface="+mn-ea"/>
                <a:cs typeface="+mn-cs"/>
              </a:rPr>
              <a:t> who does what?</a:t>
            </a:r>
          </a:p>
          <a:p>
            <a:r>
              <a:rPr lang="en-US" sz="1200" b="0" i="0" kern="1200" dirty="0" smtClean="0">
                <a:solidFill>
                  <a:schemeClr val="tx1"/>
                </a:solidFill>
                <a:effectLst/>
                <a:latin typeface="+mn-lt"/>
                <a:ea typeface="+mn-ea"/>
                <a:cs typeface="+mn-cs"/>
              </a:rPr>
              <a:t>Where people contribute in the process</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She and Robert can talk about it afterwards</a:t>
            </a:r>
          </a:p>
          <a:p>
            <a:endParaRPr lang="en-US" dirty="0"/>
          </a:p>
        </p:txBody>
      </p:sp>
      <p:sp>
        <p:nvSpPr>
          <p:cNvPr id="4" name="Slide Number Placeholder 3"/>
          <p:cNvSpPr>
            <a:spLocks noGrp="1"/>
          </p:cNvSpPr>
          <p:nvPr>
            <p:ph type="sldNum" sz="quarter" idx="10"/>
          </p:nvPr>
        </p:nvSpPr>
        <p:spPr/>
        <p:txBody>
          <a:bodyPr/>
          <a:lstStyle/>
          <a:p>
            <a:fld id="{174FD0C4-5603-2E42-8431-DC0A86383F9D}" type="slidenum">
              <a:rPr lang="en-US" smtClean="0"/>
              <a:t>1</a:t>
            </a:fld>
            <a:endParaRPr lang="en-US"/>
          </a:p>
        </p:txBody>
      </p:sp>
    </p:spTree>
    <p:extLst>
      <p:ext uri="{BB962C8B-B14F-4D97-AF65-F5344CB8AC3E}">
        <p14:creationId xmlns:p14="http://schemas.microsoft.com/office/powerpoint/2010/main" val="1867673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 it is needed</a:t>
            </a:r>
            <a:r>
              <a:rPr lang="en-US" baseline="0" dirty="0" smtClean="0"/>
              <a:t> but it’s not granular enough</a:t>
            </a:r>
          </a:p>
        </p:txBody>
      </p:sp>
      <p:sp>
        <p:nvSpPr>
          <p:cNvPr id="4" name="Slide Number Placeholder 3"/>
          <p:cNvSpPr>
            <a:spLocks noGrp="1"/>
          </p:cNvSpPr>
          <p:nvPr>
            <p:ph type="sldNum" sz="quarter" idx="10"/>
          </p:nvPr>
        </p:nvSpPr>
        <p:spPr/>
        <p:txBody>
          <a:bodyPr/>
          <a:lstStyle/>
          <a:p>
            <a:fld id="{174FD0C4-5603-2E42-8431-DC0A86383F9D}" type="slidenum">
              <a:rPr lang="en-US" smtClean="0"/>
              <a:t>11</a:t>
            </a:fld>
            <a:endParaRPr lang="en-US"/>
          </a:p>
        </p:txBody>
      </p:sp>
    </p:spTree>
    <p:extLst>
      <p:ext uri="{BB962C8B-B14F-4D97-AF65-F5344CB8AC3E}">
        <p14:creationId xmlns:p14="http://schemas.microsoft.com/office/powerpoint/2010/main" val="918601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Start end time for </a:t>
            </a:r>
            <a:r>
              <a:rPr lang="en-US" b="1" dirty="0" smtClean="0">
                <a:solidFill>
                  <a:srgbClr val="FF0000"/>
                </a:solidFill>
              </a:rPr>
              <a:t>entire workflow,</a:t>
            </a:r>
            <a:r>
              <a:rPr lang="en-US" b="1" baseline="0" dirty="0" smtClean="0">
                <a:solidFill>
                  <a:srgbClr val="FF0000"/>
                </a:solidFill>
              </a:rPr>
              <a:t> </a:t>
            </a:r>
            <a:r>
              <a:rPr lang="en-US" b="1" dirty="0" smtClean="0">
                <a:solidFill>
                  <a:srgbClr val="FF0000"/>
                </a:solidFill>
              </a:rPr>
              <a:t>workflow component,</a:t>
            </a:r>
            <a:r>
              <a:rPr lang="en-US" b="1" baseline="0" dirty="0" smtClean="0">
                <a:solidFill>
                  <a:srgbClr val="FF0000"/>
                </a:solidFill>
              </a:rPr>
              <a:t> </a:t>
            </a:r>
            <a:r>
              <a:rPr lang="en-US" b="1" dirty="0" smtClean="0">
                <a:solidFill>
                  <a:srgbClr val="FF0000"/>
                </a:solidFill>
              </a:rPr>
              <a:t>subroutines</a:t>
            </a:r>
          </a:p>
          <a:p>
            <a:r>
              <a:rPr lang="en-US" dirty="0" smtClean="0"/>
              <a:t>Instrumentation in the code</a:t>
            </a:r>
          </a:p>
          <a:p>
            <a:r>
              <a:rPr lang="en-US" dirty="0" smtClean="0"/>
              <a:t>System information</a:t>
            </a:r>
          </a:p>
          <a:p>
            <a:r>
              <a:rPr lang="en-US" dirty="0" smtClean="0"/>
              <a:t>Job information</a:t>
            </a:r>
          </a:p>
          <a:p>
            <a:r>
              <a:rPr lang="en-US" dirty="0" smtClean="0"/>
              <a:t>In/output files</a:t>
            </a:r>
          </a:p>
          <a:p>
            <a:r>
              <a:rPr lang="en-US" dirty="0" smtClean="0"/>
              <a:t>Depends on the application and/or workflow</a:t>
            </a:r>
          </a:p>
          <a:p>
            <a:pPr marL="0" indent="0">
              <a:buNone/>
            </a:pPr>
            <a:endParaRPr lang="en-US" b="1"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174FD0C4-5603-2E42-8431-DC0A86383F9D}" type="slidenum">
              <a:rPr lang="en-US" smtClean="0"/>
              <a:t>12</a:t>
            </a:fld>
            <a:endParaRPr lang="en-US"/>
          </a:p>
        </p:txBody>
      </p:sp>
    </p:spTree>
    <p:extLst>
      <p:ext uri="{BB962C8B-B14F-4D97-AF65-F5344CB8AC3E}">
        <p14:creationId xmlns:p14="http://schemas.microsoft.com/office/powerpoint/2010/main" val="1120208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4812" lvl="1" indent="-285750">
              <a:lnSpc>
                <a:spcPct val="95000"/>
              </a:lnSpc>
              <a:spcBef>
                <a:spcPts val="0"/>
              </a:spcBef>
              <a:spcAft>
                <a:spcPts val="300"/>
              </a:spcAft>
              <a:buFont typeface="Arial" charset="0"/>
              <a:buChar char="•"/>
              <a:tabLst>
                <a:tab pos="4283075" algn="l"/>
              </a:tabLst>
            </a:pPr>
            <a:r>
              <a:rPr lang="en-US" sz="1500" dirty="0" smtClean="0">
                <a:solidFill>
                  <a:schemeClr val="tx1"/>
                </a:solidFill>
                <a:latin typeface="+mn-lt"/>
              </a:rPr>
              <a:t>Performance metrics are made explicit and usable across several applications and architectures</a:t>
            </a:r>
          </a:p>
          <a:p>
            <a:pPr marL="404812" lvl="1" indent="-285750">
              <a:lnSpc>
                <a:spcPct val="95000"/>
              </a:lnSpc>
              <a:spcBef>
                <a:spcPts val="0"/>
              </a:spcBef>
              <a:spcAft>
                <a:spcPts val="300"/>
              </a:spcAft>
              <a:buFont typeface="Arial" charset="0"/>
              <a:buChar char="•"/>
              <a:tabLst>
                <a:tab pos="4283075" algn="l"/>
              </a:tabLst>
            </a:pPr>
            <a:r>
              <a:rPr lang="en-US" sz="1500" dirty="0" smtClean="0">
                <a:solidFill>
                  <a:schemeClr val="tx1"/>
                </a:solidFill>
                <a:latin typeface="+mn-lt"/>
              </a:rPr>
              <a:t>Visual Analytics interface to query and display workflow performance</a:t>
            </a:r>
          </a:p>
          <a:p>
            <a:pPr marL="404812" marR="0" lvl="1" indent="-285750" algn="l" defTabSz="914400" rtl="0" eaLnBrk="1" fontAlgn="auto" latinLnBrk="0" hangingPunct="1">
              <a:lnSpc>
                <a:spcPct val="95000"/>
              </a:lnSpc>
              <a:spcBef>
                <a:spcPts val="0"/>
              </a:spcBef>
              <a:spcAft>
                <a:spcPts val="300"/>
              </a:spcAft>
              <a:buClrTx/>
              <a:buSzTx/>
              <a:buFont typeface="Arial" charset="0"/>
              <a:buChar char="•"/>
              <a:tabLst>
                <a:tab pos="4283075" algn="l"/>
              </a:tabLst>
              <a:defRPr/>
            </a:pPr>
            <a:r>
              <a:rPr lang="en-US" sz="1500" dirty="0" smtClean="0">
                <a:solidFill>
                  <a:schemeClr val="tx1"/>
                </a:solidFill>
                <a:latin typeface="+mn-lt"/>
              </a:rPr>
              <a:t>New information system wrappers are developed to instrument code and extract meaningful metrics</a:t>
            </a:r>
          </a:p>
          <a:p>
            <a:pPr marL="404812" marR="0" lvl="1" indent="-285750" algn="l" defTabSz="914400" rtl="0" eaLnBrk="1" fontAlgn="auto" latinLnBrk="0" hangingPunct="1">
              <a:lnSpc>
                <a:spcPct val="95000"/>
              </a:lnSpc>
              <a:spcBef>
                <a:spcPts val="0"/>
              </a:spcBef>
              <a:spcAft>
                <a:spcPts val="300"/>
              </a:spcAft>
              <a:buClrTx/>
              <a:buSzTx/>
              <a:buFont typeface="Arial" charset="0"/>
              <a:buChar char="•"/>
              <a:tabLst>
                <a:tab pos="4283075" algn="l"/>
              </a:tabLst>
              <a:defRPr/>
            </a:pPr>
            <a:r>
              <a:rPr lang="en-US" sz="1600" dirty="0" err="1" smtClean="0"/>
              <a:t>ProvEn</a:t>
            </a:r>
            <a:r>
              <a:rPr lang="en-US" sz="1600" dirty="0" smtClean="0"/>
              <a:t> system:  Harvester + hybrid data</a:t>
            </a:r>
            <a:r>
              <a:rPr lang="en-US" sz="1600" baseline="0" dirty="0" smtClean="0"/>
              <a:t> store consisting of a triple store and a times series database</a:t>
            </a:r>
            <a:r>
              <a:rPr lang="en-US" sz="1500" dirty="0" smtClean="0">
                <a:solidFill>
                  <a:schemeClr val="tx1"/>
                </a:solidFill>
                <a:latin typeface="+mn-lt"/>
              </a:rPr>
              <a:t> </a:t>
            </a:r>
            <a:endParaRPr lang="en-US" sz="1500" dirty="0" smtClean="0">
              <a:solidFill>
                <a:schemeClr val="tx1"/>
              </a:solidFill>
              <a:latin typeface="+mn-lt"/>
            </a:endParaRPr>
          </a:p>
          <a:p>
            <a:pPr marL="404812" marR="0" lvl="1" indent="-285750" algn="l" defTabSz="914400" rtl="0" eaLnBrk="1" fontAlgn="auto" latinLnBrk="0" hangingPunct="1">
              <a:lnSpc>
                <a:spcPct val="95000"/>
              </a:lnSpc>
              <a:spcBef>
                <a:spcPts val="0"/>
              </a:spcBef>
              <a:spcAft>
                <a:spcPts val="300"/>
              </a:spcAft>
              <a:buClrTx/>
              <a:buSzTx/>
              <a:buFont typeface="Arial" charset="0"/>
              <a:buChar char="•"/>
              <a:tabLst>
                <a:tab pos="4283075" algn="l"/>
              </a:tabLst>
              <a:defRPr/>
            </a:pPr>
            <a:endParaRPr lang="en-US" sz="1500" dirty="0" smtClean="0">
              <a:solidFill>
                <a:schemeClr val="tx1"/>
              </a:solidFill>
              <a:latin typeface="+mn-lt"/>
            </a:endParaRPr>
          </a:p>
          <a:p>
            <a:pPr marL="171450" indent="-171450">
              <a:buFont typeface="Arial" charset="0"/>
              <a:buChar char="•"/>
            </a:pPr>
            <a:r>
              <a:rPr lang="en-US" sz="1200" kern="1200" dirty="0" err="1" smtClean="0">
                <a:solidFill>
                  <a:schemeClr val="tx1"/>
                </a:solidFill>
                <a:effectLst/>
                <a:latin typeface="+mn-lt"/>
                <a:ea typeface="+mn-ea"/>
                <a:cs typeface="+mn-cs"/>
              </a:rPr>
              <a:t>Chimbuko</a:t>
            </a:r>
            <a:r>
              <a:rPr lang="en-US" sz="1200" kern="1200" baseline="0" dirty="0" smtClean="0">
                <a:solidFill>
                  <a:schemeClr val="tx1"/>
                </a:solidFill>
                <a:effectLst/>
                <a:latin typeface="+mn-lt"/>
                <a:ea typeface="+mn-ea"/>
                <a:cs typeface="+mn-cs"/>
              </a:rPr>
              <a:t> framework  includes:</a:t>
            </a:r>
          </a:p>
          <a:p>
            <a:pPr marL="628650" lvl="1" indent="-171450">
              <a:buFont typeface="Arial" charset="0"/>
              <a:buChar char="•"/>
            </a:pPr>
            <a:r>
              <a:rPr lang="en-US" sz="1200" kern="1200" baseline="0" dirty="0" smtClean="0">
                <a:solidFill>
                  <a:schemeClr val="tx1"/>
                </a:solidFill>
                <a:effectLst/>
                <a:latin typeface="+mn-lt"/>
                <a:ea typeface="+mn-ea"/>
                <a:cs typeface="+mn-cs"/>
              </a:rPr>
              <a:t>(1) ability to plug in different performance collection tools (incl. TAU), </a:t>
            </a:r>
          </a:p>
          <a:p>
            <a:pPr marL="628650" lvl="1" indent="-171450">
              <a:buFont typeface="Arial" charset="0"/>
              <a:buChar char="•"/>
            </a:pPr>
            <a:r>
              <a:rPr lang="en-US" sz="1200" kern="1200" baseline="0" dirty="0" smtClean="0">
                <a:solidFill>
                  <a:schemeClr val="tx1"/>
                </a:solidFill>
                <a:effectLst/>
                <a:latin typeface="+mn-lt"/>
                <a:ea typeface="+mn-ea"/>
                <a:cs typeface="+mn-cs"/>
              </a:rPr>
              <a:t>(2) capability to label collected metrics to attribute them correctly to different workflow components or critical code regions of specific components, </a:t>
            </a:r>
          </a:p>
          <a:p>
            <a:pPr marL="628650" lvl="1" indent="-171450">
              <a:buFont typeface="Arial" charset="0"/>
              <a:buChar char="•"/>
            </a:pPr>
            <a:r>
              <a:rPr lang="en-US" sz="1200" kern="1200" baseline="0" dirty="0" smtClean="0">
                <a:solidFill>
                  <a:schemeClr val="tx1"/>
                </a:solidFill>
                <a:effectLst/>
                <a:latin typeface="+mn-lt"/>
                <a:ea typeface="+mn-ea"/>
                <a:cs typeface="+mn-cs"/>
              </a:rPr>
              <a:t>(3) ability to collect provenance information to trace changes in the application or system environment, </a:t>
            </a:r>
          </a:p>
          <a:p>
            <a:pPr marL="628650" lvl="1" indent="-171450">
              <a:buFont typeface="Arial" charset="0"/>
              <a:buChar char="•"/>
            </a:pPr>
            <a:r>
              <a:rPr lang="en-US" sz="1200" kern="1200" baseline="0" dirty="0" smtClean="0">
                <a:solidFill>
                  <a:schemeClr val="tx1"/>
                </a:solidFill>
                <a:effectLst/>
                <a:latin typeface="+mn-lt"/>
                <a:ea typeface="+mn-ea"/>
                <a:cs typeface="+mn-cs"/>
              </a:rPr>
              <a:t>(4) capability to correlate performance information collected for different workflow components, </a:t>
            </a:r>
          </a:p>
          <a:p>
            <a:pPr marL="628650" lvl="1" indent="-171450">
              <a:buFont typeface="Arial" charset="0"/>
              <a:buChar char="•"/>
            </a:pPr>
            <a:r>
              <a:rPr lang="en-US" sz="1200" kern="1200" baseline="0" dirty="0" smtClean="0">
                <a:solidFill>
                  <a:schemeClr val="tx1"/>
                </a:solidFill>
                <a:effectLst/>
                <a:latin typeface="+mn-lt"/>
                <a:ea typeface="+mn-ea"/>
                <a:cs typeface="+mn-cs"/>
              </a:rPr>
              <a:t>(5) Ability to store performance metrics and provenance in support of larger performance studies, </a:t>
            </a:r>
          </a:p>
          <a:p>
            <a:pPr marL="628650" lvl="1" indent="-171450">
              <a:buFont typeface="Arial" charset="0"/>
              <a:buChar char="•"/>
            </a:pPr>
            <a:r>
              <a:rPr lang="en-US" sz="1200" kern="1200" baseline="0" dirty="0" smtClean="0">
                <a:solidFill>
                  <a:schemeClr val="tx1"/>
                </a:solidFill>
                <a:effectLst/>
                <a:latin typeface="+mn-lt"/>
                <a:ea typeface="+mn-ea"/>
                <a:cs typeface="+mn-cs"/>
              </a:rPr>
              <a:t>(6) Ability to visualize and visually query performance information; </a:t>
            </a:r>
          </a:p>
          <a:p>
            <a:pPr marL="628650" lvl="1" indent="-171450">
              <a:buFont typeface="Arial" charset="0"/>
              <a:buChar char="•"/>
            </a:pPr>
            <a:endParaRPr lang="en-US" sz="1200" kern="1200" baseline="0" dirty="0" smtClean="0">
              <a:solidFill>
                <a:schemeClr val="tx1"/>
              </a:solidFill>
              <a:effectLst/>
              <a:latin typeface="+mn-lt"/>
              <a:ea typeface="+mn-ea"/>
              <a:cs typeface="+mn-cs"/>
            </a:endParaRPr>
          </a:p>
          <a:p>
            <a:pPr marL="628650" lvl="1" indent="-171450">
              <a:buFont typeface="Arial" charset="0"/>
              <a:buChar char="•"/>
            </a:pPr>
            <a:r>
              <a:rPr lang="en-US" sz="1200" kern="1200" baseline="0" dirty="0" smtClean="0">
                <a:solidFill>
                  <a:schemeClr val="tx1"/>
                </a:solidFill>
                <a:effectLst/>
                <a:latin typeface="+mn-lt"/>
                <a:ea typeface="+mn-ea"/>
                <a:cs typeface="+mn-cs"/>
              </a:rPr>
              <a:t>(7) Initial set of performance analysis algorithms developed that can identify event of interest in large volumes of performance data</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404812" marR="0" lvl="1" indent="-285750" algn="l" defTabSz="914400" rtl="0" eaLnBrk="1" fontAlgn="auto" latinLnBrk="0" hangingPunct="1">
              <a:lnSpc>
                <a:spcPct val="95000"/>
              </a:lnSpc>
              <a:spcBef>
                <a:spcPts val="0"/>
              </a:spcBef>
              <a:spcAft>
                <a:spcPts val="300"/>
              </a:spcAft>
              <a:buClrTx/>
              <a:buSzTx/>
              <a:buFont typeface="Arial" charset="0"/>
              <a:buChar char="•"/>
              <a:tabLst>
                <a:tab pos="4283075" algn="l"/>
              </a:tabLst>
              <a:defRPr/>
            </a:pPr>
            <a:endParaRPr lang="en-US" sz="1500" dirty="0" smtClean="0">
              <a:solidFill>
                <a:schemeClr val="tx1"/>
              </a:solidFill>
              <a:latin typeface="+mn-lt"/>
            </a:endParaRPr>
          </a:p>
          <a:p>
            <a:pPr marL="404812" marR="0" lvl="1" indent="-285750" algn="l" defTabSz="914400" rtl="0" eaLnBrk="1" fontAlgn="auto" latinLnBrk="0" hangingPunct="1">
              <a:lnSpc>
                <a:spcPct val="95000"/>
              </a:lnSpc>
              <a:spcBef>
                <a:spcPts val="0"/>
              </a:spcBef>
              <a:spcAft>
                <a:spcPts val="300"/>
              </a:spcAft>
              <a:buClrTx/>
              <a:buSzTx/>
              <a:buFont typeface="Arial" charset="0"/>
              <a:buChar char="•"/>
              <a:tabLst>
                <a:tab pos="4283075" algn="l"/>
              </a:tabLst>
              <a:defRPr/>
            </a:pPr>
            <a:endParaRPr lang="en-US" sz="1500" dirty="0" smtClean="0">
              <a:solidFill>
                <a:schemeClr val="tx1"/>
              </a:solidFill>
              <a:latin typeface="+mn-lt"/>
            </a:endParaRPr>
          </a:p>
          <a:p>
            <a:pPr marL="404812" marR="0" lvl="1" indent="-285750" algn="l" defTabSz="914400" rtl="0" eaLnBrk="1" fontAlgn="auto" latinLnBrk="0" hangingPunct="1">
              <a:lnSpc>
                <a:spcPct val="95000"/>
              </a:lnSpc>
              <a:spcBef>
                <a:spcPts val="0"/>
              </a:spcBef>
              <a:spcAft>
                <a:spcPts val="300"/>
              </a:spcAft>
              <a:buClrTx/>
              <a:buSzTx/>
              <a:buFont typeface="Arial" charset="0"/>
              <a:buChar char="•"/>
              <a:tabLst>
                <a:tab pos="4283075" algn="l"/>
              </a:tabLst>
              <a:defRPr/>
            </a:pPr>
            <a:endParaRPr lang="en-US" sz="1500" dirty="0" smtClean="0">
              <a:solidFill>
                <a:schemeClr val="tx1"/>
              </a:solidFill>
              <a:latin typeface="+mn-lt"/>
            </a:endParaRPr>
          </a:p>
          <a:p>
            <a:pPr marL="238125" lvl="1" indent="-119063">
              <a:lnSpc>
                <a:spcPct val="95000"/>
              </a:lnSpc>
              <a:spcBef>
                <a:spcPts val="0"/>
              </a:spcBef>
              <a:spcAft>
                <a:spcPts val="300"/>
              </a:spcAft>
              <a:tabLst>
                <a:tab pos="4283075" algn="l"/>
              </a:tabLst>
            </a:pPr>
            <a:endParaRPr lang="en-US" sz="1500" dirty="0" smtClean="0">
              <a:solidFill>
                <a:schemeClr val="tx1"/>
              </a:solidFill>
              <a:latin typeface="+mn-lt"/>
            </a:endParaRPr>
          </a:p>
          <a:p>
            <a:endParaRPr lang="en-US" dirty="0"/>
          </a:p>
        </p:txBody>
      </p:sp>
      <p:sp>
        <p:nvSpPr>
          <p:cNvPr id="4" name="Slide Number Placeholder 3"/>
          <p:cNvSpPr>
            <a:spLocks noGrp="1"/>
          </p:cNvSpPr>
          <p:nvPr>
            <p:ph type="sldNum" sz="quarter" idx="10"/>
          </p:nvPr>
        </p:nvSpPr>
        <p:spPr/>
        <p:txBody>
          <a:bodyPr/>
          <a:lstStyle/>
          <a:p>
            <a:fld id="{174FD0C4-5603-2E42-8431-DC0A86383F9D}" type="slidenum">
              <a:rPr lang="en-US" smtClean="0"/>
              <a:t>13</a:t>
            </a:fld>
            <a:endParaRPr lang="en-US"/>
          </a:p>
        </p:txBody>
      </p:sp>
    </p:spTree>
    <p:extLst>
      <p:ext uri="{BB962C8B-B14F-4D97-AF65-F5344CB8AC3E}">
        <p14:creationId xmlns:p14="http://schemas.microsoft.com/office/powerpoint/2010/main" val="1088877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These metrics were obtained by executing the dynamics and analysis concurrently for an </a:t>
            </a:r>
            <a:r>
              <a:rPr lang="en-US" sz="1200" b="0" i="0" u="none" strike="noStrike" kern="1200" dirty="0" err="1" smtClean="0">
                <a:solidFill>
                  <a:schemeClr val="tx1"/>
                </a:solidFill>
                <a:effectLst/>
                <a:latin typeface="+mn-lt"/>
                <a:ea typeface="+mn-ea"/>
                <a:cs typeface="+mn-cs"/>
              </a:rPr>
              <a:t>NWChem</a:t>
            </a:r>
            <a:r>
              <a:rPr lang="en-US" sz="1200" b="0" i="0" u="none" strike="noStrike" kern="1200" dirty="0" smtClean="0">
                <a:solidFill>
                  <a:schemeClr val="tx1"/>
                </a:solidFill>
                <a:effectLst/>
                <a:latin typeface="+mn-lt"/>
                <a:ea typeface="+mn-ea"/>
                <a:cs typeface="+mn-cs"/>
              </a:rPr>
              <a:t> MD calculation in an attempt to simulate a concurrent workflow situation.  The MD calculation loops until a trajectory file appears.  At that point the analysis workflow is started.  </a:t>
            </a: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This</a:t>
            </a:r>
            <a:r>
              <a:rPr lang="en-US" sz="1200" b="0" i="0" u="none" strike="noStrike" kern="1200" baseline="0" dirty="0" smtClean="0">
                <a:solidFill>
                  <a:schemeClr val="tx1"/>
                </a:solidFill>
                <a:effectLst/>
                <a:latin typeface="+mn-lt"/>
                <a:ea typeface="+mn-ea"/>
                <a:cs typeface="+mn-cs"/>
              </a:rPr>
              <a:t> is the output for the</a:t>
            </a:r>
            <a:r>
              <a:rPr lang="en-US" sz="1200" b="0" i="0" u="none" strike="noStrike" kern="1200" dirty="0" smtClean="0">
                <a:solidFill>
                  <a:schemeClr val="tx1"/>
                </a:solidFill>
                <a:effectLst/>
                <a:latin typeface="+mn-lt"/>
                <a:ea typeface="+mn-ea"/>
                <a:cs typeface="+mn-cs"/>
              </a:rPr>
              <a:t> reduced trace:</a:t>
            </a:r>
          </a:p>
          <a:p>
            <a:r>
              <a:rPr lang="en-US" sz="1200" kern="1200" dirty="0" smtClean="0">
                <a:solidFill>
                  <a:schemeClr val="tx1"/>
                </a:solidFill>
                <a:effectLst/>
                <a:latin typeface="+mn-lt"/>
                <a:ea typeface="+mn-ea"/>
                <a:cs typeface="+mn-cs"/>
              </a:rPr>
              <a:t># MD time steps: </a:t>
            </a:r>
            <a:r>
              <a:rPr lang="en-US" sz="1200" b="1" kern="1200" dirty="0" smtClean="0">
                <a:solidFill>
                  <a:schemeClr val="tx1"/>
                </a:solidFill>
                <a:effectLst/>
                <a:latin typeface="+mn-lt"/>
                <a:ea typeface="+mn-ea"/>
                <a:cs typeface="+mn-cs"/>
              </a:rPr>
              <a:t>220</a:t>
            </a:r>
            <a:r>
              <a:rPr lang="en-US" sz="1200" kern="1200" dirty="0" smtClean="0">
                <a:solidFill>
                  <a:schemeClr val="tx1"/>
                </a:solidFill>
                <a:effectLst/>
                <a:latin typeface="+mn-lt"/>
                <a:ea typeface="+mn-ea"/>
                <a:cs typeface="+mn-cs"/>
              </a:rPr>
              <a:t> (not 320) on 4 cores</a:t>
            </a:r>
          </a:p>
          <a:p>
            <a:r>
              <a:rPr lang="en-US" sz="1200" kern="1200" dirty="0" smtClean="0">
                <a:solidFill>
                  <a:schemeClr val="tx1"/>
                </a:solidFill>
                <a:effectLst/>
                <a:latin typeface="+mn-lt"/>
                <a:ea typeface="+mn-ea"/>
                <a:cs typeface="+mn-cs"/>
              </a:rPr>
              <a:t>MD wall clock time: 38.0 seconds</a:t>
            </a:r>
          </a:p>
          <a:p>
            <a:r>
              <a:rPr lang="en-US" sz="1200" kern="1200" dirty="0" smtClean="0">
                <a:solidFill>
                  <a:schemeClr val="tx1"/>
                </a:solidFill>
                <a:effectLst/>
                <a:latin typeface="+mn-lt"/>
                <a:ea typeface="+mn-ea"/>
                <a:cs typeface="+mn-cs"/>
              </a:rPr>
              <a:t># Analysis time steps: 100 on 1 core</a:t>
            </a:r>
          </a:p>
          <a:p>
            <a:r>
              <a:rPr lang="en-US" sz="1200" kern="1200" dirty="0" smtClean="0">
                <a:solidFill>
                  <a:schemeClr val="tx1"/>
                </a:solidFill>
                <a:effectLst/>
                <a:latin typeface="+mn-lt"/>
                <a:ea typeface="+mn-ea"/>
                <a:cs typeface="+mn-cs"/>
              </a:rPr>
              <a:t>Size of binary trace file: 224 MB</a:t>
            </a:r>
          </a:p>
          <a:p>
            <a:r>
              <a:rPr lang="en-US" sz="1200" kern="1200" dirty="0" smtClean="0">
                <a:solidFill>
                  <a:schemeClr val="tx1"/>
                </a:solidFill>
                <a:effectLst/>
                <a:latin typeface="+mn-lt"/>
                <a:ea typeface="+mn-ea"/>
                <a:cs typeface="+mn-cs"/>
              </a:rPr>
              <a:t>Size of text trace file 777 MB</a:t>
            </a:r>
          </a:p>
          <a:p>
            <a:r>
              <a:rPr lang="en-US" sz="1200" b="0" i="0" kern="1200" dirty="0" smtClean="0">
                <a:solidFill>
                  <a:schemeClr val="tx1"/>
                </a:solidFill>
                <a:effectLst/>
                <a:latin typeface="+mn-lt"/>
                <a:ea typeface="+mn-ea"/>
                <a:cs typeface="+mn-cs"/>
              </a:rPr>
              <a:t>Also the instrumentation was reduced to include only the main MD and analysis routines. Thereby making the trace file much smaller.</a:t>
            </a:r>
          </a:p>
          <a:p>
            <a:endParaRPr lang="en-US" sz="1200" b="0" i="0" u="none" strike="noStrike" kern="120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A </a:t>
            </a:r>
            <a:r>
              <a:rPr lang="en-US" sz="1200" b="0" i="0" u="none" strike="noStrike" kern="1200" dirty="0" smtClean="0">
                <a:solidFill>
                  <a:schemeClr val="tx1"/>
                </a:solidFill>
                <a:effectLst/>
                <a:latin typeface="+mn-lt"/>
                <a:ea typeface="+mn-ea"/>
                <a:cs typeface="+mn-cs"/>
              </a:rPr>
              <a:t>trace file was obtained; the size of this Trace file is 224MB in binary format, 812MB in text format, and represents  a classical MD run of 320 </a:t>
            </a:r>
            <a:r>
              <a:rPr lang="en-US" sz="1200" b="0" i="0" u="none" strike="noStrike" kern="1200" dirty="0" err="1" smtClean="0">
                <a:solidFill>
                  <a:schemeClr val="tx1"/>
                </a:solidFill>
                <a:effectLst/>
                <a:latin typeface="+mn-lt"/>
                <a:ea typeface="+mn-ea"/>
                <a:cs typeface="+mn-cs"/>
              </a:rPr>
              <a:t>timesteps</a:t>
            </a:r>
            <a:r>
              <a:rPr lang="en-US" sz="1200" b="0" i="0" u="none" strike="noStrike" kern="1200" dirty="0" smtClean="0">
                <a:solidFill>
                  <a:schemeClr val="tx1"/>
                </a:solidFill>
                <a:effectLst/>
                <a:latin typeface="+mn-lt"/>
                <a:ea typeface="+mn-ea"/>
                <a:cs typeface="+mn-cs"/>
              </a:rPr>
              <a:t> on 4 cores as well as the corresponding analysis of 100 </a:t>
            </a:r>
            <a:r>
              <a:rPr lang="en-US" sz="1200" b="0" i="0" u="none" strike="noStrike" kern="1200" dirty="0" err="1" smtClean="0">
                <a:solidFill>
                  <a:schemeClr val="tx1"/>
                </a:solidFill>
                <a:effectLst/>
                <a:latin typeface="+mn-lt"/>
                <a:ea typeface="+mn-ea"/>
                <a:cs typeface="+mn-cs"/>
              </a:rPr>
              <a:t>timesteps</a:t>
            </a:r>
            <a:r>
              <a:rPr lang="en-US" sz="1200" b="0" i="0" u="none" strike="noStrike" kern="1200" dirty="0" smtClean="0">
                <a:solidFill>
                  <a:schemeClr val="tx1"/>
                </a:solidFill>
                <a:effectLst/>
                <a:latin typeface="+mn-lt"/>
                <a:ea typeface="+mn-ea"/>
                <a:cs typeface="+mn-cs"/>
              </a:rPr>
              <a:t> on 1 core.  From start to finish the MD run took 38.0 seconds wall clock time. In addition the program was compiled to suppress the instrumentation of all subroutines apart from the main MD and analysis routines.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74FD0C4-5603-2E42-8431-DC0A86383F9D}" type="slidenum">
              <a:rPr lang="en-US" smtClean="0"/>
              <a:t>14</a:t>
            </a:fld>
            <a:endParaRPr lang="en-US"/>
          </a:p>
        </p:txBody>
      </p:sp>
    </p:spTree>
    <p:extLst>
      <p:ext uri="{BB962C8B-B14F-4D97-AF65-F5344CB8AC3E}">
        <p14:creationId xmlns:p14="http://schemas.microsoft.com/office/powerpoint/2010/main" val="951001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terms of the progress that we have done so far:</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a:t>
            </a:r>
            <a:r>
              <a:rPr lang="en-US" baseline="0" dirty="0" smtClean="0"/>
              <a:t> is now possible to save P</a:t>
            </a:r>
            <a:r>
              <a:rPr lang="en-US" dirty="0" smtClean="0"/>
              <a:t>rofiles/Traces for each component in separate directories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Performance metrics are defined</a:t>
            </a:r>
            <a:r>
              <a:rPr lang="en-US" baseline="0" dirty="0" smtClean="0"/>
              <a:t> and extracted</a:t>
            </a:r>
            <a:r>
              <a:rPr lang="en-US" dirty="0" smtClean="0"/>
              <a:t> for each component and associated</a:t>
            </a:r>
            <a:r>
              <a:rPr lang="en-US" baseline="0" dirty="0" smtClean="0"/>
              <a:t> to their provenance</a:t>
            </a:r>
            <a:endParaRPr lang="en-US" dirty="0" smtClean="0"/>
          </a:p>
          <a:p>
            <a:endParaRPr lang="en-US" dirty="0" smtClean="0"/>
          </a:p>
          <a:p>
            <a:pPr lvl="0">
              <a:spcBef>
                <a:spcPts val="0"/>
              </a:spcBef>
              <a:buNone/>
            </a:pPr>
            <a:r>
              <a:rPr lang="en-US" dirty="0" smtClean="0"/>
              <a:t>Single Application: An application that doesn’t have any stream of computation</a:t>
            </a:r>
          </a:p>
          <a:p>
            <a:pPr lvl="0">
              <a:spcBef>
                <a:spcPts val="0"/>
              </a:spcBef>
              <a:buNone/>
            </a:pPr>
            <a:r>
              <a:rPr lang="en-US" dirty="0" smtClean="0"/>
              <a:t>Workflow application: An application that have at least one stream of computation</a:t>
            </a:r>
          </a:p>
          <a:p>
            <a:pPr lvl="0">
              <a:spcBef>
                <a:spcPts val="0"/>
              </a:spcBef>
              <a:buNone/>
            </a:pPr>
            <a:r>
              <a:rPr lang="en-US" dirty="0" smtClean="0"/>
              <a:t>Swift + ADIOS: Using SWIFT + ADIOS (Workflow</a:t>
            </a:r>
            <a:r>
              <a:rPr lang="en-US" baseline="0" dirty="0" smtClean="0"/>
              <a:t> application)</a:t>
            </a:r>
            <a:endParaRPr lang="en-US" dirty="0" smtClean="0"/>
          </a:p>
          <a:p>
            <a:endParaRPr lang="en-US" dirty="0"/>
          </a:p>
        </p:txBody>
      </p:sp>
      <p:sp>
        <p:nvSpPr>
          <p:cNvPr id="4" name="Slide Number Placeholder 3"/>
          <p:cNvSpPr>
            <a:spLocks noGrp="1"/>
          </p:cNvSpPr>
          <p:nvPr>
            <p:ph type="sldNum" sz="quarter" idx="10"/>
          </p:nvPr>
        </p:nvSpPr>
        <p:spPr/>
        <p:txBody>
          <a:bodyPr/>
          <a:lstStyle/>
          <a:p>
            <a:fld id="{174FD0C4-5603-2E42-8431-DC0A86383F9D}" type="slidenum">
              <a:rPr lang="en-US" smtClean="0"/>
              <a:t>15</a:t>
            </a:fld>
            <a:endParaRPr lang="en-US"/>
          </a:p>
        </p:txBody>
      </p:sp>
    </p:spTree>
    <p:extLst>
      <p:ext uri="{BB962C8B-B14F-4D97-AF65-F5344CB8AC3E}">
        <p14:creationId xmlns:p14="http://schemas.microsoft.com/office/powerpoint/2010/main" val="1359957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execution times are in seconds?</a:t>
            </a:r>
          </a:p>
          <a:p>
            <a:r>
              <a:rPr lang="en-US" sz="1200" b="0" i="0" kern="1200" dirty="0" smtClean="0">
                <a:solidFill>
                  <a:schemeClr val="tx1"/>
                </a:solidFill>
                <a:effectLst/>
                <a:latin typeface="+mn-lt"/>
                <a:ea typeface="+mn-ea"/>
                <a:cs typeface="+mn-cs"/>
              </a:rPr>
              <a:t>Idle time is time spent in </a:t>
            </a:r>
            <a:r>
              <a:rPr lang="en-US" sz="1200" b="0" i="0" kern="1200" dirty="0" err="1" smtClean="0">
                <a:solidFill>
                  <a:schemeClr val="tx1"/>
                </a:solidFill>
                <a:effectLst/>
                <a:latin typeface="+mn-lt"/>
                <a:ea typeface="+mn-ea"/>
                <a:cs typeface="+mn-cs"/>
              </a:rPr>
              <a:t>mpi</a:t>
            </a:r>
            <a:r>
              <a:rPr lang="en-US" sz="1200" b="0" i="0" kern="1200" dirty="0" smtClean="0">
                <a:solidFill>
                  <a:schemeClr val="tx1"/>
                </a:solidFill>
                <a:effectLst/>
                <a:latin typeface="+mn-lt"/>
                <a:ea typeface="+mn-ea"/>
                <a:cs typeface="+mn-cs"/>
              </a:rPr>
              <a:t> barriers, also in seconds?</a:t>
            </a:r>
          </a:p>
          <a:p>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what is the unit of communication volumes?</a:t>
            </a:r>
          </a:p>
          <a:p>
            <a:r>
              <a:rPr lang="en-US" sz="1200" b="0" i="0" kern="1200" dirty="0" smtClean="0">
                <a:solidFill>
                  <a:schemeClr val="tx1"/>
                </a:solidFill>
                <a:effectLst/>
                <a:latin typeface="+mn-lt"/>
                <a:ea typeface="+mn-ea"/>
                <a:cs typeface="+mn-cs"/>
              </a:rPr>
              <a:t>Again, is it only </a:t>
            </a:r>
            <a:r>
              <a:rPr lang="en-US" sz="1200" b="0" i="0" kern="1200" dirty="0" err="1" smtClean="0">
                <a:solidFill>
                  <a:schemeClr val="tx1"/>
                </a:solidFill>
                <a:effectLst/>
                <a:latin typeface="+mn-lt"/>
                <a:ea typeface="+mn-ea"/>
                <a:cs typeface="+mn-cs"/>
              </a:rPr>
              <a:t>mpi</a:t>
            </a:r>
            <a:r>
              <a:rPr lang="en-US" sz="1200" b="0" i="0" kern="1200" dirty="0" smtClean="0">
                <a:solidFill>
                  <a:schemeClr val="tx1"/>
                </a:solidFill>
                <a:effectLst/>
                <a:latin typeface="+mn-lt"/>
                <a:ea typeface="+mn-ea"/>
                <a:cs typeface="+mn-cs"/>
              </a:rPr>
              <a:t> communication here?</a:t>
            </a:r>
          </a:p>
          <a:p>
            <a:endParaRPr lang="en-US" dirty="0" smtClean="0"/>
          </a:p>
          <a:p>
            <a:r>
              <a:rPr lang="en-US" dirty="0" smtClean="0"/>
              <a:t>The gain for</a:t>
            </a:r>
            <a:r>
              <a:rPr lang="en-US" baseline="0" dirty="0" smtClean="0"/>
              <a:t> a scientific user is the usability of the information, as more details of the performance metrics are extracted and presented in dynamic multi-level visualization.</a:t>
            </a: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174FD0C4-5603-2E42-8431-DC0A86383F9D}" type="slidenum">
              <a:rPr lang="en-US" smtClean="0"/>
              <a:t>16</a:t>
            </a:fld>
            <a:endParaRPr lang="en-US"/>
          </a:p>
        </p:txBody>
      </p:sp>
    </p:spTree>
    <p:extLst>
      <p:ext uri="{BB962C8B-B14F-4D97-AF65-F5344CB8AC3E}">
        <p14:creationId xmlns:p14="http://schemas.microsoft.com/office/powerpoint/2010/main" val="1224156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total volume of trace data visualized here is 16</a:t>
            </a:r>
            <a:r>
              <a:rPr lang="en-US" sz="1200" kern="1200" baseline="0" dirty="0" smtClean="0">
                <a:solidFill>
                  <a:schemeClr val="tx1"/>
                </a:solidFill>
                <a:effectLst/>
                <a:latin typeface="+mn-lt"/>
                <a:ea typeface="+mn-ea"/>
                <a:cs typeface="+mn-cs"/>
              </a:rPr>
              <a:t> TB.  </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zoomed-in area</a:t>
            </a:r>
            <a:r>
              <a:rPr lang="en-US" sz="1200" kern="1200" baseline="0" dirty="0" smtClean="0">
                <a:solidFill>
                  <a:schemeClr val="tx1"/>
                </a:solidFill>
                <a:effectLst/>
                <a:latin typeface="+mn-lt"/>
                <a:ea typeface="+mn-ea"/>
                <a:cs typeface="+mn-cs"/>
              </a:rPr>
              <a:t> contains </a:t>
            </a:r>
            <a:r>
              <a:rPr lang="en-US" sz="1200" kern="1200" dirty="0" smtClean="0">
                <a:solidFill>
                  <a:schemeClr val="tx1"/>
                </a:solidFill>
                <a:effectLst/>
                <a:latin typeface="+mn-lt"/>
                <a:ea typeface="+mn-ea"/>
                <a:cs typeface="+mn-cs"/>
              </a:rPr>
              <a:t>about 20,000 trace events and 96 messages.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node 4 only have 12 events that start happening around time 6.13 seconds -  </a:t>
            </a:r>
          </a:p>
          <a:p>
            <a:r>
              <a:rPr lang="en-US" sz="1200" kern="1200" dirty="0" smtClean="0">
                <a:solidFill>
                  <a:schemeClr val="tx1"/>
                </a:solidFill>
                <a:effectLst/>
                <a:latin typeface="+mn-lt"/>
                <a:ea typeface="+mn-ea"/>
                <a:cs typeface="+mn-cs"/>
              </a:rPr>
              <a:t>very sparse on node 4</a:t>
            </a:r>
          </a:p>
          <a:p>
            <a:r>
              <a:rPr lang="en-US" sz="1200" kern="1200" dirty="0" smtClean="0">
                <a:solidFill>
                  <a:schemeClr val="tx1"/>
                </a:solidFill>
                <a:effectLst/>
                <a:latin typeface="+mn-lt"/>
                <a:ea typeface="+mn-ea"/>
                <a:cs typeface="+mn-cs"/>
              </a:rPr>
              <a:t>the tracing between node 4 and the other nodes is not implemented yet</a:t>
            </a:r>
          </a:p>
          <a:p>
            <a:endParaRPr lang="en-US" sz="120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MD time steps: 2200 on 4 cores</a:t>
            </a:r>
          </a:p>
          <a:p>
            <a:r>
              <a:rPr lang="en-US" sz="1200" b="0" i="0" kern="1200" dirty="0" smtClean="0">
                <a:solidFill>
                  <a:schemeClr val="tx1"/>
                </a:solidFill>
                <a:effectLst/>
                <a:latin typeface="+mn-lt"/>
                <a:ea typeface="+mn-ea"/>
                <a:cs typeface="+mn-cs"/>
              </a:rPr>
              <a:t># Analysis time steps: 1000 on 1 core</a:t>
            </a:r>
          </a:p>
          <a:p>
            <a:r>
              <a:rPr lang="en-US" sz="1200" b="0" i="0" kern="1200" dirty="0" smtClean="0">
                <a:solidFill>
                  <a:schemeClr val="tx1"/>
                </a:solidFill>
                <a:effectLst/>
                <a:latin typeface="+mn-lt"/>
                <a:ea typeface="+mn-ea"/>
                <a:cs typeface="+mn-cs"/>
              </a:rPr>
              <a:t>Everything fully instrumented</a:t>
            </a:r>
          </a:p>
          <a:p>
            <a:r>
              <a:rPr lang="en-US" sz="1200" b="0" i="0" kern="1200" dirty="0" smtClean="0">
                <a:solidFill>
                  <a:schemeClr val="tx1"/>
                </a:solidFill>
                <a:effectLst/>
                <a:latin typeface="+mn-lt"/>
                <a:ea typeface="+mn-ea"/>
                <a:cs typeface="+mn-cs"/>
              </a:rPr>
              <a:t>Size of binary trace file 2410 MB</a:t>
            </a:r>
          </a:p>
          <a:p>
            <a:r>
              <a:rPr lang="en-US" sz="1200" b="0" i="0" kern="1200" dirty="0" smtClean="0">
                <a:solidFill>
                  <a:schemeClr val="tx1"/>
                </a:solidFill>
                <a:effectLst/>
                <a:latin typeface="+mn-lt"/>
                <a:ea typeface="+mn-ea"/>
                <a:cs typeface="+mn-cs"/>
              </a:rPr>
              <a:t>Size of text trace file 15975 MB</a:t>
            </a:r>
          </a:p>
          <a:p>
            <a:r>
              <a:rPr lang="en-US" sz="1200" b="0" i="0" kern="1200" dirty="0" smtClean="0">
                <a:solidFill>
                  <a:schemeClr val="tx1"/>
                </a:solidFill>
                <a:effectLst/>
                <a:latin typeface="+mn-lt"/>
                <a:ea typeface="+mn-ea"/>
                <a:cs typeface="+mn-cs"/>
              </a:rPr>
              <a:t>Wall clock time of MD: 309.3 second</a:t>
            </a:r>
          </a:p>
          <a:p>
            <a:r>
              <a:rPr lang="en-US" dirty="0" smtClean="0"/>
              <a:t/>
            </a:r>
            <a:br>
              <a:rPr lang="en-US" dirty="0" smtClean="0"/>
            </a:b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74FD0C4-5603-2E42-8431-DC0A86383F9D}" type="slidenum">
              <a:rPr lang="en-US" smtClean="0"/>
              <a:t>17</a:t>
            </a:fld>
            <a:endParaRPr lang="en-US"/>
          </a:p>
        </p:txBody>
      </p:sp>
    </p:spTree>
    <p:extLst>
      <p:ext uri="{BB962C8B-B14F-4D97-AF65-F5344CB8AC3E}">
        <p14:creationId xmlns:p14="http://schemas.microsoft.com/office/powerpoint/2010/main" val="1818906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nodes 0-3 has 247816 trace  events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zoomed-in area:  about 20,000 trace events -  96 messages -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node 4 only have 12 events that happen around time 6.13 seconds -  </a:t>
            </a:r>
          </a:p>
          <a:p>
            <a:r>
              <a:rPr lang="en-US" sz="1200" kern="1200" dirty="0" smtClean="0">
                <a:solidFill>
                  <a:schemeClr val="tx1"/>
                </a:solidFill>
                <a:effectLst/>
                <a:latin typeface="+mn-lt"/>
                <a:ea typeface="+mn-ea"/>
                <a:cs typeface="+mn-cs"/>
              </a:rPr>
              <a:t>very sparse on node 4</a:t>
            </a:r>
          </a:p>
          <a:p>
            <a:r>
              <a:rPr lang="en-US" sz="1200" kern="1200" dirty="0" smtClean="0">
                <a:solidFill>
                  <a:schemeClr val="tx1"/>
                </a:solidFill>
                <a:effectLst/>
                <a:latin typeface="+mn-lt"/>
                <a:ea typeface="+mn-ea"/>
                <a:cs typeface="+mn-cs"/>
              </a:rPr>
              <a:t>the tracing between node 4 and the other nodes is not implemented yet</a:t>
            </a:r>
          </a:p>
          <a:p>
            <a:endParaRPr lang="en-US" sz="120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MD time steps: 2200 on 4 cores</a:t>
            </a:r>
          </a:p>
          <a:p>
            <a:r>
              <a:rPr lang="en-US" sz="1200" b="0" i="0" kern="1200" dirty="0" smtClean="0">
                <a:solidFill>
                  <a:schemeClr val="tx1"/>
                </a:solidFill>
                <a:effectLst/>
                <a:latin typeface="+mn-lt"/>
                <a:ea typeface="+mn-ea"/>
                <a:cs typeface="+mn-cs"/>
              </a:rPr>
              <a:t># Analysis time steps: 1000 on 1 core</a:t>
            </a:r>
          </a:p>
          <a:p>
            <a:r>
              <a:rPr lang="en-US" sz="1200" b="0" i="0" kern="1200" dirty="0" smtClean="0">
                <a:solidFill>
                  <a:schemeClr val="tx1"/>
                </a:solidFill>
                <a:effectLst/>
                <a:latin typeface="+mn-lt"/>
                <a:ea typeface="+mn-ea"/>
                <a:cs typeface="+mn-cs"/>
              </a:rPr>
              <a:t>Everything fully instrumented</a:t>
            </a:r>
          </a:p>
          <a:p>
            <a:r>
              <a:rPr lang="en-US" sz="1200" b="0" i="0" kern="1200" dirty="0" smtClean="0">
                <a:solidFill>
                  <a:schemeClr val="tx1"/>
                </a:solidFill>
                <a:effectLst/>
                <a:latin typeface="+mn-lt"/>
                <a:ea typeface="+mn-ea"/>
                <a:cs typeface="+mn-cs"/>
              </a:rPr>
              <a:t>Size of binary trace file 2410 MB</a:t>
            </a:r>
          </a:p>
          <a:p>
            <a:r>
              <a:rPr lang="en-US" sz="1200" b="0" i="0" kern="1200" dirty="0" smtClean="0">
                <a:solidFill>
                  <a:schemeClr val="tx1"/>
                </a:solidFill>
                <a:effectLst/>
                <a:latin typeface="+mn-lt"/>
                <a:ea typeface="+mn-ea"/>
                <a:cs typeface="+mn-cs"/>
              </a:rPr>
              <a:t>Size of text trace file 15975 MB</a:t>
            </a:r>
          </a:p>
          <a:p>
            <a:r>
              <a:rPr lang="en-US" sz="1200" b="0" i="0" kern="1200" dirty="0" smtClean="0">
                <a:solidFill>
                  <a:schemeClr val="tx1"/>
                </a:solidFill>
                <a:effectLst/>
                <a:latin typeface="+mn-lt"/>
                <a:ea typeface="+mn-ea"/>
                <a:cs typeface="+mn-cs"/>
              </a:rPr>
              <a:t>Wall clock time of MD: 309.3 second</a:t>
            </a:r>
          </a:p>
          <a:p>
            <a:r>
              <a:rPr lang="en-US" dirty="0" smtClean="0"/>
              <a:t/>
            </a:r>
            <a:br>
              <a:rPr lang="en-US" dirty="0" smtClean="0"/>
            </a:b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74FD0C4-5603-2E42-8431-DC0A86383F9D}" type="slidenum">
              <a:rPr lang="en-US" smtClean="0"/>
              <a:t>18</a:t>
            </a:fld>
            <a:endParaRPr lang="en-US"/>
          </a:p>
        </p:txBody>
      </p:sp>
    </p:spTree>
    <p:extLst>
      <p:ext uri="{BB962C8B-B14F-4D97-AF65-F5344CB8AC3E}">
        <p14:creationId xmlns:p14="http://schemas.microsoft.com/office/powerpoint/2010/main" val="2022346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Provenance is increasingly important for in silico experiments seeking reproducibility of results and portability of code with performance</a:t>
            </a:r>
          </a:p>
          <a:p>
            <a:endParaRPr lang="en-US" dirty="0"/>
          </a:p>
        </p:txBody>
      </p:sp>
      <p:sp>
        <p:nvSpPr>
          <p:cNvPr id="4" name="Slide Number Placeholder 3"/>
          <p:cNvSpPr>
            <a:spLocks noGrp="1"/>
          </p:cNvSpPr>
          <p:nvPr>
            <p:ph type="sldNum" sz="quarter" idx="10"/>
          </p:nvPr>
        </p:nvSpPr>
        <p:spPr/>
        <p:txBody>
          <a:bodyPr/>
          <a:lstStyle/>
          <a:p>
            <a:fld id="{174FD0C4-5603-2E42-8431-DC0A86383F9D}" type="slidenum">
              <a:rPr lang="en-US" smtClean="0"/>
              <a:t>20</a:t>
            </a:fld>
            <a:endParaRPr lang="en-US"/>
          </a:p>
        </p:txBody>
      </p:sp>
    </p:spTree>
    <p:extLst>
      <p:ext uri="{BB962C8B-B14F-4D97-AF65-F5344CB8AC3E}">
        <p14:creationId xmlns:p14="http://schemas.microsoft.com/office/powerpoint/2010/main" val="5025022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4FD0C4-5603-2E42-8431-DC0A86383F9D}" type="slidenum">
              <a:rPr lang="en-US" smtClean="0"/>
              <a:t>21</a:t>
            </a:fld>
            <a:endParaRPr lang="en-US"/>
          </a:p>
        </p:txBody>
      </p:sp>
    </p:spTree>
    <p:extLst>
      <p:ext uri="{BB962C8B-B14F-4D97-AF65-F5344CB8AC3E}">
        <p14:creationId xmlns:p14="http://schemas.microsoft.com/office/powerpoint/2010/main" val="2029472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We define workflows as</a:t>
            </a:r>
            <a:r>
              <a:rPr lang="en-US" sz="1200" b="0" i="0" kern="1200" baseline="0" dirty="0" smtClean="0">
                <a:solidFill>
                  <a:schemeClr val="tx1"/>
                </a:solidFill>
                <a:effectLst/>
                <a:latin typeface="+mn-lt"/>
                <a:ea typeface="+mn-ea"/>
                <a:cs typeface="+mn-cs"/>
              </a:rPr>
              <a:t> the set of computational tasks and dependencies needed to carry out in silico experiments, so a large inclusive definition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Scientific workflows play an important role in helping scientists coordinate complex tasks and take better advantage of their computing resources by decoupling the composition of tasks from workflow instance executions and their actual environment.  Popular scientific workflows managements systems such as Kepler and Pegasus do this.</a:t>
            </a:r>
            <a:endParaRPr lang="en-US" sz="1200" b="0" i="0" kern="1200" dirty="0" smtClean="0">
              <a:solidFill>
                <a:schemeClr val="tx1"/>
              </a:solidFill>
              <a:effectLst/>
              <a:latin typeface="+mn-lt"/>
              <a:ea typeface="+mn-ea"/>
              <a:cs typeface="+mn-cs"/>
            </a:endParaRP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Workflows are complex</a:t>
            </a:r>
            <a:r>
              <a:rPr lang="en-US" sz="1200" baseline="0" dirty="0" smtClean="0"/>
              <a:t> and can have 1000s of components.  They</a:t>
            </a:r>
            <a:r>
              <a:rPr lang="en-US" sz="1200" dirty="0" smtClean="0"/>
              <a:t> utilize shared resources, and can mix programming models.  As a result,</a:t>
            </a:r>
            <a:r>
              <a:rPr lang="en-US" sz="1200" baseline="0" dirty="0" smtClean="0"/>
              <a:t> the p</a:t>
            </a:r>
            <a:r>
              <a:rPr lang="en-US" dirty="0" smtClean="0"/>
              <a:t>erformance of each individual component can affect overall performance of a workflow</a:t>
            </a:r>
            <a:r>
              <a:rPr lang="en-US" baseline="0" dirty="0" smtClean="0"/>
              <a:t>.  U</a:t>
            </a:r>
            <a:r>
              <a:rPr lang="en-US" dirty="0" smtClean="0"/>
              <a:t>sage of shared resources can introduce further complexities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(Taylor, </a:t>
            </a:r>
            <a:r>
              <a:rPr lang="en-US" sz="1200" kern="1200" dirty="0" err="1" smtClean="0">
                <a:solidFill>
                  <a:schemeClr val="tx1"/>
                </a:solidFill>
                <a:effectLst/>
                <a:latin typeface="+mn-lt"/>
                <a:ea typeface="+mn-ea"/>
                <a:cs typeface="+mn-cs"/>
              </a:rPr>
              <a:t>Deelman</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Gannon, &amp; Shields, 2006).</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74FD0C4-5603-2E42-8431-DC0A86383F9D}" type="slidenum">
              <a:rPr lang="en-US" smtClean="0"/>
              <a:t>2</a:t>
            </a:fld>
            <a:endParaRPr lang="en-US"/>
          </a:p>
        </p:txBody>
      </p:sp>
    </p:spTree>
    <p:extLst>
      <p:ext uri="{BB962C8B-B14F-4D97-AF65-F5344CB8AC3E}">
        <p14:creationId xmlns:p14="http://schemas.microsoft.com/office/powerpoint/2010/main" val="117300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4FD0C4-5603-2E42-8431-DC0A86383F9D}" type="slidenum">
              <a:rPr lang="en-US" smtClean="0"/>
              <a:t>22</a:t>
            </a:fld>
            <a:endParaRPr lang="en-US"/>
          </a:p>
        </p:txBody>
      </p:sp>
    </p:spTree>
    <p:extLst>
      <p:ext uri="{BB962C8B-B14F-4D97-AF65-F5344CB8AC3E}">
        <p14:creationId xmlns:p14="http://schemas.microsoft.com/office/powerpoint/2010/main" val="2106767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How it was produced: 16 GB trace file from </a:t>
            </a:r>
            <a:r>
              <a:rPr lang="en-US" baseline="0" dirty="0" err="1" smtClean="0"/>
              <a:t>NWChem</a:t>
            </a:r>
            <a:endParaRPr lang="en-US" baseline="0" dirty="0" smtClean="0"/>
          </a:p>
          <a:p>
            <a:r>
              <a:rPr lang="en-US" baseline="0" dirty="0" smtClean="0"/>
              <a:t>start time and end tine of </a:t>
            </a:r>
            <a:r>
              <a:rPr lang="en-US" baseline="0" dirty="0" err="1" smtClean="0"/>
              <a:t>anay</a:t>
            </a:r>
            <a:r>
              <a:rPr lang="en-US" baseline="0" dirty="0" smtClean="0"/>
              <a:t> function call</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a classical MD run of 320 </a:t>
            </a:r>
            <a:r>
              <a:rPr lang="en-US" sz="1200" b="0" i="0" u="none" strike="noStrike" kern="1200" dirty="0" err="1" smtClean="0">
                <a:solidFill>
                  <a:schemeClr val="tx1"/>
                </a:solidFill>
                <a:effectLst/>
                <a:latin typeface="+mn-lt"/>
                <a:ea typeface="+mn-ea"/>
                <a:cs typeface="+mn-cs"/>
              </a:rPr>
              <a:t>timesteps</a:t>
            </a:r>
            <a:r>
              <a:rPr lang="en-US" sz="1200" b="0" i="0" u="none" strike="noStrike" kern="1200" dirty="0" smtClean="0">
                <a:solidFill>
                  <a:schemeClr val="tx1"/>
                </a:solidFill>
                <a:effectLst/>
                <a:latin typeface="+mn-lt"/>
                <a:ea typeface="+mn-ea"/>
                <a:cs typeface="+mn-cs"/>
              </a:rPr>
              <a:t> on 4 cores as well as the corresponding analysis of 100 </a:t>
            </a:r>
            <a:r>
              <a:rPr lang="en-US" sz="1200" b="0" i="0" u="none" strike="noStrike" kern="1200" dirty="0" err="1" smtClean="0">
                <a:solidFill>
                  <a:schemeClr val="tx1"/>
                </a:solidFill>
                <a:effectLst/>
                <a:latin typeface="+mn-lt"/>
                <a:ea typeface="+mn-ea"/>
                <a:cs typeface="+mn-cs"/>
              </a:rPr>
              <a:t>timesteps</a:t>
            </a:r>
            <a:r>
              <a:rPr lang="en-US" sz="1200" b="0" i="0" u="none" strike="noStrike" kern="1200" dirty="0" smtClean="0">
                <a:solidFill>
                  <a:schemeClr val="tx1"/>
                </a:solidFill>
                <a:effectLst/>
                <a:latin typeface="+mn-lt"/>
                <a:ea typeface="+mn-ea"/>
                <a:cs typeface="+mn-cs"/>
              </a:rPr>
              <a:t> on 1 core.  From start to finish the MD run took 38.0 seconds wall clock time. In addition the program was compiled to suppress the instrumentation of all subroutines apart from the main MD and analysis routines. </a:t>
            </a:r>
            <a:endParaRPr lang="en-US" b="0" dirty="0" smtClean="0">
              <a:effectLst/>
            </a:endParaRPr>
          </a:p>
          <a:p>
            <a:endParaRPr lang="en-US" dirty="0"/>
          </a:p>
        </p:txBody>
      </p:sp>
      <p:sp>
        <p:nvSpPr>
          <p:cNvPr id="4" name="Slide Number Placeholder 3"/>
          <p:cNvSpPr>
            <a:spLocks noGrp="1"/>
          </p:cNvSpPr>
          <p:nvPr>
            <p:ph type="sldNum" sz="quarter" idx="10"/>
          </p:nvPr>
        </p:nvSpPr>
        <p:spPr/>
        <p:txBody>
          <a:bodyPr/>
          <a:lstStyle/>
          <a:p>
            <a:fld id="{174FD0C4-5603-2E42-8431-DC0A86383F9D}" type="slidenum">
              <a:rPr lang="en-US" smtClean="0"/>
              <a:t>24</a:t>
            </a:fld>
            <a:endParaRPr lang="en-US"/>
          </a:p>
        </p:txBody>
      </p:sp>
    </p:spTree>
    <p:extLst>
      <p:ext uri="{BB962C8B-B14F-4D97-AF65-F5344CB8AC3E}">
        <p14:creationId xmlns:p14="http://schemas.microsoft.com/office/powerpoint/2010/main" val="1775998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is other the interesting area?  these are the </a:t>
            </a:r>
            <a:r>
              <a:rPr lang="en-US" dirty="0" err="1" smtClean="0"/>
              <a:t>fucntions</a:t>
            </a:r>
            <a:r>
              <a:rPr lang="en-US" dirty="0" smtClean="0"/>
              <a:t> in</a:t>
            </a:r>
            <a:r>
              <a:rPr lang="en-US" baseline="0" dirty="0" smtClean="0"/>
              <a:t> the trajectory calculation</a:t>
            </a:r>
            <a:endParaRPr lang="en-US" dirty="0" smtClean="0"/>
          </a:p>
          <a:p>
            <a:r>
              <a:rPr lang="en-US" dirty="0" err="1" smtClean="0"/>
              <a:t>mpi_init</a:t>
            </a:r>
            <a:endParaRPr lang="en-US" dirty="0"/>
          </a:p>
        </p:txBody>
      </p:sp>
      <p:sp>
        <p:nvSpPr>
          <p:cNvPr id="4" name="Slide Number Placeholder 3"/>
          <p:cNvSpPr>
            <a:spLocks noGrp="1"/>
          </p:cNvSpPr>
          <p:nvPr>
            <p:ph type="sldNum" sz="quarter" idx="10"/>
          </p:nvPr>
        </p:nvSpPr>
        <p:spPr/>
        <p:txBody>
          <a:bodyPr/>
          <a:lstStyle/>
          <a:p>
            <a:fld id="{174FD0C4-5603-2E42-8431-DC0A86383F9D}" type="slidenum">
              <a:rPr lang="en-US" smtClean="0"/>
              <a:t>25</a:t>
            </a:fld>
            <a:endParaRPr lang="en-US"/>
          </a:p>
        </p:txBody>
      </p:sp>
    </p:spTree>
    <p:extLst>
      <p:ext uri="{BB962C8B-B14F-4D97-AF65-F5344CB8AC3E}">
        <p14:creationId xmlns:p14="http://schemas.microsoft.com/office/powerpoint/2010/main" val="149045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Detailed view shows the function calls and the messages in the selected time range. The functions are visualized with nested rectangles that indicate their depths in the call path. We use different transparency for overlapped functions. They are colored according to different call groups. Additionally, we visualized the message passing (send and receive) between functions. </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The user can further zoom in in this view to obtain a zoom-in effect. In this mode, we add the stroke of the rectangle to enhance the separation of different functions. </a:t>
            </a:r>
            <a:endParaRPr lang="en-US" dirty="0"/>
          </a:p>
        </p:txBody>
      </p:sp>
      <p:sp>
        <p:nvSpPr>
          <p:cNvPr id="4" name="Slide Number Placeholder 3"/>
          <p:cNvSpPr>
            <a:spLocks noGrp="1"/>
          </p:cNvSpPr>
          <p:nvPr>
            <p:ph type="sldNum" sz="quarter" idx="10"/>
          </p:nvPr>
        </p:nvSpPr>
        <p:spPr/>
        <p:txBody>
          <a:bodyPr/>
          <a:lstStyle/>
          <a:p>
            <a:fld id="{174FD0C4-5603-2E42-8431-DC0A86383F9D}" type="slidenum">
              <a:rPr lang="en-US" smtClean="0"/>
              <a:t>26</a:t>
            </a:fld>
            <a:endParaRPr lang="en-US"/>
          </a:p>
        </p:txBody>
      </p:sp>
    </p:spTree>
    <p:extLst>
      <p:ext uri="{BB962C8B-B14F-4D97-AF65-F5344CB8AC3E}">
        <p14:creationId xmlns:p14="http://schemas.microsoft.com/office/powerpoint/2010/main" val="21365735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4FD0C4-5603-2E42-8431-DC0A86383F9D}" type="slidenum">
              <a:rPr lang="en-US" smtClean="0"/>
              <a:t>27</a:t>
            </a:fld>
            <a:endParaRPr lang="en-US"/>
          </a:p>
        </p:txBody>
      </p:sp>
    </p:spTree>
    <p:extLst>
      <p:ext uri="{BB962C8B-B14F-4D97-AF65-F5344CB8AC3E}">
        <p14:creationId xmlns:p14="http://schemas.microsoft.com/office/powerpoint/2010/main" val="152937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black border is a function</a:t>
            </a:r>
            <a:r>
              <a:rPr lang="en-US" baseline="0" dirty="0" smtClean="0"/>
              <a:t> call </a:t>
            </a:r>
          </a:p>
          <a:p>
            <a:r>
              <a:rPr lang="en-US" baseline="0" dirty="0" smtClean="0"/>
              <a:t>others: detailed functions with diff names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74FD0C4-5603-2E42-8431-DC0A86383F9D}" type="slidenum">
              <a:rPr lang="en-US" smtClean="0"/>
              <a:t>28</a:t>
            </a:fld>
            <a:endParaRPr lang="en-US"/>
          </a:p>
        </p:txBody>
      </p:sp>
    </p:spTree>
    <p:extLst>
      <p:ext uri="{BB962C8B-B14F-4D97-AF65-F5344CB8AC3E}">
        <p14:creationId xmlns:p14="http://schemas.microsoft.com/office/powerpoint/2010/main" val="502417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4197B41-95A7-4192-977B-3B01CE2E65B3}" type="slidenum">
              <a:rPr lang="en-US" smtClean="0">
                <a:latin typeface="Calibri" panose="020F0502020204030204" pitchFamily="34" charset="0"/>
              </a:rPr>
              <a:t>29</a:t>
            </a:fld>
            <a:endParaRPr lang="en-US" dirty="0">
              <a:latin typeface="Calibri" panose="020F0502020204030204" pitchFamily="34" charset="0"/>
            </a:endParaRPr>
          </a:p>
        </p:txBody>
      </p:sp>
    </p:spTree>
    <p:extLst>
      <p:ext uri="{BB962C8B-B14F-4D97-AF65-F5344CB8AC3E}">
        <p14:creationId xmlns:p14="http://schemas.microsoft.com/office/powerpoint/2010/main" val="9727432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We define workflows as</a:t>
            </a:r>
            <a:r>
              <a:rPr lang="en-US" sz="1200" b="0" i="0" kern="1200" baseline="0" dirty="0" smtClean="0">
                <a:solidFill>
                  <a:schemeClr val="tx1"/>
                </a:solidFill>
                <a:effectLst/>
                <a:latin typeface="+mn-lt"/>
                <a:ea typeface="+mn-ea"/>
                <a:cs typeface="+mn-cs"/>
              </a:rPr>
              <a:t> the set of computational tasks and dependencies needed to carry out in silico experiments.    Scientific </a:t>
            </a:r>
            <a:r>
              <a:rPr lang="en-US" sz="1200" b="0" i="0" kern="1200" baseline="0" dirty="0" err="1" smtClean="0">
                <a:solidFill>
                  <a:schemeClr val="tx1"/>
                </a:solidFill>
                <a:effectLst/>
                <a:latin typeface="+mn-lt"/>
                <a:ea typeface="+mn-ea"/>
                <a:cs typeface="+mn-cs"/>
              </a:rPr>
              <a:t>wfs</a:t>
            </a:r>
            <a:r>
              <a:rPr lang="en-US" sz="1200" b="0" i="0" kern="1200" baseline="0" dirty="0" smtClean="0">
                <a:solidFill>
                  <a:schemeClr val="tx1"/>
                </a:solidFill>
                <a:effectLst/>
                <a:latin typeface="+mn-lt"/>
                <a:ea typeface="+mn-ea"/>
                <a:cs typeface="+mn-cs"/>
              </a:rPr>
              <a:t> play an important role in helping scientists coordinate complex tasks and take better advantage of their computing resources by decoupling the composition of tasks from </a:t>
            </a:r>
            <a:r>
              <a:rPr lang="en-US" sz="1200" b="0" i="0" kern="1200" baseline="0" dirty="0" err="1" smtClean="0">
                <a:solidFill>
                  <a:schemeClr val="tx1"/>
                </a:solidFill>
                <a:effectLst/>
                <a:latin typeface="+mn-lt"/>
                <a:ea typeface="+mn-ea"/>
                <a:cs typeface="+mn-cs"/>
              </a:rPr>
              <a:t>wf</a:t>
            </a:r>
            <a:r>
              <a:rPr lang="en-US" sz="1200" b="0" i="0" kern="1200" baseline="0" dirty="0" smtClean="0">
                <a:solidFill>
                  <a:schemeClr val="tx1"/>
                </a:solidFill>
                <a:effectLst/>
                <a:latin typeface="+mn-lt"/>
                <a:ea typeface="+mn-ea"/>
                <a:cs typeface="+mn-cs"/>
              </a:rPr>
              <a:t> instance executions and their actual environment.  Popular </a:t>
            </a:r>
            <a:r>
              <a:rPr lang="en-US" sz="1200" b="0" i="0" kern="1200" baseline="0" dirty="0" err="1" smtClean="0">
                <a:solidFill>
                  <a:schemeClr val="tx1"/>
                </a:solidFill>
                <a:effectLst/>
                <a:latin typeface="+mn-lt"/>
                <a:ea typeface="+mn-ea"/>
                <a:cs typeface="+mn-cs"/>
              </a:rPr>
              <a:t>scient</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wfs</a:t>
            </a:r>
            <a:r>
              <a:rPr lang="en-US" sz="1200" b="0" i="0" kern="1200" baseline="0" dirty="0" smtClean="0">
                <a:solidFill>
                  <a:schemeClr val="tx1"/>
                </a:solidFill>
                <a:effectLst/>
                <a:latin typeface="+mn-lt"/>
                <a:ea typeface="+mn-ea"/>
                <a:cs typeface="+mn-cs"/>
              </a:rPr>
              <a:t> managements systems such as Kepler and Pegasus do this.</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In </a:t>
            </a:r>
            <a:r>
              <a:rPr lang="en-US" sz="1200" b="0" i="0" u="none" strike="noStrike" kern="1200" dirty="0" smtClean="0">
                <a:solidFill>
                  <a:schemeClr val="tx1"/>
                </a:solidFill>
                <a:effectLst/>
                <a:latin typeface="+mn-lt"/>
                <a:ea typeface="+mn-ea"/>
                <a:cs typeface="+mn-cs"/>
                <a:hlinkClick r:id="rId3" tooltip="Mathematics"/>
              </a:rPr>
              <a:t>mathematics</a:t>
            </a:r>
            <a:r>
              <a:rPr lang="en-US" sz="1200" b="0" i="0" kern="120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hlinkClick r:id="rId4" tooltip="Computer science"/>
              </a:rPr>
              <a:t>computer science</a:t>
            </a:r>
            <a:r>
              <a:rPr lang="en-US" sz="1200" b="0" i="0" kern="1200" dirty="0" smtClean="0">
                <a:solidFill>
                  <a:schemeClr val="tx1"/>
                </a:solidFill>
                <a:effectLst/>
                <a:latin typeface="+mn-lt"/>
                <a:ea typeface="+mn-ea"/>
                <a:cs typeface="+mn-cs"/>
              </a:rPr>
              <a:t>, a </a:t>
            </a:r>
            <a:r>
              <a:rPr lang="en-US" sz="1200" b="1" i="0" kern="1200" dirty="0" smtClean="0">
                <a:solidFill>
                  <a:schemeClr val="tx1"/>
                </a:solidFill>
                <a:effectLst/>
                <a:latin typeface="+mn-lt"/>
                <a:ea typeface="+mn-ea"/>
                <a:cs typeface="+mn-cs"/>
              </a:rPr>
              <a:t>directed acyclic graph</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DAG</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5" tooltip="Help:IPA/English"/>
              </a:rPr>
              <a:t>/ˈdæɡ/</a:t>
            </a:r>
            <a:r>
              <a:rPr lang="en-US" sz="1200" b="0" i="0" kern="1200" dirty="0" smtClean="0">
                <a:solidFill>
                  <a:schemeClr val="tx1"/>
                </a:solidFill>
                <a:effectLst/>
                <a:latin typeface="+mn-lt"/>
                <a:ea typeface="+mn-ea"/>
                <a:cs typeface="+mn-cs"/>
              </a:rPr>
              <a:t> ( </a:t>
            </a:r>
            <a:r>
              <a:rPr lang="en-US" sz="1200" b="0" i="0" u="none" strike="noStrike" kern="1200" dirty="0" smtClean="0">
                <a:solidFill>
                  <a:schemeClr val="tx1"/>
                </a:solidFill>
                <a:effectLst/>
                <a:latin typeface="+mn-lt"/>
                <a:ea typeface="+mn-ea"/>
                <a:cs typeface="+mn-cs"/>
                <a:hlinkClick r:id="rId6" tooltip="En-us-DAG.ogg"/>
              </a:rPr>
              <a:t>listen</a:t>
            </a:r>
            <a:r>
              <a:rPr lang="en-US" sz="1200" b="0" i="0" kern="1200" dirty="0" smtClean="0">
                <a:solidFill>
                  <a:schemeClr val="tx1"/>
                </a:solidFill>
                <a:effectLst/>
                <a:latin typeface="+mn-lt"/>
                <a:ea typeface="+mn-ea"/>
                <a:cs typeface="+mn-cs"/>
              </a:rPr>
              <a:t>)), is a finite </a:t>
            </a:r>
            <a:r>
              <a:rPr lang="en-US" sz="1200" b="0" i="0" u="none" strike="noStrike" kern="1200" dirty="0" smtClean="0">
                <a:solidFill>
                  <a:schemeClr val="tx1"/>
                </a:solidFill>
                <a:effectLst/>
                <a:latin typeface="+mn-lt"/>
                <a:ea typeface="+mn-ea"/>
                <a:cs typeface="+mn-cs"/>
                <a:hlinkClick r:id="rId7" tooltip="Directed graph"/>
              </a:rPr>
              <a:t>directed graph</a:t>
            </a:r>
            <a:r>
              <a:rPr lang="en-US" sz="1200" b="0" i="0" kern="1200" dirty="0" smtClean="0">
                <a:solidFill>
                  <a:schemeClr val="tx1"/>
                </a:solidFill>
                <a:effectLst/>
                <a:latin typeface="+mn-lt"/>
                <a:ea typeface="+mn-ea"/>
                <a:cs typeface="+mn-cs"/>
              </a:rPr>
              <a:t> with no </a:t>
            </a:r>
            <a:r>
              <a:rPr lang="en-US" sz="1200" b="0" i="0" u="none" strike="noStrike" kern="1200" dirty="0" smtClean="0">
                <a:solidFill>
                  <a:schemeClr val="tx1"/>
                </a:solidFill>
                <a:effectLst/>
                <a:latin typeface="+mn-lt"/>
                <a:ea typeface="+mn-ea"/>
                <a:cs typeface="+mn-cs"/>
                <a:hlinkClick r:id="rId8" tooltip="Cycle graph"/>
              </a:rPr>
              <a:t>directed cycles</a:t>
            </a:r>
            <a:r>
              <a:rPr lang="en-US" sz="1200" b="0" i="0" kern="1200" dirty="0" smtClean="0">
                <a:solidFill>
                  <a:schemeClr val="tx1"/>
                </a:solidFill>
                <a:effectLst/>
                <a:latin typeface="+mn-lt"/>
                <a:ea typeface="+mn-ea"/>
                <a:cs typeface="+mn-cs"/>
              </a:rPr>
              <a:t>. That is, it consists of finitely many </a:t>
            </a:r>
            <a:r>
              <a:rPr lang="en-US" sz="1200" b="0" i="0" u="none" strike="noStrike" kern="1200" dirty="0" smtClean="0">
                <a:solidFill>
                  <a:schemeClr val="tx1"/>
                </a:solidFill>
                <a:effectLst/>
                <a:latin typeface="+mn-lt"/>
                <a:ea typeface="+mn-ea"/>
                <a:cs typeface="+mn-cs"/>
                <a:hlinkClick r:id="rId9" tooltip="Vertex (graph theory)"/>
              </a:rPr>
              <a:t>vertices</a:t>
            </a:r>
            <a:r>
              <a:rPr lang="en-US" sz="1200" b="0" i="0" kern="120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hlinkClick r:id="rId10" tooltip="Edge (graph theory)"/>
              </a:rPr>
              <a:t>edges</a:t>
            </a:r>
            <a:r>
              <a:rPr lang="en-US" sz="1200" b="0" i="0" kern="1200" dirty="0" smtClean="0">
                <a:solidFill>
                  <a:schemeClr val="tx1"/>
                </a:solidFill>
                <a:effectLst/>
                <a:latin typeface="+mn-lt"/>
                <a:ea typeface="+mn-ea"/>
                <a:cs typeface="+mn-cs"/>
              </a:rPr>
              <a:t>, with each edge directed from one vertex to another, such that there is no way to start at any vertex </a:t>
            </a:r>
            <a:r>
              <a:rPr lang="en-US" sz="1200" b="0" i="1" kern="1200" dirty="0" smtClean="0">
                <a:solidFill>
                  <a:schemeClr val="tx1"/>
                </a:solidFill>
                <a:effectLst/>
                <a:latin typeface="+mn-lt"/>
                <a:ea typeface="+mn-ea"/>
                <a:cs typeface="+mn-cs"/>
              </a:rPr>
              <a:t>v</a:t>
            </a:r>
            <a:r>
              <a:rPr lang="en-US" sz="1200" b="0" i="0" kern="1200" dirty="0" smtClean="0">
                <a:solidFill>
                  <a:schemeClr val="tx1"/>
                </a:solidFill>
                <a:effectLst/>
                <a:latin typeface="+mn-lt"/>
                <a:ea typeface="+mn-ea"/>
                <a:cs typeface="+mn-cs"/>
              </a:rPr>
              <a:t> and follow a consistently-directed sequence of edges that eventually loops back to </a:t>
            </a:r>
            <a:r>
              <a:rPr lang="en-US" sz="1200" b="0" i="1" kern="1200" dirty="0" smtClean="0">
                <a:solidFill>
                  <a:schemeClr val="tx1"/>
                </a:solidFill>
                <a:effectLst/>
                <a:latin typeface="+mn-lt"/>
                <a:ea typeface="+mn-ea"/>
                <a:cs typeface="+mn-cs"/>
              </a:rPr>
              <a:t>v</a:t>
            </a:r>
            <a:r>
              <a:rPr lang="en-US" sz="1200" b="0" i="0" kern="1200" dirty="0" smtClean="0">
                <a:solidFill>
                  <a:schemeClr val="tx1"/>
                </a:solidFill>
                <a:effectLst/>
                <a:latin typeface="+mn-lt"/>
                <a:ea typeface="+mn-ea"/>
                <a:cs typeface="+mn-cs"/>
              </a:rPr>
              <a:t> again. </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definition of </a:t>
            </a:r>
            <a:r>
              <a:rPr lang="en-US" sz="1200" dirty="0" err="1" smtClean="0"/>
              <a:t>wfs</a:t>
            </a:r>
            <a:r>
              <a:rPr lang="en-US" sz="120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(Taylor, </a:t>
            </a:r>
            <a:r>
              <a:rPr lang="en-US" sz="1200" kern="1200" dirty="0" err="1" smtClean="0">
                <a:solidFill>
                  <a:schemeClr val="tx1"/>
                </a:solidFill>
                <a:effectLst/>
                <a:latin typeface="+mn-lt"/>
                <a:ea typeface="+mn-ea"/>
                <a:cs typeface="+mn-cs"/>
              </a:rPr>
              <a:t>Deelman</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Gannon, &amp; Shields, 2006).</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(AI Buzzwords explained: Scientific Workflows.  D </a:t>
            </a:r>
            <a:r>
              <a:rPr lang="en-US" sz="1200" dirty="0" err="1" smtClean="0"/>
              <a:t>Garijo</a:t>
            </a:r>
            <a:r>
              <a:rPr lang="en-US" sz="1200" dirty="0" smtClean="0"/>
              <a:t>, AI Matters, 3:1, 2017)</a:t>
            </a:r>
          </a:p>
          <a:p>
            <a:endParaRPr lang="en-US" dirty="0"/>
          </a:p>
        </p:txBody>
      </p:sp>
      <p:sp>
        <p:nvSpPr>
          <p:cNvPr id="4" name="Slide Number Placeholder 3"/>
          <p:cNvSpPr>
            <a:spLocks noGrp="1"/>
          </p:cNvSpPr>
          <p:nvPr>
            <p:ph type="sldNum" sz="quarter" idx="10"/>
          </p:nvPr>
        </p:nvSpPr>
        <p:spPr/>
        <p:txBody>
          <a:bodyPr/>
          <a:lstStyle/>
          <a:p>
            <a:fld id="{EE9AE263-C46B-B540-AC37-216DBA6214F7}" type="slidenum">
              <a:rPr lang="en-US" smtClean="0"/>
              <a:t>30</a:t>
            </a:fld>
            <a:endParaRPr lang="en-US"/>
          </a:p>
        </p:txBody>
      </p:sp>
    </p:spTree>
    <p:extLst>
      <p:ext uri="{BB962C8B-B14F-4D97-AF65-F5344CB8AC3E}">
        <p14:creationId xmlns:p14="http://schemas.microsoft.com/office/powerpoint/2010/main" val="2141311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Interdependencies between parallel components</a:t>
            </a:r>
            <a:r>
              <a:rPr lang="en-US" baseline="0" dirty="0" smtClean="0"/>
              <a:t> at runtime render the study of workflows and of workflow performance even more complex.    </a:t>
            </a:r>
          </a:p>
          <a:p>
            <a:endParaRPr lang="en-US" baseline="0" dirty="0" smtClean="0"/>
          </a:p>
          <a:p>
            <a:r>
              <a:rPr lang="en-US" baseline="0" dirty="0" smtClean="0"/>
              <a:t>So we take a provenance-based approach that allows us to collect performance metrics for workflows in their execution context and runtime environment.  This approach allows us to relate the performance metrics obtained for individual workflow components to provenance characteristics.</a:t>
            </a:r>
          </a:p>
          <a:p>
            <a:endParaRPr lang="en-US" baseline="0" dirty="0" smtClean="0"/>
          </a:p>
          <a:p>
            <a:r>
              <a:rPr lang="en-US" baseline="0" dirty="0" smtClean="0"/>
              <a:t>And we saw yesterday in </a:t>
            </a:r>
            <a:r>
              <a:rPr lang="en-US" baseline="0" dirty="0" err="1" smtClean="0"/>
              <a:t>Shantenu’s</a:t>
            </a:r>
            <a:r>
              <a:rPr lang="en-US" baseline="0" dirty="0" smtClean="0"/>
              <a:t> talk the runtime fluctuations that can be obtained in ensemble simulations in distributed execution contexts.  In </a:t>
            </a:r>
            <a:r>
              <a:rPr lang="en-US" sz="1200" kern="1200" baseline="0" dirty="0" smtClean="0">
                <a:solidFill>
                  <a:schemeClr val="tx1"/>
                </a:solidFill>
                <a:effectLst/>
                <a:latin typeface="+mn-lt"/>
                <a:ea typeface="+mn-ea"/>
                <a:cs typeface="+mn-cs"/>
              </a:rPr>
              <a:t>a</a:t>
            </a:r>
            <a:r>
              <a:rPr lang="en-US" sz="1200" kern="1200" dirty="0" smtClean="0">
                <a:solidFill>
                  <a:schemeClr val="tx1"/>
                </a:solidFill>
                <a:effectLst/>
                <a:latin typeface="+mn-lt"/>
                <a:ea typeface="+mn-ea"/>
                <a:cs typeface="+mn-cs"/>
              </a:rPr>
              <a:t>daptive execution,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changes are made to the task graph during run-time on the base of results generated during executed sections of the task-graph.</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Adaptive</a:t>
            </a:r>
            <a:r>
              <a:rPr lang="en-US" sz="1200" kern="1200" baseline="0" dirty="0" smtClean="0">
                <a:solidFill>
                  <a:schemeClr val="tx1"/>
                </a:solidFill>
                <a:effectLst/>
                <a:latin typeface="+mn-lt"/>
                <a:ea typeface="+mn-ea"/>
                <a:cs typeface="+mn-cs"/>
              </a:rPr>
              <a:t> execution</a:t>
            </a:r>
            <a:r>
              <a:rPr lang="en-US" sz="1200" kern="1200" dirty="0" smtClean="0">
                <a:solidFill>
                  <a:schemeClr val="tx1"/>
                </a:solidFill>
                <a:effectLst/>
                <a:latin typeface="+mn-lt"/>
                <a:ea typeface="+mn-ea"/>
                <a:cs typeface="+mn-cs"/>
              </a:rPr>
              <a:t> motivates the need to extract and store provenance</a:t>
            </a:r>
            <a:r>
              <a:rPr lang="en-US" sz="1200" kern="1200" baseline="0" dirty="0" smtClean="0">
                <a:solidFill>
                  <a:schemeClr val="tx1"/>
                </a:solidFill>
                <a:effectLst/>
                <a:latin typeface="+mn-lt"/>
                <a:ea typeface="+mn-ea"/>
                <a:cs typeface="+mn-cs"/>
              </a:rPr>
              <a:t> for future querying</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174FD0C4-5603-2E42-8431-DC0A86383F9D}" type="slidenum">
              <a:rPr lang="en-US" smtClean="0"/>
              <a:t>3</a:t>
            </a:fld>
            <a:endParaRPr lang="en-US"/>
          </a:p>
        </p:txBody>
      </p:sp>
    </p:spTree>
    <p:extLst>
      <p:ext uri="{BB962C8B-B14F-4D97-AF65-F5344CB8AC3E}">
        <p14:creationId xmlns:p14="http://schemas.microsoft.com/office/powerpoint/2010/main" val="1689319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high-level challenges when</a:t>
            </a:r>
            <a:r>
              <a:rPr lang="en-US" baseline="0" dirty="0" smtClean="0"/>
              <a:t> studying the performance of workflows include:  </a:t>
            </a:r>
            <a:endParaRPr lang="en-US" dirty="0"/>
          </a:p>
        </p:txBody>
      </p:sp>
      <p:sp>
        <p:nvSpPr>
          <p:cNvPr id="4" name="Slide Number Placeholder 3"/>
          <p:cNvSpPr>
            <a:spLocks noGrp="1"/>
          </p:cNvSpPr>
          <p:nvPr>
            <p:ph type="sldNum" sz="quarter" idx="10"/>
          </p:nvPr>
        </p:nvSpPr>
        <p:spPr/>
        <p:txBody>
          <a:bodyPr/>
          <a:lstStyle/>
          <a:p>
            <a:fld id="{174FD0C4-5603-2E42-8431-DC0A86383F9D}" type="slidenum">
              <a:rPr lang="en-US" smtClean="0"/>
              <a:t>4</a:t>
            </a:fld>
            <a:endParaRPr lang="en-US"/>
          </a:p>
        </p:txBody>
      </p:sp>
    </p:spTree>
    <p:extLst>
      <p:ext uri="{BB962C8B-B14F-4D97-AF65-F5344CB8AC3E}">
        <p14:creationId xmlns:p14="http://schemas.microsoft.com/office/powerpoint/2010/main" val="1932160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our</a:t>
            </a:r>
            <a:r>
              <a:rPr lang="en-US" baseline="0" dirty="0" smtClean="0"/>
              <a:t> pilot, the heat transfer equation for fusion is implemented as a 2-component workflow running on n processors: one component calculates the equation, and the second one implements a staged write function </a:t>
            </a:r>
            <a:r>
              <a:rPr lang="mr-IN" baseline="0" dirty="0" smtClean="0"/>
              <a:t>–</a:t>
            </a:r>
            <a:r>
              <a:rPr lang="en-US" baseline="0" dirty="0" smtClean="0"/>
              <a:t> the first component includes the performance metrics and I/O data reduction through ADIOS.  This equation was developed at Oak Ridge.</a:t>
            </a:r>
            <a:endParaRPr lang="en-US" dirty="0"/>
          </a:p>
        </p:txBody>
      </p:sp>
      <p:sp>
        <p:nvSpPr>
          <p:cNvPr id="4" name="Slide Number Placeholder 3"/>
          <p:cNvSpPr>
            <a:spLocks noGrp="1"/>
          </p:cNvSpPr>
          <p:nvPr>
            <p:ph type="sldNum" sz="quarter" idx="10"/>
          </p:nvPr>
        </p:nvSpPr>
        <p:spPr/>
        <p:txBody>
          <a:bodyPr/>
          <a:lstStyle/>
          <a:p>
            <a:fld id="{174FD0C4-5603-2E42-8431-DC0A86383F9D}" type="slidenum">
              <a:rPr lang="en-US" smtClean="0"/>
              <a:t>5</a:t>
            </a:fld>
            <a:endParaRPr lang="en-US"/>
          </a:p>
        </p:txBody>
      </p:sp>
    </p:spTree>
    <p:extLst>
      <p:ext uri="{BB962C8B-B14F-4D97-AF65-F5344CB8AC3E}">
        <p14:creationId xmlns:p14="http://schemas.microsoft.com/office/powerpoint/2010/main" val="1368313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questions that we can ask to the provenance</a:t>
            </a:r>
            <a:r>
              <a:rPr lang="en-US" baseline="0" dirty="0" smtClean="0"/>
              <a:t> of performance in complex workflow examples.  For instance, </a:t>
            </a:r>
          </a:p>
          <a:p>
            <a:endParaRPr lang="en-US" baseline="0" dirty="0" smtClean="0"/>
          </a:p>
          <a:p>
            <a:r>
              <a:rPr lang="en-US" baseline="0" dirty="0" smtClean="0"/>
              <a:t>In response to the challenges outlined earlier and in order to bring elements of response to exploring the performance of workflows, we designed an experiment that includes </a:t>
            </a:r>
          </a:p>
          <a:p>
            <a:r>
              <a:rPr lang="en-US" baseline="0" dirty="0" smtClean="0"/>
              <a:t>1) a Use Case from </a:t>
            </a:r>
            <a:r>
              <a:rPr lang="en-US" baseline="0" dirty="0" err="1" smtClean="0"/>
              <a:t>NWChemEx</a:t>
            </a:r>
            <a:r>
              <a:rPr lang="en-US" baseline="0" dirty="0" smtClean="0"/>
              <a:t>, a set of scientific codes for simulating the dynamics of large scale molecular structures and material systems on large atomistic </a:t>
            </a:r>
            <a:r>
              <a:rPr lang="en-US" baseline="0" dirty="0" err="1" smtClean="0"/>
              <a:t>omplexes</a:t>
            </a:r>
            <a:endParaRPr lang="en-US" baseline="0" dirty="0" smtClean="0"/>
          </a:p>
          <a:p>
            <a:r>
              <a:rPr lang="en-US" baseline="0" dirty="0" smtClean="0"/>
              <a:t>2)the Workflow Performance Provenance Ontology WFPP</a:t>
            </a:r>
          </a:p>
          <a:p>
            <a:r>
              <a:rPr lang="en-US" baseline="0" dirty="0" smtClean="0"/>
              <a:t>3) performance monitoring tools</a:t>
            </a:r>
          </a:p>
          <a:p>
            <a:r>
              <a:rPr lang="en-US" baseline="0" dirty="0" smtClean="0"/>
              <a:t>and 4) an integrated provenance framework with performance visualization</a:t>
            </a:r>
          </a:p>
          <a:p>
            <a:endParaRPr lang="en-US" dirty="0"/>
          </a:p>
        </p:txBody>
      </p:sp>
      <p:sp>
        <p:nvSpPr>
          <p:cNvPr id="4" name="Slide Number Placeholder 3"/>
          <p:cNvSpPr>
            <a:spLocks noGrp="1"/>
          </p:cNvSpPr>
          <p:nvPr>
            <p:ph type="sldNum" sz="quarter" idx="10"/>
          </p:nvPr>
        </p:nvSpPr>
        <p:spPr/>
        <p:txBody>
          <a:bodyPr/>
          <a:lstStyle/>
          <a:p>
            <a:fld id="{174FD0C4-5603-2E42-8431-DC0A86383F9D}" type="slidenum">
              <a:rPr lang="en-US" smtClean="0"/>
              <a:t>7</a:t>
            </a:fld>
            <a:endParaRPr lang="en-US"/>
          </a:p>
        </p:txBody>
      </p:sp>
    </p:spTree>
    <p:extLst>
      <p:ext uri="{BB962C8B-B14F-4D97-AF65-F5344CB8AC3E}">
        <p14:creationId xmlns:p14="http://schemas.microsoft.com/office/powerpoint/2010/main" val="229501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 important component of the </a:t>
            </a:r>
            <a:r>
              <a:rPr lang="en-US" sz="1200" kern="1200" dirty="0" err="1" smtClean="0">
                <a:solidFill>
                  <a:schemeClr val="tx1"/>
                </a:solidFill>
                <a:effectLst/>
                <a:latin typeface="+mn-lt"/>
                <a:ea typeface="+mn-ea"/>
                <a:cs typeface="+mn-cs"/>
              </a:rPr>
              <a:t>NWChemEx</a:t>
            </a:r>
            <a:r>
              <a:rPr lang="en-US" sz="1200" kern="1200" dirty="0" smtClean="0">
                <a:solidFill>
                  <a:schemeClr val="tx1"/>
                </a:solidFill>
                <a:effectLst/>
                <a:latin typeface="+mn-lt"/>
                <a:ea typeface="+mn-ea"/>
                <a:cs typeface="+mn-cs"/>
              </a:rPr>
              <a:t> project is to demonstrate scalability on the future </a:t>
            </a:r>
            <a:r>
              <a:rPr lang="en-US" sz="1200" kern="1200" dirty="0" err="1" smtClean="0">
                <a:solidFill>
                  <a:schemeClr val="tx1"/>
                </a:solidFill>
                <a:effectLst/>
                <a:latin typeface="+mn-lt"/>
                <a:ea typeface="+mn-ea"/>
                <a:cs typeface="+mn-cs"/>
              </a:rPr>
              <a:t>exa</a:t>
            </a:r>
            <a:r>
              <a:rPr lang="en-US" sz="1200" kern="1200" dirty="0" smtClean="0">
                <a:solidFill>
                  <a:schemeClr val="tx1"/>
                </a:solidFill>
                <a:effectLst/>
                <a:latin typeface="+mn-lt"/>
                <a:ea typeface="+mn-ea"/>
                <a:cs typeface="+mn-cs"/>
              </a:rPr>
              <a:t>-scale platforms as well as performance portability and of course efficient use of resources. These characteristics will be captured in, so called Key Performance Parameters (KPP). The parameters will be measured on the current code and on the new </a:t>
            </a:r>
            <a:r>
              <a:rPr lang="en-US" sz="1200" kern="1200" dirty="0" err="1" smtClean="0">
                <a:solidFill>
                  <a:schemeClr val="tx1"/>
                </a:solidFill>
                <a:effectLst/>
                <a:latin typeface="+mn-lt"/>
                <a:ea typeface="+mn-ea"/>
                <a:cs typeface="+mn-cs"/>
              </a:rPr>
              <a:t>NWChemEx</a:t>
            </a:r>
            <a:r>
              <a:rPr lang="en-US" sz="1200" kern="1200" dirty="0" smtClean="0">
                <a:solidFill>
                  <a:schemeClr val="tx1"/>
                </a:solidFill>
                <a:effectLst/>
                <a:latin typeface="+mn-lt"/>
                <a:ea typeface="+mn-ea"/>
                <a:cs typeface="+mn-cs"/>
              </a:rPr>
              <a:t> code and set levels of improvement must be met for the project to be successful. Obviously this requires tracking which codes are being compared, for which information on the SVN branches and revision numbers, time compiled, and time started are important. </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problems can originate in any of these components it is important to capture information not only about the code itself but also information that can be correlated with the state of the computing platform. In addition to measure the impact of the code development work the time taken by different code regions or workflow components is crucial as changes there will be related to changes in the algorithms or their implementations. Even in cases where the total volume of compute does not change significantly improvements may be obtained by better distributions of the workload hence imbalance in the workload is important to track.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Communication, whether by message passing, through files, or yet some other mechanism are always critical to the parallel performance of a code. In all these cases it is essential to record these performance characteristics in such a way that improvements in a code’s performance can be attributed to particular coding efforts. This is required to ensure that modifications that successfully improve the performance are selected and kept on the basis of solid empirical evidence for improved performance. </a:t>
            </a:r>
          </a:p>
          <a:p>
            <a:endParaRPr lang="en-US" dirty="0"/>
          </a:p>
        </p:txBody>
      </p:sp>
      <p:sp>
        <p:nvSpPr>
          <p:cNvPr id="4" name="Slide Number Placeholder 3"/>
          <p:cNvSpPr>
            <a:spLocks noGrp="1"/>
          </p:cNvSpPr>
          <p:nvPr>
            <p:ph type="sldNum" sz="quarter" idx="10"/>
          </p:nvPr>
        </p:nvSpPr>
        <p:spPr/>
        <p:txBody>
          <a:bodyPr/>
          <a:lstStyle/>
          <a:p>
            <a:fld id="{174FD0C4-5603-2E42-8431-DC0A86383F9D}" type="slidenum">
              <a:rPr lang="en-US" smtClean="0"/>
              <a:t>8</a:t>
            </a:fld>
            <a:endParaRPr lang="en-US"/>
          </a:p>
        </p:txBody>
      </p:sp>
    </p:spTree>
    <p:extLst>
      <p:ext uri="{BB962C8B-B14F-4D97-AF65-F5344CB8AC3E}">
        <p14:creationId xmlns:p14="http://schemas.microsoft.com/office/powerpoint/2010/main" val="607741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Output map</a:t>
            </a:r>
            <a:r>
              <a:rPr lang="en-US" baseline="0" dirty="0" smtClean="0"/>
              <a:t> to the metrics we want to capture: this is what we would get and show how it relates to what we want to capture:</a:t>
            </a:r>
            <a:endParaRPr lang="en-US" dirty="0" smtClean="0"/>
          </a:p>
          <a:p>
            <a:endParaRPr lang="en-US" baseline="0" dirty="0" smtClean="0"/>
          </a:p>
          <a:p>
            <a:r>
              <a:rPr lang="en-US" baseline="0" dirty="0" smtClean="0"/>
              <a:t>So we can show the results of several runs over time:  how coders have developed, system info, and perf has developed</a:t>
            </a:r>
          </a:p>
          <a:p>
            <a:endParaRPr lang="en-US" baseline="0" dirty="0" smtClean="0"/>
          </a:p>
        </p:txBody>
      </p:sp>
      <p:sp>
        <p:nvSpPr>
          <p:cNvPr id="4" name="Slide Number Placeholder 3"/>
          <p:cNvSpPr>
            <a:spLocks noGrp="1"/>
          </p:cNvSpPr>
          <p:nvPr>
            <p:ph type="sldNum" sz="quarter" idx="10"/>
          </p:nvPr>
        </p:nvSpPr>
        <p:spPr/>
        <p:txBody>
          <a:bodyPr/>
          <a:lstStyle/>
          <a:p>
            <a:fld id="{174FD0C4-5603-2E42-8431-DC0A86383F9D}" type="slidenum">
              <a:rPr lang="en-US" smtClean="0"/>
              <a:t>9</a:t>
            </a:fld>
            <a:endParaRPr lang="en-US"/>
          </a:p>
        </p:txBody>
      </p:sp>
    </p:spTree>
    <p:extLst>
      <p:ext uri="{BB962C8B-B14F-4D97-AF65-F5344CB8AC3E}">
        <p14:creationId xmlns:p14="http://schemas.microsoft.com/office/powerpoint/2010/main" val="1018292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Text files are Trace and profiles for </a:t>
            </a:r>
            <a:r>
              <a:rPr lang="en-US" baseline="0" dirty="0" err="1" smtClean="0"/>
              <a:t>nwchem</a:t>
            </a:r>
            <a:r>
              <a:rPr lang="en-US" baseline="0" dirty="0" smtClean="0"/>
              <a:t> runs</a:t>
            </a:r>
          </a:p>
        </p:txBody>
      </p:sp>
      <p:sp>
        <p:nvSpPr>
          <p:cNvPr id="4" name="Slide Number Placeholder 3"/>
          <p:cNvSpPr>
            <a:spLocks noGrp="1"/>
          </p:cNvSpPr>
          <p:nvPr>
            <p:ph type="sldNum" sz="quarter" idx="10"/>
          </p:nvPr>
        </p:nvSpPr>
        <p:spPr/>
        <p:txBody>
          <a:bodyPr/>
          <a:lstStyle/>
          <a:p>
            <a:fld id="{174FD0C4-5603-2E42-8431-DC0A86383F9D}" type="slidenum">
              <a:rPr lang="en-US" smtClean="0"/>
              <a:t>10</a:t>
            </a:fld>
            <a:endParaRPr lang="en-US"/>
          </a:p>
        </p:txBody>
      </p:sp>
    </p:spTree>
    <p:extLst>
      <p:ext uri="{BB962C8B-B14F-4D97-AF65-F5344CB8AC3E}">
        <p14:creationId xmlns:p14="http://schemas.microsoft.com/office/powerpoint/2010/main" val="1597743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tiff"/><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7870" y="987611"/>
            <a:ext cx="8338930" cy="2387600"/>
          </a:xfrm>
        </p:spPr>
        <p:txBody>
          <a:bodyPr anchor="b">
            <a:normAutofit/>
          </a:bodyPr>
          <a:lstStyle>
            <a:lvl1pPr algn="l">
              <a:defRPr sz="4800" b="1" i="0">
                <a:latin typeface="Arial" charset="0"/>
                <a:ea typeface="Arial" charset="0"/>
                <a:cs typeface="Arial"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347870" y="3467286"/>
            <a:ext cx="8338930" cy="1655762"/>
          </a:xfrm>
        </p:spPr>
        <p:txBody>
          <a:bodyPr/>
          <a:lstStyle>
            <a:lvl1pPr marL="0" indent="0" algn="l">
              <a:buNone/>
              <a:defRPr sz="2400" b="0" i="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845503"/>
            <a:ext cx="8229600" cy="39206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2143125" cy="528490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65125"/>
            <a:ext cx="5972175" cy="528490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p:cNvPicPr>
            <a:picLocks noChangeAspect="1"/>
          </p:cNvPicPr>
          <p:nvPr userDrawn="1"/>
        </p:nvPicPr>
        <p:blipFill>
          <a:blip r:embed="rId2"/>
          <a:stretch>
            <a:fillRect/>
          </a:stretch>
        </p:blipFill>
        <p:spPr>
          <a:xfrm>
            <a:off x="3912704" y="6070048"/>
            <a:ext cx="1219200" cy="555537"/>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88031" y="6055766"/>
            <a:ext cx="641350" cy="569819"/>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7930" y="1709739"/>
            <a:ext cx="834887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337930" y="4589465"/>
            <a:ext cx="8348870" cy="123486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57809" y="1825625"/>
            <a:ext cx="41148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72000" y="1825625"/>
            <a:ext cx="41148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7809" y="365126"/>
            <a:ext cx="8158732"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57809" y="1681163"/>
            <a:ext cx="4114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57809" y="2505075"/>
            <a:ext cx="411480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572000" y="1681163"/>
            <a:ext cx="4114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72000" y="2505075"/>
            <a:ext cx="411480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7870" y="457200"/>
            <a:ext cx="3231149"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0" y="987426"/>
            <a:ext cx="479940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7870" y="2057400"/>
            <a:ext cx="32311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7390" y="987426"/>
            <a:ext cx="4799409"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
        <p:nvSpPr>
          <p:cNvPr id="8" name="Title 1"/>
          <p:cNvSpPr>
            <a:spLocks noGrp="1"/>
          </p:cNvSpPr>
          <p:nvPr>
            <p:ph type="title"/>
          </p:nvPr>
        </p:nvSpPr>
        <p:spPr>
          <a:xfrm>
            <a:off x="347870" y="457200"/>
            <a:ext cx="3231149" cy="1600200"/>
          </a:xfrm>
        </p:spPr>
        <p:txBody>
          <a:bodyPr anchor="b"/>
          <a:lstStyle>
            <a:lvl1pPr>
              <a:defRPr sz="3200"/>
            </a:lvl1pPr>
          </a:lstStyle>
          <a:p>
            <a:r>
              <a:rPr lang="en-US" smtClean="0"/>
              <a:t>Click to edit Master title style</a:t>
            </a:r>
            <a:endParaRPr lang="en-US" dirty="0"/>
          </a:p>
        </p:txBody>
      </p:sp>
      <p:sp>
        <p:nvSpPr>
          <p:cNvPr id="9" name="Text Placeholder 3"/>
          <p:cNvSpPr>
            <a:spLocks noGrp="1"/>
          </p:cNvSpPr>
          <p:nvPr>
            <p:ph type="body" sz="half" idx="2"/>
          </p:nvPr>
        </p:nvSpPr>
        <p:spPr>
          <a:xfrm>
            <a:off x="347870" y="2057400"/>
            <a:ext cx="32311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809" y="365126"/>
            <a:ext cx="8328991" cy="1325563"/>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57809" y="1825625"/>
            <a:ext cx="8328991" cy="392913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3543300" y="6337101"/>
            <a:ext cx="2057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716D9922-87B3-6043-9531-5184EA303DC1}" type="slidenum">
              <a:rPr lang="en-US" smtClean="0"/>
              <a:pPr/>
              <a:t>‹#›</a:t>
            </a:fld>
            <a:endParaRPr lang="en-US"/>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288" userDrawn="1">
          <p15:clr>
            <a:srgbClr val="F26B43"/>
          </p15:clr>
        </p15:guide>
        <p15:guide id="4" pos="5472" userDrawn="1">
          <p15:clr>
            <a:srgbClr val="F26B43"/>
          </p15:clr>
        </p15:guide>
        <p15:guide id="5"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3.tiff"/><Relationship Id="rId7"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png"/><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jpg"/><Relationship Id="rId6" Type="http://schemas.openxmlformats.org/officeDocument/2006/relationships/image" Target="../media/image17.jpeg"/><Relationship Id="rId7"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17.jpe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7.xml"/><Relationship Id="rId5" Type="http://schemas.openxmlformats.org/officeDocument/2006/relationships/image" Target="../media/image21.png"/><Relationship Id="rId6" Type="http://schemas.openxmlformats.org/officeDocument/2006/relationships/image" Target="../media/image3.tiff"/><Relationship Id="rId1" Type="http://schemas.microsoft.com/office/2007/relationships/media" Target="../media/media1.mp4"/><Relationship Id="rId2" Type="http://schemas.openxmlformats.org/officeDocument/2006/relationships/video" Target="../media/media1.mp4"/></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25.tiff"/><Relationship Id="rId6" Type="http://schemas.openxmlformats.org/officeDocument/2006/relationships/image" Target="../media/image26.tiff"/><Relationship Id="rId7" Type="http://schemas.openxmlformats.org/officeDocument/2006/relationships/image" Target="../media/image27.tiff"/><Relationship Id="rId8"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png"/><Relationship Id="rId5"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pn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3.tiff"/><Relationship Id="rId5"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6984" y="933184"/>
            <a:ext cx="8338930" cy="2387600"/>
          </a:xfrm>
        </p:spPr>
        <p:txBody>
          <a:bodyPr>
            <a:normAutofit/>
          </a:bodyPr>
          <a:lstStyle/>
          <a:p>
            <a:r>
              <a:rPr lang="en-US" dirty="0" smtClean="0"/>
              <a:t>Provenance as a diagnostic tool for workflow performance evaluation</a:t>
            </a:r>
            <a:endParaRPr lang="en-US" dirty="0"/>
          </a:p>
        </p:txBody>
      </p:sp>
      <p:sp>
        <p:nvSpPr>
          <p:cNvPr id="3" name="TextBox 2"/>
          <p:cNvSpPr txBox="1"/>
          <p:nvPr/>
        </p:nvSpPr>
        <p:spPr>
          <a:xfrm>
            <a:off x="555172" y="3603171"/>
            <a:ext cx="5029200" cy="1384995"/>
          </a:xfrm>
          <a:prstGeom prst="rect">
            <a:avLst/>
          </a:prstGeom>
          <a:noFill/>
        </p:spPr>
        <p:txBody>
          <a:bodyPr wrap="square" rtlCol="0">
            <a:spAutoFit/>
          </a:bodyPr>
          <a:lstStyle/>
          <a:p>
            <a:r>
              <a:rPr lang="en-US" sz="2800" dirty="0" smtClean="0"/>
              <a:t>Line Pouchard, </a:t>
            </a:r>
            <a:r>
              <a:rPr lang="en-US" sz="2800" dirty="0" err="1" smtClean="0"/>
              <a:t>Abid</a:t>
            </a:r>
            <a:r>
              <a:rPr lang="en-US" sz="2800" dirty="0" smtClean="0"/>
              <a:t> Malik, </a:t>
            </a:r>
            <a:r>
              <a:rPr lang="en-US" sz="2800" dirty="0" err="1" smtClean="0"/>
              <a:t>Huub</a:t>
            </a:r>
            <a:r>
              <a:rPr lang="en-US" sz="2800" dirty="0" smtClean="0"/>
              <a:t> Van Dam, Cong </a:t>
            </a:r>
            <a:r>
              <a:rPr lang="en-US" sz="2800" dirty="0" err="1" smtClean="0"/>
              <a:t>Xie</a:t>
            </a:r>
            <a:r>
              <a:rPr lang="en-US" sz="2800" dirty="0" smtClean="0"/>
              <a:t>, Wei Xu, Kerstin </a:t>
            </a:r>
            <a:r>
              <a:rPr lang="en-US" sz="2800" dirty="0" err="1" smtClean="0"/>
              <a:t>Kleese</a:t>
            </a:r>
            <a:r>
              <a:rPr lang="en-US" sz="2800" dirty="0" smtClean="0"/>
              <a:t> Van Dam</a:t>
            </a:r>
            <a:endParaRPr lang="en-US" sz="2800" dirty="0"/>
          </a:p>
        </p:txBody>
      </p:sp>
      <p:pic>
        <p:nvPicPr>
          <p:cNvPr id="4" name="Picture 3"/>
          <p:cNvPicPr>
            <a:picLocks noChangeAspect="1"/>
          </p:cNvPicPr>
          <p:nvPr/>
        </p:nvPicPr>
        <p:blipFill>
          <a:blip r:embed="rId3"/>
          <a:stretch>
            <a:fillRect/>
          </a:stretch>
        </p:blipFill>
        <p:spPr>
          <a:xfrm>
            <a:off x="555172" y="5712860"/>
            <a:ext cx="1219200" cy="555537"/>
          </a:xfrm>
          <a:prstGeom prst="rect">
            <a:avLst/>
          </a:prstGeom>
        </p:spPr>
      </p:pic>
    </p:spTree>
    <p:extLst>
      <p:ext uri="{BB962C8B-B14F-4D97-AF65-F5344CB8AC3E}">
        <p14:creationId xmlns:p14="http://schemas.microsoft.com/office/powerpoint/2010/main" val="769146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37381" y="409254"/>
            <a:ext cx="2650433" cy="2413162"/>
          </a:xfrm>
        </p:spPr>
        <p:txBody>
          <a:bodyPr>
            <a:normAutofit fontScale="90000"/>
          </a:bodyPr>
          <a:lstStyle/>
          <a:p>
            <a:r>
              <a:rPr lang="en-US" sz="3200" dirty="0"/>
              <a:t>P</a:t>
            </a:r>
            <a:r>
              <a:rPr lang="en-US" sz="3200" dirty="0" smtClean="0"/>
              <a:t>erformance tools need to be extended to extract metrics for workflows</a:t>
            </a:r>
            <a:endParaRPr lang="en-US" sz="3200" dirty="0"/>
          </a:p>
        </p:txBody>
      </p:sp>
      <p:pic>
        <p:nvPicPr>
          <p:cNvPr id="2" name="Picture 1"/>
          <p:cNvPicPr>
            <a:picLocks noChangeAspect="1"/>
          </p:cNvPicPr>
          <p:nvPr/>
        </p:nvPicPr>
        <p:blipFill>
          <a:blip r:embed="rId3"/>
          <a:stretch>
            <a:fillRect/>
          </a:stretch>
        </p:blipFill>
        <p:spPr>
          <a:xfrm>
            <a:off x="3526036" y="535410"/>
            <a:ext cx="5273749" cy="2560342"/>
          </a:xfrm>
          <a:prstGeom prst="rect">
            <a:avLst/>
          </a:prstGeom>
        </p:spPr>
      </p:pic>
      <p:grpSp>
        <p:nvGrpSpPr>
          <p:cNvPr id="10" name="Group 9"/>
          <p:cNvGrpSpPr/>
          <p:nvPr/>
        </p:nvGrpSpPr>
        <p:grpSpPr>
          <a:xfrm>
            <a:off x="-11358" y="3473098"/>
            <a:ext cx="9143999" cy="2017705"/>
            <a:chOff x="1" y="3231245"/>
            <a:chExt cx="9143999" cy="2017705"/>
          </a:xfrm>
        </p:grpSpPr>
        <p:pic>
          <p:nvPicPr>
            <p:cNvPr id="9" name="Picture 8"/>
            <p:cNvPicPr>
              <a:picLocks noChangeAspect="1"/>
            </p:cNvPicPr>
            <p:nvPr/>
          </p:nvPicPr>
          <p:blipFill>
            <a:blip r:embed="rId4"/>
            <a:stretch>
              <a:fillRect/>
            </a:stretch>
          </p:blipFill>
          <p:spPr>
            <a:xfrm>
              <a:off x="2196833" y="3231245"/>
              <a:ext cx="6947167" cy="2011680"/>
            </a:xfrm>
            <a:prstGeom prst="rect">
              <a:avLst/>
            </a:prstGeom>
          </p:spPr>
        </p:pic>
        <p:pic>
          <p:nvPicPr>
            <p:cNvPr id="3" name="Picture 2"/>
            <p:cNvPicPr>
              <a:picLocks noChangeAspect="1"/>
            </p:cNvPicPr>
            <p:nvPr/>
          </p:nvPicPr>
          <p:blipFill>
            <a:blip r:embed="rId5"/>
            <a:stretch>
              <a:fillRect/>
            </a:stretch>
          </p:blipFill>
          <p:spPr>
            <a:xfrm>
              <a:off x="1" y="3233213"/>
              <a:ext cx="5998345" cy="2015737"/>
            </a:xfrm>
            <a:prstGeom prst="rect">
              <a:avLst/>
            </a:prstGeom>
          </p:spPr>
        </p:pic>
      </p:grpSp>
      <p:pic>
        <p:nvPicPr>
          <p:cNvPr id="7" name="Picture 6"/>
          <p:cNvPicPr>
            <a:picLocks noChangeAspect="1"/>
          </p:cNvPicPr>
          <p:nvPr/>
        </p:nvPicPr>
        <p:blipFill>
          <a:blip r:embed="rId6"/>
          <a:stretch>
            <a:fillRect/>
          </a:stretch>
        </p:blipFill>
        <p:spPr>
          <a:xfrm>
            <a:off x="4522304" y="6141485"/>
            <a:ext cx="1219200" cy="555537"/>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84080" y="6041603"/>
            <a:ext cx="737695" cy="655419"/>
          </a:xfrm>
          <a:prstGeom prst="rect">
            <a:avLst/>
          </a:prstGeom>
        </p:spPr>
      </p:pic>
    </p:spTree>
    <p:extLst>
      <p:ext uri="{BB962C8B-B14F-4D97-AF65-F5344CB8AC3E}">
        <p14:creationId xmlns:p14="http://schemas.microsoft.com/office/powerpoint/2010/main" val="8313873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809" y="245857"/>
            <a:ext cx="8328991" cy="1105021"/>
          </a:xfrm>
        </p:spPr>
        <p:txBody>
          <a:bodyPr>
            <a:normAutofit fontScale="90000"/>
          </a:bodyPr>
          <a:lstStyle/>
          <a:p>
            <a:r>
              <a:rPr lang="en-US" smtClean="0"/>
              <a:t>Job </a:t>
            </a:r>
            <a:r>
              <a:rPr lang="en-US" dirty="0"/>
              <a:t>information </a:t>
            </a:r>
            <a:r>
              <a:rPr lang="en-US" dirty="0" smtClean="0"/>
              <a:t>missing from </a:t>
            </a:r>
            <a:r>
              <a:rPr lang="en-US" smtClean="0"/>
              <a:t>performance tools</a:t>
            </a:r>
            <a:r>
              <a:rPr lang="en-US" dirty="0" smtClean="0"/>
              <a:t/>
            </a:r>
            <a:br>
              <a:rPr lang="en-US" dirty="0" smtClean="0"/>
            </a:br>
            <a:endParaRPr lang="en-US" dirty="0"/>
          </a:p>
        </p:txBody>
      </p:sp>
      <p:sp>
        <p:nvSpPr>
          <p:cNvPr id="8" name="TextBox 7"/>
          <p:cNvSpPr txBox="1"/>
          <p:nvPr/>
        </p:nvSpPr>
        <p:spPr>
          <a:xfrm>
            <a:off x="357809" y="1493115"/>
            <a:ext cx="8110329" cy="4524315"/>
          </a:xfrm>
          <a:prstGeom prst="rect">
            <a:avLst/>
          </a:prstGeom>
          <a:noFill/>
        </p:spPr>
        <p:txBody>
          <a:bodyPr wrap="square" rtlCol="0">
            <a:spAutoFit/>
          </a:bodyPr>
          <a:lstStyle/>
          <a:p>
            <a:r>
              <a:rPr lang="mr-IN" dirty="0" err="1" smtClean="0"/>
              <a:t>Northwest</a:t>
            </a:r>
            <a:r>
              <a:rPr lang="mr-IN" dirty="0" smtClean="0"/>
              <a:t> </a:t>
            </a:r>
            <a:r>
              <a:rPr lang="mr-IN" dirty="0" err="1"/>
              <a:t>Computational</a:t>
            </a:r>
            <a:r>
              <a:rPr lang="mr-IN" dirty="0"/>
              <a:t> </a:t>
            </a:r>
            <a:r>
              <a:rPr lang="mr-IN" dirty="0" err="1"/>
              <a:t>Chemistry</a:t>
            </a:r>
            <a:r>
              <a:rPr lang="mr-IN" dirty="0"/>
              <a:t> </a:t>
            </a:r>
            <a:r>
              <a:rPr lang="mr-IN" dirty="0" err="1"/>
              <a:t>Package</a:t>
            </a:r>
            <a:r>
              <a:rPr lang="mr-IN" dirty="0"/>
              <a:t> (</a:t>
            </a:r>
            <a:r>
              <a:rPr lang="mr-IN" dirty="0" err="1"/>
              <a:t>NWChem</a:t>
            </a:r>
            <a:r>
              <a:rPr lang="mr-IN" dirty="0"/>
              <a:t>) </a:t>
            </a:r>
            <a:r>
              <a:rPr lang="mr-IN" dirty="0" smtClean="0"/>
              <a:t>6.</a:t>
            </a:r>
            <a:r>
              <a:rPr lang="en-US" dirty="0" smtClean="0"/>
              <a:t>6</a:t>
            </a:r>
            <a:r>
              <a:rPr lang="mr-IN" dirty="0" smtClean="0"/>
              <a:t> </a:t>
            </a:r>
            <a:endParaRPr lang="en-US" dirty="0" smtClean="0"/>
          </a:p>
          <a:p>
            <a:endParaRPr lang="en-US" dirty="0" smtClean="0"/>
          </a:p>
          <a:p>
            <a:r>
              <a:rPr lang="mr-IN" dirty="0" err="1" smtClean="0"/>
              <a:t>hostname</a:t>
            </a:r>
            <a:r>
              <a:rPr lang="mr-IN" dirty="0" smtClean="0"/>
              <a:t>        </a:t>
            </a:r>
            <a:r>
              <a:rPr lang="mr-IN" dirty="0"/>
              <a:t>= </a:t>
            </a:r>
            <a:r>
              <a:rPr lang="en-US" dirty="0" smtClean="0"/>
              <a:t>hpc1.csc.bnl.gov</a:t>
            </a:r>
            <a:r>
              <a:rPr lang="mr-IN" dirty="0" smtClean="0"/>
              <a:t>    </a:t>
            </a:r>
            <a:endParaRPr lang="en-US" dirty="0" smtClean="0"/>
          </a:p>
          <a:p>
            <a:r>
              <a:rPr lang="mr-IN" dirty="0" err="1" smtClean="0"/>
              <a:t>program</a:t>
            </a:r>
            <a:r>
              <a:rPr lang="mr-IN" dirty="0" smtClean="0"/>
              <a:t>         </a:t>
            </a:r>
            <a:r>
              <a:rPr lang="mr-IN" dirty="0"/>
              <a:t>= ../../../../</a:t>
            </a:r>
            <a:r>
              <a:rPr lang="mr-IN" dirty="0" err="1" smtClean="0"/>
              <a:t>bin</a:t>
            </a:r>
            <a:r>
              <a:rPr lang="mr-IN" dirty="0" smtClean="0"/>
              <a:t>/LINUX64/</a:t>
            </a:r>
            <a:r>
              <a:rPr lang="mr-IN" dirty="0" err="1" smtClean="0"/>
              <a:t>nwche</a:t>
            </a:r>
            <a:r>
              <a:rPr lang="en-US" dirty="0" smtClean="0"/>
              <a:t>m</a:t>
            </a:r>
            <a:r>
              <a:rPr lang="mr-IN" dirty="0" smtClean="0"/>
              <a:t>    </a:t>
            </a:r>
            <a:endParaRPr lang="en-US" dirty="0" smtClean="0"/>
          </a:p>
          <a:p>
            <a:r>
              <a:rPr lang="mr-IN" dirty="0" err="1" smtClean="0"/>
              <a:t>date</a:t>
            </a:r>
            <a:r>
              <a:rPr lang="mr-IN" dirty="0" smtClean="0"/>
              <a:t>            </a:t>
            </a:r>
            <a:r>
              <a:rPr lang="mr-IN" dirty="0"/>
              <a:t>= </a:t>
            </a:r>
            <a:r>
              <a:rPr lang="de-DE" dirty="0" err="1"/>
              <a:t>Fri</a:t>
            </a:r>
            <a:r>
              <a:rPr lang="de-DE" dirty="0"/>
              <a:t> Feb  3 10:56:28 2017</a:t>
            </a:r>
            <a:r>
              <a:rPr lang="mr-IN" dirty="0" smtClean="0"/>
              <a:t>    </a:t>
            </a:r>
            <a:endParaRPr lang="en-US" dirty="0" smtClean="0"/>
          </a:p>
          <a:p>
            <a:r>
              <a:rPr lang="mr-IN" dirty="0" err="1" smtClean="0"/>
              <a:t>compiled</a:t>
            </a:r>
            <a:r>
              <a:rPr lang="mr-IN" dirty="0" smtClean="0"/>
              <a:t>        </a:t>
            </a:r>
            <a:r>
              <a:rPr lang="mr-IN" dirty="0"/>
              <a:t>= </a:t>
            </a:r>
            <a:r>
              <a:rPr lang="en-US" dirty="0"/>
              <a:t>Wed_Feb_01_22:15:51_2017</a:t>
            </a:r>
            <a:r>
              <a:rPr lang="mr-IN" dirty="0" smtClean="0"/>
              <a:t>    </a:t>
            </a:r>
            <a:endParaRPr lang="en-US" dirty="0" smtClean="0"/>
          </a:p>
          <a:p>
            <a:r>
              <a:rPr lang="mr-IN" dirty="0" err="1" smtClean="0"/>
              <a:t>source</a:t>
            </a:r>
            <a:r>
              <a:rPr lang="mr-IN" dirty="0" smtClean="0"/>
              <a:t>          </a:t>
            </a:r>
            <a:r>
              <a:rPr lang="mr-IN" dirty="0"/>
              <a:t>= </a:t>
            </a:r>
            <a:r>
              <a:rPr lang="en-US" dirty="0"/>
              <a:t>/home/</a:t>
            </a:r>
            <a:r>
              <a:rPr lang="en-US" dirty="0" err="1"/>
              <a:t>hvandam</a:t>
            </a:r>
            <a:r>
              <a:rPr lang="en-US" dirty="0"/>
              <a:t>/</a:t>
            </a:r>
            <a:r>
              <a:rPr lang="en-US" dirty="0" err="1"/>
              <a:t>scorep</a:t>
            </a:r>
            <a:r>
              <a:rPr lang="en-US" dirty="0"/>
              <a:t>/</a:t>
            </a:r>
            <a:r>
              <a:rPr lang="en-US" dirty="0" err="1"/>
              <a:t>nwchem</a:t>
            </a:r>
            <a:r>
              <a:rPr lang="en-US" dirty="0"/>
              <a:t>-dev</a:t>
            </a:r>
            <a:endParaRPr lang="en-US" dirty="0" smtClean="0"/>
          </a:p>
          <a:p>
            <a:r>
              <a:rPr lang="mr-IN" dirty="0" err="1" smtClean="0"/>
              <a:t>nwchem</a:t>
            </a:r>
            <a:r>
              <a:rPr lang="mr-IN" dirty="0" smtClean="0"/>
              <a:t> </a:t>
            </a:r>
            <a:r>
              <a:rPr lang="mr-IN" dirty="0" err="1"/>
              <a:t>branch</a:t>
            </a:r>
            <a:r>
              <a:rPr lang="mr-IN" dirty="0"/>
              <a:t>   = </a:t>
            </a:r>
            <a:r>
              <a:rPr lang="mr-IN" dirty="0" err="1"/>
              <a:t>Development</a:t>
            </a:r>
            <a:r>
              <a:rPr lang="mr-IN" dirty="0"/>
              <a:t>    </a:t>
            </a:r>
            <a:endParaRPr lang="en-US" dirty="0" smtClean="0"/>
          </a:p>
          <a:p>
            <a:r>
              <a:rPr lang="mr-IN" dirty="0" err="1" smtClean="0"/>
              <a:t>nwchem</a:t>
            </a:r>
            <a:r>
              <a:rPr lang="mr-IN" dirty="0" smtClean="0"/>
              <a:t> </a:t>
            </a:r>
            <a:r>
              <a:rPr lang="mr-IN" dirty="0" err="1"/>
              <a:t>revision</a:t>
            </a:r>
            <a:r>
              <a:rPr lang="mr-IN" dirty="0"/>
              <a:t> = </a:t>
            </a:r>
            <a:r>
              <a:rPr lang="mr-IN" dirty="0" smtClean="0"/>
              <a:t>2</a:t>
            </a:r>
            <a:r>
              <a:rPr lang="en-US" dirty="0" smtClean="0"/>
              <a:t>8991</a:t>
            </a:r>
            <a:r>
              <a:rPr lang="mr-IN" dirty="0" smtClean="0"/>
              <a:t>    </a:t>
            </a:r>
            <a:endParaRPr lang="en-US" dirty="0" smtClean="0"/>
          </a:p>
          <a:p>
            <a:r>
              <a:rPr lang="mr-IN" dirty="0" err="1" smtClean="0"/>
              <a:t>ga</a:t>
            </a:r>
            <a:r>
              <a:rPr lang="mr-IN" dirty="0" smtClean="0"/>
              <a:t> </a:t>
            </a:r>
            <a:r>
              <a:rPr lang="mr-IN" dirty="0" err="1"/>
              <a:t>revision</a:t>
            </a:r>
            <a:r>
              <a:rPr lang="mr-IN" dirty="0"/>
              <a:t>     = </a:t>
            </a:r>
            <a:r>
              <a:rPr lang="mr-IN" dirty="0" smtClean="0"/>
              <a:t>101</a:t>
            </a:r>
            <a:r>
              <a:rPr lang="en-US" dirty="0" smtClean="0"/>
              <a:t>4</a:t>
            </a:r>
            <a:r>
              <a:rPr lang="mr-IN" dirty="0" smtClean="0"/>
              <a:t>7    </a:t>
            </a:r>
            <a:endParaRPr lang="en-US" dirty="0" smtClean="0"/>
          </a:p>
          <a:p>
            <a:r>
              <a:rPr lang="mr-IN" dirty="0" err="1" smtClean="0"/>
              <a:t>input</a:t>
            </a:r>
            <a:r>
              <a:rPr lang="mr-IN" dirty="0" smtClean="0"/>
              <a:t>           </a:t>
            </a:r>
            <a:r>
              <a:rPr lang="mr-IN" dirty="0"/>
              <a:t>= ../</a:t>
            </a:r>
            <a:r>
              <a:rPr lang="mr-IN" dirty="0" smtClean="0"/>
              <a:t>h2o.nw    </a:t>
            </a:r>
            <a:endParaRPr lang="en-US" dirty="0" smtClean="0"/>
          </a:p>
          <a:p>
            <a:r>
              <a:rPr lang="mr-IN" dirty="0" err="1" smtClean="0"/>
              <a:t>prefix</a:t>
            </a:r>
            <a:r>
              <a:rPr lang="mr-IN" dirty="0" smtClean="0"/>
              <a:t>          </a:t>
            </a:r>
            <a:r>
              <a:rPr lang="mr-IN" dirty="0"/>
              <a:t>= </a:t>
            </a:r>
            <a:r>
              <a:rPr lang="en-US" dirty="0"/>
              <a:t>h2o-dat.</a:t>
            </a:r>
            <a:r>
              <a:rPr lang="mr-IN" dirty="0" smtClean="0"/>
              <a:t>    </a:t>
            </a:r>
            <a:endParaRPr lang="en-US" dirty="0" smtClean="0"/>
          </a:p>
          <a:p>
            <a:r>
              <a:rPr lang="mr-IN" dirty="0" err="1" smtClean="0"/>
              <a:t>data</a:t>
            </a:r>
            <a:r>
              <a:rPr lang="mr-IN" dirty="0" smtClean="0"/>
              <a:t> </a:t>
            </a:r>
            <a:r>
              <a:rPr lang="mr-IN" dirty="0" err="1"/>
              <a:t>base</a:t>
            </a:r>
            <a:r>
              <a:rPr lang="mr-IN" dirty="0"/>
              <a:t>       = </a:t>
            </a:r>
            <a:r>
              <a:rPr lang="mr-IN" dirty="0" smtClean="0"/>
              <a:t>./</a:t>
            </a:r>
            <a:r>
              <a:rPr lang="en-US" dirty="0"/>
              <a:t>h2o-dat.</a:t>
            </a:r>
            <a:r>
              <a:rPr lang="mr-IN" dirty="0" err="1" smtClean="0"/>
              <a:t>db</a:t>
            </a:r>
            <a:r>
              <a:rPr lang="mr-IN" dirty="0" smtClean="0"/>
              <a:t>    </a:t>
            </a:r>
            <a:endParaRPr lang="en-US" dirty="0" smtClean="0"/>
          </a:p>
          <a:p>
            <a:r>
              <a:rPr lang="mr-IN" dirty="0" err="1" smtClean="0"/>
              <a:t>status</a:t>
            </a:r>
            <a:r>
              <a:rPr lang="mr-IN" dirty="0" smtClean="0"/>
              <a:t>          </a:t>
            </a:r>
            <a:r>
              <a:rPr lang="mr-IN" dirty="0"/>
              <a:t>= </a:t>
            </a:r>
            <a:r>
              <a:rPr lang="mr-IN" dirty="0" err="1"/>
              <a:t>startup</a:t>
            </a:r>
            <a:r>
              <a:rPr lang="mr-IN" dirty="0"/>
              <a:t>    </a:t>
            </a:r>
            <a:endParaRPr lang="en-US" dirty="0" smtClean="0"/>
          </a:p>
          <a:p>
            <a:r>
              <a:rPr lang="mr-IN" dirty="0" err="1" smtClean="0"/>
              <a:t>nproc</a:t>
            </a:r>
            <a:r>
              <a:rPr lang="mr-IN" dirty="0" smtClean="0"/>
              <a:t>           </a:t>
            </a:r>
            <a:r>
              <a:rPr lang="mr-IN" dirty="0"/>
              <a:t>=       </a:t>
            </a:r>
            <a:r>
              <a:rPr lang="en-US" dirty="0"/>
              <a:t>4</a:t>
            </a:r>
            <a:r>
              <a:rPr lang="mr-IN" dirty="0" smtClean="0"/>
              <a:t>   </a:t>
            </a:r>
            <a:endParaRPr lang="en-US" dirty="0" smtClean="0"/>
          </a:p>
          <a:p>
            <a:r>
              <a:rPr lang="mr-IN" dirty="0" err="1" smtClean="0"/>
              <a:t>time</a:t>
            </a:r>
            <a:r>
              <a:rPr lang="mr-IN" dirty="0" smtClean="0"/>
              <a:t> </a:t>
            </a:r>
            <a:r>
              <a:rPr lang="mr-IN" dirty="0" err="1"/>
              <a:t>left</a:t>
            </a:r>
            <a:r>
              <a:rPr lang="mr-IN" dirty="0"/>
              <a:t>       =   </a:t>
            </a:r>
            <a:r>
              <a:rPr lang="en-US" dirty="0" smtClean="0"/>
              <a:t>2390 </a:t>
            </a:r>
            <a:r>
              <a:rPr lang="mr-IN" dirty="0" err="1" smtClean="0"/>
              <a:t>s</a:t>
            </a:r>
            <a:endParaRPr lang="en-US" dirty="0"/>
          </a:p>
        </p:txBody>
      </p:sp>
      <p:sp>
        <p:nvSpPr>
          <p:cNvPr id="3" name="Oval Callout 2"/>
          <p:cNvSpPr/>
          <p:nvPr/>
        </p:nvSpPr>
        <p:spPr>
          <a:xfrm>
            <a:off x="6553198" y="2206030"/>
            <a:ext cx="914400" cy="612648"/>
          </a:xfrm>
          <a:prstGeom prst="wedgeEllipseCallout">
            <a:avLst>
              <a:gd name="adj1" fmla="val -201785"/>
              <a:gd name="adj2" fmla="val 89152"/>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StartTime</a:t>
            </a:r>
            <a:endParaRPr lang="en-US" dirty="0"/>
          </a:p>
        </p:txBody>
      </p:sp>
      <p:sp>
        <p:nvSpPr>
          <p:cNvPr id="4" name="Oval Callout 3"/>
          <p:cNvSpPr/>
          <p:nvPr/>
        </p:nvSpPr>
        <p:spPr>
          <a:xfrm>
            <a:off x="7178889" y="2960915"/>
            <a:ext cx="1632859" cy="612648"/>
          </a:xfrm>
          <a:prstGeom prst="wedgeEllipseCallout">
            <a:avLst>
              <a:gd name="adj1" fmla="val -202166"/>
              <a:gd name="adj2" fmla="val 9803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Version</a:t>
            </a:r>
            <a:endParaRPr lang="en-US" dirty="0"/>
          </a:p>
        </p:txBody>
      </p:sp>
      <p:sp>
        <p:nvSpPr>
          <p:cNvPr id="5" name="Right Brace 4"/>
          <p:cNvSpPr/>
          <p:nvPr/>
        </p:nvSpPr>
        <p:spPr>
          <a:xfrm>
            <a:off x="3940629" y="3567359"/>
            <a:ext cx="511628" cy="601869"/>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Oval Callout 5"/>
          <p:cNvSpPr/>
          <p:nvPr/>
        </p:nvSpPr>
        <p:spPr>
          <a:xfrm>
            <a:off x="6977504" y="1101009"/>
            <a:ext cx="2035629" cy="962784"/>
          </a:xfrm>
          <a:prstGeom prst="wedgeEllipseCallout">
            <a:avLst>
              <a:gd name="adj1" fmla="val -79122"/>
              <a:gd name="adj2" fmla="val 1049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Application Name</a:t>
            </a:r>
            <a:endParaRPr lang="en-US"/>
          </a:p>
        </p:txBody>
      </p:sp>
      <p:sp>
        <p:nvSpPr>
          <p:cNvPr id="7" name="Oval Callout 6"/>
          <p:cNvSpPr/>
          <p:nvPr/>
        </p:nvSpPr>
        <p:spPr>
          <a:xfrm>
            <a:off x="6096236" y="4735286"/>
            <a:ext cx="1828324" cy="612648"/>
          </a:xfrm>
          <a:prstGeom prst="wedgeEllipseCallout">
            <a:avLst>
              <a:gd name="adj1" fmla="val -196474"/>
              <a:gd name="adj2" fmla="val 114028"/>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Time Allocated</a:t>
            </a:r>
            <a:endParaRPr lang="en-US"/>
          </a:p>
        </p:txBody>
      </p:sp>
      <p:pic>
        <p:nvPicPr>
          <p:cNvPr id="9" name="Picture 8"/>
          <p:cNvPicPr>
            <a:picLocks noChangeAspect="1"/>
          </p:cNvPicPr>
          <p:nvPr/>
        </p:nvPicPr>
        <p:blipFill>
          <a:blip r:embed="rId3"/>
          <a:stretch>
            <a:fillRect/>
          </a:stretch>
        </p:blipFill>
        <p:spPr>
          <a:xfrm>
            <a:off x="4522304" y="6141485"/>
            <a:ext cx="1219200" cy="55553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4080" y="6041603"/>
            <a:ext cx="737695" cy="655419"/>
          </a:xfrm>
          <a:prstGeom prst="rect">
            <a:avLst/>
          </a:prstGeom>
        </p:spPr>
      </p:pic>
    </p:spTree>
    <p:extLst>
      <p:ext uri="{BB962C8B-B14F-4D97-AF65-F5344CB8AC3E}">
        <p14:creationId xmlns:p14="http://schemas.microsoft.com/office/powerpoint/2010/main" val="11429939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171" y="365126"/>
            <a:ext cx="8643258" cy="679903"/>
          </a:xfrm>
        </p:spPr>
        <p:txBody>
          <a:bodyPr>
            <a:normAutofit fontScale="90000"/>
          </a:bodyPr>
          <a:lstStyle/>
          <a:p>
            <a:r>
              <a:rPr lang="en-US" dirty="0"/>
              <a:t>Provenance relates changes in performance to changes in software and system</a:t>
            </a:r>
          </a:p>
        </p:txBody>
      </p:sp>
      <p:sp>
        <p:nvSpPr>
          <p:cNvPr id="3" name="Text Placeholder 2"/>
          <p:cNvSpPr>
            <a:spLocks noGrp="1"/>
          </p:cNvSpPr>
          <p:nvPr>
            <p:ph type="body" idx="1"/>
          </p:nvPr>
        </p:nvSpPr>
        <p:spPr>
          <a:xfrm>
            <a:off x="357809" y="1589320"/>
            <a:ext cx="4114800" cy="464001"/>
          </a:xfrm>
        </p:spPr>
        <p:txBody>
          <a:bodyPr/>
          <a:lstStyle/>
          <a:p>
            <a:r>
              <a:rPr lang="en-US" b="0" i="1" dirty="0" smtClean="0"/>
              <a:t>Performance Metrics</a:t>
            </a:r>
            <a:r>
              <a:rPr lang="en-US" b="0" dirty="0" smtClean="0"/>
              <a:t>	</a:t>
            </a:r>
            <a:endParaRPr lang="en-US" b="0" dirty="0"/>
          </a:p>
        </p:txBody>
      </p:sp>
      <p:sp>
        <p:nvSpPr>
          <p:cNvPr id="4" name="Content Placeholder 3"/>
          <p:cNvSpPr>
            <a:spLocks noGrp="1"/>
          </p:cNvSpPr>
          <p:nvPr>
            <p:ph sz="half" idx="2"/>
          </p:nvPr>
        </p:nvSpPr>
        <p:spPr>
          <a:xfrm>
            <a:off x="357809" y="2042430"/>
            <a:ext cx="4114800" cy="3046406"/>
          </a:xfrm>
        </p:spPr>
        <p:txBody>
          <a:bodyPr>
            <a:normAutofit/>
          </a:bodyPr>
          <a:lstStyle/>
          <a:p>
            <a:pPr marL="0" indent="0">
              <a:buNone/>
            </a:pPr>
            <a:r>
              <a:rPr lang="en-US" dirty="0" smtClean="0"/>
              <a:t>Start/End Time</a:t>
            </a:r>
            <a:endParaRPr lang="en-US" dirty="0"/>
          </a:p>
          <a:p>
            <a:pPr marL="0" indent="0">
              <a:buNone/>
            </a:pPr>
            <a:r>
              <a:rPr lang="en-US" dirty="0"/>
              <a:t>Number of Calls</a:t>
            </a:r>
          </a:p>
          <a:p>
            <a:pPr marL="0" indent="0">
              <a:buNone/>
            </a:pPr>
            <a:r>
              <a:rPr lang="en-US" dirty="0"/>
              <a:t>I/O </a:t>
            </a:r>
            <a:r>
              <a:rPr lang="en-US" dirty="0" smtClean="0"/>
              <a:t>Read </a:t>
            </a:r>
            <a:r>
              <a:rPr lang="en-US" dirty="0"/>
              <a:t>and </a:t>
            </a:r>
            <a:r>
              <a:rPr lang="en-US" dirty="0" smtClean="0"/>
              <a:t>Write</a:t>
            </a:r>
          </a:p>
          <a:p>
            <a:pPr marL="0" indent="0">
              <a:buNone/>
            </a:pPr>
            <a:r>
              <a:rPr lang="en-US" dirty="0"/>
              <a:t>Memory </a:t>
            </a:r>
            <a:r>
              <a:rPr lang="en-US" dirty="0" smtClean="0"/>
              <a:t>usage</a:t>
            </a:r>
          </a:p>
          <a:p>
            <a:pPr marL="0" indent="0">
              <a:buNone/>
            </a:pPr>
            <a:r>
              <a:rPr lang="en-US" dirty="0" smtClean="0"/>
              <a:t>Communication </a:t>
            </a:r>
            <a:r>
              <a:rPr lang="en-US" dirty="0"/>
              <a:t>Time</a:t>
            </a:r>
          </a:p>
          <a:p>
            <a:pPr marL="0" indent="0">
              <a:buNone/>
            </a:pPr>
            <a:r>
              <a:rPr lang="en-US" dirty="0"/>
              <a:t>Interconnect Performance</a:t>
            </a:r>
            <a:endParaRPr lang="en-US" dirty="0">
              <a:solidFill>
                <a:srgbClr val="FF0000"/>
              </a:solidFill>
            </a:endParaRPr>
          </a:p>
          <a:p>
            <a:pPr marL="0" indent="0">
              <a:buNone/>
            </a:pPr>
            <a:endParaRPr lang="en-US" dirty="0">
              <a:solidFill>
                <a:srgbClr val="FF0000"/>
              </a:solidFill>
            </a:endParaRPr>
          </a:p>
          <a:p>
            <a:pPr marL="0" indent="0">
              <a:buNone/>
            </a:pPr>
            <a:endParaRPr lang="en-US" dirty="0"/>
          </a:p>
        </p:txBody>
      </p:sp>
      <p:sp>
        <p:nvSpPr>
          <p:cNvPr id="5" name="Text Placeholder 4"/>
          <p:cNvSpPr>
            <a:spLocks noGrp="1"/>
          </p:cNvSpPr>
          <p:nvPr>
            <p:ph type="body" sz="quarter" idx="3"/>
          </p:nvPr>
        </p:nvSpPr>
        <p:spPr>
          <a:xfrm>
            <a:off x="4571999" y="1600202"/>
            <a:ext cx="4425043" cy="464002"/>
          </a:xfrm>
        </p:spPr>
        <p:txBody>
          <a:bodyPr>
            <a:normAutofit/>
          </a:bodyPr>
          <a:lstStyle/>
          <a:p>
            <a:r>
              <a:rPr lang="en-US" b="0" i="1" dirty="0" smtClean="0"/>
              <a:t>Provenance characteristics</a:t>
            </a:r>
            <a:endParaRPr lang="en-US" b="0" i="1" dirty="0"/>
          </a:p>
        </p:txBody>
      </p:sp>
      <p:sp>
        <p:nvSpPr>
          <p:cNvPr id="6" name="Content Placeholder 5"/>
          <p:cNvSpPr>
            <a:spLocks noGrp="1"/>
          </p:cNvSpPr>
          <p:nvPr>
            <p:ph sz="quarter" idx="4"/>
          </p:nvPr>
        </p:nvSpPr>
        <p:spPr>
          <a:xfrm>
            <a:off x="4572000" y="2042429"/>
            <a:ext cx="4425042" cy="4401914"/>
          </a:xfrm>
        </p:spPr>
        <p:txBody>
          <a:bodyPr/>
          <a:lstStyle/>
          <a:p>
            <a:pPr marL="0" indent="0">
              <a:buNone/>
            </a:pPr>
            <a:r>
              <a:rPr lang="en-US" dirty="0"/>
              <a:t>Application names, </a:t>
            </a:r>
            <a:r>
              <a:rPr lang="en-US" dirty="0" smtClean="0"/>
              <a:t>versions</a:t>
            </a:r>
          </a:p>
          <a:p>
            <a:pPr marL="0" indent="0">
              <a:buNone/>
            </a:pPr>
            <a:r>
              <a:rPr lang="en-US" dirty="0" smtClean="0"/>
              <a:t>Input </a:t>
            </a:r>
            <a:r>
              <a:rPr lang="en-US" dirty="0"/>
              <a:t>data</a:t>
            </a:r>
          </a:p>
          <a:p>
            <a:pPr marL="0" indent="0">
              <a:buNone/>
            </a:pPr>
            <a:r>
              <a:rPr lang="en-US" dirty="0"/>
              <a:t>Use </a:t>
            </a:r>
            <a:r>
              <a:rPr lang="en-US" dirty="0" smtClean="0"/>
              <a:t>Cases, </a:t>
            </a:r>
            <a:r>
              <a:rPr lang="en-US" dirty="0"/>
              <a:t>Job </a:t>
            </a:r>
            <a:r>
              <a:rPr lang="en-US" dirty="0" smtClean="0"/>
              <a:t>configuration</a:t>
            </a:r>
            <a:endParaRPr lang="en-US" dirty="0"/>
          </a:p>
          <a:p>
            <a:pPr marL="0" indent="0">
              <a:buNone/>
            </a:pPr>
            <a:r>
              <a:rPr lang="en-US" dirty="0"/>
              <a:t>Host names, architectures</a:t>
            </a:r>
          </a:p>
          <a:p>
            <a:pPr marL="0" indent="0">
              <a:buNone/>
            </a:pPr>
            <a:r>
              <a:rPr lang="en-US" dirty="0"/>
              <a:t>System software stack</a:t>
            </a:r>
          </a:p>
          <a:p>
            <a:pPr marL="0" indent="0">
              <a:buNone/>
            </a:pPr>
            <a:r>
              <a:rPr lang="en-US" dirty="0"/>
              <a:t>Decisions</a:t>
            </a:r>
          </a:p>
          <a:p>
            <a:pPr marL="0" indent="0">
              <a:buNone/>
            </a:pPr>
            <a:endParaRPr lang="en-US" dirty="0"/>
          </a:p>
        </p:txBody>
      </p:sp>
      <p:pic>
        <p:nvPicPr>
          <p:cNvPr id="7" name="Picture 6"/>
          <p:cNvPicPr>
            <a:picLocks noChangeAspect="1"/>
          </p:cNvPicPr>
          <p:nvPr/>
        </p:nvPicPr>
        <p:blipFill>
          <a:blip r:embed="rId3"/>
          <a:stretch>
            <a:fillRect/>
          </a:stretch>
        </p:blipFill>
        <p:spPr>
          <a:xfrm>
            <a:off x="3912705" y="6003787"/>
            <a:ext cx="1219200" cy="55553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4080" y="6041603"/>
            <a:ext cx="737695" cy="655419"/>
          </a:xfrm>
          <a:prstGeom prst="rect">
            <a:avLst/>
          </a:prstGeom>
        </p:spPr>
      </p:pic>
    </p:spTree>
    <p:extLst>
      <p:ext uri="{BB962C8B-B14F-4D97-AF65-F5344CB8AC3E}">
        <p14:creationId xmlns:p14="http://schemas.microsoft.com/office/powerpoint/2010/main" val="10516866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809" y="365127"/>
            <a:ext cx="8328991" cy="919652"/>
          </a:xfrm>
        </p:spPr>
        <p:txBody>
          <a:bodyPr/>
          <a:lstStyle/>
          <a:p>
            <a:r>
              <a:rPr lang="en-US" dirty="0" err="1"/>
              <a:t>Chimbuko</a:t>
            </a:r>
            <a:r>
              <a:rPr lang="en-US" dirty="0"/>
              <a:t> provenance framework</a:t>
            </a:r>
          </a:p>
        </p:txBody>
      </p:sp>
      <p:sp>
        <p:nvSpPr>
          <p:cNvPr id="3" name="Content Placeholder 2"/>
          <p:cNvSpPr>
            <a:spLocks noGrp="1"/>
          </p:cNvSpPr>
          <p:nvPr>
            <p:ph idx="1"/>
          </p:nvPr>
        </p:nvSpPr>
        <p:spPr>
          <a:xfrm>
            <a:off x="449249" y="1479035"/>
            <a:ext cx="3494078" cy="4836040"/>
          </a:xfrm>
        </p:spPr>
        <p:txBody>
          <a:bodyPr>
            <a:normAutofit fontScale="92500" lnSpcReduction="20000"/>
          </a:bodyPr>
          <a:lstStyle/>
          <a:p>
            <a:pPr marL="0" lvl="1" indent="0">
              <a:spcBef>
                <a:spcPts val="1000"/>
              </a:spcBef>
              <a:buNone/>
            </a:pPr>
            <a:r>
              <a:rPr lang="en-US" dirty="0" smtClean="0"/>
              <a:t>A unique </a:t>
            </a:r>
            <a:r>
              <a:rPr lang="en-US" dirty="0"/>
              <a:t>capability to capture, analyze and visualize workflow performance evolution over </a:t>
            </a:r>
            <a:r>
              <a:rPr lang="en-US" dirty="0" smtClean="0"/>
              <a:t>time</a:t>
            </a:r>
          </a:p>
          <a:p>
            <a:pPr marL="0" lvl="1" indent="0">
              <a:spcBef>
                <a:spcPts val="1000"/>
              </a:spcBef>
              <a:buNone/>
            </a:pPr>
            <a:r>
              <a:rPr lang="en-US" dirty="0"/>
              <a:t>Systematically captures, stores and correlates provenance  and performance metrics of workflows and </a:t>
            </a:r>
            <a:r>
              <a:rPr lang="en-US" dirty="0" smtClean="0"/>
              <a:t>systems</a:t>
            </a:r>
          </a:p>
          <a:p>
            <a:pPr marL="0" lvl="1" indent="0">
              <a:spcBef>
                <a:spcPts val="1000"/>
              </a:spcBef>
              <a:buNone/>
            </a:pPr>
            <a:r>
              <a:rPr lang="en-US" dirty="0" smtClean="0"/>
              <a:t>Ability </a:t>
            </a:r>
            <a:r>
              <a:rPr lang="en-US" dirty="0"/>
              <a:t>to plug in various performance tools incl. ECP </a:t>
            </a:r>
            <a:r>
              <a:rPr lang="en-US" dirty="0" smtClean="0"/>
              <a:t>Tuning and Analysis Utilities</a:t>
            </a:r>
          </a:p>
          <a:p>
            <a:pPr marL="0" lvl="1" indent="0">
              <a:spcBef>
                <a:spcPts val="1000"/>
              </a:spcBef>
              <a:buNone/>
            </a:pPr>
            <a:r>
              <a:rPr lang="en-US" dirty="0" smtClean="0"/>
              <a:t>Instantiates the WFPP Workflow </a:t>
            </a:r>
            <a:r>
              <a:rPr lang="en-US" dirty="0"/>
              <a:t>P</a:t>
            </a:r>
            <a:r>
              <a:rPr lang="en-US" dirty="0" smtClean="0"/>
              <a:t>erformance Provenance ontology to describe metrics</a:t>
            </a:r>
          </a:p>
          <a:p>
            <a:pPr marL="0" lvl="1" indent="0">
              <a:spcBef>
                <a:spcPts val="1000"/>
              </a:spcBef>
              <a:buNone/>
            </a:pPr>
            <a:endParaRPr lang="en-US" dirty="0"/>
          </a:p>
          <a:p>
            <a:pPr marL="228600" lvl="1">
              <a:spcBef>
                <a:spcPts val="1000"/>
              </a:spcBef>
            </a:pPr>
            <a:endParaRPr lang="en-US" sz="1800" b="1" dirty="0"/>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5162" y="5157766"/>
            <a:ext cx="1253353" cy="72980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1305" y="1278069"/>
            <a:ext cx="1219719" cy="548436"/>
          </a:xfrm>
          <a:prstGeom prst="rect">
            <a:avLst/>
          </a:prstGeom>
        </p:spPr>
      </p:pic>
      <p:sp>
        <p:nvSpPr>
          <p:cNvPr id="8" name="TextBox 7"/>
          <p:cNvSpPr txBox="1"/>
          <p:nvPr/>
        </p:nvSpPr>
        <p:spPr>
          <a:xfrm>
            <a:off x="4399722" y="2061131"/>
            <a:ext cx="3379303" cy="3826438"/>
          </a:xfrm>
          <a:prstGeom prst="rect">
            <a:avLst/>
          </a:prstGeom>
          <a:noFill/>
          <a:ln w="31750">
            <a:solidFill>
              <a:srgbClr val="000000"/>
            </a:solidFill>
            <a:prstDash val="lgDash"/>
          </a:ln>
        </p:spPr>
        <p:txBody>
          <a:bodyPr wrap="square" rtlCol="0">
            <a:spAutoFit/>
          </a:bodyPr>
          <a:lstStyle/>
          <a:p>
            <a:endParaRPr lang="en-US"/>
          </a:p>
        </p:txBody>
      </p:sp>
      <p:grpSp>
        <p:nvGrpSpPr>
          <p:cNvPr id="9" name="Group 8"/>
          <p:cNvGrpSpPr/>
          <p:nvPr/>
        </p:nvGrpSpPr>
        <p:grpSpPr>
          <a:xfrm>
            <a:off x="6259739" y="1179443"/>
            <a:ext cx="1307598" cy="717829"/>
            <a:chOff x="1697934" y="291024"/>
            <a:chExt cx="925856" cy="549787"/>
          </a:xfrm>
        </p:grpSpPr>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7934" y="291024"/>
              <a:ext cx="830570" cy="458917"/>
            </a:xfrm>
            <a:prstGeom prst="rect">
              <a:avLst/>
            </a:prstGeom>
          </p:spPr>
        </p:pic>
        <p:sp>
          <p:nvSpPr>
            <p:cNvPr id="31" name="TextBox 30"/>
            <p:cNvSpPr txBox="1"/>
            <p:nvPr/>
          </p:nvSpPr>
          <p:spPr>
            <a:xfrm>
              <a:off x="2003107" y="563812"/>
              <a:ext cx="620683" cy="276999"/>
            </a:xfrm>
            <a:prstGeom prst="rect">
              <a:avLst/>
            </a:prstGeom>
            <a:noFill/>
          </p:spPr>
          <p:txBody>
            <a:bodyPr wrap="none" rtlCol="0">
              <a:spAutoFit/>
            </a:bodyPr>
            <a:lstStyle/>
            <a:p>
              <a:r>
                <a:rPr lang="en-US" sz="1200" b="1" i="1" dirty="0" smtClean="0"/>
                <a:t>LQCD</a:t>
              </a:r>
              <a:endParaRPr lang="en-US" sz="1200" b="1" i="1" dirty="0"/>
            </a:p>
          </p:txBody>
        </p:sp>
      </p:grpSp>
      <p:sp>
        <p:nvSpPr>
          <p:cNvPr id="17" name="Shape 103"/>
          <p:cNvSpPr txBox="1"/>
          <p:nvPr/>
        </p:nvSpPr>
        <p:spPr>
          <a:xfrm>
            <a:off x="4711956" y="3110108"/>
            <a:ext cx="2695214" cy="542588"/>
          </a:xfrm>
          <a:prstGeom prst="rect">
            <a:avLst/>
          </a:prstGeom>
          <a:noFill/>
          <a:ln w="9525" cap="flat" cmpd="sng">
            <a:solidFill>
              <a:srgbClr val="000000"/>
            </a:solidFill>
            <a:prstDash val="solid"/>
            <a:round/>
            <a:headEnd type="none" w="med" len="med"/>
            <a:tailEnd type="none" w="med" len="med"/>
          </a:ln>
        </p:spPr>
        <p:txBody>
          <a:bodyPr lIns="91425" tIns="0" rIns="91425" bIns="91425" anchor="t" anchorCtr="0">
            <a:noAutofit/>
          </a:bodyPr>
          <a:lstStyle/>
          <a:p>
            <a:pPr lvl="0" algn="ctr">
              <a:spcBef>
                <a:spcPts val="0"/>
              </a:spcBef>
              <a:buNone/>
            </a:pPr>
            <a:r>
              <a:rPr lang="en" b="1" dirty="0" smtClean="0"/>
              <a:t>Information </a:t>
            </a:r>
            <a:r>
              <a:rPr lang="en-US" b="1" dirty="0" smtClean="0"/>
              <a:t>Extraction and Wrapping</a:t>
            </a:r>
            <a:endParaRPr lang="en" b="1" dirty="0"/>
          </a:p>
        </p:txBody>
      </p:sp>
      <p:sp>
        <p:nvSpPr>
          <p:cNvPr id="18" name="Shape 117"/>
          <p:cNvSpPr/>
          <p:nvPr/>
        </p:nvSpPr>
        <p:spPr>
          <a:xfrm>
            <a:off x="5737546" y="3670131"/>
            <a:ext cx="644032" cy="342567"/>
          </a:xfrm>
          <a:prstGeom prst="downArrow">
            <a:avLst>
              <a:gd name="adj1" fmla="val 50000"/>
              <a:gd name="adj2" fmla="val 50000"/>
            </a:avLst>
          </a:prstGeom>
          <a:solidFill>
            <a:schemeClr val="tx2"/>
          </a:solidFill>
          <a:ln w="9525" cap="flat" cmpd="sng">
            <a:solidFill>
              <a:schemeClr val="bg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nvGrpSpPr>
          <p:cNvPr id="32" name="Group 31"/>
          <p:cNvGrpSpPr/>
          <p:nvPr/>
        </p:nvGrpSpPr>
        <p:grpSpPr>
          <a:xfrm>
            <a:off x="4938051" y="3984351"/>
            <a:ext cx="2243023" cy="837184"/>
            <a:chOff x="4938051" y="3878335"/>
            <a:chExt cx="2243023" cy="837184"/>
          </a:xfrm>
        </p:grpSpPr>
        <p:sp>
          <p:nvSpPr>
            <p:cNvPr id="28" name="Can 27"/>
            <p:cNvSpPr/>
            <p:nvPr/>
          </p:nvSpPr>
          <p:spPr>
            <a:xfrm>
              <a:off x="4938051" y="3882518"/>
              <a:ext cx="1127576" cy="833001"/>
            </a:xfrm>
            <a:prstGeom prst="can">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an 28"/>
            <p:cNvSpPr/>
            <p:nvPr/>
          </p:nvSpPr>
          <p:spPr>
            <a:xfrm>
              <a:off x="6053497" y="3878335"/>
              <a:ext cx="1127577" cy="833001"/>
            </a:xfrm>
            <a:prstGeom prst="can">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Rectangle 26"/>
          <p:cNvSpPr/>
          <p:nvPr/>
        </p:nvSpPr>
        <p:spPr>
          <a:xfrm>
            <a:off x="5162625" y="4272515"/>
            <a:ext cx="1933478" cy="369332"/>
          </a:xfrm>
          <a:prstGeom prst="rect">
            <a:avLst/>
          </a:prstGeom>
        </p:spPr>
        <p:txBody>
          <a:bodyPr wrap="none">
            <a:spAutoFit/>
          </a:bodyPr>
          <a:lstStyle/>
          <a:p>
            <a:r>
              <a:rPr lang="en-US" b="1" dirty="0"/>
              <a:t>Hybrid </a:t>
            </a:r>
            <a:r>
              <a:rPr lang="en-US" b="1" dirty="0" smtClean="0"/>
              <a:t>data stores</a:t>
            </a:r>
            <a:endParaRPr lang="en-US" b="1" dirty="0"/>
          </a:p>
        </p:txBody>
      </p:sp>
      <p:grpSp>
        <p:nvGrpSpPr>
          <p:cNvPr id="22" name="Group 21"/>
          <p:cNvGrpSpPr/>
          <p:nvPr/>
        </p:nvGrpSpPr>
        <p:grpSpPr>
          <a:xfrm>
            <a:off x="4775129" y="2093859"/>
            <a:ext cx="2635009" cy="659084"/>
            <a:chOff x="596416" y="1105301"/>
            <a:chExt cx="2044895" cy="618533"/>
          </a:xfrm>
        </p:grpSpPr>
        <p:sp>
          <p:nvSpPr>
            <p:cNvPr id="24" name="TextBox 23"/>
            <p:cNvSpPr txBox="1"/>
            <p:nvPr/>
          </p:nvSpPr>
          <p:spPr>
            <a:xfrm>
              <a:off x="1293094" y="1165062"/>
              <a:ext cx="1348217" cy="523220"/>
            </a:xfrm>
            <a:prstGeom prst="rect">
              <a:avLst/>
            </a:prstGeom>
            <a:noFill/>
            <a:ln>
              <a:noFill/>
            </a:ln>
          </p:spPr>
          <p:txBody>
            <a:bodyPr wrap="square" rtlCol="0">
              <a:spAutoFit/>
            </a:bodyPr>
            <a:lstStyle/>
            <a:p>
              <a:r>
                <a:rPr lang="en-US" b="1" dirty="0" smtClean="0"/>
                <a:t>Performance Analysis</a:t>
              </a:r>
              <a:endParaRPr lang="en-US" b="1" dirty="0"/>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96416" y="1105301"/>
              <a:ext cx="740805" cy="618533"/>
            </a:xfrm>
            <a:prstGeom prst="rect">
              <a:avLst/>
            </a:prstGeom>
            <a:ln>
              <a:noFill/>
            </a:ln>
          </p:spPr>
        </p:pic>
      </p:grpSp>
      <p:sp>
        <p:nvSpPr>
          <p:cNvPr id="23" name="TextBox 22"/>
          <p:cNvSpPr txBox="1"/>
          <p:nvPr/>
        </p:nvSpPr>
        <p:spPr>
          <a:xfrm>
            <a:off x="4743205" y="2106719"/>
            <a:ext cx="2695214" cy="659084"/>
          </a:xfrm>
          <a:prstGeom prst="rect">
            <a:avLst/>
          </a:prstGeom>
          <a:noFill/>
          <a:ln>
            <a:solidFill>
              <a:srgbClr val="000000"/>
            </a:solidFill>
          </a:ln>
        </p:spPr>
        <p:txBody>
          <a:bodyPr wrap="square" rtlCol="0">
            <a:spAutoFit/>
          </a:bodyPr>
          <a:lstStyle/>
          <a:p>
            <a:endParaRPr lang="en-US"/>
          </a:p>
        </p:txBody>
      </p:sp>
      <p:sp>
        <p:nvSpPr>
          <p:cNvPr id="21" name="Shape 117"/>
          <p:cNvSpPr/>
          <p:nvPr/>
        </p:nvSpPr>
        <p:spPr>
          <a:xfrm>
            <a:off x="5737546" y="2787017"/>
            <a:ext cx="644032" cy="342567"/>
          </a:xfrm>
          <a:prstGeom prst="downArrow">
            <a:avLst>
              <a:gd name="adj1" fmla="val 50000"/>
              <a:gd name="adj2" fmla="val 50000"/>
            </a:avLst>
          </a:prstGeom>
          <a:solidFill>
            <a:schemeClr val="tx2"/>
          </a:solidFill>
          <a:ln w="9525" cap="flat" cmpd="sng">
            <a:solidFill>
              <a:schemeClr val="bg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 name="Down Arrow 10"/>
          <p:cNvSpPr/>
          <p:nvPr/>
        </p:nvSpPr>
        <p:spPr>
          <a:xfrm>
            <a:off x="5414537" y="1828978"/>
            <a:ext cx="315177" cy="2206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6617286" y="1827108"/>
            <a:ext cx="315177" cy="2206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7928902">
            <a:off x="5730083" y="4823836"/>
            <a:ext cx="364768" cy="365504"/>
          </a:xfrm>
          <a:prstGeom prst="rightArrow">
            <a:avLst/>
          </a:prstGeom>
          <a:solidFill>
            <a:schemeClr val="tx2"/>
          </a:solidFill>
          <a:ln w="6350">
            <a:solidFill>
              <a:schemeClr val="bg2"/>
            </a:solidFill>
          </a:ln>
          <a:effectLst>
            <a:outerShdw blurRad="50800" dist="50800" dir="54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3267979">
            <a:off x="6053855" y="4823452"/>
            <a:ext cx="364768" cy="365504"/>
          </a:xfrm>
          <a:prstGeom prst="rightArrow">
            <a:avLst/>
          </a:prstGeom>
          <a:solidFill>
            <a:schemeClr val="tx2"/>
          </a:solidFill>
          <a:ln w="6350">
            <a:solidFill>
              <a:schemeClr val="bg2"/>
            </a:solidFill>
          </a:ln>
          <a:effectLst>
            <a:outerShdw blurRad="50800" dist="50800" dir="54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236239" y="5321967"/>
            <a:ext cx="944835" cy="278761"/>
          </a:xfrm>
          <a:prstGeom prst="rect">
            <a:avLst/>
          </a:prstGeom>
          <a:noFill/>
          <a:ln>
            <a:solidFill>
              <a:schemeClr val="dk2"/>
            </a:solidFill>
          </a:ln>
        </p:spPr>
        <p:txBody>
          <a:bodyPr wrap="square" rtlCol="0">
            <a:spAutoFit/>
          </a:bodyPr>
          <a:lstStyle/>
          <a:p>
            <a:r>
              <a:rPr lang="en-US" sz="1100" dirty="0" smtClean="0"/>
              <a:t>Analysis</a:t>
            </a:r>
            <a:endParaRPr lang="en-US" sz="1100" dirty="0"/>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3756" y="6182601"/>
            <a:ext cx="1488707" cy="314215"/>
          </a:xfrm>
          <a:prstGeom prst="rect">
            <a:avLst/>
          </a:prstGeom>
        </p:spPr>
      </p:pic>
    </p:spTree>
    <p:extLst>
      <p:ext uri="{BB962C8B-B14F-4D97-AF65-F5344CB8AC3E}">
        <p14:creationId xmlns:p14="http://schemas.microsoft.com/office/powerpoint/2010/main" val="10228831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809" y="365126"/>
            <a:ext cx="8328991" cy="801065"/>
          </a:xfrm>
        </p:spPr>
        <p:txBody>
          <a:bodyPr/>
          <a:lstStyle/>
          <a:p>
            <a:r>
              <a:rPr lang="en-US" dirty="0" smtClean="0"/>
              <a:t>Profile of </a:t>
            </a:r>
            <a:r>
              <a:rPr lang="en-US" dirty="0" err="1" smtClean="0"/>
              <a:t>NWChem</a:t>
            </a:r>
            <a:r>
              <a:rPr lang="en-US" dirty="0" smtClean="0"/>
              <a:t> workflow example</a:t>
            </a:r>
            <a:endParaRPr lang="en-US" dirty="0"/>
          </a:p>
        </p:txBody>
      </p:sp>
      <p:pic>
        <p:nvPicPr>
          <p:cNvPr id="2050" name="Picture 2" descr="rofile.1.0.0.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748" y="1338469"/>
            <a:ext cx="8737111" cy="5362682"/>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3175" y="1794648"/>
            <a:ext cx="892175" cy="783451"/>
          </a:xfrm>
          <a:prstGeom prst="rect">
            <a:avLst/>
          </a:prstGeom>
        </p:spPr>
      </p:pic>
    </p:spTree>
    <p:extLst>
      <p:ext uri="{BB962C8B-B14F-4D97-AF65-F5344CB8AC3E}">
        <p14:creationId xmlns:p14="http://schemas.microsoft.com/office/powerpoint/2010/main" val="11605393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251" y="288162"/>
            <a:ext cx="8328991" cy="1325563"/>
          </a:xfrm>
        </p:spPr>
        <p:txBody>
          <a:bodyPr/>
          <a:lstStyle/>
          <a:p>
            <a:r>
              <a:rPr lang="en-US" dirty="0" err="1" smtClean="0"/>
              <a:t>Chimbuko</a:t>
            </a:r>
            <a:r>
              <a:rPr lang="en-US" dirty="0" smtClean="0"/>
              <a:t> </a:t>
            </a:r>
            <a:r>
              <a:rPr lang="en-US" dirty="0"/>
              <a:t>i</a:t>
            </a:r>
            <a:r>
              <a:rPr lang="en-US" dirty="0" smtClean="0"/>
              <a:t>nformation management system</a:t>
            </a:r>
            <a:endParaRPr lang="en-US" dirty="0"/>
          </a:p>
        </p:txBody>
      </p:sp>
      <p:sp>
        <p:nvSpPr>
          <p:cNvPr id="5" name="TextBox 4"/>
          <p:cNvSpPr txBox="1"/>
          <p:nvPr/>
        </p:nvSpPr>
        <p:spPr>
          <a:xfrm>
            <a:off x="439859" y="2483655"/>
            <a:ext cx="4075889" cy="2246769"/>
          </a:xfrm>
          <a:prstGeom prst="rect">
            <a:avLst/>
          </a:prstGeom>
          <a:noFill/>
          <a:ln>
            <a:solidFill>
              <a:schemeClr val="tx1"/>
            </a:solidFill>
            <a:prstDash val="dash"/>
          </a:ln>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6" name="Rounded Rectangle 5"/>
          <p:cNvSpPr/>
          <p:nvPr/>
        </p:nvSpPr>
        <p:spPr>
          <a:xfrm>
            <a:off x="439859" y="4078991"/>
            <a:ext cx="1313234" cy="340468"/>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p:nvSpPr>
        <p:spPr>
          <a:xfrm>
            <a:off x="806267" y="3738523"/>
            <a:ext cx="1919592" cy="340468"/>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a:xfrm>
            <a:off x="670080" y="3398055"/>
            <a:ext cx="1313234" cy="340468"/>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p:cNvSpPr/>
          <p:nvPr/>
        </p:nvSpPr>
        <p:spPr>
          <a:xfrm>
            <a:off x="1556917" y="3082673"/>
            <a:ext cx="2151435" cy="340468"/>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2582372" y="2766077"/>
            <a:ext cx="1933375" cy="340468"/>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806267" y="4078991"/>
            <a:ext cx="489626" cy="261610"/>
          </a:xfrm>
          <a:prstGeom prst="rect">
            <a:avLst/>
          </a:prstGeom>
          <a:noFill/>
        </p:spPr>
        <p:txBody>
          <a:bodyPr wrap="square" rtlCol="0">
            <a:spAutoFit/>
          </a:bodyPr>
          <a:lstStyle/>
          <a:p>
            <a:r>
              <a:rPr lang="en-US" sz="1100" dirty="0" smtClean="0"/>
              <a:t>C1</a:t>
            </a:r>
            <a:endParaRPr lang="en-US" sz="1100" dirty="0"/>
          </a:p>
        </p:txBody>
      </p:sp>
      <p:sp>
        <p:nvSpPr>
          <p:cNvPr id="12" name="TextBox 11"/>
          <p:cNvSpPr txBox="1"/>
          <p:nvPr/>
        </p:nvSpPr>
        <p:spPr>
          <a:xfrm>
            <a:off x="1556917" y="3738523"/>
            <a:ext cx="426397" cy="261610"/>
          </a:xfrm>
          <a:prstGeom prst="rect">
            <a:avLst/>
          </a:prstGeom>
          <a:noFill/>
        </p:spPr>
        <p:txBody>
          <a:bodyPr wrap="square" rtlCol="0">
            <a:spAutoFit/>
          </a:bodyPr>
          <a:lstStyle/>
          <a:p>
            <a:r>
              <a:rPr lang="en-US" sz="1100" dirty="0" smtClean="0"/>
              <a:t>C2</a:t>
            </a:r>
            <a:endParaRPr lang="en-US" sz="1100" dirty="0"/>
          </a:p>
        </p:txBody>
      </p:sp>
      <p:sp>
        <p:nvSpPr>
          <p:cNvPr id="13" name="TextBox 12"/>
          <p:cNvSpPr txBox="1"/>
          <p:nvPr/>
        </p:nvSpPr>
        <p:spPr>
          <a:xfrm>
            <a:off x="1081885" y="3398055"/>
            <a:ext cx="475032" cy="261610"/>
          </a:xfrm>
          <a:prstGeom prst="rect">
            <a:avLst/>
          </a:prstGeom>
          <a:noFill/>
        </p:spPr>
        <p:txBody>
          <a:bodyPr wrap="square" rtlCol="0">
            <a:spAutoFit/>
          </a:bodyPr>
          <a:lstStyle/>
          <a:p>
            <a:r>
              <a:rPr lang="en-US" sz="1100" dirty="0" smtClean="0"/>
              <a:t>C3</a:t>
            </a:r>
            <a:endParaRPr lang="en-US" sz="1100" dirty="0"/>
          </a:p>
        </p:txBody>
      </p:sp>
      <p:sp>
        <p:nvSpPr>
          <p:cNvPr id="14" name="TextBox 13"/>
          <p:cNvSpPr txBox="1"/>
          <p:nvPr/>
        </p:nvSpPr>
        <p:spPr>
          <a:xfrm>
            <a:off x="2477803" y="3122969"/>
            <a:ext cx="607979" cy="261610"/>
          </a:xfrm>
          <a:prstGeom prst="rect">
            <a:avLst/>
          </a:prstGeom>
          <a:noFill/>
        </p:spPr>
        <p:txBody>
          <a:bodyPr wrap="square" rtlCol="0">
            <a:spAutoFit/>
          </a:bodyPr>
          <a:lstStyle/>
          <a:p>
            <a:r>
              <a:rPr lang="en-US" sz="1100" dirty="0" smtClean="0"/>
              <a:t>C4</a:t>
            </a:r>
            <a:endParaRPr lang="en-US" sz="1100" dirty="0"/>
          </a:p>
        </p:txBody>
      </p:sp>
      <p:sp>
        <p:nvSpPr>
          <p:cNvPr id="15" name="TextBox 14"/>
          <p:cNvSpPr txBox="1"/>
          <p:nvPr/>
        </p:nvSpPr>
        <p:spPr>
          <a:xfrm>
            <a:off x="3145363" y="2782501"/>
            <a:ext cx="562989" cy="261610"/>
          </a:xfrm>
          <a:prstGeom prst="rect">
            <a:avLst/>
          </a:prstGeom>
          <a:noFill/>
        </p:spPr>
        <p:txBody>
          <a:bodyPr wrap="square" rtlCol="0">
            <a:spAutoFit/>
          </a:bodyPr>
          <a:lstStyle/>
          <a:p>
            <a:r>
              <a:rPr lang="en-US" sz="1100" dirty="0" smtClean="0"/>
              <a:t>C5</a:t>
            </a:r>
            <a:endParaRPr lang="en-US" sz="1100" dirty="0"/>
          </a:p>
        </p:txBody>
      </p:sp>
      <p:cxnSp>
        <p:nvCxnSpPr>
          <p:cNvPr id="16" name="Straight Arrow Connector 15"/>
          <p:cNvCxnSpPr/>
          <p:nvPr/>
        </p:nvCxnSpPr>
        <p:spPr>
          <a:xfrm>
            <a:off x="439859" y="1802719"/>
            <a:ext cx="0" cy="680936"/>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515747" y="1802719"/>
            <a:ext cx="0" cy="680936"/>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97997" y="1529595"/>
            <a:ext cx="1596957" cy="369332"/>
          </a:xfrm>
          <a:prstGeom prst="rect">
            <a:avLst/>
          </a:prstGeom>
          <a:noFill/>
        </p:spPr>
        <p:txBody>
          <a:bodyPr wrap="square" rtlCol="0">
            <a:spAutoFit/>
          </a:bodyPr>
          <a:lstStyle/>
          <a:p>
            <a:r>
              <a:rPr lang="en-US" sz="1600" dirty="0" smtClean="0"/>
              <a:t>Workflow </a:t>
            </a:r>
            <a:r>
              <a:rPr lang="en-US" dirty="0" smtClean="0"/>
              <a:t>starts</a:t>
            </a:r>
            <a:endParaRPr lang="en-US" sz="1600" dirty="0"/>
          </a:p>
        </p:txBody>
      </p:sp>
      <p:sp>
        <p:nvSpPr>
          <p:cNvPr id="19" name="TextBox 18"/>
          <p:cNvSpPr txBox="1"/>
          <p:nvPr/>
        </p:nvSpPr>
        <p:spPr>
          <a:xfrm>
            <a:off x="2852317" y="1529595"/>
            <a:ext cx="1712069" cy="369332"/>
          </a:xfrm>
          <a:prstGeom prst="rect">
            <a:avLst/>
          </a:prstGeom>
          <a:noFill/>
        </p:spPr>
        <p:txBody>
          <a:bodyPr wrap="square" rtlCol="0">
            <a:spAutoFit/>
          </a:bodyPr>
          <a:lstStyle/>
          <a:p>
            <a:r>
              <a:rPr lang="en-US" dirty="0" smtClean="0"/>
              <a:t>Workflow ends</a:t>
            </a:r>
            <a:endParaRPr lang="en-US" dirty="0"/>
          </a:p>
        </p:txBody>
      </p:sp>
      <p:sp>
        <p:nvSpPr>
          <p:cNvPr id="20" name="Can 19"/>
          <p:cNvSpPr/>
          <p:nvPr/>
        </p:nvSpPr>
        <p:spPr>
          <a:xfrm>
            <a:off x="5138319" y="5110123"/>
            <a:ext cx="1157591" cy="1138136"/>
          </a:xfrm>
          <a:prstGeom prst="ca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Arrow Connector 20"/>
          <p:cNvCxnSpPr/>
          <p:nvPr/>
        </p:nvCxnSpPr>
        <p:spPr>
          <a:xfrm>
            <a:off x="1081885" y="4419459"/>
            <a:ext cx="0" cy="1245141"/>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5" idx="3"/>
          </p:cNvCxnSpPr>
          <p:nvPr/>
        </p:nvCxnSpPr>
        <p:spPr>
          <a:xfrm>
            <a:off x="4515747" y="5818489"/>
            <a:ext cx="622572" cy="12758"/>
          </a:xfrm>
          <a:prstGeom prst="straightConnector1">
            <a:avLst/>
          </a:prstGeom>
          <a:ln w="444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1753093" y="4078991"/>
            <a:ext cx="12970" cy="1585609"/>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326697" y="3738523"/>
            <a:ext cx="0" cy="1926077"/>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725859" y="3430746"/>
            <a:ext cx="0" cy="2233854"/>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435978" y="3090278"/>
            <a:ext cx="2428" cy="2574322"/>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39858" y="5012846"/>
            <a:ext cx="4659548" cy="369332"/>
          </a:xfrm>
          <a:prstGeom prst="rect">
            <a:avLst/>
          </a:prstGeom>
          <a:noFill/>
        </p:spPr>
        <p:txBody>
          <a:bodyPr wrap="square" rtlCol="0">
            <a:spAutoFit/>
          </a:bodyPr>
          <a:lstStyle/>
          <a:p>
            <a:r>
              <a:rPr lang="en-US" b="1" dirty="0" smtClean="0">
                <a:solidFill>
                  <a:schemeClr val="accent1"/>
                </a:solidFill>
              </a:rPr>
              <a:t>Information dumping using TAU Infrastructure</a:t>
            </a:r>
            <a:endParaRPr lang="en-US" b="1" dirty="0">
              <a:solidFill>
                <a:schemeClr val="accent1"/>
              </a:solidFill>
            </a:endParaRPr>
          </a:p>
        </p:txBody>
      </p:sp>
      <p:cxnSp>
        <p:nvCxnSpPr>
          <p:cNvPr id="29" name="Straight Arrow Connector 28"/>
          <p:cNvCxnSpPr/>
          <p:nvPr/>
        </p:nvCxnSpPr>
        <p:spPr>
          <a:xfrm flipV="1">
            <a:off x="5721978" y="3864983"/>
            <a:ext cx="9728" cy="1245140"/>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964843" y="2954218"/>
            <a:ext cx="2969405" cy="923330"/>
          </a:xfrm>
          <a:prstGeom prst="rect">
            <a:avLst/>
          </a:prstGeom>
          <a:noFill/>
          <a:ln>
            <a:solidFill>
              <a:schemeClr val="tx1"/>
            </a:solidFill>
          </a:ln>
        </p:spPr>
        <p:txBody>
          <a:bodyPr wrap="square" rtlCol="0">
            <a:spAutoFit/>
          </a:bodyPr>
          <a:lstStyle/>
          <a:p>
            <a:r>
              <a:rPr lang="en-US" dirty="0" smtClean="0"/>
              <a:t>TAU wrappers coalesce independent component information in JSON format</a:t>
            </a:r>
            <a:endParaRPr lang="en-US" dirty="0"/>
          </a:p>
        </p:txBody>
      </p:sp>
      <p:sp>
        <p:nvSpPr>
          <p:cNvPr id="31" name="TextBox 30"/>
          <p:cNvSpPr txBox="1"/>
          <p:nvPr/>
        </p:nvSpPr>
        <p:spPr>
          <a:xfrm>
            <a:off x="4911542" y="1529595"/>
            <a:ext cx="2549432" cy="369332"/>
          </a:xfrm>
          <a:prstGeom prst="rect">
            <a:avLst/>
          </a:prstGeom>
          <a:noFill/>
        </p:spPr>
        <p:txBody>
          <a:bodyPr wrap="square" rtlCol="0">
            <a:spAutoFit/>
          </a:bodyPr>
          <a:lstStyle/>
          <a:p>
            <a:r>
              <a:rPr lang="en-US" dirty="0" smtClean="0"/>
              <a:t>Information summary</a:t>
            </a:r>
            <a:endParaRPr lang="en-US" dirty="0"/>
          </a:p>
        </p:txBody>
      </p:sp>
      <p:cxnSp>
        <p:nvCxnSpPr>
          <p:cNvPr id="32" name="Straight Arrow Connector 31"/>
          <p:cNvCxnSpPr/>
          <p:nvPr/>
        </p:nvCxnSpPr>
        <p:spPr>
          <a:xfrm flipV="1">
            <a:off x="5726842" y="1960484"/>
            <a:ext cx="9120" cy="993734"/>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39859" y="5664600"/>
            <a:ext cx="4075888" cy="340468"/>
          </a:xfrm>
          <a:prstGeom prst="rect">
            <a:avLst/>
          </a:prstGeom>
          <a:solidFill>
            <a:schemeClr val="lt1"/>
          </a:solidFill>
          <a:ln w="38100" cmpd="sng">
            <a:solidFill>
              <a:srgbClr val="000000"/>
            </a:solidFill>
          </a:ln>
          <a:effectLst>
            <a:outerShdw blurRad="50800" dist="50800" dir="5400000" algn="ctr" rotWithShape="0">
              <a:schemeClr val="bg1"/>
            </a:outerShdw>
            <a:softEdge rad="31750"/>
          </a:effectLst>
        </p:spPr>
        <p:txBody>
          <a:bodyPr wrap="square" rtlCol="0">
            <a:noAutofit/>
          </a:bodyPr>
          <a:lstStyle/>
          <a:p>
            <a:r>
              <a:rPr lang="en-US" dirty="0" err="1" smtClean="0"/>
              <a:t>Chimbuko</a:t>
            </a:r>
            <a:r>
              <a:rPr lang="en-US" dirty="0" smtClean="0"/>
              <a:t> Extract and Wrap Layer </a:t>
            </a:r>
            <a:endParaRPr lang="en-US" dirty="0"/>
          </a:p>
        </p:txBody>
      </p:sp>
    </p:spTree>
    <p:extLst>
      <p:ext uri="{BB962C8B-B14F-4D97-AF65-F5344CB8AC3E}">
        <p14:creationId xmlns:p14="http://schemas.microsoft.com/office/powerpoint/2010/main" val="8570762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summary for the heat transfer equation</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7809" y="1877470"/>
            <a:ext cx="4185616" cy="4075949"/>
          </a:xfrm>
        </p:spPr>
      </p:pic>
      <p:sp>
        <p:nvSpPr>
          <p:cNvPr id="6" name="Oval Callout 5"/>
          <p:cNvSpPr/>
          <p:nvPr/>
        </p:nvSpPr>
        <p:spPr>
          <a:xfrm>
            <a:off x="6224824" y="1258681"/>
            <a:ext cx="1828324" cy="864016"/>
          </a:xfrm>
          <a:prstGeom prst="wedgeEllipseCallout">
            <a:avLst>
              <a:gd name="adj1" fmla="val -212885"/>
              <a:gd name="adj2" fmla="val 74341"/>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Total Execution Time</a:t>
            </a:r>
            <a:endParaRPr lang="en-US"/>
          </a:p>
        </p:txBody>
      </p:sp>
      <p:sp>
        <p:nvSpPr>
          <p:cNvPr id="7" name="Oval Callout 6"/>
          <p:cNvSpPr/>
          <p:nvPr/>
        </p:nvSpPr>
        <p:spPr>
          <a:xfrm>
            <a:off x="6529388" y="2354056"/>
            <a:ext cx="2319097" cy="864016"/>
          </a:xfrm>
          <a:prstGeom prst="wedgeEllipseCallout">
            <a:avLst>
              <a:gd name="adj1" fmla="val -212885"/>
              <a:gd name="adj2" fmla="val 74341"/>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mpi</a:t>
            </a:r>
            <a:r>
              <a:rPr lang="en-US" dirty="0" smtClean="0"/>
              <a:t> communication</a:t>
            </a:r>
            <a:endParaRPr lang="en-US" dirty="0"/>
          </a:p>
        </p:txBody>
      </p:sp>
      <p:sp>
        <p:nvSpPr>
          <p:cNvPr id="8" name="Oval Callout 7"/>
          <p:cNvSpPr/>
          <p:nvPr/>
        </p:nvSpPr>
        <p:spPr>
          <a:xfrm>
            <a:off x="6529388" y="3606593"/>
            <a:ext cx="2319097" cy="864016"/>
          </a:xfrm>
          <a:prstGeom prst="wedgeEllipseCallout">
            <a:avLst>
              <a:gd name="adj1" fmla="val -212885"/>
              <a:gd name="adj2" fmla="val 74341"/>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idle time as </a:t>
            </a:r>
            <a:r>
              <a:rPr lang="en-US" dirty="0" err="1" smtClean="0"/>
              <a:t>mpi</a:t>
            </a:r>
            <a:r>
              <a:rPr lang="en-US" dirty="0" smtClean="0"/>
              <a:t> barriers</a:t>
            </a:r>
            <a:endParaRPr lang="en-US" dirty="0"/>
          </a:p>
        </p:txBody>
      </p:sp>
    </p:spTree>
    <p:extLst>
      <p:ext uri="{BB962C8B-B14F-4D97-AF65-F5344CB8AC3E}">
        <p14:creationId xmlns:p14="http://schemas.microsoft.com/office/powerpoint/2010/main" val="4134953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809" y="365125"/>
            <a:ext cx="8328991" cy="4736961"/>
          </a:xfrm>
        </p:spPr>
        <p:txBody>
          <a:bodyPr>
            <a:normAutofit fontScale="90000"/>
          </a:bodyPr>
          <a:lstStyle/>
          <a:p>
            <a:r>
              <a:rPr lang="en-US" b="0" dirty="0" smtClean="0"/>
              <a:t>The video </a:t>
            </a:r>
            <a:r>
              <a:rPr lang="en-US" b="0" dirty="0"/>
              <a:t>presentation </a:t>
            </a:r>
            <a:r>
              <a:rPr lang="en-US" b="0" dirty="0" smtClean="0"/>
              <a:t>illustrates </a:t>
            </a:r>
            <a:r>
              <a:rPr lang="en-US" b="0" dirty="0"/>
              <a:t>the visualization component of the </a:t>
            </a:r>
            <a:r>
              <a:rPr lang="en-US" b="0" dirty="0" err="1"/>
              <a:t>Chimbuko</a:t>
            </a:r>
            <a:r>
              <a:rPr lang="en-US" b="0" dirty="0"/>
              <a:t> framework characterizing the provenance of workflow performance at scale. </a:t>
            </a:r>
            <a:r>
              <a:rPr lang="en-US" b="0" dirty="0" smtClean="0"/>
              <a:t/>
            </a:r>
            <a:br>
              <a:rPr lang="en-US" b="0" dirty="0" smtClean="0"/>
            </a:br>
            <a:r>
              <a:rPr lang="en-US" b="0" dirty="0"/>
              <a:t/>
            </a:r>
            <a:br>
              <a:rPr lang="en-US" b="0" dirty="0"/>
            </a:br>
            <a:r>
              <a:rPr lang="en-US" b="0" dirty="0" err="1" smtClean="0"/>
              <a:t>Chimbuko</a:t>
            </a:r>
            <a:r>
              <a:rPr lang="en-US" b="0" dirty="0" smtClean="0"/>
              <a:t> provides a multi level-of-detail </a:t>
            </a:r>
            <a:r>
              <a:rPr lang="en-US" b="0" dirty="0"/>
              <a:t>visualization for trace events and message generated by the </a:t>
            </a:r>
            <a:r>
              <a:rPr lang="en-US" b="0" dirty="0" smtClean="0"/>
              <a:t>TAU </a:t>
            </a:r>
            <a:r>
              <a:rPr lang="en-US" b="0" dirty="0"/>
              <a:t>performance analysis tools </a:t>
            </a:r>
            <a:r>
              <a:rPr lang="en-US" dirty="0" smtClean="0"/>
              <a:t> </a:t>
            </a:r>
            <a:r>
              <a:rPr lang="en-US" dirty="0"/>
              <a:t/>
            </a:r>
            <a:br>
              <a:rPr lang="en-US" dirty="0"/>
            </a:br>
            <a:endParaRPr lang="en-US" dirty="0"/>
          </a:p>
        </p:txBody>
      </p:sp>
      <p:pic>
        <p:nvPicPr>
          <p:cNvPr id="4" name="Picture 3"/>
          <p:cNvPicPr>
            <a:picLocks noChangeAspect="1"/>
          </p:cNvPicPr>
          <p:nvPr/>
        </p:nvPicPr>
        <p:blipFill>
          <a:blip r:embed="rId3"/>
          <a:stretch>
            <a:fillRect/>
          </a:stretch>
        </p:blipFill>
        <p:spPr>
          <a:xfrm>
            <a:off x="4522304" y="6141485"/>
            <a:ext cx="1219200" cy="55553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4080" y="6041603"/>
            <a:ext cx="737695" cy="655419"/>
          </a:xfrm>
          <a:prstGeom prst="rect">
            <a:avLst/>
          </a:prstGeom>
        </p:spPr>
      </p:pic>
    </p:spTree>
    <p:extLst>
      <p:ext uri="{BB962C8B-B14F-4D97-AF65-F5344CB8AC3E}">
        <p14:creationId xmlns:p14="http://schemas.microsoft.com/office/powerpoint/2010/main" val="13229898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z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pic>
        <p:nvPicPr>
          <p:cNvPr id="6" name="Picture 5"/>
          <p:cNvPicPr>
            <a:picLocks noChangeAspect="1"/>
          </p:cNvPicPr>
          <p:nvPr/>
        </p:nvPicPr>
        <p:blipFill>
          <a:blip r:embed="rId6"/>
          <a:stretch>
            <a:fillRect/>
          </a:stretch>
        </p:blipFill>
        <p:spPr>
          <a:xfrm>
            <a:off x="4522304" y="6141485"/>
            <a:ext cx="1219200" cy="555537"/>
          </a:xfrm>
          <a:prstGeom prst="rect">
            <a:avLst/>
          </a:prstGeom>
        </p:spPr>
      </p:pic>
    </p:spTree>
    <p:extLst>
      <p:ext uri="{BB962C8B-B14F-4D97-AF65-F5344CB8AC3E}">
        <p14:creationId xmlns:p14="http://schemas.microsoft.com/office/powerpoint/2010/main" val="11027703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791" y="219352"/>
            <a:ext cx="8328991" cy="628787"/>
          </a:xfrm>
        </p:spPr>
        <p:txBody>
          <a:bodyPr>
            <a:normAutofit fontScale="90000"/>
          </a:bodyPr>
          <a:lstStyle/>
          <a:p>
            <a:r>
              <a:rPr lang="en-US" dirty="0" smtClean="0"/>
              <a:t>Detailed traces at time 6.12 s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8139"/>
            <a:ext cx="9144000" cy="5975469"/>
          </a:xfrm>
          <a:prstGeom prst="rect">
            <a:avLst/>
          </a:prstGeom>
        </p:spPr>
      </p:pic>
    </p:spTree>
    <p:extLst>
      <p:ext uri="{BB962C8B-B14F-4D97-AF65-F5344CB8AC3E}">
        <p14:creationId xmlns:p14="http://schemas.microsoft.com/office/powerpoint/2010/main" val="35116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809" y="354241"/>
            <a:ext cx="8328991" cy="1325563"/>
          </a:xfrm>
        </p:spPr>
        <p:txBody>
          <a:bodyPr/>
          <a:lstStyle/>
          <a:p>
            <a:r>
              <a:rPr lang="en-US" dirty="0" smtClean="0"/>
              <a:t>Workflow complexity and ecosystem</a:t>
            </a:r>
            <a:endParaRPr lang="en-US" dirty="0"/>
          </a:p>
        </p:txBody>
      </p:sp>
      <p:sp>
        <p:nvSpPr>
          <p:cNvPr id="6" name="TextBox 5"/>
          <p:cNvSpPr txBox="1"/>
          <p:nvPr/>
        </p:nvSpPr>
        <p:spPr>
          <a:xfrm>
            <a:off x="5355771" y="1189946"/>
            <a:ext cx="3407229" cy="4832092"/>
          </a:xfrm>
          <a:prstGeom prst="rect">
            <a:avLst/>
          </a:prstGeom>
          <a:noFill/>
        </p:spPr>
        <p:txBody>
          <a:bodyPr wrap="square" rtlCol="0">
            <a:spAutoFit/>
          </a:bodyPr>
          <a:lstStyle/>
          <a:p>
            <a:r>
              <a:rPr lang="en-US" sz="2800" dirty="0" smtClean="0"/>
              <a:t>Workflows </a:t>
            </a:r>
            <a:r>
              <a:rPr lang="en-US" sz="2800" dirty="0"/>
              <a:t>are complex, utilize shared resources, and mix programming </a:t>
            </a:r>
            <a:r>
              <a:rPr lang="en-US" sz="2800" dirty="0" smtClean="0"/>
              <a:t>models</a:t>
            </a:r>
          </a:p>
          <a:p>
            <a:endParaRPr lang="en-US" sz="2800" dirty="0"/>
          </a:p>
          <a:p>
            <a:r>
              <a:rPr lang="en-US" sz="2800" dirty="0"/>
              <a:t>U</a:t>
            </a:r>
            <a:r>
              <a:rPr lang="en-US" sz="2800" dirty="0" smtClean="0"/>
              <a:t>sage </a:t>
            </a:r>
            <a:r>
              <a:rPr lang="en-US" sz="2800" dirty="0"/>
              <a:t>of shared resources can introduce further complexities</a:t>
            </a:r>
          </a:p>
          <a:p>
            <a:endParaRPr lang="en-US"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603" y="1189946"/>
            <a:ext cx="4532375" cy="3200400"/>
          </a:xfrm>
          <a:prstGeom prst="rect">
            <a:avLst/>
          </a:prstGeom>
        </p:spPr>
      </p:pic>
      <p:sp>
        <p:nvSpPr>
          <p:cNvPr id="3" name="TextBox 2"/>
          <p:cNvSpPr txBox="1"/>
          <p:nvPr/>
        </p:nvSpPr>
        <p:spPr>
          <a:xfrm>
            <a:off x="768505" y="5067832"/>
            <a:ext cx="3753799" cy="1477328"/>
          </a:xfrm>
          <a:prstGeom prst="rect">
            <a:avLst/>
          </a:prstGeom>
          <a:noFill/>
        </p:spPr>
        <p:txBody>
          <a:bodyPr wrap="square" rtlCol="0">
            <a:spAutoFit/>
          </a:bodyPr>
          <a:lstStyle/>
          <a:p>
            <a:r>
              <a:rPr lang="en-US" sz="1200" dirty="0" smtClean="0"/>
              <a:t>Reference: </a:t>
            </a:r>
            <a:r>
              <a:rPr lang="en-US" sz="1200" dirty="0" err="1" smtClean="0"/>
              <a:t>Kleese</a:t>
            </a:r>
            <a:r>
              <a:rPr lang="en-US" sz="1200" dirty="0" smtClean="0"/>
              <a:t> </a:t>
            </a:r>
            <a:r>
              <a:rPr lang="en-US" sz="1200" dirty="0"/>
              <a:t>van Dam, K., </a:t>
            </a:r>
            <a:r>
              <a:rPr lang="en-US" sz="1200" dirty="0" smtClean="0"/>
              <a:t>et al., Enabling </a:t>
            </a:r>
            <a:r>
              <a:rPr lang="en-US" sz="1200" dirty="0"/>
              <a:t>Structured Exploration of Workflow Performance Variability in Extreme-Scale </a:t>
            </a:r>
            <a:r>
              <a:rPr lang="en-US" sz="1200" dirty="0" smtClean="0"/>
              <a:t>Environments, </a:t>
            </a:r>
            <a:r>
              <a:rPr lang="en-US" sz="1200" dirty="0"/>
              <a:t>Proc. 8th Workshop in Many-Task Computing on Clouds, Grids, and Supercomputers (MTAGS) collocated with SC </a:t>
            </a:r>
            <a:r>
              <a:rPr lang="en-US" sz="1200" dirty="0" smtClean="0"/>
              <a:t>2015</a:t>
            </a:r>
            <a:r>
              <a:rPr lang="en-US" sz="1200" dirty="0"/>
              <a:t>. DOI: 10.13140/RG.2.1.3311.9127</a:t>
            </a:r>
          </a:p>
          <a:p>
            <a:endParaRPr lang="en-US" dirty="0"/>
          </a:p>
        </p:txBody>
      </p:sp>
    </p:spTree>
    <p:extLst>
      <p:ext uri="{BB962C8B-B14F-4D97-AF65-F5344CB8AC3E}">
        <p14:creationId xmlns:p14="http://schemas.microsoft.com/office/powerpoint/2010/main" val="1008056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Applications of performance provenance in scientific workflows</a:t>
            </a:r>
            <a:endParaRPr lang="en-US" dirty="0"/>
          </a:p>
        </p:txBody>
      </p:sp>
      <p:sp>
        <p:nvSpPr>
          <p:cNvPr id="4" name="Content Placeholder 3"/>
          <p:cNvSpPr>
            <a:spLocks noGrp="1"/>
          </p:cNvSpPr>
          <p:nvPr>
            <p:ph idx="1"/>
          </p:nvPr>
        </p:nvSpPr>
        <p:spPr/>
        <p:txBody>
          <a:bodyPr>
            <a:normAutofit lnSpcReduction="10000"/>
          </a:bodyPr>
          <a:lstStyle/>
          <a:p>
            <a:pPr marL="0" indent="0">
              <a:buNone/>
            </a:pPr>
            <a:r>
              <a:rPr lang="en-US" dirty="0" smtClean="0"/>
              <a:t>Detect and diagnose performance bottlenecks at scale</a:t>
            </a:r>
          </a:p>
          <a:p>
            <a:pPr marL="0" indent="0">
              <a:buNone/>
            </a:pPr>
            <a:r>
              <a:rPr lang="en-US" dirty="0" smtClean="0"/>
              <a:t>Detect and diagnose contention for resources within your own workflow</a:t>
            </a:r>
          </a:p>
          <a:p>
            <a:pPr marL="0" indent="0">
              <a:buNone/>
            </a:pPr>
            <a:r>
              <a:rPr lang="en-US" dirty="0" smtClean="0"/>
              <a:t>Compare code versions and code regions </a:t>
            </a:r>
            <a:r>
              <a:rPr lang="en-US" dirty="0" err="1" smtClean="0"/>
              <a:t>w.r.t</a:t>
            </a:r>
            <a:r>
              <a:rPr lang="en-US" dirty="0" smtClean="0"/>
              <a:t>. performance</a:t>
            </a:r>
          </a:p>
          <a:p>
            <a:pPr marL="0" indent="0">
              <a:buNone/>
            </a:pPr>
            <a:r>
              <a:rPr lang="en-US" dirty="0" smtClean="0"/>
              <a:t>Improve code design by profiling new code versions</a:t>
            </a:r>
          </a:p>
          <a:p>
            <a:pPr marL="0" indent="0">
              <a:buNone/>
            </a:pPr>
            <a:r>
              <a:rPr lang="en-US" dirty="0" smtClean="0"/>
              <a:t>Detect patterns in performance</a:t>
            </a:r>
          </a:p>
          <a:p>
            <a:pPr marL="0" indent="0">
              <a:buNone/>
            </a:pPr>
            <a:r>
              <a:rPr lang="en-US" dirty="0" smtClean="0"/>
              <a:t>Combine with data reduction to profile application composition </a:t>
            </a:r>
            <a:endParaRPr lang="en-US" dirty="0"/>
          </a:p>
        </p:txBody>
      </p:sp>
    </p:spTree>
    <p:extLst>
      <p:ext uri="{BB962C8B-B14F-4D97-AF65-F5344CB8AC3E}">
        <p14:creationId xmlns:p14="http://schemas.microsoft.com/office/powerpoint/2010/main" val="6180366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hvandam_landscape.jpg"/>
          <p:cNvPicPr>
            <a:picLocks noChangeAspect="1"/>
          </p:cNvPicPr>
          <p:nvPr/>
        </p:nvPicPr>
        <p:blipFill rotWithShape="1">
          <a:blip r:embed="rId3">
            <a:extLst>
              <a:ext uri="{28A0092B-C50C-407E-A947-70E740481C1C}">
                <a14:useLocalDpi xmlns:a14="http://schemas.microsoft.com/office/drawing/2010/main" val="0"/>
              </a:ext>
            </a:extLst>
          </a:blip>
          <a:srcRect l="9183" r="9263"/>
          <a:stretch/>
        </p:blipFill>
        <p:spPr>
          <a:xfrm>
            <a:off x="486952" y="4959026"/>
            <a:ext cx="1146982" cy="1133299"/>
          </a:xfrm>
          <a:prstGeom prst="rect">
            <a:avLst/>
          </a:prstGeom>
        </p:spPr>
      </p:pic>
      <p:sp>
        <p:nvSpPr>
          <p:cNvPr id="2" name="Title 1"/>
          <p:cNvSpPr>
            <a:spLocks noGrp="1"/>
          </p:cNvSpPr>
          <p:nvPr>
            <p:ph type="title"/>
          </p:nvPr>
        </p:nvSpPr>
        <p:spPr>
          <a:xfrm>
            <a:off x="357809" y="365126"/>
            <a:ext cx="8328991" cy="723445"/>
          </a:xfrm>
        </p:spPr>
        <p:txBody>
          <a:bodyPr/>
          <a:lstStyle/>
          <a:p>
            <a:r>
              <a:rPr lang="en-US" dirty="0" smtClean="0"/>
              <a:t>Provenance takes a team approach</a:t>
            </a:r>
            <a:endParaRPr lang="en-US" dirty="0"/>
          </a:p>
        </p:txBody>
      </p:sp>
      <p:grpSp>
        <p:nvGrpSpPr>
          <p:cNvPr id="6" name="Group 5"/>
          <p:cNvGrpSpPr/>
          <p:nvPr/>
        </p:nvGrpSpPr>
        <p:grpSpPr>
          <a:xfrm>
            <a:off x="5512904" y="1378226"/>
            <a:ext cx="3300429" cy="3123661"/>
            <a:chOff x="5133338" y="1963838"/>
            <a:chExt cx="3216446" cy="3167549"/>
          </a:xfrm>
        </p:grpSpPr>
        <p:grpSp>
          <p:nvGrpSpPr>
            <p:cNvPr id="22" name="Group 21"/>
            <p:cNvGrpSpPr/>
            <p:nvPr/>
          </p:nvGrpSpPr>
          <p:grpSpPr>
            <a:xfrm>
              <a:off x="5133338" y="1963838"/>
              <a:ext cx="1552382" cy="1724185"/>
              <a:chOff x="4865909" y="1487103"/>
              <a:chExt cx="1552382" cy="1724185"/>
            </a:xfrm>
          </p:grpSpPr>
          <p:sp>
            <p:nvSpPr>
              <p:cNvPr id="23" name="Hexagon 22"/>
              <p:cNvSpPr/>
              <p:nvPr/>
            </p:nvSpPr>
            <p:spPr>
              <a:xfrm rot="5400000">
                <a:off x="4780007" y="1573005"/>
                <a:ext cx="1724185" cy="1552382"/>
              </a:xfrm>
              <a:prstGeom prst="hexag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926240" y="2056810"/>
                <a:ext cx="1431718" cy="584775"/>
              </a:xfrm>
              <a:prstGeom prst="rect">
                <a:avLst/>
              </a:prstGeom>
              <a:solidFill>
                <a:schemeClr val="accent1">
                  <a:lumMod val="75000"/>
                </a:schemeClr>
              </a:solidFill>
            </p:spPr>
            <p:txBody>
              <a:bodyPr wrap="square">
                <a:spAutoFit/>
              </a:bodyPr>
              <a:lstStyle/>
              <a:p>
                <a:pPr algn="ctr"/>
                <a:r>
                  <a:rPr lang="en-US" sz="1600" dirty="0" smtClean="0">
                    <a:solidFill>
                      <a:schemeClr val="bg1"/>
                    </a:solidFill>
                  </a:rPr>
                  <a:t>Computational</a:t>
                </a:r>
              </a:p>
              <a:p>
                <a:pPr algn="ctr"/>
                <a:r>
                  <a:rPr lang="en-US" sz="1600" dirty="0" smtClean="0">
                    <a:solidFill>
                      <a:schemeClr val="bg1"/>
                    </a:solidFill>
                  </a:rPr>
                  <a:t>Scientists</a:t>
                </a:r>
                <a:endParaRPr lang="en-US" sz="1600" dirty="0">
                  <a:solidFill>
                    <a:schemeClr val="bg1"/>
                  </a:solidFill>
                </a:endParaRPr>
              </a:p>
            </p:txBody>
          </p:sp>
        </p:grpSp>
        <p:grpSp>
          <p:nvGrpSpPr>
            <p:cNvPr id="25" name="Group 24"/>
            <p:cNvGrpSpPr/>
            <p:nvPr/>
          </p:nvGrpSpPr>
          <p:grpSpPr>
            <a:xfrm>
              <a:off x="5965370" y="3403171"/>
              <a:ext cx="1554480" cy="1728216"/>
              <a:chOff x="5932712" y="3337676"/>
              <a:chExt cx="1552382" cy="1724184"/>
            </a:xfrm>
          </p:grpSpPr>
          <p:sp>
            <p:nvSpPr>
              <p:cNvPr id="26" name="Hexagon 25"/>
              <p:cNvSpPr/>
              <p:nvPr/>
            </p:nvSpPr>
            <p:spPr>
              <a:xfrm rot="5400000">
                <a:off x="5846811" y="3423577"/>
                <a:ext cx="1724184" cy="1552382"/>
              </a:xfrm>
              <a:prstGeom prst="hexagon">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6136236" y="3907381"/>
                <a:ext cx="1145335" cy="584775"/>
              </a:xfrm>
              <a:prstGeom prst="rect">
                <a:avLst/>
              </a:prstGeom>
              <a:solidFill>
                <a:schemeClr val="accent6">
                  <a:lumMod val="75000"/>
                </a:schemeClr>
              </a:solidFill>
            </p:spPr>
            <p:txBody>
              <a:bodyPr wrap="square">
                <a:spAutoFit/>
              </a:bodyPr>
              <a:lstStyle/>
              <a:p>
                <a:pPr algn="ctr"/>
                <a:r>
                  <a:rPr lang="en-US" sz="1600" dirty="0" smtClean="0">
                    <a:solidFill>
                      <a:schemeClr val="bg1"/>
                    </a:solidFill>
                  </a:rPr>
                  <a:t>Data</a:t>
                </a:r>
              </a:p>
              <a:p>
                <a:pPr algn="ctr"/>
                <a:r>
                  <a:rPr lang="en-US" sz="1600" dirty="0" smtClean="0">
                    <a:solidFill>
                      <a:schemeClr val="bg1"/>
                    </a:solidFill>
                  </a:rPr>
                  <a:t>Scientists</a:t>
                </a:r>
                <a:endParaRPr lang="en-US" sz="1600" dirty="0">
                  <a:solidFill>
                    <a:schemeClr val="bg1"/>
                  </a:solidFill>
                </a:endParaRPr>
              </a:p>
            </p:txBody>
          </p:sp>
        </p:grpSp>
        <p:grpSp>
          <p:nvGrpSpPr>
            <p:cNvPr id="28" name="Group 27"/>
            <p:cNvGrpSpPr/>
            <p:nvPr/>
          </p:nvGrpSpPr>
          <p:grpSpPr>
            <a:xfrm>
              <a:off x="6797402" y="1963838"/>
              <a:ext cx="1552382" cy="1724185"/>
              <a:chOff x="6988627" y="1487103"/>
              <a:chExt cx="1552382" cy="1724185"/>
            </a:xfrm>
          </p:grpSpPr>
          <p:sp>
            <p:nvSpPr>
              <p:cNvPr id="29" name="Hexagon 28"/>
              <p:cNvSpPr/>
              <p:nvPr/>
            </p:nvSpPr>
            <p:spPr>
              <a:xfrm rot="5400000">
                <a:off x="6902725" y="1573005"/>
                <a:ext cx="1724185" cy="1552382"/>
              </a:xfrm>
              <a:prstGeom prst="hexagon">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7089903" y="2056809"/>
                <a:ext cx="1349829" cy="584775"/>
              </a:xfrm>
              <a:prstGeom prst="rect">
                <a:avLst/>
              </a:prstGeom>
              <a:noFill/>
            </p:spPr>
            <p:txBody>
              <a:bodyPr wrap="square" rtlCol="0">
                <a:spAutoFit/>
              </a:bodyPr>
              <a:lstStyle/>
              <a:p>
                <a:pPr algn="ctr"/>
                <a:r>
                  <a:rPr lang="en-US" sz="1600" dirty="0" smtClean="0">
                    <a:solidFill>
                      <a:schemeClr val="bg1"/>
                    </a:solidFill>
                  </a:rPr>
                  <a:t>Application</a:t>
                </a:r>
              </a:p>
              <a:p>
                <a:pPr algn="ctr"/>
                <a:r>
                  <a:rPr lang="en-US" sz="1600" dirty="0" smtClean="0">
                    <a:solidFill>
                      <a:schemeClr val="bg1"/>
                    </a:solidFill>
                  </a:rPr>
                  <a:t>Scientists</a:t>
                </a:r>
                <a:endParaRPr lang="en-US" sz="1600" dirty="0">
                  <a:solidFill>
                    <a:schemeClr val="bg1"/>
                  </a:solidFill>
                </a:endParaRPr>
              </a:p>
            </p:txBody>
          </p:sp>
        </p:gr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86951" y="1088571"/>
            <a:ext cx="1098341" cy="910390"/>
          </a:xfrm>
          <a:prstGeom prst="rect">
            <a:avLst/>
          </a:prstGeom>
        </p:spPr>
      </p:pic>
      <p:pic>
        <p:nvPicPr>
          <p:cNvPr id="4" name="Picture 3"/>
          <p:cNvPicPr>
            <a:picLocks noChangeAspect="1"/>
          </p:cNvPicPr>
          <p:nvPr/>
        </p:nvPicPr>
        <p:blipFill>
          <a:blip r:embed="rId5"/>
          <a:stretch>
            <a:fillRect/>
          </a:stretch>
        </p:blipFill>
        <p:spPr>
          <a:xfrm>
            <a:off x="500634" y="2260050"/>
            <a:ext cx="1084658" cy="1084658"/>
          </a:xfrm>
          <a:prstGeom prst="rect">
            <a:avLst/>
          </a:prstGeom>
        </p:spPr>
      </p:pic>
      <p:pic>
        <p:nvPicPr>
          <p:cNvPr id="5" name="Picture 4"/>
          <p:cNvPicPr>
            <a:picLocks noChangeAspect="1"/>
          </p:cNvPicPr>
          <p:nvPr/>
        </p:nvPicPr>
        <p:blipFill>
          <a:blip r:embed="rId6"/>
          <a:stretch>
            <a:fillRect/>
          </a:stretch>
        </p:blipFill>
        <p:spPr>
          <a:xfrm>
            <a:off x="500634" y="3637779"/>
            <a:ext cx="1133299" cy="1133299"/>
          </a:xfrm>
          <a:prstGeom prst="rect">
            <a:avLst/>
          </a:prstGeom>
        </p:spPr>
      </p:pic>
      <p:pic>
        <p:nvPicPr>
          <p:cNvPr id="8" name="Picture 7"/>
          <p:cNvPicPr>
            <a:picLocks noChangeAspect="1"/>
          </p:cNvPicPr>
          <p:nvPr/>
        </p:nvPicPr>
        <p:blipFill>
          <a:blip r:embed="rId7"/>
          <a:stretch>
            <a:fillRect/>
          </a:stretch>
        </p:blipFill>
        <p:spPr>
          <a:xfrm>
            <a:off x="4783879" y="4982497"/>
            <a:ext cx="1123750" cy="1123750"/>
          </a:xfrm>
          <a:prstGeom prst="rect">
            <a:avLst/>
          </a:prstGeom>
        </p:spPr>
      </p:pic>
      <p:sp>
        <p:nvSpPr>
          <p:cNvPr id="10" name="TextBox 9"/>
          <p:cNvSpPr txBox="1"/>
          <p:nvPr/>
        </p:nvSpPr>
        <p:spPr>
          <a:xfrm>
            <a:off x="2146852" y="1088571"/>
            <a:ext cx="1895060" cy="707886"/>
          </a:xfrm>
          <a:prstGeom prst="rect">
            <a:avLst/>
          </a:prstGeom>
          <a:noFill/>
        </p:spPr>
        <p:txBody>
          <a:bodyPr wrap="square" rtlCol="0">
            <a:spAutoFit/>
          </a:bodyPr>
          <a:lstStyle/>
          <a:p>
            <a:r>
              <a:rPr lang="en-US" sz="2000" dirty="0" smtClean="0"/>
              <a:t>Line Pouchard</a:t>
            </a:r>
          </a:p>
          <a:p>
            <a:r>
              <a:rPr lang="en-US" sz="2000" dirty="0" smtClean="0"/>
              <a:t>Provenance</a:t>
            </a:r>
            <a:endParaRPr lang="en-US" sz="2000" dirty="0"/>
          </a:p>
        </p:txBody>
      </p:sp>
      <p:sp>
        <p:nvSpPr>
          <p:cNvPr id="31" name="TextBox 30"/>
          <p:cNvSpPr txBox="1"/>
          <p:nvPr/>
        </p:nvSpPr>
        <p:spPr>
          <a:xfrm>
            <a:off x="2146852" y="2304153"/>
            <a:ext cx="1895060" cy="707886"/>
          </a:xfrm>
          <a:prstGeom prst="rect">
            <a:avLst/>
          </a:prstGeom>
          <a:noFill/>
        </p:spPr>
        <p:txBody>
          <a:bodyPr wrap="square" rtlCol="0">
            <a:spAutoFit/>
          </a:bodyPr>
          <a:lstStyle/>
          <a:p>
            <a:r>
              <a:rPr lang="en-US" sz="2000" dirty="0" err="1" smtClean="0"/>
              <a:t>Abid</a:t>
            </a:r>
            <a:r>
              <a:rPr lang="en-US" sz="2000" dirty="0" smtClean="0"/>
              <a:t> Malik</a:t>
            </a:r>
          </a:p>
          <a:p>
            <a:r>
              <a:rPr lang="en-US" sz="2000" dirty="0" smtClean="0"/>
              <a:t>Infrastructure</a:t>
            </a:r>
            <a:endParaRPr lang="en-US" sz="2000" dirty="0"/>
          </a:p>
        </p:txBody>
      </p:sp>
      <p:sp>
        <p:nvSpPr>
          <p:cNvPr id="32" name="TextBox 31"/>
          <p:cNvSpPr txBox="1"/>
          <p:nvPr/>
        </p:nvSpPr>
        <p:spPr>
          <a:xfrm>
            <a:off x="3354267" y="3850485"/>
            <a:ext cx="2456935" cy="707886"/>
          </a:xfrm>
          <a:prstGeom prst="rect">
            <a:avLst/>
          </a:prstGeom>
          <a:noFill/>
        </p:spPr>
        <p:txBody>
          <a:bodyPr wrap="square" rtlCol="0">
            <a:spAutoFit/>
          </a:bodyPr>
          <a:lstStyle/>
          <a:p>
            <a:r>
              <a:rPr lang="en-US" sz="2000" dirty="0" smtClean="0"/>
              <a:t>Wei Xu and Cong </a:t>
            </a:r>
            <a:r>
              <a:rPr lang="en-US" sz="2000" dirty="0" err="1" smtClean="0"/>
              <a:t>Xie</a:t>
            </a:r>
            <a:endParaRPr lang="en-US" sz="2000" dirty="0" smtClean="0"/>
          </a:p>
          <a:p>
            <a:r>
              <a:rPr lang="en-US" sz="2000" dirty="0" smtClean="0"/>
              <a:t>Visualization</a:t>
            </a:r>
            <a:endParaRPr lang="en-US" sz="2000" dirty="0"/>
          </a:p>
        </p:txBody>
      </p:sp>
      <p:sp>
        <p:nvSpPr>
          <p:cNvPr id="33" name="TextBox 32"/>
          <p:cNvSpPr txBox="1"/>
          <p:nvPr/>
        </p:nvSpPr>
        <p:spPr>
          <a:xfrm>
            <a:off x="2146852" y="5344318"/>
            <a:ext cx="1895060" cy="707886"/>
          </a:xfrm>
          <a:prstGeom prst="rect">
            <a:avLst/>
          </a:prstGeom>
          <a:noFill/>
        </p:spPr>
        <p:txBody>
          <a:bodyPr wrap="square" rtlCol="0">
            <a:spAutoFit/>
          </a:bodyPr>
          <a:lstStyle/>
          <a:p>
            <a:r>
              <a:rPr lang="en-US" sz="2000" dirty="0" err="1" smtClean="0"/>
              <a:t>Huub</a:t>
            </a:r>
            <a:r>
              <a:rPr lang="en-US" sz="2000" dirty="0" smtClean="0"/>
              <a:t> Van Dam</a:t>
            </a:r>
          </a:p>
          <a:p>
            <a:r>
              <a:rPr lang="en-US" sz="2000" dirty="0" err="1" smtClean="0"/>
              <a:t>NWChemEx</a:t>
            </a:r>
            <a:endParaRPr lang="en-US" sz="2000" dirty="0"/>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8848" y="3481171"/>
            <a:ext cx="1005690" cy="1289907"/>
          </a:xfrm>
          <a:prstGeom prst="rect">
            <a:avLst/>
          </a:prstGeom>
        </p:spPr>
      </p:pic>
      <p:sp>
        <p:nvSpPr>
          <p:cNvPr id="34" name="TextBox 33"/>
          <p:cNvSpPr txBox="1"/>
          <p:nvPr/>
        </p:nvSpPr>
        <p:spPr>
          <a:xfrm>
            <a:off x="6138549" y="4916532"/>
            <a:ext cx="2674784" cy="707886"/>
          </a:xfrm>
          <a:prstGeom prst="rect">
            <a:avLst/>
          </a:prstGeom>
          <a:noFill/>
        </p:spPr>
        <p:txBody>
          <a:bodyPr wrap="square" rtlCol="0">
            <a:spAutoFit/>
          </a:bodyPr>
          <a:lstStyle/>
          <a:p>
            <a:r>
              <a:rPr lang="en-US" sz="2000" dirty="0" smtClean="0"/>
              <a:t>Kerstin </a:t>
            </a:r>
            <a:r>
              <a:rPr lang="en-US" sz="2000" dirty="0" err="1" smtClean="0"/>
              <a:t>Kleese</a:t>
            </a:r>
            <a:r>
              <a:rPr lang="en-US" sz="2000" dirty="0" smtClean="0"/>
              <a:t> Van Dam</a:t>
            </a:r>
          </a:p>
          <a:p>
            <a:r>
              <a:rPr lang="en-US" sz="2000" dirty="0" smtClean="0"/>
              <a:t>Provenance</a:t>
            </a:r>
            <a:endParaRPr lang="en-US" sz="2000" dirty="0"/>
          </a:p>
        </p:txBody>
      </p:sp>
    </p:spTree>
    <p:extLst>
      <p:ext uri="{BB962C8B-B14F-4D97-AF65-F5344CB8AC3E}">
        <p14:creationId xmlns:p14="http://schemas.microsoft.com/office/powerpoint/2010/main" val="1061862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Thank you</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a:t>This manuscript has been authored in part by employees of Brookhaven Science Associates, LLC under Contract No. DESC0012704 with the U.S. Department of Energy. The publisher by accepting the manuscript for publication acknowledges that the United States Government retains a non-exclusive, paid-up, irrevocable, world-wide license to publish or reproduce the published form of this manuscript, or allow others to do so, for United States Government purposes</a:t>
            </a:r>
            <a:r>
              <a:rPr lang="en-US" dirty="0" smtClean="0"/>
              <a:t>.</a:t>
            </a:r>
          </a:p>
          <a:p>
            <a:pPr marL="0" indent="0">
              <a:buNone/>
            </a:pPr>
            <a:endParaRPr lang="en-US" dirty="0"/>
          </a:p>
          <a:p>
            <a:pPr marL="0" indent="0">
              <a:buNone/>
            </a:pPr>
            <a:r>
              <a:rPr lang="en-US" dirty="0"/>
              <a:t>This research was supported by the </a:t>
            </a:r>
            <a:r>
              <a:rPr lang="en-US" dirty="0" err="1"/>
              <a:t>Exascale</a:t>
            </a:r>
            <a:r>
              <a:rPr lang="en-US" dirty="0"/>
              <a:t> Computing Project (ECP), a collaborative effort of two DOE organizations – the Office of Science and the National Nuclear Security Administration.  The Project Number for the </a:t>
            </a:r>
            <a:r>
              <a:rPr lang="en-US" b="1" dirty="0">
                <a:solidFill>
                  <a:schemeClr val="accent1"/>
                </a:solidFill>
              </a:rPr>
              <a:t>Co-design center for Online Data Analysis and Reduction (CODAR) </a:t>
            </a:r>
            <a:r>
              <a:rPr lang="en-US" dirty="0"/>
              <a:t>that supported this research is 17-SC-20-SC. </a:t>
            </a:r>
            <a:br>
              <a:rPr lang="en-US" dirty="0"/>
            </a:br>
            <a:endParaRPr lang="en-US" dirty="0"/>
          </a:p>
        </p:txBody>
      </p:sp>
    </p:spTree>
    <p:extLst>
      <p:ext uri="{BB962C8B-B14F-4D97-AF65-F5344CB8AC3E}">
        <p14:creationId xmlns:p14="http://schemas.microsoft.com/office/powerpoint/2010/main" val="6628120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557" y="2617996"/>
            <a:ext cx="8328991" cy="1325563"/>
          </a:xfrm>
        </p:spPr>
        <p:txBody>
          <a:bodyPr/>
          <a:lstStyle/>
          <a:p>
            <a:pPr algn="ctr"/>
            <a:r>
              <a:rPr lang="en-US" dirty="0" smtClean="0"/>
              <a:t>Additional slides</a:t>
            </a:r>
            <a:endParaRPr lang="en-US" dirty="0"/>
          </a:p>
        </p:txBody>
      </p:sp>
    </p:spTree>
    <p:extLst>
      <p:ext uri="{BB962C8B-B14F-4D97-AF65-F5344CB8AC3E}">
        <p14:creationId xmlns:p14="http://schemas.microsoft.com/office/powerpoint/2010/main" val="1464739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Trace overview</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74800"/>
            <a:ext cx="9144000" cy="2026811"/>
          </a:xfrm>
          <a:prstGeom prst="rect">
            <a:avLst/>
          </a:prstGeom>
        </p:spPr>
      </p:pic>
      <p:sp>
        <p:nvSpPr>
          <p:cNvPr id="4" name="TextBox 3"/>
          <p:cNvSpPr txBox="1"/>
          <p:nvPr/>
        </p:nvSpPr>
        <p:spPr>
          <a:xfrm>
            <a:off x="954156" y="3816626"/>
            <a:ext cx="5288820" cy="646331"/>
          </a:xfrm>
          <a:prstGeom prst="rect">
            <a:avLst/>
          </a:prstGeom>
          <a:noFill/>
        </p:spPr>
        <p:txBody>
          <a:bodyPr wrap="none" rtlCol="0">
            <a:spAutoFit/>
          </a:bodyPr>
          <a:lstStyle/>
          <a:p>
            <a:r>
              <a:rPr lang="en-US" dirty="0" smtClean="0"/>
              <a:t>Y axis: count of message events: sending and receiving</a:t>
            </a:r>
          </a:p>
          <a:p>
            <a:r>
              <a:rPr lang="en-US" dirty="0" smtClean="0"/>
              <a:t>Node 4 has no data for this time segment</a:t>
            </a:r>
          </a:p>
        </p:txBody>
      </p:sp>
    </p:spTree>
    <p:extLst>
      <p:ext uri="{BB962C8B-B14F-4D97-AF65-F5344CB8AC3E}">
        <p14:creationId xmlns:p14="http://schemas.microsoft.com/office/powerpoint/2010/main" val="11026020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57809" y="365127"/>
            <a:ext cx="8328991" cy="1069974"/>
          </a:xfrm>
        </p:spPr>
        <p:txBody>
          <a:bodyPr>
            <a:normAutofit fontScale="90000"/>
          </a:bodyPr>
          <a:lstStyle/>
          <a:p>
            <a:r>
              <a:rPr lang="en-US" dirty="0" smtClean="0"/>
              <a:t>Traces</a:t>
            </a:r>
            <a:br>
              <a:rPr lang="en-US" dirty="0" smtClean="0"/>
            </a:br>
            <a:r>
              <a:rPr lang="en-US" dirty="0" smtClean="0"/>
              <a:t/>
            </a:r>
            <a:br>
              <a:rPr lang="en-US" dirty="0" smtClean="0"/>
            </a:b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0114"/>
            <a:ext cx="9144000" cy="5962650"/>
          </a:xfrm>
          <a:prstGeom prst="rect">
            <a:avLst/>
          </a:prstGeom>
        </p:spPr>
      </p:pic>
    </p:spTree>
    <p:extLst>
      <p:ext uri="{BB962C8B-B14F-4D97-AF65-F5344CB8AC3E}">
        <p14:creationId xmlns:p14="http://schemas.microsoft.com/office/powerpoint/2010/main" val="8569097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62100"/>
            <a:ext cx="9144000" cy="5295899"/>
          </a:xfrm>
          <a:prstGeom prst="rect">
            <a:avLst/>
          </a:prstGeom>
        </p:spPr>
      </p:pic>
      <p:sp>
        <p:nvSpPr>
          <p:cNvPr id="3" name="Title 2"/>
          <p:cNvSpPr>
            <a:spLocks noGrp="1"/>
          </p:cNvSpPr>
          <p:nvPr>
            <p:ph type="title"/>
          </p:nvPr>
        </p:nvSpPr>
        <p:spPr>
          <a:xfrm>
            <a:off x="357809" y="365126"/>
            <a:ext cx="8328991" cy="920335"/>
          </a:xfrm>
        </p:spPr>
        <p:txBody>
          <a:bodyPr>
            <a:normAutofit/>
          </a:bodyPr>
          <a:lstStyle/>
          <a:p>
            <a:r>
              <a:rPr lang="en-US" smtClean="0"/>
              <a:t>Trace details</a:t>
            </a:r>
            <a:endParaRPr lang="en-US" dirty="0"/>
          </a:p>
        </p:txBody>
      </p:sp>
    </p:spTree>
    <p:extLst>
      <p:ext uri="{BB962C8B-B14F-4D97-AF65-F5344CB8AC3E}">
        <p14:creationId xmlns:p14="http://schemas.microsoft.com/office/powerpoint/2010/main" val="11623304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4745"/>
            <a:ext cx="9144000" cy="5863255"/>
          </a:xfrm>
          <a:prstGeom prst="rect">
            <a:avLst/>
          </a:prstGeom>
        </p:spPr>
      </p:pic>
      <p:sp>
        <p:nvSpPr>
          <p:cNvPr id="3" name="Title 2"/>
          <p:cNvSpPr>
            <a:spLocks noGrp="1"/>
          </p:cNvSpPr>
          <p:nvPr>
            <p:ph type="title"/>
          </p:nvPr>
        </p:nvSpPr>
        <p:spPr/>
        <p:txBody>
          <a:bodyPr/>
          <a:lstStyle/>
          <a:p>
            <a:r>
              <a:rPr lang="en-US" dirty="0" smtClean="0"/>
              <a:t>Zooming 1</a:t>
            </a:r>
            <a:endParaRPr lang="en-US" dirty="0"/>
          </a:p>
        </p:txBody>
      </p:sp>
    </p:spTree>
    <p:extLst>
      <p:ext uri="{BB962C8B-B14F-4D97-AF65-F5344CB8AC3E}">
        <p14:creationId xmlns:p14="http://schemas.microsoft.com/office/powerpoint/2010/main" val="6928168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6589"/>
            <a:ext cx="9144000" cy="5871411"/>
          </a:xfrm>
          <a:prstGeom prst="rect">
            <a:avLst/>
          </a:prstGeom>
        </p:spPr>
      </p:pic>
      <p:sp>
        <p:nvSpPr>
          <p:cNvPr id="3" name="Title 2"/>
          <p:cNvSpPr>
            <a:spLocks noGrp="1"/>
          </p:cNvSpPr>
          <p:nvPr>
            <p:ph type="title"/>
          </p:nvPr>
        </p:nvSpPr>
        <p:spPr/>
        <p:txBody>
          <a:bodyPr/>
          <a:lstStyle/>
          <a:p>
            <a:r>
              <a:rPr lang="en-US" dirty="0" smtClean="0"/>
              <a:t>Zooming 2</a:t>
            </a:r>
            <a:endParaRPr lang="en-US" dirty="0"/>
          </a:p>
        </p:txBody>
      </p:sp>
    </p:spTree>
    <p:extLst>
      <p:ext uri="{BB962C8B-B14F-4D97-AF65-F5344CB8AC3E}">
        <p14:creationId xmlns:p14="http://schemas.microsoft.com/office/powerpoint/2010/main" val="4393913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5552" y="1762491"/>
            <a:ext cx="2720296" cy="2047024"/>
          </a:xfrm>
          <a:prstGeom prst="rect">
            <a:avLst/>
          </a:prstGeom>
          <a:no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ontent Placeholder 2"/>
          <p:cNvSpPr txBox="1">
            <a:spLocks/>
          </p:cNvSpPr>
          <p:nvPr/>
        </p:nvSpPr>
        <p:spPr>
          <a:xfrm>
            <a:off x="273329" y="1405888"/>
            <a:ext cx="8359325" cy="4461292"/>
          </a:xfrm>
          <a:prstGeom prst="rect">
            <a:avLst/>
          </a:prstGeom>
        </p:spPr>
        <p:txBody>
          <a:bodyPr vert="horz" lIns="68580" tIns="34290" rIns="68580" bIns="34290" rtlCol="0">
            <a:normAutofit lnSpcReduction="10000"/>
          </a:bodyPr>
          <a:lstStyle>
            <a:lvl1pPr marL="342891" indent="-342891"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latin typeface="Calibri" panose="020F0502020204030204" pitchFamily="34" charset="0"/>
              </a:rPr>
              <a:t>Filesystem/network bandwidth falls behind CPU/memory: Fewer bytes/operation</a:t>
            </a:r>
            <a:endParaRPr lang="en-US" sz="1600" dirty="0">
              <a:latin typeface="Calibri" panose="020F0502020204030204" pitchFamily="34" charset="0"/>
            </a:endParaRPr>
          </a:p>
          <a:p>
            <a:pPr marL="0" indent="0">
              <a:buNone/>
            </a:pPr>
            <a:endParaRPr lang="en-US" sz="1600" dirty="0">
              <a:latin typeface="Calibri" panose="020F0502020204030204" pitchFamily="34" charset="0"/>
            </a:endParaRPr>
          </a:p>
          <a:p>
            <a:pPr marL="0" indent="0">
              <a:buNone/>
            </a:pPr>
            <a:endParaRPr lang="en-US" sz="1600" dirty="0">
              <a:latin typeface="Calibri" panose="020F0502020204030204" pitchFamily="34" charset="0"/>
            </a:endParaRPr>
          </a:p>
          <a:p>
            <a:pPr marL="0" indent="0">
              <a:buNone/>
            </a:pPr>
            <a:endParaRPr lang="en-US" sz="1600" dirty="0">
              <a:latin typeface="Calibri" panose="020F0502020204030204" pitchFamily="34" charset="0"/>
            </a:endParaRPr>
          </a:p>
          <a:p>
            <a:pPr marL="0" indent="0">
              <a:buNone/>
            </a:pPr>
            <a:endParaRPr lang="en-US" sz="1600" dirty="0">
              <a:latin typeface="Calibri" panose="020F0502020204030204" pitchFamily="34" charset="0"/>
            </a:endParaRPr>
          </a:p>
          <a:p>
            <a:pPr marL="0" indent="0">
              <a:buNone/>
            </a:pPr>
            <a:endParaRPr lang="en-US" sz="1600" dirty="0">
              <a:latin typeface="Calibri" panose="020F0502020204030204" pitchFamily="34" charset="0"/>
            </a:endParaRPr>
          </a:p>
          <a:p>
            <a:pPr marL="0" indent="0">
              <a:buNone/>
            </a:pPr>
            <a:endParaRPr lang="en-US" sz="1600" dirty="0">
              <a:latin typeface="Calibri" panose="020F0502020204030204" pitchFamily="34" charset="0"/>
            </a:endParaRPr>
          </a:p>
          <a:p>
            <a:pPr marL="0" indent="0">
              <a:buNone/>
            </a:pPr>
            <a:endParaRPr lang="en-US" sz="1800" dirty="0">
              <a:latin typeface="Calibri" panose="020F0502020204030204" pitchFamily="34" charset="0"/>
            </a:endParaRPr>
          </a:p>
          <a:p>
            <a:pPr marL="0" indent="0">
              <a:buNone/>
            </a:pPr>
            <a:endParaRPr lang="en-US" sz="1200" dirty="0">
              <a:latin typeface="Calibri" panose="020F0502020204030204" pitchFamily="34" charset="0"/>
            </a:endParaRPr>
          </a:p>
          <a:p>
            <a:pPr marL="0" indent="0">
              <a:buNone/>
            </a:pPr>
            <a:r>
              <a:rPr lang="en-US" sz="1800" dirty="0">
                <a:latin typeface="Calibri" panose="020F0502020204030204" pitchFamily="34" charset="0"/>
              </a:rPr>
              <a:t>Swap I/O for CPU cycles:</a:t>
            </a:r>
          </a:p>
          <a:p>
            <a:r>
              <a:rPr lang="en-US" sz="1800" dirty="0">
                <a:latin typeface="Calibri" panose="020F0502020204030204" pitchFamily="34" charset="0"/>
              </a:rPr>
              <a:t>Data (de)compression </a:t>
            </a:r>
          </a:p>
          <a:p>
            <a:r>
              <a:rPr lang="en-US" sz="1800" dirty="0">
                <a:latin typeface="Calibri" panose="020F0502020204030204" pitchFamily="34" charset="0"/>
              </a:rPr>
              <a:t>Online data analysis</a:t>
            </a:r>
          </a:p>
          <a:p>
            <a:pPr marL="0" indent="0">
              <a:buNone/>
            </a:pPr>
            <a:r>
              <a:rPr lang="en-US" sz="1800" b="1" dirty="0">
                <a:latin typeface="Calibri" panose="020F0502020204030204" pitchFamily="34" charset="0"/>
              </a:rPr>
              <a:t>Right bytes in right place </a:t>
            </a:r>
            <a:br>
              <a:rPr lang="en-US" sz="1800" b="1" dirty="0">
                <a:latin typeface="Calibri" panose="020F0502020204030204" pitchFamily="34" charset="0"/>
              </a:rPr>
            </a:br>
            <a:r>
              <a:rPr lang="en-US" sz="1800" b="1" dirty="0">
                <a:latin typeface="Calibri" panose="020F0502020204030204" pitchFamily="34" charset="0"/>
              </a:rPr>
              <a:t>at right time! </a:t>
            </a:r>
            <a:br>
              <a:rPr lang="en-US" sz="1800" b="1" dirty="0">
                <a:latin typeface="Calibri" panose="020F0502020204030204" pitchFamily="34" charset="0"/>
              </a:rPr>
            </a:br>
            <a:endParaRPr lang="en-US" sz="1800" b="1" dirty="0">
              <a:latin typeface="Calibri" panose="020F0502020204030204" pitchFamily="34" charset="0"/>
            </a:endParaRPr>
          </a:p>
          <a:p>
            <a:pPr marL="0" indent="0">
              <a:buNone/>
            </a:pPr>
            <a:r>
              <a:rPr lang="en-US" sz="1800" dirty="0">
                <a:solidFill>
                  <a:schemeClr val="accent6">
                    <a:lumMod val="75000"/>
                  </a:schemeClr>
                </a:solidFill>
                <a:latin typeface="Calibri" panose="020F0502020204030204" pitchFamily="34" charset="0"/>
              </a:rPr>
              <a:t>Applications are already demanding 100 PBs of data for ‘medium-term’ (12 months)</a:t>
            </a:r>
          </a:p>
        </p:txBody>
      </p:sp>
      <p:grpSp>
        <p:nvGrpSpPr>
          <p:cNvPr id="16" name="Group 15"/>
          <p:cNvGrpSpPr/>
          <p:nvPr/>
        </p:nvGrpSpPr>
        <p:grpSpPr>
          <a:xfrm>
            <a:off x="3209347" y="1742014"/>
            <a:ext cx="5862272" cy="3648694"/>
            <a:chOff x="3713543" y="1411357"/>
            <a:chExt cx="7957881" cy="4953006"/>
          </a:xfrm>
        </p:grpSpPr>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737113" y="1411357"/>
              <a:ext cx="7934311" cy="4920102"/>
            </a:xfrm>
            <a:prstGeom prst="rect">
              <a:avLst/>
            </a:prstGeom>
          </p:spPr>
        </p:pic>
        <p:sp>
          <p:nvSpPr>
            <p:cNvPr id="5" name="Rectangle 4"/>
            <p:cNvSpPr/>
            <p:nvPr/>
          </p:nvSpPr>
          <p:spPr>
            <a:xfrm>
              <a:off x="3733424" y="2166731"/>
              <a:ext cx="7938000" cy="30215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Calibri" panose="020F0502020204030204" pitchFamily="34" charset="0"/>
              </a:endParaRPr>
            </a:p>
          </p:txBody>
        </p:sp>
        <p:sp>
          <p:nvSpPr>
            <p:cNvPr id="7" name="Rectangle 6"/>
            <p:cNvSpPr/>
            <p:nvPr/>
          </p:nvSpPr>
          <p:spPr>
            <a:xfrm>
              <a:off x="3733422" y="5821912"/>
              <a:ext cx="7938001" cy="54245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Calibri" panose="020F0502020204030204" pitchFamily="34" charset="0"/>
              </a:endParaRPr>
            </a:p>
          </p:txBody>
        </p:sp>
        <p:sp>
          <p:nvSpPr>
            <p:cNvPr id="15" name="Rectangle 14"/>
            <p:cNvSpPr/>
            <p:nvPr/>
          </p:nvSpPr>
          <p:spPr>
            <a:xfrm>
              <a:off x="3713543" y="2807625"/>
              <a:ext cx="7938000" cy="81753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Calibri" panose="020F0502020204030204" pitchFamily="34" charset="0"/>
              </a:endParaRPr>
            </a:p>
          </p:txBody>
        </p:sp>
      </p:grpSp>
      <p:sp>
        <p:nvSpPr>
          <p:cNvPr id="6" name="Title 5"/>
          <p:cNvSpPr>
            <a:spLocks noGrp="1"/>
          </p:cNvSpPr>
          <p:nvPr>
            <p:ph type="title"/>
          </p:nvPr>
        </p:nvSpPr>
        <p:spPr>
          <a:xfrm>
            <a:off x="255552" y="589799"/>
            <a:ext cx="8531352" cy="363560"/>
          </a:xfrm>
        </p:spPr>
        <p:txBody>
          <a:bodyPr>
            <a:normAutofit fontScale="90000"/>
          </a:bodyPr>
          <a:lstStyle/>
          <a:p>
            <a:r>
              <a:rPr lang="en-US" sz="2400" dirty="0"/>
              <a:t>The compute-data gap is a major challenge for </a:t>
            </a:r>
            <a:r>
              <a:rPr lang="en-US" sz="2400" dirty="0" err="1"/>
              <a:t>exascale</a:t>
            </a:r>
            <a:endParaRPr lang="en-US" sz="2400" dirty="0"/>
          </a:p>
        </p:txBody>
      </p:sp>
    </p:spTree>
    <p:extLst>
      <p:ext uri="{BB962C8B-B14F-4D97-AF65-F5344CB8AC3E}">
        <p14:creationId xmlns:p14="http://schemas.microsoft.com/office/powerpoint/2010/main" val="1740711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694" y="212726"/>
            <a:ext cx="8328991" cy="1325563"/>
          </a:xfrm>
        </p:spPr>
        <p:txBody>
          <a:bodyPr/>
          <a:lstStyle/>
          <a:p>
            <a:r>
              <a:rPr lang="en-US" dirty="0" smtClean="0">
                <a:latin typeface="Calibri" charset="0"/>
                <a:ea typeface="Calibri" charset="0"/>
                <a:cs typeface="Calibri" charset="0"/>
              </a:rPr>
              <a:t>Interdependencies</a:t>
            </a:r>
            <a:r>
              <a:rPr lang="en-US" dirty="0" smtClean="0"/>
              <a:t> between parallel components at runtime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432" y="1743526"/>
            <a:ext cx="4288710" cy="3200400"/>
          </a:xfrm>
          <a:prstGeom prst="rect">
            <a:avLst/>
          </a:prstGeom>
        </p:spPr>
      </p:pic>
      <p:sp>
        <p:nvSpPr>
          <p:cNvPr id="5" name="TextBox 4"/>
          <p:cNvSpPr txBox="1"/>
          <p:nvPr/>
        </p:nvSpPr>
        <p:spPr>
          <a:xfrm>
            <a:off x="5322141" y="2344053"/>
            <a:ext cx="3179601" cy="2308324"/>
          </a:xfrm>
          <a:prstGeom prst="rect">
            <a:avLst/>
          </a:prstGeom>
          <a:noFill/>
        </p:spPr>
        <p:txBody>
          <a:bodyPr wrap="square" rtlCol="0">
            <a:spAutoFit/>
          </a:bodyPr>
          <a:lstStyle/>
          <a:p>
            <a:pPr marL="0" lvl="1"/>
            <a:r>
              <a:rPr lang="en-US" dirty="0" smtClean="0"/>
              <a:t>Performance </a:t>
            </a:r>
            <a:r>
              <a:rPr lang="en-US" dirty="0"/>
              <a:t>of each individual component can affect overall performance of a workflow</a:t>
            </a:r>
          </a:p>
          <a:p>
            <a:endParaRPr lang="en-US" dirty="0" smtClean="0"/>
          </a:p>
          <a:p>
            <a:r>
              <a:rPr lang="en-US" dirty="0"/>
              <a:t>Performance </a:t>
            </a:r>
            <a:r>
              <a:rPr lang="en-US" dirty="0" smtClean="0"/>
              <a:t>metrics are measurements </a:t>
            </a:r>
            <a:r>
              <a:rPr lang="en-US" dirty="0"/>
              <a:t>from workflow and system resources</a:t>
            </a:r>
          </a:p>
          <a:p>
            <a:endParaRPr lang="en-US" dirty="0"/>
          </a:p>
        </p:txBody>
      </p:sp>
    </p:spTree>
    <p:extLst>
      <p:ext uri="{BB962C8B-B14F-4D97-AF65-F5344CB8AC3E}">
        <p14:creationId xmlns:p14="http://schemas.microsoft.com/office/powerpoint/2010/main" val="9388717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p:cNvGrpSpPr/>
          <p:nvPr/>
        </p:nvGrpSpPr>
        <p:grpSpPr>
          <a:xfrm>
            <a:off x="813816" y="2703635"/>
            <a:ext cx="1066991" cy="1795184"/>
            <a:chOff x="1085088" y="2461846"/>
            <a:chExt cx="1422654" cy="2393579"/>
          </a:xfrm>
        </p:grpSpPr>
        <p:sp>
          <p:nvSpPr>
            <p:cNvPr id="3" name="Oval 2"/>
            <p:cNvSpPr/>
            <p:nvPr/>
          </p:nvSpPr>
          <p:spPr>
            <a:xfrm>
              <a:off x="1085088" y="2461846"/>
              <a:ext cx="1146048" cy="1146986"/>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4290" rIns="20574" rtlCol="0" anchor="ctr"/>
            <a:lstStyle/>
            <a:p>
              <a:pPr algn="ctr"/>
              <a:r>
                <a:rPr lang="en-US" sz="1350" dirty="0" err="1">
                  <a:solidFill>
                    <a:schemeClr val="tx1"/>
                  </a:solidFill>
                </a:rPr>
                <a:t>Wf</a:t>
              </a:r>
              <a:r>
                <a:rPr lang="en-US" sz="1350" dirty="0">
                  <a:solidFill>
                    <a:schemeClr val="tx1"/>
                  </a:solidFill>
                </a:rPr>
                <a:t> </a:t>
              </a:r>
            </a:p>
            <a:p>
              <a:pPr algn="ctr"/>
              <a:r>
                <a:rPr lang="en-US" sz="1350" dirty="0">
                  <a:solidFill>
                    <a:schemeClr val="tx1"/>
                  </a:solidFill>
                </a:rPr>
                <a:t>Launch</a:t>
              </a:r>
            </a:p>
          </p:txBody>
        </p:sp>
        <p:grpSp>
          <p:nvGrpSpPr>
            <p:cNvPr id="4" name="Group 3"/>
            <p:cNvGrpSpPr/>
            <p:nvPr/>
          </p:nvGrpSpPr>
          <p:grpSpPr>
            <a:xfrm>
              <a:off x="1651254" y="3509225"/>
              <a:ext cx="856488" cy="1346200"/>
              <a:chOff x="4095242" y="1944233"/>
              <a:chExt cx="856488" cy="1346200"/>
            </a:xfrm>
          </p:grpSpPr>
          <p:sp>
            <p:nvSpPr>
              <p:cNvPr id="5" name="Rounded Rectangle 4"/>
              <p:cNvSpPr/>
              <p:nvPr/>
            </p:nvSpPr>
            <p:spPr>
              <a:xfrm>
                <a:off x="4095242" y="1944233"/>
                <a:ext cx="691388" cy="6731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4290" rIns="34290" rtlCol="0" anchor="ctr"/>
              <a:lstStyle/>
              <a:p>
                <a:pPr algn="ctr"/>
                <a:r>
                  <a:rPr lang="en-US" sz="1350" dirty="0">
                    <a:solidFill>
                      <a:schemeClr val="tx1"/>
                    </a:solidFill>
                  </a:rPr>
                  <a:t>Trace</a:t>
                </a:r>
              </a:p>
              <a:p>
                <a:pPr algn="ctr"/>
                <a:r>
                  <a:rPr lang="en-US" sz="1350" dirty="0">
                    <a:solidFill>
                      <a:schemeClr val="tx1"/>
                    </a:solidFill>
                  </a:rPr>
                  <a:t>File</a:t>
                </a:r>
              </a:p>
            </p:txBody>
          </p:sp>
          <p:sp>
            <p:nvSpPr>
              <p:cNvPr id="6" name="Rounded Rectangle 5"/>
              <p:cNvSpPr/>
              <p:nvPr/>
            </p:nvSpPr>
            <p:spPr>
              <a:xfrm>
                <a:off x="4260342" y="2617333"/>
                <a:ext cx="691388" cy="6731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4290" rIns="34290" rtlCol="0" anchor="ctr"/>
              <a:lstStyle/>
              <a:p>
                <a:pPr algn="ctr"/>
                <a:r>
                  <a:rPr lang="en-US" sz="1350" dirty="0">
                    <a:solidFill>
                      <a:schemeClr val="tx1"/>
                    </a:solidFill>
                  </a:rPr>
                  <a:t>Profile</a:t>
                </a:r>
              </a:p>
            </p:txBody>
          </p:sp>
        </p:grpSp>
      </p:grpSp>
      <p:cxnSp>
        <p:nvCxnSpPr>
          <p:cNvPr id="7" name="Straight Connector 6"/>
          <p:cNvCxnSpPr>
            <a:stCxn id="2" idx="6"/>
            <a:endCxn id="3" idx="3"/>
          </p:cNvCxnSpPr>
          <p:nvPr/>
        </p:nvCxnSpPr>
        <p:spPr>
          <a:xfrm flipV="1">
            <a:off x="1673352" y="1722238"/>
            <a:ext cx="1119048" cy="1411517"/>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2" idx="6"/>
            <a:endCxn id="4" idx="2"/>
          </p:cNvCxnSpPr>
          <p:nvPr/>
        </p:nvCxnSpPr>
        <p:spPr>
          <a:xfrm flipV="1">
            <a:off x="1673352" y="2678386"/>
            <a:ext cx="989386" cy="455369"/>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2" idx="6"/>
          </p:cNvCxnSpPr>
          <p:nvPr/>
        </p:nvCxnSpPr>
        <p:spPr>
          <a:xfrm>
            <a:off x="1673352" y="3133755"/>
            <a:ext cx="1103868" cy="927415"/>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2666524" y="987976"/>
            <a:ext cx="859536" cy="86024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4290" rIns="20574" rtlCol="0" anchor="ctr"/>
          <a:lstStyle/>
          <a:p>
            <a:pPr algn="ctr"/>
            <a:r>
              <a:rPr lang="en-US" sz="1350" dirty="0" err="1">
                <a:solidFill>
                  <a:schemeClr val="tx1"/>
                </a:solidFill>
              </a:rPr>
              <a:t>Wf</a:t>
            </a:r>
            <a:endParaRPr lang="en-US" sz="1350" dirty="0">
              <a:solidFill>
                <a:schemeClr val="tx1"/>
              </a:solidFill>
            </a:endParaRPr>
          </a:p>
          <a:p>
            <a:pPr algn="ctr"/>
            <a:r>
              <a:rPr lang="en-US" sz="1350" dirty="0">
                <a:solidFill>
                  <a:schemeClr val="tx1"/>
                </a:solidFill>
              </a:rPr>
              <a:t>Component</a:t>
            </a:r>
          </a:p>
          <a:p>
            <a:pPr algn="ctr"/>
            <a:r>
              <a:rPr lang="en-US" sz="1350" dirty="0">
                <a:solidFill>
                  <a:schemeClr val="tx1"/>
                </a:solidFill>
              </a:rPr>
              <a:t>1</a:t>
            </a:r>
          </a:p>
        </p:txBody>
      </p:sp>
      <p:sp>
        <p:nvSpPr>
          <p:cNvPr id="29" name="Oval 28"/>
          <p:cNvSpPr/>
          <p:nvPr/>
        </p:nvSpPr>
        <p:spPr>
          <a:xfrm>
            <a:off x="2662738" y="2248266"/>
            <a:ext cx="859536" cy="86024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4290" rIns="20574" rtlCol="0" anchor="ctr"/>
          <a:lstStyle/>
          <a:p>
            <a:pPr algn="ctr"/>
            <a:r>
              <a:rPr lang="en-US" sz="1350" dirty="0" err="1">
                <a:solidFill>
                  <a:schemeClr val="tx1"/>
                </a:solidFill>
              </a:rPr>
              <a:t>Wf</a:t>
            </a:r>
            <a:endParaRPr lang="en-US" sz="1350" dirty="0">
              <a:solidFill>
                <a:schemeClr val="tx1"/>
              </a:solidFill>
            </a:endParaRPr>
          </a:p>
          <a:p>
            <a:pPr algn="ctr"/>
            <a:r>
              <a:rPr lang="en-US" sz="1350" dirty="0">
                <a:solidFill>
                  <a:schemeClr val="tx1"/>
                </a:solidFill>
              </a:rPr>
              <a:t>Component</a:t>
            </a:r>
          </a:p>
          <a:p>
            <a:pPr algn="ctr"/>
            <a:r>
              <a:rPr lang="en-US" sz="1350" dirty="0">
                <a:solidFill>
                  <a:schemeClr val="tx1"/>
                </a:solidFill>
              </a:rPr>
              <a:t>2</a:t>
            </a:r>
          </a:p>
        </p:txBody>
      </p:sp>
      <p:sp>
        <p:nvSpPr>
          <p:cNvPr id="38" name="Oval 37"/>
          <p:cNvSpPr/>
          <p:nvPr/>
        </p:nvSpPr>
        <p:spPr>
          <a:xfrm>
            <a:off x="2651344" y="3935190"/>
            <a:ext cx="859536" cy="86024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4290" rIns="20574" rtlCol="0" anchor="ctr"/>
          <a:lstStyle/>
          <a:p>
            <a:pPr algn="ctr"/>
            <a:r>
              <a:rPr lang="en-US" sz="1350" dirty="0" err="1">
                <a:solidFill>
                  <a:schemeClr val="tx1"/>
                </a:solidFill>
              </a:rPr>
              <a:t>Wf</a:t>
            </a:r>
            <a:endParaRPr lang="en-US" sz="1350" dirty="0">
              <a:solidFill>
                <a:schemeClr val="tx1"/>
              </a:solidFill>
            </a:endParaRPr>
          </a:p>
          <a:p>
            <a:pPr algn="ctr"/>
            <a:r>
              <a:rPr lang="en-US" sz="1350" dirty="0">
                <a:solidFill>
                  <a:schemeClr val="tx1"/>
                </a:solidFill>
              </a:rPr>
              <a:t>Component</a:t>
            </a:r>
          </a:p>
          <a:p>
            <a:pPr algn="ctr"/>
            <a:r>
              <a:rPr lang="en-US" sz="1350" dirty="0">
                <a:solidFill>
                  <a:schemeClr val="tx1"/>
                </a:solidFill>
              </a:rPr>
              <a:t>n</a:t>
            </a:r>
          </a:p>
        </p:txBody>
      </p:sp>
      <p:sp>
        <p:nvSpPr>
          <p:cNvPr id="42" name="TextBox 41"/>
          <p:cNvSpPr txBox="1"/>
          <p:nvPr/>
        </p:nvSpPr>
        <p:spPr>
          <a:xfrm>
            <a:off x="1654906" y="3289041"/>
            <a:ext cx="390525" cy="323165"/>
          </a:xfrm>
          <a:prstGeom prst="rect">
            <a:avLst/>
          </a:prstGeom>
          <a:noFill/>
        </p:spPr>
        <p:txBody>
          <a:bodyPr wrap="square" rtlCol="0">
            <a:spAutoFit/>
            <a:scene3d>
              <a:camera prst="orthographicFront"/>
              <a:lightRig rig="twoPt" dir="t"/>
            </a:scene3d>
            <a:sp3d extrusionH="57150" contourW="12700" prstMaterial="metal">
              <a:bevelT w="12700" prst="relaxedInset"/>
              <a:bevelB w="38100" h="38100" prst="relaxedInset"/>
              <a:contourClr>
                <a:schemeClr val="accent1"/>
              </a:contourClr>
            </a:sp3d>
          </a:bodyPr>
          <a:lstStyle/>
          <a:p>
            <a:r>
              <a:rPr lang="en-US" sz="1500" b="1" dirty="0">
                <a:solidFill>
                  <a:schemeClr val="accent1">
                    <a:lumMod val="75000"/>
                  </a:schemeClr>
                </a:solidFill>
              </a:rPr>
              <a:t>ID</a:t>
            </a:r>
          </a:p>
        </p:txBody>
      </p:sp>
      <p:sp>
        <p:nvSpPr>
          <p:cNvPr id="43" name="TextBox 42"/>
          <p:cNvSpPr txBox="1"/>
          <p:nvPr/>
        </p:nvSpPr>
        <p:spPr>
          <a:xfrm>
            <a:off x="1796687" y="3825137"/>
            <a:ext cx="390525" cy="323165"/>
          </a:xfrm>
          <a:prstGeom prst="rect">
            <a:avLst/>
          </a:prstGeom>
          <a:noFill/>
        </p:spPr>
        <p:txBody>
          <a:bodyPr wrap="square" rtlCol="0">
            <a:spAutoFit/>
            <a:scene3d>
              <a:camera prst="orthographicFront"/>
              <a:lightRig rig="twoPt" dir="t"/>
            </a:scene3d>
            <a:sp3d extrusionH="57150" contourW="12700" prstMaterial="metal">
              <a:bevelT w="12700" prst="relaxedInset"/>
              <a:bevelB w="38100" h="38100" prst="relaxedInset"/>
              <a:contourClr>
                <a:schemeClr val="accent1"/>
              </a:contourClr>
            </a:sp3d>
          </a:bodyPr>
          <a:lstStyle/>
          <a:p>
            <a:r>
              <a:rPr lang="en-US" sz="1500" b="1" dirty="0">
                <a:solidFill>
                  <a:schemeClr val="accent1">
                    <a:lumMod val="75000"/>
                  </a:schemeClr>
                </a:solidFill>
              </a:rPr>
              <a:t>ID</a:t>
            </a:r>
          </a:p>
        </p:txBody>
      </p:sp>
      <p:sp>
        <p:nvSpPr>
          <p:cNvPr id="48" name="Oval 47"/>
          <p:cNvSpPr/>
          <p:nvPr/>
        </p:nvSpPr>
        <p:spPr>
          <a:xfrm>
            <a:off x="4660265" y="2248266"/>
            <a:ext cx="859536" cy="86024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4290" rIns="20574" rtlCol="0" anchor="ctr"/>
          <a:lstStyle/>
          <a:p>
            <a:pPr algn="ctr"/>
            <a:r>
              <a:rPr lang="en-US" sz="1350" dirty="0" err="1">
                <a:solidFill>
                  <a:schemeClr val="tx1"/>
                </a:solidFill>
              </a:rPr>
              <a:t>Wf</a:t>
            </a:r>
            <a:r>
              <a:rPr lang="en-US" sz="1350" dirty="0">
                <a:solidFill>
                  <a:schemeClr val="tx1"/>
                </a:solidFill>
              </a:rPr>
              <a:t> </a:t>
            </a:r>
          </a:p>
          <a:p>
            <a:pPr algn="ctr"/>
            <a:r>
              <a:rPr lang="en-US" sz="1350" dirty="0">
                <a:solidFill>
                  <a:schemeClr val="tx1"/>
                </a:solidFill>
              </a:rPr>
              <a:t>Component</a:t>
            </a:r>
          </a:p>
          <a:p>
            <a:pPr algn="ctr"/>
            <a:r>
              <a:rPr lang="en-US" sz="1350" dirty="0">
                <a:solidFill>
                  <a:schemeClr val="tx1"/>
                </a:solidFill>
              </a:rPr>
              <a:t>2.1</a:t>
            </a:r>
          </a:p>
        </p:txBody>
      </p:sp>
      <p:sp>
        <p:nvSpPr>
          <p:cNvPr id="53" name="Oval 52"/>
          <p:cNvSpPr/>
          <p:nvPr/>
        </p:nvSpPr>
        <p:spPr>
          <a:xfrm>
            <a:off x="7901539" y="1126158"/>
            <a:ext cx="859536" cy="86024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4290" rIns="20574" rtlCol="0" anchor="ctr"/>
          <a:lstStyle/>
          <a:p>
            <a:pPr algn="ctr"/>
            <a:r>
              <a:rPr lang="en-US" sz="1350" dirty="0" err="1">
                <a:solidFill>
                  <a:schemeClr val="tx1"/>
                </a:solidFill>
              </a:rPr>
              <a:t>Wf</a:t>
            </a:r>
            <a:endParaRPr lang="en-US" sz="1350" dirty="0">
              <a:solidFill>
                <a:schemeClr val="tx1"/>
              </a:solidFill>
            </a:endParaRPr>
          </a:p>
          <a:p>
            <a:pPr algn="ctr"/>
            <a:r>
              <a:rPr lang="en-US" sz="1350" dirty="0">
                <a:solidFill>
                  <a:schemeClr val="tx1"/>
                </a:solidFill>
              </a:rPr>
              <a:t>Component</a:t>
            </a:r>
          </a:p>
          <a:p>
            <a:pPr algn="ctr"/>
            <a:r>
              <a:rPr lang="en-US" sz="1350" dirty="0">
                <a:solidFill>
                  <a:schemeClr val="tx1"/>
                </a:solidFill>
              </a:rPr>
              <a:t>1.n</a:t>
            </a:r>
          </a:p>
        </p:txBody>
      </p:sp>
      <p:cxnSp>
        <p:nvCxnSpPr>
          <p:cNvPr id="62" name="Straight Connector 61"/>
          <p:cNvCxnSpPr>
            <a:stCxn id="21" idx="6"/>
            <a:endCxn id="73" idx="2"/>
          </p:cNvCxnSpPr>
          <p:nvPr/>
        </p:nvCxnSpPr>
        <p:spPr>
          <a:xfrm>
            <a:off x="3526060" y="1418096"/>
            <a:ext cx="274669" cy="0"/>
          </a:xfrm>
          <a:prstGeom prst="line">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73" idx="4"/>
            <a:endCxn id="75" idx="1"/>
          </p:cNvCxnSpPr>
          <p:nvPr/>
        </p:nvCxnSpPr>
        <p:spPr>
          <a:xfrm>
            <a:off x="4230497" y="1848216"/>
            <a:ext cx="718479" cy="2212953"/>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Oval 72"/>
          <p:cNvSpPr/>
          <p:nvPr/>
        </p:nvSpPr>
        <p:spPr>
          <a:xfrm>
            <a:off x="3800729" y="987976"/>
            <a:ext cx="859536" cy="86024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4290" rIns="20574" rtlCol="0" anchor="ctr"/>
          <a:lstStyle/>
          <a:p>
            <a:pPr algn="ctr"/>
            <a:r>
              <a:rPr lang="en-US" sz="1350" dirty="0" err="1">
                <a:solidFill>
                  <a:schemeClr val="tx1"/>
                </a:solidFill>
              </a:rPr>
              <a:t>Wf</a:t>
            </a:r>
            <a:r>
              <a:rPr lang="en-US" sz="1350" dirty="0">
                <a:solidFill>
                  <a:schemeClr val="tx1"/>
                </a:solidFill>
              </a:rPr>
              <a:t> </a:t>
            </a:r>
          </a:p>
          <a:p>
            <a:pPr algn="ctr"/>
            <a:r>
              <a:rPr lang="en-US" sz="1350" dirty="0">
                <a:solidFill>
                  <a:schemeClr val="tx1"/>
                </a:solidFill>
              </a:rPr>
              <a:t>Component</a:t>
            </a:r>
          </a:p>
          <a:p>
            <a:pPr algn="ctr"/>
            <a:r>
              <a:rPr lang="en-US" sz="1350" dirty="0">
                <a:solidFill>
                  <a:schemeClr val="tx1"/>
                </a:solidFill>
              </a:rPr>
              <a:t>1.1</a:t>
            </a:r>
          </a:p>
        </p:txBody>
      </p:sp>
      <p:sp>
        <p:nvSpPr>
          <p:cNvPr id="74" name="Oval 73"/>
          <p:cNvSpPr/>
          <p:nvPr/>
        </p:nvSpPr>
        <p:spPr>
          <a:xfrm>
            <a:off x="5808512" y="2248266"/>
            <a:ext cx="859536" cy="86024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4290" rIns="20574" rtlCol="0" anchor="ctr"/>
          <a:lstStyle/>
          <a:p>
            <a:pPr algn="ctr"/>
            <a:r>
              <a:rPr lang="en-US" sz="1350" dirty="0" err="1">
                <a:solidFill>
                  <a:schemeClr val="tx1"/>
                </a:solidFill>
              </a:rPr>
              <a:t>Wf</a:t>
            </a:r>
            <a:r>
              <a:rPr lang="en-US" sz="1350" dirty="0">
                <a:solidFill>
                  <a:schemeClr val="tx1"/>
                </a:solidFill>
              </a:rPr>
              <a:t> </a:t>
            </a:r>
          </a:p>
          <a:p>
            <a:pPr algn="ctr"/>
            <a:r>
              <a:rPr lang="en-US" sz="1350" dirty="0">
                <a:solidFill>
                  <a:schemeClr val="tx1"/>
                </a:solidFill>
              </a:rPr>
              <a:t>Component</a:t>
            </a:r>
          </a:p>
          <a:p>
            <a:pPr algn="ctr"/>
            <a:r>
              <a:rPr lang="en-US" sz="1350" dirty="0" smtClean="0">
                <a:solidFill>
                  <a:schemeClr val="tx1"/>
                </a:solidFill>
              </a:rPr>
              <a:t>2.2</a:t>
            </a:r>
            <a:endParaRPr lang="en-US" sz="1350" dirty="0">
              <a:solidFill>
                <a:schemeClr val="tx1"/>
              </a:solidFill>
            </a:endParaRPr>
          </a:p>
        </p:txBody>
      </p:sp>
      <p:sp>
        <p:nvSpPr>
          <p:cNvPr id="75" name="Oval 74"/>
          <p:cNvSpPr/>
          <p:nvPr/>
        </p:nvSpPr>
        <p:spPr>
          <a:xfrm>
            <a:off x="4823100" y="3935190"/>
            <a:ext cx="859536" cy="86024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4290" rIns="20574" rtlCol="0" anchor="ctr"/>
          <a:lstStyle/>
          <a:p>
            <a:pPr algn="ctr"/>
            <a:r>
              <a:rPr lang="en-US" sz="1350" dirty="0" err="1">
                <a:solidFill>
                  <a:schemeClr val="tx1"/>
                </a:solidFill>
              </a:rPr>
              <a:t>Wf</a:t>
            </a:r>
            <a:r>
              <a:rPr lang="en-US" sz="1350" dirty="0">
                <a:solidFill>
                  <a:schemeClr val="tx1"/>
                </a:solidFill>
              </a:rPr>
              <a:t> </a:t>
            </a:r>
          </a:p>
          <a:p>
            <a:pPr algn="ctr"/>
            <a:r>
              <a:rPr lang="en-US" sz="1350" dirty="0">
                <a:solidFill>
                  <a:schemeClr val="tx1"/>
                </a:solidFill>
              </a:rPr>
              <a:t>Component</a:t>
            </a:r>
          </a:p>
          <a:p>
            <a:pPr algn="ctr"/>
            <a:r>
              <a:rPr lang="en-US" sz="1350" dirty="0" smtClean="0">
                <a:solidFill>
                  <a:schemeClr val="tx1"/>
                </a:solidFill>
              </a:rPr>
              <a:t>n.1</a:t>
            </a:r>
            <a:endParaRPr lang="en-US" sz="1350" dirty="0">
              <a:solidFill>
                <a:schemeClr val="tx1"/>
              </a:solidFill>
            </a:endParaRPr>
          </a:p>
        </p:txBody>
      </p:sp>
      <p:cxnSp>
        <p:nvCxnSpPr>
          <p:cNvPr id="81" name="Straight Connector 80"/>
          <p:cNvCxnSpPr>
            <a:stCxn id="29" idx="6"/>
            <a:endCxn id="48" idx="2"/>
          </p:cNvCxnSpPr>
          <p:nvPr/>
        </p:nvCxnSpPr>
        <p:spPr>
          <a:xfrm>
            <a:off x="3522274" y="2678386"/>
            <a:ext cx="1137991"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stCxn id="38" idx="6"/>
            <a:endCxn id="75" idx="2"/>
          </p:cNvCxnSpPr>
          <p:nvPr/>
        </p:nvCxnSpPr>
        <p:spPr>
          <a:xfrm>
            <a:off x="3510880" y="4365310"/>
            <a:ext cx="1312220"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74" idx="4"/>
            <a:endCxn id="75" idx="6"/>
          </p:cNvCxnSpPr>
          <p:nvPr/>
        </p:nvCxnSpPr>
        <p:spPr>
          <a:xfrm flipH="1">
            <a:off x="5682637" y="3108506"/>
            <a:ext cx="555644" cy="1256804"/>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48" idx="6"/>
            <a:endCxn id="74" idx="2"/>
          </p:cNvCxnSpPr>
          <p:nvPr/>
        </p:nvCxnSpPr>
        <p:spPr>
          <a:xfrm>
            <a:off x="5519801" y="2678386"/>
            <a:ext cx="288712"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a:stCxn id="74" idx="6"/>
            <a:endCxn id="53" idx="2"/>
          </p:cNvCxnSpPr>
          <p:nvPr/>
        </p:nvCxnSpPr>
        <p:spPr>
          <a:xfrm flipV="1">
            <a:off x="6668048" y="1556278"/>
            <a:ext cx="1233491" cy="1122108"/>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itle 9"/>
          <p:cNvSpPr>
            <a:spLocks noGrp="1"/>
          </p:cNvSpPr>
          <p:nvPr>
            <p:ph type="title"/>
          </p:nvPr>
        </p:nvSpPr>
        <p:spPr/>
        <p:txBody>
          <a:bodyPr/>
          <a:lstStyle/>
          <a:p>
            <a:r>
              <a:rPr lang="en-US" dirty="0"/>
              <a:t>W</a:t>
            </a:r>
            <a:r>
              <a:rPr lang="en-US" dirty="0" smtClean="0"/>
              <a:t>orkflows as directed acyclic graphs</a:t>
            </a:r>
            <a:endParaRPr lang="en-US" dirty="0"/>
          </a:p>
        </p:txBody>
      </p:sp>
      <p:sp>
        <p:nvSpPr>
          <p:cNvPr id="11" name="Rectangle 10"/>
          <p:cNvSpPr/>
          <p:nvPr/>
        </p:nvSpPr>
        <p:spPr>
          <a:xfrm>
            <a:off x="805060" y="4928939"/>
            <a:ext cx="7434488" cy="830997"/>
          </a:xfrm>
          <a:prstGeom prst="rect">
            <a:avLst/>
          </a:prstGeom>
        </p:spPr>
        <p:txBody>
          <a:bodyPr wrap="square">
            <a:spAutoFit/>
          </a:bodyPr>
          <a:lstStyle/>
          <a:p>
            <a:r>
              <a:rPr lang="en-US" sz="2400" dirty="0"/>
              <a:t>T</a:t>
            </a:r>
            <a:r>
              <a:rPr lang="en-US" sz="2400" dirty="0" smtClean="0"/>
              <a:t>he </a:t>
            </a:r>
            <a:r>
              <a:rPr lang="en-US" sz="2400" dirty="0"/>
              <a:t>set of computational tasks and dependencies needed to carry out in silico experiments </a:t>
            </a:r>
            <a:endParaRPr lang="en-US" sz="2400" dirty="0" smtClean="0"/>
          </a:p>
        </p:txBody>
      </p:sp>
    </p:spTree>
    <p:extLst>
      <p:ext uri="{BB962C8B-B14F-4D97-AF65-F5344CB8AC3E}">
        <p14:creationId xmlns:p14="http://schemas.microsoft.com/office/powerpoint/2010/main" val="14336145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for studying workflows</a:t>
            </a:r>
            <a:endParaRPr lang="en-US" dirty="0"/>
          </a:p>
        </p:txBody>
      </p:sp>
      <p:sp>
        <p:nvSpPr>
          <p:cNvPr id="3" name="Content Placeholder 2"/>
          <p:cNvSpPr>
            <a:spLocks noGrp="1"/>
          </p:cNvSpPr>
          <p:nvPr>
            <p:ph idx="1"/>
          </p:nvPr>
        </p:nvSpPr>
        <p:spPr>
          <a:xfrm>
            <a:off x="357809" y="1364974"/>
            <a:ext cx="8328991" cy="4389783"/>
          </a:xfrm>
        </p:spPr>
        <p:txBody>
          <a:bodyPr>
            <a:normAutofit/>
          </a:bodyPr>
          <a:lstStyle/>
          <a:p>
            <a:r>
              <a:rPr lang="en-US" dirty="0"/>
              <a:t>R</a:t>
            </a:r>
            <a:r>
              <a:rPr lang="en-US" dirty="0" smtClean="0"/>
              <a:t>eal-time </a:t>
            </a:r>
            <a:r>
              <a:rPr lang="en-US" dirty="0"/>
              <a:t>monitoring of scientific workflow </a:t>
            </a:r>
            <a:r>
              <a:rPr lang="en-US" dirty="0" smtClean="0"/>
              <a:t>processes</a:t>
            </a:r>
          </a:p>
          <a:p>
            <a:pPr lvl="1"/>
            <a:r>
              <a:rPr lang="en-US" dirty="0"/>
              <a:t>to validate performance and  support </a:t>
            </a:r>
            <a:r>
              <a:rPr lang="en-US" dirty="0" smtClean="0"/>
              <a:t>reproducibility </a:t>
            </a:r>
            <a:endParaRPr lang="en-US" dirty="0"/>
          </a:p>
          <a:p>
            <a:r>
              <a:rPr lang="en-US" dirty="0" smtClean="0"/>
              <a:t>Defining </a:t>
            </a:r>
            <a:r>
              <a:rPr lang="en-US" dirty="0"/>
              <a:t>the appropriate level of abstraction for monitoring </a:t>
            </a:r>
            <a:r>
              <a:rPr lang="en-US" dirty="0" smtClean="0"/>
              <a:t>workflows given:</a:t>
            </a:r>
          </a:p>
          <a:p>
            <a:pPr lvl="1"/>
            <a:r>
              <a:rPr lang="en-US" dirty="0" smtClean="0"/>
              <a:t>the </a:t>
            </a:r>
            <a:r>
              <a:rPr lang="en-US" dirty="0"/>
              <a:t>number of </a:t>
            </a:r>
            <a:r>
              <a:rPr lang="en-US" dirty="0" smtClean="0"/>
              <a:t>components</a:t>
            </a:r>
          </a:p>
          <a:p>
            <a:pPr lvl="1"/>
            <a:r>
              <a:rPr lang="en-US" dirty="0"/>
              <a:t>the complexity of the </a:t>
            </a:r>
            <a:r>
              <a:rPr lang="en-US" dirty="0" smtClean="0"/>
              <a:t>connections</a:t>
            </a:r>
          </a:p>
          <a:p>
            <a:pPr lvl="1"/>
            <a:r>
              <a:rPr lang="en-US" dirty="0" smtClean="0"/>
              <a:t>the </a:t>
            </a:r>
            <a:r>
              <a:rPr lang="en-US" dirty="0"/>
              <a:t>rate of execution for each component </a:t>
            </a:r>
            <a:endParaRPr lang="en-US" dirty="0" smtClean="0"/>
          </a:p>
          <a:p>
            <a:r>
              <a:rPr lang="en-US" dirty="0" smtClean="0"/>
              <a:t>Performance tools extract metrics for single applications, not workflows</a:t>
            </a:r>
            <a:endParaRPr lang="en-US" dirty="0"/>
          </a:p>
        </p:txBody>
      </p:sp>
    </p:spTree>
    <p:extLst>
      <p:ext uri="{BB962C8B-B14F-4D97-AF65-F5344CB8AC3E}">
        <p14:creationId xmlns:p14="http://schemas.microsoft.com/office/powerpoint/2010/main" val="11715689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1500" y="1862284"/>
            <a:ext cx="8572500" cy="2638351"/>
          </a:xfrm>
        </p:spPr>
      </p:pic>
      <p:sp>
        <p:nvSpPr>
          <p:cNvPr id="4" name="Title 1"/>
          <p:cNvSpPr>
            <a:spLocks noGrp="1"/>
          </p:cNvSpPr>
          <p:nvPr>
            <p:ph type="title"/>
          </p:nvPr>
        </p:nvSpPr>
        <p:spPr/>
        <p:txBody>
          <a:bodyPr/>
          <a:lstStyle/>
          <a:p>
            <a:r>
              <a:rPr lang="en-US" dirty="0" smtClean="0"/>
              <a:t>Basic workflow example: heat transfer equation</a:t>
            </a:r>
            <a:endParaRPr lang="en-US" dirty="0"/>
          </a:p>
        </p:txBody>
      </p:sp>
      <p:pic>
        <p:nvPicPr>
          <p:cNvPr id="6" name="Shape 124" descr="800px-Oak_Ridge_National_Laboratory_logo_svg.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672386" y="2008547"/>
            <a:ext cx="1014413" cy="534627"/>
          </a:xfrm>
          <a:prstGeom prst="rect">
            <a:avLst/>
          </a:prstGeom>
          <a:noFill/>
          <a:ln>
            <a:noFill/>
          </a:ln>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72386" y="2971533"/>
            <a:ext cx="1192510" cy="448423"/>
          </a:xfrm>
          <a:prstGeom prst="rect">
            <a:avLst/>
          </a:prstGeom>
        </p:spPr>
      </p:pic>
      <p:sp>
        <p:nvSpPr>
          <p:cNvPr id="8" name="Rectangle 7"/>
          <p:cNvSpPr/>
          <p:nvPr/>
        </p:nvSpPr>
        <p:spPr>
          <a:xfrm>
            <a:off x="2857500" y="3857627"/>
            <a:ext cx="3471863"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9651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Provenance of workflow performance</a:t>
            </a:r>
            <a:endParaRPr lang="en-US" dirty="0"/>
          </a:p>
        </p:txBody>
      </p:sp>
      <p:sp>
        <p:nvSpPr>
          <p:cNvPr id="3" name="Content Placeholder 2"/>
          <p:cNvSpPr>
            <a:spLocks noGrp="1"/>
          </p:cNvSpPr>
          <p:nvPr>
            <p:ph idx="1"/>
          </p:nvPr>
        </p:nvSpPr>
        <p:spPr/>
        <p:txBody>
          <a:bodyPr/>
          <a:lstStyle/>
          <a:p>
            <a:pPr marL="0" indent="0">
              <a:buNone/>
            </a:pPr>
            <a:r>
              <a:rPr lang="en-US" dirty="0"/>
              <a:t>T</a:t>
            </a:r>
            <a:r>
              <a:rPr lang="en-US" dirty="0" smtClean="0"/>
              <a:t>he </a:t>
            </a:r>
            <a:r>
              <a:rPr lang="en-US" dirty="0"/>
              <a:t>provenance that captures and correlates traditional provenance characteristics and performance metrics data. </a:t>
            </a:r>
          </a:p>
        </p:txBody>
      </p:sp>
    </p:spTree>
    <p:extLst>
      <p:ext uri="{BB962C8B-B14F-4D97-AF65-F5344CB8AC3E}">
        <p14:creationId xmlns:p14="http://schemas.microsoft.com/office/powerpoint/2010/main" val="13361708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809" y="272361"/>
            <a:ext cx="8328991" cy="1006474"/>
          </a:xfrm>
        </p:spPr>
        <p:txBody>
          <a:bodyPr>
            <a:normAutofit fontScale="90000"/>
          </a:bodyPr>
          <a:lstStyle/>
          <a:p>
            <a:r>
              <a:rPr lang="en-US" dirty="0" smtClean="0"/>
              <a:t>Provenance of </a:t>
            </a:r>
            <a:r>
              <a:rPr lang="en-US" smtClean="0"/>
              <a:t>performance in complex </a:t>
            </a:r>
            <a:r>
              <a:rPr lang="en-US" dirty="0" smtClean="0"/>
              <a:t>workflow examples</a:t>
            </a:r>
            <a:endParaRPr lang="en-US" dirty="0"/>
          </a:p>
        </p:txBody>
      </p:sp>
      <p:sp>
        <p:nvSpPr>
          <p:cNvPr id="3" name="Content Placeholder 2"/>
          <p:cNvSpPr>
            <a:spLocks noGrp="1"/>
          </p:cNvSpPr>
          <p:nvPr>
            <p:ph idx="1"/>
          </p:nvPr>
        </p:nvSpPr>
        <p:spPr>
          <a:xfrm>
            <a:off x="357809" y="1480457"/>
            <a:ext cx="8328991" cy="4274300"/>
          </a:xfrm>
        </p:spPr>
        <p:txBody>
          <a:bodyPr>
            <a:normAutofit lnSpcReduction="10000"/>
          </a:bodyPr>
          <a:lstStyle/>
          <a:p>
            <a:r>
              <a:rPr lang="en-US" sz="2400" b="1" dirty="0"/>
              <a:t>In-situ data reduction and analysis at </a:t>
            </a:r>
            <a:r>
              <a:rPr lang="en-US" sz="2400" b="1" dirty="0" err="1"/>
              <a:t>exascale</a:t>
            </a:r>
            <a:endParaRPr lang="en-US" sz="2400" b="1" dirty="0"/>
          </a:p>
          <a:p>
            <a:pPr lvl="1"/>
            <a:r>
              <a:rPr lang="en-US" dirty="0" smtClean="0"/>
              <a:t>Questions </a:t>
            </a:r>
            <a:r>
              <a:rPr lang="en-US" dirty="0"/>
              <a:t>- what analytics can I do, where to place </a:t>
            </a:r>
            <a:r>
              <a:rPr lang="en-US" dirty="0" smtClean="0"/>
              <a:t>the analytics</a:t>
            </a:r>
            <a:r>
              <a:rPr lang="en-US" dirty="0"/>
              <a:t>, what are the trade-offs, are there </a:t>
            </a:r>
            <a:r>
              <a:rPr lang="en-US" dirty="0" smtClean="0"/>
              <a:t>performance tipping points?</a:t>
            </a:r>
            <a:endParaRPr lang="en-US" dirty="0"/>
          </a:p>
          <a:p>
            <a:r>
              <a:rPr lang="en-US" sz="2400" b="1" dirty="0" smtClean="0"/>
              <a:t>Streaming </a:t>
            </a:r>
            <a:r>
              <a:rPr lang="en-US" sz="2400" b="1" dirty="0"/>
              <a:t>data analysis and steering for </a:t>
            </a:r>
            <a:r>
              <a:rPr lang="en-US" sz="2400" b="1" dirty="0" smtClean="0"/>
              <a:t>experiments</a:t>
            </a:r>
          </a:p>
          <a:p>
            <a:pPr lvl="1"/>
            <a:r>
              <a:rPr lang="en-US" dirty="0" smtClean="0"/>
              <a:t>Questions </a:t>
            </a:r>
            <a:r>
              <a:rPr lang="en-US" dirty="0"/>
              <a:t>- what workflow can I complete in time, how </a:t>
            </a:r>
            <a:r>
              <a:rPr lang="en-US" dirty="0" smtClean="0"/>
              <a:t>many resources </a:t>
            </a:r>
            <a:r>
              <a:rPr lang="en-US" dirty="0"/>
              <a:t>do I need, what resources do I need, what </a:t>
            </a:r>
            <a:r>
              <a:rPr lang="en-US" dirty="0" smtClean="0"/>
              <a:t>decisions did </a:t>
            </a:r>
            <a:r>
              <a:rPr lang="en-US" dirty="0"/>
              <a:t>I make and how did this impact </a:t>
            </a:r>
            <a:r>
              <a:rPr lang="en-US" dirty="0" smtClean="0"/>
              <a:t>performance?</a:t>
            </a:r>
            <a:endParaRPr lang="en-US" dirty="0"/>
          </a:p>
          <a:p>
            <a:r>
              <a:rPr lang="en-US" sz="2400" b="1" dirty="0" smtClean="0"/>
              <a:t>Evolving </a:t>
            </a:r>
            <a:r>
              <a:rPr lang="en-US" sz="2400" b="1" dirty="0"/>
              <a:t>Workflows </a:t>
            </a:r>
            <a:endParaRPr lang="en-US" sz="2400" b="1" dirty="0" smtClean="0"/>
          </a:p>
          <a:p>
            <a:pPr lvl="1"/>
            <a:r>
              <a:rPr lang="en-US" dirty="0" smtClean="0"/>
              <a:t>Questions </a:t>
            </a:r>
            <a:r>
              <a:rPr lang="en-US" dirty="0"/>
              <a:t>- Is my workflow getting better, which trade offs do </a:t>
            </a:r>
            <a:r>
              <a:rPr lang="en-US" dirty="0" smtClean="0"/>
              <a:t>I see</a:t>
            </a:r>
            <a:r>
              <a:rPr lang="en-US" dirty="0"/>
              <a:t>, why do I see changes in </a:t>
            </a:r>
            <a:r>
              <a:rPr lang="en-US" dirty="0" smtClean="0"/>
              <a:t>performance, what are </a:t>
            </a:r>
            <a:r>
              <a:rPr lang="en-US" dirty="0"/>
              <a:t>the sources of performance </a:t>
            </a:r>
            <a:r>
              <a:rPr lang="en-US" dirty="0" smtClean="0"/>
              <a:t>variability?</a:t>
            </a:r>
            <a:endParaRPr lang="en-US" dirty="0"/>
          </a:p>
          <a:p>
            <a:endParaRPr lang="en-US" dirty="0"/>
          </a:p>
        </p:txBody>
      </p:sp>
    </p:spTree>
    <p:extLst>
      <p:ext uri="{BB962C8B-B14F-4D97-AF65-F5344CB8AC3E}">
        <p14:creationId xmlns:p14="http://schemas.microsoft.com/office/powerpoint/2010/main" val="18338006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new use </a:t>
            </a:r>
            <a:r>
              <a:rPr lang="en-US" dirty="0"/>
              <a:t>c</a:t>
            </a:r>
            <a:r>
              <a:rPr lang="en-US" dirty="0" smtClean="0"/>
              <a:t>ase for </a:t>
            </a:r>
            <a:r>
              <a:rPr lang="en-US" dirty="0" err="1" smtClean="0"/>
              <a:t>NWChem</a:t>
            </a:r>
            <a:r>
              <a:rPr lang="en-US" dirty="0" smtClean="0"/>
              <a:t> using workflows</a:t>
            </a:r>
            <a:endParaRPr lang="en-US" dirty="0"/>
          </a:p>
        </p:txBody>
      </p:sp>
      <p:sp>
        <p:nvSpPr>
          <p:cNvPr id="4" name="Content Placeholder 3"/>
          <p:cNvSpPr>
            <a:spLocks noGrp="1"/>
          </p:cNvSpPr>
          <p:nvPr>
            <p:ph sz="half" idx="2"/>
          </p:nvPr>
        </p:nvSpPr>
        <p:spPr>
          <a:xfrm>
            <a:off x="357809" y="1590261"/>
            <a:ext cx="4114800" cy="4837941"/>
          </a:xfrm>
        </p:spPr>
        <p:txBody>
          <a:bodyPr/>
          <a:lstStyle/>
          <a:p>
            <a:pPr marL="0" lvl="1" indent="-338138">
              <a:lnSpc>
                <a:spcPct val="95000"/>
              </a:lnSpc>
              <a:spcBef>
                <a:spcPts val="0"/>
              </a:spcBef>
              <a:spcAft>
                <a:spcPts val="300"/>
              </a:spcAft>
              <a:buNone/>
            </a:pPr>
            <a:r>
              <a:rPr lang="en-US" sz="2000" dirty="0" smtClean="0"/>
              <a:t>1) </a:t>
            </a:r>
            <a:r>
              <a:rPr lang="en-US" sz="2000" dirty="0" err="1" smtClean="0"/>
              <a:t>NWChemEX</a:t>
            </a:r>
            <a:r>
              <a:rPr lang="en-US" sz="2000" dirty="0" smtClean="0"/>
              <a:t> </a:t>
            </a:r>
            <a:r>
              <a:rPr lang="en-US" sz="2000" dirty="0"/>
              <a:t>runs MD in parallel and produces a </a:t>
            </a:r>
            <a:r>
              <a:rPr lang="en-US" sz="2000" dirty="0" smtClean="0"/>
              <a:t>trajectory</a:t>
            </a:r>
            <a:endParaRPr lang="en-US" sz="2000" dirty="0"/>
          </a:p>
          <a:p>
            <a:pPr marL="0" lvl="1" indent="-338138">
              <a:lnSpc>
                <a:spcPct val="95000"/>
              </a:lnSpc>
              <a:spcBef>
                <a:spcPts val="0"/>
              </a:spcBef>
              <a:spcAft>
                <a:spcPts val="300"/>
              </a:spcAft>
              <a:buNone/>
            </a:pPr>
            <a:r>
              <a:rPr lang="en-US" sz="2000" dirty="0" smtClean="0"/>
              <a:t>2) Another </a:t>
            </a:r>
            <a:r>
              <a:rPr lang="en-US" sz="2000" dirty="0"/>
              <a:t>component analyses the trajectory concurrently</a:t>
            </a:r>
          </a:p>
          <a:p>
            <a:pPr marL="0" indent="-338138">
              <a:lnSpc>
                <a:spcPct val="95000"/>
              </a:lnSpc>
              <a:spcBef>
                <a:spcPts val="0"/>
              </a:spcBef>
              <a:spcAft>
                <a:spcPts val="300"/>
              </a:spcAft>
              <a:buNone/>
            </a:pPr>
            <a:r>
              <a:rPr lang="en-US" sz="2000" dirty="0" smtClean="0"/>
              <a:t>3) This is </a:t>
            </a:r>
            <a:r>
              <a:rPr lang="en-US" sz="2000" dirty="0"/>
              <a:t>i</a:t>
            </a:r>
            <a:r>
              <a:rPr lang="en-US" sz="2000" dirty="0" smtClean="0"/>
              <a:t>mportant </a:t>
            </a:r>
            <a:r>
              <a:rPr lang="en-US" sz="2000" dirty="0"/>
              <a:t>during development phase to trace code and system evolution together with performance changes</a:t>
            </a:r>
          </a:p>
          <a:p>
            <a:pPr marL="0" indent="-338138">
              <a:lnSpc>
                <a:spcPct val="95000"/>
              </a:lnSpc>
              <a:spcBef>
                <a:spcPts val="0"/>
              </a:spcBef>
              <a:spcAft>
                <a:spcPts val="300"/>
              </a:spcAft>
              <a:buNone/>
            </a:pPr>
            <a:r>
              <a:rPr lang="en-US" sz="2000" dirty="0" smtClean="0"/>
              <a:t>4) Also </a:t>
            </a:r>
            <a:r>
              <a:rPr lang="en-US" sz="2000" dirty="0"/>
              <a:t>i</a:t>
            </a:r>
            <a:r>
              <a:rPr lang="en-US" sz="2000" dirty="0" smtClean="0"/>
              <a:t>mportant </a:t>
            </a:r>
            <a:r>
              <a:rPr lang="en-US" sz="2000" dirty="0"/>
              <a:t>to evaluate performance portability</a:t>
            </a:r>
          </a:p>
          <a:p>
            <a:pPr marL="0" indent="-338138">
              <a:lnSpc>
                <a:spcPct val="95000"/>
              </a:lnSpc>
              <a:spcBef>
                <a:spcPts val="0"/>
              </a:spcBef>
              <a:spcAft>
                <a:spcPts val="300"/>
              </a:spcAft>
              <a:buNone/>
            </a:pPr>
            <a:r>
              <a:rPr lang="en-US" sz="2000" dirty="0" smtClean="0"/>
              <a:t>5) We </a:t>
            </a:r>
            <a:r>
              <a:rPr lang="en-US" sz="2000" dirty="0"/>
              <a:t>a</a:t>
            </a:r>
            <a:r>
              <a:rPr lang="en-US" sz="2000" dirty="0" smtClean="0"/>
              <a:t>dded </a:t>
            </a:r>
            <a:r>
              <a:rPr lang="en-US" sz="2000" dirty="0"/>
              <a:t>code instrumentation to enable performance metric capture for </a:t>
            </a:r>
            <a:r>
              <a:rPr lang="en-US" sz="2000" dirty="0" smtClean="0"/>
              <a:t>the communication </a:t>
            </a:r>
            <a:r>
              <a:rPr lang="en-US" sz="2000" dirty="0"/>
              <a:t>between workflow components</a:t>
            </a:r>
          </a:p>
          <a:p>
            <a:pPr marL="0" indent="0">
              <a:buNone/>
            </a:pPr>
            <a:endParaRPr lang="en-US" dirty="0"/>
          </a:p>
        </p:txBody>
      </p:sp>
      <p:pic>
        <p:nvPicPr>
          <p:cNvPr id="7" name="Picture 6"/>
          <p:cNvPicPr>
            <a:picLocks noChangeAspect="1"/>
          </p:cNvPicPr>
          <p:nvPr/>
        </p:nvPicPr>
        <p:blipFill>
          <a:blip r:embed="rId3"/>
          <a:stretch>
            <a:fillRect/>
          </a:stretch>
        </p:blipFill>
        <p:spPr>
          <a:xfrm>
            <a:off x="4522304" y="6141485"/>
            <a:ext cx="1219200" cy="555537"/>
          </a:xfrm>
          <a:prstGeom prst="rect">
            <a:avLst/>
          </a:prstGeom>
        </p:spPr>
      </p:pic>
      <p:grpSp>
        <p:nvGrpSpPr>
          <p:cNvPr id="3" name="Group 2"/>
          <p:cNvGrpSpPr/>
          <p:nvPr/>
        </p:nvGrpSpPr>
        <p:grpSpPr>
          <a:xfrm>
            <a:off x="4782258" y="1590261"/>
            <a:ext cx="3531957" cy="3432715"/>
            <a:chOff x="4782258" y="1690689"/>
            <a:chExt cx="3531957" cy="3432715"/>
          </a:xfrm>
        </p:grpSpPr>
        <p:sp>
          <p:nvSpPr>
            <p:cNvPr id="9" name="Down Arrow 8"/>
            <p:cNvSpPr/>
            <p:nvPr/>
          </p:nvSpPr>
          <p:spPr>
            <a:xfrm flipH="1">
              <a:off x="4782258" y="2242717"/>
              <a:ext cx="360172" cy="288068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0" name="TextBox 9"/>
            <p:cNvSpPr txBox="1"/>
            <p:nvPr/>
          </p:nvSpPr>
          <p:spPr>
            <a:xfrm>
              <a:off x="5256942" y="1690689"/>
              <a:ext cx="589196" cy="379727"/>
            </a:xfrm>
            <a:prstGeom prst="rect">
              <a:avLst/>
            </a:prstGeom>
            <a:noFill/>
          </p:spPr>
          <p:txBody>
            <a:bodyPr wrap="square" rtlCol="0">
              <a:spAutoFit/>
            </a:bodyPr>
            <a:lstStyle/>
            <a:p>
              <a:r>
                <a:rPr kumimoji="1" lang="en-US" altLang="zh-CN" dirty="0" smtClean="0"/>
                <a:t>MD </a:t>
              </a:r>
              <a:endParaRPr kumimoji="1" lang="zh-CN" altLang="en-US" dirty="0"/>
            </a:p>
          </p:txBody>
        </p:sp>
        <p:sp>
          <p:nvSpPr>
            <p:cNvPr id="11" name="TextBox 10"/>
            <p:cNvSpPr txBox="1"/>
            <p:nvPr/>
          </p:nvSpPr>
          <p:spPr>
            <a:xfrm>
              <a:off x="7366783" y="1701084"/>
              <a:ext cx="947432" cy="369332"/>
            </a:xfrm>
            <a:prstGeom prst="rect">
              <a:avLst/>
            </a:prstGeom>
            <a:noFill/>
          </p:spPr>
          <p:txBody>
            <a:bodyPr wrap="square" rtlCol="0">
              <a:spAutoFit/>
            </a:bodyPr>
            <a:lstStyle/>
            <a:p>
              <a:r>
                <a:rPr kumimoji="1" lang="en-US" altLang="zh-CN" dirty="0" smtClean="0"/>
                <a:t>Analysis</a:t>
              </a:r>
              <a:endParaRPr kumimoji="1" lang="zh-CN" altLang="en-US" dirty="0"/>
            </a:p>
          </p:txBody>
        </p:sp>
        <p:sp>
          <p:nvSpPr>
            <p:cNvPr id="12" name="Down Arrow 11"/>
            <p:cNvSpPr/>
            <p:nvPr/>
          </p:nvSpPr>
          <p:spPr>
            <a:xfrm flipH="1">
              <a:off x="5214556" y="2242717"/>
              <a:ext cx="360172" cy="288068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3" name="Down Arrow 12"/>
            <p:cNvSpPr/>
            <p:nvPr/>
          </p:nvSpPr>
          <p:spPr>
            <a:xfrm flipH="1">
              <a:off x="5723908" y="2242717"/>
              <a:ext cx="360172" cy="288068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4" name="Down Arrow 13"/>
            <p:cNvSpPr/>
            <p:nvPr/>
          </p:nvSpPr>
          <p:spPr>
            <a:xfrm flipH="1">
              <a:off x="6135390" y="2242717"/>
              <a:ext cx="360172" cy="288068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5" name="Down Arrow 14"/>
            <p:cNvSpPr/>
            <p:nvPr/>
          </p:nvSpPr>
          <p:spPr>
            <a:xfrm flipH="1">
              <a:off x="7623302" y="2242717"/>
              <a:ext cx="360172" cy="288068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6" name="Right Arrow 15"/>
            <p:cNvSpPr/>
            <p:nvPr/>
          </p:nvSpPr>
          <p:spPr>
            <a:xfrm>
              <a:off x="4962343" y="2631901"/>
              <a:ext cx="2762676" cy="117846"/>
            </a:xfrm>
            <a:prstGeom prst="rightArrow">
              <a:avLst/>
            </a:prstGeom>
            <a:solidFill>
              <a:schemeClr val="tx1"/>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7" name="Right Arrow 16"/>
            <p:cNvSpPr/>
            <p:nvPr/>
          </p:nvSpPr>
          <p:spPr>
            <a:xfrm>
              <a:off x="4962343" y="3308063"/>
              <a:ext cx="2762676" cy="117846"/>
            </a:xfrm>
            <a:prstGeom prst="rightArrow">
              <a:avLst/>
            </a:prstGeom>
            <a:solidFill>
              <a:schemeClr val="tx1"/>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8" name="Right Arrow 17"/>
            <p:cNvSpPr/>
            <p:nvPr/>
          </p:nvSpPr>
          <p:spPr>
            <a:xfrm>
              <a:off x="4962343" y="3944941"/>
              <a:ext cx="2762676" cy="117846"/>
            </a:xfrm>
            <a:prstGeom prst="rightArrow">
              <a:avLst/>
            </a:prstGeom>
            <a:solidFill>
              <a:schemeClr val="tx1"/>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4080" y="6041603"/>
            <a:ext cx="737695" cy="655419"/>
          </a:xfrm>
          <a:prstGeom prst="rect">
            <a:avLst/>
          </a:prstGeom>
        </p:spPr>
      </p:pic>
    </p:spTree>
    <p:extLst>
      <p:ext uri="{BB962C8B-B14F-4D97-AF65-F5344CB8AC3E}">
        <p14:creationId xmlns:p14="http://schemas.microsoft.com/office/powerpoint/2010/main" val="20742213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24" y="165101"/>
            <a:ext cx="8601075" cy="1325563"/>
          </a:xfrm>
        </p:spPr>
        <p:txBody>
          <a:bodyPr/>
          <a:lstStyle/>
          <a:p>
            <a:r>
              <a:rPr lang="en-US" dirty="0" smtClean="0"/>
              <a:t>Workflow Performance Provenance ontology (WFPP)</a:t>
            </a:r>
            <a:endParaRPr lang="en-US" dirty="0"/>
          </a:p>
        </p:txBody>
      </p:sp>
      <p:sp>
        <p:nvSpPr>
          <p:cNvPr id="4" name="Content Placeholder 3"/>
          <p:cNvSpPr>
            <a:spLocks noGrp="1"/>
          </p:cNvSpPr>
          <p:nvPr>
            <p:ph sz="half" idx="2"/>
          </p:nvPr>
        </p:nvSpPr>
        <p:spPr>
          <a:xfrm>
            <a:off x="3120887" y="1410386"/>
            <a:ext cx="5614987" cy="4672235"/>
          </a:xfrm>
        </p:spPr>
        <p:txBody>
          <a:bodyPr>
            <a:normAutofit lnSpcReduction="10000"/>
          </a:bodyPr>
          <a:lstStyle/>
          <a:p>
            <a:pPr marL="0" indent="0">
              <a:buNone/>
            </a:pPr>
            <a:r>
              <a:rPr lang="en-US" dirty="0" smtClean="0"/>
              <a:t>Specifies </a:t>
            </a:r>
            <a:r>
              <a:rPr lang="en-US" dirty="0"/>
              <a:t>provenance indicators</a:t>
            </a:r>
          </a:p>
          <a:p>
            <a:pPr marL="0" indent="0">
              <a:buNone/>
            </a:pPr>
            <a:r>
              <a:rPr lang="en-US" dirty="0" smtClean="0"/>
              <a:t>Specifies </a:t>
            </a:r>
            <a:r>
              <a:rPr lang="en-US" dirty="0"/>
              <a:t>performance </a:t>
            </a:r>
            <a:r>
              <a:rPr lang="en-US" dirty="0" smtClean="0"/>
              <a:t>metrics</a:t>
            </a:r>
          </a:p>
          <a:p>
            <a:pPr marL="0" indent="0">
              <a:buNone/>
            </a:pPr>
            <a:r>
              <a:rPr lang="en-US" dirty="0" smtClean="0"/>
              <a:t>Specifies relationships between the two</a:t>
            </a:r>
          </a:p>
          <a:p>
            <a:pPr marL="0" indent="0">
              <a:buNone/>
            </a:pPr>
            <a:r>
              <a:rPr lang="en-US" dirty="0" smtClean="0"/>
              <a:t>Is used to instantiate metrics of interest </a:t>
            </a:r>
          </a:p>
          <a:p>
            <a:pPr marL="0" indent="0">
              <a:buNone/>
            </a:pPr>
            <a:r>
              <a:rPr lang="en-US" dirty="0"/>
              <a:t>T</a:t>
            </a:r>
            <a:r>
              <a:rPr lang="en-US" dirty="0" smtClean="0"/>
              <a:t>ranslate the information coming out of various tools and data files into common names</a:t>
            </a:r>
          </a:p>
          <a:p>
            <a:pPr marL="0" indent="0">
              <a:buNone/>
            </a:pPr>
            <a:r>
              <a:rPr lang="en-US" dirty="0" smtClean="0"/>
              <a:t>Contains annotations of what some variables may mean</a:t>
            </a:r>
            <a:endParaRPr lang="en-US" dirty="0"/>
          </a:p>
          <a:p>
            <a:endParaRPr lang="en-US" dirty="0"/>
          </a:p>
        </p:txBody>
      </p:sp>
      <p:pic>
        <p:nvPicPr>
          <p:cNvPr id="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7809" y="1410386"/>
            <a:ext cx="2405269" cy="4672235"/>
          </a:xfrm>
          <a:ln w="25400">
            <a:solidFill>
              <a:schemeClr val="tx1"/>
            </a:solidFill>
          </a:ln>
        </p:spPr>
      </p:pic>
      <p:pic>
        <p:nvPicPr>
          <p:cNvPr id="7" name="Picture 6"/>
          <p:cNvPicPr>
            <a:picLocks noChangeAspect="1"/>
          </p:cNvPicPr>
          <p:nvPr/>
        </p:nvPicPr>
        <p:blipFill>
          <a:blip r:embed="rId4"/>
          <a:stretch>
            <a:fillRect/>
          </a:stretch>
        </p:blipFill>
        <p:spPr>
          <a:xfrm>
            <a:off x="4233861" y="6082621"/>
            <a:ext cx="1219200" cy="55553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4080" y="6041603"/>
            <a:ext cx="737695" cy="655419"/>
          </a:xfrm>
          <a:prstGeom prst="rect">
            <a:avLst/>
          </a:prstGeom>
        </p:spPr>
      </p:pic>
    </p:spTree>
    <p:extLst>
      <p:ext uri="{BB962C8B-B14F-4D97-AF65-F5344CB8AC3E}">
        <p14:creationId xmlns:p14="http://schemas.microsoft.com/office/powerpoint/2010/main" val="1926879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70_100_PPT_Template" id="{F58EDFFD-527C-7E42-BAA5-64FCBB450853}" vid="{EBDB0018-34B5-C744-99EA-0F616804CE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BNL_70_100_PPT_Template</Template>
  <TotalTime>19898</TotalTime>
  <Words>2745</Words>
  <Application>Microsoft Macintosh PowerPoint</Application>
  <PresentationFormat>On-screen Show (4:3)</PresentationFormat>
  <Paragraphs>380</Paragraphs>
  <Slides>30</Slides>
  <Notes>27</Notes>
  <HiddenSlides>1</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Calibri</vt:lpstr>
      <vt:lpstr>Mangal</vt:lpstr>
      <vt:lpstr>宋体</vt:lpstr>
      <vt:lpstr>Arial</vt:lpstr>
      <vt:lpstr>Office Theme</vt:lpstr>
      <vt:lpstr>Provenance as a diagnostic tool for workflow performance evaluation</vt:lpstr>
      <vt:lpstr>Workflow complexity and ecosystem</vt:lpstr>
      <vt:lpstr>Interdependencies between parallel components at runtime</vt:lpstr>
      <vt:lpstr>Challenges for studying workflows</vt:lpstr>
      <vt:lpstr>Basic workflow example: heat transfer equation</vt:lpstr>
      <vt:lpstr>Provenance of workflow performance</vt:lpstr>
      <vt:lpstr>Provenance of performance in complex workflow examples</vt:lpstr>
      <vt:lpstr>A new use case for NWChem using workflows</vt:lpstr>
      <vt:lpstr>Workflow Performance Provenance ontology (WFPP)</vt:lpstr>
      <vt:lpstr>Performance tools need to be extended to extract metrics for workflows</vt:lpstr>
      <vt:lpstr>Job information missing from performance tools </vt:lpstr>
      <vt:lpstr>Provenance relates changes in performance to changes in software and system</vt:lpstr>
      <vt:lpstr>Chimbuko provenance framework</vt:lpstr>
      <vt:lpstr>Profile of NWChem workflow example</vt:lpstr>
      <vt:lpstr>Chimbuko information management system</vt:lpstr>
      <vt:lpstr>Information summary for the heat transfer equation</vt:lpstr>
      <vt:lpstr>The video presentation illustrates the visualization component of the Chimbuko framework characterizing the provenance of workflow performance at scale.   Chimbuko provides a multi level-of-detail visualization for trace events and message generated by the TAU performance analysis tools   </vt:lpstr>
      <vt:lpstr>PowerPoint Presentation</vt:lpstr>
      <vt:lpstr>Detailed traces at time 6.12 s </vt:lpstr>
      <vt:lpstr>Applications of performance provenance in scientific workflows</vt:lpstr>
      <vt:lpstr>Provenance takes a team approach</vt:lpstr>
      <vt:lpstr>Thank you</vt:lpstr>
      <vt:lpstr>Additional slides</vt:lpstr>
      <vt:lpstr>Trace overview</vt:lpstr>
      <vt:lpstr>Traces  </vt:lpstr>
      <vt:lpstr>Trace details</vt:lpstr>
      <vt:lpstr>Zooming 1</vt:lpstr>
      <vt:lpstr>Zooming 2</vt:lpstr>
      <vt:lpstr>The compute-data gap is a major challenge for exascale</vt:lpstr>
      <vt:lpstr>Workflows as directed acyclic graphs</vt:lpstr>
    </vt:vector>
  </TitlesOfParts>
  <Manager/>
  <Company/>
  <LinksUpToDate>false</LinksUpToDate>
  <SharedDoc>false</SharedDoc>
  <HyperlinkBase/>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Provenance and Performance Metrics</dc:title>
  <dc:subject/>
  <dc:creator>Line Pouchard</dc:creator>
  <cp:keywords/>
  <dc:description/>
  <cp:lastModifiedBy>Line Pouchard</cp:lastModifiedBy>
  <cp:revision>214</cp:revision>
  <dcterms:created xsi:type="dcterms:W3CDTF">2017-02-07T18:04:05Z</dcterms:created>
  <dcterms:modified xsi:type="dcterms:W3CDTF">2017-08-08T12:40:02Z</dcterms:modified>
  <cp:category/>
</cp:coreProperties>
</file>