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0" r:id="rId2"/>
    <p:sldMasterId id="2147483728" r:id="rId3"/>
    <p:sldMasterId id="2147483752" r:id="rId4"/>
  </p:sldMasterIdLst>
  <p:notesMasterIdLst>
    <p:notesMasterId r:id="rId29"/>
  </p:notesMasterIdLst>
  <p:handoutMasterIdLst>
    <p:handoutMasterId r:id="rId30"/>
  </p:handoutMasterIdLst>
  <p:sldIdLst>
    <p:sldId id="294" r:id="rId5"/>
    <p:sldId id="320" r:id="rId6"/>
    <p:sldId id="323" r:id="rId7"/>
    <p:sldId id="332" r:id="rId8"/>
    <p:sldId id="324" r:id="rId9"/>
    <p:sldId id="319" r:id="rId10"/>
    <p:sldId id="330" r:id="rId11"/>
    <p:sldId id="331" r:id="rId12"/>
    <p:sldId id="325" r:id="rId13"/>
    <p:sldId id="327" r:id="rId14"/>
    <p:sldId id="333" r:id="rId15"/>
    <p:sldId id="329" r:id="rId16"/>
    <p:sldId id="334" r:id="rId17"/>
    <p:sldId id="335" r:id="rId18"/>
    <p:sldId id="336" r:id="rId19"/>
    <p:sldId id="338" r:id="rId20"/>
    <p:sldId id="337" r:id="rId21"/>
    <p:sldId id="311" r:id="rId22"/>
    <p:sldId id="340" r:id="rId23"/>
    <p:sldId id="339" r:id="rId24"/>
    <p:sldId id="343" r:id="rId25"/>
    <p:sldId id="341" r:id="rId26"/>
    <p:sldId id="344" r:id="rId27"/>
    <p:sldId id="31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98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2417">
          <p15:clr>
            <a:srgbClr val="A4A3A4"/>
          </p15:clr>
        </p15:guide>
        <p15:guide id="4" orient="horz" pos="1622">
          <p15:clr>
            <a:srgbClr val="A4A3A4"/>
          </p15:clr>
        </p15:guide>
        <p15:guide id="5" orient="horz" pos="3138">
          <p15:clr>
            <a:srgbClr val="A4A3A4"/>
          </p15:clr>
        </p15:guide>
        <p15:guide id="6" pos="2832">
          <p15:clr>
            <a:srgbClr val="A4A3A4"/>
          </p15:clr>
        </p15:guide>
        <p15:guide id="7" pos="287">
          <p15:clr>
            <a:srgbClr val="A4A3A4"/>
          </p15:clr>
        </p15:guide>
        <p15:guide id="8" pos="5473">
          <p15:clr>
            <a:srgbClr val="A4A3A4"/>
          </p15:clr>
        </p15:guide>
        <p15:guide id="9" pos="1586">
          <p15:clr>
            <a:srgbClr val="A4A3A4"/>
          </p15:clr>
        </p15:guide>
        <p15:guide id="10" pos="41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07276"/>
    <a:srgbClr val="D5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71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498"/>
        <p:guide orient="horz" pos="3889"/>
        <p:guide orient="horz" pos="2417"/>
        <p:guide orient="horz" pos="1622"/>
        <p:guide orient="horz" pos="3138"/>
        <p:guide pos="2832"/>
        <p:guide pos="287"/>
        <p:guide pos="5473"/>
        <p:guide pos="1586"/>
        <p:guide pos="417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0A31A-19FD-E948-84FE-618494EECCDF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CE1B3-C980-6846-8849-6B0FF407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DB9A1-F6A1-9D40-82E7-3633A601FD23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5324A-0D9B-9A43-AE72-6DBF24439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8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AE9DD-FB5C-5A4F-A2E7-83C6AAD13F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6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Provenance perspectives</a:t>
            </a:r>
          </a:p>
          <a:p>
            <a:r>
              <a:rPr lang="en-US" dirty="0" smtClean="0"/>
              <a:t>	Data</a:t>
            </a:r>
            <a:r>
              <a:rPr lang="en-US" baseline="0" dirty="0" smtClean="0"/>
              <a:t> flow </a:t>
            </a:r>
          </a:p>
          <a:p>
            <a:r>
              <a:rPr lang="en-US" baseline="0" dirty="0" smtClean="0"/>
              <a:t>	Process flow</a:t>
            </a:r>
          </a:p>
          <a:p>
            <a:r>
              <a:rPr lang="en-US" baseline="0" dirty="0" smtClean="0"/>
              <a:t>	Responsibility (who can be attributed to the data or process)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	Prospective</a:t>
            </a:r>
          </a:p>
          <a:p>
            <a:r>
              <a:rPr lang="en-US" baseline="0" dirty="0" smtClean="0"/>
              <a:t>	Retrospective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95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Dean N. Williams,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Executive Committee Chair of the Earth System Grid Federation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AE9DD-FB5C-5A4F-A2E7-83C6AAD13F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0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Same technology stack being used on another project I support -&gt; </a:t>
            </a:r>
            <a:r>
              <a:rPr lang="en-US" b="1" baseline="0" dirty="0" smtClean="0"/>
              <a:t>Belle2</a:t>
            </a:r>
            <a:r>
              <a:rPr lang="en-US" baseline="0" dirty="0" smtClean="0"/>
              <a:t> Conditions Database</a:t>
            </a:r>
          </a:p>
          <a:p>
            <a:r>
              <a:rPr lang="en-US" baseline="0" dirty="0" smtClean="0"/>
              <a:t>Using </a:t>
            </a:r>
            <a:r>
              <a:rPr lang="en-US" baseline="0" dirty="0" err="1" smtClean="0"/>
              <a:t>Payara</a:t>
            </a:r>
            <a:r>
              <a:rPr lang="en-US" baseline="0" dirty="0" smtClean="0"/>
              <a:t>/</a:t>
            </a:r>
            <a:r>
              <a:rPr lang="en-US" baseline="0" dirty="0" err="1" smtClean="0"/>
              <a:t>Hazelcast</a:t>
            </a:r>
            <a:r>
              <a:rPr lang="en-US" baseline="0" dirty="0" smtClean="0"/>
              <a:t> to scale the Conditions Database application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Orchestration (scaling and load balancing ) using </a:t>
            </a:r>
            <a:r>
              <a:rPr lang="en-US" baseline="0" dirty="0" err="1" smtClean="0"/>
              <a:t>Kubernetes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Docker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70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IMa</a:t>
            </a:r>
            <a:r>
              <a:rPr lang="en-US" b="1" baseline="0" dirty="0" err="1" smtClean="0"/>
              <a:t>p</a:t>
            </a:r>
            <a:r>
              <a:rPr lang="en-US" baseline="0" dirty="0" smtClean="0"/>
              <a:t> is partitioned &amp; distributed – </a:t>
            </a:r>
            <a:r>
              <a:rPr lang="en-US" baseline="0" dirty="0" err="1" smtClean="0"/>
              <a:t>provennace</a:t>
            </a:r>
            <a:r>
              <a:rPr lang="en-US" baseline="0" dirty="0" smtClean="0"/>
              <a:t> message volume should be ~equal on each member node</a:t>
            </a:r>
          </a:p>
          <a:p>
            <a:endParaRPr lang="en-US" baseline="0" dirty="0" smtClean="0"/>
          </a:p>
          <a:p>
            <a:r>
              <a:rPr lang="en-US" b="1" baseline="0" dirty="0" err="1" smtClean="0"/>
              <a:t>IQueue</a:t>
            </a:r>
            <a:r>
              <a:rPr lang="en-US" baseline="0" dirty="0" smtClean="0"/>
              <a:t> is distributed NOT partitioned 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Expiration policies and memory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45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6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2968F0E1-7F3B-9143-ABF4-576BF984EE9D}" type="datetime4">
              <a:rPr lang="en-US" smtClean="0"/>
              <a:t>August 8,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D8E5F392-D2AB-2D47-80D1-E840E5811C5F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3E99183-6CD6-4C48-9A9D-51FCA5064174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FF90D8D6-7E2C-CF4E-8689-7F635B16462F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C9E1B29-BB0A-6F4C-B722-8E1615AD5B92}" type="datetime4">
              <a:rPr lang="en-US" smtClean="0"/>
              <a:t>August 8,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7C9FC54F-BADF-E049-AC96-4BCC3331ED95}" type="datetime4">
              <a:rPr lang="en-US" smtClean="0"/>
              <a:t>August 8,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74320" y="201168"/>
            <a:ext cx="66294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74320" y="1600200"/>
            <a:ext cx="859536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Date Placeholder 8"/>
          <p:cNvSpPr>
            <a:spLocks noGrp="1"/>
          </p:cNvSpPr>
          <p:nvPr userDrawn="1">
            <p:ph type="dt" sz="half" idx="10"/>
          </p:nvPr>
        </p:nvSpPr>
        <p:spPr>
          <a:xfrm>
            <a:off x="6858000" y="6356350"/>
            <a:ext cx="1600200" cy="365125"/>
          </a:xfrm>
        </p:spPr>
        <p:txBody>
          <a:bodyPr lIns="0" tIns="0" rIns="0" bIns="0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986A3075-B438-A046-B8ED-DAC2C54F11BB}" type="datetime4">
              <a:rPr lang="en-US" smtClean="0"/>
              <a:pPr/>
              <a:t>August 8, 2017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 userDrawn="1"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rgbClr val="707276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438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Column+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4493" y="874895"/>
            <a:ext cx="7715015" cy="423328"/>
          </a:xfrm>
          <a:prstGeom prst="roundRect">
            <a:avLst/>
          </a:prstGeom>
          <a:gradFill flip="none" rotWithShape="1">
            <a:gsLst>
              <a:gs pos="0">
                <a:srgbClr val="D57500">
                  <a:alpha val="85000"/>
                </a:srgbClr>
              </a:gs>
              <a:gs pos="100000">
                <a:schemeClr val="tx2">
                  <a:lumMod val="60000"/>
                  <a:lumOff val="40000"/>
                  <a:alpha val="85000"/>
                </a:schemeClr>
              </a:gs>
            </a:gsLst>
            <a:path path="shape">
              <a:fillToRect l="50000" t="50000" r="50000" b="50000"/>
            </a:path>
            <a:tileRect/>
          </a:gradFill>
          <a:effectLst>
            <a:innerShdw blurRad="63500" dist="50800" dir="16200000">
              <a:srgbClr val="000000">
                <a:alpha val="50000"/>
              </a:srgbClr>
            </a:innerShdw>
          </a:effectLst>
        </p:spPr>
        <p:txBody>
          <a:bodyPr lIns="0" tIns="0" rIns="0" bIns="0" anchor="t" anchorCtr="1">
            <a:noAutofit/>
          </a:bodyPr>
          <a:lstStyle>
            <a:lvl1pPr marL="0" indent="0" algn="ctr">
              <a:buNone/>
              <a:defRPr sz="2300">
                <a:latin typeface="+mn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74320" y="1345259"/>
            <a:ext cx="8595360" cy="526814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7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74320" y="1053631"/>
            <a:ext cx="8595360" cy="555977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42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9A080766-0BF8-8348-AE6A-8A4A559F6D3E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2506769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7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371597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Date Placeholder 8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986A3075-B438-A046-B8ED-DAC2C54F11BB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 userDrawn="1">
            <p:ph type="sldNum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 userDrawn="1"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F4FDA3-C98B-EA4E-8817-64F4090BAB92}" type="datetime4">
              <a:rPr lang="en-US" smtClean="0"/>
              <a:t>August 8,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5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67B99E-ACA9-3B49-9F4E-9CFF45A7F14A}" type="datetime4">
              <a:rPr lang="en-US" smtClean="0"/>
              <a:t>August 8,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08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5B9E8E-6868-BD41-B75D-7F7725F1694F}" type="datetime4">
              <a:rPr lang="en-US" smtClean="0"/>
              <a:t>August 8,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300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3E66C-72C2-1240-90D0-E7332024CCF6}" type="datetime4">
              <a:rPr lang="en-US" smtClean="0"/>
              <a:t>August 8,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45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510619-C3DC-1742-8D97-AA04E4DA4882}" type="datetime4">
              <a:rPr lang="en-US" smtClean="0"/>
              <a:t>August 8,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84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472385-6839-5048-9797-D8A0E313B101}" type="datetime4">
              <a:rPr lang="en-US" smtClean="0"/>
              <a:t>August 8,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21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EAC28F-3273-5C49-95C3-ED78200C4FB4}" type="datetime4">
              <a:rPr lang="en-US" smtClean="0"/>
              <a:t>August 8,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72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AEF710-8C28-6546-9604-880FB4645B21}" type="datetime4">
              <a:rPr lang="en-US" smtClean="0"/>
              <a:t>August 8,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91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DA9E2A-8607-5C4E-8C0A-43148951D912}" type="datetime4">
              <a:rPr lang="en-US" smtClean="0"/>
              <a:t>August 8,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7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10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8605C4-A25A-B649-99D1-F205BCD3665C}" type="datetime4">
              <a:rPr lang="en-US" smtClean="0"/>
              <a:t>August 8,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6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371597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F94078E1-36D5-174D-8FFC-59889EFD308B}" type="datetime4">
              <a:rPr lang="en-US" smtClean="0"/>
              <a:t>August 8,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800600" y="1371600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CD72E9-4AED-4D4C-8150-C415CA6AC4E9}" type="datetime4">
              <a:rPr lang="en-US" smtClean="0"/>
              <a:t>August 8,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637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F589BE-4EC2-DF4F-9D75-1E8273666669}" type="datetime4">
              <a:rPr lang="en-US" smtClean="0"/>
              <a:t>August 8,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34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72722D68-B255-A94C-A3CB-3E687CBC89EF}" type="datetime4">
              <a:rPr lang="en-US" smtClean="0"/>
              <a:t>August 8, 2017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3169911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11E647B-2526-554A-8D8B-54D170A77B52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56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5516A233-C441-7B49-8728-983BDB24CC5F}" type="datetime4">
              <a:rPr lang="en-US" smtClean="0"/>
              <a:t>August 8, 2017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00600" y="1369118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5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9ADF8008-A3A8-D94F-BA03-3F18FE570F74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57200" y="2059241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4800600" y="2056763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87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B913CE7-CFD7-D244-9CF5-91B28CB73AAE}" type="datetime4">
              <a:rPr lang="en-US" smtClean="0"/>
              <a:t>August 8, 2017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25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3613C8CB-43D8-CE4B-9FBA-0A4A4D7DDC27}" type="datetime4">
              <a:rPr lang="en-US" smtClean="0"/>
              <a:t>August 8, 2017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3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295A8C86-62E8-7241-8327-8973F14C6094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463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67F5DE3-4E7A-1F49-B8B8-4C0F1552EA37}" type="datetime4">
              <a:rPr lang="en-US" smtClean="0"/>
              <a:t>August 8, 2017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7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2059242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800600" y="2059245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CBFBE8CF-7B3F-084A-A68D-3CB51534AE1D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C5D5528-8E4A-A64F-9E68-AD02791E3931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200" y="2514600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4800600" y="251212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06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96B83080-A0DC-A846-88CA-CAA893C02D37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937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CCEC056-3BC1-D941-A53E-3A2C2BC72558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9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CB5865-558E-8649-88A9-CBCFE3470DB8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44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208459BF-80C7-FA41-AED7-562070351A38}" type="datetime4">
              <a:rPr lang="en-US" smtClean="0"/>
              <a:t>August 8,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55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C9B1E557-D2DE-C740-9A28-CB1872EDE0F8}" type="datetime4">
              <a:rPr lang="en-US" smtClean="0"/>
              <a:t>August 8,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007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5A4E209-819E-4847-8C73-FACD00174565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1350178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6352874-118B-E24F-968D-2511B069207B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25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4F218C-213B-C54B-9A93-DEA1EC18DD65}" type="datetime4">
              <a:rPr lang="en-US" smtClean="0"/>
              <a:t>August 8, 2017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862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327CC7-BEE1-6F4A-B167-5B675BDE4CB4}" type="datetime4">
              <a:rPr lang="en-US" smtClean="0"/>
              <a:t>August 8,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3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 userDrawn="1"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3C40767-C724-B144-B5E2-42217A78B772}" type="datetime4">
              <a:rPr lang="en-US" smtClean="0"/>
              <a:t>August 8,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95F552-8AF0-DD42-87C9-F351B1EED456}" type="datetime4">
              <a:rPr lang="en-US" smtClean="0"/>
              <a:t>August 8,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4137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4C3BD-BE20-C04F-8E15-2D5F58D27A5A}" type="datetime4">
              <a:rPr lang="en-US" smtClean="0"/>
              <a:t>August 8,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762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D3ED6A-AF32-2143-8579-8C1FA3A63491}" type="datetime4">
              <a:rPr lang="en-US" smtClean="0"/>
              <a:t>August 8, 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94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5E5567-F82B-8343-9977-CC67B775D68A}" type="datetime4">
              <a:rPr lang="en-US" smtClean="0"/>
              <a:t>August 8, 2017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845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AFF9BB-A143-C145-BA9C-30105BB17E36}" type="datetime4">
              <a:rPr lang="en-US" smtClean="0"/>
              <a:t>August 8, 2017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4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D363373-6C73-B64D-B353-B00504264C42}" type="datetime4">
              <a:rPr lang="en-US" smtClean="0"/>
              <a:t>August 8,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EE3945E2-0F4C-8E4F-A08F-59EFE1DE6CC1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 userDrawn="1">
            <p:ph type="sldNum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 userDrawn="1"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AF1735B-FC44-9743-8CA2-7C692053B2A7}" type="datetime4">
              <a:rPr lang="en-US" smtClean="0"/>
              <a:t>August 8,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183002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800600" y="183003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04D15AE-D7B3-F44B-992E-45D8E852EAD1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251767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800600" y="2517675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2.emf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1.jp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13.jp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2.emf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6.png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" name="Picture 9" descr="Copper_PowerPoint_Background_08-19-2011.jp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0"/>
            <a:stretch>
              <a:fillRect/>
            </a:stretch>
          </p:blipFill>
          <p:spPr>
            <a:xfrm>
              <a:off x="7570482" y="128766"/>
              <a:ext cx="1444752" cy="728658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858000" cy="38472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8847B0AD-4045-D246-BDAD-F671F36BE5C4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  <p:sldLayoutId id="2147483654" r:id="rId6"/>
    <p:sldLayoutId id="2147483658" r:id="rId7"/>
    <p:sldLayoutId id="2147483659" r:id="rId8"/>
    <p:sldLayoutId id="2147483660" r:id="rId9"/>
    <p:sldLayoutId id="2147483663" r:id="rId10"/>
    <p:sldLayoutId id="2147483664" r:id="rId11"/>
    <p:sldLayoutId id="2147483665" r:id="rId12"/>
    <p:sldLayoutId id="2147483661" r:id="rId13"/>
    <p:sldLayoutId id="2147483662" r:id="rId14"/>
    <p:sldLayoutId id="2147483762" r:id="rId15"/>
    <p:sldLayoutId id="2147483763" r:id="rId16"/>
    <p:sldLayoutId id="2147483764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2000" kern="1200">
          <a:solidFill>
            <a:schemeClr val="accent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Tx/>
        <a:buBlip>
          <a:blip r:embed="rId22"/>
        </a:buBlip>
        <a:defRPr sz="1800" kern="1200">
          <a:solidFill>
            <a:schemeClr val="accent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3"/>
        </a:buBlip>
        <a:defRPr sz="1600" kern="1200">
          <a:solidFill>
            <a:schemeClr val="accent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4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tinum_PowerPoint_Background_08-19-201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5" r:id="rId4"/>
    <p:sldLayoutId id="2147483716" r:id="rId5"/>
    <p:sldLayoutId id="2147483717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7618D9BF-6AE6-5E41-A978-E5BD65476E9F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70482" y="128766"/>
            <a:ext cx="1444752" cy="7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1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56612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9ED044F3-2776-D54C-89C7-4C75660FFBCE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4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datasys.cs.iit.edu/events/MTAGS15/p01.pdf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1458017"/>
            <a:ext cx="9144000" cy="2954655"/>
          </a:xfrm>
        </p:spPr>
        <p:txBody>
          <a:bodyPr/>
          <a:lstStyle/>
          <a:p>
            <a:pPr algn="ctr"/>
            <a:r>
              <a:rPr lang="en-US" dirty="0"/>
              <a:t>A Scientific Data Provenance Harvester for </a:t>
            </a:r>
            <a:r>
              <a:rPr lang="en-US" dirty="0" smtClean="0"/>
              <a:t>Distributed Applications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Eric </a:t>
            </a:r>
            <a:r>
              <a:rPr lang="en-US" dirty="0" err="1" smtClean="0"/>
              <a:t>Stephan</a:t>
            </a:r>
            <a:r>
              <a:rPr lang="en-US" baseline="30000" dirty="0" err="1" smtClean="0"/>
              <a:t>a</a:t>
            </a:r>
            <a:r>
              <a:rPr lang="en-US" dirty="0" smtClean="0"/>
              <a:t>, Todd </a:t>
            </a:r>
            <a:r>
              <a:rPr lang="en-US" dirty="0" err="1" smtClean="0"/>
              <a:t>Elsethagen</a:t>
            </a:r>
            <a:r>
              <a:rPr lang="en-US" baseline="30000" dirty="0" err="1" smtClean="0"/>
              <a:t>a</a:t>
            </a:r>
            <a:r>
              <a:rPr lang="en-US" baseline="30000" dirty="0" smtClean="0"/>
              <a:t>,</a:t>
            </a:r>
            <a:r>
              <a:rPr lang="en-US" dirty="0" smtClean="0"/>
              <a:t>,Carlos </a:t>
            </a:r>
            <a:r>
              <a:rPr lang="en-US" dirty="0" err="1" smtClean="0"/>
              <a:t>Gamboa</a:t>
            </a:r>
            <a:r>
              <a:rPr lang="en-US" baseline="30000" dirty="0" err="1" smtClean="0"/>
              <a:t>B</a:t>
            </a:r>
            <a:r>
              <a:rPr lang="en-US" dirty="0" smtClean="0"/>
              <a:t>, LINE POUCHARD</a:t>
            </a:r>
            <a:r>
              <a:rPr lang="en-US" baseline="30000" dirty="0"/>
              <a:t>B</a:t>
            </a:r>
            <a:r>
              <a:rPr lang="en-US" dirty="0" smtClean="0"/>
              <a:t> ,BIBI </a:t>
            </a:r>
            <a:r>
              <a:rPr lang="en-US" dirty="0" err="1" smtClean="0"/>
              <a:t>RAJU</a:t>
            </a:r>
            <a:r>
              <a:rPr lang="en-US" baseline="30000" dirty="0" err="1"/>
              <a:t>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aseline="30000" dirty="0" smtClean="0"/>
              <a:t>A</a:t>
            </a:r>
            <a:r>
              <a:rPr lang="en-US" dirty="0" smtClean="0"/>
              <a:t> Pacific Northwest National Laboratory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aseline="30000" dirty="0" smtClean="0"/>
              <a:t>B</a:t>
            </a:r>
            <a:r>
              <a:rPr lang="en-US" dirty="0" smtClean="0"/>
              <a:t> Brookhaven </a:t>
            </a:r>
            <a:r>
              <a:rPr lang="en-US" smtClean="0"/>
              <a:t>National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" y="356614"/>
            <a:ext cx="7277101" cy="384721"/>
          </a:xfrm>
        </p:spPr>
        <p:txBody>
          <a:bodyPr/>
          <a:lstStyle/>
          <a:p>
            <a:r>
              <a:rPr lang="en-US" dirty="0" smtClean="0"/>
              <a:t>ACME Example Ensemble Provenance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890" y="1066800"/>
            <a:ext cx="5410200" cy="2437590"/>
          </a:xfrm>
        </p:spPr>
        <p:txBody>
          <a:bodyPr/>
          <a:lstStyle/>
          <a:p>
            <a:r>
              <a:rPr lang="en-US" sz="1800" dirty="0" smtClean="0"/>
              <a:t>Ensemble contains 3072  ACME simulations</a:t>
            </a:r>
          </a:p>
          <a:p>
            <a:r>
              <a:rPr lang="en-US" sz="1800" dirty="0"/>
              <a:t>Ensemble contains 126,484 </a:t>
            </a:r>
            <a:r>
              <a:rPr lang="en-US" sz="1800" dirty="0" smtClean="0"/>
              <a:t>files distributed across 3072 ACME simulation directory trees.</a:t>
            </a:r>
          </a:p>
          <a:p>
            <a:r>
              <a:rPr lang="en-US" sz="1800" dirty="0"/>
              <a:t>E</a:t>
            </a:r>
            <a:r>
              <a:rPr lang="en-US" sz="1800" dirty="0" smtClean="0"/>
              <a:t>ach ACME simulation consisting of 5 model runs </a:t>
            </a:r>
          </a:p>
          <a:p>
            <a:r>
              <a:rPr lang="en-US" sz="1800" dirty="0" smtClean="0"/>
              <a:t>Each model run tracks performance for up to 12 levels of code regions </a:t>
            </a:r>
          </a:p>
          <a:p>
            <a:r>
              <a:rPr lang="en-US" sz="1800" dirty="0" smtClean="0"/>
              <a:t>Efficiencies in simulation production creating single simulation in days.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712759" y="3823197"/>
            <a:ext cx="3238500" cy="18220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Is there a general way we can import native ACME provenance into </a:t>
            </a:r>
            <a:r>
              <a:rPr lang="en-US" sz="1600" dirty="0" err="1" smtClean="0"/>
              <a:t>ProvEn</a:t>
            </a:r>
            <a:r>
              <a:rPr lang="en-US" sz="1600" dirty="0" smtClean="0"/>
              <a:t>?</a:t>
            </a:r>
          </a:p>
          <a:p>
            <a:endParaRPr lang="en-US" sz="1600" dirty="0" smtClean="0"/>
          </a:p>
          <a:p>
            <a:r>
              <a:rPr lang="en-US" sz="1600" dirty="0" smtClean="0"/>
              <a:t>Once ingested what approaches can be used to access and analyze the results?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412" y="1066800"/>
            <a:ext cx="3375212" cy="22892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588" y="3362861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 smtClean="0"/>
              <a:t>Credit: http</a:t>
            </a:r>
            <a:r>
              <a:rPr lang="en-US" sz="600" dirty="0"/>
              <a:t>://</a:t>
            </a:r>
            <a:r>
              <a:rPr lang="en-US" sz="600" dirty="0" err="1"/>
              <a:t>randommization.com</a:t>
            </a:r>
            <a:r>
              <a:rPr lang="en-US" sz="600" dirty="0"/>
              <a:t>/2011/08/10/walking-on-the-edge-of-</a:t>
            </a:r>
            <a:r>
              <a:rPr lang="en-US" sz="600" dirty="0" err="1"/>
              <a:t>torontos</a:t>
            </a:r>
            <a:r>
              <a:rPr lang="en-US" sz="600" dirty="0"/>
              <a:t>-</a:t>
            </a:r>
            <a:r>
              <a:rPr lang="en-US" sz="600" dirty="0" err="1"/>
              <a:t>cn</a:t>
            </a:r>
            <a:r>
              <a:rPr lang="en-US" sz="600" dirty="0"/>
              <a:t>-tower/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969692"/>
              </p:ext>
            </p:extLst>
          </p:nvPr>
        </p:nvGraphicFramePr>
        <p:xfrm>
          <a:off x="114299" y="3833939"/>
          <a:ext cx="5598460" cy="281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2"/>
                <a:gridCol w="1295400"/>
                <a:gridCol w="1760443"/>
                <a:gridCol w="13996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Source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Purpose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Mental</a:t>
                      </a:r>
                      <a:r>
                        <a:rPr lang="en-US" sz="1400" baseline="0" dirty="0" smtClean="0"/>
                        <a:t> Model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Value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Code Region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Timing file, tabular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Code Calling Stack 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Performance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Timing file, tabular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Timers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CIME, User generated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Workflow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Directory</a:t>
                      </a:r>
                      <a:r>
                        <a:rPr lang="en-US" sz="1400" baseline="0" dirty="0" smtClean="0"/>
                        <a:t> path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Workflow Calling stack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Input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Namelist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Parameter</a:t>
                      </a:r>
                      <a:r>
                        <a:rPr lang="en-US" sz="1400" baseline="0" dirty="0" smtClean="0"/>
                        <a:t> files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Simulation/Model Input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CIME Setup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Configuration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Python Variables in </a:t>
                      </a:r>
                      <a:r>
                        <a:rPr lang="en-US" sz="1400" baseline="0" dirty="0" err="1" smtClean="0"/>
                        <a:t>runscript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Run settings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3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Harvester Provenance Interface (HAPI)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990600"/>
            <a:ext cx="5867400" cy="2659190"/>
          </a:xfrm>
        </p:spPr>
        <p:txBody>
          <a:bodyPr/>
          <a:lstStyle/>
          <a:p>
            <a:r>
              <a:rPr lang="en-US" dirty="0" smtClean="0"/>
              <a:t>HAPI uses scruffy provenance content as basis for messages:</a:t>
            </a:r>
          </a:p>
          <a:p>
            <a:pPr lvl="1"/>
            <a:r>
              <a:rPr lang="en-US" dirty="0" smtClean="0"/>
              <a:t>Tabular data</a:t>
            </a:r>
          </a:p>
          <a:p>
            <a:pPr lvl="1"/>
            <a:r>
              <a:rPr lang="en-US" dirty="0" smtClean="0"/>
              <a:t>Parameter list</a:t>
            </a:r>
          </a:p>
          <a:p>
            <a:pPr lvl="1"/>
            <a:r>
              <a:rPr lang="en-US" dirty="0" smtClean="0"/>
              <a:t>Large objects</a:t>
            </a:r>
          </a:p>
          <a:p>
            <a:r>
              <a:rPr lang="en-US" dirty="0" smtClean="0"/>
              <a:t>Uses schemas, identifiers, and references to other content to support enrichment.</a:t>
            </a:r>
          </a:p>
          <a:p>
            <a:r>
              <a:rPr lang="en-US" dirty="0" smtClean="0"/>
              <a:t>Supports alignment to community vocabularies.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63373-6C73-B64D-B353-B00504264C42}" type="datetime4">
              <a:rPr lang="en-US" smtClean="0"/>
              <a:t>August 8, 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612" y="1066800"/>
            <a:ext cx="2944775" cy="380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7200" y="3668631"/>
            <a:ext cx="4744571" cy="3039847"/>
            <a:chOff x="856129" y="1371599"/>
            <a:chExt cx="6382871" cy="4263249"/>
          </a:xfrm>
        </p:grpSpPr>
        <p:sp>
          <p:nvSpPr>
            <p:cNvPr id="10" name="Rectangle 9"/>
            <p:cNvSpPr/>
            <p:nvPr/>
          </p:nvSpPr>
          <p:spPr>
            <a:xfrm>
              <a:off x="856129" y="2643595"/>
              <a:ext cx="2286000" cy="838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Message Block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6129" y="3725837"/>
              <a:ext cx="2286000" cy="838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Schema Block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56129" y="4795887"/>
              <a:ext cx="2286000" cy="838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 Block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95600" y="1371599"/>
              <a:ext cx="2286000" cy="838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HAPI Message File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53000" y="2643595"/>
              <a:ext cx="2286000" cy="838200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Metrics Block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53000" y="3726800"/>
              <a:ext cx="2286000" cy="838200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Namespace Block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53000" y="4796648"/>
              <a:ext cx="2286000" cy="838200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Constraint Block</a:t>
              </a:r>
              <a:endParaRPr lang="en-US" dirty="0"/>
            </a:p>
          </p:txBody>
        </p:sp>
        <p:cxnSp>
          <p:nvCxnSpPr>
            <p:cNvPr id="17" name="Elbow Connector 16"/>
            <p:cNvCxnSpPr>
              <a:stCxn id="17" idx="2"/>
              <a:endCxn id="18" idx="1"/>
            </p:cNvCxnSpPr>
            <p:nvPr/>
          </p:nvCxnSpPr>
          <p:spPr>
            <a:xfrm rot="16200000" flipH="1">
              <a:off x="4069353" y="2179047"/>
              <a:ext cx="852895" cy="914400"/>
            </a:xfrm>
            <a:prstGeom prst="bentConnector2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/>
            <p:nvPr/>
          </p:nvCxnSpPr>
          <p:spPr>
            <a:xfrm rot="16200000" flipH="1">
              <a:off x="3953529" y="4182126"/>
              <a:ext cx="1084545" cy="914402"/>
            </a:xfrm>
            <a:prstGeom prst="bentConnector2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endCxn id="19" idx="1"/>
            </p:cNvCxnSpPr>
            <p:nvPr/>
          </p:nvCxnSpPr>
          <p:spPr>
            <a:xfrm rot="16200000" flipH="1">
              <a:off x="3950523" y="3143422"/>
              <a:ext cx="1090553" cy="914401"/>
            </a:xfrm>
            <a:prstGeom prst="bentConnector2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17" idx="2"/>
              <a:endCxn id="14" idx="3"/>
            </p:cNvCxnSpPr>
            <p:nvPr/>
          </p:nvCxnSpPr>
          <p:spPr>
            <a:xfrm rot="5400000">
              <a:off x="3163918" y="2188012"/>
              <a:ext cx="852895" cy="896471"/>
            </a:xfrm>
            <a:prstGeom prst="bentConnector2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/>
            <p:nvPr/>
          </p:nvCxnSpPr>
          <p:spPr>
            <a:xfrm rot="5400000">
              <a:off x="3163916" y="3254812"/>
              <a:ext cx="852895" cy="896471"/>
            </a:xfrm>
            <a:prstGeom prst="bentConnector2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/>
            <p:nvPr/>
          </p:nvCxnSpPr>
          <p:spPr>
            <a:xfrm rot="5400000">
              <a:off x="3154952" y="4321612"/>
              <a:ext cx="852895" cy="896471"/>
            </a:xfrm>
            <a:prstGeom prst="bentConnector2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341532" y="4775875"/>
              <a:ext cx="5063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O,1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41532" y="3707204"/>
              <a:ext cx="5063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O,1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41532" y="2638533"/>
              <a:ext cx="5063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O,1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80303" y="4775875"/>
              <a:ext cx="5437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mtClean="0"/>
                <a:t>1,m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151094" y="3707204"/>
              <a:ext cx="5437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mtClean="0"/>
                <a:t>1,m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19751" y="2638533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9215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Enriching Provenance with HAPI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364256" y="1706883"/>
            <a:ext cx="8229600" cy="2671501"/>
          </a:xfrm>
        </p:spPr>
        <p:txBody>
          <a:bodyPr/>
          <a:lstStyle/>
          <a:p>
            <a:r>
              <a:rPr lang="en-US" dirty="0" smtClean="0"/>
              <a:t>Contains:</a:t>
            </a:r>
          </a:p>
          <a:p>
            <a:pPr lvl="1"/>
            <a:r>
              <a:rPr lang="en-US" dirty="0" smtClean="0"/>
              <a:t>Basic keys and metadata</a:t>
            </a:r>
          </a:p>
          <a:p>
            <a:pPr lvl="1"/>
            <a:r>
              <a:rPr lang="en-US" dirty="0" smtClean="0"/>
              <a:t>Entities, Activities, Agents</a:t>
            </a:r>
          </a:p>
          <a:p>
            <a:pPr lvl="1"/>
            <a:r>
              <a:rPr lang="en-US" dirty="0" smtClean="0"/>
              <a:t>Timing measurements</a:t>
            </a:r>
          </a:p>
          <a:p>
            <a:r>
              <a:rPr lang="en-US" dirty="0" smtClean="0"/>
              <a:t>Lacks</a:t>
            </a:r>
          </a:p>
          <a:p>
            <a:pPr lvl="1"/>
            <a:r>
              <a:rPr lang="en-US" dirty="0" smtClean="0"/>
              <a:t>Traceability</a:t>
            </a:r>
          </a:p>
          <a:p>
            <a:pPr lvl="1"/>
            <a:r>
              <a:rPr lang="en-US" dirty="0" smtClean="0"/>
              <a:t>Aggregation</a:t>
            </a:r>
          </a:p>
          <a:p>
            <a:pPr lvl="1"/>
            <a:r>
              <a:rPr lang="en-US" dirty="0" smtClean="0"/>
              <a:t>Portability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097107"/>
            <a:ext cx="4933950" cy="4933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573" y="4471177"/>
            <a:ext cx="2850036" cy="2250298"/>
          </a:xfrm>
          <a:prstGeom prst="rect">
            <a:avLst/>
          </a:prstGeom>
        </p:spPr>
      </p:pic>
      <p:sp>
        <p:nvSpPr>
          <p:cNvPr id="7" name="Striped Right Arrow 6"/>
          <p:cNvSpPr/>
          <p:nvPr/>
        </p:nvSpPr>
        <p:spPr>
          <a:xfrm rot="1368917">
            <a:off x="3819601" y="5370916"/>
            <a:ext cx="1605616" cy="70158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Enrichment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661993"/>
          </a:xfrm>
        </p:spPr>
        <p:txBody>
          <a:bodyPr/>
          <a:lstStyle/>
          <a:p>
            <a:r>
              <a:rPr lang="en-US" dirty="0" smtClean="0"/>
              <a:t>Provide unique identifier to timing records to support cross-comparison. </a:t>
            </a:r>
          </a:p>
          <a:p>
            <a:r>
              <a:rPr lang="en-US" dirty="0" smtClean="0"/>
              <a:t>Add bi-directional trace linkages from ensemble to </a:t>
            </a:r>
            <a:r>
              <a:rPr lang="en-US" dirty="0" err="1" smtClean="0"/>
              <a:t>code_regions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Support data reduction queries to support spreadsheet analysis across the ensemble.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3886200"/>
            <a:ext cx="6781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code_region,On,Called,Recurse,Wallclock,max,min,UTR_Overhead</a:t>
            </a:r>
            <a:endParaRPr lang="en-US" sz="1400" dirty="0">
              <a:solidFill>
                <a:srgbClr val="000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CPL:ICE_RUN,,240,,10.101504,0.190648,0.003369,0.000055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CPL:LND_RUN,,240,,17.696318,0.553784,0.057170,0.000055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CPL:ROF_RUN,,40,,0.676368,0.068045,0.010950,0.000009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CPL:ATM_RUN,,240,,7378.128418,151.226151,22.292257,0.000055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CPL:OCNT_RUN,,239,,0.411395,0.014874,0.001344,0.000055</a:t>
            </a:r>
            <a:endParaRPr lang="en-US" sz="1400" dirty="0">
              <a:solidFill>
                <a:srgbClr val="000000"/>
              </a:solidFill>
              <a:effectLst/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359058"/>
            <a:ext cx="843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file acme_0000.timing in directory v1_ppe_set2_kab_INI0002-01-01_BD1_0001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7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9" y="356614"/>
            <a:ext cx="7050741" cy="621792"/>
          </a:xfrm>
        </p:spPr>
        <p:txBody>
          <a:bodyPr/>
          <a:lstStyle/>
          <a:p>
            <a:r>
              <a:rPr lang="en-US" dirty="0" smtClean="0"/>
              <a:t>Putting code region in context of </a:t>
            </a:r>
            <a:r>
              <a:rPr lang="en-US" smtClean="0"/>
              <a:t>a simulation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859" y="4191000"/>
            <a:ext cx="8839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_BEGIN_CONTENT</a:t>
            </a:r>
          </a:p>
          <a:p>
            <a:r>
              <a:rPr lang="en-US" sz="900" dirty="0" smtClean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node=</a:t>
            </a:r>
            <a:r>
              <a:rPr lang="en-US" sz="900" dirty="0" err="1" smtClean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wfpp:Simulation</a:t>
            </a:r>
            <a:endParaRPr lang="en-US" sz="900" dirty="0">
              <a:solidFill>
                <a:srgbClr val="000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9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name,code_region,On,Called,Recurse,Wallclock,max,min,UTR_Overhead</a:t>
            </a:r>
          </a:p>
          <a:p>
            <a:r>
              <a:rPr lang="en-US" sz="9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/v1_ppe_set2_kab_INI0002-01-01_BD1_0001/CPL:RUN_LOOP/CPL:ICE_RUN,CPL:ICE_RUN,,240,,10.101504,0.190648,0.003369,0.000055</a:t>
            </a:r>
          </a:p>
          <a:p>
            <a:r>
              <a:rPr lang="en-US" sz="9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/v1_ppe_set2_kab_INI0002-01-01_BD1_0001/CPL:RUN_LOOP/CPL:LND_RUN,CPL:LND_RUN,,240,,17.696318,0.553784,0.057170,0.000055</a:t>
            </a:r>
          </a:p>
          <a:p>
            <a:r>
              <a:rPr lang="en-US" sz="9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/v1_ppe_set2_kab_INI0002-01-01_BD1_0001/CPL:RUN_LOOP/CPL:ROF_RUN,CPL:ROF_RUN,,40,,0.676368,0.068045,0.010950,0.000009</a:t>
            </a:r>
          </a:p>
          <a:p>
            <a:r>
              <a:rPr lang="en-US" sz="9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/v1_ppe_set2_kab_INI0002-01-01_BD1_0001/CPL:RUN_LOOP/CPL:ATM_RUN,CPL:ATM_RUN,,240,,7378.128418,151.226151,22.292257,0.000055</a:t>
            </a:r>
          </a:p>
          <a:p>
            <a:r>
              <a:rPr lang="en-US" sz="9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/v1_ppe_set2_kab_INI0002-01-01_BD1_0001/CPL:RUN_LOOP/CPL:OCNT_RUN,CPL:OCNT_RUN,,239,,0.411395,0.014874,0.001344,0.000055</a:t>
            </a:r>
          </a:p>
          <a:p>
            <a:r>
              <a:rPr lang="en-US" sz="9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_END</a:t>
            </a:r>
            <a:endParaRPr lang="en-US" sz="900" dirty="0">
              <a:solidFill>
                <a:srgbClr val="000000"/>
              </a:solidFill>
              <a:effectLst/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88" y="1795963"/>
            <a:ext cx="5181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8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Schema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30306" y="1220558"/>
            <a:ext cx="8229600" cy="1612749"/>
          </a:xfrm>
        </p:spPr>
        <p:txBody>
          <a:bodyPr/>
          <a:lstStyle/>
          <a:p>
            <a:r>
              <a:rPr lang="en-US" dirty="0" smtClean="0"/>
              <a:t>DAPI uses declared keys to generate object identifiers using </a:t>
            </a:r>
            <a:r>
              <a:rPr lang="en-US" dirty="0"/>
              <a:t>SHA256 hash </a:t>
            </a:r>
            <a:r>
              <a:rPr lang="en-US" dirty="0" smtClean="0"/>
              <a:t>algorithm.</a:t>
            </a:r>
          </a:p>
          <a:p>
            <a:pPr lvl="1"/>
            <a:r>
              <a:rPr lang="en-US" dirty="0" smtClean="0"/>
              <a:t>Inspired from the CSV on the Web data driven approach to schemas</a:t>
            </a:r>
          </a:p>
          <a:p>
            <a:pPr lvl="1"/>
            <a:r>
              <a:rPr lang="en-US" dirty="0" smtClean="0"/>
              <a:t>Similar to data definition language (DDL)</a:t>
            </a:r>
          </a:p>
          <a:p>
            <a:pPr lvl="1"/>
            <a:r>
              <a:rPr lang="en-US" dirty="0" smtClean="0"/>
              <a:t>Supports XSD data types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0306" y="2820412"/>
            <a:ext cx="82564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_BEGIN_SCHEMA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node=</a:t>
            </a:r>
            <a:r>
              <a:rPr lang="en-US" sz="800" dirty="0" err="1" smtClean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wfpp:Simulation</a:t>
            </a:r>
            <a:endParaRPr lang="en-US" sz="800" dirty="0">
              <a:solidFill>
                <a:srgbClr val="000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format=TABLE_</a:t>
            </a:r>
          </a:p>
          <a:p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field,datatype,keyConstraint</a:t>
            </a:r>
            <a:endParaRPr lang="en-US" sz="800" dirty="0">
              <a:solidFill>
                <a:srgbClr val="000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800" b="1" dirty="0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name,,</a:t>
            </a:r>
            <a:r>
              <a:rPr lang="en-US" sz="800" b="1" dirty="0" err="1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primaryKey</a:t>
            </a:r>
            <a:endParaRPr lang="en-US" sz="800" b="1" dirty="0">
              <a:solidFill>
                <a:schemeClr val="accent5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code_region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,,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On,,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Called,,</a:t>
            </a:r>
          </a:p>
          <a:p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Recurse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,,</a:t>
            </a:r>
          </a:p>
          <a:p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Wallclock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,,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max,,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min,,</a:t>
            </a:r>
          </a:p>
          <a:p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UTR_Overhead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,,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_END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#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_BEGIN_CONTENT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node=</a:t>
            </a:r>
            <a:r>
              <a:rPr lang="en-US" sz="800" dirty="0" err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wfpp:Simulation</a:t>
            </a:r>
            <a:endParaRPr lang="en-US" sz="800" dirty="0">
              <a:solidFill>
                <a:srgbClr val="000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800" b="1" dirty="0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name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,code_region,On,Called,Recurse,Wallclock,max,min,UTR_Overhead</a:t>
            </a:r>
          </a:p>
          <a:p>
            <a:r>
              <a:rPr lang="en-US" sz="800" b="1" dirty="0">
                <a:solidFill>
                  <a:schemeClr val="accent5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/v1_ppe_set2_kab_INI0002-01-01_BD1_0001/CPL:RUN_LOOP/CPL:ICE_RUN</a:t>
            </a:r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,CPL:ICE_RUN,,240,,10.101504,0.190648,0.003369,0.000055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/v1_ppe_set2_kab_INI0002-01-01_BD1_0001/CPL:RUN_LOOP/CPL:LND_RUN,CPL:LND_RUN,,240,,17.696318,0.553784,0.057170,0.000055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/v1_ppe_set2_kab_INI0002-01-01_BD1_0001/CPL:RUN_LOOP/CPL:ROF_RUN,CPL:ROF_RUN,,40,,0.676368,0.068045,0.010950,0.000009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/v1_ppe_set2_kab_INI0002-01-01_BD1_0001/CPL:RUN_LOOP/CPL:ATM_RUN,CPL:ATM_RUN,,240,,7378.128418,151.226151,22.292257,0.000055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/v1_ppe_set2_kab_INI0002-01-01_BD1_0001/CPL:RUN_LOOP/CPL:OCNT_RUN,CPL:OCNT_RUN,,239,,0.411395,0.014874,0.001344,0.000055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_END</a:t>
            </a:r>
            <a:endParaRPr lang="en-US" sz="800" dirty="0">
              <a:solidFill>
                <a:srgbClr val="000000"/>
              </a:solidFill>
              <a:effectLst/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2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Referencing Nodes Across Graph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606" y="2146300"/>
            <a:ext cx="5181600" cy="2349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77" y="1950456"/>
            <a:ext cx="8991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_BEGIN_SCHEMA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node=</a:t>
            </a:r>
            <a:r>
              <a:rPr lang="en-US" sz="800" dirty="0" err="1">
                <a:solidFill>
                  <a:schemeClr val="accent2"/>
                </a:solidFill>
                <a:latin typeface="Menlo" charset="0"/>
              </a:rPr>
              <a:t>prov:Agent</a:t>
            </a:r>
            <a:endParaRPr lang="en-US" sz="800" dirty="0">
              <a:solidFill>
                <a:schemeClr val="accent2"/>
              </a:solidFill>
              <a:latin typeface="Menlo" charset="0"/>
            </a:endParaRP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format=_PARAMETERS</a:t>
            </a:r>
          </a:p>
          <a:p>
            <a:r>
              <a:rPr lang="en-US" sz="800" dirty="0" err="1">
                <a:solidFill>
                  <a:schemeClr val="accent2"/>
                </a:solidFill>
                <a:latin typeface="Menlo" charset="0"/>
              </a:rPr>
              <a:t>field,dataType,constraint</a:t>
            </a:r>
            <a:endParaRPr lang="en-US" sz="800" dirty="0">
              <a:solidFill>
                <a:schemeClr val="accent2"/>
              </a:solidFill>
              <a:latin typeface="Menlo" charset="0"/>
            </a:endParaRP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name,,</a:t>
            </a:r>
            <a:r>
              <a:rPr lang="en-US" sz="800" b="1" dirty="0" err="1">
                <a:solidFill>
                  <a:srgbClr val="FF0000"/>
                </a:solidFill>
                <a:latin typeface="Menlo" charset="0"/>
              </a:rPr>
              <a:t>primaryKey</a:t>
            </a:r>
            <a:endParaRPr lang="en-US" sz="800" b="1" dirty="0">
              <a:solidFill>
                <a:srgbClr val="FF0000"/>
              </a:solidFill>
              <a:latin typeface="Menlo" charset="0"/>
            </a:endParaRPr>
          </a:p>
          <a:p>
            <a:r>
              <a:rPr lang="en-US" sz="800" dirty="0" err="1">
                <a:solidFill>
                  <a:schemeClr val="accent2"/>
                </a:solidFill>
                <a:latin typeface="Menlo" charset="0"/>
              </a:rPr>
              <a:t>mbox</a:t>
            </a:r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,,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_END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#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_BEGIN_SCHEMA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node=wfpp:Simulation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format=_TABLE</a:t>
            </a:r>
          </a:p>
          <a:p>
            <a:r>
              <a:rPr lang="en-US" sz="800" dirty="0" err="1">
                <a:solidFill>
                  <a:schemeClr val="accent2"/>
                </a:solidFill>
                <a:latin typeface="Menlo" charset="0"/>
              </a:rPr>
              <a:t>field,datatype,keyConstraint</a:t>
            </a:r>
            <a:endParaRPr lang="en-US" sz="800" dirty="0">
              <a:solidFill>
                <a:schemeClr val="accent2"/>
              </a:solidFill>
              <a:latin typeface="Menlo" charset="0"/>
            </a:endParaRP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name,,</a:t>
            </a:r>
            <a:r>
              <a:rPr lang="en-US" sz="800" b="1" dirty="0" err="1">
                <a:solidFill>
                  <a:srgbClr val="FF0000"/>
                </a:solidFill>
                <a:latin typeface="Menlo" charset="0"/>
              </a:rPr>
              <a:t>primaryKey</a:t>
            </a:r>
            <a:endParaRPr lang="en-US" sz="800" b="1" dirty="0">
              <a:solidFill>
                <a:srgbClr val="FF0000"/>
              </a:solidFill>
              <a:latin typeface="Menlo" charset="0"/>
            </a:endParaRPr>
          </a:p>
          <a:p>
            <a:r>
              <a:rPr lang="en-US" sz="800" dirty="0" err="1">
                <a:solidFill>
                  <a:schemeClr val="accent2"/>
                </a:solidFill>
                <a:latin typeface="Menlo" charset="0"/>
              </a:rPr>
              <a:t>code_region</a:t>
            </a:r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,,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On,,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Called,,</a:t>
            </a:r>
          </a:p>
          <a:p>
            <a:r>
              <a:rPr lang="en-US" sz="800" dirty="0" err="1">
                <a:solidFill>
                  <a:schemeClr val="accent2"/>
                </a:solidFill>
                <a:latin typeface="Menlo" charset="0"/>
              </a:rPr>
              <a:t>Recurse</a:t>
            </a:r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,,</a:t>
            </a:r>
          </a:p>
          <a:p>
            <a:r>
              <a:rPr lang="en-US" sz="800" dirty="0" err="1">
                <a:solidFill>
                  <a:schemeClr val="accent2"/>
                </a:solidFill>
                <a:latin typeface="Menlo" charset="0"/>
              </a:rPr>
              <a:t>Wallclock</a:t>
            </a:r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,,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max,,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min,,</a:t>
            </a:r>
          </a:p>
          <a:p>
            <a:r>
              <a:rPr lang="en-US" sz="800" dirty="0" err="1">
                <a:solidFill>
                  <a:schemeClr val="accent2"/>
                </a:solidFill>
                <a:latin typeface="Menlo" charset="0"/>
              </a:rPr>
              <a:t>UTR_Overhead</a:t>
            </a:r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,,</a:t>
            </a:r>
          </a:p>
          <a:p>
            <a:r>
              <a:rPr lang="en-US" sz="800" dirty="0" err="1">
                <a:solidFill>
                  <a:schemeClr val="accent2"/>
                </a:solidFill>
                <a:latin typeface="Menlo" charset="0"/>
              </a:rPr>
              <a:t>prov:wasStartedBy</a:t>
            </a:r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,,</a:t>
            </a:r>
            <a:r>
              <a:rPr lang="en-US" sz="800" b="1" dirty="0" err="1">
                <a:solidFill>
                  <a:srgbClr val="FF0000"/>
                </a:solidFill>
                <a:latin typeface="Menlo" charset="0"/>
              </a:rPr>
              <a:t>referenceNode</a:t>
            </a:r>
            <a:endParaRPr lang="en-US" sz="800" b="1" dirty="0">
              <a:solidFill>
                <a:srgbClr val="FF0000"/>
              </a:solidFill>
              <a:latin typeface="Menlo" charset="0"/>
            </a:endParaRP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_END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#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_BEGIN_CONTENT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node=wfpp:Simulation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name,code_region,On,Called,Recurse,Wallclock,max,min,UTR_Overhead,prov:wasStartedBy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/v1_ppe_set2_kab_INI0002-01-01_BD1_0001/CPL:RUN_LOOP/CPL:ICE_RUN,CPL:ICE_RUN,,240,,10.101504,0.190648,0.003369,0.000055,</a:t>
            </a:r>
            <a:r>
              <a:rPr lang="en-US" sz="800" b="1" dirty="0">
                <a:solidFill>
                  <a:schemeClr val="accent5"/>
                </a:solidFill>
                <a:latin typeface="Menlo" charset="0"/>
              </a:rPr>
              <a:t>prov:Agent?name=Jun Li</a:t>
            </a:r>
          </a:p>
          <a:p>
            <a:r>
              <a:rPr lang="en-US" sz="800" dirty="0" smtClean="0">
                <a:solidFill>
                  <a:schemeClr val="accent2"/>
                </a:solidFill>
                <a:latin typeface="Menlo" charset="0"/>
              </a:rPr>
              <a:t>_</a:t>
            </a:r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END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#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_BEGIN_CONTENT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node=</a:t>
            </a:r>
            <a:r>
              <a:rPr lang="en-US" sz="800" dirty="0" err="1">
                <a:solidFill>
                  <a:schemeClr val="accent2"/>
                </a:solidFill>
                <a:latin typeface="Menlo" charset="0"/>
              </a:rPr>
              <a:t>prov:Agent</a:t>
            </a:r>
            <a:endParaRPr lang="en-US" sz="800" dirty="0">
              <a:solidFill>
                <a:schemeClr val="accent2"/>
              </a:solidFill>
              <a:latin typeface="Menlo" charset="0"/>
            </a:endParaRPr>
          </a:p>
          <a:p>
            <a:r>
              <a:rPr lang="en-US" sz="800" dirty="0" err="1">
                <a:solidFill>
                  <a:schemeClr val="accent2"/>
                </a:solidFill>
                <a:latin typeface="Menlo" charset="0"/>
              </a:rPr>
              <a:t>prov:name</a:t>
            </a:r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=Jun Li</a:t>
            </a:r>
          </a:p>
          <a:p>
            <a:r>
              <a:rPr lang="en-US" sz="800" dirty="0" err="1">
                <a:solidFill>
                  <a:schemeClr val="accent2"/>
                </a:solidFill>
                <a:latin typeface="Menlo" charset="0"/>
              </a:rPr>
              <a:t>foaf:mbox</a:t>
            </a:r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=&lt;</a:t>
            </a:r>
            <a:r>
              <a:rPr lang="en-US" sz="800" dirty="0" err="1">
                <a:solidFill>
                  <a:schemeClr val="accent2"/>
                </a:solidFill>
                <a:latin typeface="Menlo" charset="0"/>
              </a:rPr>
              <a:t>mailto:junli@example.org</a:t>
            </a:r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&gt;</a:t>
            </a:r>
          </a:p>
          <a:p>
            <a:r>
              <a:rPr lang="en-US" sz="800" dirty="0">
                <a:solidFill>
                  <a:schemeClr val="accent2"/>
                </a:solidFill>
                <a:latin typeface="Menlo" charset="0"/>
              </a:rPr>
              <a:t>_END</a:t>
            </a:r>
            <a:endParaRPr lang="en-US" sz="800" dirty="0">
              <a:solidFill>
                <a:schemeClr val="accent2"/>
              </a:solidFill>
              <a:effectLst/>
              <a:latin typeface="Menlo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2677" y="920115"/>
            <a:ext cx="82296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DAPI </a:t>
            </a:r>
            <a:r>
              <a:rPr lang="en-US" dirty="0" smtClean="0"/>
              <a:t>generates </a:t>
            </a:r>
            <a:r>
              <a:rPr lang="en-US" dirty="0"/>
              <a:t>object </a:t>
            </a:r>
            <a:r>
              <a:rPr lang="en-US" dirty="0" smtClean="0"/>
              <a:t>identifiers for references </a:t>
            </a:r>
            <a:r>
              <a:rPr lang="en-US" dirty="0"/>
              <a:t>using SHA256 hash algorithm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Target reference doesn’t have to exist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Describing Message Header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57300" y="1194352"/>
            <a:ext cx="7886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ourier New" charset="0"/>
                <a:ea typeface="Courier New" charset="0"/>
                <a:cs typeface="Courier New" charset="0"/>
              </a:rPr>
              <a:t>_</a:t>
            </a:r>
            <a:r>
              <a:rPr lang="en-US" sz="1200" dirty="0" smtClean="0">
                <a:latin typeface="Courier New" charset="0"/>
                <a:ea typeface="Courier New" charset="0"/>
                <a:cs typeface="Courier New" charset="0"/>
              </a:rPr>
              <a:t>BEGIN_MESSAGE</a:t>
            </a:r>
          </a:p>
          <a:p>
            <a:r>
              <a:rPr lang="en-US" sz="1200" b="1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name=</a:t>
            </a:r>
            <a:r>
              <a:rPr lang="en-US" sz="1200" b="1" dirty="0" err="1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describeModelSimulationTiming</a:t>
            </a:r>
            <a:endParaRPr lang="en-US" sz="1200" b="1" dirty="0" smtClean="0">
              <a:solidFill>
                <a:srgbClr val="FF0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200" dirty="0">
                <a:latin typeface="Courier New" charset="0"/>
                <a:ea typeface="Courier New" charset="0"/>
                <a:cs typeface="Courier New" charset="0"/>
              </a:rPr>
              <a:t>d</a:t>
            </a:r>
            <a:r>
              <a:rPr lang="en-US" sz="1200" dirty="0" smtClean="0">
                <a:latin typeface="Courier New" charset="0"/>
                <a:ea typeface="Courier New" charset="0"/>
                <a:cs typeface="Courier New" charset="0"/>
              </a:rPr>
              <a:t>escription=A </a:t>
            </a:r>
            <a:r>
              <a:rPr lang="en-US" sz="1200" dirty="0">
                <a:latin typeface="Courier New" charset="0"/>
                <a:ea typeface="Courier New" charset="0"/>
                <a:cs typeface="Courier New" charset="0"/>
              </a:rPr>
              <a:t>CESM workflow runs a simulation that is composed of multiple </a:t>
            </a:r>
            <a:r>
              <a:rPr lang="en-US" sz="1200" dirty="0" smtClean="0">
                <a:latin typeface="Courier New" charset="0"/>
                <a:ea typeface="Courier New" charset="0"/>
                <a:cs typeface="Courier New" charset="0"/>
              </a:rPr>
              <a:t>models</a:t>
            </a:r>
          </a:p>
          <a:p>
            <a:r>
              <a:rPr lang="en-US" sz="1200" dirty="0" smtClean="0">
                <a:latin typeface="Courier New" charset="0"/>
                <a:ea typeface="Courier New" charset="0"/>
                <a:cs typeface="Courier New" charset="0"/>
              </a:rPr>
              <a:t>keywords=</a:t>
            </a:r>
            <a:r>
              <a:rPr lang="en-US" sz="1200" dirty="0" err="1" smtClean="0">
                <a:latin typeface="Courier New" charset="0"/>
                <a:ea typeface="Courier New" charset="0"/>
                <a:cs typeface="Courier New" charset="0"/>
              </a:rPr>
              <a:t>CAM,CLM,Ocean,Atmosphere,Land,Ice,simulation,ACME,climate</a:t>
            </a:r>
            <a:endParaRPr lang="en-US" sz="1200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200" b="1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domain=acme</a:t>
            </a:r>
          </a:p>
          <a:p>
            <a:r>
              <a:rPr lang="en-US" sz="1200" dirty="0" smtClean="0">
                <a:latin typeface="Courier New" charset="0"/>
                <a:ea typeface="Courier New" charset="0"/>
                <a:cs typeface="Courier New" charset="0"/>
              </a:rPr>
              <a:t>producer=harvester</a:t>
            </a:r>
          </a:p>
          <a:p>
            <a:r>
              <a:rPr lang="en-US" sz="1200" dirty="0" err="1" smtClean="0">
                <a:latin typeface="Courier New" charset="0"/>
                <a:ea typeface="Courier New" charset="0"/>
                <a:cs typeface="Courier New" charset="0"/>
              </a:rPr>
              <a:t>producer_version</a:t>
            </a:r>
            <a:r>
              <a:rPr lang="en-US" sz="1200" dirty="0" smtClean="0">
                <a:latin typeface="Courier New" charset="0"/>
                <a:ea typeface="Courier New" charset="0"/>
                <a:cs typeface="Courier New" charset="0"/>
              </a:rPr>
              <a:t>=v1.0</a:t>
            </a:r>
          </a:p>
          <a:p>
            <a:r>
              <a:rPr lang="en-US" sz="1200" dirty="0" smtClean="0">
                <a:latin typeface="Courier New" charset="0"/>
                <a:ea typeface="Courier New" charset="0"/>
                <a:cs typeface="Courier New" charset="0"/>
              </a:rPr>
              <a:t>_</a:t>
            </a:r>
            <a:r>
              <a:rPr lang="en-US" sz="1200" dirty="0">
                <a:latin typeface="Courier New" charset="0"/>
                <a:ea typeface="Courier New" charset="0"/>
                <a:cs typeface="Courier New" charset="0"/>
              </a:rPr>
              <a:t>END#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3" y="2538878"/>
            <a:ext cx="6970059" cy="3817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81272" y="1143000"/>
            <a:ext cx="1338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Provenance </a:t>
            </a:r>
          </a:p>
          <a:p>
            <a:r>
              <a:rPr lang="en-US" dirty="0" smtClean="0"/>
              <a:t>Fragment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752600"/>
            <a:ext cx="918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Named </a:t>
            </a:r>
          </a:p>
          <a:p>
            <a:r>
              <a:rPr lang="en-US" dirty="0" smtClean="0"/>
              <a:t>Graph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57200" y="1447800"/>
            <a:ext cx="8001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7200" y="2057400"/>
            <a:ext cx="8001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52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890" y="4627628"/>
            <a:ext cx="3778250" cy="225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4320" y="326296"/>
            <a:ext cx="6629400" cy="868680"/>
          </a:xfrm>
        </p:spPr>
        <p:txBody>
          <a:bodyPr/>
          <a:lstStyle/>
          <a:p>
            <a:r>
              <a:rPr lang="en-US" dirty="0" smtClean="0"/>
              <a:t>ACME: Analyzing Simulation Trends with Harvested Ensemble Provenance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371388" y="6441116"/>
            <a:ext cx="301752" cy="36512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253355"/>
            <a:ext cx="8965932" cy="2991588"/>
          </a:xfrm>
        </p:spPr>
        <p:txBody>
          <a:bodyPr/>
          <a:lstStyle/>
          <a:p>
            <a:r>
              <a:rPr lang="en-US" sz="1800" dirty="0" smtClean="0"/>
              <a:t>Solution:  Harvest provenance from native results to dynamically build code location hierarchy with associated wall clock runtime to isolate and report performance anomalies.  </a:t>
            </a:r>
          </a:p>
          <a:p>
            <a:pPr lvl="1"/>
            <a:r>
              <a:rPr lang="en-US" dirty="0" smtClean="0"/>
              <a:t>Provenance allowed users to examine code region performance at desired level of granularity over 3000 simulation runs. </a:t>
            </a:r>
          </a:p>
          <a:p>
            <a:pPr lvl="1"/>
            <a:r>
              <a:rPr lang="en-US" dirty="0" err="1" smtClean="0"/>
              <a:t>ProvEn</a:t>
            </a:r>
            <a:r>
              <a:rPr lang="en-US" dirty="0" smtClean="0"/>
              <a:t> through data reduction, provided portable trending database with small footprint. </a:t>
            </a:r>
          </a:p>
          <a:p>
            <a:pPr lvl="1"/>
            <a:r>
              <a:rPr lang="en-US" dirty="0" err="1" smtClean="0"/>
              <a:t>Jupyter</a:t>
            </a:r>
            <a:r>
              <a:rPr lang="en-US" dirty="0" smtClean="0"/>
              <a:t> notebook interfaced with </a:t>
            </a:r>
            <a:r>
              <a:rPr lang="en-US" dirty="0" err="1" smtClean="0"/>
              <a:t>ProvEn</a:t>
            </a:r>
            <a:r>
              <a:rPr lang="en-US" dirty="0" smtClean="0"/>
              <a:t> Portal to support desktop analysis</a:t>
            </a:r>
          </a:p>
          <a:p>
            <a:pPr lvl="1"/>
            <a:r>
              <a:rPr lang="en-US" dirty="0" smtClean="0"/>
              <a:t>REST interfaces allow any HTTP enabled client to access time series or semantic information .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417635" y="4465618"/>
            <a:ext cx="4482633" cy="2468582"/>
            <a:chOff x="2432460" y="4355376"/>
            <a:chExt cx="4482633" cy="2468582"/>
          </a:xfrm>
        </p:grpSpPr>
        <p:pic>
          <p:nvPicPr>
            <p:cNvPr id="9" name="Picture 3" descr="C:\Users\d3a303\AppData\Local\Microsoft\Windows\Temporary Internet Files\Content.Outlook\WQ6DJ8M5\searc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460" y="4355376"/>
              <a:ext cx="4253090" cy="2392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005" y="4624531"/>
              <a:ext cx="2356088" cy="2199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10690" y="4241626"/>
            <a:ext cx="1741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HAPI Message Harvested,</a:t>
            </a:r>
          </a:p>
          <a:p>
            <a:r>
              <a:rPr lang="en-US" sz="1100" dirty="0" err="1" smtClean="0"/>
              <a:t>Tranformed</a:t>
            </a:r>
            <a:r>
              <a:rPr lang="en-US" sz="1100" dirty="0" smtClean="0"/>
              <a:t> to JSON-LD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19545" y="4225400"/>
            <a:ext cx="24980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Provenance Fragment saved in named subgraph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4436474" y="4135134"/>
            <a:ext cx="4234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J</a:t>
            </a:r>
            <a:r>
              <a:rPr lang="en-US" sz="1100" dirty="0" err="1" smtClean="0"/>
              <a:t>upyter</a:t>
            </a:r>
            <a:r>
              <a:rPr lang="en-US" sz="1100" dirty="0" smtClean="0"/>
              <a:t> notebook can be used to query provenance and metrics </a:t>
            </a:r>
            <a:endParaRPr lang="en-US" sz="1100" dirty="0"/>
          </a:p>
        </p:txBody>
      </p:sp>
      <p:sp>
        <p:nvSpPr>
          <p:cNvPr id="11" name="Right Arrow 10"/>
          <p:cNvSpPr/>
          <p:nvPr/>
        </p:nvSpPr>
        <p:spPr>
          <a:xfrm>
            <a:off x="1563410" y="5533502"/>
            <a:ext cx="978408" cy="484632"/>
          </a:xfrm>
          <a:prstGeom prst="rightArrow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23431" y="4885106"/>
            <a:ext cx="2995231" cy="160043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_BEGIN_MESSAGE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name=</a:t>
            </a:r>
            <a:r>
              <a:rPr lang="en-US" sz="300" b="1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describeModelSimulationTiming</a:t>
            </a:r>
            <a:endParaRPr lang="en-US" sz="300" b="1" dirty="0">
              <a:solidFill>
                <a:schemeClr val="accent2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description=A CESM workflow runs a simulation that is composed of multiple models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keywords=</a:t>
            </a:r>
            <a:r>
              <a:rPr lang="en-US" sz="300" b="1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CAM,CLM,Ocean,Atmosphere,Land,Ice,simulation,ACME,climate</a:t>
            </a:r>
            <a:endParaRPr lang="en-US" sz="300" b="1" dirty="0">
              <a:solidFill>
                <a:schemeClr val="accent2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domain=acme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producer=harvester</a:t>
            </a:r>
          </a:p>
          <a:p>
            <a:r>
              <a:rPr lang="en-US" sz="300" b="1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producer_version</a:t>
            </a:r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=v1.0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_END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#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_BEGIN_SCHEMA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node=wfpp:Simulation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format=TABLE_</a:t>
            </a:r>
          </a:p>
          <a:p>
            <a:r>
              <a:rPr lang="en-US" sz="300" b="1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field,datatype,keyConstraint</a:t>
            </a:r>
            <a:endParaRPr lang="en-US" sz="300" b="1" dirty="0">
              <a:solidFill>
                <a:schemeClr val="accent2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name,,</a:t>
            </a:r>
            <a:r>
              <a:rPr lang="en-US" sz="300" b="1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primaryKey</a:t>
            </a:r>
            <a:endParaRPr lang="en-US" sz="300" b="1" dirty="0">
              <a:solidFill>
                <a:schemeClr val="accent2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300" b="1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code_region</a:t>
            </a:r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,,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On,,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Called,,</a:t>
            </a:r>
          </a:p>
          <a:p>
            <a:r>
              <a:rPr lang="en-US" sz="300" b="1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Recurse</a:t>
            </a:r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,,</a:t>
            </a:r>
          </a:p>
          <a:p>
            <a:r>
              <a:rPr lang="en-US" sz="300" b="1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Wallclock</a:t>
            </a:r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,,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max,,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min,,</a:t>
            </a:r>
          </a:p>
          <a:p>
            <a:r>
              <a:rPr lang="en-US" sz="300" b="1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UTR_Overhead</a:t>
            </a:r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,,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_END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#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_BEGIN_CONTENT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node=wfpp:Simulation</a:t>
            </a:r>
          </a:p>
          <a:p>
            <a:r>
              <a:rPr lang="en-US" sz="2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name,code_region,On,Called,Recurse,Wallclock,max,min,UTR_Overhead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/v1_ppe_set2_kab_INI0002-01-01_BD1_0001/CPL:RUN_LOOP/CPL:ICE_RUN,CPL:ICE_RUN,,240,,10.101504,0.190648,0.003369,0.000055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/v1_ppe_set2_kab_INI0002-01-01_BD1_0001/CPL:RUN_LOOP/CPL:LND_RUN,CPL:LND_RUN,,240,,17.696318,0.553784,0.057170,0.000055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/v1_ppe_set2_kab_INI0002-01-01_BD1_0001/CPL:RUN_LOOP/CPL:ROF_RUN,CPL:ROF_RUN,,40,,0.676368,0.068045,0.010950,0.000009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/v1_ppe_set2_kab_INI0002-01-01_BD1_0001/CPL:RUN_LOOP/CPL:ATM_RUN,CPL:ATM_RUN,,240,,7378.128418,151.226151,22.292257,0.000055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/v1_ppe_set2_kab_INI0002-01-01_BD1_0001/CPL:RUN_LOOP/CPL:OCNT_RUN,CPL:OCNT_RUN,,239,,0.411395,0.014874,0.001344,0.000055</a:t>
            </a:r>
          </a:p>
          <a:p>
            <a:r>
              <a:rPr lang="en-US" sz="3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_END</a:t>
            </a:r>
            <a:endParaRPr lang="en-US" sz="300" b="1" dirty="0">
              <a:solidFill>
                <a:schemeClr val="accent2"/>
              </a:solidFill>
              <a:effectLst/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6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Steps: Provenance Cluster</a:t>
            </a:r>
            <a:br>
              <a:rPr lang="en-US" dirty="0" smtClean="0"/>
            </a:br>
            <a:r>
              <a:rPr lang="en-US" dirty="0" smtClean="0"/>
              <a:t>What’s a Member Node?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/>
          <a:lstStyle/>
          <a:p>
            <a:fld id="{1205DB16-F3E1-7B41-BE18-DA9132C94C8C}" type="datetime4">
              <a:rPr lang="en-US" smtClean="0"/>
              <a:pPr/>
              <a:t>August 8, 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257981" y="1355726"/>
            <a:ext cx="4993618" cy="52260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 smtClean="0"/>
              <a:t>Payara</a:t>
            </a:r>
            <a:r>
              <a:rPr lang="en-US" sz="1800" b="1" dirty="0" smtClean="0"/>
              <a:t>-Micro</a:t>
            </a:r>
            <a:endParaRPr lang="en-US" sz="1600" dirty="0" smtClean="0"/>
          </a:p>
          <a:p>
            <a:pPr lvl="1"/>
            <a:r>
              <a:rPr lang="en-US" sz="1600" dirty="0" smtClean="0"/>
              <a:t>Open source Java EE application container</a:t>
            </a:r>
          </a:p>
          <a:p>
            <a:pPr lvl="1"/>
            <a:r>
              <a:rPr lang="en-US" sz="1600" dirty="0" smtClean="0"/>
              <a:t>Embedded server</a:t>
            </a:r>
          </a:p>
          <a:p>
            <a:pPr lvl="1"/>
            <a:r>
              <a:rPr lang="en-US" sz="1600" dirty="0" err="1" smtClean="0"/>
              <a:t>Hazelcast</a:t>
            </a:r>
            <a:r>
              <a:rPr lang="en-US" sz="1600" dirty="0" smtClean="0"/>
              <a:t> Integration  </a:t>
            </a:r>
          </a:p>
          <a:p>
            <a:pPr lvl="1"/>
            <a:r>
              <a:rPr lang="en-US" sz="1600" dirty="0" err="1" smtClean="0"/>
              <a:t>Payara</a:t>
            </a:r>
            <a:r>
              <a:rPr lang="en-US" sz="1600" dirty="0" smtClean="0"/>
              <a:t>-Micro API</a:t>
            </a:r>
          </a:p>
          <a:p>
            <a:pPr lvl="1"/>
            <a:r>
              <a:rPr lang="en-US" sz="1600" dirty="0" err="1" smtClean="0"/>
              <a:t>Microservices</a:t>
            </a:r>
            <a:r>
              <a:rPr lang="en-US" sz="1600" dirty="0" smtClean="0"/>
              <a:t> development approach</a:t>
            </a:r>
            <a:endParaRPr lang="en-US" sz="1600" b="1" dirty="0" smtClean="0"/>
          </a:p>
          <a:p>
            <a:r>
              <a:rPr lang="en-US" sz="1800" b="1" dirty="0" err="1" smtClean="0"/>
              <a:t>Hazelcast</a:t>
            </a:r>
            <a:endParaRPr lang="en-US" sz="1600" dirty="0" smtClean="0"/>
          </a:p>
          <a:p>
            <a:pPr lvl="1"/>
            <a:r>
              <a:rPr lang="en-US" sz="1600" dirty="0" smtClean="0"/>
              <a:t>Open source in-memory data grid (IMDG) library </a:t>
            </a:r>
          </a:p>
          <a:p>
            <a:pPr lvl="1"/>
            <a:r>
              <a:rPr lang="en-US" sz="1600" dirty="0" smtClean="0"/>
              <a:t>Auto-clustering provided by </a:t>
            </a:r>
            <a:r>
              <a:rPr lang="en-US" sz="1600" dirty="0" err="1" smtClean="0"/>
              <a:t>Hazelcast</a:t>
            </a:r>
            <a:endParaRPr lang="en-US" sz="1600" dirty="0" smtClean="0"/>
          </a:p>
          <a:p>
            <a:pPr lvl="1"/>
            <a:r>
              <a:rPr lang="en-US" sz="1600" dirty="0" smtClean="0"/>
              <a:t>Distributed data structures to provide provenance in real-time</a:t>
            </a:r>
          </a:p>
          <a:p>
            <a:pPr lvl="1"/>
            <a:r>
              <a:rPr lang="en-US" sz="1600" dirty="0" smtClean="0"/>
              <a:t>Distributed compute to perform data distribution</a:t>
            </a:r>
          </a:p>
          <a:p>
            <a:r>
              <a:rPr lang="en-US" sz="1800" b="1" dirty="0" smtClean="0"/>
              <a:t>Member Node = </a:t>
            </a:r>
            <a:r>
              <a:rPr lang="en-US" sz="1800" b="1" dirty="0" err="1" smtClean="0"/>
              <a:t>Payara</a:t>
            </a:r>
            <a:r>
              <a:rPr lang="en-US" sz="1800" b="1" dirty="0" smtClean="0"/>
              <a:t>-Micro + </a:t>
            </a:r>
            <a:r>
              <a:rPr lang="en-US" sz="1800" b="1" dirty="0" err="1" smtClean="0"/>
              <a:t>Hazelcast</a:t>
            </a:r>
            <a:endParaRPr lang="en-US" sz="1800" b="1" dirty="0" smtClean="0"/>
          </a:p>
          <a:p>
            <a:pPr lvl="1"/>
            <a:r>
              <a:rPr lang="en-US" sz="1600" dirty="0" smtClean="0"/>
              <a:t>Elasticity </a:t>
            </a:r>
          </a:p>
          <a:p>
            <a:pPr lvl="1"/>
            <a:r>
              <a:rPr lang="en-US" sz="1600" dirty="0" smtClean="0"/>
              <a:t>High Availability</a:t>
            </a:r>
          </a:p>
          <a:p>
            <a:pPr lvl="1"/>
            <a:r>
              <a:rPr lang="en-US" sz="1600" dirty="0" smtClean="0"/>
              <a:t>Provenance processing via </a:t>
            </a:r>
            <a:r>
              <a:rPr lang="en-US" sz="1600" dirty="0" err="1" smtClean="0"/>
              <a:t>microservices</a:t>
            </a:r>
            <a:endParaRPr lang="en-US" sz="1600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726" y="2363274"/>
            <a:ext cx="3862454" cy="26795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050" y="1438178"/>
            <a:ext cx="1705506" cy="9593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004" y="5254742"/>
            <a:ext cx="2075886" cy="40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7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234" y="192931"/>
            <a:ext cx="6629400" cy="62179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IPPD: </a:t>
            </a:r>
            <a:r>
              <a:rPr lang="en-US" sz="2800" b="1" dirty="0" smtClean="0"/>
              <a:t>Integrated Performance Prediction &amp; Diagnosis</a:t>
            </a:r>
            <a:endParaRPr lang="en-US" sz="28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" y="1226583"/>
            <a:ext cx="3809452" cy="34290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531702" y="1072683"/>
            <a:ext cx="5459898" cy="39346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900" kern="120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Aim to provide an integrated approach to the modeling and analysis of extreme scale scientific workflows</a:t>
            </a:r>
          </a:p>
          <a:p>
            <a:r>
              <a:rPr lang="en-US" sz="2400" b="1" dirty="0" smtClean="0"/>
              <a:t>Brings together researchers working on modeling / simulation / empirical analysis, workflows and domain scientists</a:t>
            </a:r>
          </a:p>
          <a:p>
            <a:r>
              <a:rPr lang="en-US" sz="2400" b="1" dirty="0" smtClean="0"/>
              <a:t>Builds upon existing research much of which has focused to date on large-scale HPC systems and applications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36900" y="5479303"/>
            <a:ext cx="730632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000" b="1" i="1" dirty="0" smtClean="0">
                <a:solidFill>
                  <a:srgbClr val="000000"/>
                </a:solidFill>
              </a:rPr>
              <a:t>Explore in advance – </a:t>
            </a:r>
            <a:r>
              <a:rPr lang="en-US" sz="2000" dirty="0" smtClean="0">
                <a:solidFill>
                  <a:srgbClr val="000000"/>
                </a:solidFill>
              </a:rPr>
              <a:t>Design</a:t>
            </a:r>
            <a:r>
              <a:rPr lang="en-US" sz="2000" dirty="0">
                <a:solidFill>
                  <a:srgbClr val="000000"/>
                </a:solidFill>
              </a:rPr>
              <a:t>-space </a:t>
            </a:r>
            <a:r>
              <a:rPr lang="en-US" sz="2000" dirty="0" smtClean="0">
                <a:solidFill>
                  <a:srgbClr val="000000"/>
                </a:solidFill>
              </a:rPr>
              <a:t>exploration &amp; Sensitivity Analyses </a:t>
            </a:r>
          </a:p>
          <a:p>
            <a:pPr marL="0" lvl="1"/>
            <a:endParaRPr lang="en-US" sz="1200" dirty="0">
              <a:solidFill>
                <a:srgbClr val="000000"/>
              </a:solidFill>
            </a:endParaRPr>
          </a:p>
          <a:p>
            <a:pPr marL="0" lvl="1"/>
            <a:r>
              <a:rPr lang="en-US" sz="2000" b="1" i="1" dirty="0" smtClean="0">
                <a:solidFill>
                  <a:srgbClr val="000000"/>
                </a:solidFill>
              </a:rPr>
              <a:t>Optimize at run-time – </a:t>
            </a:r>
            <a:r>
              <a:rPr lang="en-US" sz="2000" dirty="0">
                <a:solidFill>
                  <a:srgbClr val="000000"/>
                </a:solidFill>
              </a:rPr>
              <a:t>G</a:t>
            </a:r>
            <a:r>
              <a:rPr lang="en-US" sz="2000" dirty="0" smtClean="0">
                <a:solidFill>
                  <a:srgbClr val="000000"/>
                </a:solidFill>
              </a:rPr>
              <a:t>uide execution based on dynamic behavior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3" y="5458655"/>
            <a:ext cx="1294252" cy="1265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43" y="4702721"/>
            <a:ext cx="2112616" cy="7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319" y="201168"/>
            <a:ext cx="6935055" cy="868680"/>
          </a:xfrm>
        </p:spPr>
        <p:txBody>
          <a:bodyPr/>
          <a:lstStyle/>
          <a:p>
            <a:r>
              <a:rPr lang="en-US" dirty="0" smtClean="0"/>
              <a:t>Provenance Cluster</a:t>
            </a:r>
            <a:br>
              <a:rPr lang="en-US" dirty="0" smtClean="0"/>
            </a:br>
            <a:r>
              <a:rPr lang="en-US" dirty="0" smtClean="0"/>
              <a:t>Provenance Message Distribution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/>
          <a:lstStyle/>
          <a:p>
            <a:fld id="{1205DB16-F3E1-7B41-BE18-DA9132C94C8C}" type="datetime4">
              <a:rPr lang="en-US" smtClean="0"/>
              <a:pPr/>
              <a:t>August 8, 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4320" y="1414980"/>
            <a:ext cx="8456298" cy="1523494"/>
          </a:xfrm>
        </p:spPr>
        <p:txBody>
          <a:bodyPr/>
          <a:lstStyle/>
          <a:p>
            <a:pPr marL="457200" indent="-457200">
              <a:buFont typeface="+mj-ea"/>
              <a:buAutoNum type="circleNumDbPlain"/>
            </a:pPr>
            <a:r>
              <a:rPr lang="en-US" sz="1500" dirty="0" smtClean="0"/>
              <a:t>Provenance message is stored in-memory in an </a:t>
            </a:r>
            <a:r>
              <a:rPr lang="en-US" sz="1500" b="1" dirty="0" err="1" smtClean="0">
                <a:latin typeface="Courier"/>
                <a:cs typeface="Courier"/>
              </a:rPr>
              <a:t>IMap</a:t>
            </a:r>
            <a:r>
              <a:rPr lang="en-US" sz="1500" dirty="0" smtClean="0"/>
              <a:t> distributed Key/Val data structure where it can be queried. 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sz="1500" dirty="0" smtClean="0"/>
              <a:t>Provenance message is stored in-memory in an </a:t>
            </a:r>
            <a:r>
              <a:rPr lang="en-US" sz="1500" b="1" dirty="0" err="1" smtClean="0">
                <a:latin typeface="Courier"/>
                <a:cs typeface="Courier"/>
              </a:rPr>
              <a:t>IQueue</a:t>
            </a:r>
            <a:r>
              <a:rPr lang="en-US" sz="1500" dirty="0" smtClean="0"/>
              <a:t> staged for persistence to registered stores (Producer – Consumer buffer)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sz="1500" dirty="0" smtClean="0"/>
              <a:t>Provenance message is saved to Semantic Store in their domain context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sz="1500" dirty="0" smtClean="0"/>
              <a:t>If provenance message contains Provenance Metrics, they are serialized to Metric Store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651804" y="3213796"/>
            <a:ext cx="5840392" cy="3359020"/>
            <a:chOff x="930557" y="2552305"/>
            <a:chExt cx="5840392" cy="3359020"/>
          </a:xfrm>
        </p:grpSpPr>
        <p:sp>
          <p:nvSpPr>
            <p:cNvPr id="24" name="Rounded Rectangle 23"/>
            <p:cNvSpPr/>
            <p:nvPr/>
          </p:nvSpPr>
          <p:spPr>
            <a:xfrm>
              <a:off x="930557" y="2552305"/>
              <a:ext cx="4187387" cy="3359020"/>
            </a:xfrm>
            <a:prstGeom prst="roundRect">
              <a:avLst/>
            </a:prstGeom>
            <a:solidFill>
              <a:sysClr val="windowText" lastClr="000000">
                <a:lumMod val="20000"/>
                <a:lumOff val="80000"/>
                <a:alpha val="12000"/>
              </a:sysClr>
            </a:solidFill>
            <a:ln w="9525" cap="flat" cmpd="sng" algn="ctr"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397353" y="3260641"/>
              <a:ext cx="3338608" cy="2301430"/>
              <a:chOff x="4896950" y="3121049"/>
              <a:chExt cx="1704109" cy="1035315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4930958" y="3121049"/>
                <a:ext cx="1594532" cy="1035315"/>
              </a:xfrm>
              <a:prstGeom prst="roundRect">
                <a:avLst/>
              </a:prstGeom>
              <a:gradFill rotWithShape="1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896950" y="3138906"/>
                <a:ext cx="1704109" cy="13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Member Node</a:t>
                </a:r>
                <a:endPara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267652" y="2665647"/>
              <a:ext cx="1725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Hazelcast</a:t>
              </a:r>
              <a:r>
                <a:rPr kumimoji="0" lang="en-US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Cluster</a:t>
              </a: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650545" y="3802093"/>
              <a:ext cx="466213" cy="469589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n-US" sz="15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463980" y="3660331"/>
              <a:ext cx="3123930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" name="Straight Connector 28"/>
            <p:cNvCxnSpPr/>
            <p:nvPr/>
          </p:nvCxnSpPr>
          <p:spPr>
            <a:xfrm>
              <a:off x="1466175" y="4741271"/>
              <a:ext cx="3123930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" name="TextBox 29"/>
            <p:cNvSpPr txBox="1"/>
            <p:nvPr/>
          </p:nvSpPr>
          <p:spPr>
            <a:xfrm>
              <a:off x="2116758" y="4060587"/>
              <a:ext cx="1725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Java Heap</a:t>
              </a: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16758" y="4977642"/>
              <a:ext cx="1725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Microservices</a:t>
              </a: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34086" y="4114108"/>
              <a:ext cx="466213" cy="469589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15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530692" y="5189301"/>
              <a:ext cx="466213" cy="469589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>
                  <a:solidFill>
                    <a:sysClr val="window" lastClr="FFFFFF"/>
                  </a:solidFill>
                  <a:latin typeface="Calibri"/>
                </a:rPr>
                <a:t>4</a:t>
              </a:r>
              <a:endParaRPr kumimoji="0" lang="en-US" sz="15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506721" y="3642920"/>
              <a:ext cx="466213" cy="469589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>
                  <a:solidFill>
                    <a:sysClr val="window" lastClr="FFFFFF"/>
                  </a:solidFill>
                  <a:latin typeface="Calibri"/>
                </a:rPr>
                <a:t>3</a:t>
              </a:r>
              <a:endParaRPr kumimoji="0" lang="en-US" sz="15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872008" y="4515310"/>
              <a:ext cx="879363" cy="822488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&lt;&lt;system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&gt;&gt;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Metric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Store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815386" y="2921163"/>
              <a:ext cx="955563" cy="822488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&lt;&lt;system&gt;&gt;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Semantic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647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4719" y="46886"/>
            <a:ext cx="6834559" cy="6953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Extending ProvEn for Distributed, Hierarchical, and Real-time Observations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035425" y="1054100"/>
            <a:ext cx="5108575" cy="5559425"/>
          </a:xfrm>
        </p:spPr>
        <p:txBody>
          <a:bodyPr>
            <a:normAutofit/>
          </a:bodyPr>
          <a:lstStyle/>
          <a:p>
            <a:r>
              <a:rPr lang="en-US" dirty="0"/>
              <a:t>Investigating use in reproducible ACME </a:t>
            </a:r>
            <a:r>
              <a:rPr lang="en-US" dirty="0" smtClean="0"/>
              <a:t>workflows</a:t>
            </a:r>
            <a:endParaRPr lang="en-US" sz="2000" b="1" dirty="0" smtClean="0"/>
          </a:p>
          <a:p>
            <a:r>
              <a:rPr lang="en-US" sz="2000" dirty="0" smtClean="0"/>
              <a:t>Extend ProvEn architecture and deploy to multiple cluster-nodes</a:t>
            </a:r>
          </a:p>
          <a:p>
            <a:r>
              <a:rPr lang="en-US" sz="2000" dirty="0" smtClean="0"/>
              <a:t>Fault-tolerant:  cluster-nodes form P2P network that can survive site failure</a:t>
            </a:r>
          </a:p>
          <a:p>
            <a:r>
              <a:rPr lang="en-US" sz="2000" dirty="0" smtClean="0"/>
              <a:t>Real-time observations will be fed back to analysis services and can be persisted using cluster stores or cold storage</a:t>
            </a:r>
          </a:p>
          <a:p>
            <a:r>
              <a:rPr lang="en-US" sz="2000" dirty="0" smtClean="0"/>
              <a:t>Can gather data related to distributed data motion as well as intra-cluster data motion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xplore a hierarchical provenance capture architecture, including time-series data collection at fine granularity through </a:t>
            </a:r>
            <a:r>
              <a:rPr lang="en-US" sz="2000" dirty="0" err="1" smtClean="0"/>
              <a:t>ProvEn</a:t>
            </a:r>
            <a:r>
              <a:rPr lang="en-US" sz="2000" dirty="0" smtClean="0"/>
              <a:t> extensions and other tools (e.g. TAU)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91554"/>
            <a:ext cx="3530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447800"/>
            <a:ext cx="8595360" cy="4173450"/>
          </a:xfrm>
        </p:spPr>
        <p:txBody>
          <a:bodyPr/>
          <a:lstStyle/>
          <a:p>
            <a:r>
              <a:rPr lang="en-US" dirty="0" smtClean="0"/>
              <a:t>Data driven approach and language agnostic</a:t>
            </a:r>
          </a:p>
          <a:p>
            <a:r>
              <a:rPr lang="en-US" dirty="0" smtClean="0"/>
              <a:t>HAPI encourages local terminology as a first citizen in provenance.</a:t>
            </a:r>
          </a:p>
          <a:p>
            <a:r>
              <a:rPr lang="en-US" dirty="0"/>
              <a:t>E</a:t>
            </a:r>
            <a:r>
              <a:rPr lang="en-US" dirty="0" smtClean="0"/>
              <a:t>asier to have conversations about provenance (baby steps).</a:t>
            </a:r>
          </a:p>
          <a:p>
            <a:r>
              <a:rPr lang="en-US" dirty="0" smtClean="0"/>
              <a:t>Each HAPI message acts as an envelope encapsulating scruffy provenance </a:t>
            </a:r>
          </a:p>
          <a:p>
            <a:r>
              <a:rPr lang="en-US" dirty="0" smtClean="0"/>
              <a:t>Most effective when application developers deliver consistent scruffy provenance that can be extracted by scripts</a:t>
            </a:r>
          </a:p>
          <a:p>
            <a:r>
              <a:rPr lang="en-US" dirty="0" smtClean="0"/>
              <a:t>Works just as well with auditing records in databases.</a:t>
            </a:r>
          </a:p>
          <a:p>
            <a:r>
              <a:rPr lang="en-US" dirty="0" smtClean="0"/>
              <a:t>Investigating its use as cold storage (offline) provenance.</a:t>
            </a:r>
          </a:p>
          <a:p>
            <a:pPr lvl="1"/>
            <a:r>
              <a:rPr lang="en-US" dirty="0" smtClean="0"/>
              <a:t>Provenance doesn’t have to be online</a:t>
            </a:r>
          </a:p>
          <a:p>
            <a:pPr lvl="1"/>
            <a:r>
              <a:rPr lang="en-US" dirty="0" smtClean="0"/>
              <a:t>Users can still perform regular expression searches on HAPI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pPr/>
              <a:t>August 8,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63373-6C73-B64D-B353-B00504264C42}" type="datetime4">
              <a:rPr lang="en-US" smtClean="0"/>
              <a:t>August 8,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7444" y="1080049"/>
            <a:ext cx="8229600" cy="55856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indent="-396875">
              <a:buFontTx/>
              <a:buNone/>
            </a:pPr>
            <a:r>
              <a:rPr lang="en-US" sz="1100" dirty="0" smtClean="0"/>
              <a:t>CLUSTER ’17: R. D. </a:t>
            </a:r>
            <a:r>
              <a:rPr lang="en-US" sz="1100" dirty="0" err="1" smtClean="0"/>
              <a:t>Friese</a:t>
            </a:r>
            <a:r>
              <a:rPr lang="en-US" sz="1100" dirty="0" smtClean="0"/>
              <a:t>, N. R. </a:t>
            </a:r>
            <a:r>
              <a:rPr lang="en-US" sz="1100" dirty="0" err="1" smtClean="0"/>
              <a:t>Tallent</a:t>
            </a:r>
            <a:r>
              <a:rPr lang="en-US" sz="1100" dirty="0" smtClean="0"/>
              <a:t>, K. J. Barker, J. Yin, M. </a:t>
            </a:r>
            <a:r>
              <a:rPr lang="en-US" sz="1100" dirty="0" err="1" smtClean="0"/>
              <a:t>Schram</a:t>
            </a:r>
            <a:r>
              <a:rPr lang="en-US" sz="1100" dirty="0" smtClean="0"/>
              <a:t>, V. Bansal, M. </a:t>
            </a:r>
            <a:r>
              <a:rPr lang="en-US" sz="1100" dirty="0" err="1" smtClean="0"/>
              <a:t>Halappanavar</a:t>
            </a:r>
            <a:r>
              <a:rPr lang="en-US" sz="1100" dirty="0" smtClean="0"/>
              <a:t>, E. Stephan, and D. J. </a:t>
            </a:r>
            <a:r>
              <a:rPr lang="en-US" sz="1100" dirty="0" err="1" smtClean="0"/>
              <a:t>Kerbyson</a:t>
            </a:r>
            <a:r>
              <a:rPr lang="en-US" sz="1100" dirty="0" smtClean="0"/>
              <a:t>, “Optimizing distributed data-intensive workflows,” 2018. Under submission.</a:t>
            </a:r>
          </a:p>
          <a:p>
            <a:pPr marL="461963" indent="-396875">
              <a:buFontTx/>
              <a:buNone/>
            </a:pPr>
            <a:r>
              <a:rPr lang="en-US" sz="1100" dirty="0" smtClean="0"/>
              <a:t>IPDPS ’17: R. D. </a:t>
            </a:r>
            <a:r>
              <a:rPr lang="en-US" sz="1100" dirty="0" err="1" smtClean="0"/>
              <a:t>Friese</a:t>
            </a:r>
            <a:r>
              <a:rPr lang="en-US" sz="1100" dirty="0" smtClean="0"/>
              <a:t>, N. R. </a:t>
            </a:r>
            <a:r>
              <a:rPr lang="en-US" sz="1100" dirty="0" err="1" smtClean="0"/>
              <a:t>Tallent</a:t>
            </a:r>
            <a:r>
              <a:rPr lang="en-US" sz="1100" dirty="0" smtClean="0"/>
              <a:t>, A. Vishnu, D. J. </a:t>
            </a:r>
            <a:r>
              <a:rPr lang="en-US" sz="1100" dirty="0" err="1" smtClean="0"/>
              <a:t>Kerbyson</a:t>
            </a:r>
            <a:r>
              <a:rPr lang="en-US" sz="1100" dirty="0" smtClean="0"/>
              <a:t>, and A. </a:t>
            </a:r>
            <a:r>
              <a:rPr lang="en-US" sz="1100" dirty="0" err="1" smtClean="0"/>
              <a:t>Hoisie</a:t>
            </a:r>
            <a:r>
              <a:rPr lang="en-US" sz="1100" dirty="0" smtClean="0"/>
              <a:t>, “Generating performance models for irregular applications,” in </a:t>
            </a:r>
            <a:r>
              <a:rPr lang="en-US" sz="1100" i="1" dirty="0" smtClean="0"/>
              <a:t>31st IEEE International Parallel and Distributed Processing Symposium</a:t>
            </a:r>
            <a:r>
              <a:rPr lang="en-US" sz="1100" dirty="0" smtClean="0"/>
              <a:t>, May, 2017.</a:t>
            </a:r>
          </a:p>
          <a:p>
            <a:pPr marL="461963" indent="-396875">
              <a:buFontTx/>
              <a:buNone/>
            </a:pPr>
            <a:r>
              <a:rPr lang="en-US" sz="1100" dirty="0" smtClean="0"/>
              <a:t>CHEP ’16: M. </a:t>
            </a:r>
            <a:r>
              <a:rPr lang="en-US" sz="1100" dirty="0" err="1" smtClean="0"/>
              <a:t>Schram</a:t>
            </a:r>
            <a:r>
              <a:rPr lang="en-US" sz="1100" dirty="0" smtClean="0"/>
              <a:t>, V. Bansal, R. D. </a:t>
            </a:r>
            <a:r>
              <a:rPr lang="en-US" sz="1100" dirty="0" err="1" smtClean="0"/>
              <a:t>Friese</a:t>
            </a:r>
            <a:r>
              <a:rPr lang="en-US" sz="1100" dirty="0" smtClean="0"/>
              <a:t>, N. R. </a:t>
            </a:r>
            <a:r>
              <a:rPr lang="en-US" sz="1100" dirty="0" err="1" smtClean="0"/>
              <a:t>Tallent</a:t>
            </a:r>
            <a:r>
              <a:rPr lang="en-US" sz="1100" dirty="0" smtClean="0"/>
              <a:t>, J. Yin, K. J. Barker, E. Stephan, M. </a:t>
            </a:r>
            <a:r>
              <a:rPr lang="en-US" sz="1100" dirty="0" err="1" smtClean="0"/>
              <a:t>Halappanavar</a:t>
            </a:r>
            <a:r>
              <a:rPr lang="en-US" sz="1100" dirty="0" smtClean="0"/>
              <a:t>, and D. J. </a:t>
            </a:r>
            <a:r>
              <a:rPr lang="en-US" sz="1100" dirty="0" err="1" smtClean="0"/>
              <a:t>Kerbyson</a:t>
            </a:r>
            <a:r>
              <a:rPr lang="en-US" sz="1100" dirty="0" smtClean="0"/>
              <a:t>, “Integrating prediction, provenance, and optimization into high energy workflows,” Proc. of the 22nd Intl. Conf. on Computing in High Energy and Nuclear Physics (CHEP 2016), 2017. To appear..</a:t>
            </a:r>
          </a:p>
          <a:p>
            <a:pPr marL="461963" indent="-396875">
              <a:buFontTx/>
              <a:buNone/>
            </a:pPr>
            <a:r>
              <a:rPr lang="en-US" sz="1100" dirty="0" smtClean="0"/>
              <a:t>NYSDS ’16: </a:t>
            </a:r>
            <a:r>
              <a:rPr lang="en-US" sz="1100" dirty="0" err="1" smtClean="0"/>
              <a:t>Elsethagen</a:t>
            </a:r>
            <a:r>
              <a:rPr lang="en-US" sz="1100" dirty="0" smtClean="0"/>
              <a:t>, T., E. Stephan, B. Raju, M. </a:t>
            </a:r>
            <a:r>
              <a:rPr lang="en-US" sz="1100" dirty="0" err="1" smtClean="0"/>
              <a:t>Schram</a:t>
            </a:r>
            <a:r>
              <a:rPr lang="en-US" sz="1100" dirty="0" smtClean="0"/>
              <a:t>, M. MacDuff, D. </a:t>
            </a:r>
            <a:r>
              <a:rPr lang="en-US" sz="1100" dirty="0" err="1" smtClean="0"/>
              <a:t>Kerbyson</a:t>
            </a:r>
            <a:r>
              <a:rPr lang="en-US" sz="1100" dirty="0" smtClean="0"/>
              <a:t>, K. K. van Dam, A. Singh, and I. </a:t>
            </a:r>
            <a:r>
              <a:rPr lang="en-US" sz="1100" dirty="0" err="1" smtClean="0"/>
              <a:t>Altintas</a:t>
            </a:r>
            <a:r>
              <a:rPr lang="en-US" sz="1100" dirty="0" smtClean="0"/>
              <a:t>. 2016. “Data Provenance Hybridization Supporting Extreme-Scale Scientific Workflow Applications.” In 2016 </a:t>
            </a:r>
            <a:r>
              <a:rPr lang="en-US" sz="1100" i="1" dirty="0" smtClean="0"/>
              <a:t>New York Scientific Data Summit.</a:t>
            </a:r>
            <a:endParaRPr lang="en-US" sz="1100" dirty="0" smtClean="0"/>
          </a:p>
          <a:p>
            <a:pPr marL="461963" indent="-396875">
              <a:buFontTx/>
              <a:buNone/>
            </a:pPr>
            <a:r>
              <a:rPr lang="en-US" sz="1100" dirty="0" smtClean="0"/>
              <a:t>BIGDATA-W ’16: Singh, A., Stephan, E., </a:t>
            </a:r>
            <a:r>
              <a:rPr lang="en-US" sz="1100" dirty="0" err="1" smtClean="0"/>
              <a:t>Elsethagen</a:t>
            </a:r>
            <a:r>
              <a:rPr lang="en-US" sz="1100" dirty="0" smtClean="0"/>
              <a:t>, T., MacDuff, M., Raju, B., </a:t>
            </a:r>
            <a:r>
              <a:rPr lang="en-US" sz="1100" dirty="0" err="1" smtClean="0"/>
              <a:t>Schram</a:t>
            </a:r>
            <a:r>
              <a:rPr lang="en-US" sz="1100" dirty="0" smtClean="0"/>
              <a:t>, M., </a:t>
            </a:r>
            <a:r>
              <a:rPr lang="en-US" sz="1100" dirty="0" err="1" smtClean="0"/>
              <a:t>Kleese</a:t>
            </a:r>
            <a:r>
              <a:rPr lang="en-US" sz="1100" dirty="0" smtClean="0"/>
              <a:t> van Dam, K., J </a:t>
            </a:r>
            <a:r>
              <a:rPr lang="en-US" sz="1100" dirty="0" err="1" smtClean="0"/>
              <a:t>Kerbyson</a:t>
            </a:r>
            <a:r>
              <a:rPr lang="en-US" sz="1100" dirty="0" smtClean="0"/>
              <a:t>, D., </a:t>
            </a:r>
            <a:r>
              <a:rPr lang="en-US" sz="1100" dirty="0" err="1" smtClean="0"/>
              <a:t>Altintas</a:t>
            </a:r>
            <a:r>
              <a:rPr lang="en-US" sz="1100" dirty="0" smtClean="0"/>
              <a:t> I., Leveraging Large Sensor Streams for Robust Cloud Control, In </a:t>
            </a:r>
            <a:r>
              <a:rPr lang="en-US" sz="1100" i="1" dirty="0" smtClean="0"/>
              <a:t>Proc. of the Big Data for Cloud Operations Management: Problems, Approaches, Tools, and Best Practices Workshop</a:t>
            </a:r>
            <a:r>
              <a:rPr lang="en-US" sz="1100" dirty="0" smtClean="0"/>
              <a:t>.</a:t>
            </a:r>
          </a:p>
          <a:p>
            <a:pPr marL="461963" indent="-396875">
              <a:buFontTx/>
              <a:buNone/>
            </a:pPr>
            <a:r>
              <a:rPr lang="en-US" sz="1100" dirty="0" smtClean="0"/>
              <a:t>Kerstin </a:t>
            </a:r>
            <a:r>
              <a:rPr lang="en-US" sz="1100" dirty="0" err="1" smtClean="0"/>
              <a:t>Kleese</a:t>
            </a:r>
            <a:r>
              <a:rPr lang="en-US" sz="1100" dirty="0" smtClean="0"/>
              <a:t> van Dam, Eric Stephan, Bibi Raju, </a:t>
            </a:r>
            <a:r>
              <a:rPr lang="en-US" sz="1100" dirty="0" err="1" smtClean="0"/>
              <a:t>Ilkay</a:t>
            </a:r>
            <a:r>
              <a:rPr lang="en-US" sz="1100" dirty="0" smtClean="0"/>
              <a:t> </a:t>
            </a:r>
            <a:r>
              <a:rPr lang="en-US" sz="1100" dirty="0" err="1" smtClean="0"/>
              <a:t>Altintas</a:t>
            </a:r>
            <a:r>
              <a:rPr lang="en-US" sz="1100" dirty="0" smtClean="0"/>
              <a:t>, Todd </a:t>
            </a:r>
            <a:r>
              <a:rPr lang="en-US" sz="1100" dirty="0" err="1" smtClean="0"/>
              <a:t>Elsethagen</a:t>
            </a:r>
            <a:r>
              <a:rPr lang="en-US" sz="1100" dirty="0" smtClean="0"/>
              <a:t> , </a:t>
            </a:r>
            <a:r>
              <a:rPr lang="en-US" sz="1100" dirty="0" err="1" smtClean="0"/>
              <a:t>Sriram</a:t>
            </a:r>
            <a:r>
              <a:rPr lang="en-US" sz="1100" dirty="0" smtClean="0"/>
              <a:t> </a:t>
            </a:r>
            <a:r>
              <a:rPr lang="en-US" sz="1100" dirty="0" err="1" smtClean="0"/>
              <a:t>Krishnamoorthy</a:t>
            </a:r>
            <a:r>
              <a:rPr lang="en-US" sz="1100" dirty="0" smtClean="0"/>
              <a:t>. “</a:t>
            </a:r>
            <a:r>
              <a:rPr lang="en-US" sz="1100" u="sng" dirty="0" smtClean="0">
                <a:hlinkClick r:id="rId6"/>
              </a:rPr>
              <a:t>Enabling Structured Exploration of Workflow Performance Variability in Extreme-scale Environments</a:t>
            </a:r>
            <a:r>
              <a:rPr lang="en-US" sz="1100" dirty="0" smtClean="0"/>
              <a:t>“, 8th Workshop on Many-Task Computing on Clouds, Grids, and Supercomputers (MTAGS), November 5, 2015 </a:t>
            </a:r>
            <a:r>
              <a:rPr lang="en-US" sz="1100" dirty="0" err="1" smtClean="0"/>
              <a:t>Ausin</a:t>
            </a:r>
            <a:r>
              <a:rPr lang="en-US" sz="1100" dirty="0" smtClean="0"/>
              <a:t>, Texas. </a:t>
            </a:r>
          </a:p>
          <a:p>
            <a:pPr marL="461963" indent="-396875">
              <a:buFontTx/>
              <a:buNone/>
            </a:pPr>
            <a:r>
              <a:rPr lang="en-US" sz="1100" dirty="0" smtClean="0"/>
              <a:t>Thomas M, J </a:t>
            </a:r>
            <a:r>
              <a:rPr lang="en-US" sz="1100" dirty="0" err="1" smtClean="0"/>
              <a:t>Laskin</a:t>
            </a:r>
            <a:r>
              <a:rPr lang="en-US" sz="1100" dirty="0" smtClean="0"/>
              <a:t>, B Raju, EG Stephan, TO </a:t>
            </a:r>
            <a:r>
              <a:rPr lang="en-US" sz="1100" dirty="0" err="1" smtClean="0"/>
              <a:t>Elsethagen</a:t>
            </a:r>
            <a:r>
              <a:rPr lang="en-US" sz="1100" dirty="0" smtClean="0"/>
              <a:t>, and SN Nguyen.  "Enabling Re-executable Workflows with Near-real-time Visualization, Prove-</a:t>
            </a:r>
            <a:r>
              <a:rPr lang="en-US" sz="1100" dirty="0" err="1" smtClean="0"/>
              <a:t>nance</a:t>
            </a:r>
            <a:r>
              <a:rPr lang="en-US" sz="1100" dirty="0" smtClean="0"/>
              <a:t> Capture and Advanced Querying for Mass Spectrometry Data."  NYSDS 2016, New York City, NY.  August 14-17, 2016. </a:t>
            </a:r>
          </a:p>
          <a:p>
            <a:pPr marL="461963" indent="-396875">
              <a:buFontTx/>
              <a:buNone/>
            </a:pP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18000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/>
          <a:lstStyle/>
          <a:p>
            <a:fld id="{1205DB16-F3E1-7B41-BE18-DA9132C94C8C}" type="datetime4">
              <a:rPr lang="en-US" smtClean="0"/>
              <a:pPr/>
              <a:t>August 8, 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4320" y="3540420"/>
            <a:ext cx="8595360" cy="2080570"/>
          </a:xfrm>
        </p:spPr>
        <p:txBody>
          <a:bodyPr/>
          <a:lstStyle/>
          <a:p>
            <a:r>
              <a:rPr lang="en-US" dirty="0" smtClean="0"/>
              <a:t>Project Acknowledgements</a:t>
            </a:r>
          </a:p>
          <a:p>
            <a:pPr lvl="1"/>
            <a:r>
              <a:rPr lang="en-US" dirty="0"/>
              <a:t>Integrated End-to-end Performance Prediction and Diagnosis for Extreme Scientific Workflows (IPPD) Project. IPPD is funded by the U. S. Department of Energy Awards FWP-66406 and </a:t>
            </a:r>
            <a:r>
              <a:rPr lang="en-US" dirty="0" smtClean="0"/>
              <a:t>DEC0012630</a:t>
            </a:r>
          </a:p>
          <a:p>
            <a:pPr lvl="1"/>
            <a:r>
              <a:rPr lang="en-US" dirty="0"/>
              <a:t>Accelerated Climate Modeling for Energy (ACME) project funded by the Office of Biological and Environmental Research (BER) in the U.S. Department of Energy (DOE) Office of Science</a:t>
            </a:r>
            <a:r>
              <a:rPr lang="en-US" dirty="0" smtClean="0"/>
              <a:t>.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249478" y="1514700"/>
            <a:ext cx="8595360" cy="307776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42424"/>
                </a:solidFill>
              </a:rPr>
              <a:t>Todd </a:t>
            </a:r>
            <a:r>
              <a:rPr lang="en-US" dirty="0" err="1" smtClean="0">
                <a:solidFill>
                  <a:srgbClr val="242424"/>
                </a:solidFill>
              </a:rPr>
              <a:t>Elsethagen</a:t>
            </a:r>
            <a:r>
              <a:rPr lang="en-US" dirty="0" smtClean="0">
                <a:solidFill>
                  <a:srgbClr val="242424"/>
                </a:solidFill>
              </a:rPr>
              <a:t>, Bibi </a:t>
            </a:r>
            <a:r>
              <a:rPr lang="en-US" dirty="0">
                <a:solidFill>
                  <a:srgbClr val="242424"/>
                </a:solidFill>
              </a:rPr>
              <a:t>Raju, Malachi </a:t>
            </a:r>
            <a:r>
              <a:rPr lang="en-US" dirty="0" err="1" smtClean="0">
                <a:solidFill>
                  <a:srgbClr val="242424"/>
                </a:solidFill>
              </a:rPr>
              <a:t>Schram</a:t>
            </a:r>
            <a:r>
              <a:rPr lang="en-US" dirty="0" smtClean="0">
                <a:solidFill>
                  <a:srgbClr val="242424"/>
                </a:solidFill>
              </a:rPr>
              <a:t> - Pacific </a:t>
            </a:r>
            <a:r>
              <a:rPr lang="en-US" dirty="0">
                <a:solidFill>
                  <a:srgbClr val="242424"/>
                </a:solidFill>
              </a:rPr>
              <a:t>Northwest National </a:t>
            </a:r>
            <a:r>
              <a:rPr lang="en-US" dirty="0" smtClean="0">
                <a:solidFill>
                  <a:srgbClr val="242424"/>
                </a:solidFill>
              </a:rPr>
              <a:t>Laboratory</a:t>
            </a:r>
            <a:endParaRPr lang="en-US" dirty="0">
              <a:solidFill>
                <a:srgbClr val="242424"/>
              </a:solidFill>
            </a:endParaRPr>
          </a:p>
          <a:p>
            <a:r>
              <a:rPr lang="en-US" dirty="0" smtClean="0">
                <a:solidFill>
                  <a:srgbClr val="242424"/>
                </a:solidFill>
              </a:rPr>
              <a:t>Kerstin </a:t>
            </a:r>
            <a:r>
              <a:rPr lang="en-US" dirty="0" err="1">
                <a:solidFill>
                  <a:srgbClr val="242424"/>
                </a:solidFill>
              </a:rPr>
              <a:t>Kleese</a:t>
            </a:r>
            <a:r>
              <a:rPr lang="en-US" dirty="0">
                <a:solidFill>
                  <a:srgbClr val="242424"/>
                </a:solidFill>
              </a:rPr>
              <a:t> van </a:t>
            </a:r>
            <a:r>
              <a:rPr lang="en-US" dirty="0" smtClean="0">
                <a:solidFill>
                  <a:srgbClr val="242424"/>
                </a:solidFill>
              </a:rPr>
              <a:t>Dam, Line </a:t>
            </a:r>
            <a:r>
              <a:rPr lang="en-US" dirty="0" err="1" smtClean="0">
                <a:solidFill>
                  <a:srgbClr val="242424"/>
                </a:solidFill>
              </a:rPr>
              <a:t>Pouchard</a:t>
            </a:r>
            <a:r>
              <a:rPr lang="en-US" dirty="0" smtClean="0">
                <a:solidFill>
                  <a:srgbClr val="242424"/>
                </a:solidFill>
              </a:rPr>
              <a:t>, Carlos </a:t>
            </a:r>
            <a:r>
              <a:rPr lang="en-US" dirty="0" err="1" smtClean="0">
                <a:solidFill>
                  <a:srgbClr val="242424"/>
                </a:solidFill>
              </a:rPr>
              <a:t>Gamboa</a:t>
            </a:r>
            <a:r>
              <a:rPr lang="en-US" dirty="0" smtClean="0">
                <a:solidFill>
                  <a:srgbClr val="242424"/>
                </a:solidFill>
              </a:rPr>
              <a:t>  - </a:t>
            </a:r>
            <a:r>
              <a:rPr lang="en-US" dirty="0">
                <a:solidFill>
                  <a:srgbClr val="242424"/>
                </a:solidFill>
              </a:rPr>
              <a:t>Brookhaven National </a:t>
            </a:r>
            <a:r>
              <a:rPr lang="en-US" dirty="0" smtClean="0">
                <a:solidFill>
                  <a:srgbClr val="242424"/>
                </a:solidFill>
              </a:rPr>
              <a:t>Laboratory</a:t>
            </a:r>
            <a:endParaRPr lang="en-US" dirty="0">
              <a:solidFill>
                <a:srgbClr val="242424"/>
              </a:solidFill>
            </a:endParaRPr>
          </a:p>
          <a:p>
            <a:r>
              <a:rPr lang="en-US" dirty="0" err="1" smtClean="0">
                <a:solidFill>
                  <a:srgbClr val="242424"/>
                </a:solidFill>
              </a:rPr>
              <a:t>Ilkay</a:t>
            </a:r>
            <a:r>
              <a:rPr lang="en-US" dirty="0" smtClean="0">
                <a:solidFill>
                  <a:srgbClr val="242424"/>
                </a:solidFill>
              </a:rPr>
              <a:t> Altintas, </a:t>
            </a:r>
            <a:r>
              <a:rPr lang="en-US" dirty="0" err="1">
                <a:solidFill>
                  <a:srgbClr val="242424"/>
                </a:solidFill>
              </a:rPr>
              <a:t>Alok</a:t>
            </a:r>
            <a:r>
              <a:rPr lang="en-US" dirty="0">
                <a:solidFill>
                  <a:srgbClr val="242424"/>
                </a:solidFill>
              </a:rPr>
              <a:t> </a:t>
            </a:r>
            <a:r>
              <a:rPr lang="en-US" dirty="0" smtClean="0">
                <a:solidFill>
                  <a:srgbClr val="242424"/>
                </a:solidFill>
              </a:rPr>
              <a:t>Singh - San </a:t>
            </a:r>
            <a:r>
              <a:rPr lang="en-US" dirty="0">
                <a:solidFill>
                  <a:srgbClr val="242424"/>
                </a:solidFill>
              </a:rPr>
              <a:t>Diego Supercomputer </a:t>
            </a:r>
            <a:r>
              <a:rPr lang="en-US" dirty="0" smtClean="0">
                <a:solidFill>
                  <a:srgbClr val="242424"/>
                </a:solidFill>
              </a:rPr>
              <a:t>Center &amp; University </a:t>
            </a:r>
            <a:r>
              <a:rPr lang="en-US" dirty="0">
                <a:solidFill>
                  <a:srgbClr val="242424"/>
                </a:solidFill>
              </a:rPr>
              <a:t>of California, San </a:t>
            </a:r>
            <a:r>
              <a:rPr lang="en-US" dirty="0" smtClean="0">
                <a:solidFill>
                  <a:srgbClr val="242424"/>
                </a:solidFill>
              </a:rPr>
              <a:t>Diego</a:t>
            </a:r>
          </a:p>
          <a:p>
            <a:endParaRPr lang="en-US" dirty="0">
              <a:solidFill>
                <a:srgbClr val="242424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242424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425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020" y="178018"/>
            <a:ext cx="7746936" cy="551187"/>
          </a:xfrm>
        </p:spPr>
        <p:txBody>
          <a:bodyPr/>
          <a:lstStyle/>
          <a:p>
            <a:r>
              <a:rPr lang="en-US" dirty="0" smtClean="0"/>
              <a:t>IPPD’s </a:t>
            </a:r>
            <a:r>
              <a:rPr lang="en-US" dirty="0" err="1" smtClean="0"/>
              <a:t>ProvEN</a:t>
            </a:r>
            <a:r>
              <a:rPr lang="en-US" dirty="0" smtClean="0"/>
              <a:t> supports large-scale workflows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20" y="1252950"/>
            <a:ext cx="8595360" cy="4955203"/>
          </a:xfrm>
        </p:spPr>
        <p:txBody>
          <a:bodyPr/>
          <a:lstStyle/>
          <a:p>
            <a:r>
              <a:rPr lang="en-US" dirty="0"/>
              <a:t>The Provenance Environment (ProvEn) extends </a:t>
            </a:r>
            <a:r>
              <a:rPr lang="en-US" dirty="0" smtClean="0"/>
              <a:t>classical provenance concepts </a:t>
            </a:r>
            <a:r>
              <a:rPr lang="en-US" dirty="0"/>
              <a:t>to incorporate metrics, </a:t>
            </a:r>
            <a:r>
              <a:rPr lang="en-US" dirty="0" smtClean="0"/>
              <a:t>handle scalability</a:t>
            </a:r>
            <a:r>
              <a:rPr lang="en-US" dirty="0"/>
              <a:t>, and </a:t>
            </a:r>
            <a:r>
              <a:rPr lang="en-US" dirty="0" smtClean="0"/>
              <a:t>undertake analytics </a:t>
            </a:r>
            <a:r>
              <a:rPr lang="en-US" dirty="0"/>
              <a:t>to support large scale science workflows.</a:t>
            </a:r>
          </a:p>
          <a:p>
            <a:endParaRPr lang="en-US" sz="1050" dirty="0"/>
          </a:p>
          <a:p>
            <a:r>
              <a:rPr lang="en-US" dirty="0"/>
              <a:t>ProvEn is capable of capturing metrics and provenance in </a:t>
            </a:r>
            <a:r>
              <a:rPr lang="en-US" dirty="0" smtClean="0"/>
              <a:t>multiple forms.  </a:t>
            </a:r>
          </a:p>
          <a:p>
            <a:endParaRPr lang="en-US" sz="1050" dirty="0" smtClean="0"/>
          </a:p>
          <a:p>
            <a:r>
              <a:rPr lang="en-US" dirty="0" smtClean="0"/>
              <a:t>Information on</a:t>
            </a:r>
          </a:p>
          <a:p>
            <a:pPr lvl="1"/>
            <a:r>
              <a:rPr lang="en-US" dirty="0" smtClean="0"/>
              <a:t>Workflow components</a:t>
            </a:r>
          </a:p>
          <a:p>
            <a:pPr lvl="1"/>
            <a:r>
              <a:rPr lang="en-US" dirty="0" smtClean="0"/>
              <a:t>System resources</a:t>
            </a:r>
          </a:p>
          <a:p>
            <a:pPr lvl="1"/>
            <a:r>
              <a:rPr lang="en-US" dirty="0" smtClean="0"/>
              <a:t>Time-series data</a:t>
            </a:r>
          </a:p>
          <a:p>
            <a:pPr lvl="1"/>
            <a:endParaRPr lang="en-US" sz="1000" dirty="0" smtClean="0"/>
          </a:p>
          <a:p>
            <a:r>
              <a:rPr lang="en-US" dirty="0" smtClean="0"/>
              <a:t>Federation of Provenance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metrics </a:t>
            </a:r>
            <a:r>
              <a:rPr lang="en-US" dirty="0" smtClean="0"/>
              <a:t>using </a:t>
            </a:r>
            <a:br>
              <a:rPr lang="en-US" dirty="0" smtClean="0"/>
            </a:br>
            <a:r>
              <a:rPr lang="en-US" dirty="0" smtClean="0"/>
              <a:t>timestamps </a:t>
            </a:r>
            <a:r>
              <a:rPr lang="en-US" dirty="0"/>
              <a:t>or identifiers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7005" y="3059308"/>
            <a:ext cx="4980697" cy="350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4762" y="6531921"/>
            <a:ext cx="7899245" cy="290192"/>
          </a:xfrm>
          <a:prstGeom prst="rect">
            <a:avLst/>
          </a:prstGeom>
          <a:noFill/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 anchorCtr="1"/>
          <a:lstStyle/>
          <a:p>
            <a:pPr algn="ctr"/>
            <a:r>
              <a:rPr lang="en-US" sz="1100" b="1" dirty="0" err="1" smtClean="0">
                <a:solidFill>
                  <a:schemeClr val="tx1"/>
                </a:solidFill>
                <a:cs typeface="Arial"/>
              </a:rPr>
              <a:t>Elsethagen</a:t>
            </a:r>
            <a:r>
              <a:rPr lang="en-US" sz="1100" b="1" dirty="0">
                <a:solidFill>
                  <a:schemeClr val="tx1"/>
                </a:solidFill>
                <a:cs typeface="Arial"/>
              </a:rPr>
              <a:t>, </a:t>
            </a:r>
            <a:r>
              <a:rPr lang="en-US" sz="1100" b="1" dirty="0" smtClean="0">
                <a:solidFill>
                  <a:schemeClr val="tx1"/>
                </a:solidFill>
                <a:cs typeface="Arial"/>
              </a:rPr>
              <a:t>Stephan, et al. “Data </a:t>
            </a:r>
            <a:r>
              <a:rPr lang="en-US" sz="1100" b="1" dirty="0">
                <a:solidFill>
                  <a:schemeClr val="tx1"/>
                </a:solidFill>
                <a:cs typeface="Arial"/>
              </a:rPr>
              <a:t>Provenance Hybridization Supporting Extreme-Scale Scientific Workflow </a:t>
            </a:r>
            <a:r>
              <a:rPr lang="en-US" sz="1100" b="1" dirty="0" smtClean="0">
                <a:solidFill>
                  <a:schemeClr val="tx1"/>
                </a:solidFill>
                <a:cs typeface="Arial"/>
              </a:rPr>
              <a:t>Applications” </a:t>
            </a:r>
            <a:r>
              <a:rPr lang="en-US" sz="1100" b="1" dirty="0">
                <a:solidFill>
                  <a:schemeClr val="tx1"/>
                </a:solidFill>
                <a:cs typeface="Arial"/>
              </a:rPr>
              <a:t>NYSDS </a:t>
            </a:r>
            <a:r>
              <a:rPr lang="en-US" sz="1100" b="1" dirty="0" smtClean="0">
                <a:solidFill>
                  <a:schemeClr val="tx1"/>
                </a:solidFill>
                <a:cs typeface="Arial"/>
              </a:rPr>
              <a:t>’16</a:t>
            </a:r>
          </a:p>
        </p:txBody>
      </p:sp>
      <p:sp>
        <p:nvSpPr>
          <p:cNvPr id="7" name="Rectangle 6"/>
          <p:cNvSpPr/>
          <p:nvPr/>
        </p:nvSpPr>
        <p:spPr>
          <a:xfrm>
            <a:off x="-81025" y="6356350"/>
            <a:ext cx="5382230" cy="176849"/>
          </a:xfrm>
          <a:prstGeom prst="rect">
            <a:avLst/>
          </a:prstGeom>
          <a:noFill/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 anchorCtr="1"/>
          <a:lstStyle/>
          <a:p>
            <a:pPr algn="ctr"/>
            <a:r>
              <a:rPr lang="it-IT" sz="1050" b="1" dirty="0" err="1" smtClean="0">
                <a:solidFill>
                  <a:schemeClr val="tx1"/>
                </a:solidFill>
                <a:cs typeface="Arial"/>
              </a:rPr>
              <a:t>Wang</a:t>
            </a:r>
            <a:r>
              <a:rPr lang="it-IT" sz="1050" b="1" dirty="0" smtClean="0">
                <a:solidFill>
                  <a:schemeClr val="tx1"/>
                </a:solidFill>
                <a:cs typeface="Arial"/>
              </a:rPr>
              <a:t> </a:t>
            </a:r>
            <a:r>
              <a:rPr lang="it-IT" sz="1050" b="1" dirty="0">
                <a:solidFill>
                  <a:schemeClr val="tx1"/>
                </a:solidFill>
                <a:cs typeface="Arial"/>
              </a:rPr>
              <a:t>et al., “Big Data </a:t>
            </a:r>
            <a:r>
              <a:rPr lang="it-IT" sz="1050" b="1" dirty="0" err="1">
                <a:solidFill>
                  <a:schemeClr val="tx1"/>
                </a:solidFill>
                <a:cs typeface="Arial"/>
              </a:rPr>
              <a:t>Provenance</a:t>
            </a:r>
            <a:r>
              <a:rPr lang="it-IT" sz="1050" b="1" dirty="0">
                <a:solidFill>
                  <a:schemeClr val="tx1"/>
                </a:solidFill>
                <a:cs typeface="Arial"/>
              </a:rPr>
              <a:t>: </a:t>
            </a:r>
            <a:r>
              <a:rPr lang="it-IT" sz="1050" b="1" dirty="0" err="1">
                <a:solidFill>
                  <a:schemeClr val="tx1"/>
                </a:solidFill>
                <a:cs typeface="Arial"/>
              </a:rPr>
              <a:t>Challenges</a:t>
            </a:r>
            <a:r>
              <a:rPr lang="it-IT" sz="1050" b="1" dirty="0">
                <a:solidFill>
                  <a:schemeClr val="tx1"/>
                </a:solidFill>
                <a:cs typeface="Arial"/>
              </a:rPr>
              <a:t>, State of the Art and </a:t>
            </a:r>
            <a:r>
              <a:rPr lang="it-IT" sz="1050" b="1" dirty="0" err="1" smtClean="0">
                <a:solidFill>
                  <a:schemeClr val="tx1"/>
                </a:solidFill>
                <a:cs typeface="Arial"/>
              </a:rPr>
              <a:t>Opportunities</a:t>
            </a:r>
            <a:r>
              <a:rPr lang="it-IT" sz="1050" b="1" dirty="0" smtClean="0">
                <a:solidFill>
                  <a:schemeClr val="tx1"/>
                </a:solidFill>
                <a:cs typeface="Arial"/>
              </a:rPr>
              <a:t>” ASH ’15</a:t>
            </a:r>
            <a:endParaRPr lang="en-US" sz="1050" b="1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23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6614"/>
            <a:ext cx="7086600" cy="384721"/>
          </a:xfrm>
        </p:spPr>
        <p:txBody>
          <a:bodyPr/>
          <a:lstStyle/>
          <a:p>
            <a:r>
              <a:rPr lang="en-US" dirty="0" smtClean="0"/>
              <a:t>Provenance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t>August 8, 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802" y="2762250"/>
            <a:ext cx="4794820" cy="3594100"/>
          </a:xfrm>
          <a:prstGeom prst="rect">
            <a:avLst/>
          </a:prstGeom>
        </p:spPr>
      </p:pic>
      <p:sp>
        <p:nvSpPr>
          <p:cNvPr id="28" name="Content Placeholder 5"/>
          <p:cNvSpPr txBox="1">
            <a:spLocks/>
          </p:cNvSpPr>
          <p:nvPr/>
        </p:nvSpPr>
        <p:spPr>
          <a:xfrm>
            <a:off x="350580" y="2494274"/>
            <a:ext cx="3485602" cy="4253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i="1" dirty="0" smtClean="0"/>
              <a:t>Describe Anything Provenance Interface API (DAPI)</a:t>
            </a:r>
          </a:p>
          <a:p>
            <a:pPr lvl="1"/>
            <a:r>
              <a:rPr lang="en-US" sz="1300" dirty="0" err="1" smtClean="0"/>
              <a:t>ProvEn’s</a:t>
            </a:r>
            <a:r>
              <a:rPr lang="en-US" sz="1300" dirty="0" smtClean="0"/>
              <a:t> provenance disclosure library.  Scientific workflow applications instrumented with DAPI can produced and disclose their provenance data.</a:t>
            </a:r>
          </a:p>
          <a:p>
            <a:pPr marL="0" indent="0">
              <a:buNone/>
            </a:pPr>
            <a:endParaRPr lang="en-US" sz="1500" dirty="0" smtClean="0"/>
          </a:p>
          <a:p>
            <a:r>
              <a:rPr lang="en-US" sz="1500" b="1" i="1" dirty="0" smtClean="0"/>
              <a:t>Provenance Cluster</a:t>
            </a:r>
          </a:p>
          <a:p>
            <a:pPr lvl="1"/>
            <a:r>
              <a:rPr lang="en-US" sz="1300" dirty="0" err="1" smtClean="0"/>
              <a:t>ProvEn’s</a:t>
            </a:r>
            <a:r>
              <a:rPr lang="en-US" sz="1300" dirty="0" smtClean="0"/>
              <a:t> scalable approach for collecting concurrent provenance data streams from DAPI sources.</a:t>
            </a:r>
          </a:p>
          <a:p>
            <a:pPr lvl="1"/>
            <a:endParaRPr lang="en-US" sz="1300" dirty="0"/>
          </a:p>
          <a:p>
            <a:r>
              <a:rPr lang="en-US" sz="1500" b="1" i="1" dirty="0" smtClean="0"/>
              <a:t>Hybrid Store</a:t>
            </a:r>
          </a:p>
          <a:p>
            <a:pPr lvl="1"/>
            <a:r>
              <a:rPr lang="en-US" sz="1300" dirty="0" err="1" smtClean="0"/>
              <a:t>ProvEn</a:t>
            </a:r>
            <a:r>
              <a:rPr lang="en-US" sz="1300" dirty="0" smtClean="0"/>
              <a:t> combines system level metrics (</a:t>
            </a:r>
            <a:r>
              <a:rPr lang="en-US" sz="1300" b="1" dirty="0" smtClean="0"/>
              <a:t>Metric Store</a:t>
            </a:r>
            <a:r>
              <a:rPr lang="en-US" sz="1300" dirty="0" smtClean="0"/>
              <a:t>) with the traditional disclosed provenance (</a:t>
            </a:r>
            <a:r>
              <a:rPr lang="en-US" sz="1300" b="1" dirty="0" smtClean="0"/>
              <a:t>Semantic Store</a:t>
            </a:r>
            <a:r>
              <a:rPr lang="en-US" sz="1300" dirty="0" smtClean="0"/>
              <a:t>) to create an extended provenance view.  </a:t>
            </a:r>
          </a:p>
        </p:txBody>
      </p:sp>
      <p:sp>
        <p:nvSpPr>
          <p:cNvPr id="29" name="Content Placeholder 5"/>
          <p:cNvSpPr>
            <a:spLocks noGrp="1"/>
          </p:cNvSpPr>
          <p:nvPr>
            <p:ph idx="1"/>
          </p:nvPr>
        </p:nvSpPr>
        <p:spPr>
          <a:xfrm>
            <a:off x="274160" y="1254958"/>
            <a:ext cx="8595679" cy="923330"/>
          </a:xfrm>
        </p:spPr>
        <p:txBody>
          <a:bodyPr/>
          <a:lstStyle/>
          <a:p>
            <a:r>
              <a:rPr lang="en-US" b="1" dirty="0" err="1" smtClean="0"/>
              <a:t>ProvEn</a:t>
            </a:r>
            <a:r>
              <a:rPr lang="en-US" dirty="0"/>
              <a:t> </a:t>
            </a:r>
            <a:r>
              <a:rPr lang="en-US" dirty="0" smtClean="0"/>
              <a:t>is a provenance management platform consisting of loosely coupled components supporting the disclosure, storage, and access to provenance information.</a:t>
            </a:r>
          </a:p>
        </p:txBody>
      </p:sp>
    </p:spTree>
    <p:extLst>
      <p:ext uri="{BB962C8B-B14F-4D97-AF65-F5344CB8AC3E}">
        <p14:creationId xmlns:p14="http://schemas.microsoft.com/office/powerpoint/2010/main" val="107097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 to date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idx="4294967295"/>
          </p:nvPr>
        </p:nvSpPr>
        <p:spPr>
          <a:xfrm>
            <a:off x="0" y="1101725"/>
            <a:ext cx="8205788" cy="5602288"/>
          </a:xfrm>
        </p:spPr>
        <p:txBody>
          <a:bodyPr/>
          <a:lstStyle/>
          <a:p>
            <a:r>
              <a:rPr lang="en-US" sz="1800" b="1" dirty="0" err="1" smtClean="0"/>
              <a:t>ProvEN</a:t>
            </a:r>
            <a:r>
              <a:rPr lang="en-US" sz="1800" b="1" dirty="0" smtClean="0"/>
              <a:t> Server</a:t>
            </a:r>
            <a:r>
              <a:rPr lang="en-US" sz="1800" dirty="0" smtClean="0"/>
              <a:t>: Completed initial single node build-out for provenance and metrics disclosure, collection and federation.</a:t>
            </a:r>
          </a:p>
          <a:p>
            <a:pPr lvl="1"/>
            <a:r>
              <a:rPr lang="en-US" sz="1600" dirty="0" smtClean="0"/>
              <a:t>By default handles up to 50B triples and 100M metrics. </a:t>
            </a:r>
          </a:p>
          <a:p>
            <a:pPr lvl="1"/>
            <a:r>
              <a:rPr lang="en-US" sz="1600" dirty="0"/>
              <a:t>Open Source licensing will be available in 4</a:t>
            </a:r>
            <a:r>
              <a:rPr lang="en-US" sz="1600" baseline="30000" dirty="0"/>
              <a:t>th</a:t>
            </a:r>
            <a:r>
              <a:rPr lang="en-US" sz="1600" dirty="0"/>
              <a:t> quarter of FY17.</a:t>
            </a:r>
          </a:p>
          <a:p>
            <a:pPr lvl="1"/>
            <a:r>
              <a:rPr lang="en-US" sz="1600" dirty="0" smtClean="0"/>
              <a:t>Initial design of multi-node architecture to support real-time distributed provenance &amp; analytics to assist with scaling.</a:t>
            </a:r>
          </a:p>
          <a:p>
            <a:pPr>
              <a:spcBef>
                <a:spcPts val="1200"/>
              </a:spcBef>
            </a:pPr>
            <a:r>
              <a:rPr lang="en-US" sz="1800" b="1" dirty="0" smtClean="0"/>
              <a:t>Standards: </a:t>
            </a:r>
            <a:r>
              <a:rPr lang="en-US" sz="1800" dirty="0" smtClean="0"/>
              <a:t>standards-based </a:t>
            </a:r>
            <a:r>
              <a:rPr lang="en-US" sz="1800" dirty="0"/>
              <a:t>data model to support streaming provenance and </a:t>
            </a:r>
            <a:r>
              <a:rPr lang="en-US" sz="1800" dirty="0" smtClean="0"/>
              <a:t>metrics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1800" b="1" dirty="0"/>
              <a:t>C</a:t>
            </a:r>
            <a:r>
              <a:rPr lang="en-US" sz="1800" b="1" dirty="0" smtClean="0"/>
              <a:t>lient API:  </a:t>
            </a:r>
            <a:r>
              <a:rPr lang="en-US" sz="1800" dirty="0" smtClean="0"/>
              <a:t>record </a:t>
            </a:r>
            <a:r>
              <a:rPr lang="en-US" sz="1800" dirty="0"/>
              <a:t>and </a:t>
            </a:r>
            <a:r>
              <a:rPr lang="en-US" sz="1800" dirty="0" smtClean="0"/>
              <a:t>stream </a:t>
            </a:r>
            <a:r>
              <a:rPr lang="en-US" sz="1800" dirty="0"/>
              <a:t>provenance messages </a:t>
            </a:r>
            <a:r>
              <a:rPr lang="en-US" sz="1800" dirty="0" smtClean="0"/>
              <a:t>asynchronously.</a:t>
            </a:r>
            <a:endParaRPr lang="en-US" sz="1800" dirty="0"/>
          </a:p>
          <a:p>
            <a:pPr lvl="1"/>
            <a:r>
              <a:rPr lang="en-US" sz="1600" dirty="0" smtClean="0"/>
              <a:t>DAPI-based </a:t>
            </a:r>
            <a:r>
              <a:rPr lang="en-US" sz="1600" dirty="0"/>
              <a:t>harvester </a:t>
            </a:r>
            <a:r>
              <a:rPr lang="en-US" sz="1600" dirty="0" smtClean="0"/>
              <a:t>&amp; language </a:t>
            </a:r>
            <a:r>
              <a:rPr lang="en-US" sz="1600" dirty="0"/>
              <a:t>support provenance collection and integration from logs.</a:t>
            </a:r>
          </a:p>
          <a:p>
            <a:pPr lvl="1"/>
            <a:r>
              <a:rPr lang="en-US" sz="1600" dirty="0"/>
              <a:t>Supports techniques for predefining and dynamically defining provenance </a:t>
            </a:r>
            <a:r>
              <a:rPr lang="en-US" sz="1600" dirty="0" smtClean="0"/>
              <a:t>message structures</a:t>
            </a:r>
          </a:p>
          <a:p>
            <a:pPr>
              <a:spcBef>
                <a:spcPts val="1200"/>
              </a:spcBef>
            </a:pPr>
            <a:r>
              <a:rPr lang="en-US" sz="1800" b="1" dirty="0" smtClean="0"/>
              <a:t>Interfaces: </a:t>
            </a:r>
            <a:r>
              <a:rPr lang="en-US" sz="1800" dirty="0" smtClean="0"/>
              <a:t>Developed alpha release portal tied together with </a:t>
            </a:r>
            <a:r>
              <a:rPr lang="en-US" sz="1800" dirty="0" err="1" smtClean="0"/>
              <a:t>Jupyter</a:t>
            </a:r>
            <a:r>
              <a:rPr lang="en-US" sz="1800" dirty="0" smtClean="0"/>
              <a:t> notebook, Swagger, and  REST API and SPARQL endpoint offering a wide range of client side access to provenance.</a:t>
            </a:r>
            <a:endParaRPr lang="en-US" sz="1800" dirty="0"/>
          </a:p>
          <a:p>
            <a:pPr marL="342900" lvl="1" indent="-342900">
              <a:spcBef>
                <a:spcPts val="1200"/>
              </a:spcBef>
              <a:buBlip>
                <a:blip r:embed="rId3"/>
              </a:buBlip>
            </a:pPr>
            <a:r>
              <a:rPr lang="en-US" b="1" dirty="0" smtClean="0"/>
              <a:t>Initial Deployments</a:t>
            </a:r>
            <a:r>
              <a:rPr lang="en-US" dirty="0" smtClean="0"/>
              <a:t>: </a:t>
            </a:r>
            <a:r>
              <a:rPr lang="en-US" sz="1600" dirty="0" smtClean="0"/>
              <a:t>LLNL</a:t>
            </a:r>
            <a:r>
              <a:rPr lang="en-US" sz="1600" dirty="0"/>
              <a:t>, BNL, Belle II and </a:t>
            </a:r>
            <a:r>
              <a:rPr lang="en-US" sz="1600" dirty="0" smtClean="0"/>
              <a:t>internal experimental </a:t>
            </a:r>
            <a:r>
              <a:rPr lang="en-US" sz="1600" dirty="0"/>
              <a:t>cluster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172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Provenance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336989"/>
            <a:ext cx="8595360" cy="2437590"/>
          </a:xfrm>
        </p:spPr>
        <p:txBody>
          <a:bodyPr/>
          <a:lstStyle/>
          <a:p>
            <a:pPr lvl="1"/>
            <a:r>
              <a:rPr lang="en-US" dirty="0" smtClean="0"/>
              <a:t>The </a:t>
            </a:r>
            <a:r>
              <a:rPr lang="en-US" dirty="0"/>
              <a:t>origin or source of </a:t>
            </a:r>
            <a:r>
              <a:rPr lang="en-US" dirty="0" smtClean="0"/>
              <a:t>something</a:t>
            </a:r>
          </a:p>
          <a:p>
            <a:pPr lvl="1"/>
            <a:r>
              <a:rPr lang="en-US" dirty="0"/>
              <a:t>A detailed historical explanation of influential factors, process flows, data flows used to accomplish work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chronology of the ownership, custody or location of a historical object</a:t>
            </a:r>
            <a:endParaRPr lang="en-US" dirty="0" smtClean="0"/>
          </a:p>
          <a:p>
            <a:pPr lvl="1"/>
            <a:r>
              <a:rPr lang="en-US" dirty="0"/>
              <a:t>Provenance is information about entities, activities, and </a:t>
            </a:r>
            <a:r>
              <a:rPr lang="en-US" dirty="0" smtClean="0"/>
              <a:t>people </a:t>
            </a:r>
            <a:r>
              <a:rPr lang="en-US" dirty="0"/>
              <a:t>involved in producing a piece of data or thing, which can be used to form assessments about its quality, reliability or </a:t>
            </a:r>
            <a:r>
              <a:rPr lang="en-US" dirty="0" smtClean="0"/>
              <a:t>trustworthiness  [W3C PROV].</a:t>
            </a:r>
          </a:p>
          <a:p>
            <a:pPr lvl="1"/>
            <a:r>
              <a:rPr lang="en-US" i="1" dirty="0" smtClean="0"/>
              <a:t>Scruffy provenance </a:t>
            </a:r>
            <a:r>
              <a:rPr lang="mr-IN" dirty="0" smtClean="0"/>
              <a:t>–</a:t>
            </a:r>
            <a:r>
              <a:rPr lang="en-US" dirty="0" smtClean="0"/>
              <a:t> provenance in a simplified form.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01214" y="4162653"/>
            <a:ext cx="3496350" cy="1772293"/>
            <a:chOff x="555075" y="4546994"/>
            <a:chExt cx="3496350" cy="1772293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75" y="5045900"/>
              <a:ext cx="3496350" cy="127338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505" y="4546994"/>
              <a:ext cx="2239289" cy="424069"/>
            </a:xfrm>
            <a:prstGeom prst="rect">
              <a:avLst/>
            </a:prstGeom>
          </p:spPr>
        </p:pic>
      </p:grpSp>
      <p:sp>
        <p:nvSpPr>
          <p:cNvPr id="2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/>
          <a:lstStyle/>
          <a:p>
            <a:fld id="{1205DB16-F3E1-7B41-BE18-DA9132C94C8C}" type="datetime4">
              <a:rPr lang="en-US" smtClean="0"/>
              <a:pPr/>
              <a:t>August 8, 2017</a:t>
            </a:fld>
            <a:endParaRPr lang="en-US" dirty="0"/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 rot="16200000">
            <a:off x="4319586" y="3622169"/>
            <a:ext cx="1353149" cy="2352368"/>
            <a:chOff x="4353161" y="1495264"/>
            <a:chExt cx="1353149" cy="235236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3161" y="1495264"/>
              <a:ext cx="1353149" cy="2352368"/>
            </a:xfrm>
            <a:prstGeom prst="rect">
              <a:avLst/>
            </a:prstGeom>
          </p:spPr>
        </p:pic>
        <p:sp>
          <p:nvSpPr>
            <p:cNvPr id="31" name="Freeform 30"/>
            <p:cNvSpPr/>
            <p:nvPr/>
          </p:nvSpPr>
          <p:spPr>
            <a:xfrm>
              <a:off x="5031732" y="1546884"/>
              <a:ext cx="265449" cy="2286000"/>
            </a:xfrm>
            <a:custGeom>
              <a:avLst/>
              <a:gdLst>
                <a:gd name="connsiteX0" fmla="*/ 206455 w 265449"/>
                <a:gd name="connsiteY0" fmla="*/ 2286000 h 2286000"/>
                <a:gd name="connsiteX1" fmla="*/ 22100 w 265449"/>
                <a:gd name="connsiteY1" fmla="*/ 1828800 h 2286000"/>
                <a:gd name="connsiteX2" fmla="*/ 29475 w 265449"/>
                <a:gd name="connsiteY2" fmla="*/ 1319981 h 2286000"/>
                <a:gd name="connsiteX3" fmla="*/ 29475 w 265449"/>
                <a:gd name="connsiteY3" fmla="*/ 907026 h 2286000"/>
                <a:gd name="connsiteX4" fmla="*/ 14726 w 265449"/>
                <a:gd name="connsiteY4" fmla="*/ 442452 h 2286000"/>
                <a:gd name="connsiteX5" fmla="*/ 265449 w 265449"/>
                <a:gd name="connsiteY5" fmla="*/ 0 h 2286000"/>
                <a:gd name="connsiteX6" fmla="*/ 265449 w 265449"/>
                <a:gd name="connsiteY6" fmla="*/ 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449" h="2286000">
                  <a:moveTo>
                    <a:pt x="206455" y="2286000"/>
                  </a:moveTo>
                  <a:cubicBezTo>
                    <a:pt x="129026" y="2137901"/>
                    <a:pt x="51597" y="1989803"/>
                    <a:pt x="22100" y="1828800"/>
                  </a:cubicBezTo>
                  <a:cubicBezTo>
                    <a:pt x="-7397" y="1667797"/>
                    <a:pt x="28246" y="1473610"/>
                    <a:pt x="29475" y="1319981"/>
                  </a:cubicBezTo>
                  <a:cubicBezTo>
                    <a:pt x="30704" y="1166352"/>
                    <a:pt x="31933" y="1053281"/>
                    <a:pt x="29475" y="907026"/>
                  </a:cubicBezTo>
                  <a:cubicBezTo>
                    <a:pt x="27017" y="760771"/>
                    <a:pt x="-24603" y="593623"/>
                    <a:pt x="14726" y="442452"/>
                  </a:cubicBezTo>
                  <a:cubicBezTo>
                    <a:pt x="54055" y="291281"/>
                    <a:pt x="265449" y="0"/>
                    <a:pt x="265449" y="0"/>
                  </a:cubicBezTo>
                  <a:lnTo>
                    <a:pt x="265449" y="0"/>
                  </a:lnTo>
                </a:path>
              </a:pathLst>
            </a:custGeom>
            <a:noFill/>
            <a:ln w="41275">
              <a:tailEnd type="stealt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204573" y="5622447"/>
            <a:ext cx="1583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42424"/>
                </a:solidFill>
                <a:latin typeface="+mj-lt"/>
                <a:cs typeface="Arial"/>
              </a:rPr>
              <a:t>Provenance Graph</a:t>
            </a:r>
          </a:p>
          <a:p>
            <a:r>
              <a:rPr lang="en-US" sz="1400" dirty="0" smtClean="0">
                <a:solidFill>
                  <a:srgbClr val="242424"/>
                </a:solidFill>
                <a:latin typeface="+mj-lt"/>
                <a:cs typeface="Arial"/>
              </a:rPr>
              <a:t>Tracing Data Origin</a:t>
            </a:r>
            <a:endParaRPr lang="en-US" sz="1400" dirty="0">
              <a:solidFill>
                <a:srgbClr val="242424"/>
              </a:solidFill>
              <a:latin typeface="+mj-lt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194" y="3798959"/>
            <a:ext cx="1977111" cy="244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9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Provenance Disclosure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96" y="1316348"/>
            <a:ext cx="5212080" cy="5546134"/>
          </a:xfrm>
        </p:spPr>
        <p:txBody>
          <a:bodyPr/>
          <a:lstStyle/>
          <a:p>
            <a:r>
              <a:rPr lang="en-US" dirty="0" smtClean="0"/>
              <a:t>“Field of dreams” philosophy on client API didn’t materialize- if you build it they will disclose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sz="1400" dirty="0" smtClean="0"/>
              <a:t>Provenance collection is not automatic</a:t>
            </a:r>
          </a:p>
          <a:p>
            <a:pPr lvl="1"/>
            <a:r>
              <a:rPr lang="en-US" sz="1400" dirty="0" smtClean="0"/>
              <a:t>Inertia from model developers</a:t>
            </a:r>
          </a:p>
          <a:p>
            <a:pPr lvl="1"/>
            <a:r>
              <a:rPr lang="en-US" sz="1400" dirty="0" smtClean="0"/>
              <a:t>Need of native language bindings to support applications written in different programming languages</a:t>
            </a:r>
          </a:p>
          <a:p>
            <a:r>
              <a:rPr lang="en-US" dirty="0" smtClean="0"/>
              <a:t>Not all science communities were using a workflow engines to run their science application</a:t>
            </a:r>
          </a:p>
          <a:p>
            <a:r>
              <a:rPr lang="en-US" dirty="0" smtClean="0"/>
              <a:t>Some science communities were collecting auditing records and logs that were referred to as </a:t>
            </a:r>
            <a:r>
              <a:rPr lang="en-US" i="1" dirty="0" smtClean="0"/>
              <a:t>provenance.</a:t>
            </a:r>
          </a:p>
          <a:p>
            <a:r>
              <a:rPr lang="en-US" i="1" dirty="0" smtClean="0">
                <a:solidFill>
                  <a:schemeClr val="accent5"/>
                </a:solidFill>
              </a:rPr>
              <a:t>The EUREKA moment occurred when we realized the most benefit could be provided by enriching the existing scientist provenance capabilities!</a:t>
            </a:r>
            <a:endParaRPr lang="en-US" i="1" dirty="0">
              <a:solidFill>
                <a:schemeClr val="accent5"/>
              </a:solidFill>
            </a:endParaRPr>
          </a:p>
          <a:p>
            <a:endParaRPr lang="en-US" i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pPr/>
              <a:t>August 8,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4" descr="VisTrail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997" y="3141167"/>
            <a:ext cx="744782" cy="74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kepler workf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49" y="3121084"/>
            <a:ext cx="2019300" cy="94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069" y="4179518"/>
            <a:ext cx="1828800" cy="7931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869" y="4073870"/>
            <a:ext cx="914026" cy="742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727" y="4816516"/>
            <a:ext cx="1438745" cy="144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5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9004"/>
            <a:ext cx="6629400" cy="769441"/>
          </a:xfrm>
        </p:spPr>
        <p:txBody>
          <a:bodyPr/>
          <a:lstStyle/>
          <a:p>
            <a:r>
              <a:rPr lang="en-US" dirty="0" smtClean="0"/>
              <a:t>Making Provenance More Precise </a:t>
            </a:r>
            <a:r>
              <a:rPr lang="en-US" smtClean="0"/>
              <a:t>Through Enrichment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3058" y="1143000"/>
            <a:ext cx="8594725" cy="6111875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Data </a:t>
            </a:r>
            <a:r>
              <a:rPr lang="en-US" i="1" dirty="0"/>
              <a:t>enrichment in general refers to a set of processes </a:t>
            </a:r>
            <a:r>
              <a:rPr lang="en-US" i="1" dirty="0" smtClean="0"/>
              <a:t>that </a:t>
            </a:r>
            <a:r>
              <a:rPr lang="en-US" i="1" dirty="0"/>
              <a:t>can be used to enhance, refine or otherwise improve raw or previously processed data</a:t>
            </a:r>
            <a:r>
              <a:rPr lang="en-US" i="1" dirty="0" smtClean="0"/>
              <a:t>. </a:t>
            </a:r>
          </a:p>
          <a:p>
            <a:pPr marL="0" indent="0">
              <a:buNone/>
            </a:pPr>
            <a:r>
              <a:rPr lang="en-US" sz="1200" b="1" i="1" dirty="0" smtClean="0"/>
              <a:t>W3C Data on the Web Best Practices Recommendation, 2017</a:t>
            </a:r>
          </a:p>
          <a:p>
            <a:pPr marL="0" indent="0">
              <a:buNone/>
            </a:pPr>
            <a:endParaRPr lang="en-US" sz="1200" b="1" i="1" dirty="0" smtClean="0"/>
          </a:p>
          <a:p>
            <a:pPr>
              <a:buFont typeface="Wingdings" charset="2"/>
              <a:buChar char="ü"/>
            </a:pPr>
            <a:r>
              <a:rPr lang="en-US" b="1" dirty="0" smtClean="0"/>
              <a:t>Examine</a:t>
            </a:r>
            <a:r>
              <a:rPr lang="en-US" dirty="0" smtClean="0"/>
              <a:t> the existing </a:t>
            </a:r>
            <a:r>
              <a:rPr lang="en-US" b="1" dirty="0" smtClean="0"/>
              <a:t>provenance drivers</a:t>
            </a:r>
            <a:r>
              <a:rPr lang="en-US" dirty="0" smtClean="0"/>
              <a:t> used by scientists </a:t>
            </a:r>
          </a:p>
          <a:p>
            <a:pPr>
              <a:buFont typeface="Wingdings" charset="2"/>
              <a:buChar char="ü"/>
            </a:pPr>
            <a:r>
              <a:rPr lang="en-US" b="1" dirty="0" smtClean="0"/>
              <a:t>Identify relatable mental models</a:t>
            </a:r>
            <a:r>
              <a:rPr lang="en-US" dirty="0" smtClean="0"/>
              <a:t> used by the scientists to convey provenance:</a:t>
            </a:r>
          </a:p>
          <a:p>
            <a:pPr marL="857250" lvl="1" indent="-457200">
              <a:buFont typeface="Wingdings" charset="2"/>
              <a:buChar char="q"/>
            </a:pPr>
            <a:r>
              <a:rPr lang="en-US" dirty="0" smtClean="0"/>
              <a:t>Terminology</a:t>
            </a:r>
          </a:p>
          <a:p>
            <a:pPr marL="857250" lvl="1" indent="-457200">
              <a:buFont typeface="Wingdings" charset="2"/>
              <a:buChar char="q"/>
            </a:pPr>
            <a:r>
              <a:rPr lang="en-US" dirty="0" smtClean="0"/>
              <a:t>Data formats</a:t>
            </a:r>
          </a:p>
          <a:p>
            <a:pPr>
              <a:buFont typeface="Wingdings" charset="2"/>
              <a:buChar char="ü"/>
            </a:pPr>
            <a:r>
              <a:rPr lang="en-US" b="1" dirty="0" smtClean="0"/>
              <a:t>Determine missing areas </a:t>
            </a:r>
            <a:r>
              <a:rPr lang="en-US" dirty="0" smtClean="0"/>
              <a:t>where enrichment can occur: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Organizing structures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Identification schemes for connectivity between concepts.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Referential material to provide better context including alignment to community models.</a:t>
            </a:r>
          </a:p>
          <a:p>
            <a:pPr>
              <a:buFont typeface="Wingdings" charset="2"/>
              <a:buChar char="ü"/>
            </a:pPr>
            <a:r>
              <a:rPr lang="en-US" b="1" dirty="0" smtClean="0"/>
              <a:t>Develop simple syntax</a:t>
            </a:r>
            <a:r>
              <a:rPr lang="en-US" dirty="0" smtClean="0"/>
              <a:t> that preserves and enriches mental model</a:t>
            </a:r>
          </a:p>
          <a:p>
            <a:pPr>
              <a:buFont typeface="Wingdings" charset="2"/>
              <a:buChar char="ü"/>
            </a:pPr>
            <a:r>
              <a:rPr lang="en-US" b="1" dirty="0" smtClean="0"/>
              <a:t>Harvest </a:t>
            </a:r>
            <a:r>
              <a:rPr lang="en-US" dirty="0" smtClean="0"/>
              <a:t>enriched provenance</a:t>
            </a:r>
          </a:p>
          <a:p>
            <a:pPr>
              <a:buFont typeface="Wingdings" charset="2"/>
              <a:buChar char="ü"/>
            </a:pPr>
            <a:r>
              <a:rPr lang="en-US" b="1" dirty="0" smtClean="0"/>
              <a:t>Rigorously test value proposition </a:t>
            </a:r>
            <a:r>
              <a:rPr lang="en-US" dirty="0" smtClean="0"/>
              <a:t>of added provenance precision.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1162" y="2209800"/>
            <a:ext cx="8758518" cy="449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6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Impact: </a:t>
            </a:r>
            <a:r>
              <a:rPr lang="en-US" dirty="0" smtClean="0"/>
              <a:t>ESGF and ACME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1271588"/>
            <a:ext cx="8594725" cy="5434012"/>
          </a:xfrm>
        </p:spPr>
        <p:txBody>
          <a:bodyPr>
            <a:normAutofit/>
          </a:bodyPr>
          <a:lstStyle/>
          <a:p>
            <a:r>
              <a:rPr lang="en-US" sz="2000" i="1" dirty="0" err="1"/>
              <a:t>ProvEn</a:t>
            </a:r>
            <a:r>
              <a:rPr lang="en-US" sz="2000" i="1" dirty="0"/>
              <a:t> </a:t>
            </a:r>
            <a:r>
              <a:rPr lang="en-US" sz="2000" dirty="0" smtClean="0"/>
              <a:t>is </a:t>
            </a:r>
            <a:r>
              <a:rPr lang="en-US" sz="2000" dirty="0"/>
              <a:t>needed in ESGF to </a:t>
            </a:r>
            <a:r>
              <a:rPr lang="en-US" sz="2000" dirty="0" smtClean="0"/>
              <a:t>maintain:</a:t>
            </a:r>
          </a:p>
          <a:p>
            <a:pPr lvl="1"/>
            <a:r>
              <a:rPr lang="en-US" sz="1800" dirty="0" smtClean="0"/>
              <a:t>detailed </a:t>
            </a:r>
            <a:r>
              <a:rPr lang="en-US" sz="1800" dirty="0"/>
              <a:t>history information about the steps followed to access and derived data during analysis tasks. </a:t>
            </a:r>
            <a:endParaRPr lang="en-US" sz="1800" dirty="0" smtClean="0"/>
          </a:p>
          <a:p>
            <a:pPr lvl="1"/>
            <a:r>
              <a:rPr lang="en-US" sz="1800" dirty="0" smtClean="0"/>
              <a:t>provenance </a:t>
            </a:r>
            <a:r>
              <a:rPr lang="en-US" sz="1800" dirty="0"/>
              <a:t>of data products and of the workflows that derive these products and their executions</a:t>
            </a:r>
            <a:r>
              <a:rPr lang="en-US" sz="1800" dirty="0" smtClean="0"/>
              <a:t>.</a:t>
            </a:r>
          </a:p>
          <a:p>
            <a:pPr lvl="1"/>
            <a:endParaRPr lang="en-US" sz="800" dirty="0" smtClean="0"/>
          </a:p>
          <a:p>
            <a:r>
              <a:rPr lang="en-US" sz="2000" dirty="0" smtClean="0"/>
              <a:t>Interest in several topics</a:t>
            </a:r>
            <a:endParaRPr lang="en-US" sz="2000" dirty="0"/>
          </a:p>
          <a:p>
            <a:pPr lvl="1"/>
            <a:r>
              <a:rPr lang="en-US" sz="1800" dirty="0" smtClean="0"/>
              <a:t>use </a:t>
            </a:r>
            <a:r>
              <a:rPr lang="en-US" sz="1800" dirty="0"/>
              <a:t>cases focusing on Vulnerability, Impacts and Adaptation (VIA) communities</a:t>
            </a:r>
            <a:r>
              <a:rPr lang="en-US" sz="1800" dirty="0" smtClean="0"/>
              <a:t>.</a:t>
            </a:r>
            <a:endParaRPr lang="en-US" sz="2000" dirty="0"/>
          </a:p>
          <a:p>
            <a:pPr lvl="1"/>
            <a:r>
              <a:rPr lang="en-US" sz="1800" dirty="0"/>
              <a:t>P</a:t>
            </a:r>
            <a:r>
              <a:rPr lang="en-US" sz="1800" dirty="0" smtClean="0"/>
              <a:t>rovenance </a:t>
            </a:r>
            <a:r>
              <a:rPr lang="en-US" sz="1800" dirty="0"/>
              <a:t>aspects involved in the publication of </a:t>
            </a:r>
            <a:r>
              <a:rPr lang="en-US" sz="1800" dirty="0" smtClean="0"/>
              <a:t>data </a:t>
            </a:r>
            <a:r>
              <a:rPr lang="en-US" sz="1800" dirty="0"/>
              <a:t>on </a:t>
            </a:r>
            <a:r>
              <a:rPr lang="en-US" sz="1800" dirty="0" smtClean="0"/>
              <a:t>large </a:t>
            </a:r>
            <a:r>
              <a:rPr lang="en-US" sz="1800" dirty="0"/>
              <a:t>volumes of </a:t>
            </a:r>
            <a:r>
              <a:rPr lang="en-US" sz="1800" dirty="0" smtClean="0"/>
              <a:t>regional </a:t>
            </a:r>
            <a:r>
              <a:rPr lang="en-US" sz="1800" dirty="0"/>
              <a:t>climate change projection data </a:t>
            </a:r>
            <a:r>
              <a:rPr lang="en-US" sz="1800" dirty="0" smtClean="0"/>
              <a:t>sets.</a:t>
            </a:r>
            <a:endParaRPr lang="en-US" sz="2000" dirty="0"/>
          </a:p>
          <a:p>
            <a:pPr lvl="1"/>
            <a:r>
              <a:rPr lang="en-US" sz="1800" dirty="0"/>
              <a:t>Defining and publication of provenance metadata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in </a:t>
            </a:r>
            <a:r>
              <a:rPr lang="en-US" sz="1800" dirty="0"/>
              <a:t>the ESGF scientific </a:t>
            </a:r>
            <a:r>
              <a:rPr lang="en-US" sz="1800" dirty="0" smtClean="0"/>
              <a:t>gateways.</a:t>
            </a:r>
            <a:endParaRPr lang="en-US" sz="2000" dirty="0"/>
          </a:p>
          <a:p>
            <a:pPr lvl="1"/>
            <a:r>
              <a:rPr lang="en-US" sz="1800" dirty="0"/>
              <a:t>Retaining provenance information regarding the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Accelerated </a:t>
            </a:r>
            <a:r>
              <a:rPr lang="en-US" sz="1800" dirty="0"/>
              <a:t>Climate Modeling for Energy (ACME)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simulation </a:t>
            </a:r>
            <a:r>
              <a:rPr lang="en-US" sz="1800" dirty="0"/>
              <a:t>logs, configuration files, software descriptions, </a:t>
            </a:r>
            <a:br>
              <a:rPr lang="en-US" sz="1800" dirty="0"/>
            </a:br>
            <a:r>
              <a:rPr lang="en-US" sz="1800" dirty="0" smtClean="0"/>
              <a:t>and </a:t>
            </a:r>
            <a:r>
              <a:rPr lang="en-US" sz="1800" dirty="0"/>
              <a:t>compile settings.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1800" dirty="0"/>
          </a:p>
          <a:p>
            <a:endParaRPr 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5288" y="4207445"/>
            <a:ext cx="1881810" cy="246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21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1_November_PNNL_PowerPoint_Template">
  <a:themeElements>
    <a:clrScheme name="PNNL Brand Theme 2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NNL Platinu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NNL Silv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NNL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2011_November_PNNL_PowerPoint_Template.potx</Template>
  <TotalTime>40504</TotalTime>
  <Words>2582</Words>
  <Application>Microsoft Office PowerPoint</Application>
  <PresentationFormat>On-screen Show (4:3)</PresentationFormat>
  <Paragraphs>425</Paragraphs>
  <Slides>24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2011_November_PNNL_PowerPoint_Template</vt:lpstr>
      <vt:lpstr>PNNL Platinum Theme</vt:lpstr>
      <vt:lpstr>PNNL Silver Theme</vt:lpstr>
      <vt:lpstr>PNNL White Theme</vt:lpstr>
      <vt:lpstr>A Scientific Data Provenance Harvester for Distributed Applications</vt:lpstr>
      <vt:lpstr>IPPD: Integrated Performance Prediction &amp; Diagnosis</vt:lpstr>
      <vt:lpstr>IPPD’s ProvEN supports large-scale workflows</vt:lpstr>
      <vt:lpstr>Provenance Architecture</vt:lpstr>
      <vt:lpstr>Accomplishments to date</vt:lpstr>
      <vt:lpstr>Provenance Definitions</vt:lpstr>
      <vt:lpstr>Provenance Disclosure Challenges</vt:lpstr>
      <vt:lpstr>Making Provenance More Precise Through Enrichment</vt:lpstr>
      <vt:lpstr>Expected Impact: ESGF and ACME</vt:lpstr>
      <vt:lpstr>ACME Example Ensemble Provenance</vt:lpstr>
      <vt:lpstr>Harvester Provenance Interface (HAPI)</vt:lpstr>
      <vt:lpstr>Enriching Provenance with HAPI</vt:lpstr>
      <vt:lpstr>Enrichment Goals</vt:lpstr>
      <vt:lpstr>Putting code region in context of a simulation</vt:lpstr>
      <vt:lpstr>Adding Schema</vt:lpstr>
      <vt:lpstr>Referencing Nodes Across Graph</vt:lpstr>
      <vt:lpstr>Describing Message Header</vt:lpstr>
      <vt:lpstr>ACME: Analyzing Simulation Trends with Harvested Ensemble Provenance</vt:lpstr>
      <vt:lpstr>Next Steps: Provenance Cluster What’s a Member Node?</vt:lpstr>
      <vt:lpstr>Provenance Cluster Provenance Message Distribution</vt:lpstr>
      <vt:lpstr>Extending ProvEn for Distributed, Hierarchical, and Real-time Observations</vt:lpstr>
      <vt:lpstr>Observations and Conclusions</vt:lpstr>
      <vt:lpstr>Publications</vt:lpstr>
      <vt:lpstr>Acknowledgements</vt:lpstr>
    </vt:vector>
  </TitlesOfParts>
  <Company>Pacific Northwest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DeGraaf</dc:creator>
  <cp:lastModifiedBy>THINKPAD1</cp:lastModifiedBy>
  <cp:revision>268</cp:revision>
  <cp:lastPrinted>2013-07-08T15:52:57Z</cp:lastPrinted>
  <dcterms:created xsi:type="dcterms:W3CDTF">2011-07-01T00:09:34Z</dcterms:created>
  <dcterms:modified xsi:type="dcterms:W3CDTF">2017-08-08T21:33:27Z</dcterms:modified>
</cp:coreProperties>
</file>