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5" r:id="rId2"/>
    <p:sldId id="313" r:id="rId3"/>
    <p:sldId id="323" r:id="rId4"/>
    <p:sldId id="353" r:id="rId5"/>
    <p:sldId id="324" r:id="rId6"/>
    <p:sldId id="326" r:id="rId7"/>
    <p:sldId id="325" r:id="rId8"/>
    <p:sldId id="322" r:id="rId9"/>
    <p:sldId id="315" r:id="rId10"/>
    <p:sldId id="332" r:id="rId11"/>
    <p:sldId id="327" r:id="rId12"/>
    <p:sldId id="335" r:id="rId13"/>
    <p:sldId id="328" r:id="rId14"/>
    <p:sldId id="334" r:id="rId15"/>
    <p:sldId id="350" r:id="rId16"/>
    <p:sldId id="329" r:id="rId17"/>
    <p:sldId id="351" r:id="rId18"/>
    <p:sldId id="336" r:id="rId19"/>
    <p:sldId id="339" r:id="rId20"/>
    <p:sldId id="340" r:id="rId21"/>
    <p:sldId id="342" r:id="rId22"/>
    <p:sldId id="341" r:id="rId23"/>
    <p:sldId id="338" r:id="rId24"/>
    <p:sldId id="343" r:id="rId25"/>
    <p:sldId id="344" r:id="rId26"/>
    <p:sldId id="345" r:id="rId27"/>
    <p:sldId id="346" r:id="rId28"/>
    <p:sldId id="348" r:id="rId29"/>
    <p:sldId id="349" r:id="rId30"/>
    <p:sldId id="331" r:id="rId31"/>
    <p:sldId id="354" r:id="rId32"/>
    <p:sldId id="333" r:id="rId33"/>
    <p:sldId id="347" r:id="rId34"/>
    <p:sldId id="330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7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-512" y="-104"/>
      </p:cViewPr>
      <p:guideLst>
        <p:guide orient="horz" pos="2466"/>
        <p:guide orient="horz" pos="1071"/>
        <p:guide orient="horz" pos="1119"/>
        <p:guide orient="horz" pos="2088"/>
        <p:guide pos="2909"/>
        <p:guide pos="4281"/>
        <p:guide pos="4209"/>
        <p:guide pos="5581"/>
        <p:guide pos="1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8/7/17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8/7/17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www.darkenergysurvey.org</a:t>
            </a:r>
            <a:r>
              <a:rPr lang="en-US" dirty="0" smtClean="0"/>
              <a:t>/the-des-project/science/four-probes/baryon-acoustic-oscillations/: Baryon acoustic oscillations (BAO) are a key measurement relating the physics of the early Universe to its history of expansion since. For roughly the first 380,000 years after the Big Bang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SDSS has used thousands of plug plates in its fourteen year history. These are large </a:t>
            </a:r>
            <a:r>
              <a:rPr lang="en-US" dirty="0" err="1" smtClean="0"/>
              <a:t>aluminium</a:t>
            </a:r>
            <a:r>
              <a:rPr lang="en-US" dirty="0" smtClean="0"/>
              <a:t> plates into which tiny holes are drilled. Each hole has an optical </a:t>
            </a:r>
            <a:r>
              <a:rPr lang="en-US" dirty="0" err="1" smtClean="0"/>
              <a:t>fibre</a:t>
            </a:r>
            <a:r>
              <a:rPr lang="en-US" dirty="0" smtClean="0"/>
              <a:t> plugged into it (by hand by our plate </a:t>
            </a:r>
            <a:r>
              <a:rPr lang="en-US" dirty="0" err="1" smtClean="0"/>
              <a:t>pluggers</a:t>
            </a:r>
            <a:r>
              <a:rPr lang="en-US" dirty="0" smtClean="0"/>
              <a:t>). Each hole corresponds to the sky location where there is an object (a star or a galaxy) which SDSS wants to measure a spectrum for.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billions</a:t>
            </a:r>
            <a:r>
              <a:rPr lang="en-US" baseline="0" dirty="0" smtClean="0"/>
              <a:t> light years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8/8/17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4" y="171450"/>
            <a:ext cx="5147247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96760" y="3573511"/>
            <a:ext cx="3242440" cy="700088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7" y="446685"/>
            <a:ext cx="4367577" cy="2601314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3312414"/>
            <a:ext cx="1801368" cy="121162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8" y="4776604"/>
            <a:ext cx="2864157" cy="273844"/>
          </a:xfr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4776604"/>
            <a:ext cx="925708" cy="273844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5596760" y="43348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August 7, 2017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5596760" y="173736"/>
            <a:ext cx="1558744" cy="154305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5596760" y="1783080"/>
            <a:ext cx="728876" cy="72009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7258367" y="173736"/>
            <a:ext cx="1566435" cy="154305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44304" y="2591239"/>
            <a:ext cx="711200" cy="721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861" y="1787313"/>
            <a:ext cx="716640" cy="71664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596760" y="2591239"/>
            <a:ext cx="723900" cy="721176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367" y="1783080"/>
            <a:ext cx="1566435" cy="15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10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337666"/>
            <a:ext cx="8499496" cy="57710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363" y="1096896"/>
            <a:ext cx="6224570" cy="22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060176"/>
            <a:ext cx="6938610" cy="1529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8" y="1124668"/>
            <a:ext cx="6171003" cy="1394984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0"/>
            <a:ext cx="1676400" cy="3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2857958"/>
            <a:ext cx="4214812" cy="35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1" y="1786717"/>
            <a:ext cx="6586999" cy="700088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825503" y="2666777"/>
            <a:ext cx="723884" cy="716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098" y="2667081"/>
            <a:ext cx="716640" cy="716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9274" y="2667081"/>
            <a:ext cx="723900" cy="723900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7302504" y="1060175"/>
            <a:ext cx="1538234" cy="1529334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5663383" y="2661458"/>
            <a:ext cx="722970" cy="721176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2440821"/>
            <a:ext cx="1801368" cy="1211580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4" y="2662544"/>
            <a:ext cx="72009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1"/>
            <a:ext cx="16764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5360"/>
            <a:ext cx="4038600" cy="364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5360"/>
            <a:ext cx="4038600" cy="364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810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924"/>
            <a:ext cx="4040188" cy="31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810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17924"/>
            <a:ext cx="4041775" cy="31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93379"/>
            <a:ext cx="3008313" cy="77288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379"/>
            <a:ext cx="5111750" cy="3701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46598"/>
            <a:ext cx="3008313" cy="2848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4035"/>
            <a:ext cx="5486400" cy="2621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8" name="Picture 1" descr="NERSC-logo-color-transparent-edges.gif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14" y="268243"/>
            <a:ext cx="1143000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360342" y="774770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34902"/>
            <a:ext cx="6819032" cy="57710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1"/>
            <a:ext cx="16764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4707920"/>
            <a:ext cx="451276" cy="3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5.jp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0" y="3393451"/>
            <a:ext cx="3242440" cy="130890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Jialin </a:t>
            </a:r>
            <a:r>
              <a:rPr lang="en-US" sz="1800" dirty="0" smtClean="0"/>
              <a:t>Liu</a:t>
            </a:r>
            <a:r>
              <a:rPr lang="en-US" sz="1800" dirty="0"/>
              <a:t> </a:t>
            </a:r>
            <a:r>
              <a:rPr lang="en-US" sz="1300" dirty="0" smtClean="0">
                <a:solidFill>
                  <a:schemeClr val="accent5"/>
                </a:solidFill>
              </a:rPr>
              <a:t>Data Analytics &amp; Service Group</a:t>
            </a:r>
            <a:r>
              <a:rPr lang="en-US" sz="1300" dirty="0">
                <a:solidFill>
                  <a:schemeClr val="accent5"/>
                </a:solidFill>
              </a:rPr>
              <a:t/>
            </a:r>
            <a:br>
              <a:rPr lang="en-US" sz="1300" dirty="0">
                <a:solidFill>
                  <a:schemeClr val="accent5"/>
                </a:solidFill>
              </a:rPr>
            </a:br>
            <a:r>
              <a:rPr lang="en-US" sz="1800" dirty="0" smtClean="0"/>
              <a:t>Debbie </a:t>
            </a:r>
            <a:r>
              <a:rPr lang="en-US" sz="1800" dirty="0"/>
              <a:t>Bard, </a:t>
            </a:r>
            <a:r>
              <a:rPr lang="en-US" sz="1800" dirty="0" err="1"/>
              <a:t>Quincey</a:t>
            </a:r>
            <a:r>
              <a:rPr lang="en-US" sz="1800" dirty="0"/>
              <a:t> </a:t>
            </a:r>
            <a:r>
              <a:rPr lang="en-US" sz="1800" dirty="0" err="1"/>
              <a:t>Koziol</a:t>
            </a:r>
            <a:r>
              <a:rPr lang="en-US" sz="1800" dirty="0"/>
              <a:t>, Stephen Bailey, </a:t>
            </a:r>
            <a:r>
              <a:rPr lang="en-US" sz="1800" dirty="0" err="1"/>
              <a:t>Prabhat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rgbClr val="679AC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Searching for Millions of Objects in the BOSS Spectroscopic Survey Data with H5Boss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5687" y="4194521"/>
            <a:ext cx="433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York Scientific Data Summit</a:t>
            </a:r>
          </a:p>
          <a:p>
            <a:pPr algn="ctr"/>
            <a:r>
              <a:rPr lang="en-US" dirty="0" smtClean="0"/>
              <a:t>Aug 9 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Structure is Simpler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179029" y="4782102"/>
            <a:ext cx="925708" cy="273844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h5boss_fits2h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86" y="811576"/>
            <a:ext cx="3251086" cy="4185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4381" y="811576"/>
            <a:ext cx="676213" cy="4185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2816" y="817074"/>
            <a:ext cx="676213" cy="183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0594" y="995161"/>
            <a:ext cx="575720" cy="40607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00296" y="995161"/>
            <a:ext cx="575720" cy="1154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81226" y="1109074"/>
            <a:ext cx="575720" cy="1154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62007" y="1319204"/>
            <a:ext cx="575720" cy="11659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91225" y="2807650"/>
            <a:ext cx="575720" cy="11659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91526" y="1004107"/>
            <a:ext cx="4352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Leverage HDF5 hierarchy, e.g., subgroups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Group data by objects, i.e., </a:t>
            </a:r>
            <a:r>
              <a:rPr lang="en-US" dirty="0" err="1" smtClean="0"/>
              <a:t>FiberID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Union variables into table records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76" y="2807650"/>
            <a:ext cx="5509555" cy="21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is Happier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40795"/>
              </p:ext>
            </p:extLst>
          </p:nvPr>
        </p:nvGraphicFramePr>
        <p:xfrm>
          <a:off x="1069445" y="1611156"/>
          <a:ext cx="7283979" cy="12740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6479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28575" marR="28575" marT="19050" marB="19050" anchor="b"/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H5BOSS Selected</a:t>
                      </a:r>
                    </a:p>
                  </a:txBody>
                  <a:tcPr marL="28575" marR="28575" marT="19050" marB="1905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SDSSIII Released</a:t>
                      </a:r>
                    </a:p>
                  </a:txBody>
                  <a:tcPr marL="28575" marR="28575" marT="19050" marB="1905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Folders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Files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err="1"/>
                        <a:t>Inodes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Size(TB)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Files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Inodes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Size(TB)</a:t>
                      </a:r>
                    </a:p>
                  </a:txBody>
                  <a:tcPr marL="28575" marR="28575" marT="19050" marB="19050" anchor="b"/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FITS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4,888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89,816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94,704</a:t>
                      </a:r>
                      <a:endParaRPr lang="en-US" sz="1600" dirty="0"/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6.4</a:t>
                      </a:r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276,575</a:t>
                      </a:r>
                      <a:endParaRPr lang="en-US" sz="1600" dirty="0"/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281,463</a:t>
                      </a:r>
                      <a:endParaRPr lang="en-US" sz="1600" dirty="0"/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11</a:t>
                      </a:r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HDF5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2,444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2,445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3.2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2,444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2,445</a:t>
                      </a:r>
                      <a:endParaRPr lang="en-US" sz="16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NA</a:t>
                      </a: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91" y="3502308"/>
            <a:ext cx="1139611" cy="783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83" y="2224990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583" y="2515888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2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</a:t>
            </a:r>
            <a:r>
              <a:rPr lang="en-US" dirty="0" smtClean="0"/>
              <a:t>Programming and I/O?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22084" y="1294414"/>
            <a:ext cx="4572000" cy="88229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63550" indent="-28575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HDUs</a:t>
            </a:r>
            <a:r>
              <a:rPr lang="en-US" sz="1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WAVE and FLUX </a:t>
            </a:r>
          </a:p>
          <a:p>
            <a:pPr marL="463550" indent="-28575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HDUs: WAVE, FLUX, IVAR, and MASK  </a:t>
            </a:r>
          </a:p>
          <a:p>
            <a:pPr marL="463550" indent="-28575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All HDUs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7774" y="2255463"/>
            <a:ext cx="265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Analytics Patterns Matters</a:t>
            </a:r>
          </a:p>
        </p:txBody>
      </p:sp>
      <p:pic>
        <p:nvPicPr>
          <p:cNvPr id="15" name="Picture 14" descr="1ssd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2" y="2874932"/>
            <a:ext cx="1355369" cy="9135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79723" y="2966219"/>
            <a:ext cx="1706059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Other factors?</a:t>
            </a:r>
          </a:p>
          <a:p>
            <a:pPr marL="342900" indent="-342900">
              <a:buAutoNum type="arabicPeriod"/>
            </a:pPr>
            <a:r>
              <a:rPr lang="en-US" dirty="0" smtClean="0"/>
              <a:t>Python</a:t>
            </a:r>
          </a:p>
          <a:p>
            <a:pPr marL="342900" indent="-342900">
              <a:buAutoNum type="arabicPeriod"/>
            </a:pPr>
            <a:r>
              <a:rPr lang="en-US" dirty="0" smtClean="0"/>
              <a:t>Mpi4py</a:t>
            </a:r>
          </a:p>
          <a:p>
            <a:pPr marL="342900" indent="-342900">
              <a:buAutoNum type="arabicPeriod"/>
            </a:pPr>
            <a:r>
              <a:rPr lang="en-US" dirty="0" smtClean="0"/>
              <a:t>H5py</a:t>
            </a:r>
          </a:p>
          <a:p>
            <a:pPr marL="342900" indent="-342900">
              <a:buAutoNum type="arabicPeriod"/>
            </a:pPr>
            <a:r>
              <a:rPr lang="en-US" dirty="0" smtClean="0"/>
              <a:t>Lustre</a:t>
            </a:r>
          </a:p>
          <a:p>
            <a:pPr marL="342900" indent="-342900">
              <a:buAutoNum type="arabicPeriod"/>
            </a:pP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810947" y="2966219"/>
            <a:ext cx="2169736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I/O Patterns?</a:t>
            </a:r>
          </a:p>
          <a:p>
            <a:pPr marL="342900" indent="-342900">
              <a:buAutoNum type="arabicPeriod"/>
            </a:pPr>
            <a:r>
              <a:rPr lang="en-US" dirty="0" smtClean="0"/>
              <a:t>Random</a:t>
            </a:r>
          </a:p>
          <a:p>
            <a:pPr marL="342900" indent="-342900">
              <a:buAutoNum type="arabicPeriod"/>
            </a:pPr>
            <a:r>
              <a:rPr lang="en-US" dirty="0" smtClean="0"/>
              <a:t>Read/Write</a:t>
            </a:r>
          </a:p>
          <a:p>
            <a:pPr marL="342900" indent="-342900">
              <a:buAutoNum type="arabicPeriod"/>
            </a:pPr>
            <a:r>
              <a:rPr lang="en-US" dirty="0" smtClean="0"/>
              <a:t>Small IO</a:t>
            </a:r>
          </a:p>
          <a:p>
            <a:pPr marL="342900" indent="-342900">
              <a:buAutoNum type="arabicPeriod"/>
            </a:pPr>
            <a:r>
              <a:rPr lang="en-US" dirty="0" smtClean="0"/>
              <a:t>Millions Datasets</a:t>
            </a:r>
          </a:p>
          <a:p>
            <a:pPr marL="342900" indent="-342900">
              <a:buAutoNum type="arabicPeriod"/>
            </a:pP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9" name="Picture 18" descr="download1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3" y="4064555"/>
            <a:ext cx="1762927" cy="4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Reading ‘Flux’ </a:t>
            </a:r>
            <a:r>
              <a:rPr lang="en-US" sz="2400" dirty="0" smtClean="0"/>
              <a:t>HDU (Single Variable) </a:t>
            </a:r>
            <a:r>
              <a:rPr lang="en-US" sz="2400" dirty="0" smtClean="0"/>
              <a:t>in </a:t>
            </a:r>
            <a:r>
              <a:rPr lang="en-US" sz="2400" dirty="0" smtClean="0"/>
              <a:t>FITS </a:t>
            </a:r>
            <a:r>
              <a:rPr lang="en-US" sz="2400" dirty="0" smtClean="0"/>
              <a:t>and HDF5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542" y="1110904"/>
            <a:ext cx="6203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Programming interface is similar, </a:t>
            </a:r>
            <a:r>
              <a:rPr lang="en-US" dirty="0" smtClean="0"/>
              <a:t>FITS </a:t>
            </a:r>
            <a:r>
              <a:rPr lang="en-US" dirty="0" smtClean="0"/>
              <a:t>users can quickly pick it up</a:t>
            </a:r>
          </a:p>
          <a:p>
            <a:pPr lvl="1"/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Query/Reading Plate</a:t>
            </a:r>
            <a:r>
              <a:rPr lang="en-US" sz="1600" dirty="0"/>
              <a:t>: 4857, </a:t>
            </a:r>
            <a:r>
              <a:rPr lang="en-US" sz="1600" dirty="0" smtClean="0"/>
              <a:t>Mjd</a:t>
            </a:r>
            <a:r>
              <a:rPr lang="en-US" sz="1600" dirty="0"/>
              <a:t>: 55711, </a:t>
            </a:r>
            <a:r>
              <a:rPr lang="en-US" sz="1600" dirty="0" smtClean="0"/>
              <a:t>Fiber</a:t>
            </a:r>
            <a:r>
              <a:rPr lang="en-US" sz="1600" dirty="0"/>
              <a:t>: 4, FLUX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06630" y="2843478"/>
            <a:ext cx="173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with </a:t>
            </a:r>
            <a:r>
              <a:rPr lang="en-US" dirty="0" err="1" smtClean="0"/>
              <a:t>FITSio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06630" y="4215412"/>
            <a:ext cx="166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with H5py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97" y="2075832"/>
            <a:ext cx="6956533" cy="27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Reading ‘Flux’ HDU (Single Variable) in FITS and HDF5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542" y="1110904"/>
            <a:ext cx="474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</a:t>
            </a:r>
            <a:r>
              <a:rPr lang="en-US" sz="1600" dirty="0" smtClean="0"/>
              <a:t>10/100/1000/10000 </a:t>
            </a:r>
            <a:r>
              <a:rPr lang="en-US" sz="1600" dirty="0" smtClean="0"/>
              <a:t>FLUX, </a:t>
            </a:r>
            <a:r>
              <a:rPr lang="en-US" sz="1600" b="1" dirty="0"/>
              <a:t>Serial</a:t>
            </a:r>
            <a:r>
              <a:rPr lang="en-US" sz="1600" dirty="0"/>
              <a:t> IO </a:t>
            </a:r>
            <a:r>
              <a:rPr lang="en-US" sz="1600" dirty="0" smtClean="0"/>
              <a:t>Performance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55920" y="2626789"/>
            <a:ext cx="3249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Pre-selected Files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Run sub-selection first,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Then read from this single </a:t>
            </a:r>
            <a:r>
              <a:rPr lang="en-US" dirty="0" smtClean="0"/>
              <a:t>file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2X-3.2X speedup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55436"/>
            <a:ext cx="4373236" cy="29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42" y="134902"/>
            <a:ext cx="6524216" cy="57710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Reading Multiple </a:t>
            </a:r>
            <a:r>
              <a:rPr lang="en-US" sz="2400" dirty="0" smtClean="0"/>
              <a:t>HDUs (Variables) </a:t>
            </a:r>
            <a:r>
              <a:rPr lang="en-US" sz="2400" dirty="0" smtClean="0"/>
              <a:t>in </a:t>
            </a:r>
            <a:r>
              <a:rPr lang="en-US" sz="2400" dirty="0" smtClean="0"/>
              <a:t>FITS </a:t>
            </a:r>
            <a:r>
              <a:rPr lang="en-US" sz="2400" dirty="0" smtClean="0"/>
              <a:t>and HDF5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542" y="1110904"/>
            <a:ext cx="6203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Programming interface is similar, </a:t>
            </a:r>
            <a:r>
              <a:rPr lang="en-US" dirty="0" smtClean="0"/>
              <a:t>FITS </a:t>
            </a:r>
            <a:r>
              <a:rPr lang="en-US" dirty="0" smtClean="0"/>
              <a:t>users can quickly pick it up</a:t>
            </a:r>
          </a:p>
          <a:p>
            <a:pPr lvl="1"/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Query/Reading Plate</a:t>
            </a:r>
            <a:r>
              <a:rPr lang="en-US" sz="1600" dirty="0"/>
              <a:t>: 4857, </a:t>
            </a:r>
            <a:r>
              <a:rPr lang="en-US" sz="1600" dirty="0" smtClean="0"/>
              <a:t>Mjd</a:t>
            </a:r>
            <a:r>
              <a:rPr lang="en-US" sz="1600" dirty="0"/>
              <a:t>: 55711, </a:t>
            </a:r>
            <a:r>
              <a:rPr lang="en-US" sz="1600" dirty="0" smtClean="0"/>
              <a:t>Fiber</a:t>
            </a:r>
            <a:r>
              <a:rPr lang="en-US" sz="1600" dirty="0"/>
              <a:t>: 4, </a:t>
            </a:r>
            <a:r>
              <a:rPr lang="en-US" sz="1600" dirty="0" smtClean="0"/>
              <a:t>FLUX, IVAR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607"/>
            <a:ext cx="4416599" cy="1848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5313" y="3809571"/>
            <a:ext cx="178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HUDs Query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31" y="1882607"/>
            <a:ext cx="4652069" cy="1938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19767" y="3809571"/>
            <a:ext cx="162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</a:t>
            </a:r>
            <a:r>
              <a:rPr lang="en-US" dirty="0" smtClean="0"/>
              <a:t> HDUs Query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1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Multiple HDUs in </a:t>
            </a:r>
            <a:r>
              <a:rPr lang="en-US" dirty="0" smtClean="0"/>
              <a:t>FITS </a:t>
            </a:r>
            <a:r>
              <a:rPr lang="en-US" dirty="0" smtClean="0"/>
              <a:t>and HDF5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9809" y="3849276"/>
            <a:ext cx="187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Flux and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5363" y="3849276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All HDUs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22" y="4359772"/>
            <a:ext cx="9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2.8-4.3X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2632" y="4359772"/>
            <a:ext cx="9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3.6-3.9X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0" y="1241411"/>
            <a:ext cx="3624556" cy="2489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61" y="1241411"/>
            <a:ext cx="3756314" cy="24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60342" y="862077"/>
            <a:ext cx="5861036" cy="2892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</a:t>
            </a:r>
            <a:r>
              <a:rPr lang="en-US" dirty="0" smtClean="0"/>
              <a:t>Workflow, Scalability?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2748168" y="9600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2900568" y="11124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3052968" y="12648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3205368" y="14172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3289120" y="9600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3441520" y="11124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3593920" y="12648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3746320" y="14172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>
            <a:off x="3780439" y="9600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3932839" y="11124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4085239" y="12648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4237639" y="14172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4321391" y="9600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4473791" y="11124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4626191" y="12648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4778591" y="14172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/>
          <p:cNvSpPr/>
          <p:nvPr/>
        </p:nvSpPr>
        <p:spPr>
          <a:xfrm>
            <a:off x="4857071" y="9600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/>
          <p:cNvSpPr/>
          <p:nvPr/>
        </p:nvSpPr>
        <p:spPr>
          <a:xfrm>
            <a:off x="5009471" y="11124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5161871" y="12648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Same Side Corner Rectangle 27"/>
          <p:cNvSpPr/>
          <p:nvPr/>
        </p:nvSpPr>
        <p:spPr>
          <a:xfrm>
            <a:off x="5314271" y="14172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5398023" y="9600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Same Side Corner Rectangle 29"/>
          <p:cNvSpPr/>
          <p:nvPr/>
        </p:nvSpPr>
        <p:spPr>
          <a:xfrm>
            <a:off x="5550423" y="11124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5702823" y="12648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5855223" y="1417253"/>
            <a:ext cx="256063" cy="204819"/>
          </a:xfrm>
          <a:prstGeom prst="round2SameRect">
            <a:avLst/>
          </a:prstGeom>
          <a:solidFill>
            <a:srgbClr val="84C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564852" y="1633856"/>
            <a:ext cx="196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Converted </a:t>
            </a:r>
            <a:r>
              <a:rPr lang="en-US" sz="1200" dirty="0" smtClean="0"/>
              <a:t>FITS Files </a:t>
            </a:r>
            <a:r>
              <a:rPr lang="en-US" sz="1200" dirty="0" smtClean="0"/>
              <a:t>in HDF5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785372" y="1417253"/>
            <a:ext cx="962796" cy="370153"/>
          </a:xfrm>
          <a:prstGeom prst="straightConnector1">
            <a:avLst/>
          </a:prstGeom>
          <a:ln w="57150" cmpd="sng">
            <a:solidFill>
              <a:schemeClr val="accent1">
                <a:lumMod val="40000"/>
                <a:lumOff val="6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 Same Side Corner Rectangle 35"/>
          <p:cNvSpPr/>
          <p:nvPr/>
        </p:nvSpPr>
        <p:spPr>
          <a:xfrm>
            <a:off x="2986727" y="2360894"/>
            <a:ext cx="457200" cy="432813"/>
          </a:xfrm>
          <a:prstGeom prst="round2SameRect">
            <a:avLst/>
          </a:prstGeom>
          <a:solidFill>
            <a:srgbClr val="84C0E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785372" y="1787406"/>
            <a:ext cx="962796" cy="522285"/>
          </a:xfrm>
          <a:prstGeom prst="straightConnector1">
            <a:avLst/>
          </a:prstGeom>
          <a:ln w="57150" cmpd="sng">
            <a:solidFill>
              <a:schemeClr val="accent1">
                <a:lumMod val="40000"/>
                <a:lumOff val="6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49037" y="2882349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Pre-selected File</a:t>
            </a:r>
          </a:p>
        </p:txBody>
      </p:sp>
      <p:sp>
        <p:nvSpPr>
          <p:cNvPr id="59" name="Bent Arrow 58"/>
          <p:cNvSpPr/>
          <p:nvPr/>
        </p:nvSpPr>
        <p:spPr>
          <a:xfrm rot="10800000">
            <a:off x="3725103" y="1919190"/>
            <a:ext cx="589689" cy="781002"/>
          </a:xfrm>
          <a:prstGeom prst="bentArrow">
            <a:avLst>
              <a:gd name="adj1" fmla="val 12841"/>
              <a:gd name="adj2" fmla="val 12843"/>
              <a:gd name="adj3" fmla="val 25000"/>
              <a:gd name="adj4" fmla="val 52435"/>
            </a:avLst>
          </a:prstGeom>
          <a:solidFill>
            <a:srgbClr val="84C0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5372" y="1238345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85372" y="2029292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28350" y="2165771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</a:t>
            </a:r>
          </a:p>
        </p:txBody>
      </p:sp>
      <p:sp>
        <p:nvSpPr>
          <p:cNvPr id="69" name="Oval 68"/>
          <p:cNvSpPr/>
          <p:nvPr/>
        </p:nvSpPr>
        <p:spPr>
          <a:xfrm>
            <a:off x="2292201" y="1681087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81558" y="2535103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3571780"/>
              </p:ext>
            </p:extLst>
          </p:nvPr>
        </p:nvGraphicFramePr>
        <p:xfrm>
          <a:off x="513055" y="2700193"/>
          <a:ext cx="988023" cy="7820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341"/>
                <a:gridCol w="329341"/>
                <a:gridCol w="329341"/>
              </a:tblGrid>
              <a:tr h="23683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</a:rPr>
                        <a:t>plate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</a:rPr>
                        <a:t>mjd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</a:rPr>
                        <a:t>fiber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</a:tr>
              <a:tr h="272625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4322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55532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32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</a:tr>
              <a:tr h="272625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5892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55598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25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 marL="51123" marR="51123" marT="25560" marB="2556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10741" y="1681087"/>
            <a:ext cx="262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028" y="2532065"/>
            <a:ext cx="262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3</a:t>
            </a:r>
            <a:endParaRPr lang="en-US" sz="1200" dirty="0"/>
          </a:p>
        </p:txBody>
      </p:sp>
      <p:sp>
        <p:nvSpPr>
          <p:cNvPr id="63" name="Rectangle 62"/>
          <p:cNvSpPr/>
          <p:nvPr/>
        </p:nvSpPr>
        <p:spPr>
          <a:xfrm>
            <a:off x="466646" y="1112452"/>
            <a:ext cx="1111648" cy="142265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299110" y="1594886"/>
            <a:ext cx="70440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68" name="Oval 67"/>
          <p:cNvSpPr/>
          <p:nvPr/>
        </p:nvSpPr>
        <p:spPr>
          <a:xfrm>
            <a:off x="513055" y="214104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238" y="2121625"/>
            <a:ext cx="262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1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876912" y="1112453"/>
            <a:ext cx="303409" cy="142265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497599" y="1625664"/>
            <a:ext cx="1062535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Meta Query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195156" y="1112453"/>
            <a:ext cx="310850" cy="141961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771190" y="1627741"/>
            <a:ext cx="1159292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Meta Reduce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2485" y="3460441"/>
            <a:ext cx="1318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Query Conditions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387520" y="1376016"/>
            <a:ext cx="612219" cy="0"/>
          </a:xfrm>
          <a:prstGeom prst="straightConnector1">
            <a:avLst/>
          </a:prstGeom>
          <a:ln w="57150" cmpd="sng">
            <a:solidFill>
              <a:schemeClr val="accent1">
                <a:lumMod val="40000"/>
                <a:lumOff val="6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99739" y="1149970"/>
            <a:ext cx="1433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</a:t>
            </a:r>
          </a:p>
          <a:p>
            <a:r>
              <a:rPr lang="en-US" sz="1200" dirty="0" smtClean="0"/>
              <a:t>(no write needed)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87520" y="2688804"/>
            <a:ext cx="612219" cy="0"/>
          </a:xfrm>
          <a:prstGeom prst="straightConnector1">
            <a:avLst/>
          </a:prstGeom>
          <a:ln w="57150" cmpd="sng">
            <a:solidFill>
              <a:schemeClr val="accent1">
                <a:lumMod val="40000"/>
                <a:lumOff val="6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999739" y="2462758"/>
            <a:ext cx="17426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</a:t>
            </a:r>
          </a:p>
          <a:p>
            <a:r>
              <a:rPr lang="en-US" sz="1200" dirty="0"/>
              <a:t>(no write </a:t>
            </a:r>
            <a:r>
              <a:rPr lang="en-US" sz="1200" dirty="0" smtClean="0"/>
              <a:t>needed </a:t>
            </a:r>
          </a:p>
          <a:p>
            <a:r>
              <a:rPr lang="en-US" sz="1200" dirty="0" smtClean="0"/>
              <a:t>if pre-selected file exists)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509271" y="1844626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1677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 and Lessons Learned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8" name="Picture 7" descr="h5boss_b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42" y="1060096"/>
            <a:ext cx="4371081" cy="2698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7530" y="3730991"/>
            <a:ext cx="4988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optimization, with 1k query, strong scaling: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Scalable on single node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scalable on multiple nodes</a:t>
            </a:r>
          </a:p>
        </p:txBody>
      </p:sp>
      <p:sp>
        <p:nvSpPr>
          <p:cNvPr id="10" name="Oval 9"/>
          <p:cNvSpPr/>
          <p:nvPr/>
        </p:nvSpPr>
        <p:spPr>
          <a:xfrm>
            <a:off x="4885677" y="2918661"/>
            <a:ext cx="901341" cy="6554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20" name="Oval 19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22" name="Oval 21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92" y="1033203"/>
            <a:ext cx="5524680" cy="37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0342" y="104278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BOSS: </a:t>
            </a:r>
            <a:r>
              <a:rPr lang="en-US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Baryon Oscillation Spectroscopic Survey – from </a:t>
            </a: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SDSS III</a:t>
            </a:r>
            <a:endParaRPr lang="en-US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2900" lvl="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Perform typical randomly generated query to extract small amount of stars/galaxies from </a:t>
            </a: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millions</a:t>
            </a:r>
          </a:p>
          <a:p>
            <a:pPr marL="342900" lvl="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Better </a:t>
            </a:r>
            <a:r>
              <a:rPr lang="en-US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fit to the cosmological </a:t>
            </a: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model than SDSS II</a:t>
            </a:r>
          </a:p>
          <a:p>
            <a:pPr marL="342900" lvl="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Dark </a:t>
            </a:r>
            <a:r>
              <a:rPr lang="en-US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energy and the origin of cosmic acceleration</a:t>
            </a:r>
            <a:endParaRPr lang="en-US" kern="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3" name="Shape 450" descr="cover_blake_BAO_p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439" y="1042784"/>
            <a:ext cx="2334119" cy="1306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451"/>
          <p:cNvSpPr txBox="1"/>
          <p:nvPr/>
        </p:nvSpPr>
        <p:spPr>
          <a:xfrm>
            <a:off x="5303439" y="2473288"/>
            <a:ext cx="2334119" cy="651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sz="1000" dirty="0" smtClean="0"/>
              <a:t>Baryon </a:t>
            </a:r>
            <a:r>
              <a:rPr lang="en-US" sz="1000" dirty="0"/>
              <a:t>acoustic oscillations in early universe, still can be seen in survey like </a:t>
            </a:r>
            <a:r>
              <a:rPr lang="en-US" sz="1000" b="1" dirty="0"/>
              <a:t>BOSS</a:t>
            </a:r>
            <a:r>
              <a:rPr lang="en-US" sz="1000" dirty="0"/>
              <a:t>, (courtesy of Chris Blake and Sam </a:t>
            </a:r>
            <a:r>
              <a:rPr lang="en-US" sz="1000" dirty="0" err="1"/>
              <a:t>Moorfield</a:t>
            </a:r>
            <a:r>
              <a:rPr lang="en-US" sz="10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439" y="3209150"/>
            <a:ext cx="1669205" cy="1934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9217" y="3489608"/>
            <a:ext cx="1939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Comparison of the power spectrum of SDSS-II LRGs and BOSS DR9 CMASS galaxies. Solid lines show the best-fit models. From Anderson et al. 2012.</a:t>
            </a:r>
          </a:p>
        </p:txBody>
      </p:sp>
    </p:spTree>
    <p:extLst>
      <p:ext uri="{BB962C8B-B14F-4D97-AF65-F5344CB8AC3E}">
        <p14:creationId xmlns:p14="http://schemas.microsoft.com/office/powerpoint/2010/main" val="27413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20" name="Oval 19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22" name="Oval 21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8145" y="964839"/>
            <a:ext cx="5959985" cy="2409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en-US" dirty="0" smtClean="0"/>
              <a:t>Each Process: </a:t>
            </a:r>
            <a:r>
              <a:rPr lang="en-US" dirty="0" smtClean="0"/>
              <a:t>Meta Query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Step 1: Files </a:t>
            </a:r>
            <a:r>
              <a:rPr lang="en-US" dirty="0" smtClean="0"/>
              <a:t>open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Step 2: Plate</a:t>
            </a:r>
            <a:r>
              <a:rPr lang="en-US" dirty="0" smtClean="0"/>
              <a:t>/mjd/fiber </a:t>
            </a:r>
            <a:r>
              <a:rPr lang="en-US" dirty="0" smtClean="0"/>
              <a:t>searching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en-US" dirty="0"/>
              <a:t>Each Process: Meta </a:t>
            </a:r>
            <a:r>
              <a:rPr lang="en-US" dirty="0" smtClean="0"/>
              <a:t>Reduce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Step 3</a:t>
            </a:r>
            <a:r>
              <a:rPr lang="en-US" dirty="0" smtClean="0"/>
              <a:t>: Key</a:t>
            </a:r>
            <a:r>
              <a:rPr lang="en-US" dirty="0" smtClean="0"/>
              <a:t>-value construction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en-US" dirty="0" smtClean="0"/>
              <a:t>All Processes: </a:t>
            </a:r>
            <a:r>
              <a:rPr lang="en-US" dirty="0" smtClean="0"/>
              <a:t>Meta Reduce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Step 4</a:t>
            </a:r>
            <a:r>
              <a:rPr lang="en-US" dirty="0" smtClean="0"/>
              <a:t>: </a:t>
            </a:r>
            <a:r>
              <a:rPr lang="en-US" dirty="0" smtClean="0"/>
              <a:t>All </a:t>
            </a:r>
            <a:r>
              <a:rPr lang="en-US" dirty="0" smtClean="0"/>
              <a:t>to all reduction to form a global shared k-v list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2931" y="3576275"/>
            <a:ext cx="4621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Checklist: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(key, v</a:t>
            </a:r>
            <a:r>
              <a:rPr lang="en-US" dirty="0" smtClean="0"/>
              <a:t>alue) </a:t>
            </a:r>
            <a:r>
              <a:rPr lang="en-US" dirty="0" smtClean="0"/>
              <a:t>structure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python overhead in MPI_allreduce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balance of the workload</a:t>
            </a:r>
          </a:p>
        </p:txBody>
      </p:sp>
    </p:spTree>
    <p:extLst>
      <p:ext uri="{BB962C8B-B14F-4D97-AF65-F5344CB8AC3E}">
        <p14:creationId xmlns:p14="http://schemas.microsoft.com/office/powerpoint/2010/main" val="39562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20" name="Oval 19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22" name="Oval 21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3573" y="851644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Why </a:t>
            </a:r>
            <a:r>
              <a:rPr lang="en-US" b="1" dirty="0" smtClean="0">
                <a:latin typeface="Times New Roman"/>
                <a:cs typeface="Times New Roman"/>
              </a:rPr>
              <a:t>mpi4py’s </a:t>
            </a:r>
            <a:r>
              <a:rPr lang="en-US" b="1" dirty="0" smtClean="0"/>
              <a:t>allreduce could be an issue?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4208" y="1330123"/>
            <a:ext cx="4267310" cy="27578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 </a:t>
            </a:r>
            <a:r>
              <a:rPr lang="en-US" sz="1600" dirty="0" smtClean="0"/>
              <a:t>allreduce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smtClean="0"/>
              <a:t>Allreduce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134208" y="1652738"/>
            <a:ext cx="435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Lowercase: generic </a:t>
            </a:r>
            <a:r>
              <a:rPr lang="en-US" sz="1400" dirty="0"/>
              <a:t>Python </a:t>
            </a:r>
            <a:r>
              <a:rPr lang="en-US" sz="1400" dirty="0" smtClean="0"/>
              <a:t>objects, send(), </a:t>
            </a:r>
            <a:r>
              <a:rPr lang="en-US" sz="1400" dirty="0" err="1" smtClean="0"/>
              <a:t>recv</a:t>
            </a:r>
            <a:r>
              <a:rPr lang="en-US" sz="1400" dirty="0" smtClean="0"/>
              <a:t>(), </a:t>
            </a:r>
            <a:r>
              <a:rPr lang="en-US" sz="1400" dirty="0" err="1" smtClean="0"/>
              <a:t>etc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Upper</a:t>
            </a:r>
            <a:r>
              <a:rPr lang="en-US" sz="1400" dirty="0"/>
              <a:t>-</a:t>
            </a:r>
            <a:r>
              <a:rPr lang="en-US" sz="1400" dirty="0" smtClean="0"/>
              <a:t>case: buffer like object, Send</a:t>
            </a:r>
            <a:r>
              <a:rPr lang="en-US" sz="1400" dirty="0"/>
              <a:t>(), </a:t>
            </a:r>
            <a:r>
              <a:rPr lang="en-US" sz="1400" dirty="0" err="1"/>
              <a:t>Recv</a:t>
            </a:r>
            <a:r>
              <a:rPr lang="en-US" sz="1400" dirty="0"/>
              <a:t>()</a:t>
            </a:r>
            <a:r>
              <a:rPr lang="en-US" sz="1400" dirty="0" smtClean="0"/>
              <a:t>, </a:t>
            </a:r>
            <a:r>
              <a:rPr lang="en-US" sz="1400" dirty="0" err="1" smtClean="0"/>
              <a:t>etc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134208" y="2227248"/>
            <a:ext cx="4267310" cy="28668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2. pickling &amp; unpickling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134207" y="2617827"/>
            <a:ext cx="773885" cy="3725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sender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3102" y="2617827"/>
            <a:ext cx="928416" cy="3725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receiver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4207" y="3246369"/>
            <a:ext cx="773885" cy="3725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pickling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3102" y="3246369"/>
            <a:ext cx="928416" cy="3725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unpickling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053772" y="3856365"/>
            <a:ext cx="2988591" cy="251488"/>
            <a:chOff x="2053772" y="3856365"/>
            <a:chExt cx="2988591" cy="251488"/>
          </a:xfrm>
        </p:grpSpPr>
        <p:sp>
          <p:nvSpPr>
            <p:cNvPr id="42" name="Rectangle 41"/>
            <p:cNvSpPr/>
            <p:nvPr/>
          </p:nvSpPr>
          <p:spPr>
            <a:xfrm flipV="1">
              <a:off x="2053772" y="3856365"/>
              <a:ext cx="2988591" cy="251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07922" y="3876212"/>
              <a:ext cx="773885" cy="172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dispatching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34207" y="3876212"/>
              <a:ext cx="773885" cy="172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allocation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16078" y="3876212"/>
              <a:ext cx="773885" cy="172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packing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/>
          <p:cNvCxnSpPr>
            <a:stCxn id="6" idx="2"/>
            <a:endCxn id="26" idx="0"/>
          </p:cNvCxnSpPr>
          <p:nvPr/>
        </p:nvCxnSpPr>
        <p:spPr>
          <a:xfrm>
            <a:off x="3521150" y="2990361"/>
            <a:ext cx="0" cy="256008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21150" y="3618903"/>
            <a:ext cx="0" cy="256008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37758" y="2990361"/>
            <a:ext cx="0" cy="256008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37758" y="3618903"/>
            <a:ext cx="0" cy="256008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443462" y="3856365"/>
            <a:ext cx="2988591" cy="251488"/>
            <a:chOff x="5443462" y="3856365"/>
            <a:chExt cx="2988591" cy="251488"/>
          </a:xfrm>
        </p:grpSpPr>
        <p:sp>
          <p:nvSpPr>
            <p:cNvPr id="34" name="Rectangle 33"/>
            <p:cNvSpPr/>
            <p:nvPr/>
          </p:nvSpPr>
          <p:spPr>
            <a:xfrm>
              <a:off x="5578526" y="3881757"/>
              <a:ext cx="773885" cy="172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allocation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0815" y="3876212"/>
              <a:ext cx="773885" cy="172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translation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86682" y="3881757"/>
              <a:ext cx="773885" cy="172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unpacking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5443462" y="3856365"/>
              <a:ext cx="2988591" cy="251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1600679"/>
              </p:ext>
            </p:extLst>
          </p:nvPr>
        </p:nvGraphicFramePr>
        <p:xfrm>
          <a:off x="3006110" y="4530464"/>
          <a:ext cx="1030080" cy="2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</a:tblGrid>
              <a:tr h="20482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6060625"/>
              </p:ext>
            </p:extLst>
          </p:nvPr>
        </p:nvGraphicFramePr>
        <p:xfrm>
          <a:off x="6422718" y="4530464"/>
          <a:ext cx="1030080" cy="2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  <a:gridCol w="103008"/>
              </a:tblGrid>
              <a:tr h="20482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804" marR="38804" marT="19404" marB="1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3521150" y="4181968"/>
            <a:ext cx="0" cy="256008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37758" y="4181968"/>
            <a:ext cx="0" cy="256008"/>
          </a:xfrm>
          <a:prstGeom prst="straightConnector1">
            <a:avLst/>
          </a:prstGeom>
          <a:ln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49464" y="2804094"/>
            <a:ext cx="2112264" cy="0"/>
          </a:xfrm>
          <a:prstGeom prst="straightConnector1">
            <a:avLst/>
          </a:prstGeom>
          <a:ln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49464" y="4623449"/>
            <a:ext cx="2112264" cy="0"/>
          </a:xfrm>
          <a:prstGeom prst="straightConnector1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49353" y="2821807"/>
            <a:ext cx="66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direct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49353" y="4607327"/>
            <a:ext cx="65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 </a:t>
            </a:r>
            <a:r>
              <a:rPr lang="en-US" sz="1600" dirty="0" err="1" smtClean="0"/>
              <a:t>mpi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143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 animBg="1"/>
      <p:bldP spid="6" grpId="0" animBg="1"/>
      <p:bldP spid="25" grpId="0" animBg="1"/>
      <p:bldP spid="26" grpId="0" animBg="1"/>
      <p:bldP spid="27" grpId="0" animBg="1"/>
      <p:bldP spid="17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20" name="Oval 19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22" name="Oval 21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18572" y="2000490"/>
            <a:ext cx="4670585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K: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b[‘3666/55159/599/</a:t>
            </a:r>
            <a:r>
              <a:rPr lang="en-US" sz="1200" dirty="0" err="1" smtClean="0">
                <a:solidFill>
                  <a:srgbClr val="000000"/>
                </a:solidFill>
                <a:latin typeface="+mj-lt"/>
              </a:rPr>
              <a:t>coadd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]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V: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(([((WAVE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, 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&lt;f4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(FLUX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, 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&lt;f4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(IVAR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, 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&lt;f4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 (AND_MAKS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, 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&lt;i4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),(OR_MASK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, 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&lt;i4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(‘WAVEDISP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&lt;f4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 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(SKY, 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&lt;f4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),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(MODEL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,‘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&lt;f4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)]),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(4619,)</a:t>
            </a:r>
            <a:r>
              <a:rPr lang="mr-IN" sz="12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‘/global/cscratch1/</a:t>
            </a:r>
            <a:r>
              <a:rPr lang="en-US" sz="1200" dirty="0" err="1" smtClean="0">
                <a:solidFill>
                  <a:srgbClr val="000000"/>
                </a:solidFill>
                <a:latin typeface="+mj-lt"/>
              </a:rPr>
              <a:t>sd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200" dirty="0" err="1" smtClean="0">
                <a:solidFill>
                  <a:srgbClr val="000000"/>
                </a:solidFill>
                <a:latin typeface="+mj-lt"/>
              </a:rPr>
              <a:t>jialin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/h5boss/3666-55159.hdf5’)</a:t>
            </a:r>
            <a:endParaRPr lang="en-US" sz="12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18572" y="1328357"/>
            <a:ext cx="2855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Key: Path to HDF5 dataset</a:t>
            </a:r>
          </a:p>
          <a:p>
            <a:r>
              <a:rPr lang="en-US" sz="1600" dirty="0" smtClean="0"/>
              <a:t>Value: (type, shape, path to file)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6231" y="3398324"/>
            <a:ext cx="23609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Key: Path to HDF5 dataset</a:t>
            </a:r>
          </a:p>
          <a:p>
            <a:r>
              <a:rPr lang="en-US" sz="1600" dirty="0" smtClean="0"/>
              <a:t>Value: shape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18572" y="4039628"/>
            <a:ext cx="4670585" cy="4616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K: (</a:t>
            </a:r>
            <a:r>
              <a:rPr lang="en-US" sz="1200" b="1" dirty="0" err="1" smtClean="0">
                <a:solidFill>
                  <a:srgbClr val="000000"/>
                </a:solidFill>
                <a:latin typeface="+mj-lt"/>
              </a:rPr>
              <a:t>str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)  “</a:t>
            </a:r>
            <a:r>
              <a:rPr lang="en-US" sz="1200" dirty="0">
                <a:solidFill>
                  <a:srgbClr val="000000"/>
                </a:solidFill>
              </a:rPr>
              <a:t>3666/55159/599/</a:t>
            </a:r>
            <a:r>
              <a:rPr lang="en-US" sz="1200" dirty="0" err="1">
                <a:solidFill>
                  <a:srgbClr val="000000"/>
                </a:solidFill>
              </a:rPr>
              <a:t>coadd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”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V: (</a:t>
            </a:r>
            <a:r>
              <a:rPr lang="en-US" sz="1200" b="1" dirty="0" err="1" smtClean="0">
                <a:solidFill>
                  <a:srgbClr val="000000"/>
                </a:solidFill>
                <a:latin typeface="+mj-lt"/>
              </a:rPr>
              <a:t>int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)  “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4619”</a:t>
            </a:r>
            <a:endParaRPr lang="en-US" sz="12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3573" y="960790"/>
            <a:ext cx="337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Simplify the key, value </a:t>
            </a:r>
            <a:r>
              <a:rPr lang="en-US" b="1" dirty="0" smtClean="0">
                <a:latin typeface="Times New Roman"/>
                <a:cs typeface="Times New Roman"/>
              </a:rPr>
              <a:t>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0836" y="2721555"/>
            <a:ext cx="8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560545" y="4085795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7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8208" y="3426355"/>
            <a:ext cx="345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Dynamic rebalance the workload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pic>
        <p:nvPicPr>
          <p:cNvPr id="21" name="Picture 20" descr="h5boss_unbalanc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56" y="871823"/>
            <a:ext cx="4078373" cy="25203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61119" y="3416388"/>
            <a:ext cx="22365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Balancing Factors: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Number of processes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Number of files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Number of fibers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Number of </a:t>
            </a:r>
            <a:r>
              <a:rPr lang="en-US" sz="1600" dirty="0" err="1" smtClean="0"/>
              <a:t>k,v</a:t>
            </a:r>
            <a:r>
              <a:rPr lang="en-US" sz="1600" dirty="0" smtClean="0"/>
              <a:t> pairs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1199" y="1902569"/>
            <a:ext cx="117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Imbalance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705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394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With workload finer rebalancing, 30X 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b="1" dirty="0" smtClean="0"/>
          </a:p>
        </p:txBody>
      </p:sp>
      <p:pic>
        <p:nvPicPr>
          <p:cNvPr id="2" name="Picture 1" descr="h5boss_balanc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23" y="1605905"/>
            <a:ext cx="4646136" cy="28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448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With optimized (</a:t>
            </a:r>
            <a:r>
              <a:rPr lang="en-US" b="1" dirty="0" err="1" smtClean="0">
                <a:latin typeface="Times New Roman"/>
                <a:cs typeface="Times New Roman"/>
              </a:rPr>
              <a:t>k,v</a:t>
            </a:r>
            <a:r>
              <a:rPr lang="en-US" b="1" dirty="0" smtClean="0">
                <a:latin typeface="Times New Roman"/>
                <a:cs typeface="Times New Roman"/>
              </a:rPr>
              <a:t>) structure, 19X further  </a:t>
            </a:r>
            <a:endParaRPr lang="en-US" sz="1600" dirty="0" smtClean="0">
              <a:latin typeface="Times New Roman"/>
              <a:cs typeface="Times New Roman"/>
            </a:endParaRPr>
          </a:p>
          <a:p>
            <a:endParaRPr lang="en-US" b="1" dirty="0" smtClean="0"/>
          </a:p>
        </p:txBody>
      </p:sp>
      <p:pic>
        <p:nvPicPr>
          <p:cNvPr id="21" name="Picture 20" descr="h5boss_npredu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22" y="1434136"/>
            <a:ext cx="4435061" cy="27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6678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After optimization: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Weak scaling to 1.6 million fiber query and 1600 </a:t>
            </a:r>
            <a:r>
              <a:rPr lang="en-US" b="1" dirty="0" smtClean="0">
                <a:latin typeface="Times New Roman"/>
                <a:cs typeface="Times New Roman"/>
              </a:rPr>
              <a:t>processes on Cori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92" y="1605906"/>
            <a:ext cx="4596006" cy="313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1423" y="2266753"/>
            <a:ext cx="2730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BOSS has 2.5 million unique objects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 will have O (100M)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4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174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Read is scalable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12" y="1607121"/>
            <a:ext cx="3759664" cy="2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413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Write </a:t>
            </a:r>
            <a:r>
              <a:rPr lang="en-US" b="1" dirty="0" smtClean="0">
                <a:latin typeface="Times New Roman"/>
                <a:cs typeface="Times New Roman"/>
              </a:rPr>
              <a:t>is not scalable: Small I/O, &lt; 1MB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pic>
        <p:nvPicPr>
          <p:cNvPr id="2" name="Picture 1" descr="h5boss_io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70" y="1317993"/>
            <a:ext cx="4521028" cy="3014019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6583286" y="1974961"/>
            <a:ext cx="2356081" cy="2334359"/>
            <a:chOff x="6583286" y="1974961"/>
            <a:chExt cx="2356081" cy="2334359"/>
          </a:xfrm>
        </p:grpSpPr>
        <p:sp>
          <p:nvSpPr>
            <p:cNvPr id="5" name="Rectangle 4"/>
            <p:cNvSpPr/>
            <p:nvPr/>
          </p:nvSpPr>
          <p:spPr>
            <a:xfrm>
              <a:off x="6974889" y="3611737"/>
              <a:ext cx="982239" cy="26790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1MB</a:t>
              </a:r>
              <a:endParaRPr lang="en-US" sz="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57128" y="3611737"/>
              <a:ext cx="982239" cy="26790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1MB</a:t>
              </a: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9542" y="4093876"/>
              <a:ext cx="7119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Lustre Stripe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74890" y="2865497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27290" y="3017897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35740" y="2374370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74620" y="2210120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4565" y="2883945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875675" y="2113461"/>
              <a:ext cx="0" cy="1494706"/>
            </a:xfrm>
            <a:prstGeom prst="straightConnector1">
              <a:avLst/>
            </a:prstGeom>
            <a:ln>
              <a:solidFill>
                <a:srgbClr val="CCFFCC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974889" y="4093876"/>
              <a:ext cx="1964478" cy="0"/>
            </a:xfrm>
            <a:prstGeom prst="straightConnector1">
              <a:avLst/>
            </a:prstGeom>
            <a:ln>
              <a:solidFill>
                <a:srgbClr val="CCFFCC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6495406" y="2638203"/>
              <a:ext cx="3912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Time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687" y="2942930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27020" y="2362520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44804" y="2630423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27401" y="2790530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41734" y="2210120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59518" y="2478023"/>
              <a:ext cx="79372" cy="2679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84214" y="3170297"/>
              <a:ext cx="79372" cy="2679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0" name="Left Brace 39"/>
            <p:cNvSpPr/>
            <p:nvPr/>
          </p:nvSpPr>
          <p:spPr>
            <a:xfrm rot="5400000">
              <a:off x="7405409" y="3055495"/>
              <a:ext cx="132539" cy="972803"/>
            </a:xfrm>
            <a:prstGeom prst="leftBrace">
              <a:avLst/>
            </a:prstGeom>
            <a:ln>
              <a:solidFill>
                <a:srgbClr val="CCFFCC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3132" y="3290623"/>
              <a:ext cx="3770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  <a:r>
                <a:rPr lang="en-US" sz="800" dirty="0" smtClean="0"/>
                <a:t>ock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21960" y="3184757"/>
              <a:ext cx="79372" cy="2679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586" y="1974961"/>
              <a:ext cx="7232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I/O Requests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2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32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Speedup write on Burst </a:t>
            </a:r>
            <a:r>
              <a:rPr lang="en-US" b="1" dirty="0" smtClean="0">
                <a:latin typeface="Times New Roman"/>
                <a:cs typeface="Times New Roman"/>
              </a:rPr>
              <a:t>buffer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74" y="1391804"/>
            <a:ext cx="4653298" cy="2947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5287" y="2157763"/>
            <a:ext cx="107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in</a:t>
            </a:r>
          </a:p>
          <a:p>
            <a:r>
              <a:rPr lang="en-US" dirty="0" smtClean="0"/>
              <a:t>Stage out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905929" y="3278058"/>
            <a:ext cx="5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5.5X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82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Collection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42" y="929801"/>
            <a:ext cx="3362353" cy="32749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342" y="4228675"/>
            <a:ext cx="3228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newscenter.lbl.gov</a:t>
            </a:r>
            <a:r>
              <a:rPr lang="en-US" sz="1000" dirty="0"/>
              <a:t>/2012/08/08/boss-sdss-dr9/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154" y="1214876"/>
            <a:ext cx="5118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Plate</a:t>
            </a:r>
            <a:r>
              <a:rPr lang="en-US" dirty="0" smtClean="0"/>
              <a:t>: Each plate contains 1000 objects, observed over full wavelength range 3600-10,000 Angstroms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MJD</a:t>
            </a:r>
            <a:r>
              <a:rPr lang="en-US" dirty="0" smtClean="0"/>
              <a:t> (Modified </a:t>
            </a:r>
            <a:r>
              <a:rPr lang="en-US" dirty="0"/>
              <a:t>Julian </a:t>
            </a:r>
            <a:r>
              <a:rPr lang="en-US" dirty="0" smtClean="0"/>
              <a:t>Date): The date of observation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Fiber</a:t>
            </a:r>
            <a:r>
              <a:rPr lang="en-US" dirty="0" smtClean="0"/>
              <a:t>: Optical fibers plugged into the hole of the Plate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1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114" y="958009"/>
            <a:ext cx="71031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xplored </a:t>
            </a:r>
            <a:r>
              <a:rPr lang="en-US" dirty="0"/>
              <a:t>the HDF5 format for </a:t>
            </a:r>
            <a:r>
              <a:rPr lang="en-US" dirty="0" smtClean="0"/>
              <a:t>replacing the </a:t>
            </a:r>
            <a:r>
              <a:rPr lang="en-US" dirty="0"/>
              <a:t>FITS </a:t>
            </a:r>
            <a:r>
              <a:rPr lang="en-US" dirty="0" smtClean="0"/>
              <a:t>format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Designed two structures based on access patterns </a:t>
            </a:r>
          </a:p>
          <a:p>
            <a:pPr marL="742950" lvl="1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2X-4X speedup</a:t>
            </a:r>
          </a:p>
          <a:p>
            <a:pPr marL="742950" lvl="1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Dramatic</a:t>
            </a:r>
            <a:r>
              <a:rPr lang="en-US" dirty="0"/>
              <a:t> </a:t>
            </a:r>
            <a:r>
              <a:rPr lang="en-US" dirty="0" smtClean="0"/>
              <a:t>reduction </a:t>
            </a:r>
            <a:r>
              <a:rPr lang="en-US" dirty="0"/>
              <a:t>in the the number of </a:t>
            </a:r>
            <a:r>
              <a:rPr lang="en-US" dirty="0" err="1"/>
              <a:t>inodes</a:t>
            </a:r>
            <a:r>
              <a:rPr lang="en-US" dirty="0"/>
              <a:t> or files</a:t>
            </a:r>
            <a:endParaRPr lang="en-US" dirty="0" smtClean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/>
              <a:t>H5Boss </a:t>
            </a:r>
            <a:r>
              <a:rPr lang="en-US" dirty="0"/>
              <a:t> </a:t>
            </a:r>
            <a:r>
              <a:rPr lang="en-US" dirty="0" smtClean="0"/>
              <a:t>supports </a:t>
            </a:r>
            <a:r>
              <a:rPr lang="en-US" dirty="0"/>
              <a:t>file </a:t>
            </a:r>
            <a:r>
              <a:rPr lang="en-US" dirty="0" smtClean="0"/>
              <a:t>manipulation and </a:t>
            </a:r>
            <a:r>
              <a:rPr lang="en-US" dirty="0"/>
              <a:t>data </a:t>
            </a:r>
            <a:r>
              <a:rPr lang="en-US" dirty="0" smtClean="0"/>
              <a:t>query</a:t>
            </a:r>
          </a:p>
          <a:p>
            <a:pPr marL="742950" lvl="1" indent="-285750">
              <a:lnSpc>
                <a:spcPct val="140000"/>
              </a:lnSpc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calable query </a:t>
            </a:r>
            <a:r>
              <a:rPr lang="en-US" dirty="0"/>
              <a:t>and read performance on millions of </a:t>
            </a:r>
            <a:r>
              <a:rPr lang="en-US" dirty="0" smtClean="0"/>
              <a:t>fiber</a:t>
            </a:r>
          </a:p>
          <a:p>
            <a:pPr marL="742950" lvl="1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Identified bottleneck in write, resolved with Burst Buffer, 5.5X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A comprehensive study meaningful for data management and analysis in </a:t>
            </a:r>
            <a:r>
              <a:rPr lang="en-US" dirty="0"/>
              <a:t>future sky </a:t>
            </a:r>
            <a:r>
              <a:rPr lang="en-US" dirty="0" smtClean="0"/>
              <a:t>survey, DESI, O (100 million) objects,  O(500M) </a:t>
            </a:r>
            <a:r>
              <a:rPr lang="en-US" dirty="0" err="1" smtClean="0"/>
              <a:t>spectras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3590" y="2129447"/>
            <a:ext cx="573099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dirty="0" smtClean="0"/>
              <a:t>Thanks and Questions?</a:t>
            </a:r>
          </a:p>
          <a:p>
            <a:pPr algn="ctr">
              <a:lnSpc>
                <a:spcPct val="140000"/>
              </a:lnSpc>
            </a:pPr>
            <a:r>
              <a:rPr lang="en-US" sz="2400" dirty="0"/>
              <a:t>https://</a:t>
            </a:r>
            <a:r>
              <a:rPr lang="en-US" sz="2400" dirty="0" err="1"/>
              <a:t>github.com</a:t>
            </a:r>
            <a:r>
              <a:rPr lang="en-US" sz="2400" dirty="0"/>
              <a:t>/</a:t>
            </a:r>
            <a:r>
              <a:rPr lang="en-US" sz="2400" dirty="0" err="1"/>
              <a:t>valiantljk</a:t>
            </a:r>
            <a:r>
              <a:rPr lang="en-US" sz="2400" dirty="0"/>
              <a:t>/h5boss</a:t>
            </a:r>
          </a:p>
        </p:txBody>
      </p:sp>
    </p:spTree>
    <p:extLst>
      <p:ext uri="{BB962C8B-B14F-4D97-AF65-F5344CB8AC3E}">
        <p14:creationId xmlns:p14="http://schemas.microsoft.com/office/powerpoint/2010/main" val="33278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‘Flux’ HDU in </a:t>
            </a:r>
            <a:r>
              <a:rPr lang="en-US" dirty="0" smtClean="0"/>
              <a:t>FITS </a:t>
            </a:r>
            <a:r>
              <a:rPr lang="en-US" dirty="0" smtClean="0"/>
              <a:t>and HDF5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542" y="1110904"/>
            <a:ext cx="32111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Serial</a:t>
            </a:r>
            <a:r>
              <a:rPr lang="en-US" dirty="0" smtClean="0"/>
              <a:t> IO Performance</a:t>
            </a:r>
          </a:p>
          <a:p>
            <a:pPr lvl="1"/>
            <a:r>
              <a:rPr lang="en-US" sz="1600" dirty="0" smtClean="0"/>
              <a:t>Read 10/100/1000/10000 flux </a:t>
            </a:r>
          </a:p>
        </p:txBody>
      </p:sp>
      <p:pic>
        <p:nvPicPr>
          <p:cNvPr id="5" name="Picture 4" descr="h5boss_singleHDU_r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41" y="1806649"/>
            <a:ext cx="4894829" cy="3024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7009" y="2497593"/>
            <a:ext cx="2766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Source Files</a:t>
            </a:r>
          </a:p>
          <a:p>
            <a:endParaRPr lang="en-US" dirty="0"/>
          </a:p>
          <a:p>
            <a:r>
              <a:rPr lang="en-US" dirty="0" smtClean="0"/>
              <a:t>Read directly from </a:t>
            </a:r>
          </a:p>
          <a:p>
            <a:r>
              <a:rPr lang="en-US" dirty="0" smtClean="0"/>
              <a:t>~2000 converted HDF5 files</a:t>
            </a:r>
          </a:p>
        </p:txBody>
      </p:sp>
    </p:spTree>
    <p:extLst>
      <p:ext uri="{BB962C8B-B14F-4D97-AF65-F5344CB8AC3E}">
        <p14:creationId xmlns:p14="http://schemas.microsoft.com/office/powerpoint/2010/main" val="92360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H5Boss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342" y="1310134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0342" y="1914348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945" y="131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945" y="1842003"/>
            <a:ext cx="6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</a:p>
        </p:txBody>
      </p:sp>
      <p:sp>
        <p:nvSpPr>
          <p:cNvPr id="11" name="Oval 10"/>
          <p:cNvSpPr/>
          <p:nvPr/>
        </p:nvSpPr>
        <p:spPr>
          <a:xfrm>
            <a:off x="360342" y="2508322"/>
            <a:ext cx="297033" cy="296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124" y="2496165"/>
            <a:ext cx="71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</p:txBody>
      </p:sp>
      <p:sp>
        <p:nvSpPr>
          <p:cNvPr id="13" name="Oval 12"/>
          <p:cNvSpPr/>
          <p:nvPr/>
        </p:nvSpPr>
        <p:spPr>
          <a:xfrm>
            <a:off x="359097" y="1308919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097" y="1913133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9097" y="2507107"/>
            <a:ext cx="297033" cy="296987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3573" y="851644"/>
            <a:ext cx="591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Write: File Creation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>
                <a:latin typeface="Times New Roman"/>
                <a:cs typeface="Times New Roman"/>
              </a:rPr>
              <a:t>Libversion</a:t>
            </a:r>
            <a:r>
              <a:rPr lang="en-US" b="1" dirty="0" smtClean="0">
                <a:latin typeface="Times New Roman"/>
                <a:cs typeface="Times New Roman"/>
              </a:rPr>
              <a:t>: Use ‘latest’ version format, not default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IO driver: Use default IO driver</a:t>
            </a:r>
            <a:endParaRPr lang="en-US" b="1" dirty="0" smtClean="0"/>
          </a:p>
        </p:txBody>
      </p:sp>
      <p:pic>
        <p:nvPicPr>
          <p:cNvPr id="2" name="Picture 1" descr="h5boss_file_cre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81" y="1914348"/>
            <a:ext cx="3767908" cy="23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7860" y="1242095"/>
            <a:ext cx="20954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194963"/>
                </a:solidFill>
                <a:latin typeface="Helvetica Neue Bold Condensed"/>
                <a:ea typeface="+mj-ea"/>
                <a:cs typeface="Helvetica Neue Bold Condensed"/>
              </a:rPr>
              <a:t>Scalability?</a:t>
            </a:r>
            <a:endParaRPr lang="en-US" dirty="0"/>
          </a:p>
        </p:txBody>
      </p:sp>
      <p:pic>
        <p:nvPicPr>
          <p:cNvPr id="8" name="Picture 7" descr="1ssd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5" y="1822301"/>
            <a:ext cx="1355369" cy="913509"/>
          </a:xfrm>
          <a:prstGeom prst="rect">
            <a:avLst/>
          </a:prstGeom>
        </p:spPr>
      </p:pic>
      <p:pic>
        <p:nvPicPr>
          <p:cNvPr id="9" name="Picture 8" descr="download1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5" y="4145512"/>
            <a:ext cx="3959248" cy="6310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73360" y="2092118"/>
            <a:ext cx="813101" cy="40252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h5py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78416" y="2092118"/>
            <a:ext cx="955716" cy="40252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mpi4py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52535" y="2092118"/>
            <a:ext cx="940770" cy="40252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numpy</a:t>
            </a:r>
            <a:endParaRPr lang="en-US" dirty="0"/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9" y="2940719"/>
            <a:ext cx="908642" cy="516073"/>
          </a:xfrm>
          <a:prstGeom prst="rect">
            <a:avLst/>
          </a:prstGeom>
        </p:spPr>
      </p:pic>
      <p:pic>
        <p:nvPicPr>
          <p:cNvPr id="15" name="Picture 14" descr="imag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27" y="3309683"/>
            <a:ext cx="2181229" cy="4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3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9152" y="1072242"/>
            <a:ext cx="4435752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Plate + MJD + Fiber </a:t>
            </a:r>
            <a:r>
              <a:rPr lang="en-US" dirty="0" smtClean="0"/>
              <a:t>uniquely determines a single observation of a single </a:t>
            </a:r>
            <a:r>
              <a:rPr lang="en-US" b="1" dirty="0" smtClean="0"/>
              <a:t>object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/>
              <a:t>Once FITS, Always FITS, formats has restriction</a:t>
            </a:r>
            <a:endParaRPr lang="en-US" b="1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/>
              <a:t>Finding an object is not scalable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/>
              <a:t>No parallel I/O library </a:t>
            </a:r>
            <a:endParaRPr lang="en-US" b="1" dirty="0" smtClean="0"/>
          </a:p>
        </p:txBody>
      </p:sp>
      <p:pic>
        <p:nvPicPr>
          <p:cNvPr id="11" name="Picture 10" descr="6656987819_4210b7fbd9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74" y="1860854"/>
            <a:ext cx="2304734" cy="1728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909" y="3735671"/>
            <a:ext cx="192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</a:t>
            </a:r>
            <a:r>
              <a:rPr lang="en-US" sz="1200" dirty="0"/>
              <a:t>c</a:t>
            </a:r>
            <a:r>
              <a:rPr lang="en-US" sz="1200" dirty="0" smtClean="0"/>
              <a:t>ourtesy of Brian Lee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223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7534" y="959211"/>
            <a:ext cx="47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Within each </a:t>
            </a:r>
            <a:r>
              <a:rPr lang="en-US" b="1" dirty="0" smtClean="0"/>
              <a:t>PLATE</a:t>
            </a:r>
            <a:r>
              <a:rPr lang="en-US" dirty="0" smtClean="0"/>
              <a:t> folder, hundreds of </a:t>
            </a:r>
            <a:r>
              <a:rPr lang="en-US" dirty="0" smtClean="0"/>
              <a:t>FITS </a:t>
            </a:r>
            <a:r>
              <a:rPr lang="en-US" dirty="0" smtClean="0"/>
              <a:t>Files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42" y="1328543"/>
            <a:ext cx="5047839" cy="1987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35" y="1925161"/>
            <a:ext cx="4709183" cy="2782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9134" y="3303695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Level Folder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52407" y="4591938"/>
            <a:ext cx="20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Level Folder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9" name="Shape 33"/>
          <p:cNvGraphicFramePr/>
          <p:nvPr>
            <p:extLst>
              <p:ext uri="{D42A27DB-BD31-4B8C-83A1-F6EECF244321}">
                <p14:modId xmlns:p14="http://schemas.microsoft.com/office/powerpoint/2010/main" val="3041768600"/>
              </p:ext>
            </p:extLst>
          </p:nvPr>
        </p:nvGraphicFramePr>
        <p:xfrm>
          <a:off x="1316825" y="2081160"/>
          <a:ext cx="6667500" cy="9555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H5BOSS Selected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SDSSIII Released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Folders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Files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err="1"/>
                        <a:t>Inodes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Size(TB)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Files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err="1"/>
                        <a:t>Inodes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Size(TB)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4,888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89,816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94,704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6.4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276,575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281,463</a:t>
                      </a:r>
                      <a:endParaRPr lang="en-US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/>
                        <a:t>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3352" y="3272188"/>
            <a:ext cx="220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Files/</a:t>
            </a:r>
            <a:r>
              <a:rPr lang="en-US" dirty="0" err="1" smtClean="0"/>
              <a:t>Inodes</a:t>
            </a:r>
            <a:r>
              <a:rPr lang="en-US" dirty="0" smtClean="0"/>
              <a:t> 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5435" y="3853274"/>
            <a:ext cx="395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Hundreds thousands of Files</a:t>
            </a:r>
          </a:p>
          <a:p>
            <a:r>
              <a:rPr lang="en-US" dirty="0" smtClean="0"/>
              <a:t>Hundreds thousands of </a:t>
            </a:r>
            <a:r>
              <a:rPr lang="en-US" dirty="0" err="1" smtClean="0"/>
              <a:t>Inodes</a:t>
            </a:r>
            <a:r>
              <a:rPr lang="en-US" dirty="0" smtClean="0"/>
              <a:t> Required</a:t>
            </a:r>
            <a:endParaRPr lang="en-US" dirty="0"/>
          </a:p>
          <a:p>
            <a:r>
              <a:rPr lang="en-US" dirty="0" smtClean="0"/>
              <a:t>TBs -&gt; PBs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2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Formats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9478" y="1049211"/>
            <a:ext cx="52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</a:t>
            </a:r>
            <a:r>
              <a:rPr lang="en-US" dirty="0" smtClean="0"/>
              <a:t>FITS </a:t>
            </a:r>
            <a:r>
              <a:rPr lang="en-US" dirty="0" smtClean="0"/>
              <a:t>File has several HDUs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Each HDU has Header Units and Data </a:t>
            </a:r>
            <a:r>
              <a:rPr lang="en-US" dirty="0" smtClean="0"/>
              <a:t>Units (optional)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63572" y="1828081"/>
            <a:ext cx="4572000" cy="2800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/>
              <a:t>Header unit </a:t>
            </a:r>
            <a:r>
              <a:rPr lang="en-US" sz="1600" dirty="0"/>
              <a:t>contains a sequence of fixed-length 80-character keyword records which have the general form:</a:t>
            </a:r>
          </a:p>
          <a:p>
            <a:endParaRPr lang="en-US" sz="1600" dirty="0"/>
          </a:p>
          <a:p>
            <a:r>
              <a:rPr lang="en-US" sz="1600" dirty="0" smtClean="0"/>
              <a:t>	KEYNAME </a:t>
            </a:r>
            <a:r>
              <a:rPr lang="en-US" sz="1600" dirty="0"/>
              <a:t>= value / comment </a:t>
            </a:r>
            <a:r>
              <a:rPr lang="en-US" sz="1600" dirty="0" smtClean="0"/>
              <a:t>string</a:t>
            </a:r>
          </a:p>
          <a:p>
            <a:endParaRPr lang="en-US" sz="1600" dirty="0"/>
          </a:p>
          <a:p>
            <a:r>
              <a:rPr lang="en-US" sz="1600" b="1" dirty="0" smtClean="0"/>
              <a:t>Data </a:t>
            </a:r>
            <a:r>
              <a:rPr lang="en-US" sz="1600" b="1" dirty="0" smtClean="0"/>
              <a:t>unit </a:t>
            </a:r>
            <a:r>
              <a:rPr lang="en-US" sz="1600" dirty="0"/>
              <a:t>is a multiple of 2880 bytes long, immediately follows the last 2880-byte block in the header </a:t>
            </a:r>
            <a:r>
              <a:rPr lang="en-US" sz="1600" dirty="0" smtClean="0"/>
              <a:t>unit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Image,</a:t>
            </a:r>
            <a:r>
              <a:rPr lang="en-US" sz="1600" dirty="0"/>
              <a:t> </a:t>
            </a:r>
            <a:r>
              <a:rPr lang="en-US" sz="1600" dirty="0" err="1" smtClean="0"/>
              <a:t>Ascii</a:t>
            </a:r>
            <a:r>
              <a:rPr lang="en-US" sz="1600" dirty="0" smtClean="0"/>
              <a:t>, Binary</a:t>
            </a:r>
          </a:p>
          <a:p>
            <a:endParaRPr lang="en-US" sz="1600" dirty="0"/>
          </a:p>
        </p:txBody>
      </p:sp>
      <p:pic>
        <p:nvPicPr>
          <p:cNvPr id="9" name="Picture 8" descr="h5boss_fit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2" y="1739222"/>
            <a:ext cx="3328041" cy="30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Data and Analysis: Analytics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0342" y="1250062"/>
            <a:ext cx="3232006" cy="231858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Step 1:</a:t>
            </a:r>
          </a:p>
          <a:p>
            <a:pPr marL="800100" lvl="1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Specify Plate, Mjd, Fiber </a:t>
            </a:r>
          </a:p>
          <a:p>
            <a:pPr marL="635000" lvl="1" defTabSz="9144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e.g., 4857 55711 332</a:t>
            </a:r>
          </a:p>
          <a:p>
            <a:pPr marL="34290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Step 2: </a:t>
            </a:r>
          </a:p>
          <a:p>
            <a:pPr marL="800100" lvl="1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Read HDUs</a:t>
            </a:r>
          </a:p>
          <a:p>
            <a:pPr marL="635000" lvl="1" defTabSz="9144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e.g., HDUs: Wave, Flux</a:t>
            </a:r>
          </a:p>
          <a:p>
            <a:pPr marL="342900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Step </a:t>
            </a: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3:</a:t>
            </a:r>
          </a:p>
          <a:p>
            <a:pPr marL="800100" lvl="1" indent="-16510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Perform Analytics </a:t>
            </a:r>
            <a:endParaRPr lang="en-US" sz="14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227" y="1267455"/>
            <a:ext cx="4572000" cy="88229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63550" indent="-28575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HDUs</a:t>
            </a:r>
            <a:r>
              <a:rPr lang="en-US" sz="1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WAVE and FLUX </a:t>
            </a:r>
          </a:p>
          <a:p>
            <a:pPr marL="463550" indent="-28575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HDUs: WAVE, FLUX, IVAR, and MASK  </a:t>
            </a:r>
          </a:p>
          <a:p>
            <a:pPr marL="463550" indent="-285750" defTabSz="91440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All HDUs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8114" y="3555073"/>
            <a:ext cx="229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0" defTabSz="9144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Typical Analytics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2364" y="2149748"/>
            <a:ext cx="244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defTabSz="9144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Example Query Patterns</a:t>
            </a:r>
            <a:endParaRPr lang="en-US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 descr="h5boss_fit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76" y="1283728"/>
            <a:ext cx="2680100" cy="2446030"/>
          </a:xfrm>
          <a:prstGeom prst="rect">
            <a:avLst/>
          </a:prstGeom>
        </p:spPr>
      </p:pic>
      <p:pic>
        <p:nvPicPr>
          <p:cNvPr id="16" name="Picture 15" descr="h5boss_fit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18" y="985531"/>
            <a:ext cx="2549420" cy="30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Fits to HDF5, </a:t>
            </a: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114" y="958009"/>
            <a:ext cx="7103112" cy="359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Format Matters:</a:t>
            </a:r>
          </a:p>
          <a:p>
            <a:pPr marL="800100" lvl="1" indent="-342900">
              <a:lnSpc>
                <a:spcPct val="120000"/>
              </a:lnSpc>
              <a:buAutoNum type="arabicPeriod"/>
            </a:pPr>
            <a:r>
              <a:rPr lang="en-US" sz="1600" dirty="0" smtClean="0"/>
              <a:t>File management</a:t>
            </a:r>
          </a:p>
          <a:p>
            <a:pPr marL="800100" lvl="1" indent="-342900">
              <a:lnSpc>
                <a:spcPct val="120000"/>
              </a:lnSpc>
              <a:buAutoNum type="arabicPeriod"/>
            </a:pPr>
            <a:r>
              <a:rPr lang="en-US" sz="1600" dirty="0" smtClean="0"/>
              <a:t>IO</a:t>
            </a:r>
            <a:endParaRPr lang="en-US" i="1" dirty="0"/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Whether HDF5 can be a better alternative for Fits ?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Related Work: </a:t>
            </a:r>
            <a:r>
              <a:rPr lang="en-US" sz="1600" b="1" dirty="0" smtClean="0"/>
              <a:t>Fits2HDF5</a:t>
            </a:r>
            <a:r>
              <a:rPr lang="en-US" sz="1600" dirty="0" smtClean="0"/>
              <a:t> </a:t>
            </a:r>
            <a:r>
              <a:rPr lang="en-US" sz="1600" dirty="0" smtClean="0"/>
              <a:t>project has designed a 1-to-1 conversion between </a:t>
            </a:r>
            <a:r>
              <a:rPr lang="en-US" sz="1600" dirty="0" smtClean="0"/>
              <a:t>FITS </a:t>
            </a:r>
            <a:r>
              <a:rPr lang="en-US" sz="1600" dirty="0" smtClean="0"/>
              <a:t>and HDF5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In H5Boss, we explored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Customized formats/structure based on HDF5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Parallel H5py </a:t>
            </a:r>
          </a:p>
        </p:txBody>
      </p:sp>
    </p:spTree>
    <p:extLst>
      <p:ext uri="{BB962C8B-B14F-4D97-AF65-F5344CB8AC3E}">
        <p14:creationId xmlns:p14="http://schemas.microsoft.com/office/powerpoint/2010/main" val="12889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 HD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 HD.potx</Template>
  <TotalTime>13780</TotalTime>
  <Words>1798</Words>
  <Application>Microsoft Macintosh PowerPoint</Application>
  <PresentationFormat>On-screen Show (16:9)</PresentationFormat>
  <Paragraphs>457</Paragraphs>
  <Slides>34</Slides>
  <Notes>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NERSC HD</vt:lpstr>
      <vt:lpstr>Jialin Liu Data Analytics &amp; Service Group Debbie Bard, Quincey Koziol, Stephen Bailey, Prabhat </vt:lpstr>
      <vt:lpstr>Boss Data and Analysis: Background</vt:lpstr>
      <vt:lpstr>Boss Data and Analysis: Collection</vt:lpstr>
      <vt:lpstr>Boss Data and Analysis: Problems</vt:lpstr>
      <vt:lpstr>Boss Data and Analysis: Files</vt:lpstr>
      <vt:lpstr>Boss Data and Analysis: Files</vt:lpstr>
      <vt:lpstr>Boss Data and Analysis: Formats</vt:lpstr>
      <vt:lpstr>Boss Data and Analysis: Analytics</vt:lpstr>
      <vt:lpstr>From Fits to HDF5, Why?</vt:lpstr>
      <vt:lpstr>File Structure is Simpler </vt:lpstr>
      <vt:lpstr>File System is Happier </vt:lpstr>
      <vt:lpstr>How About Programming and I/O?</vt:lpstr>
      <vt:lpstr>Reading ‘Flux’ HDU (Single Variable) in FITS and HDF5</vt:lpstr>
      <vt:lpstr>Reading ‘Flux’ HDU (Single Variable) in FITS and HDF5</vt:lpstr>
      <vt:lpstr>Reading Multiple HDUs (Variables) in FITS and HDF5</vt:lpstr>
      <vt:lpstr>Reading Multiple HDUs in FITS and HDF5</vt:lpstr>
      <vt:lpstr>H5Boss Workflow, Scalability?</vt:lpstr>
      <vt:lpstr>H5Boss Scaling and Lessons Learned</vt:lpstr>
      <vt:lpstr>H5Boss Scaling</vt:lpstr>
      <vt:lpstr>H5Boss Scaling</vt:lpstr>
      <vt:lpstr>H5Boss Scaling</vt:lpstr>
      <vt:lpstr>H5Boss Scaling</vt:lpstr>
      <vt:lpstr>H5Boss Scaling</vt:lpstr>
      <vt:lpstr>H5Boss Scaling</vt:lpstr>
      <vt:lpstr>H5Boss Scaling</vt:lpstr>
      <vt:lpstr>H5Boss Scaling</vt:lpstr>
      <vt:lpstr>H5Boss Scaling</vt:lpstr>
      <vt:lpstr>H5Boss Scaling</vt:lpstr>
      <vt:lpstr>H5Boss Scaling</vt:lpstr>
      <vt:lpstr>Conclusion</vt:lpstr>
      <vt:lpstr>PowerPoint Presentation</vt:lpstr>
      <vt:lpstr>Reading ‘Flux’ HDU in FITS and HDF5</vt:lpstr>
      <vt:lpstr>H5Boss Scaling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Jialin Liu</cp:lastModifiedBy>
  <cp:revision>499</cp:revision>
  <cp:lastPrinted>2012-06-09T14:57:01Z</cp:lastPrinted>
  <dcterms:created xsi:type="dcterms:W3CDTF">2012-10-26T23:06:13Z</dcterms:created>
  <dcterms:modified xsi:type="dcterms:W3CDTF">2017-08-09T03:06:13Z</dcterms:modified>
</cp:coreProperties>
</file>