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5" r:id="rId3"/>
    <p:sldId id="294" r:id="rId4"/>
    <p:sldId id="295" r:id="rId5"/>
    <p:sldId id="296" r:id="rId6"/>
    <p:sldId id="297" r:id="rId7"/>
    <p:sldId id="290" r:id="rId8"/>
    <p:sldId id="292" r:id="rId9"/>
    <p:sldId id="291" r:id="rId10"/>
    <p:sldId id="293" r:id="rId11"/>
    <p:sldId id="299" r:id="rId12"/>
    <p:sldId id="300" r:id="rId13"/>
    <p:sldId id="301" r:id="rId14"/>
    <p:sldId id="894" r:id="rId15"/>
    <p:sldId id="895" r:id="rId16"/>
    <p:sldId id="896" r:id="rId17"/>
    <p:sldId id="898" r:id="rId18"/>
    <p:sldId id="899" r:id="rId19"/>
    <p:sldId id="900" r:id="rId20"/>
    <p:sldId id="303" r:id="rId21"/>
    <p:sldId id="304" r:id="rId22"/>
    <p:sldId id="28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73"/>
    <p:restoredTop sz="94694"/>
  </p:normalViewPr>
  <p:slideViewPr>
    <p:cSldViewPr snapToGrid="0" snapToObjects="1">
      <p:cViewPr varScale="1">
        <p:scale>
          <a:sx n="129" d="100"/>
          <a:sy n="129" d="100"/>
        </p:scale>
        <p:origin x="80" y="1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0.wmf"/><Relationship Id="rId1" Type="http://schemas.openxmlformats.org/officeDocument/2006/relationships/image" Target="../media/image18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28.wmf"/><Relationship Id="rId3" Type="http://schemas.openxmlformats.org/officeDocument/2006/relationships/image" Target="../media/image32.png"/><Relationship Id="rId21" Type="http://schemas.openxmlformats.org/officeDocument/2006/relationships/oleObject" Target="../embeddings/oleObject11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png"/><Relationship Id="rId20" Type="http://schemas.openxmlformats.org/officeDocument/2006/relationships/image" Target="../media/image2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png"/><Relationship Id="rId11" Type="http://schemas.openxmlformats.org/officeDocument/2006/relationships/oleObject" Target="../embeddings/oleObject7.bin"/><Relationship Id="rId24" Type="http://schemas.openxmlformats.org/officeDocument/2006/relationships/image" Target="../media/image31.wmf"/><Relationship Id="rId5" Type="http://schemas.openxmlformats.org/officeDocument/2006/relationships/image" Target="../media/image34.png"/><Relationship Id="rId15" Type="http://schemas.openxmlformats.org/officeDocument/2006/relationships/image" Target="../media/image36.png"/><Relationship Id="rId23" Type="http://schemas.openxmlformats.org/officeDocument/2006/relationships/oleObject" Target="../embeddings/oleObject12.bin"/><Relationship Id="rId10" Type="http://schemas.openxmlformats.org/officeDocument/2006/relationships/image" Target="../media/image25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33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7.wmf"/><Relationship Id="rId22" Type="http://schemas.openxmlformats.org/officeDocument/2006/relationships/image" Target="../media/image3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47.png"/><Relationship Id="rId3" Type="http://schemas.openxmlformats.org/officeDocument/2006/relationships/image" Target="../media/image42.png"/><Relationship Id="rId21" Type="http://schemas.openxmlformats.org/officeDocument/2006/relationships/image" Target="../media/image41.wmf"/><Relationship Id="rId7" Type="http://schemas.openxmlformats.org/officeDocument/2006/relationships/image" Target="../media/image44.png"/><Relationship Id="rId12" Type="http://schemas.openxmlformats.org/officeDocument/2006/relationships/image" Target="../media/image38.wmf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wmf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18.wmf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30.wmf"/><Relationship Id="rId19" Type="http://schemas.openxmlformats.org/officeDocument/2006/relationships/image" Target="../media/image48.png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wchem-sw.or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69" y="987611"/>
            <a:ext cx="8527189" cy="1495613"/>
          </a:xfrm>
        </p:spPr>
        <p:txBody>
          <a:bodyPr>
            <a:normAutofit/>
          </a:bodyPr>
          <a:lstStyle/>
          <a:p>
            <a:r>
              <a:rPr lang="en-US" sz="4000" b="0" dirty="0"/>
              <a:t>Streaming MD Trajectories Sampling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69" y="3169025"/>
            <a:ext cx="8338930" cy="1655762"/>
          </a:xfrm>
        </p:spPr>
        <p:txBody>
          <a:bodyPr>
            <a:normAutofit/>
          </a:bodyPr>
          <a:lstStyle/>
          <a:p>
            <a:r>
              <a:rPr lang="en-US" b="1" dirty="0"/>
              <a:t>Shinjae Yoo</a:t>
            </a:r>
          </a:p>
          <a:p>
            <a:r>
              <a:rPr lang="en-US" sz="2000" dirty="0"/>
              <a:t>Hubertus van Dam (BNL), Li Tang (BNL), Jong </a:t>
            </a:r>
            <a:r>
              <a:rPr lang="en-US" sz="2000" dirty="0" err="1"/>
              <a:t>Yol</a:t>
            </a:r>
            <a:r>
              <a:rPr lang="en-US" sz="2000" dirty="0"/>
              <a:t> Choi (ORNL), </a:t>
            </a:r>
            <a:br>
              <a:rPr lang="en-US" sz="2000" dirty="0"/>
            </a:br>
            <a:r>
              <a:rPr lang="en-US" sz="2000" dirty="0"/>
              <a:t>Line Pouchard (BNL), </a:t>
            </a:r>
            <a:r>
              <a:rPr lang="en-US" sz="2000" dirty="0" err="1"/>
              <a:t>Tashin</a:t>
            </a:r>
            <a:r>
              <a:rPr lang="en-US" sz="2000" dirty="0"/>
              <a:t> Kurc (SBU)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E796C-8711-4C5F-9F68-DF7917C9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Case Study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238264-2074-4F3D-9564-62C8E6383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72050" y="838200"/>
            <a:ext cx="3714750" cy="2438400"/>
          </a:xfrm>
        </p:spPr>
      </p:pic>
      <p:sp>
        <p:nvSpPr>
          <p:cNvPr id="4" name="AutoShape 2" descr="data:image/png;base64,iVBORw0KGgoAAAANSUhEUgAAAYYAAAEACAYAAAC3adEgAAAABHNCSVQICAgIfAhkiAAAAAlwSFlzAAALEgAACxIB0t1+/AAAADl0RVh0U29mdHdhcmUAbWF0cGxvdGxpYiB2ZXJzaW9uIDIuMS4wLCBodHRwOi8vbWF0cGxvdGxpYi5vcmcvpW3flQAAIABJREFUeJzt3X901PWd7/HnW6JQaQWCoOBAQRNdoALWJHgt7hUxSt0Q/MFKXLcStcWtukJTW/HuhS7QCnqEwln1dj03INuqoXJbAUURdN0DreWXghZZSxRaAlSRAIoKCLzvH58JmYSEJGSS+ZHX45w5853vfGbmnRyYV77fz4+vuTsiIiJVTkt0ASIiklwUDCIiUoOCQUREalAwiIhIDQoGERGpQcEgIiI1pGwwmNkIM3vPzMrNbGKi6xERSReWivMYzKwd8CcgH6gA1gK3uPu7CS1MRCQNpOoRQx5Q7u4fuPthoAwYleCaRETSQqoGw3nA9pjHFdF9IiLSTKkaDFbHvtQ7JyYikoRSNRgqgF4xjyPAzgTVIiKSVlI1GNYC2WbW18zOAIqAxQmuSUQkLaToqKSzHbrQvv123J2zzz6bHj16JLosEZGkdfbZZ7Ns2bJl7j6iobYZrVFQ/PUB1lFeDpFIomsREUkNZnZ2Y9ql6qkkAHr1ariNiIg0TUoGw8UXV2+3a5e4OkRE0lFKBsMZZ0Bubtg+dgyKihJbj4hIOknJYABYswZOPz1s/+Y3ia1FRCSdpGwwAMyYEe6//BK+9rXE1iIiki5SOhhKSuCOO8L2gQPQtWti6xERSQcpHQwApaXV4VBZCf37J7YeEZFUl/LBACEcqjqjN2+GyZMTW4+ISCpLi2CA0BmdmRm258xJbC0iIqksbYIB4OWXw/0nn8AVVyS2FhGRVJVWwZCbC0OHhu1Vq+CFFxJbj4hIKkqrYABYuRK6dQvb118PFRWJrUdEJNWkXTAAfPRR6G84ehSGDUt0NSIiqSUtgwHgnnvCfXm5lswQEWmKtA2GqVOrh7AuWAATJiS2HhGRVJG2wQBhCOugQWF7zhx46qmEliMikhLSOhgANmyArKywPW6cOqNFRBqS9sEAsGULnHtuWGzvm99MdDUiIsmtTQQDwK5dYRjr7t0weHCiqxERSV5tJhgAJk4M9xs3wqxZia1FRCRZtalgKCmp7ox+8EH1N4iI1KVNBQOEzuhIBA4f1uQ3EZG6xCUYzGyEmb1nZuVmNrGO59ub2YLo86vNrE90f56ZbYjeNprZDfGopyFvvAEdOoTJb1psT0SkpmYHg5m1Ax4Hvg30B24xs9qXy7kT2OvuWcDPgYej+/8I5Lj7YGAE8O9mltHcmhoSicDPfha2V62CO+9s6U8UEUkd8ThiyAPK3f0Ddz8MlAGjarUZBcyPbi8EhpuZufvn7n4kur8D4HGop1FKSmDkyLA9d64mv4mIVIlHMJwHbI95XBHdV2ebaBDsB7oCmNkQM9sEvAP8U0xQ1GBm48xsnZmt2717dxzKhsWLq5fN+P731RktIgLxCQarY1/tv/zrbePuq919AJALPGhmHer6EHd/0t1z3D2nW9W62nGwZk2YGX3wIFxzTdzeVkQkZcUjGCqAXjGPI8DO+tpE+xA6AZWxDdx9M/AZ8I041NQkzzwT7jdvhvz81v50EZHkEo9gWAtkm1lfMzsDKAIW12qzGBgb3R4NvObuHn1NBoCZfR24CNgWh5qaJDcXZs4M2ytWqDNaRNq2ZgdDtE/gXmAZsBn4tbtvMrOpZlYYbVYKdDWzcqAEqBrSOhTYaGYbgN8Cd7v7x82t6VSUlMAdd4TtuXNh8uREVCEiknjm3moDgeImJyfH161b1yLvXVgIS5aE7fHjYfbsFvkYEZFWZ2br3T2noXZtbuZzQxYvhjFjwvacOTqtJCJtj4KhDmVlNU8racE9EWlLFAz1KC2tngA3ebLmOIhI26FgOInFi8NqrJ99Bvffn+hqRERah4KhAYXRcVVLl8LatYmtRUSkNSgYGjB1apjn8OmnYfLbCy8kuiIRkZalYGiENWtg6FDYvz8cQejIQUTSmYKhkVauDEcO7jBtWqKrERFpOQqGJigqCvcvvqijBhFJXwqGJigpCaeUjh2De+5JdDUiIi1DwdBEzz4LX/taOGLQrGgRSUcKhiaKRGDChLD91FM6pSQi6UfBcAqmTq0+pfS97yW6GhGR+FIwnKKVK8Os6I0bdXEfEUkvCoZmqDqltGKFFtoTkfShYGiG4uLqJbqnTVN/g4ikBwVDM5WVwdVXw759MHy4VmEVkdSnYIiD5cur11N69NFEVyMi0jwKhji5/PJw//rrCS1DRKTZFAxxMnt29SilqqUzRERSkYIhjqpGKS1cqI5oEUldCoY4Ki4OHdFHj2oFVhFJXQqGOLv11nC/ZIku6iMiqUnBEGfFxTByZNh++OGEliIickoUDC3giSegUydYtUod0SKSehQMLSASgcmTw/aCBTqlJCKpRcHQQkpKqk8p/epXia1FRKQpFAwt6MYbw72OGkQklSgYWlBsR/ScOQktRUSk0RQMLWzSJMjI0NLcIpI6FAwtLDcXbrstbGsdJRFJBQqGVnDDDeF+yZJwnWgRkWSmYGgFBQXVF/QpLU1sLSIiDVEwtJKyMhg6VJPeRCT5KRha0Z13hnsNXxWRZKZgaEVaR0lEUkFcgsHMRpjZe2ZWbmYT63i+vZktiD6/2sz6RPfnm9l6M3snen9VPOpJZrHrKBUWJroaEZETNTsYzKwd8DjwbaA/cIuZ9a/V7E5gr7tnAT8Hqv5e/hgY6e4XA2OBXza3nmQXiYQlMk4/XaOURCQ5xeOIIQ8od/cP3P0wUAaMqtVmFDA/ur0QGG5m5u5vufvO6P5NQAczax+HmpJaQQF85zthW6OURCTZxCMYzgO2xzyuiO6rs427HwH2A11rtbkJeMvdD9X1IWY2zszWmdm63bt3x6HsxCotrR6llJeX6GpERKrFIxisjn3elDZmNoBweumu+j7E3Z909xx3z+nWrdspFZpsVq4MM6PXroUrrkh0NSIiQTyCoQLoFfM4Auysr42ZZQCdgMro4wjwW+A2d38/DvWklN/8prozumo4q4hIIsUjGNYC2WbW18zOAIqAxbXaLCZ0LgOMBl5zdzezzsCLwIPu/rs41JJyIhGYPTtsz51bfYEfEZFEaXYwRPsM7gWWAZuBX7v7JjObamZVAzJLga5mVg6UAFVDWu8FsoBJZrYheuve3JpSTXExjB8ftqdN00glEUksc6/dHZD8cnJyfN26dYkuI+6KisKs6M6d4Z13wtGEiEi8mNl6d89pqJ1mPieRsjK4+mrYtw/uvjvR1YhIW6VgSDIPPVQ9+W3ChERXIyJtkYIhyeTmwsRoD8ycOVpsT0Ran4IhCU2dqmtFi0jiKBiS1BNPQJcu4VrRWmxPRFqTgiFJRSKwbBl07Rr6G/LzE12RiLQVCoYklpsLL70Uhq/qyEFEWouCIcnl5sIvf1k9UmnWrERXJCLpTsGQAgoKquc1TJsGFRWJrUdE0puCIUXMnl09+e2WWxJdjYikMwVDClm+vPoaDlqmW0RaioIhxTz7bPUy3RqpJCItQcGQYiKRcORQNcdB4SAi8aZgSEG5ufD226HPQeEgIvGmYEhRkQjMm1d95KCrv4lIvCgYUlgkUj2vYd48hYOIxIeCIcUVF8PMmWEC3Ny5CgcRaT4FQxooKYHp08P23LlaqltEmkfBkCZKSmDMmLCtpbpFpDkUDGnk0Uc1jFVEmk/BkEYikROHsa5dm+iqRCTVKBjSTNUEuKpwGDpUK7KKSNMoGNLU8uVwxx1w+DD88IfqkBaRxlMwpLHS0uoO6YcfTmwtIpI6FAxprqysekXWCRMSXY2IpAIFQxswbFi4f+opXeRHRBqmYGgDpk4NRw3798Pttye6GhFJdgqGNuLZZ6vnOBQW6shBROqnYGgjquY4jBwJS5bAgAEKBxGpm4KhDYlEYPHicFrpk0907WgRqZuCoQ2KvTxoUVGiqxGRZKNgaIMiEfjVr8JS3QsW1L1U9x133EH37t35xje+cXxfZWUl+fn5ZGdnk5+fz969ewFwd+677z6ysrIYOHAgb7755vHXzJ8/n+zsbLKzs5k/f36L/2wi0nwKhjaqoABmzAjbc+eGoayxiouLefnll2vsmzFjBsOHD2fLli0MHz6cGdE3eOmll9iyZQtbtmzhySef5Pvf/z4QgmTKlCmsXr2aNWvWMGXKlONhIiLJS8HQhsUu1f300zWf+9u//VsyMzNr7Fu0aBFjx44FYOzYsTz//PPH9992222YGZdddhn79u1j165dLFu2jPz8fDIzM+nSpQv5+fknhI2IJB8FQxsXu1R3Q1d/+/DDD+nRowcAPXr04KOPPgJgx44d9OrV63i7SCTCjh076t0vIsktLsFgZiPM7D0zKzeziXU8397MFkSfX21mfaL7u5rZf5rZATN7LB61SNPEXjd67lyYPLnp7+HuJ+wzs3r3i0hya3YwmFk74HHg20B/4BYz61+r2Z3AXnfPAn4OVC3pdhCYBNzf3Drk1BUXw/jxYXvatPpXYj3nnHPYtWsXALt27aJ79+5AOBLYvn378XYVFRX07Nmz3v0iktziccSQB5S7+wfufhgoA0bVajMKqBqSshAYbmbm7p+5+ypCQEgCzZ4dJr9B/ZcGLSwsPD6yaP78+YwaNer4/v/4j//A3fnDH/5Ap06d6NGjB9deey2vvPIKe/fuZe/evbzyyitce+21rfHjiEgzZMThPc4Dtsc8rgCG1NfG3Y+Y2X6gK/BxYz/EzMYB4wB69+7dnHqlHk88EeY2rFgB5513C8eOvc7HH39MJBJhypQpTJw4kZtvvpnS0lJ69+7Nc889B8B1113H0qVLycrK4swzz2TevHkAZGZmMmnSJHJzcwGYPHnyCR3aIpJ8rK7zwE16A7O/B6519+9GH38HyHP3f45psynapiL6+P1omz3Rx8VAjrvf25jPzMnJ8XXr1jWrbqnbCy/ADTfAkSPhQj+lpYmuSETixczWu3tOQ+3icSqpAugV8zgC7KyvjZllAJ2Ayjh8tsRZQUH1RX3mztWV30TaongEw1og28z6mtkZQBGwuFabxcDY6PZo4DVv7qGKtJjY+Q319TeISPpqdjC4+xHgXmAZsBn4tbtvMrOpZlYYbVYKdDWzcqAEOD6k1cy2AbOAYjOrqGNEkyTAD38IGRmNm98gIuml2X0MiaA+htYxa1YICICZM8ORhIikrtbsY5A0VVJSPb9h4sQT11MSkfSkYJCTmj079Dd8+SV873vqjBZpCxQM0qCysjD57cgRuPVWXflNJN0pGKRRYq/8dvfdia5GRFqSgkEa7YEHwv2SJepvEElnCgZptIKC6vkNJSWwdm1i6xGRlqFgkCYpK4Orr4a9e+GaaxQOIulIwSBNtnx5CId9+yA/X53RIulGwSCnZPny0Bm9fz/cfnuiqxGReFIwyCmbNUvLZoikIwWDnLLc3JorsZ7KZUFFJPkoGKRZYpfNmDat+vrRIpK6FAzSbLNnh4v6gNZUEkkHCgaJi9LS6jWVvvtdrakkksoUDBI3VXMcjh6Ff/xHDWMVSVUKBomr2sNYNQFOJPUoGCTuVq4MRw4rVsBllykcRFKNgkFaRNWRw7FjcM89ia5GRJpCwSAtZuXKMNdh7VrIy0t0NSLSWAoGaVFr1tQMB3VIiyQ/BYO0uNhwGDhQQ1lFkp2CQVrFmjXVy3WPGqUOaZFkpmCQVqMOaZHUoGCQVvXss/C1r4UjhsLCRFcjInVRMEirikTgmWfg9NPDtaMVDiLJR8Egra6gAJ58MlzLYckSKCpKdEUiEkvBIAlRXFx9LYcFC7Qiq0gyUTBIwpSUhBVZq7YVDiLJQcEgCVW1IuvevWHRvQkTEl2RiCgYJOGWL6++0M+cObp+tEiiKRgkKZSWwqRJYXvuXIWDSCIpGCRpTJ16YjhobSWR1qdgkKQydSrMnAlnnBHC4dJL1Skt0toUDJJ0Skpg1aowYumjj9QpLdLaFAySlHJzw4gldUqLtD4FgyS12p3SmiUt0vLiEgxmNsLM3jOzcjObWMfz7c1sQfT51WbWJ+a5B6P73zOza+NRj6SX2E7pBQu0vpJIS2t2MJhZO+Bx4NtAf+AWM+tfq9mdwF53zwJ+DjwcfW1/oAgYAIwAnoi+n0gNseGgxfdEWlY8jhjygHJ3/8DdDwNlwKhabUYB86PbC4HhZmbR/WXufsjdtwLl0fcTOUHViKWqxfeuuCLRFYmkp3gEw3nA9pjHFdF9dbZx9yPAfqBrI18LgJmNM7N1ZrZu9+7dcShbUlFJCfz2t3DWWWHk0hVXaK6DSLzFIxisjn3eyDaNeW3Y6f6ku+e4e063bt2aWKKkk4ICePppaNcuhMPFF+tSoSLxFI9gqAB6xTyOADvra2NmGUAnoLKRrxU5QUEBvPFGWIBv3z4YNkxHDiLxEo9gWAtkm1lfMzuD0Jm8uFabxcDY6PZo4DV39+j+ouiopb5ANrAmDjVJG5CbGxbgGzQIPvsMbrxRRw4i8dDsYIj2GdwLLAM2A792901mNtXMqsaOlAJdzawcKAEmRl+7Cfg18C7wMnCPux9tbk3StrzwQvV1pC+/HGbNSnRFIqnNwh/uqSUnJ8fXrVuX6DIkiVRUwN13h9FKEO4LChJbk0iyMbP17p7TUDvNfJa0EInA4sUwdGh4/PDD4UhCRJpOwSBpZeXKEA6rVsHIkVpfSeRUKBgk7axcWb343ty5miUt0lQKBklLsYvvLVmixfdEmkLBIGlr6tTqI4cFCxQOIo2lYJC0VlpaMxx0WkmkYQoGSXu1TysVFmoinCSHo0ePcskll1AQHVu9detWhgwZQnZ2NmPGjOHw4cMAHDp0iDFjxpCVlcWQIUPYtm3b8feYPn06WVlZXHTRRSxbtiwudSkYpE2ovTLr0KG6XKgk3pw5c+jXr9/xxw888AA/+MEP2LJlC126dKG0tBSA0tJSunTpQnl5OT/4wQ944IEHAHj33XcpKytj06ZNvPzyy9x9990cPdr8OcIKBmkzSkrg978Pp5YOHw6XC83PT3RV0lZVVFTw4osv8t3vfhcAd+e1115j9OjRAIwdO5bnn38egEWLFlFePhYz+Id/GM1zz72KmTNgwCLefruIs89uzw039CUrK4s1a5q/qlBGs99BJIXk5obbeefBtGmwYgXk5UEc/i+JNMmECRN45JFH+PTTTwHYs2cPnTt3JiMjg8JCePXVCF98sYMOHeDQoR1UrTfqXrUO6R5gB3AZBw7Axo0AEV55ZQfnngsffghdusCBA3DoUNNq0xGDtElVp5ZOOy30NwwerH4HaT0vvPAC3bt359JLLwXgT3+C/HznL38Bs3C68/PPwd2iX+rVSxeddlpoE65aUNeSRsZf/wruUFkZjo7NoEOHxtenYJA2q6QE/vCHsDrrxo3wrW9pprS0jilTfscvfrGY007rw1VXFbFly2ts2DCBL7/cBxyJtqrArCft20NGRoTOnbfjDocOHSEzcz/HjmXy0EMRHnpoO9u3w7nnhtdAT849tyo8qoWAuWRwY+pTMEiblpsLGzaE5TO+/DLMlL7iCq2zJC2nfXtYt2467hW4b8O9DLgKeJqOHYeRkbEQgLvums9jj43i4EGYPbuQMWPC1ZEXLlzIVVddhZlRWFhIWVkZ3bod4ve/30rfvls4ciSPXbvg2LFw1NCuHXTrFj4X3trQmBoVDCKEBfiqRitVrbOkCXESD/n54TTO4MHhr/joCFQgXKL2nHPCaDl3ePvth7nkkllccEEWe/bs4c7oIeydd97Jnj17yMrKYtasWcyYMQOAAQMGcPPNN9O/f39GjBjB448/Trt27Wp8/pEj8NFHcPBg42vWstsitRQWVi/fnZurjmk5Nfn5YXBDfRLx1atlt0VO0eLFYUJcVcd0Xh489VSiq5JUUlcoDBoUbvPmJSYUmkJHDCL1WLsW7rmnerTSmDFQVpbYmiQ1nHZazS//ZPma1RGDSDNVnUa6+urweMGCcPQg0pDYIGjKMNFkoWAQacDy5TB+fOg4XLsW+vfXnAepX+1hol98kZg6mkPBINIIs2eHvoevfAU2b4bLL9ecBzlR1641HyfLKaSmUjCINFJBQZihevXVYQig5jxIbZWV1dupGgqgYBBpkkgknFqaNClMHKqa86DrPEg6UTCInIKpU+GNN0IoQJj3MHiwjh7asti+hXnzEldHPCgYRE5Rbm7od5g5Ezp2DOstjRwZTi9J2zN+fPV2qvc/KRhEmqmkBP77v6uPHlatgr59NSmurZkzp3o7DtfKSSgFg0gcRCLV6y316QPbtsHtt4ejh4qKRFcnLS2dTiOBgkEkrgoKYOvW6klxq1bB3/yNLiOazmJDYdAgKC5OWClxo2AQaQHLl4ejh0GD4LPPwmmG/v3VOZ1uai1kyoZGLWqd/BQMIi2koCB8UUyaBP36hYlxI0eGjknNnE59ZuGaB1VSed5CbQoGkRY2dSq8+24IBwgT4y6/XHMfUlns6aOsrPQKBVAwiLSad98NRw8jR4aZ01VzH9T/kJwOHjxIXl4egwYNYsCAAfzkJz8BwGwrMATIJjt7DJs2hSvvHDp0iDFjxpCVlcWQIUPYtm3b8feaPn06WVlZXHTRRSxbtqz1f5imcveUu1166aUukspmznQfNMg9/K3pnpXlvmZNoquSWMeOHfNPP/3U3d0PHz7seXl5Dm84/L3Ds96nj/tdd93lTzzxhLu7P/74437XXXe5u/uzzz7rN998s7u7b9q0yQcOHOgHDx70Dz74wM8//3w/cuRIQn4mYJ034jtWRwwiCVBSEvofxowJj8vL4bLLwuVE1UGdHMyMr371qwB8+eWXrFnzJWDAa3zlK6PZuhXGjh3L888/D8CiRYsYO3YsAKNHj+bVV1/F3Vm0aBFFRUW0b9+evn37kpWVxZokvyyggkEkgcrKwiml3NzQkblggWZPJ5OjR4/SpctgOnbsDuQDF9C+fWc+/zwDgEgkwo4dOwDYsWMHvXr1AiAjI4NOnTqxZ8+eGvtrvyZZKRhEEqygIFwQaN68EBBQPXt68uTE1tbWXXllO/bt2wBUAGu4/PLNRCI121i0J9rr6IE2s3r3J7NmBYOZZZrZcjPbEr3vUk+7sdE2W8xsbMz+n5nZdjM70Jw6RNJBcXEIiPHjoX37MHt62rRw9DBrlpbYaG0TJoSADjpzySVXcv31f2Dfvn0cOXIEgIqKCnr27AmEI4Ht27cDcOTIEfbv309mZmaN/bVfk6yae8QwEXjV3bOBV6OPazCzTOAnhG78POAnMQGyJLpPRKJmzw59DmPGQKdO4cvphz+sXmJDAdHyunaFOXN2A/sAuOeeL+jYcQX9+vVj2LBhLFy4EID58+czatQoAAoLC5k/fz4ACxcu5KqrrsLMKCwspKysjEOHDrF161a2bNlCXrJfI7YxPdT13YD3gB7R7R7Ae3W0uQX495jH/w7cUqvNgaZ8rkYlSVuxfbv7pEnuY8ZUj2CCMKJp5sxEV5d+hg51z8io+j1vdBjsXbte7AMGDPApU6a4u/v777/vubm5fsEFF/jo0aP94MGD7u7+xRdf+OjRo/2CCy7w3Nxcf//994+/709/+lM///zz/cILL/SlS5cm5Gdzb/yoJPNmzMwws33u3jnm8V5371Krzf1AB3f/afTxJOALd380ps0Bd/9qA581DhgH0Lt370v//Oc/n3LdIqnoqafg6adhxYrqfUOHwrBhYRKdNE+7djVnMnfokJrXaz4ZM1vv7jkNtWvwVJKZrTCzP9ZxG9XYWurY1+Q0cvcn3T3H3XO6devW1JeLpLzi4pprMEE4zTRtWpgop47qpquogLy8mstbnH463HFH+oVCUzQYDO5+tbt/o47bIuBDM+sBEL3/qI63qAB6xTyOADvjUbxIW1S1BtO8eeGIAcJFgqZNCyOZZs1KbH2p4ooroFevmutWZWXB4cNQWpq4upJBczufFwNVo4zGAovqaLMMuMbMukQ7na+J7hORZiguhpUrwxXkqpb53rYtdFT36NH8gNi+fTvDhg2jX79+DBgwgDnRK9FUVlaSn59PdnY2+fn57N27Fwj9lffddx9ZWVkMHDiQN9988/h7zZ8/n+zsbLKzs4930CZCURFkZ0P37rEjjiAzM/QqbNmSsNKSS2M6Iuq7AV0Jo5G2RO8zo/tzgP8b0+4OoDx6uz1m/yOEI4pj0ft/bcznqvNZ5ERLlrjn5p7YST1ypPu8eU1/v507d/r69evd3f2TTz7x7Oxs37Rpk//oRz/y6dOnu7v79OnT/cc//rG7u7/44os+YsQIP3bsmL/xxhuel5fn7u579uzxvn37+p49e7yystL79u3rlZWVcfmZG2PMmNCp3Llzzd8NuHfo0GplJAUa2fncausbxfOmYBCp35o17v36uZ95Zs0vwX793MePDwFyKgoLC/2VV17xCy+80Hfu3OnuITwuvPBCd3cfN26cP/PMM8fbV7V75plnfNy4ccf3127XErZvDz/vWWedGAaZmSEs2uLaVI0NBs18FkkzublhJdf33gtzIapmU2/eHC4YNHJk6Ky+887GX3Z027ZtvPXWWwwZMoQPP/yQHj16ANCjRw8++ih0Lda39ENrLQnxwguhI7lv39B3sHkzfPJJeK5z5/B7mDkT9uwJS5FU/V7kRBmJLkBEWkYkEr4AIXxpzpkD+/eHztaNG8Pt6afh+utDm7y8sLhfbQcOHOCmm25i9uzZnHXWWfV+ntcx9L01loQoKoKXXqoOgSrt24fLqvbuHa7HLY2nYBBpAwoKwg3CsNY33gizq7dtCwv3Qbj/t3+DUaPCEUVxcVhV9KabbuLWW2/lxhtvBOCcc85h165d9OjRg127dtG9e3eAepd+iEQivP766zX2X3nllc3+mfLza87pAMjIgD594NxzQ8e8nJpmTXBLlJycHF+3bl2iyxBJeUVF0LFjmBuxe3fN577+defo0bGYZfKXv8w+vv9HP/oRXbt2ZeLEicyYMYPKykoeeeQRXnzxRR577DGWLl2vbSHaAAAGEklEQVTK6tWrue+++1izZg2VlZVceumlx0cpffOb32T9+vVkZmY2us6KCrj/fli9Olzk6NChmvW2bx9GYm3d2qxfR9pr7AQ3HTGItGFVp5og/AV+8GD40l27Fv78598BvwQu5rTTBnPmmdCz50NkZk6kY8ebKS0tpXfv3jz33HMAXHfddSxdupSsrCzOPPNM5s2bB0BmZiaTJk0iN3pSf/LkyY0OhdNOg4EDw2mv2jIywqS0f/7nsL6UxI+OGETkBJMnw8svh0X8ap+ugTDu//rr4bPPYP16+Lu/g1/+MoRLfX0VjdG9e/jrf/fuEFCxzjgDevYMRwzf+hY8+ignLIEtJ9fYIwYFg4icVEVFWI/p3HNDv8Rf/9rwawYNCh3d3bqFcNm9O2xDOCopL4dzzglf9nv3hraVlXD06Inv1a1bWMdo1674/lxtUVoHg5ntBlpiFb2zgY9b4H1bkmpuHar5uEiP8Hf9sWPhZM9XOsKn+6FzJhw+BGeedEHM+u0Guh6DI1+GE0UO7P0Y/tzIQbUJkUr/Lj4GcPcRDTVMyWBoKWa2rjFpmkxUc+tQzS0v1eqF1Ky5MTTBTUREalAwiIhIDQqGmp5MdAGnQDW3DtXc8lKtXkjNmhukPgYREalBRwwiIlKDgkFERGpI+WAwsxFm9p6ZlZvZxDqeb29mC6LPrzazPtH9Xc3sP83sgJk9Vs97LzazP8Y8/nsz22Rmx8wsp1bbB6Of8Z6ZXZvsNTfmvZKw5nwzW29m70Tvr0qBmvPMbEP0ttHMbkj2mmOe7x19v/uTuV4z62NmX8T8nn9RX73JUnP0uYFm9kb0+XfMrMPJ6m5VjbloQ7LegHbA+8D5wBnARqB/rTZ3A7+IbhcBC6LbHYGhwD8Bj9Xx3jcCzwB/jNnXD7gIeB3IidnfP/rZ7YG+0ZraJXnNJ32vJK35EqBndPsbwI4UqPlMICO6XXVd9Ixkrjnm+f8HPAfcn8z1An1i26XIv+UM4G1gUPRxV+r5zkjELdWPGPKAcnf/wN0PA2XAqFptRgFVF5ldCAw3M3P3z9x9FXCw9pua2VeBEuCnsfvdfbO7v1dHHaOAMnc/5O5bCZcwzUvmmk/2Xklc81vuvjP6cBPQwczaJ3nNn7v7kejDDoTpvPVJipqjr7ke+IDwe076epsgWWq+Bnjb3TdG2+1x9zoWBEmMVA+G84DtMY8rovvqbBP9D7qfkM4nMw2YCXwexzqa0rY1am6KZKz5JuAtdz9Uz/NJU7OZDTGzTcA7wD/FBEVS1mxmHYEHgCkNNE2KeqP6mtlbZvZfZnZFCtR8IeBmtszM3jSzHzfyda0i1YOhrstA1f6LrDFtqhubDQay3P23ca6jKW1bo+amSKqazWwA8DBw18maNaKeVqnZ3Ve7+wAgF3jwJOeSk6XmKcDP3f1AA+2Spd5dQG93v4TwV/szZlbfpeaSpeYMwmmpW6P3N5jZ8Ca8vkWlejBUAL1iHkeAnfW1MbMMoBNQeZL3/B/ApWa2DVgFXGhmr8ehjmSruSmSpmYziwC/BW5z9/dToeYq7r4Z+IzQP5LMNQ8BHom+ZgLwv8zs3mStN3oKd090ez2hD+HCeponRc3Rz/gvd//Y3T8HlgLfbOA1rSbVg2EtkG1mfc3sDEJHUe2ruy4Gxka3RwOvebS3py7u/n/cvae79yEk+Z/c/coG6lgMFEVHM/QFsoE1SV5zUyRFzWbWGXgReNDdf5ciNfeNfrlgZl8ndERuS+aa3f0Kd+8Tfc1s4CF3r2sUTlLUa2bdzKxddPt8wv+/D+ppnhQ1A8uAgWZ2ZvTfx/8E3m3gNa3Hk6AHvDk34DrgT4S/Ev4lum8qUBjd7kAYWVFO+LI+P+a12wh/CRwgJHjt0Ql9qDnC4IZou0PAh8CymOf+JVrDe8C3U6Tmk75XstUM/G/CX9wbYm7dk7zm7xA6cDcAbwLXp8K/jZg2/0o9o5KSpV5Cf9MmwgijN4GRqfA7Bv4xWvcfgUdO5fuvpW5aEkNERGpI9VNJIiISZwoGERGpQcEgIiI1KBhERKQGBYOIiNSgYBARkRoUDCIiUsP/B/MZFikpN0KaAAAAAElFTkSuQmCC">
            <a:extLst>
              <a:ext uri="{FF2B5EF4-FFF2-40B4-BE49-F238E27FC236}">
                <a16:creationId xmlns:a16="http://schemas.microsoft.com/office/drawing/2014/main" id="{A2914EF0-D137-497F-BC77-F32694574E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1DB222-46D2-46B1-AE43-B05819CEF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93" y="3619500"/>
            <a:ext cx="3562350" cy="2400300"/>
          </a:xfrm>
          <a:prstGeom prst="rect">
            <a:avLst/>
          </a:prstGeom>
        </p:spPr>
      </p:pic>
      <p:pic>
        <p:nvPicPr>
          <p:cNvPr id="9" name="unis-out-orient-pdb">
            <a:hlinkClick r:id="" action="ppaction://media"/>
            <a:extLst>
              <a:ext uri="{FF2B5EF4-FFF2-40B4-BE49-F238E27FC236}">
                <a16:creationId xmlns:a16="http://schemas.microsoft.com/office/drawing/2014/main" id="{E6623E85-5F26-41DA-B7B2-E9B88B2EA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9950" y="1866900"/>
            <a:ext cx="330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2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E796C-8711-4C5F-9F68-DF7917C9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Case Study – 32 Samples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238264-2074-4F3D-9564-62C8E6383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72050" y="838200"/>
            <a:ext cx="3714750" cy="2438400"/>
          </a:xfrm>
        </p:spPr>
      </p:pic>
      <p:sp>
        <p:nvSpPr>
          <p:cNvPr id="4" name="AutoShape 2" descr="data:image/png;base64,iVBORw0KGgoAAAANSUhEUgAAAYYAAAEACAYAAAC3adEgAAAABHNCSVQICAgIfAhkiAAAAAlwSFlzAAALEgAACxIB0t1+/AAAADl0RVh0U29mdHdhcmUAbWF0cGxvdGxpYiB2ZXJzaW9uIDIuMS4wLCBodHRwOi8vbWF0cGxvdGxpYi5vcmcvpW3flQAAIABJREFUeJzt3X901PWd7/HnW6JQaQWCoOBAQRNdoALWJHgt7hUxSt0Q/MFKXLcStcWtukJTW/HuhS7QCnqEwln1dj03INuqoXJbAUURdN0DreWXghZZSxRaAlSRAIoKCLzvH58JmYSEJGSS+ZHX45w5853vfGbmnRyYV77fz4+vuTsiIiJVTkt0ASIiklwUDCIiUoOCQUREalAwiIhIDQoGERGpQcEgIiI1pGwwmNkIM3vPzMrNbGKi6xERSReWivMYzKwd8CcgH6gA1gK3uPu7CS1MRCQNpOoRQx5Q7u4fuPthoAwYleCaRETSQqoGw3nA9pjHFdF9IiLSTKkaDFbHvtQ7JyYikoRSNRgqgF4xjyPAzgTVIiKSVlI1GNYC2WbW18zOAIqAxQmuSUQkLaToqKSzHbrQvv123J2zzz6bHj16JLosEZGkdfbZZ7Ns2bJl7j6iobYZrVFQ/PUB1lFeDpFIomsREUkNZnZ2Y9ql6qkkAHr1ariNiIg0TUoGw8UXV2+3a5e4OkRE0lFKBsMZZ0Bubtg+dgyKihJbj4hIOknJYABYswZOPz1s/+Y3ia1FRCSdpGwwAMyYEe6//BK+9rXE1iIiki5SOhhKSuCOO8L2gQPQtWti6xERSQcpHQwApaXV4VBZCf37J7YeEZFUl/LBACEcqjqjN2+GyZMTW4+ISCpLi2CA0BmdmRm258xJbC0iIqksbYIB4OWXw/0nn8AVVyS2FhGRVJVWwZCbC0OHhu1Vq+CFFxJbj4hIKkqrYABYuRK6dQvb118PFRWJrUdEJNWkXTAAfPRR6G84ehSGDUt0NSIiqSUtgwHgnnvCfXm5lswQEWmKtA2GqVOrh7AuWAATJiS2HhGRVJG2wQBhCOugQWF7zhx46qmEliMikhLSOhgANmyArKywPW6cOqNFRBqS9sEAsGULnHtuWGzvm99MdDUiIsmtTQQDwK5dYRjr7t0weHCiqxERSV5tJhgAJk4M9xs3wqxZia1FRCRZtalgKCmp7ox+8EH1N4iI1KVNBQOEzuhIBA4f1uQ3EZG6xCUYzGyEmb1nZuVmNrGO59ub2YLo86vNrE90f56ZbYjeNprZDfGopyFvvAEdOoTJb1psT0SkpmYHg5m1Ax4Hvg30B24xs9qXy7kT2OvuWcDPgYej+/8I5Lj7YGAE8O9mltHcmhoSicDPfha2V62CO+9s6U8UEUkd8ThiyAPK3f0Ddz8MlAGjarUZBcyPbi8EhpuZufvn7n4kur8D4HGop1FKSmDkyLA9d64mv4mIVIlHMJwHbI95XBHdV2ebaBDsB7oCmNkQM9sEvAP8U0xQ1GBm48xsnZmt2717dxzKhsWLq5fN+P731RktIgLxCQarY1/tv/zrbePuq919AJALPGhmHer6EHd/0t1z3D2nW9W62nGwZk2YGX3wIFxzTdzeVkQkZcUjGCqAXjGPI8DO+tpE+xA6AZWxDdx9M/AZ8I041NQkzzwT7jdvhvz81v50EZHkEo9gWAtkm1lfMzsDKAIW12qzGBgb3R4NvObuHn1NBoCZfR24CNgWh5qaJDcXZs4M2ytWqDNaRNq2ZgdDtE/gXmAZsBn4tbtvMrOpZlYYbVYKdDWzcqAEqBrSOhTYaGYbgN8Cd7v7x82t6VSUlMAdd4TtuXNh8uREVCEiknjm3moDgeImJyfH161b1yLvXVgIS5aE7fHjYfbsFvkYEZFWZ2br3T2noXZtbuZzQxYvhjFjwvacOTqtJCJtj4KhDmVlNU8racE9EWlLFAz1KC2tngA3ebLmOIhI26FgOInFi8NqrJ99Bvffn+hqRERah4KhAYXRcVVLl8LatYmtRUSkNSgYGjB1apjn8OmnYfLbCy8kuiIRkZalYGiENWtg6FDYvz8cQejIQUTSmYKhkVauDEcO7jBtWqKrERFpOQqGJigqCvcvvqijBhFJXwqGJigpCaeUjh2De+5JdDUiIi1DwdBEzz4LX/taOGLQrGgRSUcKhiaKRGDChLD91FM6pSQi6UfBcAqmTq0+pfS97yW6GhGR+FIwnKKVK8Os6I0bdXEfEUkvCoZmqDqltGKFFtoTkfShYGiG4uLqJbqnTVN/g4ikBwVDM5WVwdVXw759MHy4VmEVkdSnYIiD5cur11N69NFEVyMi0jwKhji5/PJw//rrCS1DRKTZFAxxMnt29SilqqUzRERSkYIhjqpGKS1cqI5oEUldCoY4Ki4OHdFHj2oFVhFJXQqGOLv11nC/ZIku6iMiqUnBEGfFxTByZNh++OGEliIickoUDC3giSegUydYtUod0SKSehQMLSASgcmTw/aCBTqlJCKpRcHQQkpKqk8p/epXia1FRKQpFAwt6MYbw72OGkQklSgYWlBsR/ScOQktRUSk0RQMLWzSJMjI0NLcIpI6FAwtLDcXbrstbGsdJRFJBQqGVnDDDeF+yZJwnWgRkWSmYGgFBQXVF/QpLU1sLSIiDVEwtJKyMhg6VJPeRCT5KRha0Z13hnsNXxWRZKZgaEVaR0lEUkFcgsHMRpjZe2ZWbmYT63i+vZktiD6/2sz6RPfnm9l6M3snen9VPOpJZrHrKBUWJroaEZETNTsYzKwd8DjwbaA/cIuZ9a/V7E5gr7tnAT8Hqv5e/hgY6e4XA2OBXza3nmQXiYQlMk4/XaOURCQ5xeOIIQ8od/cP3P0wUAaMqtVmFDA/ur0QGG5m5u5vufvO6P5NQAczax+HmpJaQQF85zthW6OURCTZxCMYzgO2xzyuiO6rs427HwH2A11rtbkJeMvdD9X1IWY2zszWmdm63bt3x6HsxCotrR6llJeX6GpERKrFIxisjn3elDZmNoBweumu+j7E3Z909xx3z+nWrdspFZpsVq4MM6PXroUrrkh0NSIiQTyCoQLoFfM4Auysr42ZZQCdgMro4wjwW+A2d38/DvWklN/8prozumo4q4hIIsUjGNYC2WbW18zOAIqAxbXaLCZ0LgOMBl5zdzezzsCLwIPu/rs41JJyIhGYPTtsz51bfYEfEZFEaXYwRPsM7gWWAZuBX7v7JjObamZVAzJLga5mVg6UAFVDWu8FsoBJZrYheuve3JpSTXExjB8ftqdN00glEUksc6/dHZD8cnJyfN26dYkuI+6KisKs6M6d4Z13wtGEiEi8mNl6d89pqJ1mPieRsjK4+mrYtw/uvjvR1YhIW6VgSDIPPVQ9+W3ChERXIyJtkYIhyeTmwsRoD8ycOVpsT0Ran4IhCU2dqmtFi0jiKBiS1BNPQJcu4VrRWmxPRFqTgiFJRSKwbBl07Rr6G/LzE12RiLQVCoYklpsLL70Uhq/qyEFEWouCIcnl5sIvf1k9UmnWrERXJCLpTsGQAgoKquc1TJsGFRWJrUdE0puCIUXMnl09+e2WWxJdjYikMwVDClm+vPoaDlqmW0RaioIhxTz7bPUy3RqpJCItQcGQYiKRcORQNcdB4SAi8aZgSEG5ufD226HPQeEgIvGmYEhRkQjMm1d95KCrv4lIvCgYUlgkUj2vYd48hYOIxIeCIcUVF8PMmWEC3Ny5CgcRaT4FQxooKYHp08P23LlaqltEmkfBkCZKSmDMmLCtpbpFpDkUDGnk0Uc1jFVEmk/BkEYikROHsa5dm+iqRCTVKBjSTNUEuKpwGDpUK7KKSNMoGNLU8uVwxx1w+DD88IfqkBaRxlMwpLHS0uoO6YcfTmwtIpI6FAxprqysekXWCRMSXY2IpAIFQxswbFi4f+opXeRHRBqmYGgDpk4NRw3798Pttye6GhFJdgqGNuLZZ6vnOBQW6shBROqnYGgjquY4jBwJS5bAgAEKBxGpm4KhDYlEYPHicFrpk0907WgRqZuCoQ2KvTxoUVGiqxGRZKNgaIMiEfjVr8JS3QsW1L1U9x133EH37t35xje+cXxfZWUl+fn5ZGdnk5+fz969ewFwd+677z6ysrIYOHAgb7755vHXzJ8/n+zsbLKzs5k/f36L/2wi0nwKhjaqoABmzAjbc+eGoayxiouLefnll2vsmzFjBsOHD2fLli0MHz6cGdE3eOmll9iyZQtbtmzhySef5Pvf/z4QgmTKlCmsXr2aNWvWMGXKlONhIiLJS8HQhsUu1f300zWf+9u//VsyMzNr7Fu0aBFjx44FYOzYsTz//PPH9992222YGZdddhn79u1j165dLFu2jPz8fDIzM+nSpQv5+fknhI2IJB8FQxsXu1R3Q1d/+/DDD+nRowcAPXr04KOPPgJgx44d9OrV63i7SCTCjh076t0vIsktLsFgZiPM7D0zKzeziXU8397MFkSfX21mfaL7u5rZf5rZATN7LB61SNPEXjd67lyYPLnp7+HuJ+wzs3r3i0hya3YwmFk74HHg20B/4BYz61+r2Z3AXnfPAn4OVC3pdhCYBNzf3Drk1BUXw/jxYXvatPpXYj3nnHPYtWsXALt27aJ79+5AOBLYvn378XYVFRX07Nmz3v0iktziccSQB5S7+wfufhgoA0bVajMKqBqSshAYbmbm7p+5+ypCQEgCzZ4dJr9B/ZcGLSwsPD6yaP78+YwaNer4/v/4j//A3fnDH/5Ap06d6NGjB9deey2vvPIKe/fuZe/evbzyyitce+21rfHjiEgzZMThPc4Dtsc8rgCG1NfG3Y+Y2X6gK/BxYz/EzMYB4wB69+7dnHqlHk88EeY2rFgB5513C8eOvc7HH39MJBJhypQpTJw4kZtvvpnS0lJ69+7Nc889B8B1113H0qVLycrK4swzz2TevHkAZGZmMmnSJHJzcwGYPHnyCR3aIpJ8rK7zwE16A7O/B6519+9GH38HyHP3f45psynapiL6+P1omz3Rx8VAjrvf25jPzMnJ8XXr1jWrbqnbCy/ADTfAkSPhQj+lpYmuSETixczWu3tOQ+3icSqpAugV8zgC7KyvjZllAJ2Ayjh8tsRZQUH1RX3mztWV30TaongEw1og28z6mtkZQBGwuFabxcDY6PZo4DVv7qGKtJjY+Q319TeISPpqdjC4+xHgXmAZsBn4tbtvMrOpZlYYbVYKdDWzcqAEOD6k1cy2AbOAYjOrqGNEkyTAD38IGRmNm98gIuml2X0MiaA+htYxa1YICICZM8ORhIikrtbsY5A0VVJSPb9h4sQT11MSkfSkYJCTmj079Dd8+SV873vqjBZpCxQM0qCysjD57cgRuPVWXflNJN0pGKRRYq/8dvfdia5GRFqSgkEa7YEHwv2SJepvEElnCgZptIKC6vkNJSWwdm1i6xGRlqFgkCYpK4Orr4a9e+GaaxQOIulIwSBNtnx5CId9+yA/X53RIulGwSCnZPny0Bm9fz/cfnuiqxGReFIwyCmbNUvLZoikIwWDnLLc3JorsZ7KZUFFJPkoGKRZYpfNmDat+vrRIpK6FAzSbLNnh4v6gNZUEkkHCgaJi9LS6jWVvvtdrakkksoUDBI3VXMcjh6Ff/xHDWMVSVUKBomr2sNYNQFOJPUoGCTuVq4MRw4rVsBllykcRFKNgkFaRNWRw7FjcM89ia5GRJpCwSAtZuXKMNdh7VrIy0t0NSLSWAoGaVFr1tQMB3VIiyQ/BYO0uNhwGDhQQ1lFkp2CQVrFmjXVy3WPGqUOaZFkpmCQVqMOaZHUoGCQVvXss/C1r4UjhsLCRFcjInVRMEirikTgmWfg9NPDtaMVDiLJR8Egra6gAJ58MlzLYckSKCpKdEUiEkvBIAlRXFx9LYcFC7Qiq0gyUTBIwpSUhBVZq7YVDiLJQcEgCVW1IuvevWHRvQkTEl2RiCgYJOGWL6++0M+cObp+tEiiKRgkKZSWwqRJYXvuXIWDSCIpGCRpTJ16YjhobSWR1qdgkKQydSrMnAlnnBHC4dJL1Skt0toUDJJ0Skpg1aowYumjj9QpLdLaFAySlHJzw4gldUqLtD4FgyS12p3SmiUt0vLiEgxmNsLM3jOzcjObWMfz7c1sQfT51WbWJ+a5B6P73zOza+NRj6SX2E7pBQu0vpJIS2t2MJhZO+Bx4NtAf+AWM+tfq9mdwF53zwJ+DjwcfW1/oAgYAIwAnoi+n0gNseGgxfdEWlY8jhjygHJ3/8DdDwNlwKhabUYB86PbC4HhZmbR/WXufsjdtwLl0fcTOUHViKWqxfeuuCLRFYmkp3gEw3nA9pjHFdF9dbZx9yPAfqBrI18LgJmNM7N1ZrZu9+7dcShbUlFJCfz2t3DWWWHk0hVXaK6DSLzFIxisjn3eyDaNeW3Y6f6ku+e4e063bt2aWKKkk4ICePppaNcuhMPFF+tSoSLxFI9gqAB6xTyOADvra2NmGUAnoLKRrxU5QUEBvPFGWIBv3z4YNkxHDiLxEo9gWAtkm1lfMzuD0Jm8uFabxcDY6PZo4DV39+j+ouiopb5ANrAmDjVJG5CbGxbgGzQIPvsMbrxRRw4i8dDsYIj2GdwLLAM2A792901mNtXMqsaOlAJdzawcKAEmRl+7Cfg18C7wMnCPux9tbk3StrzwQvV1pC+/HGbNSnRFIqnNwh/uqSUnJ8fXrVuX6DIkiVRUwN13h9FKEO4LChJbk0iyMbP17p7TUDvNfJa0EInA4sUwdGh4/PDD4UhCRJpOwSBpZeXKEA6rVsHIkVpfSeRUKBgk7axcWb343ty5miUt0lQKBklLsYvvLVmixfdEmkLBIGlr6tTqI4cFCxQOIo2lYJC0VlpaMxx0WkmkYQoGSXu1TysVFmoinCSHo0ePcskll1AQHVu9detWhgwZQnZ2NmPGjOHw4cMAHDp0iDFjxpCVlcWQIUPYtm3b8feYPn06WVlZXHTRRSxbtiwudSkYpE2ovTLr0KG6XKgk3pw5c+jXr9/xxw888AA/+MEP2LJlC126dKG0tBSA0tJSunTpQnl5OT/4wQ944IEHAHj33XcpKytj06ZNvPzyy9x9990cPdr8OcIKBmkzSkrg978Pp5YOHw6XC83PT3RV0lZVVFTw4osv8t3vfhcAd+e1115j9OjRAIwdO5bnn38egEWLFlFePhYz+Id/GM1zz72KmTNgwCLefruIs89uzw039CUrK4s1a5q/qlBGs99BJIXk5obbeefBtGmwYgXk5UEc/i+JNMmECRN45JFH+PTTTwHYs2cPnTt3JiMjg8JCePXVCF98sYMOHeDQoR1UrTfqXrUO6R5gB3AZBw7Axo0AEV55ZQfnngsffghdusCBA3DoUNNq0xGDtElVp5ZOOy30NwwerH4HaT0vvPAC3bt359JLLwXgT3+C/HznL38Bs3C68/PPwd2iX+rVSxeddlpoE65aUNeSRsZf/wruUFkZjo7NoEOHxtenYJA2q6QE/vCHsDrrxo3wrW9pprS0jilTfscvfrGY007rw1VXFbFly2ts2DCBL7/cBxyJtqrArCft20NGRoTOnbfjDocOHSEzcz/HjmXy0EMRHnpoO9u3w7nnhtdAT849tyo8qoWAuWRwY+pTMEiblpsLGzaE5TO+/DLMlL7iCq2zJC2nfXtYt2467hW4b8O9DLgKeJqOHYeRkbEQgLvums9jj43i4EGYPbuQMWPC1ZEXLlzIVVddhZlRWFhIWVkZ3bod4ve/30rfvls4ciSPXbvg2LFw1NCuHXTrFj4X3trQmBoVDCKEBfiqRitVrbOkCXESD/n54TTO4MHhr/joCFQgXKL2nHPCaDl3ePvth7nkkllccEEWe/bs4c7oIeydd97Jnj17yMrKYtasWcyYMQOAAQMGcPPNN9O/f39GjBjB448/Trt27Wp8/pEj8NFHcPBg42vWstsitRQWVi/fnZurjmk5Nfn5YXBDfRLx1atlt0VO0eLFYUJcVcd0Xh489VSiq5JUUlcoDBoUbvPmJSYUmkJHDCL1WLsW7rmnerTSmDFQVpbYmiQ1nHZazS//ZPma1RGDSDNVnUa6+urweMGCcPQg0pDYIGjKMNFkoWAQacDy5TB+fOg4XLsW+vfXnAepX+1hol98kZg6mkPBINIIs2eHvoevfAU2b4bLL9ecBzlR1641HyfLKaSmUjCINFJBQZihevXVYQig5jxIbZWV1dupGgqgYBBpkkgknFqaNClMHKqa86DrPEg6UTCInIKpU+GNN0IoQJj3MHiwjh7asti+hXnzEldHPCgYRE5Rbm7od5g5Ezp2DOstjRwZTi9J2zN+fPV2qvc/KRhEmqmkBP77v6uPHlatgr59NSmurZkzp3o7DtfKSSgFg0gcRCLV6y316QPbtsHtt4ejh4qKRFcnLS2dTiOBgkEkrgoKYOvW6klxq1bB3/yNLiOazmJDYdAgKC5OWClxo2AQaQHLl4ejh0GD4LPPwmmG/v3VOZ1uai1kyoZGLWqd/BQMIi2koCB8UUyaBP36hYlxI0eGjknNnE59ZuGaB1VSed5CbQoGkRY2dSq8+24IBwgT4y6/XHMfUlns6aOsrPQKBVAwiLSad98NRw8jR4aZ01VzH9T/kJwOHjxIXl4egwYNYsCAAfzkJz8BwGwrMATIJjt7DJs2hSvvHDp0iDFjxpCVlcWQIUPYtm3b8feaPn06WVlZXHTRRSxbtqz1f5imcveUu1166aUukspmznQfNMg9/K3pnpXlvmZNoquSWMeOHfNPP/3U3d0PHz7seXl5Dm84/L3Ds96nj/tdd93lTzzxhLu7P/74437XXXe5u/uzzz7rN998s7u7b9q0yQcOHOgHDx70Dz74wM8//3w/cuRIQn4mYJ034jtWRwwiCVBSEvofxowJj8vL4bLLwuVE1UGdHMyMr371qwB8+eWXrFnzJWDAa3zlK6PZuhXGjh3L888/D8CiRYsYO3YsAKNHj+bVV1/F3Vm0aBFFRUW0b9+evn37kpWVxZokvyyggkEkgcrKwiml3NzQkblggWZPJ5OjR4/SpctgOnbsDuQDF9C+fWc+/zwDgEgkwo4dOwDYsWMHvXr1AiAjI4NOnTqxZ8+eGvtrvyZZKRhEEqygIFwQaN68EBBQPXt68uTE1tbWXXllO/bt2wBUAGu4/PLNRCI121i0J9rr6IE2s3r3J7NmBYOZZZrZcjPbEr3vUk+7sdE2W8xsbMz+n5nZdjM70Jw6RNJBcXEIiPHjoX37MHt62rRw9DBrlpbYaG0TJoSADjpzySVXcv31f2Dfvn0cOXIEgIqKCnr27AmEI4Ht27cDcOTIEfbv309mZmaN/bVfk6yae8QwEXjV3bOBV6OPazCzTOAnhG78POAnMQGyJLpPRKJmzw59DmPGQKdO4cvphz+sXmJDAdHyunaFOXN2A/sAuOeeL+jYcQX9+vVj2LBhLFy4EID58+czatQoAAoLC5k/fz4ACxcu5KqrrsLMKCwspKysjEOHDrF161a2bNlCXrJfI7YxPdT13YD3gB7R7R7Ae3W0uQX495jH/w7cUqvNgaZ8rkYlSVuxfbv7pEnuY8ZUj2CCMKJp5sxEV5d+hg51z8io+j1vdBjsXbte7AMGDPApU6a4u/v777/vubm5fsEFF/jo0aP94MGD7u7+xRdf+OjRo/2CCy7w3Nxcf//994+/709/+lM///zz/cILL/SlS5cm5Gdzb/yoJPNmzMwws33u3jnm8V5371Krzf1AB3f/afTxJOALd380ps0Bd/9qA581DhgH0Lt370v//Oc/n3LdIqnoqafg6adhxYrqfUOHwrBhYRKdNE+7djVnMnfokJrXaz4ZM1vv7jkNtWvwVJKZrTCzP9ZxG9XYWurY1+Q0cvcn3T3H3XO6devW1JeLpLzi4pprMEE4zTRtWpgop47qpquogLy8mstbnH463HFH+oVCUzQYDO5+tbt/o47bIuBDM+sBEL3/qI63qAB6xTyOADvjUbxIW1S1BtO8eeGIAcJFgqZNCyOZZs1KbH2p4ooroFevmutWZWXB4cNQWpq4upJBczufFwNVo4zGAovqaLMMuMbMukQ7na+J7hORZiguhpUrwxXkqpb53rYtdFT36NH8gNi+fTvDhg2jX79+DBgwgDnRK9FUVlaSn59PdnY2+fn57N27Fwj9lffddx9ZWVkMHDiQN9988/h7zZ8/n+zsbLKzs4930CZCURFkZ0P37rEjjiAzM/QqbNmSsNKSS2M6Iuq7AV0Jo5G2RO8zo/tzgP8b0+4OoDx6uz1m/yOEI4pj0ft/bcznqvNZ5ERLlrjn5p7YST1ypPu8eU1/v507d/r69evd3f2TTz7x7Oxs37Rpk//oRz/y6dOnu7v79OnT/cc//rG7u7/44os+YsQIP3bsmL/xxhuel5fn7u579uzxvn37+p49e7yystL79u3rlZWVcfmZG2PMmNCp3Llzzd8NuHfo0GplJAUa2fncausbxfOmYBCp35o17v36uZ95Zs0vwX793MePDwFyKgoLC/2VV17xCy+80Hfu3OnuITwuvPBCd3cfN26cP/PMM8fbV7V75plnfNy4ccf3127XErZvDz/vWWedGAaZmSEs2uLaVI0NBs18FkkzublhJdf33gtzIapmU2/eHC4YNHJk6Ky+887GX3Z027ZtvPXWWwwZMoQPP/yQHj16ANCjRw8++ih0Lda39ENrLQnxwguhI7lv39B3sHkzfPJJeK5z5/B7mDkT9uwJS5FU/V7kRBmJLkBEWkYkEr4AIXxpzpkD+/eHztaNG8Pt6afh+utDm7y8sLhfbQcOHOCmm25i9uzZnHXWWfV+ntcx9L01loQoKoKXXqoOgSrt24fLqvbuHa7HLY2nYBBpAwoKwg3CsNY33gizq7dtCwv3Qbj/t3+DUaPCEUVxcVhV9KabbuLWW2/lxhtvBOCcc85h165d9OjRg127dtG9e3eAepd+iEQivP766zX2X3nllc3+mfLza87pAMjIgD594NxzQ8e8nJpmTXBLlJycHF+3bl2iyxBJeUVF0LFjmBuxe3fN577+defo0bGYZfKXv8w+vv9HP/oRXbt2ZeLEicyYMYPKykoeeeQRXnzxRR577DGWLl2vbSHaAAAGEklEQVTK6tWrue+++1izZg2VlZVceumlx0cpffOb32T9+vVkZmY2us6KCrj/fli9Olzk6NChmvW2bx9GYm3d2qxfR9pr7AQ3HTGItGFVp5og/AV+8GD40l27Fv78598BvwQu5rTTBnPmmdCz50NkZk6kY8ebKS0tpXfv3jz33HMAXHfddSxdupSsrCzOPPNM5s2bB0BmZiaTJk0iN3pSf/LkyY0OhdNOg4EDw2mv2jIywqS0f/7nsL6UxI+OGETkBJMnw8svh0X8ap+ugTDu//rr4bPPYP16+Lu/g1/+MoRLfX0VjdG9e/jrf/fuEFCxzjgDevYMRwzf+hY8+ignLIEtJ9fYIwYFg4icVEVFWI/p3HNDv8Rf/9rwawYNCh3d3bqFcNm9O2xDOCopL4dzzglf9nv3hraVlXD06Inv1a1bWMdo1674/lxtUVoHg5ntBlpiFb2zgY9b4H1bkmpuHar5uEiP8Hf9sWPhZM9XOsKn+6FzJhw+BGeedEHM+u0Guh6DI1+GE0UO7P0Y/tzIQbUJkUr/Lj4GcPcRDTVMyWBoKWa2rjFpmkxUc+tQzS0v1eqF1Ky5MTTBTUREalAwiIhIDQqGmp5MdAGnQDW3DtXc8lKtXkjNmhukPgYREalBRwwiIlKDgkFERGpI+WAwsxFm9p6ZlZvZxDqeb29mC6LPrzazPtH9Xc3sP83sgJk9Vs97LzazP8Y8/nsz22Rmx8wsp1bbB6Of8Z6ZXZvsNTfmvZKw5nwzW29m70Tvr0qBmvPMbEP0ttHMbkj2mmOe7x19v/uTuV4z62NmX8T8nn9RX73JUnP0uYFm9kb0+XfMrMPJ6m5VjbloQ7LegHbA+8D5wBnARqB/rTZ3A7+IbhcBC6LbHYGhwD8Bj9Xx3jcCzwB/jNnXD7gIeB3IidnfP/rZ7YG+0ZraJXnNJ32vJK35EqBndPsbwI4UqPlMICO6XXVd9Ixkrjnm+f8HPAfcn8z1An1i26XIv+UM4G1gUPRxV+r5zkjELdWPGPKAcnf/wN0PA2XAqFptRgFVF5ldCAw3M3P3z9x9FXCw9pua2VeBEuCnsfvdfbO7v1dHHaOAMnc/5O5bCZcwzUvmmk/2Xklc81vuvjP6cBPQwczaJ3nNn7v7kejDDoTpvPVJipqjr7ke+IDwe076epsgWWq+Bnjb3TdG2+1x9zoWBEmMVA+G84DtMY8rovvqbBP9D7qfkM4nMw2YCXwexzqa0rY1am6KZKz5JuAtdz9Uz/NJU7OZDTGzTcA7wD/FBEVS1mxmHYEHgCkNNE2KeqP6mtlbZvZfZnZFCtR8IeBmtszM3jSzHzfyda0i1YOhrstA1f6LrDFtqhubDQay3P23ca6jKW1bo+amSKqazWwA8DBw18maNaKeVqnZ3Ve7+wAgF3jwJOeSk6XmKcDP3f1AA+2Spd5dQG93v4TwV/szZlbfpeaSpeYMwmmpW6P3N5jZ8Ca8vkWlejBUAL1iHkeAnfW1MbMMoBNQeZL3/B/ApWa2DVgFXGhmr8ehjmSruSmSpmYziwC/BW5z9/dToeYq7r4Z+IzQP5LMNQ8BHom+ZgLwv8zs3mStN3oKd090ez2hD+HCeponRc3Rz/gvd//Y3T8HlgLfbOA1rSbVg2EtkG1mfc3sDEJHUe2ruy4Gxka3RwOvebS3py7u/n/cvae79yEk+Z/c/coG6lgMFEVHM/QFsoE1SV5zUyRFzWbWGXgReNDdf5ciNfeNfrlgZl8ndERuS+aa3f0Kd+8Tfc1s4CF3r2sUTlLUa2bdzKxddPt8wv+/D+ppnhQ1A8uAgWZ2ZvTfx/8E3m3gNa3Hk6AHvDk34DrgT4S/Ev4lum8qUBjd7kAYWVFO+LI+P+a12wh/CRwgJHjt0Ql9qDnC4IZou0PAh8CymOf+JVrDe8C3U6Tmk75XstUM/G/CX9wbYm7dk7zm7xA6cDcAbwLXp8K/jZg2/0o9o5KSpV5Cf9MmwgijN4GRqfA7Bv4xWvcfgUdO5fuvpW5aEkNERGpI9VNJIiISZwoGERGpQcEgIiI1KBhERKQGBYOIiNSgYBARkRoUDCIiUsP/B/MZFikpN0KaAAAAAElFTkSuQmCC">
            <a:extLst>
              <a:ext uri="{FF2B5EF4-FFF2-40B4-BE49-F238E27FC236}">
                <a16:creationId xmlns:a16="http://schemas.microsoft.com/office/drawing/2014/main" id="{A2914EF0-D137-497F-BC77-F32694574E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57C3ECA-7640-44F0-BD26-B345F984A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450" y="3581400"/>
            <a:ext cx="3562350" cy="2400300"/>
          </a:xfrm>
          <a:prstGeom prst="rect">
            <a:avLst/>
          </a:prstGeom>
        </p:spPr>
      </p:pic>
      <p:pic>
        <p:nvPicPr>
          <p:cNvPr id="9" name="batch-out-orient-pdb">
            <a:hlinkClick r:id="" action="ppaction://media"/>
            <a:extLst>
              <a:ext uri="{FF2B5EF4-FFF2-40B4-BE49-F238E27FC236}">
                <a16:creationId xmlns:a16="http://schemas.microsoft.com/office/drawing/2014/main" id="{17940B1A-34CC-4291-B4FE-0942F9897D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249" y="1866900"/>
            <a:ext cx="330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5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E796C-8711-4C5F-9F68-DF7917C9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Case Study – 5 Samples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238264-2074-4F3D-9564-62C8E6383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72050" y="838200"/>
            <a:ext cx="3714750" cy="2438400"/>
          </a:xfrm>
        </p:spPr>
      </p:pic>
      <p:sp>
        <p:nvSpPr>
          <p:cNvPr id="4" name="AutoShape 2" descr="data:image/png;base64,iVBORw0KGgoAAAANSUhEUgAAAYYAAAEACAYAAAC3adEgAAAABHNCSVQICAgIfAhkiAAAAAlwSFlzAAALEgAACxIB0t1+/AAAADl0RVh0U29mdHdhcmUAbWF0cGxvdGxpYiB2ZXJzaW9uIDIuMS4wLCBodHRwOi8vbWF0cGxvdGxpYi5vcmcvpW3flQAAIABJREFUeJzt3X901PWd7/HnW6JQaQWCoOBAQRNdoALWJHgt7hUxSt0Q/MFKXLcStcWtukJTW/HuhS7QCnqEwln1dj03INuqoXJbAUURdN0DreWXghZZSxRaAlSRAIoKCLzvH58JmYSEJGSS+ZHX45w5853vfGbmnRyYV77fz4+vuTsiIiJVTkt0ASIiklwUDCIiUoOCQUREalAwiIhIDQoGERGpQcEgIiI1pGwwmNkIM3vPzMrNbGKi6xERSReWivMYzKwd8CcgH6gA1gK3uPu7CS1MRCQNpOoRQx5Q7u4fuPthoAwYleCaRETSQqoGw3nA9pjHFdF9IiLSTKkaDFbHvtQ7JyYikoRSNRgqgF4xjyPAzgTVIiKSVlI1GNYC2WbW18zOAIqAxQmuSUQkLaToqKSzHbrQvv123J2zzz6bHj16JLosEZGkdfbZZ7Ns2bJl7j6iobYZrVFQ/PUB1lFeDpFIomsREUkNZnZ2Y9ql6qkkAHr1ariNiIg0TUoGw8UXV2+3a5e4OkRE0lFKBsMZZ0Bubtg+dgyKihJbj4hIOknJYABYswZOPz1s/+Y3ia1FRCSdpGwwAMyYEe6//BK+9rXE1iIiki5SOhhKSuCOO8L2gQPQtWti6xERSQcpHQwApaXV4VBZCf37J7YeEZFUl/LBACEcqjqjN2+GyZMTW4+ISCpLi2CA0BmdmRm258xJbC0iIqksbYIB4OWXw/0nn8AVVyS2FhGRVJVWwZCbC0OHhu1Vq+CFFxJbj4hIKkqrYABYuRK6dQvb118PFRWJrUdEJNWkXTAAfPRR6G84ehSGDUt0NSIiqSUtgwHgnnvCfXm5lswQEWmKtA2GqVOrh7AuWAATJiS2HhGRVJG2wQBhCOugQWF7zhx46qmEliMikhLSOhgANmyArKywPW6cOqNFRBqS9sEAsGULnHtuWGzvm99MdDUiIsmtTQQDwK5dYRjr7t0weHCiqxERSV5tJhgAJk4M9xs3wqxZia1FRCRZtalgKCmp7ox+8EH1N4iI1KVNBQOEzuhIBA4f1uQ3EZG6xCUYzGyEmb1nZuVmNrGO59ub2YLo86vNrE90f56ZbYjeNprZDfGopyFvvAEdOoTJb1psT0SkpmYHg5m1Ax4Hvg30B24xs9qXy7kT2OvuWcDPgYej+/8I5Lj7YGAE8O9mltHcmhoSicDPfha2V62CO+9s6U8UEUkd8ThiyAPK3f0Ddz8MlAGjarUZBcyPbi8EhpuZufvn7n4kur8D4HGop1FKSmDkyLA9d64mv4mIVIlHMJwHbI95XBHdV2ebaBDsB7oCmNkQM9sEvAP8U0xQ1GBm48xsnZmt2717dxzKhsWLq5fN+P731RktIgLxCQarY1/tv/zrbePuq919AJALPGhmHer6EHd/0t1z3D2nW9W62nGwZk2YGX3wIFxzTdzeVkQkZcUjGCqAXjGPI8DO+tpE+xA6AZWxDdx9M/AZ8I041NQkzzwT7jdvhvz81v50EZHkEo9gWAtkm1lfMzsDKAIW12qzGBgb3R4NvObuHn1NBoCZfR24CNgWh5qaJDcXZs4M2ytWqDNaRNq2ZgdDtE/gXmAZsBn4tbtvMrOpZlYYbVYKdDWzcqAEqBrSOhTYaGYbgN8Cd7v7x82t6VSUlMAdd4TtuXNh8uREVCEiknjm3moDgeImJyfH161b1yLvXVgIS5aE7fHjYfbsFvkYEZFWZ2br3T2noXZtbuZzQxYvhjFjwvacOTqtJCJtj4KhDmVlNU8racE9EWlLFAz1KC2tngA3ebLmOIhI26FgOInFi8NqrJ99Bvffn+hqRERah4KhAYXRcVVLl8LatYmtRUSkNSgYGjB1apjn8OmnYfLbCy8kuiIRkZalYGiENWtg6FDYvz8cQejIQUTSmYKhkVauDEcO7jBtWqKrERFpOQqGJigqCvcvvqijBhFJXwqGJigpCaeUjh2De+5JdDUiIi1DwdBEzz4LX/taOGLQrGgRSUcKhiaKRGDChLD91FM6pSQi6UfBcAqmTq0+pfS97yW6GhGR+FIwnKKVK8Os6I0bdXEfEUkvCoZmqDqltGKFFtoTkfShYGiG4uLqJbqnTVN/g4ikBwVDM5WVwdVXw759MHy4VmEVkdSnYIiD5cur11N69NFEVyMi0jwKhji5/PJw//rrCS1DRKTZFAxxMnt29SilqqUzRERSkYIhjqpGKS1cqI5oEUldCoY4Ki4OHdFHj2oFVhFJXQqGOLv11nC/ZIku6iMiqUnBEGfFxTByZNh++OGEliIickoUDC3giSegUydYtUod0SKSehQMLSASgcmTw/aCBTqlJCKpRcHQQkpKqk8p/epXia1FRKQpFAwt6MYbw72OGkQklSgYWlBsR/ScOQktRUSk0RQMLWzSJMjI0NLcIpI6FAwtLDcXbrstbGsdJRFJBQqGVnDDDeF+yZJwnWgRkWSmYGgFBQXVF/QpLU1sLSIiDVEwtJKyMhg6VJPeRCT5KRha0Z13hnsNXxWRZKZgaEVaR0lEUkFcgsHMRpjZe2ZWbmYT63i+vZktiD6/2sz6RPfnm9l6M3snen9VPOpJZrHrKBUWJroaEZETNTsYzKwd8DjwbaA/cIuZ9a/V7E5gr7tnAT8Hqv5e/hgY6e4XA2OBXza3nmQXiYQlMk4/XaOURCQ5xeOIIQ8od/cP3P0wUAaMqtVmFDA/ur0QGG5m5u5vufvO6P5NQAczax+HmpJaQQF85zthW6OURCTZxCMYzgO2xzyuiO6rs427HwH2A11rtbkJeMvdD9X1IWY2zszWmdm63bt3x6HsxCotrR6llJeX6GpERKrFIxisjn3elDZmNoBweumu+j7E3Z909xx3z+nWrdspFZpsVq4MM6PXroUrrkh0NSIiQTyCoQLoFfM4Auysr42ZZQCdgMro4wjwW+A2d38/DvWklN/8prozumo4q4hIIsUjGNYC2WbW18zOAIqAxbXaLCZ0LgOMBl5zdzezzsCLwIPu/rs41JJyIhGYPTtsz51bfYEfEZFEaXYwRPsM7gWWAZuBX7v7JjObamZVAzJLga5mVg6UAFVDWu8FsoBJZrYheuve3JpSTXExjB8ftqdN00glEUksc6/dHZD8cnJyfN26dYkuI+6KisKs6M6d4Z13wtGEiEi8mNl6d89pqJ1mPieRsjK4+mrYtw/uvjvR1YhIW6VgSDIPPVQ9+W3ChERXIyJtkYIhyeTmwsRoD8ycOVpsT0Ran4IhCU2dqmtFi0jiKBiS1BNPQJcu4VrRWmxPRFqTgiFJRSKwbBl07Rr6G/LzE12RiLQVCoYklpsLL70Uhq/qyEFEWouCIcnl5sIvf1k9UmnWrERXJCLpTsGQAgoKquc1TJsGFRWJrUdE0puCIUXMnl09+e2WWxJdjYikMwVDClm+vPoaDlqmW0RaioIhxTz7bPUy3RqpJCItQcGQYiKRcORQNcdB4SAi8aZgSEG5ufD226HPQeEgIvGmYEhRkQjMm1d95KCrv4lIvCgYUlgkUj2vYd48hYOIxIeCIcUVF8PMmWEC3Ny5CgcRaT4FQxooKYHp08P23LlaqltEmkfBkCZKSmDMmLCtpbpFpDkUDGnk0Uc1jFVEmk/BkEYikROHsa5dm+iqRCTVKBjSTNUEuKpwGDpUK7KKSNMoGNLU8uVwxx1w+DD88IfqkBaRxlMwpLHS0uoO6YcfTmwtIpI6FAxprqysekXWCRMSXY2IpAIFQxswbFi4f+opXeRHRBqmYGgDpk4NRw3798Pttye6GhFJdgqGNuLZZ6vnOBQW6shBROqnYGgjquY4jBwJS5bAgAEKBxGpm4KhDYlEYPHicFrpk0907WgRqZuCoQ2KvTxoUVGiqxGRZKNgaIMiEfjVr8JS3QsW1L1U9x133EH37t35xje+cXxfZWUl+fn5ZGdnk5+fz969ewFwd+677z6ysrIYOHAgb7755vHXzJ8/n+zsbLKzs5k/f36L/2wi0nwKhjaqoABmzAjbc+eGoayxiouLefnll2vsmzFjBsOHD2fLli0MHz6cGdE3eOmll9iyZQtbtmzhySef5Pvf/z4QgmTKlCmsXr2aNWvWMGXKlONhIiLJS8HQhsUu1f300zWf+9u//VsyMzNr7Fu0aBFjx44FYOzYsTz//PPH9992222YGZdddhn79u1j165dLFu2jPz8fDIzM+nSpQv5+fknhI2IJB8FQxsXu1R3Q1d/+/DDD+nRowcAPXr04KOPPgJgx44d9OrV63i7SCTCjh076t0vIsktLsFgZiPM7D0zKzeziXU8397MFkSfX21mfaL7u5rZf5rZATN7LB61SNPEXjd67lyYPLnp7+HuJ+wzs3r3i0hya3YwmFk74HHg20B/4BYz61+r2Z3AXnfPAn4OVC3pdhCYBNzf3Drk1BUXw/jxYXvatPpXYj3nnHPYtWsXALt27aJ79+5AOBLYvn378XYVFRX07Nmz3v0iktziccSQB5S7+wfufhgoA0bVajMKqBqSshAYbmbm7p+5+ypCQEgCzZ4dJr9B/ZcGLSwsPD6yaP78+YwaNer4/v/4j//A3fnDH/5Ap06d6NGjB9deey2vvPIKe/fuZe/evbzyyitce+21rfHjiEgzZMThPc4Dtsc8rgCG1NfG3Y+Y2X6gK/BxYz/EzMYB4wB69+7dnHqlHk88EeY2rFgB5513C8eOvc7HH39MJBJhypQpTJw4kZtvvpnS0lJ69+7Nc889B8B1113H0qVLycrK4swzz2TevHkAZGZmMmnSJHJzcwGYPHnyCR3aIpJ8rK7zwE16A7O/B6519+9GH38HyHP3f45psynapiL6+P1omz3Rx8VAjrvf25jPzMnJ8XXr1jWrbqnbCy/ADTfAkSPhQj+lpYmuSETixczWu3tOQ+3icSqpAugV8zgC7KyvjZllAJ2Ayjh8tsRZQUH1RX3mztWV30TaongEw1og28z6mtkZQBGwuFabxcDY6PZo4DVv7qGKtJjY+Q319TeISPpqdjC4+xHgXmAZsBn4tbtvMrOpZlYYbVYKdDWzcqAEOD6k1cy2AbOAYjOrqGNEkyTAD38IGRmNm98gIuml2X0MiaA+htYxa1YICICZM8ORhIikrtbsY5A0VVJSPb9h4sQT11MSkfSkYJCTmj079Dd8+SV873vqjBZpCxQM0qCysjD57cgRuPVWXflNJN0pGKRRYq/8dvfdia5GRFqSgkEa7YEHwv2SJepvEElnCgZptIKC6vkNJSWwdm1i6xGRlqFgkCYpK4Orr4a9e+GaaxQOIulIwSBNtnx5CId9+yA/X53RIulGwSCnZPny0Bm9fz/cfnuiqxGReFIwyCmbNUvLZoikIwWDnLLc3JorsZ7KZUFFJPkoGKRZYpfNmDat+vrRIpK6FAzSbLNnh4v6gNZUEkkHCgaJi9LS6jWVvvtdrakkksoUDBI3VXMcjh6Ff/xHDWMVSVUKBomr2sNYNQFOJPUoGCTuVq4MRw4rVsBllykcRFKNgkFaRNWRw7FjcM89ia5GRJpCwSAtZuXKMNdh7VrIy0t0NSLSWAoGaVFr1tQMB3VIiyQ/BYO0uNhwGDhQQ1lFkp2CQVrFmjXVy3WPGqUOaZFkpmCQVqMOaZHUoGCQVvXss/C1r4UjhsLCRFcjInVRMEirikTgmWfg9NPDtaMVDiLJR8Egra6gAJ58MlzLYckSKCpKdEUiEkvBIAlRXFx9LYcFC7Qiq0gyUTBIwpSUhBVZq7YVDiLJQcEgCVW1IuvevWHRvQkTEl2RiCgYJOGWL6++0M+cObp+tEiiKRgkKZSWwqRJYXvuXIWDSCIpGCRpTJ16YjhobSWR1qdgkKQydSrMnAlnnBHC4dJL1Skt0toUDJJ0Skpg1aowYumjj9QpLdLaFAySlHJzw4gldUqLtD4FgyS12p3SmiUt0vLiEgxmNsLM3jOzcjObWMfz7c1sQfT51WbWJ+a5B6P73zOza+NRj6SX2E7pBQu0vpJIS2t2MJhZO+Bx4NtAf+AWM+tfq9mdwF53zwJ+DjwcfW1/oAgYAIwAnoi+n0gNseGgxfdEWlY8jhjygHJ3/8DdDwNlwKhabUYB86PbC4HhZmbR/WXufsjdtwLl0fcTOUHViKWqxfeuuCLRFYmkp3gEw3nA9pjHFdF9dbZx9yPAfqBrI18LgJmNM7N1ZrZu9+7dcShbUlFJCfz2t3DWWWHk0hVXaK6DSLzFIxisjn3eyDaNeW3Y6f6ku+e4e063bt2aWKKkk4ICePppaNcuhMPFF+tSoSLxFI9gqAB6xTyOADvra2NmGUAnoLKRrxU5QUEBvPFGWIBv3z4YNkxHDiLxEo9gWAtkm1lfMzuD0Jm8uFabxcDY6PZo4DV39+j+ouiopb5ANrAmDjVJG5CbGxbgGzQIPvsMbrxRRw4i8dDsYIj2GdwLLAM2A792901mNtXMqsaOlAJdzawcKAEmRl+7Cfg18C7wMnCPux9tbk3StrzwQvV1pC+/HGbNSnRFIqnNwh/uqSUnJ8fXrVuX6DIkiVRUwN13h9FKEO4LChJbk0iyMbP17p7TUDvNfJa0EInA4sUwdGh4/PDD4UhCRJpOwSBpZeXKEA6rVsHIkVpfSeRUKBgk7axcWb343ty5miUt0lQKBklLsYvvLVmixfdEmkLBIGlr6tTqI4cFCxQOIo2lYJC0VlpaMxx0WkmkYQoGSXu1TysVFmoinCSHo0ePcskll1AQHVu9detWhgwZQnZ2NmPGjOHw4cMAHDp0iDFjxpCVlcWQIUPYtm3b8feYPn06WVlZXHTRRSxbtiwudSkYpE2ovTLr0KG6XKgk3pw5c+jXr9/xxw888AA/+MEP2LJlC126dKG0tBSA0tJSunTpQnl5OT/4wQ944IEHAHj33XcpKytj06ZNvPzyy9x9990cPdr8OcIKBmkzSkrg978Pp5YOHw6XC83PT3RV0lZVVFTw4osv8t3vfhcAd+e1115j9OjRAIwdO5bnn38egEWLFlFePhYz+Id/GM1zz72KmTNgwCLefruIs89uzw039CUrK4s1a5q/qlBGs99BJIXk5obbeefBtGmwYgXk5UEc/i+JNMmECRN45JFH+PTTTwHYs2cPnTt3JiMjg8JCePXVCF98sYMOHeDQoR1UrTfqXrUO6R5gB3AZBw7Axo0AEV55ZQfnngsffghdusCBA3DoUNNq0xGDtElVp5ZOOy30NwwerH4HaT0vvPAC3bt359JLLwXgT3+C/HznL38Bs3C68/PPwd2iX+rVSxeddlpoE65aUNeSRsZf/wruUFkZjo7NoEOHxtenYJA2q6QE/vCHsDrrxo3wrW9pprS0jilTfscvfrGY007rw1VXFbFly2ts2DCBL7/cBxyJtqrArCft20NGRoTOnbfjDocOHSEzcz/HjmXy0EMRHnpoO9u3w7nnhtdAT849tyo8qoWAuWRwY+pTMEiblpsLGzaE5TO+/DLMlL7iCq2zJC2nfXtYt2467hW4b8O9DLgKeJqOHYeRkbEQgLvums9jj43i4EGYPbuQMWPC1ZEXLlzIVVddhZlRWFhIWVkZ3bod4ve/30rfvls4ciSPXbvg2LFw1NCuHXTrFj4X3trQmBoVDCKEBfiqRitVrbOkCXESD/n54TTO4MHhr/joCFQgXKL2nHPCaDl3ePvth7nkkllccEEWe/bs4c7oIeydd97Jnj17yMrKYtasWcyYMQOAAQMGcPPNN9O/f39GjBjB448/Trt27Wp8/pEj8NFHcPBg42vWstsitRQWVi/fnZurjmk5Nfn5YXBDfRLx1atlt0VO0eLFYUJcVcd0Xh489VSiq5JUUlcoDBoUbvPmJSYUmkJHDCL1WLsW7rmnerTSmDFQVpbYmiQ1nHZazS//ZPma1RGDSDNVnUa6+urweMGCcPQg0pDYIGjKMNFkoWAQacDy5TB+fOg4XLsW+vfXnAepX+1hol98kZg6mkPBINIIs2eHvoevfAU2b4bLL9ecBzlR1641HyfLKaSmUjCINFJBQZihevXVYQig5jxIbZWV1dupGgqgYBBpkkgknFqaNClMHKqa86DrPEg6UTCInIKpU+GNN0IoQJj3MHiwjh7asti+hXnzEldHPCgYRE5Rbm7od5g5Ezp2DOstjRwZTi9J2zN+fPV2qvc/KRhEmqmkBP77v6uPHlatgr59NSmurZkzp3o7DtfKSSgFg0gcRCLV6y316QPbtsHtt4ejh4qKRFcnLS2dTiOBgkEkrgoKYOvW6klxq1bB3/yNLiOazmJDYdAgKC5OWClxo2AQaQHLl4ejh0GD4LPPwmmG/v3VOZ1uai1kyoZGLWqd/BQMIi2koCB8UUyaBP36hYlxI0eGjknNnE59ZuGaB1VSed5CbQoGkRY2dSq8+24IBwgT4y6/XHMfUlns6aOsrPQKBVAwiLSad98NRw8jR4aZ01VzH9T/kJwOHjxIXl4egwYNYsCAAfzkJz8BwGwrMATIJjt7DJs2hSvvHDp0iDFjxpCVlcWQIUPYtm3b8feaPn06WVlZXHTRRSxbtqz1f5imcveUu1166aUukspmznQfNMg9/K3pnpXlvmZNoquSWMeOHfNPP/3U3d0PHz7seXl5Dm84/L3Ds96nj/tdd93lTzzxhLu7P/74437XXXe5u/uzzz7rN998s7u7b9q0yQcOHOgHDx70Dz74wM8//3w/cuRIQn4mYJ034jtWRwwiCVBSEvofxowJj8vL4bLLwuVE1UGdHMyMr371qwB8+eWXrFnzJWDAa3zlK6PZuhXGjh3L888/D8CiRYsYO3YsAKNHj+bVV1/F3Vm0aBFFRUW0b9+evn37kpWVxZokvyyggkEkgcrKwiml3NzQkblggWZPJ5OjR4/SpctgOnbsDuQDF9C+fWc+/zwDgEgkwo4dOwDYsWMHvXr1AiAjI4NOnTqxZ8+eGvtrvyZZKRhEEqygIFwQaN68EBBQPXt68uTE1tbWXXllO/bt2wBUAGu4/PLNRCI121i0J9rr6IE2s3r3J7NmBYOZZZrZcjPbEr3vUk+7sdE2W8xsbMz+n5nZdjM70Jw6RNJBcXEIiPHjoX37MHt62rRw9DBrlpbYaG0TJoSADjpzySVXcv31f2Dfvn0cOXIEgIqKCnr27AmEI4Ht27cDcOTIEfbv309mZmaN/bVfk6yae8QwEXjV3bOBV6OPazCzTOAnhG78POAnMQGyJLpPRKJmzw59DmPGQKdO4cvphz+sXmJDAdHyunaFOXN2A/sAuOeeL+jYcQX9+vVj2LBhLFy4EID58+czatQoAAoLC5k/fz4ACxcu5KqrrsLMKCwspKysjEOHDrF161a2bNlCXrJfI7YxPdT13YD3gB7R7R7Ae3W0uQX495jH/w7cUqvNgaZ8rkYlSVuxfbv7pEnuY8ZUj2CCMKJp5sxEV5d+hg51z8io+j1vdBjsXbte7AMGDPApU6a4u/v777/vubm5fsEFF/jo0aP94MGD7u7+xRdf+OjRo/2CCy7w3Nxcf//994+/709/+lM///zz/cILL/SlS5cm5Gdzb/yoJPNmzMwws33u3jnm8V5371Krzf1AB3f/afTxJOALd380ps0Bd/9qA581DhgH0Lt370v//Oc/n3LdIqnoqafg6adhxYrqfUOHwrBhYRKdNE+7djVnMnfokJrXaz4ZM1vv7jkNtWvwVJKZrTCzP9ZxG9XYWurY1+Q0cvcn3T3H3XO6devW1JeLpLzi4pprMEE4zTRtWpgop47qpquogLy8mstbnH463HFH+oVCUzQYDO5+tbt/o47bIuBDM+sBEL3/qI63qAB6xTyOADvjUbxIW1S1BtO8eeGIAcJFgqZNCyOZZs1KbH2p4ooroFevmutWZWXB4cNQWpq4upJBczufFwNVo4zGAovqaLMMuMbMukQ7na+J7hORZiguhpUrwxXkqpb53rYtdFT36NH8gNi+fTvDhg2jX79+DBgwgDnRK9FUVlaSn59PdnY2+fn57N27Fwj9lffddx9ZWVkMHDiQN9988/h7zZ8/n+zsbLKzs4930CZCURFkZ0P37rEjjiAzM/QqbNmSsNKSS2M6Iuq7AV0Jo5G2RO8zo/tzgP8b0+4OoDx6uz1m/yOEI4pj0ft/bcznqvNZ5ERLlrjn5p7YST1ypPu8eU1/v507d/r69evd3f2TTz7x7Oxs37Rpk//oRz/y6dOnu7v79OnT/cc//rG7u7/44os+YsQIP3bsmL/xxhuel5fn7u579uzxvn37+p49e7yystL79u3rlZWVcfmZG2PMmNCp3Llzzd8NuHfo0GplJAUa2fncausbxfOmYBCp35o17v36uZ95Zs0vwX793MePDwFyKgoLC/2VV17xCy+80Hfu3OnuITwuvPBCd3cfN26cP/PMM8fbV7V75plnfNy4ccf3127XErZvDz/vWWedGAaZmSEs2uLaVI0NBs18FkkzublhJdf33gtzIapmU2/eHC4YNHJk6Ky+887GX3Z027ZtvPXWWwwZMoQPP/yQHj16ANCjRw8++ih0Lda39ENrLQnxwguhI7lv39B3sHkzfPJJeK5z5/B7mDkT9uwJS5FU/V7kRBmJLkBEWkYkEr4AIXxpzpkD+/eHztaNG8Pt6afh+utDm7y8sLhfbQcOHOCmm25i9uzZnHXWWfV+ntcx9L01loQoKoKXXqoOgSrt24fLqvbuHa7HLY2nYBBpAwoKwg3CsNY33gizq7dtCwv3Qbj/t3+DUaPCEUVxcVhV9KabbuLWW2/lxhtvBOCcc85h165d9OjRg127dtG9e3eAepd+iEQivP766zX2X3nllc3+mfLza87pAMjIgD594NxzQ8e8nJpmTXBLlJycHF+3bl2iyxBJeUVF0LFjmBuxe3fN577+defo0bGYZfKXv8w+vv9HP/oRXbt2ZeLEicyYMYPKykoeeeQRXnzxRR577DGWLl2vbSHaAAAGEklEQVTK6tWrue+++1izZg2VlZVceumlx0cpffOb32T9+vVkZmY2us6KCrj/fli9Olzk6NChmvW2bx9GYm3d2qxfR9pr7AQ3HTGItGFVp5og/AV+8GD40l27Fv78598BvwQu5rTTBnPmmdCz50NkZk6kY8ebKS0tpXfv3jz33HMAXHfddSxdupSsrCzOPPNM5s2bB0BmZiaTJk0iN3pSf/LkyY0OhdNOg4EDw2mv2jIywqS0f/7nsL6UxI+OGETkBJMnw8svh0X8ap+ugTDu//rr4bPPYP16+Lu/g1/+MoRLfX0VjdG9e/jrf/fuEFCxzjgDevYMRwzf+hY8+ignLIEtJ9fYIwYFg4icVEVFWI/p3HNDv8Rf/9rwawYNCh3d3bqFcNm9O2xDOCopL4dzzglf9nv3hraVlXD06Inv1a1bWMdo1674/lxtUVoHg5ntBlpiFb2zgY9b4H1bkmpuHar5uEiP8Hf9sWPhZM9XOsKn+6FzJhw+BGeedEHM+u0Guh6DI1+GE0UO7P0Y/tzIQbUJkUr/Lj4GcPcRDTVMyWBoKWa2rjFpmkxUc+tQzS0v1eqF1Ky5MTTBTUREalAwiIhIDQqGmp5MdAGnQDW3DtXc8lKtXkjNmhukPgYREalBRwwiIlKDgkFERGpI+WAwsxFm9p6ZlZvZxDqeb29mC6LPrzazPtH9Xc3sP83sgJk9Vs97LzazP8Y8/nsz22Rmx8wsp1bbB6Of8Z6ZXZvsNTfmvZKw5nwzW29m70Tvr0qBmvPMbEP0ttHMbkj2mmOe7x19v/uTuV4z62NmX8T8nn9RX73JUnP0uYFm9kb0+XfMrMPJ6m5VjbloQ7LegHbA+8D5wBnARqB/rTZ3A7+IbhcBC6LbHYGhwD8Bj9Xx3jcCzwB/jNnXD7gIeB3IidnfP/rZ7YG+0ZraJXnNJ32vJK35EqBndPsbwI4UqPlMICO6XXVd9Ixkrjnm+f8HPAfcn8z1An1i26XIv+UM4G1gUPRxV+r5zkjELdWPGPKAcnf/wN0PA2XAqFptRgFVF5ldCAw3M3P3z9x9FXCw9pua2VeBEuCnsfvdfbO7v1dHHaOAMnc/5O5bCZcwzUvmmk/2Xklc81vuvjP6cBPQwczaJ3nNn7v7kejDDoTpvPVJipqjr7ke+IDwe076epsgWWq+Bnjb3TdG2+1x9zoWBEmMVA+G84DtMY8rovvqbBP9D7qfkM4nMw2YCXwexzqa0rY1am6KZKz5JuAtdz9Uz/NJU7OZDTGzTcA7wD/FBEVS1mxmHYEHgCkNNE2KeqP6mtlbZvZfZnZFCtR8IeBmtszM3jSzHzfyda0i1YOhrstA1f6LrDFtqhubDQay3P23ca6jKW1bo+amSKqazWwA8DBw18maNaKeVqnZ3Ve7+wAgF3jwJOeSk6XmKcDP3f1AA+2Spd5dQG93v4TwV/szZlbfpeaSpeYMwmmpW6P3N5jZ8Ca8vkWlejBUAL1iHkeAnfW1MbMMoBNQeZL3/B/ApWa2DVgFXGhmr8ehjmSruSmSpmYziwC/BW5z9/dToeYq7r4Z+IzQP5LMNQ8BHom+ZgLwv8zs3mStN3oKd090ez2hD+HCeponRc3Rz/gvd//Y3T8HlgLfbOA1rSbVg2EtkG1mfc3sDEJHUe2ruy4Gxka3RwOvebS3py7u/n/cvae79yEk+Z/c/coG6lgMFEVHM/QFsoE1SV5zUyRFzWbWGXgReNDdf5ciNfeNfrlgZl8ndERuS+aa3f0Kd+8Tfc1s4CF3r2sUTlLUa2bdzKxddPt8wv+/D+ppnhQ1A8uAgWZ2ZvTfx/8E3m3gNa3Hk6AHvDk34DrgT4S/Ev4lum8qUBjd7kAYWVFO+LI+P+a12wh/CRwgJHjt0Ql9qDnC4IZou0PAh8CymOf+JVrDe8C3U6Tmk75XstUM/G/CX9wbYm7dk7zm7xA6cDcAbwLXp8K/jZg2/0o9o5KSpV5Cf9MmwgijN4GRqfA7Bv4xWvcfgUdO5fuvpW5aEkNERGpI9VNJIiISZwoGERGpQcEgIiI1KBhERKQGBYOIiNSgYBARkRoUDCIiUsP/B/MZFikpN0KaAAAAAElFTkSuQmCC">
            <a:extLst>
              <a:ext uri="{FF2B5EF4-FFF2-40B4-BE49-F238E27FC236}">
                <a16:creationId xmlns:a16="http://schemas.microsoft.com/office/drawing/2014/main" id="{A2914EF0-D137-497F-BC77-F32694574E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0F432-FB5B-406D-B104-9681988C7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450" y="3619500"/>
            <a:ext cx="3562350" cy="2400300"/>
          </a:xfrm>
          <a:prstGeom prst="rect">
            <a:avLst/>
          </a:prstGeom>
        </p:spPr>
      </p:pic>
      <p:pic>
        <p:nvPicPr>
          <p:cNvPr id="8" name="batch-out-orient-pdb-5">
            <a:hlinkClick r:id="" action="ppaction://media"/>
            <a:extLst>
              <a:ext uri="{FF2B5EF4-FFF2-40B4-BE49-F238E27FC236}">
                <a16:creationId xmlns:a16="http://schemas.microsoft.com/office/drawing/2014/main" id="{161A61D6-003A-4840-A5BC-D079BD215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490" y="1866900"/>
            <a:ext cx="330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6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E815D-0950-47AB-929F-BEAAD4DE1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Adaptive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8CC6E-1D28-4241-8F38-A2E747743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825625"/>
            <a:ext cx="8328991" cy="4456550"/>
          </a:xfrm>
        </p:spPr>
        <p:txBody>
          <a:bodyPr>
            <a:normAutofit/>
          </a:bodyPr>
          <a:lstStyle/>
          <a:p>
            <a:r>
              <a:rPr lang="en-US" dirty="0"/>
              <a:t>Manifold Learning for MD trajectories</a:t>
            </a:r>
          </a:p>
          <a:p>
            <a:pPr lvl="1"/>
            <a:r>
              <a:rPr lang="en-US" dirty="0"/>
              <a:t>Matrix Sketch of MD trajectories</a:t>
            </a:r>
          </a:p>
          <a:p>
            <a:r>
              <a:rPr lang="en-US" dirty="0"/>
              <a:t>Important / Interesting event detection</a:t>
            </a:r>
          </a:p>
          <a:p>
            <a:pPr lvl="1"/>
            <a:r>
              <a:rPr lang="en-US" dirty="0"/>
              <a:t>Weighted Reservoir Sampling of gradient changes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4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SVD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603203"/>
            <a:ext cx="8328991" cy="3929132"/>
          </a:xfrm>
        </p:spPr>
        <p:txBody>
          <a:bodyPr/>
          <a:lstStyle/>
          <a:p>
            <a:r>
              <a:rPr lang="en-US" sz="2400" dirty="0"/>
              <a:t>Frequent Items</a:t>
            </a:r>
          </a:p>
          <a:p>
            <a:pPr lvl="1"/>
            <a:r>
              <a:rPr lang="en-US" sz="2400" dirty="0"/>
              <a:t>Capture top </a:t>
            </a:r>
            <a:r>
              <a:rPr lang="en-US" sz="2400" i="1" dirty="0">
                <a:latin typeface="Brush Script MT" panose="03060802040406070304" pitchFamily="66" charset="0"/>
              </a:rPr>
              <a:t>k</a:t>
            </a:r>
            <a:r>
              <a:rPr lang="en-US" sz="2400" dirty="0"/>
              <a:t> frequent items from the item stream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30E63-49D5-CE49-A525-92AE33EFA3F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1905000" y="4038600"/>
            <a:ext cx="3810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05000" y="3657600"/>
            <a:ext cx="3810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905000" y="3276600"/>
            <a:ext cx="3810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05000" y="2895600"/>
            <a:ext cx="3810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905000" y="2514600"/>
            <a:ext cx="3810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38400" y="4038600"/>
            <a:ext cx="381000" cy="3048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438400" y="3657600"/>
            <a:ext cx="381000" cy="3048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438400" y="3276600"/>
            <a:ext cx="381000" cy="3048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Right Brace 14"/>
          <p:cNvSpPr/>
          <p:nvPr/>
        </p:nvSpPr>
        <p:spPr bwMode="auto">
          <a:xfrm rot="5400000">
            <a:off x="3048000" y="3276600"/>
            <a:ext cx="228600" cy="25146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971800" y="4038600"/>
            <a:ext cx="381000" cy="3048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971800" y="3657600"/>
            <a:ext cx="381000" cy="3048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05200" y="4038600"/>
            <a:ext cx="381000" cy="3048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038600" y="4038600"/>
            <a:ext cx="381000" cy="3048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aphicFrame>
        <p:nvGraphicFramePr>
          <p:cNvPr id="25" name="对象 13"/>
          <p:cNvGraphicFramePr>
            <a:graphicFrameLocks noChangeAspect="1"/>
          </p:cNvGraphicFramePr>
          <p:nvPr>
            <p:extLst/>
          </p:nvPr>
        </p:nvGraphicFramePr>
        <p:xfrm>
          <a:off x="2971800" y="4675981"/>
          <a:ext cx="354013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3" imgW="114120" imgH="177480" progId="Equation.3">
                  <p:embed/>
                </p:oleObj>
              </mc:Choice>
              <mc:Fallback>
                <p:oleObj name="Equation" r:id="rId3" imgW="114120" imgH="177480" progId="Equation.3">
                  <p:embed/>
                  <p:pic>
                    <p:nvPicPr>
                      <p:cNvPr id="25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675981"/>
                        <a:ext cx="354013" cy="554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72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992"/>
    </mc:Choice>
    <mc:Fallback xmlns="">
      <p:transition advTm="1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9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SVD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Frequent Items</a:t>
            </a:r>
          </a:p>
          <a:p>
            <a:pPr lvl="1"/>
            <a:r>
              <a:rPr lang="en-US" sz="2400" dirty="0"/>
              <a:t>Capture top </a:t>
            </a:r>
            <a:r>
              <a:rPr lang="en-US" sz="2400" i="1" dirty="0">
                <a:latin typeface="Brush Script MT" panose="03060802040406070304" pitchFamily="66" charset="0"/>
              </a:rPr>
              <a:t>k</a:t>
            </a:r>
            <a:r>
              <a:rPr lang="en-US" sz="2400" dirty="0"/>
              <a:t> frequent items from the item stream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30E63-49D5-CE49-A525-92AE33EFA3F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1905000" y="4038600"/>
            <a:ext cx="3810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05000" y="3657600"/>
            <a:ext cx="3810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905000" y="3276600"/>
            <a:ext cx="3810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38400" y="4038600"/>
            <a:ext cx="381000" cy="3048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Right Brace 14"/>
          <p:cNvSpPr/>
          <p:nvPr/>
        </p:nvSpPr>
        <p:spPr bwMode="auto">
          <a:xfrm rot="5400000">
            <a:off x="3048000" y="3276600"/>
            <a:ext cx="228600" cy="25146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971800" y="4038600"/>
            <a:ext cx="381000" cy="3048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aphicFrame>
        <p:nvGraphicFramePr>
          <p:cNvPr id="25" name="对象 13"/>
          <p:cNvGraphicFramePr>
            <a:graphicFrameLocks noChangeAspect="1"/>
          </p:cNvGraphicFramePr>
          <p:nvPr/>
        </p:nvGraphicFramePr>
        <p:xfrm>
          <a:off x="2971800" y="4675981"/>
          <a:ext cx="354013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3" imgW="114120" imgH="177480" progId="Equation.3">
                  <p:embed/>
                </p:oleObj>
              </mc:Choice>
              <mc:Fallback>
                <p:oleObj name="Equation" r:id="rId3" imgW="114120" imgH="177480" progId="Equation.3">
                  <p:embed/>
                  <p:pic>
                    <p:nvPicPr>
                      <p:cNvPr id="25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675981"/>
                        <a:ext cx="354013" cy="554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105400" y="284794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By setting </a:t>
            </a:r>
            <a:endParaRPr lang="zh-CN" altLang="en-US" sz="2000" dirty="0"/>
          </a:p>
        </p:txBody>
      </p:sp>
      <p:graphicFrame>
        <p:nvGraphicFramePr>
          <p:cNvPr id="27" name="对象 13"/>
          <p:cNvGraphicFramePr>
            <a:graphicFrameLocks noChangeAspect="1"/>
          </p:cNvGraphicFramePr>
          <p:nvPr/>
        </p:nvGraphicFramePr>
        <p:xfrm>
          <a:off x="6858000" y="2667000"/>
          <a:ext cx="685800" cy="737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5" imgW="368280" imgH="393480" progId="Equation.3">
                  <p:embed/>
                </p:oleObj>
              </mc:Choice>
              <mc:Fallback>
                <p:oleObj name="Equation" r:id="rId5" imgW="368280" imgH="393480" progId="Equation.3">
                  <p:embed/>
                  <p:pic>
                    <p:nvPicPr>
                      <p:cNvPr id="27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667000"/>
                        <a:ext cx="685800" cy="7373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对象 13"/>
          <p:cNvGraphicFramePr>
            <a:graphicFrameLocks noChangeAspect="1"/>
          </p:cNvGraphicFramePr>
          <p:nvPr/>
        </p:nvGraphicFramePr>
        <p:xfrm>
          <a:off x="5128419" y="3981655"/>
          <a:ext cx="2544762" cy="609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7" imgW="1066680" imgH="253800" progId="Equation.3">
                  <p:embed/>
                </p:oleObj>
              </mc:Choice>
              <mc:Fallback>
                <p:oleObj name="Equation" r:id="rId7" imgW="1066680" imgH="253800" progId="Equation.3">
                  <p:embed/>
                  <p:pic>
                    <p:nvPicPr>
                      <p:cNvPr id="28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8419" y="3981655"/>
                        <a:ext cx="2544762" cy="6096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90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992"/>
    </mc:Choice>
    <mc:Fallback xmlns="">
      <p:transition advTm="1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SVD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262154"/>
            <a:ext cx="8328991" cy="3929132"/>
          </a:xfrm>
        </p:spPr>
        <p:txBody>
          <a:bodyPr/>
          <a:lstStyle/>
          <a:p>
            <a:r>
              <a:rPr lang="en-US" sz="2400" dirty="0"/>
              <a:t>Frequent Directions</a:t>
            </a:r>
          </a:p>
          <a:p>
            <a:pPr lvl="1"/>
            <a:r>
              <a:rPr lang="en-US" sz="2400" dirty="0"/>
              <a:t>Capture top </a:t>
            </a:r>
            <a:r>
              <a:rPr lang="en-US" sz="2400" i="1" dirty="0">
                <a:latin typeface="Brush Script MT" panose="03060802040406070304" pitchFamily="66" charset="0"/>
              </a:rPr>
              <a:t>k</a:t>
            </a:r>
            <a:r>
              <a:rPr lang="en-US" sz="2400" dirty="0"/>
              <a:t> frequent directions from data stream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30E63-49D5-CE49-A525-92AE33EFA3F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98" y="1994098"/>
            <a:ext cx="5522803" cy="4400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286000"/>
            <a:ext cx="461489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2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992"/>
    </mc:Choice>
    <mc:Fallback xmlns="">
      <p:transition advTm="1499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SVD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222613"/>
            <a:ext cx="8328991" cy="3929132"/>
          </a:xfrm>
        </p:spPr>
        <p:txBody>
          <a:bodyPr/>
          <a:lstStyle/>
          <a:p>
            <a:r>
              <a:rPr lang="en-US" sz="2400" dirty="0"/>
              <a:t>Frequent Directions</a:t>
            </a:r>
          </a:p>
          <a:p>
            <a:pPr lvl="1"/>
            <a:r>
              <a:rPr lang="en-US" sz="2400" dirty="0"/>
              <a:t>Capture top </a:t>
            </a:r>
            <a:r>
              <a:rPr lang="en-US" sz="2400" i="1" dirty="0">
                <a:latin typeface="Brush Script MT" panose="03060802040406070304" pitchFamily="66" charset="0"/>
              </a:rPr>
              <a:t>k</a:t>
            </a:r>
            <a:r>
              <a:rPr lang="en-US" sz="2400" dirty="0"/>
              <a:t> frequent directions from data stream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30E63-49D5-CE49-A525-92AE33EFA3F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98" y="1994098"/>
            <a:ext cx="5522803" cy="4400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005" y="2309457"/>
            <a:ext cx="791111" cy="3591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899" y="2309457"/>
            <a:ext cx="791111" cy="3591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842" y="2309457"/>
            <a:ext cx="791111" cy="3591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731" y="2318274"/>
            <a:ext cx="791111" cy="35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992"/>
    </mc:Choice>
    <mc:Fallback xmlns="">
      <p:transition advTm="1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SVD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276982"/>
            <a:ext cx="8328991" cy="3929132"/>
          </a:xfrm>
        </p:spPr>
        <p:txBody>
          <a:bodyPr/>
          <a:lstStyle/>
          <a:p>
            <a:r>
              <a:rPr lang="en-US" sz="2400" dirty="0"/>
              <a:t>Frequent Directions</a:t>
            </a:r>
          </a:p>
          <a:p>
            <a:pPr lvl="1"/>
            <a:r>
              <a:rPr lang="en-US" sz="2400" dirty="0"/>
              <a:t>Capture top </a:t>
            </a:r>
            <a:r>
              <a:rPr lang="en-US" sz="2400" i="1" dirty="0">
                <a:latin typeface="Brush Script MT" panose="03060802040406070304" pitchFamily="66" charset="0"/>
              </a:rPr>
              <a:t>k</a:t>
            </a:r>
            <a:r>
              <a:rPr lang="en-US" sz="2400" dirty="0"/>
              <a:t> frequent directions from data stream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30E63-49D5-CE49-A525-92AE33EFA3F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5" y="2004295"/>
            <a:ext cx="2361905" cy="188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53" y="1981201"/>
            <a:ext cx="2361905" cy="1881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95" y="1981201"/>
            <a:ext cx="2361905" cy="1881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95" y="1981200"/>
            <a:ext cx="2361905" cy="1881905"/>
          </a:xfrm>
          <a:prstGeom prst="rect">
            <a:avLst/>
          </a:prstGeom>
        </p:spPr>
      </p:pic>
      <p:graphicFrame>
        <p:nvGraphicFramePr>
          <p:cNvPr id="15" name="对象 13"/>
          <p:cNvGraphicFramePr>
            <a:graphicFrameLocks noChangeAspect="1"/>
          </p:cNvGraphicFramePr>
          <p:nvPr>
            <p:extLst/>
          </p:nvPr>
        </p:nvGraphicFramePr>
        <p:xfrm>
          <a:off x="1040753" y="3734594"/>
          <a:ext cx="433387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7" imgW="139680" imgH="164880" progId="Equation.3">
                  <p:embed/>
                </p:oleObj>
              </mc:Choice>
              <mc:Fallback>
                <p:oleObj name="Equation" r:id="rId7" imgW="139680" imgH="164880" progId="Equation.3">
                  <p:embed/>
                  <p:pic>
                    <p:nvPicPr>
                      <p:cNvPr id="15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0753" y="3734594"/>
                        <a:ext cx="433387" cy="514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3"/>
          <p:cNvGraphicFramePr>
            <a:graphicFrameLocks noChangeAspect="1"/>
          </p:cNvGraphicFramePr>
          <p:nvPr>
            <p:extLst/>
          </p:nvPr>
        </p:nvGraphicFramePr>
        <p:xfrm>
          <a:off x="3689350" y="3714750"/>
          <a:ext cx="512763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9" imgW="164880" imgH="177480" progId="Equation.3">
                  <p:embed/>
                </p:oleObj>
              </mc:Choice>
              <mc:Fallback>
                <p:oleObj name="Equation" r:id="rId9" imgW="164880" imgH="177480" progId="Equation.3">
                  <p:embed/>
                  <p:pic>
                    <p:nvPicPr>
                      <p:cNvPr id="16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9350" y="3714750"/>
                        <a:ext cx="512763" cy="554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3"/>
          <p:cNvGraphicFramePr>
            <a:graphicFrameLocks noChangeAspect="1"/>
          </p:cNvGraphicFramePr>
          <p:nvPr>
            <p:extLst/>
          </p:nvPr>
        </p:nvGraphicFramePr>
        <p:xfrm>
          <a:off x="5697538" y="3754438"/>
          <a:ext cx="433387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11" imgW="139680" imgH="152280" progId="Equation.3">
                  <p:embed/>
                </p:oleObj>
              </mc:Choice>
              <mc:Fallback>
                <p:oleObj name="Equation" r:id="rId11" imgW="139680" imgH="152280" progId="Equation.3">
                  <p:embed/>
                  <p:pic>
                    <p:nvPicPr>
                      <p:cNvPr id="17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7538" y="3754438"/>
                        <a:ext cx="433387" cy="474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3"/>
          <p:cNvGraphicFramePr>
            <a:graphicFrameLocks noChangeAspect="1"/>
          </p:cNvGraphicFramePr>
          <p:nvPr>
            <p:extLst/>
          </p:nvPr>
        </p:nvGraphicFramePr>
        <p:xfrm>
          <a:off x="7580313" y="3675063"/>
          <a:ext cx="669925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13" imgW="215640" imgH="203040" progId="Equation.3">
                  <p:embed/>
                </p:oleObj>
              </mc:Choice>
              <mc:Fallback>
                <p:oleObj name="Equation" r:id="rId13" imgW="215640" imgH="203040" progId="Equation.3">
                  <p:embed/>
                  <p:pic>
                    <p:nvPicPr>
                      <p:cNvPr id="18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0313" y="3675063"/>
                        <a:ext cx="669925" cy="633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8" y="4191001"/>
            <a:ext cx="2361905" cy="18819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95" y="4191000"/>
            <a:ext cx="2361905" cy="1881905"/>
          </a:xfrm>
          <a:prstGeom prst="rect">
            <a:avLst/>
          </a:prstGeom>
        </p:spPr>
      </p:pic>
      <p:graphicFrame>
        <p:nvGraphicFramePr>
          <p:cNvPr id="20" name="对象 13"/>
          <p:cNvGraphicFramePr>
            <a:graphicFrameLocks noChangeAspect="1"/>
          </p:cNvGraphicFramePr>
          <p:nvPr>
            <p:extLst/>
          </p:nvPr>
        </p:nvGraphicFramePr>
        <p:xfrm>
          <a:off x="1175569" y="5957889"/>
          <a:ext cx="1538287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17" imgW="495000" imgH="177480" progId="Equation.3">
                  <p:embed/>
                </p:oleObj>
              </mc:Choice>
              <mc:Fallback>
                <p:oleObj name="Equation" r:id="rId17" imgW="495000" imgH="177480" progId="Equation.3">
                  <p:embed/>
                  <p:pic>
                    <p:nvPicPr>
                      <p:cNvPr id="20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5569" y="5957889"/>
                        <a:ext cx="1538287" cy="554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13"/>
          <p:cNvGraphicFramePr>
            <a:graphicFrameLocks noChangeAspect="1"/>
          </p:cNvGraphicFramePr>
          <p:nvPr>
            <p:extLst/>
          </p:nvPr>
        </p:nvGraphicFramePr>
        <p:xfrm>
          <a:off x="2971800" y="5880101"/>
          <a:ext cx="205105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19" imgW="660240" imgH="203040" progId="Equation.3">
                  <p:embed/>
                </p:oleObj>
              </mc:Choice>
              <mc:Fallback>
                <p:oleObj name="Equation" r:id="rId19" imgW="660240" imgH="203040" progId="Equation.3">
                  <p:embed/>
                  <p:pic>
                    <p:nvPicPr>
                      <p:cNvPr id="21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880101"/>
                        <a:ext cx="2051050" cy="631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13"/>
          <p:cNvGraphicFramePr>
            <a:graphicFrameLocks noChangeAspect="1"/>
          </p:cNvGraphicFramePr>
          <p:nvPr>
            <p:extLst/>
          </p:nvPr>
        </p:nvGraphicFramePr>
        <p:xfrm>
          <a:off x="2423153" y="2764196"/>
          <a:ext cx="3937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21" imgW="126720" imgH="101520" progId="Equation.3">
                  <p:embed/>
                </p:oleObj>
              </mc:Choice>
              <mc:Fallback>
                <p:oleObj name="Equation" r:id="rId21" imgW="126720" imgH="101520" progId="Equation.3">
                  <p:embed/>
                  <p:pic>
                    <p:nvPicPr>
                      <p:cNvPr id="22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3153" y="2764196"/>
                        <a:ext cx="393700" cy="3159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13"/>
          <p:cNvGraphicFramePr>
            <a:graphicFrameLocks noChangeAspect="1"/>
          </p:cNvGraphicFramePr>
          <p:nvPr>
            <p:extLst/>
          </p:nvPr>
        </p:nvGraphicFramePr>
        <p:xfrm>
          <a:off x="5697538" y="4864444"/>
          <a:ext cx="3092099" cy="712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Equation" r:id="rId23" imgW="1269720" imgH="291960" progId="Equation.3">
                  <p:embed/>
                </p:oleObj>
              </mc:Choice>
              <mc:Fallback>
                <p:oleObj name="Equation" r:id="rId23" imgW="1269720" imgH="291960" progId="Equation.3">
                  <p:embed/>
                  <p:pic>
                    <p:nvPicPr>
                      <p:cNvPr id="23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7538" y="4864444"/>
                        <a:ext cx="3092099" cy="7120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665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992"/>
    </mc:Choice>
    <mc:Fallback xmlns="">
      <p:transition advTm="1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971" y="1828800"/>
            <a:ext cx="5748571" cy="1836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SVD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103989"/>
            <a:ext cx="8328991" cy="392913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Our extension</a:t>
            </a:r>
          </a:p>
          <a:p>
            <a:pPr lvl="1"/>
            <a:r>
              <a:rPr lang="en-US" sz="2400" dirty="0"/>
              <a:t>Why one at a time?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30E63-49D5-CE49-A525-92AE33EFA3F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6" name="Right Brace 25"/>
          <p:cNvSpPr/>
          <p:nvPr/>
        </p:nvSpPr>
        <p:spPr bwMode="auto">
          <a:xfrm rot="5400000">
            <a:off x="749366" y="2910382"/>
            <a:ext cx="151034" cy="139823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aphicFrame>
        <p:nvGraphicFramePr>
          <p:cNvPr id="27" name="对象 13"/>
          <p:cNvGraphicFramePr>
            <a:graphicFrameLocks noChangeAspect="1"/>
          </p:cNvGraphicFramePr>
          <p:nvPr>
            <p:extLst/>
          </p:nvPr>
        </p:nvGraphicFramePr>
        <p:xfrm>
          <a:off x="647876" y="3674697"/>
          <a:ext cx="354013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4" imgW="114120" imgH="177480" progId="Equation.3">
                  <p:embed/>
                </p:oleObj>
              </mc:Choice>
              <mc:Fallback>
                <p:oleObj name="Equation" r:id="rId4" imgW="114120" imgH="177480" progId="Equation.3">
                  <p:embed/>
                  <p:pic>
                    <p:nvPicPr>
                      <p:cNvPr id="27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876" y="3674697"/>
                        <a:ext cx="354013" cy="554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00" y="1867100"/>
            <a:ext cx="2306800" cy="173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665" y="1875168"/>
            <a:ext cx="2296042" cy="17220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4875"/>
            <a:ext cx="2190476" cy="1622857"/>
          </a:xfrm>
          <a:prstGeom prst="rect">
            <a:avLst/>
          </a:prstGeom>
        </p:spPr>
      </p:pic>
      <p:graphicFrame>
        <p:nvGraphicFramePr>
          <p:cNvPr id="31" name="对象 13"/>
          <p:cNvGraphicFramePr>
            <a:graphicFrameLocks noChangeAspect="1"/>
          </p:cNvGraphicFramePr>
          <p:nvPr>
            <p:extLst/>
          </p:nvPr>
        </p:nvGraphicFramePr>
        <p:xfrm>
          <a:off x="4785211" y="2574194"/>
          <a:ext cx="3937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Equation" r:id="rId9" imgW="126720" imgH="101520" progId="Equation.3">
                  <p:embed/>
                </p:oleObj>
              </mc:Choice>
              <mc:Fallback>
                <p:oleObj name="Equation" r:id="rId9" imgW="126720" imgH="101520" progId="Equation.3">
                  <p:embed/>
                  <p:pic>
                    <p:nvPicPr>
                      <p:cNvPr id="31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5211" y="2574194"/>
                        <a:ext cx="393700" cy="3159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对象 13"/>
          <p:cNvGraphicFramePr>
            <a:graphicFrameLocks noChangeAspect="1"/>
          </p:cNvGraphicFramePr>
          <p:nvPr>
            <p:extLst/>
          </p:nvPr>
        </p:nvGraphicFramePr>
        <p:xfrm>
          <a:off x="5957888" y="3482975"/>
          <a:ext cx="788987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Equation" r:id="rId11" imgW="253800" imgH="241200" progId="Equation.3">
                  <p:embed/>
                </p:oleObj>
              </mc:Choice>
              <mc:Fallback>
                <p:oleObj name="Equation" r:id="rId11" imgW="253800" imgH="241200" progId="Equation.3">
                  <p:embed/>
                  <p:pic>
                    <p:nvPicPr>
                      <p:cNvPr id="32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7888" y="3482975"/>
                        <a:ext cx="788987" cy="750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对象 13"/>
          <p:cNvGraphicFramePr>
            <a:graphicFrameLocks noChangeAspect="1"/>
          </p:cNvGraphicFramePr>
          <p:nvPr>
            <p:extLst/>
          </p:nvPr>
        </p:nvGraphicFramePr>
        <p:xfrm>
          <a:off x="7947025" y="3482975"/>
          <a:ext cx="7477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Equation" r:id="rId13" imgW="241200" imgH="241200" progId="Equation.3">
                  <p:embed/>
                </p:oleObj>
              </mc:Choice>
              <mc:Fallback>
                <p:oleObj name="Equation" r:id="rId13" imgW="241200" imgH="241200" progId="Equation.3">
                  <p:embed/>
                  <p:pic>
                    <p:nvPicPr>
                      <p:cNvPr id="33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7025" y="3482975"/>
                        <a:ext cx="747713" cy="750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13"/>
          <p:cNvGraphicFramePr>
            <a:graphicFrameLocks noChangeAspect="1"/>
          </p:cNvGraphicFramePr>
          <p:nvPr>
            <p:extLst/>
          </p:nvPr>
        </p:nvGraphicFramePr>
        <p:xfrm>
          <a:off x="191102" y="5694363"/>
          <a:ext cx="1866298" cy="63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Equation" r:id="rId15" imgW="711000" imgH="241200" progId="Equation.3">
                  <p:embed/>
                </p:oleObj>
              </mc:Choice>
              <mc:Fallback>
                <p:oleObj name="Equation" r:id="rId15" imgW="711000" imgH="241200" progId="Equation.3">
                  <p:embed/>
                  <p:pic>
                    <p:nvPicPr>
                      <p:cNvPr id="34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102" y="5694363"/>
                        <a:ext cx="1866298" cy="6359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21" y="4439443"/>
            <a:ext cx="3505200" cy="7421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45" y="5434911"/>
            <a:ext cx="4646255" cy="11944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95" y="4244849"/>
            <a:ext cx="2133333" cy="1600000"/>
          </a:xfrm>
          <a:prstGeom prst="rect">
            <a:avLst/>
          </a:prstGeom>
        </p:spPr>
      </p:pic>
      <p:graphicFrame>
        <p:nvGraphicFramePr>
          <p:cNvPr id="35" name="对象 13"/>
          <p:cNvGraphicFramePr>
            <a:graphicFrameLocks noChangeAspect="1"/>
          </p:cNvGraphicFramePr>
          <p:nvPr>
            <p:extLst/>
          </p:nvPr>
        </p:nvGraphicFramePr>
        <p:xfrm>
          <a:off x="2163287" y="5694363"/>
          <a:ext cx="2120900" cy="6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Equation" r:id="rId20" imgW="876240" imgH="253800" progId="Equation.3">
                  <p:embed/>
                </p:oleObj>
              </mc:Choice>
              <mc:Fallback>
                <p:oleObj name="Equation" r:id="rId20" imgW="876240" imgH="253800" progId="Equation.3">
                  <p:embed/>
                  <p:pic>
                    <p:nvPicPr>
                      <p:cNvPr id="35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287" y="5694363"/>
                        <a:ext cx="2120900" cy="616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21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992"/>
    </mc:Choice>
    <mc:Fallback xmlns="">
      <p:transition advTm="1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86E7-916E-4107-8714-9DC5FB5F9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D9522-F65E-430E-A5B6-906AC393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Challenges</a:t>
            </a:r>
          </a:p>
          <a:p>
            <a:r>
              <a:rPr lang="en-US" dirty="0"/>
              <a:t>Analysis</a:t>
            </a:r>
          </a:p>
          <a:p>
            <a:r>
              <a:rPr lang="en-US" dirty="0"/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4181774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E796C-8711-4C5F-9F68-DF7917C9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Case Study – 32 Samples</a:t>
            </a:r>
          </a:p>
        </p:txBody>
      </p:sp>
      <p:sp>
        <p:nvSpPr>
          <p:cNvPr id="4" name="AutoShape 2" descr="data:image/png;base64,iVBORw0KGgoAAAANSUhEUgAAAYYAAAEACAYAAAC3adEgAAAABHNCSVQICAgIfAhkiAAAAAlwSFlzAAALEgAACxIB0t1+/AAAADl0RVh0U29mdHdhcmUAbWF0cGxvdGxpYiB2ZXJzaW9uIDIuMS4wLCBodHRwOi8vbWF0cGxvdGxpYi5vcmcvpW3flQAAIABJREFUeJzt3X901PWd7/HnW6JQaQWCoOBAQRNdoALWJHgt7hUxSt0Q/MFKXLcStcWtukJTW/HuhS7QCnqEwln1dj03INuqoXJbAUURdN0DreWXghZZSxRaAlSRAIoKCLzvH58JmYSEJGSS+ZHX45w5853vfGbmnRyYV77fz4+vuTsiIiJVTkt0ASIiklwUDCIiUoOCQUREalAwiIhIDQoGERGpQcEgIiI1pGwwmNkIM3vPzMrNbGKi6xERSReWivMYzKwd8CcgH6gA1gK3uPu7CS1MRCQNpOoRQx5Q7u4fuPthoAwYleCaRETSQqoGw3nA9pjHFdF9IiLSTKkaDFbHvtQ7JyYikoRSNRgqgF4xjyPAzgTVIiKSVlI1GNYC2WbW18zOAIqAxQmuSUQkLaToqKSzHbrQvv123J2zzz6bHj16JLosEZGkdfbZZ7Ns2bJl7j6iobYZrVFQ/PUB1lFeDpFIomsREUkNZnZ2Y9ql6qkkAHr1ariNiIg0TUoGw8UXV2+3a5e4OkRE0lFKBsMZZ0Bubtg+dgyKihJbj4hIOknJYABYswZOPz1s/+Y3ia1FRCSdpGwwAMyYEe6//BK+9rXE1iIiki5SOhhKSuCOO8L2gQPQtWti6xERSQcpHQwApaXV4VBZCf37J7YeEZFUl/LBACEcqjqjN2+GyZMTW4+ISCpLi2CA0BmdmRm258xJbC0iIqksbYIB4OWXw/0nn8AVVyS2FhGRVJVWwZCbC0OHhu1Vq+CFFxJbj4hIKkqrYABYuRK6dQvb118PFRWJrUdEJNWkXTAAfPRR6G84ehSGDUt0NSIiqSUtgwHgnnvCfXm5lswQEWmKtA2GqVOrh7AuWAATJiS2HhGRVJG2wQBhCOugQWF7zhx46qmEliMikhLSOhgANmyArKywPW6cOqNFRBqS9sEAsGULnHtuWGzvm99MdDUiIsmtTQQDwK5dYRjr7t0weHCiqxERSV5tJhgAJk4M9xs3wqxZia1FRCRZtalgKCmp7ox+8EH1N4iI1KVNBQOEzuhIBA4f1uQ3EZG6xCUYzGyEmb1nZuVmNrGO59ub2YLo86vNrE90f56ZbYjeNprZDfGopyFvvAEdOoTJb1psT0SkpmYHg5m1Ax4Hvg30B24xs9qXy7kT2OvuWcDPgYej+/8I5Lj7YGAE8O9mltHcmhoSicDPfha2V62CO+9s6U8UEUkd8ThiyAPK3f0Ddz8MlAGjarUZBcyPbi8EhpuZufvn7n4kur8D4HGop1FKSmDkyLA9d64mv4mIVIlHMJwHbI95XBHdV2ebaBDsB7oCmNkQM9sEvAP8U0xQ1GBm48xsnZmt2717dxzKhsWLq5fN+P731RktIgLxCQarY1/tv/zrbePuq919AJALPGhmHer6EHd/0t1z3D2nW9W62nGwZk2YGX3wIFxzTdzeVkQkZcUjGCqAXjGPI8DO+tpE+xA6AZWxDdx9M/AZ8I041NQkzzwT7jdvhvz81v50EZHkEo9gWAtkm1lfMzsDKAIW12qzGBgb3R4NvObuHn1NBoCZfR24CNgWh5qaJDcXZs4M2ytWqDNaRNq2ZgdDtE/gXmAZsBn4tbtvMrOpZlYYbVYKdDWzcqAEqBrSOhTYaGYbgN8Cd7v7x82t6VSUlMAdd4TtuXNh8uREVCEiknjm3moDgeImJyfH161b1yLvXVgIS5aE7fHjYfbsFvkYEZFWZ2br3T2noXZtbuZzQxYvhjFjwvacOTqtJCJtj4KhDmVlNU8racE9EWlLFAz1KC2tngA3ebLmOIhI26FgOInFi8NqrJ99Bvffn+hqRERah4KhAYXRcVVLl8LatYmtRUSkNSgYGjB1apjn8OmnYfLbCy8kuiIRkZalYGiENWtg6FDYvz8cQejIQUTSmYKhkVauDEcO7jBtWqKrERFpOQqGJigqCvcvvqijBhFJXwqGJigpCaeUjh2De+5JdDUiIi1DwdBEzz4LX/taOGLQrGgRSUcKhiaKRGDChLD91FM6pSQi6UfBcAqmTq0+pfS97yW6GhGR+FIwnKKVK8Os6I0bdXEfEUkvCoZmqDqltGKFFtoTkfShYGiG4uLqJbqnTVN/g4ikBwVDM5WVwdVXw759MHy4VmEVkdSnYIiD5cur11N69NFEVyMi0jwKhji5/PJw//rrCS1DRKTZFAxxMnt29SilqqUzRERSkYIhjqpGKS1cqI5oEUldCoY4Ki4OHdFHj2oFVhFJXQqGOLv11nC/ZIku6iMiqUnBEGfFxTByZNh++OGEliIickoUDC3giSegUydYtUod0SKSehQMLSASgcmTw/aCBTqlJCKpRcHQQkpKqk8p/epXia1FRKQpFAwt6MYbw72OGkQklSgYWlBsR/ScOQktRUSk0RQMLWzSJMjI0NLcIpI6FAwtLDcXbrstbGsdJRFJBQqGVnDDDeF+yZJwnWgRkWSmYGgFBQXVF/QpLU1sLSIiDVEwtJKyMhg6VJPeRCT5KRha0Z13hnsNXxWRZKZgaEVaR0lEUkFcgsHMRpjZe2ZWbmYT63i+vZktiD6/2sz6RPfnm9l6M3snen9VPOpJZrHrKBUWJroaEZETNTsYzKwd8DjwbaA/cIuZ9a/V7E5gr7tnAT8Hqv5e/hgY6e4XA2OBXza3nmQXiYQlMk4/XaOURCQ5xeOIIQ8od/cP3P0wUAaMqtVmFDA/ur0QGG5m5u5vufvO6P5NQAczax+HmpJaQQF85zthW6OURCTZxCMYzgO2xzyuiO6rs427HwH2A11rtbkJeMvdD9X1IWY2zszWmdm63bt3x6HsxCotrR6llJeX6GpERKrFIxisjn3elDZmNoBweumu+j7E3Z909xx3z+nWrdspFZpsVq4MM6PXroUrrkh0NSIiQTyCoQLoFfM4Auysr42ZZQCdgMro4wjwW+A2d38/DvWklN/8prozumo4q4hIIsUjGNYC2WbW18zOAIqAxbXaLCZ0LgOMBl5zdzezzsCLwIPu/rs41JJyIhGYPTtsz51bfYEfEZFEaXYwRPsM7gWWAZuBX7v7JjObamZVAzJLga5mVg6UAFVDWu8FsoBJZrYheuve3JpSTXExjB8ftqdN00glEUksc6/dHZD8cnJyfN26dYkuI+6KisKs6M6d4Z13wtGEiEi8mNl6d89pqJ1mPieRsjK4+mrYtw/uvjvR1YhIW6VgSDIPPVQ9+W3ChERXIyJtkYIhyeTmwsRoD8ycOVpsT0Ran4IhCU2dqmtFi0jiKBiS1BNPQJcu4VrRWmxPRFqTgiFJRSKwbBl07Rr6G/LzE12RiLQVCoYklpsLL70Uhq/qyEFEWouCIcnl5sIvf1k9UmnWrERXJCLpTsGQAgoKquc1TJsGFRWJrUdE0puCIUXMnl09+e2WWxJdjYikMwVDClm+vPoaDlqmW0RaioIhxTz7bPUy3RqpJCItQcGQYiKRcORQNcdB4SAi8aZgSEG5ufD226HPQeEgIvGmYEhRkQjMm1d95KCrv4lIvCgYUlgkUj2vYd48hYOIxIeCIcUVF8PMmWEC3Ny5CgcRaT4FQxooKYHp08P23LlaqltEmkfBkCZKSmDMmLCtpbpFpDkUDGnk0Uc1jFVEmk/BkEYikROHsa5dm+iqRCTVKBjSTNUEuKpwGDpUK7KKSNMoGNLU8uVwxx1w+DD88IfqkBaRxlMwpLHS0uoO6YcfTmwtIpI6FAxprqysekXWCRMSXY2IpAIFQxswbFi4f+opXeRHRBqmYGgDpk4NRw3798Pttye6GhFJdgqGNuLZZ6vnOBQW6shBROqnYGgjquY4jBwJS5bAgAEKBxGpm4KhDYlEYPHicFrpk0907WgRqZuCoQ2KvTxoUVGiqxGRZKNgaIMiEfjVr8JS3QsW1L1U9x133EH37t35xje+cXxfZWUl+fn5ZGdnk5+fz969ewFwd+677z6ysrIYOHAgb7755vHXzJ8/n+zsbLKzs5k/f36L/2wi0nwKhjaqoABmzAjbc+eGoayxiouLefnll2vsmzFjBsOHD2fLli0MHz6cGdE3eOmll9iyZQtbtmzhySef5Pvf/z4QgmTKlCmsXr2aNWvWMGXKlONhIiLJS8HQhsUu1f300zWf+9u//VsyMzNr7Fu0aBFjx44FYOzYsTz//PPH9992222YGZdddhn79u1j165dLFu2jPz8fDIzM+nSpQv5+fknhI2IJB8FQxsXu1R3Q1d/+/DDD+nRowcAPXr04KOPPgJgx44d9OrV63i7SCTCjh076t0vIsktLsFgZiPM7D0zKzeziXU8397MFkSfX21mfaL7u5rZf5rZATN7LB61SNPEXjd67lyYPLnp7+HuJ+wzs3r3i0hya3YwmFk74HHg20B/4BYz61+r2Z3AXnfPAn4OVC3pdhCYBNzf3Drk1BUXw/jxYXvatPpXYj3nnHPYtWsXALt27aJ79+5AOBLYvn378XYVFRX07Nmz3v0iktziccSQB5S7+wfufhgoA0bVajMKqBqSshAYbmbm7p+5+ypCQEgCzZ4dJr9B/ZcGLSwsPD6yaP78+YwaNer4/v/4j//A3fnDH/5Ap06d6NGjB9deey2vvPIKe/fuZe/evbzyyitce+21rfHjiEgzZMThPc4Dtsc8rgCG1NfG3Y+Y2X6gK/BxYz/EzMYB4wB69+7dnHqlHk88EeY2rFgB5513C8eOvc7HH39MJBJhypQpTJw4kZtvvpnS0lJ69+7Nc889B8B1113H0qVLycrK4swzz2TevHkAZGZmMmnSJHJzcwGYPHnyCR3aIpJ8rK7zwE16A7O/B6519+9GH38HyHP3f45psynapiL6+P1omz3Rx8VAjrvf25jPzMnJ8XXr1jWrbqnbCy/ADTfAkSPhQj+lpYmuSETixczWu3tOQ+3icSqpAugV8zgC7KyvjZllAJ2Ayjh8tsRZQUH1RX3mztWV30TaongEw1og28z6mtkZQBGwuFabxcDY6PZo4DVv7qGKtJjY+Q319TeISPpqdjC4+xHgXmAZsBn4tbtvMrOpZlYYbVYKdDWzcqAEOD6k1cy2AbOAYjOrqGNEkyTAD38IGRmNm98gIuml2X0MiaA+htYxa1YICICZM8ORhIikrtbsY5A0VVJSPb9h4sQT11MSkfSkYJCTmj079Dd8+SV873vqjBZpCxQM0qCysjD57cgRuPVWXflNJN0pGKRRYq/8dvfdia5GRFqSgkEa7YEHwv2SJepvEElnCgZptIKC6vkNJSWwdm1i6xGRlqFgkCYpK4Orr4a9e+GaaxQOIulIwSBNtnx5CId9+yA/X53RIulGwSCnZPny0Bm9fz/cfnuiqxGReFIwyCmbNUvLZoikIwWDnLLc3JorsZ7KZUFFJPkoGKRZYpfNmDat+vrRIpK6FAzSbLNnh4v6gNZUEkkHCgaJi9LS6jWVvvtdrakkksoUDBI3VXMcjh6Ff/xHDWMVSVUKBomr2sNYNQFOJPUoGCTuVq4MRw4rVsBllykcRFKNgkFaRNWRw7FjcM89ia5GRJpCwSAtZuXKMNdh7VrIy0t0NSLSWAoGaVFr1tQMB3VIiyQ/BYO0uNhwGDhQQ1lFkp2CQVrFmjXVy3WPGqUOaZFkpmCQVqMOaZHUoGCQVvXss/C1r4UjhsLCRFcjInVRMEirikTgmWfg9NPDtaMVDiLJR8Egra6gAJ58MlzLYckSKCpKdEUiEkvBIAlRXFx9LYcFC7Qiq0gyUTBIwpSUhBVZq7YVDiLJQcEgCVW1IuvevWHRvQkTEl2RiCgYJOGWL6++0M+cObp+tEiiKRgkKZSWwqRJYXvuXIWDSCIpGCRpTJ16YjhobSWR1qdgkKQydSrMnAlnnBHC4dJL1Skt0toUDJJ0Skpg1aowYumjj9QpLdLaFAySlHJzw4gldUqLtD4FgyS12p3SmiUt0vLiEgxmNsLM3jOzcjObWMfz7c1sQfT51WbWJ+a5B6P73zOza+NRj6SX2E7pBQu0vpJIS2t2MJhZO+Bx4NtAf+AWM+tfq9mdwF53zwJ+DjwcfW1/oAgYAIwAnoi+n0gNseGgxfdEWlY8jhjygHJ3/8DdDwNlwKhabUYB86PbC4HhZmbR/WXufsjdtwLl0fcTOUHViKWqxfeuuCLRFYmkp3gEw3nA9pjHFdF9dbZx9yPAfqBrI18LgJmNM7N1ZrZu9+7dcShbUlFJCfz2t3DWWWHk0hVXaK6DSLzFIxisjn3eyDaNeW3Y6f6ku+e4e063bt2aWKKkk4ICePppaNcuhMPFF+tSoSLxFI9gqAB6xTyOADvra2NmGUAnoLKRrxU5QUEBvPFGWIBv3z4YNkxHDiLxEo9gWAtkm1lfMzuD0Jm8uFabxcDY6PZo4DV39+j+ouiopb5ANrAmDjVJG5CbGxbgGzQIPvsMbrxRRw4i8dDsYIj2GdwLLAM2A792901mNtXMqsaOlAJdzawcKAEmRl+7Cfg18C7wMnCPux9tbk3StrzwQvV1pC+/HGbNSnRFIqnNwh/uqSUnJ8fXrVuX6DIkiVRUwN13h9FKEO4LChJbk0iyMbP17p7TUDvNfJa0EInA4sUwdGh4/PDD4UhCRJpOwSBpZeXKEA6rVsHIkVpfSeRUKBgk7axcWb343ty5miUt0lQKBklLsYvvLVmixfdEmkLBIGlr6tTqI4cFCxQOIo2lYJC0VlpaMxx0WkmkYQoGSXu1TysVFmoinCSHo0ePcskll1AQHVu9detWhgwZQnZ2NmPGjOHw4cMAHDp0iDFjxpCVlcWQIUPYtm3b8feYPn06WVlZXHTRRSxbtiwudSkYpE2ovTLr0KG6XKgk3pw5c+jXr9/xxw888AA/+MEP2LJlC126dKG0tBSA0tJSunTpQnl5OT/4wQ944IEHAHj33XcpKytj06ZNvPzyy9x9990cPdr8OcIKBmkzSkrg978Pp5YOHw6XC83PT3RV0lZVVFTw4osv8t3vfhcAd+e1115j9OjRAIwdO5bnn38egEWLFlFePhYz+Id/GM1zz72KmTNgwCLefruIs89uzw039CUrK4s1a5q/qlBGs99BJIXk5obbeefBtGmwYgXk5UEc/i+JNMmECRN45JFH+PTTTwHYs2cPnTt3JiMjg8JCePXVCF98sYMOHeDQoR1UrTfqXrUO6R5gB3AZBw7Axo0AEV55ZQfnngsffghdusCBA3DoUNNq0xGDtElVp5ZOOy30NwwerH4HaT0vvPAC3bt359JLLwXgT3+C/HznL38Bs3C68/PPwd2iX+rVSxeddlpoE65aUNeSRsZf/wruUFkZjo7NoEOHxtenYJA2q6QE/vCHsDrrxo3wrW9pprS0jilTfscvfrGY007rw1VXFbFly2ts2DCBL7/cBxyJtqrArCft20NGRoTOnbfjDocOHSEzcz/HjmXy0EMRHnpoO9u3w7nnhtdAT849tyo8qoWAuWRwY+pTMEiblpsLGzaE5TO+/DLMlL7iCq2zJC2nfXtYt2467hW4b8O9DLgKeJqOHYeRkbEQgLvums9jj43i4EGYPbuQMWPC1ZEXLlzIVVddhZlRWFhIWVkZ3bod4ve/30rfvls4ciSPXbvg2LFw1NCuHXTrFj4X3trQmBoVDCKEBfiqRitVrbOkCXESD/n54TTO4MHhr/joCFQgXKL2nHPCaDl3ePvth7nkkllccEEWe/bs4c7oIeydd97Jnj17yMrKYtasWcyYMQOAAQMGcPPNN9O/f39GjBjB448/Trt27Wp8/pEj8NFHcPBg42vWstsitRQWVi/fnZurjmk5Nfn5YXBDfRLx1atlt0VO0eLFYUJcVcd0Xh489VSiq5JUUlcoDBoUbvPmJSYUmkJHDCL1WLsW7rmnerTSmDFQVpbYmiQ1nHZazS//ZPma1RGDSDNVnUa6+urweMGCcPQg0pDYIGjKMNFkoWAQacDy5TB+fOg4XLsW+vfXnAepX+1hol98kZg6mkPBINIIs2eHvoevfAU2b4bLL9ecBzlR1641HyfLKaSmUjCINFJBQZihevXVYQig5jxIbZWV1dupGgqgYBBpkkgknFqaNClMHKqa86DrPEg6UTCInIKpU+GNN0IoQJj3MHiwjh7asti+hXnzEldHPCgYRE5Rbm7od5g5Ezp2DOstjRwZTi9J2zN+fPV2qvc/KRhEmqmkBP77v6uPHlatgr59NSmurZkzp3o7DtfKSSgFg0gcRCLV6y316QPbtsHtt4ejh4qKRFcnLS2dTiOBgkEkrgoKYOvW6klxq1bB3/yNLiOazmJDYdAgKC5OWClxo2AQaQHLl4ejh0GD4LPPwmmG/v3VOZ1uai1kyoZGLWqd/BQMIi2koCB8UUyaBP36hYlxI0eGjknNnE59ZuGaB1VSed5CbQoGkRY2dSq8+24IBwgT4y6/XHMfUlns6aOsrPQKBVAwiLSad98NRw8jR4aZ01VzH9T/kJwOHjxIXl4egwYNYsCAAfzkJz8BwGwrMATIJjt7DJs2hSvvHDp0iDFjxpCVlcWQIUPYtm3b8feaPn06WVlZXHTRRSxbtqz1f5imcveUu1166aUukspmznQfNMg9/K3pnpXlvmZNoquSWMeOHfNPP/3U3d0PHz7seXl5Dm84/L3Ds96nj/tdd93lTzzxhLu7P/74437XXXe5u/uzzz7rN998s7u7b9q0yQcOHOgHDx70Dz74wM8//3w/cuRIQn4mYJ034jtWRwwiCVBSEvofxowJj8vL4bLLwuVE1UGdHMyMr371qwB8+eWXrFnzJWDAa3zlK6PZuhXGjh3L888/D8CiRYsYO3YsAKNHj+bVV1/F3Vm0aBFFRUW0b9+evn37kpWVxZokvyyggkEkgcrKwiml3NzQkblggWZPJ5OjR4/SpctgOnbsDuQDF9C+fWc+/zwDgEgkwo4dOwDYsWMHvXr1AiAjI4NOnTqxZ8+eGvtrvyZZKRhEEqygIFwQaN68EBBQPXt68uTE1tbWXXllO/bt2wBUAGu4/PLNRCI121i0J9rr6IE2s3r3J7NmBYOZZZrZcjPbEr3vUk+7sdE2W8xsbMz+n5nZdjM70Jw6RNJBcXEIiPHjoX37MHt62rRw9DBrlpbYaG0TJoSADjpzySVXcv31f2Dfvn0cOXIEgIqKCnr27AmEI4Ht27cDcOTIEfbv309mZmaN/bVfk6yae8QwEXjV3bOBV6OPazCzTOAnhG78POAnMQGyJLpPRKJmzw59DmPGQKdO4cvphz+sXmJDAdHyunaFOXN2A/sAuOeeL+jYcQX9+vVj2LBhLFy4EID58+czatQoAAoLC5k/fz4ACxcu5KqrrsLMKCwspKysjEOHDrF161a2bNlCXrJfI7YxPdT13YD3gB7R7R7Ae3W0uQX495jH/w7cUqvNgaZ8rkYlSVuxfbv7pEnuY8ZUj2CCMKJp5sxEV5d+hg51z8io+j1vdBjsXbte7AMGDPApU6a4u/v777/vubm5fsEFF/jo0aP94MGD7u7+xRdf+OjRo/2CCy7w3Nxcf//994+/709/+lM///zz/cILL/SlS5cm5Gdzb/yoJPNmzMwws33u3jnm8V5371Krzf1AB3f/afTxJOALd380ps0Bd/9qA581DhgH0Lt370v//Oc/n3LdIqnoqafg6adhxYrqfUOHwrBhYRKdNE+7djVnMnfokJrXaz4ZM1vv7jkNtWvwVJKZrTCzP9ZxG9XYWurY1+Q0cvcn3T3H3XO6devW1JeLpLzi4pprMEE4zTRtWpgop47qpquogLy8mstbnH463HFH+oVCUzQYDO5+tbt/o47bIuBDM+sBEL3/qI63qAB6xTyOADvjUbxIW1S1BtO8eeGIAcJFgqZNCyOZZs1KbH2p4ooroFevmutWZWXB4cNQWpq4upJBczufFwNVo4zGAovqaLMMuMbMukQ7na+J7hORZiguhpUrwxXkqpb53rYtdFT36NH8gNi+fTvDhg2jX79+DBgwgDnRK9FUVlaSn59PdnY2+fn57N27Fwj9lffddx9ZWVkMHDiQN9988/h7zZ8/n+zsbLKzs4930CZCURFkZ0P37rEjjiAzM/QqbNmSsNKSS2M6Iuq7AV0Jo5G2RO8zo/tzgP8b0+4OoDx6uz1m/yOEI4pj0ft/bcznqvNZ5ERLlrjn5p7YST1ypPu8eU1/v507d/r69evd3f2TTz7x7Oxs37Rpk//oRz/y6dOnu7v79OnT/cc//rG7u7/44os+YsQIP3bsmL/xxhuel5fn7u579uzxvn37+p49e7yystL79u3rlZWVcfmZG2PMmNCp3Llzzd8NuHfo0GplJAUa2fncausbxfOmYBCp35o17v36uZ95Zs0vwX793MePDwFyKgoLC/2VV17xCy+80Hfu3OnuITwuvPBCd3cfN26cP/PMM8fbV7V75plnfNy4ccf3127XErZvDz/vWWedGAaZmSEs2uLaVI0NBs18FkkzublhJdf33gtzIapmU2/eHC4YNHJk6Ky+887GX3Z027ZtvPXWWwwZMoQPP/yQHj16ANCjRw8++ih0Lda39ENrLQnxwguhI7lv39B3sHkzfPJJeK5z5/B7mDkT9uwJS5FU/V7kRBmJLkBEWkYkEr4AIXxpzpkD+/eHztaNG8Pt6afh+utDm7y8sLhfbQcOHOCmm25i9uzZnHXWWfV+ntcx9L01loQoKoKXXqoOgSrt24fLqvbuHa7HLY2nYBBpAwoKwg3CsNY33gizq7dtCwv3Qbj/t3+DUaPCEUVxcVhV9KabbuLWW2/lxhtvBOCcc85h165d9OjRg127dtG9e3eAepd+iEQivP766zX2X3nllc3+mfLza87pAMjIgD594NxzQ8e8nJpmTXBLlJycHF+3bl2iyxBJeUVF0LFjmBuxe3fN577+defo0bGYZfKXv8w+vv9HP/oRXbt2ZeLEicyYMYPKykoeeeQRXnzxRR577DGWLl2vbSHaAAAGEklEQVTK6tWrue+++1izZg2VlZVceumlx0cpffOb32T9+vVkZmY2us6KCrj/fli9Olzk6NChmvW2bx9GYm3d2qxfR9pr7AQ3HTGItGFVp5og/AV+8GD40l27Fv78598BvwQu5rTTBnPmmdCz50NkZk6kY8ebKS0tpXfv3jz33HMAXHfddSxdupSsrCzOPPNM5s2bB0BmZiaTJk0iN3pSf/LkyY0OhdNOg4EDw2mv2jIywqS0f/7nsL6UxI+OGETkBJMnw8svh0X8ap+ugTDu//rr4bPPYP16+Lu/g1/+MoRLfX0VjdG9e/jrf/fuEFCxzjgDevYMRwzf+hY8+ignLIEtJ9fYIwYFg4icVEVFWI/p3HNDv8Rf/9rwawYNCh3d3bqFcNm9O2xDOCopL4dzzglf9nv3hraVlXD06Inv1a1bWMdo1674/lxtUVoHg5ntBlpiFb2zgY9b4H1bkmpuHar5uEiP8Hf9sWPhZM9XOsKn+6FzJhw+BGeedEHM+u0Guh6DI1+GE0UO7P0Y/tzIQbUJkUr/Lj4GcPcRDTVMyWBoKWa2rjFpmkxUc+tQzS0v1eqF1Ky5MTTBTUREalAwiIhIDQqGmp5MdAGnQDW3DtXc8lKtXkjNmhukPgYREalBRwwiIlKDgkFERGpI+WAwsxFm9p6ZlZvZxDqeb29mC6LPrzazPtH9Xc3sP83sgJk9Vs97LzazP8Y8/nsz22Rmx8wsp1bbB6Of8Z6ZXZvsNTfmvZKw5nwzW29m70Tvr0qBmvPMbEP0ttHMbkj2mmOe7x19v/uTuV4z62NmX8T8nn9RX73JUnP0uYFm9kb0+XfMrMPJ6m5VjbloQ7LegHbA+8D5wBnARqB/rTZ3A7+IbhcBC6LbHYGhwD8Bj9Xx3jcCzwB/jNnXD7gIeB3IidnfP/rZ7YG+0ZraJXnNJ32vJK35EqBndPsbwI4UqPlMICO6XXVd9Ixkrjnm+f8HPAfcn8z1An1i26XIv+UM4G1gUPRxV+r5zkjELdWPGPKAcnf/wN0PA2XAqFptRgFVF5ldCAw3M3P3z9x9FXCw9pua2VeBEuCnsfvdfbO7v1dHHaOAMnc/5O5bCZcwzUvmmk/2Xklc81vuvjP6cBPQwczaJ3nNn7v7kejDDoTpvPVJipqjr7ke+IDwe076epsgWWq+Bnjb3TdG2+1x9zoWBEmMVA+G84DtMY8rovvqbBP9D7qfkM4nMw2YCXwexzqa0rY1am6KZKz5JuAtdz9Uz/NJU7OZDTGzTcA7wD/FBEVS1mxmHYEHgCkNNE2KeqP6mtlbZvZfZnZFCtR8IeBmtszM3jSzHzfyda0i1YOhrstA1f6LrDFtqhubDQay3P23ca6jKW1bo+amSKqazWwA8DBw18maNaKeVqnZ3Ve7+wAgF3jwJOeSk6XmKcDP3f1AA+2Spd5dQG93v4TwV/szZlbfpeaSpeYMwmmpW6P3N5jZ8Ca8vkWlejBUAL1iHkeAnfW1MbMMoBNQeZL3/B/ApWa2DVgFXGhmr8ehjmSruSmSpmYziwC/BW5z9/dToeYq7r4Z+IzQP5LMNQ8BHom+ZgLwv8zs3mStN3oKd090ez2hD+HCeponRc3Rz/gvd//Y3T8HlgLfbOA1rSbVg2EtkG1mfc3sDEJHUe2ruy4Gxka3RwOvebS3py7u/n/cvae79yEk+Z/c/coG6lgMFEVHM/QFsoE1SV5zUyRFzWbWGXgReNDdf5ciNfeNfrlgZl8ndERuS+aa3f0Kd+8Tfc1s4CF3r2sUTlLUa2bdzKxddPt8wv+/D+ppnhQ1A8uAgWZ2ZvTfx/8E3m3gNa3Hk6AHvDk34DrgT4S/Ev4lum8qUBjd7kAYWVFO+LI+P+a12wh/CRwgJHjt0Ql9qDnC4IZou0PAh8CymOf+JVrDe8C3U6Tmk75XstUM/G/CX9wbYm7dk7zm7xA6cDcAbwLXp8K/jZg2/0o9o5KSpV5Cf9MmwgijN4GRqfA7Bv4xWvcfgUdO5fuvpW5aEkNERGpI9VNJIiISZwoGERGpQcEgIiI1KBhERKQGBYOIiNSgYBARkRoUDCIiUsP/B/MZFikpN0KaAAAAAElFTkSuQmCC">
            <a:extLst>
              <a:ext uri="{FF2B5EF4-FFF2-40B4-BE49-F238E27FC236}">
                <a16:creationId xmlns:a16="http://schemas.microsoft.com/office/drawing/2014/main" id="{A2914EF0-D137-497F-BC77-F32694574E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57C3ECA-7640-44F0-BD26-B345F984A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3581400"/>
            <a:ext cx="3562350" cy="24003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BE129EC-E737-4FBD-BD5C-0D8E75813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124450" y="876300"/>
            <a:ext cx="3562350" cy="2400300"/>
          </a:xfrm>
        </p:spPr>
      </p:pic>
      <p:pic>
        <p:nvPicPr>
          <p:cNvPr id="11" name="test-out-orient-pdb">
            <a:hlinkClick r:id="" action="ppaction://media"/>
            <a:extLst>
              <a:ext uri="{FF2B5EF4-FFF2-40B4-BE49-F238E27FC236}">
                <a16:creationId xmlns:a16="http://schemas.microsoft.com/office/drawing/2014/main" id="{14CF4B57-EB9A-428B-B0A6-95BAF44E97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575" y="1866900"/>
            <a:ext cx="330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3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E796C-8711-4C5F-9F68-DF7917C9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Case Study – 5 Samples</a:t>
            </a:r>
          </a:p>
        </p:txBody>
      </p:sp>
      <p:sp>
        <p:nvSpPr>
          <p:cNvPr id="4" name="AutoShape 2" descr="data:image/png;base64,iVBORw0KGgoAAAANSUhEUgAAAYYAAAEACAYAAAC3adEgAAAABHNCSVQICAgIfAhkiAAAAAlwSFlzAAALEgAACxIB0t1+/AAAADl0RVh0U29mdHdhcmUAbWF0cGxvdGxpYiB2ZXJzaW9uIDIuMS4wLCBodHRwOi8vbWF0cGxvdGxpYi5vcmcvpW3flQAAIABJREFUeJzt3X901PWd7/HnW6JQaQWCoOBAQRNdoALWJHgt7hUxSt0Q/MFKXLcStcWtukJTW/HuhS7QCnqEwln1dj03INuqoXJbAUURdN0DreWXghZZSxRaAlSRAIoKCLzvH58JmYSEJGSS+ZHX45w5853vfGbmnRyYV77fz4+vuTsiIiJVTkt0ASIiklwUDCIiUoOCQUREalAwiIhIDQoGERGpQcEgIiI1pGwwmNkIM3vPzMrNbGKi6xERSReWivMYzKwd8CcgH6gA1gK3uPu7CS1MRCQNpOoRQx5Q7u4fuPthoAwYleCaRETSQqoGw3nA9pjHFdF9IiLSTKkaDFbHvtQ7JyYikoRSNRgqgF4xjyPAzgTVIiKSVlI1GNYC2WbW18zOAIqAxQmuSUQkLaToqKSzHbrQvv123J2zzz6bHj16JLosEZGkdfbZZ7Ns2bJl7j6iobYZrVFQ/PUB1lFeDpFIomsREUkNZnZ2Y9ql6qkkAHr1ariNiIg0TUoGw8UXV2+3a5e4OkRE0lFKBsMZZ0Bubtg+dgyKihJbj4hIOknJYABYswZOPz1s/+Y3ia1FRCSdpGwwAMyYEe6//BK+9rXE1iIiki5SOhhKSuCOO8L2gQPQtWti6xERSQcpHQwApaXV4VBZCf37J7YeEZFUl/LBACEcqjqjN2+GyZMTW4+ISCpLi2CA0BmdmRm258xJbC0iIqksbYIB4OWXw/0nn8AVVyS2FhGRVJVWwZCbC0OHhu1Vq+CFFxJbj4hIKkqrYABYuRK6dQvb118PFRWJrUdEJNWkXTAAfPRR6G84ehSGDUt0NSIiqSUtgwHgnnvCfXm5lswQEWmKtA2GqVOrh7AuWAATJiS2HhGRVJG2wQBhCOugQWF7zhx46qmEliMikhLSOhgANmyArKywPW6cOqNFRBqS9sEAsGULnHtuWGzvm99MdDUiIsmtTQQDwK5dYRjr7t0weHCiqxERSV5tJhgAJk4M9xs3wqxZia1FRCRZtalgKCmp7ox+8EH1N4iI1KVNBQOEzuhIBA4f1uQ3EZG6xCUYzGyEmb1nZuVmNrGO59ub2YLo86vNrE90f56ZbYjeNprZDfGopyFvvAEdOoTJb1psT0SkpmYHg5m1Ax4Hvg30B24xs9qXy7kT2OvuWcDPgYej+/8I5Lj7YGAE8O9mltHcmhoSicDPfha2V62CO+9s6U8UEUkd8ThiyAPK3f0Ddz8MlAGjarUZBcyPbi8EhpuZufvn7n4kur8D4HGop1FKSmDkyLA9d64mv4mIVIlHMJwHbI95XBHdV2ebaBDsB7oCmNkQM9sEvAP8U0xQ1GBm48xsnZmt2717dxzKhsWLq5fN+P731RktIgLxCQarY1/tv/zrbePuq919AJALPGhmHer6EHd/0t1z3D2nW9W62nGwZk2YGX3wIFxzTdzeVkQkZcUjGCqAXjGPI8DO+tpE+xA6AZWxDdx9M/AZ8I041NQkzzwT7jdvhvz81v50EZHkEo9gWAtkm1lfMzsDKAIW12qzGBgb3R4NvObuHn1NBoCZfR24CNgWh5qaJDcXZs4M2ytWqDNaRNq2ZgdDtE/gXmAZsBn4tbtvMrOpZlYYbVYKdDWzcqAEqBrSOhTYaGYbgN8Cd7v7x82t6VSUlMAdd4TtuXNh8uREVCEiknjm3moDgeImJyfH161b1yLvXVgIS5aE7fHjYfbsFvkYEZFWZ2br3T2noXZtbuZzQxYvhjFjwvacOTqtJCJtj4KhDmVlNU8racE9EWlLFAz1KC2tngA3ebLmOIhI26FgOInFi8NqrJ99Bvffn+hqRERah4KhAYXRcVVLl8LatYmtRUSkNSgYGjB1apjn8OmnYfLbCy8kuiIRkZalYGiENWtg6FDYvz8cQejIQUTSmYKhkVauDEcO7jBtWqKrERFpOQqGJigqCvcvvqijBhFJXwqGJigpCaeUjh2De+5JdDUiIi1DwdBEzz4LX/taOGLQrGgRSUcKhiaKRGDChLD91FM6pSQi6UfBcAqmTq0+pfS97yW6GhGR+FIwnKKVK8Os6I0bdXEfEUkvCoZmqDqltGKFFtoTkfShYGiG4uLqJbqnTVN/g4ikBwVDM5WVwdVXw759MHy4VmEVkdSnYIiD5cur11N69NFEVyMi0jwKhji5/PJw//rrCS1DRKTZFAxxMnt29SilqqUzRERSkYIhjqpGKS1cqI5oEUldCoY4Ki4OHdFHj2oFVhFJXQqGOLv11nC/ZIku6iMiqUnBEGfFxTByZNh++OGEliIickoUDC3giSegUydYtUod0SKSehQMLSASgcmTw/aCBTqlJCKpRcHQQkpKqk8p/epXia1FRKQpFAwt6MYbw72OGkQklSgYWlBsR/ScOQktRUSk0RQMLWzSJMjI0NLcIpI6FAwtLDcXbrstbGsdJRFJBQqGVnDDDeF+yZJwnWgRkWSmYGgFBQXVF/QpLU1sLSIiDVEwtJKyMhg6VJPeRCT5KRha0Z13hnsNXxWRZKZgaEVaR0lEUkFcgsHMRpjZe2ZWbmYT63i+vZktiD6/2sz6RPfnm9l6M3snen9VPOpJZrHrKBUWJroaEZETNTsYzKwd8DjwbaA/cIuZ9a/V7E5gr7tnAT8Hqv5e/hgY6e4XA2OBXza3nmQXiYQlMk4/XaOURCQ5xeOIIQ8od/cP3P0wUAaMqtVmFDA/ur0QGG5m5u5vufvO6P5NQAczax+HmpJaQQF85zthW6OURCTZxCMYzgO2xzyuiO6rs427HwH2A11rtbkJeMvdD9X1IWY2zszWmdm63bt3x6HsxCotrR6llJeX6GpERKrFIxisjn3elDZmNoBweumu+j7E3Z909xx3z+nWrdspFZpsVq4MM6PXroUrrkh0NSIiQTyCoQLoFfM4Auysr42ZZQCdgMro4wjwW+A2d38/DvWklN/8prozumo4q4hIIsUjGNYC2WbW18zOAIqAxbXaLCZ0LgOMBl5zdzezzsCLwIPu/rs41JJyIhGYPTtsz51bfYEfEZFEaXYwRPsM7gWWAZuBX7v7JjObamZVAzJLga5mVg6UAFVDWu8FsoBJZrYheuve3JpSTXExjB8ftqdN00glEUksc6/dHZD8cnJyfN26dYkuI+6KisKs6M6d4Z13wtGEiEi8mNl6d89pqJ1mPieRsjK4+mrYtw/uvjvR1YhIW6VgSDIPPVQ9+W3ChERXIyJtkYIhyeTmwsRoD8ycOVpsT0Ran4IhCU2dqmtFi0jiKBiS1BNPQJcu4VrRWmxPRFqTgiFJRSKwbBl07Rr6G/LzE12RiLQVCoYklpsLL70Uhq/qyEFEWouCIcnl5sIvf1k9UmnWrERXJCLpTsGQAgoKquc1TJsGFRWJrUdE0puCIUXMnl09+e2WWxJdjYikMwVDClm+vPoaDlqmW0RaioIhxTz7bPUy3RqpJCItQcGQYiKRcORQNcdB4SAi8aZgSEG5ufD226HPQeEgIvGmYEhRkQjMm1d95KCrv4lIvCgYUlgkUj2vYd48hYOIxIeCIcUVF8PMmWEC3Ny5CgcRaT4FQxooKYHp08P23LlaqltEmkfBkCZKSmDMmLCtpbpFpDkUDGnk0Uc1jFVEmk/BkEYikROHsa5dm+iqRCTVKBjSTNUEuKpwGDpUK7KKSNMoGNLU8uVwxx1w+DD88IfqkBaRxlMwpLHS0uoO6YcfTmwtIpI6FAxprqysekXWCRMSXY2IpAIFQxswbFi4f+opXeRHRBqmYGgDpk4NRw3798Pttye6GhFJdgqGNuLZZ6vnOBQW6shBROqnYGgjquY4jBwJS5bAgAEKBxGpm4KhDYlEYPHicFrpk0907WgRqZuCoQ2KvTxoUVGiqxGRZKNgaIMiEfjVr8JS3QsW1L1U9x133EH37t35xje+cXxfZWUl+fn5ZGdnk5+fz969ewFwd+677z6ysrIYOHAgb7755vHXzJ8/n+zsbLKzs5k/f36L/2wi0nwKhjaqoABmzAjbc+eGoayxiouLefnll2vsmzFjBsOHD2fLli0MHz6cGdE3eOmll9iyZQtbtmzhySef5Pvf/z4QgmTKlCmsXr2aNWvWMGXKlONhIiLJS8HQhsUu1f300zWf+9u//VsyMzNr7Fu0aBFjx44FYOzYsTz//PPH9992222YGZdddhn79u1j165dLFu2jPz8fDIzM+nSpQv5+fknhI2IJB8FQxsXu1R3Q1d/+/DDD+nRowcAPXr04KOPPgJgx44d9OrV63i7SCTCjh076t0vIsktLsFgZiPM7D0zKzeziXU8397MFkSfX21mfaL7u5rZf5rZATN7LB61SNPEXjd67lyYPLnp7+HuJ+wzs3r3i0hya3YwmFk74HHg20B/4BYz61+r2Z3AXnfPAn4OVC3pdhCYBNzf3Drk1BUXw/jxYXvatPpXYj3nnHPYtWsXALt27aJ79+5AOBLYvn378XYVFRX07Nmz3v0iktziccSQB5S7+wfufhgoA0bVajMKqBqSshAYbmbm7p+5+ypCQEgCzZ4dJr9B/ZcGLSwsPD6yaP78+YwaNer4/v/4j//A3fnDH/5Ap06d6NGjB9deey2vvPIKe/fuZe/evbzyyitce+21rfHjiEgzZMThPc4Dtsc8rgCG1NfG3Y+Y2X6gK/BxYz/EzMYB4wB69+7dnHqlHk88EeY2rFgB5513C8eOvc7HH39MJBJhypQpTJw4kZtvvpnS0lJ69+7Nc889B8B1113H0qVLycrK4swzz2TevHkAZGZmMmnSJHJzcwGYPHnyCR3aIpJ8rK7zwE16A7O/B6519+9GH38HyHP3f45psynapiL6+P1omz3Rx8VAjrvf25jPzMnJ8XXr1jWrbqnbCy/ADTfAkSPhQj+lpYmuSETixczWu3tOQ+3icSqpAugV8zgC7KyvjZllAJ2Ayjh8tsRZQUH1RX3mztWV30TaongEw1og28z6mtkZQBGwuFabxcDY6PZo4DVv7qGKtJjY+Q319TeISPpqdjC4+xHgXmAZsBn4tbtvMrOpZlYYbVYKdDWzcqAEOD6k1cy2AbOAYjOrqGNEkyTAD38IGRmNm98gIuml2X0MiaA+htYxa1YICICZM8ORhIikrtbsY5A0VVJSPb9h4sQT11MSkfSkYJCTmj079Dd8+SV873vqjBZpCxQM0qCysjD57cgRuPVWXflNJN0pGKRRYq/8dvfdia5GRFqSgkEa7YEHwv2SJepvEElnCgZptIKC6vkNJSWwdm1i6xGRlqFgkCYpK4Orr4a9e+GaaxQOIulIwSBNtnx5CId9+yA/X53RIulGwSCnZPny0Bm9fz/cfnuiqxGReFIwyCmbNUvLZoikIwWDnLLc3JorsZ7KZUFFJPkoGKRZYpfNmDat+vrRIpK6FAzSbLNnh4v6gNZUEkkHCgaJi9LS6jWVvvtdrakkksoUDBI3VXMcjh6Ff/xHDWMVSVUKBomr2sNYNQFOJPUoGCTuVq4MRw4rVsBllykcRFKNgkFaRNWRw7FjcM89ia5GRJpCwSAtZuXKMNdh7VrIy0t0NSLSWAoGaVFr1tQMB3VIiyQ/BYO0uNhwGDhQQ1lFkp2CQVrFmjXVy3WPGqUOaZFkpmCQVqMOaZHUoGCQVvXss/C1r4UjhsLCRFcjInVRMEirikTgmWfg9NPDtaMVDiLJR8Egra6gAJ58MlzLYckSKCpKdEUiEkvBIAlRXFx9LYcFC7Qiq0gyUTBIwpSUhBVZq7YVDiLJQcEgCVW1IuvevWHRvQkTEl2RiCgYJOGWL6++0M+cObp+tEiiKRgkKZSWwqRJYXvuXIWDSCIpGCRpTJ16YjhobSWR1qdgkKQydSrMnAlnnBHC4dJL1Skt0toUDJJ0Skpg1aowYumjj9QpLdLaFAySlHJzw4gldUqLtD4FgyS12p3SmiUt0vLiEgxmNsLM3jOzcjObWMfz7c1sQfT51WbWJ+a5B6P73zOza+NRj6SX2E7pBQu0vpJIS2t2MJhZO+Bx4NtAf+AWM+tfq9mdwF53zwJ+DjwcfW1/oAgYAIwAnoi+n0gNseGgxfdEWlY8jhjygHJ3/8DdDwNlwKhabUYB86PbC4HhZmbR/WXufsjdtwLl0fcTOUHViKWqxfeuuCLRFYmkp3gEw3nA9pjHFdF9dbZx9yPAfqBrI18LgJmNM7N1ZrZu9+7dcShbUlFJCfz2t3DWWWHk0hVXaK6DSLzFIxisjn3eyDaNeW3Y6f6ku+e4e063bt2aWKKkk4ICePppaNcuhMPFF+tSoSLxFI9gqAB6xTyOADvra2NmGUAnoLKRrxU5QUEBvPFGWIBv3z4YNkxHDiLxEo9gWAtkm1lfMzuD0Jm8uFabxcDY6PZo4DV39+j+ouiopb5ANrAmDjVJG5CbGxbgGzQIPvsMbrxRRw4i8dDsYIj2GdwLLAM2A792901mNtXMqsaOlAJdzawcKAEmRl+7Cfg18C7wMnCPux9tbk3StrzwQvV1pC+/HGbNSnRFIqnNwh/uqSUnJ8fXrVuX6DIkiVRUwN13h9FKEO4LChJbk0iyMbP17p7TUDvNfJa0EInA4sUwdGh4/PDD4UhCRJpOwSBpZeXKEA6rVsHIkVpfSeRUKBgk7axcWb343ty5miUt0lQKBklLsYvvLVmixfdEmkLBIGlr6tTqI4cFCxQOIo2lYJC0VlpaMxx0WkmkYQoGSXu1TysVFmoinCSHo0ePcskll1AQHVu9detWhgwZQnZ2NmPGjOHw4cMAHDp0iDFjxpCVlcWQIUPYtm3b8feYPn06WVlZXHTRRSxbtiwudSkYpE2ovTLr0KG6XKgk3pw5c+jXr9/xxw888AA/+MEP2LJlC126dKG0tBSA0tJSunTpQnl5OT/4wQ944IEHAHj33XcpKytj06ZNvPzyy9x9990cPdr8OcIKBmkzSkrg978Pp5YOHw6XC83PT3RV0lZVVFTw4osv8t3vfhcAd+e1115j9OjRAIwdO5bnn38egEWLFlFePhYz+Id/GM1zz72KmTNgwCLefruIs89uzw039CUrK4s1a5q/qlBGs99BJIXk5obbeefBtGmwYgXk5UEc/i+JNMmECRN45JFH+PTTTwHYs2cPnTt3JiMjg8JCePXVCF98sYMOHeDQoR1UrTfqXrUO6R5gB3AZBw7Axo0AEV55ZQfnngsffghdusCBA3DoUNNq0xGDtElVp5ZOOy30NwwerH4HaT0vvPAC3bt359JLLwXgT3+C/HznL38Bs3C68/PPwd2iX+rVSxeddlpoE65aUNeSRsZf/wruUFkZjo7NoEOHxtenYJA2q6QE/vCHsDrrxo3wrW9pprS0jilTfscvfrGY007rw1VXFbFly2ts2DCBL7/cBxyJtqrArCft20NGRoTOnbfjDocOHSEzcz/HjmXy0EMRHnpoO9u3w7nnhtdAT849tyo8qoWAuWRwY+pTMEiblpsLGzaE5TO+/DLMlL7iCq2zJC2nfXtYt2467hW4b8O9DLgKeJqOHYeRkbEQgLvums9jj43i4EGYPbuQMWPC1ZEXLlzIVVddhZlRWFhIWVkZ3bod4ve/30rfvls4ciSPXbvg2LFw1NCuHXTrFj4X3trQmBoVDCKEBfiqRitVrbOkCXESD/n54TTO4MHhr/joCFQgXKL2nHPCaDl3ePvth7nkkllccEEWe/bs4c7oIeydd97Jnj17yMrKYtasWcyYMQOAAQMGcPPNN9O/f39GjBjB448/Trt27Wp8/pEj8NFHcPBg42vWstsitRQWVi/fnZurjmk5Nfn5YXBDfRLx1atlt0VO0eLFYUJcVcd0Xh489VSiq5JUUlcoDBoUbvPmJSYUmkJHDCL1WLsW7rmnerTSmDFQVpbYmiQ1nHZazS//ZPma1RGDSDNVnUa6+urweMGCcPQg0pDYIGjKMNFkoWAQacDy5TB+fOg4XLsW+vfXnAepX+1hol98kZg6mkPBINIIs2eHvoevfAU2b4bLL9ecBzlR1641HyfLKaSmUjCINFJBQZihevXVYQig5jxIbZWV1dupGgqgYBBpkkgknFqaNClMHKqa86DrPEg6UTCInIKpU+GNN0IoQJj3MHiwjh7asti+hXnzEldHPCgYRE5Rbm7od5g5Ezp2DOstjRwZTi9J2zN+fPV2qvc/KRhEmqmkBP77v6uPHlatgr59NSmurZkzp3o7DtfKSSgFg0gcRCLV6y316QPbtsHtt4ejh4qKRFcnLS2dTiOBgkEkrgoKYOvW6klxq1bB3/yNLiOazmJDYdAgKC5OWClxo2AQaQHLl4ejh0GD4LPPwmmG/v3VOZ1uai1kyoZGLWqd/BQMIi2koCB8UUyaBP36hYlxI0eGjknNnE59ZuGaB1VSed5CbQoGkRY2dSq8+24IBwgT4y6/XHMfUlns6aOsrPQKBVAwiLSad98NRw8jR4aZ01VzH9T/kJwOHjxIXl4egwYNYsCAAfzkJz8BwGwrMATIJjt7DJs2hSvvHDp0iDFjxpCVlcWQIUPYtm3b8feaPn06WVlZXHTRRSxbtqz1f5imcveUu1166aUukspmznQfNMg9/K3pnpXlvmZNoquSWMeOHfNPP/3U3d0PHz7seXl5Dm84/L3Ds96nj/tdd93lTzzxhLu7P/74437XXXe5u/uzzz7rN998s7u7b9q0yQcOHOgHDx70Dz74wM8//3w/cuRIQn4mYJ034jtWRwwiCVBSEvofxowJj8vL4bLLwuVE1UGdHMyMr371qwB8+eWXrFnzJWDAa3zlK6PZuhXGjh3L888/D8CiRYsYO3YsAKNHj+bVV1/F3Vm0aBFFRUW0b9+evn37kpWVxZokvyyggkEkgcrKwiml3NzQkblggWZPJ5OjR4/SpctgOnbsDuQDF9C+fWc+/zwDgEgkwo4dOwDYsWMHvXr1AiAjI4NOnTqxZ8+eGvtrvyZZKRhEEqygIFwQaN68EBBQPXt68uTE1tbWXXllO/bt2wBUAGu4/PLNRCI121i0J9rr6IE2s3r3J7NmBYOZZZrZcjPbEr3vUk+7sdE2W8xsbMz+n5nZdjM70Jw6RNJBcXEIiPHjoX37MHt62rRw9DBrlpbYaG0TJoSADjpzySVXcv31f2Dfvn0cOXIEgIqKCnr27AmEI4Ht27cDcOTIEfbv309mZmaN/bVfk6yae8QwEXjV3bOBV6OPazCzTOAnhG78POAnMQGyJLpPRKJmzw59DmPGQKdO4cvphz+sXmJDAdHyunaFOXN2A/sAuOeeL+jYcQX9+vVj2LBhLFy4EID58+czatQoAAoLC5k/fz4ACxcu5KqrrsLMKCwspKysjEOHDrF161a2bNlCXrJfI7YxPdT13YD3gB7R7R7Ae3W0uQX495jH/w7cUqvNgaZ8rkYlSVuxfbv7pEnuY8ZUj2CCMKJp5sxEV5d+hg51z8io+j1vdBjsXbte7AMGDPApU6a4u/v777/vubm5fsEFF/jo0aP94MGD7u7+xRdf+OjRo/2CCy7w3Nxcf//994+/709/+lM///zz/cILL/SlS5cm5Gdzb/yoJPNmzMwws33u3jnm8V5371Krzf1AB3f/afTxJOALd380ps0Bd/9qA581DhgH0Lt370v//Oc/n3LdIqnoqafg6adhxYrqfUOHwrBhYRKdNE+7djVnMnfokJrXaz4ZM1vv7jkNtWvwVJKZrTCzP9ZxG9XYWurY1+Q0cvcn3T3H3XO6devW1JeLpLzi4pprMEE4zTRtWpgop47qpquogLy8mstbnH463HFH+oVCUzQYDO5+tbt/o47bIuBDM+sBEL3/qI63qAB6xTyOADvjUbxIW1S1BtO8eeGIAcJFgqZNCyOZZs1KbH2p4ooroFevmutWZWXB4cNQWpq4upJBczufFwNVo4zGAovqaLMMuMbMukQ7na+J7hORZiguhpUrwxXkqpb53rYtdFT36NH8gNi+fTvDhg2jX79+DBgwgDnRK9FUVlaSn59PdnY2+fn57N27Fwj9lffddx9ZWVkMHDiQN9988/h7zZ8/n+zsbLKzs4930CZCURFkZ0P37rEjjiAzM/QqbNmSsNKSS2M6Iuq7AV0Jo5G2RO8zo/tzgP8b0+4OoDx6uz1m/yOEI4pj0ft/bcznqvNZ5ERLlrjn5p7YST1ypPu8eU1/v507d/r69evd3f2TTz7x7Oxs37Rpk//oRz/y6dOnu7v79OnT/cc//rG7u7/44os+YsQIP3bsmL/xxhuel5fn7u579uzxvn37+p49e7yystL79u3rlZWVcfmZG2PMmNCp3Llzzd8NuHfo0GplJAUa2fncausbxfOmYBCp35o17v36uZ95Zs0vwX793MePDwFyKgoLC/2VV17xCy+80Hfu3OnuITwuvPBCd3cfN26cP/PMM8fbV7V75plnfNy4ccf3127XErZvDz/vWWedGAaZmSEs2uLaVI0NBs18FkkzublhJdf33gtzIapmU2/eHC4YNHJk6Ky+887GX3Z027ZtvPXWWwwZMoQPP/yQHj16ANCjRw8++ih0Lda39ENrLQnxwguhI7lv39B3sHkzfPJJeK5z5/B7mDkT9uwJS5FU/V7kRBmJLkBEWkYkEr4AIXxpzpkD+/eHztaNG8Pt6afh+utDm7y8sLhfbQcOHOCmm25i9uzZnHXWWfV+ntcx9L01loQoKoKXXqoOgSrt24fLqvbuHa7HLY2nYBBpAwoKwg3CsNY33gizq7dtCwv3Qbj/t3+DUaPCEUVxcVhV9KabbuLWW2/lxhtvBOCcc85h165d9OjRg127dtG9e3eAepd+iEQivP766zX2X3nllc3+mfLza87pAMjIgD594NxzQ8e8nJpmTXBLlJycHF+3bl2iyxBJeUVF0LFjmBuxe3fN577+defo0bGYZfKXv8w+vv9HP/oRXbt2ZeLEicyYMYPKykoeeeQRXnzxRR577DGWLl2vbSHaAAAGEklEQVTK6tWrue+++1izZg2VlZVceumlx0cpffOb32T9+vVkZmY2us6KCrj/fli9Olzk6NChmvW2bx9GYm3d2qxfR9pr7AQ3HTGItGFVp5og/AV+8GD40l27Fv78598BvwQu5rTTBnPmmdCz50NkZk6kY8ebKS0tpXfv3jz33HMAXHfddSxdupSsrCzOPPNM5s2bB0BmZiaTJk0iN3pSf/LkyY0OhdNOg4EDw2mv2jIywqS0f/7nsL6UxI+OGETkBJMnw8svh0X8ap+ugTDu//rr4bPPYP16+Lu/g1/+MoRLfX0VjdG9e/jrf/fuEFCxzjgDevYMRwzf+hY8+ignLIEtJ9fYIwYFg4icVEVFWI/p3HNDv8Rf/9rwawYNCh3d3bqFcNm9O2xDOCopL4dzzglf9nv3hraVlXD06Inv1a1bWMdo1674/lxtUVoHg5ntBlpiFb2zgY9b4H1bkmpuHar5uEiP8Hf9sWPhZM9XOsKn+6FzJhw+BGeedEHM+u0Guh6DI1+GE0UO7P0Y/tzIQbUJkUr/Lj4GcPcRDTVMyWBoKWa2rjFpmkxUc+tQzS0v1eqF1Ky5MTTBTUREalAwiIhIDQqGmp5MdAGnQDW3DtXc8lKtXkjNmhukPgYREalBRwwiIlKDgkFERGpI+WAwsxFm9p6ZlZvZxDqeb29mC6LPrzazPtH9Xc3sP83sgJk9Vs97LzazP8Y8/nsz22Rmx8wsp1bbB6Of8Z6ZXZvsNTfmvZKw5nwzW29m70Tvr0qBmvPMbEP0ttHMbkj2mmOe7x19v/uTuV4z62NmX8T8nn9RX73JUnP0uYFm9kb0+XfMrMPJ6m5VjbloQ7LegHbA+8D5wBnARqB/rTZ3A7+IbhcBC6LbHYGhwD8Bj9Xx3jcCzwB/jNnXD7gIeB3IidnfP/rZ7YG+0ZraJXnNJ32vJK35EqBndPsbwI4UqPlMICO6XXVd9Ixkrjnm+f8HPAfcn8z1An1i26XIv+UM4G1gUPRxV+r5zkjELdWPGPKAcnf/wN0PA2XAqFptRgFVF5ldCAw3M3P3z9x9FXCw9pua2VeBEuCnsfvdfbO7v1dHHaOAMnc/5O5bCZcwzUvmmk/2Xklc81vuvjP6cBPQwczaJ3nNn7v7kejDDoTpvPVJipqjr7ke+IDwe076epsgWWq+Bnjb3TdG2+1x9zoWBEmMVA+G84DtMY8rovvqbBP9D7qfkM4nMw2YCXwexzqa0rY1am6KZKz5JuAtdz9Uz/NJU7OZDTGzTcA7wD/FBEVS1mxmHYEHgCkNNE2KeqP6mtlbZvZfZnZFCtR8IeBmtszM3jSzHzfyda0i1YOhrstA1f6LrDFtqhubDQay3P23ca6jKW1bo+amSKqazWwA8DBw18maNaKeVqnZ3Ve7+wAgF3jwJOeSk6XmKcDP3f1AA+2Spd5dQG93v4TwV/szZlbfpeaSpeYMwmmpW6P3N5jZ8Ca8vkWlejBUAL1iHkeAnfW1MbMMoBNQeZL3/B/ApWa2DVgFXGhmr8ehjmSruSmSpmYziwC/BW5z9/dToeYq7r4Z+IzQP5LMNQ8BHom+ZgLwv8zs3mStN3oKd090ez2hD+HCeponRc3Rz/gvd//Y3T8HlgLfbOA1rSbVg2EtkG1mfc3sDEJHUe2ruy4Gxka3RwOvebS3py7u/n/cvae79yEk+Z/c/coG6lgMFEVHM/QFsoE1SV5zUyRFzWbWGXgReNDdf5ciNfeNfrlgZl8ndERuS+aa3f0Kd+8Tfc1s4CF3r2sUTlLUa2bdzKxddPt8wv+/D+ppnhQ1A8uAgWZ2ZvTfx/8E3m3gNa3Hk6AHvDk34DrgT4S/Ev4lum8qUBjd7kAYWVFO+LI+P+a12wh/CRwgJHjt0Ql9qDnC4IZou0PAh8CymOf+JVrDe8C3U6Tmk75XstUM/G/CX9wbYm7dk7zm7xA6cDcAbwLXp8K/jZg2/0o9o5KSpV5Cf9MmwgijN4GRqfA7Bv4xWvcfgUdO5fuvpW5aEkNERGpI9VNJIiISZwoGERGpQcEgIiI1KBhERKQGBYOIiNSgYBARkRoUDCIiUsP/B/MZFikpN0KaAAAAAElFTkSuQmCC">
            <a:extLst>
              <a:ext uri="{FF2B5EF4-FFF2-40B4-BE49-F238E27FC236}">
                <a16:creationId xmlns:a16="http://schemas.microsoft.com/office/drawing/2014/main" id="{A2914EF0-D137-497F-BC77-F32694574E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0F432-FB5B-406D-B104-9681988C7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3619500"/>
            <a:ext cx="3562350" cy="2400300"/>
          </a:xfrm>
          <a:prstGeom prst="rect">
            <a:avLst/>
          </a:prstGeom>
        </p:spPr>
      </p:pic>
      <p:pic>
        <p:nvPicPr>
          <p:cNvPr id="7" name="test-out-orient-pdb-5">
            <a:hlinkClick r:id="" action="ppaction://media"/>
            <a:extLst>
              <a:ext uri="{FF2B5EF4-FFF2-40B4-BE49-F238E27FC236}">
                <a16:creationId xmlns:a16="http://schemas.microsoft.com/office/drawing/2014/main" id="{308A5911-30C7-413D-A931-E1E8083086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950" y="2143691"/>
            <a:ext cx="3302000" cy="342900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DB6FAD8-AC89-43C8-AF61-EA428ABD5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124450" y="838200"/>
            <a:ext cx="3562350" cy="2400300"/>
          </a:xfrm>
        </p:spPr>
      </p:pic>
    </p:spTree>
    <p:extLst>
      <p:ext uri="{BB962C8B-B14F-4D97-AF65-F5344CB8AC3E}">
        <p14:creationId xmlns:p14="http://schemas.microsoft.com/office/powerpoint/2010/main" val="105713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D23A59-32EE-439A-A902-6CE6E8AF4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BBB4EE-EBC2-43D9-9A96-049621A50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9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3D026-471C-4607-B9B4-4C5A9207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168DB-85F1-49BE-B7DE-5BB3C769E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828800"/>
            <a:ext cx="8328991" cy="39291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CODAR: Co-design Center for Online Data Analysis and Reduction (</a:t>
            </a:r>
            <a:r>
              <a:rPr lang="en-US" dirty="0" err="1"/>
              <a:t>Exascale</a:t>
            </a:r>
            <a:r>
              <a:rPr lang="en-US" dirty="0"/>
              <a:t> Computing Project)</a:t>
            </a:r>
          </a:p>
          <a:p>
            <a:pPr lvl="1"/>
            <a:r>
              <a:rPr lang="en-US" dirty="0"/>
              <a:t>Argonne National Laboratory</a:t>
            </a:r>
          </a:p>
          <a:p>
            <a:pPr lvl="1"/>
            <a:r>
              <a:rPr lang="en-US" dirty="0"/>
              <a:t>Brookhaven National Laboratory</a:t>
            </a:r>
          </a:p>
          <a:p>
            <a:pPr lvl="1"/>
            <a:r>
              <a:rPr lang="en-US" dirty="0"/>
              <a:t>Oak Ridge National Laboratory</a:t>
            </a:r>
          </a:p>
          <a:p>
            <a:pPr lvl="1"/>
            <a:r>
              <a:rPr lang="en-US" dirty="0"/>
              <a:t>Brown University</a:t>
            </a:r>
          </a:p>
          <a:p>
            <a:pPr lvl="1"/>
            <a:r>
              <a:rPr lang="en-US" dirty="0"/>
              <a:t>Chicago University</a:t>
            </a:r>
          </a:p>
          <a:p>
            <a:pPr lvl="1"/>
            <a:r>
              <a:rPr lang="en-US" dirty="0"/>
              <a:t>Rutgers University</a:t>
            </a:r>
          </a:p>
          <a:p>
            <a:pPr lvl="1"/>
            <a:r>
              <a:rPr lang="en-US" dirty="0"/>
              <a:t>Stony Brook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E56CE1-0BFD-4D64-B4C1-E93C19C45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199" y="2747478"/>
            <a:ext cx="3510672" cy="300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12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36B36-9E00-44BD-A351-3C02D655D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4948A-93D8-47E7-8A6A-F23CFFA5A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Goal: Enable collaborative, real-time decisions</a:t>
            </a:r>
          </a:p>
          <a:p>
            <a:pPr lvl="1"/>
            <a:r>
              <a:rPr lang="en-US" dirty="0"/>
              <a:t>Workflows including both experiments and simulations</a:t>
            </a:r>
          </a:p>
          <a:p>
            <a:pPr lvl="1"/>
            <a:r>
              <a:rPr lang="en-US" dirty="0"/>
              <a:t>Reduce cost, improve efficiency of expensive scientific instruments</a:t>
            </a:r>
          </a:p>
          <a:p>
            <a:r>
              <a:rPr lang="en-US" dirty="0"/>
              <a:t>Research challenges</a:t>
            </a:r>
          </a:p>
          <a:p>
            <a:pPr lvl="1"/>
            <a:r>
              <a:rPr lang="en-US" dirty="0"/>
              <a:t>Optimization of single, long-running massively parallel workflows</a:t>
            </a:r>
          </a:p>
          <a:p>
            <a:pPr lvl="1"/>
            <a:r>
              <a:rPr lang="en-US" dirty="0"/>
              <a:t>Prioritization of critical work</a:t>
            </a:r>
          </a:p>
          <a:p>
            <a:pPr lvl="1"/>
            <a:r>
              <a:rPr lang="en-US" dirty="0"/>
              <a:t>Optimization of multiple, collaborative workflows</a:t>
            </a:r>
          </a:p>
          <a:p>
            <a:r>
              <a:rPr lang="en-US" dirty="0"/>
              <a:t>Metric of Success</a:t>
            </a:r>
          </a:p>
          <a:p>
            <a:pPr lvl="1"/>
            <a:r>
              <a:rPr lang="en-US" dirty="0"/>
              <a:t>Reduction of time to make a “good” decision, across the entire scientific process</a:t>
            </a:r>
          </a:p>
        </p:txBody>
      </p:sp>
    </p:spTree>
    <p:extLst>
      <p:ext uri="{BB962C8B-B14F-4D97-AF65-F5344CB8AC3E}">
        <p14:creationId xmlns:p14="http://schemas.microsoft.com/office/powerpoint/2010/main" val="4164475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NWChem</a:t>
            </a:r>
            <a:r>
              <a:rPr lang="en-US" dirty="0"/>
              <a:t> – Parallel Open Source Computational 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825625"/>
            <a:ext cx="8328991" cy="3670300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/>
              <a:t>NWChem</a:t>
            </a:r>
            <a:r>
              <a:rPr lang="en-US" dirty="0"/>
              <a:t> started in the early 1990s [1,2].</a:t>
            </a:r>
          </a:p>
          <a:p>
            <a:r>
              <a:rPr lang="en-US" dirty="0"/>
              <a:t>It supports a wide range of functionality:</a:t>
            </a:r>
          </a:p>
          <a:p>
            <a:pPr lvl="1"/>
            <a:r>
              <a:rPr lang="en-US" dirty="0"/>
              <a:t>Density Functional Theory (most popular)</a:t>
            </a:r>
          </a:p>
          <a:p>
            <a:pPr lvl="2"/>
            <a:r>
              <a:rPr lang="en-US" dirty="0"/>
              <a:t>For molecules</a:t>
            </a:r>
          </a:p>
          <a:p>
            <a:pPr lvl="2"/>
            <a:r>
              <a:rPr lang="en-US" dirty="0"/>
              <a:t>For materials</a:t>
            </a:r>
          </a:p>
          <a:p>
            <a:pPr lvl="1"/>
            <a:r>
              <a:rPr lang="en-US" dirty="0"/>
              <a:t>Coupled Cluster (very accurate, but expensive)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Molecular Dynamics for Biomolecules</a:t>
            </a:r>
          </a:p>
          <a:p>
            <a:pPr lvl="1"/>
            <a:r>
              <a:rPr lang="en-US" dirty="0"/>
              <a:t>And other methods and many properties</a:t>
            </a:r>
          </a:p>
          <a:p>
            <a:r>
              <a:rPr lang="en-US" dirty="0" err="1"/>
              <a:t>NWChemEx</a:t>
            </a:r>
            <a:r>
              <a:rPr lang="en-US" dirty="0"/>
              <a:t> is the successor under development as part of the </a:t>
            </a:r>
            <a:r>
              <a:rPr lang="en-US" dirty="0" err="1"/>
              <a:t>exascale</a:t>
            </a:r>
            <a:r>
              <a:rPr lang="en-US" dirty="0"/>
              <a:t> computing project</a:t>
            </a:r>
          </a:p>
          <a:p>
            <a:r>
              <a:rPr lang="en-US" dirty="0" err="1"/>
              <a:t>NWChem</a:t>
            </a:r>
            <a:r>
              <a:rPr lang="en-US" dirty="0"/>
              <a:t> availability:</a:t>
            </a:r>
          </a:p>
          <a:p>
            <a:pPr lvl="1"/>
            <a:r>
              <a:rPr lang="en-US" dirty="0"/>
              <a:t>Installed on all major DOE facilities (Oak Ridge, Argonne, NERSC)</a:t>
            </a:r>
          </a:p>
          <a:p>
            <a:pPr lvl="1"/>
            <a:r>
              <a:rPr lang="en-US" dirty="0"/>
              <a:t>Binary versions through Debian, and Ubuntu Linux distributions</a:t>
            </a:r>
          </a:p>
          <a:p>
            <a:pPr lvl="1"/>
            <a:r>
              <a:rPr lang="en-US" dirty="0"/>
              <a:t>Source code available from GitHub at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nwchemgit</a:t>
            </a:r>
            <a:r>
              <a:rPr lang="en-US" dirty="0"/>
              <a:t>/</a:t>
            </a:r>
            <a:r>
              <a:rPr lang="en-US" dirty="0" err="1"/>
              <a:t>nwchem</a:t>
            </a:r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9D43EF-E3E1-A049-B9AD-24D3159B99C0}"/>
              </a:ext>
            </a:extLst>
          </p:cNvPr>
          <p:cNvSpPr txBox="1"/>
          <p:nvPr/>
        </p:nvSpPr>
        <p:spPr>
          <a:xfrm>
            <a:off x="357809" y="5420578"/>
            <a:ext cx="8328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[1] High Performance Computational Chemistry Group, Pacific Northwest Laboratory. Richland, Washington 99352. USA, </a:t>
            </a:r>
            <a:r>
              <a:rPr lang="en-US" sz="1000" dirty="0" err="1"/>
              <a:t>NWChem</a:t>
            </a:r>
            <a:r>
              <a:rPr lang="en-US" sz="1000" dirty="0"/>
              <a:t>. a computational chemistry package for parallel computers, version 1.0, 1994.</a:t>
            </a:r>
          </a:p>
          <a:p>
            <a:r>
              <a:rPr lang="en-US" sz="1000" dirty="0"/>
              <a:t>[2] </a:t>
            </a:r>
            <a:r>
              <a:rPr lang="en-US" sz="1000" dirty="0">
                <a:hlinkClick r:id="rId2"/>
              </a:rPr>
              <a:t>http://www.nwchem-sw.org</a:t>
            </a:r>
            <a:r>
              <a:rPr lang="en-US" sz="1000" dirty="0"/>
              <a:t>, [07/05/2018]</a:t>
            </a:r>
          </a:p>
        </p:txBody>
      </p:sp>
    </p:spTree>
    <p:extLst>
      <p:ext uri="{BB962C8B-B14F-4D97-AF65-F5344CB8AC3E}">
        <p14:creationId xmlns:p14="http://schemas.microsoft.com/office/powerpoint/2010/main" val="2117112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D527C-81BD-A049-AC67-103C58DB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NWChem</a:t>
            </a:r>
            <a:r>
              <a:rPr lang="en-US" dirty="0"/>
              <a:t> - Molecular Dynamics for Biomolecules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C04D3-1708-2F44-AD27-7A051945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Molecular Dynamics treats molecules as:</a:t>
            </a:r>
          </a:p>
          <a:p>
            <a:pPr lvl="1"/>
            <a:r>
              <a:rPr lang="en-US" dirty="0"/>
              <a:t>Masses connected with springs for bonded interactions</a:t>
            </a:r>
          </a:p>
          <a:p>
            <a:pPr lvl="1"/>
            <a:r>
              <a:rPr lang="en-US" dirty="0"/>
              <a:t>Electrostatics for non-bonded interactions</a:t>
            </a:r>
          </a:p>
          <a:p>
            <a:r>
              <a:rPr lang="en-US" dirty="0"/>
              <a:t>Not as accurate as quantum mechanical methods but much faster</a:t>
            </a:r>
          </a:p>
          <a:p>
            <a:r>
              <a:rPr lang="en-US" dirty="0"/>
              <a:t>Biomolecules are an important special class of molecules</a:t>
            </a:r>
          </a:p>
          <a:p>
            <a:pPr lvl="1"/>
            <a:r>
              <a:rPr lang="en-US" dirty="0"/>
              <a:t>Structures highly standardized (see e.g. PDB files)</a:t>
            </a:r>
          </a:p>
          <a:p>
            <a:pPr lvl="1"/>
            <a:r>
              <a:rPr lang="en-US" dirty="0"/>
              <a:t>Facilitates setting up calculations</a:t>
            </a:r>
          </a:p>
          <a:p>
            <a:pPr lvl="1"/>
            <a:r>
              <a:rPr lang="en-US" dirty="0"/>
              <a:t>Not so good if you want to do other than biological systems</a:t>
            </a:r>
          </a:p>
          <a:p>
            <a:r>
              <a:rPr lang="en-US" dirty="0" err="1"/>
              <a:t>Exascale</a:t>
            </a:r>
            <a:r>
              <a:rPr lang="en-US" dirty="0"/>
              <a:t> science challenge:</a:t>
            </a:r>
          </a:p>
          <a:p>
            <a:pPr lvl="1"/>
            <a:r>
              <a:rPr lang="en-US" dirty="0"/>
              <a:t>Conformational changes in proteins</a:t>
            </a:r>
          </a:p>
          <a:p>
            <a:pPr lvl="1"/>
            <a:r>
              <a:rPr lang="en-US" dirty="0"/>
              <a:t>About 1 million atoms</a:t>
            </a:r>
          </a:p>
          <a:p>
            <a:pPr lvl="1"/>
            <a:r>
              <a:rPr lang="en-US" dirty="0"/>
              <a:t>Time scale of a microsecond (time steps of a femtosecond means a billion time steps)</a:t>
            </a:r>
          </a:p>
        </p:txBody>
      </p:sp>
    </p:spTree>
    <p:extLst>
      <p:ext uri="{BB962C8B-B14F-4D97-AF65-F5344CB8AC3E}">
        <p14:creationId xmlns:p14="http://schemas.microsoft.com/office/powerpoint/2010/main" val="3857661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334D9-BA90-4741-9E3B-57959FD24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NWChem</a:t>
            </a:r>
            <a:r>
              <a:rPr lang="en-US" dirty="0"/>
              <a:t> - MD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DE8B8-9A97-6A4F-B161-BDF16C15C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50" y="1990724"/>
            <a:ext cx="5019920" cy="3543801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1 Million atom simulations</a:t>
            </a:r>
          </a:p>
          <a:p>
            <a:r>
              <a:rPr lang="en-US" sz="2200" dirty="0"/>
              <a:t>Conformational changes take about a microsecond (1e</a:t>
            </a:r>
            <a:r>
              <a:rPr lang="en-US" sz="2200" baseline="30000" dirty="0"/>
              <a:t>-6</a:t>
            </a:r>
            <a:r>
              <a:rPr lang="en-US" sz="2200" dirty="0"/>
              <a:t>)</a:t>
            </a:r>
          </a:p>
          <a:p>
            <a:r>
              <a:rPr lang="en-US" sz="2200" dirty="0"/>
              <a:t>Time resolution of the simulation is a femtosecond (1e</a:t>
            </a:r>
            <a:r>
              <a:rPr lang="en-US" sz="2200" baseline="30000" dirty="0"/>
              <a:t>-15</a:t>
            </a:r>
            <a:r>
              <a:rPr lang="en-US" sz="2200" dirty="0"/>
              <a:t>)</a:t>
            </a:r>
          </a:p>
          <a:p>
            <a:r>
              <a:rPr lang="en-US" sz="2200" dirty="0"/>
              <a:t>Storing everything 8*4*1e</a:t>
            </a:r>
            <a:r>
              <a:rPr lang="en-US" sz="2200" baseline="30000" dirty="0"/>
              <a:t>6</a:t>
            </a:r>
            <a:r>
              <a:rPr lang="en-US" sz="2200" dirty="0"/>
              <a:t>*(1e</a:t>
            </a:r>
            <a:r>
              <a:rPr lang="en-US" sz="2200" baseline="30000" dirty="0"/>
              <a:t>-6</a:t>
            </a:r>
            <a:r>
              <a:rPr lang="en-US" sz="2200" dirty="0"/>
              <a:t>/1e</a:t>
            </a:r>
            <a:r>
              <a:rPr lang="en-US" sz="2200" baseline="30000" dirty="0"/>
              <a:t>-15</a:t>
            </a:r>
            <a:r>
              <a:rPr lang="en-US" sz="2200" dirty="0"/>
              <a:t>)=</a:t>
            </a:r>
            <a:r>
              <a:rPr lang="en-US" sz="2200" b="1" dirty="0"/>
              <a:t>32 PB </a:t>
            </a:r>
            <a:r>
              <a:rPr lang="en-US" sz="2200" dirty="0"/>
              <a:t>(1 PB = 1000 GB)</a:t>
            </a:r>
          </a:p>
          <a:p>
            <a:r>
              <a:rPr lang="en-US" sz="2200" dirty="0"/>
              <a:t>Typical approach: uniform sampling</a:t>
            </a:r>
            <a:br>
              <a:rPr lang="en-US" sz="2200" dirty="0"/>
            </a:br>
            <a:r>
              <a:rPr lang="en-US" sz="2200" dirty="0"/>
              <a:t>Store 1 out of 1000 structures</a:t>
            </a:r>
          </a:p>
          <a:p>
            <a:r>
              <a:rPr lang="en-US" sz="2200" b="1" dirty="0"/>
              <a:t>Not very intelligent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AAE828-0A91-CD46-9F7A-31D28BF9B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731" y="944544"/>
            <a:ext cx="1764742" cy="176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B6C447-6B70-154F-8193-E8C95962B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681" y="2546724"/>
            <a:ext cx="1764792" cy="1764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0EA671-AAE1-B748-BD9F-1FA3A450F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81" y="4344093"/>
            <a:ext cx="1764792" cy="176479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2ED1D0-CD28-484B-93B1-5AE0B797A8C4}"/>
              </a:ext>
            </a:extLst>
          </p:cNvPr>
          <p:cNvCxnSpPr>
            <a:cxnSpLocks/>
          </p:cNvCxnSpPr>
          <p:nvPr/>
        </p:nvCxnSpPr>
        <p:spPr>
          <a:xfrm>
            <a:off x="7537330" y="1186817"/>
            <a:ext cx="0" cy="4347709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7421987-3537-3448-8724-9949CA138B38}"/>
              </a:ext>
            </a:extLst>
          </p:cNvPr>
          <p:cNvSpPr txBox="1"/>
          <p:nvPr/>
        </p:nvSpPr>
        <p:spPr>
          <a:xfrm>
            <a:off x="357809" y="5671423"/>
            <a:ext cx="7968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Y. Chang, R. Bruni, B. Kloss, Z. Assur, E. </a:t>
            </a:r>
            <a:r>
              <a:rPr lang="en-US" sz="1400" dirty="0" err="1"/>
              <a:t>Kloppmann</a:t>
            </a:r>
            <a:r>
              <a:rPr lang="en-US" sz="1400" dirty="0"/>
              <a:t>, B. </a:t>
            </a:r>
            <a:r>
              <a:rPr lang="en-US" sz="1400" dirty="0" err="1"/>
              <a:t>Rost</a:t>
            </a:r>
            <a:r>
              <a:rPr lang="en-US" sz="1400" dirty="0"/>
              <a:t>, W. A. Hendrickson, Q. Liu. </a:t>
            </a:r>
            <a:r>
              <a:rPr lang="en-US" sz="1400" i="1" dirty="0"/>
              <a:t>Structural basis for a pH-sensitive calcium leak across membranes. </a:t>
            </a:r>
            <a:r>
              <a:rPr lang="en-US" sz="1400" dirty="0"/>
              <a:t>Science </a:t>
            </a:r>
            <a:r>
              <a:rPr lang="en-US" sz="1400" b="1" dirty="0"/>
              <a:t>344</a:t>
            </a:r>
            <a:r>
              <a:rPr lang="en-US" sz="1400" dirty="0"/>
              <a:t>, pp. 1131-1135.</a:t>
            </a:r>
            <a:endParaRPr lang="en-US" sz="14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F05A8D-E6FA-2541-8A05-CE96177F890E}"/>
              </a:ext>
            </a:extLst>
          </p:cNvPr>
          <p:cNvSpPr txBox="1"/>
          <p:nvPr/>
        </p:nvSpPr>
        <p:spPr>
          <a:xfrm>
            <a:off x="7663453" y="1297955"/>
            <a:ext cx="926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 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44D06F-4E91-164C-92F4-663E9588FA35}"/>
              </a:ext>
            </a:extLst>
          </p:cNvPr>
          <p:cNvSpPr txBox="1"/>
          <p:nvPr/>
        </p:nvSpPr>
        <p:spPr>
          <a:xfrm>
            <a:off x="7648641" y="4884501"/>
            <a:ext cx="926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 6</a:t>
            </a:r>
          </a:p>
        </p:txBody>
      </p:sp>
    </p:spTree>
    <p:extLst>
      <p:ext uri="{BB962C8B-B14F-4D97-AF65-F5344CB8AC3E}">
        <p14:creationId xmlns:p14="http://schemas.microsoft.com/office/powerpoint/2010/main" val="63224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10">
            <a:extLst>
              <a:ext uri="{FF2B5EF4-FFF2-40B4-BE49-F238E27FC236}">
                <a16:creationId xmlns:a16="http://schemas.microsoft.com/office/drawing/2014/main" id="{0DD863AC-EC75-4C91-8D20-1D3FDED31C47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019" y="1702623"/>
            <a:ext cx="1408554" cy="187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11">
            <a:extLst>
              <a:ext uri="{FF2B5EF4-FFF2-40B4-BE49-F238E27FC236}">
                <a16:creationId xmlns:a16="http://schemas.microsoft.com/office/drawing/2014/main" id="{CA8C5D57-1F7F-44BB-8722-614CAE892F2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6406" y="1684671"/>
            <a:ext cx="1369352" cy="189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12">
            <a:extLst>
              <a:ext uri="{FF2B5EF4-FFF2-40B4-BE49-F238E27FC236}">
                <a16:creationId xmlns:a16="http://schemas.microsoft.com/office/drawing/2014/main" id="{040E9DE3-C9FE-4D08-9638-D835C67E569C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4158" y="4123072"/>
            <a:ext cx="1389016" cy="167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3">
            <a:extLst>
              <a:ext uri="{FF2B5EF4-FFF2-40B4-BE49-F238E27FC236}">
                <a16:creationId xmlns:a16="http://schemas.microsoft.com/office/drawing/2014/main" id="{05D93B5A-2F6F-4A99-9CDD-B3257CAA215A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392" y="3935155"/>
            <a:ext cx="2163366" cy="16357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hape 114">
            <a:extLst>
              <a:ext uri="{FF2B5EF4-FFF2-40B4-BE49-F238E27FC236}">
                <a16:creationId xmlns:a16="http://schemas.microsoft.com/office/drawing/2014/main" id="{F31D9F19-E714-4B87-8DB3-D8A1521FF46C}"/>
              </a:ext>
            </a:extLst>
          </p:cNvPr>
          <p:cNvCxnSpPr/>
          <p:nvPr/>
        </p:nvCxnSpPr>
        <p:spPr>
          <a:xfrm>
            <a:off x="5857296" y="3580696"/>
            <a:ext cx="94842" cy="533400"/>
          </a:xfrm>
          <a:prstGeom prst="straightConnector1">
            <a:avLst/>
          </a:prstGeom>
          <a:noFill/>
          <a:ln w="41275" cap="flat" cmpd="sng">
            <a:solidFill>
              <a:srgbClr val="BE4B48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" name="Shape 115">
            <a:extLst>
              <a:ext uri="{FF2B5EF4-FFF2-40B4-BE49-F238E27FC236}">
                <a16:creationId xmlns:a16="http://schemas.microsoft.com/office/drawing/2014/main" id="{1510E3D6-16BC-41D4-8ABE-6170D4C95687}"/>
              </a:ext>
            </a:extLst>
          </p:cNvPr>
          <p:cNvCxnSpPr/>
          <p:nvPr/>
        </p:nvCxnSpPr>
        <p:spPr>
          <a:xfrm flipH="1">
            <a:off x="6337358" y="3580696"/>
            <a:ext cx="1753724" cy="1228177"/>
          </a:xfrm>
          <a:prstGeom prst="straightConnector1">
            <a:avLst/>
          </a:prstGeom>
          <a:noFill/>
          <a:ln w="41275" cap="flat" cmpd="sng">
            <a:solidFill>
              <a:srgbClr val="BE4B48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1" name="Shape 116">
            <a:extLst>
              <a:ext uri="{FF2B5EF4-FFF2-40B4-BE49-F238E27FC236}">
                <a16:creationId xmlns:a16="http://schemas.microsoft.com/office/drawing/2014/main" id="{843502B9-E0CA-44AA-928C-41DBCB345512}"/>
              </a:ext>
            </a:extLst>
          </p:cNvPr>
          <p:cNvCxnSpPr/>
          <p:nvPr/>
        </p:nvCxnSpPr>
        <p:spPr>
          <a:xfrm rot="10800000">
            <a:off x="6184958" y="5570872"/>
            <a:ext cx="1913708" cy="228601"/>
          </a:xfrm>
          <a:prstGeom prst="straightConnector1">
            <a:avLst/>
          </a:prstGeom>
          <a:noFill/>
          <a:ln w="41275" cap="flat" cmpd="sng">
            <a:solidFill>
              <a:srgbClr val="BE4B48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2" name="Shape 117">
            <a:extLst>
              <a:ext uri="{FF2B5EF4-FFF2-40B4-BE49-F238E27FC236}">
                <a16:creationId xmlns:a16="http://schemas.microsoft.com/office/drawing/2014/main" id="{5BCDF85D-003D-4DA3-934F-61162B391107}"/>
              </a:ext>
            </a:extLst>
          </p:cNvPr>
          <p:cNvSpPr/>
          <p:nvPr/>
        </p:nvSpPr>
        <p:spPr>
          <a:xfrm>
            <a:off x="5116053" y="5875673"/>
            <a:ext cx="3332966" cy="523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 dimensional manifold projection </a:t>
            </a:r>
            <a:b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different state of MD trajectories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271D394-A2C0-44F2-B03C-D78A88A5B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/ Challenges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5F7BB95-8905-431D-B575-6918D35B1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24" y="1784350"/>
            <a:ext cx="5103404" cy="4235450"/>
          </a:xfrm>
        </p:spPr>
        <p:txBody>
          <a:bodyPr>
            <a:normAutofit/>
          </a:bodyPr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Not all the trajectories are interesting</a:t>
            </a:r>
          </a:p>
          <a:p>
            <a:pPr lvl="1"/>
            <a:r>
              <a:rPr lang="en-US" dirty="0"/>
              <a:t>Only interested in significant phase change event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The atoms vibrate significantly</a:t>
            </a:r>
          </a:p>
          <a:p>
            <a:pPr lvl="1"/>
            <a:r>
              <a:rPr lang="en-US" dirty="0"/>
              <a:t>Difficult to compress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00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E815D-0950-47AB-929F-BEAAD4DE1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8CC6E-1D28-4241-8F38-A2E747743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825625"/>
            <a:ext cx="8328991" cy="4456550"/>
          </a:xfrm>
        </p:spPr>
        <p:txBody>
          <a:bodyPr>
            <a:normAutofit/>
          </a:bodyPr>
          <a:lstStyle/>
          <a:p>
            <a:r>
              <a:rPr lang="en-US" dirty="0"/>
              <a:t>Manifold Learning for MD trajectories</a:t>
            </a:r>
          </a:p>
          <a:p>
            <a:pPr lvl="1"/>
            <a:r>
              <a:rPr lang="en-US" dirty="0"/>
              <a:t>Learn the intrinsic relations between time points</a:t>
            </a:r>
          </a:p>
          <a:p>
            <a:pPr lvl="1"/>
            <a:r>
              <a:rPr lang="en-US" dirty="0"/>
              <a:t>Less vibrational noise than original space</a:t>
            </a:r>
          </a:p>
          <a:p>
            <a:pPr lvl="1"/>
            <a:r>
              <a:rPr lang="en-US" dirty="0"/>
              <a:t>Effectively compress high dimensional coordinates</a:t>
            </a:r>
          </a:p>
          <a:p>
            <a:r>
              <a:rPr lang="en-US" dirty="0"/>
              <a:t>Important / Interesting event detection</a:t>
            </a:r>
          </a:p>
          <a:p>
            <a:pPr lvl="1"/>
            <a:r>
              <a:rPr lang="en-US" dirty="0"/>
              <a:t>L2 normalized gradient changes</a:t>
            </a:r>
          </a:p>
          <a:p>
            <a:pPr lvl="2"/>
            <a:r>
              <a:rPr lang="en-US" dirty="0"/>
              <a:t>Not focus on how fast atoms moves</a:t>
            </a:r>
          </a:p>
          <a:p>
            <a:pPr lvl="2"/>
            <a:r>
              <a:rPr lang="en-US" dirty="0"/>
              <a:t>But focus on docking or conformational changes</a:t>
            </a:r>
          </a:p>
          <a:p>
            <a:pPr lvl="1"/>
            <a:r>
              <a:rPr lang="en-US" dirty="0"/>
              <a:t>Mean filter for smoothed trajectories</a:t>
            </a:r>
          </a:p>
          <a:p>
            <a:pPr lvl="2"/>
            <a:r>
              <a:rPr lang="en-US" dirty="0"/>
              <a:t>Gradient based changes can be sensitive local fluctuations</a:t>
            </a:r>
          </a:p>
          <a:p>
            <a:pPr lvl="2"/>
            <a:r>
              <a:rPr lang="en-US" dirty="0"/>
              <a:t>Smoothed manifold helps to stabilize trajectories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680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Update_2018" id="{46157873-5E33-154A-842E-91B7BD99CC32}" vid="{319E15CB-F710-7D41-B73E-697C834693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2041</TotalTime>
  <Words>713</Words>
  <Application>Microsoft Office PowerPoint</Application>
  <PresentationFormat>On-screen Show (4:3)</PresentationFormat>
  <Paragraphs>122</Paragraphs>
  <Slides>22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MS PGothic</vt:lpstr>
      <vt:lpstr>SimHei</vt:lpstr>
      <vt:lpstr>Arial</vt:lpstr>
      <vt:lpstr>Brush Script MT</vt:lpstr>
      <vt:lpstr>Calibri</vt:lpstr>
      <vt:lpstr>Office Theme</vt:lpstr>
      <vt:lpstr>Equation</vt:lpstr>
      <vt:lpstr>Streaming MD Trajectories Sampling</vt:lpstr>
      <vt:lpstr>Outline</vt:lpstr>
      <vt:lpstr>Background</vt:lpstr>
      <vt:lpstr>Real-time decisions</vt:lpstr>
      <vt:lpstr>NWChem – Parallel Open Source Computational Chemistry</vt:lpstr>
      <vt:lpstr>NWChem - Molecular Dynamics for Biomolecules</vt:lpstr>
      <vt:lpstr>NWChem - MD Challenges</vt:lpstr>
      <vt:lpstr>Motivation / Challenges</vt:lpstr>
      <vt:lpstr>Batch Approach</vt:lpstr>
      <vt:lpstr>A Case Study</vt:lpstr>
      <vt:lpstr>A Case Study – 32 Samples</vt:lpstr>
      <vt:lpstr>A Case Study – 5 Samples</vt:lpstr>
      <vt:lpstr>Online Adaptive Approach</vt:lpstr>
      <vt:lpstr>Streaming SVD</vt:lpstr>
      <vt:lpstr>Streaming SVD</vt:lpstr>
      <vt:lpstr>Streaming SVD</vt:lpstr>
      <vt:lpstr>Streaming SVD</vt:lpstr>
      <vt:lpstr>Streaming SVD</vt:lpstr>
      <vt:lpstr>Streaming SVD</vt:lpstr>
      <vt:lpstr>A Case Study – 32 Samples</vt:lpstr>
      <vt:lpstr>A Case Study – 5 Samples</vt:lpstr>
      <vt:lpstr>Backup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Van Dam, Hubertus</dc:creator>
  <cp:keywords/>
  <dc:description/>
  <cp:lastModifiedBy>Shinjae  Yoo</cp:lastModifiedBy>
  <cp:revision>52</cp:revision>
  <dcterms:created xsi:type="dcterms:W3CDTF">2018-07-05T20:24:32Z</dcterms:created>
  <dcterms:modified xsi:type="dcterms:W3CDTF">2018-08-06T12:24:14Z</dcterms:modified>
  <cp:category/>
</cp:coreProperties>
</file>