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psd" ContentType="application/photoshop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1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aver, Christopher P" userId="d2f993e5-dfb5-4449-bf63-4baa33d467c2" providerId="ADAL" clId="{629E240B-8039-4148-AA57-3E5A7830CA93}"/>
    <pc:docChg chg="custSel modSld">
      <pc:chgData name="Weaver, Christopher P" userId="d2f993e5-dfb5-4449-bf63-4baa33d467c2" providerId="ADAL" clId="{629E240B-8039-4148-AA57-3E5A7830CA93}" dt="2024-06-24T16:08:12.165" v="3" actId="1076"/>
      <pc:docMkLst>
        <pc:docMk/>
      </pc:docMkLst>
      <pc:sldChg chg="modSp mod">
        <pc:chgData name="Weaver, Christopher P" userId="d2f993e5-dfb5-4449-bf63-4baa33d467c2" providerId="ADAL" clId="{629E240B-8039-4148-AA57-3E5A7830CA93}" dt="2024-06-24T16:08:12.165" v="3" actId="1076"/>
        <pc:sldMkLst>
          <pc:docMk/>
          <pc:sldMk cId="0" sldId="256"/>
        </pc:sldMkLst>
        <pc:spChg chg="mod">
          <ac:chgData name="Weaver, Christopher P" userId="d2f993e5-dfb5-4449-bf63-4baa33d467c2" providerId="ADAL" clId="{629E240B-8039-4148-AA57-3E5A7830CA93}" dt="2024-06-24T16:08:12.165" v="3" actId="1076"/>
          <ac:spMkLst>
            <pc:docMk/>
            <pc:sldMk cId="0" sldId="256"/>
            <ac:spMk id="16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spcBef>
                <a:spcPts val="0"/>
              </a:spcBef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2300"/>
              </a:spcBef>
              <a:buClrTx/>
              <a:buSzTx/>
              <a:buFontTx/>
              <a:buNone/>
              <a:defRPr sz="48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 algn="ctr">
              <a:spcBef>
                <a:spcPts val="2300"/>
              </a:spcBef>
              <a:buClrTx/>
              <a:buSzTx/>
              <a:buFontTx/>
              <a:buNone/>
              <a:defRPr sz="48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 algn="ctr">
              <a:spcBef>
                <a:spcPts val="2300"/>
              </a:spcBef>
              <a:buClrTx/>
              <a:buSzTx/>
              <a:buFontTx/>
              <a:buNone/>
              <a:defRPr sz="48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 algn="ctr">
              <a:spcBef>
                <a:spcPts val="2300"/>
              </a:spcBef>
              <a:buClrTx/>
              <a:buSzTx/>
              <a:buFontTx/>
              <a:buNone/>
              <a:defRPr sz="48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 algn="ctr">
              <a:spcBef>
                <a:spcPts val="2300"/>
              </a:spcBef>
              <a:buClrTx/>
              <a:buSzTx/>
              <a:buFontTx/>
              <a:buNone/>
              <a:defRPr sz="48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sz="half" idx="13"/>
          </p:nvPr>
        </p:nvSpPr>
        <p:spPr>
          <a:xfrm>
            <a:off x="6503154" y="0"/>
            <a:ext cx="6502401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pic" sz="half" idx="14"/>
          </p:nvPr>
        </p:nvSpPr>
        <p:spPr>
          <a:xfrm>
            <a:off x="6502400" y="4902200"/>
            <a:ext cx="6502400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3"/>
          </p:nvPr>
        </p:nvSpPr>
        <p:spPr>
          <a:xfrm>
            <a:off x="889000" y="2908300"/>
            <a:ext cx="11226800" cy="12979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4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838787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5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body" sz="quarter" idx="13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33" name="Shape 133"/>
          <p:cNvSpPr>
            <a:spLocks noGrp="1"/>
          </p:cNvSpPr>
          <p:nvPr>
            <p:ph type="pic" idx="14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5"/>
          </p:nvPr>
        </p:nvSpPr>
        <p:spPr>
          <a:xfrm>
            <a:off x="5892800" y="7789333"/>
            <a:ext cx="6705600" cy="86360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2300"/>
              </a:spcBef>
              <a:buClrTx/>
              <a:buSzTx/>
              <a:buFontTx/>
              <a:buNone/>
              <a:defRPr sz="48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 algn="ctr">
              <a:spcBef>
                <a:spcPts val="2300"/>
              </a:spcBef>
              <a:buClrTx/>
              <a:buSzTx/>
              <a:buFontTx/>
              <a:buNone/>
              <a:defRPr sz="48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 algn="ctr">
              <a:spcBef>
                <a:spcPts val="2300"/>
              </a:spcBef>
              <a:buClrTx/>
              <a:buSzTx/>
              <a:buFontTx/>
              <a:buNone/>
              <a:defRPr sz="48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 algn="ctr">
              <a:spcBef>
                <a:spcPts val="2300"/>
              </a:spcBef>
              <a:buClrTx/>
              <a:buSzTx/>
              <a:buFontTx/>
              <a:buNone/>
              <a:defRPr sz="48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 algn="ctr">
              <a:spcBef>
                <a:spcPts val="2300"/>
              </a:spcBef>
              <a:buClrTx/>
              <a:buSzTx/>
              <a:buFontTx/>
              <a:buNone/>
              <a:defRPr sz="48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spcBef>
                <a:spcPts val="0"/>
              </a:spcBef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2300"/>
              </a:spcBef>
              <a:buClrTx/>
              <a:buSzTx/>
              <a:buFontTx/>
              <a:buNone/>
              <a:defRPr sz="48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 algn="ctr">
              <a:spcBef>
                <a:spcPts val="2300"/>
              </a:spcBef>
              <a:buClrTx/>
              <a:buSzTx/>
              <a:buFontTx/>
              <a:buNone/>
              <a:defRPr sz="48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 algn="ctr">
              <a:spcBef>
                <a:spcPts val="2300"/>
              </a:spcBef>
              <a:buClrTx/>
              <a:buSzTx/>
              <a:buFontTx/>
              <a:buNone/>
              <a:defRPr sz="48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 algn="ctr">
              <a:spcBef>
                <a:spcPts val="2300"/>
              </a:spcBef>
              <a:buClrTx/>
              <a:buSzTx/>
              <a:buFontTx/>
              <a:buNone/>
              <a:defRPr sz="48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 algn="ctr">
              <a:spcBef>
                <a:spcPts val="2300"/>
              </a:spcBef>
              <a:buClrTx/>
              <a:buSzTx/>
              <a:buFontTx/>
              <a:buNone/>
              <a:defRPr sz="48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spcBef>
                <a:spcPts val="0"/>
              </a:spcBef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2300"/>
              </a:spcBef>
              <a:buClrTx/>
              <a:buSzTx/>
              <a:buFontTx/>
              <a:buNone/>
              <a:defRPr sz="48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 algn="ctr">
              <a:spcBef>
                <a:spcPts val="2300"/>
              </a:spcBef>
              <a:buClrTx/>
              <a:buSzTx/>
              <a:buFontTx/>
              <a:buNone/>
              <a:defRPr sz="48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 algn="ctr">
              <a:spcBef>
                <a:spcPts val="2300"/>
              </a:spcBef>
              <a:buClrTx/>
              <a:buSzTx/>
              <a:buFontTx/>
              <a:buNone/>
              <a:defRPr sz="48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 algn="ctr">
              <a:spcBef>
                <a:spcPts val="2300"/>
              </a:spcBef>
              <a:buClrTx/>
              <a:buSzTx/>
              <a:buFontTx/>
              <a:buNone/>
              <a:defRPr sz="48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 algn="ctr">
              <a:spcBef>
                <a:spcPts val="2300"/>
              </a:spcBef>
              <a:buClrTx/>
              <a:buSzTx/>
              <a:buFontTx/>
              <a:buNone/>
              <a:defRPr sz="48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92" name="Shape 92"/>
          <p:cNvSpPr>
            <a:spLocks noGrp="1"/>
          </p:cNvSpPr>
          <p:nvPr>
            <p:ph type="pic" sz="half" idx="14"/>
          </p:nvPr>
        </p:nvSpPr>
        <p:spPr>
          <a:xfrm>
            <a:off x="7112000" y="1536700"/>
            <a:ext cx="5486400" cy="7797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 marL="444500" indent="-444500">
              <a:buClr>
                <a:schemeClr val="accent1"/>
              </a:buClr>
              <a:buChar char="▸"/>
              <a:defRPr sz="2800">
                <a:solidFill>
                  <a:srgbClr val="838787"/>
                </a:solidFill>
              </a:defRPr>
            </a:lvl1pPr>
            <a:lvl2pPr marL="889000" indent="-444500">
              <a:buClr>
                <a:schemeClr val="accent1"/>
              </a:buClr>
              <a:buChar char="▸"/>
              <a:defRPr sz="2800">
                <a:solidFill>
                  <a:srgbClr val="838787"/>
                </a:solidFill>
              </a:defRPr>
            </a:lvl2pPr>
            <a:lvl3pPr marL="1333500" indent="-444500">
              <a:buClr>
                <a:schemeClr val="accent1"/>
              </a:buClr>
              <a:buChar char="▸"/>
              <a:defRPr sz="2800">
                <a:solidFill>
                  <a:srgbClr val="838787"/>
                </a:solidFill>
              </a:defRPr>
            </a:lvl3pPr>
            <a:lvl4pPr marL="1778000" indent="-444500">
              <a:buClr>
                <a:schemeClr val="accent1"/>
              </a:buClr>
              <a:buChar char="▸"/>
              <a:defRPr sz="2800">
                <a:solidFill>
                  <a:srgbClr val="838787"/>
                </a:solidFill>
              </a:defRPr>
            </a:lvl4pPr>
            <a:lvl5pPr marL="2222500" indent="-444500">
              <a:buClr>
                <a:schemeClr val="accent1"/>
              </a:buClr>
              <a:buChar char="▸"/>
              <a:defRPr sz="2800">
                <a:solidFill>
                  <a:srgbClr val="83878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spcBef>
                <a:spcPts val="0"/>
              </a:spcBef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70647" marR="0" indent="-470647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915147" marR="0" indent="-470647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59647" marR="0" indent="-470647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804147" marR="0" indent="-470647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48647" marR="0" indent="-470647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93147" marR="0" indent="-470647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37647" marR="0" indent="-470647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82147" marR="0" indent="-470647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26647" marR="0" indent="-470647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sd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sd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sd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ctrTitle"/>
          </p:nvPr>
        </p:nvSpPr>
        <p:spPr>
          <a:xfrm>
            <a:off x="406400" y="1718733"/>
            <a:ext cx="11747718" cy="33782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38835">
              <a:defRPr sz="9860"/>
            </a:lvl1pPr>
          </a:lstStyle>
          <a:p>
            <a:r>
              <a:rPr dirty="0"/>
              <a:t>streaming classical multidimensional scaling</a:t>
            </a:r>
          </a:p>
        </p:txBody>
      </p:sp>
      <p:sp>
        <p:nvSpPr>
          <p:cNvPr id="167" name="Shape 167"/>
          <p:cNvSpPr>
            <a:spLocks noGrp="1"/>
          </p:cNvSpPr>
          <p:nvPr>
            <p:ph type="sldNum" sz="quarter" idx="4294967295"/>
          </p:nvPr>
        </p:nvSpPr>
        <p:spPr>
          <a:xfrm>
            <a:off x="12340738" y="431800"/>
            <a:ext cx="260600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subTitle" sz="quarter" idx="1"/>
          </p:nvPr>
        </p:nvSpPr>
        <p:spPr>
          <a:xfrm>
            <a:off x="406400" y="6664755"/>
            <a:ext cx="12192000" cy="1803401"/>
          </a:xfrm>
          <a:prstGeom prst="rect">
            <a:avLst/>
          </a:prstGeom>
        </p:spPr>
        <p:txBody>
          <a:bodyPr/>
          <a:lstStyle/>
          <a:p>
            <a:pPr defTabSz="368045">
              <a:spcBef>
                <a:spcPts val="1400"/>
              </a:spcBef>
              <a:defRPr sz="3024"/>
            </a:pPr>
            <a:r>
              <a:rPr dirty="0"/>
              <a:t>Xi Zhang, </a:t>
            </a:r>
            <a:r>
              <a:rPr dirty="0" err="1"/>
              <a:t>hAO</a:t>
            </a:r>
            <a:r>
              <a:rPr dirty="0"/>
              <a:t> </a:t>
            </a:r>
            <a:r>
              <a:rPr dirty="0" err="1"/>
              <a:t>huang</a:t>
            </a:r>
            <a:r>
              <a:rPr dirty="0"/>
              <a:t>, Klaus </a:t>
            </a:r>
            <a:r>
              <a:rPr dirty="0" err="1"/>
              <a:t>mueller</a:t>
            </a:r>
            <a:r>
              <a:rPr dirty="0"/>
              <a:t>, </a:t>
            </a:r>
            <a:r>
              <a:rPr dirty="0" err="1"/>
              <a:t>shinjae</a:t>
            </a:r>
            <a:r>
              <a:rPr dirty="0"/>
              <a:t> </a:t>
            </a:r>
            <a:r>
              <a:rPr dirty="0" err="1"/>
              <a:t>yoo</a:t>
            </a:r>
            <a:endParaRPr dirty="0"/>
          </a:p>
          <a:p>
            <a:pPr defTabSz="368045">
              <a:spcBef>
                <a:spcPts val="1400"/>
              </a:spcBef>
              <a:defRPr sz="3024"/>
            </a:pPr>
            <a:r>
              <a:rPr dirty="0"/>
              <a:t>Brookhaven National Laboratory </a:t>
            </a:r>
          </a:p>
          <a:p>
            <a:pPr defTabSz="368045">
              <a:spcBef>
                <a:spcPts val="1400"/>
              </a:spcBef>
              <a:defRPr sz="3024"/>
            </a:pPr>
            <a:r>
              <a:rPr dirty="0"/>
              <a:t>Stony Brook University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457200">
              <a:lnSpc>
                <a:spcPct val="80000"/>
              </a:lnSpc>
              <a:spcBef>
                <a:spcPts val="0"/>
              </a:spcBef>
              <a:defRPr sz="2200" cap="all" spc="11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scmds - introduction</a:t>
            </a:r>
          </a:p>
        </p:txBody>
      </p:sp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cLASSICAL MULTIDIMENSIONAL SCALING (CMDS)</a:t>
            </a:r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xfrm>
            <a:off x="406400" y="2216905"/>
            <a:ext cx="12192000" cy="879594"/>
          </a:xfrm>
          <a:prstGeom prst="rect">
            <a:avLst/>
          </a:prstGeom>
        </p:spPr>
        <p:txBody>
          <a:bodyPr/>
          <a:lstStyle>
            <a:lvl1pPr>
              <a:buChar char="‣"/>
            </a:lvl1pPr>
          </a:lstStyle>
          <a:p>
            <a:r>
              <a:t>Application 1: Dimensionality reduction</a:t>
            </a:r>
          </a:p>
        </p:txBody>
      </p:sp>
      <p:sp>
        <p:nvSpPr>
          <p:cNvPr id="228" name="Shape 228"/>
          <p:cNvSpPr/>
          <p:nvPr/>
        </p:nvSpPr>
        <p:spPr>
          <a:xfrm>
            <a:off x="293340" y="9393632"/>
            <a:ext cx="12389856" cy="321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33679">
              <a:spcBef>
                <a:spcPts val="900"/>
              </a:spcBef>
              <a:defRPr sz="1440"/>
            </a:pPr>
            <a:r>
              <a:t>http://www3.cs.stonybrook.edu/~mueller/teaching/cse564/dimensionreduction.pdf</a:t>
            </a:r>
          </a:p>
          <a:p>
            <a:pPr algn="l" defTabSz="233679">
              <a:spcBef>
                <a:spcPts val="900"/>
              </a:spcBef>
              <a:defRPr sz="1440"/>
            </a:pPr>
            <a:br/>
            <a:endParaRPr/>
          </a:p>
          <a:p>
            <a:pPr algn="l" defTabSz="233679">
              <a:spcBef>
                <a:spcPts val="900"/>
              </a:spcBef>
              <a:defRPr sz="1440"/>
            </a:pPr>
            <a:endParaRPr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>
              <a:rPr sz="480"/>
            </a:b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>
              <a:rPr sz="480"/>
            </a:b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/>
            <a:endParaRPr/>
          </a:p>
        </p:txBody>
      </p:sp>
      <p:pic>
        <p:nvPicPr>
          <p:cNvPr id="229" name="Screen Shot 2018-08-02 at 6.36.1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449" y="3192991"/>
            <a:ext cx="7139902" cy="61041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457200">
              <a:lnSpc>
                <a:spcPct val="80000"/>
              </a:lnSpc>
              <a:spcBef>
                <a:spcPts val="0"/>
              </a:spcBef>
              <a:defRPr sz="2200" cap="all" spc="11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scmds - introduction</a:t>
            </a:r>
          </a:p>
        </p:txBody>
      </p:sp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cLASSICAL MULTIDIMENSIONAL SCALING (CMDS)</a:t>
            </a:r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xfrm>
            <a:off x="406400" y="2216905"/>
            <a:ext cx="12192000" cy="879594"/>
          </a:xfrm>
          <a:prstGeom prst="rect">
            <a:avLst/>
          </a:prstGeom>
        </p:spPr>
        <p:txBody>
          <a:bodyPr/>
          <a:lstStyle>
            <a:lvl1pPr>
              <a:buChar char="‣"/>
            </a:lvl1pPr>
          </a:lstStyle>
          <a:p>
            <a:r>
              <a:t>Application 2: Data context map</a:t>
            </a:r>
          </a:p>
        </p:txBody>
      </p:sp>
      <p:sp>
        <p:nvSpPr>
          <p:cNvPr id="235" name="Shape 235"/>
          <p:cNvSpPr/>
          <p:nvPr/>
        </p:nvSpPr>
        <p:spPr>
          <a:xfrm>
            <a:off x="293340" y="9124869"/>
            <a:ext cx="12389856" cy="589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33679">
              <a:spcBef>
                <a:spcPts val="900"/>
              </a:spcBef>
              <a:defRPr sz="1440"/>
            </a:pPr>
            <a:r>
              <a:t>Shenghui Cheng and Klaus Mueller. 2016. The data context map: Fusing data and attributes into a unified display. IEEE transactions on visualization and computer </a:t>
            </a:r>
            <a:r>
              <a:rPr i="1"/>
              <a:t>graphics </a:t>
            </a:r>
            <a:r>
              <a:t>22, 1 (2016), 121–130.</a:t>
            </a:r>
            <a:br/>
            <a:endParaRPr sz="480"/>
          </a:p>
          <a:p>
            <a:pPr algn="l" defTabSz="233679">
              <a:spcBef>
                <a:spcPts val="900"/>
              </a:spcBef>
              <a:defRPr sz="1440"/>
            </a:pPr>
            <a:endParaRPr sz="480"/>
          </a:p>
          <a:p>
            <a:pPr algn="l" defTabSz="233679">
              <a:spcBef>
                <a:spcPts val="900"/>
              </a:spcBef>
              <a:defRPr sz="1440"/>
            </a:pPr>
            <a:br/>
            <a:endParaRPr/>
          </a:p>
          <a:p>
            <a:pPr algn="l" defTabSz="233679">
              <a:spcBef>
                <a:spcPts val="900"/>
              </a:spcBef>
              <a:defRPr sz="1440"/>
            </a:pPr>
            <a:endParaRPr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>
              <a:rPr sz="480"/>
            </a:b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>
              <a:rPr sz="480"/>
            </a:b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/>
            <a:endParaRPr/>
          </a:p>
        </p:txBody>
      </p:sp>
      <p:pic>
        <p:nvPicPr>
          <p:cNvPr id="236" name="DataContextMap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068" y="3120971"/>
            <a:ext cx="6702664" cy="5573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>
            <a:lvl1pPr>
              <a:defRPr sz="2200" spc="110"/>
            </a:lvl1pPr>
          </a:lstStyle>
          <a:p>
            <a:r>
              <a:t>Streaming classical multidimensional scaling</a:t>
            </a:r>
          </a:p>
        </p:txBody>
      </p:sp>
      <p:sp>
        <p:nvSpPr>
          <p:cNvPr id="239" name="Shape 239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contents</a:t>
            </a:r>
          </a:p>
        </p:txBody>
      </p:sp>
      <p:sp>
        <p:nvSpPr>
          <p:cNvPr id="240" name="Shape 240"/>
          <p:cNvSpPr>
            <a:spLocks noGrp="1"/>
          </p:cNvSpPr>
          <p:nvPr>
            <p:ph type="body" idx="1"/>
          </p:nvPr>
        </p:nvSpPr>
        <p:spPr>
          <a:xfrm>
            <a:off x="406400" y="2244764"/>
            <a:ext cx="12192000" cy="7118271"/>
          </a:xfrm>
          <a:prstGeom prst="rect">
            <a:avLst/>
          </a:prstGeom>
        </p:spPr>
        <p:txBody>
          <a:bodyPr/>
          <a:lstStyle/>
          <a:p>
            <a:pPr marL="444500" indent="-444500"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Introduction</a:t>
            </a:r>
          </a:p>
          <a:p>
            <a:pPr lvl="2">
              <a:buClrTx/>
              <a:buSzPct val="40000"/>
              <a:buFontTx/>
              <a:buBlip>
                <a:blip r:embed="rId2"/>
              </a:buBlip>
            </a:pPr>
            <a:r>
              <a:t>Multidimensional Scaling (MDS)</a:t>
            </a:r>
          </a:p>
          <a:p>
            <a:pPr lvl="2">
              <a:spcBef>
                <a:spcPts val="2000"/>
              </a:spcBef>
              <a:buClrTx/>
              <a:buSzPct val="40000"/>
              <a:buFontTx/>
              <a:buBlip>
                <a:blip r:embed="rId2"/>
              </a:buBlip>
            </a:pPr>
            <a:r>
              <a:t>Classical Multidimensional Scaling (cMDS)</a:t>
            </a:r>
          </a:p>
          <a:p>
            <a:pPr lvl="2">
              <a:spcBef>
                <a:spcPts val="2000"/>
              </a:spcBef>
              <a:buClrTx/>
              <a:buSzPct val="40000"/>
              <a:buFontTx/>
              <a:buBlip>
                <a:blip r:embed="rId2"/>
              </a:buBlip>
              <a:defRPr>
                <a:solidFill>
                  <a:schemeClr val="accent5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Adapting for streaming</a:t>
            </a:r>
          </a:p>
          <a:p>
            <a:pPr marL="444500" indent="-444500"/>
            <a:r>
              <a:t>Algorithm</a:t>
            </a:r>
          </a:p>
          <a:p>
            <a:pPr marL="444500" indent="-444500"/>
            <a:r>
              <a:t>Experiments</a:t>
            </a:r>
          </a:p>
        </p:txBody>
      </p:sp>
      <p:sp>
        <p:nvSpPr>
          <p:cNvPr id="241" name="Shape 241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Streaming data</a:t>
            </a:r>
          </a:p>
        </p:txBody>
      </p:sp>
      <p:sp>
        <p:nvSpPr>
          <p:cNvPr id="244" name="Shape 244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body" sz="quarter" idx="1"/>
          </p:nvPr>
        </p:nvSpPr>
        <p:spPr>
          <a:xfrm>
            <a:off x="406400" y="2150872"/>
            <a:ext cx="12192000" cy="647998"/>
          </a:xfrm>
          <a:prstGeom prst="rect">
            <a:avLst/>
          </a:prstGeom>
        </p:spPr>
        <p:txBody>
          <a:bodyPr/>
          <a:lstStyle>
            <a:lvl1pPr marL="409462" indent="-409462" defTabSz="508254">
              <a:spcBef>
                <a:spcPts val="2400"/>
              </a:spcBef>
              <a:buChar char="‣"/>
              <a:defRPr sz="3132"/>
            </a:lvl1pPr>
          </a:lstStyle>
          <a:p>
            <a:r>
              <a:t>Many applications are generating data all the time</a:t>
            </a:r>
          </a:p>
        </p:txBody>
      </p:sp>
      <p:sp>
        <p:nvSpPr>
          <p:cNvPr id="246" name="Shape 246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457200">
              <a:lnSpc>
                <a:spcPct val="80000"/>
              </a:lnSpc>
              <a:spcBef>
                <a:spcPts val="0"/>
              </a:spcBef>
              <a:defRPr sz="2200" cap="all" spc="11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scmds - introduction</a:t>
            </a:r>
          </a:p>
        </p:txBody>
      </p:sp>
      <p:pic>
        <p:nvPicPr>
          <p:cNvPr id="247" name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42" y="5280898"/>
            <a:ext cx="5419894" cy="1630204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814949" y="2929461"/>
            <a:ext cx="10103337" cy="1820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305920" indent="-305920" algn="l" defTabSz="379729">
              <a:spcBef>
                <a:spcPts val="1800"/>
              </a:spcBef>
              <a:buClr>
                <a:schemeClr val="accent1"/>
              </a:buClr>
              <a:buSzPct val="104999"/>
              <a:buFont typeface="Avenir Next"/>
              <a:buChar char="‣"/>
              <a:defRPr sz="2340"/>
            </a:pPr>
            <a:r>
              <a:t>NSLS-II : Newest and brightness synchrotron in the world</a:t>
            </a:r>
          </a:p>
          <a:p>
            <a:pPr marL="305920" indent="-305920" algn="l" defTabSz="379729">
              <a:spcBef>
                <a:spcPts val="1800"/>
              </a:spcBef>
              <a:buClr>
                <a:schemeClr val="accent1"/>
              </a:buClr>
              <a:buSzPct val="104999"/>
              <a:buFont typeface="Avenir Next"/>
              <a:buChar char="‣"/>
              <a:defRPr sz="2340"/>
            </a:pPr>
            <a:r>
              <a:t>LHC ATLAS: Largest tier 1 center outside CERN</a:t>
            </a:r>
          </a:p>
          <a:p>
            <a:pPr marL="305920" indent="-305920" algn="l" defTabSz="379729">
              <a:spcBef>
                <a:spcPts val="1800"/>
              </a:spcBef>
              <a:buClr>
                <a:schemeClr val="accent1"/>
              </a:buClr>
              <a:buSzPct val="104999"/>
              <a:buFont typeface="Avenir Next"/>
              <a:buChar char="‣"/>
              <a:defRPr sz="2340"/>
            </a:pPr>
            <a:r>
              <a:t>CFN-TEM: A widely used research tool</a:t>
            </a:r>
          </a:p>
        </p:txBody>
      </p:sp>
      <p:pic>
        <p:nvPicPr>
          <p:cNvPr id="249" name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891" y="3992749"/>
            <a:ext cx="4535677" cy="2954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8419" y="8976882"/>
            <a:ext cx="2674782" cy="671308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406400" y="7442227"/>
            <a:ext cx="12192000" cy="647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409462" indent="-409462" algn="l" defTabSz="508254">
              <a:buClr>
                <a:schemeClr val="accent1"/>
              </a:buClr>
              <a:buSzPct val="104999"/>
              <a:buFont typeface="Avenir Next"/>
              <a:buChar char="‣"/>
              <a:defRPr sz="3132"/>
            </a:lvl1pPr>
          </a:lstStyle>
          <a:p>
            <a:r>
              <a:t>We need real time analyzing tool</a:t>
            </a:r>
          </a:p>
        </p:txBody>
      </p:sp>
      <p:sp>
        <p:nvSpPr>
          <p:cNvPr id="252" name="Shape 252"/>
          <p:cNvSpPr/>
          <p:nvPr/>
        </p:nvSpPr>
        <p:spPr>
          <a:xfrm>
            <a:off x="2603996" y="8141074"/>
            <a:ext cx="7796808" cy="784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43991">
              <a:spcBef>
                <a:spcPts val="2100"/>
              </a:spcBef>
              <a:defRPr sz="304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Adapt classical MDS into streaming fashion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>
            <a:lvl1pPr>
              <a:defRPr sz="2200" spc="110"/>
            </a:lvl1pPr>
          </a:lstStyle>
          <a:p>
            <a:r>
              <a:t>Streaming classical multidimensional scaling</a:t>
            </a:r>
          </a:p>
        </p:txBody>
      </p:sp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contents</a:t>
            </a:r>
          </a:p>
        </p:txBody>
      </p:sp>
      <p:sp>
        <p:nvSpPr>
          <p:cNvPr id="256" name="Shape 256"/>
          <p:cNvSpPr>
            <a:spLocks noGrp="1"/>
          </p:cNvSpPr>
          <p:nvPr>
            <p:ph type="body" idx="1"/>
          </p:nvPr>
        </p:nvSpPr>
        <p:spPr>
          <a:xfrm>
            <a:off x="406400" y="2244764"/>
            <a:ext cx="12192000" cy="7118271"/>
          </a:xfrm>
          <a:prstGeom prst="rect">
            <a:avLst/>
          </a:prstGeom>
        </p:spPr>
        <p:txBody>
          <a:bodyPr/>
          <a:lstStyle/>
          <a:p>
            <a:pPr marL="444500" indent="-444500"/>
            <a:r>
              <a:t>Introduction</a:t>
            </a:r>
          </a:p>
          <a:p>
            <a:pPr lvl="2">
              <a:buClrTx/>
              <a:buSzPct val="40000"/>
              <a:buFontTx/>
              <a:buBlip>
                <a:blip r:embed="rId2"/>
              </a:buBlip>
            </a:pPr>
            <a:r>
              <a:t>Multidimensional Scaling (MDS)</a:t>
            </a:r>
          </a:p>
          <a:p>
            <a:pPr lvl="2">
              <a:spcBef>
                <a:spcPts val="2000"/>
              </a:spcBef>
              <a:buClrTx/>
              <a:buSzPct val="40000"/>
              <a:buFontTx/>
              <a:buBlip>
                <a:blip r:embed="rId2"/>
              </a:buBlip>
            </a:pPr>
            <a:r>
              <a:t>Classical Multidimensional Scaling (cMDS)</a:t>
            </a:r>
          </a:p>
          <a:p>
            <a:pPr lvl="2">
              <a:spcBef>
                <a:spcPts val="2000"/>
              </a:spcBef>
              <a:buClrTx/>
              <a:buSzPct val="40000"/>
              <a:buFontTx/>
              <a:buBlip>
                <a:blip r:embed="rId2"/>
              </a:buBlip>
            </a:pPr>
            <a:r>
              <a:t>Adapting for streaming</a:t>
            </a:r>
          </a:p>
          <a:p>
            <a:pPr marL="444500" indent="-444500">
              <a:defRPr>
                <a:solidFill>
                  <a:schemeClr val="accent5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Algorithm</a:t>
            </a:r>
          </a:p>
          <a:p>
            <a:pPr marL="444500" indent="-444500"/>
            <a:r>
              <a:t>Experiments</a:t>
            </a:r>
          </a:p>
        </p:txBody>
      </p:sp>
      <p:sp>
        <p:nvSpPr>
          <p:cNvPr id="257" name="Shape 257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Challenges </a:t>
            </a:r>
          </a:p>
        </p:txBody>
      </p:sp>
      <p:sp>
        <p:nvSpPr>
          <p:cNvPr id="260" name="Shape 260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261" name="Shape 261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457200">
              <a:lnSpc>
                <a:spcPct val="80000"/>
              </a:lnSpc>
              <a:spcBef>
                <a:spcPts val="0"/>
              </a:spcBef>
              <a:defRPr sz="2200" cap="all" spc="11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SCmds - ALGORITHM</a:t>
            </a:r>
          </a:p>
        </p:txBody>
      </p:sp>
      <p:sp>
        <p:nvSpPr>
          <p:cNvPr id="262" name="Shape 262"/>
          <p:cNvSpPr>
            <a:spLocks noGrp="1"/>
          </p:cNvSpPr>
          <p:nvPr>
            <p:ph type="body" sz="half" idx="1"/>
          </p:nvPr>
        </p:nvSpPr>
        <p:spPr>
          <a:xfrm>
            <a:off x="406400" y="2039105"/>
            <a:ext cx="12192000" cy="2432036"/>
          </a:xfrm>
          <a:prstGeom prst="rect">
            <a:avLst/>
          </a:prstGeom>
        </p:spPr>
        <p:txBody>
          <a:bodyPr/>
          <a:lstStyle/>
          <a:p>
            <a:pPr marL="447114" indent="-447114" defTabSz="554990">
              <a:spcBef>
                <a:spcPts val="2600"/>
              </a:spcBef>
              <a:buChar char="‣"/>
              <a:defRPr sz="3420"/>
            </a:pPr>
            <a:r>
              <a:t>Distance matrix for data stream?</a:t>
            </a:r>
          </a:p>
          <a:p>
            <a:pPr marL="745191" lvl="1" indent="-322916" defTabSz="554990">
              <a:lnSpc>
                <a:spcPct val="40000"/>
              </a:lnSpc>
              <a:spcBef>
                <a:spcPts val="2600"/>
              </a:spcBef>
              <a:buClrTx/>
              <a:buSzPct val="40000"/>
              <a:buFontTx/>
              <a:buBlip>
                <a:blip r:embed="rId2"/>
              </a:buBlip>
              <a:defRPr sz="2470"/>
            </a:pPr>
            <a:r>
              <a:t>Don’t need to compute the distance explicitly!</a:t>
            </a:r>
          </a:p>
          <a:p>
            <a:pPr marL="745191" lvl="1" indent="-322916" defTabSz="554990">
              <a:spcBef>
                <a:spcPts val="2600"/>
              </a:spcBef>
              <a:buClrTx/>
              <a:buSzPct val="40000"/>
              <a:buFontTx/>
              <a:buBlip>
                <a:blip r:embed="rId2"/>
              </a:buBlip>
              <a:defRPr sz="2470"/>
            </a:pPr>
            <a:r>
              <a:t>We proved that, by using the normalized data with a feature side centering operation, one can get the same cMDS results as using the distance matrix.</a:t>
            </a:r>
          </a:p>
        </p:txBody>
      </p:sp>
      <p:sp>
        <p:nvSpPr>
          <p:cNvPr id="263" name="Shape 263"/>
          <p:cNvSpPr/>
          <p:nvPr/>
        </p:nvSpPr>
        <p:spPr>
          <a:xfrm>
            <a:off x="406400" y="4730802"/>
            <a:ext cx="12192000" cy="1969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465940" indent="-465940" algn="l" defTabSz="578358">
              <a:spcBef>
                <a:spcPts val="2700"/>
              </a:spcBef>
              <a:buClr>
                <a:schemeClr val="accent1"/>
              </a:buClr>
              <a:buSzPct val="104999"/>
              <a:buFont typeface="Avenir Next"/>
              <a:buChar char="‣"/>
              <a:defRPr sz="3564"/>
            </a:lvl1pPr>
            <a:lvl2pPr marL="776567" indent="-336512" algn="l" defTabSz="578358">
              <a:spcBef>
                <a:spcPts val="2700"/>
              </a:spcBef>
              <a:buSzPct val="40000"/>
              <a:buBlip>
                <a:blip r:embed="rId2"/>
              </a:buBlip>
              <a:defRPr sz="2574"/>
            </a:lvl2pPr>
          </a:lstStyle>
          <a:p>
            <a:r>
              <a:t>Limited memory?</a:t>
            </a:r>
          </a:p>
          <a:p>
            <a:pPr lvl="1"/>
            <a:r>
              <a:t>We extended the Matrix Sketch [1] approach and used a much smaller dataset to approximate all the arrived data.</a:t>
            </a:r>
          </a:p>
        </p:txBody>
      </p:sp>
      <p:sp>
        <p:nvSpPr>
          <p:cNvPr id="264" name="Shape 264"/>
          <p:cNvSpPr/>
          <p:nvPr/>
        </p:nvSpPr>
        <p:spPr>
          <a:xfrm>
            <a:off x="406400" y="6960458"/>
            <a:ext cx="12192000" cy="209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470647" indent="-470647" algn="l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‣"/>
              <a:defRPr sz="3600"/>
            </a:lvl1pPr>
            <a:lvl2pPr marL="784411" indent="-339911" algn="l">
              <a:spcBef>
                <a:spcPts val="2800"/>
              </a:spcBef>
              <a:buSzPct val="40000"/>
              <a:buBlip>
                <a:blip r:embed="rId2"/>
              </a:buBlip>
              <a:defRPr sz="2600"/>
            </a:lvl2pPr>
          </a:lstStyle>
          <a:p>
            <a:r>
              <a:t>Concept Drift?</a:t>
            </a:r>
          </a:p>
          <a:p>
            <a:pPr lvl="1"/>
            <a:r>
              <a:t>We introduced realignment methods to overcome the feature shifting over time.</a:t>
            </a:r>
          </a:p>
        </p:txBody>
      </p:sp>
      <p:sp>
        <p:nvSpPr>
          <p:cNvPr id="265" name="Shape 265"/>
          <p:cNvSpPr/>
          <p:nvPr/>
        </p:nvSpPr>
        <p:spPr>
          <a:xfrm>
            <a:off x="307472" y="9133166"/>
            <a:ext cx="12389856" cy="606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33679">
              <a:spcBef>
                <a:spcPts val="900"/>
              </a:spcBef>
              <a:defRPr sz="1440"/>
            </a:pPr>
            <a:r>
              <a:t>[1] Edo Liberty. Simple and deterministic matrix sketching. In </a:t>
            </a:r>
            <a:r>
              <a:rPr i="1"/>
              <a:t>Proceedings of the 19th ACM SIGKDD </a:t>
            </a:r>
            <a:r>
              <a:t>international conference on Knowledge discovery and data mining, pages 581–588. ACM, 2013. </a:t>
            </a:r>
          </a:p>
          <a:p>
            <a:pPr algn="l" defTabSz="233679">
              <a:spcBef>
                <a:spcPts val="900"/>
              </a:spcBef>
              <a:defRPr sz="1440"/>
            </a:pPr>
            <a:br/>
            <a:endParaRPr/>
          </a:p>
          <a:p>
            <a:pPr algn="l" defTabSz="233679">
              <a:spcBef>
                <a:spcPts val="900"/>
              </a:spcBef>
              <a:defRPr sz="1440"/>
            </a:pPr>
            <a:endParaRPr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>
              <a:rPr sz="480"/>
            </a:b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>
              <a:rPr sz="480"/>
            </a:b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/>
            <a:endParaRPr/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Limited memory requirement 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body" sz="quarter" idx="1"/>
          </p:nvPr>
        </p:nvSpPr>
        <p:spPr>
          <a:xfrm>
            <a:off x="406400" y="2337137"/>
            <a:ext cx="12192000" cy="879594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har char="‣"/>
            </a:lvl1pPr>
          </a:lstStyle>
          <a:p>
            <a:r>
              <a:t>We can’t store all the arrived data during streaming </a:t>
            </a:r>
          </a:p>
        </p:txBody>
      </p:sp>
      <p:sp>
        <p:nvSpPr>
          <p:cNvPr id="270" name="Shape 270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457200">
              <a:lnSpc>
                <a:spcPct val="80000"/>
              </a:lnSpc>
              <a:spcBef>
                <a:spcPts val="0"/>
              </a:spcBef>
              <a:defRPr sz="2200" cap="all" spc="11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SCmds - ALGORITHM</a:t>
            </a:r>
          </a:p>
        </p:txBody>
      </p:sp>
      <p:pic>
        <p:nvPicPr>
          <p:cNvPr id="271" name="Screen Shot 2018-08-01 at 11.55.58 PM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100" y="3361435"/>
            <a:ext cx="5560539" cy="5601627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hape 272"/>
          <p:cNvSpPr/>
          <p:nvPr/>
        </p:nvSpPr>
        <p:spPr>
          <a:xfrm>
            <a:off x="307472" y="9107766"/>
            <a:ext cx="12389856" cy="606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33679">
              <a:spcBef>
                <a:spcPts val="900"/>
              </a:spcBef>
              <a:defRPr sz="1440"/>
            </a:pPr>
            <a:r>
              <a:t>Edo Liberty. Simple and deterministic matrix sketching. In </a:t>
            </a:r>
            <a:r>
              <a:rPr i="1"/>
              <a:t>Proceedings of the 19th ACM SIGKDD </a:t>
            </a:r>
            <a:r>
              <a:t>international conference on Knowledge discovery and data mining, pages 581–588. ACM, 2013. </a:t>
            </a:r>
          </a:p>
          <a:p>
            <a:pPr algn="l" defTabSz="233679">
              <a:spcBef>
                <a:spcPts val="900"/>
              </a:spcBef>
              <a:defRPr sz="1440"/>
            </a:pPr>
            <a:br/>
            <a:endParaRPr/>
          </a:p>
          <a:p>
            <a:pPr algn="l" defTabSz="233679">
              <a:spcBef>
                <a:spcPts val="900"/>
              </a:spcBef>
              <a:defRPr sz="1440"/>
            </a:pPr>
            <a:endParaRPr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>
              <a:rPr sz="480"/>
            </a:b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>
              <a:rPr sz="480"/>
            </a:b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/>
            <a:endParaRPr/>
          </a:p>
        </p:txBody>
      </p:sp>
      <p:sp>
        <p:nvSpPr>
          <p:cNvPr id="273" name="Shape 273"/>
          <p:cNvSpPr/>
          <p:nvPr/>
        </p:nvSpPr>
        <p:spPr>
          <a:xfrm>
            <a:off x="1104900" y="4117837"/>
            <a:ext cx="5262513" cy="40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395343" indent="-395343" algn="l" defTabSz="490727">
              <a:spcBef>
                <a:spcPts val="2300"/>
              </a:spcBef>
              <a:buClr>
                <a:schemeClr val="accent1"/>
              </a:buClr>
              <a:buSzPct val="104999"/>
              <a:buFont typeface="Avenir Next"/>
              <a:buChar char="‣"/>
              <a:defRPr sz="3024"/>
            </a:pPr>
            <a:r>
              <a:t>In the streaming cMDS algorithm, a fix data batch is used as the data sketch of all the observed data.</a:t>
            </a:r>
          </a:p>
          <a:p>
            <a:pPr marL="395343" indent="-395343" algn="l" defTabSz="490727">
              <a:spcBef>
                <a:spcPts val="2300"/>
              </a:spcBef>
              <a:buClr>
                <a:schemeClr val="accent1"/>
              </a:buClr>
              <a:buSzPct val="104999"/>
              <a:buFont typeface="Avenir Next"/>
              <a:buChar char="‣"/>
              <a:defRPr sz="3024"/>
            </a:pPr>
            <a:r>
              <a:t>The program is scalable and could run in near-real time.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embedding REALIGNMENT</a:t>
            </a:r>
          </a:p>
        </p:txBody>
      </p:sp>
      <p:sp>
        <p:nvSpPr>
          <p:cNvPr id="276" name="Shape 276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277" name="Shape 277"/>
          <p:cNvSpPr>
            <a:spLocks noGrp="1"/>
          </p:cNvSpPr>
          <p:nvPr>
            <p:ph type="body" sz="quarter" idx="1"/>
          </p:nvPr>
        </p:nvSpPr>
        <p:spPr>
          <a:xfrm>
            <a:off x="406400" y="2337137"/>
            <a:ext cx="12192000" cy="879594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har char="‣"/>
            </a:lvl1pPr>
          </a:lstStyle>
          <a:p>
            <a:r>
              <a:t>Feature basis changed during streaming!</a:t>
            </a:r>
          </a:p>
        </p:txBody>
      </p:sp>
      <p:pic>
        <p:nvPicPr>
          <p:cNvPr id="278" name="Screen Shot 2018-08-02 at 12.20.0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2" y="3740627"/>
            <a:ext cx="12918196" cy="3284888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/>
          <p:nvPr/>
        </p:nvSpPr>
        <p:spPr>
          <a:xfrm>
            <a:off x="307472" y="9107766"/>
            <a:ext cx="12389856" cy="606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33679">
              <a:spcBef>
                <a:spcPts val="900"/>
              </a:spcBef>
              <a:defRPr sz="1440"/>
            </a:pPr>
            <a:r>
              <a:t>[11] Ioannis Mitliagkas, Constantine Caramanis, and Prateek Jain. Memory limited, streaming pca. In </a:t>
            </a:r>
            <a:r>
              <a:rPr i="1"/>
              <a:t>Advances in Neural Information Processing Systems</a:t>
            </a:r>
            <a:r>
              <a:t>, pages 2886–2894, 2013. </a:t>
            </a:r>
          </a:p>
          <a:p>
            <a:pPr algn="l" defTabSz="233679">
              <a:spcBef>
                <a:spcPts val="900"/>
              </a:spcBef>
              <a:defRPr sz="1440"/>
            </a:pPr>
            <a:r>
              <a:t> </a:t>
            </a:r>
          </a:p>
          <a:p>
            <a:pPr algn="l" defTabSz="233679">
              <a:spcBef>
                <a:spcPts val="900"/>
              </a:spcBef>
              <a:defRPr sz="1440"/>
            </a:pPr>
            <a:br/>
            <a:endParaRPr/>
          </a:p>
          <a:p>
            <a:pPr algn="l" defTabSz="233679">
              <a:spcBef>
                <a:spcPts val="900"/>
              </a:spcBef>
              <a:defRPr sz="1440"/>
            </a:pPr>
            <a:endParaRPr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>
              <a:rPr sz="480"/>
            </a:b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>
              <a:rPr sz="480"/>
            </a:b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/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1157520" y="7246034"/>
            <a:ext cx="10689760" cy="1051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537463">
              <a:spcBef>
                <a:spcPts val="2200"/>
              </a:spcBef>
              <a:defRPr sz="1840"/>
            </a:pPr>
            <a:r>
              <a:t>Figure: 2D coordinates generated with different methods using a 1700×600 synthetic data. Due to the </a:t>
            </a:r>
            <a:r>
              <a:rPr i="1"/>
              <a:t>concept-drift </a:t>
            </a:r>
            <a:r>
              <a:t>within data stream, streaming PCA (sPCA) fails to embed the data properly while our streaming algorithm performs close to batch cMDS. </a:t>
            </a:r>
          </a:p>
        </p:txBody>
      </p:sp>
      <p:sp>
        <p:nvSpPr>
          <p:cNvPr id="281" name="Shape 281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457200">
              <a:lnSpc>
                <a:spcPct val="80000"/>
              </a:lnSpc>
              <a:spcBef>
                <a:spcPts val="0"/>
              </a:spcBef>
              <a:defRPr sz="2200" cap="all" spc="11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SCmds - ALGORITHM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workflow</a:t>
            </a:r>
          </a:p>
        </p:txBody>
      </p:sp>
      <p:sp>
        <p:nvSpPr>
          <p:cNvPr id="284" name="Shape 284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457200">
              <a:lnSpc>
                <a:spcPct val="80000"/>
              </a:lnSpc>
              <a:spcBef>
                <a:spcPts val="0"/>
              </a:spcBef>
              <a:defRPr sz="2200" cap="all" spc="11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SCmds - ALGORITHM</a:t>
            </a:r>
          </a:p>
        </p:txBody>
      </p:sp>
      <p:pic>
        <p:nvPicPr>
          <p:cNvPr id="286" name="Screen Shot 2018-08-03 at 2.04.3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302" y="2086437"/>
            <a:ext cx="10432196" cy="7434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scmds</a:t>
            </a:r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290" name="Shape 290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457200">
              <a:lnSpc>
                <a:spcPct val="80000"/>
              </a:lnSpc>
              <a:spcBef>
                <a:spcPts val="0"/>
              </a:spcBef>
              <a:defRPr sz="2200" cap="all" spc="11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SCmds - algorithm</a:t>
            </a:r>
          </a:p>
        </p:txBody>
      </p:sp>
      <p:pic>
        <p:nvPicPr>
          <p:cNvPr id="291" name="24steps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958" y="2351638"/>
            <a:ext cx="11840884" cy="6660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8000" fill="hold"/>
                                        <p:tgtEl>
                                          <p:spTgt spid="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9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>
            <a:lvl1pPr>
              <a:defRPr sz="2200" spc="110"/>
            </a:lvl1pPr>
          </a:lstStyle>
          <a:p>
            <a:r>
              <a:t>Streaming classical multidimensional scaling</a:t>
            </a:r>
          </a:p>
        </p:txBody>
      </p:sp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contents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xfrm>
            <a:off x="406400" y="2244764"/>
            <a:ext cx="12192000" cy="5493450"/>
          </a:xfrm>
          <a:prstGeom prst="rect">
            <a:avLst/>
          </a:prstGeom>
        </p:spPr>
        <p:txBody>
          <a:bodyPr/>
          <a:lstStyle/>
          <a:p>
            <a:pPr marL="444500" indent="-444500">
              <a:defRPr>
                <a:solidFill>
                  <a:schemeClr val="accent5">
                    <a:hueOff val="343847"/>
                    <a:satOff val="6318"/>
                    <a:lumOff val="8159"/>
                  </a:schemeClr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Introduction</a:t>
            </a:r>
          </a:p>
          <a:p>
            <a:pPr lvl="2">
              <a:buClrTx/>
              <a:buSzPct val="40000"/>
              <a:buFontTx/>
              <a:buBlip>
                <a:blip r:embed="rId2"/>
              </a:buBlip>
            </a:pPr>
            <a:r>
              <a:t>Multidimensional Scaling (MDS)</a:t>
            </a:r>
          </a:p>
          <a:p>
            <a:pPr lvl="2">
              <a:spcBef>
                <a:spcPts val="2000"/>
              </a:spcBef>
              <a:buClrTx/>
              <a:buSzPct val="40000"/>
              <a:buFontTx/>
              <a:buBlip>
                <a:blip r:embed="rId2"/>
              </a:buBlip>
            </a:pPr>
            <a:r>
              <a:t>Classical Multidimensional Scaling (cMDS)</a:t>
            </a:r>
          </a:p>
          <a:p>
            <a:pPr lvl="2">
              <a:spcBef>
                <a:spcPts val="2000"/>
              </a:spcBef>
              <a:buClrTx/>
              <a:buSzPct val="40000"/>
              <a:buFontTx/>
              <a:buBlip>
                <a:blip r:embed="rId2"/>
              </a:buBlip>
            </a:pPr>
            <a:r>
              <a:t>Adapting for streaming</a:t>
            </a:r>
          </a:p>
          <a:p>
            <a:pPr marL="444500" indent="-444500"/>
            <a:r>
              <a:t>Algorithm</a:t>
            </a:r>
          </a:p>
          <a:p>
            <a:pPr marL="444500" indent="-444500"/>
            <a:r>
              <a:t>Experiments</a:t>
            </a:r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4294967295"/>
          </p:nvPr>
        </p:nvSpPr>
        <p:spPr>
          <a:xfrm>
            <a:off x="12332920" y="431800"/>
            <a:ext cx="260599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Contributions </a:t>
            </a:r>
          </a:p>
        </p:txBody>
      </p:sp>
      <p:sp>
        <p:nvSpPr>
          <p:cNvPr id="294" name="Shape 294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457200">
              <a:lnSpc>
                <a:spcPct val="80000"/>
              </a:lnSpc>
              <a:spcBef>
                <a:spcPts val="0"/>
              </a:spcBef>
              <a:defRPr sz="2200" cap="all" spc="11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SCmds - ALGORITHM</a:t>
            </a:r>
          </a:p>
        </p:txBody>
      </p:sp>
      <p:sp>
        <p:nvSpPr>
          <p:cNvPr id="296" name="Shape 296"/>
          <p:cNvSpPr>
            <a:spLocks noGrp="1"/>
          </p:cNvSpPr>
          <p:nvPr>
            <p:ph type="body" idx="1"/>
          </p:nvPr>
        </p:nvSpPr>
        <p:spPr>
          <a:xfrm>
            <a:off x="406400" y="2216905"/>
            <a:ext cx="12192000" cy="5702327"/>
          </a:xfrm>
          <a:prstGeom prst="rect">
            <a:avLst/>
          </a:prstGeom>
        </p:spPr>
        <p:txBody>
          <a:bodyPr/>
          <a:lstStyle/>
          <a:p>
            <a:pPr>
              <a:buChar char="‣"/>
            </a:pPr>
            <a:r>
              <a:t>scMDS, our streaming, one-pass cMDS algorithm</a:t>
            </a:r>
          </a:p>
          <a:p>
            <a:pPr lvl="1">
              <a:buClrTx/>
              <a:buSzPct val="40000"/>
              <a:buFontTx/>
              <a:buBlip>
                <a:blip r:embed="rId2"/>
              </a:buBlip>
              <a:defRPr sz="3100"/>
            </a:pPr>
            <a:r>
              <a:t>High-quality approximation </a:t>
            </a:r>
          </a:p>
          <a:p>
            <a:pPr lvl="1">
              <a:buClrTx/>
              <a:buSzPct val="40000"/>
              <a:buFontTx/>
              <a:buBlip>
                <a:blip r:embed="rId2"/>
              </a:buBlip>
              <a:defRPr sz="3100"/>
            </a:pPr>
            <a:r>
              <a:t>Limited memory requirement</a:t>
            </a:r>
          </a:p>
          <a:p>
            <a:pPr lvl="1">
              <a:buClrTx/>
              <a:buSzPct val="40000"/>
              <a:buFontTx/>
              <a:buBlip>
                <a:blip r:embed="rId2"/>
              </a:buBlip>
              <a:defRPr sz="3100"/>
            </a:pPr>
            <a:r>
              <a:t>Operates in near-real time</a:t>
            </a:r>
          </a:p>
          <a:p>
            <a:pPr lvl="1">
              <a:buClrTx/>
              <a:buSzPct val="40000"/>
              <a:buFontTx/>
              <a:buBlip>
                <a:blip r:embed="rId2"/>
              </a:buBlip>
              <a:defRPr sz="3100"/>
            </a:pPr>
            <a:r>
              <a:t>Scalable on large datasets</a:t>
            </a:r>
          </a:p>
          <a:p>
            <a:pPr lvl="1">
              <a:buClrTx/>
              <a:buSzPct val="40000"/>
              <a:buFontTx/>
              <a:buBlip>
                <a:blip r:embed="rId2"/>
              </a:buBlip>
              <a:defRPr sz="3100"/>
            </a:pPr>
            <a:r>
              <a:t>Stable on various situation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>
            <a:lvl1pPr>
              <a:defRPr sz="2200" spc="110"/>
            </a:lvl1pPr>
          </a:lstStyle>
          <a:p>
            <a:r>
              <a:t>Streaming classical multidimensional scaling</a:t>
            </a:r>
          </a:p>
        </p:txBody>
      </p:sp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contents</a:t>
            </a:r>
          </a:p>
        </p:txBody>
      </p:sp>
      <p:sp>
        <p:nvSpPr>
          <p:cNvPr id="300" name="Shape 300"/>
          <p:cNvSpPr>
            <a:spLocks noGrp="1"/>
          </p:cNvSpPr>
          <p:nvPr>
            <p:ph type="body" idx="1"/>
          </p:nvPr>
        </p:nvSpPr>
        <p:spPr>
          <a:xfrm>
            <a:off x="406400" y="2244764"/>
            <a:ext cx="12192000" cy="7118271"/>
          </a:xfrm>
          <a:prstGeom prst="rect">
            <a:avLst/>
          </a:prstGeom>
        </p:spPr>
        <p:txBody>
          <a:bodyPr/>
          <a:lstStyle/>
          <a:p>
            <a:pPr marL="444500" indent="-444500"/>
            <a:r>
              <a:t>Introduction</a:t>
            </a:r>
          </a:p>
          <a:p>
            <a:pPr lvl="2">
              <a:buClrTx/>
              <a:buSzPct val="40000"/>
              <a:buFontTx/>
              <a:buBlip>
                <a:blip r:embed="rId2"/>
              </a:buBlip>
            </a:pPr>
            <a:r>
              <a:t>Multidimensional Scaling (MDS)</a:t>
            </a:r>
          </a:p>
          <a:p>
            <a:pPr lvl="2">
              <a:spcBef>
                <a:spcPts val="2000"/>
              </a:spcBef>
              <a:buClrTx/>
              <a:buSzPct val="40000"/>
              <a:buFontTx/>
              <a:buBlip>
                <a:blip r:embed="rId2"/>
              </a:buBlip>
            </a:pPr>
            <a:r>
              <a:t>Classical Multidimensional Scaling (cMDS)</a:t>
            </a:r>
          </a:p>
          <a:p>
            <a:pPr lvl="2">
              <a:spcBef>
                <a:spcPts val="2000"/>
              </a:spcBef>
              <a:buClrTx/>
              <a:buSzPct val="40000"/>
              <a:buFontTx/>
              <a:buBlip>
                <a:blip r:embed="rId2"/>
              </a:buBlip>
            </a:pPr>
            <a:r>
              <a:t>Adapting for streaming</a:t>
            </a:r>
          </a:p>
          <a:p>
            <a:pPr marL="444500" indent="-444500"/>
            <a:r>
              <a:t>Algorithm</a:t>
            </a:r>
          </a:p>
          <a:p>
            <a:pPr marL="444500" indent="-444500">
              <a:defRPr b="1">
                <a:solidFill>
                  <a:schemeClr val="accent5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Experiments</a:t>
            </a:r>
          </a:p>
        </p:txBody>
      </p:sp>
      <p:sp>
        <p:nvSpPr>
          <p:cNvPr id="301" name="Shape 301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running time</a:t>
            </a:r>
          </a:p>
        </p:txBody>
      </p:sp>
      <p:sp>
        <p:nvSpPr>
          <p:cNvPr id="304" name="Shape 304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305" name="Shape 305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457200">
              <a:lnSpc>
                <a:spcPct val="80000"/>
              </a:lnSpc>
              <a:spcBef>
                <a:spcPts val="0"/>
              </a:spcBef>
              <a:defRPr sz="2200" cap="all" spc="11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SCmds - experiments</a:t>
            </a:r>
          </a:p>
        </p:txBody>
      </p:sp>
      <p:pic>
        <p:nvPicPr>
          <p:cNvPr id="306" name="scabilit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697" y="2589866"/>
            <a:ext cx="9377406" cy="4573868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1157520" y="7562173"/>
            <a:ext cx="10689760" cy="1051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Figure: The batch cMDS does not scale (out of memory beyond 10^4) while the scMDS and sPCA approaches scale well.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quality study</a:t>
            </a:r>
          </a:p>
        </p:txBody>
      </p:sp>
      <p:sp>
        <p:nvSpPr>
          <p:cNvPr id="310" name="Shape 310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311" name="Shape 311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457200">
              <a:lnSpc>
                <a:spcPct val="80000"/>
              </a:lnSpc>
              <a:spcBef>
                <a:spcPts val="0"/>
              </a:spcBef>
              <a:defRPr sz="2200" cap="all" spc="11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SCmds - experiments</a:t>
            </a:r>
          </a:p>
        </p:txBody>
      </p:sp>
      <p:sp>
        <p:nvSpPr>
          <p:cNvPr id="312" name="Shape 312"/>
          <p:cNvSpPr/>
          <p:nvPr/>
        </p:nvSpPr>
        <p:spPr>
          <a:xfrm>
            <a:off x="1157520" y="7836993"/>
            <a:ext cx="10689760" cy="1051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Figure: Performance comparison between sPCA and scMDS among RCV1 with different sizes of streaming data batch. Our scMDS algorithm provides competitive accuracy.</a:t>
            </a:r>
          </a:p>
        </p:txBody>
      </p:sp>
      <p:sp>
        <p:nvSpPr>
          <p:cNvPr id="313" name="Shape 313"/>
          <p:cNvSpPr>
            <a:spLocks noGrp="1"/>
          </p:cNvSpPr>
          <p:nvPr>
            <p:ph type="body" sz="quarter" idx="1"/>
          </p:nvPr>
        </p:nvSpPr>
        <p:spPr>
          <a:xfrm>
            <a:off x="406400" y="2216905"/>
            <a:ext cx="12192000" cy="1051641"/>
          </a:xfrm>
          <a:prstGeom prst="rect">
            <a:avLst/>
          </a:prstGeom>
        </p:spPr>
        <p:txBody>
          <a:bodyPr/>
          <a:lstStyle>
            <a:lvl1pPr marL="357691" indent="-357691" defTabSz="443991">
              <a:spcBef>
                <a:spcPts val="2100"/>
              </a:spcBef>
              <a:buChar char="‣"/>
              <a:defRPr sz="2736"/>
            </a:lvl1pPr>
          </a:lstStyle>
          <a:p>
            <a:r>
              <a:t>Reuters Corpus Volume I (RCV1): an archive of over 800,000 manually categorized newswire stories</a:t>
            </a:r>
          </a:p>
        </p:txBody>
      </p:sp>
      <p:pic>
        <p:nvPicPr>
          <p:cNvPr id="314" name="Screen Shot 2018-08-02 at 11.56.0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30" y="3605522"/>
            <a:ext cx="11568940" cy="38944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stability study</a:t>
            </a:r>
          </a:p>
        </p:txBody>
      </p:sp>
      <p:sp>
        <p:nvSpPr>
          <p:cNvPr id="317" name="Shape 317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318" name="Shape 318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457200">
              <a:lnSpc>
                <a:spcPct val="80000"/>
              </a:lnSpc>
              <a:spcBef>
                <a:spcPts val="0"/>
              </a:spcBef>
              <a:defRPr sz="2200" cap="all" spc="11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SCmds - experiments</a:t>
            </a:r>
          </a:p>
        </p:txBody>
      </p:sp>
      <p:sp>
        <p:nvSpPr>
          <p:cNvPr id="319" name="Shape 319"/>
          <p:cNvSpPr/>
          <p:nvPr/>
        </p:nvSpPr>
        <p:spPr>
          <a:xfrm>
            <a:off x="1158508" y="7931317"/>
            <a:ext cx="10687785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Figure: Sensitivity check among RCV1. Our scMDS algorithm is stable among different parameter settings.</a:t>
            </a:r>
          </a:p>
        </p:txBody>
      </p:sp>
      <p:pic>
        <p:nvPicPr>
          <p:cNvPr id="320" name="Screen Shot 2018-08-02 at 11.59.1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081" y="2499150"/>
            <a:ext cx="8233974" cy="5125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323" name="Shape 323"/>
          <p:cNvSpPr>
            <a:spLocks noGrp="1"/>
          </p:cNvSpPr>
          <p:nvPr>
            <p:ph type="body" sz="quarter" idx="1"/>
          </p:nvPr>
        </p:nvSpPr>
        <p:spPr>
          <a:xfrm>
            <a:off x="4344377" y="4377695"/>
            <a:ext cx="4316046" cy="998210"/>
          </a:xfrm>
          <a:prstGeom prst="rect">
            <a:avLst/>
          </a:prstGeom>
        </p:spPr>
        <p:txBody>
          <a:bodyPr/>
          <a:lstStyle>
            <a:lvl1pPr marL="0" indent="0" defTabSz="420624">
              <a:spcBef>
                <a:spcPts val="2000"/>
              </a:spcBef>
              <a:buClrTx/>
              <a:buSzTx/>
              <a:buFontTx/>
              <a:buNone/>
              <a:defRPr sz="5184"/>
            </a:lvl1pPr>
          </a:lstStyle>
          <a:p>
            <a:r>
              <a:t>Thank you!</a:t>
            </a:r>
          </a:p>
        </p:txBody>
      </p:sp>
      <p:sp>
        <p:nvSpPr>
          <p:cNvPr id="324" name="Shape 324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457200">
              <a:lnSpc>
                <a:spcPct val="80000"/>
              </a:lnSpc>
              <a:spcBef>
                <a:spcPts val="0"/>
              </a:spcBef>
              <a:defRPr sz="2200" cap="all" spc="11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Streaming classical multidimensional scaling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327" name="Shape 327"/>
          <p:cNvSpPr>
            <a:spLocks noGrp="1"/>
          </p:cNvSpPr>
          <p:nvPr>
            <p:ph type="body" sz="quarter" idx="1"/>
          </p:nvPr>
        </p:nvSpPr>
        <p:spPr>
          <a:xfrm>
            <a:off x="4344377" y="4377695"/>
            <a:ext cx="4316046" cy="998210"/>
          </a:xfrm>
          <a:prstGeom prst="rect">
            <a:avLst/>
          </a:prstGeom>
        </p:spPr>
        <p:txBody>
          <a:bodyPr/>
          <a:lstStyle>
            <a:lvl1pPr marL="0" indent="0" defTabSz="327152">
              <a:spcBef>
                <a:spcPts val="1500"/>
              </a:spcBef>
              <a:buClrTx/>
              <a:buSzTx/>
              <a:buFontTx/>
              <a:buNone/>
              <a:defRPr sz="4032"/>
            </a:lvl1pPr>
          </a:lstStyle>
          <a:p>
            <a:r>
              <a:t>[BACKUP SLIDES]</a:t>
            </a:r>
          </a:p>
        </p:txBody>
      </p:sp>
      <p:sp>
        <p:nvSpPr>
          <p:cNvPr id="328" name="Shape 328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457200">
              <a:lnSpc>
                <a:spcPct val="80000"/>
              </a:lnSpc>
              <a:spcBef>
                <a:spcPts val="0"/>
              </a:spcBef>
              <a:defRPr sz="2200" cap="all" spc="11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Streaming classical multidimensional scaling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/>
          </p:cNvSpPr>
          <p:nvPr>
            <p:ph type="title"/>
          </p:nvPr>
        </p:nvSpPr>
        <p:spPr>
          <a:xfrm>
            <a:off x="406400" y="1302310"/>
            <a:ext cx="12192000" cy="879593"/>
          </a:xfrm>
          <a:prstGeom prst="rect">
            <a:avLst/>
          </a:prstGeom>
        </p:spPr>
        <p:txBody>
          <a:bodyPr/>
          <a:lstStyle/>
          <a:p>
            <a:r>
              <a:t>Singular Value Decomposition (svd)</a:t>
            </a:r>
          </a:p>
        </p:txBody>
      </p:sp>
      <p:sp>
        <p:nvSpPr>
          <p:cNvPr id="331" name="Shape 331"/>
          <p:cNvSpPr>
            <a:spLocks noGrp="1"/>
          </p:cNvSpPr>
          <p:nvPr>
            <p:ph type="body" sz="half" idx="1"/>
          </p:nvPr>
        </p:nvSpPr>
        <p:spPr>
          <a:xfrm>
            <a:off x="406400" y="2239800"/>
            <a:ext cx="12192000" cy="2740648"/>
          </a:xfrm>
          <a:prstGeom prst="rect">
            <a:avLst/>
          </a:prstGeom>
        </p:spPr>
        <p:txBody>
          <a:bodyPr/>
          <a:lstStyle/>
          <a:p>
            <a:pPr marL="280034" indent="-280034" defTabSz="368045">
              <a:spcBef>
                <a:spcPts val="1700"/>
              </a:spcBef>
              <a:defRPr sz="2268"/>
            </a:pPr>
            <a:r>
              <a:t>SVD gives us a way to treat the multivariate time series</a:t>
            </a:r>
          </a:p>
          <a:p>
            <a:pPr marL="280034" indent="-280034" defTabSz="368045">
              <a:spcBef>
                <a:spcPts val="1700"/>
              </a:spcBef>
              <a:defRPr sz="2268"/>
            </a:pPr>
            <a:r>
              <a:t>Database with m time series, each of length n, can be represented by a m × n matrix A. A can always be written in the form </a:t>
            </a:r>
          </a:p>
          <a:p>
            <a:pPr marL="280034" indent="-280034" defTabSz="368045">
              <a:spcBef>
                <a:spcPts val="1700"/>
              </a:spcBef>
              <a:defRPr sz="2268"/>
            </a:pPr>
            <a:endParaRPr/>
          </a:p>
        </p:txBody>
      </p:sp>
      <p:sp>
        <p:nvSpPr>
          <p:cNvPr id="332" name="Shape 332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333" name="Screen Shot 2017-08-19 at 4.51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468" y="3750632"/>
            <a:ext cx="2659864" cy="982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Screen Shot 2017-08-20 at 9.37.5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038344"/>
            <a:ext cx="11176000" cy="3147147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Shape 335"/>
          <p:cNvSpPr/>
          <p:nvPr/>
        </p:nvSpPr>
        <p:spPr>
          <a:xfrm>
            <a:off x="293340" y="9393632"/>
            <a:ext cx="12389856" cy="321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33679">
              <a:spcBef>
                <a:spcPts val="900"/>
              </a:spcBef>
              <a:defRPr sz="1440"/>
            </a:pPr>
            <a:r>
              <a:t>[1] https://rstudio-pubs-static.s3.amazonaws.com/287384_361b4e0daf5648fcafb404cade2e2bc1.html</a:t>
            </a:r>
          </a:p>
          <a:p>
            <a:pPr algn="l" defTabSz="233679">
              <a:spcBef>
                <a:spcPts val="900"/>
              </a:spcBef>
              <a:defRPr sz="1440"/>
            </a:pPr>
            <a:br/>
            <a:endParaRPr/>
          </a:p>
          <a:p>
            <a:pPr algn="l" defTabSz="233679">
              <a:spcBef>
                <a:spcPts val="900"/>
              </a:spcBef>
              <a:defRPr sz="1440"/>
            </a:pPr>
            <a:endParaRPr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>
              <a:rPr sz="480"/>
            </a:b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>
              <a:rPr sz="480"/>
            </a:b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/>
            <a:endParaRPr/>
          </a:p>
        </p:txBody>
      </p:sp>
      <p:sp>
        <p:nvSpPr>
          <p:cNvPr id="336" name="Shape 336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457200">
              <a:lnSpc>
                <a:spcPct val="80000"/>
              </a:lnSpc>
              <a:spcBef>
                <a:spcPts val="0"/>
              </a:spcBef>
              <a:defRPr sz="2200" cap="all" spc="11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Streaming classical multidimensional scaling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>
            <a:lvl1pPr>
              <a:defRPr sz="2200" spc="110"/>
            </a:lvl1pPr>
          </a:lstStyle>
          <a:p>
            <a:r>
              <a:t>Streaming classical multidimensional scaling</a:t>
            </a:r>
          </a:p>
        </p:txBody>
      </p:sp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contents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idx="1"/>
          </p:nvPr>
        </p:nvSpPr>
        <p:spPr>
          <a:xfrm>
            <a:off x="406400" y="2244764"/>
            <a:ext cx="12192000" cy="7118271"/>
          </a:xfrm>
          <a:prstGeom prst="rect">
            <a:avLst/>
          </a:prstGeom>
        </p:spPr>
        <p:txBody>
          <a:bodyPr/>
          <a:lstStyle/>
          <a:p>
            <a:pPr marL="444500" indent="-444500"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Introduction</a:t>
            </a:r>
          </a:p>
          <a:p>
            <a:pPr lvl="2">
              <a:buClrTx/>
              <a:buSzPct val="40000"/>
              <a:buFontTx/>
              <a:buBlip>
                <a:blip r:embed="rId2"/>
              </a:buBlip>
              <a:defRPr>
                <a:solidFill>
                  <a:schemeClr val="accent5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Multidimensional Scaling (MDS)</a:t>
            </a:r>
          </a:p>
          <a:p>
            <a:pPr lvl="2">
              <a:spcBef>
                <a:spcPts val="2000"/>
              </a:spcBef>
              <a:buClrTx/>
              <a:buSzPct val="40000"/>
              <a:buFontTx/>
              <a:buBlip>
                <a:blip r:embed="rId2"/>
              </a:buBlip>
            </a:pPr>
            <a:r>
              <a:t>Classical Multidimensional Scaling (cMDS)</a:t>
            </a:r>
          </a:p>
          <a:p>
            <a:pPr lvl="2">
              <a:spcBef>
                <a:spcPts val="2000"/>
              </a:spcBef>
              <a:buClrTx/>
              <a:buSzPct val="40000"/>
              <a:buFontTx/>
              <a:buBlip>
                <a:blip r:embed="rId2"/>
              </a:buBlip>
            </a:pPr>
            <a:r>
              <a:t>Adapting for streaming</a:t>
            </a:r>
          </a:p>
          <a:p>
            <a:pPr marL="444500" indent="-444500"/>
            <a:r>
              <a:t>Algorithm</a:t>
            </a:r>
          </a:p>
          <a:p>
            <a:pPr marL="444500" indent="-444500"/>
            <a:r>
              <a:t>Experiments</a:t>
            </a:r>
          </a:p>
        </p:txBody>
      </p:sp>
      <p:sp>
        <p:nvSpPr>
          <p:cNvPr id="178" name="Shape 178"/>
          <p:cNvSpPr>
            <a:spLocks noGrp="1"/>
          </p:cNvSpPr>
          <p:nvPr>
            <p:ph type="sldNum" sz="quarter" idx="4294967295"/>
          </p:nvPr>
        </p:nvSpPr>
        <p:spPr>
          <a:xfrm>
            <a:off x="12332920" y="431800"/>
            <a:ext cx="260599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What’s Multidimensional scaling (MDS)?</a:t>
            </a:r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4294967295"/>
          </p:nvPr>
        </p:nvSpPr>
        <p:spPr>
          <a:xfrm>
            <a:off x="12332920" y="431800"/>
            <a:ext cx="260599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457200">
              <a:lnSpc>
                <a:spcPct val="80000"/>
              </a:lnSpc>
              <a:spcBef>
                <a:spcPts val="0"/>
              </a:spcBef>
              <a:defRPr sz="2200" cap="all" spc="11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scmds - introduction</a:t>
            </a:r>
          </a:p>
        </p:txBody>
      </p:sp>
      <p:pic>
        <p:nvPicPr>
          <p:cNvPr id="183" name="Screen Shot 2018-08-01 at 3.19.4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117" y="2957233"/>
            <a:ext cx="10584566" cy="5981347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xfrm>
            <a:off x="406400" y="2216905"/>
            <a:ext cx="12192000" cy="879594"/>
          </a:xfrm>
          <a:prstGeom prst="rect">
            <a:avLst/>
          </a:prstGeom>
        </p:spPr>
        <p:txBody>
          <a:bodyPr/>
          <a:lstStyle>
            <a:lvl1pPr>
              <a:buChar char="‣"/>
            </a:lvl1pPr>
          </a:lstStyle>
          <a:p>
            <a:r>
              <a:t>Matrix of distances between cities</a:t>
            </a:r>
          </a:p>
        </p:txBody>
      </p:sp>
      <p:sp>
        <p:nvSpPr>
          <p:cNvPr id="185" name="Shape 185"/>
          <p:cNvSpPr/>
          <p:nvPr/>
        </p:nvSpPr>
        <p:spPr>
          <a:xfrm>
            <a:off x="293340" y="9393632"/>
            <a:ext cx="12389856" cy="321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33679">
              <a:spcBef>
                <a:spcPts val="900"/>
              </a:spcBef>
              <a:defRPr sz="1440"/>
            </a:pPr>
            <a:r>
              <a:t>https://www.benfrederickson.com/multidimensional-scaling/</a:t>
            </a:r>
          </a:p>
          <a:p>
            <a:pPr algn="l" defTabSz="233679">
              <a:spcBef>
                <a:spcPts val="900"/>
              </a:spcBef>
              <a:defRPr sz="1440"/>
            </a:pPr>
            <a:br/>
            <a:endParaRPr/>
          </a:p>
          <a:p>
            <a:pPr algn="l" defTabSz="233679">
              <a:spcBef>
                <a:spcPts val="900"/>
              </a:spcBef>
              <a:defRPr sz="1440"/>
            </a:pPr>
            <a:endParaRPr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>
              <a:rPr sz="480"/>
            </a:b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>
              <a:rPr sz="480"/>
            </a:b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/>
            <a:endParaRPr/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sldNum" sz="quarter" idx="4294967295"/>
          </p:nvPr>
        </p:nvSpPr>
        <p:spPr>
          <a:xfrm>
            <a:off x="12332920" y="431800"/>
            <a:ext cx="260599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idx="1"/>
          </p:nvPr>
        </p:nvSpPr>
        <p:spPr>
          <a:xfrm>
            <a:off x="406400" y="2499150"/>
            <a:ext cx="12192000" cy="5284333"/>
          </a:xfrm>
          <a:prstGeom prst="rect">
            <a:avLst/>
          </a:prstGeom>
        </p:spPr>
        <p:txBody>
          <a:bodyPr/>
          <a:lstStyle/>
          <a:p>
            <a:pPr marL="404756" indent="-404756" defTabSz="502412">
              <a:spcBef>
                <a:spcPts val="2400"/>
              </a:spcBef>
              <a:buChar char="‣"/>
              <a:defRPr sz="3096"/>
            </a:pPr>
            <a:r>
              <a:t>Multidimensional scaling (MDS) is a widely used dimensionality reduction method that preserves similarity/dissimilarity among data in a lower dimensional space.</a:t>
            </a:r>
          </a:p>
          <a:p>
            <a:pPr marL="404756" indent="-404756" defTabSz="502412">
              <a:lnSpc>
                <a:spcPct val="40000"/>
              </a:lnSpc>
              <a:spcBef>
                <a:spcPts val="2400"/>
              </a:spcBef>
              <a:buChar char="‣"/>
              <a:defRPr sz="3096"/>
            </a:pPr>
            <a:endParaRPr/>
          </a:p>
          <a:p>
            <a:pPr marL="404756" indent="-404756" defTabSz="502412">
              <a:spcBef>
                <a:spcPts val="2400"/>
              </a:spcBef>
              <a:buChar char="‣"/>
              <a:defRPr sz="3096"/>
            </a:pPr>
            <a:r>
              <a:t>Goal: minimizing the objective function:</a:t>
            </a:r>
          </a:p>
          <a:p>
            <a:pPr marL="0" indent="0" defTabSz="502412">
              <a:spcBef>
                <a:spcPts val="2400"/>
              </a:spcBef>
              <a:buClrTx/>
              <a:buSzTx/>
              <a:buFontTx/>
              <a:buNone/>
              <a:defRPr sz="3096"/>
            </a:pPr>
            <a:r>
              <a:t>   </a:t>
            </a:r>
          </a:p>
          <a:p>
            <a:pPr marL="0" lvl="2" indent="393192" defTabSz="502412">
              <a:spcBef>
                <a:spcPts val="2400"/>
              </a:spcBef>
              <a:buClrTx/>
              <a:buSzTx/>
              <a:buFontTx/>
              <a:buNone/>
              <a:defRPr sz="3096"/>
            </a:pPr>
            <a:r>
              <a:t>where      is the “distance” in high dimensional space and      is the “distance” in a lower dimensional space.</a:t>
            </a:r>
          </a:p>
        </p:txBody>
      </p:sp>
      <p:pic>
        <p:nvPicPr>
          <p:cNvPr id="189" name="equatio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828" y="6751344"/>
            <a:ext cx="322344" cy="411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equatio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907" y="5476747"/>
            <a:ext cx="2744987" cy="112025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293340" y="9393632"/>
            <a:ext cx="12389856" cy="321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33679">
              <a:spcBef>
                <a:spcPts val="900"/>
              </a:spcBef>
              <a:defRPr sz="1440"/>
            </a:pPr>
            <a:r>
              <a:t>Joseph B Kruskal and Myron Wish. </a:t>
            </a:r>
            <a:r>
              <a:rPr i="1"/>
              <a:t>Multidimensional scaling</a:t>
            </a:r>
            <a:r>
              <a:t>, volume 11. Sage, 1978.</a:t>
            </a:r>
            <a:br/>
            <a:endParaRPr/>
          </a:p>
          <a:p>
            <a:pPr algn="l" defTabSz="233679">
              <a:spcBef>
                <a:spcPts val="900"/>
              </a:spcBef>
              <a:defRPr sz="1440"/>
            </a:pPr>
            <a:br/>
            <a:endParaRPr/>
          </a:p>
          <a:p>
            <a:pPr algn="l" defTabSz="233679">
              <a:spcBef>
                <a:spcPts val="900"/>
              </a:spcBef>
              <a:defRPr sz="1440"/>
            </a:pPr>
            <a:endParaRPr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>
              <a:rPr sz="480"/>
            </a:b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>
              <a:rPr sz="480"/>
            </a:b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/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457200">
              <a:lnSpc>
                <a:spcPct val="80000"/>
              </a:lnSpc>
              <a:spcBef>
                <a:spcPts val="0"/>
              </a:spcBef>
              <a:defRPr sz="2200" cap="all" spc="11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scmds - introduction</a:t>
            </a:r>
          </a:p>
        </p:txBody>
      </p:sp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What’s Multidimensional scaling (MDS)?</a:t>
            </a:r>
          </a:p>
        </p:txBody>
      </p:sp>
      <p:pic>
        <p:nvPicPr>
          <p:cNvPr id="194" name="equation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884" y="6757058"/>
            <a:ext cx="415689" cy="4003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What’s Multidimensional scaling (MDS)?</a:t>
            </a:r>
          </a:p>
        </p:txBody>
      </p:sp>
      <p:sp>
        <p:nvSpPr>
          <p:cNvPr id="197" name="Shape 197"/>
          <p:cNvSpPr>
            <a:spLocks noGrp="1"/>
          </p:cNvSpPr>
          <p:nvPr>
            <p:ph type="sldNum" sz="quarter" idx="4294967295"/>
          </p:nvPr>
        </p:nvSpPr>
        <p:spPr>
          <a:xfrm>
            <a:off x="12332920" y="431800"/>
            <a:ext cx="260599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98" name="Screen Shot 2018-08-01 at 3.20.34 PM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41" y="1919966"/>
            <a:ext cx="7470533" cy="3745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Screen Shot 2018-08-01 at 3.21.1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122" y="5498376"/>
            <a:ext cx="7073144" cy="4248517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293340" y="9393632"/>
            <a:ext cx="12389856" cy="321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33679">
              <a:spcBef>
                <a:spcPts val="900"/>
              </a:spcBef>
              <a:defRPr sz="1440"/>
            </a:pPr>
            <a:r>
              <a:t>https://www.benfrederickson.com/multidimensional-scaling/</a:t>
            </a:r>
          </a:p>
          <a:p>
            <a:pPr algn="l" defTabSz="233679">
              <a:spcBef>
                <a:spcPts val="900"/>
              </a:spcBef>
              <a:defRPr sz="1440"/>
            </a:pPr>
            <a:br/>
            <a:endParaRPr/>
          </a:p>
          <a:p>
            <a:pPr algn="l" defTabSz="233679">
              <a:spcBef>
                <a:spcPts val="900"/>
              </a:spcBef>
              <a:defRPr sz="1440"/>
            </a:pPr>
            <a:endParaRPr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>
              <a:rPr sz="480"/>
            </a:b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>
              <a:rPr sz="480"/>
            </a:b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endParaRPr sz="480"/>
          </a:p>
          <a:p>
            <a:pPr algn="l" defTabSz="233679">
              <a:lnSpc>
                <a:spcPct val="70000"/>
              </a:lnSpc>
              <a:spcBef>
                <a:spcPts val="900"/>
              </a:spcBef>
              <a:defRPr sz="960"/>
            </a:pPr>
            <a:br/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457200">
              <a:lnSpc>
                <a:spcPct val="80000"/>
              </a:lnSpc>
              <a:spcBef>
                <a:spcPts val="0"/>
              </a:spcBef>
              <a:defRPr sz="2200" cap="all" spc="11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scmds - introduction</a:t>
            </a:r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xfrm>
            <a:off x="71119" y="7089711"/>
            <a:ext cx="4930420" cy="716002"/>
          </a:xfrm>
          <a:prstGeom prst="rect">
            <a:avLst/>
          </a:prstGeom>
        </p:spPr>
        <p:txBody>
          <a:bodyPr/>
          <a:lstStyle>
            <a:lvl1pPr marL="0" indent="0" defTabSz="572516">
              <a:spcBef>
                <a:spcPts val="2700"/>
              </a:spcBef>
              <a:buClrTx/>
              <a:buSzTx/>
              <a:buFontTx/>
              <a:buNone/>
              <a:defRPr sz="3528"/>
            </a:lvl1pPr>
          </a:lstStyle>
          <a:p>
            <a:r>
              <a:t>Compare with real map</a:t>
            </a:r>
          </a:p>
        </p:txBody>
      </p:sp>
      <p:sp>
        <p:nvSpPr>
          <p:cNvPr id="203" name="Shape 203"/>
          <p:cNvSpPr/>
          <p:nvPr/>
        </p:nvSpPr>
        <p:spPr>
          <a:xfrm>
            <a:off x="8559800" y="3275147"/>
            <a:ext cx="4420116" cy="716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72516">
              <a:spcBef>
                <a:spcPts val="2700"/>
              </a:spcBef>
              <a:defRPr sz="3528"/>
            </a:lvl1pPr>
          </a:lstStyle>
          <a:p>
            <a:r>
              <a:t>Scatter plot by MDS</a:t>
            </a:r>
          </a:p>
        </p:txBody>
      </p:sp>
      <p:sp>
        <p:nvSpPr>
          <p:cNvPr id="204" name="Shape 204"/>
          <p:cNvSpPr/>
          <p:nvPr/>
        </p:nvSpPr>
        <p:spPr>
          <a:xfrm>
            <a:off x="7627104" y="3404548"/>
            <a:ext cx="795338" cy="457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77" y="14256"/>
                </a:moveTo>
                <a:lnTo>
                  <a:pt x="10177" y="21600"/>
                </a:lnTo>
                <a:lnTo>
                  <a:pt x="0" y="10800"/>
                </a:lnTo>
                <a:lnTo>
                  <a:pt x="10177" y="0"/>
                </a:lnTo>
                <a:lnTo>
                  <a:pt x="10177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5039161" y="7244512"/>
            <a:ext cx="795339" cy="457201"/>
          </a:xfrm>
          <a:prstGeom prst="rightArrow">
            <a:avLst>
              <a:gd name="adj1" fmla="val 32000"/>
              <a:gd name="adj2" fmla="val 8195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What’s Multidimensional scaling (MDS)?</a:t>
            </a:r>
          </a:p>
        </p:txBody>
      </p:sp>
      <p:sp>
        <p:nvSpPr>
          <p:cNvPr id="208" name="Shape 208"/>
          <p:cNvSpPr>
            <a:spLocks noGrp="1"/>
          </p:cNvSpPr>
          <p:nvPr>
            <p:ph type="sldNum" sz="quarter" idx="4294967295"/>
          </p:nvPr>
        </p:nvSpPr>
        <p:spPr>
          <a:xfrm>
            <a:off x="12332920" y="431800"/>
            <a:ext cx="260599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457200">
              <a:lnSpc>
                <a:spcPct val="80000"/>
              </a:lnSpc>
              <a:spcBef>
                <a:spcPts val="0"/>
              </a:spcBef>
              <a:defRPr sz="2200" cap="all" spc="11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scmds - introduction</a:t>
            </a:r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xfrm>
            <a:off x="406400" y="2216905"/>
            <a:ext cx="12192000" cy="879594"/>
          </a:xfrm>
          <a:prstGeom prst="rect">
            <a:avLst/>
          </a:prstGeom>
        </p:spPr>
        <p:txBody>
          <a:bodyPr/>
          <a:lstStyle>
            <a:lvl1pPr>
              <a:buChar char="‣"/>
            </a:lvl1pPr>
          </a:lstStyle>
          <a:p>
            <a:r>
              <a:t>It is a spring-like system</a:t>
            </a:r>
          </a:p>
        </p:txBody>
      </p:sp>
      <p:pic>
        <p:nvPicPr>
          <p:cNvPr id="211" name="sprin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3566" y="3023347"/>
            <a:ext cx="9677668" cy="6180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499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>
            <a:lvl1pPr>
              <a:defRPr sz="2200" spc="110"/>
            </a:lvl1pPr>
          </a:lstStyle>
          <a:p>
            <a:r>
              <a:t>Streaming classical multidimensional scaling</a:t>
            </a:r>
          </a:p>
        </p:txBody>
      </p:sp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contents</a:t>
            </a:r>
          </a:p>
        </p:txBody>
      </p:sp>
      <p:sp>
        <p:nvSpPr>
          <p:cNvPr id="215" name="Shape 215"/>
          <p:cNvSpPr>
            <a:spLocks noGrp="1"/>
          </p:cNvSpPr>
          <p:nvPr>
            <p:ph type="body" idx="1"/>
          </p:nvPr>
        </p:nvSpPr>
        <p:spPr>
          <a:xfrm>
            <a:off x="406400" y="2244764"/>
            <a:ext cx="12192000" cy="7118271"/>
          </a:xfrm>
          <a:prstGeom prst="rect">
            <a:avLst/>
          </a:prstGeom>
        </p:spPr>
        <p:txBody>
          <a:bodyPr/>
          <a:lstStyle/>
          <a:p>
            <a:pPr marL="444500" indent="-444500"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Introduction</a:t>
            </a:r>
          </a:p>
          <a:p>
            <a:pPr lvl="2">
              <a:buClrTx/>
              <a:buSzPct val="40000"/>
              <a:buFontTx/>
              <a:buBlip>
                <a:blip r:embed="rId2"/>
              </a:buBlip>
            </a:pPr>
            <a:r>
              <a:t>Multidimensional Scaling (MDS)</a:t>
            </a:r>
          </a:p>
          <a:p>
            <a:pPr lvl="2">
              <a:spcBef>
                <a:spcPts val="2000"/>
              </a:spcBef>
              <a:buClrTx/>
              <a:buSzPct val="40000"/>
              <a:buFontTx/>
              <a:buBlip>
                <a:blip r:embed="rId2"/>
              </a:buBlip>
              <a:defRPr>
                <a:solidFill>
                  <a:schemeClr val="accent5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Classical Multidimensional Scaling (cMDS)</a:t>
            </a:r>
          </a:p>
          <a:p>
            <a:pPr lvl="2">
              <a:spcBef>
                <a:spcPts val="2000"/>
              </a:spcBef>
              <a:buClrTx/>
              <a:buSzPct val="40000"/>
              <a:buFontTx/>
              <a:buBlip>
                <a:blip r:embed="rId2"/>
              </a:buBlip>
            </a:pPr>
            <a:r>
              <a:t>Adapting for streaming</a:t>
            </a:r>
          </a:p>
          <a:p>
            <a:pPr marL="444500" indent="-444500"/>
            <a:r>
              <a:t>Algorithm</a:t>
            </a:r>
          </a:p>
          <a:p>
            <a:pPr marL="444500" indent="-444500"/>
            <a:r>
              <a:t>Experiments</a:t>
            </a:r>
          </a:p>
        </p:txBody>
      </p:sp>
      <p:sp>
        <p:nvSpPr>
          <p:cNvPr id="216" name="Shape 216"/>
          <p:cNvSpPr>
            <a:spLocks noGrp="1"/>
          </p:cNvSpPr>
          <p:nvPr>
            <p:ph type="sldNum" sz="quarter" idx="4294967295"/>
          </p:nvPr>
        </p:nvSpPr>
        <p:spPr>
          <a:xfrm>
            <a:off x="12332920" y="431800"/>
            <a:ext cx="260599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06400" y="1312840"/>
            <a:ext cx="12192000" cy="879594"/>
          </a:xfrm>
          <a:prstGeom prst="rect">
            <a:avLst/>
          </a:prstGeom>
        </p:spPr>
        <p:txBody>
          <a:bodyPr/>
          <a:lstStyle/>
          <a:p>
            <a:r>
              <a:t>different mds methods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4294967295"/>
          </p:nvPr>
        </p:nvSpPr>
        <p:spPr>
          <a:xfrm>
            <a:off x="12332920" y="431800"/>
            <a:ext cx="260599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457200">
              <a:lnSpc>
                <a:spcPct val="80000"/>
              </a:lnSpc>
              <a:spcBef>
                <a:spcPts val="0"/>
              </a:spcBef>
              <a:defRPr sz="2200" cap="all" spc="11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scmds - introduction</a:t>
            </a:r>
          </a:p>
        </p:txBody>
      </p:sp>
      <p:sp>
        <p:nvSpPr>
          <p:cNvPr id="221" name="Shape 221"/>
          <p:cNvSpPr>
            <a:spLocks noGrp="1"/>
          </p:cNvSpPr>
          <p:nvPr>
            <p:ph type="body" idx="1"/>
          </p:nvPr>
        </p:nvSpPr>
        <p:spPr>
          <a:xfrm>
            <a:off x="406400" y="2499150"/>
            <a:ext cx="12192000" cy="4755300"/>
          </a:xfrm>
          <a:prstGeom prst="rect">
            <a:avLst/>
          </a:prstGeom>
        </p:spPr>
        <p:txBody>
          <a:bodyPr/>
          <a:lstStyle/>
          <a:p>
            <a:pPr marL="371811" indent="-371811" defTabSz="461518">
              <a:spcBef>
                <a:spcPts val="2200"/>
              </a:spcBef>
              <a:buChar char="‣"/>
              <a:defRPr sz="2844"/>
            </a:pPr>
            <a:r>
              <a:t>Based on different similarity/dissimilarity measurements, different MDS methods are introduced:</a:t>
            </a:r>
          </a:p>
          <a:p>
            <a:pPr marL="1074121" lvl="2" indent="-371811" defTabSz="461518">
              <a:spcBef>
                <a:spcPts val="2200"/>
              </a:spcBef>
              <a:buClrTx/>
              <a:buSzPct val="40000"/>
              <a:buFontTx/>
              <a:buBlip>
                <a:blip r:embed="rId2"/>
              </a:buBlip>
              <a:defRPr sz="2844"/>
            </a:pPr>
            <a:r>
              <a:t>Classical MDS</a:t>
            </a:r>
          </a:p>
          <a:p>
            <a:pPr marL="1074121" lvl="2" indent="-371811" defTabSz="461518">
              <a:spcBef>
                <a:spcPts val="2200"/>
              </a:spcBef>
              <a:buClrTx/>
              <a:buSzPct val="40000"/>
              <a:buFontTx/>
              <a:buBlip>
                <a:blip r:embed="rId2"/>
              </a:buBlip>
              <a:defRPr sz="2844"/>
            </a:pPr>
            <a:r>
              <a:t>Metric MDS</a:t>
            </a:r>
          </a:p>
          <a:p>
            <a:pPr marL="1074121" lvl="2" indent="-371811" defTabSz="461518">
              <a:spcBef>
                <a:spcPts val="2200"/>
              </a:spcBef>
              <a:buClrTx/>
              <a:buSzPct val="40000"/>
              <a:buFontTx/>
              <a:buBlip>
                <a:blip r:embed="rId2"/>
              </a:buBlip>
              <a:defRPr sz="2844"/>
            </a:pPr>
            <a:r>
              <a:t>Non-metric MDS</a:t>
            </a:r>
          </a:p>
          <a:p>
            <a:pPr marL="371811" indent="-371811" defTabSz="461518">
              <a:spcBef>
                <a:spcPts val="2200"/>
              </a:spcBef>
              <a:buChar char="‣"/>
              <a:defRPr sz="2844"/>
            </a:pPr>
            <a:r>
              <a:t>This work focuses on classical MDS (cMDS), which preserves the Euclidian distance in lower dimensional space.          </a:t>
            </a:r>
          </a:p>
        </p:txBody>
      </p:sp>
      <p:pic>
        <p:nvPicPr>
          <p:cNvPr id="222" name="equatio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437" y="7408767"/>
            <a:ext cx="3311926" cy="5261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222222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1049</Words>
  <Application>Microsoft Office PowerPoint</Application>
  <PresentationFormat>Custom</PresentationFormat>
  <Paragraphs>257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Avenir Next</vt:lpstr>
      <vt:lpstr>Avenir Next Medium</vt:lpstr>
      <vt:lpstr>DIN Alternate</vt:lpstr>
      <vt:lpstr>DIN Condensed</vt:lpstr>
      <vt:lpstr>Helvetica</vt:lpstr>
      <vt:lpstr>Helvetica Neue</vt:lpstr>
      <vt:lpstr>New_Template7</vt:lpstr>
      <vt:lpstr>streaming classical multidimensional scaling</vt:lpstr>
      <vt:lpstr>contents</vt:lpstr>
      <vt:lpstr>contents</vt:lpstr>
      <vt:lpstr>What’s Multidimensional scaling (MDS)?</vt:lpstr>
      <vt:lpstr>What’s Multidimensional scaling (MDS)?</vt:lpstr>
      <vt:lpstr>What’s Multidimensional scaling (MDS)?</vt:lpstr>
      <vt:lpstr>What’s Multidimensional scaling (MDS)?</vt:lpstr>
      <vt:lpstr>contents</vt:lpstr>
      <vt:lpstr>different mds methods</vt:lpstr>
      <vt:lpstr>cLASSICAL MULTIDIMENSIONAL SCALING (CMDS)</vt:lpstr>
      <vt:lpstr>cLASSICAL MULTIDIMENSIONAL SCALING (CMDS)</vt:lpstr>
      <vt:lpstr>contents</vt:lpstr>
      <vt:lpstr>Streaming data</vt:lpstr>
      <vt:lpstr>contents</vt:lpstr>
      <vt:lpstr>Challenges </vt:lpstr>
      <vt:lpstr>Limited memory requirement </vt:lpstr>
      <vt:lpstr>embedding REALIGNMENT</vt:lpstr>
      <vt:lpstr>workflow</vt:lpstr>
      <vt:lpstr>scmds</vt:lpstr>
      <vt:lpstr>Contributions </vt:lpstr>
      <vt:lpstr>contents</vt:lpstr>
      <vt:lpstr>running time</vt:lpstr>
      <vt:lpstr>quality study</vt:lpstr>
      <vt:lpstr>stability study</vt:lpstr>
      <vt:lpstr>PowerPoint Presentation</vt:lpstr>
      <vt:lpstr>PowerPoint Presentation</vt:lpstr>
      <vt:lpstr>Singular Value Decomposition (svd)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Weaver, Christopher P</cp:lastModifiedBy>
  <cp:revision>1</cp:revision>
  <dcterms:modified xsi:type="dcterms:W3CDTF">2024-06-24T16:08:12Z</dcterms:modified>
</cp:coreProperties>
</file>