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sldIdLst>
    <p:sldId id="256" r:id="rId2"/>
    <p:sldId id="258" r:id="rId3"/>
    <p:sldId id="325" r:id="rId4"/>
    <p:sldId id="264" r:id="rId5"/>
    <p:sldId id="447" r:id="rId6"/>
    <p:sldId id="446" r:id="rId7"/>
    <p:sldId id="412" r:id="rId8"/>
    <p:sldId id="292" r:id="rId9"/>
    <p:sldId id="291" r:id="rId10"/>
    <p:sldId id="448" r:id="rId11"/>
    <p:sldId id="449" r:id="rId12"/>
    <p:sldId id="451" r:id="rId13"/>
    <p:sldId id="450" r:id="rId14"/>
    <p:sldId id="276"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862"/>
    <p:restoredTop sz="94694"/>
  </p:normalViewPr>
  <p:slideViewPr>
    <p:cSldViewPr snapToGrid="0" snapToObjects="1">
      <p:cViewPr varScale="1">
        <p:scale>
          <a:sx n="77" d="100"/>
          <a:sy n="77" d="100"/>
        </p:scale>
        <p:origin x="1074" y="7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69ED6A-809A-47D6-B7F8-B015381BC312}" type="datetimeFigureOut">
              <a:rPr lang="en-US" smtClean="0"/>
              <a:t>8/3/2018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02B7DC-7FA2-4416-8514-B9226F61A663}" type="slidenum">
              <a:rPr lang="en-US" smtClean="0"/>
              <a:t>‹#›</a:t>
            </a:fld>
            <a:endParaRPr lang="en-US"/>
          </a:p>
        </p:txBody>
      </p:sp>
    </p:spTree>
    <p:extLst>
      <p:ext uri="{BB962C8B-B14F-4D97-AF65-F5344CB8AC3E}">
        <p14:creationId xmlns:p14="http://schemas.microsoft.com/office/powerpoint/2010/main" val="873554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0E0C38-9FB4-4EC1-B7CF-103E9C085DFB}" type="slidenum">
              <a:rPr lang="en-US" smtClean="0"/>
              <a:t>3</a:t>
            </a:fld>
            <a:endParaRPr lang="en-US"/>
          </a:p>
        </p:txBody>
      </p:sp>
    </p:spTree>
    <p:extLst>
      <p:ext uri="{BB962C8B-B14F-4D97-AF65-F5344CB8AC3E}">
        <p14:creationId xmlns:p14="http://schemas.microsoft.com/office/powerpoint/2010/main" val="3614228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0E0C38-9FB4-4EC1-B7CF-103E9C085DFB}" type="slidenum">
              <a:rPr lang="en-US" smtClean="0"/>
              <a:t>5</a:t>
            </a:fld>
            <a:endParaRPr lang="en-US"/>
          </a:p>
        </p:txBody>
      </p:sp>
    </p:spTree>
    <p:extLst>
      <p:ext uri="{BB962C8B-B14F-4D97-AF65-F5344CB8AC3E}">
        <p14:creationId xmlns:p14="http://schemas.microsoft.com/office/powerpoint/2010/main" val="3754255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prstGeom prst="rect">
            <a:avLst/>
          </a:prstGeom>
        </p:spPr>
        <p:txBody>
          <a:bodyPr/>
          <a:lstStyle/>
          <a:p>
            <a:endParaRPr/>
          </a:p>
        </p:txBody>
      </p:sp>
      <p:sp>
        <p:nvSpPr>
          <p:cNvPr id="125" name="Shape 125"/>
          <p:cNvSpPr>
            <a:spLocks noGrp="1"/>
          </p:cNvSpPr>
          <p:nvPr>
            <p:ph type="body" sz="quarter" idx="1"/>
          </p:nvPr>
        </p:nvSpPr>
        <p:spPr>
          <a:prstGeom prst="rect">
            <a:avLst/>
          </a:prstGeom>
        </p:spPr>
        <p:txBody>
          <a:bodyPr/>
          <a:lstStyle/>
          <a:p>
            <a:r>
              <a:rPr lang="en-US" sz="1200" b="0" i="0" u="none" strike="noStrike" kern="1200" baseline="0" dirty="0">
                <a:solidFill>
                  <a:schemeClr val="tx1"/>
                </a:solidFill>
                <a:latin typeface="+mn-lt"/>
                <a:ea typeface="+mn-ea"/>
                <a:cs typeface="+mn-cs"/>
                <a:sym typeface="Helvetica"/>
              </a:rPr>
              <a:t>CFN, NSLS II, CSI Collaboration</a:t>
            </a:r>
          </a:p>
          <a:p>
            <a:endParaRPr lang="en-US" sz="1200" b="0" i="0" u="none" strike="noStrike" kern="1200" baseline="0" dirty="0">
              <a:solidFill>
                <a:schemeClr val="tx1"/>
              </a:solidFill>
              <a:latin typeface="+mn-lt"/>
              <a:ea typeface="+mn-ea"/>
              <a:cs typeface="+mn-cs"/>
              <a:sym typeface="Helvetica"/>
            </a:endParaRPr>
          </a:p>
          <a:p>
            <a:r>
              <a:rPr lang="en-US" sz="1200" b="0" i="0" u="none" strike="noStrike" kern="1200" baseline="0" dirty="0">
                <a:solidFill>
                  <a:schemeClr val="tx1"/>
                </a:solidFill>
                <a:latin typeface="+mn-lt"/>
                <a:ea typeface="+mn-ea"/>
                <a:cs typeface="+mn-cs"/>
                <a:sym typeface="Helvetica"/>
              </a:rPr>
              <a:t>We will advance beyond existing work (by ourselves and other groups) by coupling the known physics of</a:t>
            </a:r>
          </a:p>
          <a:p>
            <a:r>
              <a:rPr lang="en-US" sz="1200" b="0" i="0" u="none" strike="noStrike" kern="1200" baseline="0" dirty="0">
                <a:solidFill>
                  <a:schemeClr val="tx1"/>
                </a:solidFill>
                <a:latin typeface="+mn-lt"/>
                <a:ea typeface="+mn-ea"/>
                <a:cs typeface="+mn-cs"/>
                <a:sym typeface="Helvetica"/>
              </a:rPr>
              <a:t>the material under study deeply into the autonomous experimental loop; in particular by using</a:t>
            </a:r>
          </a:p>
          <a:p>
            <a:r>
              <a:rPr lang="en-US" sz="1200" b="0" i="0" u="none" strike="noStrike" kern="1200" baseline="0" dirty="0">
                <a:solidFill>
                  <a:schemeClr val="tx1"/>
                </a:solidFill>
                <a:latin typeface="+mn-lt"/>
                <a:ea typeface="+mn-ea"/>
                <a:cs typeface="+mn-cs"/>
                <a:sym typeface="Helvetica"/>
              </a:rPr>
              <a:t>analytic field equations to capture equilibrium behavior, machine-learning approximants to</a:t>
            </a:r>
          </a:p>
          <a:p>
            <a:r>
              <a:rPr lang="en-US" sz="1200" b="0" i="0" u="none" strike="noStrike" kern="1200" baseline="0" dirty="0">
                <a:solidFill>
                  <a:schemeClr val="tx1"/>
                </a:solidFill>
                <a:latin typeface="+mn-lt"/>
                <a:ea typeface="+mn-ea"/>
                <a:cs typeface="+mn-cs"/>
                <a:sym typeface="Helvetica"/>
              </a:rPr>
              <a:t>estimate the role of non-equilibrium effects, and HPC modeling to capture the pathway dependence</a:t>
            </a:r>
          </a:p>
          <a:p>
            <a:r>
              <a:rPr lang="en-US" sz="1200" b="0" i="0" u="none" strike="noStrike" kern="1200" baseline="0" dirty="0">
                <a:solidFill>
                  <a:schemeClr val="tx1"/>
                </a:solidFill>
                <a:latin typeface="+mn-lt"/>
                <a:ea typeface="+mn-ea"/>
                <a:cs typeface="+mn-cs"/>
                <a:sym typeface="Helvetica"/>
              </a:rPr>
              <a:t>of assembly.</a:t>
            </a:r>
          </a:p>
          <a:p>
            <a:r>
              <a:rPr lang="en-US" sz="1200" b="0" i="0" u="none" strike="noStrike" kern="1200" baseline="0" dirty="0">
                <a:solidFill>
                  <a:schemeClr val="tx1"/>
                </a:solidFill>
                <a:latin typeface="+mn-lt"/>
                <a:ea typeface="+mn-ea"/>
                <a:cs typeface="+mn-cs"/>
                <a:sym typeface="Helvetica"/>
              </a:rPr>
              <a:t>Decision-making will be treated as solving a constrained optimization problem under uncertainty, where stochastic Markov decision methods can be</a:t>
            </a:r>
          </a:p>
          <a:p>
            <a:r>
              <a:rPr lang="en-US" sz="1200" b="0" i="0" u="none" strike="noStrike" kern="1200" baseline="0" dirty="0">
                <a:solidFill>
                  <a:schemeClr val="tx1"/>
                </a:solidFill>
                <a:latin typeface="+mn-lt"/>
                <a:ea typeface="+mn-ea"/>
                <a:cs typeface="+mn-cs"/>
                <a:sym typeface="Helvetica"/>
              </a:rPr>
              <a:t>applied using experimental data and input from theory/simulation to predict system response and uncertainty. We will take advantage of cost formalisms, which will allow us to impose costs for the autonomous engine to trigger measurements (small costs computed based on measurement</a:t>
            </a:r>
          </a:p>
          <a:p>
            <a:r>
              <a:rPr lang="en-US" sz="1200" b="0" i="0" u="none" strike="noStrike" kern="1200" baseline="0" dirty="0">
                <a:solidFill>
                  <a:schemeClr val="tx1"/>
                </a:solidFill>
                <a:latin typeface="+mn-lt"/>
                <a:ea typeface="+mn-ea"/>
                <a:cs typeface="+mn-cs"/>
                <a:sym typeface="Helvetica"/>
              </a:rPr>
              <a:t>complexity), to trigger computations on a high-performance cluster (intermediate costs associated with computational burden), or to direct the human scientist to synthesize new</a:t>
            </a:r>
          </a:p>
          <a:p>
            <a:r>
              <a:rPr lang="en-US" sz="1200" b="0" i="0" u="none" strike="noStrike" kern="1200" baseline="0" dirty="0">
                <a:solidFill>
                  <a:schemeClr val="tx1"/>
                </a:solidFill>
                <a:latin typeface="+mn-lt"/>
                <a:ea typeface="+mn-ea"/>
                <a:cs typeface="+mn-cs"/>
                <a:sym typeface="Helvetica"/>
              </a:rPr>
              <a:t>samples (high cost). Algorithms that can fairly weight data uncertainties against experimental costs will allow optimal use of finite resources (</a:t>
            </a:r>
            <a:r>
              <a:rPr lang="en-US" sz="1200" b="0" i="0" u="none" strike="noStrike" kern="1200" baseline="0" dirty="0" err="1">
                <a:solidFill>
                  <a:schemeClr val="tx1"/>
                </a:solidFill>
                <a:latin typeface="+mn-lt"/>
                <a:ea typeface="+mn-ea"/>
                <a:cs typeface="+mn-cs"/>
                <a:sym typeface="Helvetica"/>
              </a:rPr>
              <a:t>beamtime</a:t>
            </a:r>
            <a:r>
              <a:rPr lang="en-US" sz="1200" b="0" i="0" u="none" strike="noStrike" kern="1200" baseline="0" dirty="0">
                <a:solidFill>
                  <a:schemeClr val="tx1"/>
                </a:solidFill>
                <a:latin typeface="+mn-lt"/>
                <a:ea typeface="+mn-ea"/>
                <a:cs typeface="+mn-cs"/>
                <a:sym typeface="Helvetica"/>
              </a:rPr>
              <a:t>, cluster time, experimenter effort) while delivering predictive models with associated uncertainty estimates.</a:t>
            </a:r>
            <a:endParaRPr lang="en-US" dirty="0"/>
          </a:p>
        </p:txBody>
      </p:sp>
    </p:spTree>
    <p:extLst>
      <p:ext uri="{BB962C8B-B14F-4D97-AF65-F5344CB8AC3E}">
        <p14:creationId xmlns:p14="http://schemas.microsoft.com/office/powerpoint/2010/main" val="38642545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7870" y="987611"/>
            <a:ext cx="8338930" cy="2387600"/>
          </a:xfrm>
        </p:spPr>
        <p:txBody>
          <a:bodyPr anchor="b">
            <a:normAutofit/>
          </a:bodyPr>
          <a:lstStyle>
            <a:lvl1pPr algn="l">
              <a:defRPr sz="4800" b="1" i="0">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347870" y="3467286"/>
            <a:ext cx="8338930" cy="1655762"/>
          </a:xfrm>
        </p:spPr>
        <p:txBody>
          <a:bodyPr/>
          <a:lstStyle>
            <a:lvl1pPr marL="0" indent="0" algn="l">
              <a:buNone/>
              <a:defRPr sz="2400" b="0" i="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845503"/>
            <a:ext cx="8229600" cy="39206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2143125" cy="52849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365125"/>
            <a:ext cx="5972175" cy="52849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40" name="Shape 40"/>
          <p:cNvSpPr>
            <a:spLocks noGrp="1"/>
          </p:cNvSpPr>
          <p:nvPr>
            <p:ph type="title"/>
          </p:nvPr>
        </p:nvSpPr>
        <p:spPr>
          <a:prstGeom prst="rect">
            <a:avLst/>
          </a:prstGeom>
        </p:spPr>
        <p:txBody>
          <a:bodyPr/>
          <a:lstStyle/>
          <a:p>
            <a:r>
              <a:t>Title Text</a:t>
            </a:r>
          </a:p>
        </p:txBody>
      </p:sp>
      <p:sp>
        <p:nvSpPr>
          <p:cNvPr id="41" name="Shape 41"/>
          <p:cNvSpPr>
            <a:spLocks noGrp="1"/>
          </p:cNvSpPr>
          <p:nvPr>
            <p:ph type="body" sz="half" idx="1"/>
          </p:nvPr>
        </p:nvSpPr>
        <p:spPr>
          <a:xfrm>
            <a:off x="762000" y="1828800"/>
            <a:ext cx="3733800" cy="5029200"/>
          </a:xfrm>
          <a:prstGeom prst="rect">
            <a:avLst/>
          </a:prstGeom>
        </p:spPr>
        <p:txBody>
          <a:bodyPr/>
          <a:lstStyle>
            <a:lvl1pPr>
              <a:spcBef>
                <a:spcPts val="600"/>
              </a:spcBef>
              <a:defRPr sz="2800"/>
            </a:lvl1pPr>
            <a:lvl2pPr marL="790575" indent="-333375">
              <a:spcBef>
                <a:spcPts val="600"/>
              </a:spcBef>
              <a:defRPr sz="2800"/>
            </a:lvl2pPr>
            <a:lvl3pPr marL="1177288" indent="-320038">
              <a:spcBef>
                <a:spcPts val="600"/>
              </a:spcBef>
              <a:defRPr sz="2800"/>
            </a:lvl3pPr>
            <a:lvl4pPr marL="1555750" indent="-355600">
              <a:spcBef>
                <a:spcPts val="600"/>
              </a:spcBef>
              <a:defRPr sz="2800"/>
            </a:lvl4pPr>
            <a:lvl5pPr marL="189865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2" name="Shape 4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174863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7930" y="1709739"/>
            <a:ext cx="834887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337930" y="4589465"/>
            <a:ext cx="8348870" cy="123486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7809" y="1825625"/>
            <a:ext cx="4114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72000" y="1825625"/>
            <a:ext cx="4114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7809" y="365126"/>
            <a:ext cx="815873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7809" y="1681163"/>
            <a:ext cx="4114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57809" y="2505075"/>
            <a:ext cx="41148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2000" y="1681163"/>
            <a:ext cx="4114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72000" y="2505075"/>
            <a:ext cx="41148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7870" y="457200"/>
            <a:ext cx="3231149"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0" y="987426"/>
            <a:ext cx="479940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7870" y="2057400"/>
            <a:ext cx="32311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0" y="987426"/>
            <a:ext cx="4799409"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
        <p:nvSpPr>
          <p:cNvPr id="8" name="Title 1"/>
          <p:cNvSpPr>
            <a:spLocks noGrp="1"/>
          </p:cNvSpPr>
          <p:nvPr>
            <p:ph type="title"/>
          </p:nvPr>
        </p:nvSpPr>
        <p:spPr>
          <a:xfrm>
            <a:off x="347870" y="457200"/>
            <a:ext cx="3231149" cy="1600200"/>
          </a:xfrm>
        </p:spPr>
        <p:txBody>
          <a:bodyPr anchor="b"/>
          <a:lstStyle>
            <a:lvl1pPr>
              <a:defRPr sz="3200"/>
            </a:lvl1pPr>
          </a:lstStyle>
          <a:p>
            <a:r>
              <a:rPr lang="en-US"/>
              <a:t>Click to edit Master title style</a:t>
            </a:r>
            <a:endParaRPr lang="en-US" dirty="0"/>
          </a:p>
        </p:txBody>
      </p:sp>
      <p:sp>
        <p:nvSpPr>
          <p:cNvPr id="9" name="Text Placeholder 3"/>
          <p:cNvSpPr>
            <a:spLocks noGrp="1"/>
          </p:cNvSpPr>
          <p:nvPr>
            <p:ph type="body" sz="half" idx="2"/>
          </p:nvPr>
        </p:nvSpPr>
        <p:spPr>
          <a:xfrm>
            <a:off x="347870" y="2057400"/>
            <a:ext cx="32311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809" y="365126"/>
            <a:ext cx="8328991"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357809" y="1825625"/>
            <a:ext cx="8328991" cy="39291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3543300" y="6337101"/>
            <a:ext cx="2057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716D9922-87B3-6043-9531-5184EA303DC1}" type="slidenum">
              <a:rPr lang="en-US" smtClean="0"/>
              <a:pPr/>
              <a:t>‹#›</a:t>
            </a:fld>
            <a:endParaRPr lang="en-US"/>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88" userDrawn="1">
          <p15:clr>
            <a:srgbClr val="F26B43"/>
          </p15:clr>
        </p15:guide>
        <p15:guide id="4" pos="5472" userDrawn="1">
          <p15:clr>
            <a:srgbClr val="F26B43"/>
          </p15:clr>
        </p15:guide>
        <p15:guide id="5"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www.dimacs.rutgers.edu/" TargetMode="External"/><Relationship Id="rId3" Type="http://schemas.openxmlformats.org/officeDocument/2006/relationships/hyperlink" Target="http://www.stonybrook.edu/" TargetMode="External"/><Relationship Id="rId7" Type="http://schemas.openxmlformats.org/officeDocument/2006/relationships/hyperlink" Target="https://www.ewh.ieee.org/r1/new_york/" TargetMode="External"/><Relationship Id="rId2" Type="http://schemas.openxmlformats.org/officeDocument/2006/relationships/hyperlink" Target="http://www.bnl.gov/" TargetMode="External"/><Relationship Id="rId1" Type="http://schemas.openxmlformats.org/officeDocument/2006/relationships/slideLayout" Target="../slideLayouts/slideLayout2.xml"/><Relationship Id="rId6" Type="http://schemas.openxmlformats.org/officeDocument/2006/relationships/hyperlink" Target="http://cds.nyu.edu/mooresloan/" TargetMode="External"/><Relationship Id="rId5" Type="http://schemas.openxmlformats.org/officeDocument/2006/relationships/hyperlink" Target="http://www.iacs.stonybrook.edu/" TargetMode="External"/><Relationship Id="rId4" Type="http://schemas.openxmlformats.org/officeDocument/2006/relationships/hyperlink" Target="http://cds.nyu.edu/" TargetMode="External"/><Relationship Id="rId9" Type="http://schemas.openxmlformats.org/officeDocument/2006/relationships/hyperlink" Target="http://datascience.columbia.edu/"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hyperlink" Target="http://www.hpss-collaboration.org/customersT.s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tif"/><Relationship Id="rId7"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The BNL Computational Science Initiative welcomes you to NYSDS 2018</a:t>
            </a:r>
          </a:p>
        </p:txBody>
      </p:sp>
      <p:sp>
        <p:nvSpPr>
          <p:cNvPr id="4" name="TextBox 3">
            <a:extLst>
              <a:ext uri="{FF2B5EF4-FFF2-40B4-BE49-F238E27FC236}">
                <a16:creationId xmlns:a16="http://schemas.microsoft.com/office/drawing/2014/main" id="{4A24B09C-CF73-40E6-AC44-64DFA38B2037}"/>
              </a:ext>
            </a:extLst>
          </p:cNvPr>
          <p:cNvSpPr txBox="1"/>
          <p:nvPr/>
        </p:nvSpPr>
        <p:spPr>
          <a:xfrm>
            <a:off x="2317316" y="3895595"/>
            <a:ext cx="3983276" cy="923330"/>
          </a:xfrm>
          <a:prstGeom prst="rect">
            <a:avLst/>
          </a:prstGeom>
          <a:noFill/>
        </p:spPr>
        <p:txBody>
          <a:bodyPr wrap="square" rtlCol="0">
            <a:spAutoFit/>
          </a:bodyPr>
          <a:lstStyle/>
          <a:p>
            <a:pPr algn="ctr"/>
            <a:r>
              <a:rPr lang="en-US" b="1" dirty="0"/>
              <a:t>Kerstin Kleese van Dam</a:t>
            </a:r>
          </a:p>
          <a:p>
            <a:pPr algn="ctr"/>
            <a:r>
              <a:rPr lang="en-US" b="1" dirty="0"/>
              <a:t>Director</a:t>
            </a:r>
          </a:p>
          <a:p>
            <a:pPr algn="ctr"/>
            <a:r>
              <a:rPr lang="en-US" b="1" dirty="0"/>
              <a:t>Computational Science Initiative</a:t>
            </a:r>
          </a:p>
        </p:txBody>
      </p:sp>
    </p:spTree>
    <p:extLst>
      <p:ext uri="{BB962C8B-B14F-4D97-AF65-F5344CB8AC3E}">
        <p14:creationId xmlns:p14="http://schemas.microsoft.com/office/powerpoint/2010/main" val="76914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76E91-4740-4276-B3CB-297A04CA5338}"/>
              </a:ext>
            </a:extLst>
          </p:cNvPr>
          <p:cNvSpPr>
            <a:spLocks noGrp="1"/>
          </p:cNvSpPr>
          <p:nvPr>
            <p:ph type="title"/>
          </p:nvPr>
        </p:nvSpPr>
        <p:spPr/>
        <p:txBody>
          <a:bodyPr/>
          <a:lstStyle/>
          <a:p>
            <a:r>
              <a:rPr lang="en-US" dirty="0"/>
              <a:t>Exciting Program this Week</a:t>
            </a:r>
          </a:p>
        </p:txBody>
      </p:sp>
      <p:sp>
        <p:nvSpPr>
          <p:cNvPr id="3" name="Content Placeholder 2">
            <a:extLst>
              <a:ext uri="{FF2B5EF4-FFF2-40B4-BE49-F238E27FC236}">
                <a16:creationId xmlns:a16="http://schemas.microsoft.com/office/drawing/2014/main" id="{01A77C26-824A-44D5-BED9-D60119943E46}"/>
              </a:ext>
            </a:extLst>
          </p:cNvPr>
          <p:cNvSpPr>
            <a:spLocks noGrp="1"/>
          </p:cNvSpPr>
          <p:nvPr>
            <p:ph idx="1"/>
          </p:nvPr>
        </p:nvSpPr>
        <p:spPr/>
        <p:txBody>
          <a:bodyPr/>
          <a:lstStyle/>
          <a:p>
            <a:r>
              <a:rPr lang="en-US" b="1" dirty="0"/>
              <a:t>Monday</a:t>
            </a:r>
          </a:p>
          <a:p>
            <a:pPr lvl="1"/>
            <a:r>
              <a:rPr lang="en-US" dirty="0"/>
              <a:t>Streaming Data Analysis</a:t>
            </a:r>
          </a:p>
          <a:p>
            <a:pPr lvl="1"/>
            <a:r>
              <a:rPr lang="en-US" dirty="0"/>
              <a:t>Big Theory for Big Data</a:t>
            </a:r>
          </a:p>
          <a:p>
            <a:r>
              <a:rPr lang="en-US" b="1" dirty="0"/>
              <a:t>Tuesday</a:t>
            </a:r>
          </a:p>
          <a:p>
            <a:pPr lvl="1"/>
            <a:r>
              <a:rPr lang="en-US" dirty="0"/>
              <a:t>Performance for Big Data</a:t>
            </a:r>
          </a:p>
          <a:p>
            <a:pPr lvl="1"/>
            <a:r>
              <a:rPr lang="en-US" dirty="0"/>
              <a:t>AI Driven Optimal Experimental Design</a:t>
            </a:r>
          </a:p>
          <a:p>
            <a:r>
              <a:rPr lang="en-US" b="1" dirty="0"/>
              <a:t>Wednesday</a:t>
            </a:r>
          </a:p>
          <a:p>
            <a:pPr lvl="1"/>
            <a:r>
              <a:rPr lang="en-US" dirty="0"/>
              <a:t>Quantum Computing and Big Data</a:t>
            </a:r>
          </a:p>
        </p:txBody>
      </p:sp>
    </p:spTree>
    <p:extLst>
      <p:ext uri="{BB962C8B-B14F-4D97-AF65-F5344CB8AC3E}">
        <p14:creationId xmlns:p14="http://schemas.microsoft.com/office/powerpoint/2010/main" val="3273661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62DFC-7F92-48B6-A0E1-0EDBD1217E81}"/>
              </a:ext>
            </a:extLst>
          </p:cNvPr>
          <p:cNvSpPr>
            <a:spLocks noGrp="1"/>
          </p:cNvSpPr>
          <p:nvPr>
            <p:ph type="title"/>
          </p:nvPr>
        </p:nvSpPr>
        <p:spPr/>
        <p:txBody>
          <a:bodyPr/>
          <a:lstStyle/>
          <a:p>
            <a:r>
              <a:rPr lang="en-US" dirty="0"/>
              <a:t>Keynote Speakers:</a:t>
            </a:r>
          </a:p>
        </p:txBody>
      </p:sp>
      <p:sp>
        <p:nvSpPr>
          <p:cNvPr id="3" name="Content Placeholder 2">
            <a:extLst>
              <a:ext uri="{FF2B5EF4-FFF2-40B4-BE49-F238E27FC236}">
                <a16:creationId xmlns:a16="http://schemas.microsoft.com/office/drawing/2014/main" id="{C8A5FBDD-BC10-40D2-B37E-D7EF8666D116}"/>
              </a:ext>
            </a:extLst>
          </p:cNvPr>
          <p:cNvSpPr>
            <a:spLocks noGrp="1"/>
          </p:cNvSpPr>
          <p:nvPr>
            <p:ph idx="1"/>
          </p:nvPr>
        </p:nvSpPr>
        <p:spPr>
          <a:xfrm>
            <a:off x="357809" y="1365336"/>
            <a:ext cx="8328991" cy="4872625"/>
          </a:xfrm>
        </p:spPr>
        <p:txBody>
          <a:bodyPr>
            <a:normAutofit/>
          </a:bodyPr>
          <a:lstStyle/>
          <a:p>
            <a:r>
              <a:rPr lang="en-US" sz="2400" b="1" dirty="0"/>
              <a:t>Zohar </a:t>
            </a:r>
            <a:r>
              <a:rPr lang="en-US" sz="2400" b="1" dirty="0" err="1"/>
              <a:t>Karnin</a:t>
            </a:r>
            <a:r>
              <a:rPr lang="en-US" sz="2400" b="1" dirty="0"/>
              <a:t> </a:t>
            </a:r>
            <a:r>
              <a:rPr lang="en-US" sz="2400" dirty="0"/>
              <a:t>(Amazon AWS AI) – Algorithms in Amazon </a:t>
            </a:r>
            <a:r>
              <a:rPr lang="en-US" sz="2400" dirty="0" err="1"/>
              <a:t>SageMaker</a:t>
            </a:r>
            <a:endParaRPr lang="en-US" sz="2400" dirty="0"/>
          </a:p>
          <a:p>
            <a:r>
              <a:rPr lang="en-US" sz="2400" b="1" dirty="0"/>
              <a:t>Edward Dougherty Jr</a:t>
            </a:r>
            <a:r>
              <a:rPr lang="en-US" sz="2400" dirty="0"/>
              <a:t>. (Texas A&amp;M) – The Knowledge-Data Design Loop</a:t>
            </a:r>
          </a:p>
          <a:p>
            <a:r>
              <a:rPr lang="en-US" sz="2400" b="1" dirty="0"/>
              <a:t>Henry </a:t>
            </a:r>
            <a:r>
              <a:rPr lang="en-US" sz="2400" b="1" dirty="0" err="1"/>
              <a:t>Gabb</a:t>
            </a:r>
            <a:r>
              <a:rPr lang="en-US" sz="2400" b="1" dirty="0"/>
              <a:t> </a:t>
            </a:r>
            <a:r>
              <a:rPr lang="en-US" sz="2400" dirty="0"/>
              <a:t>(Intel) – The Convergence of HPC, Big Data Analytics, and AI in Future Workflows</a:t>
            </a:r>
          </a:p>
          <a:p>
            <a:r>
              <a:rPr lang="en-US" sz="2400" b="1" dirty="0" err="1"/>
              <a:t>Payal</a:t>
            </a:r>
            <a:r>
              <a:rPr lang="en-US" sz="2400" b="1" dirty="0"/>
              <a:t> Das </a:t>
            </a:r>
            <a:r>
              <a:rPr lang="en-US" sz="2400" dirty="0"/>
              <a:t>(IBM TJ Watson) – Towards Creative and Interpretable AI for Real-World Applications</a:t>
            </a:r>
          </a:p>
          <a:p>
            <a:r>
              <a:rPr lang="en-US" sz="2400" b="1" dirty="0" err="1"/>
              <a:t>Prineha</a:t>
            </a:r>
            <a:r>
              <a:rPr lang="en-US" sz="2400" b="1" dirty="0"/>
              <a:t> Narang </a:t>
            </a:r>
            <a:r>
              <a:rPr lang="en-US" sz="2400" dirty="0"/>
              <a:t>(Harvard University) – Excited States and Quantum Electrodynamical Interactions on NISQ Devices</a:t>
            </a:r>
          </a:p>
          <a:p>
            <a:endParaRPr lang="en-US" dirty="0"/>
          </a:p>
        </p:txBody>
      </p:sp>
    </p:spTree>
    <p:extLst>
      <p:ext uri="{BB962C8B-B14F-4D97-AF65-F5344CB8AC3E}">
        <p14:creationId xmlns:p14="http://schemas.microsoft.com/office/powerpoint/2010/main" val="2444594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8B0B5-6C75-448A-8600-17C08E71331B}"/>
              </a:ext>
            </a:extLst>
          </p:cNvPr>
          <p:cNvSpPr>
            <a:spLocks noGrp="1"/>
          </p:cNvSpPr>
          <p:nvPr>
            <p:ph type="title"/>
          </p:nvPr>
        </p:nvSpPr>
        <p:spPr/>
        <p:txBody>
          <a:bodyPr/>
          <a:lstStyle/>
          <a:p>
            <a:r>
              <a:rPr lang="en-US" dirty="0"/>
              <a:t>Conference Co-hosts</a:t>
            </a:r>
          </a:p>
        </p:txBody>
      </p:sp>
      <p:sp>
        <p:nvSpPr>
          <p:cNvPr id="3" name="Content Placeholder 2">
            <a:extLst>
              <a:ext uri="{FF2B5EF4-FFF2-40B4-BE49-F238E27FC236}">
                <a16:creationId xmlns:a16="http://schemas.microsoft.com/office/drawing/2014/main" id="{35677A15-65B8-4786-BE95-B1582A1D1B72}"/>
              </a:ext>
            </a:extLst>
          </p:cNvPr>
          <p:cNvSpPr>
            <a:spLocks noGrp="1"/>
          </p:cNvSpPr>
          <p:nvPr>
            <p:ph idx="1"/>
          </p:nvPr>
        </p:nvSpPr>
        <p:spPr>
          <a:xfrm>
            <a:off x="357809" y="1464434"/>
            <a:ext cx="8328991" cy="3929132"/>
          </a:xfrm>
        </p:spPr>
        <p:txBody>
          <a:bodyPr>
            <a:normAutofit fontScale="92500" lnSpcReduction="10000"/>
          </a:bodyPr>
          <a:lstStyle/>
          <a:p>
            <a:r>
              <a:rPr lang="en-US" dirty="0">
                <a:hlinkClick r:id="rId2"/>
              </a:rPr>
              <a:t>Brookhaven National Laboratory</a:t>
            </a:r>
            <a:r>
              <a:rPr lang="en-US" dirty="0"/>
              <a:t> (BNL)</a:t>
            </a:r>
          </a:p>
          <a:p>
            <a:r>
              <a:rPr lang="en-US" dirty="0">
                <a:hlinkClick r:id="rId3"/>
              </a:rPr>
              <a:t>Stony Brook University</a:t>
            </a:r>
            <a:r>
              <a:rPr lang="en-US" dirty="0"/>
              <a:t> (SBU)</a:t>
            </a:r>
          </a:p>
          <a:p>
            <a:r>
              <a:rPr lang="en-US" dirty="0">
                <a:hlinkClick r:id="rId4"/>
              </a:rPr>
              <a:t>NYU Center for Data Science</a:t>
            </a:r>
            <a:r>
              <a:rPr lang="en-US" dirty="0"/>
              <a:t> (NYU)</a:t>
            </a:r>
          </a:p>
          <a:p>
            <a:r>
              <a:rPr lang="en-US" dirty="0">
                <a:hlinkClick r:id="rId5"/>
              </a:rPr>
              <a:t>Institute for Advanced Computational Science at Stony Brook</a:t>
            </a:r>
            <a:r>
              <a:rPr lang="en-US" dirty="0"/>
              <a:t> (IACS)</a:t>
            </a:r>
          </a:p>
          <a:p>
            <a:r>
              <a:rPr lang="en-US" dirty="0">
                <a:hlinkClick r:id="rId6"/>
              </a:rPr>
              <a:t>The Moore-Sloan Data Science Environment</a:t>
            </a:r>
            <a:endParaRPr lang="en-US" dirty="0"/>
          </a:p>
          <a:p>
            <a:r>
              <a:rPr lang="en-US" dirty="0">
                <a:hlinkClick r:id="rId7"/>
              </a:rPr>
              <a:t>IEEE New York Computer Society</a:t>
            </a:r>
            <a:endParaRPr lang="en-US" dirty="0"/>
          </a:p>
          <a:p>
            <a:r>
              <a:rPr lang="en-US" dirty="0">
                <a:hlinkClick r:id="rId8"/>
              </a:rPr>
              <a:t>Rutgers University</a:t>
            </a:r>
            <a:r>
              <a:rPr lang="en-US" dirty="0"/>
              <a:t> (DIMACS)</a:t>
            </a:r>
          </a:p>
          <a:p>
            <a:r>
              <a:rPr lang="en-US" dirty="0">
                <a:hlinkClick r:id="rId9"/>
              </a:rPr>
              <a:t>Columbia University</a:t>
            </a:r>
            <a:r>
              <a:rPr lang="en-US" dirty="0"/>
              <a:t> (Data Science Institute)</a:t>
            </a:r>
          </a:p>
          <a:p>
            <a:endParaRPr lang="en-US" dirty="0"/>
          </a:p>
        </p:txBody>
      </p:sp>
    </p:spTree>
    <p:extLst>
      <p:ext uri="{BB962C8B-B14F-4D97-AF65-F5344CB8AC3E}">
        <p14:creationId xmlns:p14="http://schemas.microsoft.com/office/powerpoint/2010/main" val="411125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C0316-A16C-42F8-A11D-7CC3F58740B0}"/>
              </a:ext>
            </a:extLst>
          </p:cNvPr>
          <p:cNvSpPr>
            <a:spLocks noGrp="1"/>
          </p:cNvSpPr>
          <p:nvPr>
            <p:ph type="title"/>
          </p:nvPr>
        </p:nvSpPr>
        <p:spPr/>
        <p:txBody>
          <a:bodyPr/>
          <a:lstStyle/>
          <a:p>
            <a:r>
              <a:rPr lang="en-US" dirty="0"/>
              <a:t>Big Thank you to our Sponsors:</a:t>
            </a:r>
          </a:p>
        </p:txBody>
      </p:sp>
      <p:sp>
        <p:nvSpPr>
          <p:cNvPr id="3" name="Content Placeholder 2">
            <a:extLst>
              <a:ext uri="{FF2B5EF4-FFF2-40B4-BE49-F238E27FC236}">
                <a16:creationId xmlns:a16="http://schemas.microsoft.com/office/drawing/2014/main" id="{36090729-458A-44E4-87BC-90BFEF89009C}"/>
              </a:ext>
            </a:extLst>
          </p:cNvPr>
          <p:cNvSpPr>
            <a:spLocks noGrp="1"/>
          </p:cNvSpPr>
          <p:nvPr>
            <p:ph idx="1"/>
          </p:nvPr>
        </p:nvSpPr>
        <p:spPr/>
        <p:txBody>
          <a:bodyPr>
            <a:normAutofit/>
          </a:bodyPr>
          <a:lstStyle/>
          <a:p>
            <a:r>
              <a:rPr lang="en-US" b="1" dirty="0"/>
              <a:t>HPE</a:t>
            </a:r>
            <a:r>
              <a:rPr lang="en-US" dirty="0"/>
              <a:t> – sponsors of Monday’s + Tuesday’s Breakfast</a:t>
            </a:r>
          </a:p>
          <a:p>
            <a:r>
              <a:rPr lang="en-US" b="1" dirty="0"/>
              <a:t>NVIDIA</a:t>
            </a:r>
            <a:r>
              <a:rPr lang="en-US" dirty="0"/>
              <a:t> – sponsors of Monday’s + Tuesday’s Lunch</a:t>
            </a:r>
          </a:p>
          <a:p>
            <a:r>
              <a:rPr lang="en-US" b="1" dirty="0"/>
              <a:t>RAID</a:t>
            </a:r>
            <a:r>
              <a:rPr lang="en-US" dirty="0"/>
              <a:t> – sponsors of Monday’s Poster Session and Wednesday’s Breakfast</a:t>
            </a:r>
          </a:p>
          <a:p>
            <a:r>
              <a:rPr lang="en-US" b="1" dirty="0"/>
              <a:t>IACS</a:t>
            </a:r>
            <a:r>
              <a:rPr lang="en-US" dirty="0"/>
              <a:t> – sponsors of Tuesday’s Conference Dinner</a:t>
            </a:r>
          </a:p>
        </p:txBody>
      </p:sp>
    </p:spTree>
    <p:extLst>
      <p:ext uri="{BB962C8B-B14F-4D97-AF65-F5344CB8AC3E}">
        <p14:creationId xmlns:p14="http://schemas.microsoft.com/office/powerpoint/2010/main" val="427113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pasted-image.png"/>
          <p:cNvPicPr>
            <a:picLocks noChangeAspect="1"/>
          </p:cNvPicPr>
          <p:nvPr/>
        </p:nvPicPr>
        <p:blipFill>
          <a:blip r:embed="rId2">
            <a:extLst/>
          </a:blip>
          <a:stretch>
            <a:fillRect/>
          </a:stretch>
        </p:blipFill>
        <p:spPr>
          <a:xfrm>
            <a:off x="762000" y="584200"/>
            <a:ext cx="7620000" cy="4826000"/>
          </a:xfrm>
          <a:prstGeom prst="rect">
            <a:avLst/>
          </a:prstGeom>
          <a:ln w="12700">
            <a:miter lim="400000"/>
          </a:ln>
        </p:spPr>
      </p:pic>
      <p:sp>
        <p:nvSpPr>
          <p:cNvPr id="259" name="Shape 259"/>
          <p:cNvSpPr/>
          <p:nvPr/>
        </p:nvSpPr>
        <p:spPr>
          <a:xfrm>
            <a:off x="2984500" y="3973030"/>
            <a:ext cx="2626551" cy="738664"/>
          </a:xfrm>
          <a:prstGeom prst="rect">
            <a:avLst/>
          </a:prstGeom>
          <a:gradFill>
            <a:gsLst>
              <a:gs pos="0">
                <a:schemeClr val="accent2">
                  <a:hueOff val="-368864"/>
                  <a:lumOff val="24249"/>
                </a:schemeClr>
              </a:gs>
              <a:gs pos="50000">
                <a:srgbClr val="F5B093"/>
              </a:gs>
              <a:gs pos="100000">
                <a:schemeClr val="accent2">
                  <a:hueOff val="-353522"/>
                  <a:satOff val="5390"/>
                  <a:lumOff val="17469"/>
                </a:schemeClr>
              </a:gs>
            </a:gsLst>
            <a:lin ang="5400000"/>
          </a:gradFill>
          <a:ln w="6350">
            <a:solidFill>
              <a:schemeClr val="accent1"/>
            </a:solidFill>
            <a:miter/>
          </a:ln>
          <a:effectLst>
            <a:outerShdw blurRad="63500" dist="19050" dir="5400000" rotWithShape="0">
              <a:srgbClr val="000000">
                <a:alpha val="63000"/>
              </a:srgbClr>
            </a:outerShdw>
          </a:effectLst>
          <a:extLst>
            <a:ext uri="{C572A759-6A51-4108-AA02-DFA0A04FC94B}">
              <ma14:wrappingTextBoxFlag xmlns="" xmlns:ma14="http://schemas.microsoft.com/office/mac/drawingml/2011/main" val="1"/>
            </a:ext>
          </a:extLst>
        </p:spPr>
        <p:txBody>
          <a:bodyPr wrap="none" lIns="45719" rIns="45719">
            <a:spAutoFit/>
          </a:bodyPr>
          <a:lstStyle>
            <a:lvl1pPr>
              <a:defRPr sz="4200">
                <a:solidFill>
                  <a:srgbClr val="FFFFFF"/>
                </a:solidFill>
              </a:defRPr>
            </a:lvl1pPr>
          </a:lstStyle>
          <a:p>
            <a:r>
              <a:rPr lang="en-US" dirty="0"/>
              <a:t>Welcome</a:t>
            </a:r>
            <a:r>
              <a:rPr dirty="0"/>
              <a:t>! </a:t>
            </a:r>
          </a:p>
        </p:txBody>
      </p:sp>
    </p:spTree>
    <p:extLst>
      <p:ext uri="{BB962C8B-B14F-4D97-AF65-F5344CB8AC3E}">
        <p14:creationId xmlns:p14="http://schemas.microsoft.com/office/powerpoint/2010/main" val="4256593015"/>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308"/>
          <p:cNvSpPr>
            <a:spLocks noGrp="1"/>
          </p:cNvSpPr>
          <p:nvPr>
            <p:ph type="title"/>
          </p:nvPr>
        </p:nvSpPr>
        <p:spPr>
          <a:xfrm>
            <a:off x="470647" y="155786"/>
            <a:ext cx="7799293" cy="1185149"/>
          </a:xfrm>
          <a:prstGeom prst="rect">
            <a:avLst/>
          </a:prstGeom>
        </p:spPr>
        <p:txBody>
          <a:bodyPr>
            <a:noAutofit/>
          </a:bodyPr>
          <a:lstStyle/>
          <a:p>
            <a:pPr defTabSz="1418900">
              <a:defRPr sz="2349"/>
            </a:pPr>
            <a:r>
              <a:rPr lang="en-US" sz="3600" dirty="0"/>
              <a:t>BNL is a Data-Driven Science Laboratory</a:t>
            </a:r>
            <a:endParaRPr sz="3600" dirty="0"/>
          </a:p>
        </p:txBody>
      </p:sp>
      <p:sp>
        <p:nvSpPr>
          <p:cNvPr id="309" name="Shape 309"/>
          <p:cNvSpPr>
            <a:spLocks noGrp="1"/>
          </p:cNvSpPr>
          <p:nvPr>
            <p:ph type="body" idx="1"/>
          </p:nvPr>
        </p:nvSpPr>
        <p:spPr>
          <a:xfrm>
            <a:off x="469853" y="1340936"/>
            <a:ext cx="5469152" cy="5192546"/>
          </a:xfrm>
          <a:prstGeom prst="rect">
            <a:avLst/>
          </a:prstGeom>
        </p:spPr>
        <p:txBody>
          <a:bodyPr>
            <a:noAutofit/>
          </a:bodyPr>
          <a:lstStyle/>
          <a:p>
            <a:pPr marL="0" indent="0" defTabSz="443564">
              <a:lnSpc>
                <a:spcPct val="99000"/>
              </a:lnSpc>
              <a:spcBef>
                <a:spcPts val="0"/>
              </a:spcBef>
              <a:buSzTx/>
              <a:buNone/>
              <a:defRPr sz="1400" b="1"/>
            </a:pPr>
            <a:r>
              <a:rPr sz="2000" dirty="0"/>
              <a:t>BNL</a:t>
            </a:r>
            <a:r>
              <a:rPr lang="en-US" sz="2000" dirty="0"/>
              <a:t> supports</a:t>
            </a:r>
            <a:r>
              <a:rPr sz="2000" dirty="0"/>
              <a:t> data-rich experimental facilities:</a:t>
            </a:r>
          </a:p>
          <a:p>
            <a:pPr marL="396641" lvl="1" indent="-285750" defTabSz="443564">
              <a:lnSpc>
                <a:spcPct val="99000"/>
              </a:lnSpc>
              <a:spcBef>
                <a:spcPts val="0"/>
              </a:spcBef>
              <a:buSzPct val="110000"/>
              <a:buFont typeface="Arial"/>
              <a:defRPr sz="1400"/>
            </a:pPr>
            <a:r>
              <a:rPr sz="2000" dirty="0"/>
              <a:t>Relativistic Heavy Ion Collider (</a:t>
            </a:r>
            <a:r>
              <a:rPr sz="2000" b="1" dirty="0"/>
              <a:t>RHIC</a:t>
            </a:r>
          </a:p>
          <a:p>
            <a:pPr marL="396641" lvl="1" indent="-285750" defTabSz="443564">
              <a:lnSpc>
                <a:spcPct val="99000"/>
              </a:lnSpc>
              <a:spcBef>
                <a:spcPts val="0"/>
              </a:spcBef>
              <a:buSzPct val="110000"/>
              <a:buFont typeface="Arial"/>
              <a:defRPr sz="1400"/>
            </a:pPr>
            <a:r>
              <a:rPr sz="2000" dirty="0"/>
              <a:t>National Synchrotron Light Source II (</a:t>
            </a:r>
            <a:r>
              <a:rPr sz="2000" b="1" dirty="0"/>
              <a:t>NSLS-II</a:t>
            </a:r>
            <a:r>
              <a:rPr sz="2000" dirty="0"/>
              <a:t>):</a:t>
            </a:r>
            <a:endParaRPr sz="2000" b="1" dirty="0"/>
          </a:p>
          <a:p>
            <a:pPr marL="396641" lvl="1" indent="-285750" defTabSz="443564">
              <a:lnSpc>
                <a:spcPct val="99000"/>
              </a:lnSpc>
              <a:spcBef>
                <a:spcPts val="0"/>
              </a:spcBef>
              <a:buSzPct val="110000"/>
              <a:buFont typeface="Arial"/>
              <a:defRPr sz="1400"/>
            </a:pPr>
            <a:r>
              <a:rPr sz="2000" dirty="0"/>
              <a:t>Center for Functional Nanomaterials (</a:t>
            </a:r>
            <a:r>
              <a:rPr sz="2000" b="1" dirty="0"/>
              <a:t>CFN</a:t>
            </a:r>
            <a:r>
              <a:rPr sz="2000" dirty="0"/>
              <a:t>):</a:t>
            </a:r>
            <a:endParaRPr sz="2000" b="1" dirty="0"/>
          </a:p>
          <a:p>
            <a:pPr marL="396641" lvl="1" indent="-285750" defTabSz="443564">
              <a:lnSpc>
                <a:spcPct val="99000"/>
              </a:lnSpc>
              <a:spcBef>
                <a:spcPts val="0"/>
              </a:spcBef>
              <a:buSzPct val="110000"/>
              <a:buFont typeface="Arial"/>
              <a:defRPr sz="1400"/>
            </a:pPr>
            <a:r>
              <a:rPr sz="2000" dirty="0"/>
              <a:t>Accelerator Test Facility (</a:t>
            </a:r>
            <a:r>
              <a:rPr sz="2000" b="1" dirty="0"/>
              <a:t>ATF</a:t>
            </a:r>
            <a:r>
              <a:rPr sz="2000" dirty="0"/>
              <a:t>)</a:t>
            </a:r>
            <a:endParaRPr sz="2000" b="1" dirty="0"/>
          </a:p>
          <a:p>
            <a:pPr marL="396641" lvl="1" indent="-285750" defTabSz="443564">
              <a:lnSpc>
                <a:spcPct val="99000"/>
              </a:lnSpc>
              <a:spcBef>
                <a:spcPts val="0"/>
              </a:spcBef>
              <a:buSzPct val="110000"/>
              <a:buFont typeface="Arial"/>
              <a:defRPr sz="1400"/>
            </a:pPr>
            <a:r>
              <a:rPr sz="2000" dirty="0"/>
              <a:t>Large Hadron Collider (LHC) </a:t>
            </a:r>
            <a:r>
              <a:rPr sz="2000" b="1" dirty="0"/>
              <a:t>ATLAS</a:t>
            </a:r>
            <a:r>
              <a:rPr sz="2000" dirty="0"/>
              <a:t>: largest Tier 1 Center outside CERN</a:t>
            </a:r>
            <a:endParaRPr sz="2000" b="1" dirty="0"/>
          </a:p>
          <a:p>
            <a:pPr marL="396641" lvl="1" indent="-285750" defTabSz="443564">
              <a:lnSpc>
                <a:spcPct val="99000"/>
              </a:lnSpc>
              <a:spcBef>
                <a:spcPts val="0"/>
              </a:spcBef>
              <a:buSzPct val="110000"/>
              <a:buFont typeface="Arial"/>
              <a:defRPr sz="1400"/>
            </a:pPr>
            <a:r>
              <a:rPr sz="2000" dirty="0"/>
              <a:t>Atmospheric Radiation Measurement (</a:t>
            </a:r>
            <a:r>
              <a:rPr sz="2000" b="1" dirty="0"/>
              <a:t>ARM</a:t>
            </a:r>
            <a:r>
              <a:rPr sz="2000" dirty="0"/>
              <a:t>) program</a:t>
            </a:r>
            <a:endParaRPr lang="en-US" sz="2000" b="1" dirty="0"/>
          </a:p>
          <a:p>
            <a:pPr marL="396641" lvl="1" indent="-285750" defTabSz="443564">
              <a:lnSpc>
                <a:spcPct val="99000"/>
              </a:lnSpc>
              <a:spcBef>
                <a:spcPts val="0"/>
              </a:spcBef>
              <a:buSzPct val="110000"/>
              <a:buFont typeface="Arial"/>
              <a:defRPr sz="1400"/>
            </a:pPr>
            <a:r>
              <a:rPr sz="2000" b="1" dirty="0"/>
              <a:t>Belle II</a:t>
            </a:r>
            <a:r>
              <a:rPr sz="2000" b="0" dirty="0"/>
              <a:t>: computing for neutrino experiment</a:t>
            </a:r>
          </a:p>
          <a:p>
            <a:pPr marL="396641" lvl="1" indent="-285750" defTabSz="443564">
              <a:lnSpc>
                <a:spcPct val="99000"/>
              </a:lnSpc>
              <a:spcBef>
                <a:spcPts val="0"/>
              </a:spcBef>
              <a:buSzPct val="110000"/>
              <a:buFont typeface="Arial"/>
              <a:defRPr sz="1400"/>
            </a:pPr>
            <a:r>
              <a:rPr sz="2000" dirty="0"/>
              <a:t>Quantum chromodynamics (</a:t>
            </a:r>
            <a:r>
              <a:rPr sz="2000" b="1" dirty="0"/>
              <a:t>QCD</a:t>
            </a:r>
            <a:r>
              <a:rPr sz="2000" dirty="0"/>
              <a:t>) computing facilities for BNL, RIKEN, &amp; US QCD communities</a:t>
            </a:r>
          </a:p>
        </p:txBody>
      </p:sp>
      <p:grpSp>
        <p:nvGrpSpPr>
          <p:cNvPr id="320" name="Group 320"/>
          <p:cNvGrpSpPr/>
          <p:nvPr/>
        </p:nvGrpSpPr>
        <p:grpSpPr>
          <a:xfrm>
            <a:off x="5939006" y="1003960"/>
            <a:ext cx="2369359" cy="4850079"/>
            <a:chOff x="0" y="0"/>
            <a:chExt cx="2369357" cy="4850078"/>
          </a:xfrm>
        </p:grpSpPr>
        <p:pic>
          <p:nvPicPr>
            <p:cNvPr id="310" name="image14.jpeg" descr="google rhic incline"/>
            <p:cNvPicPr>
              <a:picLocks noChangeAspect="1"/>
            </p:cNvPicPr>
            <p:nvPr/>
          </p:nvPicPr>
          <p:blipFill>
            <a:blip r:embed="rId2">
              <a:extLst/>
            </a:blip>
            <a:srcRect b="34815"/>
            <a:stretch>
              <a:fillRect/>
            </a:stretch>
          </p:blipFill>
          <p:spPr>
            <a:xfrm>
              <a:off x="586131" y="-1"/>
              <a:ext cx="1780460" cy="948345"/>
            </a:xfrm>
            <a:prstGeom prst="rect">
              <a:avLst/>
            </a:prstGeom>
            <a:ln w="12700" cap="flat">
              <a:noFill/>
              <a:miter lim="400000"/>
            </a:ln>
            <a:effectLst>
              <a:outerShdw blurRad="101600" dist="101600" dir="2700000" rotWithShape="0">
                <a:srgbClr val="000000">
                  <a:alpha val="75000"/>
                </a:srgbClr>
              </a:outerShdw>
            </a:effectLst>
          </p:spPr>
        </p:pic>
        <p:pic>
          <p:nvPicPr>
            <p:cNvPr id="311" name="image15.png"/>
            <p:cNvPicPr>
              <a:picLocks noChangeAspect="1"/>
            </p:cNvPicPr>
            <p:nvPr/>
          </p:nvPicPr>
          <p:blipFill>
            <a:blip r:embed="rId3">
              <a:extLst/>
            </a:blip>
            <a:stretch>
              <a:fillRect/>
            </a:stretch>
          </p:blipFill>
          <p:spPr>
            <a:xfrm>
              <a:off x="586132" y="1124511"/>
              <a:ext cx="1783226" cy="638883"/>
            </a:xfrm>
            <a:prstGeom prst="rect">
              <a:avLst/>
            </a:prstGeom>
            <a:ln w="12700" cap="flat">
              <a:noFill/>
              <a:miter lim="400000"/>
            </a:ln>
            <a:effectLst>
              <a:outerShdw blurRad="152400" dist="101600" dir="2700000" rotWithShape="0">
                <a:srgbClr val="000000">
                  <a:alpha val="75000"/>
                </a:srgbClr>
              </a:outerShdw>
            </a:effectLst>
          </p:spPr>
        </p:pic>
        <p:pic>
          <p:nvPicPr>
            <p:cNvPr id="312" name="image16.jpeg" descr="D2790307_CFN-w"/>
            <p:cNvPicPr>
              <a:picLocks noChangeAspect="1"/>
            </p:cNvPicPr>
            <p:nvPr/>
          </p:nvPicPr>
          <p:blipFill>
            <a:blip r:embed="rId4">
              <a:extLst/>
            </a:blip>
            <a:srcRect t="9604"/>
            <a:stretch>
              <a:fillRect/>
            </a:stretch>
          </p:blipFill>
          <p:spPr>
            <a:xfrm>
              <a:off x="586131" y="1939703"/>
              <a:ext cx="1780460" cy="801509"/>
            </a:xfrm>
            <a:prstGeom prst="rect">
              <a:avLst/>
            </a:prstGeom>
            <a:ln w="12700" cap="flat">
              <a:noFill/>
              <a:miter lim="400000"/>
            </a:ln>
            <a:effectLst>
              <a:outerShdw blurRad="152400" dist="101600" dir="2700000" rotWithShape="0">
                <a:srgbClr val="000000">
                  <a:alpha val="75000"/>
                </a:srgbClr>
              </a:outerShdw>
            </a:effectLst>
          </p:spPr>
        </p:pic>
        <p:pic>
          <p:nvPicPr>
            <p:cNvPr id="313" name="image17.jpeg"/>
            <p:cNvPicPr>
              <a:picLocks noChangeAspect="1"/>
            </p:cNvPicPr>
            <p:nvPr/>
          </p:nvPicPr>
          <p:blipFill>
            <a:blip r:embed="rId5">
              <a:extLst/>
            </a:blip>
            <a:srcRect t="38032" b="2463"/>
            <a:stretch>
              <a:fillRect/>
            </a:stretch>
          </p:blipFill>
          <p:spPr>
            <a:xfrm>
              <a:off x="586131" y="4139598"/>
              <a:ext cx="1780460" cy="710480"/>
            </a:xfrm>
            <a:prstGeom prst="rect">
              <a:avLst/>
            </a:prstGeom>
            <a:ln w="12700" cap="flat">
              <a:noFill/>
              <a:miter lim="400000"/>
            </a:ln>
            <a:effectLst>
              <a:outerShdw blurRad="152400" dist="101600" dir="2700000" rotWithShape="0">
                <a:srgbClr val="000000">
                  <a:alpha val="75000"/>
                </a:srgbClr>
              </a:outerShdw>
            </a:effectLst>
          </p:spPr>
        </p:pic>
        <p:sp>
          <p:nvSpPr>
            <p:cNvPr id="314" name="Shape 314"/>
            <p:cNvSpPr/>
            <p:nvPr/>
          </p:nvSpPr>
          <p:spPr>
            <a:xfrm>
              <a:off x="-1" y="3317256"/>
              <a:ext cx="1139494" cy="19355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3279" tIns="33279" rIns="33279" bIns="33279" numCol="1" anchor="t">
              <a:spAutoFit/>
            </a:bodyPr>
            <a:lstStyle>
              <a:lvl1pPr>
                <a:defRPr sz="800" b="1">
                  <a:latin typeface="+mj-lt"/>
                  <a:ea typeface="+mj-ea"/>
                  <a:cs typeface="+mj-cs"/>
                  <a:sym typeface="Helvetica"/>
                </a:defRPr>
              </a:lvl1pPr>
            </a:lstStyle>
            <a:p>
              <a:r>
                <a:t>ATLAS</a:t>
              </a:r>
            </a:p>
          </p:txBody>
        </p:sp>
        <p:sp>
          <p:nvSpPr>
            <p:cNvPr id="315" name="Shape 315"/>
            <p:cNvSpPr/>
            <p:nvPr/>
          </p:nvSpPr>
          <p:spPr>
            <a:xfrm>
              <a:off x="-1" y="4371682"/>
              <a:ext cx="1139494" cy="19355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3279" tIns="33279" rIns="33279" bIns="33279" numCol="1" anchor="t">
              <a:spAutoFit/>
            </a:bodyPr>
            <a:lstStyle>
              <a:lvl1pPr>
                <a:defRPr sz="800" b="1">
                  <a:latin typeface="+mj-lt"/>
                  <a:ea typeface="+mj-ea"/>
                  <a:cs typeface="+mj-cs"/>
                  <a:sym typeface="Helvetica"/>
                </a:defRPr>
              </a:lvl1pPr>
            </a:lstStyle>
            <a:p>
              <a:r>
                <a:t>QCD</a:t>
              </a:r>
            </a:p>
          </p:txBody>
        </p:sp>
        <p:sp>
          <p:nvSpPr>
            <p:cNvPr id="316" name="Shape 316"/>
            <p:cNvSpPr/>
            <p:nvPr/>
          </p:nvSpPr>
          <p:spPr>
            <a:xfrm>
              <a:off x="-1" y="2275526"/>
              <a:ext cx="1139494" cy="19355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3279" tIns="33279" rIns="33279" bIns="33279" numCol="1" anchor="t">
              <a:spAutoFit/>
            </a:bodyPr>
            <a:lstStyle>
              <a:lvl1pPr>
                <a:defRPr sz="800" b="1">
                  <a:latin typeface="+mj-lt"/>
                  <a:ea typeface="+mj-ea"/>
                  <a:cs typeface="+mj-cs"/>
                  <a:sym typeface="Helvetica"/>
                </a:defRPr>
              </a:lvl1pPr>
            </a:lstStyle>
            <a:p>
              <a:r>
                <a:t>CFN</a:t>
              </a:r>
            </a:p>
          </p:txBody>
        </p:sp>
        <p:sp>
          <p:nvSpPr>
            <p:cNvPr id="317" name="Shape 317"/>
            <p:cNvSpPr/>
            <p:nvPr/>
          </p:nvSpPr>
          <p:spPr>
            <a:xfrm>
              <a:off x="-1" y="1320736"/>
              <a:ext cx="1139494" cy="19355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3279" tIns="33279" rIns="33279" bIns="33279" numCol="1" anchor="t">
              <a:spAutoFit/>
            </a:bodyPr>
            <a:lstStyle>
              <a:lvl1pPr>
                <a:defRPr sz="800" b="1">
                  <a:latin typeface="+mj-lt"/>
                  <a:ea typeface="+mj-ea"/>
                  <a:cs typeface="+mj-cs"/>
                  <a:sym typeface="Helvetica"/>
                </a:defRPr>
              </a:lvl1pPr>
            </a:lstStyle>
            <a:p>
              <a:r>
                <a:t>NSLS II</a:t>
              </a:r>
            </a:p>
          </p:txBody>
        </p:sp>
        <p:sp>
          <p:nvSpPr>
            <p:cNvPr id="318" name="Shape 318"/>
            <p:cNvSpPr/>
            <p:nvPr/>
          </p:nvSpPr>
          <p:spPr>
            <a:xfrm>
              <a:off x="-1" y="365946"/>
              <a:ext cx="1139494" cy="19355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3279" tIns="33279" rIns="33279" bIns="33279" numCol="1" anchor="t">
              <a:spAutoFit/>
            </a:bodyPr>
            <a:lstStyle>
              <a:lvl1pPr>
                <a:defRPr sz="800" b="1">
                  <a:latin typeface="+mj-lt"/>
                  <a:ea typeface="+mj-ea"/>
                  <a:cs typeface="+mj-cs"/>
                  <a:sym typeface="Helvetica"/>
                </a:defRPr>
              </a:lvl1pPr>
            </a:lstStyle>
            <a:p>
              <a:r>
                <a:t>RHIC</a:t>
              </a:r>
            </a:p>
          </p:txBody>
        </p:sp>
        <p:pic>
          <p:nvPicPr>
            <p:cNvPr id="319" name="image18.jpeg"/>
            <p:cNvPicPr>
              <a:picLocks noChangeAspect="1"/>
            </p:cNvPicPr>
            <p:nvPr/>
          </p:nvPicPr>
          <p:blipFill>
            <a:blip r:embed="rId6">
              <a:extLst/>
            </a:blip>
            <a:srcRect t="6227" b="6225"/>
            <a:stretch>
              <a:fillRect/>
            </a:stretch>
          </p:blipFill>
          <p:spPr>
            <a:xfrm>
              <a:off x="586131" y="2933248"/>
              <a:ext cx="1780460" cy="1014561"/>
            </a:xfrm>
            <a:prstGeom prst="rect">
              <a:avLst/>
            </a:prstGeom>
            <a:ln w="12700" cap="flat">
              <a:noFill/>
              <a:miter lim="400000"/>
            </a:ln>
            <a:effectLst>
              <a:outerShdw blurRad="152400" dist="101600" dir="2700000" rotWithShape="0">
                <a:srgbClr val="000000">
                  <a:alpha val="75000"/>
                </a:srgbClr>
              </a:outerShdw>
            </a:effectLst>
          </p:spPr>
        </p:pic>
      </p:grpSp>
    </p:spTree>
    <p:extLst>
      <p:ext uri="{BB962C8B-B14F-4D97-AF65-F5344CB8AC3E}">
        <p14:creationId xmlns:p14="http://schemas.microsoft.com/office/powerpoint/2010/main" val="4275877479"/>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p:cNvSpPr>
          <p:nvPr>
            <p:ph type="title"/>
          </p:nvPr>
        </p:nvSpPr>
        <p:spPr>
          <a:xfrm>
            <a:off x="381000" y="301752"/>
            <a:ext cx="8382000" cy="1700216"/>
          </a:xfrm>
          <a:prstGeom prst="rect">
            <a:avLst/>
          </a:prstGeom>
        </p:spPr>
        <p:txBody>
          <a:bodyPr>
            <a:normAutofit/>
          </a:bodyPr>
          <a:lstStyle>
            <a:lvl1pPr>
              <a:defRPr sz="2700"/>
            </a:lvl1pPr>
          </a:lstStyle>
          <a:p>
            <a:r>
              <a:rPr sz="3600" dirty="0"/>
              <a:t>BNL Data and Computing Statistics </a:t>
            </a:r>
          </a:p>
        </p:txBody>
      </p:sp>
      <p:sp>
        <p:nvSpPr>
          <p:cNvPr id="285" name="Shape 285"/>
          <p:cNvSpPr>
            <a:spLocks noGrp="1"/>
          </p:cNvSpPr>
          <p:nvPr>
            <p:ph type="body" sz="half" idx="1"/>
          </p:nvPr>
        </p:nvSpPr>
        <p:spPr>
          <a:xfrm>
            <a:off x="393192" y="1069848"/>
            <a:ext cx="5457085" cy="3978574"/>
          </a:xfrm>
          <a:prstGeom prst="rect">
            <a:avLst/>
          </a:prstGeom>
        </p:spPr>
        <p:txBody>
          <a:bodyPr>
            <a:normAutofit/>
          </a:bodyPr>
          <a:lstStyle/>
          <a:p>
            <a:pPr defTabSz="768094">
              <a:spcBef>
                <a:spcPts val="0"/>
              </a:spcBef>
              <a:spcAft>
                <a:spcPts val="600"/>
              </a:spcAft>
              <a:buClr>
                <a:srgbClr val="000000"/>
              </a:buClr>
              <a:buFont typeface="Arial"/>
              <a:buChar char="•"/>
              <a:defRPr sz="1600" b="1"/>
            </a:pPr>
            <a:r>
              <a:rPr lang="en-US" sz="1700" dirty="0"/>
              <a:t>Largest scientific archive in the U.S.</a:t>
            </a:r>
            <a:r>
              <a:rPr lang="en-US" sz="1700" b="0" dirty="0"/>
              <a:t>, </a:t>
            </a:r>
            <a:r>
              <a:rPr lang="en-US" sz="1700" b="1" dirty="0"/>
              <a:t>3</a:t>
            </a:r>
            <a:r>
              <a:rPr lang="en-US" sz="1700" b="1" baseline="30000" dirty="0"/>
              <a:t>rd</a:t>
            </a:r>
            <a:r>
              <a:rPr lang="en-US" sz="1700" b="1" dirty="0"/>
              <a:t> largest in the world (ECMWF, UKMO)* </a:t>
            </a:r>
          </a:p>
          <a:p>
            <a:pPr defTabSz="768094">
              <a:spcBef>
                <a:spcPts val="0"/>
              </a:spcBef>
              <a:spcAft>
                <a:spcPts val="600"/>
              </a:spcAft>
              <a:buClr>
                <a:srgbClr val="000000"/>
              </a:buClr>
              <a:buFont typeface="Arial"/>
              <a:buChar char="•"/>
              <a:defRPr sz="1800" b="1"/>
            </a:pPr>
            <a:r>
              <a:rPr lang="en-US" sz="1700" dirty="0"/>
              <a:t>99.5% service availability guaranteed</a:t>
            </a:r>
          </a:p>
          <a:p>
            <a:pPr defTabSz="768094">
              <a:spcBef>
                <a:spcPts val="0"/>
              </a:spcBef>
              <a:spcAft>
                <a:spcPts val="600"/>
              </a:spcAft>
              <a:buClr>
                <a:srgbClr val="000000"/>
              </a:buClr>
              <a:buFont typeface="Arial"/>
              <a:buChar char="•"/>
              <a:defRPr sz="1800" b="1"/>
            </a:pPr>
            <a:r>
              <a:rPr sz="1700" dirty="0"/>
              <a:t>2017</a:t>
            </a:r>
            <a:r>
              <a:rPr lang="en-US" sz="1700" dirty="0"/>
              <a:t>:</a:t>
            </a:r>
            <a:r>
              <a:rPr sz="1700" dirty="0"/>
              <a:t> </a:t>
            </a:r>
            <a:endParaRPr lang="en-US" sz="1700" dirty="0"/>
          </a:p>
          <a:p>
            <a:pPr marL="742950" indent="-285750" defTabSz="768094">
              <a:spcBef>
                <a:spcPts val="0"/>
              </a:spcBef>
              <a:spcAft>
                <a:spcPts val="600"/>
              </a:spcAft>
              <a:buClr>
                <a:srgbClr val="000000"/>
              </a:buClr>
              <a:buFont typeface="Arial" panose="020B0604020202020204" pitchFamily="34" charset="0"/>
              <a:buChar char="−"/>
              <a:defRPr sz="1800" b="1"/>
            </a:pPr>
            <a:r>
              <a:rPr lang="en-US" sz="1700" dirty="0"/>
              <a:t>&gt;</a:t>
            </a:r>
            <a:r>
              <a:rPr sz="1700" dirty="0"/>
              <a:t>130 PB </a:t>
            </a:r>
            <a:r>
              <a:rPr sz="1700" b="0" dirty="0"/>
              <a:t>of catalogued data archived for long-term, frequent reuse (+30 PB in 2017)</a:t>
            </a:r>
          </a:p>
          <a:p>
            <a:pPr marL="742950" indent="-285750" defTabSz="768094">
              <a:spcBef>
                <a:spcPts val="0"/>
              </a:spcBef>
              <a:spcAft>
                <a:spcPts val="600"/>
              </a:spcAft>
              <a:buClr>
                <a:srgbClr val="000000"/>
              </a:buClr>
              <a:buFont typeface="Arial" panose="020B0604020202020204" pitchFamily="34" charset="0"/>
              <a:buChar char="−"/>
              <a:defRPr sz="1800" b="1"/>
            </a:pPr>
            <a:r>
              <a:rPr sz="1700" dirty="0"/>
              <a:t>500 PB of data analyzed </a:t>
            </a:r>
            <a:r>
              <a:rPr sz="1700" b="0" dirty="0"/>
              <a:t>(2016, 400 PB)</a:t>
            </a:r>
            <a:endParaRPr sz="1700" dirty="0">
              <a:ea typeface="Calibri"/>
              <a:cs typeface="Calibri"/>
              <a:sym typeface="Calibri"/>
            </a:endParaRPr>
          </a:p>
          <a:p>
            <a:pPr marL="742950" indent="-285750" defTabSz="768094">
              <a:spcBef>
                <a:spcPts val="0"/>
              </a:spcBef>
              <a:spcAft>
                <a:spcPts val="600"/>
              </a:spcAft>
              <a:buClr>
                <a:srgbClr val="000000"/>
              </a:buClr>
              <a:buFont typeface="Arial" panose="020B0604020202020204" pitchFamily="34" charset="0"/>
              <a:buChar char="−"/>
              <a:defRPr sz="1800" b="1"/>
            </a:pPr>
            <a:r>
              <a:rPr sz="1700" dirty="0"/>
              <a:t>~4 PF HTC and HPC computing –  </a:t>
            </a:r>
            <a:r>
              <a:rPr lang="en-US" sz="1700" dirty="0"/>
              <a:t>Broadwell/P100</a:t>
            </a:r>
            <a:r>
              <a:rPr sz="1700" dirty="0"/>
              <a:t>, KNL, </a:t>
            </a:r>
            <a:r>
              <a:rPr sz="1700" dirty="0" err="1"/>
              <a:t>Skylake</a:t>
            </a:r>
            <a:endParaRPr sz="1700" dirty="0"/>
          </a:p>
        </p:txBody>
      </p:sp>
      <p:pic>
        <p:nvPicPr>
          <p:cNvPr id="286" name="image19.jpeg" descr="D098021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982787" y="1353638"/>
            <a:ext cx="2482721" cy="4607979"/>
          </a:xfrm>
          <a:prstGeom prst="rect">
            <a:avLst/>
          </a:prstGeom>
          <a:ln w="12700">
            <a:miter lim="400000"/>
          </a:ln>
        </p:spPr>
      </p:pic>
      <p:sp>
        <p:nvSpPr>
          <p:cNvPr id="288" name="Shape 288"/>
          <p:cNvSpPr/>
          <p:nvPr/>
        </p:nvSpPr>
        <p:spPr>
          <a:xfrm>
            <a:off x="2780577" y="6405190"/>
            <a:ext cx="3592450" cy="222104"/>
          </a:xfrm>
          <a:prstGeom prst="rect">
            <a:avLst/>
          </a:prstGeom>
          <a:ln w="12700">
            <a:miter lim="400000"/>
          </a:ln>
          <a:extLst>
            <a:ext uri="{C572A759-6A51-4108-AA02-DFA0A04FC94B}">
              <ma14:wrappingTextBoxFlag xmlns:ma14="http://schemas.microsoft.com/office/mac/drawingml/2011/main" xmlns="" val="1"/>
            </a:ext>
          </a:extLst>
        </p:spPr>
        <p:txBody>
          <a:bodyPr wrap="none" lIns="34286" tIns="34286" rIns="34286" bIns="34286">
            <a:spAutoFit/>
          </a:bodyPr>
          <a:lstStyle/>
          <a:p>
            <a:pPr defTabSz="914380">
              <a:lnSpc>
                <a:spcPct val="81000"/>
              </a:lnSpc>
              <a:spcBef>
                <a:spcPts val="100"/>
              </a:spcBef>
              <a:tabLst>
                <a:tab pos="1371600" algn="l"/>
                <a:tab pos="3086100" algn="l"/>
              </a:tabLst>
              <a:defRPr sz="1200">
                <a:solidFill>
                  <a:srgbClr val="000000"/>
                </a:solidFill>
                <a:latin typeface="Calibri"/>
                <a:ea typeface="Calibri"/>
                <a:cs typeface="Calibri"/>
                <a:sym typeface="Calibri"/>
              </a:defRPr>
            </a:pPr>
            <a:r>
              <a:rPr dirty="0"/>
              <a:t>*</a:t>
            </a:r>
            <a:r>
              <a:rPr b="1" u="sng" dirty="0">
                <a:solidFill>
                  <a:srgbClr val="0000FF"/>
                </a:solidFill>
                <a:uFill>
                  <a:solidFill>
                    <a:srgbClr val="0000FF"/>
                  </a:solidFill>
                </a:uFill>
                <a:hlinkClick r:id="rId4"/>
              </a:rPr>
              <a:t>http://www.hpss-collaboration.org/customersT.shtml</a:t>
            </a:r>
          </a:p>
        </p:txBody>
      </p:sp>
      <p:sp>
        <p:nvSpPr>
          <p:cNvPr id="2" name="Slide Number Placeholder 1"/>
          <p:cNvSpPr>
            <a:spLocks noGrp="1"/>
          </p:cNvSpPr>
          <p:nvPr>
            <p:ph type="sldNum" sz="quarter" idx="2"/>
          </p:nvPr>
        </p:nvSpPr>
        <p:spPr/>
        <p:txBody>
          <a:bodyPr/>
          <a:lstStyle/>
          <a:p>
            <a:fld id="{86CB4B4D-7CA3-9044-876B-883B54F8677D}" type="slidenum">
              <a:rPr lang="en-US" smtClean="0"/>
              <a:t>3</a:t>
            </a:fld>
            <a:endParaRPr lang="en-US"/>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6488" y="3754438"/>
            <a:ext cx="3767137" cy="22256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428750" y="5991322"/>
            <a:ext cx="3076575" cy="276999"/>
          </a:xfrm>
          <a:prstGeom prst="rect">
            <a:avLst/>
          </a:prstGeom>
          <a:noFill/>
        </p:spPr>
        <p:txBody>
          <a:bodyPr wrap="square" rtlCol="0">
            <a:spAutoFit/>
          </a:bodyPr>
          <a:lstStyle/>
          <a:p>
            <a:pPr algn="ctr"/>
            <a:r>
              <a:rPr lang="en-US" sz="1200" dirty="0"/>
              <a:t>2018 expected: 9 PB/month,110 PB/year</a:t>
            </a:r>
          </a:p>
        </p:txBody>
      </p:sp>
      <p:sp>
        <p:nvSpPr>
          <p:cNvPr id="11" name="TextBox 10"/>
          <p:cNvSpPr txBox="1"/>
          <p:nvPr/>
        </p:nvSpPr>
        <p:spPr>
          <a:xfrm>
            <a:off x="5982787" y="5981120"/>
            <a:ext cx="2482721" cy="276999"/>
          </a:xfrm>
          <a:prstGeom prst="rect">
            <a:avLst/>
          </a:prstGeom>
          <a:noFill/>
        </p:spPr>
        <p:txBody>
          <a:bodyPr wrap="square" rtlCol="0">
            <a:spAutoFit/>
          </a:bodyPr>
          <a:lstStyle/>
          <a:p>
            <a:pPr algn="ctr"/>
            <a:r>
              <a:rPr lang="en-US" sz="1200" dirty="0"/>
              <a:t>Tape library</a:t>
            </a:r>
          </a:p>
        </p:txBody>
      </p:sp>
    </p:spTree>
    <p:extLst>
      <p:ext uri="{BB962C8B-B14F-4D97-AF65-F5344CB8AC3E}">
        <p14:creationId xmlns:p14="http://schemas.microsoft.com/office/powerpoint/2010/main" val="261317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Shape 417"/>
          <p:cNvSpPr>
            <a:spLocks noGrp="1"/>
          </p:cNvSpPr>
          <p:nvPr>
            <p:ph type="body" idx="1"/>
          </p:nvPr>
        </p:nvSpPr>
        <p:spPr>
          <a:xfrm>
            <a:off x="431800" y="1371600"/>
            <a:ext cx="8407400" cy="5029200"/>
          </a:xfrm>
          <a:prstGeom prst="rect">
            <a:avLst/>
          </a:prstGeom>
        </p:spPr>
        <p:txBody>
          <a:bodyPr/>
          <a:lstStyle/>
          <a:p>
            <a:pPr defTabSz="868658">
              <a:lnSpc>
                <a:spcPct val="81000"/>
              </a:lnSpc>
              <a:spcBef>
                <a:spcPts val="900"/>
              </a:spcBef>
              <a:buFont typeface="Arial"/>
              <a:buChar char="•"/>
              <a:defRPr sz="1700" b="1"/>
            </a:pPr>
            <a:r>
              <a:rPr dirty="0"/>
              <a:t>Real-time analysis of ultra-high-throughput data streams</a:t>
            </a:r>
            <a:endParaRPr sz="1800" dirty="0"/>
          </a:p>
          <a:p>
            <a:pPr marL="1068696" lvl="1" indent="-285750" defTabSz="868658">
              <a:lnSpc>
                <a:spcPct val="81000"/>
              </a:lnSpc>
              <a:spcBef>
                <a:spcPts val="400"/>
              </a:spcBef>
              <a:buFont typeface="Arial"/>
              <a:defRPr sz="1700" b="1" i="1"/>
            </a:pPr>
            <a:r>
              <a:rPr dirty="0"/>
              <a:t>Required by</a:t>
            </a:r>
            <a:r>
              <a:rPr i="0" dirty="0"/>
              <a:t>: </a:t>
            </a:r>
            <a:r>
              <a:rPr b="0" i="0" dirty="0"/>
              <a:t>new in situ and in operando experiments at large-scale facilities (e.g., NSLS-II, CF, and RHIC); data-intensive science workflows possible in the </a:t>
            </a:r>
            <a:r>
              <a:rPr b="0" i="0" dirty="0" err="1"/>
              <a:t>Exascale</a:t>
            </a:r>
            <a:r>
              <a:rPr b="0" i="0" dirty="0"/>
              <a:t> Computing Project</a:t>
            </a:r>
          </a:p>
          <a:p>
            <a:pPr marL="1068696" lvl="1" indent="-285750" defTabSz="868658">
              <a:lnSpc>
                <a:spcPct val="81000"/>
              </a:lnSpc>
              <a:spcBef>
                <a:spcPts val="900"/>
              </a:spcBef>
              <a:buFont typeface="Arial"/>
              <a:defRPr sz="1700" b="1" i="1"/>
            </a:pPr>
            <a:r>
              <a:rPr dirty="0"/>
              <a:t>Research:</a:t>
            </a:r>
            <a:r>
              <a:rPr b="0" i="0" dirty="0"/>
              <a:t> integrated, extreme-scale machine learning and visual analytics methods for the real-time analysis and interpretation of streaming data  </a:t>
            </a:r>
            <a:endParaRPr sz="1400" dirty="0"/>
          </a:p>
          <a:p>
            <a:pPr defTabSz="868658">
              <a:lnSpc>
                <a:spcPct val="81000"/>
              </a:lnSpc>
              <a:spcBef>
                <a:spcPts val="900"/>
              </a:spcBef>
              <a:buFont typeface="Arial"/>
              <a:buChar char="•"/>
              <a:defRPr sz="1700" b="1"/>
            </a:pPr>
            <a:r>
              <a:rPr dirty="0"/>
              <a:t>Autonomous optimal experimental design </a:t>
            </a:r>
          </a:p>
          <a:p>
            <a:pPr marL="1068696" lvl="1" indent="-285750" defTabSz="868658">
              <a:lnSpc>
                <a:spcPct val="81000"/>
              </a:lnSpc>
              <a:spcBef>
                <a:spcPts val="900"/>
              </a:spcBef>
              <a:buFont typeface="Arial"/>
              <a:defRPr sz="1700" b="1" i="1"/>
            </a:pPr>
            <a:r>
              <a:rPr dirty="0"/>
              <a:t>Required by: </a:t>
            </a:r>
            <a:r>
              <a:rPr b="0" i="0" dirty="0"/>
              <a:t>high-throughput experiments, complex multi-modal experimental studies, combinatorial or ensemble numerical modeling studies</a:t>
            </a:r>
          </a:p>
          <a:p>
            <a:pPr marL="1068696" lvl="1" indent="-285750" defTabSz="868658">
              <a:lnSpc>
                <a:spcPct val="81000"/>
              </a:lnSpc>
              <a:spcBef>
                <a:spcPts val="900"/>
              </a:spcBef>
              <a:buFont typeface="Arial"/>
              <a:defRPr sz="1700" b="1" i="1"/>
            </a:pPr>
            <a:r>
              <a:rPr dirty="0"/>
              <a:t>Research:</a:t>
            </a:r>
            <a:r>
              <a:rPr b="0" dirty="0"/>
              <a:t> </a:t>
            </a:r>
            <a:r>
              <a:rPr b="0" i="0" dirty="0"/>
              <a:t>g</a:t>
            </a:r>
            <a:r>
              <a:rPr b="0" i="0" dirty="0">
                <a:uFill>
                  <a:solidFill>
                    <a:srgbClr val="000000"/>
                  </a:solidFill>
                </a:uFill>
              </a:rPr>
              <a:t>oal-driven capability that optimally leverages theory, modeling/simulation, and experiments for the autonomous design and execution of experiments</a:t>
            </a:r>
            <a:endParaRPr sz="1400" dirty="0"/>
          </a:p>
          <a:p>
            <a:pPr defTabSz="868658">
              <a:lnSpc>
                <a:spcPct val="81000"/>
              </a:lnSpc>
              <a:spcBef>
                <a:spcPts val="900"/>
              </a:spcBef>
              <a:buFont typeface="Arial"/>
              <a:buChar char="•"/>
              <a:defRPr sz="1700" b="1"/>
            </a:pPr>
            <a:r>
              <a:rPr dirty="0"/>
              <a:t>Interactive exploration of multi-petabyte scientific data sets</a:t>
            </a:r>
            <a:endParaRPr sz="1800" dirty="0"/>
          </a:p>
          <a:p>
            <a:pPr marL="1068696" lvl="1" indent="-285750" defTabSz="868658">
              <a:lnSpc>
                <a:spcPct val="81000"/>
              </a:lnSpc>
              <a:spcBef>
                <a:spcPts val="400"/>
              </a:spcBef>
              <a:buFont typeface="Arial"/>
              <a:defRPr sz="1700" b="1" i="1"/>
            </a:pPr>
            <a:r>
              <a:rPr dirty="0"/>
              <a:t>Required by:</a:t>
            </a:r>
            <a:r>
              <a:rPr i="0" dirty="0"/>
              <a:t> </a:t>
            </a:r>
            <a:r>
              <a:rPr b="0" i="0" dirty="0"/>
              <a:t>nuclear and high-energy physics, computational biology, and climate science communities with multi-petabyte data collections</a:t>
            </a:r>
            <a:endParaRPr sz="1400" dirty="0"/>
          </a:p>
          <a:p>
            <a:pPr marL="1068696" lvl="1" indent="-285750" defTabSz="868658">
              <a:lnSpc>
                <a:spcPct val="81000"/>
              </a:lnSpc>
              <a:spcBef>
                <a:spcPts val="400"/>
              </a:spcBef>
              <a:buFont typeface="Arial"/>
              <a:defRPr sz="1700" b="1" i="1"/>
            </a:pPr>
            <a:r>
              <a:rPr dirty="0"/>
              <a:t>Research:</a:t>
            </a:r>
            <a:r>
              <a:rPr b="0" i="0" dirty="0"/>
              <a:t> integrated research into the required novel hardware, system software, programming models, analysis and visual analytics paradigms</a:t>
            </a:r>
          </a:p>
        </p:txBody>
      </p:sp>
      <p:sp>
        <p:nvSpPr>
          <p:cNvPr id="5" name="Title 1"/>
          <p:cNvSpPr txBox="1">
            <a:spLocks/>
          </p:cNvSpPr>
          <p:nvPr/>
        </p:nvSpPr>
        <p:spPr>
          <a:xfrm>
            <a:off x="357809" y="218668"/>
            <a:ext cx="8328991"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3600"/>
              <a:t>Making Sense of Data at Exabyte Scale and Beyond</a:t>
            </a:r>
            <a:endParaRPr lang="en-US" sz="3600" dirty="0"/>
          </a:p>
        </p:txBody>
      </p:sp>
    </p:spTree>
    <p:extLst>
      <p:ext uri="{BB962C8B-B14F-4D97-AF65-F5344CB8AC3E}">
        <p14:creationId xmlns:p14="http://schemas.microsoft.com/office/powerpoint/2010/main" val="1499008799"/>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Impactful Machine Learning</a:t>
            </a:r>
          </a:p>
        </p:txBody>
      </p:sp>
      <p:sp>
        <p:nvSpPr>
          <p:cNvPr id="3" name="Content Placeholder 2"/>
          <p:cNvSpPr>
            <a:spLocks noGrp="1"/>
          </p:cNvSpPr>
          <p:nvPr>
            <p:ph idx="1"/>
          </p:nvPr>
        </p:nvSpPr>
        <p:spPr>
          <a:xfrm>
            <a:off x="342194" y="967689"/>
            <a:ext cx="5090492" cy="5616474"/>
          </a:xfrm>
        </p:spPr>
        <p:txBody>
          <a:bodyPr>
            <a:noAutofit/>
          </a:bodyPr>
          <a:lstStyle/>
          <a:p>
            <a:pPr>
              <a:spcBef>
                <a:spcPts val="0"/>
              </a:spcBef>
              <a:spcAft>
                <a:spcPts val="1000"/>
              </a:spcAft>
            </a:pPr>
            <a:r>
              <a:rPr lang="en-US" sz="2000" dirty="0"/>
              <a:t>Research Leaders in extreme scale, science specific new Machine Learning Methods</a:t>
            </a:r>
          </a:p>
          <a:p>
            <a:pPr>
              <a:spcBef>
                <a:spcPts val="0"/>
              </a:spcBef>
              <a:spcAft>
                <a:spcPts val="1000"/>
              </a:spcAft>
            </a:pPr>
            <a:r>
              <a:rPr lang="en-US" sz="2000" dirty="0"/>
              <a:t>Joint Research Center for </a:t>
            </a:r>
            <a:r>
              <a:rPr lang="en-US" sz="2000" b="1" dirty="0"/>
              <a:t>Machine Learning @ Scale</a:t>
            </a:r>
            <a:r>
              <a:rPr lang="en-US" sz="2000" dirty="0"/>
              <a:t> with Carnegie Mellon University</a:t>
            </a:r>
          </a:p>
          <a:p>
            <a:pPr>
              <a:spcBef>
                <a:spcPts val="0"/>
              </a:spcBef>
              <a:spcAft>
                <a:spcPts val="1000"/>
              </a:spcAft>
            </a:pPr>
            <a:r>
              <a:rPr lang="en-US" sz="2000" dirty="0"/>
              <a:t>Advanced analysis deployed at several NSLS-II beamlines (HXN, ISS, XPD, CMS) and CFN instruments. Similar techniques now also applied to national security challenges.</a:t>
            </a:r>
          </a:p>
          <a:p>
            <a:pPr>
              <a:lnSpc>
                <a:spcPct val="81000"/>
              </a:lnSpc>
              <a:defRPr sz="1600"/>
            </a:pPr>
            <a:r>
              <a:rPr lang="en-US" sz="2000" dirty="0"/>
              <a:t>Extreme-Scale Multi-Modal Learning Methods for </a:t>
            </a:r>
            <a:r>
              <a:rPr lang="en-US" sz="2000" dirty="0" err="1"/>
              <a:t>Spatio</a:t>
            </a:r>
            <a:r>
              <a:rPr lang="en-US" sz="2000" dirty="0"/>
              <a:t>-Temporal Data were also successfully applied to Alzheimer’s detection and prognosis.</a:t>
            </a:r>
          </a:p>
          <a:p>
            <a:pPr>
              <a:lnSpc>
                <a:spcPct val="81000"/>
              </a:lnSpc>
              <a:defRPr sz="1600"/>
            </a:pPr>
            <a:r>
              <a:rPr lang="en-US" sz="2000" dirty="0"/>
              <a:t>Leading new </a:t>
            </a:r>
            <a:r>
              <a:rPr lang="en-US" sz="2000" dirty="0" err="1"/>
              <a:t>Exascale</a:t>
            </a:r>
            <a:r>
              <a:rPr lang="en-US" sz="2000" dirty="0"/>
              <a:t> Machine Learning project.</a:t>
            </a:r>
          </a:p>
          <a:p>
            <a:pPr lvl="1">
              <a:lnSpc>
                <a:spcPct val="81000"/>
              </a:lnSpc>
              <a:defRPr sz="1600"/>
            </a:pPr>
            <a:endParaRPr lang="en-US" sz="1800" dirty="0"/>
          </a:p>
        </p:txBody>
      </p:sp>
      <p:sp>
        <p:nvSpPr>
          <p:cNvPr id="11" name="Slide Number Placeholder 10"/>
          <p:cNvSpPr>
            <a:spLocks noGrp="1"/>
          </p:cNvSpPr>
          <p:nvPr>
            <p:ph type="sldNum" sz="quarter" idx="12"/>
          </p:nvPr>
        </p:nvSpPr>
        <p:spPr/>
        <p:txBody>
          <a:bodyPr/>
          <a:lstStyle/>
          <a:p>
            <a:fld id="{716D9922-87B3-6043-9531-5184EA303DC1}" type="slidenum">
              <a:rPr lang="en-US" smtClean="0"/>
              <a:t>5</a:t>
            </a:fld>
            <a:endParaRPr lang="en-US"/>
          </a:p>
        </p:txBody>
      </p:sp>
      <p:pic>
        <p:nvPicPr>
          <p:cNvPr id="12" name="image6.tif"/>
          <p:cNvPicPr>
            <a:picLocks noChangeAspect="1"/>
          </p:cNvPicPr>
          <p:nvPr/>
        </p:nvPicPr>
        <p:blipFill>
          <a:blip r:embed="rId3">
            <a:extLst/>
          </a:blip>
          <a:stretch>
            <a:fillRect/>
          </a:stretch>
        </p:blipFill>
        <p:spPr>
          <a:xfrm>
            <a:off x="5632961" y="4189777"/>
            <a:ext cx="3219953" cy="1423184"/>
          </a:xfrm>
          <a:prstGeom prst="rect">
            <a:avLst/>
          </a:prstGeom>
          <a:ln w="12700">
            <a:miter lim="400000"/>
          </a:ln>
        </p:spPr>
      </p:pic>
      <p:grpSp>
        <p:nvGrpSpPr>
          <p:cNvPr id="13" name="Group 12">
            <a:extLst>
              <a:ext uri="{FF2B5EF4-FFF2-40B4-BE49-F238E27FC236}">
                <a16:creationId xmlns:a16="http://schemas.microsoft.com/office/drawing/2014/main" id="{CB65A28A-913A-40FB-9B7A-462F4039D33E}"/>
              </a:ext>
            </a:extLst>
          </p:cNvPr>
          <p:cNvGrpSpPr/>
          <p:nvPr/>
        </p:nvGrpSpPr>
        <p:grpSpPr>
          <a:xfrm>
            <a:off x="5587864" y="1150853"/>
            <a:ext cx="2995439" cy="1104741"/>
            <a:chOff x="4139201" y="1219200"/>
            <a:chExt cx="4865956" cy="1759481"/>
          </a:xfrm>
        </p:grpSpPr>
        <p:pic>
          <p:nvPicPr>
            <p:cNvPr id="14" name="Content Placeholder 5">
              <a:extLst>
                <a:ext uri="{FF2B5EF4-FFF2-40B4-BE49-F238E27FC236}">
                  <a16:creationId xmlns:a16="http://schemas.microsoft.com/office/drawing/2014/main" id="{1A0CBD62-2961-49F0-BDFF-1C1F59C7ABED}"/>
                </a:ext>
              </a:extLst>
            </p:cNvPr>
            <p:cNvPicPr>
              <a:picLocks noChangeAspect="1"/>
            </p:cNvPicPr>
            <p:nvPr/>
          </p:nvPicPr>
          <p:blipFill>
            <a:blip r:embed="rId4"/>
            <a:stretch>
              <a:fillRect/>
            </a:stretch>
          </p:blipFill>
          <p:spPr>
            <a:xfrm>
              <a:off x="5962192" y="1571125"/>
              <a:ext cx="1258217" cy="838363"/>
            </a:xfrm>
            <a:prstGeom prst="rect">
              <a:avLst/>
            </a:prstGeom>
            <a:ln w="12700">
              <a:miter lim="400000"/>
            </a:ln>
            <a:extLst>
              <a:ext uri="{C572A759-6A51-4108-AA02-DFA0A04FC94B}">
                <ma14:wrappingTextBoxFlag xmlns:ma14="http://schemas.microsoft.com/office/mac/drawingml/2011/main" xmlns="" val="1"/>
              </a:ext>
            </a:extLst>
          </p:spPr>
        </p:pic>
        <p:pic>
          <p:nvPicPr>
            <p:cNvPr id="15" name="Picture 14">
              <a:extLst>
                <a:ext uri="{FF2B5EF4-FFF2-40B4-BE49-F238E27FC236}">
                  <a16:creationId xmlns:a16="http://schemas.microsoft.com/office/drawing/2014/main" id="{EFF1DEF6-A9C3-4C7B-BA11-B2EFE9466A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1000" y="1223089"/>
              <a:ext cx="1377899" cy="1476320"/>
            </a:xfrm>
            <a:prstGeom prst="rect">
              <a:avLst/>
            </a:prstGeom>
          </p:spPr>
        </p:pic>
        <p:pic>
          <p:nvPicPr>
            <p:cNvPr id="16" name="Picture 15">
              <a:extLst>
                <a:ext uri="{FF2B5EF4-FFF2-40B4-BE49-F238E27FC236}">
                  <a16:creationId xmlns:a16="http://schemas.microsoft.com/office/drawing/2014/main" id="{0A819A97-0D5C-4FEA-8482-6B2E083CA1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00" y="1219200"/>
              <a:ext cx="1385157" cy="1484097"/>
            </a:xfrm>
            <a:prstGeom prst="rect">
              <a:avLst/>
            </a:prstGeom>
          </p:spPr>
        </p:pic>
        <p:sp>
          <p:nvSpPr>
            <p:cNvPr id="17" name="Rectangle 16">
              <a:extLst>
                <a:ext uri="{FF2B5EF4-FFF2-40B4-BE49-F238E27FC236}">
                  <a16:creationId xmlns:a16="http://schemas.microsoft.com/office/drawing/2014/main" id="{477C46B9-16D0-426C-B7C0-214C67CBCDDC}"/>
                </a:ext>
              </a:extLst>
            </p:cNvPr>
            <p:cNvSpPr/>
            <p:nvPr/>
          </p:nvSpPr>
          <p:spPr>
            <a:xfrm>
              <a:off x="5905500" y="1495005"/>
              <a:ext cx="1371600" cy="990601"/>
            </a:xfrm>
            <a:prstGeom prst="rect">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cxnSp>
          <p:nvCxnSpPr>
            <p:cNvPr id="18" name="Straight Arrow Connector 17">
              <a:extLst>
                <a:ext uri="{FF2B5EF4-FFF2-40B4-BE49-F238E27FC236}">
                  <a16:creationId xmlns:a16="http://schemas.microsoft.com/office/drawing/2014/main" id="{025E60E5-4787-424A-8D7E-4530773B5E0C}"/>
                </a:ext>
              </a:extLst>
            </p:cNvPr>
            <p:cNvCxnSpPr/>
            <p:nvPr/>
          </p:nvCxnSpPr>
          <p:spPr>
            <a:xfrm>
              <a:off x="5568899" y="1961248"/>
              <a:ext cx="304800" cy="0"/>
            </a:xfrm>
            <a:prstGeom prst="straightConnector1">
              <a:avLst/>
            </a:prstGeom>
            <a:noFill/>
            <a:ln w="3810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9" name="Straight Arrow Connector 18">
              <a:extLst>
                <a:ext uri="{FF2B5EF4-FFF2-40B4-BE49-F238E27FC236}">
                  <a16:creationId xmlns:a16="http://schemas.microsoft.com/office/drawing/2014/main" id="{62C7480D-2FE3-4BB5-8AF3-2815D46FB77F}"/>
                </a:ext>
              </a:extLst>
            </p:cNvPr>
            <p:cNvCxnSpPr/>
            <p:nvPr/>
          </p:nvCxnSpPr>
          <p:spPr>
            <a:xfrm>
              <a:off x="7304202" y="1961248"/>
              <a:ext cx="304800" cy="0"/>
            </a:xfrm>
            <a:prstGeom prst="straightConnector1">
              <a:avLst/>
            </a:prstGeom>
            <a:noFill/>
            <a:ln w="3810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20" name="Rectangle 19">
              <a:extLst>
                <a:ext uri="{FF2B5EF4-FFF2-40B4-BE49-F238E27FC236}">
                  <a16:creationId xmlns:a16="http://schemas.microsoft.com/office/drawing/2014/main" id="{FE15EF80-9E22-4A72-9BB1-CBBECA27D77F}"/>
                </a:ext>
              </a:extLst>
            </p:cNvPr>
            <p:cNvSpPr/>
            <p:nvPr/>
          </p:nvSpPr>
          <p:spPr>
            <a:xfrm>
              <a:off x="4139201" y="2682048"/>
              <a:ext cx="1481496" cy="276999"/>
            </a:xfrm>
            <a:prstGeom prst="rect">
              <a:avLst/>
            </a:prstGeom>
          </p:spPr>
          <p:txBody>
            <a:bodyPr wrap="none">
              <a:spAutoFit/>
            </a:bodyPr>
            <a:lstStyle/>
            <a:p>
              <a:r>
                <a:rPr lang="en-US" altLang="zh-CN" sz="1200" dirty="0">
                  <a:solidFill>
                    <a:schemeClr val="tx1"/>
                  </a:solidFill>
                  <a:latin typeface="Calibri" charset="0"/>
                  <a:ea typeface="Calibri" charset="0"/>
                  <a:cs typeface="Calibri" charset="0"/>
                </a:rPr>
                <a:t>Original ETEM image</a:t>
              </a:r>
              <a:endParaRPr lang="en-US" sz="1200" dirty="0"/>
            </a:p>
          </p:txBody>
        </p:sp>
        <p:sp>
          <p:nvSpPr>
            <p:cNvPr id="21" name="Rectangle 20">
              <a:extLst>
                <a:ext uri="{FF2B5EF4-FFF2-40B4-BE49-F238E27FC236}">
                  <a16:creationId xmlns:a16="http://schemas.microsoft.com/office/drawing/2014/main" id="{069E9152-CF1C-4290-B670-7AFE7238760F}"/>
                </a:ext>
              </a:extLst>
            </p:cNvPr>
            <p:cNvSpPr/>
            <p:nvPr/>
          </p:nvSpPr>
          <p:spPr>
            <a:xfrm>
              <a:off x="6353539" y="2699409"/>
              <a:ext cx="585417" cy="276999"/>
            </a:xfrm>
            <a:prstGeom prst="rect">
              <a:avLst/>
            </a:prstGeom>
          </p:spPr>
          <p:txBody>
            <a:bodyPr wrap="none">
              <a:spAutoFit/>
            </a:bodyPr>
            <a:lstStyle/>
            <a:p>
              <a:r>
                <a:rPr lang="en-US" sz="1200" dirty="0"/>
                <a:t>U-Net</a:t>
              </a:r>
            </a:p>
          </p:txBody>
        </p:sp>
        <p:sp>
          <p:nvSpPr>
            <p:cNvPr id="22" name="Rectangle 21">
              <a:extLst>
                <a:ext uri="{FF2B5EF4-FFF2-40B4-BE49-F238E27FC236}">
                  <a16:creationId xmlns:a16="http://schemas.microsoft.com/office/drawing/2014/main" id="{B7112414-32B7-4442-AE30-EAFDB38F475B}"/>
                </a:ext>
              </a:extLst>
            </p:cNvPr>
            <p:cNvSpPr/>
            <p:nvPr/>
          </p:nvSpPr>
          <p:spPr>
            <a:xfrm>
              <a:off x="7746907" y="2701682"/>
              <a:ext cx="1191352" cy="276999"/>
            </a:xfrm>
            <a:prstGeom prst="rect">
              <a:avLst/>
            </a:prstGeom>
          </p:spPr>
          <p:txBody>
            <a:bodyPr wrap="none">
              <a:spAutoFit/>
            </a:bodyPr>
            <a:lstStyle/>
            <a:p>
              <a:r>
                <a:rPr lang="en-US" altLang="zh-CN" sz="1200" dirty="0">
                  <a:solidFill>
                    <a:schemeClr val="tx1"/>
                  </a:solidFill>
                  <a:latin typeface="Calibri" charset="0"/>
                  <a:ea typeface="Calibri" charset="0"/>
                  <a:cs typeface="Calibri" charset="0"/>
                </a:rPr>
                <a:t>Detection result</a:t>
              </a:r>
              <a:endParaRPr lang="en-US" sz="1200" dirty="0"/>
            </a:p>
          </p:txBody>
        </p:sp>
      </p:grpSp>
      <p:pic>
        <p:nvPicPr>
          <p:cNvPr id="23" name="Picture 22">
            <a:extLst>
              <a:ext uri="{FF2B5EF4-FFF2-40B4-BE49-F238E27FC236}">
                <a16:creationId xmlns:a16="http://schemas.microsoft.com/office/drawing/2014/main" id="{F9E11DF0-78BF-403A-A54A-D6B2511343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2961" y="2423817"/>
            <a:ext cx="2201236" cy="1639517"/>
          </a:xfrm>
          <a:prstGeom prst="rect">
            <a:avLst/>
          </a:prstGeom>
        </p:spPr>
      </p:pic>
      <p:sp>
        <p:nvSpPr>
          <p:cNvPr id="9" name="Rectangle 8">
            <a:extLst>
              <a:ext uri="{FF2B5EF4-FFF2-40B4-BE49-F238E27FC236}">
                <a16:creationId xmlns:a16="http://schemas.microsoft.com/office/drawing/2014/main" id="{3CCB15F6-B417-4EB0-ADBA-2C8C4032B1C9}"/>
              </a:ext>
            </a:extLst>
          </p:cNvPr>
          <p:cNvSpPr/>
          <p:nvPr/>
        </p:nvSpPr>
        <p:spPr>
          <a:xfrm>
            <a:off x="7808736" y="2760263"/>
            <a:ext cx="1044178" cy="1015663"/>
          </a:xfrm>
          <a:prstGeom prst="rect">
            <a:avLst/>
          </a:prstGeom>
        </p:spPr>
        <p:txBody>
          <a:bodyPr wrap="square">
            <a:spAutoFit/>
          </a:bodyPr>
          <a:lstStyle/>
          <a:p>
            <a:pPr marL="215801" indent="-215801">
              <a:buFont typeface="Wingdings" pitchFamily="2" charset="2"/>
              <a:buChar char="q"/>
            </a:pPr>
            <a:r>
              <a:rPr lang="en-US" sz="1000" kern="0" dirty="0"/>
              <a:t>Object detection in images of simulated nuclear facility</a:t>
            </a:r>
          </a:p>
        </p:txBody>
      </p:sp>
      <p:sp>
        <p:nvSpPr>
          <p:cNvPr id="24" name="Rectangle 23">
            <a:extLst>
              <a:ext uri="{FF2B5EF4-FFF2-40B4-BE49-F238E27FC236}">
                <a16:creationId xmlns:a16="http://schemas.microsoft.com/office/drawing/2014/main" id="{8878F3AB-3FFC-461A-8700-4B6B0562E889}"/>
              </a:ext>
            </a:extLst>
          </p:cNvPr>
          <p:cNvSpPr/>
          <p:nvPr/>
        </p:nvSpPr>
        <p:spPr>
          <a:xfrm>
            <a:off x="5576669" y="880874"/>
            <a:ext cx="2981762" cy="246221"/>
          </a:xfrm>
          <a:prstGeom prst="rect">
            <a:avLst/>
          </a:prstGeom>
        </p:spPr>
        <p:txBody>
          <a:bodyPr wrap="square">
            <a:spAutoFit/>
          </a:bodyPr>
          <a:lstStyle/>
          <a:p>
            <a:r>
              <a:rPr lang="en-US" sz="1000" kern="0" dirty="0"/>
              <a:t>CFN – Real Time Particle Detection and Analysis</a:t>
            </a:r>
          </a:p>
        </p:txBody>
      </p:sp>
      <p:sp>
        <p:nvSpPr>
          <p:cNvPr id="25" name="TextBox 24">
            <a:extLst>
              <a:ext uri="{FF2B5EF4-FFF2-40B4-BE49-F238E27FC236}">
                <a16:creationId xmlns:a16="http://schemas.microsoft.com/office/drawing/2014/main" id="{0F0D4BAD-2290-4E44-A30C-5D5C82961B4D}"/>
              </a:ext>
            </a:extLst>
          </p:cNvPr>
          <p:cNvSpPr txBox="1"/>
          <p:nvPr/>
        </p:nvSpPr>
        <p:spPr>
          <a:xfrm>
            <a:off x="5691415" y="5673283"/>
            <a:ext cx="3103043" cy="707886"/>
          </a:xfrm>
          <a:prstGeom prst="rect">
            <a:avLst/>
          </a:prstGeom>
          <a:noFill/>
        </p:spPr>
        <p:txBody>
          <a:bodyPr wrap="square" rtlCol="0">
            <a:spAutoFit/>
          </a:bodyPr>
          <a:lstStyle/>
          <a:p>
            <a:r>
              <a:rPr lang="en-US" sz="1000" dirty="0"/>
              <a:t>100% Alzheimer’s detection accuracy and 83% prediction accuracy for early-stage Alzheimer’s. The algorithms were trained on magnetic resonance imaging and brain phenotyping clinical data.</a:t>
            </a:r>
          </a:p>
        </p:txBody>
      </p:sp>
    </p:spTree>
    <p:extLst>
      <p:ext uri="{BB962C8B-B14F-4D97-AF65-F5344CB8AC3E}">
        <p14:creationId xmlns:p14="http://schemas.microsoft.com/office/powerpoint/2010/main" val="77315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autonomous_experiment20.png"/>
          <p:cNvPicPr>
            <a:picLocks noChangeAspect="1"/>
          </p:cNvPicPr>
          <p:nvPr/>
        </p:nvPicPr>
        <p:blipFill>
          <a:blip r:embed="rId3">
            <a:extLst/>
          </a:blip>
          <a:srcRect l="2049" t="2049" r="2049" b="2049"/>
          <a:stretch>
            <a:fillRect/>
          </a:stretch>
        </p:blipFill>
        <p:spPr>
          <a:xfrm>
            <a:off x="3446164" y="2824207"/>
            <a:ext cx="5966707" cy="2874414"/>
          </a:xfrm>
          <a:prstGeom prst="rect">
            <a:avLst/>
          </a:prstGeom>
          <a:ln w="12700">
            <a:miter lim="400000"/>
          </a:ln>
        </p:spPr>
      </p:pic>
      <p:sp>
        <p:nvSpPr>
          <p:cNvPr id="117" name="Shape 117"/>
          <p:cNvSpPr>
            <a:spLocks noGrp="1"/>
          </p:cNvSpPr>
          <p:nvPr>
            <p:ph type="title"/>
          </p:nvPr>
        </p:nvSpPr>
        <p:spPr>
          <a:xfrm>
            <a:off x="384048" y="301752"/>
            <a:ext cx="8330184" cy="962450"/>
          </a:xfrm>
          <a:prstGeom prst="rect">
            <a:avLst/>
          </a:prstGeom>
        </p:spPr>
        <p:txBody>
          <a:bodyPr>
            <a:normAutofit fontScale="90000"/>
          </a:bodyPr>
          <a:lstStyle/>
          <a:p>
            <a:r>
              <a:t>AI driven Optimal Experimental Design</a:t>
            </a:r>
          </a:p>
        </p:txBody>
      </p:sp>
      <p:sp>
        <p:nvSpPr>
          <p:cNvPr id="118" name="Shape 118"/>
          <p:cNvSpPr/>
          <p:nvPr/>
        </p:nvSpPr>
        <p:spPr>
          <a:xfrm>
            <a:off x="144778" y="1451541"/>
            <a:ext cx="8569454" cy="83407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285750" indent="-285750">
              <a:lnSpc>
                <a:spcPct val="90000"/>
              </a:lnSpc>
              <a:spcBef>
                <a:spcPts val="600"/>
              </a:spcBef>
              <a:buSzPct val="100000"/>
              <a:buFont typeface="Arial"/>
              <a:buChar char="•"/>
              <a:defRPr sz="1600" b="1"/>
            </a:pPr>
            <a:r>
              <a:rPr dirty="0"/>
              <a:t>Which experiment(s) should be carried out next in order to achieve a specified goal?</a:t>
            </a:r>
          </a:p>
          <a:p>
            <a:pPr marL="285750" indent="-285750">
              <a:lnSpc>
                <a:spcPct val="90000"/>
              </a:lnSpc>
              <a:spcBef>
                <a:spcPts val="600"/>
              </a:spcBef>
              <a:buSzPct val="100000"/>
              <a:buFont typeface="Arial"/>
              <a:buChar char="•"/>
              <a:defRPr sz="1600" b="1"/>
            </a:pPr>
            <a:r>
              <a:rPr dirty="0"/>
              <a:t>How best to use limited DOE resources for autonomous decision making under uncertainty and with finite resources? </a:t>
            </a:r>
          </a:p>
        </p:txBody>
      </p:sp>
      <p:sp>
        <p:nvSpPr>
          <p:cNvPr id="119" name="Shape 119"/>
          <p:cNvSpPr>
            <a:spLocks noGrp="1"/>
          </p:cNvSpPr>
          <p:nvPr>
            <p:ph type="sldNum" sz="quarter" idx="4294967295"/>
          </p:nvPr>
        </p:nvSpPr>
        <p:spPr>
          <a:xfrm>
            <a:off x="8968212" y="6631014"/>
            <a:ext cx="174772" cy="226986"/>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a:t>
            </a:fld>
            <a:endParaRPr/>
          </a:p>
        </p:txBody>
      </p:sp>
      <p:sp>
        <p:nvSpPr>
          <p:cNvPr id="120" name="Shape 120"/>
          <p:cNvSpPr/>
          <p:nvPr/>
        </p:nvSpPr>
        <p:spPr>
          <a:xfrm>
            <a:off x="384048" y="2485716"/>
            <a:ext cx="3390903" cy="350249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nSpc>
                <a:spcPct val="90000"/>
              </a:lnSpc>
              <a:spcBef>
                <a:spcPts val="600"/>
              </a:spcBef>
              <a:defRPr sz="1600" b="1"/>
            </a:pPr>
            <a:r>
              <a:rPr dirty="0"/>
              <a:t>Physics-informed autonomous synthesis </a:t>
            </a:r>
            <a:r>
              <a:rPr b="0" dirty="0"/>
              <a:t>for self-assembling materials:</a:t>
            </a:r>
          </a:p>
          <a:p>
            <a:pPr marL="285750" indent="-285750">
              <a:lnSpc>
                <a:spcPct val="90000"/>
              </a:lnSpc>
              <a:spcBef>
                <a:spcPts val="600"/>
              </a:spcBef>
              <a:buSzPct val="100000"/>
              <a:buFont typeface="Arial"/>
              <a:buChar char="•"/>
              <a:defRPr sz="1600"/>
            </a:pPr>
            <a:r>
              <a:rPr dirty="0"/>
              <a:t>Generate parameterized predictions of equilibrium structure formation</a:t>
            </a:r>
          </a:p>
          <a:p>
            <a:pPr marL="285750" indent="-285750">
              <a:lnSpc>
                <a:spcPct val="90000"/>
              </a:lnSpc>
              <a:spcBef>
                <a:spcPts val="600"/>
              </a:spcBef>
              <a:buSzPct val="100000"/>
              <a:buFont typeface="Arial"/>
              <a:buChar char="•"/>
              <a:defRPr sz="1600"/>
            </a:pPr>
            <a:r>
              <a:rPr dirty="0"/>
              <a:t>Explicit HPC modeling of time-evolution of polymer molecules assembling into morphologies</a:t>
            </a:r>
          </a:p>
          <a:p>
            <a:pPr marL="285750" indent="-285750">
              <a:lnSpc>
                <a:spcPct val="90000"/>
              </a:lnSpc>
              <a:spcBef>
                <a:spcPts val="600"/>
              </a:spcBef>
              <a:buSzPct val="100000"/>
              <a:buFont typeface="Arial"/>
              <a:buChar char="•"/>
              <a:defRPr sz="1600"/>
            </a:pPr>
            <a:r>
              <a:rPr dirty="0"/>
              <a:t>Machine Learning to predict future configurations</a:t>
            </a:r>
          </a:p>
          <a:p>
            <a:pPr marL="285750" indent="-285750">
              <a:lnSpc>
                <a:spcPct val="90000"/>
              </a:lnSpc>
              <a:spcBef>
                <a:spcPts val="600"/>
              </a:spcBef>
              <a:buSzPct val="100000"/>
              <a:buFont typeface="Arial"/>
              <a:buChar char="•"/>
              <a:defRPr sz="1600"/>
            </a:pPr>
            <a:r>
              <a:rPr dirty="0"/>
              <a:t>Markov decision methods for experimental control under uncertainty</a:t>
            </a:r>
          </a:p>
        </p:txBody>
      </p:sp>
    </p:spTree>
    <p:extLst>
      <p:ext uri="{BB962C8B-B14F-4D97-AF65-F5344CB8AC3E}">
        <p14:creationId xmlns:p14="http://schemas.microsoft.com/office/powerpoint/2010/main" val="2849042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Enabling Scalable Quantum Computing</a:t>
            </a:r>
          </a:p>
        </p:txBody>
      </p:sp>
      <p:sp>
        <p:nvSpPr>
          <p:cNvPr id="3" name="Content Placeholder 2"/>
          <p:cNvSpPr>
            <a:spLocks noGrp="1"/>
          </p:cNvSpPr>
          <p:nvPr>
            <p:ph idx="1"/>
          </p:nvPr>
        </p:nvSpPr>
        <p:spPr>
          <a:xfrm>
            <a:off x="305193" y="1517738"/>
            <a:ext cx="5217283" cy="5319240"/>
          </a:xfrm>
        </p:spPr>
        <p:txBody>
          <a:bodyPr>
            <a:normAutofit/>
          </a:bodyPr>
          <a:lstStyle/>
          <a:p>
            <a:pPr>
              <a:spcBef>
                <a:spcPts val="0"/>
              </a:spcBef>
              <a:spcAft>
                <a:spcPts val="600"/>
              </a:spcAft>
            </a:pPr>
            <a:r>
              <a:rPr lang="en-US" sz="2000" dirty="0"/>
              <a:t>Setting up </a:t>
            </a:r>
            <a:r>
              <a:rPr lang="en-US" sz="2000" b="1" dirty="0" err="1"/>
              <a:t>NEQsys</a:t>
            </a:r>
            <a:r>
              <a:rPr lang="en-US" sz="2000" dirty="0"/>
              <a:t> – North East Quantum Systems Center, with initial partners: </a:t>
            </a:r>
            <a:r>
              <a:rPr lang="en-US" sz="2000" b="1" dirty="0"/>
              <a:t>Harvard</a:t>
            </a:r>
            <a:r>
              <a:rPr lang="en-US" sz="2000" dirty="0"/>
              <a:t>, </a:t>
            </a:r>
            <a:r>
              <a:rPr lang="en-US" sz="2000" b="1" dirty="0"/>
              <a:t>MIT</a:t>
            </a:r>
            <a:r>
              <a:rPr lang="en-US" sz="2000" dirty="0"/>
              <a:t>, </a:t>
            </a:r>
            <a:r>
              <a:rPr lang="en-US" sz="2000" b="1" dirty="0"/>
              <a:t>Princeton</a:t>
            </a:r>
            <a:r>
              <a:rPr lang="en-US" sz="2000" dirty="0"/>
              <a:t>, </a:t>
            </a:r>
            <a:r>
              <a:rPr lang="en-US" sz="2000" b="1" dirty="0"/>
              <a:t>Columbia</a:t>
            </a:r>
            <a:r>
              <a:rPr lang="en-US" sz="2000" dirty="0"/>
              <a:t>, </a:t>
            </a:r>
            <a:r>
              <a:rPr lang="en-US" sz="2000" b="1" dirty="0"/>
              <a:t>Tufts</a:t>
            </a:r>
          </a:p>
          <a:p>
            <a:pPr lvl="1">
              <a:spcBef>
                <a:spcPts val="0"/>
              </a:spcBef>
              <a:spcAft>
                <a:spcPts val="600"/>
              </a:spcAft>
            </a:pPr>
            <a:r>
              <a:rPr lang="en-US" sz="2000" dirty="0"/>
              <a:t>Partners: Seth Lloyd (MIT), Alan </a:t>
            </a:r>
            <a:r>
              <a:rPr lang="en-US" sz="2000" dirty="0" err="1"/>
              <a:t>Aspuru-Guzik</a:t>
            </a:r>
            <a:r>
              <a:rPr lang="en-US" sz="2000" dirty="0"/>
              <a:t> (Toronto), Peter Love (Tufts), Margaret </a:t>
            </a:r>
            <a:r>
              <a:rPr lang="en-US" sz="2000" dirty="0" err="1"/>
              <a:t>Martonosi</a:t>
            </a:r>
            <a:r>
              <a:rPr lang="en-US" sz="2000" dirty="0"/>
              <a:t> (Princeton), </a:t>
            </a:r>
            <a:r>
              <a:rPr lang="en-US" sz="2000" dirty="0" err="1"/>
              <a:t>Prineha</a:t>
            </a:r>
            <a:r>
              <a:rPr lang="en-US" sz="2000" dirty="0"/>
              <a:t> Narang (Harvard)</a:t>
            </a:r>
          </a:p>
          <a:p>
            <a:pPr>
              <a:spcBef>
                <a:spcPts val="0"/>
              </a:spcBef>
              <a:spcAft>
                <a:spcPts val="600"/>
              </a:spcAft>
            </a:pPr>
            <a:r>
              <a:rPr lang="en-US" sz="2000" dirty="0"/>
              <a:t>Building teams that leverage BNL and </a:t>
            </a:r>
            <a:r>
              <a:rPr lang="en-US" sz="2000" dirty="0" err="1"/>
              <a:t>NEQsys</a:t>
            </a:r>
            <a:r>
              <a:rPr lang="en-US" sz="2000" dirty="0"/>
              <a:t> strengths</a:t>
            </a:r>
          </a:p>
          <a:p>
            <a:pPr lvl="1">
              <a:spcBef>
                <a:spcPts val="0"/>
              </a:spcBef>
              <a:spcAft>
                <a:spcPts val="600"/>
              </a:spcAft>
              <a:buFont typeface="Arial" panose="020B0604020202020204" pitchFamily="34" charset="0"/>
              <a:buChar char="−"/>
            </a:pPr>
            <a:r>
              <a:rPr lang="en-US" sz="2000" b="1" dirty="0"/>
              <a:t>QIS Programming Models </a:t>
            </a:r>
          </a:p>
          <a:p>
            <a:pPr lvl="1">
              <a:spcBef>
                <a:spcPts val="0"/>
              </a:spcBef>
              <a:spcAft>
                <a:spcPts val="600"/>
              </a:spcAft>
              <a:buFont typeface="Arial" panose="020B0604020202020204" pitchFamily="34" charset="0"/>
              <a:buChar char="−"/>
            </a:pPr>
            <a:r>
              <a:rPr lang="en-US" sz="2000" b="1" dirty="0"/>
              <a:t>QIS Machine Learning </a:t>
            </a:r>
          </a:p>
          <a:p>
            <a:pPr lvl="1">
              <a:spcBef>
                <a:spcPts val="0"/>
              </a:spcBef>
              <a:spcAft>
                <a:spcPts val="600"/>
              </a:spcAft>
              <a:buFont typeface="Arial" panose="020B0604020202020204" pitchFamily="34" charset="0"/>
              <a:buChar char="−"/>
            </a:pPr>
            <a:r>
              <a:rPr lang="en-US" sz="2000" b="1" dirty="0"/>
              <a:t>Quantum Chemistry </a:t>
            </a:r>
          </a:p>
          <a:p>
            <a:pPr lvl="1">
              <a:spcBef>
                <a:spcPts val="0"/>
              </a:spcBef>
              <a:spcAft>
                <a:spcPts val="600"/>
              </a:spcAft>
              <a:buFont typeface="Arial" panose="020B0604020202020204" pitchFamily="34" charset="0"/>
              <a:buChar char="−"/>
            </a:pPr>
            <a:r>
              <a:rPr lang="en-US" sz="2000" b="1" dirty="0"/>
              <a:t>Lattice QCD and High Energy Physics</a:t>
            </a:r>
          </a:p>
        </p:txBody>
      </p:sp>
      <p:sp>
        <p:nvSpPr>
          <p:cNvPr id="6" name="Slide Number Placeholder 5"/>
          <p:cNvSpPr>
            <a:spLocks noGrp="1"/>
          </p:cNvSpPr>
          <p:nvPr>
            <p:ph type="sldNum" sz="quarter" idx="12"/>
          </p:nvPr>
        </p:nvSpPr>
        <p:spPr/>
        <p:txBody>
          <a:bodyPr/>
          <a:lstStyle/>
          <a:p>
            <a:fld id="{716D9922-87B3-6043-9531-5184EA303DC1}" type="slidenum">
              <a:rPr lang="en-US" smtClean="0"/>
              <a:t>7</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8187" y="584640"/>
            <a:ext cx="1375136" cy="158568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8186" y="2547426"/>
            <a:ext cx="1375138" cy="148200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7337" y="4444654"/>
            <a:ext cx="1349463" cy="1537503"/>
          </a:xfrm>
          <a:prstGeom prst="rect">
            <a:avLst/>
          </a:prstGeom>
        </p:spPr>
      </p:pic>
      <p:sp>
        <p:nvSpPr>
          <p:cNvPr id="10" name="TextBox 9"/>
          <p:cNvSpPr txBox="1"/>
          <p:nvPr/>
        </p:nvSpPr>
        <p:spPr>
          <a:xfrm>
            <a:off x="7385722" y="2160697"/>
            <a:ext cx="1180066" cy="307777"/>
          </a:xfrm>
          <a:prstGeom prst="rect">
            <a:avLst/>
          </a:prstGeom>
          <a:noFill/>
        </p:spPr>
        <p:txBody>
          <a:bodyPr wrap="square" rtlCol="0">
            <a:spAutoFit/>
          </a:bodyPr>
          <a:lstStyle/>
          <a:p>
            <a:pPr algn="ctr"/>
            <a:r>
              <a:rPr lang="en-US" sz="1400" b="1" dirty="0"/>
              <a:t>Seth Lloyd</a:t>
            </a:r>
          </a:p>
        </p:txBody>
      </p:sp>
      <p:sp>
        <p:nvSpPr>
          <p:cNvPr id="12" name="TextBox 11"/>
          <p:cNvSpPr txBox="1"/>
          <p:nvPr/>
        </p:nvSpPr>
        <p:spPr>
          <a:xfrm>
            <a:off x="7422035" y="5982158"/>
            <a:ext cx="1180066" cy="307777"/>
          </a:xfrm>
          <a:prstGeom prst="rect">
            <a:avLst/>
          </a:prstGeom>
          <a:noFill/>
        </p:spPr>
        <p:txBody>
          <a:bodyPr wrap="square" rtlCol="0">
            <a:spAutoFit/>
          </a:bodyPr>
          <a:lstStyle/>
          <a:p>
            <a:pPr algn="ctr"/>
            <a:r>
              <a:rPr lang="en-US" sz="1400" b="1" dirty="0"/>
              <a:t>Peter Love</a:t>
            </a:r>
          </a:p>
        </p:txBody>
      </p:sp>
      <p:sp>
        <p:nvSpPr>
          <p:cNvPr id="13" name="TextBox 12"/>
          <p:cNvSpPr txBox="1"/>
          <p:nvPr/>
        </p:nvSpPr>
        <p:spPr>
          <a:xfrm>
            <a:off x="7085584" y="4029432"/>
            <a:ext cx="2001653" cy="307777"/>
          </a:xfrm>
          <a:prstGeom prst="rect">
            <a:avLst/>
          </a:prstGeom>
          <a:noFill/>
        </p:spPr>
        <p:txBody>
          <a:bodyPr wrap="square" rtlCol="0">
            <a:spAutoFit/>
          </a:bodyPr>
          <a:lstStyle/>
          <a:p>
            <a:pPr algn="ctr"/>
            <a:r>
              <a:rPr lang="en-US" sz="1400" b="1" dirty="0"/>
              <a:t>Alan </a:t>
            </a:r>
            <a:r>
              <a:rPr lang="en-US" sz="1400" b="1" dirty="0" err="1"/>
              <a:t>Aspuru-Guzik</a:t>
            </a:r>
            <a:endParaRPr lang="en-US" sz="1400" b="1" dirty="0"/>
          </a:p>
        </p:txBody>
      </p:sp>
      <p:pic>
        <p:nvPicPr>
          <p:cNvPr id="11" name="Picture 10">
            <a:extLst>
              <a:ext uri="{FF2B5EF4-FFF2-40B4-BE49-F238E27FC236}">
                <a16:creationId xmlns:a16="http://schemas.microsoft.com/office/drawing/2014/main" id="{005FF9E5-E53C-48BA-A27C-F441850FE445}"/>
              </a:ext>
            </a:extLst>
          </p:cNvPr>
          <p:cNvPicPr>
            <a:picLocks noChangeAspect="1"/>
          </p:cNvPicPr>
          <p:nvPr/>
        </p:nvPicPr>
        <p:blipFill>
          <a:blip r:embed="rId5"/>
          <a:stretch>
            <a:fillRect/>
          </a:stretch>
        </p:blipFill>
        <p:spPr>
          <a:xfrm>
            <a:off x="5672628" y="3988808"/>
            <a:ext cx="1327764" cy="1659706"/>
          </a:xfrm>
          <a:prstGeom prst="rect">
            <a:avLst/>
          </a:prstGeom>
        </p:spPr>
      </p:pic>
      <p:pic>
        <p:nvPicPr>
          <p:cNvPr id="15" name="Picture 14">
            <a:extLst>
              <a:ext uri="{FF2B5EF4-FFF2-40B4-BE49-F238E27FC236}">
                <a16:creationId xmlns:a16="http://schemas.microsoft.com/office/drawing/2014/main" id="{9D48F9B0-8A00-45CC-8EE9-FE6BBD6302D6}"/>
              </a:ext>
            </a:extLst>
          </p:cNvPr>
          <p:cNvPicPr>
            <a:picLocks noChangeAspect="1"/>
          </p:cNvPicPr>
          <p:nvPr/>
        </p:nvPicPr>
        <p:blipFill>
          <a:blip r:embed="rId6"/>
          <a:stretch>
            <a:fillRect/>
          </a:stretch>
        </p:blipFill>
        <p:spPr>
          <a:xfrm>
            <a:off x="5694840" y="2064487"/>
            <a:ext cx="1346155" cy="1482006"/>
          </a:xfrm>
          <a:prstGeom prst="rect">
            <a:avLst/>
          </a:prstGeom>
        </p:spPr>
      </p:pic>
      <p:sp>
        <p:nvSpPr>
          <p:cNvPr id="16" name="TextBox 15">
            <a:extLst>
              <a:ext uri="{FF2B5EF4-FFF2-40B4-BE49-F238E27FC236}">
                <a16:creationId xmlns:a16="http://schemas.microsoft.com/office/drawing/2014/main" id="{4679FC17-3DC0-4573-8A2B-57167DDB068A}"/>
              </a:ext>
            </a:extLst>
          </p:cNvPr>
          <p:cNvSpPr txBox="1"/>
          <p:nvPr/>
        </p:nvSpPr>
        <p:spPr>
          <a:xfrm>
            <a:off x="5335684" y="3517773"/>
            <a:ext cx="2001653" cy="307777"/>
          </a:xfrm>
          <a:prstGeom prst="rect">
            <a:avLst/>
          </a:prstGeom>
          <a:noFill/>
        </p:spPr>
        <p:txBody>
          <a:bodyPr wrap="square" rtlCol="0">
            <a:spAutoFit/>
          </a:bodyPr>
          <a:lstStyle/>
          <a:p>
            <a:pPr algn="ctr"/>
            <a:r>
              <a:rPr lang="en-US" sz="1400" b="1" dirty="0"/>
              <a:t>Margaret </a:t>
            </a:r>
            <a:r>
              <a:rPr lang="en-US" sz="1400" b="1" dirty="0" err="1"/>
              <a:t>Martonosi</a:t>
            </a:r>
            <a:endParaRPr lang="en-US" sz="1400" b="1" dirty="0"/>
          </a:p>
        </p:txBody>
      </p:sp>
      <p:sp>
        <p:nvSpPr>
          <p:cNvPr id="17" name="TextBox 16">
            <a:extLst>
              <a:ext uri="{FF2B5EF4-FFF2-40B4-BE49-F238E27FC236}">
                <a16:creationId xmlns:a16="http://schemas.microsoft.com/office/drawing/2014/main" id="{06142007-3626-4FEF-A234-B675F32820FE}"/>
              </a:ext>
            </a:extLst>
          </p:cNvPr>
          <p:cNvSpPr txBox="1"/>
          <p:nvPr/>
        </p:nvSpPr>
        <p:spPr>
          <a:xfrm>
            <a:off x="5335684" y="5631793"/>
            <a:ext cx="2001653" cy="307777"/>
          </a:xfrm>
          <a:prstGeom prst="rect">
            <a:avLst/>
          </a:prstGeom>
          <a:noFill/>
        </p:spPr>
        <p:txBody>
          <a:bodyPr wrap="square" rtlCol="0">
            <a:spAutoFit/>
          </a:bodyPr>
          <a:lstStyle/>
          <a:p>
            <a:pPr algn="ctr"/>
            <a:r>
              <a:rPr lang="en-US" sz="1400" b="1" dirty="0" err="1"/>
              <a:t>Prineha</a:t>
            </a:r>
            <a:r>
              <a:rPr lang="en-US" sz="1400" b="1" dirty="0"/>
              <a:t> Narang</a:t>
            </a:r>
          </a:p>
        </p:txBody>
      </p:sp>
    </p:spTree>
    <p:extLst>
      <p:ext uri="{BB962C8B-B14F-4D97-AF65-F5344CB8AC3E}">
        <p14:creationId xmlns:p14="http://schemas.microsoft.com/office/powerpoint/2010/main" val="323594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3" name="Shape 1533"/>
          <p:cNvSpPr>
            <a:spLocks noGrp="1"/>
          </p:cNvSpPr>
          <p:nvPr>
            <p:ph type="title"/>
          </p:nvPr>
        </p:nvSpPr>
        <p:spPr>
          <a:xfrm>
            <a:off x="228600" y="152400"/>
            <a:ext cx="8382000" cy="1700216"/>
          </a:xfrm>
          <a:prstGeom prst="rect">
            <a:avLst/>
          </a:prstGeom>
        </p:spPr>
        <p:txBody>
          <a:bodyPr/>
          <a:lstStyle/>
          <a:p>
            <a:r>
              <a:rPr dirty="0"/>
              <a:t>BNL is providing HPC training</a:t>
            </a:r>
          </a:p>
        </p:txBody>
      </p:sp>
      <p:sp>
        <p:nvSpPr>
          <p:cNvPr id="1534" name="Shape 1534"/>
          <p:cNvSpPr>
            <a:spLocks noGrp="1"/>
          </p:cNvSpPr>
          <p:nvPr>
            <p:ph type="sldNum" sz="quarter" idx="4294967295"/>
          </p:nvPr>
        </p:nvSpPr>
        <p:spPr>
          <a:xfrm>
            <a:off x="6248400" y="6404084"/>
            <a:ext cx="400788" cy="28882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8</a:t>
            </a:fld>
            <a:endParaRPr/>
          </a:p>
        </p:txBody>
      </p:sp>
      <p:sp>
        <p:nvSpPr>
          <p:cNvPr id="2" name="TextBox 1"/>
          <p:cNvSpPr txBox="1"/>
          <p:nvPr/>
        </p:nvSpPr>
        <p:spPr>
          <a:xfrm>
            <a:off x="442452" y="1494503"/>
            <a:ext cx="8249264" cy="707886"/>
          </a:xfrm>
          <a:prstGeom prst="rect">
            <a:avLst/>
          </a:prstGeom>
          <a:noFill/>
        </p:spPr>
        <p:txBody>
          <a:bodyPr wrap="square" rtlCol="0">
            <a:spAutoFit/>
          </a:bodyPr>
          <a:lstStyle/>
          <a:p>
            <a:r>
              <a:rPr lang="en-US" sz="2000" dirty="0"/>
              <a:t>Training for Novel Architecture Usage, Programming Models and Performance Analysis and Modeling</a:t>
            </a:r>
          </a:p>
        </p:txBody>
      </p:sp>
      <p:sp>
        <p:nvSpPr>
          <p:cNvPr id="4" name="TextBox 3"/>
          <p:cNvSpPr txBox="1"/>
          <p:nvPr/>
        </p:nvSpPr>
        <p:spPr>
          <a:xfrm>
            <a:off x="442452" y="2782529"/>
            <a:ext cx="3254477" cy="2246769"/>
          </a:xfrm>
          <a:prstGeom prst="rect">
            <a:avLst/>
          </a:prstGeom>
          <a:noFill/>
        </p:spPr>
        <p:txBody>
          <a:bodyPr wrap="square" rtlCol="0">
            <a:spAutoFit/>
          </a:bodyPr>
          <a:lstStyle/>
          <a:p>
            <a:r>
              <a:rPr lang="en-US" sz="2000" b="1" dirty="0"/>
              <a:t>In 2017/2018:</a:t>
            </a:r>
          </a:p>
          <a:p>
            <a:pPr marL="285750" indent="-285750">
              <a:buFont typeface="Arial" panose="020B0604020202020204" pitchFamily="34" charset="0"/>
              <a:buChar char="•"/>
            </a:pPr>
            <a:r>
              <a:rPr lang="en-US" sz="2000" dirty="0"/>
              <a:t>GPU Hackathon</a:t>
            </a:r>
          </a:p>
          <a:p>
            <a:pPr marL="285750" indent="-285750">
              <a:buFont typeface="Arial" panose="020B0604020202020204" pitchFamily="34" charset="0"/>
              <a:buChar char="•"/>
            </a:pPr>
            <a:r>
              <a:rPr lang="en-US" sz="2000" dirty="0"/>
              <a:t>IWOMP</a:t>
            </a:r>
          </a:p>
          <a:p>
            <a:pPr marL="285750" indent="-285750">
              <a:buFont typeface="Arial" panose="020B0604020202020204" pitchFamily="34" charset="0"/>
              <a:buChar char="•"/>
            </a:pPr>
            <a:r>
              <a:rPr lang="en-US" sz="2000" dirty="0" err="1"/>
              <a:t>OpenMPCon</a:t>
            </a:r>
            <a:endParaRPr lang="en-US" sz="2000" dirty="0"/>
          </a:p>
          <a:p>
            <a:pPr marL="285750" indent="-285750">
              <a:buFont typeface="Arial" panose="020B0604020202020204" pitchFamily="34" charset="0"/>
              <a:buChar char="•"/>
            </a:pPr>
            <a:r>
              <a:rPr lang="en-US" sz="2000" dirty="0" err="1"/>
              <a:t>cOMPunity</a:t>
            </a:r>
            <a:endParaRPr lang="en-US" sz="2000" dirty="0"/>
          </a:p>
          <a:p>
            <a:pPr marL="285750" indent="-285750">
              <a:buFont typeface="Arial" panose="020B0604020202020204" pitchFamily="34" charset="0"/>
              <a:buChar char="•"/>
            </a:pPr>
            <a:r>
              <a:rPr lang="en-US" sz="2000" dirty="0"/>
              <a:t>PAM</a:t>
            </a:r>
          </a:p>
          <a:p>
            <a:pPr marL="285750" indent="-285750">
              <a:buFont typeface="Arial" panose="020B0604020202020204" pitchFamily="34" charset="0"/>
              <a:buChar char="•"/>
            </a:pPr>
            <a:r>
              <a:rPr lang="en-US" sz="2000" dirty="0"/>
              <a:t>KNL Hackathon</a:t>
            </a:r>
          </a:p>
        </p:txBody>
      </p:sp>
      <p:pic>
        <p:nvPicPr>
          <p:cNvPr id="10" name="Picture 9"/>
          <p:cNvPicPr/>
          <p:nvPr/>
        </p:nvPicPr>
        <p:blipFill>
          <a:blip r:embed="rId2">
            <a:extLst>
              <a:ext uri="{28A0092B-C50C-407E-A947-70E740481C1C}">
                <a14:useLocalDpi xmlns:a14="http://schemas.microsoft.com/office/drawing/2010/main" val="0"/>
              </a:ext>
            </a:extLst>
          </a:blip>
          <a:srcRect/>
          <a:stretch>
            <a:fillRect/>
          </a:stretch>
        </p:blipFill>
        <p:spPr bwMode="auto">
          <a:xfrm>
            <a:off x="3952567" y="2671129"/>
            <a:ext cx="4289323" cy="2510471"/>
          </a:xfrm>
          <a:prstGeom prst="rect">
            <a:avLst/>
          </a:prstGeom>
          <a:noFill/>
          <a:ln>
            <a:noFill/>
          </a:ln>
        </p:spPr>
      </p:pic>
      <p:sp>
        <p:nvSpPr>
          <p:cNvPr id="11" name="TextBox 10"/>
          <p:cNvSpPr txBox="1"/>
          <p:nvPr/>
        </p:nvSpPr>
        <p:spPr>
          <a:xfrm>
            <a:off x="594852" y="5422490"/>
            <a:ext cx="8249264" cy="707886"/>
          </a:xfrm>
          <a:prstGeom prst="rect">
            <a:avLst/>
          </a:prstGeom>
          <a:noFill/>
        </p:spPr>
        <p:txBody>
          <a:bodyPr wrap="square" rtlCol="0">
            <a:spAutoFit/>
          </a:bodyPr>
          <a:lstStyle/>
          <a:p>
            <a:r>
              <a:rPr lang="en-US" sz="2000" dirty="0"/>
              <a:t>Many courses held in collaboration with the ASCR </a:t>
            </a:r>
            <a:r>
              <a:rPr lang="en-US" sz="2000" dirty="0" err="1"/>
              <a:t>Exascale</a:t>
            </a:r>
            <a:r>
              <a:rPr lang="en-US" sz="2000" dirty="0"/>
              <a:t> Computing Project and the HEP Center for Computational Excellence.</a:t>
            </a:r>
          </a:p>
        </p:txBody>
      </p:sp>
    </p:spTree>
    <p:extLst>
      <p:ext uri="{BB962C8B-B14F-4D97-AF65-F5344CB8AC3E}">
        <p14:creationId xmlns:p14="http://schemas.microsoft.com/office/powerpoint/2010/main" val="2019648499"/>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2" name="Shape 1232"/>
          <p:cNvSpPr/>
          <p:nvPr/>
        </p:nvSpPr>
        <p:spPr>
          <a:xfrm>
            <a:off x="152399" y="304800"/>
            <a:ext cx="8912943" cy="1200325"/>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defRPr b="1">
                <a:latin typeface="+mj-lt"/>
                <a:ea typeface="+mj-ea"/>
                <a:cs typeface="+mj-cs"/>
                <a:sym typeface="Helvetica"/>
              </a:defRPr>
            </a:pPr>
            <a:r>
              <a:rPr sz="3600" dirty="0"/>
              <a:t>BNL organize</a:t>
            </a:r>
            <a:r>
              <a:rPr lang="en-US" sz="3600" dirty="0"/>
              <a:t>s</a:t>
            </a:r>
            <a:r>
              <a:rPr sz="3600" dirty="0"/>
              <a:t> international workshops</a:t>
            </a:r>
            <a:r>
              <a:rPr lang="en-US" sz="3600" dirty="0"/>
              <a:t> </a:t>
            </a:r>
            <a:r>
              <a:rPr sz="3600" dirty="0"/>
              <a:t>and conferences</a:t>
            </a:r>
          </a:p>
        </p:txBody>
      </p:sp>
      <p:pic>
        <p:nvPicPr>
          <p:cNvPr id="1233" name="image194.png"/>
          <p:cNvPicPr>
            <a:picLocks noChangeAspect="1"/>
          </p:cNvPicPr>
          <p:nvPr/>
        </p:nvPicPr>
        <p:blipFill>
          <a:blip r:embed="rId2">
            <a:extLst/>
          </a:blip>
          <a:stretch>
            <a:fillRect/>
          </a:stretch>
        </p:blipFill>
        <p:spPr>
          <a:xfrm>
            <a:off x="152400" y="1760348"/>
            <a:ext cx="7574812" cy="2203705"/>
          </a:xfrm>
          <a:prstGeom prst="rect">
            <a:avLst/>
          </a:prstGeom>
          <a:ln w="12700">
            <a:miter lim="400000"/>
          </a:ln>
        </p:spPr>
      </p:pic>
      <p:pic>
        <p:nvPicPr>
          <p:cNvPr id="1234" name="image195.png"/>
          <p:cNvPicPr>
            <a:picLocks noChangeAspect="1"/>
          </p:cNvPicPr>
          <p:nvPr/>
        </p:nvPicPr>
        <p:blipFill>
          <a:blip r:embed="rId3">
            <a:extLst/>
          </a:blip>
          <a:stretch>
            <a:fillRect/>
          </a:stretch>
        </p:blipFill>
        <p:spPr>
          <a:xfrm>
            <a:off x="1245008" y="3826399"/>
            <a:ext cx="7746592" cy="2660905"/>
          </a:xfrm>
          <a:prstGeom prst="rect">
            <a:avLst/>
          </a:prstGeom>
          <a:ln w="12700">
            <a:miter lim="400000"/>
          </a:ln>
        </p:spPr>
      </p:pic>
    </p:spTree>
    <p:extLst>
      <p:ext uri="{BB962C8B-B14F-4D97-AF65-F5344CB8AC3E}">
        <p14:creationId xmlns:p14="http://schemas.microsoft.com/office/powerpoint/2010/main" val="1705685057"/>
      </p:ext>
    </p:extLst>
  </p:cSld>
  <p:clrMapOvr>
    <a:masterClrMapping/>
  </p:clrMapOvr>
  <p:transition spd="slow"/>
</p:sld>
</file>

<file path=ppt/theme/theme1.xml><?xml version="1.0" encoding="utf-8"?>
<a:theme xmlns:a="http://schemas.openxmlformats.org/drawingml/2006/main" name="BNL_PPT_Template_Update_2018_Gray">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Update_2018" id="{46157873-5E33-154A-842E-91B7BD99CC32}" vid="{319E15CB-F710-7D41-B73E-697C834693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BNL_PPT_Template_Update_2018_Gray</Template>
  <TotalTime>153</TotalTime>
  <Words>1137</Words>
  <Application>Microsoft Office PowerPoint</Application>
  <PresentationFormat>On-screen Show (4:3)</PresentationFormat>
  <Paragraphs>131</Paragraphs>
  <Slides>14</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Helvetica</vt:lpstr>
      <vt:lpstr>Wingdings</vt:lpstr>
      <vt:lpstr>BNL_PPT_Template_Update_2018_Gray</vt:lpstr>
      <vt:lpstr>The BNL Computational Science Initiative welcomes you to NYSDS 2018</vt:lpstr>
      <vt:lpstr>BNL is a Data-Driven Science Laboratory</vt:lpstr>
      <vt:lpstr>BNL Data and Computing Statistics </vt:lpstr>
      <vt:lpstr>PowerPoint Presentation</vt:lpstr>
      <vt:lpstr>Impactful Machine Learning</vt:lpstr>
      <vt:lpstr>AI driven Optimal Experimental Design</vt:lpstr>
      <vt:lpstr>Enabling Scalable Quantum Computing</vt:lpstr>
      <vt:lpstr>BNL is providing HPC training</vt:lpstr>
      <vt:lpstr>PowerPoint Presentation</vt:lpstr>
      <vt:lpstr>Exciting Program this Week</vt:lpstr>
      <vt:lpstr>Keynote Speakers:</vt:lpstr>
      <vt:lpstr>Conference Co-hosts</vt:lpstr>
      <vt:lpstr>Big Thank you to our Sponsors:</vt:lpstr>
      <vt:lpstr>PowerPoint Presentation</vt:lpstr>
    </vt:vector>
  </TitlesOfParts>
  <Company>BNL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BNL Computational Science Initiative 2018</dc:title>
  <dc:creator>Kleese Van Dam, Kerstin</dc:creator>
  <cp:lastModifiedBy>Kleese Van Dam, Kerstin</cp:lastModifiedBy>
  <cp:revision>17</cp:revision>
  <dcterms:created xsi:type="dcterms:W3CDTF">2018-05-15T18:26:49Z</dcterms:created>
  <dcterms:modified xsi:type="dcterms:W3CDTF">2018-08-03T14:40:44Z</dcterms:modified>
</cp:coreProperties>
</file>