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7" r:id="rId16"/>
    <p:sldId id="289" r:id="rId17"/>
    <p:sldId id="288" r:id="rId18"/>
    <p:sldId id="269" r:id="rId19"/>
    <p:sldId id="268" r:id="rId20"/>
    <p:sldId id="260" r:id="rId21"/>
    <p:sldId id="261" r:id="rId22"/>
    <p:sldId id="267" r:id="rId23"/>
    <p:sldId id="272" r:id="rId24"/>
    <p:sldId id="271" r:id="rId25"/>
    <p:sldId id="263" r:id="rId26"/>
    <p:sldId id="266" r:id="rId27"/>
    <p:sldId id="264" r:id="rId28"/>
    <p:sldId id="265" r:id="rId29"/>
    <p:sldId id="270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6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287" y="1607549"/>
            <a:ext cx="7727429" cy="149277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Structure Determination of Metallic Nanoparticles: </a:t>
            </a:r>
            <a:r>
              <a:rPr lang="en-US" sz="3200" dirty="0" smtClean="0"/>
              <a:t>A Machine </a:t>
            </a:r>
            <a:r>
              <a:rPr lang="en-US" sz="3200" dirty="0"/>
              <a:t>Learning </a:t>
            </a:r>
            <a:r>
              <a:rPr lang="en-US" sz="3200" dirty="0" smtClean="0"/>
              <a:t>Benchmark</a:t>
            </a:r>
            <a:endParaRPr lang="en-US" sz="32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9710" y="3408229"/>
            <a:ext cx="6600581" cy="765868"/>
          </a:xfrm>
        </p:spPr>
        <p:txBody>
          <a:bodyPr>
            <a:normAutofit/>
          </a:bodyPr>
          <a:lstStyle/>
          <a:p>
            <a:r>
              <a:rPr lang="en-US" sz="2200" dirty="0"/>
              <a:t>Yuewei Lin, Mehmet </a:t>
            </a:r>
            <a:r>
              <a:rPr lang="en-US" sz="2200" dirty="0" err="1"/>
              <a:t>Topsakal</a:t>
            </a:r>
            <a:r>
              <a:rPr lang="en-US" sz="2200" dirty="0"/>
              <a:t>, Janis Timoshenko, </a:t>
            </a:r>
            <a:r>
              <a:rPr lang="en-US" sz="2200" dirty="0" err="1"/>
              <a:t>Deyu</a:t>
            </a:r>
            <a:r>
              <a:rPr lang="en-US" sz="2200" dirty="0"/>
              <a:t> Lu, </a:t>
            </a:r>
            <a:r>
              <a:rPr lang="en-US" sz="2200" dirty="0" err="1"/>
              <a:t>Shinjae</a:t>
            </a:r>
            <a:r>
              <a:rPr lang="en-US" sz="2200" dirty="0"/>
              <a:t> </a:t>
            </a:r>
            <a:r>
              <a:rPr lang="en-US" sz="2200" dirty="0" err="1"/>
              <a:t>Yoo</a:t>
            </a:r>
            <a:r>
              <a:rPr lang="en-US" sz="2200" dirty="0"/>
              <a:t>, Anatoly I. </a:t>
            </a:r>
            <a:r>
              <a:rPr lang="en-US" sz="2200" dirty="0" err="1"/>
              <a:t>Frenkel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7" y="1685859"/>
            <a:ext cx="6597057" cy="4619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5717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X-ray absorption near-edge spectroscopy (XANES) is a powerful tool in many scientific fields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80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96000"/>
            <a:ext cx="911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Advances in light source development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34" y="1933315"/>
            <a:ext cx="3918802" cy="2656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37" y="3982030"/>
            <a:ext cx="1774029" cy="2548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4" y="4687031"/>
            <a:ext cx="1846933" cy="14908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4132" y="1528362"/>
            <a:ext cx="357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SSRL 1972</a:t>
            </a:r>
            <a:r>
              <a:rPr lang="en-US" dirty="0"/>
              <a:t>. First x-ray beamline.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982" y="4706437"/>
            <a:ext cx="2031054" cy="14714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137" y="1781947"/>
            <a:ext cx="3522234" cy="17648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58137" y="1299301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NSLS 2015</a:t>
            </a:r>
            <a:r>
              <a:rPr lang="en-US" dirty="0" smtClean="0"/>
              <a:t>. Latest light source.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21798" y="3593939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 @ XPD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196" y="5381867"/>
            <a:ext cx="1745728" cy="11486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3196" y="3967679"/>
            <a:ext cx="1694133" cy="113675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575272" y="3569124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ISS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099981" y="5117521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BMM beamline (2018)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376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6259" y="998010"/>
            <a:ext cx="4155312" cy="5550061"/>
          </a:xfrm>
          <a:prstGeom prst="roundRect">
            <a:avLst>
              <a:gd name="adj" fmla="val 7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76" y="3794990"/>
            <a:ext cx="1774029" cy="2548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24" y="1594907"/>
            <a:ext cx="3522234" cy="1764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473" y="1112261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NSLS 2015</a:t>
            </a:r>
            <a:r>
              <a:rPr lang="en-US" dirty="0" smtClean="0"/>
              <a:t>. Latest light source.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537" y="3406899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 @ XPD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935" y="5194827"/>
            <a:ext cx="1745728" cy="1148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935" y="3780639"/>
            <a:ext cx="1694133" cy="1136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8011" y="3382084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ISS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22720" y="4930481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BMM beamline (2018)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" y="96000"/>
            <a:ext cx="91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Advanced</a:t>
            </a:r>
            <a:r>
              <a:rPr lang="en-US" sz="3600" dirty="0" smtClean="0"/>
              <a:t> facility &gt;&gt;&gt;&gt;&gt; </a:t>
            </a:r>
            <a:r>
              <a:rPr lang="en-US" sz="3600" b="1" i="1" dirty="0" smtClean="0"/>
              <a:t>too many </a:t>
            </a:r>
            <a:r>
              <a:rPr lang="en-US" sz="3600" dirty="0" smtClean="0"/>
              <a:t>data!!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970" y="1163256"/>
            <a:ext cx="2132592" cy="30242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578" y="2615879"/>
            <a:ext cx="2058732" cy="30325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5227" y="4930481"/>
            <a:ext cx="1429688" cy="12831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>
            <a:off x="4926834" y="4690636"/>
            <a:ext cx="3337490" cy="191561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20731" y="4690636"/>
            <a:ext cx="2260036" cy="1293475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766533">
            <a:off x="4640082" y="5630627"/>
            <a:ext cx="355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Too many data can be obtained very quickly !!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2389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" y="96000"/>
            <a:ext cx="91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Advanced</a:t>
            </a:r>
            <a:r>
              <a:rPr lang="en-US" sz="3600" dirty="0" smtClean="0"/>
              <a:t> facility &gt;&gt;&gt;&gt;&gt; </a:t>
            </a:r>
            <a:r>
              <a:rPr lang="en-US" sz="3600" b="1" i="1" dirty="0" smtClean="0"/>
              <a:t>too many </a:t>
            </a:r>
            <a:r>
              <a:rPr lang="en-US" sz="3600" dirty="0" smtClean="0"/>
              <a:t>data!!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970" y="1163256"/>
            <a:ext cx="2132592" cy="30242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578" y="2615879"/>
            <a:ext cx="2058732" cy="30325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227" y="4930481"/>
            <a:ext cx="1429688" cy="12831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>
            <a:off x="4926834" y="4690636"/>
            <a:ext cx="3337490" cy="191561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20731" y="4690636"/>
            <a:ext cx="2260036" cy="1293475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766533">
            <a:off x="4640082" y="5630627"/>
            <a:ext cx="355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Too many data can be obtained very quickly !!</a:t>
            </a:r>
            <a:endParaRPr lang="en-US" sz="12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4" y="1690183"/>
            <a:ext cx="3469380" cy="45234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60587" y="1286734"/>
            <a:ext cx="841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?</a:t>
            </a:r>
            <a:r>
              <a:rPr lang="en-US" sz="4400" i="1" dirty="0" smtClean="0"/>
              <a:t>?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22381" y="902013"/>
            <a:ext cx="841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?</a:t>
            </a:r>
            <a:r>
              <a:rPr lang="en-US" sz="4400" i="1" dirty="0" smtClean="0"/>
              <a:t>?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439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4780" y="937260"/>
            <a:ext cx="4472940" cy="57147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51" y="1128210"/>
            <a:ext cx="2132592" cy="30242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59" y="2580833"/>
            <a:ext cx="2058732" cy="30325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408" y="4895435"/>
            <a:ext cx="1429688" cy="12831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232015" y="4655590"/>
            <a:ext cx="3337490" cy="1915610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5912" y="4655590"/>
            <a:ext cx="2260036" cy="1293475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766533">
            <a:off x="-130937" y="5519381"/>
            <a:ext cx="355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Too many data can be obtained very quickly !!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" y="96000"/>
            <a:ext cx="91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Advanced</a:t>
            </a:r>
            <a:r>
              <a:rPr lang="en-US" sz="3600" dirty="0" smtClean="0"/>
              <a:t> facility &gt;&gt;&gt;&gt;&gt; </a:t>
            </a:r>
            <a:r>
              <a:rPr lang="en-US" sz="3600" b="1" i="1" dirty="0" smtClean="0"/>
              <a:t>too many </a:t>
            </a:r>
            <a:r>
              <a:rPr lang="en-US" sz="3600" dirty="0" smtClean="0"/>
              <a:t>data!!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83820" y="856493"/>
            <a:ext cx="4587240" cy="5864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001873" y="4028534"/>
            <a:ext cx="2032929" cy="2083314"/>
            <a:chOff x="6000026" y="4494210"/>
            <a:chExt cx="2032929" cy="20833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7820" y="4494210"/>
              <a:ext cx="1937342" cy="182943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000026" y="6331303"/>
              <a:ext cx="20329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Source:https</a:t>
              </a:r>
              <a:r>
                <a:rPr lang="en-US" sz="1000" dirty="0"/>
                <a:t>://evolutionnews.org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873" y="1239598"/>
            <a:ext cx="1985136" cy="19159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27320" y="853440"/>
            <a:ext cx="15055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Human brain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54080" y="3155535"/>
            <a:ext cx="2060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Source:http</a:t>
            </a:r>
            <a:r>
              <a:rPr lang="en-US" sz="1000" dirty="0"/>
              <a:t>://knowledgelotus.info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58825" y="1787352"/>
            <a:ext cx="1563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FF0000"/>
                </a:solidFill>
              </a:rPr>
              <a:t>Lazy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FF0000"/>
                </a:solidFill>
              </a:rPr>
              <a:t>Slow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FF0000"/>
                </a:solidFill>
              </a:rPr>
              <a:t>May forget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Accurate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9893" y="4343088"/>
            <a:ext cx="20489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rgbClr val="FF0000"/>
                </a:solidFill>
              </a:rPr>
              <a:t>Fast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dirty="0" smtClean="0">
                <a:solidFill>
                  <a:srgbClr val="FF0000"/>
                </a:solidFill>
              </a:rPr>
              <a:t>Doesn’t forget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May fail (for now)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910094"/>
            <a:ext cx="5509260" cy="5727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96000"/>
            <a:ext cx="9118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XANES of a Pt nanoparticle depends on its size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42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0246" y="1914525"/>
            <a:ext cx="8022000" cy="3371209"/>
            <a:chOff x="793121" y="514990"/>
            <a:chExt cx="8022000" cy="33712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121" y="514990"/>
              <a:ext cx="8022000" cy="337120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85926" y="628650"/>
              <a:ext cx="5429250" cy="171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46501" y="2124073"/>
            <a:ext cx="4463849" cy="2957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 smtClean="0">
              <a:solidFill>
                <a:schemeClr val="tx1"/>
              </a:solidFill>
            </a:endParaRPr>
          </a:p>
          <a:p>
            <a:r>
              <a:rPr lang="en-US" sz="3800" b="1" dirty="0" smtClean="0">
                <a:solidFill>
                  <a:schemeClr val="tx1"/>
                </a:solidFill>
              </a:rPr>
              <a:t>Predicting by Machine Learning models</a:t>
            </a:r>
            <a:endParaRPr lang="en-US" sz="3800" dirty="0" smtClean="0">
              <a:solidFill>
                <a:schemeClr val="tx1"/>
              </a:solidFill>
            </a:endParaRPr>
          </a:p>
          <a:p>
            <a:pPr marL="571500" indent="-571500">
              <a:buFontTx/>
              <a:buChar char="-"/>
            </a:pPr>
            <a:endParaRPr lang="en-US" sz="4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1214529"/>
            <a:ext cx="6271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Artificial Pt nanoparticles were generated for training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78884" y="1592442"/>
            <a:ext cx="7354608" cy="3302968"/>
            <a:chOff x="1165860" y="1415449"/>
            <a:chExt cx="7354608" cy="33029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860" y="1415449"/>
              <a:ext cx="7354608" cy="330296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5860" y="1415449"/>
              <a:ext cx="390476" cy="333333"/>
            </a:xfrm>
            <a:prstGeom prst="rect">
              <a:avLst/>
            </a:prstGeom>
          </p:spPr>
        </p:pic>
      </p:grpSp>
      <p:cxnSp>
        <p:nvCxnSpPr>
          <p:cNvPr id="7" name="Straight Connector 6"/>
          <p:cNvCxnSpPr>
            <a:endCxn id="13" idx="0"/>
          </p:cNvCxnSpPr>
          <p:nvPr/>
        </p:nvCxnSpPr>
        <p:spPr>
          <a:xfrm>
            <a:off x="1825234" y="2125978"/>
            <a:ext cx="18806" cy="3133459"/>
          </a:xfrm>
          <a:prstGeom prst="line">
            <a:avLst/>
          </a:prstGeom>
          <a:ln w="38100">
            <a:solidFill>
              <a:schemeClr val="tx1">
                <a:alpha val="49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3" idx="0"/>
          </p:cNvCxnSpPr>
          <p:nvPr/>
        </p:nvCxnSpPr>
        <p:spPr>
          <a:xfrm flipH="1">
            <a:off x="1844040" y="3243926"/>
            <a:ext cx="3166681" cy="2015511"/>
          </a:xfrm>
          <a:prstGeom prst="line">
            <a:avLst/>
          </a:prstGeom>
          <a:ln w="38100">
            <a:solidFill>
              <a:schemeClr val="tx1">
                <a:alpha val="49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13" idx="0"/>
          </p:cNvCxnSpPr>
          <p:nvPr/>
        </p:nvCxnSpPr>
        <p:spPr>
          <a:xfrm flipH="1">
            <a:off x="1844040" y="4328160"/>
            <a:ext cx="4290060" cy="931277"/>
          </a:xfrm>
          <a:prstGeom prst="line">
            <a:avLst/>
          </a:prstGeom>
          <a:ln w="38100">
            <a:solidFill>
              <a:schemeClr val="tx1">
                <a:alpha val="49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1296" y="5259437"/>
            <a:ext cx="3185487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Randomly</a:t>
            </a:r>
            <a:r>
              <a:rPr lang="en-US" dirty="0" smtClean="0"/>
              <a:t> choose 3 sites</a:t>
            </a:r>
          </a:p>
          <a:p>
            <a:r>
              <a:rPr lang="en-US" dirty="0" smtClean="0"/>
              <a:t>And average CN and XANES</a:t>
            </a:r>
          </a:p>
          <a:p>
            <a:r>
              <a:rPr lang="en-US" dirty="0" smtClean="0"/>
              <a:t>to get  artificial NP.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3726180" y="5560780"/>
            <a:ext cx="701040" cy="403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96765" y="5259437"/>
            <a:ext cx="4403395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When we do this 200,000 times, we </a:t>
            </a:r>
          </a:p>
          <a:p>
            <a:r>
              <a:rPr lang="en-US" dirty="0" smtClean="0"/>
              <a:t>will get XANES and CN of 200,000</a:t>
            </a:r>
          </a:p>
          <a:p>
            <a:r>
              <a:rPr lang="en-US" dirty="0" smtClean="0"/>
              <a:t>artificial nanoparticles for model training.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00" dirty="0" smtClean="0"/>
              <a:t>Data preparation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340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600" dirty="0" smtClean="0"/>
              <a:t>Data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690689"/>
            <a:ext cx="7368540" cy="40640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100" dirty="0" smtClean="0"/>
              <a:t>Training dataset: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/>
              <a:t>200,000 </a:t>
            </a:r>
            <a:r>
              <a:rPr lang="en-US" sz="2600" dirty="0"/>
              <a:t>data samples</a:t>
            </a:r>
          </a:p>
          <a:p>
            <a:pPr lvl="1">
              <a:lnSpc>
                <a:spcPct val="120000"/>
              </a:lnSpc>
            </a:pPr>
            <a:r>
              <a:rPr lang="en-US" sz="2600" dirty="0"/>
              <a:t>129 dimensions for each </a:t>
            </a:r>
            <a:r>
              <a:rPr lang="en-US" sz="2600" dirty="0" smtClean="0"/>
              <a:t>sample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/>
              <a:t>4 </a:t>
            </a:r>
            <a:r>
              <a:rPr lang="en-US" sz="2600" dirty="0"/>
              <a:t>coordination </a:t>
            </a:r>
            <a:r>
              <a:rPr lang="en-US" sz="2600" dirty="0" smtClean="0"/>
              <a:t>numbers ground truth</a:t>
            </a:r>
            <a:endParaRPr lang="en-US" dirty="0"/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3100" dirty="0" smtClean="0"/>
              <a:t>Testing dataset: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73 data samples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129 dimensions for each sample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4 coordination numbers </a:t>
            </a:r>
            <a:r>
              <a:rPr lang="en-US" dirty="0" smtClean="0"/>
              <a:t>to be predicted</a:t>
            </a:r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18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Regression models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9533" y="1288666"/>
                <a:ext cx="8328990" cy="432435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dirty="0" smtClean="0"/>
                  <a:t>In machine learning, regression </a:t>
                </a:r>
                <a:r>
                  <a:rPr lang="en-US" sz="1800" dirty="0"/>
                  <a:t>is used to </a:t>
                </a:r>
                <a:r>
                  <a:rPr lang="en-US" sz="1800" b="1" i="1" dirty="0"/>
                  <a:t>predict</a:t>
                </a:r>
                <a:r>
                  <a:rPr lang="en-US" sz="1800" dirty="0"/>
                  <a:t> the </a:t>
                </a:r>
                <a:r>
                  <a:rPr lang="en-US" sz="1800" dirty="0" smtClean="0"/>
                  <a:t>outcome (with continuous values) </a:t>
                </a:r>
                <a:r>
                  <a:rPr lang="en-US" sz="1800" dirty="0" smtClean="0"/>
                  <a:t>based </a:t>
                </a:r>
                <a:r>
                  <a:rPr lang="en-US" sz="1800" dirty="0"/>
                  <a:t>on the relationship between variables obtained from the </a:t>
                </a:r>
                <a:r>
                  <a:rPr lang="en-US" sz="1800" dirty="0" smtClean="0"/>
                  <a:t>dataset.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dirty="0" smtClean="0"/>
                  <a:t>R</a:t>
                </a:r>
                <a:r>
                  <a:rPr lang="en-US" sz="1800" dirty="0" smtClean="0"/>
                  <a:t>egression models (</a:t>
                </a:r>
                <a:r>
                  <a:rPr lang="en-US" sz="1800" i="1" dirty="0" smtClean="0"/>
                  <a:t>F</a:t>
                </a:r>
                <a:r>
                  <a:rPr lang="en-US" sz="1800" dirty="0" smtClean="0"/>
                  <a:t>) are trained on </a:t>
                </a:r>
                <a:r>
                  <a:rPr lang="en-US" sz="1800" dirty="0"/>
                  <a:t>training </a:t>
                </a:r>
                <a:r>
                  <a:rPr lang="en-US" sz="1800" dirty="0" smtClean="0"/>
                  <a:t>dataset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800" dirty="0"/>
                      <m:t>{(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US" sz="1800" dirty="0"/>
                      <m:t>)</m:t>
                    </m:r>
                    <m:sSubSup>
                      <m:sSub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1800" dirty="0" smtClean="0"/>
              </a:p>
              <a:p>
                <a:pPr>
                  <a:lnSpc>
                    <a:spcPct val="100000"/>
                  </a:lnSpc>
                </a:pPr>
                <a:endParaRPr lang="en-US" sz="1800" dirty="0"/>
              </a:p>
              <a:p>
                <a:pPr>
                  <a:lnSpc>
                    <a:spcPct val="100000"/>
                  </a:lnSpc>
                </a:pPr>
                <a:endParaRPr lang="en-US" sz="1800" dirty="0" smtClean="0"/>
              </a:p>
              <a:p>
                <a:pPr>
                  <a:lnSpc>
                    <a:spcPct val="100000"/>
                  </a:lnSpc>
                </a:pPr>
                <a:endParaRPr lang="en-US" sz="1800" dirty="0" smtClean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1800" dirty="0" smtClean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1800" dirty="0" smtClean="0"/>
              </a:p>
              <a:p>
                <a:pPr>
                  <a:lnSpc>
                    <a:spcPct val="100000"/>
                  </a:lnSpc>
                </a:pPr>
                <a:r>
                  <a:rPr lang="en-US" sz="1800" dirty="0" smtClean="0"/>
                  <a:t>Three regression models are evaluated: gradient boosted decision tree (GBDT), </a:t>
                </a:r>
                <a:r>
                  <a:rPr lang="en-US" sz="1800" dirty="0"/>
                  <a:t>multiple layer perceptron (MLP) with deep and shallow </a:t>
                </a:r>
                <a:r>
                  <a:rPr lang="en-US" sz="1800" dirty="0" smtClean="0"/>
                  <a:t>structures, and one-dimensional convolutional neural network (1D-CNN).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533" y="1288666"/>
                <a:ext cx="8328990" cy="4324350"/>
              </a:xfrm>
              <a:blipFill>
                <a:blip r:embed="rId2"/>
                <a:stretch>
                  <a:fillRect l="-512" t="-704" r="-1025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462405" y="2833983"/>
            <a:ext cx="6226667" cy="1566177"/>
            <a:chOff x="1462405" y="2879703"/>
            <a:chExt cx="6226667" cy="15661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398969" y="2879703"/>
                  <a:ext cx="3867013" cy="7789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𝑂𝑏𝑗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8969" y="2879703"/>
                  <a:ext cx="3867013" cy="7789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Shape 16"/>
            <p:cNvSpPr txBox="1"/>
            <p:nvPr/>
          </p:nvSpPr>
          <p:spPr>
            <a:xfrm>
              <a:off x="1462406" y="3832580"/>
              <a:ext cx="3306615" cy="536709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strike="noStrike" spc="-1" dirty="0" smtClean="0">
                  <a:uFillTx/>
                  <a:latin typeface="Arial"/>
                </a:rPr>
                <a:t>Training Loss </a:t>
              </a:r>
              <a:r>
                <a:rPr lang="en-US" sz="1600" strike="noStrike" spc="-1" dirty="0" smtClean="0">
                  <a:uFillTx/>
                  <a:latin typeface="Arial"/>
                </a:rPr>
                <a:t>measures how well model fit on the training data</a:t>
              </a:r>
              <a:endParaRPr lang="en-US" sz="1600" strike="noStrike" spc="-1" dirty="0">
                <a:latin typeface="Arial"/>
              </a:endParaRPr>
            </a:p>
          </p:txBody>
        </p:sp>
        <p:sp>
          <p:nvSpPr>
            <p:cNvPr id="7" name="TextShape 16"/>
            <p:cNvSpPr txBox="1"/>
            <p:nvPr/>
          </p:nvSpPr>
          <p:spPr>
            <a:xfrm>
              <a:off x="5148000" y="3835428"/>
              <a:ext cx="2529348" cy="610452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spc="-1" dirty="0" smtClean="0">
                  <a:latin typeface="Arial"/>
                </a:rPr>
                <a:t>Regularization </a:t>
              </a:r>
              <a:r>
                <a:rPr lang="en-US" sz="1600" strike="noStrike" spc="-1" dirty="0" smtClean="0">
                  <a:uFillTx/>
                  <a:latin typeface="Arial"/>
                </a:rPr>
                <a:t>measures complexity of model</a:t>
              </a:r>
              <a:endParaRPr lang="en-US" sz="1600" strike="noStrike" spc="-1" dirty="0">
                <a:latin typeface="Arial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024433" y="3441357"/>
              <a:ext cx="212179" cy="391224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5576462" y="3409607"/>
              <a:ext cx="232321" cy="422973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CustomShape 17"/>
            <p:cNvSpPr/>
            <p:nvPr/>
          </p:nvSpPr>
          <p:spPr>
            <a:xfrm>
              <a:off x="5148000" y="3835428"/>
              <a:ext cx="2541072" cy="610452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CustomShape 17"/>
            <p:cNvSpPr/>
            <p:nvPr/>
          </p:nvSpPr>
          <p:spPr>
            <a:xfrm>
              <a:off x="1462405" y="3832580"/>
              <a:ext cx="3318339" cy="613300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975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2100"/>
            <a:ext cx="7848600" cy="419265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scientific story of metallic nanoparticles structure determination.</a:t>
            </a:r>
          </a:p>
          <a:p>
            <a:r>
              <a:rPr lang="en-US" sz="2400" dirty="0" smtClean="0"/>
              <a:t>Regression models</a:t>
            </a:r>
          </a:p>
          <a:p>
            <a:pPr lvl="1"/>
            <a:r>
              <a:rPr lang="en-US" sz="2000" dirty="0"/>
              <a:t>Gradient boosted decision tree (GBDT)</a:t>
            </a:r>
          </a:p>
          <a:p>
            <a:pPr lvl="1"/>
            <a:r>
              <a:rPr lang="en-US" sz="2000" dirty="0"/>
              <a:t>Multiple layer perceptron (MLP) </a:t>
            </a:r>
          </a:p>
          <a:p>
            <a:pPr lvl="1"/>
            <a:r>
              <a:rPr lang="en-US" sz="2000" dirty="0"/>
              <a:t>One-dimensional convolutional neural network (1D-CNN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400" dirty="0" smtClean="0"/>
              <a:t>Transfer learning</a:t>
            </a:r>
          </a:p>
          <a:p>
            <a:r>
              <a:rPr lang="en-US" sz="2400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Gradient Boosted Decision Trees (GBDT)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562986"/>
            <a:ext cx="8328991" cy="419177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Ensemble of multiple decision trees.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Computes </a:t>
            </a:r>
            <a:r>
              <a:rPr lang="en-US" sz="2000" dirty="0"/>
              <a:t>a sequence of </a:t>
            </a:r>
            <a:r>
              <a:rPr lang="en-US" sz="2000" dirty="0" smtClean="0"/>
              <a:t>trees</a:t>
            </a:r>
            <a:r>
              <a:rPr lang="en-US" sz="2000" dirty="0"/>
              <a:t>, </a:t>
            </a:r>
            <a:r>
              <a:rPr lang="en-US" sz="2000" dirty="0" smtClean="0"/>
              <a:t>where </a:t>
            </a:r>
            <a:r>
              <a:rPr lang="en-US" sz="2000" dirty="0"/>
              <a:t>each successive tree is trained for the prediction residuals of </a:t>
            </a:r>
            <a:r>
              <a:rPr lang="en-US" sz="2000" dirty="0" smtClean="0"/>
              <a:t>the </a:t>
            </a:r>
            <a:r>
              <a:rPr lang="en-US" sz="2000" dirty="0"/>
              <a:t>preceding </a:t>
            </a:r>
            <a:r>
              <a:rPr lang="en-US" sz="2000" dirty="0" smtClean="0"/>
              <a:t>trees, i.e., train a new tree to fit the negative gradient of the loss: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87710" y="1938369"/>
                <a:ext cx="4358822" cy="865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is</m:t>
                          </m:r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decision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tree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710" y="1938369"/>
                <a:ext cx="4358822" cy="8654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87710" y="2950533"/>
                <a:ext cx="29536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710" y="2950533"/>
                <a:ext cx="2953694" cy="307777"/>
              </a:xfrm>
              <a:prstGeom prst="rect">
                <a:avLst/>
              </a:prstGeom>
              <a:blipFill>
                <a:blip r:embed="rId3"/>
                <a:stretch>
                  <a:fillRect l="-619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7533" y="4674138"/>
                <a:ext cx="2878993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533" y="4674138"/>
                <a:ext cx="2878993" cy="718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91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Multi-</a:t>
            </a:r>
            <a:r>
              <a:rPr lang="en-US" altLang="zh-CN" sz="2600" dirty="0" smtClean="0"/>
              <a:t>layer Perceptron (MLP)</a:t>
            </a:r>
            <a:endParaRPr lang="en-US" sz="2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69" y="1350330"/>
            <a:ext cx="6224986" cy="203020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73059" y="3792106"/>
                <a:ext cx="4868604" cy="792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𝑎𝑐𝑡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𝑎𝑐𝑡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59" y="3792106"/>
                <a:ext cx="4868604" cy="7927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3059" y="4639132"/>
                <a:ext cx="6570966" cy="36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𝑎𝑐𝑡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𝑎𝑐𝑡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600" dirty="0" smtClean="0"/>
                  <a:t>=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𝑎𝑐𝑡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59" y="4639132"/>
                <a:ext cx="6570966" cy="368499"/>
              </a:xfrm>
              <a:prstGeom prst="rect">
                <a:avLst/>
              </a:prstGeom>
              <a:blipFill>
                <a:blip r:embed="rId4"/>
                <a:stretch>
                  <a:fillRect l="-1391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57809" y="405632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First Layer: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7809" y="4638299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Second Layer: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60757" y="495866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73059" y="5513283"/>
                <a:ext cx="5507340" cy="282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𝑎𝑐𝑡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(…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𝑎𝑐𝑡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p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59" y="5513283"/>
                <a:ext cx="5507340" cy="282641"/>
              </a:xfrm>
              <a:prstGeom prst="rect">
                <a:avLst/>
              </a:prstGeom>
              <a:blipFill>
                <a:blip r:embed="rId5"/>
                <a:stretch>
                  <a:fillRect l="-221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2402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</p:spPr>
        <p:txBody>
          <a:bodyPr>
            <a:normAutofit/>
          </a:bodyPr>
          <a:lstStyle/>
          <a:p>
            <a:r>
              <a:rPr lang="en-US" altLang="zh-CN" sz="2600" dirty="0" smtClean="0"/>
              <a:t>One-dimensional CNN (1D-CNN)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99" y="1563803"/>
            <a:ext cx="1940093" cy="355282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7712" y="1690690"/>
            <a:ext cx="5147561" cy="3242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Could be treated as a special MLP with:</a:t>
            </a:r>
          </a:p>
          <a:p>
            <a:r>
              <a:rPr lang="en-US" sz="2200" dirty="0" smtClean="0"/>
              <a:t>Sparse connectivity (local feature)</a:t>
            </a:r>
          </a:p>
          <a:p>
            <a:r>
              <a:rPr lang="en-US" sz="2200" dirty="0" smtClean="0"/>
              <a:t>Shared Weights (small number of weights)</a:t>
            </a:r>
          </a:p>
          <a:p>
            <a:r>
              <a:rPr lang="en-US" sz="2200" dirty="0" smtClean="0"/>
              <a:t>Could have multiple kernels (different feature extraction)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283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7"/>
            <a:ext cx="8328991" cy="80977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Configuration of the models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383204"/>
            <a:ext cx="8328991" cy="437155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800" dirty="0" smtClean="0"/>
              <a:t>GBDT: </a:t>
            </a:r>
          </a:p>
          <a:p>
            <a:pPr lvl="1">
              <a:lnSpc>
                <a:spcPct val="120000"/>
              </a:lnSpc>
            </a:pPr>
            <a:r>
              <a:rPr lang="en-US" sz="4300" dirty="0" smtClean="0"/>
              <a:t>Four models, one for each </a:t>
            </a:r>
            <a:r>
              <a:rPr lang="en-US" sz="4300" dirty="0"/>
              <a:t>coordination </a:t>
            </a:r>
            <a:r>
              <a:rPr lang="en-US" sz="4300" dirty="0" smtClean="0"/>
              <a:t>number.</a:t>
            </a:r>
          </a:p>
          <a:p>
            <a:pPr lvl="1">
              <a:lnSpc>
                <a:spcPct val="120000"/>
              </a:lnSpc>
            </a:pPr>
            <a:r>
              <a:rPr lang="en-US" sz="4300" dirty="0" smtClean="0"/>
              <a:t>100 </a:t>
            </a:r>
            <a:r>
              <a:rPr lang="en-US" sz="4300" dirty="0"/>
              <a:t>simple trees with the depth of </a:t>
            </a:r>
            <a:r>
              <a:rPr lang="en-US" sz="4300" dirty="0" smtClean="0"/>
              <a:t>three for each model.</a:t>
            </a:r>
            <a:endParaRPr lang="en-US" sz="4300" dirty="0"/>
          </a:p>
          <a:p>
            <a:pPr>
              <a:lnSpc>
                <a:spcPct val="120000"/>
              </a:lnSpc>
            </a:pPr>
            <a:r>
              <a:rPr lang="en-US" sz="4800" dirty="0" smtClean="0"/>
              <a:t>MLP: </a:t>
            </a:r>
          </a:p>
          <a:p>
            <a:pPr lvl="1">
              <a:lnSpc>
                <a:spcPct val="120000"/>
              </a:lnSpc>
            </a:pPr>
            <a:r>
              <a:rPr lang="en-US" sz="4300" i="1" dirty="0" smtClean="0"/>
              <a:t>Shallow</a:t>
            </a:r>
            <a:r>
              <a:rPr lang="en-US" sz="4300" dirty="0" smtClean="0"/>
              <a:t> structure: two layers with 400 nodes, </a:t>
            </a:r>
            <a:r>
              <a:rPr lang="en-US" sz="4300" dirty="0" err="1"/>
              <a:t>tanh</a:t>
            </a:r>
            <a:r>
              <a:rPr lang="en-US" sz="4300" dirty="0"/>
              <a:t> function </a:t>
            </a:r>
            <a:r>
              <a:rPr lang="en-US" sz="4300" dirty="0" smtClean="0"/>
              <a:t>as </a:t>
            </a:r>
            <a:r>
              <a:rPr lang="en-US" sz="4300" dirty="0"/>
              <a:t>the activation function</a:t>
            </a:r>
            <a:r>
              <a:rPr lang="en-US" sz="4300" dirty="0" smtClean="0"/>
              <a:t>.</a:t>
            </a:r>
          </a:p>
          <a:p>
            <a:pPr lvl="1">
              <a:lnSpc>
                <a:spcPct val="120000"/>
              </a:lnSpc>
            </a:pPr>
            <a:r>
              <a:rPr lang="en-US" sz="4300" i="1" dirty="0" smtClean="0"/>
              <a:t>Deep</a:t>
            </a:r>
            <a:r>
              <a:rPr lang="en-US" sz="4300" dirty="0" smtClean="0"/>
              <a:t> structure: five </a:t>
            </a:r>
            <a:r>
              <a:rPr lang="en-US" sz="4300" dirty="0"/>
              <a:t>layers with 400, 400, 200, 200, 100 </a:t>
            </a:r>
            <a:r>
              <a:rPr lang="en-US" sz="4300" dirty="0" smtClean="0"/>
              <a:t>nodes, </a:t>
            </a:r>
            <a:r>
              <a:rPr lang="en-US" sz="4300" dirty="0" err="1" smtClean="0"/>
              <a:t>tanh</a:t>
            </a:r>
            <a:r>
              <a:rPr lang="en-US" sz="4300" dirty="0" smtClean="0"/>
              <a:t> function as the activation function.</a:t>
            </a:r>
          </a:p>
          <a:p>
            <a:pPr>
              <a:lnSpc>
                <a:spcPct val="120000"/>
              </a:lnSpc>
            </a:pPr>
            <a:r>
              <a:rPr lang="en-US" sz="4800" dirty="0" smtClean="0"/>
              <a:t>1D-CNN: </a:t>
            </a:r>
          </a:p>
          <a:p>
            <a:pPr lvl="1">
              <a:lnSpc>
                <a:spcPct val="120000"/>
              </a:lnSpc>
            </a:pPr>
            <a:r>
              <a:rPr lang="en-US" sz="4300" dirty="0" smtClean="0"/>
              <a:t>two convolution layers with 32 and 64 kernels, two fully connected layers. </a:t>
            </a:r>
            <a:endParaRPr lang="en-US" sz="4300" dirty="0"/>
          </a:p>
          <a:p>
            <a:pPr lvl="1">
              <a:lnSpc>
                <a:spcPct val="120000"/>
              </a:lnSpc>
            </a:pPr>
            <a:r>
              <a:rPr lang="en-US" sz="4300" dirty="0" smtClean="0"/>
              <a:t>Filter size 30. </a:t>
            </a:r>
          </a:p>
          <a:p>
            <a:pPr lvl="1">
              <a:lnSpc>
                <a:spcPct val="120000"/>
              </a:lnSpc>
            </a:pPr>
            <a:r>
              <a:rPr lang="en-US" sz="4300" dirty="0" smtClean="0"/>
              <a:t>The rectified linear unit (</a:t>
            </a:r>
            <a:r>
              <a:rPr lang="en-US" sz="4300" dirty="0" err="1" smtClean="0"/>
              <a:t>ReLU</a:t>
            </a:r>
            <a:r>
              <a:rPr lang="en-US" sz="4300" dirty="0" smtClean="0"/>
              <a:t>) as the activation function. </a:t>
            </a:r>
          </a:p>
          <a:p>
            <a:pPr lvl="1">
              <a:lnSpc>
                <a:spcPct val="120000"/>
              </a:lnSpc>
            </a:pPr>
            <a:r>
              <a:rPr lang="en-US" sz="4300" dirty="0" smtClean="0"/>
              <a:t>No pooling layers</a:t>
            </a:r>
            <a:r>
              <a:rPr lang="en-US" sz="40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8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Results</a:t>
            </a:r>
            <a:endParaRPr lang="en-US" sz="2600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728000"/>
            <a:ext cx="8329612" cy="2752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4911" y="4630456"/>
            <a:ext cx="7682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scatter plots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results show 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he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comparison of the prediction values obtained from four different regression models and the ground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truth.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14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7683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Transfer Learning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9" y="3776790"/>
            <a:ext cx="8329612" cy="1468361"/>
          </a:xfrm>
        </p:spPr>
      </p:pic>
      <p:sp>
        <p:nvSpPr>
          <p:cNvPr id="5" name="Rectangle 4"/>
          <p:cNvSpPr/>
          <p:nvPr/>
        </p:nvSpPr>
        <p:spPr>
          <a:xfrm>
            <a:off x="466725" y="1497147"/>
            <a:ext cx="824865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achine </a:t>
            </a:r>
            <a:r>
              <a:rPr lang="en-US" dirty="0">
                <a:solidFill>
                  <a:srgbClr val="000000"/>
                </a:solidFill>
              </a:rPr>
              <a:t>learning methods often assume that the training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testing </a:t>
            </a:r>
            <a:r>
              <a:rPr lang="en-US" dirty="0" smtClean="0">
                <a:solidFill>
                  <a:srgbClr val="000000"/>
                </a:solidFill>
              </a:rPr>
              <a:t>data </a:t>
            </a:r>
            <a:r>
              <a:rPr lang="en-US" dirty="0">
                <a:solidFill>
                  <a:srgbClr val="000000"/>
                </a:solidFill>
              </a:rPr>
              <a:t>follow similar </a:t>
            </a:r>
            <a:r>
              <a:rPr lang="en-US" dirty="0" smtClean="0">
                <a:solidFill>
                  <a:srgbClr val="000000"/>
                </a:solidFill>
              </a:rPr>
              <a:t>distributions. 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</a:t>
            </a:r>
            <a:r>
              <a:rPr lang="en-US" dirty="0">
                <a:solidFill>
                  <a:srgbClr val="000000"/>
                </a:solidFill>
              </a:rPr>
              <a:t>many real </a:t>
            </a:r>
            <a:r>
              <a:rPr lang="en-US" dirty="0" smtClean="0">
                <a:solidFill>
                  <a:srgbClr val="000000"/>
                </a:solidFill>
              </a:rPr>
              <a:t>applications, </a:t>
            </a:r>
            <a:r>
              <a:rPr lang="en-US" dirty="0">
                <a:solidFill>
                  <a:srgbClr val="000000"/>
                </a:solidFill>
              </a:rPr>
              <a:t>the training data is obtained from one </a:t>
            </a:r>
            <a:r>
              <a:rPr lang="en-US" dirty="0" smtClean="0">
                <a:solidFill>
                  <a:srgbClr val="000000"/>
                </a:solidFill>
              </a:rPr>
              <a:t>domain (aka. 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ource domain), </a:t>
            </a:r>
            <a:r>
              <a:rPr lang="en-US" dirty="0">
                <a:solidFill>
                  <a:srgbClr val="000000"/>
                </a:solidFill>
              </a:rPr>
              <a:t>while the testing data </a:t>
            </a:r>
            <a:r>
              <a:rPr lang="en-US" dirty="0" smtClean="0">
                <a:solidFill>
                  <a:srgbClr val="000000"/>
                </a:solidFill>
              </a:rPr>
              <a:t>come from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different </a:t>
            </a:r>
            <a:r>
              <a:rPr lang="en-US" dirty="0">
                <a:solidFill>
                  <a:srgbClr val="000000"/>
                </a:solidFill>
              </a:rPr>
              <a:t>domain (aka. </a:t>
            </a:r>
            <a:r>
              <a:rPr lang="en-US" dirty="0" smtClean="0">
                <a:solidFill>
                  <a:srgbClr val="000000"/>
                </a:solidFill>
              </a:rPr>
              <a:t>target </a:t>
            </a:r>
            <a:r>
              <a:rPr lang="en-US" dirty="0">
                <a:solidFill>
                  <a:srgbClr val="000000"/>
                </a:solidFill>
              </a:rPr>
              <a:t>domain</a:t>
            </a:r>
            <a:r>
              <a:rPr lang="en-US" dirty="0" smtClean="0">
                <a:solidFill>
                  <a:srgbClr val="000000"/>
                </a:solidFill>
              </a:rPr>
              <a:t>).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data samples show </a:t>
            </a:r>
            <a:r>
              <a:rPr lang="en-US" dirty="0" smtClean="0">
                <a:solidFill>
                  <a:srgbClr val="000000"/>
                </a:solidFill>
              </a:rPr>
              <a:t>different </a:t>
            </a:r>
            <a:r>
              <a:rPr lang="en-US" dirty="0" smtClean="0">
                <a:solidFill>
                  <a:srgbClr val="000000"/>
                </a:solidFill>
              </a:rPr>
              <a:t>distributions.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75" y="5333651"/>
            <a:ext cx="7829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Examples of distribution difference between source </a:t>
            </a:r>
            <a:r>
              <a:rPr lang="en-US" sz="1600" dirty="0">
                <a:solidFill>
                  <a:srgbClr val="000000"/>
                </a:solidFill>
              </a:rPr>
              <a:t>and target domains.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5051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76834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Transfer Learning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454880" y="1460013"/>
            <a:ext cx="819246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Fine-tuning based transfer learning: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1</a:t>
            </a:r>
            <a:r>
              <a:rPr lang="en-US" dirty="0"/>
              <a:t>) </a:t>
            </a:r>
            <a:r>
              <a:rPr lang="en-US" b="1" i="1" dirty="0" smtClean="0"/>
              <a:t>Pre-train</a:t>
            </a:r>
            <a:r>
              <a:rPr lang="en-US" dirty="0" smtClean="0"/>
              <a:t>, </a:t>
            </a:r>
            <a:r>
              <a:rPr lang="en-US" dirty="0"/>
              <a:t>training a model on a source </a:t>
            </a:r>
            <a:r>
              <a:rPr lang="en-US" dirty="0" smtClean="0"/>
              <a:t>domain, which is usually large scale. 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2</a:t>
            </a:r>
            <a:r>
              <a:rPr lang="en-US" dirty="0"/>
              <a:t>) </a:t>
            </a:r>
            <a:r>
              <a:rPr lang="en-US" b="1" i="1" dirty="0" smtClean="0"/>
              <a:t>Fine-tuning</a:t>
            </a:r>
            <a:r>
              <a:rPr lang="en-US" dirty="0" smtClean="0"/>
              <a:t>, </a:t>
            </a:r>
            <a:r>
              <a:rPr lang="en-US" dirty="0"/>
              <a:t>treating the pre-trained model as the </a:t>
            </a:r>
            <a:r>
              <a:rPr lang="en-US" dirty="0" smtClean="0"/>
              <a:t>initialized model, and </a:t>
            </a:r>
            <a:r>
              <a:rPr lang="en-US" dirty="0"/>
              <a:t>training on labeled data from target domain.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this work: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1) Pre-train on source (training) dataset using deep MLP.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2) Utilize limit number of </a:t>
            </a:r>
            <a:r>
              <a:rPr lang="en-US" dirty="0" smtClean="0"/>
              <a:t>samples </a:t>
            </a:r>
            <a:r>
              <a:rPr lang="en-US" dirty="0" smtClean="0"/>
              <a:t>in target (testing) dataset for fine-tuning, with freezing </a:t>
            </a:r>
            <a:r>
              <a:rPr lang="en-US" dirty="0"/>
              <a:t>the first two layers and only </a:t>
            </a:r>
            <a:r>
              <a:rPr lang="en-US" dirty="0" smtClean="0"/>
              <a:t>updating </a:t>
            </a:r>
            <a:r>
              <a:rPr lang="en-US" dirty="0"/>
              <a:t>the weights in </a:t>
            </a:r>
            <a:r>
              <a:rPr lang="en-US" dirty="0" smtClean="0"/>
              <a:t>last three layers.</a:t>
            </a:r>
          </a:p>
          <a:p>
            <a:pPr>
              <a:spcBef>
                <a:spcPts val="2000"/>
              </a:spcBef>
              <a:spcAft>
                <a:spcPts val="600"/>
              </a:spcAft>
            </a:pPr>
            <a:r>
              <a:rPr lang="en-US" dirty="0" smtClean="0"/>
              <a:t>This </a:t>
            </a:r>
            <a:r>
              <a:rPr lang="en-US" dirty="0"/>
              <a:t>way, we can also reduce the </a:t>
            </a:r>
            <a:r>
              <a:rPr lang="en-US" dirty="0" smtClean="0"/>
              <a:t>overfitting, considering </a:t>
            </a:r>
            <a:r>
              <a:rPr lang="en-US" dirty="0"/>
              <a:t>the amount of target training data is pretty limited.</a:t>
            </a:r>
          </a:p>
        </p:txBody>
      </p:sp>
    </p:spTree>
    <p:extLst>
      <p:ext uri="{BB962C8B-B14F-4D97-AF65-F5344CB8AC3E}">
        <p14:creationId xmlns:p14="http://schemas.microsoft.com/office/powerpoint/2010/main" val="1034700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05056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Results for transfer learning</a:t>
            </a:r>
            <a:endParaRPr lang="en-US" sz="2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728000"/>
            <a:ext cx="8330401" cy="2754000"/>
          </a:xfrm>
        </p:spPr>
      </p:pic>
      <p:sp>
        <p:nvSpPr>
          <p:cNvPr id="3" name="Rectangle 2"/>
          <p:cNvSpPr/>
          <p:nvPr/>
        </p:nvSpPr>
        <p:spPr>
          <a:xfrm>
            <a:off x="1399811" y="4869180"/>
            <a:ext cx="6489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scatter plots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results show different settings of transfer learning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77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Quantitative Result</a:t>
            </a:r>
            <a:endParaRPr lang="en-US" sz="2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00089"/>
              </p:ext>
            </p:extLst>
          </p:nvPr>
        </p:nvGraphicFramePr>
        <p:xfrm>
          <a:off x="628651" y="1870075"/>
          <a:ext cx="785812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324">
                  <a:extLst>
                    <a:ext uri="{9D8B030D-6E8A-4147-A177-3AD203B41FA5}">
                      <a16:colId xmlns:a16="http://schemas.microsoft.com/office/drawing/2014/main" val="4149880777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976068389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678487386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4908726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63645086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633463914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52369269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Models</a:t>
                      </a:r>
                      <a:endParaRPr lang="en-US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CN</a:t>
                      </a:r>
                      <a:r>
                        <a:rPr lang="en-US" b="0" i="0" baseline="-25000" dirty="0" smtClean="0"/>
                        <a:t>1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CN</a:t>
                      </a:r>
                      <a:r>
                        <a:rPr lang="en-US" b="0" i="0" baseline="-25000" dirty="0" smtClean="0"/>
                        <a:t>2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CN</a:t>
                      </a:r>
                      <a:r>
                        <a:rPr lang="en-US" b="0" i="0" baseline="-25000" dirty="0" smtClean="0"/>
                        <a:t>3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CN</a:t>
                      </a:r>
                      <a:r>
                        <a:rPr lang="en-US" b="0" i="0" baseline="-25000" dirty="0" smtClean="0"/>
                        <a:t>4</a:t>
                      </a:r>
                      <a:endParaRPr lang="en-US" b="0" i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Ave.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71185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w/o 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GBDT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0.2457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0.2289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0.8599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0.6087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0.4858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2948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1D-CNN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0.1029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0.1326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0.3849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0.2809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0.2253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0820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MLP (shallow)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0.0907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0.1494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0.6838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0.3623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0.3215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4208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MLP (deep)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0.1163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0.3747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0.2512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0.2241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08679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MLP w/ 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20% labeled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0.1182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0.3152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0.1994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0.2095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731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30% labeled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0.1475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0.1654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0.2827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0.2036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0.1998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5782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40% labeled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0.1066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0.1346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0.3029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0.1720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0.1790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3008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50% labeled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0.0949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0.1956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0.1584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09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140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831" y="1710960"/>
            <a:ext cx="7526215" cy="3929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With the large number of training samples available</a:t>
            </a:r>
          </a:p>
          <a:p>
            <a:r>
              <a:rPr lang="en-US" sz="2200" dirty="0" smtClean="0"/>
              <a:t>Neural network based models show better results.</a:t>
            </a:r>
          </a:p>
          <a:p>
            <a:r>
              <a:rPr lang="en-US" sz="2200" dirty="0" smtClean="0"/>
              <a:t>The deeper models show better results.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Transfer learning helps, even </a:t>
            </a:r>
            <a:r>
              <a:rPr lang="en-US" sz="2200" dirty="0"/>
              <a:t>though </a:t>
            </a:r>
            <a:r>
              <a:rPr lang="en-US" sz="2200" dirty="0" smtClean="0"/>
              <a:t>only </a:t>
            </a:r>
            <a:r>
              <a:rPr lang="en-US" sz="2200" dirty="0"/>
              <a:t>limited number of labeled </a:t>
            </a:r>
            <a:r>
              <a:rPr lang="en-US" sz="2200" dirty="0" smtClean="0"/>
              <a:t>samples are available in target domain, if there is </a:t>
            </a:r>
            <a:r>
              <a:rPr lang="en-US" sz="2200" dirty="0"/>
              <a:t>domain shift between training and testing </a:t>
            </a:r>
            <a:r>
              <a:rPr lang="en-US" sz="2200" dirty="0" smtClean="0"/>
              <a:t>datasets.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5694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07" y="2686289"/>
            <a:ext cx="7873686" cy="2973051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 rot="8783146">
            <a:off x="2763538" y="1651938"/>
            <a:ext cx="594485" cy="257130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772" y="1179146"/>
            <a:ext cx="28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You are here !!!</a:t>
            </a:r>
            <a:endParaRPr lang="en-US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889573" y="871369"/>
            <a:ext cx="622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r>
              <a:rPr lang="en-US" sz="2800" b="1" dirty="0" smtClean="0"/>
              <a:t>omputational </a:t>
            </a:r>
            <a:r>
              <a:rPr lang="en-US" sz="2800" b="1" dirty="0" smtClean="0">
                <a:solidFill>
                  <a:srgbClr val="FF0000"/>
                </a:solidFill>
              </a:rPr>
              <a:t>S</a:t>
            </a:r>
            <a:r>
              <a:rPr lang="en-US" sz="2800" b="1" dirty="0" smtClean="0"/>
              <a:t>cience 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en-US" sz="2800" b="1" dirty="0" smtClean="0"/>
              <a:t>nitiative</a:t>
            </a:r>
          </a:p>
          <a:p>
            <a:pPr algn="ctr"/>
            <a:r>
              <a:rPr lang="en-US" b="1" dirty="0" smtClean="0"/>
              <a:t>(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Previously: 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/>
              <a:t>ational 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/>
              <a:t>ynchrotron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b="1" dirty="0" smtClean="0"/>
              <a:t>ight 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/>
              <a:t>ource)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01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825625"/>
            <a:ext cx="8328991" cy="22586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600" dirty="0" smtClean="0"/>
              <a:t> Thanks!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Q &amp; A</a:t>
            </a:r>
            <a:endParaRPr lang="en-US" sz="36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3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5885" y="473371"/>
            <a:ext cx="5575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What is a synchrotron ?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542" y="2429648"/>
            <a:ext cx="3338287" cy="2464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61" y="1834984"/>
            <a:ext cx="5100084" cy="37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1" y="948923"/>
            <a:ext cx="8888184" cy="2998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96000"/>
            <a:ext cx="911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Light sources around the world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143" y="4355878"/>
            <a:ext cx="2337029" cy="2219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2058" y="5003993"/>
            <a:ext cx="199285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NSLS-II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($1B project cost)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1" y="5003993"/>
            <a:ext cx="2848779" cy="1075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299" y="4536105"/>
            <a:ext cx="1800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NSLS  (retired)</a:t>
            </a:r>
            <a:endParaRPr lang="en-US" b="1" dirty="0"/>
          </a:p>
        </p:txBody>
      </p:sp>
      <p:sp>
        <p:nvSpPr>
          <p:cNvPr id="11" name="Right Arrow 10"/>
          <p:cNvSpPr/>
          <p:nvPr/>
        </p:nvSpPr>
        <p:spPr>
          <a:xfrm>
            <a:off x="3164114" y="5355771"/>
            <a:ext cx="551543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03764" y="2147455"/>
            <a:ext cx="5230091" cy="23886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4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419" y="1045798"/>
            <a:ext cx="3345867" cy="5200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" y="1045798"/>
            <a:ext cx="2783590" cy="2055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94" y="3617683"/>
            <a:ext cx="3409600" cy="26284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3830" y="6246136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https://www-ssrl.slac.stanford.edu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96000"/>
            <a:ext cx="911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What is light source used for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60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0" y="747327"/>
            <a:ext cx="8747776" cy="534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863" y="2819400"/>
            <a:ext cx="738142" cy="701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37" y="3169920"/>
            <a:ext cx="1287099" cy="733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4731" y="2580650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NSLS-II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64143" y="2908310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APS</a:t>
            </a:r>
            <a:endParaRPr lang="en-US" sz="11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25" y="3169920"/>
            <a:ext cx="1304679" cy="8697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556" y="2858053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SSRL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692" y="2170035"/>
            <a:ext cx="1255823" cy="6722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14454" y="186106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ALS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96000"/>
            <a:ext cx="911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Light sources in US</a:t>
            </a:r>
            <a:endParaRPr lang="en-US" sz="40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53291" y="2908310"/>
            <a:ext cx="196770" cy="26161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0540" y="2506147"/>
            <a:ext cx="766125" cy="625119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1"/>
          </p:cNvCxnSpPr>
          <p:nvPr/>
        </p:nvCxnSpPr>
        <p:spPr>
          <a:xfrm flipH="1" flipV="1">
            <a:off x="661063" y="3227385"/>
            <a:ext cx="87862" cy="377428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2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0" y="747327"/>
            <a:ext cx="8747776" cy="534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863" y="2819400"/>
            <a:ext cx="738142" cy="701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37" y="3169920"/>
            <a:ext cx="1287099" cy="733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4731" y="2580650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NSLS-II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64143" y="2908310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APS</a:t>
            </a:r>
            <a:endParaRPr lang="en-US" sz="11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25" y="3169920"/>
            <a:ext cx="1304679" cy="8697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6556" y="2858053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SSRL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692" y="2170035"/>
            <a:ext cx="1255823" cy="6722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14454" y="186106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ALS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819400" y="3227385"/>
            <a:ext cx="4815840" cy="1527495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16380" y="1485900"/>
            <a:ext cx="6195060" cy="135636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00600" y="2354580"/>
            <a:ext cx="2910840" cy="68580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53604" y="3169920"/>
            <a:ext cx="5413996" cy="110490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099560" y="3451860"/>
            <a:ext cx="3573780" cy="182880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00600" y="2750820"/>
            <a:ext cx="2834640" cy="41910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8925" y="3040380"/>
            <a:ext cx="6886315" cy="339406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800600" y="3596640"/>
            <a:ext cx="2910840" cy="160782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971800" y="3299460"/>
            <a:ext cx="4663440" cy="22098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01340" y="2491740"/>
            <a:ext cx="4533900" cy="67818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499860" y="3379786"/>
            <a:ext cx="1287780" cy="453074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7231380" y="3596640"/>
            <a:ext cx="647700" cy="2103120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99939" y="3486150"/>
            <a:ext cx="3357221" cy="1128076"/>
          </a:xfrm>
          <a:prstGeom prst="line">
            <a:avLst/>
          </a:prstGeom>
          <a:ln w="57150">
            <a:solidFill>
              <a:schemeClr val="accent1">
                <a:alpha val="44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" y="96000"/>
            <a:ext cx="911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Light sources in US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288813" y="6248401"/>
            <a:ext cx="8800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 2017, NSLS-II served over </a:t>
            </a:r>
            <a:r>
              <a:rPr lang="en-US" sz="1200" b="1" dirty="0"/>
              <a:t>1,000 researchers ("users") </a:t>
            </a:r>
            <a:r>
              <a:rPr lang="en-US" sz="1200" dirty="0"/>
              <a:t>from academic, industrial, and government laboratories worldwide. </a:t>
            </a:r>
          </a:p>
        </p:txBody>
      </p:sp>
    </p:spTree>
    <p:extLst>
      <p:ext uri="{BB962C8B-B14F-4D97-AF65-F5344CB8AC3E}">
        <p14:creationId xmlns:p14="http://schemas.microsoft.com/office/powerpoint/2010/main" val="28327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96000"/>
            <a:ext cx="911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Why do scientists go to light sources 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9" y="2199190"/>
            <a:ext cx="2697042" cy="351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269" y="2613888"/>
            <a:ext cx="2337029" cy="221956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813541" y="3006524"/>
            <a:ext cx="538223" cy="1909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13541" y="3625770"/>
            <a:ext cx="538223" cy="1909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13541" y="4189070"/>
            <a:ext cx="538223" cy="1909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51008" y="1520484"/>
            <a:ext cx="841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?</a:t>
            </a:r>
            <a:r>
              <a:rPr lang="en-US" sz="4400" i="1" dirty="0" smtClean="0"/>
              <a:t>?</a:t>
            </a:r>
            <a:r>
              <a:rPr lang="en-US" sz="2400" i="1" dirty="0" smtClean="0"/>
              <a:t>?</a:t>
            </a:r>
            <a:endParaRPr lang="en-US" sz="24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945" y="4651912"/>
            <a:ext cx="2239803" cy="156829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959380" y="3006524"/>
            <a:ext cx="538223" cy="1909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959380" y="3625770"/>
            <a:ext cx="538223" cy="1909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959380" y="4189070"/>
            <a:ext cx="538223" cy="1909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1" y="2673750"/>
            <a:ext cx="2218225" cy="18112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2481" y="1404285"/>
            <a:ext cx="2345267" cy="10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Update_2018" id="{46157873-5E33-154A-842E-91B7BD99CC32}" vid="{319E15CB-F710-7D41-B73E-697C834693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LDRD_Annual_Review_YueweiLin</Template>
  <TotalTime>5048</TotalTime>
  <Words>967</Words>
  <Application>Microsoft Office PowerPoint</Application>
  <PresentationFormat>On-screen Show (4:3)</PresentationFormat>
  <Paragraphs>230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黑体</vt:lpstr>
      <vt:lpstr>宋体</vt:lpstr>
      <vt:lpstr>Arial</vt:lpstr>
      <vt:lpstr>Cambria Math</vt:lpstr>
      <vt:lpstr>Times New Roman</vt:lpstr>
      <vt:lpstr>Wingdings</vt:lpstr>
      <vt:lpstr>Office Theme</vt:lpstr>
      <vt:lpstr>Structure Determination of Metallic Nanoparticles: A Machine Learning Benchmark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</vt:lpstr>
      <vt:lpstr>Regression models</vt:lpstr>
      <vt:lpstr>Gradient Boosted Decision Trees (GBDT)</vt:lpstr>
      <vt:lpstr>Multi-layer Perceptron (MLP)</vt:lpstr>
      <vt:lpstr>One-dimensional CNN (1D-CNN)</vt:lpstr>
      <vt:lpstr>Configuration of the models</vt:lpstr>
      <vt:lpstr>Results</vt:lpstr>
      <vt:lpstr>Transfer Learning</vt:lpstr>
      <vt:lpstr>Transfer Learning</vt:lpstr>
      <vt:lpstr>Results for transfer learning</vt:lpstr>
      <vt:lpstr>Quantitative Result</vt:lpstr>
      <vt:lpstr>Conclusions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Visualization toward White-box Machine Learning</dc:title>
  <dc:creator>yuewei lin</dc:creator>
  <cp:lastModifiedBy>yuewei lin</cp:lastModifiedBy>
  <cp:revision>88</cp:revision>
  <dcterms:created xsi:type="dcterms:W3CDTF">2018-06-28T21:02:20Z</dcterms:created>
  <dcterms:modified xsi:type="dcterms:W3CDTF">2018-08-03T19:56:50Z</dcterms:modified>
</cp:coreProperties>
</file>