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7" r:id="rId4"/>
    <p:sldId id="260" r:id="rId5"/>
    <p:sldId id="276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72" r:id="rId16"/>
    <p:sldId id="269" r:id="rId17"/>
    <p:sldId id="273" r:id="rId18"/>
    <p:sldId id="270" r:id="rId19"/>
    <p:sldId id="274" r:id="rId20"/>
    <p:sldId id="278" r:id="rId21"/>
    <p:sldId id="279" r:id="rId22"/>
    <p:sldId id="284" r:id="rId23"/>
    <p:sldId id="280" r:id="rId24"/>
    <p:sldId id="282" r:id="rId25"/>
    <p:sldId id="283" r:id="rId26"/>
    <p:sldId id="281" r:id="rId27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62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119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Documents\myhuf\2018\TOR-test-grap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Documents\myhuf\2018\TOR-test-grap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Documents\myhuf\2018\TOR-test-grap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Documents\myhuf\2018\TOR-test-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Fig. 3:</a:t>
            </a:r>
            <a:r>
              <a:rPr lang="en-US" baseline="0"/>
              <a:t> </a:t>
            </a:r>
            <a:r>
              <a:rPr lang="en-US"/>
              <a:t>10GB</a:t>
            </a:r>
            <a:r>
              <a:rPr lang="en-US" baseline="0"/>
              <a:t> Big File non-aggr Test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data!$A$2</c:f>
              <c:strCache>
                <c:ptCount val="1"/>
                <c:pt idx="0">
                  <c:v>10%  80 files</c:v>
                </c:pt>
              </c:strCache>
            </c:strRef>
          </c:tx>
          <c:invertIfNegative val="0"/>
          <c:cat>
            <c:strRef>
              <c:f>data!$B$1:$G$1</c:f>
              <c:strCache>
                <c:ptCount val="6"/>
                <c:pt idx="0">
                  <c:v>Staging rate 
MB/s.drv
Noschedule
</c:v>
                </c:pt>
                <c:pt idx="1">
                  <c:v>Staging rate 
MB/s.drv
Nodrive
</c:v>
                </c:pt>
                <c:pt idx="2">
                  <c:v>Staging rate 
MB/s.drv
RAO
</c:v>
                </c:pt>
                <c:pt idx="3">
                  <c:v>Staging rate 
MB/s.drv
Quaid
</c:v>
                </c:pt>
                <c:pt idx="4">
                  <c:v>Staging rate 
MB/s.drv
ERADAT - Nosched
</c:v>
                </c:pt>
                <c:pt idx="5">
                  <c:v>Staging rate 
MB/s.drv
ERADAT - TOR
</c:v>
                </c:pt>
              </c:strCache>
            </c:strRef>
          </c:cat>
          <c:val>
            <c:numRef>
              <c:f>data!$B$2:$G$2</c:f>
              <c:numCache>
                <c:formatCode>0.00</c:formatCode>
                <c:ptCount val="6"/>
                <c:pt idx="0" formatCode="General">
                  <c:v>136.74</c:v>
                </c:pt>
                <c:pt idx="1">
                  <c:v>133.22</c:v>
                </c:pt>
                <c:pt idx="2">
                  <c:v>208.87</c:v>
                </c:pt>
                <c:pt idx="3">
                  <c:v>0</c:v>
                </c:pt>
                <c:pt idx="4">
                  <c:v>123.96</c:v>
                </c:pt>
                <c:pt idx="5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A4-47BA-AE89-775DCECBCFA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 50%  400 files</c:v>
                </c:pt>
              </c:strCache>
            </c:strRef>
          </c:tx>
          <c:invertIfNegative val="0"/>
          <c:cat>
            <c:strRef>
              <c:f>data!$B$1:$G$1</c:f>
              <c:strCache>
                <c:ptCount val="6"/>
                <c:pt idx="0">
                  <c:v>Staging rate 
MB/s.drv
Noschedule
</c:v>
                </c:pt>
                <c:pt idx="1">
                  <c:v>Staging rate 
MB/s.drv
Nodrive
</c:v>
                </c:pt>
                <c:pt idx="2">
                  <c:v>Staging rate 
MB/s.drv
RAO
</c:v>
                </c:pt>
                <c:pt idx="3">
                  <c:v>Staging rate 
MB/s.drv
Quaid
</c:v>
                </c:pt>
                <c:pt idx="4">
                  <c:v>Staging rate 
MB/s.drv
ERADAT - Nosched
</c:v>
                </c:pt>
                <c:pt idx="5">
                  <c:v>Staging rate 
MB/s.drv
ERADAT - TOR
</c:v>
                </c:pt>
              </c:strCache>
            </c:strRef>
          </c:cat>
          <c:val>
            <c:numRef>
              <c:f>data!$B$3:$G$3</c:f>
              <c:numCache>
                <c:formatCode>0.00</c:formatCode>
                <c:ptCount val="6"/>
                <c:pt idx="0" formatCode="General">
                  <c:v>136.31</c:v>
                </c:pt>
                <c:pt idx="1">
                  <c:v>133.47</c:v>
                </c:pt>
                <c:pt idx="2">
                  <c:v>227.64</c:v>
                </c:pt>
                <c:pt idx="3">
                  <c:v>0</c:v>
                </c:pt>
                <c:pt idx="4">
                  <c:v>180.17</c:v>
                </c:pt>
                <c:pt idx="5">
                  <c:v>228.39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A4-47BA-AE89-775DCECBCFA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100%  800 files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data!$B$1:$G$1</c:f>
              <c:strCache>
                <c:ptCount val="6"/>
                <c:pt idx="0">
                  <c:v>Staging rate 
MB/s.drv
Noschedule
</c:v>
                </c:pt>
                <c:pt idx="1">
                  <c:v>Staging rate 
MB/s.drv
Nodrive
</c:v>
                </c:pt>
                <c:pt idx="2">
                  <c:v>Staging rate 
MB/s.drv
RAO
</c:v>
                </c:pt>
                <c:pt idx="3">
                  <c:v>Staging rate 
MB/s.drv
Quaid
</c:v>
                </c:pt>
                <c:pt idx="4">
                  <c:v>Staging rate 
MB/s.drv
ERADAT - Nosched
</c:v>
                </c:pt>
                <c:pt idx="5">
                  <c:v>Staging rate 
MB/s.drv
ERADAT - TOR
</c:v>
                </c:pt>
              </c:strCache>
            </c:strRef>
          </c:cat>
          <c:val>
            <c:numRef>
              <c:f>data!$B$4:$G$4</c:f>
              <c:numCache>
                <c:formatCode>0.00</c:formatCode>
                <c:ptCount val="6"/>
                <c:pt idx="0">
                  <c:v>133.94</c:v>
                </c:pt>
                <c:pt idx="1">
                  <c:v>133.84</c:v>
                </c:pt>
                <c:pt idx="2">
                  <c:v>224.46</c:v>
                </c:pt>
                <c:pt idx="3">
                  <c:v>247.53</c:v>
                </c:pt>
                <c:pt idx="4">
                  <c:v>253.18</c:v>
                </c:pt>
                <c:pt idx="5">
                  <c:v>253.95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A4-47BA-AE89-775DCECBCF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943168"/>
        <c:axId val="103953536"/>
      </c:barChart>
      <c:catAx>
        <c:axId val="103943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aseline="0"/>
                  <a:t>Staging Mode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103953536"/>
        <c:crosses val="autoZero"/>
        <c:auto val="0"/>
        <c:lblAlgn val="ctr"/>
        <c:lblOffset val="100"/>
        <c:noMultiLvlLbl val="0"/>
      </c:catAx>
      <c:valAx>
        <c:axId val="1039535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baseline="0"/>
                  <a:t>Staging  rate  MB/s.drv.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039431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Fig. 4: 1GB Small File non-aggr Test 
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data!$A$7</c:f>
              <c:strCache>
                <c:ptCount val="1"/>
                <c:pt idx="0">
                  <c:v>100%  4000 files
(nosched: 2000) 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data!$B$6:$H$6</c:f>
              <c:strCache>
                <c:ptCount val="6"/>
                <c:pt idx="0">
                  <c:v>Staging rate 
MB/s.drv
Noschedule
</c:v>
                </c:pt>
                <c:pt idx="1">
                  <c:v>Staging rate 
MB/s.drv
Nodrive
</c:v>
                </c:pt>
                <c:pt idx="2">
                  <c:v>Staging rate 
MB/s.drv
RAO
</c:v>
                </c:pt>
                <c:pt idx="3">
                  <c:v>Staging rate 
MB/s.drv
Quaid
</c:v>
                </c:pt>
                <c:pt idx="4">
                  <c:v>Staging rate 
MB/s.drv
ERADAT - Nosched
</c:v>
                </c:pt>
                <c:pt idx="5">
                  <c:v>Staging rate 
MB/s.drv
ERADAT - TOR
</c:v>
                </c:pt>
              </c:strCache>
            </c:strRef>
          </c:cat>
          <c:val>
            <c:numRef>
              <c:f>data!$B$7:$H$7</c:f>
              <c:numCache>
                <c:formatCode>General</c:formatCode>
                <c:ptCount val="7"/>
                <c:pt idx="0">
                  <c:v>27.21</c:v>
                </c:pt>
                <c:pt idx="1">
                  <c:v>32.479999999999997</c:v>
                </c:pt>
                <c:pt idx="2">
                  <c:v>105.67</c:v>
                </c:pt>
                <c:pt idx="3">
                  <c:v>184.97</c:v>
                </c:pt>
                <c:pt idx="4">
                  <c:v>252.14</c:v>
                </c:pt>
                <c:pt idx="5">
                  <c:v>249.01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C-4EBA-9675-7378EF645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008704"/>
        <c:axId val="104010880"/>
      </c:barChart>
      <c:catAx>
        <c:axId val="104008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1" i="0" baseline="0">
                    <a:effectLst/>
                  </a:rPr>
                  <a:t>Staging Mode</a:t>
                </a:r>
                <a:endParaRPr lang="en-US" sz="1600" baseline="0">
                  <a:effectLst/>
                </a:endParaRP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104010880"/>
        <c:crosses val="autoZero"/>
        <c:auto val="1"/>
        <c:lblAlgn val="ctr"/>
        <c:lblOffset val="100"/>
        <c:noMultiLvlLbl val="0"/>
      </c:catAx>
      <c:valAx>
        <c:axId val="1040108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b="1" i="0" baseline="0">
                    <a:effectLst/>
                  </a:rPr>
                  <a:t>Staging  rate  MB/s.drv.</a:t>
                </a:r>
                <a:endParaRPr lang="en-US" sz="1600" baseline="0">
                  <a:effectLst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040087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Fig. 5: 1GB Small File aggr Test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data!$A$9</c:f>
              <c:strCache>
                <c:ptCount val="1"/>
                <c:pt idx="0">
                  <c:v>100%  2000 files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data!$B$8:$H$8</c:f>
              <c:strCache>
                <c:ptCount val="6"/>
                <c:pt idx="0">
                  <c:v>Staging rate 
MB/s.drv
Noschedule
</c:v>
                </c:pt>
                <c:pt idx="1">
                  <c:v>Staging rate 
MB/s.drv
Nodrive
</c:v>
                </c:pt>
                <c:pt idx="2">
                  <c:v>Staging rate 
MB/s.drv
RAO
</c:v>
                </c:pt>
                <c:pt idx="3">
                  <c:v>Staging rate 
MB/s.drv
Quaid
</c:v>
                </c:pt>
                <c:pt idx="4">
                  <c:v>Staging rate 
MB/s.drv
ERADAT - Nosched
</c:v>
                </c:pt>
                <c:pt idx="5">
                  <c:v>Staging rate 
MB/s.drv
ERADAT - TOR
</c:v>
                </c:pt>
              </c:strCache>
            </c:strRef>
          </c:cat>
          <c:val>
            <c:numRef>
              <c:f>data!$B$9:$H$9</c:f>
              <c:numCache>
                <c:formatCode>General</c:formatCode>
                <c:ptCount val="7"/>
                <c:pt idx="0">
                  <c:v>20.350000000000001</c:v>
                </c:pt>
                <c:pt idx="1">
                  <c:v>68.61</c:v>
                </c:pt>
                <c:pt idx="2">
                  <c:v>20.45</c:v>
                </c:pt>
                <c:pt idx="3">
                  <c:v>74.86</c:v>
                </c:pt>
                <c:pt idx="4">
                  <c:v>253.75</c:v>
                </c:pt>
                <c:pt idx="5">
                  <c:v>224.49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18-4AF4-B636-DD5444573E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062336"/>
        <c:axId val="104064512"/>
      </c:barChart>
      <c:catAx>
        <c:axId val="104062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1" i="0" baseline="0">
                    <a:effectLst/>
                  </a:rPr>
                  <a:t>Staging Mode</a:t>
                </a:r>
                <a:endParaRPr lang="en-US" sz="1600" baseline="0">
                  <a:effectLst/>
                </a:endParaRP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104064512"/>
        <c:crosses val="autoZero"/>
        <c:auto val="1"/>
        <c:lblAlgn val="ctr"/>
        <c:lblOffset val="100"/>
        <c:noMultiLvlLbl val="0"/>
      </c:catAx>
      <c:valAx>
        <c:axId val="1040645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b="1" i="0" baseline="0">
                    <a:effectLst/>
                  </a:rPr>
                  <a:t>Staging  rate  MB/s.drv.</a:t>
                </a:r>
                <a:endParaRPr lang="en-US" sz="1600">
                  <a:effectLst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040623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Fig. 6:  100% Recall Performance Ranking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data!$B$11</c:f>
              <c:strCache>
                <c:ptCount val="1"/>
                <c:pt idx="0">
                  <c:v>Staging rate 
MB/s.drv
Noschedule
</c:v>
                </c:pt>
              </c:strCache>
            </c:strRef>
          </c:tx>
          <c:invertIfNegative val="0"/>
          <c:cat>
            <c:strRef>
              <c:f>data!$A$12:$A$14</c:f>
              <c:strCache>
                <c:ptCount val="3"/>
                <c:pt idx="0">
                  <c:v>Big file (10GB)  stagingTest 
</c:v>
                </c:pt>
                <c:pt idx="1">
                  <c:v>Small file (1GB)  stagingTest 
</c:v>
                </c:pt>
                <c:pt idx="2">
                  <c:v>Aggregated Small file (1GB)  stagingTest 
</c:v>
                </c:pt>
              </c:strCache>
            </c:strRef>
          </c:cat>
          <c:val>
            <c:numRef>
              <c:f>data!$B$12:$B$14</c:f>
              <c:numCache>
                <c:formatCode>General</c:formatCode>
                <c:ptCount val="3"/>
                <c:pt idx="0" formatCode="0.00">
                  <c:v>133.94</c:v>
                </c:pt>
                <c:pt idx="1">
                  <c:v>27.21</c:v>
                </c:pt>
                <c:pt idx="2">
                  <c:v>20.350000000000001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CB-432A-ADC1-58773580C619}"/>
            </c:ext>
          </c:extLst>
        </c:ser>
        <c:ser>
          <c:idx val="1"/>
          <c:order val="1"/>
          <c:tx>
            <c:strRef>
              <c:f>data!$C$11</c:f>
              <c:strCache>
                <c:ptCount val="1"/>
                <c:pt idx="0">
                  <c:v>Staging rate 
MB/s.drv
Nodrive
</c:v>
                </c:pt>
              </c:strCache>
            </c:strRef>
          </c:tx>
          <c:invertIfNegative val="0"/>
          <c:cat>
            <c:strRef>
              <c:f>data!$A$12:$A$14</c:f>
              <c:strCache>
                <c:ptCount val="3"/>
                <c:pt idx="0">
                  <c:v>Big file (10GB)  stagingTest 
</c:v>
                </c:pt>
                <c:pt idx="1">
                  <c:v>Small file (1GB)  stagingTest 
</c:v>
                </c:pt>
                <c:pt idx="2">
                  <c:v>Aggregated Small file (1GB)  stagingTest 
</c:v>
                </c:pt>
              </c:strCache>
            </c:strRef>
          </c:cat>
          <c:val>
            <c:numRef>
              <c:f>data!$C$12:$C$14</c:f>
              <c:numCache>
                <c:formatCode>General</c:formatCode>
                <c:ptCount val="3"/>
                <c:pt idx="0" formatCode="0.00">
                  <c:v>133.84</c:v>
                </c:pt>
                <c:pt idx="1">
                  <c:v>32.479999999999997</c:v>
                </c:pt>
                <c:pt idx="2">
                  <c:v>68.61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CB-432A-ADC1-58773580C619}"/>
            </c:ext>
          </c:extLst>
        </c:ser>
        <c:ser>
          <c:idx val="2"/>
          <c:order val="2"/>
          <c:tx>
            <c:strRef>
              <c:f>data!$D$11</c:f>
              <c:strCache>
                <c:ptCount val="1"/>
                <c:pt idx="0">
                  <c:v>Staging rate 
MB/s.drv
RAO
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data!$A$12:$A$14</c:f>
              <c:strCache>
                <c:ptCount val="3"/>
                <c:pt idx="0">
                  <c:v>Big file (10GB)  stagingTest 
</c:v>
                </c:pt>
                <c:pt idx="1">
                  <c:v>Small file (1GB)  stagingTest 
</c:v>
                </c:pt>
                <c:pt idx="2">
                  <c:v>Aggregated Small file (1GB)  stagingTest 
</c:v>
                </c:pt>
              </c:strCache>
            </c:strRef>
          </c:cat>
          <c:val>
            <c:numRef>
              <c:f>data!$D$12:$D$14</c:f>
              <c:numCache>
                <c:formatCode>General</c:formatCode>
                <c:ptCount val="3"/>
                <c:pt idx="0" formatCode="0.00">
                  <c:v>224.46</c:v>
                </c:pt>
                <c:pt idx="1">
                  <c:v>105.67</c:v>
                </c:pt>
                <c:pt idx="2">
                  <c:v>20.45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CB-432A-ADC1-58773580C619}"/>
            </c:ext>
          </c:extLst>
        </c:ser>
        <c:ser>
          <c:idx val="3"/>
          <c:order val="3"/>
          <c:tx>
            <c:strRef>
              <c:f>data!$E$11</c:f>
              <c:strCache>
                <c:ptCount val="1"/>
                <c:pt idx="0">
                  <c:v>Staging rate 
MB/s.drv
Quaid
</c:v>
                </c:pt>
              </c:strCache>
            </c:strRef>
          </c:tx>
          <c:invertIfNegative val="0"/>
          <c:cat>
            <c:strRef>
              <c:f>data!$A$12:$A$14</c:f>
              <c:strCache>
                <c:ptCount val="3"/>
                <c:pt idx="0">
                  <c:v>Big file (10GB)  stagingTest 
</c:v>
                </c:pt>
                <c:pt idx="1">
                  <c:v>Small file (1GB)  stagingTest 
</c:v>
                </c:pt>
                <c:pt idx="2">
                  <c:v>Aggregated Small file (1GB)  stagingTest 
</c:v>
                </c:pt>
              </c:strCache>
            </c:strRef>
          </c:cat>
          <c:val>
            <c:numRef>
              <c:f>data!$E$12:$E$14</c:f>
              <c:numCache>
                <c:formatCode>General</c:formatCode>
                <c:ptCount val="3"/>
                <c:pt idx="0" formatCode="0.00">
                  <c:v>247.53</c:v>
                </c:pt>
                <c:pt idx="1">
                  <c:v>184.97</c:v>
                </c:pt>
                <c:pt idx="2">
                  <c:v>74.86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CB-432A-ADC1-58773580C619}"/>
            </c:ext>
          </c:extLst>
        </c:ser>
        <c:ser>
          <c:idx val="4"/>
          <c:order val="4"/>
          <c:tx>
            <c:strRef>
              <c:f>data!$F$11</c:f>
              <c:strCache>
                <c:ptCount val="1"/>
                <c:pt idx="0">
                  <c:v>Staging rate 
MB/s.drv
ERADAT - Nosched
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data!$A$12:$A$14</c:f>
              <c:strCache>
                <c:ptCount val="3"/>
                <c:pt idx="0">
                  <c:v>Big file (10GB)  stagingTest 
</c:v>
                </c:pt>
                <c:pt idx="1">
                  <c:v>Small file (1GB)  stagingTest 
</c:v>
                </c:pt>
                <c:pt idx="2">
                  <c:v>Aggregated Small file (1GB)  stagingTest 
</c:v>
                </c:pt>
              </c:strCache>
            </c:strRef>
          </c:cat>
          <c:val>
            <c:numRef>
              <c:f>data!$F$12:$F$14</c:f>
              <c:numCache>
                <c:formatCode>General</c:formatCode>
                <c:ptCount val="3"/>
                <c:pt idx="0" formatCode="0.00">
                  <c:v>253.18</c:v>
                </c:pt>
                <c:pt idx="1">
                  <c:v>252.14</c:v>
                </c:pt>
                <c:pt idx="2">
                  <c:v>253.75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CB-432A-ADC1-58773580C619}"/>
            </c:ext>
          </c:extLst>
        </c:ser>
        <c:ser>
          <c:idx val="5"/>
          <c:order val="5"/>
          <c:tx>
            <c:strRef>
              <c:f>data!$G$11</c:f>
              <c:strCache>
                <c:ptCount val="1"/>
                <c:pt idx="0">
                  <c:v>Staging rate 
MB/s.drv
ERADAT - TOR
</c:v>
                </c:pt>
              </c:strCache>
            </c:strRef>
          </c:tx>
          <c:invertIfNegative val="0"/>
          <c:cat>
            <c:strRef>
              <c:f>data!$A$12:$A$14</c:f>
              <c:strCache>
                <c:ptCount val="3"/>
                <c:pt idx="0">
                  <c:v>Big file (10GB)  stagingTest 
</c:v>
                </c:pt>
                <c:pt idx="1">
                  <c:v>Small file (1GB)  stagingTest 
</c:v>
                </c:pt>
                <c:pt idx="2">
                  <c:v>Aggregated Small file (1GB)  stagingTest 
</c:v>
                </c:pt>
              </c:strCache>
            </c:strRef>
          </c:cat>
          <c:val>
            <c:numRef>
              <c:f>data!$G$12:$G$14</c:f>
              <c:numCache>
                <c:formatCode>General</c:formatCode>
                <c:ptCount val="3"/>
                <c:pt idx="0" formatCode="0.00">
                  <c:v>253.95</c:v>
                </c:pt>
                <c:pt idx="1">
                  <c:v>249.01</c:v>
                </c:pt>
                <c:pt idx="2">
                  <c:v>224.49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CB-432A-ADC1-58773580C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225024"/>
        <c:axId val="106231296"/>
      </c:barChart>
      <c:catAx>
        <c:axId val="106225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Staging Test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06231296"/>
        <c:crosses val="autoZero"/>
        <c:auto val="1"/>
        <c:lblAlgn val="ctr"/>
        <c:lblOffset val="100"/>
        <c:noMultiLvlLbl val="0"/>
      </c:catAx>
      <c:valAx>
        <c:axId val="106231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Staging rate</a:t>
                </a:r>
                <a:r>
                  <a:rPr lang="en-US" sz="1600" baseline="0"/>
                  <a:t> MB/s.drv.</a:t>
                </a:r>
                <a:endParaRPr lang="en-US" sz="1600"/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1062250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part1.83081605.E6259E1E@bnl.gov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cid:part2.0796EA13.56F52F72@bnl.gov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7546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br>
              <a:rPr lang="en-US" sz="3800" dirty="0"/>
            </a:br>
            <a:endParaRPr lang="en-US" sz="3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" y="2336800"/>
            <a:ext cx="8280400" cy="188806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</a:rPr>
              <a:t>NYSDS2018 </a:t>
            </a:r>
          </a:p>
          <a:p>
            <a:pPr algn="ctr"/>
            <a:r>
              <a:rPr lang="en-US" sz="2000" b="1" dirty="0" err="1">
                <a:latin typeface="Calibri" panose="020F0502020204030204" pitchFamily="34" charset="0"/>
              </a:rPr>
              <a:t>Guangwei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</a:rPr>
              <a:t>Che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</a:rPr>
              <a:t>      Scientific Data and Computing Center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</a:rPr>
              <a:t>Brookhaven National Lab </a:t>
            </a:r>
          </a:p>
          <a:p>
            <a:pPr algn="ctr"/>
            <a:endParaRPr lang="en-US" sz="3000" b="1" dirty="0">
              <a:latin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29978" cy="1754658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/>
              <a:t>Performance Evaluation for Tape Storage Data Recall with T10KD Drive</a:t>
            </a:r>
            <a:endParaRPr lang="en-US" sz="38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Calibri" panose="020F0502020204030204" pitchFamily="34" charset="0"/>
              </a:rPr>
              <a:t>Big file test</a:t>
            </a:r>
            <a:endParaRPr lang="en-US" sz="3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</a:rPr>
              <a:t>800 big files of 10 GB, total 7.81 TB data migrated to a T10KD tape</a:t>
            </a:r>
          </a:p>
          <a:p>
            <a:r>
              <a:rPr lang="en-US" sz="3000" b="1" dirty="0">
                <a:latin typeface="Calibri" panose="020F0502020204030204" pitchFamily="34" charset="0"/>
              </a:rPr>
              <a:t>Small file test</a:t>
            </a:r>
            <a:endParaRPr lang="en-US" sz="3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</a:rPr>
              <a:t>4000 small file of 1 GB, total 3.91 TB data migrated to a T10KD tape </a:t>
            </a:r>
          </a:p>
          <a:p>
            <a:r>
              <a:rPr lang="en-US" sz="3000" b="1" dirty="0">
                <a:latin typeface="Calibri" panose="020F0502020204030204" pitchFamily="34" charset="0"/>
              </a:rPr>
              <a:t>Aggregated small file test</a:t>
            </a:r>
          </a:p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</a:rPr>
              <a:t>2000 small file of 1 GB, total 1.96 TB data migrated to a T10KD tape </a:t>
            </a:r>
          </a:p>
          <a:p>
            <a:pPr marL="0" indent="0">
              <a:buNone/>
            </a:pPr>
            <a:endParaRPr lang="en-US" sz="2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latin typeface="Calibri" panose="020F0502020204030204" pitchFamily="34" charset="0"/>
              </a:rPr>
              <a:t>Test Cases and Configuration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(9)</a:t>
            </a:r>
            <a:endParaRPr lang="en-US" sz="40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493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 lnSpcReduction="10000"/>
          </a:bodyPr>
          <a:lstStyle/>
          <a:p>
            <a:r>
              <a:rPr lang="en-US" sz="3000" b="1" dirty="0">
                <a:latin typeface="Calibri" panose="020F0502020204030204" pitchFamily="34" charset="0"/>
              </a:rPr>
              <a:t>HPSS setting</a:t>
            </a:r>
          </a:p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</a:rPr>
              <a:t>TOR: by default TOR is enabled</a:t>
            </a:r>
          </a:p>
          <a:p>
            <a:pPr marL="0" indent="0">
              <a:buNone/>
            </a:pPr>
            <a:r>
              <a:rPr lang="en-US" sz="3000" dirty="0" err="1">
                <a:latin typeface="Calibri" panose="020F0502020204030204" pitchFamily="34" charset="0"/>
              </a:rPr>
              <a:t>Noschedule</a:t>
            </a:r>
            <a:r>
              <a:rPr lang="en-US" sz="3000" dirty="0">
                <a:latin typeface="Calibri" panose="020F0502020204030204" pitchFamily="34" charset="0"/>
              </a:rPr>
              <a:t>: TOR is disabled</a:t>
            </a:r>
          </a:p>
          <a:p>
            <a:pPr marL="0" indent="0">
              <a:buNone/>
            </a:pPr>
            <a:r>
              <a:rPr lang="en-US" sz="3000" dirty="0" err="1">
                <a:latin typeface="Calibri" panose="020F0502020204030204" pitchFamily="34" charset="0"/>
              </a:rPr>
              <a:t>Nodrive</a:t>
            </a:r>
            <a:r>
              <a:rPr lang="en-US" sz="3000" dirty="0">
                <a:latin typeface="Calibri" panose="020F0502020204030204" pitchFamily="34" charset="0"/>
              </a:rPr>
              <a:t>:  RAO is disabled</a:t>
            </a:r>
          </a:p>
          <a:p>
            <a:r>
              <a:rPr lang="en-US" sz="3000" b="1" dirty="0">
                <a:latin typeface="Calibri" panose="020F0502020204030204" pitchFamily="34" charset="0"/>
              </a:rPr>
              <a:t>Recall coverage</a:t>
            </a:r>
            <a:endParaRPr lang="en-US" sz="3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</a:rPr>
              <a:t>The percentage data recalled out of the whole tape:  10%, 50% and 100%</a:t>
            </a:r>
          </a:p>
          <a:p>
            <a:r>
              <a:rPr lang="en-US" sz="3000" b="1" dirty="0">
                <a:latin typeface="Calibri" panose="020F0502020204030204" pitchFamily="34" charset="0"/>
              </a:rPr>
              <a:t>Recall tools and settings</a:t>
            </a:r>
          </a:p>
          <a:p>
            <a:pPr marL="0" indent="0">
              <a:buNone/>
            </a:pPr>
            <a:r>
              <a:rPr lang="en-US" sz="3000" dirty="0">
                <a:latin typeface="Calibri" panose="020F0502020204030204" pitchFamily="34" charset="0"/>
              </a:rPr>
              <a:t>HPSS scrub (</a:t>
            </a:r>
            <a:r>
              <a:rPr lang="en-US" sz="3000" dirty="0" err="1">
                <a:latin typeface="Calibri" panose="020F0502020204030204" pitchFamily="34" charset="0"/>
              </a:rPr>
              <a:t>stagebatch</a:t>
            </a:r>
            <a:r>
              <a:rPr lang="en-US" sz="3000" dirty="0">
                <a:latin typeface="Calibri" panose="020F0502020204030204" pitchFamily="34" charset="0"/>
              </a:rPr>
              <a:t>), HPSS </a:t>
            </a:r>
            <a:r>
              <a:rPr lang="en-US" sz="3000" dirty="0" err="1">
                <a:latin typeface="Calibri" panose="020F0502020204030204" pitchFamily="34" charset="0"/>
              </a:rPr>
              <a:t>quaid</a:t>
            </a:r>
            <a:r>
              <a:rPr lang="en-US" sz="3000" dirty="0">
                <a:latin typeface="Calibri" panose="020F0502020204030204" pitchFamily="34" charset="0"/>
              </a:rPr>
              <a:t>, ERADAT (= Efficient Retrieval and Access to Data Archived on Tape)</a:t>
            </a:r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latin typeface="Calibri" panose="020F0502020204030204" pitchFamily="34" charset="0"/>
              </a:rPr>
              <a:t>Test Cases and Configuration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(10)</a:t>
            </a:r>
            <a:endParaRPr lang="en-US" sz="40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34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</a:rPr>
              <a:t>Big file staging test result</a:t>
            </a:r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</a:rPr>
              <a:t>Test Results and Analysis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(11)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194828147"/>
              </p:ext>
            </p:extLst>
          </p:nvPr>
        </p:nvGraphicFramePr>
        <p:xfrm>
          <a:off x="956733" y="1821921"/>
          <a:ext cx="6248400" cy="4314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3193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3000" b="1" dirty="0">
                <a:latin typeface="Calibri" panose="020F0502020204030204" pitchFamily="34" charset="0"/>
              </a:rPr>
              <a:t>Big file (10GB) non-aggregated recall</a:t>
            </a:r>
          </a:p>
          <a:p>
            <a:r>
              <a:rPr lang="en-US" sz="3000" dirty="0">
                <a:latin typeface="Calibri" panose="020F0502020204030204" pitchFamily="34" charset="0"/>
              </a:rPr>
              <a:t>ERADAT has the best performance.  In 100% recall, ERADAT performs the best: 253 - 254 MB/s.drv </a:t>
            </a:r>
          </a:p>
          <a:p>
            <a:r>
              <a:rPr lang="en-US" sz="3000" dirty="0">
                <a:latin typeface="Calibri" panose="020F0502020204030204" pitchFamily="34" charset="0"/>
              </a:rPr>
              <a:t>Quaid ranks second: 247.53 MB/s.drv, </a:t>
            </a:r>
          </a:p>
          <a:p>
            <a:r>
              <a:rPr lang="en-US" sz="3000" dirty="0">
                <a:latin typeface="Calibri" panose="020F0502020204030204" pitchFamily="34" charset="0"/>
              </a:rPr>
              <a:t>RAO ranks third: 224.46 MB/s.drv</a:t>
            </a:r>
          </a:p>
          <a:p>
            <a:r>
              <a:rPr lang="en-US" sz="3000" dirty="0" err="1">
                <a:latin typeface="Calibri" panose="020F0502020204030204" pitchFamily="34" charset="0"/>
              </a:rPr>
              <a:t>Noschedule</a:t>
            </a:r>
            <a:r>
              <a:rPr lang="en-US" sz="3000" dirty="0">
                <a:latin typeface="Calibri" panose="020F0502020204030204" pitchFamily="34" charset="0"/>
              </a:rPr>
              <a:t> and </a:t>
            </a:r>
            <a:r>
              <a:rPr lang="en-US" sz="3000" dirty="0" err="1">
                <a:latin typeface="Calibri" panose="020F0502020204030204" pitchFamily="34" charset="0"/>
              </a:rPr>
              <a:t>nodrive</a:t>
            </a:r>
            <a:r>
              <a:rPr lang="en-US" sz="3000" dirty="0">
                <a:latin typeface="Calibri" panose="020F0502020204030204" pitchFamily="34" charset="0"/>
              </a:rPr>
              <a:t> rank last: 133.94 MB/s.drv and 133.84 MB/s.drv respectively.  </a:t>
            </a:r>
          </a:p>
          <a:p>
            <a:r>
              <a:rPr lang="en-US" sz="3000" dirty="0">
                <a:latin typeface="Calibri" panose="020F0502020204030204" pitchFamily="34" charset="0"/>
              </a:rPr>
              <a:t>ERADAT TOR mode for partial recall performs better than </a:t>
            </a:r>
            <a:r>
              <a:rPr lang="en-US" sz="3000" dirty="0" err="1">
                <a:latin typeface="Calibri" panose="020F0502020204030204" pitchFamily="34" charset="0"/>
              </a:rPr>
              <a:t>nonTOR</a:t>
            </a:r>
            <a:r>
              <a:rPr lang="en-US" sz="3000" dirty="0">
                <a:latin typeface="Calibri" panose="020F0502020204030204" pitchFamily="34" charset="0"/>
              </a:rPr>
              <a:t> mode. For 10% and 50% staging test, TOR mode performs 68% and 27% better than </a:t>
            </a:r>
            <a:r>
              <a:rPr lang="en-US" sz="3000" dirty="0" err="1">
                <a:latin typeface="Calibri" panose="020F0502020204030204" pitchFamily="34" charset="0"/>
              </a:rPr>
              <a:t>nonTOR</a:t>
            </a:r>
            <a:r>
              <a:rPr lang="en-US" sz="3000" dirty="0">
                <a:latin typeface="Calibri" panose="020F0502020204030204" pitchFamily="34" charset="0"/>
              </a:rPr>
              <a:t> mode. </a:t>
            </a:r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latin typeface="Calibri" panose="020F0502020204030204" pitchFamily="34" charset="0"/>
              </a:rPr>
              <a:t>Test Results and Analysis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(12)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75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</a:rPr>
              <a:t>Small file non-aggregated staging test result</a:t>
            </a:r>
            <a:endParaRPr lang="en-US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</a:rPr>
              <a:t>Test Results and Analysis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(13)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790519890"/>
              </p:ext>
            </p:extLst>
          </p:nvPr>
        </p:nvGraphicFramePr>
        <p:xfrm>
          <a:off x="555095" y="1609196"/>
          <a:ext cx="7725305" cy="425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1892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000" b="1" dirty="0">
                <a:latin typeface="Calibri" panose="020F0502020204030204" pitchFamily="34" charset="0"/>
              </a:rPr>
              <a:t>Small file (1GB) non-aggregated recall</a:t>
            </a:r>
          </a:p>
          <a:p>
            <a:pPr marL="0" lvl="0" indent="0">
              <a:buNone/>
            </a:pPr>
            <a:endParaRPr lang="en-US" sz="3000" b="1" dirty="0">
              <a:latin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</a:rPr>
              <a:t>ERADAT has the best performance: 249 – 252 MB/s.drv</a:t>
            </a:r>
          </a:p>
          <a:p>
            <a:r>
              <a:rPr lang="en-US" sz="3000" dirty="0">
                <a:latin typeface="Calibri" panose="020F0502020204030204" pitchFamily="34" charset="0"/>
              </a:rPr>
              <a:t>Quaid is the second: 184.97 MB/s.drv</a:t>
            </a:r>
          </a:p>
          <a:p>
            <a:r>
              <a:rPr lang="en-US" sz="3000" dirty="0">
                <a:latin typeface="Calibri" panose="020F0502020204030204" pitchFamily="34" charset="0"/>
              </a:rPr>
              <a:t>RAO is the third: 105.67 MB/s.drv</a:t>
            </a:r>
          </a:p>
          <a:p>
            <a:r>
              <a:rPr lang="en-US" sz="3000" dirty="0" err="1">
                <a:latin typeface="Calibri" panose="020F0502020204030204" pitchFamily="34" charset="0"/>
              </a:rPr>
              <a:t>Nodrive</a:t>
            </a:r>
            <a:r>
              <a:rPr lang="en-US" sz="3000" dirty="0">
                <a:latin typeface="Calibri" panose="020F0502020204030204" pitchFamily="34" charset="0"/>
              </a:rPr>
              <a:t> is the fourth: 32.48 MB/s.drv</a:t>
            </a:r>
          </a:p>
          <a:p>
            <a:r>
              <a:rPr lang="en-US" sz="3000" dirty="0" err="1">
                <a:latin typeface="Calibri" panose="020F0502020204030204" pitchFamily="34" charset="0"/>
              </a:rPr>
              <a:t>Noschedule</a:t>
            </a:r>
            <a:r>
              <a:rPr lang="en-US" sz="3000" dirty="0">
                <a:latin typeface="Calibri" panose="020F0502020204030204" pitchFamily="34" charset="0"/>
              </a:rPr>
              <a:t> is the last: 27.21MB/s.drv  </a:t>
            </a:r>
          </a:p>
          <a:p>
            <a:r>
              <a:rPr lang="en-US" sz="3000" dirty="0" err="1">
                <a:latin typeface="Calibri" panose="020F0502020204030204" pitchFamily="34" charset="0"/>
              </a:rPr>
              <a:t>Nodrive</a:t>
            </a:r>
            <a:r>
              <a:rPr lang="en-US" sz="3000" dirty="0">
                <a:latin typeface="Calibri" panose="020F0502020204030204" pitchFamily="34" charset="0"/>
              </a:rPr>
              <a:t> performs 19% higher than </a:t>
            </a:r>
            <a:r>
              <a:rPr lang="en-US" sz="3000" dirty="0" err="1">
                <a:latin typeface="Calibri" panose="020F0502020204030204" pitchFamily="34" charset="0"/>
              </a:rPr>
              <a:t>noschedule</a:t>
            </a:r>
            <a:r>
              <a:rPr lang="en-US" sz="3000" dirty="0">
                <a:latin typeface="Calibri" panose="020F0502020204030204" pitchFamily="34" charset="0"/>
              </a:rPr>
              <a:t> mode. 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latin typeface="Calibri" panose="020F0502020204030204" pitchFamily="34" charset="0"/>
              </a:rPr>
              <a:t>Test Results and Analysis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(14)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69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</a:rPr>
              <a:t>Small file aggregated staging test result</a:t>
            </a:r>
            <a:endParaRPr lang="en-US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</a:rPr>
              <a:t>Test Results and Analysis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(15)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16610627"/>
              </p:ext>
            </p:extLst>
          </p:nvPr>
        </p:nvGraphicFramePr>
        <p:xfrm>
          <a:off x="528107" y="1634067"/>
          <a:ext cx="8099425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2071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b="1" dirty="0">
                <a:latin typeface="Calibri" panose="020F0502020204030204" pitchFamily="34" charset="0"/>
              </a:rPr>
              <a:t>Small file (1GB) aggregated recall</a:t>
            </a:r>
          </a:p>
          <a:p>
            <a:pPr marL="0" lvl="0" indent="0">
              <a:buNone/>
            </a:pPr>
            <a:endParaRPr lang="en-US" sz="2400" b="1" dirty="0">
              <a:latin typeface="Calibri" panose="020F0502020204030204" pitchFamily="34" charset="0"/>
            </a:endParaRPr>
          </a:p>
          <a:p>
            <a:pPr lvl="0"/>
            <a:r>
              <a:rPr lang="en-US" sz="2400" dirty="0">
                <a:latin typeface="Calibri" panose="020F0502020204030204" pitchFamily="34" charset="0"/>
              </a:rPr>
              <a:t>ERADAT still has the best performance: 224.49 – 253.75 MB/s.drv</a:t>
            </a:r>
          </a:p>
          <a:p>
            <a:pPr lvl="0"/>
            <a:r>
              <a:rPr lang="en-US" sz="2400" dirty="0">
                <a:latin typeface="Calibri" panose="020F0502020204030204" pitchFamily="34" charset="0"/>
              </a:rPr>
              <a:t>Quaid ranks second: 74.86 MB/s.drv, </a:t>
            </a:r>
          </a:p>
          <a:p>
            <a:pPr lvl="0"/>
            <a:r>
              <a:rPr lang="en-US" sz="2400" dirty="0">
                <a:latin typeface="Calibri" panose="020F0502020204030204" pitchFamily="34" charset="0"/>
              </a:rPr>
              <a:t>However, </a:t>
            </a:r>
            <a:r>
              <a:rPr lang="en-US" sz="2400" dirty="0" err="1">
                <a:latin typeface="Calibri" panose="020F0502020204030204" pitchFamily="34" charset="0"/>
              </a:rPr>
              <a:t>nodrive</a:t>
            </a:r>
            <a:r>
              <a:rPr lang="en-US" sz="2400" dirty="0">
                <a:latin typeface="Calibri" panose="020F0502020204030204" pitchFamily="34" charset="0"/>
              </a:rPr>
              <a:t> ranks third now instead of RAO: 68.61 MB/s.drv</a:t>
            </a:r>
          </a:p>
          <a:p>
            <a:pPr lvl="0"/>
            <a:r>
              <a:rPr lang="en-US" sz="2400" dirty="0">
                <a:latin typeface="Calibri" panose="020F0502020204030204" pitchFamily="34" charset="0"/>
              </a:rPr>
              <a:t>RAO has the same performance as </a:t>
            </a:r>
            <a:r>
              <a:rPr lang="en-US" sz="2400" dirty="0" err="1">
                <a:latin typeface="Calibri" panose="020F0502020204030204" pitchFamily="34" charset="0"/>
              </a:rPr>
              <a:t>noschedule</a:t>
            </a:r>
            <a:r>
              <a:rPr lang="en-US" sz="2400" dirty="0">
                <a:latin typeface="Calibri" panose="020F0502020204030204" pitchFamily="34" charset="0"/>
              </a:rPr>
              <a:t> mode and ranks the last: 20.45 MB/s.drv and 20.35MB/s.drv respectively.  As RAO is unable to recognize the file offset, not working anymore.  </a:t>
            </a:r>
          </a:p>
          <a:p>
            <a:pPr lvl="0"/>
            <a:r>
              <a:rPr lang="en-US" sz="2400" dirty="0">
                <a:latin typeface="Calibri" panose="020F0502020204030204" pitchFamily="34" charset="0"/>
              </a:rPr>
              <a:t>ERADAT </a:t>
            </a:r>
            <a:r>
              <a:rPr lang="en-US" sz="2400" dirty="0" err="1">
                <a:latin typeface="Calibri" panose="020F0502020204030204" pitchFamily="34" charset="0"/>
              </a:rPr>
              <a:t>nonTOR</a:t>
            </a:r>
            <a:r>
              <a:rPr lang="en-US" sz="2400" dirty="0">
                <a:latin typeface="Calibri" panose="020F0502020204030204" pitchFamily="34" charset="0"/>
              </a:rPr>
              <a:t> mode performs also better than TOR mode.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latin typeface="Calibri" panose="020F0502020204030204" pitchFamily="34" charset="0"/>
              </a:rPr>
              <a:t>Test Results and Analysis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(16)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20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</a:rPr>
              <a:t>100% recall performance ranking 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latin typeface="Calibri" panose="020F0502020204030204" pitchFamily="34" charset="0"/>
              </a:rPr>
              <a:t>Summary and Conclusion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(17)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83281116"/>
              </p:ext>
            </p:extLst>
          </p:nvPr>
        </p:nvGraphicFramePr>
        <p:xfrm>
          <a:off x="1413934" y="1749530"/>
          <a:ext cx="5943600" cy="4307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4950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109133"/>
            <a:ext cx="8328991" cy="52070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400" b="1" dirty="0">
                <a:latin typeface="Calibri" panose="020F0502020204030204" pitchFamily="34" charset="0"/>
              </a:rPr>
              <a:t>In summary</a:t>
            </a:r>
          </a:p>
          <a:p>
            <a:r>
              <a:rPr lang="en-US" sz="4400" dirty="0">
                <a:latin typeface="Calibri" panose="020F0502020204030204" pitchFamily="34" charset="0"/>
              </a:rPr>
              <a:t>Tape Ordered Recall (TOR) is a great feature to enhance the random access recall’s performance.  It works effectively for both enterprise drives with RAO support and non-enterprise (LTO) drives.  </a:t>
            </a:r>
          </a:p>
          <a:p>
            <a:r>
              <a:rPr lang="en-US" sz="4400" dirty="0">
                <a:latin typeface="Calibri" panose="020F0502020204030204" pitchFamily="34" charset="0"/>
              </a:rPr>
              <a:t>RAO will not work with aggregated tape recall.  As it can not recognize the file offset within the aggregate.</a:t>
            </a:r>
          </a:p>
          <a:p>
            <a:r>
              <a:rPr lang="en-US" sz="4400" dirty="0">
                <a:latin typeface="Calibri" panose="020F0502020204030204" pitchFamily="34" charset="0"/>
              </a:rPr>
              <a:t>Quaid has even better performance than TOR in all cases tested.  However, as it is a command line tool, customization script is needed for advanced usage and implementation. </a:t>
            </a:r>
          </a:p>
          <a:p>
            <a:r>
              <a:rPr lang="en-US" sz="4400" dirty="0">
                <a:latin typeface="Calibri" panose="020F0502020204030204" pitchFamily="34" charset="0"/>
              </a:rPr>
              <a:t>ERADAT is proven to be the best performer among all recall tools tested, especially for aggregated small file recall. </a:t>
            </a:r>
          </a:p>
          <a:p>
            <a:r>
              <a:rPr lang="en-US" sz="4400" dirty="0">
                <a:latin typeface="Calibri" panose="020F0502020204030204" pitchFamily="34" charset="0"/>
              </a:rPr>
              <a:t>Given SDCC’s data characteristics, ERADAT definitely is the best solution to handle both large amount of aggregated and non-aggregated data. 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latin typeface="Calibri" panose="020F0502020204030204" pitchFamily="34" charset="0"/>
              </a:rPr>
              <a:t>Summary and Conclusion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(18)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8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270000"/>
            <a:ext cx="8328991" cy="49784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</a:rPr>
              <a:t>Purpose of the Performance Evaluation</a:t>
            </a:r>
          </a:p>
          <a:p>
            <a:r>
              <a:rPr lang="en-US" sz="3000" dirty="0">
                <a:latin typeface="Calibri" panose="020F0502020204030204" pitchFamily="34" charset="0"/>
              </a:rPr>
              <a:t>SDCC Tape Storage Overview</a:t>
            </a:r>
          </a:p>
          <a:p>
            <a:r>
              <a:rPr lang="en-US" sz="3000" dirty="0">
                <a:latin typeface="Calibri" panose="020F0502020204030204" pitchFamily="34" charset="0"/>
              </a:rPr>
              <a:t>HPSS Community Data Size Ranking</a:t>
            </a:r>
          </a:p>
          <a:p>
            <a:r>
              <a:rPr lang="en-US" sz="3000" dirty="0">
                <a:latin typeface="Calibri" panose="020F0502020204030204" pitchFamily="34" charset="0"/>
              </a:rPr>
              <a:t>What is RAO and TOR</a:t>
            </a:r>
          </a:p>
          <a:p>
            <a:r>
              <a:rPr lang="en-US" sz="3000" dirty="0">
                <a:latin typeface="Calibri" panose="020F0502020204030204" pitchFamily="34" charset="0"/>
              </a:rPr>
              <a:t>Test Environment and Setup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</a:rPr>
              <a:t>Test Cases and Configuration</a:t>
            </a:r>
          </a:p>
          <a:p>
            <a:r>
              <a:rPr lang="en-US" sz="3000" dirty="0">
                <a:latin typeface="Calibri" panose="020F0502020204030204" pitchFamily="34" charset="0"/>
              </a:rPr>
              <a:t>Test Results and Analysis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</a:rPr>
              <a:t>Summary and Conclusion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</a:rPr>
              <a:t>Q &amp; A</a:t>
            </a:r>
          </a:p>
          <a:p>
            <a:endParaRPr lang="en-US" sz="3000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prstClr val="black"/>
                </a:solidFill>
                <a:latin typeface="Calibri"/>
              </a:rPr>
              <a:t>Agenda (1)</a:t>
            </a:r>
            <a:endParaRPr lang="en-US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219200"/>
            <a:ext cx="8328991" cy="4919133"/>
          </a:xfrm>
        </p:spPr>
        <p:txBody>
          <a:bodyPr>
            <a:normAutofit/>
          </a:bodyPr>
          <a:lstStyle/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SDCC Tape Library Pictures (19-1)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51" y="1151468"/>
            <a:ext cx="4574297" cy="49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43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159933"/>
            <a:ext cx="8328991" cy="50884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SDCC Tape Library Pictures (19-2)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20800"/>
            <a:ext cx="4572000" cy="468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59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159933"/>
            <a:ext cx="8328991" cy="50884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SDCC Tape Library Pictures (19-3a)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33" y="1159933"/>
            <a:ext cx="4435471" cy="49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46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159933"/>
            <a:ext cx="8328991" cy="50884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SDCC Tape Library Pictures (19-3b)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34" y="1159933"/>
            <a:ext cx="6324599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0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159933"/>
            <a:ext cx="8328991" cy="50884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SDCC Tape Library Pictures (19-4)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32" y="1236132"/>
            <a:ext cx="7112001" cy="466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36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159933"/>
            <a:ext cx="8328991" cy="50884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SDCC Tape Library Pictures (19-5)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6" y="1337733"/>
            <a:ext cx="6841067" cy="463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40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921933"/>
            <a:ext cx="8328991" cy="1981200"/>
          </a:xfrm>
        </p:spPr>
        <p:txBody>
          <a:bodyPr>
            <a:normAutofit/>
          </a:bodyPr>
          <a:lstStyle/>
          <a:p>
            <a:endParaRPr lang="en-US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6000" dirty="0">
                <a:latin typeface="Calibri" panose="020F0502020204030204" pitchFamily="34" charset="0"/>
              </a:rPr>
              <a:t>Questions ????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</a:rPr>
              <a:t>Q &amp; A (20)</a:t>
            </a:r>
            <a:endParaRPr lang="en-US" sz="40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66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236133"/>
            <a:ext cx="8328991" cy="4910667"/>
          </a:xfrm>
        </p:spPr>
        <p:txBody>
          <a:bodyPr>
            <a:noAutofit/>
          </a:bodyPr>
          <a:lstStyle/>
          <a:p>
            <a:r>
              <a:rPr lang="en-US" sz="3000" dirty="0">
                <a:latin typeface="Calibri" panose="020F0502020204030204" pitchFamily="34" charset="0"/>
              </a:rPr>
              <a:t>Tape storage is the best solution for archiving big data due to high capacity, low cost and long retention. </a:t>
            </a:r>
          </a:p>
          <a:p>
            <a:r>
              <a:rPr lang="en-US" sz="3000" dirty="0">
                <a:latin typeface="Calibri" panose="020F0502020204030204" pitchFamily="34" charset="0"/>
              </a:rPr>
              <a:t>As the nature of sequential media, the main drawback versus disk storage is the slow performance for data recall in random access order</a:t>
            </a:r>
          </a:p>
          <a:p>
            <a:r>
              <a:rPr lang="en-US" sz="3000" dirty="0">
                <a:latin typeface="Calibri" panose="020F0502020204030204" pitchFamily="34" charset="0"/>
              </a:rPr>
              <a:t>With emerging of the modern technology, new solutions from both hardware and software are developed to improve the data recall performance.</a:t>
            </a:r>
          </a:p>
          <a:p>
            <a:r>
              <a:rPr lang="en-US" sz="3000" dirty="0">
                <a:latin typeface="Calibri" panose="020F0502020204030204" pitchFamily="34" charset="0"/>
              </a:rPr>
              <a:t>Finding the best solution for SDCC mass storage becomes more challenging and imperative </a:t>
            </a:r>
          </a:p>
          <a:p>
            <a:endParaRPr lang="en-US" sz="3000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</a:rPr>
              <a:t>Purpose of the Evaluation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(2)</a:t>
            </a:r>
            <a:endParaRPr lang="en-US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20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1193800"/>
            <a:ext cx="8526163" cy="48768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</a:rPr>
              <a:t>Serves a worldwide scientific community since 1998</a:t>
            </a:r>
          </a:p>
          <a:p>
            <a:r>
              <a:rPr lang="en-US" sz="3000" dirty="0">
                <a:latin typeface="Calibri" panose="020F0502020204030204" pitchFamily="34" charset="0"/>
              </a:rPr>
              <a:t>Facilitate and store more than 100 (142) PBs data for RHIC and LHC and many other scientific org. </a:t>
            </a:r>
          </a:p>
          <a:p>
            <a:r>
              <a:rPr lang="en-US" sz="3000" dirty="0">
                <a:latin typeface="Calibri" panose="020F0502020204030204" pitchFamily="34" charset="0"/>
              </a:rPr>
              <a:t>Managed by High Performance Storage System (HPSS), a software which is  developed in 1990s by IBM in collaboration with various DOE National Labs </a:t>
            </a:r>
          </a:p>
          <a:p>
            <a:r>
              <a:rPr lang="en-US" sz="3000" dirty="0">
                <a:latin typeface="Calibri" panose="020F0502020204030204" pitchFamily="34" charset="0"/>
              </a:rPr>
              <a:t>Ranked 2</a:t>
            </a:r>
            <a:r>
              <a:rPr lang="en-US" sz="3000" baseline="30000" dirty="0">
                <a:latin typeface="Calibri" panose="020F0502020204030204" pitchFamily="34" charset="0"/>
              </a:rPr>
              <a:t>nd</a:t>
            </a:r>
            <a:r>
              <a:rPr lang="en-US" sz="3000" dirty="0">
                <a:latin typeface="Calibri" panose="020F0502020204030204" pitchFamily="34" charset="0"/>
              </a:rPr>
              <a:t> largest HPSS site in the US, 4</a:t>
            </a:r>
            <a:r>
              <a:rPr lang="en-US" sz="3000" baseline="30000" dirty="0">
                <a:latin typeface="Calibri" panose="020F0502020204030204" pitchFamily="34" charset="0"/>
              </a:rPr>
              <a:t>th</a:t>
            </a:r>
            <a:r>
              <a:rPr lang="en-US" sz="3000" dirty="0">
                <a:latin typeface="Calibri" panose="020F0502020204030204" pitchFamily="34" charset="0"/>
              </a:rPr>
              <a:t> in the world</a:t>
            </a:r>
          </a:p>
          <a:p>
            <a:endParaRPr lang="en-US" sz="3200" dirty="0">
              <a:latin typeface="Calibri" panose="020F0502020204030204" pitchFamily="34" charset="0"/>
            </a:endParaRPr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</a:rPr>
              <a:t>SDCC Tape Storage Overview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(3)</a:t>
            </a:r>
            <a:endParaRPr lang="en-US" sz="40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550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1193800"/>
            <a:ext cx="8526163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</a:rPr>
              <a:t>HPSS Community Data Size Ranking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(4)</a:t>
            </a:r>
            <a:endParaRPr lang="en-US" sz="4000" dirty="0">
              <a:solidFill>
                <a:sysClr val="windowText" lastClr="000000"/>
              </a:solidFill>
              <a:latin typeface="Calibri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998176"/>
              </p:ext>
            </p:extLst>
          </p:nvPr>
        </p:nvGraphicFramePr>
        <p:xfrm>
          <a:off x="386490" y="1430866"/>
          <a:ext cx="8551564" cy="4401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7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7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7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Data PBs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Last update</a:t>
                      </a:r>
                      <a:r>
                        <a:rPr lang="en-US" sz="2000" baseline="0" dirty="0">
                          <a:latin typeface="Calibri" panose="020F0502020204030204" pitchFamily="34" charset="0"/>
                        </a:rPr>
                        <a:t> date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HPSS in prod. since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798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ECMWF (European Centre for Medium-Range Weather Forecasts) 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363.25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7/17/2018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Nov 2002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798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UKMO (United Kingdom Met Office) 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253.06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7/10/2018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Jun 2009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798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NOAA-RD (National Oceanic and Atmospheric Administration Research &amp; Development) 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144.09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7/11/2018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Nov 2002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798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BNL (Brookhaven National Laboratory) 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142.39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7/03/2018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Sep 1998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6891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LBNL-User (Lawrence Berkeley National Laboratory – User) 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136.54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7/05/2018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" panose="020F0502020204030204" pitchFamily="34" charset="0"/>
                        </a:rPr>
                        <a:t>Mar 1998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83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109133"/>
            <a:ext cx="8328991" cy="50800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</a:rPr>
              <a:t>Tape recall: restore data from Tape to disk buffer for user’s access</a:t>
            </a:r>
          </a:p>
          <a:p>
            <a:r>
              <a:rPr lang="en-US" sz="3000" dirty="0">
                <a:latin typeface="Calibri" panose="020F0502020204030204" pitchFamily="34" charset="0"/>
              </a:rPr>
              <a:t>Linear Tape Open (LTO) tape drives support file offset ordered recalls. However, sequential media nature result in long seek times between file reads. </a:t>
            </a:r>
          </a:p>
          <a:p>
            <a:r>
              <a:rPr lang="en-US" sz="3000" dirty="0">
                <a:latin typeface="Calibri" panose="020F0502020204030204" pitchFamily="34" charset="0"/>
              </a:rPr>
              <a:t>The example below illustrates a 316 seconds of file seeking time: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</a:rPr>
              <a:t>What is RAO and TOR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(5)</a:t>
            </a:r>
            <a:endParaRPr lang="en-US" sz="400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5" name="Picture 4" descr="cid:part1.83081605.E6259E1E@bnl.gov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2" y="4563531"/>
            <a:ext cx="7806268" cy="1507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73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</a:rPr>
              <a:t>Enterprise tape drives now support Recommended Access Ordering (RAO). </a:t>
            </a:r>
          </a:p>
          <a:p>
            <a:r>
              <a:rPr lang="en-US" sz="3000" dirty="0">
                <a:latin typeface="Calibri" panose="020F0502020204030204" pitchFamily="34" charset="0"/>
              </a:rPr>
              <a:t>Multiple tape recalls are properly ordered by the tape drive to reduce recall time. </a:t>
            </a:r>
          </a:p>
          <a:p>
            <a:r>
              <a:rPr lang="en-US" sz="3000" dirty="0">
                <a:latin typeface="Calibri" panose="020F0502020204030204" pitchFamily="34" charset="0"/>
              </a:rPr>
              <a:t>This same example illustrates now only 126 seconds file seeking time in RAO drives, overall file access performance increased by 151%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</a:rPr>
              <a:t>What is RAO and TOR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(6)</a:t>
            </a:r>
            <a:endParaRPr lang="en-US" sz="400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6" name="Picture 5" descr="cid:part2.0796EA13.56F52F72@bnl.gov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6" y="4524162"/>
            <a:ext cx="7823199" cy="1521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18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Calibri" panose="020F0502020204030204" pitchFamily="34" charset="0"/>
              </a:rPr>
              <a:t>A new feature named Tape Ordered Recall (TOR) introduced in HPSS7.5.1 release.  </a:t>
            </a:r>
          </a:p>
          <a:p>
            <a:endParaRPr lang="en-US" sz="3000" dirty="0">
              <a:latin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</a:rPr>
              <a:t>It supports both RAO and non-RAO drives</a:t>
            </a:r>
          </a:p>
          <a:p>
            <a:endParaRPr lang="en-US" sz="3000" dirty="0">
              <a:latin typeface="Calibri" panose="020F0502020204030204" pitchFamily="34" charset="0"/>
            </a:endParaRPr>
          </a:p>
          <a:p>
            <a:r>
              <a:rPr lang="en-US" sz="3000" dirty="0">
                <a:latin typeface="Calibri" panose="020F0502020204030204" pitchFamily="34" charset="0"/>
              </a:rPr>
              <a:t>TOR will use  RAO feature if available.  Otherwise, it makes a linear offset ordering to recall the data.  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</a:rPr>
              <a:t>What is RAO and TOR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(7)</a:t>
            </a:r>
            <a:endParaRPr lang="en-US" sz="40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965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1066801"/>
            <a:ext cx="8328991" cy="520700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000" dirty="0">
                <a:latin typeface="Calibri" panose="020F0502020204030204" pitchFamily="34" charset="0"/>
              </a:rPr>
              <a:t>HPSS core and gateway server:  RHEL6.9,  HPSS7.5.1p2u1, DB2v10.5p8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</a:rPr>
              <a:t>HPSS mover and </a:t>
            </a:r>
            <a:r>
              <a:rPr lang="en-US" sz="3000" dirty="0" err="1">
                <a:latin typeface="Calibri" panose="020F0502020204030204" pitchFamily="34" charset="0"/>
              </a:rPr>
              <a:t>pftp</a:t>
            </a:r>
            <a:r>
              <a:rPr lang="en-US" sz="3000" dirty="0">
                <a:latin typeface="Calibri" panose="020F0502020204030204" pitchFamily="34" charset="0"/>
              </a:rPr>
              <a:t> client server:  RHEL6.9,  HPSS7.5.1p2u1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</a:rPr>
              <a:t>Tape Library:  Oracle </a:t>
            </a:r>
            <a:r>
              <a:rPr lang="en-US" sz="3000" dirty="0" err="1">
                <a:latin typeface="Calibri" panose="020F0502020204030204" pitchFamily="34" charset="0"/>
              </a:rPr>
              <a:t>StorageTek</a:t>
            </a:r>
            <a:r>
              <a:rPr lang="en-US" sz="3000" dirty="0">
                <a:latin typeface="Calibri" panose="020F0502020204030204" pitchFamily="34" charset="0"/>
              </a:rPr>
              <a:t> SL8500 Modular Library System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</a:rPr>
              <a:t>Oracle Automated Cartridge System Library Software (ACSLS):  8.4.0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</a:rPr>
              <a:t>Tapes and drives:  Oracle T10KD, firmware: 4.13</a:t>
            </a:r>
          </a:p>
          <a:p>
            <a:pPr lvl="0"/>
            <a:r>
              <a:rPr lang="en-US" sz="3000" dirty="0">
                <a:latin typeface="Calibri" panose="020F0502020204030204" pitchFamily="34" charset="0"/>
              </a:rPr>
              <a:t>All tests performed as stage only, no network data transfer was involved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0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prstGeom prst="rect">
            <a:avLst/>
          </a:prstGeom>
          <a:gradFill rotWithShape="1">
            <a:gsLst>
              <a:gs pos="0">
                <a:srgbClr val="2D2DB9">
                  <a:tint val="50000"/>
                  <a:satMod val="300000"/>
                </a:srgbClr>
              </a:gs>
              <a:gs pos="35000">
                <a:srgbClr val="2D2DB9">
                  <a:tint val="37000"/>
                  <a:satMod val="300000"/>
                </a:srgbClr>
              </a:gs>
              <a:gs pos="100000">
                <a:srgbClr val="2D2DB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2D2DB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Calibri" panose="020F0502020204030204" pitchFamily="34" charset="0"/>
              </a:rPr>
              <a:t>Test Environment and Setup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(8)</a:t>
            </a:r>
            <a:endParaRPr lang="en-US" sz="4000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613892"/>
      </p:ext>
    </p:extLst>
  </p:cSld>
  <p:clrMapOvr>
    <a:masterClrMapping/>
  </p:clrMapOvr>
</p:sld>
</file>

<file path=ppt/theme/theme1.xml><?xml version="1.0" encoding="utf-8"?>
<a:theme xmlns:a="http://schemas.openxmlformats.org/drawingml/2006/main" name="T10KDPerformam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Update_2018" id="{46157873-5E33-154A-842E-91B7BD99CC32}" vid="{319E15CB-F710-7D41-B73E-697C834693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T10KDPerformamce</Template>
  <TotalTime>2217</TotalTime>
  <Words>1239</Words>
  <Application>Microsoft Office PowerPoint</Application>
  <PresentationFormat>On-screen Show (4:3)</PresentationFormat>
  <Paragraphs>274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T10KDPerformamce</vt:lpstr>
      <vt:lpstr> </vt:lpstr>
      <vt:lpstr>Agenda (1)</vt:lpstr>
      <vt:lpstr>Purpose of the Evaluation (2)</vt:lpstr>
      <vt:lpstr>SDCC Tape Storage Overview (3)</vt:lpstr>
      <vt:lpstr>HPSS Community Data Size Ranking (4)</vt:lpstr>
      <vt:lpstr>What is RAO and TOR (5)</vt:lpstr>
      <vt:lpstr>What is RAO and TOR (6)</vt:lpstr>
      <vt:lpstr>What is RAO and TOR (7)</vt:lpstr>
      <vt:lpstr>Test Environment and Setup (8)</vt:lpstr>
      <vt:lpstr>Test Cases and Configuration (9)</vt:lpstr>
      <vt:lpstr>Test Cases and Configuration (10)</vt:lpstr>
      <vt:lpstr>Test Results and Analysis (11)</vt:lpstr>
      <vt:lpstr>Test Results and Analysis (12)</vt:lpstr>
      <vt:lpstr>Test Results and Analysis (13)</vt:lpstr>
      <vt:lpstr>Test Results and Analysis (14)</vt:lpstr>
      <vt:lpstr>Test Results and Analysis (15)</vt:lpstr>
      <vt:lpstr>Test Results and Analysis (16)</vt:lpstr>
      <vt:lpstr>Summary and Conclusion (17)</vt:lpstr>
      <vt:lpstr>Summary and Conclusion (18)</vt:lpstr>
      <vt:lpstr>SDCC Tape Library Pictures (19-1)</vt:lpstr>
      <vt:lpstr>SDCC Tape Library Pictures (19-2)</vt:lpstr>
      <vt:lpstr>SDCC Tape Library Pictures (19-3a)</vt:lpstr>
      <vt:lpstr>SDCC Tape Library Pictures (19-3b)</vt:lpstr>
      <vt:lpstr>SDCC Tape Library Pictures (19-4)</vt:lpstr>
      <vt:lpstr>SDCC Tape Library Pictures (19-5)</vt:lpstr>
      <vt:lpstr>Q &amp; A (20)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Evaluation for Tape Storage Data Recall with T10KD drive</dc:title>
  <dc:creator>gche</dc:creator>
  <cp:lastModifiedBy>Peragine, Lauri</cp:lastModifiedBy>
  <cp:revision>50</cp:revision>
  <cp:lastPrinted>2018-08-02T20:42:31Z</cp:lastPrinted>
  <dcterms:created xsi:type="dcterms:W3CDTF">2018-07-31T15:36:13Z</dcterms:created>
  <dcterms:modified xsi:type="dcterms:W3CDTF">2018-08-07T14:43:14Z</dcterms:modified>
</cp:coreProperties>
</file>