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60" y="5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143000" y="685800"/>
            <a:ext cx="4572000" cy="3429000"/>
          </a:xfrm>
          <a:prstGeom prst="rect">
            <a:avLst/>
          </a:prstGeom>
        </p:spPr>
        <p:txBody>
          <a:bodyPr/>
          <a:lstStyle/>
          <a:p>
            <a:endParaRPr/>
          </a:p>
        </p:txBody>
      </p:sp>
      <p:sp>
        <p:nvSpPr>
          <p:cNvPr id="113" name="Shape 1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381000" y="685800"/>
            <a:ext cx="6096000" cy="3429000"/>
          </a:xfrm>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r>
              <a:t>Name, I am an applied Mathematician with CAMERA (Center for Applied Mathematics Energy Research Applications) at Lawrence Berkeley National Laboratory. </a:t>
            </a:r>
          </a:p>
          <a:p>
            <a:r>
              <a:t>I am closely collaborating closely with scientists from the NSLS2 and the CFN  here at Brookhaven National Laboratory. We are working on Autonomous [title]. When I started my position one year ago the problem to be solved was the following.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noRot="1" noChangeAspect="1"/>
          </p:cNvSpPr>
          <p:nvPr>
            <p:ph type="sldImg"/>
          </p:nvPr>
        </p:nvSpPr>
        <p:spPr>
          <a:xfrm>
            <a:off x="381000" y="685800"/>
            <a:ext cx="6096000" cy="3429000"/>
          </a:xfrm>
          <a:prstGeom prst="rect">
            <a:avLst/>
          </a:prstGeom>
        </p:spPr>
        <p:txBody>
          <a:bodyPr/>
          <a:lstStyle/>
          <a:p>
            <a:endParaRPr/>
          </a:p>
        </p:txBody>
      </p:sp>
      <p:sp>
        <p:nvSpPr>
          <p:cNvPr id="426" name="Shape 426"/>
          <p:cNvSpPr>
            <a:spLocks noGrp="1"/>
          </p:cNvSpPr>
          <p:nvPr>
            <p:ph type="body" sz="quarter" idx="1"/>
          </p:nvPr>
        </p:nvSpPr>
        <p:spPr>
          <a:prstGeom prst="rect">
            <a:avLst/>
          </a:prstGeom>
        </p:spPr>
        <p:txBody>
          <a:bodyPr/>
          <a:lstStyle/>
          <a:p>
            <a:r>
              <a:t>A good method to build the error surface is called Kriging, it originated in the geosciences when</a:t>
            </a:r>
          </a:p>
          <a:p>
            <a:r>
              <a:t>scientists were interested in estimating the most likely gold deposits in the subsurface in south Africa based on a few drilled wells. It is based on a linear combination of the data points (1). The weights are found by minimizing the error variance (2), Simply rewritten as (3). New, C and D are functions of what is in the heart of Kriging, the variogram, which itself is a function of</a:t>
            </a:r>
          </a:p>
          <a:p>
            <a:r>
              <a:t>all acquired data. Nothing else than a function fitted to the data in a least-squares-manner. C and D are measures of covariances between a pair of points. C, between existing points and D between an existing point p and the new point, the point we are eventually looking for. Given the variogram and a point, C, D and therefore the weights and the lagrangian mustiplier lambda is defined and can be used to evaluate the error surface at the point p. Then, the point can be weighted by certain features of interest of the model we are looking for, e.g. the gradient as shown.</a:t>
            </a:r>
          </a:p>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xfrm>
            <a:off x="381000" y="685800"/>
            <a:ext cx="6096000" cy="3429000"/>
          </a:xfrm>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r>
              <a:t>To find a suitable optimization method we have to look at the characteristics of the space and the function over the space, [see slide].</a:t>
            </a:r>
          </a:p>
          <a:p>
            <a:r>
              <a:t>These characteristics make global optimization methods ideal candidates to find the maximum of our error surface. And we chose an evolutionary algorithm the job.</a:t>
            </a:r>
          </a:p>
          <a:p>
            <a:r>
              <a:t>On a very basic level, it works the following way …[slide]</a:t>
            </a:r>
          </a:p>
          <a:p>
            <a:r>
              <a:t>The procedure results in the global of local optimum.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xfrm>
            <a:off x="381000" y="685800"/>
            <a:ext cx="6096000" cy="3429000"/>
          </a:xfrm>
          <a:prstGeom prst="rect">
            <a:avLst/>
          </a:prstGeom>
        </p:spPr>
        <p:txBody>
          <a:bodyPr/>
          <a:lstStyle/>
          <a:p>
            <a:endParaRPr/>
          </a:p>
        </p:txBody>
      </p:sp>
      <p:sp>
        <p:nvSpPr>
          <p:cNvPr id="456" name="Shape 456"/>
          <p:cNvSpPr>
            <a:spLocks noGrp="1"/>
          </p:cNvSpPr>
          <p:nvPr>
            <p:ph type="body" sz="quarter" idx="1"/>
          </p:nvPr>
        </p:nvSpPr>
        <p:spPr>
          <a:prstGeom prst="rect">
            <a:avLst/>
          </a:prstGeom>
        </p:spPr>
        <p:txBody>
          <a:bodyPr/>
          <a:lstStyle/>
          <a:p>
            <a:r>
              <a:t>Given an experimental sample just like the one on the slide, and an experimental setup [explain] how can we find a numerical reconstruction of the sample most efficiently. In other words, how can a computer decide where (x,y) to perform the next experiment. Lets have a closer look.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xfrm>
            <a:off x="381000" y="685800"/>
            <a:ext cx="6096000" cy="3429000"/>
          </a:xfrm>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r>
              <a:t>Radial Basis Function for error surface</a:t>
            </a:r>
          </a:p>
          <a:p>
            <a:r>
              <a:t>Width of gaussian is defined by correlation of data</a:t>
            </a:r>
          </a:p>
          <a:p>
            <a:r>
              <a:t>Advantage, local correlation and depending on direction by xis. Therefore much </a:t>
            </a:r>
          </a:p>
          <a:p>
            <a:r>
              <a:t>better emphasis on local characteristics</a:t>
            </a:r>
          </a:p>
          <a:p>
            <a:r>
              <a:t>“Versatile”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xfrm>
            <a:off x="381000" y="685800"/>
            <a:ext cx="6096000" cy="3429000"/>
          </a:xfrm>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r>
              <a:t>A problem in experimental sciences are non-holonomic systems. Fo far we have only dealt with</a:t>
            </a:r>
          </a:p>
          <a:p>
            <a:r>
              <a:t>holonomic systems, the means, two experiments at the same (x,T) have the same outcome,</a:t>
            </a:r>
          </a:p>
          <a:p>
            <a:r>
              <a:t>independent of when I measure them. (x1,T1) —&gt; (x2,T2) —&gt; (x1,T1), the results at (x1,T1) will be the same. In non-holonimic systems, the result will not be the same but depends on the entire</a:t>
            </a:r>
          </a:p>
          <a:p>
            <a:r>
              <a:t>curve how I reached a point in P. We cannot anymore define a function oder the parameter space,</a:t>
            </a:r>
          </a:p>
          <a:p>
            <a:r>
              <a:t>that we call a model. We have to define a new space [explain, 18 dim]. In this space, we can perform Kriging or the radial basis function approach to define an error surface. The maximum will define an entire new curve to measure. The problem here is that only few beam lines are equipped with the machinery to exchange samples autonomously. So even though the math is ready, the gear may not be. But hopefully in the next 2-5 years.</a:t>
            </a: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a:spLocks noGrp="1" noRot="1" noChangeAspect="1"/>
          </p:cNvSpPr>
          <p:nvPr>
            <p:ph type="sldImg"/>
          </p:nvPr>
        </p:nvSpPr>
        <p:spPr>
          <a:xfrm>
            <a:off x="381000" y="685800"/>
            <a:ext cx="6096000" cy="3429000"/>
          </a:xfrm>
          <a:prstGeom prst="rect">
            <a:avLst/>
          </a:prstGeom>
        </p:spPr>
        <p:txBody>
          <a:bodyPr/>
          <a:lstStyle/>
          <a:p>
            <a:endParaRPr/>
          </a:p>
        </p:txBody>
      </p:sp>
      <p:sp>
        <p:nvSpPr>
          <p:cNvPr id="584" name="Shape 584"/>
          <p:cNvSpPr>
            <a:spLocks noGrp="1"/>
          </p:cNvSpPr>
          <p:nvPr>
            <p:ph type="body" sz="quarter" idx="1"/>
          </p:nvPr>
        </p:nvSpPr>
        <p:spPr>
          <a:prstGeom prst="rect">
            <a:avLst/>
          </a:prstGeom>
        </p:spPr>
        <p:txBody>
          <a:bodyPr/>
          <a:lstStyle/>
          <a:p>
            <a:r>
              <a:t>Merger of data science and physics. In sub-domains of our space P physical theories will</a:t>
            </a:r>
          </a:p>
          <a:p>
            <a:r>
              <a:t>be available. In others the uncertainty of those physical theories will be high or they won't be available at all. Experiment should be chosen strategically based on the known physics.</a:t>
            </a:r>
          </a:p>
          <a:p>
            <a:r>
              <a:t>I call this the expert-enhanced machine. This will lead a whole new level of minimizing the number of experiments to fully characterize a sample and possibly to new physics too.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xfrm>
            <a:off x="381000" y="685800"/>
            <a:ext cx="6096000" cy="3429000"/>
          </a:xfrm>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p>
            <a:r>
              <a:t>will run on many beam line computers in Brookhaven, Berkeley, all over the country and hopefully the globe.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xfrm>
            <a:off x="381000" y="685800"/>
            <a:ext cx="6096000" cy="3429000"/>
          </a:xfrm>
          <a:prstGeom prst="rect">
            <a:avLst/>
          </a:prstGeom>
        </p:spPr>
        <p:txBody>
          <a:bodyPr/>
          <a:lstStyle/>
          <a:p>
            <a:endParaRPr/>
          </a:p>
        </p:txBody>
      </p:sp>
      <p:sp>
        <p:nvSpPr>
          <p:cNvPr id="604" name="Shape 604"/>
          <p:cNvSpPr>
            <a:spLocks noGrp="1"/>
          </p:cNvSpPr>
          <p:nvPr>
            <p:ph type="body" sz="quarter" idx="1"/>
          </p:nvPr>
        </p:nvSpPr>
        <p:spPr>
          <a:prstGeom prst="rect">
            <a:avLst/>
          </a:prstGeom>
        </p:spPr>
        <p:txBody>
          <a:bodyPr/>
          <a:lstStyle/>
          <a:p>
            <a:r>
              <a:t>Name, I am an applied Mathematician collaborating closely with the NSLS2 and the CFN at Brookhaven National Laboratory. We are working on Autonomous [title]. The title obviously has a lot of content, but I hope by the end of the talk that it will make perfect sense. Some time ago CAMERA was contacted by … with the following challenge.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Given an experimental sample just like the one on the slide, and an experimental setup [explain: source, reflecting or penetrating sample, p,x,rho, detector image] how can we find a numerical reconstruction of the sample most efficiently. In other words, how can a computer decide where (x,y,p) to perform the next experiment, versatile, simple, non-physics based. Lets have a closer look at this specific example.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381000" y="685800"/>
            <a:ext cx="609600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r>
              <a:t>The human eye clearly recognizes the resemblance of the sample on the left and the numerical reconstruction on the right and where experiments should be performed (examples). But how can a computer make these decisions in the most efficient way.</a:t>
            </a: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r>
              <a:t>On the left side, points for experiments are chosen based on a uniform grid. This is the method chosen by most experimentalists aloud me. </a:t>
            </a:r>
          </a:p>
          <a:p>
            <a:r>
              <a:t>One dot in these pictures at the bottom represents one experiment. </a:t>
            </a:r>
          </a:p>
          <a:p>
            <a:r>
              <a:t>On the top, we see the resulting model of the sample. </a:t>
            </a:r>
          </a:p>
          <a:p>
            <a:r>
              <a:t>On the right, we can see the choice of measurement point in an intelligent way. Something is happening here allowing the past experiments steering future experiments.</a:t>
            </a:r>
          </a:p>
          <a:p>
            <a:r>
              <a:t>This is our algorithm we have been developing called SMART for Surrogate Model Autonomous expeRimenT. SMART uses all</a:t>
            </a:r>
          </a:p>
          <a:p>
            <a:r>
              <a:t>previously acquired data to decide the next point for measurement. The algorithms seems to have learned that there are interfaces and where they are, since experiments are chosen close to those</a:t>
            </a:r>
          </a:p>
          <a:p>
            <a:r>
              <a:t>features. I want to explain in this talk how this is done.</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t>Abstractly thinking/speaking, an experiment is a function evaluation of a function defined over a high-dimensional space. x is … p… is (explain) </a:t>
            </a:r>
          </a:p>
          <a:p>
            <a:r>
              <a:t>A fully characterized sample therefore means that we can define a function over the set of all</a:t>
            </a:r>
          </a:p>
          <a:p>
            <a:r>
              <a:t>parameters sufficiently well. Experimentalists currently are choosing the experiment points mainly by intuition, which needs the person standing by at all times, which is time consuming and biased. A possible autonomous choice is (click) random points. Clearly not the most efficient method…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Abstractly thinking/speaking, an experiment is a function evaluation of a function defined over a high-dimensional space. x is … p… is (explain) </a:t>
            </a:r>
          </a:p>
          <a:p>
            <a:r>
              <a:t>A fully characterized sample therefore means that we can define a function over the set of all</a:t>
            </a:r>
          </a:p>
          <a:p>
            <a:r>
              <a:t>parameters sufficiently well. Experimentalists currently are choosing the experiment points mainly by intuition, which needs the person standing by at all times, which is time consuming and biased. A possible autonomous choice is (click) random points. Clearly not the most efficient method…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They can be chosen in grid manner. We have actually done that at the beam line and the result is presented here. The random choice and the grid-based approach are inefficient in the sense that they don’t give a measure of quality of the model. </a:t>
            </a:r>
          </a:p>
          <a:p>
            <a:r>
              <a:t>Method of points in largest unexplored region better, but, none of them take advantage of previously acquired data and what the data tells us about the function we are trying to estimate.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The mathematical structure is an error surface, like we see it here, to guide the</a:t>
            </a:r>
          </a:p>
          <a:p>
            <a:r>
              <a:t>guide the next choice of parameters. Clearly, where experiments have happened, the error = 0,</a:t>
            </a:r>
          </a:p>
          <a:p>
            <a:r>
              <a:t>and other regions show a high error. This error is a measure how certain we are about the model</a:t>
            </a:r>
          </a:p>
          <a:p>
            <a:r>
              <a:t>at a certain point in space. Maxima of this surface represent adequate choices for the next experiment parameters.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381000" y="685800"/>
            <a:ext cx="6096000" cy="3429000"/>
          </a:xfrm>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t>So far we have seen that the autonomous steering of experiments reduces to two main</a:t>
            </a:r>
          </a:p>
          <a:p>
            <a:r>
              <a:t>steps, building the error surface and finding its maximum. This is what I will present next.</a:t>
            </a:r>
          </a:p>
          <a:p>
            <a:r>
              <a:t>Afterwards I will show the results of a recent x-ray imaging experiment, on the sample we have seen in the beginning. And I will talk about the future. this project is very young and the future certainly bright and exciting.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9" name="Shape 89"/>
          <p:cNvSpPr>
            <a:spLocks noGrp="1"/>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0" name="Shape 90"/>
          <p:cNvSpPr>
            <a:spLocks noGrp="1"/>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lvl1pPr>
          </a:lstStyle>
          <a:p>
            <a:r>
              <a:t>“Type a quote here.” </a:t>
            </a:r>
          </a:p>
        </p:txBody>
      </p:sp>
      <p:sp>
        <p:nvSpPr>
          <p:cNvPr id="91" name="Shape 9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98" name="Shape 98"/>
          <p:cNvSpPr>
            <a:spLocks noGrp="1"/>
          </p:cNvSpPr>
          <p:nvPr>
            <p:ph type="pic" idx="13"/>
          </p:nvPr>
        </p:nvSpPr>
        <p:spPr>
          <a:xfrm>
            <a:off x="3043535" y="0"/>
            <a:ext cx="18288001" cy="13716000"/>
          </a:xfrm>
          <a:prstGeom prst="rect">
            <a:avLst/>
          </a:prstGeom>
        </p:spPr>
        <p:txBody>
          <a:bodyPr lIns="91439" tIns="45719" rIns="91439" bIns="45719" anchor="t">
            <a:noAutofit/>
          </a:bodyPr>
          <a:lstStyle/>
          <a:p>
            <a:endParaRPr/>
          </a:p>
        </p:txBody>
      </p:sp>
      <p:sp>
        <p:nvSpPr>
          <p:cNvPr id="99" name="Shape 9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 name="Shape 10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8" name="Shape 18"/>
          <p:cNvSpPr>
            <a:spLocks noGrp="1"/>
          </p:cNvSpPr>
          <p:nvPr>
            <p:ph type="pic" sz="half" idx="13"/>
          </p:nvPr>
        </p:nvSpPr>
        <p:spPr>
          <a:xfrm>
            <a:off x="5325070" y="928687"/>
            <a:ext cx="13722210" cy="8304610"/>
          </a:xfrm>
          <a:prstGeom prst="rect">
            <a:avLst/>
          </a:prstGeom>
        </p:spPr>
        <p:txBody>
          <a:bodyPr lIns="91439" tIns="45719" rIns="91439" bIns="45719" anchor="t">
            <a:noAutofit/>
          </a:bodyPr>
          <a:lstStyle/>
          <a:p>
            <a:endParaRPr/>
          </a:p>
        </p:txBody>
      </p:sp>
      <p:sp>
        <p:nvSpPr>
          <p:cNvPr id="19" name="Shape 19"/>
          <p:cNvSpPr>
            <a:spLocks noGrp="1"/>
          </p:cNvSpPr>
          <p:nvPr>
            <p:ph type="title"/>
          </p:nvPr>
        </p:nvSpPr>
        <p:spPr>
          <a:xfrm>
            <a:off x="4833937" y="9447609"/>
            <a:ext cx="14716126" cy="2000251"/>
          </a:xfrm>
          <a:prstGeom prst="rect">
            <a:avLst/>
          </a:prstGeom>
        </p:spPr>
        <p:txBody>
          <a:bodyPr/>
          <a:lstStyle/>
          <a:p>
            <a:r>
              <a:t>Title Text</a:t>
            </a:r>
          </a:p>
        </p:txBody>
      </p:sp>
      <p:sp>
        <p:nvSpPr>
          <p:cNvPr id="20" name="Shape 20"/>
          <p:cNvSpPr>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8" name="Shape 28"/>
          <p:cNvSpPr>
            <a:spLocks noGrp="1"/>
          </p:cNvSpPr>
          <p:nvPr>
            <p:ph type="title"/>
          </p:nvPr>
        </p:nvSpPr>
        <p:spPr>
          <a:xfrm>
            <a:off x="4833937" y="4536281"/>
            <a:ext cx="14716126" cy="4643438"/>
          </a:xfrm>
          <a:prstGeom prst="rect">
            <a:avLst/>
          </a:prstGeom>
        </p:spPr>
        <p:txBody>
          <a:bodyPr/>
          <a:lstStyle/>
          <a:p>
            <a:r>
              <a:t>Title Text</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6" name="Shape 36"/>
          <p:cNvSpPr>
            <a:spLocks noGrp="1"/>
          </p:cNvSpPr>
          <p:nvPr>
            <p:ph type="pic" sz="half" idx="13"/>
          </p:nvPr>
        </p:nvSpPr>
        <p:spPr>
          <a:xfrm>
            <a:off x="12495609" y="898481"/>
            <a:ext cx="7489362" cy="11555016"/>
          </a:xfrm>
          <a:prstGeom prst="rect">
            <a:avLst/>
          </a:prstGeom>
        </p:spPr>
        <p:txBody>
          <a:bodyPr lIns="91439" tIns="45719" rIns="91439" bIns="45719" anchor="t">
            <a:noAutofit/>
          </a:bodyPr>
          <a:lstStyle/>
          <a:p>
            <a:endParaRPr/>
          </a:p>
        </p:txBody>
      </p:sp>
      <p:sp>
        <p:nvSpPr>
          <p:cNvPr id="37" name="Shape 37"/>
          <p:cNvSpPr>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38" name="Shape 38"/>
          <p:cNvSpPr>
            <a:spLocks noGrp="1"/>
          </p:cNvSpPr>
          <p:nvPr>
            <p:ph type="body" sz="quarter" idx="1"/>
          </p:nvPr>
        </p:nvSpPr>
        <p:spPr>
          <a:xfrm>
            <a:off x="4387453" y="6697265"/>
            <a:ext cx="7500938" cy="578643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6" name="Shape 46"/>
          <p:cNvSpPr>
            <a:spLocks noGrp="1"/>
          </p:cNvSpPr>
          <p:nvPr>
            <p:ph type="title"/>
          </p:nvPr>
        </p:nvSpPr>
        <p:spPr>
          <a:prstGeom prst="rect">
            <a:avLst/>
          </a:prstGeom>
        </p:spPr>
        <p:txBody>
          <a:bodyPr/>
          <a:lstStyle/>
          <a:p>
            <a:r>
              <a:t>Title Text</a:t>
            </a:r>
          </a:p>
        </p:txBody>
      </p:sp>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1" name="Shape 61"/>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2" name="Shape 62"/>
          <p:cNvSpPr>
            <a:spLocks noGrp="1"/>
          </p:cNvSpPr>
          <p:nvPr>
            <p:ph type="title"/>
          </p:nvPr>
        </p:nvSpPr>
        <p:spPr>
          <a:prstGeom prst="rect">
            <a:avLst/>
          </a:prstGeom>
        </p:spPr>
        <p:txBody>
          <a:bodyPr/>
          <a:lstStyle/>
          <a:p>
            <a:r>
              <a:t>Title Text</a:t>
            </a:r>
          </a:p>
        </p:txBody>
      </p:sp>
      <p:sp>
        <p:nvSpPr>
          <p:cNvPr id="63" name="Shape 63"/>
          <p:cNvSpPr>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354364" indent="-465364">
              <a:spcBef>
                <a:spcPts val="4500"/>
              </a:spcBef>
              <a:defRPr sz="3800"/>
            </a:lvl3pPr>
            <a:lvl4pPr marL="1798864" indent="-465364">
              <a:spcBef>
                <a:spcPts val="4500"/>
              </a:spcBef>
              <a:defRPr sz="3800"/>
            </a:lvl4pPr>
            <a:lvl5pPr marL="22433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1" name="Shape 71"/>
          <p:cNvSpPr>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79" name="Shape 79"/>
          <p:cNvSpPr>
            <a:spLocks noGrp="1"/>
          </p:cNvSpPr>
          <p:nvPr>
            <p:ph type="pic" sz="quarter" idx="13"/>
          </p:nvPr>
        </p:nvSpPr>
        <p:spPr>
          <a:xfrm>
            <a:off x="12513468" y="6983015"/>
            <a:ext cx="7500939" cy="5482829"/>
          </a:xfrm>
          <a:prstGeom prst="rect">
            <a:avLst/>
          </a:prstGeom>
        </p:spPr>
        <p:txBody>
          <a:bodyPr lIns="91439" tIns="45719" rIns="91439" bIns="45719" anchor="t">
            <a:noAutofit/>
          </a:bodyPr>
          <a:lstStyle/>
          <a:p>
            <a:endParaRPr/>
          </a:p>
        </p:txBody>
      </p:sp>
      <p:sp>
        <p:nvSpPr>
          <p:cNvPr id="80" name="Shape 80"/>
          <p:cNvSpPr>
            <a:spLocks noGrp="1"/>
          </p:cNvSpPr>
          <p:nvPr>
            <p:ph type="pic" sz="quarter" idx="14"/>
          </p:nvPr>
        </p:nvSpPr>
        <p:spPr>
          <a:xfrm>
            <a:off x="12513468" y="892968"/>
            <a:ext cx="7500939" cy="5482829"/>
          </a:xfrm>
          <a:prstGeom prst="rect">
            <a:avLst/>
          </a:prstGeom>
        </p:spPr>
        <p:txBody>
          <a:bodyPr lIns="91439" tIns="45719" rIns="91439" bIns="45719" anchor="t">
            <a:noAutofit/>
          </a:bodyPr>
          <a:lstStyle/>
          <a:p>
            <a:endParaRPr/>
          </a:p>
        </p:txBody>
      </p:sp>
      <p:sp>
        <p:nvSpPr>
          <p:cNvPr id="81" name="Shape 81"/>
          <p:cNvSpPr>
            <a:spLocks noGrp="1"/>
          </p:cNvSpPr>
          <p:nvPr>
            <p:ph type="pic" sz="half" idx="15"/>
          </p:nvPr>
        </p:nvSpPr>
        <p:spPr>
          <a:xfrm>
            <a:off x="4387453" y="892968"/>
            <a:ext cx="7500938" cy="11572876"/>
          </a:xfrm>
          <a:prstGeom prst="rect">
            <a:avLst/>
          </a:prstGeom>
        </p:spPr>
        <p:txBody>
          <a:bodyPr lIns="91439" tIns="45719" rIns="91439" bIns="45719" anchor="t">
            <a:noAutofit/>
          </a:bodyPr>
          <a:lstStyle/>
          <a:p>
            <a:endParaRPr/>
          </a:p>
        </p:txBody>
      </p:sp>
      <p:sp>
        <p:nvSpPr>
          <p:cNvPr id="82" name="Shape 8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Title Text</a:t>
            </a:r>
          </a:p>
        </p:txBody>
      </p:sp>
      <p:sp>
        <p:nvSpPr>
          <p:cNvPr id="3" name="Shape 3"/>
          <p:cNvSpPr>
            <a:spLocks noGrp="1"/>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35814" y="1301948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9pPr>
    </p:titleStyle>
    <p:bodyStyle>
      <a:lvl1pPr marL="608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1pPr>
      <a:lvl2pPr marL="1052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2pPr>
      <a:lvl3pPr marL="1497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3pPr>
      <a:lvl4pPr marL="1941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4pPr>
      <a:lvl5pPr marL="2386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5pPr>
      <a:lvl6pPr marL="2830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6pPr>
      <a:lvl7pPr marL="3275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7pPr>
      <a:lvl8pPr marL="37197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8pPr>
      <a:lvl9pPr marL="4164263" marR="0" indent="-608263" algn="l" defTabSz="821531" rtl="0" latinLnBrk="0">
        <a:lnSpc>
          <a:spcPct val="100000"/>
        </a:lnSpc>
        <a:spcBef>
          <a:spcPts val="59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Relationship Id="rId3" Type="http://schemas.openxmlformats.org/officeDocument/2006/relationships/image" Target="../media/image2.png"/><Relationship Id="rId7" Type="http://schemas.openxmlformats.org/officeDocument/2006/relationships/image" Target="../media/image6.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Relationship Id="rId11" Type="http://schemas.openxmlformats.org/officeDocument/2006/relationships/image" Target="../media/image10.tif"/><Relationship Id="rId5" Type="http://schemas.openxmlformats.org/officeDocument/2006/relationships/image" Target="../media/image4.png"/><Relationship Id="rId10" Type="http://schemas.openxmlformats.org/officeDocument/2006/relationships/image" Target="../media/image9.tif"/><Relationship Id="rId4" Type="http://schemas.openxmlformats.org/officeDocument/2006/relationships/image" Target="../media/image3.png"/><Relationship Id="rId9" Type="http://schemas.openxmlformats.org/officeDocument/2006/relationships/image" Target="../media/image8.ti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0.png"/><Relationship Id="rId4" Type="http://schemas.openxmlformats.org/officeDocument/2006/relationships/image" Target="../media/image16.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3.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4.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hyperlink" Target="mailto:MarcusNoack@lbl.gov"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7.tif"/><Relationship Id="rId3" Type="http://schemas.openxmlformats.org/officeDocument/2006/relationships/image" Target="../media/image2.png"/><Relationship Id="rId7" Type="http://schemas.openxmlformats.org/officeDocument/2006/relationships/image" Target="../media/image6.t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tif"/><Relationship Id="rId11" Type="http://schemas.openxmlformats.org/officeDocument/2006/relationships/image" Target="../media/image10.tif"/><Relationship Id="rId5" Type="http://schemas.openxmlformats.org/officeDocument/2006/relationships/image" Target="../media/image4.png"/><Relationship Id="rId10" Type="http://schemas.openxmlformats.org/officeDocument/2006/relationships/image" Target="../media/image9.tif"/><Relationship Id="rId4" Type="http://schemas.openxmlformats.org/officeDocument/2006/relationships/image" Target="../media/image3.png"/><Relationship Id="rId9" Type="http://schemas.openxmlformats.org/officeDocument/2006/relationships/image" Target="../media/image8.t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result copy.png"/>
          <p:cNvPicPr>
            <a:picLocks noChangeAspect="1"/>
          </p:cNvPicPr>
          <p:nvPr/>
        </p:nvPicPr>
        <p:blipFill>
          <a:blip r:embed="rId3">
            <a:extLst/>
          </a:blip>
          <a:srcRect l="19558" t="8670" r="19536" b="8643"/>
          <a:stretch>
            <a:fillRect/>
          </a:stretch>
        </p:blipFill>
        <p:spPr>
          <a:xfrm>
            <a:off x="16302812" y="0"/>
            <a:ext cx="7484667" cy="101988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26" y="1792"/>
                </a:lnTo>
                <a:lnTo>
                  <a:pt x="0" y="20014"/>
                </a:lnTo>
                <a:lnTo>
                  <a:pt x="21521" y="21600"/>
                </a:lnTo>
                <a:lnTo>
                  <a:pt x="21600" y="0"/>
                </a:lnTo>
                <a:close/>
              </a:path>
            </a:pathLst>
          </a:custGeom>
          <a:ln w="12700">
            <a:miter lim="400000"/>
          </a:ln>
        </p:spPr>
      </p:pic>
      <p:pic>
        <p:nvPicPr>
          <p:cNvPr id="116" name="pasted-image-filtered.png"/>
          <p:cNvPicPr>
            <a:picLocks noChangeAspect="1"/>
          </p:cNvPicPr>
          <p:nvPr/>
        </p:nvPicPr>
        <p:blipFill>
          <a:blip r:embed="rId4">
            <a:extLst/>
          </a:blip>
          <a:stretch>
            <a:fillRect/>
          </a:stretch>
        </p:blipFill>
        <p:spPr>
          <a:xfrm rot="20700000">
            <a:off x="-8008790" y="9611238"/>
            <a:ext cx="31386643" cy="3138666"/>
          </a:xfrm>
          <a:prstGeom prst="rect">
            <a:avLst/>
          </a:prstGeom>
          <a:ln w="12700">
            <a:miter lim="400000"/>
          </a:ln>
        </p:spPr>
      </p:pic>
      <p:pic>
        <p:nvPicPr>
          <p:cNvPr id="117" name="CoffeeStain-filtered.png"/>
          <p:cNvPicPr>
            <a:picLocks noChangeAspect="1"/>
          </p:cNvPicPr>
          <p:nvPr/>
        </p:nvPicPr>
        <p:blipFill>
          <a:blip r:embed="rId5">
            <a:extLst/>
          </a:blip>
          <a:srcRect l="2443" t="2265" r="2283" b="4809"/>
          <a:stretch>
            <a:fillRect/>
          </a:stretch>
        </p:blipFill>
        <p:spPr>
          <a:xfrm>
            <a:off x="3828023" y="7228786"/>
            <a:ext cx="4313239" cy="561260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1" y="1966"/>
                </a:lnTo>
                <a:lnTo>
                  <a:pt x="0" y="20409"/>
                </a:lnTo>
                <a:lnTo>
                  <a:pt x="21282" y="21600"/>
                </a:lnTo>
                <a:lnTo>
                  <a:pt x="21600" y="0"/>
                </a:lnTo>
                <a:close/>
              </a:path>
            </a:pathLst>
          </a:custGeom>
          <a:ln w="12700">
            <a:miter lim="400000"/>
          </a:ln>
        </p:spPr>
      </p:pic>
      <p:pic>
        <p:nvPicPr>
          <p:cNvPr id="118" name="pasted-image.tiff"/>
          <p:cNvPicPr>
            <a:picLocks noChangeAspect="1"/>
          </p:cNvPicPr>
          <p:nvPr/>
        </p:nvPicPr>
        <p:blipFill>
          <a:blip r:embed="rId6">
            <a:extLst/>
          </a:blip>
          <a:srcRect l="36966" r="54221"/>
          <a:stretch>
            <a:fillRect/>
          </a:stretch>
        </p:blipFill>
        <p:spPr>
          <a:xfrm rot="20700000">
            <a:off x="3653153" y="10339647"/>
            <a:ext cx="2765949" cy="3138665"/>
          </a:xfrm>
          <a:prstGeom prst="rect">
            <a:avLst/>
          </a:prstGeom>
          <a:ln w="12700">
            <a:miter lim="400000"/>
          </a:ln>
        </p:spPr>
      </p:pic>
      <p:sp>
        <p:nvSpPr>
          <p:cNvPr id="119" name="Shape 119"/>
          <p:cNvSpPr/>
          <p:nvPr/>
        </p:nvSpPr>
        <p:spPr>
          <a:xfrm>
            <a:off x="3483395" y="2407516"/>
            <a:ext cx="12556381" cy="39020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defTabSz="457200">
              <a:lnSpc>
                <a:spcPts val="9800"/>
              </a:lnSpc>
              <a:spcBef>
                <a:spcPts val="1200"/>
              </a:spcBef>
              <a:defRPr sz="6000" b="1">
                <a:solidFill>
                  <a:srgbClr val="FBAD2A"/>
                </a:solidFill>
                <a:latin typeface="Rockwell"/>
                <a:ea typeface="Rockwell"/>
                <a:cs typeface="Rockwell"/>
                <a:sym typeface="Rockwell"/>
              </a:defRPr>
            </a:pPr>
            <a:r>
              <a:t>Autonomous</a:t>
            </a:r>
          </a:p>
          <a:p>
            <a:pPr defTabSz="457200">
              <a:lnSpc>
                <a:spcPts val="9600"/>
              </a:lnSpc>
              <a:spcBef>
                <a:spcPts val="1200"/>
              </a:spcBef>
              <a:defRPr sz="5866" b="1">
                <a:solidFill>
                  <a:srgbClr val="FBAD2A"/>
                </a:solidFill>
                <a:latin typeface="Rockwell"/>
                <a:ea typeface="Rockwell"/>
                <a:cs typeface="Rockwell"/>
                <a:sym typeface="Rockwell"/>
              </a:defRPr>
            </a:pPr>
            <a:r>
              <a:t>X-Ray Scattering Experiments </a:t>
            </a:r>
          </a:p>
          <a:p>
            <a:pPr defTabSz="457200">
              <a:lnSpc>
                <a:spcPts val="7400"/>
              </a:lnSpc>
              <a:spcBef>
                <a:spcPts val="1200"/>
              </a:spcBef>
              <a:defRPr sz="4000" b="1">
                <a:solidFill>
                  <a:srgbClr val="FBAD2A"/>
                </a:solidFill>
                <a:latin typeface="Rockwell"/>
                <a:ea typeface="Rockwell"/>
                <a:cs typeface="Rockwell"/>
                <a:sym typeface="Rockwell"/>
              </a:defRPr>
            </a:pPr>
            <a:r>
              <a:t>through </a:t>
            </a:r>
          </a:p>
          <a:p>
            <a:pPr defTabSz="457200">
              <a:lnSpc>
                <a:spcPts val="9600"/>
              </a:lnSpc>
              <a:spcBef>
                <a:spcPts val="1200"/>
              </a:spcBef>
              <a:defRPr sz="5866">
                <a:solidFill>
                  <a:srgbClr val="5219BB"/>
                </a:solidFill>
                <a:latin typeface="Futura-Bold"/>
                <a:ea typeface="Futura-Bold"/>
                <a:cs typeface="Futura-Bold"/>
                <a:sym typeface="Futura-Bold"/>
              </a:defRPr>
            </a:pPr>
            <a:r>
              <a:rPr b="1">
                <a:solidFill>
                  <a:srgbClr val="FBAD2A"/>
                </a:solidFill>
                <a:latin typeface="Rockwell"/>
                <a:ea typeface="Rockwell"/>
                <a:cs typeface="Rockwell"/>
                <a:sym typeface="Rockwell"/>
              </a:rPr>
              <a:t>Surrogate Models </a:t>
            </a:r>
            <a:r>
              <a:rPr sz="4000" b="1">
                <a:solidFill>
                  <a:srgbClr val="FBAD2A"/>
                </a:solidFill>
                <a:latin typeface="Rockwell"/>
                <a:ea typeface="Rockwell"/>
                <a:cs typeface="Rockwell"/>
                <a:sym typeface="Rockwell"/>
              </a:rPr>
              <a:t>and</a:t>
            </a:r>
            <a:r>
              <a:rPr b="1">
                <a:solidFill>
                  <a:srgbClr val="FBAD2A"/>
                </a:solidFill>
                <a:latin typeface="Rockwell"/>
                <a:ea typeface="Rockwell"/>
                <a:cs typeface="Rockwell"/>
                <a:sym typeface="Rockwell"/>
              </a:rPr>
              <a:t> Optimization</a:t>
            </a:r>
            <a:r>
              <a:t> </a:t>
            </a:r>
          </a:p>
        </p:txBody>
      </p:sp>
      <p:pic>
        <p:nvPicPr>
          <p:cNvPr id="120" name="pasted-image.tiff"/>
          <p:cNvPicPr>
            <a:picLocks noChangeAspect="1"/>
          </p:cNvPicPr>
          <p:nvPr/>
        </p:nvPicPr>
        <p:blipFill>
          <a:blip r:embed="rId7">
            <a:extLst/>
          </a:blip>
          <a:stretch>
            <a:fillRect/>
          </a:stretch>
        </p:blipFill>
        <p:spPr>
          <a:xfrm>
            <a:off x="22507912" y="9990137"/>
            <a:ext cx="1876089" cy="931467"/>
          </a:xfrm>
          <a:prstGeom prst="rect">
            <a:avLst/>
          </a:prstGeom>
          <a:ln w="12700">
            <a:miter lim="400000"/>
          </a:ln>
        </p:spPr>
      </p:pic>
      <p:pic>
        <p:nvPicPr>
          <p:cNvPr id="121" name="pasted-image.tiff"/>
          <p:cNvPicPr>
            <a:picLocks noChangeAspect="1"/>
          </p:cNvPicPr>
          <p:nvPr/>
        </p:nvPicPr>
        <p:blipFill>
          <a:blip r:embed="rId8">
            <a:extLst/>
          </a:blip>
          <a:stretch>
            <a:fillRect/>
          </a:stretch>
        </p:blipFill>
        <p:spPr>
          <a:xfrm>
            <a:off x="21843638" y="10921603"/>
            <a:ext cx="2540362" cy="931466"/>
          </a:xfrm>
          <a:prstGeom prst="rect">
            <a:avLst/>
          </a:prstGeom>
          <a:ln w="12700">
            <a:miter lim="400000"/>
          </a:ln>
        </p:spPr>
      </p:pic>
      <p:sp>
        <p:nvSpPr>
          <p:cNvPr id="122" name="Shape 122"/>
          <p:cNvSpPr/>
          <p:nvPr/>
        </p:nvSpPr>
        <p:spPr>
          <a:xfrm>
            <a:off x="3828991" y="7266506"/>
            <a:ext cx="4293933" cy="5566558"/>
          </a:xfrm>
          <a:custGeom>
            <a:avLst/>
            <a:gdLst/>
            <a:ahLst/>
            <a:cxnLst>
              <a:cxn ang="0">
                <a:pos x="wd2" y="hd2"/>
              </a:cxn>
              <a:cxn ang="5400000">
                <a:pos x="wd2" y="hd2"/>
              </a:cxn>
              <a:cxn ang="10800000">
                <a:pos x="wd2" y="hd2"/>
              </a:cxn>
              <a:cxn ang="16200000">
                <a:pos x="wd2" y="hd2"/>
              </a:cxn>
            </a:cxnLst>
            <a:rect l="0" t="0" r="r" b="b"/>
            <a:pathLst>
              <a:path w="21600" h="21600" extrusionOk="0">
                <a:moveTo>
                  <a:pt x="419" y="1979"/>
                </a:moveTo>
                <a:lnTo>
                  <a:pt x="21600" y="0"/>
                </a:lnTo>
                <a:lnTo>
                  <a:pt x="21213" y="21600"/>
                </a:lnTo>
                <a:lnTo>
                  <a:pt x="0" y="20457"/>
                </a:lnTo>
                <a:lnTo>
                  <a:pt x="419" y="1979"/>
                </a:lnTo>
                <a:close/>
              </a:path>
            </a:pathLst>
          </a:custGeom>
          <a:ln w="50800">
            <a:solidFill>
              <a:srgbClr val="E6E6E6"/>
            </a:solidFill>
            <a:miter lim="400000"/>
          </a:ln>
        </p:spPr>
        <p:txBody>
          <a:bodyPr lIns="71437" tIns="71437" rIns="71437" bIns="71437" anchor="ctr"/>
          <a:lstStyle/>
          <a:p>
            <a:pPr>
              <a:defRPr sz="3600"/>
            </a:pPr>
            <a:endParaRPr/>
          </a:p>
        </p:txBody>
      </p:sp>
      <p:pic>
        <p:nvPicPr>
          <p:cNvPr id="123" name="pasted-image.tiff"/>
          <p:cNvPicPr>
            <a:picLocks noChangeAspect="1"/>
          </p:cNvPicPr>
          <p:nvPr/>
        </p:nvPicPr>
        <p:blipFill>
          <a:blip r:embed="rId9">
            <a:extLst/>
          </a:blip>
          <a:stretch>
            <a:fillRect/>
          </a:stretch>
        </p:blipFill>
        <p:spPr>
          <a:xfrm>
            <a:off x="23163810" y="9058671"/>
            <a:ext cx="1227535" cy="931467"/>
          </a:xfrm>
          <a:prstGeom prst="rect">
            <a:avLst/>
          </a:prstGeom>
          <a:ln w="12700">
            <a:miter lim="400000"/>
          </a:ln>
        </p:spPr>
      </p:pic>
      <p:pic>
        <p:nvPicPr>
          <p:cNvPr id="124" name="pasted-image.tiff"/>
          <p:cNvPicPr>
            <a:picLocks noChangeAspect="1"/>
          </p:cNvPicPr>
          <p:nvPr/>
        </p:nvPicPr>
        <p:blipFill>
          <a:blip r:embed="rId10">
            <a:extLst/>
          </a:blip>
          <a:stretch>
            <a:fillRect/>
          </a:stretch>
        </p:blipFill>
        <p:spPr>
          <a:xfrm>
            <a:off x="19850867" y="11853068"/>
            <a:ext cx="4533133" cy="931467"/>
          </a:xfrm>
          <a:prstGeom prst="rect">
            <a:avLst/>
          </a:prstGeom>
          <a:ln w="12700">
            <a:miter lim="400000"/>
          </a:ln>
        </p:spPr>
      </p:pic>
      <p:pic>
        <p:nvPicPr>
          <p:cNvPr id="125" name="pasted-image.tiff"/>
          <p:cNvPicPr>
            <a:picLocks noChangeAspect="1"/>
          </p:cNvPicPr>
          <p:nvPr/>
        </p:nvPicPr>
        <p:blipFill>
          <a:blip r:embed="rId11">
            <a:extLst/>
          </a:blip>
          <a:srcRect t="57840" b="22217"/>
          <a:stretch>
            <a:fillRect/>
          </a:stretch>
        </p:blipFill>
        <p:spPr>
          <a:xfrm>
            <a:off x="17376378" y="12784534"/>
            <a:ext cx="7007424" cy="931584"/>
          </a:xfrm>
          <a:prstGeom prst="rect">
            <a:avLst/>
          </a:prstGeom>
          <a:ln w="12700">
            <a:miter lim="400000"/>
          </a:ln>
        </p:spPr>
      </p:pic>
      <p:sp>
        <p:nvSpPr>
          <p:cNvPr id="126" name="Shape 126"/>
          <p:cNvSpPr/>
          <p:nvPr/>
        </p:nvSpPr>
        <p:spPr>
          <a:xfrm>
            <a:off x="12024441" y="9940199"/>
            <a:ext cx="8827976" cy="1539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defTabSz="457200">
              <a:lnSpc>
                <a:spcPts val="7500"/>
              </a:lnSpc>
              <a:spcBef>
                <a:spcPts val="1200"/>
              </a:spcBef>
              <a:defRPr sz="4100" b="1">
                <a:solidFill>
                  <a:srgbClr val="FBAD2A"/>
                </a:solidFill>
                <a:latin typeface="Rockwell"/>
                <a:ea typeface="Rockwell"/>
                <a:cs typeface="Rockwell"/>
                <a:sym typeface="Rockwell"/>
              </a:defRPr>
            </a:pPr>
            <a:r>
              <a:t>Marcus M Noack, James A Sethian</a:t>
            </a:r>
          </a:p>
          <a:p>
            <a:pPr defTabSz="457200">
              <a:lnSpc>
                <a:spcPts val="7500"/>
              </a:lnSpc>
              <a:spcBef>
                <a:spcPts val="1200"/>
              </a:spcBef>
              <a:defRPr sz="4100" b="1">
                <a:solidFill>
                  <a:srgbClr val="FBAD2A"/>
                </a:solidFill>
                <a:latin typeface="Rockwell"/>
                <a:ea typeface="Rockwell"/>
                <a:cs typeface="Rockwell"/>
                <a:sym typeface="Rockwell"/>
              </a:defRPr>
            </a:pPr>
            <a:r>
              <a:t>Masafumi Fukuto, Kevin Yager</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p:nvPr/>
        </p:nvSpPr>
        <p:spPr>
          <a:xfrm flipV="1">
            <a:off x="8058684" y="1131998"/>
            <a:ext cx="1" cy="7001608"/>
          </a:xfrm>
          <a:prstGeom prst="line">
            <a:avLst/>
          </a:prstGeom>
          <a:ln w="165100">
            <a:solidFill>
              <a:srgbClr val="000000"/>
            </a:solidFill>
            <a:miter lim="400000"/>
            <a:tailEnd type="stealth"/>
          </a:ln>
        </p:spPr>
        <p:txBody>
          <a:bodyPr lIns="71437" tIns="71437" rIns="71437" bIns="71437" anchor="ctr"/>
          <a:lstStyle/>
          <a:p>
            <a:pPr>
              <a:defRPr sz="3600"/>
            </a:pPr>
            <a:endParaRPr/>
          </a:p>
        </p:txBody>
      </p:sp>
      <p:sp>
        <p:nvSpPr>
          <p:cNvPr id="331" name="Shape 331"/>
          <p:cNvSpPr/>
          <p:nvPr/>
        </p:nvSpPr>
        <p:spPr>
          <a:xfrm>
            <a:off x="8046901" y="8173666"/>
            <a:ext cx="12224057" cy="1"/>
          </a:xfrm>
          <a:prstGeom prst="line">
            <a:avLst/>
          </a:prstGeom>
          <a:ln w="165100">
            <a:solidFill>
              <a:srgbClr val="000000"/>
            </a:solidFill>
            <a:miter lim="400000"/>
            <a:tailEnd type="stealth"/>
          </a:ln>
        </p:spPr>
        <p:txBody>
          <a:bodyPr lIns="71437" tIns="71437" rIns="71437" bIns="71437" anchor="ctr"/>
          <a:lstStyle/>
          <a:p>
            <a:pPr>
              <a:defRPr sz="3600"/>
            </a:pPr>
            <a:endParaRPr/>
          </a:p>
        </p:txBody>
      </p:sp>
      <p:sp>
        <p:nvSpPr>
          <p:cNvPr id="332" name="Shape 332"/>
          <p:cNvSpPr/>
          <p:nvPr/>
        </p:nvSpPr>
        <p:spPr>
          <a:xfrm flipH="1">
            <a:off x="2517477" y="8166334"/>
            <a:ext cx="5536909" cy="3314441"/>
          </a:xfrm>
          <a:prstGeom prst="line">
            <a:avLst/>
          </a:prstGeom>
          <a:ln w="165100">
            <a:solidFill>
              <a:srgbClr val="000000"/>
            </a:solidFill>
            <a:miter lim="400000"/>
            <a:tailEnd type="stealth"/>
          </a:ln>
        </p:spPr>
        <p:txBody>
          <a:bodyPr lIns="71437" tIns="71437" rIns="71437" bIns="71437" anchor="ctr"/>
          <a:lstStyle/>
          <a:p>
            <a:pPr>
              <a:defRPr sz="3600"/>
            </a:pPr>
            <a:endParaRPr/>
          </a:p>
        </p:txBody>
      </p:sp>
      <p:sp>
        <p:nvSpPr>
          <p:cNvPr id="333" name="Shape 333"/>
          <p:cNvSpPr/>
          <p:nvPr/>
        </p:nvSpPr>
        <p:spPr>
          <a:xfrm>
            <a:off x="8545517" y="11801594"/>
            <a:ext cx="15099730" cy="1276355"/>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4500">
                <a:solidFill>
                  <a:srgbClr val="000000"/>
                </a:solidFill>
                <a:latin typeface="Futura-Bold"/>
                <a:ea typeface="Futura-Bold"/>
                <a:cs typeface="Futura-Bold"/>
                <a:sym typeface="Futura-Bold"/>
              </a:defRPr>
            </a:pPr>
            <a:r>
              <a:t>The error function is a measure of uncertainty and its </a:t>
            </a:r>
          </a:p>
          <a:p>
            <a:pPr>
              <a:defRPr sz="4500">
                <a:solidFill>
                  <a:srgbClr val="000000"/>
                </a:solidFill>
                <a:latin typeface="Futura-Bold"/>
                <a:ea typeface="Futura-Bold"/>
                <a:cs typeface="Futura-Bold"/>
                <a:sym typeface="Futura-Bold"/>
              </a:defRPr>
            </a:pPr>
            <a:r>
              <a:t>maxima dictate the next experiment.</a:t>
            </a:r>
          </a:p>
        </p:txBody>
      </p:sp>
      <p:pic>
        <p:nvPicPr>
          <p:cNvPr id="334" name="Untitled.pdf"/>
          <p:cNvPicPr>
            <a:picLocks noChangeAspect="1"/>
          </p:cNvPicPr>
          <p:nvPr/>
        </p:nvPicPr>
        <p:blipFill>
          <a:blip r:embed="rId3">
            <a:extLst/>
          </a:blip>
          <a:stretch>
            <a:fillRect/>
          </a:stretch>
        </p:blipFill>
        <p:spPr>
          <a:xfrm>
            <a:off x="4914009" y="1240458"/>
            <a:ext cx="2479494" cy="882129"/>
          </a:xfrm>
          <a:prstGeom prst="rect">
            <a:avLst/>
          </a:prstGeom>
          <a:ln w="12700">
            <a:miter lim="400000"/>
          </a:ln>
        </p:spPr>
      </p:pic>
      <p:pic>
        <p:nvPicPr>
          <p:cNvPr id="335" name="Untitled.pdf"/>
          <p:cNvPicPr>
            <a:picLocks noChangeAspect="1"/>
          </p:cNvPicPr>
          <p:nvPr/>
        </p:nvPicPr>
        <p:blipFill>
          <a:blip r:embed="rId4">
            <a:extLst/>
          </a:blip>
          <a:stretch>
            <a:fillRect/>
          </a:stretch>
        </p:blipFill>
        <p:spPr>
          <a:xfrm>
            <a:off x="2517477" y="11664550"/>
            <a:ext cx="808617" cy="882129"/>
          </a:xfrm>
          <a:prstGeom prst="rect">
            <a:avLst/>
          </a:prstGeom>
          <a:ln w="12700">
            <a:miter lim="400000"/>
          </a:ln>
        </p:spPr>
      </p:pic>
      <p:pic>
        <p:nvPicPr>
          <p:cNvPr id="336" name="Untitled.pdf"/>
          <p:cNvPicPr>
            <a:picLocks noChangeAspect="1"/>
          </p:cNvPicPr>
          <p:nvPr/>
        </p:nvPicPr>
        <p:blipFill>
          <a:blip r:embed="rId5">
            <a:extLst/>
          </a:blip>
          <a:stretch>
            <a:fillRect/>
          </a:stretch>
        </p:blipFill>
        <p:spPr>
          <a:xfrm>
            <a:off x="20270958" y="8486086"/>
            <a:ext cx="808617" cy="624841"/>
          </a:xfrm>
          <a:prstGeom prst="rect">
            <a:avLst/>
          </a:prstGeom>
          <a:ln w="12700">
            <a:miter lim="400000"/>
          </a:ln>
        </p:spPr>
      </p:pic>
      <p:pic>
        <p:nvPicPr>
          <p:cNvPr id="337" name="Error.png"/>
          <p:cNvPicPr>
            <a:picLocks noChangeAspect="1"/>
          </p:cNvPicPr>
          <p:nvPr/>
        </p:nvPicPr>
        <p:blipFill>
          <a:blip r:embed="rId6">
            <a:extLst/>
          </a:blip>
          <a:srcRect l="14488" t="29683" r="14488" b="22152"/>
          <a:stretch>
            <a:fillRect/>
          </a:stretch>
        </p:blipFill>
        <p:spPr>
          <a:xfrm>
            <a:off x="4959286" y="4433040"/>
            <a:ext cx="15005049" cy="6856517"/>
          </a:xfrm>
          <a:prstGeom prst="rect">
            <a:avLst/>
          </a:prstGeom>
          <a:ln w="12700">
            <a:miter lim="400000"/>
          </a:ln>
        </p:spPr>
      </p:pic>
      <p:sp>
        <p:nvSpPr>
          <p:cNvPr id="338" name="Shape 338"/>
          <p:cNvSpPr/>
          <p:nvPr/>
        </p:nvSpPr>
        <p:spPr>
          <a:xfrm flipV="1">
            <a:off x="8058684" y="4107647"/>
            <a:ext cx="1" cy="2382054"/>
          </a:xfrm>
          <a:prstGeom prst="line">
            <a:avLst/>
          </a:prstGeom>
          <a:ln w="165100">
            <a:solidFill>
              <a:srgbClr val="000000"/>
            </a:solidFill>
            <a:miter lim="400000"/>
          </a:ln>
          <a:effectLst>
            <a:outerShdw blurRad="355600" rotWithShape="0">
              <a:srgbClr val="000000">
                <a:alpha val="75000"/>
              </a:srgbClr>
            </a:outerShdw>
          </a:effectLst>
        </p:spPr>
        <p:txBody>
          <a:bodyPr lIns="71437" tIns="71437" rIns="71437" bIns="71437" anchor="ctr"/>
          <a:lstStyle/>
          <a:p>
            <a:pPr>
              <a:defRPr sz="3600"/>
            </a:pPr>
            <a:endParaRPr/>
          </a:p>
        </p:txBody>
      </p:sp>
      <p:pic>
        <p:nvPicPr>
          <p:cNvPr id="339" name="g3677-filtered.png"/>
          <p:cNvPicPr>
            <a:picLocks noChangeAspect="1"/>
          </p:cNvPicPr>
          <p:nvPr/>
        </p:nvPicPr>
        <p:blipFill>
          <a:blip r:embed="rId7">
            <a:extLst/>
          </a:blip>
          <a:stretch>
            <a:fillRect/>
          </a:stretch>
        </p:blipFill>
        <p:spPr>
          <a:xfrm>
            <a:off x="16849208" y="9110926"/>
            <a:ext cx="765761" cy="763583"/>
          </a:xfrm>
          <a:prstGeom prst="rect">
            <a:avLst/>
          </a:prstGeom>
          <a:ln w="25400">
            <a:miter lim="400000"/>
          </a:ln>
        </p:spPr>
      </p:pic>
      <p:pic>
        <p:nvPicPr>
          <p:cNvPr id="340" name="g3677-filtered.png"/>
          <p:cNvPicPr>
            <a:picLocks noChangeAspect="1"/>
          </p:cNvPicPr>
          <p:nvPr/>
        </p:nvPicPr>
        <p:blipFill>
          <a:blip r:embed="rId7">
            <a:extLst/>
          </a:blip>
          <a:stretch>
            <a:fillRect/>
          </a:stretch>
        </p:blipFill>
        <p:spPr>
          <a:xfrm>
            <a:off x="14941539" y="9874513"/>
            <a:ext cx="765760" cy="763584"/>
          </a:xfrm>
          <a:prstGeom prst="rect">
            <a:avLst/>
          </a:prstGeom>
          <a:ln w="25400">
            <a:miter lim="400000"/>
          </a:ln>
        </p:spPr>
      </p:pic>
      <p:pic>
        <p:nvPicPr>
          <p:cNvPr id="341" name="g3677-filtered.png"/>
          <p:cNvPicPr>
            <a:picLocks noChangeAspect="1"/>
          </p:cNvPicPr>
          <p:nvPr/>
        </p:nvPicPr>
        <p:blipFill>
          <a:blip r:embed="rId7">
            <a:extLst/>
          </a:blip>
          <a:stretch>
            <a:fillRect/>
          </a:stretch>
        </p:blipFill>
        <p:spPr>
          <a:xfrm>
            <a:off x="15444975" y="6021651"/>
            <a:ext cx="765760" cy="763584"/>
          </a:xfrm>
          <a:prstGeom prst="rect">
            <a:avLst/>
          </a:prstGeom>
          <a:ln w="25400">
            <a:miter lim="400000"/>
          </a:ln>
        </p:spPr>
      </p:pic>
      <p:pic>
        <p:nvPicPr>
          <p:cNvPr id="342" name="g3677-filtered.png"/>
          <p:cNvPicPr>
            <a:picLocks noChangeAspect="1"/>
          </p:cNvPicPr>
          <p:nvPr/>
        </p:nvPicPr>
        <p:blipFill>
          <a:blip r:embed="rId7">
            <a:extLst/>
          </a:blip>
          <a:stretch>
            <a:fillRect/>
          </a:stretch>
        </p:blipFill>
        <p:spPr>
          <a:xfrm>
            <a:off x="16745703" y="4251008"/>
            <a:ext cx="765760" cy="763584"/>
          </a:xfrm>
          <a:prstGeom prst="rect">
            <a:avLst/>
          </a:prstGeom>
          <a:ln w="25400">
            <a:miter lim="400000"/>
          </a:ln>
        </p:spPr>
      </p:pic>
      <p:pic>
        <p:nvPicPr>
          <p:cNvPr id="343" name="g3677-filtered.png"/>
          <p:cNvPicPr>
            <a:picLocks noChangeAspect="1"/>
          </p:cNvPicPr>
          <p:nvPr/>
        </p:nvPicPr>
        <p:blipFill>
          <a:blip r:embed="rId7">
            <a:extLst/>
          </a:blip>
          <a:stretch>
            <a:fillRect/>
          </a:stretch>
        </p:blipFill>
        <p:spPr>
          <a:xfrm>
            <a:off x="12307639" y="5014595"/>
            <a:ext cx="765760" cy="763584"/>
          </a:xfrm>
          <a:prstGeom prst="rect">
            <a:avLst/>
          </a:prstGeom>
          <a:ln w="25400">
            <a:miter lim="400000"/>
          </a:ln>
        </p:spPr>
      </p:pic>
      <p:pic>
        <p:nvPicPr>
          <p:cNvPr id="344" name="g3677-filtered.png"/>
          <p:cNvPicPr>
            <a:picLocks noChangeAspect="1"/>
          </p:cNvPicPr>
          <p:nvPr/>
        </p:nvPicPr>
        <p:blipFill>
          <a:blip r:embed="rId7">
            <a:extLst/>
          </a:blip>
          <a:stretch>
            <a:fillRect/>
          </a:stretch>
        </p:blipFill>
        <p:spPr>
          <a:xfrm>
            <a:off x="10447970" y="3344060"/>
            <a:ext cx="765761" cy="763584"/>
          </a:xfrm>
          <a:prstGeom prst="rect">
            <a:avLst/>
          </a:prstGeom>
          <a:ln w="25400">
            <a:miter lim="400000"/>
          </a:ln>
        </p:spPr>
      </p:pic>
      <p:pic>
        <p:nvPicPr>
          <p:cNvPr id="345" name="g3677-filtered.png"/>
          <p:cNvPicPr>
            <a:picLocks noChangeAspect="1"/>
          </p:cNvPicPr>
          <p:nvPr/>
        </p:nvPicPr>
        <p:blipFill>
          <a:blip r:embed="rId7">
            <a:extLst/>
          </a:blip>
          <a:stretch>
            <a:fillRect/>
          </a:stretch>
        </p:blipFill>
        <p:spPr>
          <a:xfrm>
            <a:off x="7455434" y="6669741"/>
            <a:ext cx="765761" cy="763584"/>
          </a:xfrm>
          <a:prstGeom prst="rect">
            <a:avLst/>
          </a:prstGeom>
          <a:ln w="25400">
            <a:miter lim="400000"/>
          </a:ln>
        </p:spPr>
      </p:pic>
      <p:sp>
        <p:nvSpPr>
          <p:cNvPr id="346" name="Shape 346"/>
          <p:cNvSpPr/>
          <p:nvPr/>
        </p:nvSpPr>
        <p:spPr>
          <a:xfrm flipV="1">
            <a:off x="7423684" y="4871235"/>
            <a:ext cx="1" cy="4217241"/>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347" name="Shape 347"/>
          <p:cNvSpPr/>
          <p:nvPr/>
        </p:nvSpPr>
        <p:spPr>
          <a:xfrm flipV="1">
            <a:off x="7869970" y="7433329"/>
            <a:ext cx="1" cy="2059391"/>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348" name="Shape 348"/>
          <p:cNvSpPr/>
          <p:nvPr/>
        </p:nvSpPr>
        <p:spPr>
          <a:xfrm flipV="1">
            <a:off x="10830756" y="4107647"/>
            <a:ext cx="1" cy="3128760"/>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349" name="Shape 349"/>
          <p:cNvSpPr/>
          <p:nvPr/>
        </p:nvSpPr>
        <p:spPr>
          <a:xfrm flipV="1">
            <a:off x="12658675" y="5847979"/>
            <a:ext cx="1" cy="4026535"/>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350" name="Shape 350"/>
          <p:cNvSpPr/>
          <p:nvPr/>
        </p:nvSpPr>
        <p:spPr>
          <a:xfrm flipV="1">
            <a:off x="17128488" y="5061941"/>
            <a:ext cx="1" cy="3111726"/>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351" name="Shape 351"/>
          <p:cNvSpPr/>
          <p:nvPr/>
        </p:nvSpPr>
        <p:spPr>
          <a:xfrm flipV="1">
            <a:off x="15827761" y="6785238"/>
            <a:ext cx="1" cy="2620534"/>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352" name="Shape 352"/>
          <p:cNvSpPr/>
          <p:nvPr/>
        </p:nvSpPr>
        <p:spPr>
          <a:xfrm flipV="1">
            <a:off x="17231995" y="9864889"/>
            <a:ext cx="1" cy="388432"/>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353" name="Shape 353"/>
          <p:cNvSpPr/>
          <p:nvPr/>
        </p:nvSpPr>
        <p:spPr>
          <a:xfrm flipV="1">
            <a:off x="15317975" y="10638101"/>
            <a:ext cx="1" cy="252538"/>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pic>
        <p:nvPicPr>
          <p:cNvPr id="354" name="g3677-filtered.png"/>
          <p:cNvPicPr>
            <a:picLocks noChangeAspect="1"/>
          </p:cNvPicPr>
          <p:nvPr/>
        </p:nvPicPr>
        <p:blipFill>
          <a:blip r:embed="rId7">
            <a:extLst/>
          </a:blip>
          <a:stretch>
            <a:fillRect/>
          </a:stretch>
        </p:blipFill>
        <p:spPr>
          <a:xfrm>
            <a:off x="9024673" y="7433329"/>
            <a:ext cx="765760" cy="763584"/>
          </a:xfrm>
          <a:prstGeom prst="rect">
            <a:avLst/>
          </a:prstGeom>
          <a:ln w="25400">
            <a:miter lim="400000"/>
          </a:ln>
        </p:spPr>
      </p:pic>
      <p:sp>
        <p:nvSpPr>
          <p:cNvPr id="355" name="Shape 355"/>
          <p:cNvSpPr/>
          <p:nvPr/>
        </p:nvSpPr>
        <p:spPr>
          <a:xfrm flipV="1">
            <a:off x="9407459" y="8173665"/>
            <a:ext cx="1" cy="388432"/>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pic>
        <p:nvPicPr>
          <p:cNvPr id="356" name="g3677-filtered.png"/>
          <p:cNvPicPr>
            <a:picLocks noChangeAspect="1"/>
          </p:cNvPicPr>
          <p:nvPr/>
        </p:nvPicPr>
        <p:blipFill>
          <a:blip r:embed="rId7">
            <a:extLst/>
          </a:blip>
          <a:stretch>
            <a:fillRect/>
          </a:stretch>
        </p:blipFill>
        <p:spPr>
          <a:xfrm>
            <a:off x="7040898" y="4272747"/>
            <a:ext cx="765761" cy="763584"/>
          </a:xfrm>
          <a:prstGeom prst="rect">
            <a:avLst/>
          </a:prstGeom>
          <a:ln w="25400">
            <a:miter lim="400000"/>
          </a:ln>
        </p:spPr>
      </p:pic>
      <p:pic>
        <p:nvPicPr>
          <p:cNvPr id="357" name="Screen Shot 2018-05-01 at 12.36.07 PM.png"/>
          <p:cNvPicPr>
            <a:picLocks noChangeAspect="1"/>
          </p:cNvPicPr>
          <p:nvPr/>
        </p:nvPicPr>
        <p:blipFill>
          <a:blip r:embed="rId8">
            <a:extLst/>
          </a:blip>
          <a:srcRect l="4243" r="91390"/>
          <a:stretch>
            <a:fillRect/>
          </a:stretch>
        </p:blipFill>
        <p:spPr>
          <a:xfrm>
            <a:off x="4700138" y="817717"/>
            <a:ext cx="643962" cy="2059386"/>
          </a:xfrm>
          <a:prstGeom prst="rect">
            <a:avLst/>
          </a:prstGeom>
          <a:ln w="12700">
            <a:miter lim="400000"/>
          </a:ln>
        </p:spPr>
      </p:pic>
      <p:sp>
        <p:nvSpPr>
          <p:cNvPr id="358" name="Shape 358"/>
          <p:cNvSpPr/>
          <p:nvPr/>
        </p:nvSpPr>
        <p:spPr>
          <a:xfrm>
            <a:off x="19341485" y="2933918"/>
            <a:ext cx="1" cy="2462472"/>
          </a:xfrm>
          <a:prstGeom prst="line">
            <a:avLst/>
          </a:prstGeom>
          <a:ln w="139700">
            <a:solidFill>
              <a:srgbClr val="7C9396"/>
            </a:solidFill>
            <a:miter lim="400000"/>
            <a:tailEnd type="triangle"/>
          </a:ln>
        </p:spPr>
        <p:txBody>
          <a:bodyPr lIns="71437" tIns="71437" rIns="71437" bIns="71437" anchor="ctr"/>
          <a:lstStyle/>
          <a:p>
            <a:pPr>
              <a:defRPr sz="3600"/>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358"/>
                                        </p:tgtEl>
                                        <p:attrNameLst>
                                          <p:attrName>style.visibility</p:attrName>
                                        </p:attrNameLst>
                                      </p:cBhvr>
                                      <p:to>
                                        <p:strVal val="visible"/>
                                      </p:to>
                                    </p:set>
                                    <p:animEffect transition="in" filter="wipe(up)">
                                      <p:cBhvr>
                                        <p:cTn id="7" dur="10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4" name="Group 364"/>
          <p:cNvGrpSpPr/>
          <p:nvPr/>
        </p:nvGrpSpPr>
        <p:grpSpPr>
          <a:xfrm>
            <a:off x="2817023" y="729751"/>
            <a:ext cx="19152612" cy="5064530"/>
            <a:chOff x="0" y="0"/>
            <a:chExt cx="18749953" cy="4630191"/>
          </a:xfrm>
        </p:grpSpPr>
        <p:sp>
          <p:nvSpPr>
            <p:cNvPr id="362" name="Shape 362"/>
            <p:cNvSpPr/>
            <p:nvPr/>
          </p:nvSpPr>
          <p:spPr>
            <a:xfrm>
              <a:off x="0" y="0"/>
              <a:ext cx="18749954" cy="4630192"/>
            </a:xfrm>
            <a:prstGeom prst="roundRect">
              <a:avLst>
                <a:gd name="adj" fmla="val 15000"/>
              </a:avLst>
            </a:prstGeom>
            <a:solidFill>
              <a:srgbClr val="000000"/>
            </a:solidFill>
            <a:ln w="12700" cap="flat">
              <a:noFill/>
              <a:miter lim="400000"/>
            </a:ln>
            <a:effectLst/>
          </p:spPr>
          <p:txBody>
            <a:bodyPr wrap="square" lIns="71437" tIns="71437" rIns="71437" bIns="71437" numCol="1" anchor="ctr">
              <a:noAutofit/>
            </a:bodyPr>
            <a:lstStyle/>
            <a:p>
              <a:pPr>
                <a:defRPr sz="3600"/>
              </a:pPr>
              <a:endParaRPr/>
            </a:p>
          </p:txBody>
        </p:sp>
        <p:sp>
          <p:nvSpPr>
            <p:cNvPr id="363" name="Shape 363"/>
            <p:cNvSpPr/>
            <p:nvPr/>
          </p:nvSpPr>
          <p:spPr>
            <a:xfrm>
              <a:off x="3174797" y="240176"/>
              <a:ext cx="12483984" cy="39020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defTabSz="457200">
                <a:lnSpc>
                  <a:spcPts val="9800"/>
                </a:lnSpc>
                <a:spcBef>
                  <a:spcPts val="1200"/>
                </a:spcBef>
                <a:defRPr sz="6000" b="1">
                  <a:solidFill>
                    <a:srgbClr val="FBAD2A"/>
                  </a:solidFill>
                  <a:latin typeface="Rockwell"/>
                  <a:ea typeface="Rockwell"/>
                  <a:cs typeface="Rockwell"/>
                  <a:sym typeface="Rockwell"/>
                </a:defRPr>
              </a:pPr>
              <a:r>
                <a:t>Autonomous</a:t>
              </a:r>
            </a:p>
            <a:p>
              <a:pPr defTabSz="457200">
                <a:lnSpc>
                  <a:spcPts val="9600"/>
                </a:lnSpc>
                <a:spcBef>
                  <a:spcPts val="1200"/>
                </a:spcBef>
                <a:defRPr sz="5866" b="1">
                  <a:solidFill>
                    <a:srgbClr val="FBAD2A"/>
                  </a:solidFill>
                  <a:latin typeface="Rockwell"/>
                  <a:ea typeface="Rockwell"/>
                  <a:cs typeface="Rockwell"/>
                  <a:sym typeface="Rockwell"/>
                </a:defRPr>
              </a:pPr>
              <a:r>
                <a:t>X-Ray Scattering Experiments </a:t>
              </a:r>
            </a:p>
            <a:p>
              <a:pPr defTabSz="457200">
                <a:lnSpc>
                  <a:spcPts val="7400"/>
                </a:lnSpc>
                <a:spcBef>
                  <a:spcPts val="1200"/>
                </a:spcBef>
                <a:defRPr sz="4000" b="1">
                  <a:solidFill>
                    <a:srgbClr val="FBAD2A"/>
                  </a:solidFill>
                  <a:latin typeface="Rockwell"/>
                  <a:ea typeface="Rockwell"/>
                  <a:cs typeface="Rockwell"/>
                  <a:sym typeface="Rockwell"/>
                </a:defRPr>
              </a:pPr>
              <a:r>
                <a:t>through </a:t>
              </a:r>
            </a:p>
            <a:p>
              <a:pPr defTabSz="457200">
                <a:lnSpc>
                  <a:spcPts val="9600"/>
                </a:lnSpc>
                <a:spcBef>
                  <a:spcPts val="1200"/>
                </a:spcBef>
                <a:defRPr sz="5866" b="1">
                  <a:solidFill>
                    <a:srgbClr val="5219BB"/>
                  </a:solidFill>
                  <a:latin typeface="Rockwell"/>
                  <a:ea typeface="Rockwell"/>
                  <a:cs typeface="Rockwell"/>
                  <a:sym typeface="Rockwell"/>
                </a:defRPr>
              </a:pPr>
              <a:r>
                <a:rPr>
                  <a:solidFill>
                    <a:srgbClr val="FBAD2A"/>
                  </a:solidFill>
                </a:rPr>
                <a:t>Surrogate Models </a:t>
              </a:r>
              <a:r>
                <a:rPr sz="4000">
                  <a:solidFill>
                    <a:srgbClr val="FBAD2A"/>
                  </a:solidFill>
                </a:rPr>
                <a:t>and</a:t>
              </a:r>
              <a:r>
                <a:rPr>
                  <a:solidFill>
                    <a:srgbClr val="FBAD2A"/>
                  </a:solidFill>
                </a:rPr>
                <a:t> Optimization</a:t>
              </a:r>
              <a:r>
                <a:t> </a:t>
              </a:r>
            </a:p>
          </p:txBody>
        </p:sp>
      </p:grpSp>
      <p:sp>
        <p:nvSpPr>
          <p:cNvPr id="365" name="Shape 365"/>
          <p:cNvSpPr/>
          <p:nvPr/>
        </p:nvSpPr>
        <p:spPr>
          <a:xfrm flipV="1">
            <a:off x="5494128" y="6091461"/>
            <a:ext cx="1270001" cy="1270001"/>
          </a:xfrm>
          <a:prstGeom prst="line">
            <a:avLst/>
          </a:prstGeom>
          <a:ln w="152400">
            <a:solidFill>
              <a:srgbClr val="000000"/>
            </a:solidFill>
            <a:miter lim="400000"/>
          </a:ln>
        </p:spPr>
        <p:txBody>
          <a:bodyPr lIns="71437" tIns="71437" rIns="71437" bIns="71437" anchor="ctr"/>
          <a:lstStyle/>
          <a:p>
            <a:pPr>
              <a:defRPr sz="3600"/>
            </a:pPr>
            <a:endParaRPr/>
          </a:p>
        </p:txBody>
      </p:sp>
      <p:sp>
        <p:nvSpPr>
          <p:cNvPr id="366" name="Shape 366"/>
          <p:cNvSpPr/>
          <p:nvPr/>
        </p:nvSpPr>
        <p:spPr>
          <a:xfrm flipH="1" flipV="1">
            <a:off x="18028138" y="6091461"/>
            <a:ext cx="1270001" cy="1270001"/>
          </a:xfrm>
          <a:prstGeom prst="line">
            <a:avLst/>
          </a:prstGeom>
          <a:ln w="152400">
            <a:solidFill>
              <a:srgbClr val="000000"/>
            </a:solidFill>
            <a:miter lim="400000"/>
          </a:ln>
        </p:spPr>
        <p:txBody>
          <a:bodyPr lIns="71437" tIns="71437" rIns="71437" bIns="71437" anchor="ctr"/>
          <a:lstStyle/>
          <a:p>
            <a:pPr>
              <a:defRPr sz="3600"/>
            </a:pPr>
            <a:endParaRPr/>
          </a:p>
        </p:txBody>
      </p:sp>
      <p:sp>
        <p:nvSpPr>
          <p:cNvPr id="367" name="Shape 367"/>
          <p:cNvSpPr/>
          <p:nvPr/>
        </p:nvSpPr>
        <p:spPr>
          <a:xfrm>
            <a:off x="2186615" y="7749395"/>
            <a:ext cx="7885027"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Computing an error surface</a:t>
            </a:r>
          </a:p>
        </p:txBody>
      </p:sp>
      <p:sp>
        <p:nvSpPr>
          <p:cNvPr id="368" name="Shape 368"/>
          <p:cNvSpPr/>
          <p:nvPr/>
        </p:nvSpPr>
        <p:spPr>
          <a:xfrm>
            <a:off x="14491337" y="7749395"/>
            <a:ext cx="8343603" cy="1666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a:solidFill>
                  <a:srgbClr val="000000"/>
                </a:solidFill>
                <a:latin typeface="Helvetica"/>
                <a:ea typeface="Helvetica"/>
                <a:cs typeface="Helvetica"/>
                <a:sym typeface="Helvetica"/>
              </a:defRPr>
            </a:pPr>
            <a:r>
              <a:t>Finding the Maximum of the </a:t>
            </a:r>
          </a:p>
          <a:p>
            <a:pPr>
              <a:defRPr>
                <a:solidFill>
                  <a:srgbClr val="000000"/>
                </a:solidFill>
                <a:latin typeface="Helvetica"/>
                <a:ea typeface="Helvetica"/>
                <a:cs typeface="Helvetica"/>
                <a:sym typeface="Helvetica"/>
              </a:defRPr>
            </a:pPr>
            <a:r>
              <a:t>Error Surface</a:t>
            </a:r>
          </a:p>
        </p:txBody>
      </p:sp>
      <p:sp>
        <p:nvSpPr>
          <p:cNvPr id="369" name="Shape 369"/>
          <p:cNvSpPr/>
          <p:nvPr/>
        </p:nvSpPr>
        <p:spPr>
          <a:xfrm>
            <a:off x="13978878" y="12068577"/>
            <a:ext cx="7990757"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Current and Future Projects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365"/>
                                        </p:tgtEl>
                                      </p:cBhvr>
                                    </p:animEffect>
                                    <p:set>
                                      <p:cBhvr>
                                        <p:cTn id="7" fill="hold">
                                          <p:stCondLst>
                                            <p:cond delay="999"/>
                                          </p:stCondLst>
                                        </p:cTn>
                                        <p:tgtEl>
                                          <p:spTgt spid="365"/>
                                        </p:tgtEl>
                                        <p:attrNameLst>
                                          <p:attrName>style.visibility</p:attrName>
                                        </p:attrNameLst>
                                      </p:cBhvr>
                                      <p:to>
                                        <p:strVal val="hidden"/>
                                      </p:to>
                                    </p:set>
                                  </p:childTnLst>
                                </p:cTn>
                              </p:par>
                            </p:childTnLst>
                          </p:cTn>
                        </p:par>
                        <p:par>
                          <p:cTn id="8" fill="hold">
                            <p:stCondLst>
                              <p:cond delay="1000"/>
                            </p:stCondLst>
                            <p:childTnLst>
                              <p:par>
                                <p:cTn id="9" presetID="9" presetClass="exit" fill="hold" grpId="2" nodeType="afterEffect">
                                  <p:stCondLst>
                                    <p:cond delay="0"/>
                                  </p:stCondLst>
                                  <p:iterate>
                                    <p:tmAbs val="0"/>
                                  </p:iterate>
                                  <p:childTnLst>
                                    <p:animEffect transition="out" filter="dissolve">
                                      <p:cBhvr>
                                        <p:cTn id="10" dur="1000" fill="hold"/>
                                        <p:tgtEl>
                                          <p:spTgt spid="366"/>
                                        </p:tgtEl>
                                      </p:cBhvr>
                                    </p:animEffect>
                                    <p:set>
                                      <p:cBhvr>
                                        <p:cTn id="11" fill="hold">
                                          <p:stCondLst>
                                            <p:cond delay="999"/>
                                          </p:stCondLst>
                                        </p:cTn>
                                        <p:tgtEl>
                                          <p:spTgt spid="366"/>
                                        </p:tgtEl>
                                        <p:attrNameLst>
                                          <p:attrName>style.visibility</p:attrName>
                                        </p:attrNameLst>
                                      </p:cBhvr>
                                      <p:to>
                                        <p:strVal val="hidden"/>
                                      </p:to>
                                    </p:set>
                                  </p:childTnLst>
                                </p:cTn>
                              </p:par>
                            </p:childTnLst>
                          </p:cTn>
                        </p:par>
                        <p:par>
                          <p:cTn id="12" fill="hold">
                            <p:stCondLst>
                              <p:cond delay="0"/>
                            </p:stCondLst>
                            <p:childTnLst>
                              <p:par>
                                <p:cTn id="13" presetID="-1" presetClass="path" presetSubtype="0" accel="50000" decel="50000" fill="hold" nodeType="afterEffect">
                                  <p:stCondLst>
                                    <p:cond delay="0"/>
                                  </p:stCondLst>
                                  <p:childTnLst>
                                    <p:animMotion origin="layout" path="M 0.000000 0.000000 L -0.239050 0.143990" pathEditMode="relative">
                                      <p:cBhvr>
                                        <p:cTn id="14" dur="1000" fill="hold"/>
                                        <p:tgtEl>
                                          <p:spTgt spid="368"/>
                                        </p:tgtEl>
                                        <p:attrNameLst>
                                          <p:attrName>ppt_x</p:attrName>
                                          <p:attrName>ppt_y</p:attrName>
                                        </p:attrNameLst>
                                      </p:cBhvr>
                                    </p:animMotion>
                                  </p:childTnLst>
                                </p:cTn>
                              </p:par>
                            </p:childTnLst>
                          </p:cTn>
                        </p:par>
                        <p:par>
                          <p:cTn id="15" fill="hold">
                            <p:stCondLst>
                              <p:cond delay="1000"/>
                            </p:stCondLst>
                            <p:childTnLst>
                              <p:par>
                                <p:cTn id="16" presetID="22" presetClass="entr" presetSubtype="8" fill="hold" grpId="4" nodeType="afterEffect">
                                  <p:stCondLst>
                                    <p:cond delay="0"/>
                                  </p:stCondLst>
                                  <p:iterate>
                                    <p:tmAbs val="0"/>
                                  </p:iterate>
                                  <p:childTnLst>
                                    <p:set>
                                      <p:cBhvr>
                                        <p:cTn id="17" fill="hold"/>
                                        <p:tgtEl>
                                          <p:spTgt spid="369"/>
                                        </p:tgtEl>
                                        <p:attrNameLst>
                                          <p:attrName>style.visibility</p:attrName>
                                        </p:attrNameLst>
                                      </p:cBhvr>
                                      <p:to>
                                        <p:strVal val="visible"/>
                                      </p:to>
                                    </p:set>
                                    <p:animEffect transition="in" filter="wipe(left)">
                                      <p:cBhvr>
                                        <p:cTn id="18" dur="5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1" animBg="1" advAuto="0"/>
      <p:bldP spid="366" grpId="2" animBg="1" advAuto="0"/>
      <p:bldP spid="369" grpId="4"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5" name="Group 375"/>
          <p:cNvGrpSpPr/>
          <p:nvPr/>
        </p:nvGrpSpPr>
        <p:grpSpPr>
          <a:xfrm>
            <a:off x="2817022" y="729751"/>
            <a:ext cx="18968557" cy="5053829"/>
            <a:chOff x="0" y="0"/>
            <a:chExt cx="18749953" cy="4630191"/>
          </a:xfrm>
        </p:grpSpPr>
        <p:sp>
          <p:nvSpPr>
            <p:cNvPr id="373" name="Shape 373"/>
            <p:cNvSpPr/>
            <p:nvPr/>
          </p:nvSpPr>
          <p:spPr>
            <a:xfrm>
              <a:off x="0" y="0"/>
              <a:ext cx="18749954" cy="4630192"/>
            </a:xfrm>
            <a:prstGeom prst="roundRect">
              <a:avLst>
                <a:gd name="adj" fmla="val 15000"/>
              </a:avLst>
            </a:prstGeom>
            <a:solidFill>
              <a:srgbClr val="000000"/>
            </a:solidFill>
            <a:ln w="12700" cap="flat">
              <a:noFill/>
              <a:miter lim="400000"/>
            </a:ln>
            <a:effectLst/>
          </p:spPr>
          <p:txBody>
            <a:bodyPr wrap="square" lIns="71437" tIns="71437" rIns="71437" bIns="71437" numCol="1" anchor="ctr">
              <a:noAutofit/>
            </a:bodyPr>
            <a:lstStyle/>
            <a:p>
              <a:pPr>
                <a:defRPr sz="3600"/>
              </a:pPr>
              <a:endParaRPr/>
            </a:p>
          </p:txBody>
        </p:sp>
        <p:sp>
          <p:nvSpPr>
            <p:cNvPr id="374" name="Shape 374"/>
            <p:cNvSpPr/>
            <p:nvPr/>
          </p:nvSpPr>
          <p:spPr>
            <a:xfrm>
              <a:off x="3174797" y="240176"/>
              <a:ext cx="12483984" cy="39020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defTabSz="457200">
                <a:lnSpc>
                  <a:spcPts val="9800"/>
                </a:lnSpc>
                <a:spcBef>
                  <a:spcPts val="1200"/>
                </a:spcBef>
                <a:defRPr sz="6000" b="1">
                  <a:solidFill>
                    <a:srgbClr val="FBAD2A"/>
                  </a:solidFill>
                  <a:latin typeface="Rockwell"/>
                  <a:ea typeface="Rockwell"/>
                  <a:cs typeface="Rockwell"/>
                  <a:sym typeface="Rockwell"/>
                </a:defRPr>
              </a:pPr>
              <a:r>
                <a:t>Autonomous</a:t>
              </a:r>
            </a:p>
            <a:p>
              <a:pPr defTabSz="457200">
                <a:lnSpc>
                  <a:spcPts val="9600"/>
                </a:lnSpc>
                <a:spcBef>
                  <a:spcPts val="1200"/>
                </a:spcBef>
                <a:defRPr sz="5866" b="1">
                  <a:solidFill>
                    <a:srgbClr val="FBAD2A"/>
                  </a:solidFill>
                  <a:latin typeface="Rockwell"/>
                  <a:ea typeface="Rockwell"/>
                  <a:cs typeface="Rockwell"/>
                  <a:sym typeface="Rockwell"/>
                </a:defRPr>
              </a:pPr>
              <a:r>
                <a:t>X-Ray Scattering Experiments </a:t>
              </a:r>
            </a:p>
            <a:p>
              <a:pPr defTabSz="457200">
                <a:lnSpc>
                  <a:spcPts val="7400"/>
                </a:lnSpc>
                <a:spcBef>
                  <a:spcPts val="1200"/>
                </a:spcBef>
                <a:defRPr sz="4000" b="1">
                  <a:solidFill>
                    <a:srgbClr val="FBAD2A"/>
                  </a:solidFill>
                  <a:latin typeface="Rockwell"/>
                  <a:ea typeface="Rockwell"/>
                  <a:cs typeface="Rockwell"/>
                  <a:sym typeface="Rockwell"/>
                </a:defRPr>
              </a:pPr>
              <a:r>
                <a:t>through </a:t>
              </a:r>
            </a:p>
            <a:p>
              <a:pPr defTabSz="457200">
                <a:lnSpc>
                  <a:spcPts val="9600"/>
                </a:lnSpc>
                <a:spcBef>
                  <a:spcPts val="1200"/>
                </a:spcBef>
                <a:defRPr sz="5866" b="1">
                  <a:solidFill>
                    <a:srgbClr val="5219BB"/>
                  </a:solidFill>
                  <a:latin typeface="Rockwell"/>
                  <a:ea typeface="Rockwell"/>
                  <a:cs typeface="Rockwell"/>
                  <a:sym typeface="Rockwell"/>
                </a:defRPr>
              </a:pPr>
              <a:r>
                <a:rPr>
                  <a:solidFill>
                    <a:srgbClr val="FBAD2A"/>
                  </a:solidFill>
                </a:rPr>
                <a:t>Surrogate Models </a:t>
              </a:r>
              <a:r>
                <a:rPr sz="4000">
                  <a:solidFill>
                    <a:srgbClr val="FBAD2A"/>
                  </a:solidFill>
                </a:rPr>
                <a:t>and</a:t>
              </a:r>
              <a:r>
                <a:rPr>
                  <a:solidFill>
                    <a:srgbClr val="FBAD2A"/>
                  </a:solidFill>
                </a:rPr>
                <a:t> Optimization</a:t>
              </a:r>
              <a:r>
                <a:t> </a:t>
              </a:r>
            </a:p>
          </p:txBody>
        </p:sp>
      </p:grpSp>
      <p:sp>
        <p:nvSpPr>
          <p:cNvPr id="376" name="Shape 376"/>
          <p:cNvSpPr/>
          <p:nvPr/>
        </p:nvSpPr>
        <p:spPr>
          <a:xfrm>
            <a:off x="2186615" y="7749395"/>
            <a:ext cx="7885027"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Computing an error surface</a:t>
            </a:r>
          </a:p>
        </p:txBody>
      </p:sp>
      <p:sp>
        <p:nvSpPr>
          <p:cNvPr id="377" name="Shape 377"/>
          <p:cNvSpPr/>
          <p:nvPr/>
        </p:nvSpPr>
        <p:spPr>
          <a:xfrm>
            <a:off x="8661100" y="9724838"/>
            <a:ext cx="8343604" cy="1666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a:solidFill>
                  <a:srgbClr val="000000"/>
                </a:solidFill>
                <a:latin typeface="Helvetica"/>
                <a:ea typeface="Helvetica"/>
                <a:cs typeface="Helvetica"/>
                <a:sym typeface="Helvetica"/>
              </a:defRPr>
            </a:pPr>
            <a:r>
              <a:rPr dirty="0">
                <a:solidFill>
                  <a:srgbClr val="000000">
                    <a:alpha val="20000"/>
                  </a:srgbClr>
                </a:solidFill>
              </a:rPr>
              <a:t>Finding the Maximum of the </a:t>
            </a:r>
          </a:p>
          <a:p>
            <a:pPr>
              <a:defRPr>
                <a:solidFill>
                  <a:srgbClr val="000000"/>
                </a:solidFill>
                <a:latin typeface="Helvetica"/>
                <a:ea typeface="Helvetica"/>
                <a:cs typeface="Helvetica"/>
                <a:sym typeface="Helvetica"/>
              </a:defRPr>
            </a:pPr>
            <a:r>
              <a:rPr dirty="0">
                <a:solidFill>
                  <a:srgbClr val="000000">
                    <a:alpha val="20000"/>
                  </a:srgbClr>
                </a:solidFill>
              </a:rPr>
              <a:t>Error Surface</a:t>
            </a:r>
          </a:p>
        </p:txBody>
      </p:sp>
      <p:sp>
        <p:nvSpPr>
          <p:cNvPr id="378" name="Shape 378"/>
          <p:cNvSpPr/>
          <p:nvPr/>
        </p:nvSpPr>
        <p:spPr>
          <a:xfrm>
            <a:off x="13980193" y="12068437"/>
            <a:ext cx="799075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rPr dirty="0">
                <a:solidFill>
                  <a:srgbClr val="000000">
                    <a:alpha val="20000"/>
                  </a:srgbClr>
                </a:solidFill>
              </a:rPr>
              <a:t>Current and Future Projects</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5" name="Group 385"/>
          <p:cNvGrpSpPr/>
          <p:nvPr/>
        </p:nvGrpSpPr>
        <p:grpSpPr>
          <a:xfrm>
            <a:off x="-805291" y="1272812"/>
            <a:ext cx="16684975" cy="11841755"/>
            <a:chOff x="0" y="0"/>
            <a:chExt cx="16684973" cy="11841754"/>
          </a:xfrm>
        </p:grpSpPr>
        <p:pic>
          <p:nvPicPr>
            <p:cNvPr id="380" name="Untitled 2.png"/>
            <p:cNvPicPr>
              <a:picLocks noChangeAspect="1"/>
            </p:cNvPicPr>
            <p:nvPr/>
          </p:nvPicPr>
          <p:blipFill>
            <a:blip r:embed="rId3">
              <a:extLst/>
            </a:blip>
            <a:stretch>
              <a:fillRect/>
            </a:stretch>
          </p:blipFill>
          <p:spPr>
            <a:xfrm>
              <a:off x="0" y="5940628"/>
              <a:ext cx="16684974" cy="5695635"/>
            </a:xfrm>
            <a:prstGeom prst="rect">
              <a:avLst/>
            </a:prstGeom>
            <a:ln w="12700" cap="flat">
              <a:noFill/>
              <a:miter lim="400000"/>
            </a:ln>
            <a:effectLst/>
          </p:spPr>
        </p:pic>
        <p:pic>
          <p:nvPicPr>
            <p:cNvPr id="381" name="Untitled.png"/>
            <p:cNvPicPr>
              <a:picLocks noChangeAspect="1"/>
            </p:cNvPicPr>
            <p:nvPr/>
          </p:nvPicPr>
          <p:blipFill>
            <a:blip r:embed="rId4">
              <a:extLst/>
            </a:blip>
            <a:stretch>
              <a:fillRect/>
            </a:stretch>
          </p:blipFill>
          <p:spPr>
            <a:xfrm>
              <a:off x="102145" y="0"/>
              <a:ext cx="16532105" cy="5643450"/>
            </a:xfrm>
            <a:prstGeom prst="rect">
              <a:avLst/>
            </a:prstGeom>
            <a:ln w="12700" cap="flat">
              <a:noFill/>
              <a:miter lim="400000"/>
            </a:ln>
            <a:effectLst/>
          </p:spPr>
        </p:pic>
        <p:sp>
          <p:nvSpPr>
            <p:cNvPr id="382" name="Shape 382"/>
            <p:cNvSpPr/>
            <p:nvPr/>
          </p:nvSpPr>
          <p:spPr>
            <a:xfrm>
              <a:off x="14276244" y="5614742"/>
              <a:ext cx="1435383" cy="174265"/>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600"/>
              </a:pPr>
              <a:endParaRPr/>
            </a:p>
          </p:txBody>
        </p:sp>
        <p:sp>
          <p:nvSpPr>
            <p:cNvPr id="383" name="Shape 383"/>
            <p:cNvSpPr/>
            <p:nvPr/>
          </p:nvSpPr>
          <p:spPr>
            <a:xfrm>
              <a:off x="9829780" y="5541963"/>
              <a:ext cx="1435382" cy="174265"/>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600"/>
              </a:pPr>
              <a:endParaRPr/>
            </a:p>
          </p:txBody>
        </p:sp>
        <p:sp>
          <p:nvSpPr>
            <p:cNvPr id="384" name="Shape 384"/>
            <p:cNvSpPr/>
            <p:nvPr/>
          </p:nvSpPr>
          <p:spPr>
            <a:xfrm>
              <a:off x="8368197" y="5367699"/>
              <a:ext cx="673128" cy="6474056"/>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600"/>
              </a:pPr>
              <a:endParaRPr/>
            </a:p>
          </p:txBody>
        </p:sp>
      </p:grpSp>
      <p:sp>
        <p:nvSpPr>
          <p:cNvPr id="386" name="Shape 386"/>
          <p:cNvSpPr/>
          <p:nvPr/>
        </p:nvSpPr>
        <p:spPr>
          <a:xfrm>
            <a:off x="1185316" y="492187"/>
            <a:ext cx="9755920"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Building the Error Surface: Kriging</a:t>
            </a:r>
          </a:p>
        </p:txBody>
      </p:sp>
      <p:pic>
        <p:nvPicPr>
          <p:cNvPr id="387" name="Screen Shot 2018-05-01 at 12.35.38 PM.png"/>
          <p:cNvPicPr>
            <a:picLocks noChangeAspect="1"/>
          </p:cNvPicPr>
          <p:nvPr/>
        </p:nvPicPr>
        <p:blipFill>
          <a:blip r:embed="rId5">
            <a:extLst/>
          </a:blip>
          <a:srcRect r="8959"/>
          <a:stretch>
            <a:fillRect/>
          </a:stretch>
        </p:blipFill>
        <p:spPr>
          <a:xfrm>
            <a:off x="15807084" y="1641344"/>
            <a:ext cx="6318297" cy="1532788"/>
          </a:xfrm>
          <a:prstGeom prst="rect">
            <a:avLst/>
          </a:prstGeom>
          <a:ln w="12700">
            <a:miter lim="400000"/>
          </a:ln>
        </p:spPr>
      </p:pic>
      <p:pic>
        <p:nvPicPr>
          <p:cNvPr id="388" name="Screen Shot 2018-05-01 at 12.35.42 PM.png"/>
          <p:cNvPicPr>
            <a:picLocks noChangeAspect="1"/>
          </p:cNvPicPr>
          <p:nvPr/>
        </p:nvPicPr>
        <p:blipFill>
          <a:blip r:embed="rId6">
            <a:extLst/>
          </a:blip>
          <a:srcRect r="5415"/>
          <a:stretch>
            <a:fillRect/>
          </a:stretch>
        </p:blipFill>
        <p:spPr>
          <a:xfrm>
            <a:off x="15904947" y="4103609"/>
            <a:ext cx="7132953" cy="1195082"/>
          </a:xfrm>
          <a:prstGeom prst="rect">
            <a:avLst/>
          </a:prstGeom>
          <a:ln w="12700">
            <a:miter lim="400000"/>
          </a:ln>
        </p:spPr>
      </p:pic>
      <p:pic>
        <p:nvPicPr>
          <p:cNvPr id="389" name="Screen Shot 2018-05-01 at 12.36.01 PM.png"/>
          <p:cNvPicPr>
            <a:picLocks noChangeAspect="1"/>
          </p:cNvPicPr>
          <p:nvPr/>
        </p:nvPicPr>
        <p:blipFill>
          <a:blip r:embed="rId7">
            <a:extLst/>
          </a:blip>
          <a:srcRect r="11015"/>
          <a:stretch>
            <a:fillRect/>
          </a:stretch>
        </p:blipFill>
        <p:spPr>
          <a:xfrm>
            <a:off x="15999764" y="8400631"/>
            <a:ext cx="5266511" cy="2473382"/>
          </a:xfrm>
          <a:prstGeom prst="rect">
            <a:avLst/>
          </a:prstGeom>
          <a:ln w="12700">
            <a:miter lim="400000"/>
          </a:ln>
        </p:spPr>
      </p:pic>
      <p:pic>
        <p:nvPicPr>
          <p:cNvPr id="390" name="Screen Shot 2018-05-01 at 12.35.58 PM.png"/>
          <p:cNvPicPr>
            <a:picLocks noChangeAspect="1"/>
          </p:cNvPicPr>
          <p:nvPr/>
        </p:nvPicPr>
        <p:blipFill>
          <a:blip r:embed="rId8">
            <a:extLst/>
          </a:blip>
          <a:srcRect r="6300"/>
          <a:stretch>
            <a:fillRect/>
          </a:stretch>
        </p:blipFill>
        <p:spPr>
          <a:xfrm>
            <a:off x="16025166" y="7683524"/>
            <a:ext cx="4659636" cy="1195051"/>
          </a:xfrm>
          <a:prstGeom prst="rect">
            <a:avLst/>
          </a:prstGeom>
          <a:ln w="12700">
            <a:miter lim="400000"/>
          </a:ln>
        </p:spPr>
      </p:pic>
      <p:pic>
        <p:nvPicPr>
          <p:cNvPr id="391" name="Untitled.pdf"/>
          <p:cNvPicPr>
            <a:picLocks noChangeAspect="1"/>
          </p:cNvPicPr>
          <p:nvPr/>
        </p:nvPicPr>
        <p:blipFill>
          <a:blip r:embed="rId9">
            <a:extLst/>
          </a:blip>
          <a:stretch>
            <a:fillRect/>
          </a:stretch>
        </p:blipFill>
        <p:spPr>
          <a:xfrm>
            <a:off x="15540384" y="12735666"/>
            <a:ext cx="6700274" cy="541725"/>
          </a:xfrm>
          <a:prstGeom prst="rect">
            <a:avLst/>
          </a:prstGeom>
          <a:ln w="12700">
            <a:miter lim="400000"/>
          </a:ln>
        </p:spPr>
      </p:pic>
      <p:pic>
        <p:nvPicPr>
          <p:cNvPr id="392" name="Screen Shot 2018-05-01 at 12.36.07 PM.png"/>
          <p:cNvPicPr>
            <a:picLocks noChangeAspect="1"/>
          </p:cNvPicPr>
          <p:nvPr/>
        </p:nvPicPr>
        <p:blipFill>
          <a:blip r:embed="rId10">
            <a:extLst/>
          </a:blip>
          <a:srcRect l="4243"/>
          <a:stretch>
            <a:fillRect/>
          </a:stretch>
        </p:blipFill>
        <p:spPr>
          <a:xfrm>
            <a:off x="15540386" y="11154560"/>
            <a:ext cx="8919815" cy="1300605"/>
          </a:xfrm>
          <a:prstGeom prst="rect">
            <a:avLst/>
          </a:prstGeom>
          <a:ln w="12700">
            <a:miter lim="400000"/>
          </a:ln>
        </p:spPr>
      </p:pic>
      <p:pic>
        <p:nvPicPr>
          <p:cNvPr id="393" name="Untitled.pdf"/>
          <p:cNvPicPr>
            <a:picLocks noChangeAspect="1"/>
          </p:cNvPicPr>
          <p:nvPr/>
        </p:nvPicPr>
        <p:blipFill>
          <a:blip r:embed="rId11">
            <a:extLst/>
          </a:blip>
          <a:stretch>
            <a:fillRect/>
          </a:stretch>
        </p:blipFill>
        <p:spPr>
          <a:xfrm>
            <a:off x="16377682" y="3148731"/>
            <a:ext cx="5918449" cy="652303"/>
          </a:xfrm>
          <a:prstGeom prst="rect">
            <a:avLst/>
          </a:prstGeom>
          <a:ln w="12700">
            <a:miter lim="400000"/>
          </a:ln>
        </p:spPr>
      </p:pic>
      <p:grpSp>
        <p:nvGrpSpPr>
          <p:cNvPr id="396" name="Group 396"/>
          <p:cNvGrpSpPr/>
          <p:nvPr/>
        </p:nvGrpSpPr>
        <p:grpSpPr>
          <a:xfrm>
            <a:off x="16035077" y="5296882"/>
            <a:ext cx="6603659" cy="2202119"/>
            <a:chOff x="0" y="0"/>
            <a:chExt cx="6603658" cy="2202117"/>
          </a:xfrm>
        </p:grpSpPr>
        <p:pic>
          <p:nvPicPr>
            <p:cNvPr id="394" name="Screen Shot 2018-05-01 at 12.35.50 PM.png"/>
            <p:cNvPicPr>
              <a:picLocks noChangeAspect="1"/>
            </p:cNvPicPr>
            <p:nvPr/>
          </p:nvPicPr>
          <p:blipFill>
            <a:blip r:embed="rId12">
              <a:extLst/>
            </a:blip>
            <a:srcRect r="7397"/>
            <a:stretch>
              <a:fillRect/>
            </a:stretch>
          </p:blipFill>
          <p:spPr>
            <a:xfrm>
              <a:off x="0" y="0"/>
              <a:ext cx="6233072" cy="2202118"/>
            </a:xfrm>
            <a:prstGeom prst="rect">
              <a:avLst/>
            </a:prstGeom>
            <a:ln w="12700" cap="flat">
              <a:noFill/>
              <a:miter lim="400000"/>
            </a:ln>
            <a:effectLst/>
          </p:spPr>
        </p:pic>
        <p:sp>
          <p:nvSpPr>
            <p:cNvPr id="395" name="Shape 395"/>
            <p:cNvSpPr/>
            <p:nvPr/>
          </p:nvSpPr>
          <p:spPr>
            <a:xfrm>
              <a:off x="6182123" y="1309369"/>
              <a:ext cx="421536" cy="561117"/>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600"/>
              </a:pPr>
              <a:endParaRPr/>
            </a:p>
          </p:txBody>
        </p:sp>
      </p:grpSp>
      <p:grpSp>
        <p:nvGrpSpPr>
          <p:cNvPr id="399" name="Group 399"/>
          <p:cNvGrpSpPr/>
          <p:nvPr/>
        </p:nvGrpSpPr>
        <p:grpSpPr>
          <a:xfrm>
            <a:off x="23322736" y="1641344"/>
            <a:ext cx="934401" cy="1013025"/>
            <a:chOff x="0" y="0"/>
            <a:chExt cx="934400" cy="1013023"/>
          </a:xfrm>
        </p:grpSpPr>
        <p:sp>
          <p:nvSpPr>
            <p:cNvPr id="397" name="Shape 397"/>
            <p:cNvSpPr/>
            <p:nvPr/>
          </p:nvSpPr>
          <p:spPr>
            <a:xfrm>
              <a:off x="0" y="0"/>
              <a:ext cx="934401" cy="936762"/>
            </a:xfrm>
            <a:prstGeom prst="ellipse">
              <a:avLst/>
            </a:prstGeom>
            <a:noFill/>
            <a:ln w="25400" cap="flat">
              <a:solidFill>
                <a:srgbClr val="000000"/>
              </a:solidFill>
              <a:prstDash val="solid"/>
              <a:miter lim="400000"/>
            </a:ln>
            <a:effectLst/>
          </p:spPr>
          <p:txBody>
            <a:bodyPr wrap="square" lIns="71437" tIns="71437" rIns="71437" bIns="71437" numCol="1" anchor="ctr">
              <a:noAutofit/>
            </a:bodyPr>
            <a:lstStyle/>
            <a:p>
              <a:pPr>
                <a:defRPr sz="4500">
                  <a:solidFill>
                    <a:srgbClr val="000000"/>
                  </a:solidFill>
                  <a:latin typeface="Helvetica"/>
                  <a:ea typeface="Helvetica"/>
                  <a:cs typeface="Helvetica"/>
                  <a:sym typeface="Helvetica"/>
                </a:defRPr>
              </a:pPr>
              <a:endParaRPr/>
            </a:p>
          </p:txBody>
        </p:sp>
        <p:sp>
          <p:nvSpPr>
            <p:cNvPr id="398" name="Shape 398"/>
            <p:cNvSpPr/>
            <p:nvPr/>
          </p:nvSpPr>
          <p:spPr>
            <a:xfrm>
              <a:off x="212833" y="108148"/>
              <a:ext cx="508733"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latin typeface="Helvetica"/>
                  <a:ea typeface="Helvetica"/>
                  <a:cs typeface="Helvetica"/>
                  <a:sym typeface="Helvetica"/>
                </a:defRPr>
              </a:lvl1pPr>
            </a:lstStyle>
            <a:p>
              <a:r>
                <a:t>1</a:t>
              </a:r>
            </a:p>
          </p:txBody>
        </p:sp>
      </p:grpSp>
      <p:grpSp>
        <p:nvGrpSpPr>
          <p:cNvPr id="402" name="Group 402"/>
          <p:cNvGrpSpPr/>
          <p:nvPr/>
        </p:nvGrpSpPr>
        <p:grpSpPr>
          <a:xfrm>
            <a:off x="23322736" y="2976348"/>
            <a:ext cx="934401" cy="1013024"/>
            <a:chOff x="0" y="0"/>
            <a:chExt cx="934400" cy="1013023"/>
          </a:xfrm>
        </p:grpSpPr>
        <p:sp>
          <p:nvSpPr>
            <p:cNvPr id="400" name="Shape 400"/>
            <p:cNvSpPr/>
            <p:nvPr/>
          </p:nvSpPr>
          <p:spPr>
            <a:xfrm>
              <a:off x="0" y="0"/>
              <a:ext cx="934401" cy="936762"/>
            </a:xfrm>
            <a:prstGeom prst="ellipse">
              <a:avLst/>
            </a:prstGeom>
            <a:noFill/>
            <a:ln w="25400" cap="flat">
              <a:solidFill>
                <a:srgbClr val="000000"/>
              </a:solidFill>
              <a:prstDash val="solid"/>
              <a:miter lim="400000"/>
            </a:ln>
            <a:effectLst/>
          </p:spPr>
          <p:txBody>
            <a:bodyPr wrap="square" lIns="71437" tIns="71437" rIns="71437" bIns="71437" numCol="1" anchor="ctr">
              <a:noAutofit/>
            </a:bodyPr>
            <a:lstStyle/>
            <a:p>
              <a:pPr>
                <a:defRPr sz="4500">
                  <a:solidFill>
                    <a:srgbClr val="000000"/>
                  </a:solidFill>
                  <a:latin typeface="Helvetica"/>
                  <a:ea typeface="Helvetica"/>
                  <a:cs typeface="Helvetica"/>
                  <a:sym typeface="Helvetica"/>
                </a:defRPr>
              </a:pPr>
              <a:endParaRPr/>
            </a:p>
          </p:txBody>
        </p:sp>
        <p:sp>
          <p:nvSpPr>
            <p:cNvPr id="401" name="Shape 401"/>
            <p:cNvSpPr/>
            <p:nvPr/>
          </p:nvSpPr>
          <p:spPr>
            <a:xfrm>
              <a:off x="212833" y="108148"/>
              <a:ext cx="508733"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latin typeface="Helvetica"/>
                  <a:ea typeface="Helvetica"/>
                  <a:cs typeface="Helvetica"/>
                  <a:sym typeface="Helvetica"/>
                </a:defRPr>
              </a:lvl1pPr>
            </a:lstStyle>
            <a:p>
              <a:r>
                <a:t>2</a:t>
              </a:r>
            </a:p>
          </p:txBody>
        </p:sp>
      </p:grpSp>
      <p:grpSp>
        <p:nvGrpSpPr>
          <p:cNvPr id="405" name="Group 405"/>
          <p:cNvGrpSpPr/>
          <p:nvPr/>
        </p:nvGrpSpPr>
        <p:grpSpPr>
          <a:xfrm>
            <a:off x="23322736" y="4103609"/>
            <a:ext cx="934401" cy="1013025"/>
            <a:chOff x="0" y="0"/>
            <a:chExt cx="934400" cy="1013023"/>
          </a:xfrm>
        </p:grpSpPr>
        <p:sp>
          <p:nvSpPr>
            <p:cNvPr id="403" name="Shape 403"/>
            <p:cNvSpPr/>
            <p:nvPr/>
          </p:nvSpPr>
          <p:spPr>
            <a:xfrm>
              <a:off x="0" y="0"/>
              <a:ext cx="934401" cy="936762"/>
            </a:xfrm>
            <a:prstGeom prst="ellipse">
              <a:avLst/>
            </a:prstGeom>
            <a:noFill/>
            <a:ln w="25400" cap="flat">
              <a:solidFill>
                <a:srgbClr val="000000"/>
              </a:solidFill>
              <a:prstDash val="solid"/>
              <a:miter lim="400000"/>
            </a:ln>
            <a:effectLst/>
          </p:spPr>
          <p:txBody>
            <a:bodyPr wrap="square" lIns="71437" tIns="71437" rIns="71437" bIns="71437" numCol="1" anchor="ctr">
              <a:noAutofit/>
            </a:bodyPr>
            <a:lstStyle/>
            <a:p>
              <a:pPr>
                <a:defRPr sz="4500">
                  <a:solidFill>
                    <a:srgbClr val="000000"/>
                  </a:solidFill>
                  <a:latin typeface="Helvetica"/>
                  <a:ea typeface="Helvetica"/>
                  <a:cs typeface="Helvetica"/>
                  <a:sym typeface="Helvetica"/>
                </a:defRPr>
              </a:pPr>
              <a:endParaRPr/>
            </a:p>
          </p:txBody>
        </p:sp>
        <p:sp>
          <p:nvSpPr>
            <p:cNvPr id="404" name="Shape 404"/>
            <p:cNvSpPr/>
            <p:nvPr/>
          </p:nvSpPr>
          <p:spPr>
            <a:xfrm>
              <a:off x="212833" y="108148"/>
              <a:ext cx="508733"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latin typeface="Helvetica"/>
                  <a:ea typeface="Helvetica"/>
                  <a:cs typeface="Helvetica"/>
                  <a:sym typeface="Helvetica"/>
                </a:defRPr>
              </a:lvl1pPr>
            </a:lstStyle>
            <a:p>
              <a:r>
                <a:t>3</a:t>
              </a:r>
            </a:p>
          </p:txBody>
        </p:sp>
      </p:grpSp>
      <p:grpSp>
        <p:nvGrpSpPr>
          <p:cNvPr id="408" name="Group 408"/>
          <p:cNvGrpSpPr/>
          <p:nvPr/>
        </p:nvGrpSpPr>
        <p:grpSpPr>
          <a:xfrm>
            <a:off x="23322736" y="5296882"/>
            <a:ext cx="934401" cy="1013025"/>
            <a:chOff x="0" y="0"/>
            <a:chExt cx="934400" cy="1013023"/>
          </a:xfrm>
        </p:grpSpPr>
        <p:sp>
          <p:nvSpPr>
            <p:cNvPr id="406" name="Shape 406"/>
            <p:cNvSpPr/>
            <p:nvPr/>
          </p:nvSpPr>
          <p:spPr>
            <a:xfrm>
              <a:off x="0" y="0"/>
              <a:ext cx="934401" cy="936762"/>
            </a:xfrm>
            <a:prstGeom prst="ellipse">
              <a:avLst/>
            </a:prstGeom>
            <a:noFill/>
            <a:ln w="25400" cap="flat">
              <a:solidFill>
                <a:srgbClr val="000000"/>
              </a:solidFill>
              <a:prstDash val="solid"/>
              <a:miter lim="400000"/>
            </a:ln>
            <a:effectLst/>
          </p:spPr>
          <p:txBody>
            <a:bodyPr wrap="square" lIns="71437" tIns="71437" rIns="71437" bIns="71437" numCol="1" anchor="ctr">
              <a:noAutofit/>
            </a:bodyPr>
            <a:lstStyle/>
            <a:p>
              <a:pPr>
                <a:defRPr sz="4500">
                  <a:solidFill>
                    <a:srgbClr val="000000"/>
                  </a:solidFill>
                  <a:latin typeface="Helvetica"/>
                  <a:ea typeface="Helvetica"/>
                  <a:cs typeface="Helvetica"/>
                  <a:sym typeface="Helvetica"/>
                </a:defRPr>
              </a:pPr>
              <a:endParaRPr/>
            </a:p>
          </p:txBody>
        </p:sp>
        <p:sp>
          <p:nvSpPr>
            <p:cNvPr id="407" name="Shape 407"/>
            <p:cNvSpPr/>
            <p:nvPr/>
          </p:nvSpPr>
          <p:spPr>
            <a:xfrm>
              <a:off x="212833" y="108148"/>
              <a:ext cx="508733"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latin typeface="Helvetica"/>
                  <a:ea typeface="Helvetica"/>
                  <a:cs typeface="Helvetica"/>
                  <a:sym typeface="Helvetica"/>
                </a:defRPr>
              </a:lvl1pPr>
            </a:lstStyle>
            <a:p>
              <a:r>
                <a:t>4</a:t>
              </a:r>
            </a:p>
          </p:txBody>
        </p:sp>
      </p:grpSp>
      <p:grpSp>
        <p:nvGrpSpPr>
          <p:cNvPr id="411" name="Group 411"/>
          <p:cNvGrpSpPr/>
          <p:nvPr/>
        </p:nvGrpSpPr>
        <p:grpSpPr>
          <a:xfrm>
            <a:off x="23322736" y="6397200"/>
            <a:ext cx="934401" cy="1013024"/>
            <a:chOff x="0" y="0"/>
            <a:chExt cx="934400" cy="1013023"/>
          </a:xfrm>
        </p:grpSpPr>
        <p:sp>
          <p:nvSpPr>
            <p:cNvPr id="409" name="Shape 409"/>
            <p:cNvSpPr/>
            <p:nvPr/>
          </p:nvSpPr>
          <p:spPr>
            <a:xfrm>
              <a:off x="0" y="0"/>
              <a:ext cx="934401" cy="936762"/>
            </a:xfrm>
            <a:prstGeom prst="ellipse">
              <a:avLst/>
            </a:prstGeom>
            <a:noFill/>
            <a:ln w="25400" cap="flat">
              <a:solidFill>
                <a:srgbClr val="000000"/>
              </a:solidFill>
              <a:prstDash val="solid"/>
              <a:miter lim="400000"/>
            </a:ln>
            <a:effectLst/>
          </p:spPr>
          <p:txBody>
            <a:bodyPr wrap="square" lIns="71437" tIns="71437" rIns="71437" bIns="71437" numCol="1" anchor="ctr">
              <a:noAutofit/>
            </a:bodyPr>
            <a:lstStyle/>
            <a:p>
              <a:pPr>
                <a:defRPr sz="4500">
                  <a:solidFill>
                    <a:srgbClr val="000000"/>
                  </a:solidFill>
                  <a:latin typeface="Helvetica"/>
                  <a:ea typeface="Helvetica"/>
                  <a:cs typeface="Helvetica"/>
                  <a:sym typeface="Helvetica"/>
                </a:defRPr>
              </a:pPr>
              <a:endParaRPr/>
            </a:p>
          </p:txBody>
        </p:sp>
        <p:sp>
          <p:nvSpPr>
            <p:cNvPr id="410" name="Shape 410"/>
            <p:cNvSpPr/>
            <p:nvPr/>
          </p:nvSpPr>
          <p:spPr>
            <a:xfrm>
              <a:off x="212833" y="108148"/>
              <a:ext cx="508733"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latin typeface="Helvetica"/>
                  <a:ea typeface="Helvetica"/>
                  <a:cs typeface="Helvetica"/>
                  <a:sym typeface="Helvetica"/>
                </a:defRPr>
              </a:lvl1pPr>
            </a:lstStyle>
            <a:p>
              <a:r>
                <a:t>5</a:t>
              </a:r>
            </a:p>
          </p:txBody>
        </p:sp>
      </p:grpSp>
      <p:grpSp>
        <p:nvGrpSpPr>
          <p:cNvPr id="414" name="Group 414"/>
          <p:cNvGrpSpPr/>
          <p:nvPr/>
        </p:nvGrpSpPr>
        <p:grpSpPr>
          <a:xfrm>
            <a:off x="23322736" y="7751517"/>
            <a:ext cx="934401" cy="1013025"/>
            <a:chOff x="0" y="0"/>
            <a:chExt cx="934400" cy="1013023"/>
          </a:xfrm>
        </p:grpSpPr>
        <p:sp>
          <p:nvSpPr>
            <p:cNvPr id="412" name="Shape 412"/>
            <p:cNvSpPr/>
            <p:nvPr/>
          </p:nvSpPr>
          <p:spPr>
            <a:xfrm>
              <a:off x="0" y="0"/>
              <a:ext cx="934401" cy="936762"/>
            </a:xfrm>
            <a:prstGeom prst="ellipse">
              <a:avLst/>
            </a:prstGeom>
            <a:noFill/>
            <a:ln w="25400" cap="flat">
              <a:solidFill>
                <a:srgbClr val="000000"/>
              </a:solidFill>
              <a:prstDash val="solid"/>
              <a:miter lim="400000"/>
            </a:ln>
            <a:effectLst/>
          </p:spPr>
          <p:txBody>
            <a:bodyPr wrap="square" lIns="71437" tIns="71437" rIns="71437" bIns="71437" numCol="1" anchor="ctr">
              <a:noAutofit/>
            </a:bodyPr>
            <a:lstStyle/>
            <a:p>
              <a:pPr>
                <a:defRPr sz="4500">
                  <a:solidFill>
                    <a:srgbClr val="000000"/>
                  </a:solidFill>
                  <a:latin typeface="Helvetica"/>
                  <a:ea typeface="Helvetica"/>
                  <a:cs typeface="Helvetica"/>
                  <a:sym typeface="Helvetica"/>
                </a:defRPr>
              </a:pPr>
              <a:endParaRPr/>
            </a:p>
          </p:txBody>
        </p:sp>
        <p:sp>
          <p:nvSpPr>
            <p:cNvPr id="413" name="Shape 413"/>
            <p:cNvSpPr/>
            <p:nvPr/>
          </p:nvSpPr>
          <p:spPr>
            <a:xfrm>
              <a:off x="212833" y="108148"/>
              <a:ext cx="508733"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latin typeface="Helvetica"/>
                  <a:ea typeface="Helvetica"/>
                  <a:cs typeface="Helvetica"/>
                  <a:sym typeface="Helvetica"/>
                </a:defRPr>
              </a:lvl1pPr>
            </a:lstStyle>
            <a:p>
              <a:r>
                <a:t>6</a:t>
              </a:r>
            </a:p>
          </p:txBody>
        </p:sp>
      </p:grpSp>
      <p:grpSp>
        <p:nvGrpSpPr>
          <p:cNvPr id="417" name="Group 417"/>
          <p:cNvGrpSpPr/>
          <p:nvPr/>
        </p:nvGrpSpPr>
        <p:grpSpPr>
          <a:xfrm>
            <a:off x="23322736" y="9122591"/>
            <a:ext cx="934401" cy="1013024"/>
            <a:chOff x="0" y="0"/>
            <a:chExt cx="934400" cy="1013023"/>
          </a:xfrm>
        </p:grpSpPr>
        <p:sp>
          <p:nvSpPr>
            <p:cNvPr id="415" name="Shape 415"/>
            <p:cNvSpPr/>
            <p:nvPr/>
          </p:nvSpPr>
          <p:spPr>
            <a:xfrm>
              <a:off x="0" y="0"/>
              <a:ext cx="934401" cy="936762"/>
            </a:xfrm>
            <a:prstGeom prst="ellipse">
              <a:avLst/>
            </a:prstGeom>
            <a:noFill/>
            <a:ln w="25400" cap="flat">
              <a:solidFill>
                <a:srgbClr val="000000"/>
              </a:solidFill>
              <a:prstDash val="solid"/>
              <a:miter lim="400000"/>
            </a:ln>
            <a:effectLst/>
          </p:spPr>
          <p:txBody>
            <a:bodyPr wrap="square" lIns="71437" tIns="71437" rIns="71437" bIns="71437" numCol="1" anchor="ctr">
              <a:noAutofit/>
            </a:bodyPr>
            <a:lstStyle/>
            <a:p>
              <a:pPr>
                <a:defRPr sz="4500">
                  <a:solidFill>
                    <a:srgbClr val="000000"/>
                  </a:solidFill>
                  <a:latin typeface="Helvetica"/>
                  <a:ea typeface="Helvetica"/>
                  <a:cs typeface="Helvetica"/>
                  <a:sym typeface="Helvetica"/>
                </a:defRPr>
              </a:pPr>
              <a:endParaRPr/>
            </a:p>
          </p:txBody>
        </p:sp>
        <p:sp>
          <p:nvSpPr>
            <p:cNvPr id="416" name="Shape 416"/>
            <p:cNvSpPr/>
            <p:nvPr/>
          </p:nvSpPr>
          <p:spPr>
            <a:xfrm>
              <a:off x="212833" y="108148"/>
              <a:ext cx="508733"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latin typeface="Helvetica"/>
                  <a:ea typeface="Helvetica"/>
                  <a:cs typeface="Helvetica"/>
                  <a:sym typeface="Helvetica"/>
                </a:defRPr>
              </a:lvl1pPr>
            </a:lstStyle>
            <a:p>
              <a:r>
                <a:t>7</a:t>
              </a:r>
            </a:p>
          </p:txBody>
        </p:sp>
      </p:grpSp>
      <p:grpSp>
        <p:nvGrpSpPr>
          <p:cNvPr id="420" name="Group 420"/>
          <p:cNvGrpSpPr/>
          <p:nvPr/>
        </p:nvGrpSpPr>
        <p:grpSpPr>
          <a:xfrm>
            <a:off x="14446093" y="11330109"/>
            <a:ext cx="934402" cy="1013024"/>
            <a:chOff x="0" y="0"/>
            <a:chExt cx="934400" cy="1013023"/>
          </a:xfrm>
        </p:grpSpPr>
        <p:sp>
          <p:nvSpPr>
            <p:cNvPr id="418" name="Shape 418"/>
            <p:cNvSpPr/>
            <p:nvPr/>
          </p:nvSpPr>
          <p:spPr>
            <a:xfrm>
              <a:off x="0" y="0"/>
              <a:ext cx="934401" cy="936762"/>
            </a:xfrm>
            <a:prstGeom prst="ellipse">
              <a:avLst/>
            </a:prstGeom>
            <a:noFill/>
            <a:ln w="25400" cap="flat">
              <a:solidFill>
                <a:srgbClr val="000000"/>
              </a:solidFill>
              <a:prstDash val="solid"/>
              <a:miter lim="400000"/>
            </a:ln>
            <a:effectLst/>
          </p:spPr>
          <p:txBody>
            <a:bodyPr wrap="square" lIns="71437" tIns="71437" rIns="71437" bIns="71437" numCol="1" anchor="ctr">
              <a:noAutofit/>
            </a:bodyPr>
            <a:lstStyle/>
            <a:p>
              <a:pPr>
                <a:defRPr sz="4500">
                  <a:solidFill>
                    <a:srgbClr val="000000"/>
                  </a:solidFill>
                  <a:latin typeface="Helvetica"/>
                  <a:ea typeface="Helvetica"/>
                  <a:cs typeface="Helvetica"/>
                  <a:sym typeface="Helvetica"/>
                </a:defRPr>
              </a:pPr>
              <a:endParaRPr/>
            </a:p>
          </p:txBody>
        </p:sp>
        <p:sp>
          <p:nvSpPr>
            <p:cNvPr id="419" name="Shape 419"/>
            <p:cNvSpPr/>
            <p:nvPr/>
          </p:nvSpPr>
          <p:spPr>
            <a:xfrm>
              <a:off x="212833" y="108148"/>
              <a:ext cx="508733"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latin typeface="Helvetica"/>
                  <a:ea typeface="Helvetica"/>
                  <a:cs typeface="Helvetica"/>
                  <a:sym typeface="Helvetica"/>
                </a:defRPr>
              </a:lvl1pPr>
            </a:lstStyle>
            <a:p>
              <a:r>
                <a:t>8</a:t>
              </a:r>
            </a:p>
          </p:txBody>
        </p:sp>
      </p:grpSp>
      <p:grpSp>
        <p:nvGrpSpPr>
          <p:cNvPr id="423" name="Group 423"/>
          <p:cNvGrpSpPr/>
          <p:nvPr/>
        </p:nvGrpSpPr>
        <p:grpSpPr>
          <a:xfrm>
            <a:off x="14446093" y="12541493"/>
            <a:ext cx="934402" cy="1013024"/>
            <a:chOff x="0" y="0"/>
            <a:chExt cx="934400" cy="1013023"/>
          </a:xfrm>
        </p:grpSpPr>
        <p:sp>
          <p:nvSpPr>
            <p:cNvPr id="421" name="Shape 421"/>
            <p:cNvSpPr/>
            <p:nvPr/>
          </p:nvSpPr>
          <p:spPr>
            <a:xfrm>
              <a:off x="0" y="0"/>
              <a:ext cx="934401" cy="936762"/>
            </a:xfrm>
            <a:prstGeom prst="ellipse">
              <a:avLst/>
            </a:prstGeom>
            <a:noFill/>
            <a:ln w="25400" cap="flat">
              <a:solidFill>
                <a:srgbClr val="000000"/>
              </a:solidFill>
              <a:prstDash val="solid"/>
              <a:miter lim="400000"/>
            </a:ln>
            <a:effectLst/>
          </p:spPr>
          <p:txBody>
            <a:bodyPr wrap="square" lIns="71437" tIns="71437" rIns="71437" bIns="71437" numCol="1" anchor="ctr">
              <a:noAutofit/>
            </a:bodyPr>
            <a:lstStyle/>
            <a:p>
              <a:pPr>
                <a:defRPr sz="4500">
                  <a:solidFill>
                    <a:srgbClr val="000000"/>
                  </a:solidFill>
                  <a:latin typeface="Helvetica"/>
                  <a:ea typeface="Helvetica"/>
                  <a:cs typeface="Helvetica"/>
                  <a:sym typeface="Helvetica"/>
                </a:defRPr>
              </a:pPr>
              <a:endParaRPr/>
            </a:p>
          </p:txBody>
        </p:sp>
        <p:sp>
          <p:nvSpPr>
            <p:cNvPr id="422" name="Shape 422"/>
            <p:cNvSpPr/>
            <p:nvPr/>
          </p:nvSpPr>
          <p:spPr>
            <a:xfrm>
              <a:off x="212833" y="108148"/>
              <a:ext cx="508733"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latin typeface="Helvetica"/>
                  <a:ea typeface="Helvetica"/>
                  <a:cs typeface="Helvetica"/>
                  <a:sym typeface="Helvetica"/>
                </a:defRPr>
              </a:lvl1pPr>
            </a:lstStyle>
            <a:p>
              <a:r>
                <a:t>9</a:t>
              </a:r>
            </a:p>
          </p:txBody>
        </p:sp>
      </p:grpSp>
      <p:pic>
        <p:nvPicPr>
          <p:cNvPr id="424" name="Screen Shot 2018-05-01 at 12.36.07 PM.png"/>
          <p:cNvPicPr>
            <a:picLocks noChangeAspect="1"/>
          </p:cNvPicPr>
          <p:nvPr/>
        </p:nvPicPr>
        <p:blipFill>
          <a:blip r:embed="rId10">
            <a:extLst/>
          </a:blip>
          <a:srcRect l="4243"/>
          <a:stretch>
            <a:fillRect/>
          </a:stretch>
        </p:blipFill>
        <p:spPr>
          <a:xfrm>
            <a:off x="15527686" y="11154560"/>
            <a:ext cx="8919815" cy="1300605"/>
          </a:xfrm>
          <a:prstGeom prst="rect">
            <a:avLst/>
          </a:prstGeom>
          <a:ln w="12700">
            <a:miter lim="400000"/>
          </a:ln>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 name="Group 430"/>
          <p:cNvGrpSpPr/>
          <p:nvPr/>
        </p:nvGrpSpPr>
        <p:grpSpPr>
          <a:xfrm>
            <a:off x="2817023" y="729751"/>
            <a:ext cx="19153926" cy="5236854"/>
            <a:chOff x="0" y="0"/>
            <a:chExt cx="18749954" cy="4630192"/>
          </a:xfrm>
        </p:grpSpPr>
        <p:sp>
          <p:nvSpPr>
            <p:cNvPr id="428" name="Shape 428"/>
            <p:cNvSpPr/>
            <p:nvPr/>
          </p:nvSpPr>
          <p:spPr>
            <a:xfrm>
              <a:off x="0" y="0"/>
              <a:ext cx="18749954" cy="4630192"/>
            </a:xfrm>
            <a:prstGeom prst="roundRect">
              <a:avLst>
                <a:gd name="adj" fmla="val 15000"/>
              </a:avLst>
            </a:prstGeom>
            <a:solidFill>
              <a:srgbClr val="000000"/>
            </a:solidFill>
            <a:ln w="12700" cap="flat">
              <a:noFill/>
              <a:miter lim="400000"/>
            </a:ln>
            <a:effectLst/>
          </p:spPr>
          <p:txBody>
            <a:bodyPr wrap="square" lIns="71437" tIns="71437" rIns="71437" bIns="71437" numCol="1" anchor="ctr">
              <a:noAutofit/>
            </a:bodyPr>
            <a:lstStyle/>
            <a:p>
              <a:pPr>
                <a:defRPr sz="3600"/>
              </a:pPr>
              <a:endParaRPr/>
            </a:p>
          </p:txBody>
        </p:sp>
        <p:sp>
          <p:nvSpPr>
            <p:cNvPr id="429" name="Shape 429"/>
            <p:cNvSpPr/>
            <p:nvPr/>
          </p:nvSpPr>
          <p:spPr>
            <a:xfrm>
              <a:off x="3278299" y="240176"/>
              <a:ext cx="12276980" cy="39020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defTabSz="457200">
                <a:lnSpc>
                  <a:spcPts val="9800"/>
                </a:lnSpc>
                <a:spcBef>
                  <a:spcPts val="1200"/>
                </a:spcBef>
                <a:defRPr sz="6000" b="1">
                  <a:solidFill>
                    <a:srgbClr val="FBAD2A"/>
                  </a:solidFill>
                  <a:latin typeface="Rockwell"/>
                  <a:ea typeface="Rockwell"/>
                  <a:cs typeface="Rockwell"/>
                  <a:sym typeface="Rockwell"/>
                </a:defRPr>
              </a:pPr>
              <a:r>
                <a:rPr dirty="0"/>
                <a:t>Autonomous</a:t>
              </a:r>
              <a:endParaRPr lang="en-US" dirty="0"/>
            </a:p>
            <a:p>
              <a:pPr defTabSz="457200">
                <a:lnSpc>
                  <a:spcPts val="9600"/>
                </a:lnSpc>
                <a:spcBef>
                  <a:spcPts val="1200"/>
                </a:spcBef>
                <a:defRPr sz="5866" b="1">
                  <a:solidFill>
                    <a:srgbClr val="FBAD2A"/>
                  </a:solidFill>
                  <a:latin typeface="Rockwell"/>
                  <a:ea typeface="Rockwell"/>
                  <a:cs typeface="Rockwell"/>
                  <a:sym typeface="Rockwell"/>
                </a:defRPr>
              </a:pPr>
              <a:r>
                <a:rPr lang="en-US" dirty="0"/>
                <a:t>X-Ray Scattering Experiments </a:t>
              </a:r>
            </a:p>
            <a:p>
              <a:pPr defTabSz="457200">
                <a:lnSpc>
                  <a:spcPts val="7400"/>
                </a:lnSpc>
                <a:spcBef>
                  <a:spcPts val="1200"/>
                </a:spcBef>
                <a:defRPr sz="4000" b="1">
                  <a:solidFill>
                    <a:srgbClr val="FBAD2A"/>
                  </a:solidFill>
                  <a:latin typeface="Rockwell"/>
                  <a:ea typeface="Rockwell"/>
                  <a:cs typeface="Rockwell"/>
                  <a:sym typeface="Rockwell"/>
                </a:defRPr>
              </a:pPr>
              <a:r>
                <a:rPr dirty="0"/>
                <a:t>through </a:t>
              </a:r>
            </a:p>
            <a:p>
              <a:pPr defTabSz="457200">
                <a:lnSpc>
                  <a:spcPts val="9600"/>
                </a:lnSpc>
                <a:spcBef>
                  <a:spcPts val="1200"/>
                </a:spcBef>
                <a:defRPr sz="5866" b="1">
                  <a:solidFill>
                    <a:srgbClr val="5219BB"/>
                  </a:solidFill>
                  <a:latin typeface="Rockwell"/>
                  <a:ea typeface="Rockwell"/>
                  <a:cs typeface="Rockwell"/>
                  <a:sym typeface="Rockwell"/>
                </a:defRPr>
              </a:pPr>
              <a:r>
                <a:rPr dirty="0">
                  <a:solidFill>
                    <a:srgbClr val="FBAD2A"/>
                  </a:solidFill>
                </a:rPr>
                <a:t>Surrogate Models </a:t>
              </a:r>
              <a:r>
                <a:rPr sz="4000" dirty="0">
                  <a:solidFill>
                    <a:srgbClr val="FBAD2A"/>
                  </a:solidFill>
                </a:rPr>
                <a:t>and</a:t>
              </a:r>
              <a:r>
                <a:rPr dirty="0">
                  <a:solidFill>
                    <a:srgbClr val="FBAD2A"/>
                  </a:solidFill>
                </a:rPr>
                <a:t> Optimization</a:t>
              </a:r>
            </a:p>
          </p:txBody>
        </p:sp>
      </p:grpSp>
      <p:sp>
        <p:nvSpPr>
          <p:cNvPr id="431" name="Shape 431"/>
          <p:cNvSpPr/>
          <p:nvPr/>
        </p:nvSpPr>
        <p:spPr>
          <a:xfrm>
            <a:off x="2186615" y="7749395"/>
            <a:ext cx="7885027"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rPr dirty="0">
                <a:solidFill>
                  <a:srgbClr val="000000">
                    <a:alpha val="20000"/>
                  </a:srgbClr>
                </a:solidFill>
              </a:rPr>
              <a:t>Computing an error surface</a:t>
            </a:r>
          </a:p>
        </p:txBody>
      </p:sp>
      <p:sp>
        <p:nvSpPr>
          <p:cNvPr id="432" name="Shape 432"/>
          <p:cNvSpPr/>
          <p:nvPr/>
        </p:nvSpPr>
        <p:spPr>
          <a:xfrm>
            <a:off x="8661100" y="9724838"/>
            <a:ext cx="8343604" cy="1666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a:solidFill>
                  <a:srgbClr val="000000"/>
                </a:solidFill>
                <a:latin typeface="Helvetica"/>
                <a:ea typeface="Helvetica"/>
                <a:cs typeface="Helvetica"/>
                <a:sym typeface="Helvetica"/>
              </a:defRPr>
            </a:pPr>
            <a:r>
              <a:t>Finding the Maximum of the </a:t>
            </a:r>
          </a:p>
          <a:p>
            <a:pPr>
              <a:defRPr>
                <a:solidFill>
                  <a:srgbClr val="000000"/>
                </a:solidFill>
                <a:latin typeface="Helvetica"/>
                <a:ea typeface="Helvetica"/>
                <a:cs typeface="Helvetica"/>
                <a:sym typeface="Helvetica"/>
              </a:defRPr>
            </a:pPr>
            <a:r>
              <a:t>Error Surface</a:t>
            </a:r>
          </a:p>
        </p:txBody>
      </p:sp>
      <p:sp>
        <p:nvSpPr>
          <p:cNvPr id="433" name="Shape 433"/>
          <p:cNvSpPr/>
          <p:nvPr/>
        </p:nvSpPr>
        <p:spPr>
          <a:xfrm>
            <a:off x="13980193" y="12068437"/>
            <a:ext cx="799075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rPr dirty="0">
                <a:solidFill>
                  <a:srgbClr val="000000">
                    <a:alpha val="20000"/>
                  </a:srgbClr>
                </a:solidFill>
              </a:rPr>
              <a:t>Current and Future Projects</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p:nvPr/>
        </p:nvSpPr>
        <p:spPr>
          <a:xfrm>
            <a:off x="872548" y="399981"/>
            <a:ext cx="8166560"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Optimizing the Error Surface</a:t>
            </a:r>
          </a:p>
        </p:txBody>
      </p:sp>
      <p:pic>
        <p:nvPicPr>
          <p:cNvPr id="436" name="1.png"/>
          <p:cNvPicPr>
            <a:picLocks noChangeAspect="1"/>
          </p:cNvPicPr>
          <p:nvPr/>
        </p:nvPicPr>
        <p:blipFill>
          <a:blip r:embed="rId3">
            <a:extLst/>
          </a:blip>
          <a:stretch>
            <a:fillRect/>
          </a:stretch>
        </p:blipFill>
        <p:spPr>
          <a:xfrm>
            <a:off x="486022" y="2001849"/>
            <a:ext cx="14344690" cy="8041474"/>
          </a:xfrm>
          <a:prstGeom prst="rect">
            <a:avLst/>
          </a:prstGeom>
          <a:ln w="12700">
            <a:miter lim="400000"/>
          </a:ln>
        </p:spPr>
      </p:pic>
      <p:pic>
        <p:nvPicPr>
          <p:cNvPr id="437" name="Untitled.pdf"/>
          <p:cNvPicPr>
            <a:picLocks noChangeAspect="1"/>
          </p:cNvPicPr>
          <p:nvPr/>
        </p:nvPicPr>
        <p:blipFill>
          <a:blip r:embed="rId4">
            <a:extLst/>
          </a:blip>
          <a:stretch>
            <a:fillRect/>
          </a:stretch>
        </p:blipFill>
        <p:spPr>
          <a:xfrm>
            <a:off x="16537392" y="2534050"/>
            <a:ext cx="6121003" cy="1325415"/>
          </a:xfrm>
          <a:prstGeom prst="rect">
            <a:avLst/>
          </a:prstGeom>
          <a:ln w="12700">
            <a:miter lim="400000"/>
          </a:ln>
        </p:spPr>
      </p:pic>
      <p:pic>
        <p:nvPicPr>
          <p:cNvPr id="438" name="g3677-filtered.png"/>
          <p:cNvPicPr>
            <a:picLocks noChangeAspect="1"/>
          </p:cNvPicPr>
          <p:nvPr/>
        </p:nvPicPr>
        <p:blipFill>
          <a:blip r:embed="rId5">
            <a:extLst/>
          </a:blip>
          <a:stretch>
            <a:fillRect/>
          </a:stretch>
        </p:blipFill>
        <p:spPr>
          <a:xfrm>
            <a:off x="5180939" y="3196757"/>
            <a:ext cx="765760" cy="763584"/>
          </a:xfrm>
          <a:prstGeom prst="rect">
            <a:avLst/>
          </a:prstGeom>
          <a:ln w="25400">
            <a:miter lim="400000"/>
          </a:ln>
          <a:effectLst>
            <a:outerShdw blurRad="63500" dist="25400" dir="5400000" rotWithShape="0">
              <a:srgbClr val="000000">
                <a:alpha val="50000"/>
              </a:srgbClr>
            </a:outerShdw>
            <a:reflection stA="50000" endPos="40000" dir="5400000" sy="-100000" algn="bl" rotWithShape="0"/>
          </a:effectLst>
        </p:spPr>
      </p:pic>
      <p:grpSp>
        <p:nvGrpSpPr>
          <p:cNvPr id="441" name="Group 441"/>
          <p:cNvGrpSpPr/>
          <p:nvPr/>
        </p:nvGrpSpPr>
        <p:grpSpPr>
          <a:xfrm>
            <a:off x="15307826" y="4366384"/>
            <a:ext cx="8580133" cy="8686819"/>
            <a:chOff x="0" y="0"/>
            <a:chExt cx="8580132" cy="8686818"/>
          </a:xfrm>
        </p:grpSpPr>
        <p:sp>
          <p:nvSpPr>
            <p:cNvPr id="439" name="Shape 439"/>
            <p:cNvSpPr/>
            <p:nvPr/>
          </p:nvSpPr>
          <p:spPr>
            <a:xfrm>
              <a:off x="0" y="0"/>
              <a:ext cx="8580133" cy="8686819"/>
            </a:xfrm>
            <a:prstGeom prst="roundRect">
              <a:avLst>
                <a:gd name="adj" fmla="val 3382"/>
              </a:avLst>
            </a:prstGeom>
            <a:gradFill flip="none" rotWithShape="1">
              <a:gsLst>
                <a:gs pos="0">
                  <a:srgbClr val="A6AAA8"/>
                </a:gs>
                <a:gs pos="100000">
                  <a:srgbClr val="53585F"/>
                </a:gs>
              </a:gsLst>
              <a:lin ang="5400000" scaled="0"/>
            </a:gradFill>
            <a:ln w="12700" cap="flat">
              <a:noFill/>
              <a:miter lim="400000"/>
            </a:ln>
            <a:effectLst/>
          </p:spPr>
          <p:txBody>
            <a:bodyPr wrap="square" lIns="71437" tIns="71437" rIns="71437" bIns="71437" numCol="1" anchor="ctr">
              <a:noAutofit/>
            </a:bodyPr>
            <a:lstStyle/>
            <a:p>
              <a:pPr algn="l">
                <a:defRPr sz="3600"/>
              </a:pPr>
              <a:endParaRPr/>
            </a:p>
          </p:txBody>
        </p:sp>
        <p:sp>
          <p:nvSpPr>
            <p:cNvPr id="440" name="Shape 440"/>
            <p:cNvSpPr/>
            <p:nvPr/>
          </p:nvSpPr>
          <p:spPr>
            <a:xfrm>
              <a:off x="364788" y="257972"/>
              <a:ext cx="7850556" cy="7762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p>
              <a:pPr marL="584868" indent="-584868" algn="l">
                <a:lnSpc>
                  <a:spcPct val="150000"/>
                </a:lnSpc>
                <a:buSzPct val="75000"/>
                <a:buChar char="•"/>
                <a:defRPr>
                  <a:latin typeface="Helvetica"/>
                  <a:ea typeface="Helvetica"/>
                  <a:cs typeface="Helvetica"/>
                  <a:sym typeface="Helvetica"/>
                </a:defRPr>
              </a:pPr>
              <a:r>
                <a:t>Low Dimensionality</a:t>
              </a:r>
            </a:p>
            <a:p>
              <a:pPr marL="584868" indent="-584868" algn="l">
                <a:lnSpc>
                  <a:spcPct val="150000"/>
                </a:lnSpc>
                <a:buSzPct val="75000"/>
                <a:buChar char="•"/>
                <a:defRPr>
                  <a:latin typeface="Helvetica"/>
                  <a:ea typeface="Helvetica"/>
                  <a:cs typeface="Helvetica"/>
                  <a:sym typeface="Helvetica"/>
                </a:defRPr>
              </a:pPr>
              <a:r>
                <a:t>Local optima acceptable</a:t>
              </a:r>
            </a:p>
            <a:p>
              <a:pPr marL="584868" indent="-584868" algn="l">
                <a:lnSpc>
                  <a:spcPct val="150000"/>
                </a:lnSpc>
                <a:buSzPct val="75000"/>
                <a:buChar char="•"/>
                <a:defRPr>
                  <a:latin typeface="Helvetica"/>
                  <a:ea typeface="Helvetica"/>
                  <a:cs typeface="Helvetica"/>
                  <a:sym typeface="Helvetica"/>
                </a:defRPr>
              </a:pPr>
              <a:r>
                <a:t>Cheap function evaluations</a:t>
              </a:r>
            </a:p>
            <a:p>
              <a:pPr marL="584868" indent="-584868" algn="l">
                <a:lnSpc>
                  <a:spcPct val="150000"/>
                </a:lnSpc>
                <a:buSzPct val="75000"/>
                <a:buChar char="•"/>
                <a:defRPr>
                  <a:latin typeface="Helvetica"/>
                  <a:ea typeface="Helvetica"/>
                  <a:cs typeface="Helvetica"/>
                  <a:sym typeface="Helvetica"/>
                </a:defRPr>
              </a:pPr>
              <a:r>
                <a:t>Optima are often not satisfying first optimality  condition</a:t>
              </a:r>
            </a:p>
          </p:txBody>
        </p:sp>
      </p:grpSp>
      <p:sp>
        <p:nvSpPr>
          <p:cNvPr id="442" name="Shape 442"/>
          <p:cNvSpPr/>
          <p:nvPr/>
        </p:nvSpPr>
        <p:spPr>
          <a:xfrm>
            <a:off x="729565" y="10740315"/>
            <a:ext cx="3156633"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Population</a:t>
            </a:r>
          </a:p>
        </p:txBody>
      </p:sp>
      <p:sp>
        <p:nvSpPr>
          <p:cNvPr id="443" name="Shape 443"/>
          <p:cNvSpPr/>
          <p:nvPr/>
        </p:nvSpPr>
        <p:spPr>
          <a:xfrm>
            <a:off x="4352489" y="11147852"/>
            <a:ext cx="1225100" cy="1"/>
          </a:xfrm>
          <a:prstGeom prst="line">
            <a:avLst/>
          </a:prstGeom>
          <a:ln w="127000">
            <a:solidFill>
              <a:srgbClr val="000000"/>
            </a:solidFill>
            <a:miter lim="400000"/>
            <a:tailEnd type="triangle"/>
          </a:ln>
        </p:spPr>
        <p:txBody>
          <a:bodyPr lIns="71437" tIns="71437" rIns="71437" bIns="71437" anchor="ctr"/>
          <a:lstStyle/>
          <a:p>
            <a:pPr>
              <a:defRPr sz="3600"/>
            </a:pPr>
            <a:endParaRPr/>
          </a:p>
        </p:txBody>
      </p:sp>
      <p:pic>
        <p:nvPicPr>
          <p:cNvPr id="444" name="Untitled.pdf"/>
          <p:cNvPicPr>
            <a:picLocks noChangeAspect="1"/>
          </p:cNvPicPr>
          <p:nvPr/>
        </p:nvPicPr>
        <p:blipFill>
          <a:blip r:embed="rId4">
            <a:extLst/>
          </a:blip>
          <a:srcRect l="53997" b="17015"/>
          <a:stretch>
            <a:fillRect/>
          </a:stretch>
        </p:blipFill>
        <p:spPr>
          <a:xfrm>
            <a:off x="5628470" y="10758976"/>
            <a:ext cx="2815799" cy="1099895"/>
          </a:xfrm>
          <a:prstGeom prst="rect">
            <a:avLst/>
          </a:prstGeom>
          <a:ln w="12700">
            <a:miter lim="400000"/>
          </a:ln>
        </p:spPr>
      </p:pic>
      <p:sp>
        <p:nvSpPr>
          <p:cNvPr id="445" name="Shape 445"/>
          <p:cNvSpPr/>
          <p:nvPr/>
        </p:nvSpPr>
        <p:spPr>
          <a:xfrm>
            <a:off x="8842918" y="11147852"/>
            <a:ext cx="1225100" cy="1"/>
          </a:xfrm>
          <a:prstGeom prst="line">
            <a:avLst/>
          </a:prstGeom>
          <a:ln w="127000">
            <a:solidFill>
              <a:srgbClr val="000000"/>
            </a:solidFill>
            <a:miter lim="400000"/>
            <a:tailEnd type="triangle"/>
          </a:ln>
        </p:spPr>
        <p:txBody>
          <a:bodyPr lIns="71437" tIns="71437" rIns="71437" bIns="71437" anchor="ctr"/>
          <a:lstStyle/>
          <a:p>
            <a:pPr>
              <a:defRPr sz="3600"/>
            </a:pPr>
            <a:endParaRPr/>
          </a:p>
        </p:txBody>
      </p:sp>
      <p:sp>
        <p:nvSpPr>
          <p:cNvPr id="446" name="Shape 446"/>
          <p:cNvSpPr/>
          <p:nvPr/>
        </p:nvSpPr>
        <p:spPr>
          <a:xfrm>
            <a:off x="10479579" y="10740315"/>
            <a:ext cx="4391287"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Recombination</a:t>
            </a:r>
          </a:p>
        </p:txBody>
      </p:sp>
      <p:sp>
        <p:nvSpPr>
          <p:cNvPr id="420" name="Arc 419">
            <a:extLst>
              <a:ext uri="{FF2B5EF4-FFF2-40B4-BE49-F238E27FC236}">
                <a16:creationId xmlns:a16="http://schemas.microsoft.com/office/drawing/2014/main" id="{52D39484-EBBF-416D-A7E8-C737190A014C}"/>
              </a:ext>
            </a:extLst>
          </p:cNvPr>
          <p:cNvSpPr/>
          <p:nvPr/>
        </p:nvSpPr>
        <p:spPr>
          <a:xfrm>
            <a:off x="5180939" y="12611099"/>
            <a:ext cx="4887079" cy="804739"/>
          </a:xfrm>
          <a:prstGeom prst="arc">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421" name="Arrow: U-Turn 420">
            <a:extLst>
              <a:ext uri="{FF2B5EF4-FFF2-40B4-BE49-F238E27FC236}">
                <a16:creationId xmlns:a16="http://schemas.microsoft.com/office/drawing/2014/main" id="{E3EC849A-5685-41F6-86C1-43E2C41D7361}"/>
              </a:ext>
            </a:extLst>
          </p:cNvPr>
          <p:cNvSpPr/>
          <p:nvPr/>
        </p:nvSpPr>
        <p:spPr>
          <a:xfrm rot="10800000">
            <a:off x="2305317" y="11769783"/>
            <a:ext cx="9791700" cy="804741"/>
          </a:xfrm>
          <a:prstGeom prst="uturnArrow">
            <a:avLst>
              <a:gd name="adj1" fmla="val 25000"/>
              <a:gd name="adj2" fmla="val 25000"/>
              <a:gd name="adj3" fmla="val 32102"/>
              <a:gd name="adj4" fmla="val 43750"/>
              <a:gd name="adj5" fmla="val 100000"/>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FFFF"/>
              </a:solidFill>
              <a:effectLst/>
              <a:uFillTx/>
              <a:latin typeface="+mn-lt"/>
              <a:ea typeface="+mn-ea"/>
              <a:cs typeface="+mn-cs"/>
              <a:sym typeface="Helvetica Light"/>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p:nvPr/>
        </p:nvSpPr>
        <p:spPr>
          <a:xfrm rot="300000">
            <a:off x="10917149" y="6971864"/>
            <a:ext cx="2571564" cy="1270001"/>
          </a:xfrm>
          <a:prstGeom prst="rect">
            <a:avLst/>
          </a:prstGeom>
          <a:solidFill>
            <a:srgbClr val="FFFFFF"/>
          </a:solidFill>
          <a:ln w="12700">
            <a:miter lim="400000"/>
          </a:ln>
        </p:spPr>
        <p:txBody>
          <a:bodyPr lIns="71437" tIns="71437" rIns="71437" bIns="71437" anchor="ctr"/>
          <a:lstStyle/>
          <a:p>
            <a:pPr>
              <a:defRPr sz="3600"/>
            </a:pPr>
            <a:endParaRPr/>
          </a:p>
        </p:txBody>
      </p:sp>
      <p:pic>
        <p:nvPicPr>
          <p:cNvPr id="452" name="GeneralSetup.png"/>
          <p:cNvPicPr>
            <a:picLocks noChangeAspect="1"/>
          </p:cNvPicPr>
          <p:nvPr/>
        </p:nvPicPr>
        <p:blipFill>
          <a:blip r:embed="rId3">
            <a:extLst/>
          </a:blip>
          <a:stretch>
            <a:fillRect/>
          </a:stretch>
        </p:blipFill>
        <p:spPr>
          <a:xfrm>
            <a:off x="1061643" y="-12700"/>
            <a:ext cx="17151127" cy="13716000"/>
          </a:xfrm>
          <a:prstGeom prst="rect">
            <a:avLst/>
          </a:prstGeom>
          <a:ln w="12700">
            <a:miter lim="400000"/>
          </a:ln>
        </p:spPr>
      </p:pic>
      <p:sp>
        <p:nvSpPr>
          <p:cNvPr id="453" name="Shape 453"/>
          <p:cNvSpPr/>
          <p:nvPr/>
        </p:nvSpPr>
        <p:spPr>
          <a:xfrm>
            <a:off x="18828629" y="5330887"/>
            <a:ext cx="523805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Image Processing</a:t>
            </a:r>
          </a:p>
        </p:txBody>
      </p:sp>
      <p:sp>
        <p:nvSpPr>
          <p:cNvPr id="454" name="Shape 454"/>
          <p:cNvSpPr/>
          <p:nvPr/>
        </p:nvSpPr>
        <p:spPr>
          <a:xfrm>
            <a:off x="18752044" y="7154426"/>
            <a:ext cx="2732163"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Inversion</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p:nvPr/>
        </p:nvSpPr>
        <p:spPr>
          <a:xfrm>
            <a:off x="3774529" y="11512916"/>
            <a:ext cx="2838203"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inefficient</a:t>
            </a:r>
          </a:p>
        </p:txBody>
      </p:sp>
      <p:sp>
        <p:nvSpPr>
          <p:cNvPr id="459" name="Shape 459"/>
          <p:cNvSpPr/>
          <p:nvPr/>
        </p:nvSpPr>
        <p:spPr>
          <a:xfrm>
            <a:off x="10160809" y="11512916"/>
            <a:ext cx="39674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uninformative</a:t>
            </a:r>
          </a:p>
        </p:txBody>
      </p:sp>
      <p:sp>
        <p:nvSpPr>
          <p:cNvPr id="460" name="Shape 460"/>
          <p:cNvSpPr/>
          <p:nvPr/>
        </p:nvSpPr>
        <p:spPr>
          <a:xfrm>
            <a:off x="18742259" y="11512916"/>
            <a:ext cx="2026779"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biased</a:t>
            </a:r>
          </a:p>
        </p:txBody>
      </p:sp>
      <p:grpSp>
        <p:nvGrpSpPr>
          <p:cNvPr id="485" name="Group 485"/>
          <p:cNvGrpSpPr/>
          <p:nvPr/>
        </p:nvGrpSpPr>
        <p:grpSpPr>
          <a:xfrm>
            <a:off x="2796558" y="1269937"/>
            <a:ext cx="18982209" cy="9655889"/>
            <a:chOff x="0" y="-63562"/>
            <a:chExt cx="18982208" cy="9655887"/>
          </a:xfrm>
        </p:grpSpPr>
        <p:sp>
          <p:nvSpPr>
            <p:cNvPr id="461" name="Shape 461"/>
            <p:cNvSpPr/>
            <p:nvPr/>
          </p:nvSpPr>
          <p:spPr>
            <a:xfrm>
              <a:off x="853171" y="-63563"/>
              <a:ext cx="2555740"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latin typeface="Helvetica"/>
                  <a:ea typeface="Helvetica"/>
                  <a:cs typeface="Helvetica"/>
                  <a:sym typeface="Helvetica"/>
                </a:defRPr>
              </a:lvl1pPr>
            </a:lstStyle>
            <a:p>
              <a:r>
                <a:t>Random</a:t>
              </a:r>
            </a:p>
          </p:txBody>
        </p:sp>
        <p:sp>
          <p:nvSpPr>
            <p:cNvPr id="462" name="Shape 462"/>
            <p:cNvSpPr/>
            <p:nvPr/>
          </p:nvSpPr>
          <p:spPr>
            <a:xfrm>
              <a:off x="5924254" y="-63563"/>
              <a:ext cx="2379626"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latin typeface="Helvetica"/>
                  <a:ea typeface="Helvetica"/>
                  <a:cs typeface="Helvetica"/>
                  <a:sym typeface="Helvetica"/>
                </a:defRPr>
              </a:lvl1pPr>
            </a:lstStyle>
            <a:p>
              <a:r>
                <a:t>Intuition</a:t>
              </a:r>
            </a:p>
          </p:txBody>
        </p:sp>
        <p:sp>
          <p:nvSpPr>
            <p:cNvPr id="463" name="Shape 463"/>
            <p:cNvSpPr/>
            <p:nvPr/>
          </p:nvSpPr>
          <p:spPr>
            <a:xfrm>
              <a:off x="11287620" y="-63563"/>
              <a:ext cx="1425886"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latin typeface="Helvetica"/>
                  <a:ea typeface="Helvetica"/>
                  <a:cs typeface="Helvetica"/>
                  <a:sym typeface="Helvetica"/>
                </a:defRPr>
              </a:lvl1pPr>
            </a:lstStyle>
            <a:p>
              <a:r>
                <a:t>LUR</a:t>
              </a:r>
            </a:p>
          </p:txBody>
        </p:sp>
        <p:sp>
          <p:nvSpPr>
            <p:cNvPr id="464" name="Shape 464"/>
            <p:cNvSpPr/>
            <p:nvPr/>
          </p:nvSpPr>
          <p:spPr>
            <a:xfrm>
              <a:off x="16383344" y="-63563"/>
              <a:ext cx="1108076" cy="9048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lvl1pPr>
                <a:defRPr>
                  <a:solidFill>
                    <a:srgbClr val="000000"/>
                  </a:solidFill>
                  <a:latin typeface="Helvetica"/>
                  <a:ea typeface="Helvetica"/>
                  <a:cs typeface="Helvetica"/>
                  <a:sym typeface="Helvetica"/>
                </a:defRPr>
              </a:lvl1pPr>
            </a:lstStyle>
            <a:p>
              <a:r>
                <a:t>UG</a:t>
              </a:r>
            </a:p>
          </p:txBody>
        </p:sp>
        <p:sp>
          <p:nvSpPr>
            <p:cNvPr id="465" name="Shape 465"/>
            <p:cNvSpPr/>
            <p:nvPr/>
          </p:nvSpPr>
          <p:spPr>
            <a:xfrm flipV="1">
              <a:off x="1760857" y="3601975"/>
              <a:ext cx="1" cy="5681726"/>
            </a:xfrm>
            <a:prstGeom prst="line">
              <a:avLst/>
            </a:prstGeom>
            <a:noFill/>
            <a:ln w="114300" cap="flat">
              <a:solidFill>
                <a:srgbClr val="505160"/>
              </a:solidFill>
              <a:prstDash val="solid"/>
              <a:miter lim="400000"/>
            </a:ln>
            <a:effectLst/>
          </p:spPr>
          <p:txBody>
            <a:bodyPr wrap="square" lIns="71437" tIns="71437" rIns="71437" bIns="71437" numCol="1" anchor="ctr">
              <a:noAutofit/>
            </a:bodyPr>
            <a:lstStyle/>
            <a:p>
              <a:pPr>
                <a:defRPr sz="3600"/>
              </a:pPr>
              <a:endParaRPr/>
            </a:p>
          </p:txBody>
        </p:sp>
        <p:sp>
          <p:nvSpPr>
            <p:cNvPr id="466" name="Shape 466"/>
            <p:cNvSpPr/>
            <p:nvPr/>
          </p:nvSpPr>
          <p:spPr>
            <a:xfrm flipH="1" flipV="1">
              <a:off x="1739063" y="3646875"/>
              <a:ext cx="7100889" cy="5591710"/>
            </a:xfrm>
            <a:prstGeom prst="line">
              <a:avLst/>
            </a:prstGeom>
            <a:noFill/>
            <a:ln w="114300" cap="flat">
              <a:solidFill>
                <a:srgbClr val="505160"/>
              </a:solidFill>
              <a:prstDash val="solid"/>
              <a:miter lim="400000"/>
            </a:ln>
            <a:effectLst/>
          </p:spPr>
          <p:txBody>
            <a:bodyPr wrap="square" lIns="71437" tIns="71437" rIns="71437" bIns="71437" numCol="1" anchor="ctr">
              <a:noAutofit/>
            </a:bodyPr>
            <a:lstStyle/>
            <a:p>
              <a:pPr>
                <a:defRPr sz="3600"/>
              </a:pPr>
              <a:endParaRPr/>
            </a:p>
          </p:txBody>
        </p:sp>
        <p:sp>
          <p:nvSpPr>
            <p:cNvPr id="467" name="Shape 467"/>
            <p:cNvSpPr/>
            <p:nvPr/>
          </p:nvSpPr>
          <p:spPr>
            <a:xfrm flipH="1" flipV="1">
              <a:off x="7009338" y="3601974"/>
              <a:ext cx="1811413" cy="5664710"/>
            </a:xfrm>
            <a:prstGeom prst="line">
              <a:avLst/>
            </a:prstGeom>
            <a:noFill/>
            <a:ln w="114300" cap="flat">
              <a:solidFill>
                <a:srgbClr val="93BCE8"/>
              </a:solidFill>
              <a:prstDash val="solid"/>
              <a:miter lim="400000"/>
            </a:ln>
            <a:effectLst/>
          </p:spPr>
          <p:txBody>
            <a:bodyPr wrap="square" lIns="71437" tIns="71437" rIns="71437" bIns="71437" numCol="1" anchor="ctr">
              <a:noAutofit/>
            </a:bodyPr>
            <a:lstStyle/>
            <a:p>
              <a:pPr>
                <a:defRPr sz="3600"/>
              </a:pPr>
              <a:endParaRPr/>
            </a:p>
          </p:txBody>
        </p:sp>
        <p:sp>
          <p:nvSpPr>
            <p:cNvPr id="468" name="Shape 468"/>
            <p:cNvSpPr/>
            <p:nvPr/>
          </p:nvSpPr>
          <p:spPr>
            <a:xfrm flipH="1" flipV="1">
              <a:off x="6982986" y="3651750"/>
              <a:ext cx="9923876" cy="5614544"/>
            </a:xfrm>
            <a:prstGeom prst="line">
              <a:avLst/>
            </a:prstGeom>
            <a:noFill/>
            <a:ln w="114300" cap="flat">
              <a:solidFill>
                <a:srgbClr val="93BCE8"/>
              </a:solidFill>
              <a:prstDash val="solid"/>
              <a:miter lim="400000"/>
            </a:ln>
            <a:effectLst/>
          </p:spPr>
          <p:txBody>
            <a:bodyPr wrap="square" lIns="71437" tIns="71437" rIns="71437" bIns="71437" numCol="1" anchor="ctr">
              <a:noAutofit/>
            </a:bodyPr>
            <a:lstStyle/>
            <a:p>
              <a:pPr>
                <a:defRPr sz="3600"/>
              </a:pPr>
              <a:endParaRPr/>
            </a:p>
          </p:txBody>
        </p:sp>
        <p:sp>
          <p:nvSpPr>
            <p:cNvPr id="469" name="Shape 469"/>
            <p:cNvSpPr/>
            <p:nvPr/>
          </p:nvSpPr>
          <p:spPr>
            <a:xfrm flipV="1">
              <a:off x="1811334" y="3655960"/>
              <a:ext cx="5213523" cy="5573756"/>
            </a:xfrm>
            <a:prstGeom prst="line">
              <a:avLst/>
            </a:prstGeom>
            <a:noFill/>
            <a:ln w="114300" cap="flat">
              <a:solidFill>
                <a:srgbClr val="93BCE8"/>
              </a:solidFill>
              <a:prstDash val="solid"/>
              <a:miter lim="400000"/>
            </a:ln>
            <a:effectLst/>
          </p:spPr>
          <p:txBody>
            <a:bodyPr wrap="square" lIns="71437" tIns="71437" rIns="71437" bIns="71437" numCol="1" anchor="ctr">
              <a:noAutofit/>
            </a:bodyPr>
            <a:lstStyle/>
            <a:p>
              <a:pPr>
                <a:defRPr sz="3600"/>
              </a:pPr>
              <a:endParaRPr/>
            </a:p>
          </p:txBody>
        </p:sp>
        <p:sp>
          <p:nvSpPr>
            <p:cNvPr id="470" name="Shape 470"/>
            <p:cNvSpPr/>
            <p:nvPr/>
          </p:nvSpPr>
          <p:spPr>
            <a:xfrm flipV="1">
              <a:off x="1797516" y="3666661"/>
              <a:ext cx="10175550" cy="5584722"/>
            </a:xfrm>
            <a:prstGeom prst="line">
              <a:avLst/>
            </a:prstGeom>
            <a:noFill/>
            <a:ln w="114300" cap="flat">
              <a:solidFill>
                <a:srgbClr val="AEBD38"/>
              </a:solidFill>
              <a:prstDash val="solid"/>
              <a:miter lim="400000"/>
            </a:ln>
            <a:effectLst/>
          </p:spPr>
          <p:txBody>
            <a:bodyPr wrap="square" lIns="71437" tIns="71437" rIns="71437" bIns="71437" numCol="1" anchor="ctr">
              <a:noAutofit/>
            </a:bodyPr>
            <a:lstStyle/>
            <a:p>
              <a:pPr>
                <a:defRPr sz="3600"/>
              </a:pPr>
              <a:endParaRPr/>
            </a:p>
          </p:txBody>
        </p:sp>
        <p:sp>
          <p:nvSpPr>
            <p:cNvPr id="471" name="Shape 471"/>
            <p:cNvSpPr/>
            <p:nvPr/>
          </p:nvSpPr>
          <p:spPr>
            <a:xfrm flipV="1">
              <a:off x="8753113" y="3644863"/>
              <a:ext cx="3198969" cy="5595949"/>
            </a:xfrm>
            <a:prstGeom prst="line">
              <a:avLst/>
            </a:prstGeom>
            <a:noFill/>
            <a:ln w="114300" cap="flat">
              <a:solidFill>
                <a:srgbClr val="AEBD38"/>
              </a:solidFill>
              <a:prstDash val="solid"/>
              <a:miter lim="400000"/>
            </a:ln>
            <a:effectLst/>
          </p:spPr>
          <p:txBody>
            <a:bodyPr wrap="square" lIns="71437" tIns="71437" rIns="71437" bIns="71437" numCol="1" anchor="ctr">
              <a:noAutofit/>
            </a:bodyPr>
            <a:lstStyle/>
            <a:p>
              <a:pPr>
                <a:defRPr sz="3600"/>
              </a:pPr>
              <a:endParaRPr/>
            </a:p>
          </p:txBody>
        </p:sp>
        <p:sp>
          <p:nvSpPr>
            <p:cNvPr id="472" name="Shape 472"/>
            <p:cNvSpPr/>
            <p:nvPr/>
          </p:nvSpPr>
          <p:spPr>
            <a:xfrm flipV="1">
              <a:off x="8736083" y="3612931"/>
              <a:ext cx="8151683" cy="5641602"/>
            </a:xfrm>
            <a:prstGeom prst="line">
              <a:avLst/>
            </a:prstGeom>
            <a:noFill/>
            <a:ln w="114300" cap="flat">
              <a:solidFill>
                <a:srgbClr val="598234"/>
              </a:solidFill>
              <a:prstDash val="solid"/>
              <a:miter lim="400000"/>
            </a:ln>
            <a:effectLst/>
          </p:spPr>
          <p:txBody>
            <a:bodyPr wrap="square" lIns="71437" tIns="71437" rIns="71437" bIns="71437" numCol="1" anchor="ctr">
              <a:noAutofit/>
            </a:bodyPr>
            <a:lstStyle/>
            <a:p>
              <a:pPr>
                <a:defRPr sz="3600"/>
              </a:pPr>
              <a:endParaRPr/>
            </a:p>
          </p:txBody>
        </p:sp>
        <p:sp>
          <p:nvSpPr>
            <p:cNvPr id="473" name="Shape 473"/>
            <p:cNvSpPr/>
            <p:nvPr/>
          </p:nvSpPr>
          <p:spPr>
            <a:xfrm flipV="1">
              <a:off x="1793997" y="3629401"/>
              <a:ext cx="15107942" cy="5600705"/>
            </a:xfrm>
            <a:prstGeom prst="line">
              <a:avLst/>
            </a:prstGeom>
            <a:noFill/>
            <a:ln w="114300" cap="flat">
              <a:solidFill>
                <a:srgbClr val="598234"/>
              </a:solidFill>
              <a:prstDash val="solid"/>
              <a:miter lim="400000"/>
            </a:ln>
            <a:effectLst/>
          </p:spPr>
          <p:txBody>
            <a:bodyPr wrap="square" lIns="71437" tIns="71437" rIns="71437" bIns="71437" numCol="1" anchor="ctr">
              <a:noAutofit/>
            </a:bodyPr>
            <a:lstStyle/>
            <a:p>
              <a:pPr>
                <a:defRPr sz="3600"/>
              </a:pPr>
              <a:endParaRPr/>
            </a:p>
          </p:txBody>
        </p:sp>
        <p:sp>
          <p:nvSpPr>
            <p:cNvPr id="474" name="Shape 474"/>
            <p:cNvSpPr/>
            <p:nvPr/>
          </p:nvSpPr>
          <p:spPr>
            <a:xfrm>
              <a:off x="0" y="606183"/>
              <a:ext cx="4046236" cy="11475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marL="421105" indent="-421105" algn="l">
                <a:buSzPct val="75000"/>
                <a:buChar char="•"/>
                <a:defRPr sz="3000">
                  <a:solidFill>
                    <a:srgbClr val="000000"/>
                  </a:solidFill>
                  <a:latin typeface="Futura"/>
                  <a:ea typeface="Futura"/>
                  <a:cs typeface="Futura"/>
                  <a:sym typeface="Futura"/>
                </a:defRPr>
              </a:pPr>
              <a:r>
                <a:t>prev. data not used</a:t>
              </a:r>
            </a:p>
            <a:p>
              <a:pPr marL="421105" indent="-421105" algn="l">
                <a:buSzPct val="75000"/>
                <a:buChar char="•"/>
                <a:defRPr sz="3000">
                  <a:solidFill>
                    <a:srgbClr val="000000"/>
                  </a:solidFill>
                  <a:latin typeface="Futura"/>
                  <a:ea typeface="Futura"/>
                  <a:cs typeface="Futura"/>
                  <a:sym typeface="Futura"/>
                </a:defRPr>
              </a:pPr>
              <a:r>
                <a:t>no info on quality</a:t>
              </a:r>
            </a:p>
          </p:txBody>
        </p:sp>
        <p:sp>
          <p:nvSpPr>
            <p:cNvPr id="475" name="Shape 475"/>
            <p:cNvSpPr/>
            <p:nvPr/>
          </p:nvSpPr>
          <p:spPr>
            <a:xfrm>
              <a:off x="9977445" y="606183"/>
              <a:ext cx="4046237" cy="11475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marL="421105" indent="-421105" algn="l">
                <a:buSzPct val="75000"/>
                <a:buChar char="•"/>
                <a:defRPr sz="3000">
                  <a:solidFill>
                    <a:srgbClr val="000000"/>
                  </a:solidFill>
                  <a:latin typeface="Futura"/>
                  <a:ea typeface="Futura"/>
                  <a:cs typeface="Futura"/>
                  <a:sym typeface="Futura"/>
                </a:defRPr>
              </a:pPr>
              <a:r>
                <a:t>prev. data not used</a:t>
              </a:r>
            </a:p>
            <a:p>
              <a:pPr marL="421105" indent="-421105" algn="l">
                <a:buSzPct val="75000"/>
                <a:buChar char="•"/>
                <a:defRPr sz="3000">
                  <a:solidFill>
                    <a:srgbClr val="000000"/>
                  </a:solidFill>
                  <a:latin typeface="Futura"/>
                  <a:ea typeface="Futura"/>
                  <a:cs typeface="Futura"/>
                  <a:sym typeface="Futura"/>
                </a:defRPr>
              </a:pPr>
              <a:r>
                <a:t>no info on quality</a:t>
              </a:r>
            </a:p>
          </p:txBody>
        </p:sp>
        <p:sp>
          <p:nvSpPr>
            <p:cNvPr id="476" name="Shape 476"/>
            <p:cNvSpPr/>
            <p:nvPr/>
          </p:nvSpPr>
          <p:spPr>
            <a:xfrm>
              <a:off x="14935972" y="606183"/>
              <a:ext cx="4046237" cy="11475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marL="421105" indent="-421105" algn="l">
                <a:buSzPct val="75000"/>
                <a:buChar char="•"/>
                <a:defRPr sz="3000">
                  <a:solidFill>
                    <a:srgbClr val="000000"/>
                  </a:solidFill>
                  <a:latin typeface="Futura"/>
                  <a:ea typeface="Futura"/>
                  <a:cs typeface="Futura"/>
                  <a:sym typeface="Futura"/>
                </a:defRPr>
              </a:pPr>
              <a:r>
                <a:t>prev. data not used</a:t>
              </a:r>
            </a:p>
            <a:p>
              <a:pPr marL="421105" indent="-421105" algn="l">
                <a:buSzPct val="75000"/>
                <a:buChar char="•"/>
                <a:defRPr sz="3000">
                  <a:solidFill>
                    <a:srgbClr val="000000"/>
                  </a:solidFill>
                  <a:latin typeface="Futura"/>
                  <a:ea typeface="Futura"/>
                  <a:cs typeface="Futura"/>
                  <a:sym typeface="Futura"/>
                </a:defRPr>
              </a:pPr>
              <a:r>
                <a:t>no info on quality</a:t>
              </a:r>
            </a:p>
          </p:txBody>
        </p:sp>
        <p:sp>
          <p:nvSpPr>
            <p:cNvPr id="477" name="Shape 477"/>
            <p:cNvSpPr/>
            <p:nvPr/>
          </p:nvSpPr>
          <p:spPr>
            <a:xfrm>
              <a:off x="5013698" y="606183"/>
              <a:ext cx="4963747" cy="21635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spAutoFit/>
            </a:bodyPr>
            <a:lstStyle/>
            <a:p>
              <a:pPr marL="421105" indent="-421105" algn="l">
                <a:buSzPct val="75000"/>
                <a:buChar char="•"/>
                <a:defRPr sz="3000">
                  <a:solidFill>
                    <a:srgbClr val="000000"/>
                  </a:solidFill>
                  <a:latin typeface="Futura"/>
                  <a:ea typeface="Futura"/>
                  <a:cs typeface="Futura"/>
                  <a:sym typeface="Futura"/>
                </a:defRPr>
              </a:pPr>
              <a:r>
                <a:t>not autonomous</a:t>
              </a:r>
            </a:p>
            <a:p>
              <a:pPr marL="421105" indent="-421105" algn="l">
                <a:buSzPct val="75000"/>
                <a:buChar char="•"/>
                <a:defRPr sz="3000">
                  <a:solidFill>
                    <a:srgbClr val="000000"/>
                  </a:solidFill>
                  <a:latin typeface="Futura"/>
                  <a:ea typeface="Futura"/>
                  <a:cs typeface="Futura"/>
                  <a:sym typeface="Futura"/>
                </a:defRPr>
              </a:pPr>
              <a:r>
                <a:t>no info on quality</a:t>
              </a:r>
            </a:p>
            <a:p>
              <a:pPr marL="421105" indent="-421105" algn="l">
                <a:buSzPct val="75000"/>
                <a:buChar char="•"/>
                <a:defRPr sz="3000">
                  <a:solidFill>
                    <a:srgbClr val="000000"/>
                  </a:solidFill>
                  <a:latin typeface="Futura"/>
                  <a:ea typeface="Futura"/>
                  <a:cs typeface="Futura"/>
                  <a:sym typeface="Futura"/>
                </a:defRPr>
              </a:pPr>
              <a:r>
                <a:t>past experience for new science</a:t>
              </a:r>
            </a:p>
          </p:txBody>
        </p:sp>
        <p:sp>
          <p:nvSpPr>
            <p:cNvPr id="478" name="Shape 478"/>
            <p:cNvSpPr/>
            <p:nvPr/>
          </p:nvSpPr>
          <p:spPr>
            <a:xfrm>
              <a:off x="1500660" y="3340629"/>
              <a:ext cx="550801" cy="552584"/>
            </a:xfrm>
            <a:prstGeom prst="ellipse">
              <a:avLst/>
            </a:prstGeom>
            <a:blipFill rotWithShape="1">
              <a:blip r:embed="rId2"/>
              <a:srcRect/>
              <a:tile tx="0" ty="0" sx="100000" sy="100000" flip="none" algn="tl"/>
            </a:blipFill>
            <a:ln w="25400" cap="flat">
              <a:solidFill>
                <a:srgbClr val="000000"/>
              </a:solidFill>
              <a:prstDash val="solid"/>
              <a:miter lim="400000"/>
            </a:ln>
            <a:effectLst/>
          </p:spPr>
          <p:txBody>
            <a:bodyPr wrap="square" lIns="71437" tIns="71437" rIns="71437" bIns="71437" numCol="1" anchor="ctr">
              <a:noAutofit/>
            </a:bodyPr>
            <a:lstStyle/>
            <a:p>
              <a:pPr>
                <a:defRPr sz="3600"/>
              </a:pPr>
              <a:endParaRPr/>
            </a:p>
          </p:txBody>
        </p:sp>
        <p:sp>
          <p:nvSpPr>
            <p:cNvPr id="479" name="Shape 479"/>
            <p:cNvSpPr/>
            <p:nvPr/>
          </p:nvSpPr>
          <p:spPr>
            <a:xfrm>
              <a:off x="6805365" y="3340629"/>
              <a:ext cx="550801" cy="552584"/>
            </a:xfrm>
            <a:prstGeom prst="ellipse">
              <a:avLst/>
            </a:prstGeom>
            <a:blipFill rotWithShape="1">
              <a:blip r:embed="rId3"/>
              <a:srcRect/>
              <a:tile tx="0" ty="0" sx="100000" sy="100000" flip="none" algn="tl"/>
            </a:blipFill>
            <a:ln w="25400" cap="flat">
              <a:solidFill>
                <a:srgbClr val="000000"/>
              </a:solidFill>
              <a:prstDash val="solid"/>
              <a:miter lim="400000"/>
            </a:ln>
            <a:effectLst/>
          </p:spPr>
          <p:txBody>
            <a:bodyPr wrap="square" lIns="71437" tIns="71437" rIns="71437" bIns="71437" numCol="1" anchor="ctr">
              <a:noAutofit/>
            </a:bodyPr>
            <a:lstStyle/>
            <a:p>
              <a:pPr>
                <a:defRPr sz="3600"/>
              </a:pPr>
              <a:endParaRPr/>
            </a:p>
          </p:txBody>
        </p:sp>
        <p:sp>
          <p:nvSpPr>
            <p:cNvPr id="480" name="Shape 480"/>
            <p:cNvSpPr/>
            <p:nvPr/>
          </p:nvSpPr>
          <p:spPr>
            <a:xfrm>
              <a:off x="11683695" y="3289646"/>
              <a:ext cx="550801" cy="552584"/>
            </a:xfrm>
            <a:prstGeom prst="ellipse">
              <a:avLst/>
            </a:prstGeom>
            <a:blipFill rotWithShape="1">
              <a:blip r:embed="rId4"/>
              <a:srcRect/>
              <a:tile tx="0" ty="0" sx="100000" sy="100000" flip="none" algn="tl"/>
            </a:blipFill>
            <a:ln w="25400" cap="flat">
              <a:solidFill>
                <a:srgbClr val="000000"/>
              </a:solidFill>
              <a:prstDash val="solid"/>
              <a:miter lim="400000"/>
            </a:ln>
            <a:effectLst/>
          </p:spPr>
          <p:txBody>
            <a:bodyPr wrap="square" lIns="71437" tIns="71437" rIns="71437" bIns="71437" numCol="1" anchor="ctr">
              <a:noAutofit/>
            </a:bodyPr>
            <a:lstStyle/>
            <a:p>
              <a:pPr>
                <a:defRPr sz="3600"/>
              </a:pPr>
              <a:endParaRPr/>
            </a:p>
          </p:txBody>
        </p:sp>
        <p:sp>
          <p:nvSpPr>
            <p:cNvPr id="481" name="Shape 481"/>
            <p:cNvSpPr/>
            <p:nvPr/>
          </p:nvSpPr>
          <p:spPr>
            <a:xfrm>
              <a:off x="16562024" y="3308277"/>
              <a:ext cx="550801" cy="552584"/>
            </a:xfrm>
            <a:prstGeom prst="ellipse">
              <a:avLst/>
            </a:prstGeom>
            <a:blipFill rotWithShape="1">
              <a:blip r:embed="rId5"/>
              <a:srcRect/>
              <a:tile tx="0" ty="0" sx="100000" sy="100000" flip="none" algn="tl"/>
            </a:blipFill>
            <a:ln w="25400" cap="flat">
              <a:solidFill>
                <a:srgbClr val="000000"/>
              </a:solidFill>
              <a:prstDash val="solid"/>
              <a:miter lim="400000"/>
            </a:ln>
            <a:effectLst/>
          </p:spPr>
          <p:txBody>
            <a:bodyPr wrap="square" lIns="71437" tIns="71437" rIns="71437" bIns="71437" numCol="1" anchor="ctr">
              <a:noAutofit/>
            </a:bodyPr>
            <a:lstStyle/>
            <a:p>
              <a:pPr>
                <a:defRPr sz="3600"/>
              </a:pPr>
              <a:endParaRPr/>
            </a:p>
          </p:txBody>
        </p:sp>
        <p:sp>
          <p:nvSpPr>
            <p:cNvPr id="482" name="Shape 482"/>
            <p:cNvSpPr/>
            <p:nvPr/>
          </p:nvSpPr>
          <p:spPr>
            <a:xfrm>
              <a:off x="1442478" y="8992463"/>
              <a:ext cx="550801" cy="552584"/>
            </a:xfrm>
            <a:prstGeom prst="ellipse">
              <a:avLst/>
            </a:prstGeom>
            <a:blipFill rotWithShape="1">
              <a:blip r:embed="rId6"/>
              <a:srcRect/>
              <a:tile tx="0" ty="0" sx="100000" sy="100000" flip="none" algn="tl"/>
            </a:blipFill>
            <a:ln w="25400" cap="flat">
              <a:solidFill>
                <a:srgbClr val="000000"/>
              </a:solidFill>
              <a:prstDash val="solid"/>
              <a:miter lim="400000"/>
            </a:ln>
            <a:effectLst/>
          </p:spPr>
          <p:txBody>
            <a:bodyPr wrap="square" lIns="71437" tIns="71437" rIns="71437" bIns="71437" numCol="1" anchor="ctr">
              <a:noAutofit/>
            </a:bodyPr>
            <a:lstStyle/>
            <a:p>
              <a:pPr>
                <a:defRPr sz="3600"/>
              </a:pPr>
              <a:endParaRPr/>
            </a:p>
          </p:txBody>
        </p:sp>
        <p:sp>
          <p:nvSpPr>
            <p:cNvPr id="483" name="Shape 483"/>
            <p:cNvSpPr/>
            <p:nvPr/>
          </p:nvSpPr>
          <p:spPr>
            <a:xfrm>
              <a:off x="8495341" y="8992463"/>
              <a:ext cx="550801" cy="552584"/>
            </a:xfrm>
            <a:prstGeom prst="ellipse">
              <a:avLst/>
            </a:prstGeom>
            <a:blipFill rotWithShape="1">
              <a:blip r:embed="rId7"/>
              <a:srcRect/>
              <a:tile tx="0" ty="0" sx="100000" sy="100000" flip="none" algn="tl"/>
            </a:blipFill>
            <a:ln w="25400" cap="flat">
              <a:solidFill>
                <a:srgbClr val="000000"/>
              </a:solidFill>
              <a:prstDash val="solid"/>
              <a:miter lim="400000"/>
            </a:ln>
            <a:effectLst/>
          </p:spPr>
          <p:txBody>
            <a:bodyPr wrap="square" lIns="71437" tIns="71437" rIns="71437" bIns="71437" numCol="1" anchor="ctr">
              <a:noAutofit/>
            </a:bodyPr>
            <a:lstStyle/>
            <a:p>
              <a:pPr>
                <a:defRPr sz="3600"/>
              </a:pPr>
              <a:endParaRPr/>
            </a:p>
          </p:txBody>
        </p:sp>
        <p:sp>
          <p:nvSpPr>
            <p:cNvPr id="484" name="Shape 484"/>
            <p:cNvSpPr/>
            <p:nvPr/>
          </p:nvSpPr>
          <p:spPr>
            <a:xfrm>
              <a:off x="16659060" y="9039742"/>
              <a:ext cx="550801" cy="552584"/>
            </a:xfrm>
            <a:prstGeom prst="ellipse">
              <a:avLst/>
            </a:prstGeom>
            <a:blipFill rotWithShape="1">
              <a:blip r:embed="rId8"/>
              <a:srcRect/>
              <a:tile tx="0" ty="0" sx="100000" sy="100000" flip="none" algn="tl"/>
            </a:blipFill>
            <a:ln w="25400" cap="flat">
              <a:solidFill>
                <a:srgbClr val="000000"/>
              </a:solidFill>
              <a:prstDash val="solid"/>
              <a:miter lim="400000"/>
            </a:ln>
            <a:effectLst/>
          </p:spPr>
          <p:txBody>
            <a:bodyPr wrap="square" lIns="71437" tIns="71437" rIns="71437" bIns="71437" numCol="1" anchor="ctr">
              <a:noAutofit/>
            </a:bodyPr>
            <a:lstStyle/>
            <a:p>
              <a:pPr>
                <a:defRPr sz="3600"/>
              </a:pPr>
              <a:endParaRPr/>
            </a:p>
          </p:txBody>
        </p:sp>
      </p:gr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p:nvPr/>
        </p:nvSpPr>
        <p:spPr>
          <a:xfrm flipH="1" flipV="1">
            <a:off x="11410222" y="5099273"/>
            <a:ext cx="8314078" cy="5475401"/>
          </a:xfrm>
          <a:prstGeom prst="line">
            <a:avLst/>
          </a:prstGeom>
          <a:ln w="114300">
            <a:solidFill>
              <a:srgbClr val="505160"/>
            </a:solidFill>
            <a:miter lim="400000"/>
          </a:ln>
        </p:spPr>
        <p:txBody>
          <a:bodyPr lIns="71437" tIns="71437" rIns="71437" bIns="71437" anchor="ctr"/>
          <a:lstStyle/>
          <a:p>
            <a:pPr>
              <a:defRPr sz="3600"/>
            </a:pPr>
            <a:endParaRPr/>
          </a:p>
        </p:txBody>
      </p:sp>
      <p:sp>
        <p:nvSpPr>
          <p:cNvPr id="488" name="Shape 488"/>
          <p:cNvSpPr/>
          <p:nvPr/>
        </p:nvSpPr>
        <p:spPr>
          <a:xfrm flipV="1">
            <a:off x="11378109" y="5051490"/>
            <a:ext cx="1" cy="5570968"/>
          </a:xfrm>
          <a:prstGeom prst="line">
            <a:avLst/>
          </a:prstGeom>
          <a:ln w="114300">
            <a:solidFill>
              <a:srgbClr val="505160"/>
            </a:solidFill>
            <a:miter lim="400000"/>
          </a:ln>
        </p:spPr>
        <p:txBody>
          <a:bodyPr lIns="71437" tIns="71437" rIns="71437" bIns="71437" anchor="ctr"/>
          <a:lstStyle/>
          <a:p>
            <a:pPr>
              <a:defRPr sz="3600"/>
            </a:pPr>
            <a:endParaRPr/>
          </a:p>
        </p:txBody>
      </p:sp>
      <p:sp>
        <p:nvSpPr>
          <p:cNvPr id="489" name="Shape 489"/>
          <p:cNvSpPr/>
          <p:nvPr/>
        </p:nvSpPr>
        <p:spPr>
          <a:xfrm>
            <a:off x="3626239" y="11512916"/>
            <a:ext cx="2343970"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efficient</a:t>
            </a:r>
          </a:p>
        </p:txBody>
      </p:sp>
      <p:sp>
        <p:nvSpPr>
          <p:cNvPr id="490" name="Shape 490"/>
          <p:cNvSpPr/>
          <p:nvPr/>
        </p:nvSpPr>
        <p:spPr>
          <a:xfrm>
            <a:off x="10313466" y="11512916"/>
            <a:ext cx="3261123"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informative</a:t>
            </a:r>
          </a:p>
        </p:txBody>
      </p:sp>
      <p:sp>
        <p:nvSpPr>
          <p:cNvPr id="491" name="Shape 491"/>
          <p:cNvSpPr/>
          <p:nvPr/>
        </p:nvSpPr>
        <p:spPr>
          <a:xfrm>
            <a:off x="18389102" y="11512916"/>
            <a:ext cx="2733093"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unbiased</a:t>
            </a:r>
          </a:p>
        </p:txBody>
      </p:sp>
      <p:sp>
        <p:nvSpPr>
          <p:cNvPr id="492" name="Shape 492"/>
          <p:cNvSpPr/>
          <p:nvPr/>
        </p:nvSpPr>
        <p:spPr>
          <a:xfrm>
            <a:off x="10194653" y="1269938"/>
            <a:ext cx="2366914"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SMART</a:t>
            </a:r>
          </a:p>
        </p:txBody>
      </p:sp>
      <p:sp>
        <p:nvSpPr>
          <p:cNvPr id="493" name="Shape 493"/>
          <p:cNvSpPr/>
          <p:nvPr/>
        </p:nvSpPr>
        <p:spPr>
          <a:xfrm>
            <a:off x="9512954" y="2111250"/>
            <a:ext cx="4963748" cy="267152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marL="421105" indent="-421105" algn="l">
              <a:buSzPct val="75000"/>
              <a:buChar char="•"/>
              <a:defRPr sz="3000">
                <a:solidFill>
                  <a:srgbClr val="000000"/>
                </a:solidFill>
                <a:latin typeface="Futura"/>
                <a:ea typeface="Futura"/>
                <a:cs typeface="Futura"/>
                <a:sym typeface="Futura"/>
              </a:defRPr>
            </a:pPr>
            <a:r>
              <a:t>autonomous</a:t>
            </a:r>
          </a:p>
          <a:p>
            <a:pPr marL="421105" indent="-421105" algn="l">
              <a:buSzPct val="75000"/>
              <a:buChar char="•"/>
              <a:defRPr sz="3000">
                <a:solidFill>
                  <a:srgbClr val="000000"/>
                </a:solidFill>
                <a:latin typeface="Futura"/>
                <a:ea typeface="Futura"/>
                <a:cs typeface="Futura"/>
                <a:sym typeface="Futura"/>
              </a:defRPr>
            </a:pPr>
            <a:r>
              <a:t>previous data used</a:t>
            </a:r>
          </a:p>
          <a:p>
            <a:pPr marL="421105" indent="-421105" algn="l">
              <a:buSzPct val="75000"/>
              <a:buChar char="•"/>
              <a:defRPr sz="3000">
                <a:solidFill>
                  <a:srgbClr val="000000"/>
                </a:solidFill>
                <a:latin typeface="Futura"/>
                <a:ea typeface="Futura"/>
                <a:cs typeface="Futura"/>
                <a:sym typeface="Futura"/>
              </a:defRPr>
            </a:pPr>
            <a:r>
              <a:t>info on quality</a:t>
            </a:r>
          </a:p>
          <a:p>
            <a:pPr marL="421105" indent="-421105" algn="l">
              <a:buSzPct val="75000"/>
              <a:buChar char="•"/>
              <a:defRPr sz="3000">
                <a:solidFill>
                  <a:srgbClr val="000000"/>
                </a:solidFill>
                <a:latin typeface="Futura"/>
                <a:ea typeface="Futura"/>
                <a:cs typeface="Futura"/>
                <a:sym typeface="Futura"/>
              </a:defRPr>
            </a:pPr>
            <a:r>
              <a:t>no knowledge of past, unrelated experiments</a:t>
            </a:r>
          </a:p>
        </p:txBody>
      </p:sp>
      <p:sp>
        <p:nvSpPr>
          <p:cNvPr id="494" name="Shape 494"/>
          <p:cNvSpPr/>
          <p:nvPr/>
        </p:nvSpPr>
        <p:spPr>
          <a:xfrm flipV="1">
            <a:off x="4550453" y="5111635"/>
            <a:ext cx="6815782" cy="5450678"/>
          </a:xfrm>
          <a:prstGeom prst="line">
            <a:avLst/>
          </a:prstGeom>
          <a:ln w="114300">
            <a:solidFill>
              <a:srgbClr val="505160"/>
            </a:solidFill>
            <a:miter lim="400000"/>
          </a:ln>
        </p:spPr>
        <p:txBody>
          <a:bodyPr lIns="71437" tIns="71437" rIns="71437" bIns="71437" anchor="ctr"/>
          <a:lstStyle/>
          <a:p>
            <a:pPr>
              <a:defRPr sz="3600"/>
            </a:pPr>
            <a:endParaRPr/>
          </a:p>
        </p:txBody>
      </p:sp>
      <p:sp>
        <p:nvSpPr>
          <p:cNvPr id="495" name="Shape 495"/>
          <p:cNvSpPr/>
          <p:nvPr/>
        </p:nvSpPr>
        <p:spPr>
          <a:xfrm>
            <a:off x="11131261" y="4795477"/>
            <a:ext cx="541156" cy="542908"/>
          </a:xfrm>
          <a:prstGeom prst="ellipse">
            <a:avLst/>
          </a:prstGeom>
          <a:blipFill>
            <a:blip r:embed="rId2"/>
          </a:blipFill>
          <a:ln w="25400">
            <a:solidFill>
              <a:srgbClr val="000000"/>
            </a:solidFill>
            <a:miter lim="400000"/>
          </a:ln>
        </p:spPr>
        <p:txBody>
          <a:bodyPr lIns="71437" tIns="71437" rIns="71437" bIns="71437" anchor="ctr"/>
          <a:lstStyle/>
          <a:p>
            <a:pPr>
              <a:defRPr sz="3600"/>
            </a:pPr>
            <a:endParaRPr/>
          </a:p>
        </p:txBody>
      </p:sp>
      <p:sp>
        <p:nvSpPr>
          <p:cNvPr id="496" name="Shape 496"/>
          <p:cNvSpPr/>
          <p:nvPr/>
        </p:nvSpPr>
        <p:spPr>
          <a:xfrm>
            <a:off x="4244369" y="10335640"/>
            <a:ext cx="541155" cy="542907"/>
          </a:xfrm>
          <a:prstGeom prst="ellipse">
            <a:avLst/>
          </a:prstGeom>
          <a:blipFill>
            <a:blip r:embed="rId3"/>
          </a:blipFill>
          <a:ln w="25400">
            <a:solidFill>
              <a:srgbClr val="000000"/>
            </a:solidFill>
            <a:miter lim="400000"/>
          </a:ln>
        </p:spPr>
        <p:txBody>
          <a:bodyPr lIns="71437" tIns="71437" rIns="71437" bIns="71437" anchor="ctr"/>
          <a:lstStyle/>
          <a:p>
            <a:pPr>
              <a:defRPr sz="3600"/>
            </a:pPr>
            <a:endParaRPr/>
          </a:p>
        </p:txBody>
      </p:sp>
      <p:sp>
        <p:nvSpPr>
          <p:cNvPr id="497" name="Shape 497"/>
          <p:cNvSpPr/>
          <p:nvPr/>
        </p:nvSpPr>
        <p:spPr>
          <a:xfrm>
            <a:off x="11094832" y="10394749"/>
            <a:ext cx="541156" cy="542907"/>
          </a:xfrm>
          <a:prstGeom prst="ellipse">
            <a:avLst/>
          </a:prstGeom>
          <a:blipFill>
            <a:blip r:embed="rId3"/>
          </a:blipFill>
          <a:ln w="25400">
            <a:solidFill>
              <a:srgbClr val="000000"/>
            </a:solidFill>
            <a:miter lim="400000"/>
          </a:ln>
        </p:spPr>
        <p:txBody>
          <a:bodyPr lIns="71437" tIns="71437" rIns="71437" bIns="71437" anchor="ctr"/>
          <a:lstStyle/>
          <a:p>
            <a:pPr>
              <a:defRPr sz="3600"/>
            </a:pPr>
            <a:endParaRPr/>
          </a:p>
        </p:txBody>
      </p:sp>
      <p:sp>
        <p:nvSpPr>
          <p:cNvPr id="498" name="Shape 498"/>
          <p:cNvSpPr/>
          <p:nvPr/>
        </p:nvSpPr>
        <p:spPr>
          <a:xfrm>
            <a:off x="19485071" y="10335640"/>
            <a:ext cx="541155" cy="542907"/>
          </a:xfrm>
          <a:prstGeom prst="ellipse">
            <a:avLst/>
          </a:prstGeom>
          <a:blipFill>
            <a:blip r:embed="rId3"/>
          </a:blipFill>
          <a:ln w="25400">
            <a:solidFill>
              <a:srgbClr val="000000"/>
            </a:solidFill>
            <a:miter lim="400000"/>
          </a:ln>
        </p:spPr>
        <p:txBody>
          <a:bodyPr lIns="71437" tIns="71437" rIns="71437" bIns="71437" anchor="ctr"/>
          <a:lstStyle/>
          <a:p>
            <a:pPr>
              <a:defRPr sz="3600"/>
            </a:pPr>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2" name="Group 502"/>
          <p:cNvGrpSpPr/>
          <p:nvPr/>
        </p:nvGrpSpPr>
        <p:grpSpPr>
          <a:xfrm>
            <a:off x="2817022" y="729751"/>
            <a:ext cx="19357177" cy="5236854"/>
            <a:chOff x="0" y="0"/>
            <a:chExt cx="18749953" cy="4630191"/>
          </a:xfrm>
        </p:grpSpPr>
        <p:sp>
          <p:nvSpPr>
            <p:cNvPr id="500" name="Shape 500"/>
            <p:cNvSpPr/>
            <p:nvPr/>
          </p:nvSpPr>
          <p:spPr>
            <a:xfrm>
              <a:off x="0" y="0"/>
              <a:ext cx="18749954" cy="4630192"/>
            </a:xfrm>
            <a:prstGeom prst="roundRect">
              <a:avLst>
                <a:gd name="adj" fmla="val 15000"/>
              </a:avLst>
            </a:prstGeom>
            <a:solidFill>
              <a:srgbClr val="000000"/>
            </a:solidFill>
            <a:ln w="12700" cap="flat">
              <a:noFill/>
              <a:miter lim="400000"/>
            </a:ln>
            <a:effectLst/>
          </p:spPr>
          <p:txBody>
            <a:bodyPr wrap="square" lIns="71437" tIns="71437" rIns="71437" bIns="71437" numCol="1" anchor="ctr">
              <a:noAutofit/>
            </a:bodyPr>
            <a:lstStyle/>
            <a:p>
              <a:pPr>
                <a:defRPr sz="3600"/>
              </a:pPr>
              <a:endParaRPr/>
            </a:p>
          </p:txBody>
        </p:sp>
        <p:sp>
          <p:nvSpPr>
            <p:cNvPr id="501" name="Shape 501"/>
            <p:cNvSpPr/>
            <p:nvPr/>
          </p:nvSpPr>
          <p:spPr>
            <a:xfrm>
              <a:off x="3278299" y="240176"/>
              <a:ext cx="12276980" cy="39020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71437" tIns="71437" rIns="71437" bIns="71437" numCol="1" anchor="ctr">
              <a:spAutoFit/>
            </a:bodyPr>
            <a:lstStyle/>
            <a:p>
              <a:pPr defTabSz="457200">
                <a:lnSpc>
                  <a:spcPts val="9800"/>
                </a:lnSpc>
                <a:spcBef>
                  <a:spcPts val="1200"/>
                </a:spcBef>
                <a:defRPr sz="6000" b="1">
                  <a:solidFill>
                    <a:srgbClr val="FBAD2A"/>
                  </a:solidFill>
                  <a:latin typeface="Rockwell"/>
                  <a:ea typeface="Rockwell"/>
                  <a:cs typeface="Rockwell"/>
                  <a:sym typeface="Rockwell"/>
                </a:defRPr>
              </a:pPr>
              <a:r>
                <a:t>Autonomous</a:t>
              </a:r>
            </a:p>
            <a:p>
              <a:pPr defTabSz="457200">
                <a:lnSpc>
                  <a:spcPts val="9600"/>
                </a:lnSpc>
                <a:spcBef>
                  <a:spcPts val="1200"/>
                </a:spcBef>
                <a:defRPr sz="5866" b="1">
                  <a:solidFill>
                    <a:srgbClr val="FBAD2A"/>
                  </a:solidFill>
                  <a:latin typeface="Rockwell"/>
                  <a:ea typeface="Rockwell"/>
                  <a:cs typeface="Rockwell"/>
                  <a:sym typeface="Rockwell"/>
                </a:defRPr>
              </a:pPr>
              <a:r>
                <a:t>X-Ray Scattering Experiments </a:t>
              </a:r>
            </a:p>
            <a:p>
              <a:pPr defTabSz="457200">
                <a:lnSpc>
                  <a:spcPts val="7400"/>
                </a:lnSpc>
                <a:spcBef>
                  <a:spcPts val="1200"/>
                </a:spcBef>
                <a:defRPr sz="4000" b="1">
                  <a:solidFill>
                    <a:srgbClr val="FBAD2A"/>
                  </a:solidFill>
                  <a:latin typeface="Rockwell"/>
                  <a:ea typeface="Rockwell"/>
                  <a:cs typeface="Rockwell"/>
                  <a:sym typeface="Rockwell"/>
                </a:defRPr>
              </a:pPr>
              <a:r>
                <a:t>through </a:t>
              </a:r>
            </a:p>
            <a:p>
              <a:pPr defTabSz="457200">
                <a:lnSpc>
                  <a:spcPts val="9600"/>
                </a:lnSpc>
                <a:spcBef>
                  <a:spcPts val="1200"/>
                </a:spcBef>
                <a:defRPr sz="5866" b="1">
                  <a:solidFill>
                    <a:srgbClr val="5219BB"/>
                  </a:solidFill>
                  <a:latin typeface="Rockwell"/>
                  <a:ea typeface="Rockwell"/>
                  <a:cs typeface="Rockwell"/>
                  <a:sym typeface="Rockwell"/>
                </a:defRPr>
              </a:pPr>
              <a:r>
                <a:rPr>
                  <a:solidFill>
                    <a:srgbClr val="FBAD2A"/>
                  </a:solidFill>
                </a:rPr>
                <a:t>Surrogate Models </a:t>
              </a:r>
              <a:r>
                <a:rPr sz="4000">
                  <a:solidFill>
                    <a:srgbClr val="FBAD2A"/>
                  </a:solidFill>
                </a:rPr>
                <a:t>and</a:t>
              </a:r>
              <a:r>
                <a:rPr>
                  <a:solidFill>
                    <a:srgbClr val="FBAD2A"/>
                  </a:solidFill>
                </a:rPr>
                <a:t> Optimization</a:t>
              </a:r>
            </a:p>
          </p:txBody>
        </p:sp>
      </p:grpSp>
      <p:sp>
        <p:nvSpPr>
          <p:cNvPr id="503" name="Shape 503"/>
          <p:cNvSpPr/>
          <p:nvPr/>
        </p:nvSpPr>
        <p:spPr>
          <a:xfrm>
            <a:off x="2186615" y="7749395"/>
            <a:ext cx="7885027"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Computing an error surface</a:t>
            </a:r>
          </a:p>
        </p:txBody>
      </p:sp>
      <p:sp>
        <p:nvSpPr>
          <p:cNvPr id="504" name="Shape 504"/>
          <p:cNvSpPr/>
          <p:nvPr/>
        </p:nvSpPr>
        <p:spPr>
          <a:xfrm>
            <a:off x="8661100" y="9724838"/>
            <a:ext cx="8343604" cy="1666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a:solidFill>
                  <a:srgbClr val="000000"/>
                </a:solidFill>
                <a:latin typeface="Helvetica"/>
                <a:ea typeface="Helvetica"/>
                <a:cs typeface="Helvetica"/>
                <a:sym typeface="Helvetica"/>
              </a:defRPr>
            </a:pPr>
            <a:r>
              <a:t>Finding the Maximum of the </a:t>
            </a:r>
          </a:p>
          <a:p>
            <a:pPr>
              <a:defRPr>
                <a:solidFill>
                  <a:srgbClr val="000000"/>
                </a:solidFill>
                <a:latin typeface="Helvetica"/>
                <a:ea typeface="Helvetica"/>
                <a:cs typeface="Helvetica"/>
                <a:sym typeface="Helvetica"/>
              </a:defRPr>
            </a:pPr>
            <a:r>
              <a:t>Error Surface</a:t>
            </a:r>
          </a:p>
        </p:txBody>
      </p:sp>
      <p:sp>
        <p:nvSpPr>
          <p:cNvPr id="505" name="Shape 505"/>
          <p:cNvSpPr/>
          <p:nvPr/>
        </p:nvSpPr>
        <p:spPr>
          <a:xfrm>
            <a:off x="13980193" y="12068437"/>
            <a:ext cx="799075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Current and Future Projects</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oup 145"/>
          <p:cNvGrpSpPr/>
          <p:nvPr/>
        </p:nvGrpSpPr>
        <p:grpSpPr>
          <a:xfrm>
            <a:off x="961431" y="992135"/>
            <a:ext cx="31291756" cy="18227659"/>
            <a:chOff x="0" y="0"/>
            <a:chExt cx="31291755" cy="18227657"/>
          </a:xfrm>
        </p:grpSpPr>
        <p:grpSp>
          <p:nvGrpSpPr>
            <p:cNvPr id="141" name="Group 141"/>
            <p:cNvGrpSpPr/>
            <p:nvPr/>
          </p:nvGrpSpPr>
          <p:grpSpPr>
            <a:xfrm>
              <a:off x="0" y="0"/>
              <a:ext cx="31291756" cy="18227658"/>
              <a:chOff x="0" y="0"/>
              <a:chExt cx="31291755" cy="18227657"/>
            </a:xfrm>
          </p:grpSpPr>
          <p:sp>
            <p:nvSpPr>
              <p:cNvPr id="130" name="Shape 130"/>
              <p:cNvSpPr/>
              <p:nvPr/>
            </p:nvSpPr>
            <p:spPr>
              <a:xfrm rot="300000">
                <a:off x="13464178" y="9282024"/>
                <a:ext cx="3417439" cy="1687747"/>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600"/>
                </a:pPr>
                <a:endParaRPr/>
              </a:p>
            </p:txBody>
          </p:sp>
          <p:pic>
            <p:nvPicPr>
              <p:cNvPr id="131" name="GeneralSetup.png"/>
              <p:cNvPicPr>
                <a:picLocks noChangeAspect="1"/>
              </p:cNvPicPr>
              <p:nvPr/>
            </p:nvPicPr>
            <p:blipFill>
              <a:blip r:embed="rId3">
                <a:extLst/>
              </a:blip>
              <a:srcRect/>
              <a:stretch>
                <a:fillRect/>
              </a:stretch>
            </p:blipFill>
            <p:spPr>
              <a:xfrm>
                <a:off x="366863" y="0"/>
                <a:ext cx="22792713" cy="18227658"/>
              </a:xfrm>
              <a:prstGeom prst="rect">
                <a:avLst/>
              </a:prstGeom>
              <a:ln w="12700" cap="flat">
                <a:noFill/>
                <a:miter lim="400000"/>
              </a:ln>
              <a:effectLst/>
            </p:spPr>
          </p:pic>
          <p:grpSp>
            <p:nvGrpSpPr>
              <p:cNvPr id="136" name="Group 136"/>
              <p:cNvGrpSpPr/>
              <p:nvPr/>
            </p:nvGrpSpPr>
            <p:grpSpPr>
              <a:xfrm>
                <a:off x="0" y="10125897"/>
                <a:ext cx="27593547" cy="8101761"/>
                <a:chOff x="0" y="0"/>
                <a:chExt cx="27593546" cy="8101760"/>
              </a:xfrm>
            </p:grpSpPr>
            <p:sp>
              <p:nvSpPr>
                <p:cNvPr id="132" name="Shape 132"/>
                <p:cNvSpPr/>
                <p:nvPr/>
              </p:nvSpPr>
              <p:spPr>
                <a:xfrm>
                  <a:off x="0" y="0"/>
                  <a:ext cx="5614929" cy="3423323"/>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600"/>
                  </a:pPr>
                  <a:endParaRPr/>
                </a:p>
              </p:txBody>
            </p:sp>
            <p:sp>
              <p:nvSpPr>
                <p:cNvPr id="133" name="Shape 133"/>
                <p:cNvSpPr/>
                <p:nvPr/>
              </p:nvSpPr>
              <p:spPr>
                <a:xfrm>
                  <a:off x="5614928" y="702918"/>
                  <a:ext cx="3527909" cy="2720405"/>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600"/>
                  </a:pPr>
                  <a:endParaRPr/>
                </a:p>
              </p:txBody>
            </p:sp>
            <p:sp>
              <p:nvSpPr>
                <p:cNvPr id="134" name="Shape 134"/>
                <p:cNvSpPr/>
                <p:nvPr/>
              </p:nvSpPr>
              <p:spPr>
                <a:xfrm>
                  <a:off x="0" y="3423322"/>
                  <a:ext cx="9142838" cy="2720405"/>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600"/>
                  </a:pPr>
                  <a:endParaRPr/>
                </a:p>
              </p:txBody>
            </p:sp>
            <p:sp>
              <p:nvSpPr>
                <p:cNvPr id="135" name="Shape 135"/>
                <p:cNvSpPr/>
                <p:nvPr/>
              </p:nvSpPr>
              <p:spPr>
                <a:xfrm>
                  <a:off x="9142837" y="0"/>
                  <a:ext cx="18450710" cy="8101761"/>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600"/>
                  </a:pPr>
                  <a:endParaRPr/>
                </a:p>
              </p:txBody>
            </p:sp>
          </p:grpSp>
          <p:sp>
            <p:nvSpPr>
              <p:cNvPr id="137" name="Shape 137"/>
              <p:cNvSpPr/>
              <p:nvPr/>
            </p:nvSpPr>
            <p:spPr>
              <a:xfrm>
                <a:off x="23625300" y="7185743"/>
                <a:ext cx="7666456" cy="10335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a:solidFill>
                      <a:srgbClr val="000000"/>
                    </a:solidFill>
                    <a:latin typeface="Helvetica"/>
                    <a:ea typeface="Helvetica"/>
                    <a:cs typeface="Helvetica"/>
                    <a:sym typeface="Helvetica"/>
                  </a:defRPr>
                </a:lvl1pPr>
              </a:lstStyle>
              <a:p>
                <a:r>
                  <a:t>Image Processing</a:t>
                </a:r>
              </a:p>
            </p:txBody>
          </p:sp>
          <p:sp>
            <p:nvSpPr>
              <p:cNvPr id="138" name="Shape 138"/>
              <p:cNvSpPr/>
              <p:nvPr/>
            </p:nvSpPr>
            <p:spPr>
              <a:xfrm>
                <a:off x="23625300" y="9666151"/>
                <a:ext cx="4556322" cy="10335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a:solidFill>
                      <a:srgbClr val="000000"/>
                    </a:solidFill>
                    <a:latin typeface="Helvetica"/>
                    <a:ea typeface="Helvetica"/>
                    <a:cs typeface="Helvetica"/>
                    <a:sym typeface="Helvetica"/>
                  </a:defRPr>
                </a:lvl1pPr>
              </a:lstStyle>
              <a:p>
                <a:r>
                  <a:t>Inversions</a:t>
                </a:r>
              </a:p>
            </p:txBody>
          </p:sp>
          <p:sp>
            <p:nvSpPr>
              <p:cNvPr id="139" name="Shape 139"/>
              <p:cNvSpPr/>
              <p:nvPr/>
            </p:nvSpPr>
            <p:spPr>
              <a:xfrm flipH="1">
                <a:off x="16998387" y="3512922"/>
                <a:ext cx="1874880" cy="71868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cap="flat">
                <a:noFill/>
                <a:miter lim="400000"/>
              </a:ln>
              <a:effectLst/>
            </p:spPr>
            <p:txBody>
              <a:bodyPr wrap="square" lIns="71437" tIns="71437" rIns="71437" bIns="71437" numCol="1" anchor="ctr">
                <a:noAutofit/>
              </a:bodyPr>
              <a:lstStyle/>
              <a:p>
                <a:pPr>
                  <a:defRPr sz="3600"/>
                </a:pPr>
                <a:endParaRPr/>
              </a:p>
            </p:txBody>
          </p:sp>
          <p:sp>
            <p:nvSpPr>
              <p:cNvPr id="140" name="Shape 140"/>
              <p:cNvSpPr/>
              <p:nvPr/>
            </p:nvSpPr>
            <p:spPr>
              <a:xfrm>
                <a:off x="18873266" y="3389167"/>
                <a:ext cx="12418490" cy="7310565"/>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600"/>
                </a:pPr>
                <a:endParaRPr/>
              </a:p>
            </p:txBody>
          </p:sp>
        </p:grpSp>
        <p:sp>
          <p:nvSpPr>
            <p:cNvPr id="142" name="Shape 142"/>
            <p:cNvSpPr/>
            <p:nvPr/>
          </p:nvSpPr>
          <p:spPr>
            <a:xfrm>
              <a:off x="6525789" y="7738929"/>
              <a:ext cx="2320760" cy="1374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cap="flat">
              <a:noFill/>
              <a:miter lim="400000"/>
            </a:ln>
            <a:effectLst/>
          </p:spPr>
          <p:txBody>
            <a:bodyPr wrap="square" lIns="71437" tIns="71437" rIns="71437" bIns="71437" numCol="1" anchor="ctr">
              <a:noAutofit/>
            </a:bodyPr>
            <a:lstStyle/>
            <a:p>
              <a:pPr>
                <a:defRPr sz="3600"/>
              </a:pPr>
              <a:endParaRPr/>
            </a:p>
          </p:txBody>
        </p:sp>
        <p:sp>
          <p:nvSpPr>
            <p:cNvPr id="143" name="Shape 143"/>
            <p:cNvSpPr/>
            <p:nvPr/>
          </p:nvSpPr>
          <p:spPr>
            <a:xfrm>
              <a:off x="6231480" y="7843829"/>
              <a:ext cx="294310" cy="1270001"/>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600"/>
              </a:pPr>
              <a:endParaRPr/>
            </a:p>
          </p:txBody>
        </p:sp>
        <p:sp>
          <p:nvSpPr>
            <p:cNvPr id="144" name="Shape 144"/>
            <p:cNvSpPr/>
            <p:nvPr/>
          </p:nvSpPr>
          <p:spPr>
            <a:xfrm>
              <a:off x="5678820" y="9113829"/>
              <a:ext cx="3167729" cy="2129508"/>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600"/>
              </a:pPr>
              <a:endParaRPr/>
            </a:p>
          </p:txBody>
        </p:sp>
      </p:gr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p:nvPr/>
        </p:nvSpPr>
        <p:spPr>
          <a:xfrm>
            <a:off x="592999" y="428687"/>
            <a:ext cx="15932598"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a:solidFill>
                  <a:srgbClr val="000000"/>
                </a:solidFill>
                <a:latin typeface="Helvetica"/>
                <a:ea typeface="Helvetica"/>
                <a:cs typeface="Helvetica"/>
                <a:sym typeface="Helvetica"/>
              </a:defRPr>
            </a:lvl1pPr>
          </a:lstStyle>
          <a:p>
            <a:r>
              <a:t>Building the Error Surface using  Radial Basis Functions</a:t>
            </a:r>
          </a:p>
        </p:txBody>
      </p:sp>
      <p:grpSp>
        <p:nvGrpSpPr>
          <p:cNvPr id="517" name="Group 517"/>
          <p:cNvGrpSpPr/>
          <p:nvPr/>
        </p:nvGrpSpPr>
        <p:grpSpPr>
          <a:xfrm>
            <a:off x="719999" y="1333500"/>
            <a:ext cx="12127677" cy="9129557"/>
            <a:chOff x="0" y="0"/>
            <a:chExt cx="12127676" cy="9129556"/>
          </a:xfrm>
        </p:grpSpPr>
        <p:pic>
          <p:nvPicPr>
            <p:cNvPr id="508" name="figure_1.png"/>
            <p:cNvPicPr>
              <a:picLocks noChangeAspect="1"/>
            </p:cNvPicPr>
            <p:nvPr/>
          </p:nvPicPr>
          <p:blipFill>
            <a:blip r:embed="rId3">
              <a:extLst/>
            </a:blip>
            <a:srcRect l="14775" t="14036" r="11234" b="12123"/>
            <a:stretch>
              <a:fillRect/>
            </a:stretch>
          </p:blipFill>
          <p:spPr>
            <a:xfrm>
              <a:off x="471615" y="255407"/>
              <a:ext cx="11656062" cy="8724371"/>
            </a:xfrm>
            <a:prstGeom prst="rect">
              <a:avLst/>
            </a:prstGeom>
            <a:ln w="12700" cap="flat">
              <a:noFill/>
              <a:miter lim="400000"/>
            </a:ln>
            <a:effectLst/>
          </p:spPr>
        </p:pic>
        <p:sp>
          <p:nvSpPr>
            <p:cNvPr id="509" name="Shape 509"/>
            <p:cNvSpPr/>
            <p:nvPr/>
          </p:nvSpPr>
          <p:spPr>
            <a:xfrm>
              <a:off x="5049499" y="4303969"/>
              <a:ext cx="2323212" cy="1"/>
            </a:xfrm>
            <a:prstGeom prst="line">
              <a:avLst/>
            </a:prstGeom>
            <a:noFill/>
            <a:ln w="88900" cap="flat">
              <a:solidFill>
                <a:srgbClr val="000000"/>
              </a:solidFill>
              <a:prstDash val="solid"/>
              <a:miter lim="400000"/>
              <a:headEnd type="triangle" w="med" len="med"/>
              <a:tailEnd type="triangle" w="med" len="med"/>
            </a:ln>
            <a:effectLst/>
          </p:spPr>
          <p:txBody>
            <a:bodyPr wrap="square" lIns="71437" tIns="71437" rIns="71437" bIns="71437" numCol="1" anchor="ctr">
              <a:noAutofit/>
            </a:bodyPr>
            <a:lstStyle/>
            <a:p>
              <a:pPr>
                <a:defRPr sz="3600"/>
              </a:pPr>
              <a:endParaRPr/>
            </a:p>
          </p:txBody>
        </p:sp>
        <p:sp>
          <p:nvSpPr>
            <p:cNvPr id="510" name="Shape 510"/>
            <p:cNvSpPr/>
            <p:nvPr/>
          </p:nvSpPr>
          <p:spPr>
            <a:xfrm>
              <a:off x="0" y="0"/>
              <a:ext cx="471616" cy="8390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a:solidFill>
                    <a:srgbClr val="000000"/>
                  </a:solidFill>
                </a:defRPr>
              </a:lvl1pPr>
            </a:lstStyle>
            <a:p>
              <a:r>
                <a:t>1</a:t>
              </a:r>
            </a:p>
          </p:txBody>
        </p:sp>
        <p:sp>
          <p:nvSpPr>
            <p:cNvPr id="511" name="Shape 511"/>
            <p:cNvSpPr/>
            <p:nvPr/>
          </p:nvSpPr>
          <p:spPr>
            <a:xfrm>
              <a:off x="0" y="8290540"/>
              <a:ext cx="471616" cy="8390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ctr">
              <a:noAutofit/>
            </a:bodyPr>
            <a:lstStyle>
              <a:lvl1pPr>
                <a:defRPr>
                  <a:solidFill>
                    <a:srgbClr val="000000"/>
                  </a:solidFill>
                </a:defRPr>
              </a:lvl1pPr>
            </a:lstStyle>
            <a:p>
              <a:r>
                <a:t>0</a:t>
              </a:r>
            </a:p>
          </p:txBody>
        </p:sp>
        <p:sp>
          <p:nvSpPr>
            <p:cNvPr id="512" name="Shape 512"/>
            <p:cNvSpPr/>
            <p:nvPr/>
          </p:nvSpPr>
          <p:spPr>
            <a:xfrm>
              <a:off x="639137" y="8721823"/>
              <a:ext cx="5571969"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600"/>
              </a:pPr>
              <a:endParaRPr/>
            </a:p>
          </p:txBody>
        </p:sp>
        <p:sp>
          <p:nvSpPr>
            <p:cNvPr id="513" name="Shape 513"/>
            <p:cNvSpPr/>
            <p:nvPr/>
          </p:nvSpPr>
          <p:spPr>
            <a:xfrm>
              <a:off x="639137" y="431283"/>
              <a:ext cx="5571969"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600"/>
              </a:pPr>
              <a:endParaRPr/>
            </a:p>
          </p:txBody>
        </p:sp>
        <p:pic>
          <p:nvPicPr>
            <p:cNvPr id="514" name="g3677-filtered.png"/>
            <p:cNvPicPr>
              <a:picLocks noChangeAspect="1"/>
            </p:cNvPicPr>
            <p:nvPr/>
          </p:nvPicPr>
          <p:blipFill>
            <a:blip r:embed="rId4">
              <a:extLst/>
            </a:blip>
            <a:srcRect/>
            <a:stretch>
              <a:fillRect/>
            </a:stretch>
          </p:blipFill>
          <p:spPr>
            <a:xfrm>
              <a:off x="7372711" y="5275321"/>
              <a:ext cx="710026" cy="708008"/>
            </a:xfrm>
            <a:prstGeom prst="rect">
              <a:avLst/>
            </a:prstGeom>
            <a:ln w="25400" cap="flat">
              <a:noFill/>
              <a:miter lim="400000"/>
            </a:ln>
            <a:effectLst/>
          </p:spPr>
        </p:pic>
        <p:pic>
          <p:nvPicPr>
            <p:cNvPr id="515" name="g3677-filtered.png"/>
            <p:cNvPicPr>
              <a:picLocks noChangeAspect="1"/>
            </p:cNvPicPr>
            <p:nvPr/>
          </p:nvPicPr>
          <p:blipFill>
            <a:blip r:embed="rId4">
              <a:extLst/>
            </a:blip>
            <a:srcRect/>
            <a:stretch>
              <a:fillRect/>
            </a:stretch>
          </p:blipFill>
          <p:spPr>
            <a:xfrm>
              <a:off x="7017785" y="2683175"/>
              <a:ext cx="710026" cy="708009"/>
            </a:xfrm>
            <a:prstGeom prst="rect">
              <a:avLst/>
            </a:prstGeom>
            <a:ln w="25400" cap="flat">
              <a:noFill/>
              <a:miter lim="400000"/>
            </a:ln>
            <a:effectLst/>
          </p:spPr>
        </p:pic>
        <p:pic>
          <p:nvPicPr>
            <p:cNvPr id="516" name="g3677-filtered.png"/>
            <p:cNvPicPr>
              <a:picLocks noChangeAspect="1"/>
            </p:cNvPicPr>
            <p:nvPr/>
          </p:nvPicPr>
          <p:blipFill>
            <a:blip r:embed="rId4">
              <a:extLst/>
            </a:blip>
            <a:srcRect/>
            <a:stretch>
              <a:fillRect/>
            </a:stretch>
          </p:blipFill>
          <p:spPr>
            <a:xfrm>
              <a:off x="8455616" y="839015"/>
              <a:ext cx="710026" cy="708009"/>
            </a:xfrm>
            <a:prstGeom prst="rect">
              <a:avLst/>
            </a:prstGeom>
            <a:ln w="25400" cap="flat">
              <a:noFill/>
              <a:miter lim="400000"/>
            </a:ln>
            <a:effectLst/>
          </p:spPr>
        </p:pic>
      </p:grpSp>
      <p:grpSp>
        <p:nvGrpSpPr>
          <p:cNvPr id="524" name="Group 524"/>
          <p:cNvGrpSpPr/>
          <p:nvPr/>
        </p:nvGrpSpPr>
        <p:grpSpPr>
          <a:xfrm>
            <a:off x="9349178" y="3707031"/>
            <a:ext cx="15034823" cy="9245598"/>
            <a:chOff x="0" y="0"/>
            <a:chExt cx="15034822" cy="9245597"/>
          </a:xfrm>
        </p:grpSpPr>
        <p:sp>
          <p:nvSpPr>
            <p:cNvPr id="518" name="Shape 518"/>
            <p:cNvSpPr/>
            <p:nvPr/>
          </p:nvSpPr>
          <p:spPr>
            <a:xfrm flipV="1">
              <a:off x="4488235" y="-1"/>
              <a:ext cx="1" cy="5671123"/>
            </a:xfrm>
            <a:prstGeom prst="line">
              <a:avLst/>
            </a:prstGeom>
            <a:noFill/>
            <a:ln w="165100" cap="flat">
              <a:solidFill>
                <a:srgbClr val="000000"/>
              </a:solidFill>
              <a:prstDash val="solid"/>
              <a:miter lim="400000"/>
              <a:tailEnd type="stealth" w="med" len="med"/>
            </a:ln>
            <a:effectLst/>
          </p:spPr>
          <p:txBody>
            <a:bodyPr wrap="square" lIns="71437" tIns="71437" rIns="71437" bIns="71437" numCol="1" anchor="ctr">
              <a:noAutofit/>
            </a:bodyPr>
            <a:lstStyle/>
            <a:p>
              <a:pPr>
                <a:defRPr sz="3600"/>
              </a:pPr>
              <a:endParaRPr/>
            </a:p>
          </p:txBody>
        </p:sp>
        <p:sp>
          <p:nvSpPr>
            <p:cNvPr id="519" name="Shape 519"/>
            <p:cNvSpPr/>
            <p:nvPr/>
          </p:nvSpPr>
          <p:spPr>
            <a:xfrm>
              <a:off x="4478691" y="5703569"/>
              <a:ext cx="9901172" cy="1"/>
            </a:xfrm>
            <a:prstGeom prst="line">
              <a:avLst/>
            </a:prstGeom>
            <a:noFill/>
            <a:ln w="165100" cap="flat">
              <a:solidFill>
                <a:srgbClr val="000000"/>
              </a:solidFill>
              <a:prstDash val="solid"/>
              <a:miter lim="400000"/>
              <a:tailEnd type="stealth" w="med" len="med"/>
            </a:ln>
            <a:effectLst/>
          </p:spPr>
          <p:txBody>
            <a:bodyPr wrap="square" lIns="71437" tIns="71437" rIns="71437" bIns="71437" numCol="1" anchor="ctr">
              <a:noAutofit/>
            </a:bodyPr>
            <a:lstStyle/>
            <a:p>
              <a:pPr>
                <a:defRPr sz="3600"/>
              </a:pPr>
              <a:endParaRPr/>
            </a:p>
          </p:txBody>
        </p:sp>
        <p:sp>
          <p:nvSpPr>
            <p:cNvPr id="520" name="Shape 520"/>
            <p:cNvSpPr/>
            <p:nvPr/>
          </p:nvSpPr>
          <p:spPr>
            <a:xfrm flipH="1">
              <a:off x="-1" y="5697631"/>
              <a:ext cx="4484755" cy="2684612"/>
            </a:xfrm>
            <a:prstGeom prst="line">
              <a:avLst/>
            </a:prstGeom>
            <a:noFill/>
            <a:ln w="165100" cap="flat">
              <a:solidFill>
                <a:srgbClr val="000000"/>
              </a:solidFill>
              <a:prstDash val="solid"/>
              <a:miter lim="400000"/>
              <a:tailEnd type="stealth" w="med" len="med"/>
            </a:ln>
            <a:effectLst/>
          </p:spPr>
          <p:txBody>
            <a:bodyPr wrap="square" lIns="71437" tIns="71437" rIns="71437" bIns="71437" numCol="1" anchor="ctr">
              <a:noAutofit/>
            </a:bodyPr>
            <a:lstStyle/>
            <a:p>
              <a:pPr>
                <a:defRPr sz="3600"/>
              </a:pPr>
              <a:endParaRPr/>
            </a:p>
          </p:txBody>
        </p:sp>
        <p:pic>
          <p:nvPicPr>
            <p:cNvPr id="521" name="Untitled.pdf"/>
            <p:cNvPicPr>
              <a:picLocks noChangeAspect="1"/>
            </p:cNvPicPr>
            <p:nvPr/>
          </p:nvPicPr>
          <p:blipFill>
            <a:blip r:embed="rId5">
              <a:extLst/>
            </a:blip>
            <a:stretch>
              <a:fillRect/>
            </a:stretch>
          </p:blipFill>
          <p:spPr>
            <a:xfrm>
              <a:off x="1941129" y="87849"/>
              <a:ext cx="2008327" cy="714502"/>
            </a:xfrm>
            <a:prstGeom prst="rect">
              <a:avLst/>
            </a:prstGeom>
            <a:ln w="12700" cap="flat">
              <a:noFill/>
              <a:miter lim="400000"/>
            </a:ln>
            <a:effectLst/>
          </p:spPr>
        </p:pic>
        <p:pic>
          <p:nvPicPr>
            <p:cNvPr id="522" name="Untitled.pdf"/>
            <p:cNvPicPr>
              <a:picLocks noChangeAspect="1"/>
            </p:cNvPicPr>
            <p:nvPr/>
          </p:nvPicPr>
          <p:blipFill>
            <a:blip r:embed="rId6">
              <a:extLst/>
            </a:blip>
            <a:stretch>
              <a:fillRect/>
            </a:stretch>
          </p:blipFill>
          <p:spPr>
            <a:xfrm>
              <a:off x="0" y="8531096"/>
              <a:ext cx="654959" cy="714501"/>
            </a:xfrm>
            <a:prstGeom prst="rect">
              <a:avLst/>
            </a:prstGeom>
            <a:ln w="12700" cap="flat">
              <a:noFill/>
              <a:miter lim="400000"/>
            </a:ln>
            <a:effectLst/>
          </p:spPr>
        </p:pic>
        <p:pic>
          <p:nvPicPr>
            <p:cNvPr id="523" name="Untitled.pdf"/>
            <p:cNvPicPr>
              <a:picLocks noChangeAspect="1"/>
            </p:cNvPicPr>
            <p:nvPr/>
          </p:nvPicPr>
          <p:blipFill>
            <a:blip r:embed="rId7">
              <a:extLst/>
            </a:blip>
            <a:stretch>
              <a:fillRect/>
            </a:stretch>
          </p:blipFill>
          <p:spPr>
            <a:xfrm>
              <a:off x="14379863" y="5956622"/>
              <a:ext cx="654959" cy="506105"/>
            </a:xfrm>
            <a:prstGeom prst="rect">
              <a:avLst/>
            </a:prstGeom>
            <a:ln w="12700" cap="flat">
              <a:noFill/>
              <a:miter lim="400000"/>
            </a:ln>
            <a:effectLst/>
          </p:spPr>
        </p:pic>
      </p:grpSp>
      <p:pic>
        <p:nvPicPr>
          <p:cNvPr id="525" name="figure.png"/>
          <p:cNvPicPr>
            <a:picLocks noChangeAspect="1"/>
          </p:cNvPicPr>
          <p:nvPr/>
        </p:nvPicPr>
        <p:blipFill>
          <a:blip r:embed="rId8">
            <a:extLst/>
          </a:blip>
          <a:srcRect l="26456" t="21208" r="20095" b="27201"/>
          <a:stretch>
            <a:fillRect/>
          </a:stretch>
        </p:blipFill>
        <p:spPr>
          <a:xfrm>
            <a:off x="11406978" y="5765800"/>
            <a:ext cx="11852757" cy="6753787"/>
          </a:xfrm>
          <a:prstGeom prst="rect">
            <a:avLst/>
          </a:prstGeom>
          <a:ln w="12700">
            <a:miter lim="400000"/>
          </a:ln>
        </p:spPr>
      </p:pic>
      <p:sp>
        <p:nvSpPr>
          <p:cNvPr id="526" name="Shape 526"/>
          <p:cNvSpPr/>
          <p:nvPr/>
        </p:nvSpPr>
        <p:spPr>
          <a:xfrm flipH="1">
            <a:off x="22322288" y="9407917"/>
            <a:ext cx="961541" cy="1"/>
          </a:xfrm>
          <a:prstGeom prst="line">
            <a:avLst/>
          </a:prstGeom>
          <a:ln w="165100">
            <a:solidFill>
              <a:srgbClr val="000000"/>
            </a:solidFill>
            <a:miter lim="400000"/>
          </a:ln>
        </p:spPr>
        <p:txBody>
          <a:bodyPr lIns="71437" tIns="71437" rIns="71437" bIns="71437" anchor="ctr"/>
          <a:lstStyle/>
          <a:p>
            <a:pPr>
              <a:defRPr sz="3600"/>
            </a:pPr>
            <a:endParaRPr/>
          </a:p>
        </p:txBody>
      </p:sp>
      <p:sp>
        <p:nvSpPr>
          <p:cNvPr id="527" name="Shape 527"/>
          <p:cNvSpPr/>
          <p:nvPr/>
        </p:nvSpPr>
        <p:spPr>
          <a:xfrm flipH="1">
            <a:off x="16443914" y="9407917"/>
            <a:ext cx="1778801" cy="1"/>
          </a:xfrm>
          <a:prstGeom prst="line">
            <a:avLst/>
          </a:prstGeom>
          <a:ln w="165100">
            <a:solidFill>
              <a:srgbClr val="000000"/>
            </a:solidFill>
            <a:miter lim="400000"/>
          </a:ln>
        </p:spPr>
        <p:txBody>
          <a:bodyPr lIns="71437" tIns="71437" rIns="71437" bIns="71437" anchor="ctr"/>
          <a:lstStyle/>
          <a:p>
            <a:pPr>
              <a:defRPr sz="3600"/>
            </a:pPr>
            <a:endParaRPr/>
          </a:p>
        </p:txBody>
      </p:sp>
      <p:sp>
        <p:nvSpPr>
          <p:cNvPr id="528" name="Shape 528"/>
          <p:cNvSpPr/>
          <p:nvPr/>
        </p:nvSpPr>
        <p:spPr>
          <a:xfrm flipV="1">
            <a:off x="13834799" y="5303838"/>
            <a:ext cx="1" cy="1353981"/>
          </a:xfrm>
          <a:prstGeom prst="line">
            <a:avLst/>
          </a:prstGeom>
          <a:ln w="165100">
            <a:solidFill>
              <a:srgbClr val="000000"/>
            </a:solidFill>
            <a:miter lim="400000"/>
          </a:ln>
        </p:spPr>
        <p:txBody>
          <a:bodyPr lIns="71437" tIns="71437" rIns="71437" bIns="71437" anchor="ctr"/>
          <a:lstStyle/>
          <a:p>
            <a:pPr>
              <a:defRPr sz="3600"/>
            </a:pPr>
            <a:endParaRPr/>
          </a:p>
        </p:txBody>
      </p:sp>
      <p:sp>
        <p:nvSpPr>
          <p:cNvPr id="529" name="Shape 529"/>
          <p:cNvSpPr/>
          <p:nvPr/>
        </p:nvSpPr>
        <p:spPr>
          <a:xfrm flipH="1">
            <a:off x="10154339" y="9955659"/>
            <a:ext cx="2755313" cy="1649705"/>
          </a:xfrm>
          <a:prstGeom prst="line">
            <a:avLst/>
          </a:prstGeom>
          <a:ln w="165100">
            <a:solidFill>
              <a:srgbClr val="000000"/>
            </a:solidFill>
            <a:miter lim="400000"/>
          </a:ln>
        </p:spPr>
        <p:txBody>
          <a:bodyPr lIns="71437" tIns="71437" rIns="71437" bIns="71437" anchor="ctr"/>
          <a:lstStyle/>
          <a:p>
            <a:pPr>
              <a:defRPr sz="3600"/>
            </a:pPr>
            <a:endParaRPr/>
          </a:p>
        </p:txBody>
      </p:sp>
      <p:sp>
        <p:nvSpPr>
          <p:cNvPr id="530" name="Shape 530"/>
          <p:cNvSpPr/>
          <p:nvPr/>
        </p:nvSpPr>
        <p:spPr>
          <a:xfrm>
            <a:off x="10797765" y="3707031"/>
            <a:ext cx="2658451" cy="1270001"/>
          </a:xfrm>
          <a:prstGeom prst="rect">
            <a:avLst/>
          </a:prstGeom>
          <a:solidFill>
            <a:srgbClr val="FFFFFF"/>
          </a:solidFill>
          <a:ln w="12700">
            <a:miter lim="400000"/>
          </a:ln>
        </p:spPr>
        <p:txBody>
          <a:bodyPr lIns="71437" tIns="71437" rIns="71437" bIns="71437" anchor="ctr"/>
          <a:lstStyle/>
          <a:p>
            <a:pPr>
              <a:defRPr sz="3600"/>
            </a:pPr>
            <a:endParaRPr/>
          </a:p>
        </p:txBody>
      </p:sp>
      <p:pic>
        <p:nvPicPr>
          <p:cNvPr id="531" name="Untitled.pdf"/>
          <p:cNvPicPr>
            <a:picLocks noChangeAspect="1"/>
          </p:cNvPicPr>
          <p:nvPr/>
        </p:nvPicPr>
        <p:blipFill>
          <a:blip r:embed="rId5">
            <a:extLst/>
          </a:blip>
          <a:stretch>
            <a:fillRect/>
          </a:stretch>
        </p:blipFill>
        <p:spPr>
          <a:xfrm>
            <a:off x="10976722" y="3843527"/>
            <a:ext cx="2479494" cy="882128"/>
          </a:xfrm>
          <a:prstGeom prst="rect">
            <a:avLst/>
          </a:prstGeom>
          <a:ln w="12700">
            <a:miter lim="400000"/>
          </a:ln>
        </p:spPr>
      </p:pic>
      <p:pic>
        <p:nvPicPr>
          <p:cNvPr id="532" name="Screen Shot 2018-05-01 at 12.36.07 PM.png"/>
          <p:cNvPicPr>
            <a:picLocks noChangeAspect="1"/>
          </p:cNvPicPr>
          <p:nvPr/>
        </p:nvPicPr>
        <p:blipFill>
          <a:blip r:embed="rId9">
            <a:extLst/>
          </a:blip>
          <a:srcRect l="4243" r="91390"/>
          <a:stretch>
            <a:fillRect/>
          </a:stretch>
        </p:blipFill>
        <p:spPr>
          <a:xfrm>
            <a:off x="10762850" y="3420786"/>
            <a:ext cx="643962" cy="2059385"/>
          </a:xfrm>
          <a:prstGeom prst="rect">
            <a:avLst/>
          </a:prstGeom>
          <a:ln w="12700">
            <a:miter lim="400000"/>
          </a:ln>
        </p:spPr>
      </p:pic>
      <p:pic>
        <p:nvPicPr>
          <p:cNvPr id="533" name="Untitled.pdf"/>
          <p:cNvPicPr>
            <a:picLocks noChangeAspect="1"/>
          </p:cNvPicPr>
          <p:nvPr/>
        </p:nvPicPr>
        <p:blipFill>
          <a:blip r:embed="rId10">
            <a:extLst/>
          </a:blip>
          <a:stretch>
            <a:fillRect/>
          </a:stretch>
        </p:blipFill>
        <p:spPr>
          <a:xfrm>
            <a:off x="13747019" y="1783665"/>
            <a:ext cx="8661401" cy="1409701"/>
          </a:xfrm>
          <a:prstGeom prst="rect">
            <a:avLst/>
          </a:prstGeom>
          <a:ln w="12700">
            <a:miter lim="400000"/>
          </a:ln>
        </p:spPr>
      </p:pic>
      <p:sp>
        <p:nvSpPr>
          <p:cNvPr id="534" name="Shape 534"/>
          <p:cNvSpPr/>
          <p:nvPr/>
        </p:nvSpPr>
        <p:spPr>
          <a:xfrm flipH="1">
            <a:off x="20410096" y="9407917"/>
            <a:ext cx="783708" cy="1"/>
          </a:xfrm>
          <a:prstGeom prst="line">
            <a:avLst/>
          </a:prstGeom>
          <a:ln w="165100">
            <a:solidFill>
              <a:srgbClr val="000000"/>
            </a:solidFill>
            <a:miter lim="400000"/>
          </a:ln>
        </p:spPr>
        <p:txBody>
          <a:bodyPr lIns="71437" tIns="71437" rIns="71437" bIns="71437" anchor="ctr"/>
          <a:lstStyle/>
          <a:p>
            <a:pPr>
              <a:defRPr sz="3600"/>
            </a:pPr>
            <a:endParaRPr/>
          </a:p>
        </p:txBody>
      </p:sp>
      <p:sp>
        <p:nvSpPr>
          <p:cNvPr id="535" name="Shape 535"/>
          <p:cNvSpPr/>
          <p:nvPr/>
        </p:nvSpPr>
        <p:spPr>
          <a:xfrm rot="10800000" flipH="1">
            <a:off x="13755600" y="6657818"/>
            <a:ext cx="167061" cy="1172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0000"/>
          </a:solidFill>
          <a:ln w="12700">
            <a:miter lim="400000"/>
          </a:ln>
        </p:spPr>
        <p:txBody>
          <a:bodyPr lIns="71437" tIns="71437" rIns="71437" bIns="71437" anchor="ctr"/>
          <a:lstStyle/>
          <a:p>
            <a:pPr>
              <a:defRPr sz="3600"/>
            </a:pPr>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p:nvPr/>
        </p:nvSpPr>
        <p:spPr>
          <a:xfrm flipV="1">
            <a:off x="9188984" y="1817798"/>
            <a:ext cx="1" cy="7001608"/>
          </a:xfrm>
          <a:prstGeom prst="line">
            <a:avLst/>
          </a:prstGeom>
          <a:ln w="165100">
            <a:solidFill>
              <a:srgbClr val="000000"/>
            </a:solidFill>
            <a:miter lim="400000"/>
            <a:tailEnd type="stealth"/>
          </a:ln>
        </p:spPr>
        <p:txBody>
          <a:bodyPr lIns="71437" tIns="71437" rIns="71437" bIns="71437" anchor="ctr"/>
          <a:lstStyle/>
          <a:p>
            <a:pPr>
              <a:defRPr sz="3600"/>
            </a:pPr>
            <a:endParaRPr/>
          </a:p>
        </p:txBody>
      </p:sp>
      <p:pic>
        <p:nvPicPr>
          <p:cNvPr id="540" name="Untitled.pdf"/>
          <p:cNvPicPr>
            <a:picLocks noChangeAspect="1"/>
          </p:cNvPicPr>
          <p:nvPr/>
        </p:nvPicPr>
        <p:blipFill>
          <a:blip r:embed="rId3">
            <a:extLst/>
          </a:blip>
          <a:srcRect l="53756" r="35955"/>
          <a:stretch>
            <a:fillRect/>
          </a:stretch>
        </p:blipFill>
        <p:spPr>
          <a:xfrm>
            <a:off x="3609677" y="12130515"/>
            <a:ext cx="308208" cy="1065842"/>
          </a:xfrm>
          <a:prstGeom prst="rect">
            <a:avLst/>
          </a:prstGeom>
          <a:ln w="12700">
            <a:miter lim="400000"/>
          </a:ln>
        </p:spPr>
      </p:pic>
      <p:pic>
        <p:nvPicPr>
          <p:cNvPr id="541" name="Untitled.pdf"/>
          <p:cNvPicPr>
            <a:picLocks noChangeAspect="1"/>
          </p:cNvPicPr>
          <p:nvPr/>
        </p:nvPicPr>
        <p:blipFill>
          <a:blip r:embed="rId4">
            <a:extLst/>
          </a:blip>
          <a:stretch>
            <a:fillRect/>
          </a:stretch>
        </p:blipFill>
        <p:spPr>
          <a:xfrm>
            <a:off x="2839161" y="12359115"/>
            <a:ext cx="808617" cy="882128"/>
          </a:xfrm>
          <a:prstGeom prst="rect">
            <a:avLst/>
          </a:prstGeom>
          <a:ln w="12700">
            <a:miter lim="400000"/>
          </a:ln>
        </p:spPr>
      </p:pic>
      <p:pic>
        <p:nvPicPr>
          <p:cNvPr id="542" name="Untitled.pdf"/>
          <p:cNvPicPr>
            <a:picLocks noChangeAspect="1"/>
          </p:cNvPicPr>
          <p:nvPr/>
        </p:nvPicPr>
        <p:blipFill>
          <a:blip r:embed="rId5">
            <a:extLst/>
          </a:blip>
          <a:stretch>
            <a:fillRect/>
          </a:stretch>
        </p:blipFill>
        <p:spPr>
          <a:xfrm>
            <a:off x="3815586" y="12359115"/>
            <a:ext cx="808617" cy="624841"/>
          </a:xfrm>
          <a:prstGeom prst="rect">
            <a:avLst/>
          </a:prstGeom>
          <a:ln w="12700">
            <a:miter lim="400000"/>
          </a:ln>
        </p:spPr>
      </p:pic>
      <p:sp>
        <p:nvSpPr>
          <p:cNvPr id="543" name="Shape 543"/>
          <p:cNvSpPr/>
          <p:nvPr/>
        </p:nvSpPr>
        <p:spPr>
          <a:xfrm flipV="1">
            <a:off x="9188984" y="2574206"/>
            <a:ext cx="1" cy="925213"/>
          </a:xfrm>
          <a:prstGeom prst="line">
            <a:avLst/>
          </a:prstGeom>
          <a:ln w="165100">
            <a:solidFill>
              <a:srgbClr val="000000"/>
            </a:solidFill>
            <a:miter lim="400000"/>
          </a:ln>
        </p:spPr>
        <p:txBody>
          <a:bodyPr lIns="71437" tIns="71437" rIns="71437" bIns="71437" anchor="ctr"/>
          <a:lstStyle/>
          <a:p>
            <a:pPr>
              <a:defRPr sz="3600"/>
            </a:pPr>
            <a:endParaRPr/>
          </a:p>
        </p:txBody>
      </p:sp>
      <p:sp>
        <p:nvSpPr>
          <p:cNvPr id="544" name="Shape 544"/>
          <p:cNvSpPr/>
          <p:nvPr/>
        </p:nvSpPr>
        <p:spPr>
          <a:xfrm flipV="1">
            <a:off x="9188985" y="6048535"/>
            <a:ext cx="1" cy="2845007"/>
          </a:xfrm>
          <a:prstGeom prst="line">
            <a:avLst/>
          </a:prstGeom>
          <a:ln w="165100">
            <a:solidFill>
              <a:srgbClr val="000000"/>
            </a:solidFill>
            <a:miter lim="400000"/>
          </a:ln>
        </p:spPr>
        <p:txBody>
          <a:bodyPr lIns="71437" tIns="71437" rIns="71437" bIns="71437" anchor="ctr"/>
          <a:lstStyle/>
          <a:p>
            <a:pPr>
              <a:defRPr sz="3600"/>
            </a:pPr>
            <a:endParaRPr/>
          </a:p>
        </p:txBody>
      </p:sp>
      <p:sp>
        <p:nvSpPr>
          <p:cNvPr id="545" name="Shape 545"/>
          <p:cNvSpPr/>
          <p:nvPr/>
        </p:nvSpPr>
        <p:spPr>
          <a:xfrm flipH="1">
            <a:off x="3647777" y="8852134"/>
            <a:ext cx="5536909" cy="3314441"/>
          </a:xfrm>
          <a:prstGeom prst="line">
            <a:avLst/>
          </a:prstGeom>
          <a:ln w="165100">
            <a:solidFill>
              <a:srgbClr val="000000"/>
            </a:solidFill>
            <a:miter lim="400000"/>
            <a:tailEnd type="stealth"/>
          </a:ln>
        </p:spPr>
        <p:txBody>
          <a:bodyPr lIns="71437" tIns="71437" rIns="71437" bIns="71437" anchor="ctr"/>
          <a:lstStyle/>
          <a:p>
            <a:pPr>
              <a:defRPr sz="3600"/>
            </a:pPr>
            <a:endParaRPr/>
          </a:p>
        </p:txBody>
      </p:sp>
      <p:sp>
        <p:nvSpPr>
          <p:cNvPr id="546" name="Shape 546"/>
          <p:cNvSpPr/>
          <p:nvPr/>
        </p:nvSpPr>
        <p:spPr>
          <a:xfrm>
            <a:off x="9106434" y="4805570"/>
            <a:ext cx="165101" cy="12438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0000"/>
          </a:solidFill>
          <a:ln w="12700">
            <a:miter lim="400000"/>
          </a:ln>
        </p:spPr>
        <p:txBody>
          <a:bodyPr lIns="71437" tIns="71437" rIns="71437" bIns="71437" anchor="ctr"/>
          <a:lstStyle/>
          <a:p>
            <a:pPr>
              <a:defRPr sz="3600"/>
            </a:pPr>
            <a:endParaRPr/>
          </a:p>
        </p:txBody>
      </p:sp>
      <p:sp>
        <p:nvSpPr>
          <p:cNvPr id="547" name="Shape 547"/>
          <p:cNvSpPr/>
          <p:nvPr/>
        </p:nvSpPr>
        <p:spPr>
          <a:xfrm flipH="1">
            <a:off x="9188984" y="8855441"/>
            <a:ext cx="586741" cy="1"/>
          </a:xfrm>
          <a:prstGeom prst="line">
            <a:avLst/>
          </a:prstGeom>
          <a:ln w="165100">
            <a:solidFill>
              <a:srgbClr val="000000"/>
            </a:solidFill>
            <a:miter lim="400000"/>
          </a:ln>
        </p:spPr>
        <p:txBody>
          <a:bodyPr lIns="71437" tIns="71437" rIns="71437" bIns="71437" anchor="ctr"/>
          <a:lstStyle/>
          <a:p>
            <a:pPr>
              <a:defRPr sz="3600"/>
            </a:pPr>
            <a:endParaRPr/>
          </a:p>
        </p:txBody>
      </p:sp>
      <p:sp>
        <p:nvSpPr>
          <p:cNvPr id="548" name="Shape 548"/>
          <p:cNvSpPr/>
          <p:nvPr/>
        </p:nvSpPr>
        <p:spPr>
          <a:xfrm>
            <a:off x="495568" y="426741"/>
            <a:ext cx="10566103"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a:solidFill>
                  <a:srgbClr val="000000"/>
                </a:solidFill>
                <a:latin typeface="Helvetica"/>
                <a:ea typeface="Helvetica"/>
                <a:cs typeface="Helvetica"/>
                <a:sym typeface="Helvetica"/>
              </a:defRPr>
            </a:lvl1pPr>
          </a:lstStyle>
          <a:p>
            <a:r>
              <a:t>Near Future: Non-Holonomic System</a:t>
            </a:r>
          </a:p>
        </p:txBody>
      </p:sp>
      <p:sp>
        <p:nvSpPr>
          <p:cNvPr id="549" name="Shape 549"/>
          <p:cNvSpPr/>
          <p:nvPr/>
        </p:nvSpPr>
        <p:spPr>
          <a:xfrm>
            <a:off x="9177201" y="8859466"/>
            <a:ext cx="12224057" cy="1"/>
          </a:xfrm>
          <a:prstGeom prst="line">
            <a:avLst/>
          </a:prstGeom>
          <a:ln w="165100">
            <a:solidFill>
              <a:srgbClr val="000000"/>
            </a:solidFill>
            <a:miter lim="400000"/>
            <a:tailEnd type="stealth"/>
          </a:ln>
        </p:spPr>
        <p:txBody>
          <a:bodyPr lIns="71437" tIns="71437" rIns="71437" bIns="71437" anchor="ctr"/>
          <a:lstStyle/>
          <a:p>
            <a:pPr>
              <a:defRPr sz="3600"/>
            </a:pPr>
            <a:endParaRPr/>
          </a:p>
        </p:txBody>
      </p:sp>
      <p:pic>
        <p:nvPicPr>
          <p:cNvPr id="550" name="Untitled.pdf"/>
          <p:cNvPicPr>
            <a:picLocks noChangeAspect="1"/>
          </p:cNvPicPr>
          <p:nvPr/>
        </p:nvPicPr>
        <p:blipFill>
          <a:blip r:embed="rId6">
            <a:extLst/>
          </a:blip>
          <a:stretch>
            <a:fillRect/>
          </a:stretch>
        </p:blipFill>
        <p:spPr>
          <a:xfrm>
            <a:off x="21741153" y="8418402"/>
            <a:ext cx="441065" cy="882128"/>
          </a:xfrm>
          <a:prstGeom prst="rect">
            <a:avLst/>
          </a:prstGeom>
          <a:ln w="12700">
            <a:miter lim="400000"/>
          </a:ln>
        </p:spPr>
      </p:pic>
      <p:sp>
        <p:nvSpPr>
          <p:cNvPr id="551" name="Shape 551"/>
          <p:cNvSpPr/>
          <p:nvPr/>
        </p:nvSpPr>
        <p:spPr>
          <a:xfrm>
            <a:off x="7022445" y="4351983"/>
            <a:ext cx="13131214" cy="6945229"/>
          </a:xfrm>
          <a:custGeom>
            <a:avLst/>
            <a:gdLst/>
            <a:ahLst/>
            <a:cxnLst>
              <a:cxn ang="0">
                <a:pos x="wd2" y="hd2"/>
              </a:cxn>
              <a:cxn ang="5400000">
                <a:pos x="wd2" y="hd2"/>
              </a:cxn>
              <a:cxn ang="10800000">
                <a:pos x="wd2" y="hd2"/>
              </a:cxn>
              <a:cxn ang="16200000">
                <a:pos x="wd2" y="hd2"/>
              </a:cxn>
            </a:cxnLst>
            <a:rect l="0" t="0" r="r" b="b"/>
            <a:pathLst>
              <a:path w="21600" h="20663" extrusionOk="0">
                <a:moveTo>
                  <a:pt x="0" y="17397"/>
                </a:moveTo>
                <a:cubicBezTo>
                  <a:pt x="1151" y="20581"/>
                  <a:pt x="3472" y="21600"/>
                  <a:pt x="5302" y="19726"/>
                </a:cubicBezTo>
                <a:cubicBezTo>
                  <a:pt x="6990" y="17998"/>
                  <a:pt x="7639" y="14297"/>
                  <a:pt x="9089" y="12015"/>
                </a:cubicBezTo>
                <a:cubicBezTo>
                  <a:pt x="11087" y="8868"/>
                  <a:pt x="13965" y="9115"/>
                  <a:pt x="16445" y="7578"/>
                </a:cubicBezTo>
                <a:cubicBezTo>
                  <a:pt x="18606" y="6238"/>
                  <a:pt x="20433" y="3552"/>
                  <a:pt x="21600" y="0"/>
                </a:cubicBezTo>
              </a:path>
            </a:pathLst>
          </a:custGeom>
          <a:ln w="127000">
            <a:solidFill>
              <a:srgbClr val="173042"/>
            </a:solidFill>
            <a:miter lim="400000"/>
          </a:ln>
        </p:spPr>
        <p:txBody>
          <a:bodyPr lIns="71437" tIns="71437" rIns="71437" bIns="71437" anchor="ctr"/>
          <a:lstStyle/>
          <a:p>
            <a:pPr>
              <a:defRPr sz="3600"/>
            </a:pPr>
            <a:endParaRPr/>
          </a:p>
        </p:txBody>
      </p:sp>
      <p:sp>
        <p:nvSpPr>
          <p:cNvPr id="552" name="Shape 552"/>
          <p:cNvSpPr/>
          <p:nvPr/>
        </p:nvSpPr>
        <p:spPr>
          <a:xfrm>
            <a:off x="5023755" y="3039580"/>
            <a:ext cx="15219842" cy="82552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54" y="16576"/>
                  <a:pt x="2412" y="12597"/>
                  <a:pt x="5137" y="12126"/>
                </a:cubicBezTo>
                <a:cubicBezTo>
                  <a:pt x="6317" y="11922"/>
                  <a:pt x="7532" y="12448"/>
                  <a:pt x="8667" y="11787"/>
                </a:cubicBezTo>
                <a:cubicBezTo>
                  <a:pt x="10134" y="10933"/>
                  <a:pt x="11067" y="8359"/>
                  <a:pt x="12441" y="7123"/>
                </a:cubicBezTo>
                <a:cubicBezTo>
                  <a:pt x="13734" y="5961"/>
                  <a:pt x="15222" y="6123"/>
                  <a:pt x="16621" y="5622"/>
                </a:cubicBezTo>
                <a:cubicBezTo>
                  <a:pt x="18590" y="4916"/>
                  <a:pt x="20359" y="2924"/>
                  <a:pt x="21600" y="0"/>
                </a:cubicBezTo>
              </a:path>
            </a:pathLst>
          </a:custGeom>
          <a:ln w="127000">
            <a:solidFill>
              <a:srgbClr val="236477"/>
            </a:solidFill>
            <a:miter lim="400000"/>
          </a:ln>
        </p:spPr>
        <p:txBody>
          <a:bodyPr lIns="71437" tIns="71437" rIns="71437" bIns="71437" anchor="ctr"/>
          <a:lstStyle/>
          <a:p>
            <a:pPr>
              <a:defRPr sz="3600"/>
            </a:pPr>
            <a:endParaRPr/>
          </a:p>
        </p:txBody>
      </p:sp>
      <p:sp>
        <p:nvSpPr>
          <p:cNvPr id="553" name="Shape 553"/>
          <p:cNvSpPr/>
          <p:nvPr/>
        </p:nvSpPr>
        <p:spPr>
          <a:xfrm>
            <a:off x="8180430" y="3320025"/>
            <a:ext cx="11997664" cy="6129524"/>
          </a:xfrm>
          <a:custGeom>
            <a:avLst/>
            <a:gdLst/>
            <a:ahLst/>
            <a:cxnLst>
              <a:cxn ang="0">
                <a:pos x="wd2" y="hd2"/>
              </a:cxn>
              <a:cxn ang="5400000">
                <a:pos x="wd2" y="hd2"/>
              </a:cxn>
              <a:cxn ang="10800000">
                <a:pos x="wd2" y="hd2"/>
              </a:cxn>
              <a:cxn ang="16200000">
                <a:pos x="wd2" y="hd2"/>
              </a:cxn>
            </a:cxnLst>
            <a:rect l="0" t="0" r="r" b="b"/>
            <a:pathLst>
              <a:path w="21600" h="21316" extrusionOk="0">
                <a:moveTo>
                  <a:pt x="0" y="21316"/>
                </a:moveTo>
                <a:cubicBezTo>
                  <a:pt x="1062" y="18934"/>
                  <a:pt x="2412" y="17096"/>
                  <a:pt x="3931" y="15970"/>
                </a:cubicBezTo>
                <a:cubicBezTo>
                  <a:pt x="5407" y="14876"/>
                  <a:pt x="7041" y="14479"/>
                  <a:pt x="8406" y="12817"/>
                </a:cubicBezTo>
                <a:cubicBezTo>
                  <a:pt x="9397" y="11610"/>
                  <a:pt x="10155" y="9845"/>
                  <a:pt x="10995" y="8274"/>
                </a:cubicBezTo>
                <a:cubicBezTo>
                  <a:pt x="12387" y="5673"/>
                  <a:pt x="14013" y="3593"/>
                  <a:pt x="15783" y="2075"/>
                </a:cubicBezTo>
                <a:cubicBezTo>
                  <a:pt x="17457" y="638"/>
                  <a:pt x="19263" y="-284"/>
                  <a:pt x="21084" y="80"/>
                </a:cubicBezTo>
                <a:cubicBezTo>
                  <a:pt x="21257" y="114"/>
                  <a:pt x="21429" y="161"/>
                  <a:pt x="21600" y="219"/>
                </a:cubicBezTo>
              </a:path>
            </a:pathLst>
          </a:custGeom>
          <a:ln w="25400">
            <a:solidFill>
              <a:srgbClr val="000000"/>
            </a:solidFill>
            <a:miter lim="400000"/>
          </a:ln>
        </p:spPr>
        <p:txBody>
          <a:bodyPr lIns="71437" tIns="71437" rIns="71437" bIns="71437" anchor="ctr"/>
          <a:lstStyle/>
          <a:p>
            <a:pPr>
              <a:defRPr sz="3600"/>
            </a:pPr>
            <a:endParaRPr/>
          </a:p>
        </p:txBody>
      </p:sp>
      <p:sp>
        <p:nvSpPr>
          <p:cNvPr id="554" name="Shape 554"/>
          <p:cNvSpPr/>
          <p:nvPr/>
        </p:nvSpPr>
        <p:spPr>
          <a:xfrm>
            <a:off x="8167730" y="3320025"/>
            <a:ext cx="11997664" cy="6129524"/>
          </a:xfrm>
          <a:custGeom>
            <a:avLst/>
            <a:gdLst/>
            <a:ahLst/>
            <a:cxnLst>
              <a:cxn ang="0">
                <a:pos x="wd2" y="hd2"/>
              </a:cxn>
              <a:cxn ang="5400000">
                <a:pos x="wd2" y="hd2"/>
              </a:cxn>
              <a:cxn ang="10800000">
                <a:pos x="wd2" y="hd2"/>
              </a:cxn>
              <a:cxn ang="16200000">
                <a:pos x="wd2" y="hd2"/>
              </a:cxn>
            </a:cxnLst>
            <a:rect l="0" t="0" r="r" b="b"/>
            <a:pathLst>
              <a:path w="21600" h="21316" extrusionOk="0">
                <a:moveTo>
                  <a:pt x="0" y="21316"/>
                </a:moveTo>
                <a:cubicBezTo>
                  <a:pt x="1062" y="18934"/>
                  <a:pt x="2412" y="17096"/>
                  <a:pt x="3931" y="15970"/>
                </a:cubicBezTo>
                <a:cubicBezTo>
                  <a:pt x="5407" y="14876"/>
                  <a:pt x="7041" y="14479"/>
                  <a:pt x="8406" y="12817"/>
                </a:cubicBezTo>
                <a:cubicBezTo>
                  <a:pt x="9397" y="11610"/>
                  <a:pt x="10155" y="9845"/>
                  <a:pt x="10995" y="8274"/>
                </a:cubicBezTo>
                <a:cubicBezTo>
                  <a:pt x="12387" y="5673"/>
                  <a:pt x="14013" y="3593"/>
                  <a:pt x="15783" y="2075"/>
                </a:cubicBezTo>
                <a:cubicBezTo>
                  <a:pt x="17457" y="638"/>
                  <a:pt x="19263" y="-284"/>
                  <a:pt x="21084" y="80"/>
                </a:cubicBezTo>
                <a:cubicBezTo>
                  <a:pt x="21257" y="114"/>
                  <a:pt x="21429" y="161"/>
                  <a:pt x="21600" y="219"/>
                </a:cubicBezTo>
              </a:path>
            </a:pathLst>
          </a:custGeom>
          <a:ln w="25400">
            <a:solidFill>
              <a:srgbClr val="000000"/>
            </a:solidFill>
            <a:miter lim="400000"/>
          </a:ln>
        </p:spPr>
        <p:txBody>
          <a:bodyPr lIns="71437" tIns="71437" rIns="71437" bIns="71437" anchor="ctr"/>
          <a:lstStyle/>
          <a:p>
            <a:pPr>
              <a:defRPr sz="3600"/>
            </a:pPr>
            <a:endParaRPr/>
          </a:p>
        </p:txBody>
      </p:sp>
      <p:sp>
        <p:nvSpPr>
          <p:cNvPr id="555" name="Shape 555"/>
          <p:cNvSpPr/>
          <p:nvPr/>
        </p:nvSpPr>
        <p:spPr>
          <a:xfrm>
            <a:off x="8180430" y="3320025"/>
            <a:ext cx="11997664" cy="6129524"/>
          </a:xfrm>
          <a:custGeom>
            <a:avLst/>
            <a:gdLst/>
            <a:ahLst/>
            <a:cxnLst>
              <a:cxn ang="0">
                <a:pos x="wd2" y="hd2"/>
              </a:cxn>
              <a:cxn ang="5400000">
                <a:pos x="wd2" y="hd2"/>
              </a:cxn>
              <a:cxn ang="10800000">
                <a:pos x="wd2" y="hd2"/>
              </a:cxn>
              <a:cxn ang="16200000">
                <a:pos x="wd2" y="hd2"/>
              </a:cxn>
            </a:cxnLst>
            <a:rect l="0" t="0" r="r" b="b"/>
            <a:pathLst>
              <a:path w="21600" h="21316" extrusionOk="0">
                <a:moveTo>
                  <a:pt x="0" y="21316"/>
                </a:moveTo>
                <a:cubicBezTo>
                  <a:pt x="1062" y="18934"/>
                  <a:pt x="2412" y="17096"/>
                  <a:pt x="3931" y="15970"/>
                </a:cubicBezTo>
                <a:cubicBezTo>
                  <a:pt x="5407" y="14876"/>
                  <a:pt x="7041" y="14479"/>
                  <a:pt x="8406" y="12817"/>
                </a:cubicBezTo>
                <a:cubicBezTo>
                  <a:pt x="9397" y="11610"/>
                  <a:pt x="10155" y="9845"/>
                  <a:pt x="10995" y="8274"/>
                </a:cubicBezTo>
                <a:cubicBezTo>
                  <a:pt x="12387" y="5673"/>
                  <a:pt x="14013" y="3593"/>
                  <a:pt x="15783" y="2075"/>
                </a:cubicBezTo>
                <a:cubicBezTo>
                  <a:pt x="17457" y="638"/>
                  <a:pt x="19263" y="-284"/>
                  <a:pt x="21084" y="80"/>
                </a:cubicBezTo>
                <a:cubicBezTo>
                  <a:pt x="21257" y="114"/>
                  <a:pt x="21429" y="161"/>
                  <a:pt x="21600" y="219"/>
                </a:cubicBezTo>
              </a:path>
            </a:pathLst>
          </a:custGeom>
          <a:ln w="127000">
            <a:solidFill>
              <a:srgbClr val="CFDFDA"/>
            </a:solidFill>
            <a:miter lim="400000"/>
          </a:ln>
        </p:spPr>
        <p:txBody>
          <a:bodyPr lIns="71437" tIns="71437" rIns="71437" bIns="71437" anchor="ctr"/>
          <a:lstStyle/>
          <a:p>
            <a:pPr>
              <a:defRPr sz="3600"/>
            </a:pPr>
            <a:endParaRPr/>
          </a:p>
        </p:txBody>
      </p:sp>
      <p:sp>
        <p:nvSpPr>
          <p:cNvPr id="556" name="Shape 556"/>
          <p:cNvSpPr/>
          <p:nvPr/>
        </p:nvSpPr>
        <p:spPr>
          <a:xfrm flipH="1">
            <a:off x="19745898" y="3109833"/>
            <a:ext cx="438148" cy="494917"/>
          </a:xfrm>
          <a:prstGeom prst="line">
            <a:avLst/>
          </a:prstGeom>
          <a:ln w="127000">
            <a:solidFill>
              <a:srgbClr val="236477"/>
            </a:solidFill>
            <a:miter lim="400000"/>
          </a:ln>
        </p:spPr>
        <p:txBody>
          <a:bodyPr lIns="71437" tIns="71437" rIns="71437" bIns="71437" anchor="ctr"/>
          <a:lstStyle/>
          <a:p>
            <a:pPr>
              <a:defRPr sz="3600"/>
            </a:pPr>
            <a:endParaRPr/>
          </a:p>
        </p:txBody>
      </p:sp>
      <p:pic>
        <p:nvPicPr>
          <p:cNvPr id="557" name="Untitled.pdf"/>
          <p:cNvPicPr>
            <a:picLocks noChangeAspect="1"/>
          </p:cNvPicPr>
          <p:nvPr/>
        </p:nvPicPr>
        <p:blipFill>
          <a:blip r:embed="rId7">
            <a:extLst/>
          </a:blip>
          <a:stretch>
            <a:fillRect/>
          </a:stretch>
        </p:blipFill>
        <p:spPr>
          <a:xfrm>
            <a:off x="6075434" y="1692079"/>
            <a:ext cx="2646383" cy="882128"/>
          </a:xfrm>
          <a:prstGeom prst="rect">
            <a:avLst/>
          </a:prstGeom>
          <a:ln w="12700">
            <a:miter lim="400000"/>
          </a:ln>
        </p:spPr>
      </p:pic>
      <p:sp>
        <p:nvSpPr>
          <p:cNvPr id="558" name="Shape 558"/>
          <p:cNvSpPr/>
          <p:nvPr/>
        </p:nvSpPr>
        <p:spPr>
          <a:xfrm>
            <a:off x="3815255" y="4005517"/>
            <a:ext cx="5419656" cy="7911648"/>
          </a:xfrm>
          <a:custGeom>
            <a:avLst/>
            <a:gdLst/>
            <a:ahLst/>
            <a:cxnLst>
              <a:cxn ang="0">
                <a:pos x="wd2" y="hd2"/>
              </a:cxn>
              <a:cxn ang="5400000">
                <a:pos x="wd2" y="hd2"/>
              </a:cxn>
              <a:cxn ang="10800000">
                <a:pos x="wd2" y="hd2"/>
              </a:cxn>
              <a:cxn ang="16200000">
                <a:pos x="wd2" y="hd2"/>
              </a:cxn>
            </a:cxnLst>
            <a:rect l="0" t="0" r="r" b="b"/>
            <a:pathLst>
              <a:path w="21600" h="21600" extrusionOk="0">
                <a:moveTo>
                  <a:pt x="0" y="3406"/>
                </a:moveTo>
                <a:lnTo>
                  <a:pt x="21521" y="0"/>
                </a:lnTo>
                <a:lnTo>
                  <a:pt x="21600" y="13216"/>
                </a:lnTo>
                <a:lnTo>
                  <a:pt x="810" y="21600"/>
                </a:lnTo>
                <a:lnTo>
                  <a:pt x="0" y="3406"/>
                </a:lnTo>
                <a:close/>
              </a:path>
            </a:pathLst>
          </a:custGeom>
          <a:gradFill>
            <a:gsLst>
              <a:gs pos="0">
                <a:srgbClr val="189B1A">
                  <a:alpha val="68203"/>
                </a:srgbClr>
              </a:gs>
              <a:gs pos="100000">
                <a:srgbClr val="235D0B">
                  <a:alpha val="68203"/>
                </a:srgbClr>
              </a:gs>
            </a:gsLst>
            <a:lin ang="5400000"/>
          </a:gradFill>
          <a:ln w="12700">
            <a:miter lim="400000"/>
          </a:ln>
        </p:spPr>
        <p:txBody>
          <a:bodyPr lIns="71437" tIns="71437" rIns="71437" bIns="71437" anchor="ctr"/>
          <a:lstStyle/>
          <a:p>
            <a:pPr>
              <a:defRPr sz="3600"/>
            </a:pPr>
            <a:endParaRPr/>
          </a:p>
        </p:txBody>
      </p:sp>
      <p:sp>
        <p:nvSpPr>
          <p:cNvPr id="559" name="Shape 559"/>
          <p:cNvSpPr/>
          <p:nvPr/>
        </p:nvSpPr>
        <p:spPr>
          <a:xfrm>
            <a:off x="6151455" y="4005517"/>
            <a:ext cx="5419656" cy="7911648"/>
          </a:xfrm>
          <a:custGeom>
            <a:avLst/>
            <a:gdLst/>
            <a:ahLst/>
            <a:cxnLst>
              <a:cxn ang="0">
                <a:pos x="wd2" y="hd2"/>
              </a:cxn>
              <a:cxn ang="5400000">
                <a:pos x="wd2" y="hd2"/>
              </a:cxn>
              <a:cxn ang="10800000">
                <a:pos x="wd2" y="hd2"/>
              </a:cxn>
              <a:cxn ang="16200000">
                <a:pos x="wd2" y="hd2"/>
              </a:cxn>
            </a:cxnLst>
            <a:rect l="0" t="0" r="r" b="b"/>
            <a:pathLst>
              <a:path w="21600" h="21600" extrusionOk="0">
                <a:moveTo>
                  <a:pt x="0" y="3406"/>
                </a:moveTo>
                <a:lnTo>
                  <a:pt x="21521" y="0"/>
                </a:lnTo>
                <a:lnTo>
                  <a:pt x="21600" y="13216"/>
                </a:lnTo>
                <a:lnTo>
                  <a:pt x="810" y="21600"/>
                </a:lnTo>
                <a:lnTo>
                  <a:pt x="0" y="3406"/>
                </a:lnTo>
                <a:close/>
              </a:path>
            </a:pathLst>
          </a:custGeom>
          <a:gradFill>
            <a:gsLst>
              <a:gs pos="0">
                <a:srgbClr val="189B1A">
                  <a:alpha val="68203"/>
                </a:srgbClr>
              </a:gs>
              <a:gs pos="100000">
                <a:srgbClr val="235D0B">
                  <a:alpha val="68203"/>
                </a:srgbClr>
              </a:gs>
            </a:gsLst>
            <a:lin ang="5400000"/>
          </a:gradFill>
          <a:ln w="12700">
            <a:miter lim="400000"/>
          </a:ln>
        </p:spPr>
        <p:txBody>
          <a:bodyPr lIns="71437" tIns="71437" rIns="71437" bIns="71437" anchor="ctr"/>
          <a:lstStyle/>
          <a:p>
            <a:pPr>
              <a:defRPr sz="3600"/>
            </a:pPr>
            <a:endParaRPr/>
          </a:p>
        </p:txBody>
      </p:sp>
      <p:sp>
        <p:nvSpPr>
          <p:cNvPr id="560" name="Shape 560"/>
          <p:cNvSpPr/>
          <p:nvPr/>
        </p:nvSpPr>
        <p:spPr>
          <a:xfrm>
            <a:off x="8487654" y="4005517"/>
            <a:ext cx="5419657" cy="7911648"/>
          </a:xfrm>
          <a:custGeom>
            <a:avLst/>
            <a:gdLst/>
            <a:ahLst/>
            <a:cxnLst>
              <a:cxn ang="0">
                <a:pos x="wd2" y="hd2"/>
              </a:cxn>
              <a:cxn ang="5400000">
                <a:pos x="wd2" y="hd2"/>
              </a:cxn>
              <a:cxn ang="10800000">
                <a:pos x="wd2" y="hd2"/>
              </a:cxn>
              <a:cxn ang="16200000">
                <a:pos x="wd2" y="hd2"/>
              </a:cxn>
            </a:cxnLst>
            <a:rect l="0" t="0" r="r" b="b"/>
            <a:pathLst>
              <a:path w="21600" h="21600" extrusionOk="0">
                <a:moveTo>
                  <a:pt x="0" y="3406"/>
                </a:moveTo>
                <a:lnTo>
                  <a:pt x="21521" y="0"/>
                </a:lnTo>
                <a:lnTo>
                  <a:pt x="21600" y="13216"/>
                </a:lnTo>
                <a:lnTo>
                  <a:pt x="810" y="21600"/>
                </a:lnTo>
                <a:lnTo>
                  <a:pt x="0" y="3406"/>
                </a:lnTo>
                <a:close/>
              </a:path>
            </a:pathLst>
          </a:custGeom>
          <a:gradFill>
            <a:gsLst>
              <a:gs pos="0">
                <a:srgbClr val="189B1A">
                  <a:alpha val="68203"/>
                </a:srgbClr>
              </a:gs>
              <a:gs pos="100000">
                <a:srgbClr val="235D0B">
                  <a:alpha val="68203"/>
                </a:srgbClr>
              </a:gs>
            </a:gsLst>
            <a:lin ang="5400000"/>
          </a:gradFill>
          <a:ln w="12700">
            <a:miter lim="400000"/>
          </a:ln>
        </p:spPr>
        <p:txBody>
          <a:bodyPr lIns="71437" tIns="71437" rIns="71437" bIns="71437" anchor="ctr"/>
          <a:lstStyle/>
          <a:p>
            <a:pPr>
              <a:defRPr sz="3600"/>
            </a:pPr>
            <a:endParaRPr/>
          </a:p>
        </p:txBody>
      </p:sp>
      <p:sp>
        <p:nvSpPr>
          <p:cNvPr id="561" name="Shape 561"/>
          <p:cNvSpPr/>
          <p:nvPr/>
        </p:nvSpPr>
        <p:spPr>
          <a:xfrm>
            <a:off x="10823854" y="4005517"/>
            <a:ext cx="5419657" cy="7911648"/>
          </a:xfrm>
          <a:custGeom>
            <a:avLst/>
            <a:gdLst/>
            <a:ahLst/>
            <a:cxnLst>
              <a:cxn ang="0">
                <a:pos x="wd2" y="hd2"/>
              </a:cxn>
              <a:cxn ang="5400000">
                <a:pos x="wd2" y="hd2"/>
              </a:cxn>
              <a:cxn ang="10800000">
                <a:pos x="wd2" y="hd2"/>
              </a:cxn>
              <a:cxn ang="16200000">
                <a:pos x="wd2" y="hd2"/>
              </a:cxn>
            </a:cxnLst>
            <a:rect l="0" t="0" r="r" b="b"/>
            <a:pathLst>
              <a:path w="21600" h="21600" extrusionOk="0">
                <a:moveTo>
                  <a:pt x="0" y="3406"/>
                </a:moveTo>
                <a:lnTo>
                  <a:pt x="21521" y="0"/>
                </a:lnTo>
                <a:lnTo>
                  <a:pt x="21600" y="13216"/>
                </a:lnTo>
                <a:lnTo>
                  <a:pt x="810" y="21600"/>
                </a:lnTo>
                <a:lnTo>
                  <a:pt x="0" y="3406"/>
                </a:lnTo>
                <a:close/>
              </a:path>
            </a:pathLst>
          </a:custGeom>
          <a:gradFill>
            <a:gsLst>
              <a:gs pos="0">
                <a:srgbClr val="189B1A">
                  <a:alpha val="68203"/>
                </a:srgbClr>
              </a:gs>
              <a:gs pos="100000">
                <a:srgbClr val="235D0B">
                  <a:alpha val="68203"/>
                </a:srgbClr>
              </a:gs>
            </a:gsLst>
            <a:lin ang="5400000"/>
          </a:gradFill>
          <a:ln w="12700">
            <a:miter lim="400000"/>
          </a:ln>
        </p:spPr>
        <p:txBody>
          <a:bodyPr lIns="71437" tIns="71437" rIns="71437" bIns="71437" anchor="ctr"/>
          <a:lstStyle/>
          <a:p>
            <a:pPr>
              <a:defRPr sz="3600"/>
            </a:pPr>
            <a:endParaRPr/>
          </a:p>
        </p:txBody>
      </p:sp>
      <p:sp>
        <p:nvSpPr>
          <p:cNvPr id="562" name="Shape 562"/>
          <p:cNvSpPr/>
          <p:nvPr/>
        </p:nvSpPr>
        <p:spPr>
          <a:xfrm>
            <a:off x="13160054" y="4005517"/>
            <a:ext cx="5419656" cy="7911648"/>
          </a:xfrm>
          <a:custGeom>
            <a:avLst/>
            <a:gdLst/>
            <a:ahLst/>
            <a:cxnLst>
              <a:cxn ang="0">
                <a:pos x="wd2" y="hd2"/>
              </a:cxn>
              <a:cxn ang="5400000">
                <a:pos x="wd2" y="hd2"/>
              </a:cxn>
              <a:cxn ang="10800000">
                <a:pos x="wd2" y="hd2"/>
              </a:cxn>
              <a:cxn ang="16200000">
                <a:pos x="wd2" y="hd2"/>
              </a:cxn>
            </a:cxnLst>
            <a:rect l="0" t="0" r="r" b="b"/>
            <a:pathLst>
              <a:path w="21600" h="21600" extrusionOk="0">
                <a:moveTo>
                  <a:pt x="0" y="3406"/>
                </a:moveTo>
                <a:lnTo>
                  <a:pt x="21521" y="0"/>
                </a:lnTo>
                <a:lnTo>
                  <a:pt x="21600" y="13216"/>
                </a:lnTo>
                <a:lnTo>
                  <a:pt x="810" y="21600"/>
                </a:lnTo>
                <a:lnTo>
                  <a:pt x="0" y="3406"/>
                </a:lnTo>
                <a:close/>
              </a:path>
            </a:pathLst>
          </a:custGeom>
          <a:gradFill>
            <a:gsLst>
              <a:gs pos="0">
                <a:srgbClr val="189B1A">
                  <a:alpha val="68203"/>
                </a:srgbClr>
              </a:gs>
              <a:gs pos="100000">
                <a:srgbClr val="235D0B">
                  <a:alpha val="68203"/>
                </a:srgbClr>
              </a:gs>
            </a:gsLst>
            <a:lin ang="5400000"/>
          </a:gradFill>
          <a:ln w="12700">
            <a:miter lim="400000"/>
          </a:ln>
        </p:spPr>
        <p:txBody>
          <a:bodyPr lIns="71437" tIns="71437" rIns="71437" bIns="71437" anchor="ctr"/>
          <a:lstStyle/>
          <a:p>
            <a:pPr>
              <a:defRPr sz="3600"/>
            </a:pPr>
            <a:endParaRPr/>
          </a:p>
        </p:txBody>
      </p:sp>
      <p:sp>
        <p:nvSpPr>
          <p:cNvPr id="563" name="Shape 563"/>
          <p:cNvSpPr/>
          <p:nvPr/>
        </p:nvSpPr>
        <p:spPr>
          <a:xfrm>
            <a:off x="15496254" y="4005517"/>
            <a:ext cx="5419656" cy="7911648"/>
          </a:xfrm>
          <a:custGeom>
            <a:avLst/>
            <a:gdLst/>
            <a:ahLst/>
            <a:cxnLst>
              <a:cxn ang="0">
                <a:pos x="wd2" y="hd2"/>
              </a:cxn>
              <a:cxn ang="5400000">
                <a:pos x="wd2" y="hd2"/>
              </a:cxn>
              <a:cxn ang="10800000">
                <a:pos x="wd2" y="hd2"/>
              </a:cxn>
              <a:cxn ang="16200000">
                <a:pos x="wd2" y="hd2"/>
              </a:cxn>
            </a:cxnLst>
            <a:rect l="0" t="0" r="r" b="b"/>
            <a:pathLst>
              <a:path w="21600" h="21600" extrusionOk="0">
                <a:moveTo>
                  <a:pt x="0" y="3406"/>
                </a:moveTo>
                <a:lnTo>
                  <a:pt x="21521" y="0"/>
                </a:lnTo>
                <a:lnTo>
                  <a:pt x="21600" y="13216"/>
                </a:lnTo>
                <a:lnTo>
                  <a:pt x="810" y="21600"/>
                </a:lnTo>
                <a:lnTo>
                  <a:pt x="0" y="3406"/>
                </a:lnTo>
                <a:close/>
              </a:path>
            </a:pathLst>
          </a:custGeom>
          <a:gradFill>
            <a:gsLst>
              <a:gs pos="0">
                <a:srgbClr val="189B1A">
                  <a:alpha val="68203"/>
                </a:srgbClr>
              </a:gs>
              <a:gs pos="100000">
                <a:srgbClr val="235D0B">
                  <a:alpha val="68203"/>
                </a:srgbClr>
              </a:gs>
            </a:gsLst>
            <a:lin ang="5400000"/>
          </a:gradFill>
          <a:ln w="12700">
            <a:miter lim="400000"/>
          </a:ln>
        </p:spPr>
        <p:txBody>
          <a:bodyPr lIns="71437" tIns="71437" rIns="71437" bIns="71437" anchor="ctr"/>
          <a:lstStyle/>
          <a:p>
            <a:pPr>
              <a:defRPr sz="3600"/>
            </a:pPr>
            <a:endParaRPr/>
          </a:p>
        </p:txBody>
      </p:sp>
      <p:pic>
        <p:nvPicPr>
          <p:cNvPr id="564" name="Untitled.pdf"/>
          <p:cNvPicPr>
            <a:picLocks noChangeAspect="1"/>
          </p:cNvPicPr>
          <p:nvPr/>
        </p:nvPicPr>
        <p:blipFill>
          <a:blip r:embed="rId8">
            <a:extLst/>
          </a:blip>
          <a:stretch>
            <a:fillRect/>
          </a:stretch>
        </p:blipFill>
        <p:spPr>
          <a:xfrm>
            <a:off x="857600" y="3499418"/>
            <a:ext cx="6120899" cy="595088"/>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5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200"/>
                                  </p:stCondLst>
                                  <p:iterate>
                                    <p:tmAbs val="0"/>
                                  </p:iterate>
                                  <p:childTnLst>
                                    <p:set>
                                      <p:cBhvr>
                                        <p:cTn id="9" fill="hold"/>
                                        <p:tgtEl>
                                          <p:spTgt spid="559"/>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3" nodeType="afterEffect">
                                  <p:stCondLst>
                                    <p:cond delay="200"/>
                                  </p:stCondLst>
                                  <p:iterate>
                                    <p:tmAbs val="0"/>
                                  </p:iterate>
                                  <p:childTnLst>
                                    <p:set>
                                      <p:cBhvr>
                                        <p:cTn id="12" fill="hold"/>
                                        <p:tgtEl>
                                          <p:spTgt spid="560"/>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grpId="4" nodeType="afterEffect">
                                  <p:stCondLst>
                                    <p:cond delay="200"/>
                                  </p:stCondLst>
                                  <p:iterate>
                                    <p:tmAbs val="0"/>
                                  </p:iterate>
                                  <p:childTnLst>
                                    <p:set>
                                      <p:cBhvr>
                                        <p:cTn id="15" fill="hold"/>
                                        <p:tgtEl>
                                          <p:spTgt spid="561"/>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grpId="5" nodeType="afterEffect">
                                  <p:stCondLst>
                                    <p:cond delay="200"/>
                                  </p:stCondLst>
                                  <p:iterate>
                                    <p:tmAbs val="0"/>
                                  </p:iterate>
                                  <p:childTnLst>
                                    <p:set>
                                      <p:cBhvr>
                                        <p:cTn id="18" fill="hold"/>
                                        <p:tgtEl>
                                          <p:spTgt spid="562"/>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grpId="6" nodeType="afterEffect">
                                  <p:stCondLst>
                                    <p:cond delay="200"/>
                                  </p:stCondLst>
                                  <p:iterate>
                                    <p:tmAbs val="0"/>
                                  </p:iterate>
                                  <p:childTnLst>
                                    <p:set>
                                      <p:cBhvr>
                                        <p:cTn id="21" fill="hold"/>
                                        <p:tgtEl>
                                          <p:spTgt spid="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 grpId="1" animBg="1" advAuto="0"/>
      <p:bldP spid="559" grpId="2" animBg="1" advAuto="0"/>
      <p:bldP spid="560" grpId="3" animBg="1" advAuto="0"/>
      <p:bldP spid="561" grpId="4" animBg="1" advAuto="0"/>
      <p:bldP spid="562" grpId="5" animBg="1" advAuto="0"/>
      <p:bldP spid="563" grpId="6"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p:nvPr/>
        </p:nvSpPr>
        <p:spPr>
          <a:xfrm>
            <a:off x="495568" y="426741"/>
            <a:ext cx="16521399"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a:solidFill>
                  <a:srgbClr val="000000"/>
                </a:solidFill>
                <a:latin typeface="Helvetica"/>
                <a:ea typeface="Helvetica"/>
                <a:cs typeface="Helvetica"/>
                <a:sym typeface="Helvetica"/>
              </a:defRPr>
            </a:lvl1pPr>
          </a:lstStyle>
          <a:p>
            <a:r>
              <a:t>The Grand Plan: The Merger of Data Science and Physics</a:t>
            </a:r>
          </a:p>
        </p:txBody>
      </p:sp>
      <p:grpSp>
        <p:nvGrpSpPr>
          <p:cNvPr id="571" name="Group 571"/>
          <p:cNvGrpSpPr/>
          <p:nvPr/>
        </p:nvGrpSpPr>
        <p:grpSpPr>
          <a:xfrm>
            <a:off x="8358961" y="16575313"/>
            <a:ext cx="12339678" cy="1270001"/>
            <a:chOff x="0" y="0"/>
            <a:chExt cx="12339676" cy="1270000"/>
          </a:xfrm>
        </p:grpSpPr>
        <p:sp>
          <p:nvSpPr>
            <p:cNvPr id="569" name="Shape 569"/>
            <p:cNvSpPr/>
            <p:nvPr/>
          </p:nvSpPr>
          <p:spPr>
            <a:xfrm>
              <a:off x="0" y="0"/>
              <a:ext cx="12339677" cy="1270000"/>
            </a:xfrm>
            <a:prstGeom prst="roundRect">
              <a:avLst>
                <a:gd name="adj" fmla="val 15000"/>
              </a:avLst>
            </a:prstGeom>
            <a:blipFill rotWithShape="1">
              <a:blip r:embed="rId3">
                <a:alphaModFix amt="77174"/>
              </a:blip>
              <a:srcRect/>
              <a:tile tx="0" ty="0" sx="100000" sy="100000" flip="none" algn="tl"/>
            </a:blipFill>
            <a:ln w="12700" cap="flat">
              <a:noFill/>
              <a:miter lim="400000"/>
            </a:ln>
            <a:effectLst/>
          </p:spPr>
          <p:txBody>
            <a:bodyPr wrap="square" lIns="71437" tIns="71437" rIns="71437" bIns="71437" numCol="1" anchor="ctr">
              <a:noAutofit/>
            </a:bodyPr>
            <a:lstStyle/>
            <a:p>
              <a:pPr>
                <a:defRPr sz="3600"/>
              </a:pPr>
              <a:endParaRPr/>
            </a:p>
          </p:txBody>
        </p:sp>
        <p:pic>
          <p:nvPicPr>
            <p:cNvPr id="570" name="Untitled.pdf"/>
            <p:cNvPicPr>
              <a:picLocks noChangeAspect="1"/>
            </p:cNvPicPr>
            <p:nvPr/>
          </p:nvPicPr>
          <p:blipFill>
            <a:blip r:embed="rId4">
              <a:extLst/>
            </a:blip>
            <a:stretch>
              <a:fillRect/>
            </a:stretch>
          </p:blipFill>
          <p:spPr>
            <a:xfrm>
              <a:off x="416738" y="107950"/>
              <a:ext cx="11506201" cy="1054100"/>
            </a:xfrm>
            <a:prstGeom prst="rect">
              <a:avLst/>
            </a:prstGeom>
            <a:ln w="12700" cap="flat">
              <a:noFill/>
              <a:miter lim="400000"/>
            </a:ln>
            <a:effectLst/>
          </p:spPr>
        </p:pic>
      </p:grpSp>
      <p:sp>
        <p:nvSpPr>
          <p:cNvPr id="572" name="Shape 572"/>
          <p:cNvSpPr/>
          <p:nvPr/>
        </p:nvSpPr>
        <p:spPr>
          <a:xfrm>
            <a:off x="6900387" y="3380928"/>
            <a:ext cx="16562637" cy="3477072"/>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a:solidFill>
                  <a:srgbClr val="000000"/>
                </a:solidFill>
                <a:latin typeface="Futura"/>
                <a:ea typeface="Futura"/>
                <a:cs typeface="Futura"/>
                <a:sym typeface="Futura"/>
              </a:defRPr>
            </a:pPr>
            <a:r>
              <a:t>Improving the physics operator by using data operators </a:t>
            </a:r>
          </a:p>
          <a:p>
            <a:pPr>
              <a:defRPr>
                <a:solidFill>
                  <a:srgbClr val="000000"/>
                </a:solidFill>
                <a:latin typeface="Futura"/>
                <a:ea typeface="Futura"/>
                <a:cs typeface="Futura"/>
                <a:sym typeface="Futura"/>
              </a:defRPr>
            </a:pPr>
            <a:r>
              <a:t>to make autonomous experiments </a:t>
            </a:r>
          </a:p>
          <a:p>
            <a:pPr>
              <a:defRPr>
                <a:solidFill>
                  <a:srgbClr val="000000"/>
                </a:solidFill>
                <a:latin typeface="Futura"/>
                <a:ea typeface="Futura"/>
                <a:cs typeface="Futura"/>
                <a:sym typeface="Futura"/>
              </a:defRPr>
            </a:pPr>
            <a:r>
              <a:t>more robust and accurate:</a:t>
            </a:r>
          </a:p>
          <a:p>
            <a:pPr>
              <a:defRPr i="1">
                <a:solidFill>
                  <a:srgbClr val="000000"/>
                </a:solidFill>
                <a:latin typeface="Futura"/>
                <a:ea typeface="Futura"/>
                <a:cs typeface="Futura"/>
                <a:sym typeface="Futura"/>
              </a:defRPr>
            </a:pPr>
            <a:r>
              <a:t>The Expert-Enhanced Machine</a:t>
            </a:r>
          </a:p>
        </p:txBody>
      </p:sp>
      <p:grpSp>
        <p:nvGrpSpPr>
          <p:cNvPr id="579" name="Group 579"/>
          <p:cNvGrpSpPr/>
          <p:nvPr/>
        </p:nvGrpSpPr>
        <p:grpSpPr>
          <a:xfrm>
            <a:off x="495568" y="4484355"/>
            <a:ext cx="14967159" cy="9134345"/>
            <a:chOff x="0" y="0"/>
            <a:chExt cx="14967158" cy="9134343"/>
          </a:xfrm>
        </p:grpSpPr>
        <p:sp>
          <p:nvSpPr>
            <p:cNvPr id="573" name="Shape 573"/>
            <p:cNvSpPr/>
            <p:nvPr/>
          </p:nvSpPr>
          <p:spPr>
            <a:xfrm flipV="1">
              <a:off x="4691846" y="-1"/>
              <a:ext cx="1" cy="5525252"/>
            </a:xfrm>
            <a:prstGeom prst="line">
              <a:avLst/>
            </a:prstGeom>
            <a:noFill/>
            <a:ln w="165100" cap="flat">
              <a:solidFill>
                <a:srgbClr val="000000"/>
              </a:solidFill>
              <a:prstDash val="solid"/>
              <a:miter lim="400000"/>
              <a:tailEnd type="stealth" w="med" len="med"/>
            </a:ln>
            <a:effectLst/>
          </p:spPr>
          <p:txBody>
            <a:bodyPr wrap="square" lIns="71437" tIns="71437" rIns="71437" bIns="71437" numCol="1" anchor="ctr">
              <a:noAutofit/>
            </a:bodyPr>
            <a:lstStyle/>
            <a:p>
              <a:pPr>
                <a:defRPr sz="3600"/>
              </a:pPr>
              <a:endParaRPr/>
            </a:p>
          </p:txBody>
        </p:sp>
        <p:sp>
          <p:nvSpPr>
            <p:cNvPr id="574" name="Shape 574"/>
            <p:cNvSpPr/>
            <p:nvPr/>
          </p:nvSpPr>
          <p:spPr>
            <a:xfrm>
              <a:off x="4682547" y="5556864"/>
              <a:ext cx="9646498" cy="1"/>
            </a:xfrm>
            <a:prstGeom prst="line">
              <a:avLst/>
            </a:prstGeom>
            <a:noFill/>
            <a:ln w="165100" cap="flat">
              <a:solidFill>
                <a:srgbClr val="000000"/>
              </a:solidFill>
              <a:prstDash val="solid"/>
              <a:miter lim="400000"/>
              <a:tailEnd type="stealth" w="med" len="med"/>
            </a:ln>
            <a:effectLst/>
          </p:spPr>
          <p:txBody>
            <a:bodyPr wrap="square" lIns="71437" tIns="71437" rIns="71437" bIns="71437" numCol="1" anchor="ctr">
              <a:noAutofit/>
            </a:bodyPr>
            <a:lstStyle/>
            <a:p>
              <a:pPr>
                <a:defRPr sz="3600"/>
              </a:pPr>
              <a:endParaRPr/>
            </a:p>
          </p:txBody>
        </p:sp>
        <p:sp>
          <p:nvSpPr>
            <p:cNvPr id="575" name="Shape 575"/>
            <p:cNvSpPr/>
            <p:nvPr/>
          </p:nvSpPr>
          <p:spPr>
            <a:xfrm flipH="1">
              <a:off x="319055" y="5551078"/>
              <a:ext cx="4369400" cy="2615560"/>
            </a:xfrm>
            <a:prstGeom prst="line">
              <a:avLst/>
            </a:prstGeom>
            <a:noFill/>
            <a:ln w="165100" cap="flat">
              <a:solidFill>
                <a:srgbClr val="000000"/>
              </a:solidFill>
              <a:prstDash val="solid"/>
              <a:miter lim="400000"/>
              <a:tailEnd type="stealth" w="med" len="med"/>
            </a:ln>
            <a:effectLst/>
          </p:spPr>
          <p:txBody>
            <a:bodyPr wrap="square" lIns="71437" tIns="71437" rIns="71437" bIns="71437" numCol="1" anchor="ctr">
              <a:noAutofit/>
            </a:bodyPr>
            <a:lstStyle/>
            <a:p>
              <a:pPr>
                <a:defRPr sz="3600"/>
              </a:pPr>
              <a:endParaRPr/>
            </a:p>
          </p:txBody>
        </p:sp>
        <p:pic>
          <p:nvPicPr>
            <p:cNvPr id="576" name="Untitled.pdf"/>
            <p:cNvPicPr>
              <a:picLocks noChangeAspect="1"/>
            </p:cNvPicPr>
            <p:nvPr/>
          </p:nvPicPr>
          <p:blipFill>
            <a:blip r:embed="rId5">
              <a:extLst/>
            </a:blip>
            <a:stretch>
              <a:fillRect/>
            </a:stretch>
          </p:blipFill>
          <p:spPr>
            <a:xfrm>
              <a:off x="2210256" y="85590"/>
              <a:ext cx="1956669" cy="696123"/>
            </a:xfrm>
            <a:prstGeom prst="rect">
              <a:avLst/>
            </a:prstGeom>
            <a:ln w="12700" cap="flat">
              <a:noFill/>
              <a:miter lim="400000"/>
            </a:ln>
            <a:effectLst/>
          </p:spPr>
        </p:pic>
        <p:pic>
          <p:nvPicPr>
            <p:cNvPr id="577" name="Untitled.pdf"/>
            <p:cNvPicPr>
              <a:picLocks noChangeAspect="1"/>
            </p:cNvPicPr>
            <p:nvPr/>
          </p:nvPicPr>
          <p:blipFill>
            <a:blip r:embed="rId6">
              <a:extLst/>
            </a:blip>
            <a:stretch>
              <a:fillRect/>
            </a:stretch>
          </p:blipFill>
          <p:spPr>
            <a:xfrm>
              <a:off x="0" y="8438220"/>
              <a:ext cx="638112" cy="696123"/>
            </a:xfrm>
            <a:prstGeom prst="rect">
              <a:avLst/>
            </a:prstGeom>
            <a:ln w="12700" cap="flat">
              <a:noFill/>
              <a:miter lim="400000"/>
            </a:ln>
            <a:effectLst/>
          </p:spPr>
        </p:pic>
        <p:pic>
          <p:nvPicPr>
            <p:cNvPr id="578" name="Untitled.pdf"/>
            <p:cNvPicPr>
              <a:picLocks noChangeAspect="1"/>
            </p:cNvPicPr>
            <p:nvPr/>
          </p:nvPicPr>
          <p:blipFill>
            <a:blip r:embed="rId7">
              <a:extLst/>
            </a:blip>
            <a:stretch>
              <a:fillRect/>
            </a:stretch>
          </p:blipFill>
          <p:spPr>
            <a:xfrm>
              <a:off x="14329046" y="5803408"/>
              <a:ext cx="638113" cy="493087"/>
            </a:xfrm>
            <a:prstGeom prst="rect">
              <a:avLst/>
            </a:prstGeom>
            <a:ln w="12700" cap="flat">
              <a:noFill/>
              <a:miter lim="400000"/>
            </a:ln>
            <a:effectLst/>
          </p:spPr>
        </p:pic>
      </p:grpSp>
      <p:pic>
        <p:nvPicPr>
          <p:cNvPr id="580" name="Untitled.pdf"/>
          <p:cNvPicPr>
            <a:picLocks noChangeAspect="1"/>
          </p:cNvPicPr>
          <p:nvPr/>
        </p:nvPicPr>
        <p:blipFill>
          <a:blip r:embed="rId8">
            <a:extLst/>
          </a:blip>
          <a:srcRect l="17709" t="29383" r="19783" b="28196"/>
          <a:stretch>
            <a:fillRect/>
          </a:stretch>
        </p:blipFill>
        <p:spPr>
          <a:xfrm>
            <a:off x="537150" y="4484356"/>
            <a:ext cx="10970185" cy="9634513"/>
          </a:xfrm>
          <a:prstGeom prst="rect">
            <a:avLst/>
          </a:prstGeom>
          <a:ln w="12700">
            <a:miter lim="400000"/>
          </a:ln>
        </p:spPr>
      </p:pic>
      <p:sp>
        <p:nvSpPr>
          <p:cNvPr id="581" name="Shape 581"/>
          <p:cNvSpPr/>
          <p:nvPr/>
        </p:nvSpPr>
        <p:spPr>
          <a:xfrm flipH="1">
            <a:off x="6047677" y="8673950"/>
            <a:ext cx="1313312" cy="1019106"/>
          </a:xfrm>
          <a:prstGeom prst="line">
            <a:avLst/>
          </a:prstGeom>
          <a:ln w="88900">
            <a:solidFill>
              <a:srgbClr val="000000"/>
            </a:solidFill>
            <a:miter lim="400000"/>
            <a:tailEnd type="triangle"/>
          </a:ln>
        </p:spPr>
        <p:txBody>
          <a:bodyPr lIns="71437" tIns="71437" rIns="71437" bIns="71437" anchor="ctr"/>
          <a:lstStyle/>
          <a:p>
            <a:pPr>
              <a:defRPr sz="3600"/>
            </a:pPr>
            <a:endParaRPr/>
          </a:p>
        </p:txBody>
      </p:sp>
      <p:pic>
        <p:nvPicPr>
          <p:cNvPr id="582" name="Untitled.pdf"/>
          <p:cNvPicPr>
            <a:picLocks noChangeAspect="1"/>
          </p:cNvPicPr>
          <p:nvPr/>
        </p:nvPicPr>
        <p:blipFill>
          <a:blip r:embed="rId9">
            <a:extLst/>
          </a:blip>
          <a:stretch>
            <a:fillRect/>
          </a:stretch>
        </p:blipFill>
        <p:spPr>
          <a:xfrm>
            <a:off x="5559669" y="6606087"/>
            <a:ext cx="1340719" cy="1987137"/>
          </a:xfrm>
          <a:prstGeom prst="rect">
            <a:avLst/>
          </a:prstGeom>
          <a:ln w="12700">
            <a:miter lim="400000"/>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86" name="Shape 586"/>
          <p:cNvSpPr/>
          <p:nvPr/>
        </p:nvSpPr>
        <p:spPr>
          <a:xfrm>
            <a:off x="1781770" y="1467759"/>
            <a:ext cx="10378208"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FBAD2A"/>
                </a:solidFill>
                <a:latin typeface="Helvetica"/>
                <a:ea typeface="Helvetica"/>
                <a:cs typeface="Helvetica"/>
                <a:sym typeface="Helvetica"/>
              </a:defRPr>
            </a:lvl1pPr>
          </a:lstStyle>
          <a:p>
            <a:r>
              <a:t>Take-Home Messages from this Talk</a:t>
            </a:r>
          </a:p>
        </p:txBody>
      </p:sp>
      <p:sp>
        <p:nvSpPr>
          <p:cNvPr id="587" name="Shape 587"/>
          <p:cNvSpPr/>
          <p:nvPr/>
        </p:nvSpPr>
        <p:spPr>
          <a:xfrm>
            <a:off x="1177776" y="2688744"/>
            <a:ext cx="23027501" cy="85248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marL="584868" indent="-584868" algn="l">
              <a:lnSpc>
                <a:spcPct val="200000"/>
              </a:lnSpc>
              <a:buSzPct val="75000"/>
              <a:buChar char="•"/>
              <a:defRPr>
                <a:solidFill>
                  <a:srgbClr val="FBAD2A"/>
                </a:solidFill>
                <a:latin typeface="Helvetica"/>
                <a:ea typeface="Helvetica"/>
                <a:cs typeface="Helvetica"/>
                <a:sym typeface="Helvetica"/>
              </a:defRPr>
            </a:pPr>
            <a:r>
              <a:rPr dirty="0"/>
              <a:t>Autonomous experimentation based on surrogate model optimization called SMART</a:t>
            </a:r>
          </a:p>
          <a:p>
            <a:pPr marL="584868" indent="-584868" algn="l">
              <a:lnSpc>
                <a:spcPct val="200000"/>
              </a:lnSpc>
              <a:buSzPct val="75000"/>
              <a:buChar char="•"/>
              <a:defRPr>
                <a:solidFill>
                  <a:srgbClr val="FBAD2A"/>
                </a:solidFill>
                <a:latin typeface="Helvetica"/>
                <a:ea typeface="Helvetica"/>
                <a:cs typeface="Helvetica"/>
                <a:sym typeface="Helvetica"/>
              </a:defRPr>
            </a:pPr>
            <a:r>
              <a:rPr dirty="0"/>
              <a:t>SMART is running at the CMS beamline at BNL, the ALS and is offered to users; in use also at the University of Bayreuth in Germany </a:t>
            </a:r>
          </a:p>
          <a:p>
            <a:pPr marL="584868" indent="-584868" algn="l">
              <a:lnSpc>
                <a:spcPct val="200000"/>
              </a:lnSpc>
              <a:buSzPct val="75000"/>
              <a:buChar char="•"/>
              <a:defRPr>
                <a:solidFill>
                  <a:srgbClr val="FBAD2A"/>
                </a:solidFill>
                <a:latin typeface="Helvetica"/>
                <a:ea typeface="Helvetica"/>
                <a:cs typeface="Helvetica"/>
                <a:sym typeface="Helvetica"/>
              </a:defRPr>
            </a:pPr>
            <a:r>
              <a:rPr dirty="0"/>
              <a:t>Simple, versatile, stable, fast</a:t>
            </a:r>
          </a:p>
          <a:p>
            <a:pPr marL="584868" indent="-584868" algn="l">
              <a:lnSpc>
                <a:spcPct val="200000"/>
              </a:lnSpc>
              <a:buSzPct val="75000"/>
              <a:buChar char="•"/>
              <a:defRPr>
                <a:solidFill>
                  <a:srgbClr val="FBAD2A"/>
                </a:solidFill>
                <a:latin typeface="Helvetica"/>
                <a:ea typeface="Helvetica"/>
                <a:cs typeface="Helvetica"/>
                <a:sym typeface="Helvetica"/>
              </a:defRPr>
            </a:pPr>
            <a:r>
              <a:rPr dirty="0"/>
              <a:t>For more information: </a:t>
            </a:r>
            <a:r>
              <a:rPr u="sng" dirty="0">
                <a:hlinkClick r:id="rId3"/>
              </a:rPr>
              <a:t>MarcusNoack@lbl.gov</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 name="result copy.png"/>
          <p:cNvPicPr>
            <a:picLocks noChangeAspect="1"/>
          </p:cNvPicPr>
          <p:nvPr/>
        </p:nvPicPr>
        <p:blipFill>
          <a:blip r:embed="rId3">
            <a:extLst/>
          </a:blip>
          <a:srcRect l="19558" t="8670" r="19536" b="8643"/>
          <a:stretch>
            <a:fillRect/>
          </a:stretch>
        </p:blipFill>
        <p:spPr>
          <a:xfrm>
            <a:off x="16302812" y="0"/>
            <a:ext cx="7484667" cy="1019889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26" y="1792"/>
                </a:lnTo>
                <a:lnTo>
                  <a:pt x="0" y="20014"/>
                </a:lnTo>
                <a:lnTo>
                  <a:pt x="21521" y="21600"/>
                </a:lnTo>
                <a:lnTo>
                  <a:pt x="21600" y="0"/>
                </a:lnTo>
                <a:close/>
              </a:path>
            </a:pathLst>
          </a:custGeom>
          <a:ln w="12700">
            <a:miter lim="400000"/>
          </a:ln>
        </p:spPr>
      </p:pic>
      <p:pic>
        <p:nvPicPr>
          <p:cNvPr id="592" name="pasted-image-filtered.png"/>
          <p:cNvPicPr>
            <a:picLocks noChangeAspect="1"/>
          </p:cNvPicPr>
          <p:nvPr/>
        </p:nvPicPr>
        <p:blipFill>
          <a:blip r:embed="rId4">
            <a:extLst/>
          </a:blip>
          <a:stretch>
            <a:fillRect/>
          </a:stretch>
        </p:blipFill>
        <p:spPr>
          <a:xfrm rot="20700000">
            <a:off x="-8008790" y="9611238"/>
            <a:ext cx="31386643" cy="3138666"/>
          </a:xfrm>
          <a:prstGeom prst="rect">
            <a:avLst/>
          </a:prstGeom>
          <a:ln w="12700">
            <a:miter lim="400000"/>
          </a:ln>
        </p:spPr>
      </p:pic>
      <p:pic>
        <p:nvPicPr>
          <p:cNvPr id="593" name="CoffeeStain-filtered.png"/>
          <p:cNvPicPr>
            <a:picLocks noChangeAspect="1"/>
          </p:cNvPicPr>
          <p:nvPr/>
        </p:nvPicPr>
        <p:blipFill>
          <a:blip r:embed="rId5">
            <a:extLst/>
          </a:blip>
          <a:srcRect l="2443" t="2265" r="2283" b="4809"/>
          <a:stretch>
            <a:fillRect/>
          </a:stretch>
        </p:blipFill>
        <p:spPr>
          <a:xfrm>
            <a:off x="3828023" y="7228786"/>
            <a:ext cx="4313239" cy="561260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1" y="1966"/>
                </a:lnTo>
                <a:lnTo>
                  <a:pt x="0" y="20409"/>
                </a:lnTo>
                <a:lnTo>
                  <a:pt x="21282" y="21600"/>
                </a:lnTo>
                <a:lnTo>
                  <a:pt x="21600" y="0"/>
                </a:lnTo>
                <a:close/>
              </a:path>
            </a:pathLst>
          </a:custGeom>
          <a:ln w="12700">
            <a:miter lim="400000"/>
          </a:ln>
        </p:spPr>
      </p:pic>
      <p:pic>
        <p:nvPicPr>
          <p:cNvPr id="594" name="pasted-image.tiff"/>
          <p:cNvPicPr>
            <a:picLocks noChangeAspect="1"/>
          </p:cNvPicPr>
          <p:nvPr/>
        </p:nvPicPr>
        <p:blipFill>
          <a:blip r:embed="rId6">
            <a:extLst/>
          </a:blip>
          <a:srcRect l="36966" r="54221"/>
          <a:stretch>
            <a:fillRect/>
          </a:stretch>
        </p:blipFill>
        <p:spPr>
          <a:xfrm rot="20700000">
            <a:off x="3653153" y="10339647"/>
            <a:ext cx="2765949" cy="3138665"/>
          </a:xfrm>
          <a:prstGeom prst="rect">
            <a:avLst/>
          </a:prstGeom>
          <a:ln w="12700">
            <a:miter lim="400000"/>
          </a:ln>
        </p:spPr>
      </p:pic>
      <p:sp>
        <p:nvSpPr>
          <p:cNvPr id="595" name="Shape 595"/>
          <p:cNvSpPr/>
          <p:nvPr/>
        </p:nvSpPr>
        <p:spPr>
          <a:xfrm>
            <a:off x="4317110" y="3829916"/>
            <a:ext cx="10484992" cy="10572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defTabSz="457200">
              <a:lnSpc>
                <a:spcPts val="9800"/>
              </a:lnSpc>
              <a:spcBef>
                <a:spcPts val="1200"/>
              </a:spcBef>
              <a:defRPr sz="6000" b="1">
                <a:solidFill>
                  <a:srgbClr val="FBAD2A"/>
                </a:solidFill>
                <a:latin typeface="Rockwell"/>
                <a:ea typeface="Rockwell"/>
                <a:cs typeface="Rockwell"/>
                <a:sym typeface="Rockwell"/>
              </a:defRPr>
            </a:lvl1pPr>
          </a:lstStyle>
          <a:p>
            <a:r>
              <a:t>Thank you for your attention</a:t>
            </a:r>
          </a:p>
        </p:txBody>
      </p:sp>
      <p:pic>
        <p:nvPicPr>
          <p:cNvPr id="596" name="pasted-image.tiff"/>
          <p:cNvPicPr>
            <a:picLocks noChangeAspect="1"/>
          </p:cNvPicPr>
          <p:nvPr/>
        </p:nvPicPr>
        <p:blipFill>
          <a:blip r:embed="rId7">
            <a:extLst/>
          </a:blip>
          <a:stretch>
            <a:fillRect/>
          </a:stretch>
        </p:blipFill>
        <p:spPr>
          <a:xfrm>
            <a:off x="22507912" y="9990137"/>
            <a:ext cx="1876089" cy="931467"/>
          </a:xfrm>
          <a:prstGeom prst="rect">
            <a:avLst/>
          </a:prstGeom>
          <a:ln w="12700">
            <a:miter lim="400000"/>
          </a:ln>
        </p:spPr>
      </p:pic>
      <p:pic>
        <p:nvPicPr>
          <p:cNvPr id="597" name="pasted-image.tiff"/>
          <p:cNvPicPr>
            <a:picLocks noChangeAspect="1"/>
          </p:cNvPicPr>
          <p:nvPr/>
        </p:nvPicPr>
        <p:blipFill>
          <a:blip r:embed="rId8">
            <a:extLst/>
          </a:blip>
          <a:stretch>
            <a:fillRect/>
          </a:stretch>
        </p:blipFill>
        <p:spPr>
          <a:xfrm>
            <a:off x="21843638" y="10921603"/>
            <a:ext cx="2540362" cy="931466"/>
          </a:xfrm>
          <a:prstGeom prst="rect">
            <a:avLst/>
          </a:prstGeom>
          <a:ln w="12700">
            <a:miter lim="400000"/>
          </a:ln>
        </p:spPr>
      </p:pic>
      <p:sp>
        <p:nvSpPr>
          <p:cNvPr id="598" name="Shape 598"/>
          <p:cNvSpPr/>
          <p:nvPr/>
        </p:nvSpPr>
        <p:spPr>
          <a:xfrm>
            <a:off x="3828991" y="7266506"/>
            <a:ext cx="4293933" cy="5566558"/>
          </a:xfrm>
          <a:custGeom>
            <a:avLst/>
            <a:gdLst/>
            <a:ahLst/>
            <a:cxnLst>
              <a:cxn ang="0">
                <a:pos x="wd2" y="hd2"/>
              </a:cxn>
              <a:cxn ang="5400000">
                <a:pos x="wd2" y="hd2"/>
              </a:cxn>
              <a:cxn ang="10800000">
                <a:pos x="wd2" y="hd2"/>
              </a:cxn>
              <a:cxn ang="16200000">
                <a:pos x="wd2" y="hd2"/>
              </a:cxn>
            </a:cxnLst>
            <a:rect l="0" t="0" r="r" b="b"/>
            <a:pathLst>
              <a:path w="21600" h="21600" extrusionOk="0">
                <a:moveTo>
                  <a:pt x="419" y="1979"/>
                </a:moveTo>
                <a:lnTo>
                  <a:pt x="21600" y="0"/>
                </a:lnTo>
                <a:lnTo>
                  <a:pt x="21213" y="21600"/>
                </a:lnTo>
                <a:lnTo>
                  <a:pt x="0" y="20457"/>
                </a:lnTo>
                <a:lnTo>
                  <a:pt x="419" y="1979"/>
                </a:lnTo>
                <a:close/>
              </a:path>
            </a:pathLst>
          </a:custGeom>
          <a:ln w="50800">
            <a:solidFill>
              <a:srgbClr val="E6E6E6"/>
            </a:solidFill>
            <a:miter lim="400000"/>
          </a:ln>
        </p:spPr>
        <p:txBody>
          <a:bodyPr lIns="71437" tIns="71437" rIns="71437" bIns="71437" anchor="ctr"/>
          <a:lstStyle/>
          <a:p>
            <a:pPr>
              <a:defRPr sz="3600"/>
            </a:pPr>
            <a:endParaRPr/>
          </a:p>
        </p:txBody>
      </p:sp>
      <p:pic>
        <p:nvPicPr>
          <p:cNvPr id="599" name="pasted-image.tiff"/>
          <p:cNvPicPr>
            <a:picLocks noChangeAspect="1"/>
          </p:cNvPicPr>
          <p:nvPr/>
        </p:nvPicPr>
        <p:blipFill>
          <a:blip r:embed="rId9">
            <a:extLst/>
          </a:blip>
          <a:stretch>
            <a:fillRect/>
          </a:stretch>
        </p:blipFill>
        <p:spPr>
          <a:xfrm>
            <a:off x="23163810" y="9058671"/>
            <a:ext cx="1227535" cy="931467"/>
          </a:xfrm>
          <a:prstGeom prst="rect">
            <a:avLst/>
          </a:prstGeom>
          <a:ln w="12700">
            <a:miter lim="400000"/>
          </a:ln>
        </p:spPr>
      </p:pic>
      <p:pic>
        <p:nvPicPr>
          <p:cNvPr id="600" name="pasted-image.tiff"/>
          <p:cNvPicPr>
            <a:picLocks noChangeAspect="1"/>
          </p:cNvPicPr>
          <p:nvPr/>
        </p:nvPicPr>
        <p:blipFill>
          <a:blip r:embed="rId10">
            <a:extLst/>
          </a:blip>
          <a:stretch>
            <a:fillRect/>
          </a:stretch>
        </p:blipFill>
        <p:spPr>
          <a:xfrm>
            <a:off x="19850867" y="11853068"/>
            <a:ext cx="4533133" cy="931467"/>
          </a:xfrm>
          <a:prstGeom prst="rect">
            <a:avLst/>
          </a:prstGeom>
          <a:ln w="12700">
            <a:miter lim="400000"/>
          </a:ln>
        </p:spPr>
      </p:pic>
      <p:pic>
        <p:nvPicPr>
          <p:cNvPr id="601" name="pasted-image.tiff"/>
          <p:cNvPicPr>
            <a:picLocks noChangeAspect="1"/>
          </p:cNvPicPr>
          <p:nvPr/>
        </p:nvPicPr>
        <p:blipFill>
          <a:blip r:embed="rId11">
            <a:extLst/>
          </a:blip>
          <a:srcRect t="57840" b="22217"/>
          <a:stretch>
            <a:fillRect/>
          </a:stretch>
        </p:blipFill>
        <p:spPr>
          <a:xfrm>
            <a:off x="17376378" y="12784534"/>
            <a:ext cx="7007424" cy="931584"/>
          </a:xfrm>
          <a:prstGeom prst="rect">
            <a:avLst/>
          </a:prstGeom>
          <a:ln w="12700">
            <a:miter lim="400000"/>
          </a:ln>
        </p:spPr>
      </p:pic>
      <p:sp>
        <p:nvSpPr>
          <p:cNvPr id="602" name="Shape 602"/>
          <p:cNvSpPr/>
          <p:nvPr/>
        </p:nvSpPr>
        <p:spPr>
          <a:xfrm>
            <a:off x="12265722" y="9940199"/>
            <a:ext cx="8345414" cy="1539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defTabSz="457200">
              <a:lnSpc>
                <a:spcPts val="7500"/>
              </a:lnSpc>
              <a:spcBef>
                <a:spcPts val="1200"/>
              </a:spcBef>
              <a:defRPr sz="4100" b="1">
                <a:solidFill>
                  <a:srgbClr val="FBAD2A"/>
                </a:solidFill>
                <a:latin typeface="Rockwell"/>
                <a:ea typeface="Rockwell"/>
                <a:cs typeface="Rockwell"/>
                <a:sym typeface="Rockwell"/>
              </a:defRPr>
            </a:pPr>
            <a:r>
              <a:t>Marcus M Noack, James Sethian</a:t>
            </a:r>
          </a:p>
          <a:p>
            <a:pPr defTabSz="457200">
              <a:lnSpc>
                <a:spcPts val="7500"/>
              </a:lnSpc>
              <a:spcBef>
                <a:spcPts val="1200"/>
              </a:spcBef>
              <a:defRPr sz="4100" b="1">
                <a:solidFill>
                  <a:srgbClr val="FBAD2A"/>
                </a:solidFill>
                <a:latin typeface="Rockwell"/>
                <a:ea typeface="Rockwell"/>
                <a:cs typeface="Rockwell"/>
                <a:sym typeface="Rockwell"/>
              </a:defRPr>
            </a:pPr>
            <a:r>
              <a:t>Masafumi Fukuto, Kevin Yager</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CoffeeStain-filtered.png"/>
          <p:cNvPicPr>
            <a:picLocks noChangeAspect="1"/>
          </p:cNvPicPr>
          <p:nvPr/>
        </p:nvPicPr>
        <p:blipFill>
          <a:blip r:embed="rId3">
            <a:extLst/>
          </a:blip>
          <a:stretch>
            <a:fillRect/>
          </a:stretch>
        </p:blipFill>
        <p:spPr>
          <a:xfrm>
            <a:off x="0" y="-233020"/>
            <a:ext cx="10630176" cy="14182213"/>
          </a:xfrm>
          <a:prstGeom prst="rect">
            <a:avLst/>
          </a:prstGeom>
          <a:ln w="12700">
            <a:miter lim="400000"/>
          </a:ln>
        </p:spPr>
      </p:pic>
      <p:pic>
        <p:nvPicPr>
          <p:cNvPr id="150" name="result copy.png"/>
          <p:cNvPicPr>
            <a:picLocks noChangeAspect="1"/>
          </p:cNvPicPr>
          <p:nvPr/>
        </p:nvPicPr>
        <p:blipFill>
          <a:blip r:embed="rId4">
            <a:extLst/>
          </a:blip>
          <a:stretch>
            <a:fillRect/>
          </a:stretch>
        </p:blipFill>
        <p:spPr>
          <a:xfrm>
            <a:off x="10629978" y="-44307"/>
            <a:ext cx="13754012" cy="13804768"/>
          </a:xfrm>
          <a:prstGeom prst="rect">
            <a:avLst/>
          </a:prstGeom>
          <a:ln w="12700">
            <a:miter lim="400000"/>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4" name="anim-grid_vs_autonomous.gif"/>
          <p:cNvPicPr>
            <a:picLocks/>
          </p:cNvPicPr>
          <p:nvPr/>
        </p:nvPicPr>
        <p:blipFill>
          <a:blip r:embed="rId3">
            <a:extLst/>
          </a:blip>
          <a:stretch>
            <a:fillRect/>
          </a:stretch>
        </p:blipFill>
        <p:spPr>
          <a:xfrm>
            <a:off x="1152135" y="639770"/>
            <a:ext cx="12157059" cy="12157060"/>
          </a:xfrm>
          <a:prstGeom prst="rect">
            <a:avLst/>
          </a:prstGeom>
          <a:ln w="12700">
            <a:miter lim="400000"/>
          </a:ln>
        </p:spPr>
      </p:pic>
      <p:sp>
        <p:nvSpPr>
          <p:cNvPr id="155" name="Shape 155"/>
          <p:cNvSpPr/>
          <p:nvPr/>
        </p:nvSpPr>
        <p:spPr>
          <a:xfrm>
            <a:off x="6661237" y="382841"/>
            <a:ext cx="17287211" cy="12389228"/>
          </a:xfrm>
          <a:prstGeom prst="rect">
            <a:avLst/>
          </a:prstGeom>
          <a:solidFill>
            <a:srgbClr val="000000"/>
          </a:solidFill>
          <a:ln w="12700">
            <a:miter lim="400000"/>
          </a:ln>
        </p:spPr>
        <p:txBody>
          <a:bodyPr lIns="71437" tIns="71437" rIns="71437" bIns="71437" anchor="ctr"/>
          <a:lstStyle/>
          <a:p>
            <a:pPr>
              <a:defRPr sz="3600"/>
            </a:pPr>
            <a:endParaRPr/>
          </a:p>
        </p:txBody>
      </p:sp>
      <p:pic>
        <p:nvPicPr>
          <p:cNvPr id="156" name="anim-grid_vs_autonomous.gif"/>
          <p:cNvPicPr>
            <a:picLocks/>
          </p:cNvPicPr>
          <p:nvPr/>
        </p:nvPicPr>
        <p:blipFill>
          <a:blip r:embed="rId3">
            <a:extLst/>
          </a:blip>
          <a:stretch>
            <a:fillRect/>
          </a:stretch>
        </p:blipFill>
        <p:spPr>
          <a:xfrm>
            <a:off x="12159090" y="668317"/>
            <a:ext cx="12157060" cy="12157060"/>
          </a:xfrm>
          <a:prstGeom prst="rect">
            <a:avLst/>
          </a:prstGeom>
          <a:ln w="12700">
            <a:miter lim="400000"/>
          </a:ln>
        </p:spPr>
      </p:pic>
      <p:sp>
        <p:nvSpPr>
          <p:cNvPr id="157" name="Shape 157"/>
          <p:cNvSpPr/>
          <p:nvPr/>
        </p:nvSpPr>
        <p:spPr>
          <a:xfrm>
            <a:off x="6661237" y="523686"/>
            <a:ext cx="11046507" cy="12389228"/>
          </a:xfrm>
          <a:prstGeom prst="rect">
            <a:avLst/>
          </a:prstGeom>
          <a:solidFill>
            <a:srgbClr val="000000"/>
          </a:solidFill>
          <a:ln w="12700">
            <a:miter lim="400000"/>
          </a:ln>
        </p:spPr>
        <p:txBody>
          <a:bodyPr lIns="71437" tIns="71437" rIns="71437" bIns="71437" anchor="ctr"/>
          <a:lstStyle/>
          <a:p>
            <a:pPr>
              <a:defRPr sz="3600"/>
            </a:pPr>
            <a:endParaRPr/>
          </a:p>
        </p:txBody>
      </p:sp>
      <p:sp>
        <p:nvSpPr>
          <p:cNvPr id="158" name="Shape 158"/>
          <p:cNvSpPr/>
          <p:nvPr/>
        </p:nvSpPr>
        <p:spPr>
          <a:xfrm>
            <a:off x="23089846" y="664530"/>
            <a:ext cx="10941442" cy="12389229"/>
          </a:xfrm>
          <a:prstGeom prst="rect">
            <a:avLst/>
          </a:prstGeom>
          <a:solidFill>
            <a:srgbClr val="000000"/>
          </a:solidFill>
          <a:ln w="12700">
            <a:miter lim="400000"/>
          </a:ln>
        </p:spPr>
        <p:txBody>
          <a:bodyPr lIns="71437" tIns="71437" rIns="71437" bIns="71437" anchor="ctr"/>
          <a:lstStyle/>
          <a:p>
            <a:pPr>
              <a:defRPr sz="3600"/>
            </a:pPr>
            <a:endParaRPr/>
          </a:p>
        </p:txBody>
      </p:sp>
      <p:pic>
        <p:nvPicPr>
          <p:cNvPr id="159" name="CoffeeStain-filtered.png"/>
          <p:cNvPicPr>
            <a:picLocks noChangeAspect="1"/>
          </p:cNvPicPr>
          <p:nvPr/>
        </p:nvPicPr>
        <p:blipFill>
          <a:blip r:embed="rId4">
            <a:extLst/>
          </a:blip>
          <a:stretch>
            <a:fillRect/>
          </a:stretch>
        </p:blipFill>
        <p:spPr>
          <a:xfrm>
            <a:off x="8695134" y="2192535"/>
            <a:ext cx="6993840" cy="9330808"/>
          </a:xfrm>
          <a:prstGeom prst="rect">
            <a:avLst/>
          </a:prstGeom>
          <a:ln w="12700">
            <a:miter lim="400000"/>
          </a:ln>
        </p:spPr>
      </p:pic>
      <p:sp>
        <p:nvSpPr>
          <p:cNvPr id="160" name="Shape 160"/>
          <p:cNvSpPr/>
          <p:nvPr/>
        </p:nvSpPr>
        <p:spPr>
          <a:xfrm>
            <a:off x="17528807" y="420941"/>
            <a:ext cx="5562629" cy="1469398"/>
          </a:xfrm>
          <a:prstGeom prst="rect">
            <a:avLst/>
          </a:prstGeom>
          <a:solidFill>
            <a:srgbClr val="000000"/>
          </a:solidFill>
          <a:ln w="12700">
            <a:miter lim="400000"/>
          </a:ln>
        </p:spPr>
        <p:txBody>
          <a:bodyPr lIns="71437" tIns="71437" rIns="71437" bIns="71437" anchor="ctr"/>
          <a:lstStyle/>
          <a:p>
            <a:pPr>
              <a:defRPr sz="3600"/>
            </a:pPr>
            <a:endParaRPr/>
          </a:p>
        </p:txBody>
      </p:sp>
      <p:sp>
        <p:nvSpPr>
          <p:cNvPr id="161" name="Shape 161"/>
          <p:cNvSpPr/>
          <p:nvPr/>
        </p:nvSpPr>
        <p:spPr>
          <a:xfrm>
            <a:off x="1026327" y="420941"/>
            <a:ext cx="5710018" cy="1469398"/>
          </a:xfrm>
          <a:prstGeom prst="rect">
            <a:avLst/>
          </a:prstGeom>
          <a:solidFill>
            <a:srgbClr val="000000"/>
          </a:solidFill>
          <a:ln w="12700">
            <a:miter lim="400000"/>
          </a:ln>
        </p:spPr>
        <p:txBody>
          <a:bodyPr lIns="71437" tIns="71437" rIns="71437" bIns="71437" anchor="ctr"/>
          <a:lstStyle/>
          <a:p>
            <a:pPr>
              <a:defRPr sz="3600"/>
            </a:pPr>
            <a:endParaRPr/>
          </a:p>
        </p:txBody>
      </p:sp>
      <p:sp>
        <p:nvSpPr>
          <p:cNvPr id="162" name="Shape 162"/>
          <p:cNvSpPr/>
          <p:nvPr/>
        </p:nvSpPr>
        <p:spPr>
          <a:xfrm>
            <a:off x="-81634" y="523685"/>
            <a:ext cx="1360770" cy="12530075"/>
          </a:xfrm>
          <a:prstGeom prst="rect">
            <a:avLst/>
          </a:prstGeom>
          <a:solidFill>
            <a:srgbClr val="000000"/>
          </a:solidFill>
          <a:ln w="12700">
            <a:miter lim="400000"/>
          </a:ln>
        </p:spPr>
        <p:txBody>
          <a:bodyPr lIns="71437" tIns="71437" rIns="71437" bIns="71437" anchor="ctr"/>
          <a:lstStyle/>
          <a:p>
            <a:pPr>
              <a:defRPr sz="3600"/>
            </a:pPr>
            <a:endParaRPr/>
          </a:p>
        </p:txBody>
      </p:sp>
      <p:sp>
        <p:nvSpPr>
          <p:cNvPr id="163" name="Shape 163"/>
          <p:cNvSpPr/>
          <p:nvPr/>
        </p:nvSpPr>
        <p:spPr>
          <a:xfrm>
            <a:off x="644135" y="12683169"/>
            <a:ext cx="6860279" cy="1032831"/>
          </a:xfrm>
          <a:prstGeom prst="rect">
            <a:avLst/>
          </a:prstGeom>
          <a:solidFill>
            <a:srgbClr val="000000"/>
          </a:solidFill>
          <a:ln w="12700">
            <a:miter lim="400000"/>
          </a:ln>
        </p:spPr>
        <p:txBody>
          <a:bodyPr lIns="71437" tIns="71437" rIns="71437" bIns="71437" anchor="ctr"/>
          <a:lstStyle/>
          <a:p>
            <a:pPr>
              <a:defRPr sz="3600"/>
            </a:pPr>
            <a:endParaRPr/>
          </a:p>
        </p:txBody>
      </p:sp>
      <p:sp>
        <p:nvSpPr>
          <p:cNvPr id="164" name="Shape 164"/>
          <p:cNvSpPr/>
          <p:nvPr/>
        </p:nvSpPr>
        <p:spPr>
          <a:xfrm>
            <a:off x="16879982" y="12683169"/>
            <a:ext cx="6860279" cy="1032831"/>
          </a:xfrm>
          <a:prstGeom prst="rect">
            <a:avLst/>
          </a:prstGeom>
          <a:solidFill>
            <a:srgbClr val="000000"/>
          </a:solidFill>
          <a:ln w="12700">
            <a:miter lim="400000"/>
          </a:ln>
        </p:spPr>
        <p:txBody>
          <a:bodyPr lIns="71437" tIns="71437" rIns="71437" bIns="71437" anchor="ctr"/>
          <a:lstStyle/>
          <a:p>
            <a:pPr>
              <a:defRPr sz="3600"/>
            </a:pPr>
            <a:endParaRPr/>
          </a:p>
        </p:txBody>
      </p:sp>
      <p:pic>
        <p:nvPicPr>
          <p:cNvPr id="165" name="CoffeeStain-filtered.png"/>
          <p:cNvPicPr>
            <a:picLocks/>
          </p:cNvPicPr>
          <p:nvPr/>
        </p:nvPicPr>
        <p:blipFill>
          <a:blip r:embed="rId4">
            <a:alphaModFix amt="37766"/>
            <a:extLst/>
          </a:blip>
          <a:stretch>
            <a:fillRect/>
          </a:stretch>
        </p:blipFill>
        <p:spPr>
          <a:xfrm>
            <a:off x="18538840" y="7305647"/>
            <a:ext cx="3720090" cy="5250923"/>
          </a:xfrm>
          <a:prstGeom prst="rect">
            <a:avLst/>
          </a:prstGeom>
          <a:ln w="12700">
            <a:miter lim="400000"/>
          </a:ln>
        </p:spPr>
      </p:pic>
      <p:pic>
        <p:nvPicPr>
          <p:cNvPr id="166" name="CoffeeStain-filtered.png"/>
          <p:cNvPicPr>
            <a:picLocks/>
          </p:cNvPicPr>
          <p:nvPr/>
        </p:nvPicPr>
        <p:blipFill>
          <a:blip r:embed="rId4">
            <a:alphaModFix amt="37766"/>
            <a:extLst/>
          </a:blip>
          <a:stretch>
            <a:fillRect/>
          </a:stretch>
        </p:blipFill>
        <p:spPr>
          <a:xfrm>
            <a:off x="2110231" y="7305647"/>
            <a:ext cx="3720090" cy="5250923"/>
          </a:xfrm>
          <a:prstGeom prst="rect">
            <a:avLst/>
          </a:prstGeom>
          <a:ln w="12700">
            <a:miter lim="400000"/>
          </a:ln>
        </p:spPr>
      </p:pic>
      <p:sp>
        <p:nvSpPr>
          <p:cNvPr id="167" name="Shape 167"/>
          <p:cNvSpPr/>
          <p:nvPr/>
        </p:nvSpPr>
        <p:spPr>
          <a:xfrm>
            <a:off x="19126665" y="703202"/>
            <a:ext cx="2366914"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latin typeface="Helvetica"/>
                <a:ea typeface="Helvetica"/>
                <a:cs typeface="Helvetica"/>
                <a:sym typeface="Helvetica"/>
              </a:defRPr>
            </a:lvl1pPr>
          </a:lstStyle>
          <a:p>
            <a:r>
              <a:t>SMART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0000"/>
                                  </p:stCondLst>
                                  <p:iterate>
                                    <p:tmAbs val="0"/>
                                  </p:iterate>
                                  <p:childTnLst>
                                    <p:set>
                                      <p:cBhvr>
                                        <p:cTn id="6" fill="hold"/>
                                        <p:tgtEl>
                                          <p:spTgt spid="167"/>
                                        </p:tgtEl>
                                        <p:attrNameLst>
                                          <p:attrName>style.visibility</p:attrName>
                                        </p:attrNameLst>
                                      </p:cBhvr>
                                      <p:to>
                                        <p:strVal val="visible"/>
                                      </p:to>
                                    </p:set>
                                    <p:animEffect transition="in" filter="dissolve">
                                      <p:cBhvr>
                                        <p:cTn id="7"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p:nvPr/>
        </p:nvSpPr>
        <p:spPr>
          <a:xfrm>
            <a:off x="1554575" y="7666626"/>
            <a:ext cx="16849182" cy="3086327"/>
          </a:xfrm>
          <a:custGeom>
            <a:avLst/>
            <a:gdLst/>
            <a:ahLst/>
            <a:cxnLst>
              <a:cxn ang="0">
                <a:pos x="wd2" y="hd2"/>
              </a:cxn>
              <a:cxn ang="5400000">
                <a:pos x="wd2" y="hd2"/>
              </a:cxn>
              <a:cxn ang="10800000">
                <a:pos x="wd2" y="hd2"/>
              </a:cxn>
              <a:cxn ang="16200000">
                <a:pos x="wd2" y="hd2"/>
              </a:cxn>
            </a:cxnLst>
            <a:rect l="0" t="0" r="r" b="b"/>
            <a:pathLst>
              <a:path w="21600" h="21600" extrusionOk="0">
                <a:moveTo>
                  <a:pt x="6659" y="0"/>
                </a:moveTo>
                <a:lnTo>
                  <a:pt x="21600" y="58"/>
                </a:lnTo>
                <a:lnTo>
                  <a:pt x="16864" y="21570"/>
                </a:lnTo>
                <a:lnTo>
                  <a:pt x="0" y="21600"/>
                </a:lnTo>
                <a:lnTo>
                  <a:pt x="6659" y="0"/>
                </a:lnTo>
                <a:close/>
              </a:path>
            </a:pathLst>
          </a:custGeom>
          <a:gradFill>
            <a:gsLst>
              <a:gs pos="0">
                <a:srgbClr val="53585F"/>
              </a:gs>
              <a:gs pos="100000">
                <a:srgbClr val="A6AAA8"/>
              </a:gs>
            </a:gsLst>
            <a:lin ang="5400000"/>
          </a:gradFill>
          <a:ln w="12700">
            <a:miter lim="400000"/>
          </a:ln>
        </p:spPr>
        <p:txBody>
          <a:bodyPr lIns="71437" tIns="71437" rIns="71437" bIns="71437" anchor="ctr"/>
          <a:lstStyle/>
          <a:p>
            <a:pPr>
              <a:defRPr sz="3600"/>
            </a:pPr>
            <a:endParaRPr/>
          </a:p>
        </p:txBody>
      </p:sp>
      <p:sp>
        <p:nvSpPr>
          <p:cNvPr id="172" name="Shape 172"/>
          <p:cNvSpPr/>
          <p:nvPr/>
        </p:nvSpPr>
        <p:spPr>
          <a:xfrm flipV="1">
            <a:off x="6703689" y="566012"/>
            <a:ext cx="1" cy="7001608"/>
          </a:xfrm>
          <a:prstGeom prst="line">
            <a:avLst/>
          </a:prstGeom>
          <a:ln w="165100">
            <a:solidFill>
              <a:srgbClr val="000000"/>
            </a:solidFill>
            <a:miter lim="400000"/>
            <a:tailEnd type="stealth"/>
          </a:ln>
        </p:spPr>
        <p:txBody>
          <a:bodyPr lIns="71437" tIns="71437" rIns="71437" bIns="71437" anchor="ctr"/>
          <a:lstStyle/>
          <a:p>
            <a:pPr>
              <a:defRPr sz="3600"/>
            </a:pPr>
            <a:endParaRPr/>
          </a:p>
        </p:txBody>
      </p:sp>
      <p:sp>
        <p:nvSpPr>
          <p:cNvPr id="173" name="Shape 173"/>
          <p:cNvSpPr/>
          <p:nvPr/>
        </p:nvSpPr>
        <p:spPr>
          <a:xfrm>
            <a:off x="6691905" y="7607679"/>
            <a:ext cx="12224057" cy="1"/>
          </a:xfrm>
          <a:prstGeom prst="line">
            <a:avLst/>
          </a:prstGeom>
          <a:ln w="165100">
            <a:solidFill>
              <a:srgbClr val="000000"/>
            </a:solidFill>
            <a:miter lim="400000"/>
            <a:tailEnd type="stealth"/>
          </a:ln>
        </p:spPr>
        <p:txBody>
          <a:bodyPr lIns="71437" tIns="71437" rIns="71437" bIns="71437" anchor="ctr"/>
          <a:lstStyle/>
          <a:p>
            <a:pPr>
              <a:defRPr sz="3600"/>
            </a:pPr>
            <a:endParaRPr/>
          </a:p>
        </p:txBody>
      </p:sp>
      <p:sp>
        <p:nvSpPr>
          <p:cNvPr id="174" name="Shape 174"/>
          <p:cNvSpPr/>
          <p:nvPr/>
        </p:nvSpPr>
        <p:spPr>
          <a:xfrm flipH="1">
            <a:off x="1162481" y="7600348"/>
            <a:ext cx="5536910" cy="3314440"/>
          </a:xfrm>
          <a:prstGeom prst="line">
            <a:avLst/>
          </a:prstGeom>
          <a:ln w="165100">
            <a:solidFill>
              <a:srgbClr val="000000"/>
            </a:solidFill>
            <a:miter lim="400000"/>
            <a:tailEnd type="stealth"/>
          </a:ln>
        </p:spPr>
        <p:txBody>
          <a:bodyPr lIns="71437" tIns="71437" rIns="71437" bIns="71437" anchor="ctr"/>
          <a:lstStyle/>
          <a:p>
            <a:pPr>
              <a:defRPr sz="3600"/>
            </a:pPr>
            <a:endParaRPr/>
          </a:p>
        </p:txBody>
      </p:sp>
      <p:sp>
        <p:nvSpPr>
          <p:cNvPr id="175" name="Shape 175"/>
          <p:cNvSpPr/>
          <p:nvPr/>
        </p:nvSpPr>
        <p:spPr>
          <a:xfrm>
            <a:off x="1016966" y="11637666"/>
            <a:ext cx="23731094" cy="1276355"/>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4500">
                <a:solidFill>
                  <a:srgbClr val="000000"/>
                </a:solidFill>
                <a:latin typeface="Futura-Bold"/>
                <a:ea typeface="Futura-Bold"/>
                <a:cs typeface="Futura-Bold"/>
                <a:sym typeface="Futura-Bold"/>
              </a:defRPr>
            </a:pPr>
            <a:r>
              <a:t>Each experiment is an evaluation of a function defined over a high dimensional space.</a:t>
            </a:r>
          </a:p>
          <a:p>
            <a:pPr>
              <a:defRPr sz="4500">
                <a:solidFill>
                  <a:srgbClr val="000000"/>
                </a:solidFill>
                <a:latin typeface="Futura-Bold"/>
                <a:ea typeface="Futura-Bold"/>
                <a:cs typeface="Futura-Bold"/>
                <a:sym typeface="Futura-Bold"/>
              </a:defRPr>
            </a:pPr>
            <a:r>
              <a:t>A large number of experiments is required to characterize a material. </a:t>
            </a:r>
          </a:p>
        </p:txBody>
      </p:sp>
      <p:pic>
        <p:nvPicPr>
          <p:cNvPr id="176" name="Untitled.pdf"/>
          <p:cNvPicPr>
            <a:picLocks noChangeAspect="1"/>
          </p:cNvPicPr>
          <p:nvPr/>
        </p:nvPicPr>
        <p:blipFill>
          <a:blip r:embed="rId3">
            <a:extLst/>
          </a:blip>
          <a:stretch>
            <a:fillRect/>
          </a:stretch>
        </p:blipFill>
        <p:spPr>
          <a:xfrm>
            <a:off x="3559014" y="674472"/>
            <a:ext cx="2479494" cy="882128"/>
          </a:xfrm>
          <a:prstGeom prst="rect">
            <a:avLst/>
          </a:prstGeom>
          <a:ln w="12700">
            <a:miter lim="400000"/>
          </a:ln>
        </p:spPr>
      </p:pic>
      <p:pic>
        <p:nvPicPr>
          <p:cNvPr id="177" name="Untitled.pdf"/>
          <p:cNvPicPr>
            <a:picLocks noChangeAspect="1"/>
          </p:cNvPicPr>
          <p:nvPr/>
        </p:nvPicPr>
        <p:blipFill>
          <a:blip r:embed="rId4">
            <a:extLst/>
          </a:blip>
          <a:stretch>
            <a:fillRect/>
          </a:stretch>
        </p:blipFill>
        <p:spPr>
          <a:xfrm>
            <a:off x="758173" y="11258939"/>
            <a:ext cx="808618" cy="882128"/>
          </a:xfrm>
          <a:prstGeom prst="rect">
            <a:avLst/>
          </a:prstGeom>
          <a:ln w="12700">
            <a:miter lim="400000"/>
          </a:ln>
        </p:spPr>
      </p:pic>
      <p:pic>
        <p:nvPicPr>
          <p:cNvPr id="178" name="Untitled.pdf"/>
          <p:cNvPicPr>
            <a:picLocks noChangeAspect="1"/>
          </p:cNvPicPr>
          <p:nvPr/>
        </p:nvPicPr>
        <p:blipFill>
          <a:blip r:embed="rId5">
            <a:extLst/>
          </a:blip>
          <a:stretch>
            <a:fillRect/>
          </a:stretch>
        </p:blipFill>
        <p:spPr>
          <a:xfrm>
            <a:off x="18915963" y="7920100"/>
            <a:ext cx="808617" cy="624841"/>
          </a:xfrm>
          <a:prstGeom prst="rect">
            <a:avLst/>
          </a:prstGeom>
          <a:ln w="12700">
            <a:miter lim="400000"/>
          </a:ln>
        </p:spPr>
      </p:pic>
      <p:pic>
        <p:nvPicPr>
          <p:cNvPr id="179" name="g3677-filtered.png"/>
          <p:cNvPicPr>
            <a:picLocks noChangeAspect="1"/>
          </p:cNvPicPr>
          <p:nvPr/>
        </p:nvPicPr>
        <p:blipFill>
          <a:blip r:embed="rId6">
            <a:extLst/>
          </a:blip>
          <a:stretch>
            <a:fillRect/>
          </a:stretch>
        </p:blipFill>
        <p:spPr>
          <a:xfrm>
            <a:off x="15494213" y="8544939"/>
            <a:ext cx="765761" cy="763584"/>
          </a:xfrm>
          <a:prstGeom prst="rect">
            <a:avLst/>
          </a:prstGeom>
          <a:ln w="25400">
            <a:miter lim="400000"/>
          </a:ln>
        </p:spPr>
      </p:pic>
      <p:pic>
        <p:nvPicPr>
          <p:cNvPr id="180" name="g3677-filtered.png"/>
          <p:cNvPicPr>
            <a:picLocks noChangeAspect="1"/>
          </p:cNvPicPr>
          <p:nvPr/>
        </p:nvPicPr>
        <p:blipFill>
          <a:blip r:embed="rId6">
            <a:extLst/>
          </a:blip>
          <a:stretch>
            <a:fillRect/>
          </a:stretch>
        </p:blipFill>
        <p:spPr>
          <a:xfrm>
            <a:off x="13586544" y="9308527"/>
            <a:ext cx="765760" cy="763584"/>
          </a:xfrm>
          <a:prstGeom prst="rect">
            <a:avLst/>
          </a:prstGeom>
          <a:ln w="25400">
            <a:miter lim="400000"/>
          </a:ln>
        </p:spPr>
      </p:pic>
      <p:pic>
        <p:nvPicPr>
          <p:cNvPr id="181" name="g3677-filtered.png"/>
          <p:cNvPicPr>
            <a:picLocks noChangeAspect="1"/>
          </p:cNvPicPr>
          <p:nvPr/>
        </p:nvPicPr>
        <p:blipFill>
          <a:blip r:embed="rId6">
            <a:extLst/>
          </a:blip>
          <a:stretch>
            <a:fillRect/>
          </a:stretch>
        </p:blipFill>
        <p:spPr>
          <a:xfrm>
            <a:off x="14089980" y="5455665"/>
            <a:ext cx="765760" cy="763584"/>
          </a:xfrm>
          <a:prstGeom prst="rect">
            <a:avLst/>
          </a:prstGeom>
          <a:ln w="25400">
            <a:miter lim="400000"/>
          </a:ln>
        </p:spPr>
      </p:pic>
      <p:pic>
        <p:nvPicPr>
          <p:cNvPr id="182" name="g3677-filtered.png"/>
          <p:cNvPicPr>
            <a:picLocks noChangeAspect="1"/>
          </p:cNvPicPr>
          <p:nvPr/>
        </p:nvPicPr>
        <p:blipFill>
          <a:blip r:embed="rId6">
            <a:extLst/>
          </a:blip>
          <a:stretch>
            <a:fillRect/>
          </a:stretch>
        </p:blipFill>
        <p:spPr>
          <a:xfrm>
            <a:off x="15390708" y="3685021"/>
            <a:ext cx="765761" cy="763584"/>
          </a:xfrm>
          <a:prstGeom prst="rect">
            <a:avLst/>
          </a:prstGeom>
          <a:ln w="25400">
            <a:miter lim="400000"/>
          </a:ln>
        </p:spPr>
      </p:pic>
      <p:pic>
        <p:nvPicPr>
          <p:cNvPr id="183" name="g3677-filtered.png"/>
          <p:cNvPicPr>
            <a:picLocks noChangeAspect="1"/>
          </p:cNvPicPr>
          <p:nvPr/>
        </p:nvPicPr>
        <p:blipFill>
          <a:blip r:embed="rId6">
            <a:extLst/>
          </a:blip>
          <a:stretch>
            <a:fillRect/>
          </a:stretch>
        </p:blipFill>
        <p:spPr>
          <a:xfrm>
            <a:off x="10952643" y="4448609"/>
            <a:ext cx="765761" cy="763584"/>
          </a:xfrm>
          <a:prstGeom prst="rect">
            <a:avLst/>
          </a:prstGeom>
          <a:ln w="25400">
            <a:miter lim="400000"/>
          </a:ln>
        </p:spPr>
      </p:pic>
      <p:pic>
        <p:nvPicPr>
          <p:cNvPr id="184" name="g3677-filtered.png"/>
          <p:cNvPicPr>
            <a:picLocks noChangeAspect="1"/>
          </p:cNvPicPr>
          <p:nvPr/>
        </p:nvPicPr>
        <p:blipFill>
          <a:blip r:embed="rId6">
            <a:extLst/>
          </a:blip>
          <a:stretch>
            <a:fillRect/>
          </a:stretch>
        </p:blipFill>
        <p:spPr>
          <a:xfrm>
            <a:off x="9092975" y="2778073"/>
            <a:ext cx="765760" cy="763584"/>
          </a:xfrm>
          <a:prstGeom prst="rect">
            <a:avLst/>
          </a:prstGeom>
          <a:ln w="25400">
            <a:miter lim="400000"/>
          </a:ln>
        </p:spPr>
      </p:pic>
      <p:pic>
        <p:nvPicPr>
          <p:cNvPr id="185" name="g3677-filtered.png"/>
          <p:cNvPicPr>
            <a:picLocks noChangeAspect="1"/>
          </p:cNvPicPr>
          <p:nvPr/>
        </p:nvPicPr>
        <p:blipFill>
          <a:blip r:embed="rId6">
            <a:extLst/>
          </a:blip>
          <a:stretch>
            <a:fillRect/>
          </a:stretch>
        </p:blipFill>
        <p:spPr>
          <a:xfrm>
            <a:off x="6132189" y="6051817"/>
            <a:ext cx="765760" cy="763584"/>
          </a:xfrm>
          <a:prstGeom prst="rect">
            <a:avLst/>
          </a:prstGeom>
          <a:ln w="25400">
            <a:miter lim="400000"/>
          </a:ln>
        </p:spPr>
      </p:pic>
      <p:sp>
        <p:nvSpPr>
          <p:cNvPr id="186" name="Shape 186"/>
          <p:cNvSpPr/>
          <p:nvPr/>
        </p:nvSpPr>
        <p:spPr>
          <a:xfrm flipV="1">
            <a:off x="6068689" y="4305248"/>
            <a:ext cx="1" cy="4217242"/>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187" name="Shape 187"/>
          <p:cNvSpPr/>
          <p:nvPr/>
        </p:nvSpPr>
        <p:spPr>
          <a:xfrm flipV="1">
            <a:off x="6514975" y="6867342"/>
            <a:ext cx="1" cy="2059392"/>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188" name="Shape 188"/>
          <p:cNvSpPr/>
          <p:nvPr/>
        </p:nvSpPr>
        <p:spPr>
          <a:xfrm flipH="1" flipV="1">
            <a:off x="9475760" y="3541661"/>
            <a:ext cx="101630" cy="5744416"/>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189" name="Shape 189"/>
          <p:cNvSpPr/>
          <p:nvPr/>
        </p:nvSpPr>
        <p:spPr>
          <a:xfrm flipV="1">
            <a:off x="11303679" y="5281992"/>
            <a:ext cx="1" cy="4026536"/>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190" name="Shape 190"/>
          <p:cNvSpPr/>
          <p:nvPr/>
        </p:nvSpPr>
        <p:spPr>
          <a:xfrm flipV="1">
            <a:off x="15773494" y="4495954"/>
            <a:ext cx="1" cy="3111727"/>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191" name="Shape 191"/>
          <p:cNvSpPr/>
          <p:nvPr/>
        </p:nvSpPr>
        <p:spPr>
          <a:xfrm flipV="1">
            <a:off x="14472766" y="6219252"/>
            <a:ext cx="1" cy="2620534"/>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192" name="Shape 192"/>
          <p:cNvSpPr/>
          <p:nvPr/>
        </p:nvSpPr>
        <p:spPr>
          <a:xfrm flipV="1">
            <a:off x="15877000" y="9298902"/>
            <a:ext cx="1" cy="388432"/>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193" name="Shape 193"/>
          <p:cNvSpPr/>
          <p:nvPr/>
        </p:nvSpPr>
        <p:spPr>
          <a:xfrm flipV="1">
            <a:off x="14001079" y="10072114"/>
            <a:ext cx="1" cy="252538"/>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pic>
        <p:nvPicPr>
          <p:cNvPr id="194" name="g3677-filtered.png"/>
          <p:cNvPicPr>
            <a:picLocks noChangeAspect="1"/>
          </p:cNvPicPr>
          <p:nvPr/>
        </p:nvPicPr>
        <p:blipFill>
          <a:blip r:embed="rId6">
            <a:extLst/>
          </a:blip>
          <a:stretch>
            <a:fillRect/>
          </a:stretch>
        </p:blipFill>
        <p:spPr>
          <a:xfrm>
            <a:off x="7669677" y="6867342"/>
            <a:ext cx="765760" cy="763584"/>
          </a:xfrm>
          <a:prstGeom prst="rect">
            <a:avLst/>
          </a:prstGeom>
          <a:ln w="25400">
            <a:miter lim="400000"/>
          </a:ln>
        </p:spPr>
      </p:pic>
      <p:sp>
        <p:nvSpPr>
          <p:cNvPr id="195" name="Shape 195"/>
          <p:cNvSpPr/>
          <p:nvPr/>
        </p:nvSpPr>
        <p:spPr>
          <a:xfrm flipV="1">
            <a:off x="8052463" y="7607679"/>
            <a:ext cx="1" cy="388432"/>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pic>
        <p:nvPicPr>
          <p:cNvPr id="196" name="g3677-filtered.png"/>
          <p:cNvPicPr>
            <a:picLocks noChangeAspect="1"/>
          </p:cNvPicPr>
          <p:nvPr/>
        </p:nvPicPr>
        <p:blipFill>
          <a:blip r:embed="rId6">
            <a:extLst/>
          </a:blip>
          <a:stretch>
            <a:fillRect/>
          </a:stretch>
        </p:blipFill>
        <p:spPr>
          <a:xfrm>
            <a:off x="5685903" y="3706761"/>
            <a:ext cx="765760" cy="763584"/>
          </a:xfrm>
          <a:prstGeom prst="rect">
            <a:avLst/>
          </a:prstGeom>
          <a:ln w="25400">
            <a:miter lim="400000"/>
          </a:ln>
        </p:spPr>
      </p:pic>
      <p:pic>
        <p:nvPicPr>
          <p:cNvPr id="197" name="Untitled.pdf"/>
          <p:cNvPicPr>
            <a:picLocks noChangeAspect="1"/>
          </p:cNvPicPr>
          <p:nvPr/>
        </p:nvPicPr>
        <p:blipFill>
          <a:blip r:embed="rId5">
            <a:extLst/>
          </a:blip>
          <a:stretch>
            <a:fillRect/>
          </a:stretch>
        </p:blipFill>
        <p:spPr>
          <a:xfrm>
            <a:off x="16815279" y="1021080"/>
            <a:ext cx="808617" cy="624841"/>
          </a:xfrm>
          <a:prstGeom prst="rect">
            <a:avLst/>
          </a:prstGeom>
          <a:ln w="12700">
            <a:miter lim="400000"/>
          </a:ln>
        </p:spPr>
      </p:pic>
      <p:sp>
        <p:nvSpPr>
          <p:cNvPr id="198" name="Shape 198"/>
          <p:cNvSpPr/>
          <p:nvPr/>
        </p:nvSpPr>
        <p:spPr>
          <a:xfrm>
            <a:off x="18552439" y="957518"/>
            <a:ext cx="2344280"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position</a:t>
            </a:r>
          </a:p>
        </p:txBody>
      </p:sp>
      <p:pic>
        <p:nvPicPr>
          <p:cNvPr id="199" name="Untitled.pdf"/>
          <p:cNvPicPr>
            <a:picLocks noChangeAspect="1"/>
          </p:cNvPicPr>
          <p:nvPr/>
        </p:nvPicPr>
        <p:blipFill>
          <a:blip r:embed="rId4">
            <a:extLst/>
          </a:blip>
          <a:stretch>
            <a:fillRect/>
          </a:stretch>
        </p:blipFill>
        <p:spPr>
          <a:xfrm>
            <a:off x="16815279" y="2066092"/>
            <a:ext cx="808617" cy="882129"/>
          </a:xfrm>
          <a:prstGeom prst="rect">
            <a:avLst/>
          </a:prstGeom>
          <a:ln w="12700">
            <a:miter lim="400000"/>
          </a:ln>
        </p:spPr>
      </p:pic>
      <p:sp>
        <p:nvSpPr>
          <p:cNvPr id="200" name="Shape 200"/>
          <p:cNvSpPr/>
          <p:nvPr/>
        </p:nvSpPr>
        <p:spPr>
          <a:xfrm>
            <a:off x="18383922" y="2002531"/>
            <a:ext cx="5980245" cy="24288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lgn="l">
              <a:defRPr>
                <a:solidFill>
                  <a:srgbClr val="000000"/>
                </a:solidFill>
                <a:latin typeface="Helvetica"/>
                <a:ea typeface="Helvetica"/>
                <a:cs typeface="Helvetica"/>
                <a:sym typeface="Helvetica"/>
              </a:defRPr>
            </a:pPr>
            <a:r>
              <a:t>parameters: </a:t>
            </a:r>
          </a:p>
          <a:p>
            <a:pPr marL="584868" indent="-584868" algn="l">
              <a:buSzPct val="75000"/>
              <a:buChar char="•"/>
              <a:defRPr>
                <a:solidFill>
                  <a:srgbClr val="000000"/>
                </a:solidFill>
                <a:latin typeface="Helvetica"/>
                <a:ea typeface="Helvetica"/>
                <a:cs typeface="Helvetica"/>
                <a:sym typeface="Helvetica"/>
              </a:defRPr>
            </a:pPr>
            <a:r>
              <a:t>temperature</a:t>
            </a:r>
          </a:p>
          <a:p>
            <a:pPr marL="584868" indent="-584868" algn="l">
              <a:buSzPct val="75000"/>
              <a:buChar char="•"/>
              <a:defRPr>
                <a:solidFill>
                  <a:srgbClr val="000000"/>
                </a:solidFill>
                <a:latin typeface="Helvetica"/>
                <a:ea typeface="Helvetica"/>
                <a:cs typeface="Helvetica"/>
                <a:sym typeface="Helvetica"/>
              </a:defRPr>
            </a:pPr>
            <a:r>
              <a:t>pressure …</a:t>
            </a:r>
          </a:p>
        </p:txBody>
      </p:sp>
      <p:sp>
        <p:nvSpPr>
          <p:cNvPr id="201" name="Shape 201"/>
          <p:cNvSpPr/>
          <p:nvPr/>
        </p:nvSpPr>
        <p:spPr>
          <a:xfrm>
            <a:off x="10359567" y="741045"/>
            <a:ext cx="237962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Intuition</a:t>
            </a:r>
          </a:p>
        </p:txBody>
      </p:sp>
      <p:sp>
        <p:nvSpPr>
          <p:cNvPr id="202" name="Shape 202"/>
          <p:cNvSpPr/>
          <p:nvPr/>
        </p:nvSpPr>
        <p:spPr>
          <a:xfrm>
            <a:off x="10412122" y="741045"/>
            <a:ext cx="4708787"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Random Choice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0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17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4" nodeType="clickEffect">
                                  <p:stCondLst>
                                    <p:cond delay="0"/>
                                  </p:stCondLst>
                                  <p:iterate>
                                    <p:tmAbs val="0"/>
                                  </p:iterate>
                                  <p:childTnLst>
                                    <p:set>
                                      <p:cBhvr>
                                        <p:cTn id="17" fill="hold">
                                          <p:stCondLst>
                                            <p:cond delay="0"/>
                                          </p:stCondLst>
                                        </p:cTn>
                                        <p:tgtEl>
                                          <p:spTgt spid="201"/>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20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180"/>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7" nodeType="afterEffect">
                                  <p:stCondLst>
                                    <p:cond delay="200"/>
                                  </p:stCondLst>
                                  <p:iterate>
                                    <p:tmAbs val="0"/>
                                  </p:iterate>
                                  <p:childTnLst>
                                    <p:set>
                                      <p:cBhvr>
                                        <p:cTn id="26" fill="hold"/>
                                        <p:tgtEl>
                                          <p:spTgt spid="181"/>
                                        </p:tgtEl>
                                        <p:attrNameLst>
                                          <p:attrName>style.visibility</p:attrName>
                                        </p:attrNameLst>
                                      </p:cBhvr>
                                      <p:to>
                                        <p:strVal val="visible"/>
                                      </p:to>
                                    </p:set>
                                  </p:childTnLst>
                                </p:cTn>
                              </p:par>
                            </p:childTnLst>
                          </p:cTn>
                        </p:par>
                        <p:par>
                          <p:cTn id="27" fill="hold">
                            <p:stCondLst>
                              <p:cond delay="200"/>
                            </p:stCondLst>
                            <p:childTnLst>
                              <p:par>
                                <p:cTn id="28" presetID="1" presetClass="entr" presetSubtype="0" fill="hold" grpId="8" nodeType="afterEffect">
                                  <p:stCondLst>
                                    <p:cond delay="200"/>
                                  </p:stCondLst>
                                  <p:iterate>
                                    <p:tmAbs val="0"/>
                                  </p:iterate>
                                  <p:childTnLst>
                                    <p:set>
                                      <p:cBhvr>
                                        <p:cTn id="29" fill="hold"/>
                                        <p:tgtEl>
                                          <p:spTgt spid="182"/>
                                        </p:tgtEl>
                                        <p:attrNameLst>
                                          <p:attrName>style.visibility</p:attrName>
                                        </p:attrNameLst>
                                      </p:cBhvr>
                                      <p:to>
                                        <p:strVal val="visible"/>
                                      </p:to>
                                    </p:set>
                                  </p:childTnLst>
                                </p:cTn>
                              </p:par>
                            </p:childTnLst>
                          </p:cTn>
                        </p:par>
                        <p:par>
                          <p:cTn id="30" fill="hold">
                            <p:stCondLst>
                              <p:cond delay="400"/>
                            </p:stCondLst>
                            <p:childTnLst>
                              <p:par>
                                <p:cTn id="31" presetID="1" presetClass="entr" presetSubtype="0" fill="hold" grpId="9" nodeType="afterEffect">
                                  <p:stCondLst>
                                    <p:cond delay="200"/>
                                  </p:stCondLst>
                                  <p:iterate>
                                    <p:tmAbs val="0"/>
                                  </p:iterate>
                                  <p:childTnLst>
                                    <p:set>
                                      <p:cBhvr>
                                        <p:cTn id="32" fill="hold"/>
                                        <p:tgtEl>
                                          <p:spTgt spid="183"/>
                                        </p:tgtEl>
                                        <p:attrNameLst>
                                          <p:attrName>style.visibility</p:attrName>
                                        </p:attrNameLst>
                                      </p:cBhvr>
                                      <p:to>
                                        <p:strVal val="visible"/>
                                      </p:to>
                                    </p:set>
                                  </p:childTnLst>
                                </p:cTn>
                              </p:par>
                            </p:childTnLst>
                          </p:cTn>
                        </p:par>
                        <p:par>
                          <p:cTn id="33" fill="hold">
                            <p:stCondLst>
                              <p:cond delay="600"/>
                            </p:stCondLst>
                            <p:childTnLst>
                              <p:par>
                                <p:cTn id="34" presetID="1" presetClass="entr" presetSubtype="0" fill="hold" grpId="10" nodeType="afterEffect">
                                  <p:stCondLst>
                                    <p:cond delay="200"/>
                                  </p:stCondLst>
                                  <p:iterate>
                                    <p:tmAbs val="0"/>
                                  </p:iterate>
                                  <p:childTnLst>
                                    <p:set>
                                      <p:cBhvr>
                                        <p:cTn id="35" fill="hold"/>
                                        <p:tgtEl>
                                          <p:spTgt spid="184"/>
                                        </p:tgtEl>
                                        <p:attrNameLst>
                                          <p:attrName>style.visibility</p:attrName>
                                        </p:attrNameLst>
                                      </p:cBhvr>
                                      <p:to>
                                        <p:strVal val="visible"/>
                                      </p:to>
                                    </p:set>
                                  </p:childTnLst>
                                </p:cTn>
                              </p:par>
                            </p:childTnLst>
                          </p:cTn>
                        </p:par>
                        <p:par>
                          <p:cTn id="36" fill="hold">
                            <p:stCondLst>
                              <p:cond delay="800"/>
                            </p:stCondLst>
                            <p:childTnLst>
                              <p:par>
                                <p:cTn id="37" presetID="1" presetClass="entr" presetSubtype="0" fill="hold" grpId="11" nodeType="afterEffect">
                                  <p:stCondLst>
                                    <p:cond delay="200"/>
                                  </p:stCondLst>
                                  <p:iterate>
                                    <p:tmAbs val="0"/>
                                  </p:iterate>
                                  <p:childTnLst>
                                    <p:set>
                                      <p:cBhvr>
                                        <p:cTn id="38" fill="hold"/>
                                        <p:tgtEl>
                                          <p:spTgt spid="185"/>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grpId="12" nodeType="afterEffect">
                                  <p:stCondLst>
                                    <p:cond delay="200"/>
                                  </p:stCondLst>
                                  <p:iterate>
                                    <p:tmAbs val="0"/>
                                  </p:iterate>
                                  <p:childTnLst>
                                    <p:set>
                                      <p:cBhvr>
                                        <p:cTn id="41" fill="hold"/>
                                        <p:tgtEl>
                                          <p:spTgt spid="194"/>
                                        </p:tgtEl>
                                        <p:attrNameLst>
                                          <p:attrName>style.visibility</p:attrName>
                                        </p:attrNameLst>
                                      </p:cBhvr>
                                      <p:to>
                                        <p:strVal val="visible"/>
                                      </p:to>
                                    </p:set>
                                  </p:childTnLst>
                                </p:cTn>
                              </p:par>
                            </p:childTnLst>
                          </p:cTn>
                        </p:par>
                        <p:par>
                          <p:cTn id="42" fill="hold">
                            <p:stCondLst>
                              <p:cond delay="1200"/>
                            </p:stCondLst>
                            <p:childTnLst>
                              <p:par>
                                <p:cTn id="43" presetID="22" presetClass="entr" presetSubtype="1" fill="hold" grpId="13" nodeType="afterEffect">
                                  <p:stCondLst>
                                    <p:cond delay="0"/>
                                  </p:stCondLst>
                                  <p:iterate>
                                    <p:tmAbs val="0"/>
                                  </p:iterate>
                                  <p:childTnLst>
                                    <p:set>
                                      <p:cBhvr>
                                        <p:cTn id="44" fill="hold"/>
                                        <p:tgtEl>
                                          <p:spTgt spid="186"/>
                                        </p:tgtEl>
                                        <p:attrNameLst>
                                          <p:attrName>style.visibility</p:attrName>
                                        </p:attrNameLst>
                                      </p:cBhvr>
                                      <p:to>
                                        <p:strVal val="visible"/>
                                      </p:to>
                                    </p:set>
                                    <p:animEffect transition="in" filter="wipe(up)">
                                      <p:cBhvr>
                                        <p:cTn id="45" dur="1000"/>
                                        <p:tgtEl>
                                          <p:spTgt spid="186"/>
                                        </p:tgtEl>
                                      </p:cBhvr>
                                    </p:animEffect>
                                  </p:childTnLst>
                                </p:cTn>
                              </p:par>
                            </p:childTnLst>
                          </p:cTn>
                        </p:par>
                        <p:par>
                          <p:cTn id="46" fill="hold">
                            <p:stCondLst>
                              <p:cond delay="2200"/>
                            </p:stCondLst>
                            <p:childTnLst>
                              <p:par>
                                <p:cTn id="47" presetID="22" presetClass="entr" presetSubtype="1" fill="hold" grpId="14" nodeType="afterEffect">
                                  <p:stCondLst>
                                    <p:cond delay="0"/>
                                  </p:stCondLst>
                                  <p:iterate>
                                    <p:tmAbs val="0"/>
                                  </p:iterate>
                                  <p:childTnLst>
                                    <p:set>
                                      <p:cBhvr>
                                        <p:cTn id="48" fill="hold"/>
                                        <p:tgtEl>
                                          <p:spTgt spid="187"/>
                                        </p:tgtEl>
                                        <p:attrNameLst>
                                          <p:attrName>style.visibility</p:attrName>
                                        </p:attrNameLst>
                                      </p:cBhvr>
                                      <p:to>
                                        <p:strVal val="visible"/>
                                      </p:to>
                                    </p:set>
                                    <p:animEffect transition="in" filter="wipe(up)">
                                      <p:cBhvr>
                                        <p:cTn id="49" dur="1000"/>
                                        <p:tgtEl>
                                          <p:spTgt spid="187"/>
                                        </p:tgtEl>
                                      </p:cBhvr>
                                    </p:animEffect>
                                  </p:childTnLst>
                                </p:cTn>
                              </p:par>
                            </p:childTnLst>
                          </p:cTn>
                        </p:par>
                        <p:par>
                          <p:cTn id="50" fill="hold">
                            <p:stCondLst>
                              <p:cond delay="3200"/>
                            </p:stCondLst>
                            <p:childTnLst>
                              <p:par>
                                <p:cTn id="51" presetID="22" presetClass="entr" presetSubtype="1" fill="hold" grpId="15" nodeType="afterEffect">
                                  <p:stCondLst>
                                    <p:cond delay="0"/>
                                  </p:stCondLst>
                                  <p:iterate>
                                    <p:tmAbs val="0"/>
                                  </p:iterate>
                                  <p:childTnLst>
                                    <p:set>
                                      <p:cBhvr>
                                        <p:cTn id="52" fill="hold"/>
                                        <p:tgtEl>
                                          <p:spTgt spid="195"/>
                                        </p:tgtEl>
                                        <p:attrNameLst>
                                          <p:attrName>style.visibility</p:attrName>
                                        </p:attrNameLst>
                                      </p:cBhvr>
                                      <p:to>
                                        <p:strVal val="visible"/>
                                      </p:to>
                                    </p:set>
                                    <p:animEffect transition="in" filter="wipe(up)">
                                      <p:cBhvr>
                                        <p:cTn id="53" dur="1000"/>
                                        <p:tgtEl>
                                          <p:spTgt spid="195"/>
                                        </p:tgtEl>
                                      </p:cBhvr>
                                    </p:animEffect>
                                  </p:childTnLst>
                                </p:cTn>
                              </p:par>
                            </p:childTnLst>
                          </p:cTn>
                        </p:par>
                        <p:par>
                          <p:cTn id="54" fill="hold">
                            <p:stCondLst>
                              <p:cond delay="4200"/>
                            </p:stCondLst>
                            <p:childTnLst>
                              <p:par>
                                <p:cTn id="55" presetID="22" presetClass="entr" presetSubtype="1" fill="hold" grpId="16" nodeType="afterEffect">
                                  <p:stCondLst>
                                    <p:cond delay="0"/>
                                  </p:stCondLst>
                                  <p:iterate>
                                    <p:tmAbs val="0"/>
                                  </p:iterate>
                                  <p:childTnLst>
                                    <p:set>
                                      <p:cBhvr>
                                        <p:cTn id="56" fill="hold"/>
                                        <p:tgtEl>
                                          <p:spTgt spid="188"/>
                                        </p:tgtEl>
                                        <p:attrNameLst>
                                          <p:attrName>style.visibility</p:attrName>
                                        </p:attrNameLst>
                                      </p:cBhvr>
                                      <p:to>
                                        <p:strVal val="visible"/>
                                      </p:to>
                                    </p:set>
                                    <p:animEffect transition="in" filter="wipe(up)">
                                      <p:cBhvr>
                                        <p:cTn id="57" dur="1000"/>
                                        <p:tgtEl>
                                          <p:spTgt spid="188"/>
                                        </p:tgtEl>
                                      </p:cBhvr>
                                    </p:animEffect>
                                  </p:childTnLst>
                                </p:cTn>
                              </p:par>
                            </p:childTnLst>
                          </p:cTn>
                        </p:par>
                        <p:par>
                          <p:cTn id="58" fill="hold">
                            <p:stCondLst>
                              <p:cond delay="5200"/>
                            </p:stCondLst>
                            <p:childTnLst>
                              <p:par>
                                <p:cTn id="59" presetID="22" presetClass="entr" presetSubtype="1" fill="hold" grpId="17" nodeType="afterEffect">
                                  <p:stCondLst>
                                    <p:cond delay="0"/>
                                  </p:stCondLst>
                                  <p:iterate>
                                    <p:tmAbs val="0"/>
                                  </p:iterate>
                                  <p:childTnLst>
                                    <p:set>
                                      <p:cBhvr>
                                        <p:cTn id="60" fill="hold"/>
                                        <p:tgtEl>
                                          <p:spTgt spid="189"/>
                                        </p:tgtEl>
                                        <p:attrNameLst>
                                          <p:attrName>style.visibility</p:attrName>
                                        </p:attrNameLst>
                                      </p:cBhvr>
                                      <p:to>
                                        <p:strVal val="visible"/>
                                      </p:to>
                                    </p:set>
                                    <p:animEffect transition="in" filter="wipe(up)">
                                      <p:cBhvr>
                                        <p:cTn id="61" dur="1000"/>
                                        <p:tgtEl>
                                          <p:spTgt spid="189"/>
                                        </p:tgtEl>
                                      </p:cBhvr>
                                    </p:animEffect>
                                  </p:childTnLst>
                                </p:cTn>
                              </p:par>
                            </p:childTnLst>
                          </p:cTn>
                        </p:par>
                        <p:par>
                          <p:cTn id="62" fill="hold">
                            <p:stCondLst>
                              <p:cond delay="6200"/>
                            </p:stCondLst>
                            <p:childTnLst>
                              <p:par>
                                <p:cTn id="63" presetID="22" presetClass="entr" presetSubtype="1" fill="hold" grpId="18" nodeType="afterEffect">
                                  <p:stCondLst>
                                    <p:cond delay="0"/>
                                  </p:stCondLst>
                                  <p:iterate>
                                    <p:tmAbs val="0"/>
                                  </p:iterate>
                                  <p:childTnLst>
                                    <p:set>
                                      <p:cBhvr>
                                        <p:cTn id="64" fill="hold"/>
                                        <p:tgtEl>
                                          <p:spTgt spid="193"/>
                                        </p:tgtEl>
                                        <p:attrNameLst>
                                          <p:attrName>style.visibility</p:attrName>
                                        </p:attrNameLst>
                                      </p:cBhvr>
                                      <p:to>
                                        <p:strVal val="visible"/>
                                      </p:to>
                                    </p:set>
                                    <p:animEffect transition="in" filter="wipe(up)">
                                      <p:cBhvr>
                                        <p:cTn id="65" dur="1000"/>
                                        <p:tgtEl>
                                          <p:spTgt spid="193"/>
                                        </p:tgtEl>
                                      </p:cBhvr>
                                    </p:animEffect>
                                  </p:childTnLst>
                                </p:cTn>
                              </p:par>
                            </p:childTnLst>
                          </p:cTn>
                        </p:par>
                        <p:par>
                          <p:cTn id="66" fill="hold">
                            <p:stCondLst>
                              <p:cond delay="7200"/>
                            </p:stCondLst>
                            <p:childTnLst>
                              <p:par>
                                <p:cTn id="67" presetID="22" presetClass="entr" presetSubtype="1" fill="hold" grpId="19" nodeType="afterEffect">
                                  <p:stCondLst>
                                    <p:cond delay="0"/>
                                  </p:stCondLst>
                                  <p:iterate>
                                    <p:tmAbs val="0"/>
                                  </p:iterate>
                                  <p:childTnLst>
                                    <p:set>
                                      <p:cBhvr>
                                        <p:cTn id="68" fill="hold"/>
                                        <p:tgtEl>
                                          <p:spTgt spid="191"/>
                                        </p:tgtEl>
                                        <p:attrNameLst>
                                          <p:attrName>style.visibility</p:attrName>
                                        </p:attrNameLst>
                                      </p:cBhvr>
                                      <p:to>
                                        <p:strVal val="visible"/>
                                      </p:to>
                                    </p:set>
                                    <p:animEffect transition="in" filter="wipe(up)">
                                      <p:cBhvr>
                                        <p:cTn id="69" dur="1000"/>
                                        <p:tgtEl>
                                          <p:spTgt spid="191"/>
                                        </p:tgtEl>
                                      </p:cBhvr>
                                    </p:animEffect>
                                  </p:childTnLst>
                                </p:cTn>
                              </p:par>
                            </p:childTnLst>
                          </p:cTn>
                        </p:par>
                        <p:par>
                          <p:cTn id="70" fill="hold">
                            <p:stCondLst>
                              <p:cond delay="8200"/>
                            </p:stCondLst>
                            <p:childTnLst>
                              <p:par>
                                <p:cTn id="71" presetID="22" presetClass="entr" presetSubtype="1" fill="hold" grpId="20" nodeType="afterEffect">
                                  <p:stCondLst>
                                    <p:cond delay="0"/>
                                  </p:stCondLst>
                                  <p:iterate>
                                    <p:tmAbs val="0"/>
                                  </p:iterate>
                                  <p:childTnLst>
                                    <p:set>
                                      <p:cBhvr>
                                        <p:cTn id="72" fill="hold"/>
                                        <p:tgtEl>
                                          <p:spTgt spid="190"/>
                                        </p:tgtEl>
                                        <p:attrNameLst>
                                          <p:attrName>style.visibility</p:attrName>
                                        </p:attrNameLst>
                                      </p:cBhvr>
                                      <p:to>
                                        <p:strVal val="visible"/>
                                      </p:to>
                                    </p:set>
                                    <p:animEffect transition="in" filter="wipe(up)">
                                      <p:cBhvr>
                                        <p:cTn id="73" dur="1000"/>
                                        <p:tgtEl>
                                          <p:spTgt spid="190"/>
                                        </p:tgtEl>
                                      </p:cBhvr>
                                    </p:animEffect>
                                  </p:childTnLst>
                                </p:cTn>
                              </p:par>
                            </p:childTnLst>
                          </p:cTn>
                        </p:par>
                        <p:par>
                          <p:cTn id="74" fill="hold">
                            <p:stCondLst>
                              <p:cond delay="9200"/>
                            </p:stCondLst>
                            <p:childTnLst>
                              <p:par>
                                <p:cTn id="75" presetID="22" presetClass="entr" presetSubtype="1" fill="hold" grpId="21" nodeType="afterEffect">
                                  <p:stCondLst>
                                    <p:cond delay="0"/>
                                  </p:stCondLst>
                                  <p:iterate>
                                    <p:tmAbs val="0"/>
                                  </p:iterate>
                                  <p:childTnLst>
                                    <p:set>
                                      <p:cBhvr>
                                        <p:cTn id="76" fill="hold"/>
                                        <p:tgtEl>
                                          <p:spTgt spid="192"/>
                                        </p:tgtEl>
                                        <p:attrNameLst>
                                          <p:attrName>style.visibility</p:attrName>
                                        </p:attrNameLst>
                                      </p:cBhvr>
                                      <p:to>
                                        <p:strVal val="visible"/>
                                      </p:to>
                                    </p:set>
                                    <p:animEffect transition="in" filter="wipe(up)">
                                      <p:cBhvr>
                                        <p:cTn id="77"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3" animBg="1" advAuto="0"/>
      <p:bldP spid="180" grpId="6" animBg="1" advAuto="0"/>
      <p:bldP spid="181" grpId="7" animBg="1" advAuto="0"/>
      <p:bldP spid="182" grpId="8" animBg="1" advAuto="0"/>
      <p:bldP spid="183" grpId="9" animBg="1" advAuto="0"/>
      <p:bldP spid="184" grpId="10" animBg="1" advAuto="0"/>
      <p:bldP spid="185" grpId="11" animBg="1" advAuto="0"/>
      <p:bldP spid="186" grpId="13" animBg="1" advAuto="0"/>
      <p:bldP spid="187" grpId="14" animBg="1" advAuto="0"/>
      <p:bldP spid="188" grpId="16" animBg="1" advAuto="0"/>
      <p:bldP spid="189" grpId="17" animBg="1" advAuto="0"/>
      <p:bldP spid="190" grpId="20" animBg="1" advAuto="0"/>
      <p:bldP spid="191" grpId="19" animBg="1" advAuto="0"/>
      <p:bldP spid="192" grpId="21" animBg="1" advAuto="0"/>
      <p:bldP spid="193" grpId="18" animBg="1" advAuto="0"/>
      <p:bldP spid="194" grpId="12" animBg="1" advAuto="0"/>
      <p:bldP spid="195" grpId="15" animBg="1" advAuto="0"/>
      <p:bldP spid="196" grpId="1" animBg="1" advAuto="0"/>
      <p:bldP spid="201" grpId="2" animBg="1" advAuto="0"/>
      <p:bldP spid="201" grpId="4" animBg="1" advAuto="0"/>
      <p:bldP spid="202" grpId="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p:nvPr/>
        </p:nvSpPr>
        <p:spPr>
          <a:xfrm>
            <a:off x="1554575" y="7666626"/>
            <a:ext cx="16849182" cy="3086327"/>
          </a:xfrm>
          <a:custGeom>
            <a:avLst/>
            <a:gdLst/>
            <a:ahLst/>
            <a:cxnLst>
              <a:cxn ang="0">
                <a:pos x="wd2" y="hd2"/>
              </a:cxn>
              <a:cxn ang="5400000">
                <a:pos x="wd2" y="hd2"/>
              </a:cxn>
              <a:cxn ang="10800000">
                <a:pos x="wd2" y="hd2"/>
              </a:cxn>
              <a:cxn ang="16200000">
                <a:pos x="wd2" y="hd2"/>
              </a:cxn>
            </a:cxnLst>
            <a:rect l="0" t="0" r="r" b="b"/>
            <a:pathLst>
              <a:path w="21600" h="21600" extrusionOk="0">
                <a:moveTo>
                  <a:pt x="6659" y="0"/>
                </a:moveTo>
                <a:lnTo>
                  <a:pt x="21600" y="58"/>
                </a:lnTo>
                <a:lnTo>
                  <a:pt x="16864" y="21570"/>
                </a:lnTo>
                <a:lnTo>
                  <a:pt x="0" y="21600"/>
                </a:lnTo>
                <a:lnTo>
                  <a:pt x="6659" y="0"/>
                </a:lnTo>
                <a:close/>
              </a:path>
            </a:pathLst>
          </a:custGeom>
          <a:gradFill>
            <a:gsLst>
              <a:gs pos="0">
                <a:srgbClr val="53585F"/>
              </a:gs>
              <a:gs pos="100000">
                <a:srgbClr val="A6AAA8"/>
              </a:gs>
            </a:gsLst>
            <a:lin ang="5400000"/>
          </a:gradFill>
          <a:ln w="12700">
            <a:miter lim="400000"/>
          </a:ln>
        </p:spPr>
        <p:txBody>
          <a:bodyPr lIns="71437" tIns="71437" rIns="71437" bIns="71437" anchor="ctr"/>
          <a:lstStyle/>
          <a:p>
            <a:pPr>
              <a:defRPr sz="3600"/>
            </a:pPr>
            <a:endParaRPr/>
          </a:p>
        </p:txBody>
      </p:sp>
      <p:sp>
        <p:nvSpPr>
          <p:cNvPr id="207" name="Shape 207"/>
          <p:cNvSpPr/>
          <p:nvPr/>
        </p:nvSpPr>
        <p:spPr>
          <a:xfrm flipV="1">
            <a:off x="6703689" y="566012"/>
            <a:ext cx="1" cy="7001608"/>
          </a:xfrm>
          <a:prstGeom prst="line">
            <a:avLst/>
          </a:prstGeom>
          <a:ln w="165100">
            <a:solidFill>
              <a:srgbClr val="000000"/>
            </a:solidFill>
            <a:miter lim="400000"/>
            <a:tailEnd type="stealth"/>
          </a:ln>
        </p:spPr>
        <p:txBody>
          <a:bodyPr lIns="71437" tIns="71437" rIns="71437" bIns="71437" anchor="ctr"/>
          <a:lstStyle/>
          <a:p>
            <a:pPr>
              <a:defRPr sz="3600"/>
            </a:pPr>
            <a:endParaRPr/>
          </a:p>
        </p:txBody>
      </p:sp>
      <p:sp>
        <p:nvSpPr>
          <p:cNvPr id="208" name="Shape 208"/>
          <p:cNvSpPr/>
          <p:nvPr/>
        </p:nvSpPr>
        <p:spPr>
          <a:xfrm>
            <a:off x="6691905" y="7607679"/>
            <a:ext cx="12224057" cy="1"/>
          </a:xfrm>
          <a:prstGeom prst="line">
            <a:avLst/>
          </a:prstGeom>
          <a:ln w="165100">
            <a:solidFill>
              <a:srgbClr val="000000"/>
            </a:solidFill>
            <a:miter lim="400000"/>
            <a:tailEnd type="stealth"/>
          </a:ln>
        </p:spPr>
        <p:txBody>
          <a:bodyPr lIns="71437" tIns="71437" rIns="71437" bIns="71437" anchor="ctr"/>
          <a:lstStyle/>
          <a:p>
            <a:pPr>
              <a:defRPr sz="3600"/>
            </a:pPr>
            <a:endParaRPr/>
          </a:p>
        </p:txBody>
      </p:sp>
      <p:sp>
        <p:nvSpPr>
          <p:cNvPr id="209" name="Shape 209"/>
          <p:cNvSpPr/>
          <p:nvPr/>
        </p:nvSpPr>
        <p:spPr>
          <a:xfrm flipH="1">
            <a:off x="1162481" y="7600348"/>
            <a:ext cx="5536910" cy="3314440"/>
          </a:xfrm>
          <a:prstGeom prst="line">
            <a:avLst/>
          </a:prstGeom>
          <a:ln w="165100">
            <a:solidFill>
              <a:srgbClr val="000000"/>
            </a:solidFill>
            <a:miter lim="400000"/>
            <a:tailEnd type="stealth"/>
          </a:ln>
        </p:spPr>
        <p:txBody>
          <a:bodyPr lIns="71437" tIns="71437" rIns="71437" bIns="71437" anchor="ctr"/>
          <a:lstStyle/>
          <a:p>
            <a:pPr>
              <a:defRPr sz="3600"/>
            </a:pPr>
            <a:endParaRPr/>
          </a:p>
        </p:txBody>
      </p:sp>
      <p:pic>
        <p:nvPicPr>
          <p:cNvPr id="210" name="Untitled.pdf"/>
          <p:cNvPicPr>
            <a:picLocks noChangeAspect="1"/>
          </p:cNvPicPr>
          <p:nvPr/>
        </p:nvPicPr>
        <p:blipFill>
          <a:blip r:embed="rId3">
            <a:extLst/>
          </a:blip>
          <a:stretch>
            <a:fillRect/>
          </a:stretch>
        </p:blipFill>
        <p:spPr>
          <a:xfrm>
            <a:off x="3559014" y="674472"/>
            <a:ext cx="2479494" cy="882128"/>
          </a:xfrm>
          <a:prstGeom prst="rect">
            <a:avLst/>
          </a:prstGeom>
          <a:ln w="12700">
            <a:miter lim="400000"/>
          </a:ln>
        </p:spPr>
      </p:pic>
      <p:pic>
        <p:nvPicPr>
          <p:cNvPr id="211" name="Untitled.pdf"/>
          <p:cNvPicPr>
            <a:picLocks noChangeAspect="1"/>
          </p:cNvPicPr>
          <p:nvPr/>
        </p:nvPicPr>
        <p:blipFill>
          <a:blip r:embed="rId4">
            <a:extLst/>
          </a:blip>
          <a:stretch>
            <a:fillRect/>
          </a:stretch>
        </p:blipFill>
        <p:spPr>
          <a:xfrm>
            <a:off x="758173" y="11258939"/>
            <a:ext cx="808618" cy="882128"/>
          </a:xfrm>
          <a:prstGeom prst="rect">
            <a:avLst/>
          </a:prstGeom>
          <a:ln w="12700">
            <a:miter lim="400000"/>
          </a:ln>
        </p:spPr>
      </p:pic>
      <p:pic>
        <p:nvPicPr>
          <p:cNvPr id="212" name="Untitled.pdf"/>
          <p:cNvPicPr>
            <a:picLocks noChangeAspect="1"/>
          </p:cNvPicPr>
          <p:nvPr/>
        </p:nvPicPr>
        <p:blipFill>
          <a:blip r:embed="rId5">
            <a:extLst/>
          </a:blip>
          <a:stretch>
            <a:fillRect/>
          </a:stretch>
        </p:blipFill>
        <p:spPr>
          <a:xfrm>
            <a:off x="18915963" y="7920100"/>
            <a:ext cx="808617" cy="624841"/>
          </a:xfrm>
          <a:prstGeom prst="rect">
            <a:avLst/>
          </a:prstGeom>
          <a:ln w="12700">
            <a:miter lim="400000"/>
          </a:ln>
        </p:spPr>
      </p:pic>
      <p:pic>
        <p:nvPicPr>
          <p:cNvPr id="213" name="g3677-filtered.png"/>
          <p:cNvPicPr>
            <a:picLocks noChangeAspect="1"/>
          </p:cNvPicPr>
          <p:nvPr/>
        </p:nvPicPr>
        <p:blipFill>
          <a:blip r:embed="rId6">
            <a:extLst/>
          </a:blip>
          <a:stretch>
            <a:fillRect/>
          </a:stretch>
        </p:blipFill>
        <p:spPr>
          <a:xfrm>
            <a:off x="18001136" y="7249136"/>
            <a:ext cx="765761" cy="763584"/>
          </a:xfrm>
          <a:prstGeom prst="rect">
            <a:avLst/>
          </a:prstGeom>
          <a:ln w="25400">
            <a:miter lim="400000"/>
          </a:ln>
        </p:spPr>
      </p:pic>
      <p:pic>
        <p:nvPicPr>
          <p:cNvPr id="214" name="g3677-filtered.png"/>
          <p:cNvPicPr>
            <a:picLocks noChangeAspect="1"/>
          </p:cNvPicPr>
          <p:nvPr/>
        </p:nvPicPr>
        <p:blipFill>
          <a:blip r:embed="rId6">
            <a:extLst/>
          </a:blip>
          <a:stretch>
            <a:fillRect/>
          </a:stretch>
        </p:blipFill>
        <p:spPr>
          <a:xfrm>
            <a:off x="14089980" y="10371158"/>
            <a:ext cx="765760" cy="763584"/>
          </a:xfrm>
          <a:prstGeom prst="rect">
            <a:avLst/>
          </a:prstGeom>
          <a:ln w="25400">
            <a:miter lim="400000"/>
          </a:ln>
        </p:spPr>
      </p:pic>
      <p:pic>
        <p:nvPicPr>
          <p:cNvPr id="215" name="g3677-filtered.png"/>
          <p:cNvPicPr>
            <a:picLocks noChangeAspect="1"/>
          </p:cNvPicPr>
          <p:nvPr/>
        </p:nvPicPr>
        <p:blipFill>
          <a:blip r:embed="rId6">
            <a:extLst/>
          </a:blip>
          <a:stretch>
            <a:fillRect/>
          </a:stretch>
        </p:blipFill>
        <p:spPr>
          <a:xfrm>
            <a:off x="1184004" y="10371158"/>
            <a:ext cx="765760" cy="763584"/>
          </a:xfrm>
          <a:prstGeom prst="rect">
            <a:avLst/>
          </a:prstGeom>
          <a:ln w="25400">
            <a:miter lim="400000"/>
          </a:ln>
        </p:spPr>
      </p:pic>
      <p:pic>
        <p:nvPicPr>
          <p:cNvPr id="216" name="g3677-filtered.png"/>
          <p:cNvPicPr>
            <a:picLocks noChangeAspect="1"/>
          </p:cNvPicPr>
          <p:nvPr/>
        </p:nvPicPr>
        <p:blipFill>
          <a:blip r:embed="rId6">
            <a:extLst/>
          </a:blip>
          <a:stretch>
            <a:fillRect/>
          </a:stretch>
        </p:blipFill>
        <p:spPr>
          <a:xfrm>
            <a:off x="9596379" y="8544940"/>
            <a:ext cx="765760" cy="763584"/>
          </a:xfrm>
          <a:prstGeom prst="rect">
            <a:avLst/>
          </a:prstGeom>
          <a:ln w="25400">
            <a:miter lim="400000"/>
          </a:ln>
        </p:spPr>
      </p:pic>
      <p:pic>
        <p:nvPicPr>
          <p:cNvPr id="217" name="g3677-filtered.png"/>
          <p:cNvPicPr>
            <a:picLocks noChangeAspect="1"/>
          </p:cNvPicPr>
          <p:nvPr/>
        </p:nvPicPr>
        <p:blipFill>
          <a:blip r:embed="rId6">
            <a:extLst/>
          </a:blip>
          <a:stretch>
            <a:fillRect/>
          </a:stretch>
        </p:blipFill>
        <p:spPr>
          <a:xfrm>
            <a:off x="16432493" y="8827996"/>
            <a:ext cx="765760" cy="763583"/>
          </a:xfrm>
          <a:prstGeom prst="rect">
            <a:avLst/>
          </a:prstGeom>
          <a:ln w="25400">
            <a:miter lim="400000"/>
          </a:ln>
        </p:spPr>
      </p:pic>
      <p:pic>
        <p:nvPicPr>
          <p:cNvPr id="218" name="g3677-filtered.png"/>
          <p:cNvPicPr>
            <a:picLocks noChangeAspect="1"/>
          </p:cNvPicPr>
          <p:nvPr/>
        </p:nvPicPr>
        <p:blipFill>
          <a:blip r:embed="rId6">
            <a:extLst/>
          </a:blip>
          <a:stretch>
            <a:fillRect/>
          </a:stretch>
        </p:blipFill>
        <p:spPr>
          <a:xfrm>
            <a:off x="4033189" y="8458565"/>
            <a:ext cx="765760" cy="763584"/>
          </a:xfrm>
          <a:prstGeom prst="rect">
            <a:avLst/>
          </a:prstGeom>
          <a:ln w="25400">
            <a:miter lim="400000"/>
          </a:ln>
        </p:spPr>
      </p:pic>
      <p:pic>
        <p:nvPicPr>
          <p:cNvPr id="219" name="g3677-filtered.png"/>
          <p:cNvPicPr>
            <a:picLocks noChangeAspect="1"/>
          </p:cNvPicPr>
          <p:nvPr/>
        </p:nvPicPr>
        <p:blipFill>
          <a:blip r:embed="rId6">
            <a:extLst/>
          </a:blip>
          <a:stretch>
            <a:fillRect/>
          </a:stretch>
        </p:blipFill>
        <p:spPr>
          <a:xfrm>
            <a:off x="7086475" y="10371159"/>
            <a:ext cx="765760" cy="763584"/>
          </a:xfrm>
          <a:prstGeom prst="rect">
            <a:avLst/>
          </a:prstGeom>
          <a:ln w="25400">
            <a:miter lim="400000"/>
          </a:ln>
        </p:spPr>
      </p:pic>
      <p:pic>
        <p:nvPicPr>
          <p:cNvPr id="220" name="g3677-filtered.png"/>
          <p:cNvPicPr>
            <a:picLocks noChangeAspect="1"/>
          </p:cNvPicPr>
          <p:nvPr/>
        </p:nvPicPr>
        <p:blipFill>
          <a:blip r:embed="rId6">
            <a:extLst/>
          </a:blip>
          <a:stretch>
            <a:fillRect/>
          </a:stretch>
        </p:blipFill>
        <p:spPr>
          <a:xfrm>
            <a:off x="11426428" y="7249136"/>
            <a:ext cx="765760" cy="763584"/>
          </a:xfrm>
          <a:prstGeom prst="rect">
            <a:avLst/>
          </a:prstGeom>
          <a:ln w="25400">
            <a:miter lim="400000"/>
          </a:ln>
        </p:spPr>
      </p:pic>
      <p:pic>
        <p:nvPicPr>
          <p:cNvPr id="221" name="g3677-filtered.png"/>
          <p:cNvPicPr>
            <a:picLocks noChangeAspect="1"/>
          </p:cNvPicPr>
          <p:nvPr/>
        </p:nvPicPr>
        <p:blipFill>
          <a:blip r:embed="rId6">
            <a:extLst/>
          </a:blip>
          <a:stretch>
            <a:fillRect/>
          </a:stretch>
        </p:blipFill>
        <p:spPr>
          <a:xfrm>
            <a:off x="6250537" y="7147724"/>
            <a:ext cx="765760" cy="763584"/>
          </a:xfrm>
          <a:prstGeom prst="rect">
            <a:avLst/>
          </a:prstGeom>
          <a:ln w="25400">
            <a:miter lim="400000"/>
          </a:ln>
        </p:spPr>
      </p:pic>
      <p:pic>
        <p:nvPicPr>
          <p:cNvPr id="222" name="Untitled.pdf"/>
          <p:cNvPicPr>
            <a:picLocks noChangeAspect="1"/>
          </p:cNvPicPr>
          <p:nvPr/>
        </p:nvPicPr>
        <p:blipFill>
          <a:blip r:embed="rId5">
            <a:extLst/>
          </a:blip>
          <a:stretch>
            <a:fillRect/>
          </a:stretch>
        </p:blipFill>
        <p:spPr>
          <a:xfrm>
            <a:off x="16815279" y="1021080"/>
            <a:ext cx="808617" cy="624841"/>
          </a:xfrm>
          <a:prstGeom prst="rect">
            <a:avLst/>
          </a:prstGeom>
          <a:ln w="12700">
            <a:miter lim="400000"/>
          </a:ln>
        </p:spPr>
      </p:pic>
      <p:sp>
        <p:nvSpPr>
          <p:cNvPr id="223" name="Shape 223"/>
          <p:cNvSpPr/>
          <p:nvPr/>
        </p:nvSpPr>
        <p:spPr>
          <a:xfrm>
            <a:off x="18552439" y="957518"/>
            <a:ext cx="2344280"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position</a:t>
            </a:r>
          </a:p>
        </p:txBody>
      </p:sp>
      <p:pic>
        <p:nvPicPr>
          <p:cNvPr id="224" name="Untitled.pdf"/>
          <p:cNvPicPr>
            <a:picLocks noChangeAspect="1"/>
          </p:cNvPicPr>
          <p:nvPr/>
        </p:nvPicPr>
        <p:blipFill>
          <a:blip r:embed="rId4">
            <a:extLst/>
          </a:blip>
          <a:stretch>
            <a:fillRect/>
          </a:stretch>
        </p:blipFill>
        <p:spPr>
          <a:xfrm>
            <a:off x="16815279" y="2066092"/>
            <a:ext cx="808617" cy="882129"/>
          </a:xfrm>
          <a:prstGeom prst="rect">
            <a:avLst/>
          </a:prstGeom>
          <a:ln w="12700">
            <a:miter lim="400000"/>
          </a:ln>
        </p:spPr>
      </p:pic>
      <p:sp>
        <p:nvSpPr>
          <p:cNvPr id="225" name="Shape 225"/>
          <p:cNvSpPr/>
          <p:nvPr/>
        </p:nvSpPr>
        <p:spPr>
          <a:xfrm>
            <a:off x="18383922" y="2002531"/>
            <a:ext cx="5980245" cy="24288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lgn="l">
              <a:defRPr>
                <a:solidFill>
                  <a:srgbClr val="000000"/>
                </a:solidFill>
                <a:latin typeface="Helvetica"/>
                <a:ea typeface="Helvetica"/>
                <a:cs typeface="Helvetica"/>
                <a:sym typeface="Helvetica"/>
              </a:defRPr>
            </a:pPr>
            <a:r>
              <a:t>parameters: </a:t>
            </a:r>
          </a:p>
          <a:p>
            <a:pPr marL="584868" indent="-584868" algn="l">
              <a:buSzPct val="75000"/>
              <a:buChar char="•"/>
              <a:defRPr>
                <a:solidFill>
                  <a:srgbClr val="000000"/>
                </a:solidFill>
                <a:latin typeface="Helvetica"/>
                <a:ea typeface="Helvetica"/>
                <a:cs typeface="Helvetica"/>
                <a:sym typeface="Helvetica"/>
              </a:defRPr>
            </a:pPr>
            <a:r>
              <a:t>temperature</a:t>
            </a:r>
          </a:p>
          <a:p>
            <a:pPr marL="584868" indent="-584868" algn="l">
              <a:buSzPct val="75000"/>
              <a:buChar char="•"/>
              <a:defRPr>
                <a:solidFill>
                  <a:srgbClr val="000000"/>
                </a:solidFill>
                <a:latin typeface="Helvetica"/>
                <a:ea typeface="Helvetica"/>
                <a:cs typeface="Helvetica"/>
                <a:sym typeface="Helvetica"/>
              </a:defRPr>
            </a:pPr>
            <a:r>
              <a:t>pressure …</a:t>
            </a:r>
          </a:p>
        </p:txBody>
      </p:sp>
      <p:pic>
        <p:nvPicPr>
          <p:cNvPr id="226" name="g3677-filtered.png"/>
          <p:cNvPicPr>
            <a:picLocks noChangeAspect="1"/>
          </p:cNvPicPr>
          <p:nvPr/>
        </p:nvPicPr>
        <p:blipFill>
          <a:blip r:embed="rId6">
            <a:extLst/>
          </a:blip>
          <a:stretch>
            <a:fillRect/>
          </a:stretch>
        </p:blipFill>
        <p:spPr>
          <a:xfrm>
            <a:off x="5272935" y="9308527"/>
            <a:ext cx="765760" cy="763584"/>
          </a:xfrm>
          <a:prstGeom prst="rect">
            <a:avLst/>
          </a:prstGeom>
          <a:ln w="25400">
            <a:miter lim="400000"/>
          </a:ln>
        </p:spPr>
      </p:pic>
      <p:pic>
        <p:nvPicPr>
          <p:cNvPr id="227" name="g3677-filtered.png"/>
          <p:cNvPicPr>
            <a:picLocks noChangeAspect="1"/>
          </p:cNvPicPr>
          <p:nvPr/>
        </p:nvPicPr>
        <p:blipFill>
          <a:blip r:embed="rId6">
            <a:extLst/>
          </a:blip>
          <a:stretch>
            <a:fillRect/>
          </a:stretch>
        </p:blipFill>
        <p:spPr>
          <a:xfrm>
            <a:off x="7786298" y="7911312"/>
            <a:ext cx="765760" cy="763584"/>
          </a:xfrm>
          <a:prstGeom prst="rect">
            <a:avLst/>
          </a:prstGeom>
          <a:ln w="25400">
            <a:miter lim="400000"/>
          </a:ln>
        </p:spPr>
      </p:pic>
      <p:pic>
        <p:nvPicPr>
          <p:cNvPr id="228" name="g3677-filtered.png"/>
          <p:cNvPicPr>
            <a:picLocks noChangeAspect="1"/>
          </p:cNvPicPr>
          <p:nvPr/>
        </p:nvPicPr>
        <p:blipFill>
          <a:blip r:embed="rId6">
            <a:extLst/>
          </a:blip>
          <a:stretch>
            <a:fillRect/>
          </a:stretch>
        </p:blipFill>
        <p:spPr>
          <a:xfrm>
            <a:off x="13892068" y="8012724"/>
            <a:ext cx="765760" cy="763584"/>
          </a:xfrm>
          <a:prstGeom prst="rect">
            <a:avLst/>
          </a:prstGeom>
          <a:ln w="25400">
            <a:miter lim="400000"/>
          </a:ln>
        </p:spPr>
      </p:pic>
      <p:pic>
        <p:nvPicPr>
          <p:cNvPr id="229" name="g3677-filtered.png"/>
          <p:cNvPicPr>
            <a:picLocks noChangeAspect="1"/>
          </p:cNvPicPr>
          <p:nvPr/>
        </p:nvPicPr>
        <p:blipFill>
          <a:blip r:embed="rId6">
            <a:extLst/>
          </a:blip>
          <a:stretch>
            <a:fillRect/>
          </a:stretch>
        </p:blipFill>
        <p:spPr>
          <a:xfrm>
            <a:off x="11809214" y="9690321"/>
            <a:ext cx="765760" cy="763584"/>
          </a:xfrm>
          <a:prstGeom prst="rect">
            <a:avLst/>
          </a:prstGeom>
          <a:ln w="25400">
            <a:miter lim="400000"/>
          </a:ln>
        </p:spPr>
      </p:pic>
      <p:sp>
        <p:nvSpPr>
          <p:cNvPr id="230" name="Shape 230"/>
          <p:cNvSpPr/>
          <p:nvPr/>
        </p:nvSpPr>
        <p:spPr>
          <a:xfrm>
            <a:off x="12053572" y="741045"/>
            <a:ext cx="142588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LUR</a:t>
            </a:r>
          </a:p>
        </p:txBody>
      </p:sp>
      <p:sp>
        <p:nvSpPr>
          <p:cNvPr id="231" name="Shape 231"/>
          <p:cNvSpPr/>
          <p:nvPr/>
        </p:nvSpPr>
        <p:spPr>
          <a:xfrm>
            <a:off x="1016966" y="11637666"/>
            <a:ext cx="23731094" cy="1276355"/>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a:defRPr sz="4500">
                <a:solidFill>
                  <a:srgbClr val="000000"/>
                </a:solidFill>
                <a:latin typeface="Futura-Bold"/>
                <a:ea typeface="Futura-Bold"/>
                <a:cs typeface="Futura-Bold"/>
                <a:sym typeface="Futura-Bold"/>
              </a:defRPr>
            </a:pPr>
            <a:r>
              <a:t>Each experiment is an evaluation of a function defined over a high dimensional space.</a:t>
            </a:r>
          </a:p>
          <a:p>
            <a:pPr>
              <a:defRPr sz="4500">
                <a:solidFill>
                  <a:srgbClr val="000000"/>
                </a:solidFill>
                <a:latin typeface="Futura-Bold"/>
                <a:ea typeface="Futura-Bold"/>
                <a:cs typeface="Futura-Bold"/>
                <a:sym typeface="Futura-Bold"/>
              </a:defRPr>
            </a:pPr>
            <a:r>
              <a:t>A large number of experiments is required to characterize a material.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200"/>
                                  </p:stCondLst>
                                  <p:iterate>
                                    <p:tmAbs val="0"/>
                                  </p:iterate>
                                  <p:childTnLst>
                                    <p:set>
                                      <p:cBhvr>
                                        <p:cTn id="9" fill="hold"/>
                                        <p:tgtEl>
                                          <p:spTgt spid="213"/>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3" nodeType="afterEffect">
                                  <p:stCondLst>
                                    <p:cond delay="200"/>
                                  </p:stCondLst>
                                  <p:iterate>
                                    <p:tmAbs val="0"/>
                                  </p:iterate>
                                  <p:childTnLst>
                                    <p:set>
                                      <p:cBhvr>
                                        <p:cTn id="12" fill="hold"/>
                                        <p:tgtEl>
                                          <p:spTgt spid="214"/>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grpId="4" nodeType="afterEffect">
                                  <p:stCondLst>
                                    <p:cond delay="200"/>
                                  </p:stCondLst>
                                  <p:iterate>
                                    <p:tmAbs val="0"/>
                                  </p:iterate>
                                  <p:childTnLst>
                                    <p:set>
                                      <p:cBhvr>
                                        <p:cTn id="15" fill="hold"/>
                                        <p:tgtEl>
                                          <p:spTgt spid="215"/>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grpId="5" nodeType="afterEffect">
                                  <p:stCondLst>
                                    <p:cond delay="200"/>
                                  </p:stCondLst>
                                  <p:iterate>
                                    <p:tmAbs val="0"/>
                                  </p:iterate>
                                  <p:childTnLst>
                                    <p:set>
                                      <p:cBhvr>
                                        <p:cTn id="18" fill="hold"/>
                                        <p:tgtEl>
                                          <p:spTgt spid="216"/>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grpId="6" nodeType="afterEffect">
                                  <p:stCondLst>
                                    <p:cond delay="200"/>
                                  </p:stCondLst>
                                  <p:iterate>
                                    <p:tmAbs val="0"/>
                                  </p:iterate>
                                  <p:childTnLst>
                                    <p:set>
                                      <p:cBhvr>
                                        <p:cTn id="21" fill="hold"/>
                                        <p:tgtEl>
                                          <p:spTgt spid="217"/>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7" nodeType="afterEffect">
                                  <p:stCondLst>
                                    <p:cond delay="200"/>
                                  </p:stCondLst>
                                  <p:iterate>
                                    <p:tmAbs val="0"/>
                                  </p:iterate>
                                  <p:childTnLst>
                                    <p:set>
                                      <p:cBhvr>
                                        <p:cTn id="24" fill="hold"/>
                                        <p:tgtEl>
                                          <p:spTgt spid="218"/>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grpId="8" nodeType="afterEffect">
                                  <p:stCondLst>
                                    <p:cond delay="200"/>
                                  </p:stCondLst>
                                  <p:iterate>
                                    <p:tmAbs val="0"/>
                                  </p:iterate>
                                  <p:childTnLst>
                                    <p:set>
                                      <p:cBhvr>
                                        <p:cTn id="27" fill="hold"/>
                                        <p:tgtEl>
                                          <p:spTgt spid="219"/>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grpId="9" nodeType="afterEffect">
                                  <p:stCondLst>
                                    <p:cond delay="200"/>
                                  </p:stCondLst>
                                  <p:iterate>
                                    <p:tmAbs val="0"/>
                                  </p:iterate>
                                  <p:childTnLst>
                                    <p:set>
                                      <p:cBhvr>
                                        <p:cTn id="30" fill="hold"/>
                                        <p:tgtEl>
                                          <p:spTgt spid="220"/>
                                        </p:tgtEl>
                                        <p:attrNameLst>
                                          <p:attrName>style.visibility</p:attrName>
                                        </p:attrNameLst>
                                      </p:cBhvr>
                                      <p:to>
                                        <p:strVal val="visible"/>
                                      </p:to>
                                    </p:set>
                                  </p:childTnLst>
                                </p:cTn>
                              </p:par>
                            </p:childTnLst>
                          </p:cTn>
                        </p:par>
                        <p:par>
                          <p:cTn id="31" fill="hold">
                            <p:stCondLst>
                              <p:cond delay="1600"/>
                            </p:stCondLst>
                            <p:childTnLst>
                              <p:par>
                                <p:cTn id="32" presetID="1" presetClass="entr" presetSubtype="0" fill="hold" grpId="10" nodeType="afterEffect">
                                  <p:stCondLst>
                                    <p:cond delay="200"/>
                                  </p:stCondLst>
                                  <p:iterate>
                                    <p:tmAbs val="0"/>
                                  </p:iterate>
                                  <p:childTnLst>
                                    <p:set>
                                      <p:cBhvr>
                                        <p:cTn id="33" fill="hold"/>
                                        <p:tgtEl>
                                          <p:spTgt spid="226"/>
                                        </p:tgtEl>
                                        <p:attrNameLst>
                                          <p:attrName>style.visibility</p:attrName>
                                        </p:attrNameLst>
                                      </p:cBhvr>
                                      <p:to>
                                        <p:strVal val="visible"/>
                                      </p:to>
                                    </p:set>
                                  </p:childTnLst>
                                </p:cTn>
                              </p:par>
                            </p:childTnLst>
                          </p:cTn>
                        </p:par>
                        <p:par>
                          <p:cTn id="34" fill="hold">
                            <p:stCondLst>
                              <p:cond delay="1800"/>
                            </p:stCondLst>
                            <p:childTnLst>
                              <p:par>
                                <p:cTn id="35" presetID="1" presetClass="entr" presetSubtype="0" fill="hold" grpId="11" nodeType="afterEffect">
                                  <p:stCondLst>
                                    <p:cond delay="200"/>
                                  </p:stCondLst>
                                  <p:iterate>
                                    <p:tmAbs val="0"/>
                                  </p:iterate>
                                  <p:childTnLst>
                                    <p:set>
                                      <p:cBhvr>
                                        <p:cTn id="36" fill="hold"/>
                                        <p:tgtEl>
                                          <p:spTgt spid="227"/>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grpId="12" nodeType="afterEffect">
                                  <p:stCondLst>
                                    <p:cond delay="200"/>
                                  </p:stCondLst>
                                  <p:iterate>
                                    <p:tmAbs val="0"/>
                                  </p:iterate>
                                  <p:childTnLst>
                                    <p:set>
                                      <p:cBhvr>
                                        <p:cTn id="39" fill="hold"/>
                                        <p:tgtEl>
                                          <p:spTgt spid="228"/>
                                        </p:tgtEl>
                                        <p:attrNameLst>
                                          <p:attrName>style.visibility</p:attrName>
                                        </p:attrNameLst>
                                      </p:cBhvr>
                                      <p:to>
                                        <p:strVal val="visible"/>
                                      </p:to>
                                    </p:set>
                                  </p:childTnLst>
                                </p:cTn>
                              </p:par>
                            </p:childTnLst>
                          </p:cTn>
                        </p:par>
                        <p:par>
                          <p:cTn id="40" fill="hold">
                            <p:stCondLst>
                              <p:cond delay="2200"/>
                            </p:stCondLst>
                            <p:childTnLst>
                              <p:par>
                                <p:cTn id="41" presetID="1" presetClass="entr" presetSubtype="0" fill="hold" grpId="13" nodeType="afterEffect">
                                  <p:stCondLst>
                                    <p:cond delay="200"/>
                                  </p:stCondLst>
                                  <p:iterate>
                                    <p:tmAbs val="0"/>
                                  </p:iterate>
                                  <p:childTnLst>
                                    <p:set>
                                      <p:cBhvr>
                                        <p:cTn id="42" fill="hold"/>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2" animBg="1" advAuto="0"/>
      <p:bldP spid="214" grpId="3" animBg="1" advAuto="0"/>
      <p:bldP spid="215" grpId="4" animBg="1" advAuto="0"/>
      <p:bldP spid="216" grpId="5" animBg="1" advAuto="0"/>
      <p:bldP spid="217" grpId="6" animBg="1" advAuto="0"/>
      <p:bldP spid="218" grpId="7" animBg="1" advAuto="0"/>
      <p:bldP spid="219" grpId="8" animBg="1" advAuto="0"/>
      <p:bldP spid="220" grpId="9" animBg="1" advAuto="0"/>
      <p:bldP spid="221" grpId="1" animBg="1" advAuto="0"/>
      <p:bldP spid="226" grpId="10" animBg="1" advAuto="0"/>
      <p:bldP spid="227" grpId="11" animBg="1" advAuto="0"/>
      <p:bldP spid="228" grpId="12" animBg="1" advAuto="0"/>
      <p:bldP spid="229" grpId="1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p:nvPr/>
        </p:nvSpPr>
        <p:spPr>
          <a:xfrm>
            <a:off x="3260976" y="5264801"/>
            <a:ext cx="9634020" cy="1765219"/>
          </a:xfrm>
          <a:custGeom>
            <a:avLst/>
            <a:gdLst/>
            <a:ahLst/>
            <a:cxnLst>
              <a:cxn ang="0">
                <a:pos x="wd2" y="hd2"/>
              </a:cxn>
              <a:cxn ang="5400000">
                <a:pos x="wd2" y="hd2"/>
              </a:cxn>
              <a:cxn ang="10800000">
                <a:pos x="wd2" y="hd2"/>
              </a:cxn>
              <a:cxn ang="16200000">
                <a:pos x="wd2" y="hd2"/>
              </a:cxn>
            </a:cxnLst>
            <a:rect l="0" t="0" r="r" b="b"/>
            <a:pathLst>
              <a:path w="21600" h="21600" extrusionOk="0">
                <a:moveTo>
                  <a:pt x="6358" y="0"/>
                </a:moveTo>
                <a:lnTo>
                  <a:pt x="21600" y="610"/>
                </a:lnTo>
                <a:lnTo>
                  <a:pt x="15711" y="21600"/>
                </a:lnTo>
                <a:lnTo>
                  <a:pt x="0" y="21496"/>
                </a:lnTo>
                <a:lnTo>
                  <a:pt x="6358" y="0"/>
                </a:lnTo>
                <a:close/>
              </a:path>
            </a:pathLst>
          </a:custGeom>
          <a:gradFill>
            <a:gsLst>
              <a:gs pos="0">
                <a:srgbClr val="53585F"/>
              </a:gs>
              <a:gs pos="100000">
                <a:srgbClr val="A6AAA8"/>
              </a:gs>
            </a:gsLst>
            <a:lin ang="5400000"/>
          </a:gradFill>
          <a:ln w="12700">
            <a:miter lim="400000"/>
          </a:ln>
        </p:spPr>
        <p:txBody>
          <a:bodyPr lIns="71437" tIns="71437" rIns="71437" bIns="71437" anchor="ctr"/>
          <a:lstStyle/>
          <a:p>
            <a:pPr>
              <a:defRPr sz="3600"/>
            </a:pPr>
            <a:endParaRPr/>
          </a:p>
        </p:txBody>
      </p:sp>
      <p:sp>
        <p:nvSpPr>
          <p:cNvPr id="236" name="Shape 236"/>
          <p:cNvSpPr/>
          <p:nvPr/>
        </p:nvSpPr>
        <p:spPr>
          <a:xfrm flipV="1">
            <a:off x="6605863" y="4936722"/>
            <a:ext cx="1" cy="553437"/>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237" name="Shape 237"/>
          <p:cNvSpPr/>
          <p:nvPr/>
        </p:nvSpPr>
        <p:spPr>
          <a:xfrm flipV="1">
            <a:off x="6079734" y="5212008"/>
            <a:ext cx="1" cy="553437"/>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pic>
        <p:nvPicPr>
          <p:cNvPr id="238" name="anim-grid_vs_autonomous.gif"/>
          <p:cNvPicPr>
            <a:picLocks/>
          </p:cNvPicPr>
          <p:nvPr/>
        </p:nvPicPr>
        <p:blipFill>
          <a:blip r:embed="rId3">
            <a:extLst/>
          </a:blip>
          <a:stretch>
            <a:fillRect/>
          </a:stretch>
        </p:blipFill>
        <p:spPr>
          <a:xfrm>
            <a:off x="16538933" y="1333500"/>
            <a:ext cx="10737358" cy="10737358"/>
          </a:xfrm>
          <a:prstGeom prst="rect">
            <a:avLst/>
          </a:prstGeom>
          <a:ln w="12700">
            <a:miter lim="400000"/>
          </a:ln>
        </p:spPr>
      </p:pic>
      <p:sp>
        <p:nvSpPr>
          <p:cNvPr id="239" name="Shape 239"/>
          <p:cNvSpPr/>
          <p:nvPr/>
        </p:nvSpPr>
        <p:spPr>
          <a:xfrm>
            <a:off x="21422515" y="1736242"/>
            <a:ext cx="11884571" cy="10890456"/>
          </a:xfrm>
          <a:prstGeom prst="rect">
            <a:avLst/>
          </a:prstGeom>
          <a:solidFill>
            <a:srgbClr val="FFFFFF"/>
          </a:solidFill>
          <a:ln w="12700">
            <a:miter lim="400000"/>
          </a:ln>
        </p:spPr>
        <p:txBody>
          <a:bodyPr lIns="71437" tIns="71437" rIns="71437" bIns="71437" anchor="ctr"/>
          <a:lstStyle/>
          <a:p>
            <a:pPr>
              <a:defRPr sz="3600"/>
            </a:pPr>
            <a:endParaRPr/>
          </a:p>
        </p:txBody>
      </p:sp>
      <p:sp>
        <p:nvSpPr>
          <p:cNvPr id="240" name="Shape 240"/>
          <p:cNvSpPr/>
          <p:nvPr/>
        </p:nvSpPr>
        <p:spPr>
          <a:xfrm>
            <a:off x="910168" y="9727359"/>
            <a:ext cx="12733565" cy="22002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a:defRPr sz="4500">
                <a:solidFill>
                  <a:srgbClr val="000000"/>
                </a:solidFill>
                <a:latin typeface="Helvetica"/>
                <a:ea typeface="Helvetica"/>
                <a:cs typeface="Helvetica"/>
                <a:sym typeface="Helvetica"/>
              </a:defRPr>
            </a:pPr>
            <a:r>
              <a:t>Random, intuition, LUR and uniform grid-based approaches are </a:t>
            </a:r>
          </a:p>
          <a:p>
            <a:pPr>
              <a:defRPr sz="4500">
                <a:solidFill>
                  <a:srgbClr val="000000"/>
                </a:solidFill>
                <a:latin typeface="Helvetica"/>
                <a:ea typeface="Helvetica"/>
                <a:cs typeface="Helvetica"/>
                <a:sym typeface="Helvetica"/>
              </a:defRPr>
            </a:pPr>
            <a:r>
              <a:t>inefficient, uninformative and/or biased</a:t>
            </a:r>
          </a:p>
        </p:txBody>
      </p:sp>
      <p:sp>
        <p:nvSpPr>
          <p:cNvPr id="241" name="Shape 241"/>
          <p:cNvSpPr/>
          <p:nvPr/>
        </p:nvSpPr>
        <p:spPr>
          <a:xfrm flipV="1">
            <a:off x="6047985" y="908912"/>
            <a:ext cx="1" cy="4315079"/>
          </a:xfrm>
          <a:prstGeom prst="line">
            <a:avLst/>
          </a:prstGeom>
          <a:ln w="165100">
            <a:solidFill>
              <a:srgbClr val="000000"/>
            </a:solidFill>
            <a:miter lim="400000"/>
            <a:tailEnd type="stealth"/>
          </a:ln>
        </p:spPr>
        <p:txBody>
          <a:bodyPr lIns="71437" tIns="71437" rIns="71437" bIns="71437" anchor="ctr"/>
          <a:lstStyle/>
          <a:p>
            <a:pPr>
              <a:defRPr sz="3600"/>
            </a:pPr>
            <a:endParaRPr/>
          </a:p>
        </p:txBody>
      </p:sp>
      <p:sp>
        <p:nvSpPr>
          <p:cNvPr id="242" name="Shape 242"/>
          <p:cNvSpPr/>
          <p:nvPr/>
        </p:nvSpPr>
        <p:spPr>
          <a:xfrm>
            <a:off x="6040722" y="5248680"/>
            <a:ext cx="7533667" cy="1"/>
          </a:xfrm>
          <a:prstGeom prst="line">
            <a:avLst/>
          </a:prstGeom>
          <a:ln w="165100">
            <a:solidFill>
              <a:srgbClr val="000000"/>
            </a:solidFill>
            <a:miter lim="400000"/>
            <a:tailEnd type="stealth"/>
          </a:ln>
        </p:spPr>
        <p:txBody>
          <a:bodyPr lIns="71437" tIns="71437" rIns="71437" bIns="71437" anchor="ctr"/>
          <a:lstStyle/>
          <a:p>
            <a:pPr>
              <a:defRPr sz="3600"/>
            </a:pPr>
            <a:endParaRPr/>
          </a:p>
        </p:txBody>
      </p:sp>
      <p:sp>
        <p:nvSpPr>
          <p:cNvPr id="243" name="Shape 243"/>
          <p:cNvSpPr/>
          <p:nvPr/>
        </p:nvSpPr>
        <p:spPr>
          <a:xfrm flipH="1">
            <a:off x="2632948" y="5244161"/>
            <a:ext cx="3412388" cy="2042685"/>
          </a:xfrm>
          <a:prstGeom prst="line">
            <a:avLst/>
          </a:prstGeom>
          <a:ln w="165100">
            <a:solidFill>
              <a:srgbClr val="000000"/>
            </a:solidFill>
            <a:miter lim="400000"/>
            <a:tailEnd type="stealth"/>
          </a:ln>
        </p:spPr>
        <p:txBody>
          <a:bodyPr lIns="71437" tIns="71437" rIns="71437" bIns="71437" anchor="ctr"/>
          <a:lstStyle/>
          <a:p>
            <a:pPr>
              <a:defRPr sz="3600"/>
            </a:pPr>
            <a:endParaRPr/>
          </a:p>
        </p:txBody>
      </p:sp>
      <p:pic>
        <p:nvPicPr>
          <p:cNvPr id="244" name="Untitled.pdf"/>
          <p:cNvPicPr>
            <a:picLocks noChangeAspect="1"/>
          </p:cNvPicPr>
          <p:nvPr/>
        </p:nvPicPr>
        <p:blipFill>
          <a:blip r:embed="rId4">
            <a:extLst/>
          </a:blip>
          <a:stretch>
            <a:fillRect/>
          </a:stretch>
        </p:blipFill>
        <p:spPr>
          <a:xfrm>
            <a:off x="4109926" y="975755"/>
            <a:ext cx="1528109" cy="543655"/>
          </a:xfrm>
          <a:prstGeom prst="rect">
            <a:avLst/>
          </a:prstGeom>
          <a:ln w="12700">
            <a:miter lim="400000"/>
          </a:ln>
        </p:spPr>
      </p:pic>
      <p:pic>
        <p:nvPicPr>
          <p:cNvPr id="245" name="Untitled.pdf"/>
          <p:cNvPicPr>
            <a:picLocks noChangeAspect="1"/>
          </p:cNvPicPr>
          <p:nvPr/>
        </p:nvPicPr>
        <p:blipFill>
          <a:blip r:embed="rId5">
            <a:extLst/>
          </a:blip>
          <a:stretch>
            <a:fillRect/>
          </a:stretch>
        </p:blipFill>
        <p:spPr>
          <a:xfrm>
            <a:off x="2383773" y="7498945"/>
            <a:ext cx="498350" cy="543654"/>
          </a:xfrm>
          <a:prstGeom prst="rect">
            <a:avLst/>
          </a:prstGeom>
          <a:ln w="12700">
            <a:miter lim="400000"/>
          </a:ln>
        </p:spPr>
      </p:pic>
      <p:pic>
        <p:nvPicPr>
          <p:cNvPr id="246" name="Untitled.pdf"/>
          <p:cNvPicPr>
            <a:picLocks noChangeAspect="1"/>
          </p:cNvPicPr>
          <p:nvPr/>
        </p:nvPicPr>
        <p:blipFill>
          <a:blip r:embed="rId6">
            <a:extLst/>
          </a:blip>
          <a:stretch>
            <a:fillRect/>
          </a:stretch>
        </p:blipFill>
        <p:spPr>
          <a:xfrm>
            <a:off x="13574390" y="5441224"/>
            <a:ext cx="498350" cy="385089"/>
          </a:xfrm>
          <a:prstGeom prst="rect">
            <a:avLst/>
          </a:prstGeom>
          <a:ln w="12700">
            <a:miter lim="400000"/>
          </a:ln>
        </p:spPr>
      </p:pic>
      <p:pic>
        <p:nvPicPr>
          <p:cNvPr id="247" name="g3677-filtered.png"/>
          <p:cNvPicPr>
            <a:picLocks noChangeAspect="1"/>
          </p:cNvPicPr>
          <p:nvPr/>
        </p:nvPicPr>
        <p:blipFill>
          <a:blip r:embed="rId7">
            <a:extLst/>
          </a:blip>
          <a:stretch>
            <a:fillRect/>
          </a:stretch>
        </p:blipFill>
        <p:spPr>
          <a:xfrm>
            <a:off x="3075848" y="6040984"/>
            <a:ext cx="471938" cy="470596"/>
          </a:xfrm>
          <a:prstGeom prst="rect">
            <a:avLst/>
          </a:prstGeom>
          <a:ln w="25400">
            <a:miter lim="400000"/>
          </a:ln>
        </p:spPr>
      </p:pic>
      <p:pic>
        <p:nvPicPr>
          <p:cNvPr id="248" name="g3677-filtered.png"/>
          <p:cNvPicPr>
            <a:picLocks noChangeAspect="1"/>
          </p:cNvPicPr>
          <p:nvPr/>
        </p:nvPicPr>
        <p:blipFill>
          <a:blip r:embed="rId7">
            <a:extLst/>
          </a:blip>
          <a:stretch>
            <a:fillRect/>
          </a:stretch>
        </p:blipFill>
        <p:spPr>
          <a:xfrm>
            <a:off x="3714242" y="5561012"/>
            <a:ext cx="471937" cy="470596"/>
          </a:xfrm>
          <a:prstGeom prst="rect">
            <a:avLst/>
          </a:prstGeom>
          <a:ln w="25400">
            <a:miter lim="400000"/>
          </a:ln>
        </p:spPr>
      </p:pic>
      <p:pic>
        <p:nvPicPr>
          <p:cNvPr id="249" name="g3677-filtered.png"/>
          <p:cNvPicPr>
            <a:picLocks noChangeAspect="1"/>
          </p:cNvPicPr>
          <p:nvPr/>
        </p:nvPicPr>
        <p:blipFill>
          <a:blip r:embed="rId7">
            <a:extLst/>
          </a:blip>
          <a:stretch>
            <a:fillRect/>
          </a:stretch>
        </p:blipFill>
        <p:spPr>
          <a:xfrm>
            <a:off x="4352635" y="5127811"/>
            <a:ext cx="471938" cy="470596"/>
          </a:xfrm>
          <a:prstGeom prst="rect">
            <a:avLst/>
          </a:prstGeom>
          <a:ln w="25400">
            <a:miter lim="400000"/>
          </a:ln>
        </p:spPr>
      </p:pic>
      <p:pic>
        <p:nvPicPr>
          <p:cNvPr id="250" name="g3677-filtered.png"/>
          <p:cNvPicPr>
            <a:picLocks noChangeAspect="1"/>
          </p:cNvPicPr>
          <p:nvPr/>
        </p:nvPicPr>
        <p:blipFill>
          <a:blip r:embed="rId7">
            <a:extLst/>
          </a:blip>
          <a:stretch>
            <a:fillRect/>
          </a:stretch>
        </p:blipFill>
        <p:spPr>
          <a:xfrm>
            <a:off x="4899380" y="5019464"/>
            <a:ext cx="471938" cy="470596"/>
          </a:xfrm>
          <a:prstGeom prst="rect">
            <a:avLst/>
          </a:prstGeom>
          <a:ln w="25400">
            <a:miter lim="400000"/>
          </a:ln>
        </p:spPr>
      </p:pic>
      <p:pic>
        <p:nvPicPr>
          <p:cNvPr id="251" name="g3677-filtered.png"/>
          <p:cNvPicPr>
            <a:picLocks noChangeAspect="1"/>
          </p:cNvPicPr>
          <p:nvPr/>
        </p:nvPicPr>
        <p:blipFill>
          <a:blip r:embed="rId7">
            <a:extLst/>
          </a:blip>
          <a:stretch>
            <a:fillRect/>
          </a:stretch>
        </p:blipFill>
        <p:spPr>
          <a:xfrm>
            <a:off x="5446125" y="4550180"/>
            <a:ext cx="471937" cy="470595"/>
          </a:xfrm>
          <a:prstGeom prst="rect">
            <a:avLst/>
          </a:prstGeom>
          <a:ln w="25400">
            <a:miter lim="400000"/>
          </a:ln>
        </p:spPr>
      </p:pic>
      <p:pic>
        <p:nvPicPr>
          <p:cNvPr id="252" name="g3677-filtered.png"/>
          <p:cNvPicPr>
            <a:picLocks noChangeAspect="1"/>
          </p:cNvPicPr>
          <p:nvPr/>
        </p:nvPicPr>
        <p:blipFill>
          <a:blip r:embed="rId7">
            <a:extLst/>
          </a:blip>
          <a:stretch>
            <a:fillRect/>
          </a:stretch>
        </p:blipFill>
        <p:spPr>
          <a:xfrm>
            <a:off x="3999645" y="6193384"/>
            <a:ext cx="471937" cy="470596"/>
          </a:xfrm>
          <a:prstGeom prst="rect">
            <a:avLst/>
          </a:prstGeom>
          <a:ln w="25400">
            <a:miter lim="400000"/>
          </a:ln>
        </p:spPr>
      </p:pic>
      <p:pic>
        <p:nvPicPr>
          <p:cNvPr id="253" name="g3677-filtered.png"/>
          <p:cNvPicPr>
            <a:picLocks noChangeAspect="1"/>
          </p:cNvPicPr>
          <p:nvPr/>
        </p:nvPicPr>
        <p:blipFill>
          <a:blip r:embed="rId7">
            <a:extLst/>
          </a:blip>
          <a:stretch>
            <a:fillRect/>
          </a:stretch>
        </p:blipFill>
        <p:spPr>
          <a:xfrm>
            <a:off x="4638038" y="5637212"/>
            <a:ext cx="471937" cy="470596"/>
          </a:xfrm>
          <a:prstGeom prst="rect">
            <a:avLst/>
          </a:prstGeom>
          <a:ln w="25400">
            <a:miter lim="400000"/>
          </a:ln>
        </p:spPr>
      </p:pic>
      <p:pic>
        <p:nvPicPr>
          <p:cNvPr id="254" name="g3677-filtered.png"/>
          <p:cNvPicPr>
            <a:picLocks noChangeAspect="1"/>
          </p:cNvPicPr>
          <p:nvPr/>
        </p:nvPicPr>
        <p:blipFill>
          <a:blip r:embed="rId7">
            <a:extLst/>
          </a:blip>
          <a:stretch>
            <a:fillRect/>
          </a:stretch>
        </p:blipFill>
        <p:spPr>
          <a:xfrm>
            <a:off x="5276431" y="5470711"/>
            <a:ext cx="471938" cy="470596"/>
          </a:xfrm>
          <a:prstGeom prst="rect">
            <a:avLst/>
          </a:prstGeom>
          <a:ln w="25400">
            <a:miter lim="400000"/>
          </a:ln>
        </p:spPr>
      </p:pic>
      <p:pic>
        <p:nvPicPr>
          <p:cNvPr id="255" name="g3677-filtered.png"/>
          <p:cNvPicPr>
            <a:picLocks noChangeAspect="1"/>
          </p:cNvPicPr>
          <p:nvPr/>
        </p:nvPicPr>
        <p:blipFill>
          <a:blip r:embed="rId7">
            <a:extLst/>
          </a:blip>
          <a:stretch>
            <a:fillRect/>
          </a:stretch>
        </p:blipFill>
        <p:spPr>
          <a:xfrm>
            <a:off x="5823176" y="4867064"/>
            <a:ext cx="471937" cy="470596"/>
          </a:xfrm>
          <a:prstGeom prst="rect">
            <a:avLst/>
          </a:prstGeom>
          <a:ln w="25400">
            <a:miter lim="400000"/>
          </a:ln>
        </p:spPr>
      </p:pic>
      <p:pic>
        <p:nvPicPr>
          <p:cNvPr id="256" name="g3677-filtered.png"/>
          <p:cNvPicPr>
            <a:picLocks noChangeAspect="1"/>
          </p:cNvPicPr>
          <p:nvPr/>
        </p:nvPicPr>
        <p:blipFill>
          <a:blip r:embed="rId7">
            <a:extLst/>
          </a:blip>
          <a:stretch>
            <a:fillRect/>
          </a:stretch>
        </p:blipFill>
        <p:spPr>
          <a:xfrm>
            <a:off x="6369921" y="4613680"/>
            <a:ext cx="471937" cy="470595"/>
          </a:xfrm>
          <a:prstGeom prst="rect">
            <a:avLst/>
          </a:prstGeom>
          <a:ln w="25400">
            <a:miter lim="400000"/>
          </a:ln>
        </p:spPr>
      </p:pic>
      <p:pic>
        <p:nvPicPr>
          <p:cNvPr id="257" name="g3677-filtered.png"/>
          <p:cNvPicPr>
            <a:picLocks noChangeAspect="1"/>
          </p:cNvPicPr>
          <p:nvPr/>
        </p:nvPicPr>
        <p:blipFill>
          <a:blip r:embed="rId7">
            <a:extLst/>
          </a:blip>
          <a:stretch>
            <a:fillRect/>
          </a:stretch>
        </p:blipFill>
        <p:spPr>
          <a:xfrm>
            <a:off x="4972421" y="6218784"/>
            <a:ext cx="471937" cy="470596"/>
          </a:xfrm>
          <a:prstGeom prst="rect">
            <a:avLst/>
          </a:prstGeom>
          <a:ln w="25400">
            <a:miter lim="400000"/>
          </a:ln>
        </p:spPr>
      </p:pic>
      <p:pic>
        <p:nvPicPr>
          <p:cNvPr id="258" name="g3677-filtered.png"/>
          <p:cNvPicPr>
            <a:picLocks noChangeAspect="1"/>
          </p:cNvPicPr>
          <p:nvPr/>
        </p:nvPicPr>
        <p:blipFill>
          <a:blip r:embed="rId7">
            <a:extLst/>
          </a:blip>
          <a:stretch>
            <a:fillRect/>
          </a:stretch>
        </p:blipFill>
        <p:spPr>
          <a:xfrm>
            <a:off x="5610814" y="5878512"/>
            <a:ext cx="471938" cy="470596"/>
          </a:xfrm>
          <a:prstGeom prst="rect">
            <a:avLst/>
          </a:prstGeom>
          <a:ln w="25400">
            <a:miter lim="400000"/>
          </a:ln>
        </p:spPr>
      </p:pic>
      <p:pic>
        <p:nvPicPr>
          <p:cNvPr id="259" name="g3677-filtered.png"/>
          <p:cNvPicPr>
            <a:picLocks noChangeAspect="1"/>
          </p:cNvPicPr>
          <p:nvPr/>
        </p:nvPicPr>
        <p:blipFill>
          <a:blip r:embed="rId7">
            <a:extLst/>
          </a:blip>
          <a:stretch>
            <a:fillRect/>
          </a:stretch>
        </p:blipFill>
        <p:spPr>
          <a:xfrm>
            <a:off x="6249208" y="5534211"/>
            <a:ext cx="471937" cy="470596"/>
          </a:xfrm>
          <a:prstGeom prst="rect">
            <a:avLst/>
          </a:prstGeom>
          <a:ln w="25400">
            <a:miter lim="400000"/>
          </a:ln>
        </p:spPr>
      </p:pic>
      <p:pic>
        <p:nvPicPr>
          <p:cNvPr id="260" name="g3677-filtered.png"/>
          <p:cNvPicPr>
            <a:picLocks noChangeAspect="1"/>
          </p:cNvPicPr>
          <p:nvPr/>
        </p:nvPicPr>
        <p:blipFill>
          <a:blip r:embed="rId7">
            <a:extLst/>
          </a:blip>
          <a:stretch>
            <a:fillRect/>
          </a:stretch>
        </p:blipFill>
        <p:spPr>
          <a:xfrm>
            <a:off x="6795952" y="5006764"/>
            <a:ext cx="471937" cy="470596"/>
          </a:xfrm>
          <a:prstGeom prst="rect">
            <a:avLst/>
          </a:prstGeom>
          <a:ln w="25400">
            <a:miter lim="400000"/>
          </a:ln>
        </p:spPr>
      </p:pic>
      <p:pic>
        <p:nvPicPr>
          <p:cNvPr id="261" name="g3677-filtered.png"/>
          <p:cNvPicPr>
            <a:picLocks noChangeAspect="1"/>
          </p:cNvPicPr>
          <p:nvPr/>
        </p:nvPicPr>
        <p:blipFill>
          <a:blip r:embed="rId7">
            <a:extLst/>
          </a:blip>
          <a:stretch>
            <a:fillRect/>
          </a:stretch>
        </p:blipFill>
        <p:spPr>
          <a:xfrm>
            <a:off x="7342697" y="4715280"/>
            <a:ext cx="471937" cy="470595"/>
          </a:xfrm>
          <a:prstGeom prst="rect">
            <a:avLst/>
          </a:prstGeom>
          <a:ln w="25400">
            <a:miter lim="400000"/>
          </a:ln>
        </p:spPr>
      </p:pic>
      <p:pic>
        <p:nvPicPr>
          <p:cNvPr id="262" name="g3677-filtered.png"/>
          <p:cNvPicPr>
            <a:picLocks noChangeAspect="1"/>
          </p:cNvPicPr>
          <p:nvPr/>
        </p:nvPicPr>
        <p:blipFill>
          <a:blip r:embed="rId7">
            <a:extLst/>
          </a:blip>
          <a:stretch>
            <a:fillRect/>
          </a:stretch>
        </p:blipFill>
        <p:spPr>
          <a:xfrm>
            <a:off x="5995208" y="6714084"/>
            <a:ext cx="471937" cy="470596"/>
          </a:xfrm>
          <a:prstGeom prst="rect">
            <a:avLst/>
          </a:prstGeom>
          <a:ln w="25400">
            <a:miter lim="400000"/>
          </a:ln>
        </p:spPr>
      </p:pic>
      <p:pic>
        <p:nvPicPr>
          <p:cNvPr id="263" name="g3677-filtered.png"/>
          <p:cNvPicPr>
            <a:picLocks noChangeAspect="1"/>
          </p:cNvPicPr>
          <p:nvPr/>
        </p:nvPicPr>
        <p:blipFill>
          <a:blip r:embed="rId7">
            <a:extLst/>
          </a:blip>
          <a:stretch>
            <a:fillRect/>
          </a:stretch>
        </p:blipFill>
        <p:spPr>
          <a:xfrm>
            <a:off x="6633602" y="6310312"/>
            <a:ext cx="471937" cy="470596"/>
          </a:xfrm>
          <a:prstGeom prst="rect">
            <a:avLst/>
          </a:prstGeom>
          <a:ln w="25400">
            <a:miter lim="400000"/>
          </a:ln>
        </p:spPr>
      </p:pic>
      <p:pic>
        <p:nvPicPr>
          <p:cNvPr id="264" name="g3677-filtered.png"/>
          <p:cNvPicPr>
            <a:picLocks noChangeAspect="1"/>
          </p:cNvPicPr>
          <p:nvPr/>
        </p:nvPicPr>
        <p:blipFill>
          <a:blip r:embed="rId7">
            <a:extLst/>
          </a:blip>
          <a:stretch>
            <a:fillRect/>
          </a:stretch>
        </p:blipFill>
        <p:spPr>
          <a:xfrm>
            <a:off x="7271994" y="5889811"/>
            <a:ext cx="471938" cy="470596"/>
          </a:xfrm>
          <a:prstGeom prst="rect">
            <a:avLst/>
          </a:prstGeom>
          <a:ln w="25400">
            <a:miter lim="400000"/>
          </a:ln>
        </p:spPr>
      </p:pic>
      <p:pic>
        <p:nvPicPr>
          <p:cNvPr id="265" name="g3677-filtered.png"/>
          <p:cNvPicPr>
            <a:picLocks noChangeAspect="1"/>
          </p:cNvPicPr>
          <p:nvPr/>
        </p:nvPicPr>
        <p:blipFill>
          <a:blip r:embed="rId7">
            <a:extLst/>
          </a:blip>
          <a:stretch>
            <a:fillRect/>
          </a:stretch>
        </p:blipFill>
        <p:spPr>
          <a:xfrm>
            <a:off x="7818739" y="5590964"/>
            <a:ext cx="471938" cy="470596"/>
          </a:xfrm>
          <a:prstGeom prst="rect">
            <a:avLst/>
          </a:prstGeom>
          <a:ln w="25400">
            <a:miter lim="400000"/>
          </a:ln>
        </p:spPr>
      </p:pic>
      <p:pic>
        <p:nvPicPr>
          <p:cNvPr id="266" name="g3677-filtered.png"/>
          <p:cNvPicPr>
            <a:picLocks noChangeAspect="1"/>
          </p:cNvPicPr>
          <p:nvPr/>
        </p:nvPicPr>
        <p:blipFill>
          <a:blip r:embed="rId7">
            <a:extLst/>
          </a:blip>
          <a:stretch>
            <a:fillRect/>
          </a:stretch>
        </p:blipFill>
        <p:spPr>
          <a:xfrm>
            <a:off x="8365484" y="5248680"/>
            <a:ext cx="471937" cy="470595"/>
          </a:xfrm>
          <a:prstGeom prst="rect">
            <a:avLst/>
          </a:prstGeom>
          <a:ln w="25400">
            <a:miter lim="400000"/>
          </a:ln>
        </p:spPr>
      </p:pic>
      <p:pic>
        <p:nvPicPr>
          <p:cNvPr id="267" name="g3677-filtered.png"/>
          <p:cNvPicPr>
            <a:picLocks noChangeAspect="1"/>
          </p:cNvPicPr>
          <p:nvPr/>
        </p:nvPicPr>
        <p:blipFill>
          <a:blip r:embed="rId7">
            <a:extLst/>
          </a:blip>
          <a:stretch>
            <a:fillRect/>
          </a:stretch>
        </p:blipFill>
        <p:spPr>
          <a:xfrm>
            <a:off x="7005294" y="6714084"/>
            <a:ext cx="471938" cy="470596"/>
          </a:xfrm>
          <a:prstGeom prst="rect">
            <a:avLst/>
          </a:prstGeom>
          <a:ln w="25400">
            <a:miter lim="400000"/>
          </a:ln>
        </p:spPr>
      </p:pic>
      <p:pic>
        <p:nvPicPr>
          <p:cNvPr id="268" name="g3677-filtered.png"/>
          <p:cNvPicPr>
            <a:picLocks noChangeAspect="1"/>
          </p:cNvPicPr>
          <p:nvPr/>
        </p:nvPicPr>
        <p:blipFill>
          <a:blip r:embed="rId7">
            <a:extLst/>
          </a:blip>
          <a:stretch>
            <a:fillRect/>
          </a:stretch>
        </p:blipFill>
        <p:spPr>
          <a:xfrm>
            <a:off x="7643688" y="6310312"/>
            <a:ext cx="471937" cy="470596"/>
          </a:xfrm>
          <a:prstGeom prst="rect">
            <a:avLst/>
          </a:prstGeom>
          <a:ln w="25400">
            <a:miter lim="400000"/>
          </a:ln>
        </p:spPr>
      </p:pic>
      <p:pic>
        <p:nvPicPr>
          <p:cNvPr id="269" name="g3677-filtered.png"/>
          <p:cNvPicPr>
            <a:picLocks noChangeAspect="1"/>
          </p:cNvPicPr>
          <p:nvPr/>
        </p:nvPicPr>
        <p:blipFill>
          <a:blip r:embed="rId7">
            <a:extLst/>
          </a:blip>
          <a:stretch>
            <a:fillRect/>
          </a:stretch>
        </p:blipFill>
        <p:spPr>
          <a:xfrm>
            <a:off x="8282082" y="5889811"/>
            <a:ext cx="471937" cy="470596"/>
          </a:xfrm>
          <a:prstGeom prst="rect">
            <a:avLst/>
          </a:prstGeom>
          <a:ln w="25400">
            <a:miter lim="400000"/>
          </a:ln>
        </p:spPr>
      </p:pic>
      <p:pic>
        <p:nvPicPr>
          <p:cNvPr id="270" name="g3677-filtered.png"/>
          <p:cNvPicPr>
            <a:picLocks noChangeAspect="1"/>
          </p:cNvPicPr>
          <p:nvPr/>
        </p:nvPicPr>
        <p:blipFill>
          <a:blip r:embed="rId7">
            <a:extLst/>
          </a:blip>
          <a:stretch>
            <a:fillRect/>
          </a:stretch>
        </p:blipFill>
        <p:spPr>
          <a:xfrm>
            <a:off x="8828826" y="5590964"/>
            <a:ext cx="471937" cy="470596"/>
          </a:xfrm>
          <a:prstGeom prst="rect">
            <a:avLst/>
          </a:prstGeom>
          <a:ln w="25400">
            <a:miter lim="400000"/>
          </a:ln>
        </p:spPr>
      </p:pic>
      <p:pic>
        <p:nvPicPr>
          <p:cNvPr id="271" name="g3677-filtered.png"/>
          <p:cNvPicPr>
            <a:picLocks noChangeAspect="1"/>
          </p:cNvPicPr>
          <p:nvPr/>
        </p:nvPicPr>
        <p:blipFill>
          <a:blip r:embed="rId7">
            <a:extLst/>
          </a:blip>
          <a:stretch>
            <a:fillRect/>
          </a:stretch>
        </p:blipFill>
        <p:spPr>
          <a:xfrm>
            <a:off x="9375571" y="5248680"/>
            <a:ext cx="471937" cy="470595"/>
          </a:xfrm>
          <a:prstGeom prst="rect">
            <a:avLst/>
          </a:prstGeom>
          <a:ln w="25400">
            <a:miter lim="400000"/>
          </a:ln>
        </p:spPr>
      </p:pic>
      <p:pic>
        <p:nvPicPr>
          <p:cNvPr id="272" name="g3677-filtered.png"/>
          <p:cNvPicPr>
            <a:picLocks noChangeAspect="1"/>
          </p:cNvPicPr>
          <p:nvPr/>
        </p:nvPicPr>
        <p:blipFill>
          <a:blip r:embed="rId7">
            <a:extLst/>
          </a:blip>
          <a:stretch>
            <a:fillRect/>
          </a:stretch>
        </p:blipFill>
        <p:spPr>
          <a:xfrm>
            <a:off x="7976055" y="6730206"/>
            <a:ext cx="471937" cy="470596"/>
          </a:xfrm>
          <a:prstGeom prst="rect">
            <a:avLst/>
          </a:prstGeom>
          <a:ln w="25400">
            <a:miter lim="400000"/>
          </a:ln>
        </p:spPr>
      </p:pic>
      <p:pic>
        <p:nvPicPr>
          <p:cNvPr id="273" name="g3677-filtered.png"/>
          <p:cNvPicPr>
            <a:picLocks noChangeAspect="1"/>
          </p:cNvPicPr>
          <p:nvPr/>
        </p:nvPicPr>
        <p:blipFill>
          <a:blip r:embed="rId7">
            <a:extLst/>
          </a:blip>
          <a:stretch>
            <a:fillRect/>
          </a:stretch>
        </p:blipFill>
        <p:spPr>
          <a:xfrm>
            <a:off x="8614448" y="6326433"/>
            <a:ext cx="471937" cy="470596"/>
          </a:xfrm>
          <a:prstGeom prst="rect">
            <a:avLst/>
          </a:prstGeom>
          <a:ln w="25400">
            <a:miter lim="400000"/>
          </a:ln>
        </p:spPr>
      </p:pic>
      <p:pic>
        <p:nvPicPr>
          <p:cNvPr id="274" name="g3677-filtered.png"/>
          <p:cNvPicPr>
            <a:picLocks noChangeAspect="1"/>
          </p:cNvPicPr>
          <p:nvPr/>
        </p:nvPicPr>
        <p:blipFill>
          <a:blip r:embed="rId7">
            <a:extLst/>
          </a:blip>
          <a:stretch>
            <a:fillRect/>
          </a:stretch>
        </p:blipFill>
        <p:spPr>
          <a:xfrm>
            <a:off x="9252842" y="5905932"/>
            <a:ext cx="471937" cy="470596"/>
          </a:xfrm>
          <a:prstGeom prst="rect">
            <a:avLst/>
          </a:prstGeom>
          <a:ln w="25400">
            <a:miter lim="400000"/>
          </a:ln>
        </p:spPr>
      </p:pic>
      <p:pic>
        <p:nvPicPr>
          <p:cNvPr id="275" name="g3677-filtered.png"/>
          <p:cNvPicPr>
            <a:picLocks noChangeAspect="1"/>
          </p:cNvPicPr>
          <p:nvPr/>
        </p:nvPicPr>
        <p:blipFill>
          <a:blip r:embed="rId7">
            <a:extLst/>
          </a:blip>
          <a:stretch>
            <a:fillRect/>
          </a:stretch>
        </p:blipFill>
        <p:spPr>
          <a:xfrm>
            <a:off x="9799586" y="5607086"/>
            <a:ext cx="471937" cy="470595"/>
          </a:xfrm>
          <a:prstGeom prst="rect">
            <a:avLst/>
          </a:prstGeom>
          <a:ln w="25400">
            <a:miter lim="400000"/>
          </a:ln>
        </p:spPr>
      </p:pic>
      <p:pic>
        <p:nvPicPr>
          <p:cNvPr id="276" name="g3677-filtered.png"/>
          <p:cNvPicPr>
            <a:picLocks noChangeAspect="1"/>
          </p:cNvPicPr>
          <p:nvPr/>
        </p:nvPicPr>
        <p:blipFill>
          <a:blip r:embed="rId7">
            <a:extLst/>
          </a:blip>
          <a:stretch>
            <a:fillRect/>
          </a:stretch>
        </p:blipFill>
        <p:spPr>
          <a:xfrm>
            <a:off x="10346331" y="5264801"/>
            <a:ext cx="471937" cy="470595"/>
          </a:xfrm>
          <a:prstGeom prst="rect">
            <a:avLst/>
          </a:prstGeom>
          <a:ln w="25400">
            <a:miter lim="400000"/>
          </a:ln>
        </p:spPr>
      </p:pic>
      <p:pic>
        <p:nvPicPr>
          <p:cNvPr id="277" name="g3677-filtered.png"/>
          <p:cNvPicPr>
            <a:picLocks noChangeAspect="1"/>
          </p:cNvPicPr>
          <p:nvPr/>
        </p:nvPicPr>
        <p:blipFill>
          <a:blip r:embed="rId7">
            <a:extLst/>
          </a:blip>
          <a:stretch>
            <a:fillRect/>
          </a:stretch>
        </p:blipFill>
        <p:spPr>
          <a:xfrm>
            <a:off x="9000032" y="6730206"/>
            <a:ext cx="471938" cy="470596"/>
          </a:xfrm>
          <a:prstGeom prst="rect">
            <a:avLst/>
          </a:prstGeom>
          <a:ln w="25400">
            <a:miter lim="400000"/>
          </a:ln>
        </p:spPr>
      </p:pic>
      <p:pic>
        <p:nvPicPr>
          <p:cNvPr id="278" name="g3677-filtered.png"/>
          <p:cNvPicPr>
            <a:picLocks noChangeAspect="1"/>
          </p:cNvPicPr>
          <p:nvPr/>
        </p:nvPicPr>
        <p:blipFill>
          <a:blip r:embed="rId7">
            <a:extLst/>
          </a:blip>
          <a:stretch>
            <a:fillRect/>
          </a:stretch>
        </p:blipFill>
        <p:spPr>
          <a:xfrm>
            <a:off x="9638426" y="6326433"/>
            <a:ext cx="471937" cy="470596"/>
          </a:xfrm>
          <a:prstGeom prst="rect">
            <a:avLst/>
          </a:prstGeom>
          <a:ln w="25400">
            <a:miter lim="400000"/>
          </a:ln>
        </p:spPr>
      </p:pic>
      <p:pic>
        <p:nvPicPr>
          <p:cNvPr id="279" name="g3677-filtered.png"/>
          <p:cNvPicPr>
            <a:picLocks noChangeAspect="1"/>
          </p:cNvPicPr>
          <p:nvPr/>
        </p:nvPicPr>
        <p:blipFill>
          <a:blip r:embed="rId7">
            <a:extLst/>
          </a:blip>
          <a:stretch>
            <a:fillRect/>
          </a:stretch>
        </p:blipFill>
        <p:spPr>
          <a:xfrm>
            <a:off x="10276820" y="5905932"/>
            <a:ext cx="471937" cy="470596"/>
          </a:xfrm>
          <a:prstGeom prst="rect">
            <a:avLst/>
          </a:prstGeom>
          <a:ln w="25400">
            <a:miter lim="400000"/>
          </a:ln>
        </p:spPr>
      </p:pic>
      <p:pic>
        <p:nvPicPr>
          <p:cNvPr id="280" name="g3677-filtered.png"/>
          <p:cNvPicPr>
            <a:picLocks noChangeAspect="1"/>
          </p:cNvPicPr>
          <p:nvPr/>
        </p:nvPicPr>
        <p:blipFill>
          <a:blip r:embed="rId7">
            <a:extLst/>
          </a:blip>
          <a:stretch>
            <a:fillRect/>
          </a:stretch>
        </p:blipFill>
        <p:spPr>
          <a:xfrm>
            <a:off x="10823564" y="5607086"/>
            <a:ext cx="471937" cy="470595"/>
          </a:xfrm>
          <a:prstGeom prst="rect">
            <a:avLst/>
          </a:prstGeom>
          <a:ln w="25400">
            <a:miter lim="400000"/>
          </a:ln>
        </p:spPr>
      </p:pic>
      <p:pic>
        <p:nvPicPr>
          <p:cNvPr id="281" name="g3677-filtered.png"/>
          <p:cNvPicPr>
            <a:picLocks noChangeAspect="1"/>
          </p:cNvPicPr>
          <p:nvPr/>
        </p:nvPicPr>
        <p:blipFill>
          <a:blip r:embed="rId7">
            <a:extLst/>
          </a:blip>
          <a:stretch>
            <a:fillRect/>
          </a:stretch>
        </p:blipFill>
        <p:spPr>
          <a:xfrm>
            <a:off x="11370309" y="5264801"/>
            <a:ext cx="471937" cy="470595"/>
          </a:xfrm>
          <a:prstGeom prst="rect">
            <a:avLst/>
          </a:prstGeom>
          <a:ln w="25400">
            <a:miter lim="400000"/>
          </a:ln>
        </p:spPr>
      </p:pic>
      <p:sp>
        <p:nvSpPr>
          <p:cNvPr id="282" name="Shape 282"/>
          <p:cNvSpPr/>
          <p:nvPr/>
        </p:nvSpPr>
        <p:spPr>
          <a:xfrm flipV="1">
            <a:off x="3280041" y="6511678"/>
            <a:ext cx="1" cy="385089"/>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283" name="Shape 283"/>
          <p:cNvSpPr/>
          <p:nvPr/>
        </p:nvSpPr>
        <p:spPr>
          <a:xfrm flipV="1">
            <a:off x="3950184" y="6037544"/>
            <a:ext cx="1" cy="385089"/>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284" name="Shape 284"/>
          <p:cNvSpPr/>
          <p:nvPr/>
        </p:nvSpPr>
        <p:spPr>
          <a:xfrm flipV="1">
            <a:off x="4588577" y="5590965"/>
            <a:ext cx="1" cy="385088"/>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285" name="Shape 285"/>
          <p:cNvSpPr/>
          <p:nvPr/>
        </p:nvSpPr>
        <p:spPr>
          <a:xfrm flipV="1">
            <a:off x="5141673" y="5457345"/>
            <a:ext cx="1" cy="267240"/>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286" name="Shape 286"/>
          <p:cNvSpPr/>
          <p:nvPr/>
        </p:nvSpPr>
        <p:spPr>
          <a:xfrm flipV="1">
            <a:off x="5669784" y="5019465"/>
            <a:ext cx="1" cy="385088"/>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287" name="Shape 287"/>
          <p:cNvSpPr/>
          <p:nvPr/>
        </p:nvSpPr>
        <p:spPr>
          <a:xfrm flipV="1">
            <a:off x="4217876" y="6644931"/>
            <a:ext cx="1" cy="385089"/>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288" name="Shape 288"/>
          <p:cNvSpPr/>
          <p:nvPr/>
        </p:nvSpPr>
        <p:spPr>
          <a:xfrm flipV="1">
            <a:off x="4842230" y="6077779"/>
            <a:ext cx="1" cy="553437"/>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289" name="Shape 289"/>
          <p:cNvSpPr/>
          <p:nvPr/>
        </p:nvSpPr>
        <p:spPr>
          <a:xfrm flipV="1">
            <a:off x="5512374" y="5889811"/>
            <a:ext cx="1" cy="257600"/>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290" name="Shape 290"/>
          <p:cNvSpPr/>
          <p:nvPr/>
        </p:nvSpPr>
        <p:spPr>
          <a:xfrm flipV="1">
            <a:off x="5205172" y="6644931"/>
            <a:ext cx="1" cy="385089"/>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291" name="Shape 291"/>
          <p:cNvSpPr/>
          <p:nvPr/>
        </p:nvSpPr>
        <p:spPr>
          <a:xfrm flipV="1">
            <a:off x="5823176" y="6276331"/>
            <a:ext cx="1" cy="385089"/>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292" name="Shape 292"/>
          <p:cNvSpPr/>
          <p:nvPr/>
        </p:nvSpPr>
        <p:spPr>
          <a:xfrm flipV="1">
            <a:off x="6498842" y="6000840"/>
            <a:ext cx="1" cy="192545"/>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293" name="Shape 293"/>
          <p:cNvSpPr/>
          <p:nvPr/>
        </p:nvSpPr>
        <p:spPr>
          <a:xfrm flipV="1">
            <a:off x="7031895" y="5384470"/>
            <a:ext cx="1" cy="411890"/>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294" name="Shape 294"/>
          <p:cNvSpPr/>
          <p:nvPr/>
        </p:nvSpPr>
        <p:spPr>
          <a:xfrm flipV="1">
            <a:off x="7578639" y="5084373"/>
            <a:ext cx="1" cy="411890"/>
          </a:xfrm>
          <a:prstGeom prst="line">
            <a:avLst/>
          </a:prstGeom>
          <a:ln w="63500">
            <a:solidFill>
              <a:srgbClr val="000000"/>
            </a:solidFill>
            <a:custDash>
              <a:ds d="200000" sp="200000"/>
            </a:custDash>
            <a:miter lim="400000"/>
          </a:ln>
        </p:spPr>
        <p:txBody>
          <a:bodyPr lIns="71437" tIns="71437" rIns="71437" bIns="71437" anchor="ctr"/>
          <a:lstStyle/>
          <a:p>
            <a:pPr>
              <a:defRPr sz="3600"/>
            </a:pPr>
            <a:endParaRPr/>
          </a:p>
        </p:txBody>
      </p:sp>
      <p:sp>
        <p:nvSpPr>
          <p:cNvPr id="295" name="Shape 295"/>
          <p:cNvSpPr/>
          <p:nvPr/>
        </p:nvSpPr>
        <p:spPr>
          <a:xfrm>
            <a:off x="12212477" y="741045"/>
            <a:ext cx="110807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UG</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200"/>
                                  </p:stCondLst>
                                  <p:iterate>
                                    <p:tmAbs val="0"/>
                                  </p:iterate>
                                  <p:childTnLst>
                                    <p:set>
                                      <p:cBhvr>
                                        <p:cTn id="6" fill="hold"/>
                                        <p:tgtEl>
                                          <p:spTgt spid="251"/>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grpId="2" nodeType="afterEffect">
                                  <p:stCondLst>
                                    <p:cond delay="0"/>
                                  </p:stCondLst>
                                  <p:iterate>
                                    <p:tmAbs val="0"/>
                                  </p:iterate>
                                  <p:childTnLst>
                                    <p:set>
                                      <p:cBhvr>
                                        <p:cTn id="9" fill="hold"/>
                                        <p:tgtEl>
                                          <p:spTgt spid="286"/>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3" nodeType="afterEffect">
                                  <p:stCondLst>
                                    <p:cond delay="200"/>
                                  </p:stCondLst>
                                  <p:iterate>
                                    <p:tmAbs val="0"/>
                                  </p:iterate>
                                  <p:childTnLst>
                                    <p:set>
                                      <p:cBhvr>
                                        <p:cTn id="12" fill="hold"/>
                                        <p:tgtEl>
                                          <p:spTgt spid="250"/>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grpId="4" nodeType="afterEffect">
                                  <p:stCondLst>
                                    <p:cond delay="0"/>
                                  </p:stCondLst>
                                  <p:iterate>
                                    <p:tmAbs val="0"/>
                                  </p:iterate>
                                  <p:childTnLst>
                                    <p:set>
                                      <p:cBhvr>
                                        <p:cTn id="15" fill="hold"/>
                                        <p:tgtEl>
                                          <p:spTgt spid="285"/>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grpId="5" nodeType="afterEffect">
                                  <p:stCondLst>
                                    <p:cond delay="200"/>
                                  </p:stCondLst>
                                  <p:iterate>
                                    <p:tmAbs val="0"/>
                                  </p:iterate>
                                  <p:childTnLst>
                                    <p:set>
                                      <p:cBhvr>
                                        <p:cTn id="18" fill="hold"/>
                                        <p:tgtEl>
                                          <p:spTgt spid="249"/>
                                        </p:tgtEl>
                                        <p:attrNameLst>
                                          <p:attrName>style.visibility</p:attrName>
                                        </p:attrNameLst>
                                      </p:cBhvr>
                                      <p:to>
                                        <p:strVal val="visible"/>
                                      </p:to>
                                    </p:set>
                                  </p:childTnLst>
                                </p:cTn>
                              </p:par>
                            </p:childTnLst>
                          </p:cTn>
                        </p:par>
                        <p:par>
                          <p:cTn id="19" fill="hold">
                            <p:stCondLst>
                              <p:cond delay="600"/>
                            </p:stCondLst>
                            <p:childTnLst>
                              <p:par>
                                <p:cTn id="20" presetID="1" presetClass="entr" presetSubtype="0" fill="hold" grpId="6" nodeType="afterEffect">
                                  <p:stCondLst>
                                    <p:cond delay="0"/>
                                  </p:stCondLst>
                                  <p:iterate>
                                    <p:tmAbs val="0"/>
                                  </p:iterate>
                                  <p:childTnLst>
                                    <p:set>
                                      <p:cBhvr>
                                        <p:cTn id="21" fill="hold"/>
                                        <p:tgtEl>
                                          <p:spTgt spid="284"/>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grpId="7" nodeType="afterEffect">
                                  <p:stCondLst>
                                    <p:cond delay="200"/>
                                  </p:stCondLst>
                                  <p:iterate>
                                    <p:tmAbs val="0"/>
                                  </p:iterate>
                                  <p:childTnLst>
                                    <p:set>
                                      <p:cBhvr>
                                        <p:cTn id="24" fill="hold"/>
                                        <p:tgtEl>
                                          <p:spTgt spid="248"/>
                                        </p:tgtEl>
                                        <p:attrNameLst>
                                          <p:attrName>style.visibility</p:attrName>
                                        </p:attrNameLst>
                                      </p:cBhvr>
                                      <p:to>
                                        <p:strVal val="visible"/>
                                      </p:to>
                                    </p:set>
                                  </p:childTnLst>
                                </p:cTn>
                              </p:par>
                            </p:childTnLst>
                          </p:cTn>
                        </p:par>
                        <p:par>
                          <p:cTn id="25" fill="hold">
                            <p:stCondLst>
                              <p:cond delay="800"/>
                            </p:stCondLst>
                            <p:childTnLst>
                              <p:par>
                                <p:cTn id="26" presetID="1" presetClass="entr" presetSubtype="0" fill="hold" grpId="8" nodeType="afterEffect">
                                  <p:stCondLst>
                                    <p:cond delay="0"/>
                                  </p:stCondLst>
                                  <p:iterate>
                                    <p:tmAbs val="0"/>
                                  </p:iterate>
                                  <p:childTnLst>
                                    <p:set>
                                      <p:cBhvr>
                                        <p:cTn id="27" fill="hold"/>
                                        <p:tgtEl>
                                          <p:spTgt spid="283"/>
                                        </p:tgtEl>
                                        <p:attrNameLst>
                                          <p:attrName>style.visibility</p:attrName>
                                        </p:attrNameLst>
                                      </p:cBhvr>
                                      <p:to>
                                        <p:strVal val="visible"/>
                                      </p:to>
                                    </p:set>
                                  </p:childTnLst>
                                </p:cTn>
                              </p:par>
                            </p:childTnLst>
                          </p:cTn>
                        </p:par>
                        <p:par>
                          <p:cTn id="28" fill="hold">
                            <p:stCondLst>
                              <p:cond delay="800"/>
                            </p:stCondLst>
                            <p:childTnLst>
                              <p:par>
                                <p:cTn id="29" presetID="1" presetClass="entr" presetSubtype="0" fill="hold" grpId="9" nodeType="afterEffect">
                                  <p:stCondLst>
                                    <p:cond delay="200"/>
                                  </p:stCondLst>
                                  <p:iterate>
                                    <p:tmAbs val="0"/>
                                  </p:iterate>
                                  <p:childTnLst>
                                    <p:set>
                                      <p:cBhvr>
                                        <p:cTn id="30" fill="hold"/>
                                        <p:tgtEl>
                                          <p:spTgt spid="247"/>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10" nodeType="afterEffect">
                                  <p:stCondLst>
                                    <p:cond delay="0"/>
                                  </p:stCondLst>
                                  <p:iterate>
                                    <p:tmAbs val="0"/>
                                  </p:iterate>
                                  <p:childTnLst>
                                    <p:set>
                                      <p:cBhvr>
                                        <p:cTn id="33" fill="hold"/>
                                        <p:tgtEl>
                                          <p:spTgt spid="282"/>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grpId="11" nodeType="afterEffect">
                                  <p:stCondLst>
                                    <p:cond delay="200"/>
                                  </p:stCondLst>
                                  <p:iterate>
                                    <p:tmAbs val="0"/>
                                  </p:iterate>
                                  <p:childTnLst>
                                    <p:set>
                                      <p:cBhvr>
                                        <p:cTn id="36" fill="hold"/>
                                        <p:tgtEl>
                                          <p:spTgt spid="256"/>
                                        </p:tgtEl>
                                        <p:attrNameLst>
                                          <p:attrName>style.visibility</p:attrName>
                                        </p:attrNameLst>
                                      </p:cBhvr>
                                      <p:to>
                                        <p:strVal val="visible"/>
                                      </p:to>
                                    </p:set>
                                  </p:childTnLst>
                                </p:cTn>
                              </p:par>
                            </p:childTnLst>
                          </p:cTn>
                        </p:par>
                        <p:par>
                          <p:cTn id="37" fill="hold">
                            <p:stCondLst>
                              <p:cond delay="1200"/>
                            </p:stCondLst>
                            <p:childTnLst>
                              <p:par>
                                <p:cTn id="38" presetID="1" presetClass="entr" presetSubtype="0" fill="hold" grpId="12" nodeType="afterEffect">
                                  <p:stCondLst>
                                    <p:cond delay="0"/>
                                  </p:stCondLst>
                                  <p:iterate>
                                    <p:tmAbs val="0"/>
                                  </p:iterate>
                                  <p:childTnLst>
                                    <p:set>
                                      <p:cBhvr>
                                        <p:cTn id="39" fill="hold"/>
                                        <p:tgtEl>
                                          <p:spTgt spid="236"/>
                                        </p:tgtEl>
                                        <p:attrNameLst>
                                          <p:attrName>style.visibility</p:attrName>
                                        </p:attrNameLst>
                                      </p:cBhvr>
                                      <p:to>
                                        <p:strVal val="visible"/>
                                      </p:to>
                                    </p:set>
                                  </p:childTnLst>
                                </p:cTn>
                              </p:par>
                            </p:childTnLst>
                          </p:cTn>
                        </p:par>
                        <p:par>
                          <p:cTn id="40" fill="hold">
                            <p:stCondLst>
                              <p:cond delay="1200"/>
                            </p:stCondLst>
                            <p:childTnLst>
                              <p:par>
                                <p:cTn id="41" presetID="1" presetClass="entr" presetSubtype="0" fill="hold" grpId="13" nodeType="afterEffect">
                                  <p:stCondLst>
                                    <p:cond delay="200"/>
                                  </p:stCondLst>
                                  <p:iterate>
                                    <p:tmAbs val="0"/>
                                  </p:iterate>
                                  <p:childTnLst>
                                    <p:set>
                                      <p:cBhvr>
                                        <p:cTn id="42" fill="hold"/>
                                        <p:tgtEl>
                                          <p:spTgt spid="255"/>
                                        </p:tgtEl>
                                        <p:attrNameLst>
                                          <p:attrName>style.visibility</p:attrName>
                                        </p:attrNameLst>
                                      </p:cBhvr>
                                      <p:to>
                                        <p:strVal val="visible"/>
                                      </p:to>
                                    </p:set>
                                  </p:childTnLst>
                                </p:cTn>
                              </p:par>
                            </p:childTnLst>
                          </p:cTn>
                        </p:par>
                        <p:par>
                          <p:cTn id="43" fill="hold">
                            <p:stCondLst>
                              <p:cond delay="1400"/>
                            </p:stCondLst>
                            <p:childTnLst>
                              <p:par>
                                <p:cTn id="44" presetID="1" presetClass="entr" presetSubtype="0" fill="hold" grpId="14" nodeType="afterEffect">
                                  <p:stCondLst>
                                    <p:cond delay="0"/>
                                  </p:stCondLst>
                                  <p:iterate>
                                    <p:tmAbs val="0"/>
                                  </p:iterate>
                                  <p:childTnLst>
                                    <p:set>
                                      <p:cBhvr>
                                        <p:cTn id="45" fill="hold"/>
                                        <p:tgtEl>
                                          <p:spTgt spid="237"/>
                                        </p:tgtEl>
                                        <p:attrNameLst>
                                          <p:attrName>style.visibility</p:attrName>
                                        </p:attrNameLst>
                                      </p:cBhvr>
                                      <p:to>
                                        <p:strVal val="visible"/>
                                      </p:to>
                                    </p:set>
                                  </p:childTnLst>
                                </p:cTn>
                              </p:par>
                            </p:childTnLst>
                          </p:cTn>
                        </p:par>
                        <p:par>
                          <p:cTn id="46" fill="hold">
                            <p:stCondLst>
                              <p:cond delay="1400"/>
                            </p:stCondLst>
                            <p:childTnLst>
                              <p:par>
                                <p:cTn id="47" presetID="1" presetClass="entr" presetSubtype="0" fill="hold" grpId="15" nodeType="afterEffect">
                                  <p:stCondLst>
                                    <p:cond delay="200"/>
                                  </p:stCondLst>
                                  <p:iterate>
                                    <p:tmAbs val="0"/>
                                  </p:iterate>
                                  <p:childTnLst>
                                    <p:set>
                                      <p:cBhvr>
                                        <p:cTn id="48" fill="hold"/>
                                        <p:tgtEl>
                                          <p:spTgt spid="254"/>
                                        </p:tgtEl>
                                        <p:attrNameLst>
                                          <p:attrName>style.visibility</p:attrName>
                                        </p:attrNameLst>
                                      </p:cBhvr>
                                      <p:to>
                                        <p:strVal val="visible"/>
                                      </p:to>
                                    </p:set>
                                  </p:childTnLst>
                                </p:cTn>
                              </p:par>
                            </p:childTnLst>
                          </p:cTn>
                        </p:par>
                        <p:par>
                          <p:cTn id="49" fill="hold">
                            <p:stCondLst>
                              <p:cond delay="1600"/>
                            </p:stCondLst>
                            <p:childTnLst>
                              <p:par>
                                <p:cTn id="50" presetID="1" presetClass="entr" presetSubtype="0" fill="hold" grpId="16" nodeType="afterEffect">
                                  <p:stCondLst>
                                    <p:cond delay="0"/>
                                  </p:stCondLst>
                                  <p:iterate>
                                    <p:tmAbs val="0"/>
                                  </p:iterate>
                                  <p:childTnLst>
                                    <p:set>
                                      <p:cBhvr>
                                        <p:cTn id="51" fill="hold"/>
                                        <p:tgtEl>
                                          <p:spTgt spid="289"/>
                                        </p:tgtEl>
                                        <p:attrNameLst>
                                          <p:attrName>style.visibility</p:attrName>
                                        </p:attrNameLst>
                                      </p:cBhvr>
                                      <p:to>
                                        <p:strVal val="visible"/>
                                      </p:to>
                                    </p:set>
                                  </p:childTnLst>
                                </p:cTn>
                              </p:par>
                            </p:childTnLst>
                          </p:cTn>
                        </p:par>
                        <p:par>
                          <p:cTn id="52" fill="hold">
                            <p:stCondLst>
                              <p:cond delay="1600"/>
                            </p:stCondLst>
                            <p:childTnLst>
                              <p:par>
                                <p:cTn id="53" presetID="1" presetClass="entr" presetSubtype="0" fill="hold" grpId="17" nodeType="afterEffect">
                                  <p:stCondLst>
                                    <p:cond delay="200"/>
                                  </p:stCondLst>
                                  <p:iterate>
                                    <p:tmAbs val="0"/>
                                  </p:iterate>
                                  <p:childTnLst>
                                    <p:set>
                                      <p:cBhvr>
                                        <p:cTn id="54" fill="hold"/>
                                        <p:tgtEl>
                                          <p:spTgt spid="253"/>
                                        </p:tgtEl>
                                        <p:attrNameLst>
                                          <p:attrName>style.visibility</p:attrName>
                                        </p:attrNameLst>
                                      </p:cBhvr>
                                      <p:to>
                                        <p:strVal val="visible"/>
                                      </p:to>
                                    </p:set>
                                  </p:childTnLst>
                                </p:cTn>
                              </p:par>
                            </p:childTnLst>
                          </p:cTn>
                        </p:par>
                        <p:par>
                          <p:cTn id="55" fill="hold">
                            <p:stCondLst>
                              <p:cond delay="1800"/>
                            </p:stCondLst>
                            <p:childTnLst>
                              <p:par>
                                <p:cTn id="56" presetID="1" presetClass="entr" presetSubtype="0" fill="hold" grpId="18" nodeType="afterEffect">
                                  <p:stCondLst>
                                    <p:cond delay="0"/>
                                  </p:stCondLst>
                                  <p:iterate>
                                    <p:tmAbs val="0"/>
                                  </p:iterate>
                                  <p:childTnLst>
                                    <p:set>
                                      <p:cBhvr>
                                        <p:cTn id="57" fill="hold"/>
                                        <p:tgtEl>
                                          <p:spTgt spid="288"/>
                                        </p:tgtEl>
                                        <p:attrNameLst>
                                          <p:attrName>style.visibility</p:attrName>
                                        </p:attrNameLst>
                                      </p:cBhvr>
                                      <p:to>
                                        <p:strVal val="visible"/>
                                      </p:to>
                                    </p:set>
                                  </p:childTnLst>
                                </p:cTn>
                              </p:par>
                            </p:childTnLst>
                          </p:cTn>
                        </p:par>
                        <p:par>
                          <p:cTn id="58" fill="hold">
                            <p:stCondLst>
                              <p:cond delay="1800"/>
                            </p:stCondLst>
                            <p:childTnLst>
                              <p:par>
                                <p:cTn id="59" presetID="1" presetClass="entr" presetSubtype="0" fill="hold" grpId="19" nodeType="afterEffect">
                                  <p:stCondLst>
                                    <p:cond delay="200"/>
                                  </p:stCondLst>
                                  <p:iterate>
                                    <p:tmAbs val="0"/>
                                  </p:iterate>
                                  <p:childTnLst>
                                    <p:set>
                                      <p:cBhvr>
                                        <p:cTn id="60" fill="hold"/>
                                        <p:tgtEl>
                                          <p:spTgt spid="252"/>
                                        </p:tgtEl>
                                        <p:attrNameLst>
                                          <p:attrName>style.visibility</p:attrName>
                                        </p:attrNameLst>
                                      </p:cBhvr>
                                      <p:to>
                                        <p:strVal val="visible"/>
                                      </p:to>
                                    </p:set>
                                  </p:childTnLst>
                                </p:cTn>
                              </p:par>
                            </p:childTnLst>
                          </p:cTn>
                        </p:par>
                        <p:par>
                          <p:cTn id="61" fill="hold">
                            <p:stCondLst>
                              <p:cond delay="2000"/>
                            </p:stCondLst>
                            <p:childTnLst>
                              <p:par>
                                <p:cTn id="62" presetID="1" presetClass="entr" presetSubtype="0" fill="hold" grpId="20" nodeType="afterEffect">
                                  <p:stCondLst>
                                    <p:cond delay="0"/>
                                  </p:stCondLst>
                                  <p:iterate>
                                    <p:tmAbs val="0"/>
                                  </p:iterate>
                                  <p:childTnLst>
                                    <p:set>
                                      <p:cBhvr>
                                        <p:cTn id="63" fill="hold"/>
                                        <p:tgtEl>
                                          <p:spTgt spid="287"/>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grpId="21" nodeType="afterEffect">
                                  <p:stCondLst>
                                    <p:cond delay="200"/>
                                  </p:stCondLst>
                                  <p:iterate>
                                    <p:tmAbs val="0"/>
                                  </p:iterate>
                                  <p:childTnLst>
                                    <p:set>
                                      <p:cBhvr>
                                        <p:cTn id="66" fill="hold"/>
                                        <p:tgtEl>
                                          <p:spTgt spid="261"/>
                                        </p:tgtEl>
                                        <p:attrNameLst>
                                          <p:attrName>style.visibility</p:attrName>
                                        </p:attrNameLst>
                                      </p:cBhvr>
                                      <p:to>
                                        <p:strVal val="visible"/>
                                      </p:to>
                                    </p:set>
                                  </p:childTnLst>
                                </p:cTn>
                              </p:par>
                            </p:childTnLst>
                          </p:cTn>
                        </p:par>
                        <p:par>
                          <p:cTn id="67" fill="hold">
                            <p:stCondLst>
                              <p:cond delay="2200"/>
                            </p:stCondLst>
                            <p:childTnLst>
                              <p:par>
                                <p:cTn id="68" presetID="1" presetClass="entr" presetSubtype="0" fill="hold" grpId="22" nodeType="afterEffect">
                                  <p:stCondLst>
                                    <p:cond delay="0"/>
                                  </p:stCondLst>
                                  <p:iterate>
                                    <p:tmAbs val="0"/>
                                  </p:iterate>
                                  <p:childTnLst>
                                    <p:set>
                                      <p:cBhvr>
                                        <p:cTn id="69" fill="hold"/>
                                        <p:tgtEl>
                                          <p:spTgt spid="294"/>
                                        </p:tgtEl>
                                        <p:attrNameLst>
                                          <p:attrName>style.visibility</p:attrName>
                                        </p:attrNameLst>
                                      </p:cBhvr>
                                      <p:to>
                                        <p:strVal val="visible"/>
                                      </p:to>
                                    </p:set>
                                  </p:childTnLst>
                                </p:cTn>
                              </p:par>
                            </p:childTnLst>
                          </p:cTn>
                        </p:par>
                        <p:par>
                          <p:cTn id="70" fill="hold">
                            <p:stCondLst>
                              <p:cond delay="2200"/>
                            </p:stCondLst>
                            <p:childTnLst>
                              <p:par>
                                <p:cTn id="71" presetID="1" presetClass="entr" presetSubtype="0" fill="hold" grpId="23" nodeType="afterEffect">
                                  <p:stCondLst>
                                    <p:cond delay="200"/>
                                  </p:stCondLst>
                                  <p:iterate>
                                    <p:tmAbs val="0"/>
                                  </p:iterate>
                                  <p:childTnLst>
                                    <p:set>
                                      <p:cBhvr>
                                        <p:cTn id="72" fill="hold"/>
                                        <p:tgtEl>
                                          <p:spTgt spid="260"/>
                                        </p:tgtEl>
                                        <p:attrNameLst>
                                          <p:attrName>style.visibility</p:attrName>
                                        </p:attrNameLst>
                                      </p:cBhvr>
                                      <p:to>
                                        <p:strVal val="visible"/>
                                      </p:to>
                                    </p:set>
                                  </p:childTnLst>
                                </p:cTn>
                              </p:par>
                            </p:childTnLst>
                          </p:cTn>
                        </p:par>
                        <p:par>
                          <p:cTn id="73" fill="hold">
                            <p:stCondLst>
                              <p:cond delay="2400"/>
                            </p:stCondLst>
                            <p:childTnLst>
                              <p:par>
                                <p:cTn id="74" presetID="1" presetClass="entr" presetSubtype="0" fill="hold" grpId="24" nodeType="afterEffect">
                                  <p:stCondLst>
                                    <p:cond delay="0"/>
                                  </p:stCondLst>
                                  <p:iterate>
                                    <p:tmAbs val="0"/>
                                  </p:iterate>
                                  <p:childTnLst>
                                    <p:set>
                                      <p:cBhvr>
                                        <p:cTn id="75" fill="hold"/>
                                        <p:tgtEl>
                                          <p:spTgt spid="293"/>
                                        </p:tgtEl>
                                        <p:attrNameLst>
                                          <p:attrName>style.visibility</p:attrName>
                                        </p:attrNameLst>
                                      </p:cBhvr>
                                      <p:to>
                                        <p:strVal val="visible"/>
                                      </p:to>
                                    </p:set>
                                  </p:childTnLst>
                                </p:cTn>
                              </p:par>
                            </p:childTnLst>
                          </p:cTn>
                        </p:par>
                        <p:par>
                          <p:cTn id="76" fill="hold">
                            <p:stCondLst>
                              <p:cond delay="2400"/>
                            </p:stCondLst>
                            <p:childTnLst>
                              <p:par>
                                <p:cTn id="77" presetID="1" presetClass="entr" presetSubtype="0" fill="hold" grpId="25" nodeType="afterEffect">
                                  <p:stCondLst>
                                    <p:cond delay="200"/>
                                  </p:stCondLst>
                                  <p:iterate>
                                    <p:tmAbs val="0"/>
                                  </p:iterate>
                                  <p:childTnLst>
                                    <p:set>
                                      <p:cBhvr>
                                        <p:cTn id="78" fill="hold"/>
                                        <p:tgtEl>
                                          <p:spTgt spid="259"/>
                                        </p:tgtEl>
                                        <p:attrNameLst>
                                          <p:attrName>style.visibility</p:attrName>
                                        </p:attrNameLst>
                                      </p:cBhvr>
                                      <p:to>
                                        <p:strVal val="visible"/>
                                      </p:to>
                                    </p:set>
                                  </p:childTnLst>
                                </p:cTn>
                              </p:par>
                            </p:childTnLst>
                          </p:cTn>
                        </p:par>
                        <p:par>
                          <p:cTn id="79" fill="hold">
                            <p:stCondLst>
                              <p:cond delay="2600"/>
                            </p:stCondLst>
                            <p:childTnLst>
                              <p:par>
                                <p:cTn id="80" presetID="1" presetClass="entr" presetSubtype="0" fill="hold" grpId="26" nodeType="afterEffect">
                                  <p:stCondLst>
                                    <p:cond delay="0"/>
                                  </p:stCondLst>
                                  <p:iterate>
                                    <p:tmAbs val="0"/>
                                  </p:iterate>
                                  <p:childTnLst>
                                    <p:set>
                                      <p:cBhvr>
                                        <p:cTn id="81" fill="hold"/>
                                        <p:tgtEl>
                                          <p:spTgt spid="292"/>
                                        </p:tgtEl>
                                        <p:attrNameLst>
                                          <p:attrName>style.visibility</p:attrName>
                                        </p:attrNameLst>
                                      </p:cBhvr>
                                      <p:to>
                                        <p:strVal val="visible"/>
                                      </p:to>
                                    </p:set>
                                  </p:childTnLst>
                                </p:cTn>
                              </p:par>
                            </p:childTnLst>
                          </p:cTn>
                        </p:par>
                        <p:par>
                          <p:cTn id="82" fill="hold">
                            <p:stCondLst>
                              <p:cond delay="2600"/>
                            </p:stCondLst>
                            <p:childTnLst>
                              <p:par>
                                <p:cTn id="83" presetID="1" presetClass="entr" presetSubtype="0" fill="hold" grpId="27" nodeType="afterEffect">
                                  <p:stCondLst>
                                    <p:cond delay="200"/>
                                  </p:stCondLst>
                                  <p:iterate>
                                    <p:tmAbs val="0"/>
                                  </p:iterate>
                                  <p:childTnLst>
                                    <p:set>
                                      <p:cBhvr>
                                        <p:cTn id="84" fill="hold"/>
                                        <p:tgtEl>
                                          <p:spTgt spid="258"/>
                                        </p:tgtEl>
                                        <p:attrNameLst>
                                          <p:attrName>style.visibility</p:attrName>
                                        </p:attrNameLst>
                                      </p:cBhvr>
                                      <p:to>
                                        <p:strVal val="visible"/>
                                      </p:to>
                                    </p:set>
                                  </p:childTnLst>
                                </p:cTn>
                              </p:par>
                            </p:childTnLst>
                          </p:cTn>
                        </p:par>
                        <p:par>
                          <p:cTn id="85" fill="hold">
                            <p:stCondLst>
                              <p:cond delay="2800"/>
                            </p:stCondLst>
                            <p:childTnLst>
                              <p:par>
                                <p:cTn id="86" presetID="1" presetClass="entr" presetSubtype="0" fill="hold" grpId="28" nodeType="afterEffect">
                                  <p:stCondLst>
                                    <p:cond delay="0"/>
                                  </p:stCondLst>
                                  <p:iterate>
                                    <p:tmAbs val="0"/>
                                  </p:iterate>
                                  <p:childTnLst>
                                    <p:set>
                                      <p:cBhvr>
                                        <p:cTn id="87" fill="hold"/>
                                        <p:tgtEl>
                                          <p:spTgt spid="291"/>
                                        </p:tgtEl>
                                        <p:attrNameLst>
                                          <p:attrName>style.visibility</p:attrName>
                                        </p:attrNameLst>
                                      </p:cBhvr>
                                      <p:to>
                                        <p:strVal val="visible"/>
                                      </p:to>
                                    </p:set>
                                  </p:childTnLst>
                                </p:cTn>
                              </p:par>
                            </p:childTnLst>
                          </p:cTn>
                        </p:par>
                        <p:par>
                          <p:cTn id="88" fill="hold">
                            <p:stCondLst>
                              <p:cond delay="2800"/>
                            </p:stCondLst>
                            <p:childTnLst>
                              <p:par>
                                <p:cTn id="89" presetID="1" presetClass="entr" presetSubtype="0" fill="hold" grpId="29" nodeType="afterEffect">
                                  <p:stCondLst>
                                    <p:cond delay="200"/>
                                  </p:stCondLst>
                                  <p:iterate>
                                    <p:tmAbs val="0"/>
                                  </p:iterate>
                                  <p:childTnLst>
                                    <p:set>
                                      <p:cBhvr>
                                        <p:cTn id="90" fill="hold"/>
                                        <p:tgtEl>
                                          <p:spTgt spid="257"/>
                                        </p:tgtEl>
                                        <p:attrNameLst>
                                          <p:attrName>style.visibility</p:attrName>
                                        </p:attrNameLst>
                                      </p:cBhvr>
                                      <p:to>
                                        <p:strVal val="visible"/>
                                      </p:to>
                                    </p:set>
                                  </p:childTnLst>
                                </p:cTn>
                              </p:par>
                            </p:childTnLst>
                          </p:cTn>
                        </p:par>
                        <p:par>
                          <p:cTn id="91" fill="hold">
                            <p:stCondLst>
                              <p:cond delay="3000"/>
                            </p:stCondLst>
                            <p:childTnLst>
                              <p:par>
                                <p:cTn id="92" presetID="1" presetClass="entr" presetSubtype="0" fill="hold" grpId="30" nodeType="afterEffect">
                                  <p:stCondLst>
                                    <p:cond delay="0"/>
                                  </p:stCondLst>
                                  <p:iterate>
                                    <p:tmAbs val="0"/>
                                  </p:iterate>
                                  <p:childTnLst>
                                    <p:set>
                                      <p:cBhvr>
                                        <p:cTn id="93" fill="hold"/>
                                        <p:tgtEl>
                                          <p:spTgt spid="290"/>
                                        </p:tgtEl>
                                        <p:attrNameLst>
                                          <p:attrName>style.visibility</p:attrName>
                                        </p:attrNameLst>
                                      </p:cBhvr>
                                      <p:to>
                                        <p:strVal val="visible"/>
                                      </p:to>
                                    </p:set>
                                  </p:childTnLst>
                                </p:cTn>
                              </p:par>
                            </p:childTnLst>
                          </p:cTn>
                        </p:par>
                        <p:par>
                          <p:cTn id="94" fill="hold">
                            <p:stCondLst>
                              <p:cond delay="3000"/>
                            </p:stCondLst>
                            <p:childTnLst>
                              <p:par>
                                <p:cTn id="95" presetID="1" presetClass="entr" presetSubtype="0" fill="hold" grpId="31" nodeType="afterEffect">
                                  <p:stCondLst>
                                    <p:cond delay="200"/>
                                  </p:stCondLst>
                                  <p:iterate>
                                    <p:tmAbs val="0"/>
                                  </p:iterate>
                                  <p:childTnLst>
                                    <p:set>
                                      <p:cBhvr>
                                        <p:cTn id="96" fill="hold"/>
                                        <p:tgtEl>
                                          <p:spTgt spid="266"/>
                                        </p:tgtEl>
                                        <p:attrNameLst>
                                          <p:attrName>style.visibility</p:attrName>
                                        </p:attrNameLst>
                                      </p:cBhvr>
                                      <p:to>
                                        <p:strVal val="visible"/>
                                      </p:to>
                                    </p:set>
                                  </p:childTnLst>
                                </p:cTn>
                              </p:par>
                            </p:childTnLst>
                          </p:cTn>
                        </p:par>
                        <p:par>
                          <p:cTn id="97" fill="hold">
                            <p:stCondLst>
                              <p:cond delay="3200"/>
                            </p:stCondLst>
                            <p:childTnLst>
                              <p:par>
                                <p:cTn id="98" presetID="1" presetClass="entr" presetSubtype="0" fill="hold" grpId="32" nodeType="afterEffect">
                                  <p:stCondLst>
                                    <p:cond delay="200"/>
                                  </p:stCondLst>
                                  <p:iterate>
                                    <p:tmAbs val="0"/>
                                  </p:iterate>
                                  <p:childTnLst>
                                    <p:set>
                                      <p:cBhvr>
                                        <p:cTn id="99" fill="hold"/>
                                        <p:tgtEl>
                                          <p:spTgt spid="265"/>
                                        </p:tgtEl>
                                        <p:attrNameLst>
                                          <p:attrName>style.visibility</p:attrName>
                                        </p:attrNameLst>
                                      </p:cBhvr>
                                      <p:to>
                                        <p:strVal val="visible"/>
                                      </p:to>
                                    </p:set>
                                  </p:childTnLst>
                                </p:cTn>
                              </p:par>
                            </p:childTnLst>
                          </p:cTn>
                        </p:par>
                        <p:par>
                          <p:cTn id="100" fill="hold">
                            <p:stCondLst>
                              <p:cond delay="3400"/>
                            </p:stCondLst>
                            <p:childTnLst>
                              <p:par>
                                <p:cTn id="101" presetID="1" presetClass="entr" presetSubtype="0" fill="hold" grpId="33" nodeType="afterEffect">
                                  <p:stCondLst>
                                    <p:cond delay="200"/>
                                  </p:stCondLst>
                                  <p:iterate>
                                    <p:tmAbs val="0"/>
                                  </p:iterate>
                                  <p:childTnLst>
                                    <p:set>
                                      <p:cBhvr>
                                        <p:cTn id="102" fill="hold"/>
                                        <p:tgtEl>
                                          <p:spTgt spid="264"/>
                                        </p:tgtEl>
                                        <p:attrNameLst>
                                          <p:attrName>style.visibility</p:attrName>
                                        </p:attrNameLst>
                                      </p:cBhvr>
                                      <p:to>
                                        <p:strVal val="visible"/>
                                      </p:to>
                                    </p:set>
                                  </p:childTnLst>
                                </p:cTn>
                              </p:par>
                            </p:childTnLst>
                          </p:cTn>
                        </p:par>
                        <p:par>
                          <p:cTn id="103" fill="hold">
                            <p:stCondLst>
                              <p:cond delay="3600"/>
                            </p:stCondLst>
                            <p:childTnLst>
                              <p:par>
                                <p:cTn id="104" presetID="1" presetClass="entr" presetSubtype="0" fill="hold" grpId="34" nodeType="afterEffect">
                                  <p:stCondLst>
                                    <p:cond delay="200"/>
                                  </p:stCondLst>
                                  <p:iterate>
                                    <p:tmAbs val="0"/>
                                  </p:iterate>
                                  <p:childTnLst>
                                    <p:set>
                                      <p:cBhvr>
                                        <p:cTn id="105" fill="hold"/>
                                        <p:tgtEl>
                                          <p:spTgt spid="263"/>
                                        </p:tgtEl>
                                        <p:attrNameLst>
                                          <p:attrName>style.visibility</p:attrName>
                                        </p:attrNameLst>
                                      </p:cBhvr>
                                      <p:to>
                                        <p:strVal val="visible"/>
                                      </p:to>
                                    </p:set>
                                  </p:childTnLst>
                                </p:cTn>
                              </p:par>
                            </p:childTnLst>
                          </p:cTn>
                        </p:par>
                        <p:par>
                          <p:cTn id="106" fill="hold">
                            <p:stCondLst>
                              <p:cond delay="3800"/>
                            </p:stCondLst>
                            <p:childTnLst>
                              <p:par>
                                <p:cTn id="107" presetID="1" presetClass="entr" presetSubtype="0" fill="hold" grpId="35" nodeType="afterEffect">
                                  <p:stCondLst>
                                    <p:cond delay="200"/>
                                  </p:stCondLst>
                                  <p:iterate>
                                    <p:tmAbs val="0"/>
                                  </p:iterate>
                                  <p:childTnLst>
                                    <p:set>
                                      <p:cBhvr>
                                        <p:cTn id="108" fill="hold"/>
                                        <p:tgtEl>
                                          <p:spTgt spid="262"/>
                                        </p:tgtEl>
                                        <p:attrNameLst>
                                          <p:attrName>style.visibility</p:attrName>
                                        </p:attrNameLst>
                                      </p:cBhvr>
                                      <p:to>
                                        <p:strVal val="visible"/>
                                      </p:to>
                                    </p:set>
                                  </p:childTnLst>
                                </p:cTn>
                              </p:par>
                            </p:childTnLst>
                          </p:cTn>
                        </p:par>
                        <p:par>
                          <p:cTn id="109" fill="hold">
                            <p:stCondLst>
                              <p:cond delay="4000"/>
                            </p:stCondLst>
                            <p:childTnLst>
                              <p:par>
                                <p:cTn id="110" presetID="1" presetClass="entr" presetSubtype="0" fill="hold" grpId="36" nodeType="afterEffect">
                                  <p:stCondLst>
                                    <p:cond delay="200"/>
                                  </p:stCondLst>
                                  <p:iterate>
                                    <p:tmAbs val="0"/>
                                  </p:iterate>
                                  <p:childTnLst>
                                    <p:set>
                                      <p:cBhvr>
                                        <p:cTn id="111" fill="hold"/>
                                        <p:tgtEl>
                                          <p:spTgt spid="271"/>
                                        </p:tgtEl>
                                        <p:attrNameLst>
                                          <p:attrName>style.visibility</p:attrName>
                                        </p:attrNameLst>
                                      </p:cBhvr>
                                      <p:to>
                                        <p:strVal val="visible"/>
                                      </p:to>
                                    </p:set>
                                  </p:childTnLst>
                                </p:cTn>
                              </p:par>
                            </p:childTnLst>
                          </p:cTn>
                        </p:par>
                        <p:par>
                          <p:cTn id="112" fill="hold">
                            <p:stCondLst>
                              <p:cond delay="4200"/>
                            </p:stCondLst>
                            <p:childTnLst>
                              <p:par>
                                <p:cTn id="113" presetID="1" presetClass="entr" presetSubtype="0" fill="hold" grpId="37" nodeType="afterEffect">
                                  <p:stCondLst>
                                    <p:cond delay="200"/>
                                  </p:stCondLst>
                                  <p:iterate>
                                    <p:tmAbs val="0"/>
                                  </p:iterate>
                                  <p:childTnLst>
                                    <p:set>
                                      <p:cBhvr>
                                        <p:cTn id="114" fill="hold"/>
                                        <p:tgtEl>
                                          <p:spTgt spid="270"/>
                                        </p:tgtEl>
                                        <p:attrNameLst>
                                          <p:attrName>style.visibility</p:attrName>
                                        </p:attrNameLst>
                                      </p:cBhvr>
                                      <p:to>
                                        <p:strVal val="visible"/>
                                      </p:to>
                                    </p:set>
                                  </p:childTnLst>
                                </p:cTn>
                              </p:par>
                            </p:childTnLst>
                          </p:cTn>
                        </p:par>
                        <p:par>
                          <p:cTn id="115" fill="hold">
                            <p:stCondLst>
                              <p:cond delay="4400"/>
                            </p:stCondLst>
                            <p:childTnLst>
                              <p:par>
                                <p:cTn id="116" presetID="1" presetClass="entr" presetSubtype="0" fill="hold" grpId="38" nodeType="afterEffect">
                                  <p:stCondLst>
                                    <p:cond delay="200"/>
                                  </p:stCondLst>
                                  <p:iterate>
                                    <p:tmAbs val="0"/>
                                  </p:iterate>
                                  <p:childTnLst>
                                    <p:set>
                                      <p:cBhvr>
                                        <p:cTn id="117" fill="hold"/>
                                        <p:tgtEl>
                                          <p:spTgt spid="269"/>
                                        </p:tgtEl>
                                        <p:attrNameLst>
                                          <p:attrName>style.visibility</p:attrName>
                                        </p:attrNameLst>
                                      </p:cBhvr>
                                      <p:to>
                                        <p:strVal val="visible"/>
                                      </p:to>
                                    </p:set>
                                  </p:childTnLst>
                                </p:cTn>
                              </p:par>
                            </p:childTnLst>
                          </p:cTn>
                        </p:par>
                        <p:par>
                          <p:cTn id="118" fill="hold">
                            <p:stCondLst>
                              <p:cond delay="4600"/>
                            </p:stCondLst>
                            <p:childTnLst>
                              <p:par>
                                <p:cTn id="119" presetID="1" presetClass="entr" presetSubtype="0" fill="hold" grpId="39" nodeType="afterEffect">
                                  <p:stCondLst>
                                    <p:cond delay="200"/>
                                  </p:stCondLst>
                                  <p:iterate>
                                    <p:tmAbs val="0"/>
                                  </p:iterate>
                                  <p:childTnLst>
                                    <p:set>
                                      <p:cBhvr>
                                        <p:cTn id="120" fill="hold"/>
                                        <p:tgtEl>
                                          <p:spTgt spid="268"/>
                                        </p:tgtEl>
                                        <p:attrNameLst>
                                          <p:attrName>style.visibility</p:attrName>
                                        </p:attrNameLst>
                                      </p:cBhvr>
                                      <p:to>
                                        <p:strVal val="visible"/>
                                      </p:to>
                                    </p:set>
                                  </p:childTnLst>
                                </p:cTn>
                              </p:par>
                            </p:childTnLst>
                          </p:cTn>
                        </p:par>
                        <p:par>
                          <p:cTn id="121" fill="hold">
                            <p:stCondLst>
                              <p:cond delay="4800"/>
                            </p:stCondLst>
                            <p:childTnLst>
                              <p:par>
                                <p:cTn id="122" presetID="1" presetClass="entr" presetSubtype="0" fill="hold" grpId="40" nodeType="afterEffect">
                                  <p:stCondLst>
                                    <p:cond delay="200"/>
                                  </p:stCondLst>
                                  <p:iterate>
                                    <p:tmAbs val="0"/>
                                  </p:iterate>
                                  <p:childTnLst>
                                    <p:set>
                                      <p:cBhvr>
                                        <p:cTn id="123" fill="hold"/>
                                        <p:tgtEl>
                                          <p:spTgt spid="267"/>
                                        </p:tgtEl>
                                        <p:attrNameLst>
                                          <p:attrName>style.visibility</p:attrName>
                                        </p:attrNameLst>
                                      </p:cBhvr>
                                      <p:to>
                                        <p:strVal val="visible"/>
                                      </p:to>
                                    </p:set>
                                  </p:childTnLst>
                                </p:cTn>
                              </p:par>
                            </p:childTnLst>
                          </p:cTn>
                        </p:par>
                        <p:par>
                          <p:cTn id="124" fill="hold">
                            <p:stCondLst>
                              <p:cond delay="5000"/>
                            </p:stCondLst>
                            <p:childTnLst>
                              <p:par>
                                <p:cTn id="125" presetID="1" presetClass="entr" presetSubtype="0" fill="hold" grpId="41" nodeType="afterEffect">
                                  <p:stCondLst>
                                    <p:cond delay="200"/>
                                  </p:stCondLst>
                                  <p:iterate>
                                    <p:tmAbs val="0"/>
                                  </p:iterate>
                                  <p:childTnLst>
                                    <p:set>
                                      <p:cBhvr>
                                        <p:cTn id="126" fill="hold"/>
                                        <p:tgtEl>
                                          <p:spTgt spid="276"/>
                                        </p:tgtEl>
                                        <p:attrNameLst>
                                          <p:attrName>style.visibility</p:attrName>
                                        </p:attrNameLst>
                                      </p:cBhvr>
                                      <p:to>
                                        <p:strVal val="visible"/>
                                      </p:to>
                                    </p:set>
                                  </p:childTnLst>
                                </p:cTn>
                              </p:par>
                            </p:childTnLst>
                          </p:cTn>
                        </p:par>
                        <p:par>
                          <p:cTn id="127" fill="hold">
                            <p:stCondLst>
                              <p:cond delay="5200"/>
                            </p:stCondLst>
                            <p:childTnLst>
                              <p:par>
                                <p:cTn id="128" presetID="1" presetClass="entr" presetSubtype="0" fill="hold" grpId="42" nodeType="afterEffect">
                                  <p:stCondLst>
                                    <p:cond delay="200"/>
                                  </p:stCondLst>
                                  <p:iterate>
                                    <p:tmAbs val="0"/>
                                  </p:iterate>
                                  <p:childTnLst>
                                    <p:set>
                                      <p:cBhvr>
                                        <p:cTn id="129" fill="hold"/>
                                        <p:tgtEl>
                                          <p:spTgt spid="275"/>
                                        </p:tgtEl>
                                        <p:attrNameLst>
                                          <p:attrName>style.visibility</p:attrName>
                                        </p:attrNameLst>
                                      </p:cBhvr>
                                      <p:to>
                                        <p:strVal val="visible"/>
                                      </p:to>
                                    </p:set>
                                  </p:childTnLst>
                                </p:cTn>
                              </p:par>
                            </p:childTnLst>
                          </p:cTn>
                        </p:par>
                        <p:par>
                          <p:cTn id="130" fill="hold">
                            <p:stCondLst>
                              <p:cond delay="5400"/>
                            </p:stCondLst>
                            <p:childTnLst>
                              <p:par>
                                <p:cTn id="131" presetID="1" presetClass="entr" presetSubtype="0" fill="hold" grpId="43" nodeType="afterEffect">
                                  <p:stCondLst>
                                    <p:cond delay="200"/>
                                  </p:stCondLst>
                                  <p:iterate>
                                    <p:tmAbs val="0"/>
                                  </p:iterate>
                                  <p:childTnLst>
                                    <p:set>
                                      <p:cBhvr>
                                        <p:cTn id="132" fill="hold"/>
                                        <p:tgtEl>
                                          <p:spTgt spid="274"/>
                                        </p:tgtEl>
                                        <p:attrNameLst>
                                          <p:attrName>style.visibility</p:attrName>
                                        </p:attrNameLst>
                                      </p:cBhvr>
                                      <p:to>
                                        <p:strVal val="visible"/>
                                      </p:to>
                                    </p:set>
                                  </p:childTnLst>
                                </p:cTn>
                              </p:par>
                            </p:childTnLst>
                          </p:cTn>
                        </p:par>
                        <p:par>
                          <p:cTn id="133" fill="hold">
                            <p:stCondLst>
                              <p:cond delay="5600"/>
                            </p:stCondLst>
                            <p:childTnLst>
                              <p:par>
                                <p:cTn id="134" presetID="1" presetClass="entr" presetSubtype="0" fill="hold" grpId="44" nodeType="afterEffect">
                                  <p:stCondLst>
                                    <p:cond delay="200"/>
                                  </p:stCondLst>
                                  <p:iterate>
                                    <p:tmAbs val="0"/>
                                  </p:iterate>
                                  <p:childTnLst>
                                    <p:set>
                                      <p:cBhvr>
                                        <p:cTn id="135" fill="hold"/>
                                        <p:tgtEl>
                                          <p:spTgt spid="273"/>
                                        </p:tgtEl>
                                        <p:attrNameLst>
                                          <p:attrName>style.visibility</p:attrName>
                                        </p:attrNameLst>
                                      </p:cBhvr>
                                      <p:to>
                                        <p:strVal val="visible"/>
                                      </p:to>
                                    </p:set>
                                  </p:childTnLst>
                                </p:cTn>
                              </p:par>
                            </p:childTnLst>
                          </p:cTn>
                        </p:par>
                        <p:par>
                          <p:cTn id="136" fill="hold">
                            <p:stCondLst>
                              <p:cond delay="5800"/>
                            </p:stCondLst>
                            <p:childTnLst>
                              <p:par>
                                <p:cTn id="137" presetID="1" presetClass="entr" presetSubtype="0" fill="hold" grpId="45" nodeType="afterEffect">
                                  <p:stCondLst>
                                    <p:cond delay="200"/>
                                  </p:stCondLst>
                                  <p:iterate>
                                    <p:tmAbs val="0"/>
                                  </p:iterate>
                                  <p:childTnLst>
                                    <p:set>
                                      <p:cBhvr>
                                        <p:cTn id="138" fill="hold"/>
                                        <p:tgtEl>
                                          <p:spTgt spid="272"/>
                                        </p:tgtEl>
                                        <p:attrNameLst>
                                          <p:attrName>style.visibility</p:attrName>
                                        </p:attrNameLst>
                                      </p:cBhvr>
                                      <p:to>
                                        <p:strVal val="visible"/>
                                      </p:to>
                                    </p:set>
                                  </p:childTnLst>
                                </p:cTn>
                              </p:par>
                            </p:childTnLst>
                          </p:cTn>
                        </p:par>
                        <p:par>
                          <p:cTn id="139" fill="hold">
                            <p:stCondLst>
                              <p:cond delay="6000"/>
                            </p:stCondLst>
                            <p:childTnLst>
                              <p:par>
                                <p:cTn id="140" presetID="1" presetClass="entr" presetSubtype="0" fill="hold" grpId="46" nodeType="afterEffect">
                                  <p:stCondLst>
                                    <p:cond delay="200"/>
                                  </p:stCondLst>
                                  <p:iterate>
                                    <p:tmAbs val="0"/>
                                  </p:iterate>
                                  <p:childTnLst>
                                    <p:set>
                                      <p:cBhvr>
                                        <p:cTn id="141" fill="hold"/>
                                        <p:tgtEl>
                                          <p:spTgt spid="281"/>
                                        </p:tgtEl>
                                        <p:attrNameLst>
                                          <p:attrName>style.visibility</p:attrName>
                                        </p:attrNameLst>
                                      </p:cBhvr>
                                      <p:to>
                                        <p:strVal val="visible"/>
                                      </p:to>
                                    </p:set>
                                  </p:childTnLst>
                                </p:cTn>
                              </p:par>
                            </p:childTnLst>
                          </p:cTn>
                        </p:par>
                        <p:par>
                          <p:cTn id="142" fill="hold">
                            <p:stCondLst>
                              <p:cond delay="6200"/>
                            </p:stCondLst>
                            <p:childTnLst>
                              <p:par>
                                <p:cTn id="143" presetID="1" presetClass="entr" presetSubtype="0" fill="hold" grpId="47" nodeType="afterEffect">
                                  <p:stCondLst>
                                    <p:cond delay="200"/>
                                  </p:stCondLst>
                                  <p:iterate>
                                    <p:tmAbs val="0"/>
                                  </p:iterate>
                                  <p:childTnLst>
                                    <p:set>
                                      <p:cBhvr>
                                        <p:cTn id="144" fill="hold"/>
                                        <p:tgtEl>
                                          <p:spTgt spid="280"/>
                                        </p:tgtEl>
                                        <p:attrNameLst>
                                          <p:attrName>style.visibility</p:attrName>
                                        </p:attrNameLst>
                                      </p:cBhvr>
                                      <p:to>
                                        <p:strVal val="visible"/>
                                      </p:to>
                                    </p:set>
                                  </p:childTnLst>
                                </p:cTn>
                              </p:par>
                            </p:childTnLst>
                          </p:cTn>
                        </p:par>
                        <p:par>
                          <p:cTn id="145" fill="hold">
                            <p:stCondLst>
                              <p:cond delay="6400"/>
                            </p:stCondLst>
                            <p:childTnLst>
                              <p:par>
                                <p:cTn id="146" presetID="1" presetClass="entr" presetSubtype="0" fill="hold" grpId="48" nodeType="afterEffect">
                                  <p:stCondLst>
                                    <p:cond delay="200"/>
                                  </p:stCondLst>
                                  <p:iterate>
                                    <p:tmAbs val="0"/>
                                  </p:iterate>
                                  <p:childTnLst>
                                    <p:set>
                                      <p:cBhvr>
                                        <p:cTn id="147" fill="hold"/>
                                        <p:tgtEl>
                                          <p:spTgt spid="279"/>
                                        </p:tgtEl>
                                        <p:attrNameLst>
                                          <p:attrName>style.visibility</p:attrName>
                                        </p:attrNameLst>
                                      </p:cBhvr>
                                      <p:to>
                                        <p:strVal val="visible"/>
                                      </p:to>
                                    </p:set>
                                  </p:childTnLst>
                                </p:cTn>
                              </p:par>
                            </p:childTnLst>
                          </p:cTn>
                        </p:par>
                        <p:par>
                          <p:cTn id="148" fill="hold">
                            <p:stCondLst>
                              <p:cond delay="6600"/>
                            </p:stCondLst>
                            <p:childTnLst>
                              <p:par>
                                <p:cTn id="149" presetID="1" presetClass="entr" presetSubtype="0" fill="hold" grpId="49" nodeType="afterEffect">
                                  <p:stCondLst>
                                    <p:cond delay="200"/>
                                  </p:stCondLst>
                                  <p:iterate>
                                    <p:tmAbs val="0"/>
                                  </p:iterate>
                                  <p:childTnLst>
                                    <p:set>
                                      <p:cBhvr>
                                        <p:cTn id="150" fill="hold"/>
                                        <p:tgtEl>
                                          <p:spTgt spid="278"/>
                                        </p:tgtEl>
                                        <p:attrNameLst>
                                          <p:attrName>style.visibility</p:attrName>
                                        </p:attrNameLst>
                                      </p:cBhvr>
                                      <p:to>
                                        <p:strVal val="visible"/>
                                      </p:to>
                                    </p:set>
                                  </p:childTnLst>
                                </p:cTn>
                              </p:par>
                            </p:childTnLst>
                          </p:cTn>
                        </p:par>
                        <p:par>
                          <p:cTn id="151" fill="hold">
                            <p:stCondLst>
                              <p:cond delay="6800"/>
                            </p:stCondLst>
                            <p:childTnLst>
                              <p:par>
                                <p:cTn id="152" presetID="1" presetClass="entr" presetSubtype="0" fill="hold" grpId="50" nodeType="afterEffect">
                                  <p:stCondLst>
                                    <p:cond delay="200"/>
                                  </p:stCondLst>
                                  <p:iterate>
                                    <p:tmAbs val="0"/>
                                  </p:iterate>
                                  <p:childTnLst>
                                    <p:set>
                                      <p:cBhvr>
                                        <p:cTn id="153" fill="hold"/>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12" animBg="1" advAuto="0"/>
      <p:bldP spid="237" grpId="14" animBg="1" advAuto="0"/>
      <p:bldP spid="247" grpId="9" animBg="1" advAuto="0"/>
      <p:bldP spid="248" grpId="7" animBg="1" advAuto="0"/>
      <p:bldP spid="249" grpId="5" animBg="1" advAuto="0"/>
      <p:bldP spid="250" grpId="3" animBg="1" advAuto="0"/>
      <p:bldP spid="251" grpId="1" animBg="1" advAuto="0"/>
      <p:bldP spid="252" grpId="19" animBg="1" advAuto="0"/>
      <p:bldP spid="253" grpId="17" animBg="1" advAuto="0"/>
      <p:bldP spid="254" grpId="15" animBg="1" advAuto="0"/>
      <p:bldP spid="255" grpId="13" animBg="1" advAuto="0"/>
      <p:bldP spid="256" grpId="11" animBg="1" advAuto="0"/>
      <p:bldP spid="257" grpId="29" animBg="1" advAuto="0"/>
      <p:bldP spid="258" grpId="27" animBg="1" advAuto="0"/>
      <p:bldP spid="259" grpId="25" animBg="1" advAuto="0"/>
      <p:bldP spid="260" grpId="23" animBg="1" advAuto="0"/>
      <p:bldP spid="261" grpId="21" animBg="1" advAuto="0"/>
      <p:bldP spid="262" grpId="35" animBg="1" advAuto="0"/>
      <p:bldP spid="263" grpId="34" animBg="1" advAuto="0"/>
      <p:bldP spid="264" grpId="33" animBg="1" advAuto="0"/>
      <p:bldP spid="265" grpId="32" animBg="1" advAuto="0"/>
      <p:bldP spid="266" grpId="31" animBg="1" advAuto="0"/>
      <p:bldP spid="267" grpId="40" animBg="1" advAuto="0"/>
      <p:bldP spid="268" grpId="39" animBg="1" advAuto="0"/>
      <p:bldP spid="269" grpId="38" animBg="1" advAuto="0"/>
      <p:bldP spid="270" grpId="37" animBg="1" advAuto="0"/>
      <p:bldP spid="271" grpId="36" animBg="1" advAuto="0"/>
      <p:bldP spid="272" grpId="45" animBg="1" advAuto="0"/>
      <p:bldP spid="273" grpId="44" animBg="1" advAuto="0"/>
      <p:bldP spid="274" grpId="43" animBg="1" advAuto="0"/>
      <p:bldP spid="275" grpId="42" animBg="1" advAuto="0"/>
      <p:bldP spid="276" grpId="41" animBg="1" advAuto="0"/>
      <p:bldP spid="277" grpId="50" animBg="1" advAuto="0"/>
      <p:bldP spid="278" grpId="49" animBg="1" advAuto="0"/>
      <p:bldP spid="279" grpId="48" animBg="1" advAuto="0"/>
      <p:bldP spid="280" grpId="47" animBg="1" advAuto="0"/>
      <p:bldP spid="281" grpId="46" animBg="1" advAuto="0"/>
      <p:bldP spid="282" grpId="10" animBg="1" advAuto="0"/>
      <p:bldP spid="283" grpId="8" animBg="1" advAuto="0"/>
      <p:bldP spid="284" grpId="6" animBg="1" advAuto="0"/>
      <p:bldP spid="285" grpId="4" animBg="1" advAuto="0"/>
      <p:bldP spid="286" grpId="2" animBg="1" advAuto="0"/>
      <p:bldP spid="287" grpId="20" animBg="1" advAuto="0"/>
      <p:bldP spid="288" grpId="18" animBg="1" advAuto="0"/>
      <p:bldP spid="289" grpId="16" animBg="1" advAuto="0"/>
      <p:bldP spid="290" grpId="30" animBg="1" advAuto="0"/>
      <p:bldP spid="291" grpId="28" animBg="1" advAuto="0"/>
      <p:bldP spid="292" grpId="26" animBg="1" advAuto="0"/>
      <p:bldP spid="293" grpId="24" animBg="1" advAuto="0"/>
      <p:bldP spid="294" grpId="2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p:nvPr/>
        </p:nvSpPr>
        <p:spPr>
          <a:xfrm>
            <a:off x="3649730" y="1269938"/>
            <a:ext cx="2555740"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Random</a:t>
            </a:r>
          </a:p>
        </p:txBody>
      </p:sp>
      <p:sp>
        <p:nvSpPr>
          <p:cNvPr id="300" name="Shape 300"/>
          <p:cNvSpPr/>
          <p:nvPr/>
        </p:nvSpPr>
        <p:spPr>
          <a:xfrm>
            <a:off x="8720813" y="1269938"/>
            <a:ext cx="237962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Intuition</a:t>
            </a:r>
          </a:p>
        </p:txBody>
      </p:sp>
      <p:sp>
        <p:nvSpPr>
          <p:cNvPr id="301" name="Shape 301"/>
          <p:cNvSpPr/>
          <p:nvPr/>
        </p:nvSpPr>
        <p:spPr>
          <a:xfrm>
            <a:off x="14084179" y="1269938"/>
            <a:ext cx="142588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LUR</a:t>
            </a:r>
          </a:p>
        </p:txBody>
      </p:sp>
      <p:sp>
        <p:nvSpPr>
          <p:cNvPr id="302" name="Shape 302"/>
          <p:cNvSpPr/>
          <p:nvPr/>
        </p:nvSpPr>
        <p:spPr>
          <a:xfrm>
            <a:off x="19179902" y="1269938"/>
            <a:ext cx="110807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UG</a:t>
            </a:r>
          </a:p>
        </p:txBody>
      </p:sp>
      <p:sp>
        <p:nvSpPr>
          <p:cNvPr id="303" name="Shape 303"/>
          <p:cNvSpPr/>
          <p:nvPr/>
        </p:nvSpPr>
        <p:spPr>
          <a:xfrm>
            <a:off x="3774529" y="11512916"/>
            <a:ext cx="2838203"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inefficient</a:t>
            </a:r>
          </a:p>
        </p:txBody>
      </p:sp>
      <p:sp>
        <p:nvSpPr>
          <p:cNvPr id="304" name="Shape 304"/>
          <p:cNvSpPr/>
          <p:nvPr/>
        </p:nvSpPr>
        <p:spPr>
          <a:xfrm>
            <a:off x="10160809" y="11512916"/>
            <a:ext cx="3967436"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uninformative</a:t>
            </a:r>
          </a:p>
        </p:txBody>
      </p:sp>
      <p:sp>
        <p:nvSpPr>
          <p:cNvPr id="305" name="Shape 305"/>
          <p:cNvSpPr/>
          <p:nvPr/>
        </p:nvSpPr>
        <p:spPr>
          <a:xfrm>
            <a:off x="18742259" y="11512916"/>
            <a:ext cx="2026779"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defRPr>
                <a:solidFill>
                  <a:srgbClr val="000000"/>
                </a:solidFill>
                <a:latin typeface="Helvetica"/>
                <a:ea typeface="Helvetica"/>
                <a:cs typeface="Helvetica"/>
                <a:sym typeface="Helvetica"/>
              </a:defRPr>
            </a:lvl1pPr>
          </a:lstStyle>
          <a:p>
            <a:r>
              <a:t>biased</a:t>
            </a:r>
          </a:p>
        </p:txBody>
      </p:sp>
      <p:sp>
        <p:nvSpPr>
          <p:cNvPr id="306" name="Shape 306"/>
          <p:cNvSpPr/>
          <p:nvPr/>
        </p:nvSpPr>
        <p:spPr>
          <a:xfrm flipV="1">
            <a:off x="4557415" y="4935475"/>
            <a:ext cx="1" cy="5681726"/>
          </a:xfrm>
          <a:prstGeom prst="line">
            <a:avLst/>
          </a:prstGeom>
          <a:ln w="114300">
            <a:solidFill>
              <a:srgbClr val="505160"/>
            </a:solidFill>
            <a:miter lim="400000"/>
          </a:ln>
        </p:spPr>
        <p:txBody>
          <a:bodyPr lIns="71437" tIns="71437" rIns="71437" bIns="71437" anchor="ctr"/>
          <a:lstStyle/>
          <a:p>
            <a:pPr>
              <a:defRPr sz="3600"/>
            </a:pPr>
            <a:endParaRPr/>
          </a:p>
        </p:txBody>
      </p:sp>
      <p:sp>
        <p:nvSpPr>
          <p:cNvPr id="307" name="Shape 307"/>
          <p:cNvSpPr/>
          <p:nvPr/>
        </p:nvSpPr>
        <p:spPr>
          <a:xfrm flipH="1" flipV="1">
            <a:off x="4535622" y="4980375"/>
            <a:ext cx="7100888" cy="5591710"/>
          </a:xfrm>
          <a:prstGeom prst="line">
            <a:avLst/>
          </a:prstGeom>
          <a:ln w="114300">
            <a:solidFill>
              <a:srgbClr val="505160"/>
            </a:solidFill>
            <a:miter lim="400000"/>
          </a:ln>
        </p:spPr>
        <p:txBody>
          <a:bodyPr lIns="71437" tIns="71437" rIns="71437" bIns="71437" anchor="ctr"/>
          <a:lstStyle/>
          <a:p>
            <a:pPr>
              <a:defRPr sz="3600"/>
            </a:pPr>
            <a:endParaRPr/>
          </a:p>
        </p:txBody>
      </p:sp>
      <p:sp>
        <p:nvSpPr>
          <p:cNvPr id="308" name="Shape 308"/>
          <p:cNvSpPr/>
          <p:nvPr/>
        </p:nvSpPr>
        <p:spPr>
          <a:xfrm flipH="1" flipV="1">
            <a:off x="9805897" y="4935474"/>
            <a:ext cx="1811413" cy="5664710"/>
          </a:xfrm>
          <a:prstGeom prst="line">
            <a:avLst/>
          </a:prstGeom>
          <a:ln w="114300">
            <a:solidFill>
              <a:srgbClr val="93BCE8"/>
            </a:solidFill>
            <a:miter lim="400000"/>
          </a:ln>
        </p:spPr>
        <p:txBody>
          <a:bodyPr lIns="71437" tIns="71437" rIns="71437" bIns="71437" anchor="ctr"/>
          <a:lstStyle/>
          <a:p>
            <a:pPr>
              <a:defRPr sz="3600"/>
            </a:pPr>
            <a:endParaRPr/>
          </a:p>
        </p:txBody>
      </p:sp>
      <p:sp>
        <p:nvSpPr>
          <p:cNvPr id="309" name="Shape 309"/>
          <p:cNvSpPr/>
          <p:nvPr/>
        </p:nvSpPr>
        <p:spPr>
          <a:xfrm flipH="1" flipV="1">
            <a:off x="9779545" y="4985250"/>
            <a:ext cx="9923876" cy="5614544"/>
          </a:xfrm>
          <a:prstGeom prst="line">
            <a:avLst/>
          </a:prstGeom>
          <a:ln w="114300">
            <a:solidFill>
              <a:srgbClr val="93BCE8"/>
            </a:solidFill>
            <a:miter lim="400000"/>
          </a:ln>
        </p:spPr>
        <p:txBody>
          <a:bodyPr lIns="71437" tIns="71437" rIns="71437" bIns="71437" anchor="ctr"/>
          <a:lstStyle/>
          <a:p>
            <a:pPr>
              <a:defRPr sz="3600"/>
            </a:pPr>
            <a:endParaRPr/>
          </a:p>
        </p:txBody>
      </p:sp>
      <p:sp>
        <p:nvSpPr>
          <p:cNvPr id="310" name="Shape 310"/>
          <p:cNvSpPr/>
          <p:nvPr/>
        </p:nvSpPr>
        <p:spPr>
          <a:xfrm flipV="1">
            <a:off x="4607893" y="4989460"/>
            <a:ext cx="5213523" cy="5573756"/>
          </a:xfrm>
          <a:prstGeom prst="line">
            <a:avLst/>
          </a:prstGeom>
          <a:ln w="114300">
            <a:solidFill>
              <a:srgbClr val="93BCE8"/>
            </a:solidFill>
            <a:miter lim="400000"/>
          </a:ln>
        </p:spPr>
        <p:txBody>
          <a:bodyPr lIns="71437" tIns="71437" rIns="71437" bIns="71437" anchor="ctr"/>
          <a:lstStyle/>
          <a:p>
            <a:pPr>
              <a:defRPr sz="3600"/>
            </a:pPr>
            <a:endParaRPr/>
          </a:p>
        </p:txBody>
      </p:sp>
      <p:sp>
        <p:nvSpPr>
          <p:cNvPr id="311" name="Shape 311"/>
          <p:cNvSpPr/>
          <p:nvPr/>
        </p:nvSpPr>
        <p:spPr>
          <a:xfrm flipV="1">
            <a:off x="4594075" y="5000161"/>
            <a:ext cx="10175550" cy="5584722"/>
          </a:xfrm>
          <a:prstGeom prst="line">
            <a:avLst/>
          </a:prstGeom>
          <a:ln w="114300">
            <a:solidFill>
              <a:srgbClr val="AEBD38"/>
            </a:solidFill>
            <a:miter lim="400000"/>
          </a:ln>
        </p:spPr>
        <p:txBody>
          <a:bodyPr lIns="71437" tIns="71437" rIns="71437" bIns="71437" anchor="ctr"/>
          <a:lstStyle/>
          <a:p>
            <a:pPr>
              <a:defRPr sz="3600"/>
            </a:pPr>
            <a:endParaRPr/>
          </a:p>
        </p:txBody>
      </p:sp>
      <p:sp>
        <p:nvSpPr>
          <p:cNvPr id="312" name="Shape 312"/>
          <p:cNvSpPr/>
          <p:nvPr/>
        </p:nvSpPr>
        <p:spPr>
          <a:xfrm flipV="1">
            <a:off x="11549671" y="4978363"/>
            <a:ext cx="3198970" cy="5595949"/>
          </a:xfrm>
          <a:prstGeom prst="line">
            <a:avLst/>
          </a:prstGeom>
          <a:ln w="114300">
            <a:solidFill>
              <a:srgbClr val="AEBD38"/>
            </a:solidFill>
            <a:miter lim="400000"/>
          </a:ln>
        </p:spPr>
        <p:txBody>
          <a:bodyPr lIns="71437" tIns="71437" rIns="71437" bIns="71437" anchor="ctr"/>
          <a:lstStyle/>
          <a:p>
            <a:pPr>
              <a:defRPr sz="3600"/>
            </a:pPr>
            <a:endParaRPr/>
          </a:p>
        </p:txBody>
      </p:sp>
      <p:sp>
        <p:nvSpPr>
          <p:cNvPr id="313" name="Shape 313"/>
          <p:cNvSpPr/>
          <p:nvPr/>
        </p:nvSpPr>
        <p:spPr>
          <a:xfrm flipV="1">
            <a:off x="11532642" y="4946431"/>
            <a:ext cx="8151683" cy="5641602"/>
          </a:xfrm>
          <a:prstGeom prst="line">
            <a:avLst/>
          </a:prstGeom>
          <a:ln w="114300">
            <a:solidFill>
              <a:srgbClr val="598234"/>
            </a:solidFill>
            <a:miter lim="400000"/>
          </a:ln>
        </p:spPr>
        <p:txBody>
          <a:bodyPr lIns="71437" tIns="71437" rIns="71437" bIns="71437" anchor="ctr"/>
          <a:lstStyle/>
          <a:p>
            <a:pPr>
              <a:defRPr sz="3600"/>
            </a:pPr>
            <a:endParaRPr/>
          </a:p>
        </p:txBody>
      </p:sp>
      <p:sp>
        <p:nvSpPr>
          <p:cNvPr id="314" name="Shape 314"/>
          <p:cNvSpPr/>
          <p:nvPr/>
        </p:nvSpPr>
        <p:spPr>
          <a:xfrm flipV="1">
            <a:off x="4590555" y="4962901"/>
            <a:ext cx="15107943" cy="5600705"/>
          </a:xfrm>
          <a:prstGeom prst="line">
            <a:avLst/>
          </a:prstGeom>
          <a:ln w="114300">
            <a:solidFill>
              <a:srgbClr val="598234"/>
            </a:solidFill>
            <a:miter lim="400000"/>
          </a:ln>
        </p:spPr>
        <p:txBody>
          <a:bodyPr lIns="71437" tIns="71437" rIns="71437" bIns="71437" anchor="ctr"/>
          <a:lstStyle/>
          <a:p>
            <a:pPr>
              <a:defRPr sz="3600"/>
            </a:pPr>
            <a:endParaRPr/>
          </a:p>
        </p:txBody>
      </p:sp>
      <p:sp>
        <p:nvSpPr>
          <p:cNvPr id="315" name="Shape 315"/>
          <p:cNvSpPr/>
          <p:nvPr/>
        </p:nvSpPr>
        <p:spPr>
          <a:xfrm>
            <a:off x="2796558" y="1939683"/>
            <a:ext cx="4046237" cy="114752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421105" indent="-421105" algn="l">
              <a:buSzPct val="75000"/>
              <a:buChar char="•"/>
              <a:defRPr sz="3000">
                <a:solidFill>
                  <a:srgbClr val="000000"/>
                </a:solidFill>
                <a:latin typeface="Futura"/>
                <a:ea typeface="Futura"/>
                <a:cs typeface="Futura"/>
                <a:sym typeface="Futura"/>
              </a:defRPr>
            </a:pPr>
            <a:r>
              <a:t>prev. data not used</a:t>
            </a:r>
          </a:p>
          <a:p>
            <a:pPr marL="421105" indent="-421105" algn="l">
              <a:buSzPct val="75000"/>
              <a:buChar char="•"/>
              <a:defRPr sz="3000">
                <a:solidFill>
                  <a:srgbClr val="000000"/>
                </a:solidFill>
                <a:latin typeface="Futura"/>
                <a:ea typeface="Futura"/>
                <a:cs typeface="Futura"/>
                <a:sym typeface="Futura"/>
              </a:defRPr>
            </a:pPr>
            <a:r>
              <a:t>no info on quality</a:t>
            </a:r>
          </a:p>
        </p:txBody>
      </p:sp>
      <p:sp>
        <p:nvSpPr>
          <p:cNvPr id="316" name="Shape 316"/>
          <p:cNvSpPr/>
          <p:nvPr/>
        </p:nvSpPr>
        <p:spPr>
          <a:xfrm>
            <a:off x="12774004" y="1939683"/>
            <a:ext cx="4046236" cy="114752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421105" indent="-421105" algn="l">
              <a:buSzPct val="75000"/>
              <a:buChar char="•"/>
              <a:defRPr sz="3000">
                <a:solidFill>
                  <a:srgbClr val="000000"/>
                </a:solidFill>
                <a:latin typeface="Futura"/>
                <a:ea typeface="Futura"/>
                <a:cs typeface="Futura"/>
                <a:sym typeface="Futura"/>
              </a:defRPr>
            </a:pPr>
            <a:r>
              <a:t>prev. data not used</a:t>
            </a:r>
          </a:p>
          <a:p>
            <a:pPr marL="421105" indent="-421105" algn="l">
              <a:buSzPct val="75000"/>
              <a:buChar char="•"/>
              <a:defRPr sz="3000">
                <a:solidFill>
                  <a:srgbClr val="000000"/>
                </a:solidFill>
                <a:latin typeface="Futura"/>
                <a:ea typeface="Futura"/>
                <a:cs typeface="Futura"/>
                <a:sym typeface="Futura"/>
              </a:defRPr>
            </a:pPr>
            <a:r>
              <a:t>no info on quality</a:t>
            </a:r>
          </a:p>
        </p:txBody>
      </p:sp>
      <p:sp>
        <p:nvSpPr>
          <p:cNvPr id="317" name="Shape 317"/>
          <p:cNvSpPr/>
          <p:nvPr/>
        </p:nvSpPr>
        <p:spPr>
          <a:xfrm>
            <a:off x="17732530" y="1939683"/>
            <a:ext cx="4046236" cy="114752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p>
            <a:pPr marL="421105" indent="-421105" algn="l">
              <a:buSzPct val="75000"/>
              <a:buChar char="•"/>
              <a:defRPr sz="3000">
                <a:solidFill>
                  <a:srgbClr val="000000"/>
                </a:solidFill>
                <a:latin typeface="Futura"/>
                <a:ea typeface="Futura"/>
                <a:cs typeface="Futura"/>
                <a:sym typeface="Futura"/>
              </a:defRPr>
            </a:pPr>
            <a:r>
              <a:t>prev. data not used</a:t>
            </a:r>
          </a:p>
          <a:p>
            <a:pPr marL="421105" indent="-421105" algn="l">
              <a:buSzPct val="75000"/>
              <a:buChar char="•"/>
              <a:defRPr sz="3000">
                <a:solidFill>
                  <a:srgbClr val="000000"/>
                </a:solidFill>
                <a:latin typeface="Futura"/>
                <a:ea typeface="Futura"/>
                <a:cs typeface="Futura"/>
                <a:sym typeface="Futura"/>
              </a:defRPr>
            </a:pPr>
            <a:r>
              <a:t>no info on quality</a:t>
            </a:r>
          </a:p>
        </p:txBody>
      </p:sp>
      <p:sp>
        <p:nvSpPr>
          <p:cNvPr id="318" name="Shape 318"/>
          <p:cNvSpPr/>
          <p:nvPr/>
        </p:nvSpPr>
        <p:spPr>
          <a:xfrm>
            <a:off x="7810257" y="1939683"/>
            <a:ext cx="4963747" cy="2163528"/>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marL="421105" indent="-421105" algn="l">
              <a:buSzPct val="75000"/>
              <a:buChar char="•"/>
              <a:defRPr sz="3000">
                <a:solidFill>
                  <a:srgbClr val="000000"/>
                </a:solidFill>
                <a:latin typeface="Futura"/>
                <a:ea typeface="Futura"/>
                <a:cs typeface="Futura"/>
                <a:sym typeface="Futura"/>
              </a:defRPr>
            </a:pPr>
            <a:r>
              <a:t>not autonomous</a:t>
            </a:r>
          </a:p>
          <a:p>
            <a:pPr marL="421105" indent="-421105" algn="l">
              <a:buSzPct val="75000"/>
              <a:buChar char="•"/>
              <a:defRPr sz="3000">
                <a:solidFill>
                  <a:srgbClr val="000000"/>
                </a:solidFill>
                <a:latin typeface="Futura"/>
                <a:ea typeface="Futura"/>
                <a:cs typeface="Futura"/>
                <a:sym typeface="Futura"/>
              </a:defRPr>
            </a:pPr>
            <a:r>
              <a:t>no info on quality</a:t>
            </a:r>
          </a:p>
          <a:p>
            <a:pPr marL="421105" indent="-421105" algn="l">
              <a:buSzPct val="75000"/>
              <a:buChar char="•"/>
              <a:defRPr sz="3000">
                <a:solidFill>
                  <a:srgbClr val="000000"/>
                </a:solidFill>
                <a:latin typeface="Futura"/>
                <a:ea typeface="Futura"/>
                <a:cs typeface="Futura"/>
                <a:sym typeface="Futura"/>
              </a:defRPr>
            </a:pPr>
            <a:r>
              <a:t>past experience for new science</a:t>
            </a:r>
          </a:p>
        </p:txBody>
      </p:sp>
      <p:sp>
        <p:nvSpPr>
          <p:cNvPr id="319" name="Shape 319"/>
          <p:cNvSpPr/>
          <p:nvPr/>
        </p:nvSpPr>
        <p:spPr>
          <a:xfrm>
            <a:off x="4297219" y="4674129"/>
            <a:ext cx="550801" cy="552584"/>
          </a:xfrm>
          <a:prstGeom prst="ellipse">
            <a:avLst/>
          </a:prstGeom>
          <a:blipFill>
            <a:blip r:embed="rId2"/>
          </a:blipFill>
          <a:ln w="25400">
            <a:solidFill>
              <a:srgbClr val="000000"/>
            </a:solidFill>
            <a:miter lim="400000"/>
          </a:ln>
        </p:spPr>
        <p:txBody>
          <a:bodyPr lIns="71437" tIns="71437" rIns="71437" bIns="71437" anchor="ctr"/>
          <a:lstStyle/>
          <a:p>
            <a:pPr>
              <a:defRPr sz="3600"/>
            </a:pPr>
            <a:endParaRPr/>
          </a:p>
        </p:txBody>
      </p:sp>
      <p:sp>
        <p:nvSpPr>
          <p:cNvPr id="320" name="Shape 320"/>
          <p:cNvSpPr/>
          <p:nvPr/>
        </p:nvSpPr>
        <p:spPr>
          <a:xfrm>
            <a:off x="9601923" y="4674129"/>
            <a:ext cx="550801" cy="552584"/>
          </a:xfrm>
          <a:prstGeom prst="ellipse">
            <a:avLst/>
          </a:prstGeom>
          <a:blipFill>
            <a:blip r:embed="rId3"/>
          </a:blipFill>
          <a:ln w="25400">
            <a:solidFill>
              <a:srgbClr val="000000"/>
            </a:solidFill>
            <a:miter lim="400000"/>
          </a:ln>
        </p:spPr>
        <p:txBody>
          <a:bodyPr lIns="71437" tIns="71437" rIns="71437" bIns="71437" anchor="ctr"/>
          <a:lstStyle/>
          <a:p>
            <a:pPr>
              <a:defRPr sz="3600"/>
            </a:pPr>
            <a:endParaRPr/>
          </a:p>
        </p:txBody>
      </p:sp>
      <p:sp>
        <p:nvSpPr>
          <p:cNvPr id="321" name="Shape 321"/>
          <p:cNvSpPr/>
          <p:nvPr/>
        </p:nvSpPr>
        <p:spPr>
          <a:xfrm>
            <a:off x="14480254" y="4623146"/>
            <a:ext cx="550801" cy="552584"/>
          </a:xfrm>
          <a:prstGeom prst="ellipse">
            <a:avLst/>
          </a:prstGeom>
          <a:blipFill>
            <a:blip r:embed="rId4"/>
          </a:blipFill>
          <a:ln w="25400">
            <a:solidFill>
              <a:srgbClr val="000000"/>
            </a:solidFill>
            <a:miter lim="400000"/>
          </a:ln>
        </p:spPr>
        <p:txBody>
          <a:bodyPr lIns="71437" tIns="71437" rIns="71437" bIns="71437" anchor="ctr"/>
          <a:lstStyle/>
          <a:p>
            <a:pPr>
              <a:defRPr sz="3600"/>
            </a:pPr>
            <a:endParaRPr/>
          </a:p>
        </p:txBody>
      </p:sp>
      <p:sp>
        <p:nvSpPr>
          <p:cNvPr id="322" name="Shape 322"/>
          <p:cNvSpPr/>
          <p:nvPr/>
        </p:nvSpPr>
        <p:spPr>
          <a:xfrm>
            <a:off x="19358584" y="4641777"/>
            <a:ext cx="550801" cy="552584"/>
          </a:xfrm>
          <a:prstGeom prst="ellipse">
            <a:avLst/>
          </a:prstGeom>
          <a:blipFill>
            <a:blip r:embed="rId5"/>
          </a:blipFill>
          <a:ln w="25400">
            <a:solidFill>
              <a:srgbClr val="000000"/>
            </a:solidFill>
            <a:miter lim="400000"/>
          </a:ln>
        </p:spPr>
        <p:txBody>
          <a:bodyPr lIns="71437" tIns="71437" rIns="71437" bIns="71437" anchor="ctr"/>
          <a:lstStyle/>
          <a:p>
            <a:pPr>
              <a:defRPr sz="3600"/>
            </a:pPr>
            <a:endParaRPr/>
          </a:p>
        </p:txBody>
      </p:sp>
      <p:sp>
        <p:nvSpPr>
          <p:cNvPr id="323" name="Shape 323"/>
          <p:cNvSpPr/>
          <p:nvPr/>
        </p:nvSpPr>
        <p:spPr>
          <a:xfrm>
            <a:off x="4239036" y="10325963"/>
            <a:ext cx="550801" cy="552584"/>
          </a:xfrm>
          <a:prstGeom prst="ellipse">
            <a:avLst/>
          </a:prstGeom>
          <a:blipFill>
            <a:blip r:embed="rId6"/>
          </a:blipFill>
          <a:ln w="25400">
            <a:solidFill>
              <a:srgbClr val="000000"/>
            </a:solidFill>
            <a:miter lim="400000"/>
          </a:ln>
        </p:spPr>
        <p:txBody>
          <a:bodyPr lIns="71437" tIns="71437" rIns="71437" bIns="71437" anchor="ctr"/>
          <a:lstStyle/>
          <a:p>
            <a:pPr>
              <a:defRPr sz="3600"/>
            </a:pPr>
            <a:endParaRPr/>
          </a:p>
        </p:txBody>
      </p:sp>
      <p:sp>
        <p:nvSpPr>
          <p:cNvPr id="324" name="Shape 324"/>
          <p:cNvSpPr/>
          <p:nvPr/>
        </p:nvSpPr>
        <p:spPr>
          <a:xfrm>
            <a:off x="11291899" y="10325963"/>
            <a:ext cx="550801" cy="552584"/>
          </a:xfrm>
          <a:prstGeom prst="ellipse">
            <a:avLst/>
          </a:prstGeom>
          <a:blipFill>
            <a:blip r:embed="rId7"/>
          </a:blipFill>
          <a:ln w="25400">
            <a:solidFill>
              <a:srgbClr val="000000"/>
            </a:solidFill>
            <a:miter lim="400000"/>
          </a:ln>
        </p:spPr>
        <p:txBody>
          <a:bodyPr lIns="71437" tIns="71437" rIns="71437" bIns="71437" anchor="ctr"/>
          <a:lstStyle/>
          <a:p>
            <a:pPr>
              <a:defRPr sz="3600"/>
            </a:pPr>
            <a:endParaRPr/>
          </a:p>
        </p:txBody>
      </p:sp>
      <p:sp>
        <p:nvSpPr>
          <p:cNvPr id="325" name="Shape 325"/>
          <p:cNvSpPr/>
          <p:nvPr/>
        </p:nvSpPr>
        <p:spPr>
          <a:xfrm>
            <a:off x="19455618" y="10373242"/>
            <a:ext cx="550801" cy="552584"/>
          </a:xfrm>
          <a:prstGeom prst="ellipse">
            <a:avLst/>
          </a:prstGeom>
          <a:blipFill>
            <a:blip r:embed="rId8"/>
          </a:blipFill>
          <a:ln w="25400">
            <a:solidFill>
              <a:srgbClr val="000000"/>
            </a:solidFill>
            <a:miter lim="400000"/>
          </a:ln>
        </p:spPr>
        <p:txBody>
          <a:bodyPr lIns="71437" tIns="71437" rIns="71437" bIns="71437" anchor="ctr"/>
          <a:lstStyle/>
          <a:p>
            <a:pPr>
              <a:defRPr sz="3600"/>
            </a:pPr>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p:nvPr/>
        </p:nvSpPr>
        <p:spPr>
          <a:xfrm>
            <a:off x="614566" y="1012887"/>
            <a:ext cx="5589663" cy="904876"/>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l">
              <a:defRPr>
                <a:solidFill>
                  <a:srgbClr val="000000"/>
                </a:solidFill>
                <a:latin typeface="Helvetica"/>
                <a:ea typeface="Helvetica"/>
                <a:cs typeface="Helvetica"/>
                <a:sym typeface="Helvetica"/>
              </a:defRPr>
            </a:lvl1pPr>
          </a:lstStyle>
          <a:p>
            <a:r>
              <a:t>Problem Summary </a:t>
            </a:r>
          </a:p>
        </p:txBody>
      </p:sp>
      <p:sp>
        <p:nvSpPr>
          <p:cNvPr id="328" name="Shape 328"/>
          <p:cNvSpPr/>
          <p:nvPr/>
        </p:nvSpPr>
        <p:spPr>
          <a:xfrm>
            <a:off x="1842276" y="3881232"/>
            <a:ext cx="21570393" cy="595353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spAutoFit/>
          </a:bodyPr>
          <a:lstStyle/>
          <a:p>
            <a:pPr marL="584868" indent="-584868" algn="l">
              <a:lnSpc>
                <a:spcPct val="150000"/>
              </a:lnSpc>
              <a:buSzPct val="75000"/>
              <a:buChar char="•"/>
              <a:defRPr>
                <a:solidFill>
                  <a:srgbClr val="000000"/>
                </a:solidFill>
                <a:latin typeface="Futura"/>
                <a:ea typeface="Futura"/>
                <a:cs typeface="Futura"/>
                <a:sym typeface="Futura"/>
              </a:defRPr>
            </a:pPr>
            <a:r>
              <a:t>Commonly used methods are inefficient, biased and deliver no measure of model quality, wasting beam and personnel time </a:t>
            </a:r>
          </a:p>
          <a:p>
            <a:pPr marL="584868" indent="-584868" algn="l">
              <a:lnSpc>
                <a:spcPct val="150000"/>
              </a:lnSpc>
              <a:buSzPct val="75000"/>
              <a:buChar char="•"/>
              <a:defRPr>
                <a:solidFill>
                  <a:srgbClr val="000000"/>
                </a:solidFill>
                <a:latin typeface="Futura"/>
                <a:ea typeface="Futura"/>
                <a:cs typeface="Futura"/>
                <a:sym typeface="Futura"/>
              </a:defRPr>
            </a:pPr>
            <a:r>
              <a:t>The key: Using past data to select future experiments autonomously</a:t>
            </a:r>
          </a:p>
          <a:p>
            <a:pPr marL="584868" indent="-584868" algn="l">
              <a:lnSpc>
                <a:spcPct val="150000"/>
              </a:lnSpc>
              <a:buSzPct val="75000"/>
              <a:buChar char="•"/>
              <a:defRPr>
                <a:solidFill>
                  <a:srgbClr val="000000"/>
                </a:solidFill>
                <a:latin typeface="Futura"/>
                <a:ea typeface="Futura"/>
                <a:cs typeface="Futura"/>
                <a:sym typeface="Futura"/>
              </a:defRPr>
            </a:pPr>
            <a:r>
              <a:t>There is demand for an underlying mathematical structure that describes the need for an experiment at a point, based on past experiments</a:t>
            </a:r>
          </a:p>
        </p:txBody>
      </p:sp>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TotalTime>
  <Words>2082</Words>
  <Application>Microsoft Office PowerPoint</Application>
  <PresentationFormat>Custom</PresentationFormat>
  <Paragraphs>190</Paragraphs>
  <Slides>24</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Futura</vt:lpstr>
      <vt:lpstr>Futura-Bold</vt:lpstr>
      <vt:lpstr>Helvetica</vt:lpstr>
      <vt:lpstr>Helvetica Light</vt:lpstr>
      <vt:lpstr>Helvetica Neue</vt:lpstr>
      <vt:lpstr>Rockwell</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Weaver, Christopher P</cp:lastModifiedBy>
  <cp:revision>3</cp:revision>
  <dcterms:modified xsi:type="dcterms:W3CDTF">2018-08-07T19:04:57Z</dcterms:modified>
</cp:coreProperties>
</file>